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notesMasterIdLst>
    <p:notesMasterId r:id="rId22"/>
  </p:notesMasterIdLst>
  <p:sldIdLst>
    <p:sldId id="256" r:id="rId2"/>
    <p:sldId id="257" r:id="rId3"/>
    <p:sldId id="273" r:id="rId4"/>
    <p:sldId id="259" r:id="rId5"/>
    <p:sldId id="272" r:id="rId6"/>
    <p:sldId id="264" r:id="rId7"/>
    <p:sldId id="268" r:id="rId8"/>
    <p:sldId id="275" r:id="rId9"/>
    <p:sldId id="260" r:id="rId10"/>
    <p:sldId id="266" r:id="rId11"/>
    <p:sldId id="261" r:id="rId12"/>
    <p:sldId id="267" r:id="rId13"/>
    <p:sldId id="265" r:id="rId14"/>
    <p:sldId id="262" r:id="rId15"/>
    <p:sldId id="270" r:id="rId16"/>
    <p:sldId id="271" r:id="rId17"/>
    <p:sldId id="263" r:id="rId18"/>
    <p:sldId id="258" r:id="rId19"/>
    <p:sldId id="276" r:id="rId20"/>
    <p:sldId id="274"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653" autoAdjust="0"/>
    <p:restoredTop sz="76382" autoAdjust="0"/>
  </p:normalViewPr>
  <p:slideViewPr>
    <p:cSldViewPr snapToGrid="0">
      <p:cViewPr varScale="1">
        <p:scale>
          <a:sx n="48" d="100"/>
          <a:sy n="48" d="100"/>
        </p:scale>
        <p:origin x="956" y="40"/>
      </p:cViewPr>
      <p:guideLst/>
    </p:cSldViewPr>
  </p:slideViewPr>
  <p:notesTextViewPr>
    <p:cViewPr>
      <p:scale>
        <a:sx n="66" d="100"/>
        <a:sy n="66"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5412F1B-0FB8-4EB6-A3AB-2C799FFFCD69}" type="doc">
      <dgm:prSet loTypeId="urn:microsoft.com/office/officeart/2005/8/layout/vList2" loCatId="list" qsTypeId="urn:microsoft.com/office/officeart/2005/8/quickstyle/simple2" qsCatId="simple" csTypeId="urn:microsoft.com/office/officeart/2005/8/colors/colorful2" csCatId="colorful"/>
      <dgm:spPr/>
      <dgm:t>
        <a:bodyPr/>
        <a:lstStyle/>
        <a:p>
          <a:endParaRPr lang="en-US"/>
        </a:p>
      </dgm:t>
    </dgm:pt>
    <dgm:pt modelId="{48E5FFB6-7CB9-4BB0-84CA-2BEAFB78C854}">
      <dgm:prSet/>
      <dgm:spPr/>
      <dgm:t>
        <a:bodyPr/>
        <a:lstStyle/>
        <a:p>
          <a:r>
            <a:rPr lang="en-GB"/>
            <a:t>One of the most pressing SOC-related issues in modern society is human trafficking, which have huge negative impacts on human rights and international security, as a result, this problem needs to be addressed.</a:t>
          </a:r>
          <a:endParaRPr lang="en-US"/>
        </a:p>
      </dgm:t>
    </dgm:pt>
    <dgm:pt modelId="{905245A1-86A0-4918-ADE9-BBFA59770AB2}" type="parTrans" cxnId="{F723D9F2-4DEC-4BB3-879E-82801D021788}">
      <dgm:prSet/>
      <dgm:spPr/>
      <dgm:t>
        <a:bodyPr/>
        <a:lstStyle/>
        <a:p>
          <a:endParaRPr lang="en-US"/>
        </a:p>
      </dgm:t>
    </dgm:pt>
    <dgm:pt modelId="{B301E4A6-7403-407C-83AA-3AC0E5E16D23}" type="sibTrans" cxnId="{F723D9F2-4DEC-4BB3-879E-82801D021788}">
      <dgm:prSet/>
      <dgm:spPr/>
      <dgm:t>
        <a:bodyPr/>
        <a:lstStyle/>
        <a:p>
          <a:endParaRPr lang="en-US"/>
        </a:p>
      </dgm:t>
    </dgm:pt>
    <dgm:pt modelId="{C3AF6CE8-A1F6-4B80-B25C-6BA040F77C60}">
      <dgm:prSet/>
      <dgm:spPr/>
      <dgm:t>
        <a:bodyPr/>
        <a:lstStyle/>
        <a:p>
          <a:r>
            <a:rPr lang="en-GB"/>
            <a:t>Complications arise for health care systems, foreign relations and law enforcement, all of which reflect violation on individual freedom (Gaitis, 2023). </a:t>
          </a:r>
          <a:endParaRPr lang="en-US"/>
        </a:p>
      </dgm:t>
    </dgm:pt>
    <dgm:pt modelId="{419B067B-438C-4F3E-9D43-30F05C5A7C28}" type="parTrans" cxnId="{07DF32A2-F223-41A9-B0D1-B04DB607D729}">
      <dgm:prSet/>
      <dgm:spPr/>
      <dgm:t>
        <a:bodyPr/>
        <a:lstStyle/>
        <a:p>
          <a:endParaRPr lang="en-US"/>
        </a:p>
      </dgm:t>
    </dgm:pt>
    <dgm:pt modelId="{E10878FE-5D9F-45BA-867D-A30C7BA0D5AB}" type="sibTrans" cxnId="{07DF32A2-F223-41A9-B0D1-B04DB607D729}">
      <dgm:prSet/>
      <dgm:spPr/>
      <dgm:t>
        <a:bodyPr/>
        <a:lstStyle/>
        <a:p>
          <a:endParaRPr lang="en-US"/>
        </a:p>
      </dgm:t>
    </dgm:pt>
    <dgm:pt modelId="{6D026830-BF28-4026-B86E-8F8C6339B5FC}">
      <dgm:prSet/>
      <dgm:spPr/>
      <dgm:t>
        <a:bodyPr/>
        <a:lstStyle/>
        <a:p>
          <a:r>
            <a:rPr lang="en-GB"/>
            <a:t>Therefore, it is essential to come up with good strategies that can end these criminal networks and protect the innocent people.</a:t>
          </a:r>
          <a:endParaRPr lang="en-US"/>
        </a:p>
      </dgm:t>
    </dgm:pt>
    <dgm:pt modelId="{8BA7CC38-C941-4899-AB27-385EBC8A9C82}" type="parTrans" cxnId="{EE24F5E3-8ED7-4F7C-95CA-EED26D94AF61}">
      <dgm:prSet/>
      <dgm:spPr/>
      <dgm:t>
        <a:bodyPr/>
        <a:lstStyle/>
        <a:p>
          <a:endParaRPr lang="en-US"/>
        </a:p>
      </dgm:t>
    </dgm:pt>
    <dgm:pt modelId="{8797416F-0659-41DF-90CB-9747A6C54CBB}" type="sibTrans" cxnId="{EE24F5E3-8ED7-4F7C-95CA-EED26D94AF61}">
      <dgm:prSet/>
      <dgm:spPr/>
      <dgm:t>
        <a:bodyPr/>
        <a:lstStyle/>
        <a:p>
          <a:endParaRPr lang="en-US"/>
        </a:p>
      </dgm:t>
    </dgm:pt>
    <dgm:pt modelId="{4CE4DB50-4BA4-4441-B975-69B16FB7CE75}" type="pres">
      <dgm:prSet presAssocID="{85412F1B-0FB8-4EB6-A3AB-2C799FFFCD69}" presName="linear" presStyleCnt="0">
        <dgm:presLayoutVars>
          <dgm:animLvl val="lvl"/>
          <dgm:resizeHandles val="exact"/>
        </dgm:presLayoutVars>
      </dgm:prSet>
      <dgm:spPr/>
    </dgm:pt>
    <dgm:pt modelId="{38997976-AB5F-4821-9A11-C5A0A4914BA4}" type="pres">
      <dgm:prSet presAssocID="{48E5FFB6-7CB9-4BB0-84CA-2BEAFB78C854}" presName="parentText" presStyleLbl="node1" presStyleIdx="0" presStyleCnt="3">
        <dgm:presLayoutVars>
          <dgm:chMax val="0"/>
          <dgm:bulletEnabled val="1"/>
        </dgm:presLayoutVars>
      </dgm:prSet>
      <dgm:spPr/>
    </dgm:pt>
    <dgm:pt modelId="{CCE66906-E7AE-4310-B001-7B98316961B5}" type="pres">
      <dgm:prSet presAssocID="{B301E4A6-7403-407C-83AA-3AC0E5E16D23}" presName="spacer" presStyleCnt="0"/>
      <dgm:spPr/>
    </dgm:pt>
    <dgm:pt modelId="{1026220E-356C-4939-BFF3-D92315709616}" type="pres">
      <dgm:prSet presAssocID="{C3AF6CE8-A1F6-4B80-B25C-6BA040F77C60}" presName="parentText" presStyleLbl="node1" presStyleIdx="1" presStyleCnt="3">
        <dgm:presLayoutVars>
          <dgm:chMax val="0"/>
          <dgm:bulletEnabled val="1"/>
        </dgm:presLayoutVars>
      </dgm:prSet>
      <dgm:spPr/>
    </dgm:pt>
    <dgm:pt modelId="{524AB0B7-549D-4123-87CA-752488FD3CA3}" type="pres">
      <dgm:prSet presAssocID="{E10878FE-5D9F-45BA-867D-A30C7BA0D5AB}" presName="spacer" presStyleCnt="0"/>
      <dgm:spPr/>
    </dgm:pt>
    <dgm:pt modelId="{1745F39A-285A-4C44-8C96-DFC5FC45441E}" type="pres">
      <dgm:prSet presAssocID="{6D026830-BF28-4026-B86E-8F8C6339B5FC}" presName="parentText" presStyleLbl="node1" presStyleIdx="2" presStyleCnt="3">
        <dgm:presLayoutVars>
          <dgm:chMax val="0"/>
          <dgm:bulletEnabled val="1"/>
        </dgm:presLayoutVars>
      </dgm:prSet>
      <dgm:spPr/>
    </dgm:pt>
  </dgm:ptLst>
  <dgm:cxnLst>
    <dgm:cxn modelId="{1FEA9604-D808-4A1F-82FF-05ABC6733A97}" type="presOf" srcId="{6D026830-BF28-4026-B86E-8F8C6339B5FC}" destId="{1745F39A-285A-4C44-8C96-DFC5FC45441E}" srcOrd="0" destOrd="0" presId="urn:microsoft.com/office/officeart/2005/8/layout/vList2"/>
    <dgm:cxn modelId="{3C57A59D-53E3-488E-A8C0-83B0097D41DB}" type="presOf" srcId="{85412F1B-0FB8-4EB6-A3AB-2C799FFFCD69}" destId="{4CE4DB50-4BA4-4441-B975-69B16FB7CE75}" srcOrd="0" destOrd="0" presId="urn:microsoft.com/office/officeart/2005/8/layout/vList2"/>
    <dgm:cxn modelId="{07DF32A2-F223-41A9-B0D1-B04DB607D729}" srcId="{85412F1B-0FB8-4EB6-A3AB-2C799FFFCD69}" destId="{C3AF6CE8-A1F6-4B80-B25C-6BA040F77C60}" srcOrd="1" destOrd="0" parTransId="{419B067B-438C-4F3E-9D43-30F05C5A7C28}" sibTransId="{E10878FE-5D9F-45BA-867D-A30C7BA0D5AB}"/>
    <dgm:cxn modelId="{E0C065DA-04EA-49B7-B8D0-F37DF2157D45}" type="presOf" srcId="{C3AF6CE8-A1F6-4B80-B25C-6BA040F77C60}" destId="{1026220E-356C-4939-BFF3-D92315709616}" srcOrd="0" destOrd="0" presId="urn:microsoft.com/office/officeart/2005/8/layout/vList2"/>
    <dgm:cxn modelId="{EE24F5E3-8ED7-4F7C-95CA-EED26D94AF61}" srcId="{85412F1B-0FB8-4EB6-A3AB-2C799FFFCD69}" destId="{6D026830-BF28-4026-B86E-8F8C6339B5FC}" srcOrd="2" destOrd="0" parTransId="{8BA7CC38-C941-4899-AB27-385EBC8A9C82}" sibTransId="{8797416F-0659-41DF-90CB-9747A6C54CBB}"/>
    <dgm:cxn modelId="{F723D9F2-4DEC-4BB3-879E-82801D021788}" srcId="{85412F1B-0FB8-4EB6-A3AB-2C799FFFCD69}" destId="{48E5FFB6-7CB9-4BB0-84CA-2BEAFB78C854}" srcOrd="0" destOrd="0" parTransId="{905245A1-86A0-4918-ADE9-BBFA59770AB2}" sibTransId="{B301E4A6-7403-407C-83AA-3AC0E5E16D23}"/>
    <dgm:cxn modelId="{279319FE-ED03-4B62-AA40-FF3138180A16}" type="presOf" srcId="{48E5FFB6-7CB9-4BB0-84CA-2BEAFB78C854}" destId="{38997976-AB5F-4821-9A11-C5A0A4914BA4}" srcOrd="0" destOrd="0" presId="urn:microsoft.com/office/officeart/2005/8/layout/vList2"/>
    <dgm:cxn modelId="{7F0C81A2-F51E-45BF-8CC3-29D0431C0A24}" type="presParOf" srcId="{4CE4DB50-4BA4-4441-B975-69B16FB7CE75}" destId="{38997976-AB5F-4821-9A11-C5A0A4914BA4}" srcOrd="0" destOrd="0" presId="urn:microsoft.com/office/officeart/2005/8/layout/vList2"/>
    <dgm:cxn modelId="{A11386C5-7B60-4621-9806-97FC756FCEF7}" type="presParOf" srcId="{4CE4DB50-4BA4-4441-B975-69B16FB7CE75}" destId="{CCE66906-E7AE-4310-B001-7B98316961B5}" srcOrd="1" destOrd="0" presId="urn:microsoft.com/office/officeart/2005/8/layout/vList2"/>
    <dgm:cxn modelId="{C100A167-226F-4226-9F90-1B18B58CFB9E}" type="presParOf" srcId="{4CE4DB50-4BA4-4441-B975-69B16FB7CE75}" destId="{1026220E-356C-4939-BFF3-D92315709616}" srcOrd="2" destOrd="0" presId="urn:microsoft.com/office/officeart/2005/8/layout/vList2"/>
    <dgm:cxn modelId="{86E834ED-97CA-484F-9E41-04F1E6C8B693}" type="presParOf" srcId="{4CE4DB50-4BA4-4441-B975-69B16FB7CE75}" destId="{524AB0B7-549D-4123-87CA-752488FD3CA3}" srcOrd="3" destOrd="0" presId="urn:microsoft.com/office/officeart/2005/8/layout/vList2"/>
    <dgm:cxn modelId="{FD338849-2E76-48F2-AABC-8ED49B2EE377}" type="presParOf" srcId="{4CE4DB50-4BA4-4441-B975-69B16FB7CE75}" destId="{1745F39A-285A-4C44-8C96-DFC5FC45441E}"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997976-AB5F-4821-9A11-C5A0A4914BA4}">
      <dsp:nvSpPr>
        <dsp:cNvPr id="0" name=""/>
        <dsp:cNvSpPr/>
      </dsp:nvSpPr>
      <dsp:spPr>
        <a:xfrm>
          <a:off x="0" y="456677"/>
          <a:ext cx="10261599" cy="694980"/>
        </a:xfrm>
        <a:prstGeom prst="roundRect">
          <a:avLst/>
        </a:prstGeom>
        <a:solidFill>
          <a:schemeClr val="accent2">
            <a:hueOff val="0"/>
            <a:satOff val="0"/>
            <a:lumOff val="0"/>
            <a:alphaOff val="0"/>
          </a:schemeClr>
        </a:solidFill>
        <a:ln w="317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One of the most pressing SOC-related issues in modern society is human trafficking, which have huge negative impacts on human rights and international security, as a result, this problem needs to be addressed.</a:t>
          </a:r>
          <a:endParaRPr lang="en-US" sz="1800" kern="1200"/>
        </a:p>
      </dsp:txBody>
      <dsp:txXfrm>
        <a:off x="33926" y="490603"/>
        <a:ext cx="10193747" cy="627128"/>
      </dsp:txXfrm>
    </dsp:sp>
    <dsp:sp modelId="{1026220E-356C-4939-BFF3-D92315709616}">
      <dsp:nvSpPr>
        <dsp:cNvPr id="0" name=""/>
        <dsp:cNvSpPr/>
      </dsp:nvSpPr>
      <dsp:spPr>
        <a:xfrm>
          <a:off x="0" y="1203497"/>
          <a:ext cx="10261599" cy="694980"/>
        </a:xfrm>
        <a:prstGeom prst="roundRect">
          <a:avLst/>
        </a:prstGeom>
        <a:solidFill>
          <a:schemeClr val="accent2">
            <a:hueOff val="-5175944"/>
            <a:satOff val="22930"/>
            <a:lumOff val="-8432"/>
            <a:alphaOff val="0"/>
          </a:schemeClr>
        </a:solidFill>
        <a:ln w="317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Complications arise for health care systems, foreign relations and law enforcement, all of which reflect violation on individual freedom (Gaitis, 2023). </a:t>
          </a:r>
          <a:endParaRPr lang="en-US" sz="1800" kern="1200"/>
        </a:p>
      </dsp:txBody>
      <dsp:txXfrm>
        <a:off x="33926" y="1237423"/>
        <a:ext cx="10193747" cy="627128"/>
      </dsp:txXfrm>
    </dsp:sp>
    <dsp:sp modelId="{1745F39A-285A-4C44-8C96-DFC5FC45441E}">
      <dsp:nvSpPr>
        <dsp:cNvPr id="0" name=""/>
        <dsp:cNvSpPr/>
      </dsp:nvSpPr>
      <dsp:spPr>
        <a:xfrm>
          <a:off x="0" y="1950317"/>
          <a:ext cx="10261599" cy="694980"/>
        </a:xfrm>
        <a:prstGeom prst="roundRect">
          <a:avLst/>
        </a:prstGeom>
        <a:solidFill>
          <a:schemeClr val="accent2">
            <a:hueOff val="-10351888"/>
            <a:satOff val="45859"/>
            <a:lumOff val="-16864"/>
            <a:alphaOff val="0"/>
          </a:schemeClr>
        </a:solidFill>
        <a:ln w="317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Therefore, it is essential to come up with good strategies that can end these criminal networks and protect the innocent people.</a:t>
          </a:r>
          <a:endParaRPr lang="en-US" sz="1800" kern="1200"/>
        </a:p>
      </dsp:txBody>
      <dsp:txXfrm>
        <a:off x="33926" y="1984243"/>
        <a:ext cx="10193747" cy="62712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9BD0BA-F0C4-4EC2-AC9F-8C7F9C85389A}" type="datetimeFigureOut">
              <a:rPr lang="en-GB" smtClean="0"/>
              <a:t>02/05/2024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C28370-E65E-4E81-A507-66A34D997942}" type="slidenum">
              <a:rPr lang="en-GB" smtClean="0"/>
              <a:t>‹#›</a:t>
            </a:fld>
            <a:endParaRPr lang="en-GB"/>
          </a:p>
        </p:txBody>
      </p:sp>
    </p:spTree>
    <p:extLst>
      <p:ext uri="{BB962C8B-B14F-4D97-AF65-F5344CB8AC3E}">
        <p14:creationId xmlns:p14="http://schemas.microsoft.com/office/powerpoint/2010/main" val="4373082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0"/>
              </a:spcBef>
              <a:spcAft>
                <a:spcPts val="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15C28370-E65E-4E81-A507-66A34D997942}" type="slidenum">
              <a:rPr lang="en-GB" smtClean="0"/>
              <a:t>2</a:t>
            </a:fld>
            <a:endParaRPr lang="en-GB"/>
          </a:p>
        </p:txBody>
      </p:sp>
    </p:spTree>
    <p:extLst>
      <p:ext uri="{BB962C8B-B14F-4D97-AF65-F5344CB8AC3E}">
        <p14:creationId xmlns:p14="http://schemas.microsoft.com/office/powerpoint/2010/main" val="34935039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C28370-E65E-4E81-A507-66A34D997942}" type="slidenum">
              <a:rPr lang="en-GB" smtClean="0"/>
              <a:t>3</a:t>
            </a:fld>
            <a:endParaRPr lang="en-GB"/>
          </a:p>
        </p:txBody>
      </p:sp>
    </p:spTree>
    <p:extLst>
      <p:ext uri="{BB962C8B-B14F-4D97-AF65-F5344CB8AC3E}">
        <p14:creationId xmlns:p14="http://schemas.microsoft.com/office/powerpoint/2010/main" val="24755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0"/>
              </a:spcBef>
              <a:spcAft>
                <a:spcPts val="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15C28370-E65E-4E81-A507-66A34D997942}" type="slidenum">
              <a:rPr lang="en-GB" smtClean="0"/>
              <a:t>4</a:t>
            </a:fld>
            <a:endParaRPr lang="en-GB"/>
          </a:p>
        </p:txBody>
      </p:sp>
    </p:spTree>
    <p:extLst>
      <p:ext uri="{BB962C8B-B14F-4D97-AF65-F5344CB8AC3E}">
        <p14:creationId xmlns:p14="http://schemas.microsoft.com/office/powerpoint/2010/main" val="30991916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0"/>
              </a:spcBef>
              <a:spcAft>
                <a:spcPts val="0"/>
              </a:spcAft>
            </a:pPr>
            <a:endParaRPr lang="en-US" sz="1800" dirty="0">
              <a:solidFill>
                <a:srgbClr val="333333"/>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50000"/>
              </a:lnSpc>
              <a:spcBef>
                <a:spcPts val="0"/>
              </a:spcBef>
              <a:spcAft>
                <a:spcPts val="0"/>
              </a:spcAft>
            </a:pPr>
            <a:endParaRPr lang="en-US" sz="1800" dirty="0">
              <a:solidFill>
                <a:srgbClr val="333333"/>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50000"/>
              </a:lnSpc>
              <a:spcBef>
                <a:spcPts val="0"/>
              </a:spcBef>
              <a:spcAft>
                <a:spcPts val="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15C28370-E65E-4E81-A507-66A34D997942}" type="slidenum">
              <a:rPr lang="en-GB" smtClean="0"/>
              <a:t>5</a:t>
            </a:fld>
            <a:endParaRPr lang="en-GB"/>
          </a:p>
        </p:txBody>
      </p:sp>
    </p:spTree>
    <p:extLst>
      <p:ext uri="{BB962C8B-B14F-4D97-AF65-F5344CB8AC3E}">
        <p14:creationId xmlns:p14="http://schemas.microsoft.com/office/powerpoint/2010/main" val="11805734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0"/>
              </a:spcBef>
              <a:spcAft>
                <a:spcPts val="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15C28370-E65E-4E81-A507-66A34D997942}" type="slidenum">
              <a:rPr lang="en-GB" smtClean="0"/>
              <a:t>6</a:t>
            </a:fld>
            <a:endParaRPr lang="en-GB"/>
          </a:p>
        </p:txBody>
      </p:sp>
    </p:spTree>
    <p:extLst>
      <p:ext uri="{BB962C8B-B14F-4D97-AF65-F5344CB8AC3E}">
        <p14:creationId xmlns:p14="http://schemas.microsoft.com/office/powerpoint/2010/main" val="42459196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0"/>
              </a:spcBef>
              <a:spcAft>
                <a:spcPts val="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15C28370-E65E-4E81-A507-66A34D997942}" type="slidenum">
              <a:rPr lang="en-GB" smtClean="0"/>
              <a:t>9</a:t>
            </a:fld>
            <a:endParaRPr lang="en-GB"/>
          </a:p>
        </p:txBody>
      </p:sp>
    </p:spTree>
    <p:extLst>
      <p:ext uri="{BB962C8B-B14F-4D97-AF65-F5344CB8AC3E}">
        <p14:creationId xmlns:p14="http://schemas.microsoft.com/office/powerpoint/2010/main" val="9896966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0"/>
              </a:spcBef>
              <a:spcAft>
                <a:spcPts val="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15C28370-E65E-4E81-A507-66A34D997942}" type="slidenum">
              <a:rPr lang="en-GB" smtClean="0"/>
              <a:t>10</a:t>
            </a:fld>
            <a:endParaRPr lang="en-GB"/>
          </a:p>
        </p:txBody>
      </p:sp>
    </p:spTree>
    <p:extLst>
      <p:ext uri="{BB962C8B-B14F-4D97-AF65-F5344CB8AC3E}">
        <p14:creationId xmlns:p14="http://schemas.microsoft.com/office/powerpoint/2010/main" val="9363286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0"/>
              </a:spcBef>
              <a:spcAft>
                <a:spcPts val="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15C28370-E65E-4E81-A507-66A34D997942}" type="slidenum">
              <a:rPr lang="en-GB" smtClean="0"/>
              <a:t>11</a:t>
            </a:fld>
            <a:endParaRPr lang="en-GB"/>
          </a:p>
        </p:txBody>
      </p:sp>
    </p:spTree>
    <p:extLst>
      <p:ext uri="{BB962C8B-B14F-4D97-AF65-F5344CB8AC3E}">
        <p14:creationId xmlns:p14="http://schemas.microsoft.com/office/powerpoint/2010/main" val="28772605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0"/>
              </a:spcBef>
              <a:spcAft>
                <a:spcPts val="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15C28370-E65E-4E81-A507-66A34D997942}" type="slidenum">
              <a:rPr lang="en-GB" smtClean="0"/>
              <a:t>12</a:t>
            </a:fld>
            <a:endParaRPr lang="en-GB"/>
          </a:p>
        </p:txBody>
      </p:sp>
    </p:spTree>
    <p:extLst>
      <p:ext uri="{BB962C8B-B14F-4D97-AF65-F5344CB8AC3E}">
        <p14:creationId xmlns:p14="http://schemas.microsoft.com/office/powerpoint/2010/main" val="12000122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0"/>
              </a:spcBef>
              <a:spcAft>
                <a:spcPts val="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15C28370-E65E-4E81-A507-66A34D997942}" type="slidenum">
              <a:rPr lang="en-GB" smtClean="0"/>
              <a:t>13</a:t>
            </a:fld>
            <a:endParaRPr lang="en-GB"/>
          </a:p>
        </p:txBody>
      </p:sp>
    </p:spTree>
    <p:extLst>
      <p:ext uri="{BB962C8B-B14F-4D97-AF65-F5344CB8AC3E}">
        <p14:creationId xmlns:p14="http://schemas.microsoft.com/office/powerpoint/2010/main" val="7713561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0"/>
              </a:spcBef>
              <a:spcAft>
                <a:spcPts val="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15C28370-E65E-4E81-A507-66A34D997942}" type="slidenum">
              <a:rPr lang="en-GB" smtClean="0"/>
              <a:t>14</a:t>
            </a:fld>
            <a:endParaRPr lang="en-GB"/>
          </a:p>
        </p:txBody>
      </p:sp>
    </p:spTree>
    <p:extLst>
      <p:ext uri="{BB962C8B-B14F-4D97-AF65-F5344CB8AC3E}">
        <p14:creationId xmlns:p14="http://schemas.microsoft.com/office/powerpoint/2010/main" val="13814906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C28370-E65E-4E81-A507-66A34D997942}" type="slidenum">
              <a:rPr lang="en-GB" smtClean="0"/>
              <a:t>16</a:t>
            </a:fld>
            <a:endParaRPr lang="en-GB"/>
          </a:p>
        </p:txBody>
      </p:sp>
    </p:spTree>
    <p:extLst>
      <p:ext uri="{BB962C8B-B14F-4D97-AF65-F5344CB8AC3E}">
        <p14:creationId xmlns:p14="http://schemas.microsoft.com/office/powerpoint/2010/main" val="37767376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0"/>
              </a:spcBef>
              <a:spcAft>
                <a:spcPts val="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15C28370-E65E-4E81-A507-66A34D997942}" type="slidenum">
              <a:rPr lang="en-GB" smtClean="0"/>
              <a:t>17</a:t>
            </a:fld>
            <a:endParaRPr lang="en-GB"/>
          </a:p>
        </p:txBody>
      </p:sp>
    </p:spTree>
    <p:extLst>
      <p:ext uri="{BB962C8B-B14F-4D97-AF65-F5344CB8AC3E}">
        <p14:creationId xmlns:p14="http://schemas.microsoft.com/office/powerpoint/2010/main" val="27753458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0"/>
              </a:spcBef>
              <a:spcAft>
                <a:spcPts val="0"/>
              </a:spcAft>
            </a:pPr>
            <a:r>
              <a:rPr lang="en-US" sz="1800" dirty="0">
                <a:solidFill>
                  <a:srgbClr val="000000"/>
                </a:solidFill>
                <a:effectLst/>
                <a:latin typeface="Times New Roman" panose="02020603050405020304" pitchFamily="18" charset="0"/>
                <a:ea typeface="Times New Roman" panose="02020603050405020304" pitchFamily="18" charset="0"/>
              </a:rPr>
              <a:t>A</a:t>
            </a:r>
            <a:endParaRPr lang="en-GB"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15C28370-E65E-4E81-A507-66A34D997942}" type="slidenum">
              <a:rPr lang="en-GB" smtClean="0"/>
              <a:t>18</a:t>
            </a:fld>
            <a:endParaRPr lang="en-GB"/>
          </a:p>
        </p:txBody>
      </p:sp>
    </p:spTree>
    <p:extLst>
      <p:ext uri="{BB962C8B-B14F-4D97-AF65-F5344CB8AC3E}">
        <p14:creationId xmlns:p14="http://schemas.microsoft.com/office/powerpoint/2010/main" val="668945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C28370-E65E-4E81-A507-66A34D997942}" type="slidenum">
              <a:rPr lang="en-GB" smtClean="0"/>
              <a:t>20</a:t>
            </a:fld>
            <a:endParaRPr lang="en-GB"/>
          </a:p>
        </p:txBody>
      </p:sp>
    </p:spTree>
    <p:extLst>
      <p:ext uri="{BB962C8B-B14F-4D97-AF65-F5344CB8AC3E}">
        <p14:creationId xmlns:p14="http://schemas.microsoft.com/office/powerpoint/2010/main" val="36295973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A430C0A-5464-4FE4-84EB-FF9C94016DF4}" type="datetimeFigureOut">
              <a:rPr lang="en-US" dirty="0"/>
              <a:t>5/2/2024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5/2/2024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0C6404-AD6E-4860-8E75-697CA40B95DA}" type="datetimeFigureOut">
              <a:rPr lang="en-US" dirty="0"/>
              <a:t>5/2/2024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5/2/2024</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5/2/2024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5/2/2024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5/2/2024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6096000" y="0"/>
            <a:ext cx="6096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5/2/2024</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chemeClr val="tx1">
                    <a:alpha val="70000"/>
                  </a:scheme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85000"/>
            </a:schemeClr>
          </a:solidFill>
        </p:spPr>
        <p:txBody>
          <a:bodyPr anchor="t"/>
          <a:lstStyle>
            <a:lvl1pPr marL="0" indent="0">
              <a:buNone/>
              <a:defRPr sz="3200">
                <a:solidFill>
                  <a:schemeClr val="bg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5/2/2024</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chemeClr val="tx1">
                    <a:alpha val="70000"/>
                  </a:scheme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5/2/2024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5/2/2024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31136" y="964692"/>
            <a:ext cx="7729728"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5/2/2024</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nationalcrimeagency.gov.uk/nsa-modern-slavery-and-human-trafficking(Accessed"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10757-812D-4A56-8220-975C500B7AFE}"/>
              </a:ext>
            </a:extLst>
          </p:cNvPr>
          <p:cNvSpPr>
            <a:spLocks noGrp="1"/>
          </p:cNvSpPr>
          <p:nvPr>
            <p:ph type="ctrTitle"/>
          </p:nvPr>
        </p:nvSpPr>
        <p:spPr>
          <a:xfrm>
            <a:off x="1472610" y="1123950"/>
            <a:ext cx="8991600" cy="2260127"/>
          </a:xfrm>
        </p:spPr>
        <p:txBody>
          <a:bodyPr>
            <a:norm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Serious and organised crime: the threat it poses within contemporary society</a:t>
            </a:r>
          </a:p>
        </p:txBody>
      </p:sp>
      <p:sp>
        <p:nvSpPr>
          <p:cNvPr id="3" name="Subtitle 2">
            <a:extLst>
              <a:ext uri="{FF2B5EF4-FFF2-40B4-BE49-F238E27FC236}">
                <a16:creationId xmlns:a16="http://schemas.microsoft.com/office/drawing/2014/main" id="{AFC34D33-89BB-474E-B5A2-68C5FE383AD8}"/>
              </a:ext>
            </a:extLst>
          </p:cNvPr>
          <p:cNvSpPr>
            <a:spLocks noGrp="1"/>
          </p:cNvSpPr>
          <p:nvPr>
            <p:ph type="subTitle" idx="1"/>
          </p:nvPr>
        </p:nvSpPr>
        <p:spPr>
          <a:xfrm>
            <a:off x="2567604" y="3703957"/>
            <a:ext cx="6801612" cy="1239894"/>
          </a:xfrm>
        </p:spPr>
        <p:txBody>
          <a:bodyPr>
            <a:normAutofit/>
          </a:bodyPr>
          <a:lstStyle/>
          <a:p>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Nilupa</a:t>
            </a:r>
            <a:r>
              <a:rPr lang="en-US" sz="28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begum (2114298)</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BMCP6002</a:t>
            </a:r>
          </a:p>
        </p:txBody>
      </p:sp>
    </p:spTree>
    <p:extLst>
      <p:ext uri="{BB962C8B-B14F-4D97-AF65-F5344CB8AC3E}">
        <p14:creationId xmlns:p14="http://schemas.microsoft.com/office/powerpoint/2010/main" val="8859540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AEF2F-52AF-4EB9-8363-E639D2C7CA65}"/>
              </a:ext>
            </a:extLst>
          </p:cNvPr>
          <p:cNvSpPr>
            <a:spLocks noGrp="1"/>
          </p:cNvSpPr>
          <p:nvPr>
            <p:ph type="title"/>
          </p:nvPr>
        </p:nvSpPr>
        <p:spPr>
          <a:xfrm>
            <a:off x="2231136" y="964692"/>
            <a:ext cx="7729728" cy="1188720"/>
          </a:xfrm>
          <a:solidFill>
            <a:srgbClr val="FFFFFF"/>
          </a:solidFill>
          <a:ln>
            <a:solidFill>
              <a:srgbClr val="404040"/>
            </a:solidFill>
          </a:ln>
        </p:spPr>
        <p:txBody>
          <a:bodyPr>
            <a:normAutofit/>
          </a:bodyPr>
          <a:lstStyle/>
          <a:p>
            <a:r>
              <a:rPr lang="en-US" b="1">
                <a:solidFill>
                  <a:srgbClr val="262626"/>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a:t>
            </a:r>
          </a:p>
        </p:txBody>
      </p:sp>
      <p:sp>
        <p:nvSpPr>
          <p:cNvPr id="3" name="Content Placeholder 2">
            <a:extLst>
              <a:ext uri="{FF2B5EF4-FFF2-40B4-BE49-F238E27FC236}">
                <a16:creationId xmlns:a16="http://schemas.microsoft.com/office/drawing/2014/main" id="{F26FB2DC-85EA-4AAA-9679-A62C4366DFC3}"/>
              </a:ext>
            </a:extLst>
          </p:cNvPr>
          <p:cNvSpPr>
            <a:spLocks/>
          </p:cNvSpPr>
          <p:nvPr/>
        </p:nvSpPr>
        <p:spPr>
          <a:xfrm>
            <a:off x="1812665" y="2638425"/>
            <a:ext cx="4964626" cy="2567936"/>
          </a:xfrm>
          <a:prstGeom prst="rect">
            <a:avLst/>
          </a:prstGeom>
        </p:spPr>
        <p:txBody>
          <a:bodyPr>
            <a:normAutofit/>
          </a:bodyPr>
          <a:lstStyle/>
          <a:p>
            <a:pPr defTabSz="324612">
              <a:spcAft>
                <a:spcPts val="600"/>
              </a:spcAft>
            </a:pPr>
            <a:endParaRPr lang="en-US" sz="1136" kern="1200" dirty="0">
              <a:solidFill>
                <a:schemeClr val="tx1"/>
              </a:solidFill>
              <a:latin typeface="+mj-lt"/>
              <a:ea typeface="+mn-ea"/>
              <a:cs typeface="Times New Roman" panose="02020603050405020304" pitchFamily="18" charset="0"/>
            </a:endParaRPr>
          </a:p>
          <a:p>
            <a:pPr defTabSz="324612">
              <a:spcAft>
                <a:spcPts val="600"/>
              </a:spcAft>
            </a:pPr>
            <a:endParaRPr lang="en-US" sz="1136" kern="1200" dirty="0">
              <a:solidFill>
                <a:schemeClr val="tx1"/>
              </a:solidFill>
              <a:latin typeface="+mj-lt"/>
              <a:ea typeface="+mn-ea"/>
              <a:cs typeface="Times New Roman" panose="02020603050405020304" pitchFamily="18" charset="0"/>
            </a:endParaRPr>
          </a:p>
          <a:p>
            <a:pPr defTabSz="324612">
              <a:spcAft>
                <a:spcPts val="600"/>
              </a:spcAft>
            </a:pPr>
            <a:r>
              <a:rPr lang="en-US" sz="1136" kern="1200" dirty="0">
                <a:solidFill>
                  <a:schemeClr val="tx1"/>
                </a:solidFill>
                <a:latin typeface="Arial" panose="020B0604020202020204" pitchFamily="34" charset="0"/>
                <a:ea typeface="+mn-ea"/>
                <a:cs typeface="Arial" panose="020B0604020202020204" pitchFamily="34" charset="0"/>
              </a:rPr>
              <a:t>Criminal acts of great social and economic impact, known as Serious Organised Crime (SOC), is the focus of interest as per </a:t>
            </a:r>
            <a:r>
              <a:rPr lang="en-US" sz="1136" kern="1200" dirty="0" err="1">
                <a:solidFill>
                  <a:schemeClr val="tx1"/>
                </a:solidFill>
                <a:latin typeface="Arial" panose="020B0604020202020204" pitchFamily="34" charset="0"/>
                <a:ea typeface="+mn-ea"/>
                <a:cs typeface="Arial" panose="020B0604020202020204" pitchFamily="34" charset="0"/>
              </a:rPr>
              <a:t>Giommoni</a:t>
            </a:r>
            <a:r>
              <a:rPr lang="en-US" sz="1136" kern="1200" dirty="0">
                <a:solidFill>
                  <a:schemeClr val="tx1"/>
                </a:solidFill>
                <a:latin typeface="Arial" panose="020B0604020202020204" pitchFamily="34" charset="0"/>
                <a:ea typeface="+mn-ea"/>
                <a:cs typeface="Arial" panose="020B0604020202020204" pitchFamily="34" charset="0"/>
              </a:rPr>
              <a:t> and </a:t>
            </a:r>
            <a:r>
              <a:rPr lang="en-US" sz="1136" kern="1200" dirty="0" err="1">
                <a:solidFill>
                  <a:schemeClr val="tx1"/>
                </a:solidFill>
                <a:latin typeface="Arial" panose="020B0604020202020204" pitchFamily="34" charset="0"/>
                <a:ea typeface="+mn-ea"/>
                <a:cs typeface="Arial" panose="020B0604020202020204" pitchFamily="34" charset="0"/>
              </a:rPr>
              <a:t>Ikwu</a:t>
            </a:r>
            <a:r>
              <a:rPr lang="en-US" sz="1136" kern="1200" dirty="0">
                <a:solidFill>
                  <a:schemeClr val="tx1"/>
                </a:solidFill>
                <a:latin typeface="Arial" panose="020B0604020202020204" pitchFamily="34" charset="0"/>
                <a:ea typeface="+mn-ea"/>
                <a:cs typeface="Arial" panose="020B0604020202020204" pitchFamily="34" charset="0"/>
              </a:rPr>
              <a:t>, (2021). </a:t>
            </a:r>
          </a:p>
          <a:p>
            <a:pPr defTabSz="324612">
              <a:spcAft>
                <a:spcPts val="600"/>
              </a:spcAft>
            </a:pPr>
            <a:r>
              <a:rPr lang="en-GB" sz="1136" kern="1200" dirty="0">
                <a:solidFill>
                  <a:schemeClr val="tx1"/>
                </a:solidFill>
                <a:latin typeface="Arial" panose="020B0604020202020204" pitchFamily="34" charset="0"/>
                <a:ea typeface="+mn-ea"/>
                <a:cs typeface="Arial" panose="020B0604020202020204" pitchFamily="34" charset="0"/>
              </a:rPr>
              <a:t>Human trafficking, which includes a variety of wrongful behaviours such as Force and exploitation of individuals for various reasons (e.g., forced labour, sexual exploitation, and organ removing), has emerged as a worrying aspect of SOC. </a:t>
            </a:r>
            <a:endParaRPr lang="en-US" sz="1136" kern="1200" dirty="0">
              <a:solidFill>
                <a:schemeClr val="tx1"/>
              </a:solidFill>
              <a:latin typeface="Arial" panose="020B0604020202020204" pitchFamily="34" charset="0"/>
              <a:ea typeface="+mn-ea"/>
              <a:cs typeface="Arial" panose="020B0604020202020204" pitchFamily="34" charset="0"/>
            </a:endParaRPr>
          </a:p>
          <a:p>
            <a:pPr marL="0" indent="0">
              <a:spcAft>
                <a:spcPts val="600"/>
              </a:spcAft>
              <a:buNone/>
            </a:pPr>
            <a:endParaRPr lang="en-US" sz="1600" dirty="0">
              <a:latin typeface="+mj-lt"/>
              <a:cs typeface="Times New Roman" panose="02020603050405020304" pitchFamily="18" charset="0"/>
            </a:endParaRPr>
          </a:p>
        </p:txBody>
      </p:sp>
      <p:pic>
        <p:nvPicPr>
          <p:cNvPr id="6" name="Picture 5">
            <a:extLst>
              <a:ext uri="{FF2B5EF4-FFF2-40B4-BE49-F238E27FC236}">
                <a16:creationId xmlns:a16="http://schemas.microsoft.com/office/drawing/2014/main" id="{BC317B7E-1075-4F98-997F-C3F3FB34E467}"/>
              </a:ext>
            </a:extLst>
          </p:cNvPr>
          <p:cNvPicPr>
            <a:picLocks noChangeAspect="1"/>
          </p:cNvPicPr>
          <p:nvPr/>
        </p:nvPicPr>
        <p:blipFill>
          <a:blip r:embed="rId3"/>
          <a:stretch>
            <a:fillRect/>
          </a:stretch>
        </p:blipFill>
        <p:spPr>
          <a:xfrm>
            <a:off x="7047196" y="2987176"/>
            <a:ext cx="3332140" cy="2485242"/>
          </a:xfrm>
          <a:prstGeom prst="rect">
            <a:avLst/>
          </a:prstGeom>
        </p:spPr>
      </p:pic>
      <p:sp>
        <p:nvSpPr>
          <p:cNvPr id="4" name="Rectangle 3"/>
          <p:cNvSpPr/>
          <p:nvPr/>
        </p:nvSpPr>
        <p:spPr>
          <a:xfrm>
            <a:off x="6713494" y="5541618"/>
            <a:ext cx="3602045" cy="223459"/>
          </a:xfrm>
          <a:prstGeom prst="rect">
            <a:avLst/>
          </a:prstGeom>
        </p:spPr>
        <p:txBody>
          <a:bodyPr wrap="square">
            <a:spAutoFit/>
          </a:bodyPr>
          <a:lstStyle/>
          <a:p>
            <a:pPr algn="ctr" defTabSz="324612">
              <a:spcAft>
                <a:spcPts val="600"/>
              </a:spcAft>
            </a:pPr>
            <a:r>
              <a:rPr lang="en-US" sz="852" kern="1200">
                <a:solidFill>
                  <a:schemeClr val="tx1"/>
                </a:solidFill>
                <a:latin typeface="+mn-lt"/>
                <a:ea typeface="+mn-ea"/>
                <a:cs typeface="+mn-cs"/>
              </a:rPr>
              <a:t>((National Crime Agency,2023a)</a:t>
            </a:r>
            <a:endParaRPr lang="en-US" sz="1200"/>
          </a:p>
        </p:txBody>
      </p:sp>
    </p:spTree>
    <p:extLst>
      <p:ext uri="{BB962C8B-B14F-4D97-AF65-F5344CB8AC3E}">
        <p14:creationId xmlns:p14="http://schemas.microsoft.com/office/powerpoint/2010/main" val="19194208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aphicFrame>
        <p:nvGraphicFramePr>
          <p:cNvPr id="5" name="Content Placeholder 2">
            <a:extLst>
              <a:ext uri="{FF2B5EF4-FFF2-40B4-BE49-F238E27FC236}">
                <a16:creationId xmlns:a16="http://schemas.microsoft.com/office/drawing/2014/main" id="{4CFA79BF-E2AB-8472-CC77-5B27FE4EE914}"/>
              </a:ext>
            </a:extLst>
          </p:cNvPr>
          <p:cNvGraphicFramePr>
            <a:graphicFrameLocks noGrp="1"/>
          </p:cNvGraphicFramePr>
          <p:nvPr>
            <p:ph idx="1"/>
            <p:extLst>
              <p:ext uri="{D42A27DB-BD31-4B8C-83A1-F6EECF244321}">
                <p14:modId xmlns:p14="http://schemas.microsoft.com/office/powerpoint/2010/main" val="731792476"/>
              </p:ext>
            </p:extLst>
          </p:nvPr>
        </p:nvGraphicFramePr>
        <p:xfrm>
          <a:off x="965201" y="2638425"/>
          <a:ext cx="10261600" cy="31019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614310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AEF2F-52AF-4EB9-8363-E639D2C7CA65}"/>
              </a:ext>
            </a:extLst>
          </p:cNvPr>
          <p:cNvSpPr>
            <a:spLocks noGrp="1"/>
          </p:cNvSpPr>
          <p:nvPr>
            <p:ph type="title"/>
          </p:nvPr>
        </p:nvSpPr>
        <p:spPr>
          <a:xfrm>
            <a:off x="2231136" y="167250"/>
            <a:ext cx="7729728" cy="577029"/>
          </a:xfrm>
        </p:spPr>
        <p:txBody>
          <a:bodyPr>
            <a:normAutofit fontScale="90000"/>
          </a:bodyPr>
          <a:lstStyle/>
          <a:p>
            <a:r>
              <a:rPr lang="en-US" sz="1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Human Trafficking</a:t>
            </a:r>
          </a:p>
        </p:txBody>
      </p:sp>
      <p:sp>
        <p:nvSpPr>
          <p:cNvPr id="3" name="Content Placeholder 2">
            <a:extLst>
              <a:ext uri="{FF2B5EF4-FFF2-40B4-BE49-F238E27FC236}">
                <a16:creationId xmlns:a16="http://schemas.microsoft.com/office/drawing/2014/main" id="{F26FB2DC-85EA-4AAA-9679-A62C4366DFC3}"/>
              </a:ext>
            </a:extLst>
          </p:cNvPr>
          <p:cNvSpPr>
            <a:spLocks noGrp="1"/>
          </p:cNvSpPr>
          <p:nvPr>
            <p:ph idx="1"/>
          </p:nvPr>
        </p:nvSpPr>
        <p:spPr>
          <a:xfrm>
            <a:off x="200318" y="1552574"/>
            <a:ext cx="7179050" cy="4733925"/>
          </a:xfrm>
        </p:spPr>
        <p:txBody>
          <a:bodyPr>
            <a:normAutofit/>
          </a:bodyPr>
          <a:lstStyle/>
          <a:p>
            <a:pPr marL="0" indent="0">
              <a:buNone/>
            </a:pPr>
            <a:r>
              <a:rPr lang="en-US" sz="1700" b="1" dirty="0">
                <a:latin typeface="+mj-lt"/>
                <a:cs typeface="Times New Roman" panose="02020603050405020304" pitchFamily="18" charset="0"/>
              </a:rPr>
              <a:t>Definition And Characteristics</a:t>
            </a:r>
          </a:p>
          <a:p>
            <a:r>
              <a:rPr lang="en-GB" sz="1600" dirty="0">
                <a:latin typeface="Arial" panose="020B0604020202020204" pitchFamily="34" charset="0"/>
                <a:cs typeface="Arial" panose="020B0604020202020204" pitchFamily="34" charset="0"/>
              </a:rPr>
              <a:t>Human trafficking contains several stages, including recruitment, transit, transfer and harbouring: individuals are held under custody and exploited by force, compulsion, or deception </a:t>
            </a:r>
            <a:r>
              <a:rPr lang="en-US" sz="1600" dirty="0">
                <a:latin typeface="Arial" panose="020B0604020202020204" pitchFamily="34" charset="0"/>
                <a:cs typeface="Arial" panose="020B0604020202020204" pitchFamily="34" charset="0"/>
              </a:rPr>
              <a:t>(</a:t>
            </a:r>
            <a:r>
              <a:rPr lang="en-US" sz="1600" dirty="0" err="1">
                <a:latin typeface="Arial" panose="020B0604020202020204" pitchFamily="34" charset="0"/>
                <a:cs typeface="Arial" panose="020B0604020202020204" pitchFamily="34" charset="0"/>
              </a:rPr>
              <a:t>Babjak</a:t>
            </a:r>
            <a:r>
              <a:rPr lang="en-US" sz="1600" dirty="0">
                <a:latin typeface="Arial" panose="020B0604020202020204" pitchFamily="34" charset="0"/>
                <a:cs typeface="Arial" panose="020B0604020202020204" pitchFamily="34" charset="0"/>
              </a:rPr>
              <a:t>, 2023).</a:t>
            </a:r>
          </a:p>
          <a:p>
            <a:r>
              <a:rPr lang="en-GB" sz="1600" dirty="0">
                <a:latin typeface="Arial" panose="020B0604020202020204" pitchFamily="34" charset="0"/>
                <a:cs typeface="Arial" panose="020B0604020202020204" pitchFamily="34" charset="0"/>
              </a:rPr>
              <a:t>These complex networks, which combine numerous countries and regions, frequently target vulnerable populations such as poor people, immigrants, and refugees.</a:t>
            </a:r>
            <a:endParaRPr lang="en-US" sz="1600" dirty="0">
              <a:latin typeface="Arial" panose="020B0604020202020204" pitchFamily="34" charset="0"/>
              <a:cs typeface="Arial" panose="020B0604020202020204" pitchFamily="34" charset="0"/>
            </a:endParaRPr>
          </a:p>
          <a:p>
            <a:r>
              <a:rPr lang="en-US" sz="1600" dirty="0">
                <a:latin typeface="Arial" panose="020B0604020202020204" pitchFamily="34" charset="0"/>
                <a:cs typeface="Arial" panose="020B0604020202020204" pitchFamily="34" charset="0"/>
              </a:rPr>
              <a:t>Purpose of traffickers using victims: forced labour, forced marriage, forced sexual exploitation, or organ trafficking. In doing so, traffickers subject them to severe forms of physical, emotional and psychological torture (Antonopoulos et al., 2020). </a:t>
            </a:r>
          </a:p>
        </p:txBody>
      </p:sp>
      <p:pic>
        <p:nvPicPr>
          <p:cNvPr id="4" name="Picture 3">
            <a:extLst>
              <a:ext uri="{FF2B5EF4-FFF2-40B4-BE49-F238E27FC236}">
                <a16:creationId xmlns:a16="http://schemas.microsoft.com/office/drawing/2014/main" id="{E75B1B86-56C6-4A70-B2E6-8C14A0137CAB}"/>
              </a:ext>
            </a:extLst>
          </p:cNvPr>
          <p:cNvPicPr>
            <a:picLocks noChangeAspect="1"/>
          </p:cNvPicPr>
          <p:nvPr/>
        </p:nvPicPr>
        <p:blipFill rotWithShape="1">
          <a:blip r:embed="rId3"/>
          <a:srcRect l="24760" r="27347"/>
          <a:stretch/>
        </p:blipFill>
        <p:spPr>
          <a:xfrm>
            <a:off x="7267073" y="1440278"/>
            <a:ext cx="4520291" cy="4374875"/>
          </a:xfrm>
          <a:prstGeom prst="rect">
            <a:avLst/>
          </a:prstGeom>
        </p:spPr>
      </p:pic>
      <p:sp>
        <p:nvSpPr>
          <p:cNvPr id="6" name="TextBox 5">
            <a:extLst>
              <a:ext uri="{FF2B5EF4-FFF2-40B4-BE49-F238E27FC236}">
                <a16:creationId xmlns:a16="http://schemas.microsoft.com/office/drawing/2014/main" id="{681C3002-F751-4150-9BFF-2472C7B144A0}"/>
              </a:ext>
            </a:extLst>
          </p:cNvPr>
          <p:cNvSpPr txBox="1"/>
          <p:nvPr/>
        </p:nvSpPr>
        <p:spPr>
          <a:xfrm>
            <a:off x="6913829" y="5927449"/>
            <a:ext cx="4707153" cy="276999"/>
          </a:xfrm>
          <a:prstGeom prst="rect">
            <a:avLst/>
          </a:prstGeom>
          <a:noFill/>
        </p:spPr>
        <p:txBody>
          <a:bodyPr wrap="square">
            <a:spAutoFit/>
          </a:bodyPr>
          <a:lstStyle/>
          <a:p>
            <a:pPr algn="ctr"/>
            <a:r>
              <a:rPr lang="en-US" sz="1200" dirty="0"/>
              <a:t>(Constantinou,2015) </a:t>
            </a:r>
          </a:p>
        </p:txBody>
      </p:sp>
    </p:spTree>
    <p:extLst>
      <p:ext uri="{BB962C8B-B14F-4D97-AF65-F5344CB8AC3E}">
        <p14:creationId xmlns:p14="http://schemas.microsoft.com/office/powerpoint/2010/main" val="2323598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B4FAB0D-B161-4116-BA4F-CB9472832EBB}"/>
              </a:ext>
            </a:extLst>
          </p:cNvPr>
          <p:cNvSpPr>
            <a:spLocks noGrp="1"/>
          </p:cNvSpPr>
          <p:nvPr>
            <p:ph idx="1"/>
          </p:nvPr>
        </p:nvSpPr>
        <p:spPr>
          <a:xfrm>
            <a:off x="836091" y="1641583"/>
            <a:ext cx="6150863" cy="4536479"/>
          </a:xfrm>
        </p:spPr>
        <p:txBody>
          <a:bodyPr>
            <a:normAutofit/>
          </a:bodyPr>
          <a:lstStyle/>
          <a:p>
            <a:pPr marL="0" indent="0">
              <a:buNone/>
            </a:pPr>
            <a:r>
              <a:rPr lang="en-US" b="1" dirty="0"/>
              <a:t>Case Study </a:t>
            </a:r>
          </a:p>
          <a:p>
            <a:r>
              <a:rPr lang="en-US" dirty="0">
                <a:latin typeface="Arial" panose="020B0604020202020204" pitchFamily="34" charset="0"/>
                <a:cs typeface="Arial" panose="020B0604020202020204" pitchFamily="34" charset="0"/>
              </a:rPr>
              <a:t>In 2021, the case of  V.C.L. and A.N. V. which took place in  United Kingdom, both were under the age of 18 and had been found by police, working in the cannabis factories and charged with participation in controlled drug production (</a:t>
            </a:r>
            <a:r>
              <a:rPr lang="en-US" dirty="0" err="1">
                <a:latin typeface="Arial" panose="020B0604020202020204" pitchFamily="34" charset="0"/>
                <a:cs typeface="Arial" panose="020B0604020202020204" pitchFamily="34" charset="0"/>
              </a:rPr>
              <a:t>Kárníková</a:t>
            </a:r>
            <a:r>
              <a:rPr lang="en-US" dirty="0">
                <a:latin typeface="Arial" panose="020B0604020202020204" pitchFamily="34" charset="0"/>
                <a:cs typeface="Arial" panose="020B0604020202020204" pitchFamily="34" charset="0"/>
              </a:rPr>
              <a:t>, 2023). </a:t>
            </a:r>
          </a:p>
          <a:p>
            <a:r>
              <a:rPr lang="en-US" dirty="0">
                <a:latin typeface="Arial" panose="020B0604020202020204" pitchFamily="34" charset="0"/>
                <a:cs typeface="Arial" panose="020B0604020202020204" pitchFamily="34" charset="0"/>
              </a:rPr>
              <a:t>Since 2021, 491 </a:t>
            </a:r>
            <a:r>
              <a:rPr lang="en-US" b="0" i="0" dirty="0">
                <a:solidFill>
                  <a:srgbClr val="040C28"/>
                </a:solidFill>
                <a:effectLst/>
                <a:latin typeface="Arial" panose="020B0604020202020204" pitchFamily="34" charset="0"/>
                <a:cs typeface="Arial" panose="020B0604020202020204" pitchFamily="34" charset="0"/>
              </a:rPr>
              <a:t>teenage </a:t>
            </a:r>
            <a:r>
              <a:rPr lang="en-US" dirty="0">
                <a:solidFill>
                  <a:srgbClr val="040C28"/>
                </a:solidFill>
                <a:latin typeface="Arial" panose="020B0604020202020204" pitchFamily="34" charset="0"/>
                <a:cs typeface="Arial" panose="020B0604020202020204" pitchFamily="34" charset="0"/>
              </a:rPr>
              <a:t>boys </a:t>
            </a:r>
            <a:r>
              <a:rPr lang="en-US" b="0" i="0" dirty="0">
                <a:solidFill>
                  <a:srgbClr val="040C28"/>
                </a:solidFill>
                <a:effectLst/>
                <a:latin typeface="Arial" panose="020B0604020202020204" pitchFamily="34" charset="0"/>
                <a:cs typeface="Arial" panose="020B0604020202020204" pitchFamily="34" charset="0"/>
              </a:rPr>
              <a:t>have been found by the UK government who were child-trafficked for forced labour in cannabis factories. </a:t>
            </a:r>
            <a:endParaRPr lang="en-US" dirty="0">
              <a:latin typeface="Arial" panose="020B0604020202020204" pitchFamily="34" charset="0"/>
              <a:cs typeface="Arial" panose="020B0604020202020204" pitchFamily="34" charset="0"/>
            </a:endParaRPr>
          </a:p>
          <a:p>
            <a:pPr marL="0" indent="0">
              <a:buNone/>
            </a:pPr>
            <a:endParaRPr lang="en-US" dirty="0"/>
          </a:p>
        </p:txBody>
      </p:sp>
      <p:sp>
        <p:nvSpPr>
          <p:cNvPr id="4" name="Title 1">
            <a:extLst>
              <a:ext uri="{FF2B5EF4-FFF2-40B4-BE49-F238E27FC236}">
                <a16:creationId xmlns:a16="http://schemas.microsoft.com/office/drawing/2014/main" id="{2D0B6873-24B8-4744-9605-37FBF87DC3E8}"/>
              </a:ext>
            </a:extLst>
          </p:cNvPr>
          <p:cNvSpPr>
            <a:spLocks noGrp="1"/>
          </p:cNvSpPr>
          <p:nvPr>
            <p:ph type="title"/>
          </p:nvPr>
        </p:nvSpPr>
        <p:spPr>
          <a:xfrm>
            <a:off x="2231136" y="167250"/>
            <a:ext cx="7729728" cy="577029"/>
          </a:xfrm>
        </p:spPr>
        <p:txBody>
          <a:bodyPr>
            <a:normAutofit fontScale="90000"/>
          </a:bodyPr>
          <a:lstStyle/>
          <a:p>
            <a:r>
              <a:rPr lang="en-US" sz="1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Human Trafficking</a:t>
            </a:r>
          </a:p>
        </p:txBody>
      </p:sp>
      <p:pic>
        <p:nvPicPr>
          <p:cNvPr id="5" name="Picture 4">
            <a:extLst>
              <a:ext uri="{FF2B5EF4-FFF2-40B4-BE49-F238E27FC236}">
                <a16:creationId xmlns:a16="http://schemas.microsoft.com/office/drawing/2014/main" id="{47EA2E88-663F-4C6E-8E6A-2FBB7B279EC8}"/>
              </a:ext>
            </a:extLst>
          </p:cNvPr>
          <p:cNvPicPr>
            <a:picLocks noChangeAspect="1"/>
          </p:cNvPicPr>
          <p:nvPr/>
        </p:nvPicPr>
        <p:blipFill>
          <a:blip r:embed="rId3"/>
          <a:stretch>
            <a:fillRect/>
          </a:stretch>
        </p:blipFill>
        <p:spPr>
          <a:xfrm>
            <a:off x="6986954" y="2023296"/>
            <a:ext cx="4384610" cy="3533442"/>
          </a:xfrm>
          <a:prstGeom prst="rect">
            <a:avLst/>
          </a:prstGeom>
        </p:spPr>
      </p:pic>
      <p:sp>
        <p:nvSpPr>
          <p:cNvPr id="7" name="TextBox 6">
            <a:extLst>
              <a:ext uri="{FF2B5EF4-FFF2-40B4-BE49-F238E27FC236}">
                <a16:creationId xmlns:a16="http://schemas.microsoft.com/office/drawing/2014/main" id="{1BD517EA-0774-427C-BE89-F838E556713D}"/>
              </a:ext>
            </a:extLst>
          </p:cNvPr>
          <p:cNvSpPr txBox="1"/>
          <p:nvPr/>
        </p:nvSpPr>
        <p:spPr>
          <a:xfrm>
            <a:off x="7152339" y="5703894"/>
            <a:ext cx="4618803" cy="307777"/>
          </a:xfrm>
          <a:prstGeom prst="rect">
            <a:avLst/>
          </a:prstGeom>
          <a:noFill/>
        </p:spPr>
        <p:txBody>
          <a:bodyPr wrap="square">
            <a:spAutoFit/>
          </a:bodyPr>
          <a:lstStyle/>
          <a:p>
            <a:r>
              <a:rPr lang="en-US" sz="1400" dirty="0"/>
              <a:t>(Reuters,2018) </a:t>
            </a:r>
          </a:p>
        </p:txBody>
      </p:sp>
    </p:spTree>
    <p:extLst>
      <p:ext uri="{BB962C8B-B14F-4D97-AF65-F5344CB8AC3E}">
        <p14:creationId xmlns:p14="http://schemas.microsoft.com/office/powerpoint/2010/main" val="32639345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AEF2F-52AF-4EB9-8363-E639D2C7CA65}"/>
              </a:ext>
            </a:extLst>
          </p:cNvPr>
          <p:cNvSpPr>
            <a:spLocks noGrp="1"/>
          </p:cNvSpPr>
          <p:nvPr>
            <p:ph type="title"/>
          </p:nvPr>
        </p:nvSpPr>
        <p:spPr>
          <a:xfrm>
            <a:off x="2231136" y="167250"/>
            <a:ext cx="7729728" cy="577029"/>
          </a:xfrm>
        </p:spPr>
        <p:txBody>
          <a:bodyPr>
            <a:normAutofit fontScale="90000"/>
          </a:bodyPr>
          <a:lstStyle/>
          <a:p>
            <a:r>
              <a:rPr lang="en-US" sz="1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Human Trafficking</a:t>
            </a:r>
          </a:p>
        </p:txBody>
      </p:sp>
      <p:sp>
        <p:nvSpPr>
          <p:cNvPr id="3" name="Content Placeholder 2">
            <a:extLst>
              <a:ext uri="{FF2B5EF4-FFF2-40B4-BE49-F238E27FC236}">
                <a16:creationId xmlns:a16="http://schemas.microsoft.com/office/drawing/2014/main" id="{F26FB2DC-85EA-4AAA-9679-A62C4366DFC3}"/>
              </a:ext>
            </a:extLst>
          </p:cNvPr>
          <p:cNvSpPr>
            <a:spLocks noGrp="1"/>
          </p:cNvSpPr>
          <p:nvPr>
            <p:ph idx="1"/>
          </p:nvPr>
        </p:nvSpPr>
        <p:spPr>
          <a:xfrm>
            <a:off x="200318" y="1010820"/>
            <a:ext cx="7018629" cy="5149348"/>
          </a:xfrm>
        </p:spPr>
        <p:txBody>
          <a:bodyPr>
            <a:normAutofit/>
          </a:bodyPr>
          <a:lstStyle/>
          <a:p>
            <a:pPr marL="0" indent="0">
              <a:buNone/>
            </a:pPr>
            <a:r>
              <a:rPr lang="en-US" sz="1700" b="1" dirty="0">
                <a:latin typeface="+mj-lt"/>
                <a:cs typeface="Times New Roman" panose="02020603050405020304" pitchFamily="18" charset="0"/>
              </a:rPr>
              <a:t>Impact on Society</a:t>
            </a:r>
          </a:p>
          <a:p>
            <a:pPr marL="342900" indent="-342900">
              <a:buFont typeface="+mj-lt"/>
              <a:buAutoNum type="arabicPeriod"/>
            </a:pPr>
            <a:r>
              <a:rPr lang="en-US" sz="1600" dirty="0">
                <a:latin typeface="Arial" panose="020B0604020202020204" pitchFamily="34" charset="0"/>
                <a:cs typeface="Arial" panose="020B0604020202020204" pitchFamily="34" charset="0"/>
              </a:rPr>
              <a:t>Human trafficking is driven by the extreme need of the vulnerable sections of society, like children, women and deprived classes, to get a better life filled with security and opportunity.</a:t>
            </a:r>
          </a:p>
          <a:p>
            <a:pPr marL="342900" indent="-342900">
              <a:buFont typeface="+mj-lt"/>
              <a:buAutoNum type="arabicPeriod"/>
            </a:pPr>
            <a:r>
              <a:rPr lang="en-US" sz="1600" dirty="0">
                <a:latin typeface="Arial" panose="020B0604020202020204" pitchFamily="34" charset="0"/>
                <a:cs typeface="Arial" panose="020B0604020202020204" pitchFamily="34" charset="0"/>
              </a:rPr>
              <a:t>Physical violence, abuse, and threats or blackmail are used by traffickers to control victims and to expand their operations (Landman et al., 2024).</a:t>
            </a:r>
          </a:p>
          <a:p>
            <a:pPr marL="342900" indent="-342900">
              <a:buFont typeface="+mj-lt"/>
              <a:buAutoNum type="arabicPeriod"/>
            </a:pPr>
            <a:r>
              <a:rPr lang="en-US" sz="1600" dirty="0">
                <a:latin typeface="Arial" panose="020B0604020202020204" pitchFamily="34" charset="0"/>
                <a:cs typeface="Arial" panose="020B0604020202020204" pitchFamily="34" charset="0"/>
              </a:rPr>
              <a:t>For criminal trafficking networks not to be caught and prosecuted, they may resort to falsehoods, bribery, working with law enforcement agencies, and dishonesty.</a:t>
            </a:r>
          </a:p>
          <a:p>
            <a:pPr marL="342900" indent="-342900">
              <a:buFont typeface="+mj-lt"/>
              <a:buAutoNum type="arabicPeriod"/>
            </a:pPr>
            <a:r>
              <a:rPr lang="en-US" sz="1600" dirty="0">
                <a:solidFill>
                  <a:schemeClr val="tx1"/>
                </a:solidFill>
                <a:latin typeface="Arial" panose="020B0604020202020204" pitchFamily="34" charset="0"/>
                <a:cs typeface="Arial" panose="020B0604020202020204" pitchFamily="34" charset="0"/>
              </a:rPr>
              <a:t>To emphasis the privacy of their operations and avoid being discovered by law authorities, traffickers use technologies such as encryption apps and dark websites</a:t>
            </a:r>
            <a:r>
              <a:rPr lang="en-US" sz="1600" dirty="0">
                <a:solidFill>
                  <a:srgbClr val="FF0000"/>
                </a:solidFill>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a:t>
            </a:r>
            <a:r>
              <a:rPr lang="en-US" sz="1600" dirty="0" err="1">
                <a:latin typeface="Arial" panose="020B0604020202020204" pitchFamily="34" charset="0"/>
                <a:cs typeface="Arial" panose="020B0604020202020204" pitchFamily="34" charset="0"/>
              </a:rPr>
              <a:t>Nelen</a:t>
            </a:r>
            <a:r>
              <a:rPr lang="en-US" sz="1600" dirty="0">
                <a:latin typeface="Arial" panose="020B0604020202020204" pitchFamily="34" charset="0"/>
                <a:cs typeface="Arial" panose="020B0604020202020204" pitchFamily="34" charset="0"/>
              </a:rPr>
              <a:t> and Siegel, 2021).</a:t>
            </a:r>
          </a:p>
        </p:txBody>
      </p:sp>
      <p:pic>
        <p:nvPicPr>
          <p:cNvPr id="1026" name="Picture 2" descr="Take Action: 9 Ways You Can Help Fight Human Trafficking | The Orphan's  Hand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18947" y="1318183"/>
            <a:ext cx="4596064" cy="3520586"/>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7218947" y="5007004"/>
            <a:ext cx="4596064" cy="307777"/>
          </a:xfrm>
          <a:prstGeom prst="rect">
            <a:avLst/>
          </a:prstGeom>
        </p:spPr>
        <p:txBody>
          <a:bodyPr wrap="square">
            <a:spAutoFit/>
          </a:bodyPr>
          <a:lstStyle/>
          <a:p>
            <a:r>
              <a:rPr lang="en-US" sz="1400" dirty="0"/>
              <a:t>(The Orphans Hands.2024)</a:t>
            </a:r>
          </a:p>
        </p:txBody>
      </p:sp>
    </p:spTree>
    <p:extLst>
      <p:ext uri="{BB962C8B-B14F-4D97-AF65-F5344CB8AC3E}">
        <p14:creationId xmlns:p14="http://schemas.microsoft.com/office/powerpoint/2010/main" val="4741333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C089D0-8DA3-4AE3-A9C2-34C8319380BE}"/>
              </a:ext>
            </a:extLst>
          </p:cNvPr>
          <p:cNvSpPr>
            <a:spLocks noGrp="1"/>
          </p:cNvSpPr>
          <p:nvPr>
            <p:ph type="title"/>
          </p:nvPr>
        </p:nvSpPr>
        <p:spPr>
          <a:xfrm>
            <a:off x="2231136" y="596701"/>
            <a:ext cx="7729728" cy="861709"/>
          </a:xfrm>
        </p:spPr>
        <p:txBody>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Human Trafficking</a:t>
            </a:r>
            <a:endParaRPr lang="en-US" dirty="0"/>
          </a:p>
        </p:txBody>
      </p:sp>
      <p:pic>
        <p:nvPicPr>
          <p:cNvPr id="5" name="Picture 4">
            <a:extLst>
              <a:ext uri="{FF2B5EF4-FFF2-40B4-BE49-F238E27FC236}">
                <a16:creationId xmlns:a16="http://schemas.microsoft.com/office/drawing/2014/main" id="{9F8685C6-E48D-4C89-A8BE-78D954BF7565}"/>
              </a:ext>
            </a:extLst>
          </p:cNvPr>
          <p:cNvPicPr>
            <a:picLocks noChangeAspect="1"/>
          </p:cNvPicPr>
          <p:nvPr/>
        </p:nvPicPr>
        <p:blipFill>
          <a:blip r:embed="rId2"/>
          <a:stretch>
            <a:fillRect/>
          </a:stretch>
        </p:blipFill>
        <p:spPr>
          <a:xfrm>
            <a:off x="1036540" y="1603453"/>
            <a:ext cx="10118920" cy="4495800"/>
          </a:xfrm>
          <a:prstGeom prst="rect">
            <a:avLst/>
          </a:prstGeom>
        </p:spPr>
      </p:pic>
      <p:sp>
        <p:nvSpPr>
          <p:cNvPr id="7" name="TextBox 6">
            <a:extLst>
              <a:ext uri="{FF2B5EF4-FFF2-40B4-BE49-F238E27FC236}">
                <a16:creationId xmlns:a16="http://schemas.microsoft.com/office/drawing/2014/main" id="{488E3DF0-5AB4-4F65-9E61-798E23346F2F}"/>
              </a:ext>
            </a:extLst>
          </p:cNvPr>
          <p:cNvSpPr txBox="1"/>
          <p:nvPr/>
        </p:nvSpPr>
        <p:spPr>
          <a:xfrm>
            <a:off x="2919714" y="6099253"/>
            <a:ext cx="6094070" cy="369332"/>
          </a:xfrm>
          <a:prstGeom prst="rect">
            <a:avLst/>
          </a:prstGeom>
          <a:noFill/>
        </p:spPr>
        <p:txBody>
          <a:bodyPr wrap="square">
            <a:spAutoFit/>
          </a:bodyPr>
          <a:lstStyle/>
          <a:p>
            <a:pPr algn="ctr"/>
            <a:r>
              <a:rPr lang="en-US" dirty="0"/>
              <a:t>(National </a:t>
            </a:r>
            <a:r>
              <a:rPr lang="en-US" dirty="0" err="1"/>
              <a:t>Cime</a:t>
            </a:r>
            <a:r>
              <a:rPr lang="en-US" dirty="0"/>
              <a:t> Agency, 2023b)</a:t>
            </a:r>
          </a:p>
        </p:txBody>
      </p:sp>
    </p:spTree>
    <p:extLst>
      <p:ext uri="{BB962C8B-B14F-4D97-AF65-F5344CB8AC3E}">
        <p14:creationId xmlns:p14="http://schemas.microsoft.com/office/powerpoint/2010/main" val="2697191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AEFFFF2-9EB4-4B6C-B9F8-2BA3EF89A2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307017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0D65299F-028F-4AFC-B46A-8DB33E20FE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70172" y="0"/>
            <a:ext cx="912182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BAC87F6E-526A-49B5-995D-42DB656594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7423" y="1443035"/>
            <a:ext cx="3971932" cy="3971930"/>
          </a:xfrm>
          <a:prstGeom prst="ellipse">
            <a:avLst/>
          </a:prstGeom>
          <a:solidFill>
            <a:srgbClr val="FFFFFF"/>
          </a:solidFill>
          <a:ln w="317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DE467E4-D51E-3AA4-83F2-638389E209CD}"/>
              </a:ext>
            </a:extLst>
          </p:cNvPr>
          <p:cNvSpPr>
            <a:spLocks noGrp="1"/>
          </p:cNvSpPr>
          <p:nvPr>
            <p:ph type="title"/>
          </p:nvPr>
        </p:nvSpPr>
        <p:spPr>
          <a:xfrm>
            <a:off x="1260873" y="1586484"/>
            <a:ext cx="3685032" cy="3685032"/>
          </a:xfrm>
          <a:prstGeom prst="ellipse">
            <a:avLst/>
          </a:prstGeom>
          <a:solidFill>
            <a:schemeClr val="accent2">
              <a:lumMod val="75000"/>
            </a:schemeClr>
          </a:solidFill>
          <a:ln>
            <a:noFill/>
          </a:ln>
        </p:spPr>
        <p:txBody>
          <a:bodyPr>
            <a:normAutofit/>
          </a:bodyPr>
          <a:lstStyle/>
          <a:p>
            <a:r>
              <a:rPr lang="en-GB" sz="3000">
                <a:solidFill>
                  <a:srgbClr val="FFFFFF"/>
                </a:solidFill>
              </a:rPr>
              <a:t>Facts and statistics </a:t>
            </a:r>
          </a:p>
        </p:txBody>
      </p:sp>
      <p:sp>
        <p:nvSpPr>
          <p:cNvPr id="4" name="Rectangle 1">
            <a:extLst>
              <a:ext uri="{FF2B5EF4-FFF2-40B4-BE49-F238E27FC236}">
                <a16:creationId xmlns:a16="http://schemas.microsoft.com/office/drawing/2014/main" id="{688729A3-DBC1-46F8-A330-E2CD6D370DDB}"/>
              </a:ext>
            </a:extLst>
          </p:cNvPr>
          <p:cNvSpPr>
            <a:spLocks noGrp="1" noChangeArrowheads="1"/>
          </p:cNvSpPr>
          <p:nvPr>
            <p:ph idx="1"/>
          </p:nvPr>
        </p:nvSpPr>
        <p:spPr bwMode="auto">
          <a:xfrm>
            <a:off x="5591695" y="1402080"/>
            <a:ext cx="5320696" cy="405384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 anchorCtr="0" compatLnSpc="1">
            <a:prstTxWarp prst="textNoShape">
              <a:avLst/>
            </a:prstTxWarp>
            <a:normAutofit/>
          </a:bodyPr>
          <a:lstStyle/>
          <a:p>
            <a:pPr eaLnBrk="0" fontAlgn="base" hangingPunct="0">
              <a:lnSpc>
                <a:spcPct val="90000"/>
              </a:lnSpc>
              <a:spcBef>
                <a:spcPct val="0"/>
              </a:spcBef>
              <a:spcAft>
                <a:spcPts val="600"/>
              </a:spcAft>
              <a:buClrTx/>
            </a:pPr>
            <a:r>
              <a:rPr kumimoji="0" lang="en-US" altLang="en-US" sz="1300" b="0" i="0" u="none" strike="noStrike" cap="none" normalizeH="0" baseline="0">
                <a:ln>
                  <a:noFill/>
                </a:ln>
                <a:effectLst/>
                <a:latin typeface="Arial" panose="020B0604020202020204" pitchFamily="34" charset="0"/>
                <a:cs typeface="Arial" panose="020B0604020202020204" pitchFamily="34" charset="0"/>
              </a:rPr>
              <a:t>In the year ending 2022, 7936 referrals were made for potential victims of exploitation that has occurred only in the UK, an increase of 10.3% from the year before.</a:t>
            </a:r>
          </a:p>
          <a:p>
            <a:pPr marL="0" indent="0" eaLnBrk="0" fontAlgn="base" hangingPunct="0">
              <a:lnSpc>
                <a:spcPct val="90000"/>
              </a:lnSpc>
              <a:spcBef>
                <a:spcPct val="0"/>
              </a:spcBef>
              <a:spcAft>
                <a:spcPts val="600"/>
              </a:spcAft>
              <a:buClrTx/>
              <a:buNone/>
            </a:pPr>
            <a:endParaRPr kumimoji="0" lang="en-US" altLang="en-US" sz="1300" b="0" i="0" u="none" strike="noStrike" cap="none" normalizeH="0" baseline="0">
              <a:ln>
                <a:noFill/>
              </a:ln>
              <a:effectLst/>
              <a:latin typeface="Arial" panose="020B0604020202020204" pitchFamily="34" charset="0"/>
              <a:cs typeface="Arial" panose="020B0604020202020204" pitchFamily="34" charset="0"/>
            </a:endParaRPr>
          </a:p>
          <a:p>
            <a:pPr eaLnBrk="0" fontAlgn="base" hangingPunct="0">
              <a:lnSpc>
                <a:spcPct val="90000"/>
              </a:lnSpc>
              <a:spcBef>
                <a:spcPct val="0"/>
              </a:spcBef>
              <a:spcAft>
                <a:spcPts val="600"/>
              </a:spcAft>
              <a:buClrTx/>
            </a:pPr>
            <a:r>
              <a:rPr kumimoji="0" lang="en-US" altLang="en-US" sz="1300" b="0" i="0" u="none" strike="noStrike" cap="none" normalizeH="0" baseline="0">
                <a:ln>
                  <a:noFill/>
                </a:ln>
                <a:effectLst/>
                <a:latin typeface="Arial" panose="020B0604020202020204" pitchFamily="34" charset="0"/>
                <a:cs typeface="Arial" panose="020B0604020202020204" pitchFamily="34" charset="0"/>
              </a:rPr>
              <a:t> </a:t>
            </a:r>
            <a:r>
              <a:rPr kumimoji="0" lang="en-GB" altLang="en-US" sz="1300" b="0" i="0" u="none" strike="noStrike" cap="none" normalizeH="0" baseline="0">
                <a:ln>
                  <a:noFill/>
                </a:ln>
                <a:effectLst/>
                <a:latin typeface="Arial" panose="020B0604020202020204" pitchFamily="34" charset="0"/>
                <a:cs typeface="Arial" panose="020B0604020202020204" pitchFamily="34" charset="0"/>
              </a:rPr>
              <a:t>Many victims work in the construction industry, in agriculture, and in the sex industry.</a:t>
            </a:r>
          </a:p>
          <a:p>
            <a:pPr eaLnBrk="0" fontAlgn="base" hangingPunct="0">
              <a:lnSpc>
                <a:spcPct val="90000"/>
              </a:lnSpc>
              <a:spcBef>
                <a:spcPct val="0"/>
              </a:spcBef>
              <a:spcAft>
                <a:spcPts val="600"/>
              </a:spcAft>
              <a:buClrTx/>
            </a:pPr>
            <a:endParaRPr lang="en-GB" altLang="en-US" sz="1300">
              <a:latin typeface="Arial" panose="020B0604020202020204" pitchFamily="34" charset="0"/>
              <a:cs typeface="Arial" panose="020B0604020202020204" pitchFamily="34" charset="0"/>
            </a:endParaRPr>
          </a:p>
          <a:p>
            <a:pPr eaLnBrk="0" fontAlgn="base" hangingPunct="0">
              <a:lnSpc>
                <a:spcPct val="90000"/>
              </a:lnSpc>
              <a:spcBef>
                <a:spcPct val="0"/>
              </a:spcBef>
              <a:spcAft>
                <a:spcPts val="600"/>
              </a:spcAft>
              <a:buClrTx/>
            </a:pPr>
            <a:r>
              <a:rPr lang="en-GB" altLang="en-US" sz="1300">
                <a:latin typeface="Arial" panose="020B0604020202020204" pitchFamily="34" charset="0"/>
                <a:cs typeface="Arial" panose="020B0604020202020204" pitchFamily="34" charset="0"/>
              </a:rPr>
              <a:t>Numerous victims of human trafficking have come from overseas. Most commonly from Africa, Southeast Asia and Eastern Europe.</a:t>
            </a:r>
          </a:p>
          <a:p>
            <a:pPr eaLnBrk="0" fontAlgn="base" hangingPunct="0">
              <a:lnSpc>
                <a:spcPct val="90000"/>
              </a:lnSpc>
              <a:spcBef>
                <a:spcPct val="0"/>
              </a:spcBef>
              <a:spcAft>
                <a:spcPts val="600"/>
              </a:spcAft>
              <a:buClrTx/>
            </a:pPr>
            <a:endParaRPr lang="en-GB" altLang="en-US" sz="1300">
              <a:latin typeface="Arial" panose="020B0604020202020204" pitchFamily="34" charset="0"/>
              <a:cs typeface="Arial" panose="020B0604020202020204" pitchFamily="34" charset="0"/>
            </a:endParaRPr>
          </a:p>
          <a:p>
            <a:pPr eaLnBrk="0" fontAlgn="base" hangingPunct="0">
              <a:lnSpc>
                <a:spcPct val="90000"/>
              </a:lnSpc>
              <a:spcBef>
                <a:spcPct val="0"/>
              </a:spcBef>
              <a:spcAft>
                <a:spcPts val="600"/>
              </a:spcAft>
              <a:buClrTx/>
            </a:pPr>
            <a:r>
              <a:rPr lang="en-GB" altLang="en-US" sz="1300">
                <a:latin typeface="Arial" panose="020B0604020202020204" pitchFamily="34" charset="0"/>
                <a:cs typeface="Arial" panose="020B0604020202020204" pitchFamily="34" charset="0"/>
              </a:rPr>
              <a:t>Most victims are recruited in person: however, others have been trapped through online employment advertisements or social networking websites.</a:t>
            </a:r>
          </a:p>
          <a:p>
            <a:pPr eaLnBrk="0" fontAlgn="base" hangingPunct="0">
              <a:lnSpc>
                <a:spcPct val="90000"/>
              </a:lnSpc>
              <a:spcBef>
                <a:spcPct val="0"/>
              </a:spcBef>
              <a:spcAft>
                <a:spcPts val="600"/>
              </a:spcAft>
              <a:buClrTx/>
            </a:pPr>
            <a:endParaRPr lang="en-GB" altLang="en-US" sz="1300">
              <a:latin typeface="Arial" panose="020B0604020202020204" pitchFamily="34" charset="0"/>
              <a:cs typeface="Arial" panose="020B0604020202020204" pitchFamily="34" charset="0"/>
            </a:endParaRPr>
          </a:p>
          <a:p>
            <a:pPr eaLnBrk="0" fontAlgn="base" hangingPunct="0">
              <a:lnSpc>
                <a:spcPct val="90000"/>
              </a:lnSpc>
              <a:spcBef>
                <a:spcPct val="0"/>
              </a:spcBef>
              <a:spcAft>
                <a:spcPts val="600"/>
              </a:spcAft>
              <a:buClrTx/>
            </a:pPr>
            <a:r>
              <a:rPr lang="en-GB" altLang="en-US" sz="1300">
                <a:latin typeface="Arial" panose="020B0604020202020204" pitchFamily="34" charset="0"/>
                <a:cs typeface="Arial" panose="020B0604020202020204" pitchFamily="34" charset="0"/>
              </a:rPr>
              <a:t>In some cases, victims are threatened and potentially face extreme violence as criminals try to gain control over them, leaving them to get their identity documents confiscated and earning withheld (National Crime Agency, 2023c).</a:t>
            </a:r>
          </a:p>
          <a:p>
            <a:pPr eaLnBrk="0" fontAlgn="base" hangingPunct="0">
              <a:lnSpc>
                <a:spcPct val="90000"/>
              </a:lnSpc>
              <a:spcBef>
                <a:spcPct val="0"/>
              </a:spcBef>
              <a:spcAft>
                <a:spcPts val="600"/>
              </a:spcAft>
              <a:buClrTx/>
            </a:pPr>
            <a:endParaRPr kumimoji="0" lang="en-US" altLang="en-US" sz="1300" b="0" i="0" u="none" strike="noStrike" cap="none" normalizeH="0" baseline="0">
              <a:ln>
                <a:noFill/>
              </a:ln>
              <a:effectLst/>
              <a:latin typeface="Arial" panose="020B0604020202020204" pitchFamily="34" charset="0"/>
              <a:cs typeface="Arial" panose="020B0604020202020204" pitchFamily="34" charset="0"/>
            </a:endParaRPr>
          </a:p>
          <a:p>
            <a:pPr eaLnBrk="0" fontAlgn="base" hangingPunct="0">
              <a:lnSpc>
                <a:spcPct val="90000"/>
              </a:lnSpc>
              <a:spcBef>
                <a:spcPct val="0"/>
              </a:spcBef>
              <a:spcAft>
                <a:spcPts val="600"/>
              </a:spcAft>
              <a:buClrTx/>
            </a:pPr>
            <a:endParaRPr kumimoji="0" lang="en-US" altLang="en-US" sz="1300" b="0" i="0" u="none" strike="noStrike" cap="none" normalizeH="0" baseline="0">
              <a:ln>
                <a:noFill/>
              </a:ln>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471680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AEF2F-52AF-4EB9-8363-E639D2C7CA65}"/>
              </a:ext>
            </a:extLst>
          </p:cNvPr>
          <p:cNvSpPr>
            <a:spLocks noGrp="1"/>
          </p:cNvSpPr>
          <p:nvPr>
            <p:ph type="title"/>
          </p:nvPr>
        </p:nvSpPr>
        <p:spPr>
          <a:xfrm>
            <a:off x="533400" y="167250"/>
            <a:ext cx="11125200" cy="577029"/>
          </a:xfrm>
        </p:spPr>
        <p:txBody>
          <a:bodyPr>
            <a:normAutofit fontScale="90000"/>
          </a:bodyPr>
          <a:lstStyle/>
          <a:p>
            <a:r>
              <a:rPr lang="en-US" sz="1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UK Government's "No Place to Hide: Serious and Organised Crime Strategy 2023-2028“</a:t>
            </a:r>
          </a:p>
        </p:txBody>
      </p:sp>
      <p:sp>
        <p:nvSpPr>
          <p:cNvPr id="3" name="Content Placeholder 2">
            <a:extLst>
              <a:ext uri="{FF2B5EF4-FFF2-40B4-BE49-F238E27FC236}">
                <a16:creationId xmlns:a16="http://schemas.microsoft.com/office/drawing/2014/main" id="{F26FB2DC-85EA-4AAA-9679-A62C4366DFC3}"/>
              </a:ext>
            </a:extLst>
          </p:cNvPr>
          <p:cNvSpPr>
            <a:spLocks noGrp="1"/>
          </p:cNvSpPr>
          <p:nvPr>
            <p:ph idx="1"/>
          </p:nvPr>
        </p:nvSpPr>
        <p:spPr>
          <a:xfrm>
            <a:off x="256674" y="1844842"/>
            <a:ext cx="5347352" cy="3248020"/>
          </a:xfrm>
        </p:spPr>
        <p:txBody>
          <a:bodyPr>
            <a:normAutofit/>
          </a:bodyPr>
          <a:lstStyle/>
          <a:p>
            <a:pPr marL="0" indent="0">
              <a:buNone/>
            </a:pPr>
            <a:r>
              <a:rPr lang="en-US" sz="1900" b="1" dirty="0">
                <a:latin typeface="+mj-lt"/>
                <a:cs typeface="Times New Roman" panose="02020603050405020304" pitchFamily="18" charset="0"/>
              </a:rPr>
              <a:t>Overview of the Strategy</a:t>
            </a:r>
          </a:p>
          <a:p>
            <a:r>
              <a:rPr lang="en-US" sz="1600" dirty="0">
                <a:latin typeface="Arial" panose="020B0604020202020204" pitchFamily="34" charset="0"/>
                <a:cs typeface="Arial" panose="020B0604020202020204" pitchFamily="34" charset="0"/>
              </a:rPr>
              <a:t>The UK government is in the process of designing and introducing the "No Place to Hide" strategy between 2023 and 2028 to solve the problem of serious and organised crime (SOC). </a:t>
            </a:r>
          </a:p>
          <a:p>
            <a:r>
              <a:rPr lang="en-US" sz="1600" dirty="0">
                <a:latin typeface="Arial" panose="020B0604020202020204" pitchFamily="34" charset="0"/>
                <a:cs typeface="Arial" panose="020B0604020202020204" pitchFamily="34" charset="0"/>
              </a:rPr>
              <a:t>By making the UK unsuitable for the practice of criminal activities, the strategy ensures that criminal professionals leave no trace behind. </a:t>
            </a:r>
          </a:p>
          <a:p>
            <a:r>
              <a:rPr lang="en-US" sz="1600" dirty="0">
                <a:latin typeface="Arial" panose="020B0604020202020204" pitchFamily="34" charset="0"/>
                <a:cs typeface="Arial" panose="020B0604020202020204" pitchFamily="34" charset="0"/>
              </a:rPr>
              <a:t>To do this, these initiatives involve the development of specific programs and the promotion of cross-sector collaboration (Turnbull and Broad, 2022).</a:t>
            </a:r>
          </a:p>
        </p:txBody>
      </p:sp>
      <p:pic>
        <p:nvPicPr>
          <p:cNvPr id="7" name="Picture 6">
            <a:extLst>
              <a:ext uri="{FF2B5EF4-FFF2-40B4-BE49-F238E27FC236}">
                <a16:creationId xmlns:a16="http://schemas.microsoft.com/office/drawing/2014/main" id="{AD90B850-3D5C-4D18-BC23-192EDA86A324}"/>
              </a:ext>
            </a:extLst>
          </p:cNvPr>
          <p:cNvPicPr>
            <a:picLocks noChangeAspect="1"/>
          </p:cNvPicPr>
          <p:nvPr/>
        </p:nvPicPr>
        <p:blipFill>
          <a:blip r:embed="rId3"/>
          <a:stretch>
            <a:fillRect/>
          </a:stretch>
        </p:blipFill>
        <p:spPr>
          <a:xfrm>
            <a:off x="6387093" y="1048213"/>
            <a:ext cx="5148843" cy="5085080"/>
          </a:xfrm>
          <a:prstGeom prst="rect">
            <a:avLst/>
          </a:prstGeom>
        </p:spPr>
      </p:pic>
      <p:sp>
        <p:nvSpPr>
          <p:cNvPr id="11" name="TextBox 10">
            <a:extLst>
              <a:ext uri="{FF2B5EF4-FFF2-40B4-BE49-F238E27FC236}">
                <a16:creationId xmlns:a16="http://schemas.microsoft.com/office/drawing/2014/main" id="{2B8FFFBC-8F0C-488C-A0BA-B0E36A9175D3}"/>
              </a:ext>
            </a:extLst>
          </p:cNvPr>
          <p:cNvSpPr txBox="1"/>
          <p:nvPr/>
        </p:nvSpPr>
        <p:spPr>
          <a:xfrm>
            <a:off x="5998580" y="6252561"/>
            <a:ext cx="6094070" cy="369332"/>
          </a:xfrm>
          <a:prstGeom prst="rect">
            <a:avLst/>
          </a:prstGeom>
          <a:noFill/>
        </p:spPr>
        <p:txBody>
          <a:bodyPr wrap="square">
            <a:spAutoFit/>
          </a:bodyPr>
          <a:lstStyle/>
          <a:p>
            <a:r>
              <a:rPr lang="en-US" dirty="0"/>
              <a:t>(Government of Canada, 2023)</a:t>
            </a:r>
          </a:p>
        </p:txBody>
      </p:sp>
    </p:spTree>
    <p:extLst>
      <p:ext uri="{BB962C8B-B14F-4D97-AF65-F5344CB8AC3E}">
        <p14:creationId xmlns:p14="http://schemas.microsoft.com/office/powerpoint/2010/main" val="12837757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26FB2DC-85EA-4AAA-9679-A62C4366DFC3}"/>
              </a:ext>
            </a:extLst>
          </p:cNvPr>
          <p:cNvSpPr>
            <a:spLocks noGrp="1"/>
          </p:cNvSpPr>
          <p:nvPr>
            <p:ph idx="1"/>
          </p:nvPr>
        </p:nvSpPr>
        <p:spPr>
          <a:xfrm>
            <a:off x="191069" y="852331"/>
            <a:ext cx="6537278" cy="5828904"/>
          </a:xfrm>
        </p:spPr>
        <p:txBody>
          <a:bodyPr>
            <a:normAutofit/>
          </a:bodyPr>
          <a:lstStyle/>
          <a:p>
            <a:pPr marL="0" indent="0">
              <a:buNone/>
            </a:pPr>
            <a:r>
              <a:rPr lang="en-US" sz="1900" b="1" dirty="0">
                <a:latin typeface="+mj-lt"/>
                <a:cs typeface="Times New Roman" panose="02020603050405020304" pitchFamily="18" charset="0"/>
              </a:rPr>
              <a:t>Effectiveness In Addressing Human Trafficking</a:t>
            </a:r>
          </a:p>
          <a:p>
            <a:r>
              <a:rPr lang="en-US" sz="1600" dirty="0">
                <a:latin typeface="Arial" panose="020B0604020202020204" pitchFamily="34" charset="0"/>
                <a:cs typeface="Arial" panose="020B0604020202020204" pitchFamily="34" charset="0"/>
              </a:rPr>
              <a:t>A range of approaches and initiatives are adopted in "No Place to Hide" strategy to prevent the human trafficking in the United Kingdom</a:t>
            </a:r>
          </a:p>
          <a:p>
            <a:r>
              <a:rPr lang="en-US" sz="1600" dirty="0">
                <a:latin typeface="Arial" panose="020B0604020202020204" pitchFamily="34" charset="0"/>
                <a:cs typeface="Arial" panose="020B0604020202020204" pitchFamily="34" charset="0"/>
              </a:rPr>
              <a:t>The two divisions within the unit are in charge of information collection, analysis of trafficking networks, and support for law enforcement operations. </a:t>
            </a:r>
          </a:p>
          <a:p>
            <a:r>
              <a:rPr lang="en-US" sz="1600" dirty="0">
                <a:latin typeface="Arial" panose="020B0604020202020204" pitchFamily="34" charset="0"/>
                <a:cs typeface="Arial" panose="020B0604020202020204" pitchFamily="34" charset="0"/>
              </a:rPr>
              <a:t>This law obligated corporations to observe transparency policies to avoid using forced </a:t>
            </a:r>
            <a:r>
              <a:rPr lang="en-US" sz="1600" dirty="0" err="1">
                <a:latin typeface="Arial" panose="020B0604020202020204" pitchFamily="34" charset="0"/>
                <a:cs typeface="Arial" panose="020B0604020202020204" pitchFamily="34" charset="0"/>
              </a:rPr>
              <a:t>labuor</a:t>
            </a:r>
            <a:r>
              <a:rPr lang="en-US" sz="1600" dirty="0">
                <a:latin typeface="Arial" panose="020B0604020202020204" pitchFamily="34" charset="0"/>
                <a:cs typeface="Arial" panose="020B0604020202020204" pitchFamily="34" charset="0"/>
              </a:rPr>
              <a:t> in their supply chains, intensified penalty for human trafficking and expanded the protection of victims' rights. </a:t>
            </a:r>
          </a:p>
          <a:p>
            <a:r>
              <a:rPr lang="en-US" sz="1600" dirty="0">
                <a:latin typeface="Arial" panose="020B0604020202020204" pitchFamily="34" charset="0"/>
                <a:cs typeface="Arial" panose="020B0604020202020204" pitchFamily="34" charset="0"/>
              </a:rPr>
              <a:t>One of its giving efforts is through UK Government's Modern Slavery Victim Care Contract. As well as housing, legal help, and counselling, this agreement lists a range of essential services for survivors (L’Hoiry et al., 2021).</a:t>
            </a:r>
          </a:p>
          <a:p>
            <a:r>
              <a:rPr lang="en-US" sz="1600" dirty="0">
                <a:latin typeface="Arial" panose="020B0604020202020204" pitchFamily="34" charset="0"/>
                <a:cs typeface="Arial" panose="020B0604020202020204" pitchFamily="34" charset="0"/>
              </a:rPr>
              <a:t>Offering security or aiding in these aspects is a challenge, especially to those in such groups as migrant workers, irregular migrants, or those facing other inequalities, such as under-representation or discrimination</a:t>
            </a:r>
            <a:r>
              <a:rPr lang="en-US" sz="1600" dirty="0">
                <a:latin typeface="+mj-lt"/>
                <a:cs typeface="Times New Roman" panose="02020603050405020304" pitchFamily="18" charset="0"/>
              </a:rPr>
              <a:t>. </a:t>
            </a:r>
          </a:p>
        </p:txBody>
      </p:sp>
      <p:sp>
        <p:nvSpPr>
          <p:cNvPr id="4" name="Title 1">
            <a:extLst>
              <a:ext uri="{FF2B5EF4-FFF2-40B4-BE49-F238E27FC236}">
                <a16:creationId xmlns:a16="http://schemas.microsoft.com/office/drawing/2014/main" id="{B1755D0F-53D5-4426-9859-C3FB0DCA700A}"/>
              </a:ext>
            </a:extLst>
          </p:cNvPr>
          <p:cNvSpPr>
            <a:spLocks noGrp="1"/>
          </p:cNvSpPr>
          <p:nvPr>
            <p:ph type="title"/>
          </p:nvPr>
        </p:nvSpPr>
        <p:spPr>
          <a:xfrm>
            <a:off x="533400" y="80166"/>
            <a:ext cx="11125200" cy="577029"/>
          </a:xfrm>
        </p:spPr>
        <p:txBody>
          <a:bodyPr>
            <a:normAutofit fontScale="90000"/>
          </a:bodyPr>
          <a:lstStyle/>
          <a:p>
            <a:r>
              <a:rPr lang="en-US" sz="1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UK Government's "No Place to Hide: Serious and Organised Crime Strategy 2023-2028“</a:t>
            </a:r>
          </a:p>
        </p:txBody>
      </p:sp>
      <p:sp>
        <p:nvSpPr>
          <p:cNvPr id="6" name="Rectangle 5"/>
          <p:cNvSpPr/>
          <p:nvPr/>
        </p:nvSpPr>
        <p:spPr>
          <a:xfrm>
            <a:off x="7028598" y="3879628"/>
            <a:ext cx="4735772" cy="307777"/>
          </a:xfrm>
          <a:prstGeom prst="rect">
            <a:avLst/>
          </a:prstGeom>
        </p:spPr>
        <p:txBody>
          <a:bodyPr wrap="square">
            <a:spAutoFit/>
          </a:bodyPr>
          <a:lstStyle/>
          <a:p>
            <a:r>
              <a:rPr lang="en-US" sz="1400" dirty="0"/>
              <a:t>(Mallya, 2023)</a:t>
            </a:r>
          </a:p>
        </p:txBody>
      </p:sp>
      <p:pic>
        <p:nvPicPr>
          <p:cNvPr id="2054" name="Picture 6" descr="Human Traffick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63952" y="1069793"/>
            <a:ext cx="4794648" cy="2696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18061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26FB2DC-85EA-4AAA-9679-A62C4366DFC3}"/>
              </a:ext>
            </a:extLst>
          </p:cNvPr>
          <p:cNvSpPr>
            <a:spLocks noGrp="1"/>
          </p:cNvSpPr>
          <p:nvPr>
            <p:ph idx="1"/>
          </p:nvPr>
        </p:nvSpPr>
        <p:spPr>
          <a:xfrm>
            <a:off x="417097" y="1411705"/>
            <a:ext cx="6993354" cy="5555153"/>
          </a:xfrm>
        </p:spPr>
        <p:txBody>
          <a:bodyPr>
            <a:normAutofit/>
          </a:bodyPr>
          <a:lstStyle/>
          <a:p>
            <a:pPr marL="0" indent="0">
              <a:buNone/>
            </a:pPr>
            <a:r>
              <a:rPr lang="en-US" sz="1600" b="1" dirty="0">
                <a:latin typeface="Arial" panose="020B0604020202020204" pitchFamily="34" charset="0"/>
                <a:cs typeface="Arial" panose="020B0604020202020204" pitchFamily="34" charset="0"/>
              </a:rPr>
              <a:t>Strengths</a:t>
            </a:r>
          </a:p>
          <a:p>
            <a:r>
              <a:rPr lang="en-US" dirty="0">
                <a:latin typeface="Arial" panose="020B0604020202020204" pitchFamily="34" charset="0"/>
                <a:cs typeface="Arial" panose="020B0604020202020204" pitchFamily="34" charset="0"/>
              </a:rPr>
              <a:t>Comprehensive coverage: Addresses all aspects of SOC including preventive, protective, investigative, and readiness practices.</a:t>
            </a:r>
          </a:p>
          <a:p>
            <a:r>
              <a:rPr lang="en-US" dirty="0">
                <a:latin typeface="Arial" panose="020B0604020202020204" pitchFamily="34" charset="0"/>
                <a:cs typeface="Arial" panose="020B0604020202020204" pitchFamily="34" charset="0"/>
              </a:rPr>
              <a:t>Targets vulnerability: Focuses on vulnerable groups like victims of human trafficking.</a:t>
            </a:r>
          </a:p>
          <a:p>
            <a:r>
              <a:rPr lang="en-US" dirty="0">
                <a:latin typeface="Arial" panose="020B0604020202020204" pitchFamily="34" charset="0"/>
                <a:cs typeface="Arial" panose="020B0604020202020204" pitchFamily="34" charset="0"/>
              </a:rPr>
              <a:t>Effective policy and strategic planning: Provides a more effective approach for combating organised criminal groups.</a:t>
            </a:r>
          </a:p>
          <a:p>
            <a:r>
              <a:rPr lang="en-US" dirty="0">
                <a:latin typeface="Arial" panose="020B0604020202020204" pitchFamily="34" charset="0"/>
                <a:cs typeface="Arial" panose="020B0604020202020204" pitchFamily="34" charset="0"/>
              </a:rPr>
              <a:t>Eliminates hiding spots: Leaves no room for SOC to hide, increasing the effectiveness of enforcement efforts.</a:t>
            </a:r>
          </a:p>
        </p:txBody>
      </p:sp>
      <p:sp>
        <p:nvSpPr>
          <p:cNvPr id="4" name="Title 1">
            <a:extLst>
              <a:ext uri="{FF2B5EF4-FFF2-40B4-BE49-F238E27FC236}">
                <a16:creationId xmlns:a16="http://schemas.microsoft.com/office/drawing/2014/main" id="{B1755D0F-53D5-4426-9859-C3FB0DCA700A}"/>
              </a:ext>
            </a:extLst>
          </p:cNvPr>
          <p:cNvSpPr>
            <a:spLocks noGrp="1"/>
          </p:cNvSpPr>
          <p:nvPr>
            <p:ph type="title"/>
          </p:nvPr>
        </p:nvSpPr>
        <p:spPr>
          <a:xfrm>
            <a:off x="533400" y="80166"/>
            <a:ext cx="11125200" cy="577029"/>
          </a:xfrm>
        </p:spPr>
        <p:txBody>
          <a:bodyPr>
            <a:normAutofit fontScale="90000"/>
          </a:bodyPr>
          <a:lstStyle/>
          <a:p>
            <a:r>
              <a:rPr lang="en-US" sz="1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UK Government's "No Place to Hide: Serious and Organised Crime Strategy 2023-2028“</a:t>
            </a:r>
          </a:p>
        </p:txBody>
      </p:sp>
      <p:pic>
        <p:nvPicPr>
          <p:cNvPr id="5122" name="Picture 2" descr="Human Trafficking Statistics 2024 By Age, Type and Reg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0937" y="1411705"/>
            <a:ext cx="5110302" cy="287454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6920936" y="4434698"/>
            <a:ext cx="4947213" cy="276999"/>
          </a:xfrm>
          <a:prstGeom prst="rect">
            <a:avLst/>
          </a:prstGeom>
        </p:spPr>
        <p:txBody>
          <a:bodyPr wrap="square">
            <a:spAutoFit/>
          </a:bodyPr>
          <a:lstStyle/>
          <a:p>
            <a:pPr algn="ctr"/>
            <a:r>
              <a:rPr lang="en-US" sz="1200" dirty="0"/>
              <a:t>(</a:t>
            </a:r>
            <a:r>
              <a:rPr lang="en-US" sz="1200" dirty="0" err="1"/>
              <a:t>Elad</a:t>
            </a:r>
            <a:r>
              <a:rPr lang="en-US" sz="1200" dirty="0"/>
              <a:t>, 2024)</a:t>
            </a:r>
          </a:p>
        </p:txBody>
      </p:sp>
    </p:spTree>
    <p:extLst>
      <p:ext uri="{BB962C8B-B14F-4D97-AF65-F5344CB8AC3E}">
        <p14:creationId xmlns:p14="http://schemas.microsoft.com/office/powerpoint/2010/main" val="32907426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26FB2DC-85EA-4AAA-9679-A62C4366DFC3}"/>
              </a:ext>
            </a:extLst>
          </p:cNvPr>
          <p:cNvSpPr>
            <a:spLocks noGrp="1"/>
          </p:cNvSpPr>
          <p:nvPr>
            <p:ph idx="1"/>
          </p:nvPr>
        </p:nvSpPr>
        <p:spPr>
          <a:xfrm>
            <a:off x="137406" y="1379621"/>
            <a:ext cx="5590671" cy="5478379"/>
          </a:xfrm>
        </p:spPr>
        <p:txBody>
          <a:bodyPr>
            <a:normAutofit/>
          </a:bodyPr>
          <a:lstStyle/>
          <a:p>
            <a:pPr marL="0" indent="0">
              <a:buNone/>
            </a:pPr>
            <a:r>
              <a:rPr lang="en-US" sz="1600" b="1" dirty="0">
                <a:latin typeface="Times New Roman" panose="02020603050405020304" pitchFamily="18" charset="0"/>
                <a:cs typeface="Times New Roman" panose="02020603050405020304" pitchFamily="18" charset="0"/>
              </a:rPr>
              <a:t>Weaknesses</a:t>
            </a:r>
            <a:endParaRPr lang="en-US" sz="1600" dirty="0">
              <a:latin typeface="Times New Roman" panose="02020603050405020304" pitchFamily="18" charset="0"/>
              <a:cs typeface="Times New Roman" panose="02020603050405020304" pitchFamily="18" charset="0"/>
            </a:endParaRPr>
          </a:p>
          <a:p>
            <a:r>
              <a:rPr lang="en-US" dirty="0">
                <a:latin typeface="Arial" panose="020B0604020202020204" pitchFamily="34" charset="0"/>
                <a:cs typeface="Arial" panose="020B0604020202020204" pitchFamily="34" charset="0"/>
              </a:rPr>
              <a:t>Financial and practical constraints: Limited resources and practical challenges may hinder the effectiveness of the strategy.</a:t>
            </a:r>
          </a:p>
          <a:p>
            <a:r>
              <a:rPr lang="en-US" dirty="0">
                <a:latin typeface="Arial" panose="020B0604020202020204" pitchFamily="34" charset="0"/>
                <a:cs typeface="Arial" panose="020B0604020202020204" pitchFamily="34" charset="0"/>
              </a:rPr>
              <a:t>Lack of regulation in data collection and information exchange: Without proper regulations, accurate evaluation of organised crime and its effects becomes difficult.</a:t>
            </a:r>
          </a:p>
          <a:p>
            <a:r>
              <a:rPr lang="en-US" dirty="0">
                <a:latin typeface="Arial" panose="020B0604020202020204" pitchFamily="34" charset="0"/>
                <a:cs typeface="Arial" panose="020B0604020202020204" pitchFamily="34" charset="0"/>
              </a:rPr>
              <a:t>Complex legal systems and jurisdictional issues: the prosecution may face obstacles due to the complexity of legal frameworks and the jurisdictional difficulties present by international criminal organisations.</a:t>
            </a:r>
          </a:p>
          <a:p>
            <a:pPr marL="0" indent="0">
              <a:buNone/>
            </a:pPr>
            <a:endParaRPr lang="en-US" sz="1600" dirty="0">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a16="http://schemas.microsoft.com/office/drawing/2014/main" id="{B1755D0F-53D5-4426-9859-C3FB0DCA700A}"/>
              </a:ext>
            </a:extLst>
          </p:cNvPr>
          <p:cNvSpPr>
            <a:spLocks noGrp="1"/>
          </p:cNvSpPr>
          <p:nvPr>
            <p:ph type="title"/>
          </p:nvPr>
        </p:nvSpPr>
        <p:spPr>
          <a:xfrm>
            <a:off x="533400" y="80166"/>
            <a:ext cx="11125200" cy="577029"/>
          </a:xfrm>
        </p:spPr>
        <p:txBody>
          <a:bodyPr>
            <a:normAutofit fontScale="90000"/>
          </a:bodyPr>
          <a:lstStyle/>
          <a:p>
            <a:r>
              <a:rPr lang="en-US" sz="16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UK Government's "No Place to Hide: Serious and Organised Crime Strategy 2023-2028“</a:t>
            </a:r>
            <a:endParaRPr lang="en-US" sz="1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38353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AEF2F-52AF-4EB9-8363-E639D2C7CA65}"/>
              </a:ext>
            </a:extLst>
          </p:cNvPr>
          <p:cNvSpPr>
            <a:spLocks noGrp="1"/>
          </p:cNvSpPr>
          <p:nvPr>
            <p:ph type="title"/>
          </p:nvPr>
        </p:nvSpPr>
        <p:spPr>
          <a:xfrm>
            <a:off x="533400" y="167250"/>
            <a:ext cx="11125200" cy="577029"/>
          </a:xfrm>
        </p:spPr>
        <p:txBody>
          <a:bodyPr>
            <a:normAutofit fontScale="90000"/>
          </a:bodyPr>
          <a:lstStyle/>
          <a:p>
            <a:r>
              <a:rPr lang="en-US" sz="1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UK Government's "No Place to Hide: Serious and Organised Crime Strategy 2023-2028“</a:t>
            </a:r>
          </a:p>
        </p:txBody>
      </p:sp>
      <p:sp>
        <p:nvSpPr>
          <p:cNvPr id="3" name="Content Placeholder 2">
            <a:extLst>
              <a:ext uri="{FF2B5EF4-FFF2-40B4-BE49-F238E27FC236}">
                <a16:creationId xmlns:a16="http://schemas.microsoft.com/office/drawing/2014/main" id="{F26FB2DC-85EA-4AAA-9679-A62C4366DFC3}"/>
              </a:ext>
            </a:extLst>
          </p:cNvPr>
          <p:cNvSpPr>
            <a:spLocks noGrp="1"/>
          </p:cNvSpPr>
          <p:nvPr>
            <p:ph idx="1"/>
          </p:nvPr>
        </p:nvSpPr>
        <p:spPr>
          <a:xfrm>
            <a:off x="240631" y="994610"/>
            <a:ext cx="6730499" cy="6079957"/>
          </a:xfrm>
        </p:spPr>
        <p:txBody>
          <a:bodyPr>
            <a:normAutofit/>
          </a:bodyPr>
          <a:lstStyle/>
          <a:p>
            <a:pPr marL="0" indent="0">
              <a:buNone/>
            </a:pPr>
            <a:r>
              <a:rPr lang="en-US" sz="1900" b="1" dirty="0">
                <a:latin typeface="+mj-lt"/>
                <a:cs typeface="Times New Roman" panose="02020603050405020304" pitchFamily="18" charset="0"/>
              </a:rPr>
              <a:t>The 4 P's Principle</a:t>
            </a:r>
          </a:p>
          <a:p>
            <a:pPr marL="0" indent="0">
              <a:buNone/>
            </a:pPr>
            <a:r>
              <a:rPr lang="en-US" sz="1600" b="1" dirty="0">
                <a:latin typeface="+mj-lt"/>
                <a:cs typeface="Times New Roman" panose="02020603050405020304" pitchFamily="18" charset="0"/>
              </a:rPr>
              <a:t>Prepare</a:t>
            </a:r>
          </a:p>
          <a:p>
            <a:r>
              <a:rPr lang="en-US" sz="1600" dirty="0">
                <a:latin typeface="Arial" panose="020B0604020202020204" pitchFamily="34" charset="0"/>
                <a:cs typeface="Arial" panose="020B0604020202020204" pitchFamily="34" charset="0"/>
              </a:rPr>
              <a:t>The strategy particularly focuses on bringing improvements to the institutions and communities as a way of dealing with the effects of SOC.</a:t>
            </a:r>
          </a:p>
          <a:p>
            <a:r>
              <a:rPr lang="en-US" sz="1600" dirty="0">
                <a:latin typeface="Arial" panose="020B0604020202020204" pitchFamily="34" charset="0"/>
                <a:cs typeface="Arial" panose="020B0604020202020204" pitchFamily="34" charset="0"/>
              </a:rPr>
              <a:t> This requires strengthening cooperation among the agencies, enhancing intelligence capacities</a:t>
            </a:r>
            <a:r>
              <a:rPr lang="en-US" sz="1600" dirty="0">
                <a:latin typeface="+mj-lt"/>
                <a:cs typeface="Times New Roman" panose="02020603050405020304" pitchFamily="18" charset="0"/>
              </a:rPr>
              <a:t>. </a:t>
            </a:r>
          </a:p>
          <a:p>
            <a:pPr marL="0" indent="0">
              <a:buNone/>
            </a:pPr>
            <a:r>
              <a:rPr lang="en-US" sz="1600" b="1" dirty="0">
                <a:latin typeface="+mj-lt"/>
                <a:cs typeface="Times New Roman" panose="02020603050405020304" pitchFamily="18" charset="0"/>
              </a:rPr>
              <a:t>Prevent</a:t>
            </a:r>
          </a:p>
          <a:p>
            <a:r>
              <a:rPr lang="en-US" sz="1600" dirty="0">
                <a:latin typeface="Arial" panose="020B0604020202020204" pitchFamily="34" charset="0"/>
                <a:cs typeface="Arial" panose="020B0604020202020204" pitchFamily="34" charset="0"/>
              </a:rPr>
              <a:t>First, the strategy would focus on measures preventing individuals from being involved in the sex trade while particularly targeting vulnerable groups such as trafficking victims, who are the most </a:t>
            </a:r>
            <a:r>
              <a:rPr lang="en-US" sz="1600" dirty="0">
                <a:latin typeface="+mj-lt"/>
                <a:cs typeface="Times New Roman" panose="02020603050405020304" pitchFamily="18" charset="0"/>
              </a:rPr>
              <a:t>vulnerable to exploitation. </a:t>
            </a:r>
          </a:p>
          <a:p>
            <a:pPr marL="0" indent="0">
              <a:buNone/>
            </a:pPr>
            <a:r>
              <a:rPr lang="en-US" sz="1600" b="1" dirty="0">
                <a:latin typeface="+mj-lt"/>
                <a:cs typeface="Times New Roman" panose="02020603050405020304" pitchFamily="18" charset="0"/>
              </a:rPr>
              <a:t>Protect</a:t>
            </a:r>
          </a:p>
          <a:p>
            <a:r>
              <a:rPr lang="en-US" sz="1600" dirty="0">
                <a:latin typeface="Arial" panose="020B0604020202020204" pitchFamily="34" charset="0"/>
                <a:cs typeface="Arial" panose="020B0604020202020204" pitchFamily="34" charset="0"/>
              </a:rPr>
              <a:t>The main purpose of this strategy is to ensure that the key asset and community safety is preserved from the impact caused by SOC. </a:t>
            </a:r>
          </a:p>
          <a:p>
            <a:pPr marL="0" indent="0">
              <a:buNone/>
            </a:pPr>
            <a:r>
              <a:rPr lang="en-US" sz="1600" b="1" dirty="0">
                <a:latin typeface="+mj-lt"/>
                <a:cs typeface="Times New Roman" panose="02020603050405020304" pitchFamily="18" charset="0"/>
              </a:rPr>
              <a:t>Pursue</a:t>
            </a:r>
          </a:p>
          <a:p>
            <a:r>
              <a:rPr lang="en-US" sz="1600" dirty="0">
                <a:latin typeface="Arial" panose="020B0604020202020204" pitchFamily="34" charset="0"/>
                <a:cs typeface="Arial" panose="020B0604020202020204" pitchFamily="34" charset="0"/>
              </a:rPr>
              <a:t>The objective of the tactics is to have the traffickers, their partners and other SOC participants be brought to justice by involving strong enforcement mechanism. </a:t>
            </a:r>
          </a:p>
        </p:txBody>
      </p:sp>
      <p:pic>
        <p:nvPicPr>
          <p:cNvPr id="3076" name="Picture 4" descr="Security Officers Can Be a Valuable Resource in Fight Against Human  Traffick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71130" y="1477524"/>
            <a:ext cx="4839870" cy="272412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6971130" y="4390844"/>
            <a:ext cx="4571404" cy="276999"/>
          </a:xfrm>
          <a:prstGeom prst="rect">
            <a:avLst/>
          </a:prstGeom>
        </p:spPr>
        <p:txBody>
          <a:bodyPr wrap="square">
            <a:spAutoFit/>
          </a:bodyPr>
          <a:lstStyle/>
          <a:p>
            <a:r>
              <a:rPr lang="en-US" sz="1200" dirty="0"/>
              <a:t>(International Security </a:t>
            </a:r>
            <a:r>
              <a:rPr lang="en-US" sz="1200" dirty="0" err="1"/>
              <a:t>ligue</a:t>
            </a:r>
            <a:r>
              <a:rPr lang="en-US" sz="1200" dirty="0"/>
              <a:t>, 2023) </a:t>
            </a:r>
          </a:p>
        </p:txBody>
      </p:sp>
    </p:spTree>
    <p:extLst>
      <p:ext uri="{BB962C8B-B14F-4D97-AF65-F5344CB8AC3E}">
        <p14:creationId xmlns:p14="http://schemas.microsoft.com/office/powerpoint/2010/main" val="38340721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AEF2F-52AF-4EB9-8363-E639D2C7CA65}"/>
              </a:ext>
            </a:extLst>
          </p:cNvPr>
          <p:cNvSpPr>
            <a:spLocks noGrp="1"/>
          </p:cNvSpPr>
          <p:nvPr>
            <p:ph type="title"/>
          </p:nvPr>
        </p:nvSpPr>
        <p:spPr>
          <a:xfrm>
            <a:off x="2231136" y="167250"/>
            <a:ext cx="7729728" cy="577029"/>
          </a:xfrm>
        </p:spPr>
        <p:txBody>
          <a:bodyPr>
            <a:normAutofit fontScale="90000"/>
          </a:bodyPr>
          <a:lstStyle/>
          <a:p>
            <a:r>
              <a:rPr lang="en-US" sz="1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Recommendations to Tackle SOC in the UK</a:t>
            </a:r>
          </a:p>
        </p:txBody>
      </p:sp>
      <p:sp>
        <p:nvSpPr>
          <p:cNvPr id="3" name="Content Placeholder 2">
            <a:extLst>
              <a:ext uri="{FF2B5EF4-FFF2-40B4-BE49-F238E27FC236}">
                <a16:creationId xmlns:a16="http://schemas.microsoft.com/office/drawing/2014/main" id="{F26FB2DC-85EA-4AAA-9679-A62C4366DFC3}"/>
              </a:ext>
            </a:extLst>
          </p:cNvPr>
          <p:cNvSpPr>
            <a:spLocks noGrp="1"/>
          </p:cNvSpPr>
          <p:nvPr>
            <p:ph idx="1"/>
          </p:nvPr>
        </p:nvSpPr>
        <p:spPr>
          <a:xfrm>
            <a:off x="871777" y="1329342"/>
            <a:ext cx="4957664" cy="4626219"/>
          </a:xfrm>
        </p:spPr>
        <p:txBody>
          <a:bodyPr>
            <a:normAutofit/>
          </a:bodyPr>
          <a:lstStyle/>
          <a:p>
            <a:pPr marL="0" indent="0">
              <a:buNone/>
            </a:pPr>
            <a:r>
              <a:rPr lang="en-US" sz="1700" b="1" dirty="0">
                <a:solidFill>
                  <a:schemeClr val="tx1"/>
                </a:solidFill>
                <a:latin typeface="+mj-lt"/>
                <a:cs typeface="Times New Roman" panose="02020603050405020304" pitchFamily="18" charset="0"/>
              </a:rPr>
              <a:t>Suggestions</a:t>
            </a:r>
            <a:r>
              <a:rPr lang="en-US" sz="1700" b="1" dirty="0">
                <a:latin typeface="+mj-lt"/>
                <a:cs typeface="Times New Roman" panose="02020603050405020304" pitchFamily="18" charset="0"/>
              </a:rPr>
              <a:t> For Enhancing The Strategy </a:t>
            </a:r>
          </a:p>
          <a:p>
            <a:pPr marL="0" indent="0">
              <a:buNone/>
            </a:pPr>
            <a:r>
              <a:rPr lang="en-US" sz="1600" b="1" dirty="0">
                <a:latin typeface="+mj-lt"/>
                <a:cs typeface="Times New Roman" panose="02020603050405020304" pitchFamily="18" charset="0"/>
              </a:rPr>
              <a:t>Collaboration with International partners</a:t>
            </a:r>
          </a:p>
          <a:p>
            <a:r>
              <a:rPr lang="en-US" sz="1600" dirty="0">
                <a:latin typeface="Arial" panose="020B0604020202020204" pitchFamily="34" charset="0"/>
                <a:cs typeface="Arial" panose="020B0604020202020204" pitchFamily="34" charset="0"/>
              </a:rPr>
              <a:t>In countries that are the destination countries or the source of human trafficking, the UK might seek to improve its collaboration with law enforcement agencies and other non-profit organisations (NGOs). </a:t>
            </a:r>
          </a:p>
          <a:p>
            <a:pPr marL="0" indent="0">
              <a:buNone/>
            </a:pPr>
            <a:r>
              <a:rPr lang="en-US" sz="1600" b="1" dirty="0">
                <a:latin typeface="+mj-lt"/>
                <a:cs typeface="Times New Roman" panose="02020603050405020304" pitchFamily="18" charset="0"/>
              </a:rPr>
              <a:t>Public awareness and education campaigns</a:t>
            </a:r>
          </a:p>
          <a:p>
            <a:r>
              <a:rPr lang="en-US" sz="1600" dirty="0">
                <a:latin typeface="+mj-lt"/>
                <a:cs typeface="Times New Roman" panose="02020603050405020304" pitchFamily="18" charset="0"/>
              </a:rPr>
              <a:t> </a:t>
            </a:r>
            <a:r>
              <a:rPr lang="en-US" sz="1600" dirty="0">
                <a:latin typeface="Arial" panose="020B0604020202020204" pitchFamily="34" charset="0"/>
                <a:cs typeface="Arial" panose="020B0604020202020204" pitchFamily="34" charset="0"/>
              </a:rPr>
              <a:t>For communities to recognise any unnatural behaviour and inform the police, it is important to inform the general public that human trafficking exists and alert as well as educate them.</a:t>
            </a:r>
          </a:p>
        </p:txBody>
      </p:sp>
    </p:spTree>
    <p:extLst>
      <p:ext uri="{BB962C8B-B14F-4D97-AF65-F5344CB8AC3E}">
        <p14:creationId xmlns:p14="http://schemas.microsoft.com/office/powerpoint/2010/main" val="20074581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6D5E8B-FB83-4B63-877A-C4A70BCDA7BF}"/>
              </a:ext>
            </a:extLst>
          </p:cNvPr>
          <p:cNvSpPr>
            <a:spLocks noGrp="1"/>
          </p:cNvSpPr>
          <p:nvPr>
            <p:ph type="title"/>
          </p:nvPr>
        </p:nvSpPr>
        <p:spPr>
          <a:xfrm>
            <a:off x="2231136" y="509488"/>
            <a:ext cx="7729728" cy="910407"/>
          </a:xfrm>
        </p:spPr>
        <p:txBody>
          <a:bodyPr>
            <a:no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Recommendations to Tackle SOC in the UK</a:t>
            </a:r>
            <a:endParaRPr lang="en-US" sz="2000" dirty="0"/>
          </a:p>
        </p:txBody>
      </p:sp>
      <p:sp>
        <p:nvSpPr>
          <p:cNvPr id="5" name="TextBox 4">
            <a:extLst>
              <a:ext uri="{FF2B5EF4-FFF2-40B4-BE49-F238E27FC236}">
                <a16:creationId xmlns:a16="http://schemas.microsoft.com/office/drawing/2014/main" id="{2C9DA085-9DB6-4D36-BF0C-04EE2904E3C8}"/>
              </a:ext>
            </a:extLst>
          </p:cNvPr>
          <p:cNvSpPr txBox="1"/>
          <p:nvPr/>
        </p:nvSpPr>
        <p:spPr>
          <a:xfrm>
            <a:off x="915815" y="2048768"/>
            <a:ext cx="4778930" cy="3346829"/>
          </a:xfrm>
          <a:prstGeom prst="rect">
            <a:avLst/>
          </a:prstGeom>
          <a:noFill/>
        </p:spPr>
        <p:txBody>
          <a:bodyPr wrap="square">
            <a:spAutoFit/>
          </a:bodyPr>
          <a:lstStyle/>
          <a:p>
            <a:r>
              <a:rPr lang="en-US" sz="1600" b="1" dirty="0">
                <a:latin typeface="+mj-lt"/>
                <a:cs typeface="Times New Roman" panose="02020603050405020304" pitchFamily="18" charset="0"/>
              </a:rPr>
              <a:t>Legislative reforms</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Two benefits of the laws that reinforce the regulations and penalties of human trafficking are being able to stop criminal activity and providing the law authority with the tools they need to start the prosecutions. </a:t>
            </a:r>
          </a:p>
          <a:p>
            <a:r>
              <a:rPr lang="en-US" sz="1600" b="1" dirty="0">
                <a:latin typeface="+mj-lt"/>
                <a:cs typeface="Times New Roman" panose="02020603050405020304" pitchFamily="18" charset="0"/>
              </a:rPr>
              <a:t>Support for victims and vulnerable communities</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The most important thing with regards to providing support services that do not only attend to the initial needs but also help victims of human trafficking to recover and rehabilitate is to ensure comprehensive services. </a:t>
            </a:r>
          </a:p>
        </p:txBody>
      </p:sp>
      <p:pic>
        <p:nvPicPr>
          <p:cNvPr id="6" name="Picture 5">
            <a:extLst>
              <a:ext uri="{FF2B5EF4-FFF2-40B4-BE49-F238E27FC236}">
                <a16:creationId xmlns:a16="http://schemas.microsoft.com/office/drawing/2014/main" id="{6ADE3ECF-96D2-4F9F-89B3-BDC359AD9142}"/>
              </a:ext>
            </a:extLst>
          </p:cNvPr>
          <p:cNvPicPr>
            <a:picLocks noChangeAspect="1"/>
          </p:cNvPicPr>
          <p:nvPr/>
        </p:nvPicPr>
        <p:blipFill>
          <a:blip r:embed="rId2"/>
          <a:stretch>
            <a:fillRect/>
          </a:stretch>
        </p:blipFill>
        <p:spPr>
          <a:xfrm>
            <a:off x="5910891" y="2008160"/>
            <a:ext cx="5904744" cy="3198403"/>
          </a:xfrm>
          <a:prstGeom prst="rect">
            <a:avLst/>
          </a:prstGeom>
        </p:spPr>
      </p:pic>
      <p:sp>
        <p:nvSpPr>
          <p:cNvPr id="8" name="TextBox 7">
            <a:extLst>
              <a:ext uri="{FF2B5EF4-FFF2-40B4-BE49-F238E27FC236}">
                <a16:creationId xmlns:a16="http://schemas.microsoft.com/office/drawing/2014/main" id="{292D60F7-5CF4-4FE7-B806-871509136D45}"/>
              </a:ext>
            </a:extLst>
          </p:cNvPr>
          <p:cNvSpPr txBox="1"/>
          <p:nvPr/>
        </p:nvSpPr>
        <p:spPr>
          <a:xfrm>
            <a:off x="5415591" y="5395597"/>
            <a:ext cx="6094070" cy="338554"/>
          </a:xfrm>
          <a:prstGeom prst="rect">
            <a:avLst/>
          </a:prstGeom>
          <a:noFill/>
        </p:spPr>
        <p:txBody>
          <a:bodyPr wrap="square">
            <a:spAutoFit/>
          </a:bodyPr>
          <a:lstStyle/>
          <a:p>
            <a:pPr algn="ctr"/>
            <a:r>
              <a:rPr lang="en-US" sz="1600" dirty="0"/>
              <a:t>(</a:t>
            </a:r>
            <a:r>
              <a:rPr lang="en-US" sz="1600" dirty="0" err="1"/>
              <a:t>Mamchii</a:t>
            </a:r>
            <a:r>
              <a:rPr lang="en-US" sz="1600" dirty="0"/>
              <a:t>. 2023)</a:t>
            </a:r>
          </a:p>
        </p:txBody>
      </p:sp>
    </p:spTree>
    <p:extLst>
      <p:ext uri="{BB962C8B-B14F-4D97-AF65-F5344CB8AC3E}">
        <p14:creationId xmlns:p14="http://schemas.microsoft.com/office/powerpoint/2010/main" val="14373008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D16AFFB-DC68-45B3-BF5E-46788A99EF3E}"/>
              </a:ext>
            </a:extLst>
          </p:cNvPr>
          <p:cNvSpPr>
            <a:spLocks noGrp="1"/>
          </p:cNvSpPr>
          <p:nvPr>
            <p:ph idx="1"/>
          </p:nvPr>
        </p:nvSpPr>
        <p:spPr>
          <a:xfrm>
            <a:off x="890016" y="1878008"/>
            <a:ext cx="6049264" cy="3101983"/>
          </a:xfrm>
        </p:spPr>
        <p:txBody>
          <a:bodyPr>
            <a:normAutofit fontScale="92500" lnSpcReduction="20000"/>
          </a:bodyPr>
          <a:lstStyle/>
          <a:p>
            <a:r>
              <a:rPr lang="en-US" sz="1600" b="1" dirty="0"/>
              <a:t>Advances in Technology </a:t>
            </a:r>
          </a:p>
          <a:p>
            <a:pPr marL="0" indent="0">
              <a:buNone/>
            </a:pPr>
            <a:r>
              <a:rPr lang="en-US" sz="1600" dirty="0">
                <a:latin typeface="Arial" panose="020B0604020202020204" pitchFamily="34" charset="0"/>
                <a:cs typeface="Arial" panose="020B0604020202020204" pitchFamily="34" charset="0"/>
              </a:rPr>
              <a:t>Another recommendation which can be suggested for identifying the cases of human trafficking is through technology. Although technology is claimed to be used for enabling trafficking operations, recent technologies can also assist in reducing such cases. </a:t>
            </a:r>
          </a:p>
          <a:p>
            <a:pPr marL="0" indent="0">
              <a:buNone/>
            </a:pPr>
            <a:r>
              <a:rPr lang="en-US" sz="1600" dirty="0">
                <a:latin typeface="Arial" panose="020B0604020202020204" pitchFamily="34" charset="0"/>
                <a:cs typeface="Arial" panose="020B0604020202020204" pitchFamily="34" charset="0"/>
              </a:rPr>
              <a:t>For example, implementation of advanced detection Artificial Intelligence (AI) methods can improve anti-trafficking activities by location tracking of both abusers and victims with identifiers in electronic devices. </a:t>
            </a:r>
          </a:p>
          <a:p>
            <a:pPr marL="0" indent="0">
              <a:buNone/>
            </a:pPr>
            <a:r>
              <a:rPr lang="en-US" sz="1600" dirty="0">
                <a:latin typeface="Arial" panose="020B0604020202020204" pitchFamily="34" charset="0"/>
                <a:cs typeface="Arial" panose="020B0604020202020204" pitchFamily="34" charset="0"/>
              </a:rPr>
              <a:t>Additionally, machine learning algorithms have been developed which can also assess if online sex commercial advertisements are associated with human traffickers or not (</a:t>
            </a:r>
            <a:r>
              <a:rPr lang="en-US" sz="1600" dirty="0" err="1">
                <a:latin typeface="Arial" panose="020B0604020202020204" pitchFamily="34" charset="0"/>
                <a:cs typeface="Arial" panose="020B0604020202020204" pitchFamily="34" charset="0"/>
              </a:rPr>
              <a:t>L’Hoiry</a:t>
            </a:r>
            <a:r>
              <a:rPr lang="en-US" sz="1600" dirty="0">
                <a:latin typeface="Arial" panose="020B0604020202020204" pitchFamily="34" charset="0"/>
                <a:cs typeface="Arial" panose="020B0604020202020204" pitchFamily="34" charset="0"/>
              </a:rPr>
              <a:t> et al., 2021). Such advances should be considered by the UK government for effective tackling of the issue. </a:t>
            </a:r>
          </a:p>
          <a:p>
            <a:endParaRPr lang="en-US" sz="1600" dirty="0"/>
          </a:p>
        </p:txBody>
      </p:sp>
      <p:sp>
        <p:nvSpPr>
          <p:cNvPr id="4" name="Title 1">
            <a:extLst>
              <a:ext uri="{FF2B5EF4-FFF2-40B4-BE49-F238E27FC236}">
                <a16:creationId xmlns:a16="http://schemas.microsoft.com/office/drawing/2014/main" id="{9BE700B5-BAE4-479E-B419-2B742A9F4B36}"/>
              </a:ext>
            </a:extLst>
          </p:cNvPr>
          <p:cNvSpPr>
            <a:spLocks noGrp="1"/>
          </p:cNvSpPr>
          <p:nvPr>
            <p:ph type="title"/>
          </p:nvPr>
        </p:nvSpPr>
        <p:spPr>
          <a:xfrm>
            <a:off x="2231136" y="509488"/>
            <a:ext cx="7729728" cy="910407"/>
          </a:xfrm>
        </p:spPr>
        <p:txBody>
          <a:bodyPr>
            <a:no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Recommendations to Tackle SOC in the UK</a:t>
            </a:r>
            <a:endParaRPr lang="en-US" sz="2000" dirty="0"/>
          </a:p>
        </p:txBody>
      </p:sp>
      <p:pic>
        <p:nvPicPr>
          <p:cNvPr id="6" name="Picture 5">
            <a:extLst>
              <a:ext uri="{FF2B5EF4-FFF2-40B4-BE49-F238E27FC236}">
                <a16:creationId xmlns:a16="http://schemas.microsoft.com/office/drawing/2014/main" id="{CCBF0988-DD85-4EED-ADD3-E95DEE5DBC8A}"/>
              </a:ext>
            </a:extLst>
          </p:cNvPr>
          <p:cNvPicPr>
            <a:picLocks noChangeAspect="1"/>
          </p:cNvPicPr>
          <p:nvPr/>
        </p:nvPicPr>
        <p:blipFill>
          <a:blip r:embed="rId3"/>
          <a:stretch>
            <a:fillRect/>
          </a:stretch>
        </p:blipFill>
        <p:spPr>
          <a:xfrm>
            <a:off x="7313090" y="2286422"/>
            <a:ext cx="4432448" cy="2459199"/>
          </a:xfrm>
          <a:prstGeom prst="rect">
            <a:avLst/>
          </a:prstGeom>
        </p:spPr>
      </p:pic>
      <p:sp>
        <p:nvSpPr>
          <p:cNvPr id="8" name="TextBox 7">
            <a:extLst>
              <a:ext uri="{FF2B5EF4-FFF2-40B4-BE49-F238E27FC236}">
                <a16:creationId xmlns:a16="http://schemas.microsoft.com/office/drawing/2014/main" id="{E70B85FD-4377-438B-A5E2-7ECD71096E98}"/>
              </a:ext>
            </a:extLst>
          </p:cNvPr>
          <p:cNvSpPr txBox="1"/>
          <p:nvPr/>
        </p:nvSpPr>
        <p:spPr>
          <a:xfrm>
            <a:off x="7219867" y="4906355"/>
            <a:ext cx="4618893" cy="338554"/>
          </a:xfrm>
          <a:prstGeom prst="rect">
            <a:avLst/>
          </a:prstGeom>
          <a:noFill/>
        </p:spPr>
        <p:txBody>
          <a:bodyPr wrap="square">
            <a:spAutoFit/>
          </a:bodyPr>
          <a:lstStyle/>
          <a:p>
            <a:pPr algn="ctr"/>
            <a:r>
              <a:rPr lang="en-US" sz="1600" dirty="0"/>
              <a:t>(Beatrice, 2021)</a:t>
            </a:r>
          </a:p>
        </p:txBody>
      </p:sp>
    </p:spTree>
    <p:extLst>
      <p:ext uri="{BB962C8B-B14F-4D97-AF65-F5344CB8AC3E}">
        <p14:creationId xmlns:p14="http://schemas.microsoft.com/office/powerpoint/2010/main" val="27584243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AEF2F-52AF-4EB9-8363-E639D2C7CA65}"/>
              </a:ext>
            </a:extLst>
          </p:cNvPr>
          <p:cNvSpPr>
            <a:spLocks noGrp="1"/>
          </p:cNvSpPr>
          <p:nvPr>
            <p:ph type="title"/>
          </p:nvPr>
        </p:nvSpPr>
        <p:spPr>
          <a:xfrm>
            <a:off x="2231136" y="167250"/>
            <a:ext cx="7729728" cy="577029"/>
          </a:xfrm>
        </p:spPr>
        <p:txBody>
          <a:bodyPr>
            <a:normAutofit fontScale="90000"/>
          </a:bodyPr>
          <a:lstStyle/>
          <a:p>
            <a:r>
              <a:rPr lang="en-US" sz="1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Conclusion</a:t>
            </a:r>
          </a:p>
        </p:txBody>
      </p:sp>
      <p:sp>
        <p:nvSpPr>
          <p:cNvPr id="3" name="Content Placeholder 2">
            <a:extLst>
              <a:ext uri="{FF2B5EF4-FFF2-40B4-BE49-F238E27FC236}">
                <a16:creationId xmlns:a16="http://schemas.microsoft.com/office/drawing/2014/main" id="{F26FB2DC-85EA-4AAA-9679-A62C4366DFC3}"/>
              </a:ext>
            </a:extLst>
          </p:cNvPr>
          <p:cNvSpPr>
            <a:spLocks noGrp="1"/>
          </p:cNvSpPr>
          <p:nvPr>
            <p:ph idx="1"/>
          </p:nvPr>
        </p:nvSpPr>
        <p:spPr>
          <a:xfrm>
            <a:off x="2231136" y="988141"/>
            <a:ext cx="7729728" cy="5444743"/>
          </a:xfrm>
        </p:spPr>
        <p:txBody>
          <a:bodyPr>
            <a:normAutofit/>
          </a:bodyPr>
          <a:lstStyle/>
          <a:p>
            <a:r>
              <a:rPr lang="en-US" sz="1600" dirty="0">
                <a:latin typeface="Arial" panose="020B0604020202020204" pitchFamily="34" charset="0"/>
                <a:cs typeface="Arial" panose="020B0604020202020204" pitchFamily="34" charset="0"/>
              </a:rPr>
              <a:t>To take on significant organised crime, such as ruthless human trafficking, a holistic strategy encompassing victim support, enforcement, prevention, partnership, and assistance to the victim is needed. </a:t>
            </a:r>
          </a:p>
          <a:p>
            <a:r>
              <a:rPr lang="en-US" sz="1600" dirty="0">
                <a:latin typeface="Arial" panose="020B0604020202020204" pitchFamily="34" charset="0"/>
                <a:cs typeface="Arial" panose="020B0604020202020204" pitchFamily="34" charset="0"/>
              </a:rPr>
              <a:t>The "No Place to Hide" strategy must include supplementary measures such as legislative amendments, helping victims, empowering law enforcement agencies, and conducting public awareness campaigns to successfully safeguard citizens against the menace of illegal surveillance. </a:t>
            </a:r>
          </a:p>
          <a:p>
            <a:r>
              <a:rPr lang="en-US" sz="1600" dirty="0">
                <a:latin typeface="Arial" panose="020B0604020202020204" pitchFamily="34" charset="0"/>
                <a:cs typeface="Arial" panose="020B0604020202020204" pitchFamily="34" charset="0"/>
              </a:rPr>
              <a:t>One of the foundations of fighting organised crime is permanent efforts to remain alert to the elaboration of criminal networks and to be prepared for the emergence of new challenges. </a:t>
            </a:r>
          </a:p>
        </p:txBody>
      </p:sp>
    </p:spTree>
    <p:extLst>
      <p:ext uri="{BB962C8B-B14F-4D97-AF65-F5344CB8AC3E}">
        <p14:creationId xmlns:p14="http://schemas.microsoft.com/office/powerpoint/2010/main" val="40581960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AEF2F-52AF-4EB9-8363-E639D2C7CA65}"/>
              </a:ext>
            </a:extLst>
          </p:cNvPr>
          <p:cNvSpPr>
            <a:spLocks noGrp="1"/>
          </p:cNvSpPr>
          <p:nvPr>
            <p:ph type="title"/>
          </p:nvPr>
        </p:nvSpPr>
        <p:spPr>
          <a:xfrm>
            <a:off x="2231136" y="167250"/>
            <a:ext cx="7729728" cy="577029"/>
          </a:xfrm>
        </p:spPr>
        <p:txBody>
          <a:bodyPr>
            <a:normAutofit fontScale="90000"/>
          </a:bodyPr>
          <a:lstStyle/>
          <a:p>
            <a:r>
              <a:rPr lang="en-US" sz="1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F26FB2DC-85EA-4AAA-9679-A62C4366DFC3}"/>
              </a:ext>
            </a:extLst>
          </p:cNvPr>
          <p:cNvSpPr>
            <a:spLocks noGrp="1"/>
          </p:cNvSpPr>
          <p:nvPr>
            <p:ph idx="1"/>
          </p:nvPr>
        </p:nvSpPr>
        <p:spPr>
          <a:xfrm>
            <a:off x="187037" y="935182"/>
            <a:ext cx="11596254" cy="5922818"/>
          </a:xfrm>
        </p:spPr>
        <p:txBody>
          <a:bodyPr>
            <a:normAutofit/>
          </a:bodyPr>
          <a:lstStyle/>
          <a:p>
            <a:r>
              <a:rPr lang="en-US" sz="1600" dirty="0">
                <a:latin typeface="Arial" panose="020B0604020202020204" pitchFamily="34" charset="0"/>
                <a:ea typeface="Cascadia Code SemiLight" panose="020B0609020000020004" pitchFamily="49" charset="0"/>
                <a:cs typeface="Arial" panose="020B0604020202020204" pitchFamily="34" charset="0"/>
              </a:rPr>
              <a:t>Antonopoulos, G.A., </a:t>
            </a:r>
            <a:r>
              <a:rPr lang="en-US" sz="1600" dirty="0" err="1">
                <a:latin typeface="Arial" panose="020B0604020202020204" pitchFamily="34" charset="0"/>
                <a:ea typeface="Cascadia Code SemiLight" panose="020B0609020000020004" pitchFamily="49" charset="0"/>
                <a:cs typeface="Arial" panose="020B0604020202020204" pitchFamily="34" charset="0"/>
              </a:rPr>
              <a:t>Baratto</a:t>
            </a:r>
            <a:r>
              <a:rPr lang="en-US" sz="1600" dirty="0">
                <a:latin typeface="Arial" panose="020B0604020202020204" pitchFamily="34" charset="0"/>
                <a:ea typeface="Cascadia Code SemiLight" panose="020B0609020000020004" pitchFamily="49" charset="0"/>
                <a:cs typeface="Arial" panose="020B0604020202020204" pitchFamily="34" charset="0"/>
              </a:rPr>
              <a:t>, G., Di Nicola, A., </a:t>
            </a:r>
            <a:r>
              <a:rPr lang="en-US" sz="1600" dirty="0" err="1">
                <a:latin typeface="Arial" panose="020B0604020202020204" pitchFamily="34" charset="0"/>
                <a:ea typeface="Cascadia Code SemiLight" panose="020B0609020000020004" pitchFamily="49" charset="0"/>
                <a:cs typeface="Arial" panose="020B0604020202020204" pitchFamily="34" charset="0"/>
              </a:rPr>
              <a:t>Diba</a:t>
            </a:r>
            <a:r>
              <a:rPr lang="en-US" sz="1600" dirty="0">
                <a:latin typeface="Arial" panose="020B0604020202020204" pitchFamily="34" charset="0"/>
                <a:ea typeface="Cascadia Code SemiLight" panose="020B0609020000020004" pitchFamily="49" charset="0"/>
                <a:cs typeface="Arial" panose="020B0604020202020204" pitchFamily="34" charset="0"/>
              </a:rPr>
              <a:t>, P., Martini, E., Papanicolaou, G. and </a:t>
            </a:r>
            <a:r>
              <a:rPr lang="en-US" sz="1600" dirty="0" err="1">
                <a:latin typeface="Arial" panose="020B0604020202020204" pitchFamily="34" charset="0"/>
                <a:ea typeface="Cascadia Code SemiLight" panose="020B0609020000020004" pitchFamily="49" charset="0"/>
                <a:cs typeface="Arial" panose="020B0604020202020204" pitchFamily="34" charset="0"/>
              </a:rPr>
              <a:t>Terenghi</a:t>
            </a:r>
            <a:r>
              <a:rPr lang="en-US" sz="1600" dirty="0">
                <a:latin typeface="Arial" panose="020B0604020202020204" pitchFamily="34" charset="0"/>
                <a:ea typeface="Cascadia Code SemiLight" panose="020B0609020000020004" pitchFamily="49" charset="0"/>
                <a:cs typeface="Arial" panose="020B0604020202020204" pitchFamily="34" charset="0"/>
              </a:rPr>
              <a:t>, F., 2020. Technology in human smuggling and trafficking: case studies from Italy and the United Kingdom. </a:t>
            </a:r>
            <a:r>
              <a:rPr lang="en-US" sz="1600" i="1" dirty="0">
                <a:latin typeface="Arial" panose="020B0604020202020204" pitchFamily="34" charset="0"/>
                <a:ea typeface="Cascadia Code SemiLight" panose="020B0609020000020004" pitchFamily="49" charset="0"/>
                <a:cs typeface="Arial" panose="020B0604020202020204" pitchFamily="34" charset="0"/>
              </a:rPr>
              <a:t>Springer Nature</a:t>
            </a:r>
            <a:r>
              <a:rPr lang="en-US" sz="1600" dirty="0">
                <a:latin typeface="Arial" panose="020B0604020202020204" pitchFamily="34" charset="0"/>
                <a:ea typeface="Cascadia Code SemiLight" panose="020B0609020000020004" pitchFamily="49" charset="0"/>
                <a:cs typeface="Arial" panose="020B0604020202020204" pitchFamily="34" charset="0"/>
              </a:rPr>
              <a:t>.</a:t>
            </a:r>
          </a:p>
          <a:p>
            <a:r>
              <a:rPr lang="en-US" sz="1600" dirty="0" err="1">
                <a:latin typeface="Arial" panose="020B0604020202020204" pitchFamily="34" charset="0"/>
                <a:ea typeface="Cascadia Code SemiLight" panose="020B0609020000020004" pitchFamily="49" charset="0"/>
                <a:cs typeface="Arial" panose="020B0604020202020204" pitchFamily="34" charset="0"/>
              </a:rPr>
              <a:t>Aronowitz</a:t>
            </a:r>
            <a:r>
              <a:rPr lang="en-US" sz="1600" dirty="0">
                <a:latin typeface="Arial" panose="020B0604020202020204" pitchFamily="34" charset="0"/>
                <a:ea typeface="Cascadia Code SemiLight" panose="020B0609020000020004" pitchFamily="49" charset="0"/>
                <a:cs typeface="Arial" panose="020B0604020202020204" pitchFamily="34" charset="0"/>
              </a:rPr>
              <a:t>, A.A. and </a:t>
            </a:r>
            <a:r>
              <a:rPr lang="en-US" sz="1600" dirty="0" err="1">
                <a:latin typeface="Arial" panose="020B0604020202020204" pitchFamily="34" charset="0"/>
                <a:ea typeface="Cascadia Code SemiLight" panose="020B0609020000020004" pitchFamily="49" charset="0"/>
                <a:cs typeface="Arial" panose="020B0604020202020204" pitchFamily="34" charset="0"/>
              </a:rPr>
              <a:t>Veldhuizen</a:t>
            </a:r>
            <a:r>
              <a:rPr lang="en-US" sz="1600" dirty="0">
                <a:latin typeface="Arial" panose="020B0604020202020204" pitchFamily="34" charset="0"/>
                <a:ea typeface="Cascadia Code SemiLight" panose="020B0609020000020004" pitchFamily="49" charset="0"/>
                <a:cs typeface="Arial" panose="020B0604020202020204" pitchFamily="34" charset="0"/>
              </a:rPr>
              <a:t>, M.E., 2021. The human trafficking–organized crime nexus. In Routledge handbook of transnational organized crime (pp. 232-252). </a:t>
            </a:r>
            <a:r>
              <a:rPr lang="en-US" sz="1600" i="1" dirty="0">
                <a:latin typeface="Arial" panose="020B0604020202020204" pitchFamily="34" charset="0"/>
                <a:ea typeface="Cascadia Code SemiLight" panose="020B0609020000020004" pitchFamily="49" charset="0"/>
                <a:cs typeface="Arial" panose="020B0604020202020204" pitchFamily="34" charset="0"/>
              </a:rPr>
              <a:t>Routledge</a:t>
            </a:r>
            <a:r>
              <a:rPr lang="en-US" sz="1600" dirty="0">
                <a:latin typeface="Arial" panose="020B0604020202020204" pitchFamily="34" charset="0"/>
                <a:ea typeface="Cascadia Code SemiLight" panose="020B0609020000020004" pitchFamily="49" charset="0"/>
                <a:cs typeface="Arial" panose="020B0604020202020204" pitchFamily="34" charset="0"/>
              </a:rPr>
              <a:t>.</a:t>
            </a:r>
          </a:p>
          <a:p>
            <a:r>
              <a:rPr lang="en-US" sz="1600" dirty="0">
                <a:latin typeface="Arial" panose="020B0604020202020204" pitchFamily="34" charset="0"/>
                <a:ea typeface="Cascadia Code SemiLight" panose="020B0609020000020004" pitchFamily="49" charset="0"/>
                <a:cs typeface="Arial" panose="020B0604020202020204" pitchFamily="34" charset="0"/>
              </a:rPr>
              <a:t>Atkinson, C. and Hamilton-Smith, N., 2022. Still an ‘invisible crime’? Exploring developments in the awareness and control of human trafficking in Scotland</a:t>
            </a:r>
            <a:r>
              <a:rPr lang="en-US" sz="1600" i="1" dirty="0">
                <a:latin typeface="Arial" panose="020B0604020202020204" pitchFamily="34" charset="0"/>
                <a:ea typeface="Cascadia Code SemiLight" panose="020B0609020000020004" pitchFamily="49" charset="0"/>
                <a:cs typeface="Arial" panose="020B0604020202020204" pitchFamily="34" charset="0"/>
              </a:rPr>
              <a:t>. European Journal of Criminology</a:t>
            </a:r>
            <a:r>
              <a:rPr lang="en-US" sz="1600" dirty="0">
                <a:latin typeface="Arial" panose="020B0604020202020204" pitchFamily="34" charset="0"/>
                <a:ea typeface="Cascadia Code SemiLight" panose="020B0609020000020004" pitchFamily="49" charset="0"/>
                <a:cs typeface="Arial" panose="020B0604020202020204" pitchFamily="34" charset="0"/>
              </a:rPr>
              <a:t>, 19(5), pp.911-931.</a:t>
            </a:r>
          </a:p>
          <a:p>
            <a:r>
              <a:rPr lang="en-US" sz="1600" dirty="0">
                <a:latin typeface="Arial" panose="020B0604020202020204" pitchFamily="34" charset="0"/>
                <a:ea typeface="Cascadia Code SemiLight" panose="020B0609020000020004" pitchFamily="49" charset="0"/>
                <a:cs typeface="Arial" panose="020B0604020202020204" pitchFamily="34" charset="0"/>
              </a:rPr>
              <a:t>Babjak, M., 2023</a:t>
            </a:r>
            <a:r>
              <a:rPr lang="en-US" sz="1600" i="1" dirty="0">
                <a:latin typeface="Arial" panose="020B0604020202020204" pitchFamily="34" charset="0"/>
                <a:ea typeface="Cascadia Code SemiLight" panose="020B0609020000020004" pitchFamily="49" charset="0"/>
                <a:cs typeface="Arial" panose="020B0604020202020204" pitchFamily="34" charset="0"/>
              </a:rPr>
              <a:t>. Taking a ‘leap of </a:t>
            </a:r>
            <a:r>
              <a:rPr lang="en-US" sz="1600" i="1" dirty="0" err="1">
                <a:latin typeface="Arial" panose="020B0604020202020204" pitchFamily="34" charset="0"/>
                <a:ea typeface="Cascadia Code SemiLight" panose="020B0609020000020004" pitchFamily="49" charset="0"/>
                <a:cs typeface="Arial" panose="020B0604020202020204" pitchFamily="34" charset="0"/>
              </a:rPr>
              <a:t>faith’to</a:t>
            </a:r>
            <a:r>
              <a:rPr lang="en-US" sz="1600" i="1" dirty="0">
                <a:latin typeface="Arial" panose="020B0604020202020204" pitchFamily="34" charset="0"/>
                <a:ea typeface="Cascadia Code SemiLight" panose="020B0609020000020004" pitchFamily="49" charset="0"/>
                <a:cs typeface="Arial" panose="020B0604020202020204" pitchFamily="34" charset="0"/>
              </a:rPr>
              <a:t> migrate: exploring UK approaches to anti-human trafficking</a:t>
            </a:r>
            <a:r>
              <a:rPr lang="en-US" sz="1600" dirty="0">
                <a:latin typeface="Arial" panose="020B0604020202020204" pitchFamily="34" charset="0"/>
                <a:ea typeface="Cascadia Code SemiLight" panose="020B0609020000020004" pitchFamily="49" charset="0"/>
                <a:cs typeface="Arial" panose="020B0604020202020204" pitchFamily="34" charset="0"/>
              </a:rPr>
              <a:t>.</a:t>
            </a:r>
          </a:p>
          <a:p>
            <a:r>
              <a:rPr lang="en-GB" sz="1600" dirty="0">
                <a:latin typeface="Arial" panose="020B0604020202020204" pitchFamily="34" charset="0"/>
                <a:ea typeface="Cascadia Code SemiLight" panose="020B0609020000020004" pitchFamily="49" charset="0"/>
                <a:cs typeface="Arial" panose="020B0604020202020204" pitchFamily="34" charset="0"/>
              </a:rPr>
              <a:t>Beatrice, A. (2021</a:t>
            </a:r>
            <a:r>
              <a:rPr lang="en-GB" sz="1600" i="1" dirty="0">
                <a:latin typeface="Arial" panose="020B0604020202020204" pitchFamily="34" charset="0"/>
                <a:ea typeface="Cascadia Code SemiLight" panose="020B0609020000020004" pitchFamily="49" charset="0"/>
                <a:cs typeface="Arial" panose="020B0604020202020204" pitchFamily="34" charset="0"/>
              </a:rPr>
              <a:t>) AI leads the fight against human trafficking &amp; harassment</a:t>
            </a:r>
            <a:r>
              <a:rPr lang="en-GB" sz="1600" dirty="0">
                <a:latin typeface="Arial" panose="020B0604020202020204" pitchFamily="34" charset="0"/>
                <a:ea typeface="Cascadia Code SemiLight" panose="020B0609020000020004" pitchFamily="49" charset="0"/>
                <a:cs typeface="Arial" panose="020B0604020202020204" pitchFamily="34" charset="0"/>
              </a:rPr>
              <a:t>. Available </a:t>
            </a:r>
            <a:r>
              <a:rPr lang="en-GB" sz="1600" dirty="0" err="1">
                <a:latin typeface="Arial" panose="020B0604020202020204" pitchFamily="34" charset="0"/>
                <a:ea typeface="Cascadia Code SemiLight" panose="020B0609020000020004" pitchFamily="49" charset="0"/>
                <a:cs typeface="Arial" panose="020B0604020202020204" pitchFamily="34" charset="0"/>
              </a:rPr>
              <a:t>at:https</a:t>
            </a:r>
            <a:r>
              <a:rPr lang="en-GB" sz="1600" dirty="0">
                <a:latin typeface="Arial" panose="020B0604020202020204" pitchFamily="34" charset="0"/>
                <a:ea typeface="Cascadia Code SemiLight" panose="020B0609020000020004" pitchFamily="49" charset="0"/>
                <a:cs typeface="Arial" panose="020B0604020202020204" pitchFamily="34" charset="0"/>
              </a:rPr>
              <a:t>://www.analyticsinsight.net/ai-leads-the-fight-against-human-trafficking-harassment/ (Accessed: 1 May 2024).</a:t>
            </a:r>
            <a:endParaRPr lang="en-US" sz="1600" dirty="0">
              <a:latin typeface="Arial" panose="020B0604020202020204" pitchFamily="34" charset="0"/>
              <a:ea typeface="Cascadia Code SemiLight" panose="020B0609020000020004" pitchFamily="49" charset="0"/>
              <a:cs typeface="Arial" panose="020B0604020202020204" pitchFamily="34" charset="0"/>
            </a:endParaRPr>
          </a:p>
          <a:p>
            <a:r>
              <a:rPr lang="en-US" sz="1600" dirty="0">
                <a:latin typeface="Arial" panose="020B0604020202020204" pitchFamily="34" charset="0"/>
                <a:ea typeface="Cascadia Code SemiLight" panose="020B0609020000020004" pitchFamily="49" charset="0"/>
                <a:cs typeface="Arial" panose="020B0604020202020204" pitchFamily="34" charset="0"/>
              </a:rPr>
              <a:t>Collins, C. and </a:t>
            </a:r>
            <a:r>
              <a:rPr lang="en-US" sz="1600" dirty="0" err="1">
                <a:latin typeface="Arial" panose="020B0604020202020204" pitchFamily="34" charset="0"/>
                <a:ea typeface="Cascadia Code SemiLight" panose="020B0609020000020004" pitchFamily="49" charset="0"/>
                <a:cs typeface="Arial" panose="020B0604020202020204" pitchFamily="34" charset="0"/>
              </a:rPr>
              <a:t>Skarparis</a:t>
            </a:r>
            <a:r>
              <a:rPr lang="en-US" sz="1600" dirty="0">
                <a:latin typeface="Arial" panose="020B0604020202020204" pitchFamily="34" charset="0"/>
                <a:ea typeface="Cascadia Code SemiLight" panose="020B0609020000020004" pitchFamily="49" charset="0"/>
                <a:cs typeface="Arial" panose="020B0604020202020204" pitchFamily="34" charset="0"/>
              </a:rPr>
              <a:t>, K., 2020</a:t>
            </a:r>
            <a:r>
              <a:rPr lang="en-US" sz="1600" i="1" dirty="0">
                <a:latin typeface="Arial" panose="020B0604020202020204" pitchFamily="34" charset="0"/>
                <a:ea typeface="Cascadia Code SemiLight" panose="020B0609020000020004" pitchFamily="49" charset="0"/>
                <a:cs typeface="Arial" panose="020B0604020202020204" pitchFamily="34" charset="0"/>
              </a:rPr>
              <a:t>. The impact of human trafficking in relation to maternity care: a literature review. Midwifery,</a:t>
            </a:r>
            <a:r>
              <a:rPr lang="en-US" sz="1600" dirty="0">
                <a:latin typeface="Arial" panose="020B0604020202020204" pitchFamily="34" charset="0"/>
                <a:ea typeface="Cascadia Code SemiLight" panose="020B0609020000020004" pitchFamily="49" charset="0"/>
                <a:cs typeface="Arial" panose="020B0604020202020204" pitchFamily="34" charset="0"/>
              </a:rPr>
              <a:t> 83, p.102645.</a:t>
            </a:r>
          </a:p>
          <a:p>
            <a:r>
              <a:rPr lang="en-GB" sz="1600" dirty="0">
                <a:latin typeface="Arial" panose="020B0604020202020204" pitchFamily="34" charset="0"/>
                <a:ea typeface="Cascadia Code SemiLight" panose="020B0609020000020004" pitchFamily="49" charset="0"/>
                <a:cs typeface="Arial" panose="020B0604020202020204" pitchFamily="34" charset="0"/>
              </a:rPr>
              <a:t>Constantinou, A. (2015) </a:t>
            </a:r>
            <a:r>
              <a:rPr lang="en-GB" sz="1600" i="1" dirty="0">
                <a:latin typeface="Arial" panose="020B0604020202020204" pitchFamily="34" charset="0"/>
                <a:ea typeface="Cascadia Code SemiLight" panose="020B0609020000020004" pitchFamily="49" charset="0"/>
                <a:cs typeface="Arial" panose="020B0604020202020204" pitchFamily="34" charset="0"/>
              </a:rPr>
              <a:t>Review of the media framing of human trafficking</a:t>
            </a:r>
            <a:r>
              <a:rPr lang="en-GB" sz="1600" dirty="0">
                <a:latin typeface="Arial" panose="020B0604020202020204" pitchFamily="34" charset="0"/>
                <a:ea typeface="Cascadia Code SemiLight" panose="020B0609020000020004" pitchFamily="49" charset="0"/>
                <a:cs typeface="Arial" panose="020B0604020202020204" pitchFamily="34" charset="0"/>
              </a:rPr>
              <a:t>.</a:t>
            </a:r>
            <a:endParaRPr lang="en-US" sz="1600" dirty="0">
              <a:latin typeface="Arial" panose="020B0604020202020204" pitchFamily="34" charset="0"/>
              <a:ea typeface="Cascadia Code SemiLight" panose="020B0609020000020004" pitchFamily="49" charset="0"/>
              <a:cs typeface="Arial" panose="020B0604020202020204" pitchFamily="34" charset="0"/>
            </a:endParaRPr>
          </a:p>
          <a:p>
            <a:r>
              <a:rPr lang="en-US" sz="1600" dirty="0">
                <a:latin typeface="Arial" panose="020B0604020202020204" pitchFamily="34" charset="0"/>
                <a:ea typeface="Cascadia Code SemiLight" panose="020B0609020000020004" pitchFamily="49" charset="0"/>
                <a:cs typeface="Arial" panose="020B0604020202020204" pitchFamily="34" charset="0"/>
              </a:rPr>
              <a:t>Gaitis, K.K., 2023. Representations of traffickers in official UK discourse: Examining the least known component of the human trafficking equation</a:t>
            </a:r>
            <a:r>
              <a:rPr lang="en-US" sz="1600" i="1" dirty="0">
                <a:latin typeface="Arial" panose="020B0604020202020204" pitchFamily="34" charset="0"/>
                <a:ea typeface="Cascadia Code SemiLight" panose="020B0609020000020004" pitchFamily="49" charset="0"/>
                <a:cs typeface="Arial" panose="020B0604020202020204" pitchFamily="34" charset="0"/>
              </a:rPr>
              <a:t>. International journal of law, crime and justice</a:t>
            </a:r>
            <a:r>
              <a:rPr lang="en-US" sz="1600" dirty="0">
                <a:latin typeface="Arial" panose="020B0604020202020204" pitchFamily="34" charset="0"/>
                <a:ea typeface="Cascadia Code SemiLight" panose="020B0609020000020004" pitchFamily="49" charset="0"/>
                <a:cs typeface="Arial" panose="020B0604020202020204" pitchFamily="34" charset="0"/>
              </a:rPr>
              <a:t>, 74, p.100592.</a:t>
            </a:r>
          </a:p>
          <a:p>
            <a:r>
              <a:rPr lang="en-GB" sz="1600" dirty="0" err="1">
                <a:latin typeface="Arial" panose="020B0604020202020204" pitchFamily="34" charset="0"/>
                <a:ea typeface="Cascadia Code SemiLight" panose="020B0609020000020004" pitchFamily="49" charset="0"/>
                <a:cs typeface="Arial" panose="020B0604020202020204" pitchFamily="34" charset="0"/>
              </a:rPr>
              <a:t>Elad</a:t>
            </a:r>
            <a:r>
              <a:rPr lang="en-GB" sz="1600" dirty="0">
                <a:latin typeface="Arial" panose="020B0604020202020204" pitchFamily="34" charset="0"/>
                <a:ea typeface="Cascadia Code SemiLight" panose="020B0609020000020004" pitchFamily="49" charset="0"/>
                <a:cs typeface="Arial" panose="020B0604020202020204" pitchFamily="34" charset="0"/>
              </a:rPr>
              <a:t>, B. (2024) </a:t>
            </a:r>
            <a:r>
              <a:rPr lang="en-GB" sz="1600" i="1" dirty="0">
                <a:latin typeface="Arial" panose="020B0604020202020204" pitchFamily="34" charset="0"/>
                <a:ea typeface="Cascadia Code SemiLight" panose="020B0609020000020004" pitchFamily="49" charset="0"/>
                <a:cs typeface="Arial" panose="020B0604020202020204" pitchFamily="34" charset="0"/>
              </a:rPr>
              <a:t>Human Trafficking </a:t>
            </a:r>
            <a:r>
              <a:rPr lang="en-GB" sz="1600" dirty="0">
                <a:latin typeface="Arial" panose="020B0604020202020204" pitchFamily="34" charset="0"/>
                <a:ea typeface="Cascadia Code SemiLight" panose="020B0609020000020004" pitchFamily="49" charset="0"/>
                <a:cs typeface="Arial" panose="020B0604020202020204" pitchFamily="34" charset="0"/>
              </a:rPr>
              <a:t>Statistics. Available </a:t>
            </a:r>
            <a:r>
              <a:rPr lang="en-GB" sz="1600" dirty="0" err="1">
                <a:latin typeface="Arial" panose="020B0604020202020204" pitchFamily="34" charset="0"/>
                <a:ea typeface="Cascadia Code SemiLight" panose="020B0609020000020004" pitchFamily="49" charset="0"/>
                <a:cs typeface="Arial" panose="020B0604020202020204" pitchFamily="34" charset="0"/>
              </a:rPr>
              <a:t>at:https</a:t>
            </a:r>
            <a:r>
              <a:rPr lang="en-GB" sz="1600" dirty="0">
                <a:latin typeface="Arial" panose="020B0604020202020204" pitchFamily="34" charset="0"/>
                <a:ea typeface="Cascadia Code SemiLight" panose="020B0609020000020004" pitchFamily="49" charset="0"/>
                <a:cs typeface="Arial" panose="020B0604020202020204" pitchFamily="34" charset="0"/>
              </a:rPr>
              <a:t>://www.enterpriseappstoday.com/stats/human-trafficking-statistics.html  (Accessed: 1 May 2024).</a:t>
            </a:r>
            <a:endParaRPr lang="en-US" sz="1600" dirty="0">
              <a:latin typeface="Arial" panose="020B0604020202020204" pitchFamily="34" charset="0"/>
              <a:ea typeface="Cascadia Code SemiLight" panose="020B0609020000020004" pitchFamily="49" charset="0"/>
              <a:cs typeface="Arial" panose="020B0604020202020204" pitchFamily="34" charset="0"/>
            </a:endParaRPr>
          </a:p>
        </p:txBody>
      </p:sp>
    </p:spTree>
    <p:extLst>
      <p:ext uri="{BB962C8B-B14F-4D97-AF65-F5344CB8AC3E}">
        <p14:creationId xmlns:p14="http://schemas.microsoft.com/office/powerpoint/2010/main" val="9317979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26D8592-7CD2-27EE-F6F0-9781C10428C6}"/>
              </a:ext>
            </a:extLst>
          </p:cNvPr>
          <p:cNvSpPr>
            <a:spLocks noGrp="1"/>
          </p:cNvSpPr>
          <p:nvPr>
            <p:ph idx="1"/>
          </p:nvPr>
        </p:nvSpPr>
        <p:spPr>
          <a:xfrm>
            <a:off x="556591" y="0"/>
            <a:ext cx="10018644" cy="6692348"/>
          </a:xfrm>
        </p:spPr>
        <p:txBody>
          <a:bodyPr>
            <a:normAutofit fontScale="92500" lnSpcReduction="20000"/>
          </a:bodyPr>
          <a:lstStyle/>
          <a:p>
            <a:r>
              <a:rPr lang="en-GB" dirty="0" err="1"/>
              <a:t>Giommoni</a:t>
            </a:r>
            <a:r>
              <a:rPr lang="en-GB" dirty="0"/>
              <a:t>, L. and </a:t>
            </a:r>
            <a:r>
              <a:rPr lang="en-GB" dirty="0" err="1"/>
              <a:t>Ikwu</a:t>
            </a:r>
            <a:r>
              <a:rPr lang="en-GB" dirty="0"/>
              <a:t>, R., 2021. Identifying human trafficking indicators in the UK online sex market. Trends in Organized Crime, pp.1-24.</a:t>
            </a:r>
          </a:p>
          <a:p>
            <a:r>
              <a:rPr lang="en-GB" dirty="0"/>
              <a:t>GOV.UK (2024) </a:t>
            </a:r>
            <a:r>
              <a:rPr lang="en-GB" i="1" dirty="0"/>
              <a:t>Serious and organised crime strategy 2023-2028</a:t>
            </a:r>
            <a:r>
              <a:rPr lang="en-GB" dirty="0"/>
              <a:t>. Available at: https://assets.publishing.service.gov.uk/media/65798633254aaa0010050bdc/SOC_Strategy_23-28_V9_Web_Accessible.pdf (Accessed: 22 April 2024). </a:t>
            </a:r>
          </a:p>
          <a:p>
            <a:r>
              <a:rPr lang="en-GB" dirty="0"/>
              <a:t>Government of Canada (2023) Available </a:t>
            </a:r>
            <a:r>
              <a:rPr lang="en-GB" dirty="0" err="1"/>
              <a:t>at:https</a:t>
            </a:r>
            <a:r>
              <a:rPr lang="en-GB" dirty="0"/>
              <a:t>://www.justice.gc.ca/eng/rp-pr/jr/tiprhtc-rptctctp/p13.html (accessed: 1 May 2024)</a:t>
            </a:r>
          </a:p>
          <a:p>
            <a:r>
              <a:rPr lang="en-GB" dirty="0"/>
              <a:t>Hodkinson, S.N., Lewis, H., Waite, L. and Dwyer, P., 2021. Fighting or fuelling forced labour? The Modern Slavery Act 2015, irregular migrants and the </a:t>
            </a:r>
            <a:r>
              <a:rPr lang="en-GB" dirty="0" err="1"/>
              <a:t>vulnerabilising</a:t>
            </a:r>
            <a:r>
              <a:rPr lang="en-GB" dirty="0"/>
              <a:t> role of the UK’s hostile environment. Critical Social Policy, 41(1), pp.68-90.</a:t>
            </a:r>
          </a:p>
          <a:p>
            <a:r>
              <a:rPr lang="en-GB" dirty="0" err="1"/>
              <a:t>L’Hoiry</a:t>
            </a:r>
            <a:r>
              <a:rPr lang="en-GB" dirty="0"/>
              <a:t>, X., Moretti, A. and Antonopoulos, G.A., 2021. Identifying sex trafficking in Adult Services Websites: An exploratory study with a British police force. Trends in Organized Crime, pp.1-22.</a:t>
            </a:r>
          </a:p>
          <a:p>
            <a:r>
              <a:rPr lang="en-GB" dirty="0"/>
              <a:t>International Security </a:t>
            </a:r>
            <a:r>
              <a:rPr lang="en-GB" dirty="0" err="1"/>
              <a:t>ligue</a:t>
            </a:r>
            <a:r>
              <a:rPr lang="en-GB" dirty="0"/>
              <a:t> (2023) Available at: https://www.security-ligue.org/news?tx_news_pi1%5Baction%5D=detail&amp;tx_news_pi1%5Bcontroller%5D=News&amp;tx_news_pi1%5Bnews%5D=214&amp;cHash=525172dc03180b98711675b61b199f34 (Accessed: 1 May 2024)</a:t>
            </a:r>
          </a:p>
          <a:p>
            <a:r>
              <a:rPr lang="en-GB" dirty="0" err="1"/>
              <a:t>L’Hoiry</a:t>
            </a:r>
            <a:r>
              <a:rPr lang="en-GB" dirty="0"/>
              <a:t>, X., Moretti, A. and Antonopoulos, G.A., 2024. Human trafficking, sexual exploitation and digital technologies. Trends in Organized Crime, pp.1-9.</a:t>
            </a:r>
          </a:p>
          <a:p>
            <a:r>
              <a:rPr lang="en-GB" dirty="0"/>
              <a:t>Landman, T., Brewster, B. and Thornton, S., 2024. Taking Back Control: Human Rights and Human Trafficking in the United Kingdom. Societies, 14(4), p.47.</a:t>
            </a:r>
          </a:p>
          <a:p>
            <a:r>
              <a:rPr lang="en-GB" dirty="0"/>
              <a:t> Mallya, G (2023) </a:t>
            </a:r>
            <a:r>
              <a:rPr lang="en-GB" i="1" dirty="0"/>
              <a:t>Human Trafficking</a:t>
            </a:r>
            <a:r>
              <a:rPr lang="en-GB" dirty="0"/>
              <a:t>. Available </a:t>
            </a:r>
            <a:r>
              <a:rPr lang="en-GB" dirty="0" err="1"/>
              <a:t>at:https</a:t>
            </a:r>
            <a:r>
              <a:rPr lang="en-GB" dirty="0"/>
              <a:t>://www.linkedin.com/pulse/human-trafficking-girish-mallya-cams-came/  (Accessed: 1 May 2024).</a:t>
            </a:r>
          </a:p>
          <a:p>
            <a:r>
              <a:rPr lang="en-GB" dirty="0"/>
              <a:t>Massey, S., Rankin, G., Massey, S. and Rankin, G., 2020. Preventing Human Trafficking. Exploiting People for Profit: Trafficking in Human Beings, pp.101-118.</a:t>
            </a:r>
          </a:p>
          <a:p>
            <a:r>
              <a:rPr lang="en-GB" dirty="0" err="1"/>
              <a:t>Mamchii</a:t>
            </a:r>
            <a:r>
              <a:rPr lang="en-GB" dirty="0"/>
              <a:t>, O. (2023) 8 Different Ways to Combat Human Trafficking In 2023. Available at: https://bestdiplomats.org/how-to-control-human-trafficking/ (Accessed: 1 May 2024).</a:t>
            </a:r>
          </a:p>
          <a:p>
            <a:endParaRPr lang="en-GB" dirty="0"/>
          </a:p>
        </p:txBody>
      </p:sp>
    </p:spTree>
    <p:extLst>
      <p:ext uri="{BB962C8B-B14F-4D97-AF65-F5344CB8AC3E}">
        <p14:creationId xmlns:p14="http://schemas.microsoft.com/office/powerpoint/2010/main" val="21584554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2F9C37-A8B6-979B-3786-097053DF278A}"/>
              </a:ext>
            </a:extLst>
          </p:cNvPr>
          <p:cNvSpPr>
            <a:spLocks noGrp="1"/>
          </p:cNvSpPr>
          <p:nvPr>
            <p:ph idx="1"/>
          </p:nvPr>
        </p:nvSpPr>
        <p:spPr>
          <a:xfrm>
            <a:off x="0" y="266700"/>
            <a:ext cx="12039600" cy="5994400"/>
          </a:xfrm>
        </p:spPr>
        <p:txBody>
          <a:bodyPr>
            <a:normAutofit fontScale="85000" lnSpcReduction="10000"/>
          </a:bodyPr>
          <a:lstStyle/>
          <a:p>
            <a:r>
              <a:rPr lang="en-GB" dirty="0">
                <a:latin typeface="Arial" panose="020B0604020202020204" pitchFamily="34" charset="0"/>
                <a:cs typeface="Arial" panose="020B0604020202020204" pitchFamily="34" charset="0"/>
              </a:rPr>
              <a:t>National Crime Agency (2023a). Available at: https://nationalcrimeagency.gov.uk/nsa-overview-of-soc (Accessed: 1 May 2024).</a:t>
            </a:r>
          </a:p>
          <a:p>
            <a:r>
              <a:rPr lang="en-GB" dirty="0">
                <a:latin typeface="Arial" panose="020B0604020202020204" pitchFamily="34" charset="0"/>
                <a:cs typeface="Arial" panose="020B0604020202020204" pitchFamily="34" charset="0"/>
              </a:rPr>
              <a:t>National Crime Agency (2023b). Available at: </a:t>
            </a:r>
            <a:r>
              <a:rPr lang="en-GB" dirty="0">
                <a:latin typeface="Arial" panose="020B0604020202020204" pitchFamily="34" charset="0"/>
                <a:cs typeface="Arial" panose="020B0604020202020204" pitchFamily="34" charset="0"/>
                <a:hlinkClick r:id="rId3"/>
              </a:rPr>
              <a:t>https://nationalcrimeagency.gov.uk/nsa-modern-slavery-and-human-trafficking (Accessed</a:t>
            </a:r>
            <a:r>
              <a:rPr lang="en-GB" dirty="0">
                <a:latin typeface="Arial" panose="020B0604020202020204" pitchFamily="34" charset="0"/>
                <a:cs typeface="Arial" panose="020B0604020202020204" pitchFamily="34" charset="0"/>
              </a:rPr>
              <a:t>: 1 May 2024)</a:t>
            </a:r>
          </a:p>
          <a:p>
            <a:r>
              <a:rPr lang="en-GB" dirty="0">
                <a:latin typeface="Arial" panose="020B0604020202020204" pitchFamily="34" charset="0"/>
                <a:cs typeface="Arial" panose="020B0604020202020204" pitchFamily="34" charset="0"/>
              </a:rPr>
              <a:t>National Crime Agency (2023c) </a:t>
            </a:r>
            <a:r>
              <a:rPr lang="en-GB" i="1" dirty="0">
                <a:latin typeface="Arial" panose="020B0604020202020204" pitchFamily="34" charset="0"/>
                <a:cs typeface="Arial" panose="020B0604020202020204" pitchFamily="34" charset="0"/>
              </a:rPr>
              <a:t>Modern slavery and human trafficking</a:t>
            </a:r>
            <a:r>
              <a:rPr lang="en-GB" dirty="0">
                <a:latin typeface="Arial" panose="020B0604020202020204" pitchFamily="34" charset="0"/>
                <a:cs typeface="Arial" panose="020B0604020202020204" pitchFamily="34" charset="0"/>
              </a:rPr>
              <a:t>. Available at: https://www.nationalcrimeagency.gov.uk/what-we-do/crime-threats/modern-slavery-and-human-trafficking (Accessed: 1 May 2024).</a:t>
            </a:r>
          </a:p>
          <a:p>
            <a:r>
              <a:rPr lang="en-GB" dirty="0" err="1">
                <a:latin typeface="Arial" panose="020B0604020202020204" pitchFamily="34" charset="0"/>
                <a:cs typeface="Arial" panose="020B0604020202020204" pitchFamily="34" charset="0"/>
              </a:rPr>
              <a:t>Nelen</a:t>
            </a:r>
            <a:r>
              <a:rPr lang="en-GB" dirty="0">
                <a:latin typeface="Arial" panose="020B0604020202020204" pitchFamily="34" charset="0"/>
                <a:cs typeface="Arial" panose="020B0604020202020204" pitchFamily="34" charset="0"/>
              </a:rPr>
              <a:t>, H. and Siegel, D. eds., 2021. Contemporary organized crime: developments, challenges and responses (Vol. 18). Springer Nature.</a:t>
            </a:r>
          </a:p>
          <a:p>
            <a:r>
              <a:rPr lang="en-GB" dirty="0">
                <a:latin typeface="Arial" panose="020B0604020202020204" pitchFamily="34" charset="0"/>
                <a:cs typeface="Arial" panose="020B0604020202020204" pitchFamily="34" charset="0"/>
              </a:rPr>
              <a:t>Orsini, B.W., 2022. Law enforcement considerations for human trafficking. In Human Trafficking (pp. 340-357). Routledge.</a:t>
            </a:r>
          </a:p>
          <a:p>
            <a:r>
              <a:rPr lang="en-GB" dirty="0">
                <a:latin typeface="Arial" panose="020B0604020202020204" pitchFamily="34" charset="0"/>
                <a:cs typeface="Arial" panose="020B0604020202020204" pitchFamily="34" charset="0"/>
              </a:rPr>
              <a:t>Pant, H.V., 2020. No place to hide.</a:t>
            </a:r>
          </a:p>
          <a:p>
            <a:r>
              <a:rPr lang="en-GB" dirty="0">
                <a:latin typeface="Arial" panose="020B0604020202020204" pitchFamily="34" charset="0"/>
                <a:cs typeface="Arial" panose="020B0604020202020204" pitchFamily="34" charset="0"/>
              </a:rPr>
              <a:t>Reuters (2018) </a:t>
            </a:r>
            <a:r>
              <a:rPr lang="en-GB" i="1" dirty="0">
                <a:latin typeface="Arial" panose="020B0604020202020204" pitchFamily="34" charset="0"/>
                <a:cs typeface="Arial" panose="020B0604020202020204" pitchFamily="34" charset="0"/>
              </a:rPr>
              <a:t>A police officer inspects an illegal cannabis farm in the U.K</a:t>
            </a:r>
            <a:r>
              <a:rPr lang="en-GB" dirty="0">
                <a:latin typeface="Arial" panose="020B0604020202020204" pitchFamily="34" charset="0"/>
                <a:cs typeface="Arial" panose="020B0604020202020204" pitchFamily="34" charset="0"/>
              </a:rPr>
              <a:t>. Available at:  https://e.vnexpress.net/news/news/3-vietnamese-children-rescued-from-uk-cannabis-farm-4001835.html(Accessed: 1 May 2024).</a:t>
            </a:r>
          </a:p>
          <a:p>
            <a:r>
              <a:rPr lang="en-GB" dirty="0" err="1">
                <a:latin typeface="Arial" panose="020B0604020202020204" pitchFamily="34" charset="0"/>
                <a:cs typeface="Arial" panose="020B0604020202020204" pitchFamily="34" charset="0"/>
              </a:rPr>
              <a:t>Santorso</a:t>
            </a:r>
            <a:r>
              <a:rPr lang="en-GB" dirty="0">
                <a:latin typeface="Arial" panose="020B0604020202020204" pitchFamily="34" charset="0"/>
                <a:cs typeface="Arial" panose="020B0604020202020204" pitchFamily="34" charset="0"/>
              </a:rPr>
              <a:t>, S. and </a:t>
            </a:r>
            <a:r>
              <a:rPr lang="en-GB" dirty="0" err="1">
                <a:latin typeface="Arial" panose="020B0604020202020204" pitchFamily="34" charset="0"/>
                <a:cs typeface="Arial" panose="020B0604020202020204" pitchFamily="34" charset="0"/>
              </a:rPr>
              <a:t>Rizzuti</a:t>
            </a:r>
            <a:r>
              <a:rPr lang="en-GB" dirty="0">
                <a:latin typeface="Arial" panose="020B0604020202020204" pitchFamily="34" charset="0"/>
                <a:cs typeface="Arial" panose="020B0604020202020204" pitchFamily="34" charset="0"/>
              </a:rPr>
              <a:t>, A., 2024. A Critical Analysis Of The Police-Prison Collaboration In Contrasting Organised Crime Groups. </a:t>
            </a:r>
            <a:r>
              <a:rPr lang="en-GB" dirty="0" err="1">
                <a:latin typeface="Arial" panose="020B0604020202020204" pitchFamily="34" charset="0"/>
                <a:cs typeface="Arial" panose="020B0604020202020204" pitchFamily="34" charset="0"/>
              </a:rPr>
              <a:t>CrimRxiv</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Szablewska</a:t>
            </a:r>
            <a:r>
              <a:rPr lang="en-GB" dirty="0">
                <a:latin typeface="Arial" panose="020B0604020202020204" pitchFamily="34" charset="0"/>
                <a:cs typeface="Arial" panose="020B0604020202020204" pitchFamily="34" charset="0"/>
              </a:rPr>
              <a:t>, N., 2022. Human smuggling and human trafficking. In International conflict and security law: A research handbook (pp. 1181-1206). The Hague: TMC Asser Press.</a:t>
            </a:r>
          </a:p>
          <a:p>
            <a:r>
              <a:rPr lang="en-GB" dirty="0">
                <a:latin typeface="Arial" panose="020B0604020202020204" pitchFamily="34" charset="0"/>
                <a:cs typeface="Arial" panose="020B0604020202020204" pitchFamily="34" charset="0"/>
              </a:rPr>
              <a:t>The Orphans Hands (2024) Take action: 9 ways you help fight human trafficking. Available at: https://theorphanshands.org/take-action-9-ways-you-can-help-fight-human-trafficking/ (Accessed: 1 May 2024).</a:t>
            </a:r>
          </a:p>
          <a:p>
            <a:r>
              <a:rPr lang="en-GB" dirty="0">
                <a:latin typeface="Arial" panose="020B0604020202020204" pitchFamily="34" charset="0"/>
                <a:cs typeface="Arial" panose="020B0604020202020204" pitchFamily="34" charset="0"/>
              </a:rPr>
              <a:t>Turnbull, N. and Broad, R., 2022. Bringing the problem home: The anti-slavery and anti-trafficking rhetoric of UK non-government organisations. Politics, 42(2), pp.200-215.</a:t>
            </a:r>
          </a:p>
          <a:p>
            <a:r>
              <a:rPr lang="en-GB" dirty="0">
                <a:latin typeface="Arial" panose="020B0604020202020204" pitchFamily="34" charset="0"/>
                <a:cs typeface="Arial" panose="020B0604020202020204" pitchFamily="34" charset="0"/>
              </a:rPr>
              <a:t>Yeon, T. and Lui, E., 2021. Modern Solutions to Human Trafficking: A Tangled Journey. Nottingham LJ, 29, p.1.</a:t>
            </a:r>
          </a:p>
          <a:p>
            <a:endParaRPr lang="en-GB" dirty="0"/>
          </a:p>
        </p:txBody>
      </p:sp>
    </p:spTree>
    <p:extLst>
      <p:ext uri="{BB962C8B-B14F-4D97-AF65-F5344CB8AC3E}">
        <p14:creationId xmlns:p14="http://schemas.microsoft.com/office/powerpoint/2010/main" val="1513876144"/>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71C241A9-A460-4AD1-916F-25308628A5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TM10001115[[fn=Parcel]]</Template>
  <TotalTime>2703</TotalTime>
  <Words>2855</Words>
  <Application>Microsoft Office PowerPoint</Application>
  <PresentationFormat>Widescreen</PresentationFormat>
  <Paragraphs>153</Paragraphs>
  <Slides>20</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Gill Sans MT</vt:lpstr>
      <vt:lpstr>Times New Roman</vt:lpstr>
      <vt:lpstr>Parcel</vt:lpstr>
      <vt:lpstr>Serious and organised crime: the threat it poses within contemporary society</vt:lpstr>
      <vt:lpstr>Introduction</vt:lpstr>
      <vt:lpstr>PowerPoint Presentation</vt:lpstr>
      <vt:lpstr>Human Trafficking</vt:lpstr>
      <vt:lpstr>Human Trafficking</vt:lpstr>
      <vt:lpstr>Human Trafficking</vt:lpstr>
      <vt:lpstr>Human Trafficking</vt:lpstr>
      <vt:lpstr>Facts and statistics </vt:lpstr>
      <vt:lpstr>UK Government's "No Place to Hide: Serious and Organised Crime Strategy 2023-2028“</vt:lpstr>
      <vt:lpstr>UK Government's "No Place to Hide: Serious and Organised Crime Strategy 2023-2028“</vt:lpstr>
      <vt:lpstr>UK Government's "No Place to Hide: Serious and Organised Crime Strategy 2023-2028“</vt:lpstr>
      <vt:lpstr>UK Government's "No Place to Hide: Serious and Organised Crime Strategy 2023-2028“</vt:lpstr>
      <vt:lpstr>UK Government's "No Place to Hide: Serious and Organised Crime Strategy 2023-2028“</vt:lpstr>
      <vt:lpstr>Recommendations to Tackle SOC in the UK</vt:lpstr>
      <vt:lpstr>Recommendations to Tackle SOC in the UK</vt:lpstr>
      <vt:lpstr>Recommendations to Tackle SOC in the UK</vt:lpstr>
      <vt:lpstr>Conclusion</vt:lpstr>
      <vt:lpstr>References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Serious and organised crime: the threat it poses within contemporary society</dc:title>
  <dc:creator>nilufa</dc:creator>
  <cp:lastModifiedBy>nilsbegum171@outlook.com</cp:lastModifiedBy>
  <cp:revision>19</cp:revision>
  <dcterms:created xsi:type="dcterms:W3CDTF">2024-01-17T11:20:19Z</dcterms:created>
  <dcterms:modified xsi:type="dcterms:W3CDTF">2024-05-02T12:07:29Z</dcterms:modified>
</cp:coreProperties>
</file>