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7" r:id="rId2"/>
    <p:sldId id="260" r:id="rId3"/>
    <p:sldId id="258" r:id="rId4"/>
    <p:sldId id="259" r:id="rId5"/>
    <p:sldId id="261" r:id="rId6"/>
    <p:sldId id="262" r:id="rId7"/>
    <p:sldId id="263"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887" autoAdjust="0"/>
  </p:normalViewPr>
  <p:slideViewPr>
    <p:cSldViewPr>
      <p:cViewPr varScale="1">
        <p:scale>
          <a:sx n="102" d="100"/>
          <a:sy n="102" d="100"/>
        </p:scale>
        <p:origin x="90"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CCA71F3-4B57-4EA7-A6AA-B1693E1F3449}" type="datetimeFigureOut">
              <a:rPr lang="en-GB" smtClean="0"/>
              <a:t>24/01/2017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A1291D-1EB2-4B61-A6F9-83DA2343835D}" type="slidenum">
              <a:rPr lang="en-GB" smtClean="0"/>
              <a:t>‹#›</a:t>
            </a:fld>
            <a:endParaRPr lang="en-GB"/>
          </a:p>
        </p:txBody>
      </p:sp>
    </p:spTree>
    <p:extLst>
      <p:ext uri="{BB962C8B-B14F-4D97-AF65-F5344CB8AC3E}">
        <p14:creationId xmlns:p14="http://schemas.microsoft.com/office/powerpoint/2010/main" val="2743611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iatrogenicresulting</a:t>
            </a:r>
            <a:r>
              <a:rPr lang="en-GB" dirty="0" smtClean="0"/>
              <a:t> from the activity of a health care provider or institution; said of any adverse condition in a patient resulting from treatment by a physician, nurse, or allied health professional.</a:t>
            </a:r>
            <a:endParaRPr lang="en-GB" dirty="0"/>
          </a:p>
        </p:txBody>
      </p:sp>
      <p:sp>
        <p:nvSpPr>
          <p:cNvPr id="4" name="Slide Number Placeholder 3"/>
          <p:cNvSpPr>
            <a:spLocks noGrp="1"/>
          </p:cNvSpPr>
          <p:nvPr>
            <p:ph type="sldNum" sz="quarter" idx="10"/>
          </p:nvPr>
        </p:nvSpPr>
        <p:spPr/>
        <p:txBody>
          <a:bodyPr/>
          <a:lstStyle/>
          <a:p>
            <a:fld id="{15A1291D-1EB2-4B61-A6F9-83DA2343835D}" type="slidenum">
              <a:rPr lang="en-GB" smtClean="0"/>
              <a:t>4</a:t>
            </a:fld>
            <a:endParaRPr lang="en-GB"/>
          </a:p>
        </p:txBody>
      </p:sp>
    </p:spTree>
    <p:extLst>
      <p:ext uri="{BB962C8B-B14F-4D97-AF65-F5344CB8AC3E}">
        <p14:creationId xmlns:p14="http://schemas.microsoft.com/office/powerpoint/2010/main" val="42568969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A41C48F0-D704-4795-B27A-7074C270E010}" type="datetimeFigureOut">
              <a:rPr lang="en-GB" smtClean="0">
                <a:solidFill>
                  <a:srgbClr val="DBF5F9">
                    <a:shade val="90000"/>
                  </a:srgbClr>
                </a:solidFill>
              </a:rPr>
              <a:pPr/>
              <a:t>24/01/2017</a:t>
            </a:fld>
            <a:endParaRPr lang="en-GB">
              <a:solidFill>
                <a:srgbClr val="DBF5F9">
                  <a:shade val="90000"/>
                </a:srgbClr>
              </a:solidFill>
            </a:endParaRPr>
          </a:p>
        </p:txBody>
      </p:sp>
      <p:sp>
        <p:nvSpPr>
          <p:cNvPr id="19" name="Footer Placeholder 18"/>
          <p:cNvSpPr>
            <a:spLocks noGrp="1"/>
          </p:cNvSpPr>
          <p:nvPr>
            <p:ph type="ftr" sz="quarter" idx="11"/>
          </p:nvPr>
        </p:nvSpPr>
        <p:spPr/>
        <p:txBody>
          <a:bodyPr/>
          <a:lstStyle/>
          <a:p>
            <a:endParaRPr lang="en-GB">
              <a:solidFill>
                <a:srgbClr val="DBF5F9">
                  <a:shade val="90000"/>
                </a:srgbClr>
              </a:solidFill>
            </a:endParaRPr>
          </a:p>
        </p:txBody>
      </p:sp>
      <p:sp>
        <p:nvSpPr>
          <p:cNvPr id="27" name="Slide Number Placeholder 26"/>
          <p:cNvSpPr>
            <a:spLocks noGrp="1"/>
          </p:cNvSpPr>
          <p:nvPr>
            <p:ph type="sldNum" sz="quarter" idx="12"/>
          </p:nvPr>
        </p:nvSpPr>
        <p:spPr/>
        <p:txBody>
          <a:bodyPr/>
          <a:lstStyle/>
          <a:p>
            <a:fld id="{0FE1FDB4-2DF4-4A39-8CB0-A7C1940AD3FB}" type="slidenum">
              <a:rPr lang="en-GB" smtClean="0">
                <a:solidFill>
                  <a:srgbClr val="DBF5F9">
                    <a:shade val="90000"/>
                  </a:srgbClr>
                </a:solidFill>
              </a:rPr>
              <a:pPr/>
              <a:t>‹#›</a:t>
            </a:fld>
            <a:endParaRPr lang="en-GB">
              <a:solidFill>
                <a:srgbClr val="DBF5F9">
                  <a:shade val="90000"/>
                </a:srgbClr>
              </a:solidFill>
            </a:endParaRPr>
          </a:p>
        </p:txBody>
      </p:sp>
    </p:spTree>
    <p:extLst>
      <p:ext uri="{BB962C8B-B14F-4D97-AF65-F5344CB8AC3E}">
        <p14:creationId xmlns:p14="http://schemas.microsoft.com/office/powerpoint/2010/main" val="3886519144"/>
      </p:ext>
    </p:extLst>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4" name="Date Placeholder 3"/>
          <p:cNvSpPr>
            <a:spLocks noGrp="1"/>
          </p:cNvSpPr>
          <p:nvPr>
            <p:ph type="dt" sz="half" idx="10"/>
          </p:nvPr>
        </p:nvSpPr>
        <p:spPr/>
        <p:txBody>
          <a:bodyPr/>
          <a:lstStyle/>
          <a:p>
            <a:fld id="{A41C48F0-D704-4795-B27A-7074C270E010}" type="datetimeFigureOut">
              <a:rPr lang="en-GB" smtClean="0">
                <a:solidFill>
                  <a:srgbClr val="04617B">
                    <a:shade val="90000"/>
                  </a:srgbClr>
                </a:solidFill>
              </a:rPr>
              <a:pPr/>
              <a:t>24/01/2017</a:t>
            </a:fld>
            <a:endParaRPr lang="en-GB">
              <a:solidFill>
                <a:srgbClr val="04617B">
                  <a:shade val="90000"/>
                </a:srgbClr>
              </a:solidFill>
            </a:endParaRPr>
          </a:p>
        </p:txBody>
      </p:sp>
      <p:sp>
        <p:nvSpPr>
          <p:cNvPr id="5" name="Footer Placeholder 4"/>
          <p:cNvSpPr>
            <a:spLocks noGrp="1"/>
          </p:cNvSpPr>
          <p:nvPr>
            <p:ph type="ftr" sz="quarter" idx="11"/>
          </p:nvPr>
        </p:nvSpPr>
        <p:spPr/>
        <p:txBody>
          <a:bodyPr/>
          <a:lstStyle/>
          <a:p>
            <a:endParaRPr lang="en-GB">
              <a:solidFill>
                <a:srgbClr val="04617B">
                  <a:shade val="90000"/>
                </a:srgbClr>
              </a:solidFill>
            </a:endParaRPr>
          </a:p>
        </p:txBody>
      </p:sp>
      <p:sp>
        <p:nvSpPr>
          <p:cNvPr id="6" name="Slide Number Placeholder 5"/>
          <p:cNvSpPr>
            <a:spLocks noGrp="1"/>
          </p:cNvSpPr>
          <p:nvPr>
            <p:ph type="sldNum" sz="quarter" idx="12"/>
          </p:nvPr>
        </p:nvSpPr>
        <p:spPr/>
        <p:txBody>
          <a:bodyPr/>
          <a:lstStyle/>
          <a:p>
            <a:fld id="{0FE1FDB4-2DF4-4A39-8CB0-A7C1940AD3FB}" type="slidenum">
              <a:rPr lang="en-GB" smtClean="0">
                <a:solidFill>
                  <a:srgbClr val="04617B">
                    <a:shade val="90000"/>
                  </a:srgbClr>
                </a:solidFill>
              </a:rPr>
              <a:pPr/>
              <a:t>‹#›</a:t>
            </a:fld>
            <a:endParaRPr lang="en-GB">
              <a:solidFill>
                <a:srgbClr val="04617B">
                  <a:shade val="90000"/>
                </a:srgbClr>
              </a:solidFill>
            </a:endParaRPr>
          </a:p>
        </p:txBody>
      </p:sp>
    </p:spTree>
    <p:extLst>
      <p:ext uri="{BB962C8B-B14F-4D97-AF65-F5344CB8AC3E}">
        <p14:creationId xmlns:p14="http://schemas.microsoft.com/office/powerpoint/2010/main" val="3183296100"/>
      </p:ext>
    </p:extLst>
  </p:cSld>
  <p:clrMapOvr>
    <a:masterClrMapping/>
  </p:clrMapOvr>
  <p:transition spd="slow">
    <p:randomBar dir="vert"/>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A41C48F0-D704-4795-B27A-7074C270E010}" type="datetimeFigureOut">
              <a:rPr lang="en-GB" smtClean="0">
                <a:solidFill>
                  <a:srgbClr val="DBF5F9">
                    <a:shade val="90000"/>
                  </a:srgbClr>
                </a:solidFill>
              </a:rPr>
              <a:pPr/>
              <a:t>24/01/2017</a:t>
            </a:fld>
            <a:endParaRPr lang="en-GB">
              <a:solidFill>
                <a:srgbClr val="DBF5F9">
                  <a:shade val="90000"/>
                </a:srgbClr>
              </a:solidFill>
            </a:endParaRPr>
          </a:p>
        </p:txBody>
      </p:sp>
      <p:sp>
        <p:nvSpPr>
          <p:cNvPr id="5" name="Footer Placeholder 4"/>
          <p:cNvSpPr>
            <a:spLocks noGrp="1"/>
          </p:cNvSpPr>
          <p:nvPr>
            <p:ph type="ftr" sz="quarter" idx="11"/>
          </p:nvPr>
        </p:nvSpPr>
        <p:spPr/>
        <p:txBody>
          <a:bodyPr/>
          <a:lstStyle/>
          <a:p>
            <a:endParaRPr lang="en-GB">
              <a:solidFill>
                <a:srgbClr val="DBF5F9">
                  <a:shade val="90000"/>
                </a:srgbClr>
              </a:solidFill>
            </a:endParaRPr>
          </a:p>
        </p:txBody>
      </p:sp>
      <p:sp>
        <p:nvSpPr>
          <p:cNvPr id="6" name="Slide Number Placeholder 5"/>
          <p:cNvSpPr>
            <a:spLocks noGrp="1"/>
          </p:cNvSpPr>
          <p:nvPr>
            <p:ph type="sldNum" sz="quarter" idx="12"/>
          </p:nvPr>
        </p:nvSpPr>
        <p:spPr/>
        <p:txBody>
          <a:bodyPr/>
          <a:lstStyle/>
          <a:p>
            <a:fld id="{0FE1FDB4-2DF4-4A39-8CB0-A7C1940AD3FB}" type="slidenum">
              <a:rPr lang="en-GB" smtClean="0">
                <a:solidFill>
                  <a:srgbClr val="DBF5F9">
                    <a:shade val="90000"/>
                  </a:srgbClr>
                </a:solidFill>
              </a:rPr>
              <a:pPr/>
              <a:t>‹#›</a:t>
            </a:fld>
            <a:endParaRPr lang="en-GB">
              <a:solidFill>
                <a:srgbClr val="DBF5F9">
                  <a:shade val="90000"/>
                </a:srgbClr>
              </a:solidFill>
            </a:endParaRPr>
          </a:p>
        </p:txBody>
      </p:sp>
    </p:spTree>
    <p:extLst>
      <p:ext uri="{BB962C8B-B14F-4D97-AF65-F5344CB8AC3E}">
        <p14:creationId xmlns:p14="http://schemas.microsoft.com/office/powerpoint/2010/main" val="741748195"/>
      </p:ext>
    </p:extLst>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41C48F0-D704-4795-B27A-7074C270E010}" type="datetimeFigureOut">
              <a:rPr lang="en-GB" smtClean="0">
                <a:solidFill>
                  <a:srgbClr val="04617B">
                    <a:shade val="90000"/>
                  </a:srgbClr>
                </a:solidFill>
              </a:rPr>
              <a:pPr/>
              <a:t>24/01/2017</a:t>
            </a:fld>
            <a:endParaRPr lang="en-GB">
              <a:solidFill>
                <a:srgbClr val="04617B">
                  <a:shade val="90000"/>
                </a:srgbClr>
              </a:solidFill>
            </a:endParaRPr>
          </a:p>
        </p:txBody>
      </p:sp>
      <p:sp>
        <p:nvSpPr>
          <p:cNvPr id="6" name="Footer Placeholder 5"/>
          <p:cNvSpPr>
            <a:spLocks noGrp="1"/>
          </p:cNvSpPr>
          <p:nvPr>
            <p:ph type="ftr" sz="quarter" idx="11"/>
          </p:nvPr>
        </p:nvSpPr>
        <p:spPr/>
        <p:txBody>
          <a:bodyPr/>
          <a:lstStyle/>
          <a:p>
            <a:endParaRPr lang="en-GB">
              <a:solidFill>
                <a:srgbClr val="04617B">
                  <a:shade val="90000"/>
                </a:srgbClr>
              </a:solidFill>
            </a:endParaRPr>
          </a:p>
        </p:txBody>
      </p:sp>
      <p:sp>
        <p:nvSpPr>
          <p:cNvPr id="7" name="Slide Number Placeholder 6"/>
          <p:cNvSpPr>
            <a:spLocks noGrp="1"/>
          </p:cNvSpPr>
          <p:nvPr>
            <p:ph type="sldNum" sz="quarter" idx="12"/>
          </p:nvPr>
        </p:nvSpPr>
        <p:spPr/>
        <p:txBody>
          <a:bodyPr/>
          <a:lstStyle/>
          <a:p>
            <a:fld id="{0FE1FDB4-2DF4-4A39-8CB0-A7C1940AD3FB}" type="slidenum">
              <a:rPr lang="en-GB" smtClean="0">
                <a:solidFill>
                  <a:srgbClr val="04617B">
                    <a:shade val="90000"/>
                  </a:srgbClr>
                </a:solidFill>
              </a:rPr>
              <a:pPr/>
              <a:t>‹#›</a:t>
            </a:fld>
            <a:endParaRPr lang="en-GB">
              <a:solidFill>
                <a:srgbClr val="04617B">
                  <a:shade val="90000"/>
                </a:srgbClr>
              </a:solidFill>
            </a:endParaRPr>
          </a:p>
        </p:txBody>
      </p:sp>
    </p:spTree>
    <p:extLst>
      <p:ext uri="{BB962C8B-B14F-4D97-AF65-F5344CB8AC3E}">
        <p14:creationId xmlns:p14="http://schemas.microsoft.com/office/powerpoint/2010/main" val="3205629452"/>
      </p:ext>
    </p:extLst>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A41C48F0-D704-4795-B27A-7074C270E010}" type="datetimeFigureOut">
              <a:rPr lang="en-GB" smtClean="0">
                <a:solidFill>
                  <a:srgbClr val="04617B">
                    <a:shade val="90000"/>
                  </a:srgbClr>
                </a:solidFill>
              </a:rPr>
              <a:pPr/>
              <a:t>24/01/2017</a:t>
            </a:fld>
            <a:endParaRPr lang="en-GB">
              <a:solidFill>
                <a:srgbClr val="04617B">
                  <a:shade val="90000"/>
                </a:srgbClr>
              </a:solidFill>
            </a:endParaRPr>
          </a:p>
        </p:txBody>
      </p:sp>
      <p:sp>
        <p:nvSpPr>
          <p:cNvPr id="8" name="Footer Placeholder 7"/>
          <p:cNvSpPr>
            <a:spLocks noGrp="1"/>
          </p:cNvSpPr>
          <p:nvPr>
            <p:ph type="ftr" sz="quarter" idx="11"/>
          </p:nvPr>
        </p:nvSpPr>
        <p:spPr/>
        <p:txBody>
          <a:bodyPr/>
          <a:lstStyle/>
          <a:p>
            <a:endParaRPr lang="en-GB">
              <a:solidFill>
                <a:srgbClr val="04617B">
                  <a:shade val="90000"/>
                </a:srgbClr>
              </a:solidFill>
            </a:endParaRPr>
          </a:p>
        </p:txBody>
      </p:sp>
      <p:sp>
        <p:nvSpPr>
          <p:cNvPr id="9" name="Slide Number Placeholder 8"/>
          <p:cNvSpPr>
            <a:spLocks noGrp="1"/>
          </p:cNvSpPr>
          <p:nvPr>
            <p:ph type="sldNum" sz="quarter" idx="12"/>
          </p:nvPr>
        </p:nvSpPr>
        <p:spPr/>
        <p:txBody>
          <a:bodyPr/>
          <a:lstStyle/>
          <a:p>
            <a:fld id="{0FE1FDB4-2DF4-4A39-8CB0-A7C1940AD3FB}" type="slidenum">
              <a:rPr lang="en-GB" smtClean="0">
                <a:solidFill>
                  <a:srgbClr val="04617B">
                    <a:shade val="90000"/>
                  </a:srgbClr>
                </a:solidFill>
              </a:rPr>
              <a:pPr/>
              <a:t>‹#›</a:t>
            </a:fld>
            <a:endParaRPr lang="en-GB">
              <a:solidFill>
                <a:srgbClr val="04617B">
                  <a:shade val="90000"/>
                </a:srgbClr>
              </a:solidFill>
            </a:endParaRPr>
          </a:p>
        </p:txBody>
      </p:sp>
    </p:spTree>
    <p:extLst>
      <p:ext uri="{BB962C8B-B14F-4D97-AF65-F5344CB8AC3E}">
        <p14:creationId xmlns:p14="http://schemas.microsoft.com/office/powerpoint/2010/main" val="1723427707"/>
      </p:ext>
    </p:extLst>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41C48F0-D704-4795-B27A-7074C270E010}" type="datetimeFigureOut">
              <a:rPr lang="en-GB" smtClean="0">
                <a:solidFill>
                  <a:srgbClr val="04617B">
                    <a:shade val="90000"/>
                  </a:srgbClr>
                </a:solidFill>
              </a:rPr>
              <a:pPr/>
              <a:t>24/01/2017</a:t>
            </a:fld>
            <a:endParaRPr lang="en-GB">
              <a:solidFill>
                <a:srgbClr val="04617B">
                  <a:shade val="90000"/>
                </a:srgbClr>
              </a:solidFill>
            </a:endParaRPr>
          </a:p>
        </p:txBody>
      </p:sp>
      <p:sp>
        <p:nvSpPr>
          <p:cNvPr id="4" name="Footer Placeholder 3"/>
          <p:cNvSpPr>
            <a:spLocks noGrp="1"/>
          </p:cNvSpPr>
          <p:nvPr>
            <p:ph type="ftr" sz="quarter" idx="11"/>
          </p:nvPr>
        </p:nvSpPr>
        <p:spPr/>
        <p:txBody>
          <a:bodyPr/>
          <a:lstStyle/>
          <a:p>
            <a:endParaRPr lang="en-GB">
              <a:solidFill>
                <a:srgbClr val="04617B">
                  <a:shade val="90000"/>
                </a:srgbClr>
              </a:solidFill>
            </a:endParaRPr>
          </a:p>
        </p:txBody>
      </p:sp>
      <p:sp>
        <p:nvSpPr>
          <p:cNvPr id="5" name="Slide Number Placeholder 4"/>
          <p:cNvSpPr>
            <a:spLocks noGrp="1"/>
          </p:cNvSpPr>
          <p:nvPr>
            <p:ph type="sldNum" sz="quarter" idx="12"/>
          </p:nvPr>
        </p:nvSpPr>
        <p:spPr/>
        <p:txBody>
          <a:bodyPr/>
          <a:lstStyle/>
          <a:p>
            <a:fld id="{0FE1FDB4-2DF4-4A39-8CB0-A7C1940AD3FB}" type="slidenum">
              <a:rPr lang="en-GB" smtClean="0">
                <a:solidFill>
                  <a:srgbClr val="04617B">
                    <a:shade val="90000"/>
                  </a:srgbClr>
                </a:solidFill>
              </a:rPr>
              <a:pPr/>
              <a:t>‹#›</a:t>
            </a:fld>
            <a:endParaRPr lang="en-GB">
              <a:solidFill>
                <a:srgbClr val="04617B">
                  <a:shade val="90000"/>
                </a:srgbClr>
              </a:solidFill>
            </a:endParaRPr>
          </a:p>
        </p:txBody>
      </p:sp>
    </p:spTree>
    <p:extLst>
      <p:ext uri="{BB962C8B-B14F-4D97-AF65-F5344CB8AC3E}">
        <p14:creationId xmlns:p14="http://schemas.microsoft.com/office/powerpoint/2010/main" val="3060829218"/>
      </p:ext>
    </p:extLst>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1C48F0-D704-4795-B27A-7074C270E010}" type="datetimeFigureOut">
              <a:rPr lang="en-GB" smtClean="0">
                <a:solidFill>
                  <a:srgbClr val="04617B">
                    <a:shade val="90000"/>
                  </a:srgbClr>
                </a:solidFill>
              </a:rPr>
              <a:pPr/>
              <a:t>24/01/2017</a:t>
            </a:fld>
            <a:endParaRPr lang="en-GB">
              <a:solidFill>
                <a:srgbClr val="04617B">
                  <a:shade val="90000"/>
                </a:srgbClr>
              </a:solidFill>
            </a:endParaRPr>
          </a:p>
        </p:txBody>
      </p:sp>
      <p:sp>
        <p:nvSpPr>
          <p:cNvPr id="3" name="Footer Placeholder 2"/>
          <p:cNvSpPr>
            <a:spLocks noGrp="1"/>
          </p:cNvSpPr>
          <p:nvPr>
            <p:ph type="ftr" sz="quarter" idx="11"/>
          </p:nvPr>
        </p:nvSpPr>
        <p:spPr/>
        <p:txBody>
          <a:bodyPr/>
          <a:lstStyle/>
          <a:p>
            <a:endParaRPr lang="en-GB">
              <a:solidFill>
                <a:srgbClr val="04617B">
                  <a:shade val="90000"/>
                </a:srgbClr>
              </a:solidFill>
            </a:endParaRPr>
          </a:p>
        </p:txBody>
      </p:sp>
      <p:sp>
        <p:nvSpPr>
          <p:cNvPr id="4" name="Slide Number Placeholder 3"/>
          <p:cNvSpPr>
            <a:spLocks noGrp="1"/>
          </p:cNvSpPr>
          <p:nvPr>
            <p:ph type="sldNum" sz="quarter" idx="12"/>
          </p:nvPr>
        </p:nvSpPr>
        <p:spPr/>
        <p:txBody>
          <a:bodyPr/>
          <a:lstStyle/>
          <a:p>
            <a:fld id="{0FE1FDB4-2DF4-4A39-8CB0-A7C1940AD3FB}" type="slidenum">
              <a:rPr lang="en-GB" smtClean="0">
                <a:solidFill>
                  <a:srgbClr val="04617B">
                    <a:shade val="90000"/>
                  </a:srgbClr>
                </a:solidFill>
              </a:rPr>
              <a:pPr/>
              <a:t>‹#›</a:t>
            </a:fld>
            <a:endParaRPr lang="en-GB">
              <a:solidFill>
                <a:srgbClr val="04617B">
                  <a:shade val="90000"/>
                </a:srgbClr>
              </a:solidFill>
            </a:endParaRPr>
          </a:p>
        </p:txBody>
      </p:sp>
    </p:spTree>
    <p:extLst>
      <p:ext uri="{BB962C8B-B14F-4D97-AF65-F5344CB8AC3E}">
        <p14:creationId xmlns:p14="http://schemas.microsoft.com/office/powerpoint/2010/main" val="2544191231"/>
      </p:ext>
    </p:extLst>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A41C48F0-D704-4795-B27A-7074C270E010}" type="datetimeFigureOut">
              <a:rPr lang="en-GB" smtClean="0">
                <a:solidFill>
                  <a:srgbClr val="04617B">
                    <a:shade val="90000"/>
                  </a:srgbClr>
                </a:solidFill>
              </a:rPr>
              <a:pPr/>
              <a:t>24/01/2017</a:t>
            </a:fld>
            <a:endParaRPr lang="en-GB">
              <a:solidFill>
                <a:srgbClr val="04617B">
                  <a:shade val="90000"/>
                </a:srgbClr>
              </a:solidFill>
            </a:endParaRPr>
          </a:p>
        </p:txBody>
      </p:sp>
      <p:sp>
        <p:nvSpPr>
          <p:cNvPr id="6" name="Footer Placeholder 5"/>
          <p:cNvSpPr>
            <a:spLocks noGrp="1"/>
          </p:cNvSpPr>
          <p:nvPr>
            <p:ph type="ftr" sz="quarter" idx="11"/>
          </p:nvPr>
        </p:nvSpPr>
        <p:spPr/>
        <p:txBody>
          <a:bodyPr/>
          <a:lstStyle/>
          <a:p>
            <a:endParaRPr lang="en-GB">
              <a:solidFill>
                <a:srgbClr val="04617B">
                  <a:shade val="90000"/>
                </a:srgbClr>
              </a:solidFill>
            </a:endParaRPr>
          </a:p>
        </p:txBody>
      </p:sp>
      <p:sp>
        <p:nvSpPr>
          <p:cNvPr id="7" name="Slide Number Placeholder 6"/>
          <p:cNvSpPr>
            <a:spLocks noGrp="1"/>
          </p:cNvSpPr>
          <p:nvPr>
            <p:ph type="sldNum" sz="quarter" idx="12"/>
          </p:nvPr>
        </p:nvSpPr>
        <p:spPr/>
        <p:txBody>
          <a:bodyPr/>
          <a:lstStyle/>
          <a:p>
            <a:fld id="{0FE1FDB4-2DF4-4A39-8CB0-A7C1940AD3FB}" type="slidenum">
              <a:rPr lang="en-GB" smtClean="0">
                <a:solidFill>
                  <a:srgbClr val="04617B">
                    <a:shade val="90000"/>
                  </a:srgbClr>
                </a:solidFill>
              </a:rPr>
              <a:pPr/>
              <a:t>‹#›</a:t>
            </a:fld>
            <a:endParaRPr lang="en-GB">
              <a:solidFill>
                <a:srgbClr val="04617B">
                  <a:shade val="90000"/>
                </a:srgbClr>
              </a:solidFill>
            </a:endParaRPr>
          </a:p>
        </p:txBody>
      </p:sp>
    </p:spTree>
    <p:extLst>
      <p:ext uri="{BB962C8B-B14F-4D97-AF65-F5344CB8AC3E}">
        <p14:creationId xmlns:p14="http://schemas.microsoft.com/office/powerpoint/2010/main" val="91024831"/>
      </p:ext>
    </p:extLst>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A41C48F0-D704-4795-B27A-7074C270E010}" type="datetimeFigureOut">
              <a:rPr lang="en-GB" smtClean="0">
                <a:solidFill>
                  <a:srgbClr val="04617B">
                    <a:shade val="90000"/>
                  </a:srgbClr>
                </a:solidFill>
              </a:rPr>
              <a:pPr/>
              <a:t>24/01/2017</a:t>
            </a:fld>
            <a:endParaRPr lang="en-GB">
              <a:solidFill>
                <a:srgbClr val="04617B">
                  <a:shade val="90000"/>
                </a:srgbClr>
              </a:solidFill>
            </a:endParaRPr>
          </a:p>
        </p:txBody>
      </p:sp>
      <p:sp>
        <p:nvSpPr>
          <p:cNvPr id="6" name="Footer Placeholder 5"/>
          <p:cNvSpPr>
            <a:spLocks noGrp="1"/>
          </p:cNvSpPr>
          <p:nvPr>
            <p:ph type="ftr" sz="quarter" idx="11"/>
          </p:nvPr>
        </p:nvSpPr>
        <p:spPr/>
        <p:txBody>
          <a:bodyPr/>
          <a:lstStyle/>
          <a:p>
            <a:endParaRPr lang="en-GB">
              <a:solidFill>
                <a:srgbClr val="04617B">
                  <a:shade val="90000"/>
                </a:srgbClr>
              </a:solidFill>
            </a:endParaRPr>
          </a:p>
        </p:txBody>
      </p:sp>
      <p:sp>
        <p:nvSpPr>
          <p:cNvPr id="7" name="Slide Number Placeholder 6"/>
          <p:cNvSpPr>
            <a:spLocks noGrp="1"/>
          </p:cNvSpPr>
          <p:nvPr>
            <p:ph type="sldNum" sz="quarter" idx="12"/>
          </p:nvPr>
        </p:nvSpPr>
        <p:spPr>
          <a:xfrm>
            <a:off x="8077200" y="6356350"/>
            <a:ext cx="609600" cy="365125"/>
          </a:xfrm>
        </p:spPr>
        <p:txBody>
          <a:bodyPr/>
          <a:lstStyle/>
          <a:p>
            <a:fld id="{0FE1FDB4-2DF4-4A39-8CB0-A7C1940AD3FB}" type="slidenum">
              <a:rPr lang="en-GB" smtClean="0">
                <a:solidFill>
                  <a:srgbClr val="04617B">
                    <a:shade val="90000"/>
                  </a:srgbClr>
                </a:solidFill>
              </a:rPr>
              <a:pPr/>
              <a:t>‹#›</a:t>
            </a:fld>
            <a:endParaRPr lang="en-GB">
              <a:solidFill>
                <a:srgbClr val="04617B">
                  <a:shade val="90000"/>
                </a:srgbClr>
              </a:solidFill>
            </a:endParaRP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Tree>
    <p:extLst>
      <p:ext uri="{BB962C8B-B14F-4D97-AF65-F5344CB8AC3E}">
        <p14:creationId xmlns:p14="http://schemas.microsoft.com/office/powerpoint/2010/main" val="1721263584"/>
      </p:ext>
    </p:extLst>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41C48F0-D704-4795-B27A-7074C270E010}" type="datetimeFigureOut">
              <a:rPr lang="en-GB" smtClean="0">
                <a:solidFill>
                  <a:srgbClr val="04617B">
                    <a:shade val="90000"/>
                  </a:srgbClr>
                </a:solidFill>
              </a:rPr>
              <a:pPr/>
              <a:t>24/01/2017</a:t>
            </a:fld>
            <a:endParaRPr lang="en-GB">
              <a:solidFill>
                <a:srgbClr val="04617B">
                  <a:shade val="90000"/>
                </a:srgbClr>
              </a:solidFill>
            </a:endParaRPr>
          </a:p>
        </p:txBody>
      </p:sp>
      <p:sp>
        <p:nvSpPr>
          <p:cNvPr id="5" name="Footer Placeholder 4"/>
          <p:cNvSpPr>
            <a:spLocks noGrp="1"/>
          </p:cNvSpPr>
          <p:nvPr>
            <p:ph type="ftr" sz="quarter" idx="11"/>
          </p:nvPr>
        </p:nvSpPr>
        <p:spPr/>
        <p:txBody>
          <a:bodyPr/>
          <a:lstStyle/>
          <a:p>
            <a:endParaRPr lang="en-GB">
              <a:solidFill>
                <a:srgbClr val="04617B">
                  <a:shade val="90000"/>
                </a:srgbClr>
              </a:solidFill>
            </a:endParaRPr>
          </a:p>
        </p:txBody>
      </p:sp>
      <p:sp>
        <p:nvSpPr>
          <p:cNvPr id="6" name="Slide Number Placeholder 5"/>
          <p:cNvSpPr>
            <a:spLocks noGrp="1"/>
          </p:cNvSpPr>
          <p:nvPr>
            <p:ph type="sldNum" sz="quarter" idx="12"/>
          </p:nvPr>
        </p:nvSpPr>
        <p:spPr/>
        <p:txBody>
          <a:bodyPr/>
          <a:lstStyle/>
          <a:p>
            <a:fld id="{0FE1FDB4-2DF4-4A39-8CB0-A7C1940AD3FB}" type="slidenum">
              <a:rPr lang="en-GB" smtClean="0">
                <a:solidFill>
                  <a:srgbClr val="04617B">
                    <a:shade val="90000"/>
                  </a:srgbClr>
                </a:solidFill>
              </a:rPr>
              <a:pPr/>
              <a:t>‹#›</a:t>
            </a:fld>
            <a:endParaRPr lang="en-GB">
              <a:solidFill>
                <a:srgbClr val="04617B">
                  <a:shade val="90000"/>
                </a:srgbClr>
              </a:solidFill>
            </a:endParaRPr>
          </a:p>
        </p:txBody>
      </p:sp>
    </p:spTree>
    <p:extLst>
      <p:ext uri="{BB962C8B-B14F-4D97-AF65-F5344CB8AC3E}">
        <p14:creationId xmlns:p14="http://schemas.microsoft.com/office/powerpoint/2010/main" val="1385824812"/>
      </p:ext>
    </p:extLst>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41C48F0-D704-4795-B27A-7074C270E010}" type="datetimeFigureOut">
              <a:rPr lang="en-GB" smtClean="0">
                <a:solidFill>
                  <a:srgbClr val="04617B">
                    <a:shade val="90000"/>
                  </a:srgbClr>
                </a:solidFill>
              </a:rPr>
              <a:pPr/>
              <a:t>24/01/2017</a:t>
            </a:fld>
            <a:endParaRPr lang="en-GB">
              <a:solidFill>
                <a:srgbClr val="04617B">
                  <a:shade val="90000"/>
                </a:srgbClr>
              </a:solidFill>
            </a:endParaRPr>
          </a:p>
        </p:txBody>
      </p:sp>
      <p:sp>
        <p:nvSpPr>
          <p:cNvPr id="5" name="Footer Placeholder 4"/>
          <p:cNvSpPr>
            <a:spLocks noGrp="1"/>
          </p:cNvSpPr>
          <p:nvPr>
            <p:ph type="ftr" sz="quarter" idx="11"/>
          </p:nvPr>
        </p:nvSpPr>
        <p:spPr/>
        <p:txBody>
          <a:bodyPr/>
          <a:lstStyle/>
          <a:p>
            <a:endParaRPr lang="en-GB">
              <a:solidFill>
                <a:srgbClr val="04617B">
                  <a:shade val="90000"/>
                </a:srgbClr>
              </a:solidFill>
            </a:endParaRPr>
          </a:p>
        </p:txBody>
      </p:sp>
      <p:sp>
        <p:nvSpPr>
          <p:cNvPr id="6" name="Slide Number Placeholder 5"/>
          <p:cNvSpPr>
            <a:spLocks noGrp="1"/>
          </p:cNvSpPr>
          <p:nvPr>
            <p:ph type="sldNum" sz="quarter" idx="12"/>
          </p:nvPr>
        </p:nvSpPr>
        <p:spPr/>
        <p:txBody>
          <a:bodyPr/>
          <a:lstStyle/>
          <a:p>
            <a:fld id="{0FE1FDB4-2DF4-4A39-8CB0-A7C1940AD3FB}" type="slidenum">
              <a:rPr lang="en-GB" smtClean="0">
                <a:solidFill>
                  <a:srgbClr val="04617B">
                    <a:shade val="90000"/>
                  </a:srgbClr>
                </a:solidFill>
              </a:rPr>
              <a:pPr/>
              <a:t>‹#›</a:t>
            </a:fld>
            <a:endParaRPr lang="en-GB">
              <a:solidFill>
                <a:srgbClr val="04617B">
                  <a:shade val="90000"/>
                </a:srgbClr>
              </a:solidFill>
            </a:endParaRPr>
          </a:p>
        </p:txBody>
      </p:sp>
    </p:spTree>
    <p:extLst>
      <p:ext uri="{BB962C8B-B14F-4D97-AF65-F5344CB8AC3E}">
        <p14:creationId xmlns:p14="http://schemas.microsoft.com/office/powerpoint/2010/main" val="363703816"/>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A41C48F0-D704-4795-B27A-7074C270E010}" type="datetimeFigureOut">
              <a:rPr lang="en-GB" smtClean="0">
                <a:solidFill>
                  <a:srgbClr val="04617B">
                    <a:shade val="90000"/>
                  </a:srgbClr>
                </a:solidFill>
              </a:rPr>
              <a:pPr/>
              <a:t>24/01/2017</a:t>
            </a:fld>
            <a:endParaRPr lang="en-GB">
              <a:solidFill>
                <a:srgbClr val="04617B">
                  <a:shade val="90000"/>
                </a:srgbClr>
              </a:solidFill>
            </a:endParaRPr>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solidFill>
                <a:srgbClr val="04617B">
                  <a:shade val="90000"/>
                </a:srgbClr>
              </a:solidFill>
            </a:endParaRPr>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0FE1FDB4-2DF4-4A39-8CB0-A7C1940AD3FB}" type="slidenum">
              <a:rPr lang="en-GB" smtClean="0">
                <a:solidFill>
                  <a:srgbClr val="04617B">
                    <a:shade val="90000"/>
                  </a:srgbClr>
                </a:solidFill>
              </a:rPr>
              <a:pPr/>
              <a:t>‹#›</a:t>
            </a:fld>
            <a:endParaRPr lang="en-GB">
              <a:solidFill>
                <a:srgbClr val="04617B">
                  <a:shade val="90000"/>
                </a:srgbClr>
              </a:solidFill>
            </a:endParaRPr>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grpSp>
    </p:spTree>
    <p:extLst>
      <p:ext uri="{BB962C8B-B14F-4D97-AF65-F5344CB8AC3E}">
        <p14:creationId xmlns:p14="http://schemas.microsoft.com/office/powerpoint/2010/main" val="40613528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randomBar dir="vert"/>
  </p:transition>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admin/MODULE%20descriptor%202016.docx"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admin/M2x7864_sem1_CW_2016_17.doc" TargetMode="External"/><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ted.com/talks/joe_lassiter_we_need_nuclear_power_to_solve_climate_chang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Environmental Law and Economics</a:t>
            </a:r>
            <a:endParaRPr lang="en-GB" dirty="0"/>
          </a:p>
        </p:txBody>
      </p:sp>
      <p:sp>
        <p:nvSpPr>
          <p:cNvPr id="3" name="Subtitle 2"/>
          <p:cNvSpPr>
            <a:spLocks noGrp="1"/>
          </p:cNvSpPr>
          <p:nvPr>
            <p:ph type="subTitle" idx="1"/>
          </p:nvPr>
        </p:nvSpPr>
        <p:spPr/>
        <p:txBody>
          <a:bodyPr>
            <a:normAutofit/>
          </a:bodyPr>
          <a:lstStyle/>
          <a:p>
            <a:r>
              <a:rPr lang="en-GB" sz="2000" dirty="0" smtClean="0"/>
              <a:t>Introduction to the Environmental Economics part of module</a:t>
            </a:r>
            <a:endParaRPr lang="en-GB" sz="2000" dirty="0"/>
          </a:p>
        </p:txBody>
      </p:sp>
    </p:spTree>
    <p:extLst>
      <p:ext uri="{BB962C8B-B14F-4D97-AF65-F5344CB8AC3E}">
        <p14:creationId xmlns:p14="http://schemas.microsoft.com/office/powerpoint/2010/main" val="3742919040"/>
      </p:ext>
    </p:extLst>
  </p:cSld>
  <p:clrMapOvr>
    <a:masterClrMapping/>
  </p:clrMapOvr>
  <p:transition spd="slow">
    <p:randomBar dir="vert"/>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412777"/>
            <a:ext cx="5893931" cy="4416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870565" y="116632"/>
            <a:ext cx="8229600" cy="1143000"/>
          </a:xfrm>
        </p:spPr>
        <p:txBody>
          <a:bodyPr/>
          <a:lstStyle/>
          <a:p>
            <a:r>
              <a:rPr lang="en-GB" dirty="0" smtClean="0">
                <a:solidFill>
                  <a:schemeClr val="tx1">
                    <a:lumMod val="95000"/>
                    <a:lumOff val="5000"/>
                  </a:schemeClr>
                </a:solidFill>
              </a:rPr>
              <a:t>Module Administration</a:t>
            </a:r>
            <a:endParaRPr lang="en-GB" dirty="0">
              <a:solidFill>
                <a:schemeClr val="tx1">
                  <a:lumMod val="95000"/>
                  <a:lumOff val="5000"/>
                </a:schemeClr>
              </a:solidFill>
            </a:endParaRPr>
          </a:p>
        </p:txBody>
      </p:sp>
      <p:sp>
        <p:nvSpPr>
          <p:cNvPr id="3" name="Content Placeholder 2"/>
          <p:cNvSpPr>
            <a:spLocks noGrp="1"/>
          </p:cNvSpPr>
          <p:nvPr>
            <p:ph idx="1"/>
          </p:nvPr>
        </p:nvSpPr>
        <p:spPr>
          <a:xfrm>
            <a:off x="30887" y="5805264"/>
            <a:ext cx="8229600" cy="4389120"/>
          </a:xfrm>
        </p:spPr>
        <p:txBody>
          <a:bodyPr/>
          <a:lstStyle/>
          <a:p>
            <a:r>
              <a:rPr lang="en-GB" dirty="0" smtClean="0">
                <a:solidFill>
                  <a:schemeClr val="accent1">
                    <a:lumMod val="75000"/>
                  </a:schemeClr>
                </a:solidFill>
                <a:latin typeface="+mj-lt"/>
                <a:hlinkClick r:id="rId3" action="ppaction://hlinkfile"/>
              </a:rPr>
              <a:t>Module </a:t>
            </a:r>
            <a:r>
              <a:rPr lang="en-GB" dirty="0" smtClean="0">
                <a:solidFill>
                  <a:schemeClr val="accent1">
                    <a:lumMod val="75000"/>
                  </a:schemeClr>
                </a:solidFill>
                <a:latin typeface="+mj-lt"/>
                <a:hlinkClick r:id="rId3" action="ppaction://hlinkfile"/>
              </a:rPr>
              <a:t>descriptor</a:t>
            </a:r>
            <a:endParaRPr lang="en-GB" dirty="0" smtClean="0">
              <a:solidFill>
                <a:schemeClr val="accent1">
                  <a:lumMod val="75000"/>
                </a:schemeClr>
              </a:solidFill>
              <a:latin typeface="+mj-lt"/>
            </a:endParaRPr>
          </a:p>
        </p:txBody>
      </p:sp>
    </p:spTree>
    <p:extLst>
      <p:ext uri="{BB962C8B-B14F-4D97-AF65-F5344CB8AC3E}">
        <p14:creationId xmlns:p14="http://schemas.microsoft.com/office/powerpoint/2010/main" val="1317646555"/>
      </p:ext>
    </p:extLst>
  </p:cSld>
  <p:clrMapOvr>
    <a:masterClrMapping/>
  </p:clrMapOvr>
  <p:transition spd="slow">
    <p:randomBar dir="vert"/>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8229600" cy="1143000"/>
          </a:xfrm>
        </p:spPr>
        <p:txBody>
          <a:bodyPr/>
          <a:lstStyle/>
          <a:p>
            <a:r>
              <a:rPr lang="en-GB" dirty="0" smtClean="0"/>
              <a:t>Module themes</a:t>
            </a:r>
            <a:endParaRPr lang="en-GB" dirty="0"/>
          </a:p>
        </p:txBody>
      </p:sp>
      <p:sp>
        <p:nvSpPr>
          <p:cNvPr id="3" name="Content Placeholder 2"/>
          <p:cNvSpPr>
            <a:spLocks noGrp="1"/>
          </p:cNvSpPr>
          <p:nvPr>
            <p:ph idx="1"/>
          </p:nvPr>
        </p:nvSpPr>
        <p:spPr>
          <a:xfrm>
            <a:off x="457200" y="1484784"/>
            <a:ext cx="8229600" cy="5112568"/>
          </a:xfrm>
        </p:spPr>
        <p:txBody>
          <a:bodyPr>
            <a:normAutofit fontScale="77500" lnSpcReduction="20000"/>
          </a:bodyPr>
          <a:lstStyle/>
          <a:p>
            <a:r>
              <a:rPr lang="en-GB" dirty="0">
                <a:latin typeface="+mj-lt"/>
              </a:rPr>
              <a:t>Why it is important to know the fundamentals of economics and it’s role in conservation</a:t>
            </a:r>
            <a:r>
              <a:rPr lang="en-GB" dirty="0" smtClean="0">
                <a:latin typeface="+mj-lt"/>
              </a:rPr>
              <a:t>?</a:t>
            </a:r>
          </a:p>
          <a:p>
            <a:pPr marL="0" indent="0">
              <a:buNone/>
            </a:pPr>
            <a:endParaRPr lang="en-GB" dirty="0">
              <a:latin typeface="+mj-lt"/>
            </a:endParaRPr>
          </a:p>
          <a:p>
            <a:r>
              <a:rPr lang="en-GB" dirty="0" smtClean="0">
                <a:solidFill>
                  <a:schemeClr val="bg2">
                    <a:lumMod val="50000"/>
                  </a:schemeClr>
                </a:solidFill>
                <a:latin typeface="+mj-lt"/>
              </a:rPr>
              <a:t>What </a:t>
            </a:r>
            <a:r>
              <a:rPr lang="en-GB" dirty="0">
                <a:solidFill>
                  <a:schemeClr val="bg2">
                    <a:lumMod val="50000"/>
                  </a:schemeClr>
                </a:solidFill>
                <a:latin typeface="+mj-lt"/>
              </a:rPr>
              <a:t>is a wellbeing paradox</a:t>
            </a:r>
            <a:r>
              <a:rPr lang="en-GB" dirty="0" smtClean="0">
                <a:solidFill>
                  <a:schemeClr val="bg2">
                    <a:lumMod val="50000"/>
                  </a:schemeClr>
                </a:solidFill>
                <a:latin typeface="+mj-lt"/>
              </a:rPr>
              <a:t>?</a:t>
            </a:r>
          </a:p>
          <a:p>
            <a:endParaRPr lang="en-GB" dirty="0">
              <a:solidFill>
                <a:schemeClr val="bg2">
                  <a:lumMod val="50000"/>
                </a:schemeClr>
              </a:solidFill>
              <a:latin typeface="+mj-lt"/>
            </a:endParaRPr>
          </a:p>
          <a:p>
            <a:r>
              <a:rPr lang="en-US" dirty="0">
                <a:latin typeface="+mj-lt"/>
              </a:rPr>
              <a:t>Beyond Markets and States: Polycentric Governance of Complex Economic </a:t>
            </a:r>
            <a:r>
              <a:rPr lang="en-US" dirty="0" smtClean="0">
                <a:latin typeface="+mj-lt"/>
              </a:rPr>
              <a:t>Systems</a:t>
            </a:r>
          </a:p>
          <a:p>
            <a:pPr marL="0" indent="0">
              <a:buNone/>
            </a:pPr>
            <a:endParaRPr lang="en-US" dirty="0" smtClean="0">
              <a:latin typeface="+mj-lt"/>
            </a:endParaRPr>
          </a:p>
          <a:p>
            <a:r>
              <a:rPr lang="en-US" dirty="0" smtClean="0">
                <a:solidFill>
                  <a:schemeClr val="bg2">
                    <a:lumMod val="50000"/>
                  </a:schemeClr>
                </a:solidFill>
                <a:latin typeface="+mj-lt"/>
              </a:rPr>
              <a:t>Should we eat bugs? An environmental economic assessment</a:t>
            </a:r>
          </a:p>
          <a:p>
            <a:pPr marL="0" indent="0">
              <a:buNone/>
            </a:pPr>
            <a:endParaRPr lang="en-US" dirty="0" smtClean="0">
              <a:solidFill>
                <a:schemeClr val="bg2">
                  <a:lumMod val="50000"/>
                </a:schemeClr>
              </a:solidFill>
              <a:latin typeface="+mj-lt"/>
            </a:endParaRPr>
          </a:p>
          <a:p>
            <a:r>
              <a:rPr lang="en-US" dirty="0" smtClean="0">
                <a:latin typeface="+mj-lt"/>
              </a:rPr>
              <a:t>Coupled Environmental systems</a:t>
            </a:r>
          </a:p>
          <a:p>
            <a:pPr marL="0" indent="0">
              <a:buNone/>
            </a:pPr>
            <a:endParaRPr lang="en-US" dirty="0" smtClean="0">
              <a:latin typeface="+mj-lt"/>
            </a:endParaRPr>
          </a:p>
          <a:p>
            <a:r>
              <a:rPr lang="en-US" dirty="0" smtClean="0">
                <a:solidFill>
                  <a:schemeClr val="bg2">
                    <a:lumMod val="50000"/>
                  </a:schemeClr>
                </a:solidFill>
                <a:latin typeface="+mj-lt"/>
              </a:rPr>
              <a:t>Ecosystem services.  Are they a realistic and appropriate way of SD?</a:t>
            </a:r>
          </a:p>
          <a:p>
            <a:pPr marL="0" indent="0">
              <a:buNone/>
            </a:pPr>
            <a:endParaRPr lang="en-US" dirty="0" smtClean="0">
              <a:solidFill>
                <a:schemeClr val="bg2">
                  <a:lumMod val="50000"/>
                </a:schemeClr>
              </a:solidFill>
              <a:latin typeface="+mj-lt"/>
            </a:endParaRPr>
          </a:p>
          <a:p>
            <a:r>
              <a:rPr lang="en-US" dirty="0" smtClean="0">
                <a:latin typeface="+mj-lt"/>
              </a:rPr>
              <a:t>SD training for the conservation sector</a:t>
            </a:r>
          </a:p>
          <a:p>
            <a:pPr marL="0" indent="0">
              <a:buNone/>
            </a:pPr>
            <a:endParaRPr lang="en-US" dirty="0" smtClean="0">
              <a:latin typeface="+mj-lt"/>
            </a:endParaRPr>
          </a:p>
          <a:p>
            <a:r>
              <a:rPr lang="en-US" dirty="0" smtClean="0">
                <a:solidFill>
                  <a:schemeClr val="bg2">
                    <a:lumMod val="50000"/>
                  </a:schemeClr>
                </a:solidFill>
                <a:latin typeface="+mj-lt"/>
              </a:rPr>
              <a:t>Leadership that’s fit for purpose</a:t>
            </a:r>
          </a:p>
          <a:p>
            <a:endParaRPr lang="en-US" b="1" dirty="0" smtClean="0">
              <a:solidFill>
                <a:schemeClr val="accent1">
                  <a:lumMod val="75000"/>
                </a:schemeClr>
              </a:solidFill>
            </a:endParaRPr>
          </a:p>
          <a:p>
            <a:endParaRPr lang="en-GB" dirty="0"/>
          </a:p>
        </p:txBody>
      </p:sp>
    </p:spTree>
    <p:extLst>
      <p:ext uri="{BB962C8B-B14F-4D97-AF65-F5344CB8AC3E}">
        <p14:creationId xmlns:p14="http://schemas.microsoft.com/office/powerpoint/2010/main" val="210483927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p:cTn id="12"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4" dur="500"/>
                                        <p:tgtEl>
                                          <p:spTgt spid="3">
                                            <p:txEl>
                                              <p:pRg st="2" end="2"/>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p:cTn id="17"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19" dur="500"/>
                                        <p:tgtEl>
                                          <p:spTgt spid="3">
                                            <p:txEl>
                                              <p:pRg st="4" end="4"/>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 calcmode="lin" valueType="num">
                                      <p:cBhvr>
                                        <p:cTn id="2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24" dur="500"/>
                                        <p:tgtEl>
                                          <p:spTgt spid="3">
                                            <p:txEl>
                                              <p:pRg st="6" end="6"/>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p:cTn id="27"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29" dur="500"/>
                                        <p:tgtEl>
                                          <p:spTgt spid="3">
                                            <p:txEl>
                                              <p:pRg st="8" end="8"/>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 calcmode="lin" valueType="num">
                                      <p:cBhvr>
                                        <p:cTn id="32"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34" dur="500"/>
                                        <p:tgtEl>
                                          <p:spTgt spid="3">
                                            <p:txEl>
                                              <p:pRg st="10" end="10"/>
                                            </p:txEl>
                                          </p:spTgt>
                                        </p:tgtEl>
                                      </p:cBhvr>
                                    </p:animEffect>
                                  </p:childTnLst>
                                </p:cTn>
                              </p:par>
                              <p:par>
                                <p:cTn id="35" presetID="53" presetClass="entr" presetSubtype="16" fill="hold" nodeType="with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anim calcmode="lin" valueType="num">
                                      <p:cBhvr>
                                        <p:cTn id="37" dur="500" fill="hold"/>
                                        <p:tgtEl>
                                          <p:spTgt spid="3">
                                            <p:txEl>
                                              <p:pRg st="12" end="12"/>
                                            </p:txEl>
                                          </p:spTgt>
                                        </p:tgtEl>
                                        <p:attrNameLst>
                                          <p:attrName>ppt_w</p:attrName>
                                        </p:attrNameLst>
                                      </p:cBhvr>
                                      <p:tavLst>
                                        <p:tav tm="0">
                                          <p:val>
                                            <p:fltVal val="0"/>
                                          </p:val>
                                        </p:tav>
                                        <p:tav tm="100000">
                                          <p:val>
                                            <p:strVal val="#ppt_w"/>
                                          </p:val>
                                        </p:tav>
                                      </p:tavLst>
                                    </p:anim>
                                    <p:anim calcmode="lin" valueType="num">
                                      <p:cBhvr>
                                        <p:cTn id="38" dur="500" fill="hold"/>
                                        <p:tgtEl>
                                          <p:spTgt spid="3">
                                            <p:txEl>
                                              <p:pRg st="12" end="12"/>
                                            </p:txEl>
                                          </p:spTgt>
                                        </p:tgtEl>
                                        <p:attrNameLst>
                                          <p:attrName>ppt_h</p:attrName>
                                        </p:attrNameLst>
                                      </p:cBhvr>
                                      <p:tavLst>
                                        <p:tav tm="0">
                                          <p:val>
                                            <p:fltVal val="0"/>
                                          </p:val>
                                        </p:tav>
                                        <p:tav tm="100000">
                                          <p:val>
                                            <p:strVal val="#ppt_h"/>
                                          </p:val>
                                        </p:tav>
                                      </p:tavLst>
                                    </p:anim>
                                    <p:animEffect transition="in" filter="fade">
                                      <p:cBhvr>
                                        <p:cTn id="39" dur="500"/>
                                        <p:tgtEl>
                                          <p:spTgt spid="3">
                                            <p:txEl>
                                              <p:pRg st="12" end="12"/>
                                            </p:txEl>
                                          </p:spTgt>
                                        </p:tgtEl>
                                      </p:cBhvr>
                                    </p:animEffect>
                                  </p:childTnLst>
                                </p:cTn>
                              </p:par>
                              <p:par>
                                <p:cTn id="40" presetID="53" presetClass="entr" presetSubtype="16" fill="hold" nodeType="withEffect">
                                  <p:stCondLst>
                                    <p:cond delay="0"/>
                                  </p:stCondLst>
                                  <p:childTnLst>
                                    <p:set>
                                      <p:cBhvr>
                                        <p:cTn id="41" dur="1" fill="hold">
                                          <p:stCondLst>
                                            <p:cond delay="0"/>
                                          </p:stCondLst>
                                        </p:cTn>
                                        <p:tgtEl>
                                          <p:spTgt spid="3">
                                            <p:txEl>
                                              <p:pRg st="14" end="14"/>
                                            </p:txEl>
                                          </p:spTgt>
                                        </p:tgtEl>
                                        <p:attrNameLst>
                                          <p:attrName>style.visibility</p:attrName>
                                        </p:attrNameLst>
                                      </p:cBhvr>
                                      <p:to>
                                        <p:strVal val="visible"/>
                                      </p:to>
                                    </p:set>
                                    <p:anim calcmode="lin" valueType="num">
                                      <p:cBhvr>
                                        <p:cTn id="42" dur="500" fill="hold"/>
                                        <p:tgtEl>
                                          <p:spTgt spid="3">
                                            <p:txEl>
                                              <p:pRg st="14" end="14"/>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14" end="14"/>
                                            </p:txEl>
                                          </p:spTgt>
                                        </p:tgtEl>
                                        <p:attrNameLst>
                                          <p:attrName>ppt_h</p:attrName>
                                        </p:attrNameLst>
                                      </p:cBhvr>
                                      <p:tavLst>
                                        <p:tav tm="0">
                                          <p:val>
                                            <p:fltVal val="0"/>
                                          </p:val>
                                        </p:tav>
                                        <p:tav tm="100000">
                                          <p:val>
                                            <p:strVal val="#ppt_h"/>
                                          </p:val>
                                        </p:tav>
                                      </p:tavLst>
                                    </p:anim>
                                    <p:animEffect transition="in" filter="fade">
                                      <p:cBhvr>
                                        <p:cTn id="44"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548680"/>
            <a:ext cx="4845224" cy="1179500"/>
          </a:xfrm>
        </p:spPr>
        <p:txBody>
          <a:bodyPr>
            <a:normAutofit fontScale="90000"/>
          </a:bodyPr>
          <a:lstStyle/>
          <a:p>
            <a:pPr algn="ctr"/>
            <a:r>
              <a:rPr lang="en-GB" dirty="0" smtClean="0"/>
              <a:t>Some key concepts, authors  and quotes</a:t>
            </a:r>
            <a:endParaRPr lang="en-GB" dirty="0"/>
          </a:p>
        </p:txBody>
      </p:sp>
      <p:sp>
        <p:nvSpPr>
          <p:cNvPr id="4" name="TextBox 3"/>
          <p:cNvSpPr txBox="1"/>
          <p:nvPr/>
        </p:nvSpPr>
        <p:spPr>
          <a:xfrm>
            <a:off x="107504" y="5805264"/>
            <a:ext cx="4320480" cy="954107"/>
          </a:xfrm>
          <a:prstGeom prst="rect">
            <a:avLst/>
          </a:prstGeom>
          <a:noFill/>
        </p:spPr>
        <p:txBody>
          <a:bodyPr wrap="square" rtlCol="0">
            <a:spAutoFit/>
          </a:bodyPr>
          <a:lstStyle/>
          <a:p>
            <a:r>
              <a:rPr lang="en-GB" sz="1400" dirty="0">
                <a:solidFill>
                  <a:srgbClr val="7CCA62">
                    <a:lumMod val="75000"/>
                  </a:srgbClr>
                </a:solidFill>
              </a:rPr>
              <a:t>“The first lesson of economics is scarcity: there is never enough of anything to fully satisfy all those who want it. The first lesson of politics is to disregard the first lesson of economics”. (Sowell, 1955)</a:t>
            </a:r>
          </a:p>
        </p:txBody>
      </p:sp>
      <p:sp>
        <p:nvSpPr>
          <p:cNvPr id="5" name="TextBox 4"/>
          <p:cNvSpPr txBox="1"/>
          <p:nvPr/>
        </p:nvSpPr>
        <p:spPr>
          <a:xfrm rot="520666">
            <a:off x="2172802" y="4946475"/>
            <a:ext cx="6840760" cy="1169551"/>
          </a:xfrm>
          <a:prstGeom prst="rect">
            <a:avLst/>
          </a:prstGeom>
          <a:noFill/>
        </p:spPr>
        <p:txBody>
          <a:bodyPr wrap="square" rtlCol="0">
            <a:spAutoFit/>
          </a:bodyPr>
          <a:lstStyle/>
          <a:p>
            <a:r>
              <a:rPr lang="en-GB" sz="1400" dirty="0">
                <a:solidFill>
                  <a:prstClr val="black"/>
                </a:solidFill>
              </a:rPr>
              <a:t>There is something fundamentally wrong in treating the Earth as if it were a business in liquidation.” . . . “Environmental degradation is an iatrogenic disease induced by economic physicians who treat the basic malady of unlimited wants by prescribing unlimited growth.... Yet one certainly does not cure a treatment-induced disease by increasing the treatment dosage.” Daly (1977) </a:t>
            </a:r>
            <a:r>
              <a:rPr lang="en-GB" sz="1400" i="1" dirty="0">
                <a:solidFill>
                  <a:prstClr val="black"/>
                </a:solidFill>
              </a:rPr>
              <a:t>Steady State Economics</a:t>
            </a:r>
          </a:p>
        </p:txBody>
      </p:sp>
      <p:sp>
        <p:nvSpPr>
          <p:cNvPr id="6" name="TextBox 5"/>
          <p:cNvSpPr txBox="1"/>
          <p:nvPr/>
        </p:nvSpPr>
        <p:spPr>
          <a:xfrm rot="2182232">
            <a:off x="5280633" y="3276353"/>
            <a:ext cx="4032448" cy="738664"/>
          </a:xfrm>
          <a:prstGeom prst="rect">
            <a:avLst/>
          </a:prstGeom>
          <a:noFill/>
        </p:spPr>
        <p:txBody>
          <a:bodyPr wrap="square" rtlCol="0">
            <a:spAutoFit/>
          </a:bodyPr>
          <a:lstStyle/>
          <a:p>
            <a:r>
              <a:rPr lang="en-GB" sz="1400" dirty="0">
                <a:solidFill>
                  <a:srgbClr val="7030A0"/>
                </a:solidFill>
              </a:rPr>
              <a:t>“But man is a part of nature, and his war against nature is inevitably a war against himself.” Carson (1962)</a:t>
            </a:r>
          </a:p>
        </p:txBody>
      </p:sp>
      <p:sp>
        <p:nvSpPr>
          <p:cNvPr id="7" name="TextBox 6"/>
          <p:cNvSpPr txBox="1"/>
          <p:nvPr/>
        </p:nvSpPr>
        <p:spPr>
          <a:xfrm rot="19987297">
            <a:off x="-42788" y="2734189"/>
            <a:ext cx="5976665" cy="1384995"/>
          </a:xfrm>
          <a:prstGeom prst="rect">
            <a:avLst/>
          </a:prstGeom>
          <a:noFill/>
        </p:spPr>
        <p:txBody>
          <a:bodyPr wrap="square" rtlCol="0">
            <a:spAutoFit/>
          </a:bodyPr>
          <a:lstStyle/>
          <a:p>
            <a:r>
              <a:rPr lang="en-GB" sz="1400" dirty="0">
                <a:solidFill>
                  <a:srgbClr val="DBF5F9">
                    <a:lumMod val="50000"/>
                  </a:srgbClr>
                </a:solidFill>
              </a:rPr>
              <a:t>“There is incredible generosity in the potentialities of Nature. We only have to discover how to utilize them.” . . . “Economic development is something much wider and deeper than economics, let alone econometrics. Its roots lie outside the economic sphere, in education, organisation, discipline and, beyond that, in political independence and a national consciousness of self-reliance.” Schumacher, (1973) Small is beautiful</a:t>
            </a:r>
          </a:p>
        </p:txBody>
      </p:sp>
      <p:sp>
        <p:nvSpPr>
          <p:cNvPr id="8" name="TextBox 7"/>
          <p:cNvSpPr txBox="1"/>
          <p:nvPr/>
        </p:nvSpPr>
        <p:spPr>
          <a:xfrm rot="3949837">
            <a:off x="4709705" y="3542240"/>
            <a:ext cx="1989816" cy="738664"/>
          </a:xfrm>
          <a:prstGeom prst="rect">
            <a:avLst/>
          </a:prstGeom>
          <a:noFill/>
        </p:spPr>
        <p:txBody>
          <a:bodyPr wrap="square" rtlCol="0">
            <a:spAutoFit/>
          </a:bodyPr>
          <a:lstStyle/>
          <a:p>
            <a:r>
              <a:rPr lang="en-GB" sz="1400" dirty="0">
                <a:solidFill>
                  <a:srgbClr val="FF0000"/>
                </a:solidFill>
              </a:rPr>
              <a:t>“Tragedy of the commons .” Hardin, (1962)</a:t>
            </a:r>
          </a:p>
        </p:txBody>
      </p:sp>
      <p:sp>
        <p:nvSpPr>
          <p:cNvPr id="9" name="TextBox 8"/>
          <p:cNvSpPr txBox="1"/>
          <p:nvPr/>
        </p:nvSpPr>
        <p:spPr>
          <a:xfrm rot="1442326">
            <a:off x="3485709" y="4189453"/>
            <a:ext cx="3248390" cy="307777"/>
          </a:xfrm>
          <a:prstGeom prst="rect">
            <a:avLst/>
          </a:prstGeom>
          <a:noFill/>
        </p:spPr>
        <p:txBody>
          <a:bodyPr wrap="none" rtlCol="0">
            <a:spAutoFit/>
          </a:bodyPr>
          <a:lstStyle/>
          <a:p>
            <a:r>
              <a:rPr lang="en-GB" sz="1400" dirty="0">
                <a:solidFill>
                  <a:srgbClr val="00CC00"/>
                </a:solidFill>
              </a:rPr>
              <a:t>“Market failure.” </a:t>
            </a:r>
            <a:r>
              <a:rPr lang="en-GB" sz="1400" dirty="0" err="1">
                <a:solidFill>
                  <a:srgbClr val="00CC00"/>
                </a:solidFill>
              </a:rPr>
              <a:t>Shogren</a:t>
            </a:r>
            <a:r>
              <a:rPr lang="en-GB" sz="1400" dirty="0">
                <a:solidFill>
                  <a:srgbClr val="00CC00"/>
                </a:solidFill>
              </a:rPr>
              <a:t> &amp; White, (2007)</a:t>
            </a:r>
          </a:p>
        </p:txBody>
      </p:sp>
      <p:sp>
        <p:nvSpPr>
          <p:cNvPr id="10" name="TextBox 9"/>
          <p:cNvSpPr txBox="1"/>
          <p:nvPr/>
        </p:nvSpPr>
        <p:spPr>
          <a:xfrm rot="1302081">
            <a:off x="-77983" y="1861264"/>
            <a:ext cx="2874248" cy="307777"/>
          </a:xfrm>
          <a:prstGeom prst="rect">
            <a:avLst/>
          </a:prstGeom>
          <a:noFill/>
        </p:spPr>
        <p:txBody>
          <a:bodyPr wrap="none" rtlCol="0">
            <a:spAutoFit/>
          </a:bodyPr>
          <a:lstStyle/>
          <a:p>
            <a:r>
              <a:rPr lang="en-GB" sz="1400" dirty="0">
                <a:solidFill>
                  <a:srgbClr val="FF33CC"/>
                </a:solidFill>
              </a:rPr>
              <a:t>“Natural capitalism.” </a:t>
            </a:r>
            <a:r>
              <a:rPr lang="en-GB" sz="1400" dirty="0" err="1">
                <a:solidFill>
                  <a:srgbClr val="FF33CC"/>
                </a:solidFill>
              </a:rPr>
              <a:t>Hawken</a:t>
            </a:r>
            <a:r>
              <a:rPr lang="en-GB" sz="1400" dirty="0">
                <a:solidFill>
                  <a:srgbClr val="FF33CC"/>
                </a:solidFill>
              </a:rPr>
              <a:t>, (1999)</a:t>
            </a:r>
          </a:p>
        </p:txBody>
      </p:sp>
      <p:sp>
        <p:nvSpPr>
          <p:cNvPr id="11" name="TextBox 10"/>
          <p:cNvSpPr txBox="1"/>
          <p:nvPr/>
        </p:nvSpPr>
        <p:spPr>
          <a:xfrm rot="19960961">
            <a:off x="6228184" y="1052736"/>
            <a:ext cx="2232248" cy="523220"/>
          </a:xfrm>
          <a:prstGeom prst="rect">
            <a:avLst/>
          </a:prstGeom>
          <a:noFill/>
        </p:spPr>
        <p:txBody>
          <a:bodyPr wrap="square" rtlCol="0">
            <a:spAutoFit/>
          </a:bodyPr>
          <a:lstStyle/>
          <a:p>
            <a:pPr algn="ctr"/>
            <a:r>
              <a:rPr lang="en-GB" sz="1400" dirty="0">
                <a:solidFill>
                  <a:srgbClr val="C00000"/>
                </a:solidFill>
              </a:rPr>
              <a:t>“Cost benefit analysis .”  </a:t>
            </a:r>
            <a:r>
              <a:rPr lang="en-GB" sz="1400" dirty="0" err="1">
                <a:solidFill>
                  <a:srgbClr val="C00000"/>
                </a:solidFill>
              </a:rPr>
              <a:t>Dupuit</a:t>
            </a:r>
            <a:r>
              <a:rPr lang="en-GB" sz="1400" dirty="0">
                <a:solidFill>
                  <a:srgbClr val="C00000"/>
                </a:solidFill>
              </a:rPr>
              <a:t>, (1848)</a:t>
            </a:r>
          </a:p>
        </p:txBody>
      </p:sp>
      <p:sp>
        <p:nvSpPr>
          <p:cNvPr id="12" name="TextBox 11"/>
          <p:cNvSpPr txBox="1"/>
          <p:nvPr/>
        </p:nvSpPr>
        <p:spPr>
          <a:xfrm>
            <a:off x="93277" y="2276872"/>
            <a:ext cx="1440160" cy="1169551"/>
          </a:xfrm>
          <a:prstGeom prst="rect">
            <a:avLst/>
          </a:prstGeom>
          <a:noFill/>
        </p:spPr>
        <p:txBody>
          <a:bodyPr wrap="square" rtlCol="0">
            <a:spAutoFit/>
          </a:bodyPr>
          <a:lstStyle/>
          <a:p>
            <a:r>
              <a:rPr lang="en-GB" sz="1400" dirty="0">
                <a:solidFill>
                  <a:srgbClr val="A5C249">
                    <a:lumMod val="50000"/>
                  </a:srgbClr>
                </a:solidFill>
              </a:rPr>
              <a:t>Ecology and economics are integrated </a:t>
            </a:r>
            <a:r>
              <a:rPr lang="en-GB" sz="1400" dirty="0" smtClean="0">
                <a:solidFill>
                  <a:srgbClr val="A5C249">
                    <a:lumMod val="50000"/>
                  </a:srgbClr>
                </a:solidFill>
              </a:rPr>
              <a:t>Polanyi</a:t>
            </a:r>
            <a:r>
              <a:rPr lang="en-GB" sz="1400" dirty="0">
                <a:solidFill>
                  <a:srgbClr val="A5C249">
                    <a:lumMod val="50000"/>
                  </a:srgbClr>
                </a:solidFill>
              </a:rPr>
              <a:t>, (1944)</a:t>
            </a:r>
          </a:p>
          <a:p>
            <a:r>
              <a:rPr lang="en-GB" sz="1400" dirty="0" err="1">
                <a:solidFill>
                  <a:srgbClr val="A5C249">
                    <a:lumMod val="50000"/>
                  </a:srgbClr>
                </a:solidFill>
              </a:rPr>
              <a:t>Kapp</a:t>
            </a:r>
            <a:r>
              <a:rPr lang="en-GB" sz="1400" dirty="0">
                <a:solidFill>
                  <a:srgbClr val="A5C249">
                    <a:lumMod val="50000"/>
                  </a:srgbClr>
                </a:solidFill>
              </a:rPr>
              <a:t>  (1950)</a:t>
            </a:r>
          </a:p>
        </p:txBody>
      </p:sp>
      <p:sp>
        <p:nvSpPr>
          <p:cNvPr id="13" name="TextBox 12"/>
          <p:cNvSpPr txBox="1"/>
          <p:nvPr/>
        </p:nvSpPr>
        <p:spPr>
          <a:xfrm>
            <a:off x="7622202" y="1610705"/>
            <a:ext cx="1667631" cy="1384995"/>
          </a:xfrm>
          <a:prstGeom prst="rect">
            <a:avLst/>
          </a:prstGeom>
          <a:noFill/>
        </p:spPr>
        <p:txBody>
          <a:bodyPr wrap="square" rtlCol="0">
            <a:spAutoFit/>
          </a:bodyPr>
          <a:lstStyle/>
          <a:p>
            <a:r>
              <a:rPr lang="en-GB" sz="1400" dirty="0">
                <a:solidFill>
                  <a:srgbClr val="DBF5F9">
                    <a:lumMod val="25000"/>
                  </a:srgbClr>
                </a:solidFill>
              </a:rPr>
              <a:t>Ecology is fundamentally linked to political economic concerns. Harvey (1987) </a:t>
            </a:r>
            <a:r>
              <a:rPr lang="en-GB" sz="1400" i="1" dirty="0">
                <a:solidFill>
                  <a:srgbClr val="DBF5F9">
                    <a:lumMod val="25000"/>
                  </a:srgbClr>
                </a:solidFill>
              </a:rPr>
              <a:t>Limits to capital</a:t>
            </a:r>
          </a:p>
        </p:txBody>
      </p:sp>
    </p:spTree>
    <p:extLst>
      <p:ext uri="{BB962C8B-B14F-4D97-AF65-F5344CB8AC3E}">
        <p14:creationId xmlns:p14="http://schemas.microsoft.com/office/powerpoint/2010/main" val="2514842187"/>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ircle(in)">
                                      <p:cBhvr>
                                        <p:cTn id="12" dur="20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circle(in)">
                                      <p:cBhvr>
                                        <p:cTn id="17" dur="20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down)">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ipe(down)">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 calcmode="lin" valueType="num">
                                      <p:cBhvr additive="base">
                                        <p:cTn id="32" dur="500" fill="hold"/>
                                        <p:tgtEl>
                                          <p:spTgt spid="6"/>
                                        </p:tgtEl>
                                        <p:attrNameLst>
                                          <p:attrName>ppt_x</p:attrName>
                                        </p:attrNameLst>
                                      </p:cBhvr>
                                      <p:tavLst>
                                        <p:tav tm="0">
                                          <p:val>
                                            <p:strVal val="#ppt_x"/>
                                          </p:val>
                                        </p:tav>
                                        <p:tav tm="100000">
                                          <p:val>
                                            <p:strVal val="#ppt_x"/>
                                          </p:val>
                                        </p:tav>
                                      </p:tavLst>
                                    </p:anim>
                                    <p:anim calcmode="lin" valueType="num">
                                      <p:cBhvr additive="base">
                                        <p:cTn id="3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8"/>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fade">
                                      <p:cBhvr>
                                        <p:cTn id="42" dur="500"/>
                                        <p:tgtEl>
                                          <p:spTgt spid="4"/>
                                        </p:tgtEl>
                                      </p:cBhvr>
                                    </p:animEffec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27" presetClass="emph" presetSubtype="0" fill="remove" grpId="0" nodeType="clickEffect">
                                  <p:stCondLst>
                                    <p:cond delay="0"/>
                                  </p:stCondLst>
                                  <p:childTnLst>
                                    <p:animClr clrSpc="rgb" dir="cw">
                                      <p:cBhvr override="childStyle">
                                        <p:cTn id="50" dur="250" autoRev="1" fill="remove"/>
                                        <p:tgtEl>
                                          <p:spTgt spid="9"/>
                                        </p:tgtEl>
                                        <p:attrNameLst>
                                          <p:attrName>style.color</p:attrName>
                                        </p:attrNameLst>
                                      </p:cBhvr>
                                      <p:to>
                                        <a:schemeClr val="bg1"/>
                                      </p:to>
                                    </p:animClr>
                                    <p:animClr clrSpc="rgb" dir="cw">
                                      <p:cBhvr>
                                        <p:cTn id="51" dur="250" autoRev="1" fill="remove"/>
                                        <p:tgtEl>
                                          <p:spTgt spid="9"/>
                                        </p:tgtEl>
                                        <p:attrNameLst>
                                          <p:attrName>fillcolor</p:attrName>
                                        </p:attrNameLst>
                                      </p:cBhvr>
                                      <p:to>
                                        <a:schemeClr val="bg1"/>
                                      </p:to>
                                    </p:animClr>
                                    <p:set>
                                      <p:cBhvr>
                                        <p:cTn id="52" dur="250" autoRev="1" fill="remove"/>
                                        <p:tgtEl>
                                          <p:spTgt spid="9"/>
                                        </p:tgtEl>
                                        <p:attrNameLst>
                                          <p:attrName>fill.type</p:attrName>
                                        </p:attrNameLst>
                                      </p:cBhvr>
                                      <p:to>
                                        <p:strVal val="solid"/>
                                      </p:to>
                                    </p:set>
                                    <p:set>
                                      <p:cBhvr>
                                        <p:cTn id="53" dur="250" autoRev="1" fill="remove"/>
                                        <p:tgtEl>
                                          <p:spTgt spid="9"/>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P spid="1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Assessment Component 1 – 50% </a:t>
            </a:r>
            <a:r>
              <a:rPr lang="en-GB" dirty="0"/>
              <a:t/>
            </a:r>
            <a:br>
              <a:rPr lang="en-GB" dirty="0"/>
            </a:br>
            <a:endParaRPr lang="en-GB" dirty="0"/>
          </a:p>
        </p:txBody>
      </p:sp>
      <p:sp>
        <p:nvSpPr>
          <p:cNvPr id="3" name="Content Placeholder 2"/>
          <p:cNvSpPr>
            <a:spLocks noGrp="1"/>
          </p:cNvSpPr>
          <p:nvPr>
            <p:ph idx="1"/>
          </p:nvPr>
        </p:nvSpPr>
        <p:spPr>
          <a:xfrm>
            <a:off x="457200" y="1340768"/>
            <a:ext cx="8229600" cy="5328592"/>
          </a:xfrm>
        </p:spPr>
        <p:txBody>
          <a:bodyPr>
            <a:normAutofit fontScale="70000" lnSpcReduction="20000"/>
          </a:bodyPr>
          <a:lstStyle/>
          <a:p>
            <a:r>
              <a:rPr lang="en-GB" dirty="0" smtClean="0"/>
              <a:t>Coursework</a:t>
            </a:r>
            <a:r>
              <a:rPr lang="en-GB" dirty="0"/>
              <a:t>	Video (10 minute or equivalent)</a:t>
            </a:r>
          </a:p>
          <a:p>
            <a:pPr marL="0" indent="0">
              <a:buNone/>
            </a:pPr>
            <a:endParaRPr lang="en-GB" dirty="0"/>
          </a:p>
          <a:p>
            <a:r>
              <a:rPr lang="en-GB" dirty="0"/>
              <a:t>Produce a multimedia file to assess the policy debate on an environmental issue</a:t>
            </a:r>
          </a:p>
          <a:p>
            <a:pPr marL="0" indent="0">
              <a:buNone/>
            </a:pPr>
            <a:endParaRPr lang="en-GB" dirty="0"/>
          </a:p>
          <a:p>
            <a:r>
              <a:rPr lang="en-GB" dirty="0"/>
              <a:t>Exemplar: Choose ONE form of renewable energy and produce ONE flip chart based video e.g. Tidal Lagoon </a:t>
            </a:r>
            <a:r>
              <a:rPr lang="en-GB" dirty="0" smtClean="0"/>
              <a:t>Swansea </a:t>
            </a:r>
            <a:r>
              <a:rPr lang="en-GB" dirty="0">
                <a:solidFill>
                  <a:srgbClr val="FF0000"/>
                </a:solidFill>
              </a:rPr>
              <a:t>E</a:t>
            </a:r>
            <a:r>
              <a:rPr lang="en-GB" dirty="0" smtClean="0">
                <a:solidFill>
                  <a:srgbClr val="FF0000"/>
                </a:solidFill>
              </a:rPr>
              <a:t>nergy agriculture (</a:t>
            </a:r>
            <a:r>
              <a:rPr lang="en-GB" dirty="0" err="1" smtClean="0">
                <a:solidFill>
                  <a:srgbClr val="FF0000"/>
                </a:solidFill>
              </a:rPr>
              <a:t>eg</a:t>
            </a:r>
            <a:r>
              <a:rPr lang="en-GB" smtClean="0">
                <a:solidFill>
                  <a:srgbClr val="FF0000"/>
                </a:solidFill>
              </a:rPr>
              <a:t> badger)  </a:t>
            </a:r>
            <a:r>
              <a:rPr lang="en-GB" dirty="0" smtClean="0">
                <a:solidFill>
                  <a:srgbClr val="FF0000"/>
                </a:solidFill>
              </a:rPr>
              <a:t>waste</a:t>
            </a:r>
            <a:endParaRPr lang="en-GB" dirty="0"/>
          </a:p>
          <a:p>
            <a:pPr marL="0" indent="0">
              <a:buNone/>
            </a:pPr>
            <a:endParaRPr lang="en-GB" dirty="0"/>
          </a:p>
          <a:p>
            <a:pPr lvl="0"/>
            <a:r>
              <a:rPr lang="en-GB" dirty="0"/>
              <a:t>Identify the policy arguments for and against your chosen renewable energy business.  (30%)</a:t>
            </a:r>
          </a:p>
          <a:p>
            <a:pPr marL="0" indent="0">
              <a:buNone/>
            </a:pPr>
            <a:endParaRPr lang="en-GB" dirty="0"/>
          </a:p>
          <a:p>
            <a:pPr lvl="0"/>
            <a:r>
              <a:rPr lang="en-GB" dirty="0"/>
              <a:t>Using a contemporary example from Wales, critically review the regional economics and policy considerations of your chosen renewable energy. (40%)</a:t>
            </a:r>
          </a:p>
          <a:p>
            <a:pPr marL="0" indent="0">
              <a:buNone/>
            </a:pPr>
            <a:endParaRPr lang="en-GB" dirty="0"/>
          </a:p>
          <a:p>
            <a:pPr lvl="0"/>
            <a:r>
              <a:rPr lang="en-GB" dirty="0"/>
              <a:t>Individual video editing and technical application (10%)</a:t>
            </a:r>
          </a:p>
          <a:p>
            <a:pPr marL="0" indent="0">
              <a:buNone/>
            </a:pPr>
            <a:endParaRPr lang="en-GB" dirty="0"/>
          </a:p>
          <a:p>
            <a:pPr lvl="0"/>
            <a:r>
              <a:rPr lang="en-GB" dirty="0"/>
              <a:t>Peer mark aggregate (10%)</a:t>
            </a:r>
          </a:p>
          <a:p>
            <a:pPr marL="0" indent="0">
              <a:buNone/>
            </a:pPr>
            <a:endParaRPr lang="en-GB" dirty="0"/>
          </a:p>
          <a:p>
            <a:r>
              <a:rPr lang="en-GB" dirty="0"/>
              <a:t>Individuals will need to add audio, annotation, timings, references etc.  All videos will be viewed in a conference and students will be asked to use </a:t>
            </a:r>
            <a:r>
              <a:rPr lang="en-GB" dirty="0" err="1"/>
              <a:t>Grademark</a:t>
            </a:r>
            <a:r>
              <a:rPr lang="en-GB" dirty="0"/>
              <a:t> to Peer comment on the presentations.</a:t>
            </a:r>
          </a:p>
          <a:p>
            <a:endParaRPr lang="en-GB" dirty="0"/>
          </a:p>
        </p:txBody>
      </p:sp>
    </p:spTree>
    <p:extLst>
      <p:ext uri="{BB962C8B-B14F-4D97-AF65-F5344CB8AC3E}">
        <p14:creationId xmlns:p14="http://schemas.microsoft.com/office/powerpoint/2010/main" val="1384374318"/>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p:cTn id="12"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4" dur="500"/>
                                        <p:tgtEl>
                                          <p:spTgt spid="3">
                                            <p:txEl>
                                              <p:pRg st="2" end="2"/>
                                            </p:txEl>
                                          </p:spTgt>
                                        </p:tgtEl>
                                      </p:cBhvr>
                                    </p:animEffect>
                                  </p:childTnLst>
                                </p:cTn>
                              </p:par>
                              <p:par>
                                <p:cTn id="15" presetID="53" presetClass="entr" presetSubtype="16"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p:cTn id="17"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18"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19" dur="500"/>
                                        <p:tgtEl>
                                          <p:spTgt spid="3">
                                            <p:txEl>
                                              <p:pRg st="4" end="4"/>
                                            </p:txEl>
                                          </p:spTgt>
                                        </p:tgtEl>
                                      </p:cBhvr>
                                    </p:animEffect>
                                  </p:childTnLst>
                                </p:cTn>
                              </p:par>
                              <p:par>
                                <p:cTn id="20" presetID="53" presetClass="entr" presetSubtype="16"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 calcmode="lin" valueType="num">
                                      <p:cBhvr>
                                        <p:cTn id="22"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3"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24" dur="500"/>
                                        <p:tgtEl>
                                          <p:spTgt spid="3">
                                            <p:txEl>
                                              <p:pRg st="6" end="6"/>
                                            </p:txEl>
                                          </p:spTgt>
                                        </p:tgtEl>
                                      </p:cBhvr>
                                    </p:animEffect>
                                  </p:childTnLst>
                                </p:cTn>
                              </p:par>
                              <p:par>
                                <p:cTn id="25" presetID="53" presetClass="entr" presetSubtype="16"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p:cTn id="27"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28"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29" dur="500"/>
                                        <p:tgtEl>
                                          <p:spTgt spid="3">
                                            <p:txEl>
                                              <p:pRg st="8" end="8"/>
                                            </p:txEl>
                                          </p:spTgt>
                                        </p:tgtEl>
                                      </p:cBhvr>
                                    </p:animEffect>
                                  </p:childTnLst>
                                </p:cTn>
                              </p:par>
                              <p:par>
                                <p:cTn id="30" presetID="53" presetClass="entr" presetSubtype="16" fill="hold" nodeType="with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 calcmode="lin" valueType="num">
                                      <p:cBhvr>
                                        <p:cTn id="32"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33"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34" dur="500"/>
                                        <p:tgtEl>
                                          <p:spTgt spid="3">
                                            <p:txEl>
                                              <p:pRg st="10" end="10"/>
                                            </p:txEl>
                                          </p:spTgt>
                                        </p:tgtEl>
                                      </p:cBhvr>
                                    </p:animEffect>
                                  </p:childTnLst>
                                </p:cTn>
                              </p:par>
                              <p:par>
                                <p:cTn id="35" presetID="53" presetClass="entr" presetSubtype="16" fill="hold" nodeType="with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anim calcmode="lin" valueType="num">
                                      <p:cBhvr>
                                        <p:cTn id="37" dur="500" fill="hold"/>
                                        <p:tgtEl>
                                          <p:spTgt spid="3">
                                            <p:txEl>
                                              <p:pRg st="12" end="12"/>
                                            </p:txEl>
                                          </p:spTgt>
                                        </p:tgtEl>
                                        <p:attrNameLst>
                                          <p:attrName>ppt_w</p:attrName>
                                        </p:attrNameLst>
                                      </p:cBhvr>
                                      <p:tavLst>
                                        <p:tav tm="0">
                                          <p:val>
                                            <p:fltVal val="0"/>
                                          </p:val>
                                        </p:tav>
                                        <p:tav tm="100000">
                                          <p:val>
                                            <p:strVal val="#ppt_w"/>
                                          </p:val>
                                        </p:tav>
                                      </p:tavLst>
                                    </p:anim>
                                    <p:anim calcmode="lin" valueType="num">
                                      <p:cBhvr>
                                        <p:cTn id="38" dur="500" fill="hold"/>
                                        <p:tgtEl>
                                          <p:spTgt spid="3">
                                            <p:txEl>
                                              <p:pRg st="12" end="12"/>
                                            </p:txEl>
                                          </p:spTgt>
                                        </p:tgtEl>
                                        <p:attrNameLst>
                                          <p:attrName>ppt_h</p:attrName>
                                        </p:attrNameLst>
                                      </p:cBhvr>
                                      <p:tavLst>
                                        <p:tav tm="0">
                                          <p:val>
                                            <p:fltVal val="0"/>
                                          </p:val>
                                        </p:tav>
                                        <p:tav tm="100000">
                                          <p:val>
                                            <p:strVal val="#ppt_h"/>
                                          </p:val>
                                        </p:tav>
                                      </p:tavLst>
                                    </p:anim>
                                    <p:animEffect transition="in" filter="fade">
                                      <p:cBhvr>
                                        <p:cTn id="39" dur="500"/>
                                        <p:tgtEl>
                                          <p:spTgt spid="3">
                                            <p:txEl>
                                              <p:pRg st="12" end="12"/>
                                            </p:txEl>
                                          </p:spTgt>
                                        </p:tgtEl>
                                      </p:cBhvr>
                                    </p:animEffect>
                                  </p:childTnLst>
                                </p:cTn>
                              </p:par>
                              <p:par>
                                <p:cTn id="40" presetID="53" presetClass="entr" presetSubtype="16" fill="hold" nodeType="withEffect">
                                  <p:stCondLst>
                                    <p:cond delay="0"/>
                                  </p:stCondLst>
                                  <p:childTnLst>
                                    <p:set>
                                      <p:cBhvr>
                                        <p:cTn id="41" dur="1" fill="hold">
                                          <p:stCondLst>
                                            <p:cond delay="0"/>
                                          </p:stCondLst>
                                        </p:cTn>
                                        <p:tgtEl>
                                          <p:spTgt spid="3">
                                            <p:txEl>
                                              <p:pRg st="14" end="14"/>
                                            </p:txEl>
                                          </p:spTgt>
                                        </p:tgtEl>
                                        <p:attrNameLst>
                                          <p:attrName>style.visibility</p:attrName>
                                        </p:attrNameLst>
                                      </p:cBhvr>
                                      <p:to>
                                        <p:strVal val="visible"/>
                                      </p:to>
                                    </p:set>
                                    <p:anim calcmode="lin" valueType="num">
                                      <p:cBhvr>
                                        <p:cTn id="42" dur="500" fill="hold"/>
                                        <p:tgtEl>
                                          <p:spTgt spid="3">
                                            <p:txEl>
                                              <p:pRg st="14" end="14"/>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14" end="14"/>
                                            </p:txEl>
                                          </p:spTgt>
                                        </p:tgtEl>
                                        <p:attrNameLst>
                                          <p:attrName>ppt_h</p:attrName>
                                        </p:attrNameLst>
                                      </p:cBhvr>
                                      <p:tavLst>
                                        <p:tav tm="0">
                                          <p:val>
                                            <p:fltVal val="0"/>
                                          </p:val>
                                        </p:tav>
                                        <p:tav tm="100000">
                                          <p:val>
                                            <p:strVal val="#ppt_h"/>
                                          </p:val>
                                        </p:tav>
                                      </p:tavLst>
                                    </p:anim>
                                    <p:animEffect transition="in" filter="fade">
                                      <p:cBhvr>
                                        <p:cTn id="44"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669"/>
            <a:ext cx="8305800" cy="1143000"/>
          </a:xfrm>
        </p:spPr>
        <p:txBody>
          <a:bodyPr>
            <a:normAutofit fontScale="90000"/>
          </a:bodyPr>
          <a:lstStyle/>
          <a:p>
            <a:pPr marL="274320" lvl="0" indent="-274320">
              <a:spcBef>
                <a:spcPct val="20000"/>
              </a:spcBef>
            </a:pPr>
            <a:r>
              <a:rPr lang="en-GB" sz="2600" dirty="0">
                <a:solidFill>
                  <a:schemeClr val="tx1"/>
                </a:solidFill>
                <a:ea typeface="+mn-ea"/>
                <a:cs typeface="+mn-cs"/>
                <a:hlinkClick r:id="rId2" action="ppaction://hlinkfile"/>
              </a:rPr>
              <a:t>Assessment</a:t>
            </a:r>
            <a:r>
              <a:rPr lang="en-GB" sz="2600" dirty="0">
                <a:solidFill>
                  <a:srgbClr val="0F6FC6">
                    <a:lumMod val="75000"/>
                  </a:srgbClr>
                </a:solidFill>
                <a:ea typeface="+mn-ea"/>
                <a:cs typeface="+mn-cs"/>
              </a:rPr>
              <a:t/>
            </a:r>
            <a:br>
              <a:rPr lang="en-GB" sz="2600" dirty="0">
                <a:solidFill>
                  <a:srgbClr val="0F6FC6">
                    <a:lumMod val="75000"/>
                  </a:srgbClr>
                </a:solidFill>
                <a:ea typeface="+mn-ea"/>
                <a:cs typeface="+mn-cs"/>
              </a:rPr>
            </a:br>
            <a:endParaRPr lang="en-GB" dirty="0"/>
          </a:p>
        </p:txBody>
      </p:sp>
      <p:pic>
        <p:nvPicPr>
          <p:cNvPr id="3" name="Picture 2"/>
          <p:cNvPicPr>
            <a:picLocks noChangeAspect="1"/>
          </p:cNvPicPr>
          <p:nvPr/>
        </p:nvPicPr>
        <p:blipFill>
          <a:blip r:embed="rId3"/>
          <a:stretch>
            <a:fillRect/>
          </a:stretch>
        </p:blipFill>
        <p:spPr>
          <a:xfrm>
            <a:off x="4200525" y="704088"/>
            <a:ext cx="4562475" cy="6410325"/>
          </a:xfrm>
          <a:prstGeom prst="rect">
            <a:avLst/>
          </a:prstGeom>
        </p:spPr>
      </p:pic>
      <p:pic>
        <p:nvPicPr>
          <p:cNvPr id="4" name="Picture 3"/>
          <p:cNvPicPr>
            <a:picLocks noChangeAspect="1"/>
          </p:cNvPicPr>
          <p:nvPr/>
        </p:nvPicPr>
        <p:blipFill>
          <a:blip r:embed="rId4"/>
          <a:stretch>
            <a:fillRect/>
          </a:stretch>
        </p:blipFill>
        <p:spPr>
          <a:xfrm>
            <a:off x="-526966" y="4005064"/>
            <a:ext cx="4727491" cy="3153718"/>
          </a:xfrm>
          <a:prstGeom prst="rect">
            <a:avLst/>
          </a:prstGeom>
        </p:spPr>
      </p:pic>
      <p:pic>
        <p:nvPicPr>
          <p:cNvPr id="5" name="Picture 4"/>
          <p:cNvPicPr>
            <a:picLocks noChangeAspect="1"/>
          </p:cNvPicPr>
          <p:nvPr/>
        </p:nvPicPr>
        <p:blipFill>
          <a:blip r:embed="rId5"/>
          <a:stretch>
            <a:fillRect/>
          </a:stretch>
        </p:blipFill>
        <p:spPr>
          <a:xfrm>
            <a:off x="-121556" y="704088"/>
            <a:ext cx="4453061" cy="3337986"/>
          </a:xfrm>
          <a:prstGeom prst="rect">
            <a:avLst/>
          </a:prstGeom>
        </p:spPr>
      </p:pic>
    </p:spTree>
    <p:extLst>
      <p:ext uri="{BB962C8B-B14F-4D97-AF65-F5344CB8AC3E}">
        <p14:creationId xmlns:p14="http://schemas.microsoft.com/office/powerpoint/2010/main" val="3786620883"/>
      </p:ext>
    </p:extLst>
  </p:cSld>
  <p:clrMapOvr>
    <a:masterClrMapping/>
  </p:clrMapOvr>
  <p:transition spd="slow">
    <p:randomBar dir="vert"/>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7664" y="116632"/>
            <a:ext cx="8229600" cy="1143000"/>
          </a:xfrm>
        </p:spPr>
        <p:txBody>
          <a:bodyPr/>
          <a:lstStyle/>
          <a:p>
            <a:r>
              <a:rPr lang="en-GB" dirty="0" smtClean="0"/>
              <a:t>TED-Ed</a:t>
            </a:r>
            <a:endParaRPr lang="en-GB" dirty="0"/>
          </a:p>
        </p:txBody>
      </p:sp>
      <p:sp>
        <p:nvSpPr>
          <p:cNvPr id="3" name="Content Placeholder 2"/>
          <p:cNvSpPr>
            <a:spLocks noGrp="1"/>
          </p:cNvSpPr>
          <p:nvPr>
            <p:ph idx="1"/>
          </p:nvPr>
        </p:nvSpPr>
        <p:spPr>
          <a:xfrm>
            <a:off x="53752" y="1243969"/>
            <a:ext cx="9036496" cy="4389120"/>
          </a:xfrm>
        </p:spPr>
        <p:txBody>
          <a:bodyPr/>
          <a:lstStyle/>
          <a:p>
            <a:r>
              <a:rPr lang="en-GB" dirty="0" smtClean="0">
                <a:hlinkClick r:id="rId2"/>
              </a:rPr>
              <a:t>Climate change and nuclear energy: Joe Lassiter </a:t>
            </a:r>
            <a:r>
              <a:rPr lang="en-GB" smtClean="0">
                <a:hlinkClick r:id="rId2"/>
              </a:rPr>
              <a:t>16 mins</a:t>
            </a:r>
            <a:endParaRPr lang="en-GB" dirty="0" smtClean="0"/>
          </a:p>
          <a:p>
            <a:r>
              <a:rPr lang="en-GB" dirty="0" smtClean="0"/>
              <a:t>Flip </a:t>
            </a:r>
            <a:r>
              <a:rPr lang="en-GB" dirty="0"/>
              <a:t>different econ videos and present to the class</a:t>
            </a:r>
          </a:p>
        </p:txBody>
      </p:sp>
      <p:pic>
        <p:nvPicPr>
          <p:cNvPr id="4" name="Picture 3"/>
          <p:cNvPicPr>
            <a:picLocks noChangeAspect="1"/>
          </p:cNvPicPr>
          <p:nvPr/>
        </p:nvPicPr>
        <p:blipFill>
          <a:blip r:embed="rId3"/>
          <a:stretch>
            <a:fillRect/>
          </a:stretch>
        </p:blipFill>
        <p:spPr>
          <a:xfrm>
            <a:off x="936249" y="2773313"/>
            <a:ext cx="7271502" cy="4084687"/>
          </a:xfrm>
          <a:prstGeom prst="rect">
            <a:avLst/>
          </a:prstGeom>
        </p:spPr>
      </p:pic>
    </p:spTree>
    <p:extLst>
      <p:ext uri="{BB962C8B-B14F-4D97-AF65-F5344CB8AC3E}">
        <p14:creationId xmlns:p14="http://schemas.microsoft.com/office/powerpoint/2010/main" val="565337040"/>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TotalTime>
  <Words>440</Words>
  <Application>Microsoft Office PowerPoint</Application>
  <PresentationFormat>On-screen Show (4:3)</PresentationFormat>
  <Paragraphs>54</Paragraphs>
  <Slides>7</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Calibri</vt:lpstr>
      <vt:lpstr>Wingdings 2</vt:lpstr>
      <vt:lpstr>Flow</vt:lpstr>
      <vt:lpstr>Environmental Law and Economics</vt:lpstr>
      <vt:lpstr>Module Administration</vt:lpstr>
      <vt:lpstr>Module themes</vt:lpstr>
      <vt:lpstr>Some key concepts, authors  and quotes</vt:lpstr>
      <vt:lpstr>Assessment Component 1 – 50%  </vt:lpstr>
      <vt:lpstr>Assessment </vt:lpstr>
      <vt:lpstr>TED-Ed</vt:lpstr>
    </vt:vector>
  </TitlesOfParts>
  <Company>Trinity St Davids Swansea Metropolitan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Costing the Environment</dc:title>
  <dc:creator>Chris House</dc:creator>
  <cp:lastModifiedBy>Chris House</cp:lastModifiedBy>
  <cp:revision>11</cp:revision>
  <dcterms:created xsi:type="dcterms:W3CDTF">2014-02-27T13:06:58Z</dcterms:created>
  <dcterms:modified xsi:type="dcterms:W3CDTF">2017-01-24T08:53:04Z</dcterms:modified>
</cp:coreProperties>
</file>