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77" r:id="rId3"/>
    <p:sldId id="278" r:id="rId4"/>
    <p:sldId id="279" r:id="rId5"/>
    <p:sldId id="342" r:id="rId6"/>
    <p:sldId id="336" r:id="rId7"/>
    <p:sldId id="337" r:id="rId8"/>
    <p:sldId id="338" r:id="rId9"/>
    <p:sldId id="339" r:id="rId10"/>
    <p:sldId id="343" r:id="rId11"/>
    <p:sldId id="291" r:id="rId12"/>
    <p:sldId id="292" r:id="rId13"/>
    <p:sldId id="293" r:id="rId14"/>
    <p:sldId id="294" r:id="rId15"/>
    <p:sldId id="295" r:id="rId16"/>
    <p:sldId id="296" r:id="rId17"/>
    <p:sldId id="345" r:id="rId18"/>
    <p:sldId id="341" r:id="rId19"/>
    <p:sldId id="340" r:id="rId20"/>
    <p:sldId id="303" r:id="rId21"/>
    <p:sldId id="285" r:id="rId22"/>
    <p:sldId id="314" r:id="rId23"/>
    <p:sldId id="315" r:id="rId24"/>
    <p:sldId id="316" r:id="rId25"/>
    <p:sldId id="317" r:id="rId26"/>
    <p:sldId id="318" r:id="rId27"/>
    <p:sldId id="319" r:id="rId28"/>
    <p:sldId id="320" r:id="rId29"/>
    <p:sldId id="321" r:id="rId30"/>
    <p:sldId id="322" r:id="rId31"/>
    <p:sldId id="323" r:id="rId32"/>
    <p:sldId id="324" r:id="rId33"/>
  </p:sldIdLst>
  <p:sldSz cx="12188825"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608" autoAdjust="0"/>
    <p:restoredTop sz="94660"/>
  </p:normalViewPr>
  <p:slideViewPr>
    <p:cSldViewPr>
      <p:cViewPr varScale="1">
        <p:scale>
          <a:sx n="64" d="100"/>
          <a:sy n="64" d="100"/>
        </p:scale>
        <p:origin x="312"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10"/>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pt>
    <dgm:pt modelId="{41C8478C-E3C6-4D04-BF79-0E726F414DE8}" type="pres">
      <dgm:prSet presAssocID="{A16B7CFF-640E-4A9C-B242-313B944692DA}" presName="node" presStyleLbl="node1" presStyleIdx="0" presStyleCnt="3">
        <dgm:presLayoutVars>
          <dgm:bulletEnabled val="1"/>
        </dgm:presLayoutVars>
      </dgm:prSet>
      <dgm:spPr/>
    </dgm:pt>
    <dgm:pt modelId="{DCA9B03C-2A8E-4138-A91A-11F5C803DDA6}" type="pres">
      <dgm:prSet presAssocID="{17385158-AED5-4573-B0DB-3956E585CF87}" presName="sibTrans" presStyleLbl="sibTrans2D1" presStyleIdx="0" presStyleCnt="2" custScaleX="124912" custScaleY="116548"/>
      <dgm:spPr/>
    </dgm:pt>
    <dgm:pt modelId="{9A101E24-E32D-4611-9EAA-2121E5ED9030}" type="pres">
      <dgm:prSet presAssocID="{17385158-AED5-4573-B0DB-3956E585CF87}" presName="connectorText" presStyleLbl="sibTrans2D1" presStyleIdx="0" presStyleCnt="2"/>
      <dgm:spPr/>
    </dgm:pt>
    <dgm:pt modelId="{887CF695-FFD8-4E43-BE76-9517BB934A76}" type="pres">
      <dgm:prSet presAssocID="{715D8436-3828-4985-B952-4D3CC60CFBF8}" presName="node" presStyleLbl="node1" presStyleIdx="1" presStyleCnt="3">
        <dgm:presLayoutVars>
          <dgm:bulletEnabled val="1"/>
        </dgm:presLayoutVars>
      </dgm:prSet>
      <dgm:spPr/>
    </dgm:pt>
    <dgm:pt modelId="{E45FD357-8910-4402-B9B3-C8FF453557D8}" type="pres">
      <dgm:prSet presAssocID="{EBF84B25-6474-4048-959A-190986756992}" presName="sibTrans" presStyleLbl="sibTrans2D1" presStyleIdx="1" presStyleCnt="2"/>
      <dgm:spPr/>
    </dgm:pt>
    <dgm:pt modelId="{FA2151BF-722C-47DD-BE5D-7C4002B3252F}" type="pres">
      <dgm:prSet presAssocID="{EBF84B25-6474-4048-959A-190986756992}" presName="connectorText" presStyleLbl="sibTrans2D1" presStyleIdx="1" presStyleCnt="2"/>
      <dgm:spPr/>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pt>
  </dgm:ptLst>
  <dgm:cxnLst>
    <dgm:cxn modelId="{2BBC141C-52B9-4147-90F9-5812748E53E6}" type="presOf" srcId="{A16B7CFF-640E-4A9C-B242-313B944692DA}" destId="{41C8478C-E3C6-4D04-BF79-0E726F414DE8}" srcOrd="0"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673C022C-E77D-4EC8-9B1A-C3BFA4B6CD33}" type="presOf" srcId="{3F0231BD-8F22-44A8-A317-E6CF340AE61E}" destId="{8DB43FB3-6D71-4A92-9561-2930389BA2BB}"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AC13DC62-47CD-4832-A365-CCE295EEA800}" type="presOf" srcId="{17385158-AED5-4573-B0DB-3956E585CF87}" destId="{DCA9B03C-2A8E-4138-A91A-11F5C803DDA6}" srcOrd="0" destOrd="0" presId="urn:microsoft.com/office/officeart/2005/8/layout/process1"/>
    <dgm:cxn modelId="{137A2069-5263-4748-A769-901BDAF04C0D}" type="presOf" srcId="{715D8436-3828-4985-B952-4D3CC60CFBF8}" destId="{887CF695-FFD8-4E43-BE76-9517BB934A76}" srcOrd="0" destOrd="0" presId="urn:microsoft.com/office/officeart/2005/8/layout/process1"/>
    <dgm:cxn modelId="{F96253C8-B909-4A29-8E0A-217AB9C05EA4}" type="presOf" srcId="{EBF84B25-6474-4048-959A-190986756992}" destId="{E45FD357-8910-4402-B9B3-C8FF453557D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D34E5FE2-7BB4-496F-864A-CBB166E319D8}" type="presOf" srcId="{17385158-AED5-4573-B0DB-3956E585CF87}" destId="{9A101E24-E32D-4611-9EAA-2121E5ED9030}" srcOrd="1"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Group Factors</a:t>
          </a:r>
        </a:p>
        <a:p>
          <a:pPr marL="0" lvl="0" indent="0" algn="l" defTabSz="800100">
            <a:lnSpc>
              <a:spcPct val="90000"/>
            </a:lnSpc>
            <a:spcBef>
              <a:spcPct val="0"/>
            </a:spcBef>
            <a:spcAft>
              <a:spcPct val="35000"/>
            </a:spcAft>
            <a:buNone/>
          </a:pPr>
          <a:r>
            <a:rPr lang="en-HK" sz="1800" kern="1200" dirty="0"/>
            <a:t>- Leadership: Styles and behaviour</a:t>
          </a:r>
        </a:p>
        <a:p>
          <a:pPr marL="0" lvl="0" indent="0" algn="l" defTabSz="800100">
            <a:lnSpc>
              <a:spcPct val="90000"/>
            </a:lnSpc>
            <a:spcBef>
              <a:spcPct val="0"/>
            </a:spcBef>
            <a:spcAft>
              <a:spcPct val="35000"/>
            </a:spcAft>
            <a:buNone/>
          </a:pPr>
          <a:r>
            <a:rPr lang="en-HK" sz="1800" kern="1200" dirty="0"/>
            <a:t>- Leadership: Power and influence</a:t>
          </a:r>
        </a:p>
        <a:p>
          <a:pPr marL="0" lvl="0" indent="0" algn="l" defTabSz="800100">
            <a:lnSpc>
              <a:spcPct val="90000"/>
            </a:lnSpc>
            <a:spcBef>
              <a:spcPct val="0"/>
            </a:spcBef>
            <a:spcAft>
              <a:spcPct val="35000"/>
            </a:spcAft>
            <a:buNone/>
          </a:pPr>
          <a:r>
            <a:rPr lang="en-HK" sz="1800" kern="1200" dirty="0"/>
            <a:t>- Teams: Characteristics</a:t>
          </a:r>
        </a:p>
        <a:p>
          <a:pPr marL="0" lvl="0" indent="0" algn="l" defTabSz="800100">
            <a:lnSpc>
              <a:spcPct val="90000"/>
            </a:lnSpc>
            <a:spcBef>
              <a:spcPct val="0"/>
            </a:spcBef>
            <a:spcAft>
              <a:spcPct val="35000"/>
            </a:spcAft>
            <a:buNone/>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Mechanisms</a:t>
          </a:r>
        </a:p>
        <a:p>
          <a:pPr marL="0" lvl="0" indent="0" algn="l" defTabSz="800100">
            <a:lnSpc>
              <a:spcPct val="90000"/>
            </a:lnSpc>
            <a:spcBef>
              <a:spcPct val="0"/>
            </a:spcBef>
            <a:spcAft>
              <a:spcPct val="35000"/>
            </a:spcAft>
            <a:buNone/>
          </a:pPr>
          <a:r>
            <a:rPr lang="en-HK" sz="1800" kern="1200" dirty="0"/>
            <a:t>- Job satisfaction</a:t>
          </a:r>
        </a:p>
        <a:p>
          <a:pPr marL="0" lvl="0" indent="0" algn="l" defTabSz="800100">
            <a:lnSpc>
              <a:spcPct val="90000"/>
            </a:lnSpc>
            <a:spcBef>
              <a:spcPct val="0"/>
            </a:spcBef>
            <a:spcAft>
              <a:spcPct val="35000"/>
            </a:spcAft>
            <a:buNone/>
          </a:pPr>
          <a:r>
            <a:rPr lang="en-HK" sz="1800" kern="1200" dirty="0"/>
            <a:t>- Stress</a:t>
          </a:r>
        </a:p>
        <a:p>
          <a:pPr marL="0" lvl="0" indent="0" algn="l" defTabSz="800100">
            <a:lnSpc>
              <a:spcPct val="90000"/>
            </a:lnSpc>
            <a:spcBef>
              <a:spcPct val="0"/>
            </a:spcBef>
            <a:spcAft>
              <a:spcPct val="35000"/>
            </a:spcAft>
            <a:buNone/>
          </a:pPr>
          <a:r>
            <a:rPr lang="en-HK" sz="1800" kern="1200" dirty="0"/>
            <a:t>- Motivation</a:t>
          </a:r>
        </a:p>
        <a:p>
          <a:pPr marL="0" lvl="0" indent="0" algn="l" defTabSz="800100">
            <a:lnSpc>
              <a:spcPct val="90000"/>
            </a:lnSpc>
            <a:spcBef>
              <a:spcPct val="0"/>
            </a:spcBef>
            <a:spcAft>
              <a:spcPct val="35000"/>
            </a:spcAft>
            <a:buNone/>
          </a:pPr>
          <a:r>
            <a:rPr lang="en-HK" sz="1800" kern="1200" dirty="0"/>
            <a:t>- Trust, justice and ethics</a:t>
          </a:r>
        </a:p>
        <a:p>
          <a:pPr marL="0" lvl="0" indent="0" algn="l" defTabSz="800100">
            <a:lnSpc>
              <a:spcPct val="90000"/>
            </a:lnSpc>
            <a:spcBef>
              <a:spcPct val="0"/>
            </a:spcBef>
            <a:spcAft>
              <a:spcPct val="35000"/>
            </a:spcAft>
            <a:buNone/>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Outcomes</a:t>
          </a:r>
        </a:p>
        <a:p>
          <a:pPr marL="0" lvl="0" indent="0" algn="l" defTabSz="800100">
            <a:lnSpc>
              <a:spcPct val="90000"/>
            </a:lnSpc>
            <a:spcBef>
              <a:spcPct val="0"/>
            </a:spcBef>
            <a:spcAft>
              <a:spcPct val="35000"/>
            </a:spcAft>
            <a:buNone/>
          </a:pPr>
          <a:r>
            <a:rPr lang="en-HK" sz="1800" kern="1200" dirty="0"/>
            <a:t>- Job performance</a:t>
          </a:r>
        </a:p>
        <a:p>
          <a:pPr marL="0" lvl="0" indent="0" algn="l" defTabSz="800100">
            <a:lnSpc>
              <a:spcPct val="90000"/>
            </a:lnSpc>
            <a:spcBef>
              <a:spcPct val="0"/>
            </a:spcBef>
            <a:spcAft>
              <a:spcPct val="35000"/>
            </a:spcAft>
            <a:buNone/>
          </a:pPr>
          <a:r>
            <a:rPr lang="en-HK" sz="1800" kern="1200" dirty="0"/>
            <a:t>- Organizational commitment</a:t>
          </a:r>
          <a:endParaRPr lang="en-GB" sz="1800" kern="1200" dirty="0"/>
        </a:p>
      </dsp:txBody>
      <dsp:txXfrm>
        <a:off x="7255334" y="1070312"/>
        <a:ext cx="2434307" cy="205578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sz="quarter" idx="1"/>
          </p:nvPr>
        </p:nvSpPr>
        <p:spPr>
          <a:xfrm>
            <a:off x="3850445" y="1"/>
            <a:ext cx="2945659" cy="493633"/>
          </a:xfrm>
          <a:prstGeom prst="rect">
            <a:avLst/>
          </a:prstGeom>
        </p:spPr>
        <p:txBody>
          <a:bodyPr vert="horz" lIns="91027" tIns="45513" rIns="91027" bIns="45513" rtlCol="0"/>
          <a:lstStyle>
            <a:lvl1pPr algn="r">
              <a:defRPr sz="1100"/>
            </a:lvl1pPr>
          </a:lstStyle>
          <a:p>
            <a:fld id="{128FCA9C-FF92-4024-BDEC-A6D3B663DC09}" type="datetimeFigureOut">
              <a:rPr lang="en-US"/>
              <a:t>10/11/2021</a:t>
            </a:fld>
            <a:endParaRPr/>
          </a:p>
        </p:txBody>
      </p:sp>
      <p:sp>
        <p:nvSpPr>
          <p:cNvPr id="4" name="Footer Placeholder 3"/>
          <p:cNvSpPr>
            <a:spLocks noGrp="1"/>
          </p:cNvSpPr>
          <p:nvPr>
            <p:ph type="ftr" sz="quarter" idx="2"/>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5" name="Slide Number Placeholder 4"/>
          <p:cNvSpPr>
            <a:spLocks noGrp="1"/>
          </p:cNvSpPr>
          <p:nvPr>
            <p:ph type="sldNum" sz="quarter" idx="3"/>
          </p:nvPr>
        </p:nvSpPr>
        <p:spPr>
          <a:xfrm>
            <a:off x="3850445" y="9377318"/>
            <a:ext cx="2945659" cy="493633"/>
          </a:xfrm>
          <a:prstGeom prst="rect">
            <a:avLst/>
          </a:prstGeom>
        </p:spPr>
        <p:txBody>
          <a:bodyPr vert="horz" lIns="91027" tIns="45513" rIns="91027" bIns="45513" rtlCol="0" anchor="b"/>
          <a:lstStyle>
            <a:lvl1pPr algn="r">
              <a:defRPr sz="11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idx="1"/>
          </p:nvPr>
        </p:nvSpPr>
        <p:spPr>
          <a:xfrm>
            <a:off x="3850445" y="1"/>
            <a:ext cx="2945659" cy="493633"/>
          </a:xfrm>
          <a:prstGeom prst="rect">
            <a:avLst/>
          </a:prstGeom>
        </p:spPr>
        <p:txBody>
          <a:bodyPr vert="horz" lIns="91027" tIns="45513" rIns="91027" bIns="45513" rtlCol="0"/>
          <a:lstStyle>
            <a:lvl1pPr algn="r">
              <a:defRPr sz="1100"/>
            </a:lvl1pPr>
          </a:lstStyle>
          <a:p>
            <a:fld id="{772AB877-E7B1-4681-847E-D0918612832B}" type="datetimeFigureOut">
              <a:rPr lang="en-US"/>
              <a:t>10/11/2021</a:t>
            </a:fld>
            <a:endParaRPr/>
          </a:p>
        </p:txBody>
      </p:sp>
      <p:sp>
        <p:nvSpPr>
          <p:cNvPr id="4" name="Slide Image Placeholder 3"/>
          <p:cNvSpPr>
            <a:spLocks noGrp="1" noRot="1" noChangeAspect="1"/>
          </p:cNvSpPr>
          <p:nvPr>
            <p:ph type="sldImg" idx="2"/>
          </p:nvPr>
        </p:nvSpPr>
        <p:spPr>
          <a:xfrm>
            <a:off x="107950" y="738188"/>
            <a:ext cx="6581775" cy="3703637"/>
          </a:xfrm>
          <a:prstGeom prst="rect">
            <a:avLst/>
          </a:prstGeom>
          <a:noFill/>
          <a:ln w="12700">
            <a:solidFill>
              <a:prstClr val="black"/>
            </a:solidFill>
          </a:ln>
        </p:spPr>
        <p:txBody>
          <a:bodyPr vert="horz" lIns="91027" tIns="45513" rIns="91027" bIns="45513" rtlCol="0" anchor="ctr"/>
          <a:lstStyle/>
          <a:p>
            <a:endParaRPr/>
          </a:p>
        </p:txBody>
      </p:sp>
      <p:sp>
        <p:nvSpPr>
          <p:cNvPr id="5" name="Notes Placeholder 4"/>
          <p:cNvSpPr>
            <a:spLocks noGrp="1"/>
          </p:cNvSpPr>
          <p:nvPr>
            <p:ph type="body" sz="quarter" idx="3"/>
          </p:nvPr>
        </p:nvSpPr>
        <p:spPr>
          <a:xfrm>
            <a:off x="679768" y="4689516"/>
            <a:ext cx="5438140" cy="4442699"/>
          </a:xfrm>
          <a:prstGeom prst="rect">
            <a:avLst/>
          </a:prstGeom>
        </p:spPr>
        <p:txBody>
          <a:bodyPr vert="horz" lIns="91027" tIns="45513" rIns="91027" bIns="455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7" name="Slide Number Placeholder 6"/>
          <p:cNvSpPr>
            <a:spLocks noGrp="1"/>
          </p:cNvSpPr>
          <p:nvPr>
            <p:ph type="sldNum" sz="quarter" idx="5"/>
          </p:nvPr>
        </p:nvSpPr>
        <p:spPr>
          <a:xfrm>
            <a:off x="3850445" y="9377318"/>
            <a:ext cx="2945659" cy="493633"/>
          </a:xfrm>
          <a:prstGeom prst="rect">
            <a:avLst/>
          </a:prstGeom>
        </p:spPr>
        <p:txBody>
          <a:bodyPr vert="horz" lIns="91027" tIns="45513" rIns="91027" bIns="45513" rtlCol="0" anchor="b"/>
          <a:lstStyle>
            <a:lvl1pPr algn="r">
              <a:defRPr sz="11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20</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23</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27</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10/11/2021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10/11/2021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10/11/2021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10/11/2021</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10/11/2021</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10/11/2021</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10/11/2021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10/11/2021</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10/11/2021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10/11/2021</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10/11/2021</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10/11/2021</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2 Theoretical Framework and Research Process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AU" altLang="zh-CN" dirty="0"/>
              <a:t>Business and management research</a:t>
            </a:r>
          </a:p>
          <a:p>
            <a:r>
              <a:rPr lang="en-AU" altLang="zh-CN" dirty="0"/>
              <a:t>Knowledge base</a:t>
            </a:r>
          </a:p>
          <a:p>
            <a:r>
              <a:rPr lang="en-AU" altLang="zh-CN" dirty="0"/>
              <a:t>Theoretical frameworks and research areas</a:t>
            </a:r>
          </a:p>
          <a:p>
            <a:pPr lvl="1"/>
            <a:r>
              <a:rPr lang="en-AU" altLang="zh-CN" dirty="0"/>
              <a:t>Strategic management</a:t>
            </a:r>
          </a:p>
          <a:p>
            <a:pPr lvl="1"/>
            <a:r>
              <a:rPr lang="en-AU" altLang="zh-CN" dirty="0"/>
              <a:t>Organisational behaviour</a:t>
            </a:r>
          </a:p>
          <a:p>
            <a:pPr lvl="1"/>
            <a:r>
              <a:rPr lang="en-AU" altLang="zh-CN" dirty="0"/>
              <a:t>Consumer behaviour</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7881-4360-4C3A-B80E-293C6F32F8CF}"/>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0A5A6ECC-1D21-4D80-B43A-3C86A522846B}"/>
              </a:ext>
            </a:extLst>
          </p:cNvPr>
          <p:cNvSpPr>
            <a:spLocks noGrp="1"/>
          </p:cNvSpPr>
          <p:nvPr>
            <p:ph idx="1"/>
          </p:nvPr>
        </p:nvSpPr>
        <p:spPr/>
        <p:txBody>
          <a:bodyPr>
            <a:normAutofit lnSpcReduction="10000"/>
          </a:bodyPr>
          <a:lstStyle/>
          <a:p>
            <a:r>
              <a:rPr lang="en-HK" dirty="0"/>
              <a:t>Business research aims to develop knowledge that benefits business and the broader society for the ultimate purpose of creating a better world.</a:t>
            </a:r>
          </a:p>
          <a:p>
            <a:r>
              <a:rPr lang="en-HK" dirty="0"/>
              <a:t>It is a systematic inquiry that helps solve business problems and contributes to management knowledge. </a:t>
            </a:r>
          </a:p>
          <a:p>
            <a:r>
              <a:rPr lang="en-HK" dirty="0"/>
              <a:t>It deals with business phenomena such as strategies, attitudes and behaviours.</a:t>
            </a:r>
          </a:p>
          <a:p>
            <a:pPr lvl="1"/>
            <a:r>
              <a:rPr lang="en-HK" dirty="0"/>
              <a:t>Attitudes and behaviour are less predictable (unlike non-human phenomena)</a:t>
            </a:r>
          </a:p>
          <a:p>
            <a:pPr lvl="1"/>
            <a:r>
              <a:rPr lang="en-HK" dirty="0"/>
              <a:t>Research subjects can react to the results of research and change their behaviour accordingly</a:t>
            </a:r>
          </a:p>
          <a:p>
            <a:pPr lvl="1"/>
            <a:r>
              <a:rPr lang="en-HK" dirty="0"/>
              <a:t>Results are difficult to replicate </a:t>
            </a:r>
          </a:p>
          <a:p>
            <a:endParaRPr lang="en-HK" dirty="0"/>
          </a:p>
        </p:txBody>
      </p:sp>
      <p:sp>
        <p:nvSpPr>
          <p:cNvPr id="4" name="Slide Number Placeholder 3">
            <a:extLst>
              <a:ext uri="{FF2B5EF4-FFF2-40B4-BE49-F238E27FC236}">
                <a16:creationId xmlns:a16="http://schemas.microsoft.com/office/drawing/2014/main" id="{8DF1AE75-D2B3-4391-BD10-1C248015B143}"/>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67492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25DE-C970-4B66-AB33-1C55100434ED}"/>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DBE76FB0-AF44-4C0C-95C3-4B5F181784E7}"/>
              </a:ext>
            </a:extLst>
          </p:cNvPr>
          <p:cNvSpPr>
            <a:spLocks noGrp="1"/>
          </p:cNvSpPr>
          <p:nvPr>
            <p:ph idx="1"/>
          </p:nvPr>
        </p:nvSpPr>
        <p:spPr/>
        <p:txBody>
          <a:bodyPr/>
          <a:lstStyle/>
          <a:p>
            <a:r>
              <a:rPr lang="en-HK" dirty="0"/>
              <a:t>Multi-discipline approach: It draws ideas from various disciplines</a:t>
            </a:r>
          </a:p>
          <a:p>
            <a:r>
              <a:rPr lang="en-HK" dirty="0"/>
              <a:t>Information access is difficult: Each piece of information will have a confidential nature.</a:t>
            </a:r>
          </a:p>
          <a:p>
            <a:r>
              <a:rPr lang="en-HK" dirty="0"/>
              <a:t>Managers need processed information: Managers need advanced information for decision making</a:t>
            </a:r>
          </a:p>
          <a:p>
            <a:r>
              <a:rPr lang="en-HK" dirty="0"/>
              <a:t>Findings must resolve a practical problem</a:t>
            </a:r>
          </a:p>
        </p:txBody>
      </p:sp>
      <p:sp>
        <p:nvSpPr>
          <p:cNvPr id="4" name="Slide Number Placeholder 3">
            <a:extLst>
              <a:ext uri="{FF2B5EF4-FFF2-40B4-BE49-F238E27FC236}">
                <a16:creationId xmlns:a16="http://schemas.microsoft.com/office/drawing/2014/main" id="{56562E1B-01A8-4621-A308-53BB07B8F8FB}"/>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382426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42D9-408D-470E-BB7B-3543D96FEA44}"/>
              </a:ext>
            </a:extLst>
          </p:cNvPr>
          <p:cNvSpPr>
            <a:spLocks noGrp="1"/>
          </p:cNvSpPr>
          <p:nvPr>
            <p:ph type="title"/>
          </p:nvPr>
        </p:nvSpPr>
        <p:spPr/>
        <p:txBody>
          <a:bodyPr/>
          <a:lstStyle/>
          <a:p>
            <a:r>
              <a:rPr lang="en-HK" dirty="0"/>
              <a:t>Knowledge Base</a:t>
            </a:r>
            <a:endParaRPr lang="en-GB" dirty="0"/>
          </a:p>
        </p:txBody>
      </p:sp>
      <p:sp>
        <p:nvSpPr>
          <p:cNvPr id="3" name="Content Placeholder 2">
            <a:extLst>
              <a:ext uri="{FF2B5EF4-FFF2-40B4-BE49-F238E27FC236}">
                <a16:creationId xmlns:a16="http://schemas.microsoft.com/office/drawing/2014/main" id="{847AB519-C5D7-4A51-B4DD-30DACF05AFF6}"/>
              </a:ext>
            </a:extLst>
          </p:cNvPr>
          <p:cNvSpPr>
            <a:spLocks noGrp="1"/>
          </p:cNvSpPr>
          <p:nvPr>
            <p:ph idx="1"/>
          </p:nvPr>
        </p:nvSpPr>
        <p:spPr/>
        <p:txBody>
          <a:bodyPr>
            <a:normAutofit fontScale="92500" lnSpcReduction="10000"/>
          </a:bodyPr>
          <a:lstStyle/>
          <a:p>
            <a:r>
              <a:rPr lang="en-HK"/>
              <a:t>A </a:t>
            </a:r>
            <a:r>
              <a:rPr lang="en-HK" dirty="0"/>
              <a:t>candidate for a doctoral degree is expected to demonstrate mastery of knowledge in the chosen discipline and to synthesize and create new knowledge, making an original and substantial contribution to the discipline.</a:t>
            </a:r>
          </a:p>
          <a:p>
            <a:r>
              <a:rPr lang="en-HK" dirty="0"/>
              <a:t>Knowledge base refers to the foundations and areas of knowledge that are essential to a particular discipline.</a:t>
            </a:r>
          </a:p>
          <a:p>
            <a:r>
              <a:rPr lang="en-HK" dirty="0"/>
              <a:t>It is everything that is known by researchers in the area, and could be expressed by means of </a:t>
            </a:r>
            <a:r>
              <a:rPr lang="en-HK" b="1" dirty="0"/>
              <a:t>published information</a:t>
            </a:r>
            <a:r>
              <a:rPr lang="en-HK" dirty="0"/>
              <a:t> in that area. </a:t>
            </a:r>
          </a:p>
          <a:p>
            <a:pPr lvl="1"/>
            <a:r>
              <a:rPr lang="en-HK" dirty="0"/>
              <a:t>Published information includes everything from website articles to peer-reviewed research journal articles. </a:t>
            </a:r>
          </a:p>
          <a:p>
            <a:pPr lvl="1"/>
            <a:r>
              <a:rPr lang="en-HK" dirty="0"/>
              <a:t>For example, if a student performs a literature search in the field of customer satisfaction, he or she might identify  1,120,000 published pieces of work ranging from books to journal articles. </a:t>
            </a:r>
          </a:p>
        </p:txBody>
      </p:sp>
      <p:sp>
        <p:nvSpPr>
          <p:cNvPr id="4" name="Slide Number Placeholder 3">
            <a:extLst>
              <a:ext uri="{FF2B5EF4-FFF2-40B4-BE49-F238E27FC236}">
                <a16:creationId xmlns:a16="http://schemas.microsoft.com/office/drawing/2014/main" id="{F3C91E97-9873-4DF4-BC22-3E36ED5A23B5}"/>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952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0305C-7054-4B60-807A-E55BFD514077}"/>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E50E030-4B19-45E6-8C4B-C20DA32E02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3812" y="228599"/>
            <a:ext cx="10277399" cy="6512769"/>
          </a:xfrm>
        </p:spPr>
      </p:pic>
      <p:sp>
        <p:nvSpPr>
          <p:cNvPr id="4" name="Slide Number Placeholder 3">
            <a:extLst>
              <a:ext uri="{FF2B5EF4-FFF2-40B4-BE49-F238E27FC236}">
                <a16:creationId xmlns:a16="http://schemas.microsoft.com/office/drawing/2014/main" id="{F1910EF5-A32C-4628-9FA1-93370FD75810}"/>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BA7C3C44-81E0-4F0D-93C9-8D0F9DE9B0B0}"/>
              </a:ext>
            </a:extLst>
          </p:cNvPr>
          <p:cNvSpPr/>
          <p:nvPr/>
        </p:nvSpPr>
        <p:spPr>
          <a:xfrm>
            <a:off x="6454452" y="6021288"/>
            <a:ext cx="1368152" cy="608113"/>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TextBox 4">
            <a:extLst>
              <a:ext uri="{FF2B5EF4-FFF2-40B4-BE49-F238E27FC236}">
                <a16:creationId xmlns:a16="http://schemas.microsoft.com/office/drawing/2014/main" id="{386983F9-F971-441B-8A84-C1AC7CAEDB60}"/>
              </a:ext>
            </a:extLst>
          </p:cNvPr>
          <p:cNvSpPr txBox="1"/>
          <p:nvPr/>
        </p:nvSpPr>
        <p:spPr>
          <a:xfrm flipH="1">
            <a:off x="909836" y="404664"/>
            <a:ext cx="3559686" cy="1255728"/>
          </a:xfrm>
          <a:prstGeom prst="rect">
            <a:avLst/>
          </a:prstGeom>
          <a:noFill/>
        </p:spPr>
        <p:txBody>
          <a:bodyPr wrap="square" rtlCol="0">
            <a:spAutoFit/>
          </a:bodyPr>
          <a:lstStyle/>
          <a:p>
            <a:pPr>
              <a:lnSpc>
                <a:spcPct val="90000"/>
              </a:lnSpc>
            </a:pPr>
            <a:r>
              <a:rPr lang="en-HK" sz="2800" b="1" dirty="0"/>
              <a:t>Mind map of top level disciplines and professions</a:t>
            </a:r>
            <a:endParaRPr lang="en-GB" sz="2800" b="1" dirty="0"/>
          </a:p>
        </p:txBody>
      </p:sp>
      <p:sp>
        <p:nvSpPr>
          <p:cNvPr id="7" name="TextBox 6">
            <a:extLst>
              <a:ext uri="{FF2B5EF4-FFF2-40B4-BE49-F238E27FC236}">
                <a16:creationId xmlns:a16="http://schemas.microsoft.com/office/drawing/2014/main" id="{CEB5F947-7619-4EFC-A6D5-9AFE33F48D01}"/>
              </a:ext>
            </a:extLst>
          </p:cNvPr>
          <p:cNvSpPr txBox="1"/>
          <p:nvPr/>
        </p:nvSpPr>
        <p:spPr>
          <a:xfrm>
            <a:off x="8254652" y="6142420"/>
            <a:ext cx="3816424" cy="244682"/>
          </a:xfrm>
          <a:prstGeom prst="rect">
            <a:avLst/>
          </a:prstGeom>
          <a:noFill/>
        </p:spPr>
        <p:txBody>
          <a:bodyPr wrap="square" rtlCol="0">
            <a:spAutoFit/>
          </a:bodyPr>
          <a:lstStyle/>
          <a:p>
            <a:pPr>
              <a:lnSpc>
                <a:spcPct val="90000"/>
              </a:lnSpc>
            </a:pPr>
            <a:r>
              <a:rPr lang="en-GB" sz="1100" dirty="0"/>
              <a:t>https://en.wikipedia.org/wiki/List_of_academic_fields</a:t>
            </a:r>
          </a:p>
        </p:txBody>
      </p:sp>
    </p:spTree>
    <p:extLst>
      <p:ext uri="{BB962C8B-B14F-4D97-AF65-F5344CB8AC3E}">
        <p14:creationId xmlns:p14="http://schemas.microsoft.com/office/powerpoint/2010/main" val="7282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9F9F38-3EBC-41D6-942A-0C781E1590D5}"/>
              </a:ext>
            </a:extLst>
          </p:cNvPr>
          <p:cNvSpPr>
            <a:spLocks noGrp="1"/>
          </p:cNvSpPr>
          <p:nvPr>
            <p:ph type="title"/>
          </p:nvPr>
        </p:nvSpPr>
        <p:spPr/>
        <p:txBody>
          <a:bodyPr>
            <a:normAutofit fontScale="90000"/>
          </a:bodyPr>
          <a:lstStyle/>
          <a:p>
            <a:r>
              <a:rPr lang="en-HK" dirty="0"/>
              <a:t>Knowledge base:</a:t>
            </a:r>
            <a:br>
              <a:rPr lang="en-HK" dirty="0"/>
            </a:br>
            <a:r>
              <a:rPr lang="en-HK" dirty="0"/>
              <a:t>Major Fields of research in Business</a:t>
            </a:r>
            <a:endParaRPr lang="en-GB" dirty="0"/>
          </a:p>
        </p:txBody>
      </p:sp>
      <p:sp>
        <p:nvSpPr>
          <p:cNvPr id="6" name="Content Placeholder 5">
            <a:extLst>
              <a:ext uri="{FF2B5EF4-FFF2-40B4-BE49-F238E27FC236}">
                <a16:creationId xmlns:a16="http://schemas.microsoft.com/office/drawing/2014/main" id="{86080D35-0831-41AE-9898-DDEE47880D1C}"/>
              </a:ext>
            </a:extLst>
          </p:cNvPr>
          <p:cNvSpPr>
            <a:spLocks noGrp="1"/>
          </p:cNvSpPr>
          <p:nvPr>
            <p:ph sz="half" idx="1"/>
          </p:nvPr>
        </p:nvSpPr>
        <p:spPr>
          <a:xfrm>
            <a:off x="1217612" y="1828799"/>
            <a:ext cx="4708734" cy="4343400"/>
          </a:xfrm>
        </p:spPr>
        <p:txBody>
          <a:bodyPr>
            <a:normAutofit fontScale="70000" lnSpcReduction="20000"/>
          </a:bodyPr>
          <a:lstStyle/>
          <a:p>
            <a:r>
              <a:rPr lang="en-HK" sz="3400" dirty="0"/>
              <a:t>Accounting</a:t>
            </a:r>
          </a:p>
          <a:p>
            <a:pPr lvl="1"/>
            <a:r>
              <a:rPr lang="en-HK" sz="2900" dirty="0"/>
              <a:t>Financial accounting</a:t>
            </a:r>
          </a:p>
          <a:p>
            <a:pPr lvl="1"/>
            <a:r>
              <a:rPr lang="en-HK" sz="2900" dirty="0"/>
              <a:t>Management accounting</a:t>
            </a:r>
          </a:p>
          <a:p>
            <a:r>
              <a:rPr lang="en-HK" sz="3400" dirty="0"/>
              <a:t>Economics</a:t>
            </a:r>
          </a:p>
          <a:p>
            <a:pPr lvl="1"/>
            <a:r>
              <a:rPr lang="en-HK" sz="2900" dirty="0"/>
              <a:t>Agricultural economics</a:t>
            </a:r>
          </a:p>
          <a:p>
            <a:pPr lvl="1"/>
            <a:r>
              <a:rPr lang="en-HK" sz="2900" dirty="0"/>
              <a:t>Environmental and resource economics</a:t>
            </a:r>
          </a:p>
          <a:p>
            <a:pPr lvl="1"/>
            <a:r>
              <a:rPr lang="en-HK" sz="2900" dirty="0"/>
              <a:t>Industry economics and industrial organisations</a:t>
            </a:r>
          </a:p>
          <a:p>
            <a:r>
              <a:rPr lang="en-HK" sz="3400" dirty="0"/>
              <a:t>Information Systems</a:t>
            </a:r>
          </a:p>
          <a:p>
            <a:pPr lvl="1"/>
            <a:r>
              <a:rPr lang="en-HK" sz="2900" dirty="0"/>
              <a:t>Information systems management</a:t>
            </a:r>
          </a:p>
          <a:p>
            <a:pPr lvl="1"/>
            <a:endParaRPr lang="en-GB" dirty="0"/>
          </a:p>
        </p:txBody>
      </p:sp>
      <p:sp>
        <p:nvSpPr>
          <p:cNvPr id="7" name="Content Placeholder 6">
            <a:extLst>
              <a:ext uri="{FF2B5EF4-FFF2-40B4-BE49-F238E27FC236}">
                <a16:creationId xmlns:a16="http://schemas.microsoft.com/office/drawing/2014/main" id="{36E6CCF8-7CED-4BFB-90E4-1965798B87AA}"/>
              </a:ext>
            </a:extLst>
          </p:cNvPr>
          <p:cNvSpPr>
            <a:spLocks noGrp="1"/>
          </p:cNvSpPr>
          <p:nvPr>
            <p:ph sz="half" idx="2"/>
          </p:nvPr>
        </p:nvSpPr>
        <p:spPr>
          <a:xfrm>
            <a:off x="6262479" y="1828799"/>
            <a:ext cx="4708734" cy="4619627"/>
          </a:xfrm>
        </p:spPr>
        <p:txBody>
          <a:bodyPr>
            <a:normAutofit fontScale="70000" lnSpcReduction="20000"/>
          </a:bodyPr>
          <a:lstStyle/>
          <a:p>
            <a:r>
              <a:rPr lang="en-HK" sz="3400" dirty="0"/>
              <a:t>Management</a:t>
            </a:r>
          </a:p>
          <a:p>
            <a:pPr lvl="1"/>
            <a:r>
              <a:rPr lang="en-HK" sz="2900" dirty="0"/>
              <a:t>Human resources management</a:t>
            </a:r>
          </a:p>
          <a:p>
            <a:pPr lvl="1"/>
            <a:r>
              <a:rPr lang="en-HK" sz="2900" dirty="0"/>
              <a:t>Industrial relations</a:t>
            </a:r>
          </a:p>
          <a:p>
            <a:pPr lvl="1"/>
            <a:r>
              <a:rPr lang="en-HK" sz="2900" dirty="0"/>
              <a:t>International business</a:t>
            </a:r>
          </a:p>
          <a:p>
            <a:pPr lvl="1"/>
            <a:r>
              <a:rPr lang="en-HK" sz="2900" dirty="0"/>
              <a:t>Organisational behaviour</a:t>
            </a:r>
          </a:p>
          <a:p>
            <a:pPr lvl="1"/>
            <a:r>
              <a:rPr lang="en-HK" sz="2900" dirty="0"/>
              <a:t>Organisational planning and management</a:t>
            </a:r>
          </a:p>
          <a:p>
            <a:r>
              <a:rPr lang="en-HK" sz="3400" dirty="0"/>
              <a:t>Marketing</a:t>
            </a:r>
          </a:p>
          <a:p>
            <a:pPr lvl="1"/>
            <a:r>
              <a:rPr lang="en-HK" sz="2900" dirty="0"/>
              <a:t>Consumer behaviour</a:t>
            </a:r>
          </a:p>
          <a:p>
            <a:pPr lvl="1"/>
            <a:r>
              <a:rPr lang="en-HK" sz="2900" dirty="0"/>
              <a:t>Product or service development</a:t>
            </a:r>
          </a:p>
          <a:p>
            <a:pPr lvl="1"/>
            <a:r>
              <a:rPr lang="en-HK" sz="2900" dirty="0"/>
              <a:t>Marketing management, Strategy and relationship marketing</a:t>
            </a:r>
          </a:p>
          <a:p>
            <a:pPr lvl="1"/>
            <a:r>
              <a:rPr lang="en-HK" sz="2900" dirty="0"/>
              <a:t>Marketing theory</a:t>
            </a:r>
          </a:p>
          <a:p>
            <a:endParaRPr lang="en-GB" dirty="0"/>
          </a:p>
        </p:txBody>
      </p:sp>
      <p:sp>
        <p:nvSpPr>
          <p:cNvPr id="4" name="Slide Number Placeholder 3">
            <a:extLst>
              <a:ext uri="{FF2B5EF4-FFF2-40B4-BE49-F238E27FC236}">
                <a16:creationId xmlns:a16="http://schemas.microsoft.com/office/drawing/2014/main" id="{109A844C-81CB-4C10-AE97-12A7792524C6}"/>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2" name="Oval 1">
            <a:extLst>
              <a:ext uri="{FF2B5EF4-FFF2-40B4-BE49-F238E27FC236}">
                <a16:creationId xmlns:a16="http://schemas.microsoft.com/office/drawing/2014/main" id="{A9C55AB8-1687-4F41-A670-5FBF556B4B48}"/>
              </a:ext>
            </a:extLst>
          </p:cNvPr>
          <p:cNvSpPr/>
          <p:nvPr/>
        </p:nvSpPr>
        <p:spPr>
          <a:xfrm>
            <a:off x="6598468" y="4172688"/>
            <a:ext cx="3170506" cy="48044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117109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D1D8B89-D35D-423D-AEED-1EBD45800F2C}"/>
              </a:ext>
            </a:extLst>
          </p:cNvPr>
          <p:cNvSpPr>
            <a:spLocks noGrp="1"/>
          </p:cNvSpPr>
          <p:nvPr>
            <p:ph type="title"/>
          </p:nvPr>
        </p:nvSpPr>
        <p:spPr/>
        <p:txBody>
          <a:bodyPr>
            <a:normAutofit/>
          </a:bodyPr>
          <a:lstStyle/>
          <a:p>
            <a:r>
              <a:rPr lang="en-HK" dirty="0"/>
              <a:t>Knowledge base: </a:t>
            </a:r>
            <a:br>
              <a:rPr lang="en-HK" dirty="0"/>
            </a:br>
            <a:r>
              <a:rPr lang="en-HK" dirty="0"/>
              <a:t>Consumer behaviour</a:t>
            </a:r>
            <a:endParaRPr lang="en-GB" dirty="0"/>
          </a:p>
        </p:txBody>
      </p:sp>
      <p:graphicFrame>
        <p:nvGraphicFramePr>
          <p:cNvPr id="8" name="Content Placeholder 7">
            <a:extLst>
              <a:ext uri="{FF2B5EF4-FFF2-40B4-BE49-F238E27FC236}">
                <a16:creationId xmlns:a16="http://schemas.microsoft.com/office/drawing/2014/main" id="{94254043-2C27-486D-90F3-9048D8B43757}"/>
              </a:ext>
            </a:extLst>
          </p:cNvPr>
          <p:cNvGraphicFramePr>
            <a:graphicFrameLocks noGrp="1"/>
          </p:cNvGraphicFramePr>
          <p:nvPr>
            <p:ph idx="1"/>
          </p:nvPr>
        </p:nvGraphicFramePr>
        <p:xfrm>
          <a:off x="1217611" y="1600199"/>
          <a:ext cx="9753600" cy="4875104"/>
        </p:xfrm>
        <a:graphic>
          <a:graphicData uri="http://schemas.openxmlformats.org/drawingml/2006/table">
            <a:tbl>
              <a:tblPr firstRow="1" firstCol="1" bandRow="1">
                <a:tableStyleId>{5940675A-B579-460E-94D1-54222C63F5DA}</a:tableStyleId>
              </a:tblPr>
              <a:tblGrid>
                <a:gridCol w="3251200">
                  <a:extLst>
                    <a:ext uri="{9D8B030D-6E8A-4147-A177-3AD203B41FA5}">
                      <a16:colId xmlns:a16="http://schemas.microsoft.com/office/drawing/2014/main" val="958120497"/>
                    </a:ext>
                  </a:extLst>
                </a:gridCol>
                <a:gridCol w="3251200">
                  <a:extLst>
                    <a:ext uri="{9D8B030D-6E8A-4147-A177-3AD203B41FA5}">
                      <a16:colId xmlns:a16="http://schemas.microsoft.com/office/drawing/2014/main" val="1756702668"/>
                    </a:ext>
                  </a:extLst>
                </a:gridCol>
                <a:gridCol w="3251200">
                  <a:extLst>
                    <a:ext uri="{9D8B030D-6E8A-4147-A177-3AD203B41FA5}">
                      <a16:colId xmlns:a16="http://schemas.microsoft.com/office/drawing/2014/main" val="4183184661"/>
                    </a:ext>
                  </a:extLst>
                </a:gridCol>
              </a:tblGrid>
              <a:tr h="282306">
                <a:tc>
                  <a:txBody>
                    <a:bodyPr/>
                    <a:lstStyle/>
                    <a:p>
                      <a:pPr>
                        <a:lnSpc>
                          <a:spcPct val="107000"/>
                        </a:lnSpc>
                        <a:spcAft>
                          <a:spcPts val="0"/>
                        </a:spcAft>
                      </a:pPr>
                      <a:r>
                        <a:rPr lang="en-GB" sz="2000" b="1" dirty="0">
                          <a:effectLst/>
                        </a:rPr>
                        <a:t>Internal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Purchase Process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Externa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694533444"/>
                  </a:ext>
                </a:extLst>
              </a:tr>
              <a:tr h="580321">
                <a:tc>
                  <a:txBody>
                    <a:bodyPr/>
                    <a:lstStyle/>
                    <a:p>
                      <a:pPr>
                        <a:lnSpc>
                          <a:spcPct val="107000"/>
                        </a:lnSpc>
                        <a:spcAft>
                          <a:spcPts val="0"/>
                        </a:spcAft>
                      </a:pPr>
                      <a:r>
                        <a:rPr lang="en-GB" sz="1800" b="0" dirty="0">
                          <a:effectLst/>
                        </a:rPr>
                        <a:t>Attitudes</a:t>
                      </a:r>
                      <a:endParaRPr lang="en-GB" sz="1800" b="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Brand awareness/loyalty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Communications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60810671"/>
                  </a:ext>
                </a:extLst>
              </a:tr>
              <a:tr h="282517">
                <a:tc>
                  <a:txBody>
                    <a:bodyPr/>
                    <a:lstStyle/>
                    <a:p>
                      <a:pPr>
                        <a:lnSpc>
                          <a:spcPct val="107000"/>
                        </a:lnSpc>
                        <a:spcAft>
                          <a:spcPts val="0"/>
                        </a:spcAft>
                      </a:pPr>
                      <a:r>
                        <a:rPr lang="en-GB" sz="1800" dirty="0">
                          <a:effectLst/>
                        </a:rPr>
                        <a:t>Attribution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Choice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Consumer socialization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050537464"/>
                  </a:ext>
                </a:extLst>
              </a:tr>
              <a:tr h="580110">
                <a:tc>
                  <a:txBody>
                    <a:bodyPr/>
                    <a:lstStyle/>
                    <a:p>
                      <a:pPr>
                        <a:lnSpc>
                          <a:spcPct val="107000"/>
                        </a:lnSpc>
                        <a:spcAft>
                          <a:spcPts val="0"/>
                        </a:spcAft>
                      </a:pPr>
                      <a:r>
                        <a:rPr lang="en-GB" sz="1800" dirty="0">
                          <a:effectLst/>
                        </a:rPr>
                        <a:t>Belief-expectancy models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Evaluation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Culture</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10988683"/>
                  </a:ext>
                </a:extLst>
              </a:tr>
              <a:tr h="282517">
                <a:tc>
                  <a:txBody>
                    <a:bodyPr/>
                    <a:lstStyle/>
                    <a:p>
                      <a:pPr>
                        <a:lnSpc>
                          <a:spcPct val="107000"/>
                        </a:lnSpc>
                        <a:spcAft>
                          <a:spcPts val="0"/>
                        </a:spcAft>
                      </a:pPr>
                      <a:r>
                        <a:rPr lang="en-GB" sz="1800" dirty="0">
                          <a:effectLst/>
                        </a:rPr>
                        <a:t>Cognitive dissonance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Post-purchase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Demographics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4242172626"/>
                  </a:ext>
                </a:extLst>
              </a:tr>
              <a:tr h="580321">
                <a:tc>
                  <a:txBody>
                    <a:bodyPr/>
                    <a:lstStyle/>
                    <a:p>
                      <a:pPr>
                        <a:lnSpc>
                          <a:spcPct val="107000"/>
                        </a:lnSpc>
                        <a:spcAft>
                          <a:spcPts val="0"/>
                        </a:spcAft>
                      </a:pPr>
                      <a:r>
                        <a:rPr lang="en-GB" sz="1800" dirty="0">
                          <a:effectLst/>
                        </a:rPr>
                        <a:t>Information processing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Purchase decision Process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Family decision process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519851915"/>
                  </a:ext>
                </a:extLst>
              </a:tr>
              <a:tr h="282517">
                <a:tc>
                  <a:txBody>
                    <a:bodyPr/>
                    <a:lstStyle/>
                    <a:p>
                      <a:pPr>
                        <a:lnSpc>
                          <a:spcPct val="107000"/>
                        </a:lnSpc>
                        <a:spcAft>
                          <a:spcPts val="0"/>
                        </a:spcAft>
                      </a:pPr>
                      <a:r>
                        <a:rPr lang="en-GB" sz="1800" dirty="0">
                          <a:effectLst/>
                        </a:rPr>
                        <a:t>Involvement</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Search for information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Group influences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50536973"/>
                  </a:ext>
                </a:extLst>
              </a:tr>
              <a:tr h="282517">
                <a:tc>
                  <a:txBody>
                    <a:bodyPr/>
                    <a:lstStyle/>
                    <a:p>
                      <a:pPr>
                        <a:lnSpc>
                          <a:spcPct val="107000"/>
                        </a:lnSpc>
                        <a:spcAft>
                          <a:spcPts val="0"/>
                        </a:spcAft>
                      </a:pPr>
                      <a:r>
                        <a:rPr lang="en-GB" sz="1800" dirty="0">
                          <a:effectLst/>
                        </a:rPr>
                        <a:t>Learning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Innovators/innovations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787880334"/>
                  </a:ext>
                </a:extLst>
              </a:tr>
              <a:tr h="282517">
                <a:tc>
                  <a:txBody>
                    <a:bodyPr/>
                    <a:lstStyle/>
                    <a:p>
                      <a:pPr>
                        <a:lnSpc>
                          <a:spcPct val="107000"/>
                        </a:lnSpc>
                        <a:spcAft>
                          <a:spcPts val="0"/>
                        </a:spcAft>
                      </a:pPr>
                      <a:r>
                        <a:rPr lang="en-GB" sz="1800" dirty="0">
                          <a:effectLst/>
                        </a:rPr>
                        <a:t>Life style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Opinion leaders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15466092"/>
                  </a:ext>
                </a:extLst>
              </a:tr>
              <a:tr h="282517">
                <a:tc>
                  <a:txBody>
                    <a:bodyPr/>
                    <a:lstStyle/>
                    <a:p>
                      <a:pPr>
                        <a:lnSpc>
                          <a:spcPct val="107000"/>
                        </a:lnSpc>
                        <a:spcAft>
                          <a:spcPts val="0"/>
                        </a:spcAft>
                      </a:pPr>
                      <a:r>
                        <a:rPr lang="en-GB" sz="1800" dirty="0">
                          <a:effectLst/>
                        </a:rPr>
                        <a:t>Motivation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Persuasion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78638174"/>
                  </a:ext>
                </a:extLst>
              </a:tr>
              <a:tr h="282517">
                <a:tc>
                  <a:txBody>
                    <a:bodyPr/>
                    <a:lstStyle/>
                    <a:p>
                      <a:pPr>
                        <a:lnSpc>
                          <a:spcPct val="107000"/>
                        </a:lnSpc>
                        <a:spcAft>
                          <a:spcPts val="0"/>
                        </a:spcAft>
                      </a:pPr>
                      <a:r>
                        <a:rPr lang="en-GB" sz="1800" dirty="0">
                          <a:effectLst/>
                        </a:rPr>
                        <a:t>Perception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Segmentation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876597530"/>
                  </a:ext>
                </a:extLst>
              </a:tr>
              <a:tr h="282517">
                <a:tc>
                  <a:txBody>
                    <a:bodyPr/>
                    <a:lstStyle/>
                    <a:p>
                      <a:pPr>
                        <a:lnSpc>
                          <a:spcPct val="107000"/>
                        </a:lnSpc>
                        <a:spcAft>
                          <a:spcPts val="0"/>
                        </a:spcAft>
                      </a:pPr>
                      <a:r>
                        <a:rPr lang="en-GB" sz="1800" dirty="0">
                          <a:effectLst/>
                        </a:rPr>
                        <a:t>Personality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Situation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81169246"/>
                  </a:ext>
                </a:extLst>
              </a:tr>
              <a:tr h="282517">
                <a:tc>
                  <a:txBody>
                    <a:bodyPr/>
                    <a:lstStyle/>
                    <a:p>
                      <a:pPr>
                        <a:lnSpc>
                          <a:spcPct val="107000"/>
                        </a:lnSpc>
                        <a:spcAft>
                          <a:spcPts val="0"/>
                        </a:spcAft>
                      </a:pPr>
                      <a:r>
                        <a:rPr lang="en-GB" sz="1800" dirty="0">
                          <a:effectLst/>
                        </a:rPr>
                        <a:t>Physiological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Social stratification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222504945"/>
                  </a:ext>
                </a:extLst>
              </a:tr>
              <a:tr h="282517">
                <a:tc>
                  <a:txBody>
                    <a:bodyPr/>
                    <a:lstStyle/>
                    <a:p>
                      <a:pPr>
                        <a:lnSpc>
                          <a:spcPct val="107000"/>
                        </a:lnSpc>
                        <a:spcAft>
                          <a:spcPts val="0"/>
                        </a:spcAft>
                      </a:pPr>
                      <a:r>
                        <a:rPr lang="en-GB" sz="1800" dirty="0">
                          <a:effectLst/>
                        </a:rPr>
                        <a:t>Values/beliefs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765087075"/>
                  </a:ext>
                </a:extLst>
              </a:tr>
            </a:tbl>
          </a:graphicData>
        </a:graphic>
      </p:graphicFrame>
      <p:sp>
        <p:nvSpPr>
          <p:cNvPr id="5" name="Slide Number Placeholder 4">
            <a:extLst>
              <a:ext uri="{FF2B5EF4-FFF2-40B4-BE49-F238E27FC236}">
                <a16:creationId xmlns:a16="http://schemas.microsoft.com/office/drawing/2014/main" id="{F6EA7E7D-0F3E-457C-A79C-70CED5AF5067}"/>
              </a:ext>
            </a:extLst>
          </p:cNvPr>
          <p:cNvSpPr>
            <a:spLocks noGrp="1"/>
          </p:cNvSpPr>
          <p:nvPr>
            <p:ph type="sldNum" sz="quarter" idx="12"/>
          </p:nvPr>
        </p:nvSpPr>
        <p:spPr/>
        <p:txBody>
          <a:bodyPr/>
          <a:lstStyle/>
          <a:p>
            <a:fld id="{F36C87F6-986D-49E6-AF40-1B3A1EE8064D}" type="slidenum">
              <a:rPr lang="en-GB" smtClean="0"/>
              <a:t>8</a:t>
            </a:fld>
            <a:endParaRPr lang="en-GB"/>
          </a:p>
        </p:txBody>
      </p:sp>
      <p:sp>
        <p:nvSpPr>
          <p:cNvPr id="9" name="Oval 8">
            <a:extLst>
              <a:ext uri="{FF2B5EF4-FFF2-40B4-BE49-F238E27FC236}">
                <a16:creationId xmlns:a16="http://schemas.microsoft.com/office/drawing/2014/main" id="{506F7F3C-C195-48A1-8530-FBAA3FBFD3F8}"/>
              </a:ext>
            </a:extLst>
          </p:cNvPr>
          <p:cNvSpPr/>
          <p:nvPr/>
        </p:nvSpPr>
        <p:spPr>
          <a:xfrm>
            <a:off x="981844" y="1834742"/>
            <a:ext cx="1800200" cy="432048"/>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697795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6377-B900-47FC-846E-30FC7CBB214D}"/>
              </a:ext>
            </a:extLst>
          </p:cNvPr>
          <p:cNvSpPr>
            <a:spLocks noGrp="1"/>
          </p:cNvSpPr>
          <p:nvPr>
            <p:ph type="title"/>
          </p:nvPr>
        </p:nvSpPr>
        <p:spPr/>
        <p:txBody>
          <a:bodyPr/>
          <a:lstStyle/>
          <a:p>
            <a:r>
              <a:rPr lang="en-HK" dirty="0"/>
              <a:t>Knowledge base</a:t>
            </a:r>
            <a:endParaRPr lang="en-GB" dirty="0"/>
          </a:p>
        </p:txBody>
      </p:sp>
      <p:graphicFrame>
        <p:nvGraphicFramePr>
          <p:cNvPr id="5" name="Table 5">
            <a:extLst>
              <a:ext uri="{FF2B5EF4-FFF2-40B4-BE49-F238E27FC236}">
                <a16:creationId xmlns:a16="http://schemas.microsoft.com/office/drawing/2014/main" id="{132660E3-FE93-4B9D-9FE0-7FA8D97D24D2}"/>
              </a:ext>
            </a:extLst>
          </p:cNvPr>
          <p:cNvGraphicFramePr>
            <a:graphicFrameLocks noGrp="1"/>
          </p:cNvGraphicFramePr>
          <p:nvPr>
            <p:ph idx="1"/>
            <p:extLst>
              <p:ext uri="{D42A27DB-BD31-4B8C-83A1-F6EECF244321}">
                <p14:modId xmlns:p14="http://schemas.microsoft.com/office/powerpoint/2010/main" val="3286321286"/>
              </p:ext>
            </p:extLst>
          </p:nvPr>
        </p:nvGraphicFramePr>
        <p:xfrm>
          <a:off x="1125860" y="3068960"/>
          <a:ext cx="9753600" cy="2397760"/>
        </p:xfrm>
        <a:graphic>
          <a:graphicData uri="http://schemas.openxmlformats.org/drawingml/2006/table">
            <a:tbl>
              <a:tblPr firstRow="1" bandRow="1">
                <a:tableStyleId>{073A0DAA-6AF3-43AB-8588-CEC1D06C72B9}</a:tableStyleId>
              </a:tblPr>
              <a:tblGrid>
                <a:gridCol w="4876800">
                  <a:extLst>
                    <a:ext uri="{9D8B030D-6E8A-4147-A177-3AD203B41FA5}">
                      <a16:colId xmlns:a16="http://schemas.microsoft.com/office/drawing/2014/main" val="665128629"/>
                    </a:ext>
                  </a:extLst>
                </a:gridCol>
                <a:gridCol w="4876800">
                  <a:extLst>
                    <a:ext uri="{9D8B030D-6E8A-4147-A177-3AD203B41FA5}">
                      <a16:colId xmlns:a16="http://schemas.microsoft.com/office/drawing/2014/main" val="546274994"/>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89198427"/>
                  </a:ext>
                </a:extLst>
              </a:tr>
              <a:tr h="370840">
                <a:tc>
                  <a:txBody>
                    <a:bodyPr/>
                    <a:lstStyle/>
                    <a:p>
                      <a:r>
                        <a:rPr lang="en-GB" dirty="0"/>
                        <a:t>Discipline/profession</a:t>
                      </a:r>
                    </a:p>
                  </a:txBody>
                  <a:tcPr/>
                </a:tc>
                <a:tc>
                  <a:txBody>
                    <a:bodyPr/>
                    <a:lstStyle/>
                    <a:p>
                      <a:r>
                        <a:rPr lang="en-HK" dirty="0"/>
                        <a:t>Business - Marketing</a:t>
                      </a:r>
                      <a:endParaRPr lang="en-GB" dirty="0"/>
                    </a:p>
                  </a:txBody>
                  <a:tcPr/>
                </a:tc>
                <a:extLst>
                  <a:ext uri="{0D108BD9-81ED-4DB2-BD59-A6C34878D82A}">
                    <a16:rowId xmlns:a16="http://schemas.microsoft.com/office/drawing/2014/main" val="1603014419"/>
                  </a:ext>
                </a:extLst>
              </a:tr>
              <a:tr h="370840">
                <a:tc>
                  <a:txBody>
                    <a:bodyPr/>
                    <a:lstStyle/>
                    <a:p>
                      <a:r>
                        <a:rPr lang="en-HK" dirty="0"/>
                        <a:t>Subdiscipline</a:t>
                      </a:r>
                      <a:endParaRPr lang="en-GB" dirty="0"/>
                    </a:p>
                  </a:txBody>
                  <a:tcPr/>
                </a:tc>
                <a:tc>
                  <a:txBody>
                    <a:bodyPr/>
                    <a:lstStyle/>
                    <a:p>
                      <a:r>
                        <a:rPr lang="en-HK" dirty="0"/>
                        <a:t>Consumer behaviour</a:t>
                      </a:r>
                      <a:endParaRPr lang="en-GB" dirty="0"/>
                    </a:p>
                  </a:txBody>
                  <a:tcPr/>
                </a:tc>
                <a:extLst>
                  <a:ext uri="{0D108BD9-81ED-4DB2-BD59-A6C34878D82A}">
                    <a16:rowId xmlns:a16="http://schemas.microsoft.com/office/drawing/2014/main" val="133780772"/>
                  </a:ext>
                </a:extLst>
              </a:tr>
              <a:tr h="370840">
                <a:tc>
                  <a:txBody>
                    <a:bodyPr/>
                    <a:lstStyle/>
                    <a:p>
                      <a:r>
                        <a:rPr lang="en-HK" dirty="0"/>
                        <a:t>Concepts</a:t>
                      </a:r>
                      <a:endParaRPr lang="en-GB" dirty="0"/>
                    </a:p>
                  </a:txBody>
                  <a:tcPr/>
                </a:tc>
                <a:tc>
                  <a:txBody>
                    <a:bodyPr/>
                    <a:lstStyle/>
                    <a:p>
                      <a:r>
                        <a:rPr lang="en-HK" dirty="0"/>
                        <a:t>Attitudes</a:t>
                      </a:r>
                      <a:endParaRPr lang="en-GB" dirty="0"/>
                    </a:p>
                  </a:txBody>
                  <a:tcPr/>
                </a:tc>
                <a:extLst>
                  <a:ext uri="{0D108BD9-81ED-4DB2-BD59-A6C34878D82A}">
                    <a16:rowId xmlns:a16="http://schemas.microsoft.com/office/drawing/2014/main" val="1053648267"/>
                  </a:ext>
                </a:extLst>
              </a:tr>
              <a:tr h="370840">
                <a:tc>
                  <a:txBody>
                    <a:bodyPr/>
                    <a:lstStyle/>
                    <a:p>
                      <a:endParaRPr lang="en-GB"/>
                    </a:p>
                  </a:txBody>
                  <a:tcPr/>
                </a:tc>
                <a:tc>
                  <a:txBody>
                    <a:bodyPr/>
                    <a:lstStyle/>
                    <a:p>
                      <a:r>
                        <a:rPr lang="en-HK" dirty="0"/>
                        <a:t>Customer satisfaction; repurchase intention; repurchase behaviour; customer characteristics</a:t>
                      </a:r>
                      <a:endParaRPr lang="en-GB" dirty="0"/>
                    </a:p>
                  </a:txBody>
                  <a:tcPr/>
                </a:tc>
                <a:extLst>
                  <a:ext uri="{0D108BD9-81ED-4DB2-BD59-A6C34878D82A}">
                    <a16:rowId xmlns:a16="http://schemas.microsoft.com/office/drawing/2014/main" val="4057802539"/>
                  </a:ext>
                </a:extLst>
              </a:tr>
            </a:tbl>
          </a:graphicData>
        </a:graphic>
      </p:graphicFrame>
      <p:sp>
        <p:nvSpPr>
          <p:cNvPr id="4" name="Slide Number Placeholder 3">
            <a:extLst>
              <a:ext uri="{FF2B5EF4-FFF2-40B4-BE49-F238E27FC236}">
                <a16:creationId xmlns:a16="http://schemas.microsoft.com/office/drawing/2014/main" id="{AFAD9701-9CF5-4C6D-93D6-04CA1B5F43FC}"/>
              </a:ext>
            </a:extLst>
          </p:cNvPr>
          <p:cNvSpPr>
            <a:spLocks noGrp="1"/>
          </p:cNvSpPr>
          <p:nvPr>
            <p:ph type="sldNum" sz="quarter" idx="12"/>
          </p:nvPr>
        </p:nvSpPr>
        <p:spPr/>
        <p:txBody>
          <a:bodyPr/>
          <a:lstStyle/>
          <a:p>
            <a:fld id="{F36C87F6-986D-49E6-AF40-1B3A1EE8064D}" type="slidenum">
              <a:rPr lang="en-GB" smtClean="0"/>
              <a:t>9</a:t>
            </a:fld>
            <a:endParaRPr lang="en-GB"/>
          </a:p>
        </p:txBody>
      </p:sp>
      <p:sp>
        <p:nvSpPr>
          <p:cNvPr id="7" name="TextBox 6">
            <a:extLst>
              <a:ext uri="{FF2B5EF4-FFF2-40B4-BE49-F238E27FC236}">
                <a16:creationId xmlns:a16="http://schemas.microsoft.com/office/drawing/2014/main" id="{F86E7526-08FA-4B24-996E-245CB909B7EE}"/>
              </a:ext>
            </a:extLst>
          </p:cNvPr>
          <p:cNvSpPr txBox="1"/>
          <p:nvPr/>
        </p:nvSpPr>
        <p:spPr>
          <a:xfrm>
            <a:off x="1125860" y="1772816"/>
            <a:ext cx="9629327" cy="923330"/>
          </a:xfrm>
          <a:prstGeom prst="rect">
            <a:avLst/>
          </a:prstGeom>
          <a:noFill/>
          <a:ln>
            <a:solidFill>
              <a:schemeClr val="accent1"/>
            </a:solidFill>
          </a:ln>
        </p:spPr>
        <p:txBody>
          <a:bodyPr wrap="square" rtlCol="0">
            <a:spAutoFit/>
          </a:bodyPr>
          <a:lstStyle/>
          <a:p>
            <a:pPr>
              <a:lnSpc>
                <a:spcPct val="90000"/>
              </a:lnSpc>
            </a:pPr>
            <a:r>
              <a:rPr lang="en-HK" sz="2000" dirty="0"/>
              <a:t>Mittal, V., &amp; Kamakura, W. A. (2001). Satisfaction, repurchase intent, and repurchase behaviour: Investigating the moderating effect of customer characteristics. </a:t>
            </a:r>
            <a:r>
              <a:rPr lang="en-HK" sz="2000" i="1" dirty="0"/>
              <a:t>Journal of marketing research</a:t>
            </a:r>
            <a:r>
              <a:rPr lang="en-HK" sz="2000" dirty="0"/>
              <a:t>, 38(1), 131-142.</a:t>
            </a:r>
            <a:endParaRPr lang="en-GB" sz="2000" dirty="0"/>
          </a:p>
        </p:txBody>
      </p:sp>
    </p:spTree>
    <p:extLst>
      <p:ext uri="{BB962C8B-B14F-4D97-AF65-F5344CB8AC3E}">
        <p14:creationId xmlns:p14="http://schemas.microsoft.com/office/powerpoint/2010/main" val="146899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FE35-D46F-4370-A33D-50D9E68BB7E0}"/>
              </a:ext>
            </a:extLst>
          </p:cNvPr>
          <p:cNvSpPr>
            <a:spLocks noGrp="1"/>
          </p:cNvSpPr>
          <p:nvPr>
            <p:ph type="title"/>
          </p:nvPr>
        </p:nvSpPr>
        <p:spPr>
          <a:xfrm>
            <a:off x="1185261" y="-33266"/>
            <a:ext cx="9753600" cy="1325562"/>
          </a:xfrm>
        </p:spPr>
        <p:txBody>
          <a:bodyPr/>
          <a:lstStyle/>
          <a:p>
            <a:r>
              <a:rPr lang="en-GB" dirty="0"/>
              <a:t>Major research Areas</a:t>
            </a:r>
          </a:p>
        </p:txBody>
      </p:sp>
      <p:sp>
        <p:nvSpPr>
          <p:cNvPr id="3" name="Content Placeholder 2">
            <a:extLst>
              <a:ext uri="{FF2B5EF4-FFF2-40B4-BE49-F238E27FC236}">
                <a16:creationId xmlns:a16="http://schemas.microsoft.com/office/drawing/2014/main" id="{7C6960D1-78A6-4423-84AD-D366FEC94BA0}"/>
              </a:ext>
            </a:extLst>
          </p:cNvPr>
          <p:cNvSpPr>
            <a:spLocks noGrp="1"/>
          </p:cNvSpPr>
          <p:nvPr>
            <p:ph idx="1"/>
          </p:nvPr>
        </p:nvSpPr>
        <p:spPr>
          <a:xfrm>
            <a:off x="1217614" y="1484784"/>
            <a:ext cx="9753600" cy="5144617"/>
          </a:xfrm>
        </p:spPr>
        <p:txBody>
          <a:bodyPr>
            <a:normAutofit fontScale="92500" lnSpcReduction="10000"/>
          </a:bodyPr>
          <a:lstStyle/>
          <a:p>
            <a:r>
              <a:rPr lang="en-HK" i="1" dirty="0"/>
              <a:t>Strategic management</a:t>
            </a:r>
            <a:r>
              <a:rPr lang="en-HK" dirty="0"/>
              <a:t> – to study business performance and managerial efficiency</a:t>
            </a:r>
          </a:p>
          <a:p>
            <a:r>
              <a:rPr lang="en-HK" dirty="0"/>
              <a:t>Production management - to study the planning, organizing, directing and controlling of all kinds of production related activities</a:t>
            </a:r>
          </a:p>
          <a:p>
            <a:r>
              <a:rPr lang="en-HK" i="1" dirty="0"/>
              <a:t>Human resources management</a:t>
            </a:r>
            <a:r>
              <a:rPr lang="en-HK" dirty="0"/>
              <a:t> - to study the management of people within organizations</a:t>
            </a:r>
          </a:p>
          <a:p>
            <a:r>
              <a:rPr lang="en-HK" dirty="0"/>
              <a:t>Financial management - to study the management of funds to accomplish organisational objectives</a:t>
            </a:r>
          </a:p>
          <a:p>
            <a:r>
              <a:rPr lang="en-HK" dirty="0"/>
              <a:t>Accounting - to study the behaviours, actions and responses of both providers and users of accounting information</a:t>
            </a:r>
          </a:p>
          <a:p>
            <a:r>
              <a:rPr lang="en-HK" i="1" dirty="0"/>
              <a:t>Marketing management</a:t>
            </a:r>
            <a:r>
              <a:rPr lang="en-HK" dirty="0"/>
              <a:t> – to study market opportunities and problems, and to generate and refine marketing actions. Subdiscipline: </a:t>
            </a:r>
            <a:r>
              <a:rPr lang="en-HK" i="1" dirty="0"/>
              <a:t>consumer behaviour</a:t>
            </a:r>
            <a:r>
              <a:rPr lang="en-HK" dirty="0"/>
              <a:t> – to study how people buy and use goods and services</a:t>
            </a:r>
          </a:p>
        </p:txBody>
      </p:sp>
      <p:sp>
        <p:nvSpPr>
          <p:cNvPr id="4" name="Slide Number Placeholder 3">
            <a:extLst>
              <a:ext uri="{FF2B5EF4-FFF2-40B4-BE49-F238E27FC236}">
                <a16:creationId xmlns:a16="http://schemas.microsoft.com/office/drawing/2014/main" id="{634E668D-42B2-4F04-9F2B-B1482F686346}"/>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207380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AB75C666-9914-458F-912E-E4D331383D1B}"/>
              </a:ext>
            </a:extLst>
          </p:cNvPr>
          <p:cNvSpPr>
            <a:spLocks noGrp="1" noChangeArrowheads="1"/>
          </p:cNvSpPr>
          <p:nvPr>
            <p:ph type="title"/>
          </p:nvPr>
        </p:nvSpPr>
        <p:spPr/>
        <p:txBody>
          <a:bodyPr/>
          <a:lstStyle/>
          <a:p>
            <a:r>
              <a:rPr lang="en-US" dirty="0"/>
              <a:t>Theoretical framework</a:t>
            </a:r>
          </a:p>
        </p:txBody>
      </p:sp>
      <p:sp>
        <p:nvSpPr>
          <p:cNvPr id="7171" name="Rectangle 3">
            <a:extLst>
              <a:ext uri="{FF2B5EF4-FFF2-40B4-BE49-F238E27FC236}">
                <a16:creationId xmlns:a16="http://schemas.microsoft.com/office/drawing/2014/main" id="{0B6DAB90-F05D-4DD6-9EE5-591E7CCA2215}"/>
              </a:ext>
            </a:extLst>
          </p:cNvPr>
          <p:cNvSpPr>
            <a:spLocks noGrp="1"/>
          </p:cNvSpPr>
          <p:nvPr>
            <p:ph idx="1"/>
          </p:nvPr>
        </p:nvSpPr>
        <p:spPr/>
        <p:txBody>
          <a:bodyPr>
            <a:normAutofit lnSpcReduction="10000"/>
          </a:bodyPr>
          <a:lstStyle/>
          <a:p>
            <a:r>
              <a:rPr lang="en-HK" altLang="en-US" dirty="0"/>
              <a:t>A theoretical framework is similar to the frame of the house. Just as the foundation supports a house, a theoretical framework provides a rationale for predictions about the relationships among variables of a research study</a:t>
            </a:r>
          </a:p>
          <a:p>
            <a:r>
              <a:rPr lang="en-US" altLang="en-US" dirty="0"/>
              <a:t>A theory is a set of interrelated constructs, definitions, and propositions that present a systematic view of phenomena by specifying relations among variables, with the purpose of explaining and predicting the phenomena.</a:t>
            </a:r>
          </a:p>
          <a:p>
            <a:pPr lvl="1"/>
            <a:r>
              <a:rPr lang="en-US" altLang="en-US" dirty="0"/>
              <a:t>Constructs are concepts adapted for a research purpose</a:t>
            </a:r>
            <a:endParaRPr lang="ar-SA" altLang="en-US" dirty="0"/>
          </a:p>
          <a:p>
            <a:pPr lvl="1"/>
            <a:r>
              <a:rPr lang="en-US" altLang="en-US" dirty="0"/>
              <a:t>Through research, researchers can develop, modify, or evaluate theories.</a:t>
            </a:r>
          </a:p>
          <a:p>
            <a:r>
              <a:rPr lang="en-HK" altLang="en-US" dirty="0"/>
              <a:t>In a broad sense, any idea about how things relate to each other can be considered as a theory.</a:t>
            </a:r>
            <a:endParaRPr lang="en-US" altLang="en-US" dirty="0"/>
          </a:p>
        </p:txBody>
      </p:sp>
      <p:sp>
        <p:nvSpPr>
          <p:cNvPr id="5" name="Slide Number Placeholder 4">
            <a:extLst>
              <a:ext uri="{FF2B5EF4-FFF2-40B4-BE49-F238E27FC236}">
                <a16:creationId xmlns:a16="http://schemas.microsoft.com/office/drawing/2014/main" id="{D97FD4EF-25BC-40F5-854D-F78B768CC682}"/>
              </a:ext>
            </a:extLst>
          </p:cNvPr>
          <p:cNvSpPr>
            <a:spLocks noGrp="1"/>
          </p:cNvSpPr>
          <p:nvPr>
            <p:ph type="sldNum" sz="quarter" idx="12"/>
          </p:nvPr>
        </p:nvSpPr>
        <p:spPr/>
        <p:txBody>
          <a:bodyPr/>
          <a:lstStyle/>
          <a:p>
            <a:fld id="{F36C87F6-986D-49E6-AF40-1B3A1EE8064D}" type="slidenum">
              <a:rPr lang="en-GB" smtClean="0"/>
              <a:pPr/>
              <a:t>11</a:t>
            </a:fld>
            <a:endParaRPr lang="en-GB" dirty="0"/>
          </a:p>
        </p:txBody>
      </p:sp>
    </p:spTree>
    <p:extLst>
      <p:ext uri="{BB962C8B-B14F-4D97-AF65-F5344CB8AC3E}">
        <p14:creationId xmlns:p14="http://schemas.microsoft.com/office/powerpoint/2010/main" val="393410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2F87BE8-8820-4334-97A9-7ACE2BC2781F}"/>
              </a:ext>
            </a:extLst>
          </p:cNvPr>
          <p:cNvSpPr>
            <a:spLocks noGrp="1"/>
          </p:cNvSpPr>
          <p:nvPr>
            <p:ph type="title"/>
          </p:nvPr>
        </p:nvSpPr>
        <p:spPr/>
        <p:txBody>
          <a:bodyPr/>
          <a:lstStyle/>
          <a:p>
            <a:r>
              <a:rPr lang="en-US" altLang="en-US"/>
              <a:t>Theoretical Framework</a:t>
            </a:r>
          </a:p>
        </p:txBody>
      </p:sp>
      <p:sp>
        <p:nvSpPr>
          <p:cNvPr id="9219" name="Rectangle 3">
            <a:extLst>
              <a:ext uri="{FF2B5EF4-FFF2-40B4-BE49-F238E27FC236}">
                <a16:creationId xmlns:a16="http://schemas.microsoft.com/office/drawing/2014/main" id="{CA72551E-4F46-4785-B749-E754F5DE4FBC}"/>
              </a:ext>
            </a:extLst>
          </p:cNvPr>
          <p:cNvSpPr>
            <a:spLocks noGrp="1"/>
          </p:cNvSpPr>
          <p:nvPr>
            <p:ph idx="1"/>
          </p:nvPr>
        </p:nvSpPr>
        <p:spPr/>
        <p:txBody>
          <a:bodyPr>
            <a:normAutofit/>
          </a:bodyPr>
          <a:lstStyle/>
          <a:p>
            <a:r>
              <a:rPr lang="en-GB" altLang="en-US" dirty="0"/>
              <a:t>Theoretical framework provides a context for examining a problem i.e. theoretical rationale for: </a:t>
            </a:r>
          </a:p>
          <a:p>
            <a:r>
              <a:rPr lang="en-GB" altLang="en-US" dirty="0"/>
              <a:t>Developing hypotheses</a:t>
            </a:r>
          </a:p>
          <a:p>
            <a:pPr lvl="1"/>
            <a:r>
              <a:rPr lang="en-GB" altLang="en-US" dirty="0"/>
              <a:t>Serves as a guide to systematically identify logical, precisely defined relationships among variables</a:t>
            </a:r>
          </a:p>
          <a:p>
            <a:r>
              <a:rPr lang="en-GB" altLang="en-US" dirty="0"/>
              <a:t>Building a frame of reference/base for </a:t>
            </a:r>
          </a:p>
          <a:p>
            <a:pPr lvl="1"/>
            <a:r>
              <a:rPr lang="en-GB" altLang="en-US" dirty="0"/>
              <a:t>Observation</a:t>
            </a:r>
          </a:p>
          <a:p>
            <a:pPr lvl="1"/>
            <a:r>
              <a:rPr lang="en-GB" altLang="en-US" dirty="0"/>
              <a:t>Definitions of concepts</a:t>
            </a:r>
          </a:p>
          <a:p>
            <a:pPr lvl="1"/>
            <a:r>
              <a:rPr lang="en-GB" altLang="en-US" dirty="0"/>
              <a:t>Research design</a:t>
            </a:r>
          </a:p>
          <a:p>
            <a:pPr lvl="1"/>
            <a:r>
              <a:rPr lang="en-GB" altLang="en-US" dirty="0"/>
              <a:t>Interpretation</a:t>
            </a:r>
          </a:p>
          <a:p>
            <a:pPr lvl="1"/>
            <a:r>
              <a:rPr lang="en-GB" altLang="en-US" dirty="0"/>
              <a:t>Generalisation</a:t>
            </a:r>
          </a:p>
        </p:txBody>
      </p:sp>
      <p:sp>
        <p:nvSpPr>
          <p:cNvPr id="5" name="Slide Number Placeholder 4">
            <a:extLst>
              <a:ext uri="{FF2B5EF4-FFF2-40B4-BE49-F238E27FC236}">
                <a16:creationId xmlns:a16="http://schemas.microsoft.com/office/drawing/2014/main" id="{1927738A-A09C-4D7F-BD49-369DE4358362}"/>
              </a:ext>
            </a:extLst>
          </p:cNvPr>
          <p:cNvSpPr>
            <a:spLocks noGrp="1"/>
          </p:cNvSpPr>
          <p:nvPr>
            <p:ph type="sldNum" sz="quarter" idx="12"/>
          </p:nvPr>
        </p:nvSpPr>
        <p:spPr/>
        <p:txBody>
          <a:bodyPr/>
          <a:lstStyle/>
          <a:p>
            <a:fld id="{F36C87F6-986D-49E6-AF40-1B3A1EE8064D}" type="slidenum">
              <a:rPr lang="en-GB" smtClean="0"/>
              <a:pPr/>
              <a:t>12</a:t>
            </a:fld>
            <a:endParaRPr lang="en-GB" dirty="0"/>
          </a:p>
        </p:txBody>
      </p:sp>
    </p:spTree>
    <p:extLst>
      <p:ext uri="{BB962C8B-B14F-4D97-AF65-F5344CB8AC3E}">
        <p14:creationId xmlns:p14="http://schemas.microsoft.com/office/powerpoint/2010/main" val="364997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id="{C3E92671-F84B-4455-9C4F-0DCA57DCC07E}"/>
              </a:ext>
            </a:extLst>
          </p:cNvPr>
          <p:cNvSpPr>
            <a:spLocks noGrp="1"/>
          </p:cNvSpPr>
          <p:nvPr>
            <p:ph type="sldNum" sz="quarter" idx="12"/>
          </p:nvPr>
        </p:nvSpPr>
        <p:spPr/>
        <p:txBody>
          <a:bodyPr/>
          <a:lstStyle/>
          <a:p>
            <a:fld id="{F36C87F6-986D-49E6-AF40-1B3A1EE8064D}" type="slidenum">
              <a:rPr lang="en-GB" smtClean="0"/>
              <a:pPr/>
              <a:t>13</a:t>
            </a:fld>
            <a:endParaRPr lang="en-GB" dirty="0"/>
          </a:p>
        </p:txBody>
      </p:sp>
    </p:spTree>
    <p:extLst>
      <p:ext uri="{BB962C8B-B14F-4D97-AF65-F5344CB8AC3E}">
        <p14:creationId xmlns:p14="http://schemas.microsoft.com/office/powerpoint/2010/main" val="34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a:xfrm>
            <a:off x="837828" y="37872"/>
            <a:ext cx="9753600" cy="1325562"/>
          </a:xfrm>
        </p:spPr>
        <p:txBody>
          <a:bodyPr/>
          <a:lstStyle/>
          <a:p>
            <a:r>
              <a:rPr lang="en-US" dirty="0"/>
              <a:t>Major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extLst>
              <p:ext uri="{D42A27DB-BD31-4B8C-83A1-F6EECF244321}">
                <p14:modId xmlns:p14="http://schemas.microsoft.com/office/powerpoint/2010/main" val="4274757084"/>
              </p:ext>
            </p:extLst>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14</a:t>
            </a:fld>
            <a:endParaRPr lang="en-GB"/>
          </a:p>
        </p:txBody>
      </p:sp>
      <p:sp>
        <p:nvSpPr>
          <p:cNvPr id="3" name="TextBox 2">
            <a:extLst>
              <a:ext uri="{FF2B5EF4-FFF2-40B4-BE49-F238E27FC236}">
                <a16:creationId xmlns:a16="http://schemas.microsoft.com/office/drawing/2014/main"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29579" y="19378"/>
            <a:ext cx="9753600" cy="1325562"/>
          </a:xfrm>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15</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extLst>
              <p:ext uri="{D42A27DB-BD31-4B8C-83A1-F6EECF244321}">
                <p14:modId xmlns:p14="http://schemas.microsoft.com/office/powerpoint/2010/main" val="1498035086"/>
              </p:ext>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16</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763DA1B-5431-43AD-ADEB-090F14E2358C}"/>
              </a:ext>
            </a:extLst>
          </p:cNvPr>
          <p:cNvGraphicFramePr>
            <a:graphicFrameLocks noGrp="1"/>
          </p:cNvGraphicFramePr>
          <p:nvPr>
            <p:ph idx="1"/>
            <p:extLst>
              <p:ext uri="{D42A27DB-BD31-4B8C-83A1-F6EECF244321}">
                <p14:modId xmlns:p14="http://schemas.microsoft.com/office/powerpoint/2010/main" val="276539776"/>
              </p:ext>
            </p:extLst>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5E69EBD-2103-40DB-BCC8-674F2974ED9D}"/>
              </a:ext>
            </a:extLst>
          </p:cNvPr>
          <p:cNvSpPr>
            <a:spLocks noGrp="1"/>
          </p:cNvSpPr>
          <p:nvPr>
            <p:ph type="sldNum" sz="quarter" idx="12"/>
          </p:nvPr>
        </p:nvSpPr>
        <p:spPr/>
        <p:txBody>
          <a:bodyPr/>
          <a:lstStyle/>
          <a:p>
            <a:fld id="{F36C87F6-986D-49E6-AF40-1B3A1EE8064D}" type="slidenum">
              <a:rPr lang="en-GB" smtClean="0"/>
              <a:t>17</a:t>
            </a:fld>
            <a:endParaRPr lang="en-GB"/>
          </a:p>
        </p:txBody>
      </p:sp>
      <p:grpSp>
        <p:nvGrpSpPr>
          <p:cNvPr id="8" name="Group 7">
            <a:extLst>
              <a:ext uri="{FF2B5EF4-FFF2-40B4-BE49-F238E27FC236}">
                <a16:creationId xmlns:a16="http://schemas.microsoft.com/office/drawing/2014/main"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ectangle: Rounded Corners 4">
              <a:extLst>
                <a:ext uri="{FF2B5EF4-FFF2-40B4-BE49-F238E27FC236}">
                  <a16:creationId xmlns:a16="http://schemas.microsoft.com/office/drawing/2014/main"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ectangle: Rounded Corners 4">
              <a:extLst>
                <a:ext uri="{FF2B5EF4-FFF2-40B4-BE49-F238E27FC236}">
                  <a16:creationId xmlns:a16="http://schemas.microsoft.com/office/drawing/2014/main"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193115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lnSpcReduction="10000"/>
          </a:bodyPr>
          <a:lstStyle/>
          <a:p>
            <a:r>
              <a:rPr lang="en-HK" dirty="0"/>
              <a:t>Individual characteristics such as </a:t>
            </a:r>
            <a:r>
              <a:rPr lang="en-HK" b="1" dirty="0"/>
              <a:t>beliefs, values, personality, and demographic attributes, and individual processes such as learning, perception, motivation, emotions, and decision making;</a:t>
            </a:r>
          </a:p>
          <a:p>
            <a:r>
              <a:rPr lang="en-HK" dirty="0"/>
              <a:t>Interpersonal processes such as </a:t>
            </a:r>
            <a:r>
              <a:rPr lang="en-HK" b="1" dirty="0"/>
              <a:t>trust, justice, power/politics, social exchange, and networks;</a:t>
            </a:r>
          </a:p>
          <a:p>
            <a:r>
              <a:rPr lang="en-HK" dirty="0"/>
              <a:t>Group/team characteristics such as </a:t>
            </a:r>
            <a:r>
              <a:rPr lang="en-HK" b="1" dirty="0"/>
              <a:t>size, diversity, and cohesion, and group/team processes such as development, leadership, decision making, and cooperation and conflict;</a:t>
            </a:r>
          </a:p>
          <a:p>
            <a:r>
              <a:rPr lang="en-HK" dirty="0"/>
              <a:t>Organizational processes and practices such as </a:t>
            </a:r>
            <a:r>
              <a:rPr lang="en-HK" b="1" dirty="0"/>
              <a:t>leadership, goal setting, work design, feedback, rewards, communication, socialization and change;</a:t>
            </a:r>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67818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a:bodyPr>
          <a:lstStyle/>
          <a:p>
            <a:r>
              <a:rPr lang="en-HK" dirty="0"/>
              <a:t>Human resources management and practices in the various functions and activities such as for </a:t>
            </a:r>
            <a:r>
              <a:rPr lang="en-HK" b="1" dirty="0"/>
              <a:t>acquisition, allocation, development, utilization, maintenance, and evaluation of humans as resources in work organizations;</a:t>
            </a:r>
            <a:endParaRPr lang="en-HK" dirty="0"/>
          </a:p>
          <a:p>
            <a:r>
              <a:rPr lang="en-HK" dirty="0"/>
              <a:t>Contextual influences on individuals and groups such as </a:t>
            </a:r>
            <a:r>
              <a:rPr lang="en-HK" b="1" dirty="0"/>
              <a:t>organizational and national culture, and organizational identity and climate;</a:t>
            </a:r>
          </a:p>
          <a:p>
            <a:r>
              <a:rPr lang="en-HK" dirty="0"/>
              <a:t>The influence of all of the above on individual, interpersonal, group, and organizational outcomes such as </a:t>
            </a:r>
            <a:r>
              <a:rPr lang="en-HK" b="1" dirty="0"/>
              <a:t>performance, creativity, attachment, citizenship behaviours, stress, absenteeism, turnover, deviance, and ethical behaviour</a:t>
            </a:r>
            <a:r>
              <a:rPr lang="en-HK" dirty="0"/>
              <a:t>.</a:t>
            </a:r>
            <a:endParaRPr lang="en-GB" dirty="0"/>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94519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id="{91F96476-588C-4B90-92DC-DBB9D79DCEB7}"/>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Psychological Field</a:t>
            </a:r>
          </a:p>
          <a:p>
            <a:pPr eaLnBrk="0" hangingPunct="0"/>
            <a:r>
              <a:rPr lang="en-US" sz="1500" b="1"/>
              <a:t>1. Motivation</a:t>
            </a:r>
          </a:p>
          <a:p>
            <a:pPr eaLnBrk="0" hangingPunct="0"/>
            <a:r>
              <a:rPr lang="en-US" sz="1500" b="1"/>
              <a:t>2. Perception</a:t>
            </a:r>
          </a:p>
          <a:p>
            <a:pPr eaLnBrk="0" hangingPunct="0"/>
            <a:r>
              <a:rPr lang="en-US" sz="1500" b="1"/>
              <a:t>3. Learning</a:t>
            </a:r>
          </a:p>
          <a:p>
            <a:pPr eaLnBrk="0" hangingPunct="0"/>
            <a:r>
              <a:rPr lang="en-US" sz="1500" b="1"/>
              <a:t>4. Personality</a:t>
            </a:r>
          </a:p>
          <a:p>
            <a:pPr eaLnBrk="0" hangingPunct="0"/>
            <a:r>
              <a:rPr lang="en-US" sz="1500" b="1"/>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cSld>
  <p:clrMapOvr>
    <a:masterClrMapping/>
  </p:clrMapOvr>
  <p:transition>
    <p:cove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22</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24</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25</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BCA7406-3C80-4503-AD8A-B6F02F934381}"/>
              </a:ext>
            </a:extLst>
          </p:cNvPr>
          <p:cNvGraphicFramePr>
            <a:graphicFrameLocks noGrp="1"/>
          </p:cNvGraphicFramePr>
          <p:nvPr>
            <p:extLst>
              <p:ext uri="{D42A27DB-BD31-4B8C-83A1-F6EECF244321}">
                <p14:modId xmlns:p14="http://schemas.microsoft.com/office/powerpoint/2010/main" val="1181899122"/>
              </p:ext>
            </p:extLst>
          </p:nvPr>
        </p:nvGraphicFramePr>
        <p:xfrm>
          <a:off x="909836" y="1600201"/>
          <a:ext cx="10225135" cy="4075118"/>
        </p:xfrm>
        <a:graphic>
          <a:graphicData uri="http://schemas.openxmlformats.org/drawingml/2006/table">
            <a:tbl>
              <a:tblPr firstRow="1" bandRow="1">
                <a:tableStyleId>{793D81CF-94F2-401A-BA57-92F5A7B2D0C5}</a:tableStyleId>
              </a:tblPr>
              <a:tblGrid>
                <a:gridCol w="1076330">
                  <a:extLst>
                    <a:ext uri="{9D8B030D-6E8A-4147-A177-3AD203B41FA5}">
                      <a16:colId xmlns:a16="http://schemas.microsoft.com/office/drawing/2014/main" val="20000"/>
                    </a:ext>
                  </a:extLst>
                </a:gridCol>
                <a:gridCol w="3551889">
                  <a:extLst>
                    <a:ext uri="{9D8B030D-6E8A-4147-A177-3AD203B41FA5}">
                      <a16:colId xmlns:a16="http://schemas.microsoft.com/office/drawing/2014/main" val="20001"/>
                    </a:ext>
                  </a:extLst>
                </a:gridCol>
                <a:gridCol w="3040632">
                  <a:extLst>
                    <a:ext uri="{9D8B030D-6E8A-4147-A177-3AD203B41FA5}">
                      <a16:colId xmlns:a16="http://schemas.microsoft.com/office/drawing/2014/main" val="20002"/>
                    </a:ext>
                  </a:extLst>
                </a:gridCol>
                <a:gridCol w="2556284">
                  <a:extLst>
                    <a:ext uri="{9D8B030D-6E8A-4147-A177-3AD203B41FA5}">
                      <a16:colId xmlns:a16="http://schemas.microsoft.com/office/drawing/2014/main"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chemeClr val="tx1"/>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val="10007"/>
                  </a:ext>
                </a:extLst>
              </a:tr>
            </a:tbl>
          </a:graphicData>
        </a:graphic>
      </p:graphicFrame>
      <p:sp>
        <p:nvSpPr>
          <p:cNvPr id="3" name="Slide Number Placeholder 2">
            <a:extLst>
              <a:ext uri="{FF2B5EF4-FFF2-40B4-BE49-F238E27FC236}">
                <a16:creationId xmlns:a16="http://schemas.microsoft.com/office/drawing/2014/main" id="{4D5D4087-EA2E-4B9A-8EDA-F418AC6729B8}"/>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40"/>
            <a:ext cx="4709160" cy="3733869"/>
          </a:xfrm>
        </p:spPr>
        <p:txBody>
          <a:bodyPr>
            <a:normAutofit fontScale="92500" lnSpcReduction="10000"/>
          </a:bodyPr>
          <a:lstStyle/>
          <a:p>
            <a:r>
              <a:rPr lang="en-HK" sz="2400" dirty="0"/>
              <a:t>Knowledge of the topic, field and discipline</a:t>
            </a:r>
          </a:p>
          <a:p>
            <a:r>
              <a:rPr lang="en-HK" sz="2400" dirty="0"/>
              <a:t>Personal interest</a:t>
            </a:r>
          </a:p>
          <a:p>
            <a:r>
              <a:rPr lang="en-HK" sz="2400" dirty="0"/>
              <a:t>Contribution to the field</a:t>
            </a:r>
          </a:p>
          <a:p>
            <a:pPr lvl="1"/>
            <a:r>
              <a:rPr lang="en-HK" sz="2000" dirty="0"/>
              <a:t>Practical and theoretical significance (Is there potential for original contribution?)</a:t>
            </a:r>
          </a:p>
          <a:p>
            <a:r>
              <a:rPr lang="en-HK" sz="2400" dirty="0"/>
              <a:t>Newness</a:t>
            </a:r>
          </a:p>
          <a:p>
            <a:pPr lvl="1"/>
            <a:r>
              <a:rPr lang="en-HK" sz="2000" dirty="0"/>
              <a:t>Developments and trends (new regulations, technology, markets, products, services, etc)</a:t>
            </a:r>
            <a:endParaRPr lang="en-US" sz="2000" dirty="0"/>
          </a:p>
        </p:txBody>
      </p:sp>
      <p:sp>
        <p:nvSpPr>
          <p:cNvPr id="11" name="Content Placeholder 10"/>
          <p:cNvSpPr>
            <a:spLocks noGrp="1"/>
          </p:cNvSpPr>
          <p:nvPr>
            <p:ph sz="quarter" idx="4"/>
          </p:nvPr>
        </p:nvSpPr>
        <p:spPr>
          <a:xfrm>
            <a:off x="6094412" y="1988840"/>
            <a:ext cx="4709160" cy="3600400"/>
          </a:xfrm>
        </p:spPr>
        <p:txBody>
          <a:bodyPr>
            <a:normAutofit fontScale="92500" lnSpcReduction="10000"/>
          </a:bodyPr>
          <a:lstStyle/>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Economic factors</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id="{1764962F-F34B-4C3C-97DF-FB1B9FD83483}"/>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28</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31</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1535</TotalTime>
  <Words>2438</Words>
  <Application>Microsoft Office PowerPoint</Application>
  <PresentationFormat>Custom</PresentationFormat>
  <Paragraphs>412</Paragraphs>
  <Slides>32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Century Gothic</vt:lpstr>
      <vt:lpstr>Continental Asia 16x9</vt:lpstr>
      <vt:lpstr>HKBM7004  QUANTITATIVE RESEARCH METHODS</vt:lpstr>
      <vt:lpstr>Topics</vt:lpstr>
      <vt:lpstr>Business and management Research</vt:lpstr>
      <vt:lpstr>Business and management Research</vt:lpstr>
      <vt:lpstr>Knowledge Base</vt:lpstr>
      <vt:lpstr>PowerPoint Presentation</vt:lpstr>
      <vt:lpstr>Knowledge base: Major Fields of research in Business</vt:lpstr>
      <vt:lpstr>Knowledge base:  Consumer behaviour</vt:lpstr>
      <vt:lpstr>Knowledge base</vt:lpstr>
      <vt:lpstr>Major research Areas</vt:lpstr>
      <vt:lpstr>Theoretical framework</vt:lpstr>
      <vt:lpstr>Theoretical Framework</vt:lpstr>
      <vt:lpstr>Types of Theories</vt:lpstr>
      <vt:lpstr>Major Research Areas</vt:lpstr>
      <vt:lpstr>Strategic Management Research</vt:lpstr>
      <vt:lpstr>Organisational Behaviour</vt:lpstr>
      <vt:lpstr>PowerPoint Presentation</vt:lpstr>
      <vt:lpstr>Major topics in organizational behaviour</vt:lpstr>
      <vt:lpstr>Major topics in organizational behaviour</vt:lpstr>
      <vt:lpstr>Research Challenges and Opportunity for Organizational Behaviour</vt:lpstr>
      <vt:lpstr>PowerPoint Presentation</vt:lpstr>
      <vt:lpstr>Developing a Research Proposal</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72</cp:revision>
  <cp:lastPrinted>2020-02-08T02:12:48Z</cp:lastPrinted>
  <dcterms:created xsi:type="dcterms:W3CDTF">2018-01-28T08:08:54Z</dcterms:created>
  <dcterms:modified xsi:type="dcterms:W3CDTF">2021-10-11T09:45:30Z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