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62" r:id="rId2"/>
    <p:sldId id="256" r:id="rId3"/>
    <p:sldId id="257" r:id="rId4"/>
    <p:sldId id="258" r:id="rId5"/>
    <p:sldId id="259" r:id="rId6"/>
    <p:sldId id="260" r:id="rId7"/>
    <p:sldId id="261" r:id="rId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9503" autoAdjust="0"/>
  </p:normalViewPr>
  <p:slideViewPr>
    <p:cSldViewPr snapToGrid="0" snapToObjects="1">
      <p:cViewPr varScale="1">
        <p:scale>
          <a:sx n="56" d="100"/>
          <a:sy n="56" d="100"/>
        </p:scale>
        <p:origin x="104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33319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r>
              <a:rPr lang="en-US" dirty="0"/>
              <a:t>Good morning. Today, my presentation focuses on communication in health and social care. I selected this skill because communication affects almost every interaction between professionals, patients, service users and families. During the presentation, I will explain what communication involves, why it is important, and how a simple communication model works. I will also use a short care example involving an older person receiving new medication. Finally, I will </a:t>
            </a:r>
            <a:r>
              <a:rPr lang="en-US" dirty="0" err="1"/>
              <a:t>summarise</a:t>
            </a:r>
            <a:r>
              <a:rPr lang="en-US" dirty="0"/>
              <a:t> how strong communication skills improve safety, dignity, trust, teamwork and professional practice across different health and social care settings today.</a:t>
            </a:r>
          </a:p>
        </p:txBody>
      </p:sp>
    </p:spTree>
    <p:extLst>
      <p:ext uri="{BB962C8B-B14F-4D97-AF65-F5344CB8AC3E}">
        <p14:creationId xmlns:p14="http://schemas.microsoft.com/office/powerpoint/2010/main" val="3730277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in health and social care is more than simply speaking to someone. It involves exchanging information in a way that the other person can clearly understand. This may include listening carefully, noticing body language, writing accurate notes and using digital records appropriately. Professionals must adapt their communication to the person’s age, needs, language and level of understanding. When communication is clear and respectful, staff can understand what matters to the individual. This supports person-</a:t>
            </a:r>
            <a:r>
              <a:rPr lang="en-US" dirty="0" err="1"/>
              <a:t>centred</a:t>
            </a:r>
            <a:r>
              <a:rPr lang="en-US" dirty="0"/>
              <a:t> care and helps service users feel heard, valued, respected and involved in decisions. or care workers, communication is particularly important during handovers, when reporting changes in a person’s condition and when explaining care. Clear information helps colleagues respond appropriately and reduces the risk of mistakes. </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important because patients and service users need clear information about their care, treatment and available choices. When information is confusing or incomplete, people may feel anxious or misunderstand what they should do. Good communication also supports accurate handovers between staff and reduces the risk of mistakes. It helps professionals work together because everyone understands their responsibilities. Trust is also strengthened when staff listen, explain decisions and respond honestly. Therefore, effective communication improves cooperation, supports safer practice and creates a more positive care experience for everyone directly involved.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can be understood through Shannon &amp; Weaver’s communication model which includes sender, message, channel, receiver, and feedback. Additionally, Shannon &amp; Weaver’s communication model highlights the concept of “noise” which refers to anything that interferes with comprehension. When it comes to healthcare and social care contexts, examples of noise include hearing problems, stress, language barriers, disturbances, and use of medical jargon. The main advantage of this model is that it makes professionals realize where breakdown in communication happens. Nevertheless, this model is criticized for focusing on a one-way communication process and failing to recognize the influence of emotions, culture, relations, and power on communication.</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example involves an older person who has been prescribed new medication. The care worker should explain how and when the medicine must be taken, using simple and respectful language. Medical terms should be avoided unless they are explained clearly. The worker should also discuss possible side effects and encourage the person to ask questions. To check understanding, the patient could explain the instructions back in their own words. This approach reduces missed doses, supports independence and improves safety while helping the person feel confident about managing medication correctly.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communication is a central skill in health and social care practice. It helps professionals understand individual needs, explain information clearly and work effectively with colleagues. Strong communication supports patient safety, dignity, trust and person-</a:t>
            </a:r>
            <a:r>
              <a:rPr lang="en-US" dirty="0" err="1"/>
              <a:t>centred</a:t>
            </a:r>
            <a:r>
              <a:rPr lang="en-US" dirty="0"/>
              <a:t> decision-making. In contrast, poor communication can contribute to medication errors, complaints, confusion and negative care experiences. Communication skills also influence employability because professionals must present information accurately and behave respectfully. By developing listening, questioning, documentation and feedback skills, workers can provide safer, more compassionate and consistently more effective care.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4B62A054-475F-7DE3-FE23-A6EC1B47C496}"/>
              </a:ext>
            </a:extLst>
          </p:cNvPr>
          <p:cNvSpPr/>
          <p:nvPr/>
        </p:nvSpPr>
        <p:spPr>
          <a:xfrm>
            <a:off x="1577009" y="702365"/>
            <a:ext cx="9303026" cy="5446644"/>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i="1" dirty="0">
                <a:solidFill>
                  <a:schemeClr val="tx1"/>
                </a:solidFill>
              </a:rPr>
              <a:t>Student name: Natasha Ferncombe   </a:t>
            </a:r>
          </a:p>
          <a:p>
            <a:pPr algn="ctr"/>
            <a:r>
              <a:rPr lang="en-US" sz="2400" b="1" i="1" dirty="0">
                <a:solidFill>
                  <a:schemeClr val="tx1"/>
                </a:solidFill>
              </a:rPr>
              <a:t>  Student ID number: 2512316</a:t>
            </a:r>
          </a:p>
          <a:p>
            <a:pPr algn="ctr"/>
            <a:endParaRPr lang="en-US" sz="2400" b="1" i="1" dirty="0">
              <a:solidFill>
                <a:schemeClr val="tx1"/>
              </a:solidFill>
            </a:endParaRPr>
          </a:p>
          <a:p>
            <a:pPr algn="ctr"/>
            <a:r>
              <a:rPr lang="en-US" sz="2400" b="1" i="1" dirty="0">
                <a:solidFill>
                  <a:schemeClr val="tx1"/>
                </a:solidFill>
              </a:rPr>
              <a:t>Programme: Certificate of Higher Education Skills for the Workplace (Health and Social Care)</a:t>
            </a:r>
          </a:p>
          <a:p>
            <a:pPr algn="ctr"/>
            <a:endParaRPr lang="en-US" sz="2400" b="1" i="1" dirty="0">
              <a:solidFill>
                <a:schemeClr val="tx1"/>
              </a:solidFill>
            </a:endParaRPr>
          </a:p>
          <a:p>
            <a:pPr algn="ctr"/>
            <a:r>
              <a:rPr lang="en-US" sz="2400" b="1" i="1" dirty="0">
                <a:solidFill>
                  <a:schemeClr val="tx1"/>
                </a:solidFill>
              </a:rPr>
              <a:t>Module: Professional Development within Health and Social Care</a:t>
            </a:r>
          </a:p>
          <a:p>
            <a:pPr algn="ctr"/>
            <a:r>
              <a:rPr lang="en-US" sz="2400" b="1" i="1" dirty="0">
                <a:solidFill>
                  <a:schemeClr val="tx1"/>
                </a:solidFill>
              </a:rPr>
              <a:t>Module code: LCHS4009</a:t>
            </a:r>
          </a:p>
        </p:txBody>
      </p:sp>
    </p:spTree>
    <p:extLst>
      <p:ext uri="{BB962C8B-B14F-4D97-AF65-F5344CB8AC3E}">
        <p14:creationId xmlns:p14="http://schemas.microsoft.com/office/powerpoint/2010/main" val="2233193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6FA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A9D8F"/>
          </a:solidFill>
          <a:ln w="12700">
            <a:solidFill>
              <a:srgbClr val="2A9D8F"/>
            </a:solidFill>
            <a:prstDash val="solid"/>
          </a:ln>
        </p:spPr>
      </p:sp>
      <p:sp>
        <p:nvSpPr>
          <p:cNvPr id="3" name="Text 1"/>
          <p:cNvSpPr/>
          <p:nvPr/>
        </p:nvSpPr>
        <p:spPr>
          <a:xfrm>
            <a:off x="502920" y="438912"/>
            <a:ext cx="566928" cy="402336"/>
          </a:xfrm>
          <a:prstGeom prst="rect">
            <a:avLst/>
          </a:prstGeom>
          <a:noFill/>
          <a:ln/>
        </p:spPr>
        <p:txBody>
          <a:bodyPr wrap="square" lIns="0" tIns="0" rIns="0" bIns="0" rtlCol="0" anchor="ctr"/>
          <a:lstStyle/>
          <a:p>
            <a:pPr marL="0" indent="0">
              <a:buNone/>
            </a:pPr>
            <a:r>
              <a:rPr lang="en-US" sz="1800" b="1" dirty="0">
                <a:solidFill>
                  <a:srgbClr val="1F7A70"/>
                </a:solidFill>
                <a:latin typeface="Aptos Display" pitchFamily="34" charset="0"/>
                <a:ea typeface="Aptos Display" pitchFamily="34" charset="-122"/>
                <a:cs typeface="Aptos Display" pitchFamily="34" charset="-120"/>
              </a:rPr>
              <a:t>01</a:t>
            </a:r>
            <a:endParaRPr lang="en-US" sz="1800" dirty="0"/>
          </a:p>
        </p:txBody>
      </p:sp>
      <p:sp>
        <p:nvSpPr>
          <p:cNvPr id="4" name="Text 2"/>
          <p:cNvSpPr/>
          <p:nvPr/>
        </p:nvSpPr>
        <p:spPr>
          <a:xfrm>
            <a:off x="1508760" y="347472"/>
            <a:ext cx="9966960" cy="566928"/>
          </a:xfrm>
          <a:prstGeom prst="rect">
            <a:avLst/>
          </a:prstGeom>
          <a:noFill/>
          <a:ln/>
        </p:spPr>
        <p:txBody>
          <a:bodyPr wrap="square" lIns="127" tIns="127" rIns="127" bIns="127" rtlCol="0" anchor="ctr">
            <a:normAutofit/>
          </a:bodyPr>
          <a:lstStyle/>
          <a:p>
            <a:pPr marL="0" indent="0">
              <a:buNone/>
            </a:pPr>
            <a:r>
              <a:rPr lang="en-US" sz="3000" b="1" dirty="0">
                <a:solidFill>
                  <a:srgbClr val="17324D"/>
                </a:solidFill>
                <a:latin typeface="Aptos Display" pitchFamily="34" charset="0"/>
                <a:ea typeface="Aptos Display" pitchFamily="34" charset="-122"/>
                <a:cs typeface="Aptos Display" pitchFamily="34" charset="-120"/>
              </a:rPr>
              <a:t>Communication in Health and Social Care</a:t>
            </a:r>
            <a:endParaRPr lang="en-US" sz="3000" dirty="0"/>
          </a:p>
        </p:txBody>
      </p:sp>
      <p:sp>
        <p:nvSpPr>
          <p:cNvPr id="5" name="Shape 3"/>
          <p:cNvSpPr/>
          <p:nvPr/>
        </p:nvSpPr>
        <p:spPr>
          <a:xfrm>
            <a:off x="658368" y="1225296"/>
            <a:ext cx="10863072" cy="4983480"/>
          </a:xfrm>
          <a:prstGeom prst="roundRect">
            <a:avLst>
              <a:gd name="adj" fmla="val 1468"/>
            </a:avLst>
          </a:prstGeom>
          <a:solidFill>
            <a:srgbClr val="FFFFFF"/>
          </a:solidFill>
          <a:ln w="15240">
            <a:solidFill>
              <a:srgbClr val="D8E7E6">
                <a:alpha val="90000"/>
              </a:srgbClr>
            </a:solidFill>
            <a:prstDash val="solid"/>
          </a:ln>
          <a:effectLst>
            <a:outerShdw blurRad="12700" dist="50800" dir="2700000" algn="bl" rotWithShape="0">
              <a:srgbClr val="A9B9C2">
                <a:alpha val="14000"/>
              </a:srgbClr>
            </a:outerShdw>
          </a:effectLst>
        </p:spPr>
      </p:sp>
      <p:sp>
        <p:nvSpPr>
          <p:cNvPr id="6" name="Shape 4"/>
          <p:cNvSpPr/>
          <p:nvPr/>
        </p:nvSpPr>
        <p:spPr>
          <a:xfrm>
            <a:off x="658368" y="1225296"/>
            <a:ext cx="118872" cy="4983480"/>
          </a:xfrm>
          <a:prstGeom prst="rect">
            <a:avLst/>
          </a:prstGeom>
          <a:solidFill>
            <a:srgbClr val="2A9D8F"/>
          </a:solidFill>
          <a:ln w="12700">
            <a:solidFill>
              <a:srgbClr val="2A9D8F"/>
            </a:solidFill>
            <a:prstDash val="solid"/>
          </a:ln>
        </p:spPr>
      </p:sp>
      <p:sp>
        <p:nvSpPr>
          <p:cNvPr id="7" name="Text 5"/>
          <p:cNvSpPr/>
          <p:nvPr/>
        </p:nvSpPr>
        <p:spPr>
          <a:xfrm>
            <a:off x="1069848" y="1508698"/>
            <a:ext cx="6980583" cy="3797543"/>
          </a:xfrm>
          <a:prstGeom prst="rect">
            <a:avLst/>
          </a:prstGeom>
          <a:noFill/>
          <a:ln/>
        </p:spPr>
        <p:txBody>
          <a:bodyPr wrap="square" lIns="254" tIns="254" rIns="254" bIns="254" rtlCol="0" anchor="ctr">
            <a:normAutofit/>
          </a:bodyPr>
          <a:lstStyle/>
          <a:p>
            <a:pPr marL="342900" indent="-342900">
              <a:buFont typeface="Arial" panose="020B0604020202020204" pitchFamily="34" charset="0"/>
              <a:buChar char="•"/>
            </a:pPr>
            <a:r>
              <a:rPr lang="en-US" sz="2000" dirty="0">
                <a:solidFill>
                  <a:srgbClr val="20313F"/>
                </a:solidFill>
                <a:latin typeface="Aptos" pitchFamily="34" charset="0"/>
                <a:ea typeface="Aptos" pitchFamily="34" charset="-122"/>
                <a:cs typeface="Aptos" pitchFamily="34" charset="-120"/>
              </a:rPr>
              <a:t> Interpersonal communication exchanges information clearly between providers, patients and families.</a:t>
            </a:r>
            <a:endParaRPr lang="en-US" sz="2000" dirty="0"/>
          </a:p>
          <a:p>
            <a:pPr marL="342900" indent="-342900">
              <a:buFont typeface="Arial" panose="020B0604020202020204" pitchFamily="34" charset="0"/>
              <a:buChar char="•"/>
            </a:pPr>
            <a:r>
              <a:rPr lang="en-US" sz="2000" dirty="0">
                <a:solidFill>
                  <a:srgbClr val="20313F"/>
                </a:solidFill>
                <a:latin typeface="Aptos" pitchFamily="34" charset="0"/>
                <a:ea typeface="Aptos" pitchFamily="34" charset="-122"/>
                <a:cs typeface="Aptos" pitchFamily="34" charset="-120"/>
              </a:rPr>
              <a:t> It includes speech, listening, body language, written notes and digital information.</a:t>
            </a:r>
            <a:endParaRPr lang="en-US" sz="2000" dirty="0"/>
          </a:p>
          <a:p>
            <a:pPr marL="342900" indent="-342900">
              <a:buFont typeface="Arial" panose="020B0604020202020204" pitchFamily="34" charset="0"/>
              <a:buChar char="•"/>
            </a:pPr>
            <a:r>
              <a:rPr lang="en-US" sz="2000" dirty="0">
                <a:solidFill>
                  <a:srgbClr val="20313F"/>
                </a:solidFill>
                <a:latin typeface="Aptos" pitchFamily="34" charset="0"/>
                <a:ea typeface="Aptos" pitchFamily="34" charset="-122"/>
                <a:cs typeface="Aptos" pitchFamily="34" charset="-120"/>
              </a:rPr>
              <a:t>Communication helps staff understand people’s needs in health and social care </a:t>
            </a:r>
            <a:r>
              <a:rPr lang="en-US" sz="2000" dirty="0">
                <a:solidFill>
                  <a:srgbClr val="20313F"/>
                </a:solidFill>
                <a:ea typeface="Aptos" pitchFamily="34" charset="-122"/>
                <a:cs typeface="Aptos" pitchFamily="34" charset="-120"/>
              </a:rPr>
              <a:t>(</a:t>
            </a:r>
            <a:r>
              <a:rPr lang="en-US" sz="2000" dirty="0"/>
              <a:t>Smith, and Martini, 2023). </a:t>
            </a:r>
          </a:p>
          <a:p>
            <a:pPr marL="342900" indent="-342900">
              <a:buFont typeface="Arial" panose="020B0604020202020204" pitchFamily="34" charset="0"/>
              <a:buChar char="•"/>
            </a:pPr>
            <a:r>
              <a:rPr lang="en-US" sz="2000" dirty="0">
                <a:solidFill>
                  <a:srgbClr val="20313F"/>
                </a:solidFill>
                <a:latin typeface="Aptos" pitchFamily="34" charset="0"/>
                <a:ea typeface="Aptos" pitchFamily="34" charset="-122"/>
                <a:cs typeface="Aptos" pitchFamily="34" charset="-120"/>
              </a:rPr>
              <a:t>Good communication supports safe, respectful and person-centred care.</a:t>
            </a:r>
          </a:p>
          <a:p>
            <a:pPr marL="342900" indent="-342900">
              <a:buFont typeface="Arial" panose="020B0604020202020204" pitchFamily="34" charset="0"/>
              <a:buChar char="•"/>
            </a:pPr>
            <a:r>
              <a:rPr lang="en-US" sz="2000" dirty="0"/>
              <a:t>Communication is essential when reporting concerns, completing handovers and explaining care safely to service users.</a:t>
            </a:r>
          </a:p>
        </p:txBody>
      </p:sp>
      <p:sp>
        <p:nvSpPr>
          <p:cNvPr id="8" name="Text 6"/>
          <p:cNvSpPr/>
          <p:nvPr/>
        </p:nvSpPr>
        <p:spPr>
          <a:xfrm>
            <a:off x="713232" y="6437376"/>
            <a:ext cx="4754880" cy="201168"/>
          </a:xfrm>
          <a:prstGeom prst="rect">
            <a:avLst/>
          </a:prstGeom>
          <a:noFill/>
          <a:ln/>
        </p:spPr>
        <p:txBody>
          <a:bodyPr wrap="square" lIns="0" tIns="0" rIns="0" bIns="0" rtlCol="0" anchor="ctr"/>
          <a:lstStyle/>
          <a:p>
            <a:pPr marL="0" indent="0">
              <a:buNone/>
            </a:pPr>
            <a:r>
              <a:rPr lang="en-US" sz="850" dirty="0">
                <a:solidFill>
                  <a:srgbClr val="586B7A"/>
                </a:solidFill>
              </a:rPr>
              <a:t>LCHS4009 | Self-Awareness Presentation</a:t>
            </a:r>
            <a:endParaRPr lang="en-US" sz="850" dirty="0"/>
          </a:p>
        </p:txBody>
      </p:sp>
      <p:sp>
        <p:nvSpPr>
          <p:cNvPr id="9" name="Text 7"/>
          <p:cNvSpPr/>
          <p:nvPr/>
        </p:nvSpPr>
        <p:spPr>
          <a:xfrm>
            <a:off x="7406640" y="6437376"/>
            <a:ext cx="4069080" cy="201168"/>
          </a:xfrm>
          <a:prstGeom prst="rect">
            <a:avLst/>
          </a:prstGeom>
          <a:noFill/>
          <a:ln/>
        </p:spPr>
        <p:txBody>
          <a:bodyPr wrap="square" lIns="0" tIns="0" rIns="0" bIns="0" rtlCol="0" anchor="ctr"/>
          <a:lstStyle/>
          <a:p>
            <a:pPr marL="0" indent="0" algn="r">
              <a:buNone/>
            </a:pPr>
            <a:r>
              <a:rPr lang="en-US" sz="850" dirty="0">
                <a:solidFill>
                  <a:srgbClr val="586B7A"/>
                </a:solidFill>
              </a:rPr>
              <a:t>Communication in Health and Social Care</a:t>
            </a:r>
            <a:endParaRPr lang="en-US" sz="850" dirty="0"/>
          </a:p>
        </p:txBody>
      </p:sp>
      <p:pic>
        <p:nvPicPr>
          <p:cNvPr id="10" name="Picture 9">
            <a:extLst>
              <a:ext uri="{FF2B5EF4-FFF2-40B4-BE49-F238E27FC236}">
                <a16:creationId xmlns:a16="http://schemas.microsoft.com/office/drawing/2014/main" id="{9E33B2AD-7EFA-C7E8-BB67-E9A82703C3B2}"/>
              </a:ext>
            </a:extLst>
          </p:cNvPr>
          <p:cNvPicPr>
            <a:picLocks noChangeAspect="1"/>
          </p:cNvPicPr>
          <p:nvPr/>
        </p:nvPicPr>
        <p:blipFill>
          <a:blip r:embed="rId3"/>
          <a:stretch>
            <a:fillRect/>
          </a:stretch>
        </p:blipFill>
        <p:spPr>
          <a:xfrm>
            <a:off x="8429625" y="2226366"/>
            <a:ext cx="2794966" cy="236220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6FA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A9D8F"/>
          </a:solidFill>
          <a:ln w="12700">
            <a:solidFill>
              <a:srgbClr val="2A9D8F"/>
            </a:solidFill>
            <a:prstDash val="solid"/>
          </a:ln>
        </p:spPr>
      </p:sp>
      <p:sp>
        <p:nvSpPr>
          <p:cNvPr id="3" name="Text 1"/>
          <p:cNvSpPr/>
          <p:nvPr/>
        </p:nvSpPr>
        <p:spPr>
          <a:xfrm>
            <a:off x="502920" y="438912"/>
            <a:ext cx="566928" cy="402336"/>
          </a:xfrm>
          <a:prstGeom prst="rect">
            <a:avLst/>
          </a:prstGeom>
          <a:noFill/>
          <a:ln/>
        </p:spPr>
        <p:txBody>
          <a:bodyPr wrap="square" lIns="0" tIns="0" rIns="0" bIns="0" rtlCol="0" anchor="ctr"/>
          <a:lstStyle/>
          <a:p>
            <a:pPr marL="0" indent="0">
              <a:buNone/>
            </a:pPr>
            <a:r>
              <a:rPr lang="en-US" sz="1800" b="1" dirty="0">
                <a:solidFill>
                  <a:srgbClr val="1F7A70"/>
                </a:solidFill>
                <a:latin typeface="Aptos Display" pitchFamily="34" charset="0"/>
                <a:ea typeface="Aptos Display" pitchFamily="34" charset="-122"/>
                <a:cs typeface="Aptos Display" pitchFamily="34" charset="-120"/>
              </a:rPr>
              <a:t>02</a:t>
            </a:r>
            <a:endParaRPr lang="en-US" sz="1800" dirty="0"/>
          </a:p>
        </p:txBody>
      </p:sp>
      <p:sp>
        <p:nvSpPr>
          <p:cNvPr id="4" name="Text 2"/>
          <p:cNvSpPr/>
          <p:nvPr/>
        </p:nvSpPr>
        <p:spPr>
          <a:xfrm>
            <a:off x="1508760" y="347472"/>
            <a:ext cx="9966960" cy="566928"/>
          </a:xfrm>
          <a:prstGeom prst="rect">
            <a:avLst/>
          </a:prstGeom>
          <a:noFill/>
          <a:ln/>
        </p:spPr>
        <p:txBody>
          <a:bodyPr wrap="square" lIns="127" tIns="127" rIns="127" bIns="127" rtlCol="0" anchor="ctr">
            <a:normAutofit/>
          </a:bodyPr>
          <a:lstStyle/>
          <a:p>
            <a:pPr marL="0" indent="0">
              <a:buNone/>
            </a:pPr>
            <a:r>
              <a:rPr lang="en-US" sz="3000" b="1" dirty="0">
                <a:solidFill>
                  <a:srgbClr val="17324D"/>
                </a:solidFill>
                <a:latin typeface="Aptos Display" pitchFamily="34" charset="0"/>
                <a:ea typeface="Aptos Display" pitchFamily="34" charset="-122"/>
                <a:cs typeface="Aptos Display" pitchFamily="34" charset="-120"/>
              </a:rPr>
              <a:t>Why Communication is Important</a:t>
            </a:r>
            <a:endParaRPr lang="en-US" sz="3000" dirty="0"/>
          </a:p>
        </p:txBody>
      </p:sp>
      <p:sp>
        <p:nvSpPr>
          <p:cNvPr id="5" name="Shape 3"/>
          <p:cNvSpPr/>
          <p:nvPr/>
        </p:nvSpPr>
        <p:spPr>
          <a:xfrm>
            <a:off x="658368" y="1225296"/>
            <a:ext cx="10863072" cy="4983480"/>
          </a:xfrm>
          <a:prstGeom prst="roundRect">
            <a:avLst>
              <a:gd name="adj" fmla="val 1468"/>
            </a:avLst>
          </a:prstGeom>
          <a:solidFill>
            <a:srgbClr val="FFFFFF"/>
          </a:solidFill>
          <a:ln w="15240">
            <a:solidFill>
              <a:srgbClr val="D8E7E6">
                <a:alpha val="90000"/>
              </a:srgbClr>
            </a:solidFill>
            <a:prstDash val="solid"/>
          </a:ln>
          <a:effectLst>
            <a:outerShdw blurRad="12700" dist="50800" dir="2700000" algn="bl" rotWithShape="0">
              <a:srgbClr val="A9B9C2">
                <a:alpha val="14000"/>
              </a:srgbClr>
            </a:outerShdw>
          </a:effectLst>
        </p:spPr>
      </p:sp>
      <p:sp>
        <p:nvSpPr>
          <p:cNvPr id="6" name="Shape 4"/>
          <p:cNvSpPr/>
          <p:nvPr/>
        </p:nvSpPr>
        <p:spPr>
          <a:xfrm>
            <a:off x="658368" y="1225296"/>
            <a:ext cx="118872" cy="4983480"/>
          </a:xfrm>
          <a:prstGeom prst="rect">
            <a:avLst/>
          </a:prstGeom>
          <a:solidFill>
            <a:srgbClr val="7AA6C2"/>
          </a:solidFill>
          <a:ln w="12700">
            <a:solidFill>
              <a:srgbClr val="7AA6C2"/>
            </a:solidFill>
            <a:prstDash val="solid"/>
          </a:ln>
        </p:spPr>
      </p:sp>
      <p:sp>
        <p:nvSpPr>
          <p:cNvPr id="7" name="Text 5"/>
          <p:cNvSpPr/>
          <p:nvPr/>
        </p:nvSpPr>
        <p:spPr>
          <a:xfrm>
            <a:off x="1143000" y="1609344"/>
            <a:ext cx="6263640" cy="3466239"/>
          </a:xfrm>
          <a:prstGeom prst="rect">
            <a:avLst/>
          </a:prstGeom>
          <a:noFill/>
          <a:ln/>
        </p:spPr>
        <p:txBody>
          <a:bodyPr wrap="square" lIns="254" tIns="254" rIns="254" bIns="254" rtlCol="0" anchor="ctr">
            <a:normAutofit/>
          </a:bodyPr>
          <a:lstStyle/>
          <a:p>
            <a:pPr marL="0" indent="0">
              <a:buNone/>
            </a:pPr>
            <a:r>
              <a:rPr lang="en-US" sz="2000" dirty="0">
                <a:solidFill>
                  <a:srgbClr val="20313F"/>
                </a:solidFill>
                <a:latin typeface="Aptos" pitchFamily="34" charset="0"/>
                <a:ea typeface="Aptos" pitchFamily="34" charset="-122"/>
                <a:cs typeface="Aptos" pitchFamily="34" charset="-120"/>
              </a:rPr>
              <a:t>• It helps patients understand their care, treatment and available choices.</a:t>
            </a:r>
            <a:endParaRPr lang="en-US" sz="2000" dirty="0"/>
          </a:p>
          <a:p>
            <a:pPr marL="0" indent="0">
              <a:buNone/>
            </a:pPr>
            <a:r>
              <a:rPr lang="en-US" sz="2000" dirty="0">
                <a:solidFill>
                  <a:srgbClr val="20313F"/>
                </a:solidFill>
                <a:latin typeface="Aptos" pitchFamily="34" charset="0"/>
                <a:ea typeface="Aptos" pitchFamily="34" charset="-122"/>
                <a:cs typeface="Aptos" pitchFamily="34" charset="-120"/>
              </a:rPr>
              <a:t>• It helps minimise errors when tasks are passed between staff members.</a:t>
            </a:r>
            <a:endParaRPr lang="en-US" sz="2000" dirty="0"/>
          </a:p>
          <a:p>
            <a:r>
              <a:rPr lang="en-US" sz="2000" dirty="0">
                <a:solidFill>
                  <a:srgbClr val="20313F"/>
                </a:solidFill>
                <a:latin typeface="Aptos" pitchFamily="34" charset="0"/>
                <a:ea typeface="Aptos" pitchFamily="34" charset="-122"/>
                <a:cs typeface="Aptos" pitchFamily="34" charset="-120"/>
              </a:rPr>
              <a:t>• It builds trust between service users, families and care professionals </a:t>
            </a:r>
          </a:p>
          <a:p>
            <a:r>
              <a:rPr lang="en-US" sz="2000" dirty="0">
                <a:solidFill>
                  <a:srgbClr val="20313F"/>
                </a:solidFill>
                <a:latin typeface="Aptos" pitchFamily="34" charset="0"/>
                <a:ea typeface="Aptos" pitchFamily="34" charset="-122"/>
                <a:cs typeface="Aptos" pitchFamily="34" charset="-120"/>
              </a:rPr>
              <a:t>• It promotes effective teamwork and interprofessional working across services.</a:t>
            </a:r>
            <a:endParaRPr lang="en-US" sz="2000" dirty="0"/>
          </a:p>
        </p:txBody>
      </p:sp>
      <p:sp>
        <p:nvSpPr>
          <p:cNvPr id="8" name="Text 6"/>
          <p:cNvSpPr/>
          <p:nvPr/>
        </p:nvSpPr>
        <p:spPr>
          <a:xfrm>
            <a:off x="713232" y="6437376"/>
            <a:ext cx="4754880" cy="201168"/>
          </a:xfrm>
          <a:prstGeom prst="rect">
            <a:avLst/>
          </a:prstGeom>
          <a:noFill/>
          <a:ln/>
        </p:spPr>
        <p:txBody>
          <a:bodyPr wrap="square" lIns="0" tIns="0" rIns="0" bIns="0" rtlCol="0" anchor="ctr"/>
          <a:lstStyle/>
          <a:p>
            <a:pPr marL="0" indent="0">
              <a:buNone/>
            </a:pPr>
            <a:r>
              <a:rPr lang="en-US" sz="850" dirty="0">
                <a:solidFill>
                  <a:srgbClr val="586B7A"/>
                </a:solidFill>
              </a:rPr>
              <a:t>LCHS4009 | Self-Awareness Presentation</a:t>
            </a:r>
            <a:endParaRPr lang="en-US" sz="850" dirty="0"/>
          </a:p>
        </p:txBody>
      </p:sp>
      <p:sp>
        <p:nvSpPr>
          <p:cNvPr id="9" name="Text 7"/>
          <p:cNvSpPr/>
          <p:nvPr/>
        </p:nvSpPr>
        <p:spPr>
          <a:xfrm>
            <a:off x="7406640" y="6437376"/>
            <a:ext cx="4069080" cy="201168"/>
          </a:xfrm>
          <a:prstGeom prst="rect">
            <a:avLst/>
          </a:prstGeom>
          <a:noFill/>
          <a:ln/>
        </p:spPr>
        <p:txBody>
          <a:bodyPr wrap="square" lIns="0" tIns="0" rIns="0" bIns="0" rtlCol="0" anchor="ctr"/>
          <a:lstStyle/>
          <a:p>
            <a:pPr marL="0" indent="0" algn="r">
              <a:buNone/>
            </a:pPr>
            <a:r>
              <a:rPr lang="en-US" sz="850" dirty="0">
                <a:solidFill>
                  <a:srgbClr val="586B7A"/>
                </a:solidFill>
              </a:rPr>
              <a:t>Communication in Health and Social Care</a:t>
            </a:r>
            <a:endParaRPr lang="en-US" sz="850" dirty="0"/>
          </a:p>
        </p:txBody>
      </p:sp>
      <p:pic>
        <p:nvPicPr>
          <p:cNvPr id="10" name="Picture 9">
            <a:extLst>
              <a:ext uri="{FF2B5EF4-FFF2-40B4-BE49-F238E27FC236}">
                <a16:creationId xmlns:a16="http://schemas.microsoft.com/office/drawing/2014/main" id="{BE4E8A78-8670-174B-FB53-0F8CE5B621F7}"/>
              </a:ext>
            </a:extLst>
          </p:cNvPr>
          <p:cNvPicPr>
            <a:picLocks noChangeAspect="1"/>
          </p:cNvPicPr>
          <p:nvPr/>
        </p:nvPicPr>
        <p:blipFill>
          <a:blip r:embed="rId3"/>
          <a:stretch>
            <a:fillRect/>
          </a:stretch>
        </p:blipFill>
        <p:spPr>
          <a:xfrm>
            <a:off x="7890633" y="2539033"/>
            <a:ext cx="3381375" cy="199320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6FA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A9D8F"/>
          </a:solidFill>
          <a:ln w="12700">
            <a:solidFill>
              <a:srgbClr val="2A9D8F"/>
            </a:solidFill>
            <a:prstDash val="solid"/>
          </a:ln>
        </p:spPr>
      </p:sp>
      <p:sp>
        <p:nvSpPr>
          <p:cNvPr id="3" name="Text 1"/>
          <p:cNvSpPr/>
          <p:nvPr/>
        </p:nvSpPr>
        <p:spPr>
          <a:xfrm>
            <a:off x="502920" y="438912"/>
            <a:ext cx="566928" cy="402336"/>
          </a:xfrm>
          <a:prstGeom prst="rect">
            <a:avLst/>
          </a:prstGeom>
          <a:noFill/>
          <a:ln/>
        </p:spPr>
        <p:txBody>
          <a:bodyPr wrap="square" lIns="0" tIns="0" rIns="0" bIns="0" rtlCol="0" anchor="ctr"/>
          <a:lstStyle/>
          <a:p>
            <a:pPr marL="0" indent="0">
              <a:buNone/>
            </a:pPr>
            <a:r>
              <a:rPr lang="en-US" sz="1800" b="1" dirty="0">
                <a:solidFill>
                  <a:srgbClr val="1F7A70"/>
                </a:solidFill>
                <a:latin typeface="Aptos Display" pitchFamily="34" charset="0"/>
                <a:ea typeface="Aptos Display" pitchFamily="34" charset="-122"/>
                <a:cs typeface="Aptos Display" pitchFamily="34" charset="-120"/>
              </a:rPr>
              <a:t>03</a:t>
            </a:r>
            <a:endParaRPr lang="en-US" sz="1800" dirty="0"/>
          </a:p>
        </p:txBody>
      </p:sp>
      <p:sp>
        <p:nvSpPr>
          <p:cNvPr id="4" name="Text 2"/>
          <p:cNvSpPr/>
          <p:nvPr/>
        </p:nvSpPr>
        <p:spPr>
          <a:xfrm>
            <a:off x="1508760" y="347472"/>
            <a:ext cx="9966960" cy="566928"/>
          </a:xfrm>
          <a:prstGeom prst="rect">
            <a:avLst/>
          </a:prstGeom>
          <a:noFill/>
          <a:ln/>
        </p:spPr>
        <p:txBody>
          <a:bodyPr wrap="square" lIns="127" tIns="127" rIns="127" bIns="127" rtlCol="0" anchor="ctr">
            <a:normAutofit/>
          </a:bodyPr>
          <a:lstStyle/>
          <a:p>
            <a:pPr marL="0" indent="0" algn="ctr">
              <a:buNone/>
            </a:pPr>
            <a:r>
              <a:rPr lang="en-US" sz="3000" b="1" dirty="0"/>
              <a:t>Shannon and Weaver’s Communication Model</a:t>
            </a:r>
          </a:p>
        </p:txBody>
      </p:sp>
      <p:sp>
        <p:nvSpPr>
          <p:cNvPr id="5" name="Shape 3"/>
          <p:cNvSpPr/>
          <p:nvPr/>
        </p:nvSpPr>
        <p:spPr>
          <a:xfrm>
            <a:off x="658368" y="1225296"/>
            <a:ext cx="10863072" cy="4983480"/>
          </a:xfrm>
          <a:prstGeom prst="roundRect">
            <a:avLst>
              <a:gd name="adj" fmla="val 1468"/>
            </a:avLst>
          </a:prstGeom>
          <a:solidFill>
            <a:srgbClr val="FFFFFF"/>
          </a:solidFill>
          <a:ln w="15240">
            <a:solidFill>
              <a:srgbClr val="D8E7E6">
                <a:alpha val="90000"/>
              </a:srgbClr>
            </a:solidFill>
            <a:prstDash val="solid"/>
          </a:ln>
          <a:effectLst>
            <a:outerShdw blurRad="12700" dist="50800" dir="2700000" algn="bl" rotWithShape="0">
              <a:srgbClr val="A9B9C2">
                <a:alpha val="14000"/>
              </a:srgbClr>
            </a:outerShdw>
          </a:effectLst>
        </p:spPr>
      </p:sp>
      <p:sp>
        <p:nvSpPr>
          <p:cNvPr id="6" name="Shape 4"/>
          <p:cNvSpPr/>
          <p:nvPr/>
        </p:nvSpPr>
        <p:spPr>
          <a:xfrm>
            <a:off x="658368" y="1225296"/>
            <a:ext cx="118872" cy="4983480"/>
          </a:xfrm>
          <a:prstGeom prst="rect">
            <a:avLst/>
          </a:prstGeom>
          <a:solidFill>
            <a:srgbClr val="E9A64B"/>
          </a:solidFill>
          <a:ln w="12700">
            <a:solidFill>
              <a:srgbClr val="E9A64B"/>
            </a:solidFill>
            <a:prstDash val="solid"/>
          </a:ln>
        </p:spPr>
      </p:sp>
      <p:sp>
        <p:nvSpPr>
          <p:cNvPr id="7" name="Text 5"/>
          <p:cNvSpPr/>
          <p:nvPr/>
        </p:nvSpPr>
        <p:spPr>
          <a:xfrm>
            <a:off x="1143000" y="1871273"/>
            <a:ext cx="7130845" cy="3691526"/>
          </a:xfrm>
          <a:prstGeom prst="rect">
            <a:avLst/>
          </a:prstGeom>
          <a:noFill/>
          <a:ln/>
        </p:spPr>
        <p:txBody>
          <a:bodyPr wrap="square" lIns="254" tIns="254" rIns="254" bIns="254" rtlCol="0" anchor="ctr">
            <a:normAutofit fontScale="92500" lnSpcReduction="10000"/>
          </a:bodyPr>
          <a:lstStyle/>
          <a:p>
            <a:pPr marL="0" indent="0">
              <a:buNone/>
            </a:pPr>
            <a:endParaRPr lang="en-US" sz="2000" dirty="0"/>
          </a:p>
          <a:p>
            <a:pPr marL="342900" indent="-342900">
              <a:buFont typeface="Arial" panose="020B0604020202020204" pitchFamily="34" charset="0"/>
              <a:buChar char="•"/>
            </a:pPr>
            <a:r>
              <a:rPr lang="en-US" sz="2000" dirty="0"/>
              <a:t> Shannon and Weaver’s model explains communication through a sender, message, channel, receiver and feedback.</a:t>
            </a:r>
          </a:p>
          <a:p>
            <a:pPr marL="342900" indent="-342900">
              <a:buFont typeface="Arial" panose="020B0604020202020204" pitchFamily="34" charset="0"/>
              <a:buChar char="•"/>
            </a:pPr>
            <a:r>
              <a:rPr lang="en-US" sz="2000" dirty="0"/>
              <a:t>“Noise” may interrupt communication, including language barriers, hearing difficulties, anxiety, medical terminology or environmental distractions.</a:t>
            </a:r>
          </a:p>
          <a:p>
            <a:pPr marL="342900" indent="-342900">
              <a:buFont typeface="Arial" panose="020B0604020202020204" pitchFamily="34" charset="0"/>
              <a:buChar char="•"/>
            </a:pPr>
            <a:r>
              <a:rPr lang="en-US" sz="2000" dirty="0"/>
              <a:t> In health and social care, feedback is essential because professionals must confirm that information has been understood correctly.</a:t>
            </a:r>
          </a:p>
          <a:p>
            <a:pPr marL="342900" indent="-342900">
              <a:buFont typeface="Arial" panose="020B0604020202020204" pitchFamily="34" charset="0"/>
              <a:buChar char="•"/>
            </a:pPr>
            <a:r>
              <a:rPr lang="en-US" sz="2000" dirty="0"/>
              <a:t>A strength of the model is that it clearly identifies where communication may break down.</a:t>
            </a:r>
          </a:p>
          <a:p>
            <a:pPr marL="342900" indent="-342900">
              <a:buFont typeface="Arial" panose="020B0604020202020204" pitchFamily="34" charset="0"/>
              <a:buChar char="•"/>
            </a:pPr>
            <a:r>
              <a:rPr lang="en-US" sz="2000" dirty="0"/>
              <a:t>However, it can be </a:t>
            </a:r>
            <a:r>
              <a:rPr lang="en-US" sz="2000" dirty="0" err="1"/>
              <a:t>criticised</a:t>
            </a:r>
            <a:r>
              <a:rPr lang="en-US" sz="2000" dirty="0"/>
              <a:t> for presenting communication as a mainly linear process and giving limited attention to emotions, relationships, culture and power differences.</a:t>
            </a:r>
          </a:p>
          <a:p>
            <a:pPr marL="0" indent="0">
              <a:buNone/>
            </a:pPr>
            <a:endParaRPr lang="en-US" sz="2000" dirty="0"/>
          </a:p>
        </p:txBody>
      </p:sp>
      <p:sp>
        <p:nvSpPr>
          <p:cNvPr id="8" name="Text 6"/>
          <p:cNvSpPr/>
          <p:nvPr/>
        </p:nvSpPr>
        <p:spPr>
          <a:xfrm>
            <a:off x="713232" y="6437376"/>
            <a:ext cx="4754880" cy="201168"/>
          </a:xfrm>
          <a:prstGeom prst="rect">
            <a:avLst/>
          </a:prstGeom>
          <a:noFill/>
          <a:ln/>
        </p:spPr>
        <p:txBody>
          <a:bodyPr wrap="square" lIns="0" tIns="0" rIns="0" bIns="0" rtlCol="0" anchor="ctr"/>
          <a:lstStyle/>
          <a:p>
            <a:pPr marL="0" indent="0">
              <a:buNone/>
            </a:pPr>
            <a:r>
              <a:rPr lang="en-US" sz="850" dirty="0">
                <a:solidFill>
                  <a:srgbClr val="586B7A"/>
                </a:solidFill>
              </a:rPr>
              <a:t>LCHS4009 | Self-Awareness Presentation</a:t>
            </a:r>
            <a:endParaRPr lang="en-US" sz="850" dirty="0"/>
          </a:p>
        </p:txBody>
      </p:sp>
      <p:sp>
        <p:nvSpPr>
          <p:cNvPr id="9" name="Text 7"/>
          <p:cNvSpPr/>
          <p:nvPr/>
        </p:nvSpPr>
        <p:spPr>
          <a:xfrm>
            <a:off x="7406640" y="6437376"/>
            <a:ext cx="4069080" cy="201168"/>
          </a:xfrm>
          <a:prstGeom prst="rect">
            <a:avLst/>
          </a:prstGeom>
          <a:noFill/>
          <a:ln/>
        </p:spPr>
        <p:txBody>
          <a:bodyPr wrap="square" lIns="0" tIns="0" rIns="0" bIns="0" rtlCol="0" anchor="ctr"/>
          <a:lstStyle/>
          <a:p>
            <a:pPr marL="0" indent="0" algn="r">
              <a:buNone/>
            </a:pPr>
            <a:r>
              <a:rPr lang="en-US" sz="850" dirty="0">
                <a:solidFill>
                  <a:srgbClr val="586B7A"/>
                </a:solidFill>
              </a:rPr>
              <a:t>Communication in Health and Social Care</a:t>
            </a:r>
            <a:endParaRPr lang="en-US" sz="8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6FA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A9D8F"/>
          </a:solidFill>
          <a:ln w="12700">
            <a:solidFill>
              <a:srgbClr val="2A9D8F"/>
            </a:solidFill>
            <a:prstDash val="solid"/>
          </a:ln>
        </p:spPr>
      </p:sp>
      <p:sp>
        <p:nvSpPr>
          <p:cNvPr id="3" name="Text 1"/>
          <p:cNvSpPr/>
          <p:nvPr/>
        </p:nvSpPr>
        <p:spPr>
          <a:xfrm>
            <a:off x="502920" y="438912"/>
            <a:ext cx="566928" cy="402336"/>
          </a:xfrm>
          <a:prstGeom prst="rect">
            <a:avLst/>
          </a:prstGeom>
          <a:noFill/>
          <a:ln/>
        </p:spPr>
        <p:txBody>
          <a:bodyPr wrap="square" lIns="0" tIns="0" rIns="0" bIns="0" rtlCol="0" anchor="ctr"/>
          <a:lstStyle/>
          <a:p>
            <a:pPr marL="0" indent="0">
              <a:buNone/>
            </a:pPr>
            <a:r>
              <a:rPr lang="en-US" sz="1800" b="1" dirty="0">
                <a:solidFill>
                  <a:srgbClr val="1F7A70"/>
                </a:solidFill>
                <a:latin typeface="Aptos Display" pitchFamily="34" charset="0"/>
                <a:ea typeface="Aptos Display" pitchFamily="34" charset="-122"/>
                <a:cs typeface="Aptos Display" pitchFamily="34" charset="-120"/>
              </a:rPr>
              <a:t>04</a:t>
            </a:r>
            <a:endParaRPr lang="en-US" sz="1800" dirty="0"/>
          </a:p>
        </p:txBody>
      </p:sp>
      <p:sp>
        <p:nvSpPr>
          <p:cNvPr id="4" name="Text 2"/>
          <p:cNvSpPr/>
          <p:nvPr/>
        </p:nvSpPr>
        <p:spPr>
          <a:xfrm>
            <a:off x="1508760" y="347472"/>
            <a:ext cx="9966960" cy="566928"/>
          </a:xfrm>
          <a:prstGeom prst="rect">
            <a:avLst/>
          </a:prstGeom>
          <a:noFill/>
          <a:ln/>
        </p:spPr>
        <p:txBody>
          <a:bodyPr wrap="square" lIns="127" tIns="127" rIns="127" bIns="127" rtlCol="0" anchor="ctr">
            <a:normAutofit/>
          </a:bodyPr>
          <a:lstStyle/>
          <a:p>
            <a:pPr marL="0" indent="0">
              <a:buNone/>
            </a:pPr>
            <a:r>
              <a:rPr lang="en-US" sz="3000" b="1" dirty="0">
                <a:solidFill>
                  <a:srgbClr val="17324D"/>
                </a:solidFill>
                <a:latin typeface="Aptos Display" pitchFamily="34" charset="0"/>
                <a:ea typeface="Aptos Display" pitchFamily="34" charset="-122"/>
                <a:cs typeface="Aptos Display" pitchFamily="34" charset="-120"/>
              </a:rPr>
              <a:t>Case Study for Care Practice</a:t>
            </a:r>
            <a:endParaRPr lang="en-US" sz="3000" dirty="0"/>
          </a:p>
        </p:txBody>
      </p:sp>
      <p:sp>
        <p:nvSpPr>
          <p:cNvPr id="5" name="Shape 3"/>
          <p:cNvSpPr/>
          <p:nvPr/>
        </p:nvSpPr>
        <p:spPr>
          <a:xfrm>
            <a:off x="658368" y="1225296"/>
            <a:ext cx="10863072" cy="4983480"/>
          </a:xfrm>
          <a:prstGeom prst="roundRect">
            <a:avLst>
              <a:gd name="adj" fmla="val 1468"/>
            </a:avLst>
          </a:prstGeom>
          <a:solidFill>
            <a:srgbClr val="FFFFFF"/>
          </a:solidFill>
          <a:ln w="15240">
            <a:solidFill>
              <a:srgbClr val="D8E7E6">
                <a:alpha val="90000"/>
              </a:srgbClr>
            </a:solidFill>
            <a:prstDash val="solid"/>
          </a:ln>
          <a:effectLst>
            <a:outerShdw blurRad="12700" dist="50800" dir="2700000" algn="bl" rotWithShape="0">
              <a:srgbClr val="A9B9C2">
                <a:alpha val="14000"/>
              </a:srgbClr>
            </a:outerShdw>
          </a:effectLst>
        </p:spPr>
      </p:sp>
      <p:sp>
        <p:nvSpPr>
          <p:cNvPr id="6" name="Shape 4"/>
          <p:cNvSpPr/>
          <p:nvPr/>
        </p:nvSpPr>
        <p:spPr>
          <a:xfrm>
            <a:off x="658368" y="1225296"/>
            <a:ext cx="118872" cy="4983480"/>
          </a:xfrm>
          <a:prstGeom prst="rect">
            <a:avLst/>
          </a:prstGeom>
          <a:solidFill>
            <a:srgbClr val="9B8ACB"/>
          </a:solidFill>
          <a:ln w="12700">
            <a:solidFill>
              <a:srgbClr val="9B8ACB"/>
            </a:solidFill>
            <a:prstDash val="solid"/>
          </a:ln>
        </p:spPr>
      </p:sp>
      <p:sp>
        <p:nvSpPr>
          <p:cNvPr id="7" name="Text 5"/>
          <p:cNvSpPr/>
          <p:nvPr/>
        </p:nvSpPr>
        <p:spPr>
          <a:xfrm>
            <a:off x="1143000" y="1609344"/>
            <a:ext cx="6451291" cy="3373473"/>
          </a:xfrm>
          <a:prstGeom prst="rect">
            <a:avLst/>
          </a:prstGeom>
          <a:noFill/>
          <a:ln/>
        </p:spPr>
        <p:txBody>
          <a:bodyPr wrap="square" lIns="254" tIns="254" rIns="254" bIns="254" rtlCol="0" anchor="ctr">
            <a:normAutofit/>
          </a:bodyPr>
          <a:lstStyle/>
          <a:p>
            <a:pPr marL="0" indent="0">
              <a:buNone/>
            </a:pPr>
            <a:r>
              <a:rPr lang="en-US" sz="2000" dirty="0">
                <a:solidFill>
                  <a:srgbClr val="20313F"/>
                </a:solidFill>
                <a:latin typeface="Aptos" pitchFamily="34" charset="0"/>
                <a:ea typeface="Aptos" pitchFamily="34" charset="-122"/>
                <a:cs typeface="Aptos" pitchFamily="34" charset="-120"/>
              </a:rPr>
              <a:t>• An older person receives new medication from a care worker.</a:t>
            </a:r>
            <a:endParaRPr lang="en-US" sz="2000" dirty="0"/>
          </a:p>
          <a:p>
            <a:pPr marL="0" indent="0">
              <a:buNone/>
            </a:pPr>
            <a:r>
              <a:rPr lang="en-US" sz="2000" dirty="0">
                <a:solidFill>
                  <a:srgbClr val="20313F"/>
                </a:solidFill>
                <a:latin typeface="Aptos" pitchFamily="34" charset="0"/>
                <a:ea typeface="Aptos" pitchFamily="34" charset="-122"/>
                <a:cs typeface="Aptos" pitchFamily="34" charset="-120"/>
              </a:rPr>
              <a:t>• The care worker uses simple language and checks understanding.</a:t>
            </a:r>
            <a:endParaRPr lang="en-US" sz="2000" dirty="0"/>
          </a:p>
          <a:p>
            <a:r>
              <a:rPr lang="en-US" sz="2000" dirty="0">
                <a:solidFill>
                  <a:srgbClr val="20313F"/>
                </a:solidFill>
                <a:latin typeface="Aptos" pitchFamily="34" charset="0"/>
                <a:ea typeface="Aptos" pitchFamily="34" charset="-122"/>
                <a:cs typeface="Aptos" pitchFamily="34" charset="-120"/>
              </a:rPr>
              <a:t>• The patient is encouraged to ask questions about dosage and side effects (</a:t>
            </a:r>
            <a:r>
              <a:rPr lang="en-US" sz="2000" dirty="0"/>
              <a:t>World Health </a:t>
            </a:r>
            <a:r>
              <a:rPr lang="en-US" sz="2000" dirty="0" err="1"/>
              <a:t>Organisation</a:t>
            </a:r>
            <a:r>
              <a:rPr lang="en-US" sz="2000" dirty="0"/>
              <a:t>, 2025).</a:t>
            </a:r>
          </a:p>
          <a:p>
            <a:pPr marL="0" indent="0">
              <a:buNone/>
            </a:pPr>
            <a:r>
              <a:rPr lang="en-US" sz="2000" dirty="0">
                <a:solidFill>
                  <a:srgbClr val="20313F"/>
                </a:solidFill>
                <a:latin typeface="Aptos" pitchFamily="34" charset="0"/>
                <a:ea typeface="Aptos" pitchFamily="34" charset="-122"/>
                <a:cs typeface="Aptos" pitchFamily="34" charset="-120"/>
              </a:rPr>
              <a:t>• Effective communication reduces missed medication and improves patient safety.</a:t>
            </a:r>
            <a:endParaRPr lang="en-US" sz="2000" dirty="0"/>
          </a:p>
        </p:txBody>
      </p:sp>
      <p:sp>
        <p:nvSpPr>
          <p:cNvPr id="8" name="Text 6"/>
          <p:cNvSpPr/>
          <p:nvPr/>
        </p:nvSpPr>
        <p:spPr>
          <a:xfrm>
            <a:off x="713232" y="6437376"/>
            <a:ext cx="4754880" cy="201168"/>
          </a:xfrm>
          <a:prstGeom prst="rect">
            <a:avLst/>
          </a:prstGeom>
          <a:noFill/>
          <a:ln/>
        </p:spPr>
        <p:txBody>
          <a:bodyPr wrap="square" lIns="0" tIns="0" rIns="0" bIns="0" rtlCol="0" anchor="ctr"/>
          <a:lstStyle/>
          <a:p>
            <a:pPr marL="0" indent="0">
              <a:buNone/>
            </a:pPr>
            <a:r>
              <a:rPr lang="en-US" sz="850" dirty="0">
                <a:solidFill>
                  <a:srgbClr val="586B7A"/>
                </a:solidFill>
              </a:rPr>
              <a:t>LCHS4009 | Self-Awareness Presentation</a:t>
            </a:r>
            <a:endParaRPr lang="en-US" sz="850" dirty="0"/>
          </a:p>
        </p:txBody>
      </p:sp>
      <p:sp>
        <p:nvSpPr>
          <p:cNvPr id="9" name="Text 7"/>
          <p:cNvSpPr/>
          <p:nvPr/>
        </p:nvSpPr>
        <p:spPr>
          <a:xfrm>
            <a:off x="7406640" y="6437376"/>
            <a:ext cx="4069080" cy="201168"/>
          </a:xfrm>
          <a:prstGeom prst="rect">
            <a:avLst/>
          </a:prstGeom>
          <a:noFill/>
          <a:ln/>
        </p:spPr>
        <p:txBody>
          <a:bodyPr wrap="square" lIns="0" tIns="0" rIns="0" bIns="0" rtlCol="0" anchor="ctr"/>
          <a:lstStyle/>
          <a:p>
            <a:pPr marL="0" indent="0" algn="r">
              <a:buNone/>
            </a:pPr>
            <a:r>
              <a:rPr lang="en-US" sz="850" dirty="0">
                <a:solidFill>
                  <a:srgbClr val="586B7A"/>
                </a:solidFill>
              </a:rPr>
              <a:t>Communication in Health and Social Care</a:t>
            </a:r>
            <a:endParaRPr lang="en-US" sz="850" dirty="0"/>
          </a:p>
        </p:txBody>
      </p:sp>
      <p:pic>
        <p:nvPicPr>
          <p:cNvPr id="10" name="Picture 9">
            <a:extLst>
              <a:ext uri="{FF2B5EF4-FFF2-40B4-BE49-F238E27FC236}">
                <a16:creationId xmlns:a16="http://schemas.microsoft.com/office/drawing/2014/main" id="{E1C318CD-7DA4-8F72-07A7-A2B7A6453171}"/>
              </a:ext>
            </a:extLst>
          </p:cNvPr>
          <p:cNvPicPr>
            <a:picLocks noChangeAspect="1"/>
          </p:cNvPicPr>
          <p:nvPr/>
        </p:nvPicPr>
        <p:blipFill>
          <a:blip r:embed="rId3"/>
          <a:stretch>
            <a:fillRect/>
          </a:stretch>
        </p:blipFill>
        <p:spPr>
          <a:xfrm>
            <a:off x="8429625" y="1685925"/>
            <a:ext cx="2619375" cy="174307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6FA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A9D8F"/>
          </a:solidFill>
          <a:ln w="12700">
            <a:solidFill>
              <a:srgbClr val="2A9D8F"/>
            </a:solidFill>
            <a:prstDash val="solid"/>
          </a:ln>
        </p:spPr>
      </p:sp>
      <p:sp>
        <p:nvSpPr>
          <p:cNvPr id="3" name="Text 1"/>
          <p:cNvSpPr/>
          <p:nvPr/>
        </p:nvSpPr>
        <p:spPr>
          <a:xfrm>
            <a:off x="502920" y="438912"/>
            <a:ext cx="566928" cy="402336"/>
          </a:xfrm>
          <a:prstGeom prst="rect">
            <a:avLst/>
          </a:prstGeom>
          <a:noFill/>
          <a:ln/>
        </p:spPr>
        <p:txBody>
          <a:bodyPr wrap="square" lIns="0" tIns="0" rIns="0" bIns="0" rtlCol="0" anchor="ctr"/>
          <a:lstStyle/>
          <a:p>
            <a:pPr marL="0" indent="0">
              <a:buNone/>
            </a:pPr>
            <a:r>
              <a:rPr lang="en-US" sz="1800" b="1" dirty="0">
                <a:solidFill>
                  <a:srgbClr val="1F7A70"/>
                </a:solidFill>
                <a:latin typeface="Aptos Display" pitchFamily="34" charset="0"/>
                <a:ea typeface="Aptos Display" pitchFamily="34" charset="-122"/>
                <a:cs typeface="Aptos Display" pitchFamily="34" charset="-120"/>
              </a:rPr>
              <a:t>05</a:t>
            </a:r>
            <a:endParaRPr lang="en-US" sz="1800" dirty="0"/>
          </a:p>
        </p:txBody>
      </p:sp>
      <p:sp>
        <p:nvSpPr>
          <p:cNvPr id="4" name="Text 2"/>
          <p:cNvSpPr/>
          <p:nvPr/>
        </p:nvSpPr>
        <p:spPr>
          <a:xfrm>
            <a:off x="1508760" y="347472"/>
            <a:ext cx="9966960" cy="566928"/>
          </a:xfrm>
          <a:prstGeom prst="rect">
            <a:avLst/>
          </a:prstGeom>
          <a:noFill/>
          <a:ln/>
        </p:spPr>
        <p:txBody>
          <a:bodyPr wrap="square" lIns="127" tIns="127" rIns="127" bIns="127" rtlCol="0" anchor="ctr">
            <a:normAutofit/>
          </a:bodyPr>
          <a:lstStyle/>
          <a:p>
            <a:pPr marL="0" indent="0">
              <a:buNone/>
            </a:pPr>
            <a:r>
              <a:rPr lang="en-US" sz="3000" b="1" dirty="0">
                <a:solidFill>
                  <a:srgbClr val="17324D"/>
                </a:solidFill>
                <a:latin typeface="Aptos Display" pitchFamily="34" charset="0"/>
                <a:ea typeface="Aptos Display" pitchFamily="34" charset="-122"/>
                <a:cs typeface="Aptos Display" pitchFamily="34" charset="-120"/>
              </a:rPr>
              <a:t>Conclusion</a:t>
            </a:r>
            <a:endParaRPr lang="en-US" sz="3000" dirty="0"/>
          </a:p>
        </p:txBody>
      </p:sp>
      <p:sp>
        <p:nvSpPr>
          <p:cNvPr id="5" name="Shape 3"/>
          <p:cNvSpPr/>
          <p:nvPr/>
        </p:nvSpPr>
        <p:spPr>
          <a:xfrm>
            <a:off x="713232" y="1225296"/>
            <a:ext cx="10863072" cy="4983480"/>
          </a:xfrm>
          <a:prstGeom prst="roundRect">
            <a:avLst>
              <a:gd name="adj" fmla="val 1468"/>
            </a:avLst>
          </a:prstGeom>
          <a:solidFill>
            <a:srgbClr val="FFFFFF"/>
          </a:solidFill>
          <a:ln w="15240">
            <a:solidFill>
              <a:srgbClr val="D8E7E6">
                <a:alpha val="90000"/>
              </a:srgbClr>
            </a:solidFill>
            <a:prstDash val="solid"/>
          </a:ln>
          <a:effectLst>
            <a:outerShdw blurRad="12700" dist="50800" dir="2700000" algn="bl" rotWithShape="0">
              <a:srgbClr val="A9B9C2">
                <a:alpha val="14000"/>
              </a:srgbClr>
            </a:outerShdw>
          </a:effectLst>
        </p:spPr>
      </p:sp>
      <p:sp>
        <p:nvSpPr>
          <p:cNvPr id="6" name="Shape 4"/>
          <p:cNvSpPr/>
          <p:nvPr/>
        </p:nvSpPr>
        <p:spPr>
          <a:xfrm>
            <a:off x="658368" y="1225296"/>
            <a:ext cx="118872" cy="4983480"/>
          </a:xfrm>
          <a:prstGeom prst="rect">
            <a:avLst/>
          </a:prstGeom>
          <a:solidFill>
            <a:srgbClr val="5BA77A"/>
          </a:solidFill>
          <a:ln w="12700">
            <a:solidFill>
              <a:srgbClr val="5BA77A"/>
            </a:solidFill>
            <a:prstDash val="solid"/>
          </a:ln>
        </p:spPr>
      </p:sp>
      <p:sp>
        <p:nvSpPr>
          <p:cNvPr id="7" name="Text 5"/>
          <p:cNvSpPr/>
          <p:nvPr/>
        </p:nvSpPr>
        <p:spPr>
          <a:xfrm>
            <a:off x="1143000" y="1609344"/>
            <a:ext cx="6821557" cy="3466239"/>
          </a:xfrm>
          <a:prstGeom prst="rect">
            <a:avLst/>
          </a:prstGeom>
          <a:noFill/>
          <a:ln/>
        </p:spPr>
        <p:txBody>
          <a:bodyPr wrap="square" lIns="254" tIns="254" rIns="254" bIns="254" rtlCol="0" anchor="ctr">
            <a:normAutofit/>
          </a:bodyPr>
          <a:lstStyle/>
          <a:p>
            <a:pPr marL="0" indent="0">
              <a:buNone/>
            </a:pPr>
            <a:r>
              <a:rPr lang="en-US" sz="2000" dirty="0">
                <a:solidFill>
                  <a:srgbClr val="20313F"/>
                </a:solidFill>
                <a:latin typeface="Aptos" pitchFamily="34" charset="0"/>
                <a:ea typeface="Aptos" pitchFamily="34" charset="-122"/>
                <a:cs typeface="Aptos" pitchFamily="34" charset="-120"/>
              </a:rPr>
              <a:t>• Effective health and social care practice requires good communication skills.</a:t>
            </a:r>
            <a:endParaRPr lang="en-US" sz="2000" dirty="0"/>
          </a:p>
          <a:p>
            <a:r>
              <a:rPr lang="en-US" sz="2000" dirty="0">
                <a:solidFill>
                  <a:srgbClr val="20313F"/>
                </a:solidFill>
                <a:latin typeface="Aptos" pitchFamily="34" charset="0"/>
                <a:ea typeface="Aptos" pitchFamily="34" charset="-122"/>
                <a:cs typeface="Aptos" pitchFamily="34" charset="-120"/>
              </a:rPr>
              <a:t>• It enhances safety, dignity, teamwork and patient trust (</a:t>
            </a:r>
            <a:r>
              <a:rPr lang="en-US" sz="2000" dirty="0" err="1"/>
              <a:t>Matlhaba</a:t>
            </a:r>
            <a:r>
              <a:rPr lang="en-US" sz="2000" dirty="0"/>
              <a:t>, 2025).</a:t>
            </a:r>
          </a:p>
          <a:p>
            <a:pPr marL="0" indent="0">
              <a:buNone/>
            </a:pPr>
            <a:r>
              <a:rPr lang="en-US" sz="2000" dirty="0">
                <a:solidFill>
                  <a:srgbClr val="20313F"/>
                </a:solidFill>
                <a:latin typeface="Aptos" pitchFamily="34" charset="0"/>
                <a:ea typeface="Aptos" pitchFamily="34" charset="-122"/>
                <a:cs typeface="Aptos" pitchFamily="34" charset="-120"/>
              </a:rPr>
              <a:t>• Poor communication can cause errors, complaints and poor care experiences.</a:t>
            </a:r>
            <a:endParaRPr lang="en-US" sz="2000" dirty="0"/>
          </a:p>
          <a:p>
            <a:pPr marL="0" indent="0">
              <a:buNone/>
            </a:pPr>
            <a:r>
              <a:rPr lang="en-US" sz="2000" dirty="0">
                <a:solidFill>
                  <a:srgbClr val="20313F"/>
                </a:solidFill>
                <a:latin typeface="Aptos" pitchFamily="34" charset="0"/>
                <a:ea typeface="Aptos" pitchFamily="34" charset="-122"/>
                <a:cs typeface="Aptos" pitchFamily="34" charset="-120"/>
              </a:rPr>
              <a:t>• Improving communication skills helps workers become professional and employable.</a:t>
            </a:r>
            <a:endParaRPr lang="en-US" sz="2000" dirty="0"/>
          </a:p>
        </p:txBody>
      </p:sp>
      <p:sp>
        <p:nvSpPr>
          <p:cNvPr id="8" name="Text 6"/>
          <p:cNvSpPr/>
          <p:nvPr/>
        </p:nvSpPr>
        <p:spPr>
          <a:xfrm>
            <a:off x="713232" y="6437376"/>
            <a:ext cx="4754880" cy="201168"/>
          </a:xfrm>
          <a:prstGeom prst="rect">
            <a:avLst/>
          </a:prstGeom>
          <a:noFill/>
          <a:ln/>
        </p:spPr>
        <p:txBody>
          <a:bodyPr wrap="square" lIns="0" tIns="0" rIns="0" bIns="0" rtlCol="0" anchor="ctr"/>
          <a:lstStyle/>
          <a:p>
            <a:pPr marL="0" indent="0">
              <a:buNone/>
            </a:pPr>
            <a:r>
              <a:rPr lang="en-US" sz="850" dirty="0">
                <a:solidFill>
                  <a:srgbClr val="586B7A"/>
                </a:solidFill>
              </a:rPr>
              <a:t>LCHS4009 | Self-Awareness Presentation</a:t>
            </a:r>
            <a:endParaRPr lang="en-US" sz="850" dirty="0"/>
          </a:p>
        </p:txBody>
      </p:sp>
      <p:sp>
        <p:nvSpPr>
          <p:cNvPr id="9" name="Text 7"/>
          <p:cNvSpPr/>
          <p:nvPr/>
        </p:nvSpPr>
        <p:spPr>
          <a:xfrm>
            <a:off x="7406640" y="6437376"/>
            <a:ext cx="4069080" cy="201168"/>
          </a:xfrm>
          <a:prstGeom prst="rect">
            <a:avLst/>
          </a:prstGeom>
          <a:noFill/>
          <a:ln/>
        </p:spPr>
        <p:txBody>
          <a:bodyPr wrap="square" lIns="0" tIns="0" rIns="0" bIns="0" rtlCol="0" anchor="ctr"/>
          <a:lstStyle/>
          <a:p>
            <a:pPr marL="0" indent="0" algn="r">
              <a:buNone/>
            </a:pPr>
            <a:r>
              <a:rPr lang="en-US" sz="850" dirty="0">
                <a:solidFill>
                  <a:srgbClr val="586B7A"/>
                </a:solidFill>
              </a:rPr>
              <a:t>Communication in Health and Social Care</a:t>
            </a:r>
            <a:endParaRPr lang="en-US" sz="850" dirty="0"/>
          </a:p>
        </p:txBody>
      </p:sp>
      <p:pic>
        <p:nvPicPr>
          <p:cNvPr id="10" name="Picture 9">
            <a:extLst>
              <a:ext uri="{FF2B5EF4-FFF2-40B4-BE49-F238E27FC236}">
                <a16:creationId xmlns:a16="http://schemas.microsoft.com/office/drawing/2014/main" id="{CF2A657F-185D-3317-0EC5-B58D48F04792}"/>
              </a:ext>
            </a:extLst>
          </p:cNvPr>
          <p:cNvPicPr>
            <a:picLocks noChangeAspect="1"/>
          </p:cNvPicPr>
          <p:nvPr/>
        </p:nvPicPr>
        <p:blipFill>
          <a:blip r:embed="rId3"/>
          <a:stretch>
            <a:fillRect/>
          </a:stretch>
        </p:blipFill>
        <p:spPr>
          <a:xfrm>
            <a:off x="8745399" y="2448753"/>
            <a:ext cx="2466975" cy="184785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6FA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2A9D8F"/>
          </a:solidFill>
          <a:ln w="12700">
            <a:solidFill>
              <a:srgbClr val="2A9D8F"/>
            </a:solidFill>
            <a:prstDash val="solid"/>
          </a:ln>
        </p:spPr>
      </p:sp>
      <p:sp>
        <p:nvSpPr>
          <p:cNvPr id="3" name="Text 1"/>
          <p:cNvSpPr/>
          <p:nvPr/>
        </p:nvSpPr>
        <p:spPr>
          <a:xfrm>
            <a:off x="502920" y="438912"/>
            <a:ext cx="566928" cy="402336"/>
          </a:xfrm>
          <a:prstGeom prst="rect">
            <a:avLst/>
          </a:prstGeom>
          <a:noFill/>
          <a:ln/>
        </p:spPr>
        <p:txBody>
          <a:bodyPr wrap="square" lIns="0" tIns="0" rIns="0" bIns="0" rtlCol="0" anchor="ctr"/>
          <a:lstStyle/>
          <a:p>
            <a:pPr marL="0" indent="0">
              <a:buNone/>
            </a:pPr>
            <a:r>
              <a:rPr lang="en-US" sz="1800" b="1" dirty="0">
                <a:solidFill>
                  <a:srgbClr val="1F7A70"/>
                </a:solidFill>
                <a:latin typeface="Aptos Display" pitchFamily="34" charset="0"/>
                <a:ea typeface="Aptos Display" pitchFamily="34" charset="-122"/>
                <a:cs typeface="Aptos Display" pitchFamily="34" charset="-120"/>
              </a:rPr>
              <a:t>06</a:t>
            </a:r>
            <a:endParaRPr lang="en-US" sz="1800" dirty="0"/>
          </a:p>
        </p:txBody>
      </p:sp>
      <p:sp>
        <p:nvSpPr>
          <p:cNvPr id="4" name="Text 2"/>
          <p:cNvSpPr/>
          <p:nvPr/>
        </p:nvSpPr>
        <p:spPr>
          <a:xfrm>
            <a:off x="1508760" y="347472"/>
            <a:ext cx="9966960" cy="566928"/>
          </a:xfrm>
          <a:prstGeom prst="rect">
            <a:avLst/>
          </a:prstGeom>
          <a:noFill/>
          <a:ln/>
        </p:spPr>
        <p:txBody>
          <a:bodyPr wrap="square" lIns="127" tIns="127" rIns="127" bIns="127" rtlCol="0" anchor="ctr"/>
          <a:lstStyle/>
          <a:p>
            <a:pPr marL="0" indent="0">
              <a:buNone/>
            </a:pPr>
            <a:r>
              <a:rPr lang="en-US" sz="3000" b="1" dirty="0">
                <a:solidFill>
                  <a:srgbClr val="17324D"/>
                </a:solidFill>
                <a:latin typeface="Aptos Display" pitchFamily="34" charset="0"/>
                <a:ea typeface="Aptos Display" pitchFamily="34" charset="-122"/>
                <a:cs typeface="Aptos Display" pitchFamily="34" charset="-120"/>
              </a:rPr>
              <a:t>References</a:t>
            </a:r>
            <a:endParaRPr lang="en-US" sz="3000" dirty="0"/>
          </a:p>
        </p:txBody>
      </p:sp>
      <p:sp>
        <p:nvSpPr>
          <p:cNvPr id="5" name="Shape 3"/>
          <p:cNvSpPr/>
          <p:nvPr/>
        </p:nvSpPr>
        <p:spPr>
          <a:xfrm>
            <a:off x="497884" y="1225296"/>
            <a:ext cx="10863072" cy="4983480"/>
          </a:xfrm>
          <a:prstGeom prst="roundRect">
            <a:avLst>
              <a:gd name="adj" fmla="val 1468"/>
            </a:avLst>
          </a:prstGeom>
          <a:solidFill>
            <a:srgbClr val="FFFFFF"/>
          </a:solidFill>
          <a:ln w="15240">
            <a:solidFill>
              <a:srgbClr val="D8E7E6">
                <a:alpha val="90000"/>
              </a:srgbClr>
            </a:solidFill>
            <a:prstDash val="solid"/>
          </a:ln>
          <a:effectLst>
            <a:outerShdw blurRad="12700" dist="50800" dir="2700000" algn="bl" rotWithShape="0">
              <a:srgbClr val="A9B9C2">
                <a:alpha val="14000"/>
              </a:srgbClr>
            </a:outerShdw>
          </a:effectLst>
        </p:spPr>
      </p:sp>
      <p:sp>
        <p:nvSpPr>
          <p:cNvPr id="6" name="Shape 4"/>
          <p:cNvSpPr/>
          <p:nvPr/>
        </p:nvSpPr>
        <p:spPr>
          <a:xfrm>
            <a:off x="658368" y="1225296"/>
            <a:ext cx="118872" cy="4983480"/>
          </a:xfrm>
          <a:prstGeom prst="rect">
            <a:avLst/>
          </a:prstGeom>
          <a:solidFill>
            <a:srgbClr val="2A9D8F"/>
          </a:solidFill>
          <a:ln w="12700">
            <a:solidFill>
              <a:srgbClr val="2A9D8F"/>
            </a:solidFill>
            <a:prstDash val="solid"/>
          </a:ln>
        </p:spPr>
      </p:sp>
      <p:sp>
        <p:nvSpPr>
          <p:cNvPr id="7" name="Text 5"/>
          <p:cNvSpPr/>
          <p:nvPr/>
        </p:nvSpPr>
        <p:spPr>
          <a:xfrm>
            <a:off x="1143000" y="1143001"/>
            <a:ext cx="9692640" cy="4727712"/>
          </a:xfrm>
          <a:prstGeom prst="rect">
            <a:avLst/>
          </a:prstGeom>
          <a:noFill/>
          <a:ln/>
        </p:spPr>
        <p:txBody>
          <a:bodyPr wrap="square" lIns="254" tIns="254" rIns="254" bIns="254" rtlCol="0" anchor="ctr"/>
          <a:lstStyle/>
          <a:p>
            <a:endParaRPr lang="en-GB" sz="2100" dirty="0"/>
          </a:p>
          <a:p>
            <a:pPr marL="342900" indent="-342900">
              <a:buFont typeface="Arial" panose="020B0604020202020204" pitchFamily="34" charset="0"/>
              <a:buChar char="•"/>
            </a:pPr>
            <a:r>
              <a:rPr lang="en-GB" sz="2100" dirty="0"/>
              <a:t>Hofmeister, M., 2024. Effective Communication. Clinical Laboratory Management, pp.123-134.</a:t>
            </a:r>
          </a:p>
          <a:p>
            <a:pPr marL="342900" indent="-342900">
              <a:buFont typeface="Arial" panose="020B0604020202020204" pitchFamily="34" charset="0"/>
              <a:buChar char="•"/>
            </a:pPr>
            <a:r>
              <a:rPr lang="en-GB" sz="2100" dirty="0"/>
              <a:t>Jayasooriya, D., Communicating in health and social care.</a:t>
            </a:r>
          </a:p>
          <a:p>
            <a:pPr marL="342900" indent="-342900">
              <a:buFont typeface="Arial" panose="020B0604020202020204" pitchFamily="34" charset="0"/>
              <a:buChar char="•"/>
            </a:pPr>
            <a:r>
              <a:rPr lang="en-GB" sz="2100" dirty="0" err="1"/>
              <a:t>Matlhaba</a:t>
            </a:r>
            <a:r>
              <a:rPr lang="en-GB" sz="2100" dirty="0"/>
              <a:t>, K., 2025. Communication and interpersonal skills. In Enhancing Clinical Competence of Graduate Nurses (pp. 135-148). Cham: Springer Nature Switzerland.</a:t>
            </a:r>
          </a:p>
          <a:p>
            <a:pPr marL="342900" indent="-342900">
              <a:buFont typeface="Arial" panose="020B0604020202020204" pitchFamily="34" charset="0"/>
              <a:buChar char="•"/>
            </a:pPr>
            <a:r>
              <a:rPr lang="en-GB" sz="2100" dirty="0"/>
              <a:t>O'Toole, G., 2024. Communication-E-Book: Core Interpersonal Skills for Healthcare Professionals. Elsevier Health Sciences.</a:t>
            </a:r>
          </a:p>
          <a:p>
            <a:pPr marL="342900" indent="-342900">
              <a:buFont typeface="Arial" panose="020B0604020202020204" pitchFamily="34" charset="0"/>
              <a:buChar char="•"/>
            </a:pPr>
            <a:r>
              <a:rPr lang="en-GB" sz="2100" dirty="0"/>
              <a:t>Smith, K.L. and Martini, J., 2023. Patient-provider communication and interactions. In Chronic illness care: principles and practice (pp. 195-207). Cham: Springer International Publishing.</a:t>
            </a:r>
          </a:p>
          <a:p>
            <a:pPr marL="342900" indent="-342900">
              <a:buFont typeface="Arial" panose="020B0604020202020204" pitchFamily="34" charset="0"/>
              <a:buChar char="•"/>
            </a:pPr>
            <a:r>
              <a:rPr lang="en-GB" sz="2100" dirty="0"/>
              <a:t>World Health Organization, 2025. Integrated care for older people (‎ ICOPE)‎: guidance for person-centred assessment and pathways in primary care. World Health Organization.</a:t>
            </a:r>
          </a:p>
          <a:p>
            <a:pPr marL="285750" indent="-285750">
              <a:buFont typeface="Arial" panose="020B0604020202020204" pitchFamily="34" charset="0"/>
              <a:buChar char="•"/>
            </a:pPr>
            <a:endParaRPr lang="en-US" sz="2100" dirty="0"/>
          </a:p>
        </p:txBody>
      </p:sp>
      <p:sp>
        <p:nvSpPr>
          <p:cNvPr id="8" name="Text 6"/>
          <p:cNvSpPr/>
          <p:nvPr/>
        </p:nvSpPr>
        <p:spPr>
          <a:xfrm>
            <a:off x="713232" y="6437376"/>
            <a:ext cx="4754880" cy="201168"/>
          </a:xfrm>
          <a:prstGeom prst="rect">
            <a:avLst/>
          </a:prstGeom>
          <a:noFill/>
          <a:ln/>
        </p:spPr>
        <p:txBody>
          <a:bodyPr wrap="square" lIns="0" tIns="0" rIns="0" bIns="0" rtlCol="0" anchor="ctr"/>
          <a:lstStyle/>
          <a:p>
            <a:pPr marL="0" indent="0">
              <a:buNone/>
            </a:pPr>
            <a:r>
              <a:rPr lang="en-US" sz="850" dirty="0">
                <a:solidFill>
                  <a:srgbClr val="586B7A"/>
                </a:solidFill>
              </a:rPr>
              <a:t>LCHS4009 | Self-Awareness Presentation</a:t>
            </a:r>
            <a:endParaRPr lang="en-US" sz="850" dirty="0"/>
          </a:p>
        </p:txBody>
      </p:sp>
      <p:sp>
        <p:nvSpPr>
          <p:cNvPr id="9" name="Text 7"/>
          <p:cNvSpPr/>
          <p:nvPr/>
        </p:nvSpPr>
        <p:spPr>
          <a:xfrm>
            <a:off x="7406640" y="6437376"/>
            <a:ext cx="4069080" cy="201168"/>
          </a:xfrm>
          <a:prstGeom prst="rect">
            <a:avLst/>
          </a:prstGeom>
          <a:noFill/>
          <a:ln/>
        </p:spPr>
        <p:txBody>
          <a:bodyPr wrap="square" lIns="0" tIns="0" rIns="0" bIns="0" rtlCol="0" anchor="ctr"/>
          <a:lstStyle/>
          <a:p>
            <a:pPr marL="0" indent="0" algn="r">
              <a:buNone/>
            </a:pPr>
            <a:r>
              <a:rPr lang="en-US" sz="850" dirty="0">
                <a:solidFill>
                  <a:srgbClr val="586B7A"/>
                </a:solidFill>
              </a:rPr>
              <a:t>Communication in Health and Social Care</a:t>
            </a: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TotalTime>
  <Words>1281</Words>
  <Application>Microsoft Office PowerPoint</Application>
  <PresentationFormat>Widescreen</PresentationFormat>
  <Paragraphs>73</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dc:title>
  <dc:subject>Communication in Health and Social Care</dc:subject>
  <dc:creator>OpenAI</dc:creator>
  <cp:lastModifiedBy>Natasha Ferncombe</cp:lastModifiedBy>
  <cp:revision>8</cp:revision>
  <dcterms:created xsi:type="dcterms:W3CDTF">2026-06-16T11:51:14Z</dcterms:created>
  <dcterms:modified xsi:type="dcterms:W3CDTF">2026-06-21T19:33:50Z</dcterms:modified>
</cp:coreProperties>
</file>