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8" r:id="rId3"/>
    <p:sldId id="290" r:id="rId4"/>
    <p:sldId id="289" r:id="rId5"/>
    <p:sldId id="257" r:id="rId6"/>
    <p:sldId id="273" r:id="rId7"/>
    <p:sldId id="284" r:id="rId8"/>
    <p:sldId id="280" r:id="rId9"/>
    <p:sldId id="283" r:id="rId10"/>
    <p:sldId id="298" r:id="rId11"/>
    <p:sldId id="299" r:id="rId12"/>
    <p:sldId id="287" r:id="rId13"/>
    <p:sldId id="291" r:id="rId14"/>
    <p:sldId id="261" r:id="rId15"/>
    <p:sldId id="292" r:id="rId16"/>
    <p:sldId id="262" r:id="rId17"/>
    <p:sldId id="263" r:id="rId18"/>
    <p:sldId id="279" r:id="rId19"/>
    <p:sldId id="264" r:id="rId20"/>
    <p:sldId id="294" r:id="rId21"/>
    <p:sldId id="297" r:id="rId22"/>
    <p:sldId id="296" r:id="rId23"/>
    <p:sldId id="267" r:id="rId24"/>
    <p:sldId id="268" r:id="rId25"/>
    <p:sldId id="269" r:id="rId26"/>
    <p:sldId id="270" r:id="rId27"/>
    <p:sldId id="27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90117-9DCF-4669-B764-632AB41EEF0B}" type="doc">
      <dgm:prSet loTypeId="urn:microsoft.com/office/officeart/2005/8/layout/equation1" loCatId="relationship" qsTypeId="urn:microsoft.com/office/officeart/2005/8/quickstyle/simple1" qsCatId="simple" csTypeId="urn:microsoft.com/office/officeart/2005/8/colors/colorful1" csCatId="colorful" phldr="1"/>
      <dgm:spPr/>
    </dgm:pt>
    <dgm:pt modelId="{6AAA59F2-0818-4227-994A-65EAF9DA6568}">
      <dgm:prSet phldrT="[Text]"/>
      <dgm:spPr/>
      <dgm:t>
        <a:bodyPr/>
        <a:lstStyle/>
        <a:p>
          <a:r>
            <a:rPr lang="en-GB" dirty="0"/>
            <a:t>DEL</a:t>
          </a:r>
        </a:p>
      </dgm:t>
    </dgm:pt>
    <dgm:pt modelId="{DBCF91A2-0840-4F96-B25D-05D4CC33A4B5}" type="parTrans" cxnId="{1722B895-CAC3-4AC6-A806-1E83ECB58034}">
      <dgm:prSet/>
      <dgm:spPr/>
      <dgm:t>
        <a:bodyPr/>
        <a:lstStyle/>
        <a:p>
          <a:endParaRPr lang="en-GB"/>
        </a:p>
      </dgm:t>
    </dgm:pt>
    <dgm:pt modelId="{45A33779-4AD3-4756-9D6A-D6FA1BDAD51F}" type="sibTrans" cxnId="{1722B895-CAC3-4AC6-A806-1E83ECB58034}">
      <dgm:prSet/>
      <dgm:spPr/>
      <dgm:t>
        <a:bodyPr/>
        <a:lstStyle/>
        <a:p>
          <a:endParaRPr lang="en-GB"/>
        </a:p>
      </dgm:t>
    </dgm:pt>
    <dgm:pt modelId="{8C041070-7CEB-418F-A760-251086CCDF50}">
      <dgm:prSet phldrT="[Text]"/>
      <dgm:spPr/>
      <dgm:t>
        <a:bodyPr/>
        <a:lstStyle/>
        <a:p>
          <a:r>
            <a:rPr lang="en-GB" dirty="0"/>
            <a:t>AME</a:t>
          </a:r>
        </a:p>
      </dgm:t>
    </dgm:pt>
    <dgm:pt modelId="{7F475799-2E56-4B25-9739-51962B04BDE6}" type="parTrans" cxnId="{7C8D4DCC-EEFB-4DDB-BFE3-E74FB1B9D97F}">
      <dgm:prSet/>
      <dgm:spPr/>
      <dgm:t>
        <a:bodyPr/>
        <a:lstStyle/>
        <a:p>
          <a:endParaRPr lang="en-GB"/>
        </a:p>
      </dgm:t>
    </dgm:pt>
    <dgm:pt modelId="{9BABFCCA-6575-43C0-A931-EE0768294D4F}" type="sibTrans" cxnId="{7C8D4DCC-EEFB-4DDB-BFE3-E74FB1B9D97F}">
      <dgm:prSet/>
      <dgm:spPr/>
      <dgm:t>
        <a:bodyPr/>
        <a:lstStyle/>
        <a:p>
          <a:endParaRPr lang="en-GB"/>
        </a:p>
      </dgm:t>
    </dgm:pt>
    <dgm:pt modelId="{8A3A59A1-746D-43AF-9E8D-EB1B70A5E3D4}">
      <dgm:prSet phldrT="[Text]"/>
      <dgm:spPr/>
      <dgm:t>
        <a:bodyPr/>
        <a:lstStyle/>
        <a:p>
          <a:r>
            <a:rPr lang="en-GB" dirty="0"/>
            <a:t>TME</a:t>
          </a:r>
        </a:p>
      </dgm:t>
    </dgm:pt>
    <dgm:pt modelId="{1D8DBAB7-07B7-465C-914E-F8AE71BE6CA5}" type="parTrans" cxnId="{4A0C657C-5041-4CB4-9042-B02A55814BB6}">
      <dgm:prSet/>
      <dgm:spPr/>
      <dgm:t>
        <a:bodyPr/>
        <a:lstStyle/>
        <a:p>
          <a:endParaRPr lang="en-GB"/>
        </a:p>
      </dgm:t>
    </dgm:pt>
    <dgm:pt modelId="{5615465D-6880-4CD5-B480-5EBE7939C5A9}" type="sibTrans" cxnId="{4A0C657C-5041-4CB4-9042-B02A55814BB6}">
      <dgm:prSet/>
      <dgm:spPr/>
      <dgm:t>
        <a:bodyPr/>
        <a:lstStyle/>
        <a:p>
          <a:endParaRPr lang="en-GB"/>
        </a:p>
      </dgm:t>
    </dgm:pt>
    <dgm:pt modelId="{6B839BD4-AD27-4D67-B3B4-EE5DF313B1F0}" type="pres">
      <dgm:prSet presAssocID="{BD590117-9DCF-4669-B764-632AB41EEF0B}" presName="linearFlow" presStyleCnt="0">
        <dgm:presLayoutVars>
          <dgm:dir/>
          <dgm:resizeHandles val="exact"/>
        </dgm:presLayoutVars>
      </dgm:prSet>
      <dgm:spPr/>
    </dgm:pt>
    <dgm:pt modelId="{B8A8A028-E843-41EC-82CA-5DCE874AE3C7}" type="pres">
      <dgm:prSet presAssocID="{6AAA59F2-0818-4227-994A-65EAF9DA6568}" presName="node" presStyleLbl="node1" presStyleIdx="0" presStyleCnt="3">
        <dgm:presLayoutVars>
          <dgm:bulletEnabled val="1"/>
        </dgm:presLayoutVars>
      </dgm:prSet>
      <dgm:spPr/>
    </dgm:pt>
    <dgm:pt modelId="{1A79D5A8-3D0B-4E5B-88BF-316C16D33AED}" type="pres">
      <dgm:prSet presAssocID="{45A33779-4AD3-4756-9D6A-D6FA1BDAD51F}" presName="spacerL" presStyleCnt="0"/>
      <dgm:spPr/>
    </dgm:pt>
    <dgm:pt modelId="{7DC94B9C-F93B-4843-B2FC-C0A3B7F56B78}" type="pres">
      <dgm:prSet presAssocID="{45A33779-4AD3-4756-9D6A-D6FA1BDAD51F}" presName="sibTrans" presStyleLbl="sibTrans2D1" presStyleIdx="0" presStyleCnt="2"/>
      <dgm:spPr/>
    </dgm:pt>
    <dgm:pt modelId="{23A5BFC0-527F-4CF9-B2B8-89A449DCDC1C}" type="pres">
      <dgm:prSet presAssocID="{45A33779-4AD3-4756-9D6A-D6FA1BDAD51F}" presName="spacerR" presStyleCnt="0"/>
      <dgm:spPr/>
    </dgm:pt>
    <dgm:pt modelId="{9DA8C4F7-8F9A-4DD0-B3C3-0ACC7D40441C}" type="pres">
      <dgm:prSet presAssocID="{8C041070-7CEB-418F-A760-251086CCDF50}" presName="node" presStyleLbl="node1" presStyleIdx="1" presStyleCnt="3">
        <dgm:presLayoutVars>
          <dgm:bulletEnabled val="1"/>
        </dgm:presLayoutVars>
      </dgm:prSet>
      <dgm:spPr/>
    </dgm:pt>
    <dgm:pt modelId="{C707E1A9-FAFB-48A0-BBE0-47019516F57E}" type="pres">
      <dgm:prSet presAssocID="{9BABFCCA-6575-43C0-A931-EE0768294D4F}" presName="spacerL" presStyleCnt="0"/>
      <dgm:spPr/>
    </dgm:pt>
    <dgm:pt modelId="{1229BD92-D749-4C83-B6AF-CD8349CC7F6B}" type="pres">
      <dgm:prSet presAssocID="{9BABFCCA-6575-43C0-A931-EE0768294D4F}" presName="sibTrans" presStyleLbl="sibTrans2D1" presStyleIdx="1" presStyleCnt="2"/>
      <dgm:spPr/>
    </dgm:pt>
    <dgm:pt modelId="{BAD5EF9E-B50D-41FE-B786-6593492594A3}" type="pres">
      <dgm:prSet presAssocID="{9BABFCCA-6575-43C0-A931-EE0768294D4F}" presName="spacerR" presStyleCnt="0"/>
      <dgm:spPr/>
    </dgm:pt>
    <dgm:pt modelId="{BA77CA15-4778-4F7F-802F-CEAA17D143C8}" type="pres">
      <dgm:prSet presAssocID="{8A3A59A1-746D-43AF-9E8D-EB1B70A5E3D4}" presName="node" presStyleLbl="node1" presStyleIdx="2" presStyleCnt="3">
        <dgm:presLayoutVars>
          <dgm:bulletEnabled val="1"/>
        </dgm:presLayoutVars>
      </dgm:prSet>
      <dgm:spPr/>
    </dgm:pt>
  </dgm:ptLst>
  <dgm:cxnLst>
    <dgm:cxn modelId="{7F1A181F-D650-4E79-89B3-2EB3B1B16B54}" type="presOf" srcId="{45A33779-4AD3-4756-9D6A-D6FA1BDAD51F}" destId="{7DC94B9C-F93B-4843-B2FC-C0A3B7F56B78}" srcOrd="0" destOrd="0" presId="urn:microsoft.com/office/officeart/2005/8/layout/equation1"/>
    <dgm:cxn modelId="{0665F149-F248-4C89-8767-275A5DD2F8DD}" type="presOf" srcId="{8A3A59A1-746D-43AF-9E8D-EB1B70A5E3D4}" destId="{BA77CA15-4778-4F7F-802F-CEAA17D143C8}" srcOrd="0" destOrd="0" presId="urn:microsoft.com/office/officeart/2005/8/layout/equation1"/>
    <dgm:cxn modelId="{81B0074C-C384-40BD-B38F-7FE1228AC2CC}" type="presOf" srcId="{9BABFCCA-6575-43C0-A931-EE0768294D4F}" destId="{1229BD92-D749-4C83-B6AF-CD8349CC7F6B}" srcOrd="0" destOrd="0" presId="urn:microsoft.com/office/officeart/2005/8/layout/equation1"/>
    <dgm:cxn modelId="{4A0C657C-5041-4CB4-9042-B02A55814BB6}" srcId="{BD590117-9DCF-4669-B764-632AB41EEF0B}" destId="{8A3A59A1-746D-43AF-9E8D-EB1B70A5E3D4}" srcOrd="2" destOrd="0" parTransId="{1D8DBAB7-07B7-465C-914E-F8AE71BE6CA5}" sibTransId="{5615465D-6880-4CD5-B480-5EBE7939C5A9}"/>
    <dgm:cxn modelId="{1722B895-CAC3-4AC6-A806-1E83ECB58034}" srcId="{BD590117-9DCF-4669-B764-632AB41EEF0B}" destId="{6AAA59F2-0818-4227-994A-65EAF9DA6568}" srcOrd="0" destOrd="0" parTransId="{DBCF91A2-0840-4F96-B25D-05D4CC33A4B5}" sibTransId="{45A33779-4AD3-4756-9D6A-D6FA1BDAD51F}"/>
    <dgm:cxn modelId="{49ACF2A5-1018-4BB3-B728-070BFECB49F1}" type="presOf" srcId="{6AAA59F2-0818-4227-994A-65EAF9DA6568}" destId="{B8A8A028-E843-41EC-82CA-5DCE874AE3C7}" srcOrd="0" destOrd="0" presId="urn:microsoft.com/office/officeart/2005/8/layout/equation1"/>
    <dgm:cxn modelId="{CE2653C4-C547-40A1-AA94-09793E02CBFC}" type="presOf" srcId="{8C041070-7CEB-418F-A760-251086CCDF50}" destId="{9DA8C4F7-8F9A-4DD0-B3C3-0ACC7D40441C}" srcOrd="0" destOrd="0" presId="urn:microsoft.com/office/officeart/2005/8/layout/equation1"/>
    <dgm:cxn modelId="{7C8D4DCC-EEFB-4DDB-BFE3-E74FB1B9D97F}" srcId="{BD590117-9DCF-4669-B764-632AB41EEF0B}" destId="{8C041070-7CEB-418F-A760-251086CCDF50}" srcOrd="1" destOrd="0" parTransId="{7F475799-2E56-4B25-9739-51962B04BDE6}" sibTransId="{9BABFCCA-6575-43C0-A931-EE0768294D4F}"/>
    <dgm:cxn modelId="{DAD481D4-4ED2-407B-BCF9-684573DFB7C8}" type="presOf" srcId="{BD590117-9DCF-4669-B764-632AB41EEF0B}" destId="{6B839BD4-AD27-4D67-B3B4-EE5DF313B1F0}" srcOrd="0" destOrd="0" presId="urn:microsoft.com/office/officeart/2005/8/layout/equation1"/>
    <dgm:cxn modelId="{33C5DF98-1E37-4D46-B7DD-F9CCD1D5323F}" type="presParOf" srcId="{6B839BD4-AD27-4D67-B3B4-EE5DF313B1F0}" destId="{B8A8A028-E843-41EC-82CA-5DCE874AE3C7}" srcOrd="0" destOrd="0" presId="urn:microsoft.com/office/officeart/2005/8/layout/equation1"/>
    <dgm:cxn modelId="{90F4FF7A-1D0F-4751-80E8-A684FBC2BE0D}" type="presParOf" srcId="{6B839BD4-AD27-4D67-B3B4-EE5DF313B1F0}" destId="{1A79D5A8-3D0B-4E5B-88BF-316C16D33AED}" srcOrd="1" destOrd="0" presId="urn:microsoft.com/office/officeart/2005/8/layout/equation1"/>
    <dgm:cxn modelId="{27F17C4D-3C54-4059-A00D-3B4AAE5056CB}" type="presParOf" srcId="{6B839BD4-AD27-4D67-B3B4-EE5DF313B1F0}" destId="{7DC94B9C-F93B-4843-B2FC-C0A3B7F56B78}" srcOrd="2" destOrd="0" presId="urn:microsoft.com/office/officeart/2005/8/layout/equation1"/>
    <dgm:cxn modelId="{66720B48-2DF8-4907-B75B-DB14B2ACDFF6}" type="presParOf" srcId="{6B839BD4-AD27-4D67-B3B4-EE5DF313B1F0}" destId="{23A5BFC0-527F-4CF9-B2B8-89A449DCDC1C}" srcOrd="3" destOrd="0" presId="urn:microsoft.com/office/officeart/2005/8/layout/equation1"/>
    <dgm:cxn modelId="{798A95C5-305C-40AB-96AE-2F64A4E8D458}" type="presParOf" srcId="{6B839BD4-AD27-4D67-B3B4-EE5DF313B1F0}" destId="{9DA8C4F7-8F9A-4DD0-B3C3-0ACC7D40441C}" srcOrd="4" destOrd="0" presId="urn:microsoft.com/office/officeart/2005/8/layout/equation1"/>
    <dgm:cxn modelId="{46AC8F52-7080-435E-83DA-57E703FA90A4}" type="presParOf" srcId="{6B839BD4-AD27-4D67-B3B4-EE5DF313B1F0}" destId="{C707E1A9-FAFB-48A0-BBE0-47019516F57E}" srcOrd="5" destOrd="0" presId="urn:microsoft.com/office/officeart/2005/8/layout/equation1"/>
    <dgm:cxn modelId="{3F657016-34EA-42FD-9FE9-F62EBB43C026}" type="presParOf" srcId="{6B839BD4-AD27-4D67-B3B4-EE5DF313B1F0}" destId="{1229BD92-D749-4C83-B6AF-CD8349CC7F6B}" srcOrd="6" destOrd="0" presId="urn:microsoft.com/office/officeart/2005/8/layout/equation1"/>
    <dgm:cxn modelId="{3BA76B3E-7418-4D99-8F02-AFA35251646E}" type="presParOf" srcId="{6B839BD4-AD27-4D67-B3B4-EE5DF313B1F0}" destId="{BAD5EF9E-B50D-41FE-B786-6593492594A3}" srcOrd="7" destOrd="0" presId="urn:microsoft.com/office/officeart/2005/8/layout/equation1"/>
    <dgm:cxn modelId="{D11AB47D-B5D1-47F0-94AF-911DF0C3E2AE}" type="presParOf" srcId="{6B839BD4-AD27-4D67-B3B4-EE5DF313B1F0}" destId="{BA77CA15-4778-4F7F-802F-CEAA17D143C8}"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2EBCD-26F0-4F2B-9310-18773DA097B0}" type="doc">
      <dgm:prSet loTypeId="urn:microsoft.com/office/officeart/2005/8/layout/balance1" loCatId="relationship" qsTypeId="urn:microsoft.com/office/officeart/2005/8/quickstyle/simple1" qsCatId="simple" csTypeId="urn:microsoft.com/office/officeart/2005/8/colors/accent0_1" csCatId="mainScheme" phldr="1"/>
      <dgm:spPr/>
      <dgm:t>
        <a:bodyPr/>
        <a:lstStyle/>
        <a:p>
          <a:endParaRPr lang="en-GB"/>
        </a:p>
      </dgm:t>
    </dgm:pt>
    <dgm:pt modelId="{A80739E3-C998-466A-92B0-E58145BC892E}">
      <dgm:prSet phldrT="[Text]"/>
      <dgm:spPr>
        <a:solidFill>
          <a:srgbClr val="00B0F0">
            <a:alpha val="90000"/>
          </a:srgbClr>
        </a:solidFill>
      </dgm:spPr>
      <dgm:t>
        <a:bodyPr/>
        <a:lstStyle/>
        <a:p>
          <a:r>
            <a:rPr lang="en-GB" dirty="0"/>
            <a:t>Right</a:t>
          </a:r>
        </a:p>
      </dgm:t>
    </dgm:pt>
    <dgm:pt modelId="{31EBCE15-5479-4843-89C6-D6C559D5050C}" type="parTrans" cxnId="{6F30549D-9D6A-4C09-9675-42F70AAAE7BC}">
      <dgm:prSet/>
      <dgm:spPr/>
      <dgm:t>
        <a:bodyPr/>
        <a:lstStyle/>
        <a:p>
          <a:endParaRPr lang="en-GB"/>
        </a:p>
      </dgm:t>
    </dgm:pt>
    <dgm:pt modelId="{9A530C40-1DAA-4D10-870F-9F4E869D27A5}" type="sibTrans" cxnId="{6F30549D-9D6A-4C09-9675-42F70AAAE7BC}">
      <dgm:prSet/>
      <dgm:spPr/>
      <dgm:t>
        <a:bodyPr/>
        <a:lstStyle/>
        <a:p>
          <a:endParaRPr lang="en-GB"/>
        </a:p>
      </dgm:t>
    </dgm:pt>
    <dgm:pt modelId="{52BA67D6-D358-470E-97B8-D33A297DCE2F}">
      <dgm:prSet phldrT="[Text]"/>
      <dgm:spPr>
        <a:solidFill>
          <a:srgbClr val="00B0F0"/>
        </a:solidFill>
      </dgm:spPr>
      <dgm:t>
        <a:bodyPr/>
        <a:lstStyle/>
        <a:p>
          <a:r>
            <a:rPr lang="en-GB" dirty="0"/>
            <a:t>For personal profit</a:t>
          </a:r>
        </a:p>
      </dgm:t>
    </dgm:pt>
    <dgm:pt modelId="{E6E1E7C8-9BB0-412F-9884-250300254595}" type="parTrans" cxnId="{B669C9AF-0AAB-40E8-8E48-B654B6693C48}">
      <dgm:prSet/>
      <dgm:spPr/>
      <dgm:t>
        <a:bodyPr/>
        <a:lstStyle/>
        <a:p>
          <a:endParaRPr lang="en-GB"/>
        </a:p>
      </dgm:t>
    </dgm:pt>
    <dgm:pt modelId="{2CF7B324-F67C-4120-AA04-D5261185D928}" type="sibTrans" cxnId="{B669C9AF-0AAB-40E8-8E48-B654B6693C48}">
      <dgm:prSet/>
      <dgm:spPr/>
      <dgm:t>
        <a:bodyPr/>
        <a:lstStyle/>
        <a:p>
          <a:endParaRPr lang="en-GB"/>
        </a:p>
      </dgm:t>
    </dgm:pt>
    <dgm:pt modelId="{7EF7EDDD-5A8F-4305-831A-88907F9A581D}">
      <dgm:prSet phldrT="[Text]"/>
      <dgm:spPr>
        <a:solidFill>
          <a:srgbClr val="00B0F0"/>
        </a:solidFill>
      </dgm:spPr>
      <dgm:t>
        <a:bodyPr/>
        <a:lstStyle/>
        <a:p>
          <a:r>
            <a:rPr lang="en-GB" dirty="0"/>
            <a:t>Competition</a:t>
          </a:r>
        </a:p>
      </dgm:t>
    </dgm:pt>
    <dgm:pt modelId="{799C8E74-C636-4640-9845-5B05D078C047}" type="parTrans" cxnId="{DAC8F383-BE31-4F5D-A7B0-A61E6EE06540}">
      <dgm:prSet/>
      <dgm:spPr/>
      <dgm:t>
        <a:bodyPr/>
        <a:lstStyle/>
        <a:p>
          <a:endParaRPr lang="en-GB"/>
        </a:p>
      </dgm:t>
    </dgm:pt>
    <dgm:pt modelId="{9C5B1D76-86BE-49DA-85C2-96D1F20B121E}" type="sibTrans" cxnId="{DAC8F383-BE31-4F5D-A7B0-A61E6EE06540}">
      <dgm:prSet/>
      <dgm:spPr/>
      <dgm:t>
        <a:bodyPr/>
        <a:lstStyle/>
        <a:p>
          <a:endParaRPr lang="en-GB"/>
        </a:p>
      </dgm:t>
    </dgm:pt>
    <dgm:pt modelId="{585B4B2F-4BEE-496E-97FC-060D0BF52253}">
      <dgm:prSet phldrT="[Text]"/>
      <dgm:spPr>
        <a:solidFill>
          <a:srgbClr val="FF0000">
            <a:alpha val="90000"/>
          </a:srgbClr>
        </a:solidFill>
      </dgm:spPr>
      <dgm:t>
        <a:bodyPr/>
        <a:lstStyle/>
        <a:p>
          <a:r>
            <a:rPr lang="en-GB" dirty="0"/>
            <a:t>Left</a:t>
          </a:r>
        </a:p>
      </dgm:t>
    </dgm:pt>
    <dgm:pt modelId="{1F6CEFEB-C9DA-4EF5-BBEF-1F09DD99F3A4}" type="parTrans" cxnId="{97C00010-4D46-430C-ADDE-E6F68915C84F}">
      <dgm:prSet/>
      <dgm:spPr/>
      <dgm:t>
        <a:bodyPr/>
        <a:lstStyle/>
        <a:p>
          <a:endParaRPr lang="en-GB"/>
        </a:p>
      </dgm:t>
    </dgm:pt>
    <dgm:pt modelId="{A4B247F0-4B7F-40D9-8182-A791CDCCB810}" type="sibTrans" cxnId="{97C00010-4D46-430C-ADDE-E6F68915C84F}">
      <dgm:prSet/>
      <dgm:spPr/>
      <dgm:t>
        <a:bodyPr/>
        <a:lstStyle/>
        <a:p>
          <a:endParaRPr lang="en-GB"/>
        </a:p>
      </dgm:t>
    </dgm:pt>
    <dgm:pt modelId="{5F8DAC0F-DE50-49A4-90BB-784C7199C646}">
      <dgm:prSet phldrT="[Text]"/>
      <dgm:spPr>
        <a:solidFill>
          <a:srgbClr val="FF0000"/>
        </a:solidFill>
      </dgm:spPr>
      <dgm:t>
        <a:bodyPr/>
        <a:lstStyle/>
        <a:p>
          <a:r>
            <a:rPr lang="en-GB" dirty="0"/>
            <a:t>Not for personal profit</a:t>
          </a:r>
        </a:p>
      </dgm:t>
    </dgm:pt>
    <dgm:pt modelId="{C6C4CBFD-9D8D-4A4C-B8E3-13DA42C9575F}" type="parTrans" cxnId="{D976B880-1683-40D0-89C8-109205A51155}">
      <dgm:prSet/>
      <dgm:spPr/>
      <dgm:t>
        <a:bodyPr/>
        <a:lstStyle/>
        <a:p>
          <a:endParaRPr lang="en-GB"/>
        </a:p>
      </dgm:t>
    </dgm:pt>
    <dgm:pt modelId="{080758DF-2C6B-469F-BE25-656FE8B1C086}" type="sibTrans" cxnId="{D976B880-1683-40D0-89C8-109205A51155}">
      <dgm:prSet/>
      <dgm:spPr/>
      <dgm:t>
        <a:bodyPr/>
        <a:lstStyle/>
        <a:p>
          <a:endParaRPr lang="en-GB"/>
        </a:p>
      </dgm:t>
    </dgm:pt>
    <dgm:pt modelId="{4776BBC3-B956-4C9B-81FD-7B179C6FEB96}">
      <dgm:prSet phldrT="[Text]"/>
      <dgm:spPr>
        <a:solidFill>
          <a:srgbClr val="FF0000"/>
        </a:solidFill>
      </dgm:spPr>
      <dgm:t>
        <a:bodyPr/>
        <a:lstStyle/>
        <a:p>
          <a:r>
            <a:rPr lang="en-GB" dirty="0"/>
            <a:t>Collaboration</a:t>
          </a:r>
        </a:p>
      </dgm:t>
    </dgm:pt>
    <dgm:pt modelId="{58DC5C91-2588-4B7F-91A3-81FDE98FCEAF}" type="parTrans" cxnId="{EE60356F-1FBF-4192-A8D0-DC9E92830863}">
      <dgm:prSet/>
      <dgm:spPr/>
      <dgm:t>
        <a:bodyPr/>
        <a:lstStyle/>
        <a:p>
          <a:endParaRPr lang="en-GB"/>
        </a:p>
      </dgm:t>
    </dgm:pt>
    <dgm:pt modelId="{C269E1A1-C658-4287-9020-A0977D28F3C5}" type="sibTrans" cxnId="{EE60356F-1FBF-4192-A8D0-DC9E92830863}">
      <dgm:prSet/>
      <dgm:spPr/>
      <dgm:t>
        <a:bodyPr/>
        <a:lstStyle/>
        <a:p>
          <a:endParaRPr lang="en-GB"/>
        </a:p>
      </dgm:t>
    </dgm:pt>
    <dgm:pt modelId="{4D33FFB3-562A-4ED5-BF38-C6E8C8C2E265}">
      <dgm:prSet phldrT="[Text]"/>
      <dgm:spPr>
        <a:solidFill>
          <a:srgbClr val="FF0000"/>
        </a:solidFill>
      </dgm:spPr>
      <dgm:t>
        <a:bodyPr/>
        <a:lstStyle/>
        <a:p>
          <a:r>
            <a:rPr lang="en-GB" dirty="0"/>
            <a:t>Public ownership</a:t>
          </a:r>
        </a:p>
      </dgm:t>
    </dgm:pt>
    <dgm:pt modelId="{2C26D8F4-4035-4A86-8644-AFB08EDADD12}" type="parTrans" cxnId="{804194E6-EC80-4DD4-90AA-056FD9F732C9}">
      <dgm:prSet/>
      <dgm:spPr/>
      <dgm:t>
        <a:bodyPr/>
        <a:lstStyle/>
        <a:p>
          <a:endParaRPr lang="en-GB"/>
        </a:p>
      </dgm:t>
    </dgm:pt>
    <dgm:pt modelId="{5C6C76A3-FAC3-4B06-8FA5-2A3A9F8E25ED}" type="sibTrans" cxnId="{804194E6-EC80-4DD4-90AA-056FD9F732C9}">
      <dgm:prSet/>
      <dgm:spPr/>
      <dgm:t>
        <a:bodyPr/>
        <a:lstStyle/>
        <a:p>
          <a:endParaRPr lang="en-GB"/>
        </a:p>
      </dgm:t>
    </dgm:pt>
    <dgm:pt modelId="{C21DB97B-69E8-4EE5-BB57-2C360D6CF0BB}">
      <dgm:prSet/>
      <dgm:spPr>
        <a:solidFill>
          <a:srgbClr val="00B0F0"/>
        </a:solidFill>
      </dgm:spPr>
      <dgm:t>
        <a:bodyPr/>
        <a:lstStyle/>
        <a:p>
          <a:r>
            <a:rPr lang="en-GB" dirty="0"/>
            <a:t>Private ownership</a:t>
          </a:r>
        </a:p>
      </dgm:t>
    </dgm:pt>
    <dgm:pt modelId="{1EBB5DAF-3BAF-43A9-BF7F-88237C602E85}" type="parTrans" cxnId="{2CB95559-93AF-4230-9D44-A974DFAF2590}">
      <dgm:prSet/>
      <dgm:spPr/>
      <dgm:t>
        <a:bodyPr/>
        <a:lstStyle/>
        <a:p>
          <a:endParaRPr lang="en-GB"/>
        </a:p>
      </dgm:t>
    </dgm:pt>
    <dgm:pt modelId="{F3A5BF94-28DC-46A6-9C7A-D0E60C3D25E8}" type="sibTrans" cxnId="{2CB95559-93AF-4230-9D44-A974DFAF2590}">
      <dgm:prSet/>
      <dgm:spPr/>
      <dgm:t>
        <a:bodyPr/>
        <a:lstStyle/>
        <a:p>
          <a:endParaRPr lang="en-GB"/>
        </a:p>
      </dgm:t>
    </dgm:pt>
    <dgm:pt modelId="{D68A5805-E8A0-4FE8-8D52-D980163B660B}" type="pres">
      <dgm:prSet presAssocID="{66A2EBCD-26F0-4F2B-9310-18773DA097B0}" presName="outerComposite" presStyleCnt="0">
        <dgm:presLayoutVars>
          <dgm:chMax val="2"/>
          <dgm:animLvl val="lvl"/>
          <dgm:resizeHandles val="exact"/>
        </dgm:presLayoutVars>
      </dgm:prSet>
      <dgm:spPr/>
    </dgm:pt>
    <dgm:pt modelId="{F5F1E943-1BCC-40EA-8B35-CC3090DA007A}" type="pres">
      <dgm:prSet presAssocID="{66A2EBCD-26F0-4F2B-9310-18773DA097B0}" presName="dummyMaxCanvas" presStyleCnt="0"/>
      <dgm:spPr/>
    </dgm:pt>
    <dgm:pt modelId="{673396E9-7383-4995-880C-CDE9BCDF0616}" type="pres">
      <dgm:prSet presAssocID="{66A2EBCD-26F0-4F2B-9310-18773DA097B0}" presName="parentComposite" presStyleCnt="0"/>
      <dgm:spPr/>
    </dgm:pt>
    <dgm:pt modelId="{92EE94CD-A821-4515-8A1B-94A509DB2D40}" type="pres">
      <dgm:prSet presAssocID="{66A2EBCD-26F0-4F2B-9310-18773DA097B0}" presName="parent1" presStyleLbl="alignAccFollowNode1" presStyleIdx="0" presStyleCnt="4">
        <dgm:presLayoutVars>
          <dgm:chMax val="4"/>
        </dgm:presLayoutVars>
      </dgm:prSet>
      <dgm:spPr/>
    </dgm:pt>
    <dgm:pt modelId="{8624ECFE-08C2-45EE-82EA-4F1C1B49B0F4}" type="pres">
      <dgm:prSet presAssocID="{66A2EBCD-26F0-4F2B-9310-18773DA097B0}" presName="parent2" presStyleLbl="alignAccFollowNode1" presStyleIdx="1" presStyleCnt="4">
        <dgm:presLayoutVars>
          <dgm:chMax val="4"/>
        </dgm:presLayoutVars>
      </dgm:prSet>
      <dgm:spPr/>
    </dgm:pt>
    <dgm:pt modelId="{55B97A5D-0829-48C1-B1E8-8DAC0A060D1E}" type="pres">
      <dgm:prSet presAssocID="{66A2EBCD-26F0-4F2B-9310-18773DA097B0}" presName="childrenComposite" presStyleCnt="0"/>
      <dgm:spPr/>
    </dgm:pt>
    <dgm:pt modelId="{C4512735-D991-473C-B29E-34DA3C9440BC}" type="pres">
      <dgm:prSet presAssocID="{66A2EBCD-26F0-4F2B-9310-18773DA097B0}" presName="dummyMaxCanvas_ChildArea" presStyleCnt="0"/>
      <dgm:spPr/>
    </dgm:pt>
    <dgm:pt modelId="{201D9F5C-8669-42AA-955F-6BB07DF23EC4}" type="pres">
      <dgm:prSet presAssocID="{66A2EBCD-26F0-4F2B-9310-18773DA097B0}" presName="fulcrum" presStyleLbl="alignAccFollowNode1" presStyleIdx="2" presStyleCnt="4"/>
      <dgm:spPr>
        <a:solidFill>
          <a:srgbClr val="00B050">
            <a:alpha val="90000"/>
          </a:srgbClr>
        </a:solidFill>
      </dgm:spPr>
    </dgm:pt>
    <dgm:pt modelId="{DF68B49A-561B-4219-9CF7-B46B66372C4B}" type="pres">
      <dgm:prSet presAssocID="{66A2EBCD-26F0-4F2B-9310-18773DA097B0}" presName="balance_33" presStyleLbl="alignAccFollowNode1" presStyleIdx="3" presStyleCnt="4">
        <dgm:presLayoutVars>
          <dgm:bulletEnabled val="1"/>
        </dgm:presLayoutVars>
      </dgm:prSet>
      <dgm:spPr>
        <a:solidFill>
          <a:srgbClr val="7030A0">
            <a:alpha val="90000"/>
          </a:srgbClr>
        </a:solidFill>
      </dgm:spPr>
    </dgm:pt>
    <dgm:pt modelId="{3E27E00A-4B17-4F54-8D80-BC2A74509209}" type="pres">
      <dgm:prSet presAssocID="{66A2EBCD-26F0-4F2B-9310-18773DA097B0}" presName="right_33_1" presStyleLbl="node1" presStyleIdx="0" presStyleCnt="6">
        <dgm:presLayoutVars>
          <dgm:bulletEnabled val="1"/>
        </dgm:presLayoutVars>
      </dgm:prSet>
      <dgm:spPr/>
    </dgm:pt>
    <dgm:pt modelId="{4261C54F-EC86-4E32-8892-71F5FAB65E6D}" type="pres">
      <dgm:prSet presAssocID="{66A2EBCD-26F0-4F2B-9310-18773DA097B0}" presName="right_33_2" presStyleLbl="node1" presStyleIdx="1" presStyleCnt="6">
        <dgm:presLayoutVars>
          <dgm:bulletEnabled val="1"/>
        </dgm:presLayoutVars>
      </dgm:prSet>
      <dgm:spPr/>
    </dgm:pt>
    <dgm:pt modelId="{D8CEAB15-EC90-4445-926E-81B4E346A7A9}" type="pres">
      <dgm:prSet presAssocID="{66A2EBCD-26F0-4F2B-9310-18773DA097B0}" presName="right_33_3" presStyleLbl="node1" presStyleIdx="2" presStyleCnt="6">
        <dgm:presLayoutVars>
          <dgm:bulletEnabled val="1"/>
        </dgm:presLayoutVars>
      </dgm:prSet>
      <dgm:spPr/>
    </dgm:pt>
    <dgm:pt modelId="{64E28146-5DB9-4816-9650-A87633F8AC1F}" type="pres">
      <dgm:prSet presAssocID="{66A2EBCD-26F0-4F2B-9310-18773DA097B0}" presName="left_33_1" presStyleLbl="node1" presStyleIdx="3" presStyleCnt="6">
        <dgm:presLayoutVars>
          <dgm:bulletEnabled val="1"/>
        </dgm:presLayoutVars>
      </dgm:prSet>
      <dgm:spPr/>
    </dgm:pt>
    <dgm:pt modelId="{A724DB6C-34CC-4927-AB87-644E71A7A2BB}" type="pres">
      <dgm:prSet presAssocID="{66A2EBCD-26F0-4F2B-9310-18773DA097B0}" presName="left_33_2" presStyleLbl="node1" presStyleIdx="4" presStyleCnt="6">
        <dgm:presLayoutVars>
          <dgm:bulletEnabled val="1"/>
        </dgm:presLayoutVars>
      </dgm:prSet>
      <dgm:spPr/>
    </dgm:pt>
    <dgm:pt modelId="{CD118C7A-DA2C-42E7-BD2A-0ECECEA19E4B}" type="pres">
      <dgm:prSet presAssocID="{66A2EBCD-26F0-4F2B-9310-18773DA097B0}" presName="left_33_3" presStyleLbl="node1" presStyleIdx="5" presStyleCnt="6">
        <dgm:presLayoutVars>
          <dgm:bulletEnabled val="1"/>
        </dgm:presLayoutVars>
      </dgm:prSet>
      <dgm:spPr/>
    </dgm:pt>
  </dgm:ptLst>
  <dgm:cxnLst>
    <dgm:cxn modelId="{78D3AE0B-4DEA-44CA-90D2-B6E58710F781}" type="presOf" srcId="{7EF7EDDD-5A8F-4305-831A-88907F9A581D}" destId="{A724DB6C-34CC-4927-AB87-644E71A7A2BB}" srcOrd="0" destOrd="0" presId="urn:microsoft.com/office/officeart/2005/8/layout/balance1"/>
    <dgm:cxn modelId="{97C00010-4D46-430C-ADDE-E6F68915C84F}" srcId="{66A2EBCD-26F0-4F2B-9310-18773DA097B0}" destId="{585B4B2F-4BEE-496E-97FC-060D0BF52253}" srcOrd="1" destOrd="0" parTransId="{1F6CEFEB-C9DA-4EF5-BBEF-1F09DD99F3A4}" sibTransId="{A4B247F0-4B7F-40D9-8182-A791CDCCB810}"/>
    <dgm:cxn modelId="{9F9EEA28-07FC-460C-8588-2168531A919A}" type="presOf" srcId="{66A2EBCD-26F0-4F2B-9310-18773DA097B0}" destId="{D68A5805-E8A0-4FE8-8D52-D980163B660B}" srcOrd="0" destOrd="0" presId="urn:microsoft.com/office/officeart/2005/8/layout/balance1"/>
    <dgm:cxn modelId="{89728E6E-EED9-4932-A720-8CCBF7CF08A3}" type="presOf" srcId="{585B4B2F-4BEE-496E-97FC-060D0BF52253}" destId="{8624ECFE-08C2-45EE-82EA-4F1C1B49B0F4}" srcOrd="0" destOrd="0" presId="urn:microsoft.com/office/officeart/2005/8/layout/balance1"/>
    <dgm:cxn modelId="{EE60356F-1FBF-4192-A8D0-DC9E92830863}" srcId="{585B4B2F-4BEE-496E-97FC-060D0BF52253}" destId="{4776BBC3-B956-4C9B-81FD-7B179C6FEB96}" srcOrd="1" destOrd="0" parTransId="{58DC5C91-2588-4B7F-91A3-81FDE98FCEAF}" sibTransId="{C269E1A1-C658-4287-9020-A0977D28F3C5}"/>
    <dgm:cxn modelId="{FB2FDE70-BF24-46BE-8987-7335FA581700}" type="presOf" srcId="{A80739E3-C998-466A-92B0-E58145BC892E}" destId="{92EE94CD-A821-4515-8A1B-94A509DB2D40}" srcOrd="0" destOrd="0" presId="urn:microsoft.com/office/officeart/2005/8/layout/balance1"/>
    <dgm:cxn modelId="{2CB95559-93AF-4230-9D44-A974DFAF2590}" srcId="{A80739E3-C998-466A-92B0-E58145BC892E}" destId="{C21DB97B-69E8-4EE5-BB57-2C360D6CF0BB}" srcOrd="2" destOrd="0" parTransId="{1EBB5DAF-3BAF-43A9-BF7F-88237C602E85}" sibTransId="{F3A5BF94-28DC-46A6-9C7A-D0E60C3D25E8}"/>
    <dgm:cxn modelId="{8D0F9080-37EB-4B03-9C82-1FAC55C0E09C}" type="presOf" srcId="{52BA67D6-D358-470E-97B8-D33A297DCE2F}" destId="{64E28146-5DB9-4816-9650-A87633F8AC1F}" srcOrd="0" destOrd="0" presId="urn:microsoft.com/office/officeart/2005/8/layout/balance1"/>
    <dgm:cxn modelId="{D976B880-1683-40D0-89C8-109205A51155}" srcId="{585B4B2F-4BEE-496E-97FC-060D0BF52253}" destId="{5F8DAC0F-DE50-49A4-90BB-784C7199C646}" srcOrd="0" destOrd="0" parTransId="{C6C4CBFD-9D8D-4A4C-B8E3-13DA42C9575F}" sibTransId="{080758DF-2C6B-469F-BE25-656FE8B1C086}"/>
    <dgm:cxn modelId="{DAC8F383-BE31-4F5D-A7B0-A61E6EE06540}" srcId="{A80739E3-C998-466A-92B0-E58145BC892E}" destId="{7EF7EDDD-5A8F-4305-831A-88907F9A581D}" srcOrd="1" destOrd="0" parTransId="{799C8E74-C636-4640-9845-5B05D078C047}" sibTransId="{9C5B1D76-86BE-49DA-85C2-96D1F20B121E}"/>
    <dgm:cxn modelId="{6F30549D-9D6A-4C09-9675-42F70AAAE7BC}" srcId="{66A2EBCD-26F0-4F2B-9310-18773DA097B0}" destId="{A80739E3-C998-466A-92B0-E58145BC892E}" srcOrd="0" destOrd="0" parTransId="{31EBCE15-5479-4843-89C6-D6C559D5050C}" sibTransId="{9A530C40-1DAA-4D10-870F-9F4E869D27A5}"/>
    <dgm:cxn modelId="{AA89B89E-7F3A-4836-8399-8FE5B724D7D2}" type="presOf" srcId="{5F8DAC0F-DE50-49A4-90BB-784C7199C646}" destId="{3E27E00A-4B17-4F54-8D80-BC2A74509209}" srcOrd="0" destOrd="0" presId="urn:microsoft.com/office/officeart/2005/8/layout/balance1"/>
    <dgm:cxn modelId="{B669C9AF-0AAB-40E8-8E48-B654B6693C48}" srcId="{A80739E3-C998-466A-92B0-E58145BC892E}" destId="{52BA67D6-D358-470E-97B8-D33A297DCE2F}" srcOrd="0" destOrd="0" parTransId="{E6E1E7C8-9BB0-412F-9884-250300254595}" sibTransId="{2CF7B324-F67C-4120-AA04-D5261185D928}"/>
    <dgm:cxn modelId="{A6BC49D2-467B-4F32-9F67-578C58D7A16A}" type="presOf" srcId="{4776BBC3-B956-4C9B-81FD-7B179C6FEB96}" destId="{4261C54F-EC86-4E32-8892-71F5FAB65E6D}" srcOrd="0" destOrd="0" presId="urn:microsoft.com/office/officeart/2005/8/layout/balance1"/>
    <dgm:cxn modelId="{CB1905D8-7A3D-4057-ABA0-CA40F62E88CC}" type="presOf" srcId="{C21DB97B-69E8-4EE5-BB57-2C360D6CF0BB}" destId="{CD118C7A-DA2C-42E7-BD2A-0ECECEA19E4B}" srcOrd="0" destOrd="0" presId="urn:microsoft.com/office/officeart/2005/8/layout/balance1"/>
    <dgm:cxn modelId="{65151FDD-A3ED-4122-A37A-0FD1B9988592}" type="presOf" srcId="{4D33FFB3-562A-4ED5-BF38-C6E8C8C2E265}" destId="{D8CEAB15-EC90-4445-926E-81B4E346A7A9}" srcOrd="0" destOrd="0" presId="urn:microsoft.com/office/officeart/2005/8/layout/balance1"/>
    <dgm:cxn modelId="{804194E6-EC80-4DD4-90AA-056FD9F732C9}" srcId="{585B4B2F-4BEE-496E-97FC-060D0BF52253}" destId="{4D33FFB3-562A-4ED5-BF38-C6E8C8C2E265}" srcOrd="2" destOrd="0" parTransId="{2C26D8F4-4035-4A86-8644-AFB08EDADD12}" sibTransId="{5C6C76A3-FAC3-4B06-8FA5-2A3A9F8E25ED}"/>
    <dgm:cxn modelId="{3E43BA19-0AAB-4592-BB0D-D23B1D9933DF}" type="presParOf" srcId="{D68A5805-E8A0-4FE8-8D52-D980163B660B}" destId="{F5F1E943-1BCC-40EA-8B35-CC3090DA007A}" srcOrd="0" destOrd="0" presId="urn:microsoft.com/office/officeart/2005/8/layout/balance1"/>
    <dgm:cxn modelId="{A880641D-8F03-496B-BB4B-F9D8CBFBF91E}" type="presParOf" srcId="{D68A5805-E8A0-4FE8-8D52-D980163B660B}" destId="{673396E9-7383-4995-880C-CDE9BCDF0616}" srcOrd="1" destOrd="0" presId="urn:microsoft.com/office/officeart/2005/8/layout/balance1"/>
    <dgm:cxn modelId="{8CE10E2D-52C5-430E-A72C-8F47A987DCB7}" type="presParOf" srcId="{673396E9-7383-4995-880C-CDE9BCDF0616}" destId="{92EE94CD-A821-4515-8A1B-94A509DB2D40}" srcOrd="0" destOrd="0" presId="urn:microsoft.com/office/officeart/2005/8/layout/balance1"/>
    <dgm:cxn modelId="{8C2F6EA4-6C7E-421D-893E-392AD14EA0C5}" type="presParOf" srcId="{673396E9-7383-4995-880C-CDE9BCDF0616}" destId="{8624ECFE-08C2-45EE-82EA-4F1C1B49B0F4}" srcOrd="1" destOrd="0" presId="urn:microsoft.com/office/officeart/2005/8/layout/balance1"/>
    <dgm:cxn modelId="{CEF06C1E-4394-438A-825B-7FFA25BB7D16}" type="presParOf" srcId="{D68A5805-E8A0-4FE8-8D52-D980163B660B}" destId="{55B97A5D-0829-48C1-B1E8-8DAC0A060D1E}" srcOrd="2" destOrd="0" presId="urn:microsoft.com/office/officeart/2005/8/layout/balance1"/>
    <dgm:cxn modelId="{AA600A74-F938-4886-8BA4-F4C71F6BC2DC}" type="presParOf" srcId="{55B97A5D-0829-48C1-B1E8-8DAC0A060D1E}" destId="{C4512735-D991-473C-B29E-34DA3C9440BC}" srcOrd="0" destOrd="0" presId="urn:microsoft.com/office/officeart/2005/8/layout/balance1"/>
    <dgm:cxn modelId="{89896C20-B158-4874-B3B4-DEE440A4108B}" type="presParOf" srcId="{55B97A5D-0829-48C1-B1E8-8DAC0A060D1E}" destId="{201D9F5C-8669-42AA-955F-6BB07DF23EC4}" srcOrd="1" destOrd="0" presId="urn:microsoft.com/office/officeart/2005/8/layout/balance1"/>
    <dgm:cxn modelId="{197D8836-6333-40F6-9EE9-C03ADAB470ED}" type="presParOf" srcId="{55B97A5D-0829-48C1-B1E8-8DAC0A060D1E}" destId="{DF68B49A-561B-4219-9CF7-B46B66372C4B}" srcOrd="2" destOrd="0" presId="urn:microsoft.com/office/officeart/2005/8/layout/balance1"/>
    <dgm:cxn modelId="{D3610139-B071-494F-863B-9185745A23AB}" type="presParOf" srcId="{55B97A5D-0829-48C1-B1E8-8DAC0A060D1E}" destId="{3E27E00A-4B17-4F54-8D80-BC2A74509209}" srcOrd="3" destOrd="0" presId="urn:microsoft.com/office/officeart/2005/8/layout/balance1"/>
    <dgm:cxn modelId="{B66E48B4-7EC9-48F9-8EE9-E959673B7487}" type="presParOf" srcId="{55B97A5D-0829-48C1-B1E8-8DAC0A060D1E}" destId="{4261C54F-EC86-4E32-8892-71F5FAB65E6D}" srcOrd="4" destOrd="0" presId="urn:microsoft.com/office/officeart/2005/8/layout/balance1"/>
    <dgm:cxn modelId="{60BF1005-9ADF-4B1B-962F-AC4D647833C6}" type="presParOf" srcId="{55B97A5D-0829-48C1-B1E8-8DAC0A060D1E}" destId="{D8CEAB15-EC90-4445-926E-81B4E346A7A9}" srcOrd="5" destOrd="0" presId="urn:microsoft.com/office/officeart/2005/8/layout/balance1"/>
    <dgm:cxn modelId="{36AEBBD2-7FE9-4FC8-9113-224886AEF78A}" type="presParOf" srcId="{55B97A5D-0829-48C1-B1E8-8DAC0A060D1E}" destId="{64E28146-5DB9-4816-9650-A87633F8AC1F}" srcOrd="6" destOrd="0" presId="urn:microsoft.com/office/officeart/2005/8/layout/balance1"/>
    <dgm:cxn modelId="{4DD9735F-2BA6-4B9A-AD03-FA214F70138B}" type="presParOf" srcId="{55B97A5D-0829-48C1-B1E8-8DAC0A060D1E}" destId="{A724DB6C-34CC-4927-AB87-644E71A7A2BB}" srcOrd="7" destOrd="0" presId="urn:microsoft.com/office/officeart/2005/8/layout/balance1"/>
    <dgm:cxn modelId="{81EFA7D2-EFF7-4956-A3C0-EC6D040522A3}" type="presParOf" srcId="{55B97A5D-0829-48C1-B1E8-8DAC0A060D1E}" destId="{CD118C7A-DA2C-42E7-BD2A-0ECECEA19E4B}" srcOrd="8"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8A028-E843-41EC-82CA-5DCE874AE3C7}">
      <dsp:nvSpPr>
        <dsp:cNvPr id="0" name=""/>
        <dsp:cNvSpPr/>
      </dsp:nvSpPr>
      <dsp:spPr>
        <a:xfrm>
          <a:off x="1366" y="1803466"/>
          <a:ext cx="1811734" cy="181173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GB" sz="4700" kern="1200" dirty="0"/>
            <a:t>DEL</a:t>
          </a:r>
        </a:p>
      </dsp:txBody>
      <dsp:txXfrm>
        <a:off x="266688" y="2068788"/>
        <a:ext cx="1281090" cy="1281090"/>
      </dsp:txXfrm>
    </dsp:sp>
    <dsp:sp modelId="{7DC94B9C-F93B-4843-B2FC-C0A3B7F56B78}">
      <dsp:nvSpPr>
        <dsp:cNvPr id="0" name=""/>
        <dsp:cNvSpPr/>
      </dsp:nvSpPr>
      <dsp:spPr>
        <a:xfrm>
          <a:off x="1960214" y="2183930"/>
          <a:ext cx="1050805" cy="1050805"/>
        </a:xfrm>
        <a:prstGeom prst="mathPlus">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099498" y="2585758"/>
        <a:ext cx="772237" cy="247149"/>
      </dsp:txXfrm>
    </dsp:sp>
    <dsp:sp modelId="{9DA8C4F7-8F9A-4DD0-B3C3-0ACC7D40441C}">
      <dsp:nvSpPr>
        <dsp:cNvPr id="0" name=""/>
        <dsp:cNvSpPr/>
      </dsp:nvSpPr>
      <dsp:spPr>
        <a:xfrm>
          <a:off x="3158132" y="1803466"/>
          <a:ext cx="1811734" cy="181173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GB" sz="4700" kern="1200" dirty="0"/>
            <a:t>AME</a:t>
          </a:r>
        </a:p>
      </dsp:txBody>
      <dsp:txXfrm>
        <a:off x="3423454" y="2068788"/>
        <a:ext cx="1281090" cy="1281090"/>
      </dsp:txXfrm>
    </dsp:sp>
    <dsp:sp modelId="{1229BD92-D749-4C83-B6AF-CD8349CC7F6B}">
      <dsp:nvSpPr>
        <dsp:cNvPr id="0" name=""/>
        <dsp:cNvSpPr/>
      </dsp:nvSpPr>
      <dsp:spPr>
        <a:xfrm>
          <a:off x="5116980" y="2183930"/>
          <a:ext cx="1050805" cy="1050805"/>
        </a:xfrm>
        <a:prstGeom prst="mathEqual">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5256264" y="2400396"/>
        <a:ext cx="772237" cy="617873"/>
      </dsp:txXfrm>
    </dsp:sp>
    <dsp:sp modelId="{BA77CA15-4778-4F7F-802F-CEAA17D143C8}">
      <dsp:nvSpPr>
        <dsp:cNvPr id="0" name=""/>
        <dsp:cNvSpPr/>
      </dsp:nvSpPr>
      <dsp:spPr>
        <a:xfrm>
          <a:off x="6314898" y="1803466"/>
          <a:ext cx="1811734" cy="181173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marL="0" lvl="0" indent="0" algn="ctr" defTabSz="2089150">
            <a:lnSpc>
              <a:spcPct val="90000"/>
            </a:lnSpc>
            <a:spcBef>
              <a:spcPct val="0"/>
            </a:spcBef>
            <a:spcAft>
              <a:spcPct val="35000"/>
            </a:spcAft>
            <a:buNone/>
          </a:pPr>
          <a:r>
            <a:rPr lang="en-GB" sz="4700" kern="1200" dirty="0"/>
            <a:t>TME</a:t>
          </a:r>
        </a:p>
      </dsp:txBody>
      <dsp:txXfrm>
        <a:off x="6580220" y="2068788"/>
        <a:ext cx="1281090" cy="1281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E94CD-A821-4515-8A1B-94A509DB2D40}">
      <dsp:nvSpPr>
        <dsp:cNvPr id="0" name=""/>
        <dsp:cNvSpPr/>
      </dsp:nvSpPr>
      <dsp:spPr>
        <a:xfrm>
          <a:off x="982676" y="0"/>
          <a:ext cx="1714425" cy="952458"/>
        </a:xfrm>
        <a:prstGeom prst="roundRect">
          <a:avLst>
            <a:gd name="adj" fmla="val 10000"/>
          </a:avLst>
        </a:prstGeom>
        <a:solidFill>
          <a:srgbClr val="00B0F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Right</a:t>
          </a:r>
        </a:p>
      </dsp:txBody>
      <dsp:txXfrm>
        <a:off x="1010573" y="27897"/>
        <a:ext cx="1658631" cy="896664"/>
      </dsp:txXfrm>
    </dsp:sp>
    <dsp:sp modelId="{8624ECFE-08C2-45EE-82EA-4F1C1B49B0F4}">
      <dsp:nvSpPr>
        <dsp:cNvPr id="0" name=""/>
        <dsp:cNvSpPr/>
      </dsp:nvSpPr>
      <dsp:spPr>
        <a:xfrm>
          <a:off x="3459069" y="0"/>
          <a:ext cx="1714425" cy="952458"/>
        </a:xfrm>
        <a:prstGeom prst="roundRect">
          <a:avLst>
            <a:gd name="adj" fmla="val 10000"/>
          </a:avLst>
        </a:prstGeom>
        <a:solidFill>
          <a:srgbClr val="FF000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Left</a:t>
          </a:r>
        </a:p>
      </dsp:txBody>
      <dsp:txXfrm>
        <a:off x="3486966" y="27897"/>
        <a:ext cx="1658631" cy="896664"/>
      </dsp:txXfrm>
    </dsp:sp>
    <dsp:sp modelId="{201D9F5C-8669-42AA-955F-6BB07DF23EC4}">
      <dsp:nvSpPr>
        <dsp:cNvPr id="0" name=""/>
        <dsp:cNvSpPr/>
      </dsp:nvSpPr>
      <dsp:spPr>
        <a:xfrm>
          <a:off x="2720913" y="4047949"/>
          <a:ext cx="714344" cy="714344"/>
        </a:xfrm>
        <a:prstGeom prst="triangle">
          <a:avLst/>
        </a:prstGeom>
        <a:solidFill>
          <a:srgbClr val="00B05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68B49A-561B-4219-9CF7-B46B66372C4B}">
      <dsp:nvSpPr>
        <dsp:cNvPr id="0" name=""/>
        <dsp:cNvSpPr/>
      </dsp:nvSpPr>
      <dsp:spPr>
        <a:xfrm>
          <a:off x="935053" y="3748877"/>
          <a:ext cx="4286064" cy="289547"/>
        </a:xfrm>
        <a:prstGeom prst="rect">
          <a:avLst/>
        </a:prstGeom>
        <a:solidFill>
          <a:srgbClr val="7030A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27E00A-4B17-4F54-8D80-BC2A74509209}">
      <dsp:nvSpPr>
        <dsp:cNvPr id="0" name=""/>
        <dsp:cNvSpPr/>
      </dsp:nvSpPr>
      <dsp:spPr>
        <a:xfrm>
          <a:off x="3459069" y="2914523"/>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Not for personal profit</a:t>
          </a:r>
        </a:p>
      </dsp:txBody>
      <dsp:txXfrm>
        <a:off x="3498125" y="2953579"/>
        <a:ext cx="1636313" cy="721953"/>
      </dsp:txXfrm>
    </dsp:sp>
    <dsp:sp modelId="{4261C54F-EC86-4E32-8892-71F5FAB65E6D}">
      <dsp:nvSpPr>
        <dsp:cNvPr id="0" name=""/>
        <dsp:cNvSpPr/>
      </dsp:nvSpPr>
      <dsp:spPr>
        <a:xfrm>
          <a:off x="3459069" y="2057311"/>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Collaboration</a:t>
          </a:r>
        </a:p>
      </dsp:txBody>
      <dsp:txXfrm>
        <a:off x="3498125" y="2096367"/>
        <a:ext cx="1636313" cy="721953"/>
      </dsp:txXfrm>
    </dsp:sp>
    <dsp:sp modelId="{D8CEAB15-EC90-4445-926E-81B4E346A7A9}">
      <dsp:nvSpPr>
        <dsp:cNvPr id="0" name=""/>
        <dsp:cNvSpPr/>
      </dsp:nvSpPr>
      <dsp:spPr>
        <a:xfrm>
          <a:off x="3459069" y="1200098"/>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Public ownership</a:t>
          </a:r>
        </a:p>
      </dsp:txBody>
      <dsp:txXfrm>
        <a:off x="3498125" y="1239154"/>
        <a:ext cx="1636313" cy="721953"/>
      </dsp:txXfrm>
    </dsp:sp>
    <dsp:sp modelId="{64E28146-5DB9-4816-9650-A87633F8AC1F}">
      <dsp:nvSpPr>
        <dsp:cNvPr id="0" name=""/>
        <dsp:cNvSpPr/>
      </dsp:nvSpPr>
      <dsp:spPr>
        <a:xfrm>
          <a:off x="982676" y="2914523"/>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For personal profit</a:t>
          </a:r>
        </a:p>
      </dsp:txBody>
      <dsp:txXfrm>
        <a:off x="1021732" y="2953579"/>
        <a:ext cx="1636313" cy="721953"/>
      </dsp:txXfrm>
    </dsp:sp>
    <dsp:sp modelId="{A724DB6C-34CC-4927-AB87-644E71A7A2BB}">
      <dsp:nvSpPr>
        <dsp:cNvPr id="0" name=""/>
        <dsp:cNvSpPr/>
      </dsp:nvSpPr>
      <dsp:spPr>
        <a:xfrm>
          <a:off x="982676" y="2057311"/>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Competition</a:t>
          </a:r>
        </a:p>
      </dsp:txBody>
      <dsp:txXfrm>
        <a:off x="1021732" y="2096367"/>
        <a:ext cx="1636313" cy="721953"/>
      </dsp:txXfrm>
    </dsp:sp>
    <dsp:sp modelId="{CD118C7A-DA2C-42E7-BD2A-0ECECEA19E4B}">
      <dsp:nvSpPr>
        <dsp:cNvPr id="0" name=""/>
        <dsp:cNvSpPr/>
      </dsp:nvSpPr>
      <dsp:spPr>
        <a:xfrm>
          <a:off x="982676" y="1200098"/>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Private ownership</a:t>
          </a:r>
        </a:p>
      </dsp:txBody>
      <dsp:txXfrm>
        <a:off x="1021732" y="1239154"/>
        <a:ext cx="1636313" cy="721953"/>
      </dsp:txXfrm>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32465-48A7-4F1D-8CF3-7A7F6A9D1BDF}" type="datetimeFigureOut">
              <a:rPr lang="en-GB" smtClean="0"/>
              <a:t>04/02/2021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9C1284-8AC1-4DFF-908F-42FBAF8C0C39}" type="slidenum">
              <a:rPr lang="en-GB" smtClean="0"/>
              <a:t>‹#›</a:t>
            </a:fld>
            <a:endParaRPr lang="en-GB"/>
          </a:p>
        </p:txBody>
      </p:sp>
    </p:spTree>
    <p:extLst>
      <p:ext uri="{BB962C8B-B14F-4D97-AF65-F5344CB8AC3E}">
        <p14:creationId xmlns:p14="http://schemas.microsoft.com/office/powerpoint/2010/main" val="164422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9C1284-8AC1-4DFF-908F-42FBAF8C0C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343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10076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56055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20490-6169-4875-B75D-36979769D95B}"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36380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420490-6169-4875-B75D-36979769D95B}"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15273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420490-6169-4875-B75D-36979769D95B}" type="datetimeFigureOut">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871053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420490-6169-4875-B75D-36979769D95B}" type="datetimeFigureOut">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73575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420490-6169-4875-B75D-36979769D95B}" type="datetimeFigureOut">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103969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898649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34968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559568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79433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420490-6169-4875-B75D-36979769D95B}" type="datetimeFigureOut">
              <a:rPr lang="en-GB" smtClean="0"/>
              <a:t>04/02/2021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BF788A-6A21-406E-AE50-4607C97363C0}" type="slidenum">
              <a:rPr lang="en-GB" smtClean="0"/>
              <a:t>‹#›</a:t>
            </a:fld>
            <a:endParaRPr lang="en-GB"/>
          </a:p>
        </p:txBody>
      </p:sp>
    </p:spTree>
    <p:extLst>
      <p:ext uri="{BB962C8B-B14F-4D97-AF65-F5344CB8AC3E}">
        <p14:creationId xmlns:p14="http://schemas.microsoft.com/office/powerpoint/2010/main" val="1034952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politics.co.uk/reference/public-spendin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politics.co.uk/reference/public-spend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politics/2019/oct/14/queens-speech-reveals-tougher-jail-terms-and-end-to-free-movement" TargetMode="External"/><Relationship Id="rId2" Type="http://schemas.openxmlformats.org/officeDocument/2006/relationships/slideLayout" Target="../slideLayouts/slideLayout2.xml"/><Relationship Id="rId1" Type="http://schemas.openxmlformats.org/officeDocument/2006/relationships/video" Target="https://www.youtube.com/embed/whfRKIJOn58" TargetMode="External"/><Relationship Id="rId5" Type="http://schemas.openxmlformats.org/officeDocument/2006/relationships/hyperlink" Target="https://www.parliament.uk/about/faqs/house-of-lords-faqs/lords-stateopening/"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ft.com/content/0161cc52-a1e9-11e7-9e4f-7f5e6a7c98a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kpublicspending.co.uk/uk_national_debt_chart.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ons.gov.uk/economy/governmentpublicsectorandtaxes/publicsectorfinance/bulletins/publicsectorfinances/july2019" TargetMode="External"/><Relationship Id="rId4" Type="http://schemas.openxmlformats.org/officeDocument/2006/relationships/hyperlink" Target="https://www.ons.gov.uk/economy/grossdomesticproductgdp"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3136" y="4793942"/>
            <a:ext cx="7834193" cy="1562408"/>
          </a:xfrm>
        </p:spPr>
        <p:txBody>
          <a:bodyPr anchor="ctr">
            <a:normAutofit fontScale="90000"/>
          </a:bodyPr>
          <a:lstStyle/>
          <a:p>
            <a:pPr algn="r"/>
            <a:r>
              <a:rPr lang="en-GB" dirty="0"/>
              <a:t>Public expenditure, borrowing and debt</a:t>
            </a:r>
          </a:p>
        </p:txBody>
      </p:sp>
      <p:sp>
        <p:nvSpPr>
          <p:cNvPr id="3" name="Subtitle 2"/>
          <p:cNvSpPr>
            <a:spLocks noGrp="1"/>
          </p:cNvSpPr>
          <p:nvPr>
            <p:ph type="subTitle" idx="1"/>
          </p:nvPr>
        </p:nvSpPr>
        <p:spPr>
          <a:xfrm>
            <a:off x="8499107" y="5091763"/>
            <a:ext cx="2974207" cy="1264587"/>
          </a:xfrm>
        </p:spPr>
        <p:txBody>
          <a:bodyPr anchor="ctr">
            <a:normAutofit/>
          </a:bodyPr>
          <a:lstStyle/>
          <a:p>
            <a:pPr algn="l"/>
            <a:endParaRPr lang="en-GB" sz="2000"/>
          </a:p>
        </p:txBody>
      </p:sp>
      <p:pic>
        <p:nvPicPr>
          <p:cNvPr id="5" name="Picture 4">
            <a:extLst>
              <a:ext uri="{FF2B5EF4-FFF2-40B4-BE49-F238E27FC236}">
                <a16:creationId xmlns:a16="http://schemas.microsoft.com/office/drawing/2014/main" id="{4353A41C-2189-4FF7-8FEA-86632A5062F1}"/>
              </a:ext>
            </a:extLst>
          </p:cNvPr>
          <p:cNvPicPr>
            <a:picLocks noChangeAspect="1"/>
          </p:cNvPicPr>
          <p:nvPr/>
        </p:nvPicPr>
        <p:blipFill rotWithShape="1">
          <a:blip r:embed="rId2"/>
          <a:srcRect t="16357" b="16977"/>
          <a:stretch/>
        </p:blipFill>
        <p:spPr>
          <a:xfrm>
            <a:off x="-3983" y="10"/>
            <a:ext cx="12192000" cy="4571990"/>
          </a:xfrm>
          <a:prstGeom prst="rect">
            <a:avLst/>
          </a:prstGeom>
        </p:spPr>
      </p:pic>
      <p:cxnSp>
        <p:nvCxnSpPr>
          <p:cNvPr id="14" name="Straight Connector 9">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08356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8FF1D-C834-4BF1-9556-C4ADB7D22E0F}"/>
              </a:ext>
            </a:extLst>
          </p:cNvPr>
          <p:cNvSpPr>
            <a:spLocks noGrp="1"/>
          </p:cNvSpPr>
          <p:nvPr>
            <p:ph type="title"/>
          </p:nvPr>
        </p:nvSpPr>
        <p:spPr/>
        <p:txBody>
          <a:bodyPr>
            <a:normAutofit/>
          </a:bodyPr>
          <a:lstStyle/>
          <a:p>
            <a:r>
              <a:rPr lang="en-GB" sz="6000" dirty="0"/>
              <a:t>Objectives</a:t>
            </a:r>
          </a:p>
        </p:txBody>
      </p:sp>
      <p:sp>
        <p:nvSpPr>
          <p:cNvPr id="3" name="Content Placeholder 2">
            <a:extLst>
              <a:ext uri="{FF2B5EF4-FFF2-40B4-BE49-F238E27FC236}">
                <a16:creationId xmlns:a16="http://schemas.microsoft.com/office/drawing/2014/main" id="{8727277C-B878-4EB5-BEAF-FB2572C1378D}"/>
              </a:ext>
            </a:extLst>
          </p:cNvPr>
          <p:cNvSpPr>
            <a:spLocks noGrp="1"/>
          </p:cNvSpPr>
          <p:nvPr>
            <p:ph idx="1"/>
          </p:nvPr>
        </p:nvSpPr>
        <p:spPr>
          <a:xfrm>
            <a:off x="838200" y="1825625"/>
            <a:ext cx="4870142" cy="4548542"/>
          </a:xfrm>
        </p:spPr>
        <p:txBody>
          <a:bodyPr>
            <a:normAutofit fontScale="92500"/>
          </a:bodyPr>
          <a:lstStyle/>
          <a:p>
            <a:r>
              <a:rPr lang="en-GB" dirty="0"/>
              <a:t>Resources?</a:t>
            </a:r>
          </a:p>
          <a:p>
            <a:r>
              <a:rPr lang="en-GB" dirty="0"/>
              <a:t>Public expenditure, or spending</a:t>
            </a:r>
          </a:p>
          <a:p>
            <a:r>
              <a:rPr lang="en-GB" dirty="0"/>
              <a:t>Budgets, budget cycles and planning ahead</a:t>
            </a:r>
          </a:p>
          <a:p>
            <a:r>
              <a:rPr lang="en-GB" dirty="0"/>
              <a:t>TME, DEL and AME</a:t>
            </a:r>
          </a:p>
          <a:p>
            <a:r>
              <a:rPr lang="en-GB" dirty="0"/>
              <a:t>The economy and GDP</a:t>
            </a:r>
          </a:p>
          <a:p>
            <a:r>
              <a:rPr lang="en-GB" dirty="0"/>
              <a:t>Annual spend as a proportion of GDP</a:t>
            </a:r>
          </a:p>
          <a:p>
            <a:r>
              <a:rPr lang="en-GB" dirty="0"/>
              <a:t>Monthly deficits and total debt</a:t>
            </a:r>
          </a:p>
          <a:p>
            <a:endParaRPr lang="en-GB" dirty="0"/>
          </a:p>
          <a:p>
            <a:endParaRPr lang="en-GB" dirty="0"/>
          </a:p>
          <a:p>
            <a:endParaRPr lang="en-GB" dirty="0"/>
          </a:p>
          <a:p>
            <a:endParaRPr lang="en-GB" dirty="0"/>
          </a:p>
          <a:p>
            <a:endParaRPr lang="en-GB" dirty="0"/>
          </a:p>
        </p:txBody>
      </p:sp>
      <p:sp>
        <p:nvSpPr>
          <p:cNvPr id="5" name="Rectangle 4">
            <a:extLst>
              <a:ext uri="{FF2B5EF4-FFF2-40B4-BE49-F238E27FC236}">
                <a16:creationId xmlns:a16="http://schemas.microsoft.com/office/drawing/2014/main" id="{BE07341B-1751-44AC-AC38-6064673BAE7D}"/>
              </a:ext>
            </a:extLst>
          </p:cNvPr>
          <p:cNvSpPr/>
          <p:nvPr/>
        </p:nvSpPr>
        <p:spPr>
          <a:xfrm>
            <a:off x="5548545" y="115410"/>
            <a:ext cx="6471820" cy="6613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Financial management is a hugely contentious and challenging area of life and public service</a:t>
            </a:r>
          </a:p>
          <a:p>
            <a:pPr algn="ctr"/>
            <a:endParaRPr lang="en-GB" sz="2400" dirty="0"/>
          </a:p>
          <a:p>
            <a:pPr algn="ctr"/>
            <a:r>
              <a:rPr lang="en-GB" sz="2400" dirty="0"/>
              <a:t>Specialists with qualifications in this area – accountants and accounting technicians, have a reputation for meticulous attention to detail. They have fundamental importance to keep the public service machine running</a:t>
            </a:r>
          </a:p>
          <a:p>
            <a:pPr algn="ctr"/>
            <a:endParaRPr lang="en-GB" sz="2400" dirty="0"/>
          </a:p>
          <a:p>
            <a:pPr algn="ctr"/>
            <a:r>
              <a:rPr lang="en-GB" sz="2400" dirty="0"/>
              <a:t>Their colleagues in other industries have sometimes been found guilty of corruption and fraud worth billions</a:t>
            </a:r>
          </a:p>
          <a:p>
            <a:pPr algn="ctr"/>
            <a:endParaRPr lang="en-GB" sz="2400" dirty="0"/>
          </a:p>
          <a:p>
            <a:pPr algn="ctr"/>
            <a:r>
              <a:rPr lang="en-GB" sz="2400" dirty="0"/>
              <a:t>As non-financial experts we need to understand resources and how they ought to be managed properly. Asbestos trouser thinking!</a:t>
            </a:r>
          </a:p>
        </p:txBody>
      </p:sp>
    </p:spTree>
    <p:extLst>
      <p:ext uri="{BB962C8B-B14F-4D97-AF65-F5344CB8AC3E}">
        <p14:creationId xmlns:p14="http://schemas.microsoft.com/office/powerpoint/2010/main" val="3577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 calcmode="lin" valueType="num">
                                      <p:cBhvr additive="base">
                                        <p:cTn id="5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 calcmode="lin" valueType="num">
                                      <p:cBhvr additive="base">
                                        <p:cTn id="6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5">
                                            <p:txEl>
                                              <p:pRg st="6" end="6"/>
                                            </p:txEl>
                                          </p:spTgt>
                                        </p:tgtEl>
                                        <p:attrNameLst>
                                          <p:attrName>style.visibility</p:attrName>
                                        </p:attrNameLst>
                                      </p:cBhvr>
                                      <p:to>
                                        <p:strVal val="visible"/>
                                      </p:to>
                                    </p:set>
                                    <p:anim calcmode="lin" valueType="num">
                                      <p:cBhvr additive="base">
                                        <p:cTn id="7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105B569-066A-44CF-B504-D1D876E01595}"/>
              </a:ext>
            </a:extLst>
          </p:cNvPr>
          <p:cNvPicPr>
            <a:picLocks noChangeAspect="1"/>
          </p:cNvPicPr>
          <p:nvPr/>
        </p:nvPicPr>
        <p:blipFill rotWithShape="1">
          <a:blip r:embed="rId2"/>
          <a:srcRect t="23103" r="9091"/>
          <a:stretch/>
        </p:blipFill>
        <p:spPr>
          <a:xfrm>
            <a:off x="20" y="10"/>
            <a:ext cx="12191980" cy="6857990"/>
          </a:xfrm>
          <a:prstGeom prst="rect">
            <a:avLst/>
          </a:prstGeom>
        </p:spPr>
      </p:pic>
      <p:sp>
        <p:nvSpPr>
          <p:cNvPr id="15" name="Rectangle 1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title 4">
            <a:extLst>
              <a:ext uri="{FF2B5EF4-FFF2-40B4-BE49-F238E27FC236}">
                <a16:creationId xmlns:a16="http://schemas.microsoft.com/office/drawing/2014/main" id="{7F915AAF-2DA0-492D-9F8A-58CAA1699D0C}"/>
              </a:ext>
            </a:extLst>
          </p:cNvPr>
          <p:cNvSpPr>
            <a:spLocks noGrp="1"/>
          </p:cNvSpPr>
          <p:nvPr>
            <p:ph type="title"/>
          </p:nvPr>
        </p:nvSpPr>
        <p:spPr>
          <a:xfrm>
            <a:off x="594805" y="321177"/>
            <a:ext cx="3759240" cy="996984"/>
          </a:xfrm>
        </p:spPr>
        <p:txBody>
          <a:bodyPr>
            <a:normAutofit/>
          </a:bodyPr>
          <a:lstStyle/>
          <a:p>
            <a:r>
              <a:rPr lang="en-GB" sz="6000" dirty="0"/>
              <a:t>Resources?</a:t>
            </a:r>
          </a:p>
        </p:txBody>
      </p:sp>
      <p:sp>
        <p:nvSpPr>
          <p:cNvPr id="3" name="Content Placeholder 2">
            <a:extLst>
              <a:ext uri="{FF2B5EF4-FFF2-40B4-BE49-F238E27FC236}">
                <a16:creationId xmlns:a16="http://schemas.microsoft.com/office/drawing/2014/main" id="{7363D3C7-FBFC-452C-910C-ECCE2807BE8E}"/>
              </a:ext>
            </a:extLst>
          </p:cNvPr>
          <p:cNvSpPr>
            <a:spLocks noGrp="1"/>
          </p:cNvSpPr>
          <p:nvPr>
            <p:ph idx="1"/>
          </p:nvPr>
        </p:nvSpPr>
        <p:spPr>
          <a:xfrm>
            <a:off x="594109" y="1603168"/>
            <a:ext cx="3918513" cy="4524499"/>
          </a:xfrm>
        </p:spPr>
        <p:txBody>
          <a:bodyPr>
            <a:normAutofit/>
          </a:bodyPr>
          <a:lstStyle/>
          <a:p>
            <a:r>
              <a:rPr lang="en-GB" dirty="0"/>
              <a:t>Money</a:t>
            </a:r>
          </a:p>
          <a:p>
            <a:r>
              <a:rPr lang="en-GB" dirty="0"/>
              <a:t>People</a:t>
            </a:r>
          </a:p>
          <a:p>
            <a:r>
              <a:rPr lang="en-GB" dirty="0"/>
              <a:t>Skills</a:t>
            </a:r>
          </a:p>
          <a:p>
            <a:r>
              <a:rPr lang="en-GB" dirty="0"/>
              <a:t>Knowledge</a:t>
            </a:r>
          </a:p>
          <a:p>
            <a:r>
              <a:rPr lang="en-GB" dirty="0"/>
              <a:t>The buildings we need as a base for staff and the services we provide</a:t>
            </a:r>
          </a:p>
          <a:p>
            <a:r>
              <a:rPr lang="en-GB" dirty="0"/>
              <a:t>The equipment they need to do their job</a:t>
            </a:r>
          </a:p>
          <a:p>
            <a:endParaRPr lang="en-GB" sz="1800" dirty="0"/>
          </a:p>
        </p:txBody>
      </p:sp>
    </p:spTree>
    <p:extLst>
      <p:ext uri="{BB962C8B-B14F-4D97-AF65-F5344CB8AC3E}">
        <p14:creationId xmlns:p14="http://schemas.microsoft.com/office/powerpoint/2010/main" val="273759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A6D5FB-74E4-48DA-B248-83C4586440E4}"/>
              </a:ext>
            </a:extLst>
          </p:cNvPr>
          <p:cNvSpPr/>
          <p:nvPr/>
        </p:nvSpPr>
        <p:spPr>
          <a:xfrm>
            <a:off x="458680" y="365125"/>
            <a:ext cx="5637320" cy="6127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Personal Finances</a:t>
            </a:r>
          </a:p>
          <a:p>
            <a:pPr algn="ctr"/>
            <a:endParaRPr lang="en-GB" sz="3600" dirty="0"/>
          </a:p>
          <a:p>
            <a:pPr algn="ctr"/>
            <a:r>
              <a:rPr lang="en-GB" sz="3600" dirty="0"/>
              <a:t>The basic three-step financial equation</a:t>
            </a:r>
          </a:p>
          <a:p>
            <a:pPr algn="ctr"/>
            <a:endParaRPr lang="en-GB" dirty="0"/>
          </a:p>
          <a:p>
            <a:pPr algn="ctr"/>
            <a:r>
              <a:rPr lang="en-GB" sz="2400" dirty="0"/>
              <a:t>A. Money in – Income </a:t>
            </a:r>
          </a:p>
          <a:p>
            <a:pPr algn="ctr"/>
            <a:r>
              <a:rPr lang="en-GB" sz="2400" dirty="0"/>
              <a:t>B. Money out – Expenditure </a:t>
            </a:r>
          </a:p>
          <a:p>
            <a:pPr algn="ctr"/>
            <a:r>
              <a:rPr lang="en-GB" sz="2400" dirty="0"/>
              <a:t>C. The bottom line – Profit or (Loss)</a:t>
            </a:r>
          </a:p>
          <a:p>
            <a:pPr algn="ctr"/>
            <a:endParaRPr lang="en-GB" sz="2400" dirty="0"/>
          </a:p>
          <a:p>
            <a:pPr algn="ctr"/>
            <a:r>
              <a:rPr lang="en-GB" sz="2400" dirty="0"/>
              <a:t>We say we are in the </a:t>
            </a:r>
            <a:r>
              <a:rPr lang="en-GB" sz="2400" b="1" dirty="0">
                <a:solidFill>
                  <a:schemeClr val="tx1"/>
                </a:solidFill>
              </a:rPr>
              <a:t>black</a:t>
            </a:r>
            <a:r>
              <a:rPr lang="en-GB" sz="2400" dirty="0"/>
              <a:t> – money in the bank, or in the </a:t>
            </a:r>
            <a:r>
              <a:rPr lang="en-GB" sz="2400" b="1" dirty="0">
                <a:solidFill>
                  <a:srgbClr val="FF0000"/>
                </a:solidFill>
              </a:rPr>
              <a:t>red</a:t>
            </a:r>
            <a:r>
              <a:rPr lang="en-GB" sz="2400" dirty="0"/>
              <a:t> – we are spending more than we earn </a:t>
            </a:r>
          </a:p>
          <a:p>
            <a:pPr algn="ctr"/>
            <a:endParaRPr lang="en-GB" sz="2400" dirty="0"/>
          </a:p>
        </p:txBody>
      </p:sp>
      <p:sp>
        <p:nvSpPr>
          <p:cNvPr id="5" name="Rectangle 4">
            <a:extLst>
              <a:ext uri="{FF2B5EF4-FFF2-40B4-BE49-F238E27FC236}">
                <a16:creationId xmlns:a16="http://schemas.microsoft.com/office/drawing/2014/main" id="{6A2F57AE-5FF3-4033-B28C-E0AE0E5E4592}"/>
              </a:ext>
            </a:extLst>
          </p:cNvPr>
          <p:cNvSpPr/>
          <p:nvPr/>
        </p:nvSpPr>
        <p:spPr>
          <a:xfrm>
            <a:off x="6248400" y="365125"/>
            <a:ext cx="5637320" cy="612775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Public Finances</a:t>
            </a:r>
          </a:p>
          <a:p>
            <a:pPr algn="ctr"/>
            <a:endParaRPr lang="en-GB" sz="3600" dirty="0"/>
          </a:p>
          <a:p>
            <a:pPr algn="ctr"/>
            <a:r>
              <a:rPr lang="en-GB" sz="3600" dirty="0"/>
              <a:t>The basic three-step financial equation also applies</a:t>
            </a:r>
          </a:p>
          <a:p>
            <a:pPr algn="ctr"/>
            <a:endParaRPr lang="en-GB" dirty="0"/>
          </a:p>
          <a:p>
            <a:pPr algn="ctr"/>
            <a:r>
              <a:rPr lang="en-GB" sz="3600" b="1" u="sng" dirty="0"/>
              <a:t>Think!</a:t>
            </a:r>
          </a:p>
          <a:p>
            <a:pPr algn="ctr"/>
            <a:r>
              <a:rPr lang="en-GB" sz="3600" dirty="0"/>
              <a:t>If you overspend, where does the deficit come from?</a:t>
            </a:r>
          </a:p>
          <a:p>
            <a:pPr algn="ctr"/>
            <a:r>
              <a:rPr lang="en-GB" sz="3600" dirty="0"/>
              <a:t>What about governments?</a:t>
            </a:r>
          </a:p>
          <a:p>
            <a:pPr algn="ctr"/>
            <a:r>
              <a:rPr lang="en-GB" sz="3600" dirty="0"/>
              <a:t>Should you borrow? Should countries?</a:t>
            </a:r>
          </a:p>
        </p:txBody>
      </p:sp>
    </p:spTree>
    <p:extLst>
      <p:ext uri="{BB962C8B-B14F-4D97-AF65-F5344CB8AC3E}">
        <p14:creationId xmlns:p14="http://schemas.microsoft.com/office/powerpoint/2010/main" val="373710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 calcmode="lin" valueType="num">
                                      <p:cBhvr additive="base">
                                        <p:cTn id="3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anim calcmode="lin" valueType="num">
                                      <p:cBhvr additive="base">
                                        <p:cTn id="5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5">
                                            <p:txEl>
                                              <p:pRg st="5" end="5"/>
                                            </p:txEl>
                                          </p:spTgt>
                                        </p:tgtEl>
                                        <p:attrNameLst>
                                          <p:attrName>style.visibility</p:attrName>
                                        </p:attrNameLst>
                                      </p:cBhvr>
                                      <p:to>
                                        <p:strVal val="visible"/>
                                      </p:to>
                                    </p:set>
                                    <p:animEffect transition="in" filter="fade">
                                      <p:cBhvr>
                                        <p:cTn id="61" dur="1000"/>
                                        <p:tgtEl>
                                          <p:spTgt spid="5">
                                            <p:txEl>
                                              <p:pRg st="5" end="5"/>
                                            </p:txEl>
                                          </p:spTgt>
                                        </p:tgtEl>
                                      </p:cBhvr>
                                    </p:animEffect>
                                    <p:anim calcmode="lin" valueType="num">
                                      <p:cBhvr>
                                        <p:cTn id="6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5">
                                            <p:txEl>
                                              <p:pRg st="6" end="6"/>
                                            </p:txEl>
                                          </p:spTgt>
                                        </p:tgtEl>
                                        <p:attrNameLst>
                                          <p:attrName>style.visibility</p:attrName>
                                        </p:attrNameLst>
                                      </p:cBhvr>
                                      <p:to>
                                        <p:strVal val="visible"/>
                                      </p:to>
                                    </p:set>
                                    <p:animEffect transition="in" filter="fade">
                                      <p:cBhvr>
                                        <p:cTn id="68" dur="1000"/>
                                        <p:tgtEl>
                                          <p:spTgt spid="5">
                                            <p:txEl>
                                              <p:pRg st="6" end="6"/>
                                            </p:txEl>
                                          </p:spTgt>
                                        </p:tgtEl>
                                      </p:cBhvr>
                                    </p:animEffect>
                                    <p:anim calcmode="lin" valueType="num">
                                      <p:cBhvr>
                                        <p:cTn id="6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7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5">
                                            <p:txEl>
                                              <p:pRg st="7" end="7"/>
                                            </p:txEl>
                                          </p:spTgt>
                                        </p:tgtEl>
                                        <p:attrNameLst>
                                          <p:attrName>style.visibility</p:attrName>
                                        </p:attrNameLst>
                                      </p:cBhvr>
                                      <p:to>
                                        <p:strVal val="visible"/>
                                      </p:to>
                                    </p:set>
                                    <p:anim calcmode="lin" valueType="num">
                                      <p:cBhvr additive="base">
                                        <p:cTn id="7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204D2-1F2C-474C-B9E2-D25D7E16F93A}"/>
              </a:ext>
            </a:extLst>
          </p:cNvPr>
          <p:cNvPicPr>
            <a:picLocks noChangeAspect="1"/>
          </p:cNvPicPr>
          <p:nvPr/>
        </p:nvPicPr>
        <p:blipFill>
          <a:blip r:embed="rId2"/>
          <a:stretch>
            <a:fillRect/>
          </a:stretch>
        </p:blipFill>
        <p:spPr>
          <a:xfrm>
            <a:off x="3698128" y="499730"/>
            <a:ext cx="8318879" cy="6227275"/>
          </a:xfrm>
          <a:prstGeom prst="rect">
            <a:avLst/>
          </a:prstGeom>
        </p:spPr>
      </p:pic>
      <p:sp>
        <p:nvSpPr>
          <p:cNvPr id="2" name="Title 1"/>
          <p:cNvSpPr>
            <a:spLocks noGrp="1"/>
          </p:cNvSpPr>
          <p:nvPr>
            <p:ph type="title"/>
          </p:nvPr>
        </p:nvSpPr>
        <p:spPr>
          <a:xfrm>
            <a:off x="73926" y="-40124"/>
            <a:ext cx="10494837" cy="1325563"/>
          </a:xfrm>
        </p:spPr>
        <p:txBody>
          <a:bodyPr>
            <a:normAutofit/>
          </a:bodyPr>
          <a:lstStyle/>
          <a:p>
            <a:r>
              <a:rPr lang="en-GB" sz="6000" dirty="0"/>
              <a:t>What is ‘public spending’?</a:t>
            </a:r>
          </a:p>
        </p:txBody>
      </p:sp>
      <p:sp>
        <p:nvSpPr>
          <p:cNvPr id="3" name="Content Placeholder 2"/>
          <p:cNvSpPr>
            <a:spLocks noGrp="1"/>
          </p:cNvSpPr>
          <p:nvPr>
            <p:ph idx="1"/>
          </p:nvPr>
        </p:nvSpPr>
        <p:spPr>
          <a:xfrm>
            <a:off x="313690" y="1690688"/>
            <a:ext cx="3343910" cy="4212272"/>
          </a:xfrm>
          <a:solidFill>
            <a:srgbClr val="FFFF00"/>
          </a:solidFill>
          <a:ln w="25400">
            <a:solidFill>
              <a:schemeClr val="tx1"/>
            </a:solidFill>
          </a:ln>
        </p:spPr>
        <p:txBody>
          <a:bodyPr>
            <a:normAutofit/>
          </a:bodyPr>
          <a:lstStyle/>
          <a:p>
            <a:pPr marL="0" indent="0">
              <a:buNone/>
            </a:pPr>
            <a:r>
              <a:rPr lang="en-GB" sz="4000" dirty="0"/>
              <a:t>Public spending is expenditure incurred by the "public sector" in the course of its activities</a:t>
            </a:r>
          </a:p>
          <a:p>
            <a:pPr marL="0" indent="0">
              <a:buNone/>
            </a:pPr>
            <a:endParaRPr lang="en-GB" sz="4000" dirty="0"/>
          </a:p>
          <a:p>
            <a:pPr marL="0" indent="0">
              <a:buNone/>
            </a:pPr>
            <a:endParaRPr lang="en-GB" sz="1900" dirty="0"/>
          </a:p>
        </p:txBody>
      </p:sp>
      <p:sp>
        <p:nvSpPr>
          <p:cNvPr id="4" name="Rectangle 3">
            <a:extLst>
              <a:ext uri="{FF2B5EF4-FFF2-40B4-BE49-F238E27FC236}">
                <a16:creationId xmlns:a16="http://schemas.microsoft.com/office/drawing/2014/main" id="{F7DF9948-4C16-4061-AB92-402317CB70A2}"/>
              </a:ext>
            </a:extLst>
          </p:cNvPr>
          <p:cNvSpPr/>
          <p:nvPr/>
        </p:nvSpPr>
        <p:spPr>
          <a:xfrm>
            <a:off x="174993" y="6308209"/>
            <a:ext cx="5156733" cy="369332"/>
          </a:xfrm>
          <a:prstGeom prst="rect">
            <a:avLst/>
          </a:prstGeom>
        </p:spPr>
        <p:txBody>
          <a:bodyPr wrap="none">
            <a:spAutoFit/>
          </a:bodyPr>
          <a:lstStyle/>
          <a:p>
            <a:r>
              <a:rPr lang="en-GB" dirty="0">
                <a:hlinkClick r:id="rId3"/>
              </a:rPr>
              <a:t>http://www.politics.co.uk/reference/public-spending</a:t>
            </a:r>
            <a:endParaRPr lang="en-GB" dirty="0"/>
          </a:p>
        </p:txBody>
      </p:sp>
      <p:sp>
        <p:nvSpPr>
          <p:cNvPr id="6" name="Rectangle 5"/>
          <p:cNvSpPr/>
          <p:nvPr/>
        </p:nvSpPr>
        <p:spPr>
          <a:xfrm>
            <a:off x="10433304" y="1033272"/>
            <a:ext cx="1517904" cy="438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72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3675"/>
          </a:xfrm>
        </p:spPr>
        <p:txBody>
          <a:bodyPr>
            <a:noAutofit/>
          </a:bodyPr>
          <a:lstStyle/>
          <a:p>
            <a:r>
              <a:rPr lang="en-GB" sz="6000" dirty="0"/>
              <a:t>How do we measure public spending?</a:t>
            </a:r>
          </a:p>
        </p:txBody>
      </p:sp>
      <p:sp>
        <p:nvSpPr>
          <p:cNvPr id="3" name="Content Placeholder 2"/>
          <p:cNvSpPr>
            <a:spLocks noGrp="1"/>
          </p:cNvSpPr>
          <p:nvPr>
            <p:ph idx="1"/>
          </p:nvPr>
        </p:nvSpPr>
        <p:spPr>
          <a:xfrm>
            <a:off x="838200" y="2194333"/>
            <a:ext cx="4371753" cy="3583172"/>
          </a:xfrm>
        </p:spPr>
        <p:txBody>
          <a:bodyPr/>
          <a:lstStyle/>
          <a:p>
            <a:r>
              <a:rPr lang="en-GB" dirty="0"/>
              <a:t>Government's preferred measure is </a:t>
            </a:r>
            <a:r>
              <a:rPr lang="en-GB" b="1" dirty="0"/>
              <a:t>Total Managed Expenditure (TME), </a:t>
            </a:r>
            <a:r>
              <a:rPr lang="en-GB" dirty="0"/>
              <a:t>which describes all forms of expenditure made by central government, local authorities and public enterprises.</a:t>
            </a:r>
          </a:p>
        </p:txBody>
      </p:sp>
      <p:sp>
        <p:nvSpPr>
          <p:cNvPr id="4" name="Rectangle 3"/>
          <p:cNvSpPr/>
          <p:nvPr/>
        </p:nvSpPr>
        <p:spPr>
          <a:xfrm>
            <a:off x="819700" y="6286298"/>
            <a:ext cx="5209631" cy="369332"/>
          </a:xfrm>
          <a:prstGeom prst="rect">
            <a:avLst/>
          </a:prstGeom>
        </p:spPr>
        <p:txBody>
          <a:bodyPr wrap="none">
            <a:spAutoFit/>
          </a:bodyPr>
          <a:lstStyle/>
          <a:p>
            <a:r>
              <a:rPr lang="en-GB" dirty="0">
                <a:hlinkClick r:id="rId2"/>
              </a:rPr>
              <a:t>http://www.politics.co.uk/reference/public-spending</a:t>
            </a:r>
            <a:r>
              <a:rPr lang="en-GB" dirty="0"/>
              <a:t> </a:t>
            </a:r>
          </a:p>
        </p:txBody>
      </p:sp>
      <p:sp>
        <p:nvSpPr>
          <p:cNvPr id="5" name="Oval 4">
            <a:extLst>
              <a:ext uri="{FF2B5EF4-FFF2-40B4-BE49-F238E27FC236}">
                <a16:creationId xmlns:a16="http://schemas.microsoft.com/office/drawing/2014/main" id="{E1D74412-EBBA-48D5-82D8-347E12EB0D33}"/>
              </a:ext>
            </a:extLst>
          </p:cNvPr>
          <p:cNvSpPr/>
          <p:nvPr/>
        </p:nvSpPr>
        <p:spPr>
          <a:xfrm>
            <a:off x="6029331" y="1945758"/>
            <a:ext cx="5582093" cy="35831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UK Total Managed Expenditure </a:t>
            </a:r>
          </a:p>
          <a:p>
            <a:pPr algn="ctr"/>
            <a:r>
              <a:rPr lang="en-GB" sz="4000" dirty="0"/>
              <a:t>£800 billion</a:t>
            </a:r>
          </a:p>
        </p:txBody>
      </p:sp>
    </p:spTree>
    <p:extLst>
      <p:ext uri="{BB962C8B-B14F-4D97-AF65-F5344CB8AC3E}">
        <p14:creationId xmlns:p14="http://schemas.microsoft.com/office/powerpoint/2010/main" val="3435035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01943-8545-485B-8C9C-9B430DCD48F6}"/>
              </a:ext>
            </a:extLst>
          </p:cNvPr>
          <p:cNvSpPr>
            <a:spLocks noGrp="1"/>
          </p:cNvSpPr>
          <p:nvPr>
            <p:ph type="title"/>
          </p:nvPr>
        </p:nvSpPr>
        <p:spPr>
          <a:xfrm>
            <a:off x="838200" y="365125"/>
            <a:ext cx="10515600" cy="1325563"/>
          </a:xfrm>
        </p:spPr>
        <p:txBody>
          <a:bodyPr>
            <a:normAutofit/>
          </a:bodyPr>
          <a:lstStyle/>
          <a:p>
            <a:r>
              <a:rPr lang="en-GB" sz="6000" dirty="0"/>
              <a:t>A continual process</a:t>
            </a:r>
          </a:p>
        </p:txBody>
      </p:sp>
      <p:sp>
        <p:nvSpPr>
          <p:cNvPr id="3" name="Content Placeholder 2">
            <a:extLst>
              <a:ext uri="{FF2B5EF4-FFF2-40B4-BE49-F238E27FC236}">
                <a16:creationId xmlns:a16="http://schemas.microsoft.com/office/drawing/2014/main" id="{C8FC1794-1BF8-416A-8F62-C4CFCE6C8B9A}"/>
              </a:ext>
            </a:extLst>
          </p:cNvPr>
          <p:cNvSpPr>
            <a:spLocks noGrp="1"/>
          </p:cNvSpPr>
          <p:nvPr>
            <p:ph idx="1"/>
          </p:nvPr>
        </p:nvSpPr>
        <p:spPr>
          <a:xfrm>
            <a:off x="838200" y="1825625"/>
            <a:ext cx="3797807" cy="4351338"/>
          </a:xfrm>
        </p:spPr>
        <p:txBody>
          <a:bodyPr>
            <a:normAutofit/>
          </a:bodyPr>
          <a:lstStyle/>
          <a:p>
            <a:r>
              <a:rPr lang="en-GB" dirty="0"/>
              <a:t>We talk in terms of budgets, </a:t>
            </a:r>
            <a:r>
              <a:rPr lang="en-GB" b="1" dirty="0"/>
              <a:t>spending reviews </a:t>
            </a:r>
            <a:r>
              <a:rPr lang="en-GB" dirty="0"/>
              <a:t>and </a:t>
            </a:r>
            <a:r>
              <a:rPr lang="en-GB" b="1" dirty="0"/>
              <a:t>cycles</a:t>
            </a:r>
          </a:p>
          <a:p>
            <a:r>
              <a:rPr lang="en-GB" dirty="0"/>
              <a:t>We can never stand still and must always plan ahead as carefully as possible</a:t>
            </a:r>
          </a:p>
          <a:p>
            <a:r>
              <a:rPr lang="en-GB" dirty="0"/>
              <a:t>The principle of no surprises should always apply</a:t>
            </a:r>
          </a:p>
        </p:txBody>
      </p:sp>
      <p:pic>
        <p:nvPicPr>
          <p:cNvPr id="4" name="Picture 3">
            <a:extLst>
              <a:ext uri="{FF2B5EF4-FFF2-40B4-BE49-F238E27FC236}">
                <a16:creationId xmlns:a16="http://schemas.microsoft.com/office/drawing/2014/main" id="{03EBF618-B120-429C-9C15-D2553A8CA931}"/>
              </a:ext>
            </a:extLst>
          </p:cNvPr>
          <p:cNvPicPr>
            <a:picLocks noChangeAspect="1"/>
          </p:cNvPicPr>
          <p:nvPr/>
        </p:nvPicPr>
        <p:blipFill rotWithShape="1">
          <a:blip r:embed="rId2"/>
          <a:srcRect l="15236" r="152" b="1"/>
          <a:stretch/>
        </p:blipFill>
        <p:spPr>
          <a:xfrm>
            <a:off x="5120640" y="1904281"/>
            <a:ext cx="6233160" cy="4272681"/>
          </a:xfrm>
          <a:prstGeom prst="rect">
            <a:avLst/>
          </a:prstGeom>
        </p:spPr>
      </p:pic>
    </p:spTree>
    <p:extLst>
      <p:ext uri="{BB962C8B-B14F-4D97-AF65-F5344CB8AC3E}">
        <p14:creationId xmlns:p14="http://schemas.microsoft.com/office/powerpoint/2010/main" val="153491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D4E23-7D6A-4474-9372-F56BB977B736}"/>
              </a:ext>
            </a:extLst>
          </p:cNvPr>
          <p:cNvSpPr>
            <a:spLocks noGrp="1"/>
          </p:cNvSpPr>
          <p:nvPr>
            <p:ph type="title"/>
          </p:nvPr>
        </p:nvSpPr>
        <p:spPr/>
        <p:txBody>
          <a:bodyPr>
            <a:noAutofit/>
          </a:bodyPr>
          <a:lstStyle/>
          <a:p>
            <a:r>
              <a:rPr lang="en-GB" sz="6000" dirty="0"/>
              <a:t>Planning ahead and controlling expenditure</a:t>
            </a:r>
          </a:p>
        </p:txBody>
      </p:sp>
      <p:sp>
        <p:nvSpPr>
          <p:cNvPr id="3" name="Content Placeholder 2">
            <a:extLst>
              <a:ext uri="{FF2B5EF4-FFF2-40B4-BE49-F238E27FC236}">
                <a16:creationId xmlns:a16="http://schemas.microsoft.com/office/drawing/2014/main" id="{C2F687E3-6F4C-4128-9AA4-607D8637432B}"/>
              </a:ext>
            </a:extLst>
          </p:cNvPr>
          <p:cNvSpPr>
            <a:spLocks noGrp="1"/>
          </p:cNvSpPr>
          <p:nvPr>
            <p:ph idx="1"/>
          </p:nvPr>
        </p:nvSpPr>
        <p:spPr>
          <a:xfrm>
            <a:off x="838200" y="2068496"/>
            <a:ext cx="10515600" cy="2450237"/>
          </a:xfrm>
        </p:spPr>
        <p:txBody>
          <a:bodyPr>
            <a:noAutofit/>
          </a:bodyPr>
          <a:lstStyle/>
          <a:p>
            <a:r>
              <a:rPr lang="en-GB" sz="3200" b="1" dirty="0">
                <a:solidFill>
                  <a:prstClr val="black"/>
                </a:solidFill>
              </a:rPr>
              <a:t>Departmental Expenditure Limits </a:t>
            </a:r>
            <a:r>
              <a:rPr lang="en-GB" sz="3200" dirty="0">
                <a:solidFill>
                  <a:prstClr val="black"/>
                </a:solidFill>
              </a:rPr>
              <a:t>(DEL) and </a:t>
            </a:r>
            <a:r>
              <a:rPr lang="en-GB" sz="3200" b="1" dirty="0">
                <a:solidFill>
                  <a:prstClr val="black"/>
                </a:solidFill>
              </a:rPr>
              <a:t>Annually Managed Expenditure </a:t>
            </a:r>
            <a:r>
              <a:rPr lang="en-GB" sz="3200" dirty="0">
                <a:solidFill>
                  <a:prstClr val="black"/>
                </a:solidFill>
              </a:rPr>
              <a:t>(AME) = </a:t>
            </a:r>
            <a:r>
              <a:rPr lang="en-GB" sz="3200" b="1" dirty="0">
                <a:solidFill>
                  <a:prstClr val="black"/>
                </a:solidFill>
              </a:rPr>
              <a:t>Total Managed Expenditure </a:t>
            </a:r>
            <a:r>
              <a:rPr lang="en-GB" sz="3200" dirty="0">
                <a:solidFill>
                  <a:prstClr val="black"/>
                </a:solidFill>
              </a:rPr>
              <a:t>(TME)</a:t>
            </a:r>
          </a:p>
          <a:p>
            <a:r>
              <a:rPr lang="en-GB" sz="3200" dirty="0">
                <a:solidFill>
                  <a:prstClr val="black"/>
                </a:solidFill>
              </a:rPr>
              <a:t>DELs are the set budgets which branches of government are responsible for</a:t>
            </a:r>
            <a:endParaRPr lang="en-GB" sz="3200" dirty="0"/>
          </a:p>
        </p:txBody>
      </p:sp>
      <p:graphicFrame>
        <p:nvGraphicFramePr>
          <p:cNvPr id="4" name="Diagram 3">
            <a:extLst>
              <a:ext uri="{FF2B5EF4-FFF2-40B4-BE49-F238E27FC236}">
                <a16:creationId xmlns:a16="http://schemas.microsoft.com/office/drawing/2014/main" id="{6144926A-A504-4485-8051-E7FBA33C04FE}"/>
              </a:ext>
            </a:extLst>
          </p:cNvPr>
          <p:cNvGraphicFramePr/>
          <p:nvPr>
            <p:extLst>
              <p:ext uri="{D42A27DB-BD31-4B8C-83A1-F6EECF244321}">
                <p14:modId xmlns:p14="http://schemas.microsoft.com/office/powerpoint/2010/main" val="207213117"/>
              </p:ext>
            </p:extLst>
          </p:nvPr>
        </p:nvGraphicFramePr>
        <p:xfrm>
          <a:off x="2032000" y="2870278"/>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71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B8A8A028-E843-41EC-82CA-5DCE874AE3C7}"/>
                                            </p:graphicEl>
                                          </p:spTgt>
                                        </p:tgtEl>
                                        <p:attrNameLst>
                                          <p:attrName>style.visibility</p:attrName>
                                        </p:attrNameLst>
                                      </p:cBhvr>
                                      <p:to>
                                        <p:strVal val="visible"/>
                                      </p:to>
                                    </p:set>
                                    <p:anim calcmode="lin" valueType="num">
                                      <p:cBhvr additive="base">
                                        <p:cTn id="7" dur="500" fill="hold"/>
                                        <p:tgtEl>
                                          <p:spTgt spid="4">
                                            <p:graphicEl>
                                              <a:dgm id="{B8A8A028-E843-41EC-82CA-5DCE874AE3C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B8A8A028-E843-41EC-82CA-5DCE874AE3C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7DC94B9C-F93B-4843-B2FC-C0A3B7F56B78}"/>
                                            </p:graphicEl>
                                          </p:spTgt>
                                        </p:tgtEl>
                                        <p:attrNameLst>
                                          <p:attrName>style.visibility</p:attrName>
                                        </p:attrNameLst>
                                      </p:cBhvr>
                                      <p:to>
                                        <p:strVal val="visible"/>
                                      </p:to>
                                    </p:set>
                                    <p:anim calcmode="lin" valueType="num">
                                      <p:cBhvr additive="base">
                                        <p:cTn id="13" dur="500" fill="hold"/>
                                        <p:tgtEl>
                                          <p:spTgt spid="4">
                                            <p:graphicEl>
                                              <a:dgm id="{7DC94B9C-F93B-4843-B2FC-C0A3B7F56B7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7DC94B9C-F93B-4843-B2FC-C0A3B7F56B78}"/>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9DA8C4F7-8F9A-4DD0-B3C3-0ACC7D40441C}"/>
                                            </p:graphicEl>
                                          </p:spTgt>
                                        </p:tgtEl>
                                        <p:attrNameLst>
                                          <p:attrName>style.visibility</p:attrName>
                                        </p:attrNameLst>
                                      </p:cBhvr>
                                      <p:to>
                                        <p:strVal val="visible"/>
                                      </p:to>
                                    </p:set>
                                    <p:anim calcmode="lin" valueType="num">
                                      <p:cBhvr additive="base">
                                        <p:cTn id="17" dur="500" fill="hold"/>
                                        <p:tgtEl>
                                          <p:spTgt spid="4">
                                            <p:graphicEl>
                                              <a:dgm id="{9DA8C4F7-8F9A-4DD0-B3C3-0ACC7D40441C}"/>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9DA8C4F7-8F9A-4DD0-B3C3-0ACC7D40441C}"/>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1229BD92-D749-4C83-B6AF-CD8349CC7F6B}"/>
                                            </p:graphicEl>
                                          </p:spTgt>
                                        </p:tgtEl>
                                        <p:attrNameLst>
                                          <p:attrName>style.visibility</p:attrName>
                                        </p:attrNameLst>
                                      </p:cBhvr>
                                      <p:to>
                                        <p:strVal val="visible"/>
                                      </p:to>
                                    </p:set>
                                    <p:anim calcmode="lin" valueType="num">
                                      <p:cBhvr additive="base">
                                        <p:cTn id="23" dur="500" fill="hold"/>
                                        <p:tgtEl>
                                          <p:spTgt spid="4">
                                            <p:graphicEl>
                                              <a:dgm id="{1229BD92-D749-4C83-B6AF-CD8349CC7F6B}"/>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1229BD92-D749-4C83-B6AF-CD8349CC7F6B}"/>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BA77CA15-4778-4F7F-802F-CEAA17D143C8}"/>
                                            </p:graphicEl>
                                          </p:spTgt>
                                        </p:tgtEl>
                                        <p:attrNameLst>
                                          <p:attrName>style.visibility</p:attrName>
                                        </p:attrNameLst>
                                      </p:cBhvr>
                                      <p:to>
                                        <p:strVal val="visible"/>
                                      </p:to>
                                    </p:set>
                                    <p:anim calcmode="lin" valueType="num">
                                      <p:cBhvr additive="base">
                                        <p:cTn id="27" dur="500" fill="hold"/>
                                        <p:tgtEl>
                                          <p:spTgt spid="4">
                                            <p:graphicEl>
                                              <a:dgm id="{BA77CA15-4778-4F7F-802F-CEAA17D143C8}"/>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BA77CA15-4778-4F7F-802F-CEAA17D143C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584B-58CF-4B3F-A37C-95719A7A5BC4}"/>
              </a:ext>
            </a:extLst>
          </p:cNvPr>
          <p:cNvSpPr>
            <a:spLocks noGrp="1"/>
          </p:cNvSpPr>
          <p:nvPr>
            <p:ph type="title"/>
          </p:nvPr>
        </p:nvSpPr>
        <p:spPr/>
        <p:txBody>
          <a:bodyPr>
            <a:normAutofit/>
          </a:bodyPr>
          <a:lstStyle/>
          <a:p>
            <a:r>
              <a:rPr lang="en-GB" sz="6000" dirty="0"/>
              <a:t>Annual v. Departmental</a:t>
            </a:r>
          </a:p>
        </p:txBody>
      </p:sp>
      <p:sp>
        <p:nvSpPr>
          <p:cNvPr id="3" name="Content Placeholder 2">
            <a:extLst>
              <a:ext uri="{FF2B5EF4-FFF2-40B4-BE49-F238E27FC236}">
                <a16:creationId xmlns:a16="http://schemas.microsoft.com/office/drawing/2014/main" id="{203C59BC-0F8E-42FE-90CC-5CD22AC17E18}"/>
              </a:ext>
            </a:extLst>
          </p:cNvPr>
          <p:cNvSpPr>
            <a:spLocks noGrp="1"/>
          </p:cNvSpPr>
          <p:nvPr>
            <p:ph idx="1"/>
          </p:nvPr>
        </p:nvSpPr>
        <p:spPr>
          <a:xfrm>
            <a:off x="838200" y="1825625"/>
            <a:ext cx="4565904" cy="4351338"/>
          </a:xfrm>
        </p:spPr>
        <p:txBody>
          <a:bodyPr/>
          <a:lstStyle/>
          <a:p>
            <a:r>
              <a:rPr lang="en-GB" dirty="0"/>
              <a:t>Departmental budgets are set for each financial year with clear accounting procedures to allocate money to meet operational needs</a:t>
            </a:r>
          </a:p>
          <a:p>
            <a:r>
              <a:rPr lang="en-GB" dirty="0"/>
              <a:t>Operational needs reflect strategic priorities</a:t>
            </a:r>
          </a:p>
        </p:txBody>
      </p:sp>
      <p:pic>
        <p:nvPicPr>
          <p:cNvPr id="5" name="Picture 4">
            <a:extLst>
              <a:ext uri="{FF2B5EF4-FFF2-40B4-BE49-F238E27FC236}">
                <a16:creationId xmlns:a16="http://schemas.microsoft.com/office/drawing/2014/main" id="{A6871BE4-30F8-42DE-BFA9-4322C8C3010F}"/>
              </a:ext>
            </a:extLst>
          </p:cNvPr>
          <p:cNvPicPr>
            <a:picLocks noChangeAspect="1"/>
          </p:cNvPicPr>
          <p:nvPr/>
        </p:nvPicPr>
        <p:blipFill>
          <a:blip r:embed="rId2"/>
          <a:stretch>
            <a:fillRect/>
          </a:stretch>
        </p:blipFill>
        <p:spPr>
          <a:xfrm>
            <a:off x="5776134" y="1766985"/>
            <a:ext cx="4820331" cy="2203580"/>
          </a:xfrm>
          <a:prstGeom prst="rect">
            <a:avLst/>
          </a:prstGeom>
        </p:spPr>
      </p:pic>
      <p:pic>
        <p:nvPicPr>
          <p:cNvPr id="6" name="Picture 5">
            <a:extLst>
              <a:ext uri="{FF2B5EF4-FFF2-40B4-BE49-F238E27FC236}">
                <a16:creationId xmlns:a16="http://schemas.microsoft.com/office/drawing/2014/main" id="{E72E25D1-DF97-420E-8AC9-CD7C8128AD63}"/>
              </a:ext>
            </a:extLst>
          </p:cNvPr>
          <p:cNvPicPr>
            <a:picLocks noChangeAspect="1"/>
          </p:cNvPicPr>
          <p:nvPr/>
        </p:nvPicPr>
        <p:blipFill>
          <a:blip r:embed="rId3"/>
          <a:stretch>
            <a:fillRect/>
          </a:stretch>
        </p:blipFill>
        <p:spPr>
          <a:xfrm>
            <a:off x="8521278" y="208756"/>
            <a:ext cx="3267075" cy="1638300"/>
          </a:xfrm>
          <a:prstGeom prst="rect">
            <a:avLst/>
          </a:prstGeom>
        </p:spPr>
      </p:pic>
      <p:pic>
        <p:nvPicPr>
          <p:cNvPr id="7" name="Picture 6">
            <a:extLst>
              <a:ext uri="{FF2B5EF4-FFF2-40B4-BE49-F238E27FC236}">
                <a16:creationId xmlns:a16="http://schemas.microsoft.com/office/drawing/2014/main" id="{6201DDCC-A2BE-4CB5-8A82-B3B77B471955}"/>
              </a:ext>
            </a:extLst>
          </p:cNvPr>
          <p:cNvPicPr>
            <a:picLocks noChangeAspect="1"/>
          </p:cNvPicPr>
          <p:nvPr/>
        </p:nvPicPr>
        <p:blipFill>
          <a:blip r:embed="rId4"/>
          <a:stretch>
            <a:fillRect/>
          </a:stretch>
        </p:blipFill>
        <p:spPr>
          <a:xfrm>
            <a:off x="5017453" y="4285522"/>
            <a:ext cx="2628900" cy="1752600"/>
          </a:xfrm>
          <a:prstGeom prst="rect">
            <a:avLst/>
          </a:prstGeom>
        </p:spPr>
      </p:pic>
      <p:pic>
        <p:nvPicPr>
          <p:cNvPr id="8" name="Picture 7">
            <a:extLst>
              <a:ext uri="{FF2B5EF4-FFF2-40B4-BE49-F238E27FC236}">
                <a16:creationId xmlns:a16="http://schemas.microsoft.com/office/drawing/2014/main" id="{F1E403E8-1CE6-48CE-959C-BC6829310C85}"/>
              </a:ext>
            </a:extLst>
          </p:cNvPr>
          <p:cNvPicPr>
            <a:picLocks noChangeAspect="1"/>
          </p:cNvPicPr>
          <p:nvPr/>
        </p:nvPicPr>
        <p:blipFill>
          <a:blip r:embed="rId5"/>
          <a:stretch>
            <a:fillRect/>
          </a:stretch>
        </p:blipFill>
        <p:spPr>
          <a:xfrm>
            <a:off x="7862931" y="3890494"/>
            <a:ext cx="4128513" cy="2745629"/>
          </a:xfrm>
          <a:prstGeom prst="rect">
            <a:avLst/>
          </a:prstGeom>
        </p:spPr>
      </p:pic>
    </p:spTree>
    <p:extLst>
      <p:ext uri="{BB962C8B-B14F-4D97-AF65-F5344CB8AC3E}">
        <p14:creationId xmlns:p14="http://schemas.microsoft.com/office/powerpoint/2010/main" val="31871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584B-58CF-4B3F-A37C-95719A7A5BC4}"/>
              </a:ext>
            </a:extLst>
          </p:cNvPr>
          <p:cNvSpPr>
            <a:spLocks noGrp="1"/>
          </p:cNvSpPr>
          <p:nvPr>
            <p:ph type="title"/>
          </p:nvPr>
        </p:nvSpPr>
        <p:spPr/>
        <p:txBody>
          <a:bodyPr/>
          <a:lstStyle/>
          <a:p>
            <a:r>
              <a:rPr lang="en-GB" dirty="0"/>
              <a:t>Annual v. Departmental</a:t>
            </a:r>
          </a:p>
        </p:txBody>
      </p:sp>
      <p:sp>
        <p:nvSpPr>
          <p:cNvPr id="3" name="Content Placeholder 2">
            <a:extLst>
              <a:ext uri="{FF2B5EF4-FFF2-40B4-BE49-F238E27FC236}">
                <a16:creationId xmlns:a16="http://schemas.microsoft.com/office/drawing/2014/main" id="{203C59BC-0F8E-42FE-90CC-5CD22AC17E18}"/>
              </a:ext>
            </a:extLst>
          </p:cNvPr>
          <p:cNvSpPr>
            <a:spLocks noGrp="1"/>
          </p:cNvSpPr>
          <p:nvPr>
            <p:ph idx="1"/>
          </p:nvPr>
        </p:nvSpPr>
        <p:spPr>
          <a:xfrm>
            <a:off x="838201" y="1610789"/>
            <a:ext cx="6379346" cy="4774119"/>
          </a:xfrm>
        </p:spPr>
        <p:txBody>
          <a:bodyPr>
            <a:normAutofit/>
          </a:bodyPr>
          <a:lstStyle/>
          <a:p>
            <a:r>
              <a:rPr lang="en-GB" dirty="0"/>
              <a:t>Funds are allocated to be spent within the financial year</a:t>
            </a:r>
          </a:p>
          <a:p>
            <a:r>
              <a:rPr lang="en-GB" dirty="0"/>
              <a:t>We can then list all of the separate lines in the budget with the amount allocated to each, and the actual amount spent</a:t>
            </a:r>
          </a:p>
          <a:p>
            <a:r>
              <a:rPr lang="en-GB" dirty="0"/>
              <a:t>Clear lines of responsibility are of fundamental importance</a:t>
            </a:r>
          </a:p>
          <a:p>
            <a:r>
              <a:rPr lang="en-GB" dirty="0"/>
              <a:t>Sometimes spend has to flow from one year to the next and this money will be covered in the annual managed process</a:t>
            </a:r>
          </a:p>
        </p:txBody>
      </p:sp>
      <p:pic>
        <p:nvPicPr>
          <p:cNvPr id="5" name="Picture 4">
            <a:extLst>
              <a:ext uri="{FF2B5EF4-FFF2-40B4-BE49-F238E27FC236}">
                <a16:creationId xmlns:a16="http://schemas.microsoft.com/office/drawing/2014/main" id="{0554F329-C90D-4FB1-837A-E4CF758B112A}"/>
              </a:ext>
            </a:extLst>
          </p:cNvPr>
          <p:cNvPicPr>
            <a:picLocks noChangeAspect="1"/>
          </p:cNvPicPr>
          <p:nvPr/>
        </p:nvPicPr>
        <p:blipFill>
          <a:blip r:embed="rId2"/>
          <a:stretch>
            <a:fillRect/>
          </a:stretch>
        </p:blipFill>
        <p:spPr>
          <a:xfrm>
            <a:off x="7026121" y="2000250"/>
            <a:ext cx="4762500" cy="2857500"/>
          </a:xfrm>
          <a:prstGeom prst="rect">
            <a:avLst/>
          </a:prstGeom>
        </p:spPr>
      </p:pic>
    </p:spTree>
    <p:extLst>
      <p:ext uri="{BB962C8B-B14F-4D97-AF65-F5344CB8AC3E}">
        <p14:creationId xmlns:p14="http://schemas.microsoft.com/office/powerpoint/2010/main" val="253999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8795"/>
            <a:ext cx="10515600" cy="1325563"/>
          </a:xfrm>
        </p:spPr>
        <p:txBody>
          <a:bodyPr>
            <a:normAutofit/>
          </a:bodyPr>
          <a:lstStyle/>
          <a:p>
            <a:r>
              <a:rPr lang="en-GB" sz="6000" dirty="0"/>
              <a:t>State Opening of Parliament</a:t>
            </a:r>
          </a:p>
        </p:txBody>
      </p:sp>
      <p:sp>
        <p:nvSpPr>
          <p:cNvPr id="3" name="Content Placeholder 2"/>
          <p:cNvSpPr>
            <a:spLocks noGrp="1"/>
          </p:cNvSpPr>
          <p:nvPr>
            <p:ph idx="1"/>
          </p:nvPr>
        </p:nvSpPr>
        <p:spPr>
          <a:xfrm>
            <a:off x="559426" y="1580225"/>
            <a:ext cx="4918095" cy="4419430"/>
          </a:xfrm>
        </p:spPr>
        <p:txBody>
          <a:bodyPr>
            <a:noAutofit/>
          </a:bodyPr>
          <a:lstStyle/>
          <a:p>
            <a:r>
              <a:rPr lang="en-GB" sz="2400" dirty="0"/>
              <a:t>2019 Queen’s speech</a:t>
            </a:r>
          </a:p>
          <a:p>
            <a:r>
              <a:rPr lang="en-GB" sz="2400" dirty="0"/>
              <a:t>26 new or returning bills, more than a third of which relate to new arrangements following departure from the EU.</a:t>
            </a:r>
          </a:p>
          <a:p>
            <a:r>
              <a:rPr lang="en-GB" sz="2400" dirty="0"/>
              <a:t>Plans for tougher jail sentences and controversial proposals to oblige people to show photographic ID before they are allowed to vote.</a:t>
            </a:r>
          </a:p>
          <a:p>
            <a:r>
              <a:rPr lang="en-GB" sz="2400" dirty="0"/>
              <a:t>No State Opening of Parliament in 2020</a:t>
            </a:r>
          </a:p>
          <a:p>
            <a:endParaRPr lang="en-GB" sz="2400" dirty="0"/>
          </a:p>
        </p:txBody>
      </p:sp>
      <p:sp>
        <p:nvSpPr>
          <p:cNvPr id="5" name="Rectangle 4"/>
          <p:cNvSpPr/>
          <p:nvPr/>
        </p:nvSpPr>
        <p:spPr>
          <a:xfrm>
            <a:off x="5928360" y="5922187"/>
            <a:ext cx="6096000" cy="523220"/>
          </a:xfrm>
          <a:prstGeom prst="rect">
            <a:avLst/>
          </a:prstGeom>
        </p:spPr>
        <p:txBody>
          <a:bodyPr>
            <a:spAutoFit/>
          </a:bodyPr>
          <a:lstStyle/>
          <a:p>
            <a:r>
              <a:rPr lang="en-GB" sz="1400" dirty="0">
                <a:hlinkClick r:id="rId3"/>
              </a:rPr>
              <a:t>https://www.theguardian.com/politics/2019/oct/14/queens-speech-reveals-tougher-jail-terms-and-end-to-free-movement</a:t>
            </a:r>
            <a:endParaRPr lang="en-GB" sz="1400" dirty="0"/>
          </a:p>
        </p:txBody>
      </p:sp>
      <p:pic>
        <p:nvPicPr>
          <p:cNvPr id="6" name="whfRKIJOn58">
            <a:extLst>
              <a:ext uri="{FF2B5EF4-FFF2-40B4-BE49-F238E27FC236}">
                <a16:creationId xmlns:a16="http://schemas.microsoft.com/office/drawing/2014/main" id="{A5E2C092-F1E8-4C78-9B36-49CE068640A7}"/>
              </a:ext>
            </a:extLst>
          </p:cNvPr>
          <p:cNvPicPr>
            <a:picLocks noRot="1" noChangeAspect="1"/>
          </p:cNvPicPr>
          <p:nvPr>
            <a:videoFile r:link="rId1"/>
          </p:nvPr>
        </p:nvPicPr>
        <p:blipFill>
          <a:blip r:embed="rId4"/>
          <a:stretch>
            <a:fillRect/>
          </a:stretch>
        </p:blipFill>
        <p:spPr>
          <a:xfrm>
            <a:off x="5711952" y="1825625"/>
            <a:ext cx="5818632" cy="3272981"/>
          </a:xfrm>
          <a:prstGeom prst="rect">
            <a:avLst/>
          </a:prstGeom>
        </p:spPr>
      </p:pic>
      <p:sp>
        <p:nvSpPr>
          <p:cNvPr id="7" name="TextBox 6">
            <a:extLst>
              <a:ext uri="{FF2B5EF4-FFF2-40B4-BE49-F238E27FC236}">
                <a16:creationId xmlns:a16="http://schemas.microsoft.com/office/drawing/2014/main" id="{99C787CC-45AD-47DE-86C2-51A1F499E08B}"/>
              </a:ext>
            </a:extLst>
          </p:cNvPr>
          <p:cNvSpPr txBox="1"/>
          <p:nvPr/>
        </p:nvSpPr>
        <p:spPr>
          <a:xfrm>
            <a:off x="401714" y="5984419"/>
            <a:ext cx="4578659" cy="584775"/>
          </a:xfrm>
          <a:prstGeom prst="rect">
            <a:avLst/>
          </a:prstGeom>
          <a:noFill/>
        </p:spPr>
        <p:txBody>
          <a:bodyPr wrap="square">
            <a:spAutoFit/>
          </a:bodyPr>
          <a:lstStyle/>
          <a:p>
            <a:r>
              <a:rPr lang="en-GB" sz="1600" dirty="0">
                <a:hlinkClick r:id="rId5"/>
              </a:rPr>
              <a:t>https://www.parliament.uk/about/faqs/house-of-lords-faqs/lords-stateopening/</a:t>
            </a:r>
            <a:r>
              <a:rPr lang="en-GB" sz="1600" dirty="0"/>
              <a:t> </a:t>
            </a:r>
          </a:p>
        </p:txBody>
      </p:sp>
    </p:spTree>
    <p:extLst>
      <p:ext uri="{BB962C8B-B14F-4D97-AF65-F5344CB8AC3E}">
        <p14:creationId xmlns:p14="http://schemas.microsoft.com/office/powerpoint/2010/main" val="192022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D903-7E28-49B1-9835-7A56113285FE}"/>
              </a:ext>
            </a:extLst>
          </p:cNvPr>
          <p:cNvSpPr>
            <a:spLocks noGrp="1"/>
          </p:cNvSpPr>
          <p:nvPr>
            <p:ph type="title"/>
          </p:nvPr>
        </p:nvSpPr>
        <p:spPr/>
        <p:txBody>
          <a:bodyPr/>
          <a:lstStyle/>
          <a:p>
            <a:r>
              <a:rPr lang="en-GB" dirty="0"/>
              <a:t>The economy</a:t>
            </a:r>
          </a:p>
        </p:txBody>
      </p:sp>
      <p:sp>
        <p:nvSpPr>
          <p:cNvPr id="3" name="Content Placeholder 2">
            <a:extLst>
              <a:ext uri="{FF2B5EF4-FFF2-40B4-BE49-F238E27FC236}">
                <a16:creationId xmlns:a16="http://schemas.microsoft.com/office/drawing/2014/main" id="{1E274A1F-B473-480C-94E6-2BF00D9D9C5D}"/>
              </a:ext>
            </a:extLst>
          </p:cNvPr>
          <p:cNvSpPr>
            <a:spLocks noGrp="1"/>
          </p:cNvSpPr>
          <p:nvPr>
            <p:ph idx="1"/>
          </p:nvPr>
        </p:nvSpPr>
        <p:spPr/>
        <p:txBody>
          <a:bodyPr/>
          <a:lstStyle/>
          <a:p>
            <a:r>
              <a:rPr lang="en-GB" dirty="0"/>
              <a:t>We need to have access to financial resources before we can plan how we are going to spend</a:t>
            </a:r>
          </a:p>
          <a:p>
            <a:r>
              <a:rPr lang="en-GB" dirty="0"/>
              <a:t>We often hear talk of national economies</a:t>
            </a:r>
          </a:p>
          <a:p>
            <a:r>
              <a:rPr lang="en-GB" dirty="0"/>
              <a:t>We refer to the wealth of the nation</a:t>
            </a:r>
          </a:p>
          <a:p>
            <a:r>
              <a:rPr lang="en-GB" dirty="0"/>
              <a:t>How much money the country has at its disposal through its capacity to raise funds through taxes</a:t>
            </a:r>
          </a:p>
          <a:p>
            <a:r>
              <a:rPr lang="en-GB" dirty="0"/>
              <a:t>Also, this refers to the country’s capacity to raise funds through borrowing</a:t>
            </a:r>
          </a:p>
        </p:txBody>
      </p:sp>
    </p:spTree>
    <p:extLst>
      <p:ext uri="{BB962C8B-B14F-4D97-AF65-F5344CB8AC3E}">
        <p14:creationId xmlns:p14="http://schemas.microsoft.com/office/powerpoint/2010/main" val="261635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EA59E-A21D-4E4C-AF7B-7C9C964225FD}"/>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5C51A8CF-10F0-4DAA-8B40-1DD294DFBBE0}"/>
              </a:ext>
            </a:extLst>
          </p:cNvPr>
          <p:cNvPicPr>
            <a:picLocks noChangeAspect="1"/>
          </p:cNvPicPr>
          <p:nvPr/>
        </p:nvPicPr>
        <p:blipFill>
          <a:blip r:embed="rId2"/>
          <a:stretch>
            <a:fillRect/>
          </a:stretch>
        </p:blipFill>
        <p:spPr>
          <a:xfrm>
            <a:off x="1042415" y="0"/>
            <a:ext cx="10107169" cy="6858000"/>
          </a:xfrm>
          <a:prstGeom prst="rect">
            <a:avLst/>
          </a:prstGeom>
        </p:spPr>
      </p:pic>
    </p:spTree>
    <p:extLst>
      <p:ext uri="{BB962C8B-B14F-4D97-AF65-F5344CB8AC3E}">
        <p14:creationId xmlns:p14="http://schemas.microsoft.com/office/powerpoint/2010/main" val="1342258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612"/>
            <a:ext cx="6259383" cy="1954925"/>
          </a:xfrm>
        </p:spPr>
        <p:txBody>
          <a:bodyPr>
            <a:normAutofit/>
          </a:bodyPr>
          <a:lstStyle/>
          <a:p>
            <a:r>
              <a:rPr lang="en-GB" dirty="0"/>
              <a:t>Under the New Labour Government </a:t>
            </a:r>
            <a:br>
              <a:rPr lang="en-GB" dirty="0"/>
            </a:br>
            <a:r>
              <a:rPr lang="en-GB" dirty="0"/>
              <a:t>1997 - 2010</a:t>
            </a:r>
          </a:p>
        </p:txBody>
      </p:sp>
      <p:sp>
        <p:nvSpPr>
          <p:cNvPr id="3" name="Content Placeholder 2"/>
          <p:cNvSpPr>
            <a:spLocks noGrp="1"/>
          </p:cNvSpPr>
          <p:nvPr>
            <p:ph idx="1"/>
          </p:nvPr>
        </p:nvSpPr>
        <p:spPr>
          <a:xfrm>
            <a:off x="838200" y="2141537"/>
            <a:ext cx="6006483" cy="4351338"/>
          </a:xfrm>
        </p:spPr>
        <p:txBody>
          <a:bodyPr/>
          <a:lstStyle/>
          <a:p>
            <a:pPr marL="0" indent="0">
              <a:buNone/>
            </a:pPr>
            <a:r>
              <a:rPr lang="en-GB" b="1" dirty="0"/>
              <a:t>The ‘Golden Rule’</a:t>
            </a:r>
          </a:p>
          <a:p>
            <a:pPr marL="0" indent="0">
              <a:buNone/>
            </a:pPr>
            <a:r>
              <a:rPr lang="en-GB" dirty="0"/>
              <a:t>The Government would borrow only to invest and not to fund current spending</a:t>
            </a:r>
          </a:p>
          <a:p>
            <a:pPr marL="0" indent="0">
              <a:buNone/>
            </a:pPr>
            <a:r>
              <a:rPr lang="en-GB" b="1" dirty="0"/>
              <a:t>The 'Sustainable Investment Rule’</a:t>
            </a:r>
          </a:p>
          <a:p>
            <a:pPr marL="0" indent="0">
              <a:buNone/>
            </a:pPr>
            <a:r>
              <a:rPr lang="en-GB" dirty="0"/>
              <a:t>Public sector net debt, all things being equal, would be maintained below 40 per cent of GDP over the economic cycle. Public Sector Spending frameworks were subsequently tailored in order to adhere to these targets.</a:t>
            </a:r>
          </a:p>
          <a:p>
            <a:endParaRPr lang="en-GB" dirty="0"/>
          </a:p>
        </p:txBody>
      </p:sp>
      <p:pic>
        <p:nvPicPr>
          <p:cNvPr id="5" name="Picture 4">
            <a:extLst>
              <a:ext uri="{FF2B5EF4-FFF2-40B4-BE49-F238E27FC236}">
                <a16:creationId xmlns:a16="http://schemas.microsoft.com/office/drawing/2014/main" id="{B489368D-8DEF-4BC6-90A8-0BD2317D0D7C}"/>
              </a:ext>
            </a:extLst>
          </p:cNvPr>
          <p:cNvPicPr>
            <a:picLocks noChangeAspect="1"/>
          </p:cNvPicPr>
          <p:nvPr/>
        </p:nvPicPr>
        <p:blipFill>
          <a:blip r:embed="rId2"/>
          <a:stretch>
            <a:fillRect/>
          </a:stretch>
        </p:blipFill>
        <p:spPr>
          <a:xfrm>
            <a:off x="7097583" y="396875"/>
            <a:ext cx="4714875" cy="6096000"/>
          </a:xfrm>
          <a:prstGeom prst="rect">
            <a:avLst/>
          </a:prstGeom>
        </p:spPr>
      </p:pic>
    </p:spTree>
    <p:extLst>
      <p:ext uri="{BB962C8B-B14F-4D97-AF65-F5344CB8AC3E}">
        <p14:creationId xmlns:p14="http://schemas.microsoft.com/office/powerpoint/2010/main" val="385822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26DDB7-4AE3-4AF6-9EE2-39DAEAC4AC2E}"/>
              </a:ext>
            </a:extLst>
          </p:cNvPr>
          <p:cNvPicPr>
            <a:picLocks noChangeAspect="1"/>
          </p:cNvPicPr>
          <p:nvPr/>
        </p:nvPicPr>
        <p:blipFill rotWithShape="1">
          <a:blip r:embed="rId2"/>
          <a:srcRect t="3257" b="20472"/>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3766C6-DD0F-4C25-9142-BF24347F9667}"/>
              </a:ext>
            </a:extLst>
          </p:cNvPr>
          <p:cNvSpPr>
            <a:spLocks noGrp="1"/>
          </p:cNvSpPr>
          <p:nvPr>
            <p:ph type="title"/>
          </p:nvPr>
        </p:nvSpPr>
        <p:spPr>
          <a:xfrm>
            <a:off x="750242" y="632990"/>
            <a:ext cx="4062643" cy="1043409"/>
          </a:xfrm>
        </p:spPr>
        <p:txBody>
          <a:bodyPr>
            <a:normAutofit/>
          </a:bodyPr>
          <a:lstStyle/>
          <a:p>
            <a:r>
              <a:rPr lang="en-GB" sz="6600" dirty="0"/>
              <a:t>Austerity</a:t>
            </a:r>
          </a:p>
        </p:txBody>
      </p:sp>
      <p:sp>
        <p:nvSpPr>
          <p:cNvPr id="3" name="Content Placeholder 2">
            <a:extLst>
              <a:ext uri="{FF2B5EF4-FFF2-40B4-BE49-F238E27FC236}">
                <a16:creationId xmlns:a16="http://schemas.microsoft.com/office/drawing/2014/main" id="{37B3CE53-06B5-4E62-A992-3C6BB6AD3FFA}"/>
              </a:ext>
            </a:extLst>
          </p:cNvPr>
          <p:cNvSpPr>
            <a:spLocks noGrp="1"/>
          </p:cNvSpPr>
          <p:nvPr>
            <p:ph idx="1"/>
          </p:nvPr>
        </p:nvSpPr>
        <p:spPr>
          <a:xfrm>
            <a:off x="212331" y="1676399"/>
            <a:ext cx="4704901" cy="3880566"/>
          </a:xfrm>
        </p:spPr>
        <p:txBody>
          <a:bodyPr anchor="t">
            <a:normAutofit/>
          </a:bodyPr>
          <a:lstStyle/>
          <a:p>
            <a:r>
              <a:rPr lang="en-GB" sz="2400" dirty="0"/>
              <a:t>In our context, what do we mean by ‘austerity’?</a:t>
            </a:r>
          </a:p>
          <a:p>
            <a:r>
              <a:rPr lang="en-GB" sz="2400" dirty="0"/>
              <a:t>How long has this gone on?</a:t>
            </a:r>
          </a:p>
          <a:p>
            <a:r>
              <a:rPr lang="en-GB" sz="2400" dirty="0"/>
              <a:t>What is the current UK position?</a:t>
            </a:r>
          </a:p>
          <a:p>
            <a:r>
              <a:rPr lang="en-GB" sz="2400" dirty="0"/>
              <a:t>Would it be reasonable to expect to see dramatic improvements in the health of the public finances?</a:t>
            </a:r>
          </a:p>
          <a:p>
            <a:endParaRPr lang="en-GB" sz="1800" dirty="0"/>
          </a:p>
        </p:txBody>
      </p:sp>
    </p:spTree>
    <p:extLst>
      <p:ext uri="{BB962C8B-B14F-4D97-AF65-F5344CB8AC3E}">
        <p14:creationId xmlns:p14="http://schemas.microsoft.com/office/powerpoint/2010/main" val="2437150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 the Coalition Government </a:t>
            </a:r>
            <a:br>
              <a:rPr lang="en-GB" dirty="0"/>
            </a:br>
            <a:r>
              <a:rPr lang="en-GB" dirty="0"/>
              <a:t>2010-15</a:t>
            </a:r>
          </a:p>
        </p:txBody>
      </p:sp>
      <p:sp>
        <p:nvSpPr>
          <p:cNvPr id="3" name="Content Placeholder 2"/>
          <p:cNvSpPr>
            <a:spLocks noGrp="1"/>
          </p:cNvSpPr>
          <p:nvPr>
            <p:ph idx="1"/>
          </p:nvPr>
        </p:nvSpPr>
        <p:spPr/>
        <p:txBody>
          <a:bodyPr/>
          <a:lstStyle/>
          <a:p>
            <a:r>
              <a:rPr lang="en-GB" dirty="0"/>
              <a:t>The most urgent priority was to tackle the UK's record deficit in order to restore confidence in the British economy and support the recovery. </a:t>
            </a:r>
          </a:p>
          <a:p>
            <a:r>
              <a:rPr lang="en-GB" dirty="0"/>
              <a:t>Chancellor, George Osborne, planned to save £6.2 billion from spending during the 2010/11 financial year as a first step towards cutting the unprecedented £156 billion deficit.</a:t>
            </a:r>
          </a:p>
          <a:p>
            <a:r>
              <a:rPr lang="en-GB" dirty="0"/>
              <a:t>The savings, which the Treasury and the Bank of England said were "feasible and advisable", would be found by cutting waste and low value programmes across government.</a:t>
            </a:r>
          </a:p>
        </p:txBody>
      </p:sp>
    </p:spTree>
    <p:extLst>
      <p:ext uri="{BB962C8B-B14F-4D97-AF65-F5344CB8AC3E}">
        <p14:creationId xmlns:p14="http://schemas.microsoft.com/office/powerpoint/2010/main" val="1905460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1" y="415636"/>
            <a:ext cx="5414817" cy="6049819"/>
          </a:xfrm>
        </p:spPr>
        <p:txBody>
          <a:bodyPr>
            <a:normAutofit/>
          </a:bodyPr>
          <a:lstStyle/>
          <a:p>
            <a:r>
              <a:rPr lang="en-GB" dirty="0"/>
              <a:t>Public spending is a controversial issue, not only in the basic matter of how much there should be, but also in terms of the details of its distribution and funding, and of how it is defined. </a:t>
            </a:r>
          </a:p>
          <a:p>
            <a:r>
              <a:rPr lang="en-GB" dirty="0"/>
              <a:t>Some economic theories have suggested that increasing public spending exercises a negative "crowding out" effect on private sector economic activity, and have opposed it accordingly.</a:t>
            </a:r>
          </a:p>
          <a:p>
            <a:r>
              <a:rPr lang="en-GB" dirty="0"/>
              <a:t>Waste and excessive bureaucracy is a persistent political theme</a:t>
            </a:r>
          </a:p>
          <a:p>
            <a:endParaRPr lang="en-GB" dirty="0"/>
          </a:p>
        </p:txBody>
      </p:sp>
      <p:graphicFrame>
        <p:nvGraphicFramePr>
          <p:cNvPr id="4" name="Diagram 3">
            <a:extLst>
              <a:ext uri="{FF2B5EF4-FFF2-40B4-BE49-F238E27FC236}">
                <a16:creationId xmlns:a16="http://schemas.microsoft.com/office/drawing/2014/main" id="{51A44945-6D5E-4414-A75A-F9D7D4190359}"/>
              </a:ext>
            </a:extLst>
          </p:cNvPr>
          <p:cNvGraphicFramePr/>
          <p:nvPr>
            <p:extLst>
              <p:ext uri="{D42A27DB-BD31-4B8C-83A1-F6EECF244321}">
                <p14:modId xmlns:p14="http://schemas.microsoft.com/office/powerpoint/2010/main" val="346388338"/>
              </p:ext>
            </p:extLst>
          </p:nvPr>
        </p:nvGraphicFramePr>
        <p:xfrm>
          <a:off x="5734973" y="1047853"/>
          <a:ext cx="6156171" cy="4762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52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201D9F5C-8669-42AA-955F-6BB07DF23EC4}"/>
                                            </p:graphicEl>
                                          </p:spTgt>
                                        </p:tgtEl>
                                        <p:attrNameLst>
                                          <p:attrName>style.visibility</p:attrName>
                                        </p:attrNameLst>
                                      </p:cBhvr>
                                      <p:to>
                                        <p:strVal val="visible"/>
                                      </p:to>
                                    </p:set>
                                    <p:anim calcmode="lin" valueType="num">
                                      <p:cBhvr additive="base">
                                        <p:cTn id="25" dur="500" fill="hold"/>
                                        <p:tgtEl>
                                          <p:spTgt spid="4">
                                            <p:graphicEl>
                                              <a:dgm id="{201D9F5C-8669-42AA-955F-6BB07DF23EC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201D9F5C-8669-42AA-955F-6BB07DF23EC4}"/>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graphicEl>
                                              <a:dgm id="{DF68B49A-561B-4219-9CF7-B46B66372C4B}"/>
                                            </p:graphicEl>
                                          </p:spTgt>
                                        </p:tgtEl>
                                        <p:attrNameLst>
                                          <p:attrName>style.visibility</p:attrName>
                                        </p:attrNameLst>
                                      </p:cBhvr>
                                      <p:to>
                                        <p:strVal val="visible"/>
                                      </p:to>
                                    </p:set>
                                    <p:anim calcmode="lin" valueType="num">
                                      <p:cBhvr additive="base">
                                        <p:cTn id="29" dur="500" fill="hold"/>
                                        <p:tgtEl>
                                          <p:spTgt spid="4">
                                            <p:graphicEl>
                                              <a:dgm id="{DF68B49A-561B-4219-9CF7-B46B66372C4B}"/>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DF68B49A-561B-4219-9CF7-B46B66372C4B}"/>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graphicEl>
                                              <a:dgm id="{92EE94CD-A821-4515-8A1B-94A509DB2D40}"/>
                                            </p:graphicEl>
                                          </p:spTgt>
                                        </p:tgtEl>
                                        <p:attrNameLst>
                                          <p:attrName>style.visibility</p:attrName>
                                        </p:attrNameLst>
                                      </p:cBhvr>
                                      <p:to>
                                        <p:strVal val="visible"/>
                                      </p:to>
                                    </p:set>
                                    <p:anim calcmode="lin" valueType="num">
                                      <p:cBhvr additive="base">
                                        <p:cTn id="35" dur="500" fill="hold"/>
                                        <p:tgtEl>
                                          <p:spTgt spid="4">
                                            <p:graphicEl>
                                              <a:dgm id="{92EE94CD-A821-4515-8A1B-94A509DB2D4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graphicEl>
                                              <a:dgm id="{92EE94CD-A821-4515-8A1B-94A509DB2D40}"/>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graphicEl>
                                              <a:dgm id="{64E28146-5DB9-4816-9650-A87633F8AC1F}"/>
                                            </p:graphicEl>
                                          </p:spTgt>
                                        </p:tgtEl>
                                        <p:attrNameLst>
                                          <p:attrName>style.visibility</p:attrName>
                                        </p:attrNameLst>
                                      </p:cBhvr>
                                      <p:to>
                                        <p:strVal val="visible"/>
                                      </p:to>
                                    </p:set>
                                    <p:anim calcmode="lin" valueType="num">
                                      <p:cBhvr additive="base">
                                        <p:cTn id="41" dur="500" fill="hold"/>
                                        <p:tgtEl>
                                          <p:spTgt spid="4">
                                            <p:graphicEl>
                                              <a:dgm id="{64E28146-5DB9-4816-9650-A87633F8AC1F}"/>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64E28146-5DB9-4816-9650-A87633F8AC1F}"/>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graphicEl>
                                              <a:dgm id="{A724DB6C-34CC-4927-AB87-644E71A7A2BB}"/>
                                            </p:graphicEl>
                                          </p:spTgt>
                                        </p:tgtEl>
                                        <p:attrNameLst>
                                          <p:attrName>style.visibility</p:attrName>
                                        </p:attrNameLst>
                                      </p:cBhvr>
                                      <p:to>
                                        <p:strVal val="visible"/>
                                      </p:to>
                                    </p:set>
                                    <p:anim calcmode="lin" valueType="num">
                                      <p:cBhvr additive="base">
                                        <p:cTn id="47" dur="500" fill="hold"/>
                                        <p:tgtEl>
                                          <p:spTgt spid="4">
                                            <p:graphicEl>
                                              <a:dgm id="{A724DB6C-34CC-4927-AB87-644E71A7A2BB}"/>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A724DB6C-34CC-4927-AB87-644E71A7A2BB}"/>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CD118C7A-DA2C-42E7-BD2A-0ECECEA19E4B}"/>
                                            </p:graphicEl>
                                          </p:spTgt>
                                        </p:tgtEl>
                                        <p:attrNameLst>
                                          <p:attrName>style.visibility</p:attrName>
                                        </p:attrNameLst>
                                      </p:cBhvr>
                                      <p:to>
                                        <p:strVal val="visible"/>
                                      </p:to>
                                    </p:set>
                                    <p:anim calcmode="lin" valueType="num">
                                      <p:cBhvr additive="base">
                                        <p:cTn id="53" dur="500" fill="hold"/>
                                        <p:tgtEl>
                                          <p:spTgt spid="4">
                                            <p:graphicEl>
                                              <a:dgm id="{CD118C7A-DA2C-42E7-BD2A-0ECECEA19E4B}"/>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CD118C7A-DA2C-42E7-BD2A-0ECECEA19E4B}"/>
                                            </p:graphic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4">
                                            <p:graphicEl>
                                              <a:dgm id="{8624ECFE-08C2-45EE-82EA-4F1C1B49B0F4}"/>
                                            </p:graphicEl>
                                          </p:spTgt>
                                        </p:tgtEl>
                                        <p:attrNameLst>
                                          <p:attrName>style.visibility</p:attrName>
                                        </p:attrNameLst>
                                      </p:cBhvr>
                                      <p:to>
                                        <p:strVal val="visible"/>
                                      </p:to>
                                    </p:set>
                                    <p:anim calcmode="lin" valueType="num">
                                      <p:cBhvr additive="base">
                                        <p:cTn id="59" dur="500" fill="hold"/>
                                        <p:tgtEl>
                                          <p:spTgt spid="4">
                                            <p:graphicEl>
                                              <a:dgm id="{8624ECFE-08C2-45EE-82EA-4F1C1B49B0F4}"/>
                                            </p:graphic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graphicEl>
                                              <a:dgm id="{8624ECFE-08C2-45EE-82EA-4F1C1B49B0F4}"/>
                                            </p:graphic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graphicEl>
                                              <a:dgm id="{3E27E00A-4B17-4F54-8D80-BC2A74509209}"/>
                                            </p:graphicEl>
                                          </p:spTgt>
                                        </p:tgtEl>
                                        <p:attrNameLst>
                                          <p:attrName>style.visibility</p:attrName>
                                        </p:attrNameLst>
                                      </p:cBhvr>
                                      <p:to>
                                        <p:strVal val="visible"/>
                                      </p:to>
                                    </p:set>
                                    <p:anim calcmode="lin" valueType="num">
                                      <p:cBhvr additive="base">
                                        <p:cTn id="65" dur="500" fill="hold"/>
                                        <p:tgtEl>
                                          <p:spTgt spid="4">
                                            <p:graphicEl>
                                              <a:dgm id="{3E27E00A-4B17-4F54-8D80-BC2A74509209}"/>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3E27E00A-4B17-4F54-8D80-BC2A74509209}"/>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4261C54F-EC86-4E32-8892-71F5FAB65E6D}"/>
                                            </p:graphicEl>
                                          </p:spTgt>
                                        </p:tgtEl>
                                        <p:attrNameLst>
                                          <p:attrName>style.visibility</p:attrName>
                                        </p:attrNameLst>
                                      </p:cBhvr>
                                      <p:to>
                                        <p:strVal val="visible"/>
                                      </p:to>
                                    </p:set>
                                    <p:anim calcmode="lin" valueType="num">
                                      <p:cBhvr additive="base">
                                        <p:cTn id="71" dur="500" fill="hold"/>
                                        <p:tgtEl>
                                          <p:spTgt spid="4">
                                            <p:graphicEl>
                                              <a:dgm id="{4261C54F-EC86-4E32-8892-71F5FAB65E6D}"/>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4261C54F-EC86-4E32-8892-71F5FAB65E6D}"/>
                                            </p:graphic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4">
                                            <p:graphicEl>
                                              <a:dgm id="{D8CEAB15-EC90-4445-926E-81B4E346A7A9}"/>
                                            </p:graphicEl>
                                          </p:spTgt>
                                        </p:tgtEl>
                                        <p:attrNameLst>
                                          <p:attrName>style.visibility</p:attrName>
                                        </p:attrNameLst>
                                      </p:cBhvr>
                                      <p:to>
                                        <p:strVal val="visible"/>
                                      </p:to>
                                    </p:set>
                                    <p:anim calcmode="lin" valueType="num">
                                      <p:cBhvr additive="base">
                                        <p:cTn id="77" dur="500" fill="hold"/>
                                        <p:tgtEl>
                                          <p:spTgt spid="4">
                                            <p:graphicEl>
                                              <a:dgm id="{D8CEAB15-EC90-4445-926E-81B4E346A7A9}"/>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graphicEl>
                                              <a:dgm id="{D8CEAB15-EC90-4445-926E-81B4E346A7A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8788AD-06F0-470F-A8F9-1B71ED568BE3}"/>
              </a:ext>
            </a:extLst>
          </p:cNvPr>
          <p:cNvPicPr>
            <a:picLocks noChangeAspect="1"/>
          </p:cNvPicPr>
          <p:nvPr/>
        </p:nvPicPr>
        <p:blipFill>
          <a:blip r:embed="rId2"/>
          <a:stretch>
            <a:fillRect/>
          </a:stretch>
        </p:blipFill>
        <p:spPr>
          <a:xfrm>
            <a:off x="1544320" y="48412"/>
            <a:ext cx="9052559" cy="6723447"/>
          </a:xfrm>
          <a:prstGeom prst="rect">
            <a:avLst/>
          </a:prstGeom>
        </p:spPr>
      </p:pic>
      <p:sp>
        <p:nvSpPr>
          <p:cNvPr id="3" name="Rectangle 2">
            <a:extLst>
              <a:ext uri="{FF2B5EF4-FFF2-40B4-BE49-F238E27FC236}">
                <a16:creationId xmlns:a16="http://schemas.microsoft.com/office/drawing/2014/main" id="{19E68049-8B3B-4B8C-86D5-0455661C7D69}"/>
              </a:ext>
            </a:extLst>
          </p:cNvPr>
          <p:cNvSpPr/>
          <p:nvPr/>
        </p:nvSpPr>
        <p:spPr>
          <a:xfrm>
            <a:off x="5974081" y="1463040"/>
            <a:ext cx="274320" cy="4937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0E4F107-CABB-452E-9469-FF7ED623C19F}"/>
              </a:ext>
            </a:extLst>
          </p:cNvPr>
          <p:cNvSpPr/>
          <p:nvPr/>
        </p:nvSpPr>
        <p:spPr>
          <a:xfrm>
            <a:off x="6248400" y="1463040"/>
            <a:ext cx="3210559" cy="4937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2B7ABA1-A496-4C48-9464-BA6BA45DC1E7}"/>
              </a:ext>
            </a:extLst>
          </p:cNvPr>
          <p:cNvSpPr txBox="1"/>
          <p:nvPr/>
        </p:nvSpPr>
        <p:spPr>
          <a:xfrm>
            <a:off x="7764902" y="494116"/>
            <a:ext cx="683581" cy="261610"/>
          </a:xfrm>
          <a:prstGeom prst="rect">
            <a:avLst/>
          </a:prstGeom>
          <a:solidFill>
            <a:schemeClr val="bg1"/>
          </a:solidFill>
        </p:spPr>
        <p:txBody>
          <a:bodyPr wrap="square" rtlCol="0">
            <a:spAutoFit/>
          </a:bodyPr>
          <a:lstStyle/>
          <a:p>
            <a:r>
              <a:rPr lang="en-GB" sz="1100" b="1" dirty="0">
                <a:latin typeface="Arial" panose="020B0604020202020204" pitchFamily="34" charset="0"/>
                <a:cs typeface="Arial" panose="020B0604020202020204" pitchFamily="34" charset="0"/>
              </a:rPr>
              <a:t>2020</a:t>
            </a:r>
          </a:p>
        </p:txBody>
      </p:sp>
    </p:spTree>
    <p:extLst>
      <p:ext uri="{BB962C8B-B14F-4D97-AF65-F5344CB8AC3E}">
        <p14:creationId xmlns:p14="http://schemas.microsoft.com/office/powerpoint/2010/main" val="2800787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1244" y="609600"/>
            <a:ext cx="4436533" cy="5953125"/>
          </a:xfrm>
        </p:spPr>
        <p:txBody>
          <a:bodyPr>
            <a:normAutofit/>
          </a:bodyPr>
          <a:lstStyle/>
          <a:p>
            <a:r>
              <a:rPr lang="en-GB" dirty="0"/>
              <a:t>Under the previous Labour government the greater use of the Private Finance Initiative as a means of funding public sector investment was controversial. </a:t>
            </a:r>
          </a:p>
          <a:p>
            <a:r>
              <a:rPr lang="en-GB" dirty="0"/>
              <a:t>PFI spending fell outside the parameters of accounting rules, enabling the Government, critics claimed, to conceal costs and liabilities "off the balance sheet".</a:t>
            </a:r>
          </a:p>
          <a:p>
            <a:endParaRPr lang="en-GB" dirty="0"/>
          </a:p>
        </p:txBody>
      </p:sp>
      <p:pic>
        <p:nvPicPr>
          <p:cNvPr id="4" name="Picture 3">
            <a:hlinkClick r:id="rId2"/>
            <a:extLst>
              <a:ext uri="{FF2B5EF4-FFF2-40B4-BE49-F238E27FC236}">
                <a16:creationId xmlns:a16="http://schemas.microsoft.com/office/drawing/2014/main" id="{201C9394-18FE-4F74-A4EE-FFE6789DE494}"/>
              </a:ext>
            </a:extLst>
          </p:cNvPr>
          <p:cNvPicPr>
            <a:picLocks noChangeAspect="1"/>
          </p:cNvPicPr>
          <p:nvPr/>
        </p:nvPicPr>
        <p:blipFill>
          <a:blip r:embed="rId3"/>
          <a:stretch>
            <a:fillRect/>
          </a:stretch>
        </p:blipFill>
        <p:spPr>
          <a:xfrm>
            <a:off x="5145953" y="295275"/>
            <a:ext cx="6924675" cy="6267450"/>
          </a:xfrm>
          <a:prstGeom prst="rect">
            <a:avLst/>
          </a:prstGeom>
        </p:spPr>
      </p:pic>
      <p:sp>
        <p:nvSpPr>
          <p:cNvPr id="5" name="Rectangle 4">
            <a:extLst>
              <a:ext uri="{FF2B5EF4-FFF2-40B4-BE49-F238E27FC236}">
                <a16:creationId xmlns:a16="http://schemas.microsoft.com/office/drawing/2014/main" id="{F1C78121-ADF6-4FED-B676-B3EA9E7D66CC}"/>
              </a:ext>
            </a:extLst>
          </p:cNvPr>
          <p:cNvSpPr/>
          <p:nvPr/>
        </p:nvSpPr>
        <p:spPr>
          <a:xfrm>
            <a:off x="5145952" y="1057715"/>
            <a:ext cx="6924675" cy="1015663"/>
          </a:xfrm>
          <a:prstGeom prst="rect">
            <a:avLst/>
          </a:prstGeom>
          <a:solidFill>
            <a:schemeClr val="bg1"/>
          </a:solidFill>
        </p:spPr>
        <p:txBody>
          <a:bodyPr wrap="square">
            <a:spAutoFit/>
          </a:bodyPr>
          <a:lstStyle/>
          <a:p>
            <a:r>
              <a:rPr lang="en-US" sz="2000" dirty="0"/>
              <a:t>John Appleby, chief economist of the Nuffield Trust health think-tank told the BBC that ending the contracts could cost in the region of £50bn.</a:t>
            </a:r>
            <a:endParaRPr lang="en-GB" sz="2000" dirty="0"/>
          </a:p>
        </p:txBody>
      </p:sp>
      <p:sp>
        <p:nvSpPr>
          <p:cNvPr id="6" name="Rectangle 5">
            <a:extLst>
              <a:ext uri="{FF2B5EF4-FFF2-40B4-BE49-F238E27FC236}">
                <a16:creationId xmlns:a16="http://schemas.microsoft.com/office/drawing/2014/main" id="{F86CEA34-E056-4B64-BA3A-3D9605CE10EC}"/>
              </a:ext>
            </a:extLst>
          </p:cNvPr>
          <p:cNvSpPr/>
          <p:nvPr/>
        </p:nvSpPr>
        <p:spPr>
          <a:xfrm>
            <a:off x="5276203" y="3586162"/>
            <a:ext cx="6664172" cy="923330"/>
          </a:xfrm>
          <a:prstGeom prst="rect">
            <a:avLst/>
          </a:prstGeom>
          <a:solidFill>
            <a:schemeClr val="bg1"/>
          </a:solidFill>
        </p:spPr>
        <p:txBody>
          <a:bodyPr wrap="square">
            <a:spAutoFit/>
          </a:bodyPr>
          <a:lstStyle/>
          <a:p>
            <a:r>
              <a:rPr lang="en-US" dirty="0"/>
              <a:t>“Over the next few decades, nearly £200bn is scheduled to be paid out of public sector budgets in PFI deals. In the NHS alone, £831m in pre-tax profits have been made over the past six years.”</a:t>
            </a:r>
            <a:endParaRPr lang="en-GB" dirty="0"/>
          </a:p>
        </p:txBody>
      </p:sp>
    </p:spTree>
    <p:extLst>
      <p:ext uri="{BB962C8B-B14F-4D97-AF65-F5344CB8AC3E}">
        <p14:creationId xmlns:p14="http://schemas.microsoft.com/office/powerpoint/2010/main" val="415071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heel(1)">
                                      <p:cBhvr>
                                        <p:cTn id="14" dur="2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US" dirty="0" err="1"/>
              <a:t>Chantrill</a:t>
            </a:r>
            <a:r>
              <a:rPr lang="en-US" dirty="0"/>
              <a:t> C (2019) UK Total Government Debt Since 1692, available at </a:t>
            </a:r>
            <a:r>
              <a:rPr lang="en-US" dirty="0">
                <a:hlinkClick r:id="rId3"/>
              </a:rPr>
              <a:t>https://www.ukpublicspending.co.uk/uk_national_debt_chart.html</a:t>
            </a:r>
            <a:r>
              <a:rPr lang="en-US" dirty="0"/>
              <a:t> </a:t>
            </a:r>
          </a:p>
          <a:p>
            <a:r>
              <a:rPr lang="en-US" dirty="0"/>
              <a:t>Office for National Statistics (2019) Gross Domestic Product, available at </a:t>
            </a:r>
            <a:r>
              <a:rPr lang="en-US" dirty="0">
                <a:hlinkClick r:id="rId4"/>
              </a:rPr>
              <a:t>https://www.ons.gov.uk/economy/grossdomesticproductgdp</a:t>
            </a:r>
            <a:r>
              <a:rPr lang="en-US" dirty="0"/>
              <a:t> </a:t>
            </a:r>
          </a:p>
          <a:p>
            <a:r>
              <a:rPr lang="en-US" dirty="0"/>
              <a:t>Office for National Statistics (2019a) Public Sector Finances, UK, 21st August 2019, available at </a:t>
            </a:r>
            <a:r>
              <a:rPr lang="en-US" dirty="0">
                <a:hlinkClick r:id="rId5"/>
              </a:rPr>
              <a:t>https://www.ons.gov.uk/economy/governmentpublicsectorandtaxes/publicsectorfinance/bulletins/publicsectorfinances/july2019</a:t>
            </a:r>
            <a:r>
              <a:rPr lang="en-US" dirty="0"/>
              <a:t>  </a:t>
            </a:r>
          </a:p>
          <a:p>
            <a:endParaRPr lang="en-GB" dirty="0"/>
          </a:p>
        </p:txBody>
      </p:sp>
    </p:spTree>
    <p:extLst>
      <p:ext uri="{BB962C8B-B14F-4D97-AF65-F5344CB8AC3E}">
        <p14:creationId xmlns:p14="http://schemas.microsoft.com/office/powerpoint/2010/main" val="3809950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CA8F-97F4-4297-BAE7-AED3C47ED3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0E88B2-C1E4-4EA0-92F0-27754E34CAC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18735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6187B8-EC53-430E-BDC5-AF977EEE4F98}"/>
              </a:ext>
            </a:extLst>
          </p:cNvPr>
          <p:cNvSpPr>
            <a:spLocks noGrp="1"/>
          </p:cNvSpPr>
          <p:nvPr>
            <p:ph type="ctrTitle"/>
          </p:nvPr>
        </p:nvSpPr>
        <p:spPr/>
        <p:txBody>
          <a:bodyPr/>
          <a:lstStyle/>
          <a:p>
            <a:r>
              <a:rPr lang="en-GB" dirty="0"/>
              <a:t>Some figures from 2015</a:t>
            </a:r>
          </a:p>
        </p:txBody>
      </p:sp>
      <p:sp>
        <p:nvSpPr>
          <p:cNvPr id="5" name="Subtitle 4">
            <a:extLst>
              <a:ext uri="{FF2B5EF4-FFF2-40B4-BE49-F238E27FC236}">
                <a16:creationId xmlns:a16="http://schemas.microsoft.com/office/drawing/2014/main" id="{122FE2BC-3FD5-47CD-BF05-D3970842214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51504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145" y="0"/>
            <a:ext cx="10515600" cy="1325563"/>
          </a:xfrm>
        </p:spPr>
        <p:txBody>
          <a:bodyPr>
            <a:noAutofit/>
          </a:bodyPr>
          <a:lstStyle/>
          <a:p>
            <a:r>
              <a:rPr lang="en-GB" sz="3200" dirty="0"/>
              <a:t>The amount borrowed by the public sector has been falling since the peak in the financial year ending March 2010</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91484" y="1775534"/>
            <a:ext cx="6466891" cy="4613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a:extLst>
              <a:ext uri="{FF2B5EF4-FFF2-40B4-BE49-F238E27FC236}">
                <a16:creationId xmlns:a16="http://schemas.microsoft.com/office/drawing/2014/main" id="{D46C4946-4EB3-463E-83F9-947457BC8A24}"/>
              </a:ext>
            </a:extLst>
          </p:cNvPr>
          <p:cNvSpPr txBox="1"/>
          <p:nvPr/>
        </p:nvSpPr>
        <p:spPr>
          <a:xfrm>
            <a:off x="577048" y="3429000"/>
            <a:ext cx="3737499"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Reports from 2015/16</a:t>
            </a:r>
          </a:p>
        </p:txBody>
      </p:sp>
    </p:spTree>
    <p:extLst>
      <p:ext uri="{BB962C8B-B14F-4D97-AF65-F5344CB8AC3E}">
        <p14:creationId xmlns:p14="http://schemas.microsoft.com/office/powerpoint/2010/main" val="10112047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Sector Borrowing (or Deficit) </a:t>
            </a:r>
          </a:p>
        </p:txBody>
      </p:sp>
      <p:sp>
        <p:nvSpPr>
          <p:cNvPr id="3" name="Content Placeholder 2"/>
          <p:cNvSpPr>
            <a:spLocks noGrp="1"/>
          </p:cNvSpPr>
          <p:nvPr>
            <p:ph idx="1"/>
          </p:nvPr>
        </p:nvSpPr>
        <p:spPr>
          <a:xfrm>
            <a:off x="838200" y="1566250"/>
            <a:ext cx="10515600" cy="4610713"/>
          </a:xfrm>
        </p:spPr>
        <p:txBody>
          <a:bodyPr>
            <a:normAutofit fontScale="92500" lnSpcReduction="10000"/>
          </a:bodyPr>
          <a:lstStyle/>
          <a:p>
            <a:r>
              <a:rPr lang="en-GB" dirty="0"/>
              <a:t>In July 2015, the public sector spent less money than it received in taxes and other income. This meant it was in surplus (or credit) by £1.3 billion … This is the first reported July surplus since 2012.</a:t>
            </a:r>
          </a:p>
          <a:p>
            <a:r>
              <a:rPr lang="en-GB" dirty="0"/>
              <a:t>Of this £1.3 billion saving, £3.2 billion was saved on the cost of the ‘day-to-day’ activities of the public sector (the current budget deficit), while it spent £1.9 billion on infrastructure (net investment).</a:t>
            </a:r>
          </a:p>
          <a:p>
            <a:r>
              <a:rPr lang="en-GB" dirty="0"/>
              <a:t>Annual borrowing has generally been falling since the peak in the financial year ending March 2010. So far this financial year (April to July 2015), the public sector has borrowed £24.0 billion. This is £7.3 billion lower than at the same point in the previous financial year.</a:t>
            </a:r>
          </a:p>
          <a:p>
            <a:r>
              <a:rPr lang="en-GB" dirty="0"/>
              <a:t>The Office for Budget Responsibility, who produces economic and fiscal forecasts for government, expects that the public sector will borrow £69.5 billion during the financial year ending March 2016.</a:t>
            </a:r>
          </a:p>
          <a:p>
            <a:endParaRPr lang="en-GB" dirty="0"/>
          </a:p>
        </p:txBody>
      </p:sp>
    </p:spTree>
    <p:extLst>
      <p:ext uri="{BB962C8B-B14F-4D97-AF65-F5344CB8AC3E}">
        <p14:creationId xmlns:p14="http://schemas.microsoft.com/office/powerpoint/2010/main" val="1620162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Income and Spending by Central Government </a:t>
            </a:r>
          </a:p>
        </p:txBody>
      </p:sp>
      <p:sp>
        <p:nvSpPr>
          <p:cNvPr id="3" name="Content Placeholder 2"/>
          <p:cNvSpPr>
            <a:spLocks noGrp="1"/>
          </p:cNvSpPr>
          <p:nvPr>
            <p:ph idx="1"/>
          </p:nvPr>
        </p:nvSpPr>
        <p:spPr/>
        <p:txBody>
          <a:bodyPr>
            <a:normAutofit fontScale="92500" lnSpcReduction="10000"/>
          </a:bodyPr>
          <a:lstStyle/>
          <a:p>
            <a:r>
              <a:rPr lang="en-GB" dirty="0"/>
              <a:t>Central government’s income and spending make the largest contribution to the amount borrowed by the public sector. Central government received £59.1 billion in income in July 2015. This is around 4% higher than in the same month last year, largely due to receiving higher amounts of income tax (July is traditionally a month of high self-assessed income tax receipts), VAT, national insurance contributions and corporation tax this year, compared to last.</a:t>
            </a:r>
          </a:p>
          <a:p>
            <a:r>
              <a:rPr lang="en-GB" dirty="0"/>
              <a:t>Central government spent £55.0 billion, in July 2015, around a 3% increase compared to the previous year. Of this amount, roughly two thirds was spent by central government departments (such as health, education and defence), around a third on social benefits (such as pensions, unemployment payments, child benefit and maternity pay) with the remaining being spent on interest on the government’s outstanding debt.</a:t>
            </a:r>
          </a:p>
        </p:txBody>
      </p:sp>
    </p:spTree>
    <p:extLst>
      <p:ext uri="{BB962C8B-B14F-4D97-AF65-F5344CB8AC3E}">
        <p14:creationId xmlns:p14="http://schemas.microsoft.com/office/powerpoint/2010/main" val="42056350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a:t>
            </a:r>
          </a:p>
        </p:txBody>
      </p:sp>
      <p:sp>
        <p:nvSpPr>
          <p:cNvPr id="3" name="Content Placeholder 2"/>
          <p:cNvSpPr>
            <a:spLocks noGrp="1"/>
          </p:cNvSpPr>
          <p:nvPr>
            <p:ph idx="1"/>
          </p:nvPr>
        </p:nvSpPr>
        <p:spPr/>
        <p:txBody>
          <a:bodyPr/>
          <a:lstStyle/>
          <a:p>
            <a:r>
              <a:rPr lang="en-GB" dirty="0"/>
              <a:t>The amount of money owed by the government to the private sector stood at £1.5 trillion at the end of June 2015, which equates to 80.8% of value of all the goods and services currently produced by the UK economy in a year (or gross domestic product).</a:t>
            </a:r>
          </a:p>
          <a:p>
            <a:endParaRPr lang="en-GB" dirty="0"/>
          </a:p>
          <a:p>
            <a:r>
              <a:rPr lang="en-GB" dirty="0"/>
              <a:t>Debt has been built up by successive government administrations over many years. When the government borrows, this adds to the debt total.</a:t>
            </a:r>
          </a:p>
          <a:p>
            <a:endParaRPr lang="en-GB" dirty="0"/>
          </a:p>
        </p:txBody>
      </p:sp>
    </p:spTree>
    <p:extLst>
      <p:ext uri="{BB962C8B-B14F-4D97-AF65-F5344CB8AC3E}">
        <p14:creationId xmlns:p14="http://schemas.microsoft.com/office/powerpoint/2010/main" val="2808005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Debt increased dramatically after the banking crisis</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3190" y="1167897"/>
            <a:ext cx="7854921" cy="5361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7235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535</TotalTime>
  <Words>1641</Words>
  <Application>Microsoft Office PowerPoint</Application>
  <PresentationFormat>Widescreen</PresentationFormat>
  <Paragraphs>132</Paragraphs>
  <Slides>27</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Public expenditure, borrowing and debt</vt:lpstr>
      <vt:lpstr>Objectives</vt:lpstr>
      <vt:lpstr>Resources?</vt:lpstr>
      <vt:lpstr>PowerPoint Presentation</vt:lpstr>
      <vt:lpstr>What is ‘public spending’?</vt:lpstr>
      <vt:lpstr>How do we measure public spending?</vt:lpstr>
      <vt:lpstr>A continual process</vt:lpstr>
      <vt:lpstr>Planning ahead and controlling expenditure</vt:lpstr>
      <vt:lpstr>Annual v. Departmental</vt:lpstr>
      <vt:lpstr>Annual v. Departmental</vt:lpstr>
      <vt:lpstr>State Opening of Parliament</vt:lpstr>
      <vt:lpstr>The economy</vt:lpstr>
      <vt:lpstr>PowerPoint Presentation</vt:lpstr>
      <vt:lpstr>Under the New Labour Government  1997 - 2010</vt:lpstr>
      <vt:lpstr>Austerity</vt:lpstr>
      <vt:lpstr>Under the Coalition Government  2010-15</vt:lpstr>
      <vt:lpstr>PowerPoint Presentation</vt:lpstr>
      <vt:lpstr>PowerPoint Presentation</vt:lpstr>
      <vt:lpstr>PowerPoint Presentation</vt:lpstr>
      <vt:lpstr>PowerPoint Presentation</vt:lpstr>
      <vt:lpstr>PowerPoint Presentation</vt:lpstr>
      <vt:lpstr>Some figures from 2015</vt:lpstr>
      <vt:lpstr>The amount borrowed by the public sector has been falling since the peak in the financial year ending March 2010</vt:lpstr>
      <vt:lpstr>Public Sector Borrowing (or Deficit) </vt:lpstr>
      <vt:lpstr>Income and Spending by Central Government </vt:lpstr>
      <vt:lpstr>Debt</vt:lpstr>
      <vt:lpstr>Debt increased dramatically after the banking crisis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expenditure, borrowing and debt</dc:title>
  <dc:creator>Mike Durke</dc:creator>
  <cp:lastModifiedBy>Mike Durke</cp:lastModifiedBy>
  <cp:revision>14</cp:revision>
  <dcterms:created xsi:type="dcterms:W3CDTF">2019-09-20T10:35:18Z</dcterms:created>
  <dcterms:modified xsi:type="dcterms:W3CDTF">2021-02-04T18:45:15Z</dcterms:modified>
</cp:coreProperties>
</file>