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wdp" ContentType="image/vnd.ms-photo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7"/>
  </p:notesMasterIdLst>
  <p:sldIdLst>
    <p:sldId id="471" r:id="rId3"/>
    <p:sldId id="359" r:id="rId4"/>
    <p:sldId id="360" r:id="rId5"/>
    <p:sldId id="365" r:id="rId6"/>
    <p:sldId id="383" r:id="rId7"/>
    <p:sldId id="409" r:id="rId8"/>
    <p:sldId id="352" r:id="rId9"/>
    <p:sldId id="384" r:id="rId10"/>
    <p:sldId id="405" r:id="rId11"/>
    <p:sldId id="364" r:id="rId12"/>
    <p:sldId id="368" r:id="rId13"/>
    <p:sldId id="411" r:id="rId14"/>
    <p:sldId id="413" r:id="rId15"/>
    <p:sldId id="406" r:id="rId16"/>
    <p:sldId id="427" r:id="rId17"/>
    <p:sldId id="378" r:id="rId18"/>
    <p:sldId id="419" r:id="rId19"/>
    <p:sldId id="377" r:id="rId20"/>
    <p:sldId id="398" r:id="rId21"/>
    <p:sldId id="420" r:id="rId22"/>
    <p:sldId id="432" r:id="rId23"/>
    <p:sldId id="404" r:id="rId24"/>
    <p:sldId id="430" r:id="rId25"/>
    <p:sldId id="431" r:id="rId26"/>
    <p:sldId id="390" r:id="rId27"/>
    <p:sldId id="392" r:id="rId28"/>
    <p:sldId id="399" r:id="rId29"/>
    <p:sldId id="393" r:id="rId30"/>
    <p:sldId id="396" r:id="rId31"/>
    <p:sldId id="433" r:id="rId32"/>
    <p:sldId id="434" r:id="rId33"/>
    <p:sldId id="437" r:id="rId34"/>
    <p:sldId id="438" r:id="rId35"/>
    <p:sldId id="439" r:id="rId36"/>
    <p:sldId id="440" r:id="rId37"/>
    <p:sldId id="441" r:id="rId38"/>
    <p:sldId id="442" r:id="rId39"/>
    <p:sldId id="443" r:id="rId40"/>
    <p:sldId id="444" r:id="rId41"/>
    <p:sldId id="445" r:id="rId42"/>
    <p:sldId id="446" r:id="rId43"/>
    <p:sldId id="447" r:id="rId44"/>
    <p:sldId id="468" r:id="rId45"/>
    <p:sldId id="469" r:id="rId46"/>
    <p:sldId id="448" r:id="rId47"/>
    <p:sldId id="449" r:id="rId48"/>
    <p:sldId id="450" r:id="rId49"/>
    <p:sldId id="451" r:id="rId50"/>
    <p:sldId id="452" r:id="rId51"/>
    <p:sldId id="453" r:id="rId52"/>
    <p:sldId id="454" r:id="rId53"/>
    <p:sldId id="455" r:id="rId54"/>
    <p:sldId id="456" r:id="rId55"/>
    <p:sldId id="457" r:id="rId56"/>
    <p:sldId id="458" r:id="rId57"/>
    <p:sldId id="459" r:id="rId58"/>
    <p:sldId id="460" r:id="rId59"/>
    <p:sldId id="461" r:id="rId60"/>
    <p:sldId id="462" r:id="rId61"/>
    <p:sldId id="463" r:id="rId62"/>
    <p:sldId id="470" r:id="rId63"/>
    <p:sldId id="465" r:id="rId64"/>
    <p:sldId id="466" r:id="rId65"/>
    <p:sldId id="467" r:id="rId66"/>
  </p:sldIdLst>
  <p:sldSz cx="12190413" cy="6859588"/>
  <p:notesSz cx="9144000" cy="6858000"/>
  <p:defaultTextStyle>
    <a:defPPr>
      <a:defRPr lang="zh-CN"/>
    </a:defPPr>
    <a:lvl1pPr marL="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mc="http://schemas.openxmlformats.org/markup-compatibility/2006" xmlns:mv="urn:schemas-microsoft-com:mac:vml" xmlns:p15="http://schemas.microsoft.com/office/powerpoint/2012/main" xmlns="">
        <p15:guide id="1" orient="horz" pos="2161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2160">
          <p15:clr>
            <a:srgbClr val="A4A3A4"/>
          </p15:clr>
        </p15:guide>
        <p15:guide id="4" pos="3885" userDrawn="1">
          <p15:clr>
            <a:srgbClr val="A4A3A4"/>
          </p15:clr>
        </p15:guide>
        <p15:guide id="5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D9D9"/>
    <a:srgbClr val="ECC061"/>
    <a:srgbClr val="C21E32"/>
    <a:srgbClr val="920808"/>
    <a:srgbClr val="777777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mc="http://schemas.openxmlformats.org/markup-compatibility/2006" xmlns:mv="urn:schemas-microsoft-com:mac:vml"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62" autoAdjust="0"/>
    <p:restoredTop sz="90058" autoAdjust="0"/>
  </p:normalViewPr>
  <p:slideViewPr>
    <p:cSldViewPr>
      <p:cViewPr varScale="1">
        <p:scale>
          <a:sx n="82" d="100"/>
          <a:sy n="82" d="100"/>
        </p:scale>
        <p:origin x="-312" y="-104"/>
      </p:cViewPr>
      <p:guideLst>
        <p:guide orient="horz" pos="2161"/>
        <p:guide orient="horz" pos="2160"/>
        <p:guide pos="3840"/>
        <p:guide pos="3885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18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63" Type="http://schemas.openxmlformats.org/officeDocument/2006/relationships/slide" Target="slides/slide61.xml"/><Relationship Id="rId64" Type="http://schemas.openxmlformats.org/officeDocument/2006/relationships/slide" Target="slides/slide62.xml"/><Relationship Id="rId65" Type="http://schemas.openxmlformats.org/officeDocument/2006/relationships/slide" Target="slides/slide63.xml"/><Relationship Id="rId66" Type="http://schemas.openxmlformats.org/officeDocument/2006/relationships/slide" Target="slides/slide64.xml"/><Relationship Id="rId67" Type="http://schemas.openxmlformats.org/officeDocument/2006/relationships/notesMaster" Target="notesMasters/notesMaster1.xml"/><Relationship Id="rId68" Type="http://schemas.openxmlformats.org/officeDocument/2006/relationships/printerSettings" Target="printerSettings/printerSettings1.bin"/><Relationship Id="rId69" Type="http://schemas.openxmlformats.org/officeDocument/2006/relationships/presProps" Target="presProps.xml"/><Relationship Id="rId50" Type="http://schemas.openxmlformats.org/officeDocument/2006/relationships/slide" Target="slides/slide48.xml"/><Relationship Id="rId51" Type="http://schemas.openxmlformats.org/officeDocument/2006/relationships/slide" Target="slides/slide49.xml"/><Relationship Id="rId52" Type="http://schemas.openxmlformats.org/officeDocument/2006/relationships/slide" Target="slides/slide50.xml"/><Relationship Id="rId53" Type="http://schemas.openxmlformats.org/officeDocument/2006/relationships/slide" Target="slides/slide51.xml"/><Relationship Id="rId54" Type="http://schemas.openxmlformats.org/officeDocument/2006/relationships/slide" Target="slides/slide52.xml"/><Relationship Id="rId55" Type="http://schemas.openxmlformats.org/officeDocument/2006/relationships/slide" Target="slides/slide53.xml"/><Relationship Id="rId56" Type="http://schemas.openxmlformats.org/officeDocument/2006/relationships/slide" Target="slides/slide54.xml"/><Relationship Id="rId57" Type="http://schemas.openxmlformats.org/officeDocument/2006/relationships/slide" Target="slides/slide55.xml"/><Relationship Id="rId58" Type="http://schemas.openxmlformats.org/officeDocument/2006/relationships/slide" Target="slides/slide56.xml"/><Relationship Id="rId59" Type="http://schemas.openxmlformats.org/officeDocument/2006/relationships/slide" Target="slides/slide57.xml"/><Relationship Id="rId40" Type="http://schemas.openxmlformats.org/officeDocument/2006/relationships/slide" Target="slides/slide38.xml"/><Relationship Id="rId41" Type="http://schemas.openxmlformats.org/officeDocument/2006/relationships/slide" Target="slides/slide39.xml"/><Relationship Id="rId42" Type="http://schemas.openxmlformats.org/officeDocument/2006/relationships/slide" Target="slides/slide40.xml"/><Relationship Id="rId43" Type="http://schemas.openxmlformats.org/officeDocument/2006/relationships/slide" Target="slides/slide41.xml"/><Relationship Id="rId44" Type="http://schemas.openxmlformats.org/officeDocument/2006/relationships/slide" Target="slides/slide42.xml"/><Relationship Id="rId45" Type="http://schemas.openxmlformats.org/officeDocument/2006/relationships/slide" Target="slides/slide43.xml"/><Relationship Id="rId46" Type="http://schemas.openxmlformats.org/officeDocument/2006/relationships/slide" Target="slides/slide44.xml"/><Relationship Id="rId47" Type="http://schemas.openxmlformats.org/officeDocument/2006/relationships/slide" Target="slides/slide45.xml"/><Relationship Id="rId48" Type="http://schemas.openxmlformats.org/officeDocument/2006/relationships/slide" Target="slides/slide46.xml"/><Relationship Id="rId49" Type="http://schemas.openxmlformats.org/officeDocument/2006/relationships/slide" Target="slides/slide4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33" Type="http://schemas.openxmlformats.org/officeDocument/2006/relationships/slide" Target="slides/slide31.xml"/><Relationship Id="rId34" Type="http://schemas.openxmlformats.org/officeDocument/2006/relationships/slide" Target="slides/slide32.xml"/><Relationship Id="rId35" Type="http://schemas.openxmlformats.org/officeDocument/2006/relationships/slide" Target="slides/slide33.xml"/><Relationship Id="rId36" Type="http://schemas.openxmlformats.org/officeDocument/2006/relationships/slide" Target="slides/slide34.xml"/><Relationship Id="rId37" Type="http://schemas.openxmlformats.org/officeDocument/2006/relationships/slide" Target="slides/slide35.xml"/><Relationship Id="rId38" Type="http://schemas.openxmlformats.org/officeDocument/2006/relationships/slide" Target="slides/slide36.xml"/><Relationship Id="rId39" Type="http://schemas.openxmlformats.org/officeDocument/2006/relationships/slide" Target="slides/slide37.xml"/><Relationship Id="rId70" Type="http://schemas.openxmlformats.org/officeDocument/2006/relationships/viewProps" Target="viewProps.xml"/><Relationship Id="rId71" Type="http://schemas.openxmlformats.org/officeDocument/2006/relationships/theme" Target="theme/theme1.xml"/><Relationship Id="rId72" Type="http://schemas.openxmlformats.org/officeDocument/2006/relationships/tableStyles" Target="tableStyles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60" Type="http://schemas.openxmlformats.org/officeDocument/2006/relationships/slide" Target="slides/slide58.xml"/><Relationship Id="rId61" Type="http://schemas.openxmlformats.org/officeDocument/2006/relationships/slide" Target="slides/slide59.xml"/><Relationship Id="rId62" Type="http://schemas.openxmlformats.org/officeDocument/2006/relationships/slide" Target="slides/slide60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华文楷体"/>
                <a:ea typeface="华文楷体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华文楷体"/>
                <a:ea typeface="华文楷体"/>
              </a:defRPr>
            </a:lvl1pPr>
          </a:lstStyle>
          <a:p>
            <a:fld id="{8FD1C07C-2111-4FED-B0E3-DEFFD8E9D1D6}" type="datetimeFigureOut">
              <a:rPr lang="zh-CN" altLang="en-US" smtClean="0"/>
              <a:pPr/>
              <a:t>10/20/17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 smtClean="0"/>
              <a:t>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华文楷体"/>
                <a:ea typeface="华文楷体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华文楷体"/>
                <a:ea typeface="华文楷体"/>
              </a:defRPr>
            </a:lvl1pPr>
          </a:lstStyle>
          <a:p>
            <a:fld id="{BAE88B44-EB9F-47A9-BCD1-23C5D8AF7ED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100582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华文楷体"/>
        <a:ea typeface="华文楷体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华文楷体"/>
        <a:ea typeface="华文楷体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华文楷体"/>
        <a:ea typeface="华文楷体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华文楷体"/>
        <a:ea typeface="华文楷体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华文楷体"/>
        <a:ea typeface="华文楷体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notesMaster" Target="../notesMasters/notesMaster1.xml"/><Relationship Id="rId3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.xml"/><Relationship Id="rId2" Type="http://schemas.openxmlformats.org/officeDocument/2006/relationships/notesMaster" Target="../notesMasters/notesMaster1.xml"/><Relationship Id="rId3" Type="http://schemas.openxmlformats.org/officeDocument/2006/relationships/slide" Target="../slides/slide9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.xml"/><Relationship Id="rId2" Type="http://schemas.openxmlformats.org/officeDocument/2006/relationships/notesMaster" Target="../notesMasters/notesMaster1.xml"/><Relationship Id="rId3" Type="http://schemas.openxmlformats.org/officeDocument/2006/relationships/slide" Target="../slides/slide25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2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3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4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88B44-EB9F-47A9-BCD1-23C5D8AF7ED0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938424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21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-2055813" y="0"/>
            <a:ext cx="4316413" cy="2428875"/>
          </a:xfrm>
        </p:spPr>
      </p:sp>
      <p:sp>
        <p:nvSpPr>
          <p:cNvPr id="350211" name="备注占位符 2"/>
          <p:cNvSpPr>
            <a:spLocks noGrp="1" noRot="1" noChangeAspect="1" noChangeArrowheads="1"/>
          </p:cNvSpPr>
          <p:nvPr>
            <p:ph type="body" idx="1"/>
          </p:nvPr>
        </p:nvSpPr>
        <p:spPr bwMode="auto">
          <a:xfrm>
            <a:off x="910167" y="3255169"/>
            <a:ext cx="7317317" cy="308729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TW" altLang="en-US" dirty="0" smtClean="0">
                <a:latin typeface="Arial" charset="0"/>
                <a:ea typeface="宋体" charset="-122"/>
              </a:rPr>
              <a:t>在中国传统的「家」与「家道」观念中，「家」是自己一生的依靠、保障和支持者，也是一个人奋斗进取的后盾。</a:t>
            </a:r>
            <a:endParaRPr lang="zh-CN" altLang="en-US" dirty="0" smtClean="0">
              <a:latin typeface="Arial" charset="0"/>
              <a:ea typeface="宋体" charset="-122"/>
            </a:endParaRPr>
          </a:p>
          <a:p>
            <a:endParaRPr lang="zh-CN" altLang="en-US" dirty="0" smtClean="0">
              <a:latin typeface="Arial" charset="0"/>
              <a:ea typeface="宋体" charset="-122"/>
            </a:endParaRPr>
          </a:p>
        </p:txBody>
      </p:sp>
      <p:sp>
        <p:nvSpPr>
          <p:cNvPr id="350212" name="灯片编号占位符 3"/>
          <p:cNvSpPr>
            <a:spLocks noGrp="1" noChangeArrowheads="1"/>
          </p:cNvSpPr>
          <p:nvPr/>
        </p:nvSpPr>
        <p:spPr bwMode="auto">
          <a:xfrm>
            <a:off x="5175251" y="6511529"/>
            <a:ext cx="3964516" cy="344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pPr algn="r" eaLnBrk="0" hangingPunct="0">
              <a:buFont typeface="Arial" charset="0"/>
              <a:buNone/>
            </a:pPr>
            <a:fld id="{247DFCC7-30AD-48BC-AFB6-FD9EA0085006}" type="slidenum">
              <a:rPr lang="zh-CN" altLang="en-US" sz="1000">
                <a:solidFill>
                  <a:srgbClr val="FFFFFF"/>
                </a:solidFill>
                <a:latin typeface="华文楷体"/>
                <a:ea typeface="华文楷体"/>
                <a:sym typeface="宋体" charset="-122"/>
              </a:rPr>
              <a:pPr algn="r" eaLnBrk="0" hangingPunct="0">
                <a:buFont typeface="Arial" charset="0"/>
                <a:buNone/>
              </a:pPr>
              <a:t>7</a:t>
            </a:fld>
            <a:endParaRPr lang="en-US" altLang="zh-CN" sz="1200" dirty="0">
              <a:solidFill>
                <a:srgbClr val="FFFFFF"/>
              </a:solidFill>
              <a:latin typeface="华文楷体"/>
              <a:ea typeface="华文楷体"/>
              <a:sym typeface="宋体" charset="-122"/>
            </a:endParaRP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Notes Placeholder 2"/>
          <p:cNvSpPr>
            <a:spLocks noGrp="1"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zh-CN" dirty="0" smtClean="0"/>
              <a:t>Redo</a:t>
            </a:r>
            <a:r>
              <a:rPr lang="zh-TW" altLang="en-US" dirty="0" smtClean="0"/>
              <a:t> </a:t>
            </a:r>
            <a:r>
              <a:rPr lang="en-US" altLang="zh-CN" dirty="0" smtClean="0"/>
              <a:t>tree</a:t>
            </a:r>
            <a:r>
              <a:rPr lang="zh-TW" altLang="en-US" dirty="0" smtClean="0"/>
              <a:t> </a:t>
            </a:r>
            <a:r>
              <a:rPr lang="en-US" altLang="zh-CN" dirty="0" smtClean="0"/>
              <a:t>with</a:t>
            </a:r>
            <a:r>
              <a:rPr lang="zh-TW" altLang="en-US" dirty="0" smtClean="0"/>
              <a:t> </a:t>
            </a:r>
            <a:r>
              <a:rPr lang="en-US" altLang="zh-CN" dirty="0" smtClean="0"/>
              <a:t>roots,</a:t>
            </a:r>
            <a:r>
              <a:rPr lang="zh-TW" altLang="en-US" dirty="0" smtClean="0"/>
              <a:t> </a:t>
            </a:r>
            <a:r>
              <a:rPr lang="en-US" altLang="zh-CN" dirty="0" smtClean="0"/>
              <a:t>fruits</a:t>
            </a:r>
          </a:p>
        </p:txBody>
      </p:sp>
      <p:sp>
        <p:nvSpPr>
          <p:cNvPr id="29700" name="Slide Number Placeholder 3"/>
          <p:cNvSpPr txBox="1">
            <a:spLocks noGrp="1" noChangeArrowheads="1"/>
          </p:cNvSpPr>
          <p:nvPr/>
        </p:nvSpPr>
        <p:spPr bwMode="auto">
          <a:xfrm>
            <a:off x="5177367" y="6513910"/>
            <a:ext cx="3962400" cy="341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/>
            <a:fld id="{02F3261D-BCBD-4D30-85F2-8882007B7D94}" type="slidenum">
              <a:rPr lang="zh-CN" altLang="en-US" sz="1000">
                <a:latin typeface="Arial" pitchFamily="34" charset="0"/>
              </a:rPr>
              <a:pPr algn="r"/>
              <a:t>9</a:t>
            </a:fld>
            <a:endParaRPr lang="en-US" altLang="zh-CN" sz="1200" dirty="0">
              <a:latin typeface="Arial" pitchFamily="34" charset="0"/>
            </a:endParaRP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4307" name="备注占位符 2"/>
          <p:cNvSpPr>
            <a:spLocks noGrp="1"/>
          </p:cNvSpPr>
          <p:nvPr>
            <p:ph type="body" idx="1"/>
          </p:nvPr>
        </p:nvSpPr>
        <p:spPr bwMode="auto">
          <a:xfrm>
            <a:off x="914400" y="3257550"/>
            <a:ext cx="7315200" cy="30861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>
              <a:latin typeface="Arial" charset="0"/>
              <a:ea typeface="宋体" charset="-122"/>
            </a:endParaRPr>
          </a:p>
        </p:txBody>
      </p:sp>
      <p:sp>
        <p:nvSpPr>
          <p:cNvPr id="354308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fld id="{FDAEBEA4-51FF-4965-B1A9-8B3059E76750}" type="slidenum">
              <a:rPr lang="zh-CN" altLang="en-US" sz="1000" smtClean="0"/>
              <a:pPr/>
              <a:t>10</a:t>
            </a:fld>
            <a:endParaRPr lang="en-US" altLang="zh-CN" sz="1200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02755" name="备注占位符 2"/>
          <p:cNvSpPr>
            <a:spLocks noGrp="1"/>
          </p:cNvSpPr>
          <p:nvPr>
            <p:ph type="body" idx="1"/>
          </p:nvPr>
        </p:nvSpPr>
        <p:spPr bwMode="auto">
          <a:xfrm>
            <a:off x="914400" y="3257550"/>
            <a:ext cx="7315200" cy="30861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/>
          </a:p>
        </p:txBody>
      </p:sp>
      <p:sp>
        <p:nvSpPr>
          <p:cNvPr id="202756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buFont typeface="Arial" pitchFamily="34" charset="0"/>
              <a:buNone/>
            </a:pPr>
            <a:fld id="{F5289247-4C92-4F5D-9C2C-61F1DE8C60F9}" type="slidenum">
              <a:rPr lang="zh-CN" altLang="en-US" sz="1000" smtClean="0"/>
              <a:pPr>
                <a:buFont typeface="Arial" pitchFamily="34" charset="0"/>
                <a:buNone/>
              </a:pPr>
              <a:t>16</a:t>
            </a:fld>
            <a:endParaRPr lang="en-US" altLang="zh-CN" sz="1200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88419" name="备注占位符 2"/>
          <p:cNvSpPr>
            <a:spLocks noGrp="1"/>
          </p:cNvSpPr>
          <p:nvPr>
            <p:ph type="body" idx="1"/>
          </p:nvPr>
        </p:nvSpPr>
        <p:spPr bwMode="auto">
          <a:xfrm>
            <a:off x="914400" y="3257550"/>
            <a:ext cx="7315200" cy="30861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dirty="0" smtClean="0"/>
          </a:p>
        </p:txBody>
      </p:sp>
      <p:sp>
        <p:nvSpPr>
          <p:cNvPr id="188420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buFont typeface="Arial" pitchFamily="34" charset="0"/>
              <a:buNone/>
            </a:pPr>
            <a:fld id="{8D022B3F-CC5D-4C6E-90AC-9D7455B3ACDA}" type="slidenum">
              <a:rPr lang="zh-CN" altLang="en-US" sz="1000" smtClean="0"/>
              <a:pPr>
                <a:buFont typeface="Arial" pitchFamily="34" charset="0"/>
                <a:buNone/>
              </a:pPr>
              <a:t>18</a:t>
            </a:fld>
            <a:endParaRPr lang="en-US" altLang="zh-CN" sz="1200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88B44-EB9F-47A9-BCD1-23C5D8AF7ED0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177983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88B44-EB9F-47A9-BCD1-23C5D8AF7ED0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507093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88B44-EB9F-47A9-BCD1-23C5D8AF7ED0}" type="slidenum">
              <a:rPr lang="zh-CN" altLang="en-US" smtClean="0"/>
              <a:pPr/>
              <a:t>24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735688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290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79413" y="682625"/>
            <a:ext cx="6091237" cy="3427413"/>
          </a:xfrm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4291" name="Rectangle 3"/>
          <p:cNvSpPr>
            <a:spLocks noGrp="1" noRot="1" noChangeAspect="1" noChangeArrowheads="1"/>
          </p:cNvSpPr>
          <p:nvPr>
            <p:ph type="body" idx="1"/>
          </p:nvPr>
        </p:nvSpPr>
        <p:spPr bwMode="auto">
          <a:xfrm>
            <a:off x="-444500" y="8205788"/>
            <a:ext cx="6864350" cy="8928100"/>
          </a:xfrm>
          <a:prstGeom prst="rect">
            <a:avLst/>
          </a:prstGeom>
          <a:noFill/>
          <a:ln w="1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r>
              <a:rPr lang="zh-TW" altLang="en-US" dirty="0" smtClean="0"/>
              <a:t>志工每个月定期打扫三个厂区周边的街道 ，捡拾垃圾，风雨无阻。</a:t>
            </a:r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847839594"/>
      </p:ext>
    </p:extLst>
  </p:cSld>
  <p:clrMapOvr>
    <a:overrideClrMapping bg1="dk2" tx1="lt1" bg2="dk1" tx2="lt2" accent1="accent1" accent2="accent2" accent3="accent3" accent4="accent4" accent5="accent5" accent6="accent6" hlink="hlink" folHlink="folHlink"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88B44-EB9F-47A9-BCD1-23C5D8AF7ED0}" type="slidenum">
              <a:rPr lang="zh-CN" altLang="en-US" smtClean="0"/>
              <a:pPr/>
              <a:t>26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097330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88B44-EB9F-47A9-BCD1-23C5D8AF7ED0}" type="slidenum">
              <a:rPr lang="zh-CN" altLang="en-US" smtClean="0"/>
              <a:pPr/>
              <a:t>27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317529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88B44-EB9F-47A9-BCD1-23C5D8AF7ED0}" type="slidenum">
              <a:rPr lang="zh-CN" altLang="en-US" smtClean="0"/>
              <a:pPr/>
              <a:t>28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362373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88B44-EB9F-47A9-BCD1-23C5D8AF7ED0}" type="slidenum">
              <a:rPr lang="zh-CN" altLang="en-US" smtClean="0"/>
              <a:pPr/>
              <a:t>29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122464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88B44-EB9F-47A9-BCD1-23C5D8AF7ED0}" type="slidenum">
              <a:rPr lang="zh-CN" altLang="en-US" smtClean="0"/>
              <a:pPr/>
              <a:t>36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165068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88B44-EB9F-47A9-BCD1-23C5D8AF7ED0}" type="slidenum">
              <a:rPr lang="zh-CN" altLang="en-US" smtClean="0"/>
              <a:pPr/>
              <a:t>52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728701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88B44-EB9F-47A9-BCD1-23C5D8AF7ED0}" type="slidenum">
              <a:rPr lang="zh-CN" altLang="en-US" smtClean="0"/>
              <a:pPr/>
              <a:t>53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463561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88B44-EB9F-47A9-BCD1-23C5D8AF7ED0}" type="slidenum">
              <a:rPr lang="zh-CN" altLang="en-US" smtClean="0"/>
              <a:pPr/>
              <a:t>54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年亏损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RM8,922,620</a:t>
            </a:r>
          </a:p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月底完成并购预计亏损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RM2,729,780</a:t>
            </a:r>
          </a:p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1~8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月实际亏损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RM977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191</a:t>
            </a:r>
          </a:p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月预计扭亏为盈</a:t>
            </a:r>
          </a:p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月就实现了盈利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88B44-EB9F-47A9-BCD1-23C5D8AF7ED0}" type="slidenum">
              <a:rPr lang="zh-CN" altLang="en-US" smtClean="0"/>
              <a:pPr/>
              <a:t>60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93049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0" y="0"/>
            <a:ext cx="12190413" cy="685958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281" y="2130921"/>
            <a:ext cx="10361851" cy="1470366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562" y="3887100"/>
            <a:ext cx="8533289" cy="175300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521" y="6357824"/>
            <a:ext cx="2844430" cy="365210"/>
          </a:xfrm>
          <a:prstGeom prst="rect">
            <a:avLst/>
          </a:prstGeom>
        </p:spPr>
        <p:txBody>
          <a:bodyPr/>
          <a:lstStyle/>
          <a:p>
            <a:fld id="{15613456-4572-43DA-96D8-8DF58755FE8E}" type="datetimeFigureOut">
              <a:rPr lang="zh-CN" altLang="en-US" smtClean="0"/>
              <a:pPr/>
              <a:t>10/20/17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058" y="6357824"/>
            <a:ext cx="3860297" cy="36521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6463" y="6357824"/>
            <a:ext cx="2844430" cy="365210"/>
          </a:xfrm>
          <a:prstGeom prst="rect">
            <a:avLst/>
          </a:prstGeom>
        </p:spPr>
        <p:txBody>
          <a:bodyPr/>
          <a:lstStyle/>
          <a:p>
            <a:fld id="{A9B5AA9E-1DF2-4BC3-9C41-85EBD50BCD50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3"/>
          </p:nvPr>
        </p:nvSpPr>
        <p:spPr>
          <a:xfrm>
            <a:off x="911225" y="838200"/>
            <a:ext cx="914400" cy="9144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90595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702"/>
            <a:ext cx="10971372" cy="114326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521" y="1600572"/>
            <a:ext cx="10971372" cy="452701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521" y="6357824"/>
            <a:ext cx="2844430" cy="365210"/>
          </a:xfrm>
          <a:prstGeom prst="rect">
            <a:avLst/>
          </a:prstGeom>
        </p:spPr>
        <p:txBody>
          <a:bodyPr/>
          <a:lstStyle/>
          <a:p>
            <a:fld id="{15613456-4572-43DA-96D8-8DF58755FE8E}" type="datetimeFigureOut">
              <a:rPr lang="zh-CN" altLang="en-US" smtClean="0"/>
              <a:pPr/>
              <a:t>10/20/17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058" y="6357824"/>
            <a:ext cx="3860297" cy="36521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6463" y="6357824"/>
            <a:ext cx="2844430" cy="365210"/>
          </a:xfrm>
          <a:prstGeom prst="rect">
            <a:avLst/>
          </a:prstGeom>
        </p:spPr>
        <p:txBody>
          <a:bodyPr/>
          <a:lstStyle/>
          <a:p>
            <a:fld id="{A9B5AA9E-1DF2-4BC3-9C41-85EBD50BCD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8667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7923"/>
            <a:ext cx="10361851" cy="1362391"/>
          </a:xfrm>
          <a:prstGeom prst="rect">
            <a:avLst/>
          </a:prstGeo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7388"/>
            <a:ext cx="10361851" cy="15005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521" y="6357824"/>
            <a:ext cx="2844430" cy="365210"/>
          </a:xfrm>
          <a:prstGeom prst="rect">
            <a:avLst/>
          </a:prstGeom>
        </p:spPr>
        <p:txBody>
          <a:bodyPr/>
          <a:lstStyle/>
          <a:p>
            <a:fld id="{15613456-4572-43DA-96D8-8DF58755FE8E}" type="datetimeFigureOut">
              <a:rPr lang="zh-CN" altLang="en-US" smtClean="0"/>
              <a:pPr/>
              <a:t>10/20/17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058" y="6357824"/>
            <a:ext cx="3860297" cy="36521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6463" y="6357824"/>
            <a:ext cx="2844430" cy="365210"/>
          </a:xfrm>
          <a:prstGeom prst="rect">
            <a:avLst/>
          </a:prstGeom>
        </p:spPr>
        <p:txBody>
          <a:bodyPr/>
          <a:lstStyle/>
          <a:p>
            <a:fld id="{A9B5AA9E-1DF2-4BC3-9C41-85EBD50BCD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8088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702"/>
            <a:ext cx="10971372" cy="114326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142" y="2134097"/>
            <a:ext cx="4012678" cy="6035485"/>
          </a:xfrm>
          <a:prstGeom prst="rect">
            <a:avLst/>
          </a:prstGeo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72993" y="2134097"/>
            <a:ext cx="4012678" cy="6035485"/>
          </a:xfrm>
          <a:prstGeom prst="rect">
            <a:avLst/>
          </a:prstGeo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521" y="6357824"/>
            <a:ext cx="2844430" cy="365210"/>
          </a:xfrm>
          <a:prstGeom prst="rect">
            <a:avLst/>
          </a:prstGeom>
        </p:spPr>
        <p:txBody>
          <a:bodyPr/>
          <a:lstStyle/>
          <a:p>
            <a:fld id="{15613456-4572-43DA-96D8-8DF58755FE8E}" type="datetimeFigureOut">
              <a:rPr lang="zh-CN" altLang="en-US" smtClean="0"/>
              <a:pPr/>
              <a:t>10/20/17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058" y="6357824"/>
            <a:ext cx="3860297" cy="36521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6463" y="6357824"/>
            <a:ext cx="2844430" cy="365210"/>
          </a:xfrm>
          <a:prstGeom prst="rect">
            <a:avLst/>
          </a:prstGeom>
        </p:spPr>
        <p:txBody>
          <a:bodyPr/>
          <a:lstStyle/>
          <a:p>
            <a:fld id="{A9B5AA9E-1DF2-4BC3-9C41-85EBD50BCD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8082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702"/>
            <a:ext cx="10971372" cy="114326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2" y="1535469"/>
            <a:ext cx="5386216" cy="639911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700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00" b="1"/>
            </a:lvl4pPr>
            <a:lvl5pPr marL="2438339" indent="0">
              <a:buNone/>
              <a:defRPr sz="2100" b="1"/>
            </a:lvl5pPr>
            <a:lvl6pPr marL="3047924" indent="0">
              <a:buNone/>
              <a:defRPr sz="2100" b="1"/>
            </a:lvl6pPr>
            <a:lvl7pPr marL="3657509" indent="0">
              <a:buNone/>
              <a:defRPr sz="2100" b="1"/>
            </a:lvl7pPr>
            <a:lvl8pPr marL="4267093" indent="0">
              <a:buNone/>
              <a:defRPr sz="2100" b="1"/>
            </a:lvl8pPr>
            <a:lvl9pPr marL="4876678" indent="0">
              <a:buNone/>
              <a:defRPr sz="21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2" y="2175378"/>
            <a:ext cx="5386216" cy="395220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5" y="1535469"/>
            <a:ext cx="5388332" cy="639911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700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00" b="1"/>
            </a:lvl4pPr>
            <a:lvl5pPr marL="2438339" indent="0">
              <a:buNone/>
              <a:defRPr sz="2100" b="1"/>
            </a:lvl5pPr>
            <a:lvl6pPr marL="3047924" indent="0">
              <a:buNone/>
              <a:defRPr sz="2100" b="1"/>
            </a:lvl6pPr>
            <a:lvl7pPr marL="3657509" indent="0">
              <a:buNone/>
              <a:defRPr sz="2100" b="1"/>
            </a:lvl7pPr>
            <a:lvl8pPr marL="4267093" indent="0">
              <a:buNone/>
              <a:defRPr sz="2100" b="1"/>
            </a:lvl8pPr>
            <a:lvl9pPr marL="4876678" indent="0">
              <a:buNone/>
              <a:defRPr sz="21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5" y="2175378"/>
            <a:ext cx="5388332" cy="395220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09521" y="6357824"/>
            <a:ext cx="2844430" cy="365210"/>
          </a:xfrm>
          <a:prstGeom prst="rect">
            <a:avLst/>
          </a:prstGeom>
        </p:spPr>
        <p:txBody>
          <a:bodyPr/>
          <a:lstStyle/>
          <a:p>
            <a:fld id="{15613456-4572-43DA-96D8-8DF58755FE8E}" type="datetimeFigureOut">
              <a:rPr lang="zh-CN" altLang="en-US" smtClean="0"/>
              <a:pPr/>
              <a:t>10/20/17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165058" y="6357824"/>
            <a:ext cx="3860297" cy="36521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736463" y="6357824"/>
            <a:ext cx="2844430" cy="365210"/>
          </a:xfrm>
          <a:prstGeom prst="rect">
            <a:avLst/>
          </a:prstGeom>
        </p:spPr>
        <p:txBody>
          <a:bodyPr/>
          <a:lstStyle/>
          <a:p>
            <a:fld id="{A9B5AA9E-1DF2-4BC3-9C41-85EBD50BCD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8494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702"/>
            <a:ext cx="10971372" cy="114326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521" y="6357824"/>
            <a:ext cx="2844430" cy="365210"/>
          </a:xfrm>
          <a:prstGeom prst="rect">
            <a:avLst/>
          </a:prstGeom>
        </p:spPr>
        <p:txBody>
          <a:bodyPr/>
          <a:lstStyle/>
          <a:p>
            <a:fld id="{15613456-4572-43DA-96D8-8DF58755FE8E}" type="datetimeFigureOut">
              <a:rPr lang="zh-CN" altLang="en-US" smtClean="0"/>
              <a:pPr/>
              <a:t>10/20/17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058" y="6357824"/>
            <a:ext cx="3860297" cy="36521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6463" y="6357824"/>
            <a:ext cx="2844430" cy="365210"/>
          </a:xfrm>
          <a:prstGeom prst="rect">
            <a:avLst/>
          </a:prstGeom>
        </p:spPr>
        <p:txBody>
          <a:bodyPr/>
          <a:lstStyle/>
          <a:p>
            <a:fld id="{A9B5AA9E-1DF2-4BC3-9C41-85EBD50BCD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8490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521" y="6357824"/>
            <a:ext cx="2844430" cy="365210"/>
          </a:xfrm>
          <a:prstGeom prst="rect">
            <a:avLst/>
          </a:prstGeom>
        </p:spPr>
        <p:txBody>
          <a:bodyPr/>
          <a:lstStyle/>
          <a:p>
            <a:fld id="{15613456-4572-43DA-96D8-8DF58755FE8E}" type="datetimeFigureOut">
              <a:rPr lang="zh-CN" altLang="en-US" smtClean="0"/>
              <a:pPr/>
              <a:t>10/20/17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5058" y="6357824"/>
            <a:ext cx="3860297" cy="36521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36463" y="6357824"/>
            <a:ext cx="2844430" cy="365210"/>
          </a:xfrm>
          <a:prstGeom prst="rect">
            <a:avLst/>
          </a:prstGeom>
        </p:spPr>
        <p:txBody>
          <a:bodyPr/>
          <a:lstStyle/>
          <a:p>
            <a:fld id="{A9B5AA9E-1DF2-4BC3-9C41-85EBD50BCD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31386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5" y="273114"/>
            <a:ext cx="4010562" cy="1162320"/>
          </a:xfrm>
          <a:prstGeom prst="rect">
            <a:avLst/>
          </a:prstGeo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6" y="273116"/>
            <a:ext cx="6814781" cy="5854469"/>
          </a:xfrm>
          <a:prstGeom prst="rect">
            <a:avLst/>
          </a:prstGeo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5" y="1435436"/>
            <a:ext cx="4010562" cy="469214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00"/>
            </a:lvl1pPr>
            <a:lvl2pPr marL="609585" indent="0">
              <a:buNone/>
              <a:defRPr sz="1600"/>
            </a:lvl2pPr>
            <a:lvl3pPr marL="1219170" indent="0">
              <a:buNone/>
              <a:defRPr sz="1300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521" y="6357824"/>
            <a:ext cx="2844430" cy="365210"/>
          </a:xfrm>
          <a:prstGeom prst="rect">
            <a:avLst/>
          </a:prstGeom>
        </p:spPr>
        <p:txBody>
          <a:bodyPr/>
          <a:lstStyle/>
          <a:p>
            <a:fld id="{15613456-4572-43DA-96D8-8DF58755FE8E}" type="datetimeFigureOut">
              <a:rPr lang="zh-CN" altLang="en-US" smtClean="0"/>
              <a:pPr/>
              <a:t>10/20/17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058" y="6357824"/>
            <a:ext cx="3860297" cy="36521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6463" y="6357824"/>
            <a:ext cx="2844430" cy="365210"/>
          </a:xfrm>
          <a:prstGeom prst="rect">
            <a:avLst/>
          </a:prstGeom>
        </p:spPr>
        <p:txBody>
          <a:bodyPr/>
          <a:lstStyle/>
          <a:p>
            <a:fld id="{A9B5AA9E-1DF2-4BC3-9C41-85EBD50BCD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0566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1713"/>
            <a:ext cx="7314248" cy="566870"/>
          </a:xfrm>
          <a:prstGeom prst="rect">
            <a:avLst/>
          </a:prstGeo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916"/>
            <a:ext cx="7314248" cy="411575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30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8583"/>
            <a:ext cx="7314248" cy="8050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00"/>
            </a:lvl1pPr>
            <a:lvl2pPr marL="609585" indent="0">
              <a:buNone/>
              <a:defRPr sz="1600"/>
            </a:lvl2pPr>
            <a:lvl3pPr marL="1219170" indent="0">
              <a:buNone/>
              <a:defRPr sz="1300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521" y="6357824"/>
            <a:ext cx="2844430" cy="365210"/>
          </a:xfrm>
          <a:prstGeom prst="rect">
            <a:avLst/>
          </a:prstGeom>
        </p:spPr>
        <p:txBody>
          <a:bodyPr/>
          <a:lstStyle/>
          <a:p>
            <a:fld id="{15613456-4572-43DA-96D8-8DF58755FE8E}" type="datetimeFigureOut">
              <a:rPr lang="zh-CN" altLang="en-US" smtClean="0"/>
              <a:pPr/>
              <a:t>10/20/17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058" y="6357824"/>
            <a:ext cx="3860297" cy="36521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6463" y="6357824"/>
            <a:ext cx="2844430" cy="365210"/>
          </a:xfrm>
          <a:prstGeom prst="rect">
            <a:avLst/>
          </a:prstGeom>
        </p:spPr>
        <p:txBody>
          <a:bodyPr/>
          <a:lstStyle/>
          <a:p>
            <a:fld id="{A9B5AA9E-1DF2-4BC3-9C41-85EBD50BCD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9181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702"/>
            <a:ext cx="10971372" cy="114326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1" y="1600572"/>
            <a:ext cx="10971372" cy="4527011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521" y="6357824"/>
            <a:ext cx="2844430" cy="365210"/>
          </a:xfrm>
          <a:prstGeom prst="rect">
            <a:avLst/>
          </a:prstGeom>
        </p:spPr>
        <p:txBody>
          <a:bodyPr/>
          <a:lstStyle/>
          <a:p>
            <a:fld id="{15613456-4572-43DA-96D8-8DF58755FE8E}" type="datetimeFigureOut">
              <a:rPr lang="zh-CN" altLang="en-US" smtClean="0"/>
              <a:pPr/>
              <a:t>10/20/17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058" y="6357824"/>
            <a:ext cx="3860297" cy="36521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6463" y="6357824"/>
            <a:ext cx="2844430" cy="365210"/>
          </a:xfrm>
          <a:prstGeom prst="rect">
            <a:avLst/>
          </a:prstGeom>
        </p:spPr>
        <p:txBody>
          <a:bodyPr/>
          <a:lstStyle/>
          <a:p>
            <a:fld id="{A9B5AA9E-1DF2-4BC3-9C41-85EBD50BCD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13807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8539" y="366798"/>
            <a:ext cx="2057134" cy="7802782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145" y="366798"/>
            <a:ext cx="5968224" cy="780278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521" y="6357824"/>
            <a:ext cx="2844430" cy="365210"/>
          </a:xfrm>
          <a:prstGeom prst="rect">
            <a:avLst/>
          </a:prstGeom>
        </p:spPr>
        <p:txBody>
          <a:bodyPr/>
          <a:lstStyle/>
          <a:p>
            <a:fld id="{15613456-4572-43DA-96D8-8DF58755FE8E}" type="datetimeFigureOut">
              <a:rPr lang="zh-CN" altLang="en-US" smtClean="0"/>
              <a:pPr/>
              <a:t>10/20/17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058" y="6357824"/>
            <a:ext cx="3860297" cy="36521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6463" y="6357824"/>
            <a:ext cx="2844430" cy="365210"/>
          </a:xfrm>
          <a:prstGeom prst="rect">
            <a:avLst/>
          </a:prstGeom>
        </p:spPr>
        <p:txBody>
          <a:bodyPr/>
          <a:lstStyle/>
          <a:p>
            <a:fld id="{A9B5AA9E-1DF2-4BC3-9C41-85EBD50BCD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0914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281" y="2130921"/>
            <a:ext cx="10361851" cy="1470366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562" y="3887100"/>
            <a:ext cx="8533289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13456-4572-43DA-96D8-8DF58755FE8E}" type="datetimeFigureOut">
              <a:rPr lang="zh-CN" altLang="en-US" smtClean="0"/>
              <a:pPr/>
              <a:t>10/20/17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5AA9E-1DF2-4BC3-9C41-85EBD50BCD50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3"/>
          </p:nvPr>
        </p:nvSpPr>
        <p:spPr>
          <a:xfrm>
            <a:off x="911225" y="838200"/>
            <a:ext cx="914400" cy="9144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52073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13456-4572-43DA-96D8-8DF58755FE8E}" type="datetimeFigureOut">
              <a:rPr lang="zh-CN" altLang="en-US" smtClean="0"/>
              <a:pPr/>
              <a:t>10/20/17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5AA9E-1DF2-4BC3-9C41-85EBD50BCD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28659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7923"/>
            <a:ext cx="10361851" cy="1362391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7388"/>
            <a:ext cx="10361851" cy="1500534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13456-4572-43DA-96D8-8DF58755FE8E}" type="datetimeFigureOut">
              <a:rPr lang="zh-CN" altLang="en-US" smtClean="0"/>
              <a:pPr/>
              <a:t>10/20/17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5AA9E-1DF2-4BC3-9C41-85EBD50BCD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86218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142" y="2134097"/>
            <a:ext cx="4012678" cy="6035485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72993" y="2134097"/>
            <a:ext cx="4012678" cy="6035485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13456-4572-43DA-96D8-8DF58755FE8E}" type="datetimeFigureOut">
              <a:rPr lang="zh-CN" altLang="en-US" smtClean="0"/>
              <a:pPr/>
              <a:t>10/20/17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5AA9E-1DF2-4BC3-9C41-85EBD50BCD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60860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702"/>
            <a:ext cx="10971372" cy="1143265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2" y="1535469"/>
            <a:ext cx="5386216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700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00" b="1"/>
            </a:lvl4pPr>
            <a:lvl5pPr marL="2438339" indent="0">
              <a:buNone/>
              <a:defRPr sz="2100" b="1"/>
            </a:lvl5pPr>
            <a:lvl6pPr marL="3047924" indent="0">
              <a:buNone/>
              <a:defRPr sz="2100" b="1"/>
            </a:lvl6pPr>
            <a:lvl7pPr marL="3657509" indent="0">
              <a:buNone/>
              <a:defRPr sz="2100" b="1"/>
            </a:lvl7pPr>
            <a:lvl8pPr marL="4267093" indent="0">
              <a:buNone/>
              <a:defRPr sz="2100" b="1"/>
            </a:lvl8pPr>
            <a:lvl9pPr marL="4876678" indent="0">
              <a:buNone/>
              <a:defRPr sz="21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2" y="2175378"/>
            <a:ext cx="5386216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5" y="1535469"/>
            <a:ext cx="5388332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700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00" b="1"/>
            </a:lvl4pPr>
            <a:lvl5pPr marL="2438339" indent="0">
              <a:buNone/>
              <a:defRPr sz="2100" b="1"/>
            </a:lvl5pPr>
            <a:lvl6pPr marL="3047924" indent="0">
              <a:buNone/>
              <a:defRPr sz="2100" b="1"/>
            </a:lvl6pPr>
            <a:lvl7pPr marL="3657509" indent="0">
              <a:buNone/>
              <a:defRPr sz="2100" b="1"/>
            </a:lvl7pPr>
            <a:lvl8pPr marL="4267093" indent="0">
              <a:buNone/>
              <a:defRPr sz="2100" b="1"/>
            </a:lvl8pPr>
            <a:lvl9pPr marL="4876678" indent="0">
              <a:buNone/>
              <a:defRPr sz="21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5" y="2175378"/>
            <a:ext cx="5388332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13456-4572-43DA-96D8-8DF58755FE8E}" type="datetimeFigureOut">
              <a:rPr lang="zh-CN" altLang="en-US" smtClean="0"/>
              <a:pPr/>
              <a:t>10/20/17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5AA9E-1DF2-4BC3-9C41-85EBD50BCD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55823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13456-4572-43DA-96D8-8DF58755FE8E}" type="datetimeFigureOut">
              <a:rPr lang="zh-CN" altLang="en-US" smtClean="0"/>
              <a:pPr/>
              <a:t>10/20/17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5AA9E-1DF2-4BC3-9C41-85EBD50BCD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72492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13456-4572-43DA-96D8-8DF58755FE8E}" type="datetimeFigureOut">
              <a:rPr lang="zh-CN" altLang="en-US" smtClean="0"/>
              <a:pPr/>
              <a:t>10/20/17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5AA9E-1DF2-4BC3-9C41-85EBD50BCD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88130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5" y="273114"/>
            <a:ext cx="4010562" cy="116232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6" y="273116"/>
            <a:ext cx="6814781" cy="585446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5" y="1435436"/>
            <a:ext cx="4010562" cy="4692149"/>
          </a:xfrm>
        </p:spPr>
        <p:txBody>
          <a:bodyPr/>
          <a:lstStyle>
            <a:lvl1pPr marL="0" indent="0">
              <a:buNone/>
              <a:defRPr sz="1900"/>
            </a:lvl1pPr>
            <a:lvl2pPr marL="609585" indent="0">
              <a:buNone/>
              <a:defRPr sz="1600"/>
            </a:lvl2pPr>
            <a:lvl3pPr marL="1219170" indent="0">
              <a:buNone/>
              <a:defRPr sz="1300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13456-4572-43DA-96D8-8DF58755FE8E}" type="datetimeFigureOut">
              <a:rPr lang="zh-CN" altLang="en-US" smtClean="0"/>
              <a:pPr/>
              <a:t>10/20/17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5AA9E-1DF2-4BC3-9C41-85EBD50BCD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54493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1713"/>
            <a:ext cx="7314248" cy="56687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916"/>
            <a:ext cx="7314248" cy="4115753"/>
          </a:xfrm>
        </p:spPr>
        <p:txBody>
          <a:bodyPr/>
          <a:lstStyle>
            <a:lvl1pPr marL="0" indent="0">
              <a:buNone/>
              <a:defRPr sz="430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8583"/>
            <a:ext cx="7314248" cy="805048"/>
          </a:xfrm>
        </p:spPr>
        <p:txBody>
          <a:bodyPr/>
          <a:lstStyle>
            <a:lvl1pPr marL="0" indent="0">
              <a:buNone/>
              <a:defRPr sz="1900"/>
            </a:lvl1pPr>
            <a:lvl2pPr marL="609585" indent="0">
              <a:buNone/>
              <a:defRPr sz="1600"/>
            </a:lvl2pPr>
            <a:lvl3pPr marL="1219170" indent="0">
              <a:buNone/>
              <a:defRPr sz="1300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13456-4572-43DA-96D8-8DF58755FE8E}" type="datetimeFigureOut">
              <a:rPr lang="zh-CN" altLang="en-US" smtClean="0"/>
              <a:pPr/>
              <a:t>10/20/17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5AA9E-1DF2-4BC3-9C41-85EBD50BCD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9639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13456-4572-43DA-96D8-8DF58755FE8E}" type="datetimeFigureOut">
              <a:rPr lang="zh-CN" altLang="en-US" smtClean="0"/>
              <a:pPr/>
              <a:t>10/20/17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5AA9E-1DF2-4BC3-9C41-85EBD50BCD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89613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8539" y="366798"/>
            <a:ext cx="2057134" cy="780278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145" y="366798"/>
            <a:ext cx="5968224" cy="780278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13456-4572-43DA-96D8-8DF58755FE8E}" type="datetimeFigureOut">
              <a:rPr lang="zh-CN" altLang="en-US" smtClean="0"/>
              <a:pPr/>
              <a:t>10/20/17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5AA9E-1DF2-4BC3-9C41-85EBD50BCD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202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0" y="0"/>
            <a:ext cx="12190413" cy="685958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3069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1" y="274702"/>
            <a:ext cx="10971372" cy="1143265"/>
          </a:xfrm>
          <a:prstGeom prst="rect">
            <a:avLst/>
          </a:prstGeom>
        </p:spPr>
        <p:txBody>
          <a:bodyPr vert="horz" lIns="121917" tIns="60958" rIns="121917" bIns="60958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600572"/>
            <a:ext cx="10971372" cy="4527011"/>
          </a:xfrm>
          <a:prstGeom prst="rect">
            <a:avLst/>
          </a:prstGeom>
        </p:spPr>
        <p:txBody>
          <a:bodyPr vert="horz" lIns="121917" tIns="60958" rIns="121917" bIns="60958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521" y="6357824"/>
            <a:ext cx="2844430" cy="365210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613456-4572-43DA-96D8-8DF58755FE8E}" type="datetimeFigureOut">
              <a:rPr lang="zh-CN" altLang="en-US" smtClean="0"/>
              <a:pPr/>
              <a:t>10/20/17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058" y="6357824"/>
            <a:ext cx="3860297" cy="365210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463" y="6357824"/>
            <a:ext cx="2844430" cy="365210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B5AA9E-1DF2-4BC3-9C41-85EBD50BCD50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190413" cy="685958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175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jpeg"/><Relationship Id="rId5" Type="http://schemas.openxmlformats.org/officeDocument/2006/relationships/image" Target="../media/image6.png"/><Relationship Id="rId6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microsoft.com/office/2007/relationships/hdphoto" Target="../media/hdphoto1.wdp"/><Relationship Id="rId5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15.png"/><Relationship Id="rId5" Type="http://schemas.microsoft.com/office/2007/relationships/hdphoto" Target="../media/hdphoto3.wdp"/><Relationship Id="rId6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4" Type="http://schemas.openxmlformats.org/officeDocument/2006/relationships/image" Target="../media/image18.png"/><Relationship Id="rId5" Type="http://schemas.openxmlformats.org/officeDocument/2006/relationships/image" Target="../media/image19.png"/><Relationship Id="rId6" Type="http://schemas.openxmlformats.org/officeDocument/2006/relationships/image" Target="../media/image20.png"/><Relationship Id="rId7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4" Type="http://schemas.openxmlformats.org/officeDocument/2006/relationships/image" Target="../media/image24.png"/><Relationship Id="rId5" Type="http://schemas.openxmlformats.org/officeDocument/2006/relationships/image" Target="../media/image25.png"/><Relationship Id="rId6" Type="http://schemas.openxmlformats.org/officeDocument/2006/relationships/image" Target="../media/image26.png"/><Relationship Id="rId7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jpeg"/><Relationship Id="rId3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4" Type="http://schemas.openxmlformats.org/officeDocument/2006/relationships/image" Target="../media/image33.jpeg"/><Relationship Id="rId5" Type="http://schemas.openxmlformats.org/officeDocument/2006/relationships/image" Target="../media/image34.jpeg"/><Relationship Id="rId6" Type="http://schemas.openxmlformats.org/officeDocument/2006/relationships/image" Target="../media/image35.jpeg"/><Relationship Id="rId7" Type="http://schemas.openxmlformats.org/officeDocument/2006/relationships/image" Target="../media/image36.jpeg"/><Relationship Id="rId8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4" Type="http://schemas.openxmlformats.org/officeDocument/2006/relationships/image" Target="../media/image40.jpeg"/><Relationship Id="rId5" Type="http://schemas.openxmlformats.org/officeDocument/2006/relationships/image" Target="../media/image41.jpeg"/><Relationship Id="rId6" Type="http://schemas.openxmlformats.org/officeDocument/2006/relationships/image" Target="../media/image42.jpeg"/><Relationship Id="rId7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4" Type="http://schemas.openxmlformats.org/officeDocument/2006/relationships/image" Target="../media/image45.jpeg"/><Relationship Id="rId5" Type="http://schemas.openxmlformats.org/officeDocument/2006/relationships/image" Target="../media/image46.jpeg"/><Relationship Id="rId6" Type="http://schemas.openxmlformats.org/officeDocument/2006/relationships/image" Target="../media/image47.jpeg"/><Relationship Id="rId7" Type="http://schemas.openxmlformats.org/officeDocument/2006/relationships/image" Target="../media/image48.jpeg"/><Relationship Id="rId8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4" Type="http://schemas.openxmlformats.org/officeDocument/2006/relationships/image" Target="../media/image52.jpeg"/><Relationship Id="rId5" Type="http://schemas.openxmlformats.org/officeDocument/2006/relationships/image" Target="../media/image53.jpeg"/><Relationship Id="rId6" Type="http://schemas.openxmlformats.org/officeDocument/2006/relationships/image" Target="../media/image54.jpeg"/><Relationship Id="rId7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4" Type="http://schemas.openxmlformats.org/officeDocument/2006/relationships/image" Target="../media/image57.jpeg"/><Relationship Id="rId5" Type="http://schemas.openxmlformats.org/officeDocument/2006/relationships/image" Target="../media/image58.jpeg"/><Relationship Id="rId6" Type="http://schemas.openxmlformats.org/officeDocument/2006/relationships/image" Target="../media/image59.jpeg"/><Relationship Id="rId7" Type="http://schemas.openxmlformats.org/officeDocument/2006/relationships/image" Target="../media/image60.png"/><Relationship Id="rId8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4" Type="http://schemas.openxmlformats.org/officeDocument/2006/relationships/image" Target="../media/image65.jpeg"/><Relationship Id="rId5" Type="http://schemas.openxmlformats.org/officeDocument/2006/relationships/image" Target="../media/image66.jpeg"/><Relationship Id="rId6" Type="http://schemas.openxmlformats.org/officeDocument/2006/relationships/image" Target="../media/image67.png"/><Relationship Id="rId7" Type="http://schemas.openxmlformats.org/officeDocument/2006/relationships/image" Target="../media/image68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4" Type="http://schemas.openxmlformats.org/officeDocument/2006/relationships/image" Target="../media/image70.png"/><Relationship Id="rId5" Type="http://schemas.openxmlformats.org/officeDocument/2006/relationships/image" Target="../media/image71.jpeg"/><Relationship Id="rId6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4" Type="http://schemas.openxmlformats.org/officeDocument/2006/relationships/image" Target="../media/image74.jpeg"/><Relationship Id="rId5" Type="http://schemas.openxmlformats.org/officeDocument/2006/relationships/image" Target="../media/image75.jpeg"/><Relationship Id="rId6" Type="http://schemas.openxmlformats.org/officeDocument/2006/relationships/image" Target="../media/image76.jpeg"/><Relationship Id="rId7" Type="http://schemas.openxmlformats.org/officeDocument/2006/relationships/image" Target="../media/image77.jpeg"/><Relationship Id="rId8" Type="http://schemas.openxmlformats.org/officeDocument/2006/relationships/image" Target="../media/image78.jpeg"/><Relationship Id="rId9" Type="http://schemas.openxmlformats.org/officeDocument/2006/relationships/image" Target="../media/image79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4" Type="http://schemas.openxmlformats.org/officeDocument/2006/relationships/image" Target="../media/image81.jpeg"/><Relationship Id="rId5" Type="http://schemas.openxmlformats.org/officeDocument/2006/relationships/image" Target="../media/image82.jpeg"/><Relationship Id="rId6" Type="http://schemas.openxmlformats.org/officeDocument/2006/relationships/image" Target="../media/image83.png"/><Relationship Id="rId7" Type="http://schemas.openxmlformats.org/officeDocument/2006/relationships/image" Target="../media/image84.jpeg"/><Relationship Id="rId8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4" Type="http://schemas.openxmlformats.org/officeDocument/2006/relationships/image" Target="../media/image87.jpeg"/><Relationship Id="rId5" Type="http://schemas.openxmlformats.org/officeDocument/2006/relationships/image" Target="../media/image88.jpeg"/><Relationship Id="rId6" Type="http://schemas.openxmlformats.org/officeDocument/2006/relationships/image" Target="../media/image89.jpeg"/><Relationship Id="rId7" Type="http://schemas.openxmlformats.org/officeDocument/2006/relationships/image" Target="../media/image90.jpeg"/><Relationship Id="rId8" Type="http://schemas.openxmlformats.org/officeDocument/2006/relationships/image" Target="../media/image91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27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00.jpeg"/><Relationship Id="rId12" Type="http://schemas.openxmlformats.org/officeDocument/2006/relationships/image" Target="../media/image101.gif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92.jpeg"/><Relationship Id="rId4" Type="http://schemas.openxmlformats.org/officeDocument/2006/relationships/image" Target="../media/image93.jpeg"/><Relationship Id="rId5" Type="http://schemas.openxmlformats.org/officeDocument/2006/relationships/image" Target="../media/image94.jpeg"/><Relationship Id="rId6" Type="http://schemas.openxmlformats.org/officeDocument/2006/relationships/image" Target="../media/image95.jpeg"/><Relationship Id="rId7" Type="http://schemas.openxmlformats.org/officeDocument/2006/relationships/image" Target="../media/image96.png"/><Relationship Id="rId8" Type="http://schemas.openxmlformats.org/officeDocument/2006/relationships/image" Target="../media/image97.jpeg"/><Relationship Id="rId9" Type="http://schemas.openxmlformats.org/officeDocument/2006/relationships/image" Target="../media/image98.jpeg"/><Relationship Id="rId10" Type="http://schemas.openxmlformats.org/officeDocument/2006/relationships/image" Target="../media/image9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4" Type="http://schemas.openxmlformats.org/officeDocument/2006/relationships/image" Target="../media/image103.jpeg"/><Relationship Id="rId5" Type="http://schemas.openxmlformats.org/officeDocument/2006/relationships/image" Target="../media/image104.jpeg"/><Relationship Id="rId6" Type="http://schemas.openxmlformats.org/officeDocument/2006/relationships/image" Target="../media/image105.jpeg"/><Relationship Id="rId7" Type="http://schemas.openxmlformats.org/officeDocument/2006/relationships/image" Target="../media/image106.jpeg"/><Relationship Id="rId8" Type="http://schemas.openxmlformats.org/officeDocument/2006/relationships/image" Target="../media/image107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4" Type="http://schemas.openxmlformats.org/officeDocument/2006/relationships/image" Target="../media/image109.jpeg"/><Relationship Id="rId5" Type="http://schemas.openxmlformats.org/officeDocument/2006/relationships/image" Target="../media/image110.jpeg"/><Relationship Id="rId6" Type="http://schemas.openxmlformats.org/officeDocument/2006/relationships/image" Target="../media/image111.jpeg"/><Relationship Id="rId7" Type="http://schemas.openxmlformats.org/officeDocument/2006/relationships/image" Target="../media/image112.jpeg"/><Relationship Id="rId8" Type="http://schemas.openxmlformats.org/officeDocument/2006/relationships/image" Target="../media/image113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4" Type="http://schemas.openxmlformats.org/officeDocument/2006/relationships/image" Target="cid:image001.jpg@01D2A8A2.A1AC07E0" TargetMode="External"/><Relationship Id="rId5" Type="http://schemas.openxmlformats.org/officeDocument/2006/relationships/image" Target="../media/image117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4" Type="http://schemas.openxmlformats.org/officeDocument/2006/relationships/image" Target="../media/image120.jpeg"/><Relationship Id="rId5" Type="http://schemas.openxmlformats.org/officeDocument/2006/relationships/image" Target="../media/image121.jpeg"/><Relationship Id="rId6" Type="http://schemas.openxmlformats.org/officeDocument/2006/relationships/image" Target="../media/image122.jpeg"/><Relationship Id="rId7" Type="http://schemas.openxmlformats.org/officeDocument/2006/relationships/image" Target="cid:image012.jpg@01D2A8A2.A1AC07E0" TargetMode="External"/><Relationship Id="rId8" Type="http://schemas.openxmlformats.org/officeDocument/2006/relationships/image" Target="../media/image123.jpeg"/><Relationship Id="rId9" Type="http://schemas.openxmlformats.org/officeDocument/2006/relationships/image" Target="../media/image12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4" Type="http://schemas.openxmlformats.org/officeDocument/2006/relationships/image" Target="../media/image127.png"/><Relationship Id="rId5" Type="http://schemas.openxmlformats.org/officeDocument/2006/relationships/image" Target="../media/image128.png"/><Relationship Id="rId6" Type="http://schemas.openxmlformats.org/officeDocument/2006/relationships/image" Target="../media/image129.jpeg"/><Relationship Id="rId7" Type="http://schemas.openxmlformats.org/officeDocument/2006/relationships/image" Target="../media/image130.jpeg"/><Relationship Id="rId8" Type="http://schemas.openxmlformats.org/officeDocument/2006/relationships/image" Target="../media/image12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5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1.png"/><Relationship Id="rId3" Type="http://schemas.openxmlformats.org/officeDocument/2006/relationships/image" Target="../media/image12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4" Type="http://schemas.openxmlformats.org/officeDocument/2006/relationships/image" Target="../media/image12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4" Type="http://schemas.openxmlformats.org/officeDocument/2006/relationships/image" Target="../media/image135.png"/><Relationship Id="rId5" Type="http://schemas.openxmlformats.org/officeDocument/2006/relationships/image" Target="../media/image136.png"/><Relationship Id="rId6" Type="http://schemas.openxmlformats.org/officeDocument/2006/relationships/image" Target="../media/image137.jpeg"/><Relationship Id="rId7" Type="http://schemas.openxmlformats.org/officeDocument/2006/relationships/image" Target="../media/image124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png"/><Relationship Id="rId4" Type="http://schemas.openxmlformats.org/officeDocument/2006/relationships/image" Target="../media/image140.jpeg"/><Relationship Id="rId5" Type="http://schemas.openxmlformats.org/officeDocument/2006/relationships/image" Target="../media/image141.png"/><Relationship Id="rId6" Type="http://schemas.openxmlformats.org/officeDocument/2006/relationships/image" Target="../media/image142.png"/><Relationship Id="rId7" Type="http://schemas.openxmlformats.org/officeDocument/2006/relationships/image" Target="../media/image143.png"/><Relationship Id="rId8" Type="http://schemas.openxmlformats.org/officeDocument/2006/relationships/image" Target="../media/image144.png"/><Relationship Id="rId9" Type="http://schemas.openxmlformats.org/officeDocument/2006/relationships/image" Target="../media/image12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png"/><Relationship Id="rId4" Type="http://schemas.openxmlformats.org/officeDocument/2006/relationships/image" Target="../media/image147.png"/><Relationship Id="rId5" Type="http://schemas.openxmlformats.org/officeDocument/2006/relationships/image" Target="../media/image148.png"/><Relationship Id="rId6" Type="http://schemas.openxmlformats.org/officeDocument/2006/relationships/image" Target="../media/image149.png"/><Relationship Id="rId7" Type="http://schemas.openxmlformats.org/officeDocument/2006/relationships/image" Target="../media/image150.jpeg"/><Relationship Id="rId8" Type="http://schemas.openxmlformats.org/officeDocument/2006/relationships/image" Target="../media/image12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png"/><Relationship Id="rId4" Type="http://schemas.openxmlformats.org/officeDocument/2006/relationships/image" Target="../media/image12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51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jpeg"/><Relationship Id="rId4" Type="http://schemas.openxmlformats.org/officeDocument/2006/relationships/image" Target="../media/image12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53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jpeg"/><Relationship Id="rId4" Type="http://schemas.openxmlformats.org/officeDocument/2006/relationships/image" Target="../media/image12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55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jpeg"/><Relationship Id="rId4" Type="http://schemas.openxmlformats.org/officeDocument/2006/relationships/image" Target="../media/image12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57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cid:image004.jpg@01D2A8A2.A1AC07E0" TargetMode="External"/><Relationship Id="rId4" Type="http://schemas.openxmlformats.org/officeDocument/2006/relationships/image" Target="../media/image160.png"/><Relationship Id="rId5" Type="http://schemas.openxmlformats.org/officeDocument/2006/relationships/image" Target="cid:image005.png@01D2A8A2.A1AC07E0" TargetMode="External"/><Relationship Id="rId6" Type="http://schemas.openxmlformats.org/officeDocument/2006/relationships/image" Target="../media/image12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59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jpeg"/><Relationship Id="rId4" Type="http://schemas.openxmlformats.org/officeDocument/2006/relationships/image" Target="../media/image12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61.jpe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63.png"/><Relationship Id="rId3" Type="http://schemas.openxmlformats.org/officeDocument/2006/relationships/image" Target="../media/image12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4" Type="http://schemas.openxmlformats.org/officeDocument/2006/relationships/image" Target="../media/image166.png"/><Relationship Id="rId5" Type="http://schemas.openxmlformats.org/officeDocument/2006/relationships/image" Target="../media/image167.jpeg"/><Relationship Id="rId6" Type="http://schemas.openxmlformats.org/officeDocument/2006/relationships/image" Target="../media/image12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64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jpeg"/><Relationship Id="rId4" Type="http://schemas.openxmlformats.org/officeDocument/2006/relationships/image" Target="../media/image170.jpeg"/><Relationship Id="rId5" Type="http://schemas.openxmlformats.org/officeDocument/2006/relationships/image" Target="../media/image171.jpeg"/><Relationship Id="rId6" Type="http://schemas.openxmlformats.org/officeDocument/2006/relationships/image" Target="../media/image12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68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jpeg"/><Relationship Id="rId4" Type="http://schemas.openxmlformats.org/officeDocument/2006/relationships/image" Target="../media/image174.jpeg"/><Relationship Id="rId5" Type="http://schemas.openxmlformats.org/officeDocument/2006/relationships/image" Target="../media/image175.jpeg"/><Relationship Id="rId6" Type="http://schemas.openxmlformats.org/officeDocument/2006/relationships/image" Target="../media/image176.jpeg"/><Relationship Id="rId7" Type="http://schemas.openxmlformats.org/officeDocument/2006/relationships/image" Target="../media/image177.jpeg"/><Relationship Id="rId8" Type="http://schemas.openxmlformats.org/officeDocument/2006/relationships/image" Target="../media/image178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72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4" Type="http://schemas.openxmlformats.org/officeDocument/2006/relationships/image" Target="../media/image181.jpeg"/><Relationship Id="rId5" Type="http://schemas.openxmlformats.org/officeDocument/2006/relationships/image" Target="../media/image182.jpeg"/><Relationship Id="rId6" Type="http://schemas.openxmlformats.org/officeDocument/2006/relationships/image" Target="../media/image12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79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hyperlink" Target="AIC%20%E5%93%A1%E5%B7%A5%E5%88%86%E4%BA%AB.wmv" TargetMode="External"/><Relationship Id="rId5" Type="http://schemas.openxmlformats.org/officeDocument/2006/relationships/image" Target="../media/image183.png"/><Relationship Id="rId1" Type="http://schemas.microsoft.com/office/2007/relationships/media" Target="file://localhost/Users/pm_chin/Downloads/2017%20%E8%81%94%E5%90%88%E5%9B%BD%E6%B1%87%E6%8A%A5%20PPT/2017%20/%E9%A6%AC%E4%BE%86%E5%93%A1%E5%B7%A5%E5%BF%83%E5%BE%97.mp4" TargetMode="External"/><Relationship Id="rId2" Type="http://schemas.openxmlformats.org/officeDocument/2006/relationships/video" Target="file://localhost/Users/pm_chin/Downloads/2017%20%E8%81%94%E5%90%88%E5%9B%BD%E6%B1%87%E6%8A%A5%20PPT/2017%20/%E9%A6%AC%E4%BE%86%E5%93%A1%E5%B7%A5%E5%BF%83%E5%BE%97.mp4" TargetMode="Externa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5.png"/><Relationship Id="rId4" Type="http://schemas.openxmlformats.org/officeDocument/2006/relationships/image" Target="../media/image186.png"/><Relationship Id="rId5" Type="http://schemas.openxmlformats.org/officeDocument/2006/relationships/image" Target="../media/image187.png"/><Relationship Id="rId6" Type="http://schemas.openxmlformats.org/officeDocument/2006/relationships/image" Target="../media/image12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84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8.jpeg"/><Relationship Id="rId4" Type="http://schemas.openxmlformats.org/officeDocument/2006/relationships/image" Target="../media/image189.jpeg"/><Relationship Id="rId5" Type="http://schemas.openxmlformats.org/officeDocument/2006/relationships/image" Target="../media/image190.png"/><Relationship Id="rId6" Type="http://schemas.openxmlformats.org/officeDocument/2006/relationships/image" Target="../media/image191.jpeg"/><Relationship Id="rId7" Type="http://schemas.openxmlformats.org/officeDocument/2006/relationships/image" Target="../media/image192.jpeg"/><Relationship Id="rId8" Type="http://schemas.openxmlformats.org/officeDocument/2006/relationships/image" Target="../media/image193.jpeg"/><Relationship Id="rId9" Type="http://schemas.openxmlformats.org/officeDocument/2006/relationships/image" Target="../media/image124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4.jpeg"/><Relationship Id="rId4" Type="http://schemas.openxmlformats.org/officeDocument/2006/relationships/image" Target="../media/image195.jpeg"/><Relationship Id="rId5" Type="http://schemas.openxmlformats.org/officeDocument/2006/relationships/image" Target="../media/image196.jpeg"/><Relationship Id="rId6" Type="http://schemas.openxmlformats.org/officeDocument/2006/relationships/image" Target="../media/image197.png"/><Relationship Id="rId7" Type="http://schemas.openxmlformats.org/officeDocument/2006/relationships/image" Target="../media/image198.png"/><Relationship Id="rId8" Type="http://schemas.openxmlformats.org/officeDocument/2006/relationships/image" Target="../media/image199.jpeg"/><Relationship Id="rId9" Type="http://schemas.openxmlformats.org/officeDocument/2006/relationships/image" Target="../media/image124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0.png"/><Relationship Id="rId4" Type="http://schemas.openxmlformats.org/officeDocument/2006/relationships/image" Target="../media/image201.png"/><Relationship Id="rId5" Type="http://schemas.openxmlformats.org/officeDocument/2006/relationships/image" Target="../media/image202.png"/><Relationship Id="rId6" Type="http://schemas.openxmlformats.org/officeDocument/2006/relationships/image" Target="../media/image203.png"/><Relationship Id="rId7" Type="http://schemas.openxmlformats.org/officeDocument/2006/relationships/image" Target="../media/image124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04.png"/><Relationship Id="rId3" Type="http://schemas.openxmlformats.org/officeDocument/2006/relationships/image" Target="../media/image124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6.jpeg"/><Relationship Id="rId4" Type="http://schemas.openxmlformats.org/officeDocument/2006/relationships/image" Target="../media/image207.png"/><Relationship Id="rId5" Type="http://schemas.openxmlformats.org/officeDocument/2006/relationships/image" Target="../media/image208.jpeg"/><Relationship Id="rId6" Type="http://schemas.openxmlformats.org/officeDocument/2006/relationships/image" Target="../media/image209.jpeg"/><Relationship Id="rId7" Type="http://schemas.openxmlformats.org/officeDocument/2006/relationships/image" Target="../media/image210.jpeg"/><Relationship Id="rId8" Type="http://schemas.openxmlformats.org/officeDocument/2006/relationships/image" Target="../media/image12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05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2.png"/><Relationship Id="rId4" Type="http://schemas.openxmlformats.org/officeDocument/2006/relationships/image" Target="../media/image124.png"/><Relationship Id="rId5" Type="http://schemas.openxmlformats.org/officeDocument/2006/relationships/image" Target="../media/image21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11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5.png"/><Relationship Id="rId4" Type="http://schemas.openxmlformats.org/officeDocument/2006/relationships/image" Target="../media/image216.png"/><Relationship Id="rId5" Type="http://schemas.openxmlformats.org/officeDocument/2006/relationships/image" Target="../media/image12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14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8.jpeg"/><Relationship Id="rId4" Type="http://schemas.openxmlformats.org/officeDocument/2006/relationships/image" Target="../media/image219.jpeg"/><Relationship Id="rId5" Type="http://schemas.openxmlformats.org/officeDocument/2006/relationships/image" Target="../media/image220.jpeg"/><Relationship Id="rId6" Type="http://schemas.openxmlformats.org/officeDocument/2006/relationships/image" Target="../media/image221.png"/><Relationship Id="rId7" Type="http://schemas.openxmlformats.org/officeDocument/2006/relationships/image" Target="../media/image222.png"/><Relationship Id="rId8" Type="http://schemas.openxmlformats.org/officeDocument/2006/relationships/image" Target="../media/image12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17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3.png"/><Relationship Id="rId4" Type="http://schemas.openxmlformats.org/officeDocument/2006/relationships/image" Target="../media/image124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24.jpeg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>
            <a:off x="4989613" y="3861842"/>
            <a:ext cx="7200800" cy="0"/>
          </a:xfrm>
          <a:prstGeom prst="line">
            <a:avLst/>
          </a:prstGeom>
          <a:ln w="28575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198662" y="998359"/>
            <a:ext cx="1044116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正德  利用  厚生  惟和</a:t>
            </a:r>
            <a:endParaRPr lang="en-US" altLang="zh-CN" sz="4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endParaRPr lang="en-US" altLang="zh-CN" sz="4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——《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尚书</a:t>
            </a: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大禹谟</a:t>
            </a: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4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90750" y="4653930"/>
            <a:ext cx="97930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群书治要</a:t>
            </a:r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之商界</a:t>
            </a:r>
            <a:endParaRPr lang="en-US" altLang="zh-CN" sz="3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 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中国传统家文化在在现代企业中的管理和探索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图片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74" y="802296"/>
            <a:ext cx="1156486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97804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663158" y="765498"/>
            <a:ext cx="23465" cy="5974656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bobo.jiang\Desktop\微信图片_2017090810555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878" b="3430"/>
          <a:stretch/>
        </p:blipFill>
        <p:spPr bwMode="auto">
          <a:xfrm>
            <a:off x="334566" y="1284255"/>
            <a:ext cx="5112568" cy="2509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矩形 11"/>
          <p:cNvSpPr/>
          <p:nvPr/>
        </p:nvSpPr>
        <p:spPr>
          <a:xfrm>
            <a:off x="7967414" y="189434"/>
            <a:ext cx="40811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Sustainable Development Goals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9875" y="3922859"/>
            <a:ext cx="5201303" cy="2830476"/>
          </a:xfrm>
          <a:prstGeom prst="rect">
            <a:avLst/>
          </a:prstGeom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694606" y="182888"/>
            <a:ext cx="1674728" cy="870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rgbClr val="262626"/>
                </a:solidFill>
                <a:latin typeface="微软雅黑 Light" pitchFamily="34" charset="-122"/>
                <a:ea typeface="微软雅黑" pitchFamily="34" charset="-122"/>
              </a:rPr>
              <a:t>总述</a:t>
            </a:r>
          </a:p>
          <a:p>
            <a:pPr algn="r" eaLnBrk="0" hangingPunct="0">
              <a:buFont typeface="Arial" charset="0"/>
              <a:buNone/>
            </a:pPr>
            <a:r>
              <a:rPr lang="zh-CN" altLang="en-US" sz="1600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Overview</a:t>
            </a:r>
            <a:endParaRPr lang="zh-CN" altLang="en-US" sz="16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998862" y="78517"/>
            <a:ext cx="4667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TW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联合国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人类可持续发展</a:t>
            </a:r>
            <a:r>
              <a:rPr lang="zh-TW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计划</a:t>
            </a:r>
            <a:endParaRPr lang="zh-TW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en-US" altLang="zh-TW" dirty="0">
                <a:latin typeface="微软雅黑" panose="020B0503020204020204" pitchFamily="34" charset="-122"/>
                <a:ea typeface="微软雅黑" panose="020B0503020204020204" pitchFamily="34" charset="-122"/>
              </a:rPr>
              <a:t>SDGs</a:t>
            </a:r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57" r="8762" b="5174"/>
          <a:stretch/>
        </p:blipFill>
        <p:spPr bwMode="auto">
          <a:xfrm>
            <a:off x="5901377" y="4834041"/>
            <a:ext cx="3304999" cy="1898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3" r="4141" b="18446"/>
          <a:stretch/>
        </p:blipFill>
        <p:spPr bwMode="auto">
          <a:xfrm>
            <a:off x="9263558" y="4834041"/>
            <a:ext cx="2784178" cy="1908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80" t="28831" r="3817" b="17559"/>
          <a:stretch/>
        </p:blipFill>
        <p:spPr bwMode="auto">
          <a:xfrm>
            <a:off x="5901377" y="1525834"/>
            <a:ext cx="6147154" cy="3255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45161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5951190" y="1125538"/>
            <a:ext cx="5544616" cy="5544616"/>
            <a:chOff x="5375126" y="189434"/>
            <a:chExt cx="6182763" cy="6192688"/>
          </a:xfrm>
        </p:grpSpPr>
        <p:pic>
          <p:nvPicPr>
            <p:cNvPr id="2051" name="Picture 3" descr="C:\Users\bobo.jiang\Desktop\Backup_of_Backup_of_未命名 -1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75126" y="189434"/>
              <a:ext cx="6182763" cy="61926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5" name="直接箭头连接符 4"/>
            <p:cNvCxnSpPr/>
            <p:nvPr/>
          </p:nvCxnSpPr>
          <p:spPr>
            <a:xfrm flipH="1" flipV="1">
              <a:off x="7624616" y="1617699"/>
              <a:ext cx="342798" cy="581088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椭圆 1"/>
            <p:cNvSpPr/>
            <p:nvPr/>
          </p:nvSpPr>
          <p:spPr>
            <a:xfrm>
              <a:off x="7275893" y="2084063"/>
              <a:ext cx="2381227" cy="2381227"/>
            </a:xfrm>
            <a:prstGeom prst="ellipse">
              <a:avLst/>
            </a:prstGeom>
            <a:noFill/>
            <a:ln w="762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9" name="直接箭头连接符 8"/>
            <p:cNvCxnSpPr/>
            <p:nvPr/>
          </p:nvCxnSpPr>
          <p:spPr>
            <a:xfrm flipH="1" flipV="1">
              <a:off x="6995306" y="2084063"/>
              <a:ext cx="540061" cy="46974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箭头连接符 17"/>
            <p:cNvCxnSpPr/>
            <p:nvPr/>
          </p:nvCxnSpPr>
          <p:spPr>
            <a:xfrm flipH="1" flipV="1">
              <a:off x="6671270" y="2805831"/>
              <a:ext cx="648074" cy="108012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箭头连接符 19"/>
            <p:cNvCxnSpPr>
              <a:stCxn id="2" idx="2"/>
            </p:cNvCxnSpPr>
            <p:nvPr/>
          </p:nvCxnSpPr>
          <p:spPr>
            <a:xfrm flipH="1">
              <a:off x="6599263" y="3274677"/>
              <a:ext cx="676630" cy="11941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箭头连接符 21"/>
            <p:cNvCxnSpPr/>
            <p:nvPr/>
          </p:nvCxnSpPr>
          <p:spPr>
            <a:xfrm flipH="1">
              <a:off x="6743278" y="3777939"/>
              <a:ext cx="648072" cy="288032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箭头连接符 23"/>
            <p:cNvCxnSpPr>
              <a:stCxn id="2" idx="3"/>
            </p:cNvCxnSpPr>
            <p:nvPr/>
          </p:nvCxnSpPr>
          <p:spPr>
            <a:xfrm flipH="1">
              <a:off x="7175326" y="4116567"/>
              <a:ext cx="449290" cy="525468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箭头连接符 25"/>
            <p:cNvCxnSpPr/>
            <p:nvPr/>
          </p:nvCxnSpPr>
          <p:spPr>
            <a:xfrm flipH="1">
              <a:off x="7751390" y="4426011"/>
              <a:ext cx="288032" cy="610369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7" name="直接箭头连接符 2066"/>
            <p:cNvCxnSpPr/>
            <p:nvPr/>
          </p:nvCxnSpPr>
          <p:spPr>
            <a:xfrm>
              <a:off x="8466506" y="4465290"/>
              <a:ext cx="0" cy="680801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9" name="直接箭头连接符 2068"/>
            <p:cNvCxnSpPr/>
            <p:nvPr/>
          </p:nvCxnSpPr>
          <p:spPr>
            <a:xfrm>
              <a:off x="8903518" y="4354003"/>
              <a:ext cx="288032" cy="696358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1" name="直接箭头连接符 2070"/>
            <p:cNvCxnSpPr/>
            <p:nvPr/>
          </p:nvCxnSpPr>
          <p:spPr>
            <a:xfrm>
              <a:off x="9335566" y="4116567"/>
              <a:ext cx="432048" cy="525468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3" name="直接箭头连接符 2072"/>
            <p:cNvCxnSpPr/>
            <p:nvPr/>
          </p:nvCxnSpPr>
          <p:spPr>
            <a:xfrm>
              <a:off x="9551590" y="3777939"/>
              <a:ext cx="648072" cy="338628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5" name="直接箭头连接符 2074"/>
            <p:cNvCxnSpPr/>
            <p:nvPr/>
          </p:nvCxnSpPr>
          <p:spPr>
            <a:xfrm flipV="1">
              <a:off x="9479582" y="2198787"/>
              <a:ext cx="576064" cy="355016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7" name="直接箭头连接符 2076"/>
            <p:cNvCxnSpPr/>
            <p:nvPr/>
          </p:nvCxnSpPr>
          <p:spPr>
            <a:xfrm flipV="1">
              <a:off x="8759502" y="1473683"/>
              <a:ext cx="144016" cy="61038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9" name="直接箭头连接符 2078"/>
            <p:cNvCxnSpPr/>
            <p:nvPr/>
          </p:nvCxnSpPr>
          <p:spPr>
            <a:xfrm flipH="1" flipV="1">
              <a:off x="8255446" y="1401675"/>
              <a:ext cx="72008" cy="682388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2" name="直接箭头连接符 2081"/>
            <p:cNvCxnSpPr/>
            <p:nvPr/>
          </p:nvCxnSpPr>
          <p:spPr>
            <a:xfrm flipV="1">
              <a:off x="9071801" y="1689707"/>
              <a:ext cx="479789" cy="576064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5" name="直接箭头连接符 2084"/>
            <p:cNvCxnSpPr/>
            <p:nvPr/>
          </p:nvCxnSpPr>
          <p:spPr>
            <a:xfrm flipH="1">
              <a:off x="9216036" y="2868619"/>
              <a:ext cx="1055635" cy="250085"/>
            </a:xfrm>
            <a:prstGeom prst="straightConnector1">
              <a:avLst/>
            </a:prstGeom>
            <a:ln w="57150">
              <a:solidFill>
                <a:srgbClr val="C21E32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7" name="直接箭头连接符 2086"/>
            <p:cNvCxnSpPr/>
            <p:nvPr/>
          </p:nvCxnSpPr>
          <p:spPr>
            <a:xfrm>
              <a:off x="9623598" y="3394087"/>
              <a:ext cx="758566" cy="9582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组合 3"/>
          <p:cNvGrpSpPr/>
          <p:nvPr/>
        </p:nvGrpSpPr>
        <p:grpSpPr>
          <a:xfrm>
            <a:off x="8037611" y="3205823"/>
            <a:ext cx="1371770" cy="1384045"/>
            <a:chOff x="2329805" y="2913843"/>
            <a:chExt cx="1371770" cy="1384045"/>
          </a:xfrm>
        </p:grpSpPr>
        <p:pic>
          <p:nvPicPr>
            <p:cNvPr id="27" name="图片 26" descr="未标题-1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29805" y="2913843"/>
              <a:ext cx="1371770" cy="13840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2413181" y="2959529"/>
              <a:ext cx="1210588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道德</a:t>
              </a:r>
              <a:endParaRPr lang="en-US" altLang="zh-CN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4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教育</a:t>
              </a:r>
              <a:endParaRPr lang="zh-CN" altLang="en-US" sz="4000" b="1" i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85" name="直接连接符 84"/>
          <p:cNvCxnSpPr/>
          <p:nvPr/>
        </p:nvCxnSpPr>
        <p:spPr>
          <a:xfrm>
            <a:off x="5159102" y="572670"/>
            <a:ext cx="15627" cy="5950074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1" name="Picture 4" descr="7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05" t="32052" r="35071" b="38294"/>
          <a:stretch/>
        </p:blipFill>
        <p:spPr bwMode="auto">
          <a:xfrm>
            <a:off x="206959" y="2393569"/>
            <a:ext cx="4808127" cy="1972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338335" y="249505"/>
            <a:ext cx="28015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真爱教育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Rectangle 8"/>
          <p:cNvSpPr>
            <a:spLocks noChangeArrowheads="1"/>
          </p:cNvSpPr>
          <p:nvPr/>
        </p:nvSpPr>
        <p:spPr bwMode="auto">
          <a:xfrm>
            <a:off x="694606" y="182888"/>
            <a:ext cx="1674728" cy="870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rgbClr val="262626"/>
                </a:solidFill>
                <a:latin typeface="微软雅黑 Light" pitchFamily="34" charset="-122"/>
                <a:ea typeface="微软雅黑" pitchFamily="34" charset="-122"/>
              </a:rPr>
              <a:t>总述</a:t>
            </a:r>
          </a:p>
          <a:p>
            <a:pPr algn="r" eaLnBrk="0" hangingPunct="0">
              <a:buFont typeface="Arial" charset="0"/>
              <a:buNone/>
            </a:pPr>
            <a:r>
              <a:rPr lang="zh-CN" altLang="en-US" sz="1600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Overview</a:t>
            </a:r>
            <a:endParaRPr lang="zh-CN" altLang="en-US" sz="16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410839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17"/>
          <a:stretch/>
        </p:blipFill>
        <p:spPr>
          <a:xfrm>
            <a:off x="-1" y="1"/>
            <a:ext cx="12190413" cy="6858794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-1" y="2722488"/>
            <a:ext cx="12190413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altLang="zh-CN" sz="54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54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真爱</a:t>
            </a:r>
            <a:r>
              <a:rPr lang="en-US" altLang="zh-CN" sz="54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54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是对宇宙万物无条件的爱</a:t>
            </a:r>
            <a:endParaRPr lang="zh-CN" altLang="en-US" sz="80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471989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右箭头 1"/>
          <p:cNvSpPr/>
          <p:nvPr/>
        </p:nvSpPr>
        <p:spPr>
          <a:xfrm flipH="1">
            <a:off x="910630" y="2813075"/>
            <a:ext cx="4500500" cy="2088232"/>
          </a:xfrm>
          <a:prstGeom prst="rightArrow">
            <a:avLst/>
          </a:prstGeom>
          <a:effectLst>
            <a:outerShdw blurRad="50800" dist="38100" dir="2700000">
              <a:srgbClr val="FFFF00">
                <a:alpha val="4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自私自利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右箭头 3"/>
          <p:cNvSpPr/>
          <p:nvPr/>
        </p:nvSpPr>
        <p:spPr>
          <a:xfrm>
            <a:off x="6743278" y="2813075"/>
            <a:ext cx="4644516" cy="20882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无我利他          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98662" y="1557586"/>
            <a:ext cx="4727376" cy="923330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square">
            <a:spAutoFit/>
          </a:bodyPr>
          <a:lstStyle/>
          <a:p>
            <a:pPr marL="0" lvl="1" algn="ctr"/>
            <a:r>
              <a:rPr lang="zh-CN" altLang="en-US" sz="5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冲突的根源</a:t>
            </a:r>
            <a:endParaRPr lang="en-US" altLang="zh-CN" sz="54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239222" y="1568799"/>
            <a:ext cx="4727376" cy="923330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square">
            <a:spAutoFit/>
          </a:bodyPr>
          <a:lstStyle/>
          <a:p>
            <a:pPr marL="0" lvl="1" algn="ctr"/>
            <a:r>
              <a:rPr lang="zh-CN" altLang="en-US" sz="5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化解的方法</a:t>
            </a:r>
            <a:endParaRPr lang="en-US" altLang="zh-CN" sz="54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694606" y="182888"/>
            <a:ext cx="1674728" cy="870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rgbClr val="262626"/>
                </a:solidFill>
                <a:latin typeface="微软雅黑 Light" pitchFamily="34" charset="-122"/>
                <a:ea typeface="微软雅黑" pitchFamily="34" charset="-122"/>
              </a:rPr>
              <a:t>总述</a:t>
            </a:r>
          </a:p>
          <a:p>
            <a:pPr algn="r" eaLnBrk="0" hangingPunct="0">
              <a:buFont typeface="Arial" charset="0"/>
              <a:buNone/>
            </a:pPr>
            <a:r>
              <a:rPr lang="zh-CN" altLang="en-US" sz="1600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Overview</a:t>
            </a:r>
            <a:endParaRPr lang="zh-CN" altLang="en-US" sz="16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342496" y="5540673"/>
            <a:ext cx="541700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zh-CN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用真爱去爱宇宙万物</a:t>
            </a:r>
            <a:endParaRPr lang="zh-CN" altLang="en-US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28919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794" t="16870" r="8095" b="775"/>
          <a:stretch/>
        </p:blipFill>
        <p:spPr>
          <a:xfrm>
            <a:off x="2206774" y="765498"/>
            <a:ext cx="7927069" cy="52565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694606" y="182888"/>
            <a:ext cx="1674728" cy="870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rgbClr val="262626"/>
                </a:solidFill>
                <a:latin typeface="微软雅黑 Light" pitchFamily="34" charset="-122"/>
                <a:ea typeface="微软雅黑" pitchFamily="34" charset="-122"/>
              </a:rPr>
              <a:t>总述</a:t>
            </a:r>
          </a:p>
          <a:p>
            <a:pPr algn="r" eaLnBrk="0" hangingPunct="0">
              <a:buFont typeface="Arial" charset="0"/>
              <a:buNone/>
            </a:pPr>
            <a:r>
              <a:rPr lang="zh-CN" altLang="en-US" sz="1600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Overview</a:t>
            </a:r>
            <a:endParaRPr lang="zh-CN" altLang="en-US" sz="16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494806" y="5962020"/>
            <a:ext cx="7848872" cy="718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ctr">
              <a:lnSpc>
                <a:spcPts val="5500"/>
              </a:lnSpc>
            </a:pP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树立榜样，让大众对古圣先贤生起信心。</a:t>
            </a:r>
            <a:endParaRPr lang="en-US" altLang="zh-CN" sz="3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46136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bobo.jiang\Desktop\微信截图_20170920190253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5" r="1025"/>
          <a:stretch/>
        </p:blipFill>
        <p:spPr bwMode="auto">
          <a:xfrm>
            <a:off x="-9356" y="0"/>
            <a:ext cx="12199769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9538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v="urn:schemas-microsoft-com:mac:vml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>
            <a:spLocks noChangeArrowheads="1"/>
          </p:cNvSpPr>
          <p:nvPr/>
        </p:nvSpPr>
        <p:spPr>
          <a:xfrm>
            <a:off x="4317368" y="405458"/>
            <a:ext cx="4946190" cy="731168"/>
          </a:xfrm>
          <a:prstGeom prst="rect">
            <a:avLst/>
          </a:prstGeom>
        </p:spPr>
        <p:txBody>
          <a:bodyPr vert="horz" lIns="121917" tIns="60958" rIns="121917" bIns="60958" rtlCol="0" anchor="ctr">
            <a:noAutofit/>
          </a:bodyPr>
          <a:lstStyle>
            <a:lvl1pPr algn="ctr" defTabSz="1219170" rtl="0" eaLnBrk="1" latinLnBrk="0" hangingPunct="1">
              <a:spcBef>
                <a:spcPct val="0"/>
              </a:spcBef>
              <a:buNone/>
              <a:defRPr sz="5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5500"/>
              </a:lnSpc>
            </a:pPr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3200" b="1" dirty="0" smtClean="0">
                <a:latin typeface="微软雅黑" pitchFamily="34" charset="-122"/>
                <a:ea typeface="微软雅黑" pitchFamily="34" charset="-122"/>
              </a:rPr>
              <a:t>——  </a:t>
            </a:r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最接近真爱的地方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1414686" y="1629594"/>
            <a:ext cx="1494376" cy="2598304"/>
            <a:chOff x="1054647" y="3723841"/>
            <a:chExt cx="1494376" cy="2598304"/>
          </a:xfrm>
        </p:grpSpPr>
        <p:pic>
          <p:nvPicPr>
            <p:cNvPr id="1027" name="Picture 3" descr="C:\Users\bobo.jiang\Desktop\微信截图_20170919130144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4647" y="3723841"/>
              <a:ext cx="1494376" cy="25983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1540119" y="4096311"/>
              <a:ext cx="738664" cy="1938992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36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家庭教育</a:t>
              </a:r>
              <a:endPara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006974" y="1629594"/>
            <a:ext cx="1494376" cy="2598304"/>
            <a:chOff x="1054647" y="3723841"/>
            <a:chExt cx="1494376" cy="2598304"/>
          </a:xfrm>
        </p:grpSpPr>
        <p:pic>
          <p:nvPicPr>
            <p:cNvPr id="11" name="Picture 3" descr="C:\Users\bobo.jiang\Desktop\微信截图_20170919130144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4647" y="3723841"/>
              <a:ext cx="1494376" cy="25983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Box 11"/>
            <p:cNvSpPr txBox="1"/>
            <p:nvPr/>
          </p:nvSpPr>
          <p:spPr>
            <a:xfrm>
              <a:off x="1486695" y="4073096"/>
              <a:ext cx="738664" cy="1938992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36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学校教育</a:t>
              </a:r>
              <a:endPara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689062" y="1623379"/>
            <a:ext cx="1494376" cy="2598304"/>
            <a:chOff x="1054647" y="3723841"/>
            <a:chExt cx="1494376" cy="2598304"/>
          </a:xfrm>
        </p:grpSpPr>
        <p:pic>
          <p:nvPicPr>
            <p:cNvPr id="14" name="Picture 3" descr="C:\Users\bobo.jiang\Desktop\微信截图_20170919130144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4647" y="3723841"/>
              <a:ext cx="1494376" cy="25983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TextBox 14"/>
            <p:cNvSpPr txBox="1"/>
            <p:nvPr/>
          </p:nvSpPr>
          <p:spPr>
            <a:xfrm>
              <a:off x="1522327" y="4090096"/>
              <a:ext cx="738664" cy="1938992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36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社会教育</a:t>
              </a:r>
              <a:endPara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9313507" y="1623379"/>
            <a:ext cx="1494376" cy="2598304"/>
            <a:chOff x="1054647" y="3723841"/>
            <a:chExt cx="1494376" cy="2598304"/>
          </a:xfrm>
        </p:grpSpPr>
        <p:pic>
          <p:nvPicPr>
            <p:cNvPr id="17" name="Picture 3" descr="C:\Users\bobo.jiang\Desktop\微信截图_20170919130144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4647" y="3723841"/>
              <a:ext cx="1494376" cy="25983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TextBox 17"/>
            <p:cNvSpPr txBox="1"/>
            <p:nvPr/>
          </p:nvSpPr>
          <p:spPr>
            <a:xfrm>
              <a:off x="1490170" y="4096311"/>
              <a:ext cx="738664" cy="1938992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3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宗教</a:t>
              </a:r>
              <a:r>
                <a:rPr lang="zh-CN" altLang="en-US" sz="36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教育</a:t>
              </a:r>
              <a:endPara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右大括号 7"/>
          <p:cNvSpPr/>
          <p:nvPr/>
        </p:nvSpPr>
        <p:spPr>
          <a:xfrm rot="5400000">
            <a:off x="5267908" y="63419"/>
            <a:ext cx="1656184" cy="9541060"/>
          </a:xfrm>
          <a:prstGeom prst="rightBrace">
            <a:avLst>
              <a:gd name="adj1" fmla="val 77770"/>
              <a:gd name="adj2" fmla="val 50446"/>
            </a:avLst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标题 1"/>
          <p:cNvSpPr txBox="1">
            <a:spLocks noChangeArrowheads="1"/>
          </p:cNvSpPr>
          <p:nvPr/>
        </p:nvSpPr>
        <p:spPr>
          <a:xfrm>
            <a:off x="2161874" y="5745305"/>
            <a:ext cx="7390759" cy="731168"/>
          </a:xfrm>
          <a:prstGeom prst="rect">
            <a:avLst/>
          </a:prstGeom>
        </p:spPr>
        <p:txBody>
          <a:bodyPr vert="horz" lIns="121917" tIns="60958" rIns="121917" bIns="60958" rtlCol="0" anchor="ctr">
            <a:noAutofit/>
          </a:bodyPr>
          <a:lstStyle>
            <a:lvl1pPr algn="ctr" defTabSz="1219170" rtl="0" eaLnBrk="1" latinLnBrk="0" hangingPunct="1">
              <a:spcBef>
                <a:spcPct val="0"/>
              </a:spcBef>
              <a:buNone/>
              <a:defRPr sz="5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5500"/>
              </a:lnSpc>
            </a:pPr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“家庭教育”是四种教育的根</a:t>
            </a:r>
          </a:p>
        </p:txBody>
      </p:sp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Rectangle 8"/>
          <p:cNvSpPr>
            <a:spLocks noChangeArrowheads="1"/>
          </p:cNvSpPr>
          <p:nvPr/>
        </p:nvSpPr>
        <p:spPr bwMode="auto">
          <a:xfrm>
            <a:off x="694606" y="182888"/>
            <a:ext cx="1674728" cy="870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rgbClr val="262626"/>
                </a:solidFill>
                <a:latin typeface="微软雅黑 Light" pitchFamily="34" charset="-122"/>
                <a:ea typeface="微软雅黑" pitchFamily="34" charset="-122"/>
              </a:rPr>
              <a:t>总述</a:t>
            </a:r>
          </a:p>
          <a:p>
            <a:pPr algn="r" eaLnBrk="0" hangingPunct="0">
              <a:buFont typeface="Arial" charset="0"/>
              <a:buNone/>
            </a:pPr>
            <a:r>
              <a:rPr lang="zh-CN" altLang="en-US" sz="1600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Overview</a:t>
            </a:r>
            <a:endParaRPr lang="zh-CN" altLang="en-US" sz="16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04"/>
          <a:stretch/>
        </p:blipFill>
        <p:spPr>
          <a:xfrm>
            <a:off x="3538598" y="241831"/>
            <a:ext cx="1190926" cy="1171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8582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8"/>
          <p:cNvSpPr txBox="1">
            <a:spLocks noChangeArrowheads="1"/>
          </p:cNvSpPr>
          <p:nvPr/>
        </p:nvSpPr>
        <p:spPr bwMode="auto">
          <a:xfrm>
            <a:off x="1" y="4242782"/>
            <a:ext cx="5774573" cy="5541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buFont typeface="Arial" pitchFamily="34" charset="0"/>
              <a:buNone/>
            </a:pPr>
            <a:endParaRPr lang="en-US" altLang="zh-CN" sz="2800">
              <a:solidFill>
                <a:schemeClr val="bg1"/>
              </a:solidFill>
              <a:latin typeface="Arial" pitchFamily="34" charset="0"/>
              <a:ea typeface="微软雅黑" pitchFamily="34" charset="-122"/>
            </a:endParaRPr>
          </a:p>
        </p:txBody>
      </p:sp>
      <p:pic>
        <p:nvPicPr>
          <p:cNvPr id="12291" name="Picture 21" descr="tree_branches_and_root_01r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8" r="5379"/>
          <a:stretch>
            <a:fillRect/>
          </a:stretch>
        </p:blipFill>
        <p:spPr bwMode="auto">
          <a:xfrm>
            <a:off x="12698" y="12703"/>
            <a:ext cx="5676161" cy="6861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292" name="Straight Arrow Connector 42"/>
          <p:cNvCxnSpPr>
            <a:cxnSpLocks noChangeShapeType="1"/>
          </p:cNvCxnSpPr>
          <p:nvPr/>
        </p:nvCxnSpPr>
        <p:spPr bwMode="auto">
          <a:xfrm>
            <a:off x="4571405" y="2515182"/>
            <a:ext cx="1219041" cy="1219482"/>
          </a:xfrm>
          <a:prstGeom prst="straightConnector1">
            <a:avLst/>
          </a:prstGeom>
          <a:noFill/>
          <a:ln>
            <a:noFill/>
          </a:ln>
          <a:effectLst>
            <a:outerShdw dist="53882" dir="135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cxnSp>
      <p:sp>
        <p:nvSpPr>
          <p:cNvPr id="25605" name="Line 19">
            <a:extLst/>
          </p:cNvPr>
          <p:cNvSpPr>
            <a:spLocks noChangeShapeType="1"/>
          </p:cNvSpPr>
          <p:nvPr/>
        </p:nvSpPr>
        <p:spPr bwMode="auto">
          <a:xfrm flipV="1">
            <a:off x="6165048" y="5765548"/>
            <a:ext cx="3968233" cy="12703"/>
          </a:xfrm>
          <a:prstGeom prst="line">
            <a:avLst/>
          </a:prstGeom>
          <a:ln w="28575">
            <a:headEnd/>
            <a:tailE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lIns="121917" tIns="60958" rIns="121917" bIns="60958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294" name="Oval 19"/>
          <p:cNvSpPr>
            <a:spLocks noChangeArrowheads="1"/>
          </p:cNvSpPr>
          <p:nvPr/>
        </p:nvSpPr>
        <p:spPr bwMode="auto">
          <a:xfrm>
            <a:off x="3211096" y="1687904"/>
            <a:ext cx="1095232" cy="1095629"/>
          </a:xfrm>
          <a:prstGeom prst="ellipse">
            <a:avLst/>
          </a:prstGeom>
          <a:noFill/>
          <a:ln>
            <a:noFill/>
          </a:ln>
          <a:effectLst>
            <a:outerShdw dist="53882" dir="135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17" tIns="60958" rIns="121917" bIns="60958"/>
          <a:lstStyle/>
          <a:p>
            <a:pPr>
              <a:buFont typeface="Arial" pitchFamily="34" charset="0"/>
              <a:buNone/>
            </a:pPr>
            <a:endParaRPr lang="zh-CN" altLang="en-US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12295" name="Oval 20"/>
          <p:cNvSpPr>
            <a:spLocks noChangeArrowheads="1"/>
          </p:cNvSpPr>
          <p:nvPr/>
        </p:nvSpPr>
        <p:spPr bwMode="auto">
          <a:xfrm>
            <a:off x="3758711" y="2311935"/>
            <a:ext cx="1219041" cy="1219482"/>
          </a:xfrm>
          <a:prstGeom prst="ellipse">
            <a:avLst/>
          </a:prstGeom>
          <a:noFill/>
          <a:ln>
            <a:noFill/>
          </a:ln>
          <a:effectLst>
            <a:outerShdw dist="53882" dir="135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93538" tIns="96770" rIns="193538" bIns="96770" anchor="ctr"/>
          <a:lstStyle/>
          <a:p>
            <a:pPr>
              <a:buFont typeface="Arial" pitchFamily="34" charset="0"/>
              <a:buNone/>
            </a:pPr>
            <a:endParaRPr lang="en-US" altLang="zh-CN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12296" name="Oval 21"/>
          <p:cNvSpPr>
            <a:spLocks noChangeArrowheads="1"/>
          </p:cNvSpPr>
          <p:nvPr/>
        </p:nvSpPr>
        <p:spPr bwMode="auto">
          <a:xfrm>
            <a:off x="1992054" y="1484657"/>
            <a:ext cx="1095232" cy="1095629"/>
          </a:xfrm>
          <a:prstGeom prst="ellipse">
            <a:avLst/>
          </a:prstGeom>
          <a:noFill/>
          <a:ln>
            <a:noFill/>
          </a:ln>
          <a:effectLst>
            <a:outerShdw dist="53882" dir="135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17" tIns="60958" rIns="121917" bIns="60958"/>
          <a:lstStyle/>
          <a:p>
            <a:pPr>
              <a:buFont typeface="Arial" pitchFamily="34" charset="0"/>
              <a:buNone/>
            </a:pPr>
            <a:endParaRPr lang="zh-CN" altLang="en-US">
              <a:solidFill>
                <a:schemeClr val="bg1"/>
              </a:solidFill>
              <a:ea typeface="微软雅黑" pitchFamily="34" charset="-122"/>
            </a:endParaRPr>
          </a:p>
        </p:txBody>
      </p:sp>
      <p:grpSp>
        <p:nvGrpSpPr>
          <p:cNvPr id="12297" name="Oval 27"/>
          <p:cNvGrpSpPr>
            <a:grpSpLocks/>
          </p:cNvGrpSpPr>
          <p:nvPr/>
        </p:nvGrpSpPr>
        <p:grpSpPr bwMode="auto">
          <a:xfrm>
            <a:off x="1974593" y="1138502"/>
            <a:ext cx="569839" cy="562105"/>
            <a:chOff x="0" y="0"/>
            <a:chExt cx="269" cy="265"/>
          </a:xfrm>
        </p:grpSpPr>
        <p:pic>
          <p:nvPicPr>
            <p:cNvPr id="12341" name="Oval 27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9" cy="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42" name="Text Box 11"/>
            <p:cNvSpPr txBox="1">
              <a:spLocks noChangeArrowheads="1"/>
            </p:cNvSpPr>
            <p:nvPr/>
          </p:nvSpPr>
          <p:spPr bwMode="auto">
            <a:xfrm>
              <a:off x="62" y="61"/>
              <a:ext cx="170" cy="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>
                <a:buFont typeface="Arial" pitchFamily="34" charset="0"/>
                <a:buNone/>
              </a:pPr>
              <a:endParaRPr lang="zh-CN" altLang="en-US" sz="2800">
                <a:solidFill>
                  <a:schemeClr val="bg1"/>
                </a:solidFill>
                <a:latin typeface="Arial" pitchFamily="34" charset="0"/>
                <a:ea typeface="微软雅黑" pitchFamily="34" charset="-122"/>
              </a:endParaRPr>
            </a:p>
          </p:txBody>
        </p:sp>
      </p:grpSp>
      <p:cxnSp>
        <p:nvCxnSpPr>
          <p:cNvPr id="12298" name="Straight Connector 30"/>
          <p:cNvCxnSpPr>
            <a:cxnSpLocks noChangeShapeType="1"/>
          </p:cNvCxnSpPr>
          <p:nvPr/>
        </p:nvCxnSpPr>
        <p:spPr bwMode="auto">
          <a:xfrm>
            <a:off x="5512670" y="519234"/>
            <a:ext cx="1096819" cy="1095629"/>
          </a:xfrm>
          <a:prstGeom prst="line">
            <a:avLst/>
          </a:prstGeom>
          <a:noFill/>
          <a:ln>
            <a:noFill/>
          </a:ln>
          <a:effectLst>
            <a:outerShdw dist="53882" dir="135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cxnSp>
      <p:cxnSp>
        <p:nvCxnSpPr>
          <p:cNvPr id="12299" name="Straight Connector 31"/>
          <p:cNvCxnSpPr>
            <a:cxnSpLocks noChangeShapeType="1"/>
          </p:cNvCxnSpPr>
          <p:nvPr/>
        </p:nvCxnSpPr>
        <p:spPr bwMode="auto">
          <a:xfrm>
            <a:off x="5225370" y="839982"/>
            <a:ext cx="1096820" cy="1097216"/>
          </a:xfrm>
          <a:prstGeom prst="line">
            <a:avLst/>
          </a:prstGeom>
          <a:noFill/>
          <a:ln>
            <a:noFill/>
          </a:ln>
          <a:effectLst>
            <a:outerShdw dist="53882" dir="135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cxnSp>
      <p:cxnSp>
        <p:nvCxnSpPr>
          <p:cNvPr id="12300" name="Straight Connector 32"/>
          <p:cNvCxnSpPr>
            <a:cxnSpLocks noChangeShapeType="1"/>
          </p:cNvCxnSpPr>
          <p:nvPr/>
        </p:nvCxnSpPr>
        <p:spPr bwMode="auto">
          <a:xfrm>
            <a:off x="4260296" y="2110277"/>
            <a:ext cx="1096820" cy="1097216"/>
          </a:xfrm>
          <a:prstGeom prst="line">
            <a:avLst/>
          </a:prstGeom>
          <a:noFill/>
          <a:ln>
            <a:noFill/>
          </a:ln>
          <a:effectLst>
            <a:outerShdw dist="53882" dir="135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cxnSp>
      <p:sp>
        <p:nvSpPr>
          <p:cNvPr id="12301" name="Right Arrow 46"/>
          <p:cNvSpPr>
            <a:spLocks noChangeArrowheads="1"/>
          </p:cNvSpPr>
          <p:nvPr/>
        </p:nvSpPr>
        <p:spPr bwMode="auto">
          <a:xfrm rot="-518509">
            <a:off x="3771409" y="754238"/>
            <a:ext cx="2287290" cy="206423"/>
          </a:xfrm>
          <a:prstGeom prst="rightArrow">
            <a:avLst>
              <a:gd name="adj1" fmla="val 50000"/>
              <a:gd name="adj2" fmla="val 49983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/>
          <a:p>
            <a:pPr>
              <a:buFont typeface="Arial" pitchFamily="34" charset="0"/>
              <a:buNone/>
            </a:pPr>
            <a:endParaRPr lang="zh-CN" altLang="en-US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12302" name="Right Arrow 47"/>
          <p:cNvSpPr>
            <a:spLocks noChangeArrowheads="1"/>
          </p:cNvSpPr>
          <p:nvPr/>
        </p:nvSpPr>
        <p:spPr bwMode="auto">
          <a:xfrm>
            <a:off x="5777748" y="787583"/>
            <a:ext cx="1303168" cy="646263"/>
          </a:xfrm>
          <a:prstGeom prst="rightArrow">
            <a:avLst>
              <a:gd name="adj1" fmla="val 50000"/>
              <a:gd name="adj2" fmla="val 49935"/>
            </a:avLst>
          </a:prstGeom>
          <a:noFill/>
          <a:ln>
            <a:noFill/>
          </a:ln>
          <a:effectLst>
            <a:outerShdw dist="53882" dir="135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93538" tIns="96770" rIns="193538" bIns="96770" anchor="ctr"/>
          <a:lstStyle/>
          <a:p>
            <a:pPr>
              <a:buFont typeface="Arial" pitchFamily="34" charset="0"/>
              <a:buNone/>
            </a:pPr>
            <a:endParaRPr lang="en-US" altLang="zh-CN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12303" name="Right Arrow 48"/>
          <p:cNvSpPr>
            <a:spLocks noChangeArrowheads="1"/>
          </p:cNvSpPr>
          <p:nvPr/>
        </p:nvSpPr>
        <p:spPr bwMode="auto">
          <a:xfrm rot="292387" flipV="1">
            <a:off x="3517442" y="3645744"/>
            <a:ext cx="2558717" cy="249296"/>
          </a:xfrm>
          <a:prstGeom prst="rightArrow">
            <a:avLst>
              <a:gd name="adj1" fmla="val 50000"/>
              <a:gd name="adj2" fmla="val 49911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lIns="121917" tIns="60958" rIns="121917" bIns="60958"/>
          <a:lstStyle/>
          <a:p>
            <a:pPr>
              <a:buFont typeface="Arial" pitchFamily="34" charset="0"/>
              <a:buNone/>
            </a:pPr>
            <a:endParaRPr lang="zh-CN" altLang="en-US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12304" name="Right Arrow 49"/>
          <p:cNvSpPr>
            <a:spLocks noChangeArrowheads="1"/>
          </p:cNvSpPr>
          <p:nvPr/>
        </p:nvSpPr>
        <p:spPr bwMode="auto">
          <a:xfrm rot="-427894">
            <a:off x="4590154" y="2435789"/>
            <a:ext cx="1422215" cy="203247"/>
          </a:xfrm>
          <a:prstGeom prst="rightArrow">
            <a:avLst>
              <a:gd name="adj1" fmla="val 50000"/>
              <a:gd name="adj2" fmla="val 50005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/>
          <a:p>
            <a:pPr>
              <a:buFont typeface="Arial" pitchFamily="34" charset="0"/>
              <a:buNone/>
            </a:pPr>
            <a:endParaRPr lang="zh-CN" altLang="en-US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12305" name="Right Arrow 50"/>
          <p:cNvSpPr>
            <a:spLocks noChangeArrowheads="1"/>
          </p:cNvSpPr>
          <p:nvPr/>
        </p:nvSpPr>
        <p:spPr bwMode="auto">
          <a:xfrm rot="1017250" flipV="1">
            <a:off x="3692044" y="5684566"/>
            <a:ext cx="2425384" cy="228653"/>
          </a:xfrm>
          <a:prstGeom prst="rightArrow">
            <a:avLst>
              <a:gd name="adj1" fmla="val 50000"/>
              <a:gd name="adj2" fmla="val 50108"/>
            </a:avLst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/>
          <a:p>
            <a:pPr>
              <a:buFont typeface="Arial" pitchFamily="34" charset="0"/>
              <a:buNone/>
            </a:pPr>
            <a:endParaRPr lang="zh-CN" altLang="en-US">
              <a:solidFill>
                <a:schemeClr val="bg1"/>
              </a:solidFill>
              <a:ea typeface="微软雅黑" pitchFamily="34" charset="-122"/>
            </a:endParaRPr>
          </a:p>
        </p:txBody>
      </p:sp>
      <p:grpSp>
        <p:nvGrpSpPr>
          <p:cNvPr id="12306" name="Oval 33"/>
          <p:cNvGrpSpPr>
            <a:grpSpLocks/>
          </p:cNvGrpSpPr>
          <p:nvPr/>
        </p:nvGrpSpPr>
        <p:grpSpPr bwMode="auto">
          <a:xfrm>
            <a:off x="4315852" y="1236950"/>
            <a:ext cx="560314" cy="566868"/>
            <a:chOff x="0" y="0"/>
            <a:chExt cx="265" cy="268"/>
          </a:xfrm>
        </p:grpSpPr>
        <p:pic>
          <p:nvPicPr>
            <p:cNvPr id="12339" name="Oval 33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5" cy="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40" name="Text Box 22"/>
            <p:cNvSpPr txBox="1">
              <a:spLocks noChangeArrowheads="1"/>
            </p:cNvSpPr>
            <p:nvPr/>
          </p:nvSpPr>
          <p:spPr bwMode="auto">
            <a:xfrm>
              <a:off x="60" y="63"/>
              <a:ext cx="170" cy="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>
                <a:buFont typeface="Arial" pitchFamily="34" charset="0"/>
                <a:buNone/>
              </a:pPr>
              <a:endParaRPr lang="zh-CN" altLang="en-US" sz="2800">
                <a:solidFill>
                  <a:schemeClr val="bg1"/>
                </a:solidFill>
                <a:latin typeface="Arial" pitchFamily="34" charset="0"/>
                <a:ea typeface="微软雅黑" pitchFamily="34" charset="-122"/>
              </a:endParaRPr>
            </a:p>
          </p:txBody>
        </p:sp>
      </p:grpSp>
      <p:grpSp>
        <p:nvGrpSpPr>
          <p:cNvPr id="12307" name="Oval 34"/>
          <p:cNvGrpSpPr>
            <a:grpSpLocks/>
          </p:cNvGrpSpPr>
          <p:nvPr/>
        </p:nvGrpSpPr>
        <p:grpSpPr bwMode="auto">
          <a:xfrm>
            <a:off x="4722199" y="1544996"/>
            <a:ext cx="560314" cy="562105"/>
            <a:chOff x="0" y="0"/>
            <a:chExt cx="265" cy="265"/>
          </a:xfrm>
        </p:grpSpPr>
        <p:pic>
          <p:nvPicPr>
            <p:cNvPr id="12337" name="Oval 34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5" cy="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38" name="Text Box 25"/>
            <p:cNvSpPr txBox="1">
              <a:spLocks noChangeArrowheads="1"/>
            </p:cNvSpPr>
            <p:nvPr/>
          </p:nvSpPr>
          <p:spPr bwMode="auto">
            <a:xfrm>
              <a:off x="60" y="61"/>
              <a:ext cx="170" cy="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>
                <a:buFont typeface="Arial" pitchFamily="34" charset="0"/>
                <a:buNone/>
              </a:pPr>
              <a:endParaRPr lang="zh-CN" altLang="en-US" sz="2800">
                <a:solidFill>
                  <a:schemeClr val="bg1"/>
                </a:solidFill>
                <a:latin typeface="Arial" pitchFamily="34" charset="0"/>
                <a:ea typeface="微软雅黑" pitchFamily="34" charset="-122"/>
              </a:endParaRPr>
            </a:p>
          </p:txBody>
        </p:sp>
      </p:grpSp>
      <p:grpSp>
        <p:nvGrpSpPr>
          <p:cNvPr id="12308" name="Oval 35"/>
          <p:cNvGrpSpPr>
            <a:grpSpLocks/>
          </p:cNvGrpSpPr>
          <p:nvPr/>
        </p:nvGrpSpPr>
        <p:grpSpPr bwMode="auto">
          <a:xfrm>
            <a:off x="3706331" y="1138502"/>
            <a:ext cx="560314" cy="562105"/>
            <a:chOff x="0" y="0"/>
            <a:chExt cx="265" cy="265"/>
          </a:xfrm>
        </p:grpSpPr>
        <p:pic>
          <p:nvPicPr>
            <p:cNvPr id="12335" name="Oval 35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5" cy="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36" name="Text Box 28"/>
            <p:cNvSpPr txBox="1">
              <a:spLocks noChangeArrowheads="1"/>
            </p:cNvSpPr>
            <p:nvPr/>
          </p:nvSpPr>
          <p:spPr bwMode="auto">
            <a:xfrm>
              <a:off x="60" y="61"/>
              <a:ext cx="170" cy="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>
                <a:buFont typeface="Arial" pitchFamily="34" charset="0"/>
                <a:buNone/>
              </a:pPr>
              <a:endParaRPr lang="zh-CN" altLang="en-US" sz="2800">
                <a:solidFill>
                  <a:schemeClr val="bg1"/>
                </a:solidFill>
                <a:latin typeface="Arial" pitchFamily="34" charset="0"/>
                <a:ea typeface="微软雅黑" pitchFamily="34" charset="-122"/>
              </a:endParaRPr>
            </a:p>
          </p:txBody>
        </p:sp>
      </p:grpSp>
      <p:grpSp>
        <p:nvGrpSpPr>
          <p:cNvPr id="12309" name="Oval 36"/>
          <p:cNvGrpSpPr>
            <a:grpSpLocks/>
          </p:cNvGrpSpPr>
          <p:nvPr/>
        </p:nvGrpSpPr>
        <p:grpSpPr bwMode="auto">
          <a:xfrm>
            <a:off x="3096810" y="1138502"/>
            <a:ext cx="560314" cy="562105"/>
            <a:chOff x="0" y="0"/>
            <a:chExt cx="265" cy="265"/>
          </a:xfrm>
        </p:grpSpPr>
        <p:pic>
          <p:nvPicPr>
            <p:cNvPr id="12333" name="Oval 36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5" cy="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34" name="Text Box 31"/>
            <p:cNvSpPr txBox="1">
              <a:spLocks noChangeArrowheads="1"/>
            </p:cNvSpPr>
            <p:nvPr/>
          </p:nvSpPr>
          <p:spPr bwMode="auto">
            <a:xfrm>
              <a:off x="60" y="61"/>
              <a:ext cx="170" cy="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>
                <a:buFont typeface="Arial" pitchFamily="34" charset="0"/>
                <a:buNone/>
              </a:pPr>
              <a:endParaRPr lang="zh-CN" altLang="en-US" sz="2800">
                <a:solidFill>
                  <a:schemeClr val="bg1"/>
                </a:solidFill>
                <a:latin typeface="Arial" pitchFamily="34" charset="0"/>
                <a:ea typeface="微软雅黑" pitchFamily="34" charset="-122"/>
              </a:endParaRPr>
            </a:p>
          </p:txBody>
        </p:sp>
      </p:grpSp>
      <p:grpSp>
        <p:nvGrpSpPr>
          <p:cNvPr id="12310" name="Oval 37"/>
          <p:cNvGrpSpPr>
            <a:grpSpLocks/>
          </p:cNvGrpSpPr>
          <p:nvPr/>
        </p:nvGrpSpPr>
        <p:grpSpPr bwMode="auto">
          <a:xfrm>
            <a:off x="2690463" y="830456"/>
            <a:ext cx="560314" cy="566868"/>
            <a:chOff x="0" y="0"/>
            <a:chExt cx="265" cy="268"/>
          </a:xfrm>
        </p:grpSpPr>
        <p:pic>
          <p:nvPicPr>
            <p:cNvPr id="12331" name="Oval 37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5" cy="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32" name="Text Box 34"/>
            <p:cNvSpPr txBox="1">
              <a:spLocks noChangeArrowheads="1"/>
            </p:cNvSpPr>
            <p:nvPr/>
          </p:nvSpPr>
          <p:spPr bwMode="auto">
            <a:xfrm>
              <a:off x="60" y="63"/>
              <a:ext cx="170" cy="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>
                <a:buFont typeface="Arial" pitchFamily="34" charset="0"/>
                <a:buNone/>
              </a:pPr>
              <a:endParaRPr lang="zh-CN" altLang="en-US" sz="2800">
                <a:solidFill>
                  <a:schemeClr val="bg1"/>
                </a:solidFill>
                <a:latin typeface="Arial" pitchFamily="34" charset="0"/>
                <a:ea typeface="微软雅黑" pitchFamily="34" charset="-122"/>
              </a:endParaRPr>
            </a:p>
          </p:txBody>
        </p:sp>
      </p:grpSp>
      <p:grpSp>
        <p:nvGrpSpPr>
          <p:cNvPr id="12311" name="Oval 38"/>
          <p:cNvGrpSpPr>
            <a:grpSpLocks/>
          </p:cNvGrpSpPr>
          <p:nvPr/>
        </p:nvGrpSpPr>
        <p:grpSpPr bwMode="auto">
          <a:xfrm>
            <a:off x="2284116" y="2357984"/>
            <a:ext cx="560314" cy="562105"/>
            <a:chOff x="0" y="0"/>
            <a:chExt cx="265" cy="265"/>
          </a:xfrm>
        </p:grpSpPr>
        <p:pic>
          <p:nvPicPr>
            <p:cNvPr id="12329" name="Oval 38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5" cy="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30" name="Text Box 37"/>
            <p:cNvSpPr txBox="1">
              <a:spLocks noChangeArrowheads="1"/>
            </p:cNvSpPr>
            <p:nvPr/>
          </p:nvSpPr>
          <p:spPr bwMode="auto">
            <a:xfrm>
              <a:off x="60" y="61"/>
              <a:ext cx="170" cy="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>
                <a:buFont typeface="Arial" pitchFamily="34" charset="0"/>
                <a:buNone/>
              </a:pPr>
              <a:endParaRPr lang="zh-CN" altLang="en-US" sz="2800">
                <a:solidFill>
                  <a:schemeClr val="bg1"/>
                </a:solidFill>
                <a:latin typeface="Arial" pitchFamily="34" charset="0"/>
                <a:ea typeface="微软雅黑" pitchFamily="34" charset="-122"/>
              </a:endParaRPr>
            </a:p>
          </p:txBody>
        </p:sp>
      </p:grpSp>
      <p:grpSp>
        <p:nvGrpSpPr>
          <p:cNvPr id="12312" name="Oval 39"/>
          <p:cNvGrpSpPr>
            <a:grpSpLocks/>
          </p:cNvGrpSpPr>
          <p:nvPr/>
        </p:nvGrpSpPr>
        <p:grpSpPr bwMode="auto">
          <a:xfrm>
            <a:off x="1471422" y="2049938"/>
            <a:ext cx="560314" cy="566868"/>
            <a:chOff x="0" y="0"/>
            <a:chExt cx="265" cy="268"/>
          </a:xfrm>
        </p:grpSpPr>
        <p:pic>
          <p:nvPicPr>
            <p:cNvPr id="12327" name="Oval 39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5" cy="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28" name="Text Box 40"/>
            <p:cNvSpPr txBox="1">
              <a:spLocks noChangeArrowheads="1"/>
            </p:cNvSpPr>
            <p:nvPr/>
          </p:nvSpPr>
          <p:spPr bwMode="auto">
            <a:xfrm>
              <a:off x="60" y="63"/>
              <a:ext cx="170" cy="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>
                <a:buFont typeface="Arial" pitchFamily="34" charset="0"/>
                <a:buNone/>
              </a:pPr>
              <a:endParaRPr lang="zh-CN" altLang="en-US" sz="2800">
                <a:solidFill>
                  <a:schemeClr val="bg1"/>
                </a:solidFill>
                <a:latin typeface="Arial" pitchFamily="34" charset="0"/>
                <a:ea typeface="微软雅黑" pitchFamily="34" charset="-122"/>
              </a:endParaRPr>
            </a:p>
          </p:txBody>
        </p:sp>
      </p:grpSp>
      <p:sp>
        <p:nvSpPr>
          <p:cNvPr id="12313" name="Rectangle 12"/>
          <p:cNvSpPr>
            <a:spLocks noChangeArrowheads="1"/>
          </p:cNvSpPr>
          <p:nvPr/>
        </p:nvSpPr>
        <p:spPr bwMode="auto">
          <a:xfrm>
            <a:off x="6361872" y="198484"/>
            <a:ext cx="3606331" cy="91937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93538" tIns="96770" rIns="193538" bIns="96770" anchor="ctr"/>
          <a:lstStyle/>
          <a:p>
            <a:pPr algn="ctr"/>
            <a:r>
              <a:rPr lang="zh-TW" altLang="en-US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敦伦</a:t>
            </a:r>
            <a:r>
              <a:rPr lang="zh-CN" altLang="en-US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尽</a:t>
            </a:r>
            <a:r>
              <a:rPr lang="zh-TW" altLang="en-US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</a:t>
            </a:r>
            <a:endParaRPr lang="zh-CN" altLang="en-US" sz="27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314" name="Rectangle 7"/>
          <p:cNvSpPr>
            <a:spLocks noChangeArrowheads="1"/>
          </p:cNvSpPr>
          <p:nvPr/>
        </p:nvSpPr>
        <p:spPr bwMode="auto">
          <a:xfrm>
            <a:off x="6361872" y="4269776"/>
            <a:ext cx="3606331" cy="616093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93538" tIns="96770" rIns="193538" bIns="96770" anchor="ctr"/>
          <a:lstStyle/>
          <a:p>
            <a:pPr algn="ctr"/>
            <a:r>
              <a:rPr lang="zh-CN" altLang="en-US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志工拓展</a:t>
            </a:r>
            <a:endParaRPr lang="en-US" altLang="zh-CN" sz="27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315" name="Rectangle 8"/>
          <p:cNvSpPr>
            <a:spLocks noChangeArrowheads="1"/>
          </p:cNvSpPr>
          <p:nvPr/>
        </p:nvSpPr>
        <p:spPr bwMode="auto">
          <a:xfrm>
            <a:off x="6361872" y="3564764"/>
            <a:ext cx="3606331" cy="612917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93538" tIns="96770" rIns="193538" bIns="96770" anchor="ctr"/>
          <a:lstStyle/>
          <a:p>
            <a:pPr algn="ctr">
              <a:buFont typeface="Arial" pitchFamily="34" charset="0"/>
              <a:buNone/>
            </a:pPr>
            <a:r>
              <a:rPr lang="zh-CN" altLang="en-US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慈善公益</a:t>
            </a:r>
            <a:endParaRPr lang="zh-CN" altLang="en-US" sz="27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316" name="Rectangle 9"/>
          <p:cNvSpPr>
            <a:spLocks noChangeArrowheads="1"/>
          </p:cNvSpPr>
          <p:nvPr/>
        </p:nvSpPr>
        <p:spPr bwMode="auto">
          <a:xfrm>
            <a:off x="6361872" y="2870865"/>
            <a:ext cx="3606331" cy="612917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93538" tIns="96770" rIns="193538" bIns="96770" anchor="ctr"/>
          <a:lstStyle/>
          <a:p>
            <a:pPr algn="ctr"/>
            <a:r>
              <a:rPr lang="zh-CN" altLang="en-US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健康促进</a:t>
            </a:r>
            <a:endParaRPr lang="en-US" altLang="zh-CN" sz="27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317" name="Rectangle 10"/>
          <p:cNvSpPr>
            <a:spLocks noChangeArrowheads="1"/>
          </p:cNvSpPr>
          <p:nvPr/>
        </p:nvSpPr>
        <p:spPr bwMode="auto">
          <a:xfrm>
            <a:off x="6361872" y="2165851"/>
            <a:ext cx="3606331" cy="609741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93538" tIns="96770" rIns="193538" bIns="96770" anchor="ctr"/>
          <a:lstStyle/>
          <a:p>
            <a:pPr algn="ctr">
              <a:buFont typeface="Arial" pitchFamily="34" charset="0"/>
              <a:buNone/>
            </a:pPr>
            <a:r>
              <a:rPr lang="zh-CN" altLang="en-US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绿色环保</a:t>
            </a:r>
            <a:endParaRPr lang="zh-CN" altLang="en-US" sz="27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318" name="Rectangle 11"/>
          <p:cNvSpPr>
            <a:spLocks noChangeArrowheads="1"/>
          </p:cNvSpPr>
          <p:nvPr/>
        </p:nvSpPr>
        <p:spPr bwMode="auto">
          <a:xfrm>
            <a:off x="6361872" y="1462427"/>
            <a:ext cx="3606331" cy="614504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93538" tIns="96770" rIns="193538" bIns="96770" anchor="ctr"/>
          <a:lstStyle/>
          <a:p>
            <a:pPr algn="ctr"/>
            <a:r>
              <a:rPr lang="zh-TW" altLang="en-US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人文</a:t>
            </a:r>
            <a:r>
              <a:rPr lang="zh-CN" altLang="en-US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关怀</a:t>
            </a:r>
            <a:endParaRPr lang="en-US" altLang="zh-CN" sz="27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319" name="Rectangle 16"/>
          <p:cNvSpPr>
            <a:spLocks noChangeArrowheads="1"/>
          </p:cNvSpPr>
          <p:nvPr/>
        </p:nvSpPr>
        <p:spPr bwMode="auto">
          <a:xfrm>
            <a:off x="6361872" y="4966850"/>
            <a:ext cx="3606331" cy="612917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93538" tIns="96770" rIns="193538" bIns="96770" anchor="ctr"/>
          <a:lstStyle/>
          <a:p>
            <a:pPr algn="ctr"/>
            <a:r>
              <a:rPr lang="zh-CN" altLang="en-US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人文记录</a:t>
            </a:r>
            <a:endParaRPr lang="en-US" altLang="zh-CN" sz="27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633" name="Line 13">
            <a:extLst/>
          </p:cNvPr>
          <p:cNvSpPr>
            <a:spLocks noChangeShapeType="1"/>
          </p:cNvSpPr>
          <p:nvPr/>
        </p:nvSpPr>
        <p:spPr bwMode="auto">
          <a:xfrm flipH="1">
            <a:off x="6177746" y="1265531"/>
            <a:ext cx="0" cy="4512720"/>
          </a:xfrm>
          <a:prstGeom prst="line">
            <a:avLst/>
          </a:prstGeom>
          <a:ln w="28575">
            <a:headEnd/>
            <a:tailE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lIns="121917" tIns="60958" rIns="121917" bIns="60958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635" name="Line 19">
            <a:extLst/>
          </p:cNvPr>
          <p:cNvSpPr>
            <a:spLocks noChangeShapeType="1"/>
          </p:cNvSpPr>
          <p:nvPr/>
        </p:nvSpPr>
        <p:spPr bwMode="auto">
          <a:xfrm flipV="1">
            <a:off x="6177746" y="1252828"/>
            <a:ext cx="3955535" cy="30169"/>
          </a:xfrm>
          <a:prstGeom prst="line">
            <a:avLst/>
          </a:prstGeom>
          <a:ln w="28575">
            <a:headEnd/>
            <a:tailE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lIns="121917" tIns="60958" rIns="121917" bIns="60958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636" name="Line 13">
            <a:extLst/>
          </p:cNvPr>
          <p:cNvSpPr>
            <a:spLocks noChangeShapeType="1"/>
          </p:cNvSpPr>
          <p:nvPr/>
        </p:nvSpPr>
        <p:spPr bwMode="auto">
          <a:xfrm flipH="1">
            <a:off x="10133281" y="1252828"/>
            <a:ext cx="0" cy="4525423"/>
          </a:xfrm>
          <a:prstGeom prst="line">
            <a:avLst/>
          </a:prstGeom>
          <a:ln w="28575">
            <a:headEnd/>
            <a:tailE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lIns="121917" tIns="60958" rIns="121917" bIns="60958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323" name="Rectangle 3"/>
          <p:cNvSpPr>
            <a:spLocks noChangeArrowheads="1"/>
          </p:cNvSpPr>
          <p:nvPr/>
        </p:nvSpPr>
        <p:spPr bwMode="auto">
          <a:xfrm>
            <a:off x="10260264" y="2923265"/>
            <a:ext cx="1815864" cy="935254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93538" tIns="96770" rIns="193538" bIns="96770" anchor="ctr"/>
          <a:lstStyle/>
          <a:p>
            <a:pPr algn="ctr"/>
            <a:r>
              <a:rPr lang="zh-TW" altLang="en-US" sz="27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枝、叶</a:t>
            </a:r>
            <a:endParaRPr lang="zh-CN" altLang="en-US" sz="27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324" name="Rectangle 4"/>
          <p:cNvSpPr>
            <a:spLocks noChangeArrowheads="1"/>
          </p:cNvSpPr>
          <p:nvPr/>
        </p:nvSpPr>
        <p:spPr bwMode="auto">
          <a:xfrm>
            <a:off x="10541216" y="312811"/>
            <a:ext cx="1331739" cy="612917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93538" tIns="96770" rIns="193538" bIns="96770" anchor="ctr"/>
          <a:lstStyle/>
          <a:p>
            <a:pPr algn="ctr"/>
            <a:r>
              <a:rPr lang="zh-TW" altLang="en-US" sz="27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果</a:t>
            </a:r>
            <a:endParaRPr lang="zh-CN" altLang="en-US" sz="27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325" name="Rectangle 20"/>
          <p:cNvSpPr>
            <a:spLocks noChangeArrowheads="1"/>
          </p:cNvSpPr>
          <p:nvPr/>
        </p:nvSpPr>
        <p:spPr bwMode="auto">
          <a:xfrm>
            <a:off x="6361872" y="5962444"/>
            <a:ext cx="3606331" cy="612917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93538" tIns="96770" rIns="193538" bIns="96770" anchor="ctr"/>
          <a:lstStyle/>
          <a:p>
            <a:pPr algn="ctr"/>
            <a:r>
              <a:rPr lang="zh-TW" altLang="en-US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人文教育</a:t>
            </a:r>
            <a:endParaRPr lang="zh-CN" altLang="en-US" sz="27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326" name="Rectangle 5"/>
          <p:cNvSpPr>
            <a:spLocks noChangeArrowheads="1"/>
          </p:cNvSpPr>
          <p:nvPr/>
        </p:nvSpPr>
        <p:spPr bwMode="auto">
          <a:xfrm>
            <a:off x="10541216" y="5962444"/>
            <a:ext cx="1331739" cy="612917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93538" tIns="96770" rIns="193538" bIns="96770" anchor="ctr"/>
          <a:lstStyle/>
          <a:p>
            <a:pPr algn="ctr"/>
            <a:r>
              <a:rPr lang="zh-TW" altLang="en-US" sz="27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根</a:t>
            </a:r>
            <a:endParaRPr lang="zh-CN" altLang="en-US" sz="27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297149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11339625" y="5750401"/>
            <a:ext cx="457140" cy="45730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lIns="121917" tIns="60958" rIns="121917" bIns="60958" anchor="ctr"/>
          <a:lstStyle/>
          <a:p>
            <a:pPr eaLnBrk="0" hangingPunct="0">
              <a:buFont typeface="Arial" charset="0"/>
              <a:buNone/>
            </a:pPr>
            <a:endParaRPr lang="zh-CN" altLang="en-US">
              <a:ea typeface="微软雅黑" pitchFamily="34" charset="-122"/>
            </a:endParaRPr>
          </a:p>
        </p:txBody>
      </p:sp>
      <p:sp>
        <p:nvSpPr>
          <p:cNvPr id="22533" name="Line 5"/>
          <p:cNvSpPr>
            <a:spLocks noChangeShapeType="1"/>
          </p:cNvSpPr>
          <p:nvPr/>
        </p:nvSpPr>
        <p:spPr bwMode="auto">
          <a:xfrm>
            <a:off x="7246524" y="5979054"/>
            <a:ext cx="4728018" cy="0"/>
          </a:xfrm>
          <a:prstGeom prst="line">
            <a:avLst/>
          </a:prstGeom>
          <a:noFill/>
          <a:ln w="28575">
            <a:solidFill>
              <a:schemeClr val="tx1">
                <a:lumMod val="85000"/>
                <a:lumOff val="1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1917" tIns="60958" rIns="121917" bIns="60958"/>
          <a:lstStyle/>
          <a:p>
            <a:endParaRPr lang="zh-CN" altLang="en-US"/>
          </a:p>
        </p:txBody>
      </p:sp>
      <p:sp>
        <p:nvSpPr>
          <p:cNvPr id="22534" name="Line 6"/>
          <p:cNvSpPr>
            <a:spLocks noChangeShapeType="1"/>
          </p:cNvSpPr>
          <p:nvPr/>
        </p:nvSpPr>
        <p:spPr bwMode="auto">
          <a:xfrm>
            <a:off x="11568195" y="5305798"/>
            <a:ext cx="4233" cy="1064929"/>
          </a:xfrm>
          <a:prstGeom prst="line">
            <a:avLst/>
          </a:prstGeom>
          <a:noFill/>
          <a:ln w="28575">
            <a:solidFill>
              <a:schemeClr val="tx1">
                <a:lumMod val="85000"/>
                <a:lumOff val="1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1917" tIns="60958" rIns="121917" bIns="60958"/>
          <a:lstStyle/>
          <a:p>
            <a:endParaRPr lang="zh-CN" altLang="en-US"/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2638822" y="693490"/>
            <a:ext cx="6912768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93538" tIns="96770" rIns="193538" bIns="96770" anchor="ctr"/>
          <a:lstStyle/>
          <a:p>
            <a:pPr algn="ctr" eaLnBrk="0" hangingPunct="0">
              <a:buFont typeface="Arial" charset="0"/>
              <a:buNone/>
            </a:pPr>
            <a:r>
              <a:rPr lang="zh-TW" altLang="en-US" sz="6000" b="1" dirty="0" smtClean="0">
                <a:solidFill>
                  <a:srgbClr val="26262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幸福员工的标准</a:t>
            </a:r>
            <a:endParaRPr lang="zh-CN" altLang="en-US" sz="6000" b="1" dirty="0">
              <a:solidFill>
                <a:srgbClr val="262626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3718942" y="2266051"/>
            <a:ext cx="5904656" cy="3323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17" tIns="60958" rIns="121917" bIns="60958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30000"/>
              </a:lnSpc>
              <a:buFont typeface="Arial" charset="0"/>
              <a:buNone/>
            </a:pPr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01  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好女儿（儿子）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  <a:buFont typeface="Arial" charset="0"/>
              <a:buNone/>
            </a:pPr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02  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好媳妇（女婿）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  <a:buFont typeface="Arial" charset="0"/>
              <a:buNone/>
            </a:pPr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03  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好</a:t>
            </a: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妻子（丈夫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  <a:buFont typeface="Arial" charset="0"/>
              <a:buNone/>
            </a:pPr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04  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好妈妈（爸爸）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  <a:buFont typeface="Arial" charset="0"/>
              <a:buNone/>
            </a:pPr>
            <a:r>
              <a:rPr lang="en-US" altLang="zh-TW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05  </a:t>
            </a:r>
            <a:r>
              <a:rPr lang="zh-TW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好员工  好干部  好</a:t>
            </a:r>
            <a:r>
              <a:rPr lang="zh-TW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志工 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694606" y="182888"/>
            <a:ext cx="1674728" cy="870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rgbClr val="262626"/>
                </a:solidFill>
                <a:latin typeface="微软雅黑 Light" pitchFamily="34" charset="-122"/>
                <a:ea typeface="微软雅黑" pitchFamily="34" charset="-122"/>
              </a:rPr>
              <a:t>总述</a:t>
            </a:r>
          </a:p>
          <a:p>
            <a:pPr algn="r" eaLnBrk="0" hangingPunct="0">
              <a:buFont typeface="Arial" charset="0"/>
              <a:buNone/>
            </a:pPr>
            <a:r>
              <a:rPr lang="zh-CN" altLang="en-US" sz="1600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Overview</a:t>
            </a:r>
            <a:endParaRPr lang="zh-CN" altLang="en-US" sz="16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8312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v="urn:schemas-microsoft-com:mac:vml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3646934" y="2565698"/>
            <a:ext cx="6741816" cy="1371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93538" tIns="96770" rIns="193538" bIns="96770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115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家和万事兴</a:t>
            </a:r>
            <a:endParaRPr lang="zh-CN" altLang="en-US" sz="115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3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74" y="1068461"/>
            <a:ext cx="1156486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694606" y="182888"/>
            <a:ext cx="1674728" cy="870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rgbClr val="262626"/>
                </a:solidFill>
                <a:latin typeface="微软雅黑 Light" pitchFamily="34" charset="-122"/>
                <a:ea typeface="微软雅黑" pitchFamily="34" charset="-122"/>
              </a:rPr>
              <a:t>总述</a:t>
            </a:r>
          </a:p>
          <a:p>
            <a:pPr algn="r" eaLnBrk="0" hangingPunct="0">
              <a:buFont typeface="Arial" charset="0"/>
              <a:buNone/>
            </a:pPr>
            <a:r>
              <a:rPr lang="zh-CN" altLang="en-US" sz="1600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Overview</a:t>
            </a:r>
            <a:endParaRPr lang="zh-CN" altLang="en-US" sz="16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47123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982638" y="117426"/>
            <a:ext cx="2232248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400" dirty="0" smtClean="0">
                <a:solidFill>
                  <a:srgbClr val="262626"/>
                </a:solidFill>
                <a:latin typeface="微软雅黑 Light" pitchFamily="34" charset="-122"/>
                <a:ea typeface="微软雅黑" pitchFamily="34" charset="-122"/>
              </a:rPr>
              <a:t>人文关怀</a:t>
            </a:r>
            <a:endParaRPr lang="en-US" altLang="zh-CN" sz="3400" dirty="0" smtClean="0">
              <a:solidFill>
                <a:srgbClr val="262626"/>
              </a:solidFill>
              <a:latin typeface="微软雅黑 Light" pitchFamily="34" charset="-122"/>
              <a:ea typeface="微软雅黑" pitchFamily="34" charset="-122"/>
            </a:endParaRPr>
          </a:p>
          <a:p>
            <a:pPr algn="r" eaLnBrk="0" hangingPunct="0">
              <a:buFont typeface="Arial" charset="0"/>
              <a:buNone/>
            </a:pPr>
            <a:r>
              <a:rPr lang="zh-CN" altLang="en-US" sz="1800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Humanistic </a:t>
            </a: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Care</a:t>
            </a:r>
          </a:p>
        </p:txBody>
      </p:sp>
      <p:pic>
        <p:nvPicPr>
          <p:cNvPr id="11" name="Picture 9" descr="H:\2016年回顾片制作\5. 脚本各模块素材（2016年）\6. 慈善公益、志工拓展\20160701 竹筒岁月回娘家\20160701 竹筒岁月回娘家 · 合影 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0" t="13421" r="4534" b="4608"/>
          <a:stretch/>
        </p:blipFill>
        <p:spPr bwMode="auto">
          <a:xfrm>
            <a:off x="-25474" y="4517543"/>
            <a:ext cx="3744416" cy="215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2"/>
          <p:cNvSpPr txBox="1">
            <a:spLocks noChangeArrowheads="1"/>
          </p:cNvSpPr>
          <p:nvPr/>
        </p:nvSpPr>
        <p:spPr bwMode="auto">
          <a:xfrm>
            <a:off x="3794640" y="334479"/>
            <a:ext cx="8370962" cy="115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defTabSz="1219170" rtl="0" eaLnBrk="1" latinLnBrk="0" hangingPunct="1">
              <a:spcBef>
                <a:spcPct val="0"/>
              </a:spcBef>
              <a:buNone/>
              <a:defRPr sz="5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4000"/>
              </a:lnSpc>
            </a:pPr>
            <a:r>
              <a:rPr lang="zh-CN" altLang="en-US" sz="2800" dirty="0" smtClean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       蕴含教育的</a:t>
            </a:r>
            <a:r>
              <a:rPr lang="zh-TW" altLang="en-US" sz="2800" dirty="0" smtClean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关怀</a:t>
            </a:r>
            <a:r>
              <a:rPr lang="zh-CN" altLang="en-US" sz="2800" dirty="0" smtClean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不仅让人感受到爱</a:t>
            </a:r>
            <a:r>
              <a:rPr lang="zh-TW" altLang="en-US" sz="2800" dirty="0" smtClean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zh-CN" altLang="en-US" sz="2800" dirty="0" smtClean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并</a:t>
            </a:r>
            <a:r>
              <a:rPr lang="zh-TW" altLang="en-US" sz="2800" dirty="0" smtClean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sym typeface="华文楷体" pitchFamily="2" charset="-122"/>
              </a:rPr>
              <a:t>将爱敬、关怀、照顾、互助、谦卑落实在每个人的身心</a:t>
            </a:r>
            <a:r>
              <a:rPr lang="zh-TW" altLang="en-US" sz="2800" dirty="0" smtClean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2800" dirty="0" smtClean="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5" name="Picture 8" descr="H:\2015年回顾片制作\3. 脚本各模块素材\2. 人文关怀\1. 关怀开头\DSC0114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1" t="36364" b="11429"/>
          <a:stretch/>
        </p:blipFill>
        <p:spPr bwMode="auto">
          <a:xfrm>
            <a:off x="3646934" y="4517543"/>
            <a:ext cx="5940770" cy="2152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内容占位符 3" descr="父母是孩子最好的老师.bmp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01" b="5426"/>
          <a:stretch/>
        </p:blipFill>
        <p:spPr bwMode="auto">
          <a:xfrm>
            <a:off x="9394764" y="4517544"/>
            <a:ext cx="2821122" cy="2152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1" t="12773" r="8844"/>
          <a:stretch/>
        </p:blipFill>
        <p:spPr bwMode="auto">
          <a:xfrm>
            <a:off x="4726833" y="1845618"/>
            <a:ext cx="3744637" cy="2576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96"/>
          <a:stretch/>
        </p:blipFill>
        <p:spPr bwMode="auto">
          <a:xfrm>
            <a:off x="8471470" y="1845618"/>
            <a:ext cx="3744416" cy="2576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 descr="E:\My Documents\Desktop\DSC_0048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8" t="15165" b="7613"/>
          <a:stretch/>
        </p:blipFill>
        <p:spPr bwMode="auto">
          <a:xfrm>
            <a:off x="-25474" y="1845618"/>
            <a:ext cx="4752307" cy="2585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46072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574926" y="234147"/>
            <a:ext cx="84249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0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华文楷体" pitchFamily="2" charset="-122"/>
              </a:rPr>
              <a:t>效法范文正公</a:t>
            </a:r>
            <a:endParaRPr lang="en-US" altLang="zh-CN" sz="4000" b="1" dirty="0" smtClean="0">
              <a:latin typeface="微软雅黑" panose="020B0503020204020204" pitchFamily="34" charset="-122"/>
              <a:ea typeface="微软雅黑" panose="020B0503020204020204" pitchFamily="34" charset="-122"/>
              <a:sym typeface="华文楷体" pitchFamily="2" charset="-122"/>
            </a:endParaRPr>
          </a:p>
          <a:p>
            <a:pPr algn="ctr"/>
            <a:r>
              <a:rPr lang="en-US" altLang="zh-CN" sz="40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华文楷体" pitchFamily="2" charset="-122"/>
              </a:rPr>
              <a:t>5000</a:t>
            </a:r>
            <a:r>
              <a:rPr lang="zh-CN" altLang="en-US" sz="40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华文楷体" pitchFamily="2" charset="-122"/>
              </a:rPr>
              <a:t>万人民币成立义田大家庭基金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982638" y="117426"/>
            <a:ext cx="2232248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400" dirty="0" smtClean="0">
                <a:solidFill>
                  <a:srgbClr val="262626"/>
                </a:solidFill>
                <a:latin typeface="微软雅黑 Light" pitchFamily="34" charset="-122"/>
                <a:ea typeface="微软雅黑" pitchFamily="34" charset="-122"/>
              </a:rPr>
              <a:t>人文关怀</a:t>
            </a:r>
            <a:endParaRPr lang="en-US" altLang="zh-CN" sz="3400" dirty="0" smtClean="0">
              <a:solidFill>
                <a:srgbClr val="262626"/>
              </a:solidFill>
              <a:latin typeface="微软雅黑 Light" pitchFamily="34" charset="-122"/>
              <a:ea typeface="微软雅黑" pitchFamily="34" charset="-122"/>
            </a:endParaRPr>
          </a:p>
          <a:p>
            <a:pPr algn="r" eaLnBrk="0" hangingPunct="0">
              <a:buFont typeface="Arial" charset="0"/>
              <a:buNone/>
            </a:pPr>
            <a:r>
              <a:rPr lang="zh-CN" altLang="en-US" sz="1800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Humanistic </a:t>
            </a: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Care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327454" y="1776507"/>
            <a:ext cx="2031325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zh-TW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结婚关怀</a:t>
            </a:r>
          </a:p>
          <a:p>
            <a:pPr>
              <a:spcAft>
                <a:spcPts val="1200"/>
              </a:spcAft>
            </a:pPr>
            <a:r>
              <a:rPr lang="zh-TW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生育关怀</a:t>
            </a:r>
            <a:endParaRPr lang="en-US" altLang="zh-TW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Aft>
                <a:spcPts val="1200"/>
              </a:spcAft>
            </a:pPr>
            <a:r>
              <a:rPr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家庭关怀</a:t>
            </a:r>
            <a:endParaRPr lang="zh-TW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Aft>
                <a:spcPts val="1200"/>
              </a:spcAft>
            </a:pPr>
            <a:r>
              <a:rPr lang="zh-TW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入学关怀</a:t>
            </a:r>
          </a:p>
          <a:p>
            <a:pPr>
              <a:spcAft>
                <a:spcPts val="1200"/>
              </a:spcAft>
            </a:pPr>
            <a:r>
              <a:rPr lang="zh-TW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退休关怀</a:t>
            </a:r>
          </a:p>
          <a:p>
            <a:pPr>
              <a:spcAft>
                <a:spcPts val="1200"/>
              </a:spcAft>
            </a:pPr>
            <a:r>
              <a:rPr lang="zh-TW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往生关怀</a:t>
            </a:r>
            <a:endParaRPr lang="en-US" altLang="zh-TW" sz="3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Aft>
                <a:spcPts val="1200"/>
              </a:spcAft>
            </a:pPr>
            <a:r>
              <a:rPr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急难关怀</a:t>
            </a:r>
            <a:endParaRPr 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Picture 3" descr="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37" b="7919"/>
          <a:stretch/>
        </p:blipFill>
        <p:spPr bwMode="auto">
          <a:xfrm>
            <a:off x="-25474" y="1935444"/>
            <a:ext cx="6731074" cy="4734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18442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3" descr="J:\精选\打卡机\打卡机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702" y="1124782"/>
            <a:ext cx="3997294" cy="2602376"/>
          </a:xfrm>
          <a:prstGeom prst="rect">
            <a:avLst/>
          </a:prstGeom>
          <a:solidFill>
            <a:srgbClr val="EDED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7" name="Picture 4" descr="J:\精选\打卡机\DSC_07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0" r="22298"/>
          <a:stretch>
            <a:fillRect/>
          </a:stretch>
        </p:blipFill>
        <p:spPr bwMode="auto">
          <a:xfrm>
            <a:off x="1558702" y="3789834"/>
            <a:ext cx="3990446" cy="2995418"/>
          </a:xfrm>
          <a:prstGeom prst="rect">
            <a:avLst/>
          </a:prstGeom>
          <a:solidFill>
            <a:srgbClr val="EDED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6935876" y="3573810"/>
            <a:ext cx="4464496" cy="2205811"/>
            <a:chOff x="3286894" y="4293890"/>
            <a:chExt cx="4464496" cy="2205811"/>
          </a:xfrm>
        </p:grpSpPr>
        <p:sp>
          <p:nvSpPr>
            <p:cNvPr id="6" name="AutoShape 4"/>
            <p:cNvSpPr>
              <a:spLocks noChangeArrowheads="1"/>
            </p:cNvSpPr>
            <p:nvPr/>
          </p:nvSpPr>
          <p:spPr bwMode="auto">
            <a:xfrm>
              <a:off x="3530952" y="4293890"/>
              <a:ext cx="3935662" cy="653044"/>
            </a:xfrm>
            <a:prstGeom prst="roundRect">
              <a:avLst>
                <a:gd name="adj" fmla="val 16667"/>
              </a:avLst>
            </a:prstGeom>
            <a:solidFill>
              <a:srgbClr val="343D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121917" tIns="60958" rIns="121917" bIns="60958" anchor="ctr"/>
            <a:lstStyle/>
            <a:p>
              <a:pPr algn="ctr">
                <a:buFont typeface="Arial" charset="0"/>
                <a:buNone/>
              </a:pPr>
              <a:r>
                <a:rPr lang="zh-TW" altLang="en-US" sz="3600" dirty="0" smtClean="0">
                  <a:solidFill>
                    <a:schemeClr val="bg1"/>
                  </a:solidFill>
                  <a:latin typeface="隶书" pitchFamily="49" charset="-122"/>
                  <a:ea typeface="微软雅黑" pitchFamily="34" charset="-122"/>
                  <a:sym typeface="微软雅黑" pitchFamily="34" charset="-122"/>
                </a:rPr>
                <a:t>计时制</a:t>
              </a:r>
              <a:endPara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AutoShape 5"/>
            <p:cNvSpPr>
              <a:spLocks noChangeArrowheads="1"/>
            </p:cNvSpPr>
            <p:nvPr/>
          </p:nvSpPr>
          <p:spPr bwMode="auto">
            <a:xfrm>
              <a:off x="3574926" y="5806058"/>
              <a:ext cx="3935662" cy="693643"/>
            </a:xfrm>
            <a:prstGeom prst="roundRect">
              <a:avLst>
                <a:gd name="adj" fmla="val 16667"/>
              </a:avLst>
            </a:pr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121917" tIns="60958" rIns="121917" bIns="60958" anchor="ctr"/>
            <a:lstStyle/>
            <a:p>
              <a:pPr algn="ctr">
                <a:buFont typeface="Arial" charset="0"/>
                <a:buNone/>
              </a:pPr>
              <a:r>
                <a:rPr lang="zh-TW" altLang="en-US" sz="3600" dirty="0" smtClean="0">
                  <a:solidFill>
                    <a:srgbClr val="262626"/>
                  </a:solidFill>
                  <a:latin typeface="隶书" pitchFamily="49" charset="-122"/>
                  <a:ea typeface="微软雅黑" pitchFamily="34" charset="-122"/>
                  <a:sym typeface="微软雅黑" pitchFamily="34" charset="-122"/>
                </a:rPr>
                <a:t>计件制</a:t>
              </a:r>
              <a:endPara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Up Arrow 7"/>
            <p:cNvSpPr/>
            <p:nvPr/>
          </p:nvSpPr>
          <p:spPr bwMode="auto">
            <a:xfrm>
              <a:off x="5163962" y="5004015"/>
              <a:ext cx="594529" cy="779477"/>
            </a:xfrm>
            <a:prstGeom prst="upArrow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extLst/>
          </p:spPr>
          <p:txBody>
            <a:bodyPr lIns="121917" tIns="60958" rIns="121917" bIns="60958"/>
            <a:lstStyle/>
            <a:p>
              <a:pPr>
                <a:defRPr/>
              </a:pPr>
              <a:endParaRPr lang="en-US">
                <a:latin typeface="Arial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9" name="Up Arrow 9"/>
            <p:cNvSpPr>
              <a:spLocks noChangeArrowheads="1"/>
            </p:cNvSpPr>
            <p:nvPr/>
          </p:nvSpPr>
          <p:spPr bwMode="auto">
            <a:xfrm>
              <a:off x="5942957" y="5637934"/>
              <a:ext cx="473766" cy="714521"/>
            </a:xfrm>
            <a:prstGeom prst="upArrow">
              <a:avLst>
                <a:gd name="adj1" fmla="val 50000"/>
                <a:gd name="adj2" fmla="val 49833"/>
              </a:avLst>
            </a:prstGeom>
            <a:noFill/>
            <a:ln>
              <a:noFill/>
            </a:ln>
            <a:effectLst>
              <a:outerShdw dist="53882" dir="135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193538" tIns="96770" rIns="193538" bIns="96770" anchor="ctr"/>
            <a:lstStyle/>
            <a:p>
              <a:pPr>
                <a:buFont typeface="Arial" charset="0"/>
                <a:buNone/>
              </a:pPr>
              <a:endParaRPr lang="en-US" altLang="zh-CN">
                <a:ea typeface="微软雅黑" pitchFamily="34" charset="-122"/>
              </a:endParaRPr>
            </a:p>
          </p:txBody>
        </p:sp>
        <p:sp>
          <p:nvSpPr>
            <p:cNvPr id="10" name="Line 6"/>
            <p:cNvSpPr>
              <a:spLocks noChangeShapeType="1"/>
            </p:cNvSpPr>
            <p:nvPr/>
          </p:nvSpPr>
          <p:spPr bwMode="auto">
            <a:xfrm flipV="1">
              <a:off x="3286894" y="6166098"/>
              <a:ext cx="4464496" cy="0"/>
            </a:xfrm>
            <a:prstGeom prst="line">
              <a:avLst/>
            </a:prstGeom>
            <a:ln>
              <a:solidFill>
                <a:srgbClr val="FF0000"/>
              </a:solidFill>
              <a:headEnd/>
              <a:tailEnd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  <p:txBody>
            <a:bodyPr lIns="121917" tIns="60958" rIns="121917" bIns="60958"/>
            <a:lstStyle/>
            <a:p>
              <a:pPr>
                <a:defRPr/>
              </a:pPr>
              <a:endParaRPr lang="zh-CN" altLang="en-US" dirty="0"/>
            </a:p>
          </p:txBody>
        </p:sp>
      </p:grp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982638" y="117426"/>
            <a:ext cx="2232248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400" dirty="0" smtClean="0">
                <a:solidFill>
                  <a:srgbClr val="262626"/>
                </a:solidFill>
                <a:latin typeface="微软雅黑 Light" pitchFamily="34" charset="-122"/>
                <a:ea typeface="微软雅黑" pitchFamily="34" charset="-122"/>
              </a:rPr>
              <a:t>人文关怀</a:t>
            </a:r>
            <a:endParaRPr lang="en-US" altLang="zh-CN" sz="3400" dirty="0" smtClean="0">
              <a:solidFill>
                <a:srgbClr val="262626"/>
              </a:solidFill>
              <a:latin typeface="微软雅黑 Light" pitchFamily="34" charset="-122"/>
              <a:ea typeface="微软雅黑" pitchFamily="34" charset="-122"/>
            </a:endParaRPr>
          </a:p>
          <a:p>
            <a:pPr algn="r" eaLnBrk="0" hangingPunct="0">
              <a:buFont typeface="Arial" charset="0"/>
              <a:buNone/>
            </a:pPr>
            <a:r>
              <a:rPr lang="zh-CN" altLang="en-US" sz="1800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Humanistic </a:t>
            </a: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Care</a:t>
            </a: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55390" y="1386630"/>
            <a:ext cx="677108" cy="5016758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r>
              <a:rPr lang="zh-CN" altLang="en-US" sz="3200" dirty="0" smtClean="0">
                <a:latin typeface="微软雅黑 Light" pitchFamily="34" charset="-122"/>
                <a:ea typeface="微软雅黑" pitchFamily="34" charset="-122"/>
                <a:sym typeface="华文楷体" pitchFamily="2" charset="-122"/>
              </a:rPr>
              <a:t>取消打卡，</a:t>
            </a:r>
            <a:r>
              <a:rPr lang="zh-TW" altLang="en-US" sz="3200" dirty="0" smtClean="0">
                <a:latin typeface="微软雅黑 Light" pitchFamily="34" charset="-122"/>
                <a:ea typeface="微软雅黑" pitchFamily="34" charset="-122"/>
                <a:sym typeface="华文楷体" pitchFamily="2" charset="-122"/>
              </a:rPr>
              <a:t>把信任交给员工</a:t>
            </a:r>
            <a:endParaRPr lang="zh-CN" altLang="en-US" sz="3200" dirty="0"/>
          </a:p>
        </p:txBody>
      </p:sp>
      <p:sp>
        <p:nvSpPr>
          <p:cNvPr id="16" name="TextBox 15"/>
          <p:cNvSpPr txBox="1"/>
          <p:nvPr/>
        </p:nvSpPr>
        <p:spPr>
          <a:xfrm>
            <a:off x="7121126" y="1485578"/>
            <a:ext cx="3877986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计件制改计时制</a:t>
            </a:r>
            <a:endParaRPr lang="en-US" altLang="zh-CN" sz="3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spcAft>
                <a:spcPts val="1200"/>
              </a:spcAft>
            </a:pPr>
            <a:r>
              <a:rPr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真正体现家的温暖</a:t>
            </a:r>
            <a:endParaRPr 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62939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v="urn:schemas-microsoft-com:mac:vml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2014年苏州固锝全员培训\新建文件夹 (2)\孙霖\照片\DSC0593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63" t="32720" r="13270" b="1"/>
          <a:stretch/>
        </p:blipFill>
        <p:spPr bwMode="auto">
          <a:xfrm>
            <a:off x="0" y="-26590"/>
            <a:ext cx="12215886" cy="6931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0" y="-26590"/>
            <a:ext cx="12215886" cy="1566174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标题 1"/>
          <p:cNvSpPr>
            <a:spLocks noChangeArrowheads="1"/>
          </p:cNvSpPr>
          <p:nvPr/>
        </p:nvSpPr>
        <p:spPr bwMode="auto">
          <a:xfrm>
            <a:off x="2230041" y="909514"/>
            <a:ext cx="7658320" cy="630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5132" tIns="72566" rIns="145132" bIns="72566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Consolas" panose="020B0609020204030204" pitchFamily="49" charset="0"/>
              </a:rPr>
              <a:t>每人每年学习时间平均</a:t>
            </a:r>
            <a:r>
              <a:rPr lang="en-US" altLang="zh-CN" sz="36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Consolas" panose="020B0609020204030204" pitchFamily="49" charset="0"/>
              </a:rPr>
              <a:t>300</a:t>
            </a:r>
            <a:r>
              <a:rPr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Consolas" panose="020B0609020204030204" pitchFamily="49" charset="0"/>
              </a:rPr>
              <a:t>小时</a:t>
            </a:r>
            <a:endParaRPr lang="en-US" altLang="zh-CN" sz="3600" dirty="0" smtClean="0">
              <a:latin typeface="微软雅黑" panose="020B0503020204020204" pitchFamily="34" charset="-122"/>
              <a:ea typeface="微软雅黑" panose="020B0503020204020204" pitchFamily="34" charset="-122"/>
              <a:sym typeface="Consolas" panose="020B0609020204030204" pitchFamily="49" charset="0"/>
            </a:endParaRPr>
          </a:p>
        </p:txBody>
      </p:sp>
      <p:sp>
        <p:nvSpPr>
          <p:cNvPr id="4" name="标题 1"/>
          <p:cNvSpPr>
            <a:spLocks noChangeArrowheads="1"/>
          </p:cNvSpPr>
          <p:nvPr/>
        </p:nvSpPr>
        <p:spPr bwMode="auto">
          <a:xfrm>
            <a:off x="4006974" y="5968076"/>
            <a:ext cx="4176464" cy="774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5132" tIns="72566" rIns="145132" bIns="72566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endParaRPr lang="en-US" altLang="zh-CN" sz="4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onsolas" panose="020B0609020204030204" pitchFamily="49" charset="0"/>
            </a:endParaRPr>
          </a:p>
        </p:txBody>
      </p:sp>
      <p:sp>
        <p:nvSpPr>
          <p:cNvPr id="5" name="标题 1">
            <a:extLst>
              <a:ext uri="{FF2B5EF4-FFF2-40B4-BE49-F238E27FC236}">
                <a16:creationId xmlns:mc="http://schemas.openxmlformats.org/markup-compatibility/2006" xmlns:mv="urn:schemas-microsoft-com:mac:vml" xmlns:a16="http://schemas.microsoft.com/office/drawing/2014/main" xmlns="" id="{CBA0AB32-26AB-438B-8D97-ED19A53D3C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6934" y="-26590"/>
            <a:ext cx="4824535" cy="784123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3510" tIns="96754" rIns="193510" bIns="96754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36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建国君民  教学为先</a:t>
            </a:r>
            <a:endParaRPr lang="zh-CN" altLang="en-US" sz="36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8264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:\20140428\照片\学习照片\DSC_003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8" t="7509" r="9525" b="4507"/>
          <a:stretch/>
        </p:blipFill>
        <p:spPr bwMode="auto">
          <a:xfrm>
            <a:off x="4066729" y="1341562"/>
            <a:ext cx="3972694" cy="2687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2" name="Picture 2" descr="H:\20140428\二極管\各部门自己建立学习场域\各部门学习场域照片\爱心部场域\DSC0838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1562"/>
            <a:ext cx="4066728" cy="2687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11" name="Picture 11" descr="H:\20140428\照片\学习照片\DSC_0056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2" r="7338" b="7184"/>
          <a:stretch/>
        </p:blipFill>
        <p:spPr bwMode="auto">
          <a:xfrm>
            <a:off x="4006975" y="4046509"/>
            <a:ext cx="4088228" cy="2790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13" name="Picture 2" descr="M:\DCIM\100CANON\IMG_9166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27" r="8665" b="8833"/>
          <a:stretch/>
        </p:blipFill>
        <p:spPr bwMode="auto">
          <a:xfrm>
            <a:off x="8095203" y="4059304"/>
            <a:ext cx="4104664" cy="2778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5231110" y="402729"/>
            <a:ext cx="645524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企业应成为一所“校办企业” </a:t>
            </a:r>
            <a:endParaRPr lang="zh-CN" altLang="en-US" sz="3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910630" y="117426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人文教育</a:t>
            </a:r>
          </a:p>
          <a:p>
            <a:pPr algn="r" eaLnBrk="0" hangingPunct="0">
              <a:buFont typeface="Arial" charset="0"/>
              <a:buNone/>
            </a:pPr>
            <a:r>
              <a:rPr lang="zh-CN" altLang="en-US" sz="14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Humanistic Education</a:t>
            </a:r>
          </a:p>
        </p:txBody>
      </p:sp>
      <p:pic>
        <p:nvPicPr>
          <p:cNvPr id="12" name="Picture 12" descr="H:\20140428\照片\学习照片\DSC_0003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63" r="1872"/>
          <a:stretch/>
        </p:blipFill>
        <p:spPr bwMode="auto">
          <a:xfrm>
            <a:off x="8039422" y="1341562"/>
            <a:ext cx="4160445" cy="2687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10" name="Picture 10" descr="H:\20140428\照片\学习照片\DSC_0067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59304"/>
            <a:ext cx="4006974" cy="2777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526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v="urn:schemas-microsoft-com:mac:vml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内容占位符 5" descr="DSC_45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98" t="10007" b="5865"/>
          <a:stretch/>
        </p:blipFill>
        <p:spPr bwMode="auto">
          <a:xfrm>
            <a:off x="8444086" y="1557586"/>
            <a:ext cx="3771800" cy="260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2" descr="C:\Users\c.d.wang\Desktop\627699594174433524.jpg"/>
          <p:cNvPicPr>
            <a:picLocks noChangeAspect="1" noChangeArrowheads="1"/>
          </p:cNvPicPr>
          <p:nvPr/>
        </p:nvPicPr>
        <p:blipFill rotWithShape="1">
          <a:blip r:embed="rId3" cstate="print">
            <a:lum bright="26000" contrast="26000"/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12" t="10122" b="6896"/>
          <a:stretch/>
        </p:blipFill>
        <p:spPr bwMode="auto">
          <a:xfrm>
            <a:off x="8300392" y="4233021"/>
            <a:ext cx="3915493" cy="2631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430910" y="229450"/>
            <a:ext cx="6552727" cy="1184120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>
              <a:buFont typeface="Arial" charset="0"/>
              <a:buNone/>
              <a:defRPr/>
            </a:pPr>
            <a:r>
              <a:rPr lang="zh-CN" alt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其身正，不令而行</a:t>
            </a:r>
            <a:r>
              <a:rPr lang="zh-CN" altLang="en-U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36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eaLnBrk="0" hangingPunct="0">
              <a:buFont typeface="Arial" charset="0"/>
              <a:buNone/>
              <a:defRPr/>
            </a:pPr>
            <a:r>
              <a:rPr lang="en-US" altLang="zh-CN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——《</a:t>
            </a:r>
            <a:r>
              <a:rPr lang="zh-CN" alt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论语</a:t>
            </a:r>
            <a:r>
              <a:rPr lang="en-US" altLang="zh-CN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910630" y="117426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>
                <a:solidFill>
                  <a:srgbClr val="333333"/>
                </a:solidFill>
                <a:latin typeface="微软雅黑 Light" pitchFamily="34" charset="-122"/>
                <a:ea typeface="微软雅黑" pitchFamily="34" charset="-122"/>
              </a:rPr>
              <a:t>人文教育</a:t>
            </a:r>
          </a:p>
          <a:p>
            <a:pPr algn="r" eaLnBrk="0" hangingPunct="0">
              <a:buFont typeface="Arial" charset="0"/>
              <a:buNone/>
            </a:pPr>
            <a:r>
              <a:rPr lang="zh-CN" altLang="en-US" sz="14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Humanistic Education</a:t>
            </a: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" name="Picture 2" descr="image089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1" r="6200" b="3853"/>
          <a:stretch/>
        </p:blipFill>
        <p:spPr bwMode="auto">
          <a:xfrm>
            <a:off x="4142190" y="4233021"/>
            <a:ext cx="4158202" cy="2631132"/>
          </a:xfrm>
          <a:prstGeom prst="rect">
            <a:avLst/>
          </a:prstGeom>
          <a:solidFill>
            <a:srgbClr val="EDED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 descr="H:\新建文件夹 (8)\DSC09826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6" t="10628"/>
          <a:stretch/>
        </p:blipFill>
        <p:spPr bwMode="auto">
          <a:xfrm>
            <a:off x="-27038" y="4233020"/>
            <a:ext cx="4169228" cy="2631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J:\餐盘\DSC09760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26"/>
          <a:stretch/>
        </p:blipFill>
        <p:spPr bwMode="auto">
          <a:xfrm>
            <a:off x="4078982" y="1557586"/>
            <a:ext cx="4365104" cy="2603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图片 7" descr="IMG_6378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99" r="3620"/>
          <a:stretch/>
        </p:blipFill>
        <p:spPr bwMode="auto">
          <a:xfrm>
            <a:off x="-17884" y="1557586"/>
            <a:ext cx="4229862" cy="2603426"/>
          </a:xfrm>
          <a:prstGeom prst="rect">
            <a:avLst/>
          </a:prstGeom>
          <a:solidFill>
            <a:srgbClr val="EDED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80337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image01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3" t="4903" r="8706"/>
          <a:stretch/>
        </p:blipFill>
        <p:spPr bwMode="auto">
          <a:xfrm>
            <a:off x="4150989" y="4192161"/>
            <a:ext cx="3744417" cy="2667428"/>
          </a:xfrm>
          <a:prstGeom prst="rect">
            <a:avLst/>
          </a:prstGeom>
          <a:solidFill>
            <a:srgbClr val="EDED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 descr="D:\DSC_0085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23" t="5308" r="3356" b="12307"/>
          <a:stretch/>
        </p:blipFill>
        <p:spPr bwMode="auto">
          <a:xfrm>
            <a:off x="-2" y="4192160"/>
            <a:ext cx="4150991" cy="2667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23" t="6288" r="5909" b="2286"/>
          <a:stretch/>
        </p:blipFill>
        <p:spPr bwMode="auto">
          <a:xfrm>
            <a:off x="4004319" y="1398138"/>
            <a:ext cx="3935216" cy="2751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01" r="13346" b="4184"/>
          <a:stretch/>
        </p:blipFill>
        <p:spPr bwMode="auto">
          <a:xfrm>
            <a:off x="0" y="1398138"/>
            <a:ext cx="4009091" cy="2751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910630" y="117426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>
                <a:solidFill>
                  <a:srgbClr val="333333"/>
                </a:solidFill>
                <a:latin typeface="微软雅黑 Light" pitchFamily="34" charset="-122"/>
                <a:ea typeface="微软雅黑" pitchFamily="34" charset="-122"/>
              </a:rPr>
              <a:t>人文教育</a:t>
            </a:r>
          </a:p>
          <a:p>
            <a:pPr algn="r" eaLnBrk="0" hangingPunct="0">
              <a:buFont typeface="Arial" charset="0"/>
              <a:buNone/>
            </a:pPr>
            <a:r>
              <a:rPr lang="zh-CN" altLang="en-US" sz="14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Humanistic Education</a:t>
            </a:r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8" name="Picture 2" descr="H:\20140428\创建幸福典范总厂资料\幸福卫生间建设补充\20140314圊厕\IMG_6806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25" t="12071" r="4859" b="14299"/>
          <a:stretch/>
        </p:blipFill>
        <p:spPr bwMode="auto">
          <a:xfrm>
            <a:off x="7895406" y="4194035"/>
            <a:ext cx="4326369" cy="2659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内容占位符 11" descr="DSC_1034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8" t="2550" r="15692" b="4368"/>
          <a:stretch/>
        </p:blipFill>
        <p:spPr bwMode="auto">
          <a:xfrm>
            <a:off x="7967414" y="1398138"/>
            <a:ext cx="4254362" cy="2751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3646935" y="396747"/>
            <a:ext cx="8585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领导者率先垂范，身体力行，下属就会效法。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74323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v="urn:schemas-microsoft-com:mac:vml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3246410" y="261442"/>
            <a:ext cx="87534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4200"/>
              </a:lnSpc>
            </a:pPr>
            <a:r>
              <a:rPr lang="zh-CN" altLang="en-US" sz="3200" dirty="0" smtClean="0">
                <a:latin typeface="微软雅黑" pitchFamily="34" charset="-122"/>
                <a:ea typeface="微软雅黑" pitchFamily="34" charset="-122"/>
              </a:rPr>
              <a:t>倡导回归自然农耕，保护地球母亲</a:t>
            </a:r>
            <a:endParaRPr lang="en-US" altLang="zh-CN" sz="3200" dirty="0" smtClean="0">
              <a:latin typeface="微软雅黑" pitchFamily="34" charset="-122"/>
              <a:ea typeface="微软雅黑" pitchFamily="34" charset="-122"/>
            </a:endParaRPr>
          </a:p>
          <a:p>
            <a:pPr algn="r">
              <a:lnSpc>
                <a:spcPts val="4200"/>
              </a:lnSpc>
            </a:pPr>
            <a:r>
              <a:rPr lang="zh-CN" altLang="en-US" sz="3200" dirty="0" smtClean="0">
                <a:latin typeface="微软雅黑" pitchFamily="34" charset="-122"/>
                <a:ea typeface="微软雅黑" pitchFamily="34" charset="-122"/>
              </a:rPr>
              <a:t>推行健康低碳餐，保护环境，呵护员工健康</a:t>
            </a:r>
            <a:endParaRPr lang="zh-CN" altLang="en-US" sz="3200" dirty="0"/>
          </a:p>
        </p:txBody>
      </p:sp>
      <p:pic>
        <p:nvPicPr>
          <p:cNvPr id="6" name="图片 2" descr="DSC_0398"/>
          <p:cNvPicPr>
            <a:picLocks noChangeAspect="1" noChangeArrowheads="1"/>
          </p:cNvPicPr>
          <p:nvPr/>
        </p:nvPicPr>
        <p:blipFill rotWithShape="1">
          <a:blip r:embed="rId2" cstate="print"/>
          <a:srcRect r="5098"/>
          <a:stretch/>
        </p:blipFill>
        <p:spPr bwMode="auto">
          <a:xfrm>
            <a:off x="-14899" y="4282114"/>
            <a:ext cx="4021874" cy="2591191"/>
          </a:xfrm>
          <a:prstGeom prst="rect">
            <a:avLst/>
          </a:prstGeom>
          <a:solidFill>
            <a:srgbClr val="EDEDED"/>
          </a:solidFill>
          <a:ln w="9525">
            <a:noFill/>
            <a:miter lim="800000"/>
            <a:headEnd/>
            <a:tailEnd/>
          </a:ln>
        </p:spPr>
      </p:pic>
      <p:pic>
        <p:nvPicPr>
          <p:cNvPr id="8" name="图片 1" descr="DSC_0389"/>
          <p:cNvPicPr>
            <a:picLocks noChangeAspect="1" noChangeArrowheads="1"/>
          </p:cNvPicPr>
          <p:nvPr/>
        </p:nvPicPr>
        <p:blipFill rotWithShape="1">
          <a:blip r:embed="rId3" cstate="print"/>
          <a:srcRect r="8794"/>
          <a:stretch/>
        </p:blipFill>
        <p:spPr bwMode="auto">
          <a:xfrm>
            <a:off x="4006975" y="4274816"/>
            <a:ext cx="4294326" cy="2600399"/>
          </a:xfrm>
          <a:prstGeom prst="rect">
            <a:avLst/>
          </a:prstGeom>
          <a:solidFill>
            <a:srgbClr val="EDEDED"/>
          </a:solidFill>
          <a:ln w="9525">
            <a:noFill/>
            <a:miter lim="800000"/>
            <a:headEnd/>
            <a:tailEnd/>
          </a:ln>
        </p:spPr>
      </p:pic>
      <p:pic>
        <p:nvPicPr>
          <p:cNvPr id="9" name="Picture 3" descr="image153"/>
          <p:cNvPicPr>
            <a:picLocks noChangeAspect="1" noChangeArrowheads="1"/>
          </p:cNvPicPr>
          <p:nvPr/>
        </p:nvPicPr>
        <p:blipFill rotWithShape="1">
          <a:blip r:embed="rId4" cstate="print"/>
          <a:srcRect l="3947" t="12180" r="9863" b="2473"/>
          <a:stretch/>
        </p:blipFill>
        <p:spPr bwMode="auto">
          <a:xfrm>
            <a:off x="4295006" y="1659843"/>
            <a:ext cx="3948054" cy="2562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图片 3" descr="DSC_0401"/>
          <p:cNvPicPr>
            <a:picLocks noChangeAspect="1" noChangeArrowheads="1"/>
          </p:cNvPicPr>
          <p:nvPr/>
        </p:nvPicPr>
        <p:blipFill rotWithShape="1">
          <a:blip r:embed="rId5" cstate="print"/>
          <a:srcRect t="6267" r="4214" b="3354"/>
          <a:stretch/>
        </p:blipFill>
        <p:spPr bwMode="auto">
          <a:xfrm>
            <a:off x="-29798" y="1659843"/>
            <a:ext cx="4324804" cy="2559011"/>
          </a:xfrm>
          <a:prstGeom prst="rect">
            <a:avLst/>
          </a:prstGeom>
          <a:solidFill>
            <a:srgbClr val="EDEDED"/>
          </a:solidFill>
          <a:ln w="9525">
            <a:noFill/>
            <a:miter lim="800000"/>
            <a:headEnd/>
            <a:tailEnd/>
          </a:ln>
        </p:spPr>
      </p:pic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910630" y="117426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绿色环保</a:t>
            </a:r>
          </a:p>
          <a:p>
            <a:pPr algn="r" eaLnBrk="0" hangingPunct="0">
              <a:buFont typeface="Arial" charset="0"/>
              <a:buNone/>
            </a:pPr>
            <a:r>
              <a:rPr lang="zh-CN" altLang="en-US" sz="18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Green </a:t>
            </a:r>
            <a:r>
              <a:rPr lang="zh-CN" altLang="en-US" sz="18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Enterprise</a:t>
            </a: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2" name="Picture 13" descr="G:\PPT制作\幸福农场、湿地\新建文件夹\DSC_6146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86" r="3166"/>
          <a:stretch/>
        </p:blipFill>
        <p:spPr bwMode="auto">
          <a:xfrm>
            <a:off x="8243060" y="1659843"/>
            <a:ext cx="3972826" cy="2559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E:\My Documents\Desktop\图片1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8" t="13811"/>
          <a:stretch/>
        </p:blipFill>
        <p:spPr bwMode="auto">
          <a:xfrm>
            <a:off x="8301300" y="4282114"/>
            <a:ext cx="3914588" cy="2604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18229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Rectangle 8"/>
          <p:cNvSpPr>
            <a:spLocks noChangeArrowheads="1"/>
          </p:cNvSpPr>
          <p:nvPr/>
        </p:nvSpPr>
        <p:spPr bwMode="auto">
          <a:xfrm>
            <a:off x="910630" y="117426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绿色环保</a:t>
            </a:r>
          </a:p>
          <a:p>
            <a:pPr algn="r" eaLnBrk="0" hangingPunct="0">
              <a:buFont typeface="Arial" charset="0"/>
              <a:buNone/>
            </a:pPr>
            <a:r>
              <a:rPr lang="zh-CN" altLang="en-US" sz="18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Green </a:t>
            </a:r>
            <a:r>
              <a:rPr lang="zh-CN" altLang="en-US" sz="18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Enterprise</a:t>
            </a: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375126" y="244019"/>
            <a:ext cx="655972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200"/>
              </a:lnSpc>
            </a:pP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天地人合一的农耕文化</a:t>
            </a:r>
            <a:endParaRPr lang="en-US" altLang="zh-CN" sz="3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ts val="4200"/>
              </a:lnSpc>
            </a:pP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使人有回归自然的幸福感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075" name="Picture 3" descr="H:\2016年回顾片制作\5. 脚本各模块素材（2016年）\5. 绿色环保、健康促进\幸福农场劳作\幸福农场收获农作物 0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0" t="11443" r="10334" b="16835"/>
          <a:stretch/>
        </p:blipFill>
        <p:spPr bwMode="auto">
          <a:xfrm>
            <a:off x="3806022" y="4417301"/>
            <a:ext cx="4396484" cy="2436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:\2016年回顾片制作\5. 脚本各模块素材（2016年）\5. 绿色环保、健康促进\幸福农场劳作\幸福农场收获农作物 0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23" t="13664" r="9173"/>
          <a:stretch/>
        </p:blipFill>
        <p:spPr bwMode="auto">
          <a:xfrm>
            <a:off x="8202506" y="1498030"/>
            <a:ext cx="3987906" cy="2822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内容占位符 3" descr="DSC_0900.JPG"/>
          <p:cNvPicPr>
            <a:picLocks noChangeAspect="1" noChangeArrowheads="1"/>
          </p:cNvPicPr>
          <p:nvPr/>
        </p:nvPicPr>
        <p:blipFill rotWithShape="1">
          <a:blip r:embed="rId5"/>
          <a:srcRect r="7800" b="4362"/>
          <a:stretch/>
        </p:blipFill>
        <p:spPr bwMode="auto">
          <a:xfrm>
            <a:off x="-25475" y="1523182"/>
            <a:ext cx="4035499" cy="2797346"/>
          </a:xfrm>
          <a:prstGeom prst="rect">
            <a:avLst/>
          </a:prstGeom>
          <a:noFill/>
          <a:ln>
            <a:miter lim="800000"/>
            <a:headEnd/>
            <a:tailEnd/>
          </a:ln>
        </p:spPr>
      </p:pic>
      <p:pic>
        <p:nvPicPr>
          <p:cNvPr id="9" name="Picture 3" descr="image11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15072" y="4417301"/>
            <a:ext cx="3821094" cy="244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0" t="3704"/>
          <a:stretch/>
        </p:blipFill>
        <p:spPr bwMode="auto">
          <a:xfrm>
            <a:off x="4010024" y="1485578"/>
            <a:ext cx="4192481" cy="283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内容占位符 6" descr="DSC_0882.JPG"/>
          <p:cNvPicPr>
            <a:picLocks noChangeAspect="1" noChangeArrowheads="1"/>
          </p:cNvPicPr>
          <p:nvPr/>
        </p:nvPicPr>
        <p:blipFill rotWithShape="1">
          <a:blip r:embed="rId8"/>
          <a:srcRect b="4286"/>
          <a:stretch/>
        </p:blipFill>
        <p:spPr bwMode="auto">
          <a:xfrm>
            <a:off x="8202506" y="4405096"/>
            <a:ext cx="3987905" cy="2448759"/>
          </a:xfrm>
          <a:prstGeom prst="rect">
            <a:avLst/>
          </a:prstGeom>
          <a:noFill/>
          <a:ln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680965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1000"/>
          <p:cNvPicPr>
            <a:picLocks noChangeAspect="1" noChangeArrowheads="1"/>
          </p:cNvPicPr>
          <p:nvPr/>
        </p:nvPicPr>
        <p:blipFill>
          <a:blip r:embed="rId2">
            <a:lum contrast="-6000"/>
          </a:blip>
          <a:srcRect/>
          <a:stretch>
            <a:fillRect/>
          </a:stretch>
        </p:blipFill>
        <p:spPr bwMode="auto">
          <a:xfrm>
            <a:off x="-25475" y="0"/>
            <a:ext cx="12215887" cy="68595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矩形 2"/>
          <p:cNvSpPr/>
          <p:nvPr/>
        </p:nvSpPr>
        <p:spPr>
          <a:xfrm>
            <a:off x="0" y="2628995"/>
            <a:ext cx="1221588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2,014,000</a:t>
            </a:r>
            <a:r>
              <a:rPr lang="zh-CN" altLang="zh-CN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棵</a:t>
            </a:r>
            <a:r>
              <a:rPr lang="zh-CN" altLang="en-US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</a:t>
            </a:r>
            <a:r>
              <a:rPr lang="zh-CN" altLang="zh-CN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树</a:t>
            </a:r>
            <a:endParaRPr lang="zh-CN" altLang="zh-CN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236580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4727054" y="172011"/>
            <a:ext cx="712879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4200"/>
              </a:lnSpc>
            </a:pP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上医治未病，设立养生馆，</a:t>
            </a:r>
            <a:endParaRPr lang="en-US" altLang="zh-CN" sz="3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ts val="4200"/>
              </a:lnSpc>
            </a:pP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并邀请中医师为员工免费诊疗。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3" t="12322"/>
          <a:stretch/>
        </p:blipFill>
        <p:spPr bwMode="auto">
          <a:xfrm>
            <a:off x="8033142" y="1485579"/>
            <a:ext cx="4182744" cy="2594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17" t="8272" r="6828" b="11248"/>
          <a:stretch/>
        </p:blipFill>
        <p:spPr bwMode="auto">
          <a:xfrm>
            <a:off x="0" y="1485579"/>
            <a:ext cx="4078983" cy="2594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838622" y="117426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rgbClr val="333333"/>
                </a:solidFill>
                <a:latin typeface="微软雅黑 Light" pitchFamily="34" charset="-122"/>
                <a:ea typeface="微软雅黑" pitchFamily="34" charset="-122"/>
              </a:rPr>
              <a:t>健康促进</a:t>
            </a:r>
          </a:p>
          <a:p>
            <a:pPr algn="r" eaLnBrk="0" hangingPunct="0">
              <a:buFont typeface="Arial" charset="0"/>
              <a:buNone/>
            </a:pPr>
            <a:r>
              <a:rPr lang="zh-CN" altLang="en-US" sz="1400" dirty="0" smtClean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Health </a:t>
            </a:r>
            <a:r>
              <a:rPr lang="zh-CN" altLang="en-US" sz="1400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Maintenance</a:t>
            </a:r>
            <a:r>
              <a:rPr lang="zh-CN" altLang="en-US" sz="14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983" y="1485578"/>
            <a:ext cx="3954160" cy="2594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 descr="G:\2017年全年资料（苏州固锝）\1. 2017年全年照片\2. 《2017固锝全年其他类别拍摄照片》\2017年5月份 · 其他类别照片\20170526 健康保全进车间 · 照片\邮件发送（健康保全进车间）\DSC_0346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0" t="4141" r="2740" b="5253"/>
          <a:stretch/>
        </p:blipFill>
        <p:spPr bwMode="auto">
          <a:xfrm>
            <a:off x="0" y="4184651"/>
            <a:ext cx="4032574" cy="2701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11" r="16090" b="-327"/>
          <a:stretch/>
        </p:blipFill>
        <p:spPr bwMode="auto">
          <a:xfrm>
            <a:off x="4032574" y="4184651"/>
            <a:ext cx="4044080" cy="2701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19" r="13187"/>
          <a:stretch/>
        </p:blipFill>
        <p:spPr bwMode="auto">
          <a:xfrm>
            <a:off x="8076654" y="4184651"/>
            <a:ext cx="4139232" cy="2701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00779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竖排标题 3"/>
          <p:cNvSpPr txBox="1">
            <a:spLocks noChangeArrowheads="1"/>
          </p:cNvSpPr>
          <p:nvPr/>
        </p:nvSpPr>
        <p:spPr bwMode="auto">
          <a:xfrm>
            <a:off x="5231110" y="574270"/>
            <a:ext cx="6789950" cy="58261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defTabSz="1219170" rtl="0" eaLnBrk="1" latinLnBrk="0" hangingPunct="1">
              <a:spcBef>
                <a:spcPct val="0"/>
              </a:spcBef>
              <a:buNone/>
              <a:defRPr sz="5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zh-CN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探索中国留守儿童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问题</a:t>
            </a:r>
            <a:r>
              <a:rPr lang="zh-CN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的解决之道</a:t>
            </a:r>
            <a:endParaRPr lang="zh-CN" altLang="en-US" sz="3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838622" y="117426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 smtClean="0">
                <a:latin typeface="微软雅黑 Light" pitchFamily="34" charset="-122"/>
                <a:ea typeface="微软雅黑" pitchFamily="34" charset="-122"/>
              </a:rPr>
              <a:t>慈善公益</a:t>
            </a:r>
            <a:endParaRPr lang="en-US" altLang="zh-CN" sz="3200" dirty="0" smtClean="0">
              <a:latin typeface="微软雅黑 Light" pitchFamily="34" charset="-122"/>
              <a:ea typeface="微软雅黑" pitchFamily="34" charset="-122"/>
            </a:endParaRPr>
          </a:p>
          <a:p>
            <a:pPr algn="r" eaLnBrk="0" hangingPunct="0">
              <a:buFont typeface="Arial" charset="0"/>
              <a:buNone/>
            </a:pPr>
            <a:r>
              <a:rPr lang="en-US" altLang="zh-TW" sz="1800" dirty="0">
                <a:latin typeface="微软雅黑" panose="020B0503020204020204" pitchFamily="34" charset="-122"/>
                <a:ea typeface="微软雅黑" panose="020B0503020204020204" pitchFamily="34" charset="-122"/>
                <a:sym typeface="隶书" pitchFamily="49" charset="-122"/>
              </a:rPr>
              <a:t>Charities</a:t>
            </a: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68" r="7234"/>
          <a:stretch>
            <a:fillRect/>
          </a:stretch>
        </p:blipFill>
        <p:spPr bwMode="auto">
          <a:xfrm>
            <a:off x="9579322" y="3422816"/>
            <a:ext cx="2636564" cy="1664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9322" y="1629594"/>
            <a:ext cx="2636564" cy="1757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H:\【幸福校园】全部资料（苏州明德公益基金会）\11. 幸福校园 · 精选照片\幸福校园及幸福伙伴\IMG_005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02"/>
          <a:stretch/>
        </p:blipFill>
        <p:spPr bwMode="auto">
          <a:xfrm>
            <a:off x="-25474" y="1629594"/>
            <a:ext cx="9575038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H:\【幸福校园】全部资料（苏州明德公益基金会）\11. 幸福校园 · 精选照片\幸福校园及幸福伙伴\IMG_982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9322" y="5128469"/>
            <a:ext cx="2636564" cy="1757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47748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51" t="5434" b="5434"/>
          <a:stretch/>
        </p:blipFill>
        <p:spPr bwMode="auto">
          <a:xfrm>
            <a:off x="8816445" y="4443932"/>
            <a:ext cx="3389047" cy="2376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26" t="12057" r="7116"/>
          <a:stretch/>
        </p:blipFill>
        <p:spPr bwMode="auto">
          <a:xfrm>
            <a:off x="-25473" y="4428409"/>
            <a:ext cx="3528391" cy="2373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5" t="7400" r="15391" b="4426"/>
          <a:stretch/>
        </p:blipFill>
        <p:spPr bwMode="auto">
          <a:xfrm>
            <a:off x="-7649" y="1502811"/>
            <a:ext cx="4014623" cy="286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标题 1"/>
          <p:cNvSpPr>
            <a:spLocks noChangeArrowheads="1"/>
          </p:cNvSpPr>
          <p:nvPr/>
        </p:nvSpPr>
        <p:spPr bwMode="auto">
          <a:xfrm>
            <a:off x="3502918" y="117426"/>
            <a:ext cx="8687494" cy="119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645" tIns="40823" rIns="81645" bIns="40823"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隶书" panose="02010509060101010101" pitchFamily="49" charset="-122"/>
              <a:ea typeface="微软雅黑" panose="020B0503020204020204" pitchFamily="34" charset="-122"/>
              <a:sym typeface="隶书" panose="02010509060101010101" pitchFamily="49" charset="-122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790950" y="189434"/>
            <a:ext cx="8183438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</a:pP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zh-CN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走进广西乡村，关怀当地留守儿童和留守老人，家文化建设延伸到乡村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75"/>
          <a:stretch/>
        </p:blipFill>
        <p:spPr>
          <a:xfrm>
            <a:off x="4006974" y="1495698"/>
            <a:ext cx="4214133" cy="2870201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9" t="21902" b="25296"/>
          <a:stretch/>
        </p:blipFill>
        <p:spPr bwMode="auto">
          <a:xfrm>
            <a:off x="3528092" y="4414775"/>
            <a:ext cx="3508585" cy="2387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22" t="7524" r="5758" b="3331"/>
          <a:stretch/>
        </p:blipFill>
        <p:spPr bwMode="auto">
          <a:xfrm>
            <a:off x="8075970" y="1495698"/>
            <a:ext cx="4129522" cy="2870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0" t="8572" r="9936" b="4667"/>
          <a:stretch/>
        </p:blipFill>
        <p:spPr bwMode="auto">
          <a:xfrm>
            <a:off x="7036677" y="4424388"/>
            <a:ext cx="1779768" cy="2377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838622" y="117426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 smtClean="0">
                <a:latin typeface="微软雅黑 Light" pitchFamily="34" charset="-122"/>
                <a:ea typeface="微软雅黑" pitchFamily="34" charset="-122"/>
              </a:rPr>
              <a:t>慈善公益</a:t>
            </a:r>
            <a:endParaRPr lang="en-US" altLang="zh-CN" sz="3200" dirty="0" smtClean="0">
              <a:latin typeface="微软雅黑 Light" pitchFamily="34" charset="-122"/>
              <a:ea typeface="微软雅黑" pitchFamily="34" charset="-122"/>
            </a:endParaRPr>
          </a:p>
          <a:p>
            <a:pPr algn="r" eaLnBrk="0" hangingPunct="0">
              <a:buFont typeface="Arial" charset="0"/>
              <a:buNone/>
            </a:pPr>
            <a:r>
              <a:rPr lang="en-US" altLang="zh-TW" sz="1800" dirty="0">
                <a:latin typeface="微软雅黑" panose="020B0503020204020204" pitchFamily="34" charset="-122"/>
                <a:ea typeface="微软雅黑" panose="020B0503020204020204" pitchFamily="34" charset="-122"/>
                <a:sym typeface="隶书" pitchFamily="49" charset="-122"/>
              </a:rPr>
              <a:t>Charities</a:t>
            </a: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28464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标题 8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7319342" y="261442"/>
            <a:ext cx="4536504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846" tIns="54424" rIns="108846" bIns="54424"/>
          <a:lstStyle/>
          <a:p>
            <a:pPr algn="r"/>
            <a:r>
              <a:rPr lang="zh-CN" altLang="zh-CN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固锝志愿者足迹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隶书" panose="02010509060101010101" pitchFamily="49" charset="-122"/>
            </a:endParaRPr>
          </a:p>
        </p:txBody>
      </p:sp>
      <p:pic>
        <p:nvPicPr>
          <p:cNvPr id="2050" name="Picture 2" descr="H:\2015年回顾片制作\3. 脚本各模块素材\1. 片头\20150210 安养院看望老人 0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64" t="1" r="9783" b="25801"/>
          <a:stretch/>
        </p:blipFill>
        <p:spPr bwMode="auto">
          <a:xfrm>
            <a:off x="-25475" y="1125537"/>
            <a:ext cx="4104457" cy="2802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52" t="1" r="2531" b="2645"/>
          <a:stretch/>
        </p:blipFill>
        <p:spPr>
          <a:xfrm>
            <a:off x="-25475" y="4005858"/>
            <a:ext cx="4250684" cy="285245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6" t="4217" r="6609" b="11332"/>
          <a:stretch/>
        </p:blipFill>
        <p:spPr>
          <a:xfrm>
            <a:off x="3818611" y="4005858"/>
            <a:ext cx="4416150" cy="2852458"/>
          </a:xfrm>
          <a:prstGeom prst="rect">
            <a:avLst/>
          </a:prstGeom>
        </p:spPr>
      </p:pic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879107" y="45418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>
                <a:solidFill>
                  <a:srgbClr val="333333"/>
                </a:solidFill>
                <a:latin typeface="微软雅黑 Light" pitchFamily="34" charset="-122"/>
                <a:ea typeface="微软雅黑" pitchFamily="34" charset="-122"/>
              </a:rPr>
              <a:t>志工</a:t>
            </a:r>
            <a:r>
              <a:rPr lang="zh-CN" altLang="en-US" sz="3200" dirty="0" smtClean="0">
                <a:solidFill>
                  <a:srgbClr val="333333"/>
                </a:solidFill>
                <a:latin typeface="微软雅黑 Light" pitchFamily="34" charset="-122"/>
                <a:ea typeface="微软雅黑" pitchFamily="34" charset="-122"/>
              </a:rPr>
              <a:t>拓展</a:t>
            </a:r>
            <a:endParaRPr lang="en-US" altLang="zh-CN" sz="3200" dirty="0" smtClean="0">
              <a:solidFill>
                <a:srgbClr val="333333"/>
              </a:solidFill>
              <a:latin typeface="微软雅黑 Light" pitchFamily="34" charset="-122"/>
              <a:ea typeface="微软雅黑" pitchFamily="34" charset="-122"/>
            </a:endParaRPr>
          </a:p>
          <a:p>
            <a:pPr algn="r" eaLnBrk="0" hangingPunct="0"/>
            <a:r>
              <a:rPr lang="en-US" altLang="zh-TW" sz="1200" dirty="0">
                <a:latin typeface="微软雅黑" panose="020B0503020204020204" pitchFamily="34" charset="-122"/>
                <a:ea typeface="微软雅黑" panose="020B0503020204020204" pitchFamily="34" charset="-122"/>
                <a:sym typeface="隶书" pitchFamily="49" charset="-122"/>
              </a:rPr>
              <a:t>Volunteers</a:t>
            </a:r>
            <a:r>
              <a:rPr lang="zh-TW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sym typeface="隶书" pitchFamily="49" charset="-122"/>
              </a:rPr>
              <a:t> </a:t>
            </a:r>
            <a:r>
              <a:rPr lang="en-US" altLang="zh-TW" sz="12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隶书" pitchFamily="49" charset="-122"/>
              </a:rPr>
              <a:t>Development</a:t>
            </a:r>
            <a:endParaRPr lang="zh-CN" altLang="en-US" sz="900" dirty="0">
              <a:latin typeface="微软雅黑" panose="020B0503020204020204" pitchFamily="34" charset="-122"/>
              <a:ea typeface="微软雅黑" panose="020B0503020204020204" pitchFamily="34" charset="-122"/>
              <a:sym typeface="隶书" pitchFamily="49" charset="-122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39"/>
          <a:stretch/>
        </p:blipFill>
        <p:spPr bwMode="auto">
          <a:xfrm>
            <a:off x="8234761" y="4017342"/>
            <a:ext cx="3955652" cy="2840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 descr="H:\照片\粗选\2014年文件\2014-05\20140516 敬老院固锝\DSC09742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59"/>
          <a:stretch/>
        </p:blipFill>
        <p:spPr bwMode="auto">
          <a:xfrm>
            <a:off x="7760580" y="1136738"/>
            <a:ext cx="4467808" cy="2791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内容占位符 5" descr="DSC_0807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982" y="1125538"/>
            <a:ext cx="4536504" cy="2802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963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v="urn:schemas-microsoft-com:mac:vml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bobo.jiang\Desktop\微信截图_20170919160615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47" r="7650"/>
          <a:stretch/>
        </p:blipFill>
        <p:spPr bwMode="auto">
          <a:xfrm>
            <a:off x="4471054" y="3792971"/>
            <a:ext cx="4171412" cy="2751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\\shnas\幸福事业工作部\01 照片视频原片\06 志工拓展\2014-09-21 长河敬老院\_MG_9857合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22" r="3110"/>
          <a:stretch/>
        </p:blipFill>
        <p:spPr bwMode="auto">
          <a:xfrm>
            <a:off x="-25474" y="3789429"/>
            <a:ext cx="4549850" cy="2755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标题 5"/>
          <p:cNvSpPr txBox="1">
            <a:spLocks noChangeArrowheads="1"/>
          </p:cNvSpPr>
          <p:nvPr/>
        </p:nvSpPr>
        <p:spPr bwMode="auto">
          <a:xfrm>
            <a:off x="6959302" y="189434"/>
            <a:ext cx="4968552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45718" rIns="91436" bIns="45718"/>
          <a:lstStyle>
            <a:lvl1pPr defTabSz="1450975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1450975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1450975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1450975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1450975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450975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450975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450975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450975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>
              <a:lnSpc>
                <a:spcPct val="120000"/>
              </a:lnSpc>
              <a:buFont typeface="Wingdings" pitchFamily="2" charset="2"/>
              <a:buNone/>
            </a:pPr>
            <a:r>
              <a:rPr lang="zh-CN" altLang="zh-CN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共</a:t>
            </a:r>
            <a:r>
              <a:rPr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享</a:t>
            </a:r>
            <a:r>
              <a:rPr lang="zh-CN" altLang="zh-CN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愿景</a:t>
            </a:r>
            <a:r>
              <a:rPr lang="en-US" altLang="zh-CN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zh-CN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分享成果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隶书" pitchFamily="49" charset="-122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3" t="11266" r="17442"/>
          <a:stretch/>
        </p:blipFill>
        <p:spPr bwMode="auto">
          <a:xfrm>
            <a:off x="8489785" y="1061956"/>
            <a:ext cx="3726101" cy="2370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 descr="DSC_4587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7" t="23364"/>
          <a:stretch/>
        </p:blipFill>
        <p:spPr bwMode="auto">
          <a:xfrm>
            <a:off x="4471053" y="1061957"/>
            <a:ext cx="4018732" cy="2370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H:\2015年回顾片制作\3. 脚本各模块素材\8. 幸福伙伴\DSC09520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1" t="11198" r="2712"/>
          <a:stretch/>
        </p:blipFill>
        <p:spPr bwMode="auto">
          <a:xfrm>
            <a:off x="-932" y="1053530"/>
            <a:ext cx="4367946" cy="2378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03" r="2305"/>
          <a:stretch/>
        </p:blipFill>
        <p:spPr bwMode="auto">
          <a:xfrm>
            <a:off x="8642465" y="3789430"/>
            <a:ext cx="3547948" cy="2755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矩形 1"/>
          <p:cNvSpPr/>
          <p:nvPr/>
        </p:nvSpPr>
        <p:spPr>
          <a:xfrm>
            <a:off x="1054646" y="3429794"/>
            <a:ext cx="2016224" cy="34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伙伴企业参访固锝</a:t>
            </a: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613623" y="3437419"/>
            <a:ext cx="1561703" cy="34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浙江中兴精密</a:t>
            </a: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9782256" y="3429000"/>
            <a:ext cx="1343026" cy="34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重庆耐德</a:t>
            </a: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473162" y="6513599"/>
            <a:ext cx="1201663" cy="34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浙江盛宏</a:t>
            </a: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9707595" y="6513599"/>
            <a:ext cx="1417687" cy="34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山东玉昊隆</a:t>
            </a: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342727" y="6544875"/>
            <a:ext cx="1955320" cy="3562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广东量子高科</a:t>
            </a: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Rectangle 8"/>
          <p:cNvSpPr>
            <a:spLocks noChangeArrowheads="1"/>
          </p:cNvSpPr>
          <p:nvPr/>
        </p:nvSpPr>
        <p:spPr bwMode="auto">
          <a:xfrm>
            <a:off x="982637" y="117426"/>
            <a:ext cx="3384377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TW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诚敬幸福伙伴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0" hangingPunct="0">
              <a:buFont typeface="Arial" charset="0"/>
              <a:buNone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Chengjing Happy Partnership</a:t>
            </a:r>
          </a:p>
        </p:txBody>
      </p:sp>
    </p:spTree>
    <p:extLst>
      <p:ext uri="{BB962C8B-B14F-4D97-AF65-F5344CB8AC3E}">
        <p14:creationId xmlns:p14="http://schemas.microsoft.com/office/powerpoint/2010/main" val="26156949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3"/>
          <p:cNvSpPr txBox="1">
            <a:spLocks noChangeArrowheads="1"/>
          </p:cNvSpPr>
          <p:nvPr/>
        </p:nvSpPr>
        <p:spPr bwMode="auto">
          <a:xfrm>
            <a:off x="6875204" y="660761"/>
            <a:ext cx="5268674" cy="608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5157" tIns="72579" rIns="145157" bIns="72579"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>
              <a:lnSpc>
                <a:spcPts val="4000"/>
              </a:lnSpc>
            </a:pPr>
            <a:r>
              <a:rPr lang="zh-CN" alt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onsolas" panose="020B0609020204030204" pitchFamily="49" charset="0"/>
              </a:rPr>
              <a:t>“家文化” 延伸</a:t>
            </a:r>
            <a:r>
              <a:rPr lang="zh-CN" alt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onsolas" panose="020B0609020204030204" pitchFamily="49" charset="0"/>
              </a:rPr>
              <a:t>到海外</a:t>
            </a:r>
            <a:endParaRPr lang="zh-CN" altLang="en-US" sz="3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onsolas" panose="020B0609020204030204" pitchFamily="49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7103318" y="1341562"/>
            <a:ext cx="5122043" cy="2155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" name="Picture 6" descr="H:\2016年回顾片制作\5. 脚本各模块素材（2016年）\7. 敦伦尽分\2016年，吴董、古老师外出分享“家文化中国式管理”大事记\2016 亚洲幸福企业家学习营\5. 开班典礼\DSC_3490_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32" t="24088" r="9859"/>
          <a:stretch/>
        </p:blipFill>
        <p:spPr bwMode="auto">
          <a:xfrm>
            <a:off x="4070623" y="1557586"/>
            <a:ext cx="4233762" cy="2731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9" descr="C:\Users\bobo.jiang\Desktop\IMG_0235e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43" r="7951"/>
          <a:stretch/>
        </p:blipFill>
        <p:spPr bwMode="auto">
          <a:xfrm>
            <a:off x="9437146" y="4377510"/>
            <a:ext cx="2788216" cy="2472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图片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" r="4139" b="2345"/>
          <a:stretch/>
        </p:blipFill>
        <p:spPr bwMode="auto">
          <a:xfrm>
            <a:off x="8304384" y="1557585"/>
            <a:ext cx="3934967" cy="2731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8"/>
          <p:cNvSpPr>
            <a:spLocks noChangeArrowheads="1"/>
          </p:cNvSpPr>
          <p:nvPr/>
        </p:nvSpPr>
        <p:spPr bwMode="auto">
          <a:xfrm>
            <a:off x="838622" y="117426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rgbClr val="333333"/>
                </a:solidFill>
                <a:latin typeface="微软雅黑 Light" pitchFamily="34" charset="-122"/>
                <a:ea typeface="微软雅黑" pitchFamily="34" charset="-122"/>
              </a:rPr>
              <a:t>社会责任</a:t>
            </a:r>
            <a:endParaRPr lang="en-US" altLang="zh-CN" sz="3200" dirty="0" smtClean="0">
              <a:solidFill>
                <a:srgbClr val="333333"/>
              </a:solidFill>
              <a:latin typeface="微软雅黑 Light" pitchFamily="34" charset="-122"/>
              <a:ea typeface="微软雅黑" pitchFamily="34" charset="-122"/>
            </a:endParaRPr>
          </a:p>
          <a:p>
            <a:pPr algn="r" eaLnBrk="0" hangingPunct="0"/>
            <a:r>
              <a:rPr lang="zh-CN" altLang="en-US" sz="1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Society </a:t>
            </a:r>
            <a:r>
              <a:rPr lang="zh-CN" altLang="en-US" sz="13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Responsibility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8" name="Picture 5" descr="HAPPY ENTERPRISE（OK）.jpg"/>
          <p:cNvPicPr>
            <a:picLocks noChangeAspect="1"/>
          </p:cNvPicPr>
          <p:nvPr/>
        </p:nvPicPr>
        <p:blipFill rotWithShape="1">
          <a:blip r:embed="rId6"/>
          <a:srcRect l="8142" t="2678" r="10267" b="25592"/>
          <a:stretch/>
        </p:blipFill>
        <p:spPr>
          <a:xfrm>
            <a:off x="-1" y="4377510"/>
            <a:ext cx="3934967" cy="2472395"/>
          </a:xfrm>
          <a:prstGeom prst="rect">
            <a:avLst/>
          </a:prstGeo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" r="3203" b="36304"/>
          <a:stretch/>
        </p:blipFill>
        <p:spPr bwMode="auto">
          <a:xfrm>
            <a:off x="3890422" y="4377510"/>
            <a:ext cx="5546724" cy="2472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图片 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0" t="4408" r="5581" b="5736"/>
          <a:stretch/>
        </p:blipFill>
        <p:spPr bwMode="auto">
          <a:xfrm>
            <a:off x="12972" y="1557586"/>
            <a:ext cx="4057651" cy="2731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8" r="2954"/>
          <a:stretch/>
        </p:blipFill>
        <p:spPr>
          <a:xfrm>
            <a:off x="4439022" y="219366"/>
            <a:ext cx="775069" cy="47412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8278" y="218150"/>
            <a:ext cx="757008" cy="47412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16" t="14016" r="11874" b="13097"/>
          <a:stretch/>
        </p:blipFill>
        <p:spPr>
          <a:xfrm>
            <a:off x="6815286" y="219366"/>
            <a:ext cx="756980" cy="47534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" t="961" r="698" b="1014"/>
          <a:stretch/>
        </p:blipFill>
        <p:spPr>
          <a:xfrm>
            <a:off x="5214091" y="218150"/>
            <a:ext cx="844187" cy="474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2457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IMG_525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87" t="18734" r="23850" b="4177"/>
          <a:stretch/>
        </p:blipFill>
        <p:spPr bwMode="auto">
          <a:xfrm>
            <a:off x="3790950" y="4067731"/>
            <a:ext cx="2303463" cy="261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标题 5"/>
          <p:cNvSpPr txBox="1">
            <a:spLocks noChangeArrowheads="1"/>
          </p:cNvSpPr>
          <p:nvPr/>
        </p:nvSpPr>
        <p:spPr bwMode="auto">
          <a:xfrm>
            <a:off x="5807174" y="350014"/>
            <a:ext cx="6264696" cy="631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45718" rIns="91436" bIns="45718"/>
          <a:lstStyle>
            <a:lvl1pPr defTabSz="1450975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1450975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1450975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1450975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1450975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450975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450975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450975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450975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lvl="1" indent="0" algn="r"/>
            <a:r>
              <a:rPr lang="zh-CN" altLang="en-US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分享“家文化” </a:t>
            </a:r>
            <a:r>
              <a:rPr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落实心得</a:t>
            </a:r>
            <a:endParaRPr lang="zh-CN" altLang="zh-CN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153150" y="1116410"/>
            <a:ext cx="6062736" cy="9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3" descr="K:\20131120 完整版PPT\20141020\宋老师\DSC0399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3" t="28568" r="11066" b="8690"/>
          <a:stretch/>
        </p:blipFill>
        <p:spPr bwMode="auto">
          <a:xfrm>
            <a:off x="4101020" y="1557586"/>
            <a:ext cx="4381708" cy="2388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H:\照片\粗选\2014年文件\2014-06\20140618 热烈欢迎鸠山由纪夫及夫人来访我司\邮件报道\DSC_0239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8" t="11675" r="8345"/>
          <a:stretch/>
        </p:blipFill>
        <p:spPr bwMode="auto">
          <a:xfrm>
            <a:off x="0" y="4053981"/>
            <a:ext cx="3790950" cy="2615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 descr="H:\2016年回顾片制作\5. 脚本各模块素材（2016年）\7. 敦伦尽分\2016年，吴董、古老师外出分享“家文化中国式管理”大事记\20160821 苏州固锝主办《第二届中华德商研修大会》\固锝员工分享.JPG"/>
          <p:cNvPicPr>
            <a:picLocks noChangeAspect="1" noChangeArrowheads="1"/>
          </p:cNvPicPr>
          <p:nvPr/>
        </p:nvPicPr>
        <p:blipFill rotWithShape="1">
          <a:blip r:embed="rId6"/>
          <a:srcRect l="9331" t="10133" r="2673" b="13316"/>
          <a:stretch/>
        </p:blipFill>
        <p:spPr bwMode="auto">
          <a:xfrm>
            <a:off x="2704" y="1570112"/>
            <a:ext cx="4098315" cy="23762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 descr="C:\Users\bobo.jiang\Desktop\18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3" t="3086" r="2003" b="6936"/>
          <a:stretch/>
        </p:blipFill>
        <p:spPr bwMode="auto">
          <a:xfrm>
            <a:off x="8482727" y="1570112"/>
            <a:ext cx="3733159" cy="2388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9" t="21616" r="1024" b="13527"/>
          <a:stretch/>
        </p:blipFill>
        <p:spPr bwMode="auto">
          <a:xfrm>
            <a:off x="6153150" y="4067732"/>
            <a:ext cx="6062736" cy="2592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838622" y="117426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rgbClr val="333333"/>
                </a:solidFill>
                <a:latin typeface="微软雅黑 Light" pitchFamily="34" charset="-122"/>
                <a:ea typeface="微软雅黑" pitchFamily="34" charset="-122"/>
              </a:rPr>
              <a:t>社会责任</a:t>
            </a:r>
            <a:endParaRPr lang="en-US" altLang="zh-CN" sz="3200" dirty="0" smtClean="0">
              <a:solidFill>
                <a:srgbClr val="333333"/>
              </a:solidFill>
              <a:latin typeface="微软雅黑 Light" pitchFamily="34" charset="-122"/>
              <a:ea typeface="微软雅黑" pitchFamily="34" charset="-122"/>
            </a:endParaRPr>
          </a:p>
          <a:p>
            <a:pPr algn="r" eaLnBrk="0" hangingPunct="0"/>
            <a:r>
              <a:rPr lang="zh-CN" altLang="en-US" sz="1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Society </a:t>
            </a:r>
            <a:r>
              <a:rPr lang="zh-CN" altLang="en-US" sz="13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Responsibility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059318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8" t="15161" r="9498" b="14442"/>
          <a:stretch/>
        </p:blipFill>
        <p:spPr bwMode="auto">
          <a:xfrm>
            <a:off x="3960439" y="4130526"/>
            <a:ext cx="4476675" cy="2606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4" t="9979" r="4242" b="21752"/>
          <a:stretch/>
        </p:blipFill>
        <p:spPr bwMode="auto">
          <a:xfrm>
            <a:off x="3934966" y="1563714"/>
            <a:ext cx="4392488" cy="2505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1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28" b="-1"/>
          <a:stretch/>
        </p:blipFill>
        <p:spPr bwMode="auto">
          <a:xfrm>
            <a:off x="8306444" y="1557586"/>
            <a:ext cx="3925531" cy="2512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30527"/>
            <a:ext cx="3960440" cy="2618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5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82" t="17683" r="11670" b="15509"/>
          <a:stretch/>
        </p:blipFill>
        <p:spPr bwMode="auto">
          <a:xfrm>
            <a:off x="8437115" y="4130527"/>
            <a:ext cx="3778771" cy="2612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7" b="7029"/>
          <a:stretch/>
        </p:blipFill>
        <p:spPr bwMode="auto">
          <a:xfrm>
            <a:off x="-25474" y="1563714"/>
            <a:ext cx="3960440" cy="2505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1"/>
          <p:cNvSpPr/>
          <p:nvPr/>
        </p:nvSpPr>
        <p:spPr>
          <a:xfrm>
            <a:off x="11279782" y="3614654"/>
            <a:ext cx="843086" cy="34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美 国</a:t>
            </a: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803848" y="6278950"/>
            <a:ext cx="987102" cy="34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新加坡</a:t>
            </a: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463358" y="6331918"/>
            <a:ext cx="843086" cy="34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 本</a:t>
            </a: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1228784" y="6331918"/>
            <a:ext cx="843086" cy="34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印 尼</a:t>
            </a: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875856" y="3644316"/>
            <a:ext cx="843086" cy="34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法 国</a:t>
            </a: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7319342" y="3614654"/>
            <a:ext cx="843086" cy="34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韩 国</a:t>
            </a: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标题 5"/>
          <p:cNvSpPr txBox="1">
            <a:spLocks noChangeArrowheads="1"/>
          </p:cNvSpPr>
          <p:nvPr/>
        </p:nvSpPr>
        <p:spPr bwMode="auto">
          <a:xfrm>
            <a:off x="6239222" y="350014"/>
            <a:ext cx="5832648" cy="631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45718" rIns="91436" bIns="45718"/>
          <a:lstStyle>
            <a:lvl1pPr defTabSz="1450975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1450975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1450975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1450975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1450975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450975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450975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450975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450975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1" algn="r"/>
            <a:r>
              <a:rPr lang="zh-CN" altLang="en-US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“家文化” </a:t>
            </a:r>
            <a:r>
              <a:rPr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与世人共享</a:t>
            </a:r>
            <a:endParaRPr lang="zh-CN" altLang="zh-CN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6887294" y="1116410"/>
            <a:ext cx="5328592" cy="91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8"/>
          <p:cNvSpPr>
            <a:spLocks noChangeArrowheads="1"/>
          </p:cNvSpPr>
          <p:nvPr/>
        </p:nvSpPr>
        <p:spPr bwMode="auto">
          <a:xfrm>
            <a:off x="838622" y="117426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rgbClr val="333333"/>
                </a:solidFill>
                <a:latin typeface="微软雅黑 Light" pitchFamily="34" charset="-122"/>
                <a:ea typeface="微软雅黑" pitchFamily="34" charset="-122"/>
              </a:rPr>
              <a:t>社会责任</a:t>
            </a:r>
            <a:endParaRPr lang="en-US" altLang="zh-CN" sz="3200" dirty="0" smtClean="0">
              <a:solidFill>
                <a:srgbClr val="333333"/>
              </a:solidFill>
              <a:latin typeface="微软雅黑 Light" pitchFamily="34" charset="-122"/>
              <a:ea typeface="微软雅黑" pitchFamily="34" charset="-122"/>
            </a:endParaRPr>
          </a:p>
          <a:p>
            <a:pPr algn="r" eaLnBrk="0" hangingPunct="0"/>
            <a:r>
              <a:rPr lang="zh-CN" altLang="en-US" sz="1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Society </a:t>
            </a:r>
            <a:r>
              <a:rPr lang="zh-CN" altLang="en-US" sz="13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Responsibility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720851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>
            <a:spLocks noChangeArrowheads="1"/>
          </p:cNvSpPr>
          <p:nvPr/>
        </p:nvSpPr>
        <p:spPr bwMode="auto">
          <a:xfrm>
            <a:off x="2782838" y="2277666"/>
            <a:ext cx="9246096" cy="977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>
              <a:lnSpc>
                <a:spcPts val="8000"/>
              </a:lnSpc>
              <a:spcAft>
                <a:spcPts val="600"/>
              </a:spcAft>
            </a:pPr>
            <a:r>
              <a:rPr lang="zh-CN" alt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把真爱带给不同宗教 不同民族与文化</a:t>
            </a:r>
            <a:endParaRPr lang="zh-CN" altLang="en-US" sz="40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cs typeface="宋体" pitchFamily="2" charset="-122"/>
            </a:endParaRPr>
          </a:p>
        </p:txBody>
      </p:sp>
      <p:sp>
        <p:nvSpPr>
          <p:cNvPr id="4" name="标题 1"/>
          <p:cNvSpPr txBox="1">
            <a:spLocks noChangeArrowheads="1"/>
          </p:cNvSpPr>
          <p:nvPr/>
        </p:nvSpPr>
        <p:spPr bwMode="auto">
          <a:xfrm>
            <a:off x="7751390" y="3645818"/>
            <a:ext cx="4226743" cy="693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/>
            <a:r>
              <a:rPr lang="zh-CN" altLang="en-US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探索人类可持续发展</a:t>
            </a:r>
            <a:endParaRPr lang="zh-CN" altLang="en-US" sz="32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cs typeface="宋体" pitchFamily="2" charset="-122"/>
            </a:endParaRPr>
          </a:p>
        </p:txBody>
      </p:sp>
      <p:sp>
        <p:nvSpPr>
          <p:cNvPr id="5" name="Line 10"/>
          <p:cNvSpPr>
            <a:spLocks noChangeShapeType="1"/>
          </p:cNvSpPr>
          <p:nvPr/>
        </p:nvSpPr>
        <p:spPr bwMode="auto">
          <a:xfrm>
            <a:off x="3781350" y="3429794"/>
            <a:ext cx="8290520" cy="0"/>
          </a:xfrm>
          <a:prstGeom prst="line">
            <a:avLst/>
          </a:prstGeom>
          <a:noFill/>
          <a:ln w="28575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6" name="Picture 3" descr="C:\Users\bobo.jiang\Desktop\微信图片_20170916154149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07" t="3852" r="16032" b="9630"/>
          <a:stretch/>
        </p:blipFill>
        <p:spPr bwMode="auto">
          <a:xfrm>
            <a:off x="118542" y="1269554"/>
            <a:ext cx="3464532" cy="4119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39242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pattern (2)"/>
          <p:cNvPicPr>
            <a:picLocks noChangeAspect="1" noChangeArrowheads="1"/>
          </p:cNvPicPr>
          <p:nvPr/>
        </p:nvPicPr>
        <p:blipFill>
          <a:blip r:embed="rId2">
            <a:lum bright="7000" contrast="15000"/>
            <a:alphaModFix am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54"/>
            <a:ext cx="12190413" cy="6859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d (53)"/>
          <p:cNvPicPr>
            <a:picLocks noChangeAspect="1" noChangeArrowheads="1"/>
          </p:cNvPicPr>
          <p:nvPr/>
        </p:nvPicPr>
        <p:blipFill rotWithShape="1"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03"/>
          <a:stretch/>
        </p:blipFill>
        <p:spPr bwMode="auto">
          <a:xfrm>
            <a:off x="1844678" y="1579573"/>
            <a:ext cx="8499000" cy="5284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bobo.jiang\Desktop\微信截图_20170922151812.png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74" b="16641"/>
          <a:stretch/>
        </p:blipFill>
        <p:spPr bwMode="auto">
          <a:xfrm>
            <a:off x="982638" y="255711"/>
            <a:ext cx="10003617" cy="1085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6978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3728945" y="0"/>
            <a:ext cx="4598509" cy="134156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矩形 1"/>
          <p:cNvSpPr>
            <a:spLocks noChangeArrowheads="1"/>
          </p:cNvSpPr>
          <p:nvPr/>
        </p:nvSpPr>
        <p:spPr bwMode="auto">
          <a:xfrm>
            <a:off x="3728944" y="765498"/>
            <a:ext cx="459851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2800" b="1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</a:t>
            </a:r>
            <a:r>
              <a:rPr lang="zh-CN" altLang="en-US" sz="2800" b="1" spc="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件事：关怀员工宿舍</a:t>
            </a:r>
            <a:endParaRPr lang="zh-CN" altLang="en-US" sz="2800" b="1" spc="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Rectangle 5"/>
          <p:cNvSpPr>
            <a:spLocks noChangeArrowheads="1"/>
          </p:cNvSpPr>
          <p:nvPr/>
        </p:nvSpPr>
        <p:spPr bwMode="auto">
          <a:xfrm>
            <a:off x="1198662" y="157163"/>
            <a:ext cx="2636672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/>
            <a:r>
              <a:rPr lang="zh-CN" altLang="en-US" dirty="0">
                <a:latin typeface="微软雅黑" pitchFamily="34" charset="-122"/>
                <a:ea typeface="微软雅黑" pitchFamily="34" charset="-122"/>
                <a:sym typeface="隶书" pitchFamily="49" charset="-122"/>
              </a:rPr>
              <a:t>  </a:t>
            </a:r>
            <a:endParaRPr lang="zh-CN" altLang="en-US" sz="1400" dirty="0">
              <a:latin typeface="微软雅黑" pitchFamily="34" charset="-122"/>
              <a:ea typeface="微软雅黑" pitchFamily="34" charset="-122"/>
              <a:sym typeface="Times New Roman" pitchFamily="18" charset="0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982638" y="117426"/>
            <a:ext cx="2232248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400" dirty="0" smtClean="0">
                <a:solidFill>
                  <a:srgbClr val="262626"/>
                </a:solidFill>
                <a:latin typeface="微软雅黑 Light" pitchFamily="34" charset="-122"/>
                <a:ea typeface="微软雅黑" pitchFamily="34" charset="-122"/>
              </a:rPr>
              <a:t>人文关怀</a:t>
            </a:r>
            <a:endParaRPr lang="en-US" altLang="zh-CN" sz="3400" dirty="0" smtClean="0">
              <a:solidFill>
                <a:srgbClr val="262626"/>
              </a:solidFill>
              <a:latin typeface="微软雅黑 Light" pitchFamily="34" charset="-122"/>
              <a:ea typeface="微软雅黑" pitchFamily="34" charset="-122"/>
            </a:endParaRPr>
          </a:p>
          <a:p>
            <a:pPr algn="r" eaLnBrk="0" hangingPunct="0">
              <a:buFont typeface="Arial" charset="0"/>
              <a:buNone/>
            </a:pPr>
            <a:r>
              <a:rPr lang="zh-CN" altLang="en-US" sz="1800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Humanistic </a:t>
            </a: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Care</a:t>
            </a:r>
          </a:p>
        </p:txBody>
      </p:sp>
      <p:pic>
        <p:nvPicPr>
          <p:cNvPr id="18" name="图片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9" t="8535" r="11970"/>
          <a:stretch/>
        </p:blipFill>
        <p:spPr bwMode="auto">
          <a:xfrm>
            <a:off x="7882434" y="1485578"/>
            <a:ext cx="4307980" cy="2654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7" r="5962"/>
          <a:stretch/>
        </p:blipFill>
        <p:spPr bwMode="auto">
          <a:xfrm>
            <a:off x="3600562" y="1485578"/>
            <a:ext cx="4280479" cy="2654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18" descr="E:\AIC 照片\IMG_20170202_08425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86" t="6809"/>
          <a:stretch/>
        </p:blipFill>
        <p:spPr bwMode="auto">
          <a:xfrm>
            <a:off x="7881041" y="4233304"/>
            <a:ext cx="4309372" cy="2475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 descr="E:\AIC 照片\IMG_20170202_094237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7" t="6809" r="9385"/>
          <a:stretch/>
        </p:blipFill>
        <p:spPr bwMode="auto">
          <a:xfrm>
            <a:off x="3728944" y="4233304"/>
            <a:ext cx="4153489" cy="2475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图片 5" descr="IMG_20170320_125836"/>
          <p:cNvPicPr>
            <a:picLocks noChangeAspect="1" noChangeArrowheads="1"/>
          </p:cNvPicPr>
          <p:nvPr/>
        </p:nvPicPr>
        <p:blipFill rotWithShape="1"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0" r="13373"/>
          <a:stretch/>
        </p:blipFill>
        <p:spPr bwMode="auto">
          <a:xfrm>
            <a:off x="-25475" y="1485578"/>
            <a:ext cx="3754419" cy="2654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图片 4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5" t="6737" r="15041"/>
          <a:stretch/>
        </p:blipFill>
        <p:spPr bwMode="auto">
          <a:xfrm>
            <a:off x="-5472" y="4233304"/>
            <a:ext cx="3734416" cy="2476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" descr="C:\Users\bobo.jiang\Desktop\家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62" y="0"/>
            <a:ext cx="7429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06832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3728945" y="0"/>
            <a:ext cx="4598509" cy="134156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"/>
          <p:cNvSpPr>
            <a:spLocks noChangeArrowheads="1"/>
          </p:cNvSpPr>
          <p:nvPr/>
        </p:nvSpPr>
        <p:spPr bwMode="auto">
          <a:xfrm>
            <a:off x="3728945" y="746334"/>
            <a:ext cx="459851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2800" b="1" spc="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第二件事：关怀员工餐厅</a:t>
            </a:r>
            <a:endParaRPr lang="zh-CN" altLang="en-US" sz="2800" b="1" spc="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Rectangle 8"/>
          <p:cNvSpPr>
            <a:spLocks noChangeArrowheads="1"/>
          </p:cNvSpPr>
          <p:nvPr/>
        </p:nvSpPr>
        <p:spPr bwMode="auto">
          <a:xfrm>
            <a:off x="982638" y="117426"/>
            <a:ext cx="2232248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400" dirty="0" smtClean="0">
                <a:solidFill>
                  <a:srgbClr val="262626"/>
                </a:solidFill>
                <a:latin typeface="微软雅黑 Light" pitchFamily="34" charset="-122"/>
                <a:ea typeface="微软雅黑" pitchFamily="34" charset="-122"/>
              </a:rPr>
              <a:t>人文关怀</a:t>
            </a:r>
            <a:endParaRPr lang="en-US" altLang="zh-CN" sz="3400" dirty="0" smtClean="0">
              <a:solidFill>
                <a:srgbClr val="262626"/>
              </a:solidFill>
              <a:latin typeface="微软雅黑 Light" pitchFamily="34" charset="-122"/>
              <a:ea typeface="微软雅黑" pitchFamily="34" charset="-122"/>
            </a:endParaRPr>
          </a:p>
          <a:p>
            <a:pPr algn="r" eaLnBrk="0" hangingPunct="0">
              <a:buFont typeface="Arial" charset="0"/>
              <a:buNone/>
            </a:pPr>
            <a:r>
              <a:rPr lang="zh-CN" altLang="en-US" sz="1800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Humanistic </a:t>
            </a: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Care</a:t>
            </a:r>
          </a:p>
        </p:txBody>
      </p:sp>
      <p:pic>
        <p:nvPicPr>
          <p:cNvPr id="13" name="图片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92" b="2911"/>
          <a:stretch/>
        </p:blipFill>
        <p:spPr bwMode="auto">
          <a:xfrm>
            <a:off x="-2968" y="1465676"/>
            <a:ext cx="4730021" cy="2679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79"/>
          <a:stretch>
            <a:fillRect/>
          </a:stretch>
        </p:blipFill>
        <p:spPr bwMode="auto">
          <a:xfrm>
            <a:off x="-2966" y="4216980"/>
            <a:ext cx="4762432" cy="2512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8" r="16663"/>
          <a:stretch/>
        </p:blipFill>
        <p:spPr bwMode="auto">
          <a:xfrm>
            <a:off x="4471058" y="4216981"/>
            <a:ext cx="4144428" cy="2512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19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0" t="8252" r="16902" b="3699"/>
          <a:stretch/>
        </p:blipFill>
        <p:spPr bwMode="auto">
          <a:xfrm>
            <a:off x="4486438" y="1461863"/>
            <a:ext cx="4133152" cy="2683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2" r="5693"/>
          <a:stretch/>
        </p:blipFill>
        <p:spPr>
          <a:xfrm>
            <a:off x="8286440" y="4216982"/>
            <a:ext cx="3900002" cy="2525180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" r="18628"/>
          <a:stretch/>
        </p:blipFill>
        <p:spPr>
          <a:xfrm>
            <a:off x="8255446" y="1465676"/>
            <a:ext cx="3930997" cy="2679296"/>
          </a:xfrm>
          <a:prstGeom prst="rect">
            <a:avLst/>
          </a:prstGeom>
        </p:spPr>
      </p:pic>
      <p:pic>
        <p:nvPicPr>
          <p:cNvPr id="23" name="Picture 3" descr="C:\Users\bobo.jiang\Desktop\家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62" y="0"/>
            <a:ext cx="7429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61883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172"/>
          <a:stretch>
            <a:fillRect/>
          </a:stretch>
        </p:blipFill>
        <p:spPr bwMode="auto">
          <a:xfrm>
            <a:off x="-1" y="1629594"/>
            <a:ext cx="12215887" cy="5256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982638" y="117426"/>
            <a:ext cx="2232248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400" dirty="0" smtClean="0">
                <a:solidFill>
                  <a:srgbClr val="262626"/>
                </a:solidFill>
                <a:latin typeface="微软雅黑 Light" pitchFamily="34" charset="-122"/>
                <a:ea typeface="微软雅黑" pitchFamily="34" charset="-122"/>
              </a:rPr>
              <a:t>人文关怀</a:t>
            </a:r>
            <a:endParaRPr lang="en-US" altLang="zh-CN" sz="3400" dirty="0" smtClean="0">
              <a:solidFill>
                <a:srgbClr val="262626"/>
              </a:solidFill>
              <a:latin typeface="微软雅黑 Light" pitchFamily="34" charset="-122"/>
              <a:ea typeface="微软雅黑" pitchFamily="34" charset="-122"/>
            </a:endParaRPr>
          </a:p>
          <a:p>
            <a:pPr algn="r" eaLnBrk="0" hangingPunct="0">
              <a:buFont typeface="Arial" charset="0"/>
              <a:buNone/>
            </a:pPr>
            <a:r>
              <a:rPr lang="zh-CN" altLang="en-US" sz="1800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Humanistic </a:t>
            </a: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Care</a:t>
            </a:r>
          </a:p>
        </p:txBody>
      </p:sp>
      <p:sp>
        <p:nvSpPr>
          <p:cNvPr id="15" name="矩形 14"/>
          <p:cNvSpPr/>
          <p:nvPr/>
        </p:nvSpPr>
        <p:spPr>
          <a:xfrm>
            <a:off x="3728945" y="0"/>
            <a:ext cx="4598509" cy="134156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矩形 1"/>
          <p:cNvSpPr>
            <a:spLocks noChangeArrowheads="1"/>
          </p:cNvSpPr>
          <p:nvPr/>
        </p:nvSpPr>
        <p:spPr bwMode="auto">
          <a:xfrm>
            <a:off x="3728945" y="746334"/>
            <a:ext cx="459851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用爱打造最干净的餐厅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7" name="Picture 3" descr="C:\Users\bobo.jiang\Desktop\家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62" y="0"/>
            <a:ext cx="7429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91538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G:\AICS Happy Enterprise Activities\Canteen Food\2017-06-28 12.54.5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97" t="13268" r="12952" b="6690"/>
          <a:stretch/>
        </p:blipFill>
        <p:spPr bwMode="auto">
          <a:xfrm>
            <a:off x="4997318" y="1902875"/>
            <a:ext cx="7218568" cy="4407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43" r="8505" b="2818"/>
          <a:stretch/>
        </p:blipFill>
        <p:spPr bwMode="auto">
          <a:xfrm>
            <a:off x="19170" y="3386241"/>
            <a:ext cx="4923908" cy="2923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Rectangle 8"/>
          <p:cNvSpPr>
            <a:spLocks noChangeArrowheads="1"/>
          </p:cNvSpPr>
          <p:nvPr/>
        </p:nvSpPr>
        <p:spPr bwMode="auto">
          <a:xfrm>
            <a:off x="982638" y="117426"/>
            <a:ext cx="2232248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400" dirty="0" smtClean="0">
                <a:solidFill>
                  <a:srgbClr val="262626"/>
                </a:solidFill>
                <a:latin typeface="微软雅黑 Light" pitchFamily="34" charset="-122"/>
                <a:ea typeface="微软雅黑" pitchFamily="34" charset="-122"/>
              </a:rPr>
              <a:t>人文关怀</a:t>
            </a:r>
            <a:endParaRPr lang="en-US" altLang="zh-CN" sz="3400" dirty="0" smtClean="0">
              <a:solidFill>
                <a:srgbClr val="262626"/>
              </a:solidFill>
              <a:latin typeface="微软雅黑 Light" pitchFamily="34" charset="-122"/>
              <a:ea typeface="微软雅黑" pitchFamily="34" charset="-122"/>
            </a:endParaRPr>
          </a:p>
          <a:p>
            <a:pPr algn="r" eaLnBrk="0" hangingPunct="0">
              <a:buFont typeface="Arial" charset="0"/>
              <a:buNone/>
            </a:pPr>
            <a:r>
              <a:rPr lang="zh-CN" altLang="en-US" sz="1800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Humanistic </a:t>
            </a: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Care</a:t>
            </a:r>
          </a:p>
        </p:txBody>
      </p:sp>
      <p:sp>
        <p:nvSpPr>
          <p:cNvPr id="10" name="矩形 9"/>
          <p:cNvSpPr/>
          <p:nvPr/>
        </p:nvSpPr>
        <p:spPr>
          <a:xfrm>
            <a:off x="3728945" y="0"/>
            <a:ext cx="4598509" cy="134156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矩形 1"/>
          <p:cNvSpPr>
            <a:spLocks noChangeArrowheads="1"/>
          </p:cNvSpPr>
          <p:nvPr/>
        </p:nvSpPr>
        <p:spPr bwMode="auto">
          <a:xfrm>
            <a:off x="3728945" y="674809"/>
            <a:ext cx="459851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给员工提供健康饮食菜谱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8" name="Picture 3" descr="C:\Users\bobo.jiang\Desktop\家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62" y="0"/>
            <a:ext cx="7429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06008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3728945" y="0"/>
            <a:ext cx="4598509" cy="134156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6" t="3154" r="16708" b="624"/>
          <a:stretch/>
        </p:blipFill>
        <p:spPr bwMode="auto">
          <a:xfrm>
            <a:off x="-13742" y="1629594"/>
            <a:ext cx="7342956" cy="5015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bobo.jiang\Desktop\新建文件夹 (2)\微信截图_20170908190031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23911" r="791" b="10617"/>
          <a:stretch/>
        </p:blipFill>
        <p:spPr bwMode="auto">
          <a:xfrm>
            <a:off x="7358674" y="1629594"/>
            <a:ext cx="4831739" cy="2262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99" r="25048"/>
          <a:stretch/>
        </p:blipFill>
        <p:spPr bwMode="auto">
          <a:xfrm>
            <a:off x="10030344" y="3933850"/>
            <a:ext cx="2160070" cy="270971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 descr="G:\AICS Happy Enterprise Activities\Toilet Cleaning\Toilet 4\IMG-20170601-WA0022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93" r="14312"/>
          <a:stretch/>
        </p:blipFill>
        <p:spPr bwMode="auto">
          <a:xfrm>
            <a:off x="7358674" y="3933850"/>
            <a:ext cx="2624964" cy="2704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1"/>
          <p:cNvSpPr>
            <a:spLocks noChangeArrowheads="1"/>
          </p:cNvSpPr>
          <p:nvPr/>
        </p:nvSpPr>
        <p:spPr bwMode="auto">
          <a:xfrm>
            <a:off x="3584929" y="674809"/>
            <a:ext cx="495854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2800" b="1" spc="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第三件事：关怀员工洗手间</a:t>
            </a:r>
            <a:endParaRPr lang="zh-CN" altLang="en-US" sz="2800" b="1" spc="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Rectangle 8"/>
          <p:cNvSpPr>
            <a:spLocks noChangeArrowheads="1"/>
          </p:cNvSpPr>
          <p:nvPr/>
        </p:nvSpPr>
        <p:spPr bwMode="auto">
          <a:xfrm>
            <a:off x="982638" y="117426"/>
            <a:ext cx="2232248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400" dirty="0" smtClean="0">
                <a:solidFill>
                  <a:srgbClr val="262626"/>
                </a:solidFill>
                <a:latin typeface="微软雅黑 Light" pitchFamily="34" charset="-122"/>
                <a:ea typeface="微软雅黑" pitchFamily="34" charset="-122"/>
              </a:rPr>
              <a:t>人文关怀</a:t>
            </a:r>
            <a:endParaRPr lang="en-US" altLang="zh-CN" sz="3400" dirty="0" smtClean="0">
              <a:solidFill>
                <a:srgbClr val="262626"/>
              </a:solidFill>
              <a:latin typeface="微软雅黑 Light" pitchFamily="34" charset="-122"/>
              <a:ea typeface="微软雅黑" pitchFamily="34" charset="-122"/>
            </a:endParaRPr>
          </a:p>
          <a:p>
            <a:pPr algn="r" eaLnBrk="0" hangingPunct="0">
              <a:buFont typeface="Arial" charset="0"/>
              <a:buNone/>
            </a:pPr>
            <a:r>
              <a:rPr lang="zh-CN" altLang="en-US" sz="1800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Humanistic </a:t>
            </a: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Care</a:t>
            </a:r>
          </a:p>
        </p:txBody>
      </p:sp>
      <p:pic>
        <p:nvPicPr>
          <p:cNvPr id="22" name="Picture 3" descr="C:\Users\bobo.jiang\Desktop\家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62" y="0"/>
            <a:ext cx="7429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15289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3728945" y="0"/>
            <a:ext cx="4598509" cy="134156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4" name="Picture 7"/>
          <p:cNvPicPr preferRelativeResize="0">
            <a:picLocks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"/>
          <a:stretch/>
        </p:blipFill>
        <p:spPr bwMode="auto">
          <a:xfrm>
            <a:off x="3378683" y="3993778"/>
            <a:ext cx="4672214" cy="27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2" t="35048" r="58004" b="12427"/>
          <a:stretch/>
        </p:blipFill>
        <p:spPr bwMode="auto">
          <a:xfrm>
            <a:off x="3841670" y="1468463"/>
            <a:ext cx="2397552" cy="2468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9" descr="20170323_085041"/>
          <p:cNvPicPr>
            <a:picLocks noChangeAspect="1" noChangeArrowheads="1"/>
          </p:cNvPicPr>
          <p:nvPr/>
        </p:nvPicPr>
        <p:blipFill>
          <a:blip r:embed="rId4" cstate="print">
            <a:lum brigh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80"/>
          <a:stretch>
            <a:fillRect/>
          </a:stretch>
        </p:blipFill>
        <p:spPr bwMode="auto">
          <a:xfrm>
            <a:off x="8094518" y="3993778"/>
            <a:ext cx="4095895" cy="27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 preferRelativeResize="0">
            <a:picLocks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8" r="18022"/>
          <a:stretch/>
        </p:blipFill>
        <p:spPr bwMode="auto">
          <a:xfrm>
            <a:off x="-25474" y="1468463"/>
            <a:ext cx="3816424" cy="2468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/>
          <p:cNvPicPr>
            <a:picLocks noChangeAspect="1" noChangeArrowheads="1"/>
          </p:cNvPicPr>
          <p:nvPr/>
        </p:nvPicPr>
        <p:blipFill rotWithShape="1">
          <a:blip r:embed="rId6">
            <a:lum bright="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5" t="18321" r="10802" b="12565"/>
          <a:stretch/>
        </p:blipFill>
        <p:spPr bwMode="auto">
          <a:xfrm>
            <a:off x="6301237" y="1468461"/>
            <a:ext cx="2469131" cy="2465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109"/>
          <a:stretch/>
        </p:blipFill>
        <p:spPr bwMode="auto">
          <a:xfrm>
            <a:off x="-33312" y="3995688"/>
            <a:ext cx="3368374" cy="27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9" t="259" r="13410"/>
          <a:stretch/>
        </p:blipFill>
        <p:spPr>
          <a:xfrm>
            <a:off x="8831509" y="1468463"/>
            <a:ext cx="3358903" cy="2468562"/>
          </a:xfrm>
          <a:prstGeom prst="rect">
            <a:avLst/>
          </a:prstGeom>
        </p:spPr>
      </p:pic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Rectangle 8"/>
          <p:cNvSpPr>
            <a:spLocks noChangeArrowheads="1"/>
          </p:cNvSpPr>
          <p:nvPr/>
        </p:nvSpPr>
        <p:spPr bwMode="auto">
          <a:xfrm>
            <a:off x="982638" y="117426"/>
            <a:ext cx="2232248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400" dirty="0" smtClean="0">
                <a:solidFill>
                  <a:srgbClr val="262626"/>
                </a:solidFill>
                <a:latin typeface="微软雅黑 Light" pitchFamily="34" charset="-122"/>
                <a:ea typeface="微软雅黑" pitchFamily="34" charset="-122"/>
              </a:rPr>
              <a:t>人文关怀</a:t>
            </a:r>
            <a:endParaRPr lang="en-US" altLang="zh-CN" sz="3400" dirty="0" smtClean="0">
              <a:solidFill>
                <a:srgbClr val="262626"/>
              </a:solidFill>
              <a:latin typeface="微软雅黑 Light" pitchFamily="34" charset="-122"/>
              <a:ea typeface="微软雅黑" pitchFamily="34" charset="-122"/>
            </a:endParaRPr>
          </a:p>
          <a:p>
            <a:pPr algn="r" eaLnBrk="0" hangingPunct="0">
              <a:buFont typeface="Arial" charset="0"/>
              <a:buNone/>
            </a:pPr>
            <a:r>
              <a:rPr lang="zh-CN" altLang="en-US" sz="1800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Humanistic </a:t>
            </a: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Care</a:t>
            </a:r>
          </a:p>
        </p:txBody>
      </p:sp>
      <p:sp>
        <p:nvSpPr>
          <p:cNvPr id="21" name="矩形 1"/>
          <p:cNvSpPr>
            <a:spLocks noChangeArrowheads="1"/>
          </p:cNvSpPr>
          <p:nvPr/>
        </p:nvSpPr>
        <p:spPr bwMode="auto">
          <a:xfrm>
            <a:off x="3728945" y="746334"/>
            <a:ext cx="459850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全员一起共同呵护家园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9" name="Picture 3" descr="C:\Users\bobo.jiang\Desktop\家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62" y="0"/>
            <a:ext cx="7429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26475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3728945" y="0"/>
            <a:ext cx="4598509" cy="134156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Rectangle 8"/>
          <p:cNvSpPr>
            <a:spLocks noChangeArrowheads="1"/>
          </p:cNvSpPr>
          <p:nvPr/>
        </p:nvSpPr>
        <p:spPr bwMode="auto">
          <a:xfrm>
            <a:off x="982638" y="117426"/>
            <a:ext cx="2232248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400" dirty="0" smtClean="0">
                <a:solidFill>
                  <a:srgbClr val="262626"/>
                </a:solidFill>
                <a:latin typeface="微软雅黑 Light" pitchFamily="34" charset="-122"/>
                <a:ea typeface="微软雅黑" pitchFamily="34" charset="-122"/>
              </a:rPr>
              <a:t>人文关怀</a:t>
            </a:r>
            <a:endParaRPr lang="en-US" altLang="zh-CN" sz="3400" dirty="0" smtClean="0">
              <a:solidFill>
                <a:srgbClr val="262626"/>
              </a:solidFill>
              <a:latin typeface="微软雅黑 Light" pitchFamily="34" charset="-122"/>
              <a:ea typeface="微软雅黑" pitchFamily="34" charset="-122"/>
            </a:endParaRPr>
          </a:p>
          <a:p>
            <a:pPr algn="r" eaLnBrk="0" hangingPunct="0">
              <a:buFont typeface="Arial" charset="0"/>
              <a:buNone/>
            </a:pPr>
            <a:r>
              <a:rPr lang="zh-CN" altLang="en-US" sz="1800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Humanistic </a:t>
            </a: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Care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17" t="24445" r="24583" b="17778"/>
          <a:stretch>
            <a:fillRect/>
          </a:stretch>
        </p:blipFill>
        <p:spPr bwMode="auto">
          <a:xfrm>
            <a:off x="4150990" y="1402032"/>
            <a:ext cx="4113218" cy="2672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69" t="28889" r="32331" b="26666"/>
          <a:stretch/>
        </p:blipFill>
        <p:spPr bwMode="auto">
          <a:xfrm>
            <a:off x="0" y="1399328"/>
            <a:ext cx="4097287" cy="267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59" t="39526" r="35052" b="20000"/>
          <a:stretch/>
        </p:blipFill>
        <p:spPr bwMode="auto">
          <a:xfrm>
            <a:off x="8342340" y="4179044"/>
            <a:ext cx="3873546" cy="2680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83"/>
          <a:stretch/>
        </p:blipFill>
        <p:spPr bwMode="auto">
          <a:xfrm>
            <a:off x="8342340" y="1407018"/>
            <a:ext cx="3873546" cy="2667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17" t="25186" r="34583" b="24445"/>
          <a:stretch>
            <a:fillRect/>
          </a:stretch>
        </p:blipFill>
        <p:spPr bwMode="auto">
          <a:xfrm>
            <a:off x="0" y="4149874"/>
            <a:ext cx="4097287" cy="2709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17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78"/>
          <a:stretch/>
        </p:blipFill>
        <p:spPr bwMode="auto">
          <a:xfrm>
            <a:off x="4151306" y="4149874"/>
            <a:ext cx="4112902" cy="2709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矩形 1"/>
          <p:cNvSpPr>
            <a:spLocks noChangeArrowheads="1"/>
          </p:cNvSpPr>
          <p:nvPr/>
        </p:nvSpPr>
        <p:spPr bwMode="auto">
          <a:xfrm>
            <a:off x="3728945" y="746334"/>
            <a:ext cx="461339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2800" b="1" spc="100" dirty="0" smtClean="0">
                <a:solidFill>
                  <a:schemeClr val="bg1"/>
                </a:solidFill>
                <a:latin typeface="微软雅黑 Light" pitchFamily="34" charset="-122"/>
                <a:ea typeface="微软雅黑" pitchFamily="34" charset="-122"/>
              </a:rPr>
              <a:t>蕴含家一般温暖的卫生间</a:t>
            </a:r>
            <a:endParaRPr lang="zh-CN" altLang="en-US" sz="2800" b="1" spc="100" dirty="0">
              <a:solidFill>
                <a:schemeClr val="bg1"/>
              </a:solidFill>
              <a:latin typeface="微软雅黑 Light" pitchFamily="34" charset="-122"/>
              <a:ea typeface="微软雅黑" pitchFamily="34" charset="-122"/>
            </a:endParaRPr>
          </a:p>
        </p:txBody>
      </p:sp>
      <p:pic>
        <p:nvPicPr>
          <p:cNvPr id="24" name="Picture 3" descr="C:\Users\bobo.jiang\Desktop\家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62" y="0"/>
            <a:ext cx="7429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55236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3728945" y="0"/>
            <a:ext cx="4598509" cy="17161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7" name="Picture 4" descr="C:\Users\kh_gan\Desktop\Facilities items\CTower\IMG_006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9"/>
          <a:stretch/>
        </p:blipFill>
        <p:spPr bwMode="auto">
          <a:xfrm>
            <a:off x="190550" y="1773610"/>
            <a:ext cx="5811687" cy="4142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6" descr="C:\Users\bobo.jiang\Desktop\新建文件夹 (2)\微信截图_20170908192553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6"/>
          <a:stretch/>
        </p:blipFill>
        <p:spPr bwMode="auto">
          <a:xfrm>
            <a:off x="6210669" y="1773610"/>
            <a:ext cx="5837512" cy="4142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文本框 20"/>
          <p:cNvSpPr txBox="1"/>
          <p:nvPr/>
        </p:nvSpPr>
        <p:spPr>
          <a:xfrm>
            <a:off x="4121174" y="6121957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改善前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272610" y="6121957"/>
            <a:ext cx="1768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改善后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1"/>
          <p:cNvSpPr>
            <a:spLocks noChangeArrowheads="1"/>
          </p:cNvSpPr>
          <p:nvPr/>
        </p:nvSpPr>
        <p:spPr bwMode="auto">
          <a:xfrm>
            <a:off x="3512921" y="674809"/>
            <a:ext cx="5102565" cy="1041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ts val="3700"/>
              </a:lnSpc>
              <a:defRPr/>
            </a:pPr>
            <a:r>
              <a:rPr lang="zh-CN" altLang="en-US" sz="2800" b="1" spc="100" dirty="0" smtClean="0">
                <a:solidFill>
                  <a:schemeClr val="bg1"/>
                </a:solidFill>
                <a:latin typeface="微软雅黑 Light" pitchFamily="34" charset="-122"/>
                <a:ea typeface="微软雅黑" pitchFamily="34" charset="-122"/>
              </a:rPr>
              <a:t>第四件事</a:t>
            </a:r>
            <a:endParaRPr lang="en-US" altLang="zh-CN" sz="2800" b="1" spc="100" dirty="0" smtClean="0">
              <a:solidFill>
                <a:schemeClr val="bg1"/>
              </a:solidFill>
              <a:latin typeface="微软雅黑 Light" pitchFamily="34" charset="-122"/>
              <a:ea typeface="微软雅黑" pitchFamily="34" charset="-122"/>
            </a:endParaRPr>
          </a:p>
          <a:p>
            <a:pPr algn="ctr">
              <a:lnSpc>
                <a:spcPts val="3700"/>
              </a:lnSpc>
              <a:defRPr/>
            </a:pPr>
            <a:r>
              <a:rPr lang="zh-CN" altLang="en-US" sz="2800" b="1" spc="100" dirty="0" smtClean="0">
                <a:solidFill>
                  <a:schemeClr val="bg1"/>
                </a:solidFill>
                <a:latin typeface="微软雅黑 Light" pitchFamily="34" charset="-122"/>
                <a:ea typeface="微软雅黑" pitchFamily="34" charset="-122"/>
              </a:rPr>
              <a:t>恭敬爱护天地万物</a:t>
            </a:r>
            <a:endParaRPr lang="zh-CN" altLang="en-US" sz="2800" b="1" spc="100" dirty="0">
              <a:solidFill>
                <a:schemeClr val="bg1"/>
              </a:solidFill>
              <a:latin typeface="微软雅黑 Light" pitchFamily="34" charset="-122"/>
              <a:ea typeface="微软雅黑" pitchFamily="34" charset="-122"/>
            </a:endParaRPr>
          </a:p>
        </p:txBody>
      </p:sp>
      <p:sp>
        <p:nvSpPr>
          <p:cNvPr id="33" name="Rectangle 8"/>
          <p:cNvSpPr>
            <a:spLocks noChangeArrowheads="1"/>
          </p:cNvSpPr>
          <p:nvPr/>
        </p:nvSpPr>
        <p:spPr bwMode="auto">
          <a:xfrm>
            <a:off x="982638" y="117426"/>
            <a:ext cx="2232248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400" dirty="0" smtClean="0">
                <a:solidFill>
                  <a:srgbClr val="262626"/>
                </a:solidFill>
                <a:latin typeface="微软雅黑 Light" pitchFamily="34" charset="-122"/>
                <a:ea typeface="微软雅黑" pitchFamily="34" charset="-122"/>
              </a:rPr>
              <a:t>人文关怀</a:t>
            </a:r>
            <a:endParaRPr lang="en-US" altLang="zh-CN" sz="3400" dirty="0" smtClean="0">
              <a:solidFill>
                <a:srgbClr val="262626"/>
              </a:solidFill>
              <a:latin typeface="微软雅黑 Light" pitchFamily="34" charset="-122"/>
              <a:ea typeface="微软雅黑" pitchFamily="34" charset="-122"/>
            </a:endParaRPr>
          </a:p>
          <a:p>
            <a:pPr algn="r" eaLnBrk="0" hangingPunct="0">
              <a:buFont typeface="Arial" charset="0"/>
              <a:buNone/>
            </a:pPr>
            <a:r>
              <a:rPr lang="zh-CN" altLang="en-US" sz="1800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Humanistic </a:t>
            </a: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Care</a:t>
            </a:r>
          </a:p>
        </p:txBody>
      </p:sp>
      <p:cxnSp>
        <p:nvCxnSpPr>
          <p:cNvPr id="16" name="直接连接符 15"/>
          <p:cNvCxnSpPr/>
          <p:nvPr/>
        </p:nvCxnSpPr>
        <p:spPr>
          <a:xfrm>
            <a:off x="6096000" y="3933850"/>
            <a:ext cx="0" cy="26642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3214886" y="6007416"/>
            <a:ext cx="583185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3" descr="C:\Users\bobo.jiang\Desktop\家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62" y="0"/>
            <a:ext cx="7429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36063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3728945" y="0"/>
            <a:ext cx="4598509" cy="134156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7" r="9283"/>
          <a:stretch/>
        </p:blipFill>
        <p:spPr>
          <a:xfrm>
            <a:off x="6239222" y="1917626"/>
            <a:ext cx="5872355" cy="388109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75" t="-26" r="937" b="26"/>
          <a:stretch/>
        </p:blipFill>
        <p:spPr>
          <a:xfrm>
            <a:off x="94114" y="1917626"/>
            <a:ext cx="5857077" cy="3881099"/>
          </a:xfrm>
          <a:prstGeom prst="rect">
            <a:avLst/>
          </a:prstGeom>
        </p:spPr>
      </p:pic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982638" y="117426"/>
            <a:ext cx="2232248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400" dirty="0" smtClean="0">
                <a:solidFill>
                  <a:srgbClr val="262626"/>
                </a:solidFill>
                <a:latin typeface="微软雅黑 Light" pitchFamily="34" charset="-122"/>
                <a:ea typeface="微软雅黑" pitchFamily="34" charset="-122"/>
              </a:rPr>
              <a:t>人文关怀</a:t>
            </a:r>
            <a:endParaRPr lang="en-US" altLang="zh-CN" sz="3400" dirty="0" smtClean="0">
              <a:solidFill>
                <a:srgbClr val="262626"/>
              </a:solidFill>
              <a:latin typeface="微软雅黑 Light" pitchFamily="34" charset="-122"/>
              <a:ea typeface="微软雅黑" pitchFamily="34" charset="-122"/>
            </a:endParaRPr>
          </a:p>
          <a:p>
            <a:pPr algn="r" eaLnBrk="0" hangingPunct="0">
              <a:buFont typeface="Arial" charset="0"/>
              <a:buNone/>
            </a:pPr>
            <a:r>
              <a:rPr lang="zh-CN" altLang="en-US" sz="1800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Humanistic </a:t>
            </a: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Care</a:t>
            </a:r>
          </a:p>
        </p:txBody>
      </p:sp>
      <p:sp>
        <p:nvSpPr>
          <p:cNvPr id="28" name="矩形 1"/>
          <p:cNvSpPr>
            <a:spLocks noChangeArrowheads="1"/>
          </p:cNvSpPr>
          <p:nvPr/>
        </p:nvSpPr>
        <p:spPr bwMode="auto">
          <a:xfrm>
            <a:off x="3728945" y="746334"/>
            <a:ext cx="459850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2800" b="1" spc="100" dirty="0" smtClean="0">
                <a:solidFill>
                  <a:schemeClr val="bg1"/>
                </a:solidFill>
                <a:latin typeface="微软雅黑 Light" pitchFamily="34" charset="-122"/>
                <a:ea typeface="微软雅黑" pitchFamily="34" charset="-122"/>
              </a:rPr>
              <a:t>恭敬爱护天地万物</a:t>
            </a:r>
            <a:endParaRPr lang="zh-CN" altLang="en-US" sz="2800" b="1" spc="100" dirty="0">
              <a:solidFill>
                <a:schemeClr val="bg1"/>
              </a:solidFill>
              <a:latin typeface="微软雅黑 Light" pitchFamily="34" charset="-122"/>
              <a:ea typeface="微软雅黑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6096000" y="3933850"/>
            <a:ext cx="0" cy="26642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3214886" y="6007416"/>
            <a:ext cx="583185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0"/>
          <p:cNvSpPr txBox="1"/>
          <p:nvPr/>
        </p:nvSpPr>
        <p:spPr>
          <a:xfrm>
            <a:off x="4121174" y="6121957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改善前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2"/>
          <p:cNvSpPr txBox="1"/>
          <p:nvPr/>
        </p:nvSpPr>
        <p:spPr>
          <a:xfrm>
            <a:off x="6272610" y="6121957"/>
            <a:ext cx="1768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改善后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1" name="Picture 3" descr="C:\Users\bobo.jiang\Desktop\家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62" y="0"/>
            <a:ext cx="7429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47029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32"/>
          <a:stretch/>
        </p:blipFill>
        <p:spPr>
          <a:xfrm>
            <a:off x="118542" y="2212991"/>
            <a:ext cx="5868682" cy="366507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1"/>
          <a:stretch/>
        </p:blipFill>
        <p:spPr>
          <a:xfrm>
            <a:off x="6206796" y="2212991"/>
            <a:ext cx="5937082" cy="3665075"/>
          </a:xfrm>
          <a:prstGeom prst="rect">
            <a:avLst/>
          </a:prstGeom>
        </p:spPr>
      </p:pic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Rectangle 8"/>
          <p:cNvSpPr>
            <a:spLocks noChangeArrowheads="1"/>
          </p:cNvSpPr>
          <p:nvPr/>
        </p:nvSpPr>
        <p:spPr bwMode="auto">
          <a:xfrm>
            <a:off x="982638" y="117426"/>
            <a:ext cx="2232248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400" dirty="0" smtClean="0">
                <a:solidFill>
                  <a:srgbClr val="262626"/>
                </a:solidFill>
                <a:latin typeface="微软雅黑 Light" pitchFamily="34" charset="-122"/>
                <a:ea typeface="微软雅黑" pitchFamily="34" charset="-122"/>
              </a:rPr>
              <a:t>人文关怀</a:t>
            </a:r>
            <a:endParaRPr lang="en-US" altLang="zh-CN" sz="3400" dirty="0" smtClean="0">
              <a:solidFill>
                <a:srgbClr val="262626"/>
              </a:solidFill>
              <a:latin typeface="微软雅黑 Light" pitchFamily="34" charset="-122"/>
              <a:ea typeface="微软雅黑" pitchFamily="34" charset="-122"/>
            </a:endParaRPr>
          </a:p>
          <a:p>
            <a:pPr algn="r" eaLnBrk="0" hangingPunct="0">
              <a:buFont typeface="Arial" charset="0"/>
              <a:buNone/>
            </a:pPr>
            <a:r>
              <a:rPr lang="zh-CN" altLang="en-US" sz="1800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Humanistic </a:t>
            </a: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Care</a:t>
            </a:r>
          </a:p>
        </p:txBody>
      </p:sp>
      <p:cxnSp>
        <p:nvCxnSpPr>
          <p:cNvPr id="16" name="直接连接符 15"/>
          <p:cNvCxnSpPr/>
          <p:nvPr/>
        </p:nvCxnSpPr>
        <p:spPr>
          <a:xfrm>
            <a:off x="6096000" y="3933850"/>
            <a:ext cx="0" cy="26642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3214886" y="6007416"/>
            <a:ext cx="583185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0"/>
          <p:cNvSpPr txBox="1"/>
          <p:nvPr/>
        </p:nvSpPr>
        <p:spPr>
          <a:xfrm>
            <a:off x="4121174" y="6121957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改善前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2"/>
          <p:cNvSpPr txBox="1"/>
          <p:nvPr/>
        </p:nvSpPr>
        <p:spPr>
          <a:xfrm>
            <a:off x="6272610" y="6121957"/>
            <a:ext cx="1768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改善后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728945" y="0"/>
            <a:ext cx="4598509" cy="134156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矩形 1"/>
          <p:cNvSpPr>
            <a:spLocks noChangeArrowheads="1"/>
          </p:cNvSpPr>
          <p:nvPr/>
        </p:nvSpPr>
        <p:spPr bwMode="auto">
          <a:xfrm>
            <a:off x="3728945" y="746334"/>
            <a:ext cx="459850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2800" b="1" spc="100" dirty="0" smtClean="0">
                <a:solidFill>
                  <a:schemeClr val="bg1"/>
                </a:solidFill>
                <a:latin typeface="微软雅黑 Light" pitchFamily="34" charset="-122"/>
                <a:ea typeface="微软雅黑" pitchFamily="34" charset="-122"/>
              </a:rPr>
              <a:t>恭敬爱护天地万物</a:t>
            </a:r>
            <a:endParaRPr lang="zh-CN" altLang="en-US" sz="2800" b="1" spc="100" dirty="0">
              <a:solidFill>
                <a:schemeClr val="bg1"/>
              </a:solidFill>
              <a:latin typeface="微软雅黑 Light" pitchFamily="34" charset="-122"/>
              <a:ea typeface="微软雅黑" pitchFamily="34" charset="-122"/>
            </a:endParaRPr>
          </a:p>
        </p:txBody>
      </p:sp>
      <p:pic>
        <p:nvPicPr>
          <p:cNvPr id="15" name="Picture 3" descr="C:\Users\bobo.jiang\Desktop\家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62" y="0"/>
            <a:ext cx="7429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4056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>
            <a:off x="6096000" y="3933850"/>
            <a:ext cx="0" cy="26642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3070870" y="6007416"/>
            <a:ext cx="597587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34" y="2534196"/>
            <a:ext cx="5944660" cy="334387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376" y="2534196"/>
            <a:ext cx="5949420" cy="3346549"/>
          </a:xfrm>
          <a:prstGeom prst="rect">
            <a:avLst/>
          </a:prstGeom>
        </p:spPr>
      </p:pic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Rectangle 8"/>
          <p:cNvSpPr>
            <a:spLocks noChangeArrowheads="1"/>
          </p:cNvSpPr>
          <p:nvPr/>
        </p:nvSpPr>
        <p:spPr bwMode="auto">
          <a:xfrm>
            <a:off x="982638" y="117426"/>
            <a:ext cx="2232248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400" dirty="0" smtClean="0">
                <a:solidFill>
                  <a:srgbClr val="262626"/>
                </a:solidFill>
                <a:latin typeface="微软雅黑 Light" pitchFamily="34" charset="-122"/>
                <a:ea typeface="微软雅黑" pitchFamily="34" charset="-122"/>
              </a:rPr>
              <a:t>人文关怀</a:t>
            </a:r>
            <a:endParaRPr lang="en-US" altLang="zh-CN" sz="3400" dirty="0" smtClean="0">
              <a:solidFill>
                <a:srgbClr val="262626"/>
              </a:solidFill>
              <a:latin typeface="微软雅黑 Light" pitchFamily="34" charset="-122"/>
              <a:ea typeface="微软雅黑" pitchFamily="34" charset="-122"/>
            </a:endParaRPr>
          </a:p>
          <a:p>
            <a:pPr algn="r" eaLnBrk="0" hangingPunct="0">
              <a:buFont typeface="Arial" charset="0"/>
              <a:buNone/>
            </a:pPr>
            <a:r>
              <a:rPr lang="zh-CN" altLang="en-US" sz="1800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Humanistic </a:t>
            </a: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Care</a:t>
            </a:r>
          </a:p>
        </p:txBody>
      </p:sp>
      <p:sp>
        <p:nvSpPr>
          <p:cNvPr id="27" name="文本框 20"/>
          <p:cNvSpPr txBox="1"/>
          <p:nvPr/>
        </p:nvSpPr>
        <p:spPr>
          <a:xfrm>
            <a:off x="4121174" y="6121957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改善前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2"/>
          <p:cNvSpPr txBox="1"/>
          <p:nvPr/>
        </p:nvSpPr>
        <p:spPr>
          <a:xfrm>
            <a:off x="6272610" y="6121957"/>
            <a:ext cx="1768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改善后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728945" y="0"/>
            <a:ext cx="4598509" cy="134156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矩形 1"/>
          <p:cNvSpPr>
            <a:spLocks noChangeArrowheads="1"/>
          </p:cNvSpPr>
          <p:nvPr/>
        </p:nvSpPr>
        <p:spPr bwMode="auto">
          <a:xfrm>
            <a:off x="3728945" y="746334"/>
            <a:ext cx="459850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2800" b="1" spc="100" dirty="0" smtClean="0">
                <a:solidFill>
                  <a:schemeClr val="bg1"/>
                </a:solidFill>
                <a:latin typeface="微软雅黑 Light" pitchFamily="34" charset="-122"/>
                <a:ea typeface="微软雅黑" pitchFamily="34" charset="-122"/>
              </a:rPr>
              <a:t>恭敬爱护天地万物</a:t>
            </a:r>
            <a:endParaRPr lang="zh-CN" altLang="en-US" sz="2800" b="1" spc="100" dirty="0">
              <a:solidFill>
                <a:schemeClr val="bg1"/>
              </a:solidFill>
              <a:latin typeface="微软雅黑 Light" pitchFamily="34" charset="-122"/>
              <a:ea typeface="微软雅黑" pitchFamily="34" charset="-122"/>
            </a:endParaRPr>
          </a:p>
        </p:txBody>
      </p:sp>
      <p:pic>
        <p:nvPicPr>
          <p:cNvPr id="15" name="Picture 3" descr="C:\Users\bobo.jiang\Desktop\家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62" y="0"/>
            <a:ext cx="7429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36500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3728945" y="-1"/>
            <a:ext cx="4598509" cy="167402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Rectangle 8"/>
          <p:cNvSpPr>
            <a:spLocks noChangeArrowheads="1"/>
          </p:cNvSpPr>
          <p:nvPr/>
        </p:nvSpPr>
        <p:spPr bwMode="auto">
          <a:xfrm>
            <a:off x="982638" y="117426"/>
            <a:ext cx="2232248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400" dirty="0" smtClean="0">
                <a:solidFill>
                  <a:srgbClr val="262626"/>
                </a:solidFill>
                <a:latin typeface="微软雅黑 Light" pitchFamily="34" charset="-122"/>
                <a:ea typeface="微软雅黑" pitchFamily="34" charset="-122"/>
              </a:rPr>
              <a:t>人文关怀</a:t>
            </a:r>
            <a:endParaRPr lang="en-US" altLang="zh-CN" sz="3400" dirty="0" smtClean="0">
              <a:solidFill>
                <a:srgbClr val="262626"/>
              </a:solidFill>
              <a:latin typeface="微软雅黑 Light" pitchFamily="34" charset="-122"/>
              <a:ea typeface="微软雅黑" pitchFamily="34" charset="-122"/>
            </a:endParaRPr>
          </a:p>
          <a:p>
            <a:pPr algn="r" eaLnBrk="0" hangingPunct="0">
              <a:buFont typeface="Arial" charset="0"/>
              <a:buNone/>
            </a:pPr>
            <a:r>
              <a:rPr lang="zh-CN" altLang="en-US" sz="1800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Humanistic </a:t>
            </a: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Care</a:t>
            </a:r>
          </a:p>
        </p:txBody>
      </p:sp>
      <p:pic>
        <p:nvPicPr>
          <p:cNvPr id="8" name="Picture 2" descr="cid:image004.jpg@01D2A8A2.A1AC07E0"/>
          <p:cNvPicPr>
            <a:picLocks noChangeAspect="1" noChangeArrowheads="1"/>
          </p:cNvPicPr>
          <p:nvPr/>
        </p:nvPicPr>
        <p:blipFill rotWithShape="1"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84"/>
          <a:stretch/>
        </p:blipFill>
        <p:spPr bwMode="auto">
          <a:xfrm>
            <a:off x="2566815" y="1793064"/>
            <a:ext cx="4363888" cy="5048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id:image005.png@01D2A8A2.A1AC07E0"/>
          <p:cNvPicPr>
            <a:picLocks noChangeAspect="1" noChangeArrowheads="1"/>
          </p:cNvPicPr>
          <p:nvPr/>
        </p:nvPicPr>
        <p:blipFill rotWithShape="1"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07"/>
          <a:stretch/>
        </p:blipFill>
        <p:spPr bwMode="auto">
          <a:xfrm>
            <a:off x="6887294" y="1793064"/>
            <a:ext cx="2839243" cy="5048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 descr="C:\Users\bobo.jiang\Desktop\家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62" y="0"/>
            <a:ext cx="7429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矩形 1"/>
          <p:cNvSpPr>
            <a:spLocks noChangeArrowheads="1"/>
          </p:cNvSpPr>
          <p:nvPr/>
        </p:nvSpPr>
        <p:spPr bwMode="auto">
          <a:xfrm>
            <a:off x="3728944" y="598536"/>
            <a:ext cx="4598509" cy="1118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zh-CN" altLang="en-US" sz="2800" b="1" spc="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家人般呵护员工</a:t>
            </a:r>
            <a:endParaRPr lang="en-US" altLang="zh-CN" sz="2800" b="1" spc="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ts val="4000"/>
              </a:lnSpc>
            </a:pPr>
            <a:r>
              <a:rPr lang="zh-CN" altLang="en-US" sz="2800" b="1" spc="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宣布永不裁员</a:t>
            </a:r>
            <a:endParaRPr lang="en-US" altLang="zh-CN" sz="2800" b="1" spc="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37347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3728945" y="0"/>
            <a:ext cx="4598509" cy="134156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3" name="Picture 2" descr="C:\Users\bobo.jiang\Desktop\timg.jpg">
            <a:extLst/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3" t="4738" r="3429" b="2617"/>
          <a:stretch/>
        </p:blipFill>
        <p:spPr bwMode="auto">
          <a:xfrm>
            <a:off x="1126654" y="3573810"/>
            <a:ext cx="2654621" cy="263052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Line 7"/>
          <p:cNvSpPr>
            <a:spLocks noChangeShapeType="1"/>
          </p:cNvSpPr>
          <p:nvPr/>
        </p:nvSpPr>
        <p:spPr bwMode="auto">
          <a:xfrm>
            <a:off x="841094" y="5590084"/>
            <a:ext cx="0" cy="1008062"/>
          </a:xfrm>
          <a:prstGeom prst="line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1917" tIns="60958" rIns="121917" bIns="60958"/>
          <a:lstStyle/>
          <a:p>
            <a:endParaRPr lang="zh-CN" altLang="en-US"/>
          </a:p>
        </p:txBody>
      </p:sp>
      <p:pic>
        <p:nvPicPr>
          <p:cNvPr id="7" name="图片 9" descr="image02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0" t="4509" r="1414" b="1369"/>
          <a:stretch/>
        </p:blipFill>
        <p:spPr bwMode="auto">
          <a:xfrm>
            <a:off x="4078981" y="1867057"/>
            <a:ext cx="8111431" cy="4875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ine 6"/>
          <p:cNvSpPr>
            <a:spLocks noChangeShapeType="1"/>
          </p:cNvSpPr>
          <p:nvPr/>
        </p:nvSpPr>
        <p:spPr bwMode="auto">
          <a:xfrm>
            <a:off x="246063" y="6382122"/>
            <a:ext cx="3125788" cy="0"/>
          </a:xfrm>
          <a:prstGeom prst="line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1917" tIns="60958" rIns="121917" bIns="60958"/>
          <a:lstStyle/>
          <a:p>
            <a:endParaRPr lang="zh-CN" altLang="en-US"/>
          </a:p>
        </p:txBody>
      </p:sp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Rectangle 8"/>
          <p:cNvSpPr>
            <a:spLocks noChangeArrowheads="1"/>
          </p:cNvSpPr>
          <p:nvPr/>
        </p:nvSpPr>
        <p:spPr bwMode="auto">
          <a:xfrm>
            <a:off x="982638" y="117426"/>
            <a:ext cx="2232248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400" dirty="0" smtClean="0">
                <a:solidFill>
                  <a:srgbClr val="262626"/>
                </a:solidFill>
                <a:latin typeface="微软雅黑 Light" pitchFamily="34" charset="-122"/>
                <a:ea typeface="微软雅黑" pitchFamily="34" charset="-122"/>
              </a:rPr>
              <a:t>人文关怀</a:t>
            </a:r>
            <a:endParaRPr lang="en-US" altLang="zh-CN" sz="3400" dirty="0" smtClean="0">
              <a:solidFill>
                <a:srgbClr val="262626"/>
              </a:solidFill>
              <a:latin typeface="微软雅黑 Light" pitchFamily="34" charset="-122"/>
              <a:ea typeface="微软雅黑" pitchFamily="34" charset="-122"/>
            </a:endParaRPr>
          </a:p>
          <a:p>
            <a:pPr algn="r" eaLnBrk="0" hangingPunct="0">
              <a:buFont typeface="Arial" charset="0"/>
              <a:buNone/>
            </a:pPr>
            <a:r>
              <a:rPr lang="zh-CN" altLang="en-US" sz="1800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Humanistic </a:t>
            </a: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Care</a:t>
            </a:r>
          </a:p>
        </p:txBody>
      </p:sp>
      <p:sp>
        <p:nvSpPr>
          <p:cNvPr id="23" name="矩形 1"/>
          <p:cNvSpPr>
            <a:spLocks noChangeArrowheads="1"/>
          </p:cNvSpPr>
          <p:nvPr/>
        </p:nvSpPr>
        <p:spPr bwMode="auto">
          <a:xfrm>
            <a:off x="3728945" y="765498"/>
            <a:ext cx="459851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2800" b="1" spc="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百善孝为先</a:t>
            </a:r>
            <a:endParaRPr lang="zh-CN" altLang="en-US" sz="2800" b="1" spc="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8" name="Picture 3" descr="C:\Users\bobo.jiang\Desktop\家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62" y="0"/>
            <a:ext cx="7429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94324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3728945" y="0"/>
            <a:ext cx="4598509" cy="134156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334566" y="2843533"/>
            <a:ext cx="2664296" cy="13063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400"/>
              </a:lnSpc>
              <a:spcAft>
                <a:spcPts val="600"/>
              </a:spcAft>
            </a:pPr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  <a:cs typeface="Arial" charset="0"/>
              </a:rPr>
              <a:t>取消保安</a:t>
            </a:r>
            <a:endParaRPr lang="en-US" altLang="zh-CN" sz="3600" dirty="0" smtClean="0">
              <a:latin typeface="微软雅黑" pitchFamily="34" charset="-122"/>
              <a:ea typeface="微软雅黑" pitchFamily="34" charset="-122"/>
              <a:cs typeface="Arial" charset="0"/>
            </a:endParaRPr>
          </a:p>
          <a:p>
            <a:pPr algn="ctr">
              <a:lnSpc>
                <a:spcPts val="4400"/>
              </a:lnSpc>
              <a:spcAft>
                <a:spcPts val="600"/>
              </a:spcAft>
            </a:pPr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  <a:cs typeface="Arial" charset="0"/>
              </a:rPr>
              <a:t>搜身检查</a:t>
            </a:r>
            <a:endParaRPr lang="en-US" altLang="zh-CN" sz="3600" dirty="0"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02"/>
          <a:stretch/>
        </p:blipFill>
        <p:spPr bwMode="auto">
          <a:xfrm>
            <a:off x="3286894" y="1629594"/>
            <a:ext cx="8928992" cy="4932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1"/>
          <p:cNvSpPr>
            <a:spLocks noChangeArrowheads="1"/>
          </p:cNvSpPr>
          <p:nvPr/>
        </p:nvSpPr>
        <p:spPr bwMode="auto">
          <a:xfrm>
            <a:off x="3728945" y="746334"/>
            <a:ext cx="459851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2800" b="1" spc="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把信任交给员工</a:t>
            </a:r>
            <a:endParaRPr lang="zh-CN" altLang="en-US" sz="2800" b="1" spc="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982638" y="117426"/>
            <a:ext cx="2232248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400" dirty="0" smtClean="0">
                <a:solidFill>
                  <a:srgbClr val="262626"/>
                </a:solidFill>
                <a:latin typeface="微软雅黑 Light" pitchFamily="34" charset="-122"/>
                <a:ea typeface="微软雅黑" pitchFamily="34" charset="-122"/>
              </a:rPr>
              <a:t>人文关怀</a:t>
            </a:r>
            <a:endParaRPr lang="en-US" altLang="zh-CN" sz="3400" dirty="0" smtClean="0">
              <a:solidFill>
                <a:srgbClr val="262626"/>
              </a:solidFill>
              <a:latin typeface="微软雅黑 Light" pitchFamily="34" charset="-122"/>
              <a:ea typeface="微软雅黑" pitchFamily="34" charset="-122"/>
            </a:endParaRPr>
          </a:p>
          <a:p>
            <a:pPr algn="r" eaLnBrk="0" hangingPunct="0">
              <a:buFont typeface="Arial" charset="0"/>
              <a:buNone/>
            </a:pPr>
            <a:r>
              <a:rPr lang="zh-CN" altLang="en-US" sz="1800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Humanistic </a:t>
            </a: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Care</a:t>
            </a:r>
          </a:p>
        </p:txBody>
      </p:sp>
      <p:pic>
        <p:nvPicPr>
          <p:cNvPr id="18" name="Picture 3" descr="C:\Users\bobo.jiang\Desktop\家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62" y="0"/>
            <a:ext cx="7429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96086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3728945" y="0"/>
            <a:ext cx="4598509" cy="134156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矩形 1"/>
          <p:cNvSpPr>
            <a:spLocks noChangeArrowheads="1"/>
          </p:cNvSpPr>
          <p:nvPr/>
        </p:nvSpPr>
        <p:spPr bwMode="auto">
          <a:xfrm>
            <a:off x="622598" y="1197546"/>
            <a:ext cx="1752600" cy="5232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废旧仓库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2" name="Picture 5" descr="G:\AICS Happy Enterprise Activities\Room 32\2017-04-17 10.41.3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6" t="19574" r="23052"/>
          <a:stretch/>
        </p:blipFill>
        <p:spPr bwMode="auto">
          <a:xfrm>
            <a:off x="46534" y="1773610"/>
            <a:ext cx="2736304" cy="1654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矩形 1"/>
          <p:cNvSpPr>
            <a:spLocks noChangeArrowheads="1"/>
          </p:cNvSpPr>
          <p:nvPr/>
        </p:nvSpPr>
        <p:spPr bwMode="auto">
          <a:xfrm>
            <a:off x="9767614" y="1163800"/>
            <a:ext cx="1620957" cy="5232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学习场域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2" t="31153" r="7372" b="4272"/>
          <a:stretch/>
        </p:blipFill>
        <p:spPr bwMode="auto">
          <a:xfrm>
            <a:off x="46534" y="5203955"/>
            <a:ext cx="2730809" cy="1635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37" t="8999" r="934" b="15542"/>
          <a:stretch/>
        </p:blipFill>
        <p:spPr bwMode="auto">
          <a:xfrm>
            <a:off x="46534" y="3454035"/>
            <a:ext cx="2730809" cy="1703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3" descr="G:\AICS Happy Enterprise Activities\Room 32\IMG-20170423-WA0084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0" t="1610" r="2315" b="12175"/>
          <a:stretch/>
        </p:blipFill>
        <p:spPr bwMode="auto">
          <a:xfrm>
            <a:off x="3217185" y="1750174"/>
            <a:ext cx="8967051" cy="5085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3" name="Straight Arrow Connector 32"/>
          <p:cNvCxnSpPr/>
          <p:nvPr/>
        </p:nvCxnSpPr>
        <p:spPr>
          <a:xfrm>
            <a:off x="2926854" y="4509914"/>
            <a:ext cx="304800" cy="1588"/>
          </a:xfrm>
          <a:prstGeom prst="straightConnector1">
            <a:avLst/>
          </a:prstGeom>
          <a:ln w="5715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Rectangle 5"/>
          <p:cNvSpPr>
            <a:spLocks noChangeArrowheads="1"/>
          </p:cNvSpPr>
          <p:nvPr/>
        </p:nvSpPr>
        <p:spPr bwMode="auto">
          <a:xfrm>
            <a:off x="1198662" y="157163"/>
            <a:ext cx="2636672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/>
            <a:r>
              <a:rPr lang="zh-CN" altLang="en-US" dirty="0">
                <a:latin typeface="微软雅黑" pitchFamily="34" charset="-122"/>
                <a:ea typeface="微软雅黑" pitchFamily="34" charset="-122"/>
                <a:sym typeface="隶书" pitchFamily="49" charset="-122"/>
              </a:rPr>
              <a:t>  </a:t>
            </a:r>
            <a:endParaRPr lang="zh-CN" altLang="en-US" sz="1400" dirty="0">
              <a:latin typeface="微软雅黑" pitchFamily="34" charset="-122"/>
              <a:ea typeface="微软雅黑" pitchFamily="34" charset="-122"/>
              <a:sym typeface="Times New Roman" pitchFamily="18" charset="0"/>
            </a:endParaRPr>
          </a:p>
        </p:txBody>
      </p:sp>
      <p:sp>
        <p:nvSpPr>
          <p:cNvPr id="23" name="Rectangle 8"/>
          <p:cNvSpPr>
            <a:spLocks noChangeArrowheads="1"/>
          </p:cNvSpPr>
          <p:nvPr/>
        </p:nvSpPr>
        <p:spPr bwMode="auto">
          <a:xfrm>
            <a:off x="910630" y="117426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>
                <a:solidFill>
                  <a:srgbClr val="333333"/>
                </a:solidFill>
                <a:latin typeface="微软雅黑 Light" pitchFamily="34" charset="-122"/>
                <a:ea typeface="微软雅黑" pitchFamily="34" charset="-122"/>
              </a:rPr>
              <a:t>人文教育</a:t>
            </a:r>
          </a:p>
          <a:p>
            <a:pPr algn="r" eaLnBrk="0" hangingPunct="0">
              <a:buFont typeface="Arial" charset="0"/>
              <a:buNone/>
            </a:pPr>
            <a:r>
              <a:rPr lang="zh-CN" altLang="en-US" sz="14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Humanistic Education</a:t>
            </a:r>
          </a:p>
        </p:txBody>
      </p:sp>
      <p:sp>
        <p:nvSpPr>
          <p:cNvPr id="31" name="矩形 1"/>
          <p:cNvSpPr>
            <a:spLocks noChangeArrowheads="1"/>
          </p:cNvSpPr>
          <p:nvPr/>
        </p:nvSpPr>
        <p:spPr bwMode="auto">
          <a:xfrm>
            <a:off x="3728945" y="746334"/>
            <a:ext cx="459851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2800" b="1" spc="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建国君民  教学为先</a:t>
            </a:r>
            <a:endParaRPr lang="zh-CN" altLang="en-US" sz="2800" b="1" spc="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4" name="Picture 3" descr="C:\Users\bobo.jiang\Desktop\家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62" y="0"/>
            <a:ext cx="7429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19830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3728945" y="0"/>
            <a:ext cx="4598509" cy="156513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3074" name="Picture 2" descr="H:\AICS Happy Enterprise Activities\Internal Factory Activities  工厂内部活动\Board Room\2017-06-21 11.59.0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502" y="3337865"/>
            <a:ext cx="3244790" cy="1793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H:\AICS Happy Enterprise Activities\Internal Factory Activities  工厂内部活动\Board Room\2017-06-21 14.03.2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79"/>
          <a:stretch/>
        </p:blipFill>
        <p:spPr bwMode="auto">
          <a:xfrm>
            <a:off x="-25474" y="1557586"/>
            <a:ext cx="3273766" cy="1737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:\AICS Happy Enterprise Activities\Internal Factory Activities  工厂内部活动\Board Room\2017-06-22 14.59.2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9"/>
          <a:stretch/>
        </p:blipFill>
        <p:spPr bwMode="auto">
          <a:xfrm>
            <a:off x="0" y="5162550"/>
            <a:ext cx="3246409" cy="1686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bobo.jiang\Desktop\微信图片_20170914093455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0" r="1087" b="1"/>
          <a:stretch/>
        </p:blipFill>
        <p:spPr bwMode="auto">
          <a:xfrm>
            <a:off x="3316798" y="1565136"/>
            <a:ext cx="8873615" cy="5294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Rectangle 8"/>
          <p:cNvSpPr>
            <a:spLocks noChangeArrowheads="1"/>
          </p:cNvSpPr>
          <p:nvPr/>
        </p:nvSpPr>
        <p:spPr bwMode="auto">
          <a:xfrm>
            <a:off x="910630" y="117426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>
                <a:solidFill>
                  <a:srgbClr val="333333"/>
                </a:solidFill>
                <a:latin typeface="微软雅黑 Light" pitchFamily="34" charset="-122"/>
                <a:ea typeface="微软雅黑" pitchFamily="34" charset="-122"/>
              </a:rPr>
              <a:t>人文教育</a:t>
            </a:r>
          </a:p>
          <a:p>
            <a:pPr algn="r" eaLnBrk="0" hangingPunct="0">
              <a:buFont typeface="Arial" charset="0"/>
              <a:buNone/>
            </a:pPr>
            <a:r>
              <a:rPr lang="zh-CN" altLang="en-US" sz="14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Humanistic Education</a:t>
            </a:r>
          </a:p>
        </p:txBody>
      </p:sp>
      <p:sp>
        <p:nvSpPr>
          <p:cNvPr id="24" name="矩形 1"/>
          <p:cNvSpPr>
            <a:spLocks noChangeArrowheads="1"/>
          </p:cNvSpPr>
          <p:nvPr/>
        </p:nvSpPr>
        <p:spPr bwMode="auto">
          <a:xfrm>
            <a:off x="3728945" y="603479"/>
            <a:ext cx="459850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2800" b="1" spc="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荣耀真主</a:t>
            </a:r>
            <a:endParaRPr lang="en-US" altLang="zh-CN" sz="2800" b="1" spc="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 spc="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恢复穆斯林圆顶建筑</a:t>
            </a:r>
            <a:endParaRPr lang="en-US" altLang="zh-CN" sz="2800" b="1" spc="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Picture 3" descr="C:\Users\bobo.jiang\Desktop\家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62" y="-26590"/>
            <a:ext cx="7429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38460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bobo.jiang\Desktop\图片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56" t="12526" r="4893" b="11609"/>
          <a:stretch/>
        </p:blipFill>
        <p:spPr bwMode="auto">
          <a:xfrm>
            <a:off x="3502918" y="-170606"/>
            <a:ext cx="1656184" cy="1658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95" t="6964" r="13660" b="4299"/>
          <a:stretch/>
        </p:blipFill>
        <p:spPr>
          <a:xfrm>
            <a:off x="1774726" y="1415961"/>
            <a:ext cx="4733925" cy="3309544"/>
          </a:xfrm>
          <a:prstGeom prst="rect">
            <a:avLst/>
          </a:prstGeom>
        </p:spPr>
      </p:pic>
      <p:sp>
        <p:nvSpPr>
          <p:cNvPr id="4" name="Rectangle 10"/>
          <p:cNvSpPr>
            <a:spLocks noChangeArrowheads="1"/>
          </p:cNvSpPr>
          <p:nvPr/>
        </p:nvSpPr>
        <p:spPr bwMode="auto">
          <a:xfrm flipH="1">
            <a:off x="5455136" y="333450"/>
            <a:ext cx="6377421" cy="687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93538" tIns="96770" rIns="193538" bIns="9677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 smtClean="0">
                <a:latin typeface="微软雅黑 Light" panose="020B0502040204020203" pitchFamily="34" charset="-122"/>
                <a:ea typeface="微软雅黑" panose="020B0503020204020204" pitchFamily="34" charset="-122"/>
              </a:rPr>
              <a:t>重修宁静、清净、神圣的祈祷室</a:t>
            </a:r>
            <a:endParaRPr lang="en-US" altLang="zh-CN" sz="3200" b="1" dirty="0">
              <a:latin typeface="微软雅黑 Light" panose="020B0502040204020203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50" name="Picture 2" descr="C:\Users\bobo.jiang\Desktop\微信图片_2017092018392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3" t="5584" r="5622"/>
          <a:stretch/>
        </p:blipFill>
        <p:spPr bwMode="auto">
          <a:xfrm>
            <a:off x="6583977" y="1415961"/>
            <a:ext cx="4119741" cy="3309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93" b="14367"/>
          <a:stretch/>
        </p:blipFill>
        <p:spPr>
          <a:xfrm>
            <a:off x="7319342" y="4797946"/>
            <a:ext cx="1980000" cy="1991741"/>
          </a:xfrm>
          <a:prstGeom prst="rect">
            <a:avLst/>
          </a:prstGeom>
        </p:spPr>
      </p:pic>
      <p:pic>
        <p:nvPicPr>
          <p:cNvPr id="13" name="Picture 6" descr="G:\AICS Happy Enterprise Activities\Surau\Male Surau\IMG-20170526-WA0011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6" r="16699"/>
          <a:stretch/>
        </p:blipFill>
        <p:spPr bwMode="auto">
          <a:xfrm>
            <a:off x="1760536" y="4803817"/>
            <a:ext cx="2768823" cy="19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29" r="7051"/>
          <a:stretch/>
        </p:blipFill>
        <p:spPr>
          <a:xfrm>
            <a:off x="4583038" y="4803817"/>
            <a:ext cx="2676878" cy="198000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9" r="29278" b="15207"/>
          <a:stretch/>
        </p:blipFill>
        <p:spPr>
          <a:xfrm>
            <a:off x="9362193" y="4814519"/>
            <a:ext cx="1341525" cy="1980000"/>
          </a:xfrm>
          <a:prstGeom prst="rect">
            <a:avLst/>
          </a:prstGeom>
        </p:spPr>
      </p:pic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Rectangle 8"/>
          <p:cNvSpPr>
            <a:spLocks noChangeArrowheads="1"/>
          </p:cNvSpPr>
          <p:nvPr/>
        </p:nvSpPr>
        <p:spPr bwMode="auto">
          <a:xfrm>
            <a:off x="910630" y="117426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>
                <a:solidFill>
                  <a:srgbClr val="333333"/>
                </a:solidFill>
                <a:latin typeface="微软雅黑 Light" pitchFamily="34" charset="-122"/>
                <a:ea typeface="微软雅黑" pitchFamily="34" charset="-122"/>
              </a:rPr>
              <a:t>人文教育</a:t>
            </a:r>
          </a:p>
          <a:p>
            <a:pPr algn="r" eaLnBrk="0" hangingPunct="0">
              <a:buFont typeface="Arial" charset="0"/>
              <a:buNone/>
            </a:pPr>
            <a:r>
              <a:rPr lang="zh-CN" altLang="en-US" sz="14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Humanistic Education</a:t>
            </a:r>
          </a:p>
        </p:txBody>
      </p:sp>
      <p:sp>
        <p:nvSpPr>
          <p:cNvPr id="2" name="矩形 1"/>
          <p:cNvSpPr/>
          <p:nvPr/>
        </p:nvSpPr>
        <p:spPr>
          <a:xfrm>
            <a:off x="1760536" y="4814519"/>
            <a:ext cx="8943182" cy="1969298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31068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3728945" y="0"/>
            <a:ext cx="4598509" cy="141357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7"/>
          <a:stretch/>
        </p:blipFill>
        <p:spPr>
          <a:xfrm>
            <a:off x="1" y="1872208"/>
            <a:ext cx="2838922" cy="1652986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38" b="-1"/>
          <a:stretch/>
        </p:blipFill>
        <p:spPr bwMode="auto">
          <a:xfrm>
            <a:off x="2888321" y="1872208"/>
            <a:ext cx="9327565" cy="5013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5"/>
          <p:cNvSpPr>
            <a:spLocks noChangeArrowheads="1"/>
          </p:cNvSpPr>
          <p:nvPr/>
        </p:nvSpPr>
        <p:spPr bwMode="auto">
          <a:xfrm>
            <a:off x="1198662" y="157163"/>
            <a:ext cx="2636672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/>
            <a:r>
              <a:rPr lang="zh-CN" altLang="en-US" dirty="0">
                <a:latin typeface="微软雅黑" pitchFamily="34" charset="-122"/>
                <a:ea typeface="微软雅黑" pitchFamily="34" charset="-122"/>
                <a:sym typeface="隶书" pitchFamily="49" charset="-122"/>
              </a:rPr>
              <a:t>  </a:t>
            </a:r>
            <a:endParaRPr lang="zh-CN" altLang="en-US" sz="1400" dirty="0">
              <a:latin typeface="微软雅黑" pitchFamily="34" charset="-122"/>
              <a:ea typeface="微软雅黑" pitchFamily="34" charset="-122"/>
              <a:sym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Rectangle 8"/>
          <p:cNvSpPr>
            <a:spLocks noChangeArrowheads="1"/>
          </p:cNvSpPr>
          <p:nvPr/>
        </p:nvSpPr>
        <p:spPr bwMode="auto">
          <a:xfrm>
            <a:off x="910630" y="117426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>
                <a:solidFill>
                  <a:srgbClr val="333333"/>
                </a:solidFill>
                <a:latin typeface="微软雅黑 Light" pitchFamily="34" charset="-122"/>
                <a:ea typeface="微软雅黑" pitchFamily="34" charset="-122"/>
              </a:rPr>
              <a:t>人文教育</a:t>
            </a:r>
          </a:p>
          <a:p>
            <a:pPr algn="r" eaLnBrk="0" hangingPunct="0">
              <a:buFont typeface="Arial" charset="0"/>
              <a:buNone/>
            </a:pPr>
            <a:r>
              <a:rPr lang="zh-CN" altLang="en-US" sz="14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Humanistic Education</a:t>
            </a:r>
          </a:p>
        </p:txBody>
      </p:sp>
      <p:sp>
        <p:nvSpPr>
          <p:cNvPr id="24" name="矩形 1"/>
          <p:cNvSpPr>
            <a:spLocks noChangeArrowheads="1"/>
          </p:cNvSpPr>
          <p:nvPr/>
        </p:nvSpPr>
        <p:spPr bwMode="auto">
          <a:xfrm>
            <a:off x="3728944" y="674906"/>
            <a:ext cx="459850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  <a:defRPr/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全员一起学习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古兰经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924" y="3551381"/>
            <a:ext cx="2854846" cy="170711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19" t="8554" r="8016" b="8594"/>
          <a:stretch/>
        </p:blipFill>
        <p:spPr>
          <a:xfrm>
            <a:off x="0" y="5293915"/>
            <a:ext cx="2838922" cy="1592263"/>
          </a:xfrm>
          <a:prstGeom prst="rect">
            <a:avLst/>
          </a:prstGeom>
        </p:spPr>
      </p:pic>
      <p:pic>
        <p:nvPicPr>
          <p:cNvPr id="21" name="Picture 3" descr="C:\Users\bobo.jiang\Desktop\家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62" y="0"/>
            <a:ext cx="7429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85408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hlinkClick r:id="rId4" action="ppaction://hlinkfile"/>
          </p:cNvPr>
          <p:cNvSpPr/>
          <p:nvPr/>
        </p:nvSpPr>
        <p:spPr>
          <a:xfrm>
            <a:off x="190550" y="3789834"/>
            <a:ext cx="3528392" cy="1374735"/>
          </a:xfrm>
          <a:custGeom>
            <a:avLst/>
            <a:gdLst>
              <a:gd name="connsiteX0" fmla="*/ 0 w 3528392"/>
              <a:gd name="connsiteY0" fmla="*/ 0 h 1374735"/>
              <a:gd name="connsiteX1" fmla="*/ 3528392 w 3528392"/>
              <a:gd name="connsiteY1" fmla="*/ 0 h 1374735"/>
              <a:gd name="connsiteX2" fmla="*/ 3528392 w 3528392"/>
              <a:gd name="connsiteY2" fmla="*/ 1374735 h 1374735"/>
              <a:gd name="connsiteX3" fmla="*/ 0 w 3528392"/>
              <a:gd name="connsiteY3" fmla="*/ 1374735 h 1374735"/>
              <a:gd name="connsiteX4" fmla="*/ 0 w 3528392"/>
              <a:gd name="connsiteY4" fmla="*/ 0 h 1374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8392" h="1374735">
                <a:moveTo>
                  <a:pt x="0" y="0"/>
                </a:moveTo>
                <a:lnTo>
                  <a:pt x="3528392" y="0"/>
                </a:lnTo>
                <a:lnTo>
                  <a:pt x="3528392" y="1374735"/>
                </a:lnTo>
                <a:lnTo>
                  <a:pt x="0" y="1374735"/>
                </a:ln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人文教育之后，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AIC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员工的心得分享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Line 6"/>
          <p:cNvSpPr>
            <a:spLocks noChangeShapeType="1"/>
          </p:cNvSpPr>
          <p:nvPr/>
        </p:nvSpPr>
        <p:spPr bwMode="auto">
          <a:xfrm>
            <a:off x="1849786" y="5571635"/>
            <a:ext cx="1941164" cy="0"/>
          </a:xfrm>
          <a:prstGeom prst="line">
            <a:avLst/>
          </a:prstGeom>
          <a:noFill/>
          <a:ln w="28575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1917" tIns="60958" rIns="121917" bIns="60958"/>
          <a:lstStyle/>
          <a:p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3646934" y="4869954"/>
            <a:ext cx="0" cy="845697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910630" y="117426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>
                <a:solidFill>
                  <a:srgbClr val="333333"/>
                </a:solidFill>
                <a:latin typeface="微软雅黑 Light" pitchFamily="34" charset="-122"/>
                <a:ea typeface="微软雅黑" pitchFamily="34" charset="-122"/>
              </a:rPr>
              <a:t>人文教育</a:t>
            </a:r>
          </a:p>
          <a:p>
            <a:pPr algn="r" eaLnBrk="0" hangingPunct="0">
              <a:buFont typeface="Arial" charset="0"/>
              <a:buNone/>
            </a:pPr>
            <a:r>
              <a:rPr lang="zh-CN" altLang="en-US" sz="14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Humanistic Education</a:t>
            </a:r>
          </a:p>
        </p:txBody>
      </p:sp>
      <p:pic>
        <p:nvPicPr>
          <p:cNvPr id="12" name="馬來員工心得.mp4">
            <a:hlinkClick r:id="" action="ppaction://media"/>
          </p:cNvPr>
          <p:cNvPicPr/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656806" y="287140"/>
            <a:ext cx="8457406" cy="6343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24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video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3728945" y="0"/>
            <a:ext cx="4598509" cy="156513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5" name="Picture 2" descr="G:\AICS Happy Enterprise Activities\Hariraya Celebration 5-July-2017\2017-07-05 19.18.2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7" t="705" r="15767" b="14220"/>
          <a:stretch/>
        </p:blipFill>
        <p:spPr bwMode="auto">
          <a:xfrm>
            <a:off x="-31037" y="2421683"/>
            <a:ext cx="6199761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39" t="35232" r="2300" b="7365"/>
          <a:stretch/>
        </p:blipFill>
        <p:spPr bwMode="auto">
          <a:xfrm>
            <a:off x="9041698" y="4485530"/>
            <a:ext cx="3174188" cy="2040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65" t="53116" r="49559" b="19520"/>
          <a:stretch/>
        </p:blipFill>
        <p:spPr bwMode="auto">
          <a:xfrm>
            <a:off x="6023199" y="2421681"/>
            <a:ext cx="3174646" cy="2063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02" t="55729" r="25868" b="17667"/>
          <a:stretch/>
        </p:blipFill>
        <p:spPr bwMode="auto">
          <a:xfrm>
            <a:off x="6023198" y="4485531"/>
            <a:ext cx="3085967" cy="2040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1025"/>
          <a:stretch/>
        </p:blipFill>
        <p:spPr bwMode="auto">
          <a:xfrm>
            <a:off x="9041698" y="2421680"/>
            <a:ext cx="3174188" cy="2063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Rectangle 8"/>
          <p:cNvSpPr>
            <a:spLocks noChangeArrowheads="1"/>
          </p:cNvSpPr>
          <p:nvPr/>
        </p:nvSpPr>
        <p:spPr bwMode="auto">
          <a:xfrm>
            <a:off x="910630" y="117426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>
                <a:solidFill>
                  <a:srgbClr val="333333"/>
                </a:solidFill>
                <a:latin typeface="微软雅黑 Light" pitchFamily="34" charset="-122"/>
                <a:ea typeface="微软雅黑" pitchFamily="34" charset="-122"/>
              </a:rPr>
              <a:t>人文教育</a:t>
            </a:r>
          </a:p>
          <a:p>
            <a:pPr algn="r" eaLnBrk="0" hangingPunct="0">
              <a:buFont typeface="Arial" charset="0"/>
              <a:buNone/>
            </a:pPr>
            <a:r>
              <a:rPr lang="zh-CN" altLang="en-US" sz="14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Humanistic Education</a:t>
            </a:r>
          </a:p>
        </p:txBody>
      </p:sp>
      <p:pic>
        <p:nvPicPr>
          <p:cNvPr id="5123" name="Picture 3" descr="C:\Users\bobo.jiang\Desktop\家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62" y="0"/>
            <a:ext cx="7429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3728945" y="782568"/>
            <a:ext cx="45985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相亲相爱一家人 同</a:t>
            </a:r>
            <a:r>
              <a:rPr lang="zh-TW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庆开斋节</a:t>
            </a:r>
            <a:endParaRPr lang="en-US" altLang="zh-TW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39561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3728945" y="0"/>
            <a:ext cx="4598509" cy="156513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1198662" y="157163"/>
            <a:ext cx="2636672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/>
            <a:r>
              <a:rPr lang="zh-CN" altLang="en-US" dirty="0">
                <a:latin typeface="微软雅黑" pitchFamily="34" charset="-122"/>
                <a:ea typeface="微软雅黑" pitchFamily="34" charset="-122"/>
                <a:sym typeface="隶书" pitchFamily="49" charset="-122"/>
              </a:rPr>
              <a:t>  </a:t>
            </a:r>
            <a:endParaRPr lang="zh-CN" altLang="en-US" sz="1400" dirty="0">
              <a:latin typeface="微软雅黑" pitchFamily="34" charset="-122"/>
              <a:ea typeface="微软雅黑" pitchFamily="34" charset="-122"/>
              <a:sym typeface="Times New Roman" pitchFamily="18" charset="0"/>
            </a:endParaRP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910630" y="117426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绿色环保</a:t>
            </a:r>
          </a:p>
          <a:p>
            <a:pPr algn="r" eaLnBrk="0" hangingPunct="0">
              <a:buFont typeface="Arial" charset="0"/>
              <a:buNone/>
            </a:pPr>
            <a:r>
              <a:rPr lang="zh-CN" altLang="en-US" sz="18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Green </a:t>
            </a:r>
            <a:r>
              <a:rPr lang="zh-CN" altLang="en-US" sz="18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Enterprise</a:t>
            </a: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1"/>
          <p:cNvSpPr>
            <a:spLocks noChangeArrowheads="1"/>
          </p:cNvSpPr>
          <p:nvPr/>
        </p:nvSpPr>
        <p:spPr bwMode="auto">
          <a:xfrm>
            <a:off x="3646934" y="674906"/>
            <a:ext cx="4598509" cy="664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" panose="020B0503020204020204" pitchFamily="34" charset="-122"/>
              </a:rPr>
              <a:t> 心系当地子孙后代的发展观</a:t>
            </a:r>
            <a:endParaRPr lang="en-US" altLang="zh-CN" sz="2800" b="1" dirty="0">
              <a:solidFill>
                <a:schemeClr val="bg1"/>
              </a:solidFill>
              <a:latin typeface="微软雅黑 Light" panose="020B0502040204020203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Picture 3" descr="G:\AICS Happy Enterprise Activities\Carpark Farming\Jul-18\2017-07-18 18.08.1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65" b="6237"/>
          <a:stretch/>
        </p:blipFill>
        <p:spPr bwMode="auto">
          <a:xfrm>
            <a:off x="8012676" y="4509914"/>
            <a:ext cx="4180489" cy="2349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7" descr="G:\AICS Happy Enterprise Activities\Carpark Farming\Fauzi-Go Go Sayoq\2017-07-14 17.56.4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144"/>
          <a:stretch/>
        </p:blipFill>
        <p:spPr bwMode="auto">
          <a:xfrm>
            <a:off x="8448749" y="1989634"/>
            <a:ext cx="3744416" cy="2452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995" y="1989634"/>
            <a:ext cx="3959894" cy="2457530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63" t="8162" r="15650" b="18007"/>
          <a:stretch/>
        </p:blipFill>
        <p:spPr>
          <a:xfrm>
            <a:off x="21098" y="4509914"/>
            <a:ext cx="4420675" cy="2349674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694"/>
          <a:stretch/>
        </p:blipFill>
        <p:spPr>
          <a:xfrm>
            <a:off x="31168" y="1989634"/>
            <a:ext cx="4338597" cy="2457530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20"/>
          <a:stretch/>
        </p:blipFill>
        <p:spPr>
          <a:xfrm>
            <a:off x="4513782" y="4509913"/>
            <a:ext cx="3456384" cy="2349675"/>
          </a:xfrm>
          <a:prstGeom prst="rect">
            <a:avLst/>
          </a:prstGeom>
        </p:spPr>
      </p:pic>
      <p:pic>
        <p:nvPicPr>
          <p:cNvPr id="31" name="Picture 3" descr="C:\Users\bobo.jiang\Desktop\家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62" y="0"/>
            <a:ext cx="7429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33636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3728945" y="0"/>
            <a:ext cx="4598509" cy="1269554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Rectangle 8"/>
          <p:cNvSpPr>
            <a:spLocks noChangeArrowheads="1"/>
          </p:cNvSpPr>
          <p:nvPr/>
        </p:nvSpPr>
        <p:spPr bwMode="auto">
          <a:xfrm>
            <a:off x="910630" y="117426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绿色环保</a:t>
            </a:r>
          </a:p>
          <a:p>
            <a:pPr algn="r" eaLnBrk="0" hangingPunct="0">
              <a:buFont typeface="Arial" charset="0"/>
              <a:buNone/>
            </a:pPr>
            <a:r>
              <a:rPr lang="zh-CN" altLang="en-US" sz="18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Green </a:t>
            </a:r>
            <a:r>
              <a:rPr lang="zh-CN" altLang="en-US" sz="18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Enterprise</a:t>
            </a: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8" name="Picture 18" descr="G:\AICS Happy Enterprise Activities\Carpark Farming\Kang-SunShine\IMG-20170715-WA002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200"/>
          <a:stretch/>
        </p:blipFill>
        <p:spPr bwMode="auto">
          <a:xfrm>
            <a:off x="3762443" y="4099902"/>
            <a:ext cx="4598509" cy="2786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7" descr="G:\AICS Happy Enterprise Activities\Carpark Farming\Nazrin - Happy Farm\IMG-20170715-WA007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8" t="11242" r="17440" b="8249"/>
          <a:stretch/>
        </p:blipFill>
        <p:spPr bwMode="auto">
          <a:xfrm>
            <a:off x="-16772" y="4099902"/>
            <a:ext cx="3735714" cy="27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6" descr="G:\AICS Happy Enterprise Activities\Carpark Farming\Nazrin - Happy Farm\IMG-20170715-WA005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01"/>
          <a:stretch/>
        </p:blipFill>
        <p:spPr bwMode="auto">
          <a:xfrm>
            <a:off x="8382706" y="4093226"/>
            <a:ext cx="3833180" cy="2786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2" t="4131" r="7204" b="7012"/>
          <a:stretch/>
        </p:blipFill>
        <p:spPr bwMode="auto">
          <a:xfrm>
            <a:off x="8287269" y="1509945"/>
            <a:ext cx="3928617" cy="2533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4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09" t="4358" r="209" b="1930"/>
          <a:stretch/>
        </p:blipFill>
        <p:spPr bwMode="auto">
          <a:xfrm>
            <a:off x="-25474" y="1509945"/>
            <a:ext cx="4084637" cy="2533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13" descr="G:\AICS Happy Enterprise Activities\Carpark Farming\Nazrin - Happy Farm\IMG-20170715-WA0027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6" t="13283" r="-524" b="5165"/>
          <a:stretch/>
        </p:blipFill>
        <p:spPr bwMode="auto">
          <a:xfrm>
            <a:off x="4078982" y="1509945"/>
            <a:ext cx="4175630" cy="2533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矩形 1"/>
          <p:cNvSpPr>
            <a:spLocks noChangeArrowheads="1"/>
          </p:cNvSpPr>
          <p:nvPr/>
        </p:nvSpPr>
        <p:spPr bwMode="auto">
          <a:xfrm>
            <a:off x="3512921" y="674326"/>
            <a:ext cx="50305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2800" b="1" spc="100" dirty="0" smtClean="0">
                <a:solidFill>
                  <a:schemeClr val="bg1"/>
                </a:solidFill>
                <a:latin typeface="微软雅黑 Light" pitchFamily="34" charset="-122"/>
                <a:ea typeface="微软雅黑" pitchFamily="34" charset="-122"/>
              </a:rPr>
              <a:t>微型农场 </a:t>
            </a:r>
            <a:r>
              <a:rPr lang="en-US" altLang="zh-CN" sz="2800" b="1" spc="100" dirty="0" smtClean="0">
                <a:solidFill>
                  <a:schemeClr val="bg1"/>
                </a:solidFill>
                <a:latin typeface="微软雅黑 Light" pitchFamily="34" charset="-122"/>
                <a:ea typeface="微软雅黑" pitchFamily="34" charset="-122"/>
              </a:rPr>
              <a:t>· </a:t>
            </a:r>
            <a:r>
              <a:rPr lang="zh-CN" altLang="en-US" sz="2800" b="1" spc="100" dirty="0" smtClean="0">
                <a:solidFill>
                  <a:schemeClr val="bg1"/>
                </a:solidFill>
                <a:latin typeface="微软雅黑 Light" pitchFamily="34" charset="-122"/>
                <a:ea typeface="微软雅黑" pitchFamily="34" charset="-122"/>
              </a:rPr>
              <a:t>心物一体</a:t>
            </a:r>
            <a:endParaRPr lang="zh-CN" altLang="en-US" sz="2800" b="1" spc="100" dirty="0">
              <a:solidFill>
                <a:schemeClr val="bg1"/>
              </a:solidFill>
              <a:latin typeface="微软雅黑 Light" pitchFamily="34" charset="-122"/>
              <a:ea typeface="微软雅黑" pitchFamily="34" charset="-122"/>
            </a:endParaRPr>
          </a:p>
        </p:txBody>
      </p:sp>
      <p:pic>
        <p:nvPicPr>
          <p:cNvPr id="30" name="Picture 3" descr="C:\Users\bobo.jiang\Desktop\家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62" y="0"/>
            <a:ext cx="7429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75652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838622" y="117426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rgbClr val="333333"/>
                </a:solidFill>
                <a:latin typeface="微软雅黑 Light" pitchFamily="34" charset="-122"/>
                <a:ea typeface="微软雅黑" pitchFamily="34" charset="-122"/>
              </a:rPr>
              <a:t>健康促进</a:t>
            </a:r>
          </a:p>
          <a:p>
            <a:pPr algn="r" eaLnBrk="0" hangingPunct="0">
              <a:buFont typeface="Arial" charset="0"/>
              <a:buNone/>
            </a:pPr>
            <a:r>
              <a:rPr lang="zh-CN" altLang="en-US" sz="1400" dirty="0" smtClean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Health </a:t>
            </a:r>
            <a:r>
              <a:rPr lang="zh-CN" altLang="en-US" sz="1400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Maintenance</a:t>
            </a:r>
            <a:r>
              <a:rPr lang="zh-CN" altLang="en-US" sz="14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430910" y="0"/>
            <a:ext cx="5451996" cy="148557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altLang="zh-CN" sz="2800" b="1" spc="100" dirty="0" smtClean="0">
              <a:solidFill>
                <a:schemeClr val="bg1"/>
              </a:solidFill>
              <a:latin typeface="微软雅黑 Light" pitchFamily="34" charset="-122"/>
              <a:ea typeface="微软雅黑" pitchFamily="34" charset="-122"/>
            </a:endParaRPr>
          </a:p>
          <a:p>
            <a:pPr algn="ctr">
              <a:defRPr/>
            </a:pPr>
            <a:endParaRPr lang="en-US" altLang="zh-CN" sz="1800" b="1" spc="100" dirty="0" smtClean="0">
              <a:solidFill>
                <a:schemeClr val="bg1"/>
              </a:solidFill>
              <a:latin typeface="微软雅黑 Light" pitchFamily="34" charset="-122"/>
              <a:ea typeface="微软雅黑" pitchFamily="34" charset="-122"/>
            </a:endParaRPr>
          </a:p>
          <a:p>
            <a:pPr algn="ctr">
              <a:defRPr/>
            </a:pPr>
            <a:r>
              <a:rPr lang="zh-CN" altLang="en-US" sz="2800" b="1" spc="100" dirty="0" smtClean="0">
                <a:solidFill>
                  <a:schemeClr val="bg1"/>
                </a:solidFill>
                <a:latin typeface="微软雅黑 Light" pitchFamily="34" charset="-122"/>
                <a:ea typeface="微软雅黑" pitchFamily="34" charset="-122"/>
              </a:rPr>
              <a:t>让员工食用自己种植的健康蔬菜</a:t>
            </a:r>
            <a:endParaRPr lang="zh-CN" altLang="en-US" sz="2800" b="1" spc="100" dirty="0">
              <a:solidFill>
                <a:schemeClr val="bg1"/>
              </a:solidFill>
              <a:latin typeface="微软雅黑 Light" pitchFamily="34" charset="-122"/>
              <a:ea typeface="微软雅黑" pitchFamily="34" charset="-122"/>
            </a:endParaRP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1" t="8695" r="259" b="11137"/>
          <a:stretch/>
        </p:blipFill>
        <p:spPr>
          <a:xfrm>
            <a:off x="9427120" y="4240652"/>
            <a:ext cx="2788766" cy="2040536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348" y="2277667"/>
            <a:ext cx="2815234" cy="4003519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4" t="3638" r="12663"/>
          <a:stretch/>
        </p:blipFill>
        <p:spPr>
          <a:xfrm>
            <a:off x="9427120" y="2277666"/>
            <a:ext cx="2788766" cy="196298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1" t="8794" r="14687"/>
          <a:stretch/>
        </p:blipFill>
        <p:spPr bwMode="auto">
          <a:xfrm>
            <a:off x="-25474" y="2277667"/>
            <a:ext cx="7081570" cy="4003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 descr="C:\Users\bobo.jiang\Desktop\家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62" y="0"/>
            <a:ext cx="7429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11380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3430910" y="0"/>
            <a:ext cx="5451996" cy="148557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 sz="2800" b="1" spc="100" dirty="0">
              <a:solidFill>
                <a:schemeClr val="bg1"/>
              </a:solidFill>
              <a:latin typeface="微软雅黑 Light" pitchFamily="34" charset="-122"/>
              <a:ea typeface="微软雅黑" pitchFamily="34" charset="-122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02"/>
          <a:stretch>
            <a:fillRect/>
          </a:stretch>
        </p:blipFill>
        <p:spPr bwMode="auto">
          <a:xfrm>
            <a:off x="2175773" y="1485578"/>
            <a:ext cx="8095897" cy="5306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Rectangle 8"/>
          <p:cNvSpPr>
            <a:spLocks noChangeArrowheads="1"/>
          </p:cNvSpPr>
          <p:nvPr/>
        </p:nvSpPr>
        <p:spPr bwMode="auto">
          <a:xfrm>
            <a:off x="838622" y="117426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endParaRPr lang="zh-CN" altLang="en-US" sz="3200" dirty="0">
              <a:solidFill>
                <a:srgbClr val="333333"/>
              </a:solidFill>
              <a:latin typeface="微软雅黑 Light" pitchFamily="34" charset="-122"/>
              <a:ea typeface="微软雅黑" pitchFamily="34" charset="-122"/>
            </a:endParaRPr>
          </a:p>
        </p:txBody>
      </p:sp>
      <p:sp>
        <p:nvSpPr>
          <p:cNvPr id="22" name="矩形 1"/>
          <p:cNvSpPr>
            <a:spLocks noChangeArrowheads="1"/>
          </p:cNvSpPr>
          <p:nvPr/>
        </p:nvSpPr>
        <p:spPr bwMode="auto">
          <a:xfrm>
            <a:off x="3430910" y="818342"/>
            <a:ext cx="545199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" panose="020B0503020204020204" pitchFamily="34" charset="-122"/>
              </a:rPr>
              <a:t>把爱传出去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8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" panose="020B0503020204020204" pitchFamily="34" charset="-122"/>
              </a:rPr>
              <a:t>志愿者队伍组建</a:t>
            </a:r>
            <a:endParaRPr lang="zh-CN" altLang="en-US" sz="2800" b="1" dirty="0">
              <a:solidFill>
                <a:schemeClr val="bg1"/>
              </a:solidFill>
              <a:latin typeface="微软雅黑 Light" panose="020B0502040204020203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8" name="Picture 3" descr="C:\Users\bobo.jiang\Desktop\家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62" y="0"/>
            <a:ext cx="7429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879107" y="86085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>
                <a:solidFill>
                  <a:srgbClr val="333333"/>
                </a:solidFill>
                <a:latin typeface="微软雅黑 Light" pitchFamily="34" charset="-122"/>
                <a:ea typeface="微软雅黑" pitchFamily="34" charset="-122"/>
              </a:rPr>
              <a:t>志工</a:t>
            </a:r>
            <a:r>
              <a:rPr lang="zh-CN" altLang="en-US" sz="3200" dirty="0" smtClean="0">
                <a:solidFill>
                  <a:srgbClr val="333333"/>
                </a:solidFill>
                <a:latin typeface="微软雅黑 Light" pitchFamily="34" charset="-122"/>
                <a:ea typeface="微软雅黑" pitchFamily="34" charset="-122"/>
              </a:rPr>
              <a:t>拓展</a:t>
            </a:r>
            <a:endParaRPr lang="en-US" altLang="zh-CN" sz="3200" dirty="0" smtClean="0">
              <a:solidFill>
                <a:srgbClr val="333333"/>
              </a:solidFill>
              <a:latin typeface="微软雅黑 Light" pitchFamily="34" charset="-122"/>
              <a:ea typeface="微软雅黑" pitchFamily="34" charset="-122"/>
            </a:endParaRPr>
          </a:p>
          <a:p>
            <a:pPr algn="r" eaLnBrk="0" hangingPunct="0"/>
            <a:r>
              <a:rPr lang="en-US" altLang="zh-TW" sz="1200" dirty="0">
                <a:latin typeface="微软雅黑" panose="020B0503020204020204" pitchFamily="34" charset="-122"/>
                <a:ea typeface="微软雅黑" panose="020B0503020204020204" pitchFamily="34" charset="-122"/>
                <a:sym typeface="隶书" pitchFamily="49" charset="-122"/>
              </a:rPr>
              <a:t>Volunteers</a:t>
            </a:r>
            <a:r>
              <a:rPr lang="zh-TW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sym typeface="隶书" pitchFamily="49" charset="-122"/>
              </a:rPr>
              <a:t> </a:t>
            </a:r>
            <a:r>
              <a:rPr lang="en-US" altLang="zh-TW" sz="12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隶书" pitchFamily="49" charset="-122"/>
              </a:rPr>
              <a:t>Development</a:t>
            </a:r>
            <a:endParaRPr lang="zh-CN" altLang="en-US" sz="900" dirty="0">
              <a:latin typeface="微软雅黑" panose="020B0503020204020204" pitchFamily="34" charset="-122"/>
              <a:ea typeface="微软雅黑" panose="020B0503020204020204" pitchFamily="34" charset="-122"/>
              <a:sym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037025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3728945" y="0"/>
            <a:ext cx="4598509" cy="134156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838622" y="117426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endParaRPr lang="zh-CN" altLang="en-US" sz="3200" dirty="0">
              <a:solidFill>
                <a:srgbClr val="333333"/>
              </a:solidFill>
              <a:latin typeface="微软雅黑 Light" pitchFamily="34" charset="-122"/>
              <a:ea typeface="微软雅黑" pitchFamily="34" charset="-122"/>
            </a:endParaRPr>
          </a:p>
        </p:txBody>
      </p:sp>
      <p:sp>
        <p:nvSpPr>
          <p:cNvPr id="18" name="矩形 1"/>
          <p:cNvSpPr>
            <a:spLocks noChangeArrowheads="1"/>
          </p:cNvSpPr>
          <p:nvPr/>
        </p:nvSpPr>
        <p:spPr bwMode="auto">
          <a:xfrm>
            <a:off x="3728945" y="746334"/>
            <a:ext cx="459850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2800" b="1" spc="100" dirty="0" smtClean="0">
                <a:solidFill>
                  <a:srgbClr val="FFFFFF"/>
                </a:solidFill>
                <a:latin typeface="微软雅黑 Light" pitchFamily="34" charset="-122"/>
                <a:ea typeface="微软雅黑" pitchFamily="34" charset="-122"/>
              </a:rPr>
              <a:t>把关爱送到员工家庭</a:t>
            </a:r>
            <a:endParaRPr lang="zh-CN" altLang="en-US" sz="2800" b="1" spc="100" dirty="0">
              <a:solidFill>
                <a:srgbClr val="FFFFFF"/>
              </a:solidFill>
              <a:latin typeface="微软雅黑 Light" pitchFamily="34" charset="-122"/>
              <a:ea typeface="微软雅黑" pitchFamily="34" charset="-122"/>
            </a:endParaRPr>
          </a:p>
        </p:txBody>
      </p:sp>
      <p:pic>
        <p:nvPicPr>
          <p:cNvPr id="26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0"/>
          <a:stretch/>
        </p:blipFill>
        <p:spPr bwMode="auto">
          <a:xfrm>
            <a:off x="8661140" y="1413570"/>
            <a:ext cx="3554746" cy="279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30" r="5483"/>
          <a:stretch/>
        </p:blipFill>
        <p:spPr bwMode="auto">
          <a:xfrm>
            <a:off x="8429345" y="4277346"/>
            <a:ext cx="3786542" cy="2608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54" b="5621"/>
          <a:stretch/>
        </p:blipFill>
        <p:spPr>
          <a:xfrm>
            <a:off x="4116833" y="1413570"/>
            <a:ext cx="4732730" cy="2791768"/>
          </a:xfrm>
          <a:prstGeom prst="rect">
            <a:avLst/>
          </a:prstGeom>
          <a:ln w="19050">
            <a:noFill/>
          </a:ln>
        </p:spPr>
      </p:pic>
      <p:pic>
        <p:nvPicPr>
          <p:cNvPr id="29" name="Picture 10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89"/>
          <a:stretch/>
        </p:blipFill>
        <p:spPr bwMode="auto">
          <a:xfrm>
            <a:off x="-8687" y="4277347"/>
            <a:ext cx="5050504" cy="2608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030" y="4277347"/>
            <a:ext cx="3877992" cy="2608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46" b="3316"/>
          <a:stretch/>
        </p:blipFill>
        <p:spPr>
          <a:xfrm>
            <a:off x="-8784" y="1413570"/>
            <a:ext cx="4175951" cy="2791768"/>
          </a:xfrm>
          <a:prstGeom prst="rect">
            <a:avLst/>
          </a:prstGeom>
          <a:ln w="12700">
            <a:noFill/>
          </a:ln>
        </p:spPr>
      </p:pic>
      <p:pic>
        <p:nvPicPr>
          <p:cNvPr id="20" name="Picture 3" descr="C:\Users\bobo.jiang\Desktop\家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62" y="0"/>
            <a:ext cx="7429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766614" y="117426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 smtClean="0">
                <a:latin typeface="微软雅黑 Light" pitchFamily="34" charset="-122"/>
                <a:ea typeface="微软雅黑" pitchFamily="34" charset="-122"/>
              </a:rPr>
              <a:t>慈善公益</a:t>
            </a:r>
            <a:endParaRPr lang="en-US" altLang="zh-CN" sz="3200" dirty="0" smtClean="0">
              <a:latin typeface="微软雅黑 Light" pitchFamily="34" charset="-122"/>
              <a:ea typeface="微软雅黑" pitchFamily="34" charset="-122"/>
            </a:endParaRPr>
          </a:p>
          <a:p>
            <a:pPr algn="r" eaLnBrk="0" hangingPunct="0">
              <a:buFont typeface="Arial" charset="0"/>
              <a:buNone/>
            </a:pPr>
            <a:r>
              <a:rPr lang="en-US" altLang="zh-TW" sz="1800" dirty="0">
                <a:latin typeface="微软雅黑" panose="020B0503020204020204" pitchFamily="34" charset="-122"/>
                <a:ea typeface="微软雅黑" panose="020B0503020204020204" pitchFamily="34" charset="-122"/>
                <a:sym typeface="隶书" pitchFamily="49" charset="-122"/>
              </a:rPr>
              <a:t>Charities</a:t>
            </a: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510926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3728945" y="0"/>
            <a:ext cx="4598509" cy="141357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2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91" t="23900" r="2649" b="28760"/>
          <a:stretch/>
        </p:blipFill>
        <p:spPr bwMode="auto">
          <a:xfrm>
            <a:off x="8353647" y="4334860"/>
            <a:ext cx="3855047" cy="2524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41" t="30148" r="1170" b="2991"/>
          <a:stretch/>
        </p:blipFill>
        <p:spPr bwMode="auto">
          <a:xfrm>
            <a:off x="0" y="1738762"/>
            <a:ext cx="8327454" cy="512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7" name="Picture 3" descr="C:\Users\bobo.jiang\Desktop\家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62" y="0"/>
            <a:ext cx="7429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4550127" y="7463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关爱印裔同胞小学</a:t>
            </a:r>
            <a:endParaRPr lang="en-MY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766614" y="117426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 smtClean="0">
                <a:latin typeface="微软雅黑 Light" pitchFamily="34" charset="-122"/>
                <a:ea typeface="微软雅黑" pitchFamily="34" charset="-122"/>
              </a:rPr>
              <a:t>慈善公益</a:t>
            </a:r>
            <a:endParaRPr lang="en-US" altLang="zh-CN" sz="3200" dirty="0" smtClean="0">
              <a:latin typeface="微软雅黑 Light" pitchFamily="34" charset="-122"/>
              <a:ea typeface="微软雅黑" pitchFamily="34" charset="-122"/>
            </a:endParaRPr>
          </a:p>
          <a:p>
            <a:pPr algn="r" eaLnBrk="0" hangingPunct="0">
              <a:buFont typeface="Arial" charset="0"/>
              <a:buNone/>
            </a:pPr>
            <a:r>
              <a:rPr lang="en-US" altLang="zh-TW" sz="1800" dirty="0">
                <a:latin typeface="微软雅黑" panose="020B0503020204020204" pitchFamily="34" charset="-122"/>
                <a:ea typeface="微软雅黑" panose="020B0503020204020204" pitchFamily="34" charset="-122"/>
                <a:sym typeface="隶书" pitchFamily="49" charset="-122"/>
              </a:rPr>
              <a:t>Charities</a:t>
            </a: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6" name="Picture 2" descr="C:\Users\bobo.jiang\Desktop\微信截图_20170922183821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53647" y="1738762"/>
            <a:ext cx="3855048" cy="2555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3910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3728945" y="0"/>
            <a:ext cx="4598509" cy="141357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2" name="Picture 3" descr="C:\Users\bobo.jiang\Desktop\微信截图_20170916191114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31"/>
          <a:stretch/>
        </p:blipFill>
        <p:spPr bwMode="auto">
          <a:xfrm>
            <a:off x="4078982" y="1917626"/>
            <a:ext cx="5115182" cy="4434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bobo.jiang\Desktop\微信截图_20170919154835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78" t="1" b="1527"/>
          <a:stretch/>
        </p:blipFill>
        <p:spPr bwMode="auto">
          <a:xfrm>
            <a:off x="1166" y="1917627"/>
            <a:ext cx="5157936" cy="4434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7" name="Picture 2" descr="C:\Users\bobo.jiang\Desktop\微信截图_20170916185333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53" r="56742"/>
          <a:stretch/>
        </p:blipFill>
        <p:spPr bwMode="auto">
          <a:xfrm>
            <a:off x="8708979" y="1921003"/>
            <a:ext cx="3506907" cy="4431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Users\bobo.jiang\Desktop\家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62" y="0"/>
            <a:ext cx="7429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3728945" y="707028"/>
            <a:ext cx="459851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zh-CN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献出爱心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赠送净水器</a:t>
            </a:r>
            <a:endParaRPr lang="en-MY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766614" y="117426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 smtClean="0">
                <a:latin typeface="微软雅黑 Light" pitchFamily="34" charset="-122"/>
                <a:ea typeface="微软雅黑" pitchFamily="34" charset="-122"/>
              </a:rPr>
              <a:t>慈善公益</a:t>
            </a:r>
            <a:endParaRPr lang="en-US" altLang="zh-CN" sz="3200" dirty="0" smtClean="0">
              <a:latin typeface="微软雅黑 Light" pitchFamily="34" charset="-122"/>
              <a:ea typeface="微软雅黑" pitchFamily="34" charset="-122"/>
            </a:endParaRPr>
          </a:p>
          <a:p>
            <a:pPr algn="r" eaLnBrk="0" hangingPunct="0">
              <a:buFont typeface="Arial" charset="0"/>
              <a:buNone/>
            </a:pPr>
            <a:r>
              <a:rPr lang="en-US" altLang="zh-TW" sz="1800" dirty="0">
                <a:latin typeface="微软雅黑" panose="020B0503020204020204" pitchFamily="34" charset="-122"/>
                <a:ea typeface="微软雅黑" panose="020B0503020204020204" pitchFamily="34" charset="-122"/>
                <a:sym typeface="隶书" pitchFamily="49" charset="-122"/>
              </a:rPr>
              <a:t>Charities</a:t>
            </a: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074923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3728945" y="0"/>
            <a:ext cx="4598509" cy="141357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70" b="10435"/>
          <a:stretch/>
        </p:blipFill>
        <p:spPr bwMode="auto">
          <a:xfrm>
            <a:off x="4320374" y="4196220"/>
            <a:ext cx="3935072" cy="2663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5" descr="G:\AICS Happy Enterprise Activities\Carpark Farming\Nazrin - Happy Farm\IMG-20170715-WA005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61" b="3347"/>
          <a:stretch/>
        </p:blipFill>
        <p:spPr bwMode="auto">
          <a:xfrm>
            <a:off x="11485" y="1704974"/>
            <a:ext cx="4253403" cy="2434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1" descr="G:\AICS Happy Enterprise Activities\Carpark Farming\Jul-18\2017-07-18 17.47.3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92" t="9600" r="13892" b="9206"/>
          <a:stretch/>
        </p:blipFill>
        <p:spPr bwMode="auto">
          <a:xfrm>
            <a:off x="11485" y="4209113"/>
            <a:ext cx="4254147" cy="265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7" descr="G:\AICS Happy Enterprise Activities\Carpark Farming\Nazrin - Happy Farm\IMG-20170715-WA007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69" b="5749"/>
          <a:stretch/>
        </p:blipFill>
        <p:spPr bwMode="auto">
          <a:xfrm>
            <a:off x="4320374" y="1681277"/>
            <a:ext cx="3935072" cy="245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Rectangle 8"/>
          <p:cNvSpPr>
            <a:spLocks noChangeArrowheads="1"/>
          </p:cNvSpPr>
          <p:nvPr/>
        </p:nvSpPr>
        <p:spPr bwMode="auto">
          <a:xfrm>
            <a:off x="838622" y="117426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endParaRPr lang="zh-CN" altLang="en-US" sz="3200" dirty="0">
              <a:solidFill>
                <a:srgbClr val="333333"/>
              </a:solidFill>
              <a:latin typeface="微软雅黑 Light" pitchFamily="34" charset="-122"/>
              <a:ea typeface="微软雅黑" pitchFamily="34" charset="-122"/>
            </a:endParaRPr>
          </a:p>
        </p:txBody>
      </p:sp>
      <p:sp>
        <p:nvSpPr>
          <p:cNvPr id="24" name="矩形 1"/>
          <p:cNvSpPr>
            <a:spLocks noChangeArrowheads="1"/>
          </p:cNvSpPr>
          <p:nvPr/>
        </p:nvSpPr>
        <p:spPr bwMode="auto">
          <a:xfrm>
            <a:off x="3728945" y="837506"/>
            <a:ext cx="4604369" cy="440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ts val="2600"/>
              </a:lnSpc>
              <a:spcAft>
                <a:spcPts val="1200"/>
              </a:spcAft>
              <a:defRPr/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善用真心 无事不办</a:t>
            </a:r>
            <a:endParaRPr lang="en-US" altLang="zh-CN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42" r="10950" b="12679"/>
          <a:stretch/>
        </p:blipFill>
        <p:spPr>
          <a:xfrm>
            <a:off x="8333314" y="1681276"/>
            <a:ext cx="3853948" cy="2457793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9" r="2465"/>
          <a:stretch/>
        </p:blipFill>
        <p:spPr>
          <a:xfrm>
            <a:off x="8333314" y="4202666"/>
            <a:ext cx="3857099" cy="2650475"/>
          </a:xfrm>
          <a:prstGeom prst="rect">
            <a:avLst/>
          </a:prstGeom>
        </p:spPr>
      </p:pic>
      <p:sp>
        <p:nvSpPr>
          <p:cNvPr id="20" name="Rectangle 8"/>
          <p:cNvSpPr>
            <a:spLocks noChangeArrowheads="1"/>
          </p:cNvSpPr>
          <p:nvPr/>
        </p:nvSpPr>
        <p:spPr bwMode="auto">
          <a:xfrm>
            <a:off x="879107" y="94618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rgbClr val="333333"/>
                </a:solidFill>
                <a:latin typeface="微软雅黑 Light" pitchFamily="34" charset="-122"/>
                <a:ea typeface="微软雅黑" pitchFamily="34" charset="-122"/>
              </a:rPr>
              <a:t>敦伦尽分</a:t>
            </a:r>
            <a:endParaRPr lang="en-US" altLang="zh-CN" sz="3200" dirty="0" smtClean="0">
              <a:solidFill>
                <a:srgbClr val="333333"/>
              </a:solidFill>
              <a:latin typeface="微软雅黑 Light" pitchFamily="34" charset="-122"/>
              <a:ea typeface="微软雅黑" pitchFamily="34" charset="-122"/>
            </a:endParaRPr>
          </a:p>
          <a:p>
            <a:pPr algn="r"/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Fulfilling 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Responsibilities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1" name="Picture 3" descr="C:\Users\bobo.jiang\Desktop\家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62" y="0"/>
            <a:ext cx="7429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67583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3728945" y="0"/>
            <a:ext cx="4598509" cy="141357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12" r="3477" b="8919"/>
          <a:stretch/>
        </p:blipFill>
        <p:spPr>
          <a:xfrm>
            <a:off x="1054646" y="1413570"/>
            <a:ext cx="10281367" cy="5400600"/>
          </a:xfrm>
          <a:prstGeom prst="rect">
            <a:avLst/>
          </a:prstGeom>
        </p:spPr>
      </p:pic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838622" y="117426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endParaRPr lang="zh-CN" altLang="en-US" sz="3200" dirty="0">
              <a:solidFill>
                <a:srgbClr val="333333"/>
              </a:solidFill>
              <a:latin typeface="微软雅黑 Light" pitchFamily="34" charset="-122"/>
              <a:ea typeface="微软雅黑" pitchFamily="34" charset="-122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-25474" y="261442"/>
            <a:ext cx="1224136" cy="695285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"/>
          <p:cNvSpPr>
            <a:spLocks noChangeArrowheads="1"/>
          </p:cNvSpPr>
          <p:nvPr/>
        </p:nvSpPr>
        <p:spPr bwMode="auto">
          <a:xfrm>
            <a:off x="3728945" y="837506"/>
            <a:ext cx="4604369" cy="440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ts val="2600"/>
              </a:lnSpc>
              <a:spcAft>
                <a:spcPts val="1200"/>
              </a:spcAft>
              <a:defRPr/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财务数据</a:t>
            </a:r>
            <a:endParaRPr lang="en-US" altLang="zh-CN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Picture 3" descr="C:\Users\bobo.jiang\Desktop\家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62" y="0"/>
            <a:ext cx="7429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879107" y="94618"/>
            <a:ext cx="2335779" cy="10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r" eaLnBrk="0" hangingPunct="0">
              <a:buFont typeface="Arial" charset="0"/>
              <a:buNone/>
            </a:pPr>
            <a:r>
              <a:rPr lang="zh-CN" altLang="en-US" sz="3200" dirty="0" smtClean="0">
                <a:solidFill>
                  <a:srgbClr val="333333"/>
                </a:solidFill>
                <a:latin typeface="微软雅黑 Light" pitchFamily="34" charset="-122"/>
                <a:ea typeface="微软雅黑" pitchFamily="34" charset="-122"/>
              </a:rPr>
              <a:t>敦伦尽分</a:t>
            </a:r>
            <a:endParaRPr lang="en-US" altLang="zh-CN" sz="3200" dirty="0" smtClean="0">
              <a:solidFill>
                <a:srgbClr val="333333"/>
              </a:solidFill>
              <a:latin typeface="微软雅黑 Light" pitchFamily="34" charset="-122"/>
              <a:ea typeface="微软雅黑" pitchFamily="34" charset="-122"/>
            </a:endParaRPr>
          </a:p>
          <a:p>
            <a:pPr algn="r"/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Fulfilling 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Responsibilities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46328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76" t="406" r="3667" b="41597"/>
          <a:stretch/>
        </p:blipFill>
        <p:spPr bwMode="auto">
          <a:xfrm>
            <a:off x="993410" y="2000445"/>
            <a:ext cx="4021676" cy="45256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8"/>
          <p:cNvSpPr>
            <a:spLocks noChangeArrowheads="1"/>
          </p:cNvSpPr>
          <p:nvPr/>
        </p:nvSpPr>
        <p:spPr bwMode="auto">
          <a:xfrm>
            <a:off x="5807174" y="1022612"/>
            <a:ext cx="5747210" cy="546179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wrap="none" lIns="193538" tIns="96770" rIns="193538" bIns="96770" anchor="ctr"/>
          <a:lstStyle/>
          <a:p>
            <a:pPr algn="ctr">
              <a:defRPr/>
            </a:pPr>
            <a:endParaRPr lang="zh-CN" altLang="en-US" sz="3600" b="1" spc="100" dirty="0" smtClean="0">
              <a:solidFill>
                <a:schemeClr val="bg1"/>
              </a:solidFill>
              <a:latin typeface="微软雅黑 Light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38622" y="203950"/>
            <a:ext cx="43924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3200" b="1" spc="100" dirty="0">
                <a:latin typeface="微软雅黑 Light" pitchFamily="34" charset="-122"/>
                <a:ea typeface="微软雅黑" pitchFamily="34" charset="-122"/>
              </a:rPr>
              <a:t>語言不同</a:t>
            </a:r>
          </a:p>
          <a:p>
            <a:pPr algn="ctr">
              <a:defRPr/>
            </a:pPr>
            <a:r>
              <a:rPr lang="zh-CN" altLang="en-US" sz="3200" b="1" spc="100" dirty="0">
                <a:latin typeface="微软雅黑 Light" pitchFamily="34" charset="-122"/>
                <a:ea typeface="微软雅黑" pitchFamily="34" charset="-122"/>
              </a:rPr>
              <a:t>文化不同</a:t>
            </a:r>
          </a:p>
          <a:p>
            <a:pPr algn="ctr">
              <a:defRPr/>
            </a:pPr>
            <a:r>
              <a:rPr lang="zh-CN" altLang="en-US" sz="3200" b="1" spc="100" dirty="0">
                <a:latin typeface="微软雅黑 Light" pitchFamily="34" charset="-122"/>
                <a:ea typeface="微软雅黑" pitchFamily="34" charset="-122"/>
              </a:rPr>
              <a:t>用真愛感化世界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095206" y="1413570"/>
            <a:ext cx="5256584" cy="489364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Good news—Today the non-Chinese staffs and I </a:t>
            </a:r>
            <a:r>
              <a:rPr lang="en-US" altLang="zh-TW" dirty="0" smtClean="0"/>
              <a:t>talked</a:t>
            </a:r>
            <a:r>
              <a:rPr lang="en-US" dirty="0" smtClean="0"/>
              <a:t> about you and GM Yang, and they told me how wonderful their Chinese bosses are. Thumbs up! </a:t>
            </a:r>
            <a:r>
              <a:rPr lang="en-US" dirty="0"/>
              <a:t>T</a:t>
            </a:r>
            <a:r>
              <a:rPr lang="en-US" dirty="0" smtClean="0"/>
              <a:t>hey don’t understand Chinese and didn’t understand a word you said, but they could feel your sincerity. You have touched their hearts. From hopelessness they can now see a rainbow. So thankful for you. Hope you can come back more often to see your small small  staffs in Malaysia, to give us strength to move on.</a:t>
            </a:r>
            <a:r>
              <a:rPr lang="zh-TW" alt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63018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79725" y="2568020"/>
            <a:ext cx="7802136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>
              <a:lnSpc>
                <a:spcPts val="6000"/>
              </a:lnSpc>
            </a:pPr>
            <a:r>
              <a:rPr lang="zh-CN" altLang="en-US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回归到向古人求教的时代</a:t>
            </a:r>
            <a:endParaRPr lang="zh-CN" altLang="en-US" sz="5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198662" y="157163"/>
            <a:ext cx="2636672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57" tIns="72579" rIns="145157" bIns="72579" anchor="ctr"/>
          <a:lstStyle/>
          <a:p>
            <a:pPr algn="ctr"/>
            <a:r>
              <a:rPr lang="zh-CN" altLang="en-US" dirty="0">
                <a:latin typeface="微软雅黑" pitchFamily="34" charset="-122"/>
                <a:ea typeface="微软雅黑" pitchFamily="34" charset="-122"/>
                <a:sym typeface="隶书" pitchFamily="49" charset="-122"/>
              </a:rPr>
              <a:t>  </a:t>
            </a:r>
            <a:endParaRPr lang="zh-CN" altLang="en-US" sz="1400" dirty="0">
              <a:latin typeface="微软雅黑" pitchFamily="34" charset="-122"/>
              <a:ea typeface="微软雅黑" pitchFamily="34" charset="-122"/>
              <a:sym typeface="Times New Roman" pitchFamily="18" charset="0"/>
            </a:endParaRPr>
          </a:p>
        </p:txBody>
      </p:sp>
      <p:pic>
        <p:nvPicPr>
          <p:cNvPr id="7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73" y="1172751"/>
            <a:ext cx="1058992" cy="4849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1804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702718" y="2606318"/>
            <a:ext cx="104411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6000"/>
              </a:lnSpc>
            </a:pPr>
            <a:r>
              <a:rPr lang="zh-CN" altLang="en-US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真爱之心语是真正的世界语言</a:t>
            </a:r>
            <a:endParaRPr lang="zh-CN" altLang="en-US" sz="5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73" y="1172751"/>
            <a:ext cx="1058992" cy="4849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94022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610" y="2781722"/>
            <a:ext cx="12190412" cy="739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5000"/>
              </a:lnSpc>
            </a:pPr>
            <a:r>
              <a:rPr lang="zh-CN" altLang="en-US" sz="5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用心将圣贤文化带给全世界 造福全人类</a:t>
            </a:r>
            <a:endParaRPr lang="zh-CN" altLang="en-US" sz="5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内容占位符 2"/>
          <p:cNvSpPr txBox="1">
            <a:spLocks noChangeArrowheads="1"/>
          </p:cNvSpPr>
          <p:nvPr/>
        </p:nvSpPr>
        <p:spPr bwMode="auto">
          <a:xfrm>
            <a:off x="0" y="3789834"/>
            <a:ext cx="12219632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lnSpc>
                <a:spcPts val="3000"/>
              </a:lnSpc>
              <a:defRPr/>
            </a:pPr>
            <a:r>
              <a:rPr lang="en-US" altLang="zh-CN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</a:t>
            </a:r>
            <a:r>
              <a:rPr lang="zh-CN" alt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pledge</a:t>
            </a:r>
            <a:r>
              <a:rPr lang="zh-CN" alt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wholeheartedly</a:t>
            </a:r>
            <a:r>
              <a:rPr lang="zh-CN" alt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to</a:t>
            </a:r>
            <a:r>
              <a:rPr lang="zh-CN" alt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bring</a:t>
            </a:r>
            <a:r>
              <a:rPr lang="zh-CN" alt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</a:t>
            </a:r>
            <a:r>
              <a:rPr lang="zh-CN" alt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culture</a:t>
            </a:r>
            <a:r>
              <a:rPr lang="zh-CN" alt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of</a:t>
            </a:r>
            <a:r>
              <a:rPr lang="zh-CN" alt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sages</a:t>
            </a:r>
            <a:r>
              <a:rPr lang="zh-CN" alt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to</a:t>
            </a:r>
            <a:r>
              <a:rPr lang="zh-CN" alt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</a:t>
            </a:r>
            <a:r>
              <a:rPr lang="zh-CN" alt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world</a:t>
            </a:r>
            <a:r>
              <a:rPr lang="zh-CN" alt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to benefit </a:t>
            </a:r>
            <a:r>
              <a:rPr lang="zh-CN" alt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mankind</a:t>
            </a:r>
            <a:endParaRPr lang="zh-CN" altLang="en-US" sz="20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-25871" y="1413570"/>
            <a:ext cx="3024733" cy="683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5000"/>
              </a:lnSpc>
            </a:pP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固锝愿景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5566" y="4128822"/>
            <a:ext cx="2664296" cy="2774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1929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4E5B6F"/>
    </a:dk1>
    <a:lt1>
      <a:srgbClr val="FFFFFF"/>
    </a:lt1>
    <a:dk2>
      <a:srgbClr val="000000"/>
    </a:dk2>
    <a:lt2>
      <a:srgbClr val="D6ECFF"/>
    </a:lt2>
    <a:accent1>
      <a:srgbClr val="7FD13B"/>
    </a:accent1>
    <a:accent2>
      <a:srgbClr val="EA157A"/>
    </a:accent2>
    <a:accent3>
      <a:srgbClr val="AAAAAA"/>
    </a:accent3>
    <a:accent4>
      <a:srgbClr val="DADADA"/>
    </a:accent4>
    <a:accent5>
      <a:srgbClr val="C0E5AF"/>
    </a:accent5>
    <a:accent6>
      <a:srgbClr val="D4126E"/>
    </a:accent6>
    <a:hlink>
      <a:srgbClr val="EB8803"/>
    </a:hlink>
    <a:folHlink>
      <a:srgbClr val="5F7791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4E5B6F"/>
    </a:dk1>
    <a:lt1>
      <a:srgbClr val="FFFFFF"/>
    </a:lt1>
    <a:dk2>
      <a:srgbClr val="000000"/>
    </a:dk2>
    <a:lt2>
      <a:srgbClr val="D6ECFF"/>
    </a:lt2>
    <a:accent1>
      <a:srgbClr val="7FD13B"/>
    </a:accent1>
    <a:accent2>
      <a:srgbClr val="EA157A"/>
    </a:accent2>
    <a:accent3>
      <a:srgbClr val="AAAAAA"/>
    </a:accent3>
    <a:accent4>
      <a:srgbClr val="DADADA"/>
    </a:accent4>
    <a:accent5>
      <a:srgbClr val="C0E5AF"/>
    </a:accent5>
    <a:accent6>
      <a:srgbClr val="D4126E"/>
    </a:accent6>
    <a:hlink>
      <a:srgbClr val="EB8803"/>
    </a:hlink>
    <a:folHlink>
      <a:srgbClr val="5F7791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4E5B6F"/>
    </a:dk1>
    <a:lt1>
      <a:srgbClr val="FFFFFF"/>
    </a:lt1>
    <a:dk2>
      <a:srgbClr val="000000"/>
    </a:dk2>
    <a:lt2>
      <a:srgbClr val="D6ECFF"/>
    </a:lt2>
    <a:accent1>
      <a:srgbClr val="7FD13B"/>
    </a:accent1>
    <a:accent2>
      <a:srgbClr val="EA157A"/>
    </a:accent2>
    <a:accent3>
      <a:srgbClr val="AAAAAA"/>
    </a:accent3>
    <a:accent4>
      <a:srgbClr val="DADADA"/>
    </a:accent4>
    <a:accent5>
      <a:srgbClr val="C0E5AF"/>
    </a:accent5>
    <a:accent6>
      <a:srgbClr val="D4126E"/>
    </a:accent6>
    <a:hlink>
      <a:srgbClr val="EB8803"/>
    </a:hlink>
    <a:folHlink>
      <a:srgbClr val="5F77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5293</TotalTime>
  <Words>943</Words>
  <Application>Microsoft Macintosh PowerPoint</Application>
  <PresentationFormat>Custom</PresentationFormat>
  <Paragraphs>334</Paragraphs>
  <Slides>64</Slides>
  <Notes>19</Notes>
  <HiddenSlides>0</HiddenSlides>
  <MMClips>1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64</vt:i4>
      </vt:variant>
    </vt:vector>
  </HeadingPairs>
  <TitlesOfParts>
    <vt:vector size="66" baseType="lpstr">
      <vt:lpstr>Office 主题​​</vt:lpstr>
      <vt:lpstr>1_Office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固锝志愿者足迹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jujumao.org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姜博</dc:creator>
  <cp:lastModifiedBy>SPL Poh Lan</cp:lastModifiedBy>
  <cp:revision>389</cp:revision>
  <dcterms:created xsi:type="dcterms:W3CDTF">2017-09-23T11:22:18Z</dcterms:created>
  <dcterms:modified xsi:type="dcterms:W3CDTF">2017-10-20T08:06:58Z</dcterms:modified>
</cp:coreProperties>
</file>