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93" r:id="rId1"/>
  </p:sldMasterIdLst>
  <p:sldIdLst>
    <p:sldId id="256" r:id="rId2"/>
    <p:sldId id="257" r:id="rId3"/>
    <p:sldId id="258" r:id="rId4"/>
    <p:sldId id="259" r:id="rId5"/>
  </p:sldIdLst>
  <p:sldSz cx="13677900" cy="8267700"/>
  <p:notesSz cx="6858000" cy="9144000"/>
  <p:embeddedFontLst>
    <p:embeddedFont>
      <p:font typeface="Arimo Bold" panose="020B0604020202020204" charset="0"/>
      <p:regular r:id="rId6"/>
    </p:embeddedFont>
    <p:embeddedFont>
      <p:font typeface="Times New Roman Bold" panose="02020803070505020304" pitchFamily="18" charset="0"/>
      <p:regular r:id="rId7"/>
      <p:bold r:id="rId8"/>
    </p:embeddedFont>
    <p:embeddedFont>
      <p:font typeface="Times New Roman Italics" panose="020B0604020202020204" charset="0"/>
      <p:regular r:id="rId9"/>
    </p:embeddedFont>
    <p:embeddedFont>
      <p:font typeface="Tw Cen MT" panose="020B0602020104020603" pitchFamily="34" charset="0"/>
      <p:regular r:id="rId10"/>
      <p:bold r:id="rId11"/>
      <p:italic r:id="rId12"/>
      <p:boldItalic r:id="rId1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D488AA-74F5-49D8-BC41-10392F38A639}" v="19" dt="2026-03-21T11:09:10.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1" d="100"/>
          <a:sy n="61" d="100"/>
        </p:scale>
        <p:origin x="96" y="3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font" Target="fonts/font8.fntdata"/><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font" Target="fonts/font7.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font" Target="fonts/font5.fntdata"/><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font" Target="fonts/font4.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la waheed" userId="4a5a969947300c48" providerId="LiveId" clId="{97EEE193-7728-4A15-A6FD-3397197E7ACD}"/>
    <pc:docChg chg="modSld">
      <pc:chgData name="naila waheed" userId="4a5a969947300c48" providerId="LiveId" clId="{97EEE193-7728-4A15-A6FD-3397197E7ACD}" dt="2026-03-27T22:17:08.132" v="0" actId="1076"/>
      <pc:docMkLst>
        <pc:docMk/>
      </pc:docMkLst>
      <pc:sldChg chg="modSp mod">
        <pc:chgData name="naila waheed" userId="4a5a969947300c48" providerId="LiveId" clId="{97EEE193-7728-4A15-A6FD-3397197E7ACD}" dt="2026-03-27T22:17:08.132" v="0" actId="1076"/>
        <pc:sldMkLst>
          <pc:docMk/>
          <pc:sldMk cId="0" sldId="257"/>
        </pc:sldMkLst>
        <pc:grpChg chg="mod">
          <ac:chgData name="naila waheed" userId="4a5a969947300c48" providerId="LiveId" clId="{97EEE193-7728-4A15-A6FD-3397197E7ACD}" dt="2026-03-27T22:17:08.132" v="0" actId="1076"/>
          <ac:grpSpMkLst>
            <pc:docMk/>
            <pc:sldMk cId="0" sldId="257"/>
            <ac:grpSpMk id="20"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ctrTitle"/>
          </p:nvPr>
        </p:nvSpPr>
        <p:spPr>
          <a:xfrm>
            <a:off x="1964417" y="1568169"/>
            <a:ext cx="9749067" cy="3024996"/>
          </a:xfrm>
        </p:spPr>
        <p:txBody>
          <a:bodyPr anchor="b">
            <a:normAutofit/>
          </a:bodyPr>
          <a:lstStyle>
            <a:lvl1pPr algn="ctr">
              <a:defRPr sz="5385"/>
            </a:lvl1pPr>
          </a:lstStyle>
          <a:p>
            <a:r>
              <a:rPr lang="en-GB"/>
              <a:t>Click to edit Master title style</a:t>
            </a:r>
            <a:endParaRPr lang="en-US" dirty="0"/>
          </a:p>
        </p:txBody>
      </p:sp>
      <p:sp>
        <p:nvSpPr>
          <p:cNvPr id="3" name="Subtitle 2"/>
          <p:cNvSpPr>
            <a:spLocks noGrp="1"/>
          </p:cNvSpPr>
          <p:nvPr>
            <p:ph type="subTitle" idx="1"/>
          </p:nvPr>
        </p:nvSpPr>
        <p:spPr>
          <a:xfrm>
            <a:off x="1964417" y="4685031"/>
            <a:ext cx="9749067" cy="1653539"/>
          </a:xfrm>
        </p:spPr>
        <p:txBody>
          <a:bodyPr>
            <a:normAutofit/>
          </a:bodyPr>
          <a:lstStyle>
            <a:lvl1pPr marL="0" indent="0" algn="ctr">
              <a:buNone/>
              <a:defRPr sz="2468">
                <a:solidFill>
                  <a:schemeClr val="bg1">
                    <a:lumMod val="50000"/>
                  </a:schemeClr>
                </a:solidFill>
              </a:defRPr>
            </a:lvl1pPr>
            <a:lvl2pPr marL="512933" indent="0" algn="ctr">
              <a:buNone/>
              <a:defRPr sz="2244"/>
            </a:lvl2pPr>
            <a:lvl3pPr marL="1025865" indent="0" algn="ctr">
              <a:buNone/>
              <a:defRPr sz="2019"/>
            </a:lvl3pPr>
            <a:lvl4pPr marL="1538798" indent="0" algn="ctr">
              <a:buNone/>
              <a:defRPr sz="1795"/>
            </a:lvl4pPr>
            <a:lvl5pPr marL="2051731" indent="0" algn="ctr">
              <a:buNone/>
              <a:defRPr sz="1795"/>
            </a:lvl5pPr>
            <a:lvl6pPr marL="2564663" indent="0" algn="ctr">
              <a:buNone/>
              <a:defRPr sz="1795"/>
            </a:lvl6pPr>
            <a:lvl7pPr marL="3077596" indent="0" algn="ctr">
              <a:buNone/>
              <a:defRPr sz="1795"/>
            </a:lvl7pPr>
            <a:lvl8pPr marL="3590529" indent="0" algn="ctr">
              <a:buNone/>
              <a:defRPr sz="1795"/>
            </a:lvl8pPr>
            <a:lvl9pPr marL="4103461" indent="0" algn="ctr">
              <a:buNone/>
              <a:defRPr sz="1795"/>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16937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1025140" y="2853662"/>
            <a:ext cx="11626917" cy="41279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4086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40" y="998880"/>
            <a:ext cx="11613372" cy="3299387"/>
          </a:xfrm>
        </p:spPr>
        <p:txBody>
          <a:bodyPr anchor="b">
            <a:normAutofit/>
          </a:bodyPr>
          <a:lstStyle>
            <a:lvl1pPr>
              <a:defRPr sz="4488"/>
            </a:lvl1pPr>
          </a:lstStyle>
          <a:p>
            <a:r>
              <a:rPr lang="en-GB"/>
              <a:t>Click to edit Master title style</a:t>
            </a:r>
            <a:endParaRPr lang="en-US" dirty="0"/>
          </a:p>
        </p:txBody>
      </p:sp>
      <p:sp>
        <p:nvSpPr>
          <p:cNvPr id="3" name="Text Placeholder 2"/>
          <p:cNvSpPr>
            <a:spLocks noGrp="1"/>
          </p:cNvSpPr>
          <p:nvPr>
            <p:ph type="body" idx="1"/>
          </p:nvPr>
        </p:nvSpPr>
        <p:spPr>
          <a:xfrm>
            <a:off x="1025140" y="4409268"/>
            <a:ext cx="11613372" cy="1649421"/>
          </a:xfrm>
        </p:spPr>
        <p:txBody>
          <a:bodyPr>
            <a:normAutofit/>
          </a:bodyPr>
          <a:lstStyle>
            <a:lvl1pPr marL="0" indent="0" algn="ctr">
              <a:buNone/>
              <a:defRPr sz="2244">
                <a:solidFill>
                  <a:schemeClr val="bg1">
                    <a:lumMod val="50000"/>
                  </a:schemeClr>
                </a:solidFill>
              </a:defRPr>
            </a:lvl1pPr>
            <a:lvl2pPr marL="512933" indent="0">
              <a:buNone/>
              <a:defRPr sz="2244">
                <a:solidFill>
                  <a:schemeClr val="tx1">
                    <a:tint val="75000"/>
                  </a:schemeClr>
                </a:solidFill>
              </a:defRPr>
            </a:lvl2pPr>
            <a:lvl3pPr marL="1025865" indent="0">
              <a:buNone/>
              <a:defRPr sz="2019">
                <a:solidFill>
                  <a:schemeClr val="tx1">
                    <a:tint val="75000"/>
                  </a:schemeClr>
                </a:solidFill>
              </a:defRPr>
            </a:lvl3pPr>
            <a:lvl4pPr marL="1538798" indent="0">
              <a:buNone/>
              <a:defRPr sz="1795">
                <a:solidFill>
                  <a:schemeClr val="tx1">
                    <a:tint val="75000"/>
                  </a:schemeClr>
                </a:solidFill>
              </a:defRPr>
            </a:lvl4pPr>
            <a:lvl5pPr marL="2051731" indent="0">
              <a:buNone/>
              <a:defRPr sz="1795">
                <a:solidFill>
                  <a:schemeClr val="tx1">
                    <a:tint val="75000"/>
                  </a:schemeClr>
                </a:solidFill>
              </a:defRPr>
            </a:lvl5pPr>
            <a:lvl6pPr marL="2564663" indent="0">
              <a:buNone/>
              <a:defRPr sz="1795">
                <a:solidFill>
                  <a:schemeClr val="tx1">
                    <a:tint val="75000"/>
                  </a:schemeClr>
                </a:solidFill>
              </a:defRPr>
            </a:lvl6pPr>
            <a:lvl7pPr marL="3077596" indent="0">
              <a:buNone/>
              <a:defRPr sz="1795">
                <a:solidFill>
                  <a:schemeClr val="tx1">
                    <a:tint val="75000"/>
                  </a:schemeClr>
                </a:solidFill>
              </a:defRPr>
            </a:lvl7pPr>
            <a:lvl8pPr marL="3590529" indent="0">
              <a:buNone/>
              <a:defRPr sz="1795">
                <a:solidFill>
                  <a:schemeClr val="tx1">
                    <a:tint val="75000"/>
                  </a:schemeClr>
                </a:solidFill>
              </a:defRPr>
            </a:lvl8pPr>
            <a:lvl9pPr marL="4103461" indent="0">
              <a:buNone/>
              <a:defRPr sz="179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1987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14" name="Title 1"/>
          <p:cNvSpPr>
            <a:spLocks noGrp="1"/>
          </p:cNvSpPr>
          <p:nvPr>
            <p:ph type="title"/>
          </p:nvPr>
        </p:nvSpPr>
        <p:spPr>
          <a:xfrm>
            <a:off x="1025142" y="745657"/>
            <a:ext cx="11627618" cy="192428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1025140" y="2853662"/>
            <a:ext cx="5728323" cy="41279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924437" y="2853662"/>
            <a:ext cx="5727621" cy="41279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60756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14" name="Title 1"/>
          <p:cNvSpPr>
            <a:spLocks noGrp="1"/>
          </p:cNvSpPr>
          <p:nvPr>
            <p:ph type="title"/>
          </p:nvPr>
        </p:nvSpPr>
        <p:spPr>
          <a:xfrm>
            <a:off x="1025142" y="745657"/>
            <a:ext cx="11627618" cy="192428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86037" y="2858394"/>
            <a:ext cx="5467429" cy="819771"/>
          </a:xfrm>
        </p:spPr>
        <p:txBody>
          <a:bodyPr anchor="b">
            <a:noAutofit/>
          </a:bodyPr>
          <a:lstStyle>
            <a:lvl1pPr marL="0" indent="0">
              <a:lnSpc>
                <a:spcPct val="85000"/>
              </a:lnSpc>
              <a:buNone/>
              <a:defRPr sz="2917"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12" name="Content Placeholder 3"/>
          <p:cNvSpPr>
            <a:spLocks noGrp="1"/>
          </p:cNvSpPr>
          <p:nvPr>
            <p:ph sz="quarter" idx="13"/>
          </p:nvPr>
        </p:nvSpPr>
        <p:spPr>
          <a:xfrm>
            <a:off x="1025141" y="3678165"/>
            <a:ext cx="5728324" cy="3303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175987" y="2858394"/>
            <a:ext cx="5476774" cy="819771"/>
          </a:xfrm>
        </p:spPr>
        <p:txBody>
          <a:bodyPr anchor="b">
            <a:noAutofit/>
          </a:bodyPr>
          <a:lstStyle>
            <a:lvl1pPr marL="0" indent="0">
              <a:lnSpc>
                <a:spcPct val="85000"/>
              </a:lnSpc>
              <a:buNone/>
              <a:defRPr sz="2917"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13" name="Content Placeholder 5"/>
          <p:cNvSpPr>
            <a:spLocks noGrp="1"/>
          </p:cNvSpPr>
          <p:nvPr>
            <p:ph sz="quarter" idx="14"/>
          </p:nvPr>
        </p:nvSpPr>
        <p:spPr>
          <a:xfrm>
            <a:off x="6924437" y="3678165"/>
            <a:ext cx="5727622" cy="3303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28565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82771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Date Placeholder 1"/>
          <p:cNvSpPr>
            <a:spLocks noGrp="1"/>
          </p:cNvSpPr>
          <p:nvPr>
            <p:ph type="dt" sz="half" idx="10"/>
          </p:nvPr>
        </p:nvSpPr>
        <p:spPr/>
        <p:txBody>
          <a:bodyPr/>
          <a:lstStyle/>
          <a:p>
            <a:fld id="{1D8BD707-D9CF-40AE-B4C6-C98DA3205C09}" type="datetimeFigureOut">
              <a:rPr lang="en-US" smtClean="0"/>
              <a:pPr/>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6705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41" y="734907"/>
            <a:ext cx="4415350" cy="2439143"/>
          </a:xfrm>
        </p:spPr>
        <p:txBody>
          <a:bodyPr anchor="b"/>
          <a:lstStyle>
            <a:lvl1pPr algn="ctr">
              <a:defRPr sz="3590"/>
            </a:lvl1pPr>
          </a:lstStyle>
          <a:p>
            <a:r>
              <a:rPr lang="en-GB"/>
              <a:t>Click to edit Master title style</a:t>
            </a:r>
            <a:endParaRPr lang="en-US" dirty="0"/>
          </a:p>
        </p:txBody>
      </p:sp>
      <p:sp>
        <p:nvSpPr>
          <p:cNvPr id="10" name="Content Placeholder 2"/>
          <p:cNvSpPr>
            <a:spLocks noGrp="1"/>
          </p:cNvSpPr>
          <p:nvPr>
            <p:ph sz="quarter" idx="13"/>
          </p:nvPr>
        </p:nvSpPr>
        <p:spPr>
          <a:xfrm>
            <a:off x="5696951" y="734908"/>
            <a:ext cx="6955808" cy="62467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5141" y="3174049"/>
            <a:ext cx="4415351" cy="3807564"/>
          </a:xfrm>
        </p:spPr>
        <p:txBody>
          <a:bodyPr/>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32425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41" y="734907"/>
            <a:ext cx="6658293" cy="2439145"/>
          </a:xfrm>
        </p:spPr>
        <p:txBody>
          <a:bodyPr anchor="b"/>
          <a:lstStyle>
            <a:lvl1pPr algn="ctr">
              <a:defRPr sz="359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29701" y="734908"/>
            <a:ext cx="3652105" cy="6246707"/>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590"/>
            </a:lvl1pPr>
            <a:lvl2pPr marL="512933" indent="0">
              <a:buNone/>
              <a:defRPr sz="3141"/>
            </a:lvl2pPr>
            <a:lvl3pPr marL="1025865" indent="0">
              <a:buNone/>
              <a:defRPr sz="2693"/>
            </a:lvl3pPr>
            <a:lvl4pPr marL="1538798" indent="0">
              <a:buNone/>
              <a:defRPr sz="2244"/>
            </a:lvl4pPr>
            <a:lvl5pPr marL="2051731" indent="0">
              <a:buNone/>
              <a:defRPr sz="2244"/>
            </a:lvl5pPr>
            <a:lvl6pPr marL="2564663" indent="0">
              <a:buNone/>
              <a:defRPr sz="2244"/>
            </a:lvl6pPr>
            <a:lvl7pPr marL="3077596" indent="0">
              <a:buNone/>
              <a:defRPr sz="2244"/>
            </a:lvl7pPr>
            <a:lvl8pPr marL="3590529" indent="0">
              <a:buNone/>
              <a:defRPr sz="2244"/>
            </a:lvl8pPr>
            <a:lvl9pPr marL="4103461" indent="0">
              <a:buNone/>
              <a:defRPr sz="2244"/>
            </a:lvl9pPr>
          </a:lstStyle>
          <a:p>
            <a:r>
              <a:rPr lang="en-GB"/>
              <a:t>Click icon to add picture</a:t>
            </a:r>
            <a:endParaRPr lang="en-US" dirty="0"/>
          </a:p>
        </p:txBody>
      </p:sp>
      <p:sp>
        <p:nvSpPr>
          <p:cNvPr id="4" name="Text Placeholder 3"/>
          <p:cNvSpPr>
            <a:spLocks noGrp="1"/>
          </p:cNvSpPr>
          <p:nvPr>
            <p:ph type="body" sz="half" idx="2"/>
          </p:nvPr>
        </p:nvSpPr>
        <p:spPr>
          <a:xfrm>
            <a:off x="1025163" y="3174050"/>
            <a:ext cx="6658271" cy="3807563"/>
          </a:xfrm>
        </p:spPr>
        <p:txBody>
          <a:bodyPr/>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8392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63" y="5171079"/>
            <a:ext cx="11627597" cy="978441"/>
          </a:xfrm>
        </p:spPr>
        <p:txBody>
          <a:bodyPr anchor="b"/>
          <a:lstStyle>
            <a:lvl1pPr>
              <a:defRPr sz="359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29135" y="841792"/>
            <a:ext cx="11019653" cy="3874820"/>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590"/>
            </a:lvl1pPr>
            <a:lvl2pPr marL="512933" indent="0">
              <a:buNone/>
              <a:defRPr sz="3141"/>
            </a:lvl2pPr>
            <a:lvl3pPr marL="1025865" indent="0">
              <a:buNone/>
              <a:defRPr sz="2693"/>
            </a:lvl3pPr>
            <a:lvl4pPr marL="1538798" indent="0">
              <a:buNone/>
              <a:defRPr sz="2244"/>
            </a:lvl4pPr>
            <a:lvl5pPr marL="2051731" indent="0">
              <a:buNone/>
              <a:defRPr sz="2244"/>
            </a:lvl5pPr>
            <a:lvl6pPr marL="2564663" indent="0">
              <a:buNone/>
              <a:defRPr sz="2244"/>
            </a:lvl6pPr>
            <a:lvl7pPr marL="3077596" indent="0">
              <a:buNone/>
              <a:defRPr sz="2244"/>
            </a:lvl7pPr>
            <a:lvl8pPr marL="3590529" indent="0">
              <a:buNone/>
              <a:defRPr sz="2244"/>
            </a:lvl8pPr>
            <a:lvl9pPr marL="4103461" indent="0">
              <a:buNone/>
              <a:defRPr sz="2244"/>
            </a:lvl9pPr>
          </a:lstStyle>
          <a:p>
            <a:r>
              <a:rPr lang="en-GB"/>
              <a:t>Click icon to add picture</a:t>
            </a:r>
            <a:endParaRPr lang="en-US" dirty="0"/>
          </a:p>
        </p:txBody>
      </p:sp>
      <p:sp>
        <p:nvSpPr>
          <p:cNvPr id="4" name="Text Placeholder 3"/>
          <p:cNvSpPr>
            <a:spLocks noGrp="1"/>
          </p:cNvSpPr>
          <p:nvPr>
            <p:ph type="body" sz="half" idx="2"/>
          </p:nvPr>
        </p:nvSpPr>
        <p:spPr>
          <a:xfrm>
            <a:off x="1025140" y="6158855"/>
            <a:ext cx="11627620" cy="822758"/>
          </a:xfrm>
        </p:spPr>
        <p:txBody>
          <a:bodyPr/>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6203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40" y="734906"/>
            <a:ext cx="11627620" cy="4131734"/>
          </a:xfrm>
        </p:spPr>
        <p:txBody>
          <a:bodyPr anchor="ctr"/>
          <a:lstStyle>
            <a:lvl1pPr algn="ctr">
              <a:defRPr sz="3590"/>
            </a:lvl1pPr>
          </a:lstStyle>
          <a:p>
            <a:r>
              <a:rPr lang="en-GB"/>
              <a:t>Click to edit Master title style</a:t>
            </a:r>
            <a:endParaRPr lang="en-US" dirty="0"/>
          </a:p>
        </p:txBody>
      </p:sp>
      <p:sp>
        <p:nvSpPr>
          <p:cNvPr id="4" name="Text Placeholder 3"/>
          <p:cNvSpPr>
            <a:spLocks noGrp="1"/>
          </p:cNvSpPr>
          <p:nvPr>
            <p:ph type="body" sz="half" idx="2"/>
          </p:nvPr>
        </p:nvSpPr>
        <p:spPr>
          <a:xfrm>
            <a:off x="1025141" y="5069145"/>
            <a:ext cx="11627620" cy="1912469"/>
          </a:xfrm>
        </p:spPr>
        <p:txBody>
          <a:bodyPr anchor="ctr"/>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8381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622469" y="734907"/>
            <a:ext cx="10436525" cy="3608112"/>
          </a:xfrm>
        </p:spPr>
        <p:txBody>
          <a:bodyPr anchor="ctr"/>
          <a:lstStyle>
            <a:lvl1pPr>
              <a:defRPr sz="3590"/>
            </a:lvl1pPr>
          </a:lstStyle>
          <a:p>
            <a:r>
              <a:rPr lang="en-GB"/>
              <a:t>Click to edit Master title style</a:t>
            </a:r>
            <a:endParaRPr lang="en-US" dirty="0"/>
          </a:p>
        </p:txBody>
      </p:sp>
      <p:sp>
        <p:nvSpPr>
          <p:cNvPr id="12" name="Text Placeholder 3"/>
          <p:cNvSpPr>
            <a:spLocks noGrp="1"/>
          </p:cNvSpPr>
          <p:nvPr>
            <p:ph type="body" sz="half" idx="13"/>
          </p:nvPr>
        </p:nvSpPr>
        <p:spPr>
          <a:xfrm>
            <a:off x="1930348" y="4352094"/>
            <a:ext cx="9818985" cy="717050"/>
          </a:xfrm>
        </p:spPr>
        <p:txBody>
          <a:bodyPr anchor="t">
            <a:normAutofit/>
          </a:bodyPr>
          <a:lstStyle>
            <a:lvl1pPr marL="0" indent="0">
              <a:buNone/>
              <a:defRPr sz="1571"/>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4" name="Text Placeholder 3"/>
          <p:cNvSpPr>
            <a:spLocks noGrp="1"/>
          </p:cNvSpPr>
          <p:nvPr>
            <p:ph type="body" sz="half" idx="2"/>
          </p:nvPr>
        </p:nvSpPr>
        <p:spPr>
          <a:xfrm>
            <a:off x="1025140" y="5271649"/>
            <a:ext cx="11627620" cy="1713158"/>
          </a:xfrm>
        </p:spPr>
        <p:txBody>
          <a:bodyPr anchor="ctr">
            <a:normAutofit/>
          </a:bodyPr>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3" name="TextBox 12"/>
          <p:cNvSpPr txBox="1"/>
          <p:nvPr/>
        </p:nvSpPr>
        <p:spPr>
          <a:xfrm>
            <a:off x="1123544" y="909189"/>
            <a:ext cx="683895" cy="704980"/>
          </a:xfrm>
          <a:prstGeom prst="rect">
            <a:avLst/>
          </a:prstGeom>
        </p:spPr>
        <p:txBody>
          <a:bodyPr vert="horz" lIns="102584" tIns="51292" rIns="102584" bIns="5129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975" dirty="0">
                <a:solidFill>
                  <a:schemeClr val="tx1"/>
                </a:solidFill>
                <a:effectLst/>
              </a:rPr>
              <a:t>“</a:t>
            </a:r>
          </a:p>
        </p:txBody>
      </p:sp>
      <p:sp>
        <p:nvSpPr>
          <p:cNvPr id="14" name="TextBox 13"/>
          <p:cNvSpPr txBox="1"/>
          <p:nvPr/>
        </p:nvSpPr>
        <p:spPr>
          <a:xfrm>
            <a:off x="11844260" y="3608925"/>
            <a:ext cx="683895" cy="704980"/>
          </a:xfrm>
          <a:prstGeom prst="rect">
            <a:avLst/>
          </a:prstGeom>
        </p:spPr>
        <p:txBody>
          <a:bodyPr vert="horz" lIns="102584" tIns="51292" rIns="102584" bIns="5129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975" dirty="0">
                <a:solidFill>
                  <a:schemeClr val="tx1"/>
                </a:solidFill>
                <a:effectLst/>
              </a:rPr>
              <a:t>”</a:t>
            </a:r>
          </a:p>
        </p:txBody>
      </p:sp>
    </p:spTree>
    <p:extLst>
      <p:ext uri="{BB962C8B-B14F-4D97-AF65-F5344CB8AC3E}">
        <p14:creationId xmlns:p14="http://schemas.microsoft.com/office/powerpoint/2010/main" val="4192946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a:xfrm>
            <a:off x="1025141" y="2578347"/>
            <a:ext cx="11627620" cy="3028157"/>
          </a:xfrm>
        </p:spPr>
        <p:txBody>
          <a:bodyPr anchor="b"/>
          <a:lstStyle>
            <a:lvl1pPr algn="ctr">
              <a:defRPr sz="3590"/>
            </a:lvl1pPr>
          </a:lstStyle>
          <a:p>
            <a:r>
              <a:rPr lang="en-GB"/>
              <a:t>Click to edit Master title style</a:t>
            </a:r>
            <a:endParaRPr lang="en-US" dirty="0"/>
          </a:p>
        </p:txBody>
      </p:sp>
      <p:sp>
        <p:nvSpPr>
          <p:cNvPr id="4" name="Text Placeholder 3"/>
          <p:cNvSpPr>
            <a:spLocks noGrp="1"/>
          </p:cNvSpPr>
          <p:nvPr>
            <p:ph type="body" sz="half" idx="2"/>
          </p:nvPr>
        </p:nvSpPr>
        <p:spPr>
          <a:xfrm>
            <a:off x="1025141" y="5620704"/>
            <a:ext cx="11627620" cy="1375110"/>
          </a:xfrm>
        </p:spPr>
        <p:txBody>
          <a:bodyPr anchor="t"/>
          <a:lstStyle>
            <a:lvl1pPr marL="0" indent="0" algn="ctr">
              <a:buNone/>
              <a:defRPr sz="1795"/>
            </a:lvl1pPr>
            <a:lvl2pPr marL="512933" indent="0">
              <a:buNone/>
              <a:defRPr sz="1571"/>
            </a:lvl2pPr>
            <a:lvl3pPr marL="1025865" indent="0">
              <a:buNone/>
              <a:defRPr sz="1346"/>
            </a:lvl3pPr>
            <a:lvl4pPr marL="1538798" indent="0">
              <a:buNone/>
              <a:defRPr sz="1122"/>
            </a:lvl4pPr>
            <a:lvl5pPr marL="2051731" indent="0">
              <a:buNone/>
              <a:defRPr sz="1122"/>
            </a:lvl5pPr>
            <a:lvl6pPr marL="2564663" indent="0">
              <a:buNone/>
              <a:defRPr sz="1122"/>
            </a:lvl6pPr>
            <a:lvl7pPr marL="3077596" indent="0">
              <a:buNone/>
              <a:defRPr sz="1122"/>
            </a:lvl7pPr>
            <a:lvl8pPr marL="3590529" indent="0">
              <a:buNone/>
              <a:defRPr sz="1122"/>
            </a:lvl8pPr>
            <a:lvl9pPr marL="4103461" indent="0">
              <a:buNone/>
              <a:defRPr sz="1122"/>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4855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15" name="Title 1"/>
          <p:cNvSpPr>
            <a:spLocks noGrp="1"/>
          </p:cNvSpPr>
          <p:nvPr>
            <p:ph type="title"/>
          </p:nvPr>
        </p:nvSpPr>
        <p:spPr>
          <a:xfrm>
            <a:off x="1025140" y="734907"/>
            <a:ext cx="11627620" cy="193503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025140" y="2853662"/>
            <a:ext cx="3701039" cy="694716"/>
          </a:xfrm>
        </p:spPr>
        <p:txBody>
          <a:bodyPr anchor="b">
            <a:noAutofit/>
          </a:bodyPr>
          <a:lstStyle>
            <a:lvl1pPr marL="0" indent="0" algn="ctr">
              <a:lnSpc>
                <a:spcPct val="85000"/>
              </a:lnSpc>
              <a:buNone/>
              <a:defRPr sz="2693"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8" name="Text Placeholder 3"/>
          <p:cNvSpPr>
            <a:spLocks noGrp="1"/>
          </p:cNvSpPr>
          <p:nvPr>
            <p:ph type="body" sz="half" idx="15"/>
          </p:nvPr>
        </p:nvSpPr>
        <p:spPr>
          <a:xfrm>
            <a:off x="1025140" y="3548379"/>
            <a:ext cx="3701039" cy="3433235"/>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9" name="Text Placeholder 4"/>
          <p:cNvSpPr>
            <a:spLocks noGrp="1"/>
          </p:cNvSpPr>
          <p:nvPr>
            <p:ph type="body" sz="quarter" idx="3"/>
          </p:nvPr>
        </p:nvSpPr>
        <p:spPr>
          <a:xfrm>
            <a:off x="4995025" y="2853662"/>
            <a:ext cx="3692675" cy="694716"/>
          </a:xfrm>
        </p:spPr>
        <p:txBody>
          <a:bodyPr anchor="b">
            <a:noAutofit/>
          </a:bodyPr>
          <a:lstStyle>
            <a:lvl1pPr marL="0" indent="0" algn="ctr">
              <a:lnSpc>
                <a:spcPct val="85000"/>
              </a:lnSpc>
              <a:buNone/>
              <a:defRPr sz="2693"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10" name="Text Placeholder 3"/>
          <p:cNvSpPr>
            <a:spLocks noGrp="1"/>
          </p:cNvSpPr>
          <p:nvPr>
            <p:ph type="body" sz="half" idx="16"/>
          </p:nvPr>
        </p:nvSpPr>
        <p:spPr>
          <a:xfrm>
            <a:off x="4982638" y="3548379"/>
            <a:ext cx="3705947" cy="3433235"/>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11" name="Text Placeholder 4"/>
          <p:cNvSpPr>
            <a:spLocks noGrp="1"/>
          </p:cNvSpPr>
          <p:nvPr>
            <p:ph type="body" sz="quarter" idx="13"/>
          </p:nvPr>
        </p:nvSpPr>
        <p:spPr>
          <a:xfrm>
            <a:off x="8945044" y="2853662"/>
            <a:ext cx="3707716" cy="694716"/>
          </a:xfrm>
        </p:spPr>
        <p:txBody>
          <a:bodyPr anchor="b">
            <a:noAutofit/>
          </a:bodyPr>
          <a:lstStyle>
            <a:lvl1pPr marL="0" indent="0" algn="ctr">
              <a:lnSpc>
                <a:spcPct val="85000"/>
              </a:lnSpc>
              <a:buNone/>
              <a:defRPr sz="2693"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12" name="Text Placeholder 3"/>
          <p:cNvSpPr>
            <a:spLocks noGrp="1"/>
          </p:cNvSpPr>
          <p:nvPr>
            <p:ph type="body" sz="half" idx="17"/>
          </p:nvPr>
        </p:nvSpPr>
        <p:spPr>
          <a:xfrm>
            <a:off x="8945044" y="3548379"/>
            <a:ext cx="3707716" cy="3433235"/>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38435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30" name="Title 1"/>
          <p:cNvSpPr>
            <a:spLocks noGrp="1"/>
          </p:cNvSpPr>
          <p:nvPr>
            <p:ph type="title"/>
          </p:nvPr>
        </p:nvSpPr>
        <p:spPr>
          <a:xfrm>
            <a:off x="1025140" y="736320"/>
            <a:ext cx="11627620" cy="1933617"/>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025141" y="5069144"/>
            <a:ext cx="3698159" cy="694716"/>
          </a:xfrm>
        </p:spPr>
        <p:txBody>
          <a:bodyPr anchor="b">
            <a:noAutofit/>
          </a:bodyPr>
          <a:lstStyle>
            <a:lvl1pPr marL="0" indent="0" algn="ctr">
              <a:lnSpc>
                <a:spcPct val="85000"/>
              </a:lnSpc>
              <a:buNone/>
              <a:defRPr sz="2468"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20" name="Picture Placeholder 2"/>
          <p:cNvSpPr>
            <a:spLocks noGrp="1" noChangeAspect="1"/>
          </p:cNvSpPr>
          <p:nvPr>
            <p:ph type="pic" idx="15"/>
          </p:nvPr>
        </p:nvSpPr>
        <p:spPr>
          <a:xfrm>
            <a:off x="1025141" y="2853662"/>
            <a:ext cx="3698159" cy="1837267"/>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795"/>
            </a:lvl1pPr>
            <a:lvl2pPr marL="512933" indent="0">
              <a:buNone/>
              <a:defRPr sz="1795"/>
            </a:lvl2pPr>
            <a:lvl3pPr marL="1025865" indent="0">
              <a:buNone/>
              <a:defRPr sz="1795"/>
            </a:lvl3pPr>
            <a:lvl4pPr marL="1538798" indent="0">
              <a:buNone/>
              <a:defRPr sz="1795"/>
            </a:lvl4pPr>
            <a:lvl5pPr marL="2051731" indent="0">
              <a:buNone/>
              <a:defRPr sz="1795"/>
            </a:lvl5pPr>
            <a:lvl6pPr marL="2564663" indent="0">
              <a:buNone/>
              <a:defRPr sz="1795"/>
            </a:lvl6pPr>
            <a:lvl7pPr marL="3077596" indent="0">
              <a:buNone/>
              <a:defRPr sz="1795"/>
            </a:lvl7pPr>
            <a:lvl8pPr marL="3590529" indent="0">
              <a:buNone/>
              <a:defRPr sz="1795"/>
            </a:lvl8pPr>
            <a:lvl9pPr marL="4103461" indent="0">
              <a:buNone/>
              <a:defRPr sz="1795"/>
            </a:lvl9pPr>
          </a:lstStyle>
          <a:p>
            <a:r>
              <a:rPr lang="en-GB"/>
              <a:t>Click icon to add picture</a:t>
            </a:r>
            <a:endParaRPr lang="en-US" dirty="0"/>
          </a:p>
        </p:txBody>
      </p:sp>
      <p:sp>
        <p:nvSpPr>
          <p:cNvPr id="21" name="Text Placeholder 3"/>
          <p:cNvSpPr>
            <a:spLocks noGrp="1"/>
          </p:cNvSpPr>
          <p:nvPr>
            <p:ph type="body" sz="half" idx="18"/>
          </p:nvPr>
        </p:nvSpPr>
        <p:spPr>
          <a:xfrm>
            <a:off x="1025141" y="5763860"/>
            <a:ext cx="3698159" cy="1217753"/>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22" name="Text Placeholder 4"/>
          <p:cNvSpPr>
            <a:spLocks noGrp="1"/>
          </p:cNvSpPr>
          <p:nvPr>
            <p:ph type="body" sz="quarter" idx="3"/>
          </p:nvPr>
        </p:nvSpPr>
        <p:spPr>
          <a:xfrm>
            <a:off x="4984220" y="5069144"/>
            <a:ext cx="3704238" cy="694716"/>
          </a:xfrm>
        </p:spPr>
        <p:txBody>
          <a:bodyPr anchor="b">
            <a:noAutofit/>
          </a:bodyPr>
          <a:lstStyle>
            <a:lvl1pPr marL="0" indent="0" algn="ctr">
              <a:lnSpc>
                <a:spcPct val="85000"/>
              </a:lnSpc>
              <a:buNone/>
              <a:defRPr sz="2468"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23" name="Picture Placeholder 2"/>
          <p:cNvSpPr>
            <a:spLocks noGrp="1" noChangeAspect="1"/>
          </p:cNvSpPr>
          <p:nvPr>
            <p:ph type="pic" idx="21"/>
          </p:nvPr>
        </p:nvSpPr>
        <p:spPr>
          <a:xfrm>
            <a:off x="4982637" y="2853662"/>
            <a:ext cx="3705948" cy="1837267"/>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795"/>
            </a:lvl1pPr>
            <a:lvl2pPr marL="512933" indent="0">
              <a:buNone/>
              <a:defRPr sz="1795"/>
            </a:lvl2pPr>
            <a:lvl3pPr marL="1025865" indent="0">
              <a:buNone/>
              <a:defRPr sz="1795"/>
            </a:lvl3pPr>
            <a:lvl4pPr marL="1538798" indent="0">
              <a:buNone/>
              <a:defRPr sz="1795"/>
            </a:lvl4pPr>
            <a:lvl5pPr marL="2051731" indent="0">
              <a:buNone/>
              <a:defRPr sz="1795"/>
            </a:lvl5pPr>
            <a:lvl6pPr marL="2564663" indent="0">
              <a:buNone/>
              <a:defRPr sz="1795"/>
            </a:lvl6pPr>
            <a:lvl7pPr marL="3077596" indent="0">
              <a:buNone/>
              <a:defRPr sz="1795"/>
            </a:lvl7pPr>
            <a:lvl8pPr marL="3590529" indent="0">
              <a:buNone/>
              <a:defRPr sz="1795"/>
            </a:lvl8pPr>
            <a:lvl9pPr marL="4103461" indent="0">
              <a:buNone/>
              <a:defRPr sz="1795"/>
            </a:lvl9pPr>
          </a:lstStyle>
          <a:p>
            <a:r>
              <a:rPr lang="en-GB"/>
              <a:t>Click icon to add picture</a:t>
            </a:r>
            <a:endParaRPr lang="en-US" dirty="0"/>
          </a:p>
        </p:txBody>
      </p:sp>
      <p:sp>
        <p:nvSpPr>
          <p:cNvPr id="24" name="Text Placeholder 3"/>
          <p:cNvSpPr>
            <a:spLocks noGrp="1"/>
          </p:cNvSpPr>
          <p:nvPr>
            <p:ph type="body" sz="half" idx="19"/>
          </p:nvPr>
        </p:nvSpPr>
        <p:spPr>
          <a:xfrm>
            <a:off x="4982637" y="5763858"/>
            <a:ext cx="3705948" cy="1217755"/>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25" name="Text Placeholder 4"/>
          <p:cNvSpPr>
            <a:spLocks noGrp="1"/>
          </p:cNvSpPr>
          <p:nvPr>
            <p:ph type="body" sz="quarter" idx="13"/>
          </p:nvPr>
        </p:nvSpPr>
        <p:spPr>
          <a:xfrm>
            <a:off x="8945045" y="5069144"/>
            <a:ext cx="3702951" cy="694716"/>
          </a:xfrm>
        </p:spPr>
        <p:txBody>
          <a:bodyPr anchor="b">
            <a:noAutofit/>
          </a:bodyPr>
          <a:lstStyle>
            <a:lvl1pPr marL="0" indent="0" algn="ctr">
              <a:lnSpc>
                <a:spcPct val="85000"/>
              </a:lnSpc>
              <a:buNone/>
              <a:defRPr sz="2468" b="0">
                <a:solidFill>
                  <a:schemeClr val="tx1"/>
                </a:solidFill>
              </a:defRPr>
            </a:lvl1pPr>
            <a:lvl2pPr marL="512933" indent="0">
              <a:buNone/>
              <a:defRPr sz="2244" b="1"/>
            </a:lvl2pPr>
            <a:lvl3pPr marL="1025865" indent="0">
              <a:buNone/>
              <a:defRPr sz="2019" b="1"/>
            </a:lvl3pPr>
            <a:lvl4pPr marL="1538798" indent="0">
              <a:buNone/>
              <a:defRPr sz="1795" b="1"/>
            </a:lvl4pPr>
            <a:lvl5pPr marL="2051731" indent="0">
              <a:buNone/>
              <a:defRPr sz="1795" b="1"/>
            </a:lvl5pPr>
            <a:lvl6pPr marL="2564663" indent="0">
              <a:buNone/>
              <a:defRPr sz="1795" b="1"/>
            </a:lvl6pPr>
            <a:lvl7pPr marL="3077596" indent="0">
              <a:buNone/>
              <a:defRPr sz="1795" b="1"/>
            </a:lvl7pPr>
            <a:lvl8pPr marL="3590529" indent="0">
              <a:buNone/>
              <a:defRPr sz="1795" b="1"/>
            </a:lvl8pPr>
            <a:lvl9pPr marL="4103461" indent="0">
              <a:buNone/>
              <a:defRPr sz="1795" b="1"/>
            </a:lvl9pPr>
          </a:lstStyle>
          <a:p>
            <a:pPr lvl="0"/>
            <a:r>
              <a:rPr lang="en-GB"/>
              <a:t>Click to edit Master text styles</a:t>
            </a:r>
          </a:p>
        </p:txBody>
      </p:sp>
      <p:sp>
        <p:nvSpPr>
          <p:cNvPr id="26" name="Picture Placeholder 2"/>
          <p:cNvSpPr>
            <a:spLocks noGrp="1" noChangeAspect="1"/>
          </p:cNvSpPr>
          <p:nvPr>
            <p:ph type="pic" idx="22"/>
          </p:nvPr>
        </p:nvSpPr>
        <p:spPr>
          <a:xfrm>
            <a:off x="8945044" y="2853662"/>
            <a:ext cx="3707716" cy="1837267"/>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795"/>
            </a:lvl1pPr>
            <a:lvl2pPr marL="512933" indent="0">
              <a:buNone/>
              <a:defRPr sz="1795"/>
            </a:lvl2pPr>
            <a:lvl3pPr marL="1025865" indent="0">
              <a:buNone/>
              <a:defRPr sz="1795"/>
            </a:lvl3pPr>
            <a:lvl4pPr marL="1538798" indent="0">
              <a:buNone/>
              <a:defRPr sz="1795"/>
            </a:lvl4pPr>
            <a:lvl5pPr marL="2051731" indent="0">
              <a:buNone/>
              <a:defRPr sz="1795"/>
            </a:lvl5pPr>
            <a:lvl6pPr marL="2564663" indent="0">
              <a:buNone/>
              <a:defRPr sz="1795"/>
            </a:lvl6pPr>
            <a:lvl7pPr marL="3077596" indent="0">
              <a:buNone/>
              <a:defRPr sz="1795"/>
            </a:lvl7pPr>
            <a:lvl8pPr marL="3590529" indent="0">
              <a:buNone/>
              <a:defRPr sz="1795"/>
            </a:lvl8pPr>
            <a:lvl9pPr marL="4103461" indent="0">
              <a:buNone/>
              <a:defRPr sz="1795"/>
            </a:lvl9pPr>
          </a:lstStyle>
          <a:p>
            <a:r>
              <a:rPr lang="en-GB"/>
              <a:t>Click icon to add picture</a:t>
            </a:r>
            <a:endParaRPr lang="en-US" dirty="0"/>
          </a:p>
        </p:txBody>
      </p:sp>
      <p:sp>
        <p:nvSpPr>
          <p:cNvPr id="27" name="Text Placeholder 3"/>
          <p:cNvSpPr>
            <a:spLocks noGrp="1"/>
          </p:cNvSpPr>
          <p:nvPr>
            <p:ph type="body" sz="half" idx="20"/>
          </p:nvPr>
        </p:nvSpPr>
        <p:spPr>
          <a:xfrm>
            <a:off x="8944904" y="5763856"/>
            <a:ext cx="3707856" cy="1217757"/>
          </a:xfrm>
        </p:spPr>
        <p:txBody>
          <a:bodyPr anchor="t">
            <a:normAutofit/>
          </a:bodyPr>
          <a:lstStyle>
            <a:lvl1pPr marL="0" indent="0" algn="ctr">
              <a:buNone/>
              <a:defRPr sz="1571"/>
            </a:lvl1pPr>
            <a:lvl2pPr marL="512933" indent="0">
              <a:buNone/>
              <a:defRPr sz="1346"/>
            </a:lvl2pPr>
            <a:lvl3pPr marL="1025865" indent="0">
              <a:buNone/>
              <a:defRPr sz="1122"/>
            </a:lvl3pPr>
            <a:lvl4pPr marL="1538798" indent="0">
              <a:buNone/>
              <a:defRPr sz="1010"/>
            </a:lvl4pPr>
            <a:lvl5pPr marL="2051731" indent="0">
              <a:buNone/>
              <a:defRPr sz="1010"/>
            </a:lvl5pPr>
            <a:lvl6pPr marL="2564663" indent="0">
              <a:buNone/>
              <a:defRPr sz="1010"/>
            </a:lvl6pPr>
            <a:lvl7pPr marL="3077596" indent="0">
              <a:buNone/>
              <a:defRPr sz="1010"/>
            </a:lvl7pPr>
            <a:lvl8pPr marL="3590529" indent="0">
              <a:buNone/>
              <a:defRPr sz="1010"/>
            </a:lvl8pPr>
            <a:lvl9pPr marL="4103461" indent="0">
              <a:buNone/>
              <a:defRPr sz="101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49499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1025141" y="2853663"/>
            <a:ext cx="11627620" cy="41279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05303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77900" cy="8267700"/>
          </a:xfrm>
          <a:prstGeom prst="rect">
            <a:avLst/>
          </a:prstGeom>
        </p:spPr>
      </p:pic>
      <p:sp>
        <p:nvSpPr>
          <p:cNvPr id="2" name="Vertical Title 1"/>
          <p:cNvSpPr>
            <a:spLocks noGrp="1"/>
          </p:cNvSpPr>
          <p:nvPr>
            <p:ph type="title" orient="vert"/>
          </p:nvPr>
        </p:nvSpPr>
        <p:spPr>
          <a:xfrm>
            <a:off x="9788247" y="734909"/>
            <a:ext cx="2864513" cy="624670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1025141" y="734909"/>
            <a:ext cx="8592131" cy="62467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42870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13677903" cy="82677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1025142" y="745657"/>
            <a:ext cx="11627618" cy="192428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5141" y="2853663"/>
            <a:ext cx="11627620" cy="412795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14583" y="7092616"/>
            <a:ext cx="3077528" cy="440178"/>
          </a:xfrm>
          <a:prstGeom prst="rect">
            <a:avLst/>
          </a:prstGeom>
        </p:spPr>
        <p:txBody>
          <a:bodyPr vert="horz" lIns="91440" tIns="45720" rIns="91440" bIns="45720" rtlCol="0" anchor="ctr"/>
          <a:lstStyle>
            <a:lvl1pPr algn="r">
              <a:defRPr sz="1122">
                <a:solidFill>
                  <a:schemeClr val="tx1"/>
                </a:solidFill>
              </a:defRPr>
            </a:lvl1pPr>
          </a:lstStyle>
          <a:p>
            <a:fld id="{1D8BD707-D9CF-40AE-B4C6-C98DA3205C09}" type="datetimeFigureOut">
              <a:rPr lang="en-US" smtClean="0"/>
              <a:pPr/>
              <a:t>3/27/2026</a:t>
            </a:fld>
            <a:endParaRPr lang="en-US"/>
          </a:p>
        </p:txBody>
      </p:sp>
      <p:sp>
        <p:nvSpPr>
          <p:cNvPr id="5" name="Footer Placeholder 4"/>
          <p:cNvSpPr>
            <a:spLocks noGrp="1"/>
          </p:cNvSpPr>
          <p:nvPr>
            <p:ph type="ftr" sz="quarter" idx="3"/>
          </p:nvPr>
        </p:nvSpPr>
        <p:spPr>
          <a:xfrm>
            <a:off x="1025141" y="7092616"/>
            <a:ext cx="7486145" cy="440178"/>
          </a:xfrm>
          <a:prstGeom prst="rect">
            <a:avLst/>
          </a:prstGeom>
        </p:spPr>
        <p:txBody>
          <a:bodyPr vert="horz" lIns="91440" tIns="45720" rIns="91440" bIns="45720" rtlCol="0" anchor="ctr"/>
          <a:lstStyle>
            <a:lvl1pPr algn="l">
              <a:defRPr sz="1122">
                <a:solidFill>
                  <a:schemeClr val="tx1"/>
                </a:solidFill>
              </a:defRPr>
            </a:lvl1pPr>
          </a:lstStyle>
          <a:p>
            <a:endParaRPr lang="en-US"/>
          </a:p>
        </p:txBody>
      </p:sp>
      <p:sp>
        <p:nvSpPr>
          <p:cNvPr id="6" name="Slide Number Placeholder 5"/>
          <p:cNvSpPr>
            <a:spLocks noGrp="1"/>
          </p:cNvSpPr>
          <p:nvPr>
            <p:ph type="sldNum" sz="quarter" idx="4"/>
          </p:nvPr>
        </p:nvSpPr>
        <p:spPr>
          <a:xfrm>
            <a:off x="11795407" y="7092616"/>
            <a:ext cx="857354" cy="440178"/>
          </a:xfrm>
          <a:prstGeom prst="rect">
            <a:avLst/>
          </a:prstGeom>
        </p:spPr>
        <p:txBody>
          <a:bodyPr vert="horz" lIns="91440" tIns="45720" rIns="91440" bIns="45720" rtlCol="0" anchor="ctr"/>
          <a:lstStyle>
            <a:lvl1pPr algn="r">
              <a:defRPr sz="1122">
                <a:solidFill>
                  <a:schemeClr val="tx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5521698"/>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 id="2147483905" r:id="rId12"/>
    <p:sldLayoutId id="2147483906" r:id="rId13"/>
    <p:sldLayoutId id="2147483907" r:id="rId14"/>
    <p:sldLayoutId id="2147483908" r:id="rId15"/>
    <p:sldLayoutId id="2147483909" r:id="rId16"/>
    <p:sldLayoutId id="2147483910" r:id="rId17"/>
  </p:sldLayoutIdLst>
  <p:txStyles>
    <p:titleStyle>
      <a:lvl1pPr algn="ctr" defTabSz="1025865" rtl="0" eaLnBrk="1" latinLnBrk="0" hangingPunct="1">
        <a:lnSpc>
          <a:spcPct val="90000"/>
        </a:lnSpc>
        <a:spcBef>
          <a:spcPct val="0"/>
        </a:spcBef>
        <a:buNone/>
        <a:defRPr sz="4039" kern="1200" cap="all" baseline="0">
          <a:solidFill>
            <a:schemeClr val="tx1"/>
          </a:solidFill>
          <a:effectLst/>
          <a:latin typeface="+mj-lt"/>
          <a:ea typeface="+mj-ea"/>
          <a:cs typeface="+mj-cs"/>
        </a:defRPr>
      </a:lvl1pPr>
    </p:titleStyle>
    <p:bodyStyle>
      <a:lvl1pPr marL="256466" indent="-256466" algn="l" defTabSz="1025865" rtl="0" eaLnBrk="1" latinLnBrk="0" hangingPunct="1">
        <a:lnSpc>
          <a:spcPct val="120000"/>
        </a:lnSpc>
        <a:spcBef>
          <a:spcPts val="1122"/>
        </a:spcBef>
        <a:buClr>
          <a:schemeClr val="tx1"/>
        </a:buClr>
        <a:buFont typeface="Arial" panose="020B0604020202020204" pitchFamily="34" charset="0"/>
        <a:buChar char="•"/>
        <a:defRPr sz="2244" kern="1200" cap="all" baseline="0">
          <a:solidFill>
            <a:schemeClr val="tx1"/>
          </a:solidFill>
          <a:effectLst/>
          <a:latin typeface="+mn-lt"/>
          <a:ea typeface="+mn-ea"/>
          <a:cs typeface="+mn-cs"/>
        </a:defRPr>
      </a:lvl1pPr>
      <a:lvl2pPr marL="769399" indent="-256466" algn="l" defTabSz="1025865" rtl="0" eaLnBrk="1" latinLnBrk="0" hangingPunct="1">
        <a:lnSpc>
          <a:spcPct val="120000"/>
        </a:lnSpc>
        <a:spcBef>
          <a:spcPts val="561"/>
        </a:spcBef>
        <a:buClr>
          <a:schemeClr val="tx1"/>
        </a:buClr>
        <a:buFont typeface="Arial" panose="020B0604020202020204" pitchFamily="34" charset="0"/>
        <a:buChar char="•"/>
        <a:defRPr sz="2019" kern="1200" cap="all" baseline="0">
          <a:solidFill>
            <a:schemeClr val="tx1"/>
          </a:solidFill>
          <a:effectLst/>
          <a:latin typeface="+mn-lt"/>
          <a:ea typeface="+mn-ea"/>
          <a:cs typeface="+mn-cs"/>
        </a:defRPr>
      </a:lvl2pPr>
      <a:lvl3pPr marL="1282332" indent="-256466" algn="l" defTabSz="1025865" rtl="0" eaLnBrk="1" latinLnBrk="0" hangingPunct="1">
        <a:lnSpc>
          <a:spcPct val="120000"/>
        </a:lnSpc>
        <a:spcBef>
          <a:spcPts val="561"/>
        </a:spcBef>
        <a:buClr>
          <a:schemeClr val="tx1"/>
        </a:buClr>
        <a:buFont typeface="Arial" panose="020B0604020202020204" pitchFamily="34" charset="0"/>
        <a:buChar char="•"/>
        <a:defRPr sz="1795" kern="1200" cap="all" baseline="0">
          <a:solidFill>
            <a:schemeClr val="tx1"/>
          </a:solidFill>
          <a:effectLst/>
          <a:latin typeface="+mn-lt"/>
          <a:ea typeface="+mn-ea"/>
          <a:cs typeface="+mn-cs"/>
        </a:defRPr>
      </a:lvl3pPr>
      <a:lvl4pPr marL="1795264"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4pPr>
      <a:lvl5pPr marL="2308197"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5pPr>
      <a:lvl6pPr marL="2821130"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6pPr>
      <a:lvl7pPr marL="3334062"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7pPr>
      <a:lvl8pPr marL="3846995"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8pPr>
      <a:lvl9pPr marL="4359928" indent="-256466" algn="l" defTabSz="1025865" rtl="0" eaLnBrk="1" latinLnBrk="0" hangingPunct="1">
        <a:lnSpc>
          <a:spcPct val="120000"/>
        </a:lnSpc>
        <a:spcBef>
          <a:spcPts val="561"/>
        </a:spcBef>
        <a:buClr>
          <a:schemeClr val="tx1"/>
        </a:buClr>
        <a:buFont typeface="Arial" panose="020B0604020202020204" pitchFamily="34" charset="0"/>
        <a:buChar char="•"/>
        <a:defRPr sz="1571" kern="1200" cap="all" baseline="0">
          <a:solidFill>
            <a:schemeClr val="tx1"/>
          </a:solidFill>
          <a:effectLst/>
          <a:latin typeface="+mn-lt"/>
          <a:ea typeface="+mn-ea"/>
          <a:cs typeface="+mn-cs"/>
        </a:defRPr>
      </a:lvl9pPr>
    </p:bodyStyle>
    <p:otherStyle>
      <a:defPPr>
        <a:defRPr lang="en-US"/>
      </a:defPPr>
      <a:lvl1pPr marL="0" algn="l" defTabSz="1025865" rtl="0" eaLnBrk="1" latinLnBrk="0" hangingPunct="1">
        <a:defRPr sz="2019" kern="1200">
          <a:solidFill>
            <a:schemeClr val="tx1"/>
          </a:solidFill>
          <a:latin typeface="+mn-lt"/>
          <a:ea typeface="+mn-ea"/>
          <a:cs typeface="+mn-cs"/>
        </a:defRPr>
      </a:lvl1pPr>
      <a:lvl2pPr marL="512933" algn="l" defTabSz="1025865" rtl="0" eaLnBrk="1" latinLnBrk="0" hangingPunct="1">
        <a:defRPr sz="2019" kern="1200">
          <a:solidFill>
            <a:schemeClr val="tx1"/>
          </a:solidFill>
          <a:latin typeface="+mn-lt"/>
          <a:ea typeface="+mn-ea"/>
          <a:cs typeface="+mn-cs"/>
        </a:defRPr>
      </a:lvl2pPr>
      <a:lvl3pPr marL="1025865" algn="l" defTabSz="1025865" rtl="0" eaLnBrk="1" latinLnBrk="0" hangingPunct="1">
        <a:defRPr sz="2019" kern="1200">
          <a:solidFill>
            <a:schemeClr val="tx1"/>
          </a:solidFill>
          <a:latin typeface="+mn-lt"/>
          <a:ea typeface="+mn-ea"/>
          <a:cs typeface="+mn-cs"/>
        </a:defRPr>
      </a:lvl3pPr>
      <a:lvl4pPr marL="1538798" algn="l" defTabSz="1025865" rtl="0" eaLnBrk="1" latinLnBrk="0" hangingPunct="1">
        <a:defRPr sz="2019" kern="1200">
          <a:solidFill>
            <a:schemeClr val="tx1"/>
          </a:solidFill>
          <a:latin typeface="+mn-lt"/>
          <a:ea typeface="+mn-ea"/>
          <a:cs typeface="+mn-cs"/>
        </a:defRPr>
      </a:lvl4pPr>
      <a:lvl5pPr marL="2051731" algn="l" defTabSz="1025865" rtl="0" eaLnBrk="1" latinLnBrk="0" hangingPunct="1">
        <a:defRPr sz="2019" kern="1200">
          <a:solidFill>
            <a:schemeClr val="tx1"/>
          </a:solidFill>
          <a:latin typeface="+mn-lt"/>
          <a:ea typeface="+mn-ea"/>
          <a:cs typeface="+mn-cs"/>
        </a:defRPr>
      </a:lvl5pPr>
      <a:lvl6pPr marL="2564663" algn="l" defTabSz="1025865" rtl="0" eaLnBrk="1" latinLnBrk="0" hangingPunct="1">
        <a:defRPr sz="2019" kern="1200">
          <a:solidFill>
            <a:schemeClr val="tx1"/>
          </a:solidFill>
          <a:latin typeface="+mn-lt"/>
          <a:ea typeface="+mn-ea"/>
          <a:cs typeface="+mn-cs"/>
        </a:defRPr>
      </a:lvl6pPr>
      <a:lvl7pPr marL="3077596" algn="l" defTabSz="1025865" rtl="0" eaLnBrk="1" latinLnBrk="0" hangingPunct="1">
        <a:defRPr sz="2019" kern="1200">
          <a:solidFill>
            <a:schemeClr val="tx1"/>
          </a:solidFill>
          <a:latin typeface="+mn-lt"/>
          <a:ea typeface="+mn-ea"/>
          <a:cs typeface="+mn-cs"/>
        </a:defRPr>
      </a:lvl7pPr>
      <a:lvl8pPr marL="3590529" algn="l" defTabSz="1025865" rtl="0" eaLnBrk="1" latinLnBrk="0" hangingPunct="1">
        <a:defRPr sz="2019" kern="1200">
          <a:solidFill>
            <a:schemeClr val="tx1"/>
          </a:solidFill>
          <a:latin typeface="+mn-lt"/>
          <a:ea typeface="+mn-ea"/>
          <a:cs typeface="+mn-cs"/>
        </a:defRPr>
      </a:lvl8pPr>
      <a:lvl9pPr marL="4103461" algn="l" defTabSz="1025865" rtl="0" eaLnBrk="1" latinLnBrk="0" hangingPunct="1">
        <a:defRPr sz="20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Brain in head"/>
          <p:cNvSpPr/>
          <p:nvPr/>
        </p:nvSpPr>
        <p:spPr>
          <a:xfrm>
            <a:off x="711346" y="2061991"/>
            <a:ext cx="4133679" cy="4133679"/>
          </a:xfrm>
          <a:custGeom>
            <a:avLst/>
            <a:gdLst/>
            <a:ahLst/>
            <a:cxnLst/>
            <a:rect l="l" t="t" r="r" b="b"/>
            <a:pathLst>
              <a:path w="4133679" h="4133679">
                <a:moveTo>
                  <a:pt x="0" y="0"/>
                </a:moveTo>
                <a:lnTo>
                  <a:pt x="4133679" y="0"/>
                </a:lnTo>
                <a:lnTo>
                  <a:pt x="4133679" y="4133679"/>
                </a:lnTo>
                <a:lnTo>
                  <a:pt x="0" y="413367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5200850" y="2"/>
            <a:ext cx="8478641" cy="8280397"/>
            <a:chOff x="0" y="0"/>
            <a:chExt cx="11304854" cy="11040529"/>
          </a:xfrm>
        </p:grpSpPr>
        <p:sp>
          <p:nvSpPr>
            <p:cNvPr id="4" name="Freeform 4"/>
            <p:cNvSpPr/>
            <p:nvPr/>
          </p:nvSpPr>
          <p:spPr>
            <a:xfrm>
              <a:off x="0" y="0"/>
              <a:ext cx="11304905" cy="11040491"/>
            </a:xfrm>
            <a:custGeom>
              <a:avLst/>
              <a:gdLst/>
              <a:ahLst/>
              <a:cxnLst/>
              <a:rect l="l" t="t" r="r" b="b"/>
              <a:pathLst>
                <a:path w="11304905" h="11040491">
                  <a:moveTo>
                    <a:pt x="0" y="0"/>
                  </a:moveTo>
                  <a:lnTo>
                    <a:pt x="11304905" y="0"/>
                  </a:lnTo>
                  <a:lnTo>
                    <a:pt x="11304905" y="11040491"/>
                  </a:lnTo>
                  <a:lnTo>
                    <a:pt x="0" y="11040491"/>
                  </a:lnTo>
                  <a:close/>
                </a:path>
              </a:pathLst>
            </a:custGeom>
            <a:solidFill>
              <a:srgbClr val="808080">
                <a:alpha val="8627"/>
              </a:srgbClr>
            </a:solidFill>
          </p:spPr>
          <p:txBody>
            <a:bodyPr/>
            <a:lstStyle/>
            <a:p>
              <a:endParaRPr lang="en-US"/>
            </a:p>
          </p:txBody>
        </p:sp>
      </p:grpSp>
      <p:grpSp>
        <p:nvGrpSpPr>
          <p:cNvPr id="5" name="Group 5"/>
          <p:cNvGrpSpPr/>
          <p:nvPr/>
        </p:nvGrpSpPr>
        <p:grpSpPr>
          <a:xfrm>
            <a:off x="5461025" y="285912"/>
            <a:ext cx="7958280" cy="6681835"/>
            <a:chOff x="0" y="0"/>
            <a:chExt cx="10611040" cy="8909114"/>
          </a:xfrm>
        </p:grpSpPr>
        <p:sp>
          <p:nvSpPr>
            <p:cNvPr id="6" name="Freeform 6"/>
            <p:cNvSpPr/>
            <p:nvPr/>
          </p:nvSpPr>
          <p:spPr>
            <a:xfrm>
              <a:off x="0" y="0"/>
              <a:ext cx="10611041" cy="8909110"/>
            </a:xfrm>
            <a:custGeom>
              <a:avLst/>
              <a:gdLst/>
              <a:ahLst/>
              <a:cxnLst/>
              <a:rect l="l" t="t" r="r" b="b"/>
              <a:pathLst>
                <a:path w="10611041" h="8909110">
                  <a:moveTo>
                    <a:pt x="0" y="0"/>
                  </a:moveTo>
                  <a:lnTo>
                    <a:pt x="10611041" y="0"/>
                  </a:lnTo>
                  <a:lnTo>
                    <a:pt x="10611041" y="8909110"/>
                  </a:lnTo>
                  <a:lnTo>
                    <a:pt x="0" y="8909110"/>
                  </a:lnTo>
                  <a:close/>
                </a:path>
              </a:pathLst>
            </a:custGeom>
            <a:blipFill>
              <a:blip r:embed="rId4">
                <a:alphaModFix amt="0"/>
              </a:blip>
              <a:stretch>
                <a:fillRect l="-57724" r="-57724"/>
              </a:stretch>
            </a:blipFill>
          </p:spPr>
          <p:txBody>
            <a:bodyPr/>
            <a:lstStyle/>
            <a:p>
              <a:endParaRPr lang="en-US"/>
            </a:p>
          </p:txBody>
        </p:sp>
        <p:sp>
          <p:nvSpPr>
            <p:cNvPr id="7" name="TextBox 7"/>
            <p:cNvSpPr txBox="1"/>
            <p:nvPr/>
          </p:nvSpPr>
          <p:spPr>
            <a:xfrm>
              <a:off x="0" y="28575"/>
              <a:ext cx="10611040" cy="8880539"/>
            </a:xfrm>
            <a:prstGeom prst="rect">
              <a:avLst/>
            </a:prstGeom>
          </p:spPr>
          <p:txBody>
            <a:bodyPr lIns="0" tIns="0" rIns="0" bIns="0" rtlCol="0" anchor="ctr"/>
            <a:lstStyle/>
            <a:p>
              <a:pPr algn="ctr">
                <a:lnSpc>
                  <a:spcPts val="4320"/>
                </a:lnSpc>
              </a:pPr>
              <a:r>
                <a:rPr lang="en-US" sz="4000" b="1">
                  <a:solidFill>
                    <a:srgbClr val="000000"/>
                  </a:solidFill>
                  <a:latin typeface="Arimo Bold"/>
                  <a:ea typeface="Arimo Bold"/>
                  <a:cs typeface="Arimo Bold"/>
                  <a:sym typeface="Arimo Bold"/>
                </a:rPr>
                <a:t>INVESTIGATING THE EFFECTIVENESS OF SUPPORT SERVICES FOR CARERS OF PEOPLE WITH DEMENTIA IN THE UK</a:t>
              </a:r>
            </a:p>
            <a:p>
              <a:pPr algn="ctr">
                <a:lnSpc>
                  <a:spcPts val="4320"/>
                </a:lnSpc>
              </a:pPr>
              <a:endParaRPr lang="en-US" sz="4000" b="1">
                <a:solidFill>
                  <a:srgbClr val="000000"/>
                </a:solidFill>
                <a:latin typeface="Arimo Bold"/>
                <a:ea typeface="Arimo Bold"/>
                <a:cs typeface="Arimo Bold"/>
                <a:sym typeface="Arimo Bold"/>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3679491" cy="8280397"/>
            <a:chOff x="0" y="0"/>
            <a:chExt cx="18239321" cy="11040529"/>
          </a:xfrm>
        </p:grpSpPr>
        <p:sp>
          <p:nvSpPr>
            <p:cNvPr id="3" name="Freeform 3" descr="Premium Vector | Abstract geometric medical cross shape medicine and ..."/>
            <p:cNvSpPr/>
            <p:nvPr/>
          </p:nvSpPr>
          <p:spPr>
            <a:xfrm>
              <a:off x="0" y="0"/>
              <a:ext cx="18239360" cy="11040491"/>
            </a:xfrm>
            <a:custGeom>
              <a:avLst/>
              <a:gdLst/>
              <a:ahLst/>
              <a:cxnLst/>
              <a:rect l="l" t="t" r="r" b="b"/>
              <a:pathLst>
                <a:path w="18239360" h="11040491">
                  <a:moveTo>
                    <a:pt x="0" y="0"/>
                  </a:moveTo>
                  <a:lnTo>
                    <a:pt x="18239360" y="0"/>
                  </a:lnTo>
                  <a:lnTo>
                    <a:pt x="18239360" y="11040491"/>
                  </a:lnTo>
                  <a:lnTo>
                    <a:pt x="0" y="11040491"/>
                  </a:lnTo>
                  <a:lnTo>
                    <a:pt x="0" y="0"/>
                  </a:lnTo>
                  <a:close/>
                </a:path>
              </a:pathLst>
            </a:custGeom>
            <a:blipFill>
              <a:blip r:embed="rId2"/>
              <a:stretch>
                <a:fillRect r="-7611"/>
              </a:stretch>
            </a:blipFill>
          </p:spPr>
          <p:txBody>
            <a:bodyPr/>
            <a:lstStyle/>
            <a:p>
              <a:endParaRPr lang="en-US"/>
            </a:p>
          </p:txBody>
        </p:sp>
      </p:grpSp>
      <p:grpSp>
        <p:nvGrpSpPr>
          <p:cNvPr id="4" name="Group 4"/>
          <p:cNvGrpSpPr/>
          <p:nvPr/>
        </p:nvGrpSpPr>
        <p:grpSpPr>
          <a:xfrm>
            <a:off x="88278" y="218208"/>
            <a:ext cx="4075713" cy="534108"/>
            <a:chOff x="0" y="0"/>
            <a:chExt cx="4679886" cy="613283"/>
          </a:xfrm>
        </p:grpSpPr>
        <p:sp>
          <p:nvSpPr>
            <p:cNvPr id="5" name="Freeform 5"/>
            <p:cNvSpPr/>
            <p:nvPr/>
          </p:nvSpPr>
          <p:spPr>
            <a:xfrm>
              <a:off x="8509" y="8509"/>
              <a:ext cx="4662932" cy="596392"/>
            </a:xfrm>
            <a:custGeom>
              <a:avLst/>
              <a:gdLst/>
              <a:ahLst/>
              <a:cxnLst/>
              <a:rect l="l" t="t" r="r" b="b"/>
              <a:pathLst>
                <a:path w="4662932" h="596392">
                  <a:moveTo>
                    <a:pt x="0" y="99314"/>
                  </a:moveTo>
                  <a:cubicBezTo>
                    <a:pt x="0" y="44450"/>
                    <a:pt x="45593" y="0"/>
                    <a:pt x="101854" y="0"/>
                  </a:cubicBezTo>
                  <a:lnTo>
                    <a:pt x="4561078" y="0"/>
                  </a:lnTo>
                  <a:cubicBezTo>
                    <a:pt x="4617339" y="0"/>
                    <a:pt x="4662932" y="44450"/>
                    <a:pt x="4662932" y="99441"/>
                  </a:cubicBezTo>
                  <a:lnTo>
                    <a:pt x="4662932" y="496951"/>
                  </a:lnTo>
                  <a:cubicBezTo>
                    <a:pt x="4662932" y="551815"/>
                    <a:pt x="4617339" y="596392"/>
                    <a:pt x="4561078" y="596392"/>
                  </a:cubicBezTo>
                  <a:lnTo>
                    <a:pt x="101854" y="596392"/>
                  </a:lnTo>
                  <a:cubicBezTo>
                    <a:pt x="45593" y="596392"/>
                    <a:pt x="0" y="551942"/>
                    <a:pt x="0" y="496951"/>
                  </a:cubicBezTo>
                  <a:close/>
                </a:path>
              </a:pathLst>
            </a:custGeom>
            <a:gradFill rotWithShape="1">
              <a:gsLst>
                <a:gs pos="0">
                  <a:srgbClr val="934510">
                    <a:alpha val="100000"/>
                  </a:srgbClr>
                </a:gs>
                <a:gs pos="50000">
                  <a:srgbClr val="D3661C">
                    <a:alpha val="100000"/>
                  </a:srgbClr>
                </a:gs>
                <a:gs pos="100000">
                  <a:srgbClr val="FB7A23">
                    <a:alpha val="100000"/>
                  </a:srgbClr>
                </a:gs>
              </a:gsLst>
              <a:lin ang="4952048"/>
            </a:gradFill>
          </p:spPr>
          <p:txBody>
            <a:bodyPr/>
            <a:lstStyle/>
            <a:p>
              <a:endParaRPr lang="en-US"/>
            </a:p>
          </p:txBody>
        </p:sp>
        <p:sp>
          <p:nvSpPr>
            <p:cNvPr id="6" name="Freeform 6"/>
            <p:cNvSpPr/>
            <p:nvPr/>
          </p:nvSpPr>
          <p:spPr>
            <a:xfrm>
              <a:off x="0" y="0"/>
              <a:ext cx="4679950" cy="613283"/>
            </a:xfrm>
            <a:custGeom>
              <a:avLst/>
              <a:gdLst/>
              <a:ahLst/>
              <a:cxnLst/>
              <a:rect l="l" t="t" r="r" b="b"/>
              <a:pathLst>
                <a:path w="4679950" h="613283">
                  <a:moveTo>
                    <a:pt x="0" y="107823"/>
                  </a:moveTo>
                  <a:cubicBezTo>
                    <a:pt x="0" y="48133"/>
                    <a:pt x="49530" y="0"/>
                    <a:pt x="110363" y="0"/>
                  </a:cubicBezTo>
                  <a:lnTo>
                    <a:pt x="4569587" y="0"/>
                  </a:lnTo>
                  <a:lnTo>
                    <a:pt x="4569587" y="8509"/>
                  </a:lnTo>
                  <a:lnTo>
                    <a:pt x="4569587" y="0"/>
                  </a:lnTo>
                  <a:cubicBezTo>
                    <a:pt x="4630293" y="0"/>
                    <a:pt x="4679950" y="48133"/>
                    <a:pt x="4679950" y="107823"/>
                  </a:cubicBezTo>
                  <a:lnTo>
                    <a:pt x="4671441" y="107823"/>
                  </a:lnTo>
                  <a:lnTo>
                    <a:pt x="4679950" y="107823"/>
                  </a:lnTo>
                  <a:lnTo>
                    <a:pt x="4679950" y="505460"/>
                  </a:lnTo>
                  <a:lnTo>
                    <a:pt x="4671441" y="505460"/>
                  </a:lnTo>
                  <a:lnTo>
                    <a:pt x="4679950" y="505460"/>
                  </a:lnTo>
                  <a:cubicBezTo>
                    <a:pt x="4679950" y="565277"/>
                    <a:pt x="4630420" y="613283"/>
                    <a:pt x="4569587" y="613283"/>
                  </a:cubicBezTo>
                  <a:lnTo>
                    <a:pt x="4569587" y="604774"/>
                  </a:lnTo>
                  <a:lnTo>
                    <a:pt x="4569587" y="613283"/>
                  </a:lnTo>
                  <a:lnTo>
                    <a:pt x="110363" y="613283"/>
                  </a:lnTo>
                  <a:lnTo>
                    <a:pt x="110363" y="604774"/>
                  </a:lnTo>
                  <a:lnTo>
                    <a:pt x="110363" y="613283"/>
                  </a:lnTo>
                  <a:cubicBezTo>
                    <a:pt x="49530" y="613283"/>
                    <a:pt x="0" y="565150"/>
                    <a:pt x="0" y="505460"/>
                  </a:cubicBezTo>
                  <a:lnTo>
                    <a:pt x="0" y="107823"/>
                  </a:lnTo>
                  <a:lnTo>
                    <a:pt x="8509" y="107823"/>
                  </a:lnTo>
                  <a:lnTo>
                    <a:pt x="0" y="107823"/>
                  </a:lnTo>
                  <a:moveTo>
                    <a:pt x="16891" y="107823"/>
                  </a:moveTo>
                  <a:lnTo>
                    <a:pt x="16891" y="505460"/>
                  </a:lnTo>
                  <a:lnTo>
                    <a:pt x="8509" y="505460"/>
                  </a:lnTo>
                  <a:lnTo>
                    <a:pt x="17018" y="505460"/>
                  </a:lnTo>
                  <a:cubicBezTo>
                    <a:pt x="17018" y="555498"/>
                    <a:pt x="58674" y="596392"/>
                    <a:pt x="110363" y="596392"/>
                  </a:cubicBezTo>
                  <a:lnTo>
                    <a:pt x="4569587" y="596392"/>
                  </a:lnTo>
                  <a:cubicBezTo>
                    <a:pt x="4621403" y="596392"/>
                    <a:pt x="4662932" y="555498"/>
                    <a:pt x="4662932" y="505460"/>
                  </a:cubicBezTo>
                  <a:lnTo>
                    <a:pt x="4662932" y="107823"/>
                  </a:lnTo>
                  <a:cubicBezTo>
                    <a:pt x="4662932" y="57785"/>
                    <a:pt x="4621276" y="16891"/>
                    <a:pt x="4569587" y="16891"/>
                  </a:cubicBezTo>
                  <a:lnTo>
                    <a:pt x="110363" y="16891"/>
                  </a:lnTo>
                  <a:lnTo>
                    <a:pt x="110363" y="8509"/>
                  </a:lnTo>
                  <a:lnTo>
                    <a:pt x="110363" y="17018"/>
                  </a:lnTo>
                  <a:cubicBezTo>
                    <a:pt x="58547" y="17018"/>
                    <a:pt x="17018" y="57912"/>
                    <a:pt x="17018" y="107950"/>
                  </a:cubicBezTo>
                  <a:close/>
                </a:path>
              </a:pathLst>
            </a:custGeom>
            <a:solidFill>
              <a:srgbClr val="172C51"/>
            </a:solidFill>
          </p:spPr>
          <p:txBody>
            <a:bodyPr/>
            <a:lstStyle/>
            <a:p>
              <a:endParaRPr lang="en-US"/>
            </a:p>
          </p:txBody>
        </p:sp>
        <p:sp>
          <p:nvSpPr>
            <p:cNvPr id="7" name="TextBox 7"/>
            <p:cNvSpPr txBox="1"/>
            <p:nvPr/>
          </p:nvSpPr>
          <p:spPr>
            <a:xfrm>
              <a:off x="0" y="-19050"/>
              <a:ext cx="4679886" cy="632333"/>
            </a:xfrm>
            <a:prstGeom prst="rect">
              <a:avLst/>
            </a:prstGeom>
          </p:spPr>
          <p:txBody>
            <a:bodyPr lIns="50800" tIns="50800" rIns="50800" bIns="50800" rtlCol="0" anchor="ctr"/>
            <a:lstStyle/>
            <a:p>
              <a:pPr algn="ctr">
                <a:lnSpc>
                  <a:spcPts val="2160"/>
                </a:lnSpc>
              </a:pPr>
              <a:r>
                <a:rPr lang="en-US" sz="1800" b="1">
                  <a:solidFill>
                    <a:srgbClr val="000000"/>
                  </a:solidFill>
                  <a:latin typeface="Times New Roman Bold"/>
                  <a:ea typeface="Times New Roman Bold"/>
                  <a:cs typeface="Times New Roman Bold"/>
                  <a:sym typeface="Times New Roman Bold"/>
                </a:rPr>
                <a:t>Introduction and Research Aim</a:t>
              </a:r>
            </a:p>
          </p:txBody>
        </p:sp>
      </p:grpSp>
      <p:grpSp>
        <p:nvGrpSpPr>
          <p:cNvPr id="8" name="Group 8"/>
          <p:cNvGrpSpPr/>
          <p:nvPr/>
        </p:nvGrpSpPr>
        <p:grpSpPr>
          <a:xfrm>
            <a:off x="111871" y="716413"/>
            <a:ext cx="4052119" cy="3244153"/>
            <a:chOff x="0" y="0"/>
            <a:chExt cx="6643617" cy="5318924"/>
          </a:xfrm>
        </p:grpSpPr>
        <p:sp>
          <p:nvSpPr>
            <p:cNvPr id="9" name="Freeform 9"/>
            <p:cNvSpPr/>
            <p:nvPr/>
          </p:nvSpPr>
          <p:spPr>
            <a:xfrm>
              <a:off x="0" y="0"/>
              <a:ext cx="6643599" cy="5318924"/>
            </a:xfrm>
            <a:custGeom>
              <a:avLst/>
              <a:gdLst/>
              <a:ahLst/>
              <a:cxnLst/>
              <a:rect l="l" t="t" r="r" b="b"/>
              <a:pathLst>
                <a:path w="6643599" h="5318924">
                  <a:moveTo>
                    <a:pt x="0" y="0"/>
                  </a:moveTo>
                  <a:lnTo>
                    <a:pt x="6643599" y="0"/>
                  </a:lnTo>
                  <a:lnTo>
                    <a:pt x="6643599" y="5318924"/>
                  </a:lnTo>
                  <a:lnTo>
                    <a:pt x="0" y="5318924"/>
                  </a:lnTo>
                  <a:close/>
                </a:path>
              </a:pathLst>
            </a:custGeom>
            <a:solidFill>
              <a:srgbClr val="70AD47"/>
            </a:solidFill>
          </p:spPr>
          <p:txBody>
            <a:bodyPr/>
            <a:lstStyle/>
            <a:p>
              <a:endParaRPr lang="en-US"/>
            </a:p>
          </p:txBody>
        </p:sp>
        <p:sp>
          <p:nvSpPr>
            <p:cNvPr id="10" name="TextBox 10"/>
            <p:cNvSpPr txBox="1"/>
            <p:nvPr/>
          </p:nvSpPr>
          <p:spPr>
            <a:xfrm>
              <a:off x="0" y="182450"/>
              <a:ext cx="6643617" cy="5136473"/>
            </a:xfrm>
            <a:prstGeom prst="rect">
              <a:avLst/>
            </a:prstGeom>
          </p:spPr>
          <p:txBody>
            <a:bodyPr lIns="50800" tIns="50800" rIns="50800" bIns="50800" rtlCol="0" anchor="t"/>
            <a:lstStyle/>
            <a:p>
              <a:pPr algn="just"/>
              <a:r>
                <a:rPr lang="en-US" sz="1699" b="1" dirty="0">
                  <a:solidFill>
                    <a:srgbClr val="000000"/>
                  </a:solidFill>
                  <a:latin typeface="Times New Roman Bold"/>
                  <a:ea typeface="Times New Roman Bold"/>
                  <a:cs typeface="Times New Roman Bold"/>
                  <a:sym typeface="Times New Roman Bold"/>
                </a:rPr>
                <a:t>Introduction</a:t>
              </a:r>
            </a:p>
            <a:p>
              <a:pPr algn="just"/>
              <a:r>
                <a:rPr lang="en-US" sz="1699" dirty="0">
                  <a:solidFill>
                    <a:srgbClr val="000000"/>
                  </a:solidFill>
                  <a:latin typeface="Times New Roman"/>
                  <a:ea typeface="Times New Roman"/>
                  <a:cs typeface="Times New Roman"/>
                  <a:sym typeface="Times New Roman"/>
                </a:rPr>
                <a:t>The method chapter has outlined the way secondary research has been conducted in evaluating dementia caregiver support services. </a:t>
              </a:r>
            </a:p>
            <a:p>
              <a:pPr algn="just"/>
              <a:r>
                <a:rPr lang="en-US" sz="1699" b="1" dirty="0">
                  <a:solidFill>
                    <a:srgbClr val="000000"/>
                  </a:solidFill>
                  <a:latin typeface="Times New Roman Bold"/>
                  <a:ea typeface="Times New Roman Bold"/>
                  <a:cs typeface="Times New Roman Bold"/>
                  <a:sym typeface="Times New Roman Bold"/>
                </a:rPr>
                <a:t>Aim:</a:t>
              </a:r>
            </a:p>
            <a:p>
              <a:pPr algn="just"/>
              <a:r>
                <a:rPr lang="en-US" sz="1699" dirty="0">
                  <a:solidFill>
                    <a:srgbClr val="000000"/>
                  </a:solidFill>
                  <a:latin typeface="Times New Roman"/>
                  <a:ea typeface="Times New Roman"/>
                  <a:cs typeface="Times New Roman"/>
                  <a:sym typeface="Times New Roman"/>
                </a:rPr>
                <a:t>To assess the overall effectiveness of UK support services, mainly for carers of people with dementia, while identifying gaps and recommending improvements in emotional, social and practical support. </a:t>
              </a:r>
            </a:p>
          </p:txBody>
        </p:sp>
      </p:grpSp>
      <p:grpSp>
        <p:nvGrpSpPr>
          <p:cNvPr id="11" name="Group 11"/>
          <p:cNvGrpSpPr/>
          <p:nvPr/>
        </p:nvGrpSpPr>
        <p:grpSpPr>
          <a:xfrm>
            <a:off x="4278290" y="218208"/>
            <a:ext cx="5735218" cy="500048"/>
            <a:chOff x="0" y="0"/>
            <a:chExt cx="4088600" cy="356481"/>
          </a:xfrm>
        </p:grpSpPr>
        <p:sp>
          <p:nvSpPr>
            <p:cNvPr id="12" name="Freeform 12"/>
            <p:cNvSpPr/>
            <p:nvPr/>
          </p:nvSpPr>
          <p:spPr>
            <a:xfrm>
              <a:off x="8382" y="4946"/>
              <a:ext cx="4071747" cy="346663"/>
            </a:xfrm>
            <a:custGeom>
              <a:avLst/>
              <a:gdLst/>
              <a:ahLst/>
              <a:cxnLst/>
              <a:rect l="l" t="t" r="r" b="b"/>
              <a:pathLst>
                <a:path w="4071747" h="346663">
                  <a:moveTo>
                    <a:pt x="127" y="57728"/>
                  </a:moveTo>
                  <a:cubicBezTo>
                    <a:pt x="127" y="25837"/>
                    <a:pt x="45720" y="0"/>
                    <a:pt x="101854" y="0"/>
                  </a:cubicBezTo>
                  <a:lnTo>
                    <a:pt x="3969893" y="0"/>
                  </a:lnTo>
                  <a:cubicBezTo>
                    <a:pt x="4026154" y="0"/>
                    <a:pt x="4071747" y="25837"/>
                    <a:pt x="4071747" y="57802"/>
                  </a:cubicBezTo>
                  <a:lnTo>
                    <a:pt x="4071747" y="288861"/>
                  </a:lnTo>
                  <a:cubicBezTo>
                    <a:pt x="4071747" y="320752"/>
                    <a:pt x="4026154" y="346663"/>
                    <a:pt x="3969893" y="346663"/>
                  </a:cubicBezTo>
                  <a:lnTo>
                    <a:pt x="101854" y="346663"/>
                  </a:lnTo>
                  <a:cubicBezTo>
                    <a:pt x="45593" y="346663"/>
                    <a:pt x="0" y="320826"/>
                    <a:pt x="0" y="288861"/>
                  </a:cubicBezTo>
                  <a:close/>
                </a:path>
              </a:pathLst>
            </a:custGeom>
            <a:gradFill rotWithShape="1">
              <a:gsLst>
                <a:gs pos="0">
                  <a:srgbClr val="CB3500">
                    <a:alpha val="100000"/>
                  </a:srgbClr>
                </a:gs>
                <a:gs pos="50000">
                  <a:srgbClr val="DF3500">
                    <a:alpha val="100000"/>
                  </a:srgbClr>
                </a:gs>
                <a:gs pos="100000">
                  <a:srgbClr val="EF3600">
                    <a:alpha val="100000"/>
                  </a:srgbClr>
                </a:gs>
              </a:gsLst>
              <a:path path="circle">
                <a:fillToRect l="50000" t="50000" r="50000" b="50000"/>
              </a:path>
            </a:gradFill>
          </p:spPr>
          <p:txBody>
            <a:bodyPr/>
            <a:lstStyle/>
            <a:p>
              <a:endParaRPr lang="en-US"/>
            </a:p>
          </p:txBody>
        </p:sp>
        <p:sp>
          <p:nvSpPr>
            <p:cNvPr id="13" name="Freeform 13"/>
            <p:cNvSpPr/>
            <p:nvPr/>
          </p:nvSpPr>
          <p:spPr>
            <a:xfrm>
              <a:off x="0" y="0"/>
              <a:ext cx="4088511" cy="356481"/>
            </a:xfrm>
            <a:custGeom>
              <a:avLst/>
              <a:gdLst/>
              <a:ahLst/>
              <a:cxnLst/>
              <a:rect l="l" t="t" r="r" b="b"/>
              <a:pathLst>
                <a:path w="4088511" h="356481">
                  <a:moveTo>
                    <a:pt x="0" y="62674"/>
                  </a:moveTo>
                  <a:cubicBezTo>
                    <a:pt x="0" y="27978"/>
                    <a:pt x="49530" y="0"/>
                    <a:pt x="110236" y="0"/>
                  </a:cubicBezTo>
                  <a:lnTo>
                    <a:pt x="3978275" y="0"/>
                  </a:lnTo>
                  <a:lnTo>
                    <a:pt x="3978275" y="4946"/>
                  </a:lnTo>
                  <a:lnTo>
                    <a:pt x="3978275" y="0"/>
                  </a:lnTo>
                  <a:cubicBezTo>
                    <a:pt x="4038981" y="0"/>
                    <a:pt x="4088511" y="27978"/>
                    <a:pt x="4088511" y="62674"/>
                  </a:cubicBezTo>
                  <a:lnTo>
                    <a:pt x="4080002" y="62674"/>
                  </a:lnTo>
                  <a:lnTo>
                    <a:pt x="4088511" y="62674"/>
                  </a:lnTo>
                  <a:lnTo>
                    <a:pt x="4088511" y="293807"/>
                  </a:lnTo>
                  <a:lnTo>
                    <a:pt x="4080002" y="293807"/>
                  </a:lnTo>
                  <a:lnTo>
                    <a:pt x="4088511" y="293807"/>
                  </a:lnTo>
                  <a:cubicBezTo>
                    <a:pt x="4088511" y="328577"/>
                    <a:pt x="4038981" y="356481"/>
                    <a:pt x="3978275" y="356481"/>
                  </a:cubicBezTo>
                  <a:lnTo>
                    <a:pt x="3978275" y="351535"/>
                  </a:lnTo>
                  <a:lnTo>
                    <a:pt x="3978275" y="356481"/>
                  </a:lnTo>
                  <a:lnTo>
                    <a:pt x="110236" y="356481"/>
                  </a:lnTo>
                  <a:lnTo>
                    <a:pt x="110236" y="351535"/>
                  </a:lnTo>
                  <a:lnTo>
                    <a:pt x="110236" y="356481"/>
                  </a:lnTo>
                  <a:cubicBezTo>
                    <a:pt x="49530" y="356481"/>
                    <a:pt x="0" y="328503"/>
                    <a:pt x="0" y="293807"/>
                  </a:cubicBezTo>
                  <a:lnTo>
                    <a:pt x="0" y="62674"/>
                  </a:lnTo>
                  <a:lnTo>
                    <a:pt x="8509" y="62674"/>
                  </a:lnTo>
                  <a:lnTo>
                    <a:pt x="0" y="62674"/>
                  </a:lnTo>
                  <a:moveTo>
                    <a:pt x="16891" y="62674"/>
                  </a:moveTo>
                  <a:lnTo>
                    <a:pt x="16891" y="293807"/>
                  </a:lnTo>
                  <a:lnTo>
                    <a:pt x="8509" y="293807"/>
                  </a:lnTo>
                  <a:lnTo>
                    <a:pt x="17018" y="293807"/>
                  </a:lnTo>
                  <a:cubicBezTo>
                    <a:pt x="17018" y="322893"/>
                    <a:pt x="58547" y="346663"/>
                    <a:pt x="110363" y="346663"/>
                  </a:cubicBezTo>
                  <a:lnTo>
                    <a:pt x="3978275" y="346663"/>
                  </a:lnTo>
                  <a:cubicBezTo>
                    <a:pt x="4029964" y="346663"/>
                    <a:pt x="4071620" y="322893"/>
                    <a:pt x="4071620" y="293807"/>
                  </a:cubicBezTo>
                  <a:lnTo>
                    <a:pt x="4071620" y="62674"/>
                  </a:lnTo>
                  <a:cubicBezTo>
                    <a:pt x="4071620" y="33589"/>
                    <a:pt x="4030091" y="9818"/>
                    <a:pt x="3978275" y="9818"/>
                  </a:cubicBezTo>
                  <a:lnTo>
                    <a:pt x="110236" y="9818"/>
                  </a:lnTo>
                  <a:lnTo>
                    <a:pt x="110236" y="4946"/>
                  </a:lnTo>
                  <a:lnTo>
                    <a:pt x="110236" y="9892"/>
                  </a:lnTo>
                  <a:cubicBezTo>
                    <a:pt x="58547" y="9892"/>
                    <a:pt x="16891" y="33662"/>
                    <a:pt x="16891" y="62748"/>
                  </a:cubicBezTo>
                  <a:close/>
                </a:path>
              </a:pathLst>
            </a:custGeom>
            <a:solidFill>
              <a:srgbClr val="172C51"/>
            </a:solidFill>
          </p:spPr>
          <p:txBody>
            <a:bodyPr/>
            <a:lstStyle/>
            <a:p>
              <a:endParaRPr lang="en-US"/>
            </a:p>
          </p:txBody>
        </p:sp>
        <p:sp>
          <p:nvSpPr>
            <p:cNvPr id="14" name="TextBox 14"/>
            <p:cNvSpPr txBox="1"/>
            <p:nvPr/>
          </p:nvSpPr>
          <p:spPr>
            <a:xfrm>
              <a:off x="0" y="-19050"/>
              <a:ext cx="4088600" cy="375531"/>
            </a:xfrm>
            <a:prstGeom prst="rect">
              <a:avLst/>
            </a:prstGeom>
          </p:spPr>
          <p:txBody>
            <a:bodyPr lIns="50800" tIns="50800" rIns="50800" bIns="50800" rtlCol="0" anchor="ctr"/>
            <a:lstStyle/>
            <a:p>
              <a:pPr algn="ctr">
                <a:lnSpc>
                  <a:spcPts val="2160"/>
                </a:lnSpc>
              </a:pPr>
              <a:r>
                <a:rPr lang="en-US" sz="1800" b="1">
                  <a:solidFill>
                    <a:srgbClr val="000000"/>
                  </a:solidFill>
                  <a:latin typeface="Times New Roman Bold"/>
                  <a:ea typeface="Times New Roman Bold"/>
                  <a:cs typeface="Times New Roman Bold"/>
                  <a:sym typeface="Times New Roman Bold"/>
                </a:rPr>
                <a:t>Search Strategy</a:t>
              </a:r>
            </a:p>
          </p:txBody>
        </p:sp>
      </p:grpSp>
      <p:grpSp>
        <p:nvGrpSpPr>
          <p:cNvPr id="15" name="Group 15"/>
          <p:cNvGrpSpPr/>
          <p:nvPr/>
        </p:nvGrpSpPr>
        <p:grpSpPr>
          <a:xfrm>
            <a:off x="4278291" y="742025"/>
            <a:ext cx="5735226" cy="3218568"/>
            <a:chOff x="0" y="-130057"/>
            <a:chExt cx="8703876" cy="4884552"/>
          </a:xfrm>
        </p:grpSpPr>
        <p:sp>
          <p:nvSpPr>
            <p:cNvPr id="16" name="Freeform 16"/>
            <p:cNvSpPr/>
            <p:nvPr/>
          </p:nvSpPr>
          <p:spPr>
            <a:xfrm>
              <a:off x="0" y="0"/>
              <a:ext cx="8703876" cy="4754495"/>
            </a:xfrm>
            <a:custGeom>
              <a:avLst/>
              <a:gdLst/>
              <a:ahLst/>
              <a:cxnLst/>
              <a:rect l="l" t="t" r="r" b="b"/>
              <a:pathLst>
                <a:path w="8703876" h="4754495">
                  <a:moveTo>
                    <a:pt x="0" y="0"/>
                  </a:moveTo>
                  <a:lnTo>
                    <a:pt x="8703876" y="0"/>
                  </a:lnTo>
                  <a:lnTo>
                    <a:pt x="8703876" y="4754495"/>
                  </a:lnTo>
                  <a:lnTo>
                    <a:pt x="0" y="4754495"/>
                  </a:lnTo>
                  <a:close/>
                </a:path>
              </a:pathLst>
            </a:custGeom>
            <a:solidFill>
              <a:srgbClr val="FFC000"/>
            </a:solidFill>
          </p:spPr>
          <p:txBody>
            <a:bodyPr/>
            <a:lstStyle/>
            <a:p>
              <a:endParaRPr lang="en-US"/>
            </a:p>
          </p:txBody>
        </p:sp>
        <p:sp>
          <p:nvSpPr>
            <p:cNvPr id="17" name="TextBox 17"/>
            <p:cNvSpPr txBox="1"/>
            <p:nvPr/>
          </p:nvSpPr>
          <p:spPr>
            <a:xfrm>
              <a:off x="17843" y="-130057"/>
              <a:ext cx="8493952" cy="4655783"/>
            </a:xfrm>
            <a:prstGeom prst="rect">
              <a:avLst/>
            </a:prstGeom>
          </p:spPr>
          <p:txBody>
            <a:bodyPr lIns="50800" tIns="50800" rIns="50800" bIns="50800" rtlCol="0" anchor="t"/>
            <a:lstStyle/>
            <a:p>
              <a:pPr algn="just"/>
              <a:r>
                <a:rPr lang="en-US" sz="1400" b="1" dirty="0">
                  <a:solidFill>
                    <a:srgbClr val="000000"/>
                  </a:solidFill>
                  <a:latin typeface="Times New Roman Bold"/>
                  <a:ea typeface="Times New Roman Bold"/>
                  <a:cs typeface="Times New Roman Bold"/>
                  <a:sym typeface="Times New Roman Bold"/>
                </a:rPr>
                <a:t>Search Strategy</a:t>
              </a:r>
            </a:p>
            <a:p>
              <a:pPr algn="just"/>
              <a:r>
                <a:rPr lang="en-US" sz="1400" dirty="0">
                  <a:solidFill>
                    <a:srgbClr val="000000"/>
                  </a:solidFill>
                  <a:latin typeface="Times New Roman"/>
                  <a:ea typeface="Times New Roman"/>
                  <a:cs typeface="Times New Roman"/>
                  <a:sym typeface="Times New Roman"/>
                </a:rPr>
                <a:t>A search strategy helps in developing a systematic plan for identifying, selecting and retrieving a relevant set of literature for research purposes (MacFarlane et al., 2022).</a:t>
              </a:r>
            </a:p>
            <a:p>
              <a:pPr algn="just"/>
              <a:r>
                <a:rPr lang="en-US" sz="1400" dirty="0">
                  <a:solidFill>
                    <a:srgbClr val="000000"/>
                  </a:solidFill>
                  <a:latin typeface="Times New Roman"/>
                  <a:ea typeface="Times New Roman"/>
                  <a:cs typeface="Times New Roman"/>
                  <a:sym typeface="Times New Roman"/>
                </a:rPr>
                <a:t>Application of databases such as CINAHL, PubMed, Google Scholar and NHS England reports has been considered by using keywords such as 'support services', 'dementia carers UK', 'palliative care', 'psychological distress', and 'digital support solutions’.</a:t>
              </a:r>
            </a:p>
            <a:p>
              <a:pPr algn="just"/>
              <a:endParaRPr lang="en-US" sz="1400" dirty="0">
                <a:solidFill>
                  <a:srgbClr val="000000"/>
                </a:solidFill>
                <a:latin typeface="Times New Roman"/>
                <a:ea typeface="Times New Roman"/>
                <a:cs typeface="Times New Roman"/>
                <a:sym typeface="Times New Roman"/>
              </a:endParaRPr>
            </a:p>
            <a:p>
              <a:pPr algn="just"/>
              <a:r>
                <a:rPr lang="en-US" sz="1400" b="1" dirty="0">
                  <a:solidFill>
                    <a:srgbClr val="000000"/>
                  </a:solidFill>
                  <a:latin typeface="Times New Roman Bold"/>
                  <a:ea typeface="Times New Roman Bold"/>
                  <a:cs typeface="Times New Roman Bold"/>
                  <a:sym typeface="Times New Roman Bold"/>
                </a:rPr>
                <a:t>Boolean Operators</a:t>
              </a:r>
            </a:p>
            <a:p>
              <a:pPr algn="just"/>
              <a:r>
                <a:rPr lang="en-US" sz="1400" dirty="0">
                  <a:solidFill>
                    <a:srgbClr val="000000"/>
                  </a:solidFill>
                  <a:latin typeface="Times New Roman"/>
                  <a:ea typeface="Times New Roman"/>
                  <a:cs typeface="Times New Roman"/>
                  <a:sym typeface="Times New Roman"/>
                </a:rPr>
                <a:t>Boolean operators AND, OR, and filters such as date range, peer-reviewed journal article and UK context have been applied in refining results.</a:t>
              </a:r>
            </a:p>
          </p:txBody>
        </p:sp>
      </p:grpSp>
      <p:grpSp>
        <p:nvGrpSpPr>
          <p:cNvPr id="18" name="Group 18"/>
          <p:cNvGrpSpPr/>
          <p:nvPr/>
        </p:nvGrpSpPr>
        <p:grpSpPr>
          <a:xfrm>
            <a:off x="9680928" y="6964351"/>
            <a:ext cx="3861647" cy="1312874"/>
            <a:chOff x="0" y="0"/>
            <a:chExt cx="6127619" cy="2694876"/>
          </a:xfrm>
        </p:grpSpPr>
        <p:sp>
          <p:nvSpPr>
            <p:cNvPr id="19" name="Freeform 19" descr="Dementia is the UK's biggest killer – we need political action to save  lives - Alzheimer's Research UK"/>
            <p:cNvSpPr/>
            <p:nvPr/>
          </p:nvSpPr>
          <p:spPr>
            <a:xfrm>
              <a:off x="0" y="0"/>
              <a:ext cx="6127596" cy="2694813"/>
            </a:xfrm>
            <a:custGeom>
              <a:avLst/>
              <a:gdLst/>
              <a:ahLst/>
              <a:cxnLst/>
              <a:rect l="l" t="t" r="r" b="b"/>
              <a:pathLst>
                <a:path w="6127596" h="2694813">
                  <a:moveTo>
                    <a:pt x="0" y="0"/>
                  </a:moveTo>
                  <a:lnTo>
                    <a:pt x="6127596" y="0"/>
                  </a:lnTo>
                  <a:lnTo>
                    <a:pt x="6127596" y="2694813"/>
                  </a:lnTo>
                  <a:lnTo>
                    <a:pt x="0" y="2694813"/>
                  </a:lnTo>
                  <a:lnTo>
                    <a:pt x="0" y="0"/>
                  </a:lnTo>
                  <a:close/>
                </a:path>
              </a:pathLst>
            </a:custGeom>
            <a:blipFill>
              <a:blip r:embed="rId3"/>
              <a:stretch>
                <a:fillRect l="-4982" r="-4983" b="-60967"/>
              </a:stretch>
            </a:blipFill>
            <a:ln>
              <a:solidFill>
                <a:schemeClr val="tx1"/>
              </a:solidFill>
            </a:ln>
          </p:spPr>
          <p:txBody>
            <a:bodyPr/>
            <a:lstStyle/>
            <a:p>
              <a:endParaRPr lang="en-IN" dirty="0"/>
            </a:p>
          </p:txBody>
        </p:sp>
      </p:grpSp>
      <p:grpSp>
        <p:nvGrpSpPr>
          <p:cNvPr id="20" name="Group 20"/>
          <p:cNvGrpSpPr/>
          <p:nvPr/>
        </p:nvGrpSpPr>
        <p:grpSpPr>
          <a:xfrm>
            <a:off x="10123380" y="300054"/>
            <a:ext cx="3412828" cy="370334"/>
            <a:chOff x="0" y="0"/>
            <a:chExt cx="4573105" cy="613283"/>
          </a:xfrm>
        </p:grpSpPr>
        <p:sp>
          <p:nvSpPr>
            <p:cNvPr id="21" name="Freeform 21"/>
            <p:cNvSpPr/>
            <p:nvPr/>
          </p:nvSpPr>
          <p:spPr>
            <a:xfrm>
              <a:off x="8509" y="8509"/>
              <a:ext cx="4556125" cy="596392"/>
            </a:xfrm>
            <a:custGeom>
              <a:avLst/>
              <a:gdLst/>
              <a:ahLst/>
              <a:cxnLst/>
              <a:rect l="l" t="t" r="r" b="b"/>
              <a:pathLst>
                <a:path w="4556125" h="596392">
                  <a:moveTo>
                    <a:pt x="0" y="99314"/>
                  </a:moveTo>
                  <a:cubicBezTo>
                    <a:pt x="0" y="44450"/>
                    <a:pt x="45593" y="0"/>
                    <a:pt x="101854" y="0"/>
                  </a:cubicBezTo>
                  <a:lnTo>
                    <a:pt x="4454271" y="0"/>
                  </a:lnTo>
                  <a:cubicBezTo>
                    <a:pt x="4510532" y="0"/>
                    <a:pt x="4556125" y="44450"/>
                    <a:pt x="4556125" y="99441"/>
                  </a:cubicBezTo>
                  <a:lnTo>
                    <a:pt x="4556125" y="496951"/>
                  </a:lnTo>
                  <a:cubicBezTo>
                    <a:pt x="4556125" y="551815"/>
                    <a:pt x="4510532" y="596392"/>
                    <a:pt x="4454271" y="596392"/>
                  </a:cubicBezTo>
                  <a:lnTo>
                    <a:pt x="101854" y="596392"/>
                  </a:lnTo>
                  <a:cubicBezTo>
                    <a:pt x="45593" y="596392"/>
                    <a:pt x="0" y="551942"/>
                    <a:pt x="0" y="496951"/>
                  </a:cubicBezTo>
                  <a:close/>
                </a:path>
              </a:pathLst>
            </a:custGeom>
            <a:gradFill rotWithShape="1">
              <a:gsLst>
                <a:gs pos="0">
                  <a:srgbClr val="84C955">
                    <a:alpha val="100000"/>
                  </a:srgbClr>
                </a:gs>
                <a:gs pos="50000">
                  <a:srgbClr val="9AD076">
                    <a:alpha val="100000"/>
                  </a:srgbClr>
                </a:gs>
                <a:gs pos="100000">
                  <a:srgbClr val="A8D689">
                    <a:alpha val="100000"/>
                  </a:srgbClr>
                </a:gs>
              </a:gsLst>
              <a:lin ang="4941711"/>
            </a:gradFill>
          </p:spPr>
          <p:txBody>
            <a:bodyPr/>
            <a:lstStyle/>
            <a:p>
              <a:endParaRPr lang="en-US" dirty="0"/>
            </a:p>
          </p:txBody>
        </p:sp>
        <p:sp>
          <p:nvSpPr>
            <p:cNvPr id="22" name="Freeform 22"/>
            <p:cNvSpPr/>
            <p:nvPr/>
          </p:nvSpPr>
          <p:spPr>
            <a:xfrm>
              <a:off x="0" y="0"/>
              <a:ext cx="4573143" cy="613283"/>
            </a:xfrm>
            <a:custGeom>
              <a:avLst/>
              <a:gdLst/>
              <a:ahLst/>
              <a:cxnLst/>
              <a:rect l="l" t="t" r="r" b="b"/>
              <a:pathLst>
                <a:path w="4573143" h="613283">
                  <a:moveTo>
                    <a:pt x="0" y="107823"/>
                  </a:moveTo>
                  <a:cubicBezTo>
                    <a:pt x="0" y="48133"/>
                    <a:pt x="49530" y="0"/>
                    <a:pt x="110363" y="0"/>
                  </a:cubicBezTo>
                  <a:lnTo>
                    <a:pt x="4462780" y="0"/>
                  </a:lnTo>
                  <a:lnTo>
                    <a:pt x="4462780" y="8509"/>
                  </a:lnTo>
                  <a:lnTo>
                    <a:pt x="4462780" y="0"/>
                  </a:lnTo>
                  <a:cubicBezTo>
                    <a:pt x="4523486" y="0"/>
                    <a:pt x="4573143" y="48133"/>
                    <a:pt x="4573143" y="107823"/>
                  </a:cubicBezTo>
                  <a:lnTo>
                    <a:pt x="4564634" y="107823"/>
                  </a:lnTo>
                  <a:lnTo>
                    <a:pt x="4573143" y="107823"/>
                  </a:lnTo>
                  <a:lnTo>
                    <a:pt x="4573143" y="505460"/>
                  </a:lnTo>
                  <a:lnTo>
                    <a:pt x="4564634" y="505460"/>
                  </a:lnTo>
                  <a:lnTo>
                    <a:pt x="4573143" y="505460"/>
                  </a:lnTo>
                  <a:cubicBezTo>
                    <a:pt x="4573143" y="565277"/>
                    <a:pt x="4523613" y="613283"/>
                    <a:pt x="4462780" y="613283"/>
                  </a:cubicBezTo>
                  <a:lnTo>
                    <a:pt x="4462780" y="604774"/>
                  </a:lnTo>
                  <a:lnTo>
                    <a:pt x="4462780" y="613283"/>
                  </a:lnTo>
                  <a:lnTo>
                    <a:pt x="110363" y="613283"/>
                  </a:lnTo>
                  <a:lnTo>
                    <a:pt x="110363" y="604774"/>
                  </a:lnTo>
                  <a:lnTo>
                    <a:pt x="110363" y="613283"/>
                  </a:lnTo>
                  <a:cubicBezTo>
                    <a:pt x="49530" y="613283"/>
                    <a:pt x="0" y="565150"/>
                    <a:pt x="0" y="505460"/>
                  </a:cubicBezTo>
                  <a:lnTo>
                    <a:pt x="0" y="107823"/>
                  </a:lnTo>
                  <a:lnTo>
                    <a:pt x="8509" y="107823"/>
                  </a:lnTo>
                  <a:lnTo>
                    <a:pt x="0" y="107823"/>
                  </a:lnTo>
                  <a:moveTo>
                    <a:pt x="16891" y="107823"/>
                  </a:moveTo>
                  <a:lnTo>
                    <a:pt x="16891" y="505460"/>
                  </a:lnTo>
                  <a:lnTo>
                    <a:pt x="8509" y="505460"/>
                  </a:lnTo>
                  <a:lnTo>
                    <a:pt x="17018" y="505460"/>
                  </a:lnTo>
                  <a:cubicBezTo>
                    <a:pt x="17018" y="555498"/>
                    <a:pt x="58674" y="596392"/>
                    <a:pt x="110363" y="596392"/>
                  </a:cubicBezTo>
                  <a:lnTo>
                    <a:pt x="4462780" y="596392"/>
                  </a:lnTo>
                  <a:cubicBezTo>
                    <a:pt x="4514596" y="596392"/>
                    <a:pt x="4556125" y="555498"/>
                    <a:pt x="4556125" y="505460"/>
                  </a:cubicBezTo>
                  <a:lnTo>
                    <a:pt x="4556125" y="107823"/>
                  </a:lnTo>
                  <a:cubicBezTo>
                    <a:pt x="4556125" y="57785"/>
                    <a:pt x="4514469" y="16891"/>
                    <a:pt x="4462780" y="16891"/>
                  </a:cubicBezTo>
                  <a:lnTo>
                    <a:pt x="110363" y="16891"/>
                  </a:lnTo>
                  <a:lnTo>
                    <a:pt x="110363" y="8509"/>
                  </a:lnTo>
                  <a:lnTo>
                    <a:pt x="110363" y="17018"/>
                  </a:lnTo>
                  <a:cubicBezTo>
                    <a:pt x="58547" y="17018"/>
                    <a:pt x="17018" y="57912"/>
                    <a:pt x="17018" y="107950"/>
                  </a:cubicBezTo>
                  <a:close/>
                </a:path>
              </a:pathLst>
            </a:custGeom>
            <a:solidFill>
              <a:srgbClr val="172C51"/>
            </a:solidFill>
          </p:spPr>
          <p:txBody>
            <a:bodyPr/>
            <a:lstStyle/>
            <a:p>
              <a:endParaRPr lang="en-US"/>
            </a:p>
          </p:txBody>
        </p:sp>
        <p:sp>
          <p:nvSpPr>
            <p:cNvPr id="23" name="TextBox 23"/>
            <p:cNvSpPr txBox="1"/>
            <p:nvPr/>
          </p:nvSpPr>
          <p:spPr>
            <a:xfrm>
              <a:off x="0" y="-19050"/>
              <a:ext cx="4573105" cy="632333"/>
            </a:xfrm>
            <a:prstGeom prst="rect">
              <a:avLst/>
            </a:prstGeom>
          </p:spPr>
          <p:txBody>
            <a:bodyPr lIns="50800" tIns="50800" rIns="50800" bIns="50800" rtlCol="0" anchor="ctr"/>
            <a:lstStyle/>
            <a:p>
              <a:pPr algn="ctr">
                <a:lnSpc>
                  <a:spcPts val="2160"/>
                </a:lnSpc>
              </a:pPr>
              <a:r>
                <a:rPr lang="en-US" sz="1800" b="1" dirty="0">
                  <a:solidFill>
                    <a:srgbClr val="000000"/>
                  </a:solidFill>
                  <a:latin typeface="Times New Roman Bold"/>
                  <a:ea typeface="Times New Roman Bold"/>
                  <a:cs typeface="Times New Roman Bold"/>
                  <a:sym typeface="Times New Roman Bold"/>
                </a:rPr>
                <a:t>Searching for Information</a:t>
              </a:r>
            </a:p>
          </p:txBody>
        </p:sp>
      </p:grpSp>
      <p:grpSp>
        <p:nvGrpSpPr>
          <p:cNvPr id="24" name="Group 24"/>
          <p:cNvGrpSpPr/>
          <p:nvPr/>
        </p:nvGrpSpPr>
        <p:grpSpPr>
          <a:xfrm>
            <a:off x="10129733" y="677346"/>
            <a:ext cx="3513789" cy="3089160"/>
            <a:chOff x="0" y="0"/>
            <a:chExt cx="4564583" cy="4250015"/>
          </a:xfrm>
        </p:grpSpPr>
        <p:sp>
          <p:nvSpPr>
            <p:cNvPr id="25" name="Freeform 25"/>
            <p:cNvSpPr/>
            <p:nvPr/>
          </p:nvSpPr>
          <p:spPr>
            <a:xfrm>
              <a:off x="0" y="0"/>
              <a:ext cx="4564583" cy="4250015"/>
            </a:xfrm>
            <a:custGeom>
              <a:avLst/>
              <a:gdLst/>
              <a:ahLst/>
              <a:cxnLst/>
              <a:rect l="l" t="t" r="r" b="b"/>
              <a:pathLst>
                <a:path w="4564583" h="4250015">
                  <a:moveTo>
                    <a:pt x="0" y="0"/>
                  </a:moveTo>
                  <a:lnTo>
                    <a:pt x="4564583" y="0"/>
                  </a:lnTo>
                  <a:lnTo>
                    <a:pt x="4564583" y="4250015"/>
                  </a:lnTo>
                  <a:lnTo>
                    <a:pt x="0" y="4250015"/>
                  </a:lnTo>
                  <a:close/>
                </a:path>
              </a:pathLst>
            </a:custGeom>
            <a:solidFill>
              <a:srgbClr val="F8CBAD"/>
            </a:solidFill>
          </p:spPr>
          <p:txBody>
            <a:bodyPr/>
            <a:lstStyle/>
            <a:p>
              <a:endParaRPr lang="en-US"/>
            </a:p>
          </p:txBody>
        </p:sp>
        <p:sp>
          <p:nvSpPr>
            <p:cNvPr id="26" name="TextBox 26"/>
            <p:cNvSpPr txBox="1"/>
            <p:nvPr/>
          </p:nvSpPr>
          <p:spPr>
            <a:xfrm>
              <a:off x="0" y="206846"/>
              <a:ext cx="4433430" cy="4024120"/>
            </a:xfrm>
            <a:prstGeom prst="rect">
              <a:avLst/>
            </a:prstGeom>
          </p:spPr>
          <p:txBody>
            <a:bodyPr lIns="50800" tIns="50800" rIns="50800" bIns="50800" rtlCol="0" anchor="t"/>
            <a:lstStyle/>
            <a:p>
              <a:pPr algn="just"/>
              <a:r>
                <a:rPr lang="en-US" sz="1200" dirty="0">
                  <a:solidFill>
                    <a:srgbClr val="000000"/>
                  </a:solidFill>
                  <a:latin typeface="Times New Roman"/>
                  <a:ea typeface="Times New Roman"/>
                  <a:cs typeface="Times New Roman"/>
                  <a:sym typeface="Times New Roman"/>
                </a:rPr>
                <a:t>Searching for information in secondary research involves following a systematic process in locating and selecting the most credible sources that directly inform the aim of the research. A search strategy is determined as a planned method which ensures the retrieval of relevant literature (</a:t>
              </a:r>
              <a:r>
                <a:rPr lang="en-US" sz="1200" dirty="0" err="1">
                  <a:solidFill>
                    <a:srgbClr val="000000"/>
                  </a:solidFill>
                  <a:latin typeface="Times New Roman"/>
                  <a:ea typeface="Times New Roman"/>
                  <a:cs typeface="Times New Roman"/>
                  <a:sym typeface="Times New Roman"/>
                </a:rPr>
                <a:t>Wohlin</a:t>
              </a:r>
              <a:r>
                <a:rPr lang="en-US" sz="1200" dirty="0">
                  <a:solidFill>
                    <a:srgbClr val="000000"/>
                  </a:solidFill>
                  <a:latin typeface="Times New Roman"/>
                  <a:ea typeface="Times New Roman"/>
                  <a:cs typeface="Times New Roman"/>
                  <a:sym typeface="Times New Roman"/>
                </a:rPr>
                <a:t> et al., 2022). </a:t>
              </a:r>
            </a:p>
            <a:p>
              <a:pPr algn="just"/>
              <a:r>
                <a:rPr lang="en-US" sz="1200" b="1" dirty="0">
                  <a:solidFill>
                    <a:srgbClr val="000000"/>
                  </a:solidFill>
                  <a:latin typeface="Times New Roman Bold"/>
                  <a:ea typeface="Times New Roman Bold"/>
                  <a:cs typeface="Times New Roman Bold"/>
                  <a:sym typeface="Times New Roman Bold"/>
                </a:rPr>
                <a:t>The steps followed in order to search for information indicate:</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Identification of the key concepts</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Breaking them down into sub-themes</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Selection of databases and sources</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Application of search techniques</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Screening and refining results </a:t>
              </a:r>
            </a:p>
            <a:p>
              <a:pPr marL="156845" lvl="1" indent="-78422" algn="just">
                <a:buFont typeface="Arial"/>
                <a:buChar char="•"/>
              </a:pPr>
              <a:r>
                <a:rPr lang="en-US" sz="1200" dirty="0">
                  <a:solidFill>
                    <a:srgbClr val="000000"/>
                  </a:solidFill>
                  <a:latin typeface="Times New Roman"/>
                  <a:ea typeface="Times New Roman"/>
                  <a:cs typeface="Times New Roman"/>
                  <a:sym typeface="Times New Roman"/>
                </a:rPr>
                <a:t>Extracting and </a:t>
              </a:r>
              <a:r>
                <a:rPr lang="en-US" sz="1200" dirty="0" err="1">
                  <a:solidFill>
                    <a:srgbClr val="000000"/>
                  </a:solidFill>
                  <a:latin typeface="Times New Roman"/>
                  <a:ea typeface="Times New Roman"/>
                  <a:cs typeface="Times New Roman"/>
                  <a:sym typeface="Times New Roman"/>
                </a:rPr>
                <a:t>organising</a:t>
              </a:r>
              <a:r>
                <a:rPr lang="en-US" sz="1200" dirty="0">
                  <a:solidFill>
                    <a:srgbClr val="000000"/>
                  </a:solidFill>
                  <a:latin typeface="Times New Roman"/>
                  <a:ea typeface="Times New Roman"/>
                  <a:cs typeface="Times New Roman"/>
                  <a:sym typeface="Times New Roman"/>
                </a:rPr>
                <a:t> information. </a:t>
              </a:r>
            </a:p>
            <a:p>
              <a:pPr marL="156845" lvl="1" indent="-78422" algn="just"/>
              <a:endParaRPr lang="en-US" sz="1200" dirty="0">
                <a:solidFill>
                  <a:srgbClr val="000000"/>
                </a:solidFill>
                <a:latin typeface="Times New Roman"/>
                <a:ea typeface="Times New Roman"/>
                <a:cs typeface="Times New Roman"/>
                <a:sym typeface="Times New Roman"/>
              </a:endParaRPr>
            </a:p>
          </p:txBody>
        </p:sp>
      </p:grpSp>
      <p:grpSp>
        <p:nvGrpSpPr>
          <p:cNvPr id="27" name="Group 27"/>
          <p:cNvGrpSpPr/>
          <p:nvPr/>
        </p:nvGrpSpPr>
        <p:grpSpPr>
          <a:xfrm>
            <a:off x="111871" y="4133850"/>
            <a:ext cx="8182038" cy="3077680"/>
            <a:chOff x="0" y="0"/>
            <a:chExt cx="6182185" cy="2325434"/>
          </a:xfrm>
        </p:grpSpPr>
        <p:sp>
          <p:nvSpPr>
            <p:cNvPr id="28" name="Freeform 28" descr="A graph of numbers and a number of pensioners  Description automatically generated with medium confidence"/>
            <p:cNvSpPr/>
            <p:nvPr/>
          </p:nvSpPr>
          <p:spPr>
            <a:xfrm>
              <a:off x="0" y="0"/>
              <a:ext cx="6182134" cy="2325370"/>
            </a:xfrm>
            <a:custGeom>
              <a:avLst/>
              <a:gdLst/>
              <a:ahLst/>
              <a:cxnLst/>
              <a:rect l="l" t="t" r="r" b="b"/>
              <a:pathLst>
                <a:path w="6182134" h="2325370">
                  <a:moveTo>
                    <a:pt x="0" y="0"/>
                  </a:moveTo>
                  <a:lnTo>
                    <a:pt x="6182134" y="0"/>
                  </a:lnTo>
                  <a:lnTo>
                    <a:pt x="6182134" y="2325370"/>
                  </a:lnTo>
                  <a:lnTo>
                    <a:pt x="0" y="2325370"/>
                  </a:lnTo>
                  <a:lnTo>
                    <a:pt x="0" y="0"/>
                  </a:lnTo>
                  <a:close/>
                </a:path>
              </a:pathLst>
            </a:custGeom>
            <a:blipFill>
              <a:blip r:embed="rId4"/>
              <a:stretch>
                <a:fillRect t="-17253" b="-58873"/>
              </a:stretch>
            </a:blipFill>
            <a:ln>
              <a:solidFill>
                <a:schemeClr val="tx1"/>
              </a:solidFill>
            </a:ln>
          </p:spPr>
          <p:txBody>
            <a:bodyPr/>
            <a:lstStyle/>
            <a:p>
              <a:endParaRPr lang="en-IN" dirty="0">
                <a:ln>
                  <a:solidFill>
                    <a:sysClr val="windowText" lastClr="000000"/>
                  </a:solidFill>
                </a:ln>
              </a:endParaRPr>
            </a:p>
          </p:txBody>
        </p:sp>
      </p:grpSp>
      <p:grpSp>
        <p:nvGrpSpPr>
          <p:cNvPr id="29" name="Group 29"/>
          <p:cNvGrpSpPr/>
          <p:nvPr/>
        </p:nvGrpSpPr>
        <p:grpSpPr>
          <a:xfrm>
            <a:off x="10123380" y="3781032"/>
            <a:ext cx="3423476" cy="265259"/>
            <a:chOff x="0" y="0"/>
            <a:chExt cx="4831775" cy="613283"/>
          </a:xfrm>
        </p:grpSpPr>
        <p:sp>
          <p:nvSpPr>
            <p:cNvPr id="30" name="Freeform 30"/>
            <p:cNvSpPr/>
            <p:nvPr/>
          </p:nvSpPr>
          <p:spPr>
            <a:xfrm>
              <a:off x="6016" y="8509"/>
              <a:ext cx="4819716" cy="596392"/>
            </a:xfrm>
            <a:custGeom>
              <a:avLst/>
              <a:gdLst/>
              <a:ahLst/>
              <a:cxnLst/>
              <a:rect l="l" t="t" r="r" b="b"/>
              <a:pathLst>
                <a:path w="4819716" h="596392">
                  <a:moveTo>
                    <a:pt x="91" y="99314"/>
                  </a:moveTo>
                  <a:cubicBezTo>
                    <a:pt x="91" y="44450"/>
                    <a:pt x="32816" y="0"/>
                    <a:pt x="73197" y="0"/>
                  </a:cubicBezTo>
                  <a:lnTo>
                    <a:pt x="4746518" y="0"/>
                  </a:lnTo>
                  <a:cubicBezTo>
                    <a:pt x="4786900" y="0"/>
                    <a:pt x="4819716" y="44450"/>
                    <a:pt x="4819716" y="99441"/>
                  </a:cubicBezTo>
                  <a:lnTo>
                    <a:pt x="4819716" y="496951"/>
                  </a:lnTo>
                  <a:cubicBezTo>
                    <a:pt x="4819716" y="551815"/>
                    <a:pt x="4786991" y="596392"/>
                    <a:pt x="4746518" y="596392"/>
                  </a:cubicBezTo>
                  <a:lnTo>
                    <a:pt x="73197" y="596392"/>
                  </a:lnTo>
                  <a:cubicBezTo>
                    <a:pt x="32816" y="596392"/>
                    <a:pt x="0" y="551942"/>
                    <a:pt x="0" y="496951"/>
                  </a:cubicBezTo>
                  <a:close/>
                </a:path>
              </a:pathLst>
            </a:custGeom>
            <a:gradFill rotWithShape="1">
              <a:gsLst>
                <a:gs pos="0">
                  <a:srgbClr val="9A529A">
                    <a:alpha val="100000"/>
                  </a:srgbClr>
                </a:gs>
                <a:gs pos="50000">
                  <a:srgbClr val="DD79DD">
                    <a:alpha val="100000"/>
                  </a:srgbClr>
                </a:gs>
                <a:gs pos="100000">
                  <a:srgbClr val="FF99FF">
                    <a:alpha val="100000"/>
                  </a:srgbClr>
                </a:gs>
              </a:gsLst>
              <a:lin ang="5087675"/>
            </a:gradFill>
          </p:spPr>
          <p:txBody>
            <a:bodyPr/>
            <a:lstStyle/>
            <a:p>
              <a:endParaRPr lang="en-US"/>
            </a:p>
          </p:txBody>
        </p:sp>
        <p:sp>
          <p:nvSpPr>
            <p:cNvPr id="31" name="Freeform 31"/>
            <p:cNvSpPr/>
            <p:nvPr/>
          </p:nvSpPr>
          <p:spPr>
            <a:xfrm>
              <a:off x="0" y="0"/>
              <a:ext cx="4831748" cy="613283"/>
            </a:xfrm>
            <a:custGeom>
              <a:avLst/>
              <a:gdLst/>
              <a:ahLst/>
              <a:cxnLst/>
              <a:rect l="l" t="t" r="r" b="b"/>
              <a:pathLst>
                <a:path w="4831748" h="613283">
                  <a:moveTo>
                    <a:pt x="0" y="107823"/>
                  </a:moveTo>
                  <a:cubicBezTo>
                    <a:pt x="0" y="48133"/>
                    <a:pt x="35642" y="0"/>
                    <a:pt x="79213" y="0"/>
                  </a:cubicBezTo>
                  <a:lnTo>
                    <a:pt x="4752534" y="0"/>
                  </a:lnTo>
                  <a:lnTo>
                    <a:pt x="4752534" y="8509"/>
                  </a:lnTo>
                  <a:lnTo>
                    <a:pt x="4752534" y="0"/>
                  </a:lnTo>
                  <a:cubicBezTo>
                    <a:pt x="4796198" y="0"/>
                    <a:pt x="4831748" y="48133"/>
                    <a:pt x="4831748" y="107823"/>
                  </a:cubicBezTo>
                  <a:lnTo>
                    <a:pt x="4825641" y="107823"/>
                  </a:lnTo>
                  <a:lnTo>
                    <a:pt x="4831748" y="107823"/>
                  </a:lnTo>
                  <a:lnTo>
                    <a:pt x="4831748" y="505460"/>
                  </a:lnTo>
                  <a:lnTo>
                    <a:pt x="4825641" y="505460"/>
                  </a:lnTo>
                  <a:lnTo>
                    <a:pt x="4831748" y="505460"/>
                  </a:lnTo>
                  <a:cubicBezTo>
                    <a:pt x="4831748" y="565277"/>
                    <a:pt x="4796107" y="613283"/>
                    <a:pt x="4752534" y="613283"/>
                  </a:cubicBezTo>
                  <a:lnTo>
                    <a:pt x="4752534" y="604774"/>
                  </a:lnTo>
                  <a:lnTo>
                    <a:pt x="4752534" y="613283"/>
                  </a:lnTo>
                  <a:lnTo>
                    <a:pt x="79213" y="613283"/>
                  </a:lnTo>
                  <a:lnTo>
                    <a:pt x="79213" y="604774"/>
                  </a:lnTo>
                  <a:lnTo>
                    <a:pt x="79213" y="613283"/>
                  </a:lnTo>
                  <a:cubicBezTo>
                    <a:pt x="35642" y="613283"/>
                    <a:pt x="0" y="565150"/>
                    <a:pt x="0" y="505460"/>
                  </a:cubicBezTo>
                  <a:lnTo>
                    <a:pt x="0" y="107823"/>
                  </a:lnTo>
                  <a:lnTo>
                    <a:pt x="6107" y="107823"/>
                  </a:lnTo>
                  <a:lnTo>
                    <a:pt x="0" y="107823"/>
                  </a:lnTo>
                  <a:moveTo>
                    <a:pt x="12124" y="107823"/>
                  </a:moveTo>
                  <a:lnTo>
                    <a:pt x="12124" y="505460"/>
                  </a:lnTo>
                  <a:lnTo>
                    <a:pt x="6107" y="505460"/>
                  </a:lnTo>
                  <a:lnTo>
                    <a:pt x="12215" y="505460"/>
                  </a:lnTo>
                  <a:cubicBezTo>
                    <a:pt x="12215" y="555498"/>
                    <a:pt x="42113" y="596392"/>
                    <a:pt x="79305" y="596392"/>
                  </a:cubicBezTo>
                  <a:lnTo>
                    <a:pt x="4752534" y="596392"/>
                  </a:lnTo>
                  <a:cubicBezTo>
                    <a:pt x="4789726" y="596392"/>
                    <a:pt x="4819624" y="555498"/>
                    <a:pt x="4819624" y="505460"/>
                  </a:cubicBezTo>
                  <a:lnTo>
                    <a:pt x="4819624" y="107823"/>
                  </a:lnTo>
                  <a:cubicBezTo>
                    <a:pt x="4819624" y="57785"/>
                    <a:pt x="4789726" y="16891"/>
                    <a:pt x="4752534" y="16891"/>
                  </a:cubicBezTo>
                  <a:lnTo>
                    <a:pt x="79213" y="16891"/>
                  </a:lnTo>
                  <a:lnTo>
                    <a:pt x="79213" y="8509"/>
                  </a:lnTo>
                  <a:lnTo>
                    <a:pt x="79213" y="17018"/>
                  </a:lnTo>
                  <a:cubicBezTo>
                    <a:pt x="42022" y="17018"/>
                    <a:pt x="12124" y="57912"/>
                    <a:pt x="12124" y="107950"/>
                  </a:cubicBezTo>
                  <a:close/>
                </a:path>
              </a:pathLst>
            </a:custGeom>
            <a:solidFill>
              <a:srgbClr val="172C51"/>
            </a:solidFill>
          </p:spPr>
          <p:txBody>
            <a:bodyPr/>
            <a:lstStyle/>
            <a:p>
              <a:endParaRPr lang="en-US"/>
            </a:p>
          </p:txBody>
        </p:sp>
        <p:sp>
          <p:nvSpPr>
            <p:cNvPr id="32" name="TextBox 32"/>
            <p:cNvSpPr txBox="1"/>
            <p:nvPr/>
          </p:nvSpPr>
          <p:spPr>
            <a:xfrm>
              <a:off x="0" y="-19050"/>
              <a:ext cx="4831775" cy="632333"/>
            </a:xfrm>
            <a:prstGeom prst="rect">
              <a:avLst/>
            </a:prstGeom>
          </p:spPr>
          <p:txBody>
            <a:bodyPr lIns="50800" tIns="50800" rIns="50800" bIns="50800" rtlCol="0" anchor="ctr"/>
            <a:lstStyle/>
            <a:p>
              <a:pPr algn="ctr">
                <a:lnSpc>
                  <a:spcPts val="2160"/>
                </a:lnSpc>
              </a:pPr>
              <a:r>
                <a:rPr lang="en-US" sz="1800" b="1" dirty="0">
                  <a:solidFill>
                    <a:srgbClr val="000000"/>
                  </a:solidFill>
                  <a:latin typeface="Times New Roman Bold"/>
                  <a:ea typeface="Times New Roman Bold"/>
                  <a:cs typeface="Times New Roman Bold"/>
                  <a:sym typeface="Times New Roman Bold"/>
                </a:rPr>
                <a:t>Ethical Consideration</a:t>
              </a:r>
            </a:p>
          </p:txBody>
        </p:sp>
      </p:grpSp>
      <p:grpSp>
        <p:nvGrpSpPr>
          <p:cNvPr id="33" name="Group 33"/>
          <p:cNvGrpSpPr/>
          <p:nvPr/>
        </p:nvGrpSpPr>
        <p:grpSpPr>
          <a:xfrm>
            <a:off x="8517055" y="4046292"/>
            <a:ext cx="5036153" cy="2839504"/>
            <a:chOff x="0" y="0"/>
            <a:chExt cx="6714871" cy="3786005"/>
          </a:xfrm>
        </p:grpSpPr>
        <p:sp>
          <p:nvSpPr>
            <p:cNvPr id="34" name="Freeform 34"/>
            <p:cNvSpPr/>
            <p:nvPr/>
          </p:nvSpPr>
          <p:spPr>
            <a:xfrm>
              <a:off x="0" y="0"/>
              <a:ext cx="6714871" cy="3785943"/>
            </a:xfrm>
            <a:custGeom>
              <a:avLst/>
              <a:gdLst/>
              <a:ahLst/>
              <a:cxnLst/>
              <a:rect l="l" t="t" r="r" b="b"/>
              <a:pathLst>
                <a:path w="6714871" h="3785943">
                  <a:moveTo>
                    <a:pt x="0" y="0"/>
                  </a:moveTo>
                  <a:lnTo>
                    <a:pt x="6714871" y="0"/>
                  </a:lnTo>
                  <a:lnTo>
                    <a:pt x="6714871" y="3785943"/>
                  </a:lnTo>
                  <a:lnTo>
                    <a:pt x="0" y="3785943"/>
                  </a:lnTo>
                  <a:close/>
                </a:path>
              </a:pathLst>
            </a:custGeom>
            <a:solidFill>
              <a:srgbClr val="D9CE9F"/>
            </a:solidFill>
          </p:spPr>
          <p:txBody>
            <a:bodyPr/>
            <a:lstStyle/>
            <a:p>
              <a:endParaRPr lang="en-US"/>
            </a:p>
          </p:txBody>
        </p:sp>
        <p:sp>
          <p:nvSpPr>
            <p:cNvPr id="35" name="TextBox 35"/>
            <p:cNvSpPr txBox="1"/>
            <p:nvPr/>
          </p:nvSpPr>
          <p:spPr>
            <a:xfrm>
              <a:off x="0" y="-9525"/>
              <a:ext cx="6714871" cy="3795530"/>
            </a:xfrm>
            <a:prstGeom prst="rect">
              <a:avLst/>
            </a:prstGeom>
          </p:spPr>
          <p:txBody>
            <a:bodyPr lIns="50800" tIns="50800" rIns="50800" bIns="50800" rtlCol="0" anchor="t"/>
            <a:lstStyle/>
            <a:p>
              <a:pPr algn="just"/>
              <a:r>
                <a:rPr lang="en-US" sz="1050" b="1" dirty="0">
                  <a:solidFill>
                    <a:srgbClr val="000000"/>
                  </a:solidFill>
                  <a:latin typeface="Times New Roman Bold"/>
                  <a:ea typeface="Times New Roman Bold"/>
                  <a:cs typeface="Times New Roman Bold"/>
                  <a:sym typeface="Times New Roman Bold"/>
                </a:rPr>
                <a:t>Ethics</a:t>
              </a:r>
            </a:p>
            <a:p>
              <a:pPr algn="just"/>
              <a:r>
                <a:rPr lang="en-US" sz="1050" dirty="0">
                  <a:solidFill>
                    <a:srgbClr val="000000"/>
                  </a:solidFill>
                  <a:latin typeface="Times New Roman"/>
                  <a:ea typeface="Times New Roman"/>
                  <a:cs typeface="Times New Roman"/>
                  <a:sym typeface="Times New Roman"/>
                </a:rPr>
                <a:t>Ethics in secondary research consists of responsible usage of existing data, which determines respecting data integrity, intellectual property and compliance with regulations and laws (Nii </a:t>
              </a:r>
              <a:r>
                <a:rPr lang="en-US" sz="1050" dirty="0" err="1">
                  <a:solidFill>
                    <a:srgbClr val="000000"/>
                  </a:solidFill>
                  <a:latin typeface="Times New Roman"/>
                  <a:ea typeface="Times New Roman"/>
                  <a:cs typeface="Times New Roman"/>
                  <a:sym typeface="Times New Roman"/>
                </a:rPr>
                <a:t>Laryeafio</a:t>
              </a:r>
              <a:r>
                <a:rPr lang="en-US" sz="1050" dirty="0">
                  <a:solidFill>
                    <a:srgbClr val="000000"/>
                  </a:solidFill>
                  <a:latin typeface="Times New Roman"/>
                  <a:ea typeface="Times New Roman"/>
                  <a:cs typeface="Times New Roman"/>
                  <a:sym typeface="Times New Roman"/>
                </a:rPr>
                <a:t> and </a:t>
              </a:r>
              <a:r>
                <a:rPr lang="en-US" sz="1050" dirty="0" err="1">
                  <a:solidFill>
                    <a:srgbClr val="000000"/>
                  </a:solidFill>
                  <a:latin typeface="Times New Roman"/>
                  <a:ea typeface="Times New Roman"/>
                  <a:cs typeface="Times New Roman"/>
                  <a:sym typeface="Times New Roman"/>
                </a:rPr>
                <a:t>Ogbewe</a:t>
              </a:r>
              <a:r>
                <a:rPr lang="en-US" sz="1050" dirty="0">
                  <a:solidFill>
                    <a:srgbClr val="000000"/>
                  </a:solidFill>
                  <a:latin typeface="Times New Roman"/>
                  <a:ea typeface="Times New Roman"/>
                  <a:cs typeface="Times New Roman"/>
                  <a:sym typeface="Times New Roman"/>
                </a:rPr>
                <a:t>, 2023).</a:t>
              </a:r>
            </a:p>
            <a:p>
              <a:pPr algn="just"/>
              <a:r>
                <a:rPr lang="en-US" sz="1050" b="1" dirty="0">
                  <a:solidFill>
                    <a:srgbClr val="000000"/>
                  </a:solidFill>
                  <a:latin typeface="Times New Roman Bold"/>
                  <a:ea typeface="Times New Roman Bold"/>
                  <a:cs typeface="Times New Roman Bold"/>
                  <a:sym typeface="Times New Roman Bold"/>
                </a:rPr>
                <a:t>Respect for Intellectual Property: </a:t>
              </a:r>
              <a:r>
                <a:rPr lang="en-US" sz="1050" dirty="0">
                  <a:solidFill>
                    <a:srgbClr val="000000"/>
                  </a:solidFill>
                  <a:latin typeface="Times New Roman"/>
                  <a:ea typeface="Times New Roman"/>
                  <a:cs typeface="Times New Roman"/>
                  <a:sym typeface="Times New Roman"/>
                </a:rPr>
                <a:t>It determines that all sources are cited properly and referenced to avoid any plagiarism and acknowledge the original authors (van </a:t>
              </a:r>
              <a:r>
                <a:rPr lang="en-US" sz="1050" dirty="0" err="1">
                  <a:solidFill>
                    <a:srgbClr val="000000"/>
                  </a:solidFill>
                  <a:latin typeface="Times New Roman"/>
                  <a:ea typeface="Times New Roman"/>
                  <a:cs typeface="Times New Roman"/>
                  <a:sym typeface="Times New Roman"/>
                </a:rPr>
                <a:t>Burgsteden</a:t>
              </a:r>
              <a:r>
                <a:rPr lang="en-US" sz="1050" dirty="0">
                  <a:solidFill>
                    <a:srgbClr val="000000"/>
                  </a:solidFill>
                  <a:latin typeface="Times New Roman"/>
                  <a:ea typeface="Times New Roman"/>
                  <a:cs typeface="Times New Roman"/>
                  <a:sym typeface="Times New Roman"/>
                </a:rPr>
                <a:t> et al., 2025). </a:t>
              </a:r>
            </a:p>
            <a:p>
              <a:pPr algn="just"/>
              <a:r>
                <a:rPr lang="en-US" sz="1050" b="1" dirty="0">
                  <a:solidFill>
                    <a:srgbClr val="000000"/>
                  </a:solidFill>
                  <a:latin typeface="Times New Roman Bold"/>
                  <a:ea typeface="Times New Roman Bold"/>
                  <a:cs typeface="Times New Roman Bold"/>
                  <a:sym typeface="Times New Roman Bold"/>
                </a:rPr>
                <a:t>Data Integrity and Reliability:</a:t>
              </a:r>
              <a:r>
                <a:rPr lang="en-US" sz="1050" dirty="0">
                  <a:solidFill>
                    <a:srgbClr val="000000"/>
                  </a:solidFill>
                  <a:latin typeface="Times New Roman"/>
                  <a:ea typeface="Times New Roman"/>
                  <a:cs typeface="Times New Roman"/>
                  <a:sym typeface="Times New Roman"/>
                </a:rPr>
                <a:t> Only credible, peer-reviewed and validated sources, mainly the NHS England report, Care Quality Commission documents and academic journals, are </a:t>
              </a:r>
              <a:r>
                <a:rPr lang="en-US" sz="1050" dirty="0" err="1">
                  <a:solidFill>
                    <a:srgbClr val="000000"/>
                  </a:solidFill>
                  <a:latin typeface="Times New Roman"/>
                  <a:ea typeface="Times New Roman"/>
                  <a:cs typeface="Times New Roman"/>
                  <a:sym typeface="Times New Roman"/>
                </a:rPr>
                <a:t>utilised</a:t>
              </a:r>
              <a:r>
                <a:rPr lang="en-US" sz="1050" dirty="0">
                  <a:solidFill>
                    <a:srgbClr val="000000"/>
                  </a:solidFill>
                  <a:latin typeface="Times New Roman"/>
                  <a:ea typeface="Times New Roman"/>
                  <a:cs typeface="Times New Roman"/>
                  <a:sym typeface="Times New Roman"/>
                </a:rPr>
                <a:t> for determining accuracy (Baldwin et al., 2022).</a:t>
              </a:r>
            </a:p>
            <a:p>
              <a:pPr algn="just"/>
              <a:r>
                <a:rPr lang="en-US" sz="1050" b="1" dirty="0">
                  <a:solidFill>
                    <a:srgbClr val="000000"/>
                  </a:solidFill>
                  <a:latin typeface="Times New Roman Bold"/>
                  <a:ea typeface="Times New Roman Bold"/>
                  <a:cs typeface="Times New Roman Bold"/>
                  <a:sym typeface="Times New Roman Bold"/>
                </a:rPr>
                <a:t>Privacy and Confidentiality:</a:t>
              </a:r>
              <a:r>
                <a:rPr lang="en-US" sz="1050" dirty="0">
                  <a:solidFill>
                    <a:srgbClr val="000000"/>
                  </a:solidFill>
                  <a:latin typeface="Times New Roman"/>
                  <a:ea typeface="Times New Roman"/>
                  <a:cs typeface="Times New Roman"/>
                  <a:sym typeface="Times New Roman"/>
                </a:rPr>
                <a:t> As no primary data collection activity has been performed, it reduces the risk of breaching confidentiality (</a:t>
              </a:r>
              <a:r>
                <a:rPr lang="en-US" sz="1050" dirty="0" err="1">
                  <a:solidFill>
                    <a:srgbClr val="000000"/>
                  </a:solidFill>
                  <a:latin typeface="Times New Roman"/>
                  <a:ea typeface="Times New Roman"/>
                  <a:cs typeface="Times New Roman"/>
                  <a:sym typeface="Times New Roman"/>
                </a:rPr>
                <a:t>Taquette</a:t>
              </a:r>
              <a:r>
                <a:rPr lang="en-US" sz="1050" dirty="0">
                  <a:solidFill>
                    <a:srgbClr val="000000"/>
                  </a:solidFill>
                  <a:latin typeface="Times New Roman"/>
                  <a:ea typeface="Times New Roman"/>
                  <a:cs typeface="Times New Roman"/>
                  <a:sym typeface="Times New Roman"/>
                </a:rPr>
                <a:t> and Borges da Matta Souza, 2022).</a:t>
              </a:r>
            </a:p>
            <a:p>
              <a:pPr algn="just"/>
              <a:r>
                <a:rPr lang="en-US" sz="1050" b="1" dirty="0">
                  <a:solidFill>
                    <a:srgbClr val="000000"/>
                  </a:solidFill>
                  <a:latin typeface="Times New Roman Bold"/>
                  <a:ea typeface="Times New Roman Bold"/>
                  <a:cs typeface="Times New Roman Bold"/>
                  <a:sym typeface="Times New Roman Bold"/>
                </a:rPr>
                <a:t>Compliance with Laws and Regulations: </a:t>
              </a:r>
              <a:r>
                <a:rPr lang="en-US" sz="1050" dirty="0">
                  <a:solidFill>
                    <a:srgbClr val="000000"/>
                  </a:solidFill>
                  <a:latin typeface="Times New Roman"/>
                  <a:ea typeface="Times New Roman"/>
                  <a:cs typeface="Times New Roman"/>
                  <a:sym typeface="Times New Roman"/>
                </a:rPr>
                <a:t>Research follows academic standards and GDPR for governing the usage of data.</a:t>
              </a:r>
            </a:p>
            <a:p>
              <a:pPr algn="just"/>
              <a:r>
                <a:rPr lang="en-US" sz="1050" b="1" dirty="0">
                  <a:solidFill>
                    <a:srgbClr val="000000"/>
                  </a:solidFill>
                  <a:latin typeface="Times New Roman Bold"/>
                  <a:ea typeface="Times New Roman Bold"/>
                  <a:cs typeface="Times New Roman Bold"/>
                  <a:sym typeface="Times New Roman Bold"/>
                </a:rPr>
                <a:t>Critical Reflection: </a:t>
              </a:r>
              <a:r>
                <a:rPr lang="en-US" sz="1050" dirty="0">
                  <a:solidFill>
                    <a:srgbClr val="000000"/>
                  </a:solidFill>
                  <a:latin typeface="Times New Roman"/>
                  <a:ea typeface="Times New Roman"/>
                  <a:cs typeface="Times New Roman"/>
                  <a:sym typeface="Times New Roman"/>
                </a:rPr>
                <a:t>this approach has determined reliability, transparency and ethical integrity for the maintenance of a trustworthy evidence base for assessing the dementia caregiver support services.</a:t>
              </a:r>
            </a:p>
            <a:p>
              <a:pPr algn="just"/>
              <a:endParaRPr lang="en-US" sz="1050" dirty="0">
                <a:solidFill>
                  <a:srgbClr val="000000"/>
                </a:solidFill>
                <a:latin typeface="Times New Roman"/>
                <a:ea typeface="Times New Roman"/>
                <a:cs typeface="Times New Roman"/>
                <a:sym typeface="Times New Roman"/>
              </a:endParaRPr>
            </a:p>
          </p:txBody>
        </p:sp>
      </p:grpSp>
      <p:sp>
        <p:nvSpPr>
          <p:cNvPr id="36" name="TextBox 36"/>
          <p:cNvSpPr txBox="1"/>
          <p:nvPr/>
        </p:nvSpPr>
        <p:spPr>
          <a:xfrm>
            <a:off x="0" y="7572573"/>
            <a:ext cx="9680927" cy="704652"/>
          </a:xfrm>
          <a:prstGeom prst="rect">
            <a:avLst/>
          </a:prstGeom>
        </p:spPr>
        <p:txBody>
          <a:bodyPr lIns="0" tIns="0" rIns="0" bIns="0" rtlCol="0" anchor="t">
            <a:spAutoFit/>
          </a:bodyPr>
          <a:lstStyle/>
          <a:p>
            <a:pPr algn="ctr">
              <a:lnSpc>
                <a:spcPts val="1800"/>
              </a:lnSpc>
              <a:spcBef>
                <a:spcPct val="0"/>
              </a:spcBef>
            </a:pPr>
            <a:r>
              <a:rPr lang="en-US" sz="1500" b="1">
                <a:solidFill>
                  <a:srgbClr val="000000"/>
                </a:solidFill>
                <a:latin typeface="Times New Roman Bold"/>
                <a:ea typeface="Times New Roman Bold"/>
                <a:cs typeface="Times New Roman Bold"/>
                <a:sym typeface="Times New Roman Bold"/>
              </a:rPr>
              <a:t>Projected increase in the economic burden of dementia in the UK from 2024 to 2040, showing a substantial rise in total costs driven by escalating social care and unpaid care expenses, alongside growing healthcare, quality of life, and economic costs.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7217280" cy="572181"/>
            <a:chOff x="0" y="0"/>
            <a:chExt cx="7123786" cy="564769"/>
          </a:xfrm>
        </p:grpSpPr>
        <p:sp>
          <p:nvSpPr>
            <p:cNvPr id="3" name="Freeform 3"/>
            <p:cNvSpPr/>
            <p:nvPr/>
          </p:nvSpPr>
          <p:spPr>
            <a:xfrm>
              <a:off x="8509" y="8509"/>
              <a:ext cx="7106793" cy="547751"/>
            </a:xfrm>
            <a:custGeom>
              <a:avLst/>
              <a:gdLst/>
              <a:ahLst/>
              <a:cxnLst/>
              <a:rect l="l" t="t" r="r" b="b"/>
              <a:pathLst>
                <a:path w="7106793" h="547751">
                  <a:moveTo>
                    <a:pt x="0" y="91313"/>
                  </a:moveTo>
                  <a:cubicBezTo>
                    <a:pt x="0" y="40894"/>
                    <a:pt x="42037" y="0"/>
                    <a:pt x="93853" y="0"/>
                  </a:cubicBezTo>
                  <a:lnTo>
                    <a:pt x="7012940" y="0"/>
                  </a:lnTo>
                  <a:cubicBezTo>
                    <a:pt x="7064756" y="0"/>
                    <a:pt x="7106793" y="40894"/>
                    <a:pt x="7106793" y="91313"/>
                  </a:cubicBezTo>
                  <a:lnTo>
                    <a:pt x="7106793" y="456438"/>
                  </a:lnTo>
                  <a:cubicBezTo>
                    <a:pt x="7106793" y="506857"/>
                    <a:pt x="7064756" y="547751"/>
                    <a:pt x="7012940" y="547751"/>
                  </a:cubicBezTo>
                  <a:lnTo>
                    <a:pt x="93853" y="547751"/>
                  </a:lnTo>
                  <a:cubicBezTo>
                    <a:pt x="42037" y="547751"/>
                    <a:pt x="0" y="506857"/>
                    <a:pt x="0" y="456438"/>
                  </a:cubicBezTo>
                  <a:close/>
                </a:path>
              </a:pathLst>
            </a:custGeom>
            <a:gradFill rotWithShape="1">
              <a:gsLst>
                <a:gs pos="0">
                  <a:srgbClr val="214261">
                    <a:alpha val="100000"/>
                  </a:srgbClr>
                </a:gs>
                <a:gs pos="50000">
                  <a:srgbClr val="33618C">
                    <a:alpha val="100000"/>
                  </a:srgbClr>
                </a:gs>
                <a:gs pos="100000">
                  <a:srgbClr val="2476C0">
                    <a:alpha val="100000"/>
                  </a:srgbClr>
                </a:gs>
              </a:gsLst>
              <a:lin ang="5128029"/>
            </a:gradFill>
          </p:spPr>
          <p:txBody>
            <a:bodyPr/>
            <a:lstStyle/>
            <a:p>
              <a:endParaRPr lang="en-US"/>
            </a:p>
          </p:txBody>
        </p:sp>
        <p:sp>
          <p:nvSpPr>
            <p:cNvPr id="4" name="Freeform 4"/>
            <p:cNvSpPr/>
            <p:nvPr/>
          </p:nvSpPr>
          <p:spPr>
            <a:xfrm>
              <a:off x="0" y="0"/>
              <a:ext cx="7123811" cy="564769"/>
            </a:xfrm>
            <a:custGeom>
              <a:avLst/>
              <a:gdLst/>
              <a:ahLst/>
              <a:cxnLst/>
              <a:rect l="l" t="t" r="r" b="b"/>
              <a:pathLst>
                <a:path w="7123811" h="564769">
                  <a:moveTo>
                    <a:pt x="0" y="99822"/>
                  </a:moveTo>
                  <a:cubicBezTo>
                    <a:pt x="0" y="44450"/>
                    <a:pt x="46101" y="0"/>
                    <a:pt x="102362" y="0"/>
                  </a:cubicBezTo>
                  <a:lnTo>
                    <a:pt x="7021449" y="0"/>
                  </a:lnTo>
                  <a:lnTo>
                    <a:pt x="7021449" y="8509"/>
                  </a:lnTo>
                  <a:lnTo>
                    <a:pt x="7021449" y="0"/>
                  </a:lnTo>
                  <a:cubicBezTo>
                    <a:pt x="7077710" y="0"/>
                    <a:pt x="7123811" y="44450"/>
                    <a:pt x="7123811" y="99822"/>
                  </a:cubicBezTo>
                  <a:lnTo>
                    <a:pt x="7115302" y="99822"/>
                  </a:lnTo>
                  <a:lnTo>
                    <a:pt x="7123811" y="99822"/>
                  </a:lnTo>
                  <a:lnTo>
                    <a:pt x="7123811" y="464947"/>
                  </a:lnTo>
                  <a:lnTo>
                    <a:pt x="7115302" y="464947"/>
                  </a:lnTo>
                  <a:lnTo>
                    <a:pt x="7123811" y="464947"/>
                  </a:lnTo>
                  <a:cubicBezTo>
                    <a:pt x="7123811" y="520319"/>
                    <a:pt x="7077710" y="564769"/>
                    <a:pt x="7021449" y="564769"/>
                  </a:cubicBezTo>
                  <a:lnTo>
                    <a:pt x="7021449" y="556260"/>
                  </a:lnTo>
                  <a:lnTo>
                    <a:pt x="7021449" y="564769"/>
                  </a:lnTo>
                  <a:lnTo>
                    <a:pt x="102362" y="564769"/>
                  </a:lnTo>
                  <a:lnTo>
                    <a:pt x="102362" y="556260"/>
                  </a:lnTo>
                  <a:lnTo>
                    <a:pt x="102362" y="564769"/>
                  </a:lnTo>
                  <a:cubicBezTo>
                    <a:pt x="46101" y="564769"/>
                    <a:pt x="0" y="520319"/>
                    <a:pt x="0" y="464947"/>
                  </a:cubicBezTo>
                  <a:lnTo>
                    <a:pt x="0" y="99822"/>
                  </a:lnTo>
                  <a:lnTo>
                    <a:pt x="8509" y="99822"/>
                  </a:lnTo>
                  <a:lnTo>
                    <a:pt x="0" y="99822"/>
                  </a:lnTo>
                  <a:moveTo>
                    <a:pt x="16891" y="99822"/>
                  </a:moveTo>
                  <a:lnTo>
                    <a:pt x="16891" y="464947"/>
                  </a:lnTo>
                  <a:lnTo>
                    <a:pt x="8509" y="464947"/>
                  </a:lnTo>
                  <a:lnTo>
                    <a:pt x="17018" y="464947"/>
                  </a:lnTo>
                  <a:cubicBezTo>
                    <a:pt x="17018" y="510413"/>
                    <a:pt x="54991" y="547751"/>
                    <a:pt x="102489" y="547751"/>
                  </a:cubicBezTo>
                  <a:lnTo>
                    <a:pt x="7021449" y="547751"/>
                  </a:lnTo>
                  <a:cubicBezTo>
                    <a:pt x="7068820" y="547751"/>
                    <a:pt x="7106920" y="510413"/>
                    <a:pt x="7106920" y="464947"/>
                  </a:cubicBezTo>
                  <a:lnTo>
                    <a:pt x="7106920" y="99822"/>
                  </a:lnTo>
                  <a:cubicBezTo>
                    <a:pt x="7106920" y="54356"/>
                    <a:pt x="7068947" y="17018"/>
                    <a:pt x="7021449" y="17018"/>
                  </a:cubicBezTo>
                  <a:lnTo>
                    <a:pt x="102362" y="17018"/>
                  </a:lnTo>
                  <a:lnTo>
                    <a:pt x="102362" y="8509"/>
                  </a:lnTo>
                  <a:lnTo>
                    <a:pt x="102362" y="17018"/>
                  </a:lnTo>
                  <a:cubicBezTo>
                    <a:pt x="54991" y="17018"/>
                    <a:pt x="16891" y="54356"/>
                    <a:pt x="16891" y="99822"/>
                  </a:cubicBezTo>
                  <a:close/>
                </a:path>
              </a:pathLst>
            </a:custGeom>
            <a:solidFill>
              <a:srgbClr val="172C51"/>
            </a:solidFill>
          </p:spPr>
          <p:txBody>
            <a:bodyPr/>
            <a:lstStyle/>
            <a:p>
              <a:endParaRPr lang="en-US"/>
            </a:p>
          </p:txBody>
        </p:sp>
        <p:sp>
          <p:nvSpPr>
            <p:cNvPr id="5" name="TextBox 5"/>
            <p:cNvSpPr txBox="1"/>
            <p:nvPr/>
          </p:nvSpPr>
          <p:spPr>
            <a:xfrm>
              <a:off x="0" y="-19050"/>
              <a:ext cx="7123786" cy="583819"/>
            </a:xfrm>
            <a:prstGeom prst="rect">
              <a:avLst/>
            </a:prstGeom>
          </p:spPr>
          <p:txBody>
            <a:bodyPr lIns="50800" tIns="50800" rIns="50800" bIns="50800" rtlCol="0" anchor="ctr"/>
            <a:lstStyle/>
            <a:p>
              <a:pPr algn="ctr">
                <a:lnSpc>
                  <a:spcPts val="2160"/>
                </a:lnSpc>
              </a:pPr>
              <a:r>
                <a:rPr lang="en-US" sz="1800" b="1">
                  <a:solidFill>
                    <a:srgbClr val="000000"/>
                  </a:solidFill>
                  <a:latin typeface="Times New Roman Bold"/>
                  <a:ea typeface="Times New Roman Bold"/>
                  <a:cs typeface="Times New Roman Bold"/>
                  <a:sym typeface="Times New Roman Bold"/>
                </a:rPr>
                <a:t>Research Validation and Analysis</a:t>
              </a:r>
            </a:p>
          </p:txBody>
        </p:sp>
      </p:grpSp>
      <p:grpSp>
        <p:nvGrpSpPr>
          <p:cNvPr id="6" name="Group 6"/>
          <p:cNvGrpSpPr/>
          <p:nvPr/>
        </p:nvGrpSpPr>
        <p:grpSpPr>
          <a:xfrm>
            <a:off x="31413" y="638667"/>
            <a:ext cx="7185867" cy="4636832"/>
            <a:chOff x="0" y="-19049"/>
            <a:chExt cx="7533937" cy="4861432"/>
          </a:xfrm>
        </p:grpSpPr>
        <p:sp>
          <p:nvSpPr>
            <p:cNvPr id="7" name="Freeform 7"/>
            <p:cNvSpPr/>
            <p:nvPr/>
          </p:nvSpPr>
          <p:spPr>
            <a:xfrm>
              <a:off x="0" y="0"/>
              <a:ext cx="7533937" cy="4842383"/>
            </a:xfrm>
            <a:custGeom>
              <a:avLst/>
              <a:gdLst/>
              <a:ahLst/>
              <a:cxnLst/>
              <a:rect l="l" t="t" r="r" b="b"/>
              <a:pathLst>
                <a:path w="7533937" h="4842383">
                  <a:moveTo>
                    <a:pt x="0" y="0"/>
                  </a:moveTo>
                  <a:lnTo>
                    <a:pt x="7533937" y="0"/>
                  </a:lnTo>
                  <a:lnTo>
                    <a:pt x="7533937" y="4842383"/>
                  </a:lnTo>
                  <a:lnTo>
                    <a:pt x="0" y="4842383"/>
                  </a:lnTo>
                  <a:close/>
                </a:path>
              </a:pathLst>
            </a:custGeom>
            <a:solidFill>
              <a:srgbClr val="8497B0"/>
            </a:solidFill>
          </p:spPr>
          <p:txBody>
            <a:bodyPr/>
            <a:lstStyle/>
            <a:p>
              <a:endParaRPr lang="en-US"/>
            </a:p>
          </p:txBody>
        </p:sp>
        <p:sp>
          <p:nvSpPr>
            <p:cNvPr id="8" name="TextBox 8"/>
            <p:cNvSpPr txBox="1"/>
            <p:nvPr/>
          </p:nvSpPr>
          <p:spPr>
            <a:xfrm>
              <a:off x="0" y="-19049"/>
              <a:ext cx="7137281" cy="4383503"/>
            </a:xfrm>
            <a:prstGeom prst="rect">
              <a:avLst/>
            </a:prstGeom>
          </p:spPr>
          <p:txBody>
            <a:bodyPr lIns="50800" tIns="50800" rIns="50800" bIns="50800" rtlCol="0" anchor="t"/>
            <a:lstStyle/>
            <a:p>
              <a:pPr algn="just">
                <a:lnSpc>
                  <a:spcPct val="150000"/>
                </a:lnSpc>
              </a:pPr>
              <a:r>
                <a:rPr lang="en-US" sz="1200" b="1" dirty="0">
                  <a:solidFill>
                    <a:srgbClr val="000000"/>
                  </a:solidFill>
                  <a:latin typeface="Times New Roman Bold"/>
                  <a:ea typeface="Times New Roman Bold"/>
                  <a:cs typeface="Times New Roman Bold"/>
                  <a:sym typeface="Times New Roman Bold"/>
                </a:rPr>
                <a:t>Validation</a:t>
              </a:r>
            </a:p>
            <a:p>
              <a:pPr algn="just">
                <a:lnSpc>
                  <a:spcPct val="150000"/>
                </a:lnSpc>
              </a:pPr>
              <a:r>
                <a:rPr lang="en-US" sz="1200" dirty="0">
                  <a:solidFill>
                    <a:srgbClr val="000000"/>
                  </a:solidFill>
                  <a:latin typeface="Times New Roman"/>
                  <a:ea typeface="Times New Roman"/>
                  <a:cs typeface="Times New Roman"/>
                  <a:sym typeface="Times New Roman"/>
                </a:rPr>
                <a:t>The understanding of validation in secondary research indicates the overall process of determining that all the information used in the study is reliable, credible and drawn from sources which are trustworthy. It ensures performing a critical assessment of the accuracy, quality and relevance of sources which are published literature before including them in the dissertation (Coleman, 2022).</a:t>
              </a:r>
            </a:p>
            <a:p>
              <a:pPr algn="just">
                <a:lnSpc>
                  <a:spcPct val="150000"/>
                </a:lnSpc>
              </a:pPr>
              <a:endParaRPr lang="en-US" sz="1200" dirty="0">
                <a:solidFill>
                  <a:srgbClr val="000000"/>
                </a:solidFill>
                <a:latin typeface="Times New Roman"/>
                <a:ea typeface="Times New Roman"/>
                <a:cs typeface="Times New Roman"/>
                <a:sym typeface="Times New Roman"/>
              </a:endParaRPr>
            </a:p>
            <a:p>
              <a:pPr algn="just">
                <a:lnSpc>
                  <a:spcPct val="150000"/>
                </a:lnSpc>
              </a:pPr>
              <a:r>
                <a:rPr lang="en-US" sz="1200" b="1" dirty="0">
                  <a:solidFill>
                    <a:srgbClr val="000000"/>
                  </a:solidFill>
                  <a:latin typeface="Times New Roman Bold"/>
                  <a:ea typeface="Times New Roman Bold"/>
                  <a:cs typeface="Times New Roman Bold"/>
                  <a:sym typeface="Times New Roman Bold"/>
                </a:rPr>
                <a:t>Importance</a:t>
              </a:r>
            </a:p>
            <a:p>
              <a:pPr algn="just">
                <a:lnSpc>
                  <a:spcPct val="150000"/>
                </a:lnSpc>
              </a:pPr>
              <a:r>
                <a:rPr lang="en-US" sz="1200" dirty="0">
                  <a:solidFill>
                    <a:srgbClr val="000000"/>
                  </a:solidFill>
                  <a:latin typeface="Times New Roman"/>
                  <a:ea typeface="Times New Roman"/>
                  <a:cs typeface="Times New Roman"/>
                  <a:sym typeface="Times New Roman"/>
                </a:rPr>
                <a:t>There is a greater importance of validation as reliable sources are known for strengthening the evidence base while reducing biases and determining that the conclusion is founded effectively. Thus, by using peer-reviewed journals and articles along with WHO publications and NHS reports, it has ensured the offering of supportive and credible evidence-based information (William, 2024).</a:t>
              </a:r>
            </a:p>
            <a:p>
              <a:pPr algn="just">
                <a:lnSpc>
                  <a:spcPct val="150000"/>
                </a:lnSpc>
              </a:pPr>
              <a:endParaRPr lang="en-US" sz="1200" dirty="0">
                <a:solidFill>
                  <a:srgbClr val="000000"/>
                </a:solidFill>
                <a:latin typeface="Times New Roman"/>
                <a:ea typeface="Times New Roman"/>
                <a:cs typeface="Times New Roman"/>
                <a:sym typeface="Times New Roman"/>
              </a:endParaRPr>
            </a:p>
            <a:p>
              <a:pPr algn="just">
                <a:lnSpc>
                  <a:spcPct val="150000"/>
                </a:lnSpc>
              </a:pPr>
              <a:r>
                <a:rPr lang="en-US" sz="1200" b="1" dirty="0">
                  <a:solidFill>
                    <a:srgbClr val="000000"/>
                  </a:solidFill>
                  <a:latin typeface="Times New Roman Bold"/>
                  <a:ea typeface="Times New Roman Bold"/>
                  <a:cs typeface="Times New Roman Bold"/>
                  <a:sym typeface="Times New Roman Bold"/>
                </a:rPr>
                <a:t>Benefits</a:t>
              </a:r>
            </a:p>
            <a:p>
              <a:pPr algn="just">
                <a:lnSpc>
                  <a:spcPct val="150000"/>
                </a:lnSpc>
              </a:pPr>
              <a:r>
                <a:rPr lang="en-US" sz="1200" dirty="0">
                  <a:solidFill>
                    <a:srgbClr val="000000"/>
                  </a:solidFill>
                  <a:latin typeface="Times New Roman"/>
                  <a:ea typeface="Times New Roman"/>
                  <a:cs typeface="Times New Roman"/>
                  <a:sym typeface="Times New Roman"/>
                </a:rPr>
                <a:t>The benefits of validation indicate accuracy, consistency, and confidence in the findings. Other limitations indicate restricted access to data sources, the possibility of publication bias and higher reliance on existing data and not on new evidence (Mandasini, 2022).</a:t>
              </a:r>
            </a:p>
            <a:p>
              <a:pPr algn="just">
                <a:lnSpc>
                  <a:spcPct val="150000"/>
                </a:lnSpc>
              </a:pPr>
              <a:endParaRPr lang="en-US" sz="1200" dirty="0">
                <a:solidFill>
                  <a:srgbClr val="000000"/>
                </a:solidFill>
                <a:latin typeface="Times New Roman"/>
                <a:ea typeface="Times New Roman"/>
                <a:cs typeface="Times New Roman"/>
                <a:sym typeface="Times New Roman"/>
              </a:endParaRPr>
            </a:p>
            <a:p>
              <a:pPr algn="just">
                <a:lnSpc>
                  <a:spcPct val="150000"/>
                </a:lnSpc>
              </a:pPr>
              <a:r>
                <a:rPr lang="en-US" sz="1200" b="1" dirty="0">
                  <a:solidFill>
                    <a:srgbClr val="000000"/>
                  </a:solidFill>
                  <a:latin typeface="Times New Roman Bold"/>
                  <a:ea typeface="Times New Roman Bold"/>
                  <a:cs typeface="Times New Roman Bold"/>
                  <a:sym typeface="Times New Roman Bold"/>
                </a:rPr>
                <a:t>Analysis</a:t>
              </a:r>
            </a:p>
            <a:p>
              <a:pPr algn="just">
                <a:lnSpc>
                  <a:spcPct val="150000"/>
                </a:lnSpc>
              </a:pPr>
              <a:r>
                <a:rPr lang="en-US" sz="1200" dirty="0">
                  <a:solidFill>
                    <a:srgbClr val="000000"/>
                  </a:solidFill>
                  <a:latin typeface="Times New Roman"/>
                  <a:ea typeface="Times New Roman"/>
                  <a:cs typeface="Times New Roman"/>
                  <a:sym typeface="Times New Roman"/>
                </a:rPr>
                <a:t>Secondary research analysis is also involved with the review of existing literature and ensures the identification of recurring patterns (Braun and Clarke, 2024). Similarly, for this dissertation, thematic analysis has been applied in order to find the key themes, such as the effectiveness of statutory and voluntary services, digital support solutions, emotional well-being of carers, etc. Each of the themes has ensured the development of the base of Chapter 4 Findings and Discussion. </a:t>
              </a:r>
            </a:p>
          </p:txBody>
        </p:sp>
      </p:grpSp>
      <p:grpSp>
        <p:nvGrpSpPr>
          <p:cNvPr id="9" name="Group 9"/>
          <p:cNvGrpSpPr/>
          <p:nvPr/>
        </p:nvGrpSpPr>
        <p:grpSpPr>
          <a:xfrm>
            <a:off x="7416573" y="126495"/>
            <a:ext cx="6069951" cy="4012117"/>
            <a:chOff x="0" y="0"/>
            <a:chExt cx="4221772" cy="2790508"/>
          </a:xfrm>
        </p:grpSpPr>
        <p:sp>
          <p:nvSpPr>
            <p:cNvPr id="10" name="Freeform 10" descr="Secondary Research: Definition, Methods &amp; Examples"/>
            <p:cNvSpPr/>
            <p:nvPr/>
          </p:nvSpPr>
          <p:spPr>
            <a:xfrm>
              <a:off x="0" y="0"/>
              <a:ext cx="4221734" cy="2790571"/>
            </a:xfrm>
            <a:custGeom>
              <a:avLst/>
              <a:gdLst/>
              <a:ahLst/>
              <a:cxnLst/>
              <a:rect l="l" t="t" r="r" b="b"/>
              <a:pathLst>
                <a:path w="4221734" h="2790571">
                  <a:moveTo>
                    <a:pt x="0" y="0"/>
                  </a:moveTo>
                  <a:lnTo>
                    <a:pt x="4221734" y="0"/>
                  </a:lnTo>
                  <a:lnTo>
                    <a:pt x="4221734" y="2790571"/>
                  </a:lnTo>
                  <a:lnTo>
                    <a:pt x="0" y="2790571"/>
                  </a:lnTo>
                  <a:lnTo>
                    <a:pt x="0" y="0"/>
                  </a:lnTo>
                  <a:close/>
                </a:path>
              </a:pathLst>
            </a:custGeom>
            <a:blipFill>
              <a:blip r:embed="rId2"/>
              <a:stretch>
                <a:fillRect b="-26823"/>
              </a:stretch>
            </a:blipFill>
            <a:ln w="28575">
              <a:solidFill>
                <a:schemeClr val="tx1"/>
              </a:solidFill>
            </a:ln>
          </p:spPr>
          <p:txBody>
            <a:bodyPr/>
            <a:lstStyle/>
            <a:p>
              <a:endParaRPr lang="en-US"/>
            </a:p>
          </p:txBody>
        </p:sp>
      </p:grpSp>
      <p:sp>
        <p:nvSpPr>
          <p:cNvPr id="11" name="TextBox 11"/>
          <p:cNvSpPr txBox="1"/>
          <p:nvPr/>
        </p:nvSpPr>
        <p:spPr>
          <a:xfrm>
            <a:off x="7416573" y="4342277"/>
            <a:ext cx="6069951" cy="933185"/>
          </a:xfrm>
          <a:prstGeom prst="rect">
            <a:avLst/>
          </a:prstGeom>
        </p:spPr>
        <p:txBody>
          <a:bodyPr lIns="0" tIns="0" rIns="0" bIns="0" rtlCol="0" anchor="t">
            <a:spAutoFit/>
          </a:bodyPr>
          <a:lstStyle/>
          <a:p>
            <a:pPr algn="ctr">
              <a:lnSpc>
                <a:spcPts val="1800"/>
              </a:lnSpc>
              <a:spcBef>
                <a:spcPct val="0"/>
              </a:spcBef>
            </a:pPr>
            <a:r>
              <a:rPr lang="en-US" sz="1500" b="1">
                <a:solidFill>
                  <a:srgbClr val="000000"/>
                </a:solidFill>
                <a:latin typeface="Times New Roman Bold"/>
                <a:ea typeface="Times New Roman Bold"/>
                <a:cs typeface="Times New Roman Bold"/>
                <a:sym typeface="Times New Roman Bold"/>
              </a:rPr>
              <a:t>Key secondary research methods illustrating diverse data sources, including online databases, government and non-government agencies, public libraries, educational institutions, and commercial information providers, used to support comprehensive and reliable research.</a:t>
            </a:r>
          </a:p>
        </p:txBody>
      </p:sp>
      <p:grpSp>
        <p:nvGrpSpPr>
          <p:cNvPr id="12" name="Group 12"/>
          <p:cNvGrpSpPr/>
          <p:nvPr/>
        </p:nvGrpSpPr>
        <p:grpSpPr>
          <a:xfrm>
            <a:off x="31413" y="5361188"/>
            <a:ext cx="13455111" cy="512408"/>
            <a:chOff x="0" y="0"/>
            <a:chExt cx="7662018" cy="291791"/>
          </a:xfrm>
        </p:grpSpPr>
        <p:sp>
          <p:nvSpPr>
            <p:cNvPr id="13" name="Freeform 13"/>
            <p:cNvSpPr/>
            <p:nvPr/>
          </p:nvSpPr>
          <p:spPr>
            <a:xfrm>
              <a:off x="16950" y="3591"/>
              <a:ext cx="7628068" cy="284642"/>
            </a:xfrm>
            <a:custGeom>
              <a:avLst/>
              <a:gdLst/>
              <a:ahLst/>
              <a:cxnLst/>
              <a:rect l="l" t="t" r="r" b="b"/>
              <a:pathLst>
                <a:path w="7628068" h="284642">
                  <a:moveTo>
                    <a:pt x="0" y="47431"/>
                  </a:moveTo>
                  <a:cubicBezTo>
                    <a:pt x="0" y="21223"/>
                    <a:pt x="102203" y="0"/>
                    <a:pt x="228439" y="0"/>
                  </a:cubicBezTo>
                  <a:lnTo>
                    <a:pt x="7399628" y="0"/>
                  </a:lnTo>
                  <a:cubicBezTo>
                    <a:pt x="7525864" y="0"/>
                    <a:pt x="7628068" y="21223"/>
                    <a:pt x="7628068" y="47431"/>
                  </a:cubicBezTo>
                  <a:lnTo>
                    <a:pt x="7628068" y="237210"/>
                  </a:lnTo>
                  <a:cubicBezTo>
                    <a:pt x="7628068" y="263418"/>
                    <a:pt x="7525864" y="284641"/>
                    <a:pt x="7399628" y="284641"/>
                  </a:cubicBezTo>
                  <a:lnTo>
                    <a:pt x="228439" y="284641"/>
                  </a:lnTo>
                  <a:cubicBezTo>
                    <a:pt x="102203" y="284641"/>
                    <a:pt x="0" y="263418"/>
                    <a:pt x="0" y="237210"/>
                  </a:cubicBezTo>
                  <a:close/>
                </a:path>
              </a:pathLst>
            </a:custGeom>
            <a:gradFill rotWithShape="1">
              <a:gsLst>
                <a:gs pos="0">
                  <a:srgbClr val="769A52">
                    <a:alpha val="100000"/>
                  </a:srgbClr>
                </a:gs>
                <a:gs pos="50000">
                  <a:srgbClr val="ABDD79">
                    <a:alpha val="100000"/>
                  </a:srgbClr>
                </a:gs>
                <a:gs pos="100000">
                  <a:srgbClr val="CCFF99">
                    <a:alpha val="100000"/>
                  </a:srgbClr>
                </a:gs>
              </a:gsLst>
              <a:lin ang="4788559"/>
            </a:gradFill>
          </p:spPr>
          <p:txBody>
            <a:bodyPr/>
            <a:lstStyle/>
            <a:p>
              <a:endParaRPr lang="en-US"/>
            </a:p>
          </p:txBody>
        </p:sp>
        <p:sp>
          <p:nvSpPr>
            <p:cNvPr id="14" name="Freeform 14"/>
            <p:cNvSpPr/>
            <p:nvPr/>
          </p:nvSpPr>
          <p:spPr>
            <a:xfrm>
              <a:off x="0" y="0"/>
              <a:ext cx="7661967" cy="291867"/>
            </a:xfrm>
            <a:custGeom>
              <a:avLst/>
              <a:gdLst/>
              <a:ahLst/>
              <a:cxnLst/>
              <a:rect l="l" t="t" r="r" b="b"/>
              <a:pathLst>
                <a:path w="7661967" h="291867">
                  <a:moveTo>
                    <a:pt x="0" y="51022"/>
                  </a:moveTo>
                  <a:cubicBezTo>
                    <a:pt x="0" y="22778"/>
                    <a:pt x="110299" y="0"/>
                    <a:pt x="245389" y="0"/>
                  </a:cubicBezTo>
                  <a:lnTo>
                    <a:pt x="7416578" y="0"/>
                  </a:lnTo>
                  <a:lnTo>
                    <a:pt x="7416578" y="3591"/>
                  </a:lnTo>
                  <a:lnTo>
                    <a:pt x="7416578" y="0"/>
                  </a:lnTo>
                  <a:cubicBezTo>
                    <a:pt x="7551669" y="0"/>
                    <a:pt x="7661967" y="22778"/>
                    <a:pt x="7661967" y="51022"/>
                  </a:cubicBezTo>
                  <a:lnTo>
                    <a:pt x="7645018" y="51022"/>
                  </a:lnTo>
                  <a:lnTo>
                    <a:pt x="7661967" y="51022"/>
                  </a:lnTo>
                  <a:lnTo>
                    <a:pt x="7661967" y="240801"/>
                  </a:lnTo>
                  <a:lnTo>
                    <a:pt x="7645018" y="240801"/>
                  </a:lnTo>
                  <a:lnTo>
                    <a:pt x="7661967" y="240801"/>
                  </a:lnTo>
                  <a:cubicBezTo>
                    <a:pt x="7661967" y="269046"/>
                    <a:pt x="7551669" y="291867"/>
                    <a:pt x="7416578" y="291867"/>
                  </a:cubicBezTo>
                  <a:lnTo>
                    <a:pt x="7416578" y="288232"/>
                  </a:lnTo>
                  <a:lnTo>
                    <a:pt x="7416578" y="291867"/>
                  </a:lnTo>
                  <a:lnTo>
                    <a:pt x="245389" y="291867"/>
                  </a:lnTo>
                  <a:lnTo>
                    <a:pt x="245389" y="288232"/>
                  </a:lnTo>
                  <a:lnTo>
                    <a:pt x="245389" y="291867"/>
                  </a:lnTo>
                  <a:cubicBezTo>
                    <a:pt x="110299" y="291770"/>
                    <a:pt x="0" y="269046"/>
                    <a:pt x="0" y="240801"/>
                  </a:cubicBezTo>
                  <a:lnTo>
                    <a:pt x="0" y="51022"/>
                  </a:lnTo>
                  <a:lnTo>
                    <a:pt x="16950" y="51022"/>
                  </a:lnTo>
                  <a:lnTo>
                    <a:pt x="0" y="51022"/>
                  </a:lnTo>
                  <a:moveTo>
                    <a:pt x="33646" y="51022"/>
                  </a:moveTo>
                  <a:lnTo>
                    <a:pt x="33646" y="240801"/>
                  </a:lnTo>
                  <a:lnTo>
                    <a:pt x="16950" y="240801"/>
                  </a:lnTo>
                  <a:lnTo>
                    <a:pt x="33899" y="240801"/>
                  </a:lnTo>
                  <a:cubicBezTo>
                    <a:pt x="33899" y="264972"/>
                    <a:pt x="128260" y="284695"/>
                    <a:pt x="245642" y="284695"/>
                  </a:cubicBezTo>
                  <a:lnTo>
                    <a:pt x="7416578" y="284695"/>
                  </a:lnTo>
                  <a:cubicBezTo>
                    <a:pt x="7533707" y="284695"/>
                    <a:pt x="7628321" y="264972"/>
                    <a:pt x="7628321" y="240801"/>
                  </a:cubicBezTo>
                  <a:lnTo>
                    <a:pt x="7628321" y="51022"/>
                  </a:lnTo>
                  <a:cubicBezTo>
                    <a:pt x="7628321" y="26851"/>
                    <a:pt x="7533960" y="7128"/>
                    <a:pt x="7416578" y="7128"/>
                  </a:cubicBezTo>
                  <a:lnTo>
                    <a:pt x="245389" y="7128"/>
                  </a:lnTo>
                  <a:lnTo>
                    <a:pt x="245389" y="3591"/>
                  </a:lnTo>
                  <a:lnTo>
                    <a:pt x="245389" y="7182"/>
                  </a:lnTo>
                  <a:cubicBezTo>
                    <a:pt x="128260" y="7182"/>
                    <a:pt x="33646" y="26905"/>
                    <a:pt x="33646" y="51076"/>
                  </a:cubicBezTo>
                  <a:close/>
                </a:path>
              </a:pathLst>
            </a:custGeom>
            <a:solidFill>
              <a:srgbClr val="172C51"/>
            </a:solidFill>
          </p:spPr>
          <p:txBody>
            <a:bodyPr/>
            <a:lstStyle/>
            <a:p>
              <a:endParaRPr lang="en-US"/>
            </a:p>
          </p:txBody>
        </p:sp>
        <p:sp>
          <p:nvSpPr>
            <p:cNvPr id="15" name="TextBox 15"/>
            <p:cNvSpPr txBox="1"/>
            <p:nvPr/>
          </p:nvSpPr>
          <p:spPr>
            <a:xfrm>
              <a:off x="0" y="-19050"/>
              <a:ext cx="7662018" cy="310841"/>
            </a:xfrm>
            <a:prstGeom prst="rect">
              <a:avLst/>
            </a:prstGeom>
          </p:spPr>
          <p:txBody>
            <a:bodyPr lIns="50800" tIns="50800" rIns="50800" bIns="50800" rtlCol="0" anchor="ctr"/>
            <a:lstStyle/>
            <a:p>
              <a:pPr algn="ctr">
                <a:lnSpc>
                  <a:spcPts val="2160"/>
                </a:lnSpc>
              </a:pPr>
              <a:r>
                <a:rPr lang="en-US" sz="1800" b="1">
                  <a:solidFill>
                    <a:srgbClr val="000000"/>
                  </a:solidFill>
                  <a:latin typeface="Times New Roman Bold"/>
                  <a:ea typeface="Times New Roman Bold"/>
                  <a:cs typeface="Times New Roman Bold"/>
                  <a:sym typeface="Times New Roman Bold"/>
                </a:rPr>
                <a:t>Inclusion/ Exclusion Criteria</a:t>
              </a:r>
            </a:p>
          </p:txBody>
        </p:sp>
      </p:grpSp>
      <p:grpSp>
        <p:nvGrpSpPr>
          <p:cNvPr id="16" name="Group 16"/>
          <p:cNvGrpSpPr/>
          <p:nvPr/>
        </p:nvGrpSpPr>
        <p:grpSpPr>
          <a:xfrm>
            <a:off x="31413" y="5925832"/>
            <a:ext cx="13455021" cy="2215372"/>
            <a:chOff x="0" y="-19053"/>
            <a:chExt cx="29524844" cy="4994910"/>
          </a:xfrm>
        </p:grpSpPr>
        <p:sp>
          <p:nvSpPr>
            <p:cNvPr id="17" name="Freeform 17"/>
            <p:cNvSpPr/>
            <p:nvPr/>
          </p:nvSpPr>
          <p:spPr>
            <a:xfrm>
              <a:off x="0" y="0"/>
              <a:ext cx="29524843" cy="4842383"/>
            </a:xfrm>
            <a:custGeom>
              <a:avLst/>
              <a:gdLst/>
              <a:ahLst/>
              <a:cxnLst/>
              <a:rect l="l" t="t" r="r" b="b"/>
              <a:pathLst>
                <a:path w="29524843" h="4842383">
                  <a:moveTo>
                    <a:pt x="0" y="0"/>
                  </a:moveTo>
                  <a:lnTo>
                    <a:pt x="29524843" y="0"/>
                  </a:lnTo>
                  <a:lnTo>
                    <a:pt x="29524843" y="4842383"/>
                  </a:lnTo>
                  <a:lnTo>
                    <a:pt x="0" y="4842383"/>
                  </a:lnTo>
                  <a:close/>
                </a:path>
              </a:pathLst>
            </a:custGeom>
            <a:solidFill>
              <a:srgbClr val="FFE699"/>
            </a:solidFill>
          </p:spPr>
          <p:txBody>
            <a:bodyPr/>
            <a:lstStyle/>
            <a:p>
              <a:endParaRPr lang="en-US"/>
            </a:p>
          </p:txBody>
        </p:sp>
        <p:sp>
          <p:nvSpPr>
            <p:cNvPr id="18" name="TextBox 18"/>
            <p:cNvSpPr txBox="1"/>
            <p:nvPr/>
          </p:nvSpPr>
          <p:spPr>
            <a:xfrm>
              <a:off x="0" y="-19053"/>
              <a:ext cx="29524844" cy="4994910"/>
            </a:xfrm>
            <a:prstGeom prst="rect">
              <a:avLst/>
            </a:prstGeom>
          </p:spPr>
          <p:txBody>
            <a:bodyPr lIns="50800" tIns="50800" rIns="50800" bIns="50800" rtlCol="0" anchor="t"/>
            <a:lstStyle/>
            <a:p>
              <a:pPr algn="just"/>
              <a:r>
                <a:rPr lang="en-US" sz="1299" b="1" dirty="0">
                  <a:solidFill>
                    <a:srgbClr val="000000"/>
                  </a:solidFill>
                  <a:latin typeface="Times New Roman Bold"/>
                  <a:ea typeface="Times New Roman Bold"/>
                  <a:cs typeface="Times New Roman Bold"/>
                  <a:sym typeface="Times New Roman Bold"/>
                </a:rPr>
                <a:t>Inclusion</a:t>
              </a:r>
            </a:p>
            <a:p>
              <a:pPr algn="just"/>
              <a:endParaRPr lang="en-US" sz="1299" b="1" dirty="0">
                <a:solidFill>
                  <a:srgbClr val="000000"/>
                </a:solidFill>
                <a:latin typeface="Times New Roman Bold"/>
                <a:ea typeface="Times New Roman Bold"/>
                <a:cs typeface="Times New Roman Bold"/>
                <a:sym typeface="Times New Roman Bold"/>
              </a:endParaRPr>
            </a:p>
            <a:p>
              <a:pPr algn="just"/>
              <a:r>
                <a:rPr lang="en-US" sz="1299" dirty="0">
                  <a:solidFill>
                    <a:srgbClr val="000000"/>
                  </a:solidFill>
                  <a:latin typeface="Times New Roman"/>
                  <a:ea typeface="Times New Roman"/>
                  <a:cs typeface="Times New Roman"/>
                  <a:sym typeface="Times New Roman"/>
                </a:rPr>
                <a:t>In this dissertation, the researcher has ensured the determination of inclusion criteria to determine that the sources are relevant and have a direct connection with the UK dementia care context. Studies that have been published within the last ten years have been considered in representing the current policy and practice. UK-based sources have been considered, such as NHS England, reports, CQC documents, CQC journal, articles, and peer-reviewed sources. In terms of accessibility, only full-text pdf articles have been selected here in order to perform a critical analysis and thematic assessment. </a:t>
              </a:r>
            </a:p>
            <a:p>
              <a:pPr algn="just"/>
              <a:endParaRPr lang="en-US" sz="1299" dirty="0">
                <a:solidFill>
                  <a:srgbClr val="000000"/>
                </a:solidFill>
                <a:latin typeface="Times New Roman"/>
                <a:ea typeface="Times New Roman"/>
                <a:cs typeface="Times New Roman"/>
                <a:sym typeface="Times New Roman"/>
              </a:endParaRPr>
            </a:p>
            <a:p>
              <a:pPr algn="just"/>
              <a:r>
                <a:rPr lang="en-US" sz="1299" b="1" dirty="0">
                  <a:solidFill>
                    <a:srgbClr val="000000"/>
                  </a:solidFill>
                  <a:latin typeface="Times New Roman Bold"/>
                  <a:ea typeface="Times New Roman Bold"/>
                  <a:cs typeface="Times New Roman Bold"/>
                  <a:sym typeface="Times New Roman Bold"/>
                </a:rPr>
                <a:t>Exclusion</a:t>
              </a:r>
            </a:p>
            <a:p>
              <a:pPr algn="just"/>
              <a:endParaRPr lang="en-US" sz="1299" b="1" dirty="0">
                <a:solidFill>
                  <a:srgbClr val="000000"/>
                </a:solidFill>
                <a:latin typeface="Times New Roman Bold"/>
                <a:ea typeface="Times New Roman Bold"/>
                <a:cs typeface="Times New Roman Bold"/>
                <a:sym typeface="Times New Roman Bold"/>
              </a:endParaRPr>
            </a:p>
            <a:p>
              <a:pPr algn="just"/>
              <a:r>
                <a:rPr lang="en-US" sz="1299" dirty="0">
                  <a:solidFill>
                    <a:srgbClr val="000000"/>
                  </a:solidFill>
                  <a:latin typeface="Times New Roman"/>
                  <a:ea typeface="Times New Roman"/>
                  <a:cs typeface="Times New Roman"/>
                  <a:sym typeface="Times New Roman"/>
                </a:rPr>
                <a:t>Sources that were published before 2021 have been excluded, and non-UK studies were also excluded that did not have knowledge of the research context. Articles having no full-text access and pdf available have also been excluded. </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41000">
              <a:schemeClr val="accent3">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pSp>
        <p:nvGrpSpPr>
          <p:cNvPr id="2" name="Group 2"/>
          <p:cNvGrpSpPr/>
          <p:nvPr/>
        </p:nvGrpSpPr>
        <p:grpSpPr>
          <a:xfrm>
            <a:off x="930935" y="431330"/>
            <a:ext cx="11817610" cy="1619545"/>
            <a:chOff x="0" y="0"/>
            <a:chExt cx="15756814" cy="2159394"/>
          </a:xfrm>
        </p:grpSpPr>
        <p:sp>
          <p:nvSpPr>
            <p:cNvPr id="3" name="Freeform 3"/>
            <p:cNvSpPr/>
            <p:nvPr/>
          </p:nvSpPr>
          <p:spPr>
            <a:xfrm>
              <a:off x="0" y="0"/>
              <a:ext cx="15756810" cy="2159393"/>
            </a:xfrm>
            <a:custGeom>
              <a:avLst/>
              <a:gdLst/>
              <a:ahLst/>
              <a:cxnLst/>
              <a:rect l="l" t="t" r="r" b="b"/>
              <a:pathLst>
                <a:path w="15756810" h="2159393">
                  <a:moveTo>
                    <a:pt x="0" y="0"/>
                  </a:moveTo>
                  <a:lnTo>
                    <a:pt x="15756810" y="0"/>
                  </a:lnTo>
                  <a:lnTo>
                    <a:pt x="15756810" y="2159393"/>
                  </a:lnTo>
                  <a:lnTo>
                    <a:pt x="0" y="2159393"/>
                  </a:lnTo>
                  <a:close/>
                </a:path>
              </a:pathLst>
            </a:custGeom>
            <a:blipFill>
              <a:blip r:embed="rId2">
                <a:alphaModFix amt="0"/>
              </a:blip>
              <a:stretch>
                <a:fillRect t="-92179" b="-92179"/>
              </a:stretch>
            </a:blipFill>
          </p:spPr>
          <p:txBody>
            <a:bodyPr/>
            <a:lstStyle/>
            <a:p>
              <a:endParaRPr lang="en-US"/>
            </a:p>
          </p:txBody>
        </p:sp>
        <p:sp>
          <p:nvSpPr>
            <p:cNvPr id="4" name="TextBox 4"/>
            <p:cNvSpPr txBox="1"/>
            <p:nvPr/>
          </p:nvSpPr>
          <p:spPr>
            <a:xfrm>
              <a:off x="0" y="19050"/>
              <a:ext cx="15756814" cy="2140344"/>
            </a:xfrm>
            <a:prstGeom prst="rect">
              <a:avLst/>
            </a:prstGeom>
          </p:spPr>
          <p:txBody>
            <a:bodyPr lIns="0" tIns="0" rIns="0" bIns="0" rtlCol="0" anchor="ctr"/>
            <a:lstStyle/>
            <a:p>
              <a:pPr algn="ctr">
                <a:lnSpc>
                  <a:spcPts val="5331"/>
                </a:lnSpc>
              </a:pPr>
              <a:r>
                <a:rPr lang="en-US" sz="4937" b="1">
                  <a:solidFill>
                    <a:srgbClr val="000000"/>
                  </a:solidFill>
                  <a:latin typeface="Times New Roman Bold"/>
                  <a:ea typeface="Times New Roman Bold"/>
                  <a:cs typeface="Times New Roman Bold"/>
                  <a:sym typeface="Times New Roman Bold"/>
                </a:rPr>
                <a:t>Reference List</a:t>
              </a:r>
            </a:p>
          </p:txBody>
        </p:sp>
      </p:grpSp>
      <p:sp>
        <p:nvSpPr>
          <p:cNvPr id="5" name="TextBox 5"/>
          <p:cNvSpPr txBox="1"/>
          <p:nvPr/>
        </p:nvSpPr>
        <p:spPr>
          <a:xfrm>
            <a:off x="1031900" y="2211896"/>
            <a:ext cx="11615680" cy="5200498"/>
          </a:xfrm>
          <a:prstGeom prst="rect">
            <a:avLst/>
          </a:prstGeom>
        </p:spPr>
        <p:txBody>
          <a:bodyPr lIns="0" tIns="0" rIns="0" bIns="0" rtlCol="0" anchor="t">
            <a:spAutoFit/>
          </a:bodyPr>
          <a:lstStyle/>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Coleman, P., 2022. Validity and reliability within qualitative research for the caring sciences. International Journal of Caring Sciences, 14(3), pp.2041-2045.</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MacFarlane, A., Russell-Rose, T.</a:t>
            </a:r>
            <a:r>
              <a:rPr lang="en-US" sz="1100" b="1" dirty="0">
                <a:solidFill>
                  <a:srgbClr val="000000"/>
                </a:solidFill>
                <a:latin typeface="Times New Roman Bold"/>
                <a:ea typeface="Times New Roman Bold"/>
                <a:cs typeface="Times New Roman Bold"/>
                <a:sym typeface="Times New Roman Bold"/>
              </a:rPr>
              <a:t> </a:t>
            </a:r>
            <a:r>
              <a:rPr lang="en-US" sz="1100" dirty="0">
                <a:solidFill>
                  <a:srgbClr val="000000"/>
                </a:solidFill>
                <a:latin typeface="Times New Roman"/>
                <a:ea typeface="Times New Roman"/>
                <a:cs typeface="Times New Roman"/>
                <a:sym typeface="Times New Roman"/>
              </a:rPr>
              <a:t>and </a:t>
            </a:r>
            <a:r>
              <a:rPr lang="en-US" sz="1100" dirty="0" err="1">
                <a:solidFill>
                  <a:srgbClr val="000000"/>
                </a:solidFill>
                <a:latin typeface="Times New Roman"/>
                <a:ea typeface="Times New Roman"/>
                <a:cs typeface="Times New Roman"/>
                <a:sym typeface="Times New Roman"/>
              </a:rPr>
              <a:t>Shokraneh</a:t>
            </a:r>
            <a:r>
              <a:rPr lang="en-US" sz="1100" dirty="0">
                <a:solidFill>
                  <a:srgbClr val="000000"/>
                </a:solidFill>
                <a:latin typeface="Times New Roman"/>
                <a:ea typeface="Times New Roman"/>
                <a:cs typeface="Times New Roman"/>
                <a:sym typeface="Times New Roman"/>
              </a:rPr>
              <a:t>, F., 2022. Search strategy formulation for systematic reviews: Issues, challenges and opportunities. Intelligent Systems with Applications, 15, p.200091.</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William, F.K.A., 2024. Mastering validity and reliability in academic research: Meaning and significance. International Journal of Research Publications, 144(1), pp.287-292.</a:t>
            </a:r>
          </a:p>
          <a:p>
            <a:pPr marL="132715" lvl="1" indent="-66358" algn="just">
              <a:lnSpc>
                <a:spcPts val="1584"/>
              </a:lnSpc>
              <a:buFont typeface="Arial"/>
              <a:buChar char="•"/>
            </a:pPr>
            <a:r>
              <a:rPr lang="en-US" sz="1100" dirty="0" err="1">
                <a:solidFill>
                  <a:srgbClr val="000000"/>
                </a:solidFill>
                <a:latin typeface="Times New Roman"/>
                <a:ea typeface="Times New Roman"/>
                <a:cs typeface="Times New Roman"/>
                <a:sym typeface="Times New Roman"/>
              </a:rPr>
              <a:t>Wohlin</a:t>
            </a:r>
            <a:r>
              <a:rPr lang="en-US" sz="1100" dirty="0">
                <a:solidFill>
                  <a:srgbClr val="000000"/>
                </a:solidFill>
                <a:latin typeface="Times New Roman"/>
                <a:ea typeface="Times New Roman"/>
                <a:cs typeface="Times New Roman"/>
                <a:sym typeface="Times New Roman"/>
              </a:rPr>
              <a:t>, C., Kalinowski, M., Felizardo, K.R. and Mendes, E., 2022. Successful combination of database search and snowballing for identification of primary studies in systematic literature studies. </a:t>
            </a:r>
            <a:r>
              <a:rPr lang="en-US" sz="1100" i="1" dirty="0">
                <a:solidFill>
                  <a:srgbClr val="000000"/>
                </a:solidFill>
                <a:latin typeface="Times New Roman Italics"/>
                <a:ea typeface="Times New Roman Italics"/>
                <a:cs typeface="Times New Roman Italics"/>
                <a:sym typeface="Times New Roman Italics"/>
              </a:rPr>
              <a:t>Information and software technology</a:t>
            </a:r>
            <a:r>
              <a:rPr lang="en-US" sz="1100" dirty="0">
                <a:solidFill>
                  <a:srgbClr val="000000"/>
                </a:solidFill>
                <a:latin typeface="Times New Roman"/>
                <a:ea typeface="Times New Roman"/>
                <a:cs typeface="Times New Roman"/>
                <a:sym typeface="Times New Roman"/>
              </a:rPr>
              <a:t>, </a:t>
            </a:r>
            <a:r>
              <a:rPr lang="en-US" sz="1100" i="1" dirty="0">
                <a:solidFill>
                  <a:srgbClr val="000000"/>
                </a:solidFill>
                <a:latin typeface="Times New Roman Italics"/>
                <a:ea typeface="Times New Roman Italics"/>
                <a:cs typeface="Times New Roman Italics"/>
                <a:sym typeface="Times New Roman Italics"/>
              </a:rPr>
              <a:t>147</a:t>
            </a:r>
            <a:r>
              <a:rPr lang="en-US" sz="1100" dirty="0">
                <a:solidFill>
                  <a:srgbClr val="000000"/>
                </a:solidFill>
                <a:latin typeface="Times New Roman"/>
                <a:ea typeface="Times New Roman"/>
                <a:cs typeface="Times New Roman"/>
                <a:sym typeface="Times New Roman"/>
              </a:rPr>
              <a:t>, p.106908.</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Mandasini, A.A., 2022. Research methodology as a calibrator for the validity of scientific research results. </a:t>
            </a:r>
            <a:r>
              <a:rPr lang="en-US" sz="1100" dirty="0" err="1">
                <a:solidFill>
                  <a:srgbClr val="000000"/>
                </a:solidFill>
                <a:latin typeface="Times New Roman"/>
                <a:ea typeface="Times New Roman"/>
                <a:cs typeface="Times New Roman"/>
                <a:sym typeface="Times New Roman"/>
              </a:rPr>
              <a:t>Kontigensi</a:t>
            </a:r>
            <a:r>
              <a:rPr lang="en-US" sz="1100" dirty="0">
                <a:solidFill>
                  <a:srgbClr val="000000"/>
                </a:solidFill>
                <a:latin typeface="Times New Roman"/>
                <a:ea typeface="Times New Roman"/>
                <a:cs typeface="Times New Roman"/>
                <a:sym typeface="Times New Roman"/>
              </a:rPr>
              <a:t>: </a:t>
            </a:r>
            <a:r>
              <a:rPr lang="en-US" sz="1100" dirty="0" err="1">
                <a:solidFill>
                  <a:srgbClr val="000000"/>
                </a:solidFill>
                <a:latin typeface="Times New Roman"/>
                <a:ea typeface="Times New Roman"/>
                <a:cs typeface="Times New Roman"/>
                <a:sym typeface="Times New Roman"/>
              </a:rPr>
              <a:t>Jurnal</a:t>
            </a:r>
            <a:r>
              <a:rPr lang="en-US" sz="1100" dirty="0">
                <a:solidFill>
                  <a:srgbClr val="000000"/>
                </a:solidFill>
                <a:latin typeface="Times New Roman"/>
                <a:ea typeface="Times New Roman"/>
                <a:cs typeface="Times New Roman"/>
                <a:sym typeface="Times New Roman"/>
              </a:rPr>
              <a:t> </a:t>
            </a:r>
            <a:r>
              <a:rPr lang="en-US" sz="1100" dirty="0" err="1">
                <a:solidFill>
                  <a:srgbClr val="000000"/>
                </a:solidFill>
                <a:latin typeface="Times New Roman"/>
                <a:ea typeface="Times New Roman"/>
                <a:cs typeface="Times New Roman"/>
                <a:sym typeface="Times New Roman"/>
              </a:rPr>
              <a:t>Ilmiah</a:t>
            </a:r>
            <a:r>
              <a:rPr lang="en-US" sz="1100" dirty="0">
                <a:solidFill>
                  <a:srgbClr val="000000"/>
                </a:solidFill>
                <a:latin typeface="Times New Roman"/>
                <a:ea typeface="Times New Roman"/>
                <a:cs typeface="Times New Roman"/>
                <a:sym typeface="Times New Roman"/>
              </a:rPr>
              <a:t> </a:t>
            </a:r>
            <a:r>
              <a:rPr lang="en-US" sz="1100" dirty="0" err="1">
                <a:solidFill>
                  <a:srgbClr val="000000"/>
                </a:solidFill>
                <a:latin typeface="Times New Roman"/>
                <a:ea typeface="Times New Roman"/>
                <a:cs typeface="Times New Roman"/>
                <a:sym typeface="Times New Roman"/>
              </a:rPr>
              <a:t>Manajemen</a:t>
            </a:r>
            <a:r>
              <a:rPr lang="en-US" sz="1100" dirty="0">
                <a:solidFill>
                  <a:srgbClr val="000000"/>
                </a:solidFill>
                <a:latin typeface="Times New Roman"/>
                <a:ea typeface="Times New Roman"/>
                <a:cs typeface="Times New Roman"/>
                <a:sym typeface="Times New Roman"/>
              </a:rPr>
              <a:t>, 10(2), pp.439-447.</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Braun, V. and Clarke, V., 2024. Supporting best practice in reflexive thematic analysis reporting in Palliative Medicine: A review of published research and introduction to the Reflexive Thematic Analysis Reporting Guidelines (RTARG). Palliative medicine, 38(6), pp.608-616.</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Nii </a:t>
            </a:r>
            <a:r>
              <a:rPr lang="en-US" sz="1100" dirty="0" err="1">
                <a:solidFill>
                  <a:srgbClr val="000000"/>
                </a:solidFill>
                <a:latin typeface="Times New Roman"/>
                <a:ea typeface="Times New Roman"/>
                <a:cs typeface="Times New Roman"/>
                <a:sym typeface="Times New Roman"/>
              </a:rPr>
              <a:t>Laryeafio</a:t>
            </a:r>
            <a:r>
              <a:rPr lang="en-US" sz="1100" dirty="0">
                <a:solidFill>
                  <a:srgbClr val="000000"/>
                </a:solidFill>
                <a:latin typeface="Times New Roman"/>
                <a:ea typeface="Times New Roman"/>
                <a:cs typeface="Times New Roman"/>
                <a:sym typeface="Times New Roman"/>
              </a:rPr>
              <a:t>, M. and </a:t>
            </a:r>
            <a:r>
              <a:rPr lang="en-US" sz="1100" dirty="0" err="1">
                <a:solidFill>
                  <a:srgbClr val="000000"/>
                </a:solidFill>
                <a:latin typeface="Times New Roman"/>
                <a:ea typeface="Times New Roman"/>
                <a:cs typeface="Times New Roman"/>
                <a:sym typeface="Times New Roman"/>
              </a:rPr>
              <a:t>Ogbewe</a:t>
            </a:r>
            <a:r>
              <a:rPr lang="en-US" sz="1100" dirty="0">
                <a:solidFill>
                  <a:srgbClr val="000000"/>
                </a:solidFill>
                <a:latin typeface="Times New Roman"/>
                <a:ea typeface="Times New Roman"/>
                <a:cs typeface="Times New Roman"/>
                <a:sym typeface="Times New Roman"/>
              </a:rPr>
              <a:t>, O.C., 2023. Ethical consideration dilemma: systematic review of ethics in qualitative data collection through interviews. Journal of Ethics in Entrepreneurship and Technology, 3(2), pp.94-110.</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van </a:t>
            </a:r>
            <a:r>
              <a:rPr lang="en-US" sz="1100" dirty="0" err="1">
                <a:solidFill>
                  <a:srgbClr val="000000"/>
                </a:solidFill>
                <a:latin typeface="Times New Roman"/>
                <a:ea typeface="Times New Roman"/>
                <a:cs typeface="Times New Roman"/>
                <a:sym typeface="Times New Roman"/>
              </a:rPr>
              <a:t>Burgsteden</a:t>
            </a:r>
            <a:r>
              <a:rPr lang="en-US" sz="1100" dirty="0">
                <a:solidFill>
                  <a:srgbClr val="000000"/>
                </a:solidFill>
                <a:latin typeface="Times New Roman"/>
                <a:ea typeface="Times New Roman"/>
                <a:cs typeface="Times New Roman"/>
                <a:sym typeface="Times New Roman"/>
              </a:rPr>
              <a:t>, L., Stommel, W., </a:t>
            </a:r>
            <a:r>
              <a:rPr lang="en-US" sz="1100" dirty="0" err="1">
                <a:solidFill>
                  <a:srgbClr val="000000"/>
                </a:solidFill>
                <a:latin typeface="Times New Roman"/>
                <a:ea typeface="Times New Roman"/>
                <a:cs typeface="Times New Roman"/>
                <a:sym typeface="Times New Roman"/>
              </a:rPr>
              <a:t>Huiskes</a:t>
            </a:r>
            <a:r>
              <a:rPr lang="en-US" sz="1100" dirty="0">
                <a:solidFill>
                  <a:srgbClr val="000000"/>
                </a:solidFill>
                <a:latin typeface="Times New Roman"/>
                <a:ea typeface="Times New Roman"/>
                <a:cs typeface="Times New Roman"/>
                <a:sym typeface="Times New Roman"/>
              </a:rPr>
              <a:t>, M. and Rickert, M., 2025. Whose ethics? Negotiations and consultations between CA scholars and ethical assessment boards. Research on Language and Social Interaction, 58(2), pp.139-146.</a:t>
            </a:r>
          </a:p>
          <a:p>
            <a:pPr marL="132715" lvl="1" indent="-66358" algn="just">
              <a:lnSpc>
                <a:spcPts val="1584"/>
              </a:lnSpc>
              <a:buFont typeface="Arial"/>
              <a:buChar char="•"/>
            </a:pPr>
            <a:r>
              <a:rPr lang="en-US" sz="1100" dirty="0">
                <a:solidFill>
                  <a:srgbClr val="000000"/>
                </a:solidFill>
                <a:latin typeface="Times New Roman"/>
                <a:ea typeface="Times New Roman"/>
                <a:cs typeface="Times New Roman"/>
                <a:sym typeface="Times New Roman"/>
              </a:rPr>
              <a:t>Baldwin, J.R., </a:t>
            </a:r>
            <a:r>
              <a:rPr lang="en-US" sz="1100" dirty="0" err="1">
                <a:solidFill>
                  <a:srgbClr val="000000"/>
                </a:solidFill>
                <a:latin typeface="Times New Roman"/>
                <a:ea typeface="Times New Roman"/>
                <a:cs typeface="Times New Roman"/>
                <a:sym typeface="Times New Roman"/>
              </a:rPr>
              <a:t>Pingault</a:t>
            </a:r>
            <a:r>
              <a:rPr lang="en-US" sz="1100" dirty="0">
                <a:solidFill>
                  <a:srgbClr val="000000"/>
                </a:solidFill>
                <a:latin typeface="Times New Roman"/>
                <a:ea typeface="Times New Roman"/>
                <a:cs typeface="Times New Roman"/>
                <a:sym typeface="Times New Roman"/>
              </a:rPr>
              <a:t>, J.B., Schoeler, T., Sallis, H.M. and </a:t>
            </a:r>
            <a:r>
              <a:rPr lang="en-US" sz="1100" dirty="0" err="1">
                <a:solidFill>
                  <a:srgbClr val="000000"/>
                </a:solidFill>
                <a:latin typeface="Times New Roman"/>
                <a:ea typeface="Times New Roman"/>
                <a:cs typeface="Times New Roman"/>
                <a:sym typeface="Times New Roman"/>
              </a:rPr>
              <a:t>Munafò</a:t>
            </a:r>
            <a:r>
              <a:rPr lang="en-US" sz="1100" dirty="0">
                <a:solidFill>
                  <a:srgbClr val="000000"/>
                </a:solidFill>
                <a:latin typeface="Times New Roman"/>
                <a:ea typeface="Times New Roman"/>
                <a:cs typeface="Times New Roman"/>
                <a:sym typeface="Times New Roman"/>
              </a:rPr>
              <a:t>, M.R., 2022. Protecting against researcher bias in secondary data analysis: challenges and potential solutions. European Journal of Epidemiology, 37(1), pp.1-10.</a:t>
            </a:r>
          </a:p>
          <a:p>
            <a:pPr marL="132715" lvl="1" indent="-66358" algn="just">
              <a:lnSpc>
                <a:spcPts val="1584"/>
              </a:lnSpc>
              <a:buFont typeface="Arial"/>
              <a:buChar char="•"/>
            </a:pPr>
            <a:r>
              <a:rPr lang="en-US" sz="1100" dirty="0" err="1">
                <a:solidFill>
                  <a:srgbClr val="000000"/>
                </a:solidFill>
                <a:latin typeface="Times New Roman"/>
                <a:ea typeface="Times New Roman"/>
                <a:cs typeface="Times New Roman"/>
                <a:sym typeface="Times New Roman"/>
              </a:rPr>
              <a:t>Taquette</a:t>
            </a:r>
            <a:r>
              <a:rPr lang="en-US" sz="1100" dirty="0">
                <a:solidFill>
                  <a:srgbClr val="000000"/>
                </a:solidFill>
                <a:latin typeface="Times New Roman"/>
                <a:ea typeface="Times New Roman"/>
                <a:cs typeface="Times New Roman"/>
                <a:sym typeface="Times New Roman"/>
              </a:rPr>
              <a:t>, S.R. and Borges da Matta Souza, L.M., 2022. Ethical dilemmas in qualitative research: A critical literature review. International Journal of Qualitative Methods, 21, p.16094069221078731.</a:t>
            </a:r>
          </a:p>
          <a:p>
            <a:pPr marL="132715" lvl="1" indent="-66358" algn="l">
              <a:lnSpc>
                <a:spcPts val="1584"/>
              </a:lnSpc>
            </a:pPr>
            <a:endParaRPr lang="en-US" sz="1100" dirty="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33</TotalTime>
  <Words>1368</Words>
  <Application>Microsoft Office PowerPoint</Application>
  <PresentationFormat>Custom</PresentationFormat>
  <Paragraphs>63</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Times New Roman Italics</vt:lpstr>
      <vt:lpstr>Arimo Bold</vt:lpstr>
      <vt:lpstr>Times New Roman Bold</vt:lpstr>
      <vt:lpstr>Times New Roman</vt:lpstr>
      <vt:lpstr>Arial</vt:lpstr>
      <vt:lpstr>Tw Cen MT</vt:lpstr>
      <vt:lpstr>Droplet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Presentation1 (1) (1).pptx</dc:title>
  <dc:creator>naila waheed</dc:creator>
  <cp:lastModifiedBy>naila waheed</cp:lastModifiedBy>
  <cp:revision>3</cp:revision>
  <dcterms:created xsi:type="dcterms:W3CDTF">2006-08-16T00:00:00Z</dcterms:created>
  <dcterms:modified xsi:type="dcterms:W3CDTF">2026-03-27T22:17:19Z</dcterms:modified>
  <dc:identifier>DAHEfNGA7Eg</dc:identifier>
</cp:coreProperties>
</file>