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57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DF2DF-B6A9-1618-37E5-F3CF5B9173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E47D10-2F16-9408-7CD3-27E0636D3A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94843-5C1C-F2B3-87C1-D6674474F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040CD-9E30-827A-DE8E-7C0911E15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88F746-5987-8D14-916C-ACD1074A1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810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BE793-B95B-491F-4D2B-3B29C16C6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DC11C-3EE3-27AE-C8B5-A4148E3D6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013E5-55F2-DD02-9C2C-B5E22022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D2834-B425-81DD-D052-390DF6CF6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D9DDF-4891-0103-5A20-CE6437F77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74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C1F37-0523-CEF5-B49F-7BB6A28CB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19D7C-B26F-97AF-47B1-AB786A12A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94776-05BC-E804-5E28-C9012D890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05FF6-75F6-7604-CA6A-0448E14B5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ADC3B0-8018-7867-DDB4-114B54075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045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7DF37-2543-C5A9-177B-246051775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DD013-290C-0F4B-FE1A-BC660CA57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66509-6B0D-3001-0EF1-C0246C61CB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5C1E46-507C-BA17-F613-2F6F03676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AC971C-F8DF-652C-3B9C-7EA537C1C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845D24-99FC-44B0-CB48-1598B0F1B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13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E92B0-7E2F-CDA6-D444-A8518DECE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10AA84-AE8D-AB2D-2203-88977F1FF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295AB3-B389-5AD1-2A9E-591DA1D84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9CCED3-A962-84D6-DE68-A6E167BEF5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B61FBB-47CA-00D8-FA85-BACB9A804B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ECCF1A-0CC0-1BA0-B85D-B53A0078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E45EAA-8333-8BD5-7E62-13AA8908B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50474-2495-F6DF-9DB3-467224C13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43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E6257-EB31-7628-E785-C9ED57306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45FD56-5CD9-A7FD-AA4E-6E7E02D19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128CFB-8650-3CA9-B473-63D69B1A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4B603C-AA26-678E-2BF8-A95917CB7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558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CEF405-12AF-10B6-D8EC-C50A86D66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655AC5-E61B-29D4-C631-4BEE511FF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E5363D-65DE-EFE6-076E-8EEDCC2F3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721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C51D8-2B9E-F380-0EF7-C08AE5072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0B327-FB66-7DF9-E8BA-4224FD31A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472ACE-4AF6-F815-9545-E96A4B6F6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F68DE-6BE7-5499-88B7-FBB0EF61A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C8787C-7609-24D5-E0FB-097B4D1E6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7011FE-6C54-B9B9-F4E7-CD9AE5673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465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4C435-F7A0-7309-65E4-9714A08BA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AE6A4F-47D7-D2C9-912F-14757DB0F0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6E4C5-0D77-1E47-1912-AABFD9D680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CE74B0-1600-88DD-5AC8-F265A803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AC8B3-35A1-BB9B-2A3D-5FE5CAF05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287FD-E30D-C0B8-8E88-82522F28A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48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98DBB-6986-C486-5E4F-53A938E58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1FB865-C944-D4B4-95F3-49032E0782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D57694-1F14-745E-5D38-F34E8B55D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F71342-7A16-743F-41D7-1167AC288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310BE-A371-CF75-211D-A0B819887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600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2E4D17-01FE-082D-00E6-507C4280C7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4CC0DE-4B39-10E3-7395-8078267A1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42B26-01EC-300A-AAF7-3B1BBF0DE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877AA-060C-680F-9242-D7B0C8C5D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19763-F5A9-E9FE-B43B-6E7F0D4F9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9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F59F68-38CB-2374-52E4-56ECF3BE8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B1254-D74B-3BD8-FD1E-1D90F24E0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F24B6-A27F-3BE4-C1F2-9F82515924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A4FFA2-29F2-9E46-9819-4E3F8B455C67}" type="datetimeFigureOut">
              <a:rPr lang="en-US" smtClean="0"/>
              <a:t>6/14/26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0184CE-30A3-7AAD-0254-CB3D0DED00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1B41D-7F70-ACB9-E659-E150566044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78E763-329D-824F-904E-A84F4300E8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134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8A47C-E6BB-C539-BD70-8FEAFF36E0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1028" y="1576409"/>
            <a:ext cx="6330231" cy="1975509"/>
          </a:xfrm>
        </p:spPr>
        <p:txBody>
          <a:bodyPr anchor="t">
            <a:normAutofit/>
          </a:bodyPr>
          <a:lstStyle/>
          <a:p>
            <a:pPr algn="l"/>
            <a:r>
              <a:rPr lang="en-GB" sz="4300" b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Presentation Plan:  </a:t>
            </a:r>
            <a:r>
              <a:rPr lang="en-GB" sz="4300" b="1" u="sng" dirty="0" err="1">
                <a:solidFill>
                  <a:schemeClr val="tx2">
                    <a:lumMod val="90000"/>
                    <a:lumOff val="10000"/>
                  </a:schemeClr>
                </a:solidFill>
              </a:rPr>
              <a:t>Bowlby’s</a:t>
            </a:r>
            <a:r>
              <a:rPr lang="en-GB" sz="4300" b="1" u="sng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attachment Theory </a:t>
            </a:r>
            <a:endParaRPr lang="en-US" sz="4300" b="1" u="sng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60" name="Graphic 59" descr="Bowl">
            <a:extLst>
              <a:ext uri="{FF2B5EF4-FFF2-40B4-BE49-F238E27FC236}">
                <a16:creationId xmlns:a16="http://schemas.microsoft.com/office/drawing/2014/main" id="{E2A4184B-8AAA-0666-AF69-F835F2A819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61" name="Group 60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32577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E0B63C-102B-0C53-D1B9-0EEC97460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864" y="335273"/>
            <a:ext cx="8401603" cy="93472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3200" u="sng" kern="1200" dirty="0">
                <a:latin typeface="+mj-lt"/>
                <a:ea typeface="+mj-ea"/>
                <a:cs typeface="+mj-cs"/>
              </a:rPr>
              <a:t>Understanding Isaac’s development using </a:t>
            </a:r>
            <a:r>
              <a:rPr lang="en-GB" sz="3200" u="sng" kern="1200" dirty="0" err="1">
                <a:latin typeface="+mj-lt"/>
                <a:ea typeface="+mj-ea"/>
                <a:cs typeface="+mj-cs"/>
              </a:rPr>
              <a:t>Bowlby</a:t>
            </a:r>
            <a:r>
              <a:rPr lang="en-GB" sz="3200" u="sng" dirty="0" err="1"/>
              <a:t>’s</a:t>
            </a:r>
            <a:r>
              <a:rPr lang="en-GB" sz="3200" u="sng" kern="1200" dirty="0">
                <a:latin typeface="+mj-lt"/>
                <a:ea typeface="+mj-ea"/>
                <a:cs typeface="+mj-cs"/>
              </a:rPr>
              <a:t> attachment theory</a:t>
            </a:r>
            <a:endParaRPr lang="en-US" sz="3200" u="sng" kern="1200" dirty="0">
              <a:latin typeface="+mj-lt"/>
              <a:ea typeface="+mj-ea"/>
              <a:cs typeface="+mj-cs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7F03AE84-A4B1-FEE6-DFF2-76AB5A6B9FB4}"/>
              </a:ext>
            </a:extLst>
          </p:cNvPr>
          <p:cNvSpPr txBox="1">
            <a:spLocks/>
          </p:cNvSpPr>
          <p:nvPr/>
        </p:nvSpPr>
        <p:spPr>
          <a:xfrm>
            <a:off x="1287040" y="4554915"/>
            <a:ext cx="8401603" cy="9347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ctr">
              <a:buFont typeface="Courier New" panose="02070309020205020404" pitchFamily="49" charset="0"/>
              <a:buChar char="o"/>
            </a:pPr>
            <a:r>
              <a:rPr lang="en-GB" sz="3200" dirty="0"/>
              <a:t>Assessment Component 1: Individual Presentation </a:t>
            </a:r>
          </a:p>
          <a:p>
            <a:pPr marL="457200" indent="-457200" algn="ctr">
              <a:buFont typeface="Courier New" panose="02070309020205020404" pitchFamily="49" charset="0"/>
              <a:buChar char="o"/>
            </a:pPr>
            <a:endParaRPr lang="en-GB" sz="3200" dirty="0"/>
          </a:p>
          <a:p>
            <a:pPr marL="457200" indent="-457200" algn="ctr">
              <a:buFont typeface="Courier New" panose="02070309020205020404" pitchFamily="49" charset="0"/>
              <a:buChar char="o"/>
            </a:pPr>
            <a:r>
              <a:rPr lang="en-GB" sz="3200" dirty="0"/>
              <a:t>Trainee Early Years Support Worker </a:t>
            </a:r>
          </a:p>
          <a:p>
            <a:pPr marL="457200" indent="-457200" algn="ctr">
              <a:buFont typeface="Courier New" panose="02070309020205020404" pitchFamily="49" charset="0"/>
              <a:buChar char="o"/>
            </a:pPr>
            <a:endParaRPr lang="en-GB" sz="3200" dirty="0"/>
          </a:p>
          <a:p>
            <a:pPr marL="457200" indent="-457200" algn="ctr">
              <a:buFont typeface="Courier New" panose="02070309020205020404" pitchFamily="49" charset="0"/>
              <a:buChar char="o"/>
            </a:pPr>
            <a:endParaRPr lang="en-GB" sz="3200" dirty="0"/>
          </a:p>
          <a:p>
            <a:pPr marL="457200" indent="-457200" algn="ctr">
              <a:buFont typeface="Courier New" panose="02070309020205020404" pitchFamily="49" charset="0"/>
              <a:buChar char="o"/>
            </a:pPr>
            <a:r>
              <a:rPr lang="en-GB" sz="3200" dirty="0"/>
              <a:t>Multi-Agency Early Plan- Isaac (4 years old)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49846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A7841DD-AB4E-3237-C4F1-C345AE25E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431" y="394832"/>
            <a:ext cx="9885988" cy="1881109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u="sng" dirty="0"/>
              <a:t>Main assumptions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5C753-1AF2-8B75-E189-47C2A4922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475" y="2049604"/>
            <a:ext cx="10310061" cy="4413564"/>
          </a:xfrm>
        </p:spPr>
        <p:txBody>
          <a:bodyPr anchor="t">
            <a:normAutofit/>
          </a:bodyPr>
          <a:lstStyle/>
          <a:p>
            <a:r>
              <a:rPr lang="en-GB" sz="2600" dirty="0"/>
              <a:t>Attachment is biological , not just learned.</a:t>
            </a:r>
          </a:p>
          <a:p>
            <a:endParaRPr lang="en-GB" sz="2600" dirty="0"/>
          </a:p>
          <a:p>
            <a:r>
              <a:rPr lang="en-GB" sz="2600" dirty="0"/>
              <a:t>Continuous, warm care = secure attachment </a:t>
            </a:r>
          </a:p>
          <a:p>
            <a:endParaRPr lang="en-GB" sz="2600" dirty="0"/>
          </a:p>
          <a:p>
            <a:r>
              <a:rPr lang="en-GB" sz="2600" dirty="0"/>
              <a:t>Disrupted or unresponsive care = insecure attachment</a:t>
            </a:r>
          </a:p>
          <a:p>
            <a:endParaRPr lang="en-GB" sz="2600" dirty="0"/>
          </a:p>
          <a:p>
            <a:r>
              <a:rPr lang="en-GB" sz="2600" dirty="0"/>
              <a:t>Early attachment cognitive development long-term</a:t>
            </a:r>
            <a:r>
              <a:rPr lang="en-GB" sz="2000" dirty="0"/>
              <a:t>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3807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C117F4-B447-1E5A-A8E8-EE846FF66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912" y="892772"/>
            <a:ext cx="3672890" cy="2426832"/>
          </a:xfrm>
        </p:spPr>
        <p:txBody>
          <a:bodyPr>
            <a:normAutofit/>
          </a:bodyPr>
          <a:lstStyle/>
          <a:p>
            <a:r>
              <a:rPr lang="en-GB" sz="3600" u="sng" dirty="0">
                <a:solidFill>
                  <a:schemeClr val="tx2"/>
                </a:solidFill>
              </a:rPr>
              <a:t>Why Choose this theory for Isaac?</a:t>
            </a:r>
            <a:endParaRPr lang="en-US" sz="3600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4E21F-8B4E-5185-DBD9-E9EDECAE6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/>
                </a:solidFill>
              </a:rPr>
              <a:t>Focuses on continuity of care, caregiver availability and separation – all key factors in Isaac’s case</a:t>
            </a:r>
          </a:p>
          <a:p>
            <a:pPr>
              <a:buFont typeface="Wingdings" pitchFamily="2" charset="2"/>
              <a:buChar char="v"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/>
                </a:solidFill>
              </a:rPr>
              <a:t>Explains why he behaves the way he does, not just what he does</a:t>
            </a:r>
          </a:p>
          <a:p>
            <a:pPr>
              <a:buFont typeface="Wingdings" pitchFamily="2" charset="2"/>
              <a:buChar char="v"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/>
                </a:solidFill>
              </a:rPr>
              <a:t>Connects early experiences directly to his observes difficulties</a:t>
            </a:r>
          </a:p>
          <a:p>
            <a:pPr>
              <a:buFont typeface="Wingdings" pitchFamily="2" charset="2"/>
              <a:buChar char="v"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2400" dirty="0">
                <a:solidFill>
                  <a:schemeClr val="tx2"/>
                </a:solidFill>
              </a:rPr>
              <a:t>Provides clear, evidence-based guidance for support </a:t>
            </a:r>
            <a:endParaRPr lang="en-U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3213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E93F75-96AF-8F6E-848A-84A34B896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0412" y="388637"/>
            <a:ext cx="6732360" cy="1142900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solidFill>
                  <a:schemeClr val="tx2"/>
                </a:solidFill>
              </a:rPr>
              <a:t>Applying the theory to Isaac</a:t>
            </a:r>
            <a:endParaRPr lang="en-US" sz="3600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4A6E5-2698-0788-C0D5-4DF09C2C5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3546" y="1993283"/>
            <a:ext cx="5709721" cy="2430864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Isaac’s Circumstances:</a:t>
            </a:r>
          </a:p>
          <a:p>
            <a:pPr marL="0" indent="0">
              <a:buNone/>
            </a:pPr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Moved twice in 2 yeas + disrupted childcare </a:t>
            </a:r>
          </a:p>
          <a:p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Mother: single parents, post-natal depression, low confidence, limited support</a:t>
            </a:r>
          </a:p>
          <a:p>
            <a:endParaRPr lang="en-GB" sz="24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</a:rPr>
              <a:t>Observed behaviours:quiet/ withdrawn, separation distress, language delay, struggles in groups, clingy at home</a:t>
            </a:r>
            <a:endParaRPr lang="en-US" sz="24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90420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9A99EE-2DAE-A85C-8E7A-FE389E044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2254" y="130191"/>
            <a:ext cx="6880591" cy="832006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>
                <a:solidFill>
                  <a:schemeClr val="tx2"/>
                </a:solidFill>
              </a:rPr>
              <a:t>Support Plan</a:t>
            </a:r>
            <a:endParaRPr lang="en-US" sz="3600" u="sng" dirty="0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22110-033F-E90F-0F8D-9138454FC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197" y="1810693"/>
            <a:ext cx="5562813" cy="1911287"/>
          </a:xfrm>
        </p:spPr>
        <p:txBody>
          <a:bodyPr anchor="t">
            <a:normAutofit/>
          </a:bodyPr>
          <a:lstStyle/>
          <a:p>
            <a:r>
              <a:rPr lang="en-GB" sz="2200" u="sng" dirty="0">
                <a:solidFill>
                  <a:schemeClr val="tx2"/>
                </a:solidFill>
              </a:rPr>
              <a:t>1. Build Consistency &amp; Trust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Assign a dedicated key worker</a:t>
            </a:r>
          </a:p>
          <a:p>
            <a:r>
              <a:rPr lang="en-GB" sz="2200" dirty="0">
                <a:solidFill>
                  <a:schemeClr val="tx2"/>
                </a:solidFill>
              </a:rPr>
              <a:t>Use clear routines and visual timetables </a:t>
            </a:r>
            <a:endParaRPr lang="en-US" sz="22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270CF2F-A7A3-AAC5-E12B-4BC504C12FD2}"/>
              </a:ext>
            </a:extLst>
          </p:cNvPr>
          <p:cNvSpPr txBox="1">
            <a:spLocks/>
          </p:cNvSpPr>
          <p:nvPr/>
        </p:nvSpPr>
        <p:spPr>
          <a:xfrm>
            <a:off x="6193946" y="1795620"/>
            <a:ext cx="5562813" cy="19112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u="sng" dirty="0">
                <a:solidFill>
                  <a:schemeClr val="tx2"/>
                </a:solidFill>
              </a:rPr>
              <a:t>2. Strengthens the Parent-Child Bond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Signpost mum to mental health and parent support services</a:t>
            </a:r>
          </a:p>
          <a:p>
            <a:r>
              <a:rPr lang="en-GB" sz="2200" dirty="0">
                <a:solidFill>
                  <a:schemeClr val="tx2"/>
                </a:solidFill>
              </a:rPr>
              <a:t>Share simple responsive interaction strategies</a:t>
            </a:r>
            <a:endParaRPr lang="en-US" sz="2200" dirty="0">
              <a:solidFill>
                <a:schemeClr val="tx2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8C87FE-61CC-582C-F99E-58CB6830272E}"/>
              </a:ext>
            </a:extLst>
          </p:cNvPr>
          <p:cNvSpPr txBox="1">
            <a:spLocks/>
          </p:cNvSpPr>
          <p:nvPr/>
        </p:nvSpPr>
        <p:spPr>
          <a:xfrm>
            <a:off x="196196" y="4570476"/>
            <a:ext cx="5562813" cy="19112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u="sng" dirty="0">
                <a:solidFill>
                  <a:schemeClr val="tx2"/>
                </a:solidFill>
              </a:rPr>
              <a:t>3. Support Development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Start with short, low-pressure group activities </a:t>
            </a:r>
          </a:p>
          <a:p>
            <a:r>
              <a:rPr lang="en-GB" sz="2200" dirty="0">
                <a:solidFill>
                  <a:schemeClr val="tx2"/>
                </a:solidFill>
              </a:rPr>
              <a:t>Encourage language through play and daily talk </a:t>
            </a:r>
          </a:p>
          <a:p>
            <a:r>
              <a:rPr lang="en-GB" sz="2200" dirty="0">
                <a:solidFill>
                  <a:schemeClr val="tx2"/>
                </a:solidFill>
              </a:rPr>
              <a:t>Praise all attempts to join in or communicate</a:t>
            </a:r>
            <a:endParaRPr lang="en-US" sz="2200" dirty="0">
              <a:solidFill>
                <a:schemeClr val="tx2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090FFFB-B39F-4C99-0E63-614355624C7A}"/>
              </a:ext>
            </a:extLst>
          </p:cNvPr>
          <p:cNvSpPr txBox="1">
            <a:spLocks/>
          </p:cNvSpPr>
          <p:nvPr/>
        </p:nvSpPr>
        <p:spPr>
          <a:xfrm>
            <a:off x="6651438" y="4633407"/>
            <a:ext cx="5562813" cy="19112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u="sng" dirty="0">
                <a:solidFill>
                  <a:schemeClr val="tx2"/>
                </a:solidFill>
              </a:rPr>
              <a:t>4.  Review progress 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Monitor progress every 4-6 weeks and adjust support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07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BD80FD-C1C6-393E-6CFB-473731A4D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 err="1"/>
              <a:t>Bowlby’s</a:t>
            </a:r>
            <a:r>
              <a:rPr lang="en-GB" sz="3600" u="sng" dirty="0"/>
              <a:t> Attachment Theory</a:t>
            </a:r>
            <a:br>
              <a:rPr lang="en-GB" sz="3600" u="sng" dirty="0"/>
            </a:br>
            <a:br>
              <a:rPr lang="en-GB" sz="3600" dirty="0"/>
            </a:br>
            <a:r>
              <a:rPr lang="en-GB" sz="3600" dirty="0"/>
              <a:t>Key concepts: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60A46-FBB3-B785-E940-1CADFBCDD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368" y="3335447"/>
            <a:ext cx="10097128" cy="3083376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/>
              <a:t>Attachment: An innate , emotional bond between children and primary caregiver, designed to keep children safe.</a:t>
            </a:r>
          </a:p>
          <a:p>
            <a:r>
              <a:rPr lang="en-GB" sz="2000" dirty="0"/>
              <a:t>Secure Base: a consistent, responsive, caregiver gives the child confidence to explore and learn.</a:t>
            </a:r>
          </a:p>
          <a:p>
            <a:r>
              <a:rPr lang="en-GB" sz="2000" dirty="0"/>
              <a:t> Internal Working Model:A Mental framework formed in early life-   Shapes how the child sees themselves, others and relationships. </a:t>
            </a:r>
          </a:p>
          <a:p>
            <a:r>
              <a:rPr lang="en-GB" sz="2000" dirty="0"/>
              <a:t>Critical Period: The first 3-5years are the most impotent time for healthy attachment to develop.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68966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14D791-4D8A-4854-B8FC-6959656D0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076E76-3EB3-4269-8135-07CAB20E5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7D3B6-8E00-C380-4827-03AC84213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553" y="161612"/>
            <a:ext cx="6739136" cy="8946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Conclusion:</a:t>
            </a:r>
            <a:endParaRPr lang="en-US" sz="52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B3C7E5-50E1-4F9E-AEA3-A6D219039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305" y="0"/>
            <a:ext cx="5163047" cy="3153018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0233B5C-C5A9-48C0-8C07-21E6F6B36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0F3AF96-AAC1-41E3-9F66-0A6277845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DF38A98-557F-4C23-935A-42806B67AA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CEB13D-EBFC-4288-B604-572C2F779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988F9A4-0578-4C59-8B4A-346E02C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9262397" y="3928396"/>
            <a:ext cx="3142400" cy="2716805"/>
            <a:chOff x="-305" y="-4155"/>
            <a:chExt cx="2514948" cy="2174333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3F827B-FA00-442A-A09C-806F1FFA3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C876680-EE75-4791-842F-E23509221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B9819B2-70D4-4E0A-8D51-6B359B44C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A8033D-6A70-4FA5-8F37-7F8C117C98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9175A60D-1055-E01E-1C29-9F477EAE5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6535" y="1873565"/>
            <a:ext cx="9983961" cy="3508218"/>
          </a:xfrm>
        </p:spPr>
        <p:txBody>
          <a:bodyPr anchor="t">
            <a:normAutofit/>
          </a:bodyPr>
          <a:lstStyle/>
          <a:p>
            <a:r>
              <a:rPr lang="en-GB" sz="2500" dirty="0">
                <a:solidFill>
                  <a:schemeClr val="tx2"/>
                </a:solidFill>
              </a:rPr>
              <a:t>Isaac’s difficulties are understandable responses to disrupted care and inconsistent support 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 err="1">
                <a:solidFill>
                  <a:schemeClr val="tx2"/>
                </a:solidFill>
              </a:rPr>
              <a:t>Bowlby’s</a:t>
            </a:r>
            <a:r>
              <a:rPr lang="en-GB" sz="2500" dirty="0">
                <a:solidFill>
                  <a:schemeClr val="tx2"/>
                </a:solidFill>
              </a:rPr>
              <a:t> theory shows us that safety and secure relationships are the foundation for all development 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By building and supporting his family,  we can help Isaac progress socially, emotionally and in his learning</a:t>
            </a:r>
            <a:r>
              <a:rPr lang="en-GB" sz="25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20863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Presentation Plan:  Bowlby’s attachment Theory </vt:lpstr>
      <vt:lpstr>Understanding Isaac’s development using Bowlby’s attachment theory</vt:lpstr>
      <vt:lpstr>Main assumptions </vt:lpstr>
      <vt:lpstr>Why Choose this theory for Isaac?</vt:lpstr>
      <vt:lpstr>Applying the theory to Isaac</vt:lpstr>
      <vt:lpstr>Support Plan</vt:lpstr>
      <vt:lpstr>Bowlby’s Attachment Theory  Key concepts:</vt:lpstr>
      <vt:lpstr>Conclusion: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Alisha Kavwal Mahmood (2505027)</dc:creator>
  <cp:lastModifiedBy>Alisha Kavwal Mahmood (2505027)</cp:lastModifiedBy>
  <cp:revision>3</cp:revision>
  <dcterms:created xsi:type="dcterms:W3CDTF">2026-06-14T17:10:34Z</dcterms:created>
  <dcterms:modified xsi:type="dcterms:W3CDTF">2026-06-15T07:00:29Z</dcterms:modified>
</cp:coreProperties>
</file>