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794D"/>
    <a:srgbClr val="5B5E5C"/>
    <a:srgbClr val="4D7E54"/>
    <a:srgbClr val="4C7D53"/>
    <a:srgbClr val="4C7F56"/>
    <a:srgbClr val="83A091"/>
    <a:srgbClr val="55936E"/>
    <a:srgbClr val="4C7E59"/>
    <a:srgbClr val="4C7D52"/>
    <a:srgbClr val="4C7C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8219EB-DC6C-24FA-8CD0-24628AFB1FB2}" v="524" dt="2025-04-02T11:40:31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37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110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70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487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10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92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186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54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95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928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76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4/2/2025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610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hyperlink" Target="https://www.supportyourtech.com/excel/how-to-auto-sum-in-excel-a-step-by-step-guide-for-beginn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0B39E6A7-C307-EDAE-9470-1BCC7ECA789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40000"/>
          </a:blip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8870" y="262705"/>
            <a:ext cx="10759688" cy="111375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b="0" dirty="0">
                <a:latin typeface="Modern Love"/>
              </a:rPr>
              <a:t>🖩 How to Use AutoSum in Excel</a:t>
            </a:r>
            <a:endParaRPr lang="en-GB" sz="4400" b="0" dirty="0">
              <a:latin typeface="Modern Love"/>
            </a:endParaRPr>
          </a:p>
          <a:p>
            <a:pPr algn="ctr"/>
            <a:r>
              <a:rPr lang="en-US" sz="3600" dirty="0">
                <a:solidFill>
                  <a:schemeClr val="accent6">
                    <a:lumMod val="40000"/>
                    <a:lumOff val="60000"/>
                  </a:schemeClr>
                </a:solidFill>
                <a:latin typeface="Avenir Next LT Pro"/>
              </a:rPr>
              <a:t>E A S Y &amp; Q U I C K</a:t>
            </a:r>
            <a:endParaRPr lang="en-GB" sz="3600" b="0" dirty="0">
              <a:solidFill>
                <a:schemeClr val="accent6">
                  <a:lumMod val="40000"/>
                  <a:lumOff val="60000"/>
                </a:schemeClr>
              </a:solidFill>
              <a:latin typeface="Avenir Next LT Pr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2627" y="1523589"/>
            <a:ext cx="4632795" cy="505925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Image result for exel">
            <a:extLst>
              <a:ext uri="{FF2B5EF4-FFF2-40B4-BE49-F238E27FC236}">
                <a16:creationId xmlns:a16="http://schemas.microsoft.com/office/drawing/2014/main" id="{B5C85878-0455-F9E4-859E-7E27D91EEA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5036" y="749128"/>
            <a:ext cx="1372632" cy="12614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E7A1C3-FD64-5E97-BC8A-4413B5FC3F14}"/>
              </a:ext>
            </a:extLst>
          </p:cNvPr>
          <p:cNvSpPr txBox="1"/>
          <p:nvPr/>
        </p:nvSpPr>
        <p:spPr>
          <a:xfrm>
            <a:off x="195648" y="2149131"/>
            <a:ext cx="4102615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1" dirty="0">
                <a:solidFill>
                  <a:schemeClr val="accent4">
                    <a:lumMod val="20000"/>
                    <a:lumOff val="80000"/>
                  </a:schemeClr>
                </a:solidFill>
                <a:latin typeface="Lucida Calligraphy"/>
                <a:ea typeface="+mn-lt"/>
                <a:cs typeface="+mn-lt"/>
              </a:rPr>
              <a:t>Helpful Hints for Using AutoSum in Excel</a:t>
            </a:r>
            <a:endParaRPr lang="en-US" sz="2000" b="1" i="1" dirty="0">
              <a:solidFill>
                <a:schemeClr val="accent4">
                  <a:lumMod val="20000"/>
                  <a:lumOff val="80000"/>
                </a:schemeClr>
              </a:solidFill>
              <a:latin typeface="Lucida Calligraphy"/>
              <a:ea typeface="+mn-lt"/>
              <a:cs typeface="+mn-lt"/>
            </a:endParaRPr>
          </a:p>
          <a:p>
            <a:pPr algn="ctr"/>
            <a:endParaRPr lang="en-GB" sz="2000" b="1" i="1" dirty="0">
              <a:solidFill>
                <a:schemeClr val="accent4">
                  <a:lumMod val="20000"/>
                  <a:lumOff val="80000"/>
                </a:schemeClr>
              </a:solidFill>
              <a:latin typeface="Lucida Calligraphy"/>
              <a:ea typeface="+mn-lt"/>
              <a:cs typeface="+mn-lt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Verify the highlighted range to ensure it covers all the cells you wish to total.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Utilize the AutoSum feature for both rows and columns to save time.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AutoSum adjusts automatically when your data is modified.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Pair AutoSum with other functions for more complex calculations.</a:t>
            </a:r>
            <a:endParaRPr lang="en-GB" sz="1600">
              <a:highlight>
                <a:srgbClr val="535855"/>
              </a:highlight>
              <a:latin typeface="Times New Roman"/>
              <a:cs typeface="Times New Roman"/>
            </a:endParaRPr>
          </a:p>
          <a:p>
            <a:pPr marL="342900" indent="-342900">
              <a:buFont typeface="Wingdings"/>
              <a:buChar char="Ø"/>
            </a:pPr>
            <a:r>
              <a:rPr lang="en-GB" sz="1600" dirty="0">
                <a:highlight>
                  <a:srgbClr val="535855"/>
                </a:highlight>
                <a:latin typeface="Times New Roman"/>
                <a:ea typeface="+mn-lt"/>
                <a:cs typeface="+mn-lt"/>
              </a:rPr>
              <a:t>Activate AutoSum quickly using the shortcut Alt + =.</a:t>
            </a:r>
            <a:endParaRPr lang="en-GB" sz="1600">
              <a:highlight>
                <a:srgbClr val="535855"/>
              </a:highlight>
              <a:latin typeface="Times New Roman"/>
            </a:endParaRPr>
          </a:p>
          <a:p>
            <a:pPr marL="342900" indent="-342900">
              <a:buFont typeface="Wingdings"/>
              <a:buChar char="Ø"/>
            </a:pPr>
            <a:endParaRPr lang="en-GB" sz="12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F90DB1-0369-11D9-6B67-EF4370D24BB3}"/>
              </a:ext>
            </a:extLst>
          </p:cNvPr>
          <p:cNvSpPr txBox="1"/>
          <p:nvPr/>
        </p:nvSpPr>
        <p:spPr>
          <a:xfrm>
            <a:off x="5964638" y="1546017"/>
            <a:ext cx="5927919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highlight>
                  <a:srgbClr val="45794D"/>
                </a:highlight>
                <a:latin typeface="Times New Roman"/>
                <a:ea typeface="+mn-lt"/>
                <a:cs typeface="+mn-lt"/>
              </a:rPr>
              <a:t>Step 1: </a:t>
            </a:r>
            <a:r>
              <a:rPr lang="en-GB" dirty="0">
                <a:highlight>
                  <a:srgbClr val="45794D"/>
                </a:highlight>
                <a:latin typeface="Times New Roman"/>
                <a:ea typeface="+mn-lt"/>
                <a:cs typeface="+mn-lt"/>
              </a:rPr>
              <a:t>Open Your Excel Spreadsheet</a:t>
            </a:r>
            <a:endParaRPr lang="en-US">
              <a:highlight>
                <a:srgbClr val="45794D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To perform the AutoSum function, you need to open the Excel file in the place where you need it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In an electronic table, find the cells containing the numbers you want to add 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E59"/>
                </a:highlight>
                <a:latin typeface="Times New Roman"/>
                <a:ea typeface="+mn-lt"/>
                <a:cs typeface="+mn-lt"/>
              </a:rPr>
              <a:t>Step 2:</a:t>
            </a:r>
            <a:r>
              <a:rPr lang="en-GB" dirty="0">
                <a:highlight>
                  <a:srgbClr val="4C7E59"/>
                </a:highlight>
                <a:latin typeface="Times New Roman"/>
                <a:ea typeface="+mn-lt"/>
                <a:cs typeface="+mn-lt"/>
              </a:rPr>
              <a:t> </a:t>
            </a:r>
            <a:r>
              <a:rPr lang="en-GB" dirty="0">
                <a:highlight>
                  <a:srgbClr val="4C7C52"/>
                </a:highlight>
                <a:latin typeface="Times New Roman"/>
                <a:ea typeface="+mn-lt"/>
                <a:cs typeface="+mn-lt"/>
              </a:rPr>
              <a:t>Select the Cell To see the sum to appear, select a cell</a:t>
            </a:r>
            <a:endParaRPr lang="en-GB">
              <a:highlight>
                <a:srgbClr val="4C7C52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It is usually a cell at the end of a range of numbers, at the bottom or right.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F56"/>
                </a:highlight>
                <a:latin typeface="Times New Roman"/>
                <a:ea typeface="+mn-lt"/>
                <a:cs typeface="+mn-lt"/>
              </a:rPr>
              <a:t>Step 3:</a:t>
            </a:r>
            <a:r>
              <a:rPr lang="en-GB" dirty="0">
                <a:highlight>
                  <a:srgbClr val="4C7F56"/>
                </a:highlight>
                <a:latin typeface="Times New Roman"/>
                <a:ea typeface="+mn-lt"/>
                <a:cs typeface="+mn-lt"/>
              </a:rPr>
              <a:t> Click on AutoSum Button</a:t>
            </a:r>
            <a:endParaRPr lang="en-GB">
              <a:highlight>
                <a:srgbClr val="4C7F56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Guide to the Home tab or the Formulas tab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Click the AutoSum (Σ) button.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C7D53"/>
                </a:highlight>
                <a:latin typeface="Times New Roman"/>
                <a:ea typeface="+mn-lt"/>
                <a:cs typeface="+mn-lt"/>
              </a:rPr>
              <a:t>Step 4:</a:t>
            </a:r>
            <a:r>
              <a:rPr lang="en-GB" dirty="0">
                <a:highlight>
                  <a:srgbClr val="4C7D53"/>
                </a:highlight>
                <a:latin typeface="Times New Roman"/>
                <a:ea typeface="+mn-lt"/>
                <a:cs typeface="+mn-lt"/>
              </a:rPr>
              <a:t> Check the Selected Range</a:t>
            </a:r>
            <a:endParaRPr lang="en-GB">
              <a:highlight>
                <a:srgbClr val="4C7D53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Excel selects the number range automatically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if necessary, click and drag to select the correct range of cells </a:t>
            </a:r>
            <a:endParaRPr lang="en-GB">
              <a:latin typeface="Times New Roman"/>
              <a:cs typeface="Times New Roman"/>
            </a:endParaRPr>
          </a:p>
          <a:p>
            <a:r>
              <a:rPr lang="en-GB" b="1" dirty="0">
                <a:highlight>
                  <a:srgbClr val="4D7E54"/>
                </a:highlight>
                <a:latin typeface="Times New Roman"/>
                <a:ea typeface="+mn-lt"/>
                <a:cs typeface="+mn-lt"/>
              </a:rPr>
              <a:t>Step 5:</a:t>
            </a:r>
            <a:r>
              <a:rPr lang="en-GB" dirty="0">
                <a:highlight>
                  <a:srgbClr val="4D7E54"/>
                </a:highlight>
                <a:latin typeface="Times New Roman"/>
                <a:ea typeface="+mn-lt"/>
                <a:cs typeface="+mn-lt"/>
              </a:rPr>
              <a:t> Press Enter</a:t>
            </a:r>
            <a:endParaRPr lang="en-GB">
              <a:highlight>
                <a:srgbClr val="4D7E54"/>
              </a:highlight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ea typeface="+mn-lt"/>
                <a:cs typeface="+mn-lt"/>
              </a:rPr>
              <a:t>To display the sum push Enter</a:t>
            </a:r>
            <a:endParaRPr lang="en-GB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1A5B3E7-6C03-ECF3-C07B-1F8A76FB89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7802" y="2364388"/>
            <a:ext cx="1263479" cy="1006819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34F998A-0F3D-6FDA-D975-CFA9705C94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6733" y="3508933"/>
            <a:ext cx="1275319" cy="725703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94B5BFE-7FCE-0468-FB2C-80441DBB89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275" y="4398876"/>
            <a:ext cx="1298233" cy="871410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8676F6E-E86D-5927-D11A-03EA8DFD19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6" y="5380981"/>
            <a:ext cx="1285103" cy="853389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ADEBEAD-849D-4216-D977-24FB5A6448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0633" y="1541377"/>
            <a:ext cx="1288707" cy="6860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4D7923-227E-B5D2-99A1-A6A3585B410A}"/>
              </a:ext>
            </a:extLst>
          </p:cNvPr>
          <p:cNvSpPr txBox="1"/>
          <p:nvPr/>
        </p:nvSpPr>
        <p:spPr>
          <a:xfrm>
            <a:off x="174625" y="6175375"/>
            <a:ext cx="1171574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Reference:</a:t>
            </a:r>
            <a:r>
              <a:rPr lang="en-GB" dirty="0"/>
              <a:t> </a:t>
            </a:r>
            <a:r>
              <a:rPr lang="en-GB" sz="1200" dirty="0">
                <a:latin typeface="Calibri"/>
                <a:ea typeface="Calibri"/>
                <a:cs typeface="Calibri"/>
              </a:rPr>
              <a:t> </a:t>
            </a:r>
            <a:r>
              <a:rPr lang="en-GB" sz="1200" dirty="0">
                <a:solidFill>
                  <a:schemeClr val="accent4"/>
                </a:solidFill>
                <a:latin typeface="Calibri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https://www.supportyourtech.com/excel/how-to-auto-sum-in-excel-a-step-by-step-guide-for-beginners/</a:t>
            </a:r>
            <a:r>
              <a:rPr lang="en-GB" sz="1200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200" dirty="0">
              <a:solidFill>
                <a:schemeClr val="accent4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Wingdings,Sans-Serif"/>
              <a:buChar char="Ø"/>
            </a:pPr>
            <a:endParaRPr lang="en-GB" dirty="0">
              <a:solidFill>
                <a:schemeClr val="accent4"/>
              </a:solidFill>
              <a:highlight>
                <a:srgbClr val="C0C0C0"/>
              </a:highlight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PortalVTI</vt:lpstr>
      <vt:lpstr>🖩 How to Use AutoSum in Excel E A S Y &amp; Q U I C 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208</cp:revision>
  <dcterms:created xsi:type="dcterms:W3CDTF">2025-04-02T08:45:11Z</dcterms:created>
  <dcterms:modified xsi:type="dcterms:W3CDTF">2025-04-02T11:40:40Z</dcterms:modified>
</cp:coreProperties>
</file>