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58"/>
  </p:notesMasterIdLst>
  <p:sldIdLst>
    <p:sldId id="298" r:id="rId2"/>
    <p:sldId id="306" r:id="rId3"/>
    <p:sldId id="297" r:id="rId4"/>
    <p:sldId id="307" r:id="rId5"/>
    <p:sldId id="291" r:id="rId6"/>
    <p:sldId id="305" r:id="rId7"/>
    <p:sldId id="295" r:id="rId8"/>
    <p:sldId id="301" r:id="rId9"/>
    <p:sldId id="308" r:id="rId10"/>
    <p:sldId id="309" r:id="rId11"/>
    <p:sldId id="310" r:id="rId12"/>
    <p:sldId id="311" r:id="rId13"/>
    <p:sldId id="312" r:id="rId14"/>
    <p:sldId id="325" r:id="rId15"/>
    <p:sldId id="313" r:id="rId16"/>
    <p:sldId id="314" r:id="rId17"/>
    <p:sldId id="326" r:id="rId18"/>
    <p:sldId id="329" r:id="rId19"/>
    <p:sldId id="315" r:id="rId20"/>
    <p:sldId id="317" r:id="rId21"/>
    <p:sldId id="330" r:id="rId22"/>
    <p:sldId id="318" r:id="rId23"/>
    <p:sldId id="319" r:id="rId24"/>
    <p:sldId id="321" r:id="rId25"/>
    <p:sldId id="322" r:id="rId26"/>
    <p:sldId id="331" r:id="rId27"/>
    <p:sldId id="332" r:id="rId28"/>
    <p:sldId id="324" r:id="rId29"/>
    <p:sldId id="333" r:id="rId30"/>
    <p:sldId id="334" r:id="rId31"/>
    <p:sldId id="335" r:id="rId32"/>
    <p:sldId id="350" r:id="rId33"/>
    <p:sldId id="351" r:id="rId34"/>
    <p:sldId id="352" r:id="rId35"/>
    <p:sldId id="353" r:id="rId36"/>
    <p:sldId id="358" r:id="rId37"/>
    <p:sldId id="367" r:id="rId38"/>
    <p:sldId id="363" r:id="rId39"/>
    <p:sldId id="365" r:id="rId40"/>
    <p:sldId id="366" r:id="rId41"/>
    <p:sldId id="368" r:id="rId42"/>
    <p:sldId id="369" r:id="rId43"/>
    <p:sldId id="336" r:id="rId44"/>
    <p:sldId id="337" r:id="rId45"/>
    <p:sldId id="338" r:id="rId46"/>
    <p:sldId id="339" r:id="rId47"/>
    <p:sldId id="340" r:id="rId48"/>
    <p:sldId id="341" r:id="rId49"/>
    <p:sldId id="342" r:id="rId50"/>
    <p:sldId id="343" r:id="rId51"/>
    <p:sldId id="344" r:id="rId52"/>
    <p:sldId id="345" r:id="rId53"/>
    <p:sldId id="346" r:id="rId54"/>
    <p:sldId id="347" r:id="rId55"/>
    <p:sldId id="348" r:id="rId56"/>
    <p:sldId id="349" r:id="rId57"/>
  </p:sldIdLst>
  <p:sldSz cx="9144000" cy="6858000" type="screen4x3"/>
  <p:notesSz cx="6858000" cy="9144000"/>
  <p:defaultTextStyle>
    <a:defPPr>
      <a:defRPr lang="en-US"/>
    </a:defPPr>
    <a:lvl1pPr algn="l" defTabSz="1217613" rtl="0" fontAlgn="base">
      <a:spcBef>
        <a:spcPct val="0"/>
      </a:spcBef>
      <a:spcAft>
        <a:spcPct val="0"/>
      </a:spcAft>
      <a:defRPr sz="2400" kern="1200">
        <a:solidFill>
          <a:schemeClr val="tx1"/>
        </a:solidFill>
        <a:latin typeface="Calibri" pitchFamily="34" charset="0"/>
        <a:ea typeface="+mn-ea"/>
        <a:cs typeface="Arial" charset="0"/>
      </a:defRPr>
    </a:lvl1pPr>
    <a:lvl2pPr marL="608013" indent="-150813" algn="l" defTabSz="1217613" rtl="0" fontAlgn="base">
      <a:spcBef>
        <a:spcPct val="0"/>
      </a:spcBef>
      <a:spcAft>
        <a:spcPct val="0"/>
      </a:spcAft>
      <a:defRPr sz="2400" kern="1200">
        <a:solidFill>
          <a:schemeClr val="tx1"/>
        </a:solidFill>
        <a:latin typeface="Calibri" pitchFamily="34" charset="0"/>
        <a:ea typeface="+mn-ea"/>
        <a:cs typeface="Arial" charset="0"/>
      </a:defRPr>
    </a:lvl2pPr>
    <a:lvl3pPr marL="1217613" indent="-303213" algn="l" defTabSz="1217613" rtl="0" fontAlgn="base">
      <a:spcBef>
        <a:spcPct val="0"/>
      </a:spcBef>
      <a:spcAft>
        <a:spcPct val="0"/>
      </a:spcAft>
      <a:defRPr sz="2400" kern="1200">
        <a:solidFill>
          <a:schemeClr val="tx1"/>
        </a:solidFill>
        <a:latin typeface="Calibri" pitchFamily="34" charset="0"/>
        <a:ea typeface="+mn-ea"/>
        <a:cs typeface="Arial" charset="0"/>
      </a:defRPr>
    </a:lvl3pPr>
    <a:lvl4pPr marL="1827213" indent="-455613" algn="l" defTabSz="1217613" rtl="0" fontAlgn="base">
      <a:spcBef>
        <a:spcPct val="0"/>
      </a:spcBef>
      <a:spcAft>
        <a:spcPct val="0"/>
      </a:spcAft>
      <a:defRPr sz="2400" kern="1200">
        <a:solidFill>
          <a:schemeClr val="tx1"/>
        </a:solidFill>
        <a:latin typeface="Calibri" pitchFamily="34" charset="0"/>
        <a:ea typeface="+mn-ea"/>
        <a:cs typeface="Arial" charset="0"/>
      </a:defRPr>
    </a:lvl4pPr>
    <a:lvl5pPr marL="2436813" indent="-608013" algn="l" defTabSz="1217613" rtl="0" fontAlgn="base">
      <a:spcBef>
        <a:spcPct val="0"/>
      </a:spcBef>
      <a:spcAft>
        <a:spcPct val="0"/>
      </a:spcAft>
      <a:defRPr sz="2400" kern="1200">
        <a:solidFill>
          <a:schemeClr val="tx1"/>
        </a:solidFill>
        <a:latin typeface="Calibri" pitchFamily="34" charset="0"/>
        <a:ea typeface="+mn-ea"/>
        <a:cs typeface="Arial" charset="0"/>
      </a:defRPr>
    </a:lvl5pPr>
    <a:lvl6pPr marL="2286000" algn="l" defTabSz="914400" rtl="0" eaLnBrk="1" latinLnBrk="0" hangingPunct="1">
      <a:defRPr sz="2400" kern="1200">
        <a:solidFill>
          <a:schemeClr val="tx1"/>
        </a:solidFill>
        <a:latin typeface="Calibri" pitchFamily="34" charset="0"/>
        <a:ea typeface="+mn-ea"/>
        <a:cs typeface="Arial" charset="0"/>
      </a:defRPr>
    </a:lvl6pPr>
    <a:lvl7pPr marL="2743200" algn="l" defTabSz="914400" rtl="0" eaLnBrk="1" latinLnBrk="0" hangingPunct="1">
      <a:defRPr sz="2400" kern="1200">
        <a:solidFill>
          <a:schemeClr val="tx1"/>
        </a:solidFill>
        <a:latin typeface="Calibri" pitchFamily="34" charset="0"/>
        <a:ea typeface="+mn-ea"/>
        <a:cs typeface="Arial" charset="0"/>
      </a:defRPr>
    </a:lvl7pPr>
    <a:lvl8pPr marL="3200400" algn="l" defTabSz="914400" rtl="0" eaLnBrk="1" latinLnBrk="0" hangingPunct="1">
      <a:defRPr sz="2400" kern="1200">
        <a:solidFill>
          <a:schemeClr val="tx1"/>
        </a:solidFill>
        <a:latin typeface="Calibri" pitchFamily="34" charset="0"/>
        <a:ea typeface="+mn-ea"/>
        <a:cs typeface="Arial" charset="0"/>
      </a:defRPr>
    </a:lvl8pPr>
    <a:lvl9pPr marL="3657600" algn="l" defTabSz="914400" rtl="0" eaLnBrk="1" latinLnBrk="0" hangingPunct="1">
      <a:defRPr sz="2400"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ED802"/>
    <a:srgbClr val="66EC02"/>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5620"/>
    <p:restoredTop sz="94660"/>
  </p:normalViewPr>
  <p:slideViewPr>
    <p:cSldViewPr>
      <p:cViewPr varScale="1">
        <p:scale>
          <a:sx n="166" d="100"/>
          <a:sy n="166" d="100"/>
        </p:scale>
        <p:origin x="-1314" y="-11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1218987"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1218987" fontAlgn="auto">
              <a:spcBef>
                <a:spcPts val="0"/>
              </a:spcBef>
              <a:spcAft>
                <a:spcPts val="0"/>
              </a:spcAft>
              <a:defRPr sz="1200">
                <a:latin typeface="+mn-lt"/>
                <a:cs typeface="+mn-cs"/>
              </a:defRPr>
            </a:lvl1pPr>
          </a:lstStyle>
          <a:p>
            <a:pPr>
              <a:defRPr/>
            </a:pPr>
            <a:fld id="{92B87A25-3884-475F-B9BC-8716DCAE9160}" type="datetimeFigureOut">
              <a:rPr lang="en-US"/>
              <a:pPr>
                <a:defRPr/>
              </a:pPr>
              <a:t>10/24/2018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1218987"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defTabSz="1218987" fontAlgn="auto">
              <a:spcBef>
                <a:spcPts val="0"/>
              </a:spcBef>
              <a:spcAft>
                <a:spcPts val="0"/>
              </a:spcAft>
              <a:defRPr sz="1200">
                <a:latin typeface="+mn-lt"/>
                <a:cs typeface="+mn-cs"/>
              </a:defRPr>
            </a:lvl1pPr>
          </a:lstStyle>
          <a:p>
            <a:pPr>
              <a:defRPr/>
            </a:pPr>
            <a:fld id="{40F07527-3A94-4780-8399-617B05A4C80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1217613" rtl="0" eaLnBrk="0" fontAlgn="base" hangingPunct="0">
      <a:spcBef>
        <a:spcPct val="30000"/>
      </a:spcBef>
      <a:spcAft>
        <a:spcPct val="0"/>
      </a:spcAft>
      <a:defRPr sz="1600" kern="1200">
        <a:solidFill>
          <a:schemeClr val="tx1"/>
        </a:solidFill>
        <a:latin typeface="+mn-lt"/>
        <a:ea typeface="+mn-ea"/>
        <a:cs typeface="+mn-cs"/>
      </a:defRPr>
    </a:lvl1pPr>
    <a:lvl2pPr marL="608013" algn="l" defTabSz="1217613" rtl="0" eaLnBrk="0" fontAlgn="base" hangingPunct="0">
      <a:spcBef>
        <a:spcPct val="30000"/>
      </a:spcBef>
      <a:spcAft>
        <a:spcPct val="0"/>
      </a:spcAft>
      <a:defRPr sz="1600" kern="1200">
        <a:solidFill>
          <a:schemeClr val="tx1"/>
        </a:solidFill>
        <a:latin typeface="+mn-lt"/>
        <a:ea typeface="+mn-ea"/>
        <a:cs typeface="+mn-cs"/>
      </a:defRPr>
    </a:lvl2pPr>
    <a:lvl3pPr marL="1217613" algn="l" defTabSz="1217613" rtl="0" eaLnBrk="0" fontAlgn="base" hangingPunct="0">
      <a:spcBef>
        <a:spcPct val="30000"/>
      </a:spcBef>
      <a:spcAft>
        <a:spcPct val="0"/>
      </a:spcAft>
      <a:defRPr sz="1600" kern="1200">
        <a:solidFill>
          <a:schemeClr val="tx1"/>
        </a:solidFill>
        <a:latin typeface="+mn-lt"/>
        <a:ea typeface="+mn-ea"/>
        <a:cs typeface="+mn-cs"/>
      </a:defRPr>
    </a:lvl3pPr>
    <a:lvl4pPr marL="1827213" algn="l" defTabSz="1217613" rtl="0" eaLnBrk="0" fontAlgn="base" hangingPunct="0">
      <a:spcBef>
        <a:spcPct val="30000"/>
      </a:spcBef>
      <a:spcAft>
        <a:spcPct val="0"/>
      </a:spcAft>
      <a:defRPr sz="1600" kern="1200">
        <a:solidFill>
          <a:schemeClr val="tx1"/>
        </a:solidFill>
        <a:latin typeface="+mn-lt"/>
        <a:ea typeface="+mn-ea"/>
        <a:cs typeface="+mn-cs"/>
      </a:defRPr>
    </a:lvl4pPr>
    <a:lvl5pPr marL="2436813" algn="l" defTabSz="1217613" rtl="0" eaLnBrk="0" fontAlgn="base" hangingPunct="0">
      <a:spcBef>
        <a:spcPct val="30000"/>
      </a:spcBef>
      <a:spcAft>
        <a:spcPct val="0"/>
      </a:spcAft>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9</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10</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11</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12</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13</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15</a:t>
            </a:fld>
            <a:endParaRPr lang="en-US"/>
          </a:p>
        </p:txBody>
      </p:sp>
    </p:spTree>
    <p:extLst>
      <p:ext uri="{BB962C8B-B14F-4D97-AF65-F5344CB8AC3E}">
        <p14:creationId xmlns="" xmlns:p14="http://schemas.microsoft.com/office/powerpoint/2010/main" val="2022174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16</a:t>
            </a:fld>
            <a:endParaRPr lang="en-US"/>
          </a:p>
        </p:txBody>
      </p:sp>
    </p:spTree>
    <p:extLst>
      <p:ext uri="{BB962C8B-B14F-4D97-AF65-F5344CB8AC3E}">
        <p14:creationId xmlns="" xmlns:p14="http://schemas.microsoft.com/office/powerpoint/2010/main" val="1838095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19</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20</a:t>
            </a:fld>
            <a:endParaRPr lang="en-US"/>
          </a:p>
        </p:txBody>
      </p:sp>
    </p:spTree>
    <p:extLst>
      <p:ext uri="{BB962C8B-B14F-4D97-AF65-F5344CB8AC3E}">
        <p14:creationId xmlns="" xmlns:p14="http://schemas.microsoft.com/office/powerpoint/2010/main" val="4122821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22</a:t>
            </a:fld>
            <a:endParaRPr lang="en-US"/>
          </a:p>
        </p:txBody>
      </p:sp>
    </p:spTree>
    <p:extLst>
      <p:ext uri="{BB962C8B-B14F-4D97-AF65-F5344CB8AC3E}">
        <p14:creationId xmlns="" xmlns:p14="http://schemas.microsoft.com/office/powerpoint/2010/main" val="2265506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23</a:t>
            </a:fld>
            <a:endParaRPr lang="en-US"/>
          </a:p>
        </p:txBody>
      </p:sp>
    </p:spTree>
    <p:extLst>
      <p:ext uri="{BB962C8B-B14F-4D97-AF65-F5344CB8AC3E}">
        <p14:creationId xmlns="" xmlns:p14="http://schemas.microsoft.com/office/powerpoint/2010/main" val="1706210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24</a:t>
            </a:fld>
            <a:endParaRPr lang="en-US"/>
          </a:p>
        </p:txBody>
      </p:sp>
    </p:spTree>
    <p:extLst>
      <p:ext uri="{BB962C8B-B14F-4D97-AF65-F5344CB8AC3E}">
        <p14:creationId xmlns="" xmlns:p14="http://schemas.microsoft.com/office/powerpoint/2010/main" val="3716185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25</a:t>
            </a:fld>
            <a:endParaRPr lang="en-US"/>
          </a:p>
        </p:txBody>
      </p:sp>
    </p:spTree>
    <p:extLst>
      <p:ext uri="{BB962C8B-B14F-4D97-AF65-F5344CB8AC3E}">
        <p14:creationId xmlns="" xmlns:p14="http://schemas.microsoft.com/office/powerpoint/2010/main" val="3476462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8796F01-7154-41E0-B48B-A6921757531A}" type="slidenum">
              <a:rPr lang="en-US" smtClean="0"/>
              <a:pPr/>
              <a:t>28</a:t>
            </a:fld>
            <a:endParaRPr lang="en-US"/>
          </a:p>
        </p:txBody>
      </p:sp>
    </p:spTree>
    <p:extLst>
      <p:ext uri="{BB962C8B-B14F-4D97-AF65-F5344CB8AC3E}">
        <p14:creationId xmlns="" xmlns:p14="http://schemas.microsoft.com/office/powerpoint/2010/main" val="1258409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Can anyone spot what’s wrong here?</a:t>
            </a:r>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32</a:t>
            </a:fld>
            <a:endParaRPr lang="en-US"/>
          </a:p>
        </p:txBody>
      </p:sp>
    </p:spTree>
    <p:extLst>
      <p:ext uri="{BB962C8B-B14F-4D97-AF65-F5344CB8AC3E}">
        <p14:creationId xmlns:p14="http://schemas.microsoft.com/office/powerpoint/2010/main" xmlns="" val="652206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 about here?</a:t>
            </a:r>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33</a:t>
            </a:fld>
            <a:endParaRPr lang="en-US"/>
          </a:p>
        </p:txBody>
      </p:sp>
    </p:spTree>
    <p:extLst>
      <p:ext uri="{BB962C8B-B14F-4D97-AF65-F5344CB8AC3E}">
        <p14:creationId xmlns:p14="http://schemas.microsoft.com/office/powerpoint/2010/main" xmlns="" val="40057055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Provide quick overview. Detail in next few slides.</a:t>
            </a:r>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34</a:t>
            </a:fld>
            <a:endParaRPr lang="en-US"/>
          </a:p>
        </p:txBody>
      </p:sp>
    </p:spTree>
    <p:extLst>
      <p:ext uri="{BB962C8B-B14F-4D97-AF65-F5344CB8AC3E}">
        <p14:creationId xmlns:p14="http://schemas.microsoft.com/office/powerpoint/2010/main" xmlns="" val="31028188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9F9024-2217-2047-BACE-6858A6D4FFF3}" type="slidenum">
              <a:rPr lang="en-US" smtClean="0"/>
              <a:pPr/>
              <a:t>35</a:t>
            </a:fld>
            <a:endParaRPr lang="en-US"/>
          </a:p>
        </p:txBody>
      </p:sp>
    </p:spTree>
    <p:extLst>
      <p:ext uri="{BB962C8B-B14F-4D97-AF65-F5344CB8AC3E}">
        <p14:creationId xmlns:p14="http://schemas.microsoft.com/office/powerpoint/2010/main" xmlns="" val="34167223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9F9024-2217-2047-BACE-6858A6D4FFF3}" type="slidenum">
              <a:rPr lang="en-US" smtClean="0"/>
              <a:pPr/>
              <a:t>38</a:t>
            </a:fld>
            <a:endParaRPr lang="en-US"/>
          </a:p>
        </p:txBody>
      </p:sp>
    </p:spTree>
    <p:extLst>
      <p:ext uri="{BB962C8B-B14F-4D97-AF65-F5344CB8AC3E}">
        <p14:creationId xmlns:p14="http://schemas.microsoft.com/office/powerpoint/2010/main" xmlns="" val="547547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EEA2BE-18D0-D049-AB2E-20A6C5B7DD97}" type="slidenum">
              <a:rPr lang="en-US" smtClean="0"/>
              <a:pPr/>
              <a:t>41</a:t>
            </a:fld>
            <a:endParaRPr lang="en-US"/>
          </a:p>
        </p:txBody>
      </p:sp>
    </p:spTree>
    <p:extLst>
      <p:ext uri="{BB962C8B-B14F-4D97-AF65-F5344CB8AC3E}">
        <p14:creationId xmlns:p14="http://schemas.microsoft.com/office/powerpoint/2010/main" xmlns="" val="13136731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0EEA2BE-18D0-D049-AB2E-20A6C5B7DD97}" type="slidenum">
              <a:rPr lang="en-US" smtClean="0"/>
              <a:pPr/>
              <a:t>42</a:t>
            </a:fld>
            <a:endParaRPr lang="en-US"/>
          </a:p>
        </p:txBody>
      </p:sp>
    </p:spTree>
    <p:extLst>
      <p:ext uri="{BB962C8B-B14F-4D97-AF65-F5344CB8AC3E}">
        <p14:creationId xmlns:p14="http://schemas.microsoft.com/office/powerpoint/2010/main" xmlns="" val="1313673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43"/>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fld id="{4F3D02DB-C149-4B7D-B2A9-B2991C00328F}" type="datetimeFigureOut">
              <a:rPr lang="en-US" smtClean="0"/>
              <a:pPr>
                <a:defRPr/>
              </a:pPr>
              <a:t>10/24/2018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3391D28-3AB2-44A7-A009-909CC39A1B9B}"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22E37878-F4A6-4E1A-BB4A-7871074C6908}" type="datetimeFigureOut">
              <a:rPr lang="en-US" smtClean="0"/>
              <a:pPr>
                <a:defRPr/>
              </a:pPr>
              <a:t>10/24/2018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C216F6D-2022-4DD8-A249-8A32DBEF466B}"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8"/>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E59DB46-A00E-49E4-BAB2-B5C3B27AFE06}" type="datetimeFigureOut">
              <a:rPr lang="en-US" smtClean="0"/>
              <a:pPr>
                <a:defRPr/>
              </a:pPr>
              <a:t>10/24/2018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CFE8723-3B1C-4697-BAB1-F23BB7E22B6A}"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D6547DC7-8504-4D53-BAE8-C216D02C2E7E}" type="datetimeFigureOut">
              <a:rPr lang="en-US" smtClean="0"/>
              <a:pPr>
                <a:defRPr/>
              </a:pPr>
              <a:t>10/24/2018</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C1B23C4-4F8C-42CB-8BB7-888201831232}"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4A5DFEE8-FA5C-4AAB-8F03-27E3FC30E2F9}" type="datetimeFigureOut">
              <a:rPr lang="en-US" smtClean="0"/>
              <a:pPr>
                <a:defRPr/>
              </a:pPr>
              <a:t>10/24/2018</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3B1165A-04FB-4308-9330-22C18D258AC3}"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15A4658A-5AD9-47D0-9E24-960587887DFE}" type="datetimeFigureOut">
              <a:rPr lang="en-US" smtClean="0"/>
              <a:pPr>
                <a:defRPr/>
              </a:pPr>
              <a:t>10/24/2018</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5BDDDDCB-9DD9-4676-A405-B22A2A794655}"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1347B6D-A0CD-4F0B-8CFE-D991BF2DC730}" type="datetimeFigureOut">
              <a:rPr lang="en-US" smtClean="0"/>
              <a:pPr>
                <a:defRPr/>
              </a:pPr>
              <a:t>10/24/2018</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8E4D31CA-4AE0-4475-9200-0665EEDB5FB8}"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9"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8"/>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9"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4CEFBC56-947D-4904-B78A-7EEB84678B9C}" type="datetimeFigureOut">
              <a:rPr lang="en-US" smtClean="0"/>
              <a:pPr>
                <a:defRPr/>
              </a:pPr>
              <a:t>10/24/2018</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DFCD1A4-6F35-4A74-A854-8428964409B4}"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EEF7DFD5-3301-4625-A3AD-99E269504ED4}" type="datetimeFigureOut">
              <a:rPr lang="en-US" smtClean="0"/>
              <a:pPr>
                <a:defRPr/>
              </a:pPr>
              <a:t>10/24/2018</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817F7EB-4226-4D6F-A6B8-1AA262D8209C}"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7C8A7B1-0420-4F12-9662-019FD2575410}" type="datetimeFigureOut">
              <a:rPr lang="en-US" smtClean="0"/>
              <a:pPr>
                <a:defRPr/>
              </a:pPr>
              <a:t>10/24/2018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2EB3F95-6B88-46FF-ABA5-69F8B1920E43}"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6"/>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56"/>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4EAA19FF-7686-44DD-AAAE-66C93378E1DB}" type="datetimeFigureOut">
              <a:rPr lang="en-US" smtClean="0"/>
              <a:pPr>
                <a:defRPr/>
              </a:pPr>
              <a:t>10/24/2018</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E45D875-D57F-4F17-B91D-394B242D39ED}"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6"/>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68"/>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900EC62-59EC-4D22-A188-5C10D13C1516}" type="datetimeFigureOut">
              <a:rPr lang="en-US" smtClean="0"/>
              <a:pPr>
                <a:defRPr/>
              </a:pPr>
              <a:t>10/24/2018</a:t>
            </a:fld>
            <a:endParaRPr lang="en-US"/>
          </a:p>
        </p:txBody>
      </p:sp>
      <p:sp>
        <p:nvSpPr>
          <p:cNvPr id="5" name="Footer Placeholder 4"/>
          <p:cNvSpPr>
            <a:spLocks noGrp="1"/>
          </p:cNvSpPr>
          <p:nvPr>
            <p:ph type="ftr" sz="quarter" idx="3"/>
          </p:nvPr>
        </p:nvSpPr>
        <p:spPr>
          <a:xfrm>
            <a:off x="3124200" y="6356368"/>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1" y="6356368"/>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D0ADD573-648E-49A6-84FF-C38C6F27716A}" type="slidenum">
              <a:rPr lang="en-US" smtClean="0"/>
              <a:pPr>
                <a:defRPr/>
              </a:pPr>
              <a:t>‹#›</a:t>
            </a:fld>
            <a:endParaRPr lang="en-US"/>
          </a:p>
        </p:txBody>
      </p:sp>
      <p:pic>
        <p:nvPicPr>
          <p:cNvPr id="7" name="Picture 6" descr="E:\websites\free-power-point-templates\2012\logos.png"/>
          <p:cNvPicPr>
            <a:picLocks noChangeAspect="1" noChangeArrowheads="1"/>
          </p:cNvPicPr>
          <p:nvPr userDrawn="1"/>
        </p:nvPicPr>
        <p:blipFill>
          <a:blip r:embed="rId13"/>
          <a:srcRect/>
          <a:stretch>
            <a:fillRect/>
          </a:stretch>
        </p:blipFill>
        <p:spPr bwMode="auto">
          <a:xfrm>
            <a:off x="8410584" y="6608781"/>
            <a:ext cx="752475" cy="2698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Affect / Effect</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Autofit/>
          </a:bodyPr>
          <a:lstStyle/>
          <a:p>
            <a:pPr marL="0" indent="0" defTabSz="1218987" eaLnBrk="1" fontAlgn="auto" hangingPunct="1">
              <a:spcAft>
                <a:spcPts val="0"/>
              </a:spcAft>
              <a:buFont typeface="Arial" pitchFamily="34" charset="0"/>
              <a:buNone/>
              <a:defRPr/>
            </a:pPr>
            <a:r>
              <a:rPr lang="en-GB" sz="2000" b="1" dirty="0" smtClean="0"/>
              <a:t>The </a:t>
            </a:r>
            <a:r>
              <a:rPr lang="en-GB" sz="2000" b="1" dirty="0"/>
              <a:t>rules</a:t>
            </a:r>
            <a:r>
              <a:rPr lang="en-GB" sz="2000" b="1" dirty="0" smtClean="0"/>
              <a:t>:</a:t>
            </a:r>
            <a:endParaRPr lang="en-GB" sz="2000" b="1" dirty="0"/>
          </a:p>
          <a:p>
            <a:pPr marL="0" indent="0" defTabSz="1218987" eaLnBrk="1" fontAlgn="auto" hangingPunct="1">
              <a:spcAft>
                <a:spcPts val="0"/>
              </a:spcAft>
              <a:buFont typeface="Arial" pitchFamily="34" charset="0"/>
              <a:buNone/>
              <a:defRPr/>
            </a:pPr>
            <a:r>
              <a:rPr lang="en-GB" sz="2000" dirty="0" smtClean="0"/>
              <a:t>Affect </a:t>
            </a:r>
            <a:r>
              <a:rPr lang="en-GB" sz="2000" dirty="0"/>
              <a:t>is a </a:t>
            </a:r>
            <a:r>
              <a:rPr lang="en-GB" sz="2000" b="1" dirty="0"/>
              <a:t>verb</a:t>
            </a:r>
            <a:r>
              <a:rPr lang="en-GB" sz="2000" dirty="0"/>
              <a:t> – “to affect” – meaning to influence or have an impact on something.</a:t>
            </a:r>
          </a:p>
          <a:p>
            <a:pPr marL="0" indent="0" defTabSz="1218987" eaLnBrk="1" fontAlgn="auto" hangingPunct="1">
              <a:spcAft>
                <a:spcPts val="0"/>
              </a:spcAft>
              <a:buFont typeface="Arial" pitchFamily="34" charset="0"/>
              <a:buNone/>
              <a:defRPr/>
            </a:pPr>
            <a:r>
              <a:rPr lang="en-GB" sz="2000" dirty="0" smtClean="0"/>
              <a:t>Effect </a:t>
            </a:r>
            <a:r>
              <a:rPr lang="en-GB" sz="2000" dirty="0"/>
              <a:t>is the </a:t>
            </a:r>
            <a:r>
              <a:rPr lang="en-GB" sz="2000" b="1" dirty="0"/>
              <a:t>noun</a:t>
            </a:r>
            <a:r>
              <a:rPr lang="en-GB" sz="2000" dirty="0"/>
              <a:t> – “a positive effect” – referring to the result of being affected by something.</a:t>
            </a:r>
          </a:p>
          <a:p>
            <a:pPr marL="0" indent="0" defTabSz="1218987" eaLnBrk="1" fontAlgn="auto" hangingPunct="1">
              <a:spcAft>
                <a:spcPts val="0"/>
              </a:spcAft>
              <a:buFont typeface="Arial" pitchFamily="34" charset="0"/>
              <a:buNone/>
              <a:defRPr/>
            </a:pPr>
            <a:endParaRPr lang="en-GB" sz="2000" dirty="0"/>
          </a:p>
          <a:p>
            <a:pPr marL="0" indent="0" defTabSz="1218987" eaLnBrk="1" fontAlgn="auto" hangingPunct="1">
              <a:spcAft>
                <a:spcPts val="0"/>
              </a:spcAft>
              <a:buFont typeface="Arial" pitchFamily="34" charset="0"/>
              <a:buNone/>
              <a:defRPr/>
            </a:pPr>
            <a:r>
              <a:rPr lang="en-GB" sz="2000" b="1" dirty="0">
                <a:solidFill>
                  <a:srgbClr val="FF0000"/>
                </a:solidFill>
              </a:rPr>
              <a:t>How not to do it</a:t>
            </a:r>
            <a:r>
              <a:rPr lang="en-GB" sz="2000" b="1" dirty="0" smtClean="0">
                <a:solidFill>
                  <a:srgbClr val="FF0000"/>
                </a:solidFill>
              </a:rPr>
              <a:t>:</a:t>
            </a:r>
            <a:endParaRPr lang="en-GB" sz="2000" b="1" dirty="0">
              <a:solidFill>
                <a:srgbClr val="FF0000"/>
              </a:solidFill>
            </a:endParaRPr>
          </a:p>
          <a:p>
            <a:pPr defTabSz="1218987" eaLnBrk="1" fontAlgn="auto" hangingPunct="1">
              <a:spcAft>
                <a:spcPts val="0"/>
              </a:spcAft>
              <a:defRPr/>
            </a:pPr>
            <a:r>
              <a:rPr lang="en-GB" sz="2000" dirty="0" smtClean="0"/>
              <a:t>He </a:t>
            </a:r>
            <a:r>
              <a:rPr lang="en-GB" sz="2000" dirty="0"/>
              <a:t>waited for the medicine to have an affect</a:t>
            </a:r>
          </a:p>
          <a:p>
            <a:pPr defTabSz="1218987" eaLnBrk="1" fontAlgn="auto" hangingPunct="1">
              <a:spcAft>
                <a:spcPts val="0"/>
              </a:spcAft>
              <a:defRPr/>
            </a:pPr>
            <a:r>
              <a:rPr lang="en-GB" sz="2000" dirty="0" smtClean="0"/>
              <a:t>They </a:t>
            </a:r>
            <a:r>
              <a:rPr lang="en-GB" sz="2000" dirty="0"/>
              <a:t>were directly effected by the flooding</a:t>
            </a:r>
          </a:p>
          <a:p>
            <a:pPr marL="0" indent="0" defTabSz="1218987" eaLnBrk="1" fontAlgn="auto" hangingPunct="1">
              <a:spcAft>
                <a:spcPts val="0"/>
              </a:spcAft>
              <a:buFont typeface="Arial" pitchFamily="34" charset="0"/>
              <a:buNone/>
              <a:defRPr/>
            </a:pPr>
            <a:endParaRPr lang="en-GB" sz="2000" dirty="0"/>
          </a:p>
          <a:p>
            <a:pPr marL="0" indent="0" defTabSz="1218987" eaLnBrk="1" fontAlgn="auto" hangingPunct="1">
              <a:spcAft>
                <a:spcPts val="0"/>
              </a:spcAft>
              <a:buFont typeface="Arial" pitchFamily="34" charset="0"/>
              <a:buNone/>
              <a:defRPr/>
            </a:pPr>
            <a:r>
              <a:rPr lang="en-GB" sz="2000" b="1" dirty="0">
                <a:solidFill>
                  <a:srgbClr val="00B050"/>
                </a:solidFill>
              </a:rPr>
              <a:t>How to do it properly:</a:t>
            </a:r>
          </a:p>
          <a:p>
            <a:pPr defTabSz="1218987" eaLnBrk="1" fontAlgn="auto" hangingPunct="1">
              <a:spcAft>
                <a:spcPts val="0"/>
              </a:spcAft>
              <a:defRPr/>
            </a:pPr>
            <a:r>
              <a:rPr lang="en-GB" sz="2000" dirty="0" smtClean="0"/>
              <a:t>He </a:t>
            </a:r>
            <a:r>
              <a:rPr lang="en-GB" sz="2000" dirty="0"/>
              <a:t>waited for the medicine to have an effect</a:t>
            </a:r>
          </a:p>
          <a:p>
            <a:pPr defTabSz="1218987" eaLnBrk="1" fontAlgn="auto" hangingPunct="1">
              <a:spcAft>
                <a:spcPts val="0"/>
              </a:spcAft>
              <a:defRPr/>
            </a:pPr>
            <a:r>
              <a:rPr lang="en-GB" sz="2000" dirty="0" smtClean="0"/>
              <a:t>They </a:t>
            </a:r>
            <a:r>
              <a:rPr lang="en-GB" sz="2000" dirty="0"/>
              <a:t>were directly affected by the flooding</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letmewritethat.files.wordpress.com/2012/08/effect-affect.png"/>
          <p:cNvPicPr>
            <a:picLocks noChangeAspect="1" noChangeArrowheads="1"/>
          </p:cNvPicPr>
          <p:nvPr/>
        </p:nvPicPr>
        <p:blipFill>
          <a:blip r:embed="rId2"/>
          <a:srcRect/>
          <a:stretch>
            <a:fillRect/>
          </a:stretch>
        </p:blipFill>
        <p:spPr bwMode="auto">
          <a:xfrm>
            <a:off x="395288" y="692150"/>
            <a:ext cx="8424862" cy="55832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Me, Myself and I</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Autofit/>
          </a:bodyPr>
          <a:lstStyle/>
          <a:p>
            <a:pPr marL="0" indent="0" defTabSz="1218987" eaLnBrk="1" fontAlgn="auto" hangingPunct="1">
              <a:spcAft>
                <a:spcPts val="0"/>
              </a:spcAft>
              <a:buFont typeface="Arial" pitchFamily="34" charset="0"/>
              <a:buNone/>
              <a:defRPr/>
            </a:pPr>
            <a:r>
              <a:rPr lang="en-GB" sz="1700" b="1" dirty="0" smtClean="0"/>
              <a:t>The </a:t>
            </a:r>
            <a:r>
              <a:rPr lang="en-GB" sz="1700" b="1" dirty="0"/>
              <a:t>rules</a:t>
            </a:r>
            <a:r>
              <a:rPr lang="en-GB" sz="1700" b="1" dirty="0" smtClean="0"/>
              <a:t>:</a:t>
            </a:r>
            <a:endParaRPr lang="en-GB" sz="1700" b="1" dirty="0"/>
          </a:p>
          <a:p>
            <a:pPr marL="0" indent="0" defTabSz="1218987" eaLnBrk="1" fontAlgn="auto" hangingPunct="1">
              <a:spcAft>
                <a:spcPts val="0"/>
              </a:spcAft>
              <a:buFont typeface="Arial" pitchFamily="34" charset="0"/>
              <a:buNone/>
              <a:defRPr/>
            </a:pPr>
            <a:r>
              <a:rPr lang="en-GB" sz="1700" dirty="0" smtClean="0"/>
              <a:t>When </a:t>
            </a:r>
            <a:r>
              <a:rPr lang="en-GB" sz="1700" dirty="0"/>
              <a:t>referring to yourself and someone else, put their name first in the sentence.</a:t>
            </a:r>
          </a:p>
          <a:p>
            <a:pPr marL="0" indent="0" defTabSz="1218987" eaLnBrk="1" fontAlgn="auto" hangingPunct="1">
              <a:spcAft>
                <a:spcPts val="0"/>
              </a:spcAft>
              <a:buFont typeface="Arial" pitchFamily="34" charset="0"/>
              <a:buNone/>
              <a:defRPr/>
            </a:pPr>
            <a:r>
              <a:rPr lang="en-GB" sz="1700" dirty="0" smtClean="0"/>
              <a:t>Choose </a:t>
            </a:r>
            <a:r>
              <a:rPr lang="en-GB" sz="1700" dirty="0"/>
              <a:t>“me” or “I” by removing their name and seeing which sounds right.</a:t>
            </a:r>
          </a:p>
          <a:p>
            <a:pPr marL="0" indent="0" defTabSz="1218987" eaLnBrk="1" fontAlgn="auto" hangingPunct="1">
              <a:spcAft>
                <a:spcPts val="0"/>
              </a:spcAft>
              <a:buFont typeface="Arial" pitchFamily="34" charset="0"/>
              <a:buNone/>
              <a:defRPr/>
            </a:pPr>
            <a:r>
              <a:rPr lang="en-GB" sz="1700" dirty="0" smtClean="0"/>
              <a:t>For </a:t>
            </a:r>
            <a:r>
              <a:rPr lang="en-GB" sz="1700" dirty="0"/>
              <a:t>example, with the sentence “John and I are off to the circus”, you wouldn’t say “me is off to the circus” if it was just you; you’d say “I am off to the circus”. Therefore when talking about going with someone else, you say “John and I”.</a:t>
            </a:r>
          </a:p>
          <a:p>
            <a:pPr marL="0" indent="0" defTabSz="1218987" eaLnBrk="1" fontAlgn="auto" hangingPunct="1">
              <a:spcAft>
                <a:spcPts val="0"/>
              </a:spcAft>
              <a:buFont typeface="Arial" pitchFamily="34" charset="0"/>
              <a:buNone/>
              <a:defRPr/>
            </a:pPr>
            <a:r>
              <a:rPr lang="en-GB" sz="1700" dirty="0" smtClean="0"/>
              <a:t>You </a:t>
            </a:r>
            <a:r>
              <a:rPr lang="en-GB" sz="1700" dirty="0"/>
              <a:t>only use “myself” if you’ve already used “I”, making you the subject of the sentence.</a:t>
            </a:r>
          </a:p>
          <a:p>
            <a:pPr marL="0" indent="0" defTabSz="1218987" eaLnBrk="1" fontAlgn="auto" hangingPunct="1">
              <a:spcAft>
                <a:spcPts val="0"/>
              </a:spcAft>
              <a:buFont typeface="Arial" pitchFamily="34" charset="0"/>
              <a:buNone/>
              <a:defRPr/>
            </a:pPr>
            <a:endParaRPr lang="en-GB" sz="1700" dirty="0"/>
          </a:p>
          <a:p>
            <a:pPr marL="0" indent="0" defTabSz="1218987" eaLnBrk="1" fontAlgn="auto" hangingPunct="1">
              <a:spcAft>
                <a:spcPts val="0"/>
              </a:spcAft>
              <a:buFont typeface="Arial" pitchFamily="34" charset="0"/>
              <a:buNone/>
              <a:defRPr/>
            </a:pPr>
            <a:r>
              <a:rPr lang="en-GB" sz="1700" b="1" dirty="0" smtClean="0">
                <a:solidFill>
                  <a:srgbClr val="FF0000"/>
                </a:solidFill>
              </a:rPr>
              <a:t>Are these correct?</a:t>
            </a:r>
            <a:endParaRPr lang="en-GB" sz="1700" b="1" dirty="0">
              <a:solidFill>
                <a:srgbClr val="FF0000"/>
              </a:solidFill>
            </a:endParaRPr>
          </a:p>
          <a:p>
            <a:pPr defTabSz="1218987" eaLnBrk="1" fontAlgn="auto" hangingPunct="1">
              <a:spcAft>
                <a:spcPts val="0"/>
              </a:spcAft>
              <a:defRPr/>
            </a:pPr>
            <a:r>
              <a:rPr lang="en-GB" sz="1700" dirty="0" smtClean="0"/>
              <a:t>Me </a:t>
            </a:r>
            <a:r>
              <a:rPr lang="en-GB" sz="1700" dirty="0"/>
              <a:t>and John are off to the </a:t>
            </a:r>
            <a:r>
              <a:rPr lang="en-GB" sz="1700" dirty="0" smtClean="0"/>
              <a:t>circus.</a:t>
            </a:r>
            <a:endParaRPr lang="en-GB" sz="1700" dirty="0"/>
          </a:p>
          <a:p>
            <a:pPr defTabSz="1218987" eaLnBrk="1" fontAlgn="auto" hangingPunct="1">
              <a:spcAft>
                <a:spcPts val="0"/>
              </a:spcAft>
              <a:defRPr/>
            </a:pPr>
            <a:r>
              <a:rPr lang="en-GB" sz="1700" dirty="0" smtClean="0"/>
              <a:t>John and myself are </a:t>
            </a:r>
            <a:r>
              <a:rPr lang="en-GB" sz="1700" dirty="0"/>
              <a:t>going into </a:t>
            </a:r>
            <a:r>
              <a:rPr lang="en-GB" sz="1700" dirty="0" smtClean="0"/>
              <a:t>town.</a:t>
            </a:r>
          </a:p>
          <a:p>
            <a:pPr defTabSz="1218987" eaLnBrk="1" fontAlgn="auto" hangingPunct="1">
              <a:spcAft>
                <a:spcPts val="0"/>
              </a:spcAft>
              <a:defRPr/>
            </a:pPr>
            <a:r>
              <a:rPr lang="en-GB" sz="1700" dirty="0" smtClean="0"/>
              <a:t>Janet went there last week with me and Chloe.</a:t>
            </a:r>
            <a:endParaRPr lang="en-GB" sz="1700" dirty="0"/>
          </a:p>
          <a:p>
            <a:pPr defTabSz="1218987" eaLnBrk="1" fontAlgn="auto" hangingPunct="1">
              <a:spcAft>
                <a:spcPts val="0"/>
              </a:spcAft>
              <a:defRPr/>
            </a:pPr>
            <a:r>
              <a:rPr lang="en-GB" sz="1700" dirty="0" smtClean="0"/>
              <a:t>Give </a:t>
            </a:r>
            <a:r>
              <a:rPr lang="en-GB" sz="1700" dirty="0"/>
              <a:t>it to John and I to look </a:t>
            </a:r>
            <a:r>
              <a:rPr lang="en-GB" sz="1700" dirty="0" smtClean="0"/>
              <a:t>after.</a:t>
            </a:r>
          </a:p>
          <a:p>
            <a:pPr defTabSz="1218987" eaLnBrk="1" fontAlgn="auto" hangingPunct="1">
              <a:spcAft>
                <a:spcPts val="0"/>
              </a:spcAft>
              <a:defRPr/>
            </a:pPr>
            <a:r>
              <a:rPr lang="en-GB" sz="1700" dirty="0" smtClean="0"/>
              <a:t>I went there myself with Carla and Chloe.</a:t>
            </a:r>
            <a:endParaRPr lang="en-GB" sz="1700" dirty="0"/>
          </a:p>
          <a:p>
            <a:pPr marL="0" indent="0" defTabSz="1218987" eaLnBrk="1" fontAlgn="auto" hangingPunct="1">
              <a:spcAft>
                <a:spcPts val="0"/>
              </a:spcAft>
              <a:buFont typeface="Arial" pitchFamily="34" charset="0"/>
              <a:buNone/>
              <a:defRPr/>
            </a:pPr>
            <a:endParaRPr lang="en-GB" sz="1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Me, Myself and I</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Autofit/>
          </a:bodyPr>
          <a:lstStyle/>
          <a:p>
            <a:pPr marL="0" indent="0" defTabSz="1218987" eaLnBrk="1" fontAlgn="auto" hangingPunct="1">
              <a:spcAft>
                <a:spcPts val="0"/>
              </a:spcAft>
              <a:buFont typeface="Arial" pitchFamily="34" charset="0"/>
              <a:buNone/>
              <a:defRPr/>
            </a:pPr>
            <a:r>
              <a:rPr lang="en-GB" sz="1700" b="1" dirty="0" smtClean="0"/>
              <a:t>The </a:t>
            </a:r>
            <a:r>
              <a:rPr lang="en-GB" sz="1700" b="1" dirty="0"/>
              <a:t>rules</a:t>
            </a:r>
            <a:r>
              <a:rPr lang="en-GB" sz="1700" b="1" dirty="0" smtClean="0"/>
              <a:t>:</a:t>
            </a:r>
            <a:endParaRPr lang="en-GB" sz="1700" b="1" dirty="0"/>
          </a:p>
          <a:p>
            <a:pPr marL="0" indent="0" defTabSz="1218987" eaLnBrk="1" fontAlgn="auto" hangingPunct="1">
              <a:spcAft>
                <a:spcPts val="0"/>
              </a:spcAft>
              <a:buFont typeface="Arial" pitchFamily="34" charset="0"/>
              <a:buNone/>
              <a:defRPr/>
            </a:pPr>
            <a:r>
              <a:rPr lang="en-GB" sz="1700" dirty="0" smtClean="0"/>
              <a:t>When </a:t>
            </a:r>
            <a:r>
              <a:rPr lang="en-GB" sz="1700" dirty="0"/>
              <a:t>referring to yourself and someone else, put their name first in the sentence.</a:t>
            </a:r>
          </a:p>
          <a:p>
            <a:pPr marL="0" indent="0" defTabSz="1218987" eaLnBrk="1" fontAlgn="auto" hangingPunct="1">
              <a:spcAft>
                <a:spcPts val="0"/>
              </a:spcAft>
              <a:buFont typeface="Arial" pitchFamily="34" charset="0"/>
              <a:buNone/>
              <a:defRPr/>
            </a:pPr>
            <a:r>
              <a:rPr lang="en-GB" sz="1700" dirty="0" smtClean="0"/>
              <a:t>Choose </a:t>
            </a:r>
            <a:r>
              <a:rPr lang="en-GB" sz="1700" dirty="0"/>
              <a:t>“me” or “I” by removing their name and seeing which sounds right.</a:t>
            </a:r>
          </a:p>
          <a:p>
            <a:pPr marL="0" indent="0" defTabSz="1218987" eaLnBrk="1" fontAlgn="auto" hangingPunct="1">
              <a:spcAft>
                <a:spcPts val="0"/>
              </a:spcAft>
              <a:buFont typeface="Arial" pitchFamily="34" charset="0"/>
              <a:buNone/>
              <a:defRPr/>
            </a:pPr>
            <a:r>
              <a:rPr lang="en-GB" sz="1700" dirty="0" smtClean="0"/>
              <a:t>For </a:t>
            </a:r>
            <a:r>
              <a:rPr lang="en-GB" sz="1700" dirty="0"/>
              <a:t>example, with the sentence “John and I are off to the circus”, you wouldn’t say “me is off to the circus” if it was just you; you’d say “I am off to the circus”. Therefore when talking about going with someone else, you say “John and I”.</a:t>
            </a:r>
          </a:p>
          <a:p>
            <a:pPr marL="0" indent="0" defTabSz="1218987" eaLnBrk="1" fontAlgn="auto" hangingPunct="1">
              <a:spcAft>
                <a:spcPts val="0"/>
              </a:spcAft>
              <a:buFont typeface="Arial" pitchFamily="34" charset="0"/>
              <a:buNone/>
              <a:defRPr/>
            </a:pPr>
            <a:r>
              <a:rPr lang="en-GB" sz="1700" dirty="0" smtClean="0"/>
              <a:t>You </a:t>
            </a:r>
            <a:r>
              <a:rPr lang="en-GB" sz="1700" dirty="0"/>
              <a:t>only use “myself” if you’ve already used “I”, making you the subject of the sentence.</a:t>
            </a:r>
          </a:p>
          <a:p>
            <a:pPr marL="0" indent="0" defTabSz="1218987" eaLnBrk="1" fontAlgn="auto" hangingPunct="1">
              <a:spcAft>
                <a:spcPts val="0"/>
              </a:spcAft>
              <a:buFont typeface="Arial" pitchFamily="34" charset="0"/>
              <a:buNone/>
              <a:defRPr/>
            </a:pPr>
            <a:endParaRPr lang="en-GB" sz="1700" dirty="0"/>
          </a:p>
          <a:p>
            <a:pPr marL="0" indent="0" defTabSz="1218987" eaLnBrk="1" fontAlgn="auto" hangingPunct="1">
              <a:spcAft>
                <a:spcPts val="0"/>
              </a:spcAft>
              <a:buFont typeface="Arial" pitchFamily="34" charset="0"/>
              <a:buNone/>
              <a:defRPr/>
            </a:pPr>
            <a:r>
              <a:rPr lang="en-GB" sz="1700" b="1" dirty="0" smtClean="0">
                <a:solidFill>
                  <a:srgbClr val="FF0000"/>
                </a:solidFill>
              </a:rPr>
              <a:t>Are these correct?</a:t>
            </a:r>
            <a:endParaRPr lang="en-GB" sz="1700" b="1" dirty="0">
              <a:solidFill>
                <a:srgbClr val="FF0000"/>
              </a:solidFill>
            </a:endParaRPr>
          </a:p>
          <a:p>
            <a:pPr defTabSz="1218987" eaLnBrk="1" fontAlgn="auto" hangingPunct="1">
              <a:spcAft>
                <a:spcPts val="0"/>
              </a:spcAft>
              <a:defRPr/>
            </a:pPr>
            <a:r>
              <a:rPr lang="en-GB" sz="1700" dirty="0" smtClean="0"/>
              <a:t>John and I are </a:t>
            </a:r>
            <a:r>
              <a:rPr lang="en-GB" sz="1700" dirty="0"/>
              <a:t>off to the </a:t>
            </a:r>
            <a:r>
              <a:rPr lang="en-GB" sz="1700" dirty="0" smtClean="0"/>
              <a:t>circus.</a:t>
            </a:r>
            <a:endParaRPr lang="en-GB" sz="1700" dirty="0"/>
          </a:p>
          <a:p>
            <a:pPr defTabSz="1218987" eaLnBrk="1" fontAlgn="auto" hangingPunct="1">
              <a:spcAft>
                <a:spcPts val="0"/>
              </a:spcAft>
              <a:defRPr/>
            </a:pPr>
            <a:r>
              <a:rPr lang="en-GB" sz="1700" dirty="0" smtClean="0"/>
              <a:t>John and I are </a:t>
            </a:r>
            <a:r>
              <a:rPr lang="en-GB" sz="1700" dirty="0"/>
              <a:t>going into </a:t>
            </a:r>
            <a:r>
              <a:rPr lang="en-GB" sz="1700" dirty="0" smtClean="0"/>
              <a:t>town.</a:t>
            </a:r>
          </a:p>
          <a:p>
            <a:pPr defTabSz="1218987" eaLnBrk="1" fontAlgn="auto" hangingPunct="1">
              <a:spcAft>
                <a:spcPts val="0"/>
              </a:spcAft>
              <a:defRPr/>
            </a:pPr>
            <a:r>
              <a:rPr lang="en-GB" sz="1700" dirty="0" smtClean="0"/>
              <a:t>Janet went there last week with me and Chloe.</a:t>
            </a:r>
            <a:endParaRPr lang="en-GB" sz="1700" dirty="0"/>
          </a:p>
          <a:p>
            <a:pPr defTabSz="1218987" eaLnBrk="1" fontAlgn="auto" hangingPunct="1">
              <a:spcAft>
                <a:spcPts val="0"/>
              </a:spcAft>
              <a:defRPr/>
            </a:pPr>
            <a:r>
              <a:rPr lang="en-GB" sz="1700" dirty="0" smtClean="0"/>
              <a:t>Give </a:t>
            </a:r>
            <a:r>
              <a:rPr lang="en-GB" sz="1700" dirty="0"/>
              <a:t>it to John and </a:t>
            </a:r>
            <a:r>
              <a:rPr lang="en-GB" sz="1700" dirty="0" smtClean="0"/>
              <a:t>me </a:t>
            </a:r>
            <a:r>
              <a:rPr lang="en-GB" sz="1700" dirty="0"/>
              <a:t>to look </a:t>
            </a:r>
            <a:r>
              <a:rPr lang="en-GB" sz="1700" dirty="0" smtClean="0"/>
              <a:t>after.</a:t>
            </a:r>
          </a:p>
          <a:p>
            <a:pPr defTabSz="1218987" eaLnBrk="1" fontAlgn="auto" hangingPunct="1">
              <a:spcAft>
                <a:spcPts val="0"/>
              </a:spcAft>
              <a:defRPr/>
            </a:pPr>
            <a:r>
              <a:rPr lang="en-GB" sz="1700" dirty="0" smtClean="0"/>
              <a:t>I went there myself with Carla and Chloe.</a:t>
            </a:r>
            <a:endParaRPr lang="en-GB" sz="1700" dirty="0"/>
          </a:p>
          <a:p>
            <a:pPr marL="0" indent="0" defTabSz="1218987" eaLnBrk="1" fontAlgn="auto" hangingPunct="1">
              <a:spcAft>
                <a:spcPts val="0"/>
              </a:spcAft>
              <a:buFont typeface="Arial" pitchFamily="34" charset="0"/>
              <a:buNone/>
              <a:defRPr/>
            </a:pPr>
            <a:endParaRPr lang="en-GB" sz="1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a:t>Could of, Would of, Should of</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rmAutofit fontScale="85000" lnSpcReduction="20000"/>
          </a:bodyPr>
          <a:lstStyle/>
          <a:p>
            <a:pPr marL="0" indent="0" defTabSz="1218987" eaLnBrk="1" fontAlgn="auto" hangingPunct="1">
              <a:spcAft>
                <a:spcPts val="0"/>
              </a:spcAft>
              <a:buFont typeface="Arial" pitchFamily="34" charset="0"/>
              <a:buNone/>
              <a:defRPr/>
            </a:pPr>
            <a:r>
              <a:rPr lang="en-GB" dirty="0"/>
              <a:t>This common mistake arises because the contracted form of “could have” – “could’ve” – sounds a bit like “could of” when you say it out loud. </a:t>
            </a:r>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t>The rules</a:t>
            </a:r>
            <a:r>
              <a:rPr lang="en-GB" b="1" dirty="0" smtClean="0"/>
              <a:t>:</a:t>
            </a:r>
            <a:endParaRPr lang="en-GB" b="1" dirty="0"/>
          </a:p>
          <a:p>
            <a:pPr marL="0" indent="0" defTabSz="1218987" eaLnBrk="1" fontAlgn="auto" hangingPunct="1">
              <a:spcAft>
                <a:spcPts val="0"/>
              </a:spcAft>
              <a:buFont typeface="Arial" pitchFamily="34" charset="0"/>
              <a:buNone/>
              <a:defRPr/>
            </a:pPr>
            <a:r>
              <a:rPr lang="en-GB" dirty="0" smtClean="0"/>
              <a:t>When </a:t>
            </a:r>
            <a:r>
              <a:rPr lang="en-GB" dirty="0"/>
              <a:t>people write “should of”, what they really mean is “should have”.</a:t>
            </a:r>
          </a:p>
          <a:p>
            <a:pPr marL="0" indent="0" defTabSz="1218987" eaLnBrk="1" fontAlgn="auto" hangingPunct="1">
              <a:spcAft>
                <a:spcPts val="0"/>
              </a:spcAft>
              <a:buFont typeface="Arial" pitchFamily="34" charset="0"/>
              <a:buNone/>
              <a:defRPr/>
            </a:pPr>
            <a:r>
              <a:rPr lang="en-GB" dirty="0" smtClean="0"/>
              <a:t>Written </a:t>
            </a:r>
            <a:r>
              <a:rPr lang="en-GB" dirty="0"/>
              <a:t>down, the shortened version of “should have” is “should’ve”.</a:t>
            </a:r>
          </a:p>
          <a:p>
            <a:pPr marL="0" indent="0" defTabSz="1218987" eaLnBrk="1" fontAlgn="auto" hangingPunct="1">
              <a:spcAft>
                <a:spcPts val="0"/>
              </a:spcAft>
              <a:buFont typeface="Arial" pitchFamily="34" charset="0"/>
              <a:buNone/>
              <a:defRPr/>
            </a:pPr>
            <a:r>
              <a:rPr lang="en-GB" dirty="0" smtClean="0"/>
              <a:t>“</a:t>
            </a:r>
            <a:r>
              <a:rPr lang="en-GB" dirty="0"/>
              <a:t>Should’ve” and “Should have” are both correct; the latter is more formal.</a:t>
            </a:r>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solidFill>
                  <a:srgbClr val="FF0000"/>
                </a:solidFill>
              </a:rPr>
              <a:t>How not to do it</a:t>
            </a:r>
            <a:r>
              <a:rPr lang="en-GB" b="1" dirty="0" smtClean="0">
                <a:solidFill>
                  <a:srgbClr val="FF0000"/>
                </a:solidFill>
              </a:rPr>
              <a:t>:</a:t>
            </a:r>
            <a:endParaRPr lang="en-GB" b="1" dirty="0">
              <a:solidFill>
                <a:srgbClr val="FF0000"/>
              </a:solidFill>
            </a:endParaRPr>
          </a:p>
          <a:p>
            <a:pPr defTabSz="1218987" eaLnBrk="1" fontAlgn="auto" hangingPunct="1">
              <a:spcAft>
                <a:spcPts val="0"/>
              </a:spcAft>
              <a:defRPr/>
            </a:pPr>
            <a:r>
              <a:rPr lang="en-GB" dirty="0" smtClean="0"/>
              <a:t>We </a:t>
            </a:r>
            <a:r>
              <a:rPr lang="en-GB" dirty="0"/>
              <a:t>could of gone there </a:t>
            </a:r>
            <a:r>
              <a:rPr lang="en-GB" dirty="0" smtClean="0"/>
              <a:t>today.</a:t>
            </a:r>
            <a:endParaRPr lang="en-GB" dirty="0"/>
          </a:p>
          <a:p>
            <a:pPr defTabSz="1218987" eaLnBrk="1" fontAlgn="auto" hangingPunct="1">
              <a:spcAft>
                <a:spcPts val="0"/>
              </a:spcAft>
              <a:defRPr/>
            </a:pPr>
            <a:r>
              <a:rPr lang="en-GB" dirty="0" smtClean="0"/>
              <a:t>I </a:t>
            </a:r>
            <a:r>
              <a:rPr lang="en-GB" dirty="0"/>
              <a:t>would of done it </a:t>
            </a:r>
            <a:r>
              <a:rPr lang="en-GB" dirty="0" smtClean="0"/>
              <a:t>sooner.</a:t>
            </a:r>
            <a:endParaRPr lang="en-GB" dirty="0"/>
          </a:p>
          <a:p>
            <a:pPr defTabSz="1218987" eaLnBrk="1" fontAlgn="auto" hangingPunct="1">
              <a:spcAft>
                <a:spcPts val="0"/>
              </a:spcAft>
              <a:defRPr/>
            </a:pPr>
            <a:r>
              <a:rPr lang="en-GB" dirty="0" smtClean="0"/>
              <a:t>You </a:t>
            </a:r>
            <a:r>
              <a:rPr lang="en-GB" dirty="0"/>
              <a:t>should of </a:t>
            </a:r>
            <a:r>
              <a:rPr lang="en-GB" dirty="0" smtClean="0"/>
              <a:t>said.</a:t>
            </a:r>
            <a:endParaRPr lang="en-GB" dirty="0"/>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solidFill>
                  <a:srgbClr val="00B050"/>
                </a:solidFill>
              </a:rPr>
              <a:t>How to do it properly</a:t>
            </a:r>
            <a:r>
              <a:rPr lang="en-GB" b="1" dirty="0" smtClean="0">
                <a:solidFill>
                  <a:srgbClr val="00B050"/>
                </a:solidFill>
              </a:rPr>
              <a:t>:</a:t>
            </a:r>
            <a:endParaRPr lang="en-GB" b="1" dirty="0">
              <a:solidFill>
                <a:srgbClr val="00B050"/>
              </a:solidFill>
            </a:endParaRPr>
          </a:p>
          <a:p>
            <a:pPr defTabSz="1218987" eaLnBrk="1" fontAlgn="auto" hangingPunct="1">
              <a:spcAft>
                <a:spcPts val="0"/>
              </a:spcAft>
              <a:defRPr/>
            </a:pPr>
            <a:r>
              <a:rPr lang="en-GB" dirty="0" smtClean="0"/>
              <a:t>We </a:t>
            </a:r>
            <a:r>
              <a:rPr lang="en-GB" dirty="0"/>
              <a:t>could’ve gone there </a:t>
            </a:r>
            <a:r>
              <a:rPr lang="en-GB" dirty="0" smtClean="0"/>
              <a:t>today.</a:t>
            </a:r>
            <a:endParaRPr lang="en-GB" dirty="0"/>
          </a:p>
          <a:p>
            <a:pPr defTabSz="1218987" eaLnBrk="1" fontAlgn="auto" hangingPunct="1">
              <a:spcAft>
                <a:spcPts val="0"/>
              </a:spcAft>
              <a:defRPr/>
            </a:pPr>
            <a:r>
              <a:rPr lang="en-GB" dirty="0" smtClean="0"/>
              <a:t>I </a:t>
            </a:r>
            <a:r>
              <a:rPr lang="en-GB" dirty="0"/>
              <a:t>would have done it </a:t>
            </a:r>
            <a:r>
              <a:rPr lang="en-GB" dirty="0" smtClean="0"/>
              <a:t>sooner.</a:t>
            </a:r>
            <a:endParaRPr lang="en-GB" dirty="0"/>
          </a:p>
          <a:p>
            <a:pPr defTabSz="1218987" eaLnBrk="1" fontAlgn="auto" hangingPunct="1">
              <a:spcAft>
                <a:spcPts val="0"/>
              </a:spcAft>
              <a:defRPr/>
            </a:pPr>
            <a:r>
              <a:rPr lang="en-GB" dirty="0" smtClean="0"/>
              <a:t>You </a:t>
            </a:r>
            <a:r>
              <a:rPr lang="en-GB" dirty="0"/>
              <a:t>should’ve </a:t>
            </a:r>
            <a:r>
              <a:rPr lang="en-GB" dirty="0" smtClean="0"/>
              <a:t>said.</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Amount / Number</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rmAutofit/>
          </a:bodyPr>
          <a:lstStyle/>
          <a:p>
            <a:pPr marL="0" indent="0" defTabSz="1218987" eaLnBrk="1" fontAlgn="auto" hangingPunct="1">
              <a:spcAft>
                <a:spcPts val="0"/>
              </a:spcAft>
              <a:buFont typeface="Arial" pitchFamily="34" charset="0"/>
              <a:buNone/>
              <a:defRPr/>
            </a:pPr>
            <a:r>
              <a:rPr lang="en-GB" dirty="0"/>
              <a:t>These two work in the same way as “less” and “fewer”, referring respectively to commodities and individual items.</a:t>
            </a:r>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a:t>The rules</a:t>
            </a:r>
            <a:r>
              <a:rPr lang="en-GB" b="1" dirty="0" smtClean="0"/>
              <a:t>:</a:t>
            </a:r>
            <a:endParaRPr lang="en-GB" b="1" dirty="0"/>
          </a:p>
          <a:p>
            <a:pPr marL="0" indent="0" defTabSz="1218987" eaLnBrk="1" fontAlgn="auto" hangingPunct="1">
              <a:spcAft>
                <a:spcPts val="0"/>
              </a:spcAft>
              <a:buFont typeface="Arial" pitchFamily="34" charset="0"/>
              <a:buNone/>
              <a:defRPr/>
            </a:pPr>
            <a:r>
              <a:rPr lang="en-GB" dirty="0" smtClean="0"/>
              <a:t>“</a:t>
            </a:r>
            <a:r>
              <a:rPr lang="en-GB" dirty="0"/>
              <a:t>Amount” refers to a commodity, which can’t be counted (for instance water).</a:t>
            </a:r>
          </a:p>
          <a:p>
            <a:pPr marL="0" indent="0" defTabSz="1218987" eaLnBrk="1" fontAlgn="auto" hangingPunct="1">
              <a:spcAft>
                <a:spcPts val="0"/>
              </a:spcAft>
              <a:buFont typeface="Arial" pitchFamily="34" charset="0"/>
              <a:buNone/>
              <a:defRPr/>
            </a:pPr>
            <a:r>
              <a:rPr lang="en-GB" dirty="0" smtClean="0"/>
              <a:t>“</a:t>
            </a:r>
            <a:r>
              <a:rPr lang="en-GB" dirty="0"/>
              <a:t>Number” refers to individual things that can be counted (for example birds</a:t>
            </a:r>
            <a:r>
              <a:rPr lang="en-GB" dirty="0" smtClean="0"/>
              <a:t>).</a:t>
            </a:r>
            <a:endParaRPr lang="en-GB" dirty="0"/>
          </a:p>
          <a:p>
            <a:pPr marL="0" indent="0" defTabSz="1218987" eaLnBrk="1" fontAlgn="auto" hangingPunct="1">
              <a:spcAft>
                <a:spcPts val="0"/>
              </a:spcAft>
              <a:buFont typeface="Arial" pitchFamily="34" charset="0"/>
              <a:buNone/>
              <a:defRPr/>
            </a:pPr>
            <a:endParaRPr lang="en-GB" dirty="0"/>
          </a:p>
          <a:p>
            <a:pPr marL="0" indent="0" defTabSz="1218987" eaLnBrk="1" fontAlgn="auto" hangingPunct="1">
              <a:spcAft>
                <a:spcPts val="0"/>
              </a:spcAft>
              <a:buFont typeface="Arial" pitchFamily="34" charset="0"/>
              <a:buNone/>
              <a:defRPr/>
            </a:pPr>
            <a:r>
              <a:rPr lang="en-GB" b="1" dirty="0" smtClean="0">
                <a:solidFill>
                  <a:srgbClr val="FF0000"/>
                </a:solidFill>
              </a:rPr>
              <a:t>Is this right? </a:t>
            </a:r>
          </a:p>
          <a:p>
            <a:pPr marL="0" indent="0" defTabSz="1218987" eaLnBrk="1" fontAlgn="auto" hangingPunct="1">
              <a:spcAft>
                <a:spcPts val="0"/>
              </a:spcAft>
              <a:buFont typeface="Arial" pitchFamily="34" charset="0"/>
              <a:buNone/>
              <a:defRPr/>
            </a:pPr>
            <a:r>
              <a:rPr lang="en-GB" dirty="0" smtClean="0"/>
              <a:t>A </a:t>
            </a:r>
            <a:r>
              <a:rPr lang="en-GB" dirty="0"/>
              <a:t>greater amount of people are eating more </a:t>
            </a:r>
            <a:r>
              <a:rPr lang="en-GB" dirty="0" smtClean="0"/>
              <a:t>healthily.</a:t>
            </a:r>
            <a:endParaRPr lang="en-GB" dirty="0"/>
          </a:p>
          <a:p>
            <a:pPr marL="0" indent="0" defTabSz="1218987" eaLnBrk="1" fontAlgn="auto" hangingPunct="1">
              <a:spcAft>
                <a:spcPts val="0"/>
              </a:spcAft>
              <a:buFont typeface="Arial" pitchFamily="34" charset="0"/>
              <a:buNone/>
              <a:defRPr/>
            </a:pP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t>Fewer / Less</a:t>
            </a:r>
            <a:endParaRPr lang="en-US" altLang="en-US" b="1" dirty="0"/>
          </a:p>
        </p:txBody>
      </p:sp>
      <p:sp>
        <p:nvSpPr>
          <p:cNvPr id="6" name="Content Placeholder 5"/>
          <p:cNvSpPr>
            <a:spLocks noGrp="1"/>
          </p:cNvSpPr>
          <p:nvPr>
            <p:ph sz="half" idx="2"/>
          </p:nvPr>
        </p:nvSpPr>
        <p:spPr>
          <a:xfrm>
            <a:off x="395297" y="1125546"/>
            <a:ext cx="8434387" cy="5399087"/>
          </a:xfrm>
        </p:spPr>
        <p:txBody>
          <a:bodyPr rtlCol="0">
            <a:normAutofit fontScale="92500" lnSpcReduction="10000"/>
          </a:bodyPr>
          <a:lstStyle/>
          <a:p>
            <a:pPr marL="0" indent="0">
              <a:buFont typeface="Arial" charset="0"/>
              <a:buNone/>
              <a:defRPr/>
            </a:pPr>
            <a:r>
              <a:rPr lang="en-GB" dirty="0"/>
              <a:t>The fact that many people don’t know the difference between “fewer” and “less” is reflected in the number of supermarket checkout aisles designated for “10 items or less”. The mistake most people make is using “less” when they actually mean “fewer”, rather than the other way round</a:t>
            </a:r>
            <a:r>
              <a:rPr lang="en-GB" dirty="0" smtClean="0"/>
              <a:t>.</a:t>
            </a:r>
          </a:p>
          <a:p>
            <a:pPr marL="0" indent="0">
              <a:buFont typeface="Arial" charset="0"/>
              <a:buNone/>
              <a:defRPr/>
            </a:pPr>
            <a:endParaRPr lang="en-GB" dirty="0"/>
          </a:p>
          <a:p>
            <a:pPr marL="0" indent="0">
              <a:buFont typeface="Arial" charset="0"/>
              <a:buNone/>
              <a:defRPr/>
            </a:pPr>
            <a:r>
              <a:rPr lang="en-GB" b="1" dirty="0"/>
              <a:t>The rules:</a:t>
            </a:r>
            <a:endParaRPr lang="en-GB" dirty="0"/>
          </a:p>
          <a:p>
            <a:pPr marL="0" indent="0">
              <a:buFont typeface="Arial" charset="0"/>
              <a:buNone/>
              <a:defRPr/>
            </a:pPr>
            <a:r>
              <a:rPr lang="en-GB" dirty="0"/>
              <a:t>“Fewer” refers to items you can count individually.</a:t>
            </a:r>
          </a:p>
          <a:p>
            <a:pPr marL="0" indent="0">
              <a:buFont typeface="Arial" charset="0"/>
              <a:buNone/>
              <a:defRPr/>
            </a:pPr>
            <a:r>
              <a:rPr lang="en-GB" dirty="0"/>
              <a:t>“Less” refers to a commodity, such as sand or water, that you can’t count individually</a:t>
            </a:r>
            <a:r>
              <a:rPr lang="en-GB" dirty="0" smtClean="0"/>
              <a:t>.</a:t>
            </a:r>
          </a:p>
          <a:p>
            <a:pPr marL="0" indent="0">
              <a:buFont typeface="Arial" charset="0"/>
              <a:buNone/>
              <a:defRPr/>
            </a:pPr>
            <a:endParaRPr lang="en-GB" dirty="0"/>
          </a:p>
          <a:p>
            <a:pPr marL="0" indent="0">
              <a:buFont typeface="Arial" charset="0"/>
              <a:buNone/>
              <a:defRPr/>
            </a:pPr>
            <a:r>
              <a:rPr lang="en-GB" b="1" dirty="0" smtClean="0">
                <a:solidFill>
                  <a:srgbClr val="FF0000"/>
                </a:solidFill>
              </a:rPr>
              <a:t>Try these:</a:t>
            </a:r>
          </a:p>
          <a:p>
            <a:pPr marL="0" indent="0">
              <a:defRPr/>
            </a:pPr>
            <a:r>
              <a:rPr lang="en-GB" dirty="0" smtClean="0"/>
              <a:t>There </a:t>
            </a:r>
            <a:r>
              <a:rPr lang="en-GB" dirty="0"/>
              <a:t>are less cakes </a:t>
            </a:r>
            <a:r>
              <a:rPr lang="en-GB" dirty="0" smtClean="0"/>
              <a:t>now.</a:t>
            </a:r>
          </a:p>
          <a:p>
            <a:pPr marL="0" indent="0">
              <a:defRPr/>
            </a:pPr>
            <a:r>
              <a:rPr lang="en-GB" dirty="0" smtClean="0"/>
              <a:t>There is less cake now.</a:t>
            </a:r>
          </a:p>
          <a:p>
            <a:pPr marL="0" indent="0">
              <a:defRPr/>
            </a:pPr>
            <a:r>
              <a:rPr lang="en-GB" dirty="0" smtClean="0"/>
              <a:t>Less pupils came to detention than were on the list.</a:t>
            </a:r>
          </a:p>
          <a:p>
            <a:pPr marL="0" indent="0">
              <a:defRPr/>
            </a:pPr>
            <a:endParaRPr lang="en-GB" dirty="0"/>
          </a:p>
          <a:p>
            <a:pPr marL="0" indent="0">
              <a:buFont typeface="Arial" charset="0"/>
              <a:buNone/>
              <a:defRPr/>
            </a:pP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Grp="1" noChangeArrowheads="1"/>
          </p:cNvSpPr>
          <p:nvPr>
            <p:ph type="title"/>
          </p:nvPr>
        </p:nvSpPr>
        <p:spPr>
          <a:xfrm>
            <a:off x="395288" y="260350"/>
            <a:ext cx="8229600" cy="941388"/>
          </a:xfrm>
        </p:spPr>
        <p:txBody>
          <a:bodyPr rtlCol="0">
            <a:normAutofit/>
          </a:bodyPr>
          <a:lstStyle/>
          <a:p>
            <a:pPr algn="ctr" defTabSz="1218987" eaLnBrk="1" fontAlgn="auto" hangingPunct="1">
              <a:spcAft>
                <a:spcPts val="0"/>
              </a:spcAft>
              <a:defRPr/>
            </a:pPr>
            <a:r>
              <a:rPr lang="en-US" altLang="en-US" dirty="0" smtClean="0">
                <a:effectLst>
                  <a:outerShdw blurRad="38100" dist="38100" dir="2700000" algn="tl">
                    <a:srgbClr val="000000">
                      <a:alpha val="43137"/>
                    </a:srgbClr>
                  </a:outerShdw>
                </a:effectLst>
              </a:rPr>
              <a:t>Your Task</a:t>
            </a:r>
            <a:endParaRPr lang="en-US" altLang="en-US" b="1" dirty="0">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395297" y="1125546"/>
            <a:ext cx="8434387" cy="5399087"/>
          </a:xfrm>
        </p:spPr>
        <p:txBody>
          <a:bodyPr rtlCol="0">
            <a:normAutofit/>
          </a:bodyPr>
          <a:lstStyle/>
          <a:p>
            <a:pPr marL="0" indent="0">
              <a:buFont typeface="Arial" charset="0"/>
              <a:buNone/>
              <a:defRPr/>
            </a:pPr>
            <a:r>
              <a:rPr lang="en-GB" dirty="0">
                <a:effectLst>
                  <a:outerShdw blurRad="38100" dist="38100" dir="2700000" algn="tl">
                    <a:srgbClr val="000000">
                      <a:alpha val="43137"/>
                    </a:srgbClr>
                  </a:outerShdw>
                </a:effectLst>
              </a:rPr>
              <a:t>Can you spot all of the errors in this paragraph? </a:t>
            </a:r>
            <a:endParaRPr lang="en-GB" dirty="0" smtClean="0">
              <a:effectLst>
                <a:outerShdw blurRad="38100" dist="38100" dir="2700000" algn="tl">
                  <a:srgbClr val="000000">
                    <a:alpha val="43137"/>
                  </a:srgbClr>
                </a:outerShdw>
              </a:effectLst>
            </a:endParaRPr>
          </a:p>
          <a:p>
            <a:pPr marL="0" indent="0">
              <a:buFont typeface="Arial" charset="0"/>
              <a:buNone/>
              <a:defRPr/>
            </a:pPr>
            <a:endParaRPr lang="en-GB" dirty="0">
              <a:effectLst>
                <a:outerShdw blurRad="38100" dist="38100" dir="2700000" algn="tl">
                  <a:srgbClr val="000000">
                    <a:alpha val="43137"/>
                  </a:srgbClr>
                </a:outerShdw>
              </a:effectLst>
            </a:endParaRPr>
          </a:p>
          <a:p>
            <a:pPr marL="0" indent="0">
              <a:buFont typeface="Arial" charset="0"/>
              <a:buNone/>
              <a:defRPr/>
            </a:pPr>
            <a:r>
              <a:rPr lang="en-GB" dirty="0"/>
              <a:t>I’m hoping that there are fewer students than </a:t>
            </a:r>
            <a:r>
              <a:rPr lang="en-GB" dirty="0" smtClean="0"/>
              <a:t>expected </a:t>
            </a:r>
            <a:r>
              <a:rPr lang="en-GB" dirty="0"/>
              <a:t>coming </a:t>
            </a:r>
            <a:r>
              <a:rPr lang="en-GB" dirty="0" smtClean="0"/>
              <a:t>to see </a:t>
            </a:r>
            <a:r>
              <a:rPr lang="en-GB" dirty="0"/>
              <a:t>the </a:t>
            </a:r>
            <a:r>
              <a:rPr lang="en-GB" dirty="0" smtClean="0"/>
              <a:t>play </a:t>
            </a:r>
            <a:r>
              <a:rPr lang="en-GB" dirty="0" smtClean="0"/>
              <a:t>today</a:t>
            </a:r>
            <a:r>
              <a:rPr lang="en-GB" dirty="0"/>
              <a:t>. Its not that I’m unprepared, it’s just that </a:t>
            </a:r>
            <a:r>
              <a:rPr lang="en-GB" dirty="0" smtClean="0"/>
              <a:t>performance has </a:t>
            </a:r>
            <a:r>
              <a:rPr lang="en-GB" dirty="0"/>
              <a:t>a strange affect on </a:t>
            </a:r>
            <a:r>
              <a:rPr lang="en-GB" dirty="0" smtClean="0"/>
              <a:t>me, </a:t>
            </a:r>
            <a:r>
              <a:rPr lang="en-GB" dirty="0"/>
              <a:t>I get a little power-crazy. It’s taken Gareth and me ages to work out what we’re doing and I think he’ll be better at </a:t>
            </a:r>
            <a:r>
              <a:rPr lang="en-GB" dirty="0" smtClean="0"/>
              <a:t>acting</a:t>
            </a:r>
            <a:r>
              <a:rPr lang="en-GB" dirty="0" smtClean="0"/>
              <a:t> </a:t>
            </a:r>
            <a:r>
              <a:rPr lang="en-GB" dirty="0"/>
              <a:t>than I. </a:t>
            </a:r>
            <a:r>
              <a:rPr lang="en-GB" dirty="0" smtClean="0"/>
              <a:t>I would of been nervous anyway, but with the amount of students coming I feel more nervous than ever.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wipe(down)">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down)">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38200" y="1701800"/>
            <a:ext cx="7620000" cy="3815432"/>
          </a:xfrm>
        </p:spPr>
        <p:txBody>
          <a:bodyPr>
            <a:normAutofit fontScale="92500" lnSpcReduction="10000"/>
          </a:bodyPr>
          <a:lstStyle/>
          <a:p>
            <a:r>
              <a:rPr lang="en-US" sz="3600" dirty="0" smtClean="0"/>
              <a:t>There are 2 main uses of the colon:</a:t>
            </a:r>
          </a:p>
          <a:p>
            <a:pPr lvl="1"/>
            <a:r>
              <a:rPr lang="en-US" sz="3200" dirty="0" smtClean="0"/>
              <a:t>Introducing an idea or explanation;</a:t>
            </a:r>
          </a:p>
          <a:p>
            <a:pPr lvl="1"/>
            <a:r>
              <a:rPr lang="en-US" sz="3200" dirty="0" smtClean="0"/>
              <a:t>Introducing a list.</a:t>
            </a:r>
          </a:p>
          <a:p>
            <a:r>
              <a:rPr lang="en-US" sz="3600" dirty="0" smtClean="0"/>
              <a:t>The colon has other uses:</a:t>
            </a:r>
          </a:p>
          <a:p>
            <a:pPr lvl="1"/>
            <a:r>
              <a:rPr lang="en-US" sz="3200" dirty="0" smtClean="0"/>
              <a:t>Introducing quoted material;</a:t>
            </a:r>
          </a:p>
          <a:p>
            <a:pPr lvl="1"/>
            <a:r>
              <a:rPr lang="en-US" sz="3200" dirty="0" smtClean="0"/>
              <a:t>Used in numerals (e.g. 16:45);</a:t>
            </a:r>
          </a:p>
          <a:p>
            <a:pPr lvl="1"/>
            <a:r>
              <a:rPr lang="en-US" sz="3200" dirty="0" smtClean="0"/>
              <a:t>Used in titles (e.g. </a:t>
            </a:r>
            <a:r>
              <a:rPr lang="en-US" sz="3200" i="1" dirty="0" smtClean="0"/>
              <a:t>2001: A Space Odyssey</a:t>
            </a:r>
            <a:r>
              <a:rPr lang="en-US" sz="3200" dirty="0" smtClean="0"/>
              <a:t>).</a:t>
            </a:r>
          </a:p>
        </p:txBody>
      </p:sp>
    </p:spTree>
    <p:extLst>
      <p:ext uri="{BB962C8B-B14F-4D97-AF65-F5344CB8AC3E}">
        <p14:creationId xmlns="" xmlns:p14="http://schemas.microsoft.com/office/powerpoint/2010/main" val="817284869"/>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38200" y="1701800"/>
            <a:ext cx="7620000" cy="4751536"/>
          </a:xfrm>
        </p:spPr>
        <p:txBody>
          <a:bodyPr>
            <a:normAutofit fontScale="92500" lnSpcReduction="20000"/>
          </a:bodyPr>
          <a:lstStyle/>
          <a:p>
            <a:r>
              <a:rPr lang="en-US" sz="3600" dirty="0"/>
              <a:t>Introducing an idea or </a:t>
            </a:r>
            <a:r>
              <a:rPr lang="en-US" sz="3600" dirty="0" smtClean="0"/>
              <a:t>explanation:</a:t>
            </a:r>
          </a:p>
          <a:p>
            <a:pPr lvl="1"/>
            <a:r>
              <a:rPr lang="en-US" sz="3200" dirty="0" smtClean="0"/>
              <a:t>There’s only one thing you need to know about this course: it’s tough.</a:t>
            </a:r>
          </a:p>
          <a:p>
            <a:pPr lvl="1"/>
            <a:r>
              <a:rPr lang="en-US" sz="3200" dirty="0" smtClean="0"/>
              <a:t>You only have one option left: hope and pray.</a:t>
            </a:r>
          </a:p>
          <a:p>
            <a:pPr lvl="1"/>
            <a:r>
              <a:rPr lang="en-US" sz="3200" dirty="0" smtClean="0"/>
              <a:t>I have news for you: the boat has arrived.</a:t>
            </a:r>
          </a:p>
          <a:p>
            <a:r>
              <a:rPr lang="en-US" sz="3600" dirty="0" smtClean="0">
                <a:solidFill>
                  <a:srgbClr val="FF0000"/>
                </a:solidFill>
              </a:rPr>
              <a:t>The key feature with using a colon in this case, is that the first clause has to be independent.  The second clause doesn’t have to stand alone to be grammatically correct.</a:t>
            </a:r>
          </a:p>
        </p:txBody>
      </p:sp>
    </p:spTree>
    <p:extLst>
      <p:ext uri="{BB962C8B-B14F-4D97-AF65-F5344CB8AC3E}">
        <p14:creationId xmlns="" xmlns:p14="http://schemas.microsoft.com/office/powerpoint/2010/main" val="348701124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38200" y="1701800"/>
            <a:ext cx="7620000" cy="4967288"/>
          </a:xfrm>
        </p:spPr>
        <p:txBody>
          <a:bodyPr>
            <a:normAutofit fontScale="85000" lnSpcReduction="20000"/>
          </a:bodyPr>
          <a:lstStyle/>
          <a:p>
            <a:r>
              <a:rPr lang="en-US" sz="3600" dirty="0"/>
              <a:t>Introducing </a:t>
            </a:r>
            <a:r>
              <a:rPr lang="en-US" sz="3600" dirty="0" smtClean="0"/>
              <a:t>a list:</a:t>
            </a:r>
          </a:p>
          <a:p>
            <a:pPr lvl="1"/>
            <a:r>
              <a:rPr lang="en-US" sz="3200" dirty="0" smtClean="0"/>
              <a:t>The flag contained three </a:t>
            </a:r>
            <a:r>
              <a:rPr lang="en-US" sz="3200" dirty="0" err="1" smtClean="0"/>
              <a:t>colours</a:t>
            </a:r>
            <a:r>
              <a:rPr lang="en-US" sz="3200" dirty="0" smtClean="0"/>
              <a:t>: red, white and blue.</a:t>
            </a:r>
          </a:p>
          <a:p>
            <a:pPr lvl="1"/>
            <a:r>
              <a:rPr lang="en-US" sz="3200" dirty="0" smtClean="0"/>
              <a:t>The semi-finals were to be contested between four countries: Uruguay, Holland, Germany and Spain.</a:t>
            </a:r>
          </a:p>
          <a:p>
            <a:pPr lvl="1"/>
            <a:r>
              <a:rPr lang="en-US" sz="3200" dirty="0" smtClean="0"/>
              <a:t>The shopping bag held numerous items: garlic, pasta, tomatoes and potatoes. </a:t>
            </a:r>
          </a:p>
          <a:p>
            <a:r>
              <a:rPr lang="en-US" sz="3600" dirty="0" smtClean="0">
                <a:solidFill>
                  <a:srgbClr val="FF0000"/>
                </a:solidFill>
              </a:rPr>
              <a:t>Again the key feature to note here is that the first clause must be independent.</a:t>
            </a:r>
          </a:p>
          <a:p>
            <a:r>
              <a:rPr lang="en-US" sz="3600" dirty="0" smtClean="0">
                <a:solidFill>
                  <a:srgbClr val="FF0000"/>
                </a:solidFill>
              </a:rPr>
              <a:t>When introducing simple lists as above use commas to separate the listed items.</a:t>
            </a:r>
          </a:p>
        </p:txBody>
      </p:sp>
    </p:spTree>
    <p:extLst>
      <p:ext uri="{BB962C8B-B14F-4D97-AF65-F5344CB8AC3E}">
        <p14:creationId xmlns="" xmlns:p14="http://schemas.microsoft.com/office/powerpoint/2010/main" val="4096857284"/>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colon (:)</a:t>
            </a:r>
            <a:endParaRPr lang="en-US" sz="4800" dirty="0"/>
          </a:p>
        </p:txBody>
      </p:sp>
      <p:sp>
        <p:nvSpPr>
          <p:cNvPr id="3" name="Content Placeholder 2"/>
          <p:cNvSpPr>
            <a:spLocks noGrp="1"/>
          </p:cNvSpPr>
          <p:nvPr>
            <p:ph idx="1"/>
          </p:nvPr>
        </p:nvSpPr>
        <p:spPr>
          <a:xfrm>
            <a:off x="838200" y="1701800"/>
            <a:ext cx="7620000" cy="4967288"/>
          </a:xfrm>
        </p:spPr>
        <p:txBody>
          <a:bodyPr>
            <a:normAutofit fontScale="92500" lnSpcReduction="20000"/>
          </a:bodyPr>
          <a:lstStyle/>
          <a:p>
            <a:r>
              <a:rPr lang="en-US" sz="3600" dirty="0"/>
              <a:t>Introducing </a:t>
            </a:r>
            <a:r>
              <a:rPr lang="en-US" sz="3600" dirty="0" smtClean="0"/>
              <a:t>quotations and quoted material:</a:t>
            </a:r>
          </a:p>
          <a:p>
            <a:pPr lvl="1"/>
            <a:r>
              <a:rPr lang="en-US" sz="3200" dirty="0" smtClean="0"/>
              <a:t>The poet Pope expressed it nicely: ‘To err is human, to forgive, divine.’</a:t>
            </a:r>
          </a:p>
          <a:p>
            <a:pPr lvl="1"/>
            <a:r>
              <a:rPr lang="en-GB" sz="3200" dirty="0"/>
              <a:t>The director often used her favourite quotation from Monty Python: 'I wasn't expecting the Spanish Inquisition</a:t>
            </a:r>
            <a:r>
              <a:rPr lang="en-GB" sz="3200" dirty="0" smtClean="0"/>
              <a:t>.‘</a:t>
            </a:r>
          </a:p>
          <a:p>
            <a:pPr lvl="1"/>
            <a:r>
              <a:rPr lang="en-GB" sz="3200" dirty="0" smtClean="0"/>
              <a:t>Research has highlighted the importance of group work to learning: </a:t>
            </a:r>
            <a:r>
              <a:rPr lang="en-GB" sz="3200" dirty="0"/>
              <a:t>a</a:t>
            </a:r>
            <a:r>
              <a:rPr lang="en-GB" sz="3200" dirty="0" smtClean="0"/>
              <a:t>s </a:t>
            </a:r>
            <a:r>
              <a:rPr lang="en-GB" sz="3200" dirty="0" err="1"/>
              <a:t>Winstanley</a:t>
            </a:r>
            <a:r>
              <a:rPr lang="en-GB" sz="3200" dirty="0"/>
              <a:t> observes ‘collaborative group work is central to personalising learning’ (2013; </a:t>
            </a:r>
            <a:r>
              <a:rPr lang="en-GB" sz="3200" dirty="0" smtClean="0"/>
              <a:t>p.376</a:t>
            </a:r>
            <a:r>
              <a:rPr lang="en-GB" sz="3200" dirty="0"/>
              <a:t>).</a:t>
            </a:r>
            <a:endParaRPr lang="en-US" sz="3200" dirty="0" smtClean="0"/>
          </a:p>
        </p:txBody>
      </p:sp>
    </p:spTree>
    <p:extLst>
      <p:ext uri="{BB962C8B-B14F-4D97-AF65-F5344CB8AC3E}">
        <p14:creationId xmlns="" xmlns:p14="http://schemas.microsoft.com/office/powerpoint/2010/main" val="399453671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semicolon (;)</a:t>
            </a:r>
            <a:endParaRPr lang="en-US" sz="4800" dirty="0"/>
          </a:p>
        </p:txBody>
      </p:sp>
      <p:sp>
        <p:nvSpPr>
          <p:cNvPr id="3" name="Content Placeholder 2"/>
          <p:cNvSpPr>
            <a:spLocks noGrp="1"/>
          </p:cNvSpPr>
          <p:nvPr>
            <p:ph idx="1"/>
          </p:nvPr>
        </p:nvSpPr>
        <p:spPr>
          <a:xfrm>
            <a:off x="838200" y="1701800"/>
            <a:ext cx="7620000" cy="4751536"/>
          </a:xfrm>
        </p:spPr>
        <p:txBody>
          <a:bodyPr>
            <a:normAutofit/>
          </a:bodyPr>
          <a:lstStyle/>
          <a:p>
            <a:r>
              <a:rPr lang="en-US" sz="3600" dirty="0" smtClean="0"/>
              <a:t>There are 2 main uses of the semicolon:</a:t>
            </a:r>
          </a:p>
          <a:p>
            <a:pPr lvl="1"/>
            <a:r>
              <a:rPr lang="en-US" sz="3200" dirty="0"/>
              <a:t>s</a:t>
            </a:r>
            <a:r>
              <a:rPr lang="en-US" sz="3200" dirty="0" smtClean="0"/>
              <a:t>orting a </a:t>
            </a:r>
            <a:r>
              <a:rPr lang="en-US" sz="3200" dirty="0"/>
              <a:t>complicated list containing many items, many of which </a:t>
            </a:r>
            <a:r>
              <a:rPr lang="en-US" sz="3200" dirty="0" smtClean="0"/>
              <a:t>already </a:t>
            </a:r>
            <a:r>
              <a:rPr lang="en-US" sz="3200" dirty="0"/>
              <a:t>contain commas.</a:t>
            </a:r>
          </a:p>
          <a:p>
            <a:pPr lvl="1">
              <a:lnSpc>
                <a:spcPct val="105000"/>
              </a:lnSpc>
            </a:pPr>
            <a:r>
              <a:rPr lang="en-GB" sz="3200" dirty="0"/>
              <a:t>Separating </a:t>
            </a:r>
            <a:r>
              <a:rPr lang="en-GB" sz="3200" b="1" dirty="0"/>
              <a:t>closely-related independent </a:t>
            </a:r>
            <a:r>
              <a:rPr lang="en-GB" sz="3200" dirty="0"/>
              <a:t>clauses</a:t>
            </a:r>
            <a:r>
              <a:rPr lang="en-GB" sz="3200" dirty="0" smtClean="0"/>
              <a:t>.</a:t>
            </a:r>
            <a:endParaRPr lang="en-US" sz="3200" dirty="0"/>
          </a:p>
        </p:txBody>
      </p:sp>
      <p:pic>
        <p:nvPicPr>
          <p:cNvPr id="4" name="Picture 3"/>
          <p:cNvPicPr>
            <a:picLocks noChangeAspect="1"/>
          </p:cNvPicPr>
          <p:nvPr/>
        </p:nvPicPr>
        <p:blipFill rotWithShape="1">
          <a:blip r:embed="rId3"/>
          <a:srcRect l="19182" r="22144"/>
          <a:stretch/>
        </p:blipFill>
        <p:spPr>
          <a:xfrm>
            <a:off x="7435620" y="5336999"/>
            <a:ext cx="1708380" cy="1521015"/>
          </a:xfrm>
          <a:prstGeom prst="rect">
            <a:avLst/>
          </a:prstGeom>
        </p:spPr>
      </p:pic>
    </p:spTree>
    <p:extLst>
      <p:ext uri="{BB962C8B-B14F-4D97-AF65-F5344CB8AC3E}">
        <p14:creationId xmlns="" xmlns:p14="http://schemas.microsoft.com/office/powerpoint/2010/main" val="53670026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809" y="476672"/>
            <a:ext cx="6859785" cy="1020762"/>
          </a:xfrm>
        </p:spPr>
        <p:txBody>
          <a:bodyPr>
            <a:normAutofit fontScale="90000"/>
          </a:bodyPr>
          <a:lstStyle/>
          <a:p>
            <a:r>
              <a:rPr lang="en-US" sz="6000" dirty="0" smtClean="0">
                <a:latin typeface="Arial" pitchFamily="34" charset="0"/>
                <a:cs typeface="Arial" pitchFamily="34" charset="0"/>
              </a:rPr>
              <a:t>The semicolon is used:</a:t>
            </a:r>
            <a:endParaRPr lang="en-US" sz="6000" dirty="0">
              <a:latin typeface="Arial" pitchFamily="34" charset="0"/>
              <a:cs typeface="Arial" pitchFamily="34" charset="0"/>
            </a:endParaRPr>
          </a:p>
        </p:txBody>
      </p:sp>
      <p:pic>
        <p:nvPicPr>
          <p:cNvPr id="3" name="Picture 2"/>
          <p:cNvPicPr>
            <a:picLocks noChangeAspect="1"/>
          </p:cNvPicPr>
          <p:nvPr/>
        </p:nvPicPr>
        <p:blipFill>
          <a:blip r:embed="rId2"/>
          <a:stretch>
            <a:fillRect/>
          </a:stretch>
        </p:blipFill>
        <p:spPr>
          <a:xfrm>
            <a:off x="1141815" y="2895554"/>
            <a:ext cx="6860381" cy="1066892"/>
          </a:xfrm>
          <a:prstGeom prst="rect">
            <a:avLst/>
          </a:prstGeom>
        </p:spPr>
      </p:pic>
      <p:sp>
        <p:nvSpPr>
          <p:cNvPr id="7" name="TextBox 6"/>
          <p:cNvSpPr txBox="1"/>
          <p:nvPr/>
        </p:nvSpPr>
        <p:spPr>
          <a:xfrm>
            <a:off x="223086" y="692696"/>
            <a:ext cx="8697231" cy="5853910"/>
          </a:xfrm>
          <a:prstGeom prst="rect">
            <a:avLst/>
          </a:prstGeom>
          <a:noFill/>
        </p:spPr>
        <p:txBody>
          <a:bodyPr wrap="square" rtlCol="0">
            <a:spAutoFit/>
          </a:bodyPr>
          <a:lstStyle/>
          <a:p>
            <a:pPr>
              <a:lnSpc>
                <a:spcPct val="90000"/>
              </a:lnSpc>
            </a:pPr>
            <a:endParaRPr lang="en-GB" sz="4000" dirty="0" smtClean="0">
              <a:latin typeface="Comic Sans MS" panose="030F0702030302020204" pitchFamily="66" charset="0"/>
            </a:endParaRPr>
          </a:p>
          <a:p>
            <a:pPr>
              <a:lnSpc>
                <a:spcPct val="90000"/>
              </a:lnSpc>
            </a:pPr>
            <a:endParaRPr lang="en-GB" sz="4000" dirty="0">
              <a:latin typeface="Comic Sans MS" panose="030F0702030302020204" pitchFamily="66" charset="0"/>
            </a:endParaRPr>
          </a:p>
          <a:p>
            <a:pPr marL="742950" indent="-742950">
              <a:lnSpc>
                <a:spcPct val="90000"/>
              </a:lnSpc>
              <a:buAutoNum type="arabicPeriod"/>
            </a:pPr>
            <a:r>
              <a:rPr lang="en-GB" sz="2800" dirty="0" smtClean="0">
                <a:latin typeface="Arial" pitchFamily="34" charset="0"/>
                <a:cs typeface="Arial" pitchFamily="34" charset="0"/>
              </a:rPr>
              <a:t>Between two closely related sentences, which can both make sense alone.</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E.g</a:t>
            </a:r>
            <a:r>
              <a:rPr lang="en-GB" sz="2800" dirty="0">
                <a:latin typeface="Arial" pitchFamily="34" charset="0"/>
                <a:cs typeface="Arial" pitchFamily="34" charset="0"/>
              </a:rPr>
              <a:t>. I couldn’t sleep last night; I had too much on my mind. </a:t>
            </a:r>
            <a:endParaRPr lang="en-GB" sz="2800" dirty="0" smtClean="0">
              <a:latin typeface="Arial" pitchFamily="34" charset="0"/>
              <a:cs typeface="Arial" pitchFamily="34" charset="0"/>
            </a:endParaRPr>
          </a:p>
          <a:p>
            <a:pPr>
              <a:lnSpc>
                <a:spcPct val="90000"/>
              </a:lnSpc>
            </a:pPr>
            <a:endParaRPr lang="en-GB" sz="2800" dirty="0" smtClean="0">
              <a:latin typeface="Arial" pitchFamily="34" charset="0"/>
              <a:cs typeface="Arial" pitchFamily="34" charset="0"/>
            </a:endParaRPr>
          </a:p>
          <a:p>
            <a:pPr>
              <a:lnSpc>
                <a:spcPct val="90000"/>
              </a:lnSpc>
            </a:pPr>
            <a:r>
              <a:rPr lang="en-GB" sz="2800" dirty="0" smtClean="0">
                <a:latin typeface="Arial" pitchFamily="34" charset="0"/>
                <a:cs typeface="Arial" pitchFamily="34" charset="0"/>
              </a:rPr>
              <a:t>2.   In a complicated list containing commas.</a:t>
            </a:r>
          </a:p>
          <a:p>
            <a:pPr marL="742950" indent="-742950">
              <a:lnSpc>
                <a:spcPct val="90000"/>
              </a:lnSpc>
            </a:pPr>
            <a:endParaRPr lang="en-GB" sz="4000" dirty="0">
              <a:latin typeface="Comic Sans MS" panose="030F0702030302020204" pitchFamily="66" charset="0"/>
            </a:endParaRPr>
          </a:p>
          <a:p>
            <a:pPr>
              <a:lnSpc>
                <a:spcPct val="90000"/>
              </a:lnSpc>
            </a:pPr>
            <a:r>
              <a:rPr lang="en-GB" sz="2800" dirty="0" smtClean="0">
                <a:latin typeface="Arial" pitchFamily="34" charset="0"/>
                <a:cs typeface="Arial" pitchFamily="34" charset="0"/>
              </a:rPr>
              <a:t>E.g. I have a sister in Wales, in Aberdare; another in Australia, in Sydney; and a brother in London.</a:t>
            </a:r>
            <a:r>
              <a:rPr lang="en-GB" sz="3200" dirty="0" smtClean="0">
                <a:latin typeface="Comic Sans MS" panose="030F0702030302020204" pitchFamily="66" charset="0"/>
              </a:rPr>
              <a:t> </a:t>
            </a:r>
          </a:p>
          <a:p>
            <a:pPr>
              <a:lnSpc>
                <a:spcPct val="90000"/>
              </a:lnSpc>
            </a:pPr>
            <a:endParaRPr lang="en-GB" sz="4000" dirty="0">
              <a:latin typeface="Comic Sans MS" panose="030F0702030302020204" pitchFamily="66" charset="0"/>
            </a:endParaRPr>
          </a:p>
        </p:txBody>
      </p:sp>
    </p:spTree>
    <p:extLst>
      <p:ext uri="{BB962C8B-B14F-4D97-AF65-F5344CB8AC3E}">
        <p14:creationId xmlns="" xmlns:p14="http://schemas.microsoft.com/office/powerpoint/2010/main" val="184707870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semicolon (;)</a:t>
            </a:r>
            <a:endParaRPr lang="en-US" sz="4800" dirty="0"/>
          </a:p>
        </p:txBody>
      </p:sp>
      <p:sp>
        <p:nvSpPr>
          <p:cNvPr id="3" name="Content Placeholder 2"/>
          <p:cNvSpPr>
            <a:spLocks noGrp="1"/>
          </p:cNvSpPr>
          <p:nvPr>
            <p:ph idx="1"/>
          </p:nvPr>
        </p:nvSpPr>
        <p:spPr>
          <a:xfrm>
            <a:off x="838200" y="1701800"/>
            <a:ext cx="7620000" cy="4967288"/>
          </a:xfrm>
        </p:spPr>
        <p:txBody>
          <a:bodyPr>
            <a:normAutofit fontScale="92500" lnSpcReduction="20000"/>
          </a:bodyPr>
          <a:lstStyle/>
          <a:p>
            <a:r>
              <a:rPr lang="en-US" sz="3600" dirty="0" smtClean="0"/>
              <a:t>Sorting a complicated list:</a:t>
            </a:r>
          </a:p>
          <a:p>
            <a:pPr lvl="1"/>
            <a:r>
              <a:rPr lang="en-GB" sz="3200" dirty="0"/>
              <a:t>In the meeting today we have Professor Wilson, University of Barnsley; Dr Watson, University of </a:t>
            </a:r>
            <a:r>
              <a:rPr lang="en-GB" sz="3200" dirty="0" smtClean="0"/>
              <a:t>Edinburgh and </a:t>
            </a:r>
            <a:r>
              <a:rPr lang="en-GB" sz="3200" dirty="0"/>
              <a:t>Dr Mable Syrup, </a:t>
            </a:r>
            <a:r>
              <a:rPr lang="en-GB" sz="3200" dirty="0" smtClean="0"/>
              <a:t>Belfast College.</a:t>
            </a:r>
          </a:p>
          <a:p>
            <a:pPr lvl="1"/>
            <a:r>
              <a:rPr lang="en-GB" sz="3200" dirty="0" smtClean="0"/>
              <a:t>The company had several offices throughout the United States: including Dallas, TX; Memphis, TN; New York, NY and Seattle, WA.</a:t>
            </a:r>
            <a:endParaRPr lang="en-US" sz="3200" dirty="0" smtClean="0"/>
          </a:p>
          <a:p>
            <a:r>
              <a:rPr lang="en-US" sz="3600" dirty="0" smtClean="0">
                <a:solidFill>
                  <a:srgbClr val="FF0000"/>
                </a:solidFill>
              </a:rPr>
              <a:t>Note a colon is not necessary, but can be used if the initial clause is independent.</a:t>
            </a:r>
          </a:p>
        </p:txBody>
      </p:sp>
    </p:spTree>
    <p:extLst>
      <p:ext uri="{BB962C8B-B14F-4D97-AF65-F5344CB8AC3E}">
        <p14:creationId xmlns="" xmlns:p14="http://schemas.microsoft.com/office/powerpoint/2010/main" val="169771058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semicolon (;)</a:t>
            </a:r>
            <a:endParaRPr lang="en-US" sz="4800" dirty="0"/>
          </a:p>
        </p:txBody>
      </p:sp>
      <p:sp>
        <p:nvSpPr>
          <p:cNvPr id="3" name="Content Placeholder 2"/>
          <p:cNvSpPr>
            <a:spLocks noGrp="1"/>
          </p:cNvSpPr>
          <p:nvPr>
            <p:ph idx="1"/>
          </p:nvPr>
        </p:nvSpPr>
        <p:spPr>
          <a:xfrm>
            <a:off x="838200" y="1701800"/>
            <a:ext cx="7620000" cy="4967288"/>
          </a:xfrm>
        </p:spPr>
        <p:txBody>
          <a:bodyPr>
            <a:normAutofit fontScale="92500" lnSpcReduction="20000"/>
          </a:bodyPr>
          <a:lstStyle/>
          <a:p>
            <a:pPr marL="304747" lvl="1">
              <a:spcBef>
                <a:spcPts val="1866"/>
              </a:spcBef>
              <a:buFont typeface="Arial" pitchFamily="34" charset="0"/>
              <a:buChar char="•"/>
            </a:pPr>
            <a:r>
              <a:rPr lang="en-GB" sz="3200" dirty="0"/>
              <a:t>Separating closely-related independent </a:t>
            </a:r>
            <a:r>
              <a:rPr lang="en-GB" sz="3200" dirty="0" smtClean="0"/>
              <a:t>clauses</a:t>
            </a:r>
            <a:r>
              <a:rPr lang="en-US" sz="3600" dirty="0" smtClean="0"/>
              <a:t>:</a:t>
            </a:r>
          </a:p>
          <a:p>
            <a:pPr lvl="1"/>
            <a:r>
              <a:rPr lang="en-GB" sz="3200" dirty="0" smtClean="0"/>
              <a:t>Jimmy </a:t>
            </a:r>
            <a:r>
              <a:rPr lang="en-GB" sz="3200" dirty="0"/>
              <a:t>always slept with the light on; he was afraid of the dark. </a:t>
            </a:r>
            <a:endParaRPr lang="en-GB" sz="3200" dirty="0" smtClean="0"/>
          </a:p>
          <a:p>
            <a:pPr lvl="1"/>
            <a:r>
              <a:rPr lang="en-GB" sz="3200" dirty="0" smtClean="0"/>
              <a:t>The best time to visit is during the summer months; June and July have very little rainfall.</a:t>
            </a:r>
            <a:endParaRPr lang="en-US" sz="3200" dirty="0" smtClean="0"/>
          </a:p>
          <a:p>
            <a:r>
              <a:rPr lang="en-US" sz="3600" dirty="0" smtClean="0">
                <a:solidFill>
                  <a:srgbClr val="FF0000"/>
                </a:solidFill>
              </a:rPr>
              <a:t>The key feature here is that both clauses either side of the semicolon have to be independent and closely-related</a:t>
            </a:r>
            <a:r>
              <a:rPr lang="en-US" sz="3600" dirty="0" smtClean="0">
                <a:solidFill>
                  <a:srgbClr val="FF0000"/>
                </a:solidFill>
              </a:rPr>
              <a:t>. They have to be able to stand alone.</a:t>
            </a:r>
            <a:endParaRPr lang="en-US" sz="3600" dirty="0" smtClean="0">
              <a:solidFill>
                <a:srgbClr val="FF0000"/>
              </a:solidFill>
            </a:endParaRPr>
          </a:p>
        </p:txBody>
      </p:sp>
    </p:spTree>
    <p:extLst>
      <p:ext uri="{BB962C8B-B14F-4D97-AF65-F5344CB8AC3E}">
        <p14:creationId xmlns="" xmlns:p14="http://schemas.microsoft.com/office/powerpoint/2010/main" val="100284631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809" y="476672"/>
            <a:ext cx="7805817" cy="1020762"/>
          </a:xfrm>
        </p:spPr>
        <p:txBody>
          <a:bodyPr>
            <a:normAutofit/>
          </a:bodyPr>
          <a:lstStyle/>
          <a:p>
            <a:r>
              <a:rPr lang="en-US" sz="2800" dirty="0" smtClean="0">
                <a:latin typeface="Arial" pitchFamily="34" charset="0"/>
                <a:cs typeface="Arial" pitchFamily="34" charset="0"/>
              </a:rPr>
              <a:t>Where does the semicolon go?</a:t>
            </a:r>
            <a:endParaRPr lang="en-US" sz="2800" dirty="0">
              <a:latin typeface="Arial" pitchFamily="34" charset="0"/>
              <a:cs typeface="Arial" pitchFamily="34" charset="0"/>
            </a:endParaRPr>
          </a:p>
        </p:txBody>
      </p:sp>
      <p:pic>
        <p:nvPicPr>
          <p:cNvPr id="3" name="Picture 2"/>
          <p:cNvPicPr>
            <a:picLocks noChangeAspect="1"/>
          </p:cNvPicPr>
          <p:nvPr/>
        </p:nvPicPr>
        <p:blipFill>
          <a:blip r:embed="rId2"/>
          <a:stretch>
            <a:fillRect/>
          </a:stretch>
        </p:blipFill>
        <p:spPr>
          <a:xfrm>
            <a:off x="2734039" y="5035306"/>
            <a:ext cx="6860381" cy="1066892"/>
          </a:xfrm>
          <a:prstGeom prst="rect">
            <a:avLst/>
          </a:prstGeom>
        </p:spPr>
      </p:pic>
      <p:sp>
        <p:nvSpPr>
          <p:cNvPr id="6" name="Rectangle 5"/>
          <p:cNvSpPr/>
          <p:nvPr/>
        </p:nvSpPr>
        <p:spPr>
          <a:xfrm>
            <a:off x="412455" y="2204864"/>
            <a:ext cx="8839586" cy="2806922"/>
          </a:xfrm>
          <a:prstGeom prst="rect">
            <a:avLst/>
          </a:prstGeom>
        </p:spPr>
        <p:txBody>
          <a:bodyPr wrap="square">
            <a:spAutoFit/>
          </a:bodyPr>
          <a:lstStyle/>
          <a:p>
            <a:pPr marL="457200" indent="-457200">
              <a:lnSpc>
                <a:spcPct val="90000"/>
              </a:lnSpc>
              <a:buAutoNum type="arabicPeriod"/>
            </a:pPr>
            <a:r>
              <a:rPr lang="en-GB" sz="2800" dirty="0">
                <a:latin typeface="Arial" pitchFamily="34" charset="0"/>
                <a:cs typeface="Arial" pitchFamily="34" charset="0"/>
              </a:rPr>
              <a:t>I hate rice pudding _ dairy products </a:t>
            </a:r>
            <a:r>
              <a:rPr lang="en-GB" sz="2800" dirty="0" smtClean="0">
                <a:latin typeface="Arial" pitchFamily="34" charset="0"/>
                <a:cs typeface="Arial" pitchFamily="34" charset="0"/>
              </a:rPr>
              <a:t>don’t</a:t>
            </a:r>
          </a:p>
          <a:p>
            <a:pPr>
              <a:lnSpc>
                <a:spcPct val="90000"/>
              </a:lnSpc>
            </a:pPr>
            <a:r>
              <a:rPr lang="en-GB" sz="2800" dirty="0" smtClean="0">
                <a:latin typeface="Arial" pitchFamily="34" charset="0"/>
                <a:cs typeface="Arial" pitchFamily="34" charset="0"/>
              </a:rPr>
              <a:t> </a:t>
            </a:r>
            <a:r>
              <a:rPr lang="en-GB" sz="2800" dirty="0">
                <a:latin typeface="Arial" pitchFamily="34" charset="0"/>
                <a:cs typeface="Arial" pitchFamily="34" charset="0"/>
              </a:rPr>
              <a:t>agree with me.</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2. I </a:t>
            </a:r>
            <a:r>
              <a:rPr lang="en-GB" sz="2800" dirty="0">
                <a:latin typeface="Arial" pitchFamily="34" charset="0"/>
                <a:cs typeface="Arial" pitchFamily="34" charset="0"/>
              </a:rPr>
              <a:t>hate rice pudding _ lumpy and bland</a:t>
            </a:r>
            <a:r>
              <a:rPr lang="en-GB" sz="2800" dirty="0" smtClean="0">
                <a:latin typeface="Arial" pitchFamily="34" charset="0"/>
                <a:cs typeface="Arial" pitchFamily="34" charset="0"/>
              </a:rPr>
              <a:t>.</a:t>
            </a:r>
          </a:p>
          <a:p>
            <a:pPr>
              <a:lnSpc>
                <a:spcPct val="90000"/>
              </a:lnSpc>
            </a:pPr>
            <a:endParaRPr lang="en-GB" sz="2800" dirty="0" smtClean="0">
              <a:latin typeface="Arial" pitchFamily="34" charset="0"/>
              <a:cs typeface="Arial" pitchFamily="34" charset="0"/>
            </a:endParaRPr>
          </a:p>
          <a:p>
            <a:pPr>
              <a:lnSpc>
                <a:spcPct val="90000"/>
              </a:lnSpc>
            </a:pPr>
            <a:r>
              <a:rPr lang="en-GB" sz="2800" dirty="0" smtClean="0">
                <a:latin typeface="Arial" pitchFamily="34" charset="0"/>
                <a:cs typeface="Arial" pitchFamily="34" charset="0"/>
              </a:rPr>
              <a:t>3.I love travelling to Greece _the beaches are beautiful and the food is delicious.</a:t>
            </a:r>
            <a:endParaRPr lang="en-GB" sz="2800" dirty="0">
              <a:latin typeface="Arial" pitchFamily="34" charset="0"/>
              <a:cs typeface="Arial" pitchFamily="34" charset="0"/>
            </a:endParaRPr>
          </a:p>
        </p:txBody>
      </p:sp>
    </p:spTree>
    <p:extLst>
      <p:ext uri="{BB962C8B-B14F-4D97-AF65-F5344CB8AC3E}">
        <p14:creationId xmlns="" xmlns:p14="http://schemas.microsoft.com/office/powerpoint/2010/main" val="207357974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809" y="476672"/>
            <a:ext cx="7805817" cy="1020762"/>
          </a:xfrm>
        </p:spPr>
        <p:txBody>
          <a:bodyPr>
            <a:normAutofit/>
          </a:bodyPr>
          <a:lstStyle/>
          <a:p>
            <a:r>
              <a:rPr lang="en-US" sz="2800" dirty="0" smtClean="0">
                <a:latin typeface="Arial" pitchFamily="34" charset="0"/>
                <a:cs typeface="Arial" pitchFamily="34" charset="0"/>
              </a:rPr>
              <a:t>Where does the semicolon go?</a:t>
            </a:r>
            <a:endParaRPr lang="en-US" sz="2800" dirty="0">
              <a:latin typeface="Arial" pitchFamily="34" charset="0"/>
              <a:cs typeface="Arial" pitchFamily="34" charset="0"/>
            </a:endParaRPr>
          </a:p>
        </p:txBody>
      </p:sp>
      <p:pic>
        <p:nvPicPr>
          <p:cNvPr id="3" name="Picture 2"/>
          <p:cNvPicPr>
            <a:picLocks noChangeAspect="1"/>
          </p:cNvPicPr>
          <p:nvPr/>
        </p:nvPicPr>
        <p:blipFill>
          <a:blip r:embed="rId2"/>
          <a:stretch>
            <a:fillRect/>
          </a:stretch>
        </p:blipFill>
        <p:spPr>
          <a:xfrm>
            <a:off x="2734039" y="5035306"/>
            <a:ext cx="6860381" cy="1066892"/>
          </a:xfrm>
          <a:prstGeom prst="rect">
            <a:avLst/>
          </a:prstGeom>
        </p:spPr>
      </p:pic>
      <p:sp>
        <p:nvSpPr>
          <p:cNvPr id="6" name="Rectangle 5"/>
          <p:cNvSpPr/>
          <p:nvPr/>
        </p:nvSpPr>
        <p:spPr>
          <a:xfrm>
            <a:off x="412455" y="2204864"/>
            <a:ext cx="8839586" cy="2973122"/>
          </a:xfrm>
          <a:prstGeom prst="rect">
            <a:avLst/>
          </a:prstGeom>
        </p:spPr>
        <p:txBody>
          <a:bodyPr wrap="square">
            <a:spAutoFit/>
          </a:bodyPr>
          <a:lstStyle/>
          <a:p>
            <a:pPr marL="457200" indent="-457200">
              <a:lnSpc>
                <a:spcPct val="90000"/>
              </a:lnSpc>
              <a:buAutoNum type="arabicPeriod"/>
            </a:pPr>
            <a:r>
              <a:rPr lang="en-GB" sz="2800" dirty="0">
                <a:latin typeface="Arial" pitchFamily="34" charset="0"/>
                <a:cs typeface="Arial" pitchFamily="34" charset="0"/>
              </a:rPr>
              <a:t>I </a:t>
            </a:r>
            <a:r>
              <a:rPr lang="en-GB" sz="2800" dirty="0" smtClean="0">
                <a:latin typeface="Arial" pitchFamily="34" charset="0"/>
                <a:cs typeface="Arial" pitchFamily="34" charset="0"/>
              </a:rPr>
              <a:t>had steak for dinner _ well done.</a:t>
            </a:r>
          </a:p>
          <a:p>
            <a:pPr marL="457200" indent="-457200">
              <a:lnSpc>
                <a:spcPct val="90000"/>
              </a:lnSpc>
              <a:buAutoNum type="arabicPeriod"/>
            </a:pPr>
            <a:endParaRPr lang="en-GB" sz="2800" dirty="0">
              <a:latin typeface="Arial" pitchFamily="34" charset="0"/>
              <a:cs typeface="Arial" pitchFamily="34" charset="0"/>
            </a:endParaRPr>
          </a:p>
          <a:p>
            <a:pPr marL="457200" indent="-457200">
              <a:lnSpc>
                <a:spcPct val="90000"/>
              </a:lnSpc>
              <a:buAutoNum type="arabicPeriod"/>
            </a:pPr>
            <a:r>
              <a:rPr lang="en-GB" sz="2800" dirty="0" smtClean="0">
                <a:latin typeface="Arial" pitchFamily="34" charset="0"/>
                <a:cs typeface="Arial" pitchFamily="34" charset="0"/>
              </a:rPr>
              <a:t> I had steak for dinner _ it was delicious.</a:t>
            </a:r>
          </a:p>
          <a:p>
            <a:pPr marL="457200" indent="-457200">
              <a:lnSpc>
                <a:spcPct val="90000"/>
              </a:lnSpc>
              <a:buAutoNum type="arabicPeriod"/>
            </a:pPr>
            <a:endParaRPr lang="en-GB" sz="2800" dirty="0">
              <a:latin typeface="Arial" pitchFamily="34" charset="0"/>
              <a:cs typeface="Arial" pitchFamily="34" charset="0"/>
            </a:endParaRPr>
          </a:p>
          <a:p>
            <a:pPr marL="457200" indent="-457200">
              <a:lnSpc>
                <a:spcPct val="90000"/>
              </a:lnSpc>
              <a:buAutoNum type="arabicPeriod"/>
            </a:pPr>
            <a:r>
              <a:rPr lang="en-GB" sz="2800" dirty="0" smtClean="0">
                <a:latin typeface="Arial" pitchFamily="34" charset="0"/>
                <a:cs typeface="Arial" pitchFamily="34" charset="0"/>
              </a:rPr>
              <a:t> I had steak for dinner _ Annie had salmon. </a:t>
            </a:r>
            <a:endParaRPr lang="en-GB" sz="2800" dirty="0">
              <a:latin typeface="Arial" pitchFamily="34" charset="0"/>
              <a:cs typeface="Arial" pitchFamily="34" charset="0"/>
            </a:endParaRPr>
          </a:p>
          <a:p>
            <a:pPr>
              <a:lnSpc>
                <a:spcPct val="90000"/>
              </a:lnSpc>
            </a:pPr>
            <a:endParaRPr lang="en-GB" sz="4000" dirty="0">
              <a:latin typeface="Comic Sans MS" panose="030F0702030302020204" pitchFamily="66" charset="0"/>
            </a:endParaRPr>
          </a:p>
          <a:p>
            <a:pPr>
              <a:lnSpc>
                <a:spcPct val="90000"/>
              </a:lnSpc>
            </a:pPr>
            <a:r>
              <a:rPr lang="en-GB" sz="2800" dirty="0" smtClean="0">
                <a:latin typeface="Arial" pitchFamily="34" charset="0"/>
                <a:cs typeface="Arial" pitchFamily="34" charset="0"/>
              </a:rPr>
              <a:t>4. I had steak for dinner _ a salad for lunch. </a:t>
            </a:r>
            <a:endParaRPr lang="en-GB" sz="2800" dirty="0">
              <a:latin typeface="Arial" pitchFamily="34" charset="0"/>
              <a:cs typeface="Arial" pitchFamily="34" charset="0"/>
            </a:endParaRPr>
          </a:p>
        </p:txBody>
      </p:sp>
    </p:spTree>
    <p:extLst>
      <p:ext uri="{BB962C8B-B14F-4D97-AF65-F5344CB8AC3E}">
        <p14:creationId xmlns="" xmlns:p14="http://schemas.microsoft.com/office/powerpoint/2010/main" val="257534957"/>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Speech marks (‘  ’ or “  ”)</a:t>
            </a:r>
            <a:endParaRPr lang="en-US" sz="4800" dirty="0"/>
          </a:p>
        </p:txBody>
      </p:sp>
      <p:sp>
        <p:nvSpPr>
          <p:cNvPr id="3" name="Content Placeholder 2"/>
          <p:cNvSpPr>
            <a:spLocks noGrp="1"/>
          </p:cNvSpPr>
          <p:nvPr>
            <p:ph idx="1"/>
          </p:nvPr>
        </p:nvSpPr>
        <p:spPr>
          <a:xfrm>
            <a:off x="838200" y="1701800"/>
            <a:ext cx="7620000" cy="4319488"/>
          </a:xfrm>
        </p:spPr>
        <p:txBody>
          <a:bodyPr>
            <a:normAutofit fontScale="92500"/>
          </a:bodyPr>
          <a:lstStyle/>
          <a:p>
            <a:r>
              <a:rPr lang="en-US" sz="3200" dirty="0" smtClean="0"/>
              <a:t>Single or double speech marks (or inverted commas) denote either speech or a form of quotation.</a:t>
            </a:r>
          </a:p>
          <a:p>
            <a:r>
              <a:rPr lang="en-US" sz="3200" dirty="0" smtClean="0"/>
              <a:t>Whether you use single or double, the usage must be consistent throughout your work.</a:t>
            </a:r>
          </a:p>
          <a:p>
            <a:pPr lvl="1"/>
            <a:r>
              <a:rPr lang="en-US" sz="2800" dirty="0" smtClean="0"/>
              <a:t>‘Let’s look at some examples’, said the student teacher.</a:t>
            </a:r>
          </a:p>
          <a:p>
            <a:pPr lvl="1"/>
            <a:r>
              <a:rPr lang="en-US" sz="2800" dirty="0" smtClean="0"/>
              <a:t>“Let’s look at some examples”, said the student teacher.</a:t>
            </a:r>
          </a:p>
        </p:txBody>
      </p:sp>
    </p:spTree>
    <p:extLst>
      <p:ext uri="{BB962C8B-B14F-4D97-AF65-F5344CB8AC3E}">
        <p14:creationId xmlns="" xmlns:p14="http://schemas.microsoft.com/office/powerpoint/2010/main" val="7290895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Speech marks (‘  ’ or “  ”)</a:t>
            </a:r>
            <a:endParaRPr lang="en-US" sz="4800" dirty="0"/>
          </a:p>
        </p:txBody>
      </p:sp>
      <p:sp>
        <p:nvSpPr>
          <p:cNvPr id="3" name="Content Placeholder 2"/>
          <p:cNvSpPr>
            <a:spLocks noGrp="1"/>
          </p:cNvSpPr>
          <p:nvPr>
            <p:ph idx="1"/>
          </p:nvPr>
        </p:nvSpPr>
        <p:spPr>
          <a:xfrm>
            <a:off x="838200" y="1701800"/>
            <a:ext cx="7620000" cy="4319488"/>
          </a:xfrm>
        </p:spPr>
        <p:txBody>
          <a:bodyPr>
            <a:normAutofit fontScale="92500"/>
          </a:bodyPr>
          <a:lstStyle/>
          <a:p>
            <a:r>
              <a:rPr lang="en-US" sz="3200" dirty="0" smtClean="0"/>
              <a:t>Other punctuation marks must be contained within the speech marks for direct speech:</a:t>
            </a:r>
          </a:p>
          <a:p>
            <a:pPr lvl="1"/>
            <a:r>
              <a:rPr lang="en-US" sz="2800" dirty="0" smtClean="0"/>
              <a:t>Softly Mary whispered, “Please don’t go.”</a:t>
            </a:r>
          </a:p>
          <a:p>
            <a:pPr lvl="1"/>
            <a:r>
              <a:rPr lang="en-US" sz="2800" dirty="0" smtClean="0"/>
              <a:t>“I can’t see why,” yelled the man, “it’s just not right.”</a:t>
            </a:r>
          </a:p>
          <a:p>
            <a:r>
              <a:rPr lang="en-US" sz="3200" dirty="0" smtClean="0"/>
              <a:t>Use both speech marks to show reported speech within direct speech:</a:t>
            </a:r>
          </a:p>
          <a:p>
            <a:pPr lvl="1"/>
            <a:r>
              <a:rPr lang="en-US" sz="2800" dirty="0" smtClean="0"/>
              <a:t>‘I heard him very clearly, he said “Get out,”’ Donald explained. </a:t>
            </a:r>
          </a:p>
        </p:txBody>
      </p:sp>
    </p:spTree>
    <p:extLst>
      <p:ext uri="{BB962C8B-B14F-4D97-AF65-F5344CB8AC3E}">
        <p14:creationId xmlns="" xmlns:p14="http://schemas.microsoft.com/office/powerpoint/2010/main" val="49384962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809" y="476672"/>
            <a:ext cx="6859785" cy="1020762"/>
          </a:xfrm>
        </p:spPr>
        <p:txBody>
          <a:bodyPr>
            <a:normAutofit/>
          </a:bodyPr>
          <a:lstStyle/>
          <a:p>
            <a:r>
              <a:rPr lang="en-US" sz="6000" dirty="0" smtClean="0">
                <a:latin typeface="Comic Sans MS" panose="030F0702030302020204" pitchFamily="66" charset="0"/>
              </a:rPr>
              <a:t>The comma</a:t>
            </a:r>
            <a:r>
              <a:rPr lang="en-US" sz="6000" dirty="0" smtClean="0">
                <a:latin typeface="Comic Sans MS" panose="030F0702030302020204" pitchFamily="66" charset="0"/>
                <a:sym typeface="Wingdings" panose="05000000000000000000" pitchFamily="2" charset="2"/>
              </a:rPr>
              <a:t>.</a:t>
            </a:r>
            <a:endParaRPr lang="en-US" sz="6000" dirty="0">
              <a:latin typeface="Comic Sans MS" panose="030F0702030302020204" pitchFamily="66" charset="0"/>
            </a:endParaRPr>
          </a:p>
        </p:txBody>
      </p:sp>
      <p:pic>
        <p:nvPicPr>
          <p:cNvPr id="3" name="Picture 2"/>
          <p:cNvPicPr>
            <a:picLocks noChangeAspect="1"/>
          </p:cNvPicPr>
          <p:nvPr/>
        </p:nvPicPr>
        <p:blipFill>
          <a:blip r:embed="rId2"/>
          <a:stretch>
            <a:fillRect/>
          </a:stretch>
        </p:blipFill>
        <p:spPr>
          <a:xfrm>
            <a:off x="2734038" y="5035306"/>
            <a:ext cx="6860381" cy="1066892"/>
          </a:xfrm>
          <a:prstGeom prst="rect">
            <a:avLst/>
          </a:prstGeom>
        </p:spPr>
      </p:pic>
      <p:pic>
        <p:nvPicPr>
          <p:cNvPr id="4" name="Picture 3"/>
          <p:cNvPicPr>
            <a:picLocks noChangeAspect="1"/>
          </p:cNvPicPr>
          <p:nvPr/>
        </p:nvPicPr>
        <p:blipFill>
          <a:blip r:embed="rId3"/>
          <a:stretch>
            <a:fillRect/>
          </a:stretch>
        </p:blipFill>
        <p:spPr>
          <a:xfrm>
            <a:off x="4463961" y="2636912"/>
            <a:ext cx="4480298" cy="3981450"/>
          </a:xfrm>
          <a:prstGeom prst="rect">
            <a:avLst/>
          </a:prstGeom>
        </p:spPr>
      </p:pic>
      <p:pic>
        <p:nvPicPr>
          <p:cNvPr id="5" name="Picture 4"/>
          <p:cNvPicPr>
            <a:picLocks noChangeAspect="1"/>
          </p:cNvPicPr>
          <p:nvPr/>
        </p:nvPicPr>
        <p:blipFill rotWithShape="1">
          <a:blip r:embed="rId4"/>
          <a:srcRect l="14091" t="4289" r="14091" b="11321"/>
          <a:stretch/>
        </p:blipFill>
        <p:spPr>
          <a:xfrm>
            <a:off x="1356525" y="1916841"/>
            <a:ext cx="2755023" cy="4638831"/>
          </a:xfrm>
          <a:prstGeom prst="rect">
            <a:avLst/>
          </a:prstGeom>
        </p:spPr>
      </p:pic>
    </p:spTree>
    <p:extLst>
      <p:ext uri="{BB962C8B-B14F-4D97-AF65-F5344CB8AC3E}">
        <p14:creationId xmlns="" xmlns:p14="http://schemas.microsoft.com/office/powerpoint/2010/main" val="1043010632"/>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838200" y="1701800"/>
            <a:ext cx="7620000" cy="3815432"/>
          </a:xfrm>
        </p:spPr>
        <p:txBody>
          <a:bodyPr>
            <a:normAutofit/>
          </a:bodyPr>
          <a:lstStyle/>
          <a:p>
            <a:r>
              <a:rPr lang="en-US" sz="3600" dirty="0" smtClean="0"/>
              <a:t>There are several uses of the comma.</a:t>
            </a:r>
          </a:p>
          <a:p>
            <a:r>
              <a:rPr lang="en-US" sz="3600" dirty="0" smtClean="0"/>
              <a:t>The most common grammatical errors relate to comma use. </a:t>
            </a:r>
          </a:p>
          <a:p>
            <a:r>
              <a:rPr lang="en-US" sz="3600" dirty="0" smtClean="0"/>
              <a:t>Don’t just use it without understanding why.</a:t>
            </a:r>
          </a:p>
        </p:txBody>
      </p:sp>
    </p:spTree>
    <p:extLst>
      <p:ext uri="{BB962C8B-B14F-4D97-AF65-F5344CB8AC3E}">
        <p14:creationId xmlns="" xmlns:p14="http://schemas.microsoft.com/office/powerpoint/2010/main" val="3954260732"/>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838200" y="1701800"/>
            <a:ext cx="7620000" cy="4895552"/>
          </a:xfrm>
        </p:spPr>
        <p:txBody>
          <a:bodyPr>
            <a:normAutofit lnSpcReduction="10000"/>
          </a:bodyPr>
          <a:lstStyle/>
          <a:p>
            <a:r>
              <a:rPr lang="en-US" sz="3600" dirty="0" smtClean="0"/>
              <a:t>Use the comma to break up simple lists of three or more items:</a:t>
            </a:r>
          </a:p>
          <a:p>
            <a:pPr lvl="1"/>
            <a:r>
              <a:rPr lang="en-US" sz="3200" dirty="0" smtClean="0"/>
              <a:t>The case contained a passport, some trousers and a map.</a:t>
            </a:r>
          </a:p>
          <a:p>
            <a:pPr lvl="1"/>
            <a:r>
              <a:rPr lang="en-US" sz="3200" dirty="0" smtClean="0"/>
              <a:t>My </a:t>
            </a:r>
            <a:r>
              <a:rPr lang="en-US" sz="3200" dirty="0" err="1" smtClean="0"/>
              <a:t>favourite</a:t>
            </a:r>
            <a:r>
              <a:rPr lang="en-US" sz="3200" dirty="0" smtClean="0"/>
              <a:t> desserts are sticky toffee pudding, </a:t>
            </a:r>
            <a:r>
              <a:rPr lang="en-US" sz="3200" dirty="0" smtClean="0"/>
              <a:t>cheesecake </a:t>
            </a:r>
            <a:r>
              <a:rPr lang="en-US" sz="3200" dirty="0" smtClean="0"/>
              <a:t>and </a:t>
            </a:r>
            <a:r>
              <a:rPr lang="en-US" sz="3200" dirty="0" smtClean="0"/>
              <a:t>jelly.</a:t>
            </a:r>
          </a:p>
          <a:p>
            <a:pPr lvl="1"/>
            <a:r>
              <a:rPr lang="en-US" sz="3200" dirty="0" smtClean="0"/>
              <a:t> </a:t>
            </a:r>
            <a:r>
              <a:rPr lang="en-US" sz="3600" dirty="0" smtClean="0">
                <a:solidFill>
                  <a:srgbClr val="FF0000"/>
                </a:solidFill>
              </a:rPr>
              <a:t>You </a:t>
            </a:r>
            <a:r>
              <a:rPr lang="en-US" sz="3600" dirty="0" smtClean="0">
                <a:solidFill>
                  <a:srgbClr val="FF0000"/>
                </a:solidFill>
              </a:rPr>
              <a:t>only need a comma after the penultimate item, if it simplifies meaning.</a:t>
            </a:r>
          </a:p>
        </p:txBody>
      </p:sp>
    </p:spTree>
    <p:extLst>
      <p:ext uri="{BB962C8B-B14F-4D97-AF65-F5344CB8AC3E}">
        <p14:creationId xmlns="" xmlns:p14="http://schemas.microsoft.com/office/powerpoint/2010/main" val="251598441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838200" y="1701800"/>
            <a:ext cx="7620000" cy="5156200"/>
          </a:xfrm>
        </p:spPr>
        <p:txBody>
          <a:bodyPr>
            <a:normAutofit fontScale="92500" lnSpcReduction="20000"/>
          </a:bodyPr>
          <a:lstStyle/>
          <a:p>
            <a:r>
              <a:rPr lang="en-US" sz="3600" dirty="0" smtClean="0"/>
              <a:t>Use the comma to separate introductory elements of a sentence:</a:t>
            </a:r>
          </a:p>
          <a:p>
            <a:pPr lvl="1"/>
            <a:r>
              <a:rPr lang="en-US" sz="3200" dirty="0" smtClean="0"/>
              <a:t>Given the shocking rain, I decided to take the bus.</a:t>
            </a:r>
          </a:p>
          <a:p>
            <a:pPr lvl="1"/>
            <a:r>
              <a:rPr lang="en-US" sz="3200" dirty="0" smtClean="0"/>
              <a:t>As the sun went down, we sang into the night.</a:t>
            </a:r>
          </a:p>
          <a:p>
            <a:r>
              <a:rPr lang="en-US" sz="3600" dirty="0" smtClean="0"/>
              <a:t>For shorter introductory elements you don’t need to include a comma unless meaning is changed:</a:t>
            </a:r>
          </a:p>
          <a:p>
            <a:pPr lvl="1"/>
            <a:r>
              <a:rPr lang="en-US" sz="3200" dirty="0" smtClean="0"/>
              <a:t>Shortly they will be heading out.</a:t>
            </a:r>
          </a:p>
          <a:p>
            <a:pPr lvl="1"/>
            <a:r>
              <a:rPr lang="en-US" sz="3200" dirty="0" smtClean="0"/>
              <a:t>Inside, the house was a total mess. </a:t>
            </a:r>
            <a:endParaRPr lang="en-US" sz="2800" dirty="0" smtClean="0"/>
          </a:p>
        </p:txBody>
      </p:sp>
    </p:spTree>
    <p:extLst>
      <p:ext uri="{BB962C8B-B14F-4D97-AF65-F5344CB8AC3E}">
        <p14:creationId xmlns="" xmlns:p14="http://schemas.microsoft.com/office/powerpoint/2010/main" val="336950465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a:t>
            </a:r>
            <a:endParaRPr lang="en-US" sz="4800" dirty="0"/>
          </a:p>
        </p:txBody>
      </p:sp>
      <p:sp>
        <p:nvSpPr>
          <p:cNvPr id="3" name="Content Placeholder 2"/>
          <p:cNvSpPr>
            <a:spLocks noGrp="1"/>
          </p:cNvSpPr>
          <p:nvPr>
            <p:ph idx="1"/>
          </p:nvPr>
        </p:nvSpPr>
        <p:spPr>
          <a:xfrm>
            <a:off x="838200" y="1701800"/>
            <a:ext cx="7620000" cy="4895552"/>
          </a:xfrm>
        </p:spPr>
        <p:txBody>
          <a:bodyPr>
            <a:normAutofit fontScale="92500" lnSpcReduction="10000"/>
          </a:bodyPr>
          <a:lstStyle/>
          <a:p>
            <a:r>
              <a:rPr lang="en-US" sz="3600" dirty="0" smtClean="0"/>
              <a:t>Use the comma </a:t>
            </a:r>
            <a:r>
              <a:rPr lang="en-GB" sz="3600" dirty="0"/>
              <a:t>t</a:t>
            </a:r>
            <a:r>
              <a:rPr lang="en-GB" sz="3600" dirty="0" smtClean="0"/>
              <a:t>o </a:t>
            </a:r>
            <a:r>
              <a:rPr lang="en-GB" sz="3600" dirty="0"/>
              <a:t>separate parenthetical elements in a </a:t>
            </a:r>
            <a:r>
              <a:rPr lang="en-GB" sz="3600" dirty="0" smtClean="0"/>
              <a:t>sentence:</a:t>
            </a:r>
          </a:p>
          <a:p>
            <a:pPr lvl="1"/>
            <a:r>
              <a:rPr lang="en-GB" sz="3200" dirty="0" smtClean="0"/>
              <a:t>The Empire State Building, formerly the tallest in the world, stands high above the city streets.</a:t>
            </a:r>
          </a:p>
          <a:p>
            <a:pPr lvl="1"/>
            <a:r>
              <a:rPr lang="en-GB" sz="3200" dirty="0" smtClean="0"/>
              <a:t>Julie, my sister, is outrageously good at bowls.</a:t>
            </a:r>
          </a:p>
          <a:p>
            <a:r>
              <a:rPr lang="en-GB" sz="3600" dirty="0" smtClean="0">
                <a:solidFill>
                  <a:srgbClr val="FF0000"/>
                </a:solidFill>
              </a:rPr>
              <a:t>Note that that the parenthetical element must be opened and closed within commas.</a:t>
            </a:r>
            <a:endParaRPr lang="en-US" sz="3600" dirty="0">
              <a:solidFill>
                <a:srgbClr val="FF0000"/>
              </a:solidFill>
            </a:endParaRPr>
          </a:p>
        </p:txBody>
      </p:sp>
    </p:spTree>
    <p:extLst>
      <p:ext uri="{BB962C8B-B14F-4D97-AF65-F5344CB8AC3E}">
        <p14:creationId xmlns="" xmlns:p14="http://schemas.microsoft.com/office/powerpoint/2010/main" val="3188743401"/>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34037" y="5035306"/>
            <a:ext cx="6860381" cy="1066892"/>
          </a:xfrm>
          <a:prstGeom prst="rect">
            <a:avLst/>
          </a:prstGeom>
        </p:spPr>
      </p:pic>
      <p:sp>
        <p:nvSpPr>
          <p:cNvPr id="6" name="TextBox 5"/>
          <p:cNvSpPr txBox="1"/>
          <p:nvPr/>
        </p:nvSpPr>
        <p:spPr>
          <a:xfrm>
            <a:off x="250396" y="1988847"/>
            <a:ext cx="8643211" cy="646331"/>
          </a:xfrm>
          <a:prstGeom prst="rect">
            <a:avLst/>
          </a:prstGeom>
          <a:noFill/>
        </p:spPr>
        <p:txBody>
          <a:bodyPr wrap="square" rtlCol="0">
            <a:spAutoFit/>
          </a:bodyPr>
          <a:lstStyle/>
          <a:p>
            <a:pPr>
              <a:lnSpc>
                <a:spcPct val="90000"/>
              </a:lnSpc>
            </a:pPr>
            <a:r>
              <a:rPr lang="en-GB" sz="4000" dirty="0" smtClean="0">
                <a:latin typeface="Comic Sans MS" panose="030F0702030302020204" pitchFamily="66" charset="0"/>
              </a:rPr>
              <a:t> </a:t>
            </a:r>
            <a:endParaRPr lang="en-GB" sz="4000" dirty="0">
              <a:latin typeface="Comic Sans MS" panose="030F0702030302020204" pitchFamily="66" charset="0"/>
            </a:endParaRPr>
          </a:p>
        </p:txBody>
      </p:sp>
      <p:sp>
        <p:nvSpPr>
          <p:cNvPr id="7" name="TextBox 6"/>
          <p:cNvSpPr txBox="1"/>
          <p:nvPr/>
        </p:nvSpPr>
        <p:spPr>
          <a:xfrm>
            <a:off x="1168736" y="548686"/>
            <a:ext cx="7454769" cy="480131"/>
          </a:xfrm>
          <a:prstGeom prst="rect">
            <a:avLst/>
          </a:prstGeom>
          <a:noFill/>
        </p:spPr>
        <p:txBody>
          <a:bodyPr wrap="square" rtlCol="0">
            <a:spAutoFit/>
          </a:bodyPr>
          <a:lstStyle/>
          <a:p>
            <a:pPr>
              <a:lnSpc>
                <a:spcPct val="90000"/>
              </a:lnSpc>
            </a:pPr>
            <a:r>
              <a:rPr lang="en-GB" sz="2800" dirty="0" smtClean="0">
                <a:latin typeface="Arial" pitchFamily="34" charset="0"/>
                <a:cs typeface="Arial" pitchFamily="34" charset="0"/>
              </a:rPr>
              <a:t>What’s a “comma splice”?</a:t>
            </a:r>
            <a:endParaRPr lang="en-GB" sz="2800" dirty="0">
              <a:latin typeface="Arial" pitchFamily="34" charset="0"/>
              <a:cs typeface="Arial" pitchFamily="34" charset="0"/>
            </a:endParaRPr>
          </a:p>
        </p:txBody>
      </p:sp>
      <p:pic>
        <p:nvPicPr>
          <p:cNvPr id="2" name="Picture 1"/>
          <p:cNvPicPr>
            <a:picLocks noChangeAspect="1"/>
          </p:cNvPicPr>
          <p:nvPr/>
        </p:nvPicPr>
        <p:blipFill>
          <a:blip r:embed="rId3"/>
          <a:stretch>
            <a:fillRect/>
          </a:stretch>
        </p:blipFill>
        <p:spPr>
          <a:xfrm>
            <a:off x="5344501" y="3717032"/>
            <a:ext cx="3549104" cy="2810500"/>
          </a:xfrm>
          <a:prstGeom prst="rect">
            <a:avLst/>
          </a:prstGeom>
        </p:spPr>
      </p:pic>
      <p:sp>
        <p:nvSpPr>
          <p:cNvPr id="4" name="TextBox 3"/>
          <p:cNvSpPr txBox="1"/>
          <p:nvPr/>
        </p:nvSpPr>
        <p:spPr>
          <a:xfrm>
            <a:off x="844615" y="1844825"/>
            <a:ext cx="8157030" cy="1366528"/>
          </a:xfrm>
          <a:prstGeom prst="rect">
            <a:avLst/>
          </a:prstGeom>
          <a:noFill/>
        </p:spPr>
        <p:txBody>
          <a:bodyPr wrap="square" rtlCol="0">
            <a:spAutoFit/>
          </a:bodyPr>
          <a:lstStyle/>
          <a:p>
            <a:pPr>
              <a:lnSpc>
                <a:spcPct val="90000"/>
              </a:lnSpc>
            </a:pPr>
            <a:r>
              <a:rPr lang="en-GB" sz="2800" dirty="0" smtClean="0">
                <a:latin typeface="Arial" pitchFamily="34" charset="0"/>
                <a:cs typeface="Arial" pitchFamily="34" charset="0"/>
              </a:rPr>
              <a:t>This: </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I always eat five a day, it’s really important to me. </a:t>
            </a:r>
            <a:r>
              <a:rPr lang="en-GB" sz="3600" dirty="0" smtClean="0">
                <a:latin typeface="Comic Sans MS" panose="030F0702030302020204" pitchFamily="66" charset="0"/>
              </a:rPr>
              <a:t> </a:t>
            </a:r>
            <a:endParaRPr lang="en-GB" sz="3600" dirty="0">
              <a:latin typeface="Comic Sans MS" panose="030F0702030302020204" pitchFamily="66" charset="0"/>
            </a:endParaRPr>
          </a:p>
        </p:txBody>
      </p:sp>
      <p:sp>
        <p:nvSpPr>
          <p:cNvPr id="9" name="TextBox 8"/>
          <p:cNvSpPr txBox="1"/>
          <p:nvPr/>
        </p:nvSpPr>
        <p:spPr>
          <a:xfrm>
            <a:off x="1151289" y="2582399"/>
            <a:ext cx="2214823" cy="4247317"/>
          </a:xfrm>
          <a:prstGeom prst="rect">
            <a:avLst/>
          </a:prstGeom>
          <a:noFill/>
        </p:spPr>
        <p:txBody>
          <a:bodyPr wrap="square" rtlCol="0">
            <a:spAutoFit/>
          </a:bodyPr>
          <a:lstStyle/>
          <a:p>
            <a:pPr>
              <a:lnSpc>
                <a:spcPct val="90000"/>
              </a:lnSpc>
            </a:pPr>
            <a:r>
              <a:rPr lang="en-GB" sz="30000" dirty="0" smtClean="0">
                <a:solidFill>
                  <a:srgbClr val="FF0000"/>
                </a:solidFill>
                <a:sym typeface="Wingdings 2" panose="05020102010507070707" pitchFamily="18" charset="2"/>
              </a:rPr>
              <a:t></a:t>
            </a:r>
            <a:endParaRPr lang="en-GB" sz="30000" dirty="0">
              <a:solidFill>
                <a:srgbClr val="FF0000"/>
              </a:solidFill>
            </a:endParaRPr>
          </a:p>
        </p:txBody>
      </p:sp>
    </p:spTree>
    <p:extLst>
      <p:ext uri="{BB962C8B-B14F-4D97-AF65-F5344CB8AC3E}">
        <p14:creationId xmlns="" xmlns:p14="http://schemas.microsoft.com/office/powerpoint/2010/main" val="263857602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34036" y="5035306"/>
            <a:ext cx="6860381" cy="1066892"/>
          </a:xfrm>
          <a:prstGeom prst="rect">
            <a:avLst/>
          </a:prstGeom>
        </p:spPr>
      </p:pic>
      <p:sp>
        <p:nvSpPr>
          <p:cNvPr id="6" name="TextBox 5"/>
          <p:cNvSpPr txBox="1"/>
          <p:nvPr/>
        </p:nvSpPr>
        <p:spPr>
          <a:xfrm>
            <a:off x="250396" y="1988845"/>
            <a:ext cx="8643211" cy="646331"/>
          </a:xfrm>
          <a:prstGeom prst="rect">
            <a:avLst/>
          </a:prstGeom>
          <a:noFill/>
        </p:spPr>
        <p:txBody>
          <a:bodyPr wrap="square" rtlCol="0">
            <a:spAutoFit/>
          </a:bodyPr>
          <a:lstStyle/>
          <a:p>
            <a:pPr>
              <a:lnSpc>
                <a:spcPct val="90000"/>
              </a:lnSpc>
            </a:pPr>
            <a:r>
              <a:rPr lang="en-GB" sz="4000" dirty="0" smtClean="0">
                <a:latin typeface="Comic Sans MS" panose="030F0702030302020204" pitchFamily="66" charset="0"/>
              </a:rPr>
              <a:t> </a:t>
            </a:r>
            <a:endParaRPr lang="en-GB" sz="4000" dirty="0">
              <a:latin typeface="Comic Sans MS" panose="030F0702030302020204" pitchFamily="66" charset="0"/>
            </a:endParaRPr>
          </a:p>
        </p:txBody>
      </p:sp>
      <p:sp>
        <p:nvSpPr>
          <p:cNvPr id="7" name="TextBox 6"/>
          <p:cNvSpPr txBox="1"/>
          <p:nvPr/>
        </p:nvSpPr>
        <p:spPr>
          <a:xfrm>
            <a:off x="1168736" y="548684"/>
            <a:ext cx="7454769" cy="480131"/>
          </a:xfrm>
          <a:prstGeom prst="rect">
            <a:avLst/>
          </a:prstGeom>
          <a:noFill/>
        </p:spPr>
        <p:txBody>
          <a:bodyPr wrap="square" rtlCol="0">
            <a:spAutoFit/>
          </a:bodyPr>
          <a:lstStyle/>
          <a:p>
            <a:pPr>
              <a:lnSpc>
                <a:spcPct val="90000"/>
              </a:lnSpc>
            </a:pPr>
            <a:r>
              <a:rPr lang="en-GB" sz="2800" dirty="0" smtClean="0">
                <a:latin typeface="Arial" pitchFamily="34" charset="0"/>
                <a:cs typeface="Arial" pitchFamily="34" charset="0"/>
              </a:rPr>
              <a:t>What’s a “comma splice”?</a:t>
            </a:r>
            <a:endParaRPr lang="en-GB" sz="2800" dirty="0">
              <a:latin typeface="Arial" pitchFamily="34" charset="0"/>
              <a:cs typeface="Arial" pitchFamily="34" charset="0"/>
            </a:endParaRPr>
          </a:p>
        </p:txBody>
      </p:sp>
      <p:sp>
        <p:nvSpPr>
          <p:cNvPr id="4" name="TextBox 3"/>
          <p:cNvSpPr txBox="1"/>
          <p:nvPr/>
        </p:nvSpPr>
        <p:spPr>
          <a:xfrm>
            <a:off x="500034" y="1214424"/>
            <a:ext cx="8157030" cy="5798510"/>
          </a:xfrm>
          <a:prstGeom prst="rect">
            <a:avLst/>
          </a:prstGeom>
          <a:noFill/>
        </p:spPr>
        <p:txBody>
          <a:bodyPr wrap="square" rtlCol="0">
            <a:spAutoFit/>
          </a:bodyPr>
          <a:lstStyle/>
          <a:p>
            <a:pPr>
              <a:lnSpc>
                <a:spcPct val="90000"/>
              </a:lnSpc>
            </a:pPr>
            <a:r>
              <a:rPr lang="en-GB" dirty="0" smtClean="0">
                <a:latin typeface="Arial" pitchFamily="34" charset="0"/>
                <a:cs typeface="Arial" pitchFamily="34" charset="0"/>
              </a:rPr>
              <a:t>This: </a:t>
            </a:r>
          </a:p>
          <a:p>
            <a:pPr>
              <a:lnSpc>
                <a:spcPct val="90000"/>
              </a:lnSpc>
            </a:pPr>
            <a:endParaRPr lang="en-GB" dirty="0">
              <a:latin typeface="Arial" pitchFamily="34" charset="0"/>
              <a:cs typeface="Arial" pitchFamily="34" charset="0"/>
            </a:endParaRPr>
          </a:p>
          <a:p>
            <a:pPr>
              <a:lnSpc>
                <a:spcPct val="90000"/>
              </a:lnSpc>
            </a:pPr>
            <a:r>
              <a:rPr lang="en-GB" dirty="0" smtClean="0">
                <a:latin typeface="Arial" pitchFamily="34" charset="0"/>
                <a:cs typeface="Arial" pitchFamily="34" charset="0"/>
              </a:rPr>
              <a:t>I always eat five a day, it’s really important to me. </a:t>
            </a:r>
          </a:p>
          <a:p>
            <a:pPr>
              <a:lnSpc>
                <a:spcPct val="90000"/>
              </a:lnSpc>
            </a:pPr>
            <a:endParaRPr lang="en-GB" dirty="0">
              <a:latin typeface="Arial" pitchFamily="34" charset="0"/>
              <a:cs typeface="Arial" pitchFamily="34" charset="0"/>
            </a:endParaRPr>
          </a:p>
          <a:p>
            <a:pPr>
              <a:lnSpc>
                <a:spcPct val="90000"/>
              </a:lnSpc>
            </a:pPr>
            <a:r>
              <a:rPr lang="en-GB" dirty="0" smtClean="0">
                <a:latin typeface="Arial" pitchFamily="34" charset="0"/>
                <a:cs typeface="Arial" pitchFamily="34" charset="0"/>
              </a:rPr>
              <a:t>The two parts of the sentence make sense alone. Therefore, they should be separated into two shorter sentences or joined with a semicolon. </a:t>
            </a:r>
          </a:p>
          <a:p>
            <a:pPr>
              <a:lnSpc>
                <a:spcPct val="90000"/>
              </a:lnSpc>
            </a:pPr>
            <a:endParaRPr lang="en-GB" dirty="0">
              <a:latin typeface="Arial" pitchFamily="34" charset="0"/>
              <a:cs typeface="Arial" pitchFamily="34" charset="0"/>
            </a:endParaRPr>
          </a:p>
          <a:p>
            <a:pPr>
              <a:lnSpc>
                <a:spcPct val="90000"/>
              </a:lnSpc>
            </a:pPr>
            <a:r>
              <a:rPr lang="en-GB" dirty="0" smtClean="0">
                <a:latin typeface="Arial" pitchFamily="34" charset="0"/>
                <a:cs typeface="Arial" pitchFamily="34" charset="0"/>
              </a:rPr>
              <a:t>E.g.  I always eat five a day. It’s really important to me.</a:t>
            </a:r>
          </a:p>
          <a:p>
            <a:pPr>
              <a:lnSpc>
                <a:spcPct val="90000"/>
              </a:lnSpc>
            </a:pPr>
            <a:r>
              <a:rPr lang="en-GB" dirty="0" smtClean="0">
                <a:latin typeface="Arial" pitchFamily="34" charset="0"/>
                <a:cs typeface="Arial" pitchFamily="34" charset="0"/>
              </a:rPr>
              <a:t>E.g. I always eat five a day; it’s really important to me. </a:t>
            </a:r>
          </a:p>
          <a:p>
            <a:pPr>
              <a:lnSpc>
                <a:spcPct val="90000"/>
              </a:lnSpc>
            </a:pPr>
            <a:endParaRPr lang="en-GB" dirty="0">
              <a:latin typeface="Arial" pitchFamily="34" charset="0"/>
              <a:cs typeface="Arial" pitchFamily="34" charset="0"/>
            </a:endParaRPr>
          </a:p>
          <a:p>
            <a:pPr>
              <a:lnSpc>
                <a:spcPct val="90000"/>
              </a:lnSpc>
            </a:pPr>
            <a:r>
              <a:rPr lang="en-GB" dirty="0" smtClean="0">
                <a:latin typeface="Arial" pitchFamily="34" charset="0"/>
                <a:cs typeface="Arial" pitchFamily="34" charset="0"/>
              </a:rPr>
              <a:t>You can also use a </a:t>
            </a:r>
            <a:r>
              <a:rPr lang="en-GB" b="1" dirty="0" smtClean="0">
                <a:latin typeface="Arial" pitchFamily="34" charset="0"/>
                <a:cs typeface="Arial" pitchFamily="34" charset="0"/>
              </a:rPr>
              <a:t>conjunction</a:t>
            </a:r>
            <a:r>
              <a:rPr lang="en-GB" dirty="0" smtClean="0">
                <a:latin typeface="Arial" pitchFamily="34" charset="0"/>
                <a:cs typeface="Arial" pitchFamily="34" charset="0"/>
              </a:rPr>
              <a:t>.</a:t>
            </a:r>
            <a:r>
              <a:rPr lang="en-GB" dirty="0" smtClean="0">
                <a:latin typeface="Comic Sans MS" panose="030F0702030302020204" pitchFamily="66" charset="0"/>
              </a:rPr>
              <a:t> </a:t>
            </a:r>
          </a:p>
          <a:p>
            <a:pPr>
              <a:lnSpc>
                <a:spcPct val="90000"/>
              </a:lnSpc>
            </a:pPr>
            <a:endParaRPr lang="en-GB" dirty="0">
              <a:latin typeface="Comic Sans MS" panose="030F0702030302020204" pitchFamily="66" charset="0"/>
            </a:endParaRPr>
          </a:p>
          <a:p>
            <a:pPr>
              <a:lnSpc>
                <a:spcPct val="90000"/>
              </a:lnSpc>
            </a:pPr>
            <a:r>
              <a:rPr lang="en-GB" dirty="0" smtClean="0">
                <a:latin typeface="Arial" pitchFamily="34" charset="0"/>
                <a:cs typeface="Arial" pitchFamily="34" charset="0"/>
              </a:rPr>
              <a:t>E.g. I always eat five a day </a:t>
            </a:r>
            <a:r>
              <a:rPr lang="en-GB" b="1" dirty="0" smtClean="0">
                <a:latin typeface="Arial" pitchFamily="34" charset="0"/>
                <a:cs typeface="Arial" pitchFamily="34" charset="0"/>
              </a:rPr>
              <a:t>because</a:t>
            </a:r>
            <a:r>
              <a:rPr lang="en-GB" dirty="0" smtClean="0">
                <a:latin typeface="Arial" pitchFamily="34" charset="0"/>
                <a:cs typeface="Arial" pitchFamily="34" charset="0"/>
              </a:rPr>
              <a:t> it’s really important to me. </a:t>
            </a:r>
          </a:p>
          <a:p>
            <a:pPr>
              <a:lnSpc>
                <a:spcPct val="90000"/>
              </a:lnSpc>
            </a:pPr>
            <a:r>
              <a:rPr lang="en-GB" sz="2600" dirty="0" smtClean="0">
                <a:latin typeface="Comic Sans MS" panose="030F0702030302020204" pitchFamily="66" charset="0"/>
              </a:rPr>
              <a:t> </a:t>
            </a:r>
          </a:p>
          <a:p>
            <a:pPr>
              <a:lnSpc>
                <a:spcPct val="90000"/>
              </a:lnSpc>
            </a:pPr>
            <a:endParaRPr lang="en-GB" sz="2600" dirty="0">
              <a:latin typeface="Comic Sans MS" panose="030F0702030302020204" pitchFamily="66" charset="0"/>
            </a:endParaRPr>
          </a:p>
        </p:txBody>
      </p:sp>
    </p:spTree>
    <p:extLst>
      <p:ext uri="{BB962C8B-B14F-4D97-AF65-F5344CB8AC3E}">
        <p14:creationId xmlns="" xmlns:p14="http://schemas.microsoft.com/office/powerpoint/2010/main" val="1450790974"/>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The comma splice</a:t>
            </a:r>
            <a:endParaRPr lang="en-US" sz="4800" dirty="0"/>
          </a:p>
        </p:txBody>
      </p:sp>
      <p:sp>
        <p:nvSpPr>
          <p:cNvPr id="3" name="Content Placeholder 2"/>
          <p:cNvSpPr>
            <a:spLocks noGrp="1"/>
          </p:cNvSpPr>
          <p:nvPr>
            <p:ph idx="1"/>
          </p:nvPr>
        </p:nvSpPr>
        <p:spPr>
          <a:xfrm>
            <a:off x="838200" y="1701800"/>
            <a:ext cx="7620000" cy="4823544"/>
          </a:xfrm>
        </p:spPr>
        <p:txBody>
          <a:bodyPr>
            <a:normAutofit fontScale="85000" lnSpcReduction="10000"/>
          </a:bodyPr>
          <a:lstStyle/>
          <a:p>
            <a:r>
              <a:rPr lang="en-US" sz="3600" dirty="0" smtClean="0"/>
              <a:t>The comma splice is when two independent clauses are connected with a comma.</a:t>
            </a:r>
          </a:p>
          <a:p>
            <a:pPr lvl="1"/>
            <a:r>
              <a:rPr lang="en-GB" sz="3200" dirty="0">
                <a:solidFill>
                  <a:srgbClr val="FF0000"/>
                </a:solidFill>
              </a:rPr>
              <a:t>I always find writing essays difficult, I usually leave them to the last minute</a:t>
            </a:r>
            <a:r>
              <a:rPr lang="en-GB" sz="3200" dirty="0" smtClean="0">
                <a:solidFill>
                  <a:srgbClr val="FF0000"/>
                </a:solidFill>
              </a:rPr>
              <a:t>. </a:t>
            </a:r>
          </a:p>
          <a:p>
            <a:pPr lvl="1"/>
            <a:r>
              <a:rPr lang="en-GB" sz="3200" dirty="0" smtClean="0">
                <a:solidFill>
                  <a:srgbClr val="92D050"/>
                </a:solidFill>
              </a:rPr>
              <a:t>I always find writing essays difficult. I usually leave them to the last minute.</a:t>
            </a:r>
          </a:p>
          <a:p>
            <a:pPr lvl="1"/>
            <a:r>
              <a:rPr lang="en-GB" sz="3200" dirty="0">
                <a:solidFill>
                  <a:srgbClr val="92D050"/>
                </a:solidFill>
              </a:rPr>
              <a:t>I always find writing essays </a:t>
            </a:r>
            <a:r>
              <a:rPr lang="en-GB" sz="3200" dirty="0" smtClean="0">
                <a:solidFill>
                  <a:srgbClr val="92D050"/>
                </a:solidFill>
              </a:rPr>
              <a:t>difficult because </a:t>
            </a:r>
            <a:r>
              <a:rPr lang="en-GB" sz="3200" dirty="0">
                <a:solidFill>
                  <a:srgbClr val="92D050"/>
                </a:solidFill>
              </a:rPr>
              <a:t>I usually leave them to the last minute</a:t>
            </a:r>
            <a:r>
              <a:rPr lang="en-GB" sz="3200" dirty="0" smtClean="0">
                <a:solidFill>
                  <a:srgbClr val="92D050"/>
                </a:solidFill>
              </a:rPr>
              <a:t>.</a:t>
            </a:r>
          </a:p>
          <a:p>
            <a:pPr lvl="1"/>
            <a:r>
              <a:rPr lang="en-GB" sz="3200" dirty="0" smtClean="0">
                <a:solidFill>
                  <a:srgbClr val="92D050"/>
                </a:solidFill>
              </a:rPr>
              <a:t>I always find writing essays difficult; I usually leave them to the last minute.</a:t>
            </a:r>
            <a:endParaRPr lang="en-US" sz="3200" dirty="0">
              <a:solidFill>
                <a:srgbClr val="92D050"/>
              </a:solidFill>
            </a:endParaRPr>
          </a:p>
          <a:p>
            <a:pPr marL="426645" lvl="1" indent="0">
              <a:buNone/>
            </a:pPr>
            <a:endParaRPr lang="en-US" sz="3200" dirty="0" smtClean="0">
              <a:solidFill>
                <a:srgbClr val="FF0000"/>
              </a:solidFill>
            </a:endParaRPr>
          </a:p>
        </p:txBody>
      </p:sp>
    </p:spTree>
    <p:extLst>
      <p:ext uri="{BB962C8B-B14F-4D97-AF65-F5344CB8AC3E}">
        <p14:creationId xmlns="" xmlns:p14="http://schemas.microsoft.com/office/powerpoint/2010/main" val="578382991"/>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2755" y="476672"/>
            <a:ext cx="7427377" cy="1020762"/>
          </a:xfrm>
        </p:spPr>
        <p:txBody>
          <a:bodyPr>
            <a:noAutofit/>
          </a:bodyPr>
          <a:lstStyle/>
          <a:p>
            <a:r>
              <a:rPr lang="en-GB" sz="2800" dirty="0" smtClean="0">
                <a:latin typeface="Arial" pitchFamily="34" charset="0"/>
                <a:cs typeface="Arial" pitchFamily="34" charset="0"/>
              </a:rPr>
              <a:t>Spot the comma splice.</a:t>
            </a:r>
            <a:r>
              <a:rPr lang="en-GB" sz="6000" dirty="0" smtClean="0">
                <a:latin typeface="Comic Sans MS" panose="030F0702030302020204" pitchFamily="66" charset="0"/>
              </a:rPr>
              <a:t> </a:t>
            </a:r>
            <a:endParaRPr lang="en-GB" sz="6000" dirty="0">
              <a:latin typeface="Comic Sans MS" panose="030F0702030302020204" pitchFamily="66" charset="0"/>
            </a:endParaRPr>
          </a:p>
        </p:txBody>
      </p:sp>
      <p:sp>
        <p:nvSpPr>
          <p:cNvPr id="3" name="TextBox 2"/>
          <p:cNvSpPr txBox="1"/>
          <p:nvPr/>
        </p:nvSpPr>
        <p:spPr>
          <a:xfrm>
            <a:off x="250394" y="1988842"/>
            <a:ext cx="8211050" cy="1643527"/>
          </a:xfrm>
          <a:prstGeom prst="rect">
            <a:avLst/>
          </a:prstGeom>
          <a:noFill/>
        </p:spPr>
        <p:txBody>
          <a:bodyPr wrap="square" rtlCol="0">
            <a:spAutoFit/>
          </a:bodyPr>
          <a:lstStyle/>
          <a:p>
            <a:pPr marL="742950" indent="-742950">
              <a:lnSpc>
                <a:spcPct val="90000"/>
              </a:lnSpc>
              <a:buAutoNum type="arabicPeriod"/>
            </a:pPr>
            <a:r>
              <a:rPr lang="en-GB" sz="2800" dirty="0" smtClean="0">
                <a:latin typeface="Arial" pitchFamily="34" charset="0"/>
                <a:cs typeface="Arial" pitchFamily="34" charset="0"/>
              </a:rPr>
              <a:t>After a glass of wine, we went for a stroll.</a:t>
            </a:r>
          </a:p>
          <a:p>
            <a:pPr marL="742950" indent="-742950">
              <a:lnSpc>
                <a:spcPct val="90000"/>
              </a:lnSpc>
              <a:buAutoNum type="arabicPeriod"/>
            </a:pPr>
            <a:endParaRPr lang="en-GB" sz="2800" dirty="0">
              <a:latin typeface="Arial" pitchFamily="34" charset="0"/>
              <a:cs typeface="Arial" pitchFamily="34" charset="0"/>
            </a:endParaRPr>
          </a:p>
          <a:p>
            <a:pPr marL="742950" indent="-742950">
              <a:lnSpc>
                <a:spcPct val="90000"/>
              </a:lnSpc>
              <a:buAutoNum type="arabicPeriod"/>
            </a:pPr>
            <a:r>
              <a:rPr lang="en-GB" sz="2800" dirty="0" smtClean="0">
                <a:latin typeface="Arial" pitchFamily="34" charset="0"/>
                <a:cs typeface="Arial" pitchFamily="34" charset="0"/>
              </a:rPr>
              <a:t>We had a glass of wine, we later went for a stroll. </a:t>
            </a:r>
            <a:endParaRPr lang="en-GB" sz="2800" dirty="0">
              <a:latin typeface="Arial" pitchFamily="34" charset="0"/>
              <a:cs typeface="Arial" pitchFamily="34" charset="0"/>
            </a:endParaRPr>
          </a:p>
        </p:txBody>
      </p:sp>
    </p:spTree>
    <p:extLst>
      <p:ext uri="{BB962C8B-B14F-4D97-AF65-F5344CB8AC3E}">
        <p14:creationId xmlns="" xmlns:p14="http://schemas.microsoft.com/office/powerpoint/2010/main" val="4182267102"/>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34034" y="5035306"/>
            <a:ext cx="6860381" cy="1066892"/>
          </a:xfrm>
          <a:prstGeom prst="rect">
            <a:avLst/>
          </a:prstGeom>
        </p:spPr>
      </p:pic>
      <p:sp>
        <p:nvSpPr>
          <p:cNvPr id="6" name="TextBox 5"/>
          <p:cNvSpPr txBox="1"/>
          <p:nvPr/>
        </p:nvSpPr>
        <p:spPr>
          <a:xfrm>
            <a:off x="357158" y="500042"/>
            <a:ext cx="8536447" cy="2806922"/>
          </a:xfrm>
          <a:prstGeom prst="rect">
            <a:avLst/>
          </a:prstGeom>
          <a:noFill/>
        </p:spPr>
        <p:txBody>
          <a:bodyPr wrap="square" rtlCol="0">
            <a:spAutoFit/>
          </a:bodyPr>
          <a:lstStyle/>
          <a:p>
            <a:pPr>
              <a:lnSpc>
                <a:spcPct val="90000"/>
              </a:lnSpc>
            </a:pPr>
            <a:r>
              <a:rPr lang="en-GB" sz="2800" dirty="0" smtClean="0">
                <a:latin typeface="Arial" pitchFamily="34" charset="0"/>
                <a:cs typeface="Arial" pitchFamily="34" charset="0"/>
              </a:rPr>
              <a:t>1. Write a sentence using a semicolon correctly.</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2. Write a sentence using a colon correctly.</a:t>
            </a:r>
          </a:p>
          <a:p>
            <a:pPr>
              <a:lnSpc>
                <a:spcPct val="90000"/>
              </a:lnSpc>
            </a:pPr>
            <a:endParaRPr lang="en-GB" sz="2800" dirty="0">
              <a:latin typeface="Arial" pitchFamily="34" charset="0"/>
              <a:cs typeface="Arial" pitchFamily="34" charset="0"/>
            </a:endParaRPr>
          </a:p>
          <a:p>
            <a:pPr>
              <a:lnSpc>
                <a:spcPct val="90000"/>
              </a:lnSpc>
            </a:pPr>
            <a:r>
              <a:rPr lang="en-GB" sz="2800" dirty="0" smtClean="0">
                <a:latin typeface="Arial" pitchFamily="34" charset="0"/>
                <a:cs typeface="Arial" pitchFamily="34" charset="0"/>
              </a:rPr>
              <a:t>3. Write two pupil-friendly definitions of the semicolon and the colon. (You may be asked, remember…)</a:t>
            </a:r>
            <a:endParaRPr lang="en-GB" sz="2800" dirty="0">
              <a:latin typeface="Arial" pitchFamily="34" charset="0"/>
              <a:cs typeface="Arial" pitchFamily="34" charset="0"/>
            </a:endParaRPr>
          </a:p>
        </p:txBody>
      </p:sp>
    </p:spTree>
    <p:extLst>
      <p:ext uri="{BB962C8B-B14F-4D97-AF65-F5344CB8AC3E}">
        <p14:creationId xmlns="" xmlns:p14="http://schemas.microsoft.com/office/powerpoint/2010/main" val="402918578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Apostrophe</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APOSTROPHY POLICE</a:t>
            </a:r>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034829" y="1742224"/>
            <a:ext cx="6896713" cy="483799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68010863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004807" y="261209"/>
            <a:ext cx="7105251" cy="628451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964543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CBE615-13D6-4A80-AC2F-A40B25B92E7C}"/>
              </a:ext>
            </a:extLst>
          </p:cNvPr>
          <p:cNvSpPr>
            <a:spLocks noGrp="1"/>
          </p:cNvSpPr>
          <p:nvPr>
            <p:ph type="title"/>
          </p:nvPr>
        </p:nvSpPr>
        <p:spPr/>
        <p:txBody>
          <a:bodyPr/>
          <a:lstStyle/>
          <a:p>
            <a:r>
              <a:rPr lang="en-GB" dirty="0"/>
              <a:t>APOSTROPHE BREAKDOWN</a:t>
            </a:r>
          </a:p>
        </p:txBody>
      </p:sp>
      <p:sp>
        <p:nvSpPr>
          <p:cNvPr id="3" name="Content Placeholder 2">
            <a:extLst>
              <a:ext uri="{FF2B5EF4-FFF2-40B4-BE49-F238E27FC236}">
                <a16:creationId xmlns:a16="http://schemas.microsoft.com/office/drawing/2014/main" xmlns="" id="{A143B657-3BBE-48AA-86A7-19999CA612D0}"/>
              </a:ext>
            </a:extLst>
          </p:cNvPr>
          <p:cNvSpPr>
            <a:spLocks noGrp="1"/>
          </p:cNvSpPr>
          <p:nvPr>
            <p:ph idx="1"/>
          </p:nvPr>
        </p:nvSpPr>
        <p:spPr>
          <a:xfrm>
            <a:off x="800100" y="2103120"/>
            <a:ext cx="7543800" cy="4112286"/>
          </a:xfrm>
        </p:spPr>
        <p:txBody>
          <a:bodyPr>
            <a:normAutofit/>
          </a:bodyPr>
          <a:lstStyle/>
          <a:p>
            <a:pPr marL="0" indent="0">
              <a:buNone/>
            </a:pPr>
            <a:r>
              <a:rPr lang="en-GB" sz="2800" dirty="0"/>
              <a:t> </a:t>
            </a:r>
            <a:r>
              <a:rPr lang="en-GB" sz="2600" b="1" dirty="0" smtClean="0">
                <a:solidFill>
                  <a:srgbClr val="3366FF"/>
                </a:solidFill>
              </a:rPr>
              <a:t>1</a:t>
            </a:r>
            <a:r>
              <a:rPr lang="en-GB" sz="2600" b="1" dirty="0">
                <a:solidFill>
                  <a:srgbClr val="3366FF"/>
                </a:solidFill>
              </a:rPr>
              <a:t>. Contractions </a:t>
            </a:r>
            <a:r>
              <a:rPr lang="en-GB" sz="2600" dirty="0"/>
              <a:t>(standing in for missing letters)</a:t>
            </a:r>
          </a:p>
          <a:p>
            <a:pPr lvl="1"/>
            <a:r>
              <a:rPr lang="en-GB" sz="2400" dirty="0"/>
              <a:t>I did not / I didn’t</a:t>
            </a:r>
          </a:p>
          <a:p>
            <a:pPr marL="0" indent="0">
              <a:buNone/>
            </a:pPr>
            <a:endParaRPr lang="en-GB" sz="2600" dirty="0"/>
          </a:p>
          <a:p>
            <a:r>
              <a:rPr lang="en-GB" sz="2600" b="1" dirty="0">
                <a:solidFill>
                  <a:srgbClr val="3366FF"/>
                </a:solidFill>
              </a:rPr>
              <a:t>2</a:t>
            </a:r>
            <a:r>
              <a:rPr lang="en-GB" sz="2600" b="1" i="1" dirty="0">
                <a:solidFill>
                  <a:srgbClr val="3366FF"/>
                </a:solidFill>
              </a:rPr>
              <a:t>.  Possession </a:t>
            </a:r>
            <a:r>
              <a:rPr lang="en-GB" sz="2600" dirty="0"/>
              <a:t>(shows ownership)</a:t>
            </a:r>
            <a:endParaRPr lang="en-GB" sz="2600" dirty="0">
              <a:cs typeface="Arial" pitchFamily="34" charset="0"/>
            </a:endParaRPr>
          </a:p>
          <a:p>
            <a:pPr lvl="1"/>
            <a:r>
              <a:rPr lang="en-GB" sz="2400" dirty="0"/>
              <a:t>That’s David’s / That belongs to David</a:t>
            </a:r>
          </a:p>
          <a:p>
            <a:pPr marL="0" indent="0">
              <a:buNone/>
            </a:pPr>
            <a:endParaRPr lang="en-GB" sz="2600" dirty="0"/>
          </a:p>
          <a:p>
            <a:pPr marL="0" indent="0">
              <a:buNone/>
            </a:pPr>
            <a:endParaRPr lang="en-GB" dirty="0"/>
          </a:p>
        </p:txBody>
      </p:sp>
    </p:spTree>
    <p:extLst>
      <p:ext uri="{BB962C8B-B14F-4D97-AF65-F5344CB8AC3E}">
        <p14:creationId xmlns:p14="http://schemas.microsoft.com/office/powerpoint/2010/main" xmlns="" val="5450678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D691F2-1042-4C4F-B95F-16AF8C9D7DBB}"/>
              </a:ext>
            </a:extLst>
          </p:cNvPr>
          <p:cNvSpPr>
            <a:spLocks noGrp="1"/>
          </p:cNvSpPr>
          <p:nvPr>
            <p:ph type="title"/>
          </p:nvPr>
        </p:nvSpPr>
        <p:spPr/>
        <p:txBody>
          <a:bodyPr/>
          <a:lstStyle/>
          <a:p>
            <a:r>
              <a:rPr lang="en-GB" dirty="0"/>
              <a:t>APOSTROPHE – POSSESSION </a:t>
            </a:r>
          </a:p>
        </p:txBody>
      </p:sp>
      <p:sp>
        <p:nvSpPr>
          <p:cNvPr id="3" name="Content Placeholder 2">
            <a:extLst>
              <a:ext uri="{FF2B5EF4-FFF2-40B4-BE49-F238E27FC236}">
                <a16:creationId xmlns:a16="http://schemas.microsoft.com/office/drawing/2014/main" xmlns="" id="{7C00409D-4EA9-4003-84EF-CB6DB261A725}"/>
              </a:ext>
            </a:extLst>
          </p:cNvPr>
          <p:cNvSpPr>
            <a:spLocks noGrp="1"/>
          </p:cNvSpPr>
          <p:nvPr>
            <p:ph idx="1"/>
          </p:nvPr>
        </p:nvSpPr>
        <p:spPr>
          <a:xfrm>
            <a:off x="800100" y="2014194"/>
            <a:ext cx="7543800" cy="4201212"/>
          </a:xfrm>
        </p:spPr>
        <p:txBody>
          <a:bodyPr>
            <a:noAutofit/>
          </a:bodyPr>
          <a:lstStyle/>
          <a:p>
            <a:r>
              <a:rPr lang="en-GB" sz="2400" dirty="0"/>
              <a:t>An apostrophe can be used to show that one thing belongs to or is connected to something</a:t>
            </a:r>
            <a:r>
              <a:rPr lang="en-GB" sz="2400" dirty="0" smtClean="0"/>
              <a:t>.</a:t>
            </a:r>
            <a:endParaRPr lang="en-GB" sz="2400" dirty="0"/>
          </a:p>
          <a:p>
            <a:r>
              <a:rPr lang="en-GB" sz="2400" dirty="0">
                <a:solidFill>
                  <a:srgbClr val="3366FF"/>
                </a:solidFill>
              </a:rPr>
              <a:t>Singular</a:t>
            </a:r>
            <a:r>
              <a:rPr lang="en-GB" sz="2400" dirty="0"/>
              <a:t>  	</a:t>
            </a:r>
            <a:r>
              <a:rPr lang="en-GB" sz="2400" b="1" dirty="0" smtClean="0"/>
              <a:t>That </a:t>
            </a:r>
            <a:r>
              <a:rPr lang="en-GB" sz="2400" b="1" dirty="0"/>
              <a:t>is David’s </a:t>
            </a:r>
            <a:r>
              <a:rPr lang="en-GB" sz="2400" b="1" dirty="0" smtClean="0"/>
              <a:t>fake moustache. </a:t>
            </a:r>
            <a:endParaRPr lang="en-GB" sz="2400" b="1" dirty="0"/>
          </a:p>
          <a:p>
            <a:pPr marL="0" indent="0">
              <a:buNone/>
            </a:pPr>
            <a:r>
              <a:rPr lang="en-GB" sz="2400" dirty="0" smtClean="0"/>
              <a:t>(</a:t>
            </a:r>
            <a:r>
              <a:rPr lang="en-GB" sz="2400" dirty="0" smtClean="0"/>
              <a:t>That fake moustache </a:t>
            </a:r>
            <a:r>
              <a:rPr lang="en-GB" sz="2400" dirty="0"/>
              <a:t>belongs to David</a:t>
            </a:r>
            <a:r>
              <a:rPr lang="en-GB" sz="2400" dirty="0" smtClean="0"/>
              <a:t>)</a:t>
            </a:r>
          </a:p>
          <a:p>
            <a:r>
              <a:rPr lang="en-GB" sz="2400" dirty="0" smtClean="0">
                <a:solidFill>
                  <a:srgbClr val="3366FF"/>
                </a:solidFill>
              </a:rPr>
              <a:t>Names ending with </a:t>
            </a:r>
            <a:r>
              <a:rPr lang="en-GB" sz="2400" dirty="0" smtClean="0">
                <a:solidFill>
                  <a:srgbClr val="3366FF"/>
                </a:solidFill>
              </a:rPr>
              <a:t>s </a:t>
            </a:r>
            <a:r>
              <a:rPr lang="en-GB" sz="2400" b="1" dirty="0" smtClean="0"/>
              <a:t>Charles</a:t>
            </a:r>
            <a:r>
              <a:rPr lang="en-GB" sz="2400" b="1" dirty="0" smtClean="0"/>
              <a:t>’ dog is naughty.</a:t>
            </a:r>
          </a:p>
          <a:p>
            <a:pPr marL="2271400" lvl="8" indent="0">
              <a:buNone/>
            </a:pPr>
            <a:r>
              <a:rPr lang="en-GB" sz="2400" dirty="0" smtClean="0"/>
              <a:t>(</a:t>
            </a:r>
            <a:r>
              <a:rPr lang="en-GB" sz="2400" dirty="0" smtClean="0"/>
              <a:t>The dog of Charles is naughty.)</a:t>
            </a:r>
            <a:endParaRPr lang="en-GB" sz="2400" dirty="0"/>
          </a:p>
          <a:p>
            <a:r>
              <a:rPr lang="en-GB" sz="2400" dirty="0" smtClean="0">
                <a:solidFill>
                  <a:srgbClr val="3366FF"/>
                </a:solidFill>
              </a:rPr>
              <a:t>Plural </a:t>
            </a:r>
            <a:r>
              <a:rPr lang="en-GB" sz="2400" dirty="0">
                <a:solidFill>
                  <a:srgbClr val="3366FF"/>
                </a:solidFill>
              </a:rPr>
              <a:t>with s </a:t>
            </a:r>
            <a:r>
              <a:rPr lang="en-GB" sz="2400" b="1" dirty="0" smtClean="0"/>
              <a:t>The </a:t>
            </a:r>
            <a:r>
              <a:rPr lang="en-GB" sz="2400" b="1" dirty="0"/>
              <a:t>sisters’ feet were muddy</a:t>
            </a:r>
            <a:r>
              <a:rPr lang="en-GB" sz="2400" b="1" dirty="0" smtClean="0"/>
              <a:t>.</a:t>
            </a:r>
            <a:r>
              <a:rPr lang="en-GB" sz="2400" b="1" dirty="0"/>
              <a:t>		</a:t>
            </a:r>
            <a:r>
              <a:rPr lang="en-GB" sz="2400" b="1" dirty="0" smtClean="0"/>
              <a:t>		</a:t>
            </a:r>
            <a:r>
              <a:rPr lang="en-GB" sz="2400" dirty="0" smtClean="0"/>
              <a:t>(The </a:t>
            </a:r>
            <a:r>
              <a:rPr lang="en-GB" sz="2400" dirty="0"/>
              <a:t>feet of the </a:t>
            </a:r>
            <a:r>
              <a:rPr lang="en-GB" sz="2400" dirty="0" smtClean="0"/>
              <a:t>sisters…)</a:t>
            </a:r>
            <a:endParaRPr lang="en-GB" sz="2400" dirty="0"/>
          </a:p>
          <a:p>
            <a:r>
              <a:rPr lang="en-GB" sz="2400" dirty="0">
                <a:solidFill>
                  <a:srgbClr val="3366FF"/>
                </a:solidFill>
              </a:rPr>
              <a:t>Plural (no s)</a:t>
            </a:r>
            <a:r>
              <a:rPr lang="en-GB" sz="2400" dirty="0"/>
              <a:t>	</a:t>
            </a:r>
            <a:r>
              <a:rPr lang="en-GB" sz="2400" b="1" dirty="0" smtClean="0"/>
              <a:t>The </a:t>
            </a:r>
            <a:r>
              <a:rPr lang="en-GB" sz="2400" b="1" dirty="0"/>
              <a:t>children’s rooms are messy.</a:t>
            </a:r>
          </a:p>
          <a:p>
            <a:pPr marL="0" indent="0">
              <a:buNone/>
            </a:pPr>
            <a:r>
              <a:rPr lang="en-GB" sz="2400" b="1" dirty="0"/>
              <a:t>		</a:t>
            </a:r>
            <a:r>
              <a:rPr lang="en-GB" sz="2400" dirty="0" smtClean="0"/>
              <a:t>(</a:t>
            </a:r>
            <a:r>
              <a:rPr lang="en-GB" sz="2400" dirty="0"/>
              <a:t>T</a:t>
            </a:r>
            <a:r>
              <a:rPr lang="en-GB" sz="2400" dirty="0" smtClean="0"/>
              <a:t>he </a:t>
            </a:r>
            <a:r>
              <a:rPr lang="en-GB" sz="2400" dirty="0"/>
              <a:t>rooms of the </a:t>
            </a:r>
            <a:r>
              <a:rPr lang="en-GB" sz="2400" dirty="0" smtClean="0"/>
              <a:t>children…)</a:t>
            </a:r>
          </a:p>
        </p:txBody>
      </p:sp>
    </p:spTree>
    <p:extLst>
      <p:ext uri="{BB962C8B-B14F-4D97-AF65-F5344CB8AC3E}">
        <p14:creationId xmlns:p14="http://schemas.microsoft.com/office/powerpoint/2010/main" xmlns="" val="5373071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whom does </a:t>
            </a:r>
            <a:r>
              <a:rPr lang="en-GB" dirty="0"/>
              <a:t>i</a:t>
            </a:r>
            <a:r>
              <a:rPr lang="en-GB" dirty="0" smtClean="0"/>
              <a:t>t belong?</a:t>
            </a:r>
            <a:endParaRPr lang="en-GB" dirty="0"/>
          </a:p>
        </p:txBody>
      </p:sp>
      <p:sp>
        <p:nvSpPr>
          <p:cNvPr id="3" name="Content Placeholder 2"/>
          <p:cNvSpPr>
            <a:spLocks noGrp="1"/>
          </p:cNvSpPr>
          <p:nvPr>
            <p:ph idx="1"/>
          </p:nvPr>
        </p:nvSpPr>
        <p:spPr/>
        <p:txBody>
          <a:bodyPr/>
          <a:lstStyle/>
          <a:p>
            <a:r>
              <a:rPr lang="en-GB" dirty="0" smtClean="0"/>
              <a:t>The bag belonging to the woman.</a:t>
            </a:r>
          </a:p>
          <a:p>
            <a:r>
              <a:rPr lang="en-GB" dirty="0" smtClean="0"/>
              <a:t>The room belonging to the women.</a:t>
            </a:r>
          </a:p>
          <a:p>
            <a:r>
              <a:rPr lang="en-GB" dirty="0" smtClean="0"/>
              <a:t>The book belonging to the pupil.</a:t>
            </a:r>
          </a:p>
          <a:p>
            <a:r>
              <a:rPr lang="en-GB" dirty="0" smtClean="0"/>
              <a:t>The book belonging to the pupils.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whom does </a:t>
            </a:r>
            <a:r>
              <a:rPr lang="en-GB" dirty="0"/>
              <a:t>i</a:t>
            </a:r>
            <a:r>
              <a:rPr lang="en-GB" dirty="0" smtClean="0"/>
              <a:t>t belong?</a:t>
            </a:r>
            <a:endParaRPr lang="en-GB" dirty="0"/>
          </a:p>
        </p:txBody>
      </p:sp>
      <p:sp>
        <p:nvSpPr>
          <p:cNvPr id="3" name="Content Placeholder 2"/>
          <p:cNvSpPr>
            <a:spLocks noGrp="1"/>
          </p:cNvSpPr>
          <p:nvPr>
            <p:ph idx="1"/>
          </p:nvPr>
        </p:nvSpPr>
        <p:spPr/>
        <p:txBody>
          <a:bodyPr>
            <a:normAutofit lnSpcReduction="10000"/>
          </a:bodyPr>
          <a:lstStyle/>
          <a:p>
            <a:r>
              <a:rPr lang="en-GB" dirty="0" smtClean="0"/>
              <a:t>The bag belonging to the woman.</a:t>
            </a:r>
          </a:p>
          <a:p>
            <a:r>
              <a:rPr lang="en-GB" dirty="0" smtClean="0"/>
              <a:t>The </a:t>
            </a:r>
            <a:r>
              <a:rPr lang="en-GB" u="sng" dirty="0" smtClean="0"/>
              <a:t>woman</a:t>
            </a:r>
            <a:r>
              <a:rPr lang="en-GB" dirty="0" smtClean="0"/>
              <a:t>’s bag.</a:t>
            </a:r>
          </a:p>
          <a:p>
            <a:r>
              <a:rPr lang="en-GB" dirty="0" smtClean="0"/>
              <a:t>The room belonging to the women.</a:t>
            </a:r>
          </a:p>
          <a:p>
            <a:r>
              <a:rPr lang="en-GB" dirty="0" smtClean="0"/>
              <a:t>The </a:t>
            </a:r>
            <a:r>
              <a:rPr lang="en-GB" u="sng" dirty="0" smtClean="0"/>
              <a:t>women</a:t>
            </a:r>
            <a:r>
              <a:rPr lang="en-GB" dirty="0" smtClean="0"/>
              <a:t>’s room</a:t>
            </a:r>
          </a:p>
          <a:p>
            <a:r>
              <a:rPr lang="en-GB" dirty="0" smtClean="0"/>
              <a:t>The book belonging to the pupil.</a:t>
            </a:r>
          </a:p>
          <a:p>
            <a:r>
              <a:rPr lang="en-GB" dirty="0" smtClean="0"/>
              <a:t>The </a:t>
            </a:r>
            <a:r>
              <a:rPr lang="en-GB" u="sng" dirty="0" smtClean="0"/>
              <a:t>pupil</a:t>
            </a:r>
            <a:r>
              <a:rPr lang="en-GB" dirty="0" smtClean="0"/>
              <a:t>’s book.</a:t>
            </a:r>
          </a:p>
          <a:p>
            <a:r>
              <a:rPr lang="en-GB" dirty="0" smtClean="0"/>
              <a:t>The book belonging to the pupils.</a:t>
            </a:r>
          </a:p>
          <a:p>
            <a:r>
              <a:rPr lang="en-GB" dirty="0" smtClean="0"/>
              <a:t>The </a:t>
            </a:r>
            <a:r>
              <a:rPr lang="en-GB" u="sng" dirty="0" smtClean="0"/>
              <a:t>pupils</a:t>
            </a:r>
            <a:r>
              <a:rPr lang="en-GB" dirty="0" smtClean="0"/>
              <a:t>’ book.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80">
                                          <p:stCondLst>
                                            <p:cond delay="0"/>
                                          </p:stCondLst>
                                        </p:cTn>
                                        <p:tgtEl>
                                          <p:spTgt spid="3">
                                            <p:txEl>
                                              <p:pRg st="3" end="3"/>
                                            </p:txEl>
                                          </p:spTgt>
                                        </p:tgtEl>
                                      </p:cBhvr>
                                    </p:animEffect>
                                    <p:anim calcmode="lin" valueType="num">
                                      <p:cBhvr>
                                        <p:cTn id="2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3" end="3"/>
                                            </p:txEl>
                                          </p:spTgt>
                                        </p:tgtEl>
                                      </p:cBhvr>
                                      <p:to x="100000" y="60000"/>
                                    </p:animScale>
                                    <p:animScale>
                                      <p:cBhvr>
                                        <p:cTn id="32" dur="166" decel="50000">
                                          <p:stCondLst>
                                            <p:cond delay="676"/>
                                          </p:stCondLst>
                                        </p:cTn>
                                        <p:tgtEl>
                                          <p:spTgt spid="3">
                                            <p:txEl>
                                              <p:pRg st="3" end="3"/>
                                            </p:txEl>
                                          </p:spTgt>
                                        </p:tgtEl>
                                      </p:cBhvr>
                                      <p:to x="100000" y="100000"/>
                                    </p:animScale>
                                    <p:animScale>
                                      <p:cBhvr>
                                        <p:cTn id="33" dur="26">
                                          <p:stCondLst>
                                            <p:cond delay="1312"/>
                                          </p:stCondLst>
                                        </p:cTn>
                                        <p:tgtEl>
                                          <p:spTgt spid="3">
                                            <p:txEl>
                                              <p:pRg st="3" end="3"/>
                                            </p:txEl>
                                          </p:spTgt>
                                        </p:tgtEl>
                                      </p:cBhvr>
                                      <p:to x="100000" y="80000"/>
                                    </p:animScale>
                                    <p:animScale>
                                      <p:cBhvr>
                                        <p:cTn id="34" dur="166" decel="50000">
                                          <p:stCondLst>
                                            <p:cond delay="1338"/>
                                          </p:stCondLst>
                                        </p:cTn>
                                        <p:tgtEl>
                                          <p:spTgt spid="3">
                                            <p:txEl>
                                              <p:pRg st="3" end="3"/>
                                            </p:txEl>
                                          </p:spTgt>
                                        </p:tgtEl>
                                      </p:cBhvr>
                                      <p:to x="100000" y="100000"/>
                                    </p:animScale>
                                    <p:animScale>
                                      <p:cBhvr>
                                        <p:cTn id="35" dur="26">
                                          <p:stCondLst>
                                            <p:cond delay="1642"/>
                                          </p:stCondLst>
                                        </p:cTn>
                                        <p:tgtEl>
                                          <p:spTgt spid="3">
                                            <p:txEl>
                                              <p:pRg st="3" end="3"/>
                                            </p:txEl>
                                          </p:spTgt>
                                        </p:tgtEl>
                                      </p:cBhvr>
                                      <p:to x="100000" y="90000"/>
                                    </p:animScale>
                                    <p:animScale>
                                      <p:cBhvr>
                                        <p:cTn id="36" dur="166" decel="50000">
                                          <p:stCondLst>
                                            <p:cond delay="1668"/>
                                          </p:stCondLst>
                                        </p:cTn>
                                        <p:tgtEl>
                                          <p:spTgt spid="3">
                                            <p:txEl>
                                              <p:pRg st="3" end="3"/>
                                            </p:txEl>
                                          </p:spTgt>
                                        </p:tgtEl>
                                      </p:cBhvr>
                                      <p:to x="100000" y="100000"/>
                                    </p:animScale>
                                    <p:animScale>
                                      <p:cBhvr>
                                        <p:cTn id="37" dur="26">
                                          <p:stCondLst>
                                            <p:cond delay="1808"/>
                                          </p:stCondLst>
                                        </p:cTn>
                                        <p:tgtEl>
                                          <p:spTgt spid="3">
                                            <p:txEl>
                                              <p:pRg st="3" end="3"/>
                                            </p:txEl>
                                          </p:spTgt>
                                        </p:tgtEl>
                                      </p:cBhvr>
                                      <p:to x="100000" y="95000"/>
                                    </p:animScale>
                                    <p:animScale>
                                      <p:cBhvr>
                                        <p:cTn id="38" dur="166" decel="50000">
                                          <p:stCondLst>
                                            <p:cond delay="1834"/>
                                          </p:stCondLst>
                                        </p:cTn>
                                        <p:tgtEl>
                                          <p:spTgt spid="3">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wipe(down)">
                                      <p:cBhvr>
                                        <p:cTn id="43" dur="580">
                                          <p:stCondLst>
                                            <p:cond delay="0"/>
                                          </p:stCondLst>
                                        </p:cTn>
                                        <p:tgtEl>
                                          <p:spTgt spid="3">
                                            <p:txEl>
                                              <p:pRg st="5" end="5"/>
                                            </p:txEl>
                                          </p:spTgt>
                                        </p:tgtEl>
                                      </p:cBhvr>
                                    </p:animEffect>
                                    <p:anim calcmode="lin" valueType="num">
                                      <p:cBhvr>
                                        <p:cTn id="4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5" end="5"/>
                                            </p:txEl>
                                          </p:spTgt>
                                        </p:tgtEl>
                                      </p:cBhvr>
                                      <p:to x="100000" y="60000"/>
                                    </p:animScale>
                                    <p:animScale>
                                      <p:cBhvr>
                                        <p:cTn id="50" dur="166" decel="50000">
                                          <p:stCondLst>
                                            <p:cond delay="676"/>
                                          </p:stCondLst>
                                        </p:cTn>
                                        <p:tgtEl>
                                          <p:spTgt spid="3">
                                            <p:txEl>
                                              <p:pRg st="5" end="5"/>
                                            </p:txEl>
                                          </p:spTgt>
                                        </p:tgtEl>
                                      </p:cBhvr>
                                      <p:to x="100000" y="100000"/>
                                    </p:animScale>
                                    <p:animScale>
                                      <p:cBhvr>
                                        <p:cTn id="51" dur="26">
                                          <p:stCondLst>
                                            <p:cond delay="1312"/>
                                          </p:stCondLst>
                                        </p:cTn>
                                        <p:tgtEl>
                                          <p:spTgt spid="3">
                                            <p:txEl>
                                              <p:pRg st="5" end="5"/>
                                            </p:txEl>
                                          </p:spTgt>
                                        </p:tgtEl>
                                      </p:cBhvr>
                                      <p:to x="100000" y="80000"/>
                                    </p:animScale>
                                    <p:animScale>
                                      <p:cBhvr>
                                        <p:cTn id="52" dur="166" decel="50000">
                                          <p:stCondLst>
                                            <p:cond delay="1338"/>
                                          </p:stCondLst>
                                        </p:cTn>
                                        <p:tgtEl>
                                          <p:spTgt spid="3">
                                            <p:txEl>
                                              <p:pRg st="5" end="5"/>
                                            </p:txEl>
                                          </p:spTgt>
                                        </p:tgtEl>
                                      </p:cBhvr>
                                      <p:to x="100000" y="100000"/>
                                    </p:animScale>
                                    <p:animScale>
                                      <p:cBhvr>
                                        <p:cTn id="53" dur="26">
                                          <p:stCondLst>
                                            <p:cond delay="1642"/>
                                          </p:stCondLst>
                                        </p:cTn>
                                        <p:tgtEl>
                                          <p:spTgt spid="3">
                                            <p:txEl>
                                              <p:pRg st="5" end="5"/>
                                            </p:txEl>
                                          </p:spTgt>
                                        </p:tgtEl>
                                      </p:cBhvr>
                                      <p:to x="100000" y="90000"/>
                                    </p:animScale>
                                    <p:animScale>
                                      <p:cBhvr>
                                        <p:cTn id="54" dur="166" decel="50000">
                                          <p:stCondLst>
                                            <p:cond delay="1668"/>
                                          </p:stCondLst>
                                        </p:cTn>
                                        <p:tgtEl>
                                          <p:spTgt spid="3">
                                            <p:txEl>
                                              <p:pRg st="5" end="5"/>
                                            </p:txEl>
                                          </p:spTgt>
                                        </p:tgtEl>
                                      </p:cBhvr>
                                      <p:to x="100000" y="100000"/>
                                    </p:animScale>
                                    <p:animScale>
                                      <p:cBhvr>
                                        <p:cTn id="55" dur="26">
                                          <p:stCondLst>
                                            <p:cond delay="1808"/>
                                          </p:stCondLst>
                                        </p:cTn>
                                        <p:tgtEl>
                                          <p:spTgt spid="3">
                                            <p:txEl>
                                              <p:pRg st="5" end="5"/>
                                            </p:txEl>
                                          </p:spTgt>
                                        </p:tgtEl>
                                      </p:cBhvr>
                                      <p:to x="100000" y="95000"/>
                                    </p:animScale>
                                    <p:animScale>
                                      <p:cBhvr>
                                        <p:cTn id="56" dur="166" decel="50000">
                                          <p:stCondLst>
                                            <p:cond delay="1834"/>
                                          </p:stCondLst>
                                        </p:cTn>
                                        <p:tgtEl>
                                          <p:spTgt spid="3">
                                            <p:txEl>
                                              <p:pRg st="5" end="5"/>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wipe(down)">
                                      <p:cBhvr>
                                        <p:cTn id="61" dur="580">
                                          <p:stCondLst>
                                            <p:cond delay="0"/>
                                          </p:stCondLst>
                                        </p:cTn>
                                        <p:tgtEl>
                                          <p:spTgt spid="3">
                                            <p:txEl>
                                              <p:pRg st="7" end="7"/>
                                            </p:txEl>
                                          </p:spTgt>
                                        </p:tgtEl>
                                      </p:cBhvr>
                                    </p:animEffect>
                                    <p:anim calcmode="lin" valueType="num">
                                      <p:cBhvr>
                                        <p:cTn id="6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7" end="7"/>
                                            </p:txEl>
                                          </p:spTgt>
                                        </p:tgtEl>
                                      </p:cBhvr>
                                      <p:to x="100000" y="60000"/>
                                    </p:animScale>
                                    <p:animScale>
                                      <p:cBhvr>
                                        <p:cTn id="68" dur="166" decel="50000">
                                          <p:stCondLst>
                                            <p:cond delay="676"/>
                                          </p:stCondLst>
                                        </p:cTn>
                                        <p:tgtEl>
                                          <p:spTgt spid="3">
                                            <p:txEl>
                                              <p:pRg st="7" end="7"/>
                                            </p:txEl>
                                          </p:spTgt>
                                        </p:tgtEl>
                                      </p:cBhvr>
                                      <p:to x="100000" y="100000"/>
                                    </p:animScale>
                                    <p:animScale>
                                      <p:cBhvr>
                                        <p:cTn id="69" dur="26">
                                          <p:stCondLst>
                                            <p:cond delay="1312"/>
                                          </p:stCondLst>
                                        </p:cTn>
                                        <p:tgtEl>
                                          <p:spTgt spid="3">
                                            <p:txEl>
                                              <p:pRg st="7" end="7"/>
                                            </p:txEl>
                                          </p:spTgt>
                                        </p:tgtEl>
                                      </p:cBhvr>
                                      <p:to x="100000" y="80000"/>
                                    </p:animScale>
                                    <p:animScale>
                                      <p:cBhvr>
                                        <p:cTn id="70" dur="166" decel="50000">
                                          <p:stCondLst>
                                            <p:cond delay="1338"/>
                                          </p:stCondLst>
                                        </p:cTn>
                                        <p:tgtEl>
                                          <p:spTgt spid="3">
                                            <p:txEl>
                                              <p:pRg st="7" end="7"/>
                                            </p:txEl>
                                          </p:spTgt>
                                        </p:tgtEl>
                                      </p:cBhvr>
                                      <p:to x="100000" y="100000"/>
                                    </p:animScale>
                                    <p:animScale>
                                      <p:cBhvr>
                                        <p:cTn id="71" dur="26">
                                          <p:stCondLst>
                                            <p:cond delay="1642"/>
                                          </p:stCondLst>
                                        </p:cTn>
                                        <p:tgtEl>
                                          <p:spTgt spid="3">
                                            <p:txEl>
                                              <p:pRg st="7" end="7"/>
                                            </p:txEl>
                                          </p:spTgt>
                                        </p:tgtEl>
                                      </p:cBhvr>
                                      <p:to x="100000" y="90000"/>
                                    </p:animScale>
                                    <p:animScale>
                                      <p:cBhvr>
                                        <p:cTn id="72" dur="166" decel="50000">
                                          <p:stCondLst>
                                            <p:cond delay="1668"/>
                                          </p:stCondLst>
                                        </p:cTn>
                                        <p:tgtEl>
                                          <p:spTgt spid="3">
                                            <p:txEl>
                                              <p:pRg st="7" end="7"/>
                                            </p:txEl>
                                          </p:spTgt>
                                        </p:tgtEl>
                                      </p:cBhvr>
                                      <p:to x="100000" y="100000"/>
                                    </p:animScale>
                                    <p:animScale>
                                      <p:cBhvr>
                                        <p:cTn id="73" dur="26">
                                          <p:stCondLst>
                                            <p:cond delay="1808"/>
                                          </p:stCondLst>
                                        </p:cTn>
                                        <p:tgtEl>
                                          <p:spTgt spid="3">
                                            <p:txEl>
                                              <p:pRg st="7" end="7"/>
                                            </p:txEl>
                                          </p:spTgt>
                                        </p:tgtEl>
                                      </p:cBhvr>
                                      <p:to x="100000" y="95000"/>
                                    </p:animScale>
                                    <p:animScale>
                                      <p:cBhvr>
                                        <p:cTn id="74"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7F7D49-8440-4104-8551-B7A13791109A}"/>
              </a:ext>
            </a:extLst>
          </p:cNvPr>
          <p:cNvSpPr>
            <a:spLocks noGrp="1"/>
          </p:cNvSpPr>
          <p:nvPr>
            <p:ph type="title"/>
          </p:nvPr>
        </p:nvSpPr>
        <p:spPr/>
        <p:txBody>
          <a:bodyPr/>
          <a:lstStyle/>
          <a:p>
            <a:r>
              <a:rPr lang="en-GB" dirty="0"/>
              <a:t>APOSTROPHE - CONTRACTION </a:t>
            </a:r>
          </a:p>
        </p:txBody>
      </p:sp>
      <p:sp>
        <p:nvSpPr>
          <p:cNvPr id="3" name="Content Placeholder 2">
            <a:extLst>
              <a:ext uri="{FF2B5EF4-FFF2-40B4-BE49-F238E27FC236}">
                <a16:creationId xmlns:a16="http://schemas.microsoft.com/office/drawing/2014/main" xmlns="" id="{02EA23F0-96AE-4ED1-B612-F82C58B59DA7}"/>
              </a:ext>
            </a:extLst>
          </p:cNvPr>
          <p:cNvSpPr>
            <a:spLocks noGrp="1"/>
          </p:cNvSpPr>
          <p:nvPr>
            <p:ph idx="1"/>
          </p:nvPr>
        </p:nvSpPr>
        <p:spPr/>
        <p:txBody>
          <a:bodyPr>
            <a:noAutofit/>
          </a:bodyPr>
          <a:lstStyle/>
          <a:p>
            <a:r>
              <a:rPr lang="en-GB" sz="2400" dirty="0"/>
              <a:t>You can </a:t>
            </a:r>
            <a:r>
              <a:rPr lang="en-GB" sz="2400" dirty="0" smtClean="0"/>
              <a:t>use apostrophes </a:t>
            </a:r>
            <a:r>
              <a:rPr lang="en-GB" sz="2400" dirty="0"/>
              <a:t>to show that you have </a:t>
            </a:r>
            <a:r>
              <a:rPr lang="en-GB" sz="2400" b="1" dirty="0">
                <a:solidFill>
                  <a:srgbClr val="3366FF"/>
                </a:solidFill>
              </a:rPr>
              <a:t>omitted some letters when you are joining words together</a:t>
            </a:r>
            <a:r>
              <a:rPr lang="en-GB" sz="2400" dirty="0"/>
              <a:t>.</a:t>
            </a:r>
          </a:p>
          <a:p>
            <a:pPr lvl="1"/>
            <a:r>
              <a:rPr lang="en-GB" sz="2400" dirty="0" smtClean="0"/>
              <a:t>E.g.</a:t>
            </a:r>
            <a:r>
              <a:rPr lang="en-GB" sz="2400" dirty="0"/>
              <a:t> </a:t>
            </a:r>
            <a:r>
              <a:rPr lang="en-GB" sz="2400" b="1" dirty="0" smtClean="0">
                <a:solidFill>
                  <a:srgbClr val="000000"/>
                </a:solidFill>
              </a:rPr>
              <a:t>you </a:t>
            </a:r>
            <a:r>
              <a:rPr lang="en-GB" sz="2400" b="1" dirty="0">
                <a:solidFill>
                  <a:srgbClr val="000000"/>
                </a:solidFill>
              </a:rPr>
              <a:t>+ are = you’re</a:t>
            </a:r>
          </a:p>
          <a:p>
            <a:r>
              <a:rPr lang="en-GB" sz="2400" b="1" dirty="0">
                <a:solidFill>
                  <a:srgbClr val="3366FF"/>
                </a:solidFill>
              </a:rPr>
              <a:t>Sometimes you need to rearrange the letters a bit </a:t>
            </a:r>
            <a:r>
              <a:rPr lang="en-GB" sz="2400" dirty="0"/>
              <a:t>when you contract the words.</a:t>
            </a:r>
          </a:p>
          <a:p>
            <a:pPr marL="0" indent="0">
              <a:buNone/>
            </a:pPr>
            <a:r>
              <a:rPr lang="en-GB" sz="2400" dirty="0"/>
              <a:t>		</a:t>
            </a:r>
            <a:r>
              <a:rPr lang="en-GB" sz="2400" b="1" dirty="0"/>
              <a:t>will + not = won’t</a:t>
            </a:r>
          </a:p>
          <a:p>
            <a:r>
              <a:rPr lang="en-GB" sz="2400" dirty="0"/>
              <a:t>Using contractions like these makes your writing </a:t>
            </a:r>
            <a:r>
              <a:rPr lang="en-GB" sz="2400" dirty="0" smtClean="0"/>
              <a:t>more reader-friendly</a:t>
            </a:r>
            <a:r>
              <a:rPr lang="en-GB" sz="2400" dirty="0"/>
              <a:t>. </a:t>
            </a:r>
            <a:endParaRPr lang="en-GB" sz="2400" dirty="0" smtClean="0"/>
          </a:p>
          <a:p>
            <a:r>
              <a:rPr lang="en-GB" sz="2400" dirty="0" smtClean="0"/>
              <a:t>Check when the use of contractions </a:t>
            </a:r>
            <a:r>
              <a:rPr lang="en-GB" sz="2400" dirty="0"/>
              <a:t>i</a:t>
            </a:r>
            <a:r>
              <a:rPr lang="en-GB" sz="2400" dirty="0" smtClean="0"/>
              <a:t>s appropriate and when it is not suitable.</a:t>
            </a:r>
            <a:endParaRPr lang="en-GB" sz="2400" dirty="0"/>
          </a:p>
        </p:txBody>
      </p:sp>
    </p:spTree>
    <p:extLst>
      <p:ext uri="{BB962C8B-B14F-4D97-AF65-F5344CB8AC3E}">
        <p14:creationId xmlns:p14="http://schemas.microsoft.com/office/powerpoint/2010/main" xmlns="" val="377782379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APOSTROPHE POLICY – ROUND 2</a:t>
            </a:r>
            <a:endParaRPr lang="en-US" dirty="0"/>
          </a:p>
        </p:txBody>
      </p:sp>
      <p:sp>
        <p:nvSpPr>
          <p:cNvPr id="3" name="Content Placeholder 2"/>
          <p:cNvSpPr>
            <a:spLocks noGrp="1"/>
          </p:cNvSpPr>
          <p:nvPr>
            <p:ph idx="1"/>
          </p:nvPr>
        </p:nvSpPr>
        <p:spPr/>
        <p:txBody>
          <a:bodyPr>
            <a:normAutofit/>
          </a:bodyPr>
          <a:lstStyle/>
          <a:p>
            <a:r>
              <a:rPr lang="en-GB" sz="2400" dirty="0"/>
              <a:t>In the current </a:t>
            </a:r>
            <a:r>
              <a:rPr lang="en-GB" sz="2400" dirty="0" smtClean="0"/>
              <a:t>conflict, </a:t>
            </a:r>
            <a:r>
              <a:rPr lang="en-GB" sz="2400" dirty="0"/>
              <a:t>its uncertain who's borders their contesting</a:t>
            </a:r>
            <a:r>
              <a:rPr lang="en-GB" sz="2400" dirty="0" smtClean="0"/>
              <a:t>.</a:t>
            </a:r>
          </a:p>
          <a:p>
            <a:endParaRPr lang="en-GB" sz="2400" dirty="0" smtClean="0"/>
          </a:p>
          <a:p>
            <a:r>
              <a:rPr lang="en-GB" sz="2400" dirty="0"/>
              <a:t>The Aztecs ritual's of renewal increased in frequency over the course of time</a:t>
            </a:r>
            <a:r>
              <a:rPr lang="en-GB" sz="2400" dirty="0" smtClean="0"/>
              <a:t>.</a:t>
            </a:r>
          </a:p>
          <a:p>
            <a:endParaRPr lang="en-GB" sz="2400" dirty="0"/>
          </a:p>
          <a:p>
            <a:r>
              <a:rPr lang="en-GB" sz="2400" dirty="0" smtClean="0"/>
              <a:t>One of my student’s book’s has been lost.</a:t>
            </a:r>
            <a:endParaRPr lang="en-GB" sz="2400" dirty="0"/>
          </a:p>
          <a:p>
            <a:endParaRPr lang="en-GB" sz="2400" dirty="0" smtClean="0"/>
          </a:p>
          <a:p>
            <a:endParaRPr lang="en-GB" sz="2400" dirty="0" smtClean="0"/>
          </a:p>
          <a:p>
            <a:endParaRPr lang="en-GB" sz="2400" dirty="0" smtClean="0"/>
          </a:p>
          <a:p>
            <a:endParaRPr lang="en-GB" sz="2400" dirty="0"/>
          </a:p>
          <a:p>
            <a:endParaRPr lang="en-US" sz="2400" dirty="0"/>
          </a:p>
        </p:txBody>
      </p:sp>
    </p:spTree>
    <p:extLst>
      <p:ext uri="{BB962C8B-B14F-4D97-AF65-F5344CB8AC3E}">
        <p14:creationId xmlns:p14="http://schemas.microsoft.com/office/powerpoint/2010/main" xmlns="" val="220086320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APOSTROPHE POLICY – ANSWERS</a:t>
            </a:r>
            <a:endParaRPr lang="en-US" dirty="0"/>
          </a:p>
        </p:txBody>
      </p:sp>
      <p:sp>
        <p:nvSpPr>
          <p:cNvPr id="3" name="Content Placeholder 2"/>
          <p:cNvSpPr>
            <a:spLocks noGrp="1"/>
          </p:cNvSpPr>
          <p:nvPr>
            <p:ph idx="1"/>
          </p:nvPr>
        </p:nvSpPr>
        <p:spPr/>
        <p:txBody>
          <a:bodyPr>
            <a:normAutofit/>
          </a:bodyPr>
          <a:lstStyle/>
          <a:p>
            <a:r>
              <a:rPr lang="en-GB" sz="2400" dirty="0"/>
              <a:t>In the current </a:t>
            </a:r>
            <a:r>
              <a:rPr lang="en-GB" sz="2400" dirty="0" smtClean="0"/>
              <a:t>conflict, </a:t>
            </a:r>
            <a:r>
              <a:rPr lang="en-GB" sz="2400" strike="sngStrike" dirty="0" smtClean="0"/>
              <a:t>its</a:t>
            </a:r>
            <a:r>
              <a:rPr lang="en-GB" sz="2400" dirty="0" smtClean="0"/>
              <a:t> </a:t>
            </a:r>
            <a:r>
              <a:rPr lang="en-GB" sz="2400" dirty="0" smtClean="0">
                <a:solidFill>
                  <a:srgbClr val="3366FF"/>
                </a:solidFill>
              </a:rPr>
              <a:t>it’s</a:t>
            </a:r>
            <a:r>
              <a:rPr lang="en-GB" sz="2400" dirty="0" smtClean="0"/>
              <a:t> </a:t>
            </a:r>
            <a:r>
              <a:rPr lang="en-GB" sz="2400" dirty="0"/>
              <a:t>uncertain </a:t>
            </a:r>
            <a:r>
              <a:rPr lang="en-GB" sz="2400" strike="sngStrike" dirty="0" smtClean="0"/>
              <a:t>who’s</a:t>
            </a:r>
            <a:r>
              <a:rPr lang="en-GB" sz="2400" dirty="0" smtClean="0"/>
              <a:t> </a:t>
            </a:r>
            <a:r>
              <a:rPr lang="en-GB" sz="2400" dirty="0" smtClean="0">
                <a:solidFill>
                  <a:srgbClr val="3366FF"/>
                </a:solidFill>
              </a:rPr>
              <a:t>whose</a:t>
            </a:r>
            <a:r>
              <a:rPr lang="en-GB" sz="2400" dirty="0" smtClean="0"/>
              <a:t> </a:t>
            </a:r>
            <a:r>
              <a:rPr lang="en-GB" sz="2400" dirty="0"/>
              <a:t>borders </a:t>
            </a:r>
            <a:r>
              <a:rPr lang="en-GB" sz="2400" strike="sngStrike" dirty="0" smtClean="0"/>
              <a:t>their</a:t>
            </a:r>
            <a:r>
              <a:rPr lang="en-GB" sz="2400" dirty="0" smtClean="0"/>
              <a:t> </a:t>
            </a:r>
            <a:r>
              <a:rPr lang="en-GB" sz="2400" dirty="0" smtClean="0">
                <a:solidFill>
                  <a:srgbClr val="3366FF"/>
                </a:solidFill>
              </a:rPr>
              <a:t>they’re </a:t>
            </a:r>
            <a:r>
              <a:rPr lang="en-GB" sz="2400" dirty="0"/>
              <a:t>contesting</a:t>
            </a:r>
            <a:r>
              <a:rPr lang="en-GB" sz="2400" dirty="0" smtClean="0"/>
              <a:t>.</a:t>
            </a:r>
          </a:p>
          <a:p>
            <a:endParaRPr lang="en-GB" sz="2400" dirty="0" smtClean="0"/>
          </a:p>
          <a:p>
            <a:r>
              <a:rPr lang="en-GB" sz="2400" dirty="0"/>
              <a:t>The </a:t>
            </a:r>
            <a:r>
              <a:rPr lang="en-GB" sz="2400" strike="sngStrike" dirty="0" smtClean="0"/>
              <a:t>Aztecs</a:t>
            </a:r>
            <a:r>
              <a:rPr lang="en-GB" sz="2400" dirty="0" smtClean="0"/>
              <a:t> </a:t>
            </a:r>
            <a:r>
              <a:rPr lang="en-GB" sz="2400" dirty="0" smtClean="0">
                <a:solidFill>
                  <a:srgbClr val="3366FF"/>
                </a:solidFill>
              </a:rPr>
              <a:t>Aztec’s </a:t>
            </a:r>
            <a:r>
              <a:rPr lang="en-GB" sz="2400" strike="sngStrike" dirty="0" smtClean="0"/>
              <a:t>ritual’s</a:t>
            </a:r>
            <a:r>
              <a:rPr lang="en-GB" sz="2400" dirty="0" smtClean="0"/>
              <a:t> </a:t>
            </a:r>
            <a:r>
              <a:rPr lang="en-GB" sz="2400" dirty="0" smtClean="0">
                <a:solidFill>
                  <a:srgbClr val="3366FF"/>
                </a:solidFill>
              </a:rPr>
              <a:t>rituals</a:t>
            </a:r>
            <a:r>
              <a:rPr lang="en-GB" sz="2400" dirty="0" smtClean="0"/>
              <a:t> </a:t>
            </a:r>
            <a:r>
              <a:rPr lang="en-GB" sz="2400" dirty="0"/>
              <a:t>of renewal increased in frequency over the course of time</a:t>
            </a:r>
            <a:r>
              <a:rPr lang="en-GB" sz="2400" dirty="0" smtClean="0"/>
              <a:t>.</a:t>
            </a:r>
          </a:p>
          <a:p>
            <a:endParaRPr lang="en-GB" sz="2400" dirty="0"/>
          </a:p>
          <a:p>
            <a:r>
              <a:rPr lang="en-GB" sz="2400" dirty="0" smtClean="0"/>
              <a:t>One of my </a:t>
            </a:r>
            <a:r>
              <a:rPr lang="en-GB" sz="2400" strike="sngStrike" dirty="0" smtClean="0"/>
              <a:t>student’s</a:t>
            </a:r>
            <a:r>
              <a:rPr lang="en-GB" sz="2400" dirty="0" smtClean="0"/>
              <a:t> </a:t>
            </a:r>
            <a:r>
              <a:rPr lang="en-GB" sz="2400" dirty="0" smtClean="0">
                <a:solidFill>
                  <a:srgbClr val="3366FF"/>
                </a:solidFill>
              </a:rPr>
              <a:t>students’ </a:t>
            </a:r>
            <a:r>
              <a:rPr lang="en-GB" sz="2400" strike="sngStrike" dirty="0" smtClean="0"/>
              <a:t>book’s</a:t>
            </a:r>
            <a:r>
              <a:rPr lang="en-GB" sz="2400" dirty="0" smtClean="0"/>
              <a:t> books has been lost.</a:t>
            </a:r>
            <a:endParaRPr lang="en-GB" sz="2400" dirty="0"/>
          </a:p>
          <a:p>
            <a:endParaRPr lang="en-GB" sz="2400" dirty="0" smtClean="0"/>
          </a:p>
          <a:p>
            <a:endParaRPr lang="en-GB" sz="2400" dirty="0" smtClean="0"/>
          </a:p>
          <a:p>
            <a:endParaRPr lang="en-GB" sz="2400" dirty="0" smtClean="0"/>
          </a:p>
          <a:p>
            <a:endParaRPr lang="en-GB" sz="2400" dirty="0"/>
          </a:p>
          <a:p>
            <a:endParaRPr lang="en-US" sz="2400" dirty="0"/>
          </a:p>
        </p:txBody>
      </p:sp>
    </p:spTree>
    <p:extLst>
      <p:ext uri="{BB962C8B-B14F-4D97-AF65-F5344CB8AC3E}">
        <p14:creationId xmlns:p14="http://schemas.microsoft.com/office/powerpoint/2010/main" xmlns="" val="275144065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cap="all" dirty="0" smtClean="0"/>
              <a:t>Punctuate This!</a:t>
            </a:r>
            <a:endParaRPr lang="en-US" b="1" cap="all" dirty="0"/>
          </a:p>
        </p:txBody>
      </p:sp>
      <p:sp>
        <p:nvSpPr>
          <p:cNvPr id="3" name="Content Placeholder 2"/>
          <p:cNvSpPr>
            <a:spLocks noGrp="1"/>
          </p:cNvSpPr>
          <p:nvPr>
            <p:ph idx="1"/>
          </p:nvPr>
        </p:nvSpPr>
        <p:spPr/>
        <p:txBody>
          <a:bodyPr>
            <a:normAutofit/>
          </a:bodyPr>
          <a:lstStyle/>
          <a:p>
            <a:r>
              <a:rPr lang="en-GB" sz="2400" dirty="0"/>
              <a:t>Amongst my favourite countries are the following Hungary an excellent place to go walking France an excellent place to eat India one of the most vibrant places on Earth and Greece an incomparable combination of culture climate and cuisine</a:t>
            </a:r>
            <a:r>
              <a:rPr lang="en-GB" sz="2400" dirty="0" smtClean="0"/>
              <a:t>.</a:t>
            </a:r>
          </a:p>
          <a:p>
            <a:endParaRPr lang="en-GB" sz="2400" dirty="0" smtClean="0"/>
          </a:p>
          <a:p>
            <a:r>
              <a:rPr lang="en-GB" sz="2400" dirty="0"/>
              <a:t>We are going to need the spare tyre in case we get a puncture rope oil a spanner and in case there is an emergency a good torch with a set of spare batteries</a:t>
            </a:r>
            <a:r>
              <a:rPr lang="en-GB" sz="2400" dirty="0" smtClean="0"/>
              <a:t>.</a:t>
            </a:r>
          </a:p>
          <a:p>
            <a:endParaRPr lang="en-GB" sz="2400" dirty="0" smtClean="0"/>
          </a:p>
          <a:p>
            <a:r>
              <a:rPr lang="en-GB" sz="2400" dirty="0"/>
              <a:t>The magic potion contained the following items frogs snails bats and a large plate of fish and chips.</a:t>
            </a:r>
          </a:p>
          <a:p>
            <a:endParaRPr lang="en-GB" sz="2000" dirty="0" smtClean="0"/>
          </a:p>
          <a:p>
            <a:endParaRPr lang="en-GB" sz="2000" dirty="0"/>
          </a:p>
          <a:p>
            <a:endParaRPr lang="en-GB" sz="2000" dirty="0" smtClean="0"/>
          </a:p>
          <a:p>
            <a:endParaRPr lang="en-GB" sz="2000" dirty="0"/>
          </a:p>
          <a:p>
            <a:endParaRPr lang="en-US" sz="2000" dirty="0"/>
          </a:p>
        </p:txBody>
      </p:sp>
    </p:spTree>
    <p:extLst>
      <p:ext uri="{BB962C8B-B14F-4D97-AF65-F5344CB8AC3E}">
        <p14:creationId xmlns:p14="http://schemas.microsoft.com/office/powerpoint/2010/main" xmlns="" val="22359428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PUNCTUATE THIS! - ANSWERS</a:t>
            </a:r>
            <a:endParaRPr lang="en-US" b="1" dirty="0"/>
          </a:p>
        </p:txBody>
      </p:sp>
      <p:sp>
        <p:nvSpPr>
          <p:cNvPr id="3" name="Content Placeholder 2"/>
          <p:cNvSpPr>
            <a:spLocks noGrp="1"/>
          </p:cNvSpPr>
          <p:nvPr>
            <p:ph idx="1"/>
          </p:nvPr>
        </p:nvSpPr>
        <p:spPr/>
        <p:txBody>
          <a:bodyPr>
            <a:normAutofit lnSpcReduction="10000"/>
          </a:bodyPr>
          <a:lstStyle/>
          <a:p>
            <a:r>
              <a:rPr lang="en-GB" sz="2400" dirty="0"/>
              <a:t>Amongst my favourite countries </a:t>
            </a:r>
            <a:r>
              <a:rPr lang="en-GB" sz="2400" dirty="0" smtClean="0"/>
              <a:t>are </a:t>
            </a:r>
            <a:r>
              <a:rPr lang="en-GB" sz="2400" dirty="0"/>
              <a:t>the </a:t>
            </a:r>
            <a:r>
              <a:rPr lang="en-GB" sz="2400" b="1" dirty="0" smtClean="0">
                <a:solidFill>
                  <a:srgbClr val="3366FF"/>
                </a:solidFill>
              </a:rPr>
              <a:t>following:</a:t>
            </a:r>
            <a:r>
              <a:rPr lang="en-GB" sz="2400" b="1" dirty="0" smtClean="0">
                <a:solidFill>
                  <a:srgbClr val="008000"/>
                </a:solidFill>
              </a:rPr>
              <a:t> </a:t>
            </a:r>
            <a:r>
              <a:rPr lang="en-GB" sz="2400" b="1" dirty="0" smtClean="0">
                <a:solidFill>
                  <a:srgbClr val="3366FF"/>
                </a:solidFill>
              </a:rPr>
              <a:t>Hungary,</a:t>
            </a:r>
            <a:r>
              <a:rPr lang="en-GB" sz="2400" b="1" dirty="0" smtClean="0">
                <a:solidFill>
                  <a:srgbClr val="008000"/>
                </a:solidFill>
              </a:rPr>
              <a:t> </a:t>
            </a:r>
            <a:r>
              <a:rPr lang="en-GB" sz="2400" dirty="0"/>
              <a:t>an excellent place to go </a:t>
            </a:r>
            <a:r>
              <a:rPr lang="en-GB" sz="2400" b="1" dirty="0">
                <a:solidFill>
                  <a:srgbClr val="3366FF"/>
                </a:solidFill>
              </a:rPr>
              <a:t>walking</a:t>
            </a:r>
            <a:r>
              <a:rPr lang="en-GB" sz="2400" b="1" dirty="0" smtClean="0">
                <a:solidFill>
                  <a:srgbClr val="3366FF"/>
                </a:solidFill>
              </a:rPr>
              <a:t>;</a:t>
            </a:r>
            <a:r>
              <a:rPr lang="en-GB" sz="2400" dirty="0" smtClean="0"/>
              <a:t> </a:t>
            </a:r>
            <a:r>
              <a:rPr lang="en-GB" sz="2400" b="1" dirty="0">
                <a:solidFill>
                  <a:srgbClr val="3366FF"/>
                </a:solidFill>
              </a:rPr>
              <a:t>France</a:t>
            </a:r>
            <a:r>
              <a:rPr lang="en-GB" sz="2400" b="1" dirty="0" smtClean="0">
                <a:solidFill>
                  <a:srgbClr val="3366FF"/>
                </a:solidFill>
              </a:rPr>
              <a:t>,</a:t>
            </a:r>
            <a:r>
              <a:rPr lang="en-GB" sz="2400" dirty="0" smtClean="0"/>
              <a:t> </a:t>
            </a:r>
            <a:r>
              <a:rPr lang="en-GB" sz="2400" dirty="0"/>
              <a:t>an excellent place to </a:t>
            </a:r>
            <a:r>
              <a:rPr lang="en-GB" sz="2400" b="1" dirty="0">
                <a:solidFill>
                  <a:srgbClr val="3366FF"/>
                </a:solidFill>
              </a:rPr>
              <a:t>eat</a:t>
            </a:r>
            <a:r>
              <a:rPr lang="en-GB" sz="2400" b="1" dirty="0" smtClean="0">
                <a:solidFill>
                  <a:srgbClr val="3366FF"/>
                </a:solidFill>
              </a:rPr>
              <a:t>;</a:t>
            </a:r>
            <a:r>
              <a:rPr lang="en-GB" sz="2400" dirty="0" smtClean="0"/>
              <a:t> </a:t>
            </a:r>
            <a:r>
              <a:rPr lang="en-GB" sz="2400" b="1" dirty="0">
                <a:solidFill>
                  <a:srgbClr val="3366FF"/>
                </a:solidFill>
              </a:rPr>
              <a:t>India,</a:t>
            </a:r>
            <a:r>
              <a:rPr lang="en-GB" sz="2400" dirty="0" smtClean="0"/>
              <a:t> </a:t>
            </a:r>
            <a:r>
              <a:rPr lang="en-GB" sz="2400" dirty="0"/>
              <a:t>one of the most vibrant places on </a:t>
            </a:r>
            <a:r>
              <a:rPr lang="en-GB" sz="2400" b="1" dirty="0">
                <a:solidFill>
                  <a:srgbClr val="3366FF"/>
                </a:solidFill>
              </a:rPr>
              <a:t>Earth; </a:t>
            </a:r>
            <a:r>
              <a:rPr lang="en-GB" sz="2400" dirty="0"/>
              <a:t>and </a:t>
            </a:r>
            <a:r>
              <a:rPr lang="en-GB" sz="2400" b="1" dirty="0">
                <a:solidFill>
                  <a:srgbClr val="3366FF"/>
                </a:solidFill>
              </a:rPr>
              <a:t>Greece,</a:t>
            </a:r>
            <a:r>
              <a:rPr lang="en-GB" sz="2400" dirty="0" smtClean="0"/>
              <a:t> </a:t>
            </a:r>
            <a:r>
              <a:rPr lang="en-GB" sz="2400" dirty="0"/>
              <a:t>an incomparable combination of culture climate and cuisine</a:t>
            </a:r>
            <a:r>
              <a:rPr lang="en-GB" sz="2400" dirty="0" smtClean="0"/>
              <a:t>.</a:t>
            </a:r>
          </a:p>
          <a:p>
            <a:endParaRPr lang="en-GB" sz="2400" dirty="0" smtClean="0"/>
          </a:p>
          <a:p>
            <a:r>
              <a:rPr lang="en-GB" sz="2400" dirty="0"/>
              <a:t>We are going to </a:t>
            </a:r>
            <a:r>
              <a:rPr lang="en-GB" sz="2400" b="1" dirty="0">
                <a:solidFill>
                  <a:srgbClr val="3366FF"/>
                </a:solidFill>
              </a:rPr>
              <a:t>need</a:t>
            </a:r>
            <a:r>
              <a:rPr lang="en-GB" sz="2400" b="1" dirty="0" smtClean="0">
                <a:solidFill>
                  <a:srgbClr val="3366FF"/>
                </a:solidFill>
              </a:rPr>
              <a:t>:</a:t>
            </a:r>
            <a:r>
              <a:rPr lang="en-GB" sz="2400" dirty="0" smtClean="0"/>
              <a:t> </a:t>
            </a:r>
            <a:r>
              <a:rPr lang="en-GB" sz="2400" dirty="0"/>
              <a:t>the spare </a:t>
            </a:r>
            <a:r>
              <a:rPr lang="en-GB" sz="2400" b="1" dirty="0">
                <a:solidFill>
                  <a:srgbClr val="3366FF"/>
                </a:solidFill>
              </a:rPr>
              <a:t>tyre,</a:t>
            </a:r>
            <a:r>
              <a:rPr lang="en-GB" sz="2400" dirty="0" smtClean="0"/>
              <a:t> </a:t>
            </a:r>
            <a:r>
              <a:rPr lang="en-GB" sz="2400" dirty="0"/>
              <a:t>in case we get a </a:t>
            </a:r>
            <a:r>
              <a:rPr lang="en-GB" sz="2400" b="1" dirty="0">
                <a:solidFill>
                  <a:srgbClr val="3366FF"/>
                </a:solidFill>
              </a:rPr>
              <a:t>puncture; rope;</a:t>
            </a:r>
            <a:r>
              <a:rPr lang="en-GB" sz="2400" dirty="0" smtClean="0"/>
              <a:t> </a:t>
            </a:r>
            <a:r>
              <a:rPr lang="en-GB" sz="2400" b="1" dirty="0">
                <a:solidFill>
                  <a:srgbClr val="3366FF"/>
                </a:solidFill>
              </a:rPr>
              <a:t>oil;</a:t>
            </a:r>
            <a:r>
              <a:rPr lang="en-GB" sz="2400" dirty="0" smtClean="0"/>
              <a:t> </a:t>
            </a:r>
            <a:r>
              <a:rPr lang="en-GB" sz="2400" dirty="0"/>
              <a:t>a </a:t>
            </a:r>
            <a:r>
              <a:rPr lang="en-GB" sz="2400" b="1" dirty="0">
                <a:solidFill>
                  <a:srgbClr val="3366FF"/>
                </a:solidFill>
              </a:rPr>
              <a:t>spanner;</a:t>
            </a:r>
            <a:r>
              <a:rPr lang="en-GB" sz="2400" dirty="0" smtClean="0"/>
              <a:t> </a:t>
            </a:r>
            <a:r>
              <a:rPr lang="en-GB" sz="2400" b="1" dirty="0" smtClean="0">
                <a:solidFill>
                  <a:srgbClr val="3366FF"/>
                </a:solidFill>
              </a:rPr>
              <a:t>and,</a:t>
            </a:r>
            <a:r>
              <a:rPr lang="en-GB" sz="2400" dirty="0" smtClean="0"/>
              <a:t> </a:t>
            </a:r>
            <a:r>
              <a:rPr lang="en-GB" sz="2400" dirty="0"/>
              <a:t>in case there is an </a:t>
            </a:r>
            <a:r>
              <a:rPr lang="en-GB" sz="2400" b="1" dirty="0">
                <a:solidFill>
                  <a:srgbClr val="3366FF"/>
                </a:solidFill>
              </a:rPr>
              <a:t>emergency, </a:t>
            </a:r>
            <a:r>
              <a:rPr lang="en-GB" sz="2400" dirty="0"/>
              <a:t>a good torch with a set of spare batteries</a:t>
            </a:r>
            <a:r>
              <a:rPr lang="en-GB" sz="2400" dirty="0" smtClean="0"/>
              <a:t>.</a:t>
            </a:r>
          </a:p>
          <a:p>
            <a:endParaRPr lang="en-GB" sz="2400" dirty="0" smtClean="0"/>
          </a:p>
          <a:p>
            <a:r>
              <a:rPr lang="en-GB" sz="2400" dirty="0"/>
              <a:t>The magic potion contained the following </a:t>
            </a:r>
            <a:r>
              <a:rPr lang="en-GB" sz="2400" b="1" dirty="0">
                <a:solidFill>
                  <a:srgbClr val="3366FF"/>
                </a:solidFill>
              </a:rPr>
              <a:t>items:</a:t>
            </a:r>
            <a:r>
              <a:rPr lang="en-GB" sz="2400" dirty="0" smtClean="0"/>
              <a:t> </a:t>
            </a:r>
            <a:r>
              <a:rPr lang="en-GB" sz="2400" b="1" dirty="0">
                <a:solidFill>
                  <a:srgbClr val="3366FF"/>
                </a:solidFill>
              </a:rPr>
              <a:t>frogs,</a:t>
            </a:r>
            <a:r>
              <a:rPr lang="en-GB" sz="2400" dirty="0" smtClean="0"/>
              <a:t> </a:t>
            </a:r>
            <a:r>
              <a:rPr lang="en-GB" sz="2400" b="1" dirty="0">
                <a:solidFill>
                  <a:srgbClr val="3366FF"/>
                </a:solidFill>
              </a:rPr>
              <a:t>snails,</a:t>
            </a:r>
            <a:r>
              <a:rPr lang="en-GB" sz="2400" dirty="0" smtClean="0"/>
              <a:t> </a:t>
            </a:r>
            <a:r>
              <a:rPr lang="en-GB" sz="2400" b="1" dirty="0">
                <a:solidFill>
                  <a:srgbClr val="3366FF"/>
                </a:solidFill>
              </a:rPr>
              <a:t>bats</a:t>
            </a:r>
            <a:r>
              <a:rPr lang="en-GB" sz="2400" dirty="0"/>
              <a:t> and a large plate of fish and chips.</a:t>
            </a:r>
          </a:p>
          <a:p>
            <a:endParaRPr lang="en-GB" sz="2000" dirty="0" smtClean="0"/>
          </a:p>
          <a:p>
            <a:endParaRPr lang="en-GB" sz="2000" dirty="0"/>
          </a:p>
          <a:p>
            <a:endParaRPr lang="en-GB" sz="2000" dirty="0" smtClean="0"/>
          </a:p>
          <a:p>
            <a:endParaRPr lang="en-GB" sz="2000" dirty="0"/>
          </a:p>
          <a:p>
            <a:endParaRPr lang="en-US" sz="2000" dirty="0"/>
          </a:p>
        </p:txBody>
      </p:sp>
    </p:spTree>
    <p:extLst>
      <p:ext uri="{BB962C8B-B14F-4D97-AF65-F5344CB8AC3E}">
        <p14:creationId xmlns:p14="http://schemas.microsoft.com/office/powerpoint/2010/main" xmlns="" val="57027033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What is a noun?</a:t>
            </a:r>
          </a:p>
          <a:p>
            <a:pPr marL="0" indent="0">
              <a:buNone/>
            </a:pPr>
            <a:r>
              <a:rPr lang="en-GB" dirty="0"/>
              <a:t>	</a:t>
            </a:r>
            <a:r>
              <a:rPr lang="en-GB" dirty="0" smtClean="0"/>
              <a:t>- A noun is a naming word</a:t>
            </a:r>
          </a:p>
          <a:p>
            <a:r>
              <a:rPr lang="en-GB" dirty="0" smtClean="0"/>
              <a:t>There are various types of nouns.</a:t>
            </a:r>
          </a:p>
          <a:p>
            <a:pPr lvl="1"/>
            <a:r>
              <a:rPr lang="en-GB" dirty="0" smtClean="0"/>
              <a:t>Concrete, Abstract, Proper nouns, Pronoun, Common and Collective.</a:t>
            </a:r>
            <a:endParaRPr lang="en-GB" dirty="0"/>
          </a:p>
        </p:txBody>
      </p:sp>
      <p:sp>
        <p:nvSpPr>
          <p:cNvPr id="4" name="Rectangle 3"/>
          <p:cNvSpPr/>
          <p:nvPr/>
        </p:nvSpPr>
        <p:spPr>
          <a:xfrm>
            <a:off x="3555535" y="332656"/>
            <a:ext cx="2032929" cy="923330"/>
          </a:xfrm>
          <a:prstGeom prst="rect">
            <a:avLst/>
          </a:prstGeom>
          <a:noFill/>
        </p:spPr>
        <p:txBody>
          <a:bodyPr wrap="none" lIns="91440" tIns="45720" rIns="91440" bIns="45720">
            <a:spAutoFit/>
          </a:bodyPr>
          <a:lstStyle/>
          <a:p>
            <a:pPr algn="ctr"/>
            <a:r>
              <a:rPr lang="en-US" sz="54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Nouns</a:t>
            </a:r>
            <a:endPar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extLst>
      <p:ext uri="{BB962C8B-B14F-4D97-AF65-F5344CB8AC3E}">
        <p14:creationId xmlns:p14="http://schemas.microsoft.com/office/powerpoint/2010/main" xmlns="" val="242738180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a:t>
            </a:r>
            <a:endParaRPr lang="en-GB" dirty="0"/>
          </a:p>
        </p:txBody>
      </p:sp>
      <p:sp>
        <p:nvSpPr>
          <p:cNvPr id="3" name="Content Placeholder 2"/>
          <p:cNvSpPr>
            <a:spLocks noGrp="1"/>
          </p:cNvSpPr>
          <p:nvPr>
            <p:ph idx="1"/>
          </p:nvPr>
        </p:nvSpPr>
        <p:spPr/>
        <p:txBody>
          <a:bodyPr/>
          <a:lstStyle/>
          <a:p>
            <a:r>
              <a:rPr lang="en-GB" dirty="0" smtClean="0"/>
              <a:t>Common nouns refer to non-specific objects and places.</a:t>
            </a:r>
            <a:endParaRPr lang="en-GB" dirty="0"/>
          </a:p>
          <a:p>
            <a:pPr lvl="1"/>
            <a:r>
              <a:rPr lang="en-GB" i="1" dirty="0" smtClean="0">
                <a:effectLst/>
              </a:rPr>
              <a:t>boy, country, city, day, machine</a:t>
            </a:r>
          </a:p>
          <a:p>
            <a:pPr marL="457200" lvl="1" indent="0">
              <a:buNone/>
            </a:pPr>
            <a:r>
              <a:rPr lang="en-GB" i="1" dirty="0" smtClean="0"/>
              <a:t>e.g. The </a:t>
            </a:r>
            <a:r>
              <a:rPr lang="en-GB" i="1" dirty="0" smtClean="0">
                <a:solidFill>
                  <a:srgbClr val="FF0000"/>
                </a:solidFill>
              </a:rPr>
              <a:t>boy</a:t>
            </a:r>
            <a:r>
              <a:rPr lang="en-GB" i="1" dirty="0" smtClean="0"/>
              <a:t> left the </a:t>
            </a:r>
            <a:r>
              <a:rPr lang="en-GB" i="1" dirty="0" smtClean="0">
                <a:solidFill>
                  <a:srgbClr val="FF0000"/>
                </a:solidFill>
              </a:rPr>
              <a:t>country</a:t>
            </a:r>
            <a:r>
              <a:rPr lang="en-GB" i="1" dirty="0" smtClean="0"/>
              <a:t> and went to the </a:t>
            </a:r>
            <a:r>
              <a:rPr lang="en-GB" i="1" dirty="0" smtClean="0">
                <a:solidFill>
                  <a:srgbClr val="FF0000"/>
                </a:solidFill>
              </a:rPr>
              <a:t>city</a:t>
            </a:r>
            <a:r>
              <a:rPr lang="en-GB" i="1" dirty="0" smtClean="0"/>
              <a:t> for the </a:t>
            </a:r>
            <a:r>
              <a:rPr lang="en-GB" i="1" dirty="0" smtClean="0">
                <a:solidFill>
                  <a:srgbClr val="FF0000"/>
                </a:solidFill>
              </a:rPr>
              <a:t>day</a:t>
            </a:r>
            <a:r>
              <a:rPr lang="en-GB" i="1" dirty="0" smtClean="0"/>
              <a:t>.</a:t>
            </a:r>
            <a:endParaRPr lang="en-GB" dirty="0"/>
          </a:p>
        </p:txBody>
      </p:sp>
    </p:spTree>
    <p:extLst>
      <p:ext uri="{BB962C8B-B14F-4D97-AF65-F5344CB8AC3E}">
        <p14:creationId xmlns:p14="http://schemas.microsoft.com/office/powerpoint/2010/main" xmlns="" val="210627602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Proper Nouns</a:t>
            </a:r>
            <a:endParaRPr lang="en-GB" dirty="0"/>
          </a:p>
        </p:txBody>
      </p:sp>
      <p:sp>
        <p:nvSpPr>
          <p:cNvPr id="3" name="Content Placeholder 2"/>
          <p:cNvSpPr>
            <a:spLocks noGrp="1"/>
          </p:cNvSpPr>
          <p:nvPr>
            <p:ph idx="1"/>
          </p:nvPr>
        </p:nvSpPr>
        <p:spPr/>
        <p:txBody>
          <a:bodyPr/>
          <a:lstStyle/>
          <a:p>
            <a:r>
              <a:rPr lang="en-GB" dirty="0" smtClean="0"/>
              <a:t>Proper Nouns refer to names of places, people or events that require capital letters.</a:t>
            </a:r>
          </a:p>
          <a:p>
            <a:pPr lvl="1"/>
            <a:r>
              <a:rPr lang="en-GB" i="1" dirty="0" smtClean="0"/>
              <a:t>Steve, Wales, Cardiff, Buckingham Palace, Wednesday, November, Christmas.</a:t>
            </a:r>
            <a:endParaRPr lang="en-GB" i="1" dirty="0"/>
          </a:p>
          <a:p>
            <a:pPr lvl="1">
              <a:buFont typeface="Arial" pitchFamily="34" charset="0"/>
              <a:buChar char="•"/>
            </a:pPr>
            <a:r>
              <a:rPr lang="en-GB" dirty="0" smtClean="0"/>
              <a:t>Religions, companies and brands are also pronouns.</a:t>
            </a:r>
            <a:endParaRPr lang="en-GB" dirty="0"/>
          </a:p>
          <a:p>
            <a:pPr marL="457200" lvl="1" indent="0">
              <a:buNone/>
            </a:pPr>
            <a:r>
              <a:rPr lang="en-GB" dirty="0" smtClean="0"/>
              <a:t>- </a:t>
            </a:r>
            <a:r>
              <a:rPr lang="en-GB" i="1" dirty="0" smtClean="0"/>
              <a:t>Judaism, Nike, Microsoft, Manchester United.</a:t>
            </a:r>
          </a:p>
        </p:txBody>
      </p:sp>
    </p:spTree>
    <p:extLst>
      <p:ext uri="{BB962C8B-B14F-4D97-AF65-F5344CB8AC3E}">
        <p14:creationId xmlns:p14="http://schemas.microsoft.com/office/powerpoint/2010/main" xmlns="" val="73049863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Pronouns</a:t>
            </a:r>
            <a:endParaRPr lang="en-GB" dirty="0"/>
          </a:p>
        </p:txBody>
      </p:sp>
      <p:sp>
        <p:nvSpPr>
          <p:cNvPr id="3" name="Content Placeholder 2"/>
          <p:cNvSpPr>
            <a:spLocks noGrp="1"/>
          </p:cNvSpPr>
          <p:nvPr>
            <p:ph idx="1"/>
          </p:nvPr>
        </p:nvSpPr>
        <p:spPr/>
        <p:txBody>
          <a:bodyPr/>
          <a:lstStyle/>
          <a:p>
            <a:r>
              <a:rPr lang="en-GB" dirty="0" smtClean="0"/>
              <a:t>A pronoun is a word that can be used instead of a proper noun.</a:t>
            </a:r>
          </a:p>
          <a:p>
            <a:pPr lvl="1"/>
            <a:r>
              <a:rPr lang="en-GB" i="1" dirty="0" smtClean="0"/>
              <a:t>I, he, she, you, theirs, ours, mine, it.</a:t>
            </a:r>
            <a:endParaRPr lang="en-GB" i="1" dirty="0"/>
          </a:p>
        </p:txBody>
      </p:sp>
      <p:sp>
        <p:nvSpPr>
          <p:cNvPr id="4" name="TextBox 3"/>
          <p:cNvSpPr txBox="1"/>
          <p:nvPr/>
        </p:nvSpPr>
        <p:spPr>
          <a:xfrm>
            <a:off x="899592" y="3789040"/>
            <a:ext cx="7488832" cy="830997"/>
          </a:xfrm>
          <a:prstGeom prst="rect">
            <a:avLst/>
          </a:prstGeom>
          <a:noFill/>
        </p:spPr>
        <p:txBody>
          <a:bodyPr wrap="square" rtlCol="0">
            <a:spAutoFit/>
          </a:bodyPr>
          <a:lstStyle/>
          <a:p>
            <a:r>
              <a:rPr lang="en-GB" sz="2400" dirty="0" smtClean="0"/>
              <a:t>e.g. </a:t>
            </a:r>
            <a:r>
              <a:rPr lang="en-GB" sz="2400" dirty="0" err="1" smtClean="0"/>
              <a:t>Georgie</a:t>
            </a:r>
            <a:r>
              <a:rPr lang="en-GB" sz="2400" dirty="0" smtClean="0"/>
              <a:t> went to school = </a:t>
            </a:r>
            <a:r>
              <a:rPr lang="en-GB" sz="2400" dirty="0" smtClean="0">
                <a:solidFill>
                  <a:srgbClr val="FF0000"/>
                </a:solidFill>
              </a:rPr>
              <a:t>She</a:t>
            </a:r>
            <a:r>
              <a:rPr lang="en-GB" sz="2400" dirty="0" smtClean="0"/>
              <a:t> went to school.</a:t>
            </a:r>
            <a:endParaRPr lang="en-GB" sz="2400" dirty="0"/>
          </a:p>
          <a:p>
            <a:r>
              <a:rPr lang="en-GB" sz="2400" dirty="0" smtClean="0"/>
              <a:t>Sean, Alex and Tom like ice cream = </a:t>
            </a:r>
            <a:r>
              <a:rPr lang="en-GB" sz="2400" dirty="0" smtClean="0">
                <a:solidFill>
                  <a:srgbClr val="FF0000"/>
                </a:solidFill>
              </a:rPr>
              <a:t>They</a:t>
            </a:r>
            <a:r>
              <a:rPr lang="en-GB" sz="2400" dirty="0" smtClean="0"/>
              <a:t> like ice cream.</a:t>
            </a:r>
            <a:endParaRPr lang="en-GB" sz="2400" dirty="0"/>
          </a:p>
        </p:txBody>
      </p:sp>
    </p:spTree>
    <p:extLst>
      <p:ext uri="{BB962C8B-B14F-4D97-AF65-F5344CB8AC3E}">
        <p14:creationId xmlns:p14="http://schemas.microsoft.com/office/powerpoint/2010/main" xmlns="" val="208955666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Concrete</a:t>
            </a:r>
            <a:endParaRPr lang="en-GB" dirty="0"/>
          </a:p>
        </p:txBody>
      </p:sp>
      <p:sp>
        <p:nvSpPr>
          <p:cNvPr id="3" name="Content Placeholder 2"/>
          <p:cNvSpPr>
            <a:spLocks noGrp="1"/>
          </p:cNvSpPr>
          <p:nvPr>
            <p:ph idx="1"/>
          </p:nvPr>
        </p:nvSpPr>
        <p:spPr/>
        <p:txBody>
          <a:bodyPr/>
          <a:lstStyle/>
          <a:p>
            <a:r>
              <a:rPr lang="en-GB" dirty="0" smtClean="0"/>
              <a:t>Concrete nouns refer to objects that you are able to see</a:t>
            </a:r>
            <a:r>
              <a:rPr lang="en-GB" dirty="0"/>
              <a:t>,</a:t>
            </a:r>
            <a:r>
              <a:rPr lang="en-GB" dirty="0" smtClean="0"/>
              <a:t> touch, smell</a:t>
            </a:r>
            <a:r>
              <a:rPr lang="en-GB" dirty="0"/>
              <a:t> </a:t>
            </a:r>
            <a:r>
              <a:rPr lang="en-GB" dirty="0" smtClean="0"/>
              <a:t>or hear.</a:t>
            </a:r>
          </a:p>
          <a:p>
            <a:pPr lvl="1"/>
            <a:r>
              <a:rPr lang="en-GB" i="1" dirty="0"/>
              <a:t>t</a:t>
            </a:r>
            <a:r>
              <a:rPr lang="en-GB" i="1" dirty="0" smtClean="0"/>
              <a:t>able, chair, floor, pen, computer, noise, paint.</a:t>
            </a:r>
            <a:endParaRPr lang="en-GB" i="1" dirty="0"/>
          </a:p>
        </p:txBody>
      </p:sp>
    </p:spTree>
    <p:extLst>
      <p:ext uri="{BB962C8B-B14F-4D97-AF65-F5344CB8AC3E}">
        <p14:creationId xmlns:p14="http://schemas.microsoft.com/office/powerpoint/2010/main" xmlns="" val="354723187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p:txBody>
          <a:bodyPr>
            <a:normAutofit lnSpcReduction="10000"/>
          </a:bodyPr>
          <a:lstStyle/>
          <a:p>
            <a:r>
              <a:rPr lang="en-GB" dirty="0" smtClean="0"/>
              <a:t>Abstract nouns refer to feelings, emotions or states that cannot be seen or touched.</a:t>
            </a:r>
          </a:p>
          <a:p>
            <a:pPr lvl="1"/>
            <a:r>
              <a:rPr lang="en-GB" i="1" dirty="0" smtClean="0"/>
              <a:t>Happiness, love, danger, truth, denial</a:t>
            </a:r>
          </a:p>
          <a:p>
            <a:pPr lvl="1"/>
            <a:endParaRPr lang="en-GB" i="1" dirty="0"/>
          </a:p>
          <a:p>
            <a:pPr lvl="1">
              <a:buFont typeface="Arial" pitchFamily="34" charset="0"/>
              <a:buChar char="•"/>
            </a:pPr>
            <a:r>
              <a:rPr lang="en-GB" dirty="0" smtClean="0"/>
              <a:t>Emotions usually end in “-</a:t>
            </a:r>
            <a:r>
              <a:rPr lang="en-GB" dirty="0" smtClean="0">
                <a:solidFill>
                  <a:srgbClr val="FF0000"/>
                </a:solidFill>
              </a:rPr>
              <a:t>ness</a:t>
            </a:r>
            <a:r>
              <a:rPr lang="en-GB" dirty="0" smtClean="0"/>
              <a:t>” to indicate a noun</a:t>
            </a:r>
            <a:r>
              <a:rPr lang="en-GB" i="1" dirty="0" smtClean="0"/>
              <a:t>.</a:t>
            </a:r>
          </a:p>
          <a:p>
            <a:pPr marL="457200" lvl="1" indent="0">
              <a:buNone/>
            </a:pPr>
            <a:r>
              <a:rPr lang="en-GB" i="1" dirty="0" smtClean="0">
                <a:solidFill>
                  <a:srgbClr val="FF0000"/>
                </a:solidFill>
              </a:rPr>
              <a:t>Happy</a:t>
            </a:r>
            <a:r>
              <a:rPr lang="en-GB" i="1" dirty="0" smtClean="0"/>
              <a:t> </a:t>
            </a:r>
            <a:r>
              <a:rPr lang="en-GB" dirty="0"/>
              <a:t>=</a:t>
            </a:r>
            <a:r>
              <a:rPr lang="en-GB" dirty="0" smtClean="0"/>
              <a:t> adjective &gt;</a:t>
            </a:r>
            <a:r>
              <a:rPr lang="en-GB" i="1" dirty="0" smtClean="0"/>
              <a:t> </a:t>
            </a:r>
            <a:r>
              <a:rPr lang="en-GB" i="1" dirty="0" smtClean="0">
                <a:solidFill>
                  <a:srgbClr val="FF0000"/>
                </a:solidFill>
              </a:rPr>
              <a:t>Happiness </a:t>
            </a:r>
            <a:r>
              <a:rPr lang="en-GB" dirty="0" smtClean="0"/>
              <a:t>= </a:t>
            </a:r>
            <a:r>
              <a:rPr lang="en-GB" dirty="0" smtClean="0"/>
              <a:t>noun</a:t>
            </a:r>
          </a:p>
          <a:p>
            <a:pPr marL="457200" lvl="1" indent="0">
              <a:buNone/>
            </a:pPr>
            <a:r>
              <a:rPr lang="en-GB" dirty="0" smtClean="0"/>
              <a:t>But...</a:t>
            </a:r>
            <a:endParaRPr lang="en-GB" dirty="0" smtClean="0"/>
          </a:p>
          <a:p>
            <a:pPr marL="457200" lvl="1" indent="0">
              <a:buNone/>
            </a:pPr>
            <a:r>
              <a:rPr lang="en-GB" i="1" dirty="0" smtClean="0">
                <a:solidFill>
                  <a:srgbClr val="FF0000"/>
                </a:solidFill>
              </a:rPr>
              <a:t>Miserable </a:t>
            </a:r>
            <a:r>
              <a:rPr lang="en-GB" dirty="0" smtClean="0"/>
              <a:t>= adjective &gt; </a:t>
            </a:r>
            <a:r>
              <a:rPr lang="en-GB" i="1" dirty="0" smtClean="0">
                <a:solidFill>
                  <a:srgbClr val="FF0000"/>
                </a:solidFill>
              </a:rPr>
              <a:t>Misery</a:t>
            </a:r>
            <a:r>
              <a:rPr lang="en-GB" i="1" dirty="0" smtClean="0"/>
              <a:t> </a:t>
            </a:r>
            <a:r>
              <a:rPr lang="en-GB" dirty="0" smtClean="0"/>
              <a:t>= noun</a:t>
            </a:r>
            <a:endParaRPr lang="en-GB" dirty="0"/>
          </a:p>
        </p:txBody>
      </p:sp>
    </p:spTree>
    <p:extLst>
      <p:ext uri="{BB962C8B-B14F-4D97-AF65-F5344CB8AC3E}">
        <p14:creationId xmlns:p14="http://schemas.microsoft.com/office/powerpoint/2010/main" xmlns="" val="336048298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Collective nouns</a:t>
            </a:r>
            <a:endParaRPr lang="en-GB" dirty="0"/>
          </a:p>
        </p:txBody>
      </p:sp>
      <p:sp>
        <p:nvSpPr>
          <p:cNvPr id="3" name="Content Placeholder 2"/>
          <p:cNvSpPr>
            <a:spLocks noGrp="1"/>
          </p:cNvSpPr>
          <p:nvPr>
            <p:ph idx="1"/>
          </p:nvPr>
        </p:nvSpPr>
        <p:spPr/>
        <p:txBody>
          <a:bodyPr/>
          <a:lstStyle/>
          <a:p>
            <a:pPr lvl="1">
              <a:buFont typeface="Arial" pitchFamily="34" charset="0"/>
              <a:buChar char="•"/>
            </a:pPr>
            <a:r>
              <a:rPr lang="en-GB" dirty="0" smtClean="0"/>
              <a:t> Collective nouns refer to words that represent a collection of objects or people.</a:t>
            </a:r>
          </a:p>
          <a:p>
            <a:pPr lvl="2">
              <a:buFont typeface="Wingdings" pitchFamily="2" charset="2"/>
              <a:buChar char="Ø"/>
            </a:pPr>
            <a:r>
              <a:rPr lang="en-GB" dirty="0"/>
              <a:t> </a:t>
            </a:r>
            <a:r>
              <a:rPr lang="en-GB" i="1" dirty="0" smtClean="0"/>
              <a:t>Audience, Class, Flock, Stampede, People, Food.</a:t>
            </a:r>
          </a:p>
          <a:p>
            <a:pPr marL="914400" lvl="2" indent="0">
              <a:buNone/>
            </a:pPr>
            <a:r>
              <a:rPr lang="en-GB" i="1" dirty="0" smtClean="0"/>
              <a:t>Waiter: “Is your </a:t>
            </a:r>
            <a:r>
              <a:rPr lang="en-GB" i="1" dirty="0" smtClean="0">
                <a:solidFill>
                  <a:srgbClr val="FF0000"/>
                </a:solidFill>
              </a:rPr>
              <a:t>table</a:t>
            </a:r>
            <a:r>
              <a:rPr lang="en-GB" i="1" dirty="0" smtClean="0"/>
              <a:t> ready to order?”</a:t>
            </a:r>
          </a:p>
          <a:p>
            <a:pPr lvl="1">
              <a:buFont typeface="Arial" pitchFamily="34" charset="0"/>
              <a:buChar char="•"/>
            </a:pPr>
            <a:endParaRPr lang="en-GB" dirty="0"/>
          </a:p>
          <a:p>
            <a:pPr lvl="1">
              <a:buFont typeface="Arial" pitchFamily="34" charset="0"/>
              <a:buChar char="•"/>
            </a:pPr>
            <a:r>
              <a:rPr lang="en-GB" dirty="0" smtClean="0"/>
              <a:t>Collective nouns are generally singular words, not to be confused by plurals. </a:t>
            </a:r>
          </a:p>
          <a:p>
            <a:pPr marL="914400" lvl="2" indent="0">
              <a:buNone/>
            </a:pPr>
            <a:r>
              <a:rPr lang="en-GB" dirty="0" smtClean="0"/>
              <a:t>e.g. </a:t>
            </a:r>
            <a:r>
              <a:rPr lang="en-GB" dirty="0" smtClean="0">
                <a:solidFill>
                  <a:srgbClr val="FF0000"/>
                </a:solidFill>
              </a:rPr>
              <a:t>Pupils</a:t>
            </a:r>
            <a:r>
              <a:rPr lang="en-GB" dirty="0" smtClean="0"/>
              <a:t> is not a collective noun. </a:t>
            </a:r>
            <a:endParaRPr lang="en-GB" dirty="0"/>
          </a:p>
        </p:txBody>
      </p:sp>
    </p:spTree>
    <p:extLst>
      <p:ext uri="{BB962C8B-B14F-4D97-AF65-F5344CB8AC3E}">
        <p14:creationId xmlns:p14="http://schemas.microsoft.com/office/powerpoint/2010/main" xmlns="" val="270956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Verbs</a:t>
            </a:r>
            <a:endParaRPr lang="en-GB" dirty="0"/>
          </a:p>
        </p:txBody>
      </p:sp>
      <p:sp>
        <p:nvSpPr>
          <p:cNvPr id="3" name="Content Placeholder 2"/>
          <p:cNvSpPr>
            <a:spLocks noGrp="1"/>
          </p:cNvSpPr>
          <p:nvPr>
            <p:ph idx="1"/>
          </p:nvPr>
        </p:nvSpPr>
        <p:spPr>
          <a:xfrm>
            <a:off x="107504" y="1600200"/>
            <a:ext cx="8928992" cy="4525963"/>
          </a:xfrm>
        </p:spPr>
        <p:txBody>
          <a:bodyPr/>
          <a:lstStyle/>
          <a:p>
            <a:r>
              <a:rPr lang="en-GB" dirty="0" smtClean="0"/>
              <a:t>A verb is an action or “doing” word.</a:t>
            </a:r>
          </a:p>
          <a:p>
            <a:pPr lvl="1"/>
            <a:r>
              <a:rPr lang="en-GB" i="1" dirty="0" smtClean="0"/>
              <a:t>Laugh, jump, run, cry, write, read.</a:t>
            </a:r>
          </a:p>
          <a:p>
            <a:pPr marL="457200" lvl="1" indent="0">
              <a:buNone/>
            </a:pPr>
            <a:endParaRPr lang="en-GB" dirty="0"/>
          </a:p>
          <a:p>
            <a:pPr marL="457200" lvl="1" indent="0">
              <a:buNone/>
            </a:pPr>
            <a:r>
              <a:rPr lang="en-GB" dirty="0" smtClean="0"/>
              <a:t>Usually if you can add “-</a:t>
            </a:r>
            <a:r>
              <a:rPr lang="en-GB" dirty="0" err="1" smtClean="0">
                <a:solidFill>
                  <a:srgbClr val="FF0000"/>
                </a:solidFill>
              </a:rPr>
              <a:t>ed</a:t>
            </a:r>
            <a:r>
              <a:rPr lang="en-GB" dirty="0" smtClean="0"/>
              <a:t>” or “-</a:t>
            </a:r>
            <a:r>
              <a:rPr lang="en-GB" dirty="0" err="1" smtClean="0">
                <a:solidFill>
                  <a:srgbClr val="FF0000"/>
                </a:solidFill>
              </a:rPr>
              <a:t>ing</a:t>
            </a:r>
            <a:r>
              <a:rPr lang="en-GB" dirty="0" smtClean="0"/>
              <a:t>” to the end of a word or put “</a:t>
            </a:r>
            <a:r>
              <a:rPr lang="en-GB" dirty="0" smtClean="0">
                <a:solidFill>
                  <a:srgbClr val="FF0000"/>
                </a:solidFill>
              </a:rPr>
              <a:t>to</a:t>
            </a:r>
            <a:r>
              <a:rPr lang="en-GB" dirty="0" smtClean="0"/>
              <a:t>” before the word then it is a verb.</a:t>
            </a:r>
          </a:p>
          <a:p>
            <a:pPr marL="457200" lvl="1" indent="0">
              <a:buNone/>
            </a:pPr>
            <a:endParaRPr lang="en-GB" dirty="0"/>
          </a:p>
          <a:p>
            <a:pPr marL="457200" lvl="1" indent="0">
              <a:buNone/>
            </a:pPr>
            <a:r>
              <a:rPr lang="en-GB" sz="2400" dirty="0" smtClean="0"/>
              <a:t>I am </a:t>
            </a:r>
            <a:r>
              <a:rPr lang="en-GB" sz="2400" u="sng" dirty="0" smtClean="0">
                <a:solidFill>
                  <a:srgbClr val="FF0000"/>
                </a:solidFill>
              </a:rPr>
              <a:t>going</a:t>
            </a:r>
            <a:r>
              <a:rPr lang="en-GB" sz="2400" dirty="0" smtClean="0"/>
              <a:t> </a:t>
            </a:r>
            <a:r>
              <a:rPr lang="en-GB" sz="2400" u="sng" dirty="0" smtClean="0">
                <a:solidFill>
                  <a:srgbClr val="FF0000"/>
                </a:solidFill>
              </a:rPr>
              <a:t>to eat </a:t>
            </a:r>
            <a:r>
              <a:rPr lang="en-GB" sz="2400" dirty="0" smtClean="0"/>
              <a:t>my chocolate bar after I have </a:t>
            </a:r>
            <a:r>
              <a:rPr lang="en-GB" sz="2400" u="sng" dirty="0" smtClean="0">
                <a:solidFill>
                  <a:srgbClr val="FF0000"/>
                </a:solidFill>
              </a:rPr>
              <a:t>finished</a:t>
            </a:r>
            <a:r>
              <a:rPr lang="en-GB" sz="2400" dirty="0" smtClean="0"/>
              <a:t> my lunch.</a:t>
            </a:r>
          </a:p>
          <a:p>
            <a:pPr marL="457200" lvl="1" indent="0">
              <a:buNone/>
            </a:pPr>
            <a:endParaRPr lang="en-GB" dirty="0" smtClean="0"/>
          </a:p>
          <a:p>
            <a:pPr lvl="1"/>
            <a:endParaRPr lang="en-GB" dirty="0" smtClean="0"/>
          </a:p>
        </p:txBody>
      </p:sp>
      <p:sp>
        <p:nvSpPr>
          <p:cNvPr id="4" name="TextBox 3"/>
          <p:cNvSpPr txBox="1"/>
          <p:nvPr/>
        </p:nvSpPr>
        <p:spPr>
          <a:xfrm>
            <a:off x="1043608" y="5661248"/>
            <a:ext cx="1080120" cy="400110"/>
          </a:xfrm>
          <a:prstGeom prst="rect">
            <a:avLst/>
          </a:prstGeom>
          <a:noFill/>
        </p:spPr>
        <p:txBody>
          <a:bodyPr wrap="square" rtlCol="0">
            <a:spAutoFit/>
          </a:bodyPr>
          <a:lstStyle/>
          <a:p>
            <a:r>
              <a:rPr lang="en-GB" sz="2000" b="1" dirty="0" smtClean="0">
                <a:solidFill>
                  <a:srgbClr val="FF0000"/>
                </a:solidFill>
              </a:rPr>
              <a:t>Verb</a:t>
            </a:r>
            <a:endParaRPr lang="en-GB" sz="2000" b="1" dirty="0">
              <a:solidFill>
                <a:srgbClr val="FF0000"/>
              </a:solidFill>
            </a:endParaRPr>
          </a:p>
        </p:txBody>
      </p:sp>
      <p:cxnSp>
        <p:nvCxnSpPr>
          <p:cNvPr id="5" name="Straight Arrow Connector 4"/>
          <p:cNvCxnSpPr/>
          <p:nvPr/>
        </p:nvCxnSpPr>
        <p:spPr>
          <a:xfrm flipV="1">
            <a:off x="1403648" y="5099585"/>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6" name="TextBox 5"/>
          <p:cNvSpPr txBox="1"/>
          <p:nvPr/>
        </p:nvSpPr>
        <p:spPr>
          <a:xfrm>
            <a:off x="2123728" y="5650801"/>
            <a:ext cx="805273" cy="400110"/>
          </a:xfrm>
          <a:prstGeom prst="rect">
            <a:avLst/>
          </a:prstGeom>
          <a:noFill/>
        </p:spPr>
        <p:txBody>
          <a:bodyPr wrap="square" rtlCol="0">
            <a:spAutoFit/>
          </a:bodyPr>
          <a:lstStyle/>
          <a:p>
            <a:r>
              <a:rPr lang="en-GB" sz="2000" b="1" dirty="0" smtClean="0">
                <a:solidFill>
                  <a:srgbClr val="FF0000"/>
                </a:solidFill>
              </a:rPr>
              <a:t>Verb</a:t>
            </a:r>
            <a:endParaRPr lang="en-GB" sz="2000" b="1" dirty="0">
              <a:solidFill>
                <a:srgbClr val="FF0000"/>
              </a:solidFill>
            </a:endParaRPr>
          </a:p>
        </p:txBody>
      </p:sp>
      <p:cxnSp>
        <p:nvCxnSpPr>
          <p:cNvPr id="7" name="Straight Arrow Connector 6"/>
          <p:cNvCxnSpPr/>
          <p:nvPr/>
        </p:nvCxnSpPr>
        <p:spPr>
          <a:xfrm flipV="1">
            <a:off x="2443808" y="5115803"/>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8" name="TextBox 7"/>
          <p:cNvSpPr txBox="1"/>
          <p:nvPr/>
        </p:nvSpPr>
        <p:spPr>
          <a:xfrm>
            <a:off x="6597453" y="5650801"/>
            <a:ext cx="792088" cy="400110"/>
          </a:xfrm>
          <a:prstGeom prst="rect">
            <a:avLst/>
          </a:prstGeom>
          <a:noFill/>
        </p:spPr>
        <p:txBody>
          <a:bodyPr wrap="square" rtlCol="0">
            <a:spAutoFit/>
          </a:bodyPr>
          <a:lstStyle/>
          <a:p>
            <a:r>
              <a:rPr lang="en-GB" sz="2000" b="1" dirty="0" smtClean="0">
                <a:solidFill>
                  <a:srgbClr val="FF0000"/>
                </a:solidFill>
              </a:rPr>
              <a:t>Verb</a:t>
            </a:r>
            <a:endParaRPr lang="en-GB" sz="2000" b="1" dirty="0">
              <a:solidFill>
                <a:srgbClr val="FF0000"/>
              </a:solidFill>
            </a:endParaRPr>
          </a:p>
        </p:txBody>
      </p:sp>
      <p:cxnSp>
        <p:nvCxnSpPr>
          <p:cNvPr id="9" name="Straight Arrow Connector 8"/>
          <p:cNvCxnSpPr/>
          <p:nvPr/>
        </p:nvCxnSpPr>
        <p:spPr>
          <a:xfrm flipV="1">
            <a:off x="6993497" y="5115803"/>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xmlns="" val="309071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1000"/>
                                        <p:tgtEl>
                                          <p:spTgt spid="5"/>
                                        </p:tgtEl>
                                      </p:cBhvr>
                                    </p:animEffect>
                                    <p:anim calcmode="lin" valueType="num">
                                      <p:cBhvr>
                                        <p:cTn id="31" dur="1000" fill="hold"/>
                                        <p:tgtEl>
                                          <p:spTgt spid="5"/>
                                        </p:tgtEl>
                                        <p:attrNameLst>
                                          <p:attrName>ppt_x</p:attrName>
                                        </p:attrNameLst>
                                      </p:cBhvr>
                                      <p:tavLst>
                                        <p:tav tm="0">
                                          <p:val>
                                            <p:strVal val="#ppt_x"/>
                                          </p:val>
                                        </p:tav>
                                        <p:tav tm="100000">
                                          <p:val>
                                            <p:strVal val="#ppt_x"/>
                                          </p:val>
                                        </p:tav>
                                      </p:tavLst>
                                    </p:anim>
                                    <p:anim calcmode="lin" valueType="num">
                                      <p:cBhvr>
                                        <p:cTn id="32" dur="1000" fill="hold"/>
                                        <p:tgtEl>
                                          <p:spTgt spid="5"/>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1000"/>
                                        <p:tgtEl>
                                          <p:spTgt spid="8"/>
                                        </p:tgtEl>
                                      </p:cBhvr>
                                    </p:animEffect>
                                    <p:anim calcmode="lin" valueType="num">
                                      <p:cBhvr>
                                        <p:cTn id="46" dur="1000" fill="hold"/>
                                        <p:tgtEl>
                                          <p:spTgt spid="8"/>
                                        </p:tgtEl>
                                        <p:attrNameLst>
                                          <p:attrName>ppt_x</p:attrName>
                                        </p:attrNameLst>
                                      </p:cBhvr>
                                      <p:tavLst>
                                        <p:tav tm="0">
                                          <p:val>
                                            <p:strVal val="#ppt_x"/>
                                          </p:val>
                                        </p:tav>
                                        <p:tav tm="100000">
                                          <p:val>
                                            <p:strVal val="#ppt_x"/>
                                          </p:val>
                                        </p:tav>
                                      </p:tavLst>
                                    </p:anim>
                                    <p:anim calcmode="lin" valueType="num">
                                      <p:cBhvr>
                                        <p:cTn id="47" dur="1000" fill="hold"/>
                                        <p:tgtEl>
                                          <p:spTgt spid="8"/>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1000"/>
                                        <p:tgtEl>
                                          <p:spTgt spid="9"/>
                                        </p:tgtEl>
                                      </p:cBhvr>
                                    </p:animEffect>
                                    <p:anim calcmode="lin" valueType="num">
                                      <p:cBhvr>
                                        <p:cTn id="51" dur="1000" fill="hold"/>
                                        <p:tgtEl>
                                          <p:spTgt spid="9"/>
                                        </p:tgtEl>
                                        <p:attrNameLst>
                                          <p:attrName>ppt_x</p:attrName>
                                        </p:attrNameLst>
                                      </p:cBhvr>
                                      <p:tavLst>
                                        <p:tav tm="0">
                                          <p:val>
                                            <p:strVal val="#ppt_x"/>
                                          </p:val>
                                        </p:tav>
                                        <p:tav tm="100000">
                                          <p:val>
                                            <p:strVal val="#ppt_x"/>
                                          </p:val>
                                        </p:tav>
                                      </p:tavLst>
                                    </p:anim>
                                    <p:anim calcmode="lin" valueType="num">
                                      <p:cBhvr>
                                        <p:cTn id="5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Adjectives</a:t>
            </a:r>
            <a:endParaRPr lang="en-GB" dirty="0"/>
          </a:p>
        </p:txBody>
      </p:sp>
      <p:sp>
        <p:nvSpPr>
          <p:cNvPr id="3" name="Content Placeholder 2"/>
          <p:cNvSpPr>
            <a:spLocks noGrp="1"/>
          </p:cNvSpPr>
          <p:nvPr>
            <p:ph idx="1"/>
          </p:nvPr>
        </p:nvSpPr>
        <p:spPr/>
        <p:txBody>
          <a:bodyPr/>
          <a:lstStyle/>
          <a:p>
            <a:r>
              <a:rPr lang="en-GB" dirty="0" smtClean="0"/>
              <a:t>Adjectives are describing words</a:t>
            </a:r>
          </a:p>
          <a:p>
            <a:pPr lvl="1"/>
            <a:r>
              <a:rPr lang="en-GB" i="1" dirty="0" smtClean="0"/>
              <a:t>Dark, blonde, tall, thin, handsome, beautiful, blue, deep, ugly, long, new, grumpy, miserable.</a:t>
            </a:r>
          </a:p>
          <a:p>
            <a:pPr lvl="1">
              <a:buFont typeface="Arial" pitchFamily="34" charset="0"/>
              <a:buChar char="•"/>
            </a:pPr>
            <a:r>
              <a:rPr lang="en-GB" dirty="0" smtClean="0"/>
              <a:t>Write down 3 adjectives to describe this celebrity’s personality and appearance.</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28775" y="4149079"/>
            <a:ext cx="2223145" cy="222314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3900311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Adverbs</a:t>
            </a:r>
            <a:endParaRPr lang="en-GB" dirty="0"/>
          </a:p>
        </p:txBody>
      </p:sp>
      <p:sp>
        <p:nvSpPr>
          <p:cNvPr id="3" name="Content Placeholder 2"/>
          <p:cNvSpPr>
            <a:spLocks noGrp="1"/>
          </p:cNvSpPr>
          <p:nvPr>
            <p:ph idx="1"/>
          </p:nvPr>
        </p:nvSpPr>
        <p:spPr>
          <a:xfrm>
            <a:off x="467544" y="1268760"/>
            <a:ext cx="8229600" cy="5328592"/>
          </a:xfrm>
        </p:spPr>
        <p:txBody>
          <a:bodyPr/>
          <a:lstStyle/>
          <a:p>
            <a:pPr marL="342900" lvl="1" indent="-342900">
              <a:buFont typeface="Arial" pitchFamily="34" charset="0"/>
              <a:buChar char="•"/>
            </a:pPr>
            <a:r>
              <a:rPr lang="en-GB" dirty="0" smtClean="0"/>
              <a:t>Adverbs are words that describe verbs</a:t>
            </a:r>
            <a:r>
              <a:rPr lang="en-GB" dirty="0"/>
              <a:t>. </a:t>
            </a:r>
            <a:endParaRPr lang="en-GB" dirty="0" smtClean="0"/>
          </a:p>
          <a:p>
            <a:pPr lvl="1"/>
            <a:r>
              <a:rPr lang="en-GB" dirty="0" smtClean="0"/>
              <a:t> </a:t>
            </a:r>
            <a:r>
              <a:rPr lang="en-GB" i="1" dirty="0" smtClean="0"/>
              <a:t>excitedly, nervously, happily, cautiously, recklessly</a:t>
            </a:r>
          </a:p>
          <a:p>
            <a:pPr lvl="1">
              <a:buFont typeface="Arial" pitchFamily="34" charset="0"/>
              <a:buChar char="•"/>
            </a:pPr>
            <a:r>
              <a:rPr lang="en-GB" dirty="0"/>
              <a:t>Adverbs most commonly end in “-</a:t>
            </a:r>
            <a:r>
              <a:rPr lang="en-GB" dirty="0" err="1">
                <a:solidFill>
                  <a:srgbClr val="FF0000"/>
                </a:solidFill>
              </a:rPr>
              <a:t>ly</a:t>
            </a:r>
            <a:r>
              <a:rPr lang="en-GB" dirty="0" smtClean="0"/>
              <a:t>”. These tend to be adverbs of manner.</a:t>
            </a:r>
            <a:endParaRPr lang="en-GB" dirty="0"/>
          </a:p>
          <a:p>
            <a:pPr marL="457200" lvl="1" indent="0">
              <a:buNone/>
            </a:pPr>
            <a:endParaRPr lang="en-GB" dirty="0"/>
          </a:p>
          <a:p>
            <a:pPr marL="971550" lvl="1" indent="-514350">
              <a:buFont typeface="+mj-lt"/>
              <a:buAutoNum type="arabicPeriod"/>
            </a:pPr>
            <a:r>
              <a:rPr lang="en-GB" dirty="0" smtClean="0"/>
              <a:t>Peter walked away […]</a:t>
            </a:r>
          </a:p>
          <a:p>
            <a:pPr marL="971550" lvl="1" indent="-514350">
              <a:buFont typeface="+mj-lt"/>
              <a:buAutoNum type="arabicPeriod"/>
            </a:pPr>
            <a:r>
              <a:rPr lang="en-GB" dirty="0" smtClean="0"/>
              <a:t>I looked […] out of the window.</a:t>
            </a:r>
          </a:p>
          <a:p>
            <a:pPr marL="971550" lvl="1" indent="-514350">
              <a:buFont typeface="+mj-lt"/>
              <a:buAutoNum type="arabicPeriod"/>
            </a:pPr>
            <a:r>
              <a:rPr lang="en-GB" dirty="0" smtClean="0"/>
              <a:t>The dog ate its dinner […]</a:t>
            </a:r>
          </a:p>
          <a:p>
            <a:pPr marL="971550" lvl="1" indent="-514350">
              <a:buFont typeface="+mj-lt"/>
              <a:buAutoNum type="arabicPeriod"/>
            </a:pPr>
            <a:r>
              <a:rPr lang="en-GB" dirty="0" smtClean="0"/>
              <a:t>“Good morning” said Susie […]</a:t>
            </a:r>
          </a:p>
          <a:p>
            <a:pPr marL="971550" lvl="1" indent="-514350">
              <a:buFont typeface="+mj-lt"/>
              <a:buAutoNum type="arabicPeriod"/>
            </a:pPr>
            <a:r>
              <a:rPr lang="en-GB" dirty="0" smtClean="0"/>
              <a:t>The door opened […]</a:t>
            </a:r>
          </a:p>
          <a:p>
            <a:pPr marL="971550" lvl="1" indent="-514350">
              <a:buFont typeface="+mj-lt"/>
              <a:buAutoNum type="arabicPeriod"/>
            </a:pPr>
            <a:endParaRPr lang="en-GB" dirty="0" smtClean="0"/>
          </a:p>
          <a:p>
            <a:pPr marL="971550" lvl="1" indent="-514350">
              <a:buFont typeface="+mj-lt"/>
              <a:buAutoNum type="arabicPeriod"/>
            </a:pPr>
            <a:endParaRPr lang="en-GB" dirty="0"/>
          </a:p>
        </p:txBody>
      </p:sp>
    </p:spTree>
    <p:extLst>
      <p:ext uri="{BB962C8B-B14F-4D97-AF65-F5344CB8AC3E}">
        <p14:creationId xmlns:p14="http://schemas.microsoft.com/office/powerpoint/2010/main" xmlns="" val="259506187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There are 3 types of sentences:</a:t>
            </a:r>
          </a:p>
          <a:p>
            <a:pPr lvl="1"/>
            <a:r>
              <a:rPr lang="en-GB" dirty="0" smtClean="0"/>
              <a:t>Simple, Compound, Complex</a:t>
            </a:r>
            <a:endParaRPr lang="en-GB" dirty="0"/>
          </a:p>
        </p:txBody>
      </p:sp>
      <p:sp>
        <p:nvSpPr>
          <p:cNvPr id="4" name="Rectangle 3"/>
          <p:cNvSpPr/>
          <p:nvPr/>
        </p:nvSpPr>
        <p:spPr>
          <a:xfrm>
            <a:off x="1715292" y="332656"/>
            <a:ext cx="5713424" cy="923330"/>
          </a:xfrm>
          <a:prstGeom prst="rect">
            <a:avLst/>
          </a:prstGeom>
          <a:noFill/>
        </p:spPr>
        <p:txBody>
          <a:bodyPr wrap="none" lIns="91440" tIns="45720" rIns="91440" bIns="45720">
            <a:spAutoFit/>
          </a:bodyPr>
          <a:lstStyle/>
          <a:p>
            <a:pPr algn="ctr"/>
            <a:r>
              <a:rPr lang="en-US" sz="5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SENTENCE VARIETY</a:t>
            </a:r>
            <a:endParaRPr lang="en-US" sz="5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extLst>
      <p:ext uri="{BB962C8B-B14F-4D97-AF65-F5344CB8AC3E}">
        <p14:creationId xmlns:p14="http://schemas.microsoft.com/office/powerpoint/2010/main" xmlns="" val="277121904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Simple sentences</a:t>
            </a:r>
            <a:endParaRPr lang="en-GB" dirty="0"/>
          </a:p>
        </p:txBody>
      </p:sp>
      <p:sp>
        <p:nvSpPr>
          <p:cNvPr id="3" name="Content Placeholder 2"/>
          <p:cNvSpPr>
            <a:spLocks noGrp="1"/>
          </p:cNvSpPr>
          <p:nvPr>
            <p:ph idx="1"/>
          </p:nvPr>
        </p:nvSpPr>
        <p:spPr/>
        <p:txBody>
          <a:bodyPr>
            <a:normAutofit/>
          </a:bodyPr>
          <a:lstStyle/>
          <a:p>
            <a:r>
              <a:rPr lang="en-GB" sz="2800" dirty="0" smtClean="0"/>
              <a:t>Simple sentences are commonly made up of Subjects (nouns) and Verbs with the possible inclusion of an object (nouns).</a:t>
            </a:r>
          </a:p>
          <a:p>
            <a:pPr lvl="1"/>
            <a:r>
              <a:rPr lang="en-GB" b="1" dirty="0" smtClean="0">
                <a:latin typeface="Comic Sans MS" pitchFamily="66" charset="0"/>
              </a:rPr>
              <a:t>I went to the shop.</a:t>
            </a:r>
          </a:p>
          <a:p>
            <a:pPr lvl="1"/>
            <a:endParaRPr lang="en-GB" dirty="0"/>
          </a:p>
        </p:txBody>
      </p:sp>
      <p:sp>
        <p:nvSpPr>
          <p:cNvPr id="4" name="TextBox 3"/>
          <p:cNvSpPr txBox="1"/>
          <p:nvPr/>
        </p:nvSpPr>
        <p:spPr>
          <a:xfrm>
            <a:off x="814399" y="3990663"/>
            <a:ext cx="1080120" cy="400110"/>
          </a:xfrm>
          <a:prstGeom prst="rect">
            <a:avLst/>
          </a:prstGeom>
          <a:noFill/>
        </p:spPr>
        <p:txBody>
          <a:bodyPr wrap="square" rtlCol="0">
            <a:spAutoFit/>
          </a:bodyPr>
          <a:lstStyle/>
          <a:p>
            <a:r>
              <a:rPr lang="en-GB" sz="2000" b="1" dirty="0" smtClean="0">
                <a:solidFill>
                  <a:srgbClr val="FF0000"/>
                </a:solidFill>
              </a:rPr>
              <a:t>Subject</a:t>
            </a:r>
            <a:endParaRPr lang="en-GB" sz="2000" b="1" dirty="0">
              <a:solidFill>
                <a:srgbClr val="FF0000"/>
              </a:solidFill>
            </a:endParaRPr>
          </a:p>
        </p:txBody>
      </p:sp>
      <p:sp>
        <p:nvSpPr>
          <p:cNvPr id="5" name="TextBox 4"/>
          <p:cNvSpPr txBox="1"/>
          <p:nvPr/>
        </p:nvSpPr>
        <p:spPr>
          <a:xfrm>
            <a:off x="1835696" y="3979839"/>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6" name="TextBox 5"/>
          <p:cNvSpPr txBox="1"/>
          <p:nvPr/>
        </p:nvSpPr>
        <p:spPr>
          <a:xfrm>
            <a:off x="3527884" y="3979839"/>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8" name="Straight Arrow Connector 7"/>
          <p:cNvCxnSpPr/>
          <p:nvPr/>
        </p:nvCxnSpPr>
        <p:spPr>
          <a:xfrm flipV="1">
            <a:off x="1363688" y="3429000"/>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0" name="Straight Arrow Connector 9"/>
          <p:cNvCxnSpPr/>
          <p:nvPr/>
        </p:nvCxnSpPr>
        <p:spPr>
          <a:xfrm flipV="1">
            <a:off x="2051720" y="3429000"/>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2" name="Straight Arrow Connector 11"/>
          <p:cNvCxnSpPr>
            <a:stCxn id="6" idx="0"/>
          </p:cNvCxnSpPr>
          <p:nvPr/>
        </p:nvCxnSpPr>
        <p:spPr>
          <a:xfrm flipV="1">
            <a:off x="4067944" y="3428279"/>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xmlns="" val="97051709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Compound sentences</a:t>
            </a:r>
            <a:endParaRPr lang="en-GB" dirty="0"/>
          </a:p>
        </p:txBody>
      </p:sp>
      <p:sp>
        <p:nvSpPr>
          <p:cNvPr id="3" name="Content Placeholder 2"/>
          <p:cNvSpPr>
            <a:spLocks noGrp="1"/>
          </p:cNvSpPr>
          <p:nvPr>
            <p:ph idx="1"/>
          </p:nvPr>
        </p:nvSpPr>
        <p:spPr/>
        <p:txBody>
          <a:bodyPr>
            <a:normAutofit/>
          </a:bodyPr>
          <a:lstStyle/>
          <a:p>
            <a:r>
              <a:rPr lang="en-GB" sz="2800" dirty="0" smtClean="0"/>
              <a:t>Compound sentences are made up by combining 2 simple sentences by using a connective. (and, but, because or a comma)</a:t>
            </a:r>
          </a:p>
          <a:p>
            <a:pPr marL="0" indent="0">
              <a:buNone/>
            </a:pPr>
            <a:r>
              <a:rPr lang="en-GB" sz="2800" b="1" dirty="0" smtClean="0">
                <a:latin typeface="Comic Sans MS" pitchFamily="66" charset="0"/>
              </a:rPr>
              <a:t>I went to the shop and I bought some crisps.</a:t>
            </a:r>
          </a:p>
          <a:p>
            <a:endParaRPr lang="en-GB" sz="2800" dirty="0"/>
          </a:p>
          <a:p>
            <a:r>
              <a:rPr lang="en-GB" sz="2800" dirty="0" smtClean="0"/>
              <a:t>Without the connective the 2 sentences would still make sense:</a:t>
            </a:r>
          </a:p>
          <a:p>
            <a:pPr marL="0" indent="0">
              <a:buNone/>
            </a:pPr>
            <a:r>
              <a:rPr lang="en-GB" sz="2800" b="1" dirty="0" smtClean="0">
                <a:latin typeface="Comic Sans MS" pitchFamily="66" charset="0"/>
              </a:rPr>
              <a:t>I went to the shop. I bought some crisps.</a:t>
            </a:r>
            <a:endParaRPr lang="en-GB" sz="2800" b="1" dirty="0">
              <a:latin typeface="Comic Sans MS" pitchFamily="66" charset="0"/>
            </a:endParaRPr>
          </a:p>
        </p:txBody>
      </p:sp>
      <p:sp>
        <p:nvSpPr>
          <p:cNvPr id="4" name="TextBox 3"/>
          <p:cNvSpPr txBox="1"/>
          <p:nvPr/>
        </p:nvSpPr>
        <p:spPr>
          <a:xfrm>
            <a:off x="94319" y="5960104"/>
            <a:ext cx="1080120" cy="400110"/>
          </a:xfrm>
          <a:prstGeom prst="rect">
            <a:avLst/>
          </a:prstGeom>
          <a:noFill/>
        </p:spPr>
        <p:txBody>
          <a:bodyPr wrap="square" rtlCol="0">
            <a:spAutoFit/>
          </a:bodyPr>
          <a:lstStyle/>
          <a:p>
            <a:r>
              <a:rPr lang="en-GB" sz="2000" b="1" dirty="0" smtClean="0">
                <a:solidFill>
                  <a:srgbClr val="FF0000"/>
                </a:solidFill>
              </a:rPr>
              <a:t>Subject</a:t>
            </a:r>
            <a:endParaRPr lang="en-GB" sz="2000" b="1" dirty="0">
              <a:solidFill>
                <a:srgbClr val="FF0000"/>
              </a:solidFill>
            </a:endParaRPr>
          </a:p>
        </p:txBody>
      </p:sp>
      <p:sp>
        <p:nvSpPr>
          <p:cNvPr id="5" name="TextBox 4"/>
          <p:cNvSpPr txBox="1"/>
          <p:nvPr/>
        </p:nvSpPr>
        <p:spPr>
          <a:xfrm>
            <a:off x="1115616" y="5949280"/>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6" name="TextBox 5"/>
          <p:cNvSpPr txBox="1"/>
          <p:nvPr/>
        </p:nvSpPr>
        <p:spPr>
          <a:xfrm>
            <a:off x="2807804" y="5949280"/>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7" name="Straight Arrow Connector 6"/>
          <p:cNvCxnSpPr/>
          <p:nvPr/>
        </p:nvCxnSpPr>
        <p:spPr>
          <a:xfrm flipV="1">
            <a:off x="643608" y="5398441"/>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8" name="Straight Arrow Connector 7"/>
          <p:cNvCxnSpPr/>
          <p:nvPr/>
        </p:nvCxnSpPr>
        <p:spPr>
          <a:xfrm flipV="1">
            <a:off x="1331640" y="5398441"/>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a:stCxn id="6" idx="0"/>
          </p:cNvCxnSpPr>
          <p:nvPr/>
        </p:nvCxnSpPr>
        <p:spPr>
          <a:xfrm flipV="1">
            <a:off x="3347864" y="5397720"/>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
        <p:nvSpPr>
          <p:cNvPr id="10" name="TextBox 9"/>
          <p:cNvSpPr txBox="1"/>
          <p:nvPr/>
        </p:nvSpPr>
        <p:spPr>
          <a:xfrm>
            <a:off x="3694719" y="5960104"/>
            <a:ext cx="1080120" cy="400110"/>
          </a:xfrm>
          <a:prstGeom prst="rect">
            <a:avLst/>
          </a:prstGeom>
          <a:noFill/>
        </p:spPr>
        <p:txBody>
          <a:bodyPr wrap="square" rtlCol="0">
            <a:spAutoFit/>
          </a:bodyPr>
          <a:lstStyle/>
          <a:p>
            <a:r>
              <a:rPr lang="en-GB" sz="2000" b="1" dirty="0" smtClean="0">
                <a:solidFill>
                  <a:srgbClr val="FF0000"/>
                </a:solidFill>
              </a:rPr>
              <a:t>Subject</a:t>
            </a:r>
            <a:endParaRPr lang="en-GB" sz="2000" b="1" dirty="0">
              <a:solidFill>
                <a:srgbClr val="FF0000"/>
              </a:solidFill>
            </a:endParaRPr>
          </a:p>
        </p:txBody>
      </p:sp>
      <p:sp>
        <p:nvSpPr>
          <p:cNvPr id="11" name="TextBox 10"/>
          <p:cNvSpPr txBox="1"/>
          <p:nvPr/>
        </p:nvSpPr>
        <p:spPr>
          <a:xfrm>
            <a:off x="4716016" y="5949280"/>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12" name="TextBox 11"/>
          <p:cNvSpPr txBox="1"/>
          <p:nvPr/>
        </p:nvSpPr>
        <p:spPr>
          <a:xfrm>
            <a:off x="6408204" y="5949280"/>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13" name="Straight Arrow Connector 12"/>
          <p:cNvCxnSpPr/>
          <p:nvPr/>
        </p:nvCxnSpPr>
        <p:spPr>
          <a:xfrm flipV="1">
            <a:off x="4244008" y="5398441"/>
            <a:ext cx="0" cy="56166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4" name="Straight Arrow Connector 13"/>
          <p:cNvCxnSpPr/>
          <p:nvPr/>
        </p:nvCxnSpPr>
        <p:spPr>
          <a:xfrm flipV="1">
            <a:off x="4932040" y="5398441"/>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5" name="Straight Arrow Connector 14"/>
          <p:cNvCxnSpPr>
            <a:stCxn id="12" idx="0"/>
          </p:cNvCxnSpPr>
          <p:nvPr/>
        </p:nvCxnSpPr>
        <p:spPr>
          <a:xfrm flipV="1">
            <a:off x="6948264" y="5397720"/>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xmlns="" val="12993389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 sentences</a:t>
            </a:r>
            <a:endParaRPr lang="en-GB" dirty="0"/>
          </a:p>
        </p:txBody>
      </p:sp>
      <p:sp>
        <p:nvSpPr>
          <p:cNvPr id="3" name="Content Placeholder 2"/>
          <p:cNvSpPr>
            <a:spLocks noGrp="1"/>
          </p:cNvSpPr>
          <p:nvPr>
            <p:ph idx="1"/>
          </p:nvPr>
        </p:nvSpPr>
        <p:spPr>
          <a:xfrm>
            <a:off x="107504" y="1600200"/>
            <a:ext cx="9036496" cy="5141168"/>
          </a:xfrm>
        </p:spPr>
        <p:txBody>
          <a:bodyPr>
            <a:normAutofit/>
          </a:bodyPr>
          <a:lstStyle/>
          <a:p>
            <a:r>
              <a:rPr lang="en-GB" sz="2800" dirty="0" smtClean="0"/>
              <a:t>Complex sentences are </a:t>
            </a:r>
            <a:r>
              <a:rPr lang="en-GB" sz="2800" dirty="0" smtClean="0"/>
              <a:t>often compound </a:t>
            </a:r>
            <a:r>
              <a:rPr lang="en-GB" sz="2800" dirty="0" smtClean="0"/>
              <a:t>sentences with a section of additional information (subordinate clause).</a:t>
            </a:r>
          </a:p>
          <a:p>
            <a:pPr marL="0" indent="0">
              <a:buNone/>
            </a:pPr>
            <a:r>
              <a:rPr lang="en-GB" sz="2800" b="1" dirty="0" smtClean="0">
                <a:latin typeface="Comic Sans MS" pitchFamily="66" charset="0"/>
              </a:rPr>
              <a:t>I went to the shop, which was at the bottom of the road, and I bought some crisps.</a:t>
            </a:r>
          </a:p>
          <a:p>
            <a:r>
              <a:rPr lang="en-GB" sz="2800" dirty="0" smtClean="0"/>
              <a:t>Removed from the sentence the subordinate clause would not make sense independently.</a:t>
            </a:r>
          </a:p>
          <a:p>
            <a:pPr marL="0" indent="0">
              <a:buNone/>
            </a:pPr>
            <a:r>
              <a:rPr lang="en-GB" sz="2800" b="1" dirty="0" smtClean="0">
                <a:latin typeface="Comic Sans MS" pitchFamily="66" charset="0"/>
              </a:rPr>
              <a:t>Which was at the bottom of the road </a:t>
            </a:r>
            <a:endParaRPr lang="en-GB" sz="2800" b="1" dirty="0">
              <a:latin typeface="Comic Sans MS" pitchFamily="66" charset="0"/>
            </a:endParaRPr>
          </a:p>
        </p:txBody>
      </p:sp>
      <p:sp>
        <p:nvSpPr>
          <p:cNvPr id="5" name="TextBox 4"/>
          <p:cNvSpPr txBox="1"/>
          <p:nvPr/>
        </p:nvSpPr>
        <p:spPr>
          <a:xfrm>
            <a:off x="1511660" y="5482292"/>
            <a:ext cx="1080120" cy="400110"/>
          </a:xfrm>
          <a:prstGeom prst="rect">
            <a:avLst/>
          </a:prstGeom>
          <a:noFill/>
        </p:spPr>
        <p:txBody>
          <a:bodyPr wrap="square" rtlCol="0">
            <a:spAutoFit/>
          </a:bodyPr>
          <a:lstStyle/>
          <a:p>
            <a:r>
              <a:rPr lang="en-GB" sz="2000" b="1" dirty="0" smtClean="0">
                <a:solidFill>
                  <a:srgbClr val="0070C0"/>
                </a:solidFill>
              </a:rPr>
              <a:t>Verb</a:t>
            </a:r>
            <a:endParaRPr lang="en-GB" sz="2000" b="1" dirty="0">
              <a:solidFill>
                <a:srgbClr val="0070C0"/>
              </a:solidFill>
            </a:endParaRPr>
          </a:p>
        </p:txBody>
      </p:sp>
      <p:sp>
        <p:nvSpPr>
          <p:cNvPr id="6" name="TextBox 5"/>
          <p:cNvSpPr txBox="1"/>
          <p:nvPr/>
        </p:nvSpPr>
        <p:spPr>
          <a:xfrm>
            <a:off x="5796136" y="5461193"/>
            <a:ext cx="1080120" cy="400110"/>
          </a:xfrm>
          <a:prstGeom prst="rect">
            <a:avLst/>
          </a:prstGeom>
          <a:noFill/>
        </p:spPr>
        <p:txBody>
          <a:bodyPr wrap="square" rtlCol="0">
            <a:spAutoFit/>
          </a:bodyPr>
          <a:lstStyle/>
          <a:p>
            <a:r>
              <a:rPr lang="en-GB" sz="2000" b="1" dirty="0" smtClean="0">
                <a:solidFill>
                  <a:srgbClr val="00B050"/>
                </a:solidFill>
              </a:rPr>
              <a:t>Object</a:t>
            </a:r>
            <a:endParaRPr lang="en-GB" sz="2000" b="1" dirty="0">
              <a:solidFill>
                <a:srgbClr val="00B050"/>
              </a:solidFill>
            </a:endParaRPr>
          </a:p>
        </p:txBody>
      </p:sp>
      <p:cxnSp>
        <p:nvCxnSpPr>
          <p:cNvPr id="8" name="Straight Arrow Connector 7"/>
          <p:cNvCxnSpPr/>
          <p:nvPr/>
        </p:nvCxnSpPr>
        <p:spPr>
          <a:xfrm flipV="1">
            <a:off x="1727684" y="4931453"/>
            <a:ext cx="0" cy="56166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a:stCxn id="6" idx="0"/>
          </p:cNvCxnSpPr>
          <p:nvPr/>
        </p:nvCxnSpPr>
        <p:spPr>
          <a:xfrm flipV="1">
            <a:off x="6336196" y="4909633"/>
            <a:ext cx="0" cy="55156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
        <p:nvSpPr>
          <p:cNvPr id="10" name="TextBox 9"/>
          <p:cNvSpPr txBox="1"/>
          <p:nvPr/>
        </p:nvSpPr>
        <p:spPr>
          <a:xfrm>
            <a:off x="3275856" y="6093296"/>
            <a:ext cx="1512168" cy="523220"/>
          </a:xfrm>
          <a:prstGeom prst="rect">
            <a:avLst/>
          </a:prstGeom>
          <a:noFill/>
        </p:spPr>
        <p:txBody>
          <a:bodyPr wrap="square" rtlCol="0">
            <a:spAutoFit/>
          </a:bodyPr>
          <a:lstStyle/>
          <a:p>
            <a:r>
              <a:rPr lang="en-GB" sz="2800" b="1" dirty="0" smtClean="0">
                <a:solidFill>
                  <a:srgbClr val="FF0000"/>
                </a:solidFill>
              </a:rPr>
              <a:t>Subject?</a:t>
            </a:r>
            <a:endParaRPr lang="en-GB" sz="2800" b="1" dirty="0">
              <a:solidFill>
                <a:srgbClr val="FF0000"/>
              </a:solidFill>
            </a:endParaRPr>
          </a:p>
        </p:txBody>
      </p:sp>
    </p:spTree>
    <p:extLst>
      <p:ext uri="{BB962C8B-B14F-4D97-AF65-F5344CB8AC3E}">
        <p14:creationId xmlns:p14="http://schemas.microsoft.com/office/powerpoint/2010/main" xmlns="" val="93522949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3298</Words>
  <Application>Microsoft Office PowerPoint</Application>
  <PresentationFormat>On-screen Show (4:3)</PresentationFormat>
  <Paragraphs>401</Paragraphs>
  <Slides>56</Slides>
  <Notes>21</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Affect / Effect</vt:lpstr>
      <vt:lpstr>Slide 2</vt:lpstr>
      <vt:lpstr>Me, Myself and I</vt:lpstr>
      <vt:lpstr>Me, Myself and I</vt:lpstr>
      <vt:lpstr>Could of, Would of, Should of</vt:lpstr>
      <vt:lpstr>Amount / Number</vt:lpstr>
      <vt:lpstr>Fewer / Less</vt:lpstr>
      <vt:lpstr>Your Task</vt:lpstr>
      <vt:lpstr>The colon (:)</vt:lpstr>
      <vt:lpstr>The colon (:)</vt:lpstr>
      <vt:lpstr>The colon (:)</vt:lpstr>
      <vt:lpstr>The colon (:)</vt:lpstr>
      <vt:lpstr>The semicolon (;)</vt:lpstr>
      <vt:lpstr>The semicolon is used:</vt:lpstr>
      <vt:lpstr>The semicolon (;)</vt:lpstr>
      <vt:lpstr>The semicolon (;)</vt:lpstr>
      <vt:lpstr>Where does the semicolon go?</vt:lpstr>
      <vt:lpstr>Where does the semicolon go?</vt:lpstr>
      <vt:lpstr>Speech marks (‘  ’ or “  ”)</vt:lpstr>
      <vt:lpstr>Speech marks (‘  ’ or “  ”)</vt:lpstr>
      <vt:lpstr>The comma.</vt:lpstr>
      <vt:lpstr>The comma (,)</vt:lpstr>
      <vt:lpstr>The comma (,)</vt:lpstr>
      <vt:lpstr>The comma (,)</vt:lpstr>
      <vt:lpstr>The comma (,)</vt:lpstr>
      <vt:lpstr>Slide 26</vt:lpstr>
      <vt:lpstr>Slide 27</vt:lpstr>
      <vt:lpstr>The comma splice</vt:lpstr>
      <vt:lpstr>Spot the comma splice. </vt:lpstr>
      <vt:lpstr>Slide 30</vt:lpstr>
      <vt:lpstr>The Apostrophe</vt:lpstr>
      <vt:lpstr>APOSTROPHY POLICE</vt:lpstr>
      <vt:lpstr>Slide 33</vt:lpstr>
      <vt:lpstr>APOSTROPHE BREAKDOWN</vt:lpstr>
      <vt:lpstr>APOSTROPHE – POSSESSION </vt:lpstr>
      <vt:lpstr>To whom does it belong?</vt:lpstr>
      <vt:lpstr>To whom does it belong?</vt:lpstr>
      <vt:lpstr>APOSTROPHE - CONTRACTION </vt:lpstr>
      <vt:lpstr>APOSTROPHE POLICY – ROUND 2</vt:lpstr>
      <vt:lpstr>APOSTROPHE POLICY – ANSWERS</vt:lpstr>
      <vt:lpstr>Punctuate This!</vt:lpstr>
      <vt:lpstr>PUNCTUATE THIS! - ANSWERS</vt:lpstr>
      <vt:lpstr>Slide 43</vt:lpstr>
      <vt:lpstr>Common</vt:lpstr>
      <vt:lpstr>Proper Nouns</vt:lpstr>
      <vt:lpstr>Pronouns</vt:lpstr>
      <vt:lpstr>Concrete</vt:lpstr>
      <vt:lpstr>Abstract</vt:lpstr>
      <vt:lpstr>Collective nouns</vt:lpstr>
      <vt:lpstr>Verbs</vt:lpstr>
      <vt:lpstr>Adjectives</vt:lpstr>
      <vt:lpstr>Adverbs</vt:lpstr>
      <vt:lpstr>Slide 53</vt:lpstr>
      <vt:lpstr>Simple sentences</vt:lpstr>
      <vt:lpstr>Compound sentences</vt:lpstr>
      <vt:lpstr>Complex sentences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2014-02-21T02:04:43Z</dcterms:created>
  <dcterms:modified xsi:type="dcterms:W3CDTF">2018-10-24T18:58:04Z</dcterms:modified>
</cp:coreProperties>
</file>