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60" r:id="rId5"/>
  </p:sldMasterIdLst>
  <p:notesMasterIdLst>
    <p:notesMasterId r:id="rId34"/>
  </p:notesMasterIdLst>
  <p:sldIdLst>
    <p:sldId id="257" r:id="rId6"/>
    <p:sldId id="265" r:id="rId7"/>
    <p:sldId id="263" r:id="rId8"/>
    <p:sldId id="264" r:id="rId9"/>
    <p:sldId id="282" r:id="rId10"/>
    <p:sldId id="258" r:id="rId11"/>
    <p:sldId id="259" r:id="rId12"/>
    <p:sldId id="262" r:id="rId13"/>
    <p:sldId id="266" r:id="rId14"/>
    <p:sldId id="269" r:id="rId15"/>
    <p:sldId id="267" r:id="rId16"/>
    <p:sldId id="270" r:id="rId17"/>
    <p:sldId id="283" r:id="rId18"/>
    <p:sldId id="268" r:id="rId19"/>
    <p:sldId id="273" r:id="rId20"/>
    <p:sldId id="271" r:id="rId21"/>
    <p:sldId id="272" r:id="rId22"/>
    <p:sldId id="274" r:id="rId23"/>
    <p:sldId id="275" r:id="rId24"/>
    <p:sldId id="278" r:id="rId25"/>
    <p:sldId id="280" r:id="rId26"/>
    <p:sldId id="279" r:id="rId27"/>
    <p:sldId id="281" r:id="rId28"/>
    <p:sldId id="284" r:id="rId29"/>
    <p:sldId id="285" r:id="rId30"/>
    <p:sldId id="286" r:id="rId31"/>
    <p:sldId id="287" r:id="rId32"/>
    <p:sldId id="256" r:id="rId33"/>
  </p:sldIdLst>
  <p:sldSz cx="12192000" cy="6858000"/>
  <p:notesSz cx="7104063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D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74" autoAdjust="0"/>
    <p:restoredTop sz="76654" autoAdjust="0"/>
  </p:normalViewPr>
  <p:slideViewPr>
    <p:cSldViewPr snapToGrid="0">
      <p:cViewPr varScale="1">
        <p:scale>
          <a:sx n="69" d="100"/>
          <a:sy n="69" d="100"/>
        </p:scale>
        <p:origin x="77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8427" cy="513508"/>
          </a:xfrm>
          <a:prstGeom prst="rect">
            <a:avLst/>
          </a:prstGeom>
        </p:spPr>
        <p:txBody>
          <a:bodyPr vert="horz" lIns="99071" tIns="49536" rIns="99071" bIns="49536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3993" y="0"/>
            <a:ext cx="3078427" cy="513508"/>
          </a:xfrm>
          <a:prstGeom prst="rect">
            <a:avLst/>
          </a:prstGeom>
        </p:spPr>
        <p:txBody>
          <a:bodyPr vert="horz" lIns="99071" tIns="49536" rIns="99071" bIns="49536" rtlCol="0"/>
          <a:lstStyle>
            <a:lvl1pPr algn="r">
              <a:defRPr sz="1300"/>
            </a:lvl1pPr>
          </a:lstStyle>
          <a:p>
            <a:fld id="{D46C265D-F167-42DB-B798-546A2964E116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38863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1" tIns="49536" rIns="99071" bIns="49536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10407" y="4925407"/>
            <a:ext cx="5683250" cy="4029879"/>
          </a:xfrm>
          <a:prstGeom prst="rect">
            <a:avLst/>
          </a:prstGeom>
        </p:spPr>
        <p:txBody>
          <a:bodyPr vert="horz" lIns="99071" tIns="49536" rIns="99071" bIns="49536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7"/>
            <a:ext cx="3078427" cy="513507"/>
          </a:xfrm>
          <a:prstGeom prst="rect">
            <a:avLst/>
          </a:prstGeom>
        </p:spPr>
        <p:txBody>
          <a:bodyPr vert="horz" lIns="99071" tIns="49536" rIns="99071" bIns="49536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3993" y="9721107"/>
            <a:ext cx="3078427" cy="513507"/>
          </a:xfrm>
          <a:prstGeom prst="rect">
            <a:avLst/>
          </a:prstGeom>
        </p:spPr>
        <p:txBody>
          <a:bodyPr vert="horz" lIns="99071" tIns="49536" rIns="99071" bIns="49536" rtlCol="0" anchor="b"/>
          <a:lstStyle>
            <a:lvl1pPr algn="r">
              <a:defRPr sz="1300"/>
            </a:lvl1pPr>
          </a:lstStyle>
          <a:p>
            <a:fld id="{443BCBB0-D8E6-47BE-B160-752926962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774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852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98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614126-B3E0-A637-8A74-76FDCE8B51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9453BA-6F9D-3551-843D-741B15671F2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D3B8B5-9078-4AE6-5F98-064CBFD3B4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329BF-F86E-4055-78A3-647E0A8162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2785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E9F922-E6E6-6739-3F60-2C295ECEE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8BF6E4-95EE-0C74-2795-B113BF05D3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A79B71-5507-0E68-6C53-7A65DFD674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1C7E96-E9BB-2025-D682-18E9226C4F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071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6142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78CE56-1ADC-7951-FBB2-298391CCD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616951-CEA0-91F6-A4D9-6A8D9BEAA8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2A108B-335B-4D34-2ED6-E76C03B83A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C7CEF-9CEC-A5A9-D6E7-DE42713E37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01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7E7C28-BD6A-7088-2595-6B11D519C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705B31-065D-906C-6D07-6784F0E6B1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182180-55BB-D416-ECD6-072E8305FA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7F6192-6E37-27AD-F7EA-0C23D8AAA9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630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B5CE97-325C-6452-E03B-81C9A0589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832748-0F7D-6BC8-D118-DF2E86D17A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BB9BB3-0DA4-D51A-8689-899F6C2EBB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558202-36DB-8B0C-38CB-A1B115EA980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785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38E9C-A916-C2A9-AE4E-076AFB340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5D65DD-887E-E127-C7D4-64A94DAC52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5F7C6B-7BF6-5147-EA44-F90FD002CB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337518-7DC7-F9E5-9AC3-54D7007FCB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2885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9776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3BCBB0-D8E6-47BE-B160-75292696245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44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A1D55-4703-3D2A-A9E6-572953D1E0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C572BB-5A4E-0161-D078-8E33FB92EA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5C30A-0D0E-FD33-ED1F-D61C37DD4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E02A1-21E9-7156-8BA2-E28DB239F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F419E6-BA67-B290-3123-5EAE0250C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3775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4AF65-F26C-85ED-D97F-419939A22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094DAE-136D-5B07-0A13-688A943F7B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F213B-8A0C-691F-6D9B-63F03F6EB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CB2511-B503-D156-4230-17AE1DD1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C7189-FD1E-586B-C643-07328A997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514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5A094-93D7-E3AB-F358-D991D7474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E0A5F-257D-DA31-BCCB-557C131107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6CB46-6342-6F65-79C2-DBCFD99FA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46A34-A110-FFD4-6A52-FA044D91CF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8AB3F-FEAC-B7CC-05DB-F3B1D6B32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6650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C6A01-D0E6-597B-0829-B18EDA293C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85EE9-4598-9855-5F70-4E10D51379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319103-B3D2-85E5-BFE1-77A5ED782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56F155-83AE-1962-3B41-B483BAF7C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FFEF86-19D5-F3F8-B3CB-EF3DE7947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9FD4E7-FF6B-7B54-6EEC-C729A4921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666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B2CF2-7C68-4C44-4728-5586E0E4C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EB671C-FFA1-58FF-CC32-F784C3DDB2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272BB-BBC4-51ED-554F-130BE07B5D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7BD29C-D894-4845-042E-419E218865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9E9A8C-17F9-DCC6-5CA1-D368594EF6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1DA252-73AF-D31D-ABF3-508D7914B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65CE88-F786-919F-189C-619F94349E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58FCD4-C85E-27F0-C49B-F97635462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1167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0CA15-EF8D-82D9-A54F-5A1553326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70BCA9-37C2-C6DA-A6AE-E4C226CD3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85275-AEF2-9AD6-B138-36F965B93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AFF858-0324-CA5E-7FAB-9B9133971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1135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744C10-6999-CD23-FA9D-60792FEEE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4989AF-A2D1-38BE-8F80-53F8D647F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E41C64-1018-B5A3-42A8-222712A7E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3503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3D0FE-2064-B272-0589-388B6B892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E5D5EE-6E1D-9AD2-32BE-ADB09B66FD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05EFCE-AC0F-85F2-E675-FAE281E061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7FACBE-ABE1-9DB0-9842-BA8953D6C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CBDE6B-F1B1-0A17-F439-2E1F31210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493370-4516-999E-0BDA-B85B21CBC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3982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6B474-CAFC-0F9C-C3C5-A2DB87354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C88DDF-B7B3-A15E-F5B8-92752D07BE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0637CF-9618-0C72-A9CD-911BF595A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9C7C3D-4A1E-C03C-C79E-2C71235A3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55E8BD-3B17-27FB-3549-3615E965C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079DD-E69C-234C-2DBD-58BF3EB1A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4414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D8C4F-FAE2-A745-96FA-73F206652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D58EC7-579A-086B-73F8-80D84DBE2F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E83C3-1E9D-CA99-0875-2D5825F71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CC333-8903-BBBD-C80F-3920C1DFB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48093-3449-B7BD-FD11-39C012C73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2343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2101B0-DDA6-2502-F54B-877F2A5D08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1DD78E-05C1-D417-899E-608D37568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8D8DD-59A1-3187-0BA8-434A81B06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FB24F-604C-3FC8-3B61-3BD1A1BFB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6C080-35A8-5128-1C16-677D36245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5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20/11/2024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85FED5-4881-51A5-1803-9F9B78023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E5CD91-D1CA-9810-F3E2-A30C584F10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6C9503-E66F-81B2-FBFF-A01BD1362D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07AF74-5C26-4ADB-9DCD-3C89FB403F8F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B533E-150E-B8D4-3D5F-8265DDB197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43C95-D3F0-C277-24C3-4FEA0C46528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A0B011-E3FA-4B7A-B218-FF62BFC79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36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TAu6W_MTmQFxr2gr7oOMbTbS95C3yatG/view?usp=sharin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ngall.com/cannon-png/download/148412" TargetMode="External"/><Relationship Id="rId13" Type="http://schemas.openxmlformats.org/officeDocument/2006/relationships/image" Target="../media/image16.png"/><Relationship Id="rId18" Type="http://schemas.openxmlformats.org/officeDocument/2006/relationships/image" Target="../media/image19.png"/><Relationship Id="rId3" Type="http://schemas.openxmlformats.org/officeDocument/2006/relationships/image" Target="../media/image6.png"/><Relationship Id="rId21" Type="http://schemas.openxmlformats.org/officeDocument/2006/relationships/image" Target="../media/image21.png"/><Relationship Id="rId7" Type="http://schemas.openxmlformats.org/officeDocument/2006/relationships/image" Target="../media/image13.png"/><Relationship Id="rId12" Type="http://schemas.openxmlformats.org/officeDocument/2006/relationships/hyperlink" Target="https://blogs.ubc.ca/communicatingscience2019w112/tag/physical-health/" TargetMode="External"/><Relationship Id="rId17" Type="http://schemas.openxmlformats.org/officeDocument/2006/relationships/image" Target="../media/image5.png"/><Relationship Id="rId25" Type="http://schemas.openxmlformats.org/officeDocument/2006/relationships/image" Target="../media/image24.png"/><Relationship Id="rId2" Type="http://schemas.openxmlformats.org/officeDocument/2006/relationships/image" Target="../media/image2.png"/><Relationship Id="rId16" Type="http://schemas.openxmlformats.org/officeDocument/2006/relationships/hyperlink" Target="https://www.flickr.com/photos/danielfoster/14764899042" TargetMode="External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pixabay.com/en/eyes-blue-eyes-eyebrows-brows-149670/" TargetMode="External"/><Relationship Id="rId11" Type="http://schemas.openxmlformats.org/officeDocument/2006/relationships/image" Target="../media/image15.jpg"/><Relationship Id="rId24" Type="http://schemas.openxmlformats.org/officeDocument/2006/relationships/hyperlink" Target="https://pxhere.com/en/photo/1040685" TargetMode="External"/><Relationship Id="rId5" Type="http://schemas.openxmlformats.org/officeDocument/2006/relationships/image" Target="../media/image12.png"/><Relationship Id="rId15" Type="http://schemas.openxmlformats.org/officeDocument/2006/relationships/image" Target="../media/image18.jpg"/><Relationship Id="rId23" Type="http://schemas.openxmlformats.org/officeDocument/2006/relationships/image" Target="../media/image23.jpg"/><Relationship Id="rId10" Type="http://schemas.openxmlformats.org/officeDocument/2006/relationships/hyperlink" Target="https://www.rawpixel.com/image/425220/free-photo-image-beer-alcohol-alcoholism" TargetMode="External"/><Relationship Id="rId19" Type="http://schemas.openxmlformats.org/officeDocument/2006/relationships/hyperlink" Target="https://pixabay.com/fr/arm%C3%A9e-de-terre-casque-l-homme-1295325/" TargetMode="External"/><Relationship Id="rId4" Type="http://schemas.openxmlformats.org/officeDocument/2006/relationships/image" Target="../media/image9.png"/><Relationship Id="rId9" Type="http://schemas.openxmlformats.org/officeDocument/2006/relationships/image" Target="../media/image14.1"/><Relationship Id="rId14" Type="http://schemas.openxmlformats.org/officeDocument/2006/relationships/image" Target="../media/image17.png"/><Relationship Id="rId22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pixabay.com/de/tick-marke-okay-perfekt-%C3%BCberpr%C3%BCfen-305245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pixabay.com/de/tick-marke-okay-perfekt-%C3%BCberpr%C3%BCfen-305245/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pixabay.com/de/tick-marke-okay-perfekt-%C3%BCberpr%C3%BCfen-305245/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pixabay.com/de/tick-marke-okay-perfekt-%C3%BCberpr%C3%BCfen-305245/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160195-7813-E0F3-4AC9-217AB5354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dirty="0" err="1">
                <a:solidFill>
                  <a:schemeClr val="accent2"/>
                </a:solidFill>
              </a:rPr>
              <a:t>Shemi</a:t>
            </a:r>
            <a:r>
              <a:rPr lang="en-GB" dirty="0">
                <a:solidFill>
                  <a:schemeClr val="accent2"/>
                </a:solidFill>
              </a:rPr>
              <a:t> W</a:t>
            </a:r>
            <a:r>
              <a:rPr lang="yo-NG" dirty="0">
                <a:solidFill>
                  <a:schemeClr val="accent2"/>
                </a:solidFill>
                <a:effectLst/>
                <a:ea typeface="Calibri" panose="020F0502020204030204" pitchFamily="34" charset="0"/>
              </a:rPr>
              <a:t>â</a:t>
            </a:r>
            <a:r>
              <a:rPr lang="en-GB" dirty="0">
                <a:solidFill>
                  <a:schemeClr val="accent2"/>
                </a:solidFill>
              </a:rPr>
              <a:t>d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 descr="A person in a hat&#10;&#10;Description automatically generated">
            <a:extLst>
              <a:ext uri="{FF2B5EF4-FFF2-40B4-BE49-F238E27FC236}">
                <a16:creationId xmlns:a16="http://schemas.microsoft.com/office/drawing/2014/main" id="{A9284419-5243-1E81-4128-256BDD926B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47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6838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7E68A-35AF-F45C-D241-ADE247E24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/>
                </a:solidFill>
              </a:rPr>
              <a:t>Nod y </a:t>
            </a:r>
            <a:r>
              <a:rPr lang="en-GB" b="1" dirty="0" err="1">
                <a:solidFill>
                  <a:schemeClr val="accent2"/>
                </a:solidFill>
              </a:rPr>
              <a:t>wers</a:t>
            </a:r>
            <a:r>
              <a:rPr lang="en-GB" b="1" dirty="0">
                <a:solidFill>
                  <a:schemeClr val="accent2"/>
                </a:solidFill>
              </a:rPr>
              <a:t>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7BA0A3-A360-D7FF-52E3-5627CB626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916" y="2671786"/>
            <a:ext cx="10515600" cy="4351338"/>
          </a:xfrm>
        </p:spPr>
        <p:txBody>
          <a:bodyPr/>
          <a:lstStyle/>
          <a:p>
            <a:r>
              <a:rPr lang="en-GB" sz="3600" dirty="0" err="1"/>
              <a:t>Dysgu</a:t>
            </a:r>
            <a:r>
              <a:rPr lang="en-GB" sz="3600" dirty="0"/>
              <a:t> y </a:t>
            </a:r>
            <a:r>
              <a:rPr lang="en-GB" sz="3600" dirty="0" err="1"/>
              <a:t>gorfennol</a:t>
            </a:r>
            <a:r>
              <a:rPr lang="en-GB" sz="3600" dirty="0"/>
              <a:t> </a:t>
            </a:r>
            <a:r>
              <a:rPr lang="en-GB" sz="3600" dirty="0" err="1"/>
              <a:t>rheolaidd</a:t>
            </a:r>
            <a:r>
              <a:rPr lang="en-GB" sz="3600" dirty="0"/>
              <a:t>, </a:t>
            </a:r>
            <a:r>
              <a:rPr lang="en-GB" sz="3600" dirty="0" err="1"/>
              <a:t>trydydd</a:t>
            </a:r>
            <a:r>
              <a:rPr lang="en-GB" sz="3600" dirty="0"/>
              <a:t> person</a:t>
            </a:r>
          </a:p>
          <a:p>
            <a:endParaRPr lang="en-GB" sz="3600" dirty="0"/>
          </a:p>
          <a:p>
            <a:r>
              <a:rPr lang="en-GB" sz="3600" dirty="0" err="1"/>
              <a:t>Defnyddio</a:t>
            </a:r>
            <a:r>
              <a:rPr lang="en-GB" sz="3600" dirty="0"/>
              <a:t> y </a:t>
            </a:r>
            <a:r>
              <a:rPr lang="en-GB" sz="3600" dirty="0" err="1"/>
              <a:t>gorfennol</a:t>
            </a:r>
            <a:r>
              <a:rPr lang="en-GB" sz="3600" dirty="0"/>
              <a:t> </a:t>
            </a:r>
            <a:r>
              <a:rPr lang="en-GB" sz="3600" dirty="0" err="1"/>
              <a:t>rheolaidd</a:t>
            </a:r>
            <a:r>
              <a:rPr lang="en-GB" sz="3600" dirty="0"/>
              <a:t>, </a:t>
            </a:r>
            <a:r>
              <a:rPr lang="en-GB" sz="3600" dirty="0" err="1"/>
              <a:t>trydydd</a:t>
            </a:r>
            <a:r>
              <a:rPr lang="en-GB" sz="3600" dirty="0"/>
              <a:t> person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siarad</a:t>
            </a:r>
            <a:r>
              <a:rPr lang="en-GB" sz="3600" dirty="0"/>
              <a:t> am </a:t>
            </a:r>
            <a:r>
              <a:rPr lang="en-GB" sz="3600" dirty="0" err="1"/>
              <a:t>stori</a:t>
            </a:r>
            <a:r>
              <a:rPr lang="en-GB" sz="3600" dirty="0"/>
              <a:t> </a:t>
            </a:r>
            <a:r>
              <a:rPr lang="en-GB" sz="3600" dirty="0" err="1"/>
              <a:t>Shemi</a:t>
            </a:r>
            <a:r>
              <a:rPr lang="en-GB" sz="3600" dirty="0"/>
              <a:t> Wad.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074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FFECF77-EC8B-35EE-3A87-B0C6BBD2EC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9431515"/>
              </p:ext>
            </p:extLst>
          </p:nvPr>
        </p:nvGraphicFramePr>
        <p:xfrm>
          <a:off x="182438" y="1094896"/>
          <a:ext cx="11827123" cy="55451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5347">
                  <a:extLst>
                    <a:ext uri="{9D8B030D-6E8A-4147-A177-3AD203B41FA5}">
                      <a16:colId xmlns:a16="http://schemas.microsoft.com/office/drawing/2014/main" val="2003907561"/>
                    </a:ext>
                  </a:extLst>
                </a:gridCol>
                <a:gridCol w="2432944">
                  <a:extLst>
                    <a:ext uri="{9D8B030D-6E8A-4147-A177-3AD203B41FA5}">
                      <a16:colId xmlns:a16="http://schemas.microsoft.com/office/drawing/2014/main" val="1938686327"/>
                    </a:ext>
                  </a:extLst>
                </a:gridCol>
                <a:gridCol w="2432944">
                  <a:extLst>
                    <a:ext uri="{9D8B030D-6E8A-4147-A177-3AD203B41FA5}">
                      <a16:colId xmlns:a16="http://schemas.microsoft.com/office/drawing/2014/main" val="543249532"/>
                    </a:ext>
                  </a:extLst>
                </a:gridCol>
                <a:gridCol w="2432944">
                  <a:extLst>
                    <a:ext uri="{9D8B030D-6E8A-4147-A177-3AD203B41FA5}">
                      <a16:colId xmlns:a16="http://schemas.microsoft.com/office/drawing/2014/main" val="3880680514"/>
                    </a:ext>
                  </a:extLst>
                </a:gridCol>
                <a:gridCol w="2432944">
                  <a:extLst>
                    <a:ext uri="{9D8B030D-6E8A-4147-A177-3AD203B41FA5}">
                      <a16:colId xmlns:a16="http://schemas.microsoft.com/office/drawing/2014/main" val="4262336796"/>
                    </a:ext>
                  </a:extLst>
                </a:gridCol>
              </a:tblGrid>
              <a:tr h="279417"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Gosodiad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Cadarnhaol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Gosodiad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Negyddol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Ateb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Cadarnhaol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Ateb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Negyddol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1000506"/>
                  </a:ext>
                </a:extLst>
              </a:tr>
              <a:tr h="483560"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Roeddwn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Doeddwn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i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Oeddwn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Oeddet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roeddet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Nac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oeddet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doeddet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5170624"/>
                  </a:ext>
                </a:extLst>
              </a:tr>
              <a:tr h="483560"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Roeddet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Doeddet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Oeddet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Oeddwn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roeddwn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Nac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oeddwn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,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doeddwn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I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3521582"/>
                  </a:ext>
                </a:extLst>
              </a:tr>
              <a:tr h="461700">
                <a:tc>
                  <a:txBody>
                    <a:bodyPr/>
                    <a:lstStyle/>
                    <a:p>
                      <a:r>
                        <a:rPr lang="en-GB" sz="1400" dirty="0" err="1"/>
                        <a:t>Roedd</a:t>
                      </a:r>
                      <a:r>
                        <a:rPr lang="en-GB" sz="1400" dirty="0"/>
                        <a:t> e 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Doedd</a:t>
                      </a:r>
                      <a:r>
                        <a:rPr lang="en-GB" sz="1400" dirty="0"/>
                        <a:t> e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 e?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</a:t>
                      </a:r>
                      <a:r>
                        <a:rPr lang="en-GB" sz="1400" dirty="0"/>
                        <a:t> 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</a:t>
                      </a:r>
                      <a:r>
                        <a:rPr lang="en-GB" sz="1400" dirty="0"/>
                        <a:t> e </a:t>
                      </a:r>
                      <a:r>
                        <a:rPr lang="en-GB" sz="1400" dirty="0" err="1"/>
                        <a:t>ddim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9162983"/>
                  </a:ext>
                </a:extLst>
              </a:tr>
              <a:tr h="461700">
                <a:tc>
                  <a:txBody>
                    <a:bodyPr/>
                    <a:lstStyle/>
                    <a:p>
                      <a:r>
                        <a:rPr lang="en-GB" sz="1400" dirty="0" err="1"/>
                        <a:t>Roedd</a:t>
                      </a:r>
                      <a:r>
                        <a:rPr lang="en-GB" sz="1400" dirty="0"/>
                        <a:t> hi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Doedd</a:t>
                      </a:r>
                      <a:r>
                        <a:rPr lang="en-GB" sz="1400" dirty="0"/>
                        <a:t> hi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 hi?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</a:t>
                      </a:r>
                      <a:r>
                        <a:rPr lang="en-GB" sz="1400" dirty="0"/>
                        <a:t> hi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</a:t>
                      </a:r>
                      <a:r>
                        <a:rPr lang="en-GB" sz="1400" dirty="0"/>
                        <a:t> hi </a:t>
                      </a:r>
                      <a:r>
                        <a:rPr lang="en-GB" sz="1400" dirty="0" err="1"/>
                        <a:t>ddim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6107880"/>
                  </a:ext>
                </a:extLst>
              </a:tr>
              <a:tr h="687164">
                <a:tc>
                  <a:txBody>
                    <a:bodyPr/>
                    <a:lstStyle/>
                    <a:p>
                      <a:r>
                        <a:rPr lang="en-GB" sz="1400" dirty="0" err="1"/>
                        <a:t>Roedden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ni</a:t>
                      </a:r>
                      <a:r>
                        <a:rPr lang="en-GB" sz="1400" dirty="0"/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Doedden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ni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ni</a:t>
                      </a:r>
                      <a:r>
                        <a:rPr lang="en-GB" sz="1400" dirty="0"/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ni</a:t>
                      </a:r>
                      <a:r>
                        <a:rPr lang="en-GB" sz="1400" dirty="0"/>
                        <a:t>/</a:t>
                      </a:r>
                    </a:p>
                    <a:p>
                      <a:r>
                        <a:rPr lang="en-GB" sz="1400" dirty="0" err="1"/>
                        <a:t>Oeddech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roeddech</a:t>
                      </a:r>
                      <a:r>
                        <a:rPr lang="en-GB" sz="1400" dirty="0"/>
                        <a:t> hi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ni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 /</a:t>
                      </a:r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oeddech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doeddech</a:t>
                      </a:r>
                      <a:r>
                        <a:rPr lang="en-GB" sz="1400" dirty="0"/>
                        <a:t> chi </a:t>
                      </a:r>
                      <a:r>
                        <a:rPr lang="en-GB" sz="1400" dirty="0" err="1"/>
                        <a:t>ddim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9111396"/>
                  </a:ext>
                </a:extLst>
              </a:tr>
              <a:tr h="687164">
                <a:tc>
                  <a:txBody>
                    <a:bodyPr/>
                    <a:lstStyle/>
                    <a:p>
                      <a:r>
                        <a:rPr lang="en-GB" sz="1400" dirty="0" err="1"/>
                        <a:t>Roeddech</a:t>
                      </a:r>
                      <a:r>
                        <a:rPr lang="en-GB" sz="1400" dirty="0"/>
                        <a:t> chi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Doeddech</a:t>
                      </a:r>
                      <a:r>
                        <a:rPr lang="en-GB" sz="1400" dirty="0"/>
                        <a:t> chi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Oeddech</a:t>
                      </a:r>
                      <a:r>
                        <a:rPr lang="en-GB" sz="1400" dirty="0"/>
                        <a:t> chi?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Oeddwn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roeddwn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i</a:t>
                      </a:r>
                      <a:r>
                        <a:rPr lang="en-GB" sz="1400" dirty="0"/>
                        <a:t>,/ </a:t>
                      </a:r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ni</a:t>
                      </a:r>
                      <a:endParaRPr lang="en-GB" sz="1400" dirty="0"/>
                    </a:p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oeddwn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doeddwn</a:t>
                      </a:r>
                      <a:r>
                        <a:rPr lang="en-GB" sz="1400" dirty="0"/>
                        <a:t> I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 / </a:t>
                      </a:r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ni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ddim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7711623"/>
                  </a:ext>
                </a:extLst>
              </a:tr>
              <a:tr h="483560">
                <a:tc>
                  <a:txBody>
                    <a:bodyPr/>
                    <a:lstStyle/>
                    <a:p>
                      <a:r>
                        <a:rPr lang="en-GB" sz="1400" dirty="0" err="1"/>
                        <a:t>Roedden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nhw</a:t>
                      </a:r>
                      <a:r>
                        <a:rPr lang="en-GB" sz="1400" dirty="0"/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Doedden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nhw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nhw</a:t>
                      </a:r>
                      <a:r>
                        <a:rPr lang="en-GB" sz="1400" dirty="0"/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nhw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nhw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ddim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0758641"/>
                  </a:ext>
                </a:extLst>
              </a:tr>
              <a:tr h="483560">
                <a:tc>
                  <a:txBody>
                    <a:bodyPr/>
                    <a:lstStyle/>
                    <a:p>
                      <a:r>
                        <a:rPr lang="en-GB" sz="1400" dirty="0" err="1"/>
                        <a:t>Roedd</a:t>
                      </a:r>
                      <a:r>
                        <a:rPr lang="en-GB" sz="1400" dirty="0"/>
                        <a:t> Sam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Doedd</a:t>
                      </a:r>
                      <a:r>
                        <a:rPr lang="en-GB" sz="1400" dirty="0"/>
                        <a:t> Sam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 Sam?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</a:t>
                      </a:r>
                      <a:r>
                        <a:rPr lang="en-GB" sz="1400" dirty="0"/>
                        <a:t> Sam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</a:t>
                      </a:r>
                      <a:r>
                        <a:rPr lang="en-GB" sz="1400" dirty="0"/>
                        <a:t> Sam </a:t>
                      </a:r>
                      <a:r>
                        <a:rPr lang="en-GB" sz="1400" dirty="0" err="1"/>
                        <a:t>ddim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219286"/>
                  </a:ext>
                </a:extLst>
              </a:tr>
              <a:tr h="850502">
                <a:tc>
                  <a:txBody>
                    <a:bodyPr/>
                    <a:lstStyle/>
                    <a:p>
                      <a:r>
                        <a:rPr lang="en-GB" sz="1400" dirty="0" err="1"/>
                        <a:t>Roedd</a:t>
                      </a:r>
                      <a:r>
                        <a:rPr lang="en-GB" sz="1400" dirty="0"/>
                        <a:t> y plant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Doedd</a:t>
                      </a:r>
                      <a:r>
                        <a:rPr lang="en-GB" sz="1400" dirty="0"/>
                        <a:t> y plant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 y plant?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</a:t>
                      </a:r>
                      <a:r>
                        <a:rPr lang="en-GB" sz="1400" dirty="0"/>
                        <a:t> y plant/ </a:t>
                      </a:r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roeddden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nhw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</a:t>
                      </a:r>
                      <a:r>
                        <a:rPr lang="en-GB" sz="1400" dirty="0"/>
                        <a:t> y plant </a:t>
                      </a:r>
                      <a:r>
                        <a:rPr lang="en-GB" sz="1400" dirty="0" err="1"/>
                        <a:t>ddim</a:t>
                      </a:r>
                      <a:r>
                        <a:rPr lang="en-GB" sz="1400" dirty="0"/>
                        <a:t>/ </a:t>
                      </a:r>
                      <a:r>
                        <a:rPr lang="en-GB" sz="1400" dirty="0" err="1"/>
                        <a:t>Nac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oedden</a:t>
                      </a:r>
                      <a:r>
                        <a:rPr lang="en-GB" sz="1400" dirty="0"/>
                        <a:t>, </a:t>
                      </a:r>
                      <a:r>
                        <a:rPr lang="en-GB" sz="1400" dirty="0" err="1"/>
                        <a:t>doeddden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nhw</a:t>
                      </a:r>
                      <a:r>
                        <a:rPr lang="en-GB" sz="1400" dirty="0"/>
                        <a:t> </a:t>
                      </a:r>
                      <a:r>
                        <a:rPr lang="en-GB" sz="1400" dirty="0" err="1"/>
                        <a:t>ddim</a:t>
                      </a: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780946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154D807-B35D-6432-1AFA-335C986877F2}"/>
              </a:ext>
            </a:extLst>
          </p:cNvPr>
          <p:cNvSpPr txBox="1"/>
          <p:nvPr/>
        </p:nvSpPr>
        <p:spPr>
          <a:xfrm>
            <a:off x="3172408" y="427262"/>
            <a:ext cx="57663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Yr </a:t>
            </a:r>
            <a:r>
              <a:rPr lang="en-GB" sz="3200" b="1" dirty="0" err="1"/>
              <a:t>Amser</a:t>
            </a:r>
            <a:r>
              <a:rPr lang="en-GB" sz="3200" b="1" dirty="0"/>
              <a:t> </a:t>
            </a:r>
            <a:r>
              <a:rPr lang="en-GB" sz="3200" b="1" dirty="0" err="1"/>
              <a:t>Amherffaith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008923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DA11B7-9144-9F7D-EC00-EF040E60BA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490EB53-C8EE-01C9-802D-D11E235B3F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8304096"/>
              </p:ext>
            </p:extLst>
          </p:nvPr>
        </p:nvGraphicFramePr>
        <p:xfrm>
          <a:off x="182438" y="1094896"/>
          <a:ext cx="11827123" cy="53872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5347">
                  <a:extLst>
                    <a:ext uri="{9D8B030D-6E8A-4147-A177-3AD203B41FA5}">
                      <a16:colId xmlns:a16="http://schemas.microsoft.com/office/drawing/2014/main" val="2003907561"/>
                    </a:ext>
                  </a:extLst>
                </a:gridCol>
                <a:gridCol w="2432944">
                  <a:extLst>
                    <a:ext uri="{9D8B030D-6E8A-4147-A177-3AD203B41FA5}">
                      <a16:colId xmlns:a16="http://schemas.microsoft.com/office/drawing/2014/main" val="1938686327"/>
                    </a:ext>
                  </a:extLst>
                </a:gridCol>
                <a:gridCol w="2432944">
                  <a:extLst>
                    <a:ext uri="{9D8B030D-6E8A-4147-A177-3AD203B41FA5}">
                      <a16:colId xmlns:a16="http://schemas.microsoft.com/office/drawing/2014/main" val="543249532"/>
                    </a:ext>
                  </a:extLst>
                </a:gridCol>
                <a:gridCol w="2432944">
                  <a:extLst>
                    <a:ext uri="{9D8B030D-6E8A-4147-A177-3AD203B41FA5}">
                      <a16:colId xmlns:a16="http://schemas.microsoft.com/office/drawing/2014/main" val="3880680514"/>
                    </a:ext>
                  </a:extLst>
                </a:gridCol>
                <a:gridCol w="2432944">
                  <a:extLst>
                    <a:ext uri="{9D8B030D-6E8A-4147-A177-3AD203B41FA5}">
                      <a16:colId xmlns:a16="http://schemas.microsoft.com/office/drawing/2014/main" val="4262336796"/>
                    </a:ext>
                  </a:extLst>
                </a:gridCol>
              </a:tblGrid>
              <a:tr h="279417"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Gosodiad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Cadarnhaol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Gosodiad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Negyddol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Ateb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Cadarnhaol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Ateb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Negyddol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1000506"/>
                  </a:ext>
                </a:extLst>
              </a:tr>
              <a:tr h="48356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_____ais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_____ais i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_____ais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5170624"/>
                  </a:ext>
                </a:extLst>
              </a:tr>
              <a:tr h="483560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_____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aist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_____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aist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…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_____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aist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ti</a:t>
                      </a: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13521582"/>
                  </a:ext>
                </a:extLst>
              </a:tr>
              <a:tr h="46170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29162983"/>
                  </a:ext>
                </a:extLst>
              </a:tr>
              <a:tr h="46170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6107880"/>
                  </a:ext>
                </a:extLst>
              </a:tr>
              <a:tr h="687164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9111396"/>
                  </a:ext>
                </a:extLst>
              </a:tr>
              <a:tr h="687164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7711623"/>
                  </a:ext>
                </a:extLst>
              </a:tr>
              <a:tr h="48356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40758641"/>
                  </a:ext>
                </a:extLst>
              </a:tr>
              <a:tr h="48356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0219286"/>
                  </a:ext>
                </a:extLst>
              </a:tr>
              <a:tr h="85050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780946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77E70A97-B2B9-F204-9558-401C83951BC5}"/>
              </a:ext>
            </a:extLst>
          </p:cNvPr>
          <p:cNvSpPr txBox="1"/>
          <p:nvPr/>
        </p:nvSpPr>
        <p:spPr>
          <a:xfrm>
            <a:off x="3172408" y="427262"/>
            <a:ext cx="57663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Y </a:t>
            </a:r>
            <a:r>
              <a:rPr lang="en-GB" sz="3200" b="1" dirty="0" err="1"/>
              <a:t>Gorfennol</a:t>
            </a:r>
            <a:r>
              <a:rPr lang="en-GB" sz="3200" b="1" dirty="0"/>
              <a:t> </a:t>
            </a:r>
            <a:r>
              <a:rPr lang="en-GB" sz="3200" b="1" dirty="0" err="1"/>
              <a:t>Rheolaidd</a:t>
            </a:r>
            <a:r>
              <a:rPr lang="en-GB" sz="3200" b="1" dirty="0"/>
              <a:t> (</a:t>
            </a:r>
            <a:r>
              <a:rPr lang="en-GB" b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945B38-BC89-09C8-42F1-7474E06E0311}"/>
              </a:ext>
            </a:extLst>
          </p:cNvPr>
          <p:cNvSpPr txBox="1"/>
          <p:nvPr/>
        </p:nvSpPr>
        <p:spPr>
          <a:xfrm>
            <a:off x="182438" y="2462987"/>
            <a:ext cx="1716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5DA2"/>
                </a:solidFill>
              </a:rPr>
              <a:t>_____odd 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ABAA02-8EA1-471F-852B-44EC877D0474}"/>
              </a:ext>
            </a:extLst>
          </p:cNvPr>
          <p:cNvSpPr txBox="1"/>
          <p:nvPr/>
        </p:nvSpPr>
        <p:spPr>
          <a:xfrm>
            <a:off x="182438" y="2915177"/>
            <a:ext cx="1716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5DA2"/>
                </a:solidFill>
              </a:rPr>
              <a:t>_____odd hi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ECD022-BDBB-6C49-A4B0-E865B076A907}"/>
              </a:ext>
            </a:extLst>
          </p:cNvPr>
          <p:cNvSpPr txBox="1"/>
          <p:nvPr/>
        </p:nvSpPr>
        <p:spPr>
          <a:xfrm>
            <a:off x="182438" y="5239221"/>
            <a:ext cx="1716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5DA2"/>
                </a:solidFill>
              </a:rPr>
              <a:t>_____odd Sam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D1F0B4-9DC1-587F-908C-9E9637760B70}"/>
              </a:ext>
            </a:extLst>
          </p:cNvPr>
          <p:cNvSpPr txBox="1"/>
          <p:nvPr/>
        </p:nvSpPr>
        <p:spPr>
          <a:xfrm>
            <a:off x="279179" y="5932310"/>
            <a:ext cx="1716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5DA2"/>
                </a:solidFill>
              </a:rPr>
              <a:t>_____odd y plant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9AB5CE-DBBB-38CE-30F0-864559E941FA}"/>
              </a:ext>
            </a:extLst>
          </p:cNvPr>
          <p:cNvSpPr txBox="1"/>
          <p:nvPr/>
        </p:nvSpPr>
        <p:spPr>
          <a:xfrm>
            <a:off x="4715284" y="2915177"/>
            <a:ext cx="1716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5DA2"/>
                </a:solidFill>
              </a:rPr>
              <a:t>_____odd hi?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AFDE7F-401A-2F07-0987-A723A13DB7A5}"/>
              </a:ext>
            </a:extLst>
          </p:cNvPr>
          <p:cNvSpPr txBox="1"/>
          <p:nvPr/>
        </p:nvSpPr>
        <p:spPr>
          <a:xfrm>
            <a:off x="4715283" y="2458249"/>
            <a:ext cx="1716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5DA2"/>
                </a:solidFill>
              </a:rPr>
              <a:t>_____odd 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06813D-7059-5D87-2E1A-230EA515473C}"/>
              </a:ext>
            </a:extLst>
          </p:cNvPr>
          <p:cNvSpPr txBox="1"/>
          <p:nvPr/>
        </p:nvSpPr>
        <p:spPr>
          <a:xfrm>
            <a:off x="4715283" y="5239221"/>
            <a:ext cx="1716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5DA2"/>
                </a:solidFill>
              </a:rPr>
              <a:t>_____odd Sam?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206CF1-5BCF-24B5-C84E-63AF4EF8A5D8}"/>
              </a:ext>
            </a:extLst>
          </p:cNvPr>
          <p:cNvSpPr txBox="1"/>
          <p:nvPr/>
        </p:nvSpPr>
        <p:spPr>
          <a:xfrm>
            <a:off x="4715283" y="5932310"/>
            <a:ext cx="1716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5DA2"/>
                </a:solidFill>
              </a:rPr>
              <a:t>_____odd y plant?</a:t>
            </a:r>
          </a:p>
        </p:txBody>
      </p:sp>
    </p:spTree>
    <p:extLst>
      <p:ext uri="{BB962C8B-B14F-4D97-AF65-F5344CB8AC3E}">
        <p14:creationId xmlns:p14="http://schemas.microsoft.com/office/powerpoint/2010/main" val="217859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884BBD-3AD9-1B6F-316B-9D1C5204F8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E95931E-648E-6AC4-E54E-E1E52ED52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D5EB8-1663-3199-4AFE-7A8BB735A8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dirty="0" err="1">
                <a:solidFill>
                  <a:schemeClr val="accent2"/>
                </a:solidFill>
              </a:rPr>
              <a:t>Amser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Drillio</a:t>
            </a:r>
            <a:r>
              <a:rPr lang="en-GB" dirty="0">
                <a:solidFill>
                  <a:schemeClr val="accent2"/>
                </a:solidFill>
              </a:rPr>
              <a:t>!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5D5437E1-ECF0-B1BC-1916-38309075E4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 descr="A person in a hat&#10;&#10;Description automatically generated">
            <a:extLst>
              <a:ext uri="{FF2B5EF4-FFF2-40B4-BE49-F238E27FC236}">
                <a16:creationId xmlns:a16="http://schemas.microsoft.com/office/drawing/2014/main" id="{E2893356-94D2-45BF-AA32-FC8634F7DA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476"/>
          <a:stretch/>
        </p:blipFill>
        <p:spPr>
          <a:xfrm>
            <a:off x="5158622" y="320040"/>
            <a:ext cx="6236765" cy="621792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4005553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511F513-DD8B-B455-5EE4-DE76CC4945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7879795"/>
              </p:ext>
            </p:extLst>
          </p:nvPr>
        </p:nvGraphicFramePr>
        <p:xfrm>
          <a:off x="811966" y="239843"/>
          <a:ext cx="10568067" cy="62703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2689">
                  <a:extLst>
                    <a:ext uri="{9D8B030D-6E8A-4147-A177-3AD203B41FA5}">
                      <a16:colId xmlns:a16="http://schemas.microsoft.com/office/drawing/2014/main" val="1308962984"/>
                    </a:ext>
                  </a:extLst>
                </a:gridCol>
                <a:gridCol w="3522689">
                  <a:extLst>
                    <a:ext uri="{9D8B030D-6E8A-4147-A177-3AD203B41FA5}">
                      <a16:colId xmlns:a16="http://schemas.microsoft.com/office/drawing/2014/main" val="669608124"/>
                    </a:ext>
                  </a:extLst>
                </a:gridCol>
                <a:gridCol w="3522689">
                  <a:extLst>
                    <a:ext uri="{9D8B030D-6E8A-4147-A177-3AD203B41FA5}">
                      <a16:colId xmlns:a16="http://schemas.microsoft.com/office/drawing/2014/main" val="3432744057"/>
                    </a:ext>
                  </a:extLst>
                </a:gridCol>
              </a:tblGrid>
              <a:tr h="2340000"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0233927"/>
                  </a:ext>
                </a:extLst>
              </a:tr>
              <a:tr h="795173">
                <a:tc>
                  <a:txBody>
                    <a:bodyPr/>
                    <a:lstStyle/>
                    <a:p>
                      <a:pPr algn="ctr"/>
                      <a:r>
                        <a:rPr lang="en-GB" sz="3500" dirty="0"/>
                        <a:t>mwydyn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500" dirty="0"/>
                        <a:t>bach pysgota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500" dirty="0"/>
                        <a:t>gwialen bysgota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7343778"/>
                  </a:ext>
                </a:extLst>
              </a:tr>
              <a:tr h="2340000"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5661292"/>
                  </a:ext>
                </a:extLst>
              </a:tr>
              <a:tr h="795173">
                <a:tc>
                  <a:txBody>
                    <a:bodyPr/>
                    <a:lstStyle/>
                    <a:p>
                      <a:pPr algn="ctr"/>
                      <a:r>
                        <a:rPr lang="en-GB" sz="3500" dirty="0"/>
                        <a:t>tonnau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500" dirty="0"/>
                        <a:t>gwylanod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500" dirty="0"/>
                        <a:t>saethu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3298439"/>
                  </a:ext>
                </a:extLst>
              </a:tr>
            </a:tbl>
          </a:graphicData>
        </a:graphic>
      </p:graphicFrame>
      <p:pic>
        <p:nvPicPr>
          <p:cNvPr id="12" name="Picture 11" descr="A worm on a black background&#10;&#10;Description automatically generated">
            <a:extLst>
              <a:ext uri="{FF2B5EF4-FFF2-40B4-BE49-F238E27FC236}">
                <a16:creationId xmlns:a16="http://schemas.microsoft.com/office/drawing/2014/main" id="{56B7C5D4-0C2E-A1EF-9105-FEBD3EC463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3243" y="-101078"/>
            <a:ext cx="2959308" cy="2959308"/>
          </a:xfrm>
          <a:prstGeom prst="rect">
            <a:avLst/>
          </a:prstGeom>
        </p:spPr>
      </p:pic>
      <p:pic>
        <p:nvPicPr>
          <p:cNvPr id="14" name="Picture 13" descr="A close up of a hook&#10;&#10;Description automatically generated">
            <a:extLst>
              <a:ext uri="{FF2B5EF4-FFF2-40B4-BE49-F238E27FC236}">
                <a16:creationId xmlns:a16="http://schemas.microsoft.com/office/drawing/2014/main" id="{756C47D1-7134-E51A-2891-EDE172817E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429" y="168703"/>
            <a:ext cx="2621902" cy="2621902"/>
          </a:xfrm>
          <a:prstGeom prst="rect">
            <a:avLst/>
          </a:prstGeom>
        </p:spPr>
      </p:pic>
      <p:pic>
        <p:nvPicPr>
          <p:cNvPr id="16" name="Picture 15" descr="A drawing of a fishing rod&#10;&#10;Description automatically generated">
            <a:extLst>
              <a:ext uri="{FF2B5EF4-FFF2-40B4-BE49-F238E27FC236}">
                <a16:creationId xmlns:a16="http://schemas.microsoft.com/office/drawing/2014/main" id="{4C20C1A6-82AC-77DB-34B3-EB34D75FF1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69450" y="-167284"/>
            <a:ext cx="2959308" cy="2959308"/>
          </a:xfrm>
          <a:prstGeom prst="rect">
            <a:avLst/>
          </a:prstGeom>
        </p:spPr>
      </p:pic>
      <p:pic>
        <p:nvPicPr>
          <p:cNvPr id="18" name="Picture 17" descr="A cartoon of two men shooting water guns&#10;&#10;Description automatically generated">
            <a:extLst>
              <a:ext uri="{FF2B5EF4-FFF2-40B4-BE49-F238E27FC236}">
                <a16:creationId xmlns:a16="http://schemas.microsoft.com/office/drawing/2014/main" id="{D9983B34-CD77-6D63-BABC-3AF901659F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76896" y="3199151"/>
            <a:ext cx="3144416" cy="3144416"/>
          </a:xfrm>
          <a:prstGeom prst="rect">
            <a:avLst/>
          </a:prstGeom>
        </p:spPr>
      </p:pic>
      <p:pic>
        <p:nvPicPr>
          <p:cNvPr id="20" name="Picture 19" descr="A group of seagulls on a black background&#10;&#10;Description automatically generated">
            <a:extLst>
              <a:ext uri="{FF2B5EF4-FFF2-40B4-BE49-F238E27FC236}">
                <a16:creationId xmlns:a16="http://schemas.microsoft.com/office/drawing/2014/main" id="{006F56E9-97DB-3B9A-2A82-9D8B990911B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5047" y="3339446"/>
            <a:ext cx="2463284" cy="2463284"/>
          </a:xfrm>
          <a:prstGeom prst="rect">
            <a:avLst/>
          </a:prstGeom>
        </p:spPr>
      </p:pic>
      <p:pic>
        <p:nvPicPr>
          <p:cNvPr id="22" name="Picture 21" descr="A blue wave on a black background&#10;&#10;Description automatically generated">
            <a:extLst>
              <a:ext uri="{FF2B5EF4-FFF2-40B4-BE49-F238E27FC236}">
                <a16:creationId xmlns:a16="http://schemas.microsoft.com/office/drawing/2014/main" id="{722D15DB-3017-9848-CDBC-B2B96FFE62C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5670" y="3061793"/>
            <a:ext cx="3419131" cy="3419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623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worm on a black background&#10;&#10;Description automatically generated">
            <a:extLst>
              <a:ext uri="{FF2B5EF4-FFF2-40B4-BE49-F238E27FC236}">
                <a16:creationId xmlns:a16="http://schemas.microsoft.com/office/drawing/2014/main" id="{4E9D9891-88B4-5300-CB9B-A34366FD00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10921" y="316706"/>
            <a:ext cx="2747963" cy="2747963"/>
          </a:xfrm>
          <a:prstGeom prst="rect">
            <a:avLst/>
          </a:prstGeom>
        </p:spPr>
      </p:pic>
      <p:pic>
        <p:nvPicPr>
          <p:cNvPr id="5" name="Picture 4" descr="A close up of a hook&#10;&#10;Description automatically generated">
            <a:extLst>
              <a:ext uri="{FF2B5EF4-FFF2-40B4-BE49-F238E27FC236}">
                <a16:creationId xmlns:a16="http://schemas.microsoft.com/office/drawing/2014/main" id="{0E7A30F2-66E0-A61B-159B-0499BFF821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862" y="3900948"/>
            <a:ext cx="2621902" cy="2621902"/>
          </a:xfrm>
          <a:prstGeom prst="rect">
            <a:avLst/>
          </a:prstGeom>
        </p:spPr>
      </p:pic>
      <p:pic>
        <p:nvPicPr>
          <p:cNvPr id="6" name="Picture 5" descr="A drawing of a fishing rod&#10;&#10;Description automatically generated">
            <a:extLst>
              <a:ext uri="{FF2B5EF4-FFF2-40B4-BE49-F238E27FC236}">
                <a16:creationId xmlns:a16="http://schemas.microsoft.com/office/drawing/2014/main" id="{A3AED6D3-2A4C-C5DF-C354-A2F4BF1AED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862" y="211033"/>
            <a:ext cx="2959308" cy="2959308"/>
          </a:xfrm>
          <a:prstGeom prst="rect">
            <a:avLst/>
          </a:prstGeom>
        </p:spPr>
      </p:pic>
      <p:pic>
        <p:nvPicPr>
          <p:cNvPr id="7" name="Picture 6" descr="A group of seagulls on a black background&#10;&#10;Description automatically generated">
            <a:extLst>
              <a:ext uri="{FF2B5EF4-FFF2-40B4-BE49-F238E27FC236}">
                <a16:creationId xmlns:a16="http://schemas.microsoft.com/office/drawing/2014/main" id="{DA62961F-B93E-6EB4-CD41-E86E951C31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800" y="3769566"/>
            <a:ext cx="2463284" cy="2463284"/>
          </a:xfrm>
          <a:prstGeom prst="rect">
            <a:avLst/>
          </a:prstGeom>
        </p:spPr>
      </p:pic>
      <p:pic>
        <p:nvPicPr>
          <p:cNvPr id="8" name="Picture 7" descr="A cartoon of two men shooting water guns&#10;&#10;Description automatically generated">
            <a:extLst>
              <a:ext uri="{FF2B5EF4-FFF2-40B4-BE49-F238E27FC236}">
                <a16:creationId xmlns:a16="http://schemas.microsoft.com/office/drawing/2014/main" id="{0B1B7567-1E63-9365-C7F6-787D1F58321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0121" y="3429000"/>
            <a:ext cx="3144416" cy="3144416"/>
          </a:xfrm>
          <a:prstGeom prst="rect">
            <a:avLst/>
          </a:prstGeom>
        </p:spPr>
      </p:pic>
      <p:pic>
        <p:nvPicPr>
          <p:cNvPr id="9" name="Picture 8" descr="A blue wave on a black background&#10;&#10;Description automatically generated">
            <a:extLst>
              <a:ext uri="{FF2B5EF4-FFF2-40B4-BE49-F238E27FC236}">
                <a16:creationId xmlns:a16="http://schemas.microsoft.com/office/drawing/2014/main" id="{E08E6719-9FBC-EDA8-06C6-BA90D57FB91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162" y="56736"/>
            <a:ext cx="4226767" cy="4226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34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16569-D651-6DD3-2A69-C4EA6DE7BE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9679D71-7D62-A23A-7FA5-3960CA3186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6628868"/>
              </p:ext>
            </p:extLst>
          </p:nvPr>
        </p:nvGraphicFramePr>
        <p:xfrm>
          <a:off x="763656" y="395443"/>
          <a:ext cx="10664687" cy="6067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1316">
                  <a:extLst>
                    <a:ext uri="{9D8B030D-6E8A-4147-A177-3AD203B41FA5}">
                      <a16:colId xmlns:a16="http://schemas.microsoft.com/office/drawing/2014/main" val="2392827712"/>
                    </a:ext>
                  </a:extLst>
                </a:gridCol>
                <a:gridCol w="2773579">
                  <a:extLst>
                    <a:ext uri="{9D8B030D-6E8A-4147-A177-3AD203B41FA5}">
                      <a16:colId xmlns:a16="http://schemas.microsoft.com/office/drawing/2014/main" val="2963246668"/>
                    </a:ext>
                  </a:extLst>
                </a:gridCol>
                <a:gridCol w="821586">
                  <a:extLst>
                    <a:ext uri="{9D8B030D-6E8A-4147-A177-3AD203B41FA5}">
                      <a16:colId xmlns:a16="http://schemas.microsoft.com/office/drawing/2014/main" val="2044664893"/>
                    </a:ext>
                  </a:extLst>
                </a:gridCol>
                <a:gridCol w="2733310">
                  <a:extLst>
                    <a:ext uri="{9D8B030D-6E8A-4147-A177-3AD203B41FA5}">
                      <a16:colId xmlns:a16="http://schemas.microsoft.com/office/drawing/2014/main" val="1308962984"/>
                    </a:ext>
                  </a:extLst>
                </a:gridCol>
                <a:gridCol w="787119">
                  <a:extLst>
                    <a:ext uri="{9D8B030D-6E8A-4147-A177-3AD203B41FA5}">
                      <a16:colId xmlns:a16="http://schemas.microsoft.com/office/drawing/2014/main" val="669608124"/>
                    </a:ext>
                  </a:extLst>
                </a:gridCol>
                <a:gridCol w="2767777">
                  <a:extLst>
                    <a:ext uri="{9D8B030D-6E8A-4147-A177-3AD203B41FA5}">
                      <a16:colId xmlns:a16="http://schemas.microsoft.com/office/drawing/2014/main" val="3432744057"/>
                    </a:ext>
                  </a:extLst>
                </a:gridCol>
              </a:tblGrid>
              <a:tr h="3033557"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5DA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0233927"/>
                  </a:ext>
                </a:extLst>
              </a:tr>
              <a:tr h="3033557"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5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5661292"/>
                  </a:ext>
                </a:extLst>
              </a:tr>
            </a:tbl>
          </a:graphicData>
        </a:graphic>
      </p:graphicFrame>
      <p:pic>
        <p:nvPicPr>
          <p:cNvPr id="12" name="Picture 11" descr="A worm on a black background&#10;&#10;Description automatically generated">
            <a:extLst>
              <a:ext uri="{FF2B5EF4-FFF2-40B4-BE49-F238E27FC236}">
                <a16:creationId xmlns:a16="http://schemas.microsoft.com/office/drawing/2014/main" id="{2E5B1C4D-4ED2-2D76-3A36-D5DF8E00F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3747" y="700524"/>
            <a:ext cx="2295331" cy="2295331"/>
          </a:xfrm>
          <a:prstGeom prst="rect">
            <a:avLst/>
          </a:prstGeom>
        </p:spPr>
      </p:pic>
      <p:pic>
        <p:nvPicPr>
          <p:cNvPr id="14" name="Picture 13" descr="A close up of a hook&#10;&#10;Description automatically generated">
            <a:extLst>
              <a:ext uri="{FF2B5EF4-FFF2-40B4-BE49-F238E27FC236}">
                <a16:creationId xmlns:a16="http://schemas.microsoft.com/office/drawing/2014/main" id="{31C48EB8-AB2B-1111-F297-C4FCECB8FE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0159" y="557973"/>
            <a:ext cx="2621902" cy="2621902"/>
          </a:xfrm>
          <a:prstGeom prst="rect">
            <a:avLst/>
          </a:prstGeom>
        </p:spPr>
      </p:pic>
      <p:pic>
        <p:nvPicPr>
          <p:cNvPr id="16" name="Picture 15" descr="A drawing of a fishing rod&#10;&#10;Description automatically generated">
            <a:extLst>
              <a:ext uri="{FF2B5EF4-FFF2-40B4-BE49-F238E27FC236}">
                <a16:creationId xmlns:a16="http://schemas.microsoft.com/office/drawing/2014/main" id="{FFB164DB-4110-421C-FF87-3CD2B0FA9F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7485" y="702597"/>
            <a:ext cx="2332653" cy="2332653"/>
          </a:xfrm>
          <a:prstGeom prst="rect">
            <a:avLst/>
          </a:prstGeom>
        </p:spPr>
      </p:pic>
      <p:pic>
        <p:nvPicPr>
          <p:cNvPr id="18" name="Picture 17" descr="A cartoon of two men shooting water guns&#10;&#10;Description automatically generated">
            <a:extLst>
              <a:ext uri="{FF2B5EF4-FFF2-40B4-BE49-F238E27FC236}">
                <a16:creationId xmlns:a16="http://schemas.microsoft.com/office/drawing/2014/main" id="{CE98F3D4-5013-7D4A-C7EE-AD70F28CCC9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93778" y="3846261"/>
            <a:ext cx="2332653" cy="2332653"/>
          </a:xfrm>
          <a:prstGeom prst="rect">
            <a:avLst/>
          </a:prstGeom>
        </p:spPr>
      </p:pic>
      <p:pic>
        <p:nvPicPr>
          <p:cNvPr id="20" name="Picture 19" descr="A group of seagulls on a black background&#10;&#10;Description automatically generated">
            <a:extLst>
              <a:ext uri="{FF2B5EF4-FFF2-40B4-BE49-F238E27FC236}">
                <a16:creationId xmlns:a16="http://schemas.microsoft.com/office/drawing/2014/main" id="{AB4A2DF7-E55C-3410-EA75-05BFC8D641D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5794" y="3780946"/>
            <a:ext cx="2463284" cy="2463284"/>
          </a:xfrm>
          <a:prstGeom prst="rect">
            <a:avLst/>
          </a:prstGeom>
        </p:spPr>
      </p:pic>
      <p:pic>
        <p:nvPicPr>
          <p:cNvPr id="22" name="Picture 21" descr="A blue wave on a black background&#10;&#10;Description automatically generated">
            <a:extLst>
              <a:ext uri="{FF2B5EF4-FFF2-40B4-BE49-F238E27FC236}">
                <a16:creationId xmlns:a16="http://schemas.microsoft.com/office/drawing/2014/main" id="{0BF30872-9C94-C098-32CE-E3F5B93C1E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79969" y="3716175"/>
            <a:ext cx="2962282" cy="2962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492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 descr="A close up of a picture&#10;&#10;Description automatically generated with medium confidence">
            <a:extLst>
              <a:ext uri="{FF2B5EF4-FFF2-40B4-BE49-F238E27FC236}">
                <a16:creationId xmlns:a16="http://schemas.microsoft.com/office/drawing/2014/main" id="{E470DA83-2042-A85A-3498-82AAA21F25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55349" y="4617765"/>
            <a:ext cx="3509272" cy="2112977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C9B0EE-F7B0-CF97-2889-7C874C9BB89B}"/>
              </a:ext>
            </a:extLst>
          </p:cNvPr>
          <p:cNvSpPr txBox="1"/>
          <p:nvPr/>
        </p:nvSpPr>
        <p:spPr>
          <a:xfrm>
            <a:off x="1717964" y="2875002"/>
            <a:ext cx="61375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 err="1">
                <a:solidFill>
                  <a:schemeClr val="accent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Stori</a:t>
            </a:r>
            <a:r>
              <a:rPr lang="en-GB" sz="6600" dirty="0">
                <a:solidFill>
                  <a:schemeClr val="accent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6600" dirty="0" err="1">
                <a:solidFill>
                  <a:schemeClr val="accent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Shemi</a:t>
            </a:r>
            <a:endParaRPr lang="en-GB" sz="6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7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12C55-6862-2F50-B657-6A38829161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99FC1755-F1C1-D11A-5282-6CB6399539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900" y="590550"/>
            <a:ext cx="2400300" cy="2400300"/>
          </a:xfrm>
          <a:prstGeom prst="rect">
            <a:avLst/>
          </a:prstGeom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545DD60E-B3BD-F607-2E2F-A16E7CB219F2}"/>
              </a:ext>
            </a:extLst>
          </p:cNvPr>
          <p:cNvSpPr/>
          <p:nvPr/>
        </p:nvSpPr>
        <p:spPr>
          <a:xfrm>
            <a:off x="5124450" y="590550"/>
            <a:ext cx="5448300" cy="2400300"/>
          </a:xfrm>
          <a:prstGeom prst="wedgeEllipseCallout">
            <a:avLst>
              <a:gd name="adj1" fmla="val -80274"/>
              <a:gd name="adj2" fmla="val 18849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EEC9AB-5E2B-907C-7065-151E16F36349}"/>
              </a:ext>
            </a:extLst>
          </p:cNvPr>
          <p:cNvSpPr txBox="1"/>
          <p:nvPr/>
        </p:nvSpPr>
        <p:spPr>
          <a:xfrm>
            <a:off x="6743700" y="1447115"/>
            <a:ext cx="3486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Eisteddais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66917AF-C526-4EB1-5C5A-148BFEB65FEE}"/>
              </a:ext>
            </a:extLst>
          </p:cNvPr>
          <p:cNvSpPr txBox="1"/>
          <p:nvPr/>
        </p:nvSpPr>
        <p:spPr>
          <a:xfrm>
            <a:off x="4351856" y="5410885"/>
            <a:ext cx="24003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 err="1"/>
              <a:t>Eistedd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6F60487-AA31-E348-19AB-77C4B95C1A42}"/>
              </a:ext>
            </a:extLst>
          </p:cNvPr>
          <p:cNvSpPr txBox="1"/>
          <p:nvPr/>
        </p:nvSpPr>
        <p:spPr>
          <a:xfrm>
            <a:off x="4351856" y="5410884"/>
            <a:ext cx="3488288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/>
              <a:t>Eistedd</a:t>
            </a:r>
            <a:r>
              <a:rPr lang="en-GB" sz="4400" dirty="0" err="1">
                <a:solidFill>
                  <a:srgbClr val="FF0000"/>
                </a:solidFill>
              </a:rPr>
              <a:t>odd</a:t>
            </a:r>
            <a:r>
              <a:rPr lang="en-GB" sz="4400" dirty="0">
                <a:solidFill>
                  <a:srgbClr val="FF0000"/>
                </a:solidFill>
              </a:rPr>
              <a:t> e. </a:t>
            </a:r>
          </a:p>
        </p:txBody>
      </p:sp>
    </p:spTree>
    <p:extLst>
      <p:ext uri="{BB962C8B-B14F-4D97-AF65-F5344CB8AC3E}">
        <p14:creationId xmlns:p14="http://schemas.microsoft.com/office/powerpoint/2010/main" val="76127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83B8DE2F-69DE-AE9E-BCDF-919EEBFF0F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900" y="590550"/>
            <a:ext cx="2400300" cy="2400300"/>
          </a:xfrm>
          <a:prstGeom prst="rect">
            <a:avLst/>
          </a:prstGeom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B0F9D26E-50C2-18B7-81C6-D352E1E56358}"/>
              </a:ext>
            </a:extLst>
          </p:cNvPr>
          <p:cNvSpPr/>
          <p:nvPr/>
        </p:nvSpPr>
        <p:spPr>
          <a:xfrm>
            <a:off x="5124450" y="590550"/>
            <a:ext cx="5448300" cy="2400300"/>
          </a:xfrm>
          <a:prstGeom prst="wedgeEllipseCallout">
            <a:avLst>
              <a:gd name="adj1" fmla="val -80274"/>
              <a:gd name="adj2" fmla="val 18849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FE85AEC-4980-DFF8-292B-C49965F38D5A}"/>
              </a:ext>
            </a:extLst>
          </p:cNvPr>
          <p:cNvSpPr txBox="1"/>
          <p:nvPr/>
        </p:nvSpPr>
        <p:spPr>
          <a:xfrm>
            <a:off x="6743700" y="1447115"/>
            <a:ext cx="3486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Pysgotais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87083E-A524-52EA-013C-8F367CC81A8B}"/>
              </a:ext>
            </a:extLst>
          </p:cNvPr>
          <p:cNvSpPr txBox="1"/>
          <p:nvPr/>
        </p:nvSpPr>
        <p:spPr>
          <a:xfrm>
            <a:off x="4638675" y="5378705"/>
            <a:ext cx="24003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Pysgota</a:t>
            </a:r>
            <a:r>
              <a:rPr lang="en-GB" sz="1800" dirty="0"/>
              <a:t> </a:t>
            </a:r>
            <a:endParaRPr lang="en-GB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0719AB6-4399-4990-F345-B63E696451D1}"/>
              </a:ext>
            </a:extLst>
          </p:cNvPr>
          <p:cNvCxnSpPr>
            <a:cxnSpLocks/>
          </p:cNvCxnSpPr>
          <p:nvPr/>
        </p:nvCxnSpPr>
        <p:spPr>
          <a:xfrm>
            <a:off x="6343650" y="5537712"/>
            <a:ext cx="304800" cy="45142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80646AC0-E6F8-522D-C0CA-0067C8B31466}"/>
              </a:ext>
            </a:extLst>
          </p:cNvPr>
          <p:cNvSpPr txBox="1"/>
          <p:nvPr/>
        </p:nvSpPr>
        <p:spPr>
          <a:xfrm>
            <a:off x="4638675" y="5378703"/>
            <a:ext cx="2400300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/>
              <a:t>Pysgot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412E252-2EDF-32AB-B632-219AE5D02795}"/>
              </a:ext>
            </a:extLst>
          </p:cNvPr>
          <p:cNvSpPr txBox="1"/>
          <p:nvPr/>
        </p:nvSpPr>
        <p:spPr>
          <a:xfrm>
            <a:off x="4638674" y="5378701"/>
            <a:ext cx="3497619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/>
              <a:t>Pysgot</a:t>
            </a:r>
            <a:r>
              <a:rPr lang="en-GB" sz="4400" dirty="0" err="1">
                <a:solidFill>
                  <a:srgbClr val="FF0000"/>
                </a:solidFill>
              </a:rPr>
              <a:t>odd</a:t>
            </a:r>
            <a:r>
              <a:rPr lang="en-GB" sz="4400" dirty="0">
                <a:solidFill>
                  <a:srgbClr val="FF0000"/>
                </a:solidFill>
              </a:rPr>
              <a:t> e. </a:t>
            </a:r>
          </a:p>
        </p:txBody>
      </p:sp>
    </p:spTree>
    <p:extLst>
      <p:ext uri="{BB962C8B-B14F-4D97-AF65-F5344CB8AC3E}">
        <p14:creationId xmlns:p14="http://schemas.microsoft.com/office/powerpoint/2010/main" val="1535535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4E2C98-543A-9AA7-D505-C16984C20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CFE746BD-C7B6-E353-4847-A51CE38416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900" y="590550"/>
            <a:ext cx="2400300" cy="2400300"/>
          </a:xfrm>
          <a:prstGeom prst="rect">
            <a:avLst/>
          </a:prstGeom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FED0C8EA-8E41-9E2B-53E1-8227CBA6E4CC}"/>
              </a:ext>
            </a:extLst>
          </p:cNvPr>
          <p:cNvSpPr/>
          <p:nvPr/>
        </p:nvSpPr>
        <p:spPr>
          <a:xfrm>
            <a:off x="5124450" y="590550"/>
            <a:ext cx="5448300" cy="2400300"/>
          </a:xfrm>
          <a:prstGeom prst="wedgeEllipseCallout">
            <a:avLst>
              <a:gd name="adj1" fmla="val -80274"/>
              <a:gd name="adj2" fmla="val 18849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78E6C9-5F6D-5182-5BB7-B6E1ED116C44}"/>
              </a:ext>
            </a:extLst>
          </p:cNvPr>
          <p:cNvSpPr txBox="1"/>
          <p:nvPr/>
        </p:nvSpPr>
        <p:spPr>
          <a:xfrm>
            <a:off x="6743700" y="1447115"/>
            <a:ext cx="34861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/>
              <a:t>Cerddais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03B2E51-3DD9-5A8E-6E67-0B42A2958D69}"/>
              </a:ext>
            </a:extLst>
          </p:cNvPr>
          <p:cNvSpPr txBox="1"/>
          <p:nvPr/>
        </p:nvSpPr>
        <p:spPr>
          <a:xfrm>
            <a:off x="4486275" y="5219696"/>
            <a:ext cx="24003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 err="1"/>
              <a:t>Cerdded</a:t>
            </a:r>
            <a:r>
              <a:rPr lang="en-GB" sz="1800" dirty="0"/>
              <a:t> </a:t>
            </a:r>
            <a:endParaRPr lang="en-GB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42DA823-A458-70DD-0AC4-EA875A2BB543}"/>
              </a:ext>
            </a:extLst>
          </p:cNvPr>
          <p:cNvCxnSpPr>
            <a:cxnSpLocks/>
          </p:cNvCxnSpPr>
          <p:nvPr/>
        </p:nvCxnSpPr>
        <p:spPr>
          <a:xfrm>
            <a:off x="6096000" y="5245181"/>
            <a:ext cx="633704" cy="74395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AEB275E0-5A08-4550-655F-FF89735D8522}"/>
              </a:ext>
            </a:extLst>
          </p:cNvPr>
          <p:cNvSpPr txBox="1"/>
          <p:nvPr/>
        </p:nvSpPr>
        <p:spPr>
          <a:xfrm>
            <a:off x="4486275" y="5219695"/>
            <a:ext cx="2400300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/>
              <a:t>Cerdd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52406A7-45F3-9FC6-285E-19C5026D4ED7}"/>
              </a:ext>
            </a:extLst>
          </p:cNvPr>
          <p:cNvSpPr txBox="1"/>
          <p:nvPr/>
        </p:nvSpPr>
        <p:spPr>
          <a:xfrm>
            <a:off x="4486275" y="5219694"/>
            <a:ext cx="3219450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/>
              <a:t>Cerdd</a:t>
            </a:r>
            <a:r>
              <a:rPr lang="en-GB" sz="4400" dirty="0" err="1">
                <a:solidFill>
                  <a:srgbClr val="FF0000"/>
                </a:solidFill>
              </a:rPr>
              <a:t>odd</a:t>
            </a:r>
            <a:r>
              <a:rPr lang="en-GB" sz="4400" dirty="0">
                <a:solidFill>
                  <a:srgbClr val="FF0000"/>
                </a:solidFill>
              </a:rPr>
              <a:t> e. </a:t>
            </a:r>
          </a:p>
        </p:txBody>
      </p:sp>
    </p:spTree>
    <p:extLst>
      <p:ext uri="{BB962C8B-B14F-4D97-AF65-F5344CB8AC3E}">
        <p14:creationId xmlns:p14="http://schemas.microsoft.com/office/powerpoint/2010/main" val="75021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5" grpId="0" animBg="1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284618-6B8E-9195-4F2E-134F3087B2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D861605-A785-3C77-92A6-FC9DCEF944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DBF7F-3A7D-B1C1-A276-6D91C98169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dirty="0" err="1">
                <a:solidFill>
                  <a:schemeClr val="accent2"/>
                </a:solidFill>
              </a:rPr>
              <a:t>Amser</a:t>
            </a:r>
            <a:r>
              <a:rPr lang="en-GB" dirty="0">
                <a:solidFill>
                  <a:schemeClr val="accent2"/>
                </a:solidFill>
              </a:rPr>
              <a:t> </a:t>
            </a:r>
            <a:r>
              <a:rPr lang="en-GB" dirty="0" err="1">
                <a:solidFill>
                  <a:schemeClr val="accent2"/>
                </a:solidFill>
              </a:rPr>
              <a:t>Drillio</a:t>
            </a:r>
            <a:r>
              <a:rPr lang="en-GB" dirty="0">
                <a:solidFill>
                  <a:schemeClr val="accent2"/>
                </a:solidFill>
              </a:rPr>
              <a:t>!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6E102056-9B55-0C50-BB96-1C030AAF4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5" name="Picture 4" descr="A person in a hat&#10;&#10;Description automatically generated">
            <a:extLst>
              <a:ext uri="{FF2B5EF4-FFF2-40B4-BE49-F238E27FC236}">
                <a16:creationId xmlns:a16="http://schemas.microsoft.com/office/drawing/2014/main" id="{7E5DA281-7A71-DCB2-0994-E508933AD9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5476"/>
          <a:stretch/>
        </p:blipFill>
        <p:spPr>
          <a:xfrm>
            <a:off x="5158622" y="320040"/>
            <a:ext cx="6236765" cy="621792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548285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B66CA0-FD23-6F14-E358-3627E5925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204AE5AA-8A72-79F9-8FF4-16549651D2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047" y="497243"/>
            <a:ext cx="1686119" cy="1686119"/>
          </a:xfrm>
          <a:prstGeom prst="rect">
            <a:avLst/>
          </a:prstGeom>
        </p:spPr>
      </p:pic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CF50B16D-6A2D-C6B6-3BAF-F26258F679A3}"/>
              </a:ext>
            </a:extLst>
          </p:cNvPr>
          <p:cNvSpPr/>
          <p:nvPr/>
        </p:nvSpPr>
        <p:spPr>
          <a:xfrm>
            <a:off x="9235856" y="587049"/>
            <a:ext cx="2668413" cy="1119672"/>
          </a:xfrm>
          <a:prstGeom prst="wedgeEllipseCallout">
            <a:avLst>
              <a:gd name="adj1" fmla="val -62791"/>
              <a:gd name="adj2" fmla="val 68849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6BE052-276A-88CF-76FC-7986D6E90CCB}"/>
              </a:ext>
            </a:extLst>
          </p:cNvPr>
          <p:cNvSpPr txBox="1"/>
          <p:nvPr/>
        </p:nvSpPr>
        <p:spPr>
          <a:xfrm>
            <a:off x="3313960" y="916052"/>
            <a:ext cx="208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Cysgais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.</a:t>
            </a:r>
          </a:p>
        </p:txBody>
      </p:sp>
      <p:pic>
        <p:nvPicPr>
          <p:cNvPr id="5" name="Picture 4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B6D1D722-0952-B64C-B15E-E242499FF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0227" y="2600915"/>
            <a:ext cx="1686119" cy="1686119"/>
          </a:xfrm>
          <a:prstGeom prst="rect">
            <a:avLst/>
          </a:prstGeom>
        </p:spPr>
      </p:pic>
      <p:pic>
        <p:nvPicPr>
          <p:cNvPr id="6" name="Picture 5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7544251E-2A32-E4DD-A625-B6035DA0D7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2580" y="4674637"/>
            <a:ext cx="1686119" cy="1686119"/>
          </a:xfrm>
          <a:prstGeom prst="rect">
            <a:avLst/>
          </a:prstGeom>
        </p:spPr>
      </p:pic>
      <p:pic>
        <p:nvPicPr>
          <p:cNvPr id="7" name="Picture 6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27CF5800-EDAE-F977-AD45-FAE1ADF336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046" y="4674638"/>
            <a:ext cx="1686119" cy="1686119"/>
          </a:xfrm>
          <a:prstGeom prst="rect">
            <a:avLst/>
          </a:prstGeom>
        </p:spPr>
      </p:pic>
      <p:pic>
        <p:nvPicPr>
          <p:cNvPr id="8" name="Picture 7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23375AB2-692E-BC6E-4838-67FC1257E6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2580" y="497243"/>
            <a:ext cx="1686119" cy="1686119"/>
          </a:xfrm>
          <a:prstGeom prst="rect">
            <a:avLst/>
          </a:prstGeom>
        </p:spPr>
      </p:pic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96F2D5BF-1D46-97CF-EA16-4E230116A882}"/>
              </a:ext>
            </a:extLst>
          </p:cNvPr>
          <p:cNvSpPr/>
          <p:nvPr/>
        </p:nvSpPr>
        <p:spPr>
          <a:xfrm>
            <a:off x="2727933" y="587049"/>
            <a:ext cx="2668413" cy="1119672"/>
          </a:xfrm>
          <a:prstGeom prst="wedgeEllipseCallout">
            <a:avLst>
              <a:gd name="adj1" fmla="val -62791"/>
              <a:gd name="adj2" fmla="val 68849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311960-3171-0391-2636-52C7EF5E9AE3}"/>
              </a:ext>
            </a:extLst>
          </p:cNvPr>
          <p:cNvSpPr txBox="1"/>
          <p:nvPr/>
        </p:nvSpPr>
        <p:spPr>
          <a:xfrm>
            <a:off x="3313960" y="5303679"/>
            <a:ext cx="208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Gwelais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.</a:t>
            </a:r>
          </a:p>
        </p:txBody>
      </p:sp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59260827-4CC6-26EA-83B9-12FAEF8C5242}"/>
              </a:ext>
            </a:extLst>
          </p:cNvPr>
          <p:cNvSpPr/>
          <p:nvPr/>
        </p:nvSpPr>
        <p:spPr>
          <a:xfrm>
            <a:off x="5967970" y="2869163"/>
            <a:ext cx="2668413" cy="1119672"/>
          </a:xfrm>
          <a:prstGeom prst="wedgeEllipseCallout">
            <a:avLst>
              <a:gd name="adj1" fmla="val -62791"/>
              <a:gd name="adj2" fmla="val 68849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C0704F-B42B-8188-C449-105299F42942}"/>
              </a:ext>
            </a:extLst>
          </p:cNvPr>
          <p:cNvSpPr txBox="1"/>
          <p:nvPr/>
        </p:nvSpPr>
        <p:spPr>
          <a:xfrm>
            <a:off x="6408416" y="3198166"/>
            <a:ext cx="208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Gwybodais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.</a:t>
            </a:r>
          </a:p>
        </p:txBody>
      </p: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DCC8CEAE-2FEE-2EAF-4571-E42BA23B18E1}"/>
              </a:ext>
            </a:extLst>
          </p:cNvPr>
          <p:cNvSpPr/>
          <p:nvPr/>
        </p:nvSpPr>
        <p:spPr>
          <a:xfrm>
            <a:off x="9204966" y="4822276"/>
            <a:ext cx="2668413" cy="1119672"/>
          </a:xfrm>
          <a:prstGeom prst="wedgeEllipseCallout">
            <a:avLst>
              <a:gd name="adj1" fmla="val -62791"/>
              <a:gd name="adj2" fmla="val 68849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1640B19-FFCC-C340-0556-AD596FE2ED65}"/>
              </a:ext>
            </a:extLst>
          </p:cNvPr>
          <p:cNvSpPr txBox="1"/>
          <p:nvPr/>
        </p:nvSpPr>
        <p:spPr>
          <a:xfrm>
            <a:off x="9790993" y="5151278"/>
            <a:ext cx="208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Yfais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.</a:t>
            </a:r>
          </a:p>
        </p:txBody>
      </p:sp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C743C506-2B7D-F2DE-E149-965BA644D9D2}"/>
              </a:ext>
            </a:extLst>
          </p:cNvPr>
          <p:cNvSpPr/>
          <p:nvPr/>
        </p:nvSpPr>
        <p:spPr>
          <a:xfrm>
            <a:off x="2727933" y="4974676"/>
            <a:ext cx="2668413" cy="1119672"/>
          </a:xfrm>
          <a:prstGeom prst="wedgeEllipseCallout">
            <a:avLst>
              <a:gd name="adj1" fmla="val -62791"/>
              <a:gd name="adj2" fmla="val 68849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0D38F0-9277-59EE-9C0B-98ACD11D4FF7}"/>
              </a:ext>
            </a:extLst>
          </p:cNvPr>
          <p:cNvSpPr txBox="1"/>
          <p:nvPr/>
        </p:nvSpPr>
        <p:spPr>
          <a:xfrm>
            <a:off x="9877867" y="889519"/>
            <a:ext cx="208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Codais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4602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9" grpId="0" animBg="1"/>
      <p:bldP spid="10" grpId="0"/>
      <p:bldP spid="11" grpId="0" animBg="1"/>
      <p:bldP spid="12" grpId="0"/>
      <p:bldP spid="13" grpId="0" animBg="1"/>
      <p:bldP spid="14" grpId="0"/>
      <p:bldP spid="15" grpId="0" animBg="1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05CEC0F9-38E8-BBE9-72EA-CF32626621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397" y="534657"/>
            <a:ext cx="1686119" cy="16861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FFD159E-2758-1C01-1C15-E75121927126}"/>
              </a:ext>
            </a:extLst>
          </p:cNvPr>
          <p:cNvSpPr txBox="1"/>
          <p:nvPr/>
        </p:nvSpPr>
        <p:spPr>
          <a:xfrm>
            <a:off x="2801516" y="1146883"/>
            <a:ext cx="208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Eistedd</a:t>
            </a:r>
            <a:r>
              <a:rPr lang="en-GB" sz="2400" dirty="0" err="1">
                <a:solidFill>
                  <a:srgbClr val="FF0000"/>
                </a:solidFill>
              </a:rPr>
              <a:t>odd</a:t>
            </a:r>
            <a:r>
              <a:rPr lang="en-GB" sz="2400" dirty="0"/>
              <a:t> e.</a:t>
            </a:r>
          </a:p>
        </p:txBody>
      </p:sp>
      <p:pic>
        <p:nvPicPr>
          <p:cNvPr id="7" name="Picture 6" descr="A group of seagulls on a black background&#10;&#10;Description automatically generated">
            <a:extLst>
              <a:ext uri="{FF2B5EF4-FFF2-40B4-BE49-F238E27FC236}">
                <a16:creationId xmlns:a16="http://schemas.microsoft.com/office/drawing/2014/main" id="{E5C104C7-2A49-6169-BE23-C51DB94D3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5550" y="4128562"/>
            <a:ext cx="2305050" cy="23050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2485A4-0B1D-81B3-E82B-0724D62F6771}"/>
              </a:ext>
            </a:extLst>
          </p:cNvPr>
          <p:cNvSpPr txBox="1"/>
          <p:nvPr/>
        </p:nvSpPr>
        <p:spPr>
          <a:xfrm>
            <a:off x="8610600" y="5281087"/>
            <a:ext cx="31992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Hedfan</a:t>
            </a:r>
            <a:r>
              <a:rPr lang="en-GB" sz="2400" dirty="0" err="1">
                <a:solidFill>
                  <a:srgbClr val="FF0000"/>
                </a:solidFill>
              </a:rPr>
              <a:t>odd</a:t>
            </a:r>
            <a:r>
              <a:rPr lang="en-GB" sz="2400" dirty="0"/>
              <a:t> y </a:t>
            </a:r>
            <a:r>
              <a:rPr lang="en-GB" sz="2400" dirty="0" err="1"/>
              <a:t>gwylanod</a:t>
            </a:r>
            <a:endParaRPr lang="en-GB" sz="2400" dirty="0"/>
          </a:p>
          <a:p>
            <a:r>
              <a:rPr lang="en-GB" sz="2400" dirty="0"/>
              <a:t> .</a:t>
            </a:r>
          </a:p>
        </p:txBody>
      </p:sp>
      <p:pic>
        <p:nvPicPr>
          <p:cNvPr id="10" name="Picture 9" descr="A person wearing a hat&#10;&#10;Description automatically generated">
            <a:extLst>
              <a:ext uri="{FF2B5EF4-FFF2-40B4-BE49-F238E27FC236}">
                <a16:creationId xmlns:a16="http://schemas.microsoft.com/office/drawing/2014/main" id="{53DC7A62-E9A6-DC24-AA3B-4090AE3FA8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5397" y="3846610"/>
            <a:ext cx="1686119" cy="224553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1DC6823-6C8C-E803-03A2-EE52B4F749EC}"/>
              </a:ext>
            </a:extLst>
          </p:cNvPr>
          <p:cNvSpPr txBox="1"/>
          <p:nvPr/>
        </p:nvSpPr>
        <p:spPr>
          <a:xfrm>
            <a:off x="2983073" y="5281087"/>
            <a:ext cx="2836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Cysg</a:t>
            </a:r>
            <a:r>
              <a:rPr lang="en-GB" sz="2400" dirty="0" err="1">
                <a:solidFill>
                  <a:srgbClr val="FF0000"/>
                </a:solidFill>
              </a:rPr>
              <a:t>odd</a:t>
            </a:r>
            <a:r>
              <a:rPr lang="en-GB" sz="2400" dirty="0"/>
              <a:t> </a:t>
            </a:r>
            <a:r>
              <a:rPr lang="en-GB" sz="2400" dirty="0" err="1"/>
              <a:t>Shemi</a:t>
            </a:r>
            <a:r>
              <a:rPr lang="en-GB" sz="2400" dirty="0"/>
              <a:t>.</a:t>
            </a:r>
          </a:p>
        </p:txBody>
      </p:sp>
      <p:pic>
        <p:nvPicPr>
          <p:cNvPr id="13" name="Picture 12" descr="A person pulling a rope&#10;&#10;Description automatically generated">
            <a:extLst>
              <a:ext uri="{FF2B5EF4-FFF2-40B4-BE49-F238E27FC236}">
                <a16:creationId xmlns:a16="http://schemas.microsoft.com/office/drawing/2014/main" id="{EB421A65-3CD8-5381-063F-9BDF84835F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5015" y="424388"/>
            <a:ext cx="1686119" cy="26921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4FF706A-8EA9-35A5-9974-DEF92EBA4976}"/>
              </a:ext>
            </a:extLst>
          </p:cNvPr>
          <p:cNvSpPr txBox="1"/>
          <p:nvPr/>
        </p:nvSpPr>
        <p:spPr>
          <a:xfrm>
            <a:off x="8991054" y="1146882"/>
            <a:ext cx="2082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/>
              <a:t>Pysgot</a:t>
            </a:r>
            <a:r>
              <a:rPr lang="en-GB" sz="2400" dirty="0" err="1">
                <a:solidFill>
                  <a:srgbClr val="FF0000"/>
                </a:solidFill>
              </a:rPr>
              <a:t>odd</a:t>
            </a:r>
            <a:r>
              <a:rPr lang="en-GB" sz="2400" dirty="0"/>
              <a:t> hi.</a:t>
            </a:r>
          </a:p>
        </p:txBody>
      </p:sp>
    </p:spTree>
    <p:extLst>
      <p:ext uri="{BB962C8B-B14F-4D97-AF65-F5344CB8AC3E}">
        <p14:creationId xmlns:p14="http://schemas.microsoft.com/office/powerpoint/2010/main" val="610208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FAD74D-CB49-350D-F3A3-5743FC202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D1206170-7C19-BBA2-6E4B-1D59363ACF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850" y="1606502"/>
            <a:ext cx="2400300" cy="24003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E52D62E-8DE1-9F07-EC74-77C0D312863B}"/>
              </a:ext>
            </a:extLst>
          </p:cNvPr>
          <p:cNvSpPr txBox="1"/>
          <p:nvPr/>
        </p:nvSpPr>
        <p:spPr>
          <a:xfrm>
            <a:off x="6505575" y="4862974"/>
            <a:ext cx="240030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 err="1"/>
              <a:t>peint</a:t>
            </a:r>
            <a:r>
              <a:rPr lang="en-GB" sz="4400" dirty="0"/>
              <a:t>.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80B6DC0-B11F-21C4-9558-B2822BC5F447}"/>
              </a:ext>
            </a:extLst>
          </p:cNvPr>
          <p:cNvSpPr txBox="1"/>
          <p:nvPr/>
        </p:nvSpPr>
        <p:spPr>
          <a:xfrm>
            <a:off x="4486275" y="4866777"/>
            <a:ext cx="2019300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/>
              <a:t>Yfodd</a:t>
            </a:r>
            <a:r>
              <a:rPr lang="en-GB" sz="4400" dirty="0"/>
              <a:t> 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6CFB78-82E6-2BF4-EEEB-C1A303B0A187}"/>
              </a:ext>
            </a:extLst>
          </p:cNvPr>
          <p:cNvSpPr txBox="1"/>
          <p:nvPr/>
        </p:nvSpPr>
        <p:spPr>
          <a:xfrm>
            <a:off x="6505575" y="4866777"/>
            <a:ext cx="2400300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>
                <a:solidFill>
                  <a:srgbClr val="FF0000"/>
                </a:solidFill>
              </a:rPr>
              <a:t>p</a:t>
            </a:r>
            <a:r>
              <a:rPr lang="en-GB" sz="4400" dirty="0" err="1"/>
              <a:t>eint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4D60AB-99D8-B3D7-7029-37CCDCC6A5D4}"/>
              </a:ext>
            </a:extLst>
          </p:cNvPr>
          <p:cNvSpPr txBox="1"/>
          <p:nvPr/>
        </p:nvSpPr>
        <p:spPr>
          <a:xfrm>
            <a:off x="6505575" y="4870580"/>
            <a:ext cx="2400300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>
                <a:solidFill>
                  <a:schemeClr val="accent6">
                    <a:lumMod val="75000"/>
                  </a:schemeClr>
                </a:solidFill>
              </a:rPr>
              <a:t>b</a:t>
            </a:r>
            <a:r>
              <a:rPr lang="en-GB" sz="4400" dirty="0" err="1"/>
              <a:t>eint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0E1BED-E41D-C6D9-2795-60500667E012}"/>
              </a:ext>
            </a:extLst>
          </p:cNvPr>
          <p:cNvSpPr txBox="1"/>
          <p:nvPr/>
        </p:nvSpPr>
        <p:spPr>
          <a:xfrm>
            <a:off x="11591499" y="95534"/>
            <a:ext cx="600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TM</a:t>
            </a:r>
          </a:p>
        </p:txBody>
      </p:sp>
    </p:spTree>
    <p:extLst>
      <p:ext uri="{BB962C8B-B14F-4D97-AF65-F5344CB8AC3E}">
        <p14:creationId xmlns:p14="http://schemas.microsoft.com/office/powerpoint/2010/main" val="237976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9" grpId="0" animBg="1"/>
      <p:bldP spid="3" grpId="0" animBg="1"/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2AB69-F5C3-5716-3CE7-E98F969C0A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5BEBDC0C-280A-A221-0A00-BF2DA96706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5850" y="1606502"/>
            <a:ext cx="2400300" cy="24003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863ED55-F525-CBD1-35A9-306E93D052BE}"/>
              </a:ext>
            </a:extLst>
          </p:cNvPr>
          <p:cNvSpPr txBox="1"/>
          <p:nvPr/>
        </p:nvSpPr>
        <p:spPr>
          <a:xfrm>
            <a:off x="1537802" y="5251498"/>
            <a:ext cx="5012288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/>
              <a:t>Dwedoddd</a:t>
            </a:r>
            <a:r>
              <a:rPr lang="en-GB" sz="4400" dirty="0"/>
              <a:t> </a:t>
            </a:r>
            <a:r>
              <a:rPr lang="en-GB" sz="4400" dirty="0" err="1"/>
              <a:t>Shemi</a:t>
            </a:r>
            <a:r>
              <a:rPr lang="en-GB" sz="4400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0734A37-4F78-B4A3-1B87-6D812209FFF0}"/>
              </a:ext>
            </a:extLst>
          </p:cNvPr>
          <p:cNvSpPr txBox="1"/>
          <p:nvPr/>
        </p:nvSpPr>
        <p:spPr>
          <a:xfrm>
            <a:off x="6001334" y="5251497"/>
            <a:ext cx="465286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 err="1"/>
              <a:t>llawer</a:t>
            </a:r>
            <a:r>
              <a:rPr lang="en-GB" sz="4400" dirty="0"/>
              <a:t> o </a:t>
            </a:r>
            <a:r>
              <a:rPr lang="en-GB" sz="4400" dirty="0" err="1"/>
              <a:t>straeon</a:t>
            </a:r>
            <a:r>
              <a:rPr lang="en-GB" sz="4400" dirty="0"/>
              <a:t>  .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5BDDE7-09BE-6C78-49C0-007971F0BF51}"/>
              </a:ext>
            </a:extLst>
          </p:cNvPr>
          <p:cNvSpPr txBox="1"/>
          <p:nvPr/>
        </p:nvSpPr>
        <p:spPr>
          <a:xfrm>
            <a:off x="6001334" y="5251497"/>
            <a:ext cx="4652865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4400" dirty="0" err="1">
                <a:solidFill>
                  <a:srgbClr val="FF0000"/>
                </a:solidFill>
              </a:rPr>
              <a:t>ll</a:t>
            </a:r>
            <a:r>
              <a:rPr lang="en-GB" sz="4400" dirty="0" err="1"/>
              <a:t>awer</a:t>
            </a:r>
            <a:r>
              <a:rPr lang="en-GB" sz="4400" dirty="0"/>
              <a:t> o </a:t>
            </a:r>
            <a:r>
              <a:rPr lang="en-GB" sz="4400" dirty="0" err="1"/>
              <a:t>straeon</a:t>
            </a:r>
            <a:r>
              <a:rPr lang="en-GB" sz="4400" dirty="0"/>
              <a:t>. </a:t>
            </a:r>
            <a:r>
              <a:rPr lang="en-GB" sz="1800" dirty="0"/>
              <a:t> 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7B7BBAE-E99E-85DC-146C-03500B45FACD}"/>
              </a:ext>
            </a:extLst>
          </p:cNvPr>
          <p:cNvSpPr txBox="1"/>
          <p:nvPr/>
        </p:nvSpPr>
        <p:spPr>
          <a:xfrm>
            <a:off x="6096000" y="5251497"/>
            <a:ext cx="4047347" cy="76944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r"/>
            <a:r>
              <a:rPr lang="en-GB" sz="4400" dirty="0" err="1">
                <a:solidFill>
                  <a:schemeClr val="accent6">
                    <a:lumMod val="75000"/>
                  </a:schemeClr>
                </a:solidFill>
              </a:rPr>
              <a:t>l</a:t>
            </a:r>
            <a:r>
              <a:rPr lang="en-GB" sz="4400" dirty="0" err="1"/>
              <a:t>awer</a:t>
            </a:r>
            <a:r>
              <a:rPr lang="en-GB" sz="4400" dirty="0"/>
              <a:t> o </a:t>
            </a:r>
            <a:r>
              <a:rPr lang="en-GB" sz="4400" dirty="0" err="1"/>
              <a:t>straeon</a:t>
            </a:r>
            <a:r>
              <a:rPr lang="en-GB" sz="4400" dirty="0"/>
              <a:t>.</a:t>
            </a:r>
            <a:r>
              <a:rPr lang="en-GB" sz="18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9919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4" grpId="0"/>
      <p:bldP spid="3" grpId="0" animBg="1"/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5BF9A38-8882-ACE8-F1F3-3B47552F80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1798811"/>
              </p:ext>
            </p:extLst>
          </p:nvPr>
        </p:nvGraphicFramePr>
        <p:xfrm>
          <a:off x="350196" y="389105"/>
          <a:ext cx="7704306" cy="6031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4051">
                  <a:extLst>
                    <a:ext uri="{9D8B030D-6E8A-4147-A177-3AD203B41FA5}">
                      <a16:colId xmlns:a16="http://schemas.microsoft.com/office/drawing/2014/main" val="787324669"/>
                    </a:ext>
                  </a:extLst>
                </a:gridCol>
                <a:gridCol w="1284051">
                  <a:extLst>
                    <a:ext uri="{9D8B030D-6E8A-4147-A177-3AD203B41FA5}">
                      <a16:colId xmlns:a16="http://schemas.microsoft.com/office/drawing/2014/main" val="2889149636"/>
                    </a:ext>
                  </a:extLst>
                </a:gridCol>
                <a:gridCol w="1284051">
                  <a:extLst>
                    <a:ext uri="{9D8B030D-6E8A-4147-A177-3AD203B41FA5}">
                      <a16:colId xmlns:a16="http://schemas.microsoft.com/office/drawing/2014/main" val="776177544"/>
                    </a:ext>
                  </a:extLst>
                </a:gridCol>
                <a:gridCol w="1284051">
                  <a:extLst>
                    <a:ext uri="{9D8B030D-6E8A-4147-A177-3AD203B41FA5}">
                      <a16:colId xmlns:a16="http://schemas.microsoft.com/office/drawing/2014/main" val="137820342"/>
                    </a:ext>
                  </a:extLst>
                </a:gridCol>
                <a:gridCol w="1284051">
                  <a:extLst>
                    <a:ext uri="{9D8B030D-6E8A-4147-A177-3AD203B41FA5}">
                      <a16:colId xmlns:a16="http://schemas.microsoft.com/office/drawing/2014/main" val="3586390644"/>
                    </a:ext>
                  </a:extLst>
                </a:gridCol>
                <a:gridCol w="1284051">
                  <a:extLst>
                    <a:ext uri="{9D8B030D-6E8A-4147-A177-3AD203B41FA5}">
                      <a16:colId xmlns:a16="http://schemas.microsoft.com/office/drawing/2014/main" val="3280609270"/>
                    </a:ext>
                  </a:extLst>
                </a:gridCol>
              </a:tblGrid>
              <a:tr h="150778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3846505"/>
                  </a:ext>
                </a:extLst>
              </a:tr>
              <a:tr h="150778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5689979"/>
                  </a:ext>
                </a:extLst>
              </a:tr>
              <a:tr h="1507787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2375365"/>
                  </a:ext>
                </a:extLst>
              </a:tr>
              <a:tr h="150778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6579453"/>
                  </a:ext>
                </a:extLst>
              </a:tr>
            </a:tbl>
          </a:graphicData>
        </a:graphic>
      </p:graphicFrame>
      <p:pic>
        <p:nvPicPr>
          <p:cNvPr id="5" name="Picture 4" descr="A worm on a black background&#10;&#10;Description automatically generated">
            <a:extLst>
              <a:ext uri="{FF2B5EF4-FFF2-40B4-BE49-F238E27FC236}">
                <a16:creationId xmlns:a16="http://schemas.microsoft.com/office/drawing/2014/main" id="{4E1B8156-CBDB-F862-85CC-3840385FC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1973" y="5055137"/>
            <a:ext cx="1134206" cy="1134206"/>
          </a:xfrm>
          <a:prstGeom prst="rect">
            <a:avLst/>
          </a:prstGeom>
        </p:spPr>
      </p:pic>
      <p:pic>
        <p:nvPicPr>
          <p:cNvPr id="6" name="Picture 5" descr="A group of seagulls on a black background&#10;&#10;Description automatically generated">
            <a:extLst>
              <a:ext uri="{FF2B5EF4-FFF2-40B4-BE49-F238E27FC236}">
                <a16:creationId xmlns:a16="http://schemas.microsoft.com/office/drawing/2014/main" id="{CE756C83-2E78-C6B9-2320-EE83F10112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0816" y="5009113"/>
            <a:ext cx="1310953" cy="1310953"/>
          </a:xfrm>
          <a:prstGeom prst="rect">
            <a:avLst/>
          </a:prstGeom>
        </p:spPr>
      </p:pic>
      <p:pic>
        <p:nvPicPr>
          <p:cNvPr id="7" name="Picture 6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1CCF0CEC-A9EB-8062-5CF3-F58E43D205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9370" y="555139"/>
            <a:ext cx="1200150" cy="1200150"/>
          </a:xfrm>
          <a:prstGeom prst="rect">
            <a:avLst/>
          </a:prstGeom>
        </p:spPr>
      </p:pic>
      <p:pic>
        <p:nvPicPr>
          <p:cNvPr id="9" name="Picture 8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323D794A-34E7-6991-3754-BF058E6D75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9370" y="2060089"/>
            <a:ext cx="1200150" cy="1200150"/>
          </a:xfrm>
          <a:prstGeom prst="rect">
            <a:avLst/>
          </a:prstGeom>
        </p:spPr>
      </p:pic>
      <p:pic>
        <p:nvPicPr>
          <p:cNvPr id="11" name="Picture 10" descr="A blue eyeball in a black background&#10;&#10;Description automatically generated">
            <a:extLst>
              <a:ext uri="{FF2B5EF4-FFF2-40B4-BE49-F238E27FC236}">
                <a16:creationId xmlns:a16="http://schemas.microsoft.com/office/drawing/2014/main" id="{BD322A6B-CDA7-F9AC-C0E8-58492E751E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12324" y="883942"/>
            <a:ext cx="946826" cy="473413"/>
          </a:xfrm>
          <a:prstGeom prst="rect">
            <a:avLst/>
          </a:prstGeom>
        </p:spPr>
      </p:pic>
      <p:pic>
        <p:nvPicPr>
          <p:cNvPr id="13" name="Picture 12" descr="A cartoon of a cannon&#10;&#10;Description automatically generated">
            <a:extLst>
              <a:ext uri="{FF2B5EF4-FFF2-40B4-BE49-F238E27FC236}">
                <a16:creationId xmlns:a16="http://schemas.microsoft.com/office/drawing/2014/main" id="{729D54F9-34D4-3B4D-2311-C0DE3DEDE75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010631" y="883942"/>
            <a:ext cx="1113898" cy="702568"/>
          </a:xfrm>
          <a:prstGeom prst="rect">
            <a:avLst/>
          </a:prstGeom>
        </p:spPr>
      </p:pic>
      <p:pic>
        <p:nvPicPr>
          <p:cNvPr id="18" name="Picture 17" descr="A glass mug with a foamy drink&#10;&#10;Description automatically generated">
            <a:extLst>
              <a:ext uri="{FF2B5EF4-FFF2-40B4-BE49-F238E27FC236}">
                <a16:creationId xmlns:a16="http://schemas.microsoft.com/office/drawing/2014/main" id="{D929BCD3-A106-5152-F9C2-876834AB596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035616" y="2152802"/>
            <a:ext cx="990547" cy="990547"/>
          </a:xfrm>
          <a:prstGeom prst="rect">
            <a:avLst/>
          </a:prstGeom>
        </p:spPr>
      </p:pic>
      <p:pic>
        <p:nvPicPr>
          <p:cNvPr id="19" name="Picture 18" descr="A blue eyeball in a black background&#10;&#10;Description automatically generated">
            <a:extLst>
              <a:ext uri="{FF2B5EF4-FFF2-40B4-BE49-F238E27FC236}">
                <a16:creationId xmlns:a16="http://schemas.microsoft.com/office/drawing/2014/main" id="{7877F32B-7CCA-6162-B37E-02D5248C42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98626" y="5385533"/>
            <a:ext cx="946826" cy="473413"/>
          </a:xfrm>
          <a:prstGeom prst="rect">
            <a:avLst/>
          </a:prstGeom>
        </p:spPr>
      </p:pic>
      <p:pic>
        <p:nvPicPr>
          <p:cNvPr id="21" name="Picture 20" descr="A person drinking from a bottle&#10;&#10;Description automatically generated">
            <a:extLst>
              <a:ext uri="{FF2B5EF4-FFF2-40B4-BE49-F238E27FC236}">
                <a16:creationId xmlns:a16="http://schemas.microsoft.com/office/drawing/2014/main" id="{ECFCB33E-883C-74D4-AC1E-BCC55999AB6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-1" r="31524"/>
          <a:stretch/>
        </p:blipFill>
        <p:spPr>
          <a:xfrm>
            <a:off x="462590" y="2236719"/>
            <a:ext cx="1080991" cy="906630"/>
          </a:xfrm>
          <a:prstGeom prst="rect">
            <a:avLst/>
          </a:prstGeom>
        </p:spPr>
      </p:pic>
      <p:pic>
        <p:nvPicPr>
          <p:cNvPr id="23" name="Picture 22" descr="A worm on a black background&#10;&#10;Description automatically generated">
            <a:extLst>
              <a:ext uri="{FF2B5EF4-FFF2-40B4-BE49-F238E27FC236}">
                <a16:creationId xmlns:a16="http://schemas.microsoft.com/office/drawing/2014/main" id="{5FAA7052-09E8-D25F-D387-892093DA07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1214" y="3053786"/>
            <a:ext cx="180711" cy="180711"/>
          </a:xfrm>
          <a:prstGeom prst="rect">
            <a:avLst/>
          </a:prstGeom>
        </p:spPr>
      </p:pic>
      <p:pic>
        <p:nvPicPr>
          <p:cNvPr id="24" name="Picture 23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41C20A5C-352F-8FB4-F2D0-9D94051ED0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9370" y="3534879"/>
            <a:ext cx="1200150" cy="1200150"/>
          </a:xfrm>
          <a:prstGeom prst="rect">
            <a:avLst/>
          </a:prstGeom>
        </p:spPr>
      </p:pic>
      <p:pic>
        <p:nvPicPr>
          <p:cNvPr id="26" name="Picture 25" descr="A child sitting in a chair&#10;&#10;Description automatically generated">
            <a:extLst>
              <a:ext uri="{FF2B5EF4-FFF2-40B4-BE49-F238E27FC236}">
                <a16:creationId xmlns:a16="http://schemas.microsoft.com/office/drawing/2014/main" id="{77BCC9CD-5D23-07B1-5ABF-035C572DCB1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68603" y="3541727"/>
            <a:ext cx="990547" cy="1240074"/>
          </a:xfrm>
          <a:prstGeom prst="rect">
            <a:avLst/>
          </a:prstGeom>
        </p:spPr>
      </p:pic>
      <p:pic>
        <p:nvPicPr>
          <p:cNvPr id="28" name="Picture 27" descr="A beach with a palm tree&#10;&#10;Description automatically generated">
            <a:extLst>
              <a:ext uri="{FF2B5EF4-FFF2-40B4-BE49-F238E27FC236}">
                <a16:creationId xmlns:a16="http://schemas.microsoft.com/office/drawing/2014/main" id="{9EF85FB1-46F3-F44C-AB79-972616E3AAFF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099740" y="3705967"/>
            <a:ext cx="877084" cy="947467"/>
          </a:xfrm>
          <a:prstGeom prst="rect">
            <a:avLst/>
          </a:prstGeom>
        </p:spPr>
      </p:pic>
      <p:pic>
        <p:nvPicPr>
          <p:cNvPr id="29" name="Picture 28" descr="A worm on a black background&#10;&#10;Description automatically generated">
            <a:extLst>
              <a:ext uri="{FF2B5EF4-FFF2-40B4-BE49-F238E27FC236}">
                <a16:creationId xmlns:a16="http://schemas.microsoft.com/office/drawing/2014/main" id="{EC5C05F9-4DFF-BEFA-A4A2-ED5B365B35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1769" y="636139"/>
            <a:ext cx="1134206" cy="1134206"/>
          </a:xfrm>
          <a:prstGeom prst="rect">
            <a:avLst/>
          </a:prstGeom>
        </p:spPr>
      </p:pic>
      <p:pic>
        <p:nvPicPr>
          <p:cNvPr id="30" name="Picture 29" descr="A group of seagulls on a black background&#10;&#10;Description automatically generated">
            <a:extLst>
              <a:ext uri="{FF2B5EF4-FFF2-40B4-BE49-F238E27FC236}">
                <a16:creationId xmlns:a16="http://schemas.microsoft.com/office/drawing/2014/main" id="{456C85BE-92BD-A674-9800-3301FD0644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4446" y="555139"/>
            <a:ext cx="1310953" cy="1310953"/>
          </a:xfrm>
          <a:prstGeom prst="rect">
            <a:avLst/>
          </a:prstGeom>
        </p:spPr>
      </p:pic>
      <p:pic>
        <p:nvPicPr>
          <p:cNvPr id="32" name="Picture 31" descr="A person eating a burger&#10;&#10;Description automatically generated">
            <a:extLst>
              <a:ext uri="{FF2B5EF4-FFF2-40B4-BE49-F238E27FC236}">
                <a16:creationId xmlns:a16="http://schemas.microsoft.com/office/drawing/2014/main" id="{FC33D7DD-7E5E-39ED-0BCF-1428AC5F20F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l="18623" t="69" r="21011"/>
          <a:stretch/>
        </p:blipFill>
        <p:spPr>
          <a:xfrm>
            <a:off x="4355097" y="580738"/>
            <a:ext cx="1040581" cy="1148951"/>
          </a:xfrm>
          <a:prstGeom prst="rect">
            <a:avLst/>
          </a:prstGeom>
        </p:spPr>
      </p:pic>
      <p:pic>
        <p:nvPicPr>
          <p:cNvPr id="34" name="Picture 33" descr="A cartoon of two men shooting water guns&#10;&#10;Description automatically generated">
            <a:extLst>
              <a:ext uri="{FF2B5EF4-FFF2-40B4-BE49-F238E27FC236}">
                <a16:creationId xmlns:a16="http://schemas.microsoft.com/office/drawing/2014/main" id="{FAED70E7-54EE-9FAD-C268-A56022C9FDC5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237311" y="3662961"/>
            <a:ext cx="1202959" cy="1202959"/>
          </a:xfrm>
          <a:prstGeom prst="rect">
            <a:avLst/>
          </a:prstGeom>
        </p:spPr>
      </p:pic>
      <p:pic>
        <p:nvPicPr>
          <p:cNvPr id="35" name="Picture 34" descr="A cartoon of a cannon&#10;&#10;Description automatically generated">
            <a:extLst>
              <a:ext uri="{FF2B5EF4-FFF2-40B4-BE49-F238E27FC236}">
                <a16:creationId xmlns:a16="http://schemas.microsoft.com/office/drawing/2014/main" id="{F1717C59-559F-54C4-E11D-9E15D1FD95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842077" y="3828416"/>
            <a:ext cx="1113898" cy="702568"/>
          </a:xfrm>
          <a:prstGeom prst="rect">
            <a:avLst/>
          </a:prstGeom>
        </p:spPr>
      </p:pic>
      <p:pic>
        <p:nvPicPr>
          <p:cNvPr id="37" name="Picture 36" descr="A person in a military uniform&#10;&#10;Description automatically generated">
            <a:extLst>
              <a:ext uri="{FF2B5EF4-FFF2-40B4-BE49-F238E27FC236}">
                <a16:creationId xmlns:a16="http://schemas.microsoft.com/office/drawing/2014/main" id="{853AAEB2-496A-9BDF-76D7-7BD588E543B5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5594087" y="3932182"/>
            <a:ext cx="501913" cy="669217"/>
          </a:xfrm>
          <a:prstGeom prst="rect">
            <a:avLst/>
          </a:prstGeom>
        </p:spPr>
      </p:pic>
      <p:pic>
        <p:nvPicPr>
          <p:cNvPr id="38" name="Picture 37" descr="A person in a military uniform&#10;&#10;Description automatically generated">
            <a:extLst>
              <a:ext uri="{FF2B5EF4-FFF2-40B4-BE49-F238E27FC236}">
                <a16:creationId xmlns:a16="http://schemas.microsoft.com/office/drawing/2014/main" id="{7520720E-EA1C-3D06-862F-D00C69385CA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5918967" y="3932181"/>
            <a:ext cx="501913" cy="669217"/>
          </a:xfrm>
          <a:prstGeom prst="rect">
            <a:avLst/>
          </a:prstGeom>
        </p:spPr>
      </p:pic>
      <p:pic>
        <p:nvPicPr>
          <p:cNvPr id="39" name="Picture 38" descr="A person in a military uniform&#10;&#10;Description automatically generated">
            <a:extLst>
              <a:ext uri="{FF2B5EF4-FFF2-40B4-BE49-F238E27FC236}">
                <a16:creationId xmlns:a16="http://schemas.microsoft.com/office/drawing/2014/main" id="{4FF4F7BF-9027-DF96-9258-8E2366119218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6239158" y="3907691"/>
            <a:ext cx="449102" cy="598802"/>
          </a:xfrm>
          <a:prstGeom prst="rect">
            <a:avLst/>
          </a:prstGeom>
        </p:spPr>
      </p:pic>
      <p:pic>
        <p:nvPicPr>
          <p:cNvPr id="41" name="Picture 40" descr="A group of seagulls and a worm&#10;&#10;Description automatically generated">
            <a:extLst>
              <a:ext uri="{FF2B5EF4-FFF2-40B4-BE49-F238E27FC236}">
                <a16:creationId xmlns:a16="http://schemas.microsoft.com/office/drawing/2014/main" id="{AEE7780D-BDA4-78E1-5D1C-1E72DC3088A7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684763" y="389105"/>
            <a:ext cx="3181794" cy="3124636"/>
          </a:xfrm>
          <a:prstGeom prst="rect">
            <a:avLst/>
          </a:prstGeom>
        </p:spPr>
      </p:pic>
      <p:pic>
        <p:nvPicPr>
          <p:cNvPr id="43" name="Picture 42" descr="A fishing pole with a fishing bait&#10;&#10;Description automatically generated">
            <a:extLst>
              <a:ext uri="{FF2B5EF4-FFF2-40B4-BE49-F238E27FC236}">
                <a16:creationId xmlns:a16="http://schemas.microsoft.com/office/drawing/2014/main" id="{830DB9FB-43AC-64AF-467B-041D3A6C7619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8483726" y="3683233"/>
            <a:ext cx="1705213" cy="1571844"/>
          </a:xfrm>
          <a:prstGeom prst="rect">
            <a:avLst/>
          </a:prstGeom>
        </p:spPr>
      </p:pic>
      <p:pic>
        <p:nvPicPr>
          <p:cNvPr id="45" name="Picture 44" descr="A cartoon of two men shooting water guns&#10;&#10;Description automatically generated">
            <a:extLst>
              <a:ext uri="{FF2B5EF4-FFF2-40B4-BE49-F238E27FC236}">
                <a16:creationId xmlns:a16="http://schemas.microsoft.com/office/drawing/2014/main" id="{0A68E781-3BEE-7050-8693-C6859921376D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10266334" y="3753913"/>
            <a:ext cx="1600423" cy="1505160"/>
          </a:xfrm>
          <a:prstGeom prst="rect">
            <a:avLst/>
          </a:prstGeom>
        </p:spPr>
      </p:pic>
      <p:pic>
        <p:nvPicPr>
          <p:cNvPr id="46" name="Picture 45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13B5F4E8-9DE2-1A11-6877-39FAD2841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4446" y="2032126"/>
            <a:ext cx="1200150" cy="1200150"/>
          </a:xfrm>
          <a:prstGeom prst="rect">
            <a:avLst/>
          </a:prstGeom>
        </p:spPr>
      </p:pic>
      <p:pic>
        <p:nvPicPr>
          <p:cNvPr id="47" name="Picture 46" descr="A beach with a palm tree&#10;&#10;Description automatically generated">
            <a:extLst>
              <a:ext uri="{FF2B5EF4-FFF2-40B4-BE49-F238E27FC236}">
                <a16:creationId xmlns:a16="http://schemas.microsoft.com/office/drawing/2014/main" id="{AC8757A7-97B1-7546-9EF5-80478750FEE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006089" y="2186430"/>
            <a:ext cx="877084" cy="947467"/>
          </a:xfrm>
          <a:prstGeom prst="rect">
            <a:avLst/>
          </a:prstGeom>
        </p:spPr>
      </p:pic>
      <p:pic>
        <p:nvPicPr>
          <p:cNvPr id="49" name="Picture 48" descr="A close-up of a person fishing&#10;&#10;Description automatically generated">
            <a:extLst>
              <a:ext uri="{FF2B5EF4-FFF2-40B4-BE49-F238E27FC236}">
                <a16:creationId xmlns:a16="http://schemas.microsoft.com/office/drawing/2014/main" id="{A6C104EB-A783-85A7-14F5-0F861BFE1850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837473B0-CC2E-450A-ABE3-18F120FF3D39}">
                <a1611:picAttrSrcUrl xmlns:a1611="http://schemas.microsoft.com/office/drawing/2016/11/main" r:id="rId24"/>
              </a:ext>
            </a:extLst>
          </a:blip>
          <a:srcRect r="23426"/>
          <a:stretch/>
        </p:blipFill>
        <p:spPr>
          <a:xfrm>
            <a:off x="4344239" y="2158806"/>
            <a:ext cx="1005212" cy="984543"/>
          </a:xfrm>
          <a:prstGeom prst="rect">
            <a:avLst/>
          </a:prstGeom>
        </p:spPr>
      </p:pic>
      <p:pic>
        <p:nvPicPr>
          <p:cNvPr id="51" name="Picture 50" descr="A child holding a yellow ball pointing to the side&#10;&#10;Description automatically generated">
            <a:extLst>
              <a:ext uri="{FF2B5EF4-FFF2-40B4-BE49-F238E27FC236}">
                <a16:creationId xmlns:a16="http://schemas.microsoft.com/office/drawing/2014/main" id="{FF406A70-037A-702D-FDF4-9A72C3E3C5DC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512324" y="5119181"/>
            <a:ext cx="1099178" cy="1013586"/>
          </a:xfrm>
          <a:prstGeom prst="rect">
            <a:avLst/>
          </a:prstGeom>
        </p:spPr>
      </p:pic>
      <p:pic>
        <p:nvPicPr>
          <p:cNvPr id="52" name="Picture 51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7EDC8067-1CA1-C436-24FB-FBFF9975E1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02509" y="5022164"/>
            <a:ext cx="1200150" cy="1200150"/>
          </a:xfrm>
          <a:prstGeom prst="rect">
            <a:avLst/>
          </a:prstGeom>
        </p:spPr>
      </p:pic>
      <p:pic>
        <p:nvPicPr>
          <p:cNvPr id="53" name="Picture 52" descr="A worm on a black background&#10;&#10;Description automatically generated">
            <a:extLst>
              <a:ext uri="{FF2B5EF4-FFF2-40B4-BE49-F238E27FC236}">
                <a16:creationId xmlns:a16="http://schemas.microsoft.com/office/drawing/2014/main" id="{49AC99E6-CFBB-416E-5399-842BD06468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721" y="5091199"/>
            <a:ext cx="1134206" cy="1134206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0518CE31-E43D-9902-34C1-DE7AE7B3BC7E}"/>
              </a:ext>
            </a:extLst>
          </p:cNvPr>
          <p:cNvSpPr txBox="1"/>
          <p:nvPr/>
        </p:nvSpPr>
        <p:spPr>
          <a:xfrm>
            <a:off x="8429940" y="5594158"/>
            <a:ext cx="1705213" cy="1077218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Cofiwch</a:t>
            </a:r>
            <a:r>
              <a:rPr lang="en-GB" sz="1600" b="1" dirty="0"/>
              <a:t> – Mae </a:t>
            </a:r>
            <a:r>
              <a:rPr lang="en-GB" sz="1600" b="1" dirty="0" err="1"/>
              <a:t>treiglad</a:t>
            </a:r>
            <a:r>
              <a:rPr lang="en-GB" sz="1600" b="1" dirty="0"/>
              <a:t> </a:t>
            </a:r>
            <a:r>
              <a:rPr lang="en-GB" sz="1600" b="1" dirty="0" err="1"/>
              <a:t>meddal</a:t>
            </a:r>
            <a:r>
              <a:rPr lang="en-GB" sz="1600" b="1" dirty="0"/>
              <a:t> </a:t>
            </a:r>
            <a:r>
              <a:rPr lang="en-GB" sz="1600" b="1" dirty="0" err="1"/>
              <a:t>ar</a:t>
            </a:r>
            <a:r>
              <a:rPr lang="en-GB" sz="1600" b="1" dirty="0"/>
              <a:t> </a:t>
            </a:r>
            <a:r>
              <a:rPr lang="en-GB" sz="16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en-GB" sz="1600" b="1" dirty="0" err="1"/>
              <a:t>l</a:t>
            </a:r>
            <a:r>
              <a:rPr lang="en-GB" sz="1600" b="1" dirty="0"/>
              <a:t> y </a:t>
            </a:r>
            <a:r>
              <a:rPr lang="en-GB" sz="1600" b="1" dirty="0" err="1"/>
              <a:t>gorfennol</a:t>
            </a:r>
            <a:r>
              <a:rPr lang="en-GB" sz="1600" b="1" dirty="0"/>
              <a:t> </a:t>
            </a:r>
            <a:r>
              <a:rPr lang="en-GB" sz="1600" b="1" dirty="0" err="1"/>
              <a:t>cryno</a:t>
            </a:r>
            <a:r>
              <a:rPr lang="en-GB" sz="1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546498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702BBD0-E3B8-C79E-28A4-5ED200836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5360618"/>
              </p:ext>
            </p:extLst>
          </p:nvPr>
        </p:nvGraphicFramePr>
        <p:xfrm>
          <a:off x="84161" y="1719618"/>
          <a:ext cx="12023677" cy="4655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34699">
                  <a:extLst>
                    <a:ext uri="{9D8B030D-6E8A-4147-A177-3AD203B41FA5}">
                      <a16:colId xmlns:a16="http://schemas.microsoft.com/office/drawing/2014/main" val="2369941390"/>
                    </a:ext>
                  </a:extLst>
                </a:gridCol>
                <a:gridCol w="1012332">
                  <a:extLst>
                    <a:ext uri="{9D8B030D-6E8A-4147-A177-3AD203B41FA5}">
                      <a16:colId xmlns:a16="http://schemas.microsoft.com/office/drawing/2014/main" val="3703990504"/>
                    </a:ext>
                  </a:extLst>
                </a:gridCol>
                <a:gridCol w="3434699">
                  <a:extLst>
                    <a:ext uri="{9D8B030D-6E8A-4147-A177-3AD203B41FA5}">
                      <a16:colId xmlns:a16="http://schemas.microsoft.com/office/drawing/2014/main" val="1025112597"/>
                    </a:ext>
                  </a:extLst>
                </a:gridCol>
                <a:gridCol w="1012332">
                  <a:extLst>
                    <a:ext uri="{9D8B030D-6E8A-4147-A177-3AD203B41FA5}">
                      <a16:colId xmlns:a16="http://schemas.microsoft.com/office/drawing/2014/main" val="316311287"/>
                    </a:ext>
                  </a:extLst>
                </a:gridCol>
                <a:gridCol w="3129615">
                  <a:extLst>
                    <a:ext uri="{9D8B030D-6E8A-4147-A177-3AD203B41FA5}">
                      <a16:colId xmlns:a16="http://schemas.microsoft.com/office/drawing/2014/main" val="1618769583"/>
                    </a:ext>
                  </a:extLst>
                </a:gridCol>
              </a:tblGrid>
              <a:tr h="847305"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Aft>
                          <a:spcPts val="600"/>
                        </a:spcAft>
                      </a:pPr>
                      <a:r>
                        <a:rPr lang="cy-GB" sz="28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cwestiwn</a:t>
                      </a:r>
                    </a:p>
                  </a:txBody>
                  <a:tcPr marL="36576" marR="36576" marT="36576" marB="3657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Aft>
                          <a:spcPts val="600"/>
                        </a:spcAft>
                      </a:pPr>
                      <a:endParaRPr lang="cy-GB" sz="2800" kern="140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ctr" rtl="0">
                        <a:lnSpc>
                          <a:spcPct val="119000"/>
                        </a:lnSpc>
                        <a:spcAft>
                          <a:spcPts val="600"/>
                        </a:spcAft>
                      </a:pPr>
                      <a:r>
                        <a:rPr lang="cy-GB" sz="2800" b="1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cadarnhaol</a:t>
                      </a:r>
                      <a:endParaRPr lang="cy-GB" sz="2800" kern="140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2800" kern="140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b="1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negyddol</a:t>
                      </a:r>
                      <a:endParaRPr lang="cy-GB" sz="2800" kern="140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2883111"/>
                  </a:ext>
                </a:extLst>
              </a:tr>
              <a:tr h="770608"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Aft>
                          <a:spcPts val="600"/>
                        </a:spcAft>
                      </a:pP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TM – ar y dechrau ac ar </a:t>
                      </a: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ô</a:t>
                      </a: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l y rhagenwau</a:t>
                      </a:r>
                    </a:p>
                  </a:txBody>
                  <a:tcPr marL="36576" marR="36576" marT="36576" marB="3657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R="0" indent="0" algn="l" rtl="0">
                        <a:lnSpc>
                          <a:spcPct val="119000"/>
                        </a:lnSpc>
                        <a:spcAft>
                          <a:spcPts val="600"/>
                        </a:spcAft>
                      </a:pPr>
                      <a:endParaRPr lang="cy-GB" sz="1400" kern="140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9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b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</a:b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TM –  ar </a:t>
                      </a: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ô</a:t>
                      </a: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l y rhagenwau</a:t>
                      </a:r>
                    </a:p>
                    <a:p>
                      <a:pPr marR="0" indent="0" algn="l" rtl="0">
                        <a:lnSpc>
                          <a:spcPct val="119000"/>
                        </a:lnSpc>
                        <a:spcAft>
                          <a:spcPts val="600"/>
                        </a:spcAft>
                      </a:pPr>
                      <a:endParaRPr lang="cy-GB" sz="1400" kern="140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6576" marR="36576" marT="36576" marB="3657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kern="140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highlight>
                          <a:srgbClr val="FF00FF"/>
                        </a:highlight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TM – ar y dechrau (d,g,b,rh,m,ll) </a:t>
                      </a: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neu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highlight>
                            <a:srgbClr val="FF00FF"/>
                          </a:highlight>
                          <a:latin typeface="Calibri" panose="020F0502020204030204" pitchFamily="34" charset="0"/>
                        </a:rPr>
                        <a:t>TL – ar y dechrau (p,t,c)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Dim treiglad ar </a:t>
                      </a:r>
                      <a:r>
                        <a:rPr lang="cy-GB" sz="1400" kern="1400" noProof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ôl ddim!</a:t>
                      </a:r>
                      <a:endParaRPr lang="cy-GB" sz="1400" kern="140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8064252"/>
                  </a:ext>
                </a:extLst>
              </a:tr>
              <a:tr h="971110"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Nofiodd Shemi yn y mor?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Do,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Nofiodd Shemi yn y mor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Naddo,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Nofiodd Shemi ddim yn y mor.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85919398"/>
                  </a:ext>
                </a:extLst>
              </a:tr>
              <a:tr h="971110"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F</a:t>
                      </a:r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wytodd Shemi </a:t>
                      </a:r>
                      <a:r>
                        <a:rPr lang="cy-GB" sz="2000" noProof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f</a:t>
                      </a:r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wydyn?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Do,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Bwytodd Shemi </a:t>
                      </a:r>
                      <a:r>
                        <a:rPr lang="cy-GB" sz="2000" noProof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f</a:t>
                      </a:r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wydyn – ych a fi!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Naddo,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F</a:t>
                      </a:r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wytodd Shemi ddim mwydyn.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141308"/>
                  </a:ext>
                </a:extLst>
              </a:tr>
              <a:tr h="971110"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</a:rPr>
                        <a:t>G</a:t>
                      </a:r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ysgodd Shemi ar y traeth?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Do,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Cysgodd Shemi ar y traeth.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Naddo,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noProof="0" dirty="0">
                          <a:solidFill>
                            <a:schemeClr val="tx1"/>
                          </a:solidFill>
                          <a:highlight>
                            <a:srgbClr val="FF00FF"/>
                          </a:highlight>
                        </a:rPr>
                        <a:t>Ch</a:t>
                      </a:r>
                      <a:r>
                        <a:rPr lang="cy-GB" sz="2000" noProof="0" dirty="0">
                          <a:solidFill>
                            <a:schemeClr val="tx1"/>
                          </a:solidFill>
                        </a:rPr>
                        <a:t>ysgodd Shemi ddim ar y traeth.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3742455"/>
                  </a:ext>
                </a:extLst>
              </a:tr>
            </a:tbl>
          </a:graphicData>
        </a:graphic>
      </p:graphicFrame>
      <p:pic>
        <p:nvPicPr>
          <p:cNvPr id="9" name="Picture 8" descr="A red circle with a white x in it&#10;&#10;Description automatically generated">
            <a:extLst>
              <a:ext uri="{FF2B5EF4-FFF2-40B4-BE49-F238E27FC236}">
                <a16:creationId xmlns:a16="http://schemas.microsoft.com/office/drawing/2014/main" id="{AB61604C-DCD6-179F-F04B-7E6B1210B6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610" y="1844746"/>
            <a:ext cx="657317" cy="619211"/>
          </a:xfrm>
          <a:prstGeom prst="rect">
            <a:avLst/>
          </a:prstGeom>
        </p:spPr>
      </p:pic>
      <p:pic>
        <p:nvPicPr>
          <p:cNvPr id="11" name="Picture 10" descr="A white check mark in a blue circle&#10;&#10;Description automatically generated">
            <a:extLst>
              <a:ext uri="{FF2B5EF4-FFF2-40B4-BE49-F238E27FC236}">
                <a16:creationId xmlns:a16="http://schemas.microsoft.com/office/drawing/2014/main" id="{55963694-054F-704F-6216-159E4C7212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5785" y="1814813"/>
            <a:ext cx="619211" cy="62873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E94864-C977-DBA5-5880-6FF80C8D1FAE}"/>
              </a:ext>
            </a:extLst>
          </p:cNvPr>
          <p:cNvSpPr txBox="1"/>
          <p:nvPr/>
        </p:nvSpPr>
        <p:spPr>
          <a:xfrm>
            <a:off x="3705785" y="483286"/>
            <a:ext cx="43945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solidFill>
                  <a:schemeClr val="accent2"/>
                </a:solidFill>
              </a:rPr>
              <a:t>Cwestiwn</a:t>
            </a:r>
            <a:r>
              <a:rPr lang="en-GB" sz="4000" b="1" dirty="0">
                <a:solidFill>
                  <a:schemeClr val="accent2"/>
                </a:solidFill>
              </a:rPr>
              <a:t> ac </a:t>
            </a:r>
            <a:r>
              <a:rPr lang="en-GB" sz="4000" b="1" dirty="0" err="1">
                <a:solidFill>
                  <a:schemeClr val="accent2"/>
                </a:solidFill>
              </a:rPr>
              <a:t>ateb</a:t>
            </a:r>
            <a:endParaRPr lang="en-GB" sz="40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9814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5B52086-6E49-6148-4DFE-D8F54F250B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0726315"/>
              </p:ext>
            </p:extLst>
          </p:nvPr>
        </p:nvGraphicFramePr>
        <p:xfrm>
          <a:off x="498764" y="526474"/>
          <a:ext cx="11388436" cy="6068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7109">
                  <a:extLst>
                    <a:ext uri="{9D8B030D-6E8A-4147-A177-3AD203B41FA5}">
                      <a16:colId xmlns:a16="http://schemas.microsoft.com/office/drawing/2014/main" val="2193276163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1477383139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3345398621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4172873848"/>
                    </a:ext>
                  </a:extLst>
                </a:gridCol>
              </a:tblGrid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Gysgodd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traeth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Saethodd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yo-NG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allan o’r canon a dros y môr</a:t>
                      </a:r>
                      <a:r>
                        <a:rPr lang="en-GB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Yfodd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jin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thonic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  <a:p>
                      <a:pPr algn="l"/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ani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odd e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ar y borfa yn Pencw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0078233"/>
                  </a:ext>
                </a:extLst>
              </a:tr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Hedfanodd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gwylanod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i’r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Iwerddon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Gerddodd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draeth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Wdig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Godais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sioc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anio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 y 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milwyr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Gymru’r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canon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1798508"/>
                  </a:ext>
                </a:extLst>
              </a:tr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Yfodd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beint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o stout?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Gysgais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fel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babi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traeth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Fwytodd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gwylanod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fara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Chwyrn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odd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Shemi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yn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dawel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2984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37191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D21CFF-6547-58A3-EE80-64D415191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4B58806-802D-1350-CCCA-2B1A5FB3A4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39857"/>
              </p:ext>
            </p:extLst>
          </p:nvPr>
        </p:nvGraphicFramePr>
        <p:xfrm>
          <a:off x="498764" y="526474"/>
          <a:ext cx="11388436" cy="6068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7109">
                  <a:extLst>
                    <a:ext uri="{9D8B030D-6E8A-4147-A177-3AD203B41FA5}">
                      <a16:colId xmlns:a16="http://schemas.microsoft.com/office/drawing/2014/main" val="2193276163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1477383139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3345398621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4172873848"/>
                    </a:ext>
                  </a:extLst>
                </a:gridCol>
              </a:tblGrid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Gysgodd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traeth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Saethodd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yo-NG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allan o’r canon a dros y môr</a:t>
                      </a:r>
                      <a:r>
                        <a:rPr lang="en-GB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Yfodd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jin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thonic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  <a:p>
                      <a:pPr algn="l"/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ani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odd e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ar y borfa yn 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Abertawe?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0078233"/>
                  </a:ext>
                </a:extLst>
              </a:tr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Hedfanodd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gwylanod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i’r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Iwerddon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Gerddodd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draeth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Abereiddi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Godais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sioc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anio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 y 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milwyr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Iwerddon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canon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1798508"/>
                  </a:ext>
                </a:extLst>
              </a:tr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Yfodd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beint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o stout?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Gysgais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fel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babi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traeth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Fwytodd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gwylanod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fwydyn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Chwyrn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odd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Shemi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yn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dawel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2984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4186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1B414-7E25-2D73-87EB-D8EA848B81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54C136B-1319-229F-4F6A-7E24542891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197073"/>
              </p:ext>
            </p:extLst>
          </p:nvPr>
        </p:nvGraphicFramePr>
        <p:xfrm>
          <a:off x="498764" y="526474"/>
          <a:ext cx="11388436" cy="6068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7109">
                  <a:extLst>
                    <a:ext uri="{9D8B030D-6E8A-4147-A177-3AD203B41FA5}">
                      <a16:colId xmlns:a16="http://schemas.microsoft.com/office/drawing/2014/main" val="2193276163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1477383139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3345398621"/>
                    </a:ext>
                  </a:extLst>
                </a:gridCol>
                <a:gridCol w="2847109">
                  <a:extLst>
                    <a:ext uri="{9D8B030D-6E8A-4147-A177-3AD203B41FA5}">
                      <a16:colId xmlns:a16="http://schemas.microsoft.com/office/drawing/2014/main" val="4172873848"/>
                    </a:ext>
                  </a:extLst>
                </a:gridCol>
              </a:tblGrid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Gysgodd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gwely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Siglodd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mwydod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traeth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Yfodd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gwin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gwyn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  <a:p>
                      <a:pPr algn="l"/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ani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odd e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ar y borfa yn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Abergwaun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0078233"/>
                  </a:ext>
                </a:extLst>
              </a:tr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Hedfanodd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gwylanod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i’r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Ffrainc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Gerddodd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draeth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Cwm Yr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Eglwys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Saethodd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yo-NG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allan o’r canon a dros y </a:t>
                      </a:r>
                      <a:r>
                        <a:rPr lang="en-GB" sz="2400" b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mynydd</a:t>
                      </a:r>
                      <a:r>
                        <a:rPr lang="en-GB" sz="24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anio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dd y 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milwyr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Gymru’r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canon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1798508"/>
                  </a:ext>
                </a:extLst>
              </a:tr>
              <a:tr h="2022763"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Yfodd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sudd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oren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Gysgais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Shemi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gwely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Fwytodd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gwylanod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2400" b="0" dirty="0" err="1">
                          <a:solidFill>
                            <a:schemeClr val="tx1"/>
                          </a:solidFill>
                        </a:rPr>
                        <a:t>sglodion</a:t>
                      </a:r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Chwyrn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odd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Shemi</a:t>
                      </a:r>
                      <a:r>
                        <a:rPr lang="yo-NG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yn </a:t>
                      </a:r>
                      <a:r>
                        <a:rPr lang="en-GB" sz="2400" b="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gryf</a:t>
                      </a:r>
                      <a:r>
                        <a:rPr lang="en-GB" sz="2400" b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en-GB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2984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98040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sheet with black text and red and yellow text&#10;&#10;Description automatically generated">
            <a:extLst>
              <a:ext uri="{FF2B5EF4-FFF2-40B4-BE49-F238E27FC236}">
                <a16:creationId xmlns:a16="http://schemas.microsoft.com/office/drawing/2014/main" id="{DF6C3BF1-9AD3-7EBF-AB65-DACBCA81B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741" y="2203555"/>
            <a:ext cx="8116245" cy="4452931"/>
          </a:xfrm>
          <a:prstGeom prst="rect">
            <a:avLst/>
          </a:prstGeom>
        </p:spPr>
      </p:pic>
      <p:pic>
        <p:nvPicPr>
          <p:cNvPr id="7" name="Picture 6" descr="A screenshot of a phone&#10;&#10;Description automatically generated">
            <a:extLst>
              <a:ext uri="{FF2B5EF4-FFF2-40B4-BE49-F238E27FC236}">
                <a16:creationId xmlns:a16="http://schemas.microsoft.com/office/drawing/2014/main" id="{0C1D4BBA-E572-2832-D8A1-2308A253A0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4996" y="369999"/>
            <a:ext cx="3192282" cy="564685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718B8BD-499E-B73C-551D-85F2B13DFEE6}"/>
              </a:ext>
            </a:extLst>
          </p:cNvPr>
          <p:cNvSpPr/>
          <p:nvPr/>
        </p:nvSpPr>
        <p:spPr>
          <a:xfrm>
            <a:off x="207429" y="2078182"/>
            <a:ext cx="45719" cy="45783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 descr="A qr code with a few black squares&#10;&#10;Description automatically generated">
            <a:extLst>
              <a:ext uri="{FF2B5EF4-FFF2-40B4-BE49-F238E27FC236}">
                <a16:creationId xmlns:a16="http://schemas.microsoft.com/office/drawing/2014/main" id="{5E523D82-1D2A-C1AB-BCA1-A128EAF6E2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75738" y="5377218"/>
            <a:ext cx="1291540" cy="12792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1B3CCD-B29F-3A9E-179B-89A75E0E245D}"/>
              </a:ext>
            </a:extLst>
          </p:cNvPr>
          <p:cNvSpPr txBox="1"/>
          <p:nvPr/>
        </p:nvSpPr>
        <p:spPr>
          <a:xfrm>
            <a:off x="8557146" y="6223379"/>
            <a:ext cx="1787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STORI SHEMI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03D666FB-D8BD-62E4-1403-6E54D5F5A514}"/>
              </a:ext>
            </a:extLst>
          </p:cNvPr>
          <p:cNvCxnSpPr/>
          <p:nvPr/>
        </p:nvCxnSpPr>
        <p:spPr>
          <a:xfrm>
            <a:off x="10003809" y="6387152"/>
            <a:ext cx="245660" cy="0"/>
          </a:xfrm>
          <a:prstGeom prst="straightConnector1">
            <a:avLst/>
          </a:prstGeom>
          <a:ln>
            <a:solidFill>
              <a:schemeClr val="accent2">
                <a:lumMod val="5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C7A3B648-0485-D056-DB0E-B3AFDA7AF4D5}"/>
              </a:ext>
            </a:extLst>
          </p:cNvPr>
          <p:cNvSpPr txBox="1"/>
          <p:nvPr/>
        </p:nvSpPr>
        <p:spPr>
          <a:xfrm>
            <a:off x="5636525" y="2975212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E029653-8DF8-7A5F-287C-710EAB0AD1F4}"/>
              </a:ext>
            </a:extLst>
          </p:cNvPr>
          <p:cNvSpPr txBox="1"/>
          <p:nvPr/>
        </p:nvSpPr>
        <p:spPr>
          <a:xfrm>
            <a:off x="424722" y="1633061"/>
            <a:ext cx="7718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AECCAF-14B4-6422-A04F-4F49007DC654}"/>
              </a:ext>
            </a:extLst>
          </p:cNvPr>
          <p:cNvSpPr txBox="1"/>
          <p:nvPr/>
        </p:nvSpPr>
        <p:spPr>
          <a:xfrm>
            <a:off x="216632" y="185404"/>
            <a:ext cx="8155665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 err="1">
                <a:solidFill>
                  <a:schemeClr val="accent2"/>
                </a:solidFill>
              </a:rPr>
              <a:t>Shemi</a:t>
            </a:r>
            <a:r>
              <a:rPr lang="en-GB" sz="4800" b="1" dirty="0">
                <a:solidFill>
                  <a:schemeClr val="accent2"/>
                </a:solidFill>
              </a:rPr>
              <a:t> W</a:t>
            </a:r>
            <a:r>
              <a:rPr lang="yo-NG" sz="4800" b="1" dirty="0">
                <a:solidFill>
                  <a:schemeClr val="accent2"/>
                </a:solidFill>
                <a:effectLst/>
                <a:ea typeface="Calibri" panose="020F0502020204030204" pitchFamily="34" charset="0"/>
              </a:rPr>
              <a:t>â</a:t>
            </a:r>
            <a:r>
              <a:rPr lang="en-GB" sz="4800" b="1" dirty="0">
                <a:solidFill>
                  <a:schemeClr val="accent2"/>
                </a:solidFill>
              </a:rPr>
              <a:t>d – </a:t>
            </a:r>
          </a:p>
          <a:p>
            <a:r>
              <a:rPr lang="en-GB" sz="2800" dirty="0" err="1">
                <a:solidFill>
                  <a:schemeClr val="accent2"/>
                </a:solidFill>
              </a:rPr>
              <a:t>Ateb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cwestiwnau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yn</a:t>
            </a:r>
            <a:r>
              <a:rPr lang="en-GB" sz="2800" dirty="0">
                <a:solidFill>
                  <a:schemeClr val="accent2"/>
                </a:solidFill>
              </a:rPr>
              <a:t> y </a:t>
            </a:r>
            <a:r>
              <a:rPr lang="en-GB" sz="2800" dirty="0" err="1">
                <a:solidFill>
                  <a:schemeClr val="accent2"/>
                </a:solidFill>
              </a:rPr>
              <a:t>gorfennol</a:t>
            </a:r>
            <a:r>
              <a:rPr lang="en-GB" sz="2800" dirty="0">
                <a:solidFill>
                  <a:schemeClr val="accent2"/>
                </a:solidFill>
              </a:rPr>
              <a:t> </a:t>
            </a:r>
            <a:r>
              <a:rPr lang="en-GB" sz="2800" dirty="0" err="1">
                <a:solidFill>
                  <a:schemeClr val="accent2"/>
                </a:solidFill>
              </a:rPr>
              <a:t>rheolaidd</a:t>
            </a:r>
            <a:r>
              <a:rPr lang="en-GB" sz="2800" dirty="0">
                <a:solidFill>
                  <a:schemeClr val="accent2"/>
                </a:solidFill>
              </a:rPr>
              <a:t>, </a:t>
            </a:r>
            <a:r>
              <a:rPr lang="en-GB" sz="2800" dirty="0" err="1">
                <a:solidFill>
                  <a:schemeClr val="accent2"/>
                </a:solidFill>
              </a:rPr>
              <a:t>trydydd</a:t>
            </a:r>
            <a:r>
              <a:rPr lang="en-GB" sz="2800" dirty="0">
                <a:solidFill>
                  <a:schemeClr val="accent2"/>
                </a:solidFill>
              </a:rPr>
              <a:t> person.</a:t>
            </a:r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8116927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7F0A14D0-2335-A95C-FD66-768AE921B5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4836" y="4071503"/>
            <a:ext cx="2258292" cy="22582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204B6D-FC8A-D491-1FFD-99371055F074}"/>
              </a:ext>
            </a:extLst>
          </p:cNvPr>
          <p:cNvSpPr txBox="1"/>
          <p:nvPr/>
        </p:nvSpPr>
        <p:spPr>
          <a:xfrm>
            <a:off x="775854" y="1373644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Cerddais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draeth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Wdig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A0F04D-0752-5EB4-3131-7260A2DB58B1}"/>
              </a:ext>
            </a:extLst>
          </p:cNvPr>
          <p:cNvSpPr txBox="1"/>
          <p:nvPr/>
        </p:nvSpPr>
        <p:spPr>
          <a:xfrm>
            <a:off x="775854" y="2844225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Cerddodd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draeth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Wdig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0B5FA3-D466-D34E-E91B-B24EE37CD222}"/>
              </a:ext>
            </a:extLst>
          </p:cNvPr>
          <p:cNvSpPr txBox="1"/>
          <p:nvPr/>
        </p:nvSpPr>
        <p:spPr>
          <a:xfrm>
            <a:off x="775854" y="4314807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Cerddodd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traeth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Wdig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. </a:t>
            </a:r>
          </a:p>
        </p:txBody>
      </p:sp>
      <p:pic>
        <p:nvPicPr>
          <p:cNvPr id="9" name="Picture 8" descr="A green check mark on a black background&#10;&#10;Description automatically generated">
            <a:extLst>
              <a:ext uri="{FF2B5EF4-FFF2-40B4-BE49-F238E27FC236}">
                <a16:creationId xmlns:a16="http://schemas.microsoft.com/office/drawing/2014/main" id="{D8F4AE2E-6DCF-734C-C85C-321BC10AD0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67537" y="2782960"/>
            <a:ext cx="763299" cy="70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202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E62368-4209-1848-A1C5-FB0F428FA8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34B9B6B3-CE40-D3D3-666F-8C73B1B57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4836" y="4071503"/>
            <a:ext cx="2258292" cy="22582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40C4C8-D736-6BC0-38B9-967379A0B2A2}"/>
              </a:ext>
            </a:extLst>
          </p:cNvPr>
          <p:cNvSpPr txBox="1"/>
          <p:nvPr/>
        </p:nvSpPr>
        <p:spPr>
          <a:xfrm>
            <a:off x="775853" y="1414012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</a:rPr>
              <a:t>Hedfanodd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 </a:t>
            </a:r>
            <a:r>
              <a:rPr lang="yo-NG" sz="3200" dirty="0">
                <a:solidFill>
                  <a:schemeClr val="accent2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y gwylanod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’r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Iwerddon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7502D4-FD2C-9D97-AE54-2FA6B2565B62}"/>
              </a:ext>
            </a:extLst>
          </p:cNvPr>
          <p:cNvSpPr txBox="1"/>
          <p:nvPr/>
        </p:nvSpPr>
        <p:spPr>
          <a:xfrm>
            <a:off x="775852" y="2844225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Hedfanod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yo-NG" sz="3200" dirty="0">
                <a:solidFill>
                  <a:schemeClr val="accent2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y gwylanod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’r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Iwerddon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0990BA-F684-C8C7-E6E2-4093BAB30CDB}"/>
              </a:ext>
            </a:extLst>
          </p:cNvPr>
          <p:cNvSpPr txBox="1"/>
          <p:nvPr/>
        </p:nvSpPr>
        <p:spPr>
          <a:xfrm>
            <a:off x="775854" y="4314807"/>
            <a:ext cx="94833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</a:rPr>
              <a:t>Hedfanodd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 </a:t>
            </a:r>
            <a:r>
              <a:rPr lang="yo-NG" sz="3200" dirty="0">
                <a:solidFill>
                  <a:schemeClr val="accent2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y gw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ialen</a:t>
            </a:r>
            <a:r>
              <a:rPr lang="yo-NG" sz="3200" dirty="0">
                <a:solidFill>
                  <a:schemeClr val="accent2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’r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Iwerddon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" name="Picture 1" descr="A green check mark on a black background&#10;&#10;Description automatically generated">
            <a:extLst>
              <a:ext uri="{FF2B5EF4-FFF2-40B4-BE49-F238E27FC236}">
                <a16:creationId xmlns:a16="http://schemas.microsoft.com/office/drawing/2014/main" id="{A1A24188-FBC6-7F38-FE44-9A6507B830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341610" y="1340366"/>
            <a:ext cx="763299" cy="70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248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3425F4-ABEA-2696-3DF0-FA47CDF830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A9A74D7A-3A9F-3CDF-5FDC-BF6FADCB66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4836" y="4071503"/>
            <a:ext cx="2258292" cy="22582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F56CE7-D044-686B-17A9-1114D752C2BB}"/>
              </a:ext>
            </a:extLst>
          </p:cNvPr>
          <p:cNvSpPr txBox="1"/>
          <p:nvPr/>
        </p:nvSpPr>
        <p:spPr>
          <a:xfrm>
            <a:off x="789708" y="1414012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Cherddodd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i’r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tafarn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751A05-C7D6-307C-B8D2-2C67FB420D0D}"/>
              </a:ext>
            </a:extLst>
          </p:cNvPr>
          <p:cNvSpPr txBox="1"/>
          <p:nvPr/>
        </p:nvSpPr>
        <p:spPr>
          <a:xfrm>
            <a:off x="775852" y="2844225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Gerddodd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i’r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tafarn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14AEBD-B5AC-F593-B76F-281C4B16B3BC}"/>
              </a:ext>
            </a:extLst>
          </p:cNvPr>
          <p:cNvSpPr txBox="1"/>
          <p:nvPr/>
        </p:nvSpPr>
        <p:spPr>
          <a:xfrm>
            <a:off x="775854" y="4314807"/>
            <a:ext cx="94833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Cerddodd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i’r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tafarn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" name="Picture 1" descr="A green check mark on a black background&#10;&#10;Description automatically generated">
            <a:extLst>
              <a:ext uri="{FF2B5EF4-FFF2-40B4-BE49-F238E27FC236}">
                <a16:creationId xmlns:a16="http://schemas.microsoft.com/office/drawing/2014/main" id="{FBC861FE-C278-EB5C-82AF-8AE65CD56D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74810" y="2810948"/>
            <a:ext cx="763299" cy="70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94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D7C13C-B16B-7F4D-868B-183F894AA8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a beard and top hat&#10;&#10;Description automatically generated">
            <a:extLst>
              <a:ext uri="{FF2B5EF4-FFF2-40B4-BE49-F238E27FC236}">
                <a16:creationId xmlns:a16="http://schemas.microsoft.com/office/drawing/2014/main" id="{AA718C59-9AA4-D951-7C03-E66315DC01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4836" y="4071503"/>
            <a:ext cx="2258292" cy="22582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BDB33F-954E-48BE-8F46-63ABF54B71C3}"/>
              </a:ext>
            </a:extLst>
          </p:cNvPr>
          <p:cNvSpPr txBox="1"/>
          <p:nvPr/>
        </p:nvSpPr>
        <p:spPr>
          <a:xfrm>
            <a:off x="789708" y="1414012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1.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Bysgotodd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ddim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yn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yr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afon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Gwaun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DBA2A1-F207-F15F-FF3E-1BDB5823997B}"/>
              </a:ext>
            </a:extLst>
          </p:cNvPr>
          <p:cNvSpPr txBox="1"/>
          <p:nvPr/>
        </p:nvSpPr>
        <p:spPr>
          <a:xfrm>
            <a:off x="775852" y="2844225"/>
            <a:ext cx="9483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2.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Pysgotodd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ddim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yn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yr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afon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Gwaun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4C1021-B6AE-A920-F037-913494BFED29}"/>
              </a:ext>
            </a:extLst>
          </p:cNvPr>
          <p:cNvSpPr txBox="1"/>
          <p:nvPr/>
        </p:nvSpPr>
        <p:spPr>
          <a:xfrm>
            <a:off x="775854" y="4314807"/>
            <a:ext cx="948332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3.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Physgotodd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Shemi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ddim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yn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yr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afon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2">
                    <a:lumMod val="50000"/>
                  </a:schemeClr>
                </a:solidFill>
              </a:rPr>
              <a:t>Gwaun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.</a:t>
            </a:r>
          </a:p>
          <a:p>
            <a:endParaRPr lang="en-GB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" name="Picture 1" descr="A green check mark on a black background&#10;&#10;Description automatically generated">
            <a:extLst>
              <a:ext uri="{FF2B5EF4-FFF2-40B4-BE49-F238E27FC236}">
                <a16:creationId xmlns:a16="http://schemas.microsoft.com/office/drawing/2014/main" id="{D61579EA-DF8E-6913-AB72-289162BBDE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873186" y="4146112"/>
            <a:ext cx="763299" cy="70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450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1955797"/>
              </p:ext>
            </p:extLst>
          </p:nvPr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/>
                        <a:t>Defnyddio gorchmynion yn cywir. Rydw i eisiau chwarae g</a:t>
                      </a:r>
                      <a:r>
                        <a:rPr lang="cy-GB" sz="1400" b="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êm iaith gyda chi.</a:t>
                      </a:r>
                      <a:endParaRPr lang="cy-GB" sz="14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b="0" dirty="0"/>
                        <a:t>Defnyddio “Rwyt ti’n...” dim “T’in”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02273"/>
            <a:ext cx="6450700" cy="141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 Nicky Thomas		 </a:t>
            </a:r>
          </a:p>
          <a:p>
            <a:r>
              <a:rPr lang="cy-GB" dirty="0"/>
              <a:t>Teitl y wers: Shemi Wâd</a:t>
            </a:r>
          </a:p>
          <a:p>
            <a:r>
              <a:rPr lang="cy-GB" dirty="0"/>
              <a:t>Nod y wers: </a:t>
            </a:r>
            <a:r>
              <a:rPr lang="en-GB" sz="1400" dirty="0" err="1"/>
              <a:t>Dysgu</a:t>
            </a:r>
            <a:r>
              <a:rPr lang="en-GB" sz="1400" dirty="0"/>
              <a:t> y </a:t>
            </a:r>
            <a:r>
              <a:rPr lang="en-GB" sz="1400" dirty="0" err="1"/>
              <a:t>gorfennol</a:t>
            </a:r>
            <a:r>
              <a:rPr lang="en-GB" sz="1400" dirty="0"/>
              <a:t> </a:t>
            </a:r>
            <a:r>
              <a:rPr lang="en-GB" sz="1400" dirty="0" err="1"/>
              <a:t>rheolaidd</a:t>
            </a:r>
            <a:r>
              <a:rPr lang="en-GB" sz="1400" dirty="0"/>
              <a:t>, </a:t>
            </a:r>
            <a:r>
              <a:rPr lang="en-GB" sz="1400" dirty="0" err="1"/>
              <a:t>trydydd</a:t>
            </a:r>
            <a:r>
              <a:rPr lang="en-GB" sz="1400" dirty="0"/>
              <a:t> person, </a:t>
            </a:r>
            <a:r>
              <a:rPr lang="en-GB" sz="1400" dirty="0" err="1"/>
              <a:t>Defnyddio</a:t>
            </a:r>
            <a:r>
              <a:rPr lang="en-GB" sz="1400" dirty="0"/>
              <a:t> y </a:t>
            </a:r>
            <a:r>
              <a:rPr lang="en-GB" sz="1400" dirty="0" err="1"/>
              <a:t>gorfennol</a:t>
            </a:r>
            <a:r>
              <a:rPr lang="en-GB" sz="1400" dirty="0"/>
              <a:t> </a:t>
            </a:r>
            <a:r>
              <a:rPr lang="en-GB" sz="1400" dirty="0" err="1"/>
              <a:t>rheolaidd</a:t>
            </a:r>
            <a:r>
              <a:rPr lang="en-GB" sz="1400" dirty="0"/>
              <a:t>, </a:t>
            </a:r>
            <a:r>
              <a:rPr lang="en-GB" sz="1400" dirty="0" err="1"/>
              <a:t>trydydd</a:t>
            </a:r>
            <a:r>
              <a:rPr lang="en-GB" sz="1400" dirty="0"/>
              <a:t> person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siarad</a:t>
            </a:r>
            <a:r>
              <a:rPr lang="en-GB" sz="1400" dirty="0"/>
              <a:t> am </a:t>
            </a:r>
            <a:r>
              <a:rPr lang="en-GB" sz="1400" dirty="0" err="1"/>
              <a:t>stori</a:t>
            </a:r>
            <a:r>
              <a:rPr lang="en-GB" sz="1400" dirty="0"/>
              <a:t> </a:t>
            </a:r>
            <a:r>
              <a:rPr lang="en-GB" sz="1400" dirty="0" err="1"/>
              <a:t>Shemi</a:t>
            </a:r>
            <a:r>
              <a:rPr lang="en-GB" sz="1400" dirty="0"/>
              <a:t> Wad. </a:t>
            </a:r>
            <a:br>
              <a:rPr lang="en-GB" sz="1400" dirty="0"/>
            </a:br>
            <a:r>
              <a:rPr lang="cy-GB" dirty="0"/>
              <a:t>Blwyddyn: 5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2113995"/>
              </p:ext>
            </p:extLst>
          </p:nvPr>
        </p:nvGraphicFramePr>
        <p:xfrm>
          <a:off x="6851177" y="1705979"/>
          <a:ext cx="5131274" cy="464452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Drillio geirfa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G</a:t>
                      </a:r>
                      <a:r>
                        <a:rPr lang="cy-GB" sz="1400" dirty="0"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êm Lego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Gwrandewch i stori Shemi.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Drillio brawddegau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Creu brawddegau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Atebwch cwestinau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400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400" b="0" dirty="0"/>
                        <a:t>mwydyn, bach pysgod, gwylanod, saethu, gwialen bysgota, tonnau</a:t>
                      </a:r>
                    </a:p>
                    <a:p>
                      <a:endParaRPr lang="cy-GB" sz="1400" b="0" dirty="0"/>
                    </a:p>
                    <a:p>
                      <a:endParaRPr lang="cy-GB" sz="14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6978197"/>
              </p:ext>
            </p:extLst>
          </p:nvPr>
        </p:nvGraphicFramePr>
        <p:xfrm>
          <a:off x="400477" y="1705979"/>
          <a:ext cx="5695523" cy="48740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1155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u="none" dirty="0"/>
                        <a:t>Y gorfennol rheolaidd yn y trydydd person</a:t>
                      </a:r>
                    </a:p>
                    <a:p>
                      <a:endParaRPr lang="cy-GB" sz="1200" b="0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7922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100" b="0" u="sng" dirty="0"/>
                        <a:t>Yr Amherffaith – </a:t>
                      </a:r>
                      <a:br>
                        <a:rPr lang="cy-GB" sz="1100" b="0" dirty="0"/>
                      </a:br>
                      <a:r>
                        <a:rPr lang="cy-GB" sz="1100" b="0" dirty="0"/>
                        <a:t>cadarnhaol (e.e. Roedd e’n hapus.);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100" b="0" dirty="0"/>
                        <a:t>negyddol (e.e. Doeddwn i ddim yn hoffi coffi.); </a:t>
                      </a:r>
                      <a:br>
                        <a:rPr lang="cy-GB" sz="1100" b="0" dirty="0"/>
                      </a:br>
                      <a:r>
                        <a:rPr lang="cy-GB" sz="1100" b="0" dirty="0"/>
                        <a:t>cwestiwn (e.e. Oedd hi’ ddawnsio?)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100" b="0" dirty="0"/>
                        <a:t>atebion (e.e. Oedd, roedd hi’n hapus)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100" b="0" dirty="0"/>
                        <a:t> </a:t>
                      </a:r>
                      <a:br>
                        <a:rPr lang="cy-GB" sz="1100" b="0" dirty="0"/>
                      </a:br>
                      <a:r>
                        <a:rPr lang="cy-GB" sz="1100" b="0" u="sng" dirty="0"/>
                        <a:t>Y gorfennol rheolaidd a gorfennol mynd, dweud, dod a cael </a:t>
                      </a:r>
                      <a:r>
                        <a:rPr lang="cy-GB" sz="1100" b="1" u="sng" dirty="0"/>
                        <a:t>yn y person cyntaf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100" b="0" dirty="0"/>
                        <a:t>cadarnhaol (e.e. Bwyt</a:t>
                      </a:r>
                      <a:r>
                        <a:rPr lang="cy-GB" sz="1100" b="1" dirty="0"/>
                        <a:t>ais</a:t>
                      </a:r>
                      <a:r>
                        <a:rPr lang="cy-GB" sz="1100" b="0" dirty="0"/>
                        <a:t> i ... , es i ...);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100" b="0" dirty="0"/>
                        <a:t>negyddol (e.e. Ddes i ddim ... , Cherddais i ddim...)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100" b="0" dirty="0"/>
                        <a:t>cwestiwn (e.e. Welais i...?, Ddes i ...?)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100" b="0" dirty="0"/>
                        <a:t>Atebion (e.e. Do, Naddo)</a:t>
                      </a:r>
                      <a:endParaRPr lang="cy-GB" sz="11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A893604-C28E-3AB0-A83D-8D445C245D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551682"/>
              </p:ext>
            </p:extLst>
          </p:nvPr>
        </p:nvGraphicFramePr>
        <p:xfrm>
          <a:off x="477813" y="2251881"/>
          <a:ext cx="5486259" cy="13060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753">
                  <a:extLst>
                    <a:ext uri="{9D8B030D-6E8A-4147-A177-3AD203B41FA5}">
                      <a16:colId xmlns:a16="http://schemas.microsoft.com/office/drawing/2014/main" val="3357078338"/>
                    </a:ext>
                  </a:extLst>
                </a:gridCol>
                <a:gridCol w="1828753">
                  <a:extLst>
                    <a:ext uri="{9D8B030D-6E8A-4147-A177-3AD203B41FA5}">
                      <a16:colId xmlns:a16="http://schemas.microsoft.com/office/drawing/2014/main" val="3993380343"/>
                    </a:ext>
                  </a:extLst>
                </a:gridCol>
                <a:gridCol w="1828753">
                  <a:extLst>
                    <a:ext uri="{9D8B030D-6E8A-4147-A177-3AD203B41FA5}">
                      <a16:colId xmlns:a16="http://schemas.microsoft.com/office/drawing/2014/main" val="1267683018"/>
                    </a:ext>
                  </a:extLst>
                </a:gridCol>
              </a:tblGrid>
              <a:tr h="300250">
                <a:tc>
                  <a:txBody>
                    <a:bodyPr/>
                    <a:lstStyle/>
                    <a:p>
                      <a:r>
                        <a:rPr lang="cy-GB" sz="1200" b="1" dirty="0">
                          <a:solidFill>
                            <a:schemeClr val="tx1"/>
                          </a:solidFill>
                        </a:rPr>
                        <a:t>cwestiwn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 err="1">
                          <a:solidFill>
                            <a:schemeClr val="tx1"/>
                          </a:solidFill>
                        </a:rPr>
                        <a:t>cadarnhaol</a:t>
                      </a:r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 err="1">
                          <a:solidFill>
                            <a:schemeClr val="tx1"/>
                          </a:solidFill>
                        </a:rPr>
                        <a:t>negyddol</a:t>
                      </a:r>
                      <a:endParaRPr lang="en-GB" sz="1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33116900"/>
                  </a:ext>
                </a:extLst>
              </a:tr>
              <a:tr h="982638">
                <a:tc>
                  <a:txBody>
                    <a:bodyPr/>
                    <a:lstStyle/>
                    <a:p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e/hi?</a:t>
                      </a:r>
                      <a:br>
                        <a:rPr lang="cy-GB" sz="1200" b="0" dirty="0">
                          <a:solidFill>
                            <a:schemeClr val="tx1"/>
                          </a:solidFill>
                        </a:rPr>
                      </a:br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Shemi?</a:t>
                      </a:r>
                    </a:p>
                    <a:p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y Gwylanod?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e/hi</a:t>
                      </a:r>
                      <a:br>
                        <a:rPr lang="cy-GB" sz="1200" b="0" dirty="0">
                          <a:solidFill>
                            <a:schemeClr val="tx1"/>
                          </a:solidFill>
                        </a:rPr>
                      </a:br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Shemi</a:t>
                      </a:r>
                    </a:p>
                    <a:p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y Gwylanod</a:t>
                      </a:r>
                    </a:p>
                    <a:p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e/hi ddim</a:t>
                      </a:r>
                      <a:br>
                        <a:rPr lang="cy-GB" sz="1200" b="0" dirty="0">
                          <a:solidFill>
                            <a:schemeClr val="tx1"/>
                          </a:solidFill>
                        </a:rPr>
                      </a:br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Shemi ddim</a:t>
                      </a:r>
                    </a:p>
                    <a:p>
                      <a:r>
                        <a:rPr lang="cy-GB" sz="1200" b="0" dirty="0">
                          <a:solidFill>
                            <a:schemeClr val="tx1"/>
                          </a:solidFill>
                        </a:rPr>
                        <a:t>____odd y Gwylanod ddim</a:t>
                      </a:r>
                    </a:p>
                    <a:p>
                      <a:endParaRPr lang="en-GB" sz="1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47859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49EC997-942A-4684-91A2-A2124DC6E786}">
  <ds:schemaRefs>
    <ds:schemaRef ds:uri="9f8b6bd3-658c-499b-a11d-eb1fd1b1a001"/>
    <ds:schemaRef ds:uri="d9a8f111-f499-48a8-b724-064b0d7e51e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9AEC8A5-C267-4C57-B3B3-33885AEF5F46}">
  <ds:schemaRefs>
    <ds:schemaRef ds:uri="http://schemas.microsoft.com/office/infopath/2007/PartnerControls"/>
    <ds:schemaRef ds:uri="http://purl.org/dc/dcmitype/"/>
    <ds:schemaRef ds:uri="http://schemas.microsoft.com/office/2006/documentManagement/types"/>
    <ds:schemaRef ds:uri="d9a8f111-f499-48a8-b724-064b0d7e51ee"/>
    <ds:schemaRef ds:uri="http://purl.org/dc/elements/1.1/"/>
    <ds:schemaRef ds:uri="http://schemas.openxmlformats.org/package/2006/metadata/core-properties"/>
    <ds:schemaRef ds:uri="9f8b6bd3-658c-499b-a11d-eb1fd1b1a001"/>
    <ds:schemaRef ds:uri="http://schemas.microsoft.com/office/2006/metadata/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1220</Words>
  <Application>Microsoft Office PowerPoint</Application>
  <PresentationFormat>Widescreen</PresentationFormat>
  <Paragraphs>243</Paragraphs>
  <Slides>28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Aptos</vt:lpstr>
      <vt:lpstr>Aptos Display</vt:lpstr>
      <vt:lpstr>Arial</vt:lpstr>
      <vt:lpstr>Calibri</vt:lpstr>
      <vt:lpstr>Office Theme</vt:lpstr>
      <vt:lpstr>1_Office Theme</vt:lpstr>
      <vt:lpstr>Shemi Wâd</vt:lpstr>
      <vt:lpstr>Nod y wers: </vt:lpstr>
      <vt:lpstr>PowerPoint Presentation</vt:lpstr>
      <vt:lpstr>PowerPoint Presentation</vt:lpstr>
      <vt:lpstr>Amser Drillio!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Drillio!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Nicky Thomas (2411194)</cp:lastModifiedBy>
  <cp:revision>27</cp:revision>
  <cp:lastPrinted>2024-11-20T13:22:00Z</cp:lastPrinted>
  <dcterms:created xsi:type="dcterms:W3CDTF">2024-10-18T11:23:11Z</dcterms:created>
  <dcterms:modified xsi:type="dcterms:W3CDTF">2024-11-20T20:46:49Z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