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378" r:id="rId2"/>
    <p:sldId id="312" r:id="rId3"/>
    <p:sldId id="258" r:id="rId4"/>
    <p:sldId id="380" r:id="rId5"/>
    <p:sldId id="385" r:id="rId6"/>
    <p:sldId id="314" r:id="rId7"/>
    <p:sldId id="315" r:id="rId8"/>
    <p:sldId id="259" r:id="rId9"/>
    <p:sldId id="381" r:id="rId10"/>
    <p:sldId id="260" r:id="rId11"/>
    <p:sldId id="313" r:id="rId12"/>
    <p:sldId id="261" r:id="rId13"/>
    <p:sldId id="382" r:id="rId14"/>
    <p:sldId id="264" r:id="rId15"/>
    <p:sldId id="265" r:id="rId16"/>
    <p:sldId id="266" r:id="rId17"/>
    <p:sldId id="269" r:id="rId18"/>
    <p:sldId id="270" r:id="rId19"/>
    <p:sldId id="271" r:id="rId20"/>
    <p:sldId id="272" r:id="rId21"/>
    <p:sldId id="273" r:id="rId22"/>
    <p:sldId id="274" r:id="rId23"/>
    <p:sldId id="275" r:id="rId24"/>
    <p:sldId id="276" r:id="rId25"/>
    <p:sldId id="277" r:id="rId26"/>
    <p:sldId id="278" r:id="rId27"/>
    <p:sldId id="290" r:id="rId28"/>
    <p:sldId id="291" r:id="rId29"/>
    <p:sldId id="292" r:id="rId30"/>
    <p:sldId id="303" r:id="rId31"/>
    <p:sldId id="383" r:id="rId32"/>
    <p:sldId id="296" r:id="rId33"/>
    <p:sldId id="297" r:id="rId34"/>
    <p:sldId id="298" r:id="rId35"/>
    <p:sldId id="299" r:id="rId36"/>
    <p:sldId id="301" r:id="rId37"/>
    <p:sldId id="384" r:id="rId38"/>
    <p:sldId id="304" r:id="rId39"/>
    <p:sldId id="377" r:id="rId40"/>
    <p:sldId id="379" r:id="rId41"/>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9B9193-BF3A-B449-B902-B29A3ADDE347}" v="6" dt="2021-04-25T10:51:59.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4046" autoAdjust="0"/>
  </p:normalViewPr>
  <p:slideViewPr>
    <p:cSldViewPr>
      <p:cViewPr varScale="1">
        <p:scale>
          <a:sx n="82" d="100"/>
          <a:sy n="82" d="100"/>
        </p:scale>
        <p:origin x="2480" y="16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675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uart Morgan" userId="1aa4e975-22b9-445c-a42a-81b89751dafc" providerId="ADAL" clId="{E69B9193-BF3A-B449-B902-B29A3ADDE347}"/>
    <pc:docChg chg="custSel addSld modSld sldOrd">
      <pc:chgData name="Stuart Morgan" userId="1aa4e975-22b9-445c-a42a-81b89751dafc" providerId="ADAL" clId="{E69B9193-BF3A-B449-B902-B29A3ADDE347}" dt="2021-04-25T10:51:59.798" v="286"/>
      <pc:docMkLst>
        <pc:docMk/>
      </pc:docMkLst>
      <pc:sldChg chg="modSp mod">
        <pc:chgData name="Stuart Morgan" userId="1aa4e975-22b9-445c-a42a-81b89751dafc" providerId="ADAL" clId="{E69B9193-BF3A-B449-B902-B29A3ADDE347}" dt="2021-04-25T10:41:43.159" v="74" actId="15"/>
        <pc:sldMkLst>
          <pc:docMk/>
          <pc:sldMk cId="3164849762" sldId="258"/>
        </pc:sldMkLst>
        <pc:spChg chg="mod">
          <ac:chgData name="Stuart Morgan" userId="1aa4e975-22b9-445c-a42a-81b89751dafc" providerId="ADAL" clId="{E69B9193-BF3A-B449-B902-B29A3ADDE347}" dt="2021-04-25T10:41:43.159" v="74" actId="15"/>
          <ac:spMkLst>
            <pc:docMk/>
            <pc:sldMk cId="3164849762" sldId="258"/>
            <ac:spMk id="12293" creationId="{00000000-0000-0000-0000-000000000000}"/>
          </ac:spMkLst>
        </pc:spChg>
      </pc:sldChg>
      <pc:sldChg chg="modSp mod">
        <pc:chgData name="Stuart Morgan" userId="1aa4e975-22b9-445c-a42a-81b89751dafc" providerId="ADAL" clId="{E69B9193-BF3A-B449-B902-B29A3ADDE347}" dt="2021-04-25T10:45:23.868" v="150" actId="255"/>
        <pc:sldMkLst>
          <pc:docMk/>
          <pc:sldMk cId="1789447378" sldId="259"/>
        </pc:sldMkLst>
        <pc:spChg chg="mod">
          <ac:chgData name="Stuart Morgan" userId="1aa4e975-22b9-445c-a42a-81b89751dafc" providerId="ADAL" clId="{E69B9193-BF3A-B449-B902-B29A3ADDE347}" dt="2021-04-25T10:45:23.868" v="150" actId="255"/>
          <ac:spMkLst>
            <pc:docMk/>
            <pc:sldMk cId="1789447378" sldId="259"/>
            <ac:spMk id="13315" creationId="{00000000-0000-0000-0000-000000000000}"/>
          </ac:spMkLst>
        </pc:spChg>
      </pc:sldChg>
      <pc:sldChg chg="add">
        <pc:chgData name="Stuart Morgan" userId="1aa4e975-22b9-445c-a42a-81b89751dafc" providerId="ADAL" clId="{E69B9193-BF3A-B449-B902-B29A3ADDE347}" dt="2021-04-25T10:51:59.798" v="286"/>
        <pc:sldMkLst>
          <pc:docMk/>
          <pc:sldMk cId="2058534929" sldId="377"/>
        </pc:sldMkLst>
      </pc:sldChg>
      <pc:sldChg chg="modSp new mod">
        <pc:chgData name="Stuart Morgan" userId="1aa4e975-22b9-445c-a42a-81b89751dafc" providerId="ADAL" clId="{E69B9193-BF3A-B449-B902-B29A3ADDE347}" dt="2021-04-25T10:42:01.023" v="75" actId="20577"/>
        <pc:sldMkLst>
          <pc:docMk/>
          <pc:sldMk cId="3422606089" sldId="380"/>
        </pc:sldMkLst>
        <pc:spChg chg="mod">
          <ac:chgData name="Stuart Morgan" userId="1aa4e975-22b9-445c-a42a-81b89751dafc" providerId="ADAL" clId="{E69B9193-BF3A-B449-B902-B29A3ADDE347}" dt="2021-04-25T10:39:46.594" v="24" actId="20577"/>
          <ac:spMkLst>
            <pc:docMk/>
            <pc:sldMk cId="3422606089" sldId="380"/>
            <ac:spMk id="2" creationId="{CEAEE7CC-01B5-5440-A97F-8E6FDAE639CB}"/>
          </ac:spMkLst>
        </pc:spChg>
        <pc:spChg chg="mod">
          <ac:chgData name="Stuart Morgan" userId="1aa4e975-22b9-445c-a42a-81b89751dafc" providerId="ADAL" clId="{E69B9193-BF3A-B449-B902-B29A3ADDE347}" dt="2021-04-25T10:42:01.023" v="75" actId="20577"/>
          <ac:spMkLst>
            <pc:docMk/>
            <pc:sldMk cId="3422606089" sldId="380"/>
            <ac:spMk id="3" creationId="{8075B1CF-6B16-744B-9D0A-2EF08E0AA08D}"/>
          </ac:spMkLst>
        </pc:spChg>
      </pc:sldChg>
      <pc:sldChg chg="modSp add mod">
        <pc:chgData name="Stuart Morgan" userId="1aa4e975-22b9-445c-a42a-81b89751dafc" providerId="ADAL" clId="{E69B9193-BF3A-B449-B902-B29A3ADDE347}" dt="2021-04-25T10:40:47.673" v="51" actId="20577"/>
        <pc:sldMkLst>
          <pc:docMk/>
          <pc:sldMk cId="2093374949" sldId="381"/>
        </pc:sldMkLst>
        <pc:spChg chg="mod">
          <ac:chgData name="Stuart Morgan" userId="1aa4e975-22b9-445c-a42a-81b89751dafc" providerId="ADAL" clId="{E69B9193-BF3A-B449-B902-B29A3ADDE347}" dt="2021-04-25T10:40:47.673" v="51" actId="20577"/>
          <ac:spMkLst>
            <pc:docMk/>
            <pc:sldMk cId="2093374949" sldId="381"/>
            <ac:spMk id="2" creationId="{CEAEE7CC-01B5-5440-A97F-8E6FDAE639CB}"/>
          </ac:spMkLst>
        </pc:spChg>
        <pc:spChg chg="mod">
          <ac:chgData name="Stuart Morgan" userId="1aa4e975-22b9-445c-a42a-81b89751dafc" providerId="ADAL" clId="{E69B9193-BF3A-B449-B902-B29A3ADDE347}" dt="2021-04-25T10:40:27.485" v="26" actId="20577"/>
          <ac:spMkLst>
            <pc:docMk/>
            <pc:sldMk cId="2093374949" sldId="381"/>
            <ac:spMk id="3" creationId="{8075B1CF-6B16-744B-9D0A-2EF08E0AA08D}"/>
          </ac:spMkLst>
        </pc:spChg>
      </pc:sldChg>
      <pc:sldChg chg="modSp new mod">
        <pc:chgData name="Stuart Morgan" userId="1aa4e975-22b9-445c-a42a-81b89751dafc" providerId="ADAL" clId="{E69B9193-BF3A-B449-B902-B29A3ADDE347}" dt="2021-04-25T10:42:27.663" v="92" actId="20577"/>
        <pc:sldMkLst>
          <pc:docMk/>
          <pc:sldMk cId="2421460505" sldId="382"/>
        </pc:sldMkLst>
        <pc:spChg chg="mod">
          <ac:chgData name="Stuart Morgan" userId="1aa4e975-22b9-445c-a42a-81b89751dafc" providerId="ADAL" clId="{E69B9193-BF3A-B449-B902-B29A3ADDE347}" dt="2021-04-25T10:42:27.663" v="92" actId="20577"/>
          <ac:spMkLst>
            <pc:docMk/>
            <pc:sldMk cId="2421460505" sldId="382"/>
            <ac:spMk id="2" creationId="{ABBF3675-8FB6-3149-89C5-848856329585}"/>
          </ac:spMkLst>
        </pc:spChg>
        <pc:spChg chg="mod">
          <ac:chgData name="Stuart Morgan" userId="1aa4e975-22b9-445c-a42a-81b89751dafc" providerId="ADAL" clId="{E69B9193-BF3A-B449-B902-B29A3ADDE347}" dt="2021-04-25T10:42:23.188" v="85" actId="20577"/>
          <ac:spMkLst>
            <pc:docMk/>
            <pc:sldMk cId="2421460505" sldId="382"/>
            <ac:spMk id="3" creationId="{4CCD165A-5242-9A48-8436-744AFAEB5D66}"/>
          </ac:spMkLst>
        </pc:spChg>
      </pc:sldChg>
      <pc:sldChg chg="modSp new mod">
        <pc:chgData name="Stuart Morgan" userId="1aa4e975-22b9-445c-a42a-81b89751dafc" providerId="ADAL" clId="{E69B9193-BF3A-B449-B902-B29A3ADDE347}" dt="2021-04-25T10:43:26.995" v="126" actId="20577"/>
        <pc:sldMkLst>
          <pc:docMk/>
          <pc:sldMk cId="2650806097" sldId="383"/>
        </pc:sldMkLst>
        <pc:spChg chg="mod">
          <ac:chgData name="Stuart Morgan" userId="1aa4e975-22b9-445c-a42a-81b89751dafc" providerId="ADAL" clId="{E69B9193-BF3A-B449-B902-B29A3ADDE347}" dt="2021-04-25T10:43:26.995" v="126" actId="20577"/>
          <ac:spMkLst>
            <pc:docMk/>
            <pc:sldMk cId="2650806097" sldId="383"/>
            <ac:spMk id="2" creationId="{2905F7BA-E818-2B45-90EC-B8FE9A659C7B}"/>
          </ac:spMkLst>
        </pc:spChg>
      </pc:sldChg>
      <pc:sldChg chg="modSp new mod">
        <pc:chgData name="Stuart Morgan" userId="1aa4e975-22b9-445c-a42a-81b89751dafc" providerId="ADAL" clId="{E69B9193-BF3A-B449-B902-B29A3ADDE347}" dt="2021-04-25T10:43:47.683" v="134" actId="20577"/>
        <pc:sldMkLst>
          <pc:docMk/>
          <pc:sldMk cId="490443219" sldId="384"/>
        </pc:sldMkLst>
        <pc:spChg chg="mod">
          <ac:chgData name="Stuart Morgan" userId="1aa4e975-22b9-445c-a42a-81b89751dafc" providerId="ADAL" clId="{E69B9193-BF3A-B449-B902-B29A3ADDE347}" dt="2021-04-25T10:43:47.683" v="134" actId="20577"/>
          <ac:spMkLst>
            <pc:docMk/>
            <pc:sldMk cId="490443219" sldId="384"/>
            <ac:spMk id="2" creationId="{42EF5A27-855B-F945-B40A-876F93A106B1}"/>
          </ac:spMkLst>
        </pc:spChg>
      </pc:sldChg>
      <pc:sldChg chg="modSp new mod ord">
        <pc:chgData name="Stuart Morgan" userId="1aa4e975-22b9-445c-a42a-81b89751dafc" providerId="ADAL" clId="{E69B9193-BF3A-B449-B902-B29A3ADDE347}" dt="2021-04-25T10:51:22.579" v="285" actId="27636"/>
        <pc:sldMkLst>
          <pc:docMk/>
          <pc:sldMk cId="1102887046" sldId="385"/>
        </pc:sldMkLst>
        <pc:spChg chg="mod">
          <ac:chgData name="Stuart Morgan" userId="1aa4e975-22b9-445c-a42a-81b89751dafc" providerId="ADAL" clId="{E69B9193-BF3A-B449-B902-B29A3ADDE347}" dt="2021-04-25T10:48:03.886" v="199" actId="113"/>
          <ac:spMkLst>
            <pc:docMk/>
            <pc:sldMk cId="1102887046" sldId="385"/>
            <ac:spMk id="2" creationId="{D2743546-6ED1-AC4A-96F4-EE4EB4A5EBFE}"/>
          </ac:spMkLst>
        </pc:spChg>
        <pc:spChg chg="mod">
          <ac:chgData name="Stuart Morgan" userId="1aa4e975-22b9-445c-a42a-81b89751dafc" providerId="ADAL" clId="{E69B9193-BF3A-B449-B902-B29A3ADDE347}" dt="2021-04-25T10:51:22.579" v="285" actId="27636"/>
          <ac:spMkLst>
            <pc:docMk/>
            <pc:sldMk cId="1102887046" sldId="385"/>
            <ac:spMk id="3" creationId="{C7BE1AA1-996A-1743-A2B5-2A67C8C6207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F6C15254-D509-430A-9490-08DCAB64DE9E}" type="datetimeFigureOut">
              <a:rPr lang="en-US" smtClean="0"/>
              <a:pPr/>
              <a:t>4/25/21</a:t>
            </a:fld>
            <a:endParaRPr lang="en-US"/>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AE417405-0C34-4463-81CF-A0677FE936C7}" type="slidenum">
              <a:rPr lang="en-US" smtClean="0"/>
              <a:pPr/>
              <a:t>‹#›</a:t>
            </a:fld>
            <a:endParaRPr lang="en-US"/>
          </a:p>
        </p:txBody>
      </p:sp>
    </p:spTree>
    <p:extLst>
      <p:ext uri="{BB962C8B-B14F-4D97-AF65-F5344CB8AC3E}">
        <p14:creationId xmlns:p14="http://schemas.microsoft.com/office/powerpoint/2010/main" val="2280341701"/>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0F8B08E3-B88F-4622-A3CF-4538153DFF91}" type="datetimeFigureOut">
              <a:rPr lang="en-US" smtClean="0"/>
              <a:pPr/>
              <a:t>4/25/21</a:t>
            </a:fld>
            <a:endParaRPr lang="en-US"/>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4DBD18BD-32CB-4AF2-B023-6C96FA81C777}" type="slidenum">
              <a:rPr lang="en-US" smtClean="0"/>
              <a:pPr/>
              <a:t>‹#›</a:t>
            </a:fld>
            <a:endParaRPr lang="en-US"/>
          </a:p>
        </p:txBody>
      </p:sp>
    </p:spTree>
    <p:extLst>
      <p:ext uri="{BB962C8B-B14F-4D97-AF65-F5344CB8AC3E}">
        <p14:creationId xmlns:p14="http://schemas.microsoft.com/office/powerpoint/2010/main" val="939219901"/>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DF6337-1354-4182-AA60-6E3DF6887F2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Arial" charset="0"/>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Arial" charset="0"/>
            </a:endParaRPr>
          </a:p>
        </p:txBody>
      </p:sp>
    </p:spTree>
    <p:extLst>
      <p:ext uri="{BB962C8B-B14F-4D97-AF65-F5344CB8AC3E}">
        <p14:creationId xmlns:p14="http://schemas.microsoft.com/office/powerpoint/2010/main" val="3978852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Inventory = Stock = unsold goods manufactured or bought for sale.</a:t>
            </a:r>
          </a:p>
          <a:p>
            <a:endParaRPr lang="en-GB" dirty="0"/>
          </a:p>
          <a:p>
            <a:r>
              <a:rPr lang="en-GB" dirty="0"/>
              <a:t>Financial</a:t>
            </a:r>
            <a:r>
              <a:rPr lang="en-GB" baseline="0" dirty="0"/>
              <a:t> statements show Opening Stock at the start of the accounting period, and Closing Stock at the end of the period.</a:t>
            </a:r>
          </a:p>
          <a:p>
            <a:endParaRPr lang="en-GB" baseline="0" dirty="0"/>
          </a:p>
          <a:p>
            <a:r>
              <a:rPr lang="en-GB" baseline="0" dirty="0"/>
              <a:t>Accounting standard SSAP 9 Stock &amp; Long Term Contracts and IAS 2.</a:t>
            </a:r>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3</a:t>
            </a:fld>
            <a:endParaRPr lang="en-US"/>
          </a:p>
        </p:txBody>
      </p:sp>
    </p:spTree>
    <p:extLst>
      <p:ext uri="{BB962C8B-B14F-4D97-AF65-F5344CB8AC3E}">
        <p14:creationId xmlns:p14="http://schemas.microsoft.com/office/powerpoint/2010/main" val="422623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 stock holding enables a smooth manufacturing process, while stock is available to meet the varying demands of customers.</a:t>
            </a:r>
          </a:p>
          <a:p>
            <a:endParaRPr lang="en-GB" dirty="0"/>
          </a:p>
          <a:p>
            <a:r>
              <a:rPr lang="en-GB" dirty="0"/>
              <a:t>Valued in accordance with accounting standards.</a:t>
            </a:r>
          </a:p>
          <a:p>
            <a:endParaRPr lang="en-GB" dirty="0"/>
          </a:p>
          <a:p>
            <a:r>
              <a:rPr lang="en-GB" dirty="0"/>
              <a:t>Used in valuing Closing Stock, a Current Asset on the Balance Sheet,</a:t>
            </a:r>
            <a:r>
              <a:rPr lang="en-GB" baseline="0" dirty="0"/>
              <a:t> and used for Product and Service costing for the Management Accounts.</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8</a:t>
            </a:fld>
            <a:endParaRPr lang="en-US"/>
          </a:p>
        </p:txBody>
      </p:sp>
    </p:spTree>
    <p:extLst>
      <p:ext uri="{BB962C8B-B14F-4D97-AF65-F5344CB8AC3E}">
        <p14:creationId xmlns:p14="http://schemas.microsoft.com/office/powerpoint/2010/main" val="1027831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i.e. </a:t>
            </a:r>
            <a:r>
              <a:rPr lang="en-GB" b="1" dirty="0"/>
              <a:t>Cost of Sales = Opening Stock + Purchases – Closing Stock</a:t>
            </a:r>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10</a:t>
            </a:fld>
            <a:endParaRPr lang="en-US"/>
          </a:p>
        </p:txBody>
      </p:sp>
    </p:spTree>
    <p:extLst>
      <p:ext uri="{BB962C8B-B14F-4D97-AF65-F5344CB8AC3E}">
        <p14:creationId xmlns:p14="http://schemas.microsoft.com/office/powerpoint/2010/main" val="904680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Stock</a:t>
            </a:r>
            <a:r>
              <a:rPr lang="en-GB" dirty="0"/>
              <a:t> is an expensive asset and often forms a major</a:t>
            </a:r>
            <a:r>
              <a:rPr lang="en-GB" baseline="0" dirty="0"/>
              <a:t> element of the company’s total assets</a:t>
            </a:r>
          </a:p>
          <a:p>
            <a:r>
              <a:rPr lang="en-GB" baseline="0" dirty="0"/>
              <a:t>It is </a:t>
            </a:r>
            <a:r>
              <a:rPr lang="en-GB" b="1" baseline="0" dirty="0"/>
              <a:t>expensive </a:t>
            </a:r>
            <a:r>
              <a:rPr lang="en-GB" b="1" dirty="0"/>
              <a:t>to buy and also to hold </a:t>
            </a:r>
            <a:r>
              <a:rPr lang="en-GB" dirty="0"/>
              <a:t>e.g. Amazon warehouse.</a:t>
            </a:r>
          </a:p>
          <a:p>
            <a:endParaRPr lang="en-GB" dirty="0"/>
          </a:p>
          <a:p>
            <a:r>
              <a:rPr lang="en-GB" b="1" dirty="0"/>
              <a:t>Stock Days is the number of days on average the stock is in the warehouse.</a:t>
            </a:r>
          </a:p>
          <a:p>
            <a:r>
              <a:rPr lang="en-GB" dirty="0"/>
              <a:t>It needs to be a minimum number of days so that we do not hold it </a:t>
            </a:r>
            <a:r>
              <a:rPr lang="en-GB" baseline="0" dirty="0"/>
              <a:t>for long periods. Stock is expensive to have.</a:t>
            </a:r>
          </a:p>
          <a:p>
            <a:r>
              <a:rPr lang="en-GB" baseline="0" dirty="0"/>
              <a:t>However, we have to consider stock cover for seasonal fluctuations.</a:t>
            </a:r>
          </a:p>
        </p:txBody>
      </p:sp>
      <p:sp>
        <p:nvSpPr>
          <p:cNvPr id="5" name="Slide Number Placeholder 4"/>
          <p:cNvSpPr>
            <a:spLocks noGrp="1"/>
          </p:cNvSpPr>
          <p:nvPr>
            <p:ph type="sldNum" sz="quarter" idx="11"/>
          </p:nvPr>
        </p:nvSpPr>
        <p:spPr/>
        <p:txBody>
          <a:bodyPr/>
          <a:lstStyle/>
          <a:p>
            <a:fld id="{4DBD18BD-32CB-4AF2-B023-6C96FA81C777}" type="slidenum">
              <a:rPr lang="en-US" smtClean="0"/>
              <a:pPr/>
              <a:t>11</a:t>
            </a:fld>
            <a:endParaRPr lang="en-US"/>
          </a:p>
        </p:txBody>
      </p:sp>
    </p:spTree>
    <p:extLst>
      <p:ext uri="{BB962C8B-B14F-4D97-AF65-F5344CB8AC3E}">
        <p14:creationId xmlns:p14="http://schemas.microsoft.com/office/powerpoint/2010/main" val="1794906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Stock </a:t>
            </a:r>
            <a:r>
              <a:rPr lang="en-GB" baseline="0" dirty="0"/>
              <a:t>is made up of these elements.</a:t>
            </a:r>
          </a:p>
          <a:p>
            <a:endParaRPr lang="en-GB" baseline="0" dirty="0"/>
          </a:p>
          <a:p>
            <a:r>
              <a:rPr lang="en-GB" baseline="0" dirty="0"/>
              <a:t>Raw materials – through the Conversion process by the application of labour / machinery / know-how  / </a:t>
            </a:r>
            <a:r>
              <a:rPr lang="en-GB" baseline="0" dirty="0" err="1"/>
              <a:t>etc</a:t>
            </a:r>
            <a:r>
              <a:rPr lang="en-GB" baseline="0" dirty="0"/>
              <a:t> to convert into finished goods.</a:t>
            </a:r>
          </a:p>
          <a:p>
            <a:endParaRPr lang="en-GB" baseline="0" dirty="0"/>
          </a:p>
          <a:p>
            <a:r>
              <a:rPr lang="en-GB" baseline="0" dirty="0"/>
              <a:t>Work In Progress – goods which have started the conversion process but not yet completed it.  </a:t>
            </a:r>
          </a:p>
          <a:p>
            <a:r>
              <a:rPr lang="en-GB" baseline="0" dirty="0"/>
              <a:t>Goods can be anything from a small washer to a building.</a:t>
            </a:r>
          </a:p>
          <a:p>
            <a:endParaRPr lang="en-GB" baseline="0" dirty="0"/>
          </a:p>
          <a:p>
            <a:r>
              <a:rPr lang="en-GB" baseline="0" dirty="0"/>
              <a:t>Stock is shown in   the Profit and Loss Account in Cost of Sales,  and the Balance Sheet (current asset).</a:t>
            </a:r>
          </a:p>
          <a:p>
            <a:endParaRPr lang="en-GB" baseline="0" dirty="0"/>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12</a:t>
            </a:fld>
            <a:endParaRPr lang="en-US"/>
          </a:p>
        </p:txBody>
      </p:sp>
    </p:spTree>
    <p:extLst>
      <p:ext uri="{BB962C8B-B14F-4D97-AF65-F5344CB8AC3E}">
        <p14:creationId xmlns:p14="http://schemas.microsoft.com/office/powerpoint/2010/main" val="2465330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 Let us start with valuing “Cost”.</a:t>
            </a:r>
          </a:p>
          <a:p>
            <a:endParaRPr lang="en-GB" dirty="0"/>
          </a:p>
          <a:p>
            <a:r>
              <a:rPr lang="en-GB" dirty="0"/>
              <a:t>LIFO is</a:t>
            </a:r>
            <a:r>
              <a:rPr lang="en-GB" baseline="0" dirty="0"/>
              <a:t> not allowed under IFRS….but IS allowed und USA GAAP resulting in oil giants having stock recorded at 1960’s prices?</a:t>
            </a:r>
          </a:p>
          <a:p>
            <a:endParaRPr lang="en-GB" baseline="0" dirty="0"/>
          </a:p>
          <a:p>
            <a:r>
              <a:rPr lang="en-GB" baseline="0" dirty="0"/>
              <a:t>FIFO assumes that the earliest purchased items are sold first, so that those remaining in stock are the items most recently purchased.</a:t>
            </a:r>
          </a:p>
          <a:p>
            <a:endParaRPr lang="en-GB" baseline="0"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14</a:t>
            </a:fld>
            <a:endParaRPr lang="en-US"/>
          </a:p>
        </p:txBody>
      </p:sp>
    </p:spTree>
    <p:extLst>
      <p:ext uri="{BB962C8B-B14F-4D97-AF65-F5344CB8AC3E}">
        <p14:creationId xmlns:p14="http://schemas.microsoft.com/office/powerpoint/2010/main" val="3983535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Suitable for goods-in</a:t>
            </a:r>
            <a:r>
              <a:rPr lang="en-GB" baseline="0" dirty="0"/>
              <a:t> and goods-out without any added-value processing.</a:t>
            </a:r>
          </a:p>
          <a:p>
            <a:endParaRPr lang="en-GB" dirty="0"/>
          </a:p>
          <a:p>
            <a:r>
              <a:rPr lang="en-GB" dirty="0"/>
              <a:t>Starting point is the Sales value.</a:t>
            </a:r>
          </a:p>
        </p:txBody>
      </p:sp>
      <p:sp>
        <p:nvSpPr>
          <p:cNvPr id="5" name="Slide Number Placeholder 4"/>
          <p:cNvSpPr>
            <a:spLocks noGrp="1"/>
          </p:cNvSpPr>
          <p:nvPr>
            <p:ph type="sldNum" sz="quarter" idx="11"/>
          </p:nvPr>
        </p:nvSpPr>
        <p:spPr/>
        <p:txBody>
          <a:bodyPr/>
          <a:lstStyle/>
          <a:p>
            <a:fld id="{4DBD18BD-32CB-4AF2-B023-6C96FA81C777}" type="slidenum">
              <a:rPr lang="en-US" smtClean="0"/>
              <a:pPr/>
              <a:t>17</a:t>
            </a:fld>
            <a:endParaRPr lang="en-US"/>
          </a:p>
        </p:txBody>
      </p:sp>
    </p:spTree>
    <p:extLst>
      <p:ext uri="{BB962C8B-B14F-4D97-AF65-F5344CB8AC3E}">
        <p14:creationId xmlns:p14="http://schemas.microsoft.com/office/powerpoint/2010/main" val="885668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 having calculated the “Cost”, let us now calculate the NRV.</a:t>
            </a:r>
          </a:p>
        </p:txBody>
      </p:sp>
      <p:sp>
        <p:nvSpPr>
          <p:cNvPr id="5" name="Slide Number Placeholder 4"/>
          <p:cNvSpPr>
            <a:spLocks noGrp="1"/>
          </p:cNvSpPr>
          <p:nvPr>
            <p:ph type="sldNum" sz="quarter" idx="11"/>
          </p:nvPr>
        </p:nvSpPr>
        <p:spPr/>
        <p:txBody>
          <a:bodyPr/>
          <a:lstStyle/>
          <a:p>
            <a:fld id="{4DBD18BD-32CB-4AF2-B023-6C96FA81C777}" type="slidenum">
              <a:rPr lang="en-US" smtClean="0"/>
              <a:pPr/>
              <a:t>18</a:t>
            </a:fld>
            <a:endParaRPr lang="en-US"/>
          </a:p>
        </p:txBody>
      </p:sp>
    </p:spTree>
    <p:extLst>
      <p:ext uri="{BB962C8B-B14F-4D97-AF65-F5344CB8AC3E}">
        <p14:creationId xmlns:p14="http://schemas.microsoft.com/office/powerpoint/2010/main" val="34943094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look at all three.</a:t>
            </a:r>
          </a:p>
          <a:p>
            <a:endParaRPr lang="en-GB" dirty="0"/>
          </a:p>
          <a:p>
            <a:r>
              <a:rPr lang="en-GB" dirty="0"/>
              <a:t>Data is collected through </a:t>
            </a:r>
            <a:r>
              <a:rPr lang="en-GB" b="1" dirty="0"/>
              <a:t>JOB COSTING </a:t>
            </a:r>
            <a:r>
              <a:rPr lang="en-GB" dirty="0"/>
              <a:t>systems that accumulate the relevant information e.g.</a:t>
            </a:r>
          </a:p>
          <a:p>
            <a:r>
              <a:rPr lang="en-GB" b="1" dirty="0"/>
              <a:t>Costs of raw materials </a:t>
            </a:r>
            <a:r>
              <a:rPr lang="en-GB" dirty="0"/>
              <a:t>(receipt into stock, issue to production, types of items, quantities, prices, etc), </a:t>
            </a:r>
          </a:p>
          <a:p>
            <a:r>
              <a:rPr lang="en-GB" b="1" dirty="0"/>
              <a:t>Timesheets</a:t>
            </a:r>
            <a:r>
              <a:rPr lang="en-GB" dirty="0"/>
              <a:t> (skilled labour, unskilled labour, Partner’s time, etc)</a:t>
            </a:r>
          </a:p>
          <a:p>
            <a:r>
              <a:rPr lang="en-GB" b="1" dirty="0"/>
              <a:t>Overheads</a:t>
            </a:r>
          </a:p>
          <a:p>
            <a:r>
              <a:rPr lang="en-GB" dirty="0"/>
              <a:t>…..See next slide.</a:t>
            </a:r>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19</a:t>
            </a:fld>
            <a:endParaRPr lang="en-US"/>
          </a:p>
        </p:txBody>
      </p:sp>
    </p:spTree>
    <p:extLst>
      <p:ext uri="{BB962C8B-B14F-4D97-AF65-F5344CB8AC3E}">
        <p14:creationId xmlns:p14="http://schemas.microsoft.com/office/powerpoint/2010/main" val="18453331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Class to attempt this exercise.</a:t>
            </a:r>
          </a:p>
          <a:p>
            <a:endParaRPr lang="en-GB" b="1" dirty="0"/>
          </a:p>
          <a:p>
            <a:endParaRPr lang="en-GB" b="1" dirty="0"/>
          </a:p>
          <a:p>
            <a:endParaRPr lang="en-GB"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21</a:t>
            </a:fld>
            <a:endParaRPr lang="en-US"/>
          </a:p>
        </p:txBody>
      </p:sp>
    </p:spTree>
    <p:extLst>
      <p:ext uri="{BB962C8B-B14F-4D97-AF65-F5344CB8AC3E}">
        <p14:creationId xmlns:p14="http://schemas.microsoft.com/office/powerpoint/2010/main" val="2710741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Answer.</a:t>
            </a:r>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22</a:t>
            </a:fld>
            <a:endParaRPr lang="en-US"/>
          </a:p>
        </p:txBody>
      </p:sp>
    </p:spTree>
    <p:extLst>
      <p:ext uri="{BB962C8B-B14F-4D97-AF65-F5344CB8AC3E}">
        <p14:creationId xmlns:p14="http://schemas.microsoft.com/office/powerpoint/2010/main" val="26239223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Class to attempt this exercise.</a:t>
            </a:r>
          </a:p>
          <a:p>
            <a:endParaRPr lang="en-GB"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23</a:t>
            </a:fld>
            <a:endParaRPr lang="en-US"/>
          </a:p>
        </p:txBody>
      </p:sp>
    </p:spTree>
    <p:extLst>
      <p:ext uri="{BB962C8B-B14F-4D97-AF65-F5344CB8AC3E}">
        <p14:creationId xmlns:p14="http://schemas.microsoft.com/office/powerpoint/2010/main" val="3804492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Answer.</a:t>
            </a:r>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24</a:t>
            </a:fld>
            <a:endParaRPr lang="en-US"/>
          </a:p>
        </p:txBody>
      </p:sp>
    </p:spTree>
    <p:extLst>
      <p:ext uri="{BB962C8B-B14F-4D97-AF65-F5344CB8AC3E}">
        <p14:creationId xmlns:p14="http://schemas.microsoft.com/office/powerpoint/2010/main" val="22010467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Students to attempt</a:t>
            </a:r>
            <a:r>
              <a:rPr lang="en-GB" dirty="0"/>
              <a:t>.</a:t>
            </a:r>
          </a:p>
          <a:p>
            <a:endParaRPr lang="en-GB" dirty="0"/>
          </a:p>
          <a:p>
            <a:r>
              <a:rPr lang="en-GB" dirty="0"/>
              <a:t>“</a:t>
            </a:r>
            <a:r>
              <a:rPr lang="en-GB" b="0" dirty="0"/>
              <a:t>Stock</a:t>
            </a:r>
            <a:r>
              <a:rPr lang="en-GB" dirty="0"/>
              <a:t>” is related to </a:t>
            </a:r>
            <a:r>
              <a:rPr lang="en-GB" b="1" dirty="0"/>
              <a:t>Manufacturers</a:t>
            </a:r>
            <a:r>
              <a:rPr lang="en-GB" dirty="0"/>
              <a:t> and </a:t>
            </a:r>
            <a:r>
              <a:rPr lang="en-GB" b="1" dirty="0"/>
              <a:t>retailers</a:t>
            </a:r>
            <a:r>
              <a:rPr lang="en-GB" dirty="0"/>
              <a:t>, but </a:t>
            </a:r>
            <a:r>
              <a:rPr lang="en-GB" b="1" dirty="0"/>
              <a:t>services</a:t>
            </a:r>
            <a:r>
              <a:rPr lang="en-GB" dirty="0"/>
              <a:t> businesses usually have the equivalent to stock called </a:t>
            </a:r>
            <a:r>
              <a:rPr lang="en-GB" b="1" dirty="0"/>
              <a:t>WORK-IN-PROGRESS.</a:t>
            </a:r>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25</a:t>
            </a:fld>
            <a:endParaRPr lang="en-US"/>
          </a:p>
        </p:txBody>
      </p:sp>
    </p:spTree>
    <p:extLst>
      <p:ext uri="{BB962C8B-B14F-4D97-AF65-F5344CB8AC3E}">
        <p14:creationId xmlns:p14="http://schemas.microsoft.com/office/powerpoint/2010/main" val="9808473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Construction of large products or services (often construction projects), </a:t>
            </a:r>
            <a:r>
              <a:rPr lang="en-GB" b="1" dirty="0"/>
              <a:t>over more than 12 months</a:t>
            </a:r>
            <a:r>
              <a:rPr lang="en-GB" dirty="0"/>
              <a:t>. Usually straddle </a:t>
            </a:r>
            <a:r>
              <a:rPr lang="en-GB" b="1" dirty="0"/>
              <a:t>several accounting periods</a:t>
            </a:r>
            <a:r>
              <a:rPr lang="en-GB" dirty="0"/>
              <a:t>.</a:t>
            </a:r>
          </a:p>
          <a:p>
            <a:endParaRPr lang="en-GB" dirty="0"/>
          </a:p>
          <a:p>
            <a:r>
              <a:rPr lang="en-GB" b="1" dirty="0"/>
              <a:t>IAS11</a:t>
            </a:r>
            <a:r>
              <a:rPr lang="en-GB" dirty="0"/>
              <a:t> = International Accounting Standard 11.</a:t>
            </a:r>
          </a:p>
          <a:p>
            <a:endParaRPr lang="en-GB" dirty="0"/>
          </a:p>
          <a:p>
            <a:r>
              <a:rPr lang="en-GB" b="1" dirty="0"/>
              <a:t>Costs incurred </a:t>
            </a:r>
            <a:r>
              <a:rPr lang="en-GB" dirty="0"/>
              <a:t>in reaching the stage of completion </a:t>
            </a:r>
            <a:r>
              <a:rPr lang="en-GB" b="1" dirty="0"/>
              <a:t>are matched with Income</a:t>
            </a:r>
            <a:r>
              <a:rPr lang="en-GB" dirty="0"/>
              <a:t>.</a:t>
            </a:r>
          </a:p>
          <a:p>
            <a:endParaRPr lang="en-GB" dirty="0"/>
          </a:p>
          <a:p>
            <a:r>
              <a:rPr lang="en-GB" dirty="0"/>
              <a:t>Where the </a:t>
            </a:r>
            <a:r>
              <a:rPr lang="en-GB" b="1" dirty="0"/>
              <a:t>outcome</a:t>
            </a:r>
            <a:r>
              <a:rPr lang="en-GB" dirty="0"/>
              <a:t> of a contract is </a:t>
            </a:r>
            <a:r>
              <a:rPr lang="en-GB" b="1" dirty="0"/>
              <a:t>unknown</a:t>
            </a:r>
            <a:r>
              <a:rPr lang="en-GB" dirty="0"/>
              <a:t>, </a:t>
            </a:r>
            <a:r>
              <a:rPr lang="en-GB" u="sng" dirty="0"/>
              <a:t>no profit should be recognised</a:t>
            </a:r>
            <a:r>
              <a:rPr lang="en-GB" dirty="0"/>
              <a:t>. </a:t>
            </a:r>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27</a:t>
            </a:fld>
            <a:endParaRPr lang="en-US"/>
          </a:p>
        </p:txBody>
      </p:sp>
    </p:spTree>
    <p:extLst>
      <p:ext uri="{BB962C8B-B14F-4D97-AF65-F5344CB8AC3E}">
        <p14:creationId xmlns:p14="http://schemas.microsoft.com/office/powerpoint/2010/main" val="3294623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Students to attempt.</a:t>
            </a:r>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29</a:t>
            </a:fld>
            <a:endParaRPr lang="en-US"/>
          </a:p>
        </p:txBody>
      </p:sp>
    </p:spTree>
    <p:extLst>
      <p:ext uri="{BB962C8B-B14F-4D97-AF65-F5344CB8AC3E}">
        <p14:creationId xmlns:p14="http://schemas.microsoft.com/office/powerpoint/2010/main" val="2467679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30</a:t>
            </a:fld>
            <a:endParaRPr lang="en-US"/>
          </a:p>
        </p:txBody>
      </p:sp>
    </p:spTree>
    <p:extLst>
      <p:ext uri="{BB962C8B-B14F-4D97-AF65-F5344CB8AC3E}">
        <p14:creationId xmlns:p14="http://schemas.microsoft.com/office/powerpoint/2010/main" val="5785891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32</a:t>
            </a:fld>
            <a:endParaRPr lang="en-US"/>
          </a:p>
        </p:txBody>
      </p:sp>
    </p:spTree>
    <p:extLst>
      <p:ext uri="{BB962C8B-B14F-4D97-AF65-F5344CB8AC3E}">
        <p14:creationId xmlns:p14="http://schemas.microsoft.com/office/powerpoint/2010/main" val="7792266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Follow the standard Costing template</a:t>
            </a:r>
            <a:r>
              <a:rPr lang="en-GB" dirty="0"/>
              <a:t>: </a:t>
            </a:r>
          </a:p>
          <a:p>
            <a:r>
              <a:rPr lang="en-GB" b="1" dirty="0"/>
              <a:t>Direct Material</a:t>
            </a:r>
          </a:p>
          <a:p>
            <a:r>
              <a:rPr lang="en-GB" b="1" dirty="0"/>
              <a:t>Direct Labour</a:t>
            </a:r>
          </a:p>
          <a:p>
            <a:r>
              <a:rPr lang="en-GB" b="1" dirty="0"/>
              <a:t>= Prime Cost</a:t>
            </a:r>
          </a:p>
          <a:p>
            <a:r>
              <a:rPr lang="en-GB" b="1" dirty="0"/>
              <a:t>Overheads</a:t>
            </a:r>
          </a:p>
          <a:p>
            <a:r>
              <a:rPr lang="en-GB" b="1" dirty="0"/>
              <a:t>Total Cost</a:t>
            </a:r>
          </a:p>
          <a:p>
            <a:endParaRPr lang="en-GB" b="1" dirty="0"/>
          </a:p>
          <a:p>
            <a:r>
              <a:rPr lang="en-GB" b="1" dirty="0"/>
              <a:t>Presented for Management purposes.</a:t>
            </a:r>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33</a:t>
            </a:fld>
            <a:endParaRPr lang="en-US"/>
          </a:p>
        </p:txBody>
      </p:sp>
    </p:spTree>
    <p:extLst>
      <p:ext uri="{BB962C8B-B14F-4D97-AF65-F5344CB8AC3E}">
        <p14:creationId xmlns:p14="http://schemas.microsoft.com/office/powerpoint/2010/main" val="17070191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c.f</a:t>
            </a:r>
            <a:r>
              <a:rPr lang="en-GB" b="0" dirty="0"/>
              <a:t>. </a:t>
            </a:r>
            <a:r>
              <a:rPr lang="en-GB" b="1" dirty="0"/>
              <a:t>Cost of Sales = Opening Stock + Purchases – Closing Stock</a:t>
            </a:r>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34</a:t>
            </a:fld>
            <a:endParaRPr lang="en-US"/>
          </a:p>
        </p:txBody>
      </p:sp>
    </p:spTree>
    <p:extLst>
      <p:ext uri="{BB962C8B-B14F-4D97-AF65-F5344CB8AC3E}">
        <p14:creationId xmlns:p14="http://schemas.microsoft.com/office/powerpoint/2010/main" val="28211401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statement is presented for </a:t>
            </a:r>
            <a:r>
              <a:rPr lang="en-GB" b="1" dirty="0"/>
              <a:t>Management</a:t>
            </a:r>
            <a:r>
              <a:rPr lang="en-GB" dirty="0"/>
              <a:t> AND is published as part of the company’s </a:t>
            </a:r>
            <a:r>
              <a:rPr lang="en-GB" b="1" dirty="0"/>
              <a:t>Annual Accounts</a:t>
            </a:r>
            <a:r>
              <a:rPr lang="en-GB" dirty="0"/>
              <a:t>.</a:t>
            </a:r>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35</a:t>
            </a:fld>
            <a:endParaRPr lang="en-US"/>
          </a:p>
        </p:txBody>
      </p:sp>
    </p:spTree>
    <p:extLst>
      <p:ext uri="{BB962C8B-B14F-4D97-AF65-F5344CB8AC3E}">
        <p14:creationId xmlns:p14="http://schemas.microsoft.com/office/powerpoint/2010/main" val="29765283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Raw materials</a:t>
            </a:r>
          </a:p>
          <a:p>
            <a:r>
              <a:rPr lang="en-GB" dirty="0"/>
              <a:t>Work in Progress</a:t>
            </a:r>
          </a:p>
          <a:p>
            <a:r>
              <a:rPr lang="en-GB" dirty="0"/>
              <a:t>Finished Goods</a:t>
            </a:r>
          </a:p>
          <a:p>
            <a:endParaRPr lang="en-GB"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4DBD18BD-32CB-4AF2-B023-6C96FA81C777}" type="slidenum">
              <a:rPr lang="en-US" smtClean="0"/>
              <a:pPr/>
              <a:t>38</a:t>
            </a:fld>
            <a:endParaRPr lang="en-US"/>
          </a:p>
        </p:txBody>
      </p:sp>
    </p:spTree>
    <p:extLst>
      <p:ext uri="{BB962C8B-B14F-4D97-AF65-F5344CB8AC3E}">
        <p14:creationId xmlns:p14="http://schemas.microsoft.com/office/powerpoint/2010/main" val="4076884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E46161C-3398-4BAD-88A2-C14B78C2AA2C}" type="datetime1">
              <a:rPr lang="en-US" smtClean="0"/>
              <a:t>4/25/21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9961A3-F4F4-4B3A-B1BB-CA4F9D119655}" type="datetime1">
              <a:rPr lang="en-US" smtClean="0"/>
              <a:t>4/25/21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7E7804-EFDF-478D-A993-0998693DED49}" type="datetime1">
              <a:rPr lang="en-US" smtClean="0"/>
              <a:t>4/25/21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9367485-54A1-4D32-8E3F-7CBB5D17676B}" type="datetime1">
              <a:rPr lang="en-US" smtClean="0"/>
              <a:t>4/25/21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1"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AD6062F-546B-42D5-B42C-8652C9367189}" type="datetime1">
              <a:rPr lang="en-US" smtClean="0"/>
              <a:t>4/25/21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875709E-95BC-4CF2-B9CA-FD56BDE7668C}" type="datetime1">
              <a:rPr lang="en-US" smtClean="0"/>
              <a:t>4/25/21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0F2ED9-E33D-4758-B3E6-7BB7C853BFE3}" type="datetime1">
              <a:rPr lang="en-US" smtClean="0"/>
              <a:t>4/25/21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1"/>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BA2AC3-88ED-411D-A89E-7BB7067EDF6C}" type="datetime1">
              <a:rPr lang="en-US" smtClean="0"/>
              <a:t>4/25/21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9972E0-F07F-41D2-B254-5941F1A47A7C}" type="datetime1">
              <a:rPr lang="en-US" smtClean="0"/>
              <a:t>4/25/21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CF4B24-8E49-49D7-826D-0831BE1D389D}" type="datetime1">
              <a:rPr lang="en-US" smtClean="0"/>
              <a:t>4/25/21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CA63BB-F10E-4915-8EF4-2EDE5D137B6D}" type="datetime1">
              <a:rPr lang="en-US" smtClean="0"/>
              <a:t>4/25/21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8AF3CC-3A29-43C7-9A11-57CA60BA9AB6}" type="datetime1">
              <a:rPr lang="en-US" smtClean="0"/>
              <a:t>4/25/21</a:t>
            </a:fld>
            <a:endParaRPr lang="en-US"/>
          </a:p>
        </p:txBody>
      </p:sp>
      <p:sp>
        <p:nvSpPr>
          <p:cNvPr id="5" name="Footer Placeholder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2AA575-3A2F-47FF-843C-F9856FBBA3E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hyperlink" Target="https://corporatefinanceinstitute.com/resources/knowledge/accounting/inventor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ifrs.org/issued-standards/list-of-standards/ias-2-inventorie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6" y="0"/>
            <a:ext cx="9153036" cy="7317432"/>
          </a:xfrm>
          <a:prstGeom prst="rect">
            <a:avLst/>
          </a:prstGeom>
        </p:spPr>
      </p:pic>
    </p:spTree>
    <p:extLst>
      <p:ext uri="{BB962C8B-B14F-4D97-AF65-F5344CB8AC3E}">
        <p14:creationId xmlns:p14="http://schemas.microsoft.com/office/powerpoint/2010/main" val="3492366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Text Box 5"/>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marL="0" marR="0" lvl="0" indent="0" algn="l" defTabSz="457200" rtl="0" eaLnBrk="1" fontAlgn="auto" latinLnBrk="0" hangingPunct="1">
              <a:lnSpc>
                <a:spcPct val="100000"/>
              </a:lnSpc>
              <a:spcBef>
                <a:spcPct val="5000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Arial" charset="0"/>
            </a:endParaRPr>
          </a:p>
        </p:txBody>
      </p:sp>
      <p:sp>
        <p:nvSpPr>
          <p:cNvPr id="2059" name="Rectangle 11"/>
          <p:cNvSpPr>
            <a:spLocks noGrp="1" noChangeArrowheads="1"/>
          </p:cNvSpPr>
          <p:nvPr>
            <p:ph type="body" idx="1"/>
          </p:nvPr>
        </p:nvSpPr>
        <p:spPr>
          <a:xfrm>
            <a:off x="477598" y="3739662"/>
            <a:ext cx="8075612" cy="2471655"/>
          </a:xfrm>
        </p:spPr>
        <p:txBody>
          <a:bodyPr>
            <a:normAutofit/>
          </a:bodyPr>
          <a:lstStyle/>
          <a:p>
            <a:pPr marL="0" indent="0" algn="ctr">
              <a:lnSpc>
                <a:spcPct val="90000"/>
              </a:lnSpc>
              <a:buNone/>
            </a:pPr>
            <a:r>
              <a:rPr lang="en-GB" sz="5200" b="1" dirty="0"/>
              <a:t>Managing </a:t>
            </a:r>
            <a:r>
              <a:rPr lang="en-GB" sz="4800" b="1" dirty="0"/>
              <a:t>Material Costs</a:t>
            </a:r>
            <a:endParaRPr lang="en-GB" sz="5200" b="1" dirty="0"/>
          </a:p>
          <a:p>
            <a:pPr marL="0" lvl="0" indent="0" algn="ctr">
              <a:buNone/>
            </a:pPr>
            <a:endParaRPr lang="en-GB" sz="2000" b="1" dirty="0">
              <a:solidFill>
                <a:prstClr val="black"/>
              </a:solidFill>
            </a:endParaRPr>
          </a:p>
          <a:p>
            <a:pPr marL="0" lvl="0" indent="0" algn="ctr">
              <a:buNone/>
            </a:pPr>
            <a:endParaRPr lang="en-GB" sz="2000" b="1" dirty="0">
              <a:solidFill>
                <a:prstClr val="black"/>
              </a:solidFill>
            </a:endParaRPr>
          </a:p>
          <a:p>
            <a:pPr marL="0" lvl="0" indent="0" algn="ctr">
              <a:buNone/>
            </a:pPr>
            <a:endParaRPr lang="en-GB" sz="2000" b="1" dirty="0">
              <a:solidFill>
                <a:prstClr val="black"/>
              </a:solidFill>
            </a:endParaRPr>
          </a:p>
          <a:p>
            <a:pPr marL="0" indent="0" algn="ctr">
              <a:lnSpc>
                <a:spcPct val="90000"/>
              </a:lnSpc>
              <a:buNone/>
            </a:pPr>
            <a:endParaRPr lang="en-GB" sz="5200" b="1" dirty="0"/>
          </a:p>
          <a:p>
            <a:pPr>
              <a:lnSpc>
                <a:spcPct val="90000"/>
              </a:lnSpc>
            </a:pPr>
            <a:endParaRPr lang="en-GB" dirty="0">
              <a:solidFill>
                <a:schemeClr val="accent2"/>
              </a:solidFill>
            </a:endParaRPr>
          </a:p>
          <a:p>
            <a:pPr>
              <a:lnSpc>
                <a:spcPct val="90000"/>
              </a:lnSpc>
            </a:pPr>
            <a:endParaRPr lang="en-GB" dirty="0"/>
          </a:p>
          <a:p>
            <a:pPr>
              <a:lnSpc>
                <a:spcPct val="90000"/>
              </a:lnSpc>
            </a:pPr>
            <a:endParaRPr lang="en-GB" dirty="0"/>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E72C5C1-6ADF-42E4-AC1A-894460DFEA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Arial" charset="0"/>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Arial" charset="0"/>
            </a:endParaRPr>
          </a:p>
        </p:txBody>
      </p:sp>
      <p:sp>
        <p:nvSpPr>
          <p:cNvPr id="11" name="TextBox 10"/>
          <p:cNvSpPr txBox="1"/>
          <p:nvPr/>
        </p:nvSpPr>
        <p:spPr>
          <a:xfrm>
            <a:off x="457201" y="646683"/>
            <a:ext cx="8204076" cy="64633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Arial" charset="0"/>
              </a:rPr>
              <a:t>Financial Performance Management</a:t>
            </a:r>
          </a:p>
        </p:txBody>
      </p:sp>
      <p:pic>
        <p:nvPicPr>
          <p:cNvPr id="2" name="Picture 1"/>
          <p:cNvPicPr>
            <a:picLocks noChangeAspect="1"/>
          </p:cNvPicPr>
          <p:nvPr/>
        </p:nvPicPr>
        <p:blipFill>
          <a:blip r:embed="rId3"/>
          <a:stretch>
            <a:fillRect/>
          </a:stretch>
        </p:blipFill>
        <p:spPr>
          <a:xfrm>
            <a:off x="179512" y="1517360"/>
            <a:ext cx="3047439" cy="121625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2"/>
          <p:cNvSpPr>
            <a:spLocks noGrp="1" noChangeArrowheads="1"/>
          </p:cNvSpPr>
          <p:nvPr>
            <p:ph type="title"/>
          </p:nvPr>
        </p:nvSpPr>
        <p:spPr/>
        <p:txBody>
          <a:bodyPr/>
          <a:lstStyle/>
          <a:p>
            <a:pPr eaLnBrk="1" hangingPunct="1"/>
            <a:r>
              <a:rPr lang="en-GB" dirty="0">
                <a:latin typeface="Arial" charset="0"/>
              </a:rPr>
              <a:t>Overview</a:t>
            </a:r>
          </a:p>
        </p:txBody>
      </p:sp>
      <p:sp>
        <p:nvSpPr>
          <p:cNvPr id="12293" name="Rectangle 3"/>
          <p:cNvSpPr>
            <a:spLocks noGrp="1" noChangeArrowheads="1"/>
          </p:cNvSpPr>
          <p:nvPr>
            <p:ph type="body" idx="1"/>
          </p:nvPr>
        </p:nvSpPr>
        <p:spPr/>
        <p:txBody>
          <a:bodyPr/>
          <a:lstStyle/>
          <a:p>
            <a:pPr eaLnBrk="1" hangingPunct="1"/>
            <a:r>
              <a:rPr lang="en-GB" sz="2800" dirty="0">
                <a:latin typeface="Arial" charset="0"/>
              </a:rPr>
              <a:t>Some terms and definitions</a:t>
            </a:r>
          </a:p>
          <a:p>
            <a:pPr eaLnBrk="1" hangingPunct="1"/>
            <a:r>
              <a:rPr lang="en-GB" sz="2800" dirty="0">
                <a:latin typeface="Arial" charset="0"/>
              </a:rPr>
              <a:t>Accounting for Inventory</a:t>
            </a:r>
          </a:p>
          <a:p>
            <a:pPr eaLnBrk="1" hangingPunct="1"/>
            <a:r>
              <a:rPr lang="en-GB" sz="2800" dirty="0">
                <a:latin typeface="Arial" charset="0"/>
              </a:rPr>
              <a:t>Costing</a:t>
            </a:r>
          </a:p>
          <a:p>
            <a:pPr lvl="1"/>
            <a:r>
              <a:rPr lang="en-GB" sz="2400" dirty="0">
                <a:latin typeface="Arial" charset="0"/>
              </a:rPr>
              <a:t>Costing under weighted average, FIFO and other methods</a:t>
            </a:r>
          </a:p>
          <a:p>
            <a:pPr lvl="1"/>
            <a:r>
              <a:rPr lang="en-GB" sz="2400" dirty="0">
                <a:latin typeface="Arial" charset="0"/>
              </a:rPr>
              <a:t>Job and process costing</a:t>
            </a:r>
          </a:p>
          <a:p>
            <a:pPr lvl="1"/>
            <a:r>
              <a:rPr lang="en-GB" sz="2400" dirty="0">
                <a:latin typeface="Arial" charset="0"/>
              </a:rPr>
              <a:t>Long term contract costing</a:t>
            </a:r>
          </a:p>
          <a:p>
            <a:pPr eaLnBrk="1" hangingPunct="1"/>
            <a:r>
              <a:rPr lang="en-GB" sz="2800" dirty="0">
                <a:latin typeface="Arial" charset="0"/>
              </a:rPr>
              <a:t>Management accounting statements</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3</a:t>
            </a:fld>
            <a:endParaRPr lang="en-US" dirty="0"/>
          </a:p>
        </p:txBody>
      </p:sp>
    </p:spTree>
    <p:extLst>
      <p:ext uri="{BB962C8B-B14F-4D97-AF65-F5344CB8AC3E}">
        <p14:creationId xmlns:p14="http://schemas.microsoft.com/office/powerpoint/2010/main" val="3164849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EE7CC-01B5-5440-A97F-8E6FDAE639CB}"/>
              </a:ext>
            </a:extLst>
          </p:cNvPr>
          <p:cNvSpPr>
            <a:spLocks noGrp="1"/>
          </p:cNvSpPr>
          <p:nvPr>
            <p:ph type="title"/>
          </p:nvPr>
        </p:nvSpPr>
        <p:spPr/>
        <p:txBody>
          <a:bodyPr/>
          <a:lstStyle/>
          <a:p>
            <a:r>
              <a:rPr lang="en-GB" dirty="0"/>
              <a:t>Some accounting terms</a:t>
            </a:r>
          </a:p>
        </p:txBody>
      </p:sp>
      <p:sp>
        <p:nvSpPr>
          <p:cNvPr id="3" name="Text Placeholder 2">
            <a:extLst>
              <a:ext uri="{FF2B5EF4-FFF2-40B4-BE49-F238E27FC236}">
                <a16:creationId xmlns:a16="http://schemas.microsoft.com/office/drawing/2014/main" id="{8075B1CF-6B16-744B-9D0A-2EF08E0AA0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54B46C-08C9-A043-A83C-1251F3364774}"/>
              </a:ext>
            </a:extLst>
          </p:cNvPr>
          <p:cNvSpPr>
            <a:spLocks noGrp="1"/>
          </p:cNvSpPr>
          <p:nvPr>
            <p:ph type="sldNum" sz="quarter" idx="12"/>
          </p:nvPr>
        </p:nvSpPr>
        <p:spPr/>
        <p:txBody>
          <a:bodyPr/>
          <a:lstStyle/>
          <a:p>
            <a:fld id="{082AA575-3A2F-47FF-843C-F9856FBBA3EC}" type="slidenum">
              <a:rPr lang="en-US" smtClean="0"/>
              <a:pPr/>
              <a:t>4</a:t>
            </a:fld>
            <a:endParaRPr lang="en-US"/>
          </a:p>
        </p:txBody>
      </p:sp>
    </p:spTree>
    <p:extLst>
      <p:ext uri="{BB962C8B-B14F-4D97-AF65-F5344CB8AC3E}">
        <p14:creationId xmlns:p14="http://schemas.microsoft.com/office/powerpoint/2010/main" val="3422606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43546-6ED1-AC4A-96F4-EE4EB4A5EBFE}"/>
              </a:ext>
            </a:extLst>
          </p:cNvPr>
          <p:cNvSpPr>
            <a:spLocks noGrp="1"/>
          </p:cNvSpPr>
          <p:nvPr>
            <p:ph type="title"/>
          </p:nvPr>
        </p:nvSpPr>
        <p:spPr/>
        <p:txBody>
          <a:bodyPr/>
          <a:lstStyle/>
          <a:p>
            <a:r>
              <a:rPr lang="en-GB" b="1" dirty="0"/>
              <a:t>Some terms</a:t>
            </a:r>
          </a:p>
        </p:txBody>
      </p:sp>
      <p:sp>
        <p:nvSpPr>
          <p:cNvPr id="3" name="Content Placeholder 2">
            <a:extLst>
              <a:ext uri="{FF2B5EF4-FFF2-40B4-BE49-F238E27FC236}">
                <a16:creationId xmlns:a16="http://schemas.microsoft.com/office/drawing/2014/main" id="{C7BE1AA1-996A-1743-A2B5-2A67C8C62073}"/>
              </a:ext>
            </a:extLst>
          </p:cNvPr>
          <p:cNvSpPr>
            <a:spLocks noGrp="1"/>
          </p:cNvSpPr>
          <p:nvPr>
            <p:ph idx="1"/>
          </p:nvPr>
        </p:nvSpPr>
        <p:spPr>
          <a:xfrm>
            <a:off x="457200" y="1556792"/>
            <a:ext cx="8229600" cy="4569372"/>
          </a:xfrm>
        </p:spPr>
        <p:txBody>
          <a:bodyPr>
            <a:normAutofit fontScale="92500" lnSpcReduction="10000"/>
          </a:bodyPr>
          <a:lstStyle/>
          <a:p>
            <a:r>
              <a:rPr lang="en-GB" b="1" dirty="0"/>
              <a:t>RM</a:t>
            </a:r>
            <a:r>
              <a:rPr lang="en-GB" dirty="0"/>
              <a:t> means the cost of Raw Materials</a:t>
            </a:r>
          </a:p>
          <a:p>
            <a:r>
              <a:rPr lang="en-GB" b="1" dirty="0"/>
              <a:t>FG</a:t>
            </a:r>
            <a:r>
              <a:rPr lang="en-GB" dirty="0"/>
              <a:t> means the cost of finished goods</a:t>
            </a:r>
          </a:p>
          <a:p>
            <a:r>
              <a:rPr lang="en-GB" b="1" dirty="0"/>
              <a:t>NRV</a:t>
            </a:r>
            <a:r>
              <a:rPr lang="en-GB" dirty="0"/>
              <a:t> means net realisable value. Net realizable value (NRV) is the value for which an asset can be sold, minus the estimated costs of selling or discarding the asset. The NRV is commonly used in the estimation of the value of ending </a:t>
            </a:r>
            <a:r>
              <a:rPr lang="en-GB" dirty="0">
                <a:hlinkClick r:id="rId2"/>
              </a:rPr>
              <a:t>inventory</a:t>
            </a:r>
            <a:r>
              <a:rPr lang="en-GB" dirty="0"/>
              <a:t> or accounts receivable. The net realizable value is an essential measure in inventory accounting </a:t>
            </a:r>
          </a:p>
          <a:p>
            <a:endParaRPr lang="en-GB" dirty="0"/>
          </a:p>
        </p:txBody>
      </p:sp>
      <p:sp>
        <p:nvSpPr>
          <p:cNvPr id="4" name="Slide Number Placeholder 3">
            <a:extLst>
              <a:ext uri="{FF2B5EF4-FFF2-40B4-BE49-F238E27FC236}">
                <a16:creationId xmlns:a16="http://schemas.microsoft.com/office/drawing/2014/main" id="{C44629B7-E609-C24A-97B6-83DDAA396567}"/>
              </a:ext>
            </a:extLst>
          </p:cNvPr>
          <p:cNvSpPr>
            <a:spLocks noGrp="1"/>
          </p:cNvSpPr>
          <p:nvPr>
            <p:ph type="sldNum" sz="quarter" idx="12"/>
          </p:nvPr>
        </p:nvSpPr>
        <p:spPr/>
        <p:txBody>
          <a:bodyPr/>
          <a:lstStyle/>
          <a:p>
            <a:fld id="{082AA575-3A2F-47FF-843C-F9856FBBA3EC}" type="slidenum">
              <a:rPr lang="en-US" smtClean="0"/>
              <a:pPr/>
              <a:t>5</a:t>
            </a:fld>
            <a:endParaRPr lang="en-US"/>
          </a:p>
        </p:txBody>
      </p:sp>
    </p:spTree>
    <p:extLst>
      <p:ext uri="{BB962C8B-B14F-4D97-AF65-F5344CB8AC3E}">
        <p14:creationId xmlns:p14="http://schemas.microsoft.com/office/powerpoint/2010/main" val="1102887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13387-9F21-184F-A9C7-2F8B897B51F2}"/>
              </a:ext>
            </a:extLst>
          </p:cNvPr>
          <p:cNvSpPr>
            <a:spLocks noGrp="1"/>
          </p:cNvSpPr>
          <p:nvPr>
            <p:ph type="title"/>
          </p:nvPr>
        </p:nvSpPr>
        <p:spPr/>
        <p:txBody>
          <a:bodyPr/>
          <a:lstStyle/>
          <a:p>
            <a:r>
              <a:rPr lang="en-GB" b="1" dirty="0"/>
              <a:t>FIFO</a:t>
            </a:r>
          </a:p>
        </p:txBody>
      </p:sp>
      <p:sp>
        <p:nvSpPr>
          <p:cNvPr id="3" name="Content Placeholder 2">
            <a:extLst>
              <a:ext uri="{FF2B5EF4-FFF2-40B4-BE49-F238E27FC236}">
                <a16:creationId xmlns:a16="http://schemas.microsoft.com/office/drawing/2014/main" id="{27653449-D702-8544-8956-FB51FEB7C4BD}"/>
              </a:ext>
            </a:extLst>
          </p:cNvPr>
          <p:cNvSpPr>
            <a:spLocks noGrp="1"/>
          </p:cNvSpPr>
          <p:nvPr>
            <p:ph idx="1"/>
          </p:nvPr>
        </p:nvSpPr>
        <p:spPr/>
        <p:txBody>
          <a:bodyPr/>
          <a:lstStyle/>
          <a:p>
            <a:r>
              <a:rPr lang="en-GB" dirty="0"/>
              <a:t>FIFO stands for '</a:t>
            </a:r>
            <a:r>
              <a:rPr lang="en-GB" b="1" dirty="0"/>
              <a:t>first in, first out</a:t>
            </a:r>
            <a:r>
              <a:rPr lang="en-GB" dirty="0"/>
              <a:t>. ‘ </a:t>
            </a:r>
          </a:p>
          <a:p>
            <a:r>
              <a:rPr lang="en-GB" dirty="0"/>
              <a:t>It's an accounting method used when calculating the cost of goods sold (COGS). </a:t>
            </a:r>
          </a:p>
          <a:p>
            <a:r>
              <a:rPr lang="en-GB" dirty="0"/>
              <a:t>As the name suggests, FIFO works on the assumption that the oldest products are sold first.</a:t>
            </a:r>
          </a:p>
        </p:txBody>
      </p:sp>
      <p:sp>
        <p:nvSpPr>
          <p:cNvPr id="4" name="Slide Number Placeholder 3">
            <a:extLst>
              <a:ext uri="{FF2B5EF4-FFF2-40B4-BE49-F238E27FC236}">
                <a16:creationId xmlns:a16="http://schemas.microsoft.com/office/drawing/2014/main" id="{5F2B65E7-99C3-014F-A4C5-B85020BA0537}"/>
              </a:ext>
            </a:extLst>
          </p:cNvPr>
          <p:cNvSpPr>
            <a:spLocks noGrp="1"/>
          </p:cNvSpPr>
          <p:nvPr>
            <p:ph type="sldNum" sz="quarter" idx="12"/>
          </p:nvPr>
        </p:nvSpPr>
        <p:spPr/>
        <p:txBody>
          <a:bodyPr/>
          <a:lstStyle/>
          <a:p>
            <a:fld id="{082AA575-3A2F-47FF-843C-F9856FBBA3EC}" type="slidenum">
              <a:rPr lang="en-US" smtClean="0"/>
              <a:pPr/>
              <a:t>6</a:t>
            </a:fld>
            <a:endParaRPr lang="en-US"/>
          </a:p>
        </p:txBody>
      </p:sp>
    </p:spTree>
    <p:extLst>
      <p:ext uri="{BB962C8B-B14F-4D97-AF65-F5344CB8AC3E}">
        <p14:creationId xmlns:p14="http://schemas.microsoft.com/office/powerpoint/2010/main" val="933844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A50CF-7DF6-1E41-8AD2-EC3B354C9C87}"/>
              </a:ext>
            </a:extLst>
          </p:cNvPr>
          <p:cNvSpPr>
            <a:spLocks noGrp="1"/>
          </p:cNvSpPr>
          <p:nvPr>
            <p:ph type="title"/>
          </p:nvPr>
        </p:nvSpPr>
        <p:spPr/>
        <p:txBody>
          <a:bodyPr>
            <a:normAutofit fontScale="90000"/>
          </a:bodyPr>
          <a:lstStyle/>
          <a:p>
            <a:r>
              <a:rPr lang="en-GB" b="1" dirty="0"/>
              <a:t>International accounting standards</a:t>
            </a:r>
          </a:p>
        </p:txBody>
      </p:sp>
      <p:sp>
        <p:nvSpPr>
          <p:cNvPr id="3" name="Content Placeholder 2">
            <a:extLst>
              <a:ext uri="{FF2B5EF4-FFF2-40B4-BE49-F238E27FC236}">
                <a16:creationId xmlns:a16="http://schemas.microsoft.com/office/drawing/2014/main" id="{3BFABF31-FD32-1645-BEB0-ACCCB209E0B2}"/>
              </a:ext>
            </a:extLst>
          </p:cNvPr>
          <p:cNvSpPr>
            <a:spLocks noGrp="1"/>
          </p:cNvSpPr>
          <p:nvPr>
            <p:ph idx="1"/>
          </p:nvPr>
        </p:nvSpPr>
        <p:spPr>
          <a:xfrm>
            <a:off x="457200" y="1268760"/>
            <a:ext cx="8229600" cy="5314601"/>
          </a:xfrm>
        </p:spPr>
        <p:txBody>
          <a:bodyPr>
            <a:noAutofit/>
          </a:bodyPr>
          <a:lstStyle/>
          <a:p>
            <a:r>
              <a:rPr lang="en-GB" sz="1800" dirty="0"/>
              <a:t>IAS 2 provides guidance for determining the cost of inventories and the subsequent recognition of the cost as an expense, including any write-down to net realisable value. It also provides guidance on the cost formulas that are used to assign costs to inventories. Inventories are measured at the lower of cost and net realisable value. Net realisable value is the estimated selling price in the ordinary course of business less the estimated costs of completion and the estimated costs necessary to make the sale.</a:t>
            </a:r>
          </a:p>
          <a:p>
            <a:r>
              <a:rPr lang="en-GB" sz="1800" dirty="0"/>
              <a:t>The cost of inventories includes all costs of purchase, costs of conversion (direct labour and production overhead) and other costs incurred in bringing the inventories to their present location and condition. The cost of inventories is assigned by:</a:t>
            </a:r>
          </a:p>
          <a:p>
            <a:pPr lvl="1"/>
            <a:r>
              <a:rPr lang="en-GB" sz="1400" dirty="0"/>
              <a:t>specific identification of cost for items of inventory that are not ordinarily interchangeable; and</a:t>
            </a:r>
          </a:p>
          <a:p>
            <a:pPr lvl="1"/>
            <a:r>
              <a:rPr lang="en-GB" sz="1400" dirty="0"/>
              <a:t>the first-in, first-out or weighted average cost formula for items that are ordinarily interchangeable (generally large quantities of individually insignificant items).</a:t>
            </a:r>
          </a:p>
          <a:p>
            <a:r>
              <a:rPr lang="en-GB" sz="1800" dirty="0"/>
              <a:t>When inventories are sold, the carrying amount of those inventories is recognised as an expense in the period in which the related revenue is recognised. The amount of any write-down of inventories to net realisable value and all losses of inventories are recognised as an expense in the period the write-down or loss occurs.</a:t>
            </a:r>
          </a:p>
        </p:txBody>
      </p:sp>
      <p:sp>
        <p:nvSpPr>
          <p:cNvPr id="4" name="Slide Number Placeholder 3">
            <a:extLst>
              <a:ext uri="{FF2B5EF4-FFF2-40B4-BE49-F238E27FC236}">
                <a16:creationId xmlns:a16="http://schemas.microsoft.com/office/drawing/2014/main" id="{F11CA68A-C832-0E45-86B6-C81CD5CA8D03}"/>
              </a:ext>
            </a:extLst>
          </p:cNvPr>
          <p:cNvSpPr>
            <a:spLocks noGrp="1"/>
          </p:cNvSpPr>
          <p:nvPr>
            <p:ph type="sldNum" sz="quarter" idx="12"/>
          </p:nvPr>
        </p:nvSpPr>
        <p:spPr/>
        <p:txBody>
          <a:bodyPr/>
          <a:lstStyle/>
          <a:p>
            <a:fld id="{082AA575-3A2F-47FF-843C-F9856FBBA3EC}" type="slidenum">
              <a:rPr lang="en-US" smtClean="0"/>
              <a:pPr/>
              <a:t>7</a:t>
            </a:fld>
            <a:endParaRPr lang="en-US"/>
          </a:p>
        </p:txBody>
      </p:sp>
    </p:spTree>
    <p:extLst>
      <p:ext uri="{BB962C8B-B14F-4D97-AF65-F5344CB8AC3E}">
        <p14:creationId xmlns:p14="http://schemas.microsoft.com/office/powerpoint/2010/main" val="3269095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AU">
                <a:latin typeface="Arial" charset="0"/>
              </a:rPr>
              <a:t>What is inventory (or stock)</a:t>
            </a:r>
          </a:p>
        </p:txBody>
      </p:sp>
      <p:sp>
        <p:nvSpPr>
          <p:cNvPr id="13315" name="Rectangle 3"/>
          <p:cNvSpPr>
            <a:spLocks noGrp="1" noChangeArrowheads="1"/>
          </p:cNvSpPr>
          <p:nvPr>
            <p:ph type="body" idx="1"/>
          </p:nvPr>
        </p:nvSpPr>
        <p:spPr/>
        <p:txBody>
          <a:bodyPr>
            <a:noAutofit/>
          </a:bodyPr>
          <a:lstStyle/>
          <a:p>
            <a:pPr eaLnBrk="1" hangingPunct="1">
              <a:lnSpc>
                <a:spcPct val="90000"/>
              </a:lnSpc>
            </a:pPr>
            <a:r>
              <a:rPr lang="en-AU" sz="2800" dirty="0">
                <a:latin typeface="Arial" charset="0"/>
              </a:rPr>
              <a:t>Goods bought or manufactured for resale but unsold</a:t>
            </a:r>
          </a:p>
          <a:p>
            <a:pPr lvl="1" eaLnBrk="1" hangingPunct="1">
              <a:lnSpc>
                <a:spcPct val="90000"/>
              </a:lnSpc>
            </a:pPr>
            <a:r>
              <a:rPr lang="en-AU" sz="2400" dirty="0">
                <a:latin typeface="Arial" charset="0"/>
              </a:rPr>
              <a:t>Timing difference between production capacity and customer demand</a:t>
            </a:r>
          </a:p>
          <a:p>
            <a:pPr eaLnBrk="1" hangingPunct="1">
              <a:lnSpc>
                <a:spcPct val="90000"/>
              </a:lnSpc>
            </a:pPr>
            <a:r>
              <a:rPr lang="en-AU" sz="2800" dirty="0">
                <a:latin typeface="Arial" charset="0"/>
              </a:rPr>
              <a:t>Valuation (IAS2) is the lower of cost or net realisable value</a:t>
            </a:r>
          </a:p>
          <a:p>
            <a:pPr lvl="1" eaLnBrk="1" hangingPunct="1">
              <a:lnSpc>
                <a:spcPct val="90000"/>
              </a:lnSpc>
            </a:pPr>
            <a:r>
              <a:rPr lang="en-AU" sz="2400" dirty="0">
                <a:latin typeface="Arial" charset="0"/>
              </a:rPr>
              <a:t>Effect on Income Statement &amp; Statement of Financial Position</a:t>
            </a:r>
          </a:p>
          <a:p>
            <a:pPr eaLnBrk="1" hangingPunct="1">
              <a:lnSpc>
                <a:spcPct val="90000"/>
              </a:lnSpc>
            </a:pPr>
            <a:r>
              <a:rPr lang="en-AU" sz="2800" dirty="0">
                <a:latin typeface="Arial" charset="0"/>
              </a:rPr>
              <a:t>Cost includes all costs of purchase or manufacture to bring inventory to its present location and condition</a:t>
            </a:r>
          </a:p>
          <a:p>
            <a:pPr marL="0" indent="0">
              <a:lnSpc>
                <a:spcPct val="90000"/>
              </a:lnSpc>
              <a:buNone/>
            </a:pPr>
            <a:r>
              <a:rPr lang="en-AU" sz="1800" dirty="0">
                <a:latin typeface="Arial" charset="0"/>
              </a:rPr>
              <a:t>(Source: </a:t>
            </a:r>
            <a:r>
              <a:rPr lang="en-AU" sz="1800" dirty="0">
                <a:latin typeface="Arial" charset="0"/>
                <a:hlinkClick r:id="rId3"/>
              </a:rPr>
              <a:t>https://www.ifrs.org/issued-standards/list-of-standards/ias-2-inventories/</a:t>
            </a:r>
            <a:r>
              <a:rPr lang="en-AU" sz="1800" dirty="0">
                <a:latin typeface="Arial" charset="0"/>
              </a:rPr>
              <a:t>)</a:t>
            </a:r>
          </a:p>
          <a:p>
            <a:pPr>
              <a:lnSpc>
                <a:spcPct val="90000"/>
              </a:lnSpc>
            </a:pPr>
            <a:endParaRPr lang="en-AU" sz="2800" dirty="0">
              <a:latin typeface="Arial" charset="0"/>
            </a:endParaRP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8</a:t>
            </a:fld>
            <a:endParaRPr lang="en-US" dirty="0"/>
          </a:p>
        </p:txBody>
      </p:sp>
    </p:spTree>
    <p:extLst>
      <p:ext uri="{BB962C8B-B14F-4D97-AF65-F5344CB8AC3E}">
        <p14:creationId xmlns:p14="http://schemas.microsoft.com/office/powerpoint/2010/main" val="1789447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EE7CC-01B5-5440-A97F-8E6FDAE639CB}"/>
              </a:ext>
            </a:extLst>
          </p:cNvPr>
          <p:cNvSpPr>
            <a:spLocks noGrp="1"/>
          </p:cNvSpPr>
          <p:nvPr>
            <p:ph type="title"/>
          </p:nvPr>
        </p:nvSpPr>
        <p:spPr/>
        <p:txBody>
          <a:bodyPr/>
          <a:lstStyle/>
          <a:p>
            <a:r>
              <a:rPr lang="en-GB" dirty="0"/>
              <a:t>Accounting for Inventory</a:t>
            </a:r>
          </a:p>
        </p:txBody>
      </p:sp>
      <p:sp>
        <p:nvSpPr>
          <p:cNvPr id="3" name="Text Placeholder 2">
            <a:extLst>
              <a:ext uri="{FF2B5EF4-FFF2-40B4-BE49-F238E27FC236}">
                <a16:creationId xmlns:a16="http://schemas.microsoft.com/office/drawing/2014/main" id="{8075B1CF-6B16-744B-9D0A-2EF08E0AA0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54B46C-08C9-A043-A83C-1251F3364774}"/>
              </a:ext>
            </a:extLst>
          </p:cNvPr>
          <p:cNvSpPr>
            <a:spLocks noGrp="1"/>
          </p:cNvSpPr>
          <p:nvPr>
            <p:ph type="sldNum" sz="quarter" idx="12"/>
          </p:nvPr>
        </p:nvSpPr>
        <p:spPr/>
        <p:txBody>
          <a:bodyPr/>
          <a:lstStyle/>
          <a:p>
            <a:fld id="{082AA575-3A2F-47FF-843C-F9856FBBA3EC}" type="slidenum">
              <a:rPr lang="en-US" smtClean="0"/>
              <a:pPr/>
              <a:t>9</a:t>
            </a:fld>
            <a:endParaRPr lang="en-US"/>
          </a:p>
        </p:txBody>
      </p:sp>
    </p:spTree>
    <p:extLst>
      <p:ext uri="{BB962C8B-B14F-4D97-AF65-F5344CB8AC3E}">
        <p14:creationId xmlns:p14="http://schemas.microsoft.com/office/powerpoint/2010/main" val="2093374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Title 1"/>
          <p:cNvSpPr>
            <a:spLocks noGrp="1"/>
          </p:cNvSpPr>
          <p:nvPr>
            <p:ph type="title"/>
          </p:nvPr>
        </p:nvSpPr>
        <p:spPr/>
        <p:txBody>
          <a:bodyPr/>
          <a:lstStyle/>
          <a:p>
            <a:pPr eaLnBrk="1" hangingPunct="1"/>
            <a:r>
              <a:rPr lang="en-AU" dirty="0">
                <a:latin typeface="Arial" charset="0"/>
              </a:rPr>
              <a:t>Inventory &amp; cost sales</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10</a:t>
            </a:fld>
            <a:endParaRPr lang="en-US"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3568" y="2109788"/>
            <a:ext cx="7833038" cy="3263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6464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sz="4000" b="1" dirty="0"/>
              <a:t>Stock Days</a:t>
            </a:r>
          </a:p>
        </p:txBody>
      </p:sp>
      <p:sp>
        <p:nvSpPr>
          <p:cNvPr id="31748" name="Rectangle 4"/>
          <p:cNvSpPr>
            <a:spLocks noGrp="1" noChangeArrowheads="1"/>
          </p:cNvSpPr>
          <p:nvPr>
            <p:ph type="body" sz="half" idx="2"/>
          </p:nvPr>
        </p:nvSpPr>
        <p:spPr>
          <a:xfrm>
            <a:off x="1043608" y="1417638"/>
            <a:ext cx="7643192" cy="4675659"/>
          </a:xfrm>
        </p:spPr>
        <p:txBody>
          <a:bodyPr/>
          <a:lstStyle/>
          <a:p>
            <a:pPr>
              <a:buFont typeface="Wingdings" pitchFamily="2" charset="2"/>
              <a:buNone/>
            </a:pPr>
            <a:r>
              <a:rPr lang="en-GB" b="1" u="sng" dirty="0"/>
              <a:t>Stock Days</a:t>
            </a:r>
            <a:r>
              <a:rPr lang="en-GB" b="1" dirty="0"/>
              <a:t>:</a:t>
            </a:r>
          </a:p>
          <a:p>
            <a:pPr>
              <a:buFont typeface="Wingdings" pitchFamily="2" charset="2"/>
              <a:buNone/>
            </a:pPr>
            <a:r>
              <a:rPr lang="en-GB" dirty="0"/>
              <a:t>Cost of sales £1.5 million</a:t>
            </a:r>
          </a:p>
          <a:p>
            <a:pPr>
              <a:buFont typeface="Wingdings" pitchFamily="2" charset="2"/>
              <a:buNone/>
            </a:pPr>
            <a:r>
              <a:rPr lang="en-GB" dirty="0"/>
              <a:t>Stock £200,000</a:t>
            </a:r>
          </a:p>
          <a:p>
            <a:pPr>
              <a:buFont typeface="Wingdings" pitchFamily="2" charset="2"/>
              <a:buNone/>
            </a:pPr>
            <a:r>
              <a:rPr lang="en-GB" dirty="0"/>
              <a:t>Stock days:</a:t>
            </a:r>
          </a:p>
          <a:p>
            <a:pPr algn="ctr">
              <a:buFont typeface="Wingdings" pitchFamily="2" charset="2"/>
              <a:buNone/>
            </a:pPr>
            <a:r>
              <a:rPr lang="en-GB" dirty="0"/>
              <a:t>Stock x 365</a:t>
            </a:r>
          </a:p>
          <a:p>
            <a:pPr algn="ctr">
              <a:buFont typeface="Wingdings" pitchFamily="2" charset="2"/>
              <a:buNone/>
            </a:pPr>
            <a:r>
              <a:rPr lang="en-GB" dirty="0"/>
              <a:t>Cost of Sales</a:t>
            </a:r>
          </a:p>
          <a:p>
            <a:pPr>
              <a:buFont typeface="Wingdings" pitchFamily="2" charset="2"/>
              <a:buNone/>
            </a:pPr>
            <a:endParaRPr lang="en-GB" dirty="0"/>
          </a:p>
          <a:p>
            <a:pPr>
              <a:buFont typeface="Wingdings" pitchFamily="2" charset="2"/>
              <a:buNone/>
            </a:pPr>
            <a:r>
              <a:rPr lang="en-GB" dirty="0"/>
              <a:t>= £200,000 x 365 / 1.5million</a:t>
            </a:r>
          </a:p>
          <a:p>
            <a:pPr>
              <a:buFont typeface="Wingdings" pitchFamily="2" charset="2"/>
              <a:buNone/>
            </a:pPr>
            <a:r>
              <a:rPr lang="en-GB" dirty="0"/>
              <a:t> = </a:t>
            </a:r>
            <a:r>
              <a:rPr lang="en-GB" b="1" dirty="0"/>
              <a:t>49 Days</a:t>
            </a:r>
          </a:p>
          <a:p>
            <a:pPr>
              <a:buFont typeface="Wingdings" pitchFamily="2" charset="2"/>
              <a:buNone/>
            </a:pPr>
            <a:endParaRPr lang="en-GB" sz="2400" dirty="0"/>
          </a:p>
        </p:txBody>
      </p:sp>
      <p:sp>
        <p:nvSpPr>
          <p:cNvPr id="31750" name="Line 6"/>
          <p:cNvSpPr>
            <a:spLocks noChangeShapeType="1"/>
          </p:cNvSpPr>
          <p:nvPr/>
        </p:nvSpPr>
        <p:spPr bwMode="auto">
          <a:xfrm>
            <a:off x="4067944" y="4005064"/>
            <a:ext cx="1657350" cy="0"/>
          </a:xfrm>
          <a:prstGeom prst="line">
            <a:avLst/>
          </a:prstGeom>
          <a:noFill/>
          <a:ln w="9525">
            <a:solidFill>
              <a:schemeClr val="tx1"/>
            </a:solidFill>
            <a:round/>
            <a:headEnd/>
            <a:tailEnd/>
          </a:ln>
          <a:effectLst/>
        </p:spPr>
        <p:txBody>
          <a:bodyPr/>
          <a:lstStyle/>
          <a:p>
            <a:endParaRPr lang="en-AU"/>
          </a:p>
        </p:txBody>
      </p:sp>
      <p:sp>
        <p:nvSpPr>
          <p:cNvPr id="9"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11</a:t>
            </a:fld>
            <a:endParaRPr lang="en-US" dirty="0"/>
          </a:p>
        </p:txBody>
      </p:sp>
      <p:sp>
        <p:nvSpPr>
          <p:cNvPr id="10" name="Footer Placeholder 6"/>
          <p:cNvSpPr>
            <a:spLocks noGrp="1"/>
          </p:cNvSpPr>
          <p:nvPr>
            <p:ph type="ftr" sz="quarter" idx="11"/>
          </p:nvPr>
        </p:nvSpPr>
        <p:spPr>
          <a:xfrm>
            <a:off x="3124200" y="6356351"/>
            <a:ext cx="2895600" cy="365125"/>
          </a:xfrm>
        </p:spPr>
        <p:txBody>
          <a:bodyPr/>
          <a:lstStyle/>
          <a:p>
            <a:r>
              <a:rPr lang="en-US"/>
              <a:t>Finance for Business Managers</a:t>
            </a:r>
            <a:endParaRPr lang="en-US" dirty="0"/>
          </a:p>
        </p:txBody>
      </p:sp>
    </p:spTree>
    <p:extLst>
      <p:ext uri="{BB962C8B-B14F-4D97-AF65-F5344CB8AC3E}">
        <p14:creationId xmlns:p14="http://schemas.microsoft.com/office/powerpoint/2010/main" val="1525655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atin typeface="Arial" charset="0"/>
              </a:rPr>
              <a:t>Types of inventory</a:t>
            </a:r>
          </a:p>
        </p:txBody>
      </p:sp>
      <p:sp>
        <p:nvSpPr>
          <p:cNvPr id="14339" name="Rectangle 3"/>
          <p:cNvSpPr>
            <a:spLocks noGrp="1" noChangeArrowheads="1"/>
          </p:cNvSpPr>
          <p:nvPr>
            <p:ph type="body" idx="1"/>
          </p:nvPr>
        </p:nvSpPr>
        <p:spPr>
          <a:xfrm>
            <a:off x="467544" y="1772817"/>
            <a:ext cx="8229600" cy="3600400"/>
          </a:xfrm>
        </p:spPr>
        <p:txBody>
          <a:bodyPr/>
          <a:lstStyle/>
          <a:p>
            <a:pPr marL="631825" indent="-533400" eaLnBrk="1" hangingPunct="1"/>
            <a:r>
              <a:rPr lang="en-GB" dirty="0">
                <a:latin typeface="Arial" charset="0"/>
              </a:rPr>
              <a:t>Inventory (manufacturer)</a:t>
            </a:r>
          </a:p>
          <a:p>
            <a:pPr marL="1116013" lvl="1" indent="-495300" eaLnBrk="1" hangingPunct="1">
              <a:buFontTx/>
              <a:buAutoNum type="arabicPeriod"/>
            </a:pPr>
            <a:r>
              <a:rPr lang="en-GB" sz="2400" dirty="0">
                <a:latin typeface="Arial" charset="0"/>
              </a:rPr>
              <a:t>Raw materials – pre-production</a:t>
            </a:r>
          </a:p>
          <a:p>
            <a:pPr marL="1116013" lvl="1" indent="-495300" eaLnBrk="1" hangingPunct="1">
              <a:buFontTx/>
              <a:buAutoNum type="arabicPeriod"/>
            </a:pPr>
            <a:r>
              <a:rPr lang="en-GB" sz="2400" dirty="0">
                <a:latin typeface="Arial" charset="0"/>
              </a:rPr>
              <a:t>Work in progress (WIP) - uncompleted</a:t>
            </a:r>
          </a:p>
          <a:p>
            <a:pPr marL="1116013" lvl="1" indent="-495300" eaLnBrk="1" hangingPunct="1">
              <a:buFontTx/>
              <a:buAutoNum type="arabicPeriod"/>
            </a:pPr>
            <a:r>
              <a:rPr lang="en-GB" sz="2400" dirty="0">
                <a:latin typeface="Arial" charset="0"/>
              </a:rPr>
              <a:t>Finished goods – manufactured or purchased and ready for sale</a:t>
            </a:r>
          </a:p>
          <a:p>
            <a:pPr marL="1116013" lvl="1" indent="-495300" eaLnBrk="1" hangingPunct="1"/>
            <a:endParaRPr lang="en-GB" sz="2400" dirty="0">
              <a:latin typeface="Arial" charset="0"/>
            </a:endParaRP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12</a:t>
            </a:fld>
            <a:endParaRPr lang="en-US" dirty="0"/>
          </a:p>
        </p:txBody>
      </p:sp>
    </p:spTree>
    <p:extLst>
      <p:ext uri="{BB962C8B-B14F-4D97-AF65-F5344CB8AC3E}">
        <p14:creationId xmlns:p14="http://schemas.microsoft.com/office/powerpoint/2010/main" val="1624937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F3675-8FB6-3149-89C5-848856329585}"/>
              </a:ext>
            </a:extLst>
          </p:cNvPr>
          <p:cNvSpPr>
            <a:spLocks noGrp="1"/>
          </p:cNvSpPr>
          <p:nvPr>
            <p:ph type="title"/>
          </p:nvPr>
        </p:nvSpPr>
        <p:spPr/>
        <p:txBody>
          <a:bodyPr/>
          <a:lstStyle/>
          <a:p>
            <a:r>
              <a:rPr lang="en-GB" dirty="0"/>
              <a:t>Costing</a:t>
            </a:r>
          </a:p>
        </p:txBody>
      </p:sp>
      <p:sp>
        <p:nvSpPr>
          <p:cNvPr id="3" name="Text Placeholder 2">
            <a:extLst>
              <a:ext uri="{FF2B5EF4-FFF2-40B4-BE49-F238E27FC236}">
                <a16:creationId xmlns:a16="http://schemas.microsoft.com/office/drawing/2014/main" id="{4CCD165A-5242-9A48-8436-744AFAEB5D6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42B20ED-AF30-D140-A5B6-AA7C83D8FCE2}"/>
              </a:ext>
            </a:extLst>
          </p:cNvPr>
          <p:cNvSpPr>
            <a:spLocks noGrp="1"/>
          </p:cNvSpPr>
          <p:nvPr>
            <p:ph type="sldNum" sz="quarter" idx="12"/>
          </p:nvPr>
        </p:nvSpPr>
        <p:spPr/>
        <p:txBody>
          <a:bodyPr/>
          <a:lstStyle/>
          <a:p>
            <a:fld id="{082AA575-3A2F-47FF-843C-F9856FBBA3EC}" type="slidenum">
              <a:rPr lang="en-US" smtClean="0"/>
              <a:pPr/>
              <a:t>13</a:t>
            </a:fld>
            <a:endParaRPr lang="en-US"/>
          </a:p>
        </p:txBody>
      </p:sp>
    </p:spTree>
    <p:extLst>
      <p:ext uri="{BB962C8B-B14F-4D97-AF65-F5344CB8AC3E}">
        <p14:creationId xmlns:p14="http://schemas.microsoft.com/office/powerpoint/2010/main" val="2421460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AU">
                <a:latin typeface="Arial" charset="0"/>
              </a:rPr>
              <a:t>Cost formulae</a:t>
            </a:r>
          </a:p>
        </p:txBody>
      </p:sp>
      <p:sp>
        <p:nvSpPr>
          <p:cNvPr id="15363" name="Rectangle 3"/>
          <p:cNvSpPr>
            <a:spLocks noGrp="1" noChangeArrowheads="1"/>
          </p:cNvSpPr>
          <p:nvPr>
            <p:ph type="body" idx="1"/>
          </p:nvPr>
        </p:nvSpPr>
        <p:spPr/>
        <p:txBody>
          <a:bodyPr>
            <a:normAutofit/>
          </a:bodyPr>
          <a:lstStyle/>
          <a:p>
            <a:pPr marL="0" indent="0">
              <a:buNone/>
            </a:pPr>
            <a:r>
              <a:rPr lang="en-AU" sz="2400" dirty="0">
                <a:latin typeface="Arial" charset="0"/>
              </a:rPr>
              <a:t>Differentiated products (use what you paid for it): </a:t>
            </a:r>
          </a:p>
          <a:p>
            <a:r>
              <a:rPr lang="en-AU" sz="2400" dirty="0">
                <a:latin typeface="Arial" charset="0"/>
              </a:rPr>
              <a:t>identifiable, not differentiated and not interchangeable – e.g. a vehicle to a car dealer</a:t>
            </a:r>
          </a:p>
          <a:p>
            <a:pPr lvl="1" eaLnBrk="1" hangingPunct="1"/>
            <a:r>
              <a:rPr lang="en-AU" sz="2400" dirty="0">
                <a:latin typeface="Arial" charset="0"/>
              </a:rPr>
              <a:t>Actual cost for each item (vehicle)</a:t>
            </a:r>
          </a:p>
          <a:p>
            <a:pPr lvl="1" eaLnBrk="1" hangingPunct="1"/>
            <a:endParaRPr lang="en-AU" sz="2400" dirty="0">
              <a:latin typeface="Arial" charset="0"/>
            </a:endParaRPr>
          </a:p>
          <a:p>
            <a:pPr marL="0" indent="0" eaLnBrk="1" hangingPunct="1">
              <a:buNone/>
            </a:pPr>
            <a:r>
              <a:rPr lang="en-AU" sz="2400" dirty="0">
                <a:latin typeface="Arial" charset="0"/>
              </a:rPr>
              <a:t>Similar/undifferentiated products e.g. nuts &amp; bolts, steel sheets, oil.</a:t>
            </a:r>
          </a:p>
          <a:p>
            <a:pPr lvl="1" eaLnBrk="1" hangingPunct="1"/>
            <a:r>
              <a:rPr lang="en-AU" sz="2400" dirty="0">
                <a:latin typeface="Arial" charset="0"/>
              </a:rPr>
              <a:t>Weighted average</a:t>
            </a:r>
          </a:p>
          <a:p>
            <a:pPr lvl="1" eaLnBrk="1" hangingPunct="1"/>
            <a:r>
              <a:rPr lang="en-AU" sz="2400" dirty="0">
                <a:latin typeface="Arial" charset="0"/>
              </a:rPr>
              <a:t>FIFO (first in, first out)</a:t>
            </a:r>
          </a:p>
          <a:p>
            <a:pPr lvl="1" eaLnBrk="1" hangingPunct="1"/>
            <a:r>
              <a:rPr lang="en-AU" sz="2400" dirty="0">
                <a:latin typeface="Arial" charset="0"/>
              </a:rPr>
              <a:t>LIFO (last in, first out)</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14</a:t>
            </a:fld>
            <a:endParaRPr lang="en-US" dirty="0"/>
          </a:p>
        </p:txBody>
      </p:sp>
    </p:spTree>
    <p:extLst>
      <p:ext uri="{BB962C8B-B14F-4D97-AF65-F5344CB8AC3E}">
        <p14:creationId xmlns:p14="http://schemas.microsoft.com/office/powerpoint/2010/main" val="2778370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AU">
                <a:latin typeface="Arial" charset="0"/>
              </a:rPr>
              <a:t>Illustration</a:t>
            </a:r>
          </a:p>
        </p:txBody>
      </p:sp>
      <p:sp>
        <p:nvSpPr>
          <p:cNvPr id="16387" name="Rectangle 3"/>
          <p:cNvSpPr>
            <a:spLocks noGrp="1" noChangeArrowheads="1"/>
          </p:cNvSpPr>
          <p:nvPr>
            <p:ph type="body" idx="1"/>
          </p:nvPr>
        </p:nvSpPr>
        <p:spPr/>
        <p:txBody>
          <a:bodyPr/>
          <a:lstStyle/>
          <a:p>
            <a:pPr eaLnBrk="1" hangingPunct="1">
              <a:buFontTx/>
              <a:buNone/>
            </a:pPr>
            <a:r>
              <a:rPr lang="en-AU" sz="2400" dirty="0">
                <a:latin typeface="Arial" charset="0"/>
              </a:rPr>
              <a:t>A product is purchased on three separate occasions:</a:t>
            </a:r>
            <a:endParaRPr lang="en-AU" sz="2400" u="sng" dirty="0">
              <a:latin typeface="Arial" charset="0"/>
            </a:endParaRPr>
          </a:p>
          <a:p>
            <a:pPr eaLnBrk="1" hangingPunct="1">
              <a:buFontTx/>
              <a:buNone/>
            </a:pPr>
            <a:r>
              <a:rPr lang="en-AU" sz="2400" u="sng" dirty="0">
                <a:latin typeface="Arial" charset="0"/>
              </a:rPr>
              <a:t>Units</a:t>
            </a:r>
            <a:r>
              <a:rPr lang="en-AU" sz="2400" dirty="0">
                <a:latin typeface="Arial" charset="0"/>
              </a:rPr>
              <a:t>		</a:t>
            </a:r>
            <a:r>
              <a:rPr lang="en-AU" sz="2400" u="sng" dirty="0">
                <a:latin typeface="Arial" charset="0"/>
              </a:rPr>
              <a:t>Unit price</a:t>
            </a:r>
            <a:r>
              <a:rPr lang="en-AU" sz="2400" dirty="0">
                <a:latin typeface="Arial" charset="0"/>
              </a:rPr>
              <a:t>	</a:t>
            </a:r>
            <a:r>
              <a:rPr lang="en-AU" sz="2400" u="sng" dirty="0">
                <a:latin typeface="Arial" charset="0"/>
              </a:rPr>
              <a:t>Total cost</a:t>
            </a:r>
            <a:endParaRPr lang="en-AU" sz="2400" dirty="0">
              <a:latin typeface="Arial" charset="0"/>
            </a:endParaRPr>
          </a:p>
          <a:p>
            <a:pPr eaLnBrk="1" hangingPunct="1">
              <a:buFontTx/>
              <a:buNone/>
            </a:pPr>
            <a:r>
              <a:rPr lang="en-AU" sz="2400" dirty="0">
                <a:latin typeface="Arial" charset="0"/>
              </a:rPr>
              <a:t>5,000		£1.20		£6,000</a:t>
            </a:r>
          </a:p>
          <a:p>
            <a:pPr eaLnBrk="1" hangingPunct="1">
              <a:buFontTx/>
              <a:buNone/>
            </a:pPr>
            <a:r>
              <a:rPr lang="en-AU" sz="2400" dirty="0">
                <a:latin typeface="Arial" charset="0"/>
              </a:rPr>
              <a:t>2,000		£1.25		£2,500</a:t>
            </a:r>
            <a:endParaRPr lang="en-AU" sz="2400" u="sng" dirty="0">
              <a:latin typeface="Arial" charset="0"/>
            </a:endParaRPr>
          </a:p>
          <a:p>
            <a:pPr eaLnBrk="1" hangingPunct="1">
              <a:buFontTx/>
              <a:buNone/>
            </a:pPr>
            <a:r>
              <a:rPr lang="en-AU" sz="2400" dirty="0">
                <a:latin typeface="Arial" charset="0"/>
              </a:rPr>
              <a:t>3,000		£1.27		£3,810</a:t>
            </a:r>
          </a:p>
          <a:p>
            <a:pPr eaLnBrk="1" hangingPunct="1">
              <a:buFontTx/>
              <a:buNone/>
            </a:pPr>
            <a:endParaRPr lang="en-AU" sz="2400" dirty="0">
              <a:latin typeface="Arial" charset="0"/>
            </a:endParaRPr>
          </a:p>
          <a:p>
            <a:pPr eaLnBrk="1" hangingPunct="1">
              <a:buFontTx/>
              <a:buNone/>
            </a:pPr>
            <a:r>
              <a:rPr lang="en-AU" sz="2400" dirty="0">
                <a:latin typeface="Arial" charset="0"/>
              </a:rPr>
              <a:t>Calculate the cost of 6,000 units sold and the value of inventory </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15</a:t>
            </a:fld>
            <a:endParaRPr lang="en-US" dirty="0"/>
          </a:p>
        </p:txBody>
      </p:sp>
    </p:spTree>
    <p:extLst>
      <p:ext uri="{BB962C8B-B14F-4D97-AF65-F5344CB8AC3E}">
        <p14:creationId xmlns:p14="http://schemas.microsoft.com/office/powerpoint/2010/main" val="39977383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AU">
                <a:latin typeface="Arial" charset="0"/>
              </a:rPr>
              <a:t>Weighted average</a:t>
            </a:r>
          </a:p>
        </p:txBody>
      </p:sp>
      <p:sp>
        <p:nvSpPr>
          <p:cNvPr id="17411" name="Rectangle 3"/>
          <p:cNvSpPr>
            <a:spLocks noGrp="1" noChangeArrowheads="1"/>
          </p:cNvSpPr>
          <p:nvPr>
            <p:ph type="body" idx="1"/>
          </p:nvPr>
        </p:nvSpPr>
        <p:spPr/>
        <p:txBody>
          <a:bodyPr/>
          <a:lstStyle/>
          <a:p>
            <a:pPr eaLnBrk="1" hangingPunct="1">
              <a:lnSpc>
                <a:spcPct val="80000"/>
              </a:lnSpc>
              <a:buFontTx/>
              <a:buNone/>
            </a:pPr>
            <a:r>
              <a:rPr lang="en-AU" sz="2400" u="sng" dirty="0">
                <a:latin typeface="Arial" charset="0"/>
              </a:rPr>
              <a:t>Units</a:t>
            </a:r>
            <a:r>
              <a:rPr lang="en-AU" sz="2400" dirty="0">
                <a:latin typeface="Arial" charset="0"/>
              </a:rPr>
              <a:t>		</a:t>
            </a:r>
            <a:r>
              <a:rPr lang="en-AU" sz="2400" u="sng" dirty="0">
                <a:latin typeface="Arial" charset="0"/>
              </a:rPr>
              <a:t>Unit price</a:t>
            </a:r>
            <a:r>
              <a:rPr lang="en-AU" sz="2400" dirty="0">
                <a:latin typeface="Arial" charset="0"/>
              </a:rPr>
              <a:t>	</a:t>
            </a:r>
            <a:r>
              <a:rPr lang="en-AU" sz="2400" u="sng" dirty="0">
                <a:latin typeface="Arial" charset="0"/>
              </a:rPr>
              <a:t>Total cost</a:t>
            </a:r>
            <a:endParaRPr lang="en-AU" sz="2400" dirty="0">
              <a:latin typeface="Arial" charset="0"/>
            </a:endParaRPr>
          </a:p>
          <a:p>
            <a:pPr eaLnBrk="1" hangingPunct="1">
              <a:lnSpc>
                <a:spcPct val="80000"/>
              </a:lnSpc>
              <a:buFontTx/>
              <a:buNone/>
            </a:pPr>
            <a:r>
              <a:rPr lang="en-AU" sz="2400" dirty="0">
                <a:latin typeface="Arial" charset="0"/>
              </a:rPr>
              <a:t>5,000		£1.20		£6,000</a:t>
            </a:r>
          </a:p>
          <a:p>
            <a:pPr eaLnBrk="1" hangingPunct="1">
              <a:lnSpc>
                <a:spcPct val="80000"/>
              </a:lnSpc>
              <a:buFontTx/>
              <a:buNone/>
            </a:pPr>
            <a:r>
              <a:rPr lang="en-AU" sz="2400" dirty="0">
                <a:latin typeface="Arial" charset="0"/>
              </a:rPr>
              <a:t>2,000		£1.25		£2,500</a:t>
            </a:r>
            <a:endParaRPr lang="en-AU" sz="2400" u="sng" dirty="0">
              <a:latin typeface="Arial" charset="0"/>
            </a:endParaRPr>
          </a:p>
          <a:p>
            <a:pPr eaLnBrk="1" hangingPunct="1">
              <a:lnSpc>
                <a:spcPct val="80000"/>
              </a:lnSpc>
              <a:buFontTx/>
              <a:buNone/>
            </a:pPr>
            <a:r>
              <a:rPr lang="en-AU" sz="2400" u="sng" dirty="0">
                <a:latin typeface="Arial" charset="0"/>
              </a:rPr>
              <a:t>3,000</a:t>
            </a:r>
            <a:r>
              <a:rPr lang="en-AU" sz="2400" dirty="0">
                <a:latin typeface="Arial" charset="0"/>
              </a:rPr>
              <a:t>		£1.27		</a:t>
            </a:r>
            <a:r>
              <a:rPr lang="en-AU" sz="2400" u="sng" dirty="0">
                <a:latin typeface="Arial" charset="0"/>
              </a:rPr>
              <a:t>£3,810</a:t>
            </a:r>
            <a:endParaRPr lang="en-AU" sz="2400" dirty="0">
              <a:latin typeface="Arial" charset="0"/>
            </a:endParaRPr>
          </a:p>
          <a:p>
            <a:pPr eaLnBrk="1" hangingPunct="1">
              <a:lnSpc>
                <a:spcPct val="80000"/>
              </a:lnSpc>
              <a:buFontTx/>
              <a:buNone/>
            </a:pPr>
            <a:r>
              <a:rPr lang="en-AU" sz="2400" dirty="0">
                <a:latin typeface="Arial" charset="0"/>
              </a:rPr>
              <a:t>10,000			£12,310</a:t>
            </a:r>
          </a:p>
          <a:p>
            <a:pPr eaLnBrk="1" hangingPunct="1">
              <a:lnSpc>
                <a:spcPct val="80000"/>
              </a:lnSpc>
            </a:pPr>
            <a:endParaRPr lang="en-AU" sz="2400" dirty="0">
              <a:latin typeface="Arial" charset="0"/>
            </a:endParaRPr>
          </a:p>
          <a:p>
            <a:pPr eaLnBrk="1" hangingPunct="1">
              <a:lnSpc>
                <a:spcPct val="80000"/>
              </a:lnSpc>
            </a:pPr>
            <a:r>
              <a:rPr lang="en-AU" sz="2400" dirty="0">
                <a:latin typeface="Arial" charset="0"/>
              </a:rPr>
              <a:t>The weighted average cost is £12,310/10,000 = £1.231 per unit. </a:t>
            </a:r>
          </a:p>
          <a:p>
            <a:pPr eaLnBrk="1" hangingPunct="1">
              <a:lnSpc>
                <a:spcPct val="80000"/>
              </a:lnSpc>
            </a:pPr>
            <a:r>
              <a:rPr lang="en-AU" sz="2400" dirty="0">
                <a:latin typeface="Arial" charset="0"/>
              </a:rPr>
              <a:t>The cost of goods sold is 6,000 @ £1.231 = £7,386</a:t>
            </a:r>
          </a:p>
          <a:p>
            <a:pPr eaLnBrk="1" hangingPunct="1">
              <a:lnSpc>
                <a:spcPct val="80000"/>
              </a:lnSpc>
            </a:pPr>
            <a:r>
              <a:rPr lang="en-AU" sz="2400" dirty="0">
                <a:latin typeface="Arial" charset="0"/>
              </a:rPr>
              <a:t>The value of inventory is 4,000 @ £1.231 = £4,924  </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16</a:t>
            </a:fld>
            <a:endParaRPr lang="en-US" dirty="0"/>
          </a:p>
        </p:txBody>
      </p:sp>
    </p:spTree>
    <p:extLst>
      <p:ext uri="{BB962C8B-B14F-4D97-AF65-F5344CB8AC3E}">
        <p14:creationId xmlns:p14="http://schemas.microsoft.com/office/powerpoint/2010/main" val="15331413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AU">
                <a:latin typeface="Arial" charset="0"/>
              </a:rPr>
              <a:t>Retail method</a:t>
            </a:r>
          </a:p>
        </p:txBody>
      </p:sp>
      <p:sp>
        <p:nvSpPr>
          <p:cNvPr id="20483" name="Rectangle 3"/>
          <p:cNvSpPr>
            <a:spLocks noGrp="1" noChangeArrowheads="1"/>
          </p:cNvSpPr>
          <p:nvPr>
            <p:ph type="body" idx="1"/>
          </p:nvPr>
        </p:nvSpPr>
        <p:spPr>
          <a:xfrm>
            <a:off x="457200" y="1600201"/>
            <a:ext cx="8363272" cy="4525963"/>
          </a:xfrm>
        </p:spPr>
        <p:txBody>
          <a:bodyPr>
            <a:normAutofit fontScale="92500" lnSpcReduction="10000"/>
          </a:bodyPr>
          <a:lstStyle/>
          <a:p>
            <a:pPr marL="0" indent="0" eaLnBrk="1" hangingPunct="1">
              <a:lnSpc>
                <a:spcPct val="90000"/>
              </a:lnSpc>
              <a:buNone/>
            </a:pPr>
            <a:r>
              <a:rPr lang="en-AU" sz="2400" dirty="0">
                <a:latin typeface="Arial" charset="0"/>
              </a:rPr>
              <a:t>Large number of rapidly changing items with similar margins</a:t>
            </a:r>
          </a:p>
          <a:p>
            <a:pPr marL="0" indent="0" eaLnBrk="1" hangingPunct="1">
              <a:lnSpc>
                <a:spcPct val="90000"/>
              </a:lnSpc>
              <a:buNone/>
            </a:pPr>
            <a:endParaRPr lang="en-AU" sz="2400" dirty="0">
              <a:latin typeface="Arial" charset="0"/>
            </a:endParaRPr>
          </a:p>
          <a:p>
            <a:pPr lvl="1" eaLnBrk="1" hangingPunct="1">
              <a:lnSpc>
                <a:spcPct val="90000"/>
              </a:lnSpc>
            </a:pPr>
            <a:r>
              <a:rPr lang="en-AU" sz="2200" dirty="0">
                <a:latin typeface="Arial" charset="0"/>
              </a:rPr>
              <a:t>Deduct appropriate profit margin from sales value of inventory</a:t>
            </a:r>
          </a:p>
          <a:p>
            <a:pPr lvl="1" eaLnBrk="1" hangingPunct="1">
              <a:lnSpc>
                <a:spcPct val="90000"/>
              </a:lnSpc>
            </a:pPr>
            <a:endParaRPr lang="en-AU" sz="2200" dirty="0">
              <a:latin typeface="Arial" charset="0"/>
            </a:endParaRPr>
          </a:p>
          <a:p>
            <a:pPr lvl="1" eaLnBrk="1" hangingPunct="1">
              <a:lnSpc>
                <a:spcPct val="90000"/>
              </a:lnSpc>
              <a:buFontTx/>
              <a:buNone/>
            </a:pPr>
            <a:r>
              <a:rPr lang="en-AU" sz="2200" dirty="0">
                <a:latin typeface="Arial" charset="0"/>
              </a:rPr>
              <a:t>	e.g. sales value of inventory of tinned vegetables £1,000,000</a:t>
            </a:r>
          </a:p>
          <a:p>
            <a:pPr lvl="1" eaLnBrk="1" hangingPunct="1">
              <a:lnSpc>
                <a:spcPct val="90000"/>
              </a:lnSpc>
              <a:buFontTx/>
              <a:buNone/>
            </a:pPr>
            <a:endParaRPr lang="en-AU" sz="2200" dirty="0">
              <a:latin typeface="Arial" charset="0"/>
            </a:endParaRPr>
          </a:p>
          <a:p>
            <a:pPr lvl="1" eaLnBrk="1" hangingPunct="1">
              <a:lnSpc>
                <a:spcPct val="90000"/>
              </a:lnSpc>
              <a:buFontTx/>
              <a:buNone/>
            </a:pPr>
            <a:r>
              <a:rPr lang="en-AU" sz="2200" dirty="0">
                <a:latin typeface="Arial" charset="0"/>
              </a:rPr>
              <a:t>	Normal profit margin on sales of tinned vegetables 20%</a:t>
            </a:r>
          </a:p>
          <a:p>
            <a:pPr lvl="1" eaLnBrk="1" hangingPunct="1">
              <a:lnSpc>
                <a:spcPct val="90000"/>
              </a:lnSpc>
              <a:buFontTx/>
              <a:buNone/>
            </a:pPr>
            <a:endParaRPr lang="en-AU" sz="2200" dirty="0">
              <a:latin typeface="Arial" charset="0"/>
            </a:endParaRPr>
          </a:p>
          <a:p>
            <a:pPr lvl="1" eaLnBrk="1" hangingPunct="1">
              <a:lnSpc>
                <a:spcPct val="90000"/>
              </a:lnSpc>
              <a:buFontTx/>
              <a:buNone/>
            </a:pPr>
            <a:r>
              <a:rPr lang="en-AU" sz="2200" dirty="0">
                <a:latin typeface="Arial" charset="0"/>
              </a:rPr>
              <a:t>	Cost of inventory under retail method        </a:t>
            </a:r>
          </a:p>
          <a:p>
            <a:pPr lvl="1" eaLnBrk="1" hangingPunct="1">
              <a:lnSpc>
                <a:spcPct val="90000"/>
              </a:lnSpc>
              <a:buFontTx/>
              <a:buNone/>
            </a:pPr>
            <a:endParaRPr lang="en-AU" sz="2200" dirty="0">
              <a:latin typeface="Arial" charset="0"/>
            </a:endParaRPr>
          </a:p>
          <a:p>
            <a:pPr lvl="1" eaLnBrk="1" hangingPunct="1">
              <a:lnSpc>
                <a:spcPct val="90000"/>
              </a:lnSpc>
              <a:buFontTx/>
              <a:buNone/>
            </a:pPr>
            <a:r>
              <a:rPr lang="en-AU" sz="2200" dirty="0">
                <a:latin typeface="Arial" charset="0"/>
              </a:rPr>
              <a:t>	</a:t>
            </a:r>
            <a:r>
              <a:rPr lang="en-AU" sz="2200" u="sng" dirty="0">
                <a:latin typeface="Arial" charset="0"/>
              </a:rPr>
              <a:t>£1,000,000</a:t>
            </a:r>
            <a:r>
              <a:rPr lang="en-AU" sz="2200" dirty="0">
                <a:latin typeface="Arial" charset="0"/>
              </a:rPr>
              <a:t>	 =  £833,333 					   1.2</a:t>
            </a:r>
          </a:p>
          <a:p>
            <a:pPr lvl="1" eaLnBrk="1" hangingPunct="1">
              <a:lnSpc>
                <a:spcPct val="90000"/>
              </a:lnSpc>
              <a:buFontTx/>
              <a:buNone/>
            </a:pPr>
            <a:r>
              <a:rPr lang="en-AU" sz="2200" dirty="0">
                <a:latin typeface="Arial" charset="0"/>
              </a:rPr>
              <a:t>							</a:t>
            </a:r>
          </a:p>
          <a:p>
            <a:pPr lvl="1" eaLnBrk="1" hangingPunct="1">
              <a:lnSpc>
                <a:spcPct val="90000"/>
              </a:lnSpc>
              <a:buFontTx/>
              <a:buNone/>
            </a:pPr>
            <a:r>
              <a:rPr lang="en-AU" sz="2200" dirty="0">
                <a:latin typeface="Arial" charset="0"/>
              </a:rPr>
              <a:t>		</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17</a:t>
            </a:fld>
            <a:endParaRPr lang="en-US" dirty="0"/>
          </a:p>
        </p:txBody>
      </p:sp>
    </p:spTree>
    <p:extLst>
      <p:ext uri="{BB962C8B-B14F-4D97-AF65-F5344CB8AC3E}">
        <p14:creationId xmlns:p14="http://schemas.microsoft.com/office/powerpoint/2010/main" val="16329231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AU" dirty="0">
                <a:latin typeface="Arial" charset="0"/>
              </a:rPr>
              <a:t>Net realisable value (NRV)</a:t>
            </a:r>
          </a:p>
        </p:txBody>
      </p:sp>
      <p:sp>
        <p:nvSpPr>
          <p:cNvPr id="21507" name="Rectangle 3"/>
          <p:cNvSpPr>
            <a:spLocks noGrp="1" noChangeArrowheads="1"/>
          </p:cNvSpPr>
          <p:nvPr>
            <p:ph type="body" idx="1"/>
          </p:nvPr>
        </p:nvSpPr>
        <p:spPr/>
        <p:txBody>
          <a:bodyPr/>
          <a:lstStyle/>
          <a:p>
            <a:pPr eaLnBrk="1" hangingPunct="1"/>
            <a:r>
              <a:rPr lang="en-AU" sz="2400" dirty="0">
                <a:latin typeface="Arial" charset="0"/>
              </a:rPr>
              <a:t>Use if NRV (sales) value is lower than cost</a:t>
            </a:r>
          </a:p>
          <a:p>
            <a:pPr eaLnBrk="1" hangingPunct="1"/>
            <a:r>
              <a:rPr lang="en-AU" sz="2400" dirty="0">
                <a:latin typeface="Arial" charset="0"/>
              </a:rPr>
              <a:t>NRV = proceeds of sale, less costs of disposal</a:t>
            </a:r>
          </a:p>
          <a:p>
            <a:pPr lvl="1" eaLnBrk="1" hangingPunct="1">
              <a:buFontTx/>
              <a:buNone/>
            </a:pPr>
            <a:endParaRPr lang="en-AU" sz="2000" dirty="0">
              <a:latin typeface="Arial" charset="0"/>
            </a:endParaRPr>
          </a:p>
          <a:p>
            <a:pPr lvl="1" eaLnBrk="1" hangingPunct="1">
              <a:buFontTx/>
              <a:buNone/>
            </a:pPr>
            <a:r>
              <a:rPr lang="en-AU" sz="2000" u="sng" dirty="0">
                <a:latin typeface="Arial" charset="0"/>
              </a:rPr>
              <a:t>Example 1</a:t>
            </a:r>
          </a:p>
          <a:p>
            <a:pPr lvl="1" eaLnBrk="1" hangingPunct="1">
              <a:buFontTx/>
              <a:buNone/>
            </a:pPr>
            <a:r>
              <a:rPr lang="en-AU" sz="2000" dirty="0">
                <a:latin typeface="Arial" charset="0"/>
              </a:rPr>
              <a:t>Cost of product £15</a:t>
            </a:r>
          </a:p>
          <a:p>
            <a:pPr lvl="1" eaLnBrk="1" hangingPunct="1">
              <a:buFontTx/>
              <a:buNone/>
            </a:pPr>
            <a:r>
              <a:rPr lang="en-AU" sz="2000" dirty="0">
                <a:latin typeface="Arial" charset="0"/>
              </a:rPr>
              <a:t>Discounted sales price £12 but incurs transport cost of £2</a:t>
            </a:r>
          </a:p>
          <a:p>
            <a:pPr lvl="1" eaLnBrk="1" hangingPunct="1">
              <a:buFontTx/>
              <a:buNone/>
            </a:pPr>
            <a:r>
              <a:rPr lang="en-AU" sz="2000" dirty="0">
                <a:latin typeface="Arial" charset="0"/>
              </a:rPr>
              <a:t>Net realisable value: £10 – use this value as it is lower than cost</a:t>
            </a:r>
          </a:p>
          <a:p>
            <a:pPr lvl="1" eaLnBrk="1" hangingPunct="1">
              <a:buFontTx/>
              <a:buNone/>
            </a:pPr>
            <a:endParaRPr lang="en-AU" sz="2000" dirty="0">
              <a:latin typeface="Arial" charset="0"/>
            </a:endParaRPr>
          </a:p>
          <a:p>
            <a:pPr lvl="1" eaLnBrk="1" hangingPunct="1">
              <a:buFontTx/>
              <a:buNone/>
            </a:pPr>
            <a:r>
              <a:rPr lang="en-AU" sz="2000" u="sng" dirty="0">
                <a:latin typeface="Arial" charset="0"/>
              </a:rPr>
              <a:t>Example 2</a:t>
            </a:r>
          </a:p>
          <a:p>
            <a:pPr lvl="1" eaLnBrk="1" hangingPunct="1">
              <a:buFontTx/>
              <a:buNone/>
            </a:pPr>
            <a:r>
              <a:rPr lang="en-AU" sz="2000" dirty="0">
                <a:latin typeface="Arial" charset="0"/>
              </a:rPr>
              <a:t>Cost of product £15</a:t>
            </a:r>
          </a:p>
          <a:p>
            <a:pPr lvl="1" eaLnBrk="1" hangingPunct="1">
              <a:buFontTx/>
              <a:buNone/>
            </a:pPr>
            <a:r>
              <a:rPr lang="en-AU" sz="2000" dirty="0">
                <a:latin typeface="Arial" charset="0"/>
              </a:rPr>
              <a:t>Scrap value £8 – use this value as it is lower than cost</a:t>
            </a:r>
          </a:p>
          <a:p>
            <a:pPr lvl="1" eaLnBrk="1" hangingPunct="1">
              <a:buFontTx/>
              <a:buNone/>
            </a:pPr>
            <a:endParaRPr lang="en-AU" sz="2000" dirty="0">
              <a:latin typeface="Arial" charset="0"/>
            </a:endParaRP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18</a:t>
            </a:fld>
            <a:endParaRPr lang="en-US" dirty="0"/>
          </a:p>
        </p:txBody>
      </p:sp>
    </p:spTree>
    <p:extLst>
      <p:ext uri="{BB962C8B-B14F-4D97-AF65-F5344CB8AC3E}">
        <p14:creationId xmlns:p14="http://schemas.microsoft.com/office/powerpoint/2010/main" val="15977098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AU">
                <a:latin typeface="Arial" charset="0"/>
              </a:rPr>
              <a:t>Production methods</a:t>
            </a:r>
          </a:p>
        </p:txBody>
      </p:sp>
      <p:sp>
        <p:nvSpPr>
          <p:cNvPr id="22531" name="Rectangle 3"/>
          <p:cNvSpPr>
            <a:spLocks noGrp="1" noChangeArrowheads="1"/>
          </p:cNvSpPr>
          <p:nvPr>
            <p:ph type="body" idx="1"/>
          </p:nvPr>
        </p:nvSpPr>
        <p:spPr/>
        <p:txBody>
          <a:bodyPr/>
          <a:lstStyle/>
          <a:p>
            <a:pPr eaLnBrk="1" hangingPunct="1"/>
            <a:r>
              <a:rPr lang="en-AU" dirty="0">
                <a:latin typeface="Arial" charset="0"/>
              </a:rPr>
              <a:t>Custom production</a:t>
            </a:r>
          </a:p>
          <a:p>
            <a:pPr lvl="1" eaLnBrk="1" hangingPunct="1"/>
            <a:r>
              <a:rPr lang="en-AU" dirty="0">
                <a:latin typeface="Arial" charset="0"/>
              </a:rPr>
              <a:t>Unique, single products.</a:t>
            </a:r>
          </a:p>
          <a:p>
            <a:pPr eaLnBrk="1" hangingPunct="1"/>
            <a:r>
              <a:rPr lang="en-AU" dirty="0">
                <a:latin typeface="Arial" charset="0"/>
              </a:rPr>
              <a:t>Batch production</a:t>
            </a:r>
          </a:p>
          <a:p>
            <a:pPr lvl="1" eaLnBrk="1" hangingPunct="1"/>
            <a:r>
              <a:rPr lang="en-AU" dirty="0">
                <a:latin typeface="Arial" charset="0"/>
              </a:rPr>
              <a:t>A quantity of the same goods produced at the same time ( a production run).</a:t>
            </a:r>
          </a:p>
          <a:p>
            <a:r>
              <a:rPr lang="en-AU" dirty="0">
                <a:latin typeface="Arial" charset="0"/>
              </a:rPr>
              <a:t>Long term contracts</a:t>
            </a:r>
          </a:p>
          <a:p>
            <a:pPr lvl="1"/>
            <a:r>
              <a:rPr lang="en-AU" dirty="0">
                <a:latin typeface="Arial" charset="0"/>
              </a:rPr>
              <a:t>Over more than one year.</a:t>
            </a:r>
          </a:p>
          <a:p>
            <a:pPr lvl="1" eaLnBrk="1" hangingPunct="1"/>
            <a:endParaRPr lang="en-AU" dirty="0">
              <a:latin typeface="Arial" charset="0"/>
            </a:endParaRP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19</a:t>
            </a:fld>
            <a:endParaRPr lang="en-US" dirty="0"/>
          </a:p>
        </p:txBody>
      </p:sp>
    </p:spTree>
    <p:extLst>
      <p:ext uri="{BB962C8B-B14F-4D97-AF65-F5344CB8AC3E}">
        <p14:creationId xmlns:p14="http://schemas.microsoft.com/office/powerpoint/2010/main" val="10972229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pPr eaLnBrk="1" hangingPunct="1"/>
            <a:r>
              <a:rPr lang="en-AU">
                <a:latin typeface="Arial" charset="0"/>
              </a:rPr>
              <a:t>Transaction recording in manufacture</a:t>
            </a:r>
          </a:p>
        </p:txBody>
      </p:sp>
      <p:sp>
        <p:nvSpPr>
          <p:cNvPr id="23555" name="Rectangle 3"/>
          <p:cNvSpPr>
            <a:spLocks noGrp="1" noChangeArrowheads="1"/>
          </p:cNvSpPr>
          <p:nvPr>
            <p:ph type="body" idx="1"/>
          </p:nvPr>
        </p:nvSpPr>
        <p:spPr>
          <a:xfrm>
            <a:off x="457200" y="1928813"/>
            <a:ext cx="8229600" cy="3938587"/>
          </a:xfrm>
        </p:spPr>
        <p:txBody>
          <a:bodyPr/>
          <a:lstStyle/>
          <a:p>
            <a:pPr eaLnBrk="1" hangingPunct="1"/>
            <a:r>
              <a:rPr lang="en-AU" sz="2800" u="sng" dirty="0">
                <a:latin typeface="Arial" charset="0"/>
              </a:rPr>
              <a:t>Material issues</a:t>
            </a:r>
            <a:r>
              <a:rPr lang="en-AU" sz="2800" dirty="0">
                <a:latin typeface="Arial" charset="0"/>
              </a:rPr>
              <a:t>: record the quantity of material issued from raw materials to production.</a:t>
            </a:r>
          </a:p>
          <a:p>
            <a:pPr eaLnBrk="1" hangingPunct="1"/>
            <a:r>
              <a:rPr lang="en-AU" sz="2800" u="sng" dirty="0">
                <a:latin typeface="Arial" charset="0"/>
              </a:rPr>
              <a:t>Timesheets</a:t>
            </a:r>
            <a:r>
              <a:rPr lang="en-AU" sz="2800" dirty="0">
                <a:latin typeface="Arial" charset="0"/>
              </a:rPr>
              <a:t>: record the number of hours worked by production labour to convert the raw material to finished goods.</a:t>
            </a:r>
          </a:p>
          <a:p>
            <a:pPr eaLnBrk="1" hangingPunct="1"/>
            <a:r>
              <a:rPr lang="en-AU" sz="2800" u="sng" dirty="0">
                <a:latin typeface="Arial" charset="0"/>
              </a:rPr>
              <a:t>Overheads</a:t>
            </a:r>
            <a:r>
              <a:rPr lang="en-AU" sz="2800" dirty="0">
                <a:latin typeface="Arial" charset="0"/>
              </a:rPr>
              <a:t>: allocated </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20</a:t>
            </a:fld>
            <a:endParaRPr lang="en-US" dirty="0"/>
          </a:p>
        </p:txBody>
      </p:sp>
    </p:spTree>
    <p:extLst>
      <p:ext uri="{BB962C8B-B14F-4D97-AF65-F5344CB8AC3E}">
        <p14:creationId xmlns:p14="http://schemas.microsoft.com/office/powerpoint/2010/main" val="18196870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AU">
                <a:latin typeface="Arial" charset="0"/>
              </a:rPr>
              <a:t>Job costing illustration</a:t>
            </a:r>
          </a:p>
        </p:txBody>
      </p:sp>
      <p:sp>
        <p:nvSpPr>
          <p:cNvPr id="24579" name="Rectangle 3"/>
          <p:cNvSpPr>
            <a:spLocks noGrp="1" noChangeArrowheads="1"/>
          </p:cNvSpPr>
          <p:nvPr>
            <p:ph type="body" idx="1"/>
          </p:nvPr>
        </p:nvSpPr>
        <p:spPr>
          <a:xfrm>
            <a:off x="323528" y="1124743"/>
            <a:ext cx="8496944" cy="5231607"/>
          </a:xfrm>
        </p:spPr>
        <p:txBody>
          <a:bodyPr>
            <a:normAutofit/>
          </a:bodyPr>
          <a:lstStyle/>
          <a:p>
            <a:pPr eaLnBrk="1" hangingPunct="1">
              <a:lnSpc>
                <a:spcPct val="80000"/>
              </a:lnSpc>
              <a:buFontTx/>
              <a:buNone/>
            </a:pPr>
            <a:r>
              <a:rPr lang="en-AU" sz="2000" dirty="0" err="1">
                <a:latin typeface="Arial" charset="0"/>
              </a:rPr>
              <a:t>Helo</a:t>
            </a:r>
            <a:r>
              <a:rPr lang="en-AU" sz="2000" dirty="0">
                <a:latin typeface="Arial" charset="0"/>
              </a:rPr>
              <a:t> manufactures components for helicopters. It does so in batches of 100 components. Each batch requires 500 </a:t>
            </a:r>
            <a:r>
              <a:rPr lang="en-AU" sz="2000" dirty="0" err="1">
                <a:latin typeface="Arial" charset="0"/>
              </a:rPr>
              <a:t>kgs</a:t>
            </a:r>
            <a:r>
              <a:rPr lang="en-AU" sz="2000" dirty="0">
                <a:latin typeface="Arial" charset="0"/>
              </a:rPr>
              <a:t> of rolled and formed steel, which takes 15 hours of labour. </a:t>
            </a:r>
          </a:p>
          <a:p>
            <a:pPr eaLnBrk="1" hangingPunct="1">
              <a:lnSpc>
                <a:spcPct val="80000"/>
              </a:lnSpc>
              <a:buFontTx/>
              <a:buNone/>
            </a:pPr>
            <a:r>
              <a:rPr lang="en-AU" sz="800" u="sng" dirty="0">
                <a:latin typeface="Arial" charset="0"/>
              </a:rPr>
              <a:t>    </a:t>
            </a:r>
          </a:p>
          <a:p>
            <a:pPr eaLnBrk="1" hangingPunct="1">
              <a:lnSpc>
                <a:spcPct val="80000"/>
              </a:lnSpc>
              <a:buFontTx/>
              <a:buNone/>
            </a:pPr>
            <a:r>
              <a:rPr lang="en-AU" sz="2200" u="sng" dirty="0">
                <a:latin typeface="Arial" charset="0"/>
              </a:rPr>
              <a:t>Transactions </a:t>
            </a:r>
            <a:r>
              <a:rPr lang="en-AU" sz="2200" dirty="0">
                <a:latin typeface="Arial" charset="0"/>
              </a:rPr>
              <a:t>:</a:t>
            </a:r>
          </a:p>
          <a:p>
            <a:pPr eaLnBrk="1" hangingPunct="1">
              <a:lnSpc>
                <a:spcPct val="80000"/>
              </a:lnSpc>
            </a:pPr>
            <a:r>
              <a:rPr lang="en-AU" sz="2200" dirty="0">
                <a:latin typeface="Arial" charset="0"/>
              </a:rPr>
              <a:t>Purchase of steel 1,000kgs </a:t>
            </a:r>
            <a:r>
              <a:rPr lang="en-AU" sz="2200" dirty="0">
                <a:solidFill>
                  <a:srgbClr val="FF0000"/>
                </a:solidFill>
                <a:latin typeface="Arial" charset="0"/>
              </a:rPr>
              <a:t>@ €12/kg</a:t>
            </a:r>
          </a:p>
          <a:p>
            <a:pPr eaLnBrk="1" hangingPunct="1">
              <a:lnSpc>
                <a:spcPct val="80000"/>
              </a:lnSpc>
            </a:pPr>
            <a:r>
              <a:rPr lang="en-AU" sz="2200" dirty="0">
                <a:solidFill>
                  <a:srgbClr val="FF0000"/>
                </a:solidFill>
                <a:latin typeface="Arial" charset="0"/>
              </a:rPr>
              <a:t>Issue of steel to production 500 </a:t>
            </a:r>
            <a:r>
              <a:rPr lang="en-AU" sz="2200" dirty="0" err="1">
                <a:solidFill>
                  <a:srgbClr val="FF0000"/>
                </a:solidFill>
                <a:latin typeface="Arial" charset="0"/>
              </a:rPr>
              <a:t>kgs</a:t>
            </a:r>
            <a:endParaRPr lang="en-AU" sz="2200" dirty="0">
              <a:solidFill>
                <a:srgbClr val="FF0000"/>
              </a:solidFill>
              <a:latin typeface="Arial" charset="0"/>
            </a:endParaRPr>
          </a:p>
          <a:p>
            <a:pPr>
              <a:lnSpc>
                <a:spcPct val="80000"/>
              </a:lnSpc>
            </a:pPr>
            <a:r>
              <a:rPr lang="en-AU" sz="2200" dirty="0">
                <a:latin typeface="Arial" charset="0"/>
              </a:rPr>
              <a:t>Direct labour to roll and form 500 </a:t>
            </a:r>
            <a:r>
              <a:rPr lang="en-AU" sz="2200" dirty="0" err="1">
                <a:latin typeface="Arial" charset="0"/>
              </a:rPr>
              <a:t>kgs</a:t>
            </a:r>
            <a:r>
              <a:rPr lang="en-AU" sz="2200" dirty="0">
                <a:latin typeface="Arial" charset="0"/>
              </a:rPr>
              <a:t> steel 15 hours </a:t>
            </a:r>
            <a:r>
              <a:rPr lang="en-AU" sz="2200" dirty="0">
                <a:solidFill>
                  <a:srgbClr val="00B050"/>
                </a:solidFill>
                <a:latin typeface="Arial" charset="0"/>
              </a:rPr>
              <a:t>@</a:t>
            </a:r>
            <a:r>
              <a:rPr lang="en-AU" sz="2200" dirty="0">
                <a:latin typeface="Arial" charset="0"/>
              </a:rPr>
              <a:t> </a:t>
            </a:r>
            <a:r>
              <a:rPr lang="en-AU" sz="2200" dirty="0">
                <a:solidFill>
                  <a:srgbClr val="00B050"/>
                </a:solidFill>
                <a:latin typeface="Arial" charset="0"/>
              </a:rPr>
              <a:t>€125/hour</a:t>
            </a:r>
          </a:p>
          <a:p>
            <a:pPr>
              <a:lnSpc>
                <a:spcPct val="80000"/>
              </a:lnSpc>
            </a:pPr>
            <a:r>
              <a:rPr lang="en-AU" sz="2200" dirty="0">
                <a:solidFill>
                  <a:srgbClr val="00B0F0"/>
                </a:solidFill>
                <a:latin typeface="Arial" charset="0"/>
              </a:rPr>
              <a:t>Overhead allocated is €200 </a:t>
            </a:r>
            <a:r>
              <a:rPr lang="en-AU" sz="2200" dirty="0">
                <a:latin typeface="Arial" charset="0"/>
              </a:rPr>
              <a:t>per direct labour hour. </a:t>
            </a:r>
          </a:p>
          <a:p>
            <a:pPr>
              <a:lnSpc>
                <a:spcPct val="80000"/>
              </a:lnSpc>
            </a:pPr>
            <a:r>
              <a:rPr lang="en-AU" sz="2200" dirty="0">
                <a:latin typeface="Arial" charset="0"/>
              </a:rPr>
              <a:t>Overheads are € 2,000 on completion.</a:t>
            </a:r>
          </a:p>
          <a:p>
            <a:pPr>
              <a:lnSpc>
                <a:spcPct val="80000"/>
              </a:lnSpc>
            </a:pPr>
            <a:r>
              <a:rPr lang="en-AU" sz="2200" dirty="0">
                <a:latin typeface="Arial" charset="0"/>
              </a:rPr>
              <a:t>60 of the components manufactured in the batch were sold for €130 each.</a:t>
            </a:r>
          </a:p>
          <a:p>
            <a:pPr eaLnBrk="1" hangingPunct="1">
              <a:lnSpc>
                <a:spcPct val="80000"/>
              </a:lnSpc>
            </a:pPr>
            <a:r>
              <a:rPr lang="en-AU" sz="2200" dirty="0">
                <a:latin typeface="Arial" charset="0"/>
              </a:rPr>
              <a:t>At month end, but prior to the completion of the job, 500 kgs of steel had been issued to production and </a:t>
            </a:r>
            <a:r>
              <a:rPr lang="en-AU" sz="2200" dirty="0">
                <a:solidFill>
                  <a:srgbClr val="00B050"/>
                </a:solidFill>
                <a:latin typeface="Arial" charset="0"/>
              </a:rPr>
              <a:t>7 hours had been worked. </a:t>
            </a:r>
          </a:p>
          <a:p>
            <a:pPr marL="0" indent="0" eaLnBrk="1" hangingPunct="1">
              <a:lnSpc>
                <a:spcPct val="80000"/>
              </a:lnSpc>
              <a:buNone/>
            </a:pPr>
            <a:r>
              <a:rPr lang="en-AU" sz="1000" dirty="0">
                <a:solidFill>
                  <a:srgbClr val="00B050"/>
                </a:solidFill>
                <a:latin typeface="Arial" charset="0"/>
              </a:rPr>
              <a:t>    </a:t>
            </a:r>
          </a:p>
          <a:p>
            <a:pPr marL="0" indent="0" eaLnBrk="1" hangingPunct="1">
              <a:lnSpc>
                <a:spcPct val="80000"/>
              </a:lnSpc>
              <a:buNone/>
            </a:pPr>
            <a:r>
              <a:rPr lang="en-AU" sz="2200" b="1" dirty="0">
                <a:latin typeface="Arial" charset="0"/>
              </a:rPr>
              <a:t>Calculate the value of work in progress at month end.</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21</a:t>
            </a:fld>
            <a:endParaRPr lang="en-US" dirty="0"/>
          </a:p>
        </p:txBody>
      </p:sp>
    </p:spTree>
    <p:extLst>
      <p:ext uri="{BB962C8B-B14F-4D97-AF65-F5344CB8AC3E}">
        <p14:creationId xmlns:p14="http://schemas.microsoft.com/office/powerpoint/2010/main" val="5154497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type="body" idx="1"/>
          </p:nvPr>
        </p:nvSpPr>
        <p:spPr/>
        <p:txBody>
          <a:bodyPr/>
          <a:lstStyle/>
          <a:p>
            <a:pPr eaLnBrk="1" hangingPunct="1">
              <a:buFontTx/>
              <a:buNone/>
            </a:pPr>
            <a:r>
              <a:rPr lang="en-AU" sz="2400" u="sng" dirty="0">
                <a:latin typeface="Arial" charset="0"/>
              </a:rPr>
              <a:t>Work in progress will comprise:</a:t>
            </a:r>
          </a:p>
          <a:p>
            <a:pPr eaLnBrk="1" hangingPunct="1">
              <a:buFontTx/>
              <a:buNone/>
            </a:pPr>
            <a:endParaRPr lang="en-AU" sz="2400" u="sng" dirty="0">
              <a:latin typeface="Arial" charset="0"/>
            </a:endParaRPr>
          </a:p>
          <a:p>
            <a:pPr>
              <a:buNone/>
            </a:pPr>
            <a:r>
              <a:rPr lang="en-AU" sz="2400" dirty="0">
                <a:latin typeface="Arial" charset="0"/>
              </a:rPr>
              <a:t>Materials: </a:t>
            </a:r>
            <a:r>
              <a:rPr lang="en-AU" sz="2400" dirty="0">
                <a:solidFill>
                  <a:srgbClr val="FF0000"/>
                </a:solidFill>
                <a:latin typeface="Arial" charset="0"/>
              </a:rPr>
              <a:t>Steel 500 kgs @ €12/kg 	€6,000</a:t>
            </a:r>
          </a:p>
          <a:p>
            <a:pPr>
              <a:buNone/>
            </a:pPr>
            <a:r>
              <a:rPr lang="en-AU" sz="2400" dirty="0">
                <a:latin typeface="Arial" charset="0"/>
              </a:rPr>
              <a:t>Labour: </a:t>
            </a:r>
            <a:r>
              <a:rPr lang="en-AU" sz="2400" dirty="0">
                <a:solidFill>
                  <a:srgbClr val="00B050"/>
                </a:solidFill>
                <a:latin typeface="Arial" charset="0"/>
              </a:rPr>
              <a:t>7 hours @ €125			     875</a:t>
            </a:r>
          </a:p>
          <a:p>
            <a:pPr>
              <a:buNone/>
            </a:pPr>
            <a:r>
              <a:rPr lang="en-AU" sz="2400" dirty="0">
                <a:latin typeface="Arial" charset="0"/>
              </a:rPr>
              <a:t>Overhead: </a:t>
            </a:r>
            <a:r>
              <a:rPr lang="en-AU" sz="2400" dirty="0">
                <a:solidFill>
                  <a:srgbClr val="0070C0"/>
                </a:solidFill>
                <a:latin typeface="Arial" charset="0"/>
              </a:rPr>
              <a:t>7 hours @ €200		</a:t>
            </a:r>
            <a:r>
              <a:rPr lang="en-AU" sz="2400" u="sng" dirty="0">
                <a:solidFill>
                  <a:srgbClr val="0070C0"/>
                </a:solidFill>
                <a:latin typeface="Arial" charset="0"/>
              </a:rPr>
              <a:t>  1,400</a:t>
            </a:r>
            <a:r>
              <a:rPr lang="en-AU" sz="2400" dirty="0">
                <a:latin typeface="Arial" charset="0"/>
              </a:rPr>
              <a:t>	</a:t>
            </a:r>
          </a:p>
          <a:p>
            <a:pPr>
              <a:buNone/>
            </a:pPr>
            <a:r>
              <a:rPr lang="en-AU" sz="2400" dirty="0">
                <a:latin typeface="Arial" charset="0"/>
              </a:rPr>
              <a:t> Work in progress				€8,275</a:t>
            </a:r>
          </a:p>
        </p:txBody>
      </p:sp>
      <p:sp>
        <p:nvSpPr>
          <p:cNvPr id="25604" name="Text Box 4"/>
          <p:cNvSpPr txBox="1">
            <a:spLocks noChangeArrowheads="1"/>
          </p:cNvSpPr>
          <p:nvPr/>
        </p:nvSpPr>
        <p:spPr bwMode="auto">
          <a:xfrm>
            <a:off x="611560" y="4653136"/>
            <a:ext cx="66960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AU" dirty="0"/>
              <a:t>Note: The job is charged with material </a:t>
            </a:r>
            <a:r>
              <a:rPr lang="en-AU" b="1" dirty="0"/>
              <a:t>issued </a:t>
            </a:r>
            <a:r>
              <a:rPr lang="en-AU" b="1" u="sng" dirty="0"/>
              <a:t>NOT</a:t>
            </a:r>
            <a:r>
              <a:rPr lang="en-AU" b="1" dirty="0"/>
              <a:t> purchased</a:t>
            </a:r>
          </a:p>
        </p:txBody>
      </p:sp>
      <p:sp>
        <p:nvSpPr>
          <p:cNvPr id="6"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22</a:t>
            </a:fld>
            <a:endParaRPr lang="en-US" dirty="0"/>
          </a:p>
        </p:txBody>
      </p:sp>
    </p:spTree>
    <p:extLst>
      <p:ext uri="{BB962C8B-B14F-4D97-AF65-F5344CB8AC3E}">
        <p14:creationId xmlns:p14="http://schemas.microsoft.com/office/powerpoint/2010/main" val="27986982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idx="1"/>
          </p:nvPr>
        </p:nvSpPr>
        <p:spPr/>
        <p:txBody>
          <a:bodyPr/>
          <a:lstStyle/>
          <a:p>
            <a:pPr eaLnBrk="1" hangingPunct="1"/>
            <a:r>
              <a:rPr lang="en-AU" dirty="0">
                <a:latin typeface="Arial" charset="0"/>
              </a:rPr>
              <a:t>After completion of the job, </a:t>
            </a:r>
            <a:r>
              <a:rPr lang="en-AU" b="1" dirty="0">
                <a:latin typeface="Arial" charset="0"/>
              </a:rPr>
              <a:t>calculate</a:t>
            </a:r>
            <a:r>
              <a:rPr lang="en-AU" dirty="0">
                <a:latin typeface="Arial" charset="0"/>
              </a:rPr>
              <a:t>:</a:t>
            </a:r>
          </a:p>
          <a:p>
            <a:pPr lvl="1" eaLnBrk="1" hangingPunct="1"/>
            <a:r>
              <a:rPr lang="en-AU" dirty="0">
                <a:latin typeface="Arial" charset="0"/>
              </a:rPr>
              <a:t>The unit cost of production</a:t>
            </a:r>
          </a:p>
          <a:p>
            <a:pPr lvl="1" eaLnBrk="1" hangingPunct="1"/>
            <a:r>
              <a:rPr lang="en-AU" dirty="0">
                <a:latin typeface="Arial" charset="0"/>
              </a:rPr>
              <a:t>The gross profit</a:t>
            </a:r>
          </a:p>
          <a:p>
            <a:pPr lvl="1" eaLnBrk="1" hangingPunct="1"/>
            <a:r>
              <a:rPr lang="en-AU" dirty="0">
                <a:latin typeface="Arial" charset="0"/>
              </a:rPr>
              <a:t>The value of inventory.</a:t>
            </a:r>
          </a:p>
          <a:p>
            <a:pPr eaLnBrk="1" hangingPunct="1"/>
            <a:endParaRPr lang="en-AU" dirty="0">
              <a:latin typeface="Arial" charset="0"/>
            </a:endParaRP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23</a:t>
            </a:fld>
            <a:endParaRPr lang="en-US" dirty="0"/>
          </a:p>
        </p:txBody>
      </p:sp>
    </p:spTree>
    <p:extLst>
      <p:ext uri="{BB962C8B-B14F-4D97-AF65-F5344CB8AC3E}">
        <p14:creationId xmlns:p14="http://schemas.microsoft.com/office/powerpoint/2010/main" val="15790191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type="body" idx="1"/>
          </p:nvPr>
        </p:nvSpPr>
        <p:spPr>
          <a:xfrm>
            <a:off x="323528" y="908719"/>
            <a:ext cx="8640960" cy="5447631"/>
          </a:xfrm>
        </p:spPr>
        <p:txBody>
          <a:bodyPr>
            <a:normAutofit/>
          </a:bodyPr>
          <a:lstStyle/>
          <a:p>
            <a:pPr eaLnBrk="1" hangingPunct="1">
              <a:lnSpc>
                <a:spcPct val="80000"/>
              </a:lnSpc>
              <a:buFontTx/>
              <a:buNone/>
            </a:pPr>
            <a:r>
              <a:rPr lang="en-AU" sz="2000" u="sng" dirty="0">
                <a:latin typeface="Arial" charset="0"/>
              </a:rPr>
              <a:t>The job cost for the production of a batch of 100 components is as follows:</a:t>
            </a:r>
          </a:p>
          <a:p>
            <a:pPr eaLnBrk="1" hangingPunct="1">
              <a:lnSpc>
                <a:spcPct val="80000"/>
              </a:lnSpc>
              <a:buFontTx/>
              <a:buNone/>
            </a:pPr>
            <a:endParaRPr lang="en-AU" sz="1800" u="sng" dirty="0">
              <a:latin typeface="Arial" charset="0"/>
            </a:endParaRPr>
          </a:p>
          <a:p>
            <a:pPr>
              <a:lnSpc>
                <a:spcPct val="80000"/>
              </a:lnSpc>
              <a:buNone/>
            </a:pPr>
            <a:r>
              <a:rPr lang="en-AU" sz="1800" dirty="0">
                <a:latin typeface="Arial" charset="0"/>
              </a:rPr>
              <a:t>Materials: Steel 500 </a:t>
            </a:r>
            <a:r>
              <a:rPr lang="en-AU" sz="1800" dirty="0" err="1">
                <a:latin typeface="Arial" charset="0"/>
              </a:rPr>
              <a:t>kgs</a:t>
            </a:r>
            <a:r>
              <a:rPr lang="en-AU" sz="1800" dirty="0">
                <a:latin typeface="Arial" charset="0"/>
              </a:rPr>
              <a:t> @ €12/kg			€6,000</a:t>
            </a:r>
          </a:p>
          <a:p>
            <a:pPr>
              <a:lnSpc>
                <a:spcPct val="80000"/>
              </a:lnSpc>
              <a:buNone/>
            </a:pPr>
            <a:r>
              <a:rPr lang="en-AU" sz="1800" dirty="0">
                <a:latin typeface="Arial" charset="0"/>
              </a:rPr>
              <a:t>Labour: 15 hours @ €125			  	  1,875	</a:t>
            </a:r>
          </a:p>
          <a:p>
            <a:pPr eaLnBrk="1" hangingPunct="1">
              <a:lnSpc>
                <a:spcPct val="80000"/>
              </a:lnSpc>
              <a:buFontTx/>
              <a:buNone/>
            </a:pPr>
            <a:r>
              <a:rPr lang="en-AU" sz="1800" dirty="0">
                <a:latin typeface="Arial" charset="0"/>
              </a:rPr>
              <a:t>Overhead					 </a:t>
            </a:r>
            <a:r>
              <a:rPr lang="en-AU" sz="1800" u="sng" dirty="0">
                <a:latin typeface="Arial" charset="0"/>
              </a:rPr>
              <a:t> 2,000</a:t>
            </a:r>
            <a:r>
              <a:rPr lang="en-AU" sz="1800" dirty="0">
                <a:latin typeface="Arial" charset="0"/>
              </a:rPr>
              <a:t>	</a:t>
            </a:r>
          </a:p>
          <a:p>
            <a:pPr>
              <a:lnSpc>
                <a:spcPct val="80000"/>
              </a:lnSpc>
              <a:buNone/>
            </a:pPr>
            <a:r>
              <a:rPr lang="en-AU" sz="1800" u="sng" dirty="0">
                <a:latin typeface="Arial" charset="0"/>
              </a:rPr>
              <a:t>Total job cost</a:t>
            </a:r>
            <a:r>
              <a:rPr lang="en-AU" sz="1800" dirty="0">
                <a:latin typeface="Arial" charset="0"/>
              </a:rPr>
              <a:t>					€</a:t>
            </a:r>
            <a:r>
              <a:rPr lang="en-AU" sz="1800" u="sng" dirty="0">
                <a:latin typeface="Arial" charset="0"/>
              </a:rPr>
              <a:t>9,875</a:t>
            </a:r>
            <a:endParaRPr lang="en-AU" sz="1800" dirty="0">
              <a:latin typeface="Arial" charset="0"/>
            </a:endParaRPr>
          </a:p>
          <a:p>
            <a:pPr>
              <a:lnSpc>
                <a:spcPct val="80000"/>
              </a:lnSpc>
              <a:buNone/>
            </a:pPr>
            <a:endParaRPr lang="en-AU" sz="1800" b="1" dirty="0">
              <a:solidFill>
                <a:srgbClr val="FF0000"/>
              </a:solidFill>
              <a:latin typeface="Arial" charset="0"/>
            </a:endParaRPr>
          </a:p>
          <a:p>
            <a:pPr>
              <a:lnSpc>
                <a:spcPct val="80000"/>
              </a:lnSpc>
              <a:buNone/>
            </a:pPr>
            <a:r>
              <a:rPr lang="en-AU" sz="1800" b="1" dirty="0">
                <a:latin typeface="Arial" charset="0"/>
              </a:rPr>
              <a:t>Therefore</a:t>
            </a:r>
            <a:r>
              <a:rPr lang="en-AU" sz="1800" b="1" dirty="0">
                <a:solidFill>
                  <a:srgbClr val="FF0000"/>
                </a:solidFill>
                <a:latin typeface="Arial" charset="0"/>
              </a:rPr>
              <a:t> Cost per component =	(€9,875 / 100)</a:t>
            </a:r>
            <a:r>
              <a:rPr lang="en-AU" sz="1800" dirty="0">
                <a:latin typeface="Arial" charset="0"/>
              </a:rPr>
              <a:t>		€98.75 </a:t>
            </a:r>
          </a:p>
          <a:p>
            <a:pPr eaLnBrk="1" hangingPunct="1">
              <a:lnSpc>
                <a:spcPct val="80000"/>
              </a:lnSpc>
              <a:buFontTx/>
              <a:buNone/>
            </a:pPr>
            <a:endParaRPr lang="en-AU" sz="1800" dirty="0">
              <a:latin typeface="Arial" charset="0"/>
            </a:endParaRPr>
          </a:p>
          <a:p>
            <a:pPr>
              <a:lnSpc>
                <a:spcPct val="80000"/>
              </a:lnSpc>
              <a:buNone/>
            </a:pPr>
            <a:r>
              <a:rPr lang="en-AU" sz="1800" dirty="0">
                <a:latin typeface="Arial" charset="0"/>
              </a:rPr>
              <a:t>Cost of sales (60 @ €98.75) = 	€5,925 </a:t>
            </a:r>
          </a:p>
          <a:p>
            <a:pPr>
              <a:lnSpc>
                <a:spcPct val="80000"/>
              </a:lnSpc>
              <a:buNone/>
            </a:pPr>
            <a:r>
              <a:rPr lang="en-AU" sz="1800" dirty="0">
                <a:latin typeface="Arial" charset="0"/>
              </a:rPr>
              <a:t>Sales income (60 @ €130) = 	€7,800 </a:t>
            </a:r>
          </a:p>
          <a:p>
            <a:pPr>
              <a:lnSpc>
                <a:spcPct val="80000"/>
              </a:lnSpc>
              <a:buNone/>
            </a:pPr>
            <a:r>
              <a:rPr lang="en-AU" sz="1800" b="1" dirty="0">
                <a:solidFill>
                  <a:srgbClr val="FF0000"/>
                </a:solidFill>
                <a:latin typeface="Arial" charset="0"/>
              </a:rPr>
              <a:t>Gross profit is €7800 - €5925 = 	€1,875.</a:t>
            </a:r>
          </a:p>
          <a:p>
            <a:pPr>
              <a:lnSpc>
                <a:spcPct val="80000"/>
              </a:lnSpc>
              <a:buNone/>
            </a:pPr>
            <a:endParaRPr lang="en-AU" sz="1800" b="1" dirty="0">
              <a:solidFill>
                <a:srgbClr val="FF0000"/>
              </a:solidFill>
              <a:latin typeface="Arial" charset="0"/>
            </a:endParaRPr>
          </a:p>
          <a:p>
            <a:pPr>
              <a:lnSpc>
                <a:spcPct val="80000"/>
              </a:lnSpc>
              <a:buNone/>
            </a:pPr>
            <a:r>
              <a:rPr lang="en-AU" sz="1800" dirty="0">
                <a:latin typeface="Arial" charset="0"/>
              </a:rPr>
              <a:t>Stock of finished goods (40 @ €98.75) = 			€3,950 </a:t>
            </a:r>
          </a:p>
          <a:p>
            <a:pPr>
              <a:lnSpc>
                <a:spcPct val="80000"/>
              </a:lnSpc>
              <a:buNone/>
            </a:pPr>
            <a:r>
              <a:rPr lang="en-AU" sz="1800" dirty="0">
                <a:latin typeface="Arial" charset="0"/>
              </a:rPr>
              <a:t>Stock of raw materials 500 </a:t>
            </a:r>
            <a:r>
              <a:rPr lang="en-AU" sz="1800" dirty="0" err="1">
                <a:latin typeface="Arial" charset="0"/>
              </a:rPr>
              <a:t>kgs</a:t>
            </a:r>
            <a:r>
              <a:rPr lang="en-AU" sz="1800" dirty="0">
                <a:latin typeface="Arial" charset="0"/>
              </a:rPr>
              <a:t> of steel @ €12/kg = 		€</a:t>
            </a:r>
            <a:r>
              <a:rPr lang="en-AU" sz="1800" u="sng" dirty="0">
                <a:latin typeface="Arial" charset="0"/>
              </a:rPr>
              <a:t>6,000</a:t>
            </a:r>
            <a:r>
              <a:rPr lang="en-AU" sz="1800" dirty="0">
                <a:latin typeface="Arial" charset="0"/>
              </a:rPr>
              <a:t> </a:t>
            </a:r>
          </a:p>
          <a:p>
            <a:pPr eaLnBrk="1" hangingPunct="1">
              <a:lnSpc>
                <a:spcPct val="80000"/>
              </a:lnSpc>
              <a:buFontTx/>
              <a:buNone/>
            </a:pPr>
            <a:r>
              <a:rPr lang="en-AU" sz="1800" dirty="0">
                <a:latin typeface="Arial" charset="0"/>
              </a:rPr>
              <a:t>	(purchased 1,000kg less used 500kg)</a:t>
            </a:r>
          </a:p>
          <a:p>
            <a:pPr>
              <a:lnSpc>
                <a:spcPct val="80000"/>
              </a:lnSpc>
              <a:buNone/>
            </a:pPr>
            <a:r>
              <a:rPr lang="en-AU" sz="1800" b="1" dirty="0">
                <a:solidFill>
                  <a:srgbClr val="FF0000"/>
                </a:solidFill>
                <a:latin typeface="Arial" charset="0"/>
              </a:rPr>
              <a:t>Total inventory						€9,950</a:t>
            </a:r>
          </a:p>
          <a:p>
            <a:pPr eaLnBrk="1" hangingPunct="1">
              <a:lnSpc>
                <a:spcPct val="80000"/>
              </a:lnSpc>
              <a:buFontTx/>
              <a:buNone/>
            </a:pPr>
            <a:endParaRPr lang="en-AU" sz="1800" dirty="0">
              <a:latin typeface="Arial" charset="0"/>
            </a:endParaRPr>
          </a:p>
          <a:p>
            <a:pPr eaLnBrk="1" hangingPunct="1">
              <a:lnSpc>
                <a:spcPct val="80000"/>
              </a:lnSpc>
              <a:buFontTx/>
              <a:buNone/>
            </a:pPr>
            <a:r>
              <a:rPr lang="en-AU" sz="1800" i="1" dirty="0">
                <a:latin typeface="Arial" charset="0"/>
              </a:rPr>
              <a:t>There is no Work in progress as the job is complete</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24</a:t>
            </a:fld>
            <a:endParaRPr lang="en-US" dirty="0"/>
          </a:p>
        </p:txBody>
      </p:sp>
    </p:spTree>
    <p:extLst>
      <p:ext uri="{BB962C8B-B14F-4D97-AF65-F5344CB8AC3E}">
        <p14:creationId xmlns:p14="http://schemas.microsoft.com/office/powerpoint/2010/main" val="6876965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pPr eaLnBrk="1" hangingPunct="1"/>
            <a:r>
              <a:rPr lang="en-AU" dirty="0">
                <a:latin typeface="Arial" charset="0"/>
              </a:rPr>
              <a:t>Job costing and work in progress for </a:t>
            </a:r>
            <a:r>
              <a:rPr lang="en-AU" u="sng" dirty="0">
                <a:latin typeface="Arial" charset="0"/>
              </a:rPr>
              <a:t>services</a:t>
            </a:r>
          </a:p>
        </p:txBody>
      </p:sp>
      <p:sp>
        <p:nvSpPr>
          <p:cNvPr id="28675" name="Rectangle 3"/>
          <p:cNvSpPr>
            <a:spLocks noGrp="1" noChangeArrowheads="1"/>
          </p:cNvSpPr>
          <p:nvPr>
            <p:ph type="body" idx="1"/>
          </p:nvPr>
        </p:nvSpPr>
        <p:spPr>
          <a:xfrm>
            <a:off x="251520" y="1624013"/>
            <a:ext cx="8712968" cy="4732338"/>
          </a:xfrm>
        </p:spPr>
        <p:txBody>
          <a:bodyPr>
            <a:normAutofit/>
          </a:bodyPr>
          <a:lstStyle/>
          <a:p>
            <a:pPr marL="0" indent="0" eaLnBrk="1" hangingPunct="1">
              <a:lnSpc>
                <a:spcPct val="90000"/>
              </a:lnSpc>
              <a:buNone/>
            </a:pPr>
            <a:r>
              <a:rPr lang="en-AU" sz="2400" dirty="0">
                <a:latin typeface="Arial" charset="0"/>
              </a:rPr>
              <a:t>Professional service firms have work-in-progress for unbilled hours</a:t>
            </a:r>
          </a:p>
          <a:p>
            <a:pPr marL="0" indent="0" eaLnBrk="1" hangingPunct="1">
              <a:lnSpc>
                <a:spcPct val="90000"/>
              </a:lnSpc>
              <a:buNone/>
            </a:pPr>
            <a:r>
              <a:rPr lang="en-AU" sz="900" dirty="0">
                <a:latin typeface="Arial" charset="0"/>
              </a:rPr>
              <a:t>     </a:t>
            </a:r>
          </a:p>
          <a:p>
            <a:pPr marL="0" indent="0" eaLnBrk="1" hangingPunct="1">
              <a:lnSpc>
                <a:spcPct val="90000"/>
              </a:lnSpc>
              <a:buNone/>
            </a:pPr>
            <a:r>
              <a:rPr lang="en-AU" sz="2600" u="sng" dirty="0">
                <a:latin typeface="Arial" charset="0"/>
              </a:rPr>
              <a:t>Example</a:t>
            </a:r>
          </a:p>
          <a:p>
            <a:pPr marL="0" indent="0" eaLnBrk="1" hangingPunct="1">
              <a:lnSpc>
                <a:spcPct val="90000"/>
              </a:lnSpc>
              <a:buNone/>
            </a:pPr>
            <a:r>
              <a:rPr lang="en-AU" sz="2600" dirty="0">
                <a:latin typeface="Arial" charset="0"/>
              </a:rPr>
              <a:t>PLC Accountants have been conducting ABC Limited’s </a:t>
            </a:r>
            <a:r>
              <a:rPr lang="en-AU" sz="2400" dirty="0">
                <a:latin typeface="Arial" charset="0"/>
              </a:rPr>
              <a:t>audit. </a:t>
            </a:r>
          </a:p>
          <a:p>
            <a:pPr marL="0" indent="0" eaLnBrk="1" hangingPunct="1">
              <a:lnSpc>
                <a:spcPct val="90000"/>
              </a:lnSpc>
              <a:buNone/>
            </a:pPr>
            <a:r>
              <a:rPr lang="en-AU" sz="2400" dirty="0">
                <a:latin typeface="Arial" charset="0"/>
              </a:rPr>
              <a:t>At month end 15 partner hours and 60 audit hours have been allocated to ABC</a:t>
            </a:r>
            <a:r>
              <a:rPr lang="en-GB" sz="2400" dirty="0">
                <a:latin typeface="Arial" charset="0"/>
              </a:rPr>
              <a:t>’</a:t>
            </a:r>
            <a:r>
              <a:rPr lang="en-AU" sz="2400" dirty="0">
                <a:latin typeface="Arial" charset="0"/>
              </a:rPr>
              <a:t>s work, which has not been invoiced. </a:t>
            </a:r>
          </a:p>
          <a:p>
            <a:pPr marL="0" indent="0" eaLnBrk="1" hangingPunct="1">
              <a:lnSpc>
                <a:spcPct val="90000"/>
              </a:lnSpc>
              <a:buNone/>
            </a:pPr>
            <a:r>
              <a:rPr lang="en-AU" sz="2400" dirty="0">
                <a:latin typeface="Arial" charset="0"/>
              </a:rPr>
              <a:t>The hourly cost rates used by PLC are $200/hour for partners and $80/hour for managers.</a:t>
            </a:r>
          </a:p>
          <a:p>
            <a:pPr marL="0" indent="0">
              <a:lnSpc>
                <a:spcPct val="90000"/>
              </a:lnSpc>
              <a:buNone/>
            </a:pPr>
            <a:r>
              <a:rPr lang="en-AU" sz="800" dirty="0">
                <a:latin typeface="Arial" charset="0"/>
              </a:rPr>
              <a:t>    </a:t>
            </a:r>
          </a:p>
          <a:p>
            <a:pPr marL="0" indent="0" eaLnBrk="1" hangingPunct="1">
              <a:lnSpc>
                <a:spcPct val="90000"/>
              </a:lnSpc>
              <a:buNone/>
            </a:pPr>
            <a:r>
              <a:rPr lang="en-AU" sz="2800" b="1" dirty="0">
                <a:latin typeface="Arial" charset="0"/>
              </a:rPr>
              <a:t>Calculate the work-in-progress for PLC at month end</a:t>
            </a:r>
            <a:r>
              <a:rPr lang="en-AU" sz="2800" dirty="0">
                <a:latin typeface="Arial" charset="0"/>
              </a:rPr>
              <a:t>.</a:t>
            </a:r>
          </a:p>
          <a:p>
            <a:pPr eaLnBrk="1" hangingPunct="1">
              <a:lnSpc>
                <a:spcPct val="90000"/>
              </a:lnSpc>
            </a:pPr>
            <a:endParaRPr lang="en-AU" sz="2400" dirty="0">
              <a:latin typeface="Arial" charset="0"/>
            </a:endParaRP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25</a:t>
            </a:fld>
            <a:endParaRPr lang="en-US" dirty="0"/>
          </a:p>
        </p:txBody>
      </p:sp>
    </p:spTree>
    <p:extLst>
      <p:ext uri="{BB962C8B-B14F-4D97-AF65-F5344CB8AC3E}">
        <p14:creationId xmlns:p14="http://schemas.microsoft.com/office/powerpoint/2010/main" val="5358251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type="body" idx="1"/>
          </p:nvPr>
        </p:nvSpPr>
        <p:spPr>
          <a:xfrm>
            <a:off x="457200" y="1844824"/>
            <a:ext cx="8229600" cy="3989039"/>
          </a:xfrm>
        </p:spPr>
        <p:txBody>
          <a:bodyPr/>
          <a:lstStyle/>
          <a:p>
            <a:pPr eaLnBrk="1" hangingPunct="1">
              <a:buFontTx/>
              <a:buNone/>
            </a:pPr>
            <a:r>
              <a:rPr lang="en-AU" sz="2400" dirty="0">
                <a:latin typeface="Arial" charset="0"/>
              </a:rPr>
              <a:t>Work in progress:</a:t>
            </a:r>
          </a:p>
          <a:p>
            <a:pPr eaLnBrk="1" hangingPunct="1">
              <a:buFontTx/>
              <a:buNone/>
            </a:pPr>
            <a:r>
              <a:rPr lang="en-AU" sz="2400" dirty="0">
                <a:latin typeface="Arial" charset="0"/>
              </a:rPr>
              <a:t>15 partner hours @ $200		$3,000</a:t>
            </a:r>
          </a:p>
          <a:p>
            <a:pPr eaLnBrk="1" hangingPunct="1">
              <a:buFontTx/>
              <a:buNone/>
            </a:pPr>
            <a:r>
              <a:rPr lang="en-AU" sz="2400" dirty="0">
                <a:latin typeface="Arial" charset="0"/>
              </a:rPr>
              <a:t>60 audit hours @ $80		</a:t>
            </a:r>
            <a:r>
              <a:rPr lang="en-AU" sz="2400" u="sng" dirty="0">
                <a:latin typeface="Arial" charset="0"/>
              </a:rPr>
              <a:t>  4,800</a:t>
            </a:r>
            <a:endParaRPr lang="en-AU" sz="2400" dirty="0">
              <a:latin typeface="Arial" charset="0"/>
            </a:endParaRPr>
          </a:p>
          <a:p>
            <a:pPr eaLnBrk="1" hangingPunct="1">
              <a:buFontTx/>
              <a:buNone/>
            </a:pPr>
            <a:r>
              <a:rPr lang="en-AU" sz="2400" dirty="0">
                <a:latin typeface="Arial" charset="0"/>
              </a:rPr>
              <a:t>Total					$7,800 </a:t>
            </a:r>
          </a:p>
          <a:p>
            <a:pPr eaLnBrk="1" hangingPunct="1">
              <a:buFontTx/>
              <a:buNone/>
            </a:pPr>
            <a:endParaRPr lang="en-AU" sz="2400" dirty="0">
              <a:latin typeface="Arial" charset="0"/>
            </a:endParaRPr>
          </a:p>
          <a:p>
            <a:pPr eaLnBrk="1" hangingPunct="1">
              <a:buFontTx/>
              <a:buNone/>
            </a:pPr>
            <a:r>
              <a:rPr lang="en-AU" sz="2400" dirty="0">
                <a:latin typeface="Arial" charset="0"/>
              </a:rPr>
              <a:t>	This reduces costs and appears in PLC Accountants</a:t>
            </a:r>
            <a:r>
              <a:rPr lang="ja-JP" altLang="en-AU" sz="2400" dirty="0">
                <a:latin typeface="Arial" charset="0"/>
              </a:rPr>
              <a:t>’</a:t>
            </a:r>
            <a:r>
              <a:rPr lang="en-AU" sz="2400" dirty="0">
                <a:latin typeface="Arial" charset="0"/>
              </a:rPr>
              <a:t> Statement of Financial Position until it is invoiced to the client.</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26</a:t>
            </a:fld>
            <a:endParaRPr lang="en-US" dirty="0"/>
          </a:p>
        </p:txBody>
      </p:sp>
      <p:sp>
        <p:nvSpPr>
          <p:cNvPr id="7" name="Rectangle 2">
            <a:extLst>
              <a:ext uri="{FF2B5EF4-FFF2-40B4-BE49-F238E27FC236}">
                <a16:creationId xmlns:a16="http://schemas.microsoft.com/office/drawing/2014/main" id="{67E0F6A4-8405-4B0F-91CD-BFB5A0892CAC}"/>
              </a:ext>
            </a:extLst>
          </p:cNvPr>
          <p:cNvSpPr>
            <a:spLocks noGrp="1" noChangeArrowheads="1"/>
          </p:cNvSpPr>
          <p:nvPr>
            <p:ph type="title"/>
          </p:nvPr>
        </p:nvSpPr>
        <p:spPr>
          <a:xfrm>
            <a:off x="457200" y="274638"/>
            <a:ext cx="8229600" cy="1143000"/>
          </a:xfrm>
        </p:spPr>
        <p:txBody>
          <a:bodyPr>
            <a:normAutofit fontScale="90000"/>
          </a:bodyPr>
          <a:lstStyle/>
          <a:p>
            <a:pPr eaLnBrk="1" hangingPunct="1"/>
            <a:r>
              <a:rPr lang="en-AU" dirty="0">
                <a:latin typeface="Arial" charset="0"/>
              </a:rPr>
              <a:t>Job costing and work in progress for </a:t>
            </a:r>
            <a:r>
              <a:rPr lang="en-AU" u="sng" dirty="0">
                <a:latin typeface="Arial" charset="0"/>
              </a:rPr>
              <a:t>services</a:t>
            </a:r>
          </a:p>
        </p:txBody>
      </p:sp>
    </p:spTree>
    <p:extLst>
      <p:ext uri="{BB962C8B-B14F-4D97-AF65-F5344CB8AC3E}">
        <p14:creationId xmlns:p14="http://schemas.microsoft.com/office/powerpoint/2010/main" val="35223254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AU" dirty="0">
                <a:latin typeface="Arial" charset="0"/>
              </a:rPr>
              <a:t>Long term contract costing</a:t>
            </a:r>
          </a:p>
        </p:txBody>
      </p:sp>
      <p:sp>
        <p:nvSpPr>
          <p:cNvPr id="39939" name="Rectangle 3"/>
          <p:cNvSpPr>
            <a:spLocks noGrp="1" noChangeArrowheads="1"/>
          </p:cNvSpPr>
          <p:nvPr>
            <p:ph type="body" idx="1"/>
          </p:nvPr>
        </p:nvSpPr>
        <p:spPr/>
        <p:txBody>
          <a:bodyPr/>
          <a:lstStyle/>
          <a:p>
            <a:pPr eaLnBrk="1" hangingPunct="1">
              <a:lnSpc>
                <a:spcPct val="90000"/>
              </a:lnSpc>
            </a:pPr>
            <a:r>
              <a:rPr lang="en-AU" dirty="0">
                <a:latin typeface="Arial" charset="0"/>
              </a:rPr>
              <a:t>Construction contracts</a:t>
            </a:r>
          </a:p>
          <a:p>
            <a:pPr lvl="1" eaLnBrk="1" hangingPunct="1">
              <a:lnSpc>
                <a:spcPct val="90000"/>
              </a:lnSpc>
            </a:pPr>
            <a:r>
              <a:rPr lang="en-AU" dirty="0">
                <a:latin typeface="Arial" charset="0"/>
              </a:rPr>
              <a:t>Large units produced over longer periods</a:t>
            </a:r>
          </a:p>
          <a:p>
            <a:pPr lvl="1" eaLnBrk="1" hangingPunct="1">
              <a:lnSpc>
                <a:spcPct val="90000"/>
              </a:lnSpc>
            </a:pPr>
            <a:r>
              <a:rPr lang="en-AU" dirty="0">
                <a:latin typeface="Arial" charset="0"/>
              </a:rPr>
              <a:t>IAS11: apportion profits over accounting periods</a:t>
            </a:r>
          </a:p>
          <a:p>
            <a:pPr lvl="1" eaLnBrk="1" hangingPunct="1">
              <a:lnSpc>
                <a:spcPct val="90000"/>
              </a:lnSpc>
            </a:pPr>
            <a:r>
              <a:rPr lang="en-AU" dirty="0">
                <a:latin typeface="Arial" charset="0"/>
              </a:rPr>
              <a:t>Revenue and costs to be allocated in the periods over which the contract takes place</a:t>
            </a:r>
          </a:p>
          <a:p>
            <a:pPr marL="457200" lvl="1" indent="0" eaLnBrk="1" hangingPunct="1">
              <a:lnSpc>
                <a:spcPct val="90000"/>
              </a:lnSpc>
              <a:buNone/>
            </a:pPr>
            <a:r>
              <a:rPr lang="en-AU" sz="800" dirty="0">
                <a:latin typeface="Arial" charset="0"/>
              </a:rPr>
              <a:t>   </a:t>
            </a:r>
          </a:p>
          <a:p>
            <a:pPr eaLnBrk="1" hangingPunct="1">
              <a:lnSpc>
                <a:spcPct val="90000"/>
              </a:lnSpc>
            </a:pPr>
            <a:r>
              <a:rPr lang="en-AU" dirty="0">
                <a:latin typeface="Arial" charset="0"/>
              </a:rPr>
              <a:t>Stage of completion method </a:t>
            </a:r>
          </a:p>
          <a:p>
            <a:pPr lvl="1" eaLnBrk="1" hangingPunct="1">
              <a:lnSpc>
                <a:spcPct val="90000"/>
              </a:lnSpc>
            </a:pPr>
            <a:r>
              <a:rPr lang="en-AU" dirty="0">
                <a:latin typeface="Arial" charset="0"/>
              </a:rPr>
              <a:t>Profit is based on </a:t>
            </a:r>
            <a:r>
              <a:rPr lang="en-AU" u="sng" dirty="0">
                <a:latin typeface="Arial" charset="0"/>
              </a:rPr>
              <a:t>the proportion of work carried out</a:t>
            </a:r>
            <a:r>
              <a:rPr lang="en-AU" dirty="0">
                <a:latin typeface="Arial" charset="0"/>
              </a:rPr>
              <a:t> and costs matched with income</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27</a:t>
            </a:fld>
            <a:endParaRPr lang="en-US" dirty="0"/>
          </a:p>
        </p:txBody>
      </p:sp>
    </p:spTree>
    <p:extLst>
      <p:ext uri="{BB962C8B-B14F-4D97-AF65-F5344CB8AC3E}">
        <p14:creationId xmlns:p14="http://schemas.microsoft.com/office/powerpoint/2010/main" val="36713510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AU" dirty="0">
                <a:latin typeface="Arial" charset="0"/>
              </a:rPr>
              <a:t>Long term contract costing</a:t>
            </a:r>
          </a:p>
        </p:txBody>
      </p:sp>
      <p:sp>
        <p:nvSpPr>
          <p:cNvPr id="40963" name="Rectangle 3"/>
          <p:cNvSpPr>
            <a:spLocks noGrp="1" noChangeArrowheads="1"/>
          </p:cNvSpPr>
          <p:nvPr>
            <p:ph type="body" idx="1"/>
          </p:nvPr>
        </p:nvSpPr>
        <p:spPr>
          <a:xfrm>
            <a:off x="457200" y="1600201"/>
            <a:ext cx="8435280" cy="4525963"/>
          </a:xfrm>
        </p:spPr>
        <p:txBody>
          <a:bodyPr/>
          <a:lstStyle/>
          <a:p>
            <a:pPr eaLnBrk="1" hangingPunct="1"/>
            <a:r>
              <a:rPr lang="en-AU" dirty="0">
                <a:latin typeface="Arial" charset="0"/>
              </a:rPr>
              <a:t>Architects certificates support the stage of completion</a:t>
            </a:r>
          </a:p>
          <a:p>
            <a:pPr marL="0" indent="0" eaLnBrk="1" hangingPunct="1">
              <a:buNone/>
            </a:pPr>
            <a:r>
              <a:rPr lang="en-AU" sz="800" dirty="0">
                <a:latin typeface="Arial" charset="0"/>
              </a:rPr>
              <a:t>    </a:t>
            </a:r>
          </a:p>
          <a:p>
            <a:pPr eaLnBrk="1" hangingPunct="1"/>
            <a:r>
              <a:rPr lang="en-AU" dirty="0">
                <a:latin typeface="Arial" charset="0"/>
              </a:rPr>
              <a:t> Progress payments made by the customer</a:t>
            </a:r>
          </a:p>
          <a:p>
            <a:pPr marL="0" indent="0">
              <a:buNone/>
            </a:pPr>
            <a:r>
              <a:rPr lang="en-AU" sz="800" dirty="0">
                <a:latin typeface="Arial" charset="0"/>
              </a:rPr>
              <a:t>   </a:t>
            </a:r>
          </a:p>
          <a:p>
            <a:pPr eaLnBrk="1" hangingPunct="1"/>
            <a:r>
              <a:rPr lang="en-AU" dirty="0">
                <a:latin typeface="Arial" charset="0"/>
              </a:rPr>
              <a:t>Retention value: retained by the customer until contract is finished</a:t>
            </a:r>
          </a:p>
          <a:p>
            <a:pPr eaLnBrk="1" hangingPunct="1"/>
            <a:endParaRPr lang="en-AU" dirty="0">
              <a:latin typeface="Arial" charset="0"/>
            </a:endParaRP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28</a:t>
            </a:fld>
            <a:endParaRPr lang="en-US" dirty="0"/>
          </a:p>
        </p:txBody>
      </p:sp>
      <p:sp>
        <p:nvSpPr>
          <p:cNvPr id="2" name="Rectangle 1">
            <a:extLst>
              <a:ext uri="{FF2B5EF4-FFF2-40B4-BE49-F238E27FC236}">
                <a16:creationId xmlns:a16="http://schemas.microsoft.com/office/drawing/2014/main" id="{537255A5-F4E9-4206-B99F-A177C5B052AD}"/>
              </a:ext>
            </a:extLst>
          </p:cNvPr>
          <p:cNvSpPr/>
          <p:nvPr/>
        </p:nvSpPr>
        <p:spPr>
          <a:xfrm>
            <a:off x="-124393" y="2812534"/>
            <a:ext cx="248786" cy="369332"/>
          </a:xfrm>
          <a:prstGeom prst="rect">
            <a:avLst/>
          </a:prstGeom>
        </p:spPr>
        <p:txBody>
          <a:bodyPr wrap="none">
            <a:spAutoFit/>
          </a:bodyPr>
          <a:lstStyle/>
          <a:p>
            <a:r>
              <a:rPr lang="en-AU" dirty="0">
                <a:latin typeface="Arial" charset="0"/>
              </a:rPr>
              <a:t> </a:t>
            </a:r>
            <a:endParaRPr lang="en-GB" dirty="0"/>
          </a:p>
        </p:txBody>
      </p:sp>
    </p:spTree>
    <p:extLst>
      <p:ext uri="{BB962C8B-B14F-4D97-AF65-F5344CB8AC3E}">
        <p14:creationId xmlns:p14="http://schemas.microsoft.com/office/powerpoint/2010/main" val="152575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57188" y="274638"/>
            <a:ext cx="8607300" cy="1143000"/>
          </a:xfrm>
        </p:spPr>
        <p:txBody>
          <a:bodyPr>
            <a:normAutofit fontScale="90000"/>
          </a:bodyPr>
          <a:lstStyle/>
          <a:p>
            <a:pPr eaLnBrk="1" hangingPunct="1"/>
            <a:r>
              <a:rPr lang="en-AU" dirty="0">
                <a:latin typeface="Arial" charset="0"/>
              </a:rPr>
              <a:t>Long term contract costing illustration</a:t>
            </a:r>
          </a:p>
        </p:txBody>
      </p:sp>
      <p:sp>
        <p:nvSpPr>
          <p:cNvPr id="41987" name="Rectangle 3"/>
          <p:cNvSpPr>
            <a:spLocks noGrp="1" noChangeArrowheads="1"/>
          </p:cNvSpPr>
          <p:nvPr>
            <p:ph type="body" idx="1"/>
          </p:nvPr>
        </p:nvSpPr>
        <p:spPr>
          <a:xfrm>
            <a:off x="357188" y="1268760"/>
            <a:ext cx="8607300" cy="5087592"/>
          </a:xfrm>
        </p:spPr>
        <p:txBody>
          <a:bodyPr>
            <a:normAutofit lnSpcReduction="10000"/>
          </a:bodyPr>
          <a:lstStyle/>
          <a:p>
            <a:pPr eaLnBrk="1" hangingPunct="1">
              <a:lnSpc>
                <a:spcPct val="80000"/>
              </a:lnSpc>
              <a:buFontTx/>
              <a:buNone/>
            </a:pPr>
            <a:endParaRPr lang="en-AU" sz="2000" dirty="0">
              <a:latin typeface="Arial" charset="0"/>
            </a:endParaRPr>
          </a:p>
          <a:p>
            <a:pPr eaLnBrk="1" hangingPunct="1">
              <a:lnSpc>
                <a:spcPct val="80000"/>
              </a:lnSpc>
              <a:buFontTx/>
              <a:buNone/>
            </a:pPr>
            <a:r>
              <a:rPr lang="en-AU" sz="2000" dirty="0">
                <a:latin typeface="Arial" charset="0"/>
              </a:rPr>
              <a:t>Macro Builders has entered into a </a:t>
            </a:r>
            <a:r>
              <a:rPr lang="en-AU" sz="2000" u="sng" dirty="0">
                <a:latin typeface="Arial" charset="0"/>
              </a:rPr>
              <a:t>2 year contract </a:t>
            </a:r>
            <a:r>
              <a:rPr lang="en-AU" sz="2000" dirty="0">
                <a:latin typeface="Arial" charset="0"/>
              </a:rPr>
              <a:t>to construct a building.</a:t>
            </a:r>
          </a:p>
          <a:p>
            <a:pPr>
              <a:lnSpc>
                <a:spcPct val="80000"/>
              </a:lnSpc>
            </a:pPr>
            <a:r>
              <a:rPr lang="en-AU" sz="2000" dirty="0">
                <a:latin typeface="Arial" charset="0"/>
              </a:rPr>
              <a:t> Contract price is $1.2 million, </a:t>
            </a:r>
          </a:p>
          <a:p>
            <a:pPr>
              <a:lnSpc>
                <a:spcPct val="80000"/>
              </a:lnSpc>
            </a:pPr>
            <a:r>
              <a:rPr lang="en-AU" sz="2000" dirty="0">
                <a:latin typeface="Arial" charset="0"/>
              </a:rPr>
              <a:t>	Expected cost of construction of $1 million. </a:t>
            </a:r>
          </a:p>
          <a:p>
            <a:pPr eaLnBrk="1" hangingPunct="1">
              <a:lnSpc>
                <a:spcPct val="80000"/>
              </a:lnSpc>
              <a:buFontTx/>
              <a:buNone/>
            </a:pPr>
            <a:endParaRPr lang="en-AU" sz="2000" dirty="0">
              <a:latin typeface="Arial" charset="0"/>
            </a:endParaRPr>
          </a:p>
          <a:p>
            <a:pPr eaLnBrk="1" hangingPunct="1">
              <a:lnSpc>
                <a:spcPct val="80000"/>
              </a:lnSpc>
              <a:buFontTx/>
              <a:buNone/>
            </a:pPr>
            <a:r>
              <a:rPr lang="en-AU" sz="2000" dirty="0">
                <a:latin typeface="Arial" charset="0"/>
              </a:rPr>
              <a:t>After 1 year, the following costs have been incurred:</a:t>
            </a:r>
          </a:p>
          <a:p>
            <a:pPr eaLnBrk="1" hangingPunct="1">
              <a:lnSpc>
                <a:spcPct val="80000"/>
              </a:lnSpc>
              <a:buFontTx/>
              <a:buNone/>
            </a:pPr>
            <a:r>
              <a:rPr lang="en-AU" sz="2000" dirty="0">
                <a:latin typeface="Arial" charset="0"/>
              </a:rPr>
              <a:t>	Material delivered to site		$500,000</a:t>
            </a:r>
          </a:p>
          <a:p>
            <a:pPr eaLnBrk="1" hangingPunct="1">
              <a:lnSpc>
                <a:spcPct val="80000"/>
              </a:lnSpc>
              <a:buFontTx/>
              <a:buNone/>
            </a:pPr>
            <a:r>
              <a:rPr lang="en-AU" sz="2000" dirty="0">
                <a:latin typeface="Arial" charset="0"/>
              </a:rPr>
              <a:t>	Salaries and wages paid		  130,000</a:t>
            </a:r>
          </a:p>
          <a:p>
            <a:pPr eaLnBrk="1" hangingPunct="1">
              <a:lnSpc>
                <a:spcPct val="80000"/>
              </a:lnSpc>
              <a:buFontTx/>
              <a:buNone/>
            </a:pPr>
            <a:r>
              <a:rPr lang="en-AU" sz="2000" dirty="0">
                <a:latin typeface="Arial" charset="0"/>
              </a:rPr>
              <a:t>	Overhead costs			  170,000</a:t>
            </a:r>
          </a:p>
          <a:p>
            <a:pPr eaLnBrk="1" hangingPunct="1">
              <a:lnSpc>
                <a:spcPct val="80000"/>
              </a:lnSpc>
              <a:buFontTx/>
              <a:buNone/>
            </a:pPr>
            <a:endParaRPr lang="en-AU" sz="2000" dirty="0">
              <a:latin typeface="Arial" charset="0"/>
            </a:endParaRPr>
          </a:p>
          <a:p>
            <a:pPr eaLnBrk="1" hangingPunct="1">
              <a:lnSpc>
                <a:spcPct val="80000"/>
              </a:lnSpc>
              <a:buFontTx/>
              <a:buNone/>
            </a:pPr>
            <a:r>
              <a:rPr lang="en-AU" sz="2000" dirty="0">
                <a:latin typeface="Arial" charset="0"/>
              </a:rPr>
              <a:t>Certification of value of work completed is $600,000. </a:t>
            </a:r>
          </a:p>
          <a:p>
            <a:pPr eaLnBrk="1" hangingPunct="1">
              <a:lnSpc>
                <a:spcPct val="80000"/>
              </a:lnSpc>
              <a:buFontTx/>
              <a:buNone/>
            </a:pPr>
            <a:endParaRPr lang="en-AU" sz="2000" dirty="0">
              <a:latin typeface="Arial" charset="0"/>
            </a:endParaRPr>
          </a:p>
          <a:p>
            <a:pPr eaLnBrk="1" hangingPunct="1">
              <a:lnSpc>
                <a:spcPct val="80000"/>
              </a:lnSpc>
              <a:buFontTx/>
              <a:buNone/>
            </a:pPr>
            <a:r>
              <a:rPr lang="en-AU" sz="2000" dirty="0">
                <a:latin typeface="Arial" charset="0"/>
              </a:rPr>
              <a:t>Macro estimates additional cost of $250,000 to complete.</a:t>
            </a:r>
          </a:p>
          <a:p>
            <a:pPr eaLnBrk="1" hangingPunct="1">
              <a:lnSpc>
                <a:spcPct val="80000"/>
              </a:lnSpc>
              <a:buFontTx/>
              <a:buNone/>
            </a:pPr>
            <a:endParaRPr lang="en-AU" sz="2000" dirty="0">
              <a:latin typeface="Arial" charset="0"/>
            </a:endParaRPr>
          </a:p>
          <a:p>
            <a:pPr eaLnBrk="1" hangingPunct="1">
              <a:lnSpc>
                <a:spcPct val="80000"/>
              </a:lnSpc>
              <a:buFont typeface="Wingdings" charset="0"/>
              <a:buChar char="Ø"/>
            </a:pPr>
            <a:r>
              <a:rPr lang="en-AU" sz="2200" b="1" dirty="0">
                <a:latin typeface="Arial" charset="0"/>
              </a:rPr>
              <a:t>Calculate:</a:t>
            </a:r>
          </a:p>
          <a:p>
            <a:pPr lvl="1" eaLnBrk="1" hangingPunct="1">
              <a:lnSpc>
                <a:spcPct val="80000"/>
              </a:lnSpc>
              <a:buFont typeface="Wingdings" charset="0"/>
              <a:buChar char="Ø"/>
            </a:pPr>
            <a:r>
              <a:rPr lang="en-AU" sz="2200" b="1" dirty="0">
                <a:latin typeface="Arial" charset="0"/>
              </a:rPr>
              <a:t>The anticipated profit on the contract</a:t>
            </a:r>
          </a:p>
          <a:p>
            <a:pPr lvl="1" eaLnBrk="1" hangingPunct="1">
              <a:lnSpc>
                <a:spcPct val="80000"/>
              </a:lnSpc>
              <a:buFont typeface="Wingdings" charset="0"/>
              <a:buChar char="Ø"/>
            </a:pPr>
            <a:r>
              <a:rPr lang="en-AU" sz="2200" b="1" dirty="0">
                <a:latin typeface="Arial" charset="0"/>
              </a:rPr>
              <a:t>The amount of profit that can be considered to have been earned to date</a:t>
            </a:r>
            <a:r>
              <a:rPr lang="en-AU" sz="2000" b="1" dirty="0">
                <a:latin typeface="Arial" charset="0"/>
              </a:rPr>
              <a:t>.</a:t>
            </a:r>
          </a:p>
          <a:p>
            <a:pPr eaLnBrk="1" hangingPunct="1">
              <a:lnSpc>
                <a:spcPct val="80000"/>
              </a:lnSpc>
              <a:buFontTx/>
              <a:buNone/>
            </a:pPr>
            <a:endParaRPr lang="en-AU" sz="1800" dirty="0">
              <a:latin typeface="Arial" charset="0"/>
            </a:endParaRP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29</a:t>
            </a:fld>
            <a:endParaRPr lang="en-US" dirty="0"/>
          </a:p>
        </p:txBody>
      </p:sp>
    </p:spTree>
    <p:extLst>
      <p:ext uri="{BB962C8B-B14F-4D97-AF65-F5344CB8AC3E}">
        <p14:creationId xmlns:p14="http://schemas.microsoft.com/office/powerpoint/2010/main" val="31286150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fontScale="90000"/>
          </a:bodyPr>
          <a:lstStyle/>
          <a:p>
            <a:r>
              <a:rPr lang="en-AU" dirty="0">
                <a:latin typeface="Arial" charset="0"/>
              </a:rPr>
              <a:t>Long term contract costing illustration</a:t>
            </a:r>
            <a:endParaRPr lang="en-US" dirty="0"/>
          </a:p>
        </p:txBody>
      </p:sp>
      <p:sp>
        <p:nvSpPr>
          <p:cNvPr id="7"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30</a:t>
            </a:fld>
            <a:endParaRPr lang="en-US" dirty="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19672" y="1106360"/>
            <a:ext cx="5688632" cy="5503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38693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5F7BA-E818-2B45-90EC-B8FE9A659C7B}"/>
              </a:ext>
            </a:extLst>
          </p:cNvPr>
          <p:cNvSpPr>
            <a:spLocks noGrp="1"/>
          </p:cNvSpPr>
          <p:nvPr>
            <p:ph type="title"/>
          </p:nvPr>
        </p:nvSpPr>
        <p:spPr/>
        <p:txBody>
          <a:bodyPr/>
          <a:lstStyle/>
          <a:p>
            <a:r>
              <a:rPr lang="en-GB" dirty="0"/>
              <a:t>Management accounting statements</a:t>
            </a:r>
          </a:p>
        </p:txBody>
      </p:sp>
      <p:sp>
        <p:nvSpPr>
          <p:cNvPr id="3" name="Text Placeholder 2">
            <a:extLst>
              <a:ext uri="{FF2B5EF4-FFF2-40B4-BE49-F238E27FC236}">
                <a16:creationId xmlns:a16="http://schemas.microsoft.com/office/drawing/2014/main" id="{F5790ACE-D3F8-E947-8215-E858DCAB09E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52D4DFD-3331-6043-8AAB-604C0C252E50}"/>
              </a:ext>
            </a:extLst>
          </p:cNvPr>
          <p:cNvSpPr>
            <a:spLocks noGrp="1"/>
          </p:cNvSpPr>
          <p:nvPr>
            <p:ph type="sldNum" sz="quarter" idx="12"/>
          </p:nvPr>
        </p:nvSpPr>
        <p:spPr/>
        <p:txBody>
          <a:bodyPr/>
          <a:lstStyle/>
          <a:p>
            <a:fld id="{082AA575-3A2F-47FF-843C-F9856FBBA3EC}" type="slidenum">
              <a:rPr lang="en-US" smtClean="0"/>
              <a:pPr/>
              <a:t>31</a:t>
            </a:fld>
            <a:endParaRPr lang="en-US"/>
          </a:p>
        </p:txBody>
      </p:sp>
    </p:spTree>
    <p:extLst>
      <p:ext uri="{BB962C8B-B14F-4D97-AF65-F5344CB8AC3E}">
        <p14:creationId xmlns:p14="http://schemas.microsoft.com/office/powerpoint/2010/main" val="26508060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323528" y="274638"/>
            <a:ext cx="8640960" cy="1143000"/>
          </a:xfrm>
        </p:spPr>
        <p:txBody>
          <a:bodyPr>
            <a:normAutofit fontScale="90000"/>
          </a:bodyPr>
          <a:lstStyle/>
          <a:p>
            <a:pPr eaLnBrk="1" hangingPunct="1"/>
            <a:r>
              <a:rPr lang="en-AU" dirty="0">
                <a:latin typeface="Arial" charset="0"/>
              </a:rPr>
              <a:t>Management accounting statements</a:t>
            </a:r>
          </a:p>
        </p:txBody>
      </p:sp>
      <p:sp>
        <p:nvSpPr>
          <p:cNvPr id="46083" name="Rectangle 3"/>
          <p:cNvSpPr>
            <a:spLocks noGrp="1" noChangeArrowheads="1"/>
          </p:cNvSpPr>
          <p:nvPr>
            <p:ph type="body" idx="1"/>
          </p:nvPr>
        </p:nvSpPr>
        <p:spPr>
          <a:xfrm>
            <a:off x="457200" y="2046548"/>
            <a:ext cx="8229600" cy="2764903"/>
          </a:xfrm>
        </p:spPr>
        <p:txBody>
          <a:bodyPr/>
          <a:lstStyle/>
          <a:p>
            <a:pPr marL="514350" indent="-514350" eaLnBrk="1" hangingPunct="1">
              <a:buFont typeface="+mj-lt"/>
              <a:buAutoNum type="arabicPeriod"/>
            </a:pPr>
            <a:r>
              <a:rPr lang="en-AU" dirty="0">
                <a:latin typeface="Arial" charset="0"/>
              </a:rPr>
              <a:t>Manufacturing statement</a:t>
            </a:r>
          </a:p>
          <a:p>
            <a:pPr marL="514350" indent="-514350" eaLnBrk="1" hangingPunct="1">
              <a:buFont typeface="+mj-lt"/>
              <a:buAutoNum type="arabicPeriod"/>
            </a:pPr>
            <a:r>
              <a:rPr lang="en-AU" dirty="0">
                <a:latin typeface="Arial" charset="0"/>
              </a:rPr>
              <a:t>Cost of sales statement</a:t>
            </a:r>
          </a:p>
          <a:p>
            <a:pPr marL="514350" indent="-514350" eaLnBrk="1" hangingPunct="1">
              <a:buFont typeface="+mj-lt"/>
              <a:buAutoNum type="arabicPeriod"/>
            </a:pPr>
            <a:r>
              <a:rPr lang="en-AU" dirty="0">
                <a:latin typeface="Arial" charset="0"/>
              </a:rPr>
              <a:t>Income statement</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32</a:t>
            </a:fld>
            <a:endParaRPr lang="en-US" dirty="0"/>
          </a:p>
        </p:txBody>
      </p:sp>
    </p:spTree>
    <p:extLst>
      <p:ext uri="{BB962C8B-B14F-4D97-AF65-F5344CB8AC3E}">
        <p14:creationId xmlns:p14="http://schemas.microsoft.com/office/powerpoint/2010/main" val="42119868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p:txBody>
          <a:bodyPr>
            <a:normAutofit fontScale="90000"/>
          </a:bodyPr>
          <a:lstStyle/>
          <a:p>
            <a:pPr eaLnBrk="1" hangingPunct="1"/>
            <a:r>
              <a:rPr lang="en-AU" dirty="0">
                <a:latin typeface="Arial" charset="0"/>
              </a:rPr>
              <a:t>Manufacturing Statement </a:t>
            </a:r>
            <a:r>
              <a:rPr lang="en-AU" sz="4000" dirty="0">
                <a:latin typeface="Arial" charset="0"/>
              </a:rPr>
              <a:t>example</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33</a:t>
            </a:fld>
            <a:endParaRPr lang="en-US"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1417638"/>
            <a:ext cx="8229600" cy="4747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17108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p:txBody>
          <a:bodyPr/>
          <a:lstStyle/>
          <a:p>
            <a:pPr eaLnBrk="1" hangingPunct="1"/>
            <a:r>
              <a:rPr lang="en-AU" dirty="0">
                <a:latin typeface="Arial" charset="0"/>
              </a:rPr>
              <a:t>Cost of sales statement</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34</a:t>
            </a:fld>
            <a:endParaRPr lang="en-US"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8" y="2060848"/>
            <a:ext cx="8712968"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861943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p:txBody>
          <a:bodyPr/>
          <a:lstStyle/>
          <a:p>
            <a:pPr eaLnBrk="1" hangingPunct="1"/>
            <a:r>
              <a:rPr lang="en-AU">
                <a:latin typeface="Arial" charset="0"/>
              </a:rPr>
              <a:t>Income statement</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35</a:t>
            </a:fld>
            <a:endParaRPr lang="en-US" dirty="0"/>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4019" y="1556792"/>
            <a:ext cx="8650469" cy="3240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39997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323528" y="116632"/>
            <a:ext cx="8435280" cy="1282154"/>
          </a:xfrm>
        </p:spPr>
        <p:txBody>
          <a:bodyPr>
            <a:noAutofit/>
          </a:bodyPr>
          <a:lstStyle/>
          <a:p>
            <a:pPr eaLnBrk="1" hangingPunct="1"/>
            <a:r>
              <a:rPr lang="en-AU" sz="3200" dirty="0">
                <a:latin typeface="Arial" charset="0"/>
              </a:rPr>
              <a:t>Inventory valuation and decision-making</a:t>
            </a:r>
          </a:p>
        </p:txBody>
      </p:sp>
      <p:sp>
        <p:nvSpPr>
          <p:cNvPr id="47107" name="Rectangle 3"/>
          <p:cNvSpPr>
            <a:spLocks noGrp="1" noChangeArrowheads="1"/>
          </p:cNvSpPr>
          <p:nvPr>
            <p:ph type="body" idx="1"/>
          </p:nvPr>
        </p:nvSpPr>
        <p:spPr/>
        <p:txBody>
          <a:bodyPr/>
          <a:lstStyle/>
          <a:p>
            <a:pPr eaLnBrk="1" hangingPunct="1">
              <a:lnSpc>
                <a:spcPct val="90000"/>
              </a:lnSpc>
            </a:pPr>
            <a:r>
              <a:rPr lang="en-AU">
                <a:latin typeface="Arial" charset="0"/>
              </a:rPr>
              <a:t>Essential to value inventory for financial reporting purposes. </a:t>
            </a:r>
          </a:p>
          <a:p>
            <a:pPr eaLnBrk="1" hangingPunct="1">
              <a:lnSpc>
                <a:spcPct val="90000"/>
              </a:lnSpc>
            </a:pPr>
            <a:r>
              <a:rPr lang="en-AU">
                <a:latin typeface="Arial" charset="0"/>
              </a:rPr>
              <a:t>Inventory costs may not be suitable for decision making purposes. </a:t>
            </a:r>
          </a:p>
          <a:p>
            <a:pPr lvl="1" eaLnBrk="1" hangingPunct="1">
              <a:lnSpc>
                <a:spcPct val="90000"/>
              </a:lnSpc>
            </a:pPr>
            <a:r>
              <a:rPr lang="en-AU">
                <a:latin typeface="Arial" charset="0"/>
              </a:rPr>
              <a:t>Assumptions and limitations of costs based on accounting standards have to be understood and questioned in terms of their relevance for day to day decision making</a:t>
            </a:r>
          </a:p>
        </p:txBody>
      </p:sp>
      <p:sp>
        <p:nvSpPr>
          <p:cNvPr id="5"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36</a:t>
            </a:fld>
            <a:endParaRPr lang="en-US" dirty="0"/>
          </a:p>
        </p:txBody>
      </p:sp>
    </p:spTree>
    <p:extLst>
      <p:ext uri="{BB962C8B-B14F-4D97-AF65-F5344CB8AC3E}">
        <p14:creationId xmlns:p14="http://schemas.microsoft.com/office/powerpoint/2010/main" val="1827452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F5A27-855B-F945-B40A-876F93A106B1}"/>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09F3960C-265F-7342-800B-DBED88401BF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5A4DF77-0246-E742-8213-D0BCFC56D536}"/>
              </a:ext>
            </a:extLst>
          </p:cNvPr>
          <p:cNvSpPr>
            <a:spLocks noGrp="1"/>
          </p:cNvSpPr>
          <p:nvPr>
            <p:ph type="sldNum" sz="quarter" idx="12"/>
          </p:nvPr>
        </p:nvSpPr>
        <p:spPr/>
        <p:txBody>
          <a:bodyPr/>
          <a:lstStyle/>
          <a:p>
            <a:fld id="{082AA575-3A2F-47FF-843C-F9856FBBA3EC}" type="slidenum">
              <a:rPr lang="en-US" smtClean="0"/>
              <a:pPr/>
              <a:t>37</a:t>
            </a:fld>
            <a:endParaRPr lang="en-US"/>
          </a:p>
        </p:txBody>
      </p:sp>
    </p:spTree>
    <p:extLst>
      <p:ext uri="{BB962C8B-B14F-4D97-AF65-F5344CB8AC3E}">
        <p14:creationId xmlns:p14="http://schemas.microsoft.com/office/powerpoint/2010/main" val="4904432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points</a:t>
            </a:r>
          </a:p>
        </p:txBody>
      </p:sp>
      <p:sp>
        <p:nvSpPr>
          <p:cNvPr id="3" name="Content Placeholder 2"/>
          <p:cNvSpPr>
            <a:spLocks noGrp="1"/>
          </p:cNvSpPr>
          <p:nvPr>
            <p:ph idx="1"/>
          </p:nvPr>
        </p:nvSpPr>
        <p:spPr/>
        <p:txBody>
          <a:bodyPr>
            <a:normAutofit/>
          </a:bodyPr>
          <a:lstStyle/>
          <a:p>
            <a:r>
              <a:rPr lang="en-GB" dirty="0">
                <a:latin typeface="Arial" charset="0"/>
              </a:rPr>
              <a:t>Accounting for Inventory</a:t>
            </a:r>
          </a:p>
          <a:p>
            <a:r>
              <a:rPr lang="en-GB" dirty="0">
                <a:latin typeface="Arial" charset="0"/>
              </a:rPr>
              <a:t>Flow of costs between RM, WIP &amp; FG</a:t>
            </a:r>
          </a:p>
          <a:p>
            <a:r>
              <a:rPr lang="en-GB" dirty="0">
                <a:latin typeface="Arial" charset="0"/>
              </a:rPr>
              <a:t>Costing different methods: especially weighted average &amp; FIFO </a:t>
            </a:r>
          </a:p>
          <a:p>
            <a:r>
              <a:rPr lang="en-GB" dirty="0">
                <a:latin typeface="Arial" charset="0"/>
              </a:rPr>
              <a:t>Job costing (manufacturing &amp; services)</a:t>
            </a:r>
          </a:p>
          <a:p>
            <a:r>
              <a:rPr lang="en-GB" dirty="0">
                <a:latin typeface="Arial" charset="0"/>
              </a:rPr>
              <a:t>Long term contract costing</a:t>
            </a:r>
          </a:p>
          <a:p>
            <a:r>
              <a:rPr lang="en-GB" dirty="0">
                <a:latin typeface="Arial" charset="0"/>
              </a:rPr>
              <a:t>Management accounting statements</a:t>
            </a:r>
          </a:p>
          <a:p>
            <a:endParaRPr lang="en-US" dirty="0"/>
          </a:p>
        </p:txBody>
      </p:sp>
      <p:sp>
        <p:nvSpPr>
          <p:cNvPr id="9" name="Slide Number Placeholder 5"/>
          <p:cNvSpPr>
            <a:spLocks noGrp="1"/>
          </p:cNvSpPr>
          <p:nvPr>
            <p:ph type="sldNum" sz="quarter" idx="12"/>
          </p:nvPr>
        </p:nvSpPr>
        <p:spPr>
          <a:xfrm>
            <a:off x="6553200" y="6356351"/>
            <a:ext cx="2133600" cy="365125"/>
          </a:xfrm>
        </p:spPr>
        <p:txBody>
          <a:bodyPr/>
          <a:lstStyle/>
          <a:p>
            <a:fld id="{082AA575-3A2F-47FF-843C-F9856FBBA3EC}" type="slidenum">
              <a:rPr lang="en-US" smtClean="0"/>
              <a:pPr/>
              <a:t>38</a:t>
            </a:fld>
            <a:endParaRPr lang="en-US" dirty="0"/>
          </a:p>
        </p:txBody>
      </p:sp>
    </p:spTree>
    <p:extLst>
      <p:ext uri="{BB962C8B-B14F-4D97-AF65-F5344CB8AC3E}">
        <p14:creationId xmlns:p14="http://schemas.microsoft.com/office/powerpoint/2010/main" val="4944511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6812958"/>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b="1" dirty="0">
                <a:solidFill>
                  <a:srgbClr val="FFFF00"/>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sz="2400" dirty="0">
                <a:solidFill>
                  <a:srgbClr val="FFFF00"/>
                </a:solidFill>
              </a:rPr>
              <a:t>Take 5 minutes to reflect upon today’s presentation – what have you learnt?  </a:t>
            </a:r>
          </a:p>
          <a:p>
            <a:r>
              <a:rPr lang="en-GB" sz="2400" dirty="0">
                <a:solidFill>
                  <a:srgbClr val="FFFF00"/>
                </a:solidFill>
              </a:rPr>
              <a:t>Any key areas you want to research further? </a:t>
            </a:r>
          </a:p>
          <a:p>
            <a:r>
              <a:rPr lang="en-GB" sz="2400" dirty="0">
                <a:solidFill>
                  <a:srgbClr val="FFFF00"/>
                </a:solidFill>
              </a:rPr>
              <a:t>What can help you with in your life?</a:t>
            </a:r>
          </a:p>
          <a:p>
            <a:r>
              <a:rPr lang="en-GB" sz="2400" dirty="0">
                <a:solidFill>
                  <a:srgbClr val="FFFF00"/>
                </a:solidFill>
              </a:rPr>
              <a:t>What can help you in your career?</a:t>
            </a:r>
          </a:p>
          <a:p>
            <a:r>
              <a:rPr lang="en-GB" sz="2400" dirty="0">
                <a:solidFill>
                  <a:srgbClr val="FFFF00"/>
                </a:solidFill>
              </a:rPr>
              <a:t>Engage with your tutor on the topics</a:t>
            </a:r>
          </a:p>
          <a:p>
            <a:endParaRPr lang="en-GB" dirty="0">
              <a:solidFill>
                <a:srgbClr val="FFFF00"/>
              </a:solidFill>
            </a:endParaRPr>
          </a:p>
        </p:txBody>
      </p:sp>
    </p:spTree>
    <p:extLst>
      <p:ext uri="{BB962C8B-B14F-4D97-AF65-F5344CB8AC3E}">
        <p14:creationId xmlns:p14="http://schemas.microsoft.com/office/powerpoint/2010/main" val="20585349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6" y="0"/>
            <a:ext cx="9153036" cy="7317432"/>
          </a:xfrm>
          <a:prstGeom prst="rect">
            <a:avLst/>
          </a:prstGeom>
        </p:spPr>
      </p:pic>
    </p:spTree>
    <p:extLst>
      <p:ext uri="{BB962C8B-B14F-4D97-AF65-F5344CB8AC3E}">
        <p14:creationId xmlns:p14="http://schemas.microsoft.com/office/powerpoint/2010/main" val="12966997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326</TotalTime>
  <Words>2585</Words>
  <Application>Microsoft Macintosh PowerPoint</Application>
  <PresentationFormat>On-screen Show (4:3)</PresentationFormat>
  <Paragraphs>369</Paragraphs>
  <Slides>40</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Wingdings</vt:lpstr>
      <vt:lpstr>Office Theme</vt:lpstr>
      <vt:lpstr>PowerPoint Presentation</vt:lpstr>
      <vt:lpstr>PowerPoint Presentation</vt:lpstr>
      <vt:lpstr>Overview</vt:lpstr>
      <vt:lpstr>Some accounting terms</vt:lpstr>
      <vt:lpstr>Some terms</vt:lpstr>
      <vt:lpstr>FIFO</vt:lpstr>
      <vt:lpstr>International accounting standards</vt:lpstr>
      <vt:lpstr>What is inventory (or stock)</vt:lpstr>
      <vt:lpstr>Accounting for Inventory</vt:lpstr>
      <vt:lpstr>Inventory &amp; cost sales</vt:lpstr>
      <vt:lpstr>Stock Days</vt:lpstr>
      <vt:lpstr>Types of inventory</vt:lpstr>
      <vt:lpstr>Costing</vt:lpstr>
      <vt:lpstr>Cost formulae</vt:lpstr>
      <vt:lpstr>Illustration</vt:lpstr>
      <vt:lpstr>Weighted average</vt:lpstr>
      <vt:lpstr>Retail method</vt:lpstr>
      <vt:lpstr>Net realisable value (NRV)</vt:lpstr>
      <vt:lpstr>Production methods</vt:lpstr>
      <vt:lpstr>Transaction recording in manufacture</vt:lpstr>
      <vt:lpstr>Job costing illustration</vt:lpstr>
      <vt:lpstr>PowerPoint Presentation</vt:lpstr>
      <vt:lpstr>PowerPoint Presentation</vt:lpstr>
      <vt:lpstr>PowerPoint Presentation</vt:lpstr>
      <vt:lpstr>Job costing and work in progress for services</vt:lpstr>
      <vt:lpstr>Job costing and work in progress for services</vt:lpstr>
      <vt:lpstr>Long term contract costing</vt:lpstr>
      <vt:lpstr>Long term contract costing</vt:lpstr>
      <vt:lpstr>Long term contract costing illustration</vt:lpstr>
      <vt:lpstr>Long term contract costing illustration</vt:lpstr>
      <vt:lpstr>Management accounting statements</vt:lpstr>
      <vt:lpstr>Management accounting statements</vt:lpstr>
      <vt:lpstr>Manufacturing Statement example</vt:lpstr>
      <vt:lpstr>Cost of sales statement</vt:lpstr>
      <vt:lpstr>Income statement</vt:lpstr>
      <vt:lpstr>Inventory valuation and decision-making</vt:lpstr>
      <vt:lpstr>summary</vt:lpstr>
      <vt:lpstr>Key points</vt:lpstr>
      <vt:lpstr>Summary</vt:lpstr>
      <vt:lpstr>PowerPoint Presentation</vt:lpstr>
    </vt:vector>
  </TitlesOfParts>
  <Company>John Wiley and Sons,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WileyService</dc:creator>
  <cp:lastModifiedBy>Stuart Morgan</cp:lastModifiedBy>
  <cp:revision>63</cp:revision>
  <cp:lastPrinted>2020-02-29T17:28:17Z</cp:lastPrinted>
  <dcterms:created xsi:type="dcterms:W3CDTF">2011-03-17T09:17:02Z</dcterms:created>
  <dcterms:modified xsi:type="dcterms:W3CDTF">2021-04-25T10:52:05Z</dcterms:modified>
</cp:coreProperties>
</file>