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420"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DB3D932-7E96-4D48-9D37-7A8ED8918064}" type="datetimeFigureOut">
              <a:rPr lang="en-GB" smtClean="0"/>
              <a:t>06/10/2016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80A362-10C7-463F-90EA-6FC13D78AD1E}" type="slidenum">
              <a:rPr lang="en-GB" smtClean="0"/>
              <a:t>‹#›</a:t>
            </a:fld>
            <a:endParaRPr lang="en-GB"/>
          </a:p>
        </p:txBody>
      </p:sp>
    </p:spTree>
    <p:extLst>
      <p:ext uri="{BB962C8B-B14F-4D97-AF65-F5344CB8AC3E}">
        <p14:creationId xmlns:p14="http://schemas.microsoft.com/office/powerpoint/2010/main" val="41346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DB3D932-7E96-4D48-9D37-7A8ED8918064}" type="datetimeFigureOut">
              <a:rPr lang="en-GB" smtClean="0"/>
              <a:t>06/10/2016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80A362-10C7-463F-90EA-6FC13D78AD1E}" type="slidenum">
              <a:rPr lang="en-GB" smtClean="0"/>
              <a:t>‹#›</a:t>
            </a:fld>
            <a:endParaRPr lang="en-GB"/>
          </a:p>
        </p:txBody>
      </p:sp>
    </p:spTree>
    <p:extLst>
      <p:ext uri="{BB962C8B-B14F-4D97-AF65-F5344CB8AC3E}">
        <p14:creationId xmlns:p14="http://schemas.microsoft.com/office/powerpoint/2010/main" val="25268878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DB3D932-7E96-4D48-9D37-7A8ED8918064}" type="datetimeFigureOut">
              <a:rPr lang="en-GB" smtClean="0"/>
              <a:t>06/10/2016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80A362-10C7-463F-90EA-6FC13D78AD1E}" type="slidenum">
              <a:rPr lang="en-GB" smtClean="0"/>
              <a:t>‹#›</a:t>
            </a:fld>
            <a:endParaRPr lang="en-GB"/>
          </a:p>
        </p:txBody>
      </p:sp>
    </p:spTree>
    <p:extLst>
      <p:ext uri="{BB962C8B-B14F-4D97-AF65-F5344CB8AC3E}">
        <p14:creationId xmlns:p14="http://schemas.microsoft.com/office/powerpoint/2010/main" val="1151902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DB3D932-7E96-4D48-9D37-7A8ED8918064}" type="datetimeFigureOut">
              <a:rPr lang="en-GB" smtClean="0"/>
              <a:t>06/10/2016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80A362-10C7-463F-90EA-6FC13D78AD1E}" type="slidenum">
              <a:rPr lang="en-GB" smtClean="0"/>
              <a:t>‹#›</a:t>
            </a:fld>
            <a:endParaRPr lang="en-GB"/>
          </a:p>
        </p:txBody>
      </p:sp>
    </p:spTree>
    <p:extLst>
      <p:ext uri="{BB962C8B-B14F-4D97-AF65-F5344CB8AC3E}">
        <p14:creationId xmlns:p14="http://schemas.microsoft.com/office/powerpoint/2010/main" val="3627439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DB3D932-7E96-4D48-9D37-7A8ED8918064}" type="datetimeFigureOut">
              <a:rPr lang="en-GB" smtClean="0"/>
              <a:t>06/10/2016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980A362-10C7-463F-90EA-6FC13D78AD1E}" type="slidenum">
              <a:rPr lang="en-GB" smtClean="0"/>
              <a:t>‹#›</a:t>
            </a:fld>
            <a:endParaRPr lang="en-GB"/>
          </a:p>
        </p:txBody>
      </p:sp>
    </p:spTree>
    <p:extLst>
      <p:ext uri="{BB962C8B-B14F-4D97-AF65-F5344CB8AC3E}">
        <p14:creationId xmlns:p14="http://schemas.microsoft.com/office/powerpoint/2010/main" val="1269697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DB3D932-7E96-4D48-9D37-7A8ED8918064}" type="datetimeFigureOut">
              <a:rPr lang="en-GB" smtClean="0"/>
              <a:t>06/10/2016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980A362-10C7-463F-90EA-6FC13D78AD1E}" type="slidenum">
              <a:rPr lang="en-GB" smtClean="0"/>
              <a:t>‹#›</a:t>
            </a:fld>
            <a:endParaRPr lang="en-GB"/>
          </a:p>
        </p:txBody>
      </p:sp>
    </p:spTree>
    <p:extLst>
      <p:ext uri="{BB962C8B-B14F-4D97-AF65-F5344CB8AC3E}">
        <p14:creationId xmlns:p14="http://schemas.microsoft.com/office/powerpoint/2010/main" val="3511576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B3D932-7E96-4D48-9D37-7A8ED8918064}" type="datetimeFigureOut">
              <a:rPr lang="en-GB" smtClean="0"/>
              <a:t>06/10/2016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980A362-10C7-463F-90EA-6FC13D78AD1E}" type="slidenum">
              <a:rPr lang="en-GB" smtClean="0"/>
              <a:t>‹#›</a:t>
            </a:fld>
            <a:endParaRPr lang="en-GB"/>
          </a:p>
        </p:txBody>
      </p:sp>
    </p:spTree>
    <p:extLst>
      <p:ext uri="{BB962C8B-B14F-4D97-AF65-F5344CB8AC3E}">
        <p14:creationId xmlns:p14="http://schemas.microsoft.com/office/powerpoint/2010/main" val="18191870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B3D932-7E96-4D48-9D37-7A8ED8918064}" type="datetimeFigureOut">
              <a:rPr lang="en-GB" smtClean="0"/>
              <a:t>06/10/2016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80A362-10C7-463F-90EA-6FC13D78AD1E}" type="slidenum">
              <a:rPr lang="en-GB" smtClean="0"/>
              <a:t>‹#›</a:t>
            </a:fld>
            <a:endParaRPr lang="en-GB"/>
          </a:p>
        </p:txBody>
      </p:sp>
    </p:spTree>
    <p:extLst>
      <p:ext uri="{BB962C8B-B14F-4D97-AF65-F5344CB8AC3E}">
        <p14:creationId xmlns:p14="http://schemas.microsoft.com/office/powerpoint/2010/main" val="35346969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B3D932-7E96-4D48-9D37-7A8ED8918064}" type="datetimeFigureOut">
              <a:rPr lang="en-GB" smtClean="0"/>
              <a:t>06/10/2016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80A362-10C7-463F-90EA-6FC13D78AD1E}" type="slidenum">
              <a:rPr lang="en-GB" smtClean="0"/>
              <a:t>‹#›</a:t>
            </a:fld>
            <a:endParaRPr lang="en-GB"/>
          </a:p>
        </p:txBody>
      </p:sp>
    </p:spTree>
    <p:extLst>
      <p:ext uri="{BB962C8B-B14F-4D97-AF65-F5344CB8AC3E}">
        <p14:creationId xmlns:p14="http://schemas.microsoft.com/office/powerpoint/2010/main" val="5550658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DB3D932-7E96-4D48-9D37-7A8ED8918064}" type="datetimeFigureOut">
              <a:rPr lang="en-GB" smtClean="0"/>
              <a:t>06/10/2016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80A362-10C7-463F-90EA-6FC13D78AD1E}" type="slidenum">
              <a:rPr lang="en-GB" smtClean="0"/>
              <a:t>‹#›</a:t>
            </a:fld>
            <a:endParaRPr lang="en-GB"/>
          </a:p>
        </p:txBody>
      </p:sp>
    </p:spTree>
    <p:extLst>
      <p:ext uri="{BB962C8B-B14F-4D97-AF65-F5344CB8AC3E}">
        <p14:creationId xmlns:p14="http://schemas.microsoft.com/office/powerpoint/2010/main" val="23249681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DB3D932-7E96-4D48-9D37-7A8ED8918064}" type="datetimeFigureOut">
              <a:rPr lang="en-GB" smtClean="0"/>
              <a:t>06/10/2016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80A362-10C7-463F-90EA-6FC13D78AD1E}" type="slidenum">
              <a:rPr lang="en-GB" smtClean="0"/>
              <a:t>‹#›</a:t>
            </a:fld>
            <a:endParaRPr lang="en-GB"/>
          </a:p>
        </p:txBody>
      </p:sp>
    </p:spTree>
    <p:extLst>
      <p:ext uri="{BB962C8B-B14F-4D97-AF65-F5344CB8AC3E}">
        <p14:creationId xmlns:p14="http://schemas.microsoft.com/office/powerpoint/2010/main" val="287043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B3D932-7E96-4D48-9D37-7A8ED8918064}" type="datetimeFigureOut">
              <a:rPr lang="en-GB" smtClean="0"/>
              <a:t>06/10/2016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980A362-10C7-463F-90EA-6FC13D78AD1E}" type="slidenum">
              <a:rPr lang="en-GB" smtClean="0"/>
              <a:t>‹#›</a:t>
            </a:fld>
            <a:endParaRPr lang="en-GB"/>
          </a:p>
        </p:txBody>
      </p:sp>
    </p:spTree>
    <p:extLst>
      <p:ext uri="{BB962C8B-B14F-4D97-AF65-F5344CB8AC3E}">
        <p14:creationId xmlns:p14="http://schemas.microsoft.com/office/powerpoint/2010/main" val="16938610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smtClean="0"/>
              <a:t>CfD</a:t>
            </a:r>
            <a:endParaRPr lang="en-GB" dirty="0"/>
          </a:p>
        </p:txBody>
      </p:sp>
      <p:sp>
        <p:nvSpPr>
          <p:cNvPr id="3" name="Subtitle 2"/>
          <p:cNvSpPr>
            <a:spLocks noGrp="1"/>
          </p:cNvSpPr>
          <p:nvPr>
            <p:ph type="subTitle" idx="1"/>
          </p:nvPr>
        </p:nvSpPr>
        <p:spPr/>
        <p:txBody>
          <a:bodyPr/>
          <a:lstStyle/>
          <a:p>
            <a:r>
              <a:rPr lang="en-GB" dirty="0" smtClean="0"/>
              <a:t>What is it?</a:t>
            </a:r>
            <a:endParaRPr lang="en-GB" dirty="0"/>
          </a:p>
        </p:txBody>
      </p:sp>
    </p:spTree>
    <p:extLst>
      <p:ext uri="{BB962C8B-B14F-4D97-AF65-F5344CB8AC3E}">
        <p14:creationId xmlns:p14="http://schemas.microsoft.com/office/powerpoint/2010/main" val="35527443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Sanders and Hill, 2014, p.132</a:t>
            </a:r>
            <a:endParaRPr lang="en-GB" dirty="0"/>
          </a:p>
        </p:txBody>
      </p:sp>
      <p:sp>
        <p:nvSpPr>
          <p:cNvPr id="3" name="Content Placeholder 2"/>
          <p:cNvSpPr>
            <a:spLocks noGrp="1"/>
          </p:cNvSpPr>
          <p:nvPr>
            <p:ph idx="1"/>
          </p:nvPr>
        </p:nvSpPr>
        <p:spPr/>
        <p:txBody>
          <a:bodyPr/>
          <a:lstStyle/>
          <a:p>
            <a:r>
              <a:rPr lang="en-GB" dirty="0" smtClean="0"/>
              <a:t>‘</a:t>
            </a:r>
            <a:r>
              <a:rPr lang="en-GB" dirty="0" err="1" smtClean="0"/>
              <a:t>CfD</a:t>
            </a:r>
            <a:r>
              <a:rPr lang="en-GB" dirty="0" smtClean="0"/>
              <a:t> is an integrated time-limited approach comprising person-centred therapy and elements of emotion focused therapy. </a:t>
            </a:r>
            <a:r>
              <a:rPr lang="en-GB" dirty="0" err="1" smtClean="0"/>
              <a:t>CfD</a:t>
            </a:r>
            <a:r>
              <a:rPr lang="en-GB" dirty="0" smtClean="0"/>
              <a:t> practice is underpinned by a competence framework …. In brief, the </a:t>
            </a:r>
            <a:r>
              <a:rPr lang="en-GB" dirty="0" err="1" smtClean="0"/>
              <a:t>CfD</a:t>
            </a:r>
            <a:r>
              <a:rPr lang="en-GB" dirty="0" smtClean="0"/>
              <a:t>-related competencies are divided into </a:t>
            </a:r>
            <a:r>
              <a:rPr lang="en-GB" i="1" dirty="0" smtClean="0"/>
              <a:t>basic </a:t>
            </a:r>
            <a:r>
              <a:rPr lang="en-GB" dirty="0" smtClean="0"/>
              <a:t> </a:t>
            </a:r>
            <a:r>
              <a:rPr lang="en-GB" dirty="0" err="1" smtClean="0"/>
              <a:t>CfD</a:t>
            </a:r>
            <a:r>
              <a:rPr lang="en-GB" dirty="0" smtClean="0"/>
              <a:t> and </a:t>
            </a:r>
            <a:r>
              <a:rPr lang="en-GB" i="1" dirty="0" smtClean="0"/>
              <a:t>specific </a:t>
            </a:r>
            <a:r>
              <a:rPr lang="en-GB" dirty="0" err="1" smtClean="0"/>
              <a:t>CfD</a:t>
            </a:r>
            <a:r>
              <a:rPr lang="en-GB" dirty="0" smtClean="0"/>
              <a:t> competencies’</a:t>
            </a:r>
            <a:endParaRPr lang="en-GB" dirty="0"/>
          </a:p>
        </p:txBody>
      </p:sp>
    </p:spTree>
    <p:extLst>
      <p:ext uri="{BB962C8B-B14F-4D97-AF65-F5344CB8AC3E}">
        <p14:creationId xmlns:p14="http://schemas.microsoft.com/office/powerpoint/2010/main" val="11659855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smtClean="0"/>
              <a:t>‘</a:t>
            </a:r>
            <a:r>
              <a:rPr lang="en-GB" dirty="0" err="1" smtClean="0"/>
              <a:t>CfD</a:t>
            </a:r>
            <a:r>
              <a:rPr lang="en-GB" dirty="0" smtClean="0"/>
              <a:t> is a collaborative approach, engaging with and employing the agency of the client from the first moment of the session. It is relational, not formulaic or prescriptive, and an important active therapeutic factor is the self of the counsellor. How therapy unfolds – specifically the integration of the basic therapeutic stance and the </a:t>
            </a:r>
            <a:r>
              <a:rPr lang="en-GB" dirty="0" err="1" smtClean="0"/>
              <a:t>auxilary</a:t>
            </a:r>
            <a:r>
              <a:rPr lang="en-GB" dirty="0" smtClean="0"/>
              <a:t> techniques – will be different in each case, determined by a number of interacting factors, including:</a:t>
            </a:r>
            <a:endParaRPr lang="en-GB" dirty="0"/>
          </a:p>
        </p:txBody>
      </p:sp>
    </p:spTree>
    <p:extLst>
      <p:ext uri="{BB962C8B-B14F-4D97-AF65-F5344CB8AC3E}">
        <p14:creationId xmlns:p14="http://schemas.microsoft.com/office/powerpoint/2010/main" val="10073778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smtClean="0"/>
              <a:t>The self of the counsellor</a:t>
            </a:r>
          </a:p>
          <a:p>
            <a:r>
              <a:rPr lang="en-GB" dirty="0" smtClean="0"/>
              <a:t>The counsellor’s personal reading of basic therapeutic stance</a:t>
            </a:r>
          </a:p>
          <a:p>
            <a:r>
              <a:rPr lang="en-GB" dirty="0" smtClean="0"/>
              <a:t>The client’s level of processing</a:t>
            </a:r>
          </a:p>
          <a:p>
            <a:r>
              <a:rPr lang="en-GB" dirty="0" smtClean="0"/>
              <a:t>The client’s therapeutic goals</a:t>
            </a:r>
          </a:p>
          <a:p>
            <a:r>
              <a:rPr lang="en-GB" dirty="0" smtClean="0"/>
              <a:t>The client’s unfolding lived experience: including their symptoms</a:t>
            </a:r>
          </a:p>
          <a:p>
            <a:r>
              <a:rPr lang="en-GB" dirty="0" smtClean="0"/>
              <a:t>Specific techniques offered by the counsellor and negotiated with the client</a:t>
            </a:r>
          </a:p>
          <a:p>
            <a:r>
              <a:rPr lang="en-GB" dirty="0" smtClean="0"/>
              <a:t>The counsellor’s clinical judgement</a:t>
            </a:r>
            <a:endParaRPr lang="en-GB" dirty="0"/>
          </a:p>
        </p:txBody>
      </p:sp>
    </p:spTree>
    <p:extLst>
      <p:ext uri="{BB962C8B-B14F-4D97-AF65-F5344CB8AC3E}">
        <p14:creationId xmlns:p14="http://schemas.microsoft.com/office/powerpoint/2010/main" val="28362954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Basic Therapeutic Stance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 Establish person-centred therapeutic conditions</a:t>
            </a:r>
          </a:p>
          <a:p>
            <a:r>
              <a:rPr lang="en-GB" dirty="0" smtClean="0"/>
              <a:t>Emphasise collaboration(in contrast to more classical person-centred therapy)</a:t>
            </a:r>
          </a:p>
          <a:p>
            <a:r>
              <a:rPr lang="en-GB" dirty="0" smtClean="0"/>
              <a:t>Formulate the client’s therapeutic goals by negotiation</a:t>
            </a:r>
          </a:p>
          <a:p>
            <a:r>
              <a:rPr lang="en-GB" dirty="0" smtClean="0"/>
              <a:t>Initiate regular review of progress and client’s goals</a:t>
            </a:r>
          </a:p>
          <a:p>
            <a:r>
              <a:rPr lang="en-GB" dirty="0" smtClean="0"/>
              <a:t>Positively engage with the time limited-nature of </a:t>
            </a:r>
            <a:r>
              <a:rPr lang="en-GB" dirty="0" err="1" smtClean="0"/>
              <a:t>CfD</a:t>
            </a:r>
            <a:endParaRPr lang="en-GB" dirty="0"/>
          </a:p>
        </p:txBody>
      </p:sp>
    </p:spTree>
    <p:extLst>
      <p:ext uri="{BB962C8B-B14F-4D97-AF65-F5344CB8AC3E}">
        <p14:creationId xmlns:p14="http://schemas.microsoft.com/office/powerpoint/2010/main" val="1723926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Formulation of therapeutic goals</a:t>
            </a:r>
          </a:p>
          <a:p>
            <a:r>
              <a:rPr lang="en-GB" dirty="0" smtClean="0"/>
              <a:t>Assessment – ch.4</a:t>
            </a:r>
          </a:p>
          <a:p>
            <a:r>
              <a:rPr lang="en-GB" dirty="0" smtClean="0"/>
              <a:t>Reviewing progress</a:t>
            </a:r>
            <a:endParaRPr lang="en-GB" dirty="0"/>
          </a:p>
        </p:txBody>
      </p:sp>
    </p:spTree>
    <p:extLst>
      <p:ext uri="{BB962C8B-B14F-4D97-AF65-F5344CB8AC3E}">
        <p14:creationId xmlns:p14="http://schemas.microsoft.com/office/powerpoint/2010/main" val="3398312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Progress towards goals(143)</a:t>
            </a:r>
            <a:endParaRPr lang="en-GB" dirty="0"/>
          </a:p>
        </p:txBody>
      </p:sp>
      <p:sp>
        <p:nvSpPr>
          <p:cNvPr id="3" name="Content Placeholder 2"/>
          <p:cNvSpPr>
            <a:spLocks noGrp="1"/>
          </p:cNvSpPr>
          <p:nvPr>
            <p:ph idx="1"/>
          </p:nvPr>
        </p:nvSpPr>
        <p:spPr/>
        <p:txBody>
          <a:bodyPr/>
          <a:lstStyle/>
          <a:p>
            <a:r>
              <a:rPr lang="en-GB" dirty="0" smtClean="0"/>
              <a:t>Possible questions:</a:t>
            </a:r>
          </a:p>
          <a:p>
            <a:r>
              <a:rPr lang="en-GB" dirty="0" smtClean="0"/>
              <a:t>Are the goals set earlier still the correct goals?</a:t>
            </a:r>
          </a:p>
          <a:p>
            <a:r>
              <a:rPr lang="en-GB" dirty="0" smtClean="0"/>
              <a:t>To what extent does the client think they have achieved the goal(s) in question?</a:t>
            </a:r>
          </a:p>
          <a:p>
            <a:r>
              <a:rPr lang="en-GB" dirty="0" smtClean="0"/>
              <a:t>To what extent does the counsellor think the client has achieved the goal(s)?</a:t>
            </a:r>
          </a:p>
          <a:p>
            <a:endParaRPr lang="en-GB" dirty="0" smtClean="0"/>
          </a:p>
          <a:p>
            <a:endParaRPr lang="en-GB" dirty="0"/>
          </a:p>
        </p:txBody>
      </p:sp>
    </p:spTree>
    <p:extLst>
      <p:ext uri="{BB962C8B-B14F-4D97-AF65-F5344CB8AC3E}">
        <p14:creationId xmlns:p14="http://schemas.microsoft.com/office/powerpoint/2010/main" val="41633491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If the goals have not been met, how can this be worked with – do any strategies emerge?</a:t>
            </a:r>
          </a:p>
          <a:p>
            <a:r>
              <a:rPr lang="en-GB" dirty="0" smtClean="0"/>
              <a:t> </a:t>
            </a:r>
            <a:r>
              <a:rPr lang="en-GB" dirty="0" smtClean="0"/>
              <a:t>If </a:t>
            </a:r>
            <a:r>
              <a:rPr lang="en-GB" dirty="0" smtClean="0"/>
              <a:t>the client is disappointed -how can this be addressed?</a:t>
            </a:r>
          </a:p>
          <a:p>
            <a:r>
              <a:rPr lang="en-GB" dirty="0" smtClean="0"/>
              <a:t>If the goals have been achieved, have new ones spontaneously arisen, is it appropriate to set new goals or to prepare for an ending?</a:t>
            </a:r>
            <a:endParaRPr lang="en-GB" dirty="0"/>
          </a:p>
        </p:txBody>
      </p:sp>
    </p:spTree>
    <p:extLst>
      <p:ext uri="{BB962C8B-B14F-4D97-AF65-F5344CB8AC3E}">
        <p14:creationId xmlns:p14="http://schemas.microsoft.com/office/powerpoint/2010/main" val="22346442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At this stage in therapy does this review suggest that more sessions or fewer sessions might be needed?</a:t>
            </a:r>
          </a:p>
          <a:p>
            <a:r>
              <a:rPr lang="en-GB" dirty="0" smtClean="0"/>
              <a:t>If more sessions, is it appropriate to offer them in </a:t>
            </a:r>
            <a:r>
              <a:rPr lang="en-GB" dirty="0" err="1" smtClean="0"/>
              <a:t>CfD</a:t>
            </a:r>
            <a:r>
              <a:rPr lang="en-GB" dirty="0" smtClean="0"/>
              <a:t> or should a referral to another approach or service be considered?</a:t>
            </a:r>
            <a:endParaRPr lang="en-GB" dirty="0"/>
          </a:p>
        </p:txBody>
      </p:sp>
    </p:spTree>
    <p:extLst>
      <p:ext uri="{BB962C8B-B14F-4D97-AF65-F5344CB8AC3E}">
        <p14:creationId xmlns:p14="http://schemas.microsoft.com/office/powerpoint/2010/main" val="34514268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Quality and usefulness of the treatment</a:t>
            </a:r>
            <a:endParaRPr lang="en-GB" dirty="0"/>
          </a:p>
        </p:txBody>
      </p:sp>
      <p:sp>
        <p:nvSpPr>
          <p:cNvPr id="3" name="Content Placeholder 2"/>
          <p:cNvSpPr>
            <a:spLocks noGrp="1"/>
          </p:cNvSpPr>
          <p:nvPr>
            <p:ph idx="1"/>
          </p:nvPr>
        </p:nvSpPr>
        <p:spPr/>
        <p:txBody>
          <a:bodyPr>
            <a:normAutofit lnSpcReduction="10000"/>
          </a:bodyPr>
          <a:lstStyle/>
          <a:p>
            <a:r>
              <a:rPr lang="en-GB" dirty="0" smtClean="0"/>
              <a:t>Has anything worked particularly well in therapy so far?</a:t>
            </a:r>
          </a:p>
          <a:p>
            <a:r>
              <a:rPr lang="en-GB" dirty="0" smtClean="0"/>
              <a:t>If so what? Has anything obstructed therapy or not been useful?</a:t>
            </a:r>
          </a:p>
          <a:p>
            <a:r>
              <a:rPr lang="en-GB" dirty="0" smtClean="0"/>
              <a:t>If so what?</a:t>
            </a:r>
          </a:p>
          <a:p>
            <a:r>
              <a:rPr lang="en-GB" dirty="0" smtClean="0"/>
              <a:t>To what extent has the counsellor met the client’s needs and expectations?</a:t>
            </a:r>
          </a:p>
          <a:p>
            <a:r>
              <a:rPr lang="en-GB" dirty="0" smtClean="0"/>
              <a:t>To what extent has the counsellor met their own expectations?</a:t>
            </a:r>
          </a:p>
          <a:p>
            <a:endParaRPr lang="en-GB" dirty="0"/>
          </a:p>
        </p:txBody>
      </p:sp>
    </p:spTree>
    <p:extLst>
      <p:ext uri="{BB962C8B-B14F-4D97-AF65-F5344CB8AC3E}">
        <p14:creationId xmlns:p14="http://schemas.microsoft.com/office/powerpoint/2010/main" val="20414227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PSYCHLOPS (p.143)</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‘How have you felt in yourself this last week?’</a:t>
            </a:r>
          </a:p>
          <a:p>
            <a:r>
              <a:rPr lang="en-GB" dirty="0" smtClean="0"/>
              <a:t>General indicators of well being</a:t>
            </a:r>
          </a:p>
          <a:p>
            <a:r>
              <a:rPr lang="en-GB" dirty="0" smtClean="0"/>
              <a:t>At the moment are you bothered by:</a:t>
            </a:r>
          </a:p>
          <a:p>
            <a:r>
              <a:rPr lang="en-GB" dirty="0" smtClean="0"/>
              <a:t>Feeling down, depressed or hopeless?</a:t>
            </a:r>
          </a:p>
          <a:p>
            <a:r>
              <a:rPr lang="en-GB" dirty="0" smtClean="0"/>
              <a:t>Having trouble falling or staying asleep?</a:t>
            </a:r>
          </a:p>
          <a:p>
            <a:r>
              <a:rPr lang="en-GB" dirty="0" smtClean="0"/>
              <a:t>Feeling tired or having little energy?</a:t>
            </a:r>
          </a:p>
          <a:p>
            <a:r>
              <a:rPr lang="en-GB" dirty="0" smtClean="0"/>
              <a:t>Feeling nervous, anxious or on edge?</a:t>
            </a:r>
          </a:p>
          <a:p>
            <a:r>
              <a:rPr lang="en-GB" dirty="0" smtClean="0"/>
              <a:t>Not being able to stop or control worrying?</a:t>
            </a:r>
          </a:p>
          <a:p>
            <a:r>
              <a:rPr lang="en-GB" dirty="0" smtClean="0"/>
              <a:t>Becoming easily annoyed or irritable?</a:t>
            </a:r>
            <a:endParaRPr lang="en-GB" dirty="0"/>
          </a:p>
        </p:txBody>
      </p:sp>
    </p:spTree>
    <p:extLst>
      <p:ext uri="{BB962C8B-B14F-4D97-AF65-F5344CB8AC3E}">
        <p14:creationId xmlns:p14="http://schemas.microsoft.com/office/powerpoint/2010/main" val="34881168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Review weary</a:t>
            </a:r>
            <a:endParaRPr lang="en-GB" dirty="0"/>
          </a:p>
        </p:txBody>
      </p:sp>
      <p:sp>
        <p:nvSpPr>
          <p:cNvPr id="3" name="Content Placeholder 2"/>
          <p:cNvSpPr>
            <a:spLocks noGrp="1"/>
          </p:cNvSpPr>
          <p:nvPr>
            <p:ph idx="1"/>
          </p:nvPr>
        </p:nvSpPr>
        <p:spPr/>
        <p:txBody>
          <a:bodyPr/>
          <a:lstStyle/>
          <a:p>
            <a:r>
              <a:rPr lang="en-GB" dirty="0" smtClean="0"/>
              <a:t>Clients can get fed up with constant review and evaluation of the work</a:t>
            </a:r>
          </a:p>
          <a:p>
            <a:r>
              <a:rPr lang="en-GB" dirty="0" smtClean="0"/>
              <a:t>Supervision is the place to disentangle the process of the work</a:t>
            </a:r>
            <a:endParaRPr lang="en-GB" dirty="0"/>
          </a:p>
        </p:txBody>
      </p:sp>
    </p:spTree>
    <p:extLst>
      <p:ext uri="{BB962C8B-B14F-4D97-AF65-F5344CB8AC3E}">
        <p14:creationId xmlns:p14="http://schemas.microsoft.com/office/powerpoint/2010/main" val="6309482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Auxiliary techniques</a:t>
            </a:r>
            <a:endParaRPr lang="en-GB" dirty="0"/>
          </a:p>
        </p:txBody>
      </p:sp>
      <p:sp>
        <p:nvSpPr>
          <p:cNvPr id="3" name="Content Placeholder 2"/>
          <p:cNvSpPr>
            <a:spLocks noGrp="1"/>
          </p:cNvSpPr>
          <p:nvPr>
            <p:ph idx="1"/>
          </p:nvPr>
        </p:nvSpPr>
        <p:spPr/>
        <p:txBody>
          <a:bodyPr/>
          <a:lstStyle/>
          <a:p>
            <a:r>
              <a:rPr lang="en-GB" dirty="0" smtClean="0"/>
              <a:t>Specific </a:t>
            </a:r>
            <a:r>
              <a:rPr lang="en-GB" dirty="0" err="1" smtClean="0"/>
              <a:t>CfD</a:t>
            </a:r>
            <a:r>
              <a:rPr lang="en-GB" dirty="0" smtClean="0"/>
              <a:t> competencies</a:t>
            </a:r>
            <a:endParaRPr lang="en-GB" dirty="0"/>
          </a:p>
          <a:p>
            <a:r>
              <a:rPr lang="en-GB" dirty="0" smtClean="0"/>
              <a:t>Help clients access and express emotions</a:t>
            </a:r>
          </a:p>
          <a:p>
            <a:r>
              <a:rPr lang="en-GB" dirty="0" smtClean="0"/>
              <a:t>Help clients articulate emotions</a:t>
            </a:r>
          </a:p>
          <a:p>
            <a:r>
              <a:rPr lang="en-GB" dirty="0" smtClean="0"/>
              <a:t>Help clients reflect on and develop emotional meanings</a:t>
            </a:r>
          </a:p>
          <a:p>
            <a:r>
              <a:rPr lang="en-GB" dirty="0" smtClean="0"/>
              <a:t>Help clients make sense of experiences that are confusing </a:t>
            </a:r>
            <a:r>
              <a:rPr lang="en-GB" smtClean="0"/>
              <a:t>and distressing</a:t>
            </a:r>
            <a:endParaRPr lang="en-GB" dirty="0"/>
          </a:p>
        </p:txBody>
      </p:sp>
    </p:spTree>
    <p:extLst>
      <p:ext uri="{BB962C8B-B14F-4D97-AF65-F5344CB8AC3E}">
        <p14:creationId xmlns:p14="http://schemas.microsoft.com/office/powerpoint/2010/main" val="20219943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 Healthy psychological functioning involves being able to bring our feelings into awareness, being able to express and communicate these where appropriate and finally being able to appreciate their significance in terms of our lives and how we function.</a:t>
            </a:r>
            <a:endParaRPr lang="en-GB" dirty="0"/>
          </a:p>
        </p:txBody>
      </p:sp>
    </p:spTree>
    <p:extLst>
      <p:ext uri="{BB962C8B-B14F-4D97-AF65-F5344CB8AC3E}">
        <p14:creationId xmlns:p14="http://schemas.microsoft.com/office/powerpoint/2010/main" val="26382956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Interruptions to this process are usually experienced as distressing or problematic.</a:t>
            </a:r>
          </a:p>
          <a:p>
            <a:r>
              <a:rPr lang="en-GB" dirty="0" smtClean="0"/>
              <a:t>Auxiliary </a:t>
            </a:r>
            <a:r>
              <a:rPr lang="en-GB" dirty="0" err="1" smtClean="0"/>
              <a:t>CfD</a:t>
            </a:r>
            <a:r>
              <a:rPr lang="en-GB" dirty="0" smtClean="0"/>
              <a:t> techniques aim to help the client’s process which may be identified by either the counsellor or the client.</a:t>
            </a:r>
          </a:p>
          <a:p>
            <a:endParaRPr lang="en-GB" dirty="0"/>
          </a:p>
        </p:txBody>
      </p:sp>
    </p:spTree>
    <p:extLst>
      <p:ext uri="{BB962C8B-B14F-4D97-AF65-F5344CB8AC3E}">
        <p14:creationId xmlns:p14="http://schemas.microsoft.com/office/powerpoint/2010/main" val="2068382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smtClean="0"/>
              <a:t>Close directive empathic </a:t>
            </a:r>
            <a:r>
              <a:rPr lang="en-GB" dirty="0" err="1" smtClean="0"/>
              <a:t>attunement</a:t>
            </a:r>
            <a:endParaRPr lang="en-GB" dirty="0" smtClean="0"/>
          </a:p>
          <a:p>
            <a:endParaRPr lang="en-GB" dirty="0" smtClean="0"/>
          </a:p>
          <a:p>
            <a:r>
              <a:rPr lang="en-GB" dirty="0" smtClean="0"/>
              <a:t>Collaborative</a:t>
            </a:r>
          </a:p>
          <a:p>
            <a:endParaRPr lang="en-GB" dirty="0"/>
          </a:p>
          <a:p>
            <a:r>
              <a:rPr lang="en-GB" dirty="0" smtClean="0"/>
              <a:t>Most directive – when counsellor tentatively offers a technique</a:t>
            </a:r>
          </a:p>
          <a:p>
            <a:r>
              <a:rPr lang="en-GB" dirty="0" smtClean="0"/>
              <a:t>‘this is not a clunky gear change in the session, but a natural part of the fluid moment-to-moment relationship which experienced therapists will navigate with ease’ (p.146)</a:t>
            </a:r>
            <a:endParaRPr lang="en-GB" dirty="0"/>
          </a:p>
        </p:txBody>
      </p:sp>
    </p:spTree>
    <p:extLst>
      <p:ext uri="{BB962C8B-B14F-4D97-AF65-F5344CB8AC3E}">
        <p14:creationId xmlns:p14="http://schemas.microsoft.com/office/powerpoint/2010/main" val="37446573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Clearing a space p.146</a:t>
            </a:r>
            <a:endParaRPr lang="en-GB" dirty="0"/>
          </a:p>
        </p:txBody>
      </p:sp>
      <p:sp>
        <p:nvSpPr>
          <p:cNvPr id="3" name="Content Placeholder 2"/>
          <p:cNvSpPr>
            <a:spLocks noGrp="1"/>
          </p:cNvSpPr>
          <p:nvPr>
            <p:ph idx="1"/>
          </p:nvPr>
        </p:nvSpPr>
        <p:spPr/>
        <p:txBody>
          <a:bodyPr/>
          <a:lstStyle/>
          <a:p>
            <a:r>
              <a:rPr lang="en-GB" dirty="0" err="1" smtClean="0"/>
              <a:t>Cf</a:t>
            </a:r>
            <a:r>
              <a:rPr lang="en-GB" dirty="0" smtClean="0"/>
              <a:t> Classical PCT</a:t>
            </a:r>
          </a:p>
          <a:p>
            <a:r>
              <a:rPr lang="en-GB" dirty="0" err="1" smtClean="0"/>
              <a:t>Gendlin’s</a:t>
            </a:r>
            <a:r>
              <a:rPr lang="en-GB" dirty="0" smtClean="0"/>
              <a:t> work.</a:t>
            </a:r>
          </a:p>
          <a:p>
            <a:endParaRPr lang="en-GB" dirty="0"/>
          </a:p>
          <a:p>
            <a:r>
              <a:rPr lang="en-GB" dirty="0" smtClean="0"/>
              <a:t>Crucial for </a:t>
            </a:r>
            <a:r>
              <a:rPr lang="en-GB" dirty="0" err="1" smtClean="0"/>
              <a:t>CfD</a:t>
            </a:r>
            <a:r>
              <a:rPr lang="en-GB" dirty="0" smtClean="0"/>
              <a:t> brief work</a:t>
            </a:r>
            <a:endParaRPr lang="en-GB" dirty="0"/>
          </a:p>
        </p:txBody>
      </p:sp>
    </p:spTree>
    <p:extLst>
      <p:ext uri="{BB962C8B-B14F-4D97-AF65-F5344CB8AC3E}">
        <p14:creationId xmlns:p14="http://schemas.microsoft.com/office/powerpoint/2010/main" val="40854396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0648698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Systematic Evocative Unfolding (p.147)</a:t>
            </a:r>
            <a:endParaRPr lang="en-GB" dirty="0"/>
          </a:p>
        </p:txBody>
      </p:sp>
      <p:sp>
        <p:nvSpPr>
          <p:cNvPr id="3" name="Content Placeholder 2"/>
          <p:cNvSpPr>
            <a:spLocks noGrp="1"/>
          </p:cNvSpPr>
          <p:nvPr>
            <p:ph idx="1"/>
          </p:nvPr>
        </p:nvSpPr>
        <p:spPr/>
        <p:txBody>
          <a:bodyPr>
            <a:normAutofit lnSpcReduction="10000"/>
          </a:bodyPr>
          <a:lstStyle/>
          <a:p>
            <a:r>
              <a:rPr lang="en-GB" dirty="0" smtClean="0"/>
              <a:t>Way of encouraging deep exploration of an experience </a:t>
            </a:r>
          </a:p>
          <a:p>
            <a:r>
              <a:rPr lang="en-GB" dirty="0" smtClean="0"/>
              <a:t>Evoking a re-experiencing of an event, situation or emotion</a:t>
            </a:r>
            <a:endParaRPr lang="en-GB" dirty="0"/>
          </a:p>
          <a:p>
            <a:r>
              <a:rPr lang="en-GB" dirty="0" smtClean="0"/>
              <a:t>Helpful in unpacking and clarifying confusing, problematic reactions.</a:t>
            </a:r>
          </a:p>
          <a:p>
            <a:r>
              <a:rPr lang="en-GB" dirty="0" smtClean="0"/>
              <a:t>Empathic tracking whilst encouraging the client to become aware of feelings thoughts and sensations.</a:t>
            </a:r>
            <a:endParaRPr lang="en-GB" dirty="0"/>
          </a:p>
        </p:txBody>
      </p:sp>
    </p:spTree>
    <p:extLst>
      <p:ext uri="{BB962C8B-B14F-4D97-AF65-F5344CB8AC3E}">
        <p14:creationId xmlns:p14="http://schemas.microsoft.com/office/powerpoint/2010/main" val="29422872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As the experience is elaborated, it is hoped that the client becomes able to develop meaning, clarity or resolution of the puzzle.</a:t>
            </a:r>
          </a:p>
          <a:p>
            <a:r>
              <a:rPr lang="en-GB" dirty="0" smtClean="0"/>
              <a:t>Bottom line the client is invited to revisit, to relive the experience. </a:t>
            </a:r>
          </a:p>
          <a:p>
            <a:r>
              <a:rPr lang="en-GB" dirty="0" smtClean="0"/>
              <a:t>Experiential technique – client access, relive experience allowing them to re-examine it for different response and answer.</a:t>
            </a:r>
            <a:endParaRPr lang="en-GB" dirty="0"/>
          </a:p>
        </p:txBody>
      </p:sp>
    </p:spTree>
    <p:extLst>
      <p:ext uri="{BB962C8B-B14F-4D97-AF65-F5344CB8AC3E}">
        <p14:creationId xmlns:p14="http://schemas.microsoft.com/office/powerpoint/2010/main" val="16835337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This can evoke an intense response which might require a degree of emotion regulation.</a:t>
            </a:r>
          </a:p>
          <a:p>
            <a:r>
              <a:rPr lang="en-GB" dirty="0" smtClean="0"/>
              <a:t>‘I see, you walked into Sam’s office and she said “sit down” … how were you feeling at that point?’</a:t>
            </a:r>
            <a:endParaRPr lang="en-GB" dirty="0"/>
          </a:p>
        </p:txBody>
      </p:sp>
    </p:spTree>
    <p:extLst>
      <p:ext uri="{BB962C8B-B14F-4D97-AF65-F5344CB8AC3E}">
        <p14:creationId xmlns:p14="http://schemas.microsoft.com/office/powerpoint/2010/main" val="28702261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Emotional regulation</a:t>
            </a:r>
            <a:endParaRPr lang="en-GB" dirty="0"/>
          </a:p>
        </p:txBody>
      </p:sp>
      <p:sp>
        <p:nvSpPr>
          <p:cNvPr id="3" name="Content Placeholder 2"/>
          <p:cNvSpPr>
            <a:spLocks noGrp="1"/>
          </p:cNvSpPr>
          <p:nvPr>
            <p:ph idx="1"/>
          </p:nvPr>
        </p:nvSpPr>
        <p:spPr/>
        <p:txBody>
          <a:bodyPr>
            <a:normAutofit lnSpcReduction="10000"/>
          </a:bodyPr>
          <a:lstStyle/>
          <a:p>
            <a:r>
              <a:rPr lang="en-GB" dirty="0" smtClean="0"/>
              <a:t>Strategies for accessing difficult emotions and managing under-arousal include:</a:t>
            </a:r>
          </a:p>
          <a:p>
            <a:r>
              <a:rPr lang="en-GB" dirty="0" smtClean="0"/>
              <a:t>Exploring body sensations related to emotions or events (e.g. clearing a space, )</a:t>
            </a:r>
          </a:p>
          <a:p>
            <a:r>
              <a:rPr lang="en-GB" dirty="0" smtClean="0"/>
              <a:t>Employing, unpacking memories of events and previous emotional responses </a:t>
            </a:r>
          </a:p>
          <a:p>
            <a:r>
              <a:rPr lang="en-GB" dirty="0" smtClean="0"/>
              <a:t>Employing other vivid emotional cues, such as words or images</a:t>
            </a:r>
          </a:p>
          <a:p>
            <a:r>
              <a:rPr lang="en-GB" dirty="0" smtClean="0"/>
              <a:t>Employing actions associated with emotions</a:t>
            </a:r>
            <a:endParaRPr lang="en-GB" dirty="0"/>
          </a:p>
        </p:txBody>
      </p:sp>
    </p:spTree>
    <p:extLst>
      <p:ext uri="{BB962C8B-B14F-4D97-AF65-F5344CB8AC3E}">
        <p14:creationId xmlns:p14="http://schemas.microsoft.com/office/powerpoint/2010/main" val="33211826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Strategies for managing over-arousal</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‘self-soothing’ – relaxing, meditating, self-comforting, self-supporting, self-caring</a:t>
            </a:r>
          </a:p>
          <a:p>
            <a:r>
              <a:rPr lang="en-GB" dirty="0" smtClean="0"/>
              <a:t>Getting support from others</a:t>
            </a:r>
          </a:p>
          <a:p>
            <a:r>
              <a:rPr lang="en-GB" dirty="0" smtClean="0"/>
              <a:t>Using language and </a:t>
            </a:r>
            <a:r>
              <a:rPr lang="en-GB" dirty="0" err="1" smtClean="0"/>
              <a:t>imegary</a:t>
            </a:r>
            <a:r>
              <a:rPr lang="en-GB" dirty="0" smtClean="0"/>
              <a:t> that helps contain or distance the emotion and its intensity</a:t>
            </a:r>
          </a:p>
          <a:p>
            <a:r>
              <a:rPr lang="en-GB" dirty="0" err="1" smtClean="0"/>
              <a:t>Temporariliy</a:t>
            </a:r>
            <a:r>
              <a:rPr lang="en-GB" dirty="0" smtClean="0"/>
              <a:t> distracting oneself with other activities</a:t>
            </a:r>
          </a:p>
          <a:p>
            <a:r>
              <a:rPr lang="en-GB" dirty="0" smtClean="0"/>
              <a:t>Naming and understanding emotions</a:t>
            </a:r>
          </a:p>
          <a:p>
            <a:r>
              <a:rPr lang="en-GB" dirty="0" smtClean="0"/>
              <a:t>Regulating the expression of emotion (letting out a little at a time)</a:t>
            </a:r>
          </a:p>
        </p:txBody>
      </p:sp>
    </p:spTree>
    <p:extLst>
      <p:ext uri="{BB962C8B-B14F-4D97-AF65-F5344CB8AC3E}">
        <p14:creationId xmlns:p14="http://schemas.microsoft.com/office/powerpoint/2010/main" val="31679558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Working with problematic dialogue between configurations of self</a:t>
            </a:r>
            <a:endParaRPr lang="en-GB" dirty="0"/>
          </a:p>
        </p:txBody>
      </p:sp>
      <p:sp>
        <p:nvSpPr>
          <p:cNvPr id="3" name="Content Placeholder 2"/>
          <p:cNvSpPr>
            <a:spLocks noGrp="1"/>
          </p:cNvSpPr>
          <p:nvPr>
            <p:ph idx="1"/>
          </p:nvPr>
        </p:nvSpPr>
        <p:spPr/>
        <p:txBody>
          <a:bodyPr>
            <a:normAutofit lnSpcReduction="10000"/>
          </a:bodyPr>
          <a:lstStyle/>
          <a:p>
            <a:r>
              <a:rPr lang="en-GB" dirty="0" smtClean="0"/>
              <a:t>Active interventions:</a:t>
            </a:r>
          </a:p>
          <a:p>
            <a:r>
              <a:rPr lang="en-GB" dirty="0" smtClean="0"/>
              <a:t>Identify configurations that might be polarised</a:t>
            </a:r>
          </a:p>
          <a:p>
            <a:r>
              <a:rPr lang="en-GB" dirty="0" smtClean="0"/>
              <a:t>Name configurations as real people</a:t>
            </a:r>
          </a:p>
          <a:p>
            <a:r>
              <a:rPr lang="en-GB" dirty="0" smtClean="0"/>
              <a:t>Separate real people or inner people – unfinished business</a:t>
            </a:r>
          </a:p>
          <a:p>
            <a:r>
              <a:rPr lang="en-GB" dirty="0" smtClean="0"/>
              <a:t>Dwell with the configurations</a:t>
            </a:r>
          </a:p>
          <a:p>
            <a:r>
              <a:rPr lang="en-GB" dirty="0" smtClean="0"/>
              <a:t>Dialogue part of self</a:t>
            </a:r>
          </a:p>
          <a:p>
            <a:r>
              <a:rPr lang="en-GB" dirty="0" smtClean="0"/>
              <a:t>EFT </a:t>
            </a:r>
            <a:r>
              <a:rPr lang="en-GB" dirty="0" err="1" smtClean="0"/>
              <a:t>chairwork</a:t>
            </a:r>
            <a:r>
              <a:rPr lang="en-GB" dirty="0" smtClean="0"/>
              <a:t>/</a:t>
            </a:r>
            <a:r>
              <a:rPr lang="en-GB" dirty="0" err="1" smtClean="0"/>
              <a:t>CfD</a:t>
            </a:r>
            <a:r>
              <a:rPr lang="en-GB" dirty="0" smtClean="0"/>
              <a:t> - dwelling</a:t>
            </a:r>
          </a:p>
          <a:p>
            <a:endParaRPr lang="en-GB" dirty="0" smtClean="0"/>
          </a:p>
          <a:p>
            <a:endParaRPr lang="en-GB" dirty="0" smtClean="0"/>
          </a:p>
          <a:p>
            <a:endParaRPr lang="en-GB" dirty="0"/>
          </a:p>
        </p:txBody>
      </p:sp>
    </p:spTree>
    <p:extLst>
      <p:ext uri="{BB962C8B-B14F-4D97-AF65-F5344CB8AC3E}">
        <p14:creationId xmlns:p14="http://schemas.microsoft.com/office/powerpoint/2010/main" val="37777720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Creating meaning </a:t>
            </a:r>
            <a:endParaRPr lang="en-GB" dirty="0"/>
          </a:p>
        </p:txBody>
      </p:sp>
      <p:sp>
        <p:nvSpPr>
          <p:cNvPr id="3" name="Content Placeholder 2"/>
          <p:cNvSpPr>
            <a:spLocks noGrp="1"/>
          </p:cNvSpPr>
          <p:nvPr>
            <p:ph idx="1"/>
          </p:nvPr>
        </p:nvSpPr>
        <p:spPr/>
        <p:txBody>
          <a:bodyPr>
            <a:normAutofit lnSpcReduction="10000"/>
          </a:bodyPr>
          <a:lstStyle/>
          <a:p>
            <a:r>
              <a:rPr lang="en-GB" dirty="0" smtClean="0"/>
              <a:t>Meaning creation is a technique aimed at repairing the emotional damage done when a cherished life belief is destroyed</a:t>
            </a:r>
          </a:p>
          <a:p>
            <a:r>
              <a:rPr lang="en-GB" dirty="0" smtClean="0"/>
              <a:t>EFT – ‘meaning protests’ or meaning crisis and result in intense feelings of injustice, unfairness, anger, helplessness and betrayal and in terms </a:t>
            </a:r>
            <a:r>
              <a:rPr lang="en-GB" dirty="0"/>
              <a:t>depression, can leave the client feeling, for example, that there is </a:t>
            </a:r>
            <a:r>
              <a:rPr lang="en-GB" dirty="0" smtClean="0"/>
              <a:t>no purpose in life:</a:t>
            </a:r>
            <a:endParaRPr lang="en-GB" dirty="0"/>
          </a:p>
          <a:p>
            <a:endParaRPr lang="en-GB" dirty="0"/>
          </a:p>
        </p:txBody>
      </p:sp>
    </p:spTree>
    <p:extLst>
      <p:ext uri="{BB962C8B-B14F-4D97-AF65-F5344CB8AC3E}">
        <p14:creationId xmlns:p14="http://schemas.microsoft.com/office/powerpoint/2010/main" val="11809280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Creating Meaning </a:t>
            </a:r>
            <a:r>
              <a:rPr lang="en-GB" dirty="0" err="1" smtClean="0"/>
              <a:t>CfD</a:t>
            </a:r>
            <a:r>
              <a:rPr lang="en-GB" dirty="0" smtClean="0"/>
              <a:t> steps</a:t>
            </a:r>
            <a:endParaRPr lang="en-GB" dirty="0"/>
          </a:p>
        </p:txBody>
      </p:sp>
      <p:sp>
        <p:nvSpPr>
          <p:cNvPr id="3" name="Content Placeholder 2"/>
          <p:cNvSpPr>
            <a:spLocks noGrp="1"/>
          </p:cNvSpPr>
          <p:nvPr>
            <p:ph idx="1"/>
          </p:nvPr>
        </p:nvSpPr>
        <p:spPr/>
        <p:txBody>
          <a:bodyPr>
            <a:normAutofit fontScale="92500"/>
          </a:bodyPr>
          <a:lstStyle/>
          <a:p>
            <a:r>
              <a:rPr lang="en-GB" dirty="0" smtClean="0"/>
              <a:t>Identify the cherished belief that has been shattered or destroyed</a:t>
            </a:r>
          </a:p>
          <a:p>
            <a:r>
              <a:rPr lang="en-GB" dirty="0" smtClean="0"/>
              <a:t>Explore the exact nature of the life that has been shattered or destroyed</a:t>
            </a:r>
          </a:p>
          <a:p>
            <a:r>
              <a:rPr lang="en-GB" dirty="0" smtClean="0"/>
              <a:t>Examine and evaluate the continued plausibility and utility of the life belief in question-revise the life belief- this is the ‘meaning creation’ aspects, since it is replacing a maladaptive or untenable life belief with a more useful, flexible one. </a:t>
            </a:r>
            <a:endParaRPr lang="en-GB" dirty="0"/>
          </a:p>
        </p:txBody>
      </p:sp>
    </p:spTree>
    <p:extLst>
      <p:ext uri="{BB962C8B-B14F-4D97-AF65-F5344CB8AC3E}">
        <p14:creationId xmlns:p14="http://schemas.microsoft.com/office/powerpoint/2010/main" val="11651394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Unfinished Business</a:t>
            </a:r>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0444530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190</TotalTime>
  <Words>1146</Words>
  <Application>Microsoft Office PowerPoint</Application>
  <PresentationFormat>On-screen Show (4:3)</PresentationFormat>
  <Paragraphs>110</Paragraphs>
  <Slides>27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27</vt:i4>
      </vt:variant>
    </vt:vector>
  </HeadingPairs>
  <TitlesOfParts>
    <vt:vector size="30" baseType="lpstr">
      <vt:lpstr>Arial</vt:lpstr>
      <vt:lpstr>Calibri</vt:lpstr>
      <vt:lpstr>Office Theme</vt:lpstr>
      <vt:lpstr>CfD</vt:lpstr>
      <vt:lpstr>Sanders and Hill, 2014, p.132</vt:lpstr>
      <vt:lpstr>PowerPoint Presentation</vt:lpstr>
      <vt:lpstr>PowerPoint Presentation</vt:lpstr>
      <vt:lpstr>Basic Therapeutic Stance</vt:lpstr>
      <vt:lpstr>PowerPoint Presentation</vt:lpstr>
      <vt:lpstr>Progress towards goals(143)</vt:lpstr>
      <vt:lpstr>PowerPoint Presentation</vt:lpstr>
      <vt:lpstr>PowerPoint Presentation</vt:lpstr>
      <vt:lpstr>Quality and usefulness of the treatment</vt:lpstr>
      <vt:lpstr>PSYCHLOPS (p.143)</vt:lpstr>
      <vt:lpstr>Review weary</vt:lpstr>
      <vt:lpstr>Auxiliary techniques</vt:lpstr>
      <vt:lpstr>PowerPoint Presentation</vt:lpstr>
      <vt:lpstr>PowerPoint Presentation</vt:lpstr>
      <vt:lpstr>PowerPoint Presentation</vt:lpstr>
      <vt:lpstr>Clearing a space p.146</vt:lpstr>
      <vt:lpstr>PowerPoint Presentation</vt:lpstr>
      <vt:lpstr>Systematic Evocative Unfolding (p.147)</vt:lpstr>
      <vt:lpstr>PowerPoint Presentation</vt:lpstr>
      <vt:lpstr>PowerPoint Presentation</vt:lpstr>
      <vt:lpstr>Emotional regulation</vt:lpstr>
      <vt:lpstr>Strategies for managing over-arousal</vt:lpstr>
      <vt:lpstr>Working with problematic dialogue between configurations of self</vt:lpstr>
      <vt:lpstr>Creating meaning </vt:lpstr>
      <vt:lpstr>Creating Meaning CfD steps</vt:lpstr>
      <vt:lpstr>Unfinished Business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CfD</dc:title>
  <dc:creator>smu</dc:creator>
  <cp:lastModifiedBy>Carol U Hughes</cp:lastModifiedBy>
  <cp:revision>21</cp:revision>
  <dcterms:created xsi:type="dcterms:W3CDTF">2016-08-13T10:08:17Z</dcterms:created>
  <dcterms:modified xsi:type="dcterms:W3CDTF">2016-10-06T13:38:08Z</dcterms:modified>
</cp:coreProperties>
</file>