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Lst>
  <p:notesMasterIdLst>
    <p:notesMasterId r:id="rId18"/>
  </p:notesMasterIdLst>
  <p:sldIdLst>
    <p:sldId id="256" r:id="rId2"/>
    <p:sldId id="262" r:id="rId3"/>
    <p:sldId id="263" r:id="rId4"/>
    <p:sldId id="264" r:id="rId5"/>
    <p:sldId id="342" r:id="rId6"/>
    <p:sldId id="269" r:id="rId7"/>
    <p:sldId id="343" r:id="rId8"/>
    <p:sldId id="270" r:id="rId9"/>
    <p:sldId id="344" r:id="rId10"/>
    <p:sldId id="339" r:id="rId11"/>
    <p:sldId id="338" r:id="rId12"/>
    <p:sldId id="277" r:id="rId13"/>
    <p:sldId id="276" r:id="rId14"/>
    <p:sldId id="340" r:id="rId15"/>
    <p:sldId id="345" r:id="rId16"/>
    <p:sldId id="34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610" autoAdjust="0"/>
    <p:restoredTop sz="94660"/>
  </p:normalViewPr>
  <p:slideViewPr>
    <p:cSldViewPr snapToGrid="0">
      <p:cViewPr varScale="1">
        <p:scale>
          <a:sx n="150" d="100"/>
          <a:sy n="150" d="100"/>
        </p:scale>
        <p:origin x="309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EF1E21-AF8D-4876-89BD-A3A2C382D32C}" type="doc">
      <dgm:prSet loTypeId="urn:microsoft.com/office/officeart/2005/8/layout/default" loCatId="list" qsTypeId="urn:microsoft.com/office/officeart/2005/8/quickstyle/simple3" qsCatId="simple" csTypeId="urn:microsoft.com/office/officeart/2005/8/colors/accent1_5" csCatId="accent1" phldr="1"/>
      <dgm:spPr/>
      <dgm:t>
        <a:bodyPr/>
        <a:lstStyle/>
        <a:p>
          <a:endParaRPr lang="en-US"/>
        </a:p>
      </dgm:t>
    </dgm:pt>
    <dgm:pt modelId="{EA7BFAF3-21ED-46BA-866B-4075CA2BEE78}">
      <dgm:prSet phldrT="[Text]" custT="1"/>
      <dgm:spPr/>
      <dgm:t>
        <a:bodyPr/>
        <a:lstStyle/>
        <a:p>
          <a:r>
            <a:rPr lang="en-US" sz="2000" dirty="0">
              <a:latin typeface="+mj-lt"/>
            </a:rPr>
            <a:t>“Serve 360” is the name of Marriott International's sustainability strategy. </a:t>
          </a:r>
        </a:p>
      </dgm:t>
    </dgm:pt>
    <dgm:pt modelId="{852294B5-AB4A-4FAA-8D6D-641B78832FB1}" type="parTrans" cxnId="{1FF29BEA-9879-48F8-AEDE-50C94D390F1F}">
      <dgm:prSet/>
      <dgm:spPr/>
      <dgm:t>
        <a:bodyPr/>
        <a:lstStyle/>
        <a:p>
          <a:endParaRPr lang="en-US"/>
        </a:p>
      </dgm:t>
    </dgm:pt>
    <dgm:pt modelId="{F89C59EA-1104-4758-A0C0-C13D62485F79}" type="sibTrans" cxnId="{1FF29BEA-9879-48F8-AEDE-50C94D390F1F}">
      <dgm:prSet/>
      <dgm:spPr/>
      <dgm:t>
        <a:bodyPr/>
        <a:lstStyle/>
        <a:p>
          <a:endParaRPr lang="en-US"/>
        </a:p>
      </dgm:t>
    </dgm:pt>
    <dgm:pt modelId="{78357B42-F6E0-42AE-BA26-CE8F992B19C2}">
      <dgm:prSet phldrT="[Text]" custT="1"/>
      <dgm:spPr/>
      <dgm:t>
        <a:bodyPr/>
        <a:lstStyle/>
        <a:p>
          <a:r>
            <a:rPr lang="en-US" sz="2000" dirty="0">
              <a:latin typeface="+mj-lt"/>
            </a:rPr>
            <a:t>Paper straws and other environmentally friendly substitutes are being used by Marriott (</a:t>
          </a:r>
          <a:r>
            <a:rPr lang="en-US" sz="2000" dirty="0" err="1">
              <a:latin typeface="+mj-lt"/>
            </a:rPr>
            <a:t>Sanvitale</a:t>
          </a:r>
          <a:r>
            <a:rPr lang="en-US" sz="2000" dirty="0">
              <a:latin typeface="+mj-lt"/>
            </a:rPr>
            <a:t>, 2020). </a:t>
          </a:r>
        </a:p>
      </dgm:t>
    </dgm:pt>
    <dgm:pt modelId="{2A5A7E92-0CE9-420E-BB9E-CA2928393109}" type="parTrans" cxnId="{3965BE9D-547B-4FAD-BABC-C3264530893F}">
      <dgm:prSet/>
      <dgm:spPr/>
      <dgm:t>
        <a:bodyPr/>
        <a:lstStyle/>
        <a:p>
          <a:endParaRPr lang="en-US"/>
        </a:p>
      </dgm:t>
    </dgm:pt>
    <dgm:pt modelId="{EE5F8E73-605E-4155-9312-81A8604B0370}" type="sibTrans" cxnId="{3965BE9D-547B-4FAD-BABC-C3264530893F}">
      <dgm:prSet/>
      <dgm:spPr/>
      <dgm:t>
        <a:bodyPr/>
        <a:lstStyle/>
        <a:p>
          <a:endParaRPr lang="en-US"/>
        </a:p>
      </dgm:t>
    </dgm:pt>
    <dgm:pt modelId="{A7D73E48-1B06-4370-A1A3-3EE55EFB713B}">
      <dgm:prSet phldrT="[Text]" custT="1"/>
      <dgm:spPr/>
      <dgm:t>
        <a:bodyPr/>
        <a:lstStyle/>
        <a:p>
          <a:r>
            <a:rPr lang="en-US" sz="2000" dirty="0">
              <a:latin typeface="+mj-lt"/>
            </a:rPr>
            <a:t>Reliance on non-renewable energy sources is lessened thanks to solar panels. </a:t>
          </a:r>
        </a:p>
      </dgm:t>
    </dgm:pt>
    <dgm:pt modelId="{6BF210A4-FF94-4DDD-BA7F-4954815E4B12}" type="parTrans" cxnId="{22E135EF-784C-466F-8E05-F5DD7791EEE7}">
      <dgm:prSet/>
      <dgm:spPr/>
      <dgm:t>
        <a:bodyPr/>
        <a:lstStyle/>
        <a:p>
          <a:endParaRPr lang="en-US"/>
        </a:p>
      </dgm:t>
    </dgm:pt>
    <dgm:pt modelId="{0C258588-5D77-4FF0-8933-3BB4F7883F04}" type="sibTrans" cxnId="{22E135EF-784C-466F-8E05-F5DD7791EEE7}">
      <dgm:prSet/>
      <dgm:spPr/>
      <dgm:t>
        <a:bodyPr/>
        <a:lstStyle/>
        <a:p>
          <a:endParaRPr lang="en-US"/>
        </a:p>
      </dgm:t>
    </dgm:pt>
    <dgm:pt modelId="{BD666AA6-7D6D-4D79-9421-1E4698662D68}">
      <dgm:prSet phldrT="[Text]" custT="1"/>
      <dgm:spPr/>
      <dgm:t>
        <a:bodyPr/>
        <a:lstStyle/>
        <a:p>
          <a:r>
            <a:rPr lang="en-US" sz="2000" dirty="0">
              <a:latin typeface="+mj-lt"/>
            </a:rPr>
            <a:t>Marriott’s “Serve 360” strategy also calls on hotels to use less water.</a:t>
          </a:r>
        </a:p>
      </dgm:t>
    </dgm:pt>
    <dgm:pt modelId="{69594DCD-CD8D-4C25-A5C2-894EFFFF73E2}" type="parTrans" cxnId="{89600A16-1358-451D-96E3-11FBB42ACBA2}">
      <dgm:prSet/>
      <dgm:spPr/>
      <dgm:t>
        <a:bodyPr/>
        <a:lstStyle/>
        <a:p>
          <a:endParaRPr lang="en-US"/>
        </a:p>
      </dgm:t>
    </dgm:pt>
    <dgm:pt modelId="{7B468952-B22E-4125-BBC0-658F984C3BA7}" type="sibTrans" cxnId="{89600A16-1358-451D-96E3-11FBB42ACBA2}">
      <dgm:prSet/>
      <dgm:spPr/>
      <dgm:t>
        <a:bodyPr/>
        <a:lstStyle/>
        <a:p>
          <a:endParaRPr lang="en-US"/>
        </a:p>
      </dgm:t>
    </dgm:pt>
    <dgm:pt modelId="{168CD932-C2BF-4531-BF28-913A26A87CE5}" type="pres">
      <dgm:prSet presAssocID="{9AEF1E21-AF8D-4876-89BD-A3A2C382D32C}" presName="diagram" presStyleCnt="0">
        <dgm:presLayoutVars>
          <dgm:dir/>
          <dgm:resizeHandles val="exact"/>
        </dgm:presLayoutVars>
      </dgm:prSet>
      <dgm:spPr/>
    </dgm:pt>
    <dgm:pt modelId="{803C8ADF-B954-4841-B556-C609CA7C867C}" type="pres">
      <dgm:prSet presAssocID="{EA7BFAF3-21ED-46BA-866B-4075CA2BEE78}" presName="node" presStyleLbl="node1" presStyleIdx="0" presStyleCnt="4" custScaleX="38144" custScaleY="35793" custLinFactNeighborX="243" custLinFactNeighborY="4403">
        <dgm:presLayoutVars>
          <dgm:bulletEnabled val="1"/>
        </dgm:presLayoutVars>
      </dgm:prSet>
      <dgm:spPr/>
    </dgm:pt>
    <dgm:pt modelId="{47E7D628-2D4B-461C-9B2A-55719ABEC03C}" type="pres">
      <dgm:prSet presAssocID="{F89C59EA-1104-4758-A0C0-C13D62485F79}" presName="sibTrans" presStyleCnt="0"/>
      <dgm:spPr/>
    </dgm:pt>
    <dgm:pt modelId="{03D997A9-5C63-4D54-869D-F843BEF24CC7}" type="pres">
      <dgm:prSet presAssocID="{78357B42-F6E0-42AE-BA26-CE8F992B19C2}" presName="node" presStyleLbl="node1" presStyleIdx="1" presStyleCnt="4" custScaleX="38144" custScaleY="35793" custLinFactNeighborX="243" custLinFactNeighborY="4196">
        <dgm:presLayoutVars>
          <dgm:bulletEnabled val="1"/>
        </dgm:presLayoutVars>
      </dgm:prSet>
      <dgm:spPr/>
    </dgm:pt>
    <dgm:pt modelId="{FE777D3A-D338-44FD-B479-07517DE8462B}" type="pres">
      <dgm:prSet presAssocID="{EE5F8E73-605E-4155-9312-81A8604B0370}" presName="sibTrans" presStyleCnt="0"/>
      <dgm:spPr/>
    </dgm:pt>
    <dgm:pt modelId="{EFA909B6-8C74-45BF-9640-A6A76694414F}" type="pres">
      <dgm:prSet presAssocID="{A7D73E48-1B06-4370-A1A3-3EE55EFB713B}" presName="node" presStyleLbl="node1" presStyleIdx="2" presStyleCnt="4" custScaleX="38144" custScaleY="35793" custLinFactNeighborX="243" custLinFactNeighborY="-5708">
        <dgm:presLayoutVars>
          <dgm:bulletEnabled val="1"/>
        </dgm:presLayoutVars>
      </dgm:prSet>
      <dgm:spPr/>
    </dgm:pt>
    <dgm:pt modelId="{D247AA38-8855-499A-99A6-FBE59B8B57F4}" type="pres">
      <dgm:prSet presAssocID="{0C258588-5D77-4FF0-8933-3BB4F7883F04}" presName="sibTrans" presStyleCnt="0"/>
      <dgm:spPr/>
    </dgm:pt>
    <dgm:pt modelId="{BD449F78-3D9C-46E4-A161-14883E14B23C}" type="pres">
      <dgm:prSet presAssocID="{BD666AA6-7D6D-4D79-9421-1E4698662D68}" presName="node" presStyleLbl="node1" presStyleIdx="3" presStyleCnt="4" custScaleX="38144" custScaleY="35793" custLinFactNeighborX="243" custLinFactNeighborY="-5708">
        <dgm:presLayoutVars>
          <dgm:bulletEnabled val="1"/>
        </dgm:presLayoutVars>
      </dgm:prSet>
      <dgm:spPr/>
    </dgm:pt>
  </dgm:ptLst>
  <dgm:cxnLst>
    <dgm:cxn modelId="{F7397402-083D-40A1-B368-3995F0A31F42}" type="presOf" srcId="{9AEF1E21-AF8D-4876-89BD-A3A2C382D32C}" destId="{168CD932-C2BF-4531-BF28-913A26A87CE5}" srcOrd="0" destOrd="0" presId="urn:microsoft.com/office/officeart/2005/8/layout/default"/>
    <dgm:cxn modelId="{B193F80D-3278-4F2B-A1A1-EAB0A2F264BC}" type="presOf" srcId="{78357B42-F6E0-42AE-BA26-CE8F992B19C2}" destId="{03D997A9-5C63-4D54-869D-F843BEF24CC7}" srcOrd="0" destOrd="0" presId="urn:microsoft.com/office/officeart/2005/8/layout/default"/>
    <dgm:cxn modelId="{A952350F-AE8D-4EE0-B3BD-3A4ED1123AA8}" type="presOf" srcId="{BD666AA6-7D6D-4D79-9421-1E4698662D68}" destId="{BD449F78-3D9C-46E4-A161-14883E14B23C}" srcOrd="0" destOrd="0" presId="urn:microsoft.com/office/officeart/2005/8/layout/default"/>
    <dgm:cxn modelId="{89600A16-1358-451D-96E3-11FBB42ACBA2}" srcId="{9AEF1E21-AF8D-4876-89BD-A3A2C382D32C}" destId="{BD666AA6-7D6D-4D79-9421-1E4698662D68}" srcOrd="3" destOrd="0" parTransId="{69594DCD-CD8D-4C25-A5C2-894EFFFF73E2}" sibTransId="{7B468952-B22E-4125-BBC0-658F984C3BA7}"/>
    <dgm:cxn modelId="{512F3A42-FAF0-4D7F-95DE-EACC3E7AB8E3}" type="presOf" srcId="{EA7BFAF3-21ED-46BA-866B-4075CA2BEE78}" destId="{803C8ADF-B954-4841-B556-C609CA7C867C}" srcOrd="0" destOrd="0" presId="urn:microsoft.com/office/officeart/2005/8/layout/default"/>
    <dgm:cxn modelId="{3965BE9D-547B-4FAD-BABC-C3264530893F}" srcId="{9AEF1E21-AF8D-4876-89BD-A3A2C382D32C}" destId="{78357B42-F6E0-42AE-BA26-CE8F992B19C2}" srcOrd="1" destOrd="0" parTransId="{2A5A7E92-0CE9-420E-BB9E-CA2928393109}" sibTransId="{EE5F8E73-605E-4155-9312-81A8604B0370}"/>
    <dgm:cxn modelId="{D2FE46D8-8B51-45DB-A29C-CAED42571A65}" type="presOf" srcId="{A7D73E48-1B06-4370-A1A3-3EE55EFB713B}" destId="{EFA909B6-8C74-45BF-9640-A6A76694414F}" srcOrd="0" destOrd="0" presId="urn:microsoft.com/office/officeart/2005/8/layout/default"/>
    <dgm:cxn modelId="{1FF29BEA-9879-48F8-AEDE-50C94D390F1F}" srcId="{9AEF1E21-AF8D-4876-89BD-A3A2C382D32C}" destId="{EA7BFAF3-21ED-46BA-866B-4075CA2BEE78}" srcOrd="0" destOrd="0" parTransId="{852294B5-AB4A-4FAA-8D6D-641B78832FB1}" sibTransId="{F89C59EA-1104-4758-A0C0-C13D62485F79}"/>
    <dgm:cxn modelId="{22E135EF-784C-466F-8E05-F5DD7791EEE7}" srcId="{9AEF1E21-AF8D-4876-89BD-A3A2C382D32C}" destId="{A7D73E48-1B06-4370-A1A3-3EE55EFB713B}" srcOrd="2" destOrd="0" parTransId="{6BF210A4-FF94-4DDD-BA7F-4954815E4B12}" sibTransId="{0C258588-5D77-4FF0-8933-3BB4F7883F04}"/>
    <dgm:cxn modelId="{1EC48CD6-26BC-4437-BB04-FFA47FFB19BD}" type="presParOf" srcId="{168CD932-C2BF-4531-BF28-913A26A87CE5}" destId="{803C8ADF-B954-4841-B556-C609CA7C867C}" srcOrd="0" destOrd="0" presId="urn:microsoft.com/office/officeart/2005/8/layout/default"/>
    <dgm:cxn modelId="{A27C8247-D7A9-4EA9-ADD5-13C16BB76C41}" type="presParOf" srcId="{168CD932-C2BF-4531-BF28-913A26A87CE5}" destId="{47E7D628-2D4B-461C-9B2A-55719ABEC03C}" srcOrd="1" destOrd="0" presId="urn:microsoft.com/office/officeart/2005/8/layout/default"/>
    <dgm:cxn modelId="{D3DDF49D-411B-47DE-AAF6-F283361F6796}" type="presParOf" srcId="{168CD932-C2BF-4531-BF28-913A26A87CE5}" destId="{03D997A9-5C63-4D54-869D-F843BEF24CC7}" srcOrd="2" destOrd="0" presId="urn:microsoft.com/office/officeart/2005/8/layout/default"/>
    <dgm:cxn modelId="{C37007F9-C793-409D-8A62-7523DD62C0FE}" type="presParOf" srcId="{168CD932-C2BF-4531-BF28-913A26A87CE5}" destId="{FE777D3A-D338-44FD-B479-07517DE8462B}" srcOrd="3" destOrd="0" presId="urn:microsoft.com/office/officeart/2005/8/layout/default"/>
    <dgm:cxn modelId="{C8A95B3C-4909-4847-8DF2-1F225DD32ED8}" type="presParOf" srcId="{168CD932-C2BF-4531-BF28-913A26A87CE5}" destId="{EFA909B6-8C74-45BF-9640-A6A76694414F}" srcOrd="4" destOrd="0" presId="urn:microsoft.com/office/officeart/2005/8/layout/default"/>
    <dgm:cxn modelId="{974A6E45-84FE-4229-A516-0748A8E81CE5}" type="presParOf" srcId="{168CD932-C2BF-4531-BF28-913A26A87CE5}" destId="{D247AA38-8855-499A-99A6-FBE59B8B57F4}" srcOrd="5" destOrd="0" presId="urn:microsoft.com/office/officeart/2005/8/layout/default"/>
    <dgm:cxn modelId="{6DE5FE32-066C-4DC9-8900-D79B75E4980E}" type="presParOf" srcId="{168CD932-C2BF-4531-BF28-913A26A87CE5}" destId="{BD449F78-3D9C-46E4-A161-14883E14B23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EF1E21-AF8D-4876-89BD-A3A2C382D32C}"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EA7BFAF3-21ED-46BA-866B-4075CA2BEE78}">
      <dgm:prSet phldrT="[Text]"/>
      <dgm:spPr/>
      <dgm:t>
        <a:bodyPr/>
        <a:lstStyle/>
        <a:p>
          <a:r>
            <a:rPr lang="en-US" dirty="0">
              <a:latin typeface="+mj-lt"/>
            </a:rPr>
            <a:t>Goring prioritizes preserving its culture while putting eco-friendly ideas into practice.</a:t>
          </a:r>
          <a:br>
            <a:rPr lang="en-US" dirty="0">
              <a:latin typeface="+mj-lt"/>
            </a:rPr>
          </a:br>
          <a:endParaRPr lang="en-US" dirty="0">
            <a:latin typeface="+mj-lt"/>
          </a:endParaRPr>
        </a:p>
      </dgm:t>
    </dgm:pt>
    <dgm:pt modelId="{852294B5-AB4A-4FAA-8D6D-641B78832FB1}" type="parTrans" cxnId="{1FF29BEA-9879-48F8-AEDE-50C94D390F1F}">
      <dgm:prSet/>
      <dgm:spPr/>
      <dgm:t>
        <a:bodyPr/>
        <a:lstStyle/>
        <a:p>
          <a:endParaRPr lang="en-US"/>
        </a:p>
      </dgm:t>
    </dgm:pt>
    <dgm:pt modelId="{F89C59EA-1104-4758-A0C0-C13D62485F79}" type="sibTrans" cxnId="{1FF29BEA-9879-48F8-AEDE-50C94D390F1F}">
      <dgm:prSet/>
      <dgm:spPr/>
      <dgm:t>
        <a:bodyPr/>
        <a:lstStyle/>
        <a:p>
          <a:endParaRPr lang="en-US"/>
        </a:p>
      </dgm:t>
    </dgm:pt>
    <dgm:pt modelId="{78357B42-F6E0-42AE-BA26-CE8F992B19C2}">
      <dgm:prSet phldrT="[Text]"/>
      <dgm:spPr/>
      <dgm:t>
        <a:bodyPr/>
        <a:lstStyle/>
        <a:p>
          <a:r>
            <a:rPr lang="en-US" dirty="0">
              <a:latin typeface="+mj-lt"/>
            </a:rPr>
            <a:t>Tradition and environmentally beneficial techniques may coexist, as demonstrated by the opulent hotel The Goring (Hashmi, 2024).</a:t>
          </a:r>
        </a:p>
      </dgm:t>
    </dgm:pt>
    <dgm:pt modelId="{2A5A7E92-0CE9-420E-BB9E-CA2928393109}" type="parTrans" cxnId="{3965BE9D-547B-4FAD-BABC-C3264530893F}">
      <dgm:prSet/>
      <dgm:spPr/>
      <dgm:t>
        <a:bodyPr/>
        <a:lstStyle/>
        <a:p>
          <a:endParaRPr lang="en-US"/>
        </a:p>
      </dgm:t>
    </dgm:pt>
    <dgm:pt modelId="{EE5F8E73-605E-4155-9312-81A8604B0370}" type="sibTrans" cxnId="{3965BE9D-547B-4FAD-BABC-C3264530893F}">
      <dgm:prSet/>
      <dgm:spPr/>
      <dgm:t>
        <a:bodyPr/>
        <a:lstStyle/>
        <a:p>
          <a:endParaRPr lang="en-US"/>
        </a:p>
      </dgm:t>
    </dgm:pt>
    <dgm:pt modelId="{A7D73E48-1B06-4370-A1A3-3EE55EFB713B}">
      <dgm:prSet phldrT="[Text]"/>
      <dgm:spPr/>
      <dgm:t>
        <a:bodyPr/>
        <a:lstStyle/>
        <a:p>
          <a:r>
            <a:rPr lang="en-US" dirty="0">
              <a:latin typeface="+mj-lt"/>
            </a:rPr>
            <a:t>To lessen its impact on the environment, the hotel has adopted contemporary technologies.</a:t>
          </a:r>
        </a:p>
      </dgm:t>
    </dgm:pt>
    <dgm:pt modelId="{6BF210A4-FF94-4DDD-BA7F-4954815E4B12}" type="parTrans" cxnId="{22E135EF-784C-466F-8E05-F5DD7791EEE7}">
      <dgm:prSet/>
      <dgm:spPr/>
      <dgm:t>
        <a:bodyPr/>
        <a:lstStyle/>
        <a:p>
          <a:endParaRPr lang="en-US"/>
        </a:p>
      </dgm:t>
    </dgm:pt>
    <dgm:pt modelId="{0C258588-5D77-4FF0-8933-3BB4F7883F04}" type="sibTrans" cxnId="{22E135EF-784C-466F-8E05-F5DD7791EEE7}">
      <dgm:prSet/>
      <dgm:spPr/>
      <dgm:t>
        <a:bodyPr/>
        <a:lstStyle/>
        <a:p>
          <a:endParaRPr lang="en-US"/>
        </a:p>
      </dgm:t>
    </dgm:pt>
    <dgm:pt modelId="{168CD932-C2BF-4531-BF28-913A26A87CE5}" type="pres">
      <dgm:prSet presAssocID="{9AEF1E21-AF8D-4876-89BD-A3A2C382D32C}" presName="diagram" presStyleCnt="0">
        <dgm:presLayoutVars>
          <dgm:dir/>
          <dgm:resizeHandles val="exact"/>
        </dgm:presLayoutVars>
      </dgm:prSet>
      <dgm:spPr/>
    </dgm:pt>
    <dgm:pt modelId="{803C8ADF-B954-4841-B556-C609CA7C867C}" type="pres">
      <dgm:prSet presAssocID="{EA7BFAF3-21ED-46BA-866B-4075CA2BEE78}" presName="node" presStyleLbl="node1" presStyleIdx="0" presStyleCnt="3" custScaleX="36177" custScaleY="34522" custLinFactNeighborX="323" custLinFactNeighborY="6731">
        <dgm:presLayoutVars>
          <dgm:bulletEnabled val="1"/>
        </dgm:presLayoutVars>
      </dgm:prSet>
      <dgm:spPr/>
    </dgm:pt>
    <dgm:pt modelId="{47E7D628-2D4B-461C-9B2A-55719ABEC03C}" type="pres">
      <dgm:prSet presAssocID="{F89C59EA-1104-4758-A0C0-C13D62485F79}" presName="sibTrans" presStyleCnt="0"/>
      <dgm:spPr/>
    </dgm:pt>
    <dgm:pt modelId="{03D997A9-5C63-4D54-869D-F843BEF24CC7}" type="pres">
      <dgm:prSet presAssocID="{78357B42-F6E0-42AE-BA26-CE8F992B19C2}" presName="node" presStyleLbl="node1" presStyleIdx="1" presStyleCnt="3" custScaleX="36177" custScaleY="34522" custLinFactNeighborX="9469" custLinFactNeighborY="7247">
        <dgm:presLayoutVars>
          <dgm:bulletEnabled val="1"/>
        </dgm:presLayoutVars>
      </dgm:prSet>
      <dgm:spPr/>
    </dgm:pt>
    <dgm:pt modelId="{FE777D3A-D338-44FD-B479-07517DE8462B}" type="pres">
      <dgm:prSet presAssocID="{EE5F8E73-605E-4155-9312-81A8604B0370}" presName="sibTrans" presStyleCnt="0"/>
      <dgm:spPr/>
    </dgm:pt>
    <dgm:pt modelId="{EFA909B6-8C74-45BF-9640-A6A76694414F}" type="pres">
      <dgm:prSet presAssocID="{A7D73E48-1B06-4370-A1A3-3EE55EFB713B}" presName="node" presStyleLbl="node1" presStyleIdx="2" presStyleCnt="3" custScaleX="36177" custScaleY="34522" custLinFactNeighborX="3796" custLinFactNeighborY="-4712">
        <dgm:presLayoutVars>
          <dgm:bulletEnabled val="1"/>
        </dgm:presLayoutVars>
      </dgm:prSet>
      <dgm:spPr/>
    </dgm:pt>
  </dgm:ptLst>
  <dgm:cxnLst>
    <dgm:cxn modelId="{F7397402-083D-40A1-B368-3995F0A31F42}" type="presOf" srcId="{9AEF1E21-AF8D-4876-89BD-A3A2C382D32C}" destId="{168CD932-C2BF-4531-BF28-913A26A87CE5}" srcOrd="0" destOrd="0" presId="urn:microsoft.com/office/officeart/2005/8/layout/default"/>
    <dgm:cxn modelId="{B193F80D-3278-4F2B-A1A1-EAB0A2F264BC}" type="presOf" srcId="{78357B42-F6E0-42AE-BA26-CE8F992B19C2}" destId="{03D997A9-5C63-4D54-869D-F843BEF24CC7}" srcOrd="0" destOrd="0" presId="urn:microsoft.com/office/officeart/2005/8/layout/default"/>
    <dgm:cxn modelId="{512F3A42-FAF0-4D7F-95DE-EACC3E7AB8E3}" type="presOf" srcId="{EA7BFAF3-21ED-46BA-866B-4075CA2BEE78}" destId="{803C8ADF-B954-4841-B556-C609CA7C867C}" srcOrd="0" destOrd="0" presId="urn:microsoft.com/office/officeart/2005/8/layout/default"/>
    <dgm:cxn modelId="{3965BE9D-547B-4FAD-BABC-C3264530893F}" srcId="{9AEF1E21-AF8D-4876-89BD-A3A2C382D32C}" destId="{78357B42-F6E0-42AE-BA26-CE8F992B19C2}" srcOrd="1" destOrd="0" parTransId="{2A5A7E92-0CE9-420E-BB9E-CA2928393109}" sibTransId="{EE5F8E73-605E-4155-9312-81A8604B0370}"/>
    <dgm:cxn modelId="{D2FE46D8-8B51-45DB-A29C-CAED42571A65}" type="presOf" srcId="{A7D73E48-1B06-4370-A1A3-3EE55EFB713B}" destId="{EFA909B6-8C74-45BF-9640-A6A76694414F}" srcOrd="0" destOrd="0" presId="urn:microsoft.com/office/officeart/2005/8/layout/default"/>
    <dgm:cxn modelId="{1FF29BEA-9879-48F8-AEDE-50C94D390F1F}" srcId="{9AEF1E21-AF8D-4876-89BD-A3A2C382D32C}" destId="{EA7BFAF3-21ED-46BA-866B-4075CA2BEE78}" srcOrd="0" destOrd="0" parTransId="{852294B5-AB4A-4FAA-8D6D-641B78832FB1}" sibTransId="{F89C59EA-1104-4758-A0C0-C13D62485F79}"/>
    <dgm:cxn modelId="{22E135EF-784C-466F-8E05-F5DD7791EEE7}" srcId="{9AEF1E21-AF8D-4876-89BD-A3A2C382D32C}" destId="{A7D73E48-1B06-4370-A1A3-3EE55EFB713B}" srcOrd="2" destOrd="0" parTransId="{6BF210A4-FF94-4DDD-BA7F-4954815E4B12}" sibTransId="{0C258588-5D77-4FF0-8933-3BB4F7883F04}"/>
    <dgm:cxn modelId="{1EC48CD6-26BC-4437-BB04-FFA47FFB19BD}" type="presParOf" srcId="{168CD932-C2BF-4531-BF28-913A26A87CE5}" destId="{803C8ADF-B954-4841-B556-C609CA7C867C}" srcOrd="0" destOrd="0" presId="urn:microsoft.com/office/officeart/2005/8/layout/default"/>
    <dgm:cxn modelId="{A27C8247-D7A9-4EA9-ADD5-13C16BB76C41}" type="presParOf" srcId="{168CD932-C2BF-4531-BF28-913A26A87CE5}" destId="{47E7D628-2D4B-461C-9B2A-55719ABEC03C}" srcOrd="1" destOrd="0" presId="urn:microsoft.com/office/officeart/2005/8/layout/default"/>
    <dgm:cxn modelId="{D3DDF49D-411B-47DE-AAF6-F283361F6796}" type="presParOf" srcId="{168CD932-C2BF-4531-BF28-913A26A87CE5}" destId="{03D997A9-5C63-4D54-869D-F843BEF24CC7}" srcOrd="2" destOrd="0" presId="urn:microsoft.com/office/officeart/2005/8/layout/default"/>
    <dgm:cxn modelId="{C37007F9-C793-409D-8A62-7523DD62C0FE}" type="presParOf" srcId="{168CD932-C2BF-4531-BF28-913A26A87CE5}" destId="{FE777D3A-D338-44FD-B479-07517DE8462B}" srcOrd="3" destOrd="0" presId="urn:microsoft.com/office/officeart/2005/8/layout/default"/>
    <dgm:cxn modelId="{C8A95B3C-4909-4847-8DF2-1F225DD32ED8}" type="presParOf" srcId="{168CD932-C2BF-4531-BF28-913A26A87CE5}" destId="{EFA909B6-8C74-45BF-9640-A6A76694414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C8ADF-B954-4841-B556-C609CA7C867C}">
      <dsp:nvSpPr>
        <dsp:cNvPr id="0" name=""/>
        <dsp:cNvSpPr/>
      </dsp:nvSpPr>
      <dsp:spPr>
        <a:xfrm>
          <a:off x="577006" y="772105"/>
          <a:ext cx="3100344" cy="1745553"/>
        </a:xfrm>
        <a:prstGeom prst="rect">
          <a:avLst/>
        </a:prstGeom>
        <a:gradFill rotWithShape="0">
          <a:gsLst>
            <a:gs pos="0">
              <a:schemeClr val="accent1">
                <a:alpha val="90000"/>
                <a:hueOff val="0"/>
                <a:satOff val="0"/>
                <a:lumOff val="0"/>
                <a:alphaOff val="0"/>
                <a:tint val="65000"/>
                <a:shade val="92000"/>
                <a:satMod val="130000"/>
              </a:schemeClr>
            </a:gs>
            <a:gs pos="45000">
              <a:schemeClr val="accent1">
                <a:alpha val="90000"/>
                <a:hueOff val="0"/>
                <a:satOff val="0"/>
                <a:lumOff val="0"/>
                <a:alphaOff val="0"/>
                <a:tint val="60000"/>
                <a:shade val="99000"/>
                <a:satMod val="120000"/>
              </a:schemeClr>
            </a:gs>
            <a:gs pos="100000">
              <a:schemeClr val="accent1">
                <a:alpha val="90000"/>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mj-lt"/>
            </a:rPr>
            <a:t>“Serve 360” is the name of Marriott International's sustainability strategy. </a:t>
          </a:r>
        </a:p>
      </dsp:txBody>
      <dsp:txXfrm>
        <a:off x="577006" y="772105"/>
        <a:ext cx="3100344" cy="1745553"/>
      </dsp:txXfrm>
    </dsp:sp>
    <dsp:sp modelId="{03D997A9-5C63-4D54-869D-F843BEF24CC7}">
      <dsp:nvSpPr>
        <dsp:cNvPr id="0" name=""/>
        <dsp:cNvSpPr/>
      </dsp:nvSpPr>
      <dsp:spPr>
        <a:xfrm>
          <a:off x="4490151" y="762011"/>
          <a:ext cx="3100344" cy="1745553"/>
        </a:xfrm>
        <a:prstGeom prst="rect">
          <a:avLst/>
        </a:prstGeom>
        <a:gradFill rotWithShape="0">
          <a:gsLst>
            <a:gs pos="0">
              <a:schemeClr val="accent1">
                <a:alpha val="90000"/>
                <a:hueOff val="0"/>
                <a:satOff val="0"/>
                <a:lumOff val="0"/>
                <a:alphaOff val="-13333"/>
                <a:tint val="65000"/>
                <a:shade val="92000"/>
                <a:satMod val="130000"/>
              </a:schemeClr>
            </a:gs>
            <a:gs pos="45000">
              <a:schemeClr val="accent1">
                <a:alpha val="90000"/>
                <a:hueOff val="0"/>
                <a:satOff val="0"/>
                <a:lumOff val="0"/>
                <a:alphaOff val="-13333"/>
                <a:tint val="60000"/>
                <a:shade val="99000"/>
                <a:satMod val="120000"/>
              </a:schemeClr>
            </a:gs>
            <a:gs pos="100000">
              <a:schemeClr val="accent1">
                <a:alpha val="90000"/>
                <a:hueOff val="0"/>
                <a:satOff val="0"/>
                <a:lumOff val="0"/>
                <a:alphaOff val="-13333"/>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mj-lt"/>
            </a:rPr>
            <a:t>Paper straws and other environmentally friendly substitutes are being used by Marriott (</a:t>
          </a:r>
          <a:r>
            <a:rPr lang="en-US" sz="2000" kern="1200" dirty="0" err="1">
              <a:latin typeface="+mj-lt"/>
            </a:rPr>
            <a:t>Sanvitale</a:t>
          </a:r>
          <a:r>
            <a:rPr lang="en-US" sz="2000" kern="1200" dirty="0">
              <a:latin typeface="+mj-lt"/>
            </a:rPr>
            <a:t>, 2020). </a:t>
          </a:r>
        </a:p>
      </dsp:txBody>
      <dsp:txXfrm>
        <a:off x="4490151" y="762011"/>
        <a:ext cx="3100344" cy="1745553"/>
      </dsp:txXfrm>
    </dsp:sp>
    <dsp:sp modelId="{EFA909B6-8C74-45BF-9640-A6A76694414F}">
      <dsp:nvSpPr>
        <dsp:cNvPr id="0" name=""/>
        <dsp:cNvSpPr/>
      </dsp:nvSpPr>
      <dsp:spPr>
        <a:xfrm>
          <a:off x="577006" y="2837365"/>
          <a:ext cx="3100344" cy="1745553"/>
        </a:xfrm>
        <a:prstGeom prst="rect">
          <a:avLst/>
        </a:prstGeom>
        <a:gradFill rotWithShape="0">
          <a:gsLst>
            <a:gs pos="0">
              <a:schemeClr val="accent1">
                <a:alpha val="90000"/>
                <a:hueOff val="0"/>
                <a:satOff val="0"/>
                <a:lumOff val="0"/>
                <a:alphaOff val="-26667"/>
                <a:tint val="65000"/>
                <a:shade val="92000"/>
                <a:satMod val="130000"/>
              </a:schemeClr>
            </a:gs>
            <a:gs pos="45000">
              <a:schemeClr val="accent1">
                <a:alpha val="90000"/>
                <a:hueOff val="0"/>
                <a:satOff val="0"/>
                <a:lumOff val="0"/>
                <a:alphaOff val="-26667"/>
                <a:tint val="60000"/>
                <a:shade val="99000"/>
                <a:satMod val="120000"/>
              </a:schemeClr>
            </a:gs>
            <a:gs pos="100000">
              <a:schemeClr val="accent1">
                <a:alpha val="90000"/>
                <a:hueOff val="0"/>
                <a:satOff val="0"/>
                <a:lumOff val="0"/>
                <a:alphaOff val="-26667"/>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mj-lt"/>
            </a:rPr>
            <a:t>Reliance on non-renewable energy sources is lessened thanks to solar panels. </a:t>
          </a:r>
        </a:p>
      </dsp:txBody>
      <dsp:txXfrm>
        <a:off x="577006" y="2837365"/>
        <a:ext cx="3100344" cy="1745553"/>
      </dsp:txXfrm>
    </dsp:sp>
    <dsp:sp modelId="{BD449F78-3D9C-46E4-A161-14883E14B23C}">
      <dsp:nvSpPr>
        <dsp:cNvPr id="0" name=""/>
        <dsp:cNvSpPr/>
      </dsp:nvSpPr>
      <dsp:spPr>
        <a:xfrm>
          <a:off x="4490151" y="2837365"/>
          <a:ext cx="3100344" cy="1745553"/>
        </a:xfrm>
        <a:prstGeom prst="rect">
          <a:avLst/>
        </a:prstGeom>
        <a:gradFill rotWithShape="0">
          <a:gsLst>
            <a:gs pos="0">
              <a:schemeClr val="accent1">
                <a:alpha val="90000"/>
                <a:hueOff val="0"/>
                <a:satOff val="0"/>
                <a:lumOff val="0"/>
                <a:alphaOff val="-40000"/>
                <a:tint val="65000"/>
                <a:shade val="92000"/>
                <a:satMod val="130000"/>
              </a:schemeClr>
            </a:gs>
            <a:gs pos="45000">
              <a:schemeClr val="accent1">
                <a:alpha val="90000"/>
                <a:hueOff val="0"/>
                <a:satOff val="0"/>
                <a:lumOff val="0"/>
                <a:alphaOff val="-40000"/>
                <a:tint val="60000"/>
                <a:shade val="99000"/>
                <a:satMod val="120000"/>
              </a:schemeClr>
            </a:gs>
            <a:gs pos="100000">
              <a:schemeClr val="accent1">
                <a:alpha val="90000"/>
                <a:hueOff val="0"/>
                <a:satOff val="0"/>
                <a:lumOff val="0"/>
                <a:alphaOff val="-4000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mj-lt"/>
            </a:rPr>
            <a:t>Marriott’s “Serve 360” strategy also calls on hotels to use less water.</a:t>
          </a:r>
        </a:p>
      </dsp:txBody>
      <dsp:txXfrm>
        <a:off x="4490151" y="2837365"/>
        <a:ext cx="3100344" cy="17455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C8ADF-B954-4841-B556-C609CA7C867C}">
      <dsp:nvSpPr>
        <dsp:cNvPr id="0" name=""/>
        <dsp:cNvSpPr/>
      </dsp:nvSpPr>
      <dsp:spPr>
        <a:xfrm>
          <a:off x="862835" y="621559"/>
          <a:ext cx="3412945" cy="1954087"/>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mj-lt"/>
            </a:rPr>
            <a:t>Goring prioritizes preserving its culture while putting eco-friendly ideas into practice.</a:t>
          </a:r>
          <a:br>
            <a:rPr lang="en-US" sz="2100" kern="1200" dirty="0">
              <a:latin typeface="+mj-lt"/>
            </a:rPr>
          </a:br>
          <a:endParaRPr lang="en-US" sz="2100" kern="1200" dirty="0">
            <a:latin typeface="+mj-lt"/>
          </a:endParaRPr>
        </a:p>
      </dsp:txBody>
      <dsp:txXfrm>
        <a:off x="862835" y="621559"/>
        <a:ext cx="3412945" cy="1954087"/>
      </dsp:txXfrm>
    </dsp:sp>
    <dsp:sp modelId="{03D997A9-5C63-4D54-869D-F843BEF24CC7}">
      <dsp:nvSpPr>
        <dsp:cNvPr id="0" name=""/>
        <dsp:cNvSpPr/>
      </dsp:nvSpPr>
      <dsp:spPr>
        <a:xfrm>
          <a:off x="6021075" y="650767"/>
          <a:ext cx="3412945" cy="1954087"/>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mj-lt"/>
            </a:rPr>
            <a:t>Tradition and environmentally beneficial techniques may coexist, as demonstrated by the opulent hotel The Goring (Hashmi, 2024).</a:t>
          </a:r>
        </a:p>
      </dsp:txBody>
      <dsp:txXfrm>
        <a:off x="6021075" y="650767"/>
        <a:ext cx="3412945" cy="1954087"/>
      </dsp:txXfrm>
    </dsp:sp>
    <dsp:sp modelId="{EFA909B6-8C74-45BF-9640-A6A76694414F}">
      <dsp:nvSpPr>
        <dsp:cNvPr id="0" name=""/>
        <dsp:cNvSpPr/>
      </dsp:nvSpPr>
      <dsp:spPr>
        <a:xfrm>
          <a:off x="3368653" y="2871328"/>
          <a:ext cx="3412945" cy="1954087"/>
        </a:xfrm>
        <a:prstGeom prst="rect">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mj-lt"/>
            </a:rPr>
            <a:t>To lessen its impact on the environment, the hotel has adopted contemporary technologies.</a:t>
          </a:r>
        </a:p>
      </dsp:txBody>
      <dsp:txXfrm>
        <a:off x="3368653" y="2871328"/>
        <a:ext cx="3412945" cy="19540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CE369-090F-4D90-BFA7-4FB2501E1879}"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0B12B6-B527-4409-B9F0-5B64447144CD}" type="slidenum">
              <a:rPr lang="en-GB" smtClean="0"/>
              <a:t>‹#›</a:t>
            </a:fld>
            <a:endParaRPr lang="en-GB"/>
          </a:p>
        </p:txBody>
      </p:sp>
    </p:spTree>
    <p:extLst>
      <p:ext uri="{BB962C8B-B14F-4D97-AF65-F5344CB8AC3E}">
        <p14:creationId xmlns:p14="http://schemas.microsoft.com/office/powerpoint/2010/main" val="2265653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0" name="Google Shape;52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7"/>
        <p:cNvGrpSpPr/>
        <p:nvPr/>
      </p:nvGrpSpPr>
      <p:grpSpPr>
        <a:xfrm>
          <a:off x="0" y="0"/>
          <a:ext cx="0" cy="0"/>
          <a:chOff x="0" y="0"/>
          <a:chExt cx="0" cy="0"/>
        </a:xfrm>
      </p:grpSpPr>
      <p:sp>
        <p:nvSpPr>
          <p:cNvPr id="648" name="Google Shape;648;g80208a148f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9" name="Google Shape;649;g80208a148f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main purpose of this study is to consider and talk about sustainability and climate change. Therefore, it is necessary to talk about post-pandemic transition to technology. Hence, consumer expectations will be considered in regard to the seamless and technological services in the hotel industry, which is growing.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7541f9f162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7541f9f162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This business plan will include forming an LLC to protect personal assets and limit liability for company debts. An LLC is a legal body that safeguards individuals against being held responsible for the company's loss and debt, as well as other financial liabilities.</a:t>
            </a:r>
          </a:p>
          <a:p>
            <a:pPr marL="0" lvl="0" indent="0" algn="l" rtl="0">
              <a:spcBef>
                <a:spcPts val="0"/>
              </a:spcBef>
              <a:spcAft>
                <a:spcPts val="0"/>
              </a:spcAft>
              <a:buNone/>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7"/>
        <p:cNvGrpSpPr/>
        <p:nvPr/>
      </p:nvGrpSpPr>
      <p:grpSpPr>
        <a:xfrm>
          <a:off x="0" y="0"/>
          <a:ext cx="0" cy="0"/>
          <a:chOff x="0" y="0"/>
          <a:chExt cx="0" cy="0"/>
        </a:xfrm>
      </p:grpSpPr>
      <p:sp>
        <p:nvSpPr>
          <p:cNvPr id="678" name="Google Shape;678;gbac467597a_0_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9" name="Google Shape;679;gbac467597a_0_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In regard to political and ethical theories, hotels should consider compliance with environmental and sustainable acts. Hence, they should focus on building communities to build trust. Hofstede’s cultural theory shows how local values shape guest expectations for this conference. Hotels must align sustainability efforts with both global standards and local customs to succeed across diverse markets.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7"/>
        <p:cNvGrpSpPr/>
        <p:nvPr/>
      </p:nvGrpSpPr>
      <p:grpSpPr>
        <a:xfrm>
          <a:off x="0" y="0"/>
          <a:ext cx="0" cy="0"/>
          <a:chOff x="0" y="0"/>
          <a:chExt cx="0" cy="0"/>
        </a:xfrm>
      </p:grpSpPr>
      <p:sp>
        <p:nvSpPr>
          <p:cNvPr id="678" name="Google Shape;678;gbac467597a_0_7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9" name="Google Shape;679;gbac467597a_0_7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Another theory to be used are Giddens and Triple Bottom line Model for this conference. Giddens’ theory emphasizes how hotel practices evolve with societal changes, urging alignment with guests’ eco-conscious values. Economic models like cost-benefit analysis and the Triple Bottom Line help assess sustainability investments. These tools ensure hotels make financially smart decisions while addressing environmental and social goals, supporting long-term success and responsible hospitality.</a:t>
            </a:r>
          </a:p>
        </p:txBody>
      </p:sp>
    </p:spTree>
    <p:extLst>
      <p:ext uri="{BB962C8B-B14F-4D97-AF65-F5344CB8AC3E}">
        <p14:creationId xmlns:p14="http://schemas.microsoft.com/office/powerpoint/2010/main" val="1884492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0"/>
        <p:cNvGrpSpPr/>
        <p:nvPr/>
      </p:nvGrpSpPr>
      <p:grpSpPr>
        <a:xfrm>
          <a:off x="0" y="0"/>
          <a:ext cx="0" cy="0"/>
          <a:chOff x="0" y="0"/>
          <a:chExt cx="0" cy="0"/>
        </a:xfrm>
      </p:grpSpPr>
      <p:sp>
        <p:nvSpPr>
          <p:cNvPr id="761" name="Google Shape;761;g7541f9f162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2" name="Google Shape;762;g7541f9f162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Hospitality sector is aiming at "going greener" as this topic will assist in concentrating on more sustainable in the industry as well as concentrating on the with this conference, CSR is going to give a greater perspective to the hotels. If not well trained and invested, technology can fail to be utilized appropriately. Additionally, technology in the context of the environmentally friendly practices will also be impacted in the hospitality sector.</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7541f9f162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7541f9f162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Hence, this conference will focus on issues including that hotels use many resources, causing pollution and climate impact. Rising costs and staff shortages limit green investments. Guests prefer eco-friendly, fair, and inclusive hotels. Smart technology saves energy and improves guest experience. Balancing costs with sustainable practices remains a significant challenge.</a:t>
            </a:r>
          </a:p>
        </p:txBody>
      </p:sp>
    </p:spTree>
    <p:extLst>
      <p:ext uri="{BB962C8B-B14F-4D97-AF65-F5344CB8AC3E}">
        <p14:creationId xmlns:p14="http://schemas.microsoft.com/office/powerpoint/2010/main" val="1563332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3"/>
        <p:cNvGrpSpPr/>
        <p:nvPr/>
      </p:nvGrpSpPr>
      <p:grpSpPr>
        <a:xfrm>
          <a:off x="0" y="0"/>
          <a:ext cx="0" cy="0"/>
          <a:chOff x="0" y="0"/>
          <a:chExt cx="0" cy="0"/>
        </a:xfrm>
      </p:grpSpPr>
      <p:sp>
        <p:nvSpPr>
          <p:cNvPr id="774" name="Google Shape;774;gbac467597a_0_8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5" name="Google Shape;775;gbac467597a_0_8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UK hospitality industry faces political challenges like Brexit affecting labour and regulations, alongside government support for tourism. Economic pressures include inflation and currency fluctuations. Socially, guests demand sustainability and quality. Technological advances improve experiences. Legal compliance with </a:t>
            </a:r>
            <a:r>
              <a:rPr lang="en-GB" sz="1100" b="0" i="0" u="none" strike="noStrike" cap="none" dirty="0" err="1">
                <a:solidFill>
                  <a:srgbClr val="000000"/>
                </a:solidFill>
                <a:effectLst/>
                <a:latin typeface="Arial"/>
                <a:ea typeface="Arial"/>
                <a:cs typeface="Arial"/>
                <a:sym typeface="Arial"/>
              </a:rPr>
              <a:t>labor</a:t>
            </a:r>
            <a:r>
              <a:rPr lang="en-GB" sz="1100" b="0" i="0" u="none" strike="noStrike" cap="none" dirty="0">
                <a:solidFill>
                  <a:srgbClr val="000000"/>
                </a:solidFill>
                <a:effectLst/>
                <a:latin typeface="Arial"/>
                <a:ea typeface="Arial"/>
                <a:cs typeface="Arial"/>
                <a:sym typeface="Arial"/>
              </a:rPr>
              <a:t> and data laws is crucial. Environmental focus is on reducing carbon footprints and adopting green energy.</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Marriott’s sustainability strategy, Serve 360, promotes eco-friendly practices like using paper straws and reducing water consumption. The company decreases reliance on non-renewable energy by installing solar panels. These initiatives reflect Marriott’s commitment to environmental responsibility and sustainable operations across its hotels worldwide.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753141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The Goring Hotel exemplifies how tradition and eco-friendliness can coexist. It actively preserves its culture while implementing contemporary, environmentally beneficial technologies to reduce its environmental impact, proving luxury can be sustainable.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826422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In regard to the </a:t>
            </a:r>
            <a:r>
              <a:rPr lang="en-GB" sz="1100" b="0" i="0" u="none" strike="noStrike" cap="none" dirty="0" err="1">
                <a:solidFill>
                  <a:srgbClr val="000000"/>
                </a:solidFill>
                <a:effectLst/>
                <a:latin typeface="Arial"/>
                <a:ea typeface="Arial"/>
                <a:cs typeface="Arial"/>
                <a:sym typeface="Arial"/>
              </a:rPr>
              <a:t>strenths</a:t>
            </a:r>
            <a:r>
              <a:rPr lang="en-GB" sz="1100" b="0" i="0" u="none" strike="noStrike" cap="none" dirty="0">
                <a:solidFill>
                  <a:srgbClr val="000000"/>
                </a:solidFill>
                <a:effectLst/>
                <a:latin typeface="Arial"/>
                <a:ea typeface="Arial"/>
                <a:cs typeface="Arial"/>
                <a:sym typeface="Arial"/>
              </a:rPr>
              <a:t> of the conference, the main effective learning is considered with also integrated theory. Hence, real-world examples to be provided in order to ensure </a:t>
            </a:r>
            <a:r>
              <a:rPr lang="en-GB" sz="1100" b="0" i="0" u="none" strike="noStrike" cap="none" dirty="0" err="1">
                <a:solidFill>
                  <a:srgbClr val="000000"/>
                </a:solidFill>
                <a:effectLst/>
                <a:latin typeface="Arial"/>
                <a:ea typeface="Arial"/>
                <a:cs typeface="Arial"/>
                <a:sym typeface="Arial"/>
              </a:rPr>
              <a:t>fieldworld</a:t>
            </a:r>
            <a:r>
              <a:rPr lang="en-GB" sz="1100" b="0" i="0" u="none" strike="noStrike" cap="none" dirty="0">
                <a:solidFill>
                  <a:srgbClr val="000000"/>
                </a:solidFill>
                <a:effectLst/>
                <a:latin typeface="Arial"/>
                <a:ea typeface="Arial"/>
                <a:cs typeface="Arial"/>
                <a:sym typeface="Arial"/>
              </a:rPr>
              <a:t>. Also, material offers actionable recommendations for greener practices in the hotel.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525485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4"/>
        <p:cNvGrpSpPr/>
        <p:nvPr/>
      </p:nvGrpSpPr>
      <p:grpSpPr>
        <a:xfrm>
          <a:off x="0" y="0"/>
          <a:ext cx="0" cy="0"/>
          <a:chOff x="0" y="0"/>
          <a:chExt cx="0" cy="0"/>
        </a:xfrm>
      </p:grpSpPr>
      <p:sp>
        <p:nvSpPr>
          <p:cNvPr id="985" name="Google Shape;985;gbac467597a_0_13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6" name="Google Shape;986;gbac467597a_0_13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Key limitations include underemphasized financial barriers for green implementation and a limited focus on challenges for small hotels. There's also a lack of deeper analysis for some theories and potential robustness issues due to overreliance on student data, impacting the report's scope.</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5"/>
        <p:cNvGrpSpPr/>
        <p:nvPr/>
      </p:nvGrpSpPr>
      <p:grpSpPr>
        <a:xfrm>
          <a:off x="0" y="0"/>
          <a:ext cx="0" cy="0"/>
          <a:chOff x="0" y="0"/>
          <a:chExt cx="0" cy="0"/>
        </a:xfrm>
      </p:grpSpPr>
      <p:sp>
        <p:nvSpPr>
          <p:cNvPr id="976" name="Google Shape;976;g80208a148f_3_155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7" name="Google Shape;977;g80208a148f_3_155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Sustainability reshapes the hotel industry by transforming operations through energy and waste reduction, meeting eco-conscious guest expectations, and requiring significant initial investment with long-term savings. It demands staff training, enhances brand reputation, ensures compliance with environmental laws, and drives innovation through smart technologies, positioning hotels for future competitiveness and responsibility.</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0" i="0" u="none" strike="noStrike" cap="none" dirty="0">
                <a:solidFill>
                  <a:srgbClr val="000000"/>
                </a:solidFill>
                <a:effectLst/>
                <a:latin typeface="Arial"/>
                <a:ea typeface="Arial"/>
                <a:cs typeface="Arial"/>
                <a:sym typeface="Arial"/>
              </a:rPr>
              <a:t>Hotels should invest in green building systems like solar panels to reduce energy use and costs. Staff must be trained in sustainable practices to support daily eco-efforts. Partnering with environmental groups enhances knowledge. Hence, it should also adopt global green standards ensures consistency, while transparent progress reporting and guest engagement build trust and accountability.</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6272180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100" b="0" i="0" u="none" strike="noStrike" cap="none" dirty="0">
                <a:solidFill>
                  <a:srgbClr val="000000"/>
                </a:solidFill>
                <a:effectLst/>
                <a:latin typeface="Arial"/>
                <a:ea typeface="Arial"/>
                <a:cs typeface="Arial"/>
                <a:sym typeface="Arial"/>
              </a:rPr>
              <a:t>This conference focused on the industry's transition to green, technology-based practices. It was investigated foundational theories, operational effects, and practical examples. Hotel such as Marriott and The Goring, were utilized for industry analysis.</a:t>
            </a:r>
            <a:endParaRPr lang="en-US" sz="1100" b="0" i="0" u="none" strike="noStrike" cap="none" dirty="0">
              <a:solidFill>
                <a:srgbClr val="000000"/>
              </a:solidFill>
              <a:effectLst/>
              <a:latin typeface="Arial"/>
              <a:ea typeface="Arial"/>
              <a:cs typeface="Arial"/>
              <a:sym typeface="Arial"/>
            </a:endParaRPr>
          </a:p>
          <a:p>
            <a:endParaRPr lang="en-US" dirty="0"/>
          </a:p>
        </p:txBody>
      </p:sp>
    </p:spTree>
    <p:extLst>
      <p:ext uri="{BB962C8B-B14F-4D97-AF65-F5344CB8AC3E}">
        <p14:creationId xmlns:p14="http://schemas.microsoft.com/office/powerpoint/2010/main" val="1024815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0E8BB5-78B3-481E-8992-FC0441BC0057}"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76772-BDB3-4D65-864D-C5B45DB1E4A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22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0E8BB5-78B3-481E-8992-FC0441BC0057}"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283112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0E8BB5-78B3-481E-8992-FC0441BC0057}"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76772-BDB3-4D65-864D-C5B45DB1E4A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323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0E8BB5-78B3-481E-8992-FC0441BC0057}"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1668682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0E8BB5-78B3-481E-8992-FC0441BC0057}"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4272635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0E8BB5-78B3-481E-8992-FC0441BC0057}" type="datetimeFigureOut">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163463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00E8BB5-78B3-481E-8992-FC0441BC0057}" type="datetimeFigureOut">
              <a:rPr lang="en-GB" smtClean="0"/>
              <a:t>09/06/2025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1936033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00E8BB5-78B3-481E-8992-FC0441BC0057}" type="datetimeFigureOut">
              <a:rPr lang="en-GB" smtClean="0"/>
              <a:t>09/06/2025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7876772-BDB3-4D65-864D-C5B45DB1E4A7}" type="slidenum">
              <a:rPr lang="en-GB" smtClean="0"/>
              <a:t>‹#›</a:t>
            </a:fld>
            <a:endParaRPr lang="en-GB"/>
          </a:p>
        </p:txBody>
      </p:sp>
    </p:spTree>
    <p:extLst>
      <p:ext uri="{BB962C8B-B14F-4D97-AF65-F5344CB8AC3E}">
        <p14:creationId xmlns:p14="http://schemas.microsoft.com/office/powerpoint/2010/main" val="810207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0E8BB5-78B3-481E-8992-FC0441BC0057}"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2459196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0E8BB5-78B3-481E-8992-FC0441BC0057}"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195218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0E8BB5-78B3-481E-8992-FC0441BC0057}"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76772-BDB3-4D65-864D-C5B45DB1E4A7}" type="slidenum">
              <a:rPr lang="en-GB" smtClean="0"/>
              <a:t>‹#›</a:t>
            </a:fld>
            <a:endParaRPr lang="en-GB"/>
          </a:p>
        </p:txBody>
      </p:sp>
    </p:spTree>
    <p:extLst>
      <p:ext uri="{BB962C8B-B14F-4D97-AF65-F5344CB8AC3E}">
        <p14:creationId xmlns:p14="http://schemas.microsoft.com/office/powerpoint/2010/main" val="1028098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ection header" type="secHead">
  <p:cSld name="1_Section header">
    <p:spTree>
      <p:nvGrpSpPr>
        <p:cNvPr id="1" name="Shape 11"/>
        <p:cNvGrpSpPr/>
        <p:nvPr/>
      </p:nvGrpSpPr>
      <p:grpSpPr>
        <a:xfrm>
          <a:off x="0" y="0"/>
          <a:ext cx="0" cy="0"/>
          <a:chOff x="0" y="0"/>
          <a:chExt cx="0" cy="0"/>
        </a:xfrm>
      </p:grpSpPr>
      <p:sp>
        <p:nvSpPr>
          <p:cNvPr id="13" name="Google Shape;13;p3"/>
          <p:cNvSpPr txBox="1">
            <a:spLocks noGrp="1"/>
          </p:cNvSpPr>
          <p:nvPr>
            <p:ph type="title"/>
          </p:nvPr>
        </p:nvSpPr>
        <p:spPr>
          <a:xfrm>
            <a:off x="6927067" y="3081833"/>
            <a:ext cx="3678000" cy="1122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4800"/>
            </a:lvl1pPr>
            <a:lvl2pPr lvl="1">
              <a:spcBef>
                <a:spcPts val="0"/>
              </a:spcBef>
              <a:spcAft>
                <a:spcPts val="0"/>
              </a:spcAft>
              <a:buSzPts val="3600"/>
              <a:buNone/>
              <a:defRPr sz="4800"/>
            </a:lvl2pPr>
            <a:lvl3pPr lvl="2">
              <a:spcBef>
                <a:spcPts val="0"/>
              </a:spcBef>
              <a:spcAft>
                <a:spcPts val="0"/>
              </a:spcAft>
              <a:buSzPts val="3600"/>
              <a:buNone/>
              <a:defRPr sz="4800"/>
            </a:lvl3pPr>
            <a:lvl4pPr lvl="3">
              <a:spcBef>
                <a:spcPts val="0"/>
              </a:spcBef>
              <a:spcAft>
                <a:spcPts val="0"/>
              </a:spcAft>
              <a:buSzPts val="3600"/>
              <a:buNone/>
              <a:defRPr sz="4800"/>
            </a:lvl4pPr>
            <a:lvl5pPr lvl="4">
              <a:spcBef>
                <a:spcPts val="0"/>
              </a:spcBef>
              <a:spcAft>
                <a:spcPts val="0"/>
              </a:spcAft>
              <a:buSzPts val="3600"/>
              <a:buNone/>
              <a:defRPr sz="4800"/>
            </a:lvl5pPr>
            <a:lvl6pPr lvl="5">
              <a:spcBef>
                <a:spcPts val="0"/>
              </a:spcBef>
              <a:spcAft>
                <a:spcPts val="0"/>
              </a:spcAft>
              <a:buSzPts val="3600"/>
              <a:buNone/>
              <a:defRPr sz="4800"/>
            </a:lvl6pPr>
            <a:lvl7pPr lvl="6">
              <a:spcBef>
                <a:spcPts val="0"/>
              </a:spcBef>
              <a:spcAft>
                <a:spcPts val="0"/>
              </a:spcAft>
              <a:buSzPts val="3600"/>
              <a:buNone/>
              <a:defRPr sz="4800"/>
            </a:lvl7pPr>
            <a:lvl8pPr lvl="7">
              <a:spcBef>
                <a:spcPts val="0"/>
              </a:spcBef>
              <a:spcAft>
                <a:spcPts val="0"/>
              </a:spcAft>
              <a:buSzPts val="3600"/>
              <a:buNone/>
              <a:defRPr sz="4800"/>
            </a:lvl8pPr>
            <a:lvl9pPr lvl="8">
              <a:spcBef>
                <a:spcPts val="0"/>
              </a:spcBef>
              <a:spcAft>
                <a:spcPts val="0"/>
              </a:spcAft>
              <a:buSzPts val="3600"/>
              <a:buNone/>
              <a:defRPr sz="4800"/>
            </a:lvl9pPr>
          </a:lstStyle>
          <a:p>
            <a:endParaRPr/>
          </a:p>
        </p:txBody>
      </p:sp>
      <p:sp>
        <p:nvSpPr>
          <p:cNvPr id="14" name="Google Shape;14;p3"/>
          <p:cNvSpPr txBox="1">
            <a:spLocks noGrp="1"/>
          </p:cNvSpPr>
          <p:nvPr>
            <p:ph type="title" idx="2" hasCustomPrompt="1"/>
          </p:nvPr>
        </p:nvSpPr>
        <p:spPr>
          <a:xfrm>
            <a:off x="6927067" y="1885561"/>
            <a:ext cx="3457600" cy="1322800"/>
          </a:xfrm>
          <a:prstGeom prst="rect">
            <a:avLst/>
          </a:prstGeom>
        </p:spPr>
        <p:txBody>
          <a:bodyPr spcFirstLastPara="1" wrap="square" lIns="91425" tIns="91425" rIns="91425" bIns="91425" anchor="ctr" anchorCtr="0">
            <a:noAutofit/>
          </a:bodyPr>
          <a:lstStyle>
            <a:lvl1pPr lvl="0" rtl="0">
              <a:spcBef>
                <a:spcPts val="0"/>
              </a:spcBef>
              <a:spcAft>
                <a:spcPts val="0"/>
              </a:spcAft>
              <a:buSzPts val="7200"/>
              <a:buNone/>
              <a:defRPr sz="9600"/>
            </a:lvl1pPr>
            <a:lvl2pPr lvl="1" algn="r" rtl="0">
              <a:spcBef>
                <a:spcPts val="0"/>
              </a:spcBef>
              <a:spcAft>
                <a:spcPts val="0"/>
              </a:spcAft>
              <a:buSzPts val="7200"/>
              <a:buNone/>
              <a:defRPr sz="9600"/>
            </a:lvl2pPr>
            <a:lvl3pPr lvl="2" algn="r" rtl="0">
              <a:spcBef>
                <a:spcPts val="0"/>
              </a:spcBef>
              <a:spcAft>
                <a:spcPts val="0"/>
              </a:spcAft>
              <a:buSzPts val="7200"/>
              <a:buNone/>
              <a:defRPr sz="9600"/>
            </a:lvl3pPr>
            <a:lvl4pPr lvl="3" algn="r" rtl="0">
              <a:spcBef>
                <a:spcPts val="0"/>
              </a:spcBef>
              <a:spcAft>
                <a:spcPts val="0"/>
              </a:spcAft>
              <a:buSzPts val="7200"/>
              <a:buNone/>
              <a:defRPr sz="9600"/>
            </a:lvl4pPr>
            <a:lvl5pPr lvl="4" algn="r" rtl="0">
              <a:spcBef>
                <a:spcPts val="0"/>
              </a:spcBef>
              <a:spcAft>
                <a:spcPts val="0"/>
              </a:spcAft>
              <a:buSzPts val="7200"/>
              <a:buNone/>
              <a:defRPr sz="9600"/>
            </a:lvl5pPr>
            <a:lvl6pPr lvl="5" algn="r" rtl="0">
              <a:spcBef>
                <a:spcPts val="0"/>
              </a:spcBef>
              <a:spcAft>
                <a:spcPts val="0"/>
              </a:spcAft>
              <a:buSzPts val="7200"/>
              <a:buNone/>
              <a:defRPr sz="9600"/>
            </a:lvl6pPr>
            <a:lvl7pPr lvl="6" algn="r" rtl="0">
              <a:spcBef>
                <a:spcPts val="0"/>
              </a:spcBef>
              <a:spcAft>
                <a:spcPts val="0"/>
              </a:spcAft>
              <a:buSzPts val="7200"/>
              <a:buNone/>
              <a:defRPr sz="9600"/>
            </a:lvl7pPr>
            <a:lvl8pPr lvl="7" algn="r" rtl="0">
              <a:spcBef>
                <a:spcPts val="0"/>
              </a:spcBef>
              <a:spcAft>
                <a:spcPts val="0"/>
              </a:spcAft>
              <a:buSzPts val="7200"/>
              <a:buNone/>
              <a:defRPr sz="9600"/>
            </a:lvl8pPr>
            <a:lvl9pPr lvl="8" algn="r" rtl="0">
              <a:spcBef>
                <a:spcPts val="0"/>
              </a:spcBef>
              <a:spcAft>
                <a:spcPts val="0"/>
              </a:spcAft>
              <a:buSzPts val="7200"/>
              <a:buNone/>
              <a:defRPr sz="9600"/>
            </a:lvl9pPr>
          </a:lstStyle>
          <a:p>
            <a:r>
              <a:t>xx%</a:t>
            </a:r>
          </a:p>
        </p:txBody>
      </p:sp>
      <p:sp>
        <p:nvSpPr>
          <p:cNvPr id="15" name="Google Shape;15;p3"/>
          <p:cNvSpPr txBox="1">
            <a:spLocks noGrp="1"/>
          </p:cNvSpPr>
          <p:nvPr>
            <p:ph type="subTitle" idx="1"/>
          </p:nvPr>
        </p:nvSpPr>
        <p:spPr>
          <a:xfrm>
            <a:off x="6927067" y="4064165"/>
            <a:ext cx="4040400" cy="105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a:lvl1pPr>
            <a:lvl2pPr lvl="1" rtl="0">
              <a:lnSpc>
                <a:spcPct val="100000"/>
              </a:lnSpc>
              <a:spcBef>
                <a:spcPts val="0"/>
              </a:spcBef>
              <a:spcAft>
                <a:spcPts val="0"/>
              </a:spcAft>
              <a:buSzPts val="2800"/>
              <a:buNone/>
              <a:defRPr sz="3733"/>
            </a:lvl2pPr>
            <a:lvl3pPr lvl="2" rtl="0">
              <a:lnSpc>
                <a:spcPct val="100000"/>
              </a:lnSpc>
              <a:spcBef>
                <a:spcPts val="0"/>
              </a:spcBef>
              <a:spcAft>
                <a:spcPts val="0"/>
              </a:spcAft>
              <a:buSzPts val="2800"/>
              <a:buNone/>
              <a:defRPr sz="3733"/>
            </a:lvl3pPr>
            <a:lvl4pPr lvl="3" rtl="0">
              <a:lnSpc>
                <a:spcPct val="100000"/>
              </a:lnSpc>
              <a:spcBef>
                <a:spcPts val="0"/>
              </a:spcBef>
              <a:spcAft>
                <a:spcPts val="0"/>
              </a:spcAft>
              <a:buSzPts val="2800"/>
              <a:buNone/>
              <a:defRPr sz="3733"/>
            </a:lvl4pPr>
            <a:lvl5pPr lvl="4" rtl="0">
              <a:lnSpc>
                <a:spcPct val="100000"/>
              </a:lnSpc>
              <a:spcBef>
                <a:spcPts val="0"/>
              </a:spcBef>
              <a:spcAft>
                <a:spcPts val="0"/>
              </a:spcAft>
              <a:buSzPts val="2800"/>
              <a:buNone/>
              <a:defRPr sz="3733"/>
            </a:lvl5pPr>
            <a:lvl6pPr lvl="5" rtl="0">
              <a:lnSpc>
                <a:spcPct val="100000"/>
              </a:lnSpc>
              <a:spcBef>
                <a:spcPts val="0"/>
              </a:spcBef>
              <a:spcAft>
                <a:spcPts val="0"/>
              </a:spcAft>
              <a:buSzPts val="2800"/>
              <a:buNone/>
              <a:defRPr sz="3733"/>
            </a:lvl6pPr>
            <a:lvl7pPr lvl="6" rtl="0">
              <a:lnSpc>
                <a:spcPct val="100000"/>
              </a:lnSpc>
              <a:spcBef>
                <a:spcPts val="0"/>
              </a:spcBef>
              <a:spcAft>
                <a:spcPts val="0"/>
              </a:spcAft>
              <a:buSzPts val="2800"/>
              <a:buNone/>
              <a:defRPr sz="3733"/>
            </a:lvl7pPr>
            <a:lvl8pPr lvl="7" rtl="0">
              <a:lnSpc>
                <a:spcPct val="100000"/>
              </a:lnSpc>
              <a:spcBef>
                <a:spcPts val="0"/>
              </a:spcBef>
              <a:spcAft>
                <a:spcPts val="0"/>
              </a:spcAft>
              <a:buSzPts val="2800"/>
              <a:buNone/>
              <a:defRPr sz="3733"/>
            </a:lvl8pPr>
            <a:lvl9pPr lvl="8" rtl="0">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28703242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3"/>
        <p:cNvGrpSpPr/>
        <p:nvPr/>
      </p:nvGrpSpPr>
      <p:grpSpPr>
        <a:xfrm>
          <a:off x="0" y="0"/>
          <a:ext cx="0" cy="0"/>
          <a:chOff x="0" y="0"/>
          <a:chExt cx="0" cy="0"/>
        </a:xfrm>
      </p:grpSpPr>
      <p:sp>
        <p:nvSpPr>
          <p:cNvPr id="38" name="Google Shape;38;p7"/>
          <p:cNvSpPr txBox="1">
            <a:spLocks noGrp="1"/>
          </p:cNvSpPr>
          <p:nvPr>
            <p:ph type="body" idx="1"/>
          </p:nvPr>
        </p:nvSpPr>
        <p:spPr>
          <a:xfrm>
            <a:off x="1320633" y="2543267"/>
            <a:ext cx="2822000" cy="2537600"/>
          </a:xfrm>
          <a:prstGeom prst="rect">
            <a:avLst/>
          </a:prstGeom>
        </p:spPr>
        <p:txBody>
          <a:bodyPr spcFirstLastPara="1" wrap="square" lIns="91425" tIns="91425" rIns="91425" bIns="91425" anchor="t" anchorCtr="0">
            <a:noAutofit/>
          </a:bodyPr>
          <a:lstStyle>
            <a:lvl1pPr marL="609585" lvl="0" indent="-440256">
              <a:spcBef>
                <a:spcPts val="0"/>
              </a:spcBef>
              <a:spcAft>
                <a:spcPts val="0"/>
              </a:spcAft>
              <a:buSzPts val="1600"/>
              <a:buChar char="●"/>
              <a:defRPr sz="1867"/>
            </a:lvl1pPr>
            <a:lvl2pPr marL="1219170" lvl="1" indent="-440256">
              <a:spcBef>
                <a:spcPts val="2133"/>
              </a:spcBef>
              <a:spcAft>
                <a:spcPts val="0"/>
              </a:spcAft>
              <a:buSzPts val="1600"/>
              <a:buChar char="○"/>
              <a:defRPr sz="2133"/>
            </a:lvl2pPr>
            <a:lvl3pPr marL="1828754" lvl="2" indent="-440256">
              <a:spcBef>
                <a:spcPts val="2133"/>
              </a:spcBef>
              <a:spcAft>
                <a:spcPts val="0"/>
              </a:spcAft>
              <a:buSzPts val="1600"/>
              <a:buChar char="■"/>
              <a:defRPr sz="2133"/>
            </a:lvl3pPr>
            <a:lvl4pPr marL="2438339" lvl="3" indent="-440256">
              <a:spcBef>
                <a:spcPts val="2133"/>
              </a:spcBef>
              <a:spcAft>
                <a:spcPts val="0"/>
              </a:spcAft>
              <a:buSzPts val="1600"/>
              <a:buChar char="●"/>
              <a:defRPr sz="2133"/>
            </a:lvl4pPr>
            <a:lvl5pPr marL="3047924" lvl="4" indent="-440256">
              <a:spcBef>
                <a:spcPts val="2133"/>
              </a:spcBef>
              <a:spcAft>
                <a:spcPts val="0"/>
              </a:spcAft>
              <a:buSzPts val="1600"/>
              <a:buChar char="○"/>
              <a:defRPr sz="2133"/>
            </a:lvl5pPr>
            <a:lvl6pPr marL="3657509" lvl="5" indent="-440256">
              <a:spcBef>
                <a:spcPts val="2133"/>
              </a:spcBef>
              <a:spcAft>
                <a:spcPts val="0"/>
              </a:spcAft>
              <a:buSzPts val="1600"/>
              <a:buChar char="■"/>
              <a:defRPr sz="2133"/>
            </a:lvl6pPr>
            <a:lvl7pPr marL="4267093" lvl="6" indent="-440256">
              <a:spcBef>
                <a:spcPts val="2133"/>
              </a:spcBef>
              <a:spcAft>
                <a:spcPts val="0"/>
              </a:spcAft>
              <a:buSzPts val="1600"/>
              <a:buChar char="●"/>
              <a:defRPr sz="2133"/>
            </a:lvl7pPr>
            <a:lvl8pPr marL="4876678" lvl="7" indent="-440256">
              <a:spcBef>
                <a:spcPts val="2133"/>
              </a:spcBef>
              <a:spcAft>
                <a:spcPts val="0"/>
              </a:spcAft>
              <a:buSzPts val="1600"/>
              <a:buChar char="○"/>
              <a:defRPr sz="2133"/>
            </a:lvl8pPr>
            <a:lvl9pPr marL="5486263" lvl="8" indent="-440256">
              <a:spcBef>
                <a:spcPts val="2133"/>
              </a:spcBef>
              <a:spcAft>
                <a:spcPts val="2133"/>
              </a:spcAft>
              <a:buSzPts val="1600"/>
              <a:buChar char="■"/>
              <a:defRPr sz="2133"/>
            </a:lvl9pPr>
          </a:lstStyle>
          <a:p>
            <a:endParaRPr/>
          </a:p>
        </p:txBody>
      </p:sp>
      <p:sp>
        <p:nvSpPr>
          <p:cNvPr id="39" name="Google Shape;39;p7"/>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3652089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One column text 2">
  <p:cSld name="One column text 2">
    <p:spTree>
      <p:nvGrpSpPr>
        <p:cNvPr id="1" name="Shape 198"/>
        <p:cNvGrpSpPr/>
        <p:nvPr/>
      </p:nvGrpSpPr>
      <p:grpSpPr>
        <a:xfrm>
          <a:off x="0" y="0"/>
          <a:ext cx="0" cy="0"/>
          <a:chOff x="0" y="0"/>
          <a:chExt cx="0" cy="0"/>
        </a:xfrm>
      </p:grpSpPr>
      <p:sp>
        <p:nvSpPr>
          <p:cNvPr id="204" name="Google Shape;204;p24"/>
          <p:cNvSpPr txBox="1">
            <a:spLocks noGrp="1"/>
          </p:cNvSpPr>
          <p:nvPr>
            <p:ph type="body" idx="1"/>
          </p:nvPr>
        </p:nvSpPr>
        <p:spPr>
          <a:xfrm>
            <a:off x="6836633" y="2914667"/>
            <a:ext cx="4356000" cy="1658000"/>
          </a:xfrm>
          <a:prstGeom prst="rect">
            <a:avLst/>
          </a:prstGeom>
        </p:spPr>
        <p:txBody>
          <a:bodyPr spcFirstLastPara="1" wrap="square" lIns="91425" tIns="91425" rIns="91425" bIns="91425" anchor="t" anchorCtr="0">
            <a:noAutofit/>
          </a:bodyPr>
          <a:lstStyle>
            <a:lvl1pPr marL="609585" lvl="0" indent="-440256" rtl="0">
              <a:spcBef>
                <a:spcPts val="0"/>
              </a:spcBef>
              <a:spcAft>
                <a:spcPts val="0"/>
              </a:spcAft>
              <a:buSzPts val="1600"/>
              <a:buChar char="●"/>
              <a:defRPr sz="1867"/>
            </a:lvl1pPr>
            <a:lvl2pPr marL="1219170" lvl="1" indent="-440256" rtl="0">
              <a:spcBef>
                <a:spcPts val="2133"/>
              </a:spcBef>
              <a:spcAft>
                <a:spcPts val="0"/>
              </a:spcAft>
              <a:buSzPts val="1600"/>
              <a:buChar char="○"/>
              <a:defRPr sz="2133"/>
            </a:lvl2pPr>
            <a:lvl3pPr marL="1828754" lvl="2" indent="-440256" rtl="0">
              <a:spcBef>
                <a:spcPts val="2133"/>
              </a:spcBef>
              <a:spcAft>
                <a:spcPts val="0"/>
              </a:spcAft>
              <a:buSzPts val="1600"/>
              <a:buChar char="■"/>
              <a:defRPr sz="2133"/>
            </a:lvl3pPr>
            <a:lvl4pPr marL="2438339" lvl="3" indent="-440256" rtl="0">
              <a:spcBef>
                <a:spcPts val="2133"/>
              </a:spcBef>
              <a:spcAft>
                <a:spcPts val="0"/>
              </a:spcAft>
              <a:buSzPts val="1600"/>
              <a:buChar char="●"/>
              <a:defRPr sz="2133"/>
            </a:lvl4pPr>
            <a:lvl5pPr marL="3047924" lvl="4" indent="-440256" rtl="0">
              <a:spcBef>
                <a:spcPts val="2133"/>
              </a:spcBef>
              <a:spcAft>
                <a:spcPts val="0"/>
              </a:spcAft>
              <a:buSzPts val="1600"/>
              <a:buChar char="○"/>
              <a:defRPr sz="2133"/>
            </a:lvl5pPr>
            <a:lvl6pPr marL="3657509" lvl="5" indent="-440256" rtl="0">
              <a:spcBef>
                <a:spcPts val="2133"/>
              </a:spcBef>
              <a:spcAft>
                <a:spcPts val="0"/>
              </a:spcAft>
              <a:buSzPts val="1600"/>
              <a:buChar char="■"/>
              <a:defRPr sz="2133"/>
            </a:lvl6pPr>
            <a:lvl7pPr marL="4267093" lvl="6" indent="-440256" rtl="0">
              <a:spcBef>
                <a:spcPts val="2133"/>
              </a:spcBef>
              <a:spcAft>
                <a:spcPts val="0"/>
              </a:spcAft>
              <a:buSzPts val="1600"/>
              <a:buChar char="●"/>
              <a:defRPr sz="2133"/>
            </a:lvl7pPr>
            <a:lvl8pPr marL="4876678" lvl="7" indent="-440256" rtl="0">
              <a:spcBef>
                <a:spcPts val="2133"/>
              </a:spcBef>
              <a:spcAft>
                <a:spcPts val="0"/>
              </a:spcAft>
              <a:buSzPts val="1600"/>
              <a:buChar char="○"/>
              <a:defRPr sz="2133"/>
            </a:lvl8pPr>
            <a:lvl9pPr marL="5486263" lvl="8" indent="-440256" rtl="0">
              <a:spcBef>
                <a:spcPts val="2133"/>
              </a:spcBef>
              <a:spcAft>
                <a:spcPts val="2133"/>
              </a:spcAft>
              <a:buSzPts val="1600"/>
              <a:buChar char="■"/>
              <a:defRPr sz="2133"/>
            </a:lvl9pPr>
          </a:lstStyle>
          <a:p>
            <a:endParaRPr/>
          </a:p>
        </p:txBody>
      </p:sp>
      <p:sp>
        <p:nvSpPr>
          <p:cNvPr id="205" name="Google Shape;205;p24"/>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278622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239"/>
        <p:cNvGrpSpPr/>
        <p:nvPr/>
      </p:nvGrpSpPr>
      <p:grpSpPr>
        <a:xfrm>
          <a:off x="0" y="0"/>
          <a:ext cx="0" cy="0"/>
          <a:chOff x="0" y="0"/>
          <a:chExt cx="0" cy="0"/>
        </a:xfrm>
      </p:grpSpPr>
      <p:sp>
        <p:nvSpPr>
          <p:cNvPr id="240" name="Google Shape;240;p28"/>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41" name="Google Shape;241;p28"/>
          <p:cNvSpPr txBox="1">
            <a:spLocks noGrp="1"/>
          </p:cNvSpPr>
          <p:nvPr>
            <p:ph type="ctrTitle" idx="2"/>
          </p:nvPr>
        </p:nvSpPr>
        <p:spPr>
          <a:xfrm>
            <a:off x="2303836" y="1875900"/>
            <a:ext cx="3892400" cy="5640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1800"/>
              <a:buNone/>
              <a:defRPr sz="2400"/>
            </a:lvl1pPr>
            <a:lvl2pPr lvl="1" rtl="0">
              <a:lnSpc>
                <a:spcPct val="80000"/>
              </a:lnSpc>
              <a:spcBef>
                <a:spcPts val="0"/>
              </a:spcBef>
              <a:spcAft>
                <a:spcPts val="0"/>
              </a:spcAft>
              <a:buSzPts val="5200"/>
              <a:buNone/>
              <a:defRPr sz="6933"/>
            </a:lvl2pPr>
            <a:lvl3pPr lvl="2" rtl="0">
              <a:lnSpc>
                <a:spcPct val="80000"/>
              </a:lnSpc>
              <a:spcBef>
                <a:spcPts val="0"/>
              </a:spcBef>
              <a:spcAft>
                <a:spcPts val="0"/>
              </a:spcAft>
              <a:buSzPts val="5200"/>
              <a:buNone/>
              <a:defRPr sz="6933"/>
            </a:lvl3pPr>
            <a:lvl4pPr lvl="3" rtl="0">
              <a:lnSpc>
                <a:spcPct val="80000"/>
              </a:lnSpc>
              <a:spcBef>
                <a:spcPts val="0"/>
              </a:spcBef>
              <a:spcAft>
                <a:spcPts val="0"/>
              </a:spcAft>
              <a:buSzPts val="5200"/>
              <a:buNone/>
              <a:defRPr sz="6933"/>
            </a:lvl4pPr>
            <a:lvl5pPr lvl="4" rtl="0">
              <a:lnSpc>
                <a:spcPct val="80000"/>
              </a:lnSpc>
              <a:spcBef>
                <a:spcPts val="0"/>
              </a:spcBef>
              <a:spcAft>
                <a:spcPts val="0"/>
              </a:spcAft>
              <a:buSzPts val="5200"/>
              <a:buNone/>
              <a:defRPr sz="6933"/>
            </a:lvl5pPr>
            <a:lvl6pPr lvl="5" rtl="0">
              <a:lnSpc>
                <a:spcPct val="80000"/>
              </a:lnSpc>
              <a:spcBef>
                <a:spcPts val="0"/>
              </a:spcBef>
              <a:spcAft>
                <a:spcPts val="0"/>
              </a:spcAft>
              <a:buSzPts val="5200"/>
              <a:buNone/>
              <a:defRPr sz="6933"/>
            </a:lvl6pPr>
            <a:lvl7pPr lvl="6" rtl="0">
              <a:lnSpc>
                <a:spcPct val="80000"/>
              </a:lnSpc>
              <a:spcBef>
                <a:spcPts val="0"/>
              </a:spcBef>
              <a:spcAft>
                <a:spcPts val="0"/>
              </a:spcAft>
              <a:buSzPts val="5200"/>
              <a:buNone/>
              <a:defRPr sz="6933"/>
            </a:lvl7pPr>
            <a:lvl8pPr lvl="7" rtl="0">
              <a:lnSpc>
                <a:spcPct val="80000"/>
              </a:lnSpc>
              <a:spcBef>
                <a:spcPts val="0"/>
              </a:spcBef>
              <a:spcAft>
                <a:spcPts val="0"/>
              </a:spcAft>
              <a:buSzPts val="5200"/>
              <a:buNone/>
              <a:defRPr sz="6933"/>
            </a:lvl8pPr>
            <a:lvl9pPr lvl="8" rtl="0">
              <a:lnSpc>
                <a:spcPct val="80000"/>
              </a:lnSpc>
              <a:spcBef>
                <a:spcPts val="0"/>
              </a:spcBef>
              <a:spcAft>
                <a:spcPts val="0"/>
              </a:spcAft>
              <a:buSzPts val="5200"/>
              <a:buNone/>
              <a:defRPr sz="6933"/>
            </a:lvl9pPr>
          </a:lstStyle>
          <a:p>
            <a:endParaRPr/>
          </a:p>
        </p:txBody>
      </p:sp>
      <p:sp>
        <p:nvSpPr>
          <p:cNvPr id="242" name="Google Shape;242;p28"/>
          <p:cNvSpPr txBox="1">
            <a:spLocks noGrp="1"/>
          </p:cNvSpPr>
          <p:nvPr>
            <p:ph type="subTitle" idx="1"/>
          </p:nvPr>
        </p:nvSpPr>
        <p:spPr>
          <a:xfrm>
            <a:off x="2303836" y="2276067"/>
            <a:ext cx="3892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2800"/>
              <a:buNone/>
              <a:defRPr sz="3733"/>
            </a:lvl2pPr>
            <a:lvl3pPr lvl="2" rtl="0">
              <a:lnSpc>
                <a:spcPct val="100000"/>
              </a:lnSpc>
              <a:spcBef>
                <a:spcPts val="0"/>
              </a:spcBef>
              <a:spcAft>
                <a:spcPts val="0"/>
              </a:spcAft>
              <a:buSzPts val="2800"/>
              <a:buNone/>
              <a:defRPr sz="3733"/>
            </a:lvl3pPr>
            <a:lvl4pPr lvl="3" rtl="0">
              <a:lnSpc>
                <a:spcPct val="100000"/>
              </a:lnSpc>
              <a:spcBef>
                <a:spcPts val="0"/>
              </a:spcBef>
              <a:spcAft>
                <a:spcPts val="0"/>
              </a:spcAft>
              <a:buSzPts val="2800"/>
              <a:buNone/>
              <a:defRPr sz="3733"/>
            </a:lvl4pPr>
            <a:lvl5pPr lvl="4" rtl="0">
              <a:lnSpc>
                <a:spcPct val="100000"/>
              </a:lnSpc>
              <a:spcBef>
                <a:spcPts val="0"/>
              </a:spcBef>
              <a:spcAft>
                <a:spcPts val="0"/>
              </a:spcAft>
              <a:buSzPts val="2800"/>
              <a:buNone/>
              <a:defRPr sz="3733"/>
            </a:lvl5pPr>
            <a:lvl6pPr lvl="5" rtl="0">
              <a:lnSpc>
                <a:spcPct val="100000"/>
              </a:lnSpc>
              <a:spcBef>
                <a:spcPts val="0"/>
              </a:spcBef>
              <a:spcAft>
                <a:spcPts val="0"/>
              </a:spcAft>
              <a:buSzPts val="2800"/>
              <a:buNone/>
              <a:defRPr sz="3733"/>
            </a:lvl6pPr>
            <a:lvl7pPr lvl="6" rtl="0">
              <a:lnSpc>
                <a:spcPct val="100000"/>
              </a:lnSpc>
              <a:spcBef>
                <a:spcPts val="0"/>
              </a:spcBef>
              <a:spcAft>
                <a:spcPts val="0"/>
              </a:spcAft>
              <a:buSzPts val="2800"/>
              <a:buNone/>
              <a:defRPr sz="3733"/>
            </a:lvl7pPr>
            <a:lvl8pPr lvl="7" rtl="0">
              <a:lnSpc>
                <a:spcPct val="100000"/>
              </a:lnSpc>
              <a:spcBef>
                <a:spcPts val="0"/>
              </a:spcBef>
              <a:spcAft>
                <a:spcPts val="0"/>
              </a:spcAft>
              <a:buSzPts val="2800"/>
              <a:buNone/>
              <a:defRPr sz="3733"/>
            </a:lvl8pPr>
            <a:lvl9pPr lvl="8" rtl="0">
              <a:lnSpc>
                <a:spcPct val="100000"/>
              </a:lnSpc>
              <a:spcBef>
                <a:spcPts val="0"/>
              </a:spcBef>
              <a:spcAft>
                <a:spcPts val="0"/>
              </a:spcAft>
              <a:buSzPts val="2800"/>
              <a:buNone/>
              <a:defRPr sz="3733"/>
            </a:lvl9pPr>
          </a:lstStyle>
          <a:p>
            <a:endParaRPr/>
          </a:p>
        </p:txBody>
      </p:sp>
      <p:sp>
        <p:nvSpPr>
          <p:cNvPr id="243" name="Google Shape;243;p28"/>
          <p:cNvSpPr txBox="1">
            <a:spLocks noGrp="1"/>
          </p:cNvSpPr>
          <p:nvPr>
            <p:ph type="ctrTitle" idx="3"/>
          </p:nvPr>
        </p:nvSpPr>
        <p:spPr>
          <a:xfrm>
            <a:off x="2303836" y="3320100"/>
            <a:ext cx="3892400" cy="5640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1800"/>
              <a:buNone/>
              <a:defRPr sz="2400"/>
            </a:lvl1pPr>
            <a:lvl2pPr lvl="1" rtl="0">
              <a:lnSpc>
                <a:spcPct val="80000"/>
              </a:lnSpc>
              <a:spcBef>
                <a:spcPts val="0"/>
              </a:spcBef>
              <a:spcAft>
                <a:spcPts val="0"/>
              </a:spcAft>
              <a:buSzPts val="5200"/>
              <a:buNone/>
              <a:defRPr sz="6933"/>
            </a:lvl2pPr>
            <a:lvl3pPr lvl="2" rtl="0">
              <a:lnSpc>
                <a:spcPct val="80000"/>
              </a:lnSpc>
              <a:spcBef>
                <a:spcPts val="0"/>
              </a:spcBef>
              <a:spcAft>
                <a:spcPts val="0"/>
              </a:spcAft>
              <a:buSzPts val="5200"/>
              <a:buNone/>
              <a:defRPr sz="6933"/>
            </a:lvl3pPr>
            <a:lvl4pPr lvl="3" rtl="0">
              <a:lnSpc>
                <a:spcPct val="80000"/>
              </a:lnSpc>
              <a:spcBef>
                <a:spcPts val="0"/>
              </a:spcBef>
              <a:spcAft>
                <a:spcPts val="0"/>
              </a:spcAft>
              <a:buSzPts val="5200"/>
              <a:buNone/>
              <a:defRPr sz="6933"/>
            </a:lvl4pPr>
            <a:lvl5pPr lvl="4" rtl="0">
              <a:lnSpc>
                <a:spcPct val="80000"/>
              </a:lnSpc>
              <a:spcBef>
                <a:spcPts val="0"/>
              </a:spcBef>
              <a:spcAft>
                <a:spcPts val="0"/>
              </a:spcAft>
              <a:buSzPts val="5200"/>
              <a:buNone/>
              <a:defRPr sz="6933"/>
            </a:lvl5pPr>
            <a:lvl6pPr lvl="5" rtl="0">
              <a:lnSpc>
                <a:spcPct val="80000"/>
              </a:lnSpc>
              <a:spcBef>
                <a:spcPts val="0"/>
              </a:spcBef>
              <a:spcAft>
                <a:spcPts val="0"/>
              </a:spcAft>
              <a:buSzPts val="5200"/>
              <a:buNone/>
              <a:defRPr sz="6933"/>
            </a:lvl6pPr>
            <a:lvl7pPr lvl="6" rtl="0">
              <a:lnSpc>
                <a:spcPct val="80000"/>
              </a:lnSpc>
              <a:spcBef>
                <a:spcPts val="0"/>
              </a:spcBef>
              <a:spcAft>
                <a:spcPts val="0"/>
              </a:spcAft>
              <a:buSzPts val="5200"/>
              <a:buNone/>
              <a:defRPr sz="6933"/>
            </a:lvl7pPr>
            <a:lvl8pPr lvl="7" rtl="0">
              <a:lnSpc>
                <a:spcPct val="80000"/>
              </a:lnSpc>
              <a:spcBef>
                <a:spcPts val="0"/>
              </a:spcBef>
              <a:spcAft>
                <a:spcPts val="0"/>
              </a:spcAft>
              <a:buSzPts val="5200"/>
              <a:buNone/>
              <a:defRPr sz="6933"/>
            </a:lvl8pPr>
            <a:lvl9pPr lvl="8" rtl="0">
              <a:lnSpc>
                <a:spcPct val="80000"/>
              </a:lnSpc>
              <a:spcBef>
                <a:spcPts val="0"/>
              </a:spcBef>
              <a:spcAft>
                <a:spcPts val="0"/>
              </a:spcAft>
              <a:buSzPts val="5200"/>
              <a:buNone/>
              <a:defRPr sz="6933"/>
            </a:lvl9pPr>
          </a:lstStyle>
          <a:p>
            <a:endParaRPr/>
          </a:p>
        </p:txBody>
      </p:sp>
      <p:sp>
        <p:nvSpPr>
          <p:cNvPr id="244" name="Google Shape;244;p28"/>
          <p:cNvSpPr txBox="1">
            <a:spLocks noGrp="1"/>
          </p:cNvSpPr>
          <p:nvPr>
            <p:ph type="subTitle" idx="4"/>
          </p:nvPr>
        </p:nvSpPr>
        <p:spPr>
          <a:xfrm>
            <a:off x="2303836" y="3720267"/>
            <a:ext cx="3892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2800"/>
              <a:buNone/>
              <a:defRPr sz="3733"/>
            </a:lvl2pPr>
            <a:lvl3pPr lvl="2" rtl="0">
              <a:lnSpc>
                <a:spcPct val="100000"/>
              </a:lnSpc>
              <a:spcBef>
                <a:spcPts val="0"/>
              </a:spcBef>
              <a:spcAft>
                <a:spcPts val="0"/>
              </a:spcAft>
              <a:buSzPts val="2800"/>
              <a:buNone/>
              <a:defRPr sz="3733"/>
            </a:lvl3pPr>
            <a:lvl4pPr lvl="3" rtl="0">
              <a:lnSpc>
                <a:spcPct val="100000"/>
              </a:lnSpc>
              <a:spcBef>
                <a:spcPts val="0"/>
              </a:spcBef>
              <a:spcAft>
                <a:spcPts val="0"/>
              </a:spcAft>
              <a:buSzPts val="2800"/>
              <a:buNone/>
              <a:defRPr sz="3733"/>
            </a:lvl4pPr>
            <a:lvl5pPr lvl="4" rtl="0">
              <a:lnSpc>
                <a:spcPct val="100000"/>
              </a:lnSpc>
              <a:spcBef>
                <a:spcPts val="0"/>
              </a:spcBef>
              <a:spcAft>
                <a:spcPts val="0"/>
              </a:spcAft>
              <a:buSzPts val="2800"/>
              <a:buNone/>
              <a:defRPr sz="3733"/>
            </a:lvl5pPr>
            <a:lvl6pPr lvl="5" rtl="0">
              <a:lnSpc>
                <a:spcPct val="100000"/>
              </a:lnSpc>
              <a:spcBef>
                <a:spcPts val="0"/>
              </a:spcBef>
              <a:spcAft>
                <a:spcPts val="0"/>
              </a:spcAft>
              <a:buSzPts val="2800"/>
              <a:buNone/>
              <a:defRPr sz="3733"/>
            </a:lvl6pPr>
            <a:lvl7pPr lvl="6" rtl="0">
              <a:lnSpc>
                <a:spcPct val="100000"/>
              </a:lnSpc>
              <a:spcBef>
                <a:spcPts val="0"/>
              </a:spcBef>
              <a:spcAft>
                <a:spcPts val="0"/>
              </a:spcAft>
              <a:buSzPts val="2800"/>
              <a:buNone/>
              <a:defRPr sz="3733"/>
            </a:lvl7pPr>
            <a:lvl8pPr lvl="7" rtl="0">
              <a:lnSpc>
                <a:spcPct val="100000"/>
              </a:lnSpc>
              <a:spcBef>
                <a:spcPts val="0"/>
              </a:spcBef>
              <a:spcAft>
                <a:spcPts val="0"/>
              </a:spcAft>
              <a:buSzPts val="2800"/>
              <a:buNone/>
              <a:defRPr sz="3733"/>
            </a:lvl8pPr>
            <a:lvl9pPr lvl="8" rtl="0">
              <a:lnSpc>
                <a:spcPct val="100000"/>
              </a:lnSpc>
              <a:spcBef>
                <a:spcPts val="0"/>
              </a:spcBef>
              <a:spcAft>
                <a:spcPts val="0"/>
              </a:spcAft>
              <a:buSzPts val="2800"/>
              <a:buNone/>
              <a:defRPr sz="3733"/>
            </a:lvl9pPr>
          </a:lstStyle>
          <a:p>
            <a:endParaRPr/>
          </a:p>
        </p:txBody>
      </p:sp>
      <p:sp>
        <p:nvSpPr>
          <p:cNvPr id="245" name="Google Shape;245;p28"/>
          <p:cNvSpPr txBox="1">
            <a:spLocks noGrp="1"/>
          </p:cNvSpPr>
          <p:nvPr>
            <p:ph type="ctrTitle" idx="5"/>
          </p:nvPr>
        </p:nvSpPr>
        <p:spPr>
          <a:xfrm>
            <a:off x="2303836" y="4764300"/>
            <a:ext cx="3892400" cy="564000"/>
          </a:xfrm>
          <a:prstGeom prst="rect">
            <a:avLst/>
          </a:prstGeom>
        </p:spPr>
        <p:txBody>
          <a:bodyPr spcFirstLastPara="1" wrap="square" lIns="91425" tIns="91425" rIns="91425" bIns="91425" anchor="b" anchorCtr="0">
            <a:noAutofit/>
          </a:bodyPr>
          <a:lstStyle>
            <a:lvl1pPr lvl="0" rtl="0">
              <a:lnSpc>
                <a:spcPct val="80000"/>
              </a:lnSpc>
              <a:spcBef>
                <a:spcPts val="0"/>
              </a:spcBef>
              <a:spcAft>
                <a:spcPts val="0"/>
              </a:spcAft>
              <a:buSzPts val="1800"/>
              <a:buNone/>
              <a:defRPr sz="2400"/>
            </a:lvl1pPr>
            <a:lvl2pPr lvl="1" rtl="0">
              <a:lnSpc>
                <a:spcPct val="80000"/>
              </a:lnSpc>
              <a:spcBef>
                <a:spcPts val="0"/>
              </a:spcBef>
              <a:spcAft>
                <a:spcPts val="0"/>
              </a:spcAft>
              <a:buSzPts val="5200"/>
              <a:buNone/>
              <a:defRPr sz="6933"/>
            </a:lvl2pPr>
            <a:lvl3pPr lvl="2" rtl="0">
              <a:lnSpc>
                <a:spcPct val="80000"/>
              </a:lnSpc>
              <a:spcBef>
                <a:spcPts val="0"/>
              </a:spcBef>
              <a:spcAft>
                <a:spcPts val="0"/>
              </a:spcAft>
              <a:buSzPts val="5200"/>
              <a:buNone/>
              <a:defRPr sz="6933"/>
            </a:lvl3pPr>
            <a:lvl4pPr lvl="3" rtl="0">
              <a:lnSpc>
                <a:spcPct val="80000"/>
              </a:lnSpc>
              <a:spcBef>
                <a:spcPts val="0"/>
              </a:spcBef>
              <a:spcAft>
                <a:spcPts val="0"/>
              </a:spcAft>
              <a:buSzPts val="5200"/>
              <a:buNone/>
              <a:defRPr sz="6933"/>
            </a:lvl4pPr>
            <a:lvl5pPr lvl="4" rtl="0">
              <a:lnSpc>
                <a:spcPct val="80000"/>
              </a:lnSpc>
              <a:spcBef>
                <a:spcPts val="0"/>
              </a:spcBef>
              <a:spcAft>
                <a:spcPts val="0"/>
              </a:spcAft>
              <a:buSzPts val="5200"/>
              <a:buNone/>
              <a:defRPr sz="6933"/>
            </a:lvl5pPr>
            <a:lvl6pPr lvl="5" rtl="0">
              <a:lnSpc>
                <a:spcPct val="80000"/>
              </a:lnSpc>
              <a:spcBef>
                <a:spcPts val="0"/>
              </a:spcBef>
              <a:spcAft>
                <a:spcPts val="0"/>
              </a:spcAft>
              <a:buSzPts val="5200"/>
              <a:buNone/>
              <a:defRPr sz="6933"/>
            </a:lvl6pPr>
            <a:lvl7pPr lvl="6" rtl="0">
              <a:lnSpc>
                <a:spcPct val="80000"/>
              </a:lnSpc>
              <a:spcBef>
                <a:spcPts val="0"/>
              </a:spcBef>
              <a:spcAft>
                <a:spcPts val="0"/>
              </a:spcAft>
              <a:buSzPts val="5200"/>
              <a:buNone/>
              <a:defRPr sz="6933"/>
            </a:lvl7pPr>
            <a:lvl8pPr lvl="7" rtl="0">
              <a:lnSpc>
                <a:spcPct val="80000"/>
              </a:lnSpc>
              <a:spcBef>
                <a:spcPts val="0"/>
              </a:spcBef>
              <a:spcAft>
                <a:spcPts val="0"/>
              </a:spcAft>
              <a:buSzPts val="5200"/>
              <a:buNone/>
              <a:defRPr sz="6933"/>
            </a:lvl8pPr>
            <a:lvl9pPr lvl="8" rtl="0">
              <a:lnSpc>
                <a:spcPct val="80000"/>
              </a:lnSpc>
              <a:spcBef>
                <a:spcPts val="0"/>
              </a:spcBef>
              <a:spcAft>
                <a:spcPts val="0"/>
              </a:spcAft>
              <a:buSzPts val="5200"/>
              <a:buNone/>
              <a:defRPr sz="6933"/>
            </a:lvl9pPr>
          </a:lstStyle>
          <a:p>
            <a:endParaRPr/>
          </a:p>
        </p:txBody>
      </p:sp>
      <p:sp>
        <p:nvSpPr>
          <p:cNvPr id="246" name="Google Shape;246;p28"/>
          <p:cNvSpPr txBox="1">
            <a:spLocks noGrp="1"/>
          </p:cNvSpPr>
          <p:nvPr>
            <p:ph type="subTitle" idx="6"/>
          </p:nvPr>
        </p:nvSpPr>
        <p:spPr>
          <a:xfrm>
            <a:off x="2303836" y="5164467"/>
            <a:ext cx="38924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rtl="0">
              <a:lnSpc>
                <a:spcPct val="100000"/>
              </a:lnSpc>
              <a:spcBef>
                <a:spcPts val="0"/>
              </a:spcBef>
              <a:spcAft>
                <a:spcPts val="0"/>
              </a:spcAft>
              <a:buSzPts val="2800"/>
              <a:buNone/>
              <a:defRPr sz="3733"/>
            </a:lvl2pPr>
            <a:lvl3pPr lvl="2" rtl="0">
              <a:lnSpc>
                <a:spcPct val="100000"/>
              </a:lnSpc>
              <a:spcBef>
                <a:spcPts val="0"/>
              </a:spcBef>
              <a:spcAft>
                <a:spcPts val="0"/>
              </a:spcAft>
              <a:buSzPts val="2800"/>
              <a:buNone/>
              <a:defRPr sz="3733"/>
            </a:lvl3pPr>
            <a:lvl4pPr lvl="3" rtl="0">
              <a:lnSpc>
                <a:spcPct val="100000"/>
              </a:lnSpc>
              <a:spcBef>
                <a:spcPts val="0"/>
              </a:spcBef>
              <a:spcAft>
                <a:spcPts val="0"/>
              </a:spcAft>
              <a:buSzPts val="2800"/>
              <a:buNone/>
              <a:defRPr sz="3733"/>
            </a:lvl4pPr>
            <a:lvl5pPr lvl="4" rtl="0">
              <a:lnSpc>
                <a:spcPct val="100000"/>
              </a:lnSpc>
              <a:spcBef>
                <a:spcPts val="0"/>
              </a:spcBef>
              <a:spcAft>
                <a:spcPts val="0"/>
              </a:spcAft>
              <a:buSzPts val="2800"/>
              <a:buNone/>
              <a:defRPr sz="3733"/>
            </a:lvl5pPr>
            <a:lvl6pPr lvl="5" rtl="0">
              <a:lnSpc>
                <a:spcPct val="100000"/>
              </a:lnSpc>
              <a:spcBef>
                <a:spcPts val="0"/>
              </a:spcBef>
              <a:spcAft>
                <a:spcPts val="0"/>
              </a:spcAft>
              <a:buSzPts val="2800"/>
              <a:buNone/>
              <a:defRPr sz="3733"/>
            </a:lvl6pPr>
            <a:lvl7pPr lvl="6" rtl="0">
              <a:lnSpc>
                <a:spcPct val="100000"/>
              </a:lnSpc>
              <a:spcBef>
                <a:spcPts val="0"/>
              </a:spcBef>
              <a:spcAft>
                <a:spcPts val="0"/>
              </a:spcAft>
              <a:buSzPts val="2800"/>
              <a:buNone/>
              <a:defRPr sz="3733"/>
            </a:lvl7pPr>
            <a:lvl8pPr lvl="7" rtl="0">
              <a:lnSpc>
                <a:spcPct val="100000"/>
              </a:lnSpc>
              <a:spcBef>
                <a:spcPts val="0"/>
              </a:spcBef>
              <a:spcAft>
                <a:spcPts val="0"/>
              </a:spcAft>
              <a:buSzPts val="2800"/>
              <a:buNone/>
              <a:defRPr sz="3733"/>
            </a:lvl8pPr>
            <a:lvl9pPr lvl="8" rtl="0">
              <a:lnSpc>
                <a:spcPct val="100000"/>
              </a:lnSpc>
              <a:spcBef>
                <a:spcPts val="0"/>
              </a:spcBef>
              <a:spcAft>
                <a:spcPts val="0"/>
              </a:spcAft>
              <a:buSzPts val="2800"/>
              <a:buNone/>
              <a:defRPr sz="3733"/>
            </a:lvl9pPr>
          </a:lstStyle>
          <a:p>
            <a:endParaRPr/>
          </a:p>
        </p:txBody>
      </p:sp>
    </p:spTree>
    <p:extLst>
      <p:ext uri="{BB962C8B-B14F-4D97-AF65-F5344CB8AC3E}">
        <p14:creationId xmlns:p14="http://schemas.microsoft.com/office/powerpoint/2010/main" val="36985341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5">
  <p:cSld name="Title and Three Columns 5">
    <p:spTree>
      <p:nvGrpSpPr>
        <p:cNvPr id="1" name="Shape 259"/>
        <p:cNvGrpSpPr/>
        <p:nvPr/>
      </p:nvGrpSpPr>
      <p:grpSpPr>
        <a:xfrm>
          <a:off x="0" y="0"/>
          <a:ext cx="0" cy="0"/>
          <a:chOff x="0" y="0"/>
          <a:chExt cx="0" cy="0"/>
        </a:xfrm>
      </p:grpSpPr>
      <p:sp>
        <p:nvSpPr>
          <p:cNvPr id="260" name="Google Shape;260;p30"/>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61" name="Google Shape;261;p30"/>
          <p:cNvSpPr txBox="1">
            <a:spLocks noGrp="1"/>
          </p:cNvSpPr>
          <p:nvPr>
            <p:ph type="ctrTitle" idx="2"/>
          </p:nvPr>
        </p:nvSpPr>
        <p:spPr>
          <a:xfrm>
            <a:off x="1219165" y="3637367"/>
            <a:ext cx="2890800" cy="564000"/>
          </a:xfrm>
          <a:prstGeom prst="rect">
            <a:avLst/>
          </a:prstGeom>
          <a:solidFill>
            <a:schemeClr val="dk1"/>
          </a:solidFill>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solidFill>
                  <a:schemeClr val="lt1"/>
                </a:solidFill>
              </a:defRPr>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262" name="Google Shape;262;p30"/>
          <p:cNvSpPr txBox="1">
            <a:spLocks noGrp="1"/>
          </p:cNvSpPr>
          <p:nvPr>
            <p:ph type="subTitle" idx="1"/>
          </p:nvPr>
        </p:nvSpPr>
        <p:spPr>
          <a:xfrm>
            <a:off x="1219167" y="2379400"/>
            <a:ext cx="2890800" cy="1058000"/>
          </a:xfrm>
          <a:prstGeom prst="rect">
            <a:avLst/>
          </a:prstGeom>
          <a:solidFill>
            <a:schemeClr val="dk1"/>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867">
                <a:solidFill>
                  <a:schemeClr val="lt1"/>
                </a:solidFill>
              </a:defRPr>
            </a:lvl1pPr>
            <a:lvl2pPr lvl="1" algn="ctr" rtl="0">
              <a:lnSpc>
                <a:spcPct val="100000"/>
              </a:lnSpc>
              <a:spcBef>
                <a:spcPts val="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
        <p:nvSpPr>
          <p:cNvPr id="263" name="Google Shape;263;p30"/>
          <p:cNvSpPr txBox="1">
            <a:spLocks noGrp="1"/>
          </p:cNvSpPr>
          <p:nvPr>
            <p:ph type="ctrTitle" idx="3"/>
          </p:nvPr>
        </p:nvSpPr>
        <p:spPr>
          <a:xfrm>
            <a:off x="4650599" y="3637367"/>
            <a:ext cx="2890800" cy="564000"/>
          </a:xfrm>
          <a:prstGeom prst="rect">
            <a:avLst/>
          </a:prstGeom>
          <a:solidFill>
            <a:schemeClr val="dk1"/>
          </a:solidFill>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solidFill>
                  <a:schemeClr val="lt1"/>
                </a:solidFill>
              </a:defRPr>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264" name="Google Shape;264;p30"/>
          <p:cNvSpPr txBox="1">
            <a:spLocks noGrp="1"/>
          </p:cNvSpPr>
          <p:nvPr>
            <p:ph type="subTitle" idx="4"/>
          </p:nvPr>
        </p:nvSpPr>
        <p:spPr>
          <a:xfrm>
            <a:off x="4650600" y="2379400"/>
            <a:ext cx="2890800" cy="10580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600"/>
              <a:buNone/>
              <a:defRPr sz="1867">
                <a:solidFill>
                  <a:schemeClr val="lt1"/>
                </a:solidFill>
              </a:defRPr>
            </a:lvl1pPr>
            <a:lvl2pPr lvl="1" algn="ctr" rtl="0">
              <a:lnSpc>
                <a:spcPct val="100000"/>
              </a:lnSpc>
              <a:spcBef>
                <a:spcPts val="160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
        <p:nvSpPr>
          <p:cNvPr id="265" name="Google Shape;265;p30"/>
          <p:cNvSpPr txBox="1">
            <a:spLocks noGrp="1"/>
          </p:cNvSpPr>
          <p:nvPr>
            <p:ph type="ctrTitle" idx="5"/>
          </p:nvPr>
        </p:nvSpPr>
        <p:spPr>
          <a:xfrm>
            <a:off x="8082032" y="3637367"/>
            <a:ext cx="2890800" cy="564000"/>
          </a:xfrm>
          <a:prstGeom prst="rect">
            <a:avLst/>
          </a:prstGeom>
          <a:solidFill>
            <a:schemeClr val="dk1"/>
          </a:solidFill>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solidFill>
                  <a:schemeClr val="lt1"/>
                </a:solidFill>
              </a:defRPr>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266" name="Google Shape;266;p30"/>
          <p:cNvSpPr txBox="1">
            <a:spLocks noGrp="1"/>
          </p:cNvSpPr>
          <p:nvPr>
            <p:ph type="subTitle" idx="6"/>
          </p:nvPr>
        </p:nvSpPr>
        <p:spPr>
          <a:xfrm>
            <a:off x="8082033" y="2379400"/>
            <a:ext cx="2890800" cy="1058000"/>
          </a:xfrm>
          <a:prstGeom prst="rect">
            <a:avLst/>
          </a:prstGeom>
          <a:solidFill>
            <a:schemeClr val="dk1"/>
          </a:solidFill>
        </p:spPr>
        <p:txBody>
          <a:bodyPr spcFirstLastPara="1" wrap="square" lIns="91425" tIns="91425" rIns="91425" bIns="91425" anchor="t" anchorCtr="0">
            <a:noAutofit/>
          </a:bodyPr>
          <a:lstStyle>
            <a:lvl1pPr lvl="0" algn="ctr" rtl="0">
              <a:spcBef>
                <a:spcPts val="0"/>
              </a:spcBef>
              <a:spcAft>
                <a:spcPts val="0"/>
              </a:spcAft>
              <a:buSzPts val="1600"/>
              <a:buNone/>
              <a:defRPr sz="1867">
                <a:solidFill>
                  <a:schemeClr val="lt1"/>
                </a:solidFill>
              </a:defRPr>
            </a:lvl1pPr>
            <a:lvl2pPr lvl="1" algn="ctr" rtl="0">
              <a:lnSpc>
                <a:spcPct val="100000"/>
              </a:lnSpc>
              <a:spcBef>
                <a:spcPts val="1600"/>
              </a:spcBef>
              <a:spcAft>
                <a:spcPts val="0"/>
              </a:spcAft>
              <a:buSzPts val="3000"/>
              <a:buNone/>
              <a:defRPr sz="4000"/>
            </a:lvl2pPr>
            <a:lvl3pPr lvl="2" algn="ctr" rtl="0">
              <a:lnSpc>
                <a:spcPct val="100000"/>
              </a:lnSpc>
              <a:spcBef>
                <a:spcPts val="0"/>
              </a:spcBef>
              <a:spcAft>
                <a:spcPts val="0"/>
              </a:spcAft>
              <a:buSzPts val="3000"/>
              <a:buNone/>
              <a:defRPr sz="4000"/>
            </a:lvl3pPr>
            <a:lvl4pPr lvl="3" algn="ctr" rtl="0">
              <a:lnSpc>
                <a:spcPct val="100000"/>
              </a:lnSpc>
              <a:spcBef>
                <a:spcPts val="0"/>
              </a:spcBef>
              <a:spcAft>
                <a:spcPts val="0"/>
              </a:spcAft>
              <a:buSzPts val="3000"/>
              <a:buNone/>
              <a:defRPr sz="4000"/>
            </a:lvl4pPr>
            <a:lvl5pPr lvl="4" algn="ctr" rtl="0">
              <a:lnSpc>
                <a:spcPct val="100000"/>
              </a:lnSpc>
              <a:spcBef>
                <a:spcPts val="0"/>
              </a:spcBef>
              <a:spcAft>
                <a:spcPts val="0"/>
              </a:spcAft>
              <a:buSzPts val="3000"/>
              <a:buNone/>
              <a:defRPr sz="4000"/>
            </a:lvl5pPr>
            <a:lvl6pPr lvl="5" algn="ctr" rtl="0">
              <a:lnSpc>
                <a:spcPct val="100000"/>
              </a:lnSpc>
              <a:spcBef>
                <a:spcPts val="0"/>
              </a:spcBef>
              <a:spcAft>
                <a:spcPts val="0"/>
              </a:spcAft>
              <a:buSzPts val="3000"/>
              <a:buNone/>
              <a:defRPr sz="4000"/>
            </a:lvl6pPr>
            <a:lvl7pPr lvl="6" algn="ctr" rtl="0">
              <a:lnSpc>
                <a:spcPct val="100000"/>
              </a:lnSpc>
              <a:spcBef>
                <a:spcPts val="0"/>
              </a:spcBef>
              <a:spcAft>
                <a:spcPts val="0"/>
              </a:spcAft>
              <a:buSzPts val="3000"/>
              <a:buNone/>
              <a:defRPr sz="4000"/>
            </a:lvl7pPr>
            <a:lvl8pPr lvl="7" algn="ctr" rtl="0">
              <a:lnSpc>
                <a:spcPct val="100000"/>
              </a:lnSpc>
              <a:spcBef>
                <a:spcPts val="0"/>
              </a:spcBef>
              <a:spcAft>
                <a:spcPts val="0"/>
              </a:spcAft>
              <a:buSzPts val="3000"/>
              <a:buNone/>
              <a:defRPr sz="4000"/>
            </a:lvl8pPr>
            <a:lvl9pPr lvl="8" algn="ctr" rtl="0">
              <a:lnSpc>
                <a:spcPct val="100000"/>
              </a:lnSpc>
              <a:spcBef>
                <a:spcPts val="0"/>
              </a:spcBef>
              <a:spcAft>
                <a:spcPts val="0"/>
              </a:spcAft>
              <a:buSzPts val="3000"/>
              <a:buNone/>
              <a:defRPr sz="4000"/>
            </a:lvl9pPr>
          </a:lstStyle>
          <a:p>
            <a:endParaRPr/>
          </a:p>
        </p:txBody>
      </p:sp>
    </p:spTree>
    <p:extLst>
      <p:ext uri="{BB962C8B-B14F-4D97-AF65-F5344CB8AC3E}">
        <p14:creationId xmlns:p14="http://schemas.microsoft.com/office/powerpoint/2010/main" val="3709913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Five Columns 1">
  <p:cSld name="Title and Five Columns 1">
    <p:spTree>
      <p:nvGrpSpPr>
        <p:cNvPr id="1" name="Shape 325"/>
        <p:cNvGrpSpPr/>
        <p:nvPr/>
      </p:nvGrpSpPr>
      <p:grpSpPr>
        <a:xfrm>
          <a:off x="0" y="0"/>
          <a:ext cx="0" cy="0"/>
          <a:chOff x="0" y="0"/>
          <a:chExt cx="0" cy="0"/>
        </a:xfrm>
      </p:grpSpPr>
      <p:sp>
        <p:nvSpPr>
          <p:cNvPr id="327" name="Google Shape;327;p35"/>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8" name="Google Shape;328;p35"/>
          <p:cNvSpPr txBox="1">
            <a:spLocks noGrp="1"/>
          </p:cNvSpPr>
          <p:nvPr>
            <p:ph type="ctrTitle" idx="2"/>
          </p:nvPr>
        </p:nvSpPr>
        <p:spPr>
          <a:xfrm>
            <a:off x="2415401" y="5038559"/>
            <a:ext cx="3220400" cy="564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329" name="Google Shape;329;p35"/>
          <p:cNvSpPr txBox="1">
            <a:spLocks noGrp="1"/>
          </p:cNvSpPr>
          <p:nvPr>
            <p:ph type="subTitle" idx="1"/>
          </p:nvPr>
        </p:nvSpPr>
        <p:spPr>
          <a:xfrm>
            <a:off x="2415417" y="5438723"/>
            <a:ext cx="3220400" cy="83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30" name="Google Shape;330;p35"/>
          <p:cNvSpPr txBox="1">
            <a:spLocks noGrp="1"/>
          </p:cNvSpPr>
          <p:nvPr>
            <p:ph type="ctrTitle" idx="3"/>
          </p:nvPr>
        </p:nvSpPr>
        <p:spPr>
          <a:xfrm>
            <a:off x="1320617" y="2486967"/>
            <a:ext cx="3220400" cy="564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331" name="Google Shape;331;p35"/>
          <p:cNvSpPr txBox="1">
            <a:spLocks noGrp="1"/>
          </p:cNvSpPr>
          <p:nvPr>
            <p:ph type="subTitle" idx="4"/>
          </p:nvPr>
        </p:nvSpPr>
        <p:spPr>
          <a:xfrm>
            <a:off x="1320633" y="2887133"/>
            <a:ext cx="3220400" cy="83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32" name="Google Shape;332;p35"/>
          <p:cNvSpPr txBox="1">
            <a:spLocks noGrp="1"/>
          </p:cNvSpPr>
          <p:nvPr>
            <p:ph type="ctrTitle" idx="5"/>
          </p:nvPr>
        </p:nvSpPr>
        <p:spPr>
          <a:xfrm>
            <a:off x="6925839" y="5038559"/>
            <a:ext cx="3220400" cy="564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333" name="Google Shape;333;p35"/>
          <p:cNvSpPr txBox="1">
            <a:spLocks noGrp="1"/>
          </p:cNvSpPr>
          <p:nvPr>
            <p:ph type="subTitle" idx="6"/>
          </p:nvPr>
        </p:nvSpPr>
        <p:spPr>
          <a:xfrm>
            <a:off x="6925852" y="5438723"/>
            <a:ext cx="3220400" cy="83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34" name="Google Shape;334;p35"/>
          <p:cNvSpPr txBox="1">
            <a:spLocks noGrp="1"/>
          </p:cNvSpPr>
          <p:nvPr>
            <p:ph type="ctrTitle" idx="7"/>
          </p:nvPr>
        </p:nvSpPr>
        <p:spPr>
          <a:xfrm>
            <a:off x="8020621" y="2486967"/>
            <a:ext cx="3220400" cy="564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335" name="Google Shape;335;p35"/>
          <p:cNvSpPr txBox="1">
            <a:spLocks noGrp="1"/>
          </p:cNvSpPr>
          <p:nvPr>
            <p:ph type="subTitle" idx="8"/>
          </p:nvPr>
        </p:nvSpPr>
        <p:spPr>
          <a:xfrm>
            <a:off x="8020635" y="2887133"/>
            <a:ext cx="3220400" cy="835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42" name="Google Shape;342;p35"/>
          <p:cNvSpPr txBox="1">
            <a:spLocks noGrp="1"/>
          </p:cNvSpPr>
          <p:nvPr>
            <p:ph type="ctrTitle" idx="9"/>
          </p:nvPr>
        </p:nvSpPr>
        <p:spPr>
          <a:xfrm>
            <a:off x="4670621" y="2486967"/>
            <a:ext cx="3220400" cy="564000"/>
          </a:xfrm>
          <a:prstGeom prst="rect">
            <a:avLst/>
          </a:prstGeom>
        </p:spPr>
        <p:txBody>
          <a:bodyPr spcFirstLastPara="1" wrap="square" lIns="91425" tIns="91425" rIns="91425" bIns="91425" anchor="b" anchorCtr="0">
            <a:noAutofit/>
          </a:bodyPr>
          <a:lstStyle>
            <a:lvl1pPr lvl="0" algn="ctr" rtl="0">
              <a:lnSpc>
                <a:spcPct val="80000"/>
              </a:lnSpc>
              <a:spcBef>
                <a:spcPts val="0"/>
              </a:spcBef>
              <a:spcAft>
                <a:spcPts val="0"/>
              </a:spcAft>
              <a:buSzPts val="1800"/>
              <a:buNone/>
              <a:defRPr sz="2400"/>
            </a:lvl1pPr>
            <a:lvl2pPr lvl="1" algn="ctr" rtl="0">
              <a:lnSpc>
                <a:spcPct val="80000"/>
              </a:lnSpc>
              <a:spcBef>
                <a:spcPts val="0"/>
              </a:spcBef>
              <a:spcAft>
                <a:spcPts val="0"/>
              </a:spcAft>
              <a:buSzPts val="5200"/>
              <a:buNone/>
              <a:defRPr sz="6933"/>
            </a:lvl2pPr>
            <a:lvl3pPr lvl="2" algn="ctr" rtl="0">
              <a:lnSpc>
                <a:spcPct val="80000"/>
              </a:lnSpc>
              <a:spcBef>
                <a:spcPts val="0"/>
              </a:spcBef>
              <a:spcAft>
                <a:spcPts val="0"/>
              </a:spcAft>
              <a:buSzPts val="5200"/>
              <a:buNone/>
              <a:defRPr sz="6933"/>
            </a:lvl3pPr>
            <a:lvl4pPr lvl="3" algn="ctr" rtl="0">
              <a:lnSpc>
                <a:spcPct val="80000"/>
              </a:lnSpc>
              <a:spcBef>
                <a:spcPts val="0"/>
              </a:spcBef>
              <a:spcAft>
                <a:spcPts val="0"/>
              </a:spcAft>
              <a:buSzPts val="5200"/>
              <a:buNone/>
              <a:defRPr sz="6933"/>
            </a:lvl4pPr>
            <a:lvl5pPr lvl="4" algn="ctr" rtl="0">
              <a:lnSpc>
                <a:spcPct val="80000"/>
              </a:lnSpc>
              <a:spcBef>
                <a:spcPts val="0"/>
              </a:spcBef>
              <a:spcAft>
                <a:spcPts val="0"/>
              </a:spcAft>
              <a:buSzPts val="5200"/>
              <a:buNone/>
              <a:defRPr sz="6933"/>
            </a:lvl5pPr>
            <a:lvl6pPr lvl="5" algn="ctr" rtl="0">
              <a:lnSpc>
                <a:spcPct val="80000"/>
              </a:lnSpc>
              <a:spcBef>
                <a:spcPts val="0"/>
              </a:spcBef>
              <a:spcAft>
                <a:spcPts val="0"/>
              </a:spcAft>
              <a:buSzPts val="5200"/>
              <a:buNone/>
              <a:defRPr sz="6933"/>
            </a:lvl6pPr>
            <a:lvl7pPr lvl="6" algn="ctr" rtl="0">
              <a:lnSpc>
                <a:spcPct val="80000"/>
              </a:lnSpc>
              <a:spcBef>
                <a:spcPts val="0"/>
              </a:spcBef>
              <a:spcAft>
                <a:spcPts val="0"/>
              </a:spcAft>
              <a:buSzPts val="5200"/>
              <a:buNone/>
              <a:defRPr sz="6933"/>
            </a:lvl7pPr>
            <a:lvl8pPr lvl="7" algn="ctr" rtl="0">
              <a:lnSpc>
                <a:spcPct val="80000"/>
              </a:lnSpc>
              <a:spcBef>
                <a:spcPts val="0"/>
              </a:spcBef>
              <a:spcAft>
                <a:spcPts val="0"/>
              </a:spcAft>
              <a:buSzPts val="5200"/>
              <a:buNone/>
              <a:defRPr sz="6933"/>
            </a:lvl8pPr>
            <a:lvl9pPr lvl="8" algn="ctr" rtl="0">
              <a:lnSpc>
                <a:spcPct val="80000"/>
              </a:lnSpc>
              <a:spcBef>
                <a:spcPts val="0"/>
              </a:spcBef>
              <a:spcAft>
                <a:spcPts val="0"/>
              </a:spcAft>
              <a:buSzPts val="5200"/>
              <a:buNone/>
              <a:defRPr sz="6933"/>
            </a:lvl9pPr>
          </a:lstStyle>
          <a:p>
            <a:endParaRPr/>
          </a:p>
        </p:txBody>
      </p:sp>
      <p:sp>
        <p:nvSpPr>
          <p:cNvPr id="343" name="Google Shape;343;p35"/>
          <p:cNvSpPr txBox="1">
            <a:spLocks noGrp="1"/>
          </p:cNvSpPr>
          <p:nvPr>
            <p:ph type="subTitle" idx="13"/>
          </p:nvPr>
        </p:nvSpPr>
        <p:spPr>
          <a:xfrm>
            <a:off x="4670635" y="2887133"/>
            <a:ext cx="3220400" cy="835600"/>
          </a:xfrm>
          <a:prstGeom prst="rect">
            <a:avLst/>
          </a:prstGeom>
        </p:spPr>
        <p:txBody>
          <a:bodyPr spcFirstLastPara="1" wrap="square" lIns="91425" tIns="91425" rIns="91425" bIns="91425" anchor="t" anchorCtr="0">
            <a:noAutofit/>
          </a:bodyPr>
          <a:lstStyle>
            <a:lvl1pPr lvl="0" algn="ctr" rtl="0">
              <a:lnSpc>
                <a:spcPct val="115000"/>
              </a:lnSpc>
              <a:spcBef>
                <a:spcPts val="0"/>
              </a:spcBef>
              <a:spcAft>
                <a:spcPts val="0"/>
              </a:spcAft>
              <a:buSzPts val="1400"/>
              <a:buNone/>
              <a:defRPr sz="1867">
                <a:solidFill>
                  <a:schemeClr val="dk1"/>
                </a:solidFill>
              </a:defRPr>
            </a:lvl1pPr>
            <a:lvl2pPr lvl="1" algn="ctr" rtl="0">
              <a:lnSpc>
                <a:spcPct val="100000"/>
              </a:lnSpc>
              <a:spcBef>
                <a:spcPts val="160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extLst>
      <p:ext uri="{BB962C8B-B14F-4D97-AF65-F5344CB8AC3E}">
        <p14:creationId xmlns:p14="http://schemas.microsoft.com/office/powerpoint/2010/main" val="37996519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bg>
      <p:bgPr>
        <a:solidFill>
          <a:schemeClr val="accent1"/>
        </a:solidFill>
        <a:effectLst/>
      </p:bgPr>
    </p:bg>
    <p:spTree>
      <p:nvGrpSpPr>
        <p:cNvPr id="1" name="Shape 43"/>
        <p:cNvGrpSpPr/>
        <p:nvPr/>
      </p:nvGrpSpPr>
      <p:grpSpPr>
        <a:xfrm>
          <a:off x="0" y="0"/>
          <a:ext cx="0" cy="0"/>
          <a:chOff x="0" y="0"/>
          <a:chExt cx="0" cy="0"/>
        </a:xfrm>
      </p:grpSpPr>
      <p:sp>
        <p:nvSpPr>
          <p:cNvPr id="44" name="Google Shape;44;p9"/>
          <p:cNvSpPr txBox="1">
            <a:spLocks noGrp="1"/>
          </p:cNvSpPr>
          <p:nvPr>
            <p:ph type="subTitle" idx="1"/>
          </p:nvPr>
        </p:nvSpPr>
        <p:spPr>
          <a:xfrm>
            <a:off x="1320633" y="2039733"/>
            <a:ext cx="5393600" cy="5792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1800"/>
              <a:buFont typeface="Oswald"/>
              <a:buNone/>
              <a:defRPr b="1">
                <a:latin typeface="Oswald"/>
                <a:ea typeface="Oswald"/>
                <a:cs typeface="Oswald"/>
                <a:sym typeface="Oswald"/>
              </a:defRPr>
            </a:lvl1pPr>
            <a:lvl2pPr lvl="1">
              <a:lnSpc>
                <a:spcPct val="100000"/>
              </a:lnSpc>
              <a:spcBef>
                <a:spcPts val="0"/>
              </a:spcBef>
              <a:spcAft>
                <a:spcPts val="0"/>
              </a:spcAft>
              <a:buSzPts val="1800"/>
              <a:buFont typeface="Oswald"/>
              <a:buNone/>
              <a:defRPr sz="2400" b="1">
                <a:latin typeface="Oswald"/>
                <a:ea typeface="Oswald"/>
                <a:cs typeface="Oswald"/>
                <a:sym typeface="Oswald"/>
              </a:defRPr>
            </a:lvl2pPr>
            <a:lvl3pPr lvl="2">
              <a:lnSpc>
                <a:spcPct val="100000"/>
              </a:lnSpc>
              <a:spcBef>
                <a:spcPts val="0"/>
              </a:spcBef>
              <a:spcAft>
                <a:spcPts val="0"/>
              </a:spcAft>
              <a:buSzPts val="1800"/>
              <a:buFont typeface="Oswald"/>
              <a:buNone/>
              <a:defRPr sz="2400" b="1">
                <a:latin typeface="Oswald"/>
                <a:ea typeface="Oswald"/>
                <a:cs typeface="Oswald"/>
                <a:sym typeface="Oswald"/>
              </a:defRPr>
            </a:lvl3pPr>
            <a:lvl4pPr lvl="3">
              <a:lnSpc>
                <a:spcPct val="100000"/>
              </a:lnSpc>
              <a:spcBef>
                <a:spcPts val="0"/>
              </a:spcBef>
              <a:spcAft>
                <a:spcPts val="0"/>
              </a:spcAft>
              <a:buSzPts val="1800"/>
              <a:buFont typeface="Oswald"/>
              <a:buNone/>
              <a:defRPr sz="2400" b="1">
                <a:latin typeface="Oswald"/>
                <a:ea typeface="Oswald"/>
                <a:cs typeface="Oswald"/>
                <a:sym typeface="Oswald"/>
              </a:defRPr>
            </a:lvl4pPr>
            <a:lvl5pPr lvl="4">
              <a:lnSpc>
                <a:spcPct val="100000"/>
              </a:lnSpc>
              <a:spcBef>
                <a:spcPts val="0"/>
              </a:spcBef>
              <a:spcAft>
                <a:spcPts val="0"/>
              </a:spcAft>
              <a:buSzPts val="1800"/>
              <a:buFont typeface="Oswald"/>
              <a:buNone/>
              <a:defRPr sz="2400" b="1">
                <a:latin typeface="Oswald"/>
                <a:ea typeface="Oswald"/>
                <a:cs typeface="Oswald"/>
                <a:sym typeface="Oswald"/>
              </a:defRPr>
            </a:lvl5pPr>
            <a:lvl6pPr lvl="5">
              <a:lnSpc>
                <a:spcPct val="100000"/>
              </a:lnSpc>
              <a:spcBef>
                <a:spcPts val="0"/>
              </a:spcBef>
              <a:spcAft>
                <a:spcPts val="0"/>
              </a:spcAft>
              <a:buSzPts val="1800"/>
              <a:buFont typeface="Oswald"/>
              <a:buNone/>
              <a:defRPr sz="2400" b="1">
                <a:latin typeface="Oswald"/>
                <a:ea typeface="Oswald"/>
                <a:cs typeface="Oswald"/>
                <a:sym typeface="Oswald"/>
              </a:defRPr>
            </a:lvl6pPr>
            <a:lvl7pPr lvl="6">
              <a:lnSpc>
                <a:spcPct val="100000"/>
              </a:lnSpc>
              <a:spcBef>
                <a:spcPts val="0"/>
              </a:spcBef>
              <a:spcAft>
                <a:spcPts val="0"/>
              </a:spcAft>
              <a:buSzPts val="1800"/>
              <a:buFont typeface="Oswald"/>
              <a:buNone/>
              <a:defRPr sz="2400" b="1">
                <a:latin typeface="Oswald"/>
                <a:ea typeface="Oswald"/>
                <a:cs typeface="Oswald"/>
                <a:sym typeface="Oswald"/>
              </a:defRPr>
            </a:lvl7pPr>
            <a:lvl8pPr lvl="7">
              <a:lnSpc>
                <a:spcPct val="100000"/>
              </a:lnSpc>
              <a:spcBef>
                <a:spcPts val="0"/>
              </a:spcBef>
              <a:spcAft>
                <a:spcPts val="0"/>
              </a:spcAft>
              <a:buSzPts val="1800"/>
              <a:buFont typeface="Oswald"/>
              <a:buNone/>
              <a:defRPr sz="2400" b="1">
                <a:latin typeface="Oswald"/>
                <a:ea typeface="Oswald"/>
                <a:cs typeface="Oswald"/>
                <a:sym typeface="Oswald"/>
              </a:defRPr>
            </a:lvl8pPr>
            <a:lvl9pPr lvl="8">
              <a:lnSpc>
                <a:spcPct val="100000"/>
              </a:lnSpc>
              <a:spcBef>
                <a:spcPts val="0"/>
              </a:spcBef>
              <a:spcAft>
                <a:spcPts val="0"/>
              </a:spcAft>
              <a:buSzPts val="1800"/>
              <a:buFont typeface="Oswald"/>
              <a:buNone/>
              <a:defRPr sz="2400" b="1">
                <a:latin typeface="Oswald"/>
                <a:ea typeface="Oswald"/>
                <a:cs typeface="Oswald"/>
                <a:sym typeface="Oswald"/>
              </a:defRPr>
            </a:lvl9pPr>
          </a:lstStyle>
          <a:p>
            <a:endParaRPr/>
          </a:p>
        </p:txBody>
      </p:sp>
      <p:sp>
        <p:nvSpPr>
          <p:cNvPr id="45" name="Google Shape;45;p9"/>
          <p:cNvSpPr txBox="1">
            <a:spLocks noGrp="1"/>
          </p:cNvSpPr>
          <p:nvPr>
            <p:ph type="body" idx="2"/>
          </p:nvPr>
        </p:nvSpPr>
        <p:spPr>
          <a:xfrm>
            <a:off x="1320633" y="2567300"/>
            <a:ext cx="4035200" cy="3220000"/>
          </a:xfrm>
          <a:prstGeom prst="rect">
            <a:avLst/>
          </a:prstGeom>
        </p:spPr>
        <p:txBody>
          <a:bodyPr spcFirstLastPara="1" wrap="square" lIns="91425" tIns="91425" rIns="91425" bIns="91425" anchor="t" anchorCtr="0">
            <a:noAutofit/>
          </a:bodyPr>
          <a:lstStyle>
            <a:lvl1pPr marL="609585" lvl="0" indent="-423323">
              <a:spcBef>
                <a:spcPts val="0"/>
              </a:spcBef>
              <a:spcAft>
                <a:spcPts val="0"/>
              </a:spcAft>
              <a:buSzPts val="1400"/>
              <a:buChar char="●"/>
              <a:defRPr sz="1867"/>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46" name="Google Shape;46;p9"/>
          <p:cNvSpPr txBox="1">
            <a:spLocks noGrp="1"/>
          </p:cNvSpPr>
          <p:nvPr>
            <p:ph type="title"/>
          </p:nvPr>
        </p:nvSpPr>
        <p:spPr>
          <a:xfrm>
            <a:off x="1320633" y="538183"/>
            <a:ext cx="56556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3600755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00E8BB5-78B3-481E-8992-FC0441BC0057}" type="datetimeFigureOut">
              <a:rPr lang="en-GB" smtClean="0"/>
              <a:t>09/06/2025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7876772-BDB3-4D65-864D-C5B45DB1E4A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63949"/>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obr.uk/economic-and-fiscal-outlooks/"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Google Shape;522;p60"/>
          <p:cNvSpPr txBox="1">
            <a:spLocks noGrp="1"/>
          </p:cNvSpPr>
          <p:nvPr>
            <p:ph type="ctrTitle"/>
          </p:nvPr>
        </p:nvSpPr>
        <p:spPr>
          <a:xfrm>
            <a:off x="371302" y="973953"/>
            <a:ext cx="11152909" cy="2863911"/>
          </a:xfrm>
          <a:prstGeom prst="rect">
            <a:avLst/>
          </a:prstGeom>
        </p:spPr>
        <p:txBody>
          <a:bodyPr spcFirstLastPara="1" vert="horz" wrap="square" lIns="121900" tIns="121900" rIns="121900" bIns="121900" rtlCol="0" anchor="b" anchorCtr="0">
            <a:noAutofit/>
          </a:bodyPr>
          <a:lstStyle/>
          <a:p>
            <a:pPr algn="ctr"/>
            <a:r>
              <a:rPr lang="en-GB" sz="6000" b="1" i="1" dirty="0"/>
              <a:t>Sustainable Hospitality Management in the Net Zero Era</a:t>
            </a:r>
            <a:r>
              <a:rPr lang="en-GB" sz="6000" dirty="0"/>
              <a:t>: Tackling Contemporary Challenges in the Global Hotel Sector</a:t>
            </a:r>
            <a:endParaRPr lang="en-US" sz="6000" dirty="0"/>
          </a:p>
        </p:txBody>
      </p:sp>
      <p:sp>
        <p:nvSpPr>
          <p:cNvPr id="523" name="Google Shape;523;p60"/>
          <p:cNvSpPr txBox="1">
            <a:spLocks noGrp="1"/>
          </p:cNvSpPr>
          <p:nvPr>
            <p:ph type="subTitle" idx="1"/>
          </p:nvPr>
        </p:nvSpPr>
        <p:spPr>
          <a:xfrm>
            <a:off x="2546295" y="5192164"/>
            <a:ext cx="7720615" cy="1056800"/>
          </a:xfrm>
          <a:prstGeom prst="rect">
            <a:avLst/>
          </a:prstGeom>
        </p:spPr>
        <p:txBody>
          <a:bodyPr spcFirstLastPara="1" vert="horz" wrap="square" lIns="121900" tIns="121900" rIns="121900" bIns="121900" rtlCol="0" anchor="t" anchorCtr="0">
            <a:noAutofit/>
          </a:bodyPr>
          <a:lstStyle/>
          <a:p>
            <a:r>
              <a:rPr lang="en-GB" b="1" dirty="0"/>
              <a:t>Assignment Two - Conference Presentation</a:t>
            </a:r>
            <a:endParaRPr dirty="0"/>
          </a:p>
        </p:txBody>
      </p:sp>
      <p:sp>
        <p:nvSpPr>
          <p:cNvPr id="524" name="Google Shape;524;p60"/>
          <p:cNvSpPr/>
          <p:nvPr/>
        </p:nvSpPr>
        <p:spPr>
          <a:xfrm>
            <a:off x="0" y="4829028"/>
            <a:ext cx="6750050" cy="123972"/>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50"/>
        <p:cNvGrpSpPr/>
        <p:nvPr/>
      </p:nvGrpSpPr>
      <p:grpSpPr>
        <a:xfrm>
          <a:off x="0" y="0"/>
          <a:ext cx="0" cy="0"/>
          <a:chOff x="0" y="0"/>
          <a:chExt cx="0" cy="0"/>
        </a:xfrm>
      </p:grpSpPr>
      <p:sp>
        <p:nvSpPr>
          <p:cNvPr id="653" name="Google Shape;653;p66"/>
          <p:cNvSpPr txBox="1">
            <a:spLocks noGrp="1"/>
          </p:cNvSpPr>
          <p:nvPr>
            <p:ph type="title"/>
          </p:nvPr>
        </p:nvSpPr>
        <p:spPr>
          <a:xfrm>
            <a:off x="141807" y="-52315"/>
            <a:ext cx="4275927" cy="1122400"/>
          </a:xfrm>
          <a:prstGeom prst="rect">
            <a:avLst/>
          </a:prstGeom>
        </p:spPr>
        <p:txBody>
          <a:bodyPr spcFirstLastPara="1" vert="horz" wrap="square" lIns="121900" tIns="121900" rIns="121900" bIns="121900" rtlCol="0" anchor="b" anchorCtr="0">
            <a:noAutofit/>
          </a:bodyPr>
          <a:lstStyle/>
          <a:p>
            <a:r>
              <a:rPr lang="en" dirty="0"/>
              <a:t>INTRODUCTION</a:t>
            </a:r>
            <a:endParaRPr dirty="0"/>
          </a:p>
        </p:txBody>
      </p:sp>
      <p:sp>
        <p:nvSpPr>
          <p:cNvPr id="654" name="Google Shape;654;p66"/>
          <p:cNvSpPr txBox="1">
            <a:spLocks noGrp="1"/>
          </p:cNvSpPr>
          <p:nvPr>
            <p:ph type="subTitle" idx="1"/>
          </p:nvPr>
        </p:nvSpPr>
        <p:spPr>
          <a:xfrm>
            <a:off x="5955377" y="1801805"/>
            <a:ext cx="5314603" cy="3842389"/>
          </a:xfrm>
          <a:prstGeom prst="rect">
            <a:avLst/>
          </a:prstGeom>
        </p:spPr>
        <p:txBody>
          <a:bodyPr spcFirstLastPara="1" vert="horz" wrap="square" lIns="121900" tIns="121900" rIns="121900" bIns="121900" rtlCol="0" anchor="t" anchorCtr="0">
            <a:noAutofit/>
          </a:bodyPr>
          <a:lstStyle/>
          <a:p>
            <a:pPr lvl="0" algn="just">
              <a:buFont typeface="Arial" panose="020B0604020202020204" pitchFamily="34" charset="0"/>
              <a:buChar char="•"/>
            </a:pPr>
            <a:r>
              <a:rPr lang="en-GB" sz="1867" dirty="0">
                <a:latin typeface="+mj-lt"/>
              </a:rPr>
              <a:t>This presentation will be about a conference planned on sustainability and climate change. </a:t>
            </a:r>
          </a:p>
          <a:p>
            <a:pPr lvl="0" algn="just">
              <a:buFont typeface="Arial" panose="020B0604020202020204" pitchFamily="34" charset="0"/>
              <a:buChar char="•"/>
            </a:pPr>
            <a:endParaRPr lang="en-US" sz="1867" dirty="0">
              <a:latin typeface="+mj-lt"/>
            </a:endParaRPr>
          </a:p>
          <a:p>
            <a:pPr lvl="0" algn="just">
              <a:buFont typeface="Arial" panose="020B0604020202020204" pitchFamily="34" charset="0"/>
              <a:buChar char="•"/>
            </a:pPr>
            <a:r>
              <a:rPr lang="en-GB" sz="1867" dirty="0">
                <a:latin typeface="+mj-lt"/>
              </a:rPr>
              <a:t>Therefore, the chosen topic is “Sustainable Hospitality Management in the Net Zero Era: Tackling Contemporary Challenges in the Global Hotel Sector.”</a:t>
            </a:r>
          </a:p>
          <a:p>
            <a:pPr lvl="0" algn="just">
              <a:buFont typeface="Arial" panose="020B0604020202020204" pitchFamily="34" charset="0"/>
              <a:buChar char="•"/>
            </a:pPr>
            <a:endParaRPr lang="en-US" sz="1867" dirty="0">
              <a:latin typeface="+mj-lt"/>
            </a:endParaRPr>
          </a:p>
          <a:p>
            <a:pPr lvl="0" algn="just">
              <a:buFont typeface="Arial" panose="020B0604020202020204" pitchFamily="34" charset="0"/>
              <a:buChar char="•"/>
            </a:pPr>
            <a:r>
              <a:rPr lang="en-GB" sz="1867" dirty="0">
                <a:latin typeface="+mj-lt"/>
              </a:rPr>
              <a:t>Also, it is important in the post-pandemic shift, to consider contactless services, automation, and digital guest experiences.</a:t>
            </a:r>
          </a:p>
          <a:p>
            <a:pPr marL="0" lvl="0" indent="0" algn="just"/>
            <a:endParaRPr lang="en-US" sz="1867" dirty="0">
              <a:latin typeface="+mj-lt"/>
            </a:endParaRPr>
          </a:p>
          <a:p>
            <a:pPr lvl="0" algn="just">
              <a:buFont typeface="Arial" panose="020B0604020202020204" pitchFamily="34" charset="0"/>
              <a:buChar char="•"/>
            </a:pPr>
            <a:r>
              <a:rPr lang="en-GB" sz="1867" dirty="0">
                <a:latin typeface="+mj-lt"/>
              </a:rPr>
              <a:t>There is also rising customer expectations for seamless, tech-driven service.</a:t>
            </a:r>
            <a:endParaRPr lang="en-US" sz="1867" dirty="0">
              <a:latin typeface="+mj-lt"/>
            </a:endParaRPr>
          </a:p>
        </p:txBody>
      </p:sp>
      <p:sp>
        <p:nvSpPr>
          <p:cNvPr id="655" name="Google Shape;655;p66"/>
          <p:cNvSpPr/>
          <p:nvPr/>
        </p:nvSpPr>
        <p:spPr>
          <a:xfrm>
            <a:off x="4857200" y="5967026"/>
            <a:ext cx="7334800" cy="101600"/>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
        <p:nvSpPr>
          <p:cNvPr id="656" name="Google Shape;656;p66"/>
          <p:cNvSpPr/>
          <p:nvPr/>
        </p:nvSpPr>
        <p:spPr>
          <a:xfrm>
            <a:off x="141807" y="1073859"/>
            <a:ext cx="7334800" cy="101600"/>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pic>
        <p:nvPicPr>
          <p:cNvPr id="2" name="Picture 1"/>
          <p:cNvPicPr>
            <a:picLocks noChangeAspect="1"/>
          </p:cNvPicPr>
          <p:nvPr/>
        </p:nvPicPr>
        <p:blipFill>
          <a:blip r:embed="rId3"/>
          <a:stretch>
            <a:fillRect/>
          </a:stretch>
        </p:blipFill>
        <p:spPr>
          <a:xfrm>
            <a:off x="1127965" y="1817045"/>
            <a:ext cx="4521919" cy="3403021"/>
          </a:xfrm>
          <a:prstGeom prst="rect">
            <a:avLst/>
          </a:prstGeom>
        </p:spPr>
      </p:pic>
      <p:sp>
        <p:nvSpPr>
          <p:cNvPr id="8" name="Google Shape;766;p73"/>
          <p:cNvSpPr txBox="1">
            <a:spLocks/>
          </p:cNvSpPr>
          <p:nvPr/>
        </p:nvSpPr>
        <p:spPr>
          <a:xfrm>
            <a:off x="224656" y="5486268"/>
            <a:ext cx="3768436"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Self generated, 2025</a:t>
            </a:r>
            <a:endParaRPr lang="en-US" sz="1867" dirty="0"/>
          </a:p>
        </p:txBody>
      </p:sp>
      <p:sp>
        <p:nvSpPr>
          <p:cNvPr id="9" name="Google Shape;766;p73"/>
          <p:cNvSpPr txBox="1">
            <a:spLocks/>
          </p:cNvSpPr>
          <p:nvPr/>
        </p:nvSpPr>
        <p:spPr>
          <a:xfrm>
            <a:off x="616523" y="5181010"/>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Conference</a:t>
            </a:r>
            <a:endParaRPr lang="en-US" sz="1867" dirty="0"/>
          </a:p>
        </p:txBody>
      </p:sp>
    </p:spTree>
  </p:cSld>
  <p:clrMapOvr>
    <a:masterClrMapping/>
  </p:clrMapOvr>
  <mc:AlternateContent xmlns:mc="http://schemas.openxmlformats.org/markup-compatibility/2006" xmlns:p14="http://schemas.microsoft.com/office/powerpoint/2010/main">
    <mc:Choice Requires="p14">
      <p:transition spd="slow">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67"/>
          <p:cNvSpPr txBox="1">
            <a:spLocks noGrp="1"/>
          </p:cNvSpPr>
          <p:nvPr>
            <p:ph type="title"/>
          </p:nvPr>
        </p:nvSpPr>
        <p:spPr>
          <a:xfrm>
            <a:off x="-59072" y="-45076"/>
            <a:ext cx="8634261" cy="907092"/>
          </a:xfrm>
          <a:prstGeom prst="rect">
            <a:avLst/>
          </a:prstGeom>
        </p:spPr>
        <p:txBody>
          <a:bodyPr spcFirstLastPara="1" vert="horz" wrap="square" lIns="121900" tIns="121900" rIns="121900" bIns="121900" rtlCol="0" anchor="t" anchorCtr="0">
            <a:noAutofit/>
          </a:bodyPr>
          <a:lstStyle/>
          <a:p>
            <a:pPr lvl="0"/>
            <a:r>
              <a:rPr lang="en-US" dirty="0"/>
              <a:t>RELEVANCE AND IMPORTANCE OF THE CONFERENCE </a:t>
            </a:r>
          </a:p>
        </p:txBody>
      </p:sp>
      <p:sp>
        <p:nvSpPr>
          <p:cNvPr id="663" name="Google Shape;663;p67"/>
          <p:cNvSpPr/>
          <p:nvPr/>
        </p:nvSpPr>
        <p:spPr>
          <a:xfrm>
            <a:off x="345480" y="477433"/>
            <a:ext cx="721200" cy="7212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676" name="Google Shape;676;p67"/>
          <p:cNvSpPr/>
          <p:nvPr/>
        </p:nvSpPr>
        <p:spPr>
          <a:xfrm>
            <a:off x="0" y="542055"/>
            <a:ext cx="8838400" cy="101600"/>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pic>
        <p:nvPicPr>
          <p:cNvPr id="3" name="Picture 2"/>
          <p:cNvPicPr>
            <a:picLocks noChangeAspect="1"/>
          </p:cNvPicPr>
          <p:nvPr/>
        </p:nvPicPr>
        <p:blipFill>
          <a:blip r:embed="rId3"/>
          <a:stretch>
            <a:fillRect/>
          </a:stretch>
        </p:blipFill>
        <p:spPr>
          <a:xfrm>
            <a:off x="6801174" y="1841124"/>
            <a:ext cx="4925483" cy="3302456"/>
          </a:xfrm>
          <a:prstGeom prst="rect">
            <a:avLst/>
          </a:prstGeom>
        </p:spPr>
      </p:pic>
      <p:sp>
        <p:nvSpPr>
          <p:cNvPr id="4" name="Rectangle 3"/>
          <p:cNvSpPr/>
          <p:nvPr/>
        </p:nvSpPr>
        <p:spPr>
          <a:xfrm>
            <a:off x="239743" y="3651229"/>
            <a:ext cx="6095999" cy="2308324"/>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wrap="square">
            <a:spAutoFit/>
          </a:bodyPr>
          <a:lstStyle/>
          <a:p>
            <a:pPr marL="380990" indent="-380990">
              <a:buFont typeface="Arial" panose="020B0604020202020204" pitchFamily="34" charset="0"/>
              <a:buChar char="•"/>
            </a:pPr>
            <a:r>
              <a:rPr lang="en-US" sz="2400" dirty="0">
                <a:solidFill>
                  <a:schemeClr val="tx1"/>
                </a:solidFill>
                <a:latin typeface="+mj-lt"/>
              </a:rPr>
              <a:t>In the pandemic in the hospitality industry, there was a new challenge in maintaining health and safety standards (</a:t>
            </a:r>
            <a:r>
              <a:rPr lang="en-US" sz="2400" dirty="0" err="1">
                <a:solidFill>
                  <a:schemeClr val="tx1"/>
                </a:solidFill>
                <a:latin typeface="+mj-lt"/>
              </a:rPr>
              <a:t>Ozturkcan</a:t>
            </a:r>
            <a:r>
              <a:rPr lang="en-US" sz="2400" dirty="0">
                <a:solidFill>
                  <a:schemeClr val="tx1"/>
                </a:solidFill>
                <a:latin typeface="+mj-lt"/>
              </a:rPr>
              <a:t> and </a:t>
            </a:r>
            <a:r>
              <a:rPr lang="en-US" sz="2400" dirty="0" err="1">
                <a:solidFill>
                  <a:schemeClr val="tx1"/>
                </a:solidFill>
                <a:latin typeface="+mj-lt"/>
              </a:rPr>
              <a:t>Kitapci</a:t>
            </a:r>
            <a:r>
              <a:rPr lang="en-US" sz="2400" dirty="0">
                <a:solidFill>
                  <a:schemeClr val="tx1"/>
                </a:solidFill>
                <a:latin typeface="+mj-lt"/>
              </a:rPr>
              <a:t>, 2023)</a:t>
            </a:r>
            <a:r>
              <a:rPr lang="en-GB" sz="2400" dirty="0">
                <a:latin typeface="+mj-lt"/>
                <a:ea typeface="Calibri" panose="020F0502020204030204" pitchFamily="34" charset="0"/>
                <a:cs typeface="Times New Roman" panose="02020603050405020304" pitchFamily="18" charset="0"/>
              </a:rPr>
              <a:t> hence, it is relevant in regard to the lessen environmental effects. </a:t>
            </a:r>
            <a:endParaRPr lang="en-US" sz="2400" dirty="0">
              <a:latin typeface="+mj-lt"/>
              <a:ea typeface="Calibri" panose="020F0502020204030204" pitchFamily="34" charset="0"/>
              <a:cs typeface="Times New Roman" panose="02020603050405020304" pitchFamily="18" charset="0"/>
            </a:endParaRPr>
          </a:p>
          <a:p>
            <a:pPr marL="380990" indent="-380990">
              <a:buFont typeface="Arial" panose="020B0604020202020204" pitchFamily="34" charset="0"/>
              <a:buChar char="•"/>
            </a:pPr>
            <a:endParaRPr lang="en-US" sz="2400" dirty="0">
              <a:solidFill>
                <a:schemeClr val="tx1"/>
              </a:solidFill>
              <a:latin typeface="+mj-lt"/>
            </a:endParaRPr>
          </a:p>
        </p:txBody>
      </p:sp>
      <p:sp>
        <p:nvSpPr>
          <p:cNvPr id="5" name="Rectangle 4"/>
          <p:cNvSpPr/>
          <p:nvPr/>
        </p:nvSpPr>
        <p:spPr>
          <a:xfrm>
            <a:off x="239742" y="2820232"/>
            <a:ext cx="6096000" cy="830997"/>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a:spAutoFit/>
          </a:bodyPr>
          <a:lstStyle/>
          <a:p>
            <a:pPr marL="380990" indent="-380990">
              <a:buFont typeface="Arial" panose="020B0604020202020204" pitchFamily="34" charset="0"/>
              <a:buChar char="•"/>
            </a:pPr>
            <a:r>
              <a:rPr lang="en-GB" sz="2400" dirty="0">
                <a:latin typeface="+mj-lt"/>
              </a:rPr>
              <a:t>Hospitality industry leads environmental and economic impacts (Omar et al., 2024).</a:t>
            </a:r>
            <a:endParaRPr lang="en-US" sz="2400" dirty="0">
              <a:latin typeface="+mj-lt"/>
            </a:endParaRPr>
          </a:p>
        </p:txBody>
      </p:sp>
      <p:sp>
        <p:nvSpPr>
          <p:cNvPr id="6" name="Rectangle 5"/>
          <p:cNvSpPr/>
          <p:nvPr/>
        </p:nvSpPr>
        <p:spPr>
          <a:xfrm>
            <a:off x="239742" y="1841124"/>
            <a:ext cx="6096000" cy="830997"/>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a:spAutoFit/>
          </a:bodyPr>
          <a:lstStyle/>
          <a:p>
            <a:pPr marL="380990" indent="-380990">
              <a:buFont typeface="Arial" panose="020B0604020202020204" pitchFamily="34" charset="0"/>
              <a:buChar char="•"/>
            </a:pPr>
            <a:r>
              <a:rPr lang="en-GB" sz="2400" dirty="0">
                <a:latin typeface="+mj-lt"/>
              </a:rPr>
              <a:t>The conference focused and is highly relevant to the UK hospitality industry. </a:t>
            </a:r>
            <a:endParaRPr lang="en-US" sz="2400" dirty="0">
              <a:latin typeface="+mj-lt"/>
            </a:endParaRPr>
          </a:p>
        </p:txBody>
      </p:sp>
      <p:sp>
        <p:nvSpPr>
          <p:cNvPr id="13" name="Google Shape;766;p73"/>
          <p:cNvSpPr txBox="1">
            <a:spLocks/>
          </p:cNvSpPr>
          <p:nvPr/>
        </p:nvSpPr>
        <p:spPr>
          <a:xfrm>
            <a:off x="9263915" y="5078550"/>
            <a:ext cx="2601695"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Self generated, 2025</a:t>
            </a:r>
            <a:endParaRPr lang="en-US" sz="1867" dirty="0"/>
          </a:p>
        </p:txBody>
      </p:sp>
      <p:sp>
        <p:nvSpPr>
          <p:cNvPr id="11" name="Google Shape;766;p73"/>
          <p:cNvSpPr txBox="1">
            <a:spLocks/>
          </p:cNvSpPr>
          <p:nvPr/>
        </p:nvSpPr>
        <p:spPr>
          <a:xfrm>
            <a:off x="6214686" y="5078551"/>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Conference</a:t>
            </a:r>
            <a:endParaRPr lang="en-US" sz="1867"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0"/>
        <p:cNvGrpSpPr/>
        <p:nvPr/>
      </p:nvGrpSpPr>
      <p:grpSpPr>
        <a:xfrm>
          <a:off x="0" y="0"/>
          <a:ext cx="0" cy="0"/>
          <a:chOff x="0" y="0"/>
          <a:chExt cx="0" cy="0"/>
        </a:xfrm>
      </p:grpSpPr>
      <p:sp>
        <p:nvSpPr>
          <p:cNvPr id="682" name="Google Shape;682;p68"/>
          <p:cNvSpPr txBox="1">
            <a:spLocks noGrp="1"/>
          </p:cNvSpPr>
          <p:nvPr>
            <p:ph type="title"/>
          </p:nvPr>
        </p:nvSpPr>
        <p:spPr>
          <a:xfrm>
            <a:off x="1034745" y="287549"/>
            <a:ext cx="6596995" cy="763600"/>
          </a:xfrm>
          <a:prstGeom prst="rect">
            <a:avLst/>
          </a:prstGeom>
        </p:spPr>
        <p:txBody>
          <a:bodyPr spcFirstLastPara="1" vert="horz" wrap="square" lIns="121900" tIns="121900" rIns="121900" bIns="121900" rtlCol="0" anchor="t" anchorCtr="0">
            <a:noAutofit/>
          </a:bodyPr>
          <a:lstStyle/>
          <a:p>
            <a:pPr lvl="0"/>
            <a:r>
              <a:rPr lang="en-GB" dirty="0"/>
              <a:t>LITERATURE REVIEW: THEORY</a:t>
            </a:r>
          </a:p>
        </p:txBody>
      </p:sp>
      <p:sp>
        <p:nvSpPr>
          <p:cNvPr id="683" name="Google Shape;683;p68"/>
          <p:cNvSpPr/>
          <p:nvPr/>
        </p:nvSpPr>
        <p:spPr>
          <a:xfrm>
            <a:off x="313545" y="255268"/>
            <a:ext cx="721200" cy="721200"/>
          </a:xfrm>
          <a:prstGeom prst="ellipse">
            <a:avLst/>
          </a:prstGeom>
          <a:solidFill>
            <a:schemeClr val="accent1"/>
          </a:solidFill>
          <a:ln>
            <a:noFill/>
          </a:ln>
        </p:spPr>
        <p:txBody>
          <a:bodyPr spcFirstLastPara="1" wrap="square" lIns="121900" tIns="121900" rIns="121900" bIns="121900" anchor="ctr" anchorCtr="0">
            <a:noAutofit/>
          </a:bodyPr>
          <a:lstStyle/>
          <a:p>
            <a:endParaRPr sz="2400"/>
          </a:p>
        </p:txBody>
      </p:sp>
      <p:sp>
        <p:nvSpPr>
          <p:cNvPr id="696" name="Google Shape;696;p68"/>
          <p:cNvSpPr/>
          <p:nvPr/>
        </p:nvSpPr>
        <p:spPr>
          <a:xfrm>
            <a:off x="6332971" y="520795"/>
            <a:ext cx="5545484" cy="95073"/>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graphicFrame>
        <p:nvGraphicFramePr>
          <p:cNvPr id="2" name="Table 1"/>
          <p:cNvGraphicFramePr>
            <a:graphicFrameLocks noGrp="1"/>
          </p:cNvGraphicFramePr>
          <p:nvPr>
            <p:extLst>
              <p:ext uri="{D42A27DB-BD31-4B8C-83A1-F6EECF244321}">
                <p14:modId xmlns:p14="http://schemas.microsoft.com/office/powerpoint/2010/main" val="4210552199"/>
              </p:ext>
            </p:extLst>
          </p:nvPr>
        </p:nvGraphicFramePr>
        <p:xfrm>
          <a:off x="1100788" y="1233053"/>
          <a:ext cx="9920816" cy="4475019"/>
        </p:xfrm>
        <a:graphic>
          <a:graphicData uri="http://schemas.openxmlformats.org/drawingml/2006/table">
            <a:tbl>
              <a:tblPr firstRow="1" firstCol="1" bandRow="1">
                <a:tableStyleId>{284E427A-3D55-4303-BF80-6455036E1DE7}</a:tableStyleId>
              </a:tblPr>
              <a:tblGrid>
                <a:gridCol w="4960408">
                  <a:extLst>
                    <a:ext uri="{9D8B030D-6E8A-4147-A177-3AD203B41FA5}">
                      <a16:colId xmlns:a16="http://schemas.microsoft.com/office/drawing/2014/main" val="3139882159"/>
                    </a:ext>
                  </a:extLst>
                </a:gridCol>
                <a:gridCol w="4960408">
                  <a:extLst>
                    <a:ext uri="{9D8B030D-6E8A-4147-A177-3AD203B41FA5}">
                      <a16:colId xmlns:a16="http://schemas.microsoft.com/office/drawing/2014/main" val="2039036453"/>
                    </a:ext>
                  </a:extLst>
                </a:gridCol>
              </a:tblGrid>
              <a:tr h="497225">
                <a:tc>
                  <a:txBody>
                    <a:bodyPr/>
                    <a:lstStyle/>
                    <a:p>
                      <a:pPr marL="0" marR="0" algn="ctr">
                        <a:lnSpc>
                          <a:spcPct val="150000"/>
                        </a:lnSpc>
                        <a:spcBef>
                          <a:spcPts val="0"/>
                        </a:spcBef>
                        <a:spcAft>
                          <a:spcPts val="0"/>
                        </a:spcAft>
                      </a:pPr>
                      <a:r>
                        <a:rPr lang="en-US" sz="1900">
                          <a:effectLst/>
                          <a:latin typeface="+mj-lt"/>
                        </a:rPr>
                        <a:t>Theory</a:t>
                      </a:r>
                      <a:endParaRPr lang="en-US" sz="1900">
                        <a:effectLst/>
                        <a:latin typeface="+mj-lt"/>
                        <a:ea typeface="Calibri" panose="020F0502020204030204" pitchFamily="34" charset="0"/>
                        <a:cs typeface="Times New Roman" panose="02020603050405020304" pitchFamily="18" charset="0"/>
                      </a:endParaRPr>
                    </a:p>
                  </a:txBody>
                  <a:tcPr marT="0" marB="0"/>
                </a:tc>
                <a:tc>
                  <a:txBody>
                    <a:bodyPr/>
                    <a:lstStyle/>
                    <a:p>
                      <a:pPr marL="0" marR="0" algn="ctr">
                        <a:lnSpc>
                          <a:spcPct val="150000"/>
                        </a:lnSpc>
                        <a:spcBef>
                          <a:spcPts val="0"/>
                        </a:spcBef>
                        <a:spcAft>
                          <a:spcPts val="0"/>
                        </a:spcAft>
                      </a:pPr>
                      <a:r>
                        <a:rPr lang="en-US" sz="1900">
                          <a:effectLst/>
                          <a:latin typeface="+mj-lt"/>
                        </a:rPr>
                        <a:t>Summary</a:t>
                      </a:r>
                      <a:endParaRPr lang="en-US" sz="19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918670552"/>
                  </a:ext>
                </a:extLst>
              </a:tr>
              <a:tr h="1988897">
                <a:tc>
                  <a:txBody>
                    <a:bodyPr/>
                    <a:lstStyle/>
                    <a:p>
                      <a:pPr marL="0" marR="0">
                        <a:lnSpc>
                          <a:spcPct val="150000"/>
                        </a:lnSpc>
                        <a:spcBef>
                          <a:spcPts val="0"/>
                        </a:spcBef>
                        <a:spcAft>
                          <a:spcPts val="0"/>
                        </a:spcAft>
                      </a:pPr>
                      <a:r>
                        <a:rPr lang="en-US" sz="1900">
                          <a:effectLst/>
                          <a:latin typeface="+mj-lt"/>
                        </a:rPr>
                        <a:t>Political &amp; Ethical Theories</a:t>
                      </a:r>
                      <a:endParaRPr lang="en-US" sz="19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900" dirty="0">
                          <a:effectLst/>
                          <a:latin typeface="+mj-lt"/>
                        </a:rPr>
                        <a:t>Hotels face environmental laws and global agreements like the Paris Accord. Ethical responsibility includes fair labor and supporting local communities, enhancing reputation.</a:t>
                      </a:r>
                      <a:endParaRPr lang="en-US" sz="190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402097829"/>
                  </a:ext>
                </a:extLst>
              </a:tr>
              <a:tr h="1988897">
                <a:tc>
                  <a:txBody>
                    <a:bodyPr/>
                    <a:lstStyle/>
                    <a:p>
                      <a:pPr marL="0" marR="0">
                        <a:lnSpc>
                          <a:spcPct val="150000"/>
                        </a:lnSpc>
                        <a:spcBef>
                          <a:spcPts val="0"/>
                        </a:spcBef>
                        <a:spcAft>
                          <a:spcPts val="0"/>
                        </a:spcAft>
                      </a:pPr>
                      <a:r>
                        <a:rPr lang="en-US" sz="1900">
                          <a:effectLst/>
                          <a:latin typeface="+mj-lt"/>
                        </a:rPr>
                        <a:t>Hofstede’s Cultural Dimensions</a:t>
                      </a:r>
                      <a:endParaRPr lang="en-US" sz="19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900" dirty="0">
                          <a:effectLst/>
                          <a:latin typeface="+mj-lt"/>
                        </a:rPr>
                        <a:t>Cultural values influence hospitality practices. Hotels adapt green initiatives to fit local norms while aligning with global sustainability goals, ensuring broader acceptance.</a:t>
                      </a:r>
                      <a:endParaRPr lang="en-US" sz="190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120693008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80"/>
        <p:cNvGrpSpPr/>
        <p:nvPr/>
      </p:nvGrpSpPr>
      <p:grpSpPr>
        <a:xfrm>
          <a:off x="0" y="0"/>
          <a:ext cx="0" cy="0"/>
          <a:chOff x="0" y="0"/>
          <a:chExt cx="0" cy="0"/>
        </a:xfrm>
      </p:grpSpPr>
      <p:sp>
        <p:nvSpPr>
          <p:cNvPr id="682" name="Google Shape;682;p68"/>
          <p:cNvSpPr txBox="1">
            <a:spLocks noGrp="1"/>
          </p:cNvSpPr>
          <p:nvPr>
            <p:ph type="title"/>
          </p:nvPr>
        </p:nvSpPr>
        <p:spPr>
          <a:xfrm>
            <a:off x="1034745" y="287549"/>
            <a:ext cx="6596995" cy="763600"/>
          </a:xfrm>
          <a:prstGeom prst="rect">
            <a:avLst/>
          </a:prstGeom>
        </p:spPr>
        <p:txBody>
          <a:bodyPr spcFirstLastPara="1" vert="horz" wrap="square" lIns="121900" tIns="121900" rIns="121900" bIns="121900" rtlCol="0" anchor="t" anchorCtr="0">
            <a:noAutofit/>
          </a:bodyPr>
          <a:lstStyle/>
          <a:p>
            <a:pPr lvl="0"/>
            <a:r>
              <a:rPr lang="en-GB" dirty="0"/>
              <a:t>LITERATURE REVIEW: THEORY</a:t>
            </a:r>
          </a:p>
        </p:txBody>
      </p:sp>
      <p:sp>
        <p:nvSpPr>
          <p:cNvPr id="683" name="Google Shape;683;p68"/>
          <p:cNvSpPr/>
          <p:nvPr/>
        </p:nvSpPr>
        <p:spPr>
          <a:xfrm>
            <a:off x="313545" y="255268"/>
            <a:ext cx="721200" cy="721200"/>
          </a:xfrm>
          <a:prstGeom prst="ellipse">
            <a:avLst/>
          </a:prstGeom>
          <a:solidFill>
            <a:schemeClr val="accent1"/>
          </a:solidFill>
          <a:ln>
            <a:noFill/>
          </a:ln>
        </p:spPr>
        <p:txBody>
          <a:bodyPr spcFirstLastPara="1" wrap="square" lIns="121900" tIns="121900" rIns="121900" bIns="121900" anchor="ctr" anchorCtr="0">
            <a:noAutofit/>
          </a:bodyPr>
          <a:lstStyle/>
          <a:p>
            <a:endParaRPr sz="2400"/>
          </a:p>
        </p:txBody>
      </p:sp>
      <p:sp>
        <p:nvSpPr>
          <p:cNvPr id="696" name="Google Shape;696;p68"/>
          <p:cNvSpPr/>
          <p:nvPr/>
        </p:nvSpPr>
        <p:spPr>
          <a:xfrm>
            <a:off x="6096000" y="531305"/>
            <a:ext cx="5981700" cy="108775"/>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graphicFrame>
        <p:nvGraphicFramePr>
          <p:cNvPr id="2" name="Table 1"/>
          <p:cNvGraphicFramePr>
            <a:graphicFrameLocks noGrp="1"/>
          </p:cNvGraphicFramePr>
          <p:nvPr>
            <p:extLst>
              <p:ext uri="{D42A27DB-BD31-4B8C-83A1-F6EECF244321}">
                <p14:modId xmlns:p14="http://schemas.microsoft.com/office/powerpoint/2010/main" val="1968530066"/>
              </p:ext>
            </p:extLst>
          </p:nvPr>
        </p:nvGraphicFramePr>
        <p:xfrm>
          <a:off x="860612" y="1233053"/>
          <a:ext cx="10160992" cy="4475019"/>
        </p:xfrm>
        <a:graphic>
          <a:graphicData uri="http://schemas.openxmlformats.org/drawingml/2006/table">
            <a:tbl>
              <a:tblPr firstRow="1" firstCol="1" bandRow="1">
                <a:tableStyleId>{284E427A-3D55-4303-BF80-6455036E1DE7}</a:tableStyleId>
              </a:tblPr>
              <a:tblGrid>
                <a:gridCol w="5080496">
                  <a:extLst>
                    <a:ext uri="{9D8B030D-6E8A-4147-A177-3AD203B41FA5}">
                      <a16:colId xmlns:a16="http://schemas.microsoft.com/office/drawing/2014/main" val="3139882159"/>
                    </a:ext>
                  </a:extLst>
                </a:gridCol>
                <a:gridCol w="5080496">
                  <a:extLst>
                    <a:ext uri="{9D8B030D-6E8A-4147-A177-3AD203B41FA5}">
                      <a16:colId xmlns:a16="http://schemas.microsoft.com/office/drawing/2014/main" val="2039036453"/>
                    </a:ext>
                  </a:extLst>
                </a:gridCol>
              </a:tblGrid>
              <a:tr h="497225">
                <a:tc>
                  <a:txBody>
                    <a:bodyPr/>
                    <a:lstStyle/>
                    <a:p>
                      <a:pPr marL="0" marR="0" algn="ctr">
                        <a:lnSpc>
                          <a:spcPct val="150000"/>
                        </a:lnSpc>
                        <a:spcBef>
                          <a:spcPts val="0"/>
                        </a:spcBef>
                        <a:spcAft>
                          <a:spcPts val="0"/>
                        </a:spcAft>
                      </a:pPr>
                      <a:r>
                        <a:rPr lang="en-US" sz="1900" b="1">
                          <a:effectLst/>
                          <a:latin typeface="+mj-lt"/>
                          <a:ea typeface="Times New Roman" panose="02020603050405020304" pitchFamily="18" charset="0"/>
                          <a:cs typeface="Times New Roman" panose="02020603050405020304" pitchFamily="18" charset="0"/>
                        </a:rPr>
                        <a:t>Theory</a:t>
                      </a:r>
                      <a:endParaRPr lang="en-US" sz="1900">
                        <a:effectLst/>
                        <a:latin typeface="+mj-lt"/>
                        <a:ea typeface="Calibri" panose="020F0502020204030204" pitchFamily="34" charset="0"/>
                        <a:cs typeface="Times New Roman" panose="02020603050405020304" pitchFamily="18" charset="0"/>
                      </a:endParaRPr>
                    </a:p>
                  </a:txBody>
                  <a:tcPr marT="0" marB="0"/>
                </a:tc>
                <a:tc>
                  <a:txBody>
                    <a:bodyPr/>
                    <a:lstStyle/>
                    <a:p>
                      <a:pPr marL="0" marR="0" algn="ctr">
                        <a:lnSpc>
                          <a:spcPct val="150000"/>
                        </a:lnSpc>
                        <a:spcBef>
                          <a:spcPts val="0"/>
                        </a:spcBef>
                        <a:spcAft>
                          <a:spcPts val="0"/>
                        </a:spcAft>
                      </a:pPr>
                      <a:r>
                        <a:rPr lang="en-US" sz="1900" b="1">
                          <a:effectLst/>
                          <a:latin typeface="+mj-lt"/>
                          <a:ea typeface="Times New Roman" panose="02020603050405020304" pitchFamily="18" charset="0"/>
                          <a:cs typeface="Times New Roman" panose="02020603050405020304" pitchFamily="18" charset="0"/>
                        </a:rPr>
                        <a:t>Summary</a:t>
                      </a:r>
                      <a:endParaRPr lang="en-US" sz="19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918670552"/>
                  </a:ext>
                </a:extLst>
              </a:tr>
              <a:tr h="1988897">
                <a:tc>
                  <a:txBody>
                    <a:bodyPr/>
                    <a:lstStyle/>
                    <a:p>
                      <a:pPr marL="0" marR="0">
                        <a:lnSpc>
                          <a:spcPct val="150000"/>
                        </a:lnSpc>
                        <a:spcBef>
                          <a:spcPts val="0"/>
                        </a:spcBef>
                        <a:spcAft>
                          <a:spcPts val="0"/>
                        </a:spcAft>
                      </a:pPr>
                      <a:r>
                        <a:rPr lang="en-US" sz="1900" b="1" dirty="0">
                          <a:effectLst/>
                          <a:latin typeface="+mj-lt"/>
                          <a:ea typeface="Times New Roman" panose="02020603050405020304" pitchFamily="18" charset="0"/>
                          <a:cs typeface="Times New Roman" panose="02020603050405020304" pitchFamily="18" charset="0"/>
                        </a:rPr>
                        <a:t>Giddens’ Structuration Theory</a:t>
                      </a:r>
                      <a:endParaRPr lang="en-US" sz="19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900">
                          <a:effectLst/>
                          <a:latin typeface="+mj-lt"/>
                          <a:ea typeface="Times New Roman" panose="02020603050405020304" pitchFamily="18" charset="0"/>
                          <a:cs typeface="Times New Roman" panose="02020603050405020304" pitchFamily="18" charset="0"/>
                        </a:rPr>
                        <a:t>Highlights how individuals and systems evolve together. Hotels must align services with changing social values, such as sustainability and ethical practices, to meet guest expectations.</a:t>
                      </a:r>
                      <a:endParaRPr lang="en-US" sz="19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402097829"/>
                  </a:ext>
                </a:extLst>
              </a:tr>
              <a:tr h="1988897">
                <a:tc>
                  <a:txBody>
                    <a:bodyPr/>
                    <a:lstStyle/>
                    <a:p>
                      <a:pPr marL="0" marR="0">
                        <a:lnSpc>
                          <a:spcPct val="150000"/>
                        </a:lnSpc>
                        <a:spcBef>
                          <a:spcPts val="0"/>
                        </a:spcBef>
                        <a:spcAft>
                          <a:spcPts val="0"/>
                        </a:spcAft>
                      </a:pPr>
                      <a:r>
                        <a:rPr lang="en-US" sz="1900" b="1">
                          <a:effectLst/>
                          <a:latin typeface="+mj-lt"/>
                          <a:ea typeface="Times New Roman" panose="02020603050405020304" pitchFamily="18" charset="0"/>
                          <a:cs typeface="Times New Roman" panose="02020603050405020304" pitchFamily="18" charset="0"/>
                        </a:rPr>
                        <a:t>Cost-Benefit Analysis &amp; Triple Bottom Line</a:t>
                      </a:r>
                      <a:endParaRPr lang="en-US" sz="19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900" dirty="0">
                          <a:effectLst/>
                          <a:latin typeface="+mj-lt"/>
                          <a:ea typeface="Times New Roman" panose="02020603050405020304" pitchFamily="18" charset="0"/>
                          <a:cs typeface="Times New Roman" panose="02020603050405020304" pitchFamily="18" charset="0"/>
                        </a:rPr>
                        <a:t>Economic tools to evaluate green investments. Hotels weigh short-term costs against long-term savings, balancing profitability with social and environmental responsibility.</a:t>
                      </a:r>
                      <a:endParaRPr lang="en-US" sz="190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1206930084"/>
                  </a:ext>
                </a:extLst>
              </a:tr>
            </a:tbl>
          </a:graphicData>
        </a:graphic>
      </p:graphicFrame>
    </p:spTree>
    <p:extLst>
      <p:ext uri="{BB962C8B-B14F-4D97-AF65-F5344CB8AC3E}">
        <p14:creationId xmlns:p14="http://schemas.microsoft.com/office/powerpoint/2010/main" val="362153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73"/>
          <p:cNvSpPr txBox="1">
            <a:spLocks noGrp="1"/>
          </p:cNvSpPr>
          <p:nvPr>
            <p:ph type="title"/>
          </p:nvPr>
        </p:nvSpPr>
        <p:spPr>
          <a:xfrm>
            <a:off x="1320633" y="280550"/>
            <a:ext cx="7767948" cy="11659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spcFirstLastPara="1" vert="horz" wrap="square" lIns="121900" tIns="121900" rIns="121900" bIns="121900" rtlCol="0" anchor="t" anchorCtr="0">
            <a:noAutofit/>
          </a:bodyPr>
          <a:lstStyle/>
          <a:p>
            <a:pPr lvl="0"/>
            <a:r>
              <a:rPr lang="en-US" dirty="0">
                <a:solidFill>
                  <a:schemeClr val="tx1"/>
                </a:solidFill>
              </a:rPr>
              <a:t>LITERATURE REVIEW: IMPACT OF THEME IN HOSPITALITY INDUSTRY</a:t>
            </a:r>
          </a:p>
        </p:txBody>
      </p:sp>
      <p:sp>
        <p:nvSpPr>
          <p:cNvPr id="766" name="Google Shape;766;p73"/>
          <p:cNvSpPr txBox="1">
            <a:spLocks noGrp="1"/>
          </p:cNvSpPr>
          <p:nvPr>
            <p:ph type="subTitle" idx="1"/>
          </p:nvPr>
        </p:nvSpPr>
        <p:spPr>
          <a:xfrm>
            <a:off x="1312207" y="2088709"/>
            <a:ext cx="3892400" cy="1049024"/>
          </a:xfrm>
          <a:prstGeom prst="rect">
            <a:avLst/>
          </a:prstGeom>
        </p:spPr>
        <p:txBody>
          <a:bodyPr spcFirstLastPara="1" vert="horz" wrap="square" lIns="121900" tIns="121900" rIns="121900" bIns="121900" rtlCol="0" anchor="t" anchorCtr="0">
            <a:noAutofit/>
          </a:bodyPr>
          <a:lstStyle/>
          <a:p>
            <a:pPr lvl="0"/>
            <a:r>
              <a:rPr lang="en-GB" dirty="0">
                <a:solidFill>
                  <a:schemeClr val="tx1"/>
                </a:solidFill>
                <a:latin typeface="+mj-lt"/>
              </a:rPr>
              <a:t>  According to Khatter (2023), hospitality industry focuses on “going greener”.</a:t>
            </a:r>
            <a:endParaRPr lang="en-US" dirty="0">
              <a:solidFill>
                <a:schemeClr val="tx1"/>
              </a:solidFill>
              <a:latin typeface="+mj-lt"/>
            </a:endParaRPr>
          </a:p>
        </p:txBody>
      </p:sp>
      <p:sp>
        <p:nvSpPr>
          <p:cNvPr id="768" name="Google Shape;768;p73"/>
          <p:cNvSpPr txBox="1">
            <a:spLocks noGrp="1"/>
          </p:cNvSpPr>
          <p:nvPr>
            <p:ph type="subTitle" idx="4"/>
          </p:nvPr>
        </p:nvSpPr>
        <p:spPr>
          <a:xfrm>
            <a:off x="1312207" y="3275091"/>
            <a:ext cx="3892400" cy="763600"/>
          </a:xfrm>
          <a:prstGeom prst="rect">
            <a:avLst/>
          </a:prstGeom>
        </p:spPr>
        <p:txBody>
          <a:bodyPr spcFirstLastPara="1" vert="horz" wrap="square" lIns="121900" tIns="121900" rIns="121900" bIns="121900" rtlCol="0" anchor="t" anchorCtr="0">
            <a:noAutofit/>
          </a:bodyPr>
          <a:lstStyle/>
          <a:p>
            <a:pPr lvl="0"/>
            <a:r>
              <a:rPr lang="en-GB" dirty="0">
                <a:latin typeface="+mj-lt"/>
              </a:rPr>
              <a:t>  This theme will help to focus on more sustainable in the industry</a:t>
            </a:r>
            <a:endParaRPr lang="en-US" dirty="0">
              <a:latin typeface="+mj-lt"/>
            </a:endParaRPr>
          </a:p>
        </p:txBody>
      </p:sp>
      <p:sp>
        <p:nvSpPr>
          <p:cNvPr id="770" name="Google Shape;770;p73"/>
          <p:cNvSpPr txBox="1">
            <a:spLocks noGrp="1"/>
          </p:cNvSpPr>
          <p:nvPr>
            <p:ph type="subTitle" idx="6"/>
          </p:nvPr>
        </p:nvSpPr>
        <p:spPr>
          <a:xfrm>
            <a:off x="6591817" y="2088709"/>
            <a:ext cx="3892400" cy="763600"/>
          </a:xfrm>
          <a:prstGeom prst="rect">
            <a:avLst/>
          </a:prstGeom>
        </p:spPr>
        <p:txBody>
          <a:bodyPr spcFirstLastPara="1" vert="horz" wrap="square" lIns="121900" tIns="121900" rIns="121900" bIns="121900" rtlCol="0" anchor="t" anchorCtr="0">
            <a:noAutofit/>
          </a:bodyPr>
          <a:lstStyle/>
          <a:p>
            <a:pPr lvl="0"/>
            <a:r>
              <a:rPr lang="en-GB" dirty="0">
                <a:latin typeface="+mj-lt"/>
              </a:rPr>
              <a:t>  Without proper training and investment, technology may not be used effectively (</a:t>
            </a:r>
            <a:r>
              <a:rPr lang="en-GB" dirty="0" err="1">
                <a:latin typeface="+mj-lt"/>
              </a:rPr>
              <a:t>Musavengane</a:t>
            </a:r>
            <a:r>
              <a:rPr lang="en-GB" dirty="0">
                <a:latin typeface="+mj-lt"/>
              </a:rPr>
              <a:t>, 2019).</a:t>
            </a:r>
            <a:endParaRPr lang="en-US" dirty="0">
              <a:latin typeface="+mj-lt"/>
            </a:endParaRPr>
          </a:p>
        </p:txBody>
      </p:sp>
      <p:sp>
        <p:nvSpPr>
          <p:cNvPr id="771" name="Google Shape;771;p73"/>
          <p:cNvSpPr/>
          <p:nvPr/>
        </p:nvSpPr>
        <p:spPr>
          <a:xfrm>
            <a:off x="345480" y="477433"/>
            <a:ext cx="721200" cy="721200"/>
          </a:xfrm>
          <a:prstGeom prst="ellipse">
            <a:avLst/>
          </a:prstGeom>
          <a:solidFill>
            <a:schemeClr val="accent1"/>
          </a:solidFill>
          <a:ln>
            <a:noFill/>
          </a:ln>
        </p:spPr>
        <p:txBody>
          <a:bodyPr spcFirstLastPara="1" wrap="square" lIns="121900" tIns="121900" rIns="121900" bIns="121900" anchor="ctr" anchorCtr="0">
            <a:noAutofit/>
          </a:bodyPr>
          <a:lstStyle/>
          <a:p>
            <a:endParaRPr sz="2400"/>
          </a:p>
        </p:txBody>
      </p:sp>
      <p:sp>
        <p:nvSpPr>
          <p:cNvPr id="14" name="Google Shape;770;p73"/>
          <p:cNvSpPr txBox="1">
            <a:spLocks/>
          </p:cNvSpPr>
          <p:nvPr/>
        </p:nvSpPr>
        <p:spPr>
          <a:xfrm>
            <a:off x="6096000" y="3623892"/>
            <a:ext cx="3892400" cy="763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1400"/>
              <a:buFont typeface="Muli"/>
              <a:buNone/>
              <a:defRPr sz="1400" b="0" i="0" u="none" strike="noStrike" cap="none">
                <a:solidFill>
                  <a:schemeClr val="accent2"/>
                </a:solidFill>
                <a:latin typeface="Muli"/>
                <a:ea typeface="Muli"/>
                <a:cs typeface="Muli"/>
                <a:sym typeface="Muli"/>
              </a:defRPr>
            </a:lvl1pPr>
            <a:lvl2pPr marL="914400" marR="0" lvl="1"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2pPr>
            <a:lvl3pPr marL="1371600" marR="0" lvl="2"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3pPr>
            <a:lvl4pPr marL="1828800" marR="0" lvl="3"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4pPr>
            <a:lvl5pPr marL="2286000" marR="0" lvl="4"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5pPr>
            <a:lvl6pPr marL="2743200" marR="0" lvl="5"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6pPr>
            <a:lvl7pPr marL="3200400" marR="0" lvl="6"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7pPr>
            <a:lvl8pPr marL="3657600" marR="0" lvl="7"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8pPr>
            <a:lvl9pPr marL="4114800" marR="0" lvl="8"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9pPr>
          </a:lstStyle>
          <a:p>
            <a:pPr lvl="0"/>
            <a:r>
              <a:rPr lang="en-GB" sz="1867" dirty="0">
                <a:latin typeface="+mj-lt"/>
              </a:rPr>
              <a:t>       Also, technology in regards to the eco-friendly practices will be influenced in the hospitality industry. </a:t>
            </a:r>
            <a:endParaRPr lang="en-US" sz="1867" dirty="0">
              <a:latin typeface="+mj-lt"/>
            </a:endParaRPr>
          </a:p>
        </p:txBody>
      </p:sp>
      <p:sp>
        <p:nvSpPr>
          <p:cNvPr id="15" name="Google Shape;770;p73"/>
          <p:cNvSpPr txBox="1">
            <a:spLocks/>
          </p:cNvSpPr>
          <p:nvPr/>
        </p:nvSpPr>
        <p:spPr>
          <a:xfrm>
            <a:off x="955096" y="4503448"/>
            <a:ext cx="4356044" cy="7636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1400"/>
              <a:buFont typeface="Muli"/>
              <a:buNone/>
              <a:defRPr sz="1400" b="0" i="0" u="none" strike="noStrike" cap="none">
                <a:solidFill>
                  <a:schemeClr val="accent2"/>
                </a:solidFill>
                <a:latin typeface="Muli"/>
                <a:ea typeface="Muli"/>
                <a:cs typeface="Muli"/>
                <a:sym typeface="Muli"/>
              </a:defRPr>
            </a:lvl1pPr>
            <a:lvl2pPr marL="914400" marR="0" lvl="1"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2pPr>
            <a:lvl3pPr marL="1371600" marR="0" lvl="2"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3pPr>
            <a:lvl4pPr marL="1828800" marR="0" lvl="3"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4pPr>
            <a:lvl5pPr marL="2286000" marR="0" lvl="4"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5pPr>
            <a:lvl6pPr marL="2743200" marR="0" lvl="5"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6pPr>
            <a:lvl7pPr marL="3200400" marR="0" lvl="6"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7pPr>
            <a:lvl8pPr marL="3657600" marR="0" lvl="7"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8pPr>
            <a:lvl9pPr marL="4114800" marR="0" lvl="8"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9pPr>
          </a:lstStyle>
          <a:p>
            <a:pPr lvl="0"/>
            <a:r>
              <a:rPr lang="en-GB" sz="1867" dirty="0">
                <a:latin typeface="+mj-lt"/>
              </a:rPr>
              <a:t>      Through this conference, CSR (Corporate Social Responsibility) will provide a better outlook to the hotels. </a:t>
            </a:r>
            <a:endParaRPr lang="en-US" sz="1867"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67"/>
          <p:cNvSpPr txBox="1">
            <a:spLocks noGrp="1"/>
          </p:cNvSpPr>
          <p:nvPr>
            <p:ph type="title"/>
          </p:nvPr>
        </p:nvSpPr>
        <p:spPr>
          <a:xfrm>
            <a:off x="1066680" y="300832"/>
            <a:ext cx="8634261" cy="907092"/>
          </a:xfrm>
          <a:prstGeom prst="rect">
            <a:avLst/>
          </a:prstGeom>
        </p:spPr>
        <p:txBody>
          <a:bodyPr spcFirstLastPara="1" vert="horz" wrap="square" lIns="121900" tIns="121900" rIns="121900" bIns="121900" rtlCol="0" anchor="t" anchorCtr="0">
            <a:noAutofit/>
          </a:bodyPr>
          <a:lstStyle/>
          <a:p>
            <a:pPr lvl="0"/>
            <a:r>
              <a:rPr lang="en-GB" dirty="0"/>
              <a:t>ISSUES</a:t>
            </a:r>
          </a:p>
        </p:txBody>
      </p:sp>
      <p:sp>
        <p:nvSpPr>
          <p:cNvPr id="663" name="Google Shape;663;p67"/>
          <p:cNvSpPr/>
          <p:nvPr/>
        </p:nvSpPr>
        <p:spPr>
          <a:xfrm>
            <a:off x="345480" y="477433"/>
            <a:ext cx="721200" cy="7212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676" name="Google Shape;676;p67"/>
          <p:cNvSpPr/>
          <p:nvPr/>
        </p:nvSpPr>
        <p:spPr>
          <a:xfrm>
            <a:off x="3008120" y="602524"/>
            <a:ext cx="8838400" cy="101600"/>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graphicFrame>
        <p:nvGraphicFramePr>
          <p:cNvPr id="2" name="Table 1"/>
          <p:cNvGraphicFramePr>
            <a:graphicFrameLocks noGrp="1"/>
          </p:cNvGraphicFramePr>
          <p:nvPr>
            <p:extLst>
              <p:ext uri="{D42A27DB-BD31-4B8C-83A1-F6EECF244321}">
                <p14:modId xmlns:p14="http://schemas.microsoft.com/office/powerpoint/2010/main" val="3281277191"/>
              </p:ext>
            </p:extLst>
          </p:nvPr>
        </p:nvGraphicFramePr>
        <p:xfrm>
          <a:off x="858982" y="1882139"/>
          <a:ext cx="10987538" cy="4221483"/>
        </p:xfrm>
        <a:graphic>
          <a:graphicData uri="http://schemas.openxmlformats.org/drawingml/2006/table">
            <a:tbl>
              <a:tblPr firstRow="1" firstCol="1" bandRow="1">
                <a:tableStyleId>{72833802-FEF1-4C79-8D5D-14CF1EAF98D9}</a:tableStyleId>
              </a:tblPr>
              <a:tblGrid>
                <a:gridCol w="10987538">
                  <a:extLst>
                    <a:ext uri="{9D8B030D-6E8A-4147-A177-3AD203B41FA5}">
                      <a16:colId xmlns:a16="http://schemas.microsoft.com/office/drawing/2014/main" val="2176013755"/>
                    </a:ext>
                  </a:extLst>
                </a:gridCol>
              </a:tblGrid>
              <a:tr h="681877">
                <a:tc>
                  <a:txBody>
                    <a:bodyPr/>
                    <a:lstStyle/>
                    <a:p>
                      <a:pPr marL="0" marR="0" algn="ctr">
                        <a:lnSpc>
                          <a:spcPct val="150000"/>
                        </a:lnSpc>
                        <a:spcBef>
                          <a:spcPts val="0"/>
                        </a:spcBef>
                        <a:spcAft>
                          <a:spcPts val="0"/>
                        </a:spcAft>
                      </a:pPr>
                      <a:r>
                        <a:rPr lang="en-US" sz="1800" b="0" dirty="0">
                          <a:effectLst/>
                          <a:latin typeface="+mj-lt"/>
                        </a:rPr>
                        <a:t>Issue</a:t>
                      </a:r>
                      <a:endParaRPr lang="en-US" sz="18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1663200261"/>
                  </a:ext>
                </a:extLst>
              </a:tr>
              <a:tr h="812098">
                <a:tc>
                  <a:txBody>
                    <a:bodyPr/>
                    <a:lstStyle/>
                    <a:p>
                      <a:pPr marL="0" marR="0">
                        <a:lnSpc>
                          <a:spcPct val="150000"/>
                        </a:lnSpc>
                        <a:spcBef>
                          <a:spcPts val="0"/>
                        </a:spcBef>
                        <a:spcAft>
                          <a:spcPts val="0"/>
                        </a:spcAft>
                      </a:pPr>
                      <a:r>
                        <a:rPr lang="en-US" sz="1800" b="0" dirty="0">
                          <a:effectLst/>
                          <a:latin typeface="+mj-lt"/>
                        </a:rPr>
                        <a:t>Hotels consume resources, causing pollution and climate impact (Cooper and Hall, 2019).</a:t>
                      </a:r>
                      <a:endParaRPr lang="en-US" sz="18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260003999"/>
                  </a:ext>
                </a:extLst>
              </a:tr>
              <a:tr h="681877">
                <a:tc>
                  <a:txBody>
                    <a:bodyPr/>
                    <a:lstStyle/>
                    <a:p>
                      <a:pPr marL="0" marR="0">
                        <a:lnSpc>
                          <a:spcPct val="150000"/>
                        </a:lnSpc>
                        <a:spcBef>
                          <a:spcPts val="0"/>
                        </a:spcBef>
                        <a:spcAft>
                          <a:spcPts val="0"/>
                        </a:spcAft>
                      </a:pPr>
                      <a:r>
                        <a:rPr lang="en-US" sz="1800" b="0" dirty="0">
                          <a:effectLst/>
                          <a:latin typeface="+mj-lt"/>
                        </a:rPr>
                        <a:t>Rising costs and staff shortages limit green investments (</a:t>
                      </a:r>
                      <a:r>
                        <a:rPr lang="en-US" sz="1800" b="0" dirty="0" err="1">
                          <a:effectLst/>
                          <a:latin typeface="+mj-lt"/>
                        </a:rPr>
                        <a:t>Brotherton</a:t>
                      </a:r>
                      <a:r>
                        <a:rPr lang="en-US" sz="1800" b="0" dirty="0">
                          <a:effectLst/>
                          <a:latin typeface="+mj-lt"/>
                        </a:rPr>
                        <a:t>, 2015).</a:t>
                      </a:r>
                      <a:endParaRPr lang="en-US" sz="18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57124487"/>
                  </a:ext>
                </a:extLst>
              </a:tr>
              <a:tr h="681877">
                <a:tc>
                  <a:txBody>
                    <a:bodyPr/>
                    <a:lstStyle/>
                    <a:p>
                      <a:pPr marL="0" marR="0">
                        <a:lnSpc>
                          <a:spcPct val="150000"/>
                        </a:lnSpc>
                        <a:spcBef>
                          <a:spcPts val="0"/>
                        </a:spcBef>
                        <a:spcAft>
                          <a:spcPts val="0"/>
                        </a:spcAft>
                      </a:pPr>
                      <a:r>
                        <a:rPr lang="en-US" sz="1800" b="0">
                          <a:effectLst/>
                          <a:latin typeface="+mj-lt"/>
                        </a:rPr>
                        <a:t>Guests prefer eco-friendly, fair, inclusive hotels.</a:t>
                      </a:r>
                      <a:endParaRPr lang="en-US" sz="1800" b="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546869583"/>
                  </a:ext>
                </a:extLst>
              </a:tr>
              <a:tr h="681877">
                <a:tc>
                  <a:txBody>
                    <a:bodyPr/>
                    <a:lstStyle/>
                    <a:p>
                      <a:pPr marL="0" marR="0">
                        <a:lnSpc>
                          <a:spcPct val="150000"/>
                        </a:lnSpc>
                        <a:spcBef>
                          <a:spcPts val="0"/>
                        </a:spcBef>
                        <a:spcAft>
                          <a:spcPts val="0"/>
                        </a:spcAft>
                      </a:pPr>
                      <a:r>
                        <a:rPr lang="en-US" sz="1800" b="0">
                          <a:effectLst/>
                          <a:latin typeface="+mj-lt"/>
                        </a:rPr>
                        <a:t>Smart tech saves energy and improves guest experience (Mansoor et al., 2025).</a:t>
                      </a:r>
                      <a:endParaRPr lang="en-US" sz="1800" b="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4180671692"/>
                  </a:ext>
                </a:extLst>
              </a:tr>
              <a:tr h="681877">
                <a:tc>
                  <a:txBody>
                    <a:bodyPr/>
                    <a:lstStyle/>
                    <a:p>
                      <a:pPr marL="0" marR="0">
                        <a:lnSpc>
                          <a:spcPct val="150000"/>
                        </a:lnSpc>
                        <a:spcBef>
                          <a:spcPts val="0"/>
                        </a:spcBef>
                        <a:spcAft>
                          <a:spcPts val="0"/>
                        </a:spcAft>
                      </a:pPr>
                      <a:r>
                        <a:rPr lang="en-US" sz="1800" b="0" dirty="0">
                          <a:effectLst/>
                          <a:latin typeface="+mj-lt"/>
                        </a:rPr>
                        <a:t>Balancing costs with green practices remains difficult.</a:t>
                      </a:r>
                      <a:endParaRPr lang="en-US" sz="18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938466404"/>
                  </a:ext>
                </a:extLst>
              </a:tr>
            </a:tbl>
          </a:graphicData>
        </a:graphic>
      </p:graphicFrame>
    </p:spTree>
    <p:extLst>
      <p:ext uri="{BB962C8B-B14F-4D97-AF65-F5344CB8AC3E}">
        <p14:creationId xmlns:p14="http://schemas.microsoft.com/office/powerpoint/2010/main" val="205735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76"/>
        <p:cNvGrpSpPr/>
        <p:nvPr/>
      </p:nvGrpSpPr>
      <p:grpSpPr>
        <a:xfrm>
          <a:off x="0" y="0"/>
          <a:ext cx="0" cy="0"/>
          <a:chOff x="0" y="0"/>
          <a:chExt cx="0" cy="0"/>
        </a:xfrm>
      </p:grpSpPr>
      <p:sp>
        <p:nvSpPr>
          <p:cNvPr id="780" name="Google Shape;780;p74"/>
          <p:cNvSpPr txBox="1">
            <a:spLocks noGrp="1"/>
          </p:cNvSpPr>
          <p:nvPr>
            <p:ph type="title"/>
          </p:nvPr>
        </p:nvSpPr>
        <p:spPr>
          <a:xfrm>
            <a:off x="360600" y="24335"/>
            <a:ext cx="5655600" cy="763600"/>
          </a:xfrm>
          <a:prstGeom prst="rect">
            <a:avLst/>
          </a:prstGeom>
        </p:spPr>
        <p:txBody>
          <a:bodyPr spcFirstLastPara="1" vert="horz" wrap="square" lIns="121900" tIns="121900" rIns="121900" bIns="121900" rtlCol="0" anchor="t" anchorCtr="0">
            <a:noAutofit/>
          </a:bodyPr>
          <a:lstStyle/>
          <a:p>
            <a:pPr lvl="0"/>
            <a:r>
              <a:rPr lang="en-GB" dirty="0"/>
              <a:t>PESTLE ANALYSIS </a:t>
            </a:r>
            <a:endParaRPr dirty="0"/>
          </a:p>
        </p:txBody>
      </p:sp>
      <p:sp>
        <p:nvSpPr>
          <p:cNvPr id="783" name="Google Shape;783;p74"/>
          <p:cNvSpPr/>
          <p:nvPr/>
        </p:nvSpPr>
        <p:spPr>
          <a:xfrm>
            <a:off x="108686" y="207327"/>
            <a:ext cx="292020" cy="282077"/>
          </a:xfrm>
          <a:prstGeom prst="ellipse">
            <a:avLst/>
          </a:prstGeom>
          <a:solidFill>
            <a:schemeClr val="accent1"/>
          </a:solidFill>
          <a:ln>
            <a:noFill/>
          </a:ln>
        </p:spPr>
        <p:txBody>
          <a:bodyPr spcFirstLastPara="1" wrap="square" lIns="121900" tIns="121900" rIns="121900" bIns="121900" anchor="ctr" anchorCtr="0">
            <a:noAutofit/>
          </a:bodyPr>
          <a:lstStyle/>
          <a:p>
            <a:endParaRPr sz="2400"/>
          </a:p>
        </p:txBody>
      </p:sp>
      <p:sp>
        <p:nvSpPr>
          <p:cNvPr id="788" name="Google Shape;788;p74"/>
          <p:cNvSpPr/>
          <p:nvPr/>
        </p:nvSpPr>
        <p:spPr>
          <a:xfrm>
            <a:off x="3322320" y="287407"/>
            <a:ext cx="8740644" cy="45719"/>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graphicFrame>
        <p:nvGraphicFramePr>
          <p:cNvPr id="5" name="Table 4"/>
          <p:cNvGraphicFramePr>
            <a:graphicFrameLocks noGrp="1"/>
          </p:cNvGraphicFramePr>
          <p:nvPr>
            <p:extLst>
              <p:ext uri="{D42A27DB-BD31-4B8C-83A1-F6EECF244321}">
                <p14:modId xmlns:p14="http://schemas.microsoft.com/office/powerpoint/2010/main" val="3188325032"/>
              </p:ext>
            </p:extLst>
          </p:nvPr>
        </p:nvGraphicFramePr>
        <p:xfrm>
          <a:off x="254696" y="813404"/>
          <a:ext cx="7998784" cy="5658637"/>
        </p:xfrm>
        <a:graphic>
          <a:graphicData uri="http://schemas.openxmlformats.org/drawingml/2006/table">
            <a:tbl>
              <a:tblPr firstRow="1" firstCol="1" bandRow="1">
                <a:tableStyleId>{284E427A-3D55-4303-BF80-6455036E1DE7}</a:tableStyleId>
              </a:tblPr>
              <a:tblGrid>
                <a:gridCol w="2438400">
                  <a:extLst>
                    <a:ext uri="{9D8B030D-6E8A-4147-A177-3AD203B41FA5}">
                      <a16:colId xmlns:a16="http://schemas.microsoft.com/office/drawing/2014/main" val="1778176925"/>
                    </a:ext>
                  </a:extLst>
                </a:gridCol>
                <a:gridCol w="5560384">
                  <a:extLst>
                    <a:ext uri="{9D8B030D-6E8A-4147-A177-3AD203B41FA5}">
                      <a16:colId xmlns:a16="http://schemas.microsoft.com/office/drawing/2014/main" val="137159892"/>
                    </a:ext>
                  </a:extLst>
                </a:gridCol>
              </a:tblGrid>
              <a:tr h="279177">
                <a:tc>
                  <a:txBody>
                    <a:bodyPr/>
                    <a:lstStyle/>
                    <a:p>
                      <a:pPr marL="0" marR="0" algn="ctr">
                        <a:lnSpc>
                          <a:spcPct val="150000"/>
                        </a:lnSpc>
                        <a:spcBef>
                          <a:spcPts val="0"/>
                        </a:spcBef>
                        <a:spcAft>
                          <a:spcPts val="0"/>
                        </a:spcAft>
                      </a:pPr>
                      <a:r>
                        <a:rPr lang="en-US" sz="1300">
                          <a:effectLst/>
                          <a:latin typeface="+mj-lt"/>
                        </a:rPr>
                        <a:t>PESTLE Factor</a:t>
                      </a:r>
                      <a:endParaRPr lang="en-US" sz="130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0" marR="0" algn="ctr">
                        <a:lnSpc>
                          <a:spcPct val="150000"/>
                        </a:lnSpc>
                        <a:spcBef>
                          <a:spcPts val="0"/>
                        </a:spcBef>
                        <a:spcAft>
                          <a:spcPts val="0"/>
                        </a:spcAft>
                      </a:pPr>
                      <a:r>
                        <a:rPr lang="en-US" sz="1300">
                          <a:effectLst/>
                          <a:latin typeface="+mj-lt"/>
                        </a:rPr>
                        <a:t>Impact on UK Hospitality Industry</a:t>
                      </a:r>
                      <a:endParaRPr lang="en-US" sz="130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2444328823"/>
                  </a:ext>
                </a:extLst>
              </a:tr>
              <a:tr h="558352">
                <a:tc>
                  <a:txBody>
                    <a:bodyPr/>
                    <a:lstStyle/>
                    <a:p>
                      <a:pPr marL="0" marR="0">
                        <a:lnSpc>
                          <a:spcPct val="150000"/>
                        </a:lnSpc>
                        <a:spcBef>
                          <a:spcPts val="0"/>
                        </a:spcBef>
                        <a:spcAft>
                          <a:spcPts val="0"/>
                        </a:spcAft>
                      </a:pPr>
                      <a:r>
                        <a:rPr lang="en-US" sz="1300" dirty="0">
                          <a:effectLst/>
                          <a:latin typeface="+mj-lt"/>
                        </a:rPr>
                        <a:t>Political</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Brexit impacts labor supply and regulations.</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Government support for tourism recovery (Wong and Lai, 2021).</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4206572694"/>
                  </a:ext>
                </a:extLst>
              </a:tr>
              <a:tr h="1116708">
                <a:tc>
                  <a:txBody>
                    <a:bodyPr/>
                    <a:lstStyle/>
                    <a:p>
                      <a:pPr marL="0" marR="0">
                        <a:lnSpc>
                          <a:spcPct val="150000"/>
                        </a:lnSpc>
                        <a:spcBef>
                          <a:spcPts val="0"/>
                        </a:spcBef>
                        <a:spcAft>
                          <a:spcPts val="0"/>
                        </a:spcAft>
                      </a:pPr>
                      <a:r>
                        <a:rPr lang="en-US" sz="1300">
                          <a:effectLst/>
                          <a:latin typeface="+mj-lt"/>
                        </a:rPr>
                        <a:t>Economic</a:t>
                      </a:r>
                      <a:endParaRPr lang="en-US" sz="130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Inflation and rising costs reduce consumer spending.</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Also, fluctuating exchange rates affect international tourists.</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Comprises of 24.5% of GDP (OBR,</a:t>
                      </a:r>
                      <a:r>
                        <a:rPr lang="en-US" sz="1300" baseline="0" dirty="0">
                          <a:effectLst/>
                          <a:latin typeface="+mj-lt"/>
                        </a:rPr>
                        <a:t> 2025</a:t>
                      </a:r>
                      <a:r>
                        <a:rPr lang="en-US" sz="1300" dirty="0">
                          <a:effectLst/>
                          <a:latin typeface="+mj-lt"/>
                        </a:rPr>
                        <a:t>)</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2582562373"/>
                  </a:ext>
                </a:extLst>
              </a:tr>
              <a:tr h="1116708">
                <a:tc>
                  <a:txBody>
                    <a:bodyPr/>
                    <a:lstStyle/>
                    <a:p>
                      <a:pPr marL="0" marR="0">
                        <a:lnSpc>
                          <a:spcPct val="150000"/>
                        </a:lnSpc>
                        <a:spcBef>
                          <a:spcPts val="0"/>
                        </a:spcBef>
                        <a:spcAft>
                          <a:spcPts val="0"/>
                        </a:spcAft>
                      </a:pPr>
                      <a:r>
                        <a:rPr lang="en-US" sz="1300" dirty="0">
                          <a:effectLst/>
                          <a:latin typeface="+mj-lt"/>
                        </a:rPr>
                        <a:t>Social</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Increasing demand for sustainable and inclusive hospitality experiences.</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Sustainability needed by the guests </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Focus on quality of services. </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985565342"/>
                  </a:ext>
                </a:extLst>
              </a:tr>
              <a:tr h="558352">
                <a:tc>
                  <a:txBody>
                    <a:bodyPr/>
                    <a:lstStyle/>
                    <a:p>
                      <a:pPr marL="0" marR="0">
                        <a:lnSpc>
                          <a:spcPct val="150000"/>
                        </a:lnSpc>
                        <a:spcBef>
                          <a:spcPts val="0"/>
                        </a:spcBef>
                        <a:spcAft>
                          <a:spcPts val="0"/>
                        </a:spcAft>
                      </a:pPr>
                      <a:r>
                        <a:rPr lang="en-US" sz="1300">
                          <a:effectLst/>
                          <a:latin typeface="+mj-lt"/>
                        </a:rPr>
                        <a:t>Technological</a:t>
                      </a:r>
                      <a:endParaRPr lang="en-US" sz="130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Adoption of digital bookings, contactless payments, and AI enhances guest experience.</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2891154518"/>
                  </a:ext>
                </a:extLst>
              </a:tr>
              <a:tr h="1128268">
                <a:tc>
                  <a:txBody>
                    <a:bodyPr/>
                    <a:lstStyle/>
                    <a:p>
                      <a:pPr marL="0" marR="0">
                        <a:lnSpc>
                          <a:spcPct val="150000"/>
                        </a:lnSpc>
                        <a:spcBef>
                          <a:spcPts val="0"/>
                        </a:spcBef>
                        <a:spcAft>
                          <a:spcPts val="0"/>
                        </a:spcAft>
                      </a:pPr>
                      <a:r>
                        <a:rPr lang="en-US" sz="1300">
                          <a:effectLst/>
                          <a:latin typeface="+mj-lt"/>
                        </a:rPr>
                        <a:t>Legal</a:t>
                      </a:r>
                      <a:endParaRPr lang="en-US" sz="130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Strict health, safety, and employment laws; data protection compliance (GDPR).</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Hotels should adhere to laws such as the National Minimum Wage Act 1998, the Equality Act 2010, and the Working Time Regulations 1998 (Judge</a:t>
                      </a:r>
                      <a:r>
                        <a:rPr lang="en-US" sz="1300" baseline="0" dirty="0">
                          <a:effectLst/>
                          <a:latin typeface="+mj-lt"/>
                        </a:rPr>
                        <a:t> and Slaughter, 2021</a:t>
                      </a:r>
                      <a:r>
                        <a:rPr lang="en-US" sz="1300" dirty="0">
                          <a:effectLst/>
                          <a:latin typeface="+mj-lt"/>
                        </a:rPr>
                        <a:t>).</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2624438248"/>
                  </a:ext>
                </a:extLst>
              </a:tr>
              <a:tr h="838708">
                <a:tc>
                  <a:txBody>
                    <a:bodyPr/>
                    <a:lstStyle/>
                    <a:p>
                      <a:pPr marL="0" marR="0">
                        <a:lnSpc>
                          <a:spcPct val="150000"/>
                        </a:lnSpc>
                        <a:spcBef>
                          <a:spcPts val="0"/>
                        </a:spcBef>
                        <a:spcAft>
                          <a:spcPts val="0"/>
                        </a:spcAft>
                      </a:pPr>
                      <a:r>
                        <a:rPr lang="en-US" sz="1300">
                          <a:effectLst/>
                          <a:latin typeface="+mj-lt"/>
                        </a:rPr>
                        <a:t>Environmental</a:t>
                      </a:r>
                      <a:endParaRPr lang="en-US" sz="1300">
                        <a:effectLst/>
                        <a:latin typeface="+mj-lt"/>
                        <a:ea typeface="Calibri" panose="020F0502020204030204" pitchFamily="34" charset="0"/>
                        <a:cs typeface="Times New Roman" panose="02020603050405020304" pitchFamily="18" charset="0"/>
                      </a:endParaRPr>
                    </a:p>
                  </a:txBody>
                  <a:tcPr marL="53371" marR="53371" marT="0" marB="0"/>
                </a:tc>
                <a:tc>
                  <a:txBody>
                    <a:bodyPr/>
                    <a:lstStyle/>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Pressure to reduce carbon footprint.</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Initiatives for waste reduction and energy efficiency.</a:t>
                      </a:r>
                    </a:p>
                    <a:p>
                      <a:pPr marL="171450" marR="0" indent="-171450">
                        <a:lnSpc>
                          <a:spcPct val="150000"/>
                        </a:lnSpc>
                        <a:spcBef>
                          <a:spcPts val="0"/>
                        </a:spcBef>
                        <a:spcAft>
                          <a:spcPts val="0"/>
                        </a:spcAft>
                        <a:buFont typeface="Arial" panose="020B0604020202020204" pitchFamily="34" charset="0"/>
                        <a:buChar char="•"/>
                      </a:pPr>
                      <a:r>
                        <a:rPr lang="en-US" sz="1300" dirty="0">
                          <a:effectLst/>
                          <a:latin typeface="+mj-lt"/>
                        </a:rPr>
                        <a:t>Green energy. </a:t>
                      </a:r>
                      <a:endParaRPr lang="en-US" sz="1300" dirty="0">
                        <a:effectLst/>
                        <a:latin typeface="+mj-lt"/>
                        <a:ea typeface="Calibri" panose="020F0502020204030204" pitchFamily="34" charset="0"/>
                        <a:cs typeface="Times New Roman" panose="02020603050405020304" pitchFamily="18" charset="0"/>
                      </a:endParaRPr>
                    </a:p>
                  </a:txBody>
                  <a:tcPr marL="53371" marR="53371" marT="0" marB="0"/>
                </a:tc>
                <a:extLst>
                  <a:ext uri="{0D108BD9-81ED-4DB2-BD59-A6C34878D82A}">
                    <a16:rowId xmlns:a16="http://schemas.microsoft.com/office/drawing/2014/main" val="3811266308"/>
                  </a:ext>
                </a:extLst>
              </a:tr>
            </a:tbl>
          </a:graphicData>
        </a:graphic>
      </p:graphicFrame>
      <p:pic>
        <p:nvPicPr>
          <p:cNvPr id="6" name="Picture 5"/>
          <p:cNvPicPr>
            <a:picLocks noChangeAspect="1"/>
          </p:cNvPicPr>
          <p:nvPr/>
        </p:nvPicPr>
        <p:blipFill>
          <a:blip r:embed="rId3"/>
          <a:stretch>
            <a:fillRect/>
          </a:stretch>
        </p:blipFill>
        <p:spPr>
          <a:xfrm>
            <a:off x="8253478" y="739091"/>
            <a:ext cx="3938520" cy="2309271"/>
          </a:xfrm>
          <a:prstGeom prst="rect">
            <a:avLst/>
          </a:prstGeom>
        </p:spPr>
      </p:pic>
      <p:sp>
        <p:nvSpPr>
          <p:cNvPr id="37" name="Google Shape;766;p73"/>
          <p:cNvSpPr txBox="1">
            <a:spLocks/>
          </p:cNvSpPr>
          <p:nvPr/>
        </p:nvSpPr>
        <p:spPr>
          <a:xfrm>
            <a:off x="9202517" y="3245034"/>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Statista, 2025</a:t>
            </a:r>
            <a:endParaRPr lang="en-US" sz="1867" dirty="0"/>
          </a:p>
        </p:txBody>
      </p:sp>
      <p:pic>
        <p:nvPicPr>
          <p:cNvPr id="7" name="Picture 6"/>
          <p:cNvPicPr>
            <a:picLocks noChangeAspect="1"/>
          </p:cNvPicPr>
          <p:nvPr/>
        </p:nvPicPr>
        <p:blipFill>
          <a:blip r:embed="rId4"/>
          <a:stretch>
            <a:fillRect/>
          </a:stretch>
        </p:blipFill>
        <p:spPr>
          <a:xfrm>
            <a:off x="8395856" y="3596689"/>
            <a:ext cx="3796145" cy="2445971"/>
          </a:xfrm>
          <a:prstGeom prst="rect">
            <a:avLst/>
          </a:prstGeom>
        </p:spPr>
      </p:pic>
      <p:sp>
        <p:nvSpPr>
          <p:cNvPr id="39" name="Google Shape;766;p73"/>
          <p:cNvSpPr txBox="1">
            <a:spLocks/>
          </p:cNvSpPr>
          <p:nvPr/>
        </p:nvSpPr>
        <p:spPr>
          <a:xfrm>
            <a:off x="8762999" y="6409093"/>
            <a:ext cx="3061855"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err="1"/>
              <a:t>Mordo</a:t>
            </a:r>
            <a:r>
              <a:rPr lang="en-GB" sz="1867" dirty="0"/>
              <a:t> Intelligence, 2025</a:t>
            </a:r>
            <a:endParaRPr lang="en-US" sz="1867" dirty="0"/>
          </a:p>
        </p:txBody>
      </p:sp>
      <p:sp>
        <p:nvSpPr>
          <p:cNvPr id="11" name="Google Shape;766;p73"/>
          <p:cNvSpPr txBox="1">
            <a:spLocks/>
          </p:cNvSpPr>
          <p:nvPr/>
        </p:nvSpPr>
        <p:spPr>
          <a:xfrm>
            <a:off x="8253480" y="5944368"/>
            <a:ext cx="3976256"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UK Hospitality Industry Market Size </a:t>
            </a:r>
            <a:endParaRPr lang="en-US" sz="1867" dirty="0"/>
          </a:p>
        </p:txBody>
      </p:sp>
      <p:sp>
        <p:nvSpPr>
          <p:cNvPr id="12" name="Google Shape;766;p73"/>
          <p:cNvSpPr txBox="1">
            <a:spLocks/>
          </p:cNvSpPr>
          <p:nvPr/>
        </p:nvSpPr>
        <p:spPr>
          <a:xfrm>
            <a:off x="8253479" y="2974048"/>
            <a:ext cx="3976256"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GDP of the UK</a:t>
            </a:r>
            <a:endParaRPr lang="en-US" sz="1867"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679887"/>
            <a:ext cx="12192000" cy="874981"/>
          </a:xfrm>
        </p:spPr>
        <p:txBody>
          <a:bodyPr/>
          <a:lstStyle/>
          <a:p>
            <a:pPr algn="ctr"/>
            <a:r>
              <a:rPr lang="en-GB" dirty="0"/>
              <a:t>INDUSTRY RESPONSES (MARRIOT HOTEL)</a:t>
            </a:r>
            <a:endParaRPr lang="en-US" dirty="0"/>
          </a:p>
        </p:txBody>
      </p:sp>
      <p:graphicFrame>
        <p:nvGraphicFramePr>
          <p:cNvPr id="2" name="Diagram 1"/>
          <p:cNvGraphicFramePr/>
          <p:nvPr>
            <p:extLst>
              <p:ext uri="{D42A27DB-BD31-4B8C-83A1-F6EECF244321}">
                <p14:modId xmlns:p14="http://schemas.microsoft.com/office/powerpoint/2010/main" val="2830945196"/>
              </p:ext>
            </p:extLst>
          </p:nvPr>
        </p:nvGraphicFramePr>
        <p:xfrm>
          <a:off x="106219" y="127384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8813453" y="1956081"/>
            <a:ext cx="2926195" cy="2750358"/>
          </a:xfrm>
          <a:prstGeom prst="rect">
            <a:avLst/>
          </a:prstGeom>
        </p:spPr>
      </p:pic>
      <p:sp>
        <p:nvSpPr>
          <p:cNvPr id="7" name="Google Shape;766;p73"/>
          <p:cNvSpPr txBox="1">
            <a:spLocks/>
          </p:cNvSpPr>
          <p:nvPr/>
        </p:nvSpPr>
        <p:spPr>
          <a:xfrm>
            <a:off x="9539142" y="5514108"/>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Marriot, 2013</a:t>
            </a:r>
            <a:endParaRPr lang="en-US" sz="1867" dirty="0"/>
          </a:p>
        </p:txBody>
      </p:sp>
      <p:sp>
        <p:nvSpPr>
          <p:cNvPr id="8" name="Google Shape;766;p73"/>
          <p:cNvSpPr txBox="1">
            <a:spLocks/>
          </p:cNvSpPr>
          <p:nvPr/>
        </p:nvSpPr>
        <p:spPr>
          <a:xfrm>
            <a:off x="9539142" y="5051137"/>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Marriot Logo</a:t>
            </a:r>
            <a:endParaRPr lang="en-US" sz="1867" dirty="0"/>
          </a:p>
        </p:txBody>
      </p:sp>
      <p:sp>
        <p:nvSpPr>
          <p:cNvPr id="4" name="Google Shape;788;p74">
            <a:extLst>
              <a:ext uri="{FF2B5EF4-FFF2-40B4-BE49-F238E27FC236}">
                <a16:creationId xmlns:a16="http://schemas.microsoft.com/office/drawing/2014/main" id="{53983ECD-1269-980B-06C0-EB58E4E44BD1}"/>
              </a:ext>
            </a:extLst>
          </p:cNvPr>
          <p:cNvSpPr/>
          <p:nvPr/>
        </p:nvSpPr>
        <p:spPr>
          <a:xfrm>
            <a:off x="285750" y="1715154"/>
            <a:ext cx="11620500" cy="45719"/>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3831431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588872"/>
            <a:ext cx="12192000" cy="874981"/>
          </a:xfrm>
        </p:spPr>
        <p:txBody>
          <a:bodyPr/>
          <a:lstStyle/>
          <a:p>
            <a:pPr algn="ctr"/>
            <a:r>
              <a:rPr lang="en-GB" dirty="0"/>
              <a:t>INDUSTRY RESPONSES (The Goring)</a:t>
            </a:r>
            <a:endParaRPr lang="en-US" dirty="0"/>
          </a:p>
        </p:txBody>
      </p:sp>
      <p:graphicFrame>
        <p:nvGraphicFramePr>
          <p:cNvPr id="2" name="Diagram 1"/>
          <p:cNvGraphicFramePr/>
          <p:nvPr>
            <p:extLst>
              <p:ext uri="{D42A27DB-BD31-4B8C-83A1-F6EECF244321}">
                <p14:modId xmlns:p14="http://schemas.microsoft.com/office/powerpoint/2010/main" val="1247063299"/>
              </p:ext>
            </p:extLst>
          </p:nvPr>
        </p:nvGraphicFramePr>
        <p:xfrm>
          <a:off x="106218" y="1273849"/>
          <a:ext cx="9434021" cy="5332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Google Shape;766;p73"/>
          <p:cNvSpPr txBox="1">
            <a:spLocks/>
          </p:cNvSpPr>
          <p:nvPr/>
        </p:nvSpPr>
        <p:spPr>
          <a:xfrm>
            <a:off x="9761389" y="4346863"/>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Goring, 2025</a:t>
            </a:r>
            <a:endParaRPr lang="en-US" sz="1867" dirty="0"/>
          </a:p>
        </p:txBody>
      </p:sp>
      <p:pic>
        <p:nvPicPr>
          <p:cNvPr id="8" name="Picture 7"/>
          <p:cNvPicPr>
            <a:picLocks noChangeAspect="1"/>
          </p:cNvPicPr>
          <p:nvPr/>
        </p:nvPicPr>
        <p:blipFill>
          <a:blip r:embed="rId8"/>
          <a:stretch>
            <a:fillRect/>
          </a:stretch>
        </p:blipFill>
        <p:spPr>
          <a:xfrm>
            <a:off x="9601199" y="2041814"/>
            <a:ext cx="2398567" cy="2398567"/>
          </a:xfrm>
          <a:prstGeom prst="rect">
            <a:avLst/>
          </a:prstGeom>
        </p:spPr>
      </p:pic>
      <p:sp>
        <p:nvSpPr>
          <p:cNvPr id="6" name="Google Shape;766;p73"/>
          <p:cNvSpPr txBox="1">
            <a:spLocks/>
          </p:cNvSpPr>
          <p:nvPr/>
        </p:nvSpPr>
        <p:spPr>
          <a:xfrm>
            <a:off x="9761390" y="4048991"/>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Goring Logo </a:t>
            </a:r>
            <a:endParaRPr lang="en-US" sz="1867" dirty="0"/>
          </a:p>
        </p:txBody>
      </p:sp>
      <p:sp>
        <p:nvSpPr>
          <p:cNvPr id="4" name="Google Shape;788;p74">
            <a:extLst>
              <a:ext uri="{FF2B5EF4-FFF2-40B4-BE49-F238E27FC236}">
                <a16:creationId xmlns:a16="http://schemas.microsoft.com/office/drawing/2014/main" id="{EE8DD09B-ADAD-16F1-FF7E-F1730351B963}"/>
              </a:ext>
            </a:extLst>
          </p:cNvPr>
          <p:cNvSpPr/>
          <p:nvPr/>
        </p:nvSpPr>
        <p:spPr>
          <a:xfrm>
            <a:off x="285750" y="1715154"/>
            <a:ext cx="11620500" cy="45719"/>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404168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 y="520950"/>
            <a:ext cx="12192000" cy="900545"/>
          </a:xfrm>
        </p:spPr>
        <p:txBody>
          <a:bodyPr/>
          <a:lstStyle/>
          <a:p>
            <a:pPr algn="ctr"/>
            <a:r>
              <a:rPr lang="en-GB" dirty="0"/>
              <a:t>CRITICAL REFLECTION (STRENGTHS)</a:t>
            </a: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2543237708"/>
              </p:ext>
            </p:extLst>
          </p:nvPr>
        </p:nvGraphicFramePr>
        <p:xfrm>
          <a:off x="1877406" y="1982661"/>
          <a:ext cx="8437187" cy="4037139"/>
        </p:xfrm>
        <a:graphic>
          <a:graphicData uri="http://schemas.openxmlformats.org/drawingml/2006/table">
            <a:tbl>
              <a:tblPr firstRow="1" firstCol="1" bandRow="1">
                <a:tableStyleId>{69012ECD-51FC-41F1-AA8D-1B2483CD663E}</a:tableStyleId>
              </a:tblPr>
              <a:tblGrid>
                <a:gridCol w="8437187">
                  <a:extLst>
                    <a:ext uri="{9D8B030D-6E8A-4147-A177-3AD203B41FA5}">
                      <a16:colId xmlns:a16="http://schemas.microsoft.com/office/drawing/2014/main" val="4293150744"/>
                    </a:ext>
                  </a:extLst>
                </a:gridCol>
              </a:tblGrid>
              <a:tr h="746041">
                <a:tc>
                  <a:txBody>
                    <a:bodyPr/>
                    <a:lstStyle/>
                    <a:p>
                      <a:pPr marL="0" marR="0" algn="ctr">
                        <a:lnSpc>
                          <a:spcPct val="150000"/>
                        </a:lnSpc>
                        <a:spcBef>
                          <a:spcPts val="0"/>
                        </a:spcBef>
                        <a:spcAft>
                          <a:spcPts val="0"/>
                        </a:spcAft>
                      </a:pPr>
                      <a:r>
                        <a:rPr lang="en-US" sz="2100" b="0" dirty="0">
                          <a:effectLst/>
                          <a:latin typeface="+mj-lt"/>
                        </a:rPr>
                        <a:t>Strengths</a:t>
                      </a:r>
                      <a:endParaRPr lang="en-US" sz="21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46015701"/>
                  </a:ext>
                </a:extLst>
              </a:tr>
              <a:tr h="3291098">
                <a:tc>
                  <a:txBody>
                    <a:bodyPr/>
                    <a:lstStyle/>
                    <a:p>
                      <a:pPr marL="285750" marR="0" indent="-285750">
                        <a:lnSpc>
                          <a:spcPct val="150000"/>
                        </a:lnSpc>
                        <a:spcBef>
                          <a:spcPts val="0"/>
                        </a:spcBef>
                        <a:spcAft>
                          <a:spcPts val="0"/>
                        </a:spcAft>
                        <a:buFont typeface="Arial" panose="020B0604020202020204" pitchFamily="34" charset="0"/>
                        <a:buChar char="•"/>
                      </a:pPr>
                      <a:r>
                        <a:rPr lang="en-US" sz="2100" b="0" dirty="0">
                          <a:effectLst/>
                          <a:latin typeface="+mj-lt"/>
                        </a:rPr>
                        <a:t>Thorough integration of theory and real examples enhances understanding of sustainability. </a:t>
                      </a:r>
                    </a:p>
                    <a:p>
                      <a:pPr marL="285750" marR="0" indent="-285750">
                        <a:lnSpc>
                          <a:spcPct val="150000"/>
                        </a:lnSpc>
                        <a:spcBef>
                          <a:spcPts val="0"/>
                        </a:spcBef>
                        <a:spcAft>
                          <a:spcPts val="0"/>
                        </a:spcAft>
                        <a:buFont typeface="Arial" panose="020B0604020202020204" pitchFamily="34" charset="0"/>
                        <a:buChar char="•"/>
                      </a:pPr>
                      <a:r>
                        <a:rPr lang="en-US" sz="2100" b="0" dirty="0">
                          <a:effectLst/>
                          <a:latin typeface="+mj-lt"/>
                        </a:rPr>
                        <a:t>Student fieldwork and surveys add practical insights. </a:t>
                      </a:r>
                    </a:p>
                    <a:p>
                      <a:pPr marL="285750" marR="0" indent="-285750">
                        <a:lnSpc>
                          <a:spcPct val="150000"/>
                        </a:lnSpc>
                        <a:spcBef>
                          <a:spcPts val="0"/>
                        </a:spcBef>
                        <a:spcAft>
                          <a:spcPts val="0"/>
                        </a:spcAft>
                        <a:buFont typeface="Arial" panose="020B0604020202020204" pitchFamily="34" charset="0"/>
                        <a:buChar char="•"/>
                      </a:pPr>
                      <a:r>
                        <a:rPr lang="en-US" sz="2100" b="0" dirty="0">
                          <a:effectLst/>
                          <a:latin typeface="+mj-lt"/>
                        </a:rPr>
                        <a:t>Clear recommendations promote actionable green practices. </a:t>
                      </a:r>
                    </a:p>
                    <a:p>
                      <a:pPr marL="285750" marR="0" indent="-285750">
                        <a:lnSpc>
                          <a:spcPct val="150000"/>
                        </a:lnSpc>
                        <a:spcBef>
                          <a:spcPts val="0"/>
                        </a:spcBef>
                        <a:spcAft>
                          <a:spcPts val="0"/>
                        </a:spcAft>
                        <a:buFont typeface="Arial" panose="020B0604020202020204" pitchFamily="34" charset="0"/>
                        <a:buChar char="•"/>
                      </a:pPr>
                      <a:r>
                        <a:rPr lang="en-US" sz="2100" b="0" dirty="0">
                          <a:effectLst/>
                          <a:latin typeface="+mj-lt"/>
                        </a:rPr>
                        <a:t>Also, focuses on social, economic and technological factors of the hotels. </a:t>
                      </a:r>
                      <a:endParaRPr lang="en-US" sz="21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1151543234"/>
                  </a:ext>
                </a:extLst>
              </a:tr>
            </a:tbl>
          </a:graphicData>
        </a:graphic>
      </p:graphicFrame>
      <p:sp>
        <p:nvSpPr>
          <p:cNvPr id="4" name="Google Shape;788;p74">
            <a:extLst>
              <a:ext uri="{FF2B5EF4-FFF2-40B4-BE49-F238E27FC236}">
                <a16:creationId xmlns:a16="http://schemas.microsoft.com/office/drawing/2014/main" id="{923A2D13-9856-B8F9-240B-F9AD0C0617F9}"/>
              </a:ext>
            </a:extLst>
          </p:cNvPr>
          <p:cNvSpPr/>
          <p:nvPr/>
        </p:nvSpPr>
        <p:spPr>
          <a:xfrm>
            <a:off x="285750" y="1715154"/>
            <a:ext cx="11620500" cy="45719"/>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4284003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87"/>
        <p:cNvGrpSpPr/>
        <p:nvPr/>
      </p:nvGrpSpPr>
      <p:grpSpPr>
        <a:xfrm>
          <a:off x="0" y="0"/>
          <a:ext cx="0" cy="0"/>
          <a:chOff x="0" y="0"/>
          <a:chExt cx="0" cy="0"/>
        </a:xfrm>
      </p:grpSpPr>
      <p:sp>
        <p:nvSpPr>
          <p:cNvPr id="988" name="Google Shape;988;p81"/>
          <p:cNvSpPr txBox="1">
            <a:spLocks noGrp="1"/>
          </p:cNvSpPr>
          <p:nvPr>
            <p:ph type="title"/>
          </p:nvPr>
        </p:nvSpPr>
        <p:spPr>
          <a:xfrm>
            <a:off x="777240" y="414393"/>
            <a:ext cx="6714837" cy="108010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spcFirstLastPara="1" vert="horz" wrap="square" lIns="121900" tIns="121900" rIns="121900" bIns="121900" rtlCol="0" anchor="t" anchorCtr="0">
            <a:noAutofit/>
          </a:bodyPr>
          <a:lstStyle/>
          <a:p>
            <a:pPr lvl="0"/>
            <a:r>
              <a:rPr lang="en-US" dirty="0">
                <a:solidFill>
                  <a:schemeClr val="tx1"/>
                </a:solidFill>
                <a:latin typeface="+mj-lt"/>
              </a:rPr>
              <a:t>CRITICAL REFLECTION (WEAKNESSES)</a:t>
            </a:r>
          </a:p>
        </p:txBody>
      </p:sp>
      <p:sp>
        <p:nvSpPr>
          <p:cNvPr id="997" name="Google Shape;997;p81"/>
          <p:cNvSpPr/>
          <p:nvPr/>
        </p:nvSpPr>
        <p:spPr>
          <a:xfrm>
            <a:off x="330240" y="477432"/>
            <a:ext cx="447000" cy="459827"/>
          </a:xfrm>
          <a:prstGeom prst="ellipse">
            <a:avLst/>
          </a:prstGeom>
          <a:solidFill>
            <a:schemeClr val="accent1"/>
          </a:solidFill>
          <a:ln>
            <a:noFill/>
          </a:ln>
        </p:spPr>
        <p:txBody>
          <a:bodyPr spcFirstLastPara="1" wrap="square" lIns="121900" tIns="121900" rIns="121900" bIns="121900" anchor="ctr" anchorCtr="0">
            <a:noAutofit/>
          </a:bodyPr>
          <a:lstStyle/>
          <a:p>
            <a:endParaRPr sz="2400">
              <a:latin typeface="+mj-lt"/>
            </a:endParaRPr>
          </a:p>
        </p:txBody>
      </p:sp>
      <p:graphicFrame>
        <p:nvGraphicFramePr>
          <p:cNvPr id="2" name="Table 1"/>
          <p:cNvGraphicFramePr>
            <a:graphicFrameLocks noGrp="1"/>
          </p:cNvGraphicFramePr>
          <p:nvPr>
            <p:extLst>
              <p:ext uri="{D42A27DB-BD31-4B8C-83A1-F6EECF244321}">
                <p14:modId xmlns:p14="http://schemas.microsoft.com/office/powerpoint/2010/main" val="817087893"/>
              </p:ext>
            </p:extLst>
          </p:nvPr>
        </p:nvGraphicFramePr>
        <p:xfrm>
          <a:off x="914400" y="1802476"/>
          <a:ext cx="6307689" cy="4459779"/>
        </p:xfrm>
        <a:graphic>
          <a:graphicData uri="http://schemas.openxmlformats.org/drawingml/2006/table">
            <a:tbl>
              <a:tblPr firstRow="1" firstCol="1" bandRow="1">
                <a:tableStyleId>{ED083AE6-46FA-4A59-8FB0-9F97EB10719F}</a:tableStyleId>
              </a:tblPr>
              <a:tblGrid>
                <a:gridCol w="6307689">
                  <a:extLst>
                    <a:ext uri="{9D8B030D-6E8A-4147-A177-3AD203B41FA5}">
                      <a16:colId xmlns:a16="http://schemas.microsoft.com/office/drawing/2014/main" val="2133348780"/>
                    </a:ext>
                  </a:extLst>
                </a:gridCol>
              </a:tblGrid>
              <a:tr h="891955">
                <a:tc>
                  <a:txBody>
                    <a:bodyPr/>
                    <a:lstStyle/>
                    <a:p>
                      <a:pPr marL="0" marR="0" algn="ctr">
                        <a:lnSpc>
                          <a:spcPct val="150000"/>
                        </a:lnSpc>
                        <a:spcBef>
                          <a:spcPts val="0"/>
                        </a:spcBef>
                        <a:spcAft>
                          <a:spcPts val="0"/>
                        </a:spcAft>
                      </a:pPr>
                      <a:r>
                        <a:rPr lang="en-US" sz="2100" dirty="0">
                          <a:effectLst/>
                          <a:latin typeface="+mj-lt"/>
                        </a:rPr>
                        <a:t>Limitations</a:t>
                      </a:r>
                      <a:endParaRPr lang="en-US" sz="210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349999070"/>
                  </a:ext>
                </a:extLst>
              </a:tr>
              <a:tr h="3567824">
                <a:tc>
                  <a:txBody>
                    <a:bodyPr/>
                    <a:lstStyle/>
                    <a:p>
                      <a:pPr marL="342900" marR="0" indent="-342900">
                        <a:lnSpc>
                          <a:spcPct val="150000"/>
                        </a:lnSpc>
                        <a:spcBef>
                          <a:spcPts val="0"/>
                        </a:spcBef>
                        <a:spcAft>
                          <a:spcPts val="0"/>
                        </a:spcAft>
                        <a:buFont typeface="Arial" panose="020B0604020202020204" pitchFamily="34" charset="0"/>
                        <a:buChar char="•"/>
                      </a:pPr>
                      <a:r>
                        <a:rPr lang="en-US" sz="2100" b="0" dirty="0">
                          <a:effectLst/>
                          <a:latin typeface="+mj-lt"/>
                        </a:rPr>
                        <a:t>High financial barriers for green implementation are underemphasized (</a:t>
                      </a:r>
                      <a:r>
                        <a:rPr lang="en-US" sz="2100" b="0" dirty="0" err="1">
                          <a:latin typeface="+mj-lt"/>
                        </a:rPr>
                        <a:t>Batabyal</a:t>
                      </a:r>
                      <a:r>
                        <a:rPr lang="en-US" sz="2100" b="0" dirty="0">
                          <a:latin typeface="+mj-lt"/>
                        </a:rPr>
                        <a:t> and Das, 2019</a:t>
                      </a:r>
                      <a:r>
                        <a:rPr lang="en-US" sz="2100" b="0" dirty="0">
                          <a:effectLst/>
                          <a:latin typeface="+mj-lt"/>
                        </a:rPr>
                        <a:t>). </a:t>
                      </a:r>
                    </a:p>
                    <a:p>
                      <a:pPr marL="342900" marR="0" indent="-342900">
                        <a:lnSpc>
                          <a:spcPct val="150000"/>
                        </a:lnSpc>
                        <a:spcBef>
                          <a:spcPts val="0"/>
                        </a:spcBef>
                        <a:spcAft>
                          <a:spcPts val="0"/>
                        </a:spcAft>
                        <a:buFont typeface="Arial" panose="020B0604020202020204" pitchFamily="34" charset="0"/>
                        <a:buChar char="•"/>
                      </a:pPr>
                      <a:r>
                        <a:rPr lang="en-US" sz="2100" b="0" dirty="0">
                          <a:effectLst/>
                          <a:latin typeface="+mj-lt"/>
                        </a:rPr>
                        <a:t>Less focus on small hotel challenges. </a:t>
                      </a:r>
                    </a:p>
                    <a:p>
                      <a:pPr marL="342900" marR="0" indent="-342900">
                        <a:lnSpc>
                          <a:spcPct val="150000"/>
                        </a:lnSpc>
                        <a:spcBef>
                          <a:spcPts val="0"/>
                        </a:spcBef>
                        <a:spcAft>
                          <a:spcPts val="0"/>
                        </a:spcAft>
                        <a:buFont typeface="Arial" panose="020B0604020202020204" pitchFamily="34" charset="0"/>
                        <a:buChar char="•"/>
                      </a:pPr>
                      <a:r>
                        <a:rPr lang="en-US" sz="2100" b="0" dirty="0">
                          <a:effectLst/>
                          <a:latin typeface="+mj-lt"/>
                        </a:rPr>
                        <a:t>Some theories lack deeper analysis. </a:t>
                      </a:r>
                    </a:p>
                    <a:p>
                      <a:pPr marL="342900" marR="0" indent="-342900">
                        <a:lnSpc>
                          <a:spcPct val="150000"/>
                        </a:lnSpc>
                        <a:spcBef>
                          <a:spcPts val="0"/>
                        </a:spcBef>
                        <a:spcAft>
                          <a:spcPts val="0"/>
                        </a:spcAft>
                        <a:buFont typeface="Arial" panose="020B0604020202020204" pitchFamily="34" charset="0"/>
                        <a:buChar char="•"/>
                      </a:pPr>
                      <a:r>
                        <a:rPr lang="en-US" sz="2100" b="0" dirty="0">
                          <a:effectLst/>
                          <a:latin typeface="+mj-lt"/>
                        </a:rPr>
                        <a:t>Overreliance on student data may reduce report robustness and scope (Cooper and</a:t>
                      </a:r>
                      <a:r>
                        <a:rPr lang="en-US" sz="2100" b="0" baseline="0" dirty="0">
                          <a:effectLst/>
                          <a:latin typeface="+mj-lt"/>
                        </a:rPr>
                        <a:t> Hall, 2022</a:t>
                      </a:r>
                      <a:r>
                        <a:rPr lang="en-US" sz="2100" b="0" dirty="0">
                          <a:effectLst/>
                          <a:latin typeface="+mj-lt"/>
                        </a:rPr>
                        <a:t>).</a:t>
                      </a:r>
                      <a:endParaRPr lang="en-US" sz="2100" b="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1888834223"/>
                  </a:ext>
                </a:extLst>
              </a:tr>
            </a:tbl>
          </a:graphicData>
        </a:graphic>
      </p:graphicFrame>
      <p:pic>
        <p:nvPicPr>
          <p:cNvPr id="4" name="Picture 3"/>
          <p:cNvPicPr>
            <a:picLocks noChangeAspect="1"/>
          </p:cNvPicPr>
          <p:nvPr/>
        </p:nvPicPr>
        <p:blipFill>
          <a:blip r:embed="rId3"/>
          <a:stretch>
            <a:fillRect/>
          </a:stretch>
        </p:blipFill>
        <p:spPr>
          <a:xfrm>
            <a:off x="7492077" y="2002385"/>
            <a:ext cx="4389047" cy="4059960"/>
          </a:xfrm>
          <a:prstGeom prst="rect">
            <a:avLst/>
          </a:prstGeom>
        </p:spPr>
      </p:pic>
      <p:sp>
        <p:nvSpPr>
          <p:cNvPr id="10" name="Google Shape;766;p73"/>
          <p:cNvSpPr txBox="1">
            <a:spLocks/>
          </p:cNvSpPr>
          <p:nvPr/>
        </p:nvSpPr>
        <p:spPr>
          <a:xfrm>
            <a:off x="9530542" y="6262255"/>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latin typeface="+mj-lt"/>
              </a:rPr>
              <a:t>Self generated</a:t>
            </a:r>
            <a:endParaRPr lang="en-US" sz="1867" dirty="0">
              <a:latin typeface="+mj-lt"/>
            </a:endParaRPr>
          </a:p>
        </p:txBody>
      </p:sp>
      <p:sp>
        <p:nvSpPr>
          <p:cNvPr id="3" name="Google Shape;788;p74">
            <a:extLst>
              <a:ext uri="{FF2B5EF4-FFF2-40B4-BE49-F238E27FC236}">
                <a16:creationId xmlns:a16="http://schemas.microsoft.com/office/drawing/2014/main" id="{916E4BA8-EF34-C2AC-07E8-F304A4B04BDC}"/>
              </a:ext>
            </a:extLst>
          </p:cNvPr>
          <p:cNvSpPr/>
          <p:nvPr/>
        </p:nvSpPr>
        <p:spPr>
          <a:xfrm>
            <a:off x="6861810" y="676793"/>
            <a:ext cx="5208270" cy="87284"/>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latin typeface="+mj-l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78"/>
        <p:cNvGrpSpPr/>
        <p:nvPr/>
      </p:nvGrpSpPr>
      <p:grpSpPr>
        <a:xfrm>
          <a:off x="0" y="0"/>
          <a:ext cx="0" cy="0"/>
          <a:chOff x="0" y="0"/>
          <a:chExt cx="0" cy="0"/>
        </a:xfrm>
      </p:grpSpPr>
      <p:sp>
        <p:nvSpPr>
          <p:cNvPr id="981" name="Google Shape;981;p80"/>
          <p:cNvSpPr txBox="1">
            <a:spLocks noGrp="1"/>
          </p:cNvSpPr>
          <p:nvPr>
            <p:ph type="title"/>
          </p:nvPr>
        </p:nvSpPr>
        <p:spPr>
          <a:xfrm>
            <a:off x="975360" y="2827019"/>
            <a:ext cx="1767840" cy="685801"/>
          </a:xfrm>
          <a:prstGeom prst="rect">
            <a:avLst/>
          </a:prstGeom>
          <a:noFill/>
        </p:spPr>
        <p:style>
          <a:lnRef idx="2">
            <a:schemeClr val="accent5">
              <a:shade val="50000"/>
            </a:schemeClr>
          </a:lnRef>
          <a:fillRef idx="1">
            <a:schemeClr val="accent5"/>
          </a:fillRef>
          <a:effectRef idx="0">
            <a:schemeClr val="accent5"/>
          </a:effectRef>
          <a:fontRef idx="minor">
            <a:schemeClr val="lt1"/>
          </a:fontRef>
        </p:style>
        <p:txBody>
          <a:bodyPr spcFirstLastPara="1" vert="horz" wrap="square" lIns="121900" tIns="121900" rIns="121900" bIns="121900" rtlCol="0" anchor="t" anchorCtr="0">
            <a:noAutofit/>
          </a:bodyPr>
          <a:lstStyle/>
          <a:p>
            <a:pPr lvl="0"/>
            <a:r>
              <a:rPr lang="en-GB" dirty="0">
                <a:solidFill>
                  <a:schemeClr val="bg1"/>
                </a:solidFill>
              </a:rPr>
              <a:t>IMPACT</a:t>
            </a:r>
            <a:r>
              <a:rPr lang="en-GB" dirty="0">
                <a:solidFill>
                  <a:schemeClr val="tx1"/>
                </a:solidFill>
              </a:rPr>
              <a:t> </a:t>
            </a:r>
          </a:p>
        </p:txBody>
      </p:sp>
      <p:graphicFrame>
        <p:nvGraphicFramePr>
          <p:cNvPr id="4" name="Table 3"/>
          <p:cNvGraphicFramePr>
            <a:graphicFrameLocks noGrp="1"/>
          </p:cNvGraphicFramePr>
          <p:nvPr>
            <p:extLst>
              <p:ext uri="{D42A27DB-BD31-4B8C-83A1-F6EECF244321}">
                <p14:modId xmlns:p14="http://schemas.microsoft.com/office/powerpoint/2010/main" val="3672697645"/>
              </p:ext>
            </p:extLst>
          </p:nvPr>
        </p:nvGraphicFramePr>
        <p:xfrm>
          <a:off x="4274820" y="53112"/>
          <a:ext cx="7833360" cy="6743334"/>
        </p:xfrm>
        <a:graphic>
          <a:graphicData uri="http://schemas.openxmlformats.org/drawingml/2006/table">
            <a:tbl>
              <a:tblPr firstRow="1" firstCol="1" bandRow="1">
                <a:tableStyleId>{0E3FDE45-AF77-4B5C-9715-49D594BDF05E}</a:tableStyleId>
              </a:tblPr>
              <a:tblGrid>
                <a:gridCol w="2611120">
                  <a:extLst>
                    <a:ext uri="{9D8B030D-6E8A-4147-A177-3AD203B41FA5}">
                      <a16:colId xmlns:a16="http://schemas.microsoft.com/office/drawing/2014/main" val="1044217362"/>
                    </a:ext>
                  </a:extLst>
                </a:gridCol>
                <a:gridCol w="3526635">
                  <a:extLst>
                    <a:ext uri="{9D8B030D-6E8A-4147-A177-3AD203B41FA5}">
                      <a16:colId xmlns:a16="http://schemas.microsoft.com/office/drawing/2014/main" val="2106910421"/>
                    </a:ext>
                  </a:extLst>
                </a:gridCol>
                <a:gridCol w="1695605">
                  <a:extLst>
                    <a:ext uri="{9D8B030D-6E8A-4147-A177-3AD203B41FA5}">
                      <a16:colId xmlns:a16="http://schemas.microsoft.com/office/drawing/2014/main" val="1504586666"/>
                    </a:ext>
                  </a:extLst>
                </a:gridCol>
              </a:tblGrid>
              <a:tr h="409088">
                <a:tc>
                  <a:txBody>
                    <a:bodyPr/>
                    <a:lstStyle/>
                    <a:p>
                      <a:pPr marL="0" marR="0" algn="ctr">
                        <a:lnSpc>
                          <a:spcPct val="150000"/>
                        </a:lnSpc>
                        <a:spcBef>
                          <a:spcPts val="0"/>
                        </a:spcBef>
                        <a:spcAft>
                          <a:spcPts val="0"/>
                        </a:spcAft>
                      </a:pPr>
                      <a:r>
                        <a:rPr lang="en-US" sz="1600">
                          <a:effectLst/>
                          <a:latin typeface="+mj-lt"/>
                        </a:rPr>
                        <a:t>Impact Area</a:t>
                      </a:r>
                      <a:endParaRPr lang="en-US" sz="1600">
                        <a:effectLst/>
                        <a:latin typeface="+mj-lt"/>
                        <a:ea typeface="Calibri" panose="020F0502020204030204" pitchFamily="34" charset="0"/>
                        <a:cs typeface="Times New Roman" panose="02020603050405020304" pitchFamily="18" charset="0"/>
                      </a:endParaRPr>
                    </a:p>
                  </a:txBody>
                  <a:tcPr marT="0" marB="0"/>
                </a:tc>
                <a:tc>
                  <a:txBody>
                    <a:bodyPr/>
                    <a:lstStyle/>
                    <a:p>
                      <a:pPr marL="0" marR="0" algn="ctr">
                        <a:lnSpc>
                          <a:spcPct val="150000"/>
                        </a:lnSpc>
                        <a:spcBef>
                          <a:spcPts val="0"/>
                        </a:spcBef>
                        <a:spcAft>
                          <a:spcPts val="0"/>
                        </a:spcAft>
                      </a:pPr>
                      <a:r>
                        <a:rPr lang="en-US" sz="1600">
                          <a:effectLst/>
                          <a:latin typeface="+mj-lt"/>
                        </a:rPr>
                        <a:t>Description of Impact</a:t>
                      </a:r>
                      <a:endParaRPr lang="en-US" sz="1600">
                        <a:effectLst/>
                        <a:latin typeface="+mj-lt"/>
                        <a:ea typeface="Calibri" panose="020F0502020204030204" pitchFamily="34" charset="0"/>
                        <a:cs typeface="Times New Roman" panose="02020603050405020304" pitchFamily="18" charset="0"/>
                      </a:endParaRPr>
                    </a:p>
                  </a:txBody>
                  <a:tcPr marT="0" marB="0"/>
                </a:tc>
                <a:tc>
                  <a:txBody>
                    <a:bodyPr/>
                    <a:lstStyle/>
                    <a:p>
                      <a:pPr marL="0" marR="0" algn="ctr">
                        <a:lnSpc>
                          <a:spcPct val="150000"/>
                        </a:lnSpc>
                        <a:spcBef>
                          <a:spcPts val="0"/>
                        </a:spcBef>
                        <a:spcAft>
                          <a:spcPts val="0"/>
                        </a:spcAft>
                      </a:pPr>
                      <a:r>
                        <a:rPr lang="en-US" sz="1600">
                          <a:effectLst/>
                          <a:latin typeface="+mj-lt"/>
                        </a:rPr>
                        <a:t>Impact Area</a:t>
                      </a:r>
                      <a:endParaRPr lang="en-US" sz="16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40754283"/>
                  </a:ext>
                </a:extLst>
              </a:tr>
              <a:tr h="1227263">
                <a:tc>
                  <a:txBody>
                    <a:bodyPr/>
                    <a:lstStyle/>
                    <a:p>
                      <a:pPr marL="0" marR="0">
                        <a:lnSpc>
                          <a:spcPct val="150000"/>
                        </a:lnSpc>
                        <a:spcBef>
                          <a:spcPts val="0"/>
                        </a:spcBef>
                        <a:spcAft>
                          <a:spcPts val="0"/>
                        </a:spcAft>
                      </a:pPr>
                      <a:r>
                        <a:rPr lang="en-US" sz="1600" dirty="0">
                          <a:effectLst/>
                          <a:latin typeface="+mj-lt"/>
                        </a:rPr>
                        <a:t>Operational Practices</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dirty="0">
                          <a:effectLst/>
                          <a:latin typeface="+mj-lt"/>
                        </a:rPr>
                        <a:t>Hotels adopt energy-saving systems, reduce plastic use, and implement waste management.</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a:effectLst/>
                          <a:latin typeface="+mj-lt"/>
                        </a:rPr>
                        <a:t>Operational Practices</a:t>
                      </a:r>
                      <a:endParaRPr lang="en-US" sz="16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2054296796"/>
                  </a:ext>
                </a:extLst>
              </a:tr>
              <a:tr h="1227263">
                <a:tc>
                  <a:txBody>
                    <a:bodyPr/>
                    <a:lstStyle/>
                    <a:p>
                      <a:pPr marL="0" marR="0">
                        <a:lnSpc>
                          <a:spcPct val="150000"/>
                        </a:lnSpc>
                        <a:spcBef>
                          <a:spcPts val="0"/>
                        </a:spcBef>
                        <a:spcAft>
                          <a:spcPts val="0"/>
                        </a:spcAft>
                      </a:pPr>
                      <a:r>
                        <a:rPr lang="en-US" sz="1600" dirty="0">
                          <a:effectLst/>
                          <a:latin typeface="+mj-lt"/>
                        </a:rPr>
                        <a:t>Guest Expectations</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dirty="0">
                          <a:effectLst/>
                          <a:latin typeface="+mj-lt"/>
                        </a:rPr>
                        <a:t>Rising demand for eco-friendly experiences influences booking choices and brand loyalty.</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a:effectLst/>
                          <a:latin typeface="+mj-lt"/>
                        </a:rPr>
                        <a:t>Guest Expectations</a:t>
                      </a:r>
                      <a:endParaRPr lang="en-US" sz="16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496324161"/>
                  </a:ext>
                </a:extLst>
              </a:tr>
              <a:tr h="1402930">
                <a:tc>
                  <a:txBody>
                    <a:bodyPr/>
                    <a:lstStyle/>
                    <a:p>
                      <a:pPr marL="0" marR="0">
                        <a:lnSpc>
                          <a:spcPct val="150000"/>
                        </a:lnSpc>
                        <a:spcBef>
                          <a:spcPts val="0"/>
                        </a:spcBef>
                        <a:spcAft>
                          <a:spcPts val="0"/>
                        </a:spcAft>
                      </a:pPr>
                      <a:r>
                        <a:rPr lang="en-US" sz="1600">
                          <a:effectLst/>
                          <a:latin typeface="+mj-lt"/>
                        </a:rPr>
                        <a:t>Cost Structures</a:t>
                      </a:r>
                      <a:endParaRPr lang="en-US" sz="16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dirty="0">
                          <a:effectLst/>
                          <a:latin typeface="+mj-lt"/>
                        </a:rPr>
                        <a:t>High upfront investment in green technology impacts short-term budgets but lowers long-term costs (</a:t>
                      </a:r>
                      <a:r>
                        <a:rPr lang="en-US" sz="1600" dirty="0">
                          <a:solidFill>
                            <a:srgbClr val="222222"/>
                          </a:solidFill>
                          <a:latin typeface="+mj-lt"/>
                        </a:rPr>
                        <a:t>Ford and </a:t>
                      </a:r>
                      <a:r>
                        <a:rPr lang="en-US" sz="1600" dirty="0" err="1">
                          <a:solidFill>
                            <a:srgbClr val="222222"/>
                          </a:solidFill>
                          <a:latin typeface="+mj-lt"/>
                        </a:rPr>
                        <a:t>Stunman</a:t>
                      </a:r>
                      <a:r>
                        <a:rPr lang="en-US" sz="1600" dirty="0">
                          <a:solidFill>
                            <a:srgbClr val="222222"/>
                          </a:solidFill>
                          <a:latin typeface="+mj-lt"/>
                        </a:rPr>
                        <a:t>, 2020</a:t>
                      </a:r>
                      <a:r>
                        <a:rPr lang="en-US" sz="1600" dirty="0">
                          <a:effectLst/>
                          <a:latin typeface="+mj-lt"/>
                        </a:rPr>
                        <a:t>).</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a:effectLst/>
                          <a:latin typeface="+mj-lt"/>
                        </a:rPr>
                        <a:t>Cost Structures</a:t>
                      </a:r>
                      <a:endParaRPr lang="en-US" sz="16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2335204914"/>
                  </a:ext>
                </a:extLst>
              </a:tr>
              <a:tr h="1227263">
                <a:tc>
                  <a:txBody>
                    <a:bodyPr/>
                    <a:lstStyle/>
                    <a:p>
                      <a:pPr marL="0" marR="0">
                        <a:lnSpc>
                          <a:spcPct val="150000"/>
                        </a:lnSpc>
                        <a:spcBef>
                          <a:spcPts val="0"/>
                        </a:spcBef>
                        <a:spcAft>
                          <a:spcPts val="0"/>
                        </a:spcAft>
                      </a:pPr>
                      <a:r>
                        <a:rPr lang="en-US" sz="1600">
                          <a:effectLst/>
                          <a:latin typeface="+mj-lt"/>
                        </a:rPr>
                        <a:t>Staff Training</a:t>
                      </a:r>
                      <a:endParaRPr lang="en-US" sz="16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a:effectLst/>
                          <a:latin typeface="+mj-lt"/>
                        </a:rPr>
                        <a:t>Requires ongoing education in sustainability, improving staff roles and awareness.</a:t>
                      </a:r>
                      <a:endParaRPr lang="en-US" sz="160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a:effectLst/>
                          <a:latin typeface="+mj-lt"/>
                        </a:rPr>
                        <a:t>Staff Training</a:t>
                      </a:r>
                      <a:endParaRPr lang="en-US" sz="160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3019710837"/>
                  </a:ext>
                </a:extLst>
              </a:tr>
              <a:tr h="1227263">
                <a:tc>
                  <a:txBody>
                    <a:bodyPr/>
                    <a:lstStyle/>
                    <a:p>
                      <a:pPr marL="0" marR="0">
                        <a:lnSpc>
                          <a:spcPct val="150000"/>
                        </a:lnSpc>
                        <a:spcBef>
                          <a:spcPts val="0"/>
                        </a:spcBef>
                        <a:spcAft>
                          <a:spcPts val="0"/>
                        </a:spcAft>
                      </a:pPr>
                      <a:r>
                        <a:rPr lang="en-US" sz="1600" dirty="0">
                          <a:effectLst/>
                          <a:latin typeface="+mj-lt"/>
                        </a:rPr>
                        <a:t>Reputation &amp; Branding</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dirty="0">
                          <a:effectLst/>
                          <a:latin typeface="+mj-lt"/>
                        </a:rPr>
                        <a:t>Sustainability efforts enhance brand image and attract environmentally conscious travelers.</a:t>
                      </a:r>
                      <a:endParaRPr lang="en-US" sz="1600" dirty="0">
                        <a:effectLst/>
                        <a:latin typeface="+mj-lt"/>
                        <a:ea typeface="Calibri" panose="020F0502020204030204" pitchFamily="34" charset="0"/>
                        <a:cs typeface="Times New Roman" panose="02020603050405020304" pitchFamily="18" charset="0"/>
                      </a:endParaRPr>
                    </a:p>
                  </a:txBody>
                  <a:tcPr marT="0" marB="0"/>
                </a:tc>
                <a:tc>
                  <a:txBody>
                    <a:bodyPr/>
                    <a:lstStyle/>
                    <a:p>
                      <a:pPr marL="0" marR="0">
                        <a:lnSpc>
                          <a:spcPct val="150000"/>
                        </a:lnSpc>
                        <a:spcBef>
                          <a:spcPts val="0"/>
                        </a:spcBef>
                        <a:spcAft>
                          <a:spcPts val="0"/>
                        </a:spcAft>
                      </a:pPr>
                      <a:r>
                        <a:rPr lang="en-US" sz="1600" dirty="0">
                          <a:effectLst/>
                          <a:latin typeface="+mj-lt"/>
                        </a:rPr>
                        <a:t>Reputation &amp; Branding</a:t>
                      </a:r>
                      <a:endParaRPr lang="en-US" sz="1600" dirty="0">
                        <a:effectLst/>
                        <a:latin typeface="+mj-lt"/>
                        <a:ea typeface="Calibri" panose="020F0502020204030204" pitchFamily="34" charset="0"/>
                        <a:cs typeface="Times New Roman" panose="02020603050405020304" pitchFamily="18" charset="0"/>
                      </a:endParaRPr>
                    </a:p>
                  </a:txBody>
                  <a:tcPr marT="0" marB="0"/>
                </a:tc>
                <a:extLst>
                  <a:ext uri="{0D108BD9-81ED-4DB2-BD59-A6C34878D82A}">
                    <a16:rowId xmlns:a16="http://schemas.microsoft.com/office/drawing/2014/main" val="94921587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256127"/>
            <a:ext cx="5471159" cy="1024034"/>
          </a:xfr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GB" dirty="0">
                <a:solidFill>
                  <a:schemeClr val="tx1"/>
                </a:solidFill>
              </a:rPr>
              <a:t>RECOMMENDATIONS</a:t>
            </a:r>
            <a:endParaRPr lang="en-US" dirty="0">
              <a:solidFill>
                <a:schemeClr val="tx1"/>
              </a:solidFill>
            </a:endParaRPr>
          </a:p>
        </p:txBody>
      </p:sp>
      <p:sp>
        <p:nvSpPr>
          <p:cNvPr id="7" name="Subtitle 3"/>
          <p:cNvSpPr txBox="1">
            <a:spLocks/>
          </p:cNvSpPr>
          <p:nvPr/>
        </p:nvSpPr>
        <p:spPr>
          <a:xfrm>
            <a:off x="371788" y="2153458"/>
            <a:ext cx="6509072" cy="3912062"/>
          </a:xfrm>
          <a:prstGeom prst="rect">
            <a:avLst/>
          </a:prstGeom>
        </p:spPr>
        <p:style>
          <a:lnRef idx="2">
            <a:schemeClr val="accent2"/>
          </a:lnRef>
          <a:fillRef idx="1">
            <a:schemeClr val="lt1"/>
          </a:fillRef>
          <a:effectRef idx="0">
            <a:schemeClr val="accent2"/>
          </a:effectRef>
          <a:fontRef idx="minor">
            <a:schemeClr val="dk1"/>
          </a:fontRef>
        </p:style>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1800"/>
              <a:buFont typeface="Muli"/>
              <a:buNone/>
              <a:defRPr sz="1800" b="0" i="0" u="none" strike="noStrike" cap="none">
                <a:solidFill>
                  <a:schemeClr val="accent2"/>
                </a:solidFill>
                <a:latin typeface="Muli"/>
                <a:ea typeface="Muli"/>
                <a:cs typeface="Muli"/>
                <a:sym typeface="Muli"/>
              </a:defRPr>
            </a:lvl1pPr>
            <a:lvl2pPr marL="914400" marR="0" lvl="1"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2pPr>
            <a:lvl3pPr marL="1371600" marR="0" lvl="2"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3pPr>
            <a:lvl4pPr marL="1828800" marR="0" lvl="3"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4pPr>
            <a:lvl5pPr marL="2286000" marR="0" lvl="4"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5pPr>
            <a:lvl6pPr marL="2743200" marR="0" lvl="5"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6pPr>
            <a:lvl7pPr marL="3200400" marR="0" lvl="6"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7pPr>
            <a:lvl8pPr marL="3657600" marR="0" lvl="7"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8pPr>
            <a:lvl9pPr marL="4114800" marR="0" lvl="8" indent="-317500" algn="l" rtl="0">
              <a:lnSpc>
                <a:spcPct val="100000"/>
              </a:lnSpc>
              <a:spcBef>
                <a:spcPts val="0"/>
              </a:spcBef>
              <a:spcAft>
                <a:spcPts val="0"/>
              </a:spcAft>
              <a:buClr>
                <a:schemeClr val="accent2"/>
              </a:buClr>
              <a:buSzPts val="2800"/>
              <a:buFont typeface="Muli"/>
              <a:buNone/>
              <a:defRPr sz="2800" b="0" i="0" u="none" strike="noStrike" cap="none">
                <a:solidFill>
                  <a:schemeClr val="accent2"/>
                </a:solidFill>
                <a:latin typeface="Muli"/>
                <a:ea typeface="Muli"/>
                <a:cs typeface="Muli"/>
                <a:sym typeface="Muli"/>
              </a:defRPr>
            </a:lvl9pPr>
          </a:lstStyle>
          <a:p>
            <a:pPr lvl="0">
              <a:buFont typeface="Arial" panose="020B0604020202020204" pitchFamily="34" charset="0"/>
              <a:buChar char="•"/>
            </a:pPr>
            <a:r>
              <a:rPr lang="en-GB" sz="2500" dirty="0">
                <a:latin typeface="+mj-lt"/>
              </a:rPr>
              <a:t>Adopt Global Green Standards</a:t>
            </a:r>
            <a:endParaRPr lang="en-US" sz="2500" dirty="0">
              <a:latin typeface="+mj-lt"/>
            </a:endParaRPr>
          </a:p>
          <a:p>
            <a:pPr lvl="0">
              <a:buFont typeface="Arial" panose="020B0604020202020204" pitchFamily="34" charset="0"/>
              <a:buChar char="•"/>
            </a:pPr>
            <a:r>
              <a:rPr lang="en-GB" sz="2500" dirty="0">
                <a:latin typeface="+mj-lt"/>
              </a:rPr>
              <a:t>Report Progress and Engage Guests</a:t>
            </a:r>
          </a:p>
          <a:p>
            <a:pPr lvl="0">
              <a:buFont typeface="Arial" panose="020B0604020202020204" pitchFamily="34" charset="0"/>
              <a:buChar char="•"/>
            </a:pPr>
            <a:r>
              <a:rPr lang="en-GB" sz="2500" dirty="0">
                <a:latin typeface="+mj-lt"/>
              </a:rPr>
              <a:t>Invest in Green Building Systems</a:t>
            </a:r>
            <a:endParaRPr lang="en-US" sz="2500" dirty="0">
              <a:latin typeface="+mj-lt"/>
            </a:endParaRPr>
          </a:p>
          <a:p>
            <a:pPr lvl="0">
              <a:buFont typeface="Arial" panose="020B0604020202020204" pitchFamily="34" charset="0"/>
              <a:buChar char="•"/>
            </a:pPr>
            <a:r>
              <a:rPr lang="en-GB" sz="2500" dirty="0">
                <a:latin typeface="+mj-lt"/>
              </a:rPr>
              <a:t>Staff Training in Eco-Friendly Practices</a:t>
            </a:r>
            <a:endParaRPr lang="en-US" sz="2500" dirty="0">
              <a:latin typeface="+mj-lt"/>
            </a:endParaRPr>
          </a:p>
          <a:p>
            <a:pPr lvl="0">
              <a:buFont typeface="Arial" panose="020B0604020202020204" pitchFamily="34" charset="0"/>
              <a:buChar char="•"/>
            </a:pPr>
            <a:r>
              <a:rPr lang="en-GB" sz="2500" dirty="0">
                <a:latin typeface="+mj-lt"/>
              </a:rPr>
              <a:t>Collaborate with Environmental Groups</a:t>
            </a:r>
            <a:endParaRPr lang="en-US" sz="2500" dirty="0">
              <a:latin typeface="+mj-lt"/>
            </a:endParaRPr>
          </a:p>
          <a:p>
            <a:pPr lvl="0">
              <a:buFont typeface="Arial" panose="020B0604020202020204" pitchFamily="34" charset="0"/>
              <a:buChar char="•"/>
            </a:pPr>
            <a:endParaRPr lang="en-US" sz="2500" dirty="0">
              <a:latin typeface="+mj-lt"/>
            </a:endParaRPr>
          </a:p>
        </p:txBody>
      </p:sp>
      <p:pic>
        <p:nvPicPr>
          <p:cNvPr id="3" name="Picture 2"/>
          <p:cNvPicPr>
            <a:picLocks noChangeAspect="1"/>
          </p:cNvPicPr>
          <p:nvPr/>
        </p:nvPicPr>
        <p:blipFill>
          <a:blip r:embed="rId3"/>
          <a:stretch>
            <a:fillRect/>
          </a:stretch>
        </p:blipFill>
        <p:spPr>
          <a:xfrm>
            <a:off x="7037903" y="2062018"/>
            <a:ext cx="4877005" cy="3071092"/>
          </a:xfrm>
          <a:prstGeom prst="rect">
            <a:avLst/>
          </a:prstGeom>
        </p:spPr>
      </p:pic>
      <p:sp>
        <p:nvSpPr>
          <p:cNvPr id="8" name="Google Shape;766;p73"/>
          <p:cNvSpPr txBox="1">
            <a:spLocks/>
          </p:cNvSpPr>
          <p:nvPr/>
        </p:nvSpPr>
        <p:spPr>
          <a:xfrm>
            <a:off x="8376355" y="5323146"/>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Self generated</a:t>
            </a:r>
            <a:endParaRPr lang="en-US" sz="1867" dirty="0"/>
          </a:p>
        </p:txBody>
      </p:sp>
      <p:sp>
        <p:nvSpPr>
          <p:cNvPr id="9" name="Google Shape;766;p73"/>
          <p:cNvSpPr txBox="1">
            <a:spLocks/>
          </p:cNvSpPr>
          <p:nvPr/>
        </p:nvSpPr>
        <p:spPr>
          <a:xfrm>
            <a:off x="8437315" y="5025274"/>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Conference</a:t>
            </a:r>
            <a:endParaRPr lang="en-US" sz="1867" dirty="0"/>
          </a:p>
        </p:txBody>
      </p:sp>
      <p:sp>
        <p:nvSpPr>
          <p:cNvPr id="10" name="Google Shape;788;p74">
            <a:extLst>
              <a:ext uri="{FF2B5EF4-FFF2-40B4-BE49-F238E27FC236}">
                <a16:creationId xmlns:a16="http://schemas.microsoft.com/office/drawing/2014/main" id="{6ED03C36-346D-A8F1-D657-D15E3B38FF10}"/>
              </a:ext>
            </a:extLst>
          </p:cNvPr>
          <p:cNvSpPr/>
          <p:nvPr/>
        </p:nvSpPr>
        <p:spPr>
          <a:xfrm>
            <a:off x="5699760" y="676794"/>
            <a:ext cx="6385560" cy="100446"/>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3169827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523997" y="2143563"/>
            <a:ext cx="7035043" cy="3483461"/>
          </a:xfrm>
        </p:spPr>
        <p:style>
          <a:lnRef idx="2">
            <a:schemeClr val="accent2"/>
          </a:lnRef>
          <a:fillRef idx="1">
            <a:schemeClr val="lt1"/>
          </a:fillRef>
          <a:effectRef idx="0">
            <a:schemeClr val="accent2"/>
          </a:effectRef>
          <a:fontRef idx="minor">
            <a:schemeClr val="dk1"/>
          </a:fontRef>
        </p:style>
        <p:txBody>
          <a:bodyPr/>
          <a:lstStyle/>
          <a:p>
            <a:pPr lvl="0"/>
            <a:r>
              <a:rPr lang="en-GB" sz="2400" dirty="0">
                <a:latin typeface="+mj-lt"/>
              </a:rPr>
              <a:t>This conference will address the industry's shift to eco-friendly, tech-driven practices. </a:t>
            </a:r>
            <a:endParaRPr lang="en-US" sz="2400" dirty="0">
              <a:latin typeface="+mj-lt"/>
            </a:endParaRPr>
          </a:p>
          <a:p>
            <a:pPr lvl="0"/>
            <a:r>
              <a:rPr lang="en-GB" sz="2400" dirty="0">
                <a:latin typeface="+mj-lt"/>
              </a:rPr>
              <a:t>It was explored foundational theories, operational impacts, and real-world examples. </a:t>
            </a:r>
            <a:endParaRPr lang="en-US" sz="2400" dirty="0">
              <a:latin typeface="+mj-lt"/>
            </a:endParaRPr>
          </a:p>
          <a:p>
            <a:pPr lvl="0"/>
            <a:r>
              <a:rPr lang="en-GB" sz="2400" dirty="0">
                <a:latin typeface="+mj-lt"/>
              </a:rPr>
              <a:t>Hotel like Marriott and The Goring, were used for industry analysis. </a:t>
            </a:r>
            <a:endParaRPr lang="en-US" sz="2400" dirty="0">
              <a:latin typeface="+mj-lt"/>
            </a:endParaRPr>
          </a:p>
        </p:txBody>
      </p:sp>
      <p:sp>
        <p:nvSpPr>
          <p:cNvPr id="5" name="Title 4"/>
          <p:cNvSpPr>
            <a:spLocks noGrp="1"/>
          </p:cNvSpPr>
          <p:nvPr>
            <p:ph type="title"/>
          </p:nvPr>
        </p:nvSpPr>
        <p:spPr>
          <a:xfrm>
            <a:off x="299553" y="456772"/>
            <a:ext cx="5655600" cy="763600"/>
          </a:xfrm>
        </p:spPr>
        <p:txBody>
          <a:bodyPr/>
          <a:lstStyle/>
          <a:p>
            <a:r>
              <a:rPr lang="en-GB" dirty="0"/>
              <a:t>CONCLUSION </a:t>
            </a:r>
            <a:endParaRPr lang="en-US" dirty="0"/>
          </a:p>
        </p:txBody>
      </p:sp>
      <p:pic>
        <p:nvPicPr>
          <p:cNvPr id="7" name="Picture 6"/>
          <p:cNvPicPr>
            <a:picLocks noChangeAspect="1"/>
          </p:cNvPicPr>
          <p:nvPr/>
        </p:nvPicPr>
        <p:blipFill>
          <a:blip r:embed="rId3"/>
          <a:stretch>
            <a:fillRect/>
          </a:stretch>
        </p:blipFill>
        <p:spPr>
          <a:xfrm>
            <a:off x="7901940" y="2143563"/>
            <a:ext cx="3962400" cy="3153064"/>
          </a:xfrm>
          <a:prstGeom prst="rect">
            <a:avLst/>
          </a:prstGeom>
        </p:spPr>
      </p:pic>
      <p:sp>
        <p:nvSpPr>
          <p:cNvPr id="8" name="Google Shape;766;p73"/>
          <p:cNvSpPr txBox="1">
            <a:spLocks/>
          </p:cNvSpPr>
          <p:nvPr/>
        </p:nvSpPr>
        <p:spPr>
          <a:xfrm>
            <a:off x="8965969" y="5778040"/>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Self generated</a:t>
            </a:r>
            <a:endParaRPr lang="en-US" sz="1867" dirty="0"/>
          </a:p>
        </p:txBody>
      </p:sp>
      <p:sp>
        <p:nvSpPr>
          <p:cNvPr id="10" name="Google Shape;766;p73"/>
          <p:cNvSpPr txBox="1">
            <a:spLocks/>
          </p:cNvSpPr>
          <p:nvPr/>
        </p:nvSpPr>
        <p:spPr>
          <a:xfrm>
            <a:off x="8965968" y="5480167"/>
            <a:ext cx="2078183" cy="595745"/>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accent2"/>
              </a:buClr>
              <a:buSzPts val="1600"/>
              <a:buFont typeface="Muli"/>
              <a:buChar char="●"/>
              <a:defRPr sz="1400" b="0" i="0" u="none" strike="noStrike" cap="none">
                <a:solidFill>
                  <a:schemeClr val="accent2"/>
                </a:solidFill>
                <a:latin typeface="Muli"/>
                <a:ea typeface="Muli"/>
                <a:cs typeface="Muli"/>
                <a:sym typeface="Muli"/>
              </a:defRPr>
            </a:lvl1pPr>
            <a:lvl2pPr marL="914400" marR="0" lvl="1"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2pPr>
            <a:lvl3pPr marL="1371600" marR="0" lvl="2"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3pPr>
            <a:lvl4pPr marL="1828800" marR="0" lvl="3"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4pPr>
            <a:lvl5pPr marL="2286000" marR="0" lvl="4"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5pPr>
            <a:lvl6pPr marL="2743200" marR="0" lvl="5"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6pPr>
            <a:lvl7pPr marL="3200400" marR="0" lvl="6"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7pPr>
            <a:lvl8pPr marL="3657600" marR="0" lvl="7" indent="-330200" algn="l" rtl="0">
              <a:lnSpc>
                <a:spcPct val="100000"/>
              </a:lnSpc>
              <a:spcBef>
                <a:spcPts val="1600"/>
              </a:spcBef>
              <a:spcAft>
                <a:spcPts val="0"/>
              </a:spcAft>
              <a:buClr>
                <a:schemeClr val="accent2"/>
              </a:buClr>
              <a:buSzPts val="1600"/>
              <a:buFont typeface="Muli"/>
              <a:buChar char="○"/>
              <a:defRPr sz="1600" b="0" i="0" u="none" strike="noStrike" cap="none">
                <a:solidFill>
                  <a:schemeClr val="accent2"/>
                </a:solidFill>
                <a:latin typeface="Muli"/>
                <a:ea typeface="Muli"/>
                <a:cs typeface="Muli"/>
                <a:sym typeface="Muli"/>
              </a:defRPr>
            </a:lvl8pPr>
            <a:lvl9pPr marL="4114800" marR="0" lvl="8" indent="-330200" algn="l" rtl="0">
              <a:lnSpc>
                <a:spcPct val="100000"/>
              </a:lnSpc>
              <a:spcBef>
                <a:spcPts val="1600"/>
              </a:spcBef>
              <a:spcAft>
                <a:spcPts val="1600"/>
              </a:spcAft>
              <a:buClr>
                <a:schemeClr val="accent2"/>
              </a:buClr>
              <a:buSzPts val="1600"/>
              <a:buFont typeface="Muli"/>
              <a:buChar char="■"/>
              <a:defRPr sz="1600" b="0" i="0" u="none" strike="noStrike" cap="none">
                <a:solidFill>
                  <a:schemeClr val="accent2"/>
                </a:solidFill>
                <a:latin typeface="Muli"/>
                <a:ea typeface="Muli"/>
                <a:cs typeface="Muli"/>
                <a:sym typeface="Muli"/>
              </a:defRPr>
            </a:lvl9pPr>
          </a:lstStyle>
          <a:p>
            <a:pPr marL="169329" indent="0" algn="ctr">
              <a:buNone/>
            </a:pPr>
            <a:r>
              <a:rPr lang="en-GB" sz="1867" dirty="0"/>
              <a:t>Conference</a:t>
            </a:r>
            <a:endParaRPr lang="en-US" sz="1867" dirty="0"/>
          </a:p>
        </p:txBody>
      </p:sp>
      <p:sp>
        <p:nvSpPr>
          <p:cNvPr id="2" name="Google Shape;788;p74">
            <a:extLst>
              <a:ext uri="{FF2B5EF4-FFF2-40B4-BE49-F238E27FC236}">
                <a16:creationId xmlns:a16="http://schemas.microsoft.com/office/drawing/2014/main" id="{D017D1B8-2B17-FB09-CF55-9291B089A218}"/>
              </a:ext>
            </a:extLst>
          </p:cNvPr>
          <p:cNvSpPr/>
          <p:nvPr/>
        </p:nvSpPr>
        <p:spPr>
          <a:xfrm>
            <a:off x="2781300" y="676794"/>
            <a:ext cx="9304020" cy="108066"/>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1396848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544485" y="1296785"/>
            <a:ext cx="10723416" cy="5112328"/>
          </a:xfrm>
        </p:spPr>
        <p:txBody>
          <a:bodyPr/>
          <a:lstStyle/>
          <a:p>
            <a:pPr marL="169329" indent="0">
              <a:buNone/>
            </a:pPr>
            <a:r>
              <a:rPr lang="en-GB" sz="1200" dirty="0" err="1">
                <a:latin typeface="+mj-lt"/>
              </a:rPr>
              <a:t>Brotherton</a:t>
            </a:r>
            <a:r>
              <a:rPr lang="en-GB" sz="1200" dirty="0">
                <a:latin typeface="+mj-lt"/>
              </a:rPr>
              <a:t>. B (2015) Researching Hospitality and Tourism 2Nd </a:t>
            </a:r>
            <a:r>
              <a:rPr lang="en-GB" sz="1200" dirty="0" err="1">
                <a:latin typeface="+mj-lt"/>
              </a:rPr>
              <a:t>Edn</a:t>
            </a:r>
            <a:r>
              <a:rPr lang="en-GB" sz="1200" dirty="0">
                <a:latin typeface="+mj-lt"/>
              </a:rPr>
              <a:t>. Sage. London</a:t>
            </a:r>
          </a:p>
          <a:p>
            <a:pPr marL="169329" indent="0">
              <a:buNone/>
            </a:pPr>
            <a:r>
              <a:rPr lang="en-US" sz="1200" dirty="0" err="1">
                <a:latin typeface="+mj-lt"/>
              </a:rPr>
              <a:t>Batabyal</a:t>
            </a:r>
            <a:r>
              <a:rPr lang="en-US" sz="1200" dirty="0">
                <a:latin typeface="+mj-lt"/>
              </a:rPr>
              <a:t>, D., &amp; Das, D. K. (Eds.). (2019). Global Trends, Practices, and Challenges in Contemporary Tourism and Hospitality Management. IGI Global.</a:t>
            </a:r>
          </a:p>
          <a:p>
            <a:pPr marL="169329" indent="0">
              <a:buNone/>
            </a:pPr>
            <a:r>
              <a:rPr lang="en-GB" sz="1200" dirty="0">
                <a:latin typeface="+mj-lt"/>
              </a:rPr>
              <a:t>Cooper, C. and Hall, M. (2019) Contemporary Tourism: An International Approach, 4th </a:t>
            </a:r>
            <a:r>
              <a:rPr lang="en-GB" sz="1200" dirty="0" err="1">
                <a:latin typeface="+mj-lt"/>
              </a:rPr>
              <a:t>Edn</a:t>
            </a:r>
            <a:r>
              <a:rPr lang="en-GB" sz="1200" dirty="0">
                <a:latin typeface="+mj-lt"/>
              </a:rPr>
              <a:t>. </a:t>
            </a:r>
            <a:r>
              <a:rPr lang="en-GB" sz="1200" dirty="0" err="1">
                <a:latin typeface="+mj-lt"/>
              </a:rPr>
              <a:t>Goodfellows</a:t>
            </a:r>
            <a:r>
              <a:rPr lang="en-GB" sz="1200" dirty="0">
                <a:latin typeface="+mj-lt"/>
              </a:rPr>
              <a:t>, Oxford.</a:t>
            </a:r>
          </a:p>
          <a:p>
            <a:pPr marL="169329" indent="0">
              <a:buNone/>
            </a:pPr>
            <a:r>
              <a:rPr lang="en-US" sz="1200" dirty="0">
                <a:latin typeface="+mj-lt"/>
              </a:rPr>
              <a:t>Cooper, C., &amp; Hall, C. M. (2022). Contemporary tourism: An international approach.</a:t>
            </a:r>
          </a:p>
          <a:p>
            <a:pPr marL="169329" indent="0">
              <a:buNone/>
            </a:pPr>
            <a:r>
              <a:rPr lang="en-US" sz="1200" dirty="0">
                <a:latin typeface="+mj-lt"/>
              </a:rPr>
              <a:t>Goring. (2025). </a:t>
            </a:r>
            <a:r>
              <a:rPr lang="en-US" sz="1200" i="1" dirty="0">
                <a:latin typeface="+mj-lt"/>
              </a:rPr>
              <a:t>Facebook</a:t>
            </a:r>
            <a:r>
              <a:rPr lang="en-US" sz="1200" dirty="0">
                <a:latin typeface="+mj-lt"/>
              </a:rPr>
              <a:t>. [online] Facebook. Available at: https://www.facebook.com/checkpoint/828281030927956/?next=https%3A%2F%2Fwww.facebook.com%2FTheGoring%2F# [Accessed 28 May 2025].</a:t>
            </a:r>
          </a:p>
          <a:p>
            <a:pPr marL="169329" indent="0">
              <a:buNone/>
            </a:pPr>
            <a:r>
              <a:rPr lang="en-GB" sz="1200" dirty="0">
                <a:latin typeface="+mj-lt"/>
              </a:rPr>
              <a:t>Judge, L., &amp; Slaughter, H. (2023). Enforce for good. </a:t>
            </a:r>
            <a:r>
              <a:rPr lang="en-US" sz="1200" i="1" dirty="0">
                <a:latin typeface="+mj-lt"/>
              </a:rPr>
              <a:t>Resolution Foundation</a:t>
            </a:r>
            <a:r>
              <a:rPr lang="en-US" sz="1200" dirty="0">
                <a:latin typeface="+mj-lt"/>
              </a:rPr>
              <a:t>, </a:t>
            </a:r>
            <a:r>
              <a:rPr lang="en-US" sz="1200" i="1" dirty="0">
                <a:latin typeface="+mj-lt"/>
              </a:rPr>
              <a:t>25</a:t>
            </a:r>
            <a:r>
              <a:rPr lang="en-US" sz="1200" dirty="0">
                <a:latin typeface="+mj-lt"/>
              </a:rPr>
              <a:t>.</a:t>
            </a:r>
          </a:p>
          <a:p>
            <a:pPr marL="169329" indent="0">
              <a:buNone/>
            </a:pPr>
            <a:r>
              <a:rPr lang="en-GB" sz="1200" dirty="0" err="1">
                <a:latin typeface="+mj-lt"/>
              </a:rPr>
              <a:t>Khatter</a:t>
            </a:r>
            <a:r>
              <a:rPr lang="en-GB" sz="1200" dirty="0">
                <a:latin typeface="+mj-lt"/>
              </a:rPr>
              <a:t>, A. (2023). Challenges and solutions for environmental sustainability in the hospitality sector. </a:t>
            </a:r>
            <a:r>
              <a:rPr lang="en-US" sz="1200" i="1" dirty="0">
                <a:latin typeface="+mj-lt"/>
              </a:rPr>
              <a:t>Sustainability</a:t>
            </a:r>
            <a:r>
              <a:rPr lang="en-US" sz="1200" dirty="0">
                <a:latin typeface="+mj-lt"/>
              </a:rPr>
              <a:t>, </a:t>
            </a:r>
            <a:r>
              <a:rPr lang="en-US" sz="1200" i="1" dirty="0">
                <a:latin typeface="+mj-lt"/>
              </a:rPr>
              <a:t>15</a:t>
            </a:r>
            <a:r>
              <a:rPr lang="en-US" sz="1200" dirty="0">
                <a:latin typeface="+mj-lt"/>
              </a:rPr>
              <a:t>(15), pp. 11491.</a:t>
            </a:r>
          </a:p>
          <a:p>
            <a:pPr marL="169329" indent="0">
              <a:buNone/>
            </a:pPr>
            <a:r>
              <a:rPr lang="en-GB" sz="1200" dirty="0" err="1">
                <a:latin typeface="+mj-lt"/>
              </a:rPr>
              <a:t>Mansoor</a:t>
            </a:r>
            <a:r>
              <a:rPr lang="en-GB" sz="1200" dirty="0">
                <a:latin typeface="+mj-lt"/>
              </a:rPr>
              <a:t>, M., Jam, F. A., and Khan, T. I. (2025). Fostering eco-friendly </a:t>
            </a:r>
            <a:r>
              <a:rPr lang="en-GB" sz="1200" dirty="0" err="1">
                <a:latin typeface="+mj-lt"/>
              </a:rPr>
              <a:t>behaviors</a:t>
            </a:r>
            <a:r>
              <a:rPr lang="en-GB" sz="1200" dirty="0">
                <a:latin typeface="+mj-lt"/>
              </a:rPr>
              <a:t> in hospitality: engaging customers through green practices, social influence, and personal dynamics. </a:t>
            </a:r>
            <a:r>
              <a:rPr lang="en-GB" sz="1200" i="1" dirty="0">
                <a:latin typeface="+mj-lt"/>
              </a:rPr>
              <a:t>International Journal of Contemporary Hospitality Management</a:t>
            </a:r>
            <a:r>
              <a:rPr lang="en-GB" sz="1200" dirty="0">
                <a:latin typeface="+mj-lt"/>
              </a:rPr>
              <a:t>.</a:t>
            </a:r>
            <a:endParaRPr lang="en-US" sz="1200" dirty="0">
              <a:latin typeface="+mj-lt"/>
            </a:endParaRPr>
          </a:p>
          <a:p>
            <a:pPr marL="169329" indent="0">
              <a:buNone/>
            </a:pPr>
            <a:r>
              <a:rPr lang="en-US" sz="1200" dirty="0">
                <a:latin typeface="+mj-lt"/>
              </a:rPr>
              <a:t>Marriot. (2013). </a:t>
            </a:r>
            <a:r>
              <a:rPr lang="en-US" sz="1200" i="1" dirty="0">
                <a:latin typeface="+mj-lt"/>
              </a:rPr>
              <a:t>Marriott Hotels rolls out ‘future of travel’ positioning</a:t>
            </a:r>
            <a:r>
              <a:rPr lang="en-US" sz="1200" dirty="0">
                <a:latin typeface="+mj-lt"/>
              </a:rPr>
              <a:t>. [online] Campaignlive.co.uk. Available at: https://www.campaignlive.co.uk/article/marriott-hotels-rolls-future-travel-positioning/1186725 [Accessed 28 May 2025].</a:t>
            </a:r>
          </a:p>
          <a:p>
            <a:pPr marL="169329" indent="0">
              <a:buNone/>
            </a:pPr>
            <a:r>
              <a:rPr lang="en-US" sz="1200" dirty="0">
                <a:latin typeface="+mj-lt"/>
              </a:rPr>
              <a:t>Mordor Intelligence (2025). </a:t>
            </a:r>
            <a:r>
              <a:rPr lang="en-US" sz="1200" i="1" dirty="0">
                <a:latin typeface="+mj-lt"/>
              </a:rPr>
              <a:t>Hospitality Industry in the United Kingdom - Growth, Trends, and Forecasts (2020 - 2025)</a:t>
            </a:r>
            <a:r>
              <a:rPr lang="en-US" sz="1200" dirty="0">
                <a:latin typeface="+mj-lt"/>
              </a:rPr>
              <a:t>. [online] www.mordorintelligence.com. Available at: https://www.mordorintelligence.com/industry-reports/hospitality-industry-in-the-united-kingdom.</a:t>
            </a:r>
          </a:p>
          <a:p>
            <a:pPr marL="169329" indent="0">
              <a:buNone/>
            </a:pPr>
            <a:r>
              <a:rPr lang="en-GB" sz="1200" dirty="0" err="1">
                <a:latin typeface="+mj-lt"/>
              </a:rPr>
              <a:t>Musavengane</a:t>
            </a:r>
            <a:r>
              <a:rPr lang="en-GB" sz="1200" dirty="0">
                <a:latin typeface="+mj-lt"/>
              </a:rPr>
              <a:t>, R. (2019). Small hotels and responsible tourism practice: Hoteliers’ perspectives. </a:t>
            </a:r>
            <a:r>
              <a:rPr lang="en-GB" sz="1200" i="1" dirty="0">
                <a:latin typeface="+mj-lt"/>
              </a:rPr>
              <a:t>Journal of cleaner production</a:t>
            </a:r>
            <a:r>
              <a:rPr lang="en-GB" sz="1200" dirty="0">
                <a:latin typeface="+mj-lt"/>
              </a:rPr>
              <a:t>, 220, pp. 786-799.</a:t>
            </a:r>
            <a:endParaRPr lang="en-US" sz="1200" dirty="0">
              <a:latin typeface="+mj-lt"/>
            </a:endParaRPr>
          </a:p>
          <a:p>
            <a:pPr marL="169329" indent="0">
              <a:buNone/>
            </a:pPr>
            <a:r>
              <a:rPr lang="en-US" sz="1200" dirty="0">
                <a:latin typeface="+mj-lt"/>
              </a:rPr>
              <a:t>OBR (2025). </a:t>
            </a:r>
            <a:r>
              <a:rPr lang="en-US" sz="1200" i="1" dirty="0">
                <a:latin typeface="+mj-lt"/>
              </a:rPr>
              <a:t>EFOs</a:t>
            </a:r>
            <a:r>
              <a:rPr lang="en-US" sz="1200" dirty="0">
                <a:latin typeface="+mj-lt"/>
              </a:rPr>
              <a:t>. [online] Office for Budget Responsibility. [online]. Available at: </a:t>
            </a:r>
            <a:r>
              <a:rPr lang="en-US" sz="1200" u="sng" dirty="0">
                <a:latin typeface="+mj-lt"/>
                <a:hlinkClick r:id="rId2"/>
              </a:rPr>
              <a:t>https://obr.uk/economic-and-fiscal-outlooks/</a:t>
            </a:r>
            <a:r>
              <a:rPr lang="en-US" sz="1200" dirty="0">
                <a:latin typeface="+mj-lt"/>
              </a:rPr>
              <a:t>. [Accessed 28 May 2025].</a:t>
            </a:r>
          </a:p>
          <a:p>
            <a:pPr marL="169329" indent="0">
              <a:buNone/>
            </a:pPr>
            <a:r>
              <a:rPr lang="en-GB" sz="1200" dirty="0">
                <a:latin typeface="+mj-lt"/>
              </a:rPr>
              <a:t>Omar, I. A., Hasan, H. R., </a:t>
            </a:r>
            <a:r>
              <a:rPr lang="en-GB" sz="1200" dirty="0" err="1">
                <a:latin typeface="+mj-lt"/>
              </a:rPr>
              <a:t>Jayaraman</a:t>
            </a:r>
            <a:r>
              <a:rPr lang="en-GB" sz="1200" dirty="0">
                <a:latin typeface="+mj-lt"/>
              </a:rPr>
              <a:t>, R., Salah, K., and Omar, M. (2024). Using </a:t>
            </a:r>
            <a:r>
              <a:rPr lang="en-GB" sz="1200" dirty="0" err="1">
                <a:latin typeface="+mj-lt"/>
              </a:rPr>
              <a:t>blockchain</a:t>
            </a:r>
            <a:r>
              <a:rPr lang="en-GB" sz="1200" dirty="0">
                <a:latin typeface="+mj-lt"/>
              </a:rPr>
              <a:t> technology to achieve sustainability in the hospitality industry by reducing food waste. </a:t>
            </a:r>
            <a:r>
              <a:rPr lang="en-US" sz="1200" i="1" dirty="0">
                <a:latin typeface="+mj-lt"/>
              </a:rPr>
              <a:t>Computers &amp; Industrial Engineering</a:t>
            </a:r>
            <a:r>
              <a:rPr lang="en-US" sz="1200" dirty="0">
                <a:latin typeface="+mj-lt"/>
              </a:rPr>
              <a:t>, </a:t>
            </a:r>
            <a:r>
              <a:rPr lang="en-US" sz="1200" i="1" dirty="0">
                <a:latin typeface="+mj-lt"/>
              </a:rPr>
              <a:t>197</a:t>
            </a:r>
            <a:r>
              <a:rPr lang="en-US" sz="1200" dirty="0">
                <a:latin typeface="+mj-lt"/>
              </a:rPr>
              <a:t>, p. 110586.</a:t>
            </a:r>
          </a:p>
          <a:p>
            <a:pPr marL="169329" indent="0">
              <a:buNone/>
            </a:pPr>
            <a:r>
              <a:rPr lang="en-GB" sz="1200" dirty="0" err="1">
                <a:latin typeface="+mj-lt"/>
              </a:rPr>
              <a:t>Ozturkcan</a:t>
            </a:r>
            <a:r>
              <a:rPr lang="en-GB" sz="1200" dirty="0">
                <a:latin typeface="+mj-lt"/>
              </a:rPr>
              <a:t>, S., and </a:t>
            </a:r>
            <a:r>
              <a:rPr lang="en-GB" sz="1200" dirty="0" err="1">
                <a:latin typeface="+mj-lt"/>
              </a:rPr>
              <a:t>Kitapci</a:t>
            </a:r>
            <a:r>
              <a:rPr lang="en-GB" sz="1200" dirty="0">
                <a:latin typeface="+mj-lt"/>
              </a:rPr>
              <a:t>, O. (2025). A sustainable solution for the hospitality industry: The QR code menus. </a:t>
            </a:r>
            <a:r>
              <a:rPr lang="en-US" sz="1200" i="1" dirty="0">
                <a:latin typeface="+mj-lt"/>
              </a:rPr>
              <a:t>Journal of Information Technology Teaching Cases</a:t>
            </a:r>
            <a:r>
              <a:rPr lang="en-US" sz="1200" dirty="0">
                <a:latin typeface="+mj-lt"/>
              </a:rPr>
              <a:t>, </a:t>
            </a:r>
            <a:r>
              <a:rPr lang="en-US" sz="1200" i="1" dirty="0">
                <a:latin typeface="+mj-lt"/>
              </a:rPr>
              <a:t>15</a:t>
            </a:r>
            <a:r>
              <a:rPr lang="en-US" sz="1200" dirty="0">
                <a:latin typeface="+mj-lt"/>
              </a:rPr>
              <a:t>(1), pp. 2-7.</a:t>
            </a:r>
          </a:p>
          <a:p>
            <a:pPr marL="169329" indent="0">
              <a:buNone/>
            </a:pPr>
            <a:r>
              <a:rPr lang="en-US" sz="1200" dirty="0">
                <a:solidFill>
                  <a:srgbClr val="222222"/>
                </a:solidFill>
                <a:latin typeface="+mj-lt"/>
              </a:rPr>
              <a:t>Ford, R. C., &amp; </a:t>
            </a:r>
            <a:r>
              <a:rPr lang="en-US" sz="1200" dirty="0" err="1">
                <a:solidFill>
                  <a:srgbClr val="222222"/>
                </a:solidFill>
                <a:latin typeface="+mj-lt"/>
              </a:rPr>
              <a:t>Sturman</a:t>
            </a:r>
            <a:r>
              <a:rPr lang="en-US" sz="1200" dirty="0">
                <a:solidFill>
                  <a:srgbClr val="222222"/>
                </a:solidFill>
                <a:latin typeface="+mj-lt"/>
              </a:rPr>
              <a:t>, M. C. (2019). </a:t>
            </a:r>
            <a:r>
              <a:rPr lang="en-US" sz="1200" i="1" dirty="0">
                <a:solidFill>
                  <a:srgbClr val="222222"/>
                </a:solidFill>
                <a:latin typeface="+mj-lt"/>
              </a:rPr>
              <a:t>Managing hospitality organizations: Achieving excellence in the guest experience</a:t>
            </a:r>
            <a:r>
              <a:rPr lang="en-US" sz="1200" dirty="0">
                <a:solidFill>
                  <a:srgbClr val="222222"/>
                </a:solidFill>
                <a:latin typeface="+mj-lt"/>
              </a:rPr>
              <a:t>. SAGE Publications.</a:t>
            </a:r>
            <a:endParaRPr lang="en-US" sz="1200" dirty="0">
              <a:latin typeface="+mj-lt"/>
            </a:endParaRPr>
          </a:p>
          <a:p>
            <a:pPr marL="169329" indent="0">
              <a:buNone/>
            </a:pPr>
            <a:r>
              <a:rPr lang="en-US" sz="1200" dirty="0">
                <a:latin typeface="+mj-lt"/>
              </a:rPr>
              <a:t>Statista. (2025). Gross domestic product of the United Kingdom from 1948 to 2024. [online]. Available at: https://www.statista.com/statistics/281744/gdp-of-the-united-kingdom/ [Accessed 28 May 2025].</a:t>
            </a:r>
          </a:p>
          <a:p>
            <a:pPr marL="169329" indent="0">
              <a:buNone/>
            </a:pPr>
            <a:r>
              <a:rPr lang="en-GB" sz="1200" dirty="0">
                <a:latin typeface="+mj-lt"/>
              </a:rPr>
              <a:t>Wong, J. W. C., and Lai, I. K. W. (2021). Effect of government enforcement actions on resident support for tourism recovery during the COVID-19 crisis in Macao, China. </a:t>
            </a:r>
            <a:r>
              <a:rPr lang="en-US" sz="1200" i="1" dirty="0">
                <a:latin typeface="+mj-lt"/>
              </a:rPr>
              <a:t>Asia Pacific Journal of Tourism Research</a:t>
            </a:r>
            <a:r>
              <a:rPr lang="en-US" sz="1200" dirty="0">
                <a:latin typeface="+mj-lt"/>
              </a:rPr>
              <a:t>, </a:t>
            </a:r>
            <a:r>
              <a:rPr lang="en-US" sz="1200" i="1" dirty="0">
                <a:latin typeface="+mj-lt"/>
              </a:rPr>
              <a:t>26</a:t>
            </a:r>
            <a:r>
              <a:rPr lang="en-US" sz="1200" dirty="0">
                <a:latin typeface="+mj-lt"/>
              </a:rPr>
              <a:t>(9), pp. 973-987.</a:t>
            </a:r>
          </a:p>
          <a:p>
            <a:pPr marL="169329" indent="0">
              <a:buNone/>
            </a:pPr>
            <a:endParaRPr lang="en-US" sz="1200" dirty="0">
              <a:latin typeface="+mj-lt"/>
            </a:endParaRPr>
          </a:p>
        </p:txBody>
      </p:sp>
      <p:sp>
        <p:nvSpPr>
          <p:cNvPr id="5" name="Title 4"/>
          <p:cNvSpPr>
            <a:spLocks noGrp="1"/>
          </p:cNvSpPr>
          <p:nvPr>
            <p:ph type="title"/>
          </p:nvPr>
        </p:nvSpPr>
        <p:spPr>
          <a:xfrm>
            <a:off x="701040" y="381000"/>
            <a:ext cx="12192000" cy="763600"/>
          </a:xfrm>
        </p:spPr>
        <p:txBody>
          <a:bodyPr/>
          <a:lstStyle/>
          <a:p>
            <a:r>
              <a:rPr lang="en-US" dirty="0"/>
              <a:t>References </a:t>
            </a:r>
          </a:p>
        </p:txBody>
      </p:sp>
      <p:sp>
        <p:nvSpPr>
          <p:cNvPr id="2" name="Google Shape;788;p74">
            <a:extLst>
              <a:ext uri="{FF2B5EF4-FFF2-40B4-BE49-F238E27FC236}">
                <a16:creationId xmlns:a16="http://schemas.microsoft.com/office/drawing/2014/main" id="{E9B6ABF1-CFC2-3E8F-A96F-6FA2659B1DC0}"/>
              </a:ext>
            </a:extLst>
          </p:cNvPr>
          <p:cNvSpPr/>
          <p:nvPr/>
        </p:nvSpPr>
        <p:spPr>
          <a:xfrm>
            <a:off x="784860" y="897774"/>
            <a:ext cx="9410700" cy="85206"/>
          </a:xfrm>
          <a:prstGeom prst="roundRect">
            <a:avLst>
              <a:gd name="adj" fmla="val 50000"/>
            </a:avLst>
          </a:prstGeom>
          <a:solidFill>
            <a:schemeClr val="accent2"/>
          </a:solidFill>
          <a:ln>
            <a:noFill/>
          </a:ln>
        </p:spPr>
        <p:txBody>
          <a:bodyPr spcFirstLastPara="1" wrap="square" lIns="121900" tIns="121900" rIns="121900" bIns="121900" anchor="ctr" anchorCtr="0">
            <a:noAutofit/>
          </a:bodyPr>
          <a:lstStyle/>
          <a:p>
            <a:endParaRPr sz="2400"/>
          </a:p>
        </p:txBody>
      </p:sp>
    </p:spTree>
    <p:extLst>
      <p:ext uri="{BB962C8B-B14F-4D97-AF65-F5344CB8AC3E}">
        <p14:creationId xmlns:p14="http://schemas.microsoft.com/office/powerpoint/2010/main" val="52865612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TM02900769[[fn=Retrospect]]</Template>
  <TotalTime>49</TotalTime>
  <Words>2424</Words>
  <Application>Microsoft Office PowerPoint</Application>
  <PresentationFormat>Widescreen</PresentationFormat>
  <Paragraphs>163</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Calibri Light</vt:lpstr>
      <vt:lpstr>Oswald</vt:lpstr>
      <vt:lpstr>Retrospect</vt:lpstr>
      <vt:lpstr>Sustainable Hospitality Management in the Net Zero Era: Tackling Contemporary Challenges in the Global Hotel Sector</vt:lpstr>
      <vt:lpstr>INTRODUCTION</vt:lpstr>
      <vt:lpstr>RELEVANCE AND IMPORTANCE OF THE CONFERENCE </vt:lpstr>
      <vt:lpstr>LITERATURE REVIEW: THEORY</vt:lpstr>
      <vt:lpstr>LITERATURE REVIEW: THEORY</vt:lpstr>
      <vt:lpstr>LITERATURE REVIEW: IMPACT OF THEME IN HOSPITALITY INDUSTRY</vt:lpstr>
      <vt:lpstr>ISSUES</vt:lpstr>
      <vt:lpstr>PESTLE ANALYSIS </vt:lpstr>
      <vt:lpstr>INDUSTRY RESPONSES (MARRIOT HOTEL)</vt:lpstr>
      <vt:lpstr>INDUSTRY RESPONSES (The Goring)</vt:lpstr>
      <vt:lpstr>CRITICAL REFLECTION (STRENGTHS)</vt:lpstr>
      <vt:lpstr>CRITICAL REFLECTION (WEAKNESSES)</vt:lpstr>
      <vt:lpstr>IMPACT </vt:lpstr>
      <vt:lpstr>RECOMMENDATIONS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Violeta Necsoi (2212736)</dc:creator>
  <cp:lastModifiedBy>Violeta Necsoi (2212736)</cp:lastModifiedBy>
  <cp:revision>12</cp:revision>
  <dcterms:created xsi:type="dcterms:W3CDTF">2025-06-09T21:15:14Z</dcterms:created>
  <dcterms:modified xsi:type="dcterms:W3CDTF">2025-06-09T22:09:44Z</dcterms:modified>
</cp:coreProperties>
</file>