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>
  <p:sldMasterIdLst>
    <p:sldMasterId id="2147483648" r:id="rId1"/>
  </p:sldMasterIdLst>
  <p:notesMasterIdLst>
    <p:notesMasterId r:id="rId4"/>
  </p:notesMasterIdLst>
  <p:sldIdLst>
    <p:sldId id="256" r:id="rId2"/>
    <p:sldId id="257" r:id="rId3"/>
  </p:sldIdLst>
  <p:sldSz cx="7772400" cy="10058400"/>
  <p:notesSz cx="7772400" cy="10058400"/>
  <p:embeddedFontLst>
    <p:embeddedFont>
      <p:font typeface="Calibri" panose="020F0502020204030204" pitchFamily="34" charset="0"/>
      <p:regular r:id="rId5"/>
      <p:bold r:id="rId6"/>
      <p:italic r:id="rId7"/>
      <p:boldItalic r:id="rId8"/>
    </p:embeddedFont>
    <p:embeddedFont>
      <p:font typeface="High Tower Text" panose="02040502050506030303" pitchFamily="18" charset="0"/>
      <p:regular r:id="rId9"/>
    </p:embeddedFont>
  </p:embeddedFontLst>
  <p:defaultTextStyle>
    <a:defPPr>
      <a:defRPr kern="0"/>
    </a:defPPr>
  </p:defaultTextStyle>
  <p:extLst>
    <p:ext uri="{EFAFB233-063F-42B5-8137-9DF3F51BA10A}">
      <p15:sld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3" autoAdjust="0"/>
    <p:restoredTop sz="93737" autoAdjust="0"/>
  </p:normalViewPr>
  <p:slideViewPr>
    <p:cSldViewPr>
      <p:cViewPr>
        <p:scale>
          <a:sx n="40" d="100"/>
          <a:sy n="40" d="100"/>
        </p:scale>
        <p:origin x="2206" y="128"/>
      </p:cViewPr>
      <p:guideLst>
        <p:guide orient="horz" pos="2880"/>
        <p:guide pos="216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97" d="100"/>
        <a:sy n="97" d="100"/>
      </p:scale>
      <p:origin x="0" y="0"/>
    </p:cViewPr>
  </p:sorterViewPr>
  <p:notesViewPr>
    <p:cSldViewPr>
      <p:cViewPr varScale="1">
        <p:scale>
          <a:sx n="46" d="100"/>
          <a:sy n="46" d="100"/>
        </p:scale>
        <p:origin x="2668" y="40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font" Target="fonts/font4.fntdata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font" Target="fonts/font3.fntdata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font" Target="fonts/font2.fntdata"/><Relationship Id="rId11" Type="http://schemas.openxmlformats.org/officeDocument/2006/relationships/viewProps" Target="viewProps.xml"/><Relationship Id="rId5" Type="http://schemas.openxmlformats.org/officeDocument/2006/relationships/font" Target="fonts/font1.fntdata"/><Relationship Id="rId10" Type="http://schemas.openxmlformats.org/officeDocument/2006/relationships/presProps" Target="presProps.xml"/><Relationship Id="rId4" Type="http://schemas.openxmlformats.org/officeDocument/2006/relationships/notesMaster" Target="notesMasters/notesMaster1.xml"/><Relationship Id="rId9" Type="http://schemas.openxmlformats.org/officeDocument/2006/relationships/font" Target="fonts/font5.fntdata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368675" cy="50482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4402138" y="0"/>
            <a:ext cx="3368675" cy="50482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F2EF128-495C-47C4-B267-4E10BD717E6A}" type="datetimeFigureOut">
              <a:rPr lang="en-GB" smtClean="0"/>
              <a:t>05/11/2021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574925" y="1257300"/>
            <a:ext cx="2622550" cy="33940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777875" y="4840288"/>
            <a:ext cx="6216650" cy="3960812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553575"/>
            <a:ext cx="3368675" cy="5048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4402138" y="9553575"/>
            <a:ext cx="3368675" cy="5048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7F9037C-3AD6-4FA4-A9F8-257E4EF5619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059849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7F9037C-3AD6-4FA4-A9F8-257E4EF56190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038857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7F9037C-3AD6-4FA4-A9F8-257E4EF56190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66332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582930" y="3118104"/>
            <a:ext cx="6606540" cy="211226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165860" y="5632704"/>
            <a:ext cx="5440680" cy="25146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11/5/2021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and Conten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bg object 16"/>
          <p:cNvSpPr/>
          <p:nvPr/>
        </p:nvSpPr>
        <p:spPr>
          <a:xfrm>
            <a:off x="0" y="0"/>
            <a:ext cx="7560945" cy="10058400"/>
          </a:xfrm>
          <a:custGeom>
            <a:avLst/>
            <a:gdLst/>
            <a:ahLst/>
            <a:cxnLst/>
            <a:rect l="l" t="t" r="r" b="b"/>
            <a:pathLst>
              <a:path w="7560945" h="10058400">
                <a:moveTo>
                  <a:pt x="7560945" y="10058397"/>
                </a:moveTo>
                <a:lnTo>
                  <a:pt x="7560945" y="0"/>
                </a:lnTo>
                <a:lnTo>
                  <a:pt x="0" y="0"/>
                </a:lnTo>
                <a:lnTo>
                  <a:pt x="0" y="10058397"/>
                </a:lnTo>
                <a:lnTo>
                  <a:pt x="7560945" y="10058397"/>
                </a:lnTo>
                <a:close/>
              </a:path>
            </a:pathLst>
          </a:custGeom>
          <a:solidFill>
            <a:srgbClr val="F0EFEF"/>
          </a:solidFill>
        </p:spPr>
        <p:txBody>
          <a:bodyPr wrap="square" lIns="0" tIns="0" rIns="0" bIns="0" rtlCol="0"/>
          <a:lstStyle/>
          <a:p>
            <a:endParaRPr/>
          </a:p>
        </p:txBody>
      </p:sp>
      <p:pic>
        <p:nvPicPr>
          <p:cNvPr id="17" name="bg object 17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08586" y="0"/>
            <a:ext cx="7452359" cy="9674225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2600" b="0" i="0">
                <a:solidFill>
                  <a:srgbClr val="9C7031"/>
                </a:solidFill>
                <a:latin typeface="High Tower Text"/>
                <a:cs typeface="High Tower Text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11/5/2021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2600" b="0" i="0">
                <a:solidFill>
                  <a:srgbClr val="9C7031"/>
                </a:solidFill>
                <a:latin typeface="High Tower Text"/>
                <a:cs typeface="High Tower Text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388620" y="2313432"/>
            <a:ext cx="3380994" cy="66385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4002786" y="2313432"/>
            <a:ext cx="3380994" cy="66385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11/5/2021</a:t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2600" b="0" i="0">
                <a:solidFill>
                  <a:srgbClr val="9C7031"/>
                </a:solidFill>
                <a:latin typeface="High Tower Text"/>
                <a:cs typeface="High Tower Text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11/5/2021</a:t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11/5/2021</a:t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627380" y="554227"/>
            <a:ext cx="6517639" cy="42227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600" b="0" i="0">
                <a:solidFill>
                  <a:srgbClr val="9C7031"/>
                </a:solidFill>
                <a:latin typeface="High Tower Text"/>
                <a:cs typeface="High Tower Text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88620" y="2313432"/>
            <a:ext cx="6995160" cy="66385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642616" y="9354312"/>
            <a:ext cx="2487168" cy="50292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88620" y="9354312"/>
            <a:ext cx="1787652" cy="50292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11/5/2021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596128" y="9354312"/>
            <a:ext cx="1787652" cy="50292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</p:sldLayoutIdLst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5.jpe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-19618" y="-685800"/>
            <a:ext cx="8191879" cy="10820400"/>
          </a:xfrm>
          <a:prstGeom prst="rect">
            <a:avLst/>
          </a:prstGeom>
        </p:spPr>
      </p:pic>
      <p:sp>
        <p:nvSpPr>
          <p:cNvPr id="3" name="object 3"/>
          <p:cNvSpPr txBox="1"/>
          <p:nvPr/>
        </p:nvSpPr>
        <p:spPr>
          <a:xfrm>
            <a:off x="76200" y="5802248"/>
            <a:ext cx="3466721" cy="4901983"/>
          </a:xfrm>
          <a:prstGeom prst="rect">
            <a:avLst/>
          </a:prstGeom>
        </p:spPr>
        <p:txBody>
          <a:bodyPr vert="horz" wrap="square" lIns="0" tIns="34925" rIns="0" bIns="0" rtlCol="0">
            <a:spAutoFit/>
          </a:bodyPr>
          <a:lstStyle/>
          <a:p>
            <a:pPr marL="12700" marR="5080">
              <a:lnSpc>
                <a:spcPct val="96900"/>
              </a:lnSpc>
              <a:spcBef>
                <a:spcPts val="275"/>
              </a:spcBef>
            </a:pPr>
            <a:r>
              <a:rPr lang="en-GB" sz="2800" b="1" spc="-10" dirty="0">
                <a:solidFill>
                  <a:srgbClr val="C00000"/>
                </a:solidFill>
                <a:latin typeface="High Tower Text"/>
                <a:cs typeface="High Tower Text"/>
              </a:rPr>
              <a:t>HOTEL TRINITY RESTAURANT</a:t>
            </a:r>
            <a:endParaRPr lang="en-GB" sz="2800" b="1" dirty="0">
              <a:solidFill>
                <a:srgbClr val="C00000"/>
              </a:solidFill>
              <a:latin typeface="High Tower Text"/>
              <a:cs typeface="High Tower Text"/>
            </a:endParaRPr>
          </a:p>
          <a:p>
            <a:pPr marL="12700" marR="441325">
              <a:lnSpc>
                <a:spcPts val="3020"/>
              </a:lnSpc>
              <a:spcBef>
                <a:spcPts val="480"/>
              </a:spcBef>
            </a:pPr>
            <a:r>
              <a:rPr lang="en-GB" sz="2600" spc="30" dirty="0">
                <a:solidFill>
                  <a:srgbClr val="7030A0"/>
                </a:solidFill>
                <a:latin typeface="High Tower Text"/>
                <a:cs typeface="High Tower Text"/>
              </a:rPr>
              <a:t>46 The Kingsway, </a:t>
            </a:r>
            <a:r>
              <a:rPr lang="en-GB" sz="2600" spc="45" dirty="0">
                <a:solidFill>
                  <a:srgbClr val="7030A0"/>
                </a:solidFill>
                <a:latin typeface="High Tower Text"/>
                <a:cs typeface="High Tower Text"/>
              </a:rPr>
              <a:t>SA12HF</a:t>
            </a:r>
            <a:r>
              <a:rPr lang="en-GB" sz="2600" dirty="0">
                <a:solidFill>
                  <a:srgbClr val="7030A0"/>
                </a:solidFill>
                <a:latin typeface="High Tower Text"/>
                <a:cs typeface="High Tower Text"/>
              </a:rPr>
              <a:t>  </a:t>
            </a:r>
            <a:r>
              <a:rPr lang="en-GB" sz="2600" spc="45" dirty="0">
                <a:solidFill>
                  <a:srgbClr val="7030A0"/>
                </a:solidFill>
                <a:latin typeface="High Tower Text"/>
                <a:cs typeface="High Tower Text"/>
              </a:rPr>
              <a:t>Swansea</a:t>
            </a:r>
          </a:p>
          <a:p>
            <a:pPr marL="12700">
              <a:lnSpc>
                <a:spcPts val="2955"/>
              </a:lnSpc>
            </a:pPr>
            <a:r>
              <a:rPr lang="en-GB" sz="2600" spc="45" dirty="0">
                <a:solidFill>
                  <a:srgbClr val="7030A0"/>
                </a:solidFill>
                <a:latin typeface="High Tower Text"/>
                <a:cs typeface="High Tower Text"/>
              </a:rPr>
              <a:t>Open 7days a week </a:t>
            </a:r>
          </a:p>
          <a:p>
            <a:pPr marL="12700">
              <a:lnSpc>
                <a:spcPts val="2955"/>
              </a:lnSpc>
            </a:pPr>
            <a:r>
              <a:rPr lang="en-GB" sz="2600" spc="45" dirty="0">
                <a:solidFill>
                  <a:srgbClr val="7030A0"/>
                </a:solidFill>
                <a:latin typeface="High Tower Text"/>
                <a:cs typeface="High Tower Text"/>
              </a:rPr>
              <a:t>Monday to Sunday</a:t>
            </a:r>
          </a:p>
          <a:p>
            <a:pPr marL="12700">
              <a:lnSpc>
                <a:spcPts val="2955"/>
              </a:lnSpc>
            </a:pPr>
            <a:r>
              <a:rPr lang="en-GB" sz="2600" spc="45" dirty="0">
                <a:solidFill>
                  <a:srgbClr val="7030A0"/>
                </a:solidFill>
                <a:latin typeface="High Tower Text"/>
                <a:cs typeface="High Tower Text"/>
              </a:rPr>
              <a:t>07:00pm _ 10:00pm </a:t>
            </a:r>
          </a:p>
          <a:p>
            <a:pPr marL="12700">
              <a:lnSpc>
                <a:spcPts val="2955"/>
              </a:lnSpc>
            </a:pPr>
            <a:endParaRPr lang="en-GB" sz="2600" spc="45" dirty="0">
              <a:solidFill>
                <a:srgbClr val="7030A0"/>
              </a:solidFill>
              <a:latin typeface="High Tower Text"/>
              <a:cs typeface="High Tower Text"/>
            </a:endParaRPr>
          </a:p>
          <a:p>
            <a:pPr marL="12700">
              <a:lnSpc>
                <a:spcPts val="2955"/>
              </a:lnSpc>
            </a:pPr>
            <a:r>
              <a:rPr lang="en-GB" sz="2600" spc="45" dirty="0">
                <a:solidFill>
                  <a:srgbClr val="7030A0"/>
                </a:solidFill>
                <a:latin typeface="High Tower Text"/>
                <a:cs typeface="High Tower Text"/>
              </a:rPr>
              <a:t>FREE DELIVERY</a:t>
            </a:r>
          </a:p>
          <a:p>
            <a:pPr marL="12700">
              <a:lnSpc>
                <a:spcPts val="2955"/>
              </a:lnSpc>
            </a:pPr>
            <a:r>
              <a:rPr lang="en-GB" sz="2800" spc="45" dirty="0">
                <a:solidFill>
                  <a:srgbClr val="7030A0"/>
                </a:solidFill>
                <a:latin typeface="High Tower Text"/>
                <a:cs typeface="High Tower Text"/>
              </a:rPr>
              <a:t>07763252249</a:t>
            </a:r>
            <a:endParaRPr lang="en-GB" sz="4000" spc="45" dirty="0">
              <a:solidFill>
                <a:srgbClr val="7030A0"/>
              </a:solidFill>
              <a:latin typeface="High Tower Text"/>
              <a:cs typeface="High Tower Text"/>
            </a:endParaRPr>
          </a:p>
          <a:p>
            <a:pPr marL="12700">
              <a:lnSpc>
                <a:spcPts val="2955"/>
              </a:lnSpc>
            </a:pPr>
            <a:endParaRPr lang="en-GB" sz="2600" spc="45" dirty="0">
              <a:solidFill>
                <a:srgbClr val="C5954E"/>
              </a:solidFill>
              <a:latin typeface="High Tower Text"/>
              <a:cs typeface="High Tower Text"/>
            </a:endParaRPr>
          </a:p>
          <a:p>
            <a:pPr marL="12700">
              <a:lnSpc>
                <a:spcPts val="2955"/>
              </a:lnSpc>
            </a:pPr>
            <a:endParaRPr sz="2600" dirty="0">
              <a:latin typeface="High Tower Text"/>
              <a:cs typeface="High Tower Text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4076322" y="1996439"/>
            <a:ext cx="3146964" cy="2658933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spc="-10" dirty="0">
                <a:solidFill>
                  <a:srgbClr val="C00000"/>
                </a:solidFill>
                <a:latin typeface="High Tower Text"/>
                <a:cs typeface="High Tower Text"/>
              </a:rPr>
              <a:t>MAINS</a:t>
            </a:r>
            <a:endParaRPr sz="2400" dirty="0">
              <a:solidFill>
                <a:srgbClr val="C00000"/>
              </a:solidFill>
              <a:latin typeface="High Tower Text"/>
              <a:cs typeface="High Tower Text"/>
            </a:endParaRPr>
          </a:p>
          <a:p>
            <a:pPr marL="12700" marR="318770">
              <a:lnSpc>
                <a:spcPct val="105100"/>
              </a:lnSpc>
              <a:spcBef>
                <a:spcPts val="1195"/>
              </a:spcBef>
            </a:pPr>
            <a:r>
              <a:rPr sz="1200" spc="55" dirty="0">
                <a:solidFill>
                  <a:srgbClr val="5E6D75"/>
                </a:solidFill>
                <a:latin typeface="+mn-lt"/>
                <a:cs typeface="Calibri"/>
              </a:rPr>
              <a:t>Fillet</a:t>
            </a:r>
            <a:r>
              <a:rPr sz="1200" spc="155" dirty="0">
                <a:solidFill>
                  <a:srgbClr val="5E6D75"/>
                </a:solidFill>
                <a:latin typeface="+mn-lt"/>
                <a:cs typeface="Calibri"/>
              </a:rPr>
              <a:t> </a:t>
            </a:r>
            <a:r>
              <a:rPr sz="1200" dirty="0">
                <a:solidFill>
                  <a:srgbClr val="5E6D75"/>
                </a:solidFill>
                <a:latin typeface="+mn-lt"/>
                <a:cs typeface="Calibri"/>
              </a:rPr>
              <a:t>of</a:t>
            </a:r>
            <a:r>
              <a:rPr sz="1200" spc="150" dirty="0">
                <a:solidFill>
                  <a:srgbClr val="5E6D75"/>
                </a:solidFill>
                <a:latin typeface="+mn-lt"/>
                <a:cs typeface="Calibri"/>
              </a:rPr>
              <a:t> </a:t>
            </a:r>
            <a:r>
              <a:rPr sz="1200" dirty="0">
                <a:solidFill>
                  <a:srgbClr val="5E6D75"/>
                </a:solidFill>
                <a:latin typeface="+mn-lt"/>
                <a:cs typeface="Calibri"/>
              </a:rPr>
              <a:t>beef</a:t>
            </a:r>
            <a:r>
              <a:rPr sz="1200" spc="150" dirty="0">
                <a:solidFill>
                  <a:srgbClr val="5E6D75"/>
                </a:solidFill>
                <a:latin typeface="+mn-lt"/>
                <a:cs typeface="Calibri"/>
              </a:rPr>
              <a:t> </a:t>
            </a:r>
            <a:r>
              <a:rPr sz="1200" spc="50" dirty="0">
                <a:solidFill>
                  <a:srgbClr val="5E6D75"/>
                </a:solidFill>
                <a:latin typeface="+mn-lt"/>
                <a:cs typeface="Calibri"/>
              </a:rPr>
              <a:t>served</a:t>
            </a:r>
            <a:r>
              <a:rPr sz="1200" spc="165" dirty="0">
                <a:solidFill>
                  <a:srgbClr val="5E6D75"/>
                </a:solidFill>
                <a:latin typeface="+mn-lt"/>
                <a:cs typeface="Calibri"/>
              </a:rPr>
              <a:t> </a:t>
            </a:r>
            <a:r>
              <a:rPr sz="1200" dirty="0">
                <a:solidFill>
                  <a:srgbClr val="5E6D75"/>
                </a:solidFill>
                <a:latin typeface="+mn-lt"/>
                <a:cs typeface="Calibri"/>
              </a:rPr>
              <a:t>with</a:t>
            </a:r>
            <a:r>
              <a:rPr sz="1200" spc="150" dirty="0">
                <a:solidFill>
                  <a:srgbClr val="5E6D75"/>
                </a:solidFill>
                <a:latin typeface="+mn-lt"/>
                <a:cs typeface="Calibri"/>
              </a:rPr>
              <a:t> </a:t>
            </a:r>
            <a:r>
              <a:rPr sz="1200" dirty="0">
                <a:solidFill>
                  <a:srgbClr val="5E6D75"/>
                </a:solidFill>
                <a:latin typeface="+mn-lt"/>
                <a:cs typeface="Calibri"/>
              </a:rPr>
              <a:t>rice</a:t>
            </a:r>
            <a:r>
              <a:rPr sz="1200" spc="165" dirty="0">
                <a:solidFill>
                  <a:srgbClr val="5E6D75"/>
                </a:solidFill>
                <a:latin typeface="+mn-lt"/>
                <a:cs typeface="Calibri"/>
              </a:rPr>
              <a:t> </a:t>
            </a:r>
            <a:r>
              <a:rPr sz="1200" spc="-25" dirty="0">
                <a:solidFill>
                  <a:srgbClr val="5E6D75"/>
                </a:solidFill>
                <a:latin typeface="+mn-lt"/>
                <a:cs typeface="Calibri"/>
              </a:rPr>
              <a:t>19£</a:t>
            </a:r>
            <a:r>
              <a:rPr sz="1200" spc="65" dirty="0">
                <a:solidFill>
                  <a:srgbClr val="5E6D75"/>
                </a:solidFill>
                <a:latin typeface="+mn-lt"/>
                <a:cs typeface="Calibri"/>
              </a:rPr>
              <a:t> Chicken</a:t>
            </a:r>
            <a:r>
              <a:rPr sz="1200" spc="114" dirty="0">
                <a:solidFill>
                  <a:srgbClr val="5E6D75"/>
                </a:solidFill>
                <a:latin typeface="+mn-lt"/>
                <a:cs typeface="Calibri"/>
              </a:rPr>
              <a:t> </a:t>
            </a:r>
            <a:r>
              <a:rPr sz="1200" spc="50" dirty="0">
                <a:solidFill>
                  <a:srgbClr val="5E6D75"/>
                </a:solidFill>
                <a:latin typeface="+mn-lt"/>
                <a:cs typeface="Calibri"/>
              </a:rPr>
              <a:t>Goujons</a:t>
            </a:r>
            <a:r>
              <a:rPr sz="1200" spc="114" dirty="0">
                <a:solidFill>
                  <a:srgbClr val="5E6D75"/>
                </a:solidFill>
                <a:latin typeface="+mn-lt"/>
                <a:cs typeface="Calibri"/>
              </a:rPr>
              <a:t> </a:t>
            </a:r>
            <a:r>
              <a:rPr sz="1200" spc="50" dirty="0">
                <a:solidFill>
                  <a:srgbClr val="5E6D75"/>
                </a:solidFill>
                <a:latin typeface="+mn-lt"/>
                <a:cs typeface="Calibri"/>
              </a:rPr>
              <a:t>served</a:t>
            </a:r>
            <a:r>
              <a:rPr sz="1200" spc="120" dirty="0">
                <a:solidFill>
                  <a:srgbClr val="5E6D75"/>
                </a:solidFill>
                <a:latin typeface="+mn-lt"/>
                <a:cs typeface="Calibri"/>
              </a:rPr>
              <a:t> </a:t>
            </a:r>
            <a:r>
              <a:rPr sz="1200" dirty="0">
                <a:solidFill>
                  <a:srgbClr val="5E6D75"/>
                </a:solidFill>
                <a:latin typeface="+mn-lt"/>
                <a:cs typeface="Calibri"/>
              </a:rPr>
              <a:t>with</a:t>
            </a:r>
            <a:r>
              <a:rPr sz="1200" spc="110" dirty="0">
                <a:solidFill>
                  <a:srgbClr val="5E6D75"/>
                </a:solidFill>
                <a:latin typeface="+mn-lt"/>
                <a:cs typeface="Calibri"/>
              </a:rPr>
              <a:t> </a:t>
            </a:r>
            <a:r>
              <a:rPr sz="1200" spc="40" dirty="0">
                <a:solidFill>
                  <a:srgbClr val="5E6D75"/>
                </a:solidFill>
                <a:latin typeface="+mn-lt"/>
                <a:cs typeface="Calibri"/>
              </a:rPr>
              <a:t>cauliflower </a:t>
            </a:r>
            <a:r>
              <a:rPr sz="1200" spc="50" dirty="0">
                <a:solidFill>
                  <a:srgbClr val="5E6D75"/>
                </a:solidFill>
                <a:latin typeface="+mn-lt"/>
                <a:cs typeface="Calibri"/>
              </a:rPr>
              <a:t>cheese</a:t>
            </a:r>
            <a:r>
              <a:rPr sz="1200" spc="65" dirty="0">
                <a:solidFill>
                  <a:srgbClr val="5E6D75"/>
                </a:solidFill>
                <a:latin typeface="+mn-lt"/>
                <a:cs typeface="Calibri"/>
              </a:rPr>
              <a:t> </a:t>
            </a:r>
            <a:r>
              <a:rPr sz="1200" spc="-25" dirty="0">
                <a:solidFill>
                  <a:srgbClr val="5E6D75"/>
                </a:solidFill>
                <a:latin typeface="+mn-lt"/>
                <a:cs typeface="Calibri"/>
              </a:rPr>
              <a:t>11£</a:t>
            </a:r>
            <a:r>
              <a:rPr lang="en-GB" sz="1200" spc="-25" dirty="0">
                <a:solidFill>
                  <a:srgbClr val="5E6D75"/>
                </a:solidFill>
                <a:latin typeface="+mn-lt"/>
                <a:cs typeface="Calibri"/>
              </a:rPr>
              <a:t>  (GF)</a:t>
            </a:r>
            <a:endParaRPr sz="1200" dirty="0">
              <a:latin typeface="+mn-lt"/>
              <a:cs typeface="Calibri"/>
            </a:endParaRPr>
          </a:p>
          <a:p>
            <a:pPr marL="12700" marR="375920">
              <a:lnSpc>
                <a:spcPts val="1510"/>
              </a:lnSpc>
              <a:spcBef>
                <a:spcPts val="55"/>
              </a:spcBef>
            </a:pPr>
            <a:r>
              <a:rPr sz="1200" spc="65" dirty="0">
                <a:solidFill>
                  <a:srgbClr val="5E6D75"/>
                </a:solidFill>
                <a:latin typeface="+mn-lt"/>
                <a:cs typeface="Calibri"/>
              </a:rPr>
              <a:t>Slow</a:t>
            </a:r>
            <a:r>
              <a:rPr sz="1200" spc="75" dirty="0">
                <a:solidFill>
                  <a:srgbClr val="5E6D75"/>
                </a:solidFill>
                <a:latin typeface="+mn-lt"/>
                <a:cs typeface="Calibri"/>
              </a:rPr>
              <a:t> </a:t>
            </a:r>
            <a:r>
              <a:rPr sz="1200" spc="55" dirty="0">
                <a:solidFill>
                  <a:srgbClr val="5E6D75"/>
                </a:solidFill>
                <a:latin typeface="+mn-lt"/>
                <a:cs typeface="Calibri"/>
              </a:rPr>
              <a:t>cooked,</a:t>
            </a:r>
            <a:r>
              <a:rPr sz="1200" spc="75" dirty="0">
                <a:solidFill>
                  <a:srgbClr val="5E6D75"/>
                </a:solidFill>
                <a:latin typeface="+mn-lt"/>
                <a:cs typeface="Calibri"/>
              </a:rPr>
              <a:t> </a:t>
            </a:r>
            <a:r>
              <a:rPr sz="1200" spc="55" dirty="0">
                <a:solidFill>
                  <a:srgbClr val="5E6D75"/>
                </a:solidFill>
                <a:latin typeface="+mn-lt"/>
                <a:cs typeface="Calibri"/>
              </a:rPr>
              <a:t>pressed</a:t>
            </a:r>
            <a:r>
              <a:rPr sz="1200" spc="80" dirty="0">
                <a:solidFill>
                  <a:srgbClr val="5E6D75"/>
                </a:solidFill>
                <a:latin typeface="+mn-lt"/>
                <a:cs typeface="Calibri"/>
              </a:rPr>
              <a:t> </a:t>
            </a:r>
            <a:r>
              <a:rPr sz="1200" spc="55" dirty="0">
                <a:solidFill>
                  <a:srgbClr val="5E6D75"/>
                </a:solidFill>
                <a:latin typeface="+mn-lt"/>
                <a:cs typeface="Calibri"/>
              </a:rPr>
              <a:t>belly</a:t>
            </a:r>
            <a:r>
              <a:rPr sz="1200" spc="80" dirty="0">
                <a:solidFill>
                  <a:srgbClr val="5E6D75"/>
                </a:solidFill>
                <a:latin typeface="+mn-lt"/>
                <a:cs typeface="Calibri"/>
              </a:rPr>
              <a:t> </a:t>
            </a:r>
            <a:r>
              <a:rPr sz="1200" dirty="0">
                <a:solidFill>
                  <a:srgbClr val="5E6D75"/>
                </a:solidFill>
                <a:latin typeface="+mn-lt"/>
                <a:cs typeface="Calibri"/>
              </a:rPr>
              <a:t>of</a:t>
            </a:r>
            <a:r>
              <a:rPr sz="1200" spc="75" dirty="0">
                <a:solidFill>
                  <a:srgbClr val="5E6D75"/>
                </a:solidFill>
                <a:latin typeface="+mn-lt"/>
                <a:cs typeface="Calibri"/>
              </a:rPr>
              <a:t> </a:t>
            </a:r>
            <a:r>
              <a:rPr sz="1200" spc="55" dirty="0">
                <a:solidFill>
                  <a:srgbClr val="5E6D75"/>
                </a:solidFill>
                <a:latin typeface="+mn-lt"/>
                <a:cs typeface="Calibri"/>
              </a:rPr>
              <a:t>pork</a:t>
            </a:r>
            <a:r>
              <a:rPr sz="1200" spc="80" dirty="0">
                <a:solidFill>
                  <a:srgbClr val="5E6D75"/>
                </a:solidFill>
                <a:latin typeface="+mn-lt"/>
                <a:cs typeface="Calibri"/>
              </a:rPr>
              <a:t> </a:t>
            </a:r>
            <a:r>
              <a:rPr sz="1200" spc="-20" dirty="0">
                <a:solidFill>
                  <a:srgbClr val="5E6D75"/>
                </a:solidFill>
                <a:latin typeface="+mn-lt"/>
                <a:cs typeface="Calibri"/>
              </a:rPr>
              <a:t>with </a:t>
            </a:r>
            <a:r>
              <a:rPr sz="1200" spc="55" dirty="0">
                <a:solidFill>
                  <a:srgbClr val="5E6D75"/>
                </a:solidFill>
                <a:latin typeface="+mn-lt"/>
                <a:cs typeface="Calibri"/>
              </a:rPr>
              <a:t>mashed</a:t>
            </a:r>
            <a:r>
              <a:rPr sz="1200" spc="95" dirty="0">
                <a:solidFill>
                  <a:srgbClr val="5E6D75"/>
                </a:solidFill>
                <a:latin typeface="+mn-lt"/>
                <a:cs typeface="Calibri"/>
              </a:rPr>
              <a:t> </a:t>
            </a:r>
            <a:r>
              <a:rPr sz="1200" spc="50" dirty="0">
                <a:solidFill>
                  <a:srgbClr val="5E6D75"/>
                </a:solidFill>
                <a:latin typeface="+mn-lt"/>
                <a:cs typeface="Calibri"/>
              </a:rPr>
              <a:t>potatoes</a:t>
            </a:r>
            <a:r>
              <a:rPr sz="1200" spc="90" dirty="0">
                <a:solidFill>
                  <a:srgbClr val="5E6D75"/>
                </a:solidFill>
                <a:latin typeface="+mn-lt"/>
                <a:cs typeface="Calibri"/>
              </a:rPr>
              <a:t> </a:t>
            </a:r>
            <a:r>
              <a:rPr sz="1200" spc="-25" dirty="0">
                <a:solidFill>
                  <a:srgbClr val="5E6D75"/>
                </a:solidFill>
                <a:latin typeface="+mn-lt"/>
                <a:cs typeface="Calibri"/>
              </a:rPr>
              <a:t>15£</a:t>
            </a:r>
            <a:r>
              <a:rPr lang="en-GB" sz="1200" spc="-25" dirty="0">
                <a:solidFill>
                  <a:srgbClr val="5E6D75"/>
                </a:solidFill>
                <a:latin typeface="+mn-lt"/>
                <a:cs typeface="Calibri"/>
              </a:rPr>
              <a:t> </a:t>
            </a:r>
            <a:endParaRPr sz="1200" dirty="0">
              <a:latin typeface="+mn-lt"/>
              <a:cs typeface="Calibri"/>
            </a:endParaRPr>
          </a:p>
          <a:p>
            <a:pPr marL="12700" marR="5080">
              <a:lnSpc>
                <a:spcPts val="1510"/>
              </a:lnSpc>
              <a:spcBef>
                <a:spcPts val="5"/>
              </a:spcBef>
            </a:pPr>
            <a:r>
              <a:rPr sz="1200" spc="55" dirty="0">
                <a:solidFill>
                  <a:srgbClr val="5E6D75"/>
                </a:solidFill>
                <a:latin typeface="+mn-lt"/>
                <a:cs typeface="Calibri"/>
              </a:rPr>
              <a:t>Fillet</a:t>
            </a:r>
            <a:r>
              <a:rPr sz="1200" spc="130" dirty="0">
                <a:solidFill>
                  <a:srgbClr val="5E6D75"/>
                </a:solidFill>
                <a:latin typeface="+mn-lt"/>
                <a:cs typeface="Calibri"/>
              </a:rPr>
              <a:t> </a:t>
            </a:r>
            <a:r>
              <a:rPr sz="1200" dirty="0">
                <a:solidFill>
                  <a:srgbClr val="5E6D75"/>
                </a:solidFill>
                <a:latin typeface="+mn-lt"/>
                <a:cs typeface="Calibri"/>
              </a:rPr>
              <a:t>of</a:t>
            </a:r>
            <a:r>
              <a:rPr sz="1200" spc="130" dirty="0">
                <a:solidFill>
                  <a:srgbClr val="5E6D75"/>
                </a:solidFill>
                <a:latin typeface="+mn-lt"/>
                <a:cs typeface="Calibri"/>
              </a:rPr>
              <a:t> </a:t>
            </a:r>
            <a:r>
              <a:rPr sz="1200" spc="65" dirty="0">
                <a:solidFill>
                  <a:srgbClr val="5E6D75"/>
                </a:solidFill>
                <a:latin typeface="+mn-lt"/>
                <a:cs typeface="Calibri"/>
              </a:rPr>
              <a:t>seabass</a:t>
            </a:r>
            <a:r>
              <a:rPr sz="1200" spc="135" dirty="0">
                <a:solidFill>
                  <a:srgbClr val="5E6D75"/>
                </a:solidFill>
                <a:latin typeface="+mn-lt"/>
                <a:cs typeface="Calibri"/>
              </a:rPr>
              <a:t> </a:t>
            </a:r>
            <a:r>
              <a:rPr sz="1200" spc="50" dirty="0">
                <a:solidFill>
                  <a:srgbClr val="5E6D75"/>
                </a:solidFill>
                <a:latin typeface="+mn-lt"/>
                <a:cs typeface="Calibri"/>
              </a:rPr>
              <a:t>served</a:t>
            </a:r>
            <a:r>
              <a:rPr sz="1200" spc="140" dirty="0">
                <a:solidFill>
                  <a:srgbClr val="5E6D75"/>
                </a:solidFill>
                <a:latin typeface="+mn-lt"/>
                <a:cs typeface="Calibri"/>
              </a:rPr>
              <a:t> </a:t>
            </a:r>
            <a:r>
              <a:rPr sz="1200" dirty="0">
                <a:solidFill>
                  <a:srgbClr val="5E6D75"/>
                </a:solidFill>
                <a:latin typeface="+mn-lt"/>
                <a:cs typeface="Calibri"/>
              </a:rPr>
              <a:t>with</a:t>
            </a:r>
            <a:r>
              <a:rPr sz="1200" spc="130" dirty="0">
                <a:solidFill>
                  <a:srgbClr val="5E6D75"/>
                </a:solidFill>
                <a:latin typeface="+mn-lt"/>
                <a:cs typeface="Calibri"/>
              </a:rPr>
              <a:t> </a:t>
            </a:r>
            <a:r>
              <a:rPr sz="1200" dirty="0">
                <a:solidFill>
                  <a:srgbClr val="5E6D75"/>
                </a:solidFill>
                <a:latin typeface="+mn-lt"/>
                <a:cs typeface="Calibri"/>
              </a:rPr>
              <a:t>tartar</a:t>
            </a:r>
            <a:r>
              <a:rPr sz="1200" spc="140" dirty="0">
                <a:solidFill>
                  <a:srgbClr val="5E6D75"/>
                </a:solidFill>
                <a:latin typeface="+mn-lt"/>
                <a:cs typeface="Calibri"/>
              </a:rPr>
              <a:t> </a:t>
            </a:r>
            <a:r>
              <a:rPr sz="1200" spc="60" dirty="0">
                <a:solidFill>
                  <a:srgbClr val="5E6D75"/>
                </a:solidFill>
                <a:latin typeface="+mn-lt"/>
                <a:cs typeface="Calibri"/>
              </a:rPr>
              <a:t>sauce</a:t>
            </a:r>
            <a:r>
              <a:rPr sz="1200" spc="155" dirty="0">
                <a:solidFill>
                  <a:srgbClr val="5E6D75"/>
                </a:solidFill>
                <a:latin typeface="+mn-lt"/>
                <a:cs typeface="Calibri"/>
              </a:rPr>
              <a:t> </a:t>
            </a:r>
            <a:r>
              <a:rPr sz="1200" spc="35" dirty="0">
                <a:solidFill>
                  <a:srgbClr val="5E6D75"/>
                </a:solidFill>
                <a:latin typeface="+mn-lt"/>
                <a:cs typeface="Calibri"/>
              </a:rPr>
              <a:t>and </a:t>
            </a:r>
            <a:r>
              <a:rPr sz="1200" spc="50" dirty="0">
                <a:solidFill>
                  <a:srgbClr val="5E6D75"/>
                </a:solidFill>
                <a:latin typeface="+mn-lt"/>
                <a:cs typeface="Calibri"/>
              </a:rPr>
              <a:t>mint</a:t>
            </a:r>
            <a:r>
              <a:rPr sz="1200" spc="370" dirty="0">
                <a:solidFill>
                  <a:srgbClr val="5E6D75"/>
                </a:solidFill>
                <a:latin typeface="+mn-lt"/>
                <a:cs typeface="Calibri"/>
              </a:rPr>
              <a:t> </a:t>
            </a:r>
            <a:r>
              <a:rPr sz="1200" spc="-25" dirty="0">
                <a:solidFill>
                  <a:srgbClr val="5E6D75"/>
                </a:solidFill>
                <a:latin typeface="+mn-lt"/>
                <a:cs typeface="Calibri"/>
              </a:rPr>
              <a:t>20£</a:t>
            </a:r>
            <a:endParaRPr sz="1200" dirty="0">
              <a:latin typeface="+mn-lt"/>
              <a:cs typeface="Calibri"/>
            </a:endParaRPr>
          </a:p>
          <a:p>
            <a:pPr marL="12700">
              <a:lnSpc>
                <a:spcPct val="100000"/>
              </a:lnSpc>
            </a:pPr>
            <a:r>
              <a:rPr sz="1200" spc="50" dirty="0">
                <a:solidFill>
                  <a:srgbClr val="5E6D75"/>
                </a:solidFill>
                <a:latin typeface="+mn-lt"/>
                <a:cs typeface="Calibri"/>
              </a:rPr>
              <a:t>Grilled</a:t>
            </a:r>
            <a:r>
              <a:rPr sz="1200" spc="155" dirty="0">
                <a:solidFill>
                  <a:srgbClr val="5E6D75"/>
                </a:solidFill>
                <a:latin typeface="+mn-lt"/>
                <a:cs typeface="Calibri"/>
              </a:rPr>
              <a:t> </a:t>
            </a:r>
            <a:r>
              <a:rPr sz="1200" spc="60" dirty="0">
                <a:solidFill>
                  <a:srgbClr val="5E6D75"/>
                </a:solidFill>
                <a:latin typeface="+mn-lt"/>
                <a:cs typeface="Calibri"/>
              </a:rPr>
              <a:t>salmon</a:t>
            </a:r>
            <a:r>
              <a:rPr sz="1200" spc="155" dirty="0">
                <a:solidFill>
                  <a:srgbClr val="5E6D75"/>
                </a:solidFill>
                <a:latin typeface="+mn-lt"/>
                <a:cs typeface="Calibri"/>
              </a:rPr>
              <a:t> </a:t>
            </a:r>
            <a:r>
              <a:rPr sz="1200" dirty="0">
                <a:solidFill>
                  <a:srgbClr val="5E6D75"/>
                </a:solidFill>
                <a:latin typeface="+mn-lt"/>
                <a:cs typeface="Calibri"/>
              </a:rPr>
              <a:t>fillet</a:t>
            </a:r>
            <a:r>
              <a:rPr sz="1200" spc="150" dirty="0">
                <a:solidFill>
                  <a:srgbClr val="5E6D75"/>
                </a:solidFill>
                <a:latin typeface="+mn-lt"/>
                <a:cs typeface="Calibri"/>
              </a:rPr>
              <a:t> </a:t>
            </a:r>
            <a:r>
              <a:rPr sz="1200" dirty="0">
                <a:solidFill>
                  <a:srgbClr val="5E6D75"/>
                </a:solidFill>
                <a:latin typeface="+mn-lt"/>
                <a:cs typeface="Calibri"/>
              </a:rPr>
              <a:t>with</a:t>
            </a:r>
            <a:r>
              <a:rPr sz="1200" spc="145" dirty="0">
                <a:solidFill>
                  <a:srgbClr val="5E6D75"/>
                </a:solidFill>
                <a:latin typeface="+mn-lt"/>
                <a:cs typeface="Calibri"/>
              </a:rPr>
              <a:t> </a:t>
            </a:r>
            <a:r>
              <a:rPr sz="1200" spc="55" dirty="0">
                <a:solidFill>
                  <a:srgbClr val="5E6D75"/>
                </a:solidFill>
                <a:latin typeface="+mn-lt"/>
                <a:cs typeface="Calibri"/>
              </a:rPr>
              <a:t>delicate</a:t>
            </a:r>
            <a:r>
              <a:rPr sz="1200" spc="155" dirty="0">
                <a:solidFill>
                  <a:srgbClr val="5E6D75"/>
                </a:solidFill>
                <a:latin typeface="+mn-lt"/>
                <a:cs typeface="Calibri"/>
              </a:rPr>
              <a:t> </a:t>
            </a:r>
            <a:r>
              <a:rPr sz="1200" spc="60" dirty="0">
                <a:solidFill>
                  <a:srgbClr val="5E6D75"/>
                </a:solidFill>
                <a:latin typeface="+mn-lt"/>
                <a:cs typeface="Calibri"/>
              </a:rPr>
              <a:t>dill</a:t>
            </a:r>
            <a:r>
              <a:rPr sz="1200" spc="160" dirty="0">
                <a:solidFill>
                  <a:srgbClr val="5E6D75"/>
                </a:solidFill>
                <a:latin typeface="+mn-lt"/>
                <a:cs typeface="Calibri"/>
              </a:rPr>
              <a:t> </a:t>
            </a:r>
            <a:r>
              <a:rPr sz="1200" spc="30" dirty="0">
                <a:solidFill>
                  <a:srgbClr val="5E6D75"/>
                </a:solidFill>
                <a:latin typeface="+mn-lt"/>
                <a:cs typeface="Calibri"/>
              </a:rPr>
              <a:t>and</a:t>
            </a:r>
            <a:endParaRPr sz="1200" dirty="0">
              <a:latin typeface="+mn-lt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70"/>
              </a:spcBef>
            </a:pPr>
            <a:r>
              <a:rPr sz="1200" spc="55" dirty="0">
                <a:solidFill>
                  <a:srgbClr val="5E6D75"/>
                </a:solidFill>
                <a:latin typeface="+mn-lt"/>
                <a:cs typeface="Calibri"/>
              </a:rPr>
              <a:t>lemon</a:t>
            </a:r>
            <a:r>
              <a:rPr sz="1200" spc="70" dirty="0">
                <a:solidFill>
                  <a:srgbClr val="5E6D75"/>
                </a:solidFill>
                <a:latin typeface="+mn-lt"/>
                <a:cs typeface="Calibri"/>
              </a:rPr>
              <a:t> </a:t>
            </a:r>
            <a:r>
              <a:rPr sz="1200" spc="55" dirty="0">
                <a:solidFill>
                  <a:srgbClr val="5E6D75"/>
                </a:solidFill>
                <a:latin typeface="+mn-lt"/>
                <a:cs typeface="Calibri"/>
              </a:rPr>
              <a:t>sauce</a:t>
            </a:r>
            <a:r>
              <a:rPr sz="1200" spc="70" dirty="0">
                <a:solidFill>
                  <a:srgbClr val="5E6D75"/>
                </a:solidFill>
                <a:latin typeface="+mn-lt"/>
                <a:cs typeface="Calibri"/>
              </a:rPr>
              <a:t> </a:t>
            </a:r>
            <a:r>
              <a:rPr sz="1200" spc="-25" dirty="0">
                <a:solidFill>
                  <a:srgbClr val="5E6D75"/>
                </a:solidFill>
                <a:latin typeface="+mn-lt"/>
                <a:cs typeface="Calibri"/>
              </a:rPr>
              <a:t>18£</a:t>
            </a:r>
            <a:endParaRPr sz="1200" dirty="0">
              <a:latin typeface="+mn-lt"/>
              <a:cs typeface="Calibri"/>
            </a:endParaRPr>
          </a:p>
          <a:p>
            <a:pPr marL="12700" marR="233679">
              <a:lnSpc>
                <a:spcPct val="104200"/>
              </a:lnSpc>
              <a:spcBef>
                <a:spcPts val="10"/>
              </a:spcBef>
            </a:pPr>
            <a:r>
              <a:rPr sz="1200" dirty="0">
                <a:solidFill>
                  <a:srgbClr val="5E6D75"/>
                </a:solidFill>
                <a:latin typeface="+mn-lt"/>
                <a:cs typeface="Calibri"/>
              </a:rPr>
              <a:t>Deep</a:t>
            </a:r>
            <a:r>
              <a:rPr sz="1200" spc="165" dirty="0">
                <a:solidFill>
                  <a:srgbClr val="5E6D75"/>
                </a:solidFill>
                <a:latin typeface="+mn-lt"/>
                <a:cs typeface="Calibri"/>
              </a:rPr>
              <a:t> </a:t>
            </a:r>
            <a:r>
              <a:rPr sz="1200" dirty="0">
                <a:solidFill>
                  <a:srgbClr val="5E6D75"/>
                </a:solidFill>
                <a:latin typeface="+mn-lt"/>
                <a:cs typeface="Calibri"/>
              </a:rPr>
              <a:t>fried</a:t>
            </a:r>
            <a:r>
              <a:rPr sz="1200" spc="165" dirty="0">
                <a:solidFill>
                  <a:srgbClr val="5E6D75"/>
                </a:solidFill>
                <a:latin typeface="+mn-lt"/>
                <a:cs typeface="Calibri"/>
              </a:rPr>
              <a:t> </a:t>
            </a:r>
            <a:r>
              <a:rPr sz="1200" spc="60" dirty="0">
                <a:solidFill>
                  <a:srgbClr val="5E6D75"/>
                </a:solidFill>
                <a:latin typeface="+mn-lt"/>
                <a:cs typeface="Calibri"/>
              </a:rPr>
              <a:t>calamari</a:t>
            </a:r>
            <a:r>
              <a:rPr sz="1200" spc="170" dirty="0">
                <a:solidFill>
                  <a:srgbClr val="5E6D75"/>
                </a:solidFill>
                <a:latin typeface="+mn-lt"/>
                <a:cs typeface="Calibri"/>
              </a:rPr>
              <a:t> </a:t>
            </a:r>
            <a:r>
              <a:rPr sz="1200" dirty="0">
                <a:solidFill>
                  <a:srgbClr val="5E6D75"/>
                </a:solidFill>
                <a:latin typeface="+mn-lt"/>
                <a:cs typeface="Calibri"/>
              </a:rPr>
              <a:t>with</a:t>
            </a:r>
            <a:r>
              <a:rPr sz="1200" spc="150" dirty="0">
                <a:solidFill>
                  <a:srgbClr val="5E6D75"/>
                </a:solidFill>
                <a:latin typeface="+mn-lt"/>
                <a:cs typeface="Calibri"/>
              </a:rPr>
              <a:t> </a:t>
            </a:r>
            <a:r>
              <a:rPr sz="1200" spc="60" dirty="0">
                <a:solidFill>
                  <a:srgbClr val="5E6D75"/>
                </a:solidFill>
                <a:latin typeface="+mn-lt"/>
                <a:cs typeface="Calibri"/>
              </a:rPr>
              <a:t>garlic</a:t>
            </a:r>
            <a:r>
              <a:rPr sz="1200" spc="170" dirty="0">
                <a:solidFill>
                  <a:srgbClr val="5E6D75"/>
                </a:solidFill>
                <a:latin typeface="+mn-lt"/>
                <a:cs typeface="Calibri"/>
              </a:rPr>
              <a:t> </a:t>
            </a:r>
            <a:r>
              <a:rPr sz="1200" spc="55" dirty="0">
                <a:solidFill>
                  <a:srgbClr val="5E6D75"/>
                </a:solidFill>
                <a:latin typeface="+mn-lt"/>
                <a:cs typeface="Calibri"/>
              </a:rPr>
              <a:t>and</a:t>
            </a:r>
            <a:r>
              <a:rPr sz="1200" spc="165" dirty="0">
                <a:solidFill>
                  <a:srgbClr val="5E6D75"/>
                </a:solidFill>
                <a:latin typeface="+mn-lt"/>
                <a:cs typeface="Calibri"/>
              </a:rPr>
              <a:t> </a:t>
            </a:r>
            <a:r>
              <a:rPr sz="1200" spc="45" dirty="0">
                <a:solidFill>
                  <a:srgbClr val="5E6D75"/>
                </a:solidFill>
                <a:latin typeface="+mn-lt"/>
                <a:cs typeface="Calibri"/>
              </a:rPr>
              <a:t>lemon </a:t>
            </a:r>
            <a:r>
              <a:rPr sz="1200" spc="60" dirty="0">
                <a:solidFill>
                  <a:srgbClr val="5E6D75"/>
                </a:solidFill>
                <a:latin typeface="+mn-lt"/>
                <a:cs typeface="Calibri"/>
              </a:rPr>
              <a:t>mayonnaise</a:t>
            </a:r>
            <a:r>
              <a:rPr sz="1200" spc="85" dirty="0">
                <a:solidFill>
                  <a:srgbClr val="5E6D75"/>
                </a:solidFill>
                <a:latin typeface="+mn-lt"/>
                <a:cs typeface="Calibri"/>
              </a:rPr>
              <a:t> </a:t>
            </a:r>
            <a:r>
              <a:rPr sz="1200" spc="-25" dirty="0">
                <a:solidFill>
                  <a:srgbClr val="5E6D75"/>
                </a:solidFill>
                <a:latin typeface="+mn-lt"/>
                <a:cs typeface="Calibri"/>
              </a:rPr>
              <a:t>17£</a:t>
            </a:r>
            <a:endParaRPr lang="en-GB" sz="1200" dirty="0">
              <a:latin typeface="+mn-lt"/>
              <a:cs typeface="Calibri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4065673" y="4986148"/>
            <a:ext cx="2806188" cy="1648721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spc="-10" dirty="0">
                <a:solidFill>
                  <a:srgbClr val="C00000"/>
                </a:solidFill>
                <a:latin typeface="High Tower Text"/>
                <a:cs typeface="High Tower Text"/>
              </a:rPr>
              <a:t>EXTRAS</a:t>
            </a:r>
            <a:endParaRPr sz="2400" dirty="0">
              <a:solidFill>
                <a:srgbClr val="C00000"/>
              </a:solidFill>
              <a:latin typeface="High Tower Text"/>
              <a:cs typeface="High Tower Text"/>
            </a:endParaRPr>
          </a:p>
          <a:p>
            <a:pPr marL="12700" marR="5080">
              <a:lnSpc>
                <a:spcPct val="105000"/>
              </a:lnSpc>
              <a:spcBef>
                <a:spcPts val="1320"/>
              </a:spcBef>
            </a:pPr>
            <a:r>
              <a:rPr sz="1200" spc="50" dirty="0">
                <a:solidFill>
                  <a:srgbClr val="5E6D75"/>
                </a:solidFill>
                <a:latin typeface="Calibri"/>
                <a:cs typeface="Calibri"/>
              </a:rPr>
              <a:t>Garlic</a:t>
            </a:r>
            <a:r>
              <a:rPr sz="1200" spc="100" dirty="0">
                <a:solidFill>
                  <a:srgbClr val="5E6D75"/>
                </a:solidFill>
                <a:latin typeface="Calibri"/>
                <a:cs typeface="Calibri"/>
              </a:rPr>
              <a:t> </a:t>
            </a:r>
            <a:r>
              <a:rPr sz="1200" spc="50" dirty="0">
                <a:solidFill>
                  <a:srgbClr val="5E6D75"/>
                </a:solidFill>
                <a:latin typeface="Calibri"/>
                <a:cs typeface="Calibri"/>
              </a:rPr>
              <a:t>bread</a:t>
            </a:r>
            <a:r>
              <a:rPr sz="1200" spc="105" dirty="0">
                <a:solidFill>
                  <a:srgbClr val="5E6D75"/>
                </a:solidFill>
                <a:latin typeface="Calibri"/>
                <a:cs typeface="Calibri"/>
              </a:rPr>
              <a:t> </a:t>
            </a:r>
            <a:r>
              <a:rPr sz="1200" dirty="0">
                <a:solidFill>
                  <a:srgbClr val="5E6D75"/>
                </a:solidFill>
                <a:latin typeface="Calibri"/>
                <a:cs typeface="Calibri"/>
              </a:rPr>
              <a:t>with</a:t>
            </a:r>
            <a:r>
              <a:rPr sz="1200" spc="90" dirty="0">
                <a:solidFill>
                  <a:srgbClr val="5E6D75"/>
                </a:solidFill>
                <a:latin typeface="Calibri"/>
                <a:cs typeface="Calibri"/>
              </a:rPr>
              <a:t> </a:t>
            </a:r>
            <a:r>
              <a:rPr sz="1200" spc="50" dirty="0">
                <a:solidFill>
                  <a:srgbClr val="5E6D75"/>
                </a:solidFill>
                <a:latin typeface="Calibri"/>
                <a:cs typeface="Calibri"/>
              </a:rPr>
              <a:t>cheese</a:t>
            </a:r>
            <a:r>
              <a:rPr sz="1200" spc="100" dirty="0">
                <a:solidFill>
                  <a:srgbClr val="5E6D75"/>
                </a:solidFill>
                <a:latin typeface="Calibri"/>
                <a:cs typeface="Calibri"/>
              </a:rPr>
              <a:t> </a:t>
            </a:r>
            <a:r>
              <a:rPr sz="1200" dirty="0">
                <a:solidFill>
                  <a:srgbClr val="5E6D75"/>
                </a:solidFill>
                <a:latin typeface="Calibri"/>
                <a:cs typeface="Calibri"/>
              </a:rPr>
              <a:t>4</a:t>
            </a:r>
            <a:r>
              <a:rPr sz="1200" spc="105" dirty="0">
                <a:solidFill>
                  <a:srgbClr val="5E6D75"/>
                </a:solidFill>
                <a:latin typeface="Calibri"/>
                <a:cs typeface="Calibri"/>
              </a:rPr>
              <a:t> </a:t>
            </a:r>
            <a:r>
              <a:rPr sz="1200" spc="65" dirty="0">
                <a:solidFill>
                  <a:srgbClr val="5E6D75"/>
                </a:solidFill>
                <a:latin typeface="Calibri"/>
                <a:cs typeface="Calibri"/>
              </a:rPr>
              <a:t>pcs</a:t>
            </a:r>
            <a:r>
              <a:rPr sz="1200" spc="95" dirty="0">
                <a:solidFill>
                  <a:srgbClr val="5E6D75"/>
                </a:solidFill>
                <a:latin typeface="Calibri"/>
                <a:cs typeface="Calibri"/>
              </a:rPr>
              <a:t> </a:t>
            </a:r>
            <a:r>
              <a:rPr sz="1200" spc="-25" dirty="0">
                <a:solidFill>
                  <a:srgbClr val="5E6D75"/>
                </a:solidFill>
                <a:latin typeface="Calibri"/>
                <a:cs typeface="Calibri"/>
              </a:rPr>
              <a:t>4£</a:t>
            </a:r>
            <a:r>
              <a:rPr lang="en-GB" sz="1200" spc="-25" dirty="0">
                <a:solidFill>
                  <a:srgbClr val="5E6D75"/>
                </a:solidFill>
                <a:latin typeface="Calibri"/>
                <a:cs typeface="Calibri"/>
              </a:rPr>
              <a:t> (GF)</a:t>
            </a:r>
          </a:p>
          <a:p>
            <a:pPr marL="12700" marR="5080">
              <a:lnSpc>
                <a:spcPct val="105000"/>
              </a:lnSpc>
              <a:spcBef>
                <a:spcPts val="1320"/>
              </a:spcBef>
            </a:pPr>
            <a:r>
              <a:rPr sz="1200" spc="-25" dirty="0">
                <a:solidFill>
                  <a:srgbClr val="5E6D75"/>
                </a:solidFill>
                <a:latin typeface="Calibri"/>
                <a:cs typeface="Calibri"/>
              </a:rPr>
              <a:t> </a:t>
            </a:r>
            <a:r>
              <a:rPr sz="1200" spc="55" dirty="0">
                <a:solidFill>
                  <a:srgbClr val="5E6D75"/>
                </a:solidFill>
                <a:latin typeface="Calibri"/>
                <a:cs typeface="Calibri"/>
              </a:rPr>
              <a:t>Potato</a:t>
            </a:r>
            <a:r>
              <a:rPr sz="1200" spc="70" dirty="0">
                <a:solidFill>
                  <a:srgbClr val="5E6D75"/>
                </a:solidFill>
                <a:latin typeface="Calibri"/>
                <a:cs typeface="Calibri"/>
              </a:rPr>
              <a:t> </a:t>
            </a:r>
            <a:r>
              <a:rPr sz="1200" spc="50" dirty="0">
                <a:solidFill>
                  <a:srgbClr val="5E6D75"/>
                </a:solidFill>
                <a:latin typeface="Calibri"/>
                <a:cs typeface="Calibri"/>
              </a:rPr>
              <a:t>wedges</a:t>
            </a:r>
            <a:r>
              <a:rPr sz="1200" spc="90" dirty="0">
                <a:solidFill>
                  <a:srgbClr val="5E6D75"/>
                </a:solidFill>
                <a:latin typeface="Calibri"/>
                <a:cs typeface="Calibri"/>
              </a:rPr>
              <a:t> </a:t>
            </a:r>
            <a:r>
              <a:rPr sz="1200" spc="50" dirty="0">
                <a:solidFill>
                  <a:srgbClr val="5E6D75"/>
                </a:solidFill>
                <a:latin typeface="Calibri"/>
                <a:cs typeface="Calibri"/>
              </a:rPr>
              <a:t>(portion)</a:t>
            </a:r>
            <a:r>
              <a:rPr sz="1200" spc="70" dirty="0">
                <a:solidFill>
                  <a:srgbClr val="5E6D75"/>
                </a:solidFill>
                <a:latin typeface="Calibri"/>
                <a:cs typeface="Calibri"/>
              </a:rPr>
              <a:t> </a:t>
            </a:r>
            <a:r>
              <a:rPr sz="1200" spc="-20" dirty="0">
                <a:solidFill>
                  <a:srgbClr val="5E6D75"/>
                </a:solidFill>
                <a:latin typeface="Calibri"/>
                <a:cs typeface="Calibri"/>
              </a:rPr>
              <a:t>3,60£</a:t>
            </a:r>
            <a:r>
              <a:rPr lang="en-GB" sz="1200" spc="-20" dirty="0">
                <a:solidFill>
                  <a:srgbClr val="5E6D75"/>
                </a:solidFill>
                <a:latin typeface="Calibri"/>
                <a:cs typeface="Calibri"/>
              </a:rPr>
              <a:t> </a:t>
            </a:r>
          </a:p>
          <a:p>
            <a:pPr marL="12700" marR="5080">
              <a:lnSpc>
                <a:spcPct val="105000"/>
              </a:lnSpc>
              <a:spcBef>
                <a:spcPts val="1320"/>
              </a:spcBef>
            </a:pPr>
            <a:r>
              <a:rPr sz="1200" spc="55" dirty="0">
                <a:solidFill>
                  <a:srgbClr val="5E6D75"/>
                </a:solidFill>
                <a:latin typeface="Calibri"/>
                <a:cs typeface="Calibri"/>
              </a:rPr>
              <a:t>Curly</a:t>
            </a:r>
            <a:r>
              <a:rPr sz="1200" spc="140" dirty="0">
                <a:solidFill>
                  <a:srgbClr val="5E6D75"/>
                </a:solidFill>
                <a:latin typeface="Calibri"/>
                <a:cs typeface="Calibri"/>
              </a:rPr>
              <a:t> </a:t>
            </a:r>
            <a:r>
              <a:rPr sz="1200" dirty="0">
                <a:solidFill>
                  <a:srgbClr val="5E6D75"/>
                </a:solidFill>
                <a:latin typeface="Calibri"/>
                <a:cs typeface="Calibri"/>
              </a:rPr>
              <a:t>fries</a:t>
            </a:r>
            <a:r>
              <a:rPr sz="1200" spc="140" dirty="0">
                <a:solidFill>
                  <a:srgbClr val="5E6D75"/>
                </a:solidFill>
                <a:latin typeface="Calibri"/>
                <a:cs typeface="Calibri"/>
              </a:rPr>
              <a:t> </a:t>
            </a:r>
            <a:r>
              <a:rPr sz="1200" spc="50" dirty="0">
                <a:solidFill>
                  <a:srgbClr val="5E6D75"/>
                </a:solidFill>
                <a:latin typeface="Calibri"/>
                <a:cs typeface="Calibri"/>
              </a:rPr>
              <a:t>(portion)</a:t>
            </a:r>
            <a:r>
              <a:rPr sz="1200" spc="130" dirty="0">
                <a:solidFill>
                  <a:srgbClr val="5E6D75"/>
                </a:solidFill>
                <a:latin typeface="Calibri"/>
                <a:cs typeface="Calibri"/>
              </a:rPr>
              <a:t> </a:t>
            </a:r>
            <a:r>
              <a:rPr sz="1200" spc="-25" dirty="0">
                <a:solidFill>
                  <a:srgbClr val="5E6D75"/>
                </a:solidFill>
                <a:latin typeface="Calibri"/>
                <a:cs typeface="Calibri"/>
              </a:rPr>
              <a:t>4£</a:t>
            </a:r>
            <a:endParaRPr lang="en-GB" sz="1200" spc="-25" dirty="0">
              <a:solidFill>
                <a:srgbClr val="5E6D75"/>
              </a:solidFill>
              <a:latin typeface="Calibri"/>
              <a:cs typeface="Calibri"/>
            </a:endParaRPr>
          </a:p>
          <a:p>
            <a:pPr marL="12700" marR="1058545">
              <a:lnSpc>
                <a:spcPct val="104200"/>
              </a:lnSpc>
              <a:spcBef>
                <a:spcPts val="10"/>
              </a:spcBef>
            </a:pPr>
            <a:endParaRPr lang="en-GB" sz="1200" spc="-20" dirty="0">
              <a:solidFill>
                <a:srgbClr val="5E6D75"/>
              </a:solidFill>
              <a:latin typeface="Calibri"/>
              <a:cs typeface="Calibri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4065673" y="6838172"/>
            <a:ext cx="2716127" cy="1867691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spc="-10" dirty="0">
                <a:solidFill>
                  <a:srgbClr val="C00000"/>
                </a:solidFill>
                <a:latin typeface="High Tower Text"/>
                <a:cs typeface="High Tower Text"/>
              </a:rPr>
              <a:t>DRINKS</a:t>
            </a:r>
            <a:endParaRPr sz="2400" dirty="0">
              <a:solidFill>
                <a:srgbClr val="C00000"/>
              </a:solidFill>
              <a:latin typeface="High Tower Text"/>
              <a:cs typeface="High Tower Text"/>
            </a:endParaRPr>
          </a:p>
          <a:p>
            <a:pPr marL="12700" marR="1709420">
              <a:lnSpc>
                <a:spcPct val="105200"/>
              </a:lnSpc>
              <a:spcBef>
                <a:spcPts val="1195"/>
              </a:spcBef>
            </a:pPr>
            <a:r>
              <a:rPr sz="1200" spc="60" dirty="0">
                <a:solidFill>
                  <a:srgbClr val="5E6D75"/>
                </a:solidFill>
                <a:latin typeface="Calibri"/>
                <a:cs typeface="Calibri"/>
              </a:rPr>
              <a:t>Lemonade</a:t>
            </a:r>
            <a:r>
              <a:rPr sz="1200" spc="100" dirty="0">
                <a:solidFill>
                  <a:srgbClr val="5E6D75"/>
                </a:solidFill>
                <a:latin typeface="Calibri"/>
                <a:cs typeface="Calibri"/>
              </a:rPr>
              <a:t> </a:t>
            </a:r>
            <a:r>
              <a:rPr sz="1200" spc="-35" dirty="0">
                <a:solidFill>
                  <a:srgbClr val="5E6D75"/>
                </a:solidFill>
                <a:latin typeface="Calibri"/>
                <a:cs typeface="Calibri"/>
              </a:rPr>
              <a:t>3£</a:t>
            </a:r>
            <a:r>
              <a:rPr lang="en-GB" sz="1200" spc="-35" dirty="0">
                <a:solidFill>
                  <a:srgbClr val="5E6D75"/>
                </a:solidFill>
                <a:latin typeface="Calibri"/>
                <a:cs typeface="Calibri"/>
              </a:rPr>
              <a:t> </a:t>
            </a:r>
          </a:p>
          <a:p>
            <a:pPr marL="12700" marR="1709420">
              <a:lnSpc>
                <a:spcPct val="105200"/>
              </a:lnSpc>
              <a:spcBef>
                <a:spcPts val="1195"/>
              </a:spcBef>
            </a:pPr>
            <a:r>
              <a:rPr sz="1200" spc="-35" dirty="0">
                <a:solidFill>
                  <a:srgbClr val="5E6D75"/>
                </a:solidFill>
                <a:latin typeface="Calibri"/>
                <a:cs typeface="Calibri"/>
              </a:rPr>
              <a:t> </a:t>
            </a:r>
            <a:r>
              <a:rPr sz="1200" dirty="0">
                <a:solidFill>
                  <a:srgbClr val="5E6D75"/>
                </a:solidFill>
                <a:latin typeface="Calibri"/>
                <a:cs typeface="Calibri"/>
              </a:rPr>
              <a:t>Water</a:t>
            </a:r>
            <a:r>
              <a:rPr sz="1200" spc="140" dirty="0">
                <a:solidFill>
                  <a:srgbClr val="5E6D75"/>
                </a:solidFill>
                <a:latin typeface="Calibri"/>
                <a:cs typeface="Calibri"/>
              </a:rPr>
              <a:t> </a:t>
            </a:r>
            <a:r>
              <a:rPr sz="1200" spc="-25" dirty="0">
                <a:solidFill>
                  <a:srgbClr val="5E6D75"/>
                </a:solidFill>
                <a:latin typeface="Calibri"/>
                <a:cs typeface="Calibri"/>
              </a:rPr>
              <a:t>2£</a:t>
            </a:r>
            <a:endParaRPr sz="1200" dirty="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60"/>
              </a:spcBef>
            </a:pPr>
            <a:endParaRPr lang="en-GB" sz="1200" dirty="0">
              <a:solidFill>
                <a:srgbClr val="5E6D75"/>
              </a:solidFill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60"/>
              </a:spcBef>
            </a:pPr>
            <a:r>
              <a:rPr sz="1200" dirty="0">
                <a:solidFill>
                  <a:srgbClr val="5E6D75"/>
                </a:solidFill>
                <a:latin typeface="Calibri"/>
                <a:cs typeface="Calibri"/>
              </a:rPr>
              <a:t>Mineral</a:t>
            </a:r>
            <a:r>
              <a:rPr sz="1200" spc="204" dirty="0">
                <a:solidFill>
                  <a:srgbClr val="5E6D75"/>
                </a:solidFill>
                <a:latin typeface="Calibri"/>
                <a:cs typeface="Calibri"/>
              </a:rPr>
              <a:t> </a:t>
            </a:r>
            <a:r>
              <a:rPr sz="1200" dirty="0">
                <a:solidFill>
                  <a:srgbClr val="5E6D75"/>
                </a:solidFill>
                <a:latin typeface="Calibri"/>
                <a:cs typeface="Calibri"/>
              </a:rPr>
              <a:t>Water</a:t>
            </a:r>
            <a:r>
              <a:rPr sz="1200" spc="220" dirty="0">
                <a:solidFill>
                  <a:srgbClr val="5E6D75"/>
                </a:solidFill>
                <a:latin typeface="Calibri"/>
                <a:cs typeface="Calibri"/>
              </a:rPr>
              <a:t> </a:t>
            </a:r>
            <a:r>
              <a:rPr sz="1200" spc="-25" dirty="0">
                <a:solidFill>
                  <a:srgbClr val="5E6D75"/>
                </a:solidFill>
                <a:latin typeface="Calibri"/>
                <a:cs typeface="Calibri"/>
              </a:rPr>
              <a:t>2£</a:t>
            </a:r>
            <a:endParaRPr sz="1200" dirty="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75"/>
              </a:spcBef>
            </a:pPr>
            <a:endParaRPr lang="en-GB" sz="1200" spc="50" dirty="0">
              <a:solidFill>
                <a:srgbClr val="5E6D75"/>
              </a:solidFill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75"/>
              </a:spcBef>
            </a:pPr>
            <a:r>
              <a:rPr sz="1200" spc="50" dirty="0">
                <a:solidFill>
                  <a:srgbClr val="5E6D75"/>
                </a:solidFill>
                <a:latin typeface="Calibri"/>
                <a:cs typeface="Calibri"/>
              </a:rPr>
              <a:t>Bottle</a:t>
            </a:r>
            <a:r>
              <a:rPr sz="1200" spc="120" dirty="0">
                <a:solidFill>
                  <a:srgbClr val="5E6D75"/>
                </a:solidFill>
                <a:latin typeface="Calibri"/>
                <a:cs typeface="Calibri"/>
              </a:rPr>
              <a:t> </a:t>
            </a:r>
            <a:r>
              <a:rPr sz="1200" dirty="0">
                <a:solidFill>
                  <a:srgbClr val="5E6D75"/>
                </a:solidFill>
                <a:latin typeface="Calibri"/>
                <a:cs typeface="Calibri"/>
              </a:rPr>
              <a:t>Of</a:t>
            </a:r>
            <a:r>
              <a:rPr sz="1200" spc="110" dirty="0">
                <a:solidFill>
                  <a:srgbClr val="5E6D75"/>
                </a:solidFill>
                <a:latin typeface="Calibri"/>
                <a:cs typeface="Calibri"/>
              </a:rPr>
              <a:t> </a:t>
            </a:r>
            <a:r>
              <a:rPr sz="1200" spc="60" dirty="0">
                <a:solidFill>
                  <a:srgbClr val="5E6D75"/>
                </a:solidFill>
                <a:latin typeface="Calibri"/>
                <a:cs typeface="Calibri"/>
              </a:rPr>
              <a:t>Traditional</a:t>
            </a:r>
            <a:r>
              <a:rPr sz="1200" spc="140" dirty="0">
                <a:solidFill>
                  <a:srgbClr val="5E6D75"/>
                </a:solidFill>
                <a:latin typeface="Calibri"/>
                <a:cs typeface="Calibri"/>
              </a:rPr>
              <a:t> </a:t>
            </a:r>
            <a:r>
              <a:rPr sz="1200" spc="65" dirty="0">
                <a:solidFill>
                  <a:srgbClr val="5E6D75"/>
                </a:solidFill>
                <a:latin typeface="Calibri"/>
                <a:cs typeface="Calibri"/>
              </a:rPr>
              <a:t>Swansea</a:t>
            </a:r>
            <a:r>
              <a:rPr sz="1200" spc="114" dirty="0">
                <a:solidFill>
                  <a:srgbClr val="5E6D75"/>
                </a:solidFill>
                <a:latin typeface="Calibri"/>
                <a:cs typeface="Calibri"/>
              </a:rPr>
              <a:t> </a:t>
            </a:r>
            <a:r>
              <a:rPr sz="1200" dirty="0">
                <a:solidFill>
                  <a:srgbClr val="5E6D75"/>
                </a:solidFill>
                <a:latin typeface="Calibri"/>
                <a:cs typeface="Calibri"/>
              </a:rPr>
              <a:t>Beer</a:t>
            </a:r>
            <a:r>
              <a:rPr sz="1200" spc="120" dirty="0">
                <a:solidFill>
                  <a:srgbClr val="5E6D75"/>
                </a:solidFill>
                <a:latin typeface="Calibri"/>
                <a:cs typeface="Calibri"/>
              </a:rPr>
              <a:t> </a:t>
            </a:r>
            <a:r>
              <a:rPr sz="1200" spc="-25" dirty="0">
                <a:solidFill>
                  <a:srgbClr val="5E6D75"/>
                </a:solidFill>
                <a:latin typeface="Calibri"/>
                <a:cs typeface="Calibri"/>
              </a:rPr>
              <a:t>5£</a:t>
            </a:r>
            <a:endParaRPr sz="1200" dirty="0">
              <a:latin typeface="Calibri"/>
              <a:cs typeface="Calibri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FF8B2E10-6EB6-4E46-9AEC-F40FFB4B5F50}"/>
              </a:ext>
            </a:extLst>
          </p:cNvPr>
          <p:cNvSpPr txBox="1"/>
          <p:nvPr/>
        </p:nvSpPr>
        <p:spPr>
          <a:xfrm>
            <a:off x="76200" y="609600"/>
            <a:ext cx="3886200" cy="22775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rgbClr val="C00000"/>
                </a:solidFill>
                <a:latin typeface="+mj-lt"/>
              </a:rPr>
              <a:t>STARTERS</a:t>
            </a:r>
          </a:p>
          <a:p>
            <a:endParaRPr lang="en-GB" sz="2000" dirty="0">
              <a:latin typeface="+mj-lt"/>
            </a:endParaRPr>
          </a:p>
          <a:p>
            <a:r>
              <a:rPr lang="en-GB" sz="1400" dirty="0">
                <a:latin typeface="+mn-lt"/>
              </a:rPr>
              <a:t>Soup of the day Served with crusty baguette and butter 5£ (V)</a:t>
            </a:r>
          </a:p>
          <a:p>
            <a:r>
              <a:rPr lang="en-GB" sz="1400" dirty="0">
                <a:latin typeface="+mn-lt"/>
              </a:rPr>
              <a:t>Farmhouse pate Served with bloomer and ale chutney 7£ </a:t>
            </a:r>
          </a:p>
          <a:p>
            <a:r>
              <a:rPr lang="en-GB" sz="1400" dirty="0">
                <a:latin typeface="+mn-lt"/>
              </a:rPr>
              <a:t>Mushroom panna cotta 7£ (VE)</a:t>
            </a:r>
          </a:p>
          <a:p>
            <a:r>
              <a:rPr lang="en-GB" sz="1400" dirty="0">
                <a:latin typeface="+mn-lt"/>
              </a:rPr>
              <a:t>Garlic and black pepper tempura prawns ( with masala mayonnaise ,chive and lemon) 8£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A1E5E0B8-000F-4076-8045-C4ABF307450A}"/>
              </a:ext>
            </a:extLst>
          </p:cNvPr>
          <p:cNvSpPr txBox="1"/>
          <p:nvPr/>
        </p:nvSpPr>
        <p:spPr>
          <a:xfrm>
            <a:off x="3293320" y="9340778"/>
            <a:ext cx="48006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C00000"/>
                </a:solidFill>
              </a:rPr>
              <a:t>DIETARY INFO </a:t>
            </a:r>
          </a:p>
          <a:p>
            <a:r>
              <a:rPr lang="en-GB" dirty="0">
                <a:solidFill>
                  <a:srgbClr val="C00000"/>
                </a:solidFill>
              </a:rPr>
              <a:t>(V) Vegetarian, (GF) </a:t>
            </a:r>
            <a:r>
              <a:rPr lang="en-GB" dirty="0" err="1">
                <a:solidFill>
                  <a:srgbClr val="C00000"/>
                </a:solidFill>
              </a:rPr>
              <a:t>GluteFree,VE</a:t>
            </a:r>
            <a:r>
              <a:rPr lang="en-GB" dirty="0">
                <a:solidFill>
                  <a:srgbClr val="C00000"/>
                </a:solidFill>
              </a:rPr>
              <a:t>(Vegan)</a:t>
            </a:r>
          </a:p>
        </p:txBody>
      </p:sp>
      <p:pic>
        <p:nvPicPr>
          <p:cNvPr id="15" name="Picture 14" descr="Icon&#10;&#10;Description automatically generated">
            <a:extLst>
              <a:ext uri="{FF2B5EF4-FFF2-40B4-BE49-F238E27FC236}">
                <a16:creationId xmlns:a16="http://schemas.microsoft.com/office/drawing/2014/main" id="{AB38DDD7-533B-4F67-9967-07C6BB552C9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02819" y="-281653"/>
            <a:ext cx="980306" cy="925137"/>
          </a:xfrm>
          <a:prstGeom prst="rect">
            <a:avLst/>
          </a:prstGeom>
        </p:spPr>
      </p:pic>
      <p:pic>
        <p:nvPicPr>
          <p:cNvPr id="17" name="Picture 16" descr="Logo, company name&#10;&#10;Description automatically generated">
            <a:extLst>
              <a:ext uri="{FF2B5EF4-FFF2-40B4-BE49-F238E27FC236}">
                <a16:creationId xmlns:a16="http://schemas.microsoft.com/office/drawing/2014/main" id="{7AC9D49A-152B-4028-9724-6A1072808495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05600" y="417804"/>
            <a:ext cx="1260258" cy="1106196"/>
          </a:xfrm>
          <a:prstGeom prst="rect">
            <a:avLst/>
          </a:prstGeom>
        </p:spPr>
      </p:pic>
      <p:pic>
        <p:nvPicPr>
          <p:cNvPr id="23" name="Picture 22" descr="A picture containing clipart&#10;&#10;Description automatically generated">
            <a:extLst>
              <a:ext uri="{FF2B5EF4-FFF2-40B4-BE49-F238E27FC236}">
                <a16:creationId xmlns:a16="http://schemas.microsoft.com/office/drawing/2014/main" id="{997B44BC-885E-4AE8-BF87-79A133BE8D2F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01013" y="1587583"/>
            <a:ext cx="2209800" cy="718406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627380" y="554226"/>
            <a:ext cx="6459220" cy="443711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dirty="0">
                <a:solidFill>
                  <a:srgbClr val="C00000"/>
                </a:solidFill>
              </a:rPr>
              <a:t>HOTEL</a:t>
            </a:r>
            <a:r>
              <a:rPr sz="2800" spc="254" dirty="0">
                <a:solidFill>
                  <a:srgbClr val="C00000"/>
                </a:solidFill>
              </a:rPr>
              <a:t> </a:t>
            </a:r>
            <a:r>
              <a:rPr sz="2800" spc="-10" dirty="0">
                <a:solidFill>
                  <a:srgbClr val="C00000"/>
                </a:solidFill>
              </a:rPr>
              <a:t>TRINITY</a:t>
            </a:r>
            <a:r>
              <a:rPr lang="en-GB" sz="2800" spc="-10" dirty="0">
                <a:solidFill>
                  <a:srgbClr val="C00000"/>
                </a:solidFill>
              </a:rPr>
              <a:t>  RESTAURANT</a:t>
            </a:r>
            <a:endParaRPr sz="2800" spc="-10" dirty="0">
              <a:solidFill>
                <a:srgbClr val="C00000"/>
              </a:solidFill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318293" y="6002395"/>
            <a:ext cx="3401060" cy="2221057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2400" spc="-10" dirty="0">
                <a:solidFill>
                  <a:srgbClr val="C00000"/>
                </a:solidFill>
                <a:latin typeface="High Tower Text"/>
                <a:cs typeface="High Tower Text"/>
              </a:rPr>
              <a:t>COFFEE</a:t>
            </a:r>
            <a:endParaRPr sz="2400" dirty="0">
              <a:solidFill>
                <a:srgbClr val="C00000"/>
              </a:solidFill>
              <a:latin typeface="High Tower Text"/>
              <a:cs typeface="High Tower Text"/>
            </a:endParaRPr>
          </a:p>
          <a:p>
            <a:pPr marL="12700">
              <a:lnSpc>
                <a:spcPct val="100000"/>
              </a:lnSpc>
              <a:spcBef>
                <a:spcPts val="1210"/>
              </a:spcBef>
            </a:pPr>
            <a:r>
              <a:rPr sz="1400" spc="60" dirty="0">
                <a:solidFill>
                  <a:srgbClr val="5E6D75"/>
                </a:solidFill>
                <a:latin typeface="Calibri"/>
                <a:cs typeface="Calibri"/>
              </a:rPr>
              <a:t>Espresso</a:t>
            </a:r>
            <a:r>
              <a:rPr sz="1400" spc="85" dirty="0">
                <a:solidFill>
                  <a:srgbClr val="5E6D75"/>
                </a:solidFill>
                <a:latin typeface="Calibri"/>
                <a:cs typeface="Calibri"/>
              </a:rPr>
              <a:t> </a:t>
            </a:r>
            <a:r>
              <a:rPr sz="1400" spc="-25" dirty="0">
                <a:solidFill>
                  <a:srgbClr val="5E6D75"/>
                </a:solidFill>
                <a:latin typeface="Calibri"/>
                <a:cs typeface="Calibri"/>
              </a:rPr>
              <a:t>2£</a:t>
            </a:r>
            <a:endParaRPr sz="1400" dirty="0">
              <a:latin typeface="Calibri"/>
              <a:cs typeface="Calibri"/>
            </a:endParaRPr>
          </a:p>
          <a:p>
            <a:pPr marL="12700" marR="5080">
              <a:lnSpc>
                <a:spcPts val="1390"/>
              </a:lnSpc>
              <a:spcBef>
                <a:spcPts val="45"/>
              </a:spcBef>
            </a:pPr>
            <a:r>
              <a:rPr sz="1400" dirty="0">
                <a:solidFill>
                  <a:srgbClr val="5E6D75"/>
                </a:solidFill>
                <a:latin typeface="Calibri"/>
                <a:cs typeface="Calibri"/>
              </a:rPr>
              <a:t>Coffee</a:t>
            </a:r>
            <a:r>
              <a:rPr sz="1400" spc="145" dirty="0">
                <a:solidFill>
                  <a:srgbClr val="5E6D75"/>
                </a:solidFill>
                <a:latin typeface="Calibri"/>
                <a:cs typeface="Calibri"/>
              </a:rPr>
              <a:t> </a:t>
            </a:r>
            <a:r>
              <a:rPr sz="1400" spc="55" dirty="0">
                <a:solidFill>
                  <a:srgbClr val="5E6D75"/>
                </a:solidFill>
                <a:latin typeface="Calibri"/>
                <a:cs typeface="Calibri"/>
              </a:rPr>
              <a:t>Latte</a:t>
            </a:r>
            <a:r>
              <a:rPr sz="1400" spc="175" dirty="0">
                <a:solidFill>
                  <a:srgbClr val="5E6D75"/>
                </a:solidFill>
                <a:latin typeface="Calibri"/>
                <a:cs typeface="Calibri"/>
              </a:rPr>
              <a:t> </a:t>
            </a:r>
            <a:r>
              <a:rPr sz="1400" spc="60" dirty="0">
                <a:solidFill>
                  <a:srgbClr val="5E6D75"/>
                </a:solidFill>
                <a:latin typeface="Calibri"/>
                <a:cs typeface="Calibri"/>
              </a:rPr>
              <a:t>(milk</a:t>
            </a:r>
            <a:r>
              <a:rPr sz="1400" spc="155" dirty="0">
                <a:solidFill>
                  <a:srgbClr val="5E6D75"/>
                </a:solidFill>
                <a:latin typeface="Calibri"/>
                <a:cs typeface="Calibri"/>
              </a:rPr>
              <a:t> </a:t>
            </a:r>
            <a:r>
              <a:rPr sz="1400" dirty="0">
                <a:solidFill>
                  <a:srgbClr val="5E6D75"/>
                </a:solidFill>
                <a:latin typeface="Calibri"/>
                <a:cs typeface="Calibri"/>
              </a:rPr>
              <a:t>foam,</a:t>
            </a:r>
            <a:r>
              <a:rPr sz="1400" spc="150" dirty="0">
                <a:solidFill>
                  <a:srgbClr val="5E6D75"/>
                </a:solidFill>
                <a:latin typeface="Calibri"/>
                <a:cs typeface="Calibri"/>
              </a:rPr>
              <a:t> </a:t>
            </a:r>
            <a:r>
              <a:rPr sz="1400" spc="55" dirty="0">
                <a:solidFill>
                  <a:srgbClr val="5E6D75"/>
                </a:solidFill>
                <a:latin typeface="Calibri"/>
                <a:cs typeface="Calibri"/>
              </a:rPr>
              <a:t>steamed</a:t>
            </a:r>
            <a:r>
              <a:rPr sz="1400" spc="150" dirty="0">
                <a:solidFill>
                  <a:srgbClr val="5E6D75"/>
                </a:solidFill>
                <a:latin typeface="Calibri"/>
                <a:cs typeface="Calibri"/>
              </a:rPr>
              <a:t> </a:t>
            </a:r>
            <a:r>
              <a:rPr sz="1400" spc="60" dirty="0">
                <a:solidFill>
                  <a:srgbClr val="5E6D75"/>
                </a:solidFill>
                <a:latin typeface="Calibri"/>
                <a:cs typeface="Calibri"/>
              </a:rPr>
              <a:t>milk,</a:t>
            </a:r>
            <a:r>
              <a:rPr sz="1400" spc="150" dirty="0">
                <a:solidFill>
                  <a:srgbClr val="5E6D75"/>
                </a:solidFill>
                <a:latin typeface="Calibri"/>
                <a:cs typeface="Calibri"/>
              </a:rPr>
              <a:t> </a:t>
            </a:r>
            <a:r>
              <a:rPr sz="1400" spc="45" dirty="0">
                <a:solidFill>
                  <a:srgbClr val="5E6D75"/>
                </a:solidFill>
                <a:latin typeface="Calibri"/>
                <a:cs typeface="Calibri"/>
              </a:rPr>
              <a:t>espresso) </a:t>
            </a:r>
            <a:r>
              <a:rPr sz="1400" spc="-25" dirty="0">
                <a:solidFill>
                  <a:srgbClr val="5E6D75"/>
                </a:solidFill>
                <a:latin typeface="Calibri"/>
                <a:cs typeface="Calibri"/>
              </a:rPr>
              <a:t>3£</a:t>
            </a:r>
            <a:endParaRPr sz="1400" dirty="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10"/>
              </a:spcBef>
            </a:pPr>
            <a:r>
              <a:rPr sz="1400" spc="50" dirty="0">
                <a:solidFill>
                  <a:srgbClr val="5E6D75"/>
                </a:solidFill>
                <a:latin typeface="Calibri"/>
                <a:cs typeface="Calibri"/>
              </a:rPr>
              <a:t>Americano</a:t>
            </a:r>
            <a:r>
              <a:rPr sz="1400" spc="185" dirty="0">
                <a:solidFill>
                  <a:srgbClr val="5E6D75"/>
                </a:solidFill>
                <a:latin typeface="Calibri"/>
                <a:cs typeface="Calibri"/>
              </a:rPr>
              <a:t> </a:t>
            </a:r>
            <a:r>
              <a:rPr sz="1400" dirty="0">
                <a:solidFill>
                  <a:srgbClr val="5E6D75"/>
                </a:solidFill>
                <a:latin typeface="Calibri"/>
                <a:cs typeface="Calibri"/>
              </a:rPr>
              <a:t>(water,</a:t>
            </a:r>
            <a:r>
              <a:rPr sz="1400" spc="170" dirty="0">
                <a:solidFill>
                  <a:srgbClr val="5E6D75"/>
                </a:solidFill>
                <a:latin typeface="Calibri"/>
                <a:cs typeface="Calibri"/>
              </a:rPr>
              <a:t> </a:t>
            </a:r>
            <a:r>
              <a:rPr sz="1400" spc="55" dirty="0">
                <a:solidFill>
                  <a:srgbClr val="5E6D75"/>
                </a:solidFill>
                <a:latin typeface="Calibri"/>
                <a:cs typeface="Calibri"/>
              </a:rPr>
              <a:t>espresso)</a:t>
            </a:r>
            <a:r>
              <a:rPr sz="1400" spc="210" dirty="0">
                <a:solidFill>
                  <a:srgbClr val="5E6D75"/>
                </a:solidFill>
                <a:latin typeface="Calibri"/>
                <a:cs typeface="Calibri"/>
              </a:rPr>
              <a:t> </a:t>
            </a:r>
            <a:r>
              <a:rPr sz="1400" spc="-25" dirty="0">
                <a:solidFill>
                  <a:srgbClr val="5E6D75"/>
                </a:solidFill>
                <a:latin typeface="Calibri"/>
                <a:cs typeface="Calibri"/>
              </a:rPr>
              <a:t>2£</a:t>
            </a:r>
            <a:endParaRPr sz="1400" dirty="0">
              <a:latin typeface="Calibri"/>
              <a:cs typeface="Calibri"/>
            </a:endParaRPr>
          </a:p>
          <a:p>
            <a:pPr marL="12700" marR="177165">
              <a:lnSpc>
                <a:spcPct val="104500"/>
              </a:lnSpc>
            </a:pPr>
            <a:r>
              <a:rPr sz="1400" dirty="0">
                <a:solidFill>
                  <a:srgbClr val="5E6D75"/>
                </a:solidFill>
                <a:latin typeface="Calibri"/>
                <a:cs typeface="Calibri"/>
              </a:rPr>
              <a:t>Caffe</a:t>
            </a:r>
            <a:r>
              <a:rPr sz="1400" spc="185" dirty="0">
                <a:solidFill>
                  <a:srgbClr val="5E6D75"/>
                </a:solidFill>
                <a:latin typeface="Calibri"/>
                <a:cs typeface="Calibri"/>
              </a:rPr>
              <a:t> </a:t>
            </a:r>
            <a:r>
              <a:rPr sz="1400" dirty="0">
                <a:solidFill>
                  <a:srgbClr val="5E6D75"/>
                </a:solidFill>
                <a:latin typeface="Calibri"/>
                <a:cs typeface="Calibri"/>
              </a:rPr>
              <a:t>Breve</a:t>
            </a:r>
            <a:r>
              <a:rPr sz="1400" spc="190" dirty="0">
                <a:solidFill>
                  <a:srgbClr val="5E6D75"/>
                </a:solidFill>
                <a:latin typeface="Calibri"/>
                <a:cs typeface="Calibri"/>
              </a:rPr>
              <a:t> </a:t>
            </a:r>
            <a:r>
              <a:rPr sz="1400" spc="60" dirty="0">
                <a:solidFill>
                  <a:srgbClr val="5E6D75"/>
                </a:solidFill>
                <a:latin typeface="Calibri"/>
                <a:cs typeface="Calibri"/>
              </a:rPr>
              <a:t>(milk</a:t>
            </a:r>
            <a:r>
              <a:rPr sz="1400" spc="195" dirty="0">
                <a:solidFill>
                  <a:srgbClr val="5E6D75"/>
                </a:solidFill>
                <a:latin typeface="Calibri"/>
                <a:cs typeface="Calibri"/>
              </a:rPr>
              <a:t> </a:t>
            </a:r>
            <a:r>
              <a:rPr sz="1400" dirty="0">
                <a:solidFill>
                  <a:srgbClr val="5E6D75"/>
                </a:solidFill>
                <a:latin typeface="Calibri"/>
                <a:cs typeface="Calibri"/>
              </a:rPr>
              <a:t>foam,</a:t>
            </a:r>
            <a:r>
              <a:rPr sz="1400" spc="204" dirty="0">
                <a:solidFill>
                  <a:srgbClr val="5E6D75"/>
                </a:solidFill>
                <a:latin typeface="Calibri"/>
                <a:cs typeface="Calibri"/>
              </a:rPr>
              <a:t> </a:t>
            </a:r>
            <a:r>
              <a:rPr sz="1400" spc="55" dirty="0">
                <a:solidFill>
                  <a:srgbClr val="5E6D75"/>
                </a:solidFill>
                <a:latin typeface="Calibri"/>
                <a:cs typeface="Calibri"/>
              </a:rPr>
              <a:t>steamed</a:t>
            </a:r>
            <a:r>
              <a:rPr sz="1400" spc="190" dirty="0">
                <a:solidFill>
                  <a:srgbClr val="5E6D75"/>
                </a:solidFill>
                <a:latin typeface="Calibri"/>
                <a:cs typeface="Calibri"/>
              </a:rPr>
              <a:t> </a:t>
            </a:r>
            <a:r>
              <a:rPr sz="1400" dirty="0">
                <a:solidFill>
                  <a:srgbClr val="5E6D75"/>
                </a:solidFill>
                <a:latin typeface="Calibri"/>
                <a:cs typeface="Calibri"/>
              </a:rPr>
              <a:t>half</a:t>
            </a:r>
            <a:r>
              <a:rPr sz="1400" spc="200" dirty="0">
                <a:solidFill>
                  <a:srgbClr val="5E6D75"/>
                </a:solidFill>
                <a:latin typeface="Calibri"/>
                <a:cs typeface="Calibri"/>
              </a:rPr>
              <a:t> </a:t>
            </a:r>
            <a:r>
              <a:rPr sz="1400" spc="50" dirty="0">
                <a:solidFill>
                  <a:srgbClr val="5E6D75"/>
                </a:solidFill>
                <a:latin typeface="Calibri"/>
                <a:cs typeface="Calibri"/>
              </a:rPr>
              <a:t>and</a:t>
            </a:r>
            <a:r>
              <a:rPr sz="1400" spc="204" dirty="0">
                <a:solidFill>
                  <a:srgbClr val="5E6D75"/>
                </a:solidFill>
                <a:latin typeface="Calibri"/>
                <a:cs typeface="Calibri"/>
              </a:rPr>
              <a:t> </a:t>
            </a:r>
            <a:r>
              <a:rPr sz="1400" spc="-20" dirty="0">
                <a:solidFill>
                  <a:srgbClr val="5E6D75"/>
                </a:solidFill>
                <a:latin typeface="Calibri"/>
                <a:cs typeface="Calibri"/>
              </a:rPr>
              <a:t>half, </a:t>
            </a:r>
            <a:r>
              <a:rPr sz="1400" spc="55" dirty="0">
                <a:solidFill>
                  <a:srgbClr val="5E6D75"/>
                </a:solidFill>
                <a:latin typeface="Calibri"/>
                <a:cs typeface="Calibri"/>
              </a:rPr>
              <a:t>espresso)</a:t>
            </a:r>
            <a:r>
              <a:rPr sz="1400" spc="70" dirty="0">
                <a:solidFill>
                  <a:srgbClr val="5E6D75"/>
                </a:solidFill>
                <a:latin typeface="Calibri"/>
                <a:cs typeface="Calibri"/>
              </a:rPr>
              <a:t> </a:t>
            </a:r>
            <a:r>
              <a:rPr sz="1400" spc="-25" dirty="0">
                <a:solidFill>
                  <a:srgbClr val="5E6D75"/>
                </a:solidFill>
                <a:latin typeface="Calibri"/>
                <a:cs typeface="Calibri"/>
              </a:rPr>
              <a:t>4£</a:t>
            </a:r>
            <a:endParaRPr sz="1400" dirty="0">
              <a:latin typeface="Calibri"/>
              <a:cs typeface="Calibri"/>
            </a:endParaRPr>
          </a:p>
          <a:p>
            <a:pPr marL="12700" marR="304165">
              <a:lnSpc>
                <a:spcPct val="104500"/>
              </a:lnSpc>
              <a:spcBef>
                <a:spcPts val="10"/>
              </a:spcBef>
            </a:pPr>
            <a:r>
              <a:rPr sz="1400" dirty="0">
                <a:solidFill>
                  <a:srgbClr val="5E6D75"/>
                </a:solidFill>
                <a:latin typeface="Calibri"/>
                <a:cs typeface="Calibri"/>
              </a:rPr>
              <a:t>Caffe</a:t>
            </a:r>
            <a:r>
              <a:rPr sz="1400" spc="140" dirty="0">
                <a:solidFill>
                  <a:srgbClr val="5E6D75"/>
                </a:solidFill>
                <a:latin typeface="Calibri"/>
                <a:cs typeface="Calibri"/>
              </a:rPr>
              <a:t> </a:t>
            </a:r>
            <a:r>
              <a:rPr sz="1400" dirty="0">
                <a:solidFill>
                  <a:srgbClr val="5E6D75"/>
                </a:solidFill>
                <a:latin typeface="Calibri"/>
                <a:cs typeface="Calibri"/>
              </a:rPr>
              <a:t>Mocha</a:t>
            </a:r>
            <a:r>
              <a:rPr sz="1400" spc="140" dirty="0">
                <a:solidFill>
                  <a:srgbClr val="5E6D75"/>
                </a:solidFill>
                <a:latin typeface="Calibri"/>
                <a:cs typeface="Calibri"/>
              </a:rPr>
              <a:t> </a:t>
            </a:r>
            <a:r>
              <a:rPr sz="1400" spc="55" dirty="0">
                <a:solidFill>
                  <a:srgbClr val="5E6D75"/>
                </a:solidFill>
                <a:latin typeface="Calibri"/>
                <a:cs typeface="Calibri"/>
              </a:rPr>
              <a:t>(whipped</a:t>
            </a:r>
            <a:r>
              <a:rPr sz="1400" spc="140" dirty="0">
                <a:solidFill>
                  <a:srgbClr val="5E6D75"/>
                </a:solidFill>
                <a:latin typeface="Calibri"/>
                <a:cs typeface="Calibri"/>
              </a:rPr>
              <a:t> </a:t>
            </a:r>
            <a:r>
              <a:rPr sz="1400" spc="50" dirty="0">
                <a:solidFill>
                  <a:srgbClr val="5E6D75"/>
                </a:solidFill>
                <a:latin typeface="Calibri"/>
                <a:cs typeface="Calibri"/>
              </a:rPr>
              <a:t>cream,</a:t>
            </a:r>
            <a:r>
              <a:rPr sz="1400" spc="145" dirty="0">
                <a:solidFill>
                  <a:srgbClr val="5E6D75"/>
                </a:solidFill>
                <a:latin typeface="Calibri"/>
                <a:cs typeface="Calibri"/>
              </a:rPr>
              <a:t> </a:t>
            </a:r>
            <a:r>
              <a:rPr sz="1400" spc="55" dirty="0">
                <a:solidFill>
                  <a:srgbClr val="5E6D75"/>
                </a:solidFill>
                <a:latin typeface="Calibri"/>
                <a:cs typeface="Calibri"/>
              </a:rPr>
              <a:t>steamed</a:t>
            </a:r>
            <a:r>
              <a:rPr sz="1400" spc="145" dirty="0">
                <a:solidFill>
                  <a:srgbClr val="5E6D75"/>
                </a:solidFill>
                <a:latin typeface="Calibri"/>
                <a:cs typeface="Calibri"/>
              </a:rPr>
              <a:t> </a:t>
            </a:r>
            <a:r>
              <a:rPr sz="1400" spc="40" dirty="0">
                <a:solidFill>
                  <a:srgbClr val="5E6D75"/>
                </a:solidFill>
                <a:latin typeface="Calibri"/>
                <a:cs typeface="Calibri"/>
              </a:rPr>
              <a:t>milk, </a:t>
            </a:r>
            <a:r>
              <a:rPr sz="1400" spc="55" dirty="0">
                <a:solidFill>
                  <a:srgbClr val="5E6D75"/>
                </a:solidFill>
                <a:latin typeface="Calibri"/>
                <a:cs typeface="Calibri"/>
              </a:rPr>
              <a:t>chocolate,</a:t>
            </a:r>
            <a:r>
              <a:rPr sz="1400" spc="90" dirty="0">
                <a:solidFill>
                  <a:srgbClr val="5E6D75"/>
                </a:solidFill>
                <a:latin typeface="Calibri"/>
                <a:cs typeface="Calibri"/>
              </a:rPr>
              <a:t> </a:t>
            </a:r>
            <a:r>
              <a:rPr sz="1400" spc="55" dirty="0">
                <a:solidFill>
                  <a:srgbClr val="5E6D75"/>
                </a:solidFill>
                <a:latin typeface="Calibri"/>
                <a:cs typeface="Calibri"/>
              </a:rPr>
              <a:t>espresso)</a:t>
            </a:r>
            <a:r>
              <a:rPr sz="1400" spc="90" dirty="0">
                <a:solidFill>
                  <a:srgbClr val="5E6D75"/>
                </a:solidFill>
                <a:latin typeface="Calibri"/>
                <a:cs typeface="Calibri"/>
              </a:rPr>
              <a:t> </a:t>
            </a:r>
            <a:r>
              <a:rPr sz="1400" spc="-20" dirty="0">
                <a:solidFill>
                  <a:srgbClr val="5E6D75"/>
                </a:solidFill>
                <a:latin typeface="Calibri"/>
                <a:cs typeface="Calibri"/>
              </a:rPr>
              <a:t>4,5£</a:t>
            </a:r>
            <a:endParaRPr sz="1400" dirty="0">
              <a:latin typeface="Calibri"/>
              <a:cs typeface="Calibri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3837941" y="5334000"/>
            <a:ext cx="3401060" cy="1340751"/>
          </a:xfrm>
          <a:prstGeom prst="rect">
            <a:avLst/>
          </a:prstGeom>
        </p:spPr>
        <p:txBody>
          <a:bodyPr vert="horz" wrap="square" lIns="0" tIns="32384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254"/>
              </a:spcBef>
            </a:pPr>
            <a:r>
              <a:rPr sz="2000" spc="-20" dirty="0">
                <a:solidFill>
                  <a:srgbClr val="C00000"/>
                </a:solidFill>
                <a:latin typeface="High Tower Text"/>
                <a:cs typeface="High Tower Text"/>
              </a:rPr>
              <a:t>WINE</a:t>
            </a:r>
            <a:endParaRPr lang="en-GB" sz="2000" spc="-20" dirty="0">
              <a:solidFill>
                <a:srgbClr val="C00000"/>
              </a:solidFill>
              <a:latin typeface="High Tower Text"/>
              <a:cs typeface="High Tower Text"/>
            </a:endParaRPr>
          </a:p>
          <a:p>
            <a:pPr marL="12700">
              <a:lnSpc>
                <a:spcPct val="100000"/>
              </a:lnSpc>
              <a:spcBef>
                <a:spcPts val="254"/>
              </a:spcBef>
            </a:pPr>
            <a:endParaRPr sz="1800" dirty="0">
              <a:latin typeface="High Tower Text"/>
              <a:cs typeface="High Tower Text"/>
            </a:endParaRPr>
          </a:p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 spc="55" dirty="0">
                <a:solidFill>
                  <a:srgbClr val="5E6D75"/>
                </a:solidFill>
                <a:latin typeface="Calibri"/>
                <a:cs typeface="Calibri"/>
              </a:rPr>
              <a:t>SPARKLING</a:t>
            </a:r>
            <a:endParaRPr sz="1400" dirty="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70"/>
              </a:spcBef>
            </a:pPr>
            <a:r>
              <a:rPr sz="1400" spc="60" dirty="0">
                <a:solidFill>
                  <a:srgbClr val="5E6D75"/>
                </a:solidFill>
                <a:latin typeface="Calibri"/>
                <a:cs typeface="Calibri"/>
              </a:rPr>
              <a:t>Prosecco</a:t>
            </a:r>
            <a:r>
              <a:rPr sz="1400" spc="70" dirty="0">
                <a:solidFill>
                  <a:srgbClr val="5E6D75"/>
                </a:solidFill>
                <a:latin typeface="Calibri"/>
                <a:cs typeface="Calibri"/>
              </a:rPr>
              <a:t> </a:t>
            </a:r>
            <a:r>
              <a:rPr sz="1400" spc="55" dirty="0">
                <a:solidFill>
                  <a:srgbClr val="5E6D75"/>
                </a:solidFill>
                <a:latin typeface="Calibri"/>
                <a:cs typeface="Calibri"/>
              </a:rPr>
              <a:t>mini</a:t>
            </a:r>
            <a:r>
              <a:rPr sz="1400" spc="70" dirty="0">
                <a:solidFill>
                  <a:srgbClr val="5E6D75"/>
                </a:solidFill>
                <a:latin typeface="Calibri"/>
                <a:cs typeface="Calibri"/>
              </a:rPr>
              <a:t> </a:t>
            </a:r>
            <a:r>
              <a:rPr sz="1400" spc="50" dirty="0">
                <a:solidFill>
                  <a:srgbClr val="5E6D75"/>
                </a:solidFill>
                <a:latin typeface="Calibri"/>
                <a:cs typeface="Calibri"/>
              </a:rPr>
              <a:t>bottle</a:t>
            </a:r>
            <a:r>
              <a:rPr sz="1400" spc="75" dirty="0">
                <a:solidFill>
                  <a:srgbClr val="5E6D75"/>
                </a:solidFill>
                <a:latin typeface="Calibri"/>
                <a:cs typeface="Calibri"/>
              </a:rPr>
              <a:t> </a:t>
            </a:r>
            <a:r>
              <a:rPr sz="1400" spc="-20" dirty="0">
                <a:solidFill>
                  <a:srgbClr val="5E6D75"/>
                </a:solidFill>
                <a:latin typeface="Calibri"/>
                <a:cs typeface="Calibri"/>
              </a:rPr>
              <a:t>7,5£</a:t>
            </a:r>
            <a:endParaRPr sz="1400" dirty="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60"/>
              </a:spcBef>
            </a:pPr>
            <a:r>
              <a:rPr sz="1400" spc="55" dirty="0">
                <a:solidFill>
                  <a:srgbClr val="5E6D75"/>
                </a:solidFill>
                <a:latin typeface="Calibri"/>
                <a:cs typeface="Calibri"/>
              </a:rPr>
              <a:t>Perrier-</a:t>
            </a:r>
            <a:r>
              <a:rPr sz="1400" spc="75" dirty="0">
                <a:solidFill>
                  <a:srgbClr val="5E6D75"/>
                </a:solidFill>
                <a:latin typeface="Calibri"/>
                <a:cs typeface="Calibri"/>
              </a:rPr>
              <a:t>Jouet</a:t>
            </a:r>
            <a:r>
              <a:rPr sz="1400" spc="135" dirty="0">
                <a:solidFill>
                  <a:srgbClr val="5E6D75"/>
                </a:solidFill>
                <a:latin typeface="Calibri"/>
                <a:cs typeface="Calibri"/>
              </a:rPr>
              <a:t> </a:t>
            </a:r>
            <a:r>
              <a:rPr lang="en-GB" sz="1400" dirty="0">
                <a:solidFill>
                  <a:srgbClr val="5E6D75"/>
                </a:solidFill>
                <a:latin typeface="Calibri"/>
                <a:cs typeface="Calibri"/>
              </a:rPr>
              <a:t>Grand</a:t>
            </a:r>
            <a:r>
              <a:rPr sz="1400" spc="140" dirty="0">
                <a:solidFill>
                  <a:srgbClr val="5E6D75"/>
                </a:solidFill>
                <a:latin typeface="Calibri"/>
                <a:cs typeface="Calibri"/>
              </a:rPr>
              <a:t> </a:t>
            </a:r>
            <a:r>
              <a:rPr sz="1400" spc="50" dirty="0">
                <a:solidFill>
                  <a:srgbClr val="5E6D75"/>
                </a:solidFill>
                <a:latin typeface="Calibri"/>
                <a:cs typeface="Calibri"/>
              </a:rPr>
              <a:t>Brut</a:t>
            </a:r>
            <a:r>
              <a:rPr sz="1400" spc="135" dirty="0">
                <a:solidFill>
                  <a:srgbClr val="5E6D75"/>
                </a:solidFill>
                <a:latin typeface="Calibri"/>
                <a:cs typeface="Calibri"/>
              </a:rPr>
              <a:t> </a:t>
            </a:r>
            <a:r>
              <a:rPr sz="1400" dirty="0">
                <a:solidFill>
                  <a:srgbClr val="5E6D75"/>
                </a:solidFill>
                <a:latin typeface="Calibri"/>
                <a:cs typeface="Calibri"/>
              </a:rPr>
              <a:t>50£</a:t>
            </a:r>
            <a:r>
              <a:rPr sz="1400" spc="145" dirty="0">
                <a:solidFill>
                  <a:srgbClr val="5E6D75"/>
                </a:solidFill>
                <a:latin typeface="Calibri"/>
                <a:cs typeface="Calibri"/>
              </a:rPr>
              <a:t> </a:t>
            </a:r>
            <a:r>
              <a:rPr sz="1400" spc="40" dirty="0">
                <a:solidFill>
                  <a:srgbClr val="5E6D75"/>
                </a:solidFill>
                <a:latin typeface="Calibri"/>
                <a:cs typeface="Calibri"/>
              </a:rPr>
              <a:t>bottle</a:t>
            </a:r>
            <a:endParaRPr sz="1400" dirty="0">
              <a:latin typeface="Calibri"/>
              <a:cs typeface="Calibri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3837941" y="6858000"/>
            <a:ext cx="3194049" cy="931024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 spc="-10" dirty="0">
                <a:solidFill>
                  <a:srgbClr val="5E6D75"/>
                </a:solidFill>
                <a:latin typeface="Calibri"/>
                <a:cs typeface="Calibri"/>
              </a:rPr>
              <a:t>WHITE</a:t>
            </a:r>
            <a:endParaRPr dirty="0">
              <a:latin typeface="Calibri"/>
              <a:cs typeface="Calibri"/>
            </a:endParaRPr>
          </a:p>
          <a:p>
            <a:pPr marL="45720">
              <a:lnSpc>
                <a:spcPct val="100000"/>
              </a:lnSpc>
              <a:spcBef>
                <a:spcPts val="65"/>
              </a:spcBef>
            </a:pPr>
            <a:r>
              <a:rPr sz="1400" spc="60" dirty="0">
                <a:solidFill>
                  <a:srgbClr val="5E6D75"/>
                </a:solidFill>
                <a:latin typeface="Calibri"/>
                <a:cs typeface="Calibri"/>
              </a:rPr>
              <a:t>Chardonnay</a:t>
            </a:r>
            <a:r>
              <a:rPr sz="1400" spc="130" dirty="0">
                <a:solidFill>
                  <a:srgbClr val="5E6D75"/>
                </a:solidFill>
                <a:latin typeface="Calibri"/>
                <a:cs typeface="Calibri"/>
              </a:rPr>
              <a:t> </a:t>
            </a:r>
            <a:r>
              <a:rPr sz="1400" spc="60" dirty="0">
                <a:solidFill>
                  <a:srgbClr val="5E6D75"/>
                </a:solidFill>
                <a:latin typeface="Calibri"/>
                <a:cs typeface="Calibri"/>
              </a:rPr>
              <a:t>(Spain)</a:t>
            </a:r>
            <a:r>
              <a:rPr sz="1400" spc="160" dirty="0">
                <a:solidFill>
                  <a:srgbClr val="5E6D75"/>
                </a:solidFill>
                <a:latin typeface="Calibri"/>
                <a:cs typeface="Calibri"/>
              </a:rPr>
              <a:t> </a:t>
            </a:r>
            <a:r>
              <a:rPr sz="1400" spc="50" dirty="0">
                <a:solidFill>
                  <a:srgbClr val="5E6D75"/>
                </a:solidFill>
                <a:latin typeface="Calibri"/>
                <a:cs typeface="Calibri"/>
              </a:rPr>
              <a:t>bottle</a:t>
            </a:r>
            <a:r>
              <a:rPr sz="1400" spc="130" dirty="0">
                <a:solidFill>
                  <a:srgbClr val="5E6D75"/>
                </a:solidFill>
                <a:latin typeface="Calibri"/>
                <a:cs typeface="Calibri"/>
              </a:rPr>
              <a:t> </a:t>
            </a:r>
            <a:r>
              <a:rPr sz="1400" dirty="0">
                <a:solidFill>
                  <a:srgbClr val="5E6D75"/>
                </a:solidFill>
                <a:latin typeface="Calibri"/>
                <a:cs typeface="Calibri"/>
              </a:rPr>
              <a:t>125ml</a:t>
            </a:r>
            <a:r>
              <a:rPr sz="1400" spc="105" dirty="0">
                <a:solidFill>
                  <a:srgbClr val="5E6D75"/>
                </a:solidFill>
                <a:latin typeface="Calibri"/>
                <a:cs typeface="Calibri"/>
              </a:rPr>
              <a:t> </a:t>
            </a:r>
            <a:r>
              <a:rPr sz="1400" spc="-25" dirty="0">
                <a:solidFill>
                  <a:srgbClr val="5E6D75"/>
                </a:solidFill>
                <a:latin typeface="Calibri"/>
                <a:cs typeface="Calibri"/>
              </a:rPr>
              <a:t>4£</a:t>
            </a:r>
            <a:endParaRPr sz="1400" dirty="0">
              <a:latin typeface="Calibri"/>
              <a:cs typeface="Calibri"/>
            </a:endParaRPr>
          </a:p>
          <a:p>
            <a:pPr marL="12700">
              <a:lnSpc>
                <a:spcPct val="100000"/>
              </a:lnSpc>
              <a:spcBef>
                <a:spcPts val="70"/>
              </a:spcBef>
            </a:pPr>
            <a:r>
              <a:rPr sz="1400" spc="65" dirty="0">
                <a:solidFill>
                  <a:srgbClr val="5E6D75"/>
                </a:solidFill>
                <a:latin typeface="Calibri"/>
                <a:cs typeface="Calibri"/>
              </a:rPr>
              <a:t>Sauvignon</a:t>
            </a:r>
            <a:r>
              <a:rPr sz="1400" spc="125" dirty="0">
                <a:solidFill>
                  <a:srgbClr val="5E6D75"/>
                </a:solidFill>
                <a:latin typeface="Calibri"/>
                <a:cs typeface="Calibri"/>
              </a:rPr>
              <a:t> </a:t>
            </a:r>
            <a:r>
              <a:rPr sz="1400" spc="65" dirty="0">
                <a:solidFill>
                  <a:srgbClr val="5E6D75"/>
                </a:solidFill>
                <a:latin typeface="Calibri"/>
                <a:cs typeface="Calibri"/>
              </a:rPr>
              <a:t>Blanc</a:t>
            </a:r>
            <a:r>
              <a:rPr sz="1400" spc="120" dirty="0">
                <a:solidFill>
                  <a:srgbClr val="5E6D75"/>
                </a:solidFill>
                <a:latin typeface="Calibri"/>
                <a:cs typeface="Calibri"/>
              </a:rPr>
              <a:t> </a:t>
            </a:r>
            <a:r>
              <a:rPr sz="1400" dirty="0">
                <a:solidFill>
                  <a:srgbClr val="5E6D75"/>
                </a:solidFill>
                <a:latin typeface="Calibri"/>
                <a:cs typeface="Calibri"/>
              </a:rPr>
              <a:t>(New</a:t>
            </a:r>
            <a:r>
              <a:rPr sz="1400" spc="125" dirty="0">
                <a:solidFill>
                  <a:srgbClr val="5E6D75"/>
                </a:solidFill>
                <a:latin typeface="Calibri"/>
                <a:cs typeface="Calibri"/>
              </a:rPr>
              <a:t> </a:t>
            </a:r>
            <a:r>
              <a:rPr sz="1400" spc="65" dirty="0">
                <a:solidFill>
                  <a:srgbClr val="5E6D75"/>
                </a:solidFill>
                <a:latin typeface="Calibri"/>
                <a:cs typeface="Calibri"/>
              </a:rPr>
              <a:t>Zealand)</a:t>
            </a:r>
            <a:r>
              <a:rPr sz="1400" spc="185" dirty="0">
                <a:solidFill>
                  <a:srgbClr val="5E6D75"/>
                </a:solidFill>
                <a:latin typeface="Calibri"/>
                <a:cs typeface="Calibri"/>
              </a:rPr>
              <a:t> </a:t>
            </a:r>
            <a:r>
              <a:rPr sz="1400" spc="50" dirty="0">
                <a:solidFill>
                  <a:srgbClr val="5E6D75"/>
                </a:solidFill>
                <a:latin typeface="Calibri"/>
                <a:cs typeface="Calibri"/>
              </a:rPr>
              <a:t>bottle</a:t>
            </a:r>
            <a:r>
              <a:rPr sz="1400" spc="135" dirty="0">
                <a:solidFill>
                  <a:srgbClr val="5E6D75"/>
                </a:solidFill>
                <a:latin typeface="Calibri"/>
                <a:cs typeface="Calibri"/>
              </a:rPr>
              <a:t> </a:t>
            </a:r>
            <a:r>
              <a:rPr sz="1400" dirty="0">
                <a:solidFill>
                  <a:srgbClr val="5E6D75"/>
                </a:solidFill>
                <a:latin typeface="Calibri"/>
                <a:cs typeface="Calibri"/>
              </a:rPr>
              <a:t>125ml</a:t>
            </a:r>
            <a:r>
              <a:rPr sz="1400" spc="130" dirty="0">
                <a:solidFill>
                  <a:srgbClr val="5E6D75"/>
                </a:solidFill>
                <a:latin typeface="Calibri"/>
                <a:cs typeface="Calibri"/>
              </a:rPr>
              <a:t> </a:t>
            </a:r>
            <a:r>
              <a:rPr sz="1400" spc="-25" dirty="0">
                <a:solidFill>
                  <a:srgbClr val="5E6D75"/>
                </a:solidFill>
                <a:latin typeface="Calibri"/>
                <a:cs typeface="Calibri"/>
              </a:rPr>
              <a:t>6£</a:t>
            </a:r>
            <a:endParaRPr sz="1400" dirty="0">
              <a:latin typeface="Calibri"/>
              <a:cs typeface="Calibri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3837941" y="8069983"/>
            <a:ext cx="2377439" cy="782202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 spc="25" dirty="0">
                <a:solidFill>
                  <a:srgbClr val="5E6D75"/>
                </a:solidFill>
                <a:latin typeface="Calibri"/>
                <a:cs typeface="Calibri"/>
              </a:rPr>
              <a:t>RED</a:t>
            </a:r>
            <a:endParaRPr dirty="0">
              <a:latin typeface="Calibri"/>
              <a:cs typeface="Calibri"/>
            </a:endParaRPr>
          </a:p>
          <a:p>
            <a:pPr marL="12700" marR="5080">
              <a:lnSpc>
                <a:spcPts val="1390"/>
              </a:lnSpc>
              <a:spcBef>
                <a:spcPts val="50"/>
              </a:spcBef>
            </a:pPr>
            <a:r>
              <a:rPr sz="1400" dirty="0">
                <a:solidFill>
                  <a:srgbClr val="5E6D75"/>
                </a:solidFill>
                <a:latin typeface="Calibri"/>
                <a:cs typeface="Calibri"/>
              </a:rPr>
              <a:t>Merlot</a:t>
            </a:r>
            <a:r>
              <a:rPr sz="1400" spc="120" dirty="0">
                <a:solidFill>
                  <a:srgbClr val="5E6D75"/>
                </a:solidFill>
                <a:latin typeface="Calibri"/>
                <a:cs typeface="Calibri"/>
              </a:rPr>
              <a:t> </a:t>
            </a:r>
            <a:r>
              <a:rPr sz="1400" spc="50" dirty="0">
                <a:solidFill>
                  <a:srgbClr val="5E6D75"/>
                </a:solidFill>
                <a:latin typeface="Calibri"/>
                <a:cs typeface="Calibri"/>
              </a:rPr>
              <a:t>(Chile)</a:t>
            </a:r>
            <a:r>
              <a:rPr sz="1400" spc="160" dirty="0">
                <a:solidFill>
                  <a:srgbClr val="5E6D75"/>
                </a:solidFill>
                <a:latin typeface="Calibri"/>
                <a:cs typeface="Calibri"/>
              </a:rPr>
              <a:t> </a:t>
            </a:r>
            <a:r>
              <a:rPr sz="1400" spc="50" dirty="0">
                <a:solidFill>
                  <a:srgbClr val="5E6D75"/>
                </a:solidFill>
                <a:latin typeface="Calibri"/>
                <a:cs typeface="Calibri"/>
              </a:rPr>
              <a:t>bottle</a:t>
            </a:r>
            <a:r>
              <a:rPr sz="1400" spc="140" dirty="0">
                <a:solidFill>
                  <a:srgbClr val="5E6D75"/>
                </a:solidFill>
                <a:latin typeface="Calibri"/>
                <a:cs typeface="Calibri"/>
              </a:rPr>
              <a:t> </a:t>
            </a:r>
            <a:r>
              <a:rPr sz="1400" dirty="0">
                <a:solidFill>
                  <a:srgbClr val="5E6D75"/>
                </a:solidFill>
                <a:latin typeface="Calibri"/>
                <a:cs typeface="Calibri"/>
              </a:rPr>
              <a:t>250ml</a:t>
            </a:r>
            <a:r>
              <a:rPr sz="1400" spc="120" dirty="0">
                <a:solidFill>
                  <a:srgbClr val="5E6D75"/>
                </a:solidFill>
                <a:latin typeface="Calibri"/>
                <a:cs typeface="Calibri"/>
              </a:rPr>
              <a:t> </a:t>
            </a:r>
            <a:r>
              <a:rPr lang="en-GB" sz="1400" spc="120" dirty="0">
                <a:solidFill>
                  <a:srgbClr val="5E6D75"/>
                </a:solidFill>
                <a:latin typeface="Calibri"/>
                <a:cs typeface="Calibri"/>
              </a:rPr>
              <a:t>5</a:t>
            </a:r>
            <a:r>
              <a:rPr lang="en-GB" sz="1400" spc="130" dirty="0">
                <a:solidFill>
                  <a:srgbClr val="5E6D75"/>
                </a:solidFill>
                <a:latin typeface="Calibri"/>
                <a:cs typeface="Calibri"/>
              </a:rPr>
              <a:t>£</a:t>
            </a:r>
            <a:r>
              <a:rPr spc="55" dirty="0">
                <a:solidFill>
                  <a:srgbClr val="5E6D75"/>
                </a:solidFill>
                <a:latin typeface="Calibri"/>
                <a:cs typeface="Calibri"/>
              </a:rPr>
              <a:t> </a:t>
            </a:r>
            <a:r>
              <a:rPr sz="1400" spc="55" dirty="0">
                <a:solidFill>
                  <a:srgbClr val="5E6D75"/>
                </a:solidFill>
                <a:latin typeface="Calibri"/>
                <a:cs typeface="Calibri"/>
              </a:rPr>
              <a:t>Pinot</a:t>
            </a:r>
            <a:r>
              <a:rPr sz="1400" spc="135" dirty="0">
                <a:solidFill>
                  <a:srgbClr val="5E6D75"/>
                </a:solidFill>
                <a:latin typeface="Calibri"/>
                <a:cs typeface="Calibri"/>
              </a:rPr>
              <a:t> </a:t>
            </a:r>
            <a:r>
              <a:rPr sz="1400" dirty="0">
                <a:solidFill>
                  <a:srgbClr val="5E6D75"/>
                </a:solidFill>
                <a:latin typeface="Calibri"/>
                <a:cs typeface="Calibri"/>
              </a:rPr>
              <a:t>Noir</a:t>
            </a:r>
            <a:r>
              <a:rPr sz="1400" spc="170" dirty="0">
                <a:solidFill>
                  <a:srgbClr val="5E6D75"/>
                </a:solidFill>
                <a:latin typeface="Calibri"/>
                <a:cs typeface="Calibri"/>
              </a:rPr>
              <a:t> </a:t>
            </a:r>
            <a:r>
              <a:rPr sz="1400" spc="50" dirty="0">
                <a:solidFill>
                  <a:srgbClr val="5E6D75"/>
                </a:solidFill>
                <a:latin typeface="Calibri"/>
                <a:cs typeface="Calibri"/>
              </a:rPr>
              <a:t>(France)</a:t>
            </a:r>
            <a:r>
              <a:rPr sz="1400" spc="155" dirty="0">
                <a:solidFill>
                  <a:srgbClr val="5E6D75"/>
                </a:solidFill>
                <a:latin typeface="Calibri"/>
                <a:cs typeface="Calibri"/>
              </a:rPr>
              <a:t> </a:t>
            </a:r>
            <a:r>
              <a:rPr sz="1400" spc="50" dirty="0">
                <a:solidFill>
                  <a:srgbClr val="5E6D75"/>
                </a:solidFill>
                <a:latin typeface="Calibri"/>
                <a:cs typeface="Calibri"/>
              </a:rPr>
              <a:t>bottle</a:t>
            </a:r>
            <a:r>
              <a:rPr sz="1400" spc="150" dirty="0">
                <a:solidFill>
                  <a:srgbClr val="5E6D75"/>
                </a:solidFill>
                <a:latin typeface="Calibri"/>
                <a:cs typeface="Calibri"/>
              </a:rPr>
              <a:t> </a:t>
            </a:r>
            <a:r>
              <a:rPr sz="1400" dirty="0">
                <a:solidFill>
                  <a:srgbClr val="5E6D75"/>
                </a:solidFill>
                <a:latin typeface="Calibri"/>
                <a:cs typeface="Calibri"/>
              </a:rPr>
              <a:t>250ml</a:t>
            </a:r>
            <a:r>
              <a:rPr sz="1400" spc="130" dirty="0">
                <a:solidFill>
                  <a:srgbClr val="5E6D75"/>
                </a:solidFill>
                <a:latin typeface="Calibri"/>
                <a:cs typeface="Calibri"/>
              </a:rPr>
              <a:t> </a:t>
            </a:r>
            <a:r>
              <a:rPr sz="1400" spc="-25" dirty="0">
                <a:solidFill>
                  <a:srgbClr val="5E6D75"/>
                </a:solidFill>
                <a:latin typeface="Calibri"/>
                <a:cs typeface="Calibri"/>
              </a:rPr>
              <a:t>7£</a:t>
            </a:r>
            <a:endParaRPr sz="1400" dirty="0">
              <a:latin typeface="Calibri"/>
              <a:cs typeface="Calibri"/>
            </a:endParaRPr>
          </a:p>
        </p:txBody>
      </p:sp>
      <p:pic>
        <p:nvPicPr>
          <p:cNvPr id="8" name="Picture 7" descr="Graphical user interface, text, application, chat or text message&#10;&#10;Description automatically generated">
            <a:extLst>
              <a:ext uri="{FF2B5EF4-FFF2-40B4-BE49-F238E27FC236}">
                <a16:creationId xmlns:a16="http://schemas.microsoft.com/office/drawing/2014/main" id="{53FB9AB7-BE26-4E1B-9FC6-66CC3B664E4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9592" y="1524000"/>
            <a:ext cx="2938463" cy="1024891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7A9C2447-5841-4B78-BB91-E2CC32C7D21B}"/>
              </a:ext>
            </a:extLst>
          </p:cNvPr>
          <p:cNvSpPr txBox="1"/>
          <p:nvPr/>
        </p:nvSpPr>
        <p:spPr>
          <a:xfrm>
            <a:off x="549592" y="2705355"/>
            <a:ext cx="2938463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b="1" dirty="0">
                <a:latin typeface="+mn-lt"/>
              </a:rPr>
              <a:t>EWCH/FOOD .GOV.UK/RATING/GANFOD SGOR HYLENDID BWYD EIN BUSNES NEU GOFYNNWCH INNI BETH YW EIN SGOR HYLENDID BWYD WRTH ARCHEBU.</a:t>
            </a:r>
          </a:p>
          <a:p>
            <a:endParaRPr lang="en-GB" sz="1000" b="1" dirty="0">
              <a:latin typeface="+mn-lt"/>
            </a:endParaRPr>
          </a:p>
          <a:p>
            <a:r>
              <a:rPr lang="en-GB" sz="1000" b="1" dirty="0">
                <a:latin typeface="+mn-lt"/>
              </a:rPr>
              <a:t>GO TO FOOD.GOV.UK/RATINGS TO FIND OUT THE FOOD HYGIENE RATING OF BUSSINESS OR ASK US FOR OUR FOOD HYGIENE RATING WHEN YOU ORDER .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1BBE41D1-F0DA-44AD-BB7A-F1B32EF6AFE2}"/>
              </a:ext>
            </a:extLst>
          </p:cNvPr>
          <p:cNvSpPr txBox="1"/>
          <p:nvPr/>
        </p:nvSpPr>
        <p:spPr>
          <a:xfrm>
            <a:off x="381000" y="9337754"/>
            <a:ext cx="715164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latin typeface="+mj-lt"/>
              </a:rPr>
              <a:t>Some of our dishes contain Dairy, Nuts, Eggs &amp; other allergens. If you suffer for any allergies please inform us before you place the order . 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95</TotalTime>
  <Words>396</Words>
  <Application>Microsoft Office PowerPoint</Application>
  <PresentationFormat>Custom</PresentationFormat>
  <Paragraphs>57</Paragraphs>
  <Slides>2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5" baseType="lpstr">
      <vt:lpstr>Calibri</vt:lpstr>
      <vt:lpstr>High Tower Text</vt:lpstr>
      <vt:lpstr>Office Theme</vt:lpstr>
      <vt:lpstr>PowerPoint Presentation</vt:lpstr>
      <vt:lpstr>HOTEL TRINITY  RESTAURANT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cp:lastModifiedBy>dan</cp:lastModifiedBy>
  <cp:revision>11</cp:revision>
  <dcterms:created xsi:type="dcterms:W3CDTF">2021-11-04T06:28:55Z</dcterms:created>
  <dcterms:modified xsi:type="dcterms:W3CDTF">2021-11-05T22:26:39Z</dcterms:modified>
</cp:coreProperties>
</file>