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4"/>
  </p:notesMasterIdLst>
  <p:handoutMasterIdLst>
    <p:handoutMasterId r:id="rId55"/>
  </p:handoutMasterIdLst>
  <p:sldIdLst>
    <p:sldId id="455" r:id="rId2"/>
    <p:sldId id="460" r:id="rId3"/>
    <p:sldId id="498" r:id="rId4"/>
    <p:sldId id="464" r:id="rId5"/>
    <p:sldId id="465" r:id="rId6"/>
    <p:sldId id="462" r:id="rId7"/>
    <p:sldId id="466" r:id="rId8"/>
    <p:sldId id="468" r:id="rId9"/>
    <p:sldId id="469" r:id="rId10"/>
    <p:sldId id="467" r:id="rId11"/>
    <p:sldId id="470" r:id="rId12"/>
    <p:sldId id="494" r:id="rId13"/>
    <p:sldId id="504" r:id="rId14"/>
    <p:sldId id="505" r:id="rId15"/>
    <p:sldId id="506" r:id="rId16"/>
    <p:sldId id="499" r:id="rId17"/>
    <p:sldId id="510" r:id="rId18"/>
    <p:sldId id="509" r:id="rId19"/>
    <p:sldId id="514" r:id="rId20"/>
    <p:sldId id="515" r:id="rId21"/>
    <p:sldId id="508" r:id="rId22"/>
    <p:sldId id="516" r:id="rId23"/>
    <p:sldId id="497" r:id="rId24"/>
    <p:sldId id="511" r:id="rId25"/>
    <p:sldId id="472" r:id="rId26"/>
    <p:sldId id="507" r:id="rId27"/>
    <p:sldId id="473" r:id="rId28"/>
    <p:sldId id="474" r:id="rId29"/>
    <p:sldId id="476" r:id="rId30"/>
    <p:sldId id="477" r:id="rId31"/>
    <p:sldId id="478" r:id="rId32"/>
    <p:sldId id="479" r:id="rId33"/>
    <p:sldId id="480" r:id="rId34"/>
    <p:sldId id="482" r:id="rId35"/>
    <p:sldId id="483" r:id="rId36"/>
    <p:sldId id="481" r:id="rId37"/>
    <p:sldId id="484" r:id="rId38"/>
    <p:sldId id="512" r:id="rId39"/>
    <p:sldId id="485" r:id="rId40"/>
    <p:sldId id="500" r:id="rId41"/>
    <p:sldId id="486" r:id="rId42"/>
    <p:sldId id="487" r:id="rId43"/>
    <p:sldId id="488" r:id="rId44"/>
    <p:sldId id="513" r:id="rId45"/>
    <p:sldId id="501" r:id="rId46"/>
    <p:sldId id="490" r:id="rId47"/>
    <p:sldId id="491" r:id="rId48"/>
    <p:sldId id="492" r:id="rId49"/>
    <p:sldId id="495" r:id="rId50"/>
    <p:sldId id="496" r:id="rId51"/>
    <p:sldId id="493" r:id="rId52"/>
    <p:sldId id="489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CC9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4643"/>
  </p:normalViewPr>
  <p:slideViewPr>
    <p:cSldViewPr>
      <p:cViewPr varScale="1">
        <p:scale>
          <a:sx n="108" d="100"/>
          <a:sy n="108" d="100"/>
        </p:scale>
        <p:origin x="169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86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EE9C1-9492-46F9-8D81-D702689AF0C5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2658B-B819-4A28-B67F-EDDC796631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5442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A858B-AB5F-4461-99EF-18D3CC6F0C69}" type="datetimeFigureOut">
              <a:rPr lang="en-US" smtClean="0"/>
              <a:pPr/>
              <a:t>10/11/2022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74DA1-48A7-4104-9F43-65059D6B61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019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5EE762A1-66F5-4FEC-8438-68D7D57002C2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98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F649-8A49-4283-A66F-03EC4EFA02CC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49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A7CED-8CE9-4626-A4D8-1400145BC75C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783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DDE70-47EA-40CC-B25D-BD2EB7B8DED0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312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74E1-3A2B-45DC-8E7C-1D9ADB525AA1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944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FABD6-37A6-428B-A12A-8BA443F6C591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723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1145A-1E73-41F4-9696-369534A6B462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274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702DD-7AD0-495B-9FDF-8B8E7BB2B1EA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75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4E18-0160-470C-A7CF-F509DCD27558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015D-26B9-4B93-B1DD-0BCB263F82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13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3894-1E61-4962-B689-6DF632F84B02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406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56CC-FB30-4AFB-A806-300E6283D089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597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AE242-8DFE-48F5-AF92-B571EED5F7E2}" type="datetime1">
              <a:rPr lang="en-US" smtClean="0"/>
              <a:pPr/>
              <a:t>10/11/2022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8AB143-A3C6-4C20-9B80-ACCD796FAD40}"/>
              </a:ext>
            </a:extLst>
          </p:cNvPr>
          <p:cNvSpPr txBox="1"/>
          <p:nvPr userDrawn="1"/>
        </p:nvSpPr>
        <p:spPr>
          <a:xfrm>
            <a:off x="7553195" y="6400800"/>
            <a:ext cx="120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9-</a:t>
            </a:r>
            <a:fld id="{A6E5DDE0-9F6E-4E24-9DA3-BA478DA39C0B}" type="slidenum">
              <a:rPr lang="en-US" sz="1200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577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future-fund.uk/future-funds/entrepreneurial-grant-application-form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mailto:V.Tavlaridis@uwtsd.ac.uk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mailto:businessandlearning@birmingham.gov.uk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nterprisenation.com/learn-something/britains-average-entrepreneur-is-40-years-old-and-most-likely-to-be-called-david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6144F-29EB-4825-BEEC-0D8F6654A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143000"/>
            <a:ext cx="7772400" cy="1371599"/>
          </a:xfrm>
        </p:spPr>
        <p:txBody>
          <a:bodyPr>
            <a:normAutofit/>
          </a:bodyPr>
          <a:lstStyle/>
          <a:p>
            <a:r>
              <a:rPr lang="en-US" sz="4000" b="1" dirty="0"/>
              <a:t>BMSW 4006 Managing Enterprise in the 21</a:t>
            </a:r>
            <a:r>
              <a:rPr lang="en-US" sz="4000" b="1" baseline="30000" dirty="0"/>
              <a:t>st</a:t>
            </a:r>
            <a:r>
              <a:rPr lang="en-US" sz="4000" b="1" dirty="0"/>
              <a:t> Century</a:t>
            </a:r>
            <a:endParaRPr lang="en-GB" sz="40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86F20-D384-4EA3-89D0-2FE7ECD020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1200" y="2895600"/>
            <a:ext cx="4495800" cy="1143000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FF0000"/>
                </a:solidFill>
                <a:highlight>
                  <a:srgbClr val="FFFF00"/>
                </a:highlight>
              </a:rPr>
              <a:t>Week 5 - Workshop</a:t>
            </a:r>
          </a:p>
        </p:txBody>
      </p:sp>
    </p:spTree>
    <p:extLst>
      <p:ext uri="{BB962C8B-B14F-4D97-AF65-F5344CB8AC3E}">
        <p14:creationId xmlns:p14="http://schemas.microsoft.com/office/powerpoint/2010/main" val="3445801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686800" cy="47625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 dirty="0"/>
              <a:t>Today we shall discuss:…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Facts about Entrepreneuring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UWTSD </a:t>
            </a:r>
            <a:r>
              <a:rPr lang="en-GB" i="0" dirty="0">
                <a:effectLst/>
              </a:rPr>
              <a:t>Entrepreneurial Grant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Birmingham City Library.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Entrepreneur vs Intrapreneur.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Importance of teamwork.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Assignment brief discussion.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Q &amp; A.</a:t>
            </a:r>
          </a:p>
        </p:txBody>
      </p:sp>
    </p:spTree>
    <p:extLst>
      <p:ext uri="{BB962C8B-B14F-4D97-AF65-F5344CB8AC3E}">
        <p14:creationId xmlns:p14="http://schemas.microsoft.com/office/powerpoint/2010/main" val="122933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914400"/>
          </a:xfrm>
        </p:spPr>
        <p:txBody>
          <a:bodyPr>
            <a:normAutofit/>
          </a:bodyPr>
          <a:lstStyle/>
          <a:p>
            <a:r>
              <a:rPr lang="en-GB" b="1" dirty="0"/>
              <a:t>Part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46101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4400" b="1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4400" b="1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400" b="1" dirty="0">
                <a:cs typeface="Arial" panose="020B0604020202020204" pitchFamily="34" charset="0"/>
              </a:rPr>
              <a:t>Facts about Entrepreneuring</a:t>
            </a:r>
          </a:p>
        </p:txBody>
      </p:sp>
    </p:spTree>
    <p:extLst>
      <p:ext uri="{BB962C8B-B14F-4D97-AF65-F5344CB8AC3E}">
        <p14:creationId xmlns:p14="http://schemas.microsoft.com/office/powerpoint/2010/main" val="263160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5EB9E-709C-D4B6-0598-EF70C350D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74638"/>
            <a:ext cx="8610600" cy="1143000"/>
          </a:xfrm>
        </p:spPr>
        <p:txBody>
          <a:bodyPr>
            <a:normAutofit fontScale="90000"/>
          </a:bodyPr>
          <a:lstStyle/>
          <a:p>
            <a:br>
              <a:rPr lang="en-GB" sz="4400" b="1" dirty="0"/>
            </a:br>
            <a:r>
              <a:rPr lang="en-US" b="1" dirty="0">
                <a:cs typeface="Arial" panose="020B0604020202020204" pitchFamily="34" charset="0"/>
              </a:rPr>
              <a:t>Facts about Entrepreneuring</a:t>
            </a:r>
            <a:br>
              <a:rPr lang="en-US" dirty="0">
                <a:cs typeface="Arial" panose="020B0604020202020204" pitchFamily="34" charset="0"/>
              </a:rPr>
            </a:br>
            <a:r>
              <a:rPr lang="en-GB" b="1" dirty="0"/>
              <a:t>Do you know….</a:t>
            </a:r>
            <a:br>
              <a:rPr lang="en-GB" sz="4400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55DDA-AF92-BEA9-8DB0-97668BC4FE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419600" cy="3989040"/>
          </a:xfrm>
        </p:spPr>
        <p:txBody>
          <a:bodyPr/>
          <a:lstStyle/>
          <a:p>
            <a:r>
              <a:rPr lang="en-GB" sz="3600" b="1" dirty="0"/>
              <a:t>The average age of the British entrepreneur is 40.</a:t>
            </a:r>
          </a:p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2E1EDB0-FB1D-F4EE-BAD0-ACA0F0A9EBF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76800" y="1600201"/>
            <a:ext cx="3352800" cy="380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020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5EB9E-709C-D4B6-0598-EF70C350D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4400" b="1" dirty="0"/>
            </a:br>
            <a:r>
              <a:rPr lang="en-GB" sz="6000" b="1" dirty="0"/>
              <a:t>Do you know….</a:t>
            </a:r>
            <a:br>
              <a:rPr lang="en-GB" sz="4400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55DDA-AF92-BEA9-8DB0-97668BC4FE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400" y="1417638"/>
            <a:ext cx="5181600" cy="417160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000" b="1" i="0" dirty="0">
                <a:effectLst/>
                <a:latin typeface="Open Sans" panose="020B0606030504020204" pitchFamily="34" charset="0"/>
              </a:rPr>
              <a:t>40 is the average but almost 10,000 businesses are set up by entrepreneurs over the age of 60 in the past 12 months, as at, 2019 </a:t>
            </a:r>
            <a:r>
              <a:rPr lang="en-GB" sz="4000" b="1" dirty="0"/>
              <a:t>(Enterprise Nation, 2022).</a:t>
            </a:r>
          </a:p>
          <a:p>
            <a:pPr marL="0" indent="0">
              <a:buNone/>
            </a:pPr>
            <a:endParaRPr lang="en-US" sz="4000" b="1" dirty="0"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2E1EDB0-FB1D-F4EE-BAD0-ACA0F0A9EBF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57800" y="1600201"/>
            <a:ext cx="3733800" cy="380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612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GB" b="1" dirty="0"/>
              <a:t>Entrepreneurial Workshop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2296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b="1" dirty="0"/>
              <a:t>This means….</a:t>
            </a:r>
          </a:p>
          <a:p>
            <a:pPr marL="0" indent="0" algn="ctr">
              <a:buNone/>
            </a:pPr>
            <a:r>
              <a:rPr lang="en-GB" sz="4400" b="1" i="0" dirty="0">
                <a:effectLst/>
                <a:latin typeface="Open Sans" panose="020B0606030504020204" pitchFamily="34" charset="0"/>
              </a:rPr>
              <a:t>You can be an entrepreneur regardless of your present age and past failures !</a:t>
            </a:r>
            <a:endParaRPr lang="en-US" sz="4400" b="1" dirty="0"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3A3B4A-8C4E-6710-05D4-78D8FF270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4038600"/>
            <a:ext cx="274320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38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GB" b="1" dirty="0"/>
              <a:t>Entrepreneurial Workshop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2296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However,….</a:t>
            </a:r>
          </a:p>
          <a:p>
            <a:pPr marL="0" indent="0" algn="ctr">
              <a:buNone/>
            </a:pPr>
            <a:r>
              <a:rPr lang="en-US" sz="4400" b="1" dirty="0"/>
              <a:t>44% of UK respondents would not start a business due to fear of failure </a:t>
            </a:r>
            <a:r>
              <a:rPr lang="en-GB" sz="4400" b="1" dirty="0"/>
              <a:t>(Enterprise Nation, 2022).</a:t>
            </a:r>
          </a:p>
          <a:p>
            <a:pPr marL="0" indent="0" algn="ctr">
              <a:buNone/>
            </a:pPr>
            <a:r>
              <a:rPr lang="en-US" sz="4400" b="1" dirty="0">
                <a:latin typeface="Krana Fat B" panose="00000B00000000000000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1200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5EB9E-709C-D4B6-0598-EF70C350D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868362"/>
          </a:xfrm>
        </p:spPr>
        <p:txBody>
          <a:bodyPr>
            <a:normAutofit fontScale="90000"/>
          </a:bodyPr>
          <a:lstStyle/>
          <a:p>
            <a:br>
              <a:rPr lang="en-GB" sz="4400" b="1" dirty="0"/>
            </a:br>
            <a:r>
              <a:rPr lang="en-GB" sz="6000" b="1" dirty="0"/>
              <a:t>Entrepreneurial Workshop</a:t>
            </a:r>
            <a:br>
              <a:rPr lang="en-GB" sz="4400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55DDA-AF92-BEA9-8DB0-97668BC4FE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400" y="1600201"/>
            <a:ext cx="47244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You have ….</a:t>
            </a:r>
          </a:p>
          <a:p>
            <a:pPr marL="0" indent="0">
              <a:buNone/>
            </a:pPr>
            <a:r>
              <a:rPr lang="en-US" sz="4000" b="1" dirty="0"/>
              <a:t>to be confident in your judgement and ability – or if not, conquer those self-doubts!!</a:t>
            </a:r>
          </a:p>
          <a:p>
            <a:endParaRPr lang="en-GB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2528452-0238-9947-FCA1-AEF28C343AA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29200" y="1524000"/>
            <a:ext cx="39624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39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5EB9E-709C-D4B6-0598-EF70C350D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868362"/>
          </a:xfrm>
        </p:spPr>
        <p:txBody>
          <a:bodyPr>
            <a:normAutofit fontScale="90000"/>
          </a:bodyPr>
          <a:lstStyle/>
          <a:p>
            <a:br>
              <a:rPr lang="en-GB" sz="4400" b="1" dirty="0"/>
            </a:br>
            <a:r>
              <a:rPr lang="en-GB" sz="6000" b="1" dirty="0"/>
              <a:t>Entrepreneurial Workshop</a:t>
            </a:r>
            <a:br>
              <a:rPr lang="en-GB" sz="4400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55DDA-AF92-BEA9-8DB0-97668BC4FE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400" y="1295400"/>
            <a:ext cx="4572000" cy="42938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To succeed as</a:t>
            </a:r>
          </a:p>
          <a:p>
            <a:pPr marL="0" indent="0">
              <a:buNone/>
            </a:pPr>
            <a:r>
              <a:rPr lang="en-US" sz="4000" b="1" dirty="0"/>
              <a:t>Entrepreneur, you need a clear vision of what they want to achieve…</a:t>
            </a:r>
          </a:p>
          <a:p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0DC818A-B30B-1FF2-DB9D-4C0C37A7DCF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24400" y="1268760"/>
            <a:ext cx="4191000" cy="432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78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GB" b="1" dirty="0"/>
              <a:t>Entrepreneurial Workshop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2296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Admittedly….</a:t>
            </a:r>
          </a:p>
          <a:p>
            <a:pPr marL="0" indent="0" algn="ctr">
              <a:buNone/>
            </a:pPr>
            <a:r>
              <a:rPr lang="en-GB" sz="4400" b="1" dirty="0"/>
              <a:t>Starting or running a business can be a demanding and/or</a:t>
            </a:r>
          </a:p>
          <a:p>
            <a:pPr marL="0" indent="0" algn="ctr">
              <a:buNone/>
            </a:pPr>
            <a:r>
              <a:rPr lang="en-GB" sz="4400" b="1" dirty="0"/>
              <a:t>Challenging.</a:t>
            </a:r>
            <a:endParaRPr lang="en-US" sz="44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312658-013B-0195-E10F-428141869C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6465" y="3924300"/>
            <a:ext cx="2985135" cy="1676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0B9AC1-7BFE-DA84-5D16-915AE51A53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" y="3838575"/>
            <a:ext cx="2590800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13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GB" b="1" dirty="0"/>
              <a:t>Entrepreneurial Workshop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2296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Undoubtedly….</a:t>
            </a:r>
          </a:p>
          <a:p>
            <a:pPr marL="0" indent="0" algn="ctr">
              <a:buNone/>
            </a:pPr>
            <a:r>
              <a:rPr lang="en-GB" sz="4400" b="1" dirty="0"/>
              <a:t>Seeking help or discussing with experts can be helpful.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592449-0EBF-A3D7-3B49-257F24B6B1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6075" y="342900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01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914400"/>
          </a:xfrm>
        </p:spPr>
        <p:txBody>
          <a:bodyPr>
            <a:noAutofit/>
          </a:bodyPr>
          <a:lstStyle/>
          <a:p>
            <a:r>
              <a:rPr lang="en-GB" b="1" dirty="0"/>
              <a:t>Class Activity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382000" cy="44577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b="1" dirty="0"/>
              <a:t>Examine the entrepreneurs,</a:t>
            </a:r>
          </a:p>
          <a:p>
            <a:pPr marL="0" indent="0" algn="ctr">
              <a:buNone/>
            </a:pPr>
            <a:r>
              <a:rPr lang="en-GB" sz="4000" b="1" dirty="0"/>
              <a:t>Select one and do a mini research</a:t>
            </a:r>
          </a:p>
          <a:p>
            <a:pPr marL="0" indent="0" algn="ctr">
              <a:buNone/>
            </a:pPr>
            <a:r>
              <a:rPr lang="en-GB" sz="4000" b="1" dirty="0"/>
              <a:t>on his/her age, failure and success as an entrepreneur.</a:t>
            </a:r>
          </a:p>
          <a:p>
            <a:pPr marL="0" indent="0" algn="ctr">
              <a:buNone/>
            </a:pPr>
            <a:r>
              <a:rPr lang="en-GB" sz="4400" b="1" dirty="0">
                <a:solidFill>
                  <a:srgbClr val="FF0000"/>
                </a:solidFill>
              </a:rPr>
              <a:t>Guide time to complete this activity 15 minutes.</a:t>
            </a:r>
          </a:p>
          <a:p>
            <a:pPr marL="0" indent="0" algn="ctr">
              <a:buNone/>
            </a:pP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3444018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0FA4783-9C43-361B-74B1-18105900F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</a:t>
            </a:r>
            <a:r>
              <a:rPr lang="en-GB" sz="4400" b="1" dirty="0"/>
              <a:t>ntrepreneurs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D74849D-DC10-1548-EC32-EBC46712F6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dirty="0"/>
              <a:t>Natalie Ellis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C03DE3B2-B6E1-9BBB-34AA-AB15F2F2F8A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66800" y="2514600"/>
            <a:ext cx="2634456" cy="2634456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C4CEB20-C62E-BED7-4158-2172E2C274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/>
              <a:t>James Nash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4AF93258-A475-E51D-FC0E-A684644E166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275262" y="2514600"/>
            <a:ext cx="2781300" cy="2743199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A04ACD-4D14-689E-71FC-E95993253CB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6248400" y="646112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</a:p>
        </p:txBody>
      </p:sp>
    </p:spTree>
    <p:extLst>
      <p:ext uri="{BB962C8B-B14F-4D97-AF65-F5344CB8AC3E}">
        <p14:creationId xmlns:p14="http://schemas.microsoft.com/office/powerpoint/2010/main" val="3535252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0FA4783-9C43-361B-74B1-18105900F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</a:t>
            </a:r>
            <a:r>
              <a:rPr lang="en-GB" sz="4400" b="1" dirty="0"/>
              <a:t>ntrepreneurs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D74849D-DC10-1548-EC32-EBC46712F6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dirty="0"/>
              <a:t>Sam Walton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C4CEB20-C62E-BED7-4158-2172E2C274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/>
              <a:t>Chika Russell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A04ACD-4D14-689E-71FC-E95993253CB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6248400" y="646112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AE2F0418-664C-AAC7-3E3F-1859CF391D3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38200" y="2415902"/>
            <a:ext cx="2895600" cy="2765697"/>
          </a:xfrm>
          <a:prstGeom prst="rect">
            <a:avLst/>
          </a:prstGeom>
        </p:spPr>
      </p:pic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B5290BD6-4D98-E4E9-B879-2CA1E711F80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021527" y="2415903"/>
            <a:ext cx="3025510" cy="276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12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0FA4783-9C43-361B-74B1-18105900F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</a:t>
            </a:r>
            <a:r>
              <a:rPr lang="en-GB" sz="4400" b="1" dirty="0"/>
              <a:t>ntrepreneurs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D74849D-DC10-1548-EC32-EBC46712F6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dirty="0"/>
              <a:t>Rachel Lowe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C4CEB20-C62E-BED7-4158-2172E2C274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/>
              <a:t>Will Shu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A04ACD-4D14-689E-71FC-E95993253CB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6248400" y="646112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8440BCAB-2211-BBD7-0368-C08AC5A8C4C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90600" y="2438401"/>
            <a:ext cx="2971800" cy="2819400"/>
          </a:xfrm>
          <a:prstGeom prst="rect">
            <a:avLst/>
          </a:prstGeom>
        </p:spPr>
      </p:pic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F3ECFF59-25A5-4A10-87FE-4755BFED23D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953000" y="2438400"/>
            <a:ext cx="3124200" cy="281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71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8382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GB" sz="4800" b="1" dirty="0"/>
              <a:t>Entrepreneurial Workshop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458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 algn="ctr">
              <a:buNone/>
            </a:pPr>
            <a:endParaRPr lang="en-GB" sz="6600" b="1" i="0" dirty="0">
              <a:solidFill>
                <a:srgbClr val="000000"/>
              </a:solidFill>
              <a:effectLst/>
            </a:endParaRPr>
          </a:p>
          <a:p>
            <a:pPr marL="0" indent="0" algn="ctr">
              <a:buNone/>
            </a:pPr>
            <a:r>
              <a:rPr lang="en-GB" sz="6600" b="1" i="0" dirty="0">
                <a:solidFill>
                  <a:srgbClr val="000000"/>
                </a:solidFill>
                <a:effectLst/>
              </a:rPr>
              <a:t>Part 2</a:t>
            </a:r>
            <a:endParaRPr lang="en-GB" sz="6600" b="1" dirty="0"/>
          </a:p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9648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8382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US" b="1" dirty="0">
                <a:cs typeface="Arial" panose="020B0604020202020204" pitchFamily="34" charset="0"/>
              </a:rPr>
              <a:t>UWTSD </a:t>
            </a:r>
            <a:r>
              <a:rPr lang="en-GB" b="1" i="0" dirty="0">
                <a:effectLst/>
              </a:rPr>
              <a:t>Entrepreneurial Grant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458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>
              <a:buNone/>
            </a:pPr>
            <a:r>
              <a:rPr lang="en-GB" sz="4000" b="1" i="0" dirty="0">
                <a:solidFill>
                  <a:srgbClr val="000000"/>
                </a:solidFill>
                <a:effectLst/>
              </a:rPr>
              <a:t>What is it about?</a:t>
            </a:r>
          </a:p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</a:pPr>
            <a:r>
              <a:rPr lang="en-GB" sz="3600" b="1" i="0" dirty="0">
                <a:solidFill>
                  <a:srgbClr val="000000"/>
                </a:solidFill>
                <a:effectLst/>
              </a:rPr>
              <a:t>The University has launched a grant to offer current students and alumni necessary support to develop their business ideas.</a:t>
            </a:r>
            <a:endParaRPr lang="en-GB" sz="3600" b="1" dirty="0"/>
          </a:p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41321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8382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US" b="1" dirty="0">
                <a:cs typeface="Arial" panose="020B0604020202020204" pitchFamily="34" charset="0"/>
              </a:rPr>
              <a:t>UWTSD </a:t>
            </a:r>
            <a:r>
              <a:rPr lang="en-GB" b="1" i="0" dirty="0">
                <a:effectLst/>
              </a:rPr>
              <a:t>Entrepreneurial Grant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46101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b="1" i="0" dirty="0">
                <a:solidFill>
                  <a:srgbClr val="000000"/>
                </a:solidFill>
                <a:effectLst/>
              </a:rPr>
              <a:t>Prospective applicants can access a business planning support session with an Enterprise Team member: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b="1" i="0" dirty="0">
                <a:solidFill>
                  <a:srgbClr val="000000"/>
                </a:solidFill>
                <a:effectLst/>
              </a:rPr>
              <a:t>to explore their idea in greater depth,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b="1" i="0" dirty="0">
                <a:solidFill>
                  <a:srgbClr val="000000"/>
                </a:solidFill>
                <a:effectLst/>
              </a:rPr>
              <a:t>to receive guidance for the next steps, as well as a business start-up course , and,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b="1" i="0" dirty="0">
                <a:solidFill>
                  <a:srgbClr val="000000"/>
                </a:solidFill>
                <a:effectLst/>
              </a:rPr>
              <a:t>to ensure they have all the necessary knowledge and skills.</a:t>
            </a:r>
            <a:endParaRPr lang="en-GB" sz="2800" b="1" dirty="0"/>
          </a:p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87874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8382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US" b="1" dirty="0">
                <a:cs typeface="Arial" panose="020B0604020202020204" pitchFamily="34" charset="0"/>
              </a:rPr>
              <a:t>UWTSD </a:t>
            </a:r>
            <a:r>
              <a:rPr lang="en-GB" b="1" i="0" dirty="0">
                <a:effectLst/>
              </a:rPr>
              <a:t>Entrepreneurial Grant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46101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600" b="1" i="0" dirty="0">
                <a:solidFill>
                  <a:srgbClr val="000000"/>
                </a:solidFill>
                <a:effectLst/>
              </a:rPr>
              <a:t>The entrepreneurial grant is called -</a:t>
            </a:r>
          </a:p>
          <a:p>
            <a:pPr marL="0" indent="0" algn="just">
              <a:buNone/>
            </a:pPr>
            <a:r>
              <a:rPr lang="en-GB" sz="3600" b="1" i="0" dirty="0">
                <a:solidFill>
                  <a:srgbClr val="000000"/>
                </a:solidFill>
                <a:effectLst/>
              </a:rPr>
              <a:t>The Futures Fund Entrepreneurship Start-Up Grant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000000"/>
                </a:solidFill>
                <a:effectLst/>
              </a:rPr>
              <a:t>The fund is meant to assist applicants that can demonstrate how financial assistance will help them on their journey to starting a small business or becoming a freelancer. </a:t>
            </a:r>
            <a:endParaRPr lang="en-GB" b="1" i="0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6454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8382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US" b="1" dirty="0">
                <a:cs typeface="Arial" panose="020B0604020202020204" pitchFamily="34" charset="0"/>
              </a:rPr>
              <a:t>UWTSD </a:t>
            </a:r>
            <a:r>
              <a:rPr lang="en-GB" b="1" i="0" dirty="0">
                <a:effectLst/>
              </a:rPr>
              <a:t>Entrepreneurial Grant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461010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endParaRPr lang="en-GB" b="0" i="0" dirty="0">
              <a:solidFill>
                <a:srgbClr val="000000"/>
              </a:solidFill>
              <a:effectLst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000000"/>
                </a:solidFill>
                <a:effectLst/>
              </a:rPr>
              <a:t>This could be to assist with the purchase of materials, create a website or cover the costs of professional services, such as legal advice.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en-GB" dirty="0">
              <a:solidFill>
                <a:srgbClr val="000000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000000"/>
                </a:solidFill>
                <a:effectLst/>
              </a:rPr>
              <a:t>Each successful applicant can get a grant of up to £500!</a:t>
            </a:r>
            <a:endParaRPr lang="en-GB" b="1" dirty="0"/>
          </a:p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3350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US" b="1" dirty="0">
                <a:cs typeface="Arial" panose="020B0604020202020204" pitchFamily="34" charset="0"/>
              </a:rPr>
              <a:t>UWTSD </a:t>
            </a:r>
            <a:r>
              <a:rPr lang="en-GB" b="1" i="0" dirty="0">
                <a:effectLst/>
              </a:rPr>
              <a:t>Entrepreneurial Grant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2296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To apply, you can access the application form:….</a:t>
            </a:r>
          </a:p>
          <a:p>
            <a:pPr marL="0" indent="0" algn="ctr">
              <a:buNone/>
            </a:pPr>
            <a:r>
              <a:rPr lang="en-GB" sz="4400" b="1" i="0" dirty="0">
                <a:effectLst/>
                <a:latin typeface="+mj-lt"/>
              </a:rPr>
              <a:t>@:</a:t>
            </a:r>
          </a:p>
          <a:p>
            <a:pPr marL="0" indent="0" algn="ctr">
              <a:buNone/>
            </a:pPr>
            <a:r>
              <a:rPr lang="en-GB" sz="4400" b="1" dirty="0">
                <a:latin typeface="+mj-lt"/>
                <a:hlinkClick r:id="rId2"/>
              </a:rPr>
              <a:t>https://future-fund.uk/future-funds/entrepreneurial-grant-application-form</a:t>
            </a:r>
            <a:endParaRPr lang="en-GB" sz="4400" b="1" dirty="0">
              <a:latin typeface="+mj-lt"/>
            </a:endParaRPr>
          </a:p>
          <a:p>
            <a:pPr marL="0" indent="0" algn="ctr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489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8382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US" b="1" dirty="0">
                <a:cs typeface="Arial" panose="020B0604020202020204" pitchFamily="34" charset="0"/>
              </a:rPr>
              <a:t>UWTSD </a:t>
            </a:r>
            <a:r>
              <a:rPr lang="en-GB" b="1" i="0" dirty="0">
                <a:effectLst/>
              </a:rPr>
              <a:t>Entrepreneurial Grant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46101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600" b="1" i="0" dirty="0">
                <a:solidFill>
                  <a:srgbClr val="000000"/>
                </a:solidFill>
                <a:effectLst/>
              </a:rPr>
              <a:t>For further details, preferably before applying, </a:t>
            </a:r>
            <a:r>
              <a:rPr lang="en-GB" sz="3600" b="1" dirty="0">
                <a:solidFill>
                  <a:srgbClr val="000000"/>
                </a:solidFill>
              </a:rPr>
              <a:t>y</a:t>
            </a:r>
            <a:r>
              <a:rPr lang="en-GB" sz="3600" b="1" i="0" dirty="0">
                <a:solidFill>
                  <a:srgbClr val="000000"/>
                </a:solidFill>
                <a:effectLst/>
              </a:rPr>
              <a:t>ou can contact: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The </a:t>
            </a:r>
            <a:r>
              <a:rPr lang="en-GB" b="0" i="0" dirty="0">
                <a:solidFill>
                  <a:srgbClr val="201F1E"/>
                </a:solidFill>
                <a:effectLst/>
              </a:rPr>
              <a:t>Enterprise Team at UWTSD Birmingham, Enterprise Hub -</a:t>
            </a:r>
            <a:endParaRPr lang="en-GB" b="0" i="0" dirty="0">
              <a:solidFill>
                <a:srgbClr val="000000"/>
              </a:solidFill>
              <a:effectLst/>
            </a:endParaRPr>
          </a:p>
          <a:p>
            <a:pPr marL="0" indent="0" algn="ctr">
              <a:buNone/>
            </a:pPr>
            <a:endParaRPr lang="en-GB" b="0" i="0" dirty="0">
              <a:solidFill>
                <a:srgbClr val="201F1E"/>
              </a:solidFill>
              <a:effectLst/>
            </a:endParaRPr>
          </a:p>
          <a:p>
            <a:pPr marL="0" indent="0" algn="ctr">
              <a:buNone/>
            </a:pPr>
            <a:r>
              <a:rPr lang="en-GB" b="1" i="0" dirty="0">
                <a:solidFill>
                  <a:srgbClr val="201F1E"/>
                </a:solidFill>
                <a:effectLst/>
              </a:rPr>
              <a:t>Mr Vasilios </a:t>
            </a:r>
            <a:r>
              <a:rPr lang="en-GB" b="1" i="0" dirty="0" err="1">
                <a:solidFill>
                  <a:srgbClr val="201F1E"/>
                </a:solidFill>
                <a:effectLst/>
              </a:rPr>
              <a:t>Tavlaridis</a:t>
            </a:r>
            <a:r>
              <a:rPr lang="en-GB" b="1" i="0" dirty="0">
                <a:solidFill>
                  <a:srgbClr val="201F1E"/>
                </a:solidFill>
                <a:effectLst/>
              </a:rPr>
              <a:t> @: </a:t>
            </a:r>
            <a:r>
              <a:rPr lang="en-GB" b="1" i="0" dirty="0">
                <a:solidFill>
                  <a:srgbClr val="201F1E"/>
                </a:solidFill>
                <a:effectLst/>
                <a:hlinkClick r:id="rId2"/>
              </a:rPr>
              <a:t>V.Tavlaridis@uwtsd.ac.uk</a:t>
            </a:r>
            <a:endParaRPr lang="en-GB" b="1" i="0" dirty="0">
              <a:solidFill>
                <a:srgbClr val="201F1E"/>
              </a:solidFill>
              <a:effectLst/>
            </a:endParaRPr>
          </a:p>
          <a:p>
            <a:pPr algn="just">
              <a:buFont typeface="Wingdings" panose="05000000000000000000" pitchFamily="2" charset="2"/>
              <a:buChar char="§"/>
            </a:pPr>
            <a:endParaRPr lang="en-GB" b="1" dirty="0"/>
          </a:p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158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9906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Break Time.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7762423" cy="514479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4400" b="1" dirty="0">
              <a:latin typeface="+mj-lt"/>
            </a:endParaRPr>
          </a:p>
          <a:p>
            <a:pPr marL="0" indent="0">
              <a:buNone/>
            </a:pPr>
            <a:endParaRPr lang="en-GB" sz="2800" b="1" dirty="0"/>
          </a:p>
          <a:p>
            <a:pPr>
              <a:buFontTx/>
              <a:buChar char="-"/>
            </a:pPr>
            <a:endParaRPr lang="en-GB" sz="2800" b="1" dirty="0">
              <a:latin typeface="+mj-lt"/>
            </a:endParaRPr>
          </a:p>
        </p:txBody>
      </p:sp>
      <p:pic>
        <p:nvPicPr>
          <p:cNvPr id="1026" name="Picture 2" descr="87,892 Break Time Photos - Free &amp; Royalty-Free Stock Photos from Dreamstime">
            <a:extLst>
              <a:ext uri="{FF2B5EF4-FFF2-40B4-BE49-F238E27FC236}">
                <a16:creationId xmlns:a16="http://schemas.microsoft.com/office/drawing/2014/main" id="{00FC6C0F-6D1B-4F94-AFB7-ABCDB9103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371600"/>
            <a:ext cx="5257799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44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8382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GB" sz="4800" b="1" dirty="0"/>
              <a:t>Entrepreneurial Workshop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458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 algn="ctr">
              <a:buNone/>
            </a:pPr>
            <a:endParaRPr lang="en-GB" sz="6600" b="1" i="0" dirty="0">
              <a:solidFill>
                <a:srgbClr val="000000"/>
              </a:solidFill>
              <a:effectLst/>
            </a:endParaRPr>
          </a:p>
          <a:p>
            <a:pPr marL="0" indent="0" algn="ctr">
              <a:buNone/>
            </a:pPr>
            <a:r>
              <a:rPr lang="en-GB" sz="6600" b="1" i="0" dirty="0">
                <a:solidFill>
                  <a:srgbClr val="000000"/>
                </a:solidFill>
                <a:effectLst/>
              </a:rPr>
              <a:t>Part 3</a:t>
            </a:r>
            <a:endParaRPr lang="en-GB" sz="6600" b="1" dirty="0"/>
          </a:p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186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Part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225" y="839056"/>
            <a:ext cx="8229600" cy="705773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4400" b="1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400" b="1" dirty="0">
                <a:cs typeface="Arial" panose="020B0604020202020204" pitchFamily="34" charset="0"/>
              </a:rPr>
              <a:t>Birmingham City Library.</a:t>
            </a:r>
          </a:p>
          <a:p>
            <a:pPr marL="0" indent="0" algn="ctr">
              <a:buNone/>
            </a:pPr>
            <a:endParaRPr lang="en-US" sz="4400" b="1" dirty="0">
              <a:cs typeface="Arial" panose="020B0604020202020204" pitchFamily="34" charset="0"/>
            </a:endParaRPr>
          </a:p>
        </p:txBody>
      </p:sp>
      <p:pic>
        <p:nvPicPr>
          <p:cNvPr id="2050" name="Picture 2" descr="Library of Birmingham - Wikipedia">
            <a:extLst>
              <a:ext uri="{FF2B5EF4-FFF2-40B4-BE49-F238E27FC236}">
                <a16:creationId xmlns:a16="http://schemas.microsoft.com/office/drawing/2014/main" id="{E963F9C4-C96F-46E9-88BB-229804366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429730"/>
            <a:ext cx="617220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957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2296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Beside ….</a:t>
            </a:r>
          </a:p>
          <a:p>
            <a:pPr marL="0" indent="0" algn="ctr">
              <a:buNone/>
            </a:pPr>
            <a:r>
              <a:rPr lang="en-GB" sz="4400" b="1" i="0" dirty="0">
                <a:effectLst/>
                <a:latin typeface="+mj-lt"/>
              </a:rPr>
              <a:t>housing Britain's most important Shakespeare collection, </a:t>
            </a: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2462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2296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Beside being….</a:t>
            </a:r>
          </a:p>
          <a:p>
            <a:pPr marL="0" indent="0" algn="ctr">
              <a:buNone/>
            </a:pPr>
            <a:r>
              <a:rPr lang="en-GB" sz="4400" b="1" i="0" dirty="0">
                <a:effectLst/>
                <a:latin typeface="+mj-lt"/>
              </a:rPr>
              <a:t>one of the two most important Shakespeare collections in the world.</a:t>
            </a: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91406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2296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This library….</a:t>
            </a:r>
          </a:p>
          <a:p>
            <a:pPr marL="0" indent="0" algn="ctr">
              <a:buNone/>
            </a:pPr>
            <a:r>
              <a:rPr lang="en-GB" sz="4400" b="1" dirty="0">
                <a:solidFill>
                  <a:srgbClr val="202124"/>
                </a:solidFill>
                <a:latin typeface="+mj-lt"/>
              </a:rPr>
              <a:t>h</a:t>
            </a:r>
            <a:r>
              <a:rPr lang="en-GB" sz="4400" b="1" i="0" dirty="0">
                <a:solidFill>
                  <a:srgbClr val="202124"/>
                </a:solidFill>
                <a:effectLst/>
                <a:latin typeface="+mj-lt"/>
              </a:rPr>
              <a:t>as a dedicated business unit located at floor 3!  </a:t>
            </a: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92805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8839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The library c</a:t>
            </a:r>
            <a:r>
              <a:rPr lang="en-GB" sz="4400" b="1" dirty="0">
                <a:solidFill>
                  <a:srgbClr val="202124"/>
                </a:solidFill>
                <a:latin typeface="+mj-lt"/>
              </a:rPr>
              <a:t>an help with….. </a:t>
            </a:r>
          </a:p>
          <a:p>
            <a:pPr marL="0" indent="0">
              <a:buNone/>
            </a:pPr>
            <a:r>
              <a:rPr lang="en-GB" sz="4400" b="1" dirty="0">
                <a:solidFill>
                  <a:srgbClr val="202124"/>
                </a:solidFill>
                <a:latin typeface="+mj-lt"/>
              </a:rPr>
              <a:t>- advice on intellectual property (IP).</a:t>
            </a: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4665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8839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The library c</a:t>
            </a:r>
            <a:r>
              <a:rPr lang="en-GB" sz="4400" b="1" dirty="0">
                <a:solidFill>
                  <a:srgbClr val="202124"/>
                </a:solidFill>
                <a:latin typeface="+mj-lt"/>
              </a:rPr>
              <a:t>an help with….. </a:t>
            </a:r>
          </a:p>
          <a:p>
            <a:pPr marL="0" indent="0">
              <a:buNone/>
            </a:pPr>
            <a:r>
              <a:rPr lang="en-GB" sz="4400" b="1" dirty="0">
                <a:solidFill>
                  <a:srgbClr val="202124"/>
                </a:solidFill>
                <a:latin typeface="+mj-lt"/>
              </a:rPr>
              <a:t>- preparing a feasible business plan.</a:t>
            </a: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6054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8839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The library has</a:t>
            </a:r>
            <a:r>
              <a:rPr lang="en-GB" sz="4400" b="1" dirty="0">
                <a:solidFill>
                  <a:srgbClr val="202124"/>
                </a:solidFill>
                <a:latin typeface="+mj-lt"/>
              </a:rPr>
              <a:t>….. </a:t>
            </a:r>
          </a:p>
          <a:p>
            <a:pPr marL="0" indent="0">
              <a:buNone/>
            </a:pPr>
            <a:r>
              <a:rPr lang="en-GB" sz="4400" b="1" dirty="0">
                <a:solidFill>
                  <a:srgbClr val="202124"/>
                </a:solidFill>
                <a:latin typeface="+mj-lt"/>
              </a:rPr>
              <a:t>- </a:t>
            </a:r>
            <a:r>
              <a:rPr lang="en-GB" sz="4400" b="1" dirty="0">
                <a:latin typeface="+mj-lt"/>
              </a:rPr>
              <a:t>grant finder database for entrepreneurs.</a:t>
            </a:r>
          </a:p>
        </p:txBody>
      </p:sp>
    </p:spTree>
    <p:extLst>
      <p:ext uri="{BB962C8B-B14F-4D97-AF65-F5344CB8AC3E}">
        <p14:creationId xmlns:p14="http://schemas.microsoft.com/office/powerpoint/2010/main" val="397580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8839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In this library you can</a:t>
            </a:r>
            <a:r>
              <a:rPr lang="en-GB" sz="4400" b="1" dirty="0">
                <a:solidFill>
                  <a:srgbClr val="202124"/>
                </a:solidFill>
                <a:latin typeface="+mj-lt"/>
              </a:rPr>
              <a:t>….. </a:t>
            </a:r>
          </a:p>
          <a:p>
            <a:pPr marL="0" indent="0">
              <a:buNone/>
            </a:pPr>
            <a:r>
              <a:rPr lang="en-GB" sz="4400" b="1" dirty="0">
                <a:solidFill>
                  <a:srgbClr val="202124"/>
                </a:solidFill>
                <a:latin typeface="+mj-lt"/>
              </a:rPr>
              <a:t>- </a:t>
            </a:r>
            <a:r>
              <a:rPr lang="en-GB" sz="4400" b="1" dirty="0">
                <a:latin typeface="+mj-lt"/>
              </a:rPr>
              <a:t>borrow  various business text books.</a:t>
            </a:r>
          </a:p>
        </p:txBody>
      </p:sp>
    </p:spTree>
    <p:extLst>
      <p:ext uri="{BB962C8B-B14F-4D97-AF65-F5344CB8AC3E}">
        <p14:creationId xmlns:p14="http://schemas.microsoft.com/office/powerpoint/2010/main" val="200015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8839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b="1" dirty="0">
                <a:latin typeface="+mj-lt"/>
              </a:rPr>
              <a:t>However</a:t>
            </a:r>
            <a:r>
              <a:rPr lang="en-GB" sz="4400" b="1" dirty="0">
                <a:solidFill>
                  <a:srgbClr val="202124"/>
                </a:solidFill>
                <a:latin typeface="+mj-lt"/>
              </a:rPr>
              <a:t>….. </a:t>
            </a:r>
          </a:p>
          <a:p>
            <a:pPr>
              <a:buFontTx/>
              <a:buChar char="-"/>
            </a:pPr>
            <a:r>
              <a:rPr lang="en-GB" sz="4400" b="1" dirty="0">
                <a:solidFill>
                  <a:srgbClr val="202124"/>
                </a:solidFill>
                <a:latin typeface="+mj-lt"/>
              </a:rPr>
              <a:t>You have to register to use the library as a member.</a:t>
            </a:r>
          </a:p>
          <a:p>
            <a:pPr>
              <a:buFontTx/>
              <a:buChar char="-"/>
            </a:pPr>
            <a:r>
              <a:rPr lang="en-GB" sz="4400" b="1" dirty="0">
                <a:solidFill>
                  <a:srgbClr val="202124"/>
                </a:solidFill>
                <a:latin typeface="+mj-lt"/>
              </a:rPr>
              <a:t>Membership is free!</a:t>
            </a: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123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90678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b="1" dirty="0">
                <a:latin typeface="+mj-lt"/>
              </a:rPr>
              <a:t>You can register online…</a:t>
            </a:r>
            <a:endParaRPr lang="en-GB" sz="4400" b="1" dirty="0">
              <a:solidFill>
                <a:srgbClr val="202124"/>
              </a:solidFill>
              <a:latin typeface="+mj-lt"/>
            </a:endParaRPr>
          </a:p>
          <a:p>
            <a:pPr>
              <a:buFontTx/>
              <a:buChar char="-"/>
            </a:pPr>
            <a:r>
              <a:rPr lang="en-GB" sz="1800" b="1" i="0" dirty="0">
                <a:effectLst/>
              </a:rPr>
              <a:t>@:https://birmingham.spydus.co.uk/cgi-bin/spydus.exe/MSGTRN/WPAC/JOIN</a:t>
            </a:r>
          </a:p>
          <a:p>
            <a:pPr>
              <a:buFontTx/>
              <a:buChar char="-"/>
            </a:pPr>
            <a:endParaRPr lang="en-GB" sz="1600" b="0" i="0" dirty="0">
              <a:effectLst/>
            </a:endParaRPr>
          </a:p>
          <a:p>
            <a:pPr>
              <a:buFontTx/>
              <a:buChar char="-"/>
            </a:pPr>
            <a:endParaRPr lang="en-GB" sz="1600" b="0" i="0" dirty="0">
              <a:effectLst/>
            </a:endParaRPr>
          </a:p>
          <a:p>
            <a:pPr>
              <a:buFontTx/>
              <a:buChar char="-"/>
            </a:pPr>
            <a:r>
              <a:rPr lang="en-GB" sz="2400" b="1" i="0" dirty="0">
                <a:effectLst/>
              </a:rPr>
              <a:t>When completed (online registration), you will be issued with a SELFREG number.</a:t>
            </a:r>
            <a:r>
              <a:rPr lang="en-GB" sz="1600" b="0" i="0" dirty="0">
                <a:effectLst/>
              </a:rPr>
              <a:t> </a:t>
            </a:r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4154560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8839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b="1" dirty="0">
                <a:latin typeface="+mj-lt"/>
              </a:rPr>
              <a:t>You can register online…</a:t>
            </a:r>
            <a:endParaRPr lang="en-GB" sz="4400" b="1" dirty="0">
              <a:solidFill>
                <a:srgbClr val="202124"/>
              </a:solidFill>
              <a:latin typeface="+mj-lt"/>
            </a:endParaRPr>
          </a:p>
          <a:p>
            <a:pPr>
              <a:buFontTx/>
              <a:buChar char="-"/>
            </a:pPr>
            <a:r>
              <a:rPr lang="en-GB" b="1" i="0" dirty="0">
                <a:effectLst/>
              </a:rPr>
              <a:t>You </a:t>
            </a:r>
            <a:r>
              <a:rPr lang="en-GB" b="1" dirty="0"/>
              <a:t>will have to take the issued </a:t>
            </a:r>
            <a:r>
              <a:rPr lang="en-GB" b="1" i="0" dirty="0">
                <a:effectLst/>
              </a:rPr>
              <a:t>number to any local library in Birmingham with proof of your name and current address. </a:t>
            </a:r>
          </a:p>
          <a:p>
            <a:pPr marL="0" indent="0">
              <a:buNone/>
            </a:pPr>
            <a:endParaRPr lang="en-GB" b="1" i="0" dirty="0">
              <a:effectLst/>
            </a:endParaRPr>
          </a:p>
          <a:p>
            <a:pPr>
              <a:buFontTx/>
              <a:buChar char="-"/>
            </a:pPr>
            <a:r>
              <a:rPr lang="en-GB" b="1" dirty="0"/>
              <a:t>Please note, you are only </a:t>
            </a:r>
            <a:r>
              <a:rPr lang="en-GB" b="1" i="0" dirty="0">
                <a:effectLst/>
              </a:rPr>
              <a:t>entitled to </a:t>
            </a:r>
            <a:r>
              <a:rPr lang="en-GB" b="1" i="0" u="sng" dirty="0">
                <a:effectLst/>
              </a:rPr>
              <a:t>one</a:t>
            </a:r>
            <a:r>
              <a:rPr lang="en-GB" b="1" i="0" dirty="0">
                <a:effectLst/>
              </a:rPr>
              <a:t> Library membership</a:t>
            </a:r>
            <a:r>
              <a:rPr lang="en-GB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797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8839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b="1" dirty="0">
                <a:latin typeface="+mj-lt"/>
              </a:rPr>
              <a:t>You can…</a:t>
            </a:r>
            <a:endParaRPr lang="en-GB" sz="4400" b="1" dirty="0">
              <a:solidFill>
                <a:srgbClr val="202124"/>
              </a:solidFill>
              <a:latin typeface="+mj-lt"/>
            </a:endParaRPr>
          </a:p>
          <a:p>
            <a:pPr>
              <a:buFontTx/>
              <a:buChar char="-"/>
            </a:pPr>
            <a:r>
              <a:rPr lang="en-GB" sz="3600" b="1" dirty="0"/>
              <a:t>Visit Business and Learning on Floor 3, Library of Birmingham </a:t>
            </a:r>
          </a:p>
          <a:p>
            <a:pPr>
              <a:buFontTx/>
              <a:buChar char="-"/>
            </a:pPr>
            <a:r>
              <a:rPr lang="en-GB" sz="3600" b="1" dirty="0"/>
              <a:t>Contact: 0121 242 4242 </a:t>
            </a:r>
          </a:p>
          <a:p>
            <a:pPr>
              <a:buFontTx/>
              <a:buChar char="-"/>
            </a:pPr>
            <a:r>
              <a:rPr lang="en-GB" sz="3600" b="1" dirty="0"/>
              <a:t>Email </a:t>
            </a:r>
            <a:r>
              <a:rPr lang="en-GB" sz="2800" b="1" dirty="0">
                <a:hlinkClick r:id="rId2"/>
              </a:rPr>
              <a:t>businessandlearning@birmingham.gov.uk</a:t>
            </a:r>
            <a:endParaRPr lang="en-GB" sz="2800" b="1" dirty="0"/>
          </a:p>
          <a:p>
            <a:pPr>
              <a:buFontTx/>
              <a:buChar char="-"/>
            </a:pPr>
            <a:endParaRPr lang="en-GB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12273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Birmingham City Library.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495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b="1" dirty="0">
                <a:latin typeface="+mj-lt"/>
              </a:rPr>
              <a:t>You can…</a:t>
            </a:r>
            <a:endParaRPr lang="en-GB" sz="4400" b="1" dirty="0">
              <a:solidFill>
                <a:srgbClr val="202124"/>
              </a:solidFill>
              <a:latin typeface="+mj-lt"/>
            </a:endParaRPr>
          </a:p>
          <a:p>
            <a:pPr>
              <a:buFontTx/>
              <a:buChar char="-"/>
            </a:pPr>
            <a:r>
              <a:rPr lang="en-GB" sz="3600" b="1" dirty="0"/>
              <a:t>Visit Business and Learning on Floor 3, or</a:t>
            </a:r>
          </a:p>
          <a:p>
            <a:pPr>
              <a:buFontTx/>
              <a:buChar char="-"/>
            </a:pPr>
            <a:r>
              <a:rPr lang="en-GB" sz="3600" b="1" dirty="0"/>
              <a:t>Book 1-2-1 session for IP advice via telephone or email</a:t>
            </a:r>
          </a:p>
          <a:p>
            <a:pPr>
              <a:buFontTx/>
              <a:buChar char="-"/>
            </a:pPr>
            <a:r>
              <a:rPr lang="en-GB" sz="3600" b="1" dirty="0"/>
              <a:t>You can make enquiries about receiving help with business plan as well.</a:t>
            </a:r>
            <a:endParaRPr lang="en-GB" sz="2800" b="1" dirty="0"/>
          </a:p>
          <a:p>
            <a:pPr>
              <a:buFontTx/>
              <a:buChar char="-"/>
            </a:pPr>
            <a:endParaRPr lang="en-GB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1585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8382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GB" sz="4800" b="1" dirty="0"/>
              <a:t>Entrepreneurial Workshop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458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 algn="ctr">
              <a:buNone/>
            </a:pPr>
            <a:endParaRPr lang="en-GB" sz="6600" b="1" i="0" dirty="0">
              <a:solidFill>
                <a:srgbClr val="000000"/>
              </a:solidFill>
              <a:effectLst/>
            </a:endParaRPr>
          </a:p>
          <a:p>
            <a:pPr marL="0" indent="0" algn="ctr">
              <a:buNone/>
            </a:pPr>
            <a:r>
              <a:rPr lang="en-GB" sz="6600" b="1" i="0" dirty="0">
                <a:solidFill>
                  <a:srgbClr val="000000"/>
                </a:solidFill>
                <a:effectLst/>
              </a:rPr>
              <a:t>Part 4</a:t>
            </a:r>
            <a:endParaRPr lang="en-GB" sz="6600" b="1" dirty="0"/>
          </a:p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4308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sz="4800" b="1" dirty="0">
                <a:cs typeface="Arial" panose="020B0604020202020204" pitchFamily="34" charset="0"/>
              </a:rPr>
              <a:t>Part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839200" cy="4724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6000" b="1" dirty="0">
                <a:cs typeface="Arial" panose="020B0604020202020204" pitchFamily="34" charset="0"/>
              </a:rPr>
              <a:t>Entrepreneur </a:t>
            </a:r>
          </a:p>
          <a:p>
            <a:pPr marL="0" indent="0" algn="ctr">
              <a:buNone/>
            </a:pPr>
            <a:r>
              <a:rPr lang="en-US" sz="6000" b="1" dirty="0">
                <a:cs typeface="Arial" panose="020B0604020202020204" pitchFamily="34" charset="0"/>
              </a:rPr>
              <a:t>vs </a:t>
            </a:r>
          </a:p>
          <a:p>
            <a:pPr marL="0" indent="0" algn="ctr">
              <a:buNone/>
            </a:pPr>
            <a:r>
              <a:rPr lang="en-US" sz="6000" b="1" dirty="0">
                <a:cs typeface="Arial" panose="020B0604020202020204" pitchFamily="34" charset="0"/>
              </a:rPr>
              <a:t>Intrapreneur.</a:t>
            </a:r>
            <a:endParaRPr lang="en-GB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68966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Entrepreneur vs Intrapreneur.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839200" cy="4724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b="1" dirty="0">
                <a:latin typeface="+mj-lt"/>
              </a:rPr>
              <a:t>Perhaps you do not see yourself as entrepreneur, you can be…</a:t>
            </a:r>
            <a:endParaRPr lang="en-GB" sz="4400" b="1" dirty="0">
              <a:solidFill>
                <a:srgbClr val="202124"/>
              </a:solidFill>
              <a:latin typeface="+mj-lt"/>
            </a:endParaRPr>
          </a:p>
          <a:p>
            <a:pPr algn="ctr">
              <a:buFontTx/>
              <a:buChar char="-"/>
            </a:pPr>
            <a:r>
              <a:rPr lang="en-GB" sz="6600" b="1" dirty="0"/>
              <a:t>An intrapreneur!</a:t>
            </a:r>
          </a:p>
          <a:p>
            <a:pPr>
              <a:buFontTx/>
              <a:buChar char="-"/>
            </a:pPr>
            <a:endParaRPr lang="en-GB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7054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Entrepreneur vs Intrapreneur.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915400" cy="495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800" b="1" dirty="0">
                <a:latin typeface="+mj-lt"/>
              </a:rPr>
              <a:t>You are not far off an entrepreneur,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B5767F-82A7-56C0-11A2-8FFF45829E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447800"/>
            <a:ext cx="8229600" cy="4191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97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Entrepreneur vs Intrapreneur.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839200" cy="4724400"/>
          </a:xfrm>
        </p:spPr>
        <p:txBody>
          <a:bodyPr>
            <a:noAutofit/>
          </a:bodyPr>
          <a:lstStyle/>
          <a:p>
            <a:pPr algn="just"/>
            <a:r>
              <a:rPr lang="en-GB" sz="2800" b="1" dirty="0"/>
              <a:t>The term ‘intrapreneur’ is generally used to describe ‘</a:t>
            </a:r>
            <a:r>
              <a:rPr lang="en-GB" sz="2800" b="1" i="1" dirty="0"/>
              <a:t>an individual charged with pushing through innovations within a larger organisation that they do not own</a:t>
            </a:r>
            <a:r>
              <a:rPr lang="en-GB" sz="2800" b="1" dirty="0"/>
              <a:t>’ (Burns, 2020).</a:t>
            </a:r>
          </a:p>
          <a:p>
            <a:pPr algn="just"/>
            <a:endParaRPr lang="en-GB" sz="2800" b="1" dirty="0"/>
          </a:p>
          <a:p>
            <a:pPr algn="just"/>
            <a:r>
              <a:rPr lang="en-GB" sz="2800" b="1" dirty="0"/>
              <a:t>They work in an entrepreneurial way and adopt an entrepreneurial mindset – they could be called a ‘salaried entrepreneur’.</a:t>
            </a:r>
          </a:p>
          <a:p>
            <a:endParaRPr lang="en-GB" sz="1400" dirty="0"/>
          </a:p>
          <a:p>
            <a:pPr>
              <a:buFontTx/>
              <a:buChar char="-"/>
            </a:pPr>
            <a:endParaRPr lang="en-GB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95597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Entrepreneur vs Intrapreneur.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4876800"/>
          </a:xfrm>
        </p:spPr>
        <p:txBody>
          <a:bodyPr>
            <a:noAutofit/>
          </a:bodyPr>
          <a:lstStyle/>
          <a:p>
            <a:r>
              <a:rPr lang="en-GB" sz="2400" b="1" dirty="0"/>
              <a:t>They have the skills to negotiate the politics/resolve conflicts of the organisation in order to turn the dream into reality.</a:t>
            </a:r>
          </a:p>
          <a:p>
            <a:pPr marL="0" indent="0">
              <a:buNone/>
            </a:pPr>
            <a:endParaRPr lang="en-GB" sz="2400" b="1" dirty="0"/>
          </a:p>
          <a:p>
            <a:r>
              <a:rPr lang="en-GB" sz="2400" b="1" dirty="0"/>
              <a:t>The larger the organisation the harder it would appear to be ‘intrapreneurial’ (Ross, 1987).</a:t>
            </a:r>
          </a:p>
          <a:p>
            <a:endParaRPr lang="en-GB" sz="2400" b="1" dirty="0"/>
          </a:p>
          <a:p>
            <a:r>
              <a:rPr lang="en-GB" sz="2400" b="1" dirty="0"/>
              <a:t>They possess the same behaviour traits as entrepreneurs.</a:t>
            </a:r>
          </a:p>
          <a:p>
            <a:pPr marL="0" indent="0">
              <a:buNone/>
            </a:pPr>
            <a:r>
              <a:rPr lang="en-GB" sz="2400" b="1" dirty="0"/>
              <a:t> </a:t>
            </a:r>
          </a:p>
          <a:p>
            <a:r>
              <a:rPr lang="en-GB" sz="2400" b="1" dirty="0"/>
              <a:t>They are highly persuasive (Pinchot, 1985)</a:t>
            </a:r>
          </a:p>
          <a:p>
            <a:pPr>
              <a:buFontTx/>
              <a:buChar char="-"/>
            </a:pPr>
            <a:endParaRPr lang="en-GB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5191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838200"/>
          </a:xfrm>
        </p:spPr>
        <p:txBody>
          <a:bodyPr>
            <a:noAutofit/>
          </a:bodyPr>
          <a:lstStyle/>
          <a:p>
            <a:br>
              <a:rPr lang="en-US" b="1" dirty="0">
                <a:cs typeface="Arial" panose="020B0604020202020204" pitchFamily="34" charset="0"/>
              </a:rPr>
            </a:br>
            <a:r>
              <a:rPr lang="en-GB" sz="4800" b="1" dirty="0"/>
              <a:t>Entrepreneurial Workshop</a:t>
            </a:r>
            <a:br>
              <a:rPr lang="en-GB" b="0" i="0" dirty="0">
                <a:effectLst/>
                <a:latin typeface="ui-sans-serif"/>
              </a:rPr>
            </a:br>
            <a:r>
              <a:rPr lang="en-US" b="1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458200" cy="46101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 algn="ctr">
              <a:buNone/>
            </a:pPr>
            <a:endParaRPr lang="en-GB" sz="6600" b="1" i="0" dirty="0">
              <a:solidFill>
                <a:srgbClr val="000000"/>
              </a:solidFill>
              <a:effectLst/>
            </a:endParaRPr>
          </a:p>
          <a:p>
            <a:pPr marL="0" indent="0" algn="ctr">
              <a:buNone/>
            </a:pPr>
            <a:r>
              <a:rPr lang="en-GB" sz="6600" b="1" i="0" dirty="0">
                <a:solidFill>
                  <a:srgbClr val="000000"/>
                </a:solidFill>
                <a:effectLst/>
              </a:rPr>
              <a:t>Part 5</a:t>
            </a:r>
            <a:endParaRPr lang="en-GB" sz="6600" b="1" dirty="0"/>
          </a:p>
          <a:p>
            <a:pPr marL="0" indent="0">
              <a:buNone/>
            </a:pPr>
            <a:endParaRPr lang="en-GB" sz="2400" b="1" i="0" dirty="0">
              <a:solidFill>
                <a:srgbClr val="000000"/>
              </a:solidFill>
              <a:effectLst/>
              <a:latin typeface="Lato" panose="020B0604020202020204" pitchFamily="34" charset="0"/>
            </a:endParaRPr>
          </a:p>
          <a:p>
            <a:pPr marL="0" indent="0">
              <a:buNone/>
            </a:pP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1185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5334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Part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48768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800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4400" b="1" dirty="0">
                <a:cs typeface="Arial" panose="020B0604020202020204" pitchFamily="34" charset="0"/>
              </a:rPr>
              <a:t>Importance of Teamworking.</a:t>
            </a:r>
          </a:p>
        </p:txBody>
      </p:sp>
    </p:spTree>
    <p:extLst>
      <p:ext uri="{BB962C8B-B14F-4D97-AF65-F5344CB8AC3E}">
        <p14:creationId xmlns:p14="http://schemas.microsoft.com/office/powerpoint/2010/main" val="1149269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Importance of Teamwork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4876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dirty="0"/>
              <a:t>Teamwork is important to leverage on team member strengths in completing given task.</a:t>
            </a:r>
          </a:p>
          <a:p>
            <a:endParaRPr lang="en-GB" sz="2400" b="1" dirty="0"/>
          </a:p>
          <a:p>
            <a:pPr>
              <a:buFontTx/>
              <a:buChar char="-"/>
            </a:pPr>
            <a:endParaRPr lang="en-GB" sz="2800" b="1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1F6422-16EE-EA7B-9940-B2939A708F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2133600"/>
            <a:ext cx="5410200" cy="297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54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5334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Importance of Teamwork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48768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b="1" dirty="0"/>
              <a:t>As an individual in teamworking it is an opportunity to develop, learn, to be motivated….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b="1" dirty="0"/>
              <a:t>As a team, it is an opportunity to improve your communication skills, team working skills…</a:t>
            </a:r>
            <a:endParaRPr lang="en-GB" sz="24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96C239-3457-16D1-417C-916EF177B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819400"/>
            <a:ext cx="81534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283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5334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Importance of Teamwork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48768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b="1" dirty="0"/>
              <a:t>You need to work effectively as a team in completing task 1 &amp; 2 in the assignment brief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b="1" dirty="0"/>
              <a:t>That is your main objective – produce a business plan both in PPT and written business plan formats.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b="1" dirty="0"/>
              <a:t>Refer to the assignment brief on the Moodle page for further details.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97084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9906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Class Activity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46482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4000" b="1" dirty="0"/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4000" b="1" dirty="0"/>
              <a:t>What will you do differently when working in group?</a:t>
            </a:r>
          </a:p>
          <a:p>
            <a:pPr marL="0" indent="0" algn="ctr">
              <a:buNone/>
            </a:pPr>
            <a:r>
              <a:rPr lang="en-GB" sz="4000" b="1" dirty="0">
                <a:solidFill>
                  <a:srgbClr val="FF0000"/>
                </a:solidFill>
              </a:rPr>
              <a:t>Guide time to complete this activity</a:t>
            </a:r>
          </a:p>
          <a:p>
            <a:pPr marL="0" indent="0" algn="ctr">
              <a:buNone/>
            </a:pPr>
            <a:r>
              <a:rPr lang="en-GB" sz="4000" b="1" dirty="0">
                <a:solidFill>
                  <a:srgbClr val="FF0000"/>
                </a:solidFill>
              </a:rPr>
              <a:t>10 minutes.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80709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9906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Class Activity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46482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4000" b="1" dirty="0"/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4400" b="1" dirty="0"/>
              <a:t>What have you gained during today’s workshop?</a:t>
            </a:r>
          </a:p>
          <a:p>
            <a:pPr marL="0" indent="0" algn="ctr">
              <a:buNone/>
            </a:pPr>
            <a:r>
              <a:rPr lang="en-GB" sz="4000" b="1" dirty="0">
                <a:solidFill>
                  <a:srgbClr val="FF0000"/>
                </a:solidFill>
              </a:rPr>
              <a:t>Guide time to complete this activity</a:t>
            </a:r>
          </a:p>
          <a:p>
            <a:pPr marL="0" indent="0" algn="ctr">
              <a:buNone/>
            </a:pPr>
            <a:r>
              <a:rPr lang="en-GB" sz="4000" b="1" dirty="0">
                <a:solidFill>
                  <a:srgbClr val="FF0000"/>
                </a:solidFill>
              </a:rPr>
              <a:t>15 minutes.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20145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5334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In Closing….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48768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b="1" dirty="0"/>
              <a:t>If you are struggling as a group in starting or working on your business plan, you have the chance to continue NOW!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b="1" dirty="0"/>
              <a:t>Start by intentionally working together in your various groups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b="1" dirty="0"/>
              <a:t>Should you have any question ask your lecturer!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2EA19230-619C-E16E-BF3B-296525C1F7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3581400"/>
            <a:ext cx="2590800" cy="272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384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685800"/>
          </a:xfrm>
        </p:spPr>
        <p:txBody>
          <a:bodyPr>
            <a:noAutofit/>
          </a:bodyPr>
          <a:lstStyle/>
          <a:p>
            <a:r>
              <a:rPr lang="en-US" b="1" dirty="0"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4876800"/>
          </a:xfrm>
        </p:spPr>
        <p:txBody>
          <a:bodyPr>
            <a:noAutofit/>
          </a:bodyPr>
          <a:lstStyle/>
          <a:p>
            <a:pPr algn="just"/>
            <a:r>
              <a:rPr lang="en-GB" sz="1800" dirty="0"/>
              <a:t>Burns, P. (2020). Corporate entrepreneurship and innovation. 4th edition. London: RED GLOBE PRESS. </a:t>
            </a:r>
          </a:p>
          <a:p>
            <a:pPr algn="just"/>
            <a:r>
              <a:rPr lang="en-GB" sz="1800" dirty="0"/>
              <a:t>Enterprise Nation, (2022). </a:t>
            </a:r>
            <a:r>
              <a:rPr lang="en-GB" sz="1800" i="0" dirty="0">
                <a:effectLst/>
              </a:rPr>
              <a:t>Britain's average entrepreneur is 40 years old and most likely to be called David, available @: </a:t>
            </a:r>
            <a:r>
              <a:rPr lang="en-GB" sz="1800" i="0" dirty="0">
                <a:effectLst/>
                <a:hlinkClick r:id="rId2"/>
              </a:rPr>
              <a:t>https://www.enterprisenation.com/learn-something/britains-average-entrepreneur-is-40-years-old-and-most-likely-to-be-called-david/</a:t>
            </a:r>
            <a:r>
              <a:rPr lang="en-GB" sz="1800" i="0" dirty="0">
                <a:effectLst/>
              </a:rPr>
              <a:t> , (Accessed on 23/06/2022).</a:t>
            </a:r>
          </a:p>
          <a:p>
            <a:pPr algn="just"/>
            <a:r>
              <a:rPr lang="en-GB" sz="1800" dirty="0"/>
              <a:t>Pinchot, G. (1985). </a:t>
            </a:r>
            <a:r>
              <a:rPr lang="en-GB" sz="1800" dirty="0" err="1"/>
              <a:t>Intrapreneuring</a:t>
            </a:r>
            <a:r>
              <a:rPr lang="en-GB" sz="1800" dirty="0"/>
              <a:t>: Why You Don't Have to Leave the Corporation to Become an Entrepreneur, Harper &amp; Row, New York. </a:t>
            </a:r>
          </a:p>
          <a:p>
            <a:pPr algn="just"/>
            <a:r>
              <a:rPr lang="en-GB" sz="1800" dirty="0"/>
              <a:t>Ross, J. (1987). Corporations and entrepreneurs: paradox and opportunity. Business Horizons., 30(4), 76–80.</a:t>
            </a:r>
          </a:p>
          <a:p>
            <a:pPr algn="just"/>
            <a:r>
              <a:rPr lang="en-GB" sz="1800" dirty="0"/>
              <a:t>UWTSD, (2022). </a:t>
            </a:r>
            <a:r>
              <a:rPr lang="en-US" sz="1800" dirty="0">
                <a:cs typeface="Arial" panose="020B0604020202020204" pitchFamily="34" charset="0"/>
              </a:rPr>
              <a:t>UWTSD </a:t>
            </a:r>
            <a:r>
              <a:rPr lang="en-GB" sz="1800" i="0" dirty="0">
                <a:effectLst/>
              </a:rPr>
              <a:t>Entrepreneurial Grant, available @: </a:t>
            </a:r>
            <a:r>
              <a:rPr lang="en-GB" sz="1800" dirty="0"/>
              <a:t>https://www.uwtsd.ac.uk/news/press-releases/press-2022/uwtsd-entrepreneurship-start-up-grant-offers-current-students-and-alumni-chance-to-develop-business-ventures.html#:~:text=The%20Futures%20Fund%20Entrepreneurship%20Start,business%20or%20becoming%20a%20freelancer, [Accessed on 04/10/2022].</a:t>
            </a:r>
          </a:p>
          <a:p>
            <a:pPr algn="just"/>
            <a:endParaRPr lang="en-GB" sz="1800" dirty="0"/>
          </a:p>
          <a:p>
            <a:pPr algn="just"/>
            <a:endParaRPr lang="en-GB" sz="1100" dirty="0"/>
          </a:p>
          <a:p>
            <a:pPr algn="just"/>
            <a:endParaRPr lang="en-GB" sz="2200" i="0" dirty="0">
              <a:effectLst/>
            </a:endParaRPr>
          </a:p>
          <a:p>
            <a:pPr marL="0" indent="0">
              <a:buNone/>
            </a:pPr>
            <a:endParaRPr lang="en-GB" sz="1400" b="1" i="0" dirty="0">
              <a:effectLst/>
            </a:endParaRPr>
          </a:p>
          <a:p>
            <a:endParaRPr lang="en-GB" sz="2400" b="1" dirty="0"/>
          </a:p>
          <a:p>
            <a:pPr>
              <a:buFontTx/>
              <a:buChar char="-"/>
            </a:pPr>
            <a:endParaRPr lang="en-GB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7799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temp.</Template>
  <TotalTime>7698</TotalTime>
  <Words>1425</Words>
  <Application>Microsoft Office PowerPoint</Application>
  <PresentationFormat>On-screen Show (4:3)</PresentationFormat>
  <Paragraphs>210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1" baseType="lpstr">
      <vt:lpstr>Krana Fat B</vt:lpstr>
      <vt:lpstr>Myriad Pro</vt:lpstr>
      <vt:lpstr>ui-sans-serif</vt:lpstr>
      <vt:lpstr>Arial</vt:lpstr>
      <vt:lpstr>Calibri</vt:lpstr>
      <vt:lpstr>Lato</vt:lpstr>
      <vt:lpstr>Open Sans</vt:lpstr>
      <vt:lpstr>Wingdings</vt:lpstr>
      <vt:lpstr>20140311PresentationUWTSDTemplate</vt:lpstr>
      <vt:lpstr>BMSW 4006 Managing Enterprise in the 21st Century</vt:lpstr>
      <vt:lpstr>Agenda</vt:lpstr>
      <vt:lpstr>Part 1</vt:lpstr>
      <vt:lpstr> Facts about Entrepreneuring Do you know…. </vt:lpstr>
      <vt:lpstr> Do you know…. </vt:lpstr>
      <vt:lpstr>Entrepreneurial Workshop</vt:lpstr>
      <vt:lpstr>Entrepreneurial Workshop</vt:lpstr>
      <vt:lpstr> Entrepreneurial Workshop </vt:lpstr>
      <vt:lpstr> Entrepreneurial Workshop </vt:lpstr>
      <vt:lpstr>Entrepreneurial Workshop</vt:lpstr>
      <vt:lpstr>Entrepreneurial Workshop</vt:lpstr>
      <vt:lpstr>Class Activity 1</vt:lpstr>
      <vt:lpstr>Entrepreneurs</vt:lpstr>
      <vt:lpstr>Entrepreneurs</vt:lpstr>
      <vt:lpstr>Entrepreneurs</vt:lpstr>
      <vt:lpstr> Entrepreneurial Workshop .</vt:lpstr>
      <vt:lpstr> UWTSD Entrepreneurial Grant .</vt:lpstr>
      <vt:lpstr> UWTSD Entrepreneurial Grant .</vt:lpstr>
      <vt:lpstr> UWTSD Entrepreneurial Grant .</vt:lpstr>
      <vt:lpstr> UWTSD Entrepreneurial Grant .</vt:lpstr>
      <vt:lpstr> UWTSD Entrepreneurial Grant .</vt:lpstr>
      <vt:lpstr> UWTSD Entrepreneurial Grant .</vt:lpstr>
      <vt:lpstr>Break Time.</vt:lpstr>
      <vt:lpstr> Entrepreneurial Workshop .</vt:lpstr>
      <vt:lpstr>Part 3</vt:lpstr>
      <vt:lpstr>Birmingham City Library.</vt:lpstr>
      <vt:lpstr>Birmingham City Library.</vt:lpstr>
      <vt:lpstr>Birmingham City Library.</vt:lpstr>
      <vt:lpstr>Birmingham City Library.</vt:lpstr>
      <vt:lpstr>Birmingham City Library.</vt:lpstr>
      <vt:lpstr>Birmingham City Library.</vt:lpstr>
      <vt:lpstr>Birmingham City Library.</vt:lpstr>
      <vt:lpstr>Birmingham City Library.</vt:lpstr>
      <vt:lpstr>Birmingham City Library.</vt:lpstr>
      <vt:lpstr>Birmingham City Library.</vt:lpstr>
      <vt:lpstr>Birmingham City Library.</vt:lpstr>
      <vt:lpstr>Birmingham City Library.</vt:lpstr>
      <vt:lpstr> Entrepreneurial Workshop .</vt:lpstr>
      <vt:lpstr>Part 4</vt:lpstr>
      <vt:lpstr>Entrepreneur vs Intrapreneur.</vt:lpstr>
      <vt:lpstr>Entrepreneur vs Intrapreneur.</vt:lpstr>
      <vt:lpstr>Entrepreneur vs Intrapreneur.</vt:lpstr>
      <vt:lpstr>Entrepreneur vs Intrapreneur.</vt:lpstr>
      <vt:lpstr> Entrepreneurial Workshop .</vt:lpstr>
      <vt:lpstr>Part 5</vt:lpstr>
      <vt:lpstr>Importance of Teamwork</vt:lpstr>
      <vt:lpstr>Importance of Teamwork</vt:lpstr>
      <vt:lpstr>Importance of Teamwork</vt:lpstr>
      <vt:lpstr>Class Activity 2</vt:lpstr>
      <vt:lpstr>Class Activity 3</vt:lpstr>
      <vt:lpstr>In Closing….</vt:lpstr>
      <vt:lpstr>References</vt:lpstr>
    </vt:vector>
  </TitlesOfParts>
  <Company>Des Moines Area Community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Grantham, Vada</dc:creator>
  <cp:lastModifiedBy>Olu Adegbite</cp:lastModifiedBy>
  <cp:revision>696</cp:revision>
  <dcterms:created xsi:type="dcterms:W3CDTF">2014-09-25T22:51:55Z</dcterms:created>
  <dcterms:modified xsi:type="dcterms:W3CDTF">2022-10-11T10:39:15Z</dcterms:modified>
</cp:coreProperties>
</file>