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3" d="100"/>
          <a:sy n="53" d="100"/>
        </p:scale>
        <p:origin x="132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EA3F796-93FA-45B3-AB5D-EFF23F1B91CF}"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2768409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A3F796-93FA-45B3-AB5D-EFF23F1B91CF}"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1597358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A3F796-93FA-45B3-AB5D-EFF23F1B91CF}"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2498424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EA3F796-93FA-45B3-AB5D-EFF23F1B91CF}"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3185360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EA3F796-93FA-45B3-AB5D-EFF23F1B91CF}" type="datetimeFigureOut">
              <a:rPr lang="en-US" smtClean="0"/>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3815723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EA3F796-93FA-45B3-AB5D-EFF23F1B91CF}" type="datetimeFigureOut">
              <a:rPr lang="en-US" smtClean="0"/>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1173724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A3F796-93FA-45B3-AB5D-EFF23F1B91CF}" type="datetimeFigureOut">
              <a:rPr lang="en-US" smtClean="0"/>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73227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FEA3F796-93FA-45B3-AB5D-EFF23F1B91CF}"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3156887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FEA3F796-93FA-45B3-AB5D-EFF23F1B91CF}"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2732813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A3F796-93FA-45B3-AB5D-EFF23F1B91CF}"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4285941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A3F796-93FA-45B3-AB5D-EFF23F1B91CF}"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7B1524-9919-47A0-98AB-63EA2CE814BC}" type="slidenum">
              <a:rPr lang="en-US" smtClean="0"/>
              <a:t>‹#›</a:t>
            </a:fld>
            <a:endParaRPr lang="en-US"/>
          </a:p>
        </p:txBody>
      </p:sp>
    </p:spTree>
    <p:extLst>
      <p:ext uri="{BB962C8B-B14F-4D97-AF65-F5344CB8AC3E}">
        <p14:creationId xmlns:p14="http://schemas.microsoft.com/office/powerpoint/2010/main" val="1320667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FEA3F796-93FA-45B3-AB5D-EFF23F1B91CF}" type="datetimeFigureOut">
              <a:rPr lang="en-US" smtClean="0"/>
              <a:t>3/30/2026</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A47B1524-9919-47A0-98AB-63EA2CE814BC}" type="slidenum">
              <a:rPr lang="en-US" smtClean="0"/>
              <a:t>‹#›</a:t>
            </a:fld>
            <a:endParaRPr lang="en-US"/>
          </a:p>
        </p:txBody>
      </p:sp>
    </p:spTree>
    <p:extLst>
      <p:ext uri="{BB962C8B-B14F-4D97-AF65-F5344CB8AC3E}">
        <p14:creationId xmlns:p14="http://schemas.microsoft.com/office/powerpoint/2010/main" val="33197484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Rectangle 3"/>
          <p:cNvSpPr/>
          <p:nvPr/>
        </p:nvSpPr>
        <p:spPr>
          <a:xfrm>
            <a:off x="0" y="0"/>
            <a:ext cx="9015984" cy="585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a:p>
            <a:pPr algn="ctr"/>
            <a:r>
              <a:rPr lang="en-US" sz="1800" b="1" dirty="0" smtClean="0"/>
              <a:t>Title: Navigating Later Life: A Qualitative Exploration of Lived Experience with Mental Health Disorders in Adults Over 65</a:t>
            </a:r>
          </a:p>
          <a:p>
            <a:pPr algn="ctr"/>
            <a:endParaRPr lang="en-US" dirty="0"/>
          </a:p>
        </p:txBody>
      </p:sp>
      <p:sp>
        <p:nvSpPr>
          <p:cNvPr id="5" name="Rectangle 4"/>
          <p:cNvSpPr/>
          <p:nvPr/>
        </p:nvSpPr>
        <p:spPr>
          <a:xfrm>
            <a:off x="9162288" y="0"/>
            <a:ext cx="3639312" cy="585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t>Student</a:t>
            </a:r>
            <a:r>
              <a:rPr lang="en-US" sz="1400" dirty="0" smtClean="0"/>
              <a:t>: </a:t>
            </a:r>
            <a:r>
              <a:rPr lang="en-US" sz="1400" dirty="0" err="1" smtClean="0"/>
              <a:t>Yamasanga</a:t>
            </a:r>
            <a:r>
              <a:rPr lang="en-US" sz="1400" dirty="0" smtClean="0"/>
              <a:t> </a:t>
            </a:r>
            <a:r>
              <a:rPr lang="en-US" sz="1400" dirty="0" err="1" smtClean="0"/>
              <a:t>Mbembo</a:t>
            </a:r>
            <a:r>
              <a:rPr lang="en-US" sz="1400" dirty="0" smtClean="0"/>
              <a:t> (2313662) </a:t>
            </a:r>
            <a:r>
              <a:rPr lang="en-US" sz="1400" b="1" dirty="0" smtClean="0"/>
              <a:t>Module</a:t>
            </a:r>
            <a:r>
              <a:rPr lang="en-US" sz="1400" dirty="0" smtClean="0"/>
              <a:t>: BMHP6020 Independent Project</a:t>
            </a:r>
            <a:endParaRPr lang="en-US" sz="1400" dirty="0"/>
          </a:p>
        </p:txBody>
      </p:sp>
      <p:sp>
        <p:nvSpPr>
          <p:cNvPr id="6" name="Rounded Rectangle 5"/>
          <p:cNvSpPr/>
          <p:nvPr/>
        </p:nvSpPr>
        <p:spPr>
          <a:xfrm>
            <a:off x="237744" y="786384"/>
            <a:ext cx="2267712" cy="25603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Research Aim &amp; Rationale</a:t>
            </a:r>
            <a:endParaRPr lang="en-US" sz="1400" b="1" dirty="0">
              <a:solidFill>
                <a:schemeClr val="tx1"/>
              </a:solidFill>
            </a:endParaRPr>
          </a:p>
        </p:txBody>
      </p:sp>
      <p:sp>
        <p:nvSpPr>
          <p:cNvPr id="7" name="Rectangle 6"/>
          <p:cNvSpPr/>
          <p:nvPr/>
        </p:nvSpPr>
        <p:spPr>
          <a:xfrm>
            <a:off x="237744" y="1243585"/>
            <a:ext cx="3511296" cy="2308324"/>
          </a:xfrm>
          <a:prstGeom prst="rect">
            <a:avLst/>
          </a:prstGeom>
          <a:ln>
            <a:solidFill>
              <a:schemeClr val="tx1"/>
            </a:solidFill>
          </a:ln>
        </p:spPr>
        <p:txBody>
          <a:bodyPr wrap="square">
            <a:spAutoFit/>
          </a:bodyPr>
          <a:lstStyle/>
          <a:p>
            <a:pPr algn="just"/>
            <a:r>
              <a:rPr lang="en-US" sz="1200" dirty="0" smtClean="0"/>
              <a:t>The purpose of this dissertation is to investigate personal, lived experience of adults (more than 65) with mental health disorders through the synthesis of the existing qualitative research. The secondary research strategy was chosen in accordance with the academic directions because the primary interviews were forbidden in this undergraduate project. This approach is a synthesis of the existing qualitative evidence base, which is ethically and effectively </a:t>
            </a:r>
            <a:r>
              <a:rPr lang="en-US" sz="1200" dirty="0" err="1" smtClean="0"/>
              <a:t>synthesised</a:t>
            </a:r>
            <a:r>
              <a:rPr lang="en-US" sz="1200" dirty="0" smtClean="0"/>
              <a:t> and offers a thorough insight into ageing and mental health without the </a:t>
            </a:r>
            <a:r>
              <a:rPr lang="en-US" sz="1200" dirty="0" err="1" smtClean="0"/>
              <a:t>complicatedities</a:t>
            </a:r>
            <a:r>
              <a:rPr lang="en-US" sz="1200" dirty="0" smtClean="0"/>
              <a:t> of interacting with this vulnerable group.</a:t>
            </a:r>
            <a:endParaRPr lang="en-US" sz="1200" dirty="0"/>
          </a:p>
        </p:txBody>
      </p:sp>
      <p:sp>
        <p:nvSpPr>
          <p:cNvPr id="8" name="Rounded Rectangle 7"/>
          <p:cNvSpPr/>
          <p:nvPr/>
        </p:nvSpPr>
        <p:spPr>
          <a:xfrm>
            <a:off x="371856" y="3879074"/>
            <a:ext cx="2267712" cy="25603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Research Design</a:t>
            </a:r>
          </a:p>
        </p:txBody>
      </p:sp>
      <p:sp>
        <p:nvSpPr>
          <p:cNvPr id="9" name="Rectangle 8"/>
          <p:cNvSpPr/>
          <p:nvPr/>
        </p:nvSpPr>
        <p:spPr>
          <a:xfrm>
            <a:off x="237744" y="4358057"/>
            <a:ext cx="3511296" cy="1439239"/>
          </a:xfrm>
          <a:prstGeom prst="rect">
            <a:avLst/>
          </a:prstGeom>
          <a:ln>
            <a:solidFill>
              <a:schemeClr val="tx1"/>
            </a:solidFill>
          </a:ln>
        </p:spPr>
        <p:txBody>
          <a:bodyPr wrap="square">
            <a:spAutoFit/>
          </a:bodyPr>
          <a:lstStyle/>
          <a:p>
            <a:pPr algn="just"/>
            <a:r>
              <a:rPr lang="en-US" sz="1200" dirty="0" smtClean="0"/>
              <a:t>Qualitative Secondary Research design will be the one used. It entails delivering the methodical identification, pick, analysis, and synthesis of the current peer-reviewed qualitative research. This </a:t>
            </a:r>
            <a:r>
              <a:rPr lang="en-US" sz="1200" dirty="0" err="1" smtClean="0"/>
              <a:t>practise</a:t>
            </a:r>
            <a:r>
              <a:rPr lang="en-US" sz="1200" dirty="0" smtClean="0"/>
              <a:t> can be done during module time and can be used to provide richly </a:t>
            </a:r>
            <a:r>
              <a:rPr lang="en-US" sz="1200" dirty="0" err="1" smtClean="0"/>
              <a:t>synthesised</a:t>
            </a:r>
            <a:r>
              <a:rPr lang="en-US" sz="1200" dirty="0" smtClean="0"/>
              <a:t> understanding on various contexts.</a:t>
            </a:r>
            <a:endParaRPr lang="en-US" sz="1200" dirty="0"/>
          </a:p>
        </p:txBody>
      </p:sp>
      <p:sp>
        <p:nvSpPr>
          <p:cNvPr id="10" name="Rounded Rectangle 9"/>
          <p:cNvSpPr/>
          <p:nvPr/>
        </p:nvSpPr>
        <p:spPr>
          <a:xfrm>
            <a:off x="6678168" y="4805185"/>
            <a:ext cx="2517648" cy="268224"/>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Data Collection &amp; Sampling</a:t>
            </a:r>
          </a:p>
        </p:txBody>
      </p:sp>
      <p:sp>
        <p:nvSpPr>
          <p:cNvPr id="11" name="Rectangle 10"/>
          <p:cNvSpPr/>
          <p:nvPr/>
        </p:nvSpPr>
        <p:spPr>
          <a:xfrm>
            <a:off x="4507992" y="5439341"/>
            <a:ext cx="7552944" cy="2123658"/>
          </a:xfrm>
          <a:prstGeom prst="rect">
            <a:avLst/>
          </a:prstGeom>
          <a:ln>
            <a:solidFill>
              <a:schemeClr val="tx1"/>
            </a:solidFill>
          </a:ln>
        </p:spPr>
        <p:txBody>
          <a:bodyPr wrap="square">
            <a:spAutoFit/>
          </a:bodyPr>
          <a:lstStyle/>
          <a:p>
            <a:pPr algn="just"/>
            <a:r>
              <a:rPr lang="en-US" sz="1200" b="0" i="0" dirty="0" smtClean="0">
                <a:solidFill>
                  <a:srgbClr val="0F1115"/>
                </a:solidFill>
                <a:effectLst/>
              </a:rPr>
              <a:t>A systematic search will be conducted using </a:t>
            </a:r>
            <a:r>
              <a:rPr lang="en-US" sz="1200" b="1" i="0" dirty="0" smtClean="0">
                <a:solidFill>
                  <a:srgbClr val="0F1115"/>
                </a:solidFill>
                <a:effectLst/>
              </a:rPr>
              <a:t>PubMed, </a:t>
            </a:r>
            <a:r>
              <a:rPr lang="en-US" sz="1200" b="1" i="0" dirty="0" err="1" smtClean="0">
                <a:solidFill>
                  <a:srgbClr val="0F1115"/>
                </a:solidFill>
                <a:effectLst/>
              </a:rPr>
              <a:t>PsycINFO</a:t>
            </a:r>
            <a:r>
              <a:rPr lang="en-US" sz="1200" b="1" i="0" dirty="0" smtClean="0">
                <a:solidFill>
                  <a:srgbClr val="0F1115"/>
                </a:solidFill>
                <a:effectLst/>
              </a:rPr>
              <a:t>, CINAHL, and Scopus</a:t>
            </a:r>
            <a:r>
              <a:rPr lang="en-US" sz="1200" b="0" i="0" dirty="0" smtClean="0">
                <a:solidFill>
                  <a:srgbClr val="0F1115"/>
                </a:solidFill>
                <a:effectLst/>
              </a:rPr>
              <a:t>.</a:t>
            </a:r>
          </a:p>
          <a:p>
            <a:pPr algn="just"/>
            <a:r>
              <a:rPr lang="en-US" sz="1200" b="1" i="0" dirty="0" smtClean="0">
                <a:solidFill>
                  <a:srgbClr val="0F1115"/>
                </a:solidFill>
                <a:effectLst/>
              </a:rPr>
              <a:t>Inclusion Criteria:</a:t>
            </a:r>
            <a:endParaRPr lang="en-US" sz="1200" b="0" i="0" dirty="0" smtClean="0">
              <a:solidFill>
                <a:srgbClr val="0F1115"/>
              </a:solidFill>
              <a:effectLst/>
            </a:endParaRPr>
          </a:p>
          <a:p>
            <a:pPr algn="just">
              <a:buFont typeface="Arial" panose="020B0604020202020204" pitchFamily="34" charset="0"/>
              <a:buChar char="•"/>
            </a:pPr>
            <a:r>
              <a:rPr lang="en-US" sz="1200" b="1" i="0" dirty="0" smtClean="0">
                <a:solidFill>
                  <a:srgbClr val="0F1115"/>
                </a:solidFill>
                <a:effectLst/>
              </a:rPr>
              <a:t>Population:</a:t>
            </a:r>
            <a:r>
              <a:rPr lang="en-US" sz="1200" b="0" i="0" dirty="0" smtClean="0">
                <a:solidFill>
                  <a:srgbClr val="0F1115"/>
                </a:solidFill>
                <a:effectLst/>
              </a:rPr>
              <a:t> Adults aged 65+ with mental health disorders</a:t>
            </a:r>
          </a:p>
          <a:p>
            <a:pPr algn="just">
              <a:buFont typeface="Arial" panose="020B0604020202020204" pitchFamily="34" charset="0"/>
              <a:buChar char="•"/>
            </a:pPr>
            <a:r>
              <a:rPr lang="en-US" sz="1200" b="1" i="0" dirty="0" smtClean="0">
                <a:solidFill>
                  <a:srgbClr val="0F1115"/>
                </a:solidFill>
                <a:effectLst/>
              </a:rPr>
              <a:t>Focus:</a:t>
            </a:r>
            <a:r>
              <a:rPr lang="en-US" sz="1200" b="0" i="0" dirty="0" smtClean="0">
                <a:solidFill>
                  <a:srgbClr val="0F1115"/>
                </a:solidFill>
                <a:effectLst/>
              </a:rPr>
              <a:t> Qualitative studies exploring lived experiences, coping, or service access</a:t>
            </a:r>
          </a:p>
          <a:p>
            <a:pPr algn="just">
              <a:buFont typeface="Arial" panose="020B0604020202020204" pitchFamily="34" charset="0"/>
              <a:buChar char="•"/>
            </a:pPr>
            <a:r>
              <a:rPr lang="en-US" sz="1200" b="1" i="0" dirty="0" smtClean="0">
                <a:solidFill>
                  <a:srgbClr val="0F1115"/>
                </a:solidFill>
                <a:effectLst/>
              </a:rPr>
              <a:t>Type:</a:t>
            </a:r>
            <a:r>
              <a:rPr lang="en-US" sz="1200" b="0" i="0" dirty="0" smtClean="0">
                <a:solidFill>
                  <a:srgbClr val="0F1115"/>
                </a:solidFill>
                <a:effectLst/>
              </a:rPr>
              <a:t> Peer-reviewed qualitative research (phenomenology, narrative inquiry)</a:t>
            </a:r>
          </a:p>
          <a:p>
            <a:pPr algn="just">
              <a:buFont typeface="Arial" panose="020B0604020202020204" pitchFamily="34" charset="0"/>
              <a:buChar char="•"/>
            </a:pPr>
            <a:r>
              <a:rPr lang="en-US" sz="1200" b="1" i="0" dirty="0" smtClean="0">
                <a:solidFill>
                  <a:srgbClr val="0F1115"/>
                </a:solidFill>
                <a:effectLst/>
              </a:rPr>
              <a:t>Timeframe:</a:t>
            </a:r>
            <a:r>
              <a:rPr lang="en-US" sz="1200" b="0" i="0" dirty="0" smtClean="0">
                <a:solidFill>
                  <a:srgbClr val="0F1115"/>
                </a:solidFill>
                <a:effectLst/>
              </a:rPr>
              <a:t> 2015–2026</a:t>
            </a:r>
          </a:p>
          <a:p>
            <a:pPr algn="just">
              <a:buFont typeface="Arial" panose="020B0604020202020204" pitchFamily="34" charset="0"/>
              <a:buChar char="•"/>
            </a:pPr>
            <a:r>
              <a:rPr lang="en-US" sz="1200" b="1" i="0" dirty="0" smtClean="0">
                <a:solidFill>
                  <a:srgbClr val="0F1115"/>
                </a:solidFill>
                <a:effectLst/>
              </a:rPr>
              <a:t>Language:</a:t>
            </a:r>
            <a:r>
              <a:rPr lang="en-US" sz="1200" b="0" i="0" dirty="0" smtClean="0">
                <a:solidFill>
                  <a:srgbClr val="0F1115"/>
                </a:solidFill>
                <a:effectLst/>
              </a:rPr>
              <a:t> English</a:t>
            </a:r>
          </a:p>
          <a:p>
            <a:pPr algn="just"/>
            <a:r>
              <a:rPr lang="en-US" sz="1200" b="1" i="0" dirty="0" smtClean="0">
                <a:solidFill>
                  <a:srgbClr val="0F1115"/>
                </a:solidFill>
                <a:effectLst/>
              </a:rPr>
              <a:t>Exclusion Criteria:</a:t>
            </a:r>
            <a:endParaRPr lang="en-US" sz="1200" b="0" i="0" dirty="0" smtClean="0">
              <a:solidFill>
                <a:srgbClr val="0F1115"/>
              </a:solidFill>
              <a:effectLst/>
            </a:endParaRPr>
          </a:p>
          <a:p>
            <a:pPr algn="just">
              <a:buFont typeface="Arial" panose="020B0604020202020204" pitchFamily="34" charset="0"/>
              <a:buChar char="•"/>
            </a:pPr>
            <a:r>
              <a:rPr lang="en-US" sz="1200" b="0" i="0" dirty="0" smtClean="0">
                <a:solidFill>
                  <a:srgbClr val="0F1115"/>
                </a:solidFill>
                <a:effectLst/>
              </a:rPr>
              <a:t>Quantitative studies, systematic reviews, or opinion pieces</a:t>
            </a:r>
          </a:p>
          <a:p>
            <a:pPr algn="just">
              <a:buFont typeface="Arial" panose="020B0604020202020204" pitchFamily="34" charset="0"/>
              <a:buChar char="•"/>
            </a:pPr>
            <a:r>
              <a:rPr lang="en-US" sz="1200" b="0" i="0" dirty="0" smtClean="0">
                <a:solidFill>
                  <a:srgbClr val="0F1115"/>
                </a:solidFill>
                <a:effectLst/>
              </a:rPr>
              <a:t>Studies focusing solely on dementia</a:t>
            </a:r>
          </a:p>
          <a:p>
            <a:pPr algn="just"/>
            <a:r>
              <a:rPr lang="en-US" sz="1200" b="0" i="0" dirty="0" smtClean="0">
                <a:solidFill>
                  <a:srgbClr val="0F1115"/>
                </a:solidFill>
                <a:effectLst/>
              </a:rPr>
              <a:t>A purposive sample of </a:t>
            </a:r>
            <a:r>
              <a:rPr lang="en-US" sz="1200" b="1" i="0" dirty="0" smtClean="0">
                <a:solidFill>
                  <a:srgbClr val="0F1115"/>
                </a:solidFill>
                <a:effectLst/>
              </a:rPr>
              <a:t>15–20 high-quality qualitative studies</a:t>
            </a:r>
            <a:r>
              <a:rPr lang="en-US" sz="1200" b="0" i="0" dirty="0" smtClean="0">
                <a:solidFill>
                  <a:srgbClr val="0F1115"/>
                </a:solidFill>
                <a:effectLst/>
              </a:rPr>
              <a:t> will be selected for final analysis.</a:t>
            </a:r>
            <a:endParaRPr lang="en-US" sz="1200" b="0" i="0" dirty="0">
              <a:solidFill>
                <a:srgbClr val="0F1115"/>
              </a:solidFill>
              <a:effectLst/>
            </a:endParaRPr>
          </a:p>
        </p:txBody>
      </p:sp>
      <p:sp>
        <p:nvSpPr>
          <p:cNvPr id="12" name="Rounded Rectangle 11"/>
          <p:cNvSpPr/>
          <p:nvPr/>
        </p:nvSpPr>
        <p:spPr>
          <a:xfrm>
            <a:off x="8714232" y="714241"/>
            <a:ext cx="2267712" cy="25603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Data Analysis</a:t>
            </a:r>
          </a:p>
        </p:txBody>
      </p:sp>
      <p:sp>
        <p:nvSpPr>
          <p:cNvPr id="13" name="Rectangle 12"/>
          <p:cNvSpPr/>
          <p:nvPr/>
        </p:nvSpPr>
        <p:spPr>
          <a:xfrm>
            <a:off x="7495032" y="1099298"/>
            <a:ext cx="5102352" cy="1569660"/>
          </a:xfrm>
          <a:prstGeom prst="rect">
            <a:avLst/>
          </a:prstGeom>
          <a:ln>
            <a:solidFill>
              <a:schemeClr val="tx1"/>
            </a:solidFill>
          </a:ln>
        </p:spPr>
        <p:txBody>
          <a:bodyPr wrap="square">
            <a:spAutoFit/>
          </a:bodyPr>
          <a:lstStyle/>
          <a:p>
            <a:pPr algn="just"/>
            <a:r>
              <a:rPr lang="en-US" sz="1200" b="0" i="0" dirty="0" smtClean="0">
                <a:solidFill>
                  <a:srgbClr val="111111"/>
                </a:solidFill>
                <a:effectLst/>
              </a:rPr>
              <a:t>The analysis will be conducted on thematic Synthesis (Thomas and Harden, 2008) in three steps:</a:t>
            </a:r>
            <a:r>
              <a:rPr lang="en-US" sz="1200" b="0" i="0" dirty="0" smtClean="0">
                <a:effectLst/>
              </a:rPr>
              <a:t> </a:t>
            </a:r>
          </a:p>
          <a:p>
            <a:pPr algn="just"/>
            <a:r>
              <a:rPr lang="en-US" sz="1200" b="0" i="0" dirty="0" smtClean="0">
                <a:solidFill>
                  <a:srgbClr val="111111"/>
                </a:solidFill>
                <a:effectLst/>
              </a:rPr>
              <a:t>Line-by-Line Coding: Sections of the findings of chosen articles will be coded to obtain main ideas.</a:t>
            </a:r>
            <a:r>
              <a:rPr lang="en-US" sz="1200" b="0" i="0" dirty="0" smtClean="0">
                <a:effectLst/>
              </a:rPr>
              <a:t> </a:t>
            </a:r>
          </a:p>
          <a:p>
            <a:pPr algn="just"/>
            <a:r>
              <a:rPr lang="en-US" sz="1200" b="0" i="0" dirty="0" smtClean="0">
                <a:solidFill>
                  <a:srgbClr val="111111"/>
                </a:solidFill>
                <a:effectLst/>
              </a:rPr>
              <a:t>Descriptive Themes: Preliminary codes will be clustered into general themes of summary of study content.</a:t>
            </a:r>
            <a:endParaRPr lang="en-US" sz="1200" dirty="0"/>
          </a:p>
          <a:p>
            <a:pPr algn="just"/>
            <a:r>
              <a:rPr lang="en-US" sz="1200" b="0" i="0" dirty="0" smtClean="0">
                <a:solidFill>
                  <a:srgbClr val="111111"/>
                </a:solidFill>
                <a:effectLst/>
              </a:rPr>
              <a:t>Analytical Themes: Descriptive themes will be </a:t>
            </a:r>
            <a:r>
              <a:rPr lang="en-US" sz="1200" b="0" i="0" dirty="0" err="1" smtClean="0">
                <a:solidFill>
                  <a:srgbClr val="111111"/>
                </a:solidFill>
                <a:effectLst/>
              </a:rPr>
              <a:t>sensitised</a:t>
            </a:r>
            <a:r>
              <a:rPr lang="en-US" sz="1200" b="0" i="0" dirty="0" smtClean="0">
                <a:solidFill>
                  <a:srgbClr val="111111"/>
                </a:solidFill>
                <a:effectLst/>
              </a:rPr>
              <a:t> to provide new, higher-level understandings which respond to the research objectives.</a:t>
            </a:r>
            <a:endParaRPr lang="en-US" sz="1200" dirty="0"/>
          </a:p>
        </p:txBody>
      </p:sp>
      <p:sp>
        <p:nvSpPr>
          <p:cNvPr id="14" name="Rounded Rectangle 13"/>
          <p:cNvSpPr/>
          <p:nvPr/>
        </p:nvSpPr>
        <p:spPr>
          <a:xfrm>
            <a:off x="371856" y="6020247"/>
            <a:ext cx="2267712" cy="25603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Ethical Considerations</a:t>
            </a:r>
          </a:p>
        </p:txBody>
      </p:sp>
      <p:sp>
        <p:nvSpPr>
          <p:cNvPr id="17" name="Rectangle 16"/>
          <p:cNvSpPr/>
          <p:nvPr/>
        </p:nvSpPr>
        <p:spPr>
          <a:xfrm>
            <a:off x="237744" y="6501170"/>
            <a:ext cx="3511296" cy="1938992"/>
          </a:xfrm>
          <a:prstGeom prst="rect">
            <a:avLst/>
          </a:prstGeom>
          <a:ln>
            <a:solidFill>
              <a:schemeClr val="tx1"/>
            </a:solidFill>
          </a:ln>
        </p:spPr>
        <p:txBody>
          <a:bodyPr wrap="square">
            <a:spAutoFit/>
          </a:bodyPr>
          <a:lstStyle/>
          <a:p>
            <a:pPr algn="just"/>
            <a:r>
              <a:rPr lang="en-US" sz="1200" dirty="0" smtClean="0"/>
              <a:t>Being a secondary research, no primary ethical permission is needed. Nevertheless, the ethical </a:t>
            </a:r>
            <a:r>
              <a:rPr lang="en-US" sz="1200" dirty="0" err="1" smtClean="0"/>
              <a:t>rigour</a:t>
            </a:r>
            <a:r>
              <a:rPr lang="en-US" sz="1200" dirty="0" smtClean="0"/>
              <a:t> will be ensured by:</a:t>
            </a:r>
          </a:p>
          <a:p>
            <a:pPr marL="171450" indent="-171450" algn="just">
              <a:buFont typeface="Arial" panose="020B0604020202020204" pitchFamily="34" charset="0"/>
              <a:buChar char="•"/>
            </a:pPr>
            <a:r>
              <a:rPr lang="en-US" sz="1200" dirty="0" smtClean="0"/>
              <a:t>Giving voice to participants in original studies.</a:t>
            </a:r>
          </a:p>
          <a:p>
            <a:pPr marL="171450" indent="-171450" algn="just">
              <a:buFont typeface="Arial" panose="020B0604020202020204" pitchFamily="34" charset="0"/>
              <a:buChar char="•"/>
            </a:pPr>
            <a:r>
              <a:rPr lang="en-US" sz="1200" dirty="0" smtClean="0"/>
              <a:t>Clear documentation of search and analysis decisions.</a:t>
            </a:r>
          </a:p>
          <a:p>
            <a:pPr marL="171450" indent="-171450" algn="just">
              <a:buFont typeface="Arial" panose="020B0604020202020204" pitchFamily="34" charset="0"/>
              <a:buChar char="•"/>
            </a:pPr>
            <a:r>
              <a:rPr lang="en-US" sz="1200" dirty="0" smtClean="0"/>
              <a:t>Strict referencing in order to credit original authors.</a:t>
            </a:r>
          </a:p>
          <a:p>
            <a:pPr marL="171450" indent="-171450" algn="just">
              <a:buFont typeface="Arial" panose="020B0604020202020204" pitchFamily="34" charset="0"/>
              <a:buChar char="•"/>
            </a:pPr>
            <a:r>
              <a:rPr lang="en-US" sz="1200" dirty="0" smtClean="0"/>
              <a:t>Eschewing of misinterpretation or misrepresentation of results.</a:t>
            </a:r>
            <a:endParaRPr lang="en-US" sz="1200" dirty="0"/>
          </a:p>
        </p:txBody>
      </p:sp>
      <p:sp>
        <p:nvSpPr>
          <p:cNvPr id="18" name="Rounded Rectangle 17"/>
          <p:cNvSpPr/>
          <p:nvPr/>
        </p:nvSpPr>
        <p:spPr>
          <a:xfrm>
            <a:off x="6361176" y="3099472"/>
            <a:ext cx="3422904" cy="283807"/>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Expected Outcomes &amp; Contribution</a:t>
            </a:r>
          </a:p>
        </p:txBody>
      </p:sp>
      <p:sp>
        <p:nvSpPr>
          <p:cNvPr id="19" name="Rectangle 18"/>
          <p:cNvSpPr/>
          <p:nvPr/>
        </p:nvSpPr>
        <p:spPr>
          <a:xfrm>
            <a:off x="4507992" y="3593421"/>
            <a:ext cx="7635240" cy="830997"/>
          </a:xfrm>
          <a:prstGeom prst="rect">
            <a:avLst/>
          </a:prstGeom>
          <a:ln>
            <a:solidFill>
              <a:schemeClr val="tx1"/>
            </a:solidFill>
          </a:ln>
        </p:spPr>
        <p:txBody>
          <a:bodyPr wrap="square">
            <a:spAutoFit/>
          </a:bodyPr>
          <a:lstStyle/>
          <a:p>
            <a:pPr algn="just"/>
            <a:r>
              <a:rPr lang="en-US" sz="1200" dirty="0" smtClean="0"/>
              <a:t>The synthesis of this kind will result in a multidimensional picture of the mental health experiences in later life. Results will be used to determine the prevalent issues (stigma, comorbidities), facilitators (resilience, support networks), and missing services among older adults. This adds to the academic knowledge in the disciplines of gerontology and mental health and provides practical information towards designing the creation of person-</a:t>
            </a:r>
            <a:r>
              <a:rPr lang="en-US" sz="1200" dirty="0" err="1" smtClean="0"/>
              <a:t>centred</a:t>
            </a:r>
            <a:r>
              <a:rPr lang="en-US" sz="1200" dirty="0" smtClean="0"/>
              <a:t>, age-sensitive care.</a:t>
            </a:r>
            <a:endParaRPr lang="en-US" sz="1200" dirty="0"/>
          </a:p>
        </p:txBody>
      </p:sp>
      <p:sp>
        <p:nvSpPr>
          <p:cNvPr id="20" name="Rounded Rectangle 19"/>
          <p:cNvSpPr/>
          <p:nvPr/>
        </p:nvSpPr>
        <p:spPr>
          <a:xfrm>
            <a:off x="6894576" y="7875734"/>
            <a:ext cx="2267712" cy="25603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chemeClr val="tx1"/>
                </a:solidFill>
              </a:rPr>
              <a:t>References</a:t>
            </a:r>
          </a:p>
        </p:txBody>
      </p:sp>
      <p:sp>
        <p:nvSpPr>
          <p:cNvPr id="21" name="Rectangle 20"/>
          <p:cNvSpPr/>
          <p:nvPr/>
        </p:nvSpPr>
        <p:spPr>
          <a:xfrm>
            <a:off x="4041648" y="8460623"/>
            <a:ext cx="8485632" cy="830997"/>
          </a:xfrm>
          <a:prstGeom prst="rect">
            <a:avLst/>
          </a:prstGeom>
          <a:ln>
            <a:solidFill>
              <a:schemeClr val="tx1"/>
            </a:solidFill>
          </a:ln>
        </p:spPr>
        <p:txBody>
          <a:bodyPr wrap="square">
            <a:spAutoFit/>
          </a:bodyPr>
          <a:lstStyle/>
          <a:p>
            <a:pPr algn="just">
              <a:buFont typeface="Arial" panose="020B0604020202020204" pitchFamily="34" charset="0"/>
              <a:buChar char="•"/>
            </a:pPr>
            <a:r>
              <a:rPr lang="en-US" sz="1200" b="0" i="0" dirty="0" smtClean="0">
                <a:solidFill>
                  <a:srgbClr val="0F1115"/>
                </a:solidFill>
                <a:effectLst/>
              </a:rPr>
              <a:t>Thomas, J., &amp; Harden, A. (2008). Methods for the thematic synthesis of qualitative research in systematic reviews. </a:t>
            </a:r>
            <a:r>
              <a:rPr lang="en-US" sz="1200" b="0" i="1" dirty="0" smtClean="0">
                <a:solidFill>
                  <a:srgbClr val="0F1115"/>
                </a:solidFill>
                <a:effectLst/>
              </a:rPr>
              <a:t>BMC Medical Research Methodology</a:t>
            </a:r>
            <a:r>
              <a:rPr lang="en-US" sz="1200" b="0" i="0" dirty="0" smtClean="0">
                <a:solidFill>
                  <a:srgbClr val="0F1115"/>
                </a:solidFill>
                <a:effectLst/>
              </a:rPr>
              <a:t>, *8*(1), 45.</a:t>
            </a:r>
          </a:p>
          <a:p>
            <a:pPr algn="just">
              <a:buFont typeface="Arial" panose="020B0604020202020204" pitchFamily="34" charset="0"/>
              <a:buChar char="•"/>
            </a:pPr>
            <a:r>
              <a:rPr lang="en-US" sz="1200" b="0" i="0" dirty="0" smtClean="0">
                <a:solidFill>
                  <a:srgbClr val="0F1115"/>
                </a:solidFill>
                <a:effectLst/>
              </a:rPr>
              <a:t>Wells, J., Kennedy, C., Bain, H., &amp; Lee, S.H. (2020). The experiences of older adults with a diagnosed functional mental illness. </a:t>
            </a:r>
            <a:r>
              <a:rPr lang="en-US" sz="1200" b="0" i="1" dirty="0" smtClean="0">
                <a:solidFill>
                  <a:srgbClr val="0F1115"/>
                </a:solidFill>
                <a:effectLst/>
              </a:rPr>
              <a:t>Journal of Clinical Nursing</a:t>
            </a:r>
            <a:r>
              <a:rPr lang="en-US" sz="1200" b="0" i="0" dirty="0" smtClean="0">
                <a:solidFill>
                  <a:srgbClr val="0F1115"/>
                </a:solidFill>
                <a:effectLst/>
              </a:rPr>
              <a:t>, *29*(1-2), 31-52.</a:t>
            </a:r>
            <a:endParaRPr lang="en-US" sz="1200" b="0" i="0" dirty="0">
              <a:solidFill>
                <a:srgbClr val="0F1115"/>
              </a:solidFill>
              <a:effectLst/>
            </a:endParaRPr>
          </a:p>
        </p:txBody>
      </p:sp>
      <p:pic>
        <p:nvPicPr>
          <p:cNvPr id="22" name="Picture 21"/>
          <p:cNvPicPr>
            <a:picLocks noChangeAspect="1"/>
          </p:cNvPicPr>
          <p:nvPr/>
        </p:nvPicPr>
        <p:blipFill>
          <a:blip r:embed="rId2"/>
          <a:stretch>
            <a:fillRect/>
          </a:stretch>
        </p:blipFill>
        <p:spPr>
          <a:xfrm>
            <a:off x="4126340" y="1009847"/>
            <a:ext cx="3155984" cy="1659437"/>
          </a:xfrm>
          <a:prstGeom prst="rect">
            <a:avLst/>
          </a:prstGeom>
        </p:spPr>
      </p:pic>
    </p:spTree>
    <p:extLst>
      <p:ext uri="{BB962C8B-B14F-4D97-AF65-F5344CB8AC3E}">
        <p14:creationId xmlns:p14="http://schemas.microsoft.com/office/powerpoint/2010/main" val="10199579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TotalTime>
  <Words>432</Words>
  <Application>Microsoft Office PowerPoint</Application>
  <PresentationFormat>A3 Paper (297x420 mm)</PresentationFormat>
  <Paragraphs>35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 latitude</dc:creator>
  <cp:lastModifiedBy>Dell latitude</cp:lastModifiedBy>
  <cp:revision>3</cp:revision>
  <dcterms:created xsi:type="dcterms:W3CDTF">2026-03-30T05:46:08Z</dcterms:created>
  <dcterms:modified xsi:type="dcterms:W3CDTF">2026-03-30T06:04:04Z</dcterms:modified>
</cp:coreProperties>
</file>