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73" r:id="rId6"/>
    <p:sldId id="274" r:id="rId7"/>
    <p:sldId id="260" r:id="rId8"/>
    <p:sldId id="261" r:id="rId9"/>
    <p:sldId id="279" r:id="rId10"/>
    <p:sldId id="278" r:id="rId11"/>
    <p:sldId id="262" r:id="rId12"/>
    <p:sldId id="264" r:id="rId13"/>
    <p:sldId id="263" r:id="rId14"/>
    <p:sldId id="275" r:id="rId15"/>
    <p:sldId id="266" r:id="rId16"/>
    <p:sldId id="267" r:id="rId17"/>
    <p:sldId id="270" r:id="rId18"/>
    <p:sldId id="268" r:id="rId19"/>
    <p:sldId id="276" r:id="rId20"/>
    <p:sldId id="277" r:id="rId21"/>
    <p:sldId id="27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38" autoAdjust="0"/>
  </p:normalViewPr>
  <p:slideViewPr>
    <p:cSldViewPr>
      <p:cViewPr varScale="1">
        <p:scale>
          <a:sx n="110" d="100"/>
          <a:sy n="110" d="100"/>
        </p:scale>
        <p:origin x="164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85BC31-0E80-454F-B989-70E026420DDA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6253C8-263C-4BC5-AA8C-74BF28EA525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367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6253C8-263C-4BC5-AA8C-74BF28EA525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030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youtube.com/watch?v=i6WX6-G4Tdw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on gate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79512" y="44624"/>
            <a:ext cx="8136904" cy="67484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3861048"/>
            <a:ext cx="8077200" cy="1673352"/>
          </a:xfrm>
        </p:spPr>
        <p:txBody>
          <a:bodyPr>
            <a:normAutofit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AHAR5004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2289424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Homeric Text &amp; Archaeology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Homer as a Historical 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value is Homer as a historical source?</a:t>
            </a:r>
          </a:p>
          <a:p>
            <a:r>
              <a:rPr lang="en-GB" dirty="0" smtClean="0"/>
              <a:t>Can we use the epics to make sense of:</a:t>
            </a:r>
          </a:p>
          <a:p>
            <a:pPr lvl="1"/>
            <a:r>
              <a:rPr lang="en-GB" dirty="0" smtClean="0"/>
              <a:t>Mycenaean Greece: the world of the heroes?</a:t>
            </a:r>
          </a:p>
          <a:p>
            <a:pPr lvl="1"/>
            <a:r>
              <a:rPr lang="en-GB" dirty="0" smtClean="0"/>
              <a:t>The Dark Ages: Geometric Greece</a:t>
            </a:r>
          </a:p>
          <a:p>
            <a:pPr lvl="1"/>
            <a:r>
              <a:rPr lang="en-GB" dirty="0" smtClean="0"/>
              <a:t>The 8</a:t>
            </a:r>
            <a:r>
              <a:rPr lang="en-GB" baseline="30000" dirty="0" smtClean="0"/>
              <a:t>th</a:t>
            </a:r>
            <a:r>
              <a:rPr lang="en-GB" dirty="0" smtClean="0"/>
              <a:t>/7</a:t>
            </a:r>
            <a:r>
              <a:rPr lang="en-GB" baseline="30000" dirty="0" smtClean="0"/>
              <a:t>th</a:t>
            </a:r>
            <a:r>
              <a:rPr lang="en-GB" dirty="0" smtClean="0"/>
              <a:t> century BC: when Homeric epic was first written</a:t>
            </a:r>
          </a:p>
          <a:p>
            <a:r>
              <a:rPr lang="en-GB" dirty="0" smtClean="0"/>
              <a:t>Can we suggest a continuous oral tradition back to the Bronze Age?</a:t>
            </a:r>
          </a:p>
          <a:p>
            <a:r>
              <a:rPr lang="en-GB" dirty="0" smtClean="0"/>
              <a:t>Was there a world of Homer?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Tradition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546848" cy="4967432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Milman</a:t>
            </a:r>
            <a:r>
              <a:rPr lang="en-GB" dirty="0" smtClean="0"/>
              <a:t> Parry: Homeric poems were an oral tradition</a:t>
            </a:r>
          </a:p>
          <a:p>
            <a:r>
              <a:rPr lang="en-GB" dirty="0" smtClean="0">
                <a:hlinkClick r:id="rId2"/>
              </a:rPr>
              <a:t>Iliad</a:t>
            </a:r>
            <a:r>
              <a:rPr lang="en-GB" dirty="0" smtClean="0"/>
              <a:t> &amp; Odyssey: genre of heroic epic</a:t>
            </a:r>
          </a:p>
          <a:p>
            <a:r>
              <a:rPr lang="en-GB" dirty="0" smtClean="0"/>
              <a:t>Morris: anthropological studies of oral literature</a:t>
            </a:r>
          </a:p>
          <a:p>
            <a:pPr lvl="1"/>
            <a:r>
              <a:rPr lang="en-GB" dirty="0" smtClean="0"/>
              <a:t>Institutions &amp; ways of thought in the poems derive from the world in which Homer &amp; his audiences lived</a:t>
            </a:r>
          </a:p>
          <a:p>
            <a:pPr lvl="1"/>
            <a:r>
              <a:rPr lang="en-GB" dirty="0" smtClean="0"/>
              <a:t>These are not memories of vanished Bronze Age societies</a:t>
            </a:r>
            <a:endParaRPr lang="en-GB" dirty="0"/>
          </a:p>
        </p:txBody>
      </p:sp>
      <p:pic>
        <p:nvPicPr>
          <p:cNvPr id="10" name="Content Placeholder 9" descr="LyrePlayer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>
          <a:xfrm>
            <a:off x="5652120" y="1844824"/>
            <a:ext cx="3060417" cy="4248472"/>
          </a:xfrm>
        </p:spPr>
      </p:pic>
      <p:sp>
        <p:nvSpPr>
          <p:cNvPr id="11" name="TextBox 10"/>
          <p:cNvSpPr txBox="1"/>
          <p:nvPr/>
        </p:nvSpPr>
        <p:spPr>
          <a:xfrm>
            <a:off x="6732240" y="6165304"/>
            <a:ext cx="1840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Lyre player, </a:t>
            </a:r>
            <a:r>
              <a:rPr lang="en-GB" dirty="0" err="1" smtClean="0"/>
              <a:t>Pylos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Homer &amp; Oral Tradition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Formulaic composition suggests that epics were composed &amp; performed orally</a:t>
            </a:r>
          </a:p>
          <a:p>
            <a:pPr lvl="1"/>
            <a:r>
              <a:rPr lang="en-GB" dirty="0" smtClean="0"/>
              <a:t>Every performance was different from every other</a:t>
            </a:r>
          </a:p>
          <a:p>
            <a:pPr lvl="1"/>
            <a:r>
              <a:rPr lang="en-GB" dirty="0" smtClean="0"/>
              <a:t>Poems in a constant state of flux: </a:t>
            </a:r>
            <a:r>
              <a:rPr lang="en-GB" dirty="0" smtClean="0">
                <a:solidFill>
                  <a:srgbClr val="FFC000"/>
                </a:solidFill>
              </a:rPr>
              <a:t>essentially ephemeral work of art</a:t>
            </a:r>
          </a:p>
          <a:p>
            <a:pPr lvl="1"/>
            <a:r>
              <a:rPr lang="en-GB" dirty="0" smtClean="0"/>
              <a:t>Composition during performance rather than </a:t>
            </a:r>
            <a:r>
              <a:rPr lang="en-GB" dirty="0" smtClean="0">
                <a:solidFill>
                  <a:srgbClr val="FFC000"/>
                </a:solidFill>
              </a:rPr>
              <a:t>memorialisation</a:t>
            </a:r>
          </a:p>
          <a:p>
            <a:r>
              <a:rPr lang="en-GB" dirty="0" smtClean="0"/>
              <a:t>“It seems likely, then, that the Iliad &amp; Odyssey were constantly changing poems until a moment when each was fossilized in writing” (Morris 1986: 85)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Homer and Mycenaean Greece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/>
          <a:lstStyle/>
          <a:p>
            <a:r>
              <a:rPr lang="en-GB" dirty="0" smtClean="0"/>
              <a:t>Apparent reflection of Mycenaean world in Homeric epic:</a:t>
            </a:r>
          </a:p>
          <a:p>
            <a:pPr lvl="1"/>
            <a:r>
              <a:rPr lang="en-GB" dirty="0" smtClean="0"/>
              <a:t>Political geography</a:t>
            </a:r>
          </a:p>
          <a:p>
            <a:pPr lvl="1"/>
            <a:r>
              <a:rPr lang="en-GB" dirty="0" smtClean="0"/>
              <a:t>Material culture of kingship (including palaces)</a:t>
            </a:r>
          </a:p>
          <a:p>
            <a:pPr lvl="1"/>
            <a:r>
              <a:rPr lang="en-GB" dirty="0" smtClean="0"/>
              <a:t>Weapons &amp; armour of warriors</a:t>
            </a:r>
          </a:p>
          <a:p>
            <a:pPr lvl="1"/>
            <a:r>
              <a:rPr lang="en-GB" dirty="0" smtClean="0"/>
              <a:t>World of palatial gift exchange</a:t>
            </a:r>
            <a:endParaRPr lang="en-GB" dirty="0"/>
          </a:p>
        </p:txBody>
      </p:sp>
      <p:pic>
        <p:nvPicPr>
          <p:cNvPr id="7" name="Picture 4" descr="nestors cup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01296" y="2132856"/>
            <a:ext cx="3158751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5580112" y="5661248"/>
            <a:ext cx="2866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“Nestor’s cup”, Shaft Graves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Homer and Mycenaean Greece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24536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Then lovely </a:t>
            </a:r>
            <a:r>
              <a:rPr lang="en-GB" dirty="0" err="1" smtClean="0"/>
              <a:t>Polycaste</a:t>
            </a:r>
            <a:r>
              <a:rPr lang="en-GB" dirty="0" smtClean="0"/>
              <a:t>, Nestor’s youngest daughter, bathed </a:t>
            </a:r>
            <a:r>
              <a:rPr lang="en-GB" dirty="0" err="1" smtClean="0"/>
              <a:t>Telemachus</a:t>
            </a:r>
            <a:r>
              <a:rPr lang="en-GB" dirty="0" smtClean="0"/>
              <a:t>. And when she had bathed him &amp; rubbed him with oil, &amp; dressed him in tunic &amp; fine cloak, he emerged from the baths like an immortal, &amp; seated himself by Nestor, the people’s shepherd.</a:t>
            </a:r>
          </a:p>
          <a:p>
            <a:r>
              <a:rPr lang="en-GB" i="1" dirty="0" smtClean="0"/>
              <a:t>(Odyssey</a:t>
            </a:r>
            <a:r>
              <a:rPr lang="en-GB" dirty="0" smtClean="0"/>
              <a:t> III.464-8)</a:t>
            </a:r>
            <a:endParaRPr lang="en-GB" i="1" dirty="0" smtClean="0"/>
          </a:p>
          <a:p>
            <a:endParaRPr lang="en-GB" dirty="0"/>
          </a:p>
        </p:txBody>
      </p:sp>
      <p:pic>
        <p:nvPicPr>
          <p:cNvPr id="5" name="Content Placeholder 4" descr="Pylos bath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36096" y="1556792"/>
            <a:ext cx="3096344" cy="1929880"/>
          </a:xfrm>
        </p:spPr>
      </p:pic>
      <p:sp>
        <p:nvSpPr>
          <p:cNvPr id="6" name="TextBox 5"/>
          <p:cNvSpPr txBox="1"/>
          <p:nvPr/>
        </p:nvSpPr>
        <p:spPr>
          <a:xfrm>
            <a:off x="6300192" y="3501008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Bath, palace of </a:t>
            </a:r>
            <a:r>
              <a:rPr lang="en-GB" dirty="0" err="1" smtClean="0"/>
              <a:t>Pylos</a:t>
            </a:r>
            <a:endParaRPr lang="en-GB" dirty="0"/>
          </a:p>
        </p:txBody>
      </p:sp>
      <p:pic>
        <p:nvPicPr>
          <p:cNvPr id="7" name="Picture 3" descr="arediou SJ.tif"/>
          <p:cNvPicPr>
            <a:picLocks noChangeAspect="1"/>
          </p:cNvPicPr>
          <p:nvPr/>
        </p:nvPicPr>
        <p:blipFill rotWithShape="1">
          <a:blip r:embed="rId3" cstate="email">
            <a:lum bright="-14000" contrast="-1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580112" y="4077072"/>
            <a:ext cx="2220373" cy="2083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5580112" y="6237312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Stirrup jar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152400"/>
            <a:ext cx="8712968" cy="1251062"/>
          </a:xfrm>
        </p:spPr>
        <p:txBody>
          <a:bodyPr>
            <a:normAutofit/>
          </a:bodyPr>
          <a:lstStyle/>
          <a:p>
            <a:r>
              <a:rPr lang="en-GB" dirty="0" smtClean="0"/>
              <a:t>Bronze Age Past in Homeric Epic?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834880" cy="4967432"/>
          </a:xfrm>
        </p:spPr>
        <p:txBody>
          <a:bodyPr>
            <a:normAutofit/>
          </a:bodyPr>
          <a:lstStyle/>
          <a:p>
            <a:r>
              <a:rPr lang="en-GB" dirty="0" smtClean="0"/>
              <a:t>Oral heroic poems – genre describing war several generations earlier &amp; constantly recreated</a:t>
            </a:r>
          </a:p>
          <a:p>
            <a:r>
              <a:rPr lang="en-GB" dirty="0" smtClean="0"/>
              <a:t>Anthropological evidence is against transmission of ancient cultural traditions</a:t>
            </a:r>
          </a:p>
          <a:p>
            <a:r>
              <a:rPr lang="en-GB" dirty="0" smtClean="0"/>
              <a:t>Features of the past that no longer have cultural significance will disappear</a:t>
            </a:r>
          </a:p>
        </p:txBody>
      </p:sp>
      <p:pic>
        <p:nvPicPr>
          <p:cNvPr id="7" name="Content Placeholder 6" descr="archan05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80112" y="1628800"/>
            <a:ext cx="3201955" cy="4176464"/>
          </a:xfrm>
        </p:spPr>
      </p:pic>
      <p:sp>
        <p:nvSpPr>
          <p:cNvPr id="8" name="TextBox 7"/>
          <p:cNvSpPr txBox="1"/>
          <p:nvPr/>
        </p:nvSpPr>
        <p:spPr>
          <a:xfrm>
            <a:off x="5508104" y="5877272"/>
            <a:ext cx="3437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Ivory plaque depicting Mycenaean</a:t>
            </a:r>
          </a:p>
          <a:p>
            <a:r>
              <a:rPr lang="en-GB" dirty="0" smtClean="0"/>
              <a:t>warrior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Narrative Devices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5050904" cy="515719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Used to create </a:t>
            </a:r>
            <a:r>
              <a:rPr lang="en-GB" dirty="0" smtClean="0">
                <a:solidFill>
                  <a:srgbClr val="FFC000"/>
                </a:solidFill>
              </a:rPr>
              <a:t>epic distance</a:t>
            </a:r>
          </a:p>
          <a:p>
            <a:pPr lvl="1"/>
            <a:r>
              <a:rPr lang="en-GB" dirty="0" smtClean="0"/>
              <a:t>Separating world of Heroes  from daily life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Total situation: </a:t>
            </a:r>
            <a:r>
              <a:rPr lang="en-GB" dirty="0" smtClean="0"/>
              <a:t>element of a poem with a meaningful external visual referent (a physical place or object):</a:t>
            </a:r>
          </a:p>
          <a:p>
            <a:pPr lvl="1"/>
            <a:r>
              <a:rPr lang="en-GB" dirty="0" smtClean="0"/>
              <a:t>Catalogue of Ships</a:t>
            </a:r>
          </a:p>
          <a:p>
            <a:pPr lvl="1"/>
            <a:r>
              <a:rPr lang="en-GB" dirty="0" smtClean="0"/>
              <a:t>"Mycenae rich in gold" still resonant to an audience</a:t>
            </a:r>
          </a:p>
          <a:p>
            <a:pPr lvl="1"/>
            <a:r>
              <a:rPr lang="en-GB" dirty="0" smtClean="0"/>
              <a:t>Bronze weapons </a:t>
            </a:r>
          </a:p>
          <a:p>
            <a:r>
              <a:rPr lang="en-GB" dirty="0" smtClean="0"/>
              <a:t>Continual recreation of "total situations" as part of reworking of oral tradition</a:t>
            </a:r>
            <a:endParaRPr lang="en-GB" dirty="0"/>
          </a:p>
        </p:txBody>
      </p:sp>
      <p:pic>
        <p:nvPicPr>
          <p:cNvPr id="5" name="Content Placeholder 4" descr="swords_Zapher papou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084168" y="1052735"/>
            <a:ext cx="2709301" cy="4982623"/>
          </a:xfrm>
        </p:spPr>
      </p:pic>
      <p:sp>
        <p:nvSpPr>
          <p:cNvPr id="6" name="TextBox 5"/>
          <p:cNvSpPr txBox="1"/>
          <p:nvPr/>
        </p:nvSpPr>
        <p:spPr>
          <a:xfrm>
            <a:off x="6084168" y="6093296"/>
            <a:ext cx="2655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swords from Crete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Heroes &amp; Epic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618856" cy="4967432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Lefkandi</a:t>
            </a:r>
            <a:r>
              <a:rPr lang="en-GB" dirty="0" smtClean="0"/>
              <a:t> (10</a:t>
            </a:r>
            <a:r>
              <a:rPr lang="en-GB" baseline="30000" dirty="0" smtClean="0"/>
              <a:t>th</a:t>
            </a:r>
            <a:r>
              <a:rPr lang="en-GB" dirty="0" smtClean="0"/>
              <a:t> century) m</a:t>
            </a:r>
            <a:r>
              <a:rPr lang="en-GB" altLang="en-US" dirty="0" smtClean="0"/>
              <a:t>onumental structure: 50m long &amp; 10m wide</a:t>
            </a:r>
          </a:p>
          <a:p>
            <a:r>
              <a:rPr lang="en-GB" altLang="en-US" dirty="0" smtClean="0"/>
              <a:t>Location for aristocratic feasting &amp; performance of cult</a:t>
            </a:r>
          </a:p>
          <a:p>
            <a:r>
              <a:rPr lang="en-GB" dirty="0" smtClean="0"/>
              <a:t>Creation of heroic ideal which becomes embedded in Greek epic &amp; cultural ideal:</a:t>
            </a:r>
          </a:p>
          <a:p>
            <a:pPr lvl="1"/>
            <a:r>
              <a:rPr lang="en-GB" dirty="0" smtClean="0"/>
              <a:t>Burial of powerful warrior &amp; his queen</a:t>
            </a:r>
          </a:p>
          <a:p>
            <a:pPr lvl="1"/>
            <a:r>
              <a:rPr lang="en-GB" dirty="0" smtClean="0"/>
              <a:t>Focus of later Iron Age cemetery</a:t>
            </a:r>
            <a:endParaRPr lang="en-GB" dirty="0"/>
          </a:p>
        </p:txBody>
      </p:sp>
      <p:pic>
        <p:nvPicPr>
          <p:cNvPr id="5" name="Picture 9" descr="lefkandi hero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37626" y="2060848"/>
            <a:ext cx="3646957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660232" y="5702478"/>
            <a:ext cx="1840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Heroön</a:t>
            </a:r>
            <a:r>
              <a:rPr lang="en-GB" dirty="0" smtClean="0"/>
              <a:t>, </a:t>
            </a:r>
            <a:r>
              <a:rPr lang="en-GB" dirty="0" err="1" smtClean="0"/>
              <a:t>Lefkandi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43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Heroes in the 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778395"/>
            <a:ext cx="4320480" cy="481895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Engagement with heroic past evident in 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pPr lvl="1"/>
            <a:r>
              <a:rPr lang="en-GB" dirty="0" smtClean="0"/>
              <a:t>Narrative scenes in figurative art</a:t>
            </a:r>
          </a:p>
          <a:p>
            <a:pPr lvl="1"/>
            <a:r>
              <a:rPr lang="en-GB" dirty="0" smtClean="0"/>
              <a:t>Hero cults at Mycenaean tombs</a:t>
            </a:r>
          </a:p>
          <a:p>
            <a:pPr lvl="1"/>
            <a:r>
              <a:rPr lang="en-GB" dirty="0" smtClean="0"/>
              <a:t>Visibility of Bronze Age past: monumentality of LH citadels</a:t>
            </a:r>
          </a:p>
          <a:p>
            <a:r>
              <a:rPr lang="en-GB" dirty="0" smtClean="0"/>
              <a:t>LG Greeks aware of their BA ancestry &amp; incorporate this into their culture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16832"/>
            <a:ext cx="3387849" cy="4069488"/>
          </a:xfrm>
        </p:spPr>
      </p:pic>
      <p:sp>
        <p:nvSpPr>
          <p:cNvPr id="7" name="TextBox 6"/>
          <p:cNvSpPr txBox="1"/>
          <p:nvPr/>
        </p:nvSpPr>
        <p:spPr>
          <a:xfrm>
            <a:off x="5724128" y="6021288"/>
            <a:ext cx="2822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Odyssey</a:t>
            </a:r>
            <a:r>
              <a:rPr lang="en-GB" dirty="0" smtClean="0"/>
              <a:t> V: shipwreck scene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37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 to Iron Age Greece?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6177"/>
          </a:xfrm>
        </p:spPr>
        <p:txBody>
          <a:bodyPr>
            <a:normAutofit lnSpcReduction="10000"/>
          </a:bodyPr>
          <a:lstStyle/>
          <a:p>
            <a:r>
              <a:rPr lang="en-GB" sz="3000" dirty="0" err="1" smtClean="0"/>
              <a:t>Crielaard</a:t>
            </a:r>
            <a:r>
              <a:rPr lang="en-GB" sz="3000" dirty="0" smtClean="0"/>
              <a:t> seeks to place world of Homeric epic in </a:t>
            </a:r>
            <a:r>
              <a:rPr lang="en-GB" sz="3000" dirty="0" smtClean="0">
                <a:solidFill>
                  <a:srgbClr val="FFC000"/>
                </a:solidFill>
              </a:rPr>
              <a:t>Geometric</a:t>
            </a:r>
            <a:r>
              <a:rPr lang="en-GB" sz="3000" dirty="0" smtClean="0"/>
              <a:t> reality:</a:t>
            </a:r>
          </a:p>
          <a:p>
            <a:pPr lvl="1"/>
            <a:r>
              <a:rPr lang="en-GB" sz="2600" dirty="0" smtClean="0"/>
              <a:t>Figurative art</a:t>
            </a:r>
          </a:p>
          <a:p>
            <a:pPr lvl="1"/>
            <a:r>
              <a:rPr lang="en-GB" sz="2600" dirty="0" smtClean="0"/>
              <a:t>Increased maritime contacts</a:t>
            </a:r>
          </a:p>
          <a:p>
            <a:pPr lvl="1"/>
            <a:r>
              <a:rPr lang="en-GB" sz="2600" dirty="0" smtClean="0"/>
              <a:t>Polis</a:t>
            </a:r>
          </a:p>
          <a:p>
            <a:pPr lvl="1"/>
            <a:r>
              <a:rPr lang="en-GB" sz="2600" dirty="0" smtClean="0"/>
              <a:t>Increased religious activity</a:t>
            </a:r>
          </a:p>
          <a:p>
            <a:r>
              <a:rPr lang="en-GB" sz="3000" dirty="0" smtClean="0"/>
              <a:t>“the new phenomena, which are manifest in the archaeological record of the 8</a:t>
            </a:r>
            <a:r>
              <a:rPr lang="en-GB" sz="3000" baseline="30000" dirty="0" smtClean="0"/>
              <a:t>th</a:t>
            </a:r>
            <a:r>
              <a:rPr lang="en-GB" sz="3000" dirty="0" smtClean="0"/>
              <a:t> century &amp; which together constitute the so-called Greek ‘Renaissance’ , are without exception attested in the epics” (</a:t>
            </a:r>
            <a:r>
              <a:rPr lang="en-GB" sz="3000" dirty="0" err="1" smtClean="0"/>
              <a:t>Crielaard</a:t>
            </a:r>
            <a:r>
              <a:rPr lang="en-GB" sz="3000" dirty="0" smtClean="0"/>
              <a:t>  1995: 273)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Figurative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24536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8</a:t>
            </a:r>
            <a:r>
              <a:rPr lang="en-GB" baseline="30000" dirty="0" smtClean="0"/>
              <a:t>th</a:t>
            </a:r>
            <a:r>
              <a:rPr lang="en-GB" dirty="0" smtClean="0"/>
              <a:t> century reappearance of narrative visual arts:</a:t>
            </a:r>
          </a:p>
          <a:p>
            <a:pPr lvl="1"/>
            <a:r>
              <a:rPr lang="en-GB" dirty="0" smtClean="0"/>
              <a:t>LG pictorial style</a:t>
            </a:r>
          </a:p>
          <a:p>
            <a:pPr lvl="1"/>
            <a:r>
              <a:rPr lang="en-GB" dirty="0" smtClean="0"/>
              <a:t>Figurative bronzes</a:t>
            </a:r>
          </a:p>
          <a:p>
            <a:pPr lvl="1"/>
            <a:r>
              <a:rPr lang="en-GB" dirty="0" smtClean="0"/>
              <a:t>Oriental metalwork</a:t>
            </a:r>
          </a:p>
          <a:p>
            <a:r>
              <a:rPr lang="en-GB" dirty="0" smtClean="0"/>
              <a:t>Homer’s acquaintance with figurative art:</a:t>
            </a:r>
          </a:p>
          <a:p>
            <a:pPr lvl="1"/>
            <a:r>
              <a:rPr lang="en-GB" dirty="0" err="1" smtClean="0"/>
              <a:t>Preciosity</a:t>
            </a:r>
            <a:r>
              <a:rPr lang="en-GB" dirty="0" smtClean="0"/>
              <a:t>, cost, complexity of design, effect &amp; materials used</a:t>
            </a:r>
          </a:p>
          <a:p>
            <a:pPr lvl="1"/>
            <a:r>
              <a:rPr lang="en-GB" dirty="0" smtClean="0"/>
              <a:t>Lifelikeness of artwork</a:t>
            </a:r>
          </a:p>
          <a:p>
            <a:r>
              <a:rPr lang="en-GB" dirty="0" smtClean="0"/>
              <a:t>Homeric audience accustomed to complex narrative representation</a:t>
            </a:r>
            <a:endParaRPr lang="en-GB" dirty="0"/>
          </a:p>
        </p:txBody>
      </p:sp>
      <p:pic>
        <p:nvPicPr>
          <p:cNvPr id="9" name="Content Placeholder 8" descr="ariadne + theseu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7" y="2638453"/>
            <a:ext cx="3420059" cy="2089345"/>
          </a:xfrm>
        </p:spPr>
      </p:pic>
      <p:sp>
        <p:nvSpPr>
          <p:cNvPr id="10" name="TextBox 9"/>
          <p:cNvSpPr txBox="1"/>
          <p:nvPr/>
        </p:nvSpPr>
        <p:spPr>
          <a:xfrm>
            <a:off x="6660232" y="4787860"/>
            <a:ext cx="1837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LG krater, Athens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1062"/>
          </a:xfrm>
        </p:spPr>
        <p:txBody>
          <a:bodyPr/>
          <a:lstStyle/>
          <a:p>
            <a:r>
              <a:rPr lang="en-GB" dirty="0" smtClean="0"/>
              <a:t>Shield of Achilles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detailed (narrative) description of object:</a:t>
            </a:r>
          </a:p>
          <a:p>
            <a:pPr lvl="1"/>
            <a:r>
              <a:rPr lang="en-GB" dirty="0" smtClean="0"/>
              <a:t>130 lines; </a:t>
            </a:r>
            <a:r>
              <a:rPr lang="en-GB" i="1" dirty="0" smtClean="0"/>
              <a:t>Iliad</a:t>
            </a:r>
            <a:r>
              <a:rPr lang="en-GB" dirty="0" smtClean="0"/>
              <a:t> XVIII.468-607</a:t>
            </a:r>
          </a:p>
          <a:p>
            <a:pPr lvl="1"/>
            <a:r>
              <a:rPr lang="en-GB" dirty="0" smtClean="0"/>
              <a:t>Scenes set out in concentric circles</a:t>
            </a:r>
          </a:p>
          <a:p>
            <a:r>
              <a:rPr lang="en-GB" dirty="0" smtClean="0"/>
              <a:t>Different narrative technique to rest of poem:</a:t>
            </a:r>
          </a:p>
          <a:p>
            <a:pPr lvl="1"/>
            <a:r>
              <a:rPr lang="en-GB" dirty="0" smtClean="0"/>
              <a:t>Not a continuous storyline</a:t>
            </a:r>
          </a:p>
          <a:p>
            <a:pPr lvl="1"/>
            <a:r>
              <a:rPr lang="en-GB" dirty="0" smtClean="0"/>
              <a:t>Juxtaposes “snapshots” of daily life</a:t>
            </a:r>
          </a:p>
          <a:p>
            <a:pPr lvl="1"/>
            <a:r>
              <a:rPr lang="en-GB" dirty="0" smtClean="0"/>
              <a:t>(Technique used in 8</a:t>
            </a:r>
            <a:r>
              <a:rPr lang="en-GB" baseline="30000" dirty="0" smtClean="0"/>
              <a:t>th</a:t>
            </a:r>
            <a:r>
              <a:rPr lang="en-GB" dirty="0" smtClean="0"/>
              <a:t> century visual art)</a:t>
            </a:r>
          </a:p>
          <a:p>
            <a:pPr lvl="1"/>
            <a:endParaRPr lang="en-GB" dirty="0"/>
          </a:p>
        </p:txBody>
      </p:sp>
      <p:pic>
        <p:nvPicPr>
          <p:cNvPr id="13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844824"/>
            <a:ext cx="3259832" cy="341655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14" name="TextBox 13"/>
          <p:cNvSpPr txBox="1"/>
          <p:nvPr/>
        </p:nvSpPr>
        <p:spPr>
          <a:xfrm>
            <a:off x="5508104" y="5445224"/>
            <a:ext cx="33709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Interpretation of shield by Angelo</a:t>
            </a:r>
          </a:p>
          <a:p>
            <a:r>
              <a:rPr lang="en-GB" dirty="0" smtClean="0"/>
              <a:t> </a:t>
            </a:r>
            <a:r>
              <a:rPr lang="en-GB" dirty="0" err="1" smtClean="0"/>
              <a:t>Monticelli</a:t>
            </a:r>
            <a:r>
              <a:rPr lang="en-GB" dirty="0" smtClean="0"/>
              <a:t>, </a:t>
            </a:r>
            <a:r>
              <a:rPr lang="en-GB" i="1" dirty="0" smtClean="0"/>
              <a:t>Le Costume </a:t>
            </a:r>
            <a:r>
              <a:rPr lang="en-GB" i="1" dirty="0" err="1" smtClean="0"/>
              <a:t>Ancien</a:t>
            </a:r>
            <a:r>
              <a:rPr lang="en-GB" i="1" dirty="0" smtClean="0"/>
              <a:t> </a:t>
            </a:r>
            <a:r>
              <a:rPr lang="en-GB" i="1" dirty="0" err="1" smtClean="0"/>
              <a:t>ou</a:t>
            </a:r>
            <a:endParaRPr lang="en-GB" i="1" dirty="0" smtClean="0"/>
          </a:p>
          <a:p>
            <a:r>
              <a:rPr lang="en-GB" i="1" dirty="0" smtClean="0"/>
              <a:t> </a:t>
            </a:r>
            <a:r>
              <a:rPr lang="en-GB" i="1" dirty="0" err="1" smtClean="0"/>
              <a:t>Moderne</a:t>
            </a:r>
            <a:r>
              <a:rPr lang="en-GB" dirty="0" smtClean="0"/>
              <a:t>, c.1820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1062"/>
          </a:xfrm>
        </p:spPr>
        <p:txBody>
          <a:bodyPr/>
          <a:lstStyle/>
          <a:p>
            <a:r>
              <a:rPr lang="en-GB" dirty="0" smtClean="0"/>
              <a:t>Shield of Achilles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Poet had real object(s) in mind:</a:t>
            </a:r>
          </a:p>
          <a:p>
            <a:r>
              <a:rPr lang="en-GB" dirty="0" smtClean="0"/>
              <a:t>Manufacture using </a:t>
            </a:r>
            <a:r>
              <a:rPr lang="en-GB" i="1" dirty="0" err="1" smtClean="0"/>
              <a:t>kyanos</a:t>
            </a:r>
            <a:r>
              <a:rPr lang="en-GB" i="1" dirty="0" smtClean="0"/>
              <a:t>:</a:t>
            </a:r>
          </a:p>
          <a:p>
            <a:pPr lvl="1"/>
            <a:r>
              <a:rPr lang="en-GB" dirty="0" err="1" smtClean="0"/>
              <a:t>Niello</a:t>
            </a:r>
            <a:endParaRPr lang="en-GB" dirty="0" smtClean="0"/>
          </a:p>
          <a:p>
            <a:pPr lvl="1"/>
            <a:r>
              <a:rPr lang="en-GB" dirty="0" smtClean="0"/>
              <a:t>Blue glass or lapis inlay (Cypriot materials)</a:t>
            </a:r>
          </a:p>
          <a:p>
            <a:r>
              <a:rPr lang="en-GB" dirty="0" smtClean="0"/>
              <a:t>Tools used by </a:t>
            </a:r>
            <a:r>
              <a:rPr lang="en-GB" dirty="0" err="1" smtClean="0"/>
              <a:t>Hephaistos</a:t>
            </a:r>
            <a:r>
              <a:rPr lang="en-GB" dirty="0" smtClean="0"/>
              <a:t> invoke those used to make relief oriental(</a:t>
            </a:r>
            <a:r>
              <a:rPr lang="en-GB" dirty="0" err="1" smtClean="0"/>
              <a:t>ising</a:t>
            </a:r>
            <a:r>
              <a:rPr lang="en-GB" dirty="0" smtClean="0"/>
              <a:t>)  bronzes:</a:t>
            </a:r>
          </a:p>
          <a:p>
            <a:pPr lvl="1"/>
            <a:r>
              <a:rPr lang="en-GB" dirty="0" smtClean="0"/>
              <a:t>Concentric designs of bowls &amp; shields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3717032"/>
            <a:ext cx="25891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 </a:t>
            </a:r>
            <a:r>
              <a:rPr lang="en-GB" dirty="0" err="1" smtClean="0"/>
              <a:t>Idaean</a:t>
            </a:r>
            <a:endParaRPr lang="en-GB" dirty="0" smtClean="0"/>
          </a:p>
          <a:p>
            <a:r>
              <a:rPr lang="en-GB" dirty="0" smtClean="0"/>
              <a:t>bronze shield, 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pic>
        <p:nvPicPr>
          <p:cNvPr id="11" name="Picture 10" descr="dagger_detail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5292080" y="4581128"/>
            <a:ext cx="3528392" cy="135707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372200" y="6093296"/>
            <a:ext cx="2282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inlaid dagger</a:t>
            </a:r>
            <a:endParaRPr lang="en-GB" dirty="0"/>
          </a:p>
        </p:txBody>
      </p:sp>
      <p:pic>
        <p:nvPicPr>
          <p:cNvPr id="13" name="Content Placeholder 12" descr="shield idaean cave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436096" y="332656"/>
            <a:ext cx="3287164" cy="333354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Maritime Contacts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Intensification of contacts in 8</a:t>
            </a:r>
            <a:r>
              <a:rPr lang="en-GB" baseline="30000" dirty="0" smtClean="0"/>
              <a:t>th</a:t>
            </a:r>
            <a:r>
              <a:rPr lang="en-GB" dirty="0" smtClean="0"/>
              <a:t>-7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Phoenicians conspicuous in Homeric epic:</a:t>
            </a:r>
          </a:p>
          <a:p>
            <a:pPr lvl="1"/>
            <a:r>
              <a:rPr lang="en-GB" dirty="0" smtClean="0"/>
              <a:t>Skilled craftsmen</a:t>
            </a:r>
          </a:p>
          <a:p>
            <a:pPr lvl="1"/>
            <a:r>
              <a:rPr lang="en-GB" dirty="0"/>
              <a:t>Gift giving</a:t>
            </a:r>
          </a:p>
          <a:p>
            <a:pPr lvl="1"/>
            <a:r>
              <a:rPr lang="en-GB" smtClean="0"/>
              <a:t>Shrewd </a:t>
            </a:r>
            <a:r>
              <a:rPr lang="en-GB" dirty="0" smtClean="0"/>
              <a:t>merchants</a:t>
            </a:r>
          </a:p>
          <a:p>
            <a:pPr lvl="1"/>
            <a:r>
              <a:rPr lang="en-GB" dirty="0" smtClean="0"/>
              <a:t>Piracy</a:t>
            </a:r>
          </a:p>
          <a:p>
            <a:r>
              <a:rPr lang="en-GB" dirty="0" smtClean="0"/>
              <a:t>Reflects the contacts of the 9</a:t>
            </a:r>
            <a:r>
              <a:rPr lang="en-GB" baseline="30000" dirty="0" smtClean="0"/>
              <a:t>th</a:t>
            </a:r>
            <a:r>
              <a:rPr lang="en-GB" dirty="0" smtClean="0"/>
              <a:t> &amp; 8</a:t>
            </a:r>
            <a:r>
              <a:rPr lang="en-GB" baseline="30000" dirty="0" smtClean="0"/>
              <a:t>th</a:t>
            </a:r>
            <a:r>
              <a:rPr lang="en-GB" dirty="0" smtClean="0"/>
              <a:t> century manifest in archaeological record:</a:t>
            </a:r>
          </a:p>
          <a:p>
            <a:pPr lvl="1"/>
            <a:r>
              <a:rPr lang="en-GB" dirty="0" err="1" smtClean="0"/>
              <a:t>Lefkandi</a:t>
            </a:r>
            <a:r>
              <a:rPr lang="en-GB" dirty="0" smtClean="0"/>
              <a:t>, Crete &amp; Athens</a:t>
            </a:r>
            <a:endParaRPr lang="en-GB" dirty="0"/>
          </a:p>
        </p:txBody>
      </p:sp>
      <p:pic>
        <p:nvPicPr>
          <p:cNvPr id="5" name="Picture 6" descr="idaean shield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3173338" cy="319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444208" y="5271603"/>
            <a:ext cx="2015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Shield: </a:t>
            </a:r>
            <a:r>
              <a:rPr lang="en-GB" dirty="0" err="1" smtClean="0"/>
              <a:t>Idaean</a:t>
            </a:r>
            <a:r>
              <a:rPr lang="en-GB" dirty="0" smtClean="0"/>
              <a:t> cave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Polis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95424"/>
          </a:xfrm>
        </p:spPr>
        <p:txBody>
          <a:bodyPr>
            <a:normAutofit/>
          </a:bodyPr>
          <a:lstStyle/>
          <a:p>
            <a:r>
              <a:rPr lang="en-US" altLang="en-US" dirty="0" smtClean="0"/>
              <a:t>What is the </a:t>
            </a:r>
            <a:r>
              <a:rPr lang="en-US" altLang="en-US" i="1" dirty="0" smtClean="0"/>
              <a:t>Polis</a:t>
            </a:r>
            <a:r>
              <a:rPr lang="en-US" altLang="en-US" dirty="0" smtClean="0"/>
              <a:t>?</a:t>
            </a:r>
          </a:p>
          <a:p>
            <a:pPr lvl="1"/>
            <a:r>
              <a:rPr lang="en-US" altLang="en-US" dirty="0" smtClean="0"/>
              <a:t>Autonomous state</a:t>
            </a:r>
          </a:p>
          <a:p>
            <a:pPr lvl="1"/>
            <a:r>
              <a:rPr lang="en-US" altLang="en-US" dirty="0" smtClean="0"/>
              <a:t>Occupied a certain area</a:t>
            </a:r>
          </a:p>
          <a:p>
            <a:pPr lvl="1"/>
            <a:r>
              <a:rPr lang="en-US" altLang="en-US" dirty="0" smtClean="0"/>
              <a:t>Often nuclear settlement</a:t>
            </a:r>
          </a:p>
          <a:p>
            <a:pPr lvl="1"/>
            <a:r>
              <a:rPr lang="en-US" altLang="en-US" dirty="0" smtClean="0"/>
              <a:t>Socio-political &amp; </a:t>
            </a:r>
            <a:r>
              <a:rPr lang="en-US" altLang="en-US" dirty="0" smtClean="0">
                <a:solidFill>
                  <a:srgbClr val="FFC000"/>
                </a:solidFill>
              </a:rPr>
              <a:t>religious</a:t>
            </a:r>
            <a:r>
              <a:rPr lang="en-US" altLang="en-US" dirty="0" smtClean="0"/>
              <a:t> centre</a:t>
            </a:r>
          </a:p>
          <a:p>
            <a:r>
              <a:rPr lang="en-US" altLang="en-US" dirty="0" smtClean="0"/>
              <a:t>Formation of </a:t>
            </a:r>
            <a:r>
              <a:rPr lang="en-US" altLang="en-US" i="1" dirty="0" smtClean="0"/>
              <a:t>polis</a:t>
            </a:r>
            <a:r>
              <a:rPr lang="en-US" altLang="en-US" dirty="0" smtClean="0"/>
              <a:t> intrinsically associated with appearance of temples</a:t>
            </a:r>
          </a:p>
        </p:txBody>
      </p:sp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5508104" y="5229200"/>
            <a:ext cx="324036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Temple </a:t>
            </a:r>
            <a:r>
              <a:rPr lang="en-GB" dirty="0" smtClean="0"/>
              <a:t>model, Argive </a:t>
            </a:r>
            <a:r>
              <a:rPr lang="en-GB" dirty="0" err="1" smtClean="0"/>
              <a:t>Heraion</a:t>
            </a:r>
            <a:endParaRPr lang="en-GB" dirty="0"/>
          </a:p>
        </p:txBody>
      </p:sp>
      <p:pic>
        <p:nvPicPr>
          <p:cNvPr id="8" name="Picture 12" descr="ah-model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060848"/>
            <a:ext cx="3606551" cy="2999578"/>
          </a:xfrm>
          <a:prstGeom prst="rect">
            <a:avLst/>
          </a:prstGeom>
          <a:noFill/>
          <a:ln/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Polis</a:t>
            </a:r>
            <a:r>
              <a:rPr lang="en-GB" dirty="0" smtClean="0"/>
              <a:t> in Epic?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824536" cy="51125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Achaean communities are placed under the protection of a patron deity</a:t>
            </a:r>
          </a:p>
          <a:p>
            <a:r>
              <a:rPr lang="en-GB" dirty="0" smtClean="0"/>
              <a:t>Argos: Hera</a:t>
            </a:r>
          </a:p>
          <a:p>
            <a:r>
              <a:rPr lang="en-GB" dirty="0" smtClean="0"/>
              <a:t>Troy: Athena = patron goddess of the city</a:t>
            </a:r>
          </a:p>
          <a:p>
            <a:pPr lvl="1"/>
            <a:r>
              <a:rPr lang="en-GB" dirty="0" smtClean="0"/>
              <a:t>Temple located on the acropolis</a:t>
            </a:r>
          </a:p>
          <a:p>
            <a:pPr lvl="1"/>
            <a:r>
              <a:rPr lang="en-GB" dirty="0" smtClean="0"/>
              <a:t>Votive offerings donated on behalf of the community</a:t>
            </a:r>
          </a:p>
          <a:p>
            <a:pPr lvl="1"/>
            <a:r>
              <a:rPr lang="en-GB" dirty="0" smtClean="0"/>
              <a:t>Evoked by her epithet </a:t>
            </a:r>
            <a:r>
              <a:rPr lang="en-GB" dirty="0" smtClean="0">
                <a:solidFill>
                  <a:srgbClr val="FFC000"/>
                </a:solidFill>
              </a:rPr>
              <a:t>“The rescuer of the </a:t>
            </a:r>
            <a:r>
              <a:rPr lang="en-GB" i="1" dirty="0" smtClean="0">
                <a:solidFill>
                  <a:srgbClr val="FFC000"/>
                </a:solidFill>
              </a:rPr>
              <a:t>Polis</a:t>
            </a:r>
            <a:r>
              <a:rPr lang="en-GB" dirty="0" smtClean="0">
                <a:solidFill>
                  <a:srgbClr val="FFC000"/>
                </a:solidFill>
              </a:rPr>
              <a:t>”</a:t>
            </a:r>
          </a:p>
          <a:p>
            <a:r>
              <a:rPr lang="en-GB" dirty="0" smtClean="0"/>
              <a:t>8</a:t>
            </a:r>
            <a:r>
              <a:rPr lang="en-GB" baseline="30000" dirty="0" smtClean="0"/>
              <a:t>th</a:t>
            </a:r>
            <a:r>
              <a:rPr lang="en-GB" dirty="0" smtClean="0"/>
              <a:t>-7</a:t>
            </a:r>
            <a:r>
              <a:rPr lang="en-GB" baseline="30000" dirty="0" smtClean="0"/>
              <a:t>th</a:t>
            </a:r>
            <a:r>
              <a:rPr lang="en-GB" dirty="0" smtClean="0"/>
              <a:t> century phenomena are present in the texts</a:t>
            </a:r>
          </a:p>
          <a:p>
            <a:endParaRPr lang="en-GB" dirty="0"/>
          </a:p>
        </p:txBody>
      </p:sp>
      <p:pic>
        <p:nvPicPr>
          <p:cNvPr id="5" name="Picture 6" descr="argive hera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63492" y="2204864"/>
            <a:ext cx="3730366" cy="259228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876256" y="4941168"/>
            <a:ext cx="1609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Argive</a:t>
            </a:r>
            <a:r>
              <a:rPr lang="en-GB" dirty="0" smtClean="0"/>
              <a:t> </a:t>
            </a:r>
            <a:r>
              <a:rPr lang="en-GB" dirty="0" err="1" smtClean="0"/>
              <a:t>Heraion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8</a:t>
            </a:r>
            <a:r>
              <a:rPr lang="en-GB" baseline="30000" dirty="0" smtClean="0"/>
              <a:t>th</a:t>
            </a:r>
            <a:r>
              <a:rPr lang="en-GB" dirty="0" smtClean="0"/>
              <a:t> Century Cult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Creation of religious landscape</a:t>
            </a:r>
          </a:p>
          <a:p>
            <a:r>
              <a:rPr lang="en-GB" dirty="0" smtClean="0"/>
              <a:t>Altars: burnt offerings &amp; animal sacrifice</a:t>
            </a:r>
          </a:p>
          <a:p>
            <a:pPr lvl="1"/>
            <a:r>
              <a:rPr lang="en-GB" dirty="0" smtClean="0"/>
              <a:t>Numerous altar-</a:t>
            </a:r>
            <a:r>
              <a:rPr lang="en-GB" dirty="0" err="1" smtClean="0"/>
              <a:t>temene</a:t>
            </a:r>
            <a:r>
              <a:rPr lang="en-GB" dirty="0" smtClean="0"/>
              <a:t> in epics, especially dedicated to Zeus, reflecting 8</a:t>
            </a:r>
            <a:r>
              <a:rPr lang="en-GB" baseline="30000" dirty="0" smtClean="0"/>
              <a:t>th</a:t>
            </a:r>
            <a:r>
              <a:rPr lang="en-GB" dirty="0" smtClean="0"/>
              <a:t> century religious landscape</a:t>
            </a:r>
          </a:p>
          <a:p>
            <a:r>
              <a:rPr lang="en-GB" dirty="0" smtClean="0"/>
              <a:t>Formalisation of religious space &amp; first temples</a:t>
            </a:r>
          </a:p>
          <a:p>
            <a:pPr lvl="1"/>
            <a:r>
              <a:rPr lang="en-GB" dirty="0" smtClean="0"/>
              <a:t>Temple spaces found in epic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76256" y="6237312"/>
            <a:ext cx="166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Eretria Temples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268759"/>
            <a:ext cx="2992474" cy="493535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Epic Cult </a:t>
            </a:r>
            <a:r>
              <a:rPr lang="en-GB" dirty="0"/>
              <a:t>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4330824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Temples  = 8</a:t>
            </a:r>
            <a:r>
              <a:rPr lang="en-GB" baseline="30000" dirty="0" smtClean="0"/>
              <a:t>th</a:t>
            </a:r>
            <a:r>
              <a:rPr lang="en-GB" dirty="0" smtClean="0"/>
              <a:t> century Greek experience</a:t>
            </a:r>
          </a:p>
          <a:p>
            <a:r>
              <a:rPr lang="en-GB" dirty="0" smtClean="0"/>
              <a:t>Manifest in Homeric epic with references to  freestanding, roofed sacred enclosures:</a:t>
            </a:r>
          </a:p>
          <a:p>
            <a:pPr lvl="1"/>
            <a:r>
              <a:rPr lang="en-GB" i="1" dirty="0" smtClean="0"/>
              <a:t>Iliad</a:t>
            </a:r>
            <a:r>
              <a:rPr lang="en-GB" dirty="0" smtClean="0"/>
              <a:t> I.39 Apollo at </a:t>
            </a:r>
            <a:r>
              <a:rPr lang="en-GB" dirty="0" err="1" smtClean="0"/>
              <a:t>Chryse</a:t>
            </a:r>
            <a:endParaRPr lang="en-GB" dirty="0" smtClean="0"/>
          </a:p>
          <a:p>
            <a:pPr lvl="1"/>
            <a:r>
              <a:rPr lang="en-GB" i="1" dirty="0" smtClean="0"/>
              <a:t>Iliad</a:t>
            </a:r>
            <a:r>
              <a:rPr lang="en-GB" dirty="0" smtClean="0"/>
              <a:t> IX.404-5) Apollo at Delhi</a:t>
            </a:r>
          </a:p>
          <a:p>
            <a:r>
              <a:rPr lang="en-GB" dirty="0" smtClean="0"/>
              <a:t>Temple of Athena at Troy inside citadel (central </a:t>
            </a:r>
            <a:r>
              <a:rPr lang="en-GB" i="1" dirty="0" smtClean="0"/>
              <a:t>polis</a:t>
            </a:r>
            <a:r>
              <a:rPr lang="en-GB" dirty="0" smtClean="0"/>
              <a:t> cult)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868144" y="4725144"/>
            <a:ext cx="2551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Temple to Apollo, Eretria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420887"/>
            <a:ext cx="3256784" cy="2166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13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Athens Temple of Athena in Epic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823416"/>
          </a:xfrm>
        </p:spPr>
        <p:txBody>
          <a:bodyPr>
            <a:normAutofit/>
          </a:bodyPr>
          <a:lstStyle/>
          <a:p>
            <a:r>
              <a:rPr lang="en-GB" i="1" dirty="0" smtClean="0"/>
              <a:t>Odyssey</a:t>
            </a:r>
            <a:r>
              <a:rPr lang="en-GB" dirty="0" smtClean="0"/>
              <a:t> VII.80-1: </a:t>
            </a:r>
          </a:p>
          <a:p>
            <a:pPr lvl="1"/>
            <a:r>
              <a:rPr lang="en-GB" dirty="0" smtClean="0"/>
              <a:t>Athena goes to the strong house of </a:t>
            </a:r>
            <a:r>
              <a:rPr lang="en-GB" dirty="0" err="1" smtClean="0"/>
              <a:t>Erectheus</a:t>
            </a:r>
            <a:endParaRPr lang="en-GB" dirty="0" smtClean="0"/>
          </a:p>
          <a:p>
            <a:r>
              <a:rPr lang="en-GB" i="1" dirty="0" smtClean="0"/>
              <a:t>Iliad</a:t>
            </a:r>
            <a:r>
              <a:rPr lang="en-GB" dirty="0" smtClean="0"/>
              <a:t> II.546-51:</a:t>
            </a:r>
          </a:p>
          <a:p>
            <a:pPr lvl="1"/>
            <a:r>
              <a:rPr lang="en-GB" dirty="0" smtClean="0"/>
              <a:t>Temple to Athena on acropolis where </a:t>
            </a:r>
            <a:r>
              <a:rPr lang="en-GB" dirty="0" err="1" smtClean="0"/>
              <a:t>Erechtheus</a:t>
            </a:r>
            <a:r>
              <a:rPr lang="en-GB" dirty="0" smtClean="0"/>
              <a:t> lived</a:t>
            </a:r>
          </a:p>
          <a:p>
            <a:r>
              <a:rPr lang="en-GB" dirty="0" smtClean="0"/>
              <a:t>LG period: Greeks making explicit link to BA past through positioning of temples</a:t>
            </a:r>
          </a:p>
        </p:txBody>
      </p:sp>
      <p:pic>
        <p:nvPicPr>
          <p:cNvPr id="6" name="Content Placeholder 5" descr="Museum Athens 059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2276872"/>
            <a:ext cx="3789357" cy="2520280"/>
          </a:xfrm>
        </p:spPr>
      </p:pic>
      <p:sp>
        <p:nvSpPr>
          <p:cNvPr id="7" name="TextBox 6"/>
          <p:cNvSpPr txBox="1"/>
          <p:nvPr/>
        </p:nvSpPr>
        <p:spPr>
          <a:xfrm>
            <a:off x="6444208" y="4869160"/>
            <a:ext cx="2328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Archaios</a:t>
            </a:r>
            <a:r>
              <a:rPr lang="en-GB" i="1" dirty="0" smtClean="0"/>
              <a:t> </a:t>
            </a:r>
            <a:r>
              <a:rPr lang="en-GB" i="1" dirty="0" err="1" smtClean="0"/>
              <a:t>Naos</a:t>
            </a:r>
            <a:r>
              <a:rPr lang="en-GB" dirty="0" smtClean="0"/>
              <a:t>, Athens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458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r>
              <a:rPr lang="en-US" altLang="en-US" sz="2800" dirty="0" smtClean="0"/>
              <a:t>Can  we situate </a:t>
            </a:r>
            <a:r>
              <a:rPr lang="en-US" altLang="en-US" sz="2800" smtClean="0"/>
              <a:t>Homeric world?</a:t>
            </a:r>
          </a:p>
          <a:p>
            <a:r>
              <a:rPr lang="en-US" altLang="en-US" sz="2800" dirty="0" smtClean="0"/>
              <a:t>Oral poems </a:t>
            </a:r>
            <a:r>
              <a:rPr lang="en-US" altLang="en-US" sz="2800" dirty="0" err="1" smtClean="0"/>
              <a:t>contextualised</a:t>
            </a:r>
            <a:r>
              <a:rPr lang="en-US" altLang="en-US" sz="2800" dirty="0" smtClean="0"/>
              <a:t> &amp; recreated during every performance:</a:t>
            </a:r>
          </a:p>
          <a:p>
            <a:pPr lvl="1"/>
            <a:r>
              <a:rPr lang="en-US" altLang="en-US" sz="2400" dirty="0" smtClean="0"/>
              <a:t>Only </a:t>
            </a:r>
            <a:r>
              <a:rPr lang="en-US" altLang="en-US" sz="2400" dirty="0" err="1" smtClean="0"/>
              <a:t>standardised</a:t>
            </a:r>
            <a:r>
              <a:rPr lang="en-US" altLang="en-US" sz="2400" dirty="0" smtClean="0"/>
              <a:t> when written down in 8</a:t>
            </a:r>
            <a:r>
              <a:rPr lang="en-US" altLang="en-US" sz="2400" baseline="30000" dirty="0" smtClean="0"/>
              <a:t>th</a:t>
            </a:r>
            <a:r>
              <a:rPr lang="en-US" altLang="en-US" sz="2400" dirty="0" smtClean="0"/>
              <a:t>/7</a:t>
            </a:r>
            <a:r>
              <a:rPr lang="en-US" altLang="en-US" sz="2400" baseline="30000" dirty="0" smtClean="0"/>
              <a:t>th</a:t>
            </a:r>
            <a:r>
              <a:rPr lang="en-US" altLang="en-US" sz="2400" dirty="0" smtClean="0"/>
              <a:t> century</a:t>
            </a:r>
          </a:p>
          <a:p>
            <a:r>
              <a:rPr lang="en-GB" sz="2800" dirty="0" smtClean="0"/>
              <a:t>Was epic modelled on Homer’s own time ?</a:t>
            </a:r>
          </a:p>
          <a:p>
            <a:r>
              <a:rPr lang="en-US" altLang="en-US" sz="2800" dirty="0" smtClean="0"/>
              <a:t>Certain 8</a:t>
            </a:r>
            <a:r>
              <a:rPr lang="en-US" altLang="en-US" sz="2800" baseline="30000" dirty="0" smtClean="0"/>
              <a:t>th</a:t>
            </a:r>
            <a:r>
              <a:rPr lang="en-US" altLang="en-US" sz="2800" dirty="0" smtClean="0"/>
              <a:t>-century phenomena are manifest in both the archaeological record &amp; the epics</a:t>
            </a:r>
          </a:p>
          <a:p>
            <a:r>
              <a:rPr lang="en-US" altLang="en-US" sz="2800" dirty="0" smtClean="0"/>
              <a:t>Knowledge of narrative figurative art &amp; certain elements of the manufacturing process</a:t>
            </a:r>
          </a:p>
          <a:p>
            <a:r>
              <a:rPr lang="en-US" altLang="en-US" sz="2800" dirty="0" smtClean="0"/>
              <a:t>Development of the </a:t>
            </a:r>
            <a:r>
              <a:rPr lang="en-US" altLang="en-US" sz="2800" i="1" dirty="0" smtClean="0"/>
              <a:t>polis</a:t>
            </a:r>
          </a:p>
          <a:p>
            <a:r>
              <a:rPr lang="en-US" altLang="en-US" sz="2800" dirty="0" smtClean="0"/>
              <a:t>Discussion of temple life reflects LG reality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ouise templat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louise template</Template>
  <TotalTime>1786</TotalTime>
  <Words>1118</Words>
  <Application>Microsoft Office PowerPoint</Application>
  <PresentationFormat>On-screen Show (4:3)</PresentationFormat>
  <Paragraphs>160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Corbel</vt:lpstr>
      <vt:lpstr>Wingdings</vt:lpstr>
      <vt:lpstr>Wingdings 2</vt:lpstr>
      <vt:lpstr>Wingdings 3</vt:lpstr>
      <vt:lpstr>louise template</vt:lpstr>
      <vt:lpstr>AHAR5004</vt:lpstr>
      <vt:lpstr>Homer as a Historical Source</vt:lpstr>
      <vt:lpstr>Oral Tradition</vt:lpstr>
      <vt:lpstr>Homer &amp; Oral Tradition</vt:lpstr>
      <vt:lpstr>Homer and Mycenaean Greece</vt:lpstr>
      <vt:lpstr>Homer and Mycenaean Greece</vt:lpstr>
      <vt:lpstr>Bronze Age Past in Homeric Epic?</vt:lpstr>
      <vt:lpstr>Narrative Devices</vt:lpstr>
      <vt:lpstr>Heroes &amp; Epic Performance</vt:lpstr>
      <vt:lpstr>Heroes in the 8th Century</vt:lpstr>
      <vt:lpstr>Links to Iron Age Greece?</vt:lpstr>
      <vt:lpstr>Figurative Art</vt:lpstr>
      <vt:lpstr>Shield of Achilles</vt:lpstr>
      <vt:lpstr>Shield of Achilles</vt:lpstr>
      <vt:lpstr>Maritime Contacts </vt:lpstr>
      <vt:lpstr>Polis</vt:lpstr>
      <vt:lpstr>Polis in Epic?</vt:lpstr>
      <vt:lpstr>8th Century Cult Practices</vt:lpstr>
      <vt:lpstr>Epic Cult Practices</vt:lpstr>
      <vt:lpstr>Athens Temple of Athena in Epic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57</cp:revision>
  <dcterms:created xsi:type="dcterms:W3CDTF">2014-10-26T11:52:09Z</dcterms:created>
  <dcterms:modified xsi:type="dcterms:W3CDTF">2015-10-19T09:13:00Z</dcterms:modified>
</cp:coreProperties>
</file>