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7" r:id="rId2"/>
    <p:sldId id="258" r:id="rId3"/>
    <p:sldId id="259" r:id="rId4"/>
    <p:sldId id="260" r:id="rId5"/>
    <p:sldId id="261" r:id="rId6"/>
    <p:sldId id="262" r:id="rId7"/>
    <p:sldId id="263" r:id="rId8"/>
    <p:sldId id="264" r:id="rId9"/>
    <p:sldId id="265" r:id="rId10"/>
    <p:sldId id="266"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F34C162-58FA-42DA-8C2B-18418404B2CF}" type="datetimeFigureOut">
              <a:rPr lang="en-GB" smtClean="0"/>
              <a:t>18/10/2016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D108822-4988-4C3C-AB13-46602407FA73}" type="slidenum">
              <a:rPr lang="en-GB" smtClean="0"/>
              <a:t>‹#›</a:t>
            </a:fld>
            <a:endParaRPr lang="en-GB"/>
          </a:p>
        </p:txBody>
      </p:sp>
    </p:spTree>
    <p:extLst>
      <p:ext uri="{BB962C8B-B14F-4D97-AF65-F5344CB8AC3E}">
        <p14:creationId xmlns:p14="http://schemas.microsoft.com/office/powerpoint/2010/main" val="3130247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23AAB1A-AE95-439C-9F15-A503D64EA507}" type="slidenum">
              <a:rPr lang="en-GB" smtClean="0"/>
              <a:t>1</a:t>
            </a:fld>
            <a:endParaRPr lang="en-GB" dirty="0"/>
          </a:p>
        </p:txBody>
      </p:sp>
    </p:spTree>
    <p:extLst>
      <p:ext uri="{BB962C8B-B14F-4D97-AF65-F5344CB8AC3E}">
        <p14:creationId xmlns:p14="http://schemas.microsoft.com/office/powerpoint/2010/main" val="40293691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23AAB1A-AE95-439C-9F15-A503D64EA507}" type="slidenum">
              <a:rPr lang="en-GB" smtClean="0"/>
              <a:t>2</a:t>
            </a:fld>
            <a:endParaRPr lang="en-GB" dirty="0"/>
          </a:p>
        </p:txBody>
      </p:sp>
    </p:spTree>
    <p:extLst>
      <p:ext uri="{BB962C8B-B14F-4D97-AF65-F5344CB8AC3E}">
        <p14:creationId xmlns:p14="http://schemas.microsoft.com/office/powerpoint/2010/main" val="1729275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23AAB1A-AE95-439C-9F15-A503D64EA507}" type="slidenum">
              <a:rPr lang="en-GB" smtClean="0"/>
              <a:t>3</a:t>
            </a:fld>
            <a:endParaRPr lang="en-GB" dirty="0"/>
          </a:p>
        </p:txBody>
      </p:sp>
    </p:spTree>
    <p:extLst>
      <p:ext uri="{BB962C8B-B14F-4D97-AF65-F5344CB8AC3E}">
        <p14:creationId xmlns:p14="http://schemas.microsoft.com/office/powerpoint/2010/main" val="11091398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23AAB1A-AE95-439C-9F15-A503D64EA507}" type="slidenum">
              <a:rPr lang="en-GB" smtClean="0"/>
              <a:t>4</a:t>
            </a:fld>
            <a:endParaRPr lang="en-GB"/>
          </a:p>
        </p:txBody>
      </p:sp>
    </p:spTree>
    <p:extLst>
      <p:ext uri="{BB962C8B-B14F-4D97-AF65-F5344CB8AC3E}">
        <p14:creationId xmlns:p14="http://schemas.microsoft.com/office/powerpoint/2010/main" val="4041857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23AAB1A-AE95-439C-9F15-A503D64EA507}" type="slidenum">
              <a:rPr lang="en-GB" smtClean="0"/>
              <a:t>5</a:t>
            </a:fld>
            <a:endParaRPr lang="en-GB"/>
          </a:p>
        </p:txBody>
      </p:sp>
    </p:spTree>
    <p:extLst>
      <p:ext uri="{BB962C8B-B14F-4D97-AF65-F5344CB8AC3E}">
        <p14:creationId xmlns:p14="http://schemas.microsoft.com/office/powerpoint/2010/main" val="32496050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23AAB1A-AE95-439C-9F15-A503D64EA507}" type="slidenum">
              <a:rPr lang="en-GB" smtClean="0"/>
              <a:t>6</a:t>
            </a:fld>
            <a:endParaRPr lang="en-GB"/>
          </a:p>
        </p:txBody>
      </p:sp>
    </p:spTree>
    <p:extLst>
      <p:ext uri="{BB962C8B-B14F-4D97-AF65-F5344CB8AC3E}">
        <p14:creationId xmlns:p14="http://schemas.microsoft.com/office/powerpoint/2010/main" val="90910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23AAB1A-AE95-439C-9F15-A503D64EA507}" type="slidenum">
              <a:rPr lang="en-GB" smtClean="0"/>
              <a:t>7</a:t>
            </a:fld>
            <a:endParaRPr lang="en-GB"/>
          </a:p>
        </p:txBody>
      </p:sp>
    </p:spTree>
    <p:extLst>
      <p:ext uri="{BB962C8B-B14F-4D97-AF65-F5344CB8AC3E}">
        <p14:creationId xmlns:p14="http://schemas.microsoft.com/office/powerpoint/2010/main" val="38215383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23AAB1A-AE95-439C-9F15-A503D64EA507}" type="slidenum">
              <a:rPr lang="en-GB" smtClean="0"/>
              <a:t>8</a:t>
            </a:fld>
            <a:endParaRPr lang="en-GB"/>
          </a:p>
        </p:txBody>
      </p:sp>
    </p:spTree>
    <p:extLst>
      <p:ext uri="{BB962C8B-B14F-4D97-AF65-F5344CB8AC3E}">
        <p14:creationId xmlns:p14="http://schemas.microsoft.com/office/powerpoint/2010/main" val="3658517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23AAB1A-AE95-439C-9F15-A503D64EA507}" type="slidenum">
              <a:rPr lang="en-GB" smtClean="0"/>
              <a:t>9</a:t>
            </a:fld>
            <a:endParaRPr lang="en-GB"/>
          </a:p>
        </p:txBody>
      </p:sp>
    </p:spTree>
    <p:extLst>
      <p:ext uri="{BB962C8B-B14F-4D97-AF65-F5344CB8AC3E}">
        <p14:creationId xmlns:p14="http://schemas.microsoft.com/office/powerpoint/2010/main" val="3044696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23AAB1A-AE95-439C-9F15-A503D64EA507}" type="slidenum">
              <a:rPr lang="en-GB" smtClean="0"/>
              <a:t>10</a:t>
            </a:fld>
            <a:endParaRPr lang="en-GB"/>
          </a:p>
        </p:txBody>
      </p:sp>
    </p:spTree>
    <p:extLst>
      <p:ext uri="{BB962C8B-B14F-4D97-AF65-F5344CB8AC3E}">
        <p14:creationId xmlns:p14="http://schemas.microsoft.com/office/powerpoint/2010/main" val="22811813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23AAB1A-AE95-439C-9F15-A503D64EA507}" type="slidenum">
              <a:rPr lang="en-GB" smtClean="0"/>
              <a:t>11</a:t>
            </a:fld>
            <a:endParaRPr lang="en-GB"/>
          </a:p>
        </p:txBody>
      </p:sp>
    </p:spTree>
    <p:extLst>
      <p:ext uri="{BB962C8B-B14F-4D97-AF65-F5344CB8AC3E}">
        <p14:creationId xmlns:p14="http://schemas.microsoft.com/office/powerpoint/2010/main" val="9467438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08BBFF3-C74B-4367-B53B-9555429E5B73}" type="datetimeFigureOut">
              <a:rPr lang="en-GB" smtClean="0"/>
              <a:t>18/10/2016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58F2F1-D365-4C86-A0C1-94BDE5F9DD68}" type="slidenum">
              <a:rPr lang="en-GB" smtClean="0"/>
              <a:t>‹#›</a:t>
            </a:fld>
            <a:endParaRPr lang="en-GB"/>
          </a:p>
        </p:txBody>
      </p:sp>
    </p:spTree>
    <p:extLst>
      <p:ext uri="{BB962C8B-B14F-4D97-AF65-F5344CB8AC3E}">
        <p14:creationId xmlns:p14="http://schemas.microsoft.com/office/powerpoint/2010/main" val="3538373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8BBFF3-C74B-4367-B53B-9555429E5B73}" type="datetimeFigureOut">
              <a:rPr lang="en-GB" smtClean="0"/>
              <a:t>18/10/2016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58F2F1-D365-4C86-A0C1-94BDE5F9DD68}" type="slidenum">
              <a:rPr lang="en-GB" smtClean="0"/>
              <a:t>‹#›</a:t>
            </a:fld>
            <a:endParaRPr lang="en-GB"/>
          </a:p>
        </p:txBody>
      </p:sp>
    </p:spTree>
    <p:extLst>
      <p:ext uri="{BB962C8B-B14F-4D97-AF65-F5344CB8AC3E}">
        <p14:creationId xmlns:p14="http://schemas.microsoft.com/office/powerpoint/2010/main" val="153566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08BBFF3-C74B-4367-B53B-9555429E5B73}" type="datetimeFigureOut">
              <a:rPr lang="en-GB" smtClean="0"/>
              <a:t>18/10/2016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58F2F1-D365-4C86-A0C1-94BDE5F9DD68}" type="slidenum">
              <a:rPr lang="en-GB" smtClean="0"/>
              <a:t>‹#›</a:t>
            </a:fld>
            <a:endParaRPr lang="en-GB"/>
          </a:p>
        </p:txBody>
      </p:sp>
    </p:spTree>
    <p:extLst>
      <p:ext uri="{BB962C8B-B14F-4D97-AF65-F5344CB8AC3E}">
        <p14:creationId xmlns:p14="http://schemas.microsoft.com/office/powerpoint/2010/main" val="936982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08BBFF3-C74B-4367-B53B-9555429E5B73}" type="datetimeFigureOut">
              <a:rPr lang="en-GB" smtClean="0"/>
              <a:t>18/10/2016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58F2F1-D365-4C86-A0C1-94BDE5F9DD68}" type="slidenum">
              <a:rPr lang="en-GB" smtClean="0"/>
              <a:t>‹#›</a:t>
            </a:fld>
            <a:endParaRPr lang="en-GB"/>
          </a:p>
        </p:txBody>
      </p:sp>
    </p:spTree>
    <p:extLst>
      <p:ext uri="{BB962C8B-B14F-4D97-AF65-F5344CB8AC3E}">
        <p14:creationId xmlns:p14="http://schemas.microsoft.com/office/powerpoint/2010/main" val="2038728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08BBFF3-C74B-4367-B53B-9555429E5B73}" type="datetimeFigureOut">
              <a:rPr lang="en-GB" smtClean="0"/>
              <a:t>18/10/2016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58F2F1-D365-4C86-A0C1-94BDE5F9DD68}" type="slidenum">
              <a:rPr lang="en-GB" smtClean="0"/>
              <a:t>‹#›</a:t>
            </a:fld>
            <a:endParaRPr lang="en-GB"/>
          </a:p>
        </p:txBody>
      </p:sp>
    </p:spTree>
    <p:extLst>
      <p:ext uri="{BB962C8B-B14F-4D97-AF65-F5344CB8AC3E}">
        <p14:creationId xmlns:p14="http://schemas.microsoft.com/office/powerpoint/2010/main" val="1243112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08BBFF3-C74B-4367-B53B-9555429E5B73}" type="datetimeFigureOut">
              <a:rPr lang="en-GB" smtClean="0"/>
              <a:t>18/10/2016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58F2F1-D365-4C86-A0C1-94BDE5F9DD68}" type="slidenum">
              <a:rPr lang="en-GB" smtClean="0"/>
              <a:t>‹#›</a:t>
            </a:fld>
            <a:endParaRPr lang="en-GB"/>
          </a:p>
        </p:txBody>
      </p:sp>
    </p:spTree>
    <p:extLst>
      <p:ext uri="{BB962C8B-B14F-4D97-AF65-F5344CB8AC3E}">
        <p14:creationId xmlns:p14="http://schemas.microsoft.com/office/powerpoint/2010/main" val="3512456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8BBFF3-C74B-4367-B53B-9555429E5B73}" type="datetimeFigureOut">
              <a:rPr lang="en-GB" smtClean="0"/>
              <a:t>18/10/2016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D58F2F1-D365-4C86-A0C1-94BDE5F9DD68}" type="slidenum">
              <a:rPr lang="en-GB" smtClean="0"/>
              <a:t>‹#›</a:t>
            </a:fld>
            <a:endParaRPr lang="en-GB"/>
          </a:p>
        </p:txBody>
      </p:sp>
    </p:spTree>
    <p:extLst>
      <p:ext uri="{BB962C8B-B14F-4D97-AF65-F5344CB8AC3E}">
        <p14:creationId xmlns:p14="http://schemas.microsoft.com/office/powerpoint/2010/main" val="1796266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8BBFF3-C74B-4367-B53B-9555429E5B73}" type="datetimeFigureOut">
              <a:rPr lang="en-GB" smtClean="0"/>
              <a:t>18/10/2016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58F2F1-D365-4C86-A0C1-94BDE5F9DD68}" type="slidenum">
              <a:rPr lang="en-GB" smtClean="0"/>
              <a:t>‹#›</a:t>
            </a:fld>
            <a:endParaRPr lang="en-GB"/>
          </a:p>
        </p:txBody>
      </p:sp>
    </p:spTree>
    <p:extLst>
      <p:ext uri="{BB962C8B-B14F-4D97-AF65-F5344CB8AC3E}">
        <p14:creationId xmlns:p14="http://schemas.microsoft.com/office/powerpoint/2010/main" val="3852911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8BBFF3-C74B-4367-B53B-9555429E5B73}" type="datetimeFigureOut">
              <a:rPr lang="en-GB" smtClean="0"/>
              <a:t>18/10/2016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58F2F1-D365-4C86-A0C1-94BDE5F9DD68}" type="slidenum">
              <a:rPr lang="en-GB" smtClean="0"/>
              <a:t>‹#›</a:t>
            </a:fld>
            <a:endParaRPr lang="en-GB"/>
          </a:p>
        </p:txBody>
      </p:sp>
    </p:spTree>
    <p:extLst>
      <p:ext uri="{BB962C8B-B14F-4D97-AF65-F5344CB8AC3E}">
        <p14:creationId xmlns:p14="http://schemas.microsoft.com/office/powerpoint/2010/main" val="776636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8BBFF3-C74B-4367-B53B-9555429E5B73}" type="datetimeFigureOut">
              <a:rPr lang="en-GB" smtClean="0"/>
              <a:t>18/10/2016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58F2F1-D365-4C86-A0C1-94BDE5F9DD68}" type="slidenum">
              <a:rPr lang="en-GB" smtClean="0"/>
              <a:t>‹#›</a:t>
            </a:fld>
            <a:endParaRPr lang="en-GB"/>
          </a:p>
        </p:txBody>
      </p:sp>
    </p:spTree>
    <p:extLst>
      <p:ext uri="{BB962C8B-B14F-4D97-AF65-F5344CB8AC3E}">
        <p14:creationId xmlns:p14="http://schemas.microsoft.com/office/powerpoint/2010/main" val="2211985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8BBFF3-C74B-4367-B53B-9555429E5B73}" type="datetimeFigureOut">
              <a:rPr lang="en-GB" smtClean="0"/>
              <a:t>18/10/2016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58F2F1-D365-4C86-A0C1-94BDE5F9DD68}" type="slidenum">
              <a:rPr lang="en-GB" smtClean="0"/>
              <a:t>‹#›</a:t>
            </a:fld>
            <a:endParaRPr lang="en-GB"/>
          </a:p>
        </p:txBody>
      </p:sp>
    </p:spTree>
    <p:extLst>
      <p:ext uri="{BB962C8B-B14F-4D97-AF65-F5344CB8AC3E}">
        <p14:creationId xmlns:p14="http://schemas.microsoft.com/office/powerpoint/2010/main" val="3558712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8BBFF3-C74B-4367-B53B-9555429E5B73}" type="datetimeFigureOut">
              <a:rPr lang="en-GB" smtClean="0"/>
              <a:t>18/10/2016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58F2F1-D365-4C86-A0C1-94BDE5F9DD68}" type="slidenum">
              <a:rPr lang="en-GB" smtClean="0"/>
              <a:t>‹#›</a:t>
            </a:fld>
            <a:endParaRPr lang="en-GB"/>
          </a:p>
        </p:txBody>
      </p:sp>
    </p:spTree>
    <p:extLst>
      <p:ext uri="{BB962C8B-B14F-4D97-AF65-F5344CB8AC3E}">
        <p14:creationId xmlns:p14="http://schemas.microsoft.com/office/powerpoint/2010/main" val="10171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46040"/>
            <a:ext cx="5266928" cy="1143000"/>
          </a:xfrm>
        </p:spPr>
        <p:txBody>
          <a:bodyPr>
            <a:normAutofit/>
          </a:bodyPr>
          <a:lstStyle/>
          <a:p>
            <a:r>
              <a:rPr lang="en-GB" sz="5400" dirty="0" smtClean="0"/>
              <a:t>John Stuart Mill</a:t>
            </a:r>
            <a:endParaRPr lang="en-GB" sz="5400" dirty="0"/>
          </a:p>
        </p:txBody>
      </p:sp>
      <p:pic>
        <p:nvPicPr>
          <p:cNvPr id="4" name="Content Placeholder 3" descr="jsmill.jpg"/>
          <p:cNvPicPr>
            <a:picLocks noGrp="1" noChangeAspect="1"/>
          </p:cNvPicPr>
          <p:nvPr>
            <p:ph idx="1"/>
          </p:nvPr>
        </p:nvPicPr>
        <p:blipFill>
          <a:blip r:embed="rId3" cstate="print"/>
          <a:stretch>
            <a:fillRect/>
          </a:stretch>
        </p:blipFill>
        <p:spPr>
          <a:xfrm>
            <a:off x="6372200" y="188640"/>
            <a:ext cx="2478024" cy="2880360"/>
          </a:xfrm>
        </p:spPr>
      </p:pic>
      <p:sp>
        <p:nvSpPr>
          <p:cNvPr id="5" name="TextBox 4"/>
          <p:cNvSpPr txBox="1"/>
          <p:nvPr/>
        </p:nvSpPr>
        <p:spPr>
          <a:xfrm>
            <a:off x="6372200" y="3140968"/>
            <a:ext cx="2448272" cy="369332"/>
          </a:xfrm>
          <a:prstGeom prst="rect">
            <a:avLst/>
          </a:prstGeom>
          <a:noFill/>
        </p:spPr>
        <p:txBody>
          <a:bodyPr wrap="square" rtlCol="0">
            <a:spAutoFit/>
          </a:bodyPr>
          <a:lstStyle/>
          <a:p>
            <a:pPr algn="ctr"/>
            <a:r>
              <a:rPr lang="en-GB" dirty="0" smtClean="0"/>
              <a:t>1806-1873</a:t>
            </a:r>
            <a:endParaRPr lang="en-GB" dirty="0"/>
          </a:p>
        </p:txBody>
      </p:sp>
    </p:spTree>
    <p:extLst>
      <p:ext uri="{BB962C8B-B14F-4D97-AF65-F5344CB8AC3E}">
        <p14:creationId xmlns:p14="http://schemas.microsoft.com/office/powerpoint/2010/main" val="4178086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Mill </a:t>
            </a:r>
            <a:r>
              <a:rPr lang="en-GB" dirty="0"/>
              <a:t>o</a:t>
            </a:r>
            <a:r>
              <a:rPr lang="en-GB" dirty="0" smtClean="0"/>
              <a:t>n Government</a:t>
            </a:r>
            <a:endParaRPr lang="en-GB" dirty="0"/>
          </a:p>
        </p:txBody>
      </p:sp>
      <p:sp>
        <p:nvSpPr>
          <p:cNvPr id="3" name="Content Placeholder 2"/>
          <p:cNvSpPr>
            <a:spLocks noGrp="1"/>
          </p:cNvSpPr>
          <p:nvPr>
            <p:ph idx="1"/>
          </p:nvPr>
        </p:nvSpPr>
        <p:spPr/>
        <p:txBody>
          <a:bodyPr>
            <a:normAutofit fontScale="85000" lnSpcReduction="10000"/>
          </a:bodyPr>
          <a:lstStyle/>
          <a:p>
            <a:pPr>
              <a:buNone/>
            </a:pPr>
            <a:r>
              <a:rPr lang="en-GB" dirty="0" smtClean="0"/>
              <a:t>Advocated representative Democracy:</a:t>
            </a:r>
          </a:p>
          <a:p>
            <a:pPr>
              <a:buNone/>
            </a:pPr>
            <a:endParaRPr lang="en-GB" dirty="0" smtClean="0"/>
          </a:p>
          <a:p>
            <a:pPr>
              <a:buNone/>
            </a:pPr>
            <a:r>
              <a:rPr lang="en-GB" dirty="0" smtClean="0"/>
              <a:t>    ‘</a:t>
            </a:r>
            <a:r>
              <a:rPr lang="en-GB" dirty="0"/>
              <a:t>Participation should be as great as the general degree of improvement of the community will allow; and that nothing less can be ultimately desirable than the admission of all to share in the sovereign power of the state. But since all cannot, in a community exceeding a single small town, participate personally in any but some very minor portions of the public business, it follows that the ideal type of a perfect government must be representative.’</a:t>
            </a:r>
          </a:p>
          <a:p>
            <a:pPr>
              <a:buNone/>
            </a:pPr>
            <a:endParaRPr lang="en-GB" dirty="0"/>
          </a:p>
        </p:txBody>
      </p:sp>
    </p:spTree>
    <p:extLst>
      <p:ext uri="{BB962C8B-B14F-4D97-AF65-F5344CB8AC3E}">
        <p14:creationId xmlns:p14="http://schemas.microsoft.com/office/powerpoint/2010/main" val="498990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Representative Democracy </a:t>
            </a:r>
            <a:endParaRPr lang="en-GB" dirty="0"/>
          </a:p>
        </p:txBody>
      </p:sp>
      <p:sp>
        <p:nvSpPr>
          <p:cNvPr id="3" name="Content Placeholder 2"/>
          <p:cNvSpPr>
            <a:spLocks noGrp="1"/>
          </p:cNvSpPr>
          <p:nvPr>
            <p:ph idx="1"/>
          </p:nvPr>
        </p:nvSpPr>
        <p:spPr/>
        <p:txBody>
          <a:bodyPr>
            <a:normAutofit lnSpcReduction="10000"/>
          </a:bodyPr>
          <a:lstStyle/>
          <a:p>
            <a:r>
              <a:rPr lang="en-GB" dirty="0" smtClean="0"/>
              <a:t>Practical Considerations</a:t>
            </a:r>
          </a:p>
          <a:p>
            <a:r>
              <a:rPr lang="en-GB" dirty="0" smtClean="0"/>
              <a:t>Expert Administrators</a:t>
            </a:r>
          </a:p>
          <a:p>
            <a:pPr>
              <a:buNone/>
            </a:pPr>
            <a:endParaRPr lang="en-GB" dirty="0"/>
          </a:p>
          <a:p>
            <a:r>
              <a:rPr lang="en-GB" dirty="0" smtClean="0"/>
              <a:t>Purpose of Government:</a:t>
            </a:r>
          </a:p>
          <a:p>
            <a:pPr lvl="1"/>
            <a:r>
              <a:rPr lang="en-GB" dirty="0" smtClean="0"/>
              <a:t>Manage Public Affairs </a:t>
            </a:r>
          </a:p>
          <a:p>
            <a:pPr lvl="1"/>
            <a:r>
              <a:rPr lang="en-GB" dirty="0" smtClean="0"/>
              <a:t>Improve the Citizens </a:t>
            </a:r>
          </a:p>
          <a:p>
            <a:pPr lvl="1"/>
            <a:endParaRPr lang="en-GB" dirty="0" smtClean="0"/>
          </a:p>
          <a:p>
            <a:r>
              <a:rPr lang="en-GB" dirty="0" smtClean="0"/>
              <a:t>Success of Government judged on how well it improves the general happiness</a:t>
            </a:r>
          </a:p>
          <a:p>
            <a:endParaRPr lang="en-GB" dirty="0"/>
          </a:p>
          <a:p>
            <a:endParaRPr lang="en-GB" dirty="0"/>
          </a:p>
        </p:txBody>
      </p:sp>
    </p:spTree>
    <p:extLst>
      <p:ext uri="{BB962C8B-B14F-4D97-AF65-F5344CB8AC3E}">
        <p14:creationId xmlns:p14="http://schemas.microsoft.com/office/powerpoint/2010/main" val="2173824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Avoidance of Tyranny</a:t>
            </a:r>
            <a:endParaRPr lang="en-GB" dirty="0"/>
          </a:p>
        </p:txBody>
      </p:sp>
      <p:sp>
        <p:nvSpPr>
          <p:cNvPr id="3" name="Content Placeholder 2"/>
          <p:cNvSpPr>
            <a:spLocks noGrp="1"/>
          </p:cNvSpPr>
          <p:nvPr>
            <p:ph idx="1"/>
          </p:nvPr>
        </p:nvSpPr>
        <p:spPr/>
        <p:txBody>
          <a:bodyPr/>
          <a:lstStyle/>
          <a:p>
            <a:r>
              <a:rPr lang="en-GB" dirty="0" smtClean="0"/>
              <a:t>Divide the functions of government</a:t>
            </a:r>
          </a:p>
          <a:p>
            <a:pPr lvl="1"/>
            <a:r>
              <a:rPr lang="en-GB" dirty="0" smtClean="0"/>
              <a:t>Legislative </a:t>
            </a:r>
          </a:p>
          <a:p>
            <a:pPr lvl="1"/>
            <a:r>
              <a:rPr lang="en-GB" dirty="0" smtClean="0"/>
              <a:t>Executive</a:t>
            </a:r>
          </a:p>
          <a:p>
            <a:pPr lvl="1"/>
            <a:r>
              <a:rPr lang="en-GB" dirty="0" smtClean="0"/>
              <a:t>Judicial </a:t>
            </a:r>
          </a:p>
          <a:p>
            <a:pPr lvl="1"/>
            <a:endParaRPr lang="en-GB" dirty="0"/>
          </a:p>
        </p:txBody>
      </p:sp>
    </p:spTree>
    <p:extLst>
      <p:ext uri="{BB962C8B-B14F-4D97-AF65-F5344CB8AC3E}">
        <p14:creationId xmlns:p14="http://schemas.microsoft.com/office/powerpoint/2010/main" val="718198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Representatives</a:t>
            </a:r>
            <a:endParaRPr lang="en-GB" dirty="0"/>
          </a:p>
        </p:txBody>
      </p:sp>
      <p:sp>
        <p:nvSpPr>
          <p:cNvPr id="3" name="Content Placeholder 2"/>
          <p:cNvSpPr>
            <a:spLocks noGrp="1"/>
          </p:cNvSpPr>
          <p:nvPr>
            <p:ph idx="1"/>
          </p:nvPr>
        </p:nvSpPr>
        <p:spPr/>
        <p:txBody>
          <a:bodyPr/>
          <a:lstStyle/>
          <a:p>
            <a:r>
              <a:rPr lang="en-GB" dirty="0" smtClean="0"/>
              <a:t>How do you avoid the wrong sort of people being elected?</a:t>
            </a:r>
          </a:p>
          <a:p>
            <a:pPr lvl="1"/>
            <a:r>
              <a:rPr lang="en-GB" dirty="0" smtClean="0"/>
              <a:t>Members of Parliament should not be paid</a:t>
            </a:r>
          </a:p>
          <a:p>
            <a:pPr lvl="1"/>
            <a:r>
              <a:rPr lang="en-GB" dirty="0" smtClean="0"/>
              <a:t>Limit the amount of money spent on political campaigning</a:t>
            </a:r>
          </a:p>
          <a:p>
            <a:pPr lvl="1"/>
            <a:r>
              <a:rPr lang="en-GB" dirty="0" smtClean="0"/>
              <a:t>Vote for the candidate who would be best </a:t>
            </a:r>
            <a:r>
              <a:rPr lang="en-GB" smtClean="0"/>
              <a:t>for </a:t>
            </a:r>
            <a:r>
              <a:rPr lang="en-GB" smtClean="0"/>
              <a:t>the </a:t>
            </a:r>
            <a:r>
              <a:rPr lang="en-GB" dirty="0" smtClean="0"/>
              <a:t>job (Jury Service Analogy)</a:t>
            </a:r>
          </a:p>
          <a:p>
            <a:pPr lvl="1"/>
            <a:r>
              <a:rPr lang="en-GB" dirty="0" smtClean="0"/>
              <a:t>Open Vote </a:t>
            </a:r>
          </a:p>
          <a:p>
            <a:pPr lvl="1">
              <a:buNone/>
            </a:pPr>
            <a:endParaRPr lang="en-GB" dirty="0"/>
          </a:p>
        </p:txBody>
      </p:sp>
    </p:spTree>
    <p:extLst>
      <p:ext uri="{BB962C8B-B14F-4D97-AF65-F5344CB8AC3E}">
        <p14:creationId xmlns:p14="http://schemas.microsoft.com/office/powerpoint/2010/main" val="2445678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Importance of Education </a:t>
            </a:r>
            <a:endParaRPr lang="en-GB" dirty="0"/>
          </a:p>
        </p:txBody>
      </p:sp>
      <p:sp>
        <p:nvSpPr>
          <p:cNvPr id="3" name="Content Placeholder 2"/>
          <p:cNvSpPr>
            <a:spLocks noGrp="1"/>
          </p:cNvSpPr>
          <p:nvPr>
            <p:ph idx="1"/>
          </p:nvPr>
        </p:nvSpPr>
        <p:spPr/>
        <p:txBody>
          <a:bodyPr>
            <a:normAutofit/>
          </a:bodyPr>
          <a:lstStyle/>
          <a:p>
            <a:r>
              <a:rPr lang="en-GB" dirty="0" smtClean="0"/>
              <a:t>Knowing what is in the best interest of the State</a:t>
            </a:r>
          </a:p>
          <a:p>
            <a:pPr lvl="1"/>
            <a:r>
              <a:rPr lang="en-GB" dirty="0" smtClean="0"/>
              <a:t>Those who are illiterate or cannot do basic arithmetic cannot vote</a:t>
            </a:r>
          </a:p>
          <a:p>
            <a:pPr lvl="1"/>
            <a:r>
              <a:rPr lang="en-GB" dirty="0" smtClean="0"/>
              <a:t>The educated poor may make mistakes</a:t>
            </a:r>
          </a:p>
          <a:p>
            <a:pPr lvl="2"/>
            <a:r>
              <a:rPr lang="en-GB" dirty="0" smtClean="0"/>
              <a:t>Raise taxes on the rich</a:t>
            </a:r>
          </a:p>
          <a:p>
            <a:pPr lvl="2"/>
            <a:r>
              <a:rPr lang="en-GB" dirty="0" smtClean="0"/>
              <a:t>Protect Industry</a:t>
            </a:r>
          </a:p>
          <a:p>
            <a:pPr lvl="2"/>
            <a:r>
              <a:rPr lang="en-GB" dirty="0" smtClean="0"/>
              <a:t>Secure Labour</a:t>
            </a:r>
          </a:p>
          <a:p>
            <a:r>
              <a:rPr lang="en-GB" dirty="0" smtClean="0"/>
              <a:t>The well educated should get more votes </a:t>
            </a:r>
          </a:p>
          <a:p>
            <a:pPr>
              <a:buNone/>
            </a:pPr>
            <a:endParaRPr lang="en-GB" dirty="0" smtClean="0"/>
          </a:p>
        </p:txBody>
      </p:sp>
    </p:spTree>
    <p:extLst>
      <p:ext uri="{BB962C8B-B14F-4D97-AF65-F5344CB8AC3E}">
        <p14:creationId xmlns:p14="http://schemas.microsoft.com/office/powerpoint/2010/main" val="257578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 Liberty </a:t>
            </a:r>
            <a:endParaRPr lang="en-GB" dirty="0"/>
          </a:p>
        </p:txBody>
      </p:sp>
      <p:sp>
        <p:nvSpPr>
          <p:cNvPr id="3" name="Content Placeholder 2"/>
          <p:cNvSpPr>
            <a:spLocks noGrp="1"/>
          </p:cNvSpPr>
          <p:nvPr>
            <p:ph idx="1"/>
          </p:nvPr>
        </p:nvSpPr>
        <p:spPr/>
        <p:txBody>
          <a:bodyPr/>
          <a:lstStyle/>
          <a:p>
            <a:r>
              <a:rPr lang="en-GB" dirty="0" smtClean="0"/>
              <a:t>The threat of the tyranny of the majority</a:t>
            </a:r>
          </a:p>
          <a:p>
            <a:pPr>
              <a:buNone/>
            </a:pPr>
            <a:endParaRPr lang="en-GB" dirty="0" smtClean="0"/>
          </a:p>
          <a:p>
            <a:pPr lvl="1"/>
            <a:r>
              <a:rPr lang="en-GB" dirty="0" smtClean="0"/>
              <a:t>Limit the state intervention in Private Life </a:t>
            </a:r>
          </a:p>
          <a:p>
            <a:pPr lvl="1"/>
            <a:r>
              <a:rPr lang="en-GB" dirty="0" smtClean="0"/>
              <a:t>Limit the states ability to mould the citizens</a:t>
            </a:r>
          </a:p>
          <a:p>
            <a:pPr lvl="1">
              <a:buNone/>
            </a:pPr>
            <a:endParaRPr lang="en-GB" dirty="0" smtClean="0"/>
          </a:p>
          <a:p>
            <a:pPr lvl="1">
              <a:buNone/>
            </a:pPr>
            <a:endParaRPr lang="en-GB" dirty="0" smtClean="0"/>
          </a:p>
          <a:p>
            <a:pPr lvl="1">
              <a:buNone/>
            </a:pPr>
            <a:endParaRPr lang="en-GB" dirty="0"/>
          </a:p>
          <a:p>
            <a:pPr lvl="1">
              <a:buNone/>
            </a:pPr>
            <a:endParaRPr lang="en-GB" dirty="0"/>
          </a:p>
        </p:txBody>
      </p:sp>
    </p:spTree>
    <p:extLst>
      <p:ext uri="{BB962C8B-B14F-4D97-AF65-F5344CB8AC3E}">
        <p14:creationId xmlns:p14="http://schemas.microsoft.com/office/powerpoint/2010/main" val="408658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buNone/>
            </a:pPr>
            <a:r>
              <a:rPr lang="en-GB" dirty="0" smtClean="0"/>
              <a:t>‘...the nature and limits of the power which can be legitimately exercised by society over the individual’  </a:t>
            </a:r>
            <a:endParaRPr lang="en-GB" dirty="0"/>
          </a:p>
        </p:txBody>
      </p:sp>
    </p:spTree>
    <p:extLst>
      <p:ext uri="{BB962C8B-B14F-4D97-AF65-F5344CB8AC3E}">
        <p14:creationId xmlns:p14="http://schemas.microsoft.com/office/powerpoint/2010/main" val="2029025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Harm Principle</a:t>
            </a:r>
            <a:br>
              <a:rPr lang="en-GB" dirty="0" smtClean="0"/>
            </a:br>
            <a:r>
              <a:rPr lang="en-GB" sz="4000" dirty="0" smtClean="0"/>
              <a:t>(The Liberty Principle)</a:t>
            </a:r>
            <a:endParaRPr lang="en-GB" sz="4000" dirty="0"/>
          </a:p>
        </p:txBody>
      </p:sp>
      <p:sp>
        <p:nvSpPr>
          <p:cNvPr id="3" name="Content Placeholder 2"/>
          <p:cNvSpPr>
            <a:spLocks noGrp="1"/>
          </p:cNvSpPr>
          <p:nvPr>
            <p:ph idx="1"/>
          </p:nvPr>
        </p:nvSpPr>
        <p:spPr/>
        <p:txBody>
          <a:bodyPr/>
          <a:lstStyle/>
          <a:p>
            <a:pPr>
              <a:buNone/>
            </a:pPr>
            <a:r>
              <a:rPr lang="en-GB" dirty="0" smtClean="0"/>
              <a:t>	</a:t>
            </a:r>
          </a:p>
          <a:p>
            <a:pPr>
              <a:buNone/>
            </a:pPr>
            <a:r>
              <a:rPr lang="en-GB" dirty="0"/>
              <a:t>	</a:t>
            </a:r>
            <a:r>
              <a:rPr lang="en-GB" dirty="0" smtClean="0"/>
              <a:t>‘</a:t>
            </a:r>
            <a:r>
              <a:rPr lang="en-GB" dirty="0"/>
              <a:t>The only purpose for which power can rightly be exercised over any other member of a civilised community, against his will is to prevent harm to others. His own good, either physical or moral, is not a sufficient warrant’</a:t>
            </a:r>
          </a:p>
          <a:p>
            <a:endParaRPr lang="en-GB" dirty="0"/>
          </a:p>
        </p:txBody>
      </p:sp>
    </p:spTree>
    <p:extLst>
      <p:ext uri="{BB962C8B-B14F-4D97-AF65-F5344CB8AC3E}">
        <p14:creationId xmlns:p14="http://schemas.microsoft.com/office/powerpoint/2010/main" val="1333433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buNone/>
            </a:pPr>
            <a:r>
              <a:rPr lang="en-GB" dirty="0" smtClean="0"/>
              <a:t>‘If either a public officer or anyone else saw a person attempting to cross a bridge which had been ascertained to be unsafe, and there was no time to warn them of the danger, they might seize him and turn him back, without any real infringement of his liberty; for liberty consists in doing what one desires, and he does not desire to fall into the river.’  </a:t>
            </a:r>
            <a:endParaRPr lang="en-GB" dirty="0"/>
          </a:p>
        </p:txBody>
      </p:sp>
    </p:spTree>
    <p:extLst>
      <p:ext uri="{BB962C8B-B14F-4D97-AF65-F5344CB8AC3E}">
        <p14:creationId xmlns:p14="http://schemas.microsoft.com/office/powerpoint/2010/main" val="25085526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Foundation of Liberty</a:t>
            </a:r>
            <a:endParaRPr lang="en-GB" dirty="0"/>
          </a:p>
        </p:txBody>
      </p:sp>
      <p:sp>
        <p:nvSpPr>
          <p:cNvPr id="3" name="Content Placeholder 2"/>
          <p:cNvSpPr>
            <a:spLocks noGrp="1"/>
          </p:cNvSpPr>
          <p:nvPr>
            <p:ph idx="1"/>
          </p:nvPr>
        </p:nvSpPr>
        <p:spPr/>
        <p:txBody>
          <a:bodyPr>
            <a:normAutofit lnSpcReduction="10000"/>
          </a:bodyPr>
          <a:lstStyle/>
          <a:p>
            <a:r>
              <a:rPr lang="en-GB" dirty="0" smtClean="0"/>
              <a:t>People are still free to be in competition</a:t>
            </a:r>
          </a:p>
          <a:p>
            <a:endParaRPr lang="en-GB" dirty="0"/>
          </a:p>
          <a:p>
            <a:r>
              <a:rPr lang="en-GB" dirty="0" smtClean="0"/>
              <a:t>Established rights / Natural Rights / </a:t>
            </a:r>
            <a:r>
              <a:rPr lang="en-GB" dirty="0" smtClean="0"/>
              <a:t>Utilitarian </a:t>
            </a:r>
            <a:r>
              <a:rPr lang="en-GB" dirty="0" smtClean="0"/>
              <a:t>Justification</a:t>
            </a:r>
          </a:p>
          <a:p>
            <a:endParaRPr lang="en-GB" dirty="0"/>
          </a:p>
          <a:p>
            <a:pPr>
              <a:buNone/>
            </a:pPr>
            <a:r>
              <a:rPr lang="en-GB" dirty="0" smtClean="0"/>
              <a:t>	‘</a:t>
            </a:r>
            <a:r>
              <a:rPr lang="en-GB" dirty="0"/>
              <a:t>I regard utility as the ultimate appeal on all ethical questions; but it must be utility in the largest sense, grounded in the permanent interests of man as a progressive being’</a:t>
            </a:r>
          </a:p>
          <a:p>
            <a:endParaRPr lang="en-GB" dirty="0" smtClean="0"/>
          </a:p>
        </p:txBody>
      </p:sp>
    </p:spTree>
    <p:extLst>
      <p:ext uri="{BB962C8B-B14F-4D97-AF65-F5344CB8AC3E}">
        <p14:creationId xmlns:p14="http://schemas.microsoft.com/office/powerpoint/2010/main" val="30274253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380</Words>
  <Application>Microsoft Office PowerPoint</Application>
  <PresentationFormat>On-screen Show (4:3)</PresentationFormat>
  <Paragraphs>63</Paragraphs>
  <Slides>11</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John Stuart Mill</vt:lpstr>
      <vt:lpstr>Mill on Government</vt:lpstr>
      <vt:lpstr>Representative Democracy </vt:lpstr>
      <vt:lpstr>Avoidance of Tyranny</vt:lpstr>
      <vt:lpstr>Representatives</vt:lpstr>
      <vt:lpstr>The Importance of Education </vt:lpstr>
      <vt:lpstr>On Liberty </vt:lpstr>
      <vt:lpstr>PowerPoint Presentation</vt:lpstr>
      <vt:lpstr>The Harm Principle (The Liberty Principle)</vt:lpstr>
      <vt:lpstr>PowerPoint Presentation</vt:lpstr>
      <vt:lpstr>The Foundation of Liberty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John Stuart Mill</dc:title>
  <dc:creator>Administrator</dc:creator>
  <cp:lastModifiedBy>Tristan Nash</cp:lastModifiedBy>
  <cp:revision>2</cp:revision>
  <dcterms:created xsi:type="dcterms:W3CDTF">2014-10-28T12:22:36Z</dcterms:created>
  <dcterms:modified xsi:type="dcterms:W3CDTF">2016-10-18T09:59:19Z</dcterms:modified>
</cp:coreProperties>
</file>