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39"/>
  </p:notesMasterIdLst>
  <p:sldIdLst>
    <p:sldId id="257" r:id="rId2"/>
    <p:sldId id="307" r:id="rId3"/>
    <p:sldId id="258" r:id="rId4"/>
    <p:sldId id="302" r:id="rId5"/>
    <p:sldId id="259" r:id="rId6"/>
    <p:sldId id="260" r:id="rId7"/>
    <p:sldId id="261" r:id="rId8"/>
    <p:sldId id="315" r:id="rId9"/>
    <p:sldId id="262" r:id="rId10"/>
    <p:sldId id="263" r:id="rId11"/>
    <p:sldId id="402" r:id="rId12"/>
    <p:sldId id="403" r:id="rId13"/>
    <p:sldId id="303" r:id="rId14"/>
    <p:sldId id="308" r:id="rId15"/>
    <p:sldId id="316" r:id="rId16"/>
    <p:sldId id="404" r:id="rId17"/>
    <p:sldId id="400" r:id="rId18"/>
    <p:sldId id="300" r:id="rId19"/>
    <p:sldId id="399" r:id="rId20"/>
    <p:sldId id="398" r:id="rId21"/>
    <p:sldId id="317" r:id="rId22"/>
    <p:sldId id="401" r:id="rId23"/>
    <p:sldId id="264" r:id="rId24"/>
    <p:sldId id="265" r:id="rId25"/>
    <p:sldId id="266" r:id="rId26"/>
    <p:sldId id="267" r:id="rId27"/>
    <p:sldId id="385" r:id="rId28"/>
    <p:sldId id="386" r:id="rId29"/>
    <p:sldId id="268" r:id="rId30"/>
    <p:sldId id="269" r:id="rId31"/>
    <p:sldId id="270" r:id="rId32"/>
    <p:sldId id="271" r:id="rId33"/>
    <p:sldId id="272" r:id="rId34"/>
    <p:sldId id="275" r:id="rId35"/>
    <p:sldId id="278" r:id="rId36"/>
    <p:sldId id="314" r:id="rId37"/>
    <p:sldId id="296"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547" autoAdjust="0"/>
    <p:restoredTop sz="94660"/>
  </p:normalViewPr>
  <p:slideViewPr>
    <p:cSldViewPr snapToGrid="0">
      <p:cViewPr varScale="1">
        <p:scale>
          <a:sx n="108" d="100"/>
          <a:sy n="108" d="100"/>
        </p:scale>
        <p:origin x="224" y="5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_rels/data1.xml.rels><?xml version="1.0" encoding="UTF-8" standalone="yes"?>
<Relationships xmlns="http://schemas.openxmlformats.org/package/2006/relationships"><Relationship Id="rId1" Type="http://schemas.openxmlformats.org/officeDocument/2006/relationships/hyperlink" Target="mailto:A.connaughton@uwtsd.ac.uk" TargetMode="External"/></Relationships>
</file>

<file path=ppt/diagrams/_rels/data2.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image" Target="../media/image3.svg"/></Relationships>
</file>

<file path=ppt/diagrams/_rels/drawing1.xml.rels><?xml version="1.0" encoding="UTF-8" standalone="yes"?>
<Relationships xmlns="http://schemas.openxmlformats.org/package/2006/relationships"><Relationship Id="rId1" Type="http://schemas.openxmlformats.org/officeDocument/2006/relationships/hyperlink" Target="mailto:A.connaughton@uwtsd.ac.uk" TargetMode="External"/></Relationships>
</file>

<file path=ppt/diagrams/_rels/drawing2.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image" Target="../media/image3.svg"/></Relationships>
</file>

<file path=ppt/diagrams/colors1.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3">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55991F-69DA-4235-9904-171EC253375D}" type="doc">
      <dgm:prSet loTypeId="urn:microsoft.com/office/officeart/2008/layout/LinedList" loCatId="list" qsTypeId="urn:microsoft.com/office/officeart/2005/8/quickstyle/simple1#1" qsCatId="simple" csTypeId="urn:microsoft.com/office/officeart/2005/8/colors/colorful2#1" csCatId="colorful" phldr="1"/>
      <dgm:spPr/>
      <dgm:t>
        <a:bodyPr/>
        <a:lstStyle/>
        <a:p>
          <a:endParaRPr lang="en-US"/>
        </a:p>
      </dgm:t>
    </dgm:pt>
    <dgm:pt modelId="{82937D15-4CAE-4B65-9402-86A384B56911}">
      <dgm:prSet/>
      <dgm:spPr/>
      <dgm:t>
        <a:bodyPr/>
        <a:lstStyle/>
        <a:p>
          <a:r>
            <a:rPr lang="en-GB" dirty="0"/>
            <a:t>Dr Alison Connaughton </a:t>
          </a:r>
        </a:p>
        <a:p>
          <a:r>
            <a:rPr lang="en-GB" dirty="0"/>
            <a:t>– Module leader </a:t>
          </a:r>
          <a:endParaRPr lang="en-US" dirty="0"/>
        </a:p>
      </dgm:t>
    </dgm:pt>
    <dgm:pt modelId="{28B0307F-D7A7-4129-ACD4-A4E283B029A4}" type="parTrans" cxnId="{E2E7B99A-4B9D-4049-ACBE-EBE5CD3FDCB6}">
      <dgm:prSet/>
      <dgm:spPr/>
      <dgm:t>
        <a:bodyPr/>
        <a:lstStyle/>
        <a:p>
          <a:endParaRPr lang="en-US"/>
        </a:p>
      </dgm:t>
    </dgm:pt>
    <dgm:pt modelId="{3206C1A4-43C4-4384-B024-F8FA67EB3269}" type="sibTrans" cxnId="{E2E7B99A-4B9D-4049-ACBE-EBE5CD3FDCB6}">
      <dgm:prSet/>
      <dgm:spPr/>
      <dgm:t>
        <a:bodyPr/>
        <a:lstStyle/>
        <a:p>
          <a:endParaRPr lang="en-US"/>
        </a:p>
      </dgm:t>
    </dgm:pt>
    <dgm:pt modelId="{649BBC29-E13E-4503-88B9-B4BFF7B478FA}">
      <dgm:prSet/>
      <dgm:spPr/>
      <dgm:t>
        <a:bodyPr/>
        <a:lstStyle/>
        <a:p>
          <a:r>
            <a:rPr lang="en-GB">
              <a:hlinkClick xmlns:r="http://schemas.openxmlformats.org/officeDocument/2006/relationships" r:id="rId1"/>
            </a:rPr>
            <a:t>A.connaughton@uwtsd.ac.uk</a:t>
          </a:r>
          <a:endParaRPr lang="en-US"/>
        </a:p>
      </dgm:t>
    </dgm:pt>
    <dgm:pt modelId="{C80B283E-9EF6-40F4-A268-A07FB6BB0247}" type="parTrans" cxnId="{5D138EC6-E7BE-48E2-B7D6-A3ED191458A3}">
      <dgm:prSet/>
      <dgm:spPr/>
      <dgm:t>
        <a:bodyPr/>
        <a:lstStyle/>
        <a:p>
          <a:endParaRPr lang="en-US"/>
        </a:p>
      </dgm:t>
    </dgm:pt>
    <dgm:pt modelId="{7037DACC-C9D6-450C-A049-38766295159D}" type="sibTrans" cxnId="{5D138EC6-E7BE-48E2-B7D6-A3ED191458A3}">
      <dgm:prSet/>
      <dgm:spPr/>
      <dgm:t>
        <a:bodyPr/>
        <a:lstStyle/>
        <a:p>
          <a:endParaRPr lang="en-US"/>
        </a:p>
      </dgm:t>
    </dgm:pt>
    <dgm:pt modelId="{00924B03-33F8-4B07-8FA9-6F5C7E5D9E6F}">
      <dgm:prSet/>
      <dgm:spPr/>
      <dgm:t>
        <a:bodyPr/>
        <a:lstStyle/>
        <a:p>
          <a:r>
            <a:rPr lang="en-GB"/>
            <a:t>Moodle</a:t>
          </a:r>
          <a:endParaRPr lang="en-US"/>
        </a:p>
      </dgm:t>
    </dgm:pt>
    <dgm:pt modelId="{D6859F28-D4EB-4309-82AB-BE7BC77AAB90}" type="parTrans" cxnId="{B3F12D52-CAE6-466B-B328-20C0E143997C}">
      <dgm:prSet/>
      <dgm:spPr/>
      <dgm:t>
        <a:bodyPr/>
        <a:lstStyle/>
        <a:p>
          <a:endParaRPr lang="en-US"/>
        </a:p>
      </dgm:t>
    </dgm:pt>
    <dgm:pt modelId="{BD16D1AE-E859-4605-8102-D46CD57EFC37}" type="sibTrans" cxnId="{B3F12D52-CAE6-466B-B328-20C0E143997C}">
      <dgm:prSet/>
      <dgm:spPr/>
      <dgm:t>
        <a:bodyPr/>
        <a:lstStyle/>
        <a:p>
          <a:endParaRPr lang="en-US"/>
        </a:p>
      </dgm:t>
    </dgm:pt>
    <dgm:pt modelId="{0657E223-6F75-904A-ABB3-442A99BF84BC}" type="pres">
      <dgm:prSet presAssocID="{DA55991F-69DA-4235-9904-171EC253375D}" presName="vert0" presStyleCnt="0">
        <dgm:presLayoutVars>
          <dgm:dir/>
          <dgm:animOne val="branch"/>
          <dgm:animLvl val="lvl"/>
        </dgm:presLayoutVars>
      </dgm:prSet>
      <dgm:spPr/>
    </dgm:pt>
    <dgm:pt modelId="{90C84091-E6A1-3748-A9F9-69485CFBFCCA}" type="pres">
      <dgm:prSet presAssocID="{82937D15-4CAE-4B65-9402-86A384B56911}" presName="thickLine" presStyleLbl="alignNode1" presStyleIdx="0" presStyleCnt="3"/>
      <dgm:spPr/>
    </dgm:pt>
    <dgm:pt modelId="{C2AEE360-7366-ED44-8865-A3BE1999DB58}" type="pres">
      <dgm:prSet presAssocID="{82937D15-4CAE-4B65-9402-86A384B56911}" presName="horz1" presStyleCnt="0"/>
      <dgm:spPr/>
    </dgm:pt>
    <dgm:pt modelId="{0DD1F8E7-68E5-0E4A-A8B5-A29D168DE485}" type="pres">
      <dgm:prSet presAssocID="{82937D15-4CAE-4B65-9402-86A384B56911}" presName="tx1" presStyleLbl="revTx" presStyleIdx="0" presStyleCnt="3"/>
      <dgm:spPr/>
    </dgm:pt>
    <dgm:pt modelId="{A9105073-D48E-3840-BD9C-BCED0446CDF7}" type="pres">
      <dgm:prSet presAssocID="{82937D15-4CAE-4B65-9402-86A384B56911}" presName="vert1" presStyleCnt="0"/>
      <dgm:spPr/>
    </dgm:pt>
    <dgm:pt modelId="{B5207EF9-B3BC-F949-BEBD-BF7DD0245901}" type="pres">
      <dgm:prSet presAssocID="{649BBC29-E13E-4503-88B9-B4BFF7B478FA}" presName="thickLine" presStyleLbl="alignNode1" presStyleIdx="1" presStyleCnt="3"/>
      <dgm:spPr/>
    </dgm:pt>
    <dgm:pt modelId="{2383D5FB-6113-9A42-8CD6-650E32F05CBB}" type="pres">
      <dgm:prSet presAssocID="{649BBC29-E13E-4503-88B9-B4BFF7B478FA}" presName="horz1" presStyleCnt="0"/>
      <dgm:spPr/>
    </dgm:pt>
    <dgm:pt modelId="{3E44BC22-A84C-C944-B819-A5EA23732905}" type="pres">
      <dgm:prSet presAssocID="{649BBC29-E13E-4503-88B9-B4BFF7B478FA}" presName="tx1" presStyleLbl="revTx" presStyleIdx="1" presStyleCnt="3"/>
      <dgm:spPr/>
    </dgm:pt>
    <dgm:pt modelId="{CC77456F-8719-E342-BAC3-5C843933B098}" type="pres">
      <dgm:prSet presAssocID="{649BBC29-E13E-4503-88B9-B4BFF7B478FA}" presName="vert1" presStyleCnt="0"/>
      <dgm:spPr/>
    </dgm:pt>
    <dgm:pt modelId="{20F7268E-F58B-F149-AD10-1CB8DE3D4788}" type="pres">
      <dgm:prSet presAssocID="{00924B03-33F8-4B07-8FA9-6F5C7E5D9E6F}" presName="thickLine" presStyleLbl="alignNode1" presStyleIdx="2" presStyleCnt="3"/>
      <dgm:spPr/>
    </dgm:pt>
    <dgm:pt modelId="{EE884EF7-5A1E-A046-AEA9-133FDE1B1FFF}" type="pres">
      <dgm:prSet presAssocID="{00924B03-33F8-4B07-8FA9-6F5C7E5D9E6F}" presName="horz1" presStyleCnt="0"/>
      <dgm:spPr/>
    </dgm:pt>
    <dgm:pt modelId="{F4B77CDD-A490-1041-A515-6A30EB08B124}" type="pres">
      <dgm:prSet presAssocID="{00924B03-33F8-4B07-8FA9-6F5C7E5D9E6F}" presName="tx1" presStyleLbl="revTx" presStyleIdx="2" presStyleCnt="3"/>
      <dgm:spPr/>
    </dgm:pt>
    <dgm:pt modelId="{896DBC11-0056-4B40-A32F-2C7EB9939E9F}" type="pres">
      <dgm:prSet presAssocID="{00924B03-33F8-4B07-8FA9-6F5C7E5D9E6F}" presName="vert1" presStyleCnt="0"/>
      <dgm:spPr/>
    </dgm:pt>
  </dgm:ptLst>
  <dgm:cxnLst>
    <dgm:cxn modelId="{0A06312C-CFDD-BA40-80C6-D3AAEE446996}" type="presOf" srcId="{649BBC29-E13E-4503-88B9-B4BFF7B478FA}" destId="{3E44BC22-A84C-C944-B819-A5EA23732905}" srcOrd="0" destOrd="0" presId="urn:microsoft.com/office/officeart/2008/layout/LinedList"/>
    <dgm:cxn modelId="{CDEF2D47-DC71-4445-B576-C86DB54EF367}" type="presOf" srcId="{DA55991F-69DA-4235-9904-171EC253375D}" destId="{0657E223-6F75-904A-ABB3-442A99BF84BC}" srcOrd="0" destOrd="0" presId="urn:microsoft.com/office/officeart/2008/layout/LinedList"/>
    <dgm:cxn modelId="{B3F12D52-CAE6-466B-B328-20C0E143997C}" srcId="{DA55991F-69DA-4235-9904-171EC253375D}" destId="{00924B03-33F8-4B07-8FA9-6F5C7E5D9E6F}" srcOrd="2" destOrd="0" parTransId="{D6859F28-D4EB-4309-82AB-BE7BC77AAB90}" sibTransId="{BD16D1AE-E859-4605-8102-D46CD57EFC37}"/>
    <dgm:cxn modelId="{E2E7B99A-4B9D-4049-ACBE-EBE5CD3FDCB6}" srcId="{DA55991F-69DA-4235-9904-171EC253375D}" destId="{82937D15-4CAE-4B65-9402-86A384B56911}" srcOrd="0" destOrd="0" parTransId="{28B0307F-D7A7-4129-ACD4-A4E283B029A4}" sibTransId="{3206C1A4-43C4-4384-B024-F8FA67EB3269}"/>
    <dgm:cxn modelId="{4B8155AB-6052-4F45-92B6-7AB66498AF1C}" type="presOf" srcId="{00924B03-33F8-4B07-8FA9-6F5C7E5D9E6F}" destId="{F4B77CDD-A490-1041-A515-6A30EB08B124}" srcOrd="0" destOrd="0" presId="urn:microsoft.com/office/officeart/2008/layout/LinedList"/>
    <dgm:cxn modelId="{A44558C3-3F66-CF44-B6CB-D1A33A13B15E}" type="presOf" srcId="{82937D15-4CAE-4B65-9402-86A384B56911}" destId="{0DD1F8E7-68E5-0E4A-A8B5-A29D168DE485}" srcOrd="0" destOrd="0" presId="urn:microsoft.com/office/officeart/2008/layout/LinedList"/>
    <dgm:cxn modelId="{5D138EC6-E7BE-48E2-B7D6-A3ED191458A3}" srcId="{DA55991F-69DA-4235-9904-171EC253375D}" destId="{649BBC29-E13E-4503-88B9-B4BFF7B478FA}" srcOrd="1" destOrd="0" parTransId="{C80B283E-9EF6-40F4-A268-A07FB6BB0247}" sibTransId="{7037DACC-C9D6-450C-A049-38766295159D}"/>
    <dgm:cxn modelId="{A09EE0B1-22D5-5A43-B612-5AB4CAA9469F}" type="presParOf" srcId="{0657E223-6F75-904A-ABB3-442A99BF84BC}" destId="{90C84091-E6A1-3748-A9F9-69485CFBFCCA}" srcOrd="0" destOrd="0" presId="urn:microsoft.com/office/officeart/2008/layout/LinedList"/>
    <dgm:cxn modelId="{93619257-29CA-3E4D-9CC8-584A21A9E034}" type="presParOf" srcId="{0657E223-6F75-904A-ABB3-442A99BF84BC}" destId="{C2AEE360-7366-ED44-8865-A3BE1999DB58}" srcOrd="1" destOrd="0" presId="urn:microsoft.com/office/officeart/2008/layout/LinedList"/>
    <dgm:cxn modelId="{037E19FB-E133-5241-A20C-60C2E8F65ED3}" type="presParOf" srcId="{C2AEE360-7366-ED44-8865-A3BE1999DB58}" destId="{0DD1F8E7-68E5-0E4A-A8B5-A29D168DE485}" srcOrd="0" destOrd="0" presId="urn:microsoft.com/office/officeart/2008/layout/LinedList"/>
    <dgm:cxn modelId="{D1E1C6E9-6663-4B41-8914-4B969CEC1F55}" type="presParOf" srcId="{C2AEE360-7366-ED44-8865-A3BE1999DB58}" destId="{A9105073-D48E-3840-BD9C-BCED0446CDF7}" srcOrd="1" destOrd="0" presId="urn:microsoft.com/office/officeart/2008/layout/LinedList"/>
    <dgm:cxn modelId="{DEA3B4EB-0DB0-844F-92EB-21BD1B0524E7}" type="presParOf" srcId="{0657E223-6F75-904A-ABB3-442A99BF84BC}" destId="{B5207EF9-B3BC-F949-BEBD-BF7DD0245901}" srcOrd="2" destOrd="0" presId="urn:microsoft.com/office/officeart/2008/layout/LinedList"/>
    <dgm:cxn modelId="{DA59E0A3-ECC4-3C4C-B3D6-CAAE3A9FE9A8}" type="presParOf" srcId="{0657E223-6F75-904A-ABB3-442A99BF84BC}" destId="{2383D5FB-6113-9A42-8CD6-650E32F05CBB}" srcOrd="3" destOrd="0" presId="urn:microsoft.com/office/officeart/2008/layout/LinedList"/>
    <dgm:cxn modelId="{59697CF8-EA2D-8B45-B6C8-37F7B259F8A1}" type="presParOf" srcId="{2383D5FB-6113-9A42-8CD6-650E32F05CBB}" destId="{3E44BC22-A84C-C944-B819-A5EA23732905}" srcOrd="0" destOrd="0" presId="urn:microsoft.com/office/officeart/2008/layout/LinedList"/>
    <dgm:cxn modelId="{57E1B6C9-261E-5541-9471-F3E73BA3286F}" type="presParOf" srcId="{2383D5FB-6113-9A42-8CD6-650E32F05CBB}" destId="{CC77456F-8719-E342-BAC3-5C843933B098}" srcOrd="1" destOrd="0" presId="urn:microsoft.com/office/officeart/2008/layout/LinedList"/>
    <dgm:cxn modelId="{ABB003C9-C1F0-4C48-BED1-55293EAD9A55}" type="presParOf" srcId="{0657E223-6F75-904A-ABB3-442A99BF84BC}" destId="{20F7268E-F58B-F149-AD10-1CB8DE3D4788}" srcOrd="4" destOrd="0" presId="urn:microsoft.com/office/officeart/2008/layout/LinedList"/>
    <dgm:cxn modelId="{63074623-8D84-F743-9861-CCD47615A31D}" type="presParOf" srcId="{0657E223-6F75-904A-ABB3-442A99BF84BC}" destId="{EE884EF7-5A1E-A046-AEA9-133FDE1B1FFF}" srcOrd="5" destOrd="0" presId="urn:microsoft.com/office/officeart/2008/layout/LinedList"/>
    <dgm:cxn modelId="{2F8DC7B1-DF87-ED4A-BE7F-BBADF8F9E7DA}" type="presParOf" srcId="{EE884EF7-5A1E-A046-AEA9-133FDE1B1FFF}" destId="{F4B77CDD-A490-1041-A515-6A30EB08B124}" srcOrd="0" destOrd="0" presId="urn:microsoft.com/office/officeart/2008/layout/LinedList"/>
    <dgm:cxn modelId="{FAE9A8F4-162A-F64D-963B-2A24A6726997}" type="presParOf" srcId="{EE884EF7-5A1E-A046-AEA9-133FDE1B1FFF}" destId="{896DBC11-0056-4B40-A32F-2C7EB9939E9F}"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7863B1F-05AE-412C-B71F-6BB351FDEEAF}" type="doc">
      <dgm:prSet loTypeId="urn:microsoft.com/office/officeart/2018/2/layout/IconVerticalSolidList" loCatId="icon" qsTypeId="urn:microsoft.com/office/officeart/2005/8/quickstyle/simple1#2" qsCatId="simple" csTypeId="urn:microsoft.com/office/officeart/2018/5/colors/Iconchunking_neutralbg_colorful1" csCatId="colorful" phldr="1"/>
      <dgm:spPr/>
      <dgm:t>
        <a:bodyPr/>
        <a:lstStyle/>
        <a:p>
          <a:endParaRPr lang="en-US"/>
        </a:p>
      </dgm:t>
    </dgm:pt>
    <dgm:pt modelId="{C6B3D648-10A0-4ADA-8470-849099E4D5EA}">
      <dgm:prSet/>
      <dgm:spPr/>
      <dgm:t>
        <a:bodyPr/>
        <a:lstStyle/>
        <a:p>
          <a:r>
            <a:rPr lang="en-GB"/>
            <a:t>Exercise Psychology (often linked with sport)</a:t>
          </a:r>
          <a:endParaRPr lang="en-US"/>
        </a:p>
      </dgm:t>
    </dgm:pt>
    <dgm:pt modelId="{04C4A24D-2BD8-4D7D-96B0-7933D5965952}" type="parTrans" cxnId="{9D296D6A-5F47-48E4-AA72-58C0C7F07909}">
      <dgm:prSet/>
      <dgm:spPr/>
      <dgm:t>
        <a:bodyPr/>
        <a:lstStyle/>
        <a:p>
          <a:endParaRPr lang="en-US"/>
        </a:p>
      </dgm:t>
    </dgm:pt>
    <dgm:pt modelId="{54C7047B-EB86-4B93-AE12-307458968A16}" type="sibTrans" cxnId="{9D296D6A-5F47-48E4-AA72-58C0C7F07909}">
      <dgm:prSet/>
      <dgm:spPr/>
      <dgm:t>
        <a:bodyPr/>
        <a:lstStyle/>
        <a:p>
          <a:endParaRPr lang="en-US"/>
        </a:p>
      </dgm:t>
    </dgm:pt>
    <dgm:pt modelId="{1D288FD5-CEDC-492A-BE4C-D9EE20849C04}">
      <dgm:prSet/>
      <dgm:spPr/>
      <dgm:t>
        <a:bodyPr/>
        <a:lstStyle/>
        <a:p>
          <a:r>
            <a:rPr lang="en-GB"/>
            <a:t>Related disciplines – Health / Sport </a:t>
          </a:r>
          <a:endParaRPr lang="en-US"/>
        </a:p>
      </dgm:t>
    </dgm:pt>
    <dgm:pt modelId="{A09F2FD5-8875-4E00-9AEB-D24F78D2C323}" type="parTrans" cxnId="{02318C17-6BA7-4AF3-9ED2-D9B291B368C4}">
      <dgm:prSet/>
      <dgm:spPr/>
      <dgm:t>
        <a:bodyPr/>
        <a:lstStyle/>
        <a:p>
          <a:endParaRPr lang="en-US"/>
        </a:p>
      </dgm:t>
    </dgm:pt>
    <dgm:pt modelId="{E167B1A9-B761-4643-AAEF-BFE3C49C62F8}" type="sibTrans" cxnId="{02318C17-6BA7-4AF3-9ED2-D9B291B368C4}">
      <dgm:prSet/>
      <dgm:spPr/>
      <dgm:t>
        <a:bodyPr/>
        <a:lstStyle/>
        <a:p>
          <a:endParaRPr lang="en-US"/>
        </a:p>
      </dgm:t>
    </dgm:pt>
    <dgm:pt modelId="{14317268-BBBD-4D6F-BAEE-5E0EAB1D6F05}" type="pres">
      <dgm:prSet presAssocID="{D7863B1F-05AE-412C-B71F-6BB351FDEEAF}" presName="root" presStyleCnt="0">
        <dgm:presLayoutVars>
          <dgm:dir/>
          <dgm:resizeHandles val="exact"/>
        </dgm:presLayoutVars>
      </dgm:prSet>
      <dgm:spPr/>
    </dgm:pt>
    <dgm:pt modelId="{44EB108F-CDCD-49AF-A3AD-9E96703EBA46}" type="pres">
      <dgm:prSet presAssocID="{C6B3D648-10A0-4ADA-8470-849099E4D5EA}" presName="compNode" presStyleCnt="0"/>
      <dgm:spPr/>
    </dgm:pt>
    <dgm:pt modelId="{BC304C68-51A3-4C88-BBE7-F8B2A481DA0A}" type="pres">
      <dgm:prSet presAssocID="{C6B3D648-10A0-4ADA-8470-849099E4D5EA}" presName="bgRect" presStyleLbl="bgShp" presStyleIdx="0" presStyleCnt="2"/>
      <dgm:spPr/>
    </dgm:pt>
    <dgm:pt modelId="{6E2B66F3-E7E5-4E87-95C6-94C5C79FEB67}" type="pres">
      <dgm:prSet presAssocID="{C6B3D648-10A0-4ADA-8470-849099E4D5EA}"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Head with Gears"/>
        </a:ext>
      </dgm:extLst>
    </dgm:pt>
    <dgm:pt modelId="{650A6EE3-223D-400D-BB3B-B213AB0FDA95}" type="pres">
      <dgm:prSet presAssocID="{C6B3D648-10A0-4ADA-8470-849099E4D5EA}" presName="spaceRect" presStyleCnt="0"/>
      <dgm:spPr/>
    </dgm:pt>
    <dgm:pt modelId="{8E740837-3F4E-4EB5-86B3-B9D41AC196A1}" type="pres">
      <dgm:prSet presAssocID="{C6B3D648-10A0-4ADA-8470-849099E4D5EA}" presName="parTx" presStyleLbl="revTx" presStyleIdx="0" presStyleCnt="2">
        <dgm:presLayoutVars>
          <dgm:chMax val="0"/>
          <dgm:chPref val="0"/>
        </dgm:presLayoutVars>
      </dgm:prSet>
      <dgm:spPr/>
    </dgm:pt>
    <dgm:pt modelId="{FF626547-4531-4D1A-BD82-4BECCAF0C2E1}" type="pres">
      <dgm:prSet presAssocID="{54C7047B-EB86-4B93-AE12-307458968A16}" presName="sibTrans" presStyleCnt="0"/>
      <dgm:spPr/>
    </dgm:pt>
    <dgm:pt modelId="{D206F122-E541-44FF-8C53-89F38F86D3A2}" type="pres">
      <dgm:prSet presAssocID="{1D288FD5-CEDC-492A-BE4C-D9EE20849C04}" presName="compNode" presStyleCnt="0"/>
      <dgm:spPr/>
    </dgm:pt>
    <dgm:pt modelId="{475A133C-259D-4007-BABE-936896680073}" type="pres">
      <dgm:prSet presAssocID="{1D288FD5-CEDC-492A-BE4C-D9EE20849C04}" presName="bgRect" presStyleLbl="bgShp" presStyleIdx="1" presStyleCnt="2"/>
      <dgm:spPr/>
    </dgm:pt>
    <dgm:pt modelId="{93CFA194-7156-40E2-8F09-A13788FA151A}" type="pres">
      <dgm:prSet presAssocID="{1D288FD5-CEDC-492A-BE4C-D9EE20849C04}"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port Balls"/>
        </a:ext>
      </dgm:extLst>
    </dgm:pt>
    <dgm:pt modelId="{707833F5-76E9-46CF-9406-3363719A7316}" type="pres">
      <dgm:prSet presAssocID="{1D288FD5-CEDC-492A-BE4C-D9EE20849C04}" presName="spaceRect" presStyleCnt="0"/>
      <dgm:spPr/>
    </dgm:pt>
    <dgm:pt modelId="{9DCB9DD6-790E-420E-8C09-B20FCFE67A83}" type="pres">
      <dgm:prSet presAssocID="{1D288FD5-CEDC-492A-BE4C-D9EE20849C04}" presName="parTx" presStyleLbl="revTx" presStyleIdx="1" presStyleCnt="2">
        <dgm:presLayoutVars>
          <dgm:chMax val="0"/>
          <dgm:chPref val="0"/>
        </dgm:presLayoutVars>
      </dgm:prSet>
      <dgm:spPr/>
    </dgm:pt>
  </dgm:ptLst>
  <dgm:cxnLst>
    <dgm:cxn modelId="{02318C17-6BA7-4AF3-9ED2-D9B291B368C4}" srcId="{D7863B1F-05AE-412C-B71F-6BB351FDEEAF}" destId="{1D288FD5-CEDC-492A-BE4C-D9EE20849C04}" srcOrd="1" destOrd="0" parTransId="{A09F2FD5-8875-4E00-9AEB-D24F78D2C323}" sibTransId="{E167B1A9-B761-4643-AAEF-BFE3C49C62F8}"/>
    <dgm:cxn modelId="{15EF1D36-07BD-4577-A024-2C30DE5E5735}" type="presOf" srcId="{1D288FD5-CEDC-492A-BE4C-D9EE20849C04}" destId="{9DCB9DD6-790E-420E-8C09-B20FCFE67A83}" srcOrd="0" destOrd="0" presId="urn:microsoft.com/office/officeart/2018/2/layout/IconVerticalSolidList"/>
    <dgm:cxn modelId="{9D296D6A-5F47-48E4-AA72-58C0C7F07909}" srcId="{D7863B1F-05AE-412C-B71F-6BB351FDEEAF}" destId="{C6B3D648-10A0-4ADA-8470-849099E4D5EA}" srcOrd="0" destOrd="0" parTransId="{04C4A24D-2BD8-4D7D-96B0-7933D5965952}" sibTransId="{54C7047B-EB86-4B93-AE12-307458968A16}"/>
    <dgm:cxn modelId="{35AB2D83-F325-4BBD-8A7C-E61D537AD2B0}" type="presOf" srcId="{D7863B1F-05AE-412C-B71F-6BB351FDEEAF}" destId="{14317268-BBBD-4D6F-BAEE-5E0EAB1D6F05}" srcOrd="0" destOrd="0" presId="urn:microsoft.com/office/officeart/2018/2/layout/IconVerticalSolidList"/>
    <dgm:cxn modelId="{085A0FC0-2C40-4FF0-9131-DC35D005EAF0}" type="presOf" srcId="{C6B3D648-10A0-4ADA-8470-849099E4D5EA}" destId="{8E740837-3F4E-4EB5-86B3-B9D41AC196A1}" srcOrd="0" destOrd="0" presId="urn:microsoft.com/office/officeart/2018/2/layout/IconVerticalSolidList"/>
    <dgm:cxn modelId="{4A337D6C-A6F3-4AE5-A59F-FAB52950CCF1}" type="presParOf" srcId="{14317268-BBBD-4D6F-BAEE-5E0EAB1D6F05}" destId="{44EB108F-CDCD-49AF-A3AD-9E96703EBA46}" srcOrd="0" destOrd="0" presId="urn:microsoft.com/office/officeart/2018/2/layout/IconVerticalSolidList"/>
    <dgm:cxn modelId="{41640BF8-AAEF-4C7F-B010-BC5BF0DA500D}" type="presParOf" srcId="{44EB108F-CDCD-49AF-A3AD-9E96703EBA46}" destId="{BC304C68-51A3-4C88-BBE7-F8B2A481DA0A}" srcOrd="0" destOrd="0" presId="urn:microsoft.com/office/officeart/2018/2/layout/IconVerticalSolidList"/>
    <dgm:cxn modelId="{55C6CFAB-C1FB-401B-8A78-01737CE5FE06}" type="presParOf" srcId="{44EB108F-CDCD-49AF-A3AD-9E96703EBA46}" destId="{6E2B66F3-E7E5-4E87-95C6-94C5C79FEB67}" srcOrd="1" destOrd="0" presId="urn:microsoft.com/office/officeart/2018/2/layout/IconVerticalSolidList"/>
    <dgm:cxn modelId="{B911B5BD-4817-4954-8F25-07C2570CBFDE}" type="presParOf" srcId="{44EB108F-CDCD-49AF-A3AD-9E96703EBA46}" destId="{650A6EE3-223D-400D-BB3B-B213AB0FDA95}" srcOrd="2" destOrd="0" presId="urn:microsoft.com/office/officeart/2018/2/layout/IconVerticalSolidList"/>
    <dgm:cxn modelId="{D3192B3D-19EF-4706-9072-A90E72E955EA}" type="presParOf" srcId="{44EB108F-CDCD-49AF-A3AD-9E96703EBA46}" destId="{8E740837-3F4E-4EB5-86B3-B9D41AC196A1}" srcOrd="3" destOrd="0" presId="urn:microsoft.com/office/officeart/2018/2/layout/IconVerticalSolidList"/>
    <dgm:cxn modelId="{FE32C70E-92AF-477E-AC0F-6E550D592E99}" type="presParOf" srcId="{14317268-BBBD-4D6F-BAEE-5E0EAB1D6F05}" destId="{FF626547-4531-4D1A-BD82-4BECCAF0C2E1}" srcOrd="1" destOrd="0" presId="urn:microsoft.com/office/officeart/2018/2/layout/IconVerticalSolidList"/>
    <dgm:cxn modelId="{FF3C1DD0-CD87-44AC-BE2C-154D31862A0C}" type="presParOf" srcId="{14317268-BBBD-4D6F-BAEE-5E0EAB1D6F05}" destId="{D206F122-E541-44FF-8C53-89F38F86D3A2}" srcOrd="2" destOrd="0" presId="urn:microsoft.com/office/officeart/2018/2/layout/IconVerticalSolidList"/>
    <dgm:cxn modelId="{2433F2BE-924E-45DA-9560-D6589F4ACD91}" type="presParOf" srcId="{D206F122-E541-44FF-8C53-89F38F86D3A2}" destId="{475A133C-259D-4007-BABE-936896680073}" srcOrd="0" destOrd="0" presId="urn:microsoft.com/office/officeart/2018/2/layout/IconVerticalSolidList"/>
    <dgm:cxn modelId="{9AE50B7B-D36C-4F95-8652-CAC08C692BC5}" type="presParOf" srcId="{D206F122-E541-44FF-8C53-89F38F86D3A2}" destId="{93CFA194-7156-40E2-8F09-A13788FA151A}" srcOrd="1" destOrd="0" presId="urn:microsoft.com/office/officeart/2018/2/layout/IconVerticalSolidList"/>
    <dgm:cxn modelId="{7628A01D-BAD7-4740-913B-B68EF408E4DD}" type="presParOf" srcId="{D206F122-E541-44FF-8C53-89F38F86D3A2}" destId="{707833F5-76E9-46CF-9406-3363719A7316}" srcOrd="2" destOrd="0" presId="urn:microsoft.com/office/officeart/2018/2/layout/IconVerticalSolidList"/>
    <dgm:cxn modelId="{DC4D3494-ADAE-428F-B2CC-D631C744D9BD}" type="presParOf" srcId="{D206F122-E541-44FF-8C53-89F38F86D3A2}" destId="{9DCB9DD6-790E-420E-8C09-B20FCFE67A83}"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A721B9C-E018-4C52-B65B-9AC6F92772EB}" type="doc">
      <dgm:prSet loTypeId="urn:microsoft.com/office/officeart/2005/8/layout/vList2" loCatId="list" qsTypeId="urn:microsoft.com/office/officeart/2005/8/quickstyle/simple1#3" qsCatId="simple" csTypeId="urn:microsoft.com/office/officeart/2005/8/colors/colorful2#2" csCatId="colorful" phldr="1"/>
      <dgm:spPr/>
      <dgm:t>
        <a:bodyPr/>
        <a:lstStyle/>
        <a:p>
          <a:endParaRPr lang="en-US"/>
        </a:p>
      </dgm:t>
    </dgm:pt>
    <dgm:pt modelId="{409EC741-0663-46EA-A951-74E661E87B41}">
      <dgm:prSet/>
      <dgm:spPr/>
      <dgm:t>
        <a:bodyPr/>
        <a:lstStyle/>
        <a:p>
          <a:r>
            <a:rPr lang="en-GB" dirty="0"/>
            <a:t>1. Report (100% of the module mark – 1500 words): 11</a:t>
          </a:r>
          <a:r>
            <a:rPr lang="en-GB" baseline="30000" dirty="0"/>
            <a:t>th</a:t>
          </a:r>
          <a:r>
            <a:rPr lang="en-GB" dirty="0"/>
            <a:t> December, 2026</a:t>
          </a:r>
          <a:endParaRPr lang="en-US" dirty="0"/>
        </a:p>
      </dgm:t>
    </dgm:pt>
    <dgm:pt modelId="{57578D54-3494-4544-911D-431C649956F3}" type="parTrans" cxnId="{68B6E632-10F3-44A3-8561-3C9D80FFD243}">
      <dgm:prSet/>
      <dgm:spPr/>
      <dgm:t>
        <a:bodyPr/>
        <a:lstStyle/>
        <a:p>
          <a:endParaRPr lang="en-US"/>
        </a:p>
      </dgm:t>
    </dgm:pt>
    <dgm:pt modelId="{CF3E5CD3-BC7D-4951-B106-01E18018E2DF}" type="sibTrans" cxnId="{68B6E632-10F3-44A3-8561-3C9D80FFD243}">
      <dgm:prSet/>
      <dgm:spPr/>
      <dgm:t>
        <a:bodyPr/>
        <a:lstStyle/>
        <a:p>
          <a:endParaRPr lang="en-US"/>
        </a:p>
      </dgm:t>
    </dgm:pt>
    <dgm:pt modelId="{98138CCC-D194-4BB8-8D94-39CAEF041E93}">
      <dgm:prSet/>
      <dgm:spPr/>
      <dgm:t>
        <a:bodyPr/>
        <a:lstStyle/>
        <a:p>
          <a:r>
            <a:rPr lang="en-GB" b="1"/>
            <a:t>Motivation</a:t>
          </a:r>
          <a:endParaRPr lang="en-US"/>
        </a:p>
      </dgm:t>
    </dgm:pt>
    <dgm:pt modelId="{1B835511-77D7-47A2-9769-2E5811AE0008}" type="parTrans" cxnId="{71C4F64D-E95E-4D35-A4E1-2F8B0AEFE794}">
      <dgm:prSet/>
      <dgm:spPr/>
      <dgm:t>
        <a:bodyPr/>
        <a:lstStyle/>
        <a:p>
          <a:endParaRPr lang="en-US"/>
        </a:p>
      </dgm:t>
    </dgm:pt>
    <dgm:pt modelId="{B36E76E2-3D90-4314-8214-058B4E8F1D3B}" type="sibTrans" cxnId="{71C4F64D-E95E-4D35-A4E1-2F8B0AEFE794}">
      <dgm:prSet/>
      <dgm:spPr/>
      <dgm:t>
        <a:bodyPr/>
        <a:lstStyle/>
        <a:p>
          <a:endParaRPr lang="en-US"/>
        </a:p>
      </dgm:t>
    </dgm:pt>
    <dgm:pt modelId="{E1635B4C-1A2E-48B2-AA24-539887D3C676}">
      <dgm:prSet/>
      <dgm:spPr/>
      <dgm:t>
        <a:bodyPr/>
        <a:lstStyle/>
        <a:p>
          <a:r>
            <a:rPr lang="en-GB" b="1"/>
            <a:t>Aim: </a:t>
          </a:r>
          <a:r>
            <a:rPr lang="en-GB"/>
            <a:t>To undertake</a:t>
          </a:r>
          <a:r>
            <a:rPr lang="en-GB" b="1"/>
            <a:t> </a:t>
          </a:r>
          <a:r>
            <a:rPr lang="en-GB"/>
            <a:t>an examination of the relationship between physical activity levels and behavioural regulation to exercise for a student population. </a:t>
          </a:r>
          <a:endParaRPr lang="en-US"/>
        </a:p>
      </dgm:t>
    </dgm:pt>
    <dgm:pt modelId="{872C1898-C43E-4413-8DB3-69EFA5E687F4}" type="parTrans" cxnId="{E2392B15-5DBC-40CE-89F2-848CE379F289}">
      <dgm:prSet/>
      <dgm:spPr/>
      <dgm:t>
        <a:bodyPr/>
        <a:lstStyle/>
        <a:p>
          <a:endParaRPr lang="en-US"/>
        </a:p>
      </dgm:t>
    </dgm:pt>
    <dgm:pt modelId="{CA71C66B-CFD3-4244-BCBA-80B8CD1D4965}" type="sibTrans" cxnId="{E2392B15-5DBC-40CE-89F2-848CE379F289}">
      <dgm:prSet/>
      <dgm:spPr/>
      <dgm:t>
        <a:bodyPr/>
        <a:lstStyle/>
        <a:p>
          <a:endParaRPr lang="en-US"/>
        </a:p>
      </dgm:t>
    </dgm:pt>
    <dgm:pt modelId="{A21C2274-632F-6C41-852C-295678906261}" type="pres">
      <dgm:prSet presAssocID="{9A721B9C-E018-4C52-B65B-9AC6F92772EB}" presName="linear" presStyleCnt="0">
        <dgm:presLayoutVars>
          <dgm:animLvl val="lvl"/>
          <dgm:resizeHandles val="exact"/>
        </dgm:presLayoutVars>
      </dgm:prSet>
      <dgm:spPr/>
    </dgm:pt>
    <dgm:pt modelId="{7001AC54-83ED-4945-B298-F382FB047D44}" type="pres">
      <dgm:prSet presAssocID="{409EC741-0663-46EA-A951-74E661E87B41}" presName="parentText" presStyleLbl="node1" presStyleIdx="0" presStyleCnt="1">
        <dgm:presLayoutVars>
          <dgm:chMax val="0"/>
          <dgm:bulletEnabled val="1"/>
        </dgm:presLayoutVars>
      </dgm:prSet>
      <dgm:spPr/>
    </dgm:pt>
    <dgm:pt modelId="{67EB9360-0CB1-0E43-8729-EF02D59BDDA4}" type="pres">
      <dgm:prSet presAssocID="{409EC741-0663-46EA-A951-74E661E87B41}" presName="childText" presStyleLbl="revTx" presStyleIdx="0" presStyleCnt="1">
        <dgm:presLayoutVars>
          <dgm:bulletEnabled val="1"/>
        </dgm:presLayoutVars>
      </dgm:prSet>
      <dgm:spPr/>
    </dgm:pt>
  </dgm:ptLst>
  <dgm:cxnLst>
    <dgm:cxn modelId="{2E992000-BA36-AC4E-AF76-F2E300532624}" type="presOf" srcId="{409EC741-0663-46EA-A951-74E661E87B41}" destId="{7001AC54-83ED-4945-B298-F382FB047D44}" srcOrd="0" destOrd="0" presId="urn:microsoft.com/office/officeart/2005/8/layout/vList2"/>
    <dgm:cxn modelId="{E2392B15-5DBC-40CE-89F2-848CE379F289}" srcId="{409EC741-0663-46EA-A951-74E661E87B41}" destId="{E1635B4C-1A2E-48B2-AA24-539887D3C676}" srcOrd="1" destOrd="0" parTransId="{872C1898-C43E-4413-8DB3-69EFA5E687F4}" sibTransId="{CA71C66B-CFD3-4244-BCBA-80B8CD1D4965}"/>
    <dgm:cxn modelId="{68B6E632-10F3-44A3-8561-3C9D80FFD243}" srcId="{9A721B9C-E018-4C52-B65B-9AC6F92772EB}" destId="{409EC741-0663-46EA-A951-74E661E87B41}" srcOrd="0" destOrd="0" parTransId="{57578D54-3494-4544-911D-431C649956F3}" sibTransId="{CF3E5CD3-BC7D-4951-B106-01E18018E2DF}"/>
    <dgm:cxn modelId="{9893E832-BC87-B746-9807-CA67871A630E}" type="presOf" srcId="{E1635B4C-1A2E-48B2-AA24-539887D3C676}" destId="{67EB9360-0CB1-0E43-8729-EF02D59BDDA4}" srcOrd="0" destOrd="1" presId="urn:microsoft.com/office/officeart/2005/8/layout/vList2"/>
    <dgm:cxn modelId="{EE44DF3B-20BC-D048-987D-83FA41F410F1}" type="presOf" srcId="{98138CCC-D194-4BB8-8D94-39CAEF041E93}" destId="{67EB9360-0CB1-0E43-8729-EF02D59BDDA4}" srcOrd="0" destOrd="0" presId="urn:microsoft.com/office/officeart/2005/8/layout/vList2"/>
    <dgm:cxn modelId="{71C4F64D-E95E-4D35-A4E1-2F8B0AEFE794}" srcId="{409EC741-0663-46EA-A951-74E661E87B41}" destId="{98138CCC-D194-4BB8-8D94-39CAEF041E93}" srcOrd="0" destOrd="0" parTransId="{1B835511-77D7-47A2-9769-2E5811AE0008}" sibTransId="{B36E76E2-3D90-4314-8214-058B4E8F1D3B}"/>
    <dgm:cxn modelId="{79AFFBFC-FBA0-8540-BA28-46D58E20CC80}" type="presOf" srcId="{9A721B9C-E018-4C52-B65B-9AC6F92772EB}" destId="{A21C2274-632F-6C41-852C-295678906261}" srcOrd="0" destOrd="0" presId="urn:microsoft.com/office/officeart/2005/8/layout/vList2"/>
    <dgm:cxn modelId="{5C27300A-9907-D042-9D7B-5801621E0E54}" type="presParOf" srcId="{A21C2274-632F-6C41-852C-295678906261}" destId="{7001AC54-83ED-4945-B298-F382FB047D44}" srcOrd="0" destOrd="0" presId="urn:microsoft.com/office/officeart/2005/8/layout/vList2"/>
    <dgm:cxn modelId="{D119BF49-53F8-5645-A191-860E2EE82E14}" type="presParOf" srcId="{A21C2274-632F-6C41-852C-295678906261}" destId="{67EB9360-0CB1-0E43-8729-EF02D59BDDA4}" srcOrd="1"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5C249A7-F59D-46BF-B4CE-3E758169A663}" type="doc">
      <dgm:prSet loTypeId="urn:microsoft.com/office/officeart/2008/layout/LinedList" loCatId="list" qsTypeId="urn:microsoft.com/office/officeart/2005/8/quickstyle/simple1#4" qsCatId="simple" csTypeId="urn:microsoft.com/office/officeart/2005/8/colors/colorful2#3" csCatId="colorful"/>
      <dgm:spPr/>
      <dgm:t>
        <a:bodyPr/>
        <a:lstStyle/>
        <a:p>
          <a:endParaRPr lang="en-US"/>
        </a:p>
      </dgm:t>
    </dgm:pt>
    <dgm:pt modelId="{31FA0022-9780-49CD-92D9-95F68FC353D3}">
      <dgm:prSet/>
      <dgm:spPr/>
      <dgm:t>
        <a:bodyPr/>
        <a:lstStyle/>
        <a:p>
          <a:r>
            <a:rPr lang="en-GB" b="1"/>
            <a:t>Introduction</a:t>
          </a:r>
          <a:r>
            <a:rPr lang="en-GB"/>
            <a:t> – Review of relevant literature relating to motivation and behavioural regulation of exercise (</a:t>
          </a:r>
          <a:r>
            <a:rPr lang="en-GB" i="1"/>
            <a:t>approx. 500 words</a:t>
          </a:r>
          <a:r>
            <a:rPr lang="en-GB"/>
            <a:t>).</a:t>
          </a:r>
          <a:endParaRPr lang="en-US"/>
        </a:p>
      </dgm:t>
    </dgm:pt>
    <dgm:pt modelId="{F4E726B3-8669-4B50-87C3-217B47BE421A}" type="parTrans" cxnId="{87AA1A7A-8462-4ECC-BDA3-A02CC5B2072C}">
      <dgm:prSet/>
      <dgm:spPr/>
      <dgm:t>
        <a:bodyPr/>
        <a:lstStyle/>
        <a:p>
          <a:endParaRPr lang="en-US"/>
        </a:p>
      </dgm:t>
    </dgm:pt>
    <dgm:pt modelId="{C8D299B9-AE4A-47B1-B007-294816881627}" type="sibTrans" cxnId="{87AA1A7A-8462-4ECC-BDA3-A02CC5B2072C}">
      <dgm:prSet/>
      <dgm:spPr/>
      <dgm:t>
        <a:bodyPr/>
        <a:lstStyle/>
        <a:p>
          <a:endParaRPr lang="en-US"/>
        </a:p>
      </dgm:t>
    </dgm:pt>
    <dgm:pt modelId="{3553B688-C8EC-4003-BEDB-40FBDB8FB9EE}">
      <dgm:prSet/>
      <dgm:spPr/>
      <dgm:t>
        <a:bodyPr/>
        <a:lstStyle/>
        <a:p>
          <a:r>
            <a:rPr lang="en-GB"/>
            <a:t>This should include research relating to the behavioural regulation of those of differing activity levels and  differences found in motives between various population groups (including students).</a:t>
          </a:r>
          <a:endParaRPr lang="en-US"/>
        </a:p>
      </dgm:t>
    </dgm:pt>
    <dgm:pt modelId="{487265EF-E7F1-4506-8832-ECEF50C2F958}" type="parTrans" cxnId="{0BEC0E4C-551D-4529-99A4-F7A7988CDA52}">
      <dgm:prSet/>
      <dgm:spPr/>
      <dgm:t>
        <a:bodyPr/>
        <a:lstStyle/>
        <a:p>
          <a:endParaRPr lang="en-US"/>
        </a:p>
      </dgm:t>
    </dgm:pt>
    <dgm:pt modelId="{F30B9C6A-BEB3-4FCB-969F-ED0D8EE9D958}" type="sibTrans" cxnId="{0BEC0E4C-551D-4529-99A4-F7A7988CDA52}">
      <dgm:prSet/>
      <dgm:spPr/>
      <dgm:t>
        <a:bodyPr/>
        <a:lstStyle/>
        <a:p>
          <a:endParaRPr lang="en-US"/>
        </a:p>
      </dgm:t>
    </dgm:pt>
    <dgm:pt modelId="{F5D94DC0-9D8B-4B73-8523-0BFE8C24E0A2}">
      <dgm:prSet/>
      <dgm:spPr/>
      <dgm:t>
        <a:bodyPr/>
        <a:lstStyle/>
        <a:p>
          <a:r>
            <a:rPr lang="en-GB" b="1"/>
            <a:t>Method</a:t>
          </a:r>
          <a:r>
            <a:rPr lang="en-GB"/>
            <a:t> –</a:t>
          </a:r>
          <a:r>
            <a:rPr lang="en-GB" b="1"/>
            <a:t> </a:t>
          </a:r>
          <a:r>
            <a:rPr lang="en-GB"/>
            <a:t>Briefly outline the participants, procedures and design of the study (</a:t>
          </a:r>
          <a:r>
            <a:rPr lang="en-GB" i="1"/>
            <a:t>approx. 200 words</a:t>
          </a:r>
          <a:r>
            <a:rPr lang="en-GB"/>
            <a:t>).</a:t>
          </a:r>
          <a:endParaRPr lang="en-US"/>
        </a:p>
      </dgm:t>
    </dgm:pt>
    <dgm:pt modelId="{BB97960D-828C-4977-9DCE-C8D3EEE1544E}" type="parTrans" cxnId="{E466AA4A-035A-4D02-B999-766E8A070ECC}">
      <dgm:prSet/>
      <dgm:spPr/>
      <dgm:t>
        <a:bodyPr/>
        <a:lstStyle/>
        <a:p>
          <a:endParaRPr lang="en-US"/>
        </a:p>
      </dgm:t>
    </dgm:pt>
    <dgm:pt modelId="{86430B89-6D7D-4637-8DF1-82FC098B1A61}" type="sibTrans" cxnId="{E466AA4A-035A-4D02-B999-766E8A070ECC}">
      <dgm:prSet/>
      <dgm:spPr/>
      <dgm:t>
        <a:bodyPr/>
        <a:lstStyle/>
        <a:p>
          <a:endParaRPr lang="en-US"/>
        </a:p>
      </dgm:t>
    </dgm:pt>
    <dgm:pt modelId="{9CAF218D-2FD4-409C-8BF5-DA4A5E800293}">
      <dgm:prSet/>
      <dgm:spPr/>
      <dgm:t>
        <a:bodyPr/>
        <a:lstStyle/>
        <a:p>
          <a:r>
            <a:rPr lang="en-GB" b="1"/>
            <a:t>Results</a:t>
          </a:r>
          <a:r>
            <a:rPr lang="en-GB"/>
            <a:t> – Using the data provided, present the results in an appropriate format. This should include descriptive statistics, table, figure and associated narrative (</a:t>
          </a:r>
          <a:r>
            <a:rPr lang="en-GB" i="1"/>
            <a:t>approx. 250 words</a:t>
          </a:r>
          <a:r>
            <a:rPr lang="en-GB"/>
            <a:t>).</a:t>
          </a:r>
          <a:endParaRPr lang="en-US"/>
        </a:p>
      </dgm:t>
    </dgm:pt>
    <dgm:pt modelId="{87A949E9-2647-4DF7-B301-58EBB4997F0C}" type="parTrans" cxnId="{4DF649D7-F760-4C07-AA53-624B356DFA6D}">
      <dgm:prSet/>
      <dgm:spPr/>
      <dgm:t>
        <a:bodyPr/>
        <a:lstStyle/>
        <a:p>
          <a:endParaRPr lang="en-US"/>
        </a:p>
      </dgm:t>
    </dgm:pt>
    <dgm:pt modelId="{913A3405-DAA8-4819-886A-BCC5EF11DAEA}" type="sibTrans" cxnId="{4DF649D7-F760-4C07-AA53-624B356DFA6D}">
      <dgm:prSet/>
      <dgm:spPr/>
      <dgm:t>
        <a:bodyPr/>
        <a:lstStyle/>
        <a:p>
          <a:endParaRPr lang="en-US"/>
        </a:p>
      </dgm:t>
    </dgm:pt>
    <dgm:pt modelId="{88F4A2EC-65EE-4D56-B6ED-678937194C0C}">
      <dgm:prSet/>
      <dgm:spPr/>
      <dgm:t>
        <a:bodyPr/>
        <a:lstStyle/>
        <a:p>
          <a:r>
            <a:rPr lang="en-GB" b="1"/>
            <a:t>Discussion</a:t>
          </a:r>
          <a:r>
            <a:rPr lang="en-GB"/>
            <a:t> – Discussion of your findings in relation to existing theory and previous research (</a:t>
          </a:r>
          <a:r>
            <a:rPr lang="en-GB" i="1"/>
            <a:t>approx. 550 words</a:t>
          </a:r>
          <a:r>
            <a:rPr lang="en-GB"/>
            <a:t>).</a:t>
          </a:r>
          <a:endParaRPr lang="en-US"/>
        </a:p>
      </dgm:t>
    </dgm:pt>
    <dgm:pt modelId="{08020602-67E0-4DC3-9F32-E49B254A096E}" type="parTrans" cxnId="{1084CC93-10DA-47B5-A770-D91BEC9DF0BD}">
      <dgm:prSet/>
      <dgm:spPr/>
      <dgm:t>
        <a:bodyPr/>
        <a:lstStyle/>
        <a:p>
          <a:endParaRPr lang="en-US"/>
        </a:p>
      </dgm:t>
    </dgm:pt>
    <dgm:pt modelId="{784BB4AA-3BC5-4421-8F08-0F7BF1B57713}" type="sibTrans" cxnId="{1084CC93-10DA-47B5-A770-D91BEC9DF0BD}">
      <dgm:prSet/>
      <dgm:spPr/>
      <dgm:t>
        <a:bodyPr/>
        <a:lstStyle/>
        <a:p>
          <a:endParaRPr lang="en-US"/>
        </a:p>
      </dgm:t>
    </dgm:pt>
    <dgm:pt modelId="{2DF46B78-E0EF-4CA0-8C96-B47E06A95025}">
      <dgm:prSet/>
      <dgm:spPr/>
      <dgm:t>
        <a:bodyPr/>
        <a:lstStyle/>
        <a:p>
          <a:r>
            <a:rPr lang="en-GB"/>
            <a:t>In this section you need to relate your findings to the research discussed in the introduction and either support or reject previous research findings. Briefly explain the practical implications (including the potential role for exercise psychologists) of your findings and the research literature. </a:t>
          </a:r>
          <a:endParaRPr lang="en-US"/>
        </a:p>
      </dgm:t>
    </dgm:pt>
    <dgm:pt modelId="{FE6B4CCE-02CC-431C-B7F2-9FE0B67FB59C}" type="parTrans" cxnId="{96812352-99E2-453F-82B6-3A1C2DBA8A8B}">
      <dgm:prSet/>
      <dgm:spPr/>
      <dgm:t>
        <a:bodyPr/>
        <a:lstStyle/>
        <a:p>
          <a:endParaRPr lang="en-US"/>
        </a:p>
      </dgm:t>
    </dgm:pt>
    <dgm:pt modelId="{7751DB6C-4340-47F3-982D-FC5AA77D73E1}" type="sibTrans" cxnId="{96812352-99E2-453F-82B6-3A1C2DBA8A8B}">
      <dgm:prSet/>
      <dgm:spPr/>
      <dgm:t>
        <a:bodyPr/>
        <a:lstStyle/>
        <a:p>
          <a:endParaRPr lang="en-US"/>
        </a:p>
      </dgm:t>
    </dgm:pt>
    <dgm:pt modelId="{D199F4B9-DC11-4287-9BDF-652EFE51AB2A}">
      <dgm:prSet/>
      <dgm:spPr/>
      <dgm:t>
        <a:bodyPr/>
        <a:lstStyle/>
        <a:p>
          <a:r>
            <a:rPr lang="en-GB" b="1"/>
            <a:t>The format required for the different section of the report will be discussed during lectures, with further guidance placed on Moodle.</a:t>
          </a:r>
          <a:endParaRPr lang="en-US"/>
        </a:p>
      </dgm:t>
    </dgm:pt>
    <dgm:pt modelId="{BA61B01B-29C1-4ECF-918C-F6B1E3483CD5}" type="parTrans" cxnId="{36FA6CBA-ECBC-429A-9A29-F7B75A96288E}">
      <dgm:prSet/>
      <dgm:spPr/>
      <dgm:t>
        <a:bodyPr/>
        <a:lstStyle/>
        <a:p>
          <a:endParaRPr lang="en-US"/>
        </a:p>
      </dgm:t>
    </dgm:pt>
    <dgm:pt modelId="{2170313E-FD55-4CB6-9461-24578392A039}" type="sibTrans" cxnId="{36FA6CBA-ECBC-429A-9A29-F7B75A96288E}">
      <dgm:prSet/>
      <dgm:spPr/>
      <dgm:t>
        <a:bodyPr/>
        <a:lstStyle/>
        <a:p>
          <a:endParaRPr lang="en-US"/>
        </a:p>
      </dgm:t>
    </dgm:pt>
    <dgm:pt modelId="{489391E7-4C2E-4B41-A29E-05589D09430A}" type="pres">
      <dgm:prSet presAssocID="{F5C249A7-F59D-46BF-B4CE-3E758169A663}" presName="vert0" presStyleCnt="0">
        <dgm:presLayoutVars>
          <dgm:dir/>
          <dgm:animOne val="branch"/>
          <dgm:animLvl val="lvl"/>
        </dgm:presLayoutVars>
      </dgm:prSet>
      <dgm:spPr/>
    </dgm:pt>
    <dgm:pt modelId="{E3C11FE4-29EC-9545-905B-308A1C0E42D8}" type="pres">
      <dgm:prSet presAssocID="{31FA0022-9780-49CD-92D9-95F68FC353D3}" presName="thickLine" presStyleLbl="alignNode1" presStyleIdx="0" presStyleCnt="7"/>
      <dgm:spPr/>
    </dgm:pt>
    <dgm:pt modelId="{5889C98F-01F6-4B41-A303-01879FA65B90}" type="pres">
      <dgm:prSet presAssocID="{31FA0022-9780-49CD-92D9-95F68FC353D3}" presName="horz1" presStyleCnt="0"/>
      <dgm:spPr/>
    </dgm:pt>
    <dgm:pt modelId="{2F24BA07-D87D-7348-9D2E-C3EAAB85CD93}" type="pres">
      <dgm:prSet presAssocID="{31FA0022-9780-49CD-92D9-95F68FC353D3}" presName="tx1" presStyleLbl="revTx" presStyleIdx="0" presStyleCnt="7"/>
      <dgm:spPr/>
    </dgm:pt>
    <dgm:pt modelId="{5CF80CB2-33C2-1A43-B38D-DC19EBE2B8EF}" type="pres">
      <dgm:prSet presAssocID="{31FA0022-9780-49CD-92D9-95F68FC353D3}" presName="vert1" presStyleCnt="0"/>
      <dgm:spPr/>
    </dgm:pt>
    <dgm:pt modelId="{FFF6329A-CEDA-C849-8EAC-FD8A1294038A}" type="pres">
      <dgm:prSet presAssocID="{3553B688-C8EC-4003-BEDB-40FBDB8FB9EE}" presName="thickLine" presStyleLbl="alignNode1" presStyleIdx="1" presStyleCnt="7"/>
      <dgm:spPr/>
    </dgm:pt>
    <dgm:pt modelId="{5D347AEB-8423-CD46-BDBA-0D40D0D87A73}" type="pres">
      <dgm:prSet presAssocID="{3553B688-C8EC-4003-BEDB-40FBDB8FB9EE}" presName="horz1" presStyleCnt="0"/>
      <dgm:spPr/>
    </dgm:pt>
    <dgm:pt modelId="{C171388F-0868-1E41-A34E-19652E677B6C}" type="pres">
      <dgm:prSet presAssocID="{3553B688-C8EC-4003-BEDB-40FBDB8FB9EE}" presName="tx1" presStyleLbl="revTx" presStyleIdx="1" presStyleCnt="7"/>
      <dgm:spPr/>
    </dgm:pt>
    <dgm:pt modelId="{C89E3D68-0F18-C947-9395-BC5FE920A619}" type="pres">
      <dgm:prSet presAssocID="{3553B688-C8EC-4003-BEDB-40FBDB8FB9EE}" presName="vert1" presStyleCnt="0"/>
      <dgm:spPr/>
    </dgm:pt>
    <dgm:pt modelId="{CD964828-1815-4F4E-BAA2-553DC4DDEE1B}" type="pres">
      <dgm:prSet presAssocID="{F5D94DC0-9D8B-4B73-8523-0BFE8C24E0A2}" presName="thickLine" presStyleLbl="alignNode1" presStyleIdx="2" presStyleCnt="7"/>
      <dgm:spPr/>
    </dgm:pt>
    <dgm:pt modelId="{0AF7100A-5D6D-B840-9DCB-56E157B884E6}" type="pres">
      <dgm:prSet presAssocID="{F5D94DC0-9D8B-4B73-8523-0BFE8C24E0A2}" presName="horz1" presStyleCnt="0"/>
      <dgm:spPr/>
    </dgm:pt>
    <dgm:pt modelId="{D850D085-5993-364E-AE59-498C2D5BFE0E}" type="pres">
      <dgm:prSet presAssocID="{F5D94DC0-9D8B-4B73-8523-0BFE8C24E0A2}" presName="tx1" presStyleLbl="revTx" presStyleIdx="2" presStyleCnt="7"/>
      <dgm:spPr/>
    </dgm:pt>
    <dgm:pt modelId="{A8C4C3B5-EB25-D847-A263-24DAEE2B73BE}" type="pres">
      <dgm:prSet presAssocID="{F5D94DC0-9D8B-4B73-8523-0BFE8C24E0A2}" presName="vert1" presStyleCnt="0"/>
      <dgm:spPr/>
    </dgm:pt>
    <dgm:pt modelId="{D695367C-987E-DA42-ABF7-3ECADBF1BBE9}" type="pres">
      <dgm:prSet presAssocID="{9CAF218D-2FD4-409C-8BF5-DA4A5E800293}" presName="thickLine" presStyleLbl="alignNode1" presStyleIdx="3" presStyleCnt="7"/>
      <dgm:spPr/>
    </dgm:pt>
    <dgm:pt modelId="{AFB67DCD-5611-3E4E-A593-9D136B348517}" type="pres">
      <dgm:prSet presAssocID="{9CAF218D-2FD4-409C-8BF5-DA4A5E800293}" presName="horz1" presStyleCnt="0"/>
      <dgm:spPr/>
    </dgm:pt>
    <dgm:pt modelId="{9A348978-1257-8F42-B9C1-297783A4423D}" type="pres">
      <dgm:prSet presAssocID="{9CAF218D-2FD4-409C-8BF5-DA4A5E800293}" presName="tx1" presStyleLbl="revTx" presStyleIdx="3" presStyleCnt="7"/>
      <dgm:spPr/>
    </dgm:pt>
    <dgm:pt modelId="{8DC0D058-B85F-C445-8397-70E9806FC16A}" type="pres">
      <dgm:prSet presAssocID="{9CAF218D-2FD4-409C-8BF5-DA4A5E800293}" presName="vert1" presStyleCnt="0"/>
      <dgm:spPr/>
    </dgm:pt>
    <dgm:pt modelId="{17E22B0F-8E1B-8841-9A3E-A098AF8A6D7D}" type="pres">
      <dgm:prSet presAssocID="{88F4A2EC-65EE-4D56-B6ED-678937194C0C}" presName="thickLine" presStyleLbl="alignNode1" presStyleIdx="4" presStyleCnt="7"/>
      <dgm:spPr/>
    </dgm:pt>
    <dgm:pt modelId="{9A11DA23-622D-A647-8D6A-698D7A0B3DDC}" type="pres">
      <dgm:prSet presAssocID="{88F4A2EC-65EE-4D56-B6ED-678937194C0C}" presName="horz1" presStyleCnt="0"/>
      <dgm:spPr/>
    </dgm:pt>
    <dgm:pt modelId="{7DB8077A-0AC9-9044-9D59-B110CA5DBD27}" type="pres">
      <dgm:prSet presAssocID="{88F4A2EC-65EE-4D56-B6ED-678937194C0C}" presName="tx1" presStyleLbl="revTx" presStyleIdx="4" presStyleCnt="7"/>
      <dgm:spPr/>
    </dgm:pt>
    <dgm:pt modelId="{A14181B3-BD32-A04E-B012-10BF92E9DE5F}" type="pres">
      <dgm:prSet presAssocID="{88F4A2EC-65EE-4D56-B6ED-678937194C0C}" presName="vert1" presStyleCnt="0"/>
      <dgm:spPr/>
    </dgm:pt>
    <dgm:pt modelId="{E262F15B-9E8B-D343-91CC-7189E0DE2A8D}" type="pres">
      <dgm:prSet presAssocID="{2DF46B78-E0EF-4CA0-8C96-B47E06A95025}" presName="thickLine" presStyleLbl="alignNode1" presStyleIdx="5" presStyleCnt="7"/>
      <dgm:spPr/>
    </dgm:pt>
    <dgm:pt modelId="{25FCB725-CA7F-E54D-B1DD-DAD006C23A1D}" type="pres">
      <dgm:prSet presAssocID="{2DF46B78-E0EF-4CA0-8C96-B47E06A95025}" presName="horz1" presStyleCnt="0"/>
      <dgm:spPr/>
    </dgm:pt>
    <dgm:pt modelId="{0C44E43D-F579-444B-BE8D-E4B19DCE412A}" type="pres">
      <dgm:prSet presAssocID="{2DF46B78-E0EF-4CA0-8C96-B47E06A95025}" presName="tx1" presStyleLbl="revTx" presStyleIdx="5" presStyleCnt="7"/>
      <dgm:spPr/>
    </dgm:pt>
    <dgm:pt modelId="{D45671BE-C46C-414F-984B-89DD80EFD1B1}" type="pres">
      <dgm:prSet presAssocID="{2DF46B78-E0EF-4CA0-8C96-B47E06A95025}" presName="vert1" presStyleCnt="0"/>
      <dgm:spPr/>
    </dgm:pt>
    <dgm:pt modelId="{D4BEEDA0-63D3-6C4D-ACC0-0949C61CEAA1}" type="pres">
      <dgm:prSet presAssocID="{D199F4B9-DC11-4287-9BDF-652EFE51AB2A}" presName="thickLine" presStyleLbl="alignNode1" presStyleIdx="6" presStyleCnt="7"/>
      <dgm:spPr/>
    </dgm:pt>
    <dgm:pt modelId="{0E9D61A2-05B0-1A45-BA12-04E5A941DACF}" type="pres">
      <dgm:prSet presAssocID="{D199F4B9-DC11-4287-9BDF-652EFE51AB2A}" presName="horz1" presStyleCnt="0"/>
      <dgm:spPr/>
    </dgm:pt>
    <dgm:pt modelId="{F8480DD6-290D-574E-93B3-617377B1EDC9}" type="pres">
      <dgm:prSet presAssocID="{D199F4B9-DC11-4287-9BDF-652EFE51AB2A}" presName="tx1" presStyleLbl="revTx" presStyleIdx="6" presStyleCnt="7"/>
      <dgm:spPr/>
    </dgm:pt>
    <dgm:pt modelId="{A72A2FDB-0E0F-504D-A108-DAF90E38D993}" type="pres">
      <dgm:prSet presAssocID="{D199F4B9-DC11-4287-9BDF-652EFE51AB2A}" presName="vert1" presStyleCnt="0"/>
      <dgm:spPr/>
    </dgm:pt>
  </dgm:ptLst>
  <dgm:cxnLst>
    <dgm:cxn modelId="{67F4FE27-6310-924C-A3F3-269CEF98E6A6}" type="presOf" srcId="{31FA0022-9780-49CD-92D9-95F68FC353D3}" destId="{2F24BA07-D87D-7348-9D2E-C3EAAB85CD93}" srcOrd="0" destOrd="0" presId="urn:microsoft.com/office/officeart/2008/layout/LinedList"/>
    <dgm:cxn modelId="{EFF94441-D57F-6245-B1D7-38354366E2DE}" type="presOf" srcId="{F5C249A7-F59D-46BF-B4CE-3E758169A663}" destId="{489391E7-4C2E-4B41-A29E-05589D09430A}" srcOrd="0" destOrd="0" presId="urn:microsoft.com/office/officeart/2008/layout/LinedList"/>
    <dgm:cxn modelId="{E466AA4A-035A-4D02-B999-766E8A070ECC}" srcId="{F5C249A7-F59D-46BF-B4CE-3E758169A663}" destId="{F5D94DC0-9D8B-4B73-8523-0BFE8C24E0A2}" srcOrd="2" destOrd="0" parTransId="{BB97960D-828C-4977-9DCE-C8D3EEE1544E}" sibTransId="{86430B89-6D7D-4637-8DF1-82FC098B1A61}"/>
    <dgm:cxn modelId="{B1FDFD4B-3666-2444-8657-1BCA8FFA1378}" type="presOf" srcId="{F5D94DC0-9D8B-4B73-8523-0BFE8C24E0A2}" destId="{D850D085-5993-364E-AE59-498C2D5BFE0E}" srcOrd="0" destOrd="0" presId="urn:microsoft.com/office/officeart/2008/layout/LinedList"/>
    <dgm:cxn modelId="{0BEC0E4C-551D-4529-99A4-F7A7988CDA52}" srcId="{F5C249A7-F59D-46BF-B4CE-3E758169A663}" destId="{3553B688-C8EC-4003-BEDB-40FBDB8FB9EE}" srcOrd="1" destOrd="0" parTransId="{487265EF-E7F1-4506-8832-ECEF50C2F958}" sibTransId="{F30B9C6A-BEB3-4FCB-969F-ED0D8EE9D958}"/>
    <dgm:cxn modelId="{96812352-99E2-453F-82B6-3A1C2DBA8A8B}" srcId="{F5C249A7-F59D-46BF-B4CE-3E758169A663}" destId="{2DF46B78-E0EF-4CA0-8C96-B47E06A95025}" srcOrd="5" destOrd="0" parTransId="{FE6B4CCE-02CC-431C-B7F2-9FE0B67FB59C}" sibTransId="{7751DB6C-4340-47F3-982D-FC5AA77D73E1}"/>
    <dgm:cxn modelId="{D8A2DB52-1E45-8E42-890C-BAB9FB579F15}" type="presOf" srcId="{88F4A2EC-65EE-4D56-B6ED-678937194C0C}" destId="{7DB8077A-0AC9-9044-9D59-B110CA5DBD27}" srcOrd="0" destOrd="0" presId="urn:microsoft.com/office/officeart/2008/layout/LinedList"/>
    <dgm:cxn modelId="{87AA1A7A-8462-4ECC-BDA3-A02CC5B2072C}" srcId="{F5C249A7-F59D-46BF-B4CE-3E758169A663}" destId="{31FA0022-9780-49CD-92D9-95F68FC353D3}" srcOrd="0" destOrd="0" parTransId="{F4E726B3-8669-4B50-87C3-217B47BE421A}" sibTransId="{C8D299B9-AE4A-47B1-B007-294816881627}"/>
    <dgm:cxn modelId="{BAA51885-4F28-3142-8282-504D6860BA24}" type="presOf" srcId="{9CAF218D-2FD4-409C-8BF5-DA4A5E800293}" destId="{9A348978-1257-8F42-B9C1-297783A4423D}" srcOrd="0" destOrd="0" presId="urn:microsoft.com/office/officeart/2008/layout/LinedList"/>
    <dgm:cxn modelId="{1084CC93-10DA-47B5-A770-D91BEC9DF0BD}" srcId="{F5C249A7-F59D-46BF-B4CE-3E758169A663}" destId="{88F4A2EC-65EE-4D56-B6ED-678937194C0C}" srcOrd="4" destOrd="0" parTransId="{08020602-67E0-4DC3-9F32-E49B254A096E}" sibTransId="{784BB4AA-3BC5-4421-8F08-0F7BF1B57713}"/>
    <dgm:cxn modelId="{36FA6CBA-ECBC-429A-9A29-F7B75A96288E}" srcId="{F5C249A7-F59D-46BF-B4CE-3E758169A663}" destId="{D199F4B9-DC11-4287-9BDF-652EFE51AB2A}" srcOrd="6" destOrd="0" parTransId="{BA61B01B-29C1-4ECF-918C-F6B1E3483CD5}" sibTransId="{2170313E-FD55-4CB6-9461-24578392A039}"/>
    <dgm:cxn modelId="{95A16EBE-52F7-D845-8EB3-2E1687CE7E55}" type="presOf" srcId="{2DF46B78-E0EF-4CA0-8C96-B47E06A95025}" destId="{0C44E43D-F579-444B-BE8D-E4B19DCE412A}" srcOrd="0" destOrd="0" presId="urn:microsoft.com/office/officeart/2008/layout/LinedList"/>
    <dgm:cxn modelId="{80F32AC9-2A1E-5D48-9EE5-40A59AF37C17}" type="presOf" srcId="{3553B688-C8EC-4003-BEDB-40FBDB8FB9EE}" destId="{C171388F-0868-1E41-A34E-19652E677B6C}" srcOrd="0" destOrd="0" presId="urn:microsoft.com/office/officeart/2008/layout/LinedList"/>
    <dgm:cxn modelId="{4DF649D7-F760-4C07-AA53-624B356DFA6D}" srcId="{F5C249A7-F59D-46BF-B4CE-3E758169A663}" destId="{9CAF218D-2FD4-409C-8BF5-DA4A5E800293}" srcOrd="3" destOrd="0" parTransId="{87A949E9-2647-4DF7-B301-58EBB4997F0C}" sibTransId="{913A3405-DAA8-4819-886A-BCC5EF11DAEA}"/>
    <dgm:cxn modelId="{E9C7CCF4-27B3-6A40-8FFF-31CCB3CC3B7D}" type="presOf" srcId="{D199F4B9-DC11-4287-9BDF-652EFE51AB2A}" destId="{F8480DD6-290D-574E-93B3-617377B1EDC9}" srcOrd="0" destOrd="0" presId="urn:microsoft.com/office/officeart/2008/layout/LinedList"/>
    <dgm:cxn modelId="{EC19D1B4-0B4C-4E4F-90B7-C8B0F9EA480F}" type="presParOf" srcId="{489391E7-4C2E-4B41-A29E-05589D09430A}" destId="{E3C11FE4-29EC-9545-905B-308A1C0E42D8}" srcOrd="0" destOrd="0" presId="urn:microsoft.com/office/officeart/2008/layout/LinedList"/>
    <dgm:cxn modelId="{DBBAFB0C-69A1-3C4E-8419-B8373F094BF4}" type="presParOf" srcId="{489391E7-4C2E-4B41-A29E-05589D09430A}" destId="{5889C98F-01F6-4B41-A303-01879FA65B90}" srcOrd="1" destOrd="0" presId="urn:microsoft.com/office/officeart/2008/layout/LinedList"/>
    <dgm:cxn modelId="{E752F4A5-3329-2747-90EC-D7D7021DE250}" type="presParOf" srcId="{5889C98F-01F6-4B41-A303-01879FA65B90}" destId="{2F24BA07-D87D-7348-9D2E-C3EAAB85CD93}" srcOrd="0" destOrd="0" presId="urn:microsoft.com/office/officeart/2008/layout/LinedList"/>
    <dgm:cxn modelId="{6EFD0209-A7FF-1642-A163-266CFBB58BC3}" type="presParOf" srcId="{5889C98F-01F6-4B41-A303-01879FA65B90}" destId="{5CF80CB2-33C2-1A43-B38D-DC19EBE2B8EF}" srcOrd="1" destOrd="0" presId="urn:microsoft.com/office/officeart/2008/layout/LinedList"/>
    <dgm:cxn modelId="{43F56D94-A35E-8046-A808-28BFCBDCE566}" type="presParOf" srcId="{489391E7-4C2E-4B41-A29E-05589D09430A}" destId="{FFF6329A-CEDA-C849-8EAC-FD8A1294038A}" srcOrd="2" destOrd="0" presId="urn:microsoft.com/office/officeart/2008/layout/LinedList"/>
    <dgm:cxn modelId="{621630BF-E4CB-DC49-9772-E13C6882DEE1}" type="presParOf" srcId="{489391E7-4C2E-4B41-A29E-05589D09430A}" destId="{5D347AEB-8423-CD46-BDBA-0D40D0D87A73}" srcOrd="3" destOrd="0" presId="urn:microsoft.com/office/officeart/2008/layout/LinedList"/>
    <dgm:cxn modelId="{D2F50FBC-02CA-F646-B0C7-DB5406B68385}" type="presParOf" srcId="{5D347AEB-8423-CD46-BDBA-0D40D0D87A73}" destId="{C171388F-0868-1E41-A34E-19652E677B6C}" srcOrd="0" destOrd="0" presId="urn:microsoft.com/office/officeart/2008/layout/LinedList"/>
    <dgm:cxn modelId="{FAD8D67F-D9B4-DB40-80CA-70B5AA71B064}" type="presParOf" srcId="{5D347AEB-8423-CD46-BDBA-0D40D0D87A73}" destId="{C89E3D68-0F18-C947-9395-BC5FE920A619}" srcOrd="1" destOrd="0" presId="urn:microsoft.com/office/officeart/2008/layout/LinedList"/>
    <dgm:cxn modelId="{AFFAB3B7-CB33-7141-B39D-00E242AF1385}" type="presParOf" srcId="{489391E7-4C2E-4B41-A29E-05589D09430A}" destId="{CD964828-1815-4F4E-BAA2-553DC4DDEE1B}" srcOrd="4" destOrd="0" presId="urn:microsoft.com/office/officeart/2008/layout/LinedList"/>
    <dgm:cxn modelId="{ED5B5D80-7889-C349-9F9C-CFAA2B83AFE5}" type="presParOf" srcId="{489391E7-4C2E-4B41-A29E-05589D09430A}" destId="{0AF7100A-5D6D-B840-9DCB-56E157B884E6}" srcOrd="5" destOrd="0" presId="urn:microsoft.com/office/officeart/2008/layout/LinedList"/>
    <dgm:cxn modelId="{DD389830-05E0-FD4A-A84A-DED971353213}" type="presParOf" srcId="{0AF7100A-5D6D-B840-9DCB-56E157B884E6}" destId="{D850D085-5993-364E-AE59-498C2D5BFE0E}" srcOrd="0" destOrd="0" presId="urn:microsoft.com/office/officeart/2008/layout/LinedList"/>
    <dgm:cxn modelId="{FA626C71-372F-B146-ADC8-133F9712B7A5}" type="presParOf" srcId="{0AF7100A-5D6D-B840-9DCB-56E157B884E6}" destId="{A8C4C3B5-EB25-D847-A263-24DAEE2B73BE}" srcOrd="1" destOrd="0" presId="urn:microsoft.com/office/officeart/2008/layout/LinedList"/>
    <dgm:cxn modelId="{685765A7-D674-ED4B-8248-6BAA24ED6A2D}" type="presParOf" srcId="{489391E7-4C2E-4B41-A29E-05589D09430A}" destId="{D695367C-987E-DA42-ABF7-3ECADBF1BBE9}" srcOrd="6" destOrd="0" presId="urn:microsoft.com/office/officeart/2008/layout/LinedList"/>
    <dgm:cxn modelId="{1F886368-E847-BF48-9D89-F6879996F632}" type="presParOf" srcId="{489391E7-4C2E-4B41-A29E-05589D09430A}" destId="{AFB67DCD-5611-3E4E-A593-9D136B348517}" srcOrd="7" destOrd="0" presId="urn:microsoft.com/office/officeart/2008/layout/LinedList"/>
    <dgm:cxn modelId="{ABFB1214-8EA6-164C-BC80-A4D185960576}" type="presParOf" srcId="{AFB67DCD-5611-3E4E-A593-9D136B348517}" destId="{9A348978-1257-8F42-B9C1-297783A4423D}" srcOrd="0" destOrd="0" presId="urn:microsoft.com/office/officeart/2008/layout/LinedList"/>
    <dgm:cxn modelId="{25891AD1-B2AB-BA43-A5F8-4A2B57BC739A}" type="presParOf" srcId="{AFB67DCD-5611-3E4E-A593-9D136B348517}" destId="{8DC0D058-B85F-C445-8397-70E9806FC16A}" srcOrd="1" destOrd="0" presId="urn:microsoft.com/office/officeart/2008/layout/LinedList"/>
    <dgm:cxn modelId="{C0EAB43E-089B-B24E-80BD-3D5C0CACA735}" type="presParOf" srcId="{489391E7-4C2E-4B41-A29E-05589D09430A}" destId="{17E22B0F-8E1B-8841-9A3E-A098AF8A6D7D}" srcOrd="8" destOrd="0" presId="urn:microsoft.com/office/officeart/2008/layout/LinedList"/>
    <dgm:cxn modelId="{43E36530-0EC1-CB42-99B5-73516BFAC576}" type="presParOf" srcId="{489391E7-4C2E-4B41-A29E-05589D09430A}" destId="{9A11DA23-622D-A647-8D6A-698D7A0B3DDC}" srcOrd="9" destOrd="0" presId="urn:microsoft.com/office/officeart/2008/layout/LinedList"/>
    <dgm:cxn modelId="{32EDDFAF-8CDC-C141-AC5A-C6EADE15E488}" type="presParOf" srcId="{9A11DA23-622D-A647-8D6A-698D7A0B3DDC}" destId="{7DB8077A-0AC9-9044-9D59-B110CA5DBD27}" srcOrd="0" destOrd="0" presId="urn:microsoft.com/office/officeart/2008/layout/LinedList"/>
    <dgm:cxn modelId="{7C9367A4-AA85-7542-A52A-7634C9BA199E}" type="presParOf" srcId="{9A11DA23-622D-A647-8D6A-698D7A0B3DDC}" destId="{A14181B3-BD32-A04E-B012-10BF92E9DE5F}" srcOrd="1" destOrd="0" presId="urn:microsoft.com/office/officeart/2008/layout/LinedList"/>
    <dgm:cxn modelId="{9ADA6D59-9527-4348-8536-35EEDBF33910}" type="presParOf" srcId="{489391E7-4C2E-4B41-A29E-05589D09430A}" destId="{E262F15B-9E8B-D343-91CC-7189E0DE2A8D}" srcOrd="10" destOrd="0" presId="urn:microsoft.com/office/officeart/2008/layout/LinedList"/>
    <dgm:cxn modelId="{6DE0A15E-101F-1A4C-91C7-657854811D80}" type="presParOf" srcId="{489391E7-4C2E-4B41-A29E-05589D09430A}" destId="{25FCB725-CA7F-E54D-B1DD-DAD006C23A1D}" srcOrd="11" destOrd="0" presId="urn:microsoft.com/office/officeart/2008/layout/LinedList"/>
    <dgm:cxn modelId="{C4CFAAD0-7D64-004E-9932-E03A248313F4}" type="presParOf" srcId="{25FCB725-CA7F-E54D-B1DD-DAD006C23A1D}" destId="{0C44E43D-F579-444B-BE8D-E4B19DCE412A}" srcOrd="0" destOrd="0" presId="urn:microsoft.com/office/officeart/2008/layout/LinedList"/>
    <dgm:cxn modelId="{FFD520D3-AB66-B941-B527-008B3A639288}" type="presParOf" srcId="{25FCB725-CA7F-E54D-B1DD-DAD006C23A1D}" destId="{D45671BE-C46C-414F-984B-89DD80EFD1B1}" srcOrd="1" destOrd="0" presId="urn:microsoft.com/office/officeart/2008/layout/LinedList"/>
    <dgm:cxn modelId="{47B4D0C9-E990-3F42-BADC-94CE03116DE3}" type="presParOf" srcId="{489391E7-4C2E-4B41-A29E-05589D09430A}" destId="{D4BEEDA0-63D3-6C4D-ACC0-0949C61CEAA1}" srcOrd="12" destOrd="0" presId="urn:microsoft.com/office/officeart/2008/layout/LinedList"/>
    <dgm:cxn modelId="{2FB9B7FE-AD07-054C-9CEA-56C1721E7EBC}" type="presParOf" srcId="{489391E7-4C2E-4B41-A29E-05589D09430A}" destId="{0E9D61A2-05B0-1A45-BA12-04E5A941DACF}" srcOrd="13" destOrd="0" presId="urn:microsoft.com/office/officeart/2008/layout/LinedList"/>
    <dgm:cxn modelId="{B38B215D-BBC9-2642-9C11-78D283DD2BFD}" type="presParOf" srcId="{0E9D61A2-05B0-1A45-BA12-04E5A941DACF}" destId="{F8480DD6-290D-574E-93B3-617377B1EDC9}" srcOrd="0" destOrd="0" presId="urn:microsoft.com/office/officeart/2008/layout/LinedList"/>
    <dgm:cxn modelId="{FB4E66A6-9AD1-224C-94E3-0823408D2376}" type="presParOf" srcId="{0E9D61A2-05B0-1A45-BA12-04E5A941DACF}" destId="{A72A2FDB-0E0F-504D-A108-DAF90E38D993}"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F0F2A65-9A1E-4721-ADC5-0980C74AEDA0}" type="doc">
      <dgm:prSet loTypeId="urn:microsoft.com/office/officeart/2005/8/layout/matrix3" loCatId="matrix" qsTypeId="urn:microsoft.com/office/officeart/2005/8/quickstyle/simple4#1" qsCatId="simple" csTypeId="urn:microsoft.com/office/officeart/2005/8/colors/colorful1#1" csCatId="colorful"/>
      <dgm:spPr/>
      <dgm:t>
        <a:bodyPr/>
        <a:lstStyle/>
        <a:p>
          <a:endParaRPr lang="en-US"/>
        </a:p>
      </dgm:t>
    </dgm:pt>
    <dgm:pt modelId="{F04DF116-BA48-44C1-AF52-4523A56D4FC5}">
      <dgm:prSet/>
      <dgm:spPr/>
      <dgm:t>
        <a:bodyPr/>
        <a:lstStyle/>
        <a:p>
          <a:r>
            <a:rPr lang="en-GB"/>
            <a:t>Mc Auley &amp; Blissmer, (2000) – Highly efficacious individuals: lower perception of effort &amp; increased positive affect. </a:t>
          </a:r>
          <a:endParaRPr lang="en-US"/>
        </a:p>
      </dgm:t>
    </dgm:pt>
    <dgm:pt modelId="{10C1CB6F-07BD-4FD0-BA7B-8F17FC2A0367}" type="parTrans" cxnId="{5D9E6F39-7597-4EA6-892B-3C9651C40B20}">
      <dgm:prSet/>
      <dgm:spPr/>
      <dgm:t>
        <a:bodyPr/>
        <a:lstStyle/>
        <a:p>
          <a:endParaRPr lang="en-US"/>
        </a:p>
      </dgm:t>
    </dgm:pt>
    <dgm:pt modelId="{E6597F65-E520-43CD-842B-D28B6B7A59C5}" type="sibTrans" cxnId="{5D9E6F39-7597-4EA6-892B-3C9651C40B20}">
      <dgm:prSet/>
      <dgm:spPr/>
      <dgm:t>
        <a:bodyPr/>
        <a:lstStyle/>
        <a:p>
          <a:endParaRPr lang="en-US"/>
        </a:p>
      </dgm:t>
    </dgm:pt>
    <dgm:pt modelId="{9DB5A77F-3174-499C-BB68-BAC4EE30AD9D}">
      <dgm:prSet/>
      <dgm:spPr/>
      <dgm:t>
        <a:bodyPr/>
        <a:lstStyle/>
        <a:p>
          <a:r>
            <a:rPr lang="en-GB"/>
            <a:t>Parental influence – Kimiecik &amp; Horn (1998) Parental involvement / parental beliefs.</a:t>
          </a:r>
          <a:endParaRPr lang="en-US"/>
        </a:p>
      </dgm:t>
    </dgm:pt>
    <dgm:pt modelId="{B3B39D2B-D18F-4A1A-90C0-72ABA7064DF2}" type="parTrans" cxnId="{75209E02-0DE9-4ACD-A162-17C0CC8CB4AC}">
      <dgm:prSet/>
      <dgm:spPr/>
      <dgm:t>
        <a:bodyPr/>
        <a:lstStyle/>
        <a:p>
          <a:endParaRPr lang="en-US"/>
        </a:p>
      </dgm:t>
    </dgm:pt>
    <dgm:pt modelId="{4E1967C7-131E-4E26-A60A-E8C21EA0F788}" type="sibTrans" cxnId="{75209E02-0DE9-4ACD-A162-17C0CC8CB4AC}">
      <dgm:prSet/>
      <dgm:spPr/>
      <dgm:t>
        <a:bodyPr/>
        <a:lstStyle/>
        <a:p>
          <a:endParaRPr lang="en-US"/>
        </a:p>
      </dgm:t>
    </dgm:pt>
    <dgm:pt modelId="{B01E4241-5B9E-452E-99B1-A2A7B7CEFC18}">
      <dgm:prSet/>
      <dgm:spPr/>
      <dgm:t>
        <a:bodyPr/>
        <a:lstStyle/>
        <a:p>
          <a:r>
            <a:rPr lang="en-US"/>
            <a:t>Parents play a role in shaping children’s health behaviors (Davison &amp; Birch, 2001)</a:t>
          </a:r>
        </a:p>
      </dgm:t>
    </dgm:pt>
    <dgm:pt modelId="{2C23E80C-1C6D-42FC-BECD-5406EED790C3}" type="parTrans" cxnId="{F354586A-0CDE-484A-9FC4-D947088CC9A9}">
      <dgm:prSet/>
      <dgm:spPr/>
      <dgm:t>
        <a:bodyPr/>
        <a:lstStyle/>
        <a:p>
          <a:endParaRPr lang="en-US"/>
        </a:p>
      </dgm:t>
    </dgm:pt>
    <dgm:pt modelId="{C0FDF138-0120-400B-96A2-A661E06B00BD}" type="sibTrans" cxnId="{F354586A-0CDE-484A-9FC4-D947088CC9A9}">
      <dgm:prSet/>
      <dgm:spPr/>
      <dgm:t>
        <a:bodyPr/>
        <a:lstStyle/>
        <a:p>
          <a:endParaRPr lang="en-US"/>
        </a:p>
      </dgm:t>
    </dgm:pt>
    <dgm:pt modelId="{E1553CB6-4B85-43AF-B990-06431CF18C6C}">
      <dgm:prSet/>
      <dgm:spPr/>
      <dgm:t>
        <a:bodyPr/>
        <a:lstStyle/>
        <a:p>
          <a:r>
            <a:rPr lang="en-US"/>
            <a:t>Do the parents have to be active themselves? Is there more to it than this?</a:t>
          </a:r>
        </a:p>
      </dgm:t>
    </dgm:pt>
    <dgm:pt modelId="{1F92DD9B-EA0E-44DF-B5C4-0A8F3833C580}" type="parTrans" cxnId="{5E854625-2CF3-47E7-81DC-F82A94319417}">
      <dgm:prSet/>
      <dgm:spPr/>
      <dgm:t>
        <a:bodyPr/>
        <a:lstStyle/>
        <a:p>
          <a:endParaRPr lang="en-US"/>
        </a:p>
      </dgm:t>
    </dgm:pt>
    <dgm:pt modelId="{E62194A4-9B7B-43D6-80FD-570A21FF3F7D}" type="sibTrans" cxnId="{5E854625-2CF3-47E7-81DC-F82A94319417}">
      <dgm:prSet/>
      <dgm:spPr/>
      <dgm:t>
        <a:bodyPr/>
        <a:lstStyle/>
        <a:p>
          <a:endParaRPr lang="en-US"/>
        </a:p>
      </dgm:t>
    </dgm:pt>
    <dgm:pt modelId="{2154AC31-B9CD-954B-9641-BEF0FCA7F54E}" type="pres">
      <dgm:prSet presAssocID="{FF0F2A65-9A1E-4721-ADC5-0980C74AEDA0}" presName="matrix" presStyleCnt="0">
        <dgm:presLayoutVars>
          <dgm:chMax val="1"/>
          <dgm:dir/>
          <dgm:resizeHandles val="exact"/>
        </dgm:presLayoutVars>
      </dgm:prSet>
      <dgm:spPr/>
    </dgm:pt>
    <dgm:pt modelId="{56D3F49E-A19E-E34C-B32D-D710B404FAB5}" type="pres">
      <dgm:prSet presAssocID="{FF0F2A65-9A1E-4721-ADC5-0980C74AEDA0}" presName="diamond" presStyleLbl="bgShp" presStyleIdx="0" presStyleCnt="1"/>
      <dgm:spPr/>
    </dgm:pt>
    <dgm:pt modelId="{BB945C80-F13E-1C47-9824-B2C1DAF8B128}" type="pres">
      <dgm:prSet presAssocID="{FF0F2A65-9A1E-4721-ADC5-0980C74AEDA0}" presName="quad1" presStyleLbl="node1" presStyleIdx="0" presStyleCnt="4">
        <dgm:presLayoutVars>
          <dgm:chMax val="0"/>
          <dgm:chPref val="0"/>
          <dgm:bulletEnabled val="1"/>
        </dgm:presLayoutVars>
      </dgm:prSet>
      <dgm:spPr/>
    </dgm:pt>
    <dgm:pt modelId="{857DE3B2-76BF-404B-9AA3-4ED7FD78B994}" type="pres">
      <dgm:prSet presAssocID="{FF0F2A65-9A1E-4721-ADC5-0980C74AEDA0}" presName="quad2" presStyleLbl="node1" presStyleIdx="1" presStyleCnt="4">
        <dgm:presLayoutVars>
          <dgm:chMax val="0"/>
          <dgm:chPref val="0"/>
          <dgm:bulletEnabled val="1"/>
        </dgm:presLayoutVars>
      </dgm:prSet>
      <dgm:spPr/>
    </dgm:pt>
    <dgm:pt modelId="{A9588256-A144-5043-B423-A2C300D0B455}" type="pres">
      <dgm:prSet presAssocID="{FF0F2A65-9A1E-4721-ADC5-0980C74AEDA0}" presName="quad3" presStyleLbl="node1" presStyleIdx="2" presStyleCnt="4">
        <dgm:presLayoutVars>
          <dgm:chMax val="0"/>
          <dgm:chPref val="0"/>
          <dgm:bulletEnabled val="1"/>
        </dgm:presLayoutVars>
      </dgm:prSet>
      <dgm:spPr/>
    </dgm:pt>
    <dgm:pt modelId="{EF9BBDBC-398D-1A43-BAAE-28296D139BE7}" type="pres">
      <dgm:prSet presAssocID="{FF0F2A65-9A1E-4721-ADC5-0980C74AEDA0}" presName="quad4" presStyleLbl="node1" presStyleIdx="3" presStyleCnt="4">
        <dgm:presLayoutVars>
          <dgm:chMax val="0"/>
          <dgm:chPref val="0"/>
          <dgm:bulletEnabled val="1"/>
        </dgm:presLayoutVars>
      </dgm:prSet>
      <dgm:spPr/>
    </dgm:pt>
  </dgm:ptLst>
  <dgm:cxnLst>
    <dgm:cxn modelId="{75209E02-0DE9-4ACD-A162-17C0CC8CB4AC}" srcId="{FF0F2A65-9A1E-4721-ADC5-0980C74AEDA0}" destId="{9DB5A77F-3174-499C-BB68-BAC4EE30AD9D}" srcOrd="1" destOrd="0" parTransId="{B3B39D2B-D18F-4A1A-90C0-72ABA7064DF2}" sibTransId="{4E1967C7-131E-4E26-A60A-E8C21EA0F788}"/>
    <dgm:cxn modelId="{E142761B-E51E-F04F-928A-FBF405B784B8}" type="presOf" srcId="{E1553CB6-4B85-43AF-B990-06431CF18C6C}" destId="{EF9BBDBC-398D-1A43-BAAE-28296D139BE7}" srcOrd="0" destOrd="0" presId="urn:microsoft.com/office/officeart/2005/8/layout/matrix3"/>
    <dgm:cxn modelId="{5E854625-2CF3-47E7-81DC-F82A94319417}" srcId="{FF0F2A65-9A1E-4721-ADC5-0980C74AEDA0}" destId="{E1553CB6-4B85-43AF-B990-06431CF18C6C}" srcOrd="3" destOrd="0" parTransId="{1F92DD9B-EA0E-44DF-B5C4-0A8F3833C580}" sibTransId="{E62194A4-9B7B-43D6-80FD-570A21FF3F7D}"/>
    <dgm:cxn modelId="{5D9E6F39-7597-4EA6-892B-3C9651C40B20}" srcId="{FF0F2A65-9A1E-4721-ADC5-0980C74AEDA0}" destId="{F04DF116-BA48-44C1-AF52-4523A56D4FC5}" srcOrd="0" destOrd="0" parTransId="{10C1CB6F-07BD-4FD0-BA7B-8F17FC2A0367}" sibTransId="{E6597F65-E520-43CD-842B-D28B6B7A59C5}"/>
    <dgm:cxn modelId="{19354C64-DDDE-F645-B2F0-B20A528B12AB}" type="presOf" srcId="{B01E4241-5B9E-452E-99B1-A2A7B7CEFC18}" destId="{A9588256-A144-5043-B423-A2C300D0B455}" srcOrd="0" destOrd="0" presId="urn:microsoft.com/office/officeart/2005/8/layout/matrix3"/>
    <dgm:cxn modelId="{F354586A-0CDE-484A-9FC4-D947088CC9A9}" srcId="{FF0F2A65-9A1E-4721-ADC5-0980C74AEDA0}" destId="{B01E4241-5B9E-452E-99B1-A2A7B7CEFC18}" srcOrd="2" destOrd="0" parTransId="{2C23E80C-1C6D-42FC-BECD-5406EED790C3}" sibTransId="{C0FDF138-0120-400B-96A2-A661E06B00BD}"/>
    <dgm:cxn modelId="{A55BE7AF-6F56-6C4F-ADDB-53C23D3E62A7}" type="presOf" srcId="{F04DF116-BA48-44C1-AF52-4523A56D4FC5}" destId="{BB945C80-F13E-1C47-9824-B2C1DAF8B128}" srcOrd="0" destOrd="0" presId="urn:microsoft.com/office/officeart/2005/8/layout/matrix3"/>
    <dgm:cxn modelId="{A82D93D1-DE28-664A-95EB-F14DEDA78A46}" type="presOf" srcId="{9DB5A77F-3174-499C-BB68-BAC4EE30AD9D}" destId="{857DE3B2-76BF-404B-9AA3-4ED7FD78B994}" srcOrd="0" destOrd="0" presId="urn:microsoft.com/office/officeart/2005/8/layout/matrix3"/>
    <dgm:cxn modelId="{EFD536ED-ADED-F740-8EE5-76ED6DE6B2BB}" type="presOf" srcId="{FF0F2A65-9A1E-4721-ADC5-0980C74AEDA0}" destId="{2154AC31-B9CD-954B-9641-BEF0FCA7F54E}" srcOrd="0" destOrd="0" presId="urn:microsoft.com/office/officeart/2005/8/layout/matrix3"/>
    <dgm:cxn modelId="{B61D9F06-4504-6247-ACF6-FF6844816876}" type="presParOf" srcId="{2154AC31-B9CD-954B-9641-BEF0FCA7F54E}" destId="{56D3F49E-A19E-E34C-B32D-D710B404FAB5}" srcOrd="0" destOrd="0" presId="urn:microsoft.com/office/officeart/2005/8/layout/matrix3"/>
    <dgm:cxn modelId="{A429B5E8-71EE-BA45-8F40-95F5763D8CC5}" type="presParOf" srcId="{2154AC31-B9CD-954B-9641-BEF0FCA7F54E}" destId="{BB945C80-F13E-1C47-9824-B2C1DAF8B128}" srcOrd="1" destOrd="0" presId="urn:microsoft.com/office/officeart/2005/8/layout/matrix3"/>
    <dgm:cxn modelId="{8FFBDE1B-98E6-2948-AD5F-78E8094C75F6}" type="presParOf" srcId="{2154AC31-B9CD-954B-9641-BEF0FCA7F54E}" destId="{857DE3B2-76BF-404B-9AA3-4ED7FD78B994}" srcOrd="2" destOrd="0" presId="urn:microsoft.com/office/officeart/2005/8/layout/matrix3"/>
    <dgm:cxn modelId="{44FAE945-87CE-854F-B141-F7A11DBD1186}" type="presParOf" srcId="{2154AC31-B9CD-954B-9641-BEF0FCA7F54E}" destId="{A9588256-A144-5043-B423-A2C300D0B455}" srcOrd="3" destOrd="0" presId="urn:microsoft.com/office/officeart/2005/8/layout/matrix3"/>
    <dgm:cxn modelId="{8B660DD0-622F-4349-8ECD-87C107CCD2AF}" type="presParOf" srcId="{2154AC31-B9CD-954B-9641-BEF0FCA7F54E}" destId="{EF9BBDBC-398D-1A43-BAAE-28296D139BE7}" srcOrd="4" destOrd="0" presId="urn:microsoft.com/office/officeart/2005/8/layout/matrix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C84091-E6A1-3748-A9F9-69485CFBFCCA}">
      <dsp:nvSpPr>
        <dsp:cNvPr id="0" name=""/>
        <dsp:cNvSpPr/>
      </dsp:nvSpPr>
      <dsp:spPr>
        <a:xfrm>
          <a:off x="0" y="2660"/>
          <a:ext cx="629022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DD1F8E7-68E5-0E4A-A8B5-A29D168DE485}">
      <dsp:nvSpPr>
        <dsp:cNvPr id="0" name=""/>
        <dsp:cNvSpPr/>
      </dsp:nvSpPr>
      <dsp:spPr>
        <a:xfrm>
          <a:off x="0" y="2660"/>
          <a:ext cx="6290226" cy="1814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dirty="0"/>
            <a:t>Dr Alison Connaughton </a:t>
          </a:r>
        </a:p>
        <a:p>
          <a:pPr marL="0" lvl="0" indent="0" algn="l" defTabSz="1422400">
            <a:lnSpc>
              <a:spcPct val="90000"/>
            </a:lnSpc>
            <a:spcBef>
              <a:spcPct val="0"/>
            </a:spcBef>
            <a:spcAft>
              <a:spcPct val="35000"/>
            </a:spcAft>
            <a:buNone/>
          </a:pPr>
          <a:r>
            <a:rPr lang="en-GB" sz="3200" kern="1200" dirty="0"/>
            <a:t>– Module leader </a:t>
          </a:r>
          <a:endParaRPr lang="en-US" sz="3200" kern="1200" dirty="0"/>
        </a:p>
      </dsp:txBody>
      <dsp:txXfrm>
        <a:off x="0" y="2660"/>
        <a:ext cx="6290226" cy="1814141"/>
      </dsp:txXfrm>
    </dsp:sp>
    <dsp:sp modelId="{B5207EF9-B3BC-F949-BEBD-BF7DD0245901}">
      <dsp:nvSpPr>
        <dsp:cNvPr id="0" name=""/>
        <dsp:cNvSpPr/>
      </dsp:nvSpPr>
      <dsp:spPr>
        <a:xfrm>
          <a:off x="0" y="1816801"/>
          <a:ext cx="6290226" cy="0"/>
        </a:xfrm>
        <a:prstGeom prst="line">
          <a:avLst/>
        </a:prstGeom>
        <a:solidFill>
          <a:schemeClr val="accent2">
            <a:hueOff val="574745"/>
            <a:satOff val="-9386"/>
            <a:lumOff val="588"/>
            <a:alphaOff val="0"/>
          </a:schemeClr>
        </a:solidFill>
        <a:ln w="12700" cap="flat" cmpd="sng" algn="ctr">
          <a:solidFill>
            <a:schemeClr val="accent2">
              <a:hueOff val="574745"/>
              <a:satOff val="-9386"/>
              <a:lumOff val="58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E44BC22-A84C-C944-B819-A5EA23732905}">
      <dsp:nvSpPr>
        <dsp:cNvPr id="0" name=""/>
        <dsp:cNvSpPr/>
      </dsp:nvSpPr>
      <dsp:spPr>
        <a:xfrm>
          <a:off x="0" y="1816801"/>
          <a:ext cx="6290226" cy="1814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hlinkClick xmlns:r="http://schemas.openxmlformats.org/officeDocument/2006/relationships" r:id="rId1"/>
            </a:rPr>
            <a:t>A.connaughton@uwtsd.ac.uk</a:t>
          </a:r>
          <a:endParaRPr lang="en-US" sz="3200" kern="1200"/>
        </a:p>
      </dsp:txBody>
      <dsp:txXfrm>
        <a:off x="0" y="1816801"/>
        <a:ext cx="6290226" cy="1814141"/>
      </dsp:txXfrm>
    </dsp:sp>
    <dsp:sp modelId="{20F7268E-F58B-F149-AD10-1CB8DE3D4788}">
      <dsp:nvSpPr>
        <dsp:cNvPr id="0" name=""/>
        <dsp:cNvSpPr/>
      </dsp:nvSpPr>
      <dsp:spPr>
        <a:xfrm>
          <a:off x="0" y="3630943"/>
          <a:ext cx="6290226" cy="0"/>
        </a:xfrm>
        <a:prstGeom prst="line">
          <a:avLst/>
        </a:prstGeom>
        <a:solidFill>
          <a:schemeClr val="accent2">
            <a:hueOff val="1149490"/>
            <a:satOff val="-18772"/>
            <a:lumOff val="1176"/>
            <a:alphaOff val="0"/>
          </a:schemeClr>
        </a:solidFill>
        <a:ln w="12700" cap="flat" cmpd="sng" algn="ctr">
          <a:solidFill>
            <a:schemeClr val="accent2">
              <a:hueOff val="1149490"/>
              <a:satOff val="-18772"/>
              <a:lumOff val="117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B77CDD-A490-1041-A515-6A30EB08B124}">
      <dsp:nvSpPr>
        <dsp:cNvPr id="0" name=""/>
        <dsp:cNvSpPr/>
      </dsp:nvSpPr>
      <dsp:spPr>
        <a:xfrm>
          <a:off x="0" y="3630943"/>
          <a:ext cx="6290226" cy="18141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GB" sz="3200" kern="1200"/>
            <a:t>Moodle</a:t>
          </a:r>
          <a:endParaRPr lang="en-US" sz="3200" kern="1200"/>
        </a:p>
      </dsp:txBody>
      <dsp:txXfrm>
        <a:off x="0" y="3630943"/>
        <a:ext cx="6290226" cy="181414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304C68-51A3-4C88-BBE7-F8B2A481DA0A}">
      <dsp:nvSpPr>
        <dsp:cNvPr id="0" name=""/>
        <dsp:cNvSpPr/>
      </dsp:nvSpPr>
      <dsp:spPr>
        <a:xfrm>
          <a:off x="0" y="885258"/>
          <a:ext cx="6290226" cy="163432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2B66F3-E7E5-4E87-95C6-94C5C79FEB67}">
      <dsp:nvSpPr>
        <dsp:cNvPr id="0" name=""/>
        <dsp:cNvSpPr/>
      </dsp:nvSpPr>
      <dsp:spPr>
        <a:xfrm>
          <a:off x="494382" y="1252981"/>
          <a:ext cx="898877" cy="89887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E740837-3F4E-4EB5-86B3-B9D41AC196A1}">
      <dsp:nvSpPr>
        <dsp:cNvPr id="0" name=""/>
        <dsp:cNvSpPr/>
      </dsp:nvSpPr>
      <dsp:spPr>
        <a:xfrm>
          <a:off x="1887643" y="885258"/>
          <a:ext cx="4402582" cy="16343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2966" tIns="172966" rIns="172966" bIns="172966" numCol="1" spcCol="1270" anchor="ctr" anchorCtr="0">
          <a:noAutofit/>
        </a:bodyPr>
        <a:lstStyle/>
        <a:p>
          <a:pPr marL="0" lvl="0" indent="0" algn="l" defTabSz="1111250">
            <a:lnSpc>
              <a:spcPct val="90000"/>
            </a:lnSpc>
            <a:spcBef>
              <a:spcPct val="0"/>
            </a:spcBef>
            <a:spcAft>
              <a:spcPct val="35000"/>
            </a:spcAft>
            <a:buNone/>
          </a:pPr>
          <a:r>
            <a:rPr lang="en-GB" sz="2500" kern="1200"/>
            <a:t>Exercise Psychology (often linked with sport)</a:t>
          </a:r>
          <a:endParaRPr lang="en-US" sz="2500" kern="1200"/>
        </a:p>
      </dsp:txBody>
      <dsp:txXfrm>
        <a:off x="1887643" y="885258"/>
        <a:ext cx="4402582" cy="1634323"/>
      </dsp:txXfrm>
    </dsp:sp>
    <dsp:sp modelId="{475A133C-259D-4007-BABE-936896680073}">
      <dsp:nvSpPr>
        <dsp:cNvPr id="0" name=""/>
        <dsp:cNvSpPr/>
      </dsp:nvSpPr>
      <dsp:spPr>
        <a:xfrm>
          <a:off x="0" y="2928162"/>
          <a:ext cx="6290226" cy="163432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CFA194-7156-40E2-8F09-A13788FA151A}">
      <dsp:nvSpPr>
        <dsp:cNvPr id="0" name=""/>
        <dsp:cNvSpPr/>
      </dsp:nvSpPr>
      <dsp:spPr>
        <a:xfrm>
          <a:off x="494382" y="3295885"/>
          <a:ext cx="898877" cy="898877"/>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DCB9DD6-790E-420E-8C09-B20FCFE67A83}">
      <dsp:nvSpPr>
        <dsp:cNvPr id="0" name=""/>
        <dsp:cNvSpPr/>
      </dsp:nvSpPr>
      <dsp:spPr>
        <a:xfrm>
          <a:off x="1887643" y="2928162"/>
          <a:ext cx="4402582" cy="16343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2966" tIns="172966" rIns="172966" bIns="172966" numCol="1" spcCol="1270" anchor="ctr" anchorCtr="0">
          <a:noAutofit/>
        </a:bodyPr>
        <a:lstStyle/>
        <a:p>
          <a:pPr marL="0" lvl="0" indent="0" algn="l" defTabSz="1111250">
            <a:lnSpc>
              <a:spcPct val="90000"/>
            </a:lnSpc>
            <a:spcBef>
              <a:spcPct val="0"/>
            </a:spcBef>
            <a:spcAft>
              <a:spcPct val="35000"/>
            </a:spcAft>
            <a:buNone/>
          </a:pPr>
          <a:r>
            <a:rPr lang="en-GB" sz="2500" kern="1200"/>
            <a:t>Related disciplines – Health / Sport </a:t>
          </a:r>
          <a:endParaRPr lang="en-US" sz="2500" kern="1200"/>
        </a:p>
      </dsp:txBody>
      <dsp:txXfrm>
        <a:off x="1887643" y="2928162"/>
        <a:ext cx="4402582" cy="163432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01AC54-83ED-4945-B298-F382FB047D44}">
      <dsp:nvSpPr>
        <dsp:cNvPr id="0" name=""/>
        <dsp:cNvSpPr/>
      </dsp:nvSpPr>
      <dsp:spPr>
        <a:xfrm>
          <a:off x="0" y="243247"/>
          <a:ext cx="6290226" cy="249795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GB" sz="3500" kern="1200" dirty="0"/>
            <a:t>1. Report (100% of the module mark – 1500 words): 11</a:t>
          </a:r>
          <a:r>
            <a:rPr lang="en-GB" sz="3500" kern="1200" baseline="30000" dirty="0"/>
            <a:t>th</a:t>
          </a:r>
          <a:r>
            <a:rPr lang="en-GB" sz="3500" kern="1200" dirty="0"/>
            <a:t> December, 2026</a:t>
          </a:r>
          <a:endParaRPr lang="en-US" sz="3500" kern="1200" dirty="0"/>
        </a:p>
      </dsp:txBody>
      <dsp:txXfrm>
        <a:off x="121940" y="365187"/>
        <a:ext cx="6046346" cy="2254070"/>
      </dsp:txXfrm>
    </dsp:sp>
    <dsp:sp modelId="{67EB9360-0CB1-0E43-8729-EF02D59BDDA4}">
      <dsp:nvSpPr>
        <dsp:cNvPr id="0" name=""/>
        <dsp:cNvSpPr/>
      </dsp:nvSpPr>
      <dsp:spPr>
        <a:xfrm>
          <a:off x="0" y="2741197"/>
          <a:ext cx="6290226" cy="24633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715" tIns="44450" rIns="248920" bIns="44450" numCol="1" spcCol="1270" anchor="t" anchorCtr="0">
          <a:noAutofit/>
        </a:bodyPr>
        <a:lstStyle/>
        <a:p>
          <a:pPr marL="228600" lvl="1" indent="-228600" algn="l" defTabSz="1200150">
            <a:lnSpc>
              <a:spcPct val="90000"/>
            </a:lnSpc>
            <a:spcBef>
              <a:spcPct val="0"/>
            </a:spcBef>
            <a:spcAft>
              <a:spcPct val="20000"/>
            </a:spcAft>
            <a:buChar char="•"/>
          </a:pPr>
          <a:r>
            <a:rPr lang="en-GB" sz="2700" b="1" kern="1200"/>
            <a:t>Motivation</a:t>
          </a:r>
          <a:endParaRPr lang="en-US" sz="2700" kern="1200"/>
        </a:p>
        <a:p>
          <a:pPr marL="228600" lvl="1" indent="-228600" algn="l" defTabSz="1200150">
            <a:lnSpc>
              <a:spcPct val="90000"/>
            </a:lnSpc>
            <a:spcBef>
              <a:spcPct val="0"/>
            </a:spcBef>
            <a:spcAft>
              <a:spcPct val="20000"/>
            </a:spcAft>
            <a:buChar char="•"/>
          </a:pPr>
          <a:r>
            <a:rPr lang="en-GB" sz="2700" b="1" kern="1200"/>
            <a:t>Aim: </a:t>
          </a:r>
          <a:r>
            <a:rPr lang="en-GB" sz="2700" kern="1200"/>
            <a:t>To undertake</a:t>
          </a:r>
          <a:r>
            <a:rPr lang="en-GB" sz="2700" b="1" kern="1200"/>
            <a:t> </a:t>
          </a:r>
          <a:r>
            <a:rPr lang="en-GB" sz="2700" kern="1200"/>
            <a:t>an examination of the relationship between physical activity levels and behavioural regulation to exercise for a student population. </a:t>
          </a:r>
          <a:endParaRPr lang="en-US" sz="2700" kern="1200"/>
        </a:p>
      </dsp:txBody>
      <dsp:txXfrm>
        <a:off x="0" y="2741197"/>
        <a:ext cx="6290226" cy="24633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C11FE4-29EC-9545-905B-308A1C0E42D8}">
      <dsp:nvSpPr>
        <dsp:cNvPr id="0" name=""/>
        <dsp:cNvSpPr/>
      </dsp:nvSpPr>
      <dsp:spPr>
        <a:xfrm>
          <a:off x="0" y="665"/>
          <a:ext cx="629022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24BA07-D87D-7348-9D2E-C3EAAB85CD93}">
      <dsp:nvSpPr>
        <dsp:cNvPr id="0" name=""/>
        <dsp:cNvSpPr/>
      </dsp:nvSpPr>
      <dsp:spPr>
        <a:xfrm>
          <a:off x="0" y="665"/>
          <a:ext cx="6290226" cy="778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1" kern="1200"/>
            <a:t>Introduction</a:t>
          </a:r>
          <a:r>
            <a:rPr lang="en-GB" sz="1200" kern="1200"/>
            <a:t> – Review of relevant literature relating to motivation and behavioural regulation of exercise (</a:t>
          </a:r>
          <a:r>
            <a:rPr lang="en-GB" sz="1200" i="1" kern="1200"/>
            <a:t>approx. 500 words</a:t>
          </a:r>
          <a:r>
            <a:rPr lang="en-GB" sz="1200" kern="1200"/>
            <a:t>).</a:t>
          </a:r>
          <a:endParaRPr lang="en-US" sz="1200" kern="1200"/>
        </a:p>
      </dsp:txBody>
      <dsp:txXfrm>
        <a:off x="0" y="665"/>
        <a:ext cx="6290226" cy="778059"/>
      </dsp:txXfrm>
    </dsp:sp>
    <dsp:sp modelId="{FFF6329A-CEDA-C849-8EAC-FD8A1294038A}">
      <dsp:nvSpPr>
        <dsp:cNvPr id="0" name=""/>
        <dsp:cNvSpPr/>
      </dsp:nvSpPr>
      <dsp:spPr>
        <a:xfrm>
          <a:off x="0" y="778724"/>
          <a:ext cx="6290226" cy="0"/>
        </a:xfrm>
        <a:prstGeom prst="line">
          <a:avLst/>
        </a:prstGeom>
        <a:solidFill>
          <a:schemeClr val="accent2">
            <a:hueOff val="191582"/>
            <a:satOff val="-3129"/>
            <a:lumOff val="196"/>
            <a:alphaOff val="0"/>
          </a:schemeClr>
        </a:solidFill>
        <a:ln w="12700" cap="flat" cmpd="sng" algn="ctr">
          <a:solidFill>
            <a:schemeClr val="accent2">
              <a:hueOff val="191582"/>
              <a:satOff val="-3129"/>
              <a:lumOff val="19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C171388F-0868-1E41-A34E-19652E677B6C}">
      <dsp:nvSpPr>
        <dsp:cNvPr id="0" name=""/>
        <dsp:cNvSpPr/>
      </dsp:nvSpPr>
      <dsp:spPr>
        <a:xfrm>
          <a:off x="0" y="778724"/>
          <a:ext cx="6290226" cy="778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kern="1200"/>
            <a:t>This should include research relating to the behavioural regulation of those of differing activity levels and  differences found in motives between various population groups (including students).</a:t>
          </a:r>
          <a:endParaRPr lang="en-US" sz="1200" kern="1200"/>
        </a:p>
      </dsp:txBody>
      <dsp:txXfrm>
        <a:off x="0" y="778724"/>
        <a:ext cx="6290226" cy="778059"/>
      </dsp:txXfrm>
    </dsp:sp>
    <dsp:sp modelId="{CD964828-1815-4F4E-BAA2-553DC4DDEE1B}">
      <dsp:nvSpPr>
        <dsp:cNvPr id="0" name=""/>
        <dsp:cNvSpPr/>
      </dsp:nvSpPr>
      <dsp:spPr>
        <a:xfrm>
          <a:off x="0" y="1556783"/>
          <a:ext cx="6290226" cy="0"/>
        </a:xfrm>
        <a:prstGeom prst="line">
          <a:avLst/>
        </a:prstGeom>
        <a:solidFill>
          <a:schemeClr val="accent2">
            <a:hueOff val="383163"/>
            <a:satOff val="-6257"/>
            <a:lumOff val="392"/>
            <a:alphaOff val="0"/>
          </a:schemeClr>
        </a:solidFill>
        <a:ln w="12700" cap="flat" cmpd="sng" algn="ctr">
          <a:solidFill>
            <a:schemeClr val="accent2">
              <a:hueOff val="383163"/>
              <a:satOff val="-6257"/>
              <a:lumOff val="392"/>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850D085-5993-364E-AE59-498C2D5BFE0E}">
      <dsp:nvSpPr>
        <dsp:cNvPr id="0" name=""/>
        <dsp:cNvSpPr/>
      </dsp:nvSpPr>
      <dsp:spPr>
        <a:xfrm>
          <a:off x="0" y="1556783"/>
          <a:ext cx="6290226" cy="778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1" kern="1200"/>
            <a:t>Method</a:t>
          </a:r>
          <a:r>
            <a:rPr lang="en-GB" sz="1200" kern="1200"/>
            <a:t> –</a:t>
          </a:r>
          <a:r>
            <a:rPr lang="en-GB" sz="1200" b="1" kern="1200"/>
            <a:t> </a:t>
          </a:r>
          <a:r>
            <a:rPr lang="en-GB" sz="1200" kern="1200"/>
            <a:t>Briefly outline the participants, procedures and design of the study (</a:t>
          </a:r>
          <a:r>
            <a:rPr lang="en-GB" sz="1200" i="1" kern="1200"/>
            <a:t>approx. 200 words</a:t>
          </a:r>
          <a:r>
            <a:rPr lang="en-GB" sz="1200" kern="1200"/>
            <a:t>).</a:t>
          </a:r>
          <a:endParaRPr lang="en-US" sz="1200" kern="1200"/>
        </a:p>
      </dsp:txBody>
      <dsp:txXfrm>
        <a:off x="0" y="1556783"/>
        <a:ext cx="6290226" cy="778059"/>
      </dsp:txXfrm>
    </dsp:sp>
    <dsp:sp modelId="{D695367C-987E-DA42-ABF7-3ECADBF1BBE9}">
      <dsp:nvSpPr>
        <dsp:cNvPr id="0" name=""/>
        <dsp:cNvSpPr/>
      </dsp:nvSpPr>
      <dsp:spPr>
        <a:xfrm>
          <a:off x="0" y="2334842"/>
          <a:ext cx="6290226" cy="0"/>
        </a:xfrm>
        <a:prstGeom prst="line">
          <a:avLst/>
        </a:prstGeom>
        <a:solidFill>
          <a:schemeClr val="accent2">
            <a:hueOff val="574745"/>
            <a:satOff val="-9386"/>
            <a:lumOff val="588"/>
            <a:alphaOff val="0"/>
          </a:schemeClr>
        </a:solidFill>
        <a:ln w="12700" cap="flat" cmpd="sng" algn="ctr">
          <a:solidFill>
            <a:schemeClr val="accent2">
              <a:hueOff val="574745"/>
              <a:satOff val="-9386"/>
              <a:lumOff val="588"/>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A348978-1257-8F42-B9C1-297783A4423D}">
      <dsp:nvSpPr>
        <dsp:cNvPr id="0" name=""/>
        <dsp:cNvSpPr/>
      </dsp:nvSpPr>
      <dsp:spPr>
        <a:xfrm>
          <a:off x="0" y="2334842"/>
          <a:ext cx="6290226" cy="778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1" kern="1200"/>
            <a:t>Results</a:t>
          </a:r>
          <a:r>
            <a:rPr lang="en-GB" sz="1200" kern="1200"/>
            <a:t> – Using the data provided, present the results in an appropriate format. This should include descriptive statistics, table, figure and associated narrative (</a:t>
          </a:r>
          <a:r>
            <a:rPr lang="en-GB" sz="1200" i="1" kern="1200"/>
            <a:t>approx. 250 words</a:t>
          </a:r>
          <a:r>
            <a:rPr lang="en-GB" sz="1200" kern="1200"/>
            <a:t>).</a:t>
          </a:r>
          <a:endParaRPr lang="en-US" sz="1200" kern="1200"/>
        </a:p>
      </dsp:txBody>
      <dsp:txXfrm>
        <a:off x="0" y="2334842"/>
        <a:ext cx="6290226" cy="778059"/>
      </dsp:txXfrm>
    </dsp:sp>
    <dsp:sp modelId="{17E22B0F-8E1B-8841-9A3E-A098AF8A6D7D}">
      <dsp:nvSpPr>
        <dsp:cNvPr id="0" name=""/>
        <dsp:cNvSpPr/>
      </dsp:nvSpPr>
      <dsp:spPr>
        <a:xfrm>
          <a:off x="0" y="3112902"/>
          <a:ext cx="6290226" cy="0"/>
        </a:xfrm>
        <a:prstGeom prst="line">
          <a:avLst/>
        </a:prstGeom>
        <a:solidFill>
          <a:schemeClr val="accent2">
            <a:hueOff val="766327"/>
            <a:satOff val="-12515"/>
            <a:lumOff val="784"/>
            <a:alphaOff val="0"/>
          </a:schemeClr>
        </a:solidFill>
        <a:ln w="12700" cap="flat" cmpd="sng" algn="ctr">
          <a:solidFill>
            <a:schemeClr val="accent2">
              <a:hueOff val="766327"/>
              <a:satOff val="-12515"/>
              <a:lumOff val="78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B8077A-0AC9-9044-9D59-B110CA5DBD27}">
      <dsp:nvSpPr>
        <dsp:cNvPr id="0" name=""/>
        <dsp:cNvSpPr/>
      </dsp:nvSpPr>
      <dsp:spPr>
        <a:xfrm>
          <a:off x="0" y="3112902"/>
          <a:ext cx="6290226" cy="778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1" kern="1200"/>
            <a:t>Discussion</a:t>
          </a:r>
          <a:r>
            <a:rPr lang="en-GB" sz="1200" kern="1200"/>
            <a:t> – Discussion of your findings in relation to existing theory and previous research (</a:t>
          </a:r>
          <a:r>
            <a:rPr lang="en-GB" sz="1200" i="1" kern="1200"/>
            <a:t>approx. 550 words</a:t>
          </a:r>
          <a:r>
            <a:rPr lang="en-GB" sz="1200" kern="1200"/>
            <a:t>).</a:t>
          </a:r>
          <a:endParaRPr lang="en-US" sz="1200" kern="1200"/>
        </a:p>
      </dsp:txBody>
      <dsp:txXfrm>
        <a:off x="0" y="3112902"/>
        <a:ext cx="6290226" cy="778059"/>
      </dsp:txXfrm>
    </dsp:sp>
    <dsp:sp modelId="{E262F15B-9E8B-D343-91CC-7189E0DE2A8D}">
      <dsp:nvSpPr>
        <dsp:cNvPr id="0" name=""/>
        <dsp:cNvSpPr/>
      </dsp:nvSpPr>
      <dsp:spPr>
        <a:xfrm>
          <a:off x="0" y="3890961"/>
          <a:ext cx="6290226" cy="0"/>
        </a:xfrm>
        <a:prstGeom prst="line">
          <a:avLst/>
        </a:prstGeom>
        <a:solidFill>
          <a:schemeClr val="accent2">
            <a:hueOff val="957908"/>
            <a:satOff val="-15643"/>
            <a:lumOff val="980"/>
            <a:alphaOff val="0"/>
          </a:schemeClr>
        </a:solidFill>
        <a:ln w="12700" cap="flat" cmpd="sng" algn="ctr">
          <a:solidFill>
            <a:schemeClr val="accent2">
              <a:hueOff val="957908"/>
              <a:satOff val="-15643"/>
              <a:lumOff val="98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C44E43D-F579-444B-BE8D-E4B19DCE412A}">
      <dsp:nvSpPr>
        <dsp:cNvPr id="0" name=""/>
        <dsp:cNvSpPr/>
      </dsp:nvSpPr>
      <dsp:spPr>
        <a:xfrm>
          <a:off x="0" y="3890961"/>
          <a:ext cx="6290226" cy="778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kern="1200"/>
            <a:t>In this section you need to relate your findings to the research discussed in the introduction and either support or reject previous research findings. Briefly explain the practical implications (including the potential role for exercise psychologists) of your findings and the research literature. </a:t>
          </a:r>
          <a:endParaRPr lang="en-US" sz="1200" kern="1200"/>
        </a:p>
      </dsp:txBody>
      <dsp:txXfrm>
        <a:off x="0" y="3890961"/>
        <a:ext cx="6290226" cy="778059"/>
      </dsp:txXfrm>
    </dsp:sp>
    <dsp:sp modelId="{D4BEEDA0-63D3-6C4D-ACC0-0949C61CEAA1}">
      <dsp:nvSpPr>
        <dsp:cNvPr id="0" name=""/>
        <dsp:cNvSpPr/>
      </dsp:nvSpPr>
      <dsp:spPr>
        <a:xfrm>
          <a:off x="0" y="4669020"/>
          <a:ext cx="6290226" cy="0"/>
        </a:xfrm>
        <a:prstGeom prst="line">
          <a:avLst/>
        </a:prstGeom>
        <a:solidFill>
          <a:schemeClr val="accent2">
            <a:hueOff val="1149490"/>
            <a:satOff val="-18772"/>
            <a:lumOff val="1176"/>
            <a:alphaOff val="0"/>
          </a:schemeClr>
        </a:solidFill>
        <a:ln w="12700" cap="flat" cmpd="sng" algn="ctr">
          <a:solidFill>
            <a:schemeClr val="accent2">
              <a:hueOff val="1149490"/>
              <a:satOff val="-18772"/>
              <a:lumOff val="117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8480DD6-290D-574E-93B3-617377B1EDC9}">
      <dsp:nvSpPr>
        <dsp:cNvPr id="0" name=""/>
        <dsp:cNvSpPr/>
      </dsp:nvSpPr>
      <dsp:spPr>
        <a:xfrm>
          <a:off x="0" y="4669020"/>
          <a:ext cx="6290226" cy="778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0" lvl="0" indent="0" algn="l" defTabSz="533400">
            <a:lnSpc>
              <a:spcPct val="90000"/>
            </a:lnSpc>
            <a:spcBef>
              <a:spcPct val="0"/>
            </a:spcBef>
            <a:spcAft>
              <a:spcPct val="35000"/>
            </a:spcAft>
            <a:buNone/>
          </a:pPr>
          <a:r>
            <a:rPr lang="en-GB" sz="1200" b="1" kern="1200"/>
            <a:t>The format required for the different section of the report will be discussed during lectures, with further guidance placed on Moodle.</a:t>
          </a:r>
          <a:endParaRPr lang="en-US" sz="1200" kern="1200"/>
        </a:p>
      </dsp:txBody>
      <dsp:txXfrm>
        <a:off x="0" y="4669020"/>
        <a:ext cx="6290226" cy="77805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D3F49E-A19E-E34C-B32D-D710B404FAB5}">
      <dsp:nvSpPr>
        <dsp:cNvPr id="0" name=""/>
        <dsp:cNvSpPr/>
      </dsp:nvSpPr>
      <dsp:spPr>
        <a:xfrm>
          <a:off x="658292" y="0"/>
          <a:ext cx="5087409" cy="5087409"/>
        </a:xfrm>
        <a:prstGeom prst="diamond">
          <a:avLst/>
        </a:prstGeom>
        <a:solidFill>
          <a:schemeClr val="accent2">
            <a:tint val="40000"/>
            <a:hueOff val="0"/>
            <a:satOff val="0"/>
            <a:lumOff val="0"/>
            <a:alphaOff val="0"/>
          </a:schemeClr>
        </a:solidFill>
        <a:ln>
          <a:noFill/>
        </a:ln>
        <a:effectLst/>
        <a:scene3d>
          <a:camera prst="orthographicFront">
            <a:rot lat="0" lon="0" rev="0"/>
          </a:camera>
          <a:lightRig rig="threePt" dir="t"/>
        </a:scene3d>
        <a:sp3d>
          <a:bevelT w="25400" h="12700"/>
        </a:sp3d>
      </dsp:spPr>
      <dsp:style>
        <a:lnRef idx="0">
          <a:scrgbClr r="0" g="0" b="0"/>
        </a:lnRef>
        <a:fillRef idx="1">
          <a:scrgbClr r="0" g="0" b="0"/>
        </a:fillRef>
        <a:effectRef idx="2">
          <a:scrgbClr r="0" g="0" b="0"/>
        </a:effectRef>
        <a:fontRef idx="minor"/>
      </dsp:style>
    </dsp:sp>
    <dsp:sp modelId="{BB945C80-F13E-1C47-9824-B2C1DAF8B128}">
      <dsp:nvSpPr>
        <dsp:cNvPr id="0" name=""/>
        <dsp:cNvSpPr/>
      </dsp:nvSpPr>
      <dsp:spPr>
        <a:xfrm>
          <a:off x="1141596" y="483303"/>
          <a:ext cx="1984089" cy="1984089"/>
        </a:xfrm>
        <a:prstGeom prst="roundRect">
          <a:avLst/>
        </a:prstGeom>
        <a:gradFill rotWithShape="0">
          <a:gsLst>
            <a:gs pos="0">
              <a:schemeClr val="accent2">
                <a:hueOff val="0"/>
                <a:satOff val="0"/>
                <a:lumOff val="0"/>
                <a:alphaOff val="0"/>
                <a:tint val="96000"/>
                <a:satMod val="100000"/>
                <a:lumMod val="104000"/>
              </a:schemeClr>
            </a:gs>
            <a:gs pos="78000">
              <a:schemeClr val="accent2">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Mc Auley &amp; Blissmer, (2000) – Highly efficacious individuals: lower perception of effort &amp; increased positive affect. </a:t>
          </a:r>
          <a:endParaRPr lang="en-US" sz="1500" kern="1200"/>
        </a:p>
      </dsp:txBody>
      <dsp:txXfrm>
        <a:off x="1238451" y="580158"/>
        <a:ext cx="1790379" cy="1790379"/>
      </dsp:txXfrm>
    </dsp:sp>
    <dsp:sp modelId="{857DE3B2-76BF-404B-9AA3-4ED7FD78B994}">
      <dsp:nvSpPr>
        <dsp:cNvPr id="0" name=""/>
        <dsp:cNvSpPr/>
      </dsp:nvSpPr>
      <dsp:spPr>
        <a:xfrm>
          <a:off x="3278308" y="483303"/>
          <a:ext cx="1984089" cy="1984089"/>
        </a:xfrm>
        <a:prstGeom prst="roundRect">
          <a:avLst/>
        </a:prstGeom>
        <a:gradFill rotWithShape="0">
          <a:gsLst>
            <a:gs pos="0">
              <a:schemeClr val="accent3">
                <a:hueOff val="0"/>
                <a:satOff val="0"/>
                <a:lumOff val="0"/>
                <a:alphaOff val="0"/>
                <a:tint val="96000"/>
                <a:satMod val="100000"/>
                <a:lumMod val="104000"/>
              </a:schemeClr>
            </a:gs>
            <a:gs pos="78000">
              <a:schemeClr val="accent3">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a:t>Parental influence – Kimiecik &amp; Horn (1998) Parental involvement / parental beliefs.</a:t>
          </a:r>
          <a:endParaRPr lang="en-US" sz="1500" kern="1200"/>
        </a:p>
      </dsp:txBody>
      <dsp:txXfrm>
        <a:off x="3375163" y="580158"/>
        <a:ext cx="1790379" cy="1790379"/>
      </dsp:txXfrm>
    </dsp:sp>
    <dsp:sp modelId="{A9588256-A144-5043-B423-A2C300D0B455}">
      <dsp:nvSpPr>
        <dsp:cNvPr id="0" name=""/>
        <dsp:cNvSpPr/>
      </dsp:nvSpPr>
      <dsp:spPr>
        <a:xfrm>
          <a:off x="1141596" y="2620015"/>
          <a:ext cx="1984089" cy="1984089"/>
        </a:xfrm>
        <a:prstGeom prst="roundRect">
          <a:avLst/>
        </a:prstGeom>
        <a:gradFill rotWithShape="0">
          <a:gsLst>
            <a:gs pos="0">
              <a:schemeClr val="accent4">
                <a:hueOff val="0"/>
                <a:satOff val="0"/>
                <a:lumOff val="0"/>
                <a:alphaOff val="0"/>
                <a:tint val="96000"/>
                <a:satMod val="100000"/>
                <a:lumMod val="104000"/>
              </a:schemeClr>
            </a:gs>
            <a:gs pos="78000">
              <a:schemeClr val="accent4">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Parents play a role in shaping children’s health behaviors (Davison &amp; Birch, 2001)</a:t>
          </a:r>
        </a:p>
      </dsp:txBody>
      <dsp:txXfrm>
        <a:off x="1238451" y="2716870"/>
        <a:ext cx="1790379" cy="1790379"/>
      </dsp:txXfrm>
    </dsp:sp>
    <dsp:sp modelId="{EF9BBDBC-398D-1A43-BAAE-28296D139BE7}">
      <dsp:nvSpPr>
        <dsp:cNvPr id="0" name=""/>
        <dsp:cNvSpPr/>
      </dsp:nvSpPr>
      <dsp:spPr>
        <a:xfrm>
          <a:off x="3278308" y="2620015"/>
          <a:ext cx="1984089" cy="1984089"/>
        </a:xfrm>
        <a:prstGeom prst="roundRect">
          <a:avLst/>
        </a:prstGeom>
        <a:gradFill rotWithShape="0">
          <a:gsLst>
            <a:gs pos="0">
              <a:schemeClr val="accent5">
                <a:hueOff val="0"/>
                <a:satOff val="0"/>
                <a:lumOff val="0"/>
                <a:alphaOff val="0"/>
                <a:tint val="96000"/>
                <a:satMod val="100000"/>
                <a:lumMod val="104000"/>
              </a:schemeClr>
            </a:gs>
            <a:gs pos="78000">
              <a:schemeClr val="accent5">
                <a:hueOff val="0"/>
                <a:satOff val="0"/>
                <a:lumOff val="0"/>
                <a:alphaOff val="0"/>
                <a:shade val="100000"/>
                <a:satMod val="110000"/>
                <a:lumMod val="100000"/>
              </a:schemeClr>
            </a:gs>
          </a:gsLst>
          <a:lin ang="5400000" scaled="0"/>
        </a:gradFill>
        <a:ln>
          <a:noFill/>
        </a:ln>
        <a:effectLst/>
        <a:scene3d>
          <a:camera prst="orthographicFront">
            <a:rot lat="0" lon="0" rev="0"/>
          </a:camera>
          <a:lightRig rig="threePt" dir="t"/>
        </a:scene3d>
        <a:sp3d>
          <a:bevelT w="25400" h="12700"/>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a:t>Do the parents have to be active themselves? Is there more to it than this?</a:t>
          </a:r>
        </a:p>
      </dsp:txBody>
      <dsp:txXfrm>
        <a:off x="3375163" y="2716870"/>
        <a:ext cx="1790379" cy="179037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1">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A6B6C2-3D16-4EB6-AF35-C07290354095}" type="datetimeFigureOut">
              <a:rPr lang="en-GB" smtClean="0"/>
              <a:t>07/09/2026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CCA50B2-F0F7-4693-918D-DE08A3ED64A4}" type="slidenum">
              <a:rPr lang="en-GB" smtClean="0"/>
              <a:t>‹#›</a:t>
            </a:fld>
            <a:endParaRPr lang="en-GB"/>
          </a:p>
        </p:txBody>
      </p:sp>
    </p:spTree>
    <p:extLst>
      <p:ext uri="{BB962C8B-B14F-4D97-AF65-F5344CB8AC3E}">
        <p14:creationId xmlns:p14="http://schemas.microsoft.com/office/powerpoint/2010/main" val="39465030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1E5595D7-1331-4479-84F7-F53BC3818FDB}" type="slidenum">
              <a:rPr lang="en-GB" sz="1200"/>
              <a:pPr eaLnBrk="1" hangingPunct="1"/>
              <a:t>10</a:t>
            </a:fld>
            <a:endParaRPr lang="en-GB" sz="1200"/>
          </a:p>
        </p:txBody>
      </p:sp>
      <p:sp>
        <p:nvSpPr>
          <p:cNvPr id="21506" name="Rectangle 2"/>
          <p:cNvSpPr>
            <a:spLocks noGrp="1" noRot="1" noChangeAspect="1" noChangeArrowheads="1" noTextEdit="1"/>
          </p:cNvSpPr>
          <p:nvPr>
            <p:ph type="sldImg"/>
          </p:nvPr>
        </p:nvSpPr>
        <p:spPr>
          <a:xfrm>
            <a:off x="92075" y="746125"/>
            <a:ext cx="6615113" cy="3721100"/>
          </a:xfrm>
          <a:ln/>
        </p:spPr>
      </p:sp>
      <p:sp>
        <p:nvSpPr>
          <p:cNvPr id="21507" name="Rectangle 3"/>
          <p:cNvSpPr>
            <a:spLocks noGrp="1" noChangeArrowheads="1"/>
          </p:cNvSpPr>
          <p:nvPr>
            <p:ph type="body" idx="1"/>
          </p:nvPr>
        </p:nvSpPr>
        <p:spPr>
          <a:xfrm>
            <a:off x="679451" y="4714876"/>
            <a:ext cx="5438775" cy="4465638"/>
          </a:xfrm>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eaLnBrk="1" hangingPunct="1"/>
            <a:endParaRPr lang="en-US">
              <a:ea typeface="ＭＳ Ｐゴシック" pitchFamily="34" charset="-128"/>
            </a:endParaRPr>
          </a:p>
        </p:txBody>
      </p:sp>
    </p:spTree>
    <p:extLst>
      <p:ext uri="{BB962C8B-B14F-4D97-AF65-F5344CB8AC3E}">
        <p14:creationId xmlns:p14="http://schemas.microsoft.com/office/powerpoint/2010/main" val="31711217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6EFCBCA3-1692-4C0A-A7D3-E49B12AD0AEF}" type="slidenum">
              <a:rPr lang="en-GB" sz="1200"/>
              <a:pPr eaLnBrk="1" hangingPunct="1"/>
              <a:t>25</a:t>
            </a:fld>
            <a:endParaRPr lang="en-GB" sz="1200"/>
          </a:p>
        </p:txBody>
      </p:sp>
      <p:sp>
        <p:nvSpPr>
          <p:cNvPr id="24578" name="Rectangle 2"/>
          <p:cNvSpPr>
            <a:spLocks noGrp="1" noRot="1" noChangeAspect="1" noChangeArrowheads="1" noTextEdit="1"/>
          </p:cNvSpPr>
          <p:nvPr>
            <p:ph type="sldImg"/>
          </p:nvPr>
        </p:nvSpPr>
        <p:spPr>
          <a:xfrm>
            <a:off x="92075" y="746125"/>
            <a:ext cx="6615113" cy="3721100"/>
          </a:xfrm>
          <a:ln/>
        </p:spPr>
      </p:sp>
      <p:sp>
        <p:nvSpPr>
          <p:cNvPr id="24579" name="Rectangle 3"/>
          <p:cNvSpPr>
            <a:spLocks noGrp="1" noChangeArrowheads="1"/>
          </p:cNvSpPr>
          <p:nvPr>
            <p:ph type="body" idx="1"/>
          </p:nvPr>
        </p:nvSpPr>
        <p:spPr>
          <a:xfrm>
            <a:off x="679451" y="4714876"/>
            <a:ext cx="5438775" cy="4465638"/>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ea typeface="ＭＳ Ｐゴシック" pitchFamily="34" charset="-128"/>
            </a:endParaRPr>
          </a:p>
        </p:txBody>
      </p:sp>
    </p:spTree>
    <p:extLst>
      <p:ext uri="{BB962C8B-B14F-4D97-AF65-F5344CB8AC3E}">
        <p14:creationId xmlns:p14="http://schemas.microsoft.com/office/powerpoint/2010/main" val="13977649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EC15B9EC-C42C-4160-84E9-827B228752D1}" type="slidenum">
              <a:rPr lang="en-GB" sz="1200"/>
              <a:pPr eaLnBrk="1" hangingPunct="1"/>
              <a:t>27</a:t>
            </a:fld>
            <a:endParaRPr lang="en-GB" sz="1200"/>
          </a:p>
        </p:txBody>
      </p:sp>
      <p:sp>
        <p:nvSpPr>
          <p:cNvPr id="33794" name="Rectangle 2"/>
          <p:cNvSpPr>
            <a:spLocks noGrp="1" noRot="1" noChangeAspect="1" noChangeArrowheads="1" noTextEdit="1"/>
          </p:cNvSpPr>
          <p:nvPr>
            <p:ph type="sldImg"/>
          </p:nvPr>
        </p:nvSpPr>
        <p:spPr>
          <a:xfrm>
            <a:off x="92075" y="746125"/>
            <a:ext cx="6615113" cy="3721100"/>
          </a:xfrm>
          <a:ln/>
        </p:spPr>
      </p:sp>
      <p:sp>
        <p:nvSpPr>
          <p:cNvPr id="33795" name="Rectangle 3"/>
          <p:cNvSpPr>
            <a:spLocks noGrp="1" noChangeArrowheads="1"/>
          </p:cNvSpPr>
          <p:nvPr>
            <p:ph type="body" idx="1"/>
          </p:nvPr>
        </p:nvSpPr>
        <p:spPr>
          <a:xfrm>
            <a:off x="679451" y="4714876"/>
            <a:ext cx="5438775" cy="4465638"/>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ea typeface="ＭＳ Ｐゴシック" pitchFamily="34" charset="-128"/>
            </a:endParaRPr>
          </a:p>
        </p:txBody>
      </p:sp>
    </p:spTree>
    <p:extLst>
      <p:ext uri="{BB962C8B-B14F-4D97-AF65-F5344CB8AC3E}">
        <p14:creationId xmlns:p14="http://schemas.microsoft.com/office/powerpoint/2010/main" val="3590666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442630E6-8FE0-453F-B004-B284E93CED2C}" type="slidenum">
              <a:rPr lang="en-GB" sz="1200"/>
              <a:pPr eaLnBrk="1" hangingPunct="1"/>
              <a:t>32</a:t>
            </a:fld>
            <a:endParaRPr lang="en-GB" sz="1200"/>
          </a:p>
        </p:txBody>
      </p:sp>
      <p:sp>
        <p:nvSpPr>
          <p:cNvPr id="29698" name="Rectangle 2"/>
          <p:cNvSpPr>
            <a:spLocks noGrp="1" noRot="1" noChangeAspect="1" noChangeArrowheads="1" noTextEdit="1"/>
          </p:cNvSpPr>
          <p:nvPr>
            <p:ph type="sldImg"/>
          </p:nvPr>
        </p:nvSpPr>
        <p:spPr>
          <a:xfrm>
            <a:off x="92075" y="746125"/>
            <a:ext cx="6615113" cy="3721100"/>
          </a:xfrm>
          <a:ln/>
        </p:spPr>
      </p:sp>
      <p:sp>
        <p:nvSpPr>
          <p:cNvPr id="29699" name="Rectangle 3"/>
          <p:cNvSpPr>
            <a:spLocks noGrp="1" noChangeArrowheads="1"/>
          </p:cNvSpPr>
          <p:nvPr>
            <p:ph type="body" idx="1"/>
          </p:nvPr>
        </p:nvSpPr>
        <p:spPr>
          <a:xfrm>
            <a:off x="679451" y="4714876"/>
            <a:ext cx="5438775" cy="4465638"/>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ea typeface="ＭＳ Ｐゴシック" pitchFamily="34" charset="-128"/>
            </a:endParaRPr>
          </a:p>
        </p:txBody>
      </p:sp>
    </p:spTree>
    <p:extLst>
      <p:ext uri="{BB962C8B-B14F-4D97-AF65-F5344CB8AC3E}">
        <p14:creationId xmlns:p14="http://schemas.microsoft.com/office/powerpoint/2010/main" val="18010799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2C69F3-595F-485D-AA54-8DE05B50768B}" type="slidenum">
              <a:rPr lang="en-GB" sz="1200"/>
              <a:pPr eaLnBrk="1" hangingPunct="1"/>
              <a:t>33</a:t>
            </a:fld>
            <a:endParaRPr lang="en-GB" sz="1200"/>
          </a:p>
        </p:txBody>
      </p:sp>
      <p:sp>
        <p:nvSpPr>
          <p:cNvPr id="31746" name="Rectangle 2"/>
          <p:cNvSpPr>
            <a:spLocks noGrp="1" noRot="1" noChangeAspect="1" noChangeArrowheads="1" noTextEdit="1"/>
          </p:cNvSpPr>
          <p:nvPr>
            <p:ph type="sldImg"/>
          </p:nvPr>
        </p:nvSpPr>
        <p:spPr>
          <a:xfrm>
            <a:off x="92075" y="746125"/>
            <a:ext cx="6615113" cy="3721100"/>
          </a:xfrm>
          <a:ln/>
        </p:spPr>
      </p:sp>
      <p:sp>
        <p:nvSpPr>
          <p:cNvPr id="31747" name="Rectangle 3"/>
          <p:cNvSpPr>
            <a:spLocks noGrp="1" noChangeArrowheads="1"/>
          </p:cNvSpPr>
          <p:nvPr>
            <p:ph type="body" idx="1"/>
          </p:nvPr>
        </p:nvSpPr>
        <p:spPr>
          <a:xfrm>
            <a:off x="679451" y="4714876"/>
            <a:ext cx="5438775" cy="4465638"/>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ea typeface="ＭＳ Ｐゴシック" pitchFamily="34" charset="-128"/>
            </a:endParaRPr>
          </a:p>
        </p:txBody>
      </p:sp>
    </p:spTree>
    <p:extLst>
      <p:ext uri="{BB962C8B-B14F-4D97-AF65-F5344CB8AC3E}">
        <p14:creationId xmlns:p14="http://schemas.microsoft.com/office/powerpoint/2010/main" val="28395723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7"/>
          <p:cNvSpPr>
            <a:spLocks noGrp="1" noChangeArrowheads="1"/>
          </p:cNvSpPr>
          <p:nvPr>
            <p:ph type="sldNum" sz="quarter" idx="5"/>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47BA6629-F4CB-4289-B5F5-C871901D4C5C}" type="slidenum">
              <a:rPr lang="en-GB" sz="1200"/>
              <a:pPr eaLnBrk="1" hangingPunct="1"/>
              <a:t>34</a:t>
            </a:fld>
            <a:endParaRPr lang="en-GB" sz="1200"/>
          </a:p>
        </p:txBody>
      </p:sp>
      <p:sp>
        <p:nvSpPr>
          <p:cNvPr id="36866" name="Rectangle 2"/>
          <p:cNvSpPr>
            <a:spLocks noGrp="1" noRot="1" noChangeAspect="1" noChangeArrowheads="1" noTextEdit="1"/>
          </p:cNvSpPr>
          <p:nvPr>
            <p:ph type="sldImg"/>
          </p:nvPr>
        </p:nvSpPr>
        <p:spPr>
          <a:xfrm>
            <a:off x="92075" y="746125"/>
            <a:ext cx="6615113" cy="3721100"/>
          </a:xfrm>
          <a:ln/>
        </p:spPr>
      </p:sp>
      <p:sp>
        <p:nvSpPr>
          <p:cNvPr id="36867" name="Rectangle 3"/>
          <p:cNvSpPr>
            <a:spLocks noGrp="1" noChangeArrowheads="1"/>
          </p:cNvSpPr>
          <p:nvPr>
            <p:ph type="body" idx="1"/>
          </p:nvPr>
        </p:nvSpPr>
        <p:spPr>
          <a:xfrm>
            <a:off x="679451" y="4714876"/>
            <a:ext cx="5438775" cy="4465638"/>
          </a:xfrm>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endParaRPr lang="en-US">
              <a:ea typeface="ＭＳ Ｐゴシック" pitchFamily="34" charset="-128"/>
            </a:endParaRPr>
          </a:p>
        </p:txBody>
      </p:sp>
    </p:spTree>
    <p:extLst>
      <p:ext uri="{BB962C8B-B14F-4D97-AF65-F5344CB8AC3E}">
        <p14:creationId xmlns:p14="http://schemas.microsoft.com/office/powerpoint/2010/main" val="15593577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9/7/26</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9/7/26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9/7/26</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9/7/26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9/7/26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9/7/26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9/7/26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9/7/26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9/7/26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9/7/26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9/7/26</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9/7/26</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9/7/26</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9/7/26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9/7/26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9/7/26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9/7/26</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9/7/26</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png"/><Relationship Id="rId7" Type="http://schemas.openxmlformats.org/officeDocument/2006/relationships/diagramColors" Target="../diagrams/colors2.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2.png"/><Relationship Id="rId7" Type="http://schemas.openxmlformats.org/officeDocument/2006/relationships/diagramColors" Target="../diagrams/colors3.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png"/><Relationship Id="rId7" Type="http://schemas.openxmlformats.org/officeDocument/2006/relationships/diagramColors" Target="../diagrams/colors4.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statswales.gov.wales/Catalogue/National-Survey-for-Wales/Population-Health/Adult-Lifestyles/adultlifestyles-by-healthboard-from-202021"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health.gov/paguidelines/guidelines/Chapter2.aspx"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2" Type="http://schemas.openxmlformats.org/officeDocument/2006/relationships/image" Target="../media/image17.sv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image" Target="../media/image1.png"/><Relationship Id="rId7" Type="http://schemas.openxmlformats.org/officeDocument/2006/relationships/diagramColors" Target="../diagrams/colors5.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health.gov/paguidelines/guidelines/Chapter2.aspx" TargetMode="External"/><Relationship Id="rId2" Type="http://schemas.openxmlformats.org/officeDocument/2006/relationships/hyperlink" Target="https://www.thelancet.com/action/showPdf?pii=S2352-4642%2819%2930323-2" TargetMode="Externa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hyperlink" Target="https://www.sport.wales/files/f16771b9041ecbd847704e346c9e15bc.pdf" TargetMode="External"/><Relationship Id="rId4" Type="http://schemas.openxmlformats.org/officeDocument/2006/relationships/hyperlink" Target="https://gov.wales/sites/default/files/statistics-and-research/2020-07/adult-lifestyle-national-survey-wales-april-2019-march-2020-390.pdf"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ncbi.nlm.nih.gov/pubmed"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3000"/>
                <a:shade val="98000"/>
                <a:satMod val="150000"/>
                <a:lumMod val="102000"/>
              </a:schemeClr>
            </a:gs>
            <a:gs pos="50000">
              <a:schemeClr val="bg2">
                <a:tint val="98000"/>
                <a:shade val="90000"/>
                <a:satMod val="130000"/>
                <a:lumMod val="103000"/>
              </a:schemeClr>
            </a:gs>
            <a:gs pos="100000">
              <a:schemeClr val="bg2">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15376" name="Rectangle 15375">
            <a:extLst>
              <a:ext uri="{FF2B5EF4-FFF2-40B4-BE49-F238E27FC236}">
                <a16:creationId xmlns:a16="http://schemas.microsoft.com/office/drawing/2014/main" id="{50496C6C-A85F-426B-9ED1-3444166CE4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361" name="Rectangle 2"/>
          <p:cNvSpPr>
            <a:spLocks noGrp="1" noChangeArrowheads="1"/>
          </p:cNvSpPr>
          <p:nvPr>
            <p:ph type="ctrTitle"/>
          </p:nvPr>
        </p:nvSpPr>
        <p:spPr>
          <a:xfrm>
            <a:off x="792483" y="821265"/>
            <a:ext cx="6098705" cy="5222117"/>
          </a:xfrm>
        </p:spPr>
        <p:txBody>
          <a:bodyPr anchor="ctr">
            <a:normAutofit/>
          </a:bodyPr>
          <a:lstStyle/>
          <a:p>
            <a:pPr algn="r" eaLnBrk="1" hangingPunct="1"/>
            <a:r>
              <a:rPr lang="en-GB" sz="5400" dirty="0">
                <a:ea typeface="ＭＳ Ｐゴシック" pitchFamily="34" charset="-128"/>
              </a:rPr>
              <a:t>Introduction to Exercise Psychology</a:t>
            </a:r>
            <a:endParaRPr lang="en-GB" sz="5400">
              <a:ea typeface="ＭＳ Ｐゴシック" pitchFamily="34" charset="-128"/>
            </a:endParaRPr>
          </a:p>
        </p:txBody>
      </p:sp>
      <p:cxnSp>
        <p:nvCxnSpPr>
          <p:cNvPr id="15378" name="Straight Connector 15377">
            <a:extLst>
              <a:ext uri="{FF2B5EF4-FFF2-40B4-BE49-F238E27FC236}">
                <a16:creationId xmlns:a16="http://schemas.microsoft.com/office/drawing/2014/main" id="{AD0EF22F-5D3C-4240-8C32-1B20803E5A8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397108" y="1923563"/>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15380" name="Picture 15379">
            <a:extLst>
              <a:ext uri="{FF2B5EF4-FFF2-40B4-BE49-F238E27FC236}">
                <a16:creationId xmlns:a16="http://schemas.microsoft.com/office/drawing/2014/main" id="{D912EF34-0253-41FD-9940-D8FBB7DE74B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531" r="43746" b="531"/>
          <a:stretch/>
        </p:blipFill>
        <p:spPr>
          <a:xfrm rot="5400000" flipH="1" flipV="1">
            <a:off x="7545075" y="2187578"/>
            <a:ext cx="6857999" cy="2482850"/>
          </a:xfrm>
          <a:prstGeom prst="rect">
            <a:avLst/>
          </a:prstGeom>
        </p:spPr>
      </p:pic>
      <p:sp>
        <p:nvSpPr>
          <p:cNvPr id="15362" name="Rectangle 3"/>
          <p:cNvSpPr>
            <a:spLocks noGrp="1" noChangeArrowheads="1"/>
          </p:cNvSpPr>
          <p:nvPr>
            <p:ph type="subTitle" idx="1"/>
          </p:nvPr>
        </p:nvSpPr>
        <p:spPr>
          <a:xfrm>
            <a:off x="7903028" y="821265"/>
            <a:ext cx="3265713" cy="5222117"/>
          </a:xfrm>
        </p:spPr>
        <p:txBody>
          <a:bodyPr anchor="ctr">
            <a:normAutofit/>
          </a:bodyPr>
          <a:lstStyle/>
          <a:p>
            <a:pPr eaLnBrk="1" hangingPunct="1"/>
            <a:r>
              <a:rPr lang="en-GB" dirty="0">
                <a:ea typeface="ＭＳ Ｐゴシック" pitchFamily="34" charset="-128"/>
              </a:rPr>
              <a:t>Dr Alison Connaughton</a:t>
            </a:r>
          </a:p>
          <a:p>
            <a:pPr eaLnBrk="1" hangingPunct="1"/>
            <a:r>
              <a:rPr lang="en-GB" dirty="0">
                <a:ea typeface="ＭＳ Ｐゴシック" pitchFamily="34" charset="-128"/>
              </a:rPr>
              <a:t>BMSH4303</a:t>
            </a:r>
          </a:p>
          <a:p>
            <a:pPr eaLnBrk="1" hangingPunct="1"/>
            <a:r>
              <a:rPr lang="en-GB" dirty="0">
                <a:ea typeface="ＭＳ Ｐゴシック" pitchFamily="34" charset="-128"/>
              </a:rPr>
              <a:t>1</a:t>
            </a:r>
            <a:r>
              <a:rPr lang="en-GB" baseline="30000" dirty="0">
                <a:ea typeface="ＭＳ Ｐゴシック" pitchFamily="34" charset="-128"/>
              </a:rPr>
              <a:t>st</a:t>
            </a:r>
            <a:r>
              <a:rPr lang="en-GB" dirty="0">
                <a:ea typeface="ＭＳ Ｐゴシック" pitchFamily="34" charset="-128"/>
              </a:rPr>
              <a:t> of October, 2026</a:t>
            </a:r>
          </a:p>
        </p:txBody>
      </p:sp>
    </p:spTree>
    <p:extLst>
      <p:ext uri="{BB962C8B-B14F-4D97-AF65-F5344CB8AC3E}">
        <p14:creationId xmlns:p14="http://schemas.microsoft.com/office/powerpoint/2010/main" val="4240385058"/>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843DD86A-8FAA-443F-9211-42A2AE8A7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2A13AAE-18EB-4BDF-BAF7-F2F97B8D00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F5C1B21-B0DB-4206-99EE-C13D67038B9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49261589-06E9-4B7C-A8F1-26648507B77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p:cNvSpPr>
            <a:spLocks noGrp="1"/>
          </p:cNvSpPr>
          <p:nvPr>
            <p:ph type="title"/>
          </p:nvPr>
        </p:nvSpPr>
        <p:spPr>
          <a:xfrm>
            <a:off x="685800" y="1066163"/>
            <a:ext cx="3306744" cy="5148371"/>
          </a:xfrm>
        </p:spPr>
        <p:txBody>
          <a:bodyPr>
            <a:normAutofit/>
          </a:bodyPr>
          <a:lstStyle/>
          <a:p>
            <a:r>
              <a:rPr lang="en-GB">
                <a:solidFill>
                  <a:schemeClr val="bg1"/>
                </a:solidFill>
              </a:rPr>
              <a:t>Welcome! </a:t>
            </a:r>
          </a:p>
        </p:txBody>
      </p:sp>
      <p:graphicFrame>
        <p:nvGraphicFramePr>
          <p:cNvPr id="5" name="Content Placeholder 2">
            <a:extLst>
              <a:ext uri="{FF2B5EF4-FFF2-40B4-BE49-F238E27FC236}">
                <a16:creationId xmlns:a16="http://schemas.microsoft.com/office/drawing/2014/main" id="{195E31C9-0C5B-FDA4-067B-562D9869BBF2}"/>
              </a:ext>
            </a:extLst>
          </p:cNvPr>
          <p:cNvGraphicFramePr>
            <a:graphicFrameLocks noGrp="1"/>
          </p:cNvGraphicFramePr>
          <p:nvPr>
            <p:ph idx="1"/>
            <p:extLst>
              <p:ext uri="{D42A27DB-BD31-4B8C-83A1-F6EECF244321}">
                <p14:modId xmlns:p14="http://schemas.microsoft.com/office/powerpoint/2010/main" val="3773086568"/>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31427196"/>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392" name="Rounded Rectangle 14">
            <a:extLst>
              <a:ext uri="{FF2B5EF4-FFF2-40B4-BE49-F238E27FC236}">
                <a16:creationId xmlns:a16="http://schemas.microsoft.com/office/drawing/2014/main" id="{843DD86A-8FAA-443F-9211-42A2AE8A7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94" name="Rectangle 16393">
            <a:extLst>
              <a:ext uri="{FF2B5EF4-FFF2-40B4-BE49-F238E27FC236}">
                <a16:creationId xmlns:a16="http://schemas.microsoft.com/office/drawing/2014/main" id="{C2A13AAE-18EB-4BDF-BAF7-F2F97B8D00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96" name="Picture 16395">
            <a:extLst>
              <a:ext uri="{FF2B5EF4-FFF2-40B4-BE49-F238E27FC236}">
                <a16:creationId xmlns:a16="http://schemas.microsoft.com/office/drawing/2014/main" id="{0F5C1B21-B0DB-4206-99EE-C13D67038B9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6398" name="Picture 16397">
            <a:extLst>
              <a:ext uri="{FF2B5EF4-FFF2-40B4-BE49-F238E27FC236}">
                <a16:creationId xmlns:a16="http://schemas.microsoft.com/office/drawing/2014/main" id="{49261589-06E9-4B7C-A8F1-26648507B77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16385" name="Rectangle 2"/>
          <p:cNvSpPr>
            <a:spLocks noGrp="1" noChangeArrowheads="1"/>
          </p:cNvSpPr>
          <p:nvPr>
            <p:ph type="title"/>
          </p:nvPr>
        </p:nvSpPr>
        <p:spPr>
          <a:xfrm>
            <a:off x="685800" y="1066163"/>
            <a:ext cx="3306744" cy="5148371"/>
          </a:xfrm>
        </p:spPr>
        <p:txBody>
          <a:bodyPr>
            <a:normAutofit/>
          </a:bodyPr>
          <a:lstStyle/>
          <a:p>
            <a:pPr eaLnBrk="1" hangingPunct="1"/>
            <a:r>
              <a:rPr lang="en-GB" sz="3100">
                <a:solidFill>
                  <a:schemeClr val="bg1"/>
                </a:solidFill>
                <a:ea typeface="ＭＳ Ｐゴシック" pitchFamily="34" charset="-128"/>
              </a:rPr>
              <a:t>What is Exercise Psychology?</a:t>
            </a:r>
          </a:p>
        </p:txBody>
      </p:sp>
      <p:graphicFrame>
        <p:nvGraphicFramePr>
          <p:cNvPr id="16388" name="Rectangle 3">
            <a:extLst>
              <a:ext uri="{FF2B5EF4-FFF2-40B4-BE49-F238E27FC236}">
                <a16:creationId xmlns:a16="http://schemas.microsoft.com/office/drawing/2014/main" id="{B63C7311-4B5F-13EE-6105-A39565EC8F5A}"/>
              </a:ext>
            </a:extLst>
          </p:cNvPr>
          <p:cNvGraphicFramePr>
            <a:graphicFrameLocks noGrp="1"/>
          </p:cNvGraphicFramePr>
          <p:nvPr>
            <p:ph idx="1"/>
            <p:extLst>
              <p:ext uri="{D42A27DB-BD31-4B8C-83A1-F6EECF244321}">
                <p14:modId xmlns:p14="http://schemas.microsoft.com/office/powerpoint/2010/main" val="3900176466"/>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44752231"/>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idx="1"/>
          </p:nvPr>
        </p:nvSpPr>
        <p:spPr>
          <a:xfrm>
            <a:off x="801691" y="1296689"/>
            <a:ext cx="5079991" cy="823912"/>
          </a:xfrm>
        </p:spPr>
        <p:txBody>
          <a:bodyPr/>
          <a:lstStyle/>
          <a:p>
            <a:endParaRPr lang="en-GB" dirty="0"/>
          </a:p>
        </p:txBody>
      </p:sp>
      <p:sp>
        <p:nvSpPr>
          <p:cNvPr id="7" name="Text Placeholder 6"/>
          <p:cNvSpPr>
            <a:spLocks noGrp="1"/>
          </p:cNvSpPr>
          <p:nvPr>
            <p:ph type="body" sz="quarter" idx="3"/>
          </p:nvPr>
        </p:nvSpPr>
        <p:spPr>
          <a:xfrm>
            <a:off x="2194560" y="889832"/>
            <a:ext cx="5105400" cy="823912"/>
          </a:xfrm>
        </p:spPr>
        <p:txBody>
          <a:bodyPr/>
          <a:lstStyle/>
          <a:p>
            <a:r>
              <a:rPr lang="en-GB" dirty="0"/>
              <a:t>Exercise Psychology</a:t>
            </a:r>
          </a:p>
        </p:txBody>
      </p:sp>
      <p:sp>
        <p:nvSpPr>
          <p:cNvPr id="8" name="Content Placeholder 7"/>
          <p:cNvSpPr>
            <a:spLocks noGrp="1"/>
          </p:cNvSpPr>
          <p:nvPr>
            <p:ph sz="quarter" idx="4"/>
          </p:nvPr>
        </p:nvSpPr>
        <p:spPr>
          <a:xfrm>
            <a:off x="1520190" y="2487789"/>
            <a:ext cx="8401050" cy="4832788"/>
          </a:xfrm>
        </p:spPr>
        <p:txBody>
          <a:bodyPr>
            <a:normAutofit/>
          </a:bodyPr>
          <a:lstStyle/>
          <a:p>
            <a:r>
              <a:rPr lang="en-GB" dirty="0"/>
              <a:t>Exercise psychology is primarily concerned with the </a:t>
            </a:r>
            <a:r>
              <a:rPr lang="en-GB" dirty="0">
                <a:solidFill>
                  <a:srgbClr val="FFFF00"/>
                </a:solidFill>
              </a:rPr>
              <a:t>application of psychology to increase exercise participation and motivational levels in the general public. </a:t>
            </a:r>
          </a:p>
          <a:p>
            <a:r>
              <a:rPr lang="en-GB" dirty="0"/>
              <a:t>Some psychologists work in sport and exercise psychology.</a:t>
            </a:r>
          </a:p>
          <a:p>
            <a:r>
              <a:rPr lang="en-GB" dirty="0"/>
              <a:t>Sport psychologists aim to work with, and improve the performance of, both elite athletes and amateur participants in both team and individual sports.</a:t>
            </a:r>
          </a:p>
        </p:txBody>
      </p:sp>
    </p:spTree>
    <p:extLst>
      <p:ext uri="{BB962C8B-B14F-4D97-AF65-F5344CB8AC3E}">
        <p14:creationId xmlns:p14="http://schemas.microsoft.com/office/powerpoint/2010/main" val="32749555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09" name="Rectangle 2"/>
          <p:cNvSpPr>
            <a:spLocks noGrp="1" noChangeArrowheads="1"/>
          </p:cNvSpPr>
          <p:nvPr>
            <p:ph type="title"/>
          </p:nvPr>
        </p:nvSpPr>
        <p:spPr>
          <a:xfrm>
            <a:off x="661511" y="382187"/>
            <a:ext cx="3977639" cy="1600200"/>
          </a:xfrm>
        </p:spPr>
        <p:txBody>
          <a:bodyPr anchor="b">
            <a:normAutofit/>
          </a:bodyPr>
          <a:lstStyle/>
          <a:p>
            <a:pPr algn="l" eaLnBrk="1" hangingPunct="1"/>
            <a:r>
              <a:rPr lang="en-GB" sz="3200" dirty="0">
                <a:ea typeface="ＭＳ Ｐゴシック" pitchFamily="34" charset="-128"/>
              </a:rPr>
              <a:t>‘What is in it for me’?!</a:t>
            </a:r>
          </a:p>
        </p:txBody>
      </p:sp>
      <p:sp>
        <p:nvSpPr>
          <p:cNvPr id="17410" name="Rectangle 3"/>
          <p:cNvSpPr>
            <a:spLocks noGrp="1" noChangeArrowheads="1"/>
          </p:cNvSpPr>
          <p:nvPr>
            <p:ph idx="1"/>
          </p:nvPr>
        </p:nvSpPr>
        <p:spPr>
          <a:xfrm>
            <a:off x="114300" y="2364573"/>
            <a:ext cx="5592233" cy="3854112"/>
          </a:xfrm>
        </p:spPr>
        <p:txBody>
          <a:bodyPr>
            <a:normAutofit lnSpcReduction="10000"/>
          </a:bodyPr>
          <a:lstStyle/>
          <a:p>
            <a:pPr eaLnBrk="1" hangingPunct="1">
              <a:buFont typeface="Wingdings" pitchFamily="2" charset="2"/>
              <a:buNone/>
            </a:pPr>
            <a:r>
              <a:rPr lang="en-GB" sz="1400" b="1" dirty="0">
                <a:ea typeface="ＭＳ Ｐゴシック" pitchFamily="34" charset="-128"/>
              </a:rPr>
              <a:t>Relevance to your degree programme?</a:t>
            </a:r>
          </a:p>
          <a:p>
            <a:pPr eaLnBrk="1" hangingPunct="1">
              <a:buFont typeface="Wingdings" pitchFamily="2" charset="2"/>
              <a:buNone/>
            </a:pPr>
            <a:r>
              <a:rPr lang="en-GB" sz="1400" b="1" dirty="0">
                <a:ea typeface="ＭＳ Ｐゴシック" pitchFamily="34" charset="-128"/>
              </a:rPr>
              <a:t> SES / NPAH / SHAPE </a:t>
            </a:r>
          </a:p>
          <a:p>
            <a:pPr eaLnBrk="1" hangingPunct="1">
              <a:buFont typeface="Wingdings" pitchFamily="2" charset="2"/>
              <a:buNone/>
            </a:pPr>
            <a:endParaRPr lang="en-GB" sz="1400" dirty="0">
              <a:ea typeface="ＭＳ Ｐゴシック" pitchFamily="34" charset="-128"/>
            </a:endParaRPr>
          </a:p>
          <a:p>
            <a:pPr eaLnBrk="1" hangingPunct="1">
              <a:buFont typeface="Wingdings" pitchFamily="2" charset="2"/>
              <a:buNone/>
            </a:pPr>
            <a:r>
              <a:rPr lang="en-GB" sz="1400" b="1" dirty="0">
                <a:ea typeface="ＭＳ Ｐゴシック" pitchFamily="34" charset="-128"/>
              </a:rPr>
              <a:t>Relevance to your future career?</a:t>
            </a:r>
          </a:p>
          <a:p>
            <a:pPr eaLnBrk="1" hangingPunct="1">
              <a:buFont typeface="Wingdings" pitchFamily="2" charset="2"/>
              <a:buNone/>
            </a:pPr>
            <a:r>
              <a:rPr lang="en-GB" sz="1400" dirty="0">
                <a:ea typeface="ＭＳ Ｐゴシック" pitchFamily="34" charset="-128"/>
              </a:rPr>
              <a:t>- A greater understanding of health and exercise related behaviour</a:t>
            </a:r>
          </a:p>
          <a:p>
            <a:pPr eaLnBrk="1" hangingPunct="1">
              <a:buFontTx/>
              <a:buChar char="-"/>
            </a:pPr>
            <a:r>
              <a:rPr lang="en-GB" sz="1400" dirty="0">
                <a:ea typeface="ＭＳ Ｐゴシック" pitchFamily="34" charset="-128"/>
              </a:rPr>
              <a:t>Working with the general public </a:t>
            </a:r>
          </a:p>
          <a:p>
            <a:pPr eaLnBrk="1" hangingPunct="1">
              <a:buFontTx/>
              <a:buChar char="-"/>
            </a:pPr>
            <a:r>
              <a:rPr lang="en-GB" sz="1400" dirty="0">
                <a:ea typeface="ＭＳ Ｐゴシック" pitchFamily="34" charset="-128"/>
              </a:rPr>
              <a:t>Working with children </a:t>
            </a:r>
          </a:p>
          <a:p>
            <a:pPr eaLnBrk="1" hangingPunct="1">
              <a:buFontTx/>
              <a:buChar char="-"/>
            </a:pPr>
            <a:r>
              <a:rPr lang="en-GB" sz="1400" dirty="0">
                <a:ea typeface="ＭＳ Ｐゴシック" pitchFamily="34" charset="-128"/>
              </a:rPr>
              <a:t>Working with athletes / ex athletes</a:t>
            </a:r>
          </a:p>
          <a:p>
            <a:pPr eaLnBrk="1" hangingPunct="1">
              <a:buFontTx/>
              <a:buChar char="-"/>
            </a:pPr>
            <a:r>
              <a:rPr lang="en-GB" sz="1400" dirty="0">
                <a:ea typeface="ＭＳ Ｐゴシック" pitchFamily="34" charset="-128"/>
              </a:rPr>
              <a:t>Complements other disciplines (e.g. personal training / nutrition / PE)</a:t>
            </a:r>
          </a:p>
          <a:p>
            <a:pPr eaLnBrk="1" hangingPunct="1">
              <a:buFont typeface="Wingdings" pitchFamily="2" charset="2"/>
              <a:buNone/>
            </a:pPr>
            <a:endParaRPr lang="en-GB" sz="1400" dirty="0">
              <a:ea typeface="ＭＳ Ｐゴシック" pitchFamily="34" charset="-128"/>
            </a:endParaRPr>
          </a:p>
          <a:p>
            <a:pPr eaLnBrk="1" hangingPunct="1">
              <a:buFont typeface="Wingdings" pitchFamily="2" charset="2"/>
              <a:buNone/>
            </a:pPr>
            <a:r>
              <a:rPr lang="en-GB" sz="1400" b="1" dirty="0">
                <a:ea typeface="ＭＳ Ｐゴシック" pitchFamily="34" charset="-128"/>
              </a:rPr>
              <a:t>Relevance to YOUR life?</a:t>
            </a:r>
          </a:p>
          <a:p>
            <a:pPr eaLnBrk="1" hangingPunct="1">
              <a:buFont typeface="Wingdings" pitchFamily="2" charset="2"/>
              <a:buNone/>
            </a:pPr>
            <a:endParaRPr lang="en-GB" sz="1400" dirty="0">
              <a:ea typeface="ＭＳ Ｐゴシック" pitchFamily="34" charset="-128"/>
            </a:endParaRPr>
          </a:p>
        </p:txBody>
      </p:sp>
      <p:sp useBgFill="1">
        <p:nvSpPr>
          <p:cNvPr id="17416" name="Rectangle 17415">
            <a:extLst>
              <a:ext uri="{FF2B5EF4-FFF2-40B4-BE49-F238E27FC236}">
                <a16:creationId xmlns:a16="http://schemas.microsoft.com/office/drawing/2014/main" id="{8D25211A-4CA0-4B53-82BB-1EE7C7F3C7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51379" y="0"/>
            <a:ext cx="724061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412" name="Picture 17411" descr="Dumbbells on a gym floor">
            <a:extLst>
              <a:ext uri="{FF2B5EF4-FFF2-40B4-BE49-F238E27FC236}">
                <a16:creationId xmlns:a16="http://schemas.microsoft.com/office/drawing/2014/main" id="{1E389015-05CD-D7EF-3AFD-51F99630D748}"/>
              </a:ext>
            </a:extLst>
          </p:cNvPr>
          <p:cNvPicPr>
            <a:picLocks noChangeAspect="1"/>
          </p:cNvPicPr>
          <p:nvPr/>
        </p:nvPicPr>
        <p:blipFill rotWithShape="1">
          <a:blip r:embed="rId2"/>
          <a:srcRect l="33462" r="-1" b="-1"/>
          <a:stretch/>
        </p:blipFill>
        <p:spPr>
          <a:xfrm>
            <a:off x="5304147" y="10"/>
            <a:ext cx="6887853" cy="6857990"/>
          </a:xfrm>
          <a:prstGeom prst="rect">
            <a:avLst/>
          </a:prstGeom>
        </p:spPr>
      </p:pic>
    </p:spTree>
    <p:extLst>
      <p:ext uri="{BB962C8B-B14F-4D97-AF65-F5344CB8AC3E}">
        <p14:creationId xmlns:p14="http://schemas.microsoft.com/office/powerpoint/2010/main" val="2675702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439" name="Rounded Rectangle 14">
            <a:extLst>
              <a:ext uri="{FF2B5EF4-FFF2-40B4-BE49-F238E27FC236}">
                <a16:creationId xmlns:a16="http://schemas.microsoft.com/office/drawing/2014/main" id="{843DD86A-8FAA-443F-9211-42A2AE8A7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41" name="Rectangle 18440">
            <a:extLst>
              <a:ext uri="{FF2B5EF4-FFF2-40B4-BE49-F238E27FC236}">
                <a16:creationId xmlns:a16="http://schemas.microsoft.com/office/drawing/2014/main" id="{C2A13AAE-18EB-4BDF-BAF7-F2F97B8D00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443" name="Picture 18442">
            <a:extLst>
              <a:ext uri="{FF2B5EF4-FFF2-40B4-BE49-F238E27FC236}">
                <a16:creationId xmlns:a16="http://schemas.microsoft.com/office/drawing/2014/main" id="{0F5C1B21-B0DB-4206-99EE-C13D67038B9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8445" name="Picture 18444">
            <a:extLst>
              <a:ext uri="{FF2B5EF4-FFF2-40B4-BE49-F238E27FC236}">
                <a16:creationId xmlns:a16="http://schemas.microsoft.com/office/drawing/2014/main" id="{49261589-06E9-4B7C-A8F1-26648507B77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18433" name="Rectangle 2"/>
          <p:cNvSpPr>
            <a:spLocks noGrp="1" noChangeArrowheads="1"/>
          </p:cNvSpPr>
          <p:nvPr>
            <p:ph type="title"/>
          </p:nvPr>
        </p:nvSpPr>
        <p:spPr>
          <a:xfrm>
            <a:off x="685800" y="1066163"/>
            <a:ext cx="3306744" cy="5148371"/>
          </a:xfrm>
        </p:spPr>
        <p:txBody>
          <a:bodyPr>
            <a:normAutofit/>
          </a:bodyPr>
          <a:lstStyle/>
          <a:p>
            <a:pPr eaLnBrk="1" hangingPunct="1"/>
            <a:r>
              <a:rPr lang="en-GB">
                <a:solidFill>
                  <a:schemeClr val="bg1"/>
                </a:solidFill>
                <a:ea typeface="ＭＳ Ｐゴシック" pitchFamily="34" charset="-128"/>
              </a:rPr>
              <a:t>Module Assessment</a:t>
            </a:r>
          </a:p>
        </p:txBody>
      </p:sp>
      <p:graphicFrame>
        <p:nvGraphicFramePr>
          <p:cNvPr id="18435" name="Rectangle 3">
            <a:extLst>
              <a:ext uri="{FF2B5EF4-FFF2-40B4-BE49-F238E27FC236}">
                <a16:creationId xmlns:a16="http://schemas.microsoft.com/office/drawing/2014/main" id="{FB3BA847-B8DA-DFFC-683E-C7C13F141EA7}"/>
              </a:ext>
            </a:extLst>
          </p:cNvPr>
          <p:cNvGraphicFramePr>
            <a:graphicFrameLocks noGrp="1"/>
          </p:cNvGraphicFramePr>
          <p:nvPr>
            <p:ph idx="1"/>
            <p:extLst>
              <p:ext uri="{D42A27DB-BD31-4B8C-83A1-F6EECF244321}">
                <p14:modId xmlns:p14="http://schemas.microsoft.com/office/powerpoint/2010/main" val="771360102"/>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806652465"/>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ounded Rectangle 14">
            <a:extLst>
              <a:ext uri="{FF2B5EF4-FFF2-40B4-BE49-F238E27FC236}">
                <a16:creationId xmlns:a16="http://schemas.microsoft.com/office/drawing/2014/main" id="{934B872D-6FE9-472A-9E92-342E41DA7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0" name="Rectangle 9">
            <a:extLst>
              <a:ext uri="{FF2B5EF4-FFF2-40B4-BE49-F238E27FC236}">
                <a16:creationId xmlns:a16="http://schemas.microsoft.com/office/drawing/2014/main" id="{488DEBA6-2ED2-4FED-8AAB-2F855348DD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a:effectLst>
            <a:outerShdw blurRad="63500" dist="38100" algn="l" rotWithShape="0">
              <a:prstClr val="black">
                <a:alpha val="40000"/>
              </a:prstClr>
            </a:outerShdw>
          </a:effectLst>
        </p:spPr>
        <p:style>
          <a:lnRef idx="2">
            <a:schemeClr val="accent1">
              <a:shade val="50000"/>
            </a:schemeClr>
          </a:lnRef>
          <a:fillRef idx="1003">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2" name="Picture 11">
            <a:extLst>
              <a:ext uri="{FF2B5EF4-FFF2-40B4-BE49-F238E27FC236}">
                <a16:creationId xmlns:a16="http://schemas.microsoft.com/office/drawing/2014/main" id="{32162F0F-A9B7-409A-AD12-ADD441861C0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6697" r="55278"/>
          <a:stretch/>
        </p:blipFill>
        <p:spPr>
          <a:xfrm>
            <a:off x="0" y="4375150"/>
            <a:ext cx="4636008" cy="2482850"/>
          </a:xfrm>
          <a:prstGeom prst="rect">
            <a:avLst/>
          </a:prstGeom>
        </p:spPr>
      </p:pic>
      <p:sp>
        <p:nvSpPr>
          <p:cNvPr id="2" name="Title 1"/>
          <p:cNvSpPr>
            <a:spLocks noGrp="1"/>
          </p:cNvSpPr>
          <p:nvPr>
            <p:ph type="title"/>
          </p:nvPr>
        </p:nvSpPr>
        <p:spPr>
          <a:xfrm>
            <a:off x="643466" y="804334"/>
            <a:ext cx="3471333" cy="5249333"/>
          </a:xfrm>
        </p:spPr>
        <p:txBody>
          <a:bodyPr>
            <a:normAutofit/>
          </a:bodyPr>
          <a:lstStyle/>
          <a:p>
            <a:br>
              <a:rPr lang="en-GB" sz="3700" b="1" dirty="0">
                <a:solidFill>
                  <a:srgbClr val="FFFFFF"/>
                </a:solidFill>
              </a:rPr>
            </a:br>
            <a:r>
              <a:rPr lang="en-GB" sz="3700" dirty="0">
                <a:solidFill>
                  <a:srgbClr val="FFFFFF"/>
                </a:solidFill>
              </a:rPr>
              <a:t>assessment 1 : REPORT </a:t>
            </a:r>
            <a:r>
              <a:rPr lang="en-US" sz="3700" dirty="0">
                <a:solidFill>
                  <a:srgbClr val="FFFFFF"/>
                </a:solidFill>
              </a:rPr>
              <a:t>         </a:t>
            </a:r>
            <a:br>
              <a:rPr lang="en-US" sz="3700" dirty="0">
                <a:solidFill>
                  <a:srgbClr val="FFFFFF"/>
                </a:solidFill>
              </a:rPr>
            </a:br>
            <a:r>
              <a:rPr lang="en-GB" sz="3700" dirty="0">
                <a:solidFill>
                  <a:srgbClr val="FFFFFF"/>
                </a:solidFill>
              </a:rPr>
              <a:t>COMPONENT WEIGHTING: 100% of module</a:t>
            </a:r>
            <a:br>
              <a:rPr lang="en-US" sz="3700" dirty="0">
                <a:solidFill>
                  <a:srgbClr val="FFFFFF"/>
                </a:solidFill>
              </a:rPr>
            </a:br>
            <a:r>
              <a:rPr lang="en-GB" sz="3700" dirty="0">
                <a:solidFill>
                  <a:srgbClr val="FFFFFF"/>
                </a:solidFill>
              </a:rPr>
              <a:t>WORD COUNT: 1500 WORDS</a:t>
            </a:r>
            <a:r>
              <a:rPr lang="en-GB" sz="3700" u="sng" dirty="0">
                <a:solidFill>
                  <a:srgbClr val="FFFFFF"/>
                </a:solidFill>
              </a:rPr>
              <a:t> </a:t>
            </a:r>
            <a:endParaRPr lang="en-US" sz="3700" dirty="0">
              <a:solidFill>
                <a:srgbClr val="FFFFFF"/>
              </a:solidFill>
            </a:endParaRPr>
          </a:p>
        </p:txBody>
      </p:sp>
      <p:sp>
        <p:nvSpPr>
          <p:cNvPr id="3" name="Content Placeholder 2"/>
          <p:cNvSpPr>
            <a:spLocks noGrp="1"/>
          </p:cNvSpPr>
          <p:nvPr>
            <p:ph idx="1"/>
          </p:nvPr>
        </p:nvSpPr>
        <p:spPr>
          <a:xfrm>
            <a:off x="5234722" y="804334"/>
            <a:ext cx="6271477" cy="5249333"/>
          </a:xfrm>
        </p:spPr>
        <p:txBody>
          <a:bodyPr anchor="ctr">
            <a:normAutofit/>
          </a:bodyPr>
          <a:lstStyle/>
          <a:p>
            <a:endParaRPr lang="en-GB" sz="1700">
              <a:solidFill>
                <a:schemeClr val="tx2"/>
              </a:solidFill>
            </a:endParaRPr>
          </a:p>
          <a:p>
            <a:pPr>
              <a:spcAft>
                <a:spcPts val="600"/>
              </a:spcAft>
            </a:pPr>
            <a:r>
              <a:rPr lang="en-GB" sz="1700" b="1" u="sng">
                <a:solidFill>
                  <a:schemeClr val="tx2"/>
                </a:solidFill>
                <a:effectLst/>
                <a:latin typeface="Arial" panose="020B0604020202020204" pitchFamily="34" charset="0"/>
                <a:ea typeface="Times New Roman" panose="02020603050405020304" pitchFamily="18" charset="0"/>
              </a:rPr>
              <a:t>Physical activity and behavioural regulation for taking part in exercise</a:t>
            </a:r>
          </a:p>
          <a:p>
            <a:pPr>
              <a:spcAft>
                <a:spcPts val="600"/>
              </a:spcAft>
            </a:pPr>
            <a:r>
              <a:rPr lang="en-GB" sz="1700" b="1">
                <a:solidFill>
                  <a:schemeClr val="tx2"/>
                </a:solidFill>
                <a:latin typeface="Arial" panose="020B0604020202020204" pitchFamily="34" charset="0"/>
                <a:ea typeface="Times New Roman" panose="02020603050405020304" pitchFamily="18" charset="0"/>
              </a:rPr>
              <a:t>Aim:  </a:t>
            </a:r>
            <a:r>
              <a:rPr lang="en-GB" sz="1700">
                <a:solidFill>
                  <a:schemeClr val="tx2"/>
                </a:solidFill>
                <a:latin typeface="Arial" panose="020B0604020202020204" pitchFamily="34" charset="0"/>
                <a:ea typeface="Times New Roman" panose="02020603050405020304" pitchFamily="18" charset="0"/>
              </a:rPr>
              <a:t>To examine the relationship between behavioural regulation to exercise and physical activity level for  a group of students from The University of Wales, Trinity Saint David. </a:t>
            </a:r>
            <a:endParaRPr lang="en-GB" sz="1700">
              <a:solidFill>
                <a:schemeClr val="tx2"/>
              </a:solidFill>
              <a:latin typeface="Times New Roman" panose="02020603050405020304" pitchFamily="18" charset="0"/>
              <a:ea typeface="Times New Roman" panose="02020603050405020304" pitchFamily="18" charset="0"/>
            </a:endParaRPr>
          </a:p>
          <a:p>
            <a:pPr marL="0" indent="0">
              <a:spcAft>
                <a:spcPts val="600"/>
              </a:spcAft>
              <a:buNone/>
            </a:pPr>
            <a:endParaRPr lang="en-GB" sz="1700" b="1">
              <a:solidFill>
                <a:schemeClr val="tx2"/>
              </a:solidFill>
              <a:effectLst/>
              <a:latin typeface="Arial" panose="020B0604020202020204" pitchFamily="34" charset="0"/>
              <a:ea typeface="Times New Roman" panose="02020603050405020304" pitchFamily="18" charset="0"/>
            </a:endParaRPr>
          </a:p>
          <a:p>
            <a:r>
              <a:rPr lang="en-GB" sz="1700">
                <a:solidFill>
                  <a:schemeClr val="tx2"/>
                </a:solidFill>
                <a:effectLst/>
                <a:latin typeface="Arial" panose="020B0604020202020204" pitchFamily="34" charset="0"/>
                <a:ea typeface="Times New Roman" panose="02020603050405020304" pitchFamily="18" charset="0"/>
              </a:rPr>
              <a:t>You will gather data as a group and then be provided with a full dataset which everyone will use for this report. </a:t>
            </a:r>
            <a:endParaRPr lang="en-GB" sz="1700">
              <a:solidFill>
                <a:schemeClr val="tx2"/>
              </a:solidFill>
              <a:effectLst/>
              <a:latin typeface="Times New Roman" panose="02020603050405020304" pitchFamily="18" charset="0"/>
              <a:ea typeface="Times New Roman" panose="02020603050405020304" pitchFamily="18" charset="0"/>
            </a:endParaRPr>
          </a:p>
          <a:p>
            <a:pPr>
              <a:spcAft>
                <a:spcPts val="600"/>
              </a:spcAft>
            </a:pPr>
            <a:r>
              <a:rPr lang="en-GB" sz="1700">
                <a:solidFill>
                  <a:schemeClr val="tx2"/>
                </a:solidFill>
                <a:effectLst/>
                <a:latin typeface="Arial" panose="020B0604020202020204" pitchFamily="34" charset="0"/>
                <a:ea typeface="Times New Roman" panose="02020603050405020304" pitchFamily="18" charset="0"/>
              </a:rPr>
              <a:t>Write a report on the following topic:</a:t>
            </a:r>
            <a:r>
              <a:rPr lang="en-GB" sz="1700" b="1">
                <a:solidFill>
                  <a:schemeClr val="tx2"/>
                </a:solidFill>
                <a:effectLst/>
                <a:latin typeface="Arial" panose="020B0604020202020204" pitchFamily="34" charset="0"/>
                <a:ea typeface="Times New Roman" panose="02020603050405020304" pitchFamily="18" charset="0"/>
              </a:rPr>
              <a:t> </a:t>
            </a:r>
            <a:endParaRPr lang="en-GB" sz="1700">
              <a:solidFill>
                <a:schemeClr val="tx2"/>
              </a:solidFill>
              <a:effectLst/>
              <a:latin typeface="Times New Roman" panose="02020603050405020304" pitchFamily="18" charset="0"/>
              <a:ea typeface="Times New Roman" panose="02020603050405020304" pitchFamily="18" charset="0"/>
            </a:endParaRPr>
          </a:p>
          <a:p>
            <a:r>
              <a:rPr lang="en-GB" sz="1700" b="1" u="sng">
                <a:solidFill>
                  <a:schemeClr val="tx2"/>
                </a:solidFill>
                <a:effectLst/>
                <a:latin typeface="Arial" panose="020B0604020202020204" pitchFamily="34" charset="0"/>
                <a:ea typeface="Times New Roman" panose="02020603050405020304" pitchFamily="18" charset="0"/>
              </a:rPr>
              <a:t>Physical activity and behavioural regulation for taking part in exercise</a:t>
            </a:r>
            <a:endParaRPr lang="en-GB" sz="1700">
              <a:solidFill>
                <a:schemeClr val="tx2"/>
              </a:solidFill>
              <a:effectLst/>
              <a:latin typeface="Times New Roman" panose="02020603050405020304" pitchFamily="18" charset="0"/>
              <a:ea typeface="Times New Roman" panose="02020603050405020304" pitchFamily="18" charset="0"/>
            </a:endParaRPr>
          </a:p>
          <a:p>
            <a:r>
              <a:rPr lang="en-GB" sz="1700">
                <a:solidFill>
                  <a:schemeClr val="tx2"/>
                </a:solidFill>
                <a:effectLst/>
                <a:latin typeface="Arial" panose="020B0604020202020204" pitchFamily="34" charset="0"/>
                <a:ea typeface="Times New Roman" panose="02020603050405020304" pitchFamily="18" charset="0"/>
              </a:rPr>
              <a:t>As a group, you will be provided with a data set gathered using the Behavioural Regulation Exercise Questionnaire – 3 (Markland and Tobin, 2004) and the International Physical Activity Questionnaire (short form) for a group of students from the University of Wales, Trinity Saint David. </a:t>
            </a:r>
            <a:endParaRPr lang="en-GB" sz="1700">
              <a:solidFill>
                <a:schemeClr val="tx2"/>
              </a:solidFill>
              <a:effectLst/>
              <a:latin typeface="Times New Roman" panose="02020603050405020304" pitchFamily="18" charset="0"/>
              <a:ea typeface="Times New Roman" panose="02020603050405020304" pitchFamily="18" charset="0"/>
            </a:endParaRPr>
          </a:p>
          <a:p>
            <a:pPr marL="0" indent="0">
              <a:buNone/>
            </a:pPr>
            <a:endParaRPr lang="en-GB" sz="1700">
              <a:solidFill>
                <a:schemeClr val="tx2"/>
              </a:solidFill>
              <a:effectLst/>
              <a:latin typeface="Times New Roman" panose="02020603050405020304" pitchFamily="18" charset="0"/>
              <a:ea typeface="Times New Roman" panose="02020603050405020304" pitchFamily="18" charset="0"/>
            </a:endParaRPr>
          </a:p>
          <a:p>
            <a:pPr marL="457200" indent="-457200"/>
            <a:endParaRPr lang="en-GB" sz="1700">
              <a:solidFill>
                <a:schemeClr val="tx2"/>
              </a:solidFill>
              <a:effectLst/>
              <a:latin typeface="Times New Roman" panose="02020603050405020304" pitchFamily="18" charset="0"/>
              <a:ea typeface="Times New Roman" panose="02020603050405020304" pitchFamily="18" charset="0"/>
            </a:endParaRPr>
          </a:p>
          <a:p>
            <a:pPr marL="0" indent="0">
              <a:buNone/>
            </a:pPr>
            <a:endParaRPr lang="en-GB" sz="1700">
              <a:solidFill>
                <a:schemeClr val="tx2"/>
              </a:solidFill>
              <a:effectLst/>
              <a:latin typeface="Times New Roman" panose="02020603050405020304" pitchFamily="18" charset="0"/>
              <a:ea typeface="Times New Roman" panose="02020603050405020304" pitchFamily="18" charset="0"/>
            </a:endParaRPr>
          </a:p>
          <a:p>
            <a:pPr marL="0" indent="0">
              <a:buNone/>
            </a:pPr>
            <a:endParaRPr lang="en-GB" sz="1700">
              <a:solidFill>
                <a:schemeClr val="tx2"/>
              </a:solidFill>
            </a:endParaRPr>
          </a:p>
        </p:txBody>
      </p:sp>
    </p:spTree>
    <p:extLst>
      <p:ext uri="{BB962C8B-B14F-4D97-AF65-F5344CB8AC3E}">
        <p14:creationId xmlns:p14="http://schemas.microsoft.com/office/powerpoint/2010/main" val="3020127596"/>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ounded Rectangle 14">
            <a:extLst>
              <a:ext uri="{FF2B5EF4-FFF2-40B4-BE49-F238E27FC236}">
                <a16:creationId xmlns:a16="http://schemas.microsoft.com/office/drawing/2014/main" id="{843DD86A-8FAA-443F-9211-42A2AE8A79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oundRect">
            <a:avLst>
              <a:gd name="adj" fmla="val 0"/>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2A13AAE-18EB-4BDF-BAF7-F2F97B8D00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chemeClr val="tx1"/>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0F5C1B21-B0DB-4206-99EE-C13D67038B9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0"/>
            <a:ext cx="4636008" cy="1441450"/>
          </a:xfrm>
          <a:prstGeom prst="rect">
            <a:avLst/>
          </a:prstGeom>
        </p:spPr>
      </p:pic>
      <p:pic>
        <p:nvPicPr>
          <p:cNvPr id="15" name="Picture 14">
            <a:extLst>
              <a:ext uri="{FF2B5EF4-FFF2-40B4-BE49-F238E27FC236}">
                <a16:creationId xmlns:a16="http://schemas.microsoft.com/office/drawing/2014/main" id="{49261589-06E9-4B7C-A8F1-26648507B77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2" name="Title 1">
            <a:extLst>
              <a:ext uri="{FF2B5EF4-FFF2-40B4-BE49-F238E27FC236}">
                <a16:creationId xmlns:a16="http://schemas.microsoft.com/office/drawing/2014/main" id="{2043C15C-F31F-05E3-EB12-4F02462C8424}"/>
              </a:ext>
            </a:extLst>
          </p:cNvPr>
          <p:cNvSpPr>
            <a:spLocks noGrp="1"/>
          </p:cNvSpPr>
          <p:nvPr>
            <p:ph type="title"/>
          </p:nvPr>
        </p:nvSpPr>
        <p:spPr>
          <a:xfrm>
            <a:off x="685800" y="1066163"/>
            <a:ext cx="3306744" cy="5148371"/>
          </a:xfrm>
        </p:spPr>
        <p:txBody>
          <a:bodyPr>
            <a:normAutofit/>
          </a:bodyPr>
          <a:lstStyle/>
          <a:p>
            <a:endParaRPr lang="en-US">
              <a:solidFill>
                <a:schemeClr val="bg1"/>
              </a:solidFill>
            </a:endParaRPr>
          </a:p>
        </p:txBody>
      </p:sp>
      <p:graphicFrame>
        <p:nvGraphicFramePr>
          <p:cNvPr id="5" name="Content Placeholder 2">
            <a:extLst>
              <a:ext uri="{FF2B5EF4-FFF2-40B4-BE49-F238E27FC236}">
                <a16:creationId xmlns:a16="http://schemas.microsoft.com/office/drawing/2014/main" id="{2F91CF99-D50D-AACB-49C2-EE490320B048}"/>
              </a:ext>
            </a:extLst>
          </p:cNvPr>
          <p:cNvGraphicFramePr>
            <a:graphicFrameLocks noGrp="1"/>
          </p:cNvGraphicFramePr>
          <p:nvPr>
            <p:ph idx="1"/>
            <p:extLst>
              <p:ext uri="{D42A27DB-BD31-4B8C-83A1-F6EECF244321}">
                <p14:modId xmlns:p14="http://schemas.microsoft.com/office/powerpoint/2010/main" val="1021260175"/>
              </p:ext>
            </p:extLst>
          </p:nvPr>
        </p:nvGraphicFramePr>
        <p:xfrm>
          <a:off x="5279472" y="746125"/>
          <a:ext cx="6290226" cy="544774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21069947"/>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69" name="Rectangle 19468">
            <a:extLst>
              <a:ext uri="{FF2B5EF4-FFF2-40B4-BE49-F238E27FC236}">
                <a16:creationId xmlns:a16="http://schemas.microsoft.com/office/drawing/2014/main" id="{8B836880-BF75-4385-9994-9270F8ACF1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71" name="Picture 19470">
            <a:extLst>
              <a:ext uri="{FF2B5EF4-FFF2-40B4-BE49-F238E27FC236}">
                <a16:creationId xmlns:a16="http://schemas.microsoft.com/office/drawing/2014/main" id="{26BCFBE2-C65F-42E3-A14A-5D04B9842E4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19457" name="Rectangle 2"/>
          <p:cNvSpPr>
            <a:spLocks noGrp="1" noChangeArrowheads="1"/>
          </p:cNvSpPr>
          <p:nvPr>
            <p:ph type="title"/>
          </p:nvPr>
        </p:nvSpPr>
        <p:spPr>
          <a:xfrm>
            <a:off x="685800" y="764373"/>
            <a:ext cx="3306744" cy="1293028"/>
          </a:xfrm>
        </p:spPr>
        <p:txBody>
          <a:bodyPr>
            <a:normAutofit/>
          </a:bodyPr>
          <a:lstStyle/>
          <a:p>
            <a:br>
              <a:rPr lang="en-GB" sz="2000">
                <a:ea typeface="ＭＳ Ｐゴシック" pitchFamily="34" charset="-128"/>
              </a:rPr>
            </a:br>
            <a:r>
              <a:rPr lang="en-GB" sz="2000">
                <a:ea typeface="ＭＳ Ｐゴシック" pitchFamily="34" charset="-128"/>
              </a:rPr>
              <a:t>Exercise Psychology</a:t>
            </a:r>
            <a:br>
              <a:rPr lang="en-GB" sz="2000">
                <a:ea typeface="ＭＳ Ｐゴシック" pitchFamily="34" charset="-128"/>
              </a:rPr>
            </a:br>
            <a:endParaRPr lang="en-US" sz="2000">
              <a:ea typeface="ＭＳ Ｐゴシック" pitchFamily="34" charset="-128"/>
            </a:endParaRPr>
          </a:p>
        </p:txBody>
      </p:sp>
      <p:sp>
        <p:nvSpPr>
          <p:cNvPr id="19458" name="Rectangle 3"/>
          <p:cNvSpPr>
            <a:spLocks noGrp="1" noChangeArrowheads="1"/>
          </p:cNvSpPr>
          <p:nvPr>
            <p:ph idx="1"/>
          </p:nvPr>
        </p:nvSpPr>
        <p:spPr>
          <a:xfrm>
            <a:off x="685801" y="2194560"/>
            <a:ext cx="3306742" cy="4024125"/>
          </a:xfrm>
        </p:spPr>
        <p:txBody>
          <a:bodyPr>
            <a:normAutofit/>
          </a:bodyPr>
          <a:lstStyle/>
          <a:p>
            <a:pPr marL="0" indent="0">
              <a:buNone/>
            </a:pPr>
            <a:r>
              <a:rPr lang="en-GB" sz="1400">
                <a:ea typeface="ＭＳ Ｐゴシック" pitchFamily="34" charset="-128"/>
              </a:rPr>
              <a:t>Readings:</a:t>
            </a:r>
          </a:p>
          <a:p>
            <a:r>
              <a:rPr lang="en-GB" sz="1400">
                <a:ea typeface="ＭＳ Ｐゴシック" pitchFamily="34" charset="-128"/>
              </a:rPr>
              <a:t>Textbooks – </a:t>
            </a:r>
          </a:p>
          <a:p>
            <a:r>
              <a:rPr lang="en-GB" sz="1400">
                <a:ea typeface="ＭＳ Ｐゴシック" pitchFamily="34" charset="-128"/>
              </a:rPr>
              <a:t>Exercise Psychology</a:t>
            </a:r>
          </a:p>
          <a:p>
            <a:r>
              <a:rPr lang="en-GB" sz="1400">
                <a:ea typeface="ＭＳ Ｐゴシック" pitchFamily="34" charset="-128"/>
              </a:rPr>
              <a:t>Sport and Exercise Psychology (Exercise Psychology section)</a:t>
            </a:r>
          </a:p>
          <a:p>
            <a:pPr eaLnBrk="1" hangingPunct="1"/>
            <a:r>
              <a:rPr lang="en-GB" sz="1400">
                <a:ea typeface="ＭＳ Ｐゴシック" pitchFamily="34" charset="-128"/>
              </a:rPr>
              <a:t>Health psychology </a:t>
            </a:r>
          </a:p>
          <a:p>
            <a:pPr eaLnBrk="1" hangingPunct="1">
              <a:buFont typeface="Wingdings" pitchFamily="2" charset="2"/>
              <a:buNone/>
            </a:pPr>
            <a:endParaRPr lang="en-GB" sz="1400">
              <a:ea typeface="ＭＳ Ｐゴシック" pitchFamily="34" charset="-128"/>
            </a:endParaRPr>
          </a:p>
          <a:p>
            <a:pPr eaLnBrk="1" hangingPunct="1">
              <a:buFont typeface="Wingdings" pitchFamily="2" charset="2"/>
              <a:buNone/>
            </a:pPr>
            <a:r>
              <a:rPr lang="en-GB" sz="1400">
                <a:ea typeface="ＭＳ Ｐゴシック" pitchFamily="34" charset="-128"/>
              </a:rPr>
              <a:t>Databases: Psycharticles / Sportsdiscus</a:t>
            </a:r>
          </a:p>
          <a:p>
            <a:pPr eaLnBrk="1" hangingPunct="1">
              <a:buFont typeface="Wingdings" pitchFamily="2" charset="2"/>
              <a:buNone/>
            </a:pPr>
            <a:r>
              <a:rPr lang="en-GB" sz="1400">
                <a:ea typeface="ＭＳ Ｐゴシック" pitchFamily="34" charset="-128"/>
              </a:rPr>
              <a:t>	Several resources will also be provided via moodle </a:t>
            </a:r>
          </a:p>
          <a:p>
            <a:pPr eaLnBrk="1" hangingPunct="1">
              <a:buFont typeface="Wingdings" pitchFamily="2" charset="2"/>
              <a:buNone/>
            </a:pPr>
            <a:r>
              <a:rPr lang="en-GB" sz="1400">
                <a:ea typeface="ＭＳ Ｐゴシック" pitchFamily="34" charset="-128"/>
              </a:rPr>
              <a:t>	</a:t>
            </a:r>
          </a:p>
          <a:p>
            <a:pPr eaLnBrk="1" hangingPunct="1">
              <a:buFont typeface="Wingdings" pitchFamily="2" charset="2"/>
              <a:buNone/>
            </a:pPr>
            <a:r>
              <a:rPr lang="en-GB" sz="1400">
                <a:ea typeface="ＭＳ Ｐゴシック" pitchFamily="34" charset="-128"/>
              </a:rPr>
              <a:t>Journals: Sport and Exercise Psychology</a:t>
            </a:r>
          </a:p>
        </p:txBody>
      </p:sp>
      <p:sp>
        <p:nvSpPr>
          <p:cNvPr id="19473" name="Rounded Rectangle 14">
            <a:extLst>
              <a:ext uri="{FF2B5EF4-FFF2-40B4-BE49-F238E27FC236}">
                <a16:creationId xmlns:a16="http://schemas.microsoft.com/office/drawing/2014/main" id="{38D32B90-922C-4411-A898-3F03AA80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1066164"/>
            <a:ext cx="6765949" cy="5148371"/>
          </a:xfrm>
          <a:prstGeom prst="roundRect">
            <a:avLst>
              <a:gd name="adj" fmla="val 2403"/>
            </a:avLst>
          </a:prstGeom>
          <a:solidFill>
            <a:srgbClr val="FFFFFF"/>
          </a:soli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60" name="Picture 19459" descr="A closeup photo of an open book">
            <a:extLst>
              <a:ext uri="{FF2B5EF4-FFF2-40B4-BE49-F238E27FC236}">
                <a16:creationId xmlns:a16="http://schemas.microsoft.com/office/drawing/2014/main" id="{360A36C3-BE16-E7AF-6BEE-967C062D4922}"/>
              </a:ext>
            </a:extLst>
          </p:cNvPr>
          <p:cNvPicPr>
            <a:picLocks noChangeAspect="1"/>
          </p:cNvPicPr>
          <p:nvPr/>
        </p:nvPicPr>
        <p:blipFill rotWithShape="1">
          <a:blip r:embed="rId3"/>
          <a:srcRect l="6334" r="5565"/>
          <a:stretch>
            <a:fillRect/>
          </a:stretch>
        </p:blipFill>
        <p:spPr>
          <a:xfrm>
            <a:off x="4955339" y="1336566"/>
            <a:ext cx="6127287" cy="4607567"/>
          </a:xfrm>
          <a:prstGeom prst="rect">
            <a:avLst/>
          </a:prstGeom>
        </p:spPr>
      </p:pic>
    </p:spTree>
    <p:extLst>
      <p:ext uri="{BB962C8B-B14F-4D97-AF65-F5344CB8AC3E}">
        <p14:creationId xmlns:p14="http://schemas.microsoft.com/office/powerpoint/2010/main" val="8391307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ChangeArrowheads="1"/>
          </p:cNvSpPr>
          <p:nvPr>
            <p:ph type="title"/>
          </p:nvPr>
        </p:nvSpPr>
        <p:spPr>
          <a:xfrm>
            <a:off x="1456508" y="130629"/>
            <a:ext cx="8229600" cy="1143000"/>
          </a:xfrm>
        </p:spPr>
        <p:txBody>
          <a:bodyPr/>
          <a:lstStyle/>
          <a:p>
            <a:pPr eaLnBrk="1" hangingPunct="1"/>
            <a:r>
              <a:rPr lang="en-GB" dirty="0">
                <a:ea typeface="ＭＳ Ｐゴシック" pitchFamily="34" charset="-128"/>
              </a:rPr>
              <a:t>Introduction</a:t>
            </a:r>
          </a:p>
        </p:txBody>
      </p:sp>
      <p:sp>
        <p:nvSpPr>
          <p:cNvPr id="20482" name="Rectangle 3"/>
          <p:cNvSpPr>
            <a:spLocks noGrp="1" noChangeArrowheads="1"/>
          </p:cNvSpPr>
          <p:nvPr>
            <p:ph idx="1"/>
          </p:nvPr>
        </p:nvSpPr>
        <p:spPr>
          <a:xfrm>
            <a:off x="435157" y="1223554"/>
            <a:ext cx="11077302" cy="5503817"/>
          </a:xfrm>
        </p:spPr>
        <p:txBody>
          <a:bodyPr>
            <a:normAutofit fontScale="92500"/>
          </a:bodyPr>
          <a:lstStyle/>
          <a:p>
            <a:pPr eaLnBrk="1" hangingPunct="1">
              <a:lnSpc>
                <a:spcPct val="80000"/>
              </a:lnSpc>
            </a:pPr>
            <a:r>
              <a:rPr lang="en-GB" sz="2400" dirty="0">
                <a:ea typeface="ＭＳ Ｐゴシック" pitchFamily="34" charset="-128"/>
              </a:rPr>
              <a:t>UK: stemmed from findings from ADNFS (1992) Sports Council / HEA London</a:t>
            </a:r>
          </a:p>
          <a:p>
            <a:r>
              <a:rPr lang="en-GB" b="1" dirty="0"/>
              <a:t>The Allied Dunbar National Fitness Survey (ADNFS)</a:t>
            </a:r>
            <a:r>
              <a:rPr lang="en-GB" dirty="0"/>
              <a:t> was conducted in a representative sample of English adults aged 16 to 96 years, between February and November 1990. A total of 4,316 participants (76% response rate) were interviewed about a range of socio-demographic characteristics and lifestyle factors, such as diet, physical activity (type, frequency and duration), smoking, alcohol, sleep, stress and social support. </a:t>
            </a:r>
          </a:p>
          <a:p>
            <a:r>
              <a:rPr lang="en-GB" dirty="0"/>
              <a:t>A subsample of 2,767 participants also took part in a physical appraisal which included objective assessment of body dimension, composition, flexibility, and cardio-respiratory and muscular fitness.</a:t>
            </a:r>
          </a:p>
          <a:p>
            <a:r>
              <a:rPr lang="en-GB" dirty="0"/>
              <a:t>ADNFS was commissioned by the Health Education Authority and The Sports Council, with funding from the Department of Health</a:t>
            </a:r>
          </a:p>
          <a:p>
            <a:pPr eaLnBrk="1" hangingPunct="1">
              <a:lnSpc>
                <a:spcPct val="80000"/>
              </a:lnSpc>
            </a:pPr>
            <a:endParaRPr lang="en-US" sz="2400" dirty="0">
              <a:ea typeface="ＭＳ Ｐゴシック" pitchFamily="34" charset="-128"/>
            </a:endParaRPr>
          </a:p>
          <a:p>
            <a:pPr>
              <a:lnSpc>
                <a:spcPct val="80000"/>
              </a:lnSpc>
            </a:pPr>
            <a:r>
              <a:rPr lang="en-US" sz="2400" dirty="0">
                <a:ea typeface="ＭＳ Ｐゴシック" pitchFamily="34" charset="-128"/>
              </a:rPr>
              <a:t>More recent survey… July, 2020.</a:t>
            </a:r>
          </a:p>
          <a:p>
            <a:pPr marL="0" indent="0" eaLnBrk="1" hangingPunct="1">
              <a:lnSpc>
                <a:spcPct val="80000"/>
              </a:lnSpc>
              <a:buNone/>
            </a:pPr>
            <a:endParaRPr lang="en-US" sz="2400" dirty="0"/>
          </a:p>
          <a:p>
            <a:r>
              <a:rPr lang="en-GB" dirty="0"/>
              <a:t>National Survey for Wales summary – 2022/23 (12</a:t>
            </a:r>
            <a:r>
              <a:rPr lang="en-GB" baseline="30000" dirty="0"/>
              <a:t>th</a:t>
            </a:r>
            <a:r>
              <a:rPr lang="en-GB" dirty="0"/>
              <a:t> September, 2023)</a:t>
            </a:r>
          </a:p>
          <a:p>
            <a:r>
              <a:rPr lang="en-GB" dirty="0"/>
              <a:t>https://</a:t>
            </a:r>
            <a:r>
              <a:rPr lang="en-GB" dirty="0" err="1"/>
              <a:t>www.gov.wales</a:t>
            </a:r>
            <a:r>
              <a:rPr lang="en-GB" dirty="0"/>
              <a:t>/adult-lifestyle-national-survey-wales-april-2022-march-2023</a:t>
            </a:r>
          </a:p>
          <a:p>
            <a:endParaRPr lang="en-GB" dirty="0"/>
          </a:p>
        </p:txBody>
      </p:sp>
    </p:spTree>
    <p:extLst>
      <p:ext uri="{BB962C8B-B14F-4D97-AF65-F5344CB8AC3E}">
        <p14:creationId xmlns:p14="http://schemas.microsoft.com/office/powerpoint/2010/main" val="6179607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2BCA6A-99F4-5EAB-F477-B081AA712588}"/>
              </a:ext>
            </a:extLst>
          </p:cNvPr>
          <p:cNvSpPr>
            <a:spLocks noGrp="1"/>
          </p:cNvSpPr>
          <p:nvPr>
            <p:ph type="title"/>
          </p:nvPr>
        </p:nvSpPr>
        <p:spPr/>
        <p:txBody>
          <a:bodyPr/>
          <a:lstStyle/>
          <a:p>
            <a:r>
              <a:rPr lang="en-US" dirty="0"/>
              <a:t>What did they do?</a:t>
            </a:r>
          </a:p>
        </p:txBody>
      </p:sp>
      <p:sp>
        <p:nvSpPr>
          <p:cNvPr id="3" name="Content Placeholder 2">
            <a:extLst>
              <a:ext uri="{FF2B5EF4-FFF2-40B4-BE49-F238E27FC236}">
                <a16:creationId xmlns:a16="http://schemas.microsoft.com/office/drawing/2014/main" id="{F8E216E6-CE0F-02F5-D27E-976D83D87AAD}"/>
              </a:ext>
            </a:extLst>
          </p:cNvPr>
          <p:cNvSpPr>
            <a:spLocks noGrp="1"/>
          </p:cNvSpPr>
          <p:nvPr>
            <p:ph idx="1"/>
          </p:nvPr>
        </p:nvSpPr>
        <p:spPr/>
        <p:txBody>
          <a:bodyPr>
            <a:normAutofit lnSpcReduction="10000"/>
          </a:bodyPr>
          <a:lstStyle/>
          <a:p>
            <a:r>
              <a:rPr lang="en-GB" dirty="0"/>
              <a:t>A subsample of 2,767 participants also took part in a physical appraisal which included objective assessment of body dimension, composition, flexibility, and cardio-respiratory and muscular fitness.</a:t>
            </a:r>
          </a:p>
          <a:p>
            <a:r>
              <a:rPr lang="en-GB" dirty="0"/>
              <a:t>ADNFS was commissioned by the Health Education Authority and The Sports Council, with funding from the Department of Health</a:t>
            </a:r>
          </a:p>
          <a:p>
            <a:pPr>
              <a:lnSpc>
                <a:spcPct val="80000"/>
              </a:lnSpc>
            </a:pPr>
            <a:endParaRPr lang="en-US" sz="2400" dirty="0">
              <a:ea typeface="ＭＳ Ｐゴシック" pitchFamily="34" charset="-128"/>
            </a:endParaRPr>
          </a:p>
          <a:p>
            <a:pPr>
              <a:lnSpc>
                <a:spcPct val="80000"/>
              </a:lnSpc>
            </a:pPr>
            <a:r>
              <a:rPr lang="en-US" sz="2400" dirty="0">
                <a:ea typeface="ＭＳ Ｐゴシック" pitchFamily="34" charset="-128"/>
              </a:rPr>
              <a:t>More recent survey… July, 2020.</a:t>
            </a:r>
          </a:p>
          <a:p>
            <a:pPr marL="0" indent="0">
              <a:lnSpc>
                <a:spcPct val="80000"/>
              </a:lnSpc>
              <a:buNone/>
            </a:pPr>
            <a:endParaRPr lang="en-US" sz="2400" dirty="0"/>
          </a:p>
          <a:p>
            <a:r>
              <a:rPr lang="en-GB" dirty="0"/>
              <a:t>National Survey for Wales summary – 2022/23 (12</a:t>
            </a:r>
            <a:r>
              <a:rPr lang="en-GB" baseline="30000" dirty="0"/>
              <a:t>th</a:t>
            </a:r>
            <a:r>
              <a:rPr lang="en-GB" dirty="0"/>
              <a:t> September, 2023)</a:t>
            </a:r>
          </a:p>
          <a:p>
            <a:r>
              <a:rPr lang="en-GB" dirty="0"/>
              <a:t>https://</a:t>
            </a:r>
            <a:r>
              <a:rPr lang="en-GB" dirty="0" err="1"/>
              <a:t>www.gov.wales</a:t>
            </a:r>
            <a:r>
              <a:rPr lang="en-GB" dirty="0"/>
              <a:t>/adult-lifestyle-national-survey-wales-april-2022-march-2023</a:t>
            </a:r>
          </a:p>
          <a:p>
            <a:endParaRPr lang="en-US" dirty="0"/>
          </a:p>
        </p:txBody>
      </p:sp>
    </p:spTree>
    <p:extLst>
      <p:ext uri="{BB962C8B-B14F-4D97-AF65-F5344CB8AC3E}">
        <p14:creationId xmlns:p14="http://schemas.microsoft.com/office/powerpoint/2010/main" val="7896891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83EA6-AC03-10A0-A8DA-4822702026AF}"/>
              </a:ext>
            </a:extLst>
          </p:cNvPr>
          <p:cNvSpPr>
            <a:spLocks noGrp="1"/>
          </p:cNvSpPr>
          <p:nvPr>
            <p:ph type="title"/>
          </p:nvPr>
        </p:nvSpPr>
        <p:spPr>
          <a:xfrm>
            <a:off x="1659467" y="1204639"/>
            <a:ext cx="8610600" cy="1293028"/>
          </a:xfrm>
        </p:spPr>
        <p:txBody>
          <a:bodyPr/>
          <a:lstStyle/>
          <a:p>
            <a:r>
              <a:rPr lang="en-US" dirty="0"/>
              <a:t>Tracking the nations health…</a:t>
            </a:r>
            <a:br>
              <a:rPr lang="en-US" dirty="0"/>
            </a:br>
            <a:endParaRPr lang="en-US" dirty="0"/>
          </a:p>
        </p:txBody>
      </p:sp>
      <p:sp>
        <p:nvSpPr>
          <p:cNvPr id="3" name="Content Placeholder 2">
            <a:extLst>
              <a:ext uri="{FF2B5EF4-FFF2-40B4-BE49-F238E27FC236}">
                <a16:creationId xmlns:a16="http://schemas.microsoft.com/office/drawing/2014/main" id="{419D35E1-1303-393C-13A7-E0FF1D37066A}"/>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18281431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8455" y="217835"/>
            <a:ext cx="8610600" cy="1293028"/>
          </a:xfrm>
        </p:spPr>
        <p:txBody>
          <a:bodyPr>
            <a:normAutofit fontScale="90000"/>
          </a:bodyPr>
          <a:lstStyle/>
          <a:p>
            <a:br>
              <a:rPr lang="en-GB" dirty="0"/>
            </a:br>
            <a:r>
              <a:rPr lang="en-GB" dirty="0"/>
              <a:t>National Survey for Wales summary – 2019/20 (29th July, 2020)</a:t>
            </a:r>
            <a:br>
              <a:rPr lang="en-GB" dirty="0"/>
            </a:br>
            <a:endParaRPr lang="en-GB" dirty="0"/>
          </a:p>
        </p:txBody>
      </p:sp>
      <p:sp>
        <p:nvSpPr>
          <p:cNvPr id="3" name="Content Placeholder 2"/>
          <p:cNvSpPr>
            <a:spLocks noGrp="1"/>
          </p:cNvSpPr>
          <p:nvPr>
            <p:ph idx="1"/>
          </p:nvPr>
        </p:nvSpPr>
        <p:spPr>
          <a:xfrm>
            <a:off x="685800" y="1166648"/>
            <a:ext cx="10820400" cy="5645632"/>
          </a:xfrm>
        </p:spPr>
        <p:txBody>
          <a:bodyPr>
            <a:noAutofit/>
          </a:bodyPr>
          <a:lstStyle/>
          <a:p>
            <a:pPr marL="0" lvl="0" indent="0">
              <a:buNone/>
            </a:pPr>
            <a:r>
              <a:rPr lang="en-US" sz="2800" b="1" dirty="0">
                <a:solidFill>
                  <a:prstClr val="white"/>
                </a:solidFill>
              </a:rPr>
              <a:t>2015 results:</a:t>
            </a:r>
          </a:p>
          <a:p>
            <a:pPr lvl="0"/>
            <a:r>
              <a:rPr lang="en-US" sz="2000" dirty="0">
                <a:solidFill>
                  <a:prstClr val="white"/>
                </a:solidFill>
              </a:rPr>
              <a:t>58% of adults were classified as overweight or obese, including 22% obese.</a:t>
            </a:r>
            <a:endParaRPr lang="en-GB" sz="2000" dirty="0">
              <a:solidFill>
                <a:prstClr val="white"/>
              </a:solidFill>
              <a:ea typeface="ＭＳ Ｐゴシック" pitchFamily="34" charset="-128"/>
            </a:endParaRPr>
          </a:p>
          <a:p>
            <a:pPr lvl="0"/>
            <a:r>
              <a:rPr lang="en-US" sz="2000" dirty="0">
                <a:solidFill>
                  <a:prstClr val="white"/>
                </a:solidFill>
              </a:rPr>
              <a:t>36% of children were reported as undertaking physical activity for at least an hour on every day of the previous week.</a:t>
            </a:r>
          </a:p>
          <a:p>
            <a:pPr lvl="0"/>
            <a:r>
              <a:rPr lang="en-US" sz="2000" dirty="0">
                <a:solidFill>
                  <a:prstClr val="white"/>
                </a:solidFill>
                <a:ea typeface="ＭＳ Ｐゴシック" pitchFamily="34" charset="-128"/>
              </a:rPr>
              <a:t>Up from 35% in 2015</a:t>
            </a:r>
            <a:endParaRPr lang="en-GB" sz="2800" dirty="0">
              <a:solidFill>
                <a:prstClr val="white"/>
              </a:solidFill>
              <a:ea typeface="ＭＳ Ｐゴシック" pitchFamily="34" charset="-128"/>
            </a:endParaRPr>
          </a:p>
          <a:p>
            <a:pPr marL="0" lvl="0" indent="0">
              <a:lnSpc>
                <a:spcPct val="80000"/>
              </a:lnSpc>
              <a:buNone/>
            </a:pPr>
            <a:endParaRPr lang="en-US" sz="2000" b="1" dirty="0">
              <a:solidFill>
                <a:prstClr val="white"/>
              </a:solidFill>
            </a:endParaRPr>
          </a:p>
          <a:p>
            <a:pPr marL="0" lvl="0" indent="0">
              <a:lnSpc>
                <a:spcPct val="80000"/>
              </a:lnSpc>
              <a:buNone/>
            </a:pPr>
            <a:r>
              <a:rPr lang="en-US" sz="2000" b="1" dirty="0">
                <a:solidFill>
                  <a:prstClr val="white"/>
                </a:solidFill>
              </a:rPr>
              <a:t>2019-2020 results:</a:t>
            </a:r>
          </a:p>
          <a:p>
            <a:pPr lvl="0"/>
            <a:r>
              <a:rPr lang="en-US" sz="2000" dirty="0">
                <a:solidFill>
                  <a:prstClr val="white"/>
                </a:solidFill>
              </a:rPr>
              <a:t>53% (=18/19) of adults (aged 16+) reported </a:t>
            </a:r>
            <a:r>
              <a:rPr lang="en-US" sz="2000" dirty="0">
                <a:solidFill>
                  <a:srgbClr val="FFFF00"/>
                </a:solidFill>
              </a:rPr>
              <a:t>doing at least 150 minutes of moderate </a:t>
            </a:r>
            <a:r>
              <a:rPr lang="en-US" sz="2000" dirty="0">
                <a:solidFill>
                  <a:prstClr val="white"/>
                </a:solidFill>
              </a:rPr>
              <a:t>PA in blocks of at least 10 minutes. </a:t>
            </a:r>
          </a:p>
          <a:p>
            <a:pPr lvl="0"/>
            <a:r>
              <a:rPr lang="en-US" sz="2000" dirty="0">
                <a:solidFill>
                  <a:prstClr val="white"/>
                </a:solidFill>
              </a:rPr>
              <a:t>33% (=16-20) reported </a:t>
            </a:r>
            <a:r>
              <a:rPr lang="en-US" sz="2000" dirty="0">
                <a:solidFill>
                  <a:srgbClr val="FFFF00"/>
                </a:solidFill>
              </a:rPr>
              <a:t>doing less than 30 minutes of moderate</a:t>
            </a:r>
            <a:r>
              <a:rPr lang="en-US" sz="2000" dirty="0">
                <a:solidFill>
                  <a:prstClr val="white"/>
                </a:solidFill>
              </a:rPr>
              <a:t> PA in the last week.</a:t>
            </a:r>
          </a:p>
          <a:p>
            <a:pPr lvl="0"/>
            <a:r>
              <a:rPr lang="en-US" sz="2000" dirty="0">
                <a:solidFill>
                  <a:prstClr val="white"/>
                </a:solidFill>
              </a:rPr>
              <a:t>61% (59% - 18/19) of adults were classified as overweight or obese, including 25% (23% - 18/19) obese.</a:t>
            </a:r>
          </a:p>
          <a:p>
            <a:pPr lvl="0"/>
            <a:r>
              <a:rPr lang="en-US" sz="2000" dirty="0">
                <a:solidFill>
                  <a:prstClr val="white"/>
                </a:solidFill>
              </a:rPr>
              <a:t>Men more likely to be overweight or obese</a:t>
            </a:r>
          </a:p>
          <a:p>
            <a:pPr lvl="0"/>
            <a:endParaRPr lang="en-US" sz="2000" dirty="0">
              <a:solidFill>
                <a:prstClr val="white"/>
              </a:solidFill>
            </a:endParaRPr>
          </a:p>
          <a:p>
            <a:r>
              <a:rPr lang="en-GB" sz="2000" dirty="0">
                <a:solidFill>
                  <a:prstClr val="white"/>
                </a:solidFill>
                <a:ea typeface="ＭＳ Ｐゴシック" pitchFamily="34" charset="-128"/>
              </a:rPr>
              <a:t>Sedentary population, CHD, diabetes, obesity</a:t>
            </a:r>
            <a:endParaRPr lang="en-US" sz="2000" b="1" dirty="0">
              <a:solidFill>
                <a:prstClr val="white"/>
              </a:solidFill>
            </a:endParaRPr>
          </a:p>
          <a:p>
            <a:pPr lvl="0"/>
            <a:endParaRPr lang="en-US" sz="2000" dirty="0">
              <a:solidFill>
                <a:prstClr val="white"/>
              </a:solidFill>
            </a:endParaRPr>
          </a:p>
          <a:p>
            <a:pPr marL="0" lvl="0" indent="0">
              <a:buNone/>
            </a:pPr>
            <a:endParaRPr lang="en-US" sz="2000" dirty="0">
              <a:solidFill>
                <a:prstClr val="white"/>
              </a:solidFill>
            </a:endParaRPr>
          </a:p>
        </p:txBody>
      </p:sp>
    </p:spTree>
    <p:extLst>
      <p:ext uri="{BB962C8B-B14F-4D97-AF65-F5344CB8AC3E}">
        <p14:creationId xmlns:p14="http://schemas.microsoft.com/office/powerpoint/2010/main" val="39276182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4564" y="764373"/>
            <a:ext cx="10321636" cy="1293028"/>
          </a:xfrm>
        </p:spPr>
        <p:txBody>
          <a:bodyPr>
            <a:normAutofit fontScale="90000"/>
          </a:bodyPr>
          <a:lstStyle/>
          <a:p>
            <a:pPr algn="l"/>
            <a:r>
              <a:rPr lang="en-GB" sz="2200" b="1" dirty="0"/>
              <a:t>National Survey for Wales early data: April to June 2021</a:t>
            </a:r>
            <a:br>
              <a:rPr lang="en-GB" sz="2200" b="1" dirty="0"/>
            </a:br>
            <a:r>
              <a:rPr lang="en-GB" sz="2200" dirty="0"/>
              <a:t>The first results from the 2021-22 National Survey cover the period from April to June 2021 and involved over 3,000 people – published 14</a:t>
            </a:r>
            <a:r>
              <a:rPr lang="en-GB" sz="2200" baseline="30000" dirty="0"/>
              <a:t>th</a:t>
            </a:r>
            <a:r>
              <a:rPr lang="en-GB" sz="2200" dirty="0"/>
              <a:t> October, 2021</a:t>
            </a:r>
            <a:br>
              <a:rPr lang="en-GB" sz="2200" dirty="0"/>
            </a:br>
            <a:br>
              <a:rPr lang="en-GB" sz="2200" dirty="0"/>
            </a:br>
            <a:r>
              <a:rPr lang="en-GB" sz="2200" b="1" dirty="0"/>
              <a:t>Sport and physical activity </a:t>
            </a:r>
            <a:br>
              <a:rPr lang="en-GB" b="1" dirty="0"/>
            </a:br>
            <a:endParaRPr lang="en-GB" dirty="0"/>
          </a:p>
        </p:txBody>
      </p:sp>
      <p:pic>
        <p:nvPicPr>
          <p:cNvPr id="4" name="Content Placeholder 3"/>
          <p:cNvPicPr>
            <a:picLocks noGrp="1" noChangeAspect="1"/>
          </p:cNvPicPr>
          <p:nvPr>
            <p:ph sz="half" idx="1"/>
          </p:nvPr>
        </p:nvPicPr>
        <p:blipFill>
          <a:blip r:embed="rId2"/>
          <a:stretch>
            <a:fillRect/>
          </a:stretch>
        </p:blipFill>
        <p:spPr>
          <a:xfrm>
            <a:off x="1011382" y="2158170"/>
            <a:ext cx="5334000" cy="1367487"/>
          </a:xfrm>
          <a:prstGeom prst="rect">
            <a:avLst/>
          </a:prstGeom>
        </p:spPr>
      </p:pic>
      <p:sp>
        <p:nvSpPr>
          <p:cNvPr id="5" name="Content Placeholder 4"/>
          <p:cNvSpPr>
            <a:spLocks noGrp="1"/>
          </p:cNvSpPr>
          <p:nvPr>
            <p:ph sz="half" idx="2"/>
          </p:nvPr>
        </p:nvSpPr>
        <p:spPr>
          <a:xfrm>
            <a:off x="779318" y="3626427"/>
            <a:ext cx="10726882" cy="2971800"/>
          </a:xfrm>
        </p:spPr>
        <p:txBody>
          <a:bodyPr>
            <a:normAutofit fontScale="77500" lnSpcReduction="20000"/>
          </a:bodyPr>
          <a:lstStyle/>
          <a:p>
            <a:r>
              <a:rPr lang="en-GB" dirty="0"/>
              <a:t>The pandemic has had a marked effect on sport and physical activity results when compared with previous years. </a:t>
            </a:r>
          </a:p>
          <a:p>
            <a:r>
              <a:rPr lang="en-GB" dirty="0"/>
              <a:t>However, the results for two activities that were not restricted were comparable with previous years: walking over two miles (49%) and jogging or running (14%) were still common activities.</a:t>
            </a:r>
          </a:p>
          <a:p>
            <a:r>
              <a:rPr lang="en-GB" dirty="0"/>
              <a:t>People were also asked whether there were any sports or activities they would like to do, or to do more of. </a:t>
            </a:r>
          </a:p>
          <a:p>
            <a:r>
              <a:rPr lang="en-GB" dirty="0"/>
              <a:t>33% say they want to do more sport or physical activity in general. </a:t>
            </a:r>
          </a:p>
          <a:p>
            <a:r>
              <a:rPr lang="en-GB" dirty="0"/>
              <a:t>In particular, 22% want to do more fitness activities (such as fitness classes, running/jogging, cycling or swimming) and 12% want to do more sports or games (such as football, rugby, table tennis or golf). </a:t>
            </a:r>
          </a:p>
          <a:p>
            <a:r>
              <a:rPr lang="en-GB" dirty="0"/>
              <a:t>5% would like to do more outdoor pursuits like rambling, kayaking or sailing.</a:t>
            </a:r>
          </a:p>
          <a:p>
            <a:endParaRPr lang="en-GB" dirty="0"/>
          </a:p>
        </p:txBody>
      </p:sp>
    </p:spTree>
    <p:extLst>
      <p:ext uri="{BB962C8B-B14F-4D97-AF65-F5344CB8AC3E}">
        <p14:creationId xmlns:p14="http://schemas.microsoft.com/office/powerpoint/2010/main" val="27040068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184FA60-56E6-4C39-B1D1-F8DA36DE1F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ontent Placeholder 4">
            <a:extLst>
              <a:ext uri="{FF2B5EF4-FFF2-40B4-BE49-F238E27FC236}">
                <a16:creationId xmlns:a16="http://schemas.microsoft.com/office/drawing/2014/main" id="{7F0A15F7-BE93-A2B1-C830-02526D4DE3ED}"/>
              </a:ext>
            </a:extLst>
          </p:cNvPr>
          <p:cNvSpPr>
            <a:spLocks noGrp="1"/>
          </p:cNvSpPr>
          <p:nvPr>
            <p:ph idx="1"/>
          </p:nvPr>
        </p:nvSpPr>
        <p:spPr>
          <a:xfrm>
            <a:off x="699230" y="-357844"/>
            <a:ext cx="10525654" cy="6457950"/>
          </a:xfrm>
        </p:spPr>
        <p:txBody>
          <a:bodyPr anchor="ctr">
            <a:normAutofit/>
          </a:bodyPr>
          <a:lstStyle/>
          <a:p>
            <a:r>
              <a:rPr lang="en-GB" sz="1600" b="0" i="0" dirty="0">
                <a:effectLst/>
                <a:latin typeface="Arial" panose="020B0604020202020204" pitchFamily="34" charset="0"/>
              </a:rPr>
              <a:t>Results should not be compared with years prior to 2020-21 (when telephone interviews replaced face-to-face interviews).</a:t>
            </a:r>
          </a:p>
          <a:p>
            <a:pPr marL="0" indent="0">
              <a:buNone/>
            </a:pPr>
            <a:endParaRPr lang="en-GB" sz="1600" b="1" i="0" dirty="0">
              <a:effectLst/>
              <a:latin typeface="Arial" panose="020B0604020202020204" pitchFamily="34" charset="0"/>
            </a:endParaRPr>
          </a:p>
          <a:p>
            <a:r>
              <a:rPr lang="en-GB" sz="1600" b="1" i="0" dirty="0">
                <a:effectLst/>
                <a:latin typeface="Arial" panose="020B0604020202020204" pitchFamily="34" charset="0"/>
              </a:rPr>
              <a:t>Main points</a:t>
            </a:r>
          </a:p>
          <a:p>
            <a:pPr>
              <a:buFont typeface="Arial" panose="020B0604020202020204" pitchFamily="34" charset="0"/>
              <a:buChar char="•"/>
            </a:pPr>
            <a:r>
              <a:rPr lang="en-GB" sz="1600" b="0" i="0" dirty="0">
                <a:effectLst/>
                <a:latin typeface="Arial" panose="020B0604020202020204" pitchFamily="34" charset="0"/>
              </a:rPr>
              <a:t>13% of adults reported that they currently smoked</a:t>
            </a:r>
          </a:p>
          <a:p>
            <a:pPr>
              <a:buFont typeface="Arial" panose="020B0604020202020204" pitchFamily="34" charset="0"/>
              <a:buChar char="•"/>
            </a:pPr>
            <a:r>
              <a:rPr lang="en-GB" sz="1600" b="0" i="0" dirty="0">
                <a:effectLst/>
                <a:latin typeface="Arial" panose="020B0604020202020204" pitchFamily="34" charset="0"/>
              </a:rPr>
              <a:t>17% of adults reported that they drank more than the weekly guidelines (that is, average weekly alcohol consumption above 14 units)</a:t>
            </a:r>
          </a:p>
          <a:p>
            <a:pPr>
              <a:buFont typeface="Arial" panose="020B0604020202020204" pitchFamily="34" charset="0"/>
              <a:buChar char="•"/>
            </a:pPr>
            <a:r>
              <a:rPr lang="en-GB" sz="1600" b="0" i="0" dirty="0">
                <a:effectLst/>
                <a:latin typeface="Arial" panose="020B0604020202020204" pitchFamily="34" charset="0"/>
              </a:rPr>
              <a:t>29% of adults reported that they ate at least 5 portions of fruit or vegetables the previous day</a:t>
            </a:r>
          </a:p>
          <a:p>
            <a:pPr>
              <a:buFont typeface="Arial" panose="020B0604020202020204" pitchFamily="34" charset="0"/>
              <a:buChar char="•"/>
            </a:pPr>
            <a:r>
              <a:rPr lang="en-GB" sz="1600" b="0" i="0" dirty="0">
                <a:effectLst/>
                <a:latin typeface="Arial" panose="020B0604020202020204" pitchFamily="34" charset="0"/>
              </a:rPr>
              <a:t>55% of adults reported that they had been active for at least 150 minutes in the previous week</a:t>
            </a:r>
          </a:p>
          <a:p>
            <a:pPr>
              <a:buFont typeface="Arial" panose="020B0604020202020204" pitchFamily="34" charset="0"/>
              <a:buChar char="•"/>
            </a:pPr>
            <a:r>
              <a:rPr lang="en-GB" sz="1600" b="0" i="0" dirty="0">
                <a:effectLst/>
                <a:latin typeface="Arial" panose="020B0604020202020204" pitchFamily="34" charset="0"/>
              </a:rPr>
              <a:t>37% of adults reported a healthy weight</a:t>
            </a:r>
          </a:p>
          <a:p>
            <a:pPr>
              <a:buFont typeface="Arial" panose="020B0604020202020204" pitchFamily="34" charset="0"/>
              <a:buChar char="•"/>
            </a:pPr>
            <a:r>
              <a:rPr lang="en-GB" sz="1600" b="0" i="0" dirty="0">
                <a:effectLst/>
                <a:latin typeface="Arial" panose="020B0604020202020204" pitchFamily="34" charset="0"/>
              </a:rPr>
              <a:t>92% of adults reported following 2 or more of the 5 healthy behaviours.</a:t>
            </a:r>
          </a:p>
          <a:p>
            <a:r>
              <a:rPr lang="en-GB" sz="1600" b="0" i="0" dirty="0">
                <a:effectLst/>
                <a:latin typeface="Arial" panose="020B0604020202020204" pitchFamily="34" charset="0"/>
              </a:rPr>
              <a:t>Adults in the most deprived areas were less likely to report healthy lifestyle behaviours than those in the least deprived areas, this was the case for all behaviours except drinking above guidelines.         </a:t>
            </a:r>
          </a:p>
          <a:p>
            <a:r>
              <a:rPr lang="en-GB" sz="1600" b="0" i="0" dirty="0">
                <a:effectLst/>
                <a:latin typeface="Arial" panose="020B0604020202020204" pitchFamily="34" charset="0"/>
              </a:rPr>
              <a:t>There was </a:t>
            </a:r>
            <a:r>
              <a:rPr lang="en-GB" sz="1600" b="1" i="0" dirty="0">
                <a:effectLst/>
                <a:latin typeface="Arial" panose="020B0604020202020204" pitchFamily="34" charset="0"/>
              </a:rPr>
              <a:t>no significant change in most lifestyle behaviours between 2021-22 and 2022-23</a:t>
            </a:r>
            <a:r>
              <a:rPr lang="en-GB" sz="1600" b="0" i="0" dirty="0">
                <a:effectLst/>
                <a:latin typeface="Arial" panose="020B0604020202020204" pitchFamily="34" charset="0"/>
              </a:rPr>
              <a:t>, however there was an increase in use of e-cigarettes. </a:t>
            </a:r>
          </a:p>
          <a:p>
            <a:endParaRPr lang="en-US" sz="1100" dirty="0"/>
          </a:p>
        </p:txBody>
      </p:sp>
      <p:pic>
        <p:nvPicPr>
          <p:cNvPr id="12" name="Picture 11">
            <a:extLst>
              <a:ext uri="{FF2B5EF4-FFF2-40B4-BE49-F238E27FC236}">
                <a16:creationId xmlns:a16="http://schemas.microsoft.com/office/drawing/2014/main" id="{287356FD-82C7-4E0B-9494-355CAE397DA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alphaModFix amt="75000"/>
            <a:extLst>
              <a:ext uri="{28A0092B-C50C-407E-A947-70E740481C1C}">
                <a14:useLocalDpi xmlns:a14="http://schemas.microsoft.com/office/drawing/2010/main" val="0"/>
              </a:ext>
            </a:extLst>
          </a:blip>
          <a:srcRect r="62946" b="15805"/>
          <a:stretch/>
        </p:blipFill>
        <p:spPr>
          <a:xfrm rot="5400000" flipH="1" flipV="1">
            <a:off x="8887991" y="3553991"/>
            <a:ext cx="4517571" cy="2090448"/>
          </a:xfrm>
          <a:prstGeom prst="rect">
            <a:avLst/>
          </a:prstGeom>
          <a:noFill/>
        </p:spPr>
      </p:pic>
      <p:sp>
        <p:nvSpPr>
          <p:cNvPr id="2" name="Title 1">
            <a:extLst>
              <a:ext uri="{FF2B5EF4-FFF2-40B4-BE49-F238E27FC236}">
                <a16:creationId xmlns:a16="http://schemas.microsoft.com/office/drawing/2014/main" id="{D3787856-8C0C-13D5-08CC-812D4D26D4C0}"/>
              </a:ext>
            </a:extLst>
          </p:cNvPr>
          <p:cNvSpPr>
            <a:spLocks noGrp="1"/>
          </p:cNvSpPr>
          <p:nvPr>
            <p:ph type="title"/>
          </p:nvPr>
        </p:nvSpPr>
        <p:spPr>
          <a:xfrm>
            <a:off x="3983585" y="5322059"/>
            <a:ext cx="9845190" cy="1293028"/>
          </a:xfrm>
        </p:spPr>
        <p:txBody>
          <a:bodyPr>
            <a:normAutofit/>
          </a:bodyPr>
          <a:lstStyle/>
          <a:p>
            <a:pPr algn="l"/>
            <a:r>
              <a:rPr lang="en-GB" sz="2800" b="1" i="0" dirty="0">
                <a:effectLst/>
                <a:latin typeface="Arial" panose="020B0604020202020204" pitchFamily="34" charset="0"/>
              </a:rPr>
              <a:t>Adult lifestyle </a:t>
            </a:r>
            <a:br>
              <a:rPr lang="en-GB" sz="2800" b="1" i="0" dirty="0">
                <a:effectLst/>
                <a:latin typeface="Arial" panose="020B0604020202020204" pitchFamily="34" charset="0"/>
              </a:rPr>
            </a:br>
            <a:r>
              <a:rPr lang="en-GB" sz="2800" b="1" i="0" dirty="0">
                <a:effectLst/>
                <a:latin typeface="Arial" panose="020B0604020202020204" pitchFamily="34" charset="0"/>
              </a:rPr>
              <a:t>(National Survey for Wales)</a:t>
            </a:r>
            <a:br>
              <a:rPr lang="en-GB" sz="2800" b="1" i="0" dirty="0">
                <a:effectLst/>
                <a:latin typeface="Arial" panose="020B0604020202020204" pitchFamily="34" charset="0"/>
              </a:rPr>
            </a:br>
            <a:r>
              <a:rPr lang="en-US" sz="2800" dirty="0"/>
              <a:t>April 2022-March 2023</a:t>
            </a:r>
          </a:p>
        </p:txBody>
      </p:sp>
    </p:spTree>
    <p:extLst>
      <p:ext uri="{BB962C8B-B14F-4D97-AF65-F5344CB8AC3E}">
        <p14:creationId xmlns:p14="http://schemas.microsoft.com/office/powerpoint/2010/main" val="32489745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18F71-DC26-3FF5-6602-85AEB9C2E196}"/>
              </a:ext>
            </a:extLst>
          </p:cNvPr>
          <p:cNvSpPr>
            <a:spLocks noGrp="1"/>
          </p:cNvSpPr>
          <p:nvPr>
            <p:ph type="title"/>
          </p:nvPr>
        </p:nvSpPr>
        <p:spPr/>
        <p:txBody>
          <a:bodyPr/>
          <a:lstStyle/>
          <a:p>
            <a:r>
              <a:rPr lang="en-US" dirty="0"/>
              <a:t>Most recent survey….</a:t>
            </a:r>
          </a:p>
        </p:txBody>
      </p:sp>
      <p:sp>
        <p:nvSpPr>
          <p:cNvPr id="3" name="Content Placeholder 2">
            <a:extLst>
              <a:ext uri="{FF2B5EF4-FFF2-40B4-BE49-F238E27FC236}">
                <a16:creationId xmlns:a16="http://schemas.microsoft.com/office/drawing/2014/main" id="{1AEA51DD-2FF5-F6DC-3D1F-D1060170663C}"/>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0285740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6CCD5-4DD4-A926-2A85-B3B42F3EF399}"/>
              </a:ext>
            </a:extLst>
          </p:cNvPr>
          <p:cNvSpPr>
            <a:spLocks noGrp="1"/>
          </p:cNvSpPr>
          <p:nvPr>
            <p:ph type="title"/>
          </p:nvPr>
        </p:nvSpPr>
        <p:spPr>
          <a:xfrm>
            <a:off x="2895600" y="527307"/>
            <a:ext cx="8610600" cy="1293028"/>
          </a:xfrm>
        </p:spPr>
        <p:txBody>
          <a:bodyPr/>
          <a:lstStyle/>
          <a:p>
            <a:r>
              <a:rPr lang="en-US"/>
              <a:t>National Survey for Wales April 24 – March 25</a:t>
            </a:r>
            <a:endParaRPr lang="en-US" dirty="0"/>
          </a:p>
        </p:txBody>
      </p:sp>
      <p:sp>
        <p:nvSpPr>
          <p:cNvPr id="3" name="Content Placeholder 2">
            <a:extLst>
              <a:ext uri="{FF2B5EF4-FFF2-40B4-BE49-F238E27FC236}">
                <a16:creationId xmlns:a16="http://schemas.microsoft.com/office/drawing/2014/main" id="{2AB7D1B3-BA5B-9380-F203-AA81DC54EDD2}"/>
              </a:ext>
            </a:extLst>
          </p:cNvPr>
          <p:cNvSpPr>
            <a:spLocks noGrp="1"/>
          </p:cNvSpPr>
          <p:nvPr>
            <p:ph idx="1"/>
          </p:nvPr>
        </p:nvSpPr>
        <p:spPr>
          <a:xfrm>
            <a:off x="685800" y="2194560"/>
            <a:ext cx="10820400" cy="4354830"/>
          </a:xfrm>
        </p:spPr>
        <p:txBody>
          <a:bodyPr>
            <a:normAutofit fontScale="70000" lnSpcReduction="20000"/>
          </a:bodyPr>
          <a:lstStyle/>
          <a:p>
            <a:r>
              <a:rPr lang="en-GB" b="1" dirty="0"/>
              <a:t>94% </a:t>
            </a:r>
            <a:r>
              <a:rPr lang="en-GB" dirty="0"/>
              <a:t>of people reported 2 or more healthy behaviours, a similar level to 2022-23.</a:t>
            </a:r>
          </a:p>
          <a:p>
            <a:r>
              <a:rPr lang="en-GB" dirty="0"/>
              <a:t>Welsh Government public health policy focuses on five healthy behaviours:</a:t>
            </a:r>
          </a:p>
          <a:p>
            <a:pPr algn="ctr"/>
            <a:r>
              <a:rPr lang="en-GB" dirty="0"/>
              <a:t>not smoking</a:t>
            </a:r>
          </a:p>
          <a:p>
            <a:pPr algn="ctr"/>
            <a:r>
              <a:rPr lang="en-GB" dirty="0"/>
              <a:t>not drinking above guidelines</a:t>
            </a:r>
          </a:p>
          <a:p>
            <a:pPr algn="ctr"/>
            <a:r>
              <a:rPr lang="en-GB" dirty="0"/>
              <a:t>being a healthy weight</a:t>
            </a:r>
          </a:p>
          <a:p>
            <a:pPr algn="ctr"/>
            <a:r>
              <a:rPr lang="en-GB" dirty="0"/>
              <a:t>eating 5 portions of fruit or vegetables</a:t>
            </a:r>
          </a:p>
          <a:p>
            <a:pPr algn="ctr"/>
            <a:r>
              <a:rPr lang="en-GB" dirty="0"/>
              <a:t>being active</a:t>
            </a:r>
          </a:p>
          <a:p>
            <a:r>
              <a:rPr lang="en-GB" dirty="0"/>
              <a:t>34% of people reported 4 or 5 of these healthy behaviours, a similar figure to 2022-23.</a:t>
            </a:r>
          </a:p>
          <a:p>
            <a:r>
              <a:rPr lang="en-GB" dirty="0"/>
              <a:t>10% of people said they were smokers, compared with 13% in 2022-23. This continues a gradual downward trend over recent years.</a:t>
            </a:r>
          </a:p>
          <a:p>
            <a:r>
              <a:rPr lang="en-GB" dirty="0"/>
              <a:t>17% of people said they did not drink alcohol, while 15% drank more than the guideline maximum of 14 units per week. </a:t>
            </a:r>
          </a:p>
          <a:p>
            <a:r>
              <a:rPr lang="en-GB" dirty="0"/>
              <a:t>36% of people were a healthy weight and 62% were overweight or obese, based on self-reported weight and height. </a:t>
            </a:r>
          </a:p>
          <a:p>
            <a:r>
              <a:rPr lang="en-GB" dirty="0"/>
              <a:t>33% of people said they ate 5 or more fruit and vegetable portions the previous day. </a:t>
            </a:r>
          </a:p>
          <a:p>
            <a:r>
              <a:rPr lang="en-GB" dirty="0"/>
              <a:t>59% of people said they were active for at least 150 minutes the previous week, which meets weekly activity guidelines.</a:t>
            </a:r>
          </a:p>
          <a:p>
            <a:endParaRPr lang="en-US" dirty="0"/>
          </a:p>
        </p:txBody>
      </p:sp>
    </p:spTree>
    <p:extLst>
      <p:ext uri="{BB962C8B-B14F-4D97-AF65-F5344CB8AC3E}">
        <p14:creationId xmlns:p14="http://schemas.microsoft.com/office/powerpoint/2010/main" val="25966055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0655" y="0"/>
            <a:ext cx="10425545" cy="1293028"/>
          </a:xfrm>
        </p:spPr>
        <p:txBody>
          <a:bodyPr/>
          <a:lstStyle/>
          <a:p>
            <a:r>
              <a:rPr lang="en-GB" dirty="0"/>
              <a:t>Task 1: What is going on? </a:t>
            </a:r>
          </a:p>
        </p:txBody>
      </p:sp>
      <p:pic>
        <p:nvPicPr>
          <p:cNvPr id="4" name="Content Placeholder 3"/>
          <p:cNvPicPr>
            <a:picLocks noGrp="1" noChangeAspect="1"/>
          </p:cNvPicPr>
          <p:nvPr>
            <p:ph sz="half" idx="1"/>
          </p:nvPr>
        </p:nvPicPr>
        <p:blipFill>
          <a:blip r:embed="rId2"/>
          <a:stretch>
            <a:fillRect/>
          </a:stretch>
        </p:blipFill>
        <p:spPr>
          <a:xfrm>
            <a:off x="3030583" y="1077685"/>
            <a:ext cx="8895806" cy="5603965"/>
          </a:xfrm>
          <a:prstGeom prst="rect">
            <a:avLst/>
          </a:prstGeom>
        </p:spPr>
      </p:pic>
      <p:sp>
        <p:nvSpPr>
          <p:cNvPr id="5" name="Content Placeholder 4"/>
          <p:cNvSpPr>
            <a:spLocks noGrp="1"/>
          </p:cNvSpPr>
          <p:nvPr>
            <p:ph sz="half" idx="2"/>
          </p:nvPr>
        </p:nvSpPr>
        <p:spPr>
          <a:xfrm>
            <a:off x="235131" y="1763485"/>
            <a:ext cx="3076303" cy="4003765"/>
          </a:xfrm>
        </p:spPr>
        <p:txBody>
          <a:bodyPr>
            <a:normAutofit lnSpcReduction="10000"/>
          </a:bodyPr>
          <a:lstStyle/>
          <a:p>
            <a:r>
              <a:rPr lang="en-GB" dirty="0"/>
              <a:t>NSW 19/20</a:t>
            </a:r>
          </a:p>
          <a:p>
            <a:r>
              <a:rPr lang="en-GB" dirty="0"/>
              <a:t>Identify any differences by:</a:t>
            </a:r>
          </a:p>
          <a:p>
            <a:pPr lvl="1"/>
            <a:r>
              <a:rPr lang="en-GB" dirty="0"/>
              <a:t>Sex</a:t>
            </a:r>
          </a:p>
          <a:p>
            <a:pPr lvl="1"/>
            <a:r>
              <a:rPr lang="en-GB" dirty="0"/>
              <a:t>Age</a:t>
            </a:r>
          </a:p>
          <a:p>
            <a:pPr lvl="1"/>
            <a:r>
              <a:rPr lang="en-GB" dirty="0"/>
              <a:t>Areas of deprivation</a:t>
            </a:r>
          </a:p>
          <a:p>
            <a:pPr lvl="1"/>
            <a:r>
              <a:rPr lang="en-GB" dirty="0"/>
              <a:t>Local health board</a:t>
            </a:r>
          </a:p>
          <a:p>
            <a:pPr lvl="1"/>
            <a:r>
              <a:rPr lang="en-GB" dirty="0"/>
              <a:t>Over time – by year. </a:t>
            </a:r>
          </a:p>
          <a:p>
            <a:pPr lvl="1"/>
            <a:endParaRPr lang="en-GB" dirty="0"/>
          </a:p>
          <a:p>
            <a:pPr lvl="1"/>
            <a:r>
              <a:rPr lang="en-GB" dirty="0"/>
              <a:t>Link on Moodle</a:t>
            </a:r>
          </a:p>
        </p:txBody>
      </p:sp>
    </p:spTree>
    <p:extLst>
      <p:ext uri="{BB962C8B-B14F-4D97-AF65-F5344CB8AC3E}">
        <p14:creationId xmlns:p14="http://schemas.microsoft.com/office/powerpoint/2010/main" val="36461436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1BA26-1818-9847-62B6-80AD050F6F2D}"/>
              </a:ext>
            </a:extLst>
          </p:cNvPr>
          <p:cNvSpPr>
            <a:spLocks noGrp="1"/>
          </p:cNvSpPr>
          <p:nvPr>
            <p:ph type="title"/>
          </p:nvPr>
        </p:nvSpPr>
        <p:spPr/>
        <p:txBody>
          <a:bodyPr/>
          <a:lstStyle/>
          <a:p>
            <a:endParaRPr lang="en-US"/>
          </a:p>
        </p:txBody>
      </p:sp>
      <p:pic>
        <p:nvPicPr>
          <p:cNvPr id="1026" name="Picture 2" descr="NHS 111 Wales">
            <a:extLst>
              <a:ext uri="{FF2B5EF4-FFF2-40B4-BE49-F238E27FC236}">
                <a16:creationId xmlns:a16="http://schemas.microsoft.com/office/drawing/2014/main" id="{82860AE4-B971-0478-7AD4-862102CEE43B}"/>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274320" y="1350356"/>
            <a:ext cx="4678680" cy="50504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ealth boards map - Public Health Wales">
            <a:extLst>
              <a:ext uri="{FF2B5EF4-FFF2-40B4-BE49-F238E27FC236}">
                <a16:creationId xmlns:a16="http://schemas.microsoft.com/office/drawing/2014/main" id="{42972F36-035D-8CA1-9D12-E503EA2E2D47}"/>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318760" y="1350356"/>
            <a:ext cx="6598920" cy="4882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22956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0854" y="301261"/>
            <a:ext cx="8608358" cy="378724"/>
          </a:xfrm>
        </p:spPr>
        <p:txBody>
          <a:bodyPr>
            <a:normAutofit fontScale="90000"/>
          </a:bodyPr>
          <a:lstStyle/>
          <a:p>
            <a:r>
              <a:rPr lang="en-GB" dirty="0"/>
              <a:t>Task: What is going on? </a:t>
            </a:r>
          </a:p>
        </p:txBody>
      </p:sp>
      <p:sp>
        <p:nvSpPr>
          <p:cNvPr id="3" name="Content Placeholder 2"/>
          <p:cNvSpPr>
            <a:spLocks noGrp="1"/>
          </p:cNvSpPr>
          <p:nvPr>
            <p:ph sz="half" idx="1"/>
          </p:nvPr>
        </p:nvSpPr>
        <p:spPr>
          <a:xfrm>
            <a:off x="115042" y="4480286"/>
            <a:ext cx="2560197" cy="2611891"/>
          </a:xfrm>
        </p:spPr>
        <p:txBody>
          <a:bodyPr>
            <a:normAutofit fontScale="47500" lnSpcReduction="20000"/>
          </a:bodyPr>
          <a:lstStyle/>
          <a:p>
            <a:pPr marL="0" indent="0">
              <a:buNone/>
            </a:pPr>
            <a:r>
              <a:rPr lang="en-GB" dirty="0">
                <a:solidFill>
                  <a:srgbClr val="FFFF00"/>
                </a:solidFill>
              </a:rPr>
              <a:t>Categories:</a:t>
            </a:r>
          </a:p>
          <a:p>
            <a:r>
              <a:rPr lang="en-GB" dirty="0"/>
              <a:t>Smoker</a:t>
            </a:r>
          </a:p>
          <a:p>
            <a:r>
              <a:rPr lang="en-GB" dirty="0"/>
              <a:t>E-Cigarettes</a:t>
            </a:r>
          </a:p>
          <a:p>
            <a:r>
              <a:rPr lang="en-GB" dirty="0"/>
              <a:t>Alcohol consumption</a:t>
            </a:r>
          </a:p>
          <a:p>
            <a:r>
              <a:rPr lang="en-GB" dirty="0"/>
              <a:t>5 portions of fruit and veg</a:t>
            </a:r>
          </a:p>
          <a:p>
            <a:r>
              <a:rPr lang="en-GB" dirty="0"/>
              <a:t>Active 150 minutes</a:t>
            </a:r>
          </a:p>
          <a:p>
            <a:r>
              <a:rPr lang="en-GB" dirty="0"/>
              <a:t>Active less than 150 minutes</a:t>
            </a:r>
          </a:p>
          <a:p>
            <a:r>
              <a:rPr lang="en-GB" dirty="0"/>
              <a:t>Overweight or obese</a:t>
            </a:r>
          </a:p>
          <a:p>
            <a:r>
              <a:rPr lang="en-GB" dirty="0"/>
              <a:t>Obese</a:t>
            </a:r>
          </a:p>
          <a:p>
            <a:r>
              <a:rPr lang="en-GB" dirty="0"/>
              <a:t>Fewer than 2 healthy behaviours</a:t>
            </a:r>
          </a:p>
          <a:p>
            <a:endParaRPr lang="en-GB" dirty="0"/>
          </a:p>
        </p:txBody>
      </p:sp>
      <p:pic>
        <p:nvPicPr>
          <p:cNvPr id="5" name="Content Placeholder 4"/>
          <p:cNvPicPr>
            <a:picLocks noGrp="1" noChangeAspect="1"/>
          </p:cNvPicPr>
          <p:nvPr>
            <p:ph sz="half" idx="2"/>
          </p:nvPr>
        </p:nvPicPr>
        <p:blipFill>
          <a:blip r:embed="rId2"/>
          <a:stretch>
            <a:fillRect/>
          </a:stretch>
        </p:blipFill>
        <p:spPr>
          <a:xfrm>
            <a:off x="3175034" y="882407"/>
            <a:ext cx="8886960" cy="5870225"/>
          </a:xfrm>
          <a:prstGeom prst="rect">
            <a:avLst/>
          </a:prstGeom>
        </p:spPr>
      </p:pic>
      <p:pic>
        <p:nvPicPr>
          <p:cNvPr id="6" name="Picture 5"/>
          <p:cNvPicPr>
            <a:picLocks noChangeAspect="1"/>
          </p:cNvPicPr>
          <p:nvPr/>
        </p:nvPicPr>
        <p:blipFill>
          <a:blip r:embed="rId3"/>
          <a:stretch>
            <a:fillRect/>
          </a:stretch>
        </p:blipFill>
        <p:spPr>
          <a:xfrm>
            <a:off x="3175034" y="880096"/>
            <a:ext cx="8886960" cy="5872537"/>
          </a:xfrm>
          <a:prstGeom prst="rect">
            <a:avLst/>
          </a:prstGeom>
        </p:spPr>
      </p:pic>
      <p:pic>
        <p:nvPicPr>
          <p:cNvPr id="2050" name="Picture 2" descr="NHS 111 Wales">
            <a:extLst>
              <a:ext uri="{FF2B5EF4-FFF2-40B4-BE49-F238E27FC236}">
                <a16:creationId xmlns:a16="http://schemas.microsoft.com/office/drawing/2014/main" id="{ADB164C0-66CA-F07F-772A-80B9AC2AA4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006" y="880096"/>
            <a:ext cx="2856820" cy="2755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948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908E66D-2281-61A3-9EBD-BF292C4E9104}"/>
              </a:ext>
            </a:extLst>
          </p:cNvPr>
          <p:cNvSpPr>
            <a:spLocks noGrp="1"/>
          </p:cNvSpPr>
          <p:nvPr>
            <p:ph type="title"/>
          </p:nvPr>
        </p:nvSpPr>
        <p:spPr>
          <a:xfrm>
            <a:off x="685799" y="764373"/>
            <a:ext cx="3977639" cy="1600200"/>
          </a:xfrm>
        </p:spPr>
        <p:txBody>
          <a:bodyPr anchor="b">
            <a:normAutofit/>
          </a:bodyPr>
          <a:lstStyle/>
          <a:p>
            <a:pPr algn="l"/>
            <a:r>
              <a:rPr lang="en-GB" sz="2700" b="1" i="0" dirty="0">
                <a:effectLst/>
                <a:latin typeface="Arial" panose="020B0604020202020204" pitchFamily="34" charset="0"/>
              </a:rPr>
              <a:t>Adult lifestyles – additional variables, 2020-21 onwards</a:t>
            </a:r>
            <a:endParaRPr lang="en-US" sz="2700" dirty="0"/>
          </a:p>
        </p:txBody>
      </p:sp>
      <p:sp>
        <p:nvSpPr>
          <p:cNvPr id="6" name="Content Placeholder 5">
            <a:extLst>
              <a:ext uri="{FF2B5EF4-FFF2-40B4-BE49-F238E27FC236}">
                <a16:creationId xmlns:a16="http://schemas.microsoft.com/office/drawing/2014/main" id="{7F1E6E33-D63E-3480-60A2-FB054FA74044}"/>
              </a:ext>
            </a:extLst>
          </p:cNvPr>
          <p:cNvSpPr>
            <a:spLocks noGrp="1"/>
          </p:cNvSpPr>
          <p:nvPr>
            <p:ph idx="1"/>
          </p:nvPr>
        </p:nvSpPr>
        <p:spPr>
          <a:xfrm>
            <a:off x="685800" y="2364573"/>
            <a:ext cx="3977639" cy="3854112"/>
          </a:xfrm>
        </p:spPr>
        <p:txBody>
          <a:bodyPr>
            <a:normAutofit/>
          </a:bodyPr>
          <a:lstStyle/>
          <a:p>
            <a:endParaRPr lang="en-US" sz="1600" dirty="0"/>
          </a:p>
          <a:p>
            <a:endParaRPr lang="en-US" sz="1600" dirty="0"/>
          </a:p>
          <a:p>
            <a:r>
              <a:rPr lang="en-US" sz="1600" dirty="0"/>
              <a:t>https://</a:t>
            </a:r>
            <a:r>
              <a:rPr lang="en-US" sz="1600" dirty="0" err="1"/>
              <a:t>statswales.gov.wales</a:t>
            </a:r>
            <a:r>
              <a:rPr lang="en-US" sz="1600" dirty="0"/>
              <a:t>/Catalogue/National-Survey-for-Wales/Population-Health/Adult-Lifestyles/adultlifestyles-additional-from-202021</a:t>
            </a:r>
          </a:p>
        </p:txBody>
      </p:sp>
      <p:sp useBgFill="1">
        <p:nvSpPr>
          <p:cNvPr id="12" name="Rectangle 11">
            <a:extLst>
              <a:ext uri="{FF2B5EF4-FFF2-40B4-BE49-F238E27FC236}">
                <a16:creationId xmlns:a16="http://schemas.microsoft.com/office/drawing/2014/main" id="{8D25211A-4CA0-4B53-82BB-1EE7C7F3C7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51379" y="0"/>
            <a:ext cx="724061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arge skydiving group mid-air">
            <a:extLst>
              <a:ext uri="{FF2B5EF4-FFF2-40B4-BE49-F238E27FC236}">
                <a16:creationId xmlns:a16="http://schemas.microsoft.com/office/drawing/2014/main" id="{DBA2E543-678C-580F-5F78-3825DD7A21A6}"/>
              </a:ext>
            </a:extLst>
          </p:cNvPr>
          <p:cNvPicPr>
            <a:picLocks noChangeAspect="1"/>
          </p:cNvPicPr>
          <p:nvPr/>
        </p:nvPicPr>
        <p:blipFill rotWithShape="1">
          <a:blip r:embed="rId2"/>
          <a:srcRect l="17189" r="16021"/>
          <a:stretch/>
        </p:blipFill>
        <p:spPr>
          <a:xfrm>
            <a:off x="5304147" y="10"/>
            <a:ext cx="6887853" cy="6857990"/>
          </a:xfrm>
          <a:prstGeom prst="rect">
            <a:avLst/>
          </a:prstGeom>
        </p:spPr>
      </p:pic>
    </p:spTree>
    <p:extLst>
      <p:ext uri="{BB962C8B-B14F-4D97-AF65-F5344CB8AC3E}">
        <p14:creationId xmlns:p14="http://schemas.microsoft.com/office/powerpoint/2010/main" val="8134330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7F1A1-09E6-F251-792D-BC5BCE0C2DBF}"/>
              </a:ext>
            </a:extLst>
          </p:cNvPr>
          <p:cNvSpPr>
            <a:spLocks noGrp="1"/>
          </p:cNvSpPr>
          <p:nvPr>
            <p:ph type="title"/>
          </p:nvPr>
        </p:nvSpPr>
        <p:spPr/>
        <p:txBody>
          <a:bodyPr>
            <a:normAutofit fontScale="90000"/>
          </a:bodyPr>
          <a:lstStyle/>
          <a:p>
            <a:r>
              <a:rPr lang="en-GB" b="1" dirty="0"/>
              <a:t>Adult lifestyles by local authority and health board, 2020-21 onwards</a:t>
            </a:r>
            <a:endParaRPr lang="en-US" dirty="0"/>
          </a:p>
        </p:txBody>
      </p:sp>
      <p:sp>
        <p:nvSpPr>
          <p:cNvPr id="3" name="Content Placeholder 2">
            <a:extLst>
              <a:ext uri="{FF2B5EF4-FFF2-40B4-BE49-F238E27FC236}">
                <a16:creationId xmlns:a16="http://schemas.microsoft.com/office/drawing/2014/main" id="{F2774831-4455-7B7D-9FBA-2A5C6DEBA73D}"/>
              </a:ext>
            </a:extLst>
          </p:cNvPr>
          <p:cNvSpPr>
            <a:spLocks noGrp="1"/>
          </p:cNvSpPr>
          <p:nvPr>
            <p:ph idx="1"/>
          </p:nvPr>
        </p:nvSpPr>
        <p:spPr/>
        <p:txBody>
          <a:bodyPr/>
          <a:lstStyle/>
          <a:p>
            <a:r>
              <a:rPr lang="en-US" dirty="0">
                <a:hlinkClick r:id="rId2"/>
              </a:rPr>
              <a:t>https://statswales.gov.wales/Catalogue/National-Survey-for-Wales/Population-Health/Adult-Lifestyles/adultlifestyles-by-healthboard-from-202021</a:t>
            </a:r>
            <a:endParaRPr lang="en-US" dirty="0"/>
          </a:p>
          <a:p>
            <a:endParaRPr lang="en-US" dirty="0"/>
          </a:p>
        </p:txBody>
      </p:sp>
    </p:spTree>
    <p:extLst>
      <p:ext uri="{BB962C8B-B14F-4D97-AF65-F5344CB8AC3E}">
        <p14:creationId xmlns:p14="http://schemas.microsoft.com/office/powerpoint/2010/main" val="9333391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GB" b="1" dirty="0"/>
              <a:t>Health status, illnesses and other conditions</a:t>
            </a:r>
            <a:endParaRPr lang="en-GB" dirty="0"/>
          </a:p>
        </p:txBody>
      </p:sp>
      <p:sp>
        <p:nvSpPr>
          <p:cNvPr id="3" name="Content Placeholder 2"/>
          <p:cNvSpPr>
            <a:spLocks noGrp="1"/>
          </p:cNvSpPr>
          <p:nvPr>
            <p:ph idx="1"/>
          </p:nvPr>
        </p:nvSpPr>
        <p:spPr>
          <a:xfrm>
            <a:off x="685800" y="2194560"/>
            <a:ext cx="10820400" cy="5006340"/>
          </a:xfrm>
        </p:spPr>
        <p:txBody>
          <a:bodyPr>
            <a:normAutofit/>
          </a:bodyPr>
          <a:lstStyle/>
          <a:p>
            <a:pPr lvl="0"/>
            <a:r>
              <a:rPr lang="en-GB" dirty="0"/>
              <a:t>51% of adults reported currently being treated for an illness such as:</a:t>
            </a:r>
          </a:p>
          <a:p>
            <a:pPr lvl="1"/>
            <a:r>
              <a:rPr lang="en-GB" dirty="0"/>
              <a:t>20% of adults currently being treated for high blood pressure</a:t>
            </a:r>
          </a:p>
          <a:p>
            <a:pPr lvl="1"/>
            <a:r>
              <a:rPr lang="en-GB" dirty="0"/>
              <a:t>14% for a respiratory illness</a:t>
            </a:r>
          </a:p>
          <a:p>
            <a:pPr lvl="1"/>
            <a:r>
              <a:rPr lang="en-GB" dirty="0"/>
              <a:t>12% for arthritis</a:t>
            </a:r>
          </a:p>
          <a:p>
            <a:pPr lvl="1"/>
            <a:r>
              <a:rPr lang="en-GB" dirty="0"/>
              <a:t>13% for a mental illness</a:t>
            </a:r>
          </a:p>
          <a:p>
            <a:pPr lvl="1"/>
            <a:r>
              <a:rPr lang="en-GB" dirty="0"/>
              <a:t>8% for a heart condition </a:t>
            </a:r>
          </a:p>
          <a:p>
            <a:pPr lvl="1"/>
            <a:r>
              <a:rPr lang="en-GB" dirty="0"/>
              <a:t>7% for diabetes</a:t>
            </a:r>
          </a:p>
          <a:p>
            <a:pPr marL="393192" lvl="1" indent="0">
              <a:buNone/>
            </a:pPr>
            <a:endParaRPr lang="en-GB" dirty="0"/>
          </a:p>
          <a:p>
            <a:pPr marL="393192" lvl="1" indent="0">
              <a:buNone/>
            </a:pPr>
            <a:r>
              <a:rPr lang="en-GB" dirty="0"/>
              <a:t>Linked conditions…</a:t>
            </a:r>
          </a:p>
          <a:p>
            <a:endParaRPr lang="en-GB" dirty="0"/>
          </a:p>
        </p:txBody>
      </p:sp>
    </p:spTree>
    <p:extLst>
      <p:ext uri="{BB962C8B-B14F-4D97-AF65-F5344CB8AC3E}">
        <p14:creationId xmlns:p14="http://schemas.microsoft.com/office/powerpoint/2010/main" val="1535046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EA5387D-64D8-4D6C-B109-FF4E81DF6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White puzzle with one red piece">
            <a:extLst>
              <a:ext uri="{FF2B5EF4-FFF2-40B4-BE49-F238E27FC236}">
                <a16:creationId xmlns:a16="http://schemas.microsoft.com/office/drawing/2014/main" id="{AF0D6569-04E4-3618-507E-176984B5AC3B}"/>
              </a:ext>
            </a:extLst>
          </p:cNvPr>
          <p:cNvPicPr>
            <a:picLocks noChangeAspect="1"/>
          </p:cNvPicPr>
          <p:nvPr/>
        </p:nvPicPr>
        <p:blipFill rotWithShape="1">
          <a:blip r:embed="rId2">
            <a:duotone>
              <a:schemeClr val="bg2">
                <a:shade val="45000"/>
                <a:satMod val="135000"/>
              </a:schemeClr>
              <a:prstClr val="white"/>
            </a:duotone>
            <a:alphaModFix amt="30000"/>
          </a:blip>
          <a:srcRect/>
          <a:stretch/>
        </p:blipFill>
        <p:spPr>
          <a:xfrm>
            <a:off x="20" y="10"/>
            <a:ext cx="12191980" cy="6857990"/>
          </a:xfrm>
          <a:prstGeom prst="rect">
            <a:avLst/>
          </a:prstGeom>
        </p:spPr>
      </p:pic>
      <p:sp>
        <p:nvSpPr>
          <p:cNvPr id="2" name="Title 1"/>
          <p:cNvSpPr>
            <a:spLocks noGrp="1"/>
          </p:cNvSpPr>
          <p:nvPr>
            <p:ph type="title"/>
          </p:nvPr>
        </p:nvSpPr>
        <p:spPr>
          <a:xfrm>
            <a:off x="2895600" y="764373"/>
            <a:ext cx="8610600" cy="1293028"/>
          </a:xfrm>
        </p:spPr>
        <p:txBody>
          <a:bodyPr>
            <a:normAutofit/>
          </a:bodyPr>
          <a:lstStyle/>
          <a:p>
            <a:r>
              <a:rPr lang="en-GB" dirty="0"/>
              <a:t>Why is being physically active important?</a:t>
            </a:r>
          </a:p>
        </p:txBody>
      </p:sp>
      <p:sp>
        <p:nvSpPr>
          <p:cNvPr id="8" name="Content Placeholder 2"/>
          <p:cNvSpPr>
            <a:spLocks noGrp="1"/>
          </p:cNvSpPr>
          <p:nvPr>
            <p:ph idx="1"/>
          </p:nvPr>
        </p:nvSpPr>
        <p:spPr>
          <a:xfrm>
            <a:off x="685800" y="2194560"/>
            <a:ext cx="10820400" cy="4024125"/>
          </a:xfrm>
        </p:spPr>
        <p:txBody>
          <a:bodyPr>
            <a:normAutofit/>
          </a:bodyPr>
          <a:lstStyle/>
          <a:p>
            <a:endParaRPr lang="en-GB" dirty="0"/>
          </a:p>
          <a:p>
            <a:r>
              <a:rPr lang="en-GB" dirty="0"/>
              <a:t>Physical benefits?</a:t>
            </a:r>
          </a:p>
          <a:p>
            <a:endParaRPr lang="en-GB" dirty="0"/>
          </a:p>
          <a:p>
            <a:r>
              <a:rPr lang="en-GB" dirty="0"/>
              <a:t>Psychological benefits? – of particular relevance in the past during Covid-19 </a:t>
            </a:r>
          </a:p>
          <a:p>
            <a:pPr lvl="1"/>
            <a:r>
              <a:rPr lang="en-GB" dirty="0"/>
              <a:t>Stress / anxiety / depression / isolation</a:t>
            </a:r>
          </a:p>
          <a:p>
            <a:pPr marL="457200" lvl="1" indent="0">
              <a:buNone/>
            </a:pPr>
            <a:endParaRPr lang="en-GB" dirty="0">
              <a:hlinkClick r:id="rId3"/>
            </a:endParaRPr>
          </a:p>
          <a:p>
            <a:pPr marL="457200" lvl="1" indent="0">
              <a:buNone/>
            </a:pPr>
            <a:endParaRPr lang="en-GB" dirty="0">
              <a:hlinkClick r:id="rId3"/>
            </a:endParaRPr>
          </a:p>
          <a:p>
            <a:pPr marL="457200" lvl="1" indent="0">
              <a:buNone/>
            </a:pPr>
            <a:endParaRPr lang="en-GB" dirty="0">
              <a:ea typeface="ＭＳ Ｐゴシック" pitchFamily="34" charset="-128"/>
              <a:hlinkClick r:id="rId3"/>
            </a:endParaRPr>
          </a:p>
          <a:p>
            <a:pPr marL="457200" lvl="1" indent="0">
              <a:buNone/>
            </a:pPr>
            <a:r>
              <a:rPr lang="nl-NL" dirty="0">
                <a:ea typeface="ＭＳ Ｐゴシック" pitchFamily="34" charset="-128"/>
                <a:hlinkClick r:id="rId3"/>
              </a:rPr>
              <a:t>http://health.gov/paguidelines/guidelines/Chapter2.aspx</a:t>
            </a:r>
            <a:r>
              <a:rPr lang="nl-NL" dirty="0">
                <a:ea typeface="ＭＳ Ｐゴシック" pitchFamily="34" charset="-128"/>
              </a:rPr>
              <a:t> </a:t>
            </a:r>
          </a:p>
          <a:p>
            <a:pPr marL="393192" lvl="1" indent="0">
              <a:buNone/>
            </a:pPr>
            <a:r>
              <a:rPr lang="nl-NL" dirty="0">
                <a:ea typeface="ＭＳ Ｐゴシック" pitchFamily="34" charset="-128"/>
              </a:rPr>
              <a:t>American site – Look at </a:t>
            </a:r>
            <a:r>
              <a:rPr lang="nl-NL" dirty="0" err="1">
                <a:ea typeface="ＭＳ Ｐゴシック" pitchFamily="34" charset="-128"/>
              </a:rPr>
              <a:t>chapter</a:t>
            </a:r>
            <a:r>
              <a:rPr lang="nl-NL" dirty="0">
                <a:ea typeface="ＭＳ Ｐゴシック" pitchFamily="34" charset="-128"/>
              </a:rPr>
              <a:t> 2. </a:t>
            </a:r>
          </a:p>
          <a:p>
            <a:endParaRPr lang="en-GB" dirty="0"/>
          </a:p>
        </p:txBody>
      </p:sp>
    </p:spTree>
    <p:extLst>
      <p:ext uri="{BB962C8B-B14F-4D97-AF65-F5344CB8AC3E}">
        <p14:creationId xmlns:p14="http://schemas.microsoft.com/office/powerpoint/2010/main" val="41042253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60" name="Rectangle 23559">
            <a:extLst>
              <a:ext uri="{FF2B5EF4-FFF2-40B4-BE49-F238E27FC236}">
                <a16:creationId xmlns:a16="http://schemas.microsoft.com/office/drawing/2014/main" id="{1EA5387D-64D8-4D6C-B109-FF4E81DF6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6" name="Picture 23555" descr="Dumbbell rack at gym">
            <a:extLst>
              <a:ext uri="{FF2B5EF4-FFF2-40B4-BE49-F238E27FC236}">
                <a16:creationId xmlns:a16="http://schemas.microsoft.com/office/drawing/2014/main" id="{9976C8F5-A386-EF26-D6F8-E29D8F5876B4}"/>
              </a:ext>
            </a:extLst>
          </p:cNvPr>
          <p:cNvPicPr>
            <a:picLocks noChangeAspect="1"/>
          </p:cNvPicPr>
          <p:nvPr/>
        </p:nvPicPr>
        <p:blipFill rotWithShape="1">
          <a:blip r:embed="rId3">
            <a:duotone>
              <a:prstClr val="black"/>
              <a:schemeClr val="tx2">
                <a:tint val="45000"/>
                <a:satMod val="400000"/>
              </a:schemeClr>
            </a:duotone>
            <a:alphaModFix amt="30000"/>
          </a:blip>
          <a:srcRect b="9274"/>
          <a:stretch/>
        </p:blipFill>
        <p:spPr>
          <a:xfrm>
            <a:off x="20" y="10"/>
            <a:ext cx="12191980" cy="6857990"/>
          </a:xfrm>
          <a:prstGeom prst="rect">
            <a:avLst/>
          </a:prstGeom>
        </p:spPr>
      </p:pic>
      <p:pic>
        <p:nvPicPr>
          <p:cNvPr id="23562" name="Picture 23561">
            <a:extLst>
              <a:ext uri="{FF2B5EF4-FFF2-40B4-BE49-F238E27FC236}">
                <a16:creationId xmlns:a16="http://schemas.microsoft.com/office/drawing/2014/main" id="{6319FFD2-07B5-4029-BFB3-26FCFCC2F1B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3553" name="Rectangle 2"/>
          <p:cNvSpPr>
            <a:spLocks noGrp="1" noChangeArrowheads="1"/>
          </p:cNvSpPr>
          <p:nvPr>
            <p:ph type="title"/>
          </p:nvPr>
        </p:nvSpPr>
        <p:spPr>
          <a:xfrm>
            <a:off x="2895600" y="764373"/>
            <a:ext cx="8610600" cy="1293028"/>
          </a:xfrm>
        </p:spPr>
        <p:txBody>
          <a:bodyPr>
            <a:normAutofit/>
          </a:bodyPr>
          <a:lstStyle/>
          <a:p>
            <a:pPr eaLnBrk="1" hangingPunct="1"/>
            <a:r>
              <a:rPr lang="en-GB">
                <a:ea typeface="ＭＳ Ｐゴシック" pitchFamily="34" charset="-128"/>
              </a:rPr>
              <a:t>Exercise adherence and determinants</a:t>
            </a:r>
          </a:p>
        </p:txBody>
      </p:sp>
      <p:sp>
        <p:nvSpPr>
          <p:cNvPr id="23554" name="Rectangle 3"/>
          <p:cNvSpPr>
            <a:spLocks noGrp="1" noChangeArrowheads="1"/>
          </p:cNvSpPr>
          <p:nvPr>
            <p:ph idx="1"/>
          </p:nvPr>
        </p:nvSpPr>
        <p:spPr>
          <a:xfrm>
            <a:off x="685800" y="2194560"/>
            <a:ext cx="10820400" cy="4024125"/>
          </a:xfrm>
        </p:spPr>
        <p:txBody>
          <a:bodyPr>
            <a:normAutofit lnSpcReduction="10000"/>
          </a:bodyPr>
          <a:lstStyle/>
          <a:p>
            <a:pPr eaLnBrk="1" hangingPunct="1"/>
            <a:r>
              <a:rPr lang="en-GB" sz="1400" dirty="0">
                <a:ea typeface="ＭＳ Ｐゴシック" pitchFamily="34" charset="-128"/>
              </a:rPr>
              <a:t>What motivates individuals to make transition from sedentary to regular exercise? Largely unknown</a:t>
            </a:r>
          </a:p>
          <a:p>
            <a:pPr eaLnBrk="1" hangingPunct="1"/>
            <a:r>
              <a:rPr lang="en-GB" sz="1400" dirty="0">
                <a:ea typeface="ＭＳ Ｐゴシック" pitchFamily="34" charset="-128"/>
              </a:rPr>
              <a:t>Early research - Sallis et al. (1986). 1400 adults with battery of determinants. Comparison made.</a:t>
            </a:r>
          </a:p>
          <a:p>
            <a:pPr marL="0" indent="0" eaLnBrk="1" hangingPunct="1">
              <a:buNone/>
            </a:pPr>
            <a:endParaRPr lang="en-GB" sz="1400" dirty="0">
              <a:ea typeface="ＭＳ Ｐゴシック" pitchFamily="34" charset="-128"/>
            </a:endParaRPr>
          </a:p>
          <a:p>
            <a:pPr eaLnBrk="1" hangingPunct="1"/>
            <a:r>
              <a:rPr lang="en-GB" sz="2000" b="1" dirty="0">
                <a:ea typeface="ＭＳ Ｐゴシック" pitchFamily="34" charset="-128"/>
              </a:rPr>
              <a:t>Characteristics:</a:t>
            </a:r>
          </a:p>
          <a:p>
            <a:pPr lvl="1" eaLnBrk="1" hangingPunct="1"/>
            <a:r>
              <a:rPr lang="en-GB" dirty="0">
                <a:ea typeface="ＭＳ Ｐゴシック" pitchFamily="34" charset="-128"/>
              </a:rPr>
              <a:t>Exercise self efficacy. Succeed at vigorous exercise programme</a:t>
            </a:r>
          </a:p>
          <a:p>
            <a:pPr lvl="1" eaLnBrk="1" hangingPunct="1"/>
            <a:r>
              <a:rPr lang="en-GB" dirty="0">
                <a:ea typeface="ＭＳ Ｐゴシック" pitchFamily="34" charset="-128"/>
              </a:rPr>
              <a:t>Knowledge of what constitutes a healthy lifestyle</a:t>
            </a:r>
          </a:p>
          <a:p>
            <a:pPr lvl="1" eaLnBrk="1" hangingPunct="1"/>
            <a:r>
              <a:rPr lang="en-GB" dirty="0">
                <a:ea typeface="ＭＳ Ｐゴシック" pitchFamily="34" charset="-128"/>
              </a:rPr>
              <a:t>Knowledge (importance &amp; value)</a:t>
            </a:r>
          </a:p>
          <a:p>
            <a:pPr lvl="1" eaLnBrk="1" hangingPunct="1"/>
            <a:r>
              <a:rPr lang="en-GB" dirty="0">
                <a:ea typeface="ＭＳ Ｐゴシック" pitchFamily="34" charset="-128"/>
              </a:rPr>
              <a:t>Perception (self control)</a:t>
            </a:r>
          </a:p>
          <a:p>
            <a:pPr lvl="1" eaLnBrk="1" hangingPunct="1"/>
            <a:r>
              <a:rPr lang="en-GB" dirty="0">
                <a:ea typeface="ＭＳ Ｐゴシック" pitchFamily="34" charset="-128"/>
              </a:rPr>
              <a:t>Attitudes (value and importance)</a:t>
            </a:r>
          </a:p>
          <a:p>
            <a:pPr lvl="1" eaLnBrk="1" hangingPunct="1"/>
            <a:r>
              <a:rPr lang="en-GB" dirty="0">
                <a:ea typeface="ＭＳ Ｐゴシック" pitchFamily="34" charset="-128"/>
              </a:rPr>
              <a:t>Initial condition</a:t>
            </a:r>
          </a:p>
          <a:p>
            <a:pPr lvl="1" eaLnBrk="1" hangingPunct="1"/>
            <a:endParaRPr lang="en-GB" dirty="0">
              <a:ea typeface="ＭＳ Ｐゴシック" pitchFamily="34" charset="-128"/>
            </a:endParaRPr>
          </a:p>
          <a:p>
            <a:pPr lvl="1" eaLnBrk="1" hangingPunct="1">
              <a:buFont typeface="Wingdings" pitchFamily="2" charset="2"/>
              <a:buNone/>
            </a:pPr>
            <a:r>
              <a:rPr lang="en-GB" dirty="0">
                <a:ea typeface="ＭＳ Ｐゴシック" pitchFamily="34" charset="-128"/>
              </a:rPr>
              <a:t>These are still supported by recent research today…</a:t>
            </a:r>
          </a:p>
          <a:p>
            <a:pPr lvl="1" eaLnBrk="1" hangingPunct="1">
              <a:buFont typeface="Wingdings" pitchFamily="2" charset="2"/>
              <a:buNone/>
            </a:pPr>
            <a:endParaRPr lang="en-GB" sz="1400" dirty="0">
              <a:ea typeface="ＭＳ Ｐゴシック" pitchFamily="34" charset="-128"/>
            </a:endParaRPr>
          </a:p>
        </p:txBody>
      </p:sp>
    </p:spTree>
    <p:extLst>
      <p:ext uri="{BB962C8B-B14F-4D97-AF65-F5344CB8AC3E}">
        <p14:creationId xmlns:p14="http://schemas.microsoft.com/office/powerpoint/2010/main" val="8134773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29" name="Title 1"/>
          <p:cNvSpPr>
            <a:spLocks noGrp="1"/>
          </p:cNvSpPr>
          <p:nvPr>
            <p:ph type="title"/>
          </p:nvPr>
        </p:nvSpPr>
        <p:spPr>
          <a:xfrm>
            <a:off x="2895600" y="764373"/>
            <a:ext cx="8610600" cy="1293028"/>
          </a:xfrm>
        </p:spPr>
        <p:txBody>
          <a:bodyPr>
            <a:normAutofit/>
          </a:bodyPr>
          <a:lstStyle/>
          <a:p>
            <a:r>
              <a:rPr lang="en-GB">
                <a:latin typeface="Arial" charset="0"/>
                <a:ea typeface="ＭＳ Ｐゴシック" pitchFamily="34" charset="-128"/>
              </a:rPr>
              <a:t>Q. What motivates individuals to:</a:t>
            </a:r>
            <a:endParaRPr lang="en-US" dirty="0">
              <a:ea typeface="ＭＳ Ｐゴシック" pitchFamily="34" charset="-128"/>
            </a:endParaRPr>
          </a:p>
        </p:txBody>
      </p:sp>
      <p:pic>
        <p:nvPicPr>
          <p:cNvPr id="22534" name="Graphic 22533" descr="Crawl">
            <a:extLst>
              <a:ext uri="{FF2B5EF4-FFF2-40B4-BE49-F238E27FC236}">
                <a16:creationId xmlns:a16="http://schemas.microsoft.com/office/drawing/2014/main" id="{4402C60B-F4BD-272E-A99C-2E1B995403E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1126731" y="2272748"/>
            <a:ext cx="3639337" cy="3639337"/>
          </a:xfrm>
          <a:prstGeom prst="rect">
            <a:avLst/>
          </a:prstGeom>
        </p:spPr>
      </p:pic>
      <p:sp>
        <p:nvSpPr>
          <p:cNvPr id="22530" name="Content Placeholder 2"/>
          <p:cNvSpPr>
            <a:spLocks noGrp="1"/>
          </p:cNvSpPr>
          <p:nvPr>
            <p:ph idx="1"/>
          </p:nvPr>
        </p:nvSpPr>
        <p:spPr>
          <a:xfrm>
            <a:off x="5689600" y="2194560"/>
            <a:ext cx="5816600" cy="4024125"/>
          </a:xfrm>
        </p:spPr>
        <p:txBody>
          <a:bodyPr>
            <a:normAutofit/>
          </a:bodyPr>
          <a:lstStyle/>
          <a:p>
            <a:pPr lvl="1" eaLnBrk="1" hangingPunct="1"/>
            <a:endParaRPr lang="en-GB">
              <a:ea typeface="ＭＳ Ｐゴシック" pitchFamily="34" charset="-128"/>
            </a:endParaRPr>
          </a:p>
          <a:p>
            <a:pPr lvl="1" eaLnBrk="1" hangingPunct="1"/>
            <a:r>
              <a:rPr lang="en-GB">
                <a:ea typeface="ＭＳ Ｐゴシック" pitchFamily="34" charset="-128"/>
              </a:rPr>
              <a:t>Start exercising? </a:t>
            </a:r>
          </a:p>
          <a:p>
            <a:pPr lvl="2"/>
            <a:r>
              <a:rPr lang="en-GB">
                <a:ea typeface="ＭＳ Ｐゴシック" pitchFamily="34" charset="-128"/>
              </a:rPr>
              <a:t>Why did you start exercisin</a:t>
            </a:r>
            <a:r>
              <a:rPr lang="en-GB" dirty="0">
                <a:ea typeface="ＭＳ Ｐゴシック" pitchFamily="34" charset="-128"/>
              </a:rPr>
              <a:t>g?</a:t>
            </a:r>
            <a:endParaRPr lang="en-GB">
              <a:ea typeface="ＭＳ Ｐゴシック" pitchFamily="34" charset="-128"/>
            </a:endParaRPr>
          </a:p>
          <a:p>
            <a:pPr lvl="1" eaLnBrk="1" hangingPunct="1"/>
            <a:endParaRPr lang="en-GB">
              <a:ea typeface="ＭＳ Ｐゴシック" pitchFamily="34" charset="-128"/>
            </a:endParaRPr>
          </a:p>
          <a:p>
            <a:pPr lvl="1" eaLnBrk="1" hangingPunct="1"/>
            <a:r>
              <a:rPr lang="en-GB">
                <a:ea typeface="ＭＳ Ｐゴシック" pitchFamily="34" charset="-128"/>
              </a:rPr>
              <a:t>Adhere to exercise?</a:t>
            </a:r>
          </a:p>
          <a:p>
            <a:pPr lvl="2"/>
            <a:r>
              <a:rPr lang="en-GB">
                <a:ea typeface="ＭＳ Ｐゴシック" pitchFamily="34" charset="-128"/>
              </a:rPr>
              <a:t>What makes you keep going back</a:t>
            </a:r>
            <a:r>
              <a:rPr lang="en-US">
                <a:ea typeface="ＭＳ Ｐゴシック" pitchFamily="34" charset="-128"/>
              </a:rPr>
              <a:t>…</a:t>
            </a:r>
            <a:endParaRPr lang="en-GB">
              <a:ea typeface="ＭＳ Ｐゴシック" pitchFamily="34" charset="-128"/>
            </a:endParaRPr>
          </a:p>
          <a:p>
            <a:pPr lvl="1" eaLnBrk="1" hangingPunct="1"/>
            <a:endParaRPr lang="en-GB">
              <a:ea typeface="ＭＳ Ｐゴシック" pitchFamily="34" charset="-128"/>
            </a:endParaRPr>
          </a:p>
          <a:p>
            <a:pPr lvl="1" eaLnBrk="1" hangingPunct="1"/>
            <a:r>
              <a:rPr lang="en-GB">
                <a:ea typeface="ＭＳ Ｐゴシック" pitchFamily="34" charset="-128"/>
              </a:rPr>
              <a:t>Try again after failure?</a:t>
            </a:r>
          </a:p>
          <a:p>
            <a:pPr lvl="2"/>
            <a:endParaRPr lang="en-GB">
              <a:ea typeface="ＭＳ Ｐゴシック" pitchFamily="34" charset="-128"/>
            </a:endParaRPr>
          </a:p>
          <a:p>
            <a:pPr lvl="1" eaLnBrk="1" hangingPunct="1"/>
            <a:endParaRPr lang="en-GB">
              <a:ea typeface="ＭＳ Ｐゴシック" pitchFamily="34" charset="-128"/>
            </a:endParaRPr>
          </a:p>
          <a:p>
            <a:pPr marL="393192" lvl="1" indent="0">
              <a:buNone/>
            </a:pPr>
            <a:endParaRPr lang="en-GB">
              <a:ea typeface="ＭＳ Ｐゴシック" pitchFamily="34" charset="-128"/>
            </a:endParaRPr>
          </a:p>
          <a:p>
            <a:endParaRPr lang="en-US" dirty="0">
              <a:ea typeface="ＭＳ Ｐゴシック" pitchFamily="34" charset="-128"/>
            </a:endParaRPr>
          </a:p>
        </p:txBody>
      </p:sp>
    </p:spTree>
    <p:extLst>
      <p:ext uri="{BB962C8B-B14F-4D97-AF65-F5344CB8AC3E}">
        <p14:creationId xmlns:p14="http://schemas.microsoft.com/office/powerpoint/2010/main" val="8826081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hade val="98000"/>
                <a:satMod val="150000"/>
                <a:lumMod val="102000"/>
              </a:schemeClr>
            </a:gs>
            <a:gs pos="50000">
              <a:schemeClr val="bg1">
                <a:tint val="98000"/>
                <a:shade val="90000"/>
                <a:satMod val="13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32775" name="Rectangle 32774">
            <a:extLst>
              <a:ext uri="{FF2B5EF4-FFF2-40B4-BE49-F238E27FC236}">
                <a16:creationId xmlns:a16="http://schemas.microsoft.com/office/drawing/2014/main" id="{24C41CF4-4A13-4AA9-9300-CB7A2E37C8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32769" name="Rectangle 2"/>
          <p:cNvSpPr>
            <a:spLocks noGrp="1" noChangeArrowheads="1"/>
          </p:cNvSpPr>
          <p:nvPr>
            <p:ph type="title"/>
          </p:nvPr>
        </p:nvSpPr>
        <p:spPr>
          <a:xfrm>
            <a:off x="598226" y="-966192"/>
            <a:ext cx="3173688" cy="5216013"/>
          </a:xfrm>
        </p:spPr>
        <p:txBody>
          <a:bodyPr>
            <a:normAutofit/>
          </a:bodyPr>
          <a:lstStyle/>
          <a:p>
            <a:pPr eaLnBrk="1" hangingPunct="1"/>
            <a:r>
              <a:rPr lang="en-GB" dirty="0">
                <a:ea typeface="ＭＳ Ｐゴシック" pitchFamily="34" charset="-128"/>
              </a:rPr>
              <a:t>Task: Barriers to exercising</a:t>
            </a:r>
          </a:p>
        </p:txBody>
      </p:sp>
      <p:cxnSp>
        <p:nvCxnSpPr>
          <p:cNvPr id="32777" name="Straight Connector 32776">
            <a:extLst>
              <a:ext uri="{FF2B5EF4-FFF2-40B4-BE49-F238E27FC236}">
                <a16:creationId xmlns:a16="http://schemas.microsoft.com/office/drawing/2014/main" id="{7A77B115-9FF3-46AE-AE08-826DEB9A624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27197" y="1923563"/>
            <a:ext cx="0" cy="301752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2770" name="Rectangle 3"/>
          <p:cNvSpPr>
            <a:spLocks noGrp="1" noChangeArrowheads="1"/>
          </p:cNvSpPr>
          <p:nvPr>
            <p:ph idx="1"/>
          </p:nvPr>
        </p:nvSpPr>
        <p:spPr>
          <a:xfrm>
            <a:off x="4261015" y="1227471"/>
            <a:ext cx="7086600" cy="5216013"/>
          </a:xfrm>
        </p:spPr>
        <p:txBody>
          <a:bodyPr anchor="ctr">
            <a:normAutofit fontScale="92500"/>
          </a:bodyPr>
          <a:lstStyle/>
          <a:p>
            <a:pPr marL="0" indent="0">
              <a:buNone/>
            </a:pPr>
            <a:r>
              <a:rPr lang="en-GB" sz="1900" b="1" dirty="0">
                <a:ea typeface="ＭＳ Ｐゴシック" pitchFamily="34" charset="-128"/>
              </a:rPr>
              <a:t> (Talk to those around you):</a:t>
            </a:r>
          </a:p>
          <a:p>
            <a:pPr marL="0" indent="0">
              <a:buNone/>
            </a:pPr>
            <a:r>
              <a:rPr lang="en-GB" sz="1900" dirty="0">
                <a:ea typeface="ＭＳ Ｐゴシック" pitchFamily="34" charset="-128"/>
              </a:rPr>
              <a:t>Individually, identify what (if anything) prevents you (or other people you know) from exercising on a regular basis? Include sport and physical activity…</a:t>
            </a:r>
          </a:p>
          <a:p>
            <a:pPr marL="0" indent="0">
              <a:buNone/>
            </a:pPr>
            <a:endParaRPr lang="en-GB" sz="1900" dirty="0">
              <a:ea typeface="ＭＳ Ｐゴシック" pitchFamily="34" charset="-128"/>
            </a:endParaRPr>
          </a:p>
          <a:p>
            <a:pPr eaLnBrk="1" hangingPunct="1"/>
            <a:r>
              <a:rPr lang="en-GB" sz="1900" dirty="0">
                <a:ea typeface="ＭＳ Ｐゴシック" pitchFamily="34" charset="-128"/>
              </a:rPr>
              <a:t>There may be one…or many barriers that you can identify.</a:t>
            </a:r>
          </a:p>
          <a:p>
            <a:pPr eaLnBrk="1" hangingPunct="1"/>
            <a:r>
              <a:rPr lang="en-GB" sz="1900" dirty="0">
                <a:ea typeface="ＭＳ Ｐゴシック" pitchFamily="34" charset="-128"/>
              </a:rPr>
              <a:t>These may be real or perceived.</a:t>
            </a:r>
          </a:p>
          <a:p>
            <a:pPr eaLnBrk="1" hangingPunct="1"/>
            <a:r>
              <a:rPr lang="en-GB" sz="1900" dirty="0">
                <a:ea typeface="ＭＳ Ｐゴシック" pitchFamily="34" charset="-128"/>
              </a:rPr>
              <a:t>They may seem small / trivial…</a:t>
            </a:r>
          </a:p>
          <a:p>
            <a:pPr eaLnBrk="1" hangingPunct="1"/>
            <a:r>
              <a:rPr lang="en-GB" sz="1900" dirty="0">
                <a:ea typeface="ＭＳ Ｐゴシック" pitchFamily="34" charset="-128"/>
              </a:rPr>
              <a:t>If they prevent you from exercising they are important!</a:t>
            </a:r>
          </a:p>
          <a:p>
            <a:pPr eaLnBrk="1" hangingPunct="1"/>
            <a:r>
              <a:rPr lang="en-GB" sz="1900" b="1" dirty="0">
                <a:ea typeface="ＭＳ Ｐゴシック" pitchFamily="34" charset="-128"/>
              </a:rPr>
              <a:t>List these…</a:t>
            </a:r>
            <a:endParaRPr lang="en-GB" sz="1900" dirty="0">
              <a:ea typeface="ＭＳ Ｐゴシック" pitchFamily="34" charset="-128"/>
            </a:endParaRPr>
          </a:p>
          <a:p>
            <a:pPr lvl="1"/>
            <a:r>
              <a:rPr lang="en-GB" sz="1900" dirty="0">
                <a:ea typeface="ＭＳ Ｐゴシック" pitchFamily="34" charset="-128"/>
              </a:rPr>
              <a:t>Discuss this information with others on your programme.</a:t>
            </a:r>
          </a:p>
          <a:p>
            <a:pPr eaLnBrk="1" hangingPunct="1"/>
            <a:r>
              <a:rPr lang="en-GB" sz="1900" dirty="0">
                <a:ea typeface="ＭＳ Ｐゴシック" pitchFamily="34" charset="-128"/>
              </a:rPr>
              <a:t>Add the information gathered to the link below – also on the module Teams page / Moodle. </a:t>
            </a:r>
          </a:p>
          <a:p>
            <a:r>
              <a:rPr lang="en-GB" sz="1900" dirty="0">
                <a:ea typeface="ＭＳ Ｐゴシック" pitchFamily="34" charset="-128"/>
              </a:rPr>
              <a:t>https://</a:t>
            </a:r>
            <a:r>
              <a:rPr lang="en-GB" sz="1900" dirty="0" err="1">
                <a:ea typeface="ＭＳ Ｐゴシック" pitchFamily="34" charset="-128"/>
              </a:rPr>
              <a:t>padlet.com</a:t>
            </a:r>
            <a:r>
              <a:rPr lang="en-GB" sz="1900" dirty="0">
                <a:ea typeface="ＭＳ Ｐゴシック" pitchFamily="34" charset="-128"/>
              </a:rPr>
              <a:t>/</a:t>
            </a:r>
            <a:r>
              <a:rPr lang="en-GB" sz="1900" dirty="0" err="1">
                <a:ea typeface="ＭＳ Ｐゴシック" pitchFamily="34" charset="-128"/>
              </a:rPr>
              <a:t>aconnaughton</a:t>
            </a:r>
            <a:r>
              <a:rPr lang="en-GB" sz="1900" dirty="0">
                <a:ea typeface="ＭＳ Ｐゴシック" pitchFamily="34" charset="-128"/>
              </a:rPr>
              <a:t>/task-bmsh4303-26-27-barriers-to-exercise-and-physical-activi-cx3b6vecuzot09km</a:t>
            </a:r>
          </a:p>
          <a:p>
            <a:pPr eaLnBrk="1" hangingPunct="1"/>
            <a:endParaRPr lang="en-GB" sz="1900" dirty="0">
              <a:ea typeface="ＭＳ Ｐゴシック" pitchFamily="34" charset="-128"/>
            </a:endParaRPr>
          </a:p>
          <a:p>
            <a:endParaRPr lang="en-GB" sz="1900" dirty="0">
              <a:ea typeface="ＭＳ Ｐゴシック" pitchFamily="34" charset="-128"/>
            </a:endParaRPr>
          </a:p>
          <a:p>
            <a:pPr eaLnBrk="1" hangingPunct="1"/>
            <a:endParaRPr lang="en-GB" sz="1900" dirty="0">
              <a:ea typeface="ＭＳ Ｐゴシック" pitchFamily="34" charset="-128"/>
            </a:endParaRPr>
          </a:p>
        </p:txBody>
      </p:sp>
      <p:pic>
        <p:nvPicPr>
          <p:cNvPr id="3" name="Picture 2">
            <a:extLst>
              <a:ext uri="{FF2B5EF4-FFF2-40B4-BE49-F238E27FC236}">
                <a16:creationId xmlns:a16="http://schemas.microsoft.com/office/drawing/2014/main" id="{B64993E3-33EF-566F-42EE-29843ECA48AA}"/>
              </a:ext>
            </a:extLst>
          </p:cNvPr>
          <p:cNvPicPr>
            <a:picLocks noChangeAspect="1"/>
          </p:cNvPicPr>
          <p:nvPr/>
        </p:nvPicPr>
        <p:blipFill>
          <a:blip r:embed="rId3"/>
          <a:stretch>
            <a:fillRect/>
          </a:stretch>
        </p:blipFill>
        <p:spPr>
          <a:xfrm>
            <a:off x="915085" y="3429000"/>
            <a:ext cx="2297029" cy="2297029"/>
          </a:xfrm>
          <a:prstGeom prst="rect">
            <a:avLst/>
          </a:prstGeom>
        </p:spPr>
      </p:pic>
    </p:spTree>
    <p:extLst>
      <p:ext uri="{BB962C8B-B14F-4D97-AF65-F5344CB8AC3E}">
        <p14:creationId xmlns:p14="http://schemas.microsoft.com/office/powerpoint/2010/main" val="38947257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38" name="Rounded Rectangle 14">
            <a:extLst>
              <a:ext uri="{FF2B5EF4-FFF2-40B4-BE49-F238E27FC236}">
                <a16:creationId xmlns:a16="http://schemas.microsoft.com/office/drawing/2014/main" id="{637BD688-14A6-4B96-B8A2-3CD81C054F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6008" y="0"/>
            <a:ext cx="7555992" cy="6858000"/>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useBgFill="1">
        <p:nvSpPr>
          <p:cNvPr id="34839" name="Rectangle 34838">
            <a:extLst>
              <a:ext uri="{FF2B5EF4-FFF2-40B4-BE49-F238E27FC236}">
                <a16:creationId xmlns:a16="http://schemas.microsoft.com/office/drawing/2014/main" id="{B7B2544F-CA5E-40F6-9525-716A90C83F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34840" name="Picture 34839">
            <a:extLst>
              <a:ext uri="{FF2B5EF4-FFF2-40B4-BE49-F238E27FC236}">
                <a16:creationId xmlns:a16="http://schemas.microsoft.com/office/drawing/2014/main" id="{D2B93162-635C-46F5-97EC-E98C1659F1F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61975"/>
          <a:stretch/>
        </p:blipFill>
        <p:spPr>
          <a:xfrm>
            <a:off x="0" y="4375150"/>
            <a:ext cx="4636008" cy="2482850"/>
          </a:xfrm>
          <a:prstGeom prst="rect">
            <a:avLst/>
          </a:prstGeom>
        </p:spPr>
      </p:pic>
      <p:sp>
        <p:nvSpPr>
          <p:cNvPr id="34817" name="Rectangle 2"/>
          <p:cNvSpPr>
            <a:spLocks noGrp="1" noChangeArrowheads="1"/>
          </p:cNvSpPr>
          <p:nvPr>
            <p:ph type="title"/>
          </p:nvPr>
        </p:nvSpPr>
        <p:spPr>
          <a:xfrm>
            <a:off x="665922" y="987287"/>
            <a:ext cx="3548269" cy="4697896"/>
          </a:xfrm>
        </p:spPr>
        <p:txBody>
          <a:bodyPr>
            <a:normAutofit/>
          </a:bodyPr>
          <a:lstStyle/>
          <a:p>
            <a:pPr eaLnBrk="1" hangingPunct="1"/>
            <a:r>
              <a:rPr lang="en-GB" sz="3300">
                <a:ea typeface="ＭＳ Ｐゴシック" pitchFamily="34" charset="-128"/>
              </a:rPr>
              <a:t>Now look at the following populations…are there any others which may be population specific which you can add to your list!</a:t>
            </a:r>
          </a:p>
        </p:txBody>
      </p:sp>
      <p:sp>
        <p:nvSpPr>
          <p:cNvPr id="34818" name="Rectangle 3"/>
          <p:cNvSpPr>
            <a:spLocks noGrp="1" noChangeArrowheads="1"/>
          </p:cNvSpPr>
          <p:nvPr>
            <p:ph idx="1"/>
          </p:nvPr>
        </p:nvSpPr>
        <p:spPr>
          <a:xfrm>
            <a:off x="5057825" y="987287"/>
            <a:ext cx="5755949" cy="4697895"/>
          </a:xfrm>
        </p:spPr>
        <p:txBody>
          <a:bodyPr anchor="ctr">
            <a:normAutofit/>
          </a:bodyPr>
          <a:lstStyle/>
          <a:p>
            <a:pPr eaLnBrk="1" hangingPunct="1">
              <a:buFont typeface="Wingdings" pitchFamily="2" charset="2"/>
              <a:buNone/>
            </a:pPr>
            <a:r>
              <a:rPr lang="en-GB" sz="1800" dirty="0">
                <a:ea typeface="ＭＳ Ｐゴシック" pitchFamily="34" charset="-128"/>
              </a:rPr>
              <a:t>Populations…</a:t>
            </a:r>
          </a:p>
          <a:p>
            <a:pPr lvl="1" eaLnBrk="1" hangingPunct="1"/>
            <a:r>
              <a:rPr lang="en-GB" sz="1800" dirty="0">
                <a:ea typeface="ＭＳ Ｐゴシック" pitchFamily="34" charset="-128"/>
              </a:rPr>
              <a:t>Sedentary office job</a:t>
            </a:r>
          </a:p>
          <a:p>
            <a:pPr lvl="1" eaLnBrk="1" hangingPunct="1"/>
            <a:r>
              <a:rPr lang="en-GB" sz="1800" dirty="0">
                <a:ea typeface="ＭＳ Ｐゴシック" pitchFamily="34" charset="-128"/>
              </a:rPr>
              <a:t>Shift workers</a:t>
            </a:r>
          </a:p>
          <a:p>
            <a:pPr lvl="1" eaLnBrk="1" hangingPunct="1"/>
            <a:r>
              <a:rPr lang="en-GB" sz="1800" dirty="0">
                <a:ea typeface="ＭＳ Ｐゴシック" pitchFamily="34" charset="-128"/>
              </a:rPr>
              <a:t>Ex athlete</a:t>
            </a:r>
          </a:p>
          <a:p>
            <a:pPr lvl="1" eaLnBrk="1" hangingPunct="1"/>
            <a:r>
              <a:rPr lang="en-GB" sz="1800" dirty="0">
                <a:ea typeface="ＭＳ Ｐゴシック" pitchFamily="34" charset="-128"/>
              </a:rPr>
              <a:t>Previously active – now with an injury affecting favoured activity</a:t>
            </a:r>
          </a:p>
          <a:p>
            <a:pPr lvl="1" eaLnBrk="1" hangingPunct="1"/>
            <a:r>
              <a:rPr lang="en-GB" sz="1800" dirty="0">
                <a:ea typeface="ＭＳ Ｐゴシック" pitchFamily="34" charset="-128"/>
              </a:rPr>
              <a:t>Students (18+)</a:t>
            </a:r>
          </a:p>
          <a:p>
            <a:pPr lvl="1" eaLnBrk="1" hangingPunct="1"/>
            <a:r>
              <a:rPr lang="en-GB" sz="1800" dirty="0">
                <a:ea typeface="ＭＳ Ｐゴシック" pitchFamily="34" charset="-128"/>
              </a:rPr>
              <a:t>Elderly</a:t>
            </a:r>
          </a:p>
          <a:p>
            <a:pPr lvl="1" eaLnBrk="1" hangingPunct="1"/>
            <a:r>
              <a:rPr lang="en-GB" sz="1800" dirty="0">
                <a:ea typeface="ＭＳ Ｐゴシック" pitchFamily="34" charset="-128"/>
              </a:rPr>
              <a:t>Teenagers (13-17years)</a:t>
            </a:r>
          </a:p>
          <a:p>
            <a:pPr lvl="1" eaLnBrk="1" hangingPunct="1"/>
            <a:r>
              <a:rPr lang="en-GB" sz="1800" dirty="0">
                <a:ea typeface="ＭＳ Ｐゴシック" pitchFamily="34" charset="-128"/>
              </a:rPr>
              <a:t>Those with a chronic condition (i.e. arthritis / type 2 diabetes / CHD / osteoporosis / hypertension)</a:t>
            </a:r>
          </a:p>
          <a:p>
            <a:pPr eaLnBrk="1" hangingPunct="1"/>
            <a:endParaRPr lang="en-GB" sz="1800" dirty="0">
              <a:ea typeface="ＭＳ Ｐゴシック" pitchFamily="34" charset="-128"/>
            </a:endParaRPr>
          </a:p>
        </p:txBody>
      </p:sp>
    </p:spTree>
    <p:extLst>
      <p:ext uri="{BB962C8B-B14F-4D97-AF65-F5344CB8AC3E}">
        <p14:creationId xmlns:p14="http://schemas.microsoft.com/office/powerpoint/2010/main" val="3620718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p:nvPr>
        </p:nvSpPr>
        <p:spPr>
          <a:xfrm>
            <a:off x="270164" y="653339"/>
            <a:ext cx="10844151" cy="1293028"/>
          </a:xfrm>
        </p:spPr>
        <p:txBody>
          <a:bodyPr>
            <a:normAutofit/>
          </a:bodyPr>
          <a:lstStyle/>
          <a:p>
            <a:r>
              <a:rPr lang="en-US" sz="2400" b="1" dirty="0">
                <a:ea typeface="ＭＳ Ｐゴシック" pitchFamily="34" charset="-128"/>
              </a:rPr>
              <a:t>Predicting older adults' maintenance in exercise participation – </a:t>
            </a:r>
            <a:r>
              <a:rPr lang="en-US" sz="2400" dirty="0" err="1">
                <a:ea typeface="ＭＳ Ｐゴシック" pitchFamily="34" charset="-128"/>
              </a:rPr>
              <a:t>Stiggelbout</a:t>
            </a:r>
            <a:r>
              <a:rPr lang="en-US" sz="2400" dirty="0">
                <a:ea typeface="ＭＳ Ｐゴシック" pitchFamily="34" charset="-128"/>
              </a:rPr>
              <a:t> et al. (2006)</a:t>
            </a:r>
            <a:br>
              <a:rPr lang="en-US" sz="2400" dirty="0">
                <a:ea typeface="ＭＳ Ｐゴシック" pitchFamily="34" charset="-128"/>
              </a:rPr>
            </a:br>
            <a:endParaRPr lang="en-US" sz="2400" dirty="0">
              <a:ea typeface="ＭＳ Ｐゴシック" pitchFamily="34" charset="-128"/>
            </a:endParaRPr>
          </a:p>
        </p:txBody>
      </p:sp>
      <p:sp>
        <p:nvSpPr>
          <p:cNvPr id="26626" name="Content Placeholder 2"/>
          <p:cNvSpPr>
            <a:spLocks noGrp="1"/>
          </p:cNvSpPr>
          <p:nvPr>
            <p:ph idx="1"/>
          </p:nvPr>
        </p:nvSpPr>
        <p:spPr>
          <a:xfrm>
            <a:off x="783771" y="1752600"/>
            <a:ext cx="10914018" cy="4845050"/>
          </a:xfrm>
        </p:spPr>
        <p:txBody>
          <a:bodyPr>
            <a:normAutofit/>
          </a:bodyPr>
          <a:lstStyle/>
          <a:p>
            <a:r>
              <a:rPr lang="en-US" sz="2000" dirty="0">
                <a:ea typeface="ＭＳ Ｐゴシック" pitchFamily="34" charset="-128"/>
              </a:rPr>
              <a:t>Study (n = 1,725; age 50 years or older) involving 10 different types of exercise </a:t>
            </a:r>
            <a:r>
              <a:rPr lang="en-US" sz="2000" dirty="0" err="1">
                <a:ea typeface="ＭＳ Ｐゴシック" pitchFamily="34" charset="-128"/>
              </a:rPr>
              <a:t>programmes</a:t>
            </a:r>
            <a:r>
              <a:rPr lang="en-US" sz="2000" dirty="0">
                <a:ea typeface="ＭＳ Ｐゴシック" pitchFamily="34" charset="-128"/>
              </a:rPr>
              <a:t>, with measurements at baseline and after 6 months. </a:t>
            </a:r>
          </a:p>
          <a:p>
            <a:r>
              <a:rPr lang="en-US" sz="2000" dirty="0">
                <a:ea typeface="ＭＳ Ｐゴシック" pitchFamily="34" charset="-128"/>
              </a:rPr>
              <a:t>Predictors of intention to continue participating and the actual maintenance of exercise participation in the exercise </a:t>
            </a:r>
            <a:r>
              <a:rPr lang="en-US" sz="2000" dirty="0" err="1">
                <a:ea typeface="ＭＳ Ｐゴシック" pitchFamily="34" charset="-128"/>
              </a:rPr>
              <a:t>programme</a:t>
            </a:r>
            <a:r>
              <a:rPr lang="en-US" sz="2000" dirty="0">
                <a:ea typeface="ＭＳ Ｐゴシック" pitchFamily="34" charset="-128"/>
              </a:rPr>
              <a:t> were assessed . </a:t>
            </a:r>
          </a:p>
          <a:p>
            <a:r>
              <a:rPr lang="en-US" sz="2000" dirty="0">
                <a:ea typeface="ＭＳ Ｐゴシック" pitchFamily="34" charset="-128"/>
              </a:rPr>
              <a:t>Predictors of the </a:t>
            </a:r>
            <a:r>
              <a:rPr lang="en-US" sz="2000" b="1" dirty="0">
                <a:ea typeface="ＭＳ Ｐゴシック" pitchFamily="34" charset="-128"/>
              </a:rPr>
              <a:t>intention to continue </a:t>
            </a:r>
            <a:r>
              <a:rPr lang="en-US" sz="2000" dirty="0">
                <a:ea typeface="ＭＳ Ｐゴシック" pitchFamily="34" charset="-128"/>
              </a:rPr>
              <a:t>with the exercise </a:t>
            </a:r>
            <a:r>
              <a:rPr lang="en-US" sz="2000" dirty="0" err="1">
                <a:ea typeface="ＭＳ Ｐゴシック" pitchFamily="34" charset="-128"/>
              </a:rPr>
              <a:t>programme</a:t>
            </a:r>
            <a:r>
              <a:rPr lang="en-US" sz="2000" dirty="0">
                <a:ea typeface="ＭＳ Ｐゴシック" pitchFamily="34" charset="-128"/>
              </a:rPr>
              <a:t> were found for:</a:t>
            </a:r>
          </a:p>
          <a:p>
            <a:pPr algn="ctr"/>
            <a:r>
              <a:rPr lang="en-US" sz="2000" dirty="0">
                <a:ea typeface="ＭＳ Ｐゴシック" pitchFamily="34" charset="-128"/>
              </a:rPr>
              <a:t>female sex,</a:t>
            </a:r>
          </a:p>
          <a:p>
            <a:pPr algn="ctr"/>
            <a:r>
              <a:rPr lang="en-US" sz="2000" dirty="0">
                <a:ea typeface="ＭＳ Ｐゴシック" pitchFamily="34" charset="-128"/>
              </a:rPr>
              <a:t>younger age, </a:t>
            </a:r>
          </a:p>
          <a:p>
            <a:pPr algn="ctr"/>
            <a:r>
              <a:rPr lang="en-US" sz="2000" dirty="0">
                <a:ea typeface="ＭＳ Ｐゴシック" pitchFamily="34" charset="-128"/>
              </a:rPr>
              <a:t>being married, </a:t>
            </a:r>
          </a:p>
          <a:p>
            <a:pPr algn="ctr"/>
            <a:r>
              <a:rPr lang="en-US" sz="2000" dirty="0">
                <a:ea typeface="ＭＳ Ｐゴシック" pitchFamily="34" charset="-128"/>
              </a:rPr>
              <a:t>being a non-smoker, </a:t>
            </a:r>
          </a:p>
          <a:p>
            <a:pPr algn="ctr"/>
            <a:r>
              <a:rPr lang="en-US" sz="2000" dirty="0">
                <a:ea typeface="ＭＳ Ｐゴシック" pitchFamily="34" charset="-128"/>
              </a:rPr>
              <a:t>being in paid employment, </a:t>
            </a:r>
          </a:p>
          <a:p>
            <a:pPr algn="ctr"/>
            <a:r>
              <a:rPr lang="en-US" sz="2000" dirty="0">
                <a:ea typeface="ＭＳ Ｐゴシック" pitchFamily="34" charset="-128"/>
              </a:rPr>
              <a:t>having a positive attitude towards exercise, </a:t>
            </a:r>
          </a:p>
          <a:p>
            <a:pPr algn="ctr"/>
            <a:r>
              <a:rPr lang="en-US" sz="2000" dirty="0">
                <a:ea typeface="ＭＳ Ｐゴシック" pitchFamily="34" charset="-128"/>
              </a:rPr>
              <a:t>having a high self-efficacy at baseline.</a:t>
            </a:r>
          </a:p>
        </p:txBody>
      </p:sp>
    </p:spTree>
    <p:extLst>
      <p:ext uri="{BB962C8B-B14F-4D97-AF65-F5344CB8AC3E}">
        <p14:creationId xmlns:p14="http://schemas.microsoft.com/office/powerpoint/2010/main" val="29339135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p:nvPr>
        </p:nvSpPr>
        <p:spPr>
          <a:xfrm>
            <a:off x="424543" y="496584"/>
            <a:ext cx="11016343" cy="1293028"/>
          </a:xfrm>
        </p:spPr>
        <p:txBody>
          <a:bodyPr>
            <a:normAutofit fontScale="90000"/>
          </a:bodyPr>
          <a:lstStyle/>
          <a:p>
            <a:r>
              <a:rPr lang="en-US" sz="4400" b="1" dirty="0">
                <a:ea typeface="ＭＳ Ｐゴシック" pitchFamily="34" charset="-128"/>
              </a:rPr>
              <a:t>Predictors of actual maintenance of exercise participation </a:t>
            </a:r>
            <a:endParaRPr lang="en-US" dirty="0">
              <a:ea typeface="ＭＳ Ｐゴシック" pitchFamily="34" charset="-128"/>
            </a:endParaRPr>
          </a:p>
        </p:txBody>
      </p:sp>
      <p:sp>
        <p:nvSpPr>
          <p:cNvPr id="27650" name="Content Placeholder 2"/>
          <p:cNvSpPr>
            <a:spLocks noGrp="1"/>
          </p:cNvSpPr>
          <p:nvPr>
            <p:ph idx="1"/>
          </p:nvPr>
        </p:nvSpPr>
        <p:spPr/>
        <p:txBody>
          <a:bodyPr>
            <a:normAutofit fontScale="92500" lnSpcReduction="20000"/>
          </a:bodyPr>
          <a:lstStyle/>
          <a:p>
            <a:r>
              <a:rPr lang="en-US" sz="2400" dirty="0">
                <a:ea typeface="ＭＳ Ｐゴシック" pitchFamily="34" charset="-128"/>
              </a:rPr>
              <a:t>Short lapses, </a:t>
            </a:r>
          </a:p>
          <a:p>
            <a:r>
              <a:rPr lang="en-US" sz="2400" dirty="0">
                <a:ea typeface="ＭＳ Ｐゴシック" pitchFamily="34" charset="-128"/>
              </a:rPr>
              <a:t>Absence of lapses, </a:t>
            </a:r>
          </a:p>
          <a:p>
            <a:r>
              <a:rPr lang="en-US" sz="2400" dirty="0">
                <a:ea typeface="ＭＳ Ｐゴシック" pitchFamily="34" charset="-128"/>
              </a:rPr>
              <a:t>High intention at baseline, </a:t>
            </a:r>
          </a:p>
          <a:p>
            <a:r>
              <a:rPr lang="en-US" sz="2400" dirty="0">
                <a:ea typeface="ＭＳ Ｐゴシック" pitchFamily="34" charset="-128"/>
              </a:rPr>
              <a:t>High perceived quality of the </a:t>
            </a:r>
            <a:r>
              <a:rPr lang="en-US" sz="2400" dirty="0" err="1">
                <a:ea typeface="ＭＳ Ｐゴシック" pitchFamily="34" charset="-128"/>
              </a:rPr>
              <a:t>programme</a:t>
            </a:r>
            <a:r>
              <a:rPr lang="en-US" sz="2400" dirty="0">
                <a:ea typeface="ＭＳ Ｐゴシック" pitchFamily="34" charset="-128"/>
              </a:rPr>
              <a:t>,</a:t>
            </a:r>
          </a:p>
          <a:p>
            <a:r>
              <a:rPr lang="en-US" sz="2400" dirty="0">
                <a:ea typeface="ＭＳ Ｐゴシック" pitchFamily="34" charset="-128"/>
              </a:rPr>
              <a:t>Positive attitude at baseline and few risk situations at baseline. </a:t>
            </a:r>
          </a:p>
          <a:p>
            <a:endParaRPr lang="en-US" sz="2400" b="1" dirty="0">
              <a:ea typeface="ＭＳ Ｐゴシック" pitchFamily="34" charset="-128"/>
            </a:endParaRPr>
          </a:p>
          <a:p>
            <a:r>
              <a:rPr lang="en-US" sz="2400" b="1" dirty="0">
                <a:ea typeface="ＭＳ Ｐゴシック" pitchFamily="34" charset="-128"/>
              </a:rPr>
              <a:t>In order to promote maintenance of exercise participation for older adults</a:t>
            </a:r>
            <a:r>
              <a:rPr lang="en-US" sz="2400" dirty="0">
                <a:ea typeface="ＭＳ Ｐゴシック" pitchFamily="34" charset="-128"/>
              </a:rPr>
              <a:t>:</a:t>
            </a:r>
          </a:p>
          <a:p>
            <a:pPr algn="ctr"/>
            <a:r>
              <a:rPr lang="en-US" sz="2400" dirty="0">
                <a:ea typeface="ＭＳ Ｐゴシック" pitchFamily="34" charset="-128"/>
              </a:rPr>
              <a:t>Effort should be taken to prevent lapses, </a:t>
            </a:r>
          </a:p>
          <a:p>
            <a:pPr algn="ctr"/>
            <a:r>
              <a:rPr lang="en-US" sz="2400" dirty="0">
                <a:ea typeface="ＭＳ Ｐゴシック" pitchFamily="34" charset="-128"/>
              </a:rPr>
              <a:t>To help people cope with risk situations for lapses, </a:t>
            </a:r>
          </a:p>
          <a:p>
            <a:pPr algn="ctr"/>
            <a:r>
              <a:rPr lang="en-US" sz="2400" dirty="0">
                <a:ea typeface="ＭＳ Ｐゴシック" pitchFamily="34" charset="-128"/>
              </a:rPr>
              <a:t>To improve the attitude towards exercise participation </a:t>
            </a:r>
          </a:p>
          <a:p>
            <a:pPr algn="ctr"/>
            <a:r>
              <a:rPr lang="en-US" sz="2400" dirty="0">
                <a:ea typeface="ＭＳ Ｐゴシック" pitchFamily="34" charset="-128"/>
              </a:rPr>
              <a:t>to improve the quality of the </a:t>
            </a:r>
            <a:r>
              <a:rPr lang="en-US" sz="2400" dirty="0" err="1">
                <a:ea typeface="ＭＳ Ｐゴシック" pitchFamily="34" charset="-128"/>
              </a:rPr>
              <a:t>programme</a:t>
            </a:r>
            <a:r>
              <a:rPr lang="en-US" sz="2400" dirty="0">
                <a:ea typeface="ＭＳ Ｐゴシック" pitchFamily="34" charset="-128"/>
              </a:rPr>
              <a:t>.</a:t>
            </a:r>
          </a:p>
        </p:txBody>
      </p:sp>
    </p:spTree>
    <p:extLst>
      <p:ext uri="{BB962C8B-B14F-4D97-AF65-F5344CB8AC3E}">
        <p14:creationId xmlns:p14="http://schemas.microsoft.com/office/powerpoint/2010/main" val="15516884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0566" y="764373"/>
            <a:ext cx="10245634" cy="1293028"/>
          </a:xfrm>
        </p:spPr>
        <p:txBody>
          <a:bodyPr>
            <a:normAutofit fontScale="90000"/>
          </a:bodyPr>
          <a:lstStyle/>
          <a:p>
            <a:r>
              <a:rPr lang="en-GB" dirty="0"/>
              <a:t>Which exercise / sport / PA situations are you most confident in?</a:t>
            </a:r>
          </a:p>
        </p:txBody>
      </p:sp>
      <p:sp>
        <p:nvSpPr>
          <p:cNvPr id="3" name="Content Placeholder 2"/>
          <p:cNvSpPr>
            <a:spLocks noGrp="1"/>
          </p:cNvSpPr>
          <p:nvPr>
            <p:ph idx="1"/>
          </p:nvPr>
        </p:nvSpPr>
        <p:spPr>
          <a:xfrm>
            <a:off x="685800" y="2606040"/>
            <a:ext cx="10820400" cy="4024125"/>
          </a:xfrm>
        </p:spPr>
        <p:txBody>
          <a:bodyPr/>
          <a:lstStyle/>
          <a:p>
            <a:r>
              <a:rPr lang="en-GB" dirty="0"/>
              <a:t>Chat with others around you!</a:t>
            </a:r>
          </a:p>
          <a:p>
            <a:endParaRPr lang="en-GB" dirty="0"/>
          </a:p>
          <a:p>
            <a:r>
              <a:rPr lang="en-GB" dirty="0"/>
              <a:t>Why are you comfortable in those situations?</a:t>
            </a:r>
          </a:p>
          <a:p>
            <a:pPr marL="0" indent="0">
              <a:buNone/>
            </a:pPr>
            <a:endParaRPr lang="en-GB" dirty="0"/>
          </a:p>
          <a:p>
            <a:r>
              <a:rPr lang="en-GB" dirty="0"/>
              <a:t>Are there any situations where you are less confident?</a:t>
            </a:r>
          </a:p>
          <a:p>
            <a:pPr lvl="1"/>
            <a:r>
              <a:rPr lang="en-US" dirty="0"/>
              <a:t>E</a:t>
            </a:r>
            <a:r>
              <a:rPr lang="en-GB" dirty="0"/>
              <a:t>.g. Dance? Swimming? Team games? Group exercise classes? </a:t>
            </a:r>
          </a:p>
          <a:p>
            <a:pPr lvl="1"/>
            <a:endParaRPr lang="en-GB" dirty="0"/>
          </a:p>
          <a:p>
            <a:pPr lvl="1"/>
            <a:endParaRPr lang="en-GB" dirty="0"/>
          </a:p>
          <a:p>
            <a:pPr lvl="1"/>
            <a:r>
              <a:rPr lang="en-GB" dirty="0"/>
              <a:t>Similarities / differences to those that you know?</a:t>
            </a:r>
          </a:p>
        </p:txBody>
      </p:sp>
    </p:spTree>
    <p:extLst>
      <p:ext uri="{BB962C8B-B14F-4D97-AF65-F5344CB8AC3E}">
        <p14:creationId xmlns:p14="http://schemas.microsoft.com/office/powerpoint/2010/main" val="20398255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680" name="Rectangle 28679">
            <a:extLst>
              <a:ext uri="{FF2B5EF4-FFF2-40B4-BE49-F238E27FC236}">
                <a16:creationId xmlns:a16="http://schemas.microsoft.com/office/drawing/2014/main" id="{30BD2399-7475-404C-BAC9-E55E167692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682" name="Picture 28681">
            <a:extLst>
              <a:ext uri="{FF2B5EF4-FFF2-40B4-BE49-F238E27FC236}">
                <a16:creationId xmlns:a16="http://schemas.microsoft.com/office/drawing/2014/main" id="{0D748104-6E76-4AD9-9940-82154F97E7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8673" name="Rectangle 2"/>
          <p:cNvSpPr>
            <a:spLocks noGrp="1" noChangeArrowheads="1"/>
          </p:cNvSpPr>
          <p:nvPr>
            <p:ph type="title"/>
          </p:nvPr>
        </p:nvSpPr>
        <p:spPr>
          <a:xfrm>
            <a:off x="685800" y="1066163"/>
            <a:ext cx="3306744" cy="5148371"/>
          </a:xfrm>
        </p:spPr>
        <p:txBody>
          <a:bodyPr>
            <a:normAutofit/>
          </a:bodyPr>
          <a:lstStyle/>
          <a:p>
            <a:pPr eaLnBrk="1" hangingPunct="1"/>
            <a:r>
              <a:rPr lang="en-GB" sz="3200">
                <a:ea typeface="ＭＳ Ｐゴシック" pitchFamily="34" charset="-128"/>
              </a:rPr>
              <a:t>Self efficacy – situation specific confidence</a:t>
            </a:r>
          </a:p>
        </p:txBody>
      </p:sp>
      <p:graphicFrame>
        <p:nvGraphicFramePr>
          <p:cNvPr id="28676" name="Rectangle 3">
            <a:extLst>
              <a:ext uri="{FF2B5EF4-FFF2-40B4-BE49-F238E27FC236}">
                <a16:creationId xmlns:a16="http://schemas.microsoft.com/office/drawing/2014/main" id="{1E863DA6-87E4-1D68-80C9-EE12D2484E32}"/>
              </a:ext>
            </a:extLst>
          </p:cNvPr>
          <p:cNvGraphicFramePr>
            <a:graphicFrameLocks noGrp="1"/>
          </p:cNvGraphicFramePr>
          <p:nvPr>
            <p:ph idx="1"/>
            <p:extLst>
              <p:ext uri="{D42A27DB-BD31-4B8C-83A1-F6EECF244321}">
                <p14:modId xmlns:p14="http://schemas.microsoft.com/office/powerpoint/2010/main" val="14000820"/>
              </p:ext>
            </p:extLst>
          </p:nvPr>
        </p:nvGraphicFramePr>
        <p:xfrm>
          <a:off x="4678344" y="1127125"/>
          <a:ext cx="6403994" cy="508740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534690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1" name="Rectangle 2"/>
          <p:cNvSpPr>
            <a:spLocks noGrp="1" noChangeArrowheads="1"/>
          </p:cNvSpPr>
          <p:nvPr>
            <p:ph type="title"/>
          </p:nvPr>
        </p:nvSpPr>
        <p:spPr>
          <a:xfrm>
            <a:off x="619759" y="764373"/>
            <a:ext cx="6257291" cy="1293028"/>
          </a:xfrm>
        </p:spPr>
        <p:txBody>
          <a:bodyPr>
            <a:normAutofit/>
          </a:bodyPr>
          <a:lstStyle/>
          <a:p>
            <a:pPr eaLnBrk="1" hangingPunct="1"/>
            <a:r>
              <a:rPr lang="en-GB" dirty="0">
                <a:ea typeface="ＭＳ Ｐゴシック" pitchFamily="34" charset="-128"/>
              </a:rPr>
              <a:t>Summary of exercise determinants</a:t>
            </a:r>
          </a:p>
        </p:txBody>
      </p:sp>
      <p:sp>
        <p:nvSpPr>
          <p:cNvPr id="30722" name="Rectangle 3"/>
          <p:cNvSpPr>
            <a:spLocks noGrp="1" noChangeArrowheads="1"/>
          </p:cNvSpPr>
          <p:nvPr>
            <p:ph idx="1"/>
          </p:nvPr>
        </p:nvSpPr>
        <p:spPr>
          <a:xfrm>
            <a:off x="619760" y="2194560"/>
            <a:ext cx="6257290" cy="4024125"/>
          </a:xfrm>
        </p:spPr>
        <p:txBody>
          <a:bodyPr>
            <a:normAutofit/>
          </a:bodyPr>
          <a:lstStyle/>
          <a:p>
            <a:pPr eaLnBrk="1" hangingPunct="1"/>
            <a:r>
              <a:rPr lang="en-GB" sz="1700" dirty="0">
                <a:ea typeface="ＭＳ Ｐゴシック" pitchFamily="34" charset="-128"/>
              </a:rPr>
              <a:t>General Determinants of Exercise Adherence</a:t>
            </a:r>
          </a:p>
          <a:p>
            <a:pPr lvl="1" eaLnBrk="1" hangingPunct="1"/>
            <a:endParaRPr lang="en-GB" sz="1700" dirty="0">
              <a:ea typeface="ＭＳ Ｐゴシック" pitchFamily="34" charset="-128"/>
            </a:endParaRPr>
          </a:p>
          <a:p>
            <a:pPr lvl="1" eaLnBrk="1" hangingPunct="1"/>
            <a:r>
              <a:rPr lang="en-GB" dirty="0">
                <a:ea typeface="ＭＳ Ｐゴシック" pitchFamily="34" charset="-128"/>
              </a:rPr>
              <a:t>Available time</a:t>
            </a:r>
          </a:p>
          <a:p>
            <a:pPr lvl="1" eaLnBrk="1" hangingPunct="1"/>
            <a:r>
              <a:rPr lang="en-GB" dirty="0">
                <a:ea typeface="ＭＳ Ｐゴシック" pitchFamily="34" charset="-128"/>
              </a:rPr>
              <a:t>Behavioural coping skills</a:t>
            </a:r>
          </a:p>
          <a:p>
            <a:pPr lvl="1" eaLnBrk="1" hangingPunct="1"/>
            <a:r>
              <a:rPr lang="en-GB" dirty="0">
                <a:ea typeface="ＭＳ Ｐゴシック" pitchFamily="34" charset="-128"/>
              </a:rPr>
              <a:t>Equipment and facility accessibility</a:t>
            </a:r>
          </a:p>
          <a:p>
            <a:pPr lvl="1" eaLnBrk="1" hangingPunct="1"/>
            <a:r>
              <a:rPr lang="en-GB" dirty="0">
                <a:ea typeface="ＭＳ Ｐゴシック" pitchFamily="34" charset="-128"/>
              </a:rPr>
              <a:t>Exercise self efficacy</a:t>
            </a:r>
          </a:p>
          <a:p>
            <a:pPr lvl="1" eaLnBrk="1" hangingPunct="1"/>
            <a:r>
              <a:rPr lang="en-GB" dirty="0">
                <a:ea typeface="ＭＳ Ｐゴシック" pitchFamily="34" charset="-128"/>
              </a:rPr>
              <a:t>Group cohesion</a:t>
            </a:r>
          </a:p>
          <a:p>
            <a:pPr lvl="1" eaLnBrk="1" hangingPunct="1"/>
            <a:r>
              <a:rPr lang="en-GB" dirty="0">
                <a:ea typeface="ＭＳ Ｐゴシック" pitchFamily="34" charset="-128"/>
              </a:rPr>
              <a:t>High risk of heart disease</a:t>
            </a:r>
          </a:p>
          <a:p>
            <a:pPr lvl="1" eaLnBrk="1" hangingPunct="1"/>
            <a:r>
              <a:rPr lang="en-GB" dirty="0">
                <a:ea typeface="ＭＳ Ｐゴシック" pitchFamily="34" charset="-128"/>
              </a:rPr>
              <a:t>Intrinsic motivation</a:t>
            </a:r>
          </a:p>
          <a:p>
            <a:pPr lvl="1" eaLnBrk="1" hangingPunct="1"/>
            <a:r>
              <a:rPr lang="en-GB" dirty="0">
                <a:ea typeface="ＭＳ Ｐゴシック" pitchFamily="34" charset="-128"/>
              </a:rPr>
              <a:t>Personal perception of good health</a:t>
            </a:r>
          </a:p>
          <a:p>
            <a:pPr lvl="1" eaLnBrk="1" hangingPunct="1"/>
            <a:r>
              <a:rPr lang="en-GB" dirty="0">
                <a:ea typeface="ＭＳ Ｐゴシック" pitchFamily="34" charset="-128"/>
              </a:rPr>
              <a:t>Social support</a:t>
            </a:r>
          </a:p>
        </p:txBody>
      </p:sp>
      <p:sp useBgFill="1">
        <p:nvSpPr>
          <p:cNvPr id="30728" name="Rectangle 30727">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24" name="Picture 30723" descr="Dumbbell rack at gym">
            <a:extLst>
              <a:ext uri="{FF2B5EF4-FFF2-40B4-BE49-F238E27FC236}">
                <a16:creationId xmlns:a16="http://schemas.microsoft.com/office/drawing/2014/main" id="{58EB533F-EA0D-06B2-041F-B091A236939A}"/>
              </a:ext>
            </a:extLst>
          </p:cNvPr>
          <p:cNvPicPr>
            <a:picLocks noChangeAspect="1"/>
          </p:cNvPicPr>
          <p:nvPr/>
        </p:nvPicPr>
        <p:blipFill rotWithShape="1">
          <a:blip r:embed="rId3"/>
          <a:srcRect l="15736" r="42021" b="-1"/>
          <a:stretch/>
        </p:blipFill>
        <p:spPr>
          <a:xfrm>
            <a:off x="7519416" y="10"/>
            <a:ext cx="4672584" cy="6857989"/>
          </a:xfrm>
          <a:prstGeom prst="rect">
            <a:avLst/>
          </a:prstGeom>
        </p:spPr>
      </p:pic>
    </p:spTree>
    <p:extLst>
      <p:ext uri="{BB962C8B-B14F-4D97-AF65-F5344CB8AC3E}">
        <p14:creationId xmlns:p14="http://schemas.microsoft.com/office/powerpoint/2010/main" val="41324836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8" name="Rectangle 35847">
            <a:extLst>
              <a:ext uri="{FF2B5EF4-FFF2-40B4-BE49-F238E27FC236}">
                <a16:creationId xmlns:a16="http://schemas.microsoft.com/office/drawing/2014/main" id="{1EA5387D-64D8-4D6C-B109-FF4E81DF6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5844" name="Picture 35843" descr="Dumbbells on a gym floor">
            <a:extLst>
              <a:ext uri="{FF2B5EF4-FFF2-40B4-BE49-F238E27FC236}">
                <a16:creationId xmlns:a16="http://schemas.microsoft.com/office/drawing/2014/main" id="{69B540FA-A265-E52E-1098-3BF3CF0B40EA}"/>
              </a:ext>
            </a:extLst>
          </p:cNvPr>
          <p:cNvPicPr>
            <a:picLocks noChangeAspect="1"/>
          </p:cNvPicPr>
          <p:nvPr/>
        </p:nvPicPr>
        <p:blipFill rotWithShape="1">
          <a:blip r:embed="rId3">
            <a:alphaModFix amt="30000"/>
          </a:blip>
          <a:srcRect b="15094"/>
          <a:stretch/>
        </p:blipFill>
        <p:spPr>
          <a:xfrm>
            <a:off x="20" y="10"/>
            <a:ext cx="12191980" cy="6857990"/>
          </a:xfrm>
          <a:prstGeom prst="rect">
            <a:avLst/>
          </a:prstGeom>
        </p:spPr>
      </p:pic>
      <p:sp>
        <p:nvSpPr>
          <p:cNvPr id="35841" name="Rectangle 2"/>
          <p:cNvSpPr>
            <a:spLocks noGrp="1" noChangeArrowheads="1"/>
          </p:cNvSpPr>
          <p:nvPr>
            <p:ph type="title"/>
          </p:nvPr>
        </p:nvSpPr>
        <p:spPr>
          <a:xfrm>
            <a:off x="2895600" y="764373"/>
            <a:ext cx="8610600" cy="1293028"/>
          </a:xfrm>
        </p:spPr>
        <p:txBody>
          <a:bodyPr>
            <a:normAutofit/>
          </a:bodyPr>
          <a:lstStyle/>
          <a:p>
            <a:pPr eaLnBrk="1" hangingPunct="1"/>
            <a:r>
              <a:rPr lang="en-GB">
                <a:ea typeface="ＭＳ Ｐゴシック" pitchFamily="34" charset="-128"/>
              </a:rPr>
              <a:t>Determinants of Exercise Non-adherence</a:t>
            </a:r>
          </a:p>
        </p:txBody>
      </p:sp>
      <p:sp>
        <p:nvSpPr>
          <p:cNvPr id="35842" name="Rectangle 3"/>
          <p:cNvSpPr>
            <a:spLocks noGrp="1" noChangeArrowheads="1"/>
          </p:cNvSpPr>
          <p:nvPr>
            <p:ph idx="1"/>
          </p:nvPr>
        </p:nvSpPr>
        <p:spPr>
          <a:xfrm>
            <a:off x="685800" y="2194560"/>
            <a:ext cx="10820400" cy="4024125"/>
          </a:xfrm>
        </p:spPr>
        <p:txBody>
          <a:bodyPr>
            <a:normAutofit/>
          </a:bodyPr>
          <a:lstStyle/>
          <a:p>
            <a:pPr eaLnBrk="1" hangingPunct="1"/>
            <a:r>
              <a:rPr lang="en-GB" sz="2000">
                <a:ea typeface="ＭＳ Ｐゴシック" pitchFamily="34" charset="-128"/>
              </a:rPr>
              <a:t>Working in manual occupations</a:t>
            </a:r>
          </a:p>
          <a:p>
            <a:pPr eaLnBrk="1" hangingPunct="1"/>
            <a:r>
              <a:rPr lang="en-GB" sz="2000">
                <a:ea typeface="ＭＳ Ｐゴシック" pitchFamily="34" charset="-128"/>
              </a:rPr>
              <a:t>Being overweight or obese</a:t>
            </a:r>
          </a:p>
          <a:p>
            <a:pPr eaLnBrk="1" hangingPunct="1"/>
            <a:r>
              <a:rPr lang="en-GB" sz="2000">
                <a:ea typeface="ＭＳ Ｐゴシック" pitchFamily="34" charset="-128"/>
              </a:rPr>
              <a:t>Physical discomfort during exercise</a:t>
            </a:r>
          </a:p>
          <a:p>
            <a:pPr eaLnBrk="1" hangingPunct="1"/>
            <a:r>
              <a:rPr lang="en-GB" sz="2000">
                <a:ea typeface="ＭＳ Ｐゴシック" pitchFamily="34" charset="-128"/>
              </a:rPr>
              <a:t>Being a smoker</a:t>
            </a:r>
          </a:p>
          <a:p>
            <a:pPr eaLnBrk="1" hangingPunct="1"/>
            <a:r>
              <a:rPr lang="en-GB" sz="2000">
                <a:ea typeface="ＭＳ Ｐゴシック" pitchFamily="34" charset="-128"/>
              </a:rPr>
              <a:t>Social physique anxiety</a:t>
            </a:r>
          </a:p>
          <a:p>
            <a:pPr eaLnBrk="1" hangingPunct="1"/>
            <a:endParaRPr lang="en-GB" sz="2000">
              <a:ea typeface="ＭＳ Ｐゴシック" pitchFamily="34" charset="-128"/>
            </a:endParaRPr>
          </a:p>
          <a:p>
            <a:pPr eaLnBrk="1" hangingPunct="1">
              <a:buFont typeface="Wingdings" pitchFamily="2" charset="2"/>
              <a:buNone/>
            </a:pPr>
            <a:r>
              <a:rPr lang="en-GB" sz="2000">
                <a:ea typeface="ＭＳ Ｐゴシック" pitchFamily="34" charset="-128"/>
              </a:rPr>
              <a:t>What are the practical implications of working with the above for a fitness instructor / exercise class leader / personal trainer?</a:t>
            </a:r>
          </a:p>
          <a:p>
            <a:pPr eaLnBrk="1" hangingPunct="1">
              <a:buFont typeface="Wingdings" pitchFamily="2" charset="2"/>
              <a:buNone/>
            </a:pPr>
            <a:endParaRPr lang="en-GB" sz="2000">
              <a:ea typeface="ＭＳ Ｐゴシック" pitchFamily="34" charset="-128"/>
            </a:endParaRPr>
          </a:p>
          <a:p>
            <a:pPr eaLnBrk="1" hangingPunct="1">
              <a:buFont typeface="Wingdings" pitchFamily="2" charset="2"/>
              <a:buNone/>
            </a:pPr>
            <a:r>
              <a:rPr lang="en-GB" sz="2000">
                <a:ea typeface="ＭＳ Ｐゴシック" pitchFamily="34" charset="-128"/>
              </a:rPr>
              <a:t>Interventions….Research findings…We will look at these issues!</a:t>
            </a:r>
          </a:p>
          <a:p>
            <a:pPr eaLnBrk="1" hangingPunct="1"/>
            <a:endParaRPr lang="en-GB" sz="2000">
              <a:ea typeface="ＭＳ Ｐゴシック" pitchFamily="34" charset="-128"/>
            </a:endParaRPr>
          </a:p>
        </p:txBody>
      </p:sp>
    </p:spTree>
    <p:extLst>
      <p:ext uri="{BB962C8B-B14F-4D97-AF65-F5344CB8AC3E}">
        <p14:creationId xmlns:p14="http://schemas.microsoft.com/office/powerpoint/2010/main" val="14438503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7" name="Rectangle 2"/>
          <p:cNvSpPr>
            <a:spLocks noGrp="1" noChangeArrowheads="1"/>
          </p:cNvSpPr>
          <p:nvPr>
            <p:ph type="title"/>
          </p:nvPr>
        </p:nvSpPr>
        <p:spPr>
          <a:xfrm>
            <a:off x="619759" y="764373"/>
            <a:ext cx="6257291" cy="1293028"/>
          </a:xfrm>
        </p:spPr>
        <p:txBody>
          <a:bodyPr>
            <a:normAutofit/>
          </a:bodyPr>
          <a:lstStyle/>
          <a:p>
            <a:r>
              <a:rPr lang="en-US" dirty="0">
                <a:ea typeface="ＭＳ Ｐゴシック" pitchFamily="34" charset="-128"/>
              </a:rPr>
              <a:t>Any questions?</a:t>
            </a:r>
            <a:endParaRPr lang="en-US">
              <a:ea typeface="ＭＳ Ｐゴシック" pitchFamily="34" charset="-128"/>
            </a:endParaRPr>
          </a:p>
        </p:txBody>
      </p:sp>
      <p:sp>
        <p:nvSpPr>
          <p:cNvPr id="39938" name="Rectangle 3"/>
          <p:cNvSpPr>
            <a:spLocks noGrp="1" noChangeArrowheads="1"/>
          </p:cNvSpPr>
          <p:nvPr>
            <p:ph idx="1"/>
          </p:nvPr>
        </p:nvSpPr>
        <p:spPr>
          <a:xfrm>
            <a:off x="619760" y="2194560"/>
            <a:ext cx="6257290" cy="4024125"/>
          </a:xfrm>
        </p:spPr>
        <p:txBody>
          <a:bodyPr>
            <a:normAutofit/>
          </a:bodyPr>
          <a:lstStyle/>
          <a:p>
            <a:endParaRPr lang="en-US" dirty="0">
              <a:ea typeface="ＭＳ Ｐゴシック" pitchFamily="34" charset="-128"/>
            </a:endParaRPr>
          </a:p>
        </p:txBody>
      </p:sp>
      <p:sp useBgFill="1">
        <p:nvSpPr>
          <p:cNvPr id="39944" name="Rectangle 39943">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9940" name="Picture 39939" descr="Many question marks on black background">
            <a:extLst>
              <a:ext uri="{FF2B5EF4-FFF2-40B4-BE49-F238E27FC236}">
                <a16:creationId xmlns:a16="http://schemas.microsoft.com/office/drawing/2014/main" id="{E45C489A-FC3A-D46F-DEBB-636AF7DD62E2}"/>
              </a:ext>
            </a:extLst>
          </p:cNvPr>
          <p:cNvPicPr>
            <a:picLocks noChangeAspect="1"/>
          </p:cNvPicPr>
          <p:nvPr/>
        </p:nvPicPr>
        <p:blipFill rotWithShape="1">
          <a:blip r:embed="rId2"/>
          <a:srcRect l="58438" r="2" b="2"/>
          <a:stretch/>
        </p:blipFill>
        <p:spPr>
          <a:xfrm>
            <a:off x="7519416" y="10"/>
            <a:ext cx="4672584" cy="6857989"/>
          </a:xfrm>
          <a:prstGeom prst="rect">
            <a:avLst/>
          </a:prstGeom>
        </p:spPr>
      </p:pic>
    </p:spTree>
    <p:extLst>
      <p:ext uri="{BB962C8B-B14F-4D97-AF65-F5344CB8AC3E}">
        <p14:creationId xmlns:p14="http://schemas.microsoft.com/office/powerpoint/2010/main" val="10743312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85799" y="764373"/>
            <a:ext cx="3977639" cy="1600200"/>
          </a:xfrm>
        </p:spPr>
        <p:txBody>
          <a:bodyPr anchor="b">
            <a:normAutofit/>
          </a:bodyPr>
          <a:lstStyle/>
          <a:p>
            <a:pPr algn="l"/>
            <a:r>
              <a:rPr lang="en-GB" sz="3200" b="1"/>
              <a:t>Some additional readings:</a:t>
            </a:r>
            <a:endParaRPr lang="en-GB" sz="3200"/>
          </a:p>
        </p:txBody>
      </p:sp>
      <p:sp>
        <p:nvSpPr>
          <p:cNvPr id="3" name="Content Placeholder 2"/>
          <p:cNvSpPr>
            <a:spLocks noGrp="1"/>
          </p:cNvSpPr>
          <p:nvPr>
            <p:ph idx="1"/>
          </p:nvPr>
        </p:nvSpPr>
        <p:spPr>
          <a:xfrm>
            <a:off x="685800" y="2364573"/>
            <a:ext cx="5100638" cy="3854112"/>
          </a:xfrm>
        </p:spPr>
        <p:txBody>
          <a:bodyPr>
            <a:normAutofit/>
          </a:bodyPr>
          <a:lstStyle/>
          <a:p>
            <a:r>
              <a:rPr lang="en-GB" sz="1200" dirty="0"/>
              <a:t>1. Global trends in insufficient physical activity among adolescents – November 2019</a:t>
            </a:r>
          </a:p>
          <a:p>
            <a:r>
              <a:rPr lang="en-GB" sz="1200" dirty="0">
                <a:hlinkClick r:id="rId2"/>
              </a:rPr>
              <a:t>https://www.thelancet.com/action/showPdf?pii=S2352-4642%2819%2930323-2</a:t>
            </a:r>
            <a:endParaRPr lang="en-GB" sz="1200" dirty="0"/>
          </a:p>
          <a:p>
            <a:r>
              <a:rPr lang="en-GB" sz="1200" dirty="0"/>
              <a:t>2. Physical Activity Has Many Health Benefits: Chapter 2</a:t>
            </a:r>
          </a:p>
          <a:p>
            <a:r>
              <a:rPr lang="en-GB" sz="1200" dirty="0">
                <a:hlinkClick r:id="rId3"/>
              </a:rPr>
              <a:t>http://health.gov/paguidelines/guidelines/Chapter2.aspx</a:t>
            </a:r>
            <a:endParaRPr lang="en-GB" sz="1200" dirty="0"/>
          </a:p>
          <a:p>
            <a:r>
              <a:rPr lang="en-GB" sz="1200" dirty="0"/>
              <a:t>3. National Survey for Wales summary – 2019/20 (29th July, 2020)</a:t>
            </a:r>
          </a:p>
          <a:p>
            <a:r>
              <a:rPr lang="en-GB" sz="1200" dirty="0">
                <a:hlinkClick r:id="rId4"/>
              </a:rPr>
              <a:t>https://gov.wales/sites/default/files/statistics-and-research/2020-07/adult-lifestyle-national-survey-wales-april-2019-march-2020-390.pdf</a:t>
            </a:r>
            <a:endParaRPr lang="en-GB" sz="1200" dirty="0"/>
          </a:p>
          <a:p>
            <a:r>
              <a:rPr lang="en-GB" sz="1200" dirty="0"/>
              <a:t>4. An emphasis on physical activity rather than sport</a:t>
            </a:r>
          </a:p>
          <a:p>
            <a:r>
              <a:rPr lang="en-GB" sz="1200" dirty="0">
                <a:hlinkClick r:id="rId5"/>
              </a:rPr>
              <a:t>https://www.sport.wales/files/f16771b9041ecbd847704e346c9e15bc.pdf</a:t>
            </a:r>
            <a:endParaRPr lang="en-GB" sz="1200" dirty="0"/>
          </a:p>
          <a:p>
            <a:endParaRPr lang="en-GB" sz="1200" dirty="0"/>
          </a:p>
        </p:txBody>
      </p:sp>
      <p:sp useBgFill="1">
        <p:nvSpPr>
          <p:cNvPr id="9" name="Rectangle 8">
            <a:extLst>
              <a:ext uri="{FF2B5EF4-FFF2-40B4-BE49-F238E27FC236}">
                <a16:creationId xmlns:a16="http://schemas.microsoft.com/office/drawing/2014/main" id="{8D25211A-4CA0-4B53-82BB-1EE7C7F3C7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51379" y="0"/>
            <a:ext cx="724061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urved section of an athletics track in a sport stadium">
            <a:extLst>
              <a:ext uri="{FF2B5EF4-FFF2-40B4-BE49-F238E27FC236}">
                <a16:creationId xmlns:a16="http://schemas.microsoft.com/office/drawing/2014/main" id="{C46FA0BD-F948-B68A-1090-4B80C2E910D3}"/>
              </a:ext>
            </a:extLst>
          </p:cNvPr>
          <p:cNvPicPr>
            <a:picLocks noChangeAspect="1"/>
          </p:cNvPicPr>
          <p:nvPr/>
        </p:nvPicPr>
        <p:blipFill rotWithShape="1">
          <a:blip r:embed="rId6"/>
          <a:srcRect l="11193" r="21765" b="-1"/>
          <a:stretch/>
        </p:blipFill>
        <p:spPr>
          <a:xfrm>
            <a:off x="5929313" y="10"/>
            <a:ext cx="6262687" cy="6857990"/>
          </a:xfrm>
          <a:prstGeom prst="rect">
            <a:avLst/>
          </a:prstGeom>
        </p:spPr>
      </p:pic>
    </p:spTree>
    <p:extLst>
      <p:ext uri="{BB962C8B-B14F-4D97-AF65-F5344CB8AC3E}">
        <p14:creationId xmlns:p14="http://schemas.microsoft.com/office/powerpoint/2010/main" val="5837628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609" name="Rectangle 2"/>
          <p:cNvSpPr>
            <a:spLocks noGrp="1" noChangeArrowheads="1"/>
          </p:cNvSpPr>
          <p:nvPr>
            <p:ph type="title"/>
          </p:nvPr>
        </p:nvSpPr>
        <p:spPr>
          <a:xfrm>
            <a:off x="619759" y="764373"/>
            <a:ext cx="6257291" cy="1293028"/>
          </a:xfrm>
        </p:spPr>
        <p:txBody>
          <a:bodyPr>
            <a:normAutofit/>
          </a:bodyPr>
          <a:lstStyle/>
          <a:p>
            <a:pPr eaLnBrk="1" hangingPunct="1"/>
            <a:r>
              <a:rPr lang="en-GB" sz="2800">
                <a:ea typeface="ＭＳ Ｐゴシック" pitchFamily="34" charset="-128"/>
              </a:rPr>
              <a:t>Relevant reading /Resources:</a:t>
            </a:r>
            <a:br>
              <a:rPr lang="en-GB" sz="2800">
                <a:ea typeface="ＭＳ Ｐゴシック" pitchFamily="34" charset="-128"/>
              </a:rPr>
            </a:br>
            <a:endParaRPr lang="en-GB" sz="2800">
              <a:ea typeface="ＭＳ Ｐゴシック" pitchFamily="34" charset="-128"/>
            </a:endParaRPr>
          </a:p>
        </p:txBody>
      </p:sp>
      <p:sp>
        <p:nvSpPr>
          <p:cNvPr id="68610" name="Rectangle 3"/>
          <p:cNvSpPr>
            <a:spLocks noGrp="1" noChangeArrowheads="1"/>
          </p:cNvSpPr>
          <p:nvPr>
            <p:ph idx="1"/>
          </p:nvPr>
        </p:nvSpPr>
        <p:spPr>
          <a:xfrm>
            <a:off x="619760" y="2194560"/>
            <a:ext cx="6257290" cy="4024125"/>
          </a:xfrm>
        </p:spPr>
        <p:txBody>
          <a:bodyPr>
            <a:normAutofit/>
          </a:bodyPr>
          <a:lstStyle/>
          <a:p>
            <a:pPr eaLnBrk="1" hangingPunct="1"/>
            <a:r>
              <a:rPr lang="en-GB" sz="2000" err="1">
                <a:ea typeface="ＭＳ Ｐゴシック" pitchFamily="34" charset="-128"/>
              </a:rPr>
              <a:t>Pubmed.gov</a:t>
            </a:r>
            <a:r>
              <a:rPr lang="en-GB" sz="2000">
                <a:ea typeface="ＭＳ Ｐゴシック" pitchFamily="34" charset="-128"/>
              </a:rPr>
              <a:t> - </a:t>
            </a:r>
            <a:r>
              <a:rPr lang="en-GB" sz="2000">
                <a:ea typeface="ＭＳ Ｐゴシック" pitchFamily="34" charset="-128"/>
                <a:hlinkClick r:id="rId2"/>
              </a:rPr>
              <a:t>http://www.ncbi.nlm.nih.gov/pubmed</a:t>
            </a:r>
            <a:endParaRPr lang="en-GB" sz="2000">
              <a:ea typeface="ＭＳ Ｐゴシック" pitchFamily="34" charset="-128"/>
            </a:endParaRPr>
          </a:p>
          <a:p>
            <a:pPr eaLnBrk="1" hangingPunct="1"/>
            <a:r>
              <a:rPr lang="en-GB" sz="2000" err="1">
                <a:ea typeface="ＭＳ Ｐゴシック" pitchFamily="34" charset="-128"/>
              </a:rPr>
              <a:t>Psycharticles</a:t>
            </a:r>
            <a:r>
              <a:rPr lang="en-GB" sz="2000">
                <a:ea typeface="ＭＳ Ｐゴシック" pitchFamily="34" charset="-128"/>
              </a:rPr>
              <a:t> (e-resources) LRC</a:t>
            </a:r>
          </a:p>
          <a:p>
            <a:pPr eaLnBrk="1" hangingPunct="1"/>
            <a:r>
              <a:rPr lang="en-GB" sz="2000">
                <a:ea typeface="ＭＳ Ｐゴシック" pitchFamily="34" charset="-128"/>
              </a:rPr>
              <a:t>Biddle, S.J.H. (2003) </a:t>
            </a:r>
            <a:r>
              <a:rPr lang="en-GB" sz="2000" i="1">
                <a:ea typeface="ＭＳ Ｐゴシック" pitchFamily="34" charset="-128"/>
              </a:rPr>
              <a:t>Physical Activity and Psychological Well-being [</a:t>
            </a:r>
            <a:r>
              <a:rPr lang="en-GB" sz="2000" i="1" err="1">
                <a:ea typeface="ＭＳ Ｐゴシック" pitchFamily="34" charset="-128"/>
              </a:rPr>
              <a:t>ebook</a:t>
            </a:r>
            <a:r>
              <a:rPr lang="en-GB" sz="2000" i="1">
                <a:ea typeface="ＭＳ Ｐゴシック" pitchFamily="34" charset="-128"/>
              </a:rPr>
              <a:t>],</a:t>
            </a:r>
            <a:r>
              <a:rPr lang="en-GB" sz="2000">
                <a:ea typeface="ＭＳ Ｐゴシック" pitchFamily="34" charset="-128"/>
              </a:rPr>
              <a:t> London: </a:t>
            </a:r>
            <a:r>
              <a:rPr lang="en-GB" sz="2000" err="1">
                <a:ea typeface="ＭＳ Ｐゴシック" pitchFamily="34" charset="-128"/>
              </a:rPr>
              <a:t>Routledge</a:t>
            </a:r>
            <a:r>
              <a:rPr lang="en-GB" sz="2000">
                <a:ea typeface="ＭＳ Ｐゴシック" pitchFamily="34" charset="-128"/>
              </a:rPr>
              <a:t>. </a:t>
            </a:r>
          </a:p>
          <a:p>
            <a:pPr eaLnBrk="1" hangingPunct="1"/>
            <a:r>
              <a:rPr lang="en-GB" sz="2000">
                <a:ea typeface="ＭＳ Ｐゴシック" pitchFamily="34" charset="-128"/>
              </a:rPr>
              <a:t>Biddle, S.J.H. (2008) </a:t>
            </a:r>
            <a:r>
              <a:rPr lang="en-GB" sz="2000" i="1">
                <a:ea typeface="ＭＳ Ｐゴシック" pitchFamily="34" charset="-128"/>
              </a:rPr>
              <a:t>Psychology of Physical Activity: Determinants, Well-being and Interventions. </a:t>
            </a:r>
            <a:r>
              <a:rPr lang="en-GB" sz="2000">
                <a:ea typeface="ＭＳ Ｐゴシック" pitchFamily="34" charset="-128"/>
              </a:rPr>
              <a:t>London: </a:t>
            </a:r>
            <a:r>
              <a:rPr lang="en-GB" sz="2000" err="1">
                <a:ea typeface="ＭＳ Ｐゴシック" pitchFamily="34" charset="-128"/>
              </a:rPr>
              <a:t>Routledge</a:t>
            </a:r>
            <a:r>
              <a:rPr lang="en-GB" sz="2000">
                <a:ea typeface="ＭＳ Ｐゴシック" pitchFamily="34" charset="-128"/>
              </a:rPr>
              <a:t>. </a:t>
            </a:r>
          </a:p>
          <a:p>
            <a:pPr eaLnBrk="1" hangingPunct="1"/>
            <a:r>
              <a:rPr lang="en-GB" sz="2000">
                <a:ea typeface="ＭＳ Ｐゴシック" pitchFamily="34" charset="-128"/>
              </a:rPr>
              <a:t>Weinberg, R. &amp; Gould, D. (2015) </a:t>
            </a:r>
            <a:r>
              <a:rPr lang="en-GB" sz="2000" i="1">
                <a:ea typeface="ＭＳ Ｐゴシック" pitchFamily="34" charset="-128"/>
              </a:rPr>
              <a:t>Foundations of Sport &amp; Exercise Psychology</a:t>
            </a:r>
            <a:r>
              <a:rPr lang="en-GB" sz="2000">
                <a:ea typeface="ＭＳ Ｐゴシック" pitchFamily="34" charset="-128"/>
              </a:rPr>
              <a:t>, Champaign, IL: Human Kinetics.</a:t>
            </a:r>
          </a:p>
          <a:p>
            <a:pPr eaLnBrk="1" hangingPunct="1"/>
            <a:endParaRPr lang="en-GB" sz="2000">
              <a:ea typeface="ＭＳ Ｐゴシック" pitchFamily="34" charset="-128"/>
            </a:endParaRPr>
          </a:p>
        </p:txBody>
      </p:sp>
      <p:sp useBgFill="1">
        <p:nvSpPr>
          <p:cNvPr id="68616" name="Rectangle 68615">
            <a:extLst>
              <a:ext uri="{FF2B5EF4-FFF2-40B4-BE49-F238E27FC236}">
                <a16:creationId xmlns:a16="http://schemas.microsoft.com/office/drawing/2014/main" id="{E2E0C929-96C6-41B1-A001-566036DF04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8740" y="0"/>
            <a:ext cx="500325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8612" name="Picture 68611" descr="Glasses on top of a book">
            <a:extLst>
              <a:ext uri="{FF2B5EF4-FFF2-40B4-BE49-F238E27FC236}">
                <a16:creationId xmlns:a16="http://schemas.microsoft.com/office/drawing/2014/main" id="{CC977748-8A6F-4EFD-1B8D-54B4934ACB11}"/>
              </a:ext>
            </a:extLst>
          </p:cNvPr>
          <p:cNvPicPr>
            <a:picLocks noChangeAspect="1"/>
          </p:cNvPicPr>
          <p:nvPr/>
        </p:nvPicPr>
        <p:blipFill rotWithShape="1">
          <a:blip r:embed="rId3"/>
          <a:srcRect l="14765" r="40097" b="-1"/>
          <a:stretch/>
        </p:blipFill>
        <p:spPr>
          <a:xfrm>
            <a:off x="7519416" y="10"/>
            <a:ext cx="4672584" cy="6857989"/>
          </a:xfrm>
          <a:prstGeom prst="rect">
            <a:avLst/>
          </a:prstGeom>
        </p:spPr>
      </p:pic>
    </p:spTree>
    <p:extLst>
      <p:ext uri="{BB962C8B-B14F-4D97-AF65-F5344CB8AC3E}">
        <p14:creationId xmlns:p14="http://schemas.microsoft.com/office/powerpoint/2010/main" val="1486748141"/>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TM04033937[[fn=Vapor Trail]]</Template>
  <TotalTime>1800</TotalTime>
  <Words>2802</Words>
  <Application>Microsoft Macintosh PowerPoint</Application>
  <PresentationFormat>Widescreen</PresentationFormat>
  <Paragraphs>304</Paragraphs>
  <Slides>37</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ＭＳ Ｐゴシック</vt:lpstr>
      <vt:lpstr>Arial</vt:lpstr>
      <vt:lpstr>Calibri</vt:lpstr>
      <vt:lpstr>Century Gothic</vt:lpstr>
      <vt:lpstr>Times New Roman</vt:lpstr>
      <vt:lpstr>Wingdings</vt:lpstr>
      <vt:lpstr>Vapor Trail</vt:lpstr>
      <vt:lpstr>Introduction to Exercise Psychology</vt:lpstr>
      <vt:lpstr>Welcome! </vt:lpstr>
      <vt:lpstr>What is Exercise Psychology?</vt:lpstr>
      <vt:lpstr>PowerPoint Presentation</vt:lpstr>
      <vt:lpstr>‘What is in it for me’?!</vt:lpstr>
      <vt:lpstr>Module Assessment</vt:lpstr>
      <vt:lpstr> assessment 1 : REPORT           COMPONENT WEIGHTING: 100% of module WORD COUNT: 1500 WORDS </vt:lpstr>
      <vt:lpstr>PowerPoint Presentation</vt:lpstr>
      <vt:lpstr> Exercise Psychology </vt:lpstr>
      <vt:lpstr>Introduction</vt:lpstr>
      <vt:lpstr>What did they do?</vt:lpstr>
      <vt:lpstr>Tracking the nations health… </vt:lpstr>
      <vt:lpstr> National Survey for Wales summary – 2019/20 (29th July, 2020) </vt:lpstr>
      <vt:lpstr>National Survey for Wales early data: April to June 2021 The first results from the 2021-22 National Survey cover the period from April to June 2021 and involved over 3,000 people – published 14th October, 2021  Sport and physical activity  </vt:lpstr>
      <vt:lpstr>Adult lifestyle  (National Survey for Wales) April 2022-March 2023</vt:lpstr>
      <vt:lpstr>Most recent survey….</vt:lpstr>
      <vt:lpstr>National Survey for Wales April 24 – March 25</vt:lpstr>
      <vt:lpstr>Task 1: What is going on? </vt:lpstr>
      <vt:lpstr>PowerPoint Presentation</vt:lpstr>
      <vt:lpstr>Task: What is going on? </vt:lpstr>
      <vt:lpstr>Adult lifestyles – additional variables, 2020-21 onwards</vt:lpstr>
      <vt:lpstr>Adult lifestyles by local authority and health board, 2020-21 onwards</vt:lpstr>
      <vt:lpstr>Health status, illnesses and other conditions</vt:lpstr>
      <vt:lpstr>Why is being physically active important?</vt:lpstr>
      <vt:lpstr>Exercise adherence and determinants</vt:lpstr>
      <vt:lpstr>Q. What motivates individuals to:</vt:lpstr>
      <vt:lpstr>Task: Barriers to exercising</vt:lpstr>
      <vt:lpstr>Now look at the following populations…are there any others which may be population specific which you can add to your list!</vt:lpstr>
      <vt:lpstr>Predicting older adults' maintenance in exercise participation – Stiggelbout et al. (2006) </vt:lpstr>
      <vt:lpstr>Predictors of actual maintenance of exercise participation </vt:lpstr>
      <vt:lpstr>Which exercise / sport / PA situations are you most confident in?</vt:lpstr>
      <vt:lpstr>Self efficacy – situation specific confidence</vt:lpstr>
      <vt:lpstr>Summary of exercise determinants</vt:lpstr>
      <vt:lpstr>Determinants of Exercise Non-adherence</vt:lpstr>
      <vt:lpstr>Any questions?</vt:lpstr>
      <vt:lpstr>Some additional readings:</vt:lpstr>
      <vt:lpstr>Relevant reading /Resources: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Health &amp; Exercise Psychology</dc:title>
  <dc:creator>Administrator</dc:creator>
  <cp:lastModifiedBy>Alison Connaughton</cp:lastModifiedBy>
  <cp:revision>66</cp:revision>
  <dcterms:created xsi:type="dcterms:W3CDTF">2021-01-25T16:24:07Z</dcterms:created>
  <dcterms:modified xsi:type="dcterms:W3CDTF">2026-09-07T13:39:03Z</dcterms:modified>
</cp:coreProperties>
</file>