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70" r:id="rId3"/>
    <p:sldId id="259" r:id="rId4"/>
    <p:sldId id="260" r:id="rId5"/>
    <p:sldId id="261" r:id="rId6"/>
    <p:sldId id="262" r:id="rId7"/>
    <p:sldId id="263" r:id="rId8"/>
    <p:sldId id="264" r:id="rId9"/>
    <p:sldId id="265" r:id="rId10"/>
    <p:sldId id="266" r:id="rId11"/>
    <p:sldId id="273" r:id="rId12"/>
    <p:sldId id="271"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91" dt="2026-10-13T16:14:14.017"/>
    <p1510:client id="{2E5F0E20-DB9E-5526-DEEC-AF31FA7CC609}" v="628" dt="2026-10-12T23:16:06.489"/>
    <p1510:client id="{BCBEFA74-05A5-9FB8-8B16-2DAD7FC7744D}" v="553" dt="2026-10-14T19:10:57.926"/>
    <p1510:client id="{F24DDE23-44D9-A229-CB2E-1EC5888727D6}" v="4" dt="2026-10-14T10:01:34.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E02580-8D23-4F5B-AC3B-0444200F541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720A4D1-8B49-4AE5-AAA9-C7CF91AC1116}">
      <dgm:prSet custT="1"/>
      <dgm:spPr/>
      <dgm:t>
        <a:bodyPr/>
        <a:lstStyle/>
        <a:p>
          <a:r>
            <a:rPr lang="en-GB" sz="2400">
              <a:latin typeface="Arial"/>
              <a:cs typeface="Arial"/>
            </a:rPr>
            <a:t>Health and wellbeing</a:t>
          </a:r>
          <a:endParaRPr lang="en-US" sz="2400">
            <a:latin typeface="Arial"/>
            <a:cs typeface="Arial"/>
          </a:endParaRPr>
        </a:p>
      </dgm:t>
    </dgm:pt>
    <dgm:pt modelId="{BC0B4D7D-282A-498C-A1BB-096E21346B80}" type="parTrans" cxnId="{B32E18CF-D923-4B9C-81EE-13DA03FD365B}">
      <dgm:prSet/>
      <dgm:spPr/>
      <dgm:t>
        <a:bodyPr/>
        <a:lstStyle/>
        <a:p>
          <a:endParaRPr lang="en-US"/>
        </a:p>
      </dgm:t>
    </dgm:pt>
    <dgm:pt modelId="{F2B14B41-5C8B-4AD2-95B9-120392531B67}" type="sibTrans" cxnId="{B32E18CF-D923-4B9C-81EE-13DA03FD365B}">
      <dgm:prSet/>
      <dgm:spPr/>
      <dgm:t>
        <a:bodyPr/>
        <a:lstStyle/>
        <a:p>
          <a:endParaRPr lang="en-US"/>
        </a:p>
      </dgm:t>
    </dgm:pt>
    <dgm:pt modelId="{B19B75BA-85C4-45EF-A169-EAD837E22F23}">
      <dgm:prSet custT="1"/>
      <dgm:spPr/>
      <dgm:t>
        <a:bodyPr/>
        <a:lstStyle/>
        <a:p>
          <a:r>
            <a:rPr lang="en-GB" sz="2400">
              <a:latin typeface="Arial"/>
              <a:cs typeface="Arial"/>
            </a:rPr>
            <a:t>Sustainable development</a:t>
          </a:r>
          <a:endParaRPr lang="en-US" sz="2400">
            <a:latin typeface="Arial"/>
            <a:cs typeface="Arial"/>
          </a:endParaRPr>
        </a:p>
      </dgm:t>
    </dgm:pt>
    <dgm:pt modelId="{A1C4824B-16C0-41B9-9F1B-70B5D75963E1}" type="parTrans" cxnId="{744DA2B6-866A-4A7C-BD00-5661B40B0EAA}">
      <dgm:prSet/>
      <dgm:spPr/>
      <dgm:t>
        <a:bodyPr/>
        <a:lstStyle/>
        <a:p>
          <a:endParaRPr lang="en-US"/>
        </a:p>
      </dgm:t>
    </dgm:pt>
    <dgm:pt modelId="{71FAC9BA-5D5F-4D3E-B09D-538D058889EF}" type="sibTrans" cxnId="{744DA2B6-866A-4A7C-BD00-5661B40B0EAA}">
      <dgm:prSet/>
      <dgm:spPr/>
      <dgm:t>
        <a:bodyPr/>
        <a:lstStyle/>
        <a:p>
          <a:endParaRPr lang="en-US"/>
        </a:p>
      </dgm:t>
    </dgm:pt>
    <dgm:pt modelId="{B0E7838A-6AED-415F-B57C-CC7842429B2D}">
      <dgm:prSet custT="1"/>
      <dgm:spPr/>
      <dgm:t>
        <a:bodyPr/>
        <a:lstStyle/>
        <a:p>
          <a:r>
            <a:rPr lang="en-GB" sz="2400">
              <a:latin typeface="Arial"/>
              <a:cs typeface="Arial"/>
            </a:rPr>
            <a:t>SDG 3: Good Health and Wellbeing (WHO, 2022).</a:t>
          </a:r>
          <a:endParaRPr lang="en-US" sz="2400">
            <a:latin typeface="Arial"/>
            <a:cs typeface="Arial"/>
          </a:endParaRPr>
        </a:p>
      </dgm:t>
    </dgm:pt>
    <dgm:pt modelId="{8A8E7E63-3E7F-45DF-84BF-36845B5ECFFE}" type="parTrans" cxnId="{D589123C-3F88-42E3-BF53-26B031E3303C}">
      <dgm:prSet/>
      <dgm:spPr/>
      <dgm:t>
        <a:bodyPr/>
        <a:lstStyle/>
        <a:p>
          <a:endParaRPr lang="en-US"/>
        </a:p>
      </dgm:t>
    </dgm:pt>
    <dgm:pt modelId="{86A60C90-AAF4-46F7-AEFC-512EEA6A2D81}" type="sibTrans" cxnId="{D589123C-3F88-42E3-BF53-26B031E3303C}">
      <dgm:prSet/>
      <dgm:spPr/>
      <dgm:t>
        <a:bodyPr/>
        <a:lstStyle/>
        <a:p>
          <a:endParaRPr lang="en-US"/>
        </a:p>
      </dgm:t>
    </dgm:pt>
    <dgm:pt modelId="{AC57C166-69B8-470F-AB0C-9D81559355F3}">
      <dgm:prSet custT="1"/>
      <dgm:spPr/>
      <dgm:t>
        <a:bodyPr/>
        <a:lstStyle/>
        <a:p>
          <a:r>
            <a:rPr lang="en-GB" sz="2400">
              <a:latin typeface="Arial"/>
              <a:cs typeface="Arial"/>
            </a:rPr>
            <a:t>Reducing health inequalities</a:t>
          </a:r>
          <a:r>
            <a:rPr lang="en-GB" sz="2400" dirty="0">
              <a:latin typeface="Arial"/>
              <a:cs typeface="Arial"/>
            </a:rPr>
            <a:t> </a:t>
          </a:r>
          <a:r>
            <a:rPr lang="en-GB" sz="2400">
              <a:latin typeface="Arial"/>
              <a:cs typeface="Arial"/>
            </a:rPr>
            <a:t>(Marmot, 2020).</a:t>
          </a:r>
          <a:endParaRPr lang="en-US" sz="2400">
            <a:latin typeface="Arial"/>
            <a:cs typeface="Arial"/>
          </a:endParaRPr>
        </a:p>
      </dgm:t>
    </dgm:pt>
    <dgm:pt modelId="{5C464868-F691-4FED-A66F-7A200AEB896E}" type="parTrans" cxnId="{FAA164FF-5216-4E8F-9053-DC4F5E9052C0}">
      <dgm:prSet/>
      <dgm:spPr/>
      <dgm:t>
        <a:bodyPr/>
        <a:lstStyle/>
        <a:p>
          <a:endParaRPr lang="en-US"/>
        </a:p>
      </dgm:t>
    </dgm:pt>
    <dgm:pt modelId="{121212B7-0A98-405E-A9CD-768A80A02B1F}" type="sibTrans" cxnId="{FAA164FF-5216-4E8F-9053-DC4F5E9052C0}">
      <dgm:prSet/>
      <dgm:spPr/>
      <dgm:t>
        <a:bodyPr/>
        <a:lstStyle/>
        <a:p>
          <a:endParaRPr lang="en-US"/>
        </a:p>
      </dgm:t>
    </dgm:pt>
    <dgm:pt modelId="{057D362B-8A56-4BD8-B0C2-20804A083AF8}">
      <dgm:prSet custT="1"/>
      <dgm:spPr/>
      <dgm:t>
        <a:bodyPr/>
        <a:lstStyle/>
        <a:p>
          <a:r>
            <a:rPr lang="en-GB" sz="2400">
              <a:latin typeface="Arial"/>
              <a:cs typeface="Arial"/>
            </a:rPr>
            <a:t>Integrated health and social care (Health and Care Act, 2022).</a:t>
          </a:r>
          <a:endParaRPr lang="en-US" sz="2400">
            <a:latin typeface="Arial"/>
            <a:cs typeface="Arial"/>
          </a:endParaRPr>
        </a:p>
      </dgm:t>
    </dgm:pt>
    <dgm:pt modelId="{9C4E9AF8-7946-4FCA-AFCA-9DA03E2D8453}" type="parTrans" cxnId="{BB6F7B7B-C47C-409E-9FF8-26EC19932828}">
      <dgm:prSet/>
      <dgm:spPr/>
      <dgm:t>
        <a:bodyPr/>
        <a:lstStyle/>
        <a:p>
          <a:endParaRPr lang="en-US"/>
        </a:p>
      </dgm:t>
    </dgm:pt>
    <dgm:pt modelId="{3BB28953-D1C2-44F8-BCA0-6F923D97AFA7}" type="sibTrans" cxnId="{BB6F7B7B-C47C-409E-9FF8-26EC19932828}">
      <dgm:prSet/>
      <dgm:spPr/>
      <dgm:t>
        <a:bodyPr/>
        <a:lstStyle/>
        <a:p>
          <a:endParaRPr lang="en-US"/>
        </a:p>
      </dgm:t>
    </dgm:pt>
    <dgm:pt modelId="{E0287175-122E-48A2-9A96-ACF45E6AC996}" type="pres">
      <dgm:prSet presAssocID="{66E02580-8D23-4F5B-AC3B-0444200F5410}" presName="vert0" presStyleCnt="0">
        <dgm:presLayoutVars>
          <dgm:dir/>
          <dgm:animOne val="branch"/>
          <dgm:animLvl val="lvl"/>
        </dgm:presLayoutVars>
      </dgm:prSet>
      <dgm:spPr/>
    </dgm:pt>
    <dgm:pt modelId="{343D7BEC-5547-4B4D-A840-B1CA5659096F}" type="pres">
      <dgm:prSet presAssocID="{A720A4D1-8B49-4AE5-AAA9-C7CF91AC1116}" presName="thickLine" presStyleLbl="alignNode1" presStyleIdx="0" presStyleCnt="5"/>
      <dgm:spPr/>
    </dgm:pt>
    <dgm:pt modelId="{290311AA-5599-423B-BFD3-9FF6EED8EB23}" type="pres">
      <dgm:prSet presAssocID="{A720A4D1-8B49-4AE5-AAA9-C7CF91AC1116}" presName="horz1" presStyleCnt="0"/>
      <dgm:spPr/>
    </dgm:pt>
    <dgm:pt modelId="{84DE04FE-628D-458C-843B-272EC3FABF63}" type="pres">
      <dgm:prSet presAssocID="{A720A4D1-8B49-4AE5-AAA9-C7CF91AC1116}" presName="tx1" presStyleLbl="revTx" presStyleIdx="0" presStyleCnt="5"/>
      <dgm:spPr/>
    </dgm:pt>
    <dgm:pt modelId="{2F55CC67-7F80-4FEC-8A41-5311EDD5371C}" type="pres">
      <dgm:prSet presAssocID="{A720A4D1-8B49-4AE5-AAA9-C7CF91AC1116}" presName="vert1" presStyleCnt="0"/>
      <dgm:spPr/>
    </dgm:pt>
    <dgm:pt modelId="{8DFA00A2-C094-4355-9D5D-81AFA32D6861}" type="pres">
      <dgm:prSet presAssocID="{B19B75BA-85C4-45EF-A169-EAD837E22F23}" presName="thickLine" presStyleLbl="alignNode1" presStyleIdx="1" presStyleCnt="5"/>
      <dgm:spPr/>
    </dgm:pt>
    <dgm:pt modelId="{5252D979-11A0-46B1-AA77-D2B36617EA3B}" type="pres">
      <dgm:prSet presAssocID="{B19B75BA-85C4-45EF-A169-EAD837E22F23}" presName="horz1" presStyleCnt="0"/>
      <dgm:spPr/>
    </dgm:pt>
    <dgm:pt modelId="{4B7C7A95-4E5F-4D76-AAEE-2327B68A7E98}" type="pres">
      <dgm:prSet presAssocID="{B19B75BA-85C4-45EF-A169-EAD837E22F23}" presName="tx1" presStyleLbl="revTx" presStyleIdx="1" presStyleCnt="5"/>
      <dgm:spPr/>
    </dgm:pt>
    <dgm:pt modelId="{A6EF71A7-FA3C-440F-BEBD-DA2519125D0D}" type="pres">
      <dgm:prSet presAssocID="{B19B75BA-85C4-45EF-A169-EAD837E22F23}" presName="vert1" presStyleCnt="0"/>
      <dgm:spPr/>
    </dgm:pt>
    <dgm:pt modelId="{F809F8DE-D7AB-4BA5-B87B-ED08E50E8190}" type="pres">
      <dgm:prSet presAssocID="{B0E7838A-6AED-415F-B57C-CC7842429B2D}" presName="thickLine" presStyleLbl="alignNode1" presStyleIdx="2" presStyleCnt="5"/>
      <dgm:spPr/>
    </dgm:pt>
    <dgm:pt modelId="{2BC1F68F-8D29-4B28-9163-5DA7CBDDA2A3}" type="pres">
      <dgm:prSet presAssocID="{B0E7838A-6AED-415F-B57C-CC7842429B2D}" presName="horz1" presStyleCnt="0"/>
      <dgm:spPr/>
    </dgm:pt>
    <dgm:pt modelId="{4893F4D6-38DA-4EAB-8D63-330006208CFB}" type="pres">
      <dgm:prSet presAssocID="{B0E7838A-6AED-415F-B57C-CC7842429B2D}" presName="tx1" presStyleLbl="revTx" presStyleIdx="2" presStyleCnt="5"/>
      <dgm:spPr/>
    </dgm:pt>
    <dgm:pt modelId="{87E016E3-F8C4-453E-9B8E-74FC6029EBAD}" type="pres">
      <dgm:prSet presAssocID="{B0E7838A-6AED-415F-B57C-CC7842429B2D}" presName="vert1" presStyleCnt="0"/>
      <dgm:spPr/>
    </dgm:pt>
    <dgm:pt modelId="{B6AADFC2-20FE-433D-B536-8A9C9DF000BD}" type="pres">
      <dgm:prSet presAssocID="{AC57C166-69B8-470F-AB0C-9D81559355F3}" presName="thickLine" presStyleLbl="alignNode1" presStyleIdx="3" presStyleCnt="5"/>
      <dgm:spPr/>
    </dgm:pt>
    <dgm:pt modelId="{F7E798FD-658F-4A01-BCDF-DE0E80CF6214}" type="pres">
      <dgm:prSet presAssocID="{AC57C166-69B8-470F-AB0C-9D81559355F3}" presName="horz1" presStyleCnt="0"/>
      <dgm:spPr/>
    </dgm:pt>
    <dgm:pt modelId="{E307F6EC-498B-4A06-90FF-C351A73E3289}" type="pres">
      <dgm:prSet presAssocID="{AC57C166-69B8-470F-AB0C-9D81559355F3}" presName="tx1" presStyleLbl="revTx" presStyleIdx="3" presStyleCnt="5"/>
      <dgm:spPr/>
    </dgm:pt>
    <dgm:pt modelId="{67049D57-4653-4BE0-BA80-1C6EA14F0404}" type="pres">
      <dgm:prSet presAssocID="{AC57C166-69B8-470F-AB0C-9D81559355F3}" presName="vert1" presStyleCnt="0"/>
      <dgm:spPr/>
    </dgm:pt>
    <dgm:pt modelId="{14DE1C0B-EB33-487A-AF91-D2FB04C77DD8}" type="pres">
      <dgm:prSet presAssocID="{057D362B-8A56-4BD8-B0C2-20804A083AF8}" presName="thickLine" presStyleLbl="alignNode1" presStyleIdx="4" presStyleCnt="5"/>
      <dgm:spPr/>
    </dgm:pt>
    <dgm:pt modelId="{0DD63ACA-C686-44EF-A5CE-486F304B15F1}" type="pres">
      <dgm:prSet presAssocID="{057D362B-8A56-4BD8-B0C2-20804A083AF8}" presName="horz1" presStyleCnt="0"/>
      <dgm:spPr/>
    </dgm:pt>
    <dgm:pt modelId="{7E893112-E9A0-40F3-9E65-844688892A2C}" type="pres">
      <dgm:prSet presAssocID="{057D362B-8A56-4BD8-B0C2-20804A083AF8}" presName="tx1" presStyleLbl="revTx" presStyleIdx="4" presStyleCnt="5"/>
      <dgm:spPr/>
    </dgm:pt>
    <dgm:pt modelId="{CAF85BEB-F4BC-4C94-84C0-E72C9DE0F7A3}" type="pres">
      <dgm:prSet presAssocID="{057D362B-8A56-4BD8-B0C2-20804A083AF8}" presName="vert1" presStyleCnt="0"/>
      <dgm:spPr/>
    </dgm:pt>
  </dgm:ptLst>
  <dgm:cxnLst>
    <dgm:cxn modelId="{E76C851E-D468-4BF2-91EA-563A199640CC}" type="presOf" srcId="{AC57C166-69B8-470F-AB0C-9D81559355F3}" destId="{E307F6EC-498B-4A06-90FF-C351A73E3289}" srcOrd="0" destOrd="0" presId="urn:microsoft.com/office/officeart/2008/layout/LinedList"/>
    <dgm:cxn modelId="{D589123C-3F88-42E3-BF53-26B031E3303C}" srcId="{66E02580-8D23-4F5B-AC3B-0444200F5410}" destId="{B0E7838A-6AED-415F-B57C-CC7842429B2D}" srcOrd="2" destOrd="0" parTransId="{8A8E7E63-3E7F-45DF-84BF-36845B5ECFFE}" sibTransId="{86A60C90-AAF4-46F7-AEFC-512EEA6A2D81}"/>
    <dgm:cxn modelId="{F36B4C5E-EA0E-4AC8-9DE1-BF2BBE073D07}" type="presOf" srcId="{66E02580-8D23-4F5B-AC3B-0444200F5410}" destId="{E0287175-122E-48A2-9A96-ACF45E6AC996}" srcOrd="0" destOrd="0" presId="urn:microsoft.com/office/officeart/2008/layout/LinedList"/>
    <dgm:cxn modelId="{9397484F-D450-43F3-A547-C6B5258C4A34}" type="presOf" srcId="{057D362B-8A56-4BD8-B0C2-20804A083AF8}" destId="{7E893112-E9A0-40F3-9E65-844688892A2C}" srcOrd="0" destOrd="0" presId="urn:microsoft.com/office/officeart/2008/layout/LinedList"/>
    <dgm:cxn modelId="{BB6F7B7B-C47C-409E-9FF8-26EC19932828}" srcId="{66E02580-8D23-4F5B-AC3B-0444200F5410}" destId="{057D362B-8A56-4BD8-B0C2-20804A083AF8}" srcOrd="4" destOrd="0" parTransId="{9C4E9AF8-7946-4FCA-AFCA-9DA03E2D8453}" sibTransId="{3BB28953-D1C2-44F8-BCA0-6F923D97AFA7}"/>
    <dgm:cxn modelId="{8E5AF2A3-BE26-4091-9EBE-3FFBDEFD420B}" type="presOf" srcId="{A720A4D1-8B49-4AE5-AAA9-C7CF91AC1116}" destId="{84DE04FE-628D-458C-843B-272EC3FABF63}" srcOrd="0" destOrd="0" presId="urn:microsoft.com/office/officeart/2008/layout/LinedList"/>
    <dgm:cxn modelId="{744DA2B6-866A-4A7C-BD00-5661B40B0EAA}" srcId="{66E02580-8D23-4F5B-AC3B-0444200F5410}" destId="{B19B75BA-85C4-45EF-A169-EAD837E22F23}" srcOrd="1" destOrd="0" parTransId="{A1C4824B-16C0-41B9-9F1B-70B5D75963E1}" sibTransId="{71FAC9BA-5D5F-4D3E-B09D-538D058889EF}"/>
    <dgm:cxn modelId="{930A32BF-5285-40DF-A083-131EC07B1CC7}" type="presOf" srcId="{B0E7838A-6AED-415F-B57C-CC7842429B2D}" destId="{4893F4D6-38DA-4EAB-8D63-330006208CFB}" srcOrd="0" destOrd="0" presId="urn:microsoft.com/office/officeart/2008/layout/LinedList"/>
    <dgm:cxn modelId="{B32E18CF-D923-4B9C-81EE-13DA03FD365B}" srcId="{66E02580-8D23-4F5B-AC3B-0444200F5410}" destId="{A720A4D1-8B49-4AE5-AAA9-C7CF91AC1116}" srcOrd="0" destOrd="0" parTransId="{BC0B4D7D-282A-498C-A1BB-096E21346B80}" sibTransId="{F2B14B41-5C8B-4AD2-95B9-120392531B67}"/>
    <dgm:cxn modelId="{DEE98BF7-1007-494F-A05B-CA9B046D53CD}" type="presOf" srcId="{B19B75BA-85C4-45EF-A169-EAD837E22F23}" destId="{4B7C7A95-4E5F-4D76-AAEE-2327B68A7E98}" srcOrd="0" destOrd="0" presId="urn:microsoft.com/office/officeart/2008/layout/LinedList"/>
    <dgm:cxn modelId="{FAA164FF-5216-4E8F-9053-DC4F5E9052C0}" srcId="{66E02580-8D23-4F5B-AC3B-0444200F5410}" destId="{AC57C166-69B8-470F-AB0C-9D81559355F3}" srcOrd="3" destOrd="0" parTransId="{5C464868-F691-4FED-A66F-7A200AEB896E}" sibTransId="{121212B7-0A98-405E-A9CD-768A80A02B1F}"/>
    <dgm:cxn modelId="{3AA59E11-8689-44DC-AC3D-B2755A55CA3C}" type="presParOf" srcId="{E0287175-122E-48A2-9A96-ACF45E6AC996}" destId="{343D7BEC-5547-4B4D-A840-B1CA5659096F}" srcOrd="0" destOrd="0" presId="urn:microsoft.com/office/officeart/2008/layout/LinedList"/>
    <dgm:cxn modelId="{4341C6B2-C652-4A28-8BDA-0C797F72D7EE}" type="presParOf" srcId="{E0287175-122E-48A2-9A96-ACF45E6AC996}" destId="{290311AA-5599-423B-BFD3-9FF6EED8EB23}" srcOrd="1" destOrd="0" presId="urn:microsoft.com/office/officeart/2008/layout/LinedList"/>
    <dgm:cxn modelId="{45C2E823-50F9-4006-B32F-1EDE23D939D2}" type="presParOf" srcId="{290311AA-5599-423B-BFD3-9FF6EED8EB23}" destId="{84DE04FE-628D-458C-843B-272EC3FABF63}" srcOrd="0" destOrd="0" presId="urn:microsoft.com/office/officeart/2008/layout/LinedList"/>
    <dgm:cxn modelId="{636BB6F6-4735-4FA3-8889-4E791E6B5B68}" type="presParOf" srcId="{290311AA-5599-423B-BFD3-9FF6EED8EB23}" destId="{2F55CC67-7F80-4FEC-8A41-5311EDD5371C}" srcOrd="1" destOrd="0" presId="urn:microsoft.com/office/officeart/2008/layout/LinedList"/>
    <dgm:cxn modelId="{2E7C96EF-378A-4A9B-A540-4C1D9528DF69}" type="presParOf" srcId="{E0287175-122E-48A2-9A96-ACF45E6AC996}" destId="{8DFA00A2-C094-4355-9D5D-81AFA32D6861}" srcOrd="2" destOrd="0" presId="urn:microsoft.com/office/officeart/2008/layout/LinedList"/>
    <dgm:cxn modelId="{4892DC1C-C6CB-4136-B0A0-67B00C9E1AF0}" type="presParOf" srcId="{E0287175-122E-48A2-9A96-ACF45E6AC996}" destId="{5252D979-11A0-46B1-AA77-D2B36617EA3B}" srcOrd="3" destOrd="0" presId="urn:microsoft.com/office/officeart/2008/layout/LinedList"/>
    <dgm:cxn modelId="{B4C05C78-C4EC-4A2A-B085-15554ED2C0A3}" type="presParOf" srcId="{5252D979-11A0-46B1-AA77-D2B36617EA3B}" destId="{4B7C7A95-4E5F-4D76-AAEE-2327B68A7E98}" srcOrd="0" destOrd="0" presId="urn:microsoft.com/office/officeart/2008/layout/LinedList"/>
    <dgm:cxn modelId="{008DBA71-6A6E-4C15-8CA7-EFA05CF913B2}" type="presParOf" srcId="{5252D979-11A0-46B1-AA77-D2B36617EA3B}" destId="{A6EF71A7-FA3C-440F-BEBD-DA2519125D0D}" srcOrd="1" destOrd="0" presId="urn:microsoft.com/office/officeart/2008/layout/LinedList"/>
    <dgm:cxn modelId="{A029DE93-9A65-4330-A65D-A1067443F274}" type="presParOf" srcId="{E0287175-122E-48A2-9A96-ACF45E6AC996}" destId="{F809F8DE-D7AB-4BA5-B87B-ED08E50E8190}" srcOrd="4" destOrd="0" presId="urn:microsoft.com/office/officeart/2008/layout/LinedList"/>
    <dgm:cxn modelId="{BC6B7940-0B87-42D8-B1E1-2B22492C7E5C}" type="presParOf" srcId="{E0287175-122E-48A2-9A96-ACF45E6AC996}" destId="{2BC1F68F-8D29-4B28-9163-5DA7CBDDA2A3}" srcOrd="5" destOrd="0" presId="urn:microsoft.com/office/officeart/2008/layout/LinedList"/>
    <dgm:cxn modelId="{1D2C0507-4DC5-47AF-8C3E-8D48D38741A9}" type="presParOf" srcId="{2BC1F68F-8D29-4B28-9163-5DA7CBDDA2A3}" destId="{4893F4D6-38DA-4EAB-8D63-330006208CFB}" srcOrd="0" destOrd="0" presId="urn:microsoft.com/office/officeart/2008/layout/LinedList"/>
    <dgm:cxn modelId="{EEA98DC6-B82F-45F1-B159-09FDC6EA0DE5}" type="presParOf" srcId="{2BC1F68F-8D29-4B28-9163-5DA7CBDDA2A3}" destId="{87E016E3-F8C4-453E-9B8E-74FC6029EBAD}" srcOrd="1" destOrd="0" presId="urn:microsoft.com/office/officeart/2008/layout/LinedList"/>
    <dgm:cxn modelId="{208AE8E3-2CB9-4B94-9B24-35A0C85F5E52}" type="presParOf" srcId="{E0287175-122E-48A2-9A96-ACF45E6AC996}" destId="{B6AADFC2-20FE-433D-B536-8A9C9DF000BD}" srcOrd="6" destOrd="0" presId="urn:microsoft.com/office/officeart/2008/layout/LinedList"/>
    <dgm:cxn modelId="{C442D309-8CC3-4180-AE31-8F1731B0B0B3}" type="presParOf" srcId="{E0287175-122E-48A2-9A96-ACF45E6AC996}" destId="{F7E798FD-658F-4A01-BCDF-DE0E80CF6214}" srcOrd="7" destOrd="0" presId="urn:microsoft.com/office/officeart/2008/layout/LinedList"/>
    <dgm:cxn modelId="{27E58733-7C12-42C0-B538-541DF05AE151}" type="presParOf" srcId="{F7E798FD-658F-4A01-BCDF-DE0E80CF6214}" destId="{E307F6EC-498B-4A06-90FF-C351A73E3289}" srcOrd="0" destOrd="0" presId="urn:microsoft.com/office/officeart/2008/layout/LinedList"/>
    <dgm:cxn modelId="{82CC06C6-81CB-440E-9CA2-7EB2286C2317}" type="presParOf" srcId="{F7E798FD-658F-4A01-BCDF-DE0E80CF6214}" destId="{67049D57-4653-4BE0-BA80-1C6EA14F0404}" srcOrd="1" destOrd="0" presId="urn:microsoft.com/office/officeart/2008/layout/LinedList"/>
    <dgm:cxn modelId="{58C4923D-720B-41DD-8035-E6FFC7E9AB0E}" type="presParOf" srcId="{E0287175-122E-48A2-9A96-ACF45E6AC996}" destId="{14DE1C0B-EB33-487A-AF91-D2FB04C77DD8}" srcOrd="8" destOrd="0" presId="urn:microsoft.com/office/officeart/2008/layout/LinedList"/>
    <dgm:cxn modelId="{9AA90544-9610-4632-A523-6344DCDED74B}" type="presParOf" srcId="{E0287175-122E-48A2-9A96-ACF45E6AC996}" destId="{0DD63ACA-C686-44EF-A5CE-486F304B15F1}" srcOrd="9" destOrd="0" presId="urn:microsoft.com/office/officeart/2008/layout/LinedList"/>
    <dgm:cxn modelId="{03C8D1A7-DFB3-4F1C-9E93-C7358FB33CE4}" type="presParOf" srcId="{0DD63ACA-C686-44EF-A5CE-486F304B15F1}" destId="{7E893112-E9A0-40F3-9E65-844688892A2C}" srcOrd="0" destOrd="0" presId="urn:microsoft.com/office/officeart/2008/layout/LinedList"/>
    <dgm:cxn modelId="{2EA20EB6-3330-437C-A584-6B0E27924AC3}" type="presParOf" srcId="{0DD63ACA-C686-44EF-A5CE-486F304B15F1}" destId="{CAF85BEB-F4BC-4C94-84C0-E72C9DE0F7A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D45C51-277B-4BC5-A789-0B5837678E3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C8D6BE1-C9A5-4FAE-B797-F38386D5159D}">
      <dgm:prSet custT="1"/>
      <dgm:spPr/>
      <dgm:t>
        <a:bodyPr/>
        <a:lstStyle/>
        <a:p>
          <a:r>
            <a:rPr lang="en-GB" sz="2400">
              <a:latin typeface="Arial"/>
              <a:cs typeface="Arial"/>
            </a:rPr>
            <a:t>Promoting Equity</a:t>
          </a:r>
          <a:endParaRPr lang="en-US" sz="2400">
            <a:latin typeface="Arial"/>
            <a:cs typeface="Arial"/>
          </a:endParaRPr>
        </a:p>
      </dgm:t>
    </dgm:pt>
    <dgm:pt modelId="{1D206776-B47D-4AEF-999A-F9766B92C9E6}" type="parTrans" cxnId="{2CDA3A11-7749-4192-87E6-615AF4DFEA33}">
      <dgm:prSet/>
      <dgm:spPr/>
      <dgm:t>
        <a:bodyPr/>
        <a:lstStyle/>
        <a:p>
          <a:endParaRPr lang="en-US"/>
        </a:p>
      </dgm:t>
    </dgm:pt>
    <dgm:pt modelId="{F5A3B6AD-7785-4CB3-864A-8A0A5FBB4218}" type="sibTrans" cxnId="{2CDA3A11-7749-4192-87E6-615AF4DFEA33}">
      <dgm:prSet/>
      <dgm:spPr/>
      <dgm:t>
        <a:bodyPr/>
        <a:lstStyle/>
        <a:p>
          <a:endParaRPr lang="en-US"/>
        </a:p>
      </dgm:t>
    </dgm:pt>
    <dgm:pt modelId="{D1DCF8E6-2B2C-4E41-9A76-CCEB845189E7}">
      <dgm:prSet custT="1"/>
      <dgm:spPr/>
      <dgm:t>
        <a:bodyPr/>
        <a:lstStyle/>
        <a:p>
          <a:r>
            <a:rPr lang="en-GB" sz="2400">
              <a:latin typeface="Arial"/>
              <a:cs typeface="Arial"/>
            </a:rPr>
            <a:t>Equal access </a:t>
          </a:r>
          <a:r>
            <a:rPr lang="en-GB">
              <a:latin typeface="Arial"/>
              <a:cs typeface="Arial"/>
            </a:rPr>
            <a:t>(Equality Act,2010).</a:t>
          </a:r>
          <a:endParaRPr lang="en-US">
            <a:latin typeface="Arial"/>
            <a:cs typeface="Arial"/>
          </a:endParaRPr>
        </a:p>
      </dgm:t>
    </dgm:pt>
    <dgm:pt modelId="{36032D0C-6523-4BE7-BFD7-CBB3C7A81E58}" type="parTrans" cxnId="{4D611728-3437-4333-A59A-68921CA44A88}">
      <dgm:prSet/>
      <dgm:spPr/>
      <dgm:t>
        <a:bodyPr/>
        <a:lstStyle/>
        <a:p>
          <a:endParaRPr lang="en-US"/>
        </a:p>
      </dgm:t>
    </dgm:pt>
    <dgm:pt modelId="{12EFDB2C-FC47-44A4-A11B-87E4615342E6}" type="sibTrans" cxnId="{4D611728-3437-4333-A59A-68921CA44A88}">
      <dgm:prSet/>
      <dgm:spPr/>
      <dgm:t>
        <a:bodyPr/>
        <a:lstStyle/>
        <a:p>
          <a:endParaRPr lang="en-US"/>
        </a:p>
      </dgm:t>
    </dgm:pt>
    <dgm:pt modelId="{01C5F566-D288-4C4D-B1A6-1EE1FBA19B6F}">
      <dgm:prSet custT="1"/>
      <dgm:spPr/>
      <dgm:t>
        <a:bodyPr/>
        <a:lstStyle/>
        <a:p>
          <a:r>
            <a:rPr lang="en-GB" sz="2400">
              <a:latin typeface="Arial"/>
              <a:cs typeface="Arial"/>
            </a:rPr>
            <a:t>Inclusion</a:t>
          </a:r>
          <a:endParaRPr lang="en-US" sz="2400">
            <a:latin typeface="Arial"/>
            <a:cs typeface="Arial"/>
          </a:endParaRPr>
        </a:p>
      </dgm:t>
    </dgm:pt>
    <dgm:pt modelId="{817AC29D-270C-435B-85EC-4521E405F497}" type="parTrans" cxnId="{179519D9-6FB9-4BB0-9C65-5D6DFC3DA948}">
      <dgm:prSet/>
      <dgm:spPr/>
      <dgm:t>
        <a:bodyPr/>
        <a:lstStyle/>
        <a:p>
          <a:endParaRPr lang="en-US"/>
        </a:p>
      </dgm:t>
    </dgm:pt>
    <dgm:pt modelId="{EC088CFC-3479-42D0-868D-B77C87EE4E87}" type="sibTrans" cxnId="{179519D9-6FB9-4BB0-9C65-5D6DFC3DA948}">
      <dgm:prSet/>
      <dgm:spPr/>
      <dgm:t>
        <a:bodyPr/>
        <a:lstStyle/>
        <a:p>
          <a:endParaRPr lang="en-US"/>
        </a:p>
      </dgm:t>
    </dgm:pt>
    <dgm:pt modelId="{9676FA65-BBF0-491D-BBA8-7AF176160670}">
      <dgm:prSet custT="1"/>
      <dgm:spPr/>
      <dgm:t>
        <a:bodyPr/>
        <a:lstStyle/>
        <a:p>
          <a:r>
            <a:rPr lang="en-GB" sz="2400">
              <a:latin typeface="Arial"/>
              <a:cs typeface="Arial"/>
            </a:rPr>
            <a:t>Integrated care</a:t>
          </a:r>
          <a:r>
            <a:rPr lang="en-GB" dirty="0"/>
            <a:t> </a:t>
          </a:r>
          <a:r>
            <a:rPr lang="en-GB" dirty="0">
              <a:latin typeface="Arial"/>
              <a:cs typeface="Arial"/>
            </a:rPr>
            <a:t>(Health and Care Act, 2022).</a:t>
          </a:r>
          <a:endParaRPr lang="en-US" dirty="0">
            <a:latin typeface="Arial"/>
            <a:cs typeface="Arial"/>
          </a:endParaRPr>
        </a:p>
      </dgm:t>
    </dgm:pt>
    <dgm:pt modelId="{B096AD61-2982-4947-BB6F-D83D74AE669B}" type="parTrans" cxnId="{97B31E05-C0A4-4DC8-8AE0-80B8B1EDE88E}">
      <dgm:prSet/>
      <dgm:spPr/>
      <dgm:t>
        <a:bodyPr/>
        <a:lstStyle/>
        <a:p>
          <a:endParaRPr lang="en-US"/>
        </a:p>
      </dgm:t>
    </dgm:pt>
    <dgm:pt modelId="{0ACAEDEB-2BF9-4472-908D-66EDD61F8608}" type="sibTrans" cxnId="{97B31E05-C0A4-4DC8-8AE0-80B8B1EDE88E}">
      <dgm:prSet/>
      <dgm:spPr/>
      <dgm:t>
        <a:bodyPr/>
        <a:lstStyle/>
        <a:p>
          <a:endParaRPr lang="en-US"/>
        </a:p>
      </dgm:t>
    </dgm:pt>
    <dgm:pt modelId="{0C682557-055D-4A2A-9B4B-64ABBF2E253E}">
      <dgm:prSet phldrT="[Text]" phldr="0" custT="1"/>
      <dgm:spPr/>
      <dgm:t>
        <a:bodyPr/>
        <a:lstStyle/>
        <a:p>
          <a:pPr rtl="0"/>
          <a:r>
            <a:rPr lang="en-GB" sz="2400" dirty="0">
              <a:latin typeface="Arial"/>
              <a:cs typeface="Arial"/>
            </a:rPr>
            <a:t>Reducing disparities </a:t>
          </a:r>
          <a:r>
            <a:rPr lang="en-GB" sz="1800" dirty="0">
              <a:latin typeface="Arial"/>
              <a:cs typeface="Arial"/>
            </a:rPr>
            <a:t>(Marmot (2020).</a:t>
          </a:r>
        </a:p>
      </dgm:t>
    </dgm:pt>
    <dgm:pt modelId="{CD9A255F-53C7-4C4D-BD9D-50BDA527BF31}" type="parTrans" cxnId="{916C6E7C-FF6C-4F7E-BABA-D11473E2D0CF}">
      <dgm:prSet/>
      <dgm:spPr/>
    </dgm:pt>
    <dgm:pt modelId="{DF3A6E78-FF96-4345-BCE9-E718A3D32DE5}" type="sibTrans" cxnId="{916C6E7C-FF6C-4F7E-BABA-D11473E2D0CF}">
      <dgm:prSet/>
      <dgm:spPr/>
    </dgm:pt>
    <dgm:pt modelId="{D56ACD1E-5C08-4CF8-A126-8CE264858D38}" type="pres">
      <dgm:prSet presAssocID="{62D45C51-277B-4BC5-A789-0B5837678E32}" presName="vert0" presStyleCnt="0">
        <dgm:presLayoutVars>
          <dgm:dir/>
          <dgm:animOne val="branch"/>
          <dgm:animLvl val="lvl"/>
        </dgm:presLayoutVars>
      </dgm:prSet>
      <dgm:spPr/>
    </dgm:pt>
    <dgm:pt modelId="{F7CCF524-3765-4094-9199-255500BD7AE9}" type="pres">
      <dgm:prSet presAssocID="{7C8D6BE1-C9A5-4FAE-B797-F38386D5159D}" presName="thickLine" presStyleLbl="alignNode1" presStyleIdx="0" presStyleCnt="5"/>
      <dgm:spPr/>
    </dgm:pt>
    <dgm:pt modelId="{AB241AD4-AFE6-4A1B-87A4-5ADF113164D1}" type="pres">
      <dgm:prSet presAssocID="{7C8D6BE1-C9A5-4FAE-B797-F38386D5159D}" presName="horz1" presStyleCnt="0"/>
      <dgm:spPr/>
    </dgm:pt>
    <dgm:pt modelId="{B0390271-DCBA-48B2-8ED1-08276653327D}" type="pres">
      <dgm:prSet presAssocID="{7C8D6BE1-C9A5-4FAE-B797-F38386D5159D}" presName="tx1" presStyleLbl="revTx" presStyleIdx="0" presStyleCnt="5"/>
      <dgm:spPr/>
    </dgm:pt>
    <dgm:pt modelId="{8BD60040-BB9D-4759-89D6-C8223468404E}" type="pres">
      <dgm:prSet presAssocID="{7C8D6BE1-C9A5-4FAE-B797-F38386D5159D}" presName="vert1" presStyleCnt="0"/>
      <dgm:spPr/>
    </dgm:pt>
    <dgm:pt modelId="{8A95FFDF-96E4-44C2-9AD8-018708545790}" type="pres">
      <dgm:prSet presAssocID="{D1DCF8E6-2B2C-4E41-9A76-CCEB845189E7}" presName="thickLine" presStyleLbl="alignNode1" presStyleIdx="1" presStyleCnt="5"/>
      <dgm:spPr/>
    </dgm:pt>
    <dgm:pt modelId="{FC0979A6-971B-4933-8BCB-171DCA3D2D9A}" type="pres">
      <dgm:prSet presAssocID="{D1DCF8E6-2B2C-4E41-9A76-CCEB845189E7}" presName="horz1" presStyleCnt="0"/>
      <dgm:spPr/>
    </dgm:pt>
    <dgm:pt modelId="{035E16AD-797F-4339-928A-4F42E0413144}" type="pres">
      <dgm:prSet presAssocID="{D1DCF8E6-2B2C-4E41-9A76-CCEB845189E7}" presName="tx1" presStyleLbl="revTx" presStyleIdx="1" presStyleCnt="5"/>
      <dgm:spPr/>
    </dgm:pt>
    <dgm:pt modelId="{534EC6B2-BFDA-4CCB-9BBC-A070B5A34FE2}" type="pres">
      <dgm:prSet presAssocID="{D1DCF8E6-2B2C-4E41-9A76-CCEB845189E7}" presName="vert1" presStyleCnt="0"/>
      <dgm:spPr/>
    </dgm:pt>
    <dgm:pt modelId="{B5E0D1C3-BCD5-41CB-8CA8-CEBED33E3000}" type="pres">
      <dgm:prSet presAssocID="{01C5F566-D288-4C4D-B1A6-1EE1FBA19B6F}" presName="thickLine" presStyleLbl="alignNode1" presStyleIdx="2" presStyleCnt="5"/>
      <dgm:spPr/>
    </dgm:pt>
    <dgm:pt modelId="{42F6B02B-82D4-4A49-990E-546381007626}" type="pres">
      <dgm:prSet presAssocID="{01C5F566-D288-4C4D-B1A6-1EE1FBA19B6F}" presName="horz1" presStyleCnt="0"/>
      <dgm:spPr/>
    </dgm:pt>
    <dgm:pt modelId="{9453D227-E16D-414E-8F69-7CDEA69A97C4}" type="pres">
      <dgm:prSet presAssocID="{01C5F566-D288-4C4D-B1A6-1EE1FBA19B6F}" presName="tx1" presStyleLbl="revTx" presStyleIdx="2" presStyleCnt="5"/>
      <dgm:spPr/>
    </dgm:pt>
    <dgm:pt modelId="{0A960B47-080C-483C-A932-F96FE1EE096D}" type="pres">
      <dgm:prSet presAssocID="{01C5F566-D288-4C4D-B1A6-1EE1FBA19B6F}" presName="vert1" presStyleCnt="0"/>
      <dgm:spPr/>
    </dgm:pt>
    <dgm:pt modelId="{A41F9F1F-4A11-4024-AAAA-B9A150450347}" type="pres">
      <dgm:prSet presAssocID="{9676FA65-BBF0-491D-BBA8-7AF176160670}" presName="thickLine" presStyleLbl="alignNode1" presStyleIdx="3" presStyleCnt="5"/>
      <dgm:spPr/>
    </dgm:pt>
    <dgm:pt modelId="{C8AE396F-4851-4E53-B2E2-655B600FD688}" type="pres">
      <dgm:prSet presAssocID="{9676FA65-BBF0-491D-BBA8-7AF176160670}" presName="horz1" presStyleCnt="0"/>
      <dgm:spPr/>
    </dgm:pt>
    <dgm:pt modelId="{6D5CE1F1-68B1-4DB6-B77D-FFFB56C75577}" type="pres">
      <dgm:prSet presAssocID="{9676FA65-BBF0-491D-BBA8-7AF176160670}" presName="tx1" presStyleLbl="revTx" presStyleIdx="3" presStyleCnt="5"/>
      <dgm:spPr/>
    </dgm:pt>
    <dgm:pt modelId="{E07E961C-C8D9-44AF-B206-84AF971DDDB5}" type="pres">
      <dgm:prSet presAssocID="{9676FA65-BBF0-491D-BBA8-7AF176160670}" presName="vert1" presStyleCnt="0"/>
      <dgm:spPr/>
    </dgm:pt>
    <dgm:pt modelId="{4E9771E9-7B8E-446C-A5C6-E3C3002520A8}" type="pres">
      <dgm:prSet presAssocID="{0C682557-055D-4A2A-9B4B-64ABBF2E253E}" presName="thickLine" presStyleLbl="alignNode1" presStyleIdx="4" presStyleCnt="5"/>
      <dgm:spPr/>
    </dgm:pt>
    <dgm:pt modelId="{CF8AA4BD-867E-4348-903E-9F2A9AE41981}" type="pres">
      <dgm:prSet presAssocID="{0C682557-055D-4A2A-9B4B-64ABBF2E253E}" presName="horz1" presStyleCnt="0"/>
      <dgm:spPr/>
    </dgm:pt>
    <dgm:pt modelId="{C1BFC8FD-918C-4A20-BE43-2993C2E7304A}" type="pres">
      <dgm:prSet presAssocID="{0C682557-055D-4A2A-9B4B-64ABBF2E253E}" presName="tx1" presStyleLbl="revTx" presStyleIdx="4" presStyleCnt="5"/>
      <dgm:spPr/>
    </dgm:pt>
    <dgm:pt modelId="{47A121E6-0324-46F4-8003-693325C232D8}" type="pres">
      <dgm:prSet presAssocID="{0C682557-055D-4A2A-9B4B-64ABBF2E253E}" presName="vert1" presStyleCnt="0"/>
      <dgm:spPr/>
    </dgm:pt>
  </dgm:ptLst>
  <dgm:cxnLst>
    <dgm:cxn modelId="{E98CAB00-687B-4331-9E75-394AF4290DE1}" type="presOf" srcId="{7C8D6BE1-C9A5-4FAE-B797-F38386D5159D}" destId="{B0390271-DCBA-48B2-8ED1-08276653327D}" srcOrd="0" destOrd="0" presId="urn:microsoft.com/office/officeart/2008/layout/LinedList"/>
    <dgm:cxn modelId="{97B31E05-C0A4-4DC8-8AE0-80B8B1EDE88E}" srcId="{62D45C51-277B-4BC5-A789-0B5837678E32}" destId="{9676FA65-BBF0-491D-BBA8-7AF176160670}" srcOrd="3" destOrd="0" parTransId="{B096AD61-2982-4947-BB6F-D83D74AE669B}" sibTransId="{0ACAEDEB-2BF9-4472-908D-66EDD61F8608}"/>
    <dgm:cxn modelId="{2CDA3A11-7749-4192-87E6-615AF4DFEA33}" srcId="{62D45C51-277B-4BC5-A789-0B5837678E32}" destId="{7C8D6BE1-C9A5-4FAE-B797-F38386D5159D}" srcOrd="0" destOrd="0" parTransId="{1D206776-B47D-4AEF-999A-F9766B92C9E6}" sibTransId="{F5A3B6AD-7785-4CB3-864A-8A0A5FBB4218}"/>
    <dgm:cxn modelId="{F4090419-5BA7-43FB-A58F-C08BB23A186E}" type="presOf" srcId="{01C5F566-D288-4C4D-B1A6-1EE1FBA19B6F}" destId="{9453D227-E16D-414E-8F69-7CDEA69A97C4}" srcOrd="0" destOrd="0" presId="urn:microsoft.com/office/officeart/2008/layout/LinedList"/>
    <dgm:cxn modelId="{4D611728-3437-4333-A59A-68921CA44A88}" srcId="{62D45C51-277B-4BC5-A789-0B5837678E32}" destId="{D1DCF8E6-2B2C-4E41-9A76-CCEB845189E7}" srcOrd="1" destOrd="0" parTransId="{36032D0C-6523-4BE7-BFD7-CBB3C7A81E58}" sibTransId="{12EFDB2C-FC47-44A4-A11B-87E4615342E6}"/>
    <dgm:cxn modelId="{D7974744-2A6B-4CC9-874E-3859C5E6443B}" type="presOf" srcId="{62D45C51-277B-4BC5-A789-0B5837678E32}" destId="{D56ACD1E-5C08-4CF8-A126-8CE264858D38}" srcOrd="0" destOrd="0" presId="urn:microsoft.com/office/officeart/2008/layout/LinedList"/>
    <dgm:cxn modelId="{2FEFC965-D674-40FA-853C-5296C8463D97}" type="presOf" srcId="{D1DCF8E6-2B2C-4E41-9A76-CCEB845189E7}" destId="{035E16AD-797F-4339-928A-4F42E0413144}" srcOrd="0" destOrd="0" presId="urn:microsoft.com/office/officeart/2008/layout/LinedList"/>
    <dgm:cxn modelId="{916C6E7C-FF6C-4F7E-BABA-D11473E2D0CF}" srcId="{62D45C51-277B-4BC5-A789-0B5837678E32}" destId="{0C682557-055D-4A2A-9B4B-64ABBF2E253E}" srcOrd="4" destOrd="0" parTransId="{CD9A255F-53C7-4C4D-BD9D-50BDA527BF31}" sibTransId="{DF3A6E78-FF96-4345-BCE9-E718A3D32DE5}"/>
    <dgm:cxn modelId="{221DDC9A-F01E-4E93-8DEC-514E7D092759}" type="presOf" srcId="{9676FA65-BBF0-491D-BBA8-7AF176160670}" destId="{6D5CE1F1-68B1-4DB6-B77D-FFFB56C75577}" srcOrd="0" destOrd="0" presId="urn:microsoft.com/office/officeart/2008/layout/LinedList"/>
    <dgm:cxn modelId="{5090C0D3-9C46-4EBD-BCD2-3E3315015B99}" type="presOf" srcId="{0C682557-055D-4A2A-9B4B-64ABBF2E253E}" destId="{C1BFC8FD-918C-4A20-BE43-2993C2E7304A}" srcOrd="0" destOrd="0" presId="urn:microsoft.com/office/officeart/2008/layout/LinedList"/>
    <dgm:cxn modelId="{179519D9-6FB9-4BB0-9C65-5D6DFC3DA948}" srcId="{62D45C51-277B-4BC5-A789-0B5837678E32}" destId="{01C5F566-D288-4C4D-B1A6-1EE1FBA19B6F}" srcOrd="2" destOrd="0" parTransId="{817AC29D-270C-435B-85EC-4521E405F497}" sibTransId="{EC088CFC-3479-42D0-868D-B77C87EE4E87}"/>
    <dgm:cxn modelId="{2682C132-63DE-466E-A876-05EFF58D38B6}" type="presParOf" srcId="{D56ACD1E-5C08-4CF8-A126-8CE264858D38}" destId="{F7CCF524-3765-4094-9199-255500BD7AE9}" srcOrd="0" destOrd="0" presId="urn:microsoft.com/office/officeart/2008/layout/LinedList"/>
    <dgm:cxn modelId="{54A367A2-64A4-411B-A00F-773337C3A359}" type="presParOf" srcId="{D56ACD1E-5C08-4CF8-A126-8CE264858D38}" destId="{AB241AD4-AFE6-4A1B-87A4-5ADF113164D1}" srcOrd="1" destOrd="0" presId="urn:microsoft.com/office/officeart/2008/layout/LinedList"/>
    <dgm:cxn modelId="{6E43B055-12DE-41DC-8693-82959116A6EC}" type="presParOf" srcId="{AB241AD4-AFE6-4A1B-87A4-5ADF113164D1}" destId="{B0390271-DCBA-48B2-8ED1-08276653327D}" srcOrd="0" destOrd="0" presId="urn:microsoft.com/office/officeart/2008/layout/LinedList"/>
    <dgm:cxn modelId="{22FE85F6-4B40-440A-82EA-2C81C0B4D8F4}" type="presParOf" srcId="{AB241AD4-AFE6-4A1B-87A4-5ADF113164D1}" destId="{8BD60040-BB9D-4759-89D6-C8223468404E}" srcOrd="1" destOrd="0" presId="urn:microsoft.com/office/officeart/2008/layout/LinedList"/>
    <dgm:cxn modelId="{0C53BDB0-0EDE-4F95-8458-340CB872E913}" type="presParOf" srcId="{D56ACD1E-5C08-4CF8-A126-8CE264858D38}" destId="{8A95FFDF-96E4-44C2-9AD8-018708545790}" srcOrd="2" destOrd="0" presId="urn:microsoft.com/office/officeart/2008/layout/LinedList"/>
    <dgm:cxn modelId="{0D6B393A-58E5-4CE5-8CDC-A4BD220D078C}" type="presParOf" srcId="{D56ACD1E-5C08-4CF8-A126-8CE264858D38}" destId="{FC0979A6-971B-4933-8BCB-171DCA3D2D9A}" srcOrd="3" destOrd="0" presId="urn:microsoft.com/office/officeart/2008/layout/LinedList"/>
    <dgm:cxn modelId="{118FD3EB-FF79-4EA3-A8FB-83CBBFC12671}" type="presParOf" srcId="{FC0979A6-971B-4933-8BCB-171DCA3D2D9A}" destId="{035E16AD-797F-4339-928A-4F42E0413144}" srcOrd="0" destOrd="0" presId="urn:microsoft.com/office/officeart/2008/layout/LinedList"/>
    <dgm:cxn modelId="{2326B94C-AFB9-41D9-BA78-EA991F543A66}" type="presParOf" srcId="{FC0979A6-971B-4933-8BCB-171DCA3D2D9A}" destId="{534EC6B2-BFDA-4CCB-9BBC-A070B5A34FE2}" srcOrd="1" destOrd="0" presId="urn:microsoft.com/office/officeart/2008/layout/LinedList"/>
    <dgm:cxn modelId="{26E3EF44-0FF2-41B6-8AE7-E5452CEC2F97}" type="presParOf" srcId="{D56ACD1E-5C08-4CF8-A126-8CE264858D38}" destId="{B5E0D1C3-BCD5-41CB-8CA8-CEBED33E3000}" srcOrd="4" destOrd="0" presId="urn:microsoft.com/office/officeart/2008/layout/LinedList"/>
    <dgm:cxn modelId="{AC8C7623-CC38-4B5A-9A49-9AA256150F0C}" type="presParOf" srcId="{D56ACD1E-5C08-4CF8-A126-8CE264858D38}" destId="{42F6B02B-82D4-4A49-990E-546381007626}" srcOrd="5" destOrd="0" presId="urn:microsoft.com/office/officeart/2008/layout/LinedList"/>
    <dgm:cxn modelId="{77C5424C-0D1E-4310-B8D3-7F08D64D2687}" type="presParOf" srcId="{42F6B02B-82D4-4A49-990E-546381007626}" destId="{9453D227-E16D-414E-8F69-7CDEA69A97C4}" srcOrd="0" destOrd="0" presId="urn:microsoft.com/office/officeart/2008/layout/LinedList"/>
    <dgm:cxn modelId="{CEC2C908-78A2-4114-A910-1CB4881E61C3}" type="presParOf" srcId="{42F6B02B-82D4-4A49-990E-546381007626}" destId="{0A960B47-080C-483C-A932-F96FE1EE096D}" srcOrd="1" destOrd="0" presId="urn:microsoft.com/office/officeart/2008/layout/LinedList"/>
    <dgm:cxn modelId="{AC5FFC54-0107-421A-98AD-B183B0672045}" type="presParOf" srcId="{D56ACD1E-5C08-4CF8-A126-8CE264858D38}" destId="{A41F9F1F-4A11-4024-AAAA-B9A150450347}" srcOrd="6" destOrd="0" presId="urn:microsoft.com/office/officeart/2008/layout/LinedList"/>
    <dgm:cxn modelId="{ED9D45DA-1A9B-434B-965C-7268D077DA2F}" type="presParOf" srcId="{D56ACD1E-5C08-4CF8-A126-8CE264858D38}" destId="{C8AE396F-4851-4E53-B2E2-655B600FD688}" srcOrd="7" destOrd="0" presId="urn:microsoft.com/office/officeart/2008/layout/LinedList"/>
    <dgm:cxn modelId="{69F333B9-9546-4ACC-89DD-5B397B06266A}" type="presParOf" srcId="{C8AE396F-4851-4E53-B2E2-655B600FD688}" destId="{6D5CE1F1-68B1-4DB6-B77D-FFFB56C75577}" srcOrd="0" destOrd="0" presId="urn:microsoft.com/office/officeart/2008/layout/LinedList"/>
    <dgm:cxn modelId="{FF233D7D-3233-44A1-9121-4CFF71C24D59}" type="presParOf" srcId="{C8AE396F-4851-4E53-B2E2-655B600FD688}" destId="{E07E961C-C8D9-44AF-B206-84AF971DDDB5}" srcOrd="1" destOrd="0" presId="urn:microsoft.com/office/officeart/2008/layout/LinedList"/>
    <dgm:cxn modelId="{6CC2AD49-3030-40AA-9A04-18B04405E1CC}" type="presParOf" srcId="{D56ACD1E-5C08-4CF8-A126-8CE264858D38}" destId="{4E9771E9-7B8E-446C-A5C6-E3C3002520A8}" srcOrd="8" destOrd="0" presId="urn:microsoft.com/office/officeart/2008/layout/LinedList"/>
    <dgm:cxn modelId="{4B96715D-0021-40B3-A225-9794EBDA3352}" type="presParOf" srcId="{D56ACD1E-5C08-4CF8-A126-8CE264858D38}" destId="{CF8AA4BD-867E-4348-903E-9F2A9AE41981}" srcOrd="9" destOrd="0" presId="urn:microsoft.com/office/officeart/2008/layout/LinedList"/>
    <dgm:cxn modelId="{02CE88E6-A03A-4785-A11F-1B3B7477B6EA}" type="presParOf" srcId="{CF8AA4BD-867E-4348-903E-9F2A9AE41981}" destId="{C1BFC8FD-918C-4A20-BE43-2993C2E7304A}" srcOrd="0" destOrd="0" presId="urn:microsoft.com/office/officeart/2008/layout/LinedList"/>
    <dgm:cxn modelId="{01352024-FED4-49A5-A51F-80EAABCF6E11}" type="presParOf" srcId="{CF8AA4BD-867E-4348-903E-9F2A9AE41981}" destId="{47A121E6-0324-46F4-8003-693325C232D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D439FE-B948-4AE3-A818-B3F981F0D3DC}" type="doc">
      <dgm:prSet loTypeId="urn:microsoft.com/office/officeart/2018/2/layout/IconVerticalSolidList" loCatId="icon" qsTypeId="urn:microsoft.com/office/officeart/2005/8/quickstyle/simple1" qsCatId="simple" csTypeId="urn:microsoft.com/office/officeart/2005/8/colors/accent1_5" csCatId="accent1" phldr="1"/>
      <dgm:spPr/>
      <dgm:t>
        <a:bodyPr/>
        <a:lstStyle/>
        <a:p>
          <a:endParaRPr lang="en-US"/>
        </a:p>
      </dgm:t>
    </dgm:pt>
    <dgm:pt modelId="{90C88626-3168-42C5-85D2-AF138A6DAFE1}">
      <dgm:prSet/>
      <dgm:spPr/>
      <dgm:t>
        <a:bodyPr/>
        <a:lstStyle/>
        <a:p>
          <a:pPr>
            <a:lnSpc>
              <a:spcPct val="100000"/>
            </a:lnSpc>
          </a:pPr>
          <a:r>
            <a:rPr lang="en-GB"/>
            <a:t>Increase investment in prevention  </a:t>
          </a:r>
          <a:endParaRPr lang="en-US"/>
        </a:p>
      </dgm:t>
    </dgm:pt>
    <dgm:pt modelId="{6D38650E-CAAC-427C-B6B9-B08D2577A24F}" type="parTrans" cxnId="{6D0AC735-5B4D-47D7-8C5B-3FE4D9F4E0AC}">
      <dgm:prSet/>
      <dgm:spPr/>
      <dgm:t>
        <a:bodyPr/>
        <a:lstStyle/>
        <a:p>
          <a:endParaRPr lang="en-US"/>
        </a:p>
      </dgm:t>
    </dgm:pt>
    <dgm:pt modelId="{9D59DA65-49E3-4617-821C-6EE9E46C0F29}" type="sibTrans" cxnId="{6D0AC735-5B4D-47D7-8C5B-3FE4D9F4E0AC}">
      <dgm:prSet/>
      <dgm:spPr/>
      <dgm:t>
        <a:bodyPr/>
        <a:lstStyle/>
        <a:p>
          <a:endParaRPr lang="en-US"/>
        </a:p>
      </dgm:t>
    </dgm:pt>
    <dgm:pt modelId="{8014D03F-0A46-46F4-9D9C-AF778D5E5E73}">
      <dgm:prSet/>
      <dgm:spPr/>
      <dgm:t>
        <a:bodyPr/>
        <a:lstStyle/>
        <a:p>
          <a:pPr>
            <a:lnSpc>
              <a:spcPct val="100000"/>
            </a:lnSpc>
          </a:pPr>
          <a:r>
            <a:rPr lang="en-GB" dirty="0"/>
            <a:t>Expand community based services</a:t>
          </a:r>
          <a:endParaRPr lang="en-US" dirty="0"/>
        </a:p>
      </dgm:t>
    </dgm:pt>
    <dgm:pt modelId="{41AFE623-99FC-4018-AE2E-3A64E22B4896}" type="parTrans" cxnId="{01CC97F4-2D2E-4D34-8357-0D93A7B6881D}">
      <dgm:prSet/>
      <dgm:spPr/>
      <dgm:t>
        <a:bodyPr/>
        <a:lstStyle/>
        <a:p>
          <a:endParaRPr lang="en-US"/>
        </a:p>
      </dgm:t>
    </dgm:pt>
    <dgm:pt modelId="{760C571D-4984-4176-ACF0-D69C15C3A199}" type="sibTrans" cxnId="{01CC97F4-2D2E-4D34-8357-0D93A7B6881D}">
      <dgm:prSet/>
      <dgm:spPr/>
      <dgm:t>
        <a:bodyPr/>
        <a:lstStyle/>
        <a:p>
          <a:endParaRPr lang="en-US"/>
        </a:p>
      </dgm:t>
    </dgm:pt>
    <dgm:pt modelId="{3113A42E-E704-4F44-9E02-C915C9D9DABF}">
      <dgm:prSet/>
      <dgm:spPr/>
      <dgm:t>
        <a:bodyPr/>
        <a:lstStyle/>
        <a:p>
          <a:pPr>
            <a:lnSpc>
              <a:spcPct val="100000"/>
            </a:lnSpc>
          </a:pPr>
          <a:r>
            <a:rPr lang="en-GB"/>
            <a:t>Reduce health inequalities</a:t>
          </a:r>
          <a:endParaRPr lang="en-US"/>
        </a:p>
      </dgm:t>
    </dgm:pt>
    <dgm:pt modelId="{8C26F59A-05FB-498B-A2D8-5BA85C5B76DD}" type="parTrans" cxnId="{233912E3-F066-4C4F-AEED-E7169754BEA9}">
      <dgm:prSet/>
      <dgm:spPr/>
      <dgm:t>
        <a:bodyPr/>
        <a:lstStyle/>
        <a:p>
          <a:endParaRPr lang="en-US"/>
        </a:p>
      </dgm:t>
    </dgm:pt>
    <dgm:pt modelId="{7CE16BEB-69FE-4075-A48E-775092E319E4}" type="sibTrans" cxnId="{233912E3-F066-4C4F-AEED-E7169754BEA9}">
      <dgm:prSet/>
      <dgm:spPr/>
      <dgm:t>
        <a:bodyPr/>
        <a:lstStyle/>
        <a:p>
          <a:endParaRPr lang="en-US"/>
        </a:p>
      </dgm:t>
    </dgm:pt>
    <dgm:pt modelId="{9C54C246-0B16-4C1F-A0CC-1D919263AC00}">
      <dgm:prSet/>
      <dgm:spPr/>
      <dgm:t>
        <a:bodyPr/>
        <a:lstStyle/>
        <a:p>
          <a:pPr>
            <a:lnSpc>
              <a:spcPct val="100000"/>
            </a:lnSpc>
          </a:pPr>
          <a:r>
            <a:rPr lang="en-GB"/>
            <a:t>Improve digital inclusion</a:t>
          </a:r>
          <a:endParaRPr lang="en-US"/>
        </a:p>
      </dgm:t>
    </dgm:pt>
    <dgm:pt modelId="{F42947B0-C574-458C-B93D-4A98D235CBB0}" type="parTrans" cxnId="{EBF52616-B990-4266-9365-FB228FE88B5F}">
      <dgm:prSet/>
      <dgm:spPr/>
      <dgm:t>
        <a:bodyPr/>
        <a:lstStyle/>
        <a:p>
          <a:endParaRPr lang="en-US"/>
        </a:p>
      </dgm:t>
    </dgm:pt>
    <dgm:pt modelId="{4679C398-9544-4F3C-9825-35AB50E08134}" type="sibTrans" cxnId="{EBF52616-B990-4266-9365-FB228FE88B5F}">
      <dgm:prSet/>
      <dgm:spPr/>
      <dgm:t>
        <a:bodyPr/>
        <a:lstStyle/>
        <a:p>
          <a:endParaRPr lang="en-US"/>
        </a:p>
      </dgm:t>
    </dgm:pt>
    <dgm:pt modelId="{457DAD85-8CD7-4932-8B86-850B3D92D6DE}">
      <dgm:prSet/>
      <dgm:spPr/>
      <dgm:t>
        <a:bodyPr/>
        <a:lstStyle/>
        <a:p>
          <a:pPr>
            <a:lnSpc>
              <a:spcPct val="100000"/>
            </a:lnSpc>
          </a:pPr>
          <a:r>
            <a:rPr lang="en-GB"/>
            <a:t>Strengthen partnership working</a:t>
          </a:r>
          <a:endParaRPr lang="en-US"/>
        </a:p>
      </dgm:t>
    </dgm:pt>
    <dgm:pt modelId="{C122EFE9-165F-426C-9060-3DE5A9A043C4}" type="parTrans" cxnId="{9E6CC8F7-C108-4EB6-A14C-761DC80DC94B}">
      <dgm:prSet/>
      <dgm:spPr/>
      <dgm:t>
        <a:bodyPr/>
        <a:lstStyle/>
        <a:p>
          <a:endParaRPr lang="en-US"/>
        </a:p>
      </dgm:t>
    </dgm:pt>
    <dgm:pt modelId="{CEE85A72-7E1E-48F7-ADFD-78D82FC35865}" type="sibTrans" cxnId="{9E6CC8F7-C108-4EB6-A14C-761DC80DC94B}">
      <dgm:prSet/>
      <dgm:spPr/>
      <dgm:t>
        <a:bodyPr/>
        <a:lstStyle/>
        <a:p>
          <a:endParaRPr lang="en-US"/>
        </a:p>
      </dgm:t>
    </dgm:pt>
    <dgm:pt modelId="{A18F2212-52DB-491D-BBEA-FD276CC5F39C}" type="pres">
      <dgm:prSet presAssocID="{ADD439FE-B948-4AE3-A818-B3F981F0D3DC}" presName="root" presStyleCnt="0">
        <dgm:presLayoutVars>
          <dgm:dir/>
          <dgm:resizeHandles val="exact"/>
        </dgm:presLayoutVars>
      </dgm:prSet>
      <dgm:spPr/>
    </dgm:pt>
    <dgm:pt modelId="{03C8FF18-EC36-480C-AD2E-C27E8369A46A}" type="pres">
      <dgm:prSet presAssocID="{90C88626-3168-42C5-85D2-AF138A6DAFE1}" presName="compNode" presStyleCnt="0"/>
      <dgm:spPr/>
    </dgm:pt>
    <dgm:pt modelId="{5B435371-C6EC-47F6-8CA0-31A5DC16721C}" type="pres">
      <dgm:prSet presAssocID="{90C88626-3168-42C5-85D2-AF138A6DAFE1}" presName="bgRect" presStyleLbl="bgShp" presStyleIdx="0" presStyleCnt="5"/>
      <dgm:spPr/>
    </dgm:pt>
    <dgm:pt modelId="{DD75C759-DF24-45EC-8AEB-3181A614DA0D}" type="pres">
      <dgm:prSet presAssocID="{90C88626-3168-42C5-85D2-AF138A6DAFE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pward trend"/>
        </a:ext>
      </dgm:extLst>
    </dgm:pt>
    <dgm:pt modelId="{C11A5F28-3FD7-44B3-9765-5BE777CD6377}" type="pres">
      <dgm:prSet presAssocID="{90C88626-3168-42C5-85D2-AF138A6DAFE1}" presName="spaceRect" presStyleCnt="0"/>
      <dgm:spPr/>
    </dgm:pt>
    <dgm:pt modelId="{CD8D134C-991C-4C2B-804D-4BB122E4F2A4}" type="pres">
      <dgm:prSet presAssocID="{90C88626-3168-42C5-85D2-AF138A6DAFE1}" presName="parTx" presStyleLbl="revTx" presStyleIdx="0" presStyleCnt="5">
        <dgm:presLayoutVars>
          <dgm:chMax val="0"/>
          <dgm:chPref val="0"/>
        </dgm:presLayoutVars>
      </dgm:prSet>
      <dgm:spPr/>
    </dgm:pt>
    <dgm:pt modelId="{64AFD2DC-8FEF-4B72-85B1-77115E18CD87}" type="pres">
      <dgm:prSet presAssocID="{9D59DA65-49E3-4617-821C-6EE9E46C0F29}" presName="sibTrans" presStyleCnt="0"/>
      <dgm:spPr/>
    </dgm:pt>
    <dgm:pt modelId="{2E17F68A-03AD-4692-8A25-22312618EB8B}" type="pres">
      <dgm:prSet presAssocID="{8014D03F-0A46-46F4-9D9C-AF778D5E5E73}" presName="compNode" presStyleCnt="0"/>
      <dgm:spPr/>
    </dgm:pt>
    <dgm:pt modelId="{473265D0-DE26-4D9C-B87A-66DFAEA65238}" type="pres">
      <dgm:prSet presAssocID="{8014D03F-0A46-46F4-9D9C-AF778D5E5E73}" presName="bgRect" presStyleLbl="bgShp" presStyleIdx="1" presStyleCnt="5"/>
      <dgm:spPr/>
    </dgm:pt>
    <dgm:pt modelId="{A34F7990-0A46-4EE1-82B6-F784971E844E}" type="pres">
      <dgm:prSet presAssocID="{8014D03F-0A46-46F4-9D9C-AF778D5E5E7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ED5C584E-5672-46EE-9B38-AC0F38910201}" type="pres">
      <dgm:prSet presAssocID="{8014D03F-0A46-46F4-9D9C-AF778D5E5E73}" presName="spaceRect" presStyleCnt="0"/>
      <dgm:spPr/>
    </dgm:pt>
    <dgm:pt modelId="{994DF211-690B-4B03-999F-A89C36E84E64}" type="pres">
      <dgm:prSet presAssocID="{8014D03F-0A46-46F4-9D9C-AF778D5E5E73}" presName="parTx" presStyleLbl="revTx" presStyleIdx="1" presStyleCnt="5">
        <dgm:presLayoutVars>
          <dgm:chMax val="0"/>
          <dgm:chPref val="0"/>
        </dgm:presLayoutVars>
      </dgm:prSet>
      <dgm:spPr/>
    </dgm:pt>
    <dgm:pt modelId="{90A5E92B-FEFB-4109-B732-334E117B19E1}" type="pres">
      <dgm:prSet presAssocID="{760C571D-4984-4176-ACF0-D69C15C3A199}" presName="sibTrans" presStyleCnt="0"/>
      <dgm:spPr/>
    </dgm:pt>
    <dgm:pt modelId="{45ED218E-1074-4E5F-A7DE-3EB9AEA0DE09}" type="pres">
      <dgm:prSet presAssocID="{3113A42E-E704-4F44-9E02-C915C9D9DABF}" presName="compNode" presStyleCnt="0"/>
      <dgm:spPr/>
    </dgm:pt>
    <dgm:pt modelId="{977281D9-4051-4D58-A8F9-D30B64C69B32}" type="pres">
      <dgm:prSet presAssocID="{3113A42E-E704-4F44-9E02-C915C9D9DABF}" presName="bgRect" presStyleLbl="bgShp" presStyleIdx="2" presStyleCnt="5"/>
      <dgm:spPr/>
    </dgm:pt>
    <dgm:pt modelId="{4ED2971D-9F6D-4B49-B425-406A0E96BC35}" type="pres">
      <dgm:prSet presAssocID="{3113A42E-E704-4F44-9E02-C915C9D9DAB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edical"/>
        </a:ext>
      </dgm:extLst>
    </dgm:pt>
    <dgm:pt modelId="{A45799E0-B48F-457A-AF8F-43E991542441}" type="pres">
      <dgm:prSet presAssocID="{3113A42E-E704-4F44-9E02-C915C9D9DABF}" presName="spaceRect" presStyleCnt="0"/>
      <dgm:spPr/>
    </dgm:pt>
    <dgm:pt modelId="{D37B5871-67BE-4E06-8ADE-D8492175ED99}" type="pres">
      <dgm:prSet presAssocID="{3113A42E-E704-4F44-9E02-C915C9D9DABF}" presName="parTx" presStyleLbl="revTx" presStyleIdx="2" presStyleCnt="5">
        <dgm:presLayoutVars>
          <dgm:chMax val="0"/>
          <dgm:chPref val="0"/>
        </dgm:presLayoutVars>
      </dgm:prSet>
      <dgm:spPr/>
    </dgm:pt>
    <dgm:pt modelId="{A9B729BE-8CAF-4627-A6E1-22856B579766}" type="pres">
      <dgm:prSet presAssocID="{7CE16BEB-69FE-4075-A48E-775092E319E4}" presName="sibTrans" presStyleCnt="0"/>
      <dgm:spPr/>
    </dgm:pt>
    <dgm:pt modelId="{5CA0DCEC-3D1A-43DA-A9A5-4F4855E103E6}" type="pres">
      <dgm:prSet presAssocID="{9C54C246-0B16-4C1F-A0CC-1D919263AC00}" presName="compNode" presStyleCnt="0"/>
      <dgm:spPr/>
    </dgm:pt>
    <dgm:pt modelId="{667BB0EE-87F7-40AF-B294-8A6428B47AF8}" type="pres">
      <dgm:prSet presAssocID="{9C54C246-0B16-4C1F-A0CC-1D919263AC00}" presName="bgRect" presStyleLbl="bgShp" presStyleIdx="3" presStyleCnt="5"/>
      <dgm:spPr/>
    </dgm:pt>
    <dgm:pt modelId="{43E9FCA9-A1D2-4692-90F4-F909C127720B}" type="pres">
      <dgm:prSet presAssocID="{9C54C246-0B16-4C1F-A0CC-1D919263AC0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etwork"/>
        </a:ext>
      </dgm:extLst>
    </dgm:pt>
    <dgm:pt modelId="{3388B963-99A1-4384-9AAF-4726055160D0}" type="pres">
      <dgm:prSet presAssocID="{9C54C246-0B16-4C1F-A0CC-1D919263AC00}" presName="spaceRect" presStyleCnt="0"/>
      <dgm:spPr/>
    </dgm:pt>
    <dgm:pt modelId="{089F9F06-DC44-4015-9578-B07ECDEA6CED}" type="pres">
      <dgm:prSet presAssocID="{9C54C246-0B16-4C1F-A0CC-1D919263AC00}" presName="parTx" presStyleLbl="revTx" presStyleIdx="3" presStyleCnt="5">
        <dgm:presLayoutVars>
          <dgm:chMax val="0"/>
          <dgm:chPref val="0"/>
        </dgm:presLayoutVars>
      </dgm:prSet>
      <dgm:spPr/>
    </dgm:pt>
    <dgm:pt modelId="{C647853C-C310-44F5-8551-46E8B425209B}" type="pres">
      <dgm:prSet presAssocID="{4679C398-9544-4F3C-9825-35AB50E08134}" presName="sibTrans" presStyleCnt="0"/>
      <dgm:spPr/>
    </dgm:pt>
    <dgm:pt modelId="{E4699F91-CB48-4218-9AE2-F40EBA04D703}" type="pres">
      <dgm:prSet presAssocID="{457DAD85-8CD7-4932-8B86-850B3D92D6DE}" presName="compNode" presStyleCnt="0"/>
      <dgm:spPr/>
    </dgm:pt>
    <dgm:pt modelId="{FA742F0A-BFAA-4709-88C4-8F1906F1E21B}" type="pres">
      <dgm:prSet presAssocID="{457DAD85-8CD7-4932-8B86-850B3D92D6DE}" presName="bgRect" presStyleLbl="bgShp" presStyleIdx="4" presStyleCnt="5"/>
      <dgm:spPr/>
    </dgm:pt>
    <dgm:pt modelId="{CC3A0DBD-8F5F-48DB-BDCE-48515B9F4FED}" type="pres">
      <dgm:prSet presAssocID="{457DAD85-8CD7-4932-8B86-850B3D92D6D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andshake"/>
        </a:ext>
      </dgm:extLst>
    </dgm:pt>
    <dgm:pt modelId="{197C5BB9-11A5-4781-BA54-219E9C6F98B3}" type="pres">
      <dgm:prSet presAssocID="{457DAD85-8CD7-4932-8B86-850B3D92D6DE}" presName="spaceRect" presStyleCnt="0"/>
      <dgm:spPr/>
    </dgm:pt>
    <dgm:pt modelId="{77D6FD2D-D3EF-4D93-BCEA-367990EEF2C2}" type="pres">
      <dgm:prSet presAssocID="{457DAD85-8CD7-4932-8B86-850B3D92D6DE}" presName="parTx" presStyleLbl="revTx" presStyleIdx="4" presStyleCnt="5">
        <dgm:presLayoutVars>
          <dgm:chMax val="0"/>
          <dgm:chPref val="0"/>
        </dgm:presLayoutVars>
      </dgm:prSet>
      <dgm:spPr/>
    </dgm:pt>
  </dgm:ptLst>
  <dgm:cxnLst>
    <dgm:cxn modelId="{EBF52616-B990-4266-9365-FB228FE88B5F}" srcId="{ADD439FE-B948-4AE3-A818-B3F981F0D3DC}" destId="{9C54C246-0B16-4C1F-A0CC-1D919263AC00}" srcOrd="3" destOrd="0" parTransId="{F42947B0-C574-458C-B93D-4A98D235CBB0}" sibTransId="{4679C398-9544-4F3C-9825-35AB50E08134}"/>
    <dgm:cxn modelId="{6D0AC735-5B4D-47D7-8C5B-3FE4D9F4E0AC}" srcId="{ADD439FE-B948-4AE3-A818-B3F981F0D3DC}" destId="{90C88626-3168-42C5-85D2-AF138A6DAFE1}" srcOrd="0" destOrd="0" parTransId="{6D38650E-CAAC-427C-B6B9-B08D2577A24F}" sibTransId="{9D59DA65-49E3-4617-821C-6EE9E46C0F29}"/>
    <dgm:cxn modelId="{1845A049-38B1-4C00-BB91-857606B167B6}" type="presOf" srcId="{ADD439FE-B948-4AE3-A818-B3F981F0D3DC}" destId="{A18F2212-52DB-491D-BBEA-FD276CC5F39C}" srcOrd="0" destOrd="0" presId="urn:microsoft.com/office/officeart/2018/2/layout/IconVerticalSolidList"/>
    <dgm:cxn modelId="{F0D4DD74-2AA7-4D1F-9462-666A12F4FE49}" type="presOf" srcId="{8014D03F-0A46-46F4-9D9C-AF778D5E5E73}" destId="{994DF211-690B-4B03-999F-A89C36E84E64}" srcOrd="0" destOrd="0" presId="urn:microsoft.com/office/officeart/2018/2/layout/IconVerticalSolidList"/>
    <dgm:cxn modelId="{4DF7C687-6C39-4DFE-BFF0-05FEA41F3C3F}" type="presOf" srcId="{457DAD85-8CD7-4932-8B86-850B3D92D6DE}" destId="{77D6FD2D-D3EF-4D93-BCEA-367990EEF2C2}" srcOrd="0" destOrd="0" presId="urn:microsoft.com/office/officeart/2018/2/layout/IconVerticalSolidList"/>
    <dgm:cxn modelId="{FCA7FF9C-BD9C-4780-97E4-CA2C416FEE91}" type="presOf" srcId="{3113A42E-E704-4F44-9E02-C915C9D9DABF}" destId="{D37B5871-67BE-4E06-8ADE-D8492175ED99}" srcOrd="0" destOrd="0" presId="urn:microsoft.com/office/officeart/2018/2/layout/IconVerticalSolidList"/>
    <dgm:cxn modelId="{233912E3-F066-4C4F-AEED-E7169754BEA9}" srcId="{ADD439FE-B948-4AE3-A818-B3F981F0D3DC}" destId="{3113A42E-E704-4F44-9E02-C915C9D9DABF}" srcOrd="2" destOrd="0" parTransId="{8C26F59A-05FB-498B-A2D8-5BA85C5B76DD}" sibTransId="{7CE16BEB-69FE-4075-A48E-775092E319E4}"/>
    <dgm:cxn modelId="{5FE1A5E7-4A8D-4923-AA9B-0F3E09138A22}" type="presOf" srcId="{90C88626-3168-42C5-85D2-AF138A6DAFE1}" destId="{CD8D134C-991C-4C2B-804D-4BB122E4F2A4}" srcOrd="0" destOrd="0" presId="urn:microsoft.com/office/officeart/2018/2/layout/IconVerticalSolidList"/>
    <dgm:cxn modelId="{733E97EE-B208-4738-AD74-9FE4513232DB}" type="presOf" srcId="{9C54C246-0B16-4C1F-A0CC-1D919263AC00}" destId="{089F9F06-DC44-4015-9578-B07ECDEA6CED}" srcOrd="0" destOrd="0" presId="urn:microsoft.com/office/officeart/2018/2/layout/IconVerticalSolidList"/>
    <dgm:cxn modelId="{01CC97F4-2D2E-4D34-8357-0D93A7B6881D}" srcId="{ADD439FE-B948-4AE3-A818-B3F981F0D3DC}" destId="{8014D03F-0A46-46F4-9D9C-AF778D5E5E73}" srcOrd="1" destOrd="0" parTransId="{41AFE623-99FC-4018-AE2E-3A64E22B4896}" sibTransId="{760C571D-4984-4176-ACF0-D69C15C3A199}"/>
    <dgm:cxn modelId="{9E6CC8F7-C108-4EB6-A14C-761DC80DC94B}" srcId="{ADD439FE-B948-4AE3-A818-B3F981F0D3DC}" destId="{457DAD85-8CD7-4932-8B86-850B3D92D6DE}" srcOrd="4" destOrd="0" parTransId="{C122EFE9-165F-426C-9060-3DE5A9A043C4}" sibTransId="{CEE85A72-7E1E-48F7-ADFD-78D82FC35865}"/>
    <dgm:cxn modelId="{C02E945C-40C1-4151-AAD1-FEDED2E5FFE9}" type="presParOf" srcId="{A18F2212-52DB-491D-BBEA-FD276CC5F39C}" destId="{03C8FF18-EC36-480C-AD2E-C27E8369A46A}" srcOrd="0" destOrd="0" presId="urn:microsoft.com/office/officeart/2018/2/layout/IconVerticalSolidList"/>
    <dgm:cxn modelId="{068F4F5C-A4E4-4C87-82C1-6C1BAD6D71F4}" type="presParOf" srcId="{03C8FF18-EC36-480C-AD2E-C27E8369A46A}" destId="{5B435371-C6EC-47F6-8CA0-31A5DC16721C}" srcOrd="0" destOrd="0" presId="urn:microsoft.com/office/officeart/2018/2/layout/IconVerticalSolidList"/>
    <dgm:cxn modelId="{D52FE813-321F-4AE4-BB3D-2D71D24941EC}" type="presParOf" srcId="{03C8FF18-EC36-480C-AD2E-C27E8369A46A}" destId="{DD75C759-DF24-45EC-8AEB-3181A614DA0D}" srcOrd="1" destOrd="0" presId="urn:microsoft.com/office/officeart/2018/2/layout/IconVerticalSolidList"/>
    <dgm:cxn modelId="{F02B4498-3058-4783-B41A-8AD3914EEC79}" type="presParOf" srcId="{03C8FF18-EC36-480C-AD2E-C27E8369A46A}" destId="{C11A5F28-3FD7-44B3-9765-5BE777CD6377}" srcOrd="2" destOrd="0" presId="urn:microsoft.com/office/officeart/2018/2/layout/IconVerticalSolidList"/>
    <dgm:cxn modelId="{33552FD2-EEA6-4B21-B211-75834440EFA5}" type="presParOf" srcId="{03C8FF18-EC36-480C-AD2E-C27E8369A46A}" destId="{CD8D134C-991C-4C2B-804D-4BB122E4F2A4}" srcOrd="3" destOrd="0" presId="urn:microsoft.com/office/officeart/2018/2/layout/IconVerticalSolidList"/>
    <dgm:cxn modelId="{671ABC69-7B19-4243-994F-DBDA9ED73228}" type="presParOf" srcId="{A18F2212-52DB-491D-BBEA-FD276CC5F39C}" destId="{64AFD2DC-8FEF-4B72-85B1-77115E18CD87}" srcOrd="1" destOrd="0" presId="urn:microsoft.com/office/officeart/2018/2/layout/IconVerticalSolidList"/>
    <dgm:cxn modelId="{AE359CD2-A7B6-4CAE-AECB-9AF072046695}" type="presParOf" srcId="{A18F2212-52DB-491D-BBEA-FD276CC5F39C}" destId="{2E17F68A-03AD-4692-8A25-22312618EB8B}" srcOrd="2" destOrd="0" presId="urn:microsoft.com/office/officeart/2018/2/layout/IconVerticalSolidList"/>
    <dgm:cxn modelId="{A3ED270F-6C16-4657-8E64-8681341ECB8C}" type="presParOf" srcId="{2E17F68A-03AD-4692-8A25-22312618EB8B}" destId="{473265D0-DE26-4D9C-B87A-66DFAEA65238}" srcOrd="0" destOrd="0" presId="urn:microsoft.com/office/officeart/2018/2/layout/IconVerticalSolidList"/>
    <dgm:cxn modelId="{BF5C9B04-246B-43A1-9A5F-199D519714DD}" type="presParOf" srcId="{2E17F68A-03AD-4692-8A25-22312618EB8B}" destId="{A34F7990-0A46-4EE1-82B6-F784971E844E}" srcOrd="1" destOrd="0" presId="urn:microsoft.com/office/officeart/2018/2/layout/IconVerticalSolidList"/>
    <dgm:cxn modelId="{9E1D8E99-346A-46FB-9222-58814EA5B8A6}" type="presParOf" srcId="{2E17F68A-03AD-4692-8A25-22312618EB8B}" destId="{ED5C584E-5672-46EE-9B38-AC0F38910201}" srcOrd="2" destOrd="0" presId="urn:microsoft.com/office/officeart/2018/2/layout/IconVerticalSolidList"/>
    <dgm:cxn modelId="{88F1FBB9-EDC2-469C-8DED-E652EB6D2729}" type="presParOf" srcId="{2E17F68A-03AD-4692-8A25-22312618EB8B}" destId="{994DF211-690B-4B03-999F-A89C36E84E64}" srcOrd="3" destOrd="0" presId="urn:microsoft.com/office/officeart/2018/2/layout/IconVerticalSolidList"/>
    <dgm:cxn modelId="{1F30A224-12B2-421C-ADA5-08D35CC46BE1}" type="presParOf" srcId="{A18F2212-52DB-491D-BBEA-FD276CC5F39C}" destId="{90A5E92B-FEFB-4109-B732-334E117B19E1}" srcOrd="3" destOrd="0" presId="urn:microsoft.com/office/officeart/2018/2/layout/IconVerticalSolidList"/>
    <dgm:cxn modelId="{5D4DC590-BCE4-46F9-8383-23E4CCC8AF4D}" type="presParOf" srcId="{A18F2212-52DB-491D-BBEA-FD276CC5F39C}" destId="{45ED218E-1074-4E5F-A7DE-3EB9AEA0DE09}" srcOrd="4" destOrd="0" presId="urn:microsoft.com/office/officeart/2018/2/layout/IconVerticalSolidList"/>
    <dgm:cxn modelId="{DCC77F2A-F108-413C-A45E-A7C052443A95}" type="presParOf" srcId="{45ED218E-1074-4E5F-A7DE-3EB9AEA0DE09}" destId="{977281D9-4051-4D58-A8F9-D30B64C69B32}" srcOrd="0" destOrd="0" presId="urn:microsoft.com/office/officeart/2018/2/layout/IconVerticalSolidList"/>
    <dgm:cxn modelId="{20E4C311-4C03-4DE6-A6B6-1A283119E30A}" type="presParOf" srcId="{45ED218E-1074-4E5F-A7DE-3EB9AEA0DE09}" destId="{4ED2971D-9F6D-4B49-B425-406A0E96BC35}" srcOrd="1" destOrd="0" presId="urn:microsoft.com/office/officeart/2018/2/layout/IconVerticalSolidList"/>
    <dgm:cxn modelId="{C3145543-BE81-4F26-A51C-01BE980C1BB9}" type="presParOf" srcId="{45ED218E-1074-4E5F-A7DE-3EB9AEA0DE09}" destId="{A45799E0-B48F-457A-AF8F-43E991542441}" srcOrd="2" destOrd="0" presId="urn:microsoft.com/office/officeart/2018/2/layout/IconVerticalSolidList"/>
    <dgm:cxn modelId="{70F48EE5-8DEF-4E64-AED4-B5905E9202C3}" type="presParOf" srcId="{45ED218E-1074-4E5F-A7DE-3EB9AEA0DE09}" destId="{D37B5871-67BE-4E06-8ADE-D8492175ED99}" srcOrd="3" destOrd="0" presId="urn:microsoft.com/office/officeart/2018/2/layout/IconVerticalSolidList"/>
    <dgm:cxn modelId="{905BD575-246D-4F02-AF86-D09C468469CA}" type="presParOf" srcId="{A18F2212-52DB-491D-BBEA-FD276CC5F39C}" destId="{A9B729BE-8CAF-4627-A6E1-22856B579766}" srcOrd="5" destOrd="0" presId="urn:microsoft.com/office/officeart/2018/2/layout/IconVerticalSolidList"/>
    <dgm:cxn modelId="{B8BA81C9-D2FB-42BF-BF23-F62C2A7738C4}" type="presParOf" srcId="{A18F2212-52DB-491D-BBEA-FD276CC5F39C}" destId="{5CA0DCEC-3D1A-43DA-A9A5-4F4855E103E6}" srcOrd="6" destOrd="0" presId="urn:microsoft.com/office/officeart/2018/2/layout/IconVerticalSolidList"/>
    <dgm:cxn modelId="{38646C5A-4D1B-4AD3-9765-2880127F868C}" type="presParOf" srcId="{5CA0DCEC-3D1A-43DA-A9A5-4F4855E103E6}" destId="{667BB0EE-87F7-40AF-B294-8A6428B47AF8}" srcOrd="0" destOrd="0" presId="urn:microsoft.com/office/officeart/2018/2/layout/IconVerticalSolidList"/>
    <dgm:cxn modelId="{A36C909D-B398-437A-AB2F-355E5AA6CC5C}" type="presParOf" srcId="{5CA0DCEC-3D1A-43DA-A9A5-4F4855E103E6}" destId="{43E9FCA9-A1D2-4692-90F4-F909C127720B}" srcOrd="1" destOrd="0" presId="urn:microsoft.com/office/officeart/2018/2/layout/IconVerticalSolidList"/>
    <dgm:cxn modelId="{3ED92B70-D9A1-4EEC-AE38-2609EEE9F5EB}" type="presParOf" srcId="{5CA0DCEC-3D1A-43DA-A9A5-4F4855E103E6}" destId="{3388B963-99A1-4384-9AAF-4726055160D0}" srcOrd="2" destOrd="0" presId="urn:microsoft.com/office/officeart/2018/2/layout/IconVerticalSolidList"/>
    <dgm:cxn modelId="{CEACCF45-577B-4776-8CC8-1378D7F4DAD9}" type="presParOf" srcId="{5CA0DCEC-3D1A-43DA-A9A5-4F4855E103E6}" destId="{089F9F06-DC44-4015-9578-B07ECDEA6CED}" srcOrd="3" destOrd="0" presId="urn:microsoft.com/office/officeart/2018/2/layout/IconVerticalSolidList"/>
    <dgm:cxn modelId="{E7696078-120D-49AD-B9CB-9A0FBE07E3DC}" type="presParOf" srcId="{A18F2212-52DB-491D-BBEA-FD276CC5F39C}" destId="{C647853C-C310-44F5-8551-46E8B425209B}" srcOrd="7" destOrd="0" presId="urn:microsoft.com/office/officeart/2018/2/layout/IconVerticalSolidList"/>
    <dgm:cxn modelId="{16934243-5D84-4863-9075-C9C4BD5C82DF}" type="presParOf" srcId="{A18F2212-52DB-491D-BBEA-FD276CC5F39C}" destId="{E4699F91-CB48-4218-9AE2-F40EBA04D703}" srcOrd="8" destOrd="0" presId="urn:microsoft.com/office/officeart/2018/2/layout/IconVerticalSolidList"/>
    <dgm:cxn modelId="{5BDDCA60-AEFA-4BD2-BE1B-DF25354BE9C0}" type="presParOf" srcId="{E4699F91-CB48-4218-9AE2-F40EBA04D703}" destId="{FA742F0A-BFAA-4709-88C4-8F1906F1E21B}" srcOrd="0" destOrd="0" presId="urn:microsoft.com/office/officeart/2018/2/layout/IconVerticalSolidList"/>
    <dgm:cxn modelId="{F6C37120-AF54-4D8F-BF9E-8F466985D1DE}" type="presParOf" srcId="{E4699F91-CB48-4218-9AE2-F40EBA04D703}" destId="{CC3A0DBD-8F5F-48DB-BDCE-48515B9F4FED}" srcOrd="1" destOrd="0" presId="urn:microsoft.com/office/officeart/2018/2/layout/IconVerticalSolidList"/>
    <dgm:cxn modelId="{64FDCC4A-69EF-4485-B3BC-8354713D47C4}" type="presParOf" srcId="{E4699F91-CB48-4218-9AE2-F40EBA04D703}" destId="{197C5BB9-11A5-4781-BA54-219E9C6F98B3}" srcOrd="2" destOrd="0" presId="urn:microsoft.com/office/officeart/2018/2/layout/IconVerticalSolidList"/>
    <dgm:cxn modelId="{46E67893-F02C-4EAF-B250-EF7120D0F137}" type="presParOf" srcId="{E4699F91-CB48-4218-9AE2-F40EBA04D703}" destId="{77D6FD2D-D3EF-4D93-BCEA-367990EEF2C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F0D7E6-DBF6-430C-9F3B-63B000C3BCC4}"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D11E089-AEA5-4862-A22C-C9A5E1FB3EBA}">
      <dgm:prSet/>
      <dgm:spPr/>
      <dgm:t>
        <a:bodyPr/>
        <a:lstStyle/>
        <a:p>
          <a:r>
            <a:rPr lang="en-US"/>
            <a:t>Health and wellbeing are interconnected</a:t>
          </a:r>
        </a:p>
      </dgm:t>
    </dgm:pt>
    <dgm:pt modelId="{D584E665-5267-4D9F-AD64-3E85DDE07DEE}" type="parTrans" cxnId="{F268D5A2-9516-4579-B914-A194B21D35AB}">
      <dgm:prSet/>
      <dgm:spPr/>
      <dgm:t>
        <a:bodyPr/>
        <a:lstStyle/>
        <a:p>
          <a:endParaRPr lang="en-US"/>
        </a:p>
      </dgm:t>
    </dgm:pt>
    <dgm:pt modelId="{BFDDB59B-4653-492C-AE06-C5CEAA03B40F}" type="sibTrans" cxnId="{F268D5A2-9516-4579-B914-A194B21D35AB}">
      <dgm:prSet/>
      <dgm:spPr/>
      <dgm:t>
        <a:bodyPr/>
        <a:lstStyle/>
        <a:p>
          <a:endParaRPr lang="en-US"/>
        </a:p>
      </dgm:t>
    </dgm:pt>
    <dgm:pt modelId="{8C573295-377E-4647-AEA0-49E3AC965CC8}">
      <dgm:prSet/>
      <dgm:spPr/>
      <dgm:t>
        <a:bodyPr/>
        <a:lstStyle/>
        <a:p>
          <a:r>
            <a:rPr lang="en-US"/>
            <a:t>SDG 3 promotes sustainable healthcare</a:t>
          </a:r>
        </a:p>
      </dgm:t>
    </dgm:pt>
    <dgm:pt modelId="{6F9FF847-EECF-4AD6-8A69-C0BA779F8AC7}" type="parTrans" cxnId="{470BF253-120C-40AF-8F74-4EACDDC75534}">
      <dgm:prSet/>
      <dgm:spPr/>
      <dgm:t>
        <a:bodyPr/>
        <a:lstStyle/>
        <a:p>
          <a:endParaRPr lang="en-US"/>
        </a:p>
      </dgm:t>
    </dgm:pt>
    <dgm:pt modelId="{64B8950B-4609-4E10-B545-1844EBB6A911}" type="sibTrans" cxnId="{470BF253-120C-40AF-8F74-4EACDDC75534}">
      <dgm:prSet/>
      <dgm:spPr/>
      <dgm:t>
        <a:bodyPr/>
        <a:lstStyle/>
        <a:p>
          <a:endParaRPr lang="en-US"/>
        </a:p>
      </dgm:t>
    </dgm:pt>
    <dgm:pt modelId="{8FEE43EF-D43D-4313-9D93-FD440E248BD7}">
      <dgm:prSet/>
      <dgm:spPr/>
      <dgm:t>
        <a:bodyPr/>
        <a:lstStyle/>
        <a:p>
          <a:r>
            <a:rPr lang="en-US"/>
            <a:t>Policies support integrated care</a:t>
          </a:r>
        </a:p>
      </dgm:t>
    </dgm:pt>
    <dgm:pt modelId="{CBB0DEFB-7E66-4BBA-AB66-F29F751E73F4}" type="parTrans" cxnId="{EA07CC4C-6E15-4D9B-91D8-2F12B4906780}">
      <dgm:prSet/>
      <dgm:spPr/>
      <dgm:t>
        <a:bodyPr/>
        <a:lstStyle/>
        <a:p>
          <a:endParaRPr lang="en-US"/>
        </a:p>
      </dgm:t>
    </dgm:pt>
    <dgm:pt modelId="{07EB2CA9-C16F-460B-B1AC-417BD267D7A4}" type="sibTrans" cxnId="{EA07CC4C-6E15-4D9B-91D8-2F12B4906780}">
      <dgm:prSet/>
      <dgm:spPr/>
      <dgm:t>
        <a:bodyPr/>
        <a:lstStyle/>
        <a:p>
          <a:endParaRPr lang="en-US"/>
        </a:p>
      </dgm:t>
    </dgm:pt>
    <dgm:pt modelId="{8E74A8E2-E2CD-4890-BF80-99C464A1D414}">
      <dgm:prSet/>
      <dgm:spPr/>
      <dgm:t>
        <a:bodyPr/>
        <a:lstStyle/>
        <a:p>
          <a:r>
            <a:rPr lang="en-US"/>
            <a:t>Health inequalities remain a major challenge</a:t>
          </a:r>
        </a:p>
      </dgm:t>
    </dgm:pt>
    <dgm:pt modelId="{59E71826-004C-4756-A4DE-9FFF8B89E0AC}" type="parTrans" cxnId="{84F37FFF-5309-49E9-8C00-76E22707DE09}">
      <dgm:prSet/>
      <dgm:spPr/>
      <dgm:t>
        <a:bodyPr/>
        <a:lstStyle/>
        <a:p>
          <a:endParaRPr lang="en-US"/>
        </a:p>
      </dgm:t>
    </dgm:pt>
    <dgm:pt modelId="{EFCF6603-DC54-4978-A3A4-CF2A29B9969B}" type="sibTrans" cxnId="{84F37FFF-5309-49E9-8C00-76E22707DE09}">
      <dgm:prSet/>
      <dgm:spPr/>
      <dgm:t>
        <a:bodyPr/>
        <a:lstStyle/>
        <a:p>
          <a:endParaRPr lang="en-US"/>
        </a:p>
      </dgm:t>
    </dgm:pt>
    <dgm:pt modelId="{9EB07A79-F00B-46F3-B0C8-B9A6E3EA8AC1}">
      <dgm:prSet/>
      <dgm:spPr/>
      <dgm:t>
        <a:bodyPr/>
        <a:lstStyle/>
        <a:p>
          <a:r>
            <a:rPr lang="en-US"/>
            <a:t>Prevention and partnership working are essential</a:t>
          </a:r>
        </a:p>
      </dgm:t>
    </dgm:pt>
    <dgm:pt modelId="{A0EACD05-58A5-4700-A2DB-04E462792A7C}" type="parTrans" cxnId="{84717619-AEA0-4286-BA28-58787AD3CBB8}">
      <dgm:prSet/>
      <dgm:spPr/>
      <dgm:t>
        <a:bodyPr/>
        <a:lstStyle/>
        <a:p>
          <a:endParaRPr lang="en-US"/>
        </a:p>
      </dgm:t>
    </dgm:pt>
    <dgm:pt modelId="{31905F26-F691-4AB9-BE77-6BCC5FD9D257}" type="sibTrans" cxnId="{84717619-AEA0-4286-BA28-58787AD3CBB8}">
      <dgm:prSet/>
      <dgm:spPr/>
      <dgm:t>
        <a:bodyPr/>
        <a:lstStyle/>
        <a:p>
          <a:endParaRPr lang="en-US"/>
        </a:p>
      </dgm:t>
    </dgm:pt>
    <dgm:pt modelId="{9EFF69C0-D02E-4368-B7D5-A7DE481E62E2}" type="pres">
      <dgm:prSet presAssocID="{7AF0D7E6-DBF6-430C-9F3B-63B000C3BCC4}" presName="outerComposite" presStyleCnt="0">
        <dgm:presLayoutVars>
          <dgm:chMax val="5"/>
          <dgm:dir/>
          <dgm:resizeHandles val="exact"/>
        </dgm:presLayoutVars>
      </dgm:prSet>
      <dgm:spPr/>
    </dgm:pt>
    <dgm:pt modelId="{D3674FBD-EBCB-45E5-8691-076A7EA011F0}" type="pres">
      <dgm:prSet presAssocID="{7AF0D7E6-DBF6-430C-9F3B-63B000C3BCC4}" presName="dummyMaxCanvas" presStyleCnt="0">
        <dgm:presLayoutVars/>
      </dgm:prSet>
      <dgm:spPr/>
    </dgm:pt>
    <dgm:pt modelId="{BD15D7AA-3768-4CF7-BE3F-DC20B64505F9}" type="pres">
      <dgm:prSet presAssocID="{7AF0D7E6-DBF6-430C-9F3B-63B000C3BCC4}" presName="FiveNodes_1" presStyleLbl="node1" presStyleIdx="0" presStyleCnt="5">
        <dgm:presLayoutVars>
          <dgm:bulletEnabled val="1"/>
        </dgm:presLayoutVars>
      </dgm:prSet>
      <dgm:spPr/>
    </dgm:pt>
    <dgm:pt modelId="{D72D20E9-2154-4018-B0C5-1FC001C76B57}" type="pres">
      <dgm:prSet presAssocID="{7AF0D7E6-DBF6-430C-9F3B-63B000C3BCC4}" presName="FiveNodes_2" presStyleLbl="node1" presStyleIdx="1" presStyleCnt="5">
        <dgm:presLayoutVars>
          <dgm:bulletEnabled val="1"/>
        </dgm:presLayoutVars>
      </dgm:prSet>
      <dgm:spPr/>
    </dgm:pt>
    <dgm:pt modelId="{E50AA008-C02C-4DC9-9DA5-0EB213FA6479}" type="pres">
      <dgm:prSet presAssocID="{7AF0D7E6-DBF6-430C-9F3B-63B000C3BCC4}" presName="FiveNodes_3" presStyleLbl="node1" presStyleIdx="2" presStyleCnt="5">
        <dgm:presLayoutVars>
          <dgm:bulletEnabled val="1"/>
        </dgm:presLayoutVars>
      </dgm:prSet>
      <dgm:spPr/>
    </dgm:pt>
    <dgm:pt modelId="{76FFB9EB-5069-4034-B82D-45F0CF79848A}" type="pres">
      <dgm:prSet presAssocID="{7AF0D7E6-DBF6-430C-9F3B-63B000C3BCC4}" presName="FiveNodes_4" presStyleLbl="node1" presStyleIdx="3" presStyleCnt="5">
        <dgm:presLayoutVars>
          <dgm:bulletEnabled val="1"/>
        </dgm:presLayoutVars>
      </dgm:prSet>
      <dgm:spPr/>
    </dgm:pt>
    <dgm:pt modelId="{EFFDDFA0-BF4C-436F-89C8-E2CAEE0781C4}" type="pres">
      <dgm:prSet presAssocID="{7AF0D7E6-DBF6-430C-9F3B-63B000C3BCC4}" presName="FiveNodes_5" presStyleLbl="node1" presStyleIdx="4" presStyleCnt="5">
        <dgm:presLayoutVars>
          <dgm:bulletEnabled val="1"/>
        </dgm:presLayoutVars>
      </dgm:prSet>
      <dgm:spPr/>
    </dgm:pt>
    <dgm:pt modelId="{C3E0DDDE-A8FC-4EA2-B3C4-7148FE33FBCD}" type="pres">
      <dgm:prSet presAssocID="{7AF0D7E6-DBF6-430C-9F3B-63B000C3BCC4}" presName="FiveConn_1-2" presStyleLbl="fgAccFollowNode1" presStyleIdx="0" presStyleCnt="4">
        <dgm:presLayoutVars>
          <dgm:bulletEnabled val="1"/>
        </dgm:presLayoutVars>
      </dgm:prSet>
      <dgm:spPr/>
    </dgm:pt>
    <dgm:pt modelId="{7271277C-CD4D-4F52-9523-E1346E2F635D}" type="pres">
      <dgm:prSet presAssocID="{7AF0D7E6-DBF6-430C-9F3B-63B000C3BCC4}" presName="FiveConn_2-3" presStyleLbl="fgAccFollowNode1" presStyleIdx="1" presStyleCnt="4">
        <dgm:presLayoutVars>
          <dgm:bulletEnabled val="1"/>
        </dgm:presLayoutVars>
      </dgm:prSet>
      <dgm:spPr/>
    </dgm:pt>
    <dgm:pt modelId="{3DEFF8C5-D566-41C1-AE80-1250499FEB2C}" type="pres">
      <dgm:prSet presAssocID="{7AF0D7E6-DBF6-430C-9F3B-63B000C3BCC4}" presName="FiveConn_3-4" presStyleLbl="fgAccFollowNode1" presStyleIdx="2" presStyleCnt="4">
        <dgm:presLayoutVars>
          <dgm:bulletEnabled val="1"/>
        </dgm:presLayoutVars>
      </dgm:prSet>
      <dgm:spPr/>
    </dgm:pt>
    <dgm:pt modelId="{46CCE35E-A455-443C-9DFD-7BFEC6A7ABDA}" type="pres">
      <dgm:prSet presAssocID="{7AF0D7E6-DBF6-430C-9F3B-63B000C3BCC4}" presName="FiveConn_4-5" presStyleLbl="fgAccFollowNode1" presStyleIdx="3" presStyleCnt="4">
        <dgm:presLayoutVars>
          <dgm:bulletEnabled val="1"/>
        </dgm:presLayoutVars>
      </dgm:prSet>
      <dgm:spPr/>
    </dgm:pt>
    <dgm:pt modelId="{B08B6460-D2A1-4F82-B1FD-281BE8267537}" type="pres">
      <dgm:prSet presAssocID="{7AF0D7E6-DBF6-430C-9F3B-63B000C3BCC4}" presName="FiveNodes_1_text" presStyleLbl="node1" presStyleIdx="4" presStyleCnt="5">
        <dgm:presLayoutVars>
          <dgm:bulletEnabled val="1"/>
        </dgm:presLayoutVars>
      </dgm:prSet>
      <dgm:spPr/>
    </dgm:pt>
    <dgm:pt modelId="{CB9CE8CA-8158-426F-AC5B-AE105B404E71}" type="pres">
      <dgm:prSet presAssocID="{7AF0D7E6-DBF6-430C-9F3B-63B000C3BCC4}" presName="FiveNodes_2_text" presStyleLbl="node1" presStyleIdx="4" presStyleCnt="5">
        <dgm:presLayoutVars>
          <dgm:bulletEnabled val="1"/>
        </dgm:presLayoutVars>
      </dgm:prSet>
      <dgm:spPr/>
    </dgm:pt>
    <dgm:pt modelId="{47FCFED5-ADC7-435E-B312-D5C45D13C833}" type="pres">
      <dgm:prSet presAssocID="{7AF0D7E6-DBF6-430C-9F3B-63B000C3BCC4}" presName="FiveNodes_3_text" presStyleLbl="node1" presStyleIdx="4" presStyleCnt="5">
        <dgm:presLayoutVars>
          <dgm:bulletEnabled val="1"/>
        </dgm:presLayoutVars>
      </dgm:prSet>
      <dgm:spPr/>
    </dgm:pt>
    <dgm:pt modelId="{5AFE94CF-8527-4269-B64B-C0F6301F5D6F}" type="pres">
      <dgm:prSet presAssocID="{7AF0D7E6-DBF6-430C-9F3B-63B000C3BCC4}" presName="FiveNodes_4_text" presStyleLbl="node1" presStyleIdx="4" presStyleCnt="5">
        <dgm:presLayoutVars>
          <dgm:bulletEnabled val="1"/>
        </dgm:presLayoutVars>
      </dgm:prSet>
      <dgm:spPr/>
    </dgm:pt>
    <dgm:pt modelId="{51D73799-B53D-43E0-AF09-5C90A473FD7A}" type="pres">
      <dgm:prSet presAssocID="{7AF0D7E6-DBF6-430C-9F3B-63B000C3BCC4}" presName="FiveNodes_5_text" presStyleLbl="node1" presStyleIdx="4" presStyleCnt="5">
        <dgm:presLayoutVars>
          <dgm:bulletEnabled val="1"/>
        </dgm:presLayoutVars>
      </dgm:prSet>
      <dgm:spPr/>
    </dgm:pt>
  </dgm:ptLst>
  <dgm:cxnLst>
    <dgm:cxn modelId="{4AEB5B14-E2AA-4CF3-9AF7-057F92A2FE8D}" type="presOf" srcId="{9EB07A79-F00B-46F3-B0C8-B9A6E3EA8AC1}" destId="{EFFDDFA0-BF4C-436F-89C8-E2CAEE0781C4}" srcOrd="0" destOrd="0" presId="urn:microsoft.com/office/officeart/2005/8/layout/vProcess5"/>
    <dgm:cxn modelId="{84717619-AEA0-4286-BA28-58787AD3CBB8}" srcId="{7AF0D7E6-DBF6-430C-9F3B-63B000C3BCC4}" destId="{9EB07A79-F00B-46F3-B0C8-B9A6E3EA8AC1}" srcOrd="4" destOrd="0" parTransId="{A0EACD05-58A5-4700-A2DB-04E462792A7C}" sibTransId="{31905F26-F691-4AB9-BE77-6BCC5FD9D257}"/>
    <dgm:cxn modelId="{AB85293B-CEA0-44D2-9B7A-17ACBD8D279F}" type="presOf" srcId="{BFDDB59B-4653-492C-AE06-C5CEAA03B40F}" destId="{C3E0DDDE-A8FC-4EA2-B3C4-7148FE33FBCD}" srcOrd="0" destOrd="0" presId="urn:microsoft.com/office/officeart/2005/8/layout/vProcess5"/>
    <dgm:cxn modelId="{70A6365B-D971-465B-81E7-17D71E951760}" type="presOf" srcId="{8E74A8E2-E2CD-4890-BF80-99C464A1D414}" destId="{76FFB9EB-5069-4034-B82D-45F0CF79848A}" srcOrd="0" destOrd="0" presId="urn:microsoft.com/office/officeart/2005/8/layout/vProcess5"/>
    <dgm:cxn modelId="{EECDC062-BB2C-4376-9B50-464405B12447}" type="presOf" srcId="{EFCF6603-DC54-4978-A3A4-CF2A29B9969B}" destId="{46CCE35E-A455-443C-9DFD-7BFEC6A7ABDA}" srcOrd="0" destOrd="0" presId="urn:microsoft.com/office/officeart/2005/8/layout/vProcess5"/>
    <dgm:cxn modelId="{ACBF9966-CBED-4836-8478-EF3B200A2A6D}" type="presOf" srcId="{64B8950B-4609-4E10-B545-1844EBB6A911}" destId="{7271277C-CD4D-4F52-9523-E1346E2F635D}" srcOrd="0" destOrd="0" presId="urn:microsoft.com/office/officeart/2005/8/layout/vProcess5"/>
    <dgm:cxn modelId="{EA07CC4C-6E15-4D9B-91D8-2F12B4906780}" srcId="{7AF0D7E6-DBF6-430C-9F3B-63B000C3BCC4}" destId="{8FEE43EF-D43D-4313-9D93-FD440E248BD7}" srcOrd="2" destOrd="0" parTransId="{CBB0DEFB-7E66-4BBA-AB66-F29F751E73F4}" sibTransId="{07EB2CA9-C16F-460B-B1AC-417BD267D7A4}"/>
    <dgm:cxn modelId="{F413164E-B762-48C7-B0C3-A5358CDCB90E}" type="presOf" srcId="{9EB07A79-F00B-46F3-B0C8-B9A6E3EA8AC1}" destId="{51D73799-B53D-43E0-AF09-5C90A473FD7A}" srcOrd="1" destOrd="0" presId="urn:microsoft.com/office/officeart/2005/8/layout/vProcess5"/>
    <dgm:cxn modelId="{A5729E52-EDBB-48F3-AF4B-DEE523C064E5}" type="presOf" srcId="{07EB2CA9-C16F-460B-B1AC-417BD267D7A4}" destId="{3DEFF8C5-D566-41C1-AE80-1250499FEB2C}" srcOrd="0" destOrd="0" presId="urn:microsoft.com/office/officeart/2005/8/layout/vProcess5"/>
    <dgm:cxn modelId="{470BF253-120C-40AF-8F74-4EACDDC75534}" srcId="{7AF0D7E6-DBF6-430C-9F3B-63B000C3BCC4}" destId="{8C573295-377E-4647-AEA0-49E3AC965CC8}" srcOrd="1" destOrd="0" parTransId="{6F9FF847-EECF-4AD6-8A69-C0BA779F8AC7}" sibTransId="{64B8950B-4609-4E10-B545-1844EBB6A911}"/>
    <dgm:cxn modelId="{77A40E77-48A3-4BF1-A721-0BEB6D118113}" type="presOf" srcId="{8C573295-377E-4647-AEA0-49E3AC965CC8}" destId="{CB9CE8CA-8158-426F-AC5B-AE105B404E71}" srcOrd="1" destOrd="0" presId="urn:microsoft.com/office/officeart/2005/8/layout/vProcess5"/>
    <dgm:cxn modelId="{3A83F279-F6EF-4C7A-8E5C-0E200F16887C}" type="presOf" srcId="{ED11E089-AEA5-4862-A22C-C9A5E1FB3EBA}" destId="{B08B6460-D2A1-4F82-B1FD-281BE8267537}" srcOrd="1" destOrd="0" presId="urn:microsoft.com/office/officeart/2005/8/layout/vProcess5"/>
    <dgm:cxn modelId="{42091F80-D82B-446D-90C7-2E95CF775447}" type="presOf" srcId="{7AF0D7E6-DBF6-430C-9F3B-63B000C3BCC4}" destId="{9EFF69C0-D02E-4368-B7D5-A7DE481E62E2}" srcOrd="0" destOrd="0" presId="urn:microsoft.com/office/officeart/2005/8/layout/vProcess5"/>
    <dgm:cxn modelId="{354EC080-EFD6-4119-8087-CC05D5B552DE}" type="presOf" srcId="{8E74A8E2-E2CD-4890-BF80-99C464A1D414}" destId="{5AFE94CF-8527-4269-B64B-C0F6301F5D6F}" srcOrd="1" destOrd="0" presId="urn:microsoft.com/office/officeart/2005/8/layout/vProcess5"/>
    <dgm:cxn modelId="{F9A2638D-5478-443A-AC21-1CD1A9D2DD30}" type="presOf" srcId="{8C573295-377E-4647-AEA0-49E3AC965CC8}" destId="{D72D20E9-2154-4018-B0C5-1FC001C76B57}" srcOrd="0" destOrd="0" presId="urn:microsoft.com/office/officeart/2005/8/layout/vProcess5"/>
    <dgm:cxn modelId="{F268D5A2-9516-4579-B914-A194B21D35AB}" srcId="{7AF0D7E6-DBF6-430C-9F3B-63B000C3BCC4}" destId="{ED11E089-AEA5-4862-A22C-C9A5E1FB3EBA}" srcOrd="0" destOrd="0" parTransId="{D584E665-5267-4D9F-AD64-3E85DDE07DEE}" sibTransId="{BFDDB59B-4653-492C-AE06-C5CEAA03B40F}"/>
    <dgm:cxn modelId="{BA6564A8-AE65-4B5A-9258-F331346B469B}" type="presOf" srcId="{ED11E089-AEA5-4862-A22C-C9A5E1FB3EBA}" destId="{BD15D7AA-3768-4CF7-BE3F-DC20B64505F9}" srcOrd="0" destOrd="0" presId="urn:microsoft.com/office/officeart/2005/8/layout/vProcess5"/>
    <dgm:cxn modelId="{076706BB-788A-4194-ADB9-53282721F8FD}" type="presOf" srcId="{8FEE43EF-D43D-4313-9D93-FD440E248BD7}" destId="{E50AA008-C02C-4DC9-9DA5-0EB213FA6479}" srcOrd="0" destOrd="0" presId="urn:microsoft.com/office/officeart/2005/8/layout/vProcess5"/>
    <dgm:cxn modelId="{680604F8-A726-438E-99A5-4D4C712440B2}" type="presOf" srcId="{8FEE43EF-D43D-4313-9D93-FD440E248BD7}" destId="{47FCFED5-ADC7-435E-B312-D5C45D13C833}" srcOrd="1" destOrd="0" presId="urn:microsoft.com/office/officeart/2005/8/layout/vProcess5"/>
    <dgm:cxn modelId="{84F37FFF-5309-49E9-8C00-76E22707DE09}" srcId="{7AF0D7E6-DBF6-430C-9F3B-63B000C3BCC4}" destId="{8E74A8E2-E2CD-4890-BF80-99C464A1D414}" srcOrd="3" destOrd="0" parTransId="{59E71826-004C-4756-A4DE-9FFF8B89E0AC}" sibTransId="{EFCF6603-DC54-4978-A3A4-CF2A29B9969B}"/>
    <dgm:cxn modelId="{F606C8F1-E2C2-4ECF-BAA7-2BA59E6A19A2}" type="presParOf" srcId="{9EFF69C0-D02E-4368-B7D5-A7DE481E62E2}" destId="{D3674FBD-EBCB-45E5-8691-076A7EA011F0}" srcOrd="0" destOrd="0" presId="urn:microsoft.com/office/officeart/2005/8/layout/vProcess5"/>
    <dgm:cxn modelId="{9ECA4459-271C-4AB8-ABF9-30167E74D0E3}" type="presParOf" srcId="{9EFF69C0-D02E-4368-B7D5-A7DE481E62E2}" destId="{BD15D7AA-3768-4CF7-BE3F-DC20B64505F9}" srcOrd="1" destOrd="0" presId="urn:microsoft.com/office/officeart/2005/8/layout/vProcess5"/>
    <dgm:cxn modelId="{CA8E64BC-419C-4828-99A5-26145D8AEFCD}" type="presParOf" srcId="{9EFF69C0-D02E-4368-B7D5-A7DE481E62E2}" destId="{D72D20E9-2154-4018-B0C5-1FC001C76B57}" srcOrd="2" destOrd="0" presId="urn:microsoft.com/office/officeart/2005/8/layout/vProcess5"/>
    <dgm:cxn modelId="{95328B15-2D32-400E-9E23-A7D231FC696A}" type="presParOf" srcId="{9EFF69C0-D02E-4368-B7D5-A7DE481E62E2}" destId="{E50AA008-C02C-4DC9-9DA5-0EB213FA6479}" srcOrd="3" destOrd="0" presId="urn:microsoft.com/office/officeart/2005/8/layout/vProcess5"/>
    <dgm:cxn modelId="{02BEC4C7-DCD1-4A78-A1BE-EB123E3A9706}" type="presParOf" srcId="{9EFF69C0-D02E-4368-B7D5-A7DE481E62E2}" destId="{76FFB9EB-5069-4034-B82D-45F0CF79848A}" srcOrd="4" destOrd="0" presId="urn:microsoft.com/office/officeart/2005/8/layout/vProcess5"/>
    <dgm:cxn modelId="{0B95BA1D-C31A-43D5-B547-77146A311157}" type="presParOf" srcId="{9EFF69C0-D02E-4368-B7D5-A7DE481E62E2}" destId="{EFFDDFA0-BF4C-436F-89C8-E2CAEE0781C4}" srcOrd="5" destOrd="0" presId="urn:microsoft.com/office/officeart/2005/8/layout/vProcess5"/>
    <dgm:cxn modelId="{CBDC410E-4C1D-4FC9-924A-25892F17F293}" type="presParOf" srcId="{9EFF69C0-D02E-4368-B7D5-A7DE481E62E2}" destId="{C3E0DDDE-A8FC-4EA2-B3C4-7148FE33FBCD}" srcOrd="6" destOrd="0" presId="urn:microsoft.com/office/officeart/2005/8/layout/vProcess5"/>
    <dgm:cxn modelId="{8D916281-472F-424E-B340-5C8739D7220C}" type="presParOf" srcId="{9EFF69C0-D02E-4368-B7D5-A7DE481E62E2}" destId="{7271277C-CD4D-4F52-9523-E1346E2F635D}" srcOrd="7" destOrd="0" presId="urn:microsoft.com/office/officeart/2005/8/layout/vProcess5"/>
    <dgm:cxn modelId="{CC91E90B-D744-448F-9004-6CA32804530D}" type="presParOf" srcId="{9EFF69C0-D02E-4368-B7D5-A7DE481E62E2}" destId="{3DEFF8C5-D566-41C1-AE80-1250499FEB2C}" srcOrd="8" destOrd="0" presId="urn:microsoft.com/office/officeart/2005/8/layout/vProcess5"/>
    <dgm:cxn modelId="{1E18C52E-96EE-4DAF-83C9-0A12BC9F7BFC}" type="presParOf" srcId="{9EFF69C0-D02E-4368-B7D5-A7DE481E62E2}" destId="{46CCE35E-A455-443C-9DFD-7BFEC6A7ABDA}" srcOrd="9" destOrd="0" presId="urn:microsoft.com/office/officeart/2005/8/layout/vProcess5"/>
    <dgm:cxn modelId="{F882B4C0-53F0-442D-AE91-9DF2D3A3E3D5}" type="presParOf" srcId="{9EFF69C0-D02E-4368-B7D5-A7DE481E62E2}" destId="{B08B6460-D2A1-4F82-B1FD-281BE8267537}" srcOrd="10" destOrd="0" presId="urn:microsoft.com/office/officeart/2005/8/layout/vProcess5"/>
    <dgm:cxn modelId="{09CAF013-EBA2-408F-A0F0-911FC1FF06D6}" type="presParOf" srcId="{9EFF69C0-D02E-4368-B7D5-A7DE481E62E2}" destId="{CB9CE8CA-8158-426F-AC5B-AE105B404E71}" srcOrd="11" destOrd="0" presId="urn:microsoft.com/office/officeart/2005/8/layout/vProcess5"/>
    <dgm:cxn modelId="{DDB08617-6001-445B-934F-ECC8D1E89B65}" type="presParOf" srcId="{9EFF69C0-D02E-4368-B7D5-A7DE481E62E2}" destId="{47FCFED5-ADC7-435E-B312-D5C45D13C833}" srcOrd="12" destOrd="0" presId="urn:microsoft.com/office/officeart/2005/8/layout/vProcess5"/>
    <dgm:cxn modelId="{D4D46663-8F34-469B-A670-21778A991D98}" type="presParOf" srcId="{9EFF69C0-D02E-4368-B7D5-A7DE481E62E2}" destId="{5AFE94CF-8527-4269-B64B-C0F6301F5D6F}" srcOrd="13" destOrd="0" presId="urn:microsoft.com/office/officeart/2005/8/layout/vProcess5"/>
    <dgm:cxn modelId="{5BB4C565-AC43-45C4-A94B-38EF0FB4597F}" type="presParOf" srcId="{9EFF69C0-D02E-4368-B7D5-A7DE481E62E2}" destId="{51D73799-B53D-43E0-AF09-5C90A473FD7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D7BEC-5547-4B4D-A840-B1CA5659096F}">
      <dsp:nvSpPr>
        <dsp:cNvPr id="0" name=""/>
        <dsp:cNvSpPr/>
      </dsp:nvSpPr>
      <dsp:spPr>
        <a:xfrm>
          <a:off x="0" y="529"/>
          <a:ext cx="6581019"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E04FE-628D-458C-843B-272EC3FABF63}">
      <dsp:nvSpPr>
        <dsp:cNvPr id="0" name=""/>
        <dsp:cNvSpPr/>
      </dsp:nvSpPr>
      <dsp:spPr>
        <a:xfrm>
          <a:off x="0" y="529"/>
          <a:ext cx="6581019" cy="867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a:cs typeface="Arial"/>
            </a:rPr>
            <a:t>Health and wellbeing</a:t>
          </a:r>
          <a:endParaRPr lang="en-US" sz="2400" kern="1200">
            <a:latin typeface="Arial"/>
            <a:cs typeface="Arial"/>
          </a:endParaRPr>
        </a:p>
      </dsp:txBody>
      <dsp:txXfrm>
        <a:off x="0" y="529"/>
        <a:ext cx="6581019" cy="867348"/>
      </dsp:txXfrm>
    </dsp:sp>
    <dsp:sp modelId="{8DFA00A2-C094-4355-9D5D-81AFA32D6861}">
      <dsp:nvSpPr>
        <dsp:cNvPr id="0" name=""/>
        <dsp:cNvSpPr/>
      </dsp:nvSpPr>
      <dsp:spPr>
        <a:xfrm>
          <a:off x="0" y="867878"/>
          <a:ext cx="6581019" cy="0"/>
        </a:xfrm>
        <a:prstGeom prst="line">
          <a:avLst/>
        </a:prstGeom>
        <a:solidFill>
          <a:schemeClr val="accent2">
            <a:hueOff val="-741071"/>
            <a:satOff val="3550"/>
            <a:lumOff val="3284"/>
            <a:alphaOff val="0"/>
          </a:schemeClr>
        </a:solidFill>
        <a:ln w="19050" cap="rnd" cmpd="sng" algn="ctr">
          <a:solidFill>
            <a:schemeClr val="accent2">
              <a:hueOff val="-741071"/>
              <a:satOff val="3550"/>
              <a:lumOff val="32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7C7A95-4E5F-4D76-AAEE-2327B68A7E98}">
      <dsp:nvSpPr>
        <dsp:cNvPr id="0" name=""/>
        <dsp:cNvSpPr/>
      </dsp:nvSpPr>
      <dsp:spPr>
        <a:xfrm>
          <a:off x="0" y="867878"/>
          <a:ext cx="6581019" cy="867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a:cs typeface="Arial"/>
            </a:rPr>
            <a:t>Sustainable development</a:t>
          </a:r>
          <a:endParaRPr lang="en-US" sz="2400" kern="1200">
            <a:latin typeface="Arial"/>
            <a:cs typeface="Arial"/>
          </a:endParaRPr>
        </a:p>
      </dsp:txBody>
      <dsp:txXfrm>
        <a:off x="0" y="867878"/>
        <a:ext cx="6581019" cy="867348"/>
      </dsp:txXfrm>
    </dsp:sp>
    <dsp:sp modelId="{F809F8DE-D7AB-4BA5-B87B-ED08E50E8190}">
      <dsp:nvSpPr>
        <dsp:cNvPr id="0" name=""/>
        <dsp:cNvSpPr/>
      </dsp:nvSpPr>
      <dsp:spPr>
        <a:xfrm>
          <a:off x="0" y="1735227"/>
          <a:ext cx="6581019" cy="0"/>
        </a:xfrm>
        <a:prstGeom prst="line">
          <a:avLst/>
        </a:prstGeom>
        <a:solidFill>
          <a:schemeClr val="accent2">
            <a:hueOff val="-1482143"/>
            <a:satOff val="7100"/>
            <a:lumOff val="6569"/>
            <a:alphaOff val="0"/>
          </a:schemeClr>
        </a:solidFill>
        <a:ln w="19050" cap="rnd" cmpd="sng" algn="ctr">
          <a:solidFill>
            <a:schemeClr val="accent2">
              <a:hueOff val="-1482143"/>
              <a:satOff val="7100"/>
              <a:lumOff val="6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93F4D6-38DA-4EAB-8D63-330006208CFB}">
      <dsp:nvSpPr>
        <dsp:cNvPr id="0" name=""/>
        <dsp:cNvSpPr/>
      </dsp:nvSpPr>
      <dsp:spPr>
        <a:xfrm>
          <a:off x="0" y="1735227"/>
          <a:ext cx="6581019" cy="867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a:cs typeface="Arial"/>
            </a:rPr>
            <a:t>SDG 3: Good Health and Wellbeing (WHO, 2022).</a:t>
          </a:r>
          <a:endParaRPr lang="en-US" sz="2400" kern="1200">
            <a:latin typeface="Arial"/>
            <a:cs typeface="Arial"/>
          </a:endParaRPr>
        </a:p>
      </dsp:txBody>
      <dsp:txXfrm>
        <a:off x="0" y="1735227"/>
        <a:ext cx="6581019" cy="867348"/>
      </dsp:txXfrm>
    </dsp:sp>
    <dsp:sp modelId="{B6AADFC2-20FE-433D-B536-8A9C9DF000BD}">
      <dsp:nvSpPr>
        <dsp:cNvPr id="0" name=""/>
        <dsp:cNvSpPr/>
      </dsp:nvSpPr>
      <dsp:spPr>
        <a:xfrm>
          <a:off x="0" y="2602576"/>
          <a:ext cx="6581019" cy="0"/>
        </a:xfrm>
        <a:prstGeom prst="line">
          <a:avLst/>
        </a:prstGeom>
        <a:solidFill>
          <a:schemeClr val="accent2">
            <a:hueOff val="-2223214"/>
            <a:satOff val="10650"/>
            <a:lumOff val="9853"/>
            <a:alphaOff val="0"/>
          </a:schemeClr>
        </a:solidFill>
        <a:ln w="19050" cap="rnd" cmpd="sng" algn="ctr">
          <a:solidFill>
            <a:schemeClr val="accent2">
              <a:hueOff val="-2223214"/>
              <a:satOff val="10650"/>
              <a:lumOff val="98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07F6EC-498B-4A06-90FF-C351A73E3289}">
      <dsp:nvSpPr>
        <dsp:cNvPr id="0" name=""/>
        <dsp:cNvSpPr/>
      </dsp:nvSpPr>
      <dsp:spPr>
        <a:xfrm>
          <a:off x="0" y="2602576"/>
          <a:ext cx="6581019" cy="867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a:cs typeface="Arial"/>
            </a:rPr>
            <a:t>Reducing health inequalities</a:t>
          </a:r>
          <a:r>
            <a:rPr lang="en-GB" sz="2400" kern="1200" dirty="0">
              <a:latin typeface="Arial"/>
              <a:cs typeface="Arial"/>
            </a:rPr>
            <a:t> </a:t>
          </a:r>
          <a:r>
            <a:rPr lang="en-GB" sz="2400" kern="1200">
              <a:latin typeface="Arial"/>
              <a:cs typeface="Arial"/>
            </a:rPr>
            <a:t>(Marmot, 2020).</a:t>
          </a:r>
          <a:endParaRPr lang="en-US" sz="2400" kern="1200">
            <a:latin typeface="Arial"/>
            <a:cs typeface="Arial"/>
          </a:endParaRPr>
        </a:p>
      </dsp:txBody>
      <dsp:txXfrm>
        <a:off x="0" y="2602576"/>
        <a:ext cx="6581019" cy="867348"/>
      </dsp:txXfrm>
    </dsp:sp>
    <dsp:sp modelId="{14DE1C0B-EB33-487A-AF91-D2FB04C77DD8}">
      <dsp:nvSpPr>
        <dsp:cNvPr id="0" name=""/>
        <dsp:cNvSpPr/>
      </dsp:nvSpPr>
      <dsp:spPr>
        <a:xfrm>
          <a:off x="0" y="3469925"/>
          <a:ext cx="6581019" cy="0"/>
        </a:xfrm>
        <a:prstGeom prst="line">
          <a:avLst/>
        </a:prstGeom>
        <a:solidFill>
          <a:schemeClr val="accent2">
            <a:hueOff val="-2964286"/>
            <a:satOff val="14200"/>
            <a:lumOff val="13137"/>
            <a:alphaOff val="0"/>
          </a:schemeClr>
        </a:solidFill>
        <a:ln w="19050" cap="rnd" cmpd="sng" algn="ctr">
          <a:solidFill>
            <a:schemeClr val="accent2">
              <a:hueOff val="-2964286"/>
              <a:satOff val="14200"/>
              <a:lumOff val="131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893112-E9A0-40F3-9E65-844688892A2C}">
      <dsp:nvSpPr>
        <dsp:cNvPr id="0" name=""/>
        <dsp:cNvSpPr/>
      </dsp:nvSpPr>
      <dsp:spPr>
        <a:xfrm>
          <a:off x="0" y="3469925"/>
          <a:ext cx="6581019" cy="867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a:cs typeface="Arial"/>
            </a:rPr>
            <a:t>Integrated health and social care (Health and Care Act, 2022).</a:t>
          </a:r>
          <a:endParaRPr lang="en-US" sz="2400" kern="1200">
            <a:latin typeface="Arial"/>
            <a:cs typeface="Arial"/>
          </a:endParaRPr>
        </a:p>
      </dsp:txBody>
      <dsp:txXfrm>
        <a:off x="0" y="3469925"/>
        <a:ext cx="6581019" cy="8673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CF524-3765-4094-9199-255500BD7AE9}">
      <dsp:nvSpPr>
        <dsp:cNvPr id="0" name=""/>
        <dsp:cNvSpPr/>
      </dsp:nvSpPr>
      <dsp:spPr>
        <a:xfrm>
          <a:off x="0" y="702"/>
          <a:ext cx="418403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390271-DCBA-48B2-8ED1-08276653327D}">
      <dsp:nvSpPr>
        <dsp:cNvPr id="0" name=""/>
        <dsp:cNvSpPr/>
      </dsp:nvSpPr>
      <dsp:spPr>
        <a:xfrm>
          <a:off x="0" y="702"/>
          <a:ext cx="4184034" cy="1150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a:cs typeface="Arial"/>
            </a:rPr>
            <a:t>Promoting Equity</a:t>
          </a:r>
          <a:endParaRPr lang="en-US" sz="2400" kern="1200">
            <a:latin typeface="Arial"/>
            <a:cs typeface="Arial"/>
          </a:endParaRPr>
        </a:p>
      </dsp:txBody>
      <dsp:txXfrm>
        <a:off x="0" y="702"/>
        <a:ext cx="4184034" cy="1150523"/>
      </dsp:txXfrm>
    </dsp:sp>
    <dsp:sp modelId="{8A95FFDF-96E4-44C2-9AD8-018708545790}">
      <dsp:nvSpPr>
        <dsp:cNvPr id="0" name=""/>
        <dsp:cNvSpPr/>
      </dsp:nvSpPr>
      <dsp:spPr>
        <a:xfrm>
          <a:off x="0" y="1151225"/>
          <a:ext cx="418403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5E16AD-797F-4339-928A-4F42E0413144}">
      <dsp:nvSpPr>
        <dsp:cNvPr id="0" name=""/>
        <dsp:cNvSpPr/>
      </dsp:nvSpPr>
      <dsp:spPr>
        <a:xfrm>
          <a:off x="0" y="1151225"/>
          <a:ext cx="4184034" cy="1150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a:cs typeface="Arial"/>
            </a:rPr>
            <a:t>Equal access </a:t>
          </a:r>
          <a:r>
            <a:rPr lang="en-GB" kern="1200">
              <a:latin typeface="Arial"/>
              <a:cs typeface="Arial"/>
            </a:rPr>
            <a:t>(Equality Act,2010).</a:t>
          </a:r>
          <a:endParaRPr lang="en-US" kern="1200">
            <a:latin typeface="Arial"/>
            <a:cs typeface="Arial"/>
          </a:endParaRPr>
        </a:p>
      </dsp:txBody>
      <dsp:txXfrm>
        <a:off x="0" y="1151225"/>
        <a:ext cx="4184034" cy="1150523"/>
      </dsp:txXfrm>
    </dsp:sp>
    <dsp:sp modelId="{B5E0D1C3-BCD5-41CB-8CA8-CEBED33E3000}">
      <dsp:nvSpPr>
        <dsp:cNvPr id="0" name=""/>
        <dsp:cNvSpPr/>
      </dsp:nvSpPr>
      <dsp:spPr>
        <a:xfrm>
          <a:off x="0" y="2301749"/>
          <a:ext cx="418403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53D227-E16D-414E-8F69-7CDEA69A97C4}">
      <dsp:nvSpPr>
        <dsp:cNvPr id="0" name=""/>
        <dsp:cNvSpPr/>
      </dsp:nvSpPr>
      <dsp:spPr>
        <a:xfrm>
          <a:off x="0" y="2301749"/>
          <a:ext cx="4184034" cy="1150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a:cs typeface="Arial"/>
            </a:rPr>
            <a:t>Inclusion</a:t>
          </a:r>
          <a:endParaRPr lang="en-US" sz="2400" kern="1200">
            <a:latin typeface="Arial"/>
            <a:cs typeface="Arial"/>
          </a:endParaRPr>
        </a:p>
      </dsp:txBody>
      <dsp:txXfrm>
        <a:off x="0" y="2301749"/>
        <a:ext cx="4184034" cy="1150523"/>
      </dsp:txXfrm>
    </dsp:sp>
    <dsp:sp modelId="{A41F9F1F-4A11-4024-AAAA-B9A150450347}">
      <dsp:nvSpPr>
        <dsp:cNvPr id="0" name=""/>
        <dsp:cNvSpPr/>
      </dsp:nvSpPr>
      <dsp:spPr>
        <a:xfrm>
          <a:off x="0" y="3452272"/>
          <a:ext cx="418403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5CE1F1-68B1-4DB6-B77D-FFFB56C75577}">
      <dsp:nvSpPr>
        <dsp:cNvPr id="0" name=""/>
        <dsp:cNvSpPr/>
      </dsp:nvSpPr>
      <dsp:spPr>
        <a:xfrm>
          <a:off x="0" y="3452272"/>
          <a:ext cx="4184034" cy="1150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a:cs typeface="Arial"/>
            </a:rPr>
            <a:t>Integrated care</a:t>
          </a:r>
          <a:r>
            <a:rPr lang="en-GB" kern="1200" dirty="0"/>
            <a:t> </a:t>
          </a:r>
          <a:r>
            <a:rPr lang="en-GB" kern="1200" dirty="0">
              <a:latin typeface="Arial"/>
              <a:cs typeface="Arial"/>
            </a:rPr>
            <a:t>(Health and Care Act, 2022).</a:t>
          </a:r>
          <a:endParaRPr lang="en-US" kern="1200" dirty="0">
            <a:latin typeface="Arial"/>
            <a:cs typeface="Arial"/>
          </a:endParaRPr>
        </a:p>
      </dsp:txBody>
      <dsp:txXfrm>
        <a:off x="0" y="3452272"/>
        <a:ext cx="4184034" cy="1150523"/>
      </dsp:txXfrm>
    </dsp:sp>
    <dsp:sp modelId="{4E9771E9-7B8E-446C-A5C6-E3C3002520A8}">
      <dsp:nvSpPr>
        <dsp:cNvPr id="0" name=""/>
        <dsp:cNvSpPr/>
      </dsp:nvSpPr>
      <dsp:spPr>
        <a:xfrm>
          <a:off x="0" y="4602796"/>
          <a:ext cx="418403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BFC8FD-918C-4A20-BE43-2993C2E7304A}">
      <dsp:nvSpPr>
        <dsp:cNvPr id="0" name=""/>
        <dsp:cNvSpPr/>
      </dsp:nvSpPr>
      <dsp:spPr>
        <a:xfrm>
          <a:off x="0" y="4602796"/>
          <a:ext cx="4184034" cy="1150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latin typeface="Arial"/>
              <a:cs typeface="Arial"/>
            </a:rPr>
            <a:t>Reducing disparities </a:t>
          </a:r>
          <a:r>
            <a:rPr lang="en-GB" sz="1800" kern="1200" dirty="0">
              <a:latin typeface="Arial"/>
              <a:cs typeface="Arial"/>
            </a:rPr>
            <a:t>(Marmot (2020).</a:t>
          </a:r>
        </a:p>
      </dsp:txBody>
      <dsp:txXfrm>
        <a:off x="0" y="4602796"/>
        <a:ext cx="4184034" cy="11505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35371-C6EC-47F6-8CA0-31A5DC16721C}">
      <dsp:nvSpPr>
        <dsp:cNvPr id="0" name=""/>
        <dsp:cNvSpPr/>
      </dsp:nvSpPr>
      <dsp:spPr>
        <a:xfrm>
          <a:off x="0" y="3561"/>
          <a:ext cx="4184035" cy="758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75C759-DF24-45EC-8AEB-3181A614DA0D}">
      <dsp:nvSpPr>
        <dsp:cNvPr id="0" name=""/>
        <dsp:cNvSpPr/>
      </dsp:nvSpPr>
      <dsp:spPr>
        <a:xfrm>
          <a:off x="229445" y="174222"/>
          <a:ext cx="417173" cy="4171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8D134C-991C-4C2B-804D-4BB122E4F2A4}">
      <dsp:nvSpPr>
        <dsp:cNvPr id="0" name=""/>
        <dsp:cNvSpPr/>
      </dsp:nvSpPr>
      <dsp:spPr>
        <a:xfrm>
          <a:off x="876064" y="3561"/>
          <a:ext cx="3307970" cy="758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74" tIns="80274" rIns="80274" bIns="80274" numCol="1" spcCol="1270" anchor="ctr" anchorCtr="0">
          <a:noAutofit/>
        </a:bodyPr>
        <a:lstStyle/>
        <a:p>
          <a:pPr marL="0" lvl="0" indent="0" algn="l" defTabSz="844550">
            <a:lnSpc>
              <a:spcPct val="100000"/>
            </a:lnSpc>
            <a:spcBef>
              <a:spcPct val="0"/>
            </a:spcBef>
            <a:spcAft>
              <a:spcPct val="35000"/>
            </a:spcAft>
            <a:buNone/>
          </a:pPr>
          <a:r>
            <a:rPr lang="en-GB" sz="1900" kern="1200"/>
            <a:t>Increase investment in prevention  </a:t>
          </a:r>
          <a:endParaRPr lang="en-US" sz="1900" kern="1200"/>
        </a:p>
      </dsp:txBody>
      <dsp:txXfrm>
        <a:off x="876064" y="3561"/>
        <a:ext cx="3307970" cy="758497"/>
      </dsp:txXfrm>
    </dsp:sp>
    <dsp:sp modelId="{473265D0-DE26-4D9C-B87A-66DFAEA65238}">
      <dsp:nvSpPr>
        <dsp:cNvPr id="0" name=""/>
        <dsp:cNvSpPr/>
      </dsp:nvSpPr>
      <dsp:spPr>
        <a:xfrm>
          <a:off x="0" y="951682"/>
          <a:ext cx="4184035" cy="758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4F7990-0A46-4EE1-82B6-F784971E844E}">
      <dsp:nvSpPr>
        <dsp:cNvPr id="0" name=""/>
        <dsp:cNvSpPr/>
      </dsp:nvSpPr>
      <dsp:spPr>
        <a:xfrm>
          <a:off x="229445" y="1122344"/>
          <a:ext cx="417173" cy="4171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4DF211-690B-4B03-999F-A89C36E84E64}">
      <dsp:nvSpPr>
        <dsp:cNvPr id="0" name=""/>
        <dsp:cNvSpPr/>
      </dsp:nvSpPr>
      <dsp:spPr>
        <a:xfrm>
          <a:off x="876064" y="951682"/>
          <a:ext cx="3307970" cy="758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74" tIns="80274" rIns="80274" bIns="80274" numCol="1" spcCol="1270" anchor="ctr" anchorCtr="0">
          <a:noAutofit/>
        </a:bodyPr>
        <a:lstStyle/>
        <a:p>
          <a:pPr marL="0" lvl="0" indent="0" algn="l" defTabSz="844550">
            <a:lnSpc>
              <a:spcPct val="100000"/>
            </a:lnSpc>
            <a:spcBef>
              <a:spcPct val="0"/>
            </a:spcBef>
            <a:spcAft>
              <a:spcPct val="35000"/>
            </a:spcAft>
            <a:buNone/>
          </a:pPr>
          <a:r>
            <a:rPr lang="en-GB" sz="1900" kern="1200" dirty="0"/>
            <a:t>Expand community based services</a:t>
          </a:r>
          <a:endParaRPr lang="en-US" sz="1900" kern="1200" dirty="0"/>
        </a:p>
      </dsp:txBody>
      <dsp:txXfrm>
        <a:off x="876064" y="951682"/>
        <a:ext cx="3307970" cy="758497"/>
      </dsp:txXfrm>
    </dsp:sp>
    <dsp:sp modelId="{977281D9-4051-4D58-A8F9-D30B64C69B32}">
      <dsp:nvSpPr>
        <dsp:cNvPr id="0" name=""/>
        <dsp:cNvSpPr/>
      </dsp:nvSpPr>
      <dsp:spPr>
        <a:xfrm>
          <a:off x="0" y="1899803"/>
          <a:ext cx="4184035" cy="758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D2971D-9F6D-4B49-B425-406A0E96BC35}">
      <dsp:nvSpPr>
        <dsp:cNvPr id="0" name=""/>
        <dsp:cNvSpPr/>
      </dsp:nvSpPr>
      <dsp:spPr>
        <a:xfrm>
          <a:off x="229445" y="2070465"/>
          <a:ext cx="417173" cy="4171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7B5871-67BE-4E06-8ADE-D8492175ED99}">
      <dsp:nvSpPr>
        <dsp:cNvPr id="0" name=""/>
        <dsp:cNvSpPr/>
      </dsp:nvSpPr>
      <dsp:spPr>
        <a:xfrm>
          <a:off x="876064" y="1899803"/>
          <a:ext cx="3307970" cy="758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74" tIns="80274" rIns="80274" bIns="80274" numCol="1" spcCol="1270" anchor="ctr" anchorCtr="0">
          <a:noAutofit/>
        </a:bodyPr>
        <a:lstStyle/>
        <a:p>
          <a:pPr marL="0" lvl="0" indent="0" algn="l" defTabSz="844550">
            <a:lnSpc>
              <a:spcPct val="100000"/>
            </a:lnSpc>
            <a:spcBef>
              <a:spcPct val="0"/>
            </a:spcBef>
            <a:spcAft>
              <a:spcPct val="35000"/>
            </a:spcAft>
            <a:buNone/>
          </a:pPr>
          <a:r>
            <a:rPr lang="en-GB" sz="1900" kern="1200"/>
            <a:t>Reduce health inequalities</a:t>
          </a:r>
          <a:endParaRPr lang="en-US" sz="1900" kern="1200"/>
        </a:p>
      </dsp:txBody>
      <dsp:txXfrm>
        <a:off x="876064" y="1899803"/>
        <a:ext cx="3307970" cy="758497"/>
      </dsp:txXfrm>
    </dsp:sp>
    <dsp:sp modelId="{667BB0EE-87F7-40AF-B294-8A6428B47AF8}">
      <dsp:nvSpPr>
        <dsp:cNvPr id="0" name=""/>
        <dsp:cNvSpPr/>
      </dsp:nvSpPr>
      <dsp:spPr>
        <a:xfrm>
          <a:off x="0" y="2847925"/>
          <a:ext cx="4184035" cy="758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E9FCA9-A1D2-4692-90F4-F909C127720B}">
      <dsp:nvSpPr>
        <dsp:cNvPr id="0" name=""/>
        <dsp:cNvSpPr/>
      </dsp:nvSpPr>
      <dsp:spPr>
        <a:xfrm>
          <a:off x="229445" y="3018587"/>
          <a:ext cx="417173" cy="4171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9F9F06-DC44-4015-9578-B07ECDEA6CED}">
      <dsp:nvSpPr>
        <dsp:cNvPr id="0" name=""/>
        <dsp:cNvSpPr/>
      </dsp:nvSpPr>
      <dsp:spPr>
        <a:xfrm>
          <a:off x="876064" y="2847925"/>
          <a:ext cx="3307970" cy="758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74" tIns="80274" rIns="80274" bIns="80274" numCol="1" spcCol="1270" anchor="ctr" anchorCtr="0">
          <a:noAutofit/>
        </a:bodyPr>
        <a:lstStyle/>
        <a:p>
          <a:pPr marL="0" lvl="0" indent="0" algn="l" defTabSz="844550">
            <a:lnSpc>
              <a:spcPct val="100000"/>
            </a:lnSpc>
            <a:spcBef>
              <a:spcPct val="0"/>
            </a:spcBef>
            <a:spcAft>
              <a:spcPct val="35000"/>
            </a:spcAft>
            <a:buNone/>
          </a:pPr>
          <a:r>
            <a:rPr lang="en-GB" sz="1900" kern="1200"/>
            <a:t>Improve digital inclusion</a:t>
          </a:r>
          <a:endParaRPr lang="en-US" sz="1900" kern="1200"/>
        </a:p>
      </dsp:txBody>
      <dsp:txXfrm>
        <a:off x="876064" y="2847925"/>
        <a:ext cx="3307970" cy="758497"/>
      </dsp:txXfrm>
    </dsp:sp>
    <dsp:sp modelId="{FA742F0A-BFAA-4709-88C4-8F1906F1E21B}">
      <dsp:nvSpPr>
        <dsp:cNvPr id="0" name=""/>
        <dsp:cNvSpPr/>
      </dsp:nvSpPr>
      <dsp:spPr>
        <a:xfrm>
          <a:off x="0" y="3796046"/>
          <a:ext cx="4184035" cy="7584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3A0DBD-8F5F-48DB-BDCE-48515B9F4FED}">
      <dsp:nvSpPr>
        <dsp:cNvPr id="0" name=""/>
        <dsp:cNvSpPr/>
      </dsp:nvSpPr>
      <dsp:spPr>
        <a:xfrm>
          <a:off x="229445" y="3966708"/>
          <a:ext cx="417173" cy="41717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D6FD2D-D3EF-4D93-BCEA-367990EEF2C2}">
      <dsp:nvSpPr>
        <dsp:cNvPr id="0" name=""/>
        <dsp:cNvSpPr/>
      </dsp:nvSpPr>
      <dsp:spPr>
        <a:xfrm>
          <a:off x="876064" y="3796046"/>
          <a:ext cx="3307970" cy="758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74" tIns="80274" rIns="80274" bIns="80274" numCol="1" spcCol="1270" anchor="ctr" anchorCtr="0">
          <a:noAutofit/>
        </a:bodyPr>
        <a:lstStyle/>
        <a:p>
          <a:pPr marL="0" lvl="0" indent="0" algn="l" defTabSz="844550">
            <a:lnSpc>
              <a:spcPct val="100000"/>
            </a:lnSpc>
            <a:spcBef>
              <a:spcPct val="0"/>
            </a:spcBef>
            <a:spcAft>
              <a:spcPct val="35000"/>
            </a:spcAft>
            <a:buNone/>
          </a:pPr>
          <a:r>
            <a:rPr lang="en-GB" sz="1900" kern="1200"/>
            <a:t>Strengthen partnership working</a:t>
          </a:r>
          <a:endParaRPr lang="en-US" sz="1900" kern="1200"/>
        </a:p>
      </dsp:txBody>
      <dsp:txXfrm>
        <a:off x="876064" y="3796046"/>
        <a:ext cx="3307970" cy="7584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5D7AA-3768-4CF7-BE3F-DC20B64505F9}">
      <dsp:nvSpPr>
        <dsp:cNvPr id="0" name=""/>
        <dsp:cNvSpPr/>
      </dsp:nvSpPr>
      <dsp:spPr>
        <a:xfrm>
          <a:off x="0" y="0"/>
          <a:ext cx="6619160" cy="69865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Health and wellbeing are interconnected</a:t>
          </a:r>
        </a:p>
      </dsp:txBody>
      <dsp:txXfrm>
        <a:off x="20463" y="20463"/>
        <a:ext cx="5783510" cy="657732"/>
      </dsp:txXfrm>
    </dsp:sp>
    <dsp:sp modelId="{D72D20E9-2154-4018-B0C5-1FC001C76B57}">
      <dsp:nvSpPr>
        <dsp:cNvPr id="0" name=""/>
        <dsp:cNvSpPr/>
      </dsp:nvSpPr>
      <dsp:spPr>
        <a:xfrm>
          <a:off x="494287" y="795694"/>
          <a:ext cx="6619160" cy="698658"/>
        </a:xfrm>
        <a:prstGeom prst="roundRect">
          <a:avLst>
            <a:gd name="adj" fmla="val 10000"/>
          </a:avLst>
        </a:prstGeom>
        <a:solidFill>
          <a:schemeClr val="accent2">
            <a:hueOff val="-741071"/>
            <a:satOff val="3550"/>
            <a:lumOff val="32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SDG 3 promotes sustainable healthcare</a:t>
          </a:r>
        </a:p>
      </dsp:txBody>
      <dsp:txXfrm>
        <a:off x="514750" y="816157"/>
        <a:ext cx="5629818" cy="657732"/>
      </dsp:txXfrm>
    </dsp:sp>
    <dsp:sp modelId="{E50AA008-C02C-4DC9-9DA5-0EB213FA6479}">
      <dsp:nvSpPr>
        <dsp:cNvPr id="0" name=""/>
        <dsp:cNvSpPr/>
      </dsp:nvSpPr>
      <dsp:spPr>
        <a:xfrm>
          <a:off x="988575" y="1591389"/>
          <a:ext cx="6619160" cy="698658"/>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Policies support integrated care</a:t>
          </a:r>
        </a:p>
      </dsp:txBody>
      <dsp:txXfrm>
        <a:off x="1009038" y="1611852"/>
        <a:ext cx="5629818" cy="657732"/>
      </dsp:txXfrm>
    </dsp:sp>
    <dsp:sp modelId="{76FFB9EB-5069-4034-B82D-45F0CF79848A}">
      <dsp:nvSpPr>
        <dsp:cNvPr id="0" name=""/>
        <dsp:cNvSpPr/>
      </dsp:nvSpPr>
      <dsp:spPr>
        <a:xfrm>
          <a:off x="1482863" y="2387083"/>
          <a:ext cx="6619160" cy="698658"/>
        </a:xfrm>
        <a:prstGeom prst="roundRect">
          <a:avLst>
            <a:gd name="adj" fmla="val 10000"/>
          </a:avLst>
        </a:prstGeom>
        <a:solidFill>
          <a:schemeClr val="accent2">
            <a:hueOff val="-2223214"/>
            <a:satOff val="10650"/>
            <a:lumOff val="98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Health inequalities remain a major challenge</a:t>
          </a:r>
        </a:p>
      </dsp:txBody>
      <dsp:txXfrm>
        <a:off x="1503326" y="2407546"/>
        <a:ext cx="5629818" cy="657732"/>
      </dsp:txXfrm>
    </dsp:sp>
    <dsp:sp modelId="{EFFDDFA0-BF4C-436F-89C8-E2CAEE0781C4}">
      <dsp:nvSpPr>
        <dsp:cNvPr id="0" name=""/>
        <dsp:cNvSpPr/>
      </dsp:nvSpPr>
      <dsp:spPr>
        <a:xfrm>
          <a:off x="1977151" y="3182778"/>
          <a:ext cx="6619160" cy="698658"/>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Prevention and partnership working are essential</a:t>
          </a:r>
        </a:p>
      </dsp:txBody>
      <dsp:txXfrm>
        <a:off x="1997614" y="3203241"/>
        <a:ext cx="5629818" cy="657732"/>
      </dsp:txXfrm>
    </dsp:sp>
    <dsp:sp modelId="{C3E0DDDE-A8FC-4EA2-B3C4-7148FE33FBCD}">
      <dsp:nvSpPr>
        <dsp:cNvPr id="0" name=""/>
        <dsp:cNvSpPr/>
      </dsp:nvSpPr>
      <dsp:spPr>
        <a:xfrm>
          <a:off x="6165032" y="510408"/>
          <a:ext cx="454128" cy="4541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267211" y="510408"/>
        <a:ext cx="249770" cy="341731"/>
      </dsp:txXfrm>
    </dsp:sp>
    <dsp:sp modelId="{7271277C-CD4D-4F52-9523-E1346E2F635D}">
      <dsp:nvSpPr>
        <dsp:cNvPr id="0" name=""/>
        <dsp:cNvSpPr/>
      </dsp:nvSpPr>
      <dsp:spPr>
        <a:xfrm>
          <a:off x="6659320" y="1306103"/>
          <a:ext cx="454128" cy="454128"/>
        </a:xfrm>
        <a:prstGeom prst="downArrow">
          <a:avLst>
            <a:gd name="adj1" fmla="val 55000"/>
            <a:gd name="adj2" fmla="val 45000"/>
          </a:avLst>
        </a:prstGeom>
        <a:solidFill>
          <a:schemeClr val="accent2">
            <a:tint val="40000"/>
            <a:alpha val="90000"/>
            <a:hueOff val="-1363946"/>
            <a:satOff val="15036"/>
            <a:lumOff val="1432"/>
            <a:alphaOff val="0"/>
          </a:schemeClr>
        </a:solidFill>
        <a:ln w="19050" cap="rnd" cmpd="sng" algn="ctr">
          <a:solidFill>
            <a:schemeClr val="accent2">
              <a:tint val="40000"/>
              <a:alpha val="90000"/>
              <a:hueOff val="-1363946"/>
              <a:satOff val="15036"/>
              <a:lumOff val="14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761499" y="1306103"/>
        <a:ext cx="249770" cy="341731"/>
      </dsp:txXfrm>
    </dsp:sp>
    <dsp:sp modelId="{3DEFF8C5-D566-41C1-AE80-1250499FEB2C}">
      <dsp:nvSpPr>
        <dsp:cNvPr id="0" name=""/>
        <dsp:cNvSpPr/>
      </dsp:nvSpPr>
      <dsp:spPr>
        <a:xfrm>
          <a:off x="7153607" y="2090153"/>
          <a:ext cx="454128" cy="454128"/>
        </a:xfrm>
        <a:prstGeom prst="downArrow">
          <a:avLst>
            <a:gd name="adj1" fmla="val 55000"/>
            <a:gd name="adj2" fmla="val 45000"/>
          </a:avLst>
        </a:prstGeom>
        <a:solidFill>
          <a:schemeClr val="accent2">
            <a:tint val="40000"/>
            <a:alpha val="90000"/>
            <a:hueOff val="-2727893"/>
            <a:satOff val="30071"/>
            <a:lumOff val="2864"/>
            <a:alphaOff val="0"/>
          </a:schemeClr>
        </a:solidFill>
        <a:ln w="19050" cap="rnd" cmpd="sng" algn="ctr">
          <a:solidFill>
            <a:schemeClr val="accent2">
              <a:tint val="40000"/>
              <a:alpha val="90000"/>
              <a:hueOff val="-2727893"/>
              <a:satOff val="30071"/>
              <a:lumOff val="2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255786" y="2090153"/>
        <a:ext cx="249770" cy="341731"/>
      </dsp:txXfrm>
    </dsp:sp>
    <dsp:sp modelId="{46CCE35E-A455-443C-9DFD-7BFEC6A7ABDA}">
      <dsp:nvSpPr>
        <dsp:cNvPr id="0" name=""/>
        <dsp:cNvSpPr/>
      </dsp:nvSpPr>
      <dsp:spPr>
        <a:xfrm>
          <a:off x="7647895" y="2893611"/>
          <a:ext cx="454128" cy="454128"/>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750074" y="2893611"/>
        <a:ext cx="249770" cy="34173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A82396-635C-464E-894F-138222FBCC71}" type="datetimeFigureOut">
              <a:t>10/14/2026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A411CC-29E4-4687-B596-9617702653E5}" type="slidenum">
              <a:t>‹#›</a:t>
            </a:fld>
            <a:endParaRPr lang="en-GB"/>
          </a:p>
        </p:txBody>
      </p:sp>
    </p:spTree>
    <p:extLst>
      <p:ext uri="{BB962C8B-B14F-4D97-AF65-F5344CB8AC3E}">
        <p14:creationId xmlns:p14="http://schemas.microsoft.com/office/powerpoint/2010/main" val="971469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Afternoon , My name ….. My Student ID.... Today I will be presenting my presentation on power point </a:t>
            </a:r>
          </a:p>
        </p:txBody>
      </p:sp>
      <p:sp>
        <p:nvSpPr>
          <p:cNvPr id="4" name="Slide Number Placeholder 3"/>
          <p:cNvSpPr>
            <a:spLocks noGrp="1"/>
          </p:cNvSpPr>
          <p:nvPr>
            <p:ph type="sldNum" sz="quarter" idx="5"/>
          </p:nvPr>
        </p:nvSpPr>
        <p:spPr/>
        <p:txBody>
          <a:bodyPr/>
          <a:lstStyle/>
          <a:p>
            <a:fld id="{B8A411CC-29E4-4687-B596-9617702653E5}" type="slidenum">
              <a:t>1</a:t>
            </a:fld>
            <a:endParaRPr lang="en-GB"/>
          </a:p>
        </p:txBody>
      </p:sp>
    </p:spTree>
    <p:extLst>
      <p:ext uri="{BB962C8B-B14F-4D97-AF65-F5344CB8AC3E}">
        <p14:creationId xmlns:p14="http://schemas.microsoft.com/office/powerpoint/2010/main" val="218471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Introduction Slide 2 </a:t>
            </a:r>
            <a:endParaRPr lang="en-US">
              <a:solidFill>
                <a:srgbClr val="444444"/>
              </a:solidFill>
            </a:endParaRPr>
          </a:p>
          <a:p>
            <a:r>
              <a:rPr lang="en-US"/>
              <a:t>In this presentation, I will critically examine the integration of health, wellbeing and sustainable development within health and social care.</a:t>
            </a:r>
            <a:endParaRPr lang="en-GB">
              <a:solidFill>
                <a:srgbClr val="444444"/>
              </a:solidFill>
            </a:endParaRPr>
          </a:p>
          <a:p>
            <a:r>
              <a:rPr lang="en-US"/>
              <a:t>I will begin by providing an overview of the key concepts before exploring the theories, policies and initiatives that support health and wellbeing.</a:t>
            </a:r>
            <a:endParaRPr lang="en-GB">
              <a:solidFill>
                <a:srgbClr val="444444"/>
              </a:solidFill>
            </a:endParaRPr>
          </a:p>
          <a:p>
            <a:r>
              <a:rPr lang="en-US" dirty="0"/>
              <a:t>Health and wellbeing have become central priorities within healthcare systems as </a:t>
            </a:r>
            <a:r>
              <a:rPr lang="en-US" err="1"/>
              <a:t>organisations</a:t>
            </a:r>
            <a:r>
              <a:rPr lang="en-US"/>
              <a:t> increasingly focus on prevention, early intervention and improving quality of life. Sustainable Development Goals, commonly referred to as SDGs, are a collection of 17 global goals developed by the United Nations to address major social, economic and environmental challenges</a:t>
            </a:r>
            <a:endParaRPr lang="en-GB">
              <a:solidFill>
                <a:srgbClr val="444444"/>
              </a:solidFill>
            </a:endParaRPr>
          </a:p>
          <a:p>
            <a:r>
              <a:rPr lang="en-US"/>
              <a:t>SDG 3 focuses on Good Health and Wellbeing and includes targets such as improving mental health, reducing preventable deaths, increasing access to healthcare and achieving universal health coverage.</a:t>
            </a:r>
            <a:endParaRPr lang="en-US">
              <a:solidFill>
                <a:srgbClr val="444444"/>
              </a:solidFill>
            </a:endParaRPr>
          </a:p>
          <a:p>
            <a:r>
              <a:rPr lang="en-US"/>
              <a:t>According to WHO (2022), Sustainable Development Goal 3 aims to ensure healthy lives and promote wellbeing for all at all ages. This demonstrates the growing importance of developing healthcare services that improve health outcomes while remaining sustainable for future generations.</a:t>
            </a:r>
            <a:endParaRPr lang="en-GB">
              <a:solidFill>
                <a:srgbClr val="444444"/>
              </a:solidFill>
            </a:endParaRPr>
          </a:p>
          <a:p>
            <a:r>
              <a:rPr lang="en-US"/>
              <a:t>Reducing health inequalities is also a key priority. Marmot (2020) argues that significant differences in health outcomes continue to exist between different social groups, largely due to wider social determinants such as education, employment and housing.</a:t>
            </a:r>
            <a:endParaRPr lang="en-GB">
              <a:solidFill>
                <a:srgbClr val="444444"/>
              </a:solidFill>
            </a:endParaRPr>
          </a:p>
          <a:p>
            <a:r>
              <a:rPr lang="en-US"/>
              <a:t>Furthermore, the Health and Care Act (2022) promotes integrated care by encouraging health and social care services to work collaboratively to improve population health and reduce inequalities.</a:t>
            </a:r>
            <a:endParaRPr lang="en-GB">
              <a:solidFill>
                <a:srgbClr val="444444"/>
              </a:solidFill>
            </a:endParaRPr>
          </a:p>
          <a:p>
            <a:r>
              <a:rPr lang="en-US"/>
              <a:t>This presentation will explore key concepts, theoretical perspectives, policies, public health initiatives and challenges associated with delivering equitable and sustainable health and social care services.</a:t>
            </a:r>
            <a:endParaRPr lang="en-GB">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8A411CC-29E4-4687-B596-9617702653E5}" type="slidenum">
              <a:rPr lang="en-US"/>
              <a:t>2</a:t>
            </a:fld>
            <a:endParaRPr lang="en-US"/>
          </a:p>
        </p:txBody>
      </p:sp>
    </p:spTree>
    <p:extLst>
      <p:ext uri="{BB962C8B-B14F-4D97-AF65-F5344CB8AC3E}">
        <p14:creationId xmlns:p14="http://schemas.microsoft.com/office/powerpoint/2010/main" val="713037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highlight>
                  <a:srgbClr val="FFFFFF"/>
                </a:highlight>
              </a:rPr>
              <a:t>Slide 3 - </a:t>
            </a:r>
            <a:r>
              <a:rPr lang="en-US">
                <a:highlight>
                  <a:srgbClr val="FFFFFF"/>
                </a:highlight>
              </a:rPr>
              <a:t>Having introduced the importance of health, wellbeing and sustainable development within health and social care, it is now important to explore these concepts in more detail.</a:t>
            </a:r>
            <a:endParaRPr lang="en-US"/>
          </a:p>
          <a:p>
            <a:r>
              <a:rPr lang="en-US">
                <a:highlight>
                  <a:srgbClr val="FFFFFF"/>
                </a:highlight>
              </a:rPr>
              <a:t>According to WHO (1948), health is a state of complete physical, mental and social wellbeing rather than just the absence of disease.</a:t>
            </a:r>
            <a:endParaRPr lang="en-GB"/>
          </a:p>
          <a:p>
            <a:r>
              <a:rPr lang="en-US" dirty="0">
                <a:highlight>
                  <a:srgbClr val="FFFFFF"/>
                </a:highlight>
              </a:rPr>
              <a:t>However, </a:t>
            </a:r>
            <a:r>
              <a:rPr lang="en-US" dirty="0" err="1">
                <a:highlight>
                  <a:srgbClr val="FFFFFF"/>
                </a:highlight>
              </a:rPr>
              <a:t>Schramme</a:t>
            </a:r>
            <a:r>
              <a:rPr lang="en-US" dirty="0">
                <a:highlight>
                  <a:srgbClr val="FFFFFF"/>
                </a:highlight>
              </a:rPr>
              <a:t> (2023) argues that defining health as complete wellbeing may be unrealistic because many individuals live with chronic conditions while maintaining a good quality of life.</a:t>
            </a:r>
            <a:endParaRPr lang="en-GB" dirty="0"/>
          </a:p>
          <a:p>
            <a:r>
              <a:rPr lang="en-US">
                <a:highlight>
                  <a:srgbClr val="FFFFFF"/>
                </a:highlight>
              </a:rPr>
              <a:t>Furthermore, Public Health England (2022) highlights that wellbeing includes emotional, psychological and social dimensions that influence an individual's ability to function effectively within society. Critically, modern health and social care increasingly focus on improving overall wellbeing rather than simply treating illness.</a:t>
            </a:r>
            <a:endParaRPr lang="en-GB"/>
          </a:p>
          <a:p>
            <a:r>
              <a:rPr lang="en-US">
                <a:highlight>
                  <a:srgbClr val="FFFFFF"/>
                </a:highlight>
              </a:rPr>
              <a:t>Having defined health and wellbeing, it is now important to examine sustainable development and understand why it has become a key priority within modern healthcare systems.</a:t>
            </a:r>
            <a:endParaRPr lang="en-US" dirty="0">
              <a:ea typeface="Calibri" panose="020F0502020204030204"/>
              <a:cs typeface="Calibri" panose="020F0502020204030204"/>
            </a:endParaRPr>
          </a:p>
          <a:p>
            <a:r>
              <a:rPr lang="en-US">
                <a:highlight>
                  <a:srgbClr val="FFFFFF"/>
                </a:highlight>
              </a:rPr>
              <a:t>Sustainable development refers to meeting present needs without compromising the ability of future generations to meet their own needs.</a:t>
            </a:r>
            <a:endParaRPr lang="en-US"/>
          </a:p>
          <a:p>
            <a:r>
              <a:rPr lang="en-US">
                <a:highlight>
                  <a:srgbClr val="FFFFFF"/>
                </a:highlight>
              </a:rPr>
              <a:t>According to WHO (2022), Sustainable Development Goal 3 aims to ensure healthy lives and promote wellbeing for all at all ages.</a:t>
            </a:r>
            <a:endParaRPr lang="en-US"/>
          </a:p>
          <a:p>
            <a:r>
              <a:rPr lang="en-US">
                <a:highlight>
                  <a:srgbClr val="FFFFFF"/>
                </a:highlight>
              </a:rPr>
              <a:t>A major strength of sustainable healthcare is its focus on prevention and long-term health improvement. By addressing health issues early, services can reduce future healthcare demands and costs.</a:t>
            </a:r>
            <a:endParaRPr lang="en-US"/>
          </a:p>
          <a:p>
            <a:r>
              <a:rPr lang="en-US">
                <a:highlight>
                  <a:srgbClr val="FFFFFF"/>
                </a:highlight>
              </a:rPr>
              <a:t>Critically, achieving sustainable healthcare requires collaboration across healthcare, education, housing and social care sectors to address the wider determinants of health</a:t>
            </a:r>
            <a:endParaRPr lang="en-US"/>
          </a:p>
          <a:p>
            <a:br>
              <a:rPr lang="en-US" dirty="0"/>
            </a:br>
            <a:endParaRPr lang="en-US" dirty="0"/>
          </a:p>
        </p:txBody>
      </p:sp>
      <p:sp>
        <p:nvSpPr>
          <p:cNvPr id="4" name="Slide Number Placeholder 3"/>
          <p:cNvSpPr>
            <a:spLocks noGrp="1"/>
          </p:cNvSpPr>
          <p:nvPr>
            <p:ph type="sldNum" sz="quarter" idx="5"/>
          </p:nvPr>
        </p:nvSpPr>
        <p:spPr/>
        <p:txBody>
          <a:bodyPr/>
          <a:lstStyle/>
          <a:p>
            <a:fld id="{B8A411CC-29E4-4687-B596-9617702653E5}" type="slidenum">
              <a:t>3</a:t>
            </a:fld>
            <a:endParaRPr lang="en-GB"/>
          </a:p>
        </p:txBody>
      </p:sp>
    </p:spTree>
    <p:extLst>
      <p:ext uri="{BB962C8B-B14F-4D97-AF65-F5344CB8AC3E}">
        <p14:creationId xmlns:p14="http://schemas.microsoft.com/office/powerpoint/2010/main" val="3012047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Slide 4 -</a:t>
            </a:r>
            <a:r>
              <a:rPr lang="en-US" dirty="0"/>
              <a:t> Theoretical Perspective</a:t>
            </a:r>
          </a:p>
          <a:p>
            <a:r>
              <a:rPr lang="en-US"/>
              <a:t>To understand how health and wellbeing are addressed in practice, it is useful to consider the theoretical models that influence health and social care approaches.</a:t>
            </a:r>
            <a:endParaRPr lang="en-GB"/>
          </a:p>
          <a:p>
            <a:r>
              <a:rPr lang="en-US"/>
              <a:t>The biomedical model traditionally viewed health as the absence of disease and focused primarily on diagnosis and treatment.</a:t>
            </a:r>
            <a:endParaRPr lang="en-GB"/>
          </a:p>
          <a:p>
            <a:r>
              <a:rPr lang="en-US" dirty="0"/>
              <a:t>However, the model has been </a:t>
            </a:r>
            <a:r>
              <a:rPr lang="en-US" dirty="0" err="1"/>
              <a:t>criticised</a:t>
            </a:r>
            <a:r>
              <a:rPr lang="en-US" dirty="0"/>
              <a:t> for overlooking social and psychological factors that influence health outcomes.</a:t>
            </a:r>
            <a:endParaRPr lang="en-GB" dirty="0"/>
          </a:p>
          <a:p>
            <a:r>
              <a:rPr lang="en-US" dirty="0"/>
              <a:t>According to Wolfe et al. (2026), the biopsychosocial model </a:t>
            </a:r>
            <a:r>
              <a:rPr lang="en-US" dirty="0" err="1"/>
              <a:t>recognises</a:t>
            </a:r>
            <a:r>
              <a:rPr lang="en-US" dirty="0"/>
              <a:t> that biological, psychological and social factors interact to influence health. A limitation of the biomedical model is that it focuses mainly on disease and treatment. In contrast, the biopsychosocial model considers biological, psychological and social influences on health.</a:t>
            </a:r>
            <a:endParaRPr lang="en-GB" dirty="0"/>
          </a:p>
          <a:p>
            <a:r>
              <a:rPr lang="en-US"/>
              <a:t>The ecological model suggests that health is influenced by multiple levels including individuals, communities and wider environmental factors.</a:t>
            </a:r>
          </a:p>
          <a:p>
            <a:r>
              <a:rPr lang="en-US" dirty="0"/>
              <a:t>A key strength of this approach is that it supports holistic and person-</a:t>
            </a:r>
            <a:r>
              <a:rPr lang="en-US" dirty="0" err="1"/>
              <a:t>centred</a:t>
            </a:r>
            <a:r>
              <a:rPr lang="en-US" dirty="0"/>
              <a:t> care.</a:t>
            </a:r>
            <a:endParaRPr lang="en-GB">
              <a:ea typeface="Calibri"/>
              <a:cs typeface="Calibri"/>
            </a:endParaRPr>
          </a:p>
          <a:p>
            <a:r>
              <a:rPr lang="en-US" dirty="0"/>
              <a:t>Overall, the biopsychosocial model aligns closely with contemporary health and social care practice because it </a:t>
            </a:r>
            <a:r>
              <a:rPr lang="en-US" dirty="0" err="1"/>
              <a:t>recognises</a:t>
            </a:r>
            <a:r>
              <a:rPr lang="en-US" dirty="0"/>
              <a:t> the complexity of human health</a:t>
            </a:r>
            <a:endParaRPr lang="en-US" dirty="0">
              <a:ea typeface="Calibri"/>
              <a:cs typeface="Calibri"/>
            </a:endParaRPr>
          </a:p>
          <a:p>
            <a:br>
              <a:rPr lang="en-US" dirty="0">
                <a:cs typeface="+mn-lt"/>
              </a:rPr>
            </a:br>
            <a:endParaRPr lang="en-US">
              <a:ea typeface="Calibri"/>
              <a:cs typeface="Calibri"/>
            </a:endParaRPr>
          </a:p>
        </p:txBody>
      </p:sp>
      <p:sp>
        <p:nvSpPr>
          <p:cNvPr id="4" name="Slide Number Placeholder 3"/>
          <p:cNvSpPr>
            <a:spLocks noGrp="1"/>
          </p:cNvSpPr>
          <p:nvPr>
            <p:ph type="sldNum" sz="quarter" idx="5"/>
          </p:nvPr>
        </p:nvSpPr>
        <p:spPr/>
        <p:txBody>
          <a:bodyPr/>
          <a:lstStyle/>
          <a:p>
            <a:fld id="{B8A411CC-29E4-4687-B596-9617702653E5}" type="slidenum">
              <a:t>4</a:t>
            </a:fld>
            <a:endParaRPr lang="en-GB"/>
          </a:p>
        </p:txBody>
      </p:sp>
    </p:spTree>
    <p:extLst>
      <p:ext uri="{BB962C8B-B14F-4D97-AF65-F5344CB8AC3E}">
        <p14:creationId xmlns:p14="http://schemas.microsoft.com/office/powerpoint/2010/main" val="1904179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FFFF"/>
                </a:highlight>
              </a:rPr>
              <a:t>Slide 5 - MECC</a:t>
            </a:r>
            <a:r>
              <a:rPr lang="en-US" dirty="0">
                <a:highlight>
                  <a:srgbClr val="C6C6C6"/>
                </a:highlight>
              </a:rPr>
              <a:t> </a:t>
            </a:r>
            <a:endParaRPr lang="en-US">
              <a:ea typeface="Calibri"/>
              <a:cs typeface="Calibri"/>
            </a:endParaRPr>
          </a:p>
          <a:p>
            <a:r>
              <a:rPr lang="en-US">
                <a:highlight>
                  <a:srgbClr val="FFFFFF"/>
                </a:highlight>
              </a:rPr>
              <a:t>One example of how prevention is delivered in practice can be seen through public health initiatives such as Making Every Contact Count.</a:t>
            </a:r>
            <a:r>
              <a:rPr lang="en-US" dirty="0">
                <a:highlight>
                  <a:srgbClr val="C6C6C6"/>
                </a:highlight>
              </a:rPr>
              <a:t> </a:t>
            </a:r>
            <a:endParaRPr lang="en-GB">
              <a:ea typeface="Calibri"/>
              <a:cs typeface="Calibri"/>
            </a:endParaRPr>
          </a:p>
          <a:p>
            <a:r>
              <a:rPr lang="en-US" dirty="0">
                <a:highlight>
                  <a:srgbClr val="FFFFFF"/>
                </a:highlight>
              </a:rPr>
              <a:t>According to Turner et al. (2023), MECC encourages healthcare professionals to use routine interactions as opportunities to promote healthier </a:t>
            </a:r>
            <a:r>
              <a:rPr lang="en-US" dirty="0" err="1">
                <a:highlight>
                  <a:srgbClr val="FFFFFF"/>
                </a:highlight>
              </a:rPr>
              <a:t>behaviours</a:t>
            </a:r>
            <a:r>
              <a:rPr lang="en-US" dirty="0">
                <a:highlight>
                  <a:srgbClr val="FFFFFF"/>
                </a:highlight>
              </a:rPr>
              <a:t>.</a:t>
            </a:r>
            <a:endParaRPr lang="en-US">
              <a:highlight>
                <a:srgbClr val="C6C6C6"/>
              </a:highlight>
              <a:ea typeface="Calibri"/>
              <a:cs typeface="Calibri"/>
            </a:endParaRPr>
          </a:p>
          <a:p>
            <a:r>
              <a:rPr lang="en-US" dirty="0">
                <a:highlight>
                  <a:srgbClr val="C6C6C6"/>
                </a:highlight>
              </a:rPr>
              <a:t>MECC demonstrates how health promotion approaches can be applied directly within healthcare settings to support healthier </a:t>
            </a:r>
            <a:r>
              <a:rPr lang="en-US" err="1">
                <a:highlight>
                  <a:srgbClr val="C6C6C6"/>
                </a:highlight>
              </a:rPr>
              <a:t>behaviours</a:t>
            </a:r>
            <a:r>
              <a:rPr lang="en-US">
                <a:highlight>
                  <a:srgbClr val="C6C6C6"/>
                </a:highlight>
              </a:rPr>
              <a:t> and improve wellbeing.</a:t>
            </a:r>
            <a:endParaRPr lang="en-US">
              <a:ea typeface="Calibri"/>
              <a:cs typeface="Calibri"/>
            </a:endParaRPr>
          </a:p>
          <a:p>
            <a:r>
              <a:rPr lang="en-US">
                <a:highlight>
                  <a:srgbClr val="FFFFFF"/>
                </a:highlight>
              </a:rPr>
              <a:t>A major strength of MECC is that it supports prevention and early intervention without requiring extensive additional resources.</a:t>
            </a:r>
            <a:r>
              <a:rPr lang="en-US" dirty="0">
                <a:highlight>
                  <a:srgbClr val="C6C6C6"/>
                </a:highlight>
              </a:rPr>
              <a:t> </a:t>
            </a:r>
            <a:endParaRPr lang="en-GB">
              <a:ea typeface="Calibri"/>
              <a:cs typeface="Calibri"/>
            </a:endParaRPr>
          </a:p>
          <a:p>
            <a:r>
              <a:rPr lang="en-US">
                <a:highlight>
                  <a:srgbClr val="FFFFFF"/>
                </a:highlight>
              </a:rPr>
              <a:t>However, Turner et al. (2023) also identified challenges including inconsistent implementation, time pressures and staff confidence.</a:t>
            </a:r>
            <a:r>
              <a:rPr lang="en-US" dirty="0">
                <a:highlight>
                  <a:srgbClr val="C6C6C6"/>
                </a:highlight>
              </a:rPr>
              <a:t> </a:t>
            </a:r>
            <a:endParaRPr lang="en-GB">
              <a:ea typeface="Calibri"/>
              <a:cs typeface="Calibri"/>
            </a:endParaRPr>
          </a:p>
          <a:p>
            <a:r>
              <a:rPr lang="en-US" dirty="0">
                <a:highlight>
                  <a:srgbClr val="FFFFFF"/>
                </a:highlight>
              </a:rPr>
              <a:t>Critically, the success of MECC depends upon workforce engagement and </a:t>
            </a:r>
            <a:r>
              <a:rPr lang="en-US" dirty="0" err="1">
                <a:highlight>
                  <a:srgbClr val="FFFFFF"/>
                </a:highlight>
              </a:rPr>
              <a:t>organisational</a:t>
            </a:r>
            <a:r>
              <a:rPr lang="en-US" dirty="0">
                <a:highlight>
                  <a:srgbClr val="FFFFFF"/>
                </a:highlight>
              </a:rPr>
              <a:t> support</a:t>
            </a:r>
            <a:r>
              <a:rPr lang="en-US" dirty="0">
                <a:highlight>
                  <a:srgbClr val="C6C6C6"/>
                </a:highlight>
              </a:rPr>
              <a:t> </a:t>
            </a:r>
            <a:endParaRPr lang="en-GB">
              <a:ea typeface="Calibri"/>
              <a:cs typeface="Calibri"/>
            </a:endParaRPr>
          </a:p>
          <a:p>
            <a:br>
              <a:rPr lang="en-US" dirty="0"/>
            </a:br>
            <a:endParaRPr lang="en-US" dirty="0"/>
          </a:p>
        </p:txBody>
      </p:sp>
      <p:sp>
        <p:nvSpPr>
          <p:cNvPr id="4" name="Slide Number Placeholder 3"/>
          <p:cNvSpPr>
            <a:spLocks noGrp="1"/>
          </p:cNvSpPr>
          <p:nvPr>
            <p:ph type="sldNum" sz="quarter" idx="5"/>
          </p:nvPr>
        </p:nvSpPr>
        <p:spPr/>
        <p:txBody>
          <a:bodyPr/>
          <a:lstStyle/>
          <a:p>
            <a:fld id="{B8A411CC-29E4-4687-B596-9617702653E5}" type="slidenum">
              <a:t>5</a:t>
            </a:fld>
            <a:endParaRPr lang="en-GB"/>
          </a:p>
        </p:txBody>
      </p:sp>
    </p:spTree>
    <p:extLst>
      <p:ext uri="{BB962C8B-B14F-4D97-AF65-F5344CB8AC3E}">
        <p14:creationId xmlns:p14="http://schemas.microsoft.com/office/powerpoint/2010/main" val="848339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a:solidFill>
                  <a:srgbClr val="404040"/>
                </a:solidFill>
              </a:rPr>
              <a:t>(Office for Health Improvement and Disparities, 2025). </a:t>
            </a:r>
            <a:endParaRPr lang="en-US"/>
          </a:p>
          <a:p>
            <a:r>
              <a:rPr lang="en-US" b="1">
                <a:highlight>
                  <a:srgbClr val="FFFFFF"/>
                </a:highlight>
              </a:rPr>
              <a:t>Slide 6  – Policy And Governance </a:t>
            </a:r>
            <a:r>
              <a:rPr lang="en-US" dirty="0">
                <a:highlight>
                  <a:srgbClr val="C6C6C6"/>
                </a:highlight>
              </a:rPr>
              <a:t> </a:t>
            </a:r>
            <a:endParaRPr lang="en-GB" dirty="0"/>
          </a:p>
          <a:p>
            <a:r>
              <a:rPr lang="en-US" dirty="0" err="1">
                <a:highlight>
                  <a:srgbClr val="FFFFFF"/>
                </a:highlight>
              </a:rPr>
              <a:t>Recognising</a:t>
            </a:r>
            <a:r>
              <a:rPr lang="en-US" dirty="0">
                <a:highlight>
                  <a:srgbClr val="FFFFFF"/>
                </a:highlight>
              </a:rPr>
              <a:t> the impact of social determinants has influenced the development of policies designed to improve health outcomes and reduce inequalities.</a:t>
            </a:r>
            <a:r>
              <a:rPr lang="en-US" dirty="0">
                <a:highlight>
                  <a:srgbClr val="C6C6C6"/>
                </a:highlight>
              </a:rPr>
              <a:t> </a:t>
            </a:r>
            <a:endParaRPr lang="en-GB" dirty="0"/>
          </a:p>
          <a:p>
            <a:r>
              <a:rPr lang="en-US">
                <a:highlight>
                  <a:srgbClr val="FFFFFF"/>
                </a:highlight>
              </a:rPr>
              <a:t>Several policies have contributed towards integrating health, wellbeing and sustainable development within healthcare services.</a:t>
            </a:r>
            <a:r>
              <a:rPr lang="en-US" dirty="0">
                <a:highlight>
                  <a:srgbClr val="C6C6C6"/>
                </a:highlight>
              </a:rPr>
              <a:t> </a:t>
            </a:r>
            <a:endParaRPr lang="en-GB" dirty="0"/>
          </a:p>
          <a:p>
            <a:r>
              <a:rPr lang="en-US" dirty="0">
                <a:highlight>
                  <a:srgbClr val="FFFFFF"/>
                </a:highlight>
              </a:rPr>
              <a:t>According to NHS England (2019), the NHS Long Term Plan aims to improve prevention, </a:t>
            </a:r>
            <a:r>
              <a:rPr lang="en-US" dirty="0" err="1">
                <a:highlight>
                  <a:srgbClr val="FFFFFF"/>
                </a:highlight>
              </a:rPr>
              <a:t>personalised</a:t>
            </a:r>
            <a:r>
              <a:rPr lang="en-US" dirty="0">
                <a:highlight>
                  <a:srgbClr val="FFFFFF"/>
                </a:highlight>
              </a:rPr>
              <a:t> care and health outcomes.</a:t>
            </a:r>
            <a:r>
              <a:rPr lang="en-US" dirty="0">
                <a:highlight>
                  <a:srgbClr val="C6C6C6"/>
                </a:highlight>
              </a:rPr>
              <a:t> </a:t>
            </a:r>
            <a:endParaRPr lang="en-GB" dirty="0"/>
          </a:p>
          <a:p>
            <a:r>
              <a:rPr lang="en-US">
                <a:highlight>
                  <a:srgbClr val="FFFFFF"/>
                </a:highlight>
              </a:rPr>
              <a:t>Alderwick and Dixon (2019) acknowledge the importance of the plan but argue that successful implementation depends upon adequate funding and workforce capacity.</a:t>
            </a:r>
            <a:r>
              <a:rPr lang="en-US" dirty="0">
                <a:highlight>
                  <a:srgbClr val="C6C6C6"/>
                </a:highlight>
              </a:rPr>
              <a:t> </a:t>
            </a:r>
            <a:endParaRPr lang="en-GB" dirty="0"/>
          </a:p>
          <a:p>
            <a:r>
              <a:rPr lang="en-US" dirty="0">
                <a:highlight>
                  <a:srgbClr val="FFFFFF"/>
                </a:highlight>
              </a:rPr>
              <a:t>Similarly, the Department of Health and Social Care (2025) promotes a shift towards community-</a:t>
            </a:r>
            <a:r>
              <a:rPr lang="en-US" err="1">
                <a:highlight>
                  <a:srgbClr val="FFFFFF"/>
                </a:highlight>
              </a:rPr>
              <a:t>centred</a:t>
            </a:r>
            <a:r>
              <a:rPr lang="en-US">
                <a:highlight>
                  <a:srgbClr val="FFFFFF"/>
                </a:highlight>
              </a:rPr>
              <a:t> and digitally enabled healthcare services. In addition, NICE (2023) supports evidence-based healthcare by providing guidance that helps improve the quality, safety and consistency of care across health and social care services.</a:t>
            </a:r>
            <a:endParaRPr lang="en-GB" dirty="0"/>
          </a:p>
          <a:p>
            <a:r>
              <a:rPr lang="en-US" dirty="0">
                <a:highlight>
                  <a:srgbClr val="FFFFFF"/>
                </a:highlight>
              </a:rPr>
              <a:t> </a:t>
            </a:r>
            <a:r>
              <a:rPr lang="en-US">
                <a:highlight>
                  <a:srgbClr val="FFFFFF"/>
                </a:highlight>
              </a:rPr>
              <a:t>The Office for Health Improvement and Disparities (2025) monitors population health through the Public Health Outcomes Framework, which helps identify trends in health outcomes and areas requiring further improvement.</a:t>
            </a:r>
            <a:r>
              <a:rPr lang="en-US" dirty="0">
                <a:highlight>
                  <a:srgbClr val="C6C6C6"/>
                </a:highlight>
              </a:rPr>
              <a:t> </a:t>
            </a:r>
            <a:endParaRPr lang="en-GB" dirty="0">
              <a:ea typeface="Calibri"/>
              <a:cs typeface="Calibri"/>
            </a:endParaRPr>
          </a:p>
          <a:p>
            <a:r>
              <a:rPr lang="en-US">
                <a:highlight>
                  <a:srgbClr val="FFFFFF"/>
                </a:highlight>
              </a:rPr>
              <a:t>Critically, while these policies demonstrate positive intentions, challenges remain in translating policy into practice.</a:t>
            </a:r>
            <a:r>
              <a:rPr lang="en-US" dirty="0">
                <a:highlight>
                  <a:srgbClr val="C6C6C6"/>
                </a:highlight>
              </a:rPr>
              <a:t> </a:t>
            </a:r>
            <a:endParaRPr lang="en-GB" dirty="0"/>
          </a:p>
          <a:p>
            <a:br>
              <a:rPr lang="en-US" dirty="0"/>
            </a:br>
            <a:endParaRPr lang="en-US" dirty="0"/>
          </a:p>
        </p:txBody>
      </p:sp>
      <p:sp>
        <p:nvSpPr>
          <p:cNvPr id="4" name="Slide Number Placeholder 3"/>
          <p:cNvSpPr>
            <a:spLocks noGrp="1"/>
          </p:cNvSpPr>
          <p:nvPr>
            <p:ph type="sldNum" sz="quarter" idx="5"/>
          </p:nvPr>
        </p:nvSpPr>
        <p:spPr/>
        <p:txBody>
          <a:bodyPr/>
          <a:lstStyle/>
          <a:p>
            <a:fld id="{B8A411CC-29E4-4687-B596-9617702653E5}" type="slidenum">
              <a:t>6</a:t>
            </a:fld>
            <a:endParaRPr lang="en-GB"/>
          </a:p>
        </p:txBody>
      </p:sp>
    </p:spTree>
    <p:extLst>
      <p:ext uri="{BB962C8B-B14F-4D97-AF65-F5344CB8AC3E}">
        <p14:creationId xmlns:p14="http://schemas.microsoft.com/office/powerpoint/2010/main" val="7690854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highlight>
                  <a:srgbClr val="FFFFFF"/>
                </a:highlight>
              </a:rPr>
              <a:t>Slide 7 - Equity and Access</a:t>
            </a:r>
            <a:r>
              <a:rPr lang="en-US" dirty="0">
                <a:highlight>
                  <a:srgbClr val="C6C6C6"/>
                </a:highlight>
              </a:rPr>
              <a:t> </a:t>
            </a:r>
            <a:endParaRPr lang="en-US" dirty="0"/>
          </a:p>
          <a:p>
            <a:r>
              <a:rPr lang="en-US">
                <a:highlight>
                  <a:srgbClr val="FFFFFF"/>
                </a:highlight>
              </a:rPr>
              <a:t>While public health initiatives can improve outcomes, ensuring equitable access to healthcare remains equally important.</a:t>
            </a:r>
            <a:r>
              <a:rPr lang="en-US" dirty="0">
                <a:highlight>
                  <a:srgbClr val="C6C6C6"/>
                </a:highlight>
              </a:rPr>
              <a:t> </a:t>
            </a:r>
            <a:endParaRPr lang="en-GB" dirty="0"/>
          </a:p>
          <a:p>
            <a:r>
              <a:rPr lang="en-US">
                <a:highlight>
                  <a:srgbClr val="FFFFFF"/>
                </a:highlight>
              </a:rPr>
              <a:t>The Equality Act 2010 supports equal access to services by protecting individuals from discrimination.</a:t>
            </a:r>
            <a:r>
              <a:rPr lang="en-US" dirty="0">
                <a:highlight>
                  <a:srgbClr val="C6C6C6"/>
                </a:highlight>
              </a:rPr>
              <a:t> </a:t>
            </a:r>
            <a:endParaRPr lang="en-GB" dirty="0"/>
          </a:p>
          <a:p>
            <a:r>
              <a:rPr lang="en-US">
                <a:highlight>
                  <a:srgbClr val="FFFFFF"/>
                </a:highlight>
              </a:rPr>
              <a:t>Similarly, the Health and Care Act 2022 promotes integrated care systems designed to improve population health and reduce inequalities.</a:t>
            </a:r>
            <a:r>
              <a:rPr lang="en-US" dirty="0">
                <a:highlight>
                  <a:srgbClr val="C6C6C6"/>
                </a:highlight>
              </a:rPr>
              <a:t> </a:t>
            </a:r>
            <a:endParaRPr lang="en-GB" dirty="0"/>
          </a:p>
          <a:p>
            <a:r>
              <a:rPr lang="en-US">
                <a:highlight>
                  <a:srgbClr val="FFFFFF"/>
                </a:highlight>
              </a:rPr>
              <a:t>Despite these developments, Marmot (2020) suggests that disadvantaged groups continue to experience poorer health outcomes.</a:t>
            </a:r>
            <a:r>
              <a:rPr lang="en-US">
                <a:highlight>
                  <a:srgbClr val="C6C6C6"/>
                </a:highlight>
              </a:rPr>
              <a:t> This supports the findings of Marmot (2010), which identified income, education and housing as key social determinants contributing to health inequalities.</a:t>
            </a:r>
            <a:endParaRPr lang="en-GB" dirty="0"/>
          </a:p>
          <a:p>
            <a:r>
              <a:rPr lang="en-US">
                <a:highlight>
                  <a:srgbClr val="FFFFFF"/>
                </a:highlight>
              </a:rPr>
              <a:t>Critically, legislation alone cannot eliminate inequalities without addressing wider social determinants of health.</a:t>
            </a:r>
            <a:r>
              <a:rPr lang="en-US" dirty="0">
                <a:highlight>
                  <a:srgbClr val="C6C6C6"/>
                </a:highlight>
              </a:rPr>
              <a:t> </a:t>
            </a:r>
            <a:endParaRPr lang="en-GB" dirty="0"/>
          </a:p>
          <a:p>
            <a:br>
              <a:rPr lang="en-US" dirty="0"/>
            </a:br>
            <a:endParaRPr lang="en-US" dirty="0"/>
          </a:p>
        </p:txBody>
      </p:sp>
      <p:sp>
        <p:nvSpPr>
          <p:cNvPr id="4" name="Slide Number Placeholder 3"/>
          <p:cNvSpPr>
            <a:spLocks noGrp="1"/>
          </p:cNvSpPr>
          <p:nvPr>
            <p:ph type="sldNum" sz="quarter" idx="5"/>
          </p:nvPr>
        </p:nvSpPr>
        <p:spPr/>
        <p:txBody>
          <a:bodyPr/>
          <a:lstStyle/>
          <a:p>
            <a:fld id="{B8A411CC-29E4-4687-B596-9617702653E5}" type="slidenum">
              <a:t>7</a:t>
            </a:fld>
            <a:endParaRPr lang="en-GB"/>
          </a:p>
        </p:txBody>
      </p:sp>
    </p:spTree>
    <p:extLst>
      <p:ext uri="{BB962C8B-B14F-4D97-AF65-F5344CB8AC3E}">
        <p14:creationId xmlns:p14="http://schemas.microsoft.com/office/powerpoint/2010/main" val="37559488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highlight>
                  <a:srgbClr val="FFFFFF"/>
                </a:highlight>
              </a:rPr>
              <a:t>Slide 8 – Critical Evaluation </a:t>
            </a:r>
            <a:endParaRPr lang="en-US"/>
          </a:p>
          <a:p>
            <a:r>
              <a:rPr lang="en-US">
                <a:highlight>
                  <a:srgbClr val="FFFFFF"/>
                </a:highlight>
              </a:rPr>
              <a:t>This presentation has highlighted several strengths and challenges associated with integrating health, wellbeing and sustainable development within health and social care.</a:t>
            </a:r>
            <a:endParaRPr lang="en-GB"/>
          </a:p>
          <a:p>
            <a:r>
              <a:rPr lang="en-US" dirty="0">
                <a:highlight>
                  <a:srgbClr val="FFFFFF"/>
                </a:highlight>
              </a:rPr>
              <a:t>A major strength is the increased focus on prevention, person-</a:t>
            </a:r>
            <a:r>
              <a:rPr lang="en-US" dirty="0" err="1">
                <a:highlight>
                  <a:srgbClr val="FFFFFF"/>
                </a:highlight>
              </a:rPr>
              <a:t>centred</a:t>
            </a:r>
            <a:r>
              <a:rPr lang="en-US" dirty="0">
                <a:highlight>
                  <a:srgbClr val="FFFFFF"/>
                </a:highlight>
              </a:rPr>
              <a:t> care and public health promotion.</a:t>
            </a:r>
            <a:endParaRPr lang="en-GB" dirty="0"/>
          </a:p>
          <a:p>
            <a:r>
              <a:rPr lang="en-US">
                <a:highlight>
                  <a:srgbClr val="FFFFFF"/>
                </a:highlight>
              </a:rPr>
              <a:t>Technology has also improved access through telehealth and digital services.</a:t>
            </a:r>
            <a:endParaRPr lang="en-GB"/>
          </a:p>
          <a:p>
            <a:r>
              <a:rPr lang="en-US">
                <a:highlight>
                  <a:srgbClr val="FFFFFF"/>
                </a:highlight>
              </a:rPr>
              <a:t>However, Alderwick and Dixon (2019) highlight that healthcare reforms require sufficient workforce capacity and funding.</a:t>
            </a:r>
            <a:endParaRPr lang="en-GB"/>
          </a:p>
          <a:p>
            <a:r>
              <a:rPr lang="en-US">
                <a:highlight>
                  <a:srgbClr val="FFFFFF"/>
                </a:highlight>
              </a:rPr>
              <a:t>Furthermore, Marmot (2020) argues that significant health inequalities remain despite policy developments.</a:t>
            </a:r>
            <a:endParaRPr lang="en-GB"/>
          </a:p>
          <a:p>
            <a:r>
              <a:rPr lang="en-US">
                <a:highlight>
                  <a:srgbClr val="FFFFFF"/>
                </a:highlight>
              </a:rPr>
              <a:t>Critically, further action is required to ensure equitable access and sustainable improvements in population health</a:t>
            </a:r>
            <a:endParaRPr lang="en-GB"/>
          </a:p>
          <a:p>
            <a:br>
              <a:rPr lang="en-US" dirty="0"/>
            </a:br>
            <a:endParaRPr lang="en-US" dirty="0"/>
          </a:p>
        </p:txBody>
      </p:sp>
      <p:sp>
        <p:nvSpPr>
          <p:cNvPr id="4" name="Slide Number Placeholder 3"/>
          <p:cNvSpPr>
            <a:spLocks noGrp="1"/>
          </p:cNvSpPr>
          <p:nvPr>
            <p:ph type="sldNum" sz="quarter" idx="5"/>
          </p:nvPr>
        </p:nvSpPr>
        <p:spPr/>
        <p:txBody>
          <a:bodyPr/>
          <a:lstStyle/>
          <a:p>
            <a:fld id="{B8A411CC-29E4-4687-B596-9617702653E5}" type="slidenum">
              <a:t>8</a:t>
            </a:fld>
            <a:endParaRPr lang="en-GB"/>
          </a:p>
        </p:txBody>
      </p:sp>
    </p:spTree>
    <p:extLst>
      <p:ext uri="{BB962C8B-B14F-4D97-AF65-F5344CB8AC3E}">
        <p14:creationId xmlns:p14="http://schemas.microsoft.com/office/powerpoint/2010/main" val="2710684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highlight>
                  <a:srgbClr val="FFFFFF"/>
                </a:highlight>
              </a:rPr>
              <a:t>Slide 9 – Recommendation </a:t>
            </a:r>
            <a:endParaRPr lang="en-US"/>
          </a:p>
          <a:p>
            <a:r>
              <a:rPr lang="en-US">
                <a:highlight>
                  <a:srgbClr val="FFFFFF"/>
                </a:highlight>
              </a:rPr>
              <a:t>Based on the strengths and challenges identified throughout this presentation, several recommendations can be proposed.</a:t>
            </a:r>
            <a:endParaRPr lang="en-GB"/>
          </a:p>
          <a:p>
            <a:r>
              <a:rPr lang="en-US" dirty="0">
                <a:highlight>
                  <a:srgbClr val="FFFFFF"/>
                </a:highlight>
              </a:rPr>
              <a:t>Firstly, healthcare </a:t>
            </a:r>
            <a:r>
              <a:rPr lang="en-US" dirty="0" err="1">
                <a:highlight>
                  <a:srgbClr val="FFFFFF"/>
                </a:highlight>
              </a:rPr>
              <a:t>organisations</a:t>
            </a:r>
            <a:r>
              <a:rPr lang="en-US" dirty="0">
                <a:highlight>
                  <a:srgbClr val="FFFFFF"/>
                </a:highlight>
              </a:rPr>
              <a:t> should increase investment in preventative services.</a:t>
            </a:r>
            <a:endParaRPr lang="en-GB" dirty="0"/>
          </a:p>
          <a:p>
            <a:r>
              <a:rPr lang="en-US">
                <a:highlight>
                  <a:srgbClr val="FFFFFF"/>
                </a:highlight>
              </a:rPr>
              <a:t>Secondly, community-based services should continue to be expanded.</a:t>
            </a:r>
            <a:endParaRPr lang="en-GB"/>
          </a:p>
          <a:p>
            <a:r>
              <a:rPr lang="en-US">
                <a:highlight>
                  <a:srgbClr val="FFFFFF"/>
                </a:highlight>
              </a:rPr>
              <a:t>Thirdly, targeted interventions should focus on reducing health inequalities.</a:t>
            </a:r>
            <a:endParaRPr lang="en-GB"/>
          </a:p>
          <a:p>
            <a:r>
              <a:rPr lang="en-US">
                <a:highlight>
                  <a:srgbClr val="FFFFFF"/>
                </a:highlight>
              </a:rPr>
              <a:t>Improving digital inclusion is also essential to ensure equal access to healthcare services.</a:t>
            </a:r>
            <a:endParaRPr lang="en-GB"/>
          </a:p>
          <a:p>
            <a:r>
              <a:rPr lang="en-US" dirty="0">
                <a:highlight>
                  <a:srgbClr val="FFFFFF"/>
                </a:highlight>
              </a:rPr>
              <a:t>Finally, partnership working between health, social care and community </a:t>
            </a:r>
            <a:r>
              <a:rPr lang="en-US" dirty="0" err="1">
                <a:highlight>
                  <a:srgbClr val="FFFFFF"/>
                </a:highlight>
              </a:rPr>
              <a:t>organisations</a:t>
            </a:r>
            <a:r>
              <a:rPr lang="en-US" dirty="0">
                <a:highlight>
                  <a:srgbClr val="FFFFFF"/>
                </a:highlight>
              </a:rPr>
              <a:t> should be strengthened</a:t>
            </a:r>
            <a:endParaRPr lang="en-GB" dirty="0"/>
          </a:p>
          <a:p>
            <a:br>
              <a:rPr lang="en-US" dirty="0"/>
            </a:br>
            <a:endParaRPr lang="en-US" dirty="0"/>
          </a:p>
        </p:txBody>
      </p:sp>
      <p:sp>
        <p:nvSpPr>
          <p:cNvPr id="4" name="Slide Number Placeholder 3"/>
          <p:cNvSpPr>
            <a:spLocks noGrp="1"/>
          </p:cNvSpPr>
          <p:nvPr>
            <p:ph type="sldNum" sz="quarter" idx="5"/>
          </p:nvPr>
        </p:nvSpPr>
        <p:spPr/>
        <p:txBody>
          <a:bodyPr/>
          <a:lstStyle/>
          <a:p>
            <a:fld id="{B8A411CC-29E4-4687-B596-9617702653E5}" type="slidenum">
              <a:t>9</a:t>
            </a:fld>
            <a:endParaRPr lang="en-GB"/>
          </a:p>
        </p:txBody>
      </p:sp>
    </p:spTree>
    <p:extLst>
      <p:ext uri="{BB962C8B-B14F-4D97-AF65-F5344CB8AC3E}">
        <p14:creationId xmlns:p14="http://schemas.microsoft.com/office/powerpoint/2010/main" val="7632419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highlight>
                  <a:srgbClr val="FFFFFF"/>
                </a:highlight>
              </a:rPr>
              <a:t>Slide 10– Conclusion </a:t>
            </a:r>
            <a:endParaRPr lang="en-US"/>
          </a:p>
          <a:p>
            <a:r>
              <a:rPr lang="en-US" b="1">
                <a:highlight>
                  <a:srgbClr val="FFFFFF"/>
                </a:highlight>
              </a:rPr>
              <a:t>I</a:t>
            </a:r>
            <a:r>
              <a:rPr lang="en-US">
                <a:highlight>
                  <a:srgbClr val="FFFFFF"/>
                </a:highlight>
              </a:rPr>
              <a:t>n conclusion, health, wellbeing and sustainable development are closely interconnected and play an important role within health and social care.</a:t>
            </a:r>
            <a:endParaRPr lang="en-GB"/>
          </a:p>
          <a:p>
            <a:r>
              <a:rPr lang="en-US">
                <a:highlight>
                  <a:srgbClr val="FFFFFF"/>
                </a:highlight>
              </a:rPr>
              <a:t>This presentation has demonstrated that achieving Sustainable Development Goal 3 requires a strong focus on prevention, health promotion and reducing inequalities.</a:t>
            </a:r>
            <a:endParaRPr lang="en-GB"/>
          </a:p>
          <a:p>
            <a:r>
              <a:rPr lang="en-US" dirty="0">
                <a:highlight>
                  <a:srgbClr val="FFFFFF"/>
                </a:highlight>
              </a:rPr>
              <a:t>Policies such as the NHS Long Term Plan and Health and Care Act 2022 support more integrated and person-</a:t>
            </a:r>
            <a:r>
              <a:rPr lang="en-US" dirty="0" err="1">
                <a:highlight>
                  <a:srgbClr val="FFFFFF"/>
                </a:highlight>
              </a:rPr>
              <a:t>centred</a:t>
            </a:r>
            <a:r>
              <a:rPr lang="en-US" dirty="0">
                <a:highlight>
                  <a:srgbClr val="FFFFFF"/>
                </a:highlight>
              </a:rPr>
              <a:t> approaches to care.</a:t>
            </a:r>
            <a:endParaRPr lang="en-GB" dirty="0"/>
          </a:p>
          <a:p>
            <a:r>
              <a:rPr lang="en-US">
                <a:highlight>
                  <a:srgbClr val="FFFFFF"/>
                </a:highlight>
              </a:rPr>
              <a:t>However, Marmot (2020) demonstrates that significant health inequalities remain.</a:t>
            </a:r>
            <a:endParaRPr lang="en-GB"/>
          </a:p>
          <a:p>
            <a:r>
              <a:rPr lang="en-US">
                <a:highlight>
                  <a:srgbClr val="FFFFFF"/>
                </a:highlight>
              </a:rPr>
              <a:t>Therefore, continued investment in prevention, partnership working and equitable access to services is essential for creating sustainable healthcare systems and achieving the objectives of SDG 3</a:t>
            </a:r>
            <a:endParaRPr lang="en-US"/>
          </a:p>
          <a:p>
            <a:r>
              <a:rPr lang="en-US">
                <a:highlight>
                  <a:srgbClr val="FFFFFF"/>
                </a:highlight>
              </a:rPr>
              <a:t>Thank you for listening. The following slide contains the references used throughout this presentation</a:t>
            </a:r>
            <a:endParaRPr lang="en-GB">
              <a:ea typeface="Calibri"/>
              <a:cs typeface="Calibri"/>
            </a:endParaRPr>
          </a:p>
          <a:p>
            <a:br>
              <a:rPr lang="en-US" dirty="0"/>
            </a:br>
            <a:endParaRPr lang="en-US" dirty="0"/>
          </a:p>
        </p:txBody>
      </p:sp>
      <p:sp>
        <p:nvSpPr>
          <p:cNvPr id="4" name="Slide Number Placeholder 3"/>
          <p:cNvSpPr>
            <a:spLocks noGrp="1"/>
          </p:cNvSpPr>
          <p:nvPr>
            <p:ph type="sldNum" sz="quarter" idx="5"/>
          </p:nvPr>
        </p:nvSpPr>
        <p:spPr/>
        <p:txBody>
          <a:bodyPr/>
          <a:lstStyle/>
          <a:p>
            <a:fld id="{B8A411CC-29E4-4687-B596-9617702653E5}" type="slidenum">
              <a:t>10</a:t>
            </a:fld>
            <a:endParaRPr lang="en-GB"/>
          </a:p>
        </p:txBody>
      </p:sp>
    </p:spTree>
    <p:extLst>
      <p:ext uri="{BB962C8B-B14F-4D97-AF65-F5344CB8AC3E}">
        <p14:creationId xmlns:p14="http://schemas.microsoft.com/office/powerpoint/2010/main" val="3079391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9206372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101669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4734394"/>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8376499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35449725"/>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87024739"/>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3765376"/>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0892623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305077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9834345"/>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5145474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768816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9970518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3816697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1308500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849791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10/14/2026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5461668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openxmlformats.org/officeDocument/2006/relationships/hyperlink" Target="https://www.gov.uk/government/publications/10-year-health-plan-for-england-fit-for-the-future" TargetMode="External"/><Relationship Id="rId3" Type="http://schemas.openxmlformats.org/officeDocument/2006/relationships/hyperlink" Target="https://eur01.safelinks.protection.outlook.com/?url=https%3A%2F%2Fwww.alliance-scotland.org.uk%2Fhealth-and-social-care-integration%2Fintegration-support%2Fabout-integration%2F&amp;data=05%7C02%7C2326132%40student.uwtsd.ac.uk%7Ca65b347ed4aa4739799a08df29ebcba9%7C4e0f11f9046e45059cb8db2152311e21%7C0%7C0%7C639275764851468706%7CUnknown%7CTWFpbGZsb3d8eyJFbXB0eU1hcGkiOnRydWUsIlYiOiIwLjAuMDAwMCIsIlAiOiJXaW4zMiIsIkFOIjoiTWFpbCIsIldUIjoyfQ%3D%3D%7C0%7C%7C%7C&amp;sdata=VviZLjtW7aBTcTRNSt%2FX9lYd10jADjEsA78A6isw8rg%3D&amp;reserved=0" TargetMode="External"/><Relationship Id="rId7" Type="http://schemas.openxmlformats.org/officeDocument/2006/relationships/hyperlink" Target="https://doi.org/10.1016/j.puhe.2021.08.009" TargetMode="External"/><Relationship Id="rId12" Type="http://schemas.openxmlformats.org/officeDocument/2006/relationships/hyperlink" Target="https://doi.org/https:/doi.org/10.1136/bmj.m693" TargetMode="External"/><Relationship Id="rId2" Type="http://schemas.openxmlformats.org/officeDocument/2006/relationships/hyperlink" Target="https://www.scas.nhs.uk/make-every-contact-count/" TargetMode="External"/><Relationship Id="rId1" Type="http://schemas.openxmlformats.org/officeDocument/2006/relationships/slideLayout" Target="../slideLayouts/slideLayout4.xml"/><Relationship Id="rId6" Type="http://schemas.openxmlformats.org/officeDocument/2006/relationships/hyperlink" Target="https://doi.org/10.1136/bmj.l84" TargetMode="External"/><Relationship Id="rId11" Type="http://schemas.openxmlformats.org/officeDocument/2006/relationships/hyperlink" Target="https://www.gov.uk/research-for-development-outputs/fair-society-healthy-lives-the-marmot-review-strategic-review-of-health-inequalities-in-england-post-2010" TargetMode="External"/><Relationship Id="rId5" Type="http://schemas.openxmlformats.org/officeDocument/2006/relationships/hyperlink" Target="https://www.latinoliteracy.com/equity-and-access-in-schools/" TargetMode="External"/><Relationship Id="rId10" Type="http://schemas.openxmlformats.org/officeDocument/2006/relationships/hyperlink" Target="https://www.legislation.gov.uk/ukpga/2022/31/contents" TargetMode="External"/><Relationship Id="rId4" Type="http://schemas.openxmlformats.org/officeDocument/2006/relationships/hyperlink" Target="https://trellis.net/article/sustainable-development-goal-17-strengthen-global-partnership/" TargetMode="External"/><Relationship Id="rId9" Type="http://schemas.openxmlformats.org/officeDocument/2006/relationships/hyperlink" Target="https://www.legislation.gov.uk/ukpga/2010/15"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tes.com/teaching-resource/medical-or-biomedical-model-and-social-model-of-health-and-well-being-12060624" TargetMode="External"/><Relationship Id="rId13" Type="http://schemas.openxmlformats.org/officeDocument/2006/relationships/hyperlink" Target="https://www.who.int/about/governance/constitution" TargetMode="External"/><Relationship Id="rId3" Type="http://schemas.openxmlformats.org/officeDocument/2006/relationships/hyperlink" Target="https://www.ncbi.nlm.nih.gov/books/NBK11822/" TargetMode="External"/><Relationship Id="rId7" Type="http://schemas.openxmlformats.org/officeDocument/2006/relationships/hyperlink" Target="https://doi.org/10.1093/phe/phad017" TargetMode="External"/><Relationship Id="rId12" Type="http://schemas.openxmlformats.org/officeDocument/2006/relationships/hyperlink" Target="https://doi.org/10.1037/prj0000682" TargetMode="External"/><Relationship Id="rId2" Type="http://schemas.openxmlformats.org/officeDocument/2006/relationships/hyperlink" Target="https://www.england.nhs.uk/2019/01/long-term-plan/" TargetMode="External"/><Relationship Id="rId1" Type="http://schemas.openxmlformats.org/officeDocument/2006/relationships/slideLayout" Target="../slideLayouts/slideLayout4.xml"/><Relationship Id="rId6" Type="http://schemas.openxmlformats.org/officeDocument/2006/relationships/hyperlink" Target="https://phwwhocc.co.uk/about-us/more-information/" TargetMode="External"/><Relationship Id="rId11" Type="http://schemas.openxmlformats.org/officeDocument/2006/relationships/hyperlink" Target="https://www.who.int/europe/about-us/our-work/sustainable-development-goals/targets-of-sustainable-development-goal-3" TargetMode="External"/><Relationship Id="rId5" Type="http://schemas.openxmlformats.org/officeDocument/2006/relationships/hyperlink" Target="https://www.gov.uk/government/publications/wellbeing-in-mental-health-applying-all-our-health/wellbeing-in-mental-health-applying-all-our-health" TargetMode="External"/><Relationship Id="rId10" Type="http://schemas.openxmlformats.org/officeDocument/2006/relationships/hyperlink" Target="https://doi.org/10.1093/pubmed/fdad173" TargetMode="External"/><Relationship Id="rId4" Type="http://schemas.openxmlformats.org/officeDocument/2006/relationships/hyperlink" Target="https://www.gov.uk/government/statistics/public-health-outcomes-framework-may-2025-data-update" TargetMode="External"/><Relationship Id="rId9" Type="http://schemas.openxmlformats.org/officeDocument/2006/relationships/hyperlink" Target="https://www.naspa.org/articles/law-policy-and-governance-professional-competen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23261-247C-E691-DCE1-341BEB31BC58}"/>
              </a:ext>
            </a:extLst>
          </p:cNvPr>
          <p:cNvSpPr>
            <a:spLocks noGrp="1"/>
          </p:cNvSpPr>
          <p:nvPr>
            <p:ph type="title"/>
          </p:nvPr>
        </p:nvSpPr>
        <p:spPr>
          <a:xfrm>
            <a:off x="677334" y="609600"/>
            <a:ext cx="8596668" cy="1585383"/>
          </a:xfrm>
        </p:spPr>
        <p:txBody>
          <a:bodyPr>
            <a:normAutofit fontScale="90000"/>
          </a:bodyPr>
          <a:lstStyle/>
          <a:p>
            <a:r>
              <a:rPr lang="en-GB" sz="3600" b="1">
                <a:solidFill>
                  <a:srgbClr val="00B050"/>
                </a:solidFill>
                <a:latin typeface="Arial"/>
                <a:cs typeface="Arial"/>
              </a:rPr>
              <a:t>Integration of Health, Wellbeing and Sustainable Development in Health and Social Care </a:t>
            </a:r>
            <a:endParaRPr lang="en-US" b="1">
              <a:solidFill>
                <a:srgbClr val="00B050"/>
              </a:solidFill>
              <a:latin typeface="Arial"/>
              <a:cs typeface="Arial"/>
            </a:endParaRPr>
          </a:p>
        </p:txBody>
      </p:sp>
      <p:sp>
        <p:nvSpPr>
          <p:cNvPr id="8" name="Content Placeholder 7">
            <a:extLst>
              <a:ext uri="{FF2B5EF4-FFF2-40B4-BE49-F238E27FC236}">
                <a16:creationId xmlns:a16="http://schemas.microsoft.com/office/drawing/2014/main" id="{B161DBAE-7728-C264-1DFA-0EE17B220AFC}"/>
              </a:ext>
            </a:extLst>
          </p:cNvPr>
          <p:cNvSpPr>
            <a:spLocks noGrp="1"/>
          </p:cNvSpPr>
          <p:nvPr>
            <p:ph sz="half" idx="1"/>
          </p:nvPr>
        </p:nvSpPr>
        <p:spPr>
          <a:xfrm>
            <a:off x="838200" y="2512429"/>
            <a:ext cx="5272393" cy="4239375"/>
          </a:xfrm>
        </p:spPr>
        <p:txBody>
          <a:bodyPr vert="horz" lIns="91440" tIns="45720" rIns="91440" bIns="45720" rtlCol="0" anchor="t">
            <a:normAutofit lnSpcReduction="10000"/>
          </a:bodyPr>
          <a:lstStyle/>
          <a:p>
            <a:pPr marL="0" indent="0">
              <a:buNone/>
            </a:pPr>
            <a:endParaRPr lang="en-GB"/>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b="1" dirty="0">
              <a:solidFill>
                <a:srgbClr val="3F3F3F"/>
              </a:solidFill>
              <a:latin typeface="Arial"/>
              <a:cs typeface="Arial"/>
            </a:endParaRPr>
          </a:p>
          <a:p>
            <a:pPr marL="0" indent="0">
              <a:buNone/>
            </a:pPr>
            <a:r>
              <a:rPr lang="en-GB" sz="1100" b="1">
                <a:solidFill>
                  <a:srgbClr val="3F3F3F"/>
                </a:solidFill>
                <a:latin typeface="Arial"/>
                <a:cs typeface="Arial"/>
              </a:rPr>
              <a:t>Figure 1: Overlapping multicoloured handprints (About integration, 2023).</a:t>
            </a:r>
            <a:endParaRPr lang="en-GB" b="1"/>
          </a:p>
        </p:txBody>
      </p:sp>
      <p:sp>
        <p:nvSpPr>
          <p:cNvPr id="12" name="Content Placeholder 11">
            <a:extLst>
              <a:ext uri="{FF2B5EF4-FFF2-40B4-BE49-F238E27FC236}">
                <a16:creationId xmlns:a16="http://schemas.microsoft.com/office/drawing/2014/main" id="{33A9AD3D-BD81-3076-2B4B-C9B02D3AFC26}"/>
              </a:ext>
            </a:extLst>
          </p:cNvPr>
          <p:cNvSpPr>
            <a:spLocks noGrp="1"/>
          </p:cNvSpPr>
          <p:nvPr>
            <p:ph sz="half" idx="2"/>
          </p:nvPr>
        </p:nvSpPr>
        <p:spPr>
          <a:xfrm>
            <a:off x="6105358" y="2534151"/>
            <a:ext cx="5248442" cy="3642812"/>
          </a:xfrm>
        </p:spPr>
        <p:txBody>
          <a:bodyPr vert="horz" lIns="91440" tIns="45720" rIns="91440" bIns="45720" rtlCol="0" anchor="t">
            <a:normAutofit lnSpcReduction="10000"/>
          </a:bodyPr>
          <a:lstStyle/>
          <a:p>
            <a:r>
              <a:rPr lang="en-GB" sz="2400" b="1">
                <a:solidFill>
                  <a:srgbClr val="3F3F3F"/>
                </a:solidFill>
                <a:latin typeface="Arial"/>
                <a:cs typeface="Arial"/>
              </a:rPr>
              <a:t>Student: Nihla Salim</a:t>
            </a:r>
            <a:endParaRPr lang="en-GB" sz="2400">
              <a:latin typeface="Arial"/>
              <a:cs typeface="Arial"/>
            </a:endParaRPr>
          </a:p>
          <a:p>
            <a:r>
              <a:rPr lang="en-GB" sz="2400" b="1">
                <a:solidFill>
                  <a:srgbClr val="3F3F3F"/>
                </a:solidFill>
                <a:latin typeface="Arial"/>
                <a:cs typeface="Arial"/>
              </a:rPr>
              <a:t>Student ID: 2326132</a:t>
            </a:r>
            <a:endParaRPr lang="en-GB" sz="2400">
              <a:latin typeface="Arial"/>
              <a:cs typeface="Arial"/>
            </a:endParaRPr>
          </a:p>
          <a:p>
            <a:r>
              <a:rPr lang="en-GB" sz="2400" b="1">
                <a:solidFill>
                  <a:srgbClr val="3F3F3F"/>
                </a:solidFill>
                <a:latin typeface="Arial"/>
                <a:cs typeface="Arial"/>
              </a:rPr>
              <a:t>Module: Health, Wellbeing and Sustainable Development</a:t>
            </a:r>
            <a:endParaRPr lang="en-GB" sz="2400">
              <a:latin typeface="Arial"/>
              <a:cs typeface="Arial"/>
            </a:endParaRPr>
          </a:p>
          <a:p>
            <a:r>
              <a:rPr lang="en-GB" sz="2400" b="1">
                <a:solidFill>
                  <a:srgbClr val="3F3F3F"/>
                </a:solidFill>
                <a:latin typeface="Arial"/>
                <a:cs typeface="Arial"/>
              </a:rPr>
              <a:t>Module Code: BMHP6030</a:t>
            </a:r>
            <a:endParaRPr lang="en-GB" sz="2400">
              <a:latin typeface="Arial"/>
              <a:cs typeface="Arial"/>
            </a:endParaRPr>
          </a:p>
          <a:p>
            <a:r>
              <a:rPr lang="en-GB" sz="2400" b="1">
                <a:solidFill>
                  <a:srgbClr val="3F3F3F"/>
                </a:solidFill>
                <a:latin typeface="Arial"/>
                <a:cs typeface="Arial"/>
              </a:rPr>
              <a:t>Lecturer: Olufemi Oluranti </a:t>
            </a:r>
            <a:endParaRPr lang="en-GB" sz="2400">
              <a:latin typeface="Arial"/>
              <a:cs typeface="Arial"/>
            </a:endParaRPr>
          </a:p>
          <a:p>
            <a:r>
              <a:rPr lang="en-GB" sz="2400" b="1">
                <a:solidFill>
                  <a:srgbClr val="3F3F3F"/>
                </a:solidFill>
                <a:latin typeface="Arial"/>
                <a:cs typeface="Arial"/>
              </a:rPr>
              <a:t>Assignment: Component 1 - Presentation </a:t>
            </a:r>
            <a:endParaRPr lang="en-GB" sz="2400">
              <a:latin typeface="Arial"/>
              <a:cs typeface="Arial"/>
            </a:endParaRPr>
          </a:p>
          <a:p>
            <a:pPr marL="0" indent="0">
              <a:buNone/>
            </a:pPr>
            <a:endParaRPr lang="en-GB" dirty="0"/>
          </a:p>
        </p:txBody>
      </p:sp>
      <p:pic>
        <p:nvPicPr>
          <p:cNvPr id="10" name="Picture 9" descr="A group of colorful hand prints&#10;&#10;AI-generated content may be incorrect.">
            <a:extLst>
              <a:ext uri="{FF2B5EF4-FFF2-40B4-BE49-F238E27FC236}">
                <a16:creationId xmlns:a16="http://schemas.microsoft.com/office/drawing/2014/main" id="{012B190F-D299-E3C2-694F-9B16CD4CD601}"/>
              </a:ext>
            </a:extLst>
          </p:cNvPr>
          <p:cNvPicPr>
            <a:picLocks noChangeAspect="1"/>
          </p:cNvPicPr>
          <p:nvPr/>
        </p:nvPicPr>
        <p:blipFill>
          <a:blip r:embed="rId3"/>
          <a:stretch>
            <a:fillRect/>
          </a:stretch>
        </p:blipFill>
        <p:spPr>
          <a:xfrm>
            <a:off x="843129" y="2687499"/>
            <a:ext cx="4920045" cy="3637547"/>
          </a:xfrm>
          <a:prstGeom prst="rect">
            <a:avLst/>
          </a:prstGeom>
        </p:spPr>
      </p:pic>
      <p:sp>
        <p:nvSpPr>
          <p:cNvPr id="13" name="Slide Number Placeholder 12">
            <a:extLst>
              <a:ext uri="{FF2B5EF4-FFF2-40B4-BE49-F238E27FC236}">
                <a16:creationId xmlns:a16="http://schemas.microsoft.com/office/drawing/2014/main" id="{D4B21E77-DF15-9394-239A-760909EB579B}"/>
              </a:ext>
            </a:extLst>
          </p:cNvPr>
          <p:cNvSpPr>
            <a:spLocks noGrp="1"/>
          </p:cNvSpPr>
          <p:nvPr>
            <p:ph type="sldNum" sz="quarter" idx="12"/>
          </p:nvPr>
        </p:nvSpPr>
        <p:spPr/>
        <p:txBody>
          <a:bodyPr/>
          <a:lstStyle/>
          <a:p>
            <a:fld id="{6FF9F0C5-380F-41C2-899A-BAC0F0927E16}" type="slidenum">
              <a:rPr lang="en-US" dirty="0"/>
              <a:t>1</a:t>
            </a:fld>
            <a:endParaRPr lang="en-GB"/>
          </a:p>
        </p:txBody>
      </p:sp>
    </p:spTree>
    <p:extLst>
      <p:ext uri="{BB962C8B-B14F-4D97-AF65-F5344CB8AC3E}">
        <p14:creationId xmlns:p14="http://schemas.microsoft.com/office/powerpoint/2010/main" val="26429563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5442B-473C-B3FE-839C-D2406B576E4B}"/>
              </a:ext>
            </a:extLst>
          </p:cNvPr>
          <p:cNvSpPr>
            <a:spLocks noGrp="1"/>
          </p:cNvSpPr>
          <p:nvPr>
            <p:ph type="title"/>
          </p:nvPr>
        </p:nvSpPr>
        <p:spPr/>
        <p:txBody>
          <a:bodyPr>
            <a:normAutofit/>
          </a:bodyPr>
          <a:lstStyle/>
          <a:p>
            <a:r>
              <a:rPr lang="en-US" sz="4400" b="1">
                <a:solidFill>
                  <a:srgbClr val="00B050"/>
                </a:solidFill>
                <a:latin typeface="Arial"/>
                <a:cs typeface="Arial"/>
              </a:rPr>
              <a:t>Introduction  </a:t>
            </a:r>
            <a:endParaRPr lang="en-US" sz="4400">
              <a:latin typeface="Arial"/>
              <a:cs typeface="Arial"/>
            </a:endParaRPr>
          </a:p>
        </p:txBody>
      </p:sp>
      <p:sp>
        <p:nvSpPr>
          <p:cNvPr id="4" name="Content Placeholder 3">
            <a:extLst>
              <a:ext uri="{FF2B5EF4-FFF2-40B4-BE49-F238E27FC236}">
                <a16:creationId xmlns:a16="http://schemas.microsoft.com/office/drawing/2014/main" id="{0F692C5C-4050-A026-21EA-E166C9350CE7}"/>
              </a:ext>
            </a:extLst>
          </p:cNvPr>
          <p:cNvSpPr>
            <a:spLocks noGrp="1"/>
          </p:cNvSpPr>
          <p:nvPr>
            <p:ph sz="half" idx="2"/>
          </p:nvPr>
        </p:nvSpPr>
        <p:spPr>
          <a:xfrm>
            <a:off x="7147369" y="2400074"/>
            <a:ext cx="3585320" cy="4454088"/>
          </a:xfrm>
        </p:spPr>
        <p:txBody>
          <a:bodyPr vert="horz" lIns="91440" tIns="45720" rIns="91440" bIns="45720" rtlCol="0" anchor="t">
            <a:normAutofit fontScale="92500" lnSpcReduction="10000"/>
          </a:bodyPr>
          <a:lstStyle/>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endParaRPr lang="en-GB" sz="1100" dirty="0">
              <a:solidFill>
                <a:srgbClr val="000000"/>
              </a:solidFill>
              <a:latin typeface="Arial"/>
              <a:cs typeface="Arial"/>
            </a:endParaRPr>
          </a:p>
          <a:p>
            <a:pPr marL="0" indent="0">
              <a:buNone/>
            </a:pPr>
            <a:r>
              <a:rPr lang="en-GB" sz="1100">
                <a:solidFill>
                  <a:srgbClr val="000000"/>
                </a:solidFill>
                <a:latin typeface="Arial"/>
                <a:cs typeface="Arial"/>
              </a:rPr>
              <a:t>Figure 2: This infographic shows that UN Sustainable </a:t>
            </a:r>
            <a:r>
              <a:rPr lang="en-GB" sz="1100" dirty="0">
                <a:solidFill>
                  <a:srgbClr val="000000"/>
                </a:solidFill>
                <a:latin typeface="Arial"/>
                <a:cs typeface="Arial"/>
              </a:rPr>
              <a:t>Development Goal 3 (Good Health and Wellbeing) is the </a:t>
            </a:r>
            <a:r>
              <a:rPr lang="en-GB" sz="1100">
                <a:solidFill>
                  <a:srgbClr val="000000"/>
                </a:solidFill>
                <a:latin typeface="Arial"/>
                <a:cs typeface="Arial"/>
              </a:rPr>
              <a:t>core driver for all other global goals ( Cowshed, 2025).</a:t>
            </a:r>
            <a:endParaRPr lang="en-US" dirty="0"/>
          </a:p>
        </p:txBody>
      </p:sp>
      <p:sp>
        <p:nvSpPr>
          <p:cNvPr id="5" name="Slide Number Placeholder 4">
            <a:extLst>
              <a:ext uri="{FF2B5EF4-FFF2-40B4-BE49-F238E27FC236}">
                <a16:creationId xmlns:a16="http://schemas.microsoft.com/office/drawing/2014/main" id="{686B5173-7E55-4C89-B553-A3D7FE18BCB2}"/>
              </a:ext>
            </a:extLst>
          </p:cNvPr>
          <p:cNvSpPr>
            <a:spLocks noGrp="1"/>
          </p:cNvSpPr>
          <p:nvPr>
            <p:ph type="sldNum" sz="quarter" idx="12"/>
          </p:nvPr>
        </p:nvSpPr>
        <p:spPr/>
        <p:txBody>
          <a:bodyPr/>
          <a:lstStyle/>
          <a:p>
            <a:fld id="{6FF9F0C5-380F-41C2-899A-BAC0F0927E16}" type="slidenum">
              <a:rPr lang="en-US" dirty="0"/>
              <a:t>2</a:t>
            </a:fld>
            <a:endParaRPr lang="en-US" dirty="0"/>
          </a:p>
        </p:txBody>
      </p:sp>
      <p:pic>
        <p:nvPicPr>
          <p:cNvPr id="8" name="Picture 7">
            <a:extLst>
              <a:ext uri="{FF2B5EF4-FFF2-40B4-BE49-F238E27FC236}">
                <a16:creationId xmlns:a16="http://schemas.microsoft.com/office/drawing/2014/main" id="{8F189799-7A87-78DA-8C18-A968642C26D3}"/>
              </a:ext>
            </a:extLst>
          </p:cNvPr>
          <p:cNvPicPr>
            <a:picLocks noChangeAspect="1"/>
          </p:cNvPicPr>
          <p:nvPr/>
        </p:nvPicPr>
        <p:blipFill>
          <a:blip r:embed="rId3"/>
          <a:stretch>
            <a:fillRect/>
          </a:stretch>
        </p:blipFill>
        <p:spPr>
          <a:xfrm>
            <a:off x="7147153" y="1487260"/>
            <a:ext cx="3035752" cy="4471307"/>
          </a:xfrm>
          <a:prstGeom prst="rect">
            <a:avLst/>
          </a:prstGeom>
        </p:spPr>
      </p:pic>
      <p:graphicFrame>
        <p:nvGraphicFramePr>
          <p:cNvPr id="12" name="Content Placeholder 2">
            <a:extLst>
              <a:ext uri="{FF2B5EF4-FFF2-40B4-BE49-F238E27FC236}">
                <a16:creationId xmlns:a16="http://schemas.microsoft.com/office/drawing/2014/main" id="{CBC4F388-ACCD-76F5-D5C3-2A7D57BFE67C}"/>
              </a:ext>
            </a:extLst>
          </p:cNvPr>
          <p:cNvGraphicFramePr>
            <a:graphicFrameLocks/>
          </p:cNvGraphicFramePr>
          <p:nvPr>
            <p:extLst>
              <p:ext uri="{D42A27DB-BD31-4B8C-83A1-F6EECF244321}">
                <p14:modId xmlns:p14="http://schemas.microsoft.com/office/powerpoint/2010/main" val="4108396727"/>
              </p:ext>
            </p:extLst>
          </p:nvPr>
        </p:nvGraphicFramePr>
        <p:xfrm>
          <a:off x="499230" y="1709965"/>
          <a:ext cx="6581019" cy="43378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64962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63C41-9C8F-8053-669E-8DF6AAE1DBBB}"/>
              </a:ext>
            </a:extLst>
          </p:cNvPr>
          <p:cNvSpPr>
            <a:spLocks noGrp="1"/>
          </p:cNvSpPr>
          <p:nvPr>
            <p:ph type="title"/>
          </p:nvPr>
        </p:nvSpPr>
        <p:spPr/>
        <p:txBody>
          <a:bodyPr>
            <a:normAutofit/>
          </a:bodyPr>
          <a:lstStyle/>
          <a:p>
            <a:r>
              <a:rPr lang="en-GB" sz="3200" b="1">
                <a:solidFill>
                  <a:srgbClr val="00B050"/>
                </a:solidFill>
                <a:latin typeface="Arial"/>
                <a:cs typeface="Arial"/>
              </a:rPr>
              <a:t>Sustainable Development</a:t>
            </a:r>
            <a:endParaRPr lang="en-US" sz="3200">
              <a:solidFill>
                <a:srgbClr val="00B050"/>
              </a:solidFill>
              <a:latin typeface="Arial"/>
              <a:cs typeface="Arial"/>
            </a:endParaRPr>
          </a:p>
        </p:txBody>
      </p:sp>
      <p:sp>
        <p:nvSpPr>
          <p:cNvPr id="3" name="Content Placeholder 2">
            <a:extLst>
              <a:ext uri="{FF2B5EF4-FFF2-40B4-BE49-F238E27FC236}">
                <a16:creationId xmlns:a16="http://schemas.microsoft.com/office/drawing/2014/main" id="{A6670C1B-1092-E4BD-EDFD-6B31F3DF87EB}"/>
              </a:ext>
            </a:extLst>
          </p:cNvPr>
          <p:cNvSpPr>
            <a:spLocks noGrp="1"/>
          </p:cNvSpPr>
          <p:nvPr>
            <p:ph sz="half" idx="1"/>
          </p:nvPr>
        </p:nvSpPr>
        <p:spPr>
          <a:xfrm>
            <a:off x="677334" y="2160589"/>
            <a:ext cx="4184035" cy="4420522"/>
          </a:xfrm>
        </p:spPr>
        <p:txBody>
          <a:bodyPr vert="horz" lIns="91440" tIns="45720" rIns="91440" bIns="45720" rtlCol="0" anchor="t">
            <a:normAutofit/>
          </a:bodyPr>
          <a:lstStyle/>
          <a:p>
            <a:endParaRPr lang="en-GB" sz="2400" i="1" dirty="0">
              <a:solidFill>
                <a:srgbClr val="3F3F3F"/>
              </a:solidFill>
              <a:latin typeface="Arial"/>
              <a:cs typeface="Arial"/>
            </a:endParaRPr>
          </a:p>
          <a:p>
            <a:endParaRPr lang="en-GB" sz="2400" i="1" dirty="0">
              <a:solidFill>
                <a:srgbClr val="3F3F3F"/>
              </a:solidFill>
              <a:latin typeface="Arial"/>
              <a:cs typeface="Arial"/>
            </a:endParaRPr>
          </a:p>
          <a:p>
            <a:endParaRPr lang="en-GB" sz="2400" i="1" dirty="0">
              <a:solidFill>
                <a:srgbClr val="3F3F3F"/>
              </a:solidFill>
              <a:latin typeface="Arial"/>
              <a:cs typeface="Arial"/>
            </a:endParaRPr>
          </a:p>
          <a:p>
            <a:pPr marL="0" indent="0">
              <a:buNone/>
            </a:pPr>
            <a:endParaRPr lang="en-GB" sz="1000" dirty="0">
              <a:solidFill>
                <a:srgbClr val="3F3F3F"/>
              </a:solidFill>
              <a:latin typeface="Arial"/>
              <a:cs typeface="Arial"/>
            </a:endParaRPr>
          </a:p>
          <a:p>
            <a:pPr marL="0" indent="0">
              <a:buNone/>
            </a:pPr>
            <a:endParaRPr lang="en-GB" sz="1000" dirty="0">
              <a:solidFill>
                <a:srgbClr val="3F3F3F"/>
              </a:solidFill>
              <a:latin typeface="Arial"/>
              <a:cs typeface="Arial"/>
            </a:endParaRPr>
          </a:p>
          <a:p>
            <a:pPr marL="0" indent="0">
              <a:buNone/>
            </a:pPr>
            <a:endParaRPr lang="en-GB" sz="1000" dirty="0">
              <a:solidFill>
                <a:srgbClr val="3F3F3F"/>
              </a:solidFill>
              <a:latin typeface="Arial"/>
              <a:cs typeface="Arial"/>
            </a:endParaRPr>
          </a:p>
          <a:p>
            <a:pPr marL="0" indent="0">
              <a:buNone/>
            </a:pPr>
            <a:endParaRPr lang="en-GB" sz="1000" dirty="0">
              <a:solidFill>
                <a:srgbClr val="3F3F3F"/>
              </a:solidFill>
              <a:latin typeface="Arial"/>
              <a:cs typeface="Arial"/>
            </a:endParaRPr>
          </a:p>
          <a:p>
            <a:pPr marL="0" indent="0">
              <a:buNone/>
            </a:pPr>
            <a:endParaRPr lang="en-GB" sz="1000" dirty="0">
              <a:solidFill>
                <a:srgbClr val="3F3F3F"/>
              </a:solidFill>
              <a:latin typeface="Arial"/>
              <a:cs typeface="Arial"/>
            </a:endParaRPr>
          </a:p>
          <a:p>
            <a:pPr marL="0" indent="0">
              <a:buNone/>
            </a:pPr>
            <a:endParaRPr lang="en-GB" sz="1000" dirty="0">
              <a:solidFill>
                <a:srgbClr val="3F3F3F"/>
              </a:solidFill>
              <a:latin typeface="Arial"/>
              <a:cs typeface="Arial"/>
            </a:endParaRPr>
          </a:p>
          <a:p>
            <a:pPr marL="0" indent="0">
              <a:buNone/>
            </a:pPr>
            <a:endParaRPr lang="en-GB" sz="1000" dirty="0">
              <a:solidFill>
                <a:srgbClr val="3F3F3F"/>
              </a:solidFill>
              <a:latin typeface="Arial"/>
              <a:cs typeface="Arial"/>
            </a:endParaRPr>
          </a:p>
          <a:p>
            <a:pPr marL="0" indent="0">
              <a:buNone/>
            </a:pPr>
            <a:endParaRPr lang="en-GB" sz="1000" dirty="0">
              <a:solidFill>
                <a:srgbClr val="3F3F3F"/>
              </a:solidFill>
              <a:latin typeface="Arial"/>
              <a:cs typeface="Arial"/>
            </a:endParaRPr>
          </a:p>
          <a:p>
            <a:pPr marL="0" indent="0">
              <a:buNone/>
            </a:pPr>
            <a:r>
              <a:rPr lang="en-GB" sz="1100" b="1">
                <a:solidFill>
                  <a:srgbClr val="3F3F3F"/>
                </a:solidFill>
                <a:latin typeface="Arial"/>
                <a:cs typeface="Arial"/>
              </a:rPr>
              <a:t>Figure 3: The image features a digital illustration depicting a </a:t>
            </a:r>
            <a:r>
              <a:rPr lang="en-GB" sz="1100" b="1" dirty="0">
                <a:solidFill>
                  <a:srgbClr val="3F3F3F"/>
                </a:solidFill>
                <a:latin typeface="Arial"/>
                <a:cs typeface="Arial"/>
              </a:rPr>
              <a:t>symbolised global ecosystem inside a lightbulb supported by two hands (Logan, 2015).  </a:t>
            </a:r>
            <a:endParaRPr lang="en-GB" sz="1100" b="1" dirty="0">
              <a:latin typeface="Arial"/>
              <a:cs typeface="Arial"/>
            </a:endParaRPr>
          </a:p>
        </p:txBody>
      </p:sp>
      <p:sp>
        <p:nvSpPr>
          <p:cNvPr id="4" name="Content Placeholder 3">
            <a:extLst>
              <a:ext uri="{FF2B5EF4-FFF2-40B4-BE49-F238E27FC236}">
                <a16:creationId xmlns:a16="http://schemas.microsoft.com/office/drawing/2014/main" id="{A76AECCA-8FA1-4D19-8BC6-11C19D7C8FE1}"/>
              </a:ext>
            </a:extLst>
          </p:cNvPr>
          <p:cNvSpPr>
            <a:spLocks noGrp="1"/>
          </p:cNvSpPr>
          <p:nvPr>
            <p:ph sz="half" idx="2"/>
          </p:nvPr>
        </p:nvSpPr>
        <p:spPr>
          <a:xfrm>
            <a:off x="5089970" y="1716089"/>
            <a:ext cx="4512117" cy="4970856"/>
          </a:xfrm>
        </p:spPr>
        <p:txBody>
          <a:bodyPr vert="horz" lIns="91440" tIns="45720" rIns="91440" bIns="45720" rtlCol="0" anchor="t">
            <a:normAutofit/>
          </a:bodyPr>
          <a:lstStyle/>
          <a:p>
            <a:r>
              <a:rPr lang="en-GB" sz="2400" dirty="0">
                <a:solidFill>
                  <a:srgbClr val="3F3F3F"/>
                </a:solidFill>
                <a:latin typeface="Arial"/>
                <a:cs typeface="Arial"/>
              </a:rPr>
              <a:t>Physical wellbeing ,Mental wellbeing and Social wellbeing </a:t>
            </a:r>
            <a:r>
              <a:rPr lang="en-GB" sz="1600" i="1">
                <a:solidFill>
                  <a:srgbClr val="3F3F3F"/>
                </a:solidFill>
                <a:latin typeface="Arial"/>
                <a:cs typeface="Arial"/>
              </a:rPr>
              <a:t>(WHO, 1948; Public Health England, 2022).</a:t>
            </a:r>
            <a:endParaRPr lang="en-GB" sz="1600">
              <a:solidFill>
                <a:srgbClr val="000000"/>
              </a:solidFill>
              <a:latin typeface="Arial"/>
              <a:cs typeface="Arial"/>
            </a:endParaRPr>
          </a:p>
          <a:p>
            <a:r>
              <a:rPr lang="en-GB" sz="2400" dirty="0">
                <a:solidFill>
                  <a:srgbClr val="3F3F3F"/>
                </a:solidFill>
                <a:latin typeface="Arial"/>
                <a:cs typeface="Arial"/>
              </a:rPr>
              <a:t>Wellbeing </a:t>
            </a:r>
            <a:r>
              <a:rPr lang="en-GB" sz="1600" i="1" dirty="0">
                <a:solidFill>
                  <a:srgbClr val="3F3F3F"/>
                </a:solidFill>
                <a:latin typeface="Arial"/>
                <a:cs typeface="Arial"/>
              </a:rPr>
              <a:t>(</a:t>
            </a:r>
            <a:r>
              <a:rPr lang="en-GB" sz="1600" i="1" dirty="0" err="1">
                <a:solidFill>
                  <a:srgbClr val="3F3F3F"/>
                </a:solidFill>
                <a:latin typeface="Arial"/>
                <a:cs typeface="Arial"/>
              </a:rPr>
              <a:t>Schramme</a:t>
            </a:r>
            <a:r>
              <a:rPr lang="en-GB" sz="1600" i="1" dirty="0">
                <a:solidFill>
                  <a:srgbClr val="3F3F3F"/>
                </a:solidFill>
                <a:latin typeface="Arial"/>
                <a:cs typeface="Arial"/>
              </a:rPr>
              <a:t>, 2023). </a:t>
            </a:r>
            <a:endParaRPr lang="en-GB" sz="1600" dirty="0">
              <a:solidFill>
                <a:srgbClr val="000000"/>
              </a:solidFill>
              <a:latin typeface="Arial"/>
              <a:cs typeface="Arial"/>
            </a:endParaRPr>
          </a:p>
          <a:p>
            <a:r>
              <a:rPr lang="en-GB" sz="2400">
                <a:solidFill>
                  <a:srgbClr val="3F3F3F"/>
                </a:solidFill>
                <a:latin typeface="Arial"/>
                <a:cs typeface="Arial"/>
              </a:rPr>
              <a:t>Future generations</a:t>
            </a:r>
            <a:endParaRPr lang="en-GB" sz="2400">
              <a:latin typeface="Arial"/>
              <a:cs typeface="Arial"/>
            </a:endParaRPr>
          </a:p>
          <a:p>
            <a:r>
              <a:rPr lang="en-GB" sz="2400">
                <a:solidFill>
                  <a:srgbClr val="3F3F3F"/>
                </a:solidFill>
                <a:latin typeface="Arial"/>
                <a:cs typeface="Arial"/>
              </a:rPr>
              <a:t>Sustainable healthcare</a:t>
            </a:r>
            <a:endParaRPr lang="en-GB" sz="2400">
              <a:latin typeface="Arial"/>
              <a:cs typeface="Arial"/>
            </a:endParaRPr>
          </a:p>
          <a:p>
            <a:r>
              <a:rPr lang="en-GB" sz="2400">
                <a:solidFill>
                  <a:srgbClr val="3F3F3F"/>
                </a:solidFill>
                <a:latin typeface="Arial"/>
                <a:cs typeface="Arial"/>
              </a:rPr>
              <a:t>SDG 3: Good Health &amp; Wellbeing</a:t>
            </a:r>
            <a:r>
              <a:rPr lang="en-GB" sz="2600" dirty="0">
                <a:solidFill>
                  <a:srgbClr val="3F3F3F"/>
                </a:solidFill>
                <a:latin typeface="Arial"/>
                <a:cs typeface="Arial"/>
              </a:rPr>
              <a:t> </a:t>
            </a:r>
            <a:r>
              <a:rPr lang="en-GB" sz="1600" i="1">
                <a:solidFill>
                  <a:srgbClr val="3F3F3F"/>
                </a:solidFill>
                <a:latin typeface="Arial"/>
                <a:cs typeface="Arial"/>
              </a:rPr>
              <a:t>(WHO, 2022).</a:t>
            </a:r>
            <a:endParaRPr lang="en-GB" sz="1600">
              <a:latin typeface="Arial"/>
              <a:cs typeface="Arial"/>
            </a:endParaRPr>
          </a:p>
          <a:p>
            <a:r>
              <a:rPr lang="en-GB" sz="2400">
                <a:solidFill>
                  <a:srgbClr val="3F3F3F"/>
                </a:solidFill>
                <a:latin typeface="Arial"/>
                <a:cs typeface="Arial"/>
              </a:rPr>
              <a:t>Health equity</a:t>
            </a:r>
            <a:r>
              <a:rPr lang="en-GB" sz="2600" dirty="0">
                <a:solidFill>
                  <a:srgbClr val="3F3F3F"/>
                </a:solidFill>
                <a:latin typeface="Arial"/>
                <a:cs typeface="Arial"/>
              </a:rPr>
              <a:t> </a:t>
            </a:r>
            <a:r>
              <a:rPr lang="en-GB" sz="1600" i="1">
                <a:solidFill>
                  <a:srgbClr val="3F3F3F"/>
                </a:solidFill>
                <a:latin typeface="Arial"/>
                <a:cs typeface="Arial"/>
              </a:rPr>
              <a:t>(WHO, 2022).</a:t>
            </a:r>
            <a:endParaRPr lang="en-GB" sz="1600">
              <a:latin typeface="Arial"/>
              <a:cs typeface="Arial"/>
            </a:endParaRPr>
          </a:p>
          <a:p>
            <a:endParaRPr lang="en-GB" sz="1200" i="1" dirty="0">
              <a:solidFill>
                <a:srgbClr val="3F3F3F"/>
              </a:solidFill>
              <a:latin typeface="Arial"/>
              <a:cs typeface="Arial"/>
            </a:endParaRPr>
          </a:p>
          <a:p>
            <a:endParaRPr lang="en-GB" dirty="0"/>
          </a:p>
        </p:txBody>
      </p:sp>
      <p:pic>
        <p:nvPicPr>
          <p:cNvPr id="5" name="Picture 4" descr="Partnership">
            <a:extLst>
              <a:ext uri="{FF2B5EF4-FFF2-40B4-BE49-F238E27FC236}">
                <a16:creationId xmlns:a16="http://schemas.microsoft.com/office/drawing/2014/main" id="{190B9A33-5261-3769-E6DE-6718D3F00F34}"/>
              </a:ext>
            </a:extLst>
          </p:cNvPr>
          <p:cNvPicPr>
            <a:picLocks noChangeAspect="1"/>
          </p:cNvPicPr>
          <p:nvPr/>
        </p:nvPicPr>
        <p:blipFill>
          <a:blip r:embed="rId3"/>
          <a:srcRect l="540" t="6757" b="-6081"/>
          <a:stretch>
            <a:fillRect/>
          </a:stretch>
        </p:blipFill>
        <p:spPr>
          <a:xfrm>
            <a:off x="566738" y="1817159"/>
            <a:ext cx="3745450" cy="378463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3" name="Slide Number Placeholder 32">
            <a:extLst>
              <a:ext uri="{FF2B5EF4-FFF2-40B4-BE49-F238E27FC236}">
                <a16:creationId xmlns:a16="http://schemas.microsoft.com/office/drawing/2014/main" id="{784DFA17-C5DB-4D35-A59B-74CCB4B2E5C1}"/>
              </a:ext>
            </a:extLst>
          </p:cNvPr>
          <p:cNvSpPr>
            <a:spLocks noGrp="1"/>
          </p:cNvSpPr>
          <p:nvPr>
            <p:ph type="sldNum" sz="quarter" idx="12"/>
          </p:nvPr>
        </p:nvSpPr>
        <p:spPr/>
        <p:txBody>
          <a:bodyPr/>
          <a:lstStyle/>
          <a:p>
            <a:fld id="{6FF9F0C5-380F-41C2-899A-BAC0F0927E16}" type="slidenum">
              <a:rPr lang="en-US" dirty="0"/>
              <a:t>3</a:t>
            </a:fld>
            <a:endParaRPr lang="en-GB"/>
          </a:p>
        </p:txBody>
      </p:sp>
    </p:spTree>
    <p:extLst>
      <p:ext uri="{BB962C8B-B14F-4D97-AF65-F5344CB8AC3E}">
        <p14:creationId xmlns:p14="http://schemas.microsoft.com/office/powerpoint/2010/main" val="3170849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E9722-ABDA-A9B3-630B-225154DC66DE}"/>
              </a:ext>
            </a:extLst>
          </p:cNvPr>
          <p:cNvSpPr>
            <a:spLocks noGrp="1"/>
          </p:cNvSpPr>
          <p:nvPr>
            <p:ph type="title"/>
          </p:nvPr>
        </p:nvSpPr>
        <p:spPr/>
        <p:txBody>
          <a:bodyPr/>
          <a:lstStyle/>
          <a:p>
            <a:r>
              <a:rPr lang="en-GB" sz="4400" b="1">
                <a:solidFill>
                  <a:srgbClr val="00B050"/>
                </a:solidFill>
                <a:latin typeface="Arial"/>
                <a:cs typeface="Arial"/>
              </a:rPr>
              <a:t>Theoretical Perspectives</a:t>
            </a:r>
            <a:endParaRPr lang="en-US">
              <a:solidFill>
                <a:srgbClr val="00B050"/>
              </a:solidFill>
            </a:endParaRPr>
          </a:p>
        </p:txBody>
      </p:sp>
      <p:sp>
        <p:nvSpPr>
          <p:cNvPr id="3" name="Content Placeholder 2">
            <a:extLst>
              <a:ext uri="{FF2B5EF4-FFF2-40B4-BE49-F238E27FC236}">
                <a16:creationId xmlns:a16="http://schemas.microsoft.com/office/drawing/2014/main" id="{4DC4424A-CDCD-0E53-E367-FB8CCADDA5A9}"/>
              </a:ext>
            </a:extLst>
          </p:cNvPr>
          <p:cNvSpPr>
            <a:spLocks noGrp="1"/>
          </p:cNvSpPr>
          <p:nvPr>
            <p:ph sz="half" idx="1"/>
          </p:nvPr>
        </p:nvSpPr>
        <p:spPr/>
        <p:txBody>
          <a:bodyPr vert="horz" lIns="91440" tIns="45720" rIns="91440" bIns="45720" rtlCol="0" anchor="t">
            <a:normAutofit/>
          </a:bodyPr>
          <a:lstStyle/>
          <a:p>
            <a:pPr marL="0" indent="0">
              <a:buNone/>
            </a:pPr>
            <a:r>
              <a:rPr lang="en-GB" sz="2400" b="1">
                <a:solidFill>
                  <a:srgbClr val="3F3F3F"/>
                </a:solidFill>
                <a:latin typeface="Arial"/>
                <a:cs typeface="Arial"/>
              </a:rPr>
              <a:t>Models of Health</a:t>
            </a:r>
            <a:endParaRPr lang="en-GB" sz="2400">
              <a:latin typeface="Arial"/>
              <a:cs typeface="Arial"/>
            </a:endParaRPr>
          </a:p>
          <a:p>
            <a:r>
              <a:rPr lang="en-GB" sz="2400">
                <a:solidFill>
                  <a:srgbClr val="3F3F3F"/>
                </a:solidFill>
                <a:latin typeface="Arial"/>
                <a:cs typeface="Arial"/>
              </a:rPr>
              <a:t>Biomedical Model</a:t>
            </a:r>
            <a:endParaRPr lang="en-GB" sz="2400">
              <a:latin typeface="Arial"/>
              <a:cs typeface="Arial"/>
            </a:endParaRPr>
          </a:p>
          <a:p>
            <a:r>
              <a:rPr lang="en-GB" sz="2400">
                <a:solidFill>
                  <a:srgbClr val="3F3F3F"/>
                </a:solidFill>
                <a:latin typeface="Arial"/>
                <a:cs typeface="Arial"/>
              </a:rPr>
              <a:t>Biopsychosocial Model</a:t>
            </a:r>
            <a:r>
              <a:rPr lang="en-GB" sz="1600">
                <a:solidFill>
                  <a:srgbClr val="3F3F3F"/>
                </a:solidFill>
                <a:latin typeface="Arial"/>
                <a:cs typeface="Arial"/>
              </a:rPr>
              <a:t> (Wolfe et</a:t>
            </a:r>
            <a:r>
              <a:rPr lang="en-GB" sz="1600" i="1">
                <a:solidFill>
                  <a:srgbClr val="3F3F3F"/>
                </a:solidFill>
                <a:latin typeface="Arial"/>
                <a:cs typeface="Arial"/>
              </a:rPr>
              <a:t> al., 2026).</a:t>
            </a:r>
            <a:endParaRPr lang="en-GB" sz="1600">
              <a:latin typeface="Arial"/>
              <a:cs typeface="Arial"/>
            </a:endParaRPr>
          </a:p>
          <a:p>
            <a:r>
              <a:rPr lang="en-GB" sz="2400">
                <a:solidFill>
                  <a:srgbClr val="3F3F3F"/>
                </a:solidFill>
                <a:latin typeface="Arial"/>
                <a:cs typeface="Arial"/>
              </a:rPr>
              <a:t>Ecological Model </a:t>
            </a:r>
            <a:endParaRPr lang="en-GB" sz="2400">
              <a:latin typeface="Arial"/>
              <a:cs typeface="Arial"/>
            </a:endParaRPr>
          </a:p>
          <a:p>
            <a:r>
              <a:rPr lang="en-GB" sz="2400">
                <a:solidFill>
                  <a:srgbClr val="3F3F3F"/>
                </a:solidFill>
                <a:latin typeface="Arial"/>
                <a:cs typeface="Arial"/>
              </a:rPr>
              <a:t>Whole health approach</a:t>
            </a:r>
            <a:endParaRPr lang="en-GB" sz="2400">
              <a:latin typeface="Arial"/>
              <a:cs typeface="Arial"/>
            </a:endParaRPr>
          </a:p>
          <a:p>
            <a:r>
              <a:rPr lang="en-GB" sz="2400">
                <a:solidFill>
                  <a:srgbClr val="3F3F3F"/>
                </a:solidFill>
                <a:latin typeface="Arial"/>
                <a:cs typeface="Arial"/>
              </a:rPr>
              <a:t>Person centred care</a:t>
            </a:r>
            <a:endParaRPr lang="en-GB" sz="2400">
              <a:latin typeface="Arial"/>
              <a:cs typeface="Arial"/>
            </a:endParaRPr>
          </a:p>
          <a:p>
            <a:endParaRPr lang="en-GB" dirty="0"/>
          </a:p>
        </p:txBody>
      </p:sp>
      <p:sp>
        <p:nvSpPr>
          <p:cNvPr id="4" name="Content Placeholder 3">
            <a:extLst>
              <a:ext uri="{FF2B5EF4-FFF2-40B4-BE49-F238E27FC236}">
                <a16:creationId xmlns:a16="http://schemas.microsoft.com/office/drawing/2014/main" id="{94D3A795-8BB3-C5E5-24F5-A0E10E176C27}"/>
              </a:ext>
            </a:extLst>
          </p:cNvPr>
          <p:cNvSpPr>
            <a:spLocks noGrp="1"/>
          </p:cNvSpPr>
          <p:nvPr>
            <p:ph sz="half" idx="2"/>
          </p:nvPr>
        </p:nvSpPr>
        <p:spPr>
          <a:xfrm>
            <a:off x="5089970" y="2160589"/>
            <a:ext cx="4184034" cy="4685106"/>
          </a:xfrm>
        </p:spPr>
        <p:txBody>
          <a:bodyPr vert="horz" lIns="91440" tIns="45720" rIns="91440" bIns="45720" rtlCol="0" anchor="t">
            <a:normAutofit/>
          </a:bodyPr>
          <a:lstStyle/>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r>
              <a:rPr lang="en-GB" sz="1100" b="1" dirty="0">
                <a:solidFill>
                  <a:srgbClr val="3F3F3F"/>
                </a:solidFill>
                <a:latin typeface="Arial"/>
                <a:cs typeface="Arial"/>
              </a:rPr>
              <a:t>Figure 4: The image illustrates the Dahlgren-whitehead Rainbow Model, a framework used to map the social determinants of health and analyse public health inequalities (</a:t>
            </a:r>
            <a:r>
              <a:rPr lang="en-GB" sz="1100" b="1" dirty="0" err="1">
                <a:solidFill>
                  <a:srgbClr val="3F3F3F"/>
                </a:solidFill>
                <a:latin typeface="Arial"/>
                <a:cs typeface="Arial"/>
              </a:rPr>
              <a:t>HSCresources</a:t>
            </a:r>
            <a:r>
              <a:rPr lang="en-GB" sz="1100" b="1" dirty="0">
                <a:solidFill>
                  <a:srgbClr val="3F3F3F"/>
                </a:solidFill>
                <a:latin typeface="Arial"/>
                <a:cs typeface="Arial"/>
              </a:rPr>
              <a:t>, 2026).</a:t>
            </a:r>
            <a:endParaRPr lang="en-GB" sz="1100" b="1" dirty="0">
              <a:latin typeface="Arial"/>
              <a:cs typeface="Arial"/>
            </a:endParaRPr>
          </a:p>
        </p:txBody>
      </p:sp>
      <p:pic>
        <p:nvPicPr>
          <p:cNvPr id="5" name="Picture 4" descr="A diagram of people in different colors&#10;&#10;AI-generated content may be incorrect.">
            <a:extLst>
              <a:ext uri="{FF2B5EF4-FFF2-40B4-BE49-F238E27FC236}">
                <a16:creationId xmlns:a16="http://schemas.microsoft.com/office/drawing/2014/main" id="{75B0F163-F943-E5E1-B8E2-C8AF13D07DE7}"/>
              </a:ext>
            </a:extLst>
          </p:cNvPr>
          <p:cNvPicPr>
            <a:picLocks noChangeAspect="1"/>
          </p:cNvPicPr>
          <p:nvPr/>
        </p:nvPicPr>
        <p:blipFill>
          <a:blip r:embed="rId3"/>
          <a:stretch>
            <a:fillRect/>
          </a:stretch>
        </p:blipFill>
        <p:spPr>
          <a:xfrm>
            <a:off x="4879975" y="2015067"/>
            <a:ext cx="4591050" cy="3886200"/>
          </a:xfrm>
          <a:prstGeom prst="rect">
            <a:avLst/>
          </a:prstGeom>
        </p:spPr>
      </p:pic>
      <p:sp>
        <p:nvSpPr>
          <p:cNvPr id="6" name="Slide Number Placeholder 5">
            <a:extLst>
              <a:ext uri="{FF2B5EF4-FFF2-40B4-BE49-F238E27FC236}">
                <a16:creationId xmlns:a16="http://schemas.microsoft.com/office/drawing/2014/main" id="{56483BCB-8F65-A827-F3B1-3AF13D4DFEF8}"/>
              </a:ext>
            </a:extLst>
          </p:cNvPr>
          <p:cNvSpPr>
            <a:spLocks noGrp="1"/>
          </p:cNvSpPr>
          <p:nvPr>
            <p:ph type="sldNum" sz="quarter" idx="12"/>
          </p:nvPr>
        </p:nvSpPr>
        <p:spPr/>
        <p:txBody>
          <a:bodyPr/>
          <a:lstStyle/>
          <a:p>
            <a:fld id="{6FF9F0C5-380F-41C2-899A-BAC0F0927E16}" type="slidenum">
              <a:rPr lang="en-US" dirty="0"/>
              <a:t>4</a:t>
            </a:fld>
            <a:endParaRPr lang="en-GB"/>
          </a:p>
        </p:txBody>
      </p:sp>
    </p:spTree>
    <p:extLst>
      <p:ext uri="{BB962C8B-B14F-4D97-AF65-F5344CB8AC3E}">
        <p14:creationId xmlns:p14="http://schemas.microsoft.com/office/powerpoint/2010/main" val="61799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9E425-1D69-5617-80DB-22AF82A01DCF}"/>
              </a:ext>
            </a:extLst>
          </p:cNvPr>
          <p:cNvSpPr>
            <a:spLocks noGrp="1"/>
          </p:cNvSpPr>
          <p:nvPr>
            <p:ph type="title"/>
          </p:nvPr>
        </p:nvSpPr>
        <p:spPr/>
        <p:txBody>
          <a:bodyPr/>
          <a:lstStyle/>
          <a:p>
            <a:r>
              <a:rPr lang="en-GB" b="1">
                <a:solidFill>
                  <a:srgbClr val="00B050"/>
                </a:solidFill>
                <a:latin typeface="Arial"/>
                <a:cs typeface="Arial"/>
              </a:rPr>
              <a:t>Public Health Initiative</a:t>
            </a:r>
            <a:endParaRPr lang="en-US">
              <a:solidFill>
                <a:srgbClr val="00B050"/>
              </a:solidFill>
              <a:latin typeface="Arial"/>
              <a:cs typeface="Arial"/>
            </a:endParaRPr>
          </a:p>
        </p:txBody>
      </p:sp>
      <p:sp>
        <p:nvSpPr>
          <p:cNvPr id="3" name="Content Placeholder 2">
            <a:extLst>
              <a:ext uri="{FF2B5EF4-FFF2-40B4-BE49-F238E27FC236}">
                <a16:creationId xmlns:a16="http://schemas.microsoft.com/office/drawing/2014/main" id="{7B8AE5B1-13A9-3544-16CF-25BC8CD2C965}"/>
              </a:ext>
            </a:extLst>
          </p:cNvPr>
          <p:cNvSpPr>
            <a:spLocks noGrp="1"/>
          </p:cNvSpPr>
          <p:nvPr>
            <p:ph sz="half" idx="1"/>
          </p:nvPr>
        </p:nvSpPr>
        <p:spPr>
          <a:xfrm>
            <a:off x="677334" y="2160589"/>
            <a:ext cx="4184035" cy="4547522"/>
          </a:xfrm>
        </p:spPr>
        <p:txBody>
          <a:bodyPr vert="horz" lIns="91440" tIns="45720" rIns="91440" bIns="45720" rtlCol="0" anchor="t">
            <a:normAutofit/>
          </a:bodyPr>
          <a:lstStyle/>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r>
              <a:rPr lang="en-GB" sz="1100" b="1">
                <a:solidFill>
                  <a:srgbClr val="3F3F3F"/>
                </a:solidFill>
                <a:latin typeface="Arial"/>
                <a:cs typeface="Arial"/>
              </a:rPr>
              <a:t>Figure 5: A circle of five colourful figures holding hands </a:t>
            </a:r>
            <a:r>
              <a:rPr lang="en-GB" sz="1100" b="1" dirty="0">
                <a:solidFill>
                  <a:srgbClr val="3F3F3F"/>
                </a:solidFill>
                <a:latin typeface="Arial"/>
                <a:cs typeface="Arial"/>
              </a:rPr>
              <a:t>around the letters "MECC" (Make every contact count | south central ambulance Service, 2025).</a:t>
            </a:r>
            <a:endParaRPr lang="en-GB" sz="1100" b="1" dirty="0">
              <a:latin typeface="Arial"/>
              <a:cs typeface="Arial"/>
            </a:endParaRPr>
          </a:p>
        </p:txBody>
      </p:sp>
      <p:pic>
        <p:nvPicPr>
          <p:cNvPr id="6" name="Picture 5" descr="MECC logo (1)">
            <a:extLst>
              <a:ext uri="{FF2B5EF4-FFF2-40B4-BE49-F238E27FC236}">
                <a16:creationId xmlns:a16="http://schemas.microsoft.com/office/drawing/2014/main" id="{B205516C-B4F1-D9EE-1F99-AE8CF38E13FF}"/>
              </a:ext>
            </a:extLst>
          </p:cNvPr>
          <p:cNvPicPr>
            <a:picLocks noChangeAspect="1"/>
          </p:cNvPicPr>
          <p:nvPr/>
        </p:nvPicPr>
        <p:blipFill>
          <a:blip r:embed="rId3"/>
          <a:stretch>
            <a:fillRect/>
          </a:stretch>
        </p:blipFill>
        <p:spPr>
          <a:xfrm>
            <a:off x="390525" y="1715181"/>
            <a:ext cx="4095750" cy="3971925"/>
          </a:xfrm>
          <a:prstGeom prst="rect">
            <a:avLst/>
          </a:prstGeom>
        </p:spPr>
      </p:pic>
      <p:sp>
        <p:nvSpPr>
          <p:cNvPr id="8" name="Content Placeholder 7">
            <a:extLst>
              <a:ext uri="{FF2B5EF4-FFF2-40B4-BE49-F238E27FC236}">
                <a16:creationId xmlns:a16="http://schemas.microsoft.com/office/drawing/2014/main" id="{100CA5D3-0BDD-3C02-08C5-BFD3E30A17C3}"/>
              </a:ext>
            </a:extLst>
          </p:cNvPr>
          <p:cNvSpPr>
            <a:spLocks noGrp="1"/>
          </p:cNvSpPr>
          <p:nvPr>
            <p:ph sz="half" idx="2"/>
          </p:nvPr>
        </p:nvSpPr>
        <p:spPr>
          <a:xfrm>
            <a:off x="5089970" y="2319339"/>
            <a:ext cx="4184034" cy="4293523"/>
          </a:xfrm>
        </p:spPr>
        <p:txBody>
          <a:bodyPr vert="horz" lIns="91440" tIns="45720" rIns="91440" bIns="45720" rtlCol="0" anchor="t">
            <a:normAutofit/>
          </a:bodyPr>
          <a:lstStyle/>
          <a:p>
            <a:r>
              <a:rPr lang="en-GB" sz="2400">
                <a:solidFill>
                  <a:srgbClr val="3F3F3F"/>
                </a:solidFill>
                <a:latin typeface="Arial"/>
                <a:cs typeface="Arial"/>
              </a:rPr>
              <a:t>Making Every Contact Count (MECC)</a:t>
            </a:r>
            <a:endParaRPr lang="en-GB" sz="2400">
              <a:latin typeface="Arial"/>
              <a:cs typeface="Arial"/>
            </a:endParaRPr>
          </a:p>
          <a:p>
            <a:r>
              <a:rPr lang="en-GB" sz="2400">
                <a:solidFill>
                  <a:srgbClr val="3F3F3F"/>
                </a:solidFill>
                <a:latin typeface="Arial"/>
                <a:cs typeface="Arial"/>
              </a:rPr>
              <a:t> Behaviour change</a:t>
            </a:r>
            <a:endParaRPr lang="en-GB" sz="2400">
              <a:latin typeface="Arial"/>
              <a:cs typeface="Arial"/>
            </a:endParaRPr>
          </a:p>
          <a:p>
            <a:r>
              <a:rPr lang="en-GB" sz="2400">
                <a:solidFill>
                  <a:srgbClr val="3F3F3F"/>
                </a:solidFill>
                <a:latin typeface="Arial"/>
                <a:cs typeface="Arial"/>
              </a:rPr>
              <a:t> Brief interventions</a:t>
            </a:r>
            <a:endParaRPr lang="en-GB" sz="2400">
              <a:latin typeface="Arial"/>
              <a:cs typeface="Arial"/>
            </a:endParaRPr>
          </a:p>
          <a:p>
            <a:r>
              <a:rPr lang="en-GB" sz="2400">
                <a:solidFill>
                  <a:srgbClr val="3F3F3F"/>
                </a:solidFill>
                <a:latin typeface="Arial"/>
                <a:cs typeface="Arial"/>
              </a:rPr>
              <a:t> Prevention</a:t>
            </a:r>
            <a:endParaRPr lang="en-GB" sz="2400">
              <a:latin typeface="Arial"/>
              <a:cs typeface="Arial"/>
            </a:endParaRPr>
          </a:p>
          <a:p>
            <a:r>
              <a:rPr lang="en-GB" sz="2400">
                <a:solidFill>
                  <a:srgbClr val="3F3F3F"/>
                </a:solidFill>
                <a:latin typeface="Arial"/>
                <a:cs typeface="Arial"/>
              </a:rPr>
              <a:t> Improved wellbeing </a:t>
            </a:r>
            <a:r>
              <a:rPr lang="en-GB" sz="1600">
                <a:solidFill>
                  <a:srgbClr val="3F3F3F"/>
                </a:solidFill>
                <a:latin typeface="Arial"/>
                <a:cs typeface="Arial"/>
              </a:rPr>
              <a:t>(Turner et al., 2023).</a:t>
            </a:r>
            <a:endParaRPr lang="en-GB" sz="1600">
              <a:latin typeface="Arial"/>
              <a:cs typeface="Arial"/>
            </a:endParaRPr>
          </a:p>
          <a:p>
            <a:endParaRPr lang="en-GB" sz="1600" dirty="0">
              <a:latin typeface="Arial"/>
              <a:cs typeface="Arial"/>
            </a:endParaRPr>
          </a:p>
        </p:txBody>
      </p:sp>
      <p:sp>
        <p:nvSpPr>
          <p:cNvPr id="9" name="Slide Number Placeholder 8">
            <a:extLst>
              <a:ext uri="{FF2B5EF4-FFF2-40B4-BE49-F238E27FC236}">
                <a16:creationId xmlns:a16="http://schemas.microsoft.com/office/drawing/2014/main" id="{60A3EDE5-85AC-0D7C-0C98-4B37CC312434}"/>
              </a:ext>
            </a:extLst>
          </p:cNvPr>
          <p:cNvSpPr>
            <a:spLocks noGrp="1"/>
          </p:cNvSpPr>
          <p:nvPr>
            <p:ph type="sldNum" sz="quarter" idx="12"/>
          </p:nvPr>
        </p:nvSpPr>
        <p:spPr/>
        <p:txBody>
          <a:bodyPr/>
          <a:lstStyle/>
          <a:p>
            <a:fld id="{6FF9F0C5-380F-41C2-899A-BAC0F0927E16}" type="slidenum">
              <a:rPr lang="en-US" dirty="0"/>
              <a:t>5</a:t>
            </a:fld>
            <a:endParaRPr lang="en-GB"/>
          </a:p>
        </p:txBody>
      </p:sp>
    </p:spTree>
    <p:extLst>
      <p:ext uri="{BB962C8B-B14F-4D97-AF65-F5344CB8AC3E}">
        <p14:creationId xmlns:p14="http://schemas.microsoft.com/office/powerpoint/2010/main" val="1052011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AC7AA-B63E-82C7-2E5F-6EE2F18EEACF}"/>
              </a:ext>
            </a:extLst>
          </p:cNvPr>
          <p:cNvSpPr>
            <a:spLocks noGrp="1"/>
          </p:cNvSpPr>
          <p:nvPr>
            <p:ph type="title"/>
          </p:nvPr>
        </p:nvSpPr>
        <p:spPr/>
        <p:txBody>
          <a:bodyPr/>
          <a:lstStyle/>
          <a:p>
            <a:r>
              <a:rPr lang="en-GB" sz="4400" b="1">
                <a:solidFill>
                  <a:srgbClr val="00B050"/>
                </a:solidFill>
                <a:latin typeface="Arial"/>
                <a:cs typeface="Arial"/>
              </a:rPr>
              <a:t>Policy and Governance</a:t>
            </a:r>
            <a:endParaRPr lang="en-US">
              <a:solidFill>
                <a:srgbClr val="00B050"/>
              </a:solidFill>
            </a:endParaRPr>
          </a:p>
        </p:txBody>
      </p:sp>
      <p:sp>
        <p:nvSpPr>
          <p:cNvPr id="3" name="Content Placeholder 2">
            <a:extLst>
              <a:ext uri="{FF2B5EF4-FFF2-40B4-BE49-F238E27FC236}">
                <a16:creationId xmlns:a16="http://schemas.microsoft.com/office/drawing/2014/main" id="{25ECE712-BF2F-1CC0-A928-01026F754CEF}"/>
              </a:ext>
            </a:extLst>
          </p:cNvPr>
          <p:cNvSpPr>
            <a:spLocks noGrp="1"/>
          </p:cNvSpPr>
          <p:nvPr>
            <p:ph sz="half" idx="1"/>
          </p:nvPr>
        </p:nvSpPr>
        <p:spPr>
          <a:xfrm>
            <a:off x="677334" y="2160589"/>
            <a:ext cx="4184035" cy="4490372"/>
          </a:xfrm>
        </p:spPr>
        <p:txBody>
          <a:bodyPr vert="horz" lIns="91440" tIns="45720" rIns="91440" bIns="45720" rtlCol="0" anchor="t">
            <a:normAutofit fontScale="92500" lnSpcReduction="10000"/>
          </a:bodyPr>
          <a:lstStyle/>
          <a:p>
            <a:pPr marL="0" indent="0">
              <a:buNone/>
            </a:pPr>
            <a:r>
              <a:rPr lang="en-US" sz="2400" b="1">
                <a:solidFill>
                  <a:srgbClr val="000000"/>
                </a:solidFill>
                <a:latin typeface="Arial"/>
                <a:cs typeface="Arial"/>
              </a:rPr>
              <a:t>Key Policies</a:t>
            </a:r>
            <a:endParaRPr lang="en-US" sz="2400">
              <a:latin typeface="Arial"/>
              <a:cs typeface="Arial"/>
            </a:endParaRPr>
          </a:p>
          <a:p>
            <a:r>
              <a:rPr lang="en-US" sz="2400">
                <a:solidFill>
                  <a:srgbClr val="000000"/>
                </a:solidFill>
                <a:latin typeface="Arial"/>
                <a:cs typeface="Arial"/>
              </a:rPr>
              <a:t>NHS Long Term Plan </a:t>
            </a:r>
            <a:r>
              <a:rPr lang="en-US" i="1">
                <a:solidFill>
                  <a:srgbClr val="000000"/>
                </a:solidFill>
                <a:latin typeface="Arial"/>
                <a:cs typeface="Arial"/>
              </a:rPr>
              <a:t>(NHS England, 2019).</a:t>
            </a:r>
          </a:p>
          <a:p>
            <a:endParaRPr lang="en-US" i="1" dirty="0">
              <a:solidFill>
                <a:srgbClr val="000000"/>
              </a:solidFill>
              <a:latin typeface="Arial"/>
              <a:cs typeface="Arial"/>
            </a:endParaRPr>
          </a:p>
          <a:p>
            <a:r>
              <a:rPr lang="en-US" sz="2400">
                <a:solidFill>
                  <a:srgbClr val="000000"/>
                </a:solidFill>
                <a:latin typeface="Arial"/>
                <a:cs typeface="Arial"/>
              </a:rPr>
              <a:t>Fit for the Future </a:t>
            </a:r>
            <a:r>
              <a:rPr lang="en-US" i="1">
                <a:solidFill>
                  <a:srgbClr val="000000"/>
                </a:solidFill>
                <a:latin typeface="Arial"/>
                <a:cs typeface="Arial"/>
              </a:rPr>
              <a:t>(DHSC, 2025).</a:t>
            </a:r>
            <a:endParaRPr lang="en-US">
              <a:latin typeface="Arial"/>
              <a:cs typeface="Arial"/>
            </a:endParaRPr>
          </a:p>
          <a:p>
            <a:endParaRPr lang="en-US" i="1" dirty="0">
              <a:solidFill>
                <a:srgbClr val="000000"/>
              </a:solidFill>
              <a:latin typeface="Arial"/>
              <a:cs typeface="Arial"/>
            </a:endParaRPr>
          </a:p>
          <a:p>
            <a:r>
              <a:rPr lang="en-US" sz="2400">
                <a:solidFill>
                  <a:srgbClr val="000000"/>
                </a:solidFill>
                <a:latin typeface="Arial"/>
                <a:cs typeface="Arial"/>
              </a:rPr>
              <a:t>NICE Guidance </a:t>
            </a:r>
            <a:r>
              <a:rPr lang="en-US" i="1">
                <a:solidFill>
                  <a:srgbClr val="000000"/>
                </a:solidFill>
                <a:latin typeface="Arial"/>
                <a:cs typeface="Arial"/>
              </a:rPr>
              <a:t>(NICE, 2023).</a:t>
            </a:r>
            <a:endParaRPr lang="en-US">
              <a:latin typeface="Arial"/>
              <a:cs typeface="Arial"/>
            </a:endParaRPr>
          </a:p>
          <a:p>
            <a:endParaRPr lang="en-US" i="1" dirty="0">
              <a:solidFill>
                <a:srgbClr val="000000"/>
              </a:solidFill>
              <a:latin typeface="Arial"/>
              <a:cs typeface="Arial"/>
            </a:endParaRPr>
          </a:p>
          <a:p>
            <a:r>
              <a:rPr lang="en-US" sz="2400">
                <a:solidFill>
                  <a:srgbClr val="000000"/>
                </a:solidFill>
                <a:latin typeface="Arial"/>
                <a:cs typeface="Arial"/>
              </a:rPr>
              <a:t>Public Health Outcomes Framework</a:t>
            </a:r>
            <a:r>
              <a:rPr lang="en-US" sz="2400" dirty="0">
                <a:solidFill>
                  <a:srgbClr val="000000"/>
                </a:solidFill>
                <a:latin typeface="Arial"/>
                <a:cs typeface="Arial"/>
              </a:rPr>
              <a:t> </a:t>
            </a:r>
            <a:r>
              <a:rPr lang="en-US" dirty="0">
                <a:solidFill>
                  <a:srgbClr val="000000"/>
                </a:solidFill>
                <a:latin typeface="Arial"/>
                <a:cs typeface="Arial"/>
              </a:rPr>
              <a:t> </a:t>
            </a:r>
            <a:r>
              <a:rPr lang="en-US">
                <a:solidFill>
                  <a:srgbClr val="000000"/>
                </a:solidFill>
                <a:latin typeface="Arial"/>
                <a:cs typeface="Arial"/>
              </a:rPr>
              <a:t>(OHID, 2025).</a:t>
            </a:r>
            <a:endParaRPr lang="en-US">
              <a:latin typeface="Arial"/>
              <a:cs typeface="Arial"/>
            </a:endParaRPr>
          </a:p>
          <a:p>
            <a:pPr marL="0" indent="0">
              <a:buNone/>
            </a:pPr>
            <a:br>
              <a:rPr lang="en-US" dirty="0"/>
            </a:br>
            <a:endParaRPr lang="en-US" dirty="0"/>
          </a:p>
        </p:txBody>
      </p:sp>
      <p:sp>
        <p:nvSpPr>
          <p:cNvPr id="4" name="Content Placeholder 3">
            <a:extLst>
              <a:ext uri="{FF2B5EF4-FFF2-40B4-BE49-F238E27FC236}">
                <a16:creationId xmlns:a16="http://schemas.microsoft.com/office/drawing/2014/main" id="{37BBB60F-5853-B83A-82D6-A9DB042BE4BB}"/>
              </a:ext>
            </a:extLst>
          </p:cNvPr>
          <p:cNvSpPr>
            <a:spLocks noGrp="1"/>
          </p:cNvSpPr>
          <p:nvPr>
            <p:ph sz="half" idx="2"/>
          </p:nvPr>
        </p:nvSpPr>
        <p:spPr>
          <a:xfrm>
            <a:off x="5089970" y="2160589"/>
            <a:ext cx="5073034" cy="4680873"/>
          </a:xfrm>
        </p:spPr>
        <p:txBody>
          <a:bodyPr vert="horz" lIns="91440" tIns="45720" rIns="91440" bIns="45720" rtlCol="0" anchor="t">
            <a:normAutofit fontScale="92500" lnSpcReduction="10000"/>
          </a:bodyPr>
          <a:lstStyle/>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endParaRPr lang="en-GB" sz="1100" dirty="0">
              <a:solidFill>
                <a:srgbClr val="3F3F3F"/>
              </a:solidFill>
              <a:latin typeface="Arial"/>
              <a:cs typeface="Arial"/>
            </a:endParaRPr>
          </a:p>
          <a:p>
            <a:pPr marL="0" indent="0">
              <a:buNone/>
            </a:pPr>
            <a:r>
              <a:rPr lang="en-GB" sz="1100" b="1">
                <a:solidFill>
                  <a:srgbClr val="3F3F3F"/>
                </a:solidFill>
                <a:latin typeface="Arial"/>
                <a:cs typeface="Arial"/>
              </a:rPr>
              <a:t>Figure 6: The scales of justice serve as a globally recognised symbol of fairness, </a:t>
            </a:r>
            <a:r>
              <a:rPr lang="en-GB" sz="1100" b="1" dirty="0">
                <a:solidFill>
                  <a:srgbClr val="3F3F3F"/>
                </a:solidFill>
                <a:latin typeface="Arial"/>
                <a:cs typeface="Arial"/>
              </a:rPr>
              <a:t>equity and legal frameworks (law, policy, and governance – professional competency, 2019). </a:t>
            </a:r>
            <a:endParaRPr lang="en-GB" sz="1100" b="1" dirty="0">
              <a:latin typeface="Arial"/>
              <a:cs typeface="Arial"/>
            </a:endParaRPr>
          </a:p>
        </p:txBody>
      </p:sp>
      <p:pic>
        <p:nvPicPr>
          <p:cNvPr id="5" name="Picture 4" descr="Law, Policy, and Governance">
            <a:extLst>
              <a:ext uri="{FF2B5EF4-FFF2-40B4-BE49-F238E27FC236}">
                <a16:creationId xmlns:a16="http://schemas.microsoft.com/office/drawing/2014/main" id="{E2F29490-B4F4-8B0C-A612-2192A1322725}"/>
              </a:ext>
            </a:extLst>
          </p:cNvPr>
          <p:cNvPicPr>
            <a:picLocks noChangeAspect="1"/>
          </p:cNvPicPr>
          <p:nvPr/>
        </p:nvPicPr>
        <p:blipFill>
          <a:blip r:embed="rId3"/>
          <a:stretch>
            <a:fillRect/>
          </a:stretch>
        </p:blipFill>
        <p:spPr>
          <a:xfrm>
            <a:off x="5095875" y="1625071"/>
            <a:ext cx="4171950" cy="4488392"/>
          </a:xfrm>
          <a:prstGeom prst="rect">
            <a:avLst/>
          </a:prstGeom>
        </p:spPr>
      </p:pic>
      <p:sp>
        <p:nvSpPr>
          <p:cNvPr id="6" name="Slide Number Placeholder 5">
            <a:extLst>
              <a:ext uri="{FF2B5EF4-FFF2-40B4-BE49-F238E27FC236}">
                <a16:creationId xmlns:a16="http://schemas.microsoft.com/office/drawing/2014/main" id="{6D358D44-3DE0-5EA7-DF62-0F5581AC561E}"/>
              </a:ext>
            </a:extLst>
          </p:cNvPr>
          <p:cNvSpPr>
            <a:spLocks noGrp="1"/>
          </p:cNvSpPr>
          <p:nvPr>
            <p:ph type="sldNum" sz="quarter" idx="12"/>
          </p:nvPr>
        </p:nvSpPr>
        <p:spPr/>
        <p:txBody>
          <a:bodyPr/>
          <a:lstStyle/>
          <a:p>
            <a:fld id="{6FF9F0C5-380F-41C2-899A-BAC0F0927E16}" type="slidenum">
              <a:rPr lang="en-US" dirty="0"/>
              <a:t>6</a:t>
            </a:fld>
            <a:endParaRPr lang="en-GB"/>
          </a:p>
        </p:txBody>
      </p:sp>
    </p:spTree>
    <p:extLst>
      <p:ext uri="{BB962C8B-B14F-4D97-AF65-F5344CB8AC3E}">
        <p14:creationId xmlns:p14="http://schemas.microsoft.com/office/powerpoint/2010/main" val="3684337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8706-6E03-4D2B-C51F-33429DA73181}"/>
              </a:ext>
            </a:extLst>
          </p:cNvPr>
          <p:cNvSpPr>
            <a:spLocks noGrp="1"/>
          </p:cNvSpPr>
          <p:nvPr>
            <p:ph type="title"/>
          </p:nvPr>
        </p:nvSpPr>
        <p:spPr/>
        <p:txBody>
          <a:bodyPr/>
          <a:lstStyle/>
          <a:p>
            <a:r>
              <a:rPr lang="en-GB">
                <a:solidFill>
                  <a:srgbClr val="00B050"/>
                </a:solidFill>
                <a:latin typeface="Arial"/>
                <a:cs typeface="Arial"/>
              </a:rPr>
              <a:t>Equity and Access</a:t>
            </a:r>
            <a:endParaRPr lang="en-US">
              <a:solidFill>
                <a:srgbClr val="00B050"/>
              </a:solidFill>
              <a:latin typeface="Arial"/>
              <a:cs typeface="Arial"/>
            </a:endParaRPr>
          </a:p>
        </p:txBody>
      </p:sp>
      <p:sp>
        <p:nvSpPr>
          <p:cNvPr id="3" name="Content Placeholder 2">
            <a:extLst>
              <a:ext uri="{FF2B5EF4-FFF2-40B4-BE49-F238E27FC236}">
                <a16:creationId xmlns:a16="http://schemas.microsoft.com/office/drawing/2014/main" id="{DC71C528-004F-BC3D-3E9A-1915780BB06B}"/>
              </a:ext>
            </a:extLst>
          </p:cNvPr>
          <p:cNvSpPr>
            <a:spLocks noGrp="1"/>
          </p:cNvSpPr>
          <p:nvPr>
            <p:ph sz="half" idx="1"/>
          </p:nvPr>
        </p:nvSpPr>
        <p:spPr>
          <a:xfrm>
            <a:off x="677334" y="2150006"/>
            <a:ext cx="4184035" cy="4697805"/>
          </a:xfrm>
        </p:spPr>
        <p:txBody>
          <a:bodyPr vert="horz" lIns="91440" tIns="45720" rIns="91440" bIns="45720" rtlCol="0" anchor="t">
            <a:noAutofit/>
          </a:bodyPr>
          <a:lstStyle/>
          <a:p>
            <a:endParaRPr lang="en-GB" sz="1200" dirty="0">
              <a:solidFill>
                <a:srgbClr val="444444"/>
              </a:solidFill>
              <a:latin typeface="Calibri"/>
              <a:ea typeface="Calibri"/>
              <a:cs typeface="Calibri"/>
            </a:endParaRPr>
          </a:p>
          <a:p>
            <a:endParaRPr lang="en-GB" sz="1200" dirty="0">
              <a:solidFill>
                <a:srgbClr val="444444"/>
              </a:solidFill>
              <a:latin typeface="Calibri"/>
              <a:ea typeface="Calibri"/>
              <a:cs typeface="Calibri"/>
            </a:endParaRPr>
          </a:p>
          <a:p>
            <a:endParaRPr lang="en-GB" sz="1200" dirty="0">
              <a:solidFill>
                <a:srgbClr val="444444"/>
              </a:solidFill>
              <a:latin typeface="Calibri"/>
              <a:ea typeface="Calibri"/>
              <a:cs typeface="Calibri"/>
            </a:endParaRPr>
          </a:p>
          <a:p>
            <a:endParaRPr lang="en-GB" sz="1200" dirty="0">
              <a:solidFill>
                <a:srgbClr val="444444"/>
              </a:solidFill>
              <a:latin typeface="Calibri"/>
              <a:ea typeface="Calibri"/>
              <a:cs typeface="Calibri"/>
            </a:endParaRPr>
          </a:p>
          <a:p>
            <a:endParaRPr lang="en-GB" sz="1200" dirty="0">
              <a:solidFill>
                <a:srgbClr val="444444"/>
              </a:solidFill>
              <a:latin typeface="Calibri"/>
              <a:ea typeface="Calibri"/>
              <a:cs typeface="Calibri"/>
            </a:endParaRPr>
          </a:p>
          <a:p>
            <a:pPr marL="0" indent="0">
              <a:buNone/>
            </a:pPr>
            <a:endParaRPr lang="en-GB" sz="1200" dirty="0">
              <a:solidFill>
                <a:srgbClr val="444444"/>
              </a:solidFill>
              <a:latin typeface="Calibri"/>
              <a:ea typeface="Calibri"/>
              <a:cs typeface="Calibri"/>
            </a:endParaRPr>
          </a:p>
          <a:p>
            <a:pPr marL="0" indent="0">
              <a:buNone/>
            </a:pPr>
            <a:endParaRPr lang="en-GB" sz="1200" dirty="0">
              <a:solidFill>
                <a:srgbClr val="444444"/>
              </a:solidFill>
              <a:latin typeface="Calibri"/>
              <a:ea typeface="Calibri"/>
              <a:cs typeface="Calibri"/>
            </a:endParaRPr>
          </a:p>
          <a:p>
            <a:pPr marL="0" indent="0">
              <a:buNone/>
            </a:pPr>
            <a:endParaRPr lang="en-GB" sz="1200" dirty="0">
              <a:solidFill>
                <a:srgbClr val="444444"/>
              </a:solidFill>
              <a:latin typeface="Calibri"/>
              <a:ea typeface="Calibri"/>
              <a:cs typeface="Calibri"/>
            </a:endParaRPr>
          </a:p>
          <a:p>
            <a:pPr marL="0" indent="0">
              <a:buNone/>
            </a:pPr>
            <a:endParaRPr lang="en-GB" sz="1200" dirty="0">
              <a:solidFill>
                <a:srgbClr val="444444"/>
              </a:solidFill>
              <a:latin typeface="Calibri"/>
              <a:ea typeface="Calibri"/>
              <a:cs typeface="Calibri"/>
            </a:endParaRPr>
          </a:p>
          <a:p>
            <a:pPr marL="0" indent="0">
              <a:buNone/>
            </a:pPr>
            <a:endParaRPr lang="en-GB" sz="1200" dirty="0">
              <a:solidFill>
                <a:srgbClr val="444444"/>
              </a:solidFill>
              <a:latin typeface="Calibri"/>
              <a:ea typeface="Calibri"/>
              <a:cs typeface="Calibri"/>
            </a:endParaRPr>
          </a:p>
          <a:p>
            <a:pPr marL="0" indent="0">
              <a:buNone/>
            </a:pPr>
            <a:endParaRPr lang="en-GB" sz="1200" dirty="0">
              <a:solidFill>
                <a:srgbClr val="444444"/>
              </a:solidFill>
              <a:latin typeface="Calibri"/>
              <a:ea typeface="Calibri"/>
              <a:cs typeface="Calibri"/>
            </a:endParaRPr>
          </a:p>
          <a:p>
            <a:pPr marL="0" indent="0">
              <a:buNone/>
            </a:pPr>
            <a:endParaRPr lang="en-GB" sz="1200" dirty="0">
              <a:solidFill>
                <a:srgbClr val="444444"/>
              </a:solidFill>
              <a:latin typeface="Calibri"/>
              <a:ea typeface="Calibri"/>
              <a:cs typeface="Calibri"/>
            </a:endParaRPr>
          </a:p>
          <a:p>
            <a:pPr marL="0" indent="0">
              <a:buNone/>
            </a:pPr>
            <a:endParaRPr lang="en-GB" sz="1200" dirty="0">
              <a:solidFill>
                <a:srgbClr val="444444"/>
              </a:solidFill>
              <a:latin typeface="Calibri"/>
              <a:ea typeface="Calibri"/>
              <a:cs typeface="Calibri"/>
            </a:endParaRPr>
          </a:p>
          <a:p>
            <a:pPr marL="0" indent="0">
              <a:buNone/>
            </a:pPr>
            <a:r>
              <a:rPr lang="en-GB" sz="1100" b="1">
                <a:solidFill>
                  <a:srgbClr val="444444"/>
                </a:solidFill>
                <a:latin typeface="Arial"/>
                <a:ea typeface="Calibri"/>
                <a:cs typeface="Arial"/>
              </a:rPr>
              <a:t>Figure 7: An educational graphic demonstrating </a:t>
            </a:r>
            <a:r>
              <a:rPr lang="en-GB" sz="1100" b="1" dirty="0">
                <a:solidFill>
                  <a:srgbClr val="444444"/>
                </a:solidFill>
                <a:latin typeface="Arial"/>
                <a:ea typeface="Calibri"/>
                <a:cs typeface="Arial"/>
              </a:rPr>
              <a:t>collaboration, unity, and global diversity (Katherine Del Monte, 2021).</a:t>
            </a:r>
            <a:endParaRPr lang="en-GB" sz="1100" b="1">
              <a:latin typeface="Arial"/>
              <a:cs typeface="Arial"/>
            </a:endParaRPr>
          </a:p>
        </p:txBody>
      </p:sp>
      <p:pic>
        <p:nvPicPr>
          <p:cNvPr id="6" name="Picture 5" descr="A group of hands reaching for a circle&#10;&#10;AI-generated content may be incorrect.">
            <a:extLst>
              <a:ext uri="{FF2B5EF4-FFF2-40B4-BE49-F238E27FC236}">
                <a16:creationId xmlns:a16="http://schemas.microsoft.com/office/drawing/2014/main" id="{F3F1F176-8DC0-30BB-18E6-20C30DBF8174}"/>
              </a:ext>
            </a:extLst>
          </p:cNvPr>
          <p:cNvPicPr>
            <a:picLocks noChangeAspect="1"/>
          </p:cNvPicPr>
          <p:nvPr/>
        </p:nvPicPr>
        <p:blipFill>
          <a:blip r:embed="rId3"/>
          <a:stretch>
            <a:fillRect/>
          </a:stretch>
        </p:blipFill>
        <p:spPr>
          <a:xfrm>
            <a:off x="681567" y="2146830"/>
            <a:ext cx="4288366" cy="3961341"/>
          </a:xfrm>
          <a:prstGeom prst="rect">
            <a:avLst/>
          </a:prstGeom>
        </p:spPr>
      </p:pic>
      <p:graphicFrame>
        <p:nvGraphicFramePr>
          <p:cNvPr id="12" name="Content Placeholder 9">
            <a:extLst>
              <a:ext uri="{FF2B5EF4-FFF2-40B4-BE49-F238E27FC236}">
                <a16:creationId xmlns:a16="http://schemas.microsoft.com/office/drawing/2014/main" id="{073BDB48-9908-A5AE-7C39-E5280A6CED9D}"/>
              </a:ext>
            </a:extLst>
          </p:cNvPr>
          <p:cNvGraphicFramePr>
            <a:graphicFrameLocks noGrp="1"/>
          </p:cNvGraphicFramePr>
          <p:nvPr>
            <p:ph sz="half" idx="2"/>
            <p:extLst>
              <p:ext uri="{D42A27DB-BD31-4B8C-83A1-F6EECF244321}">
                <p14:modId xmlns:p14="http://schemas.microsoft.com/office/powerpoint/2010/main" val="4121498792"/>
              </p:ext>
            </p:extLst>
          </p:nvPr>
        </p:nvGraphicFramePr>
        <p:xfrm>
          <a:off x="5296799" y="1105280"/>
          <a:ext cx="4184034" cy="575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58" name="Slide Number Placeholder 357">
            <a:extLst>
              <a:ext uri="{FF2B5EF4-FFF2-40B4-BE49-F238E27FC236}">
                <a16:creationId xmlns:a16="http://schemas.microsoft.com/office/drawing/2014/main" id="{3382A5F8-04BD-7382-79B3-EBEAF1A27C11}"/>
              </a:ext>
            </a:extLst>
          </p:cNvPr>
          <p:cNvSpPr>
            <a:spLocks noGrp="1"/>
          </p:cNvSpPr>
          <p:nvPr>
            <p:ph type="sldNum" sz="quarter" idx="12"/>
          </p:nvPr>
        </p:nvSpPr>
        <p:spPr/>
        <p:txBody>
          <a:bodyPr/>
          <a:lstStyle/>
          <a:p>
            <a:fld id="{6FF9F0C5-380F-41C2-899A-BAC0F0927E16}" type="slidenum">
              <a:rPr lang="en-US" dirty="0"/>
              <a:t>7</a:t>
            </a:fld>
            <a:endParaRPr lang="en-GB"/>
          </a:p>
        </p:txBody>
      </p:sp>
    </p:spTree>
    <p:extLst>
      <p:ext uri="{BB962C8B-B14F-4D97-AF65-F5344CB8AC3E}">
        <p14:creationId xmlns:p14="http://schemas.microsoft.com/office/powerpoint/2010/main" val="568574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FE90-38B4-3D55-2754-30A831298B12}"/>
              </a:ext>
            </a:extLst>
          </p:cNvPr>
          <p:cNvSpPr>
            <a:spLocks noGrp="1"/>
          </p:cNvSpPr>
          <p:nvPr>
            <p:ph type="title"/>
          </p:nvPr>
        </p:nvSpPr>
        <p:spPr/>
        <p:txBody>
          <a:bodyPr/>
          <a:lstStyle/>
          <a:p>
            <a:r>
              <a:rPr lang="en-GB" b="1">
                <a:solidFill>
                  <a:srgbClr val="00B050"/>
                </a:solidFill>
                <a:latin typeface="Arial"/>
                <a:cs typeface="Arial"/>
              </a:rPr>
              <a:t>Critical Evaluation</a:t>
            </a:r>
            <a:endParaRPr lang="en-US">
              <a:solidFill>
                <a:srgbClr val="00B050"/>
              </a:solidFill>
              <a:latin typeface="Arial"/>
              <a:cs typeface="Arial"/>
            </a:endParaRPr>
          </a:p>
        </p:txBody>
      </p:sp>
      <p:sp>
        <p:nvSpPr>
          <p:cNvPr id="3" name="Content Placeholder 2">
            <a:extLst>
              <a:ext uri="{FF2B5EF4-FFF2-40B4-BE49-F238E27FC236}">
                <a16:creationId xmlns:a16="http://schemas.microsoft.com/office/drawing/2014/main" id="{E9B4DB92-B07F-5B4C-BE72-E00500E562DF}"/>
              </a:ext>
            </a:extLst>
          </p:cNvPr>
          <p:cNvSpPr>
            <a:spLocks noGrp="1"/>
          </p:cNvSpPr>
          <p:nvPr>
            <p:ph sz="half" idx="1"/>
          </p:nvPr>
        </p:nvSpPr>
        <p:spPr>
          <a:xfrm>
            <a:off x="677334" y="1717566"/>
            <a:ext cx="4184035" cy="4323795"/>
          </a:xfrm>
        </p:spPr>
        <p:txBody>
          <a:bodyPr vert="horz" lIns="91440" tIns="45720" rIns="91440" bIns="45720" rtlCol="0" anchor="t">
            <a:normAutofit/>
          </a:bodyPr>
          <a:lstStyle/>
          <a:p>
            <a:pPr marL="0" indent="0">
              <a:buNone/>
            </a:pPr>
            <a:r>
              <a:rPr lang="en-GB" sz="2400" b="1">
                <a:solidFill>
                  <a:srgbClr val="3F3F3F"/>
                </a:solidFill>
                <a:latin typeface="Arial"/>
                <a:cs typeface="Arial"/>
              </a:rPr>
              <a:t>Successes</a:t>
            </a:r>
            <a:endParaRPr lang="en-GB" sz="2400">
              <a:latin typeface="Arial"/>
              <a:cs typeface="Arial"/>
            </a:endParaRPr>
          </a:p>
          <a:p>
            <a:r>
              <a:rPr lang="en-GB" sz="2400">
                <a:solidFill>
                  <a:srgbClr val="3F3F3F"/>
                </a:solidFill>
                <a:latin typeface="Arial"/>
                <a:cs typeface="Arial"/>
              </a:rPr>
              <a:t>Prevention</a:t>
            </a:r>
            <a:endParaRPr lang="en-GB" sz="2400">
              <a:latin typeface="Arial"/>
              <a:cs typeface="Arial"/>
            </a:endParaRPr>
          </a:p>
          <a:p>
            <a:r>
              <a:rPr lang="en-GB" sz="2400">
                <a:solidFill>
                  <a:srgbClr val="3F3F3F"/>
                </a:solidFill>
                <a:latin typeface="Arial"/>
                <a:cs typeface="Arial"/>
              </a:rPr>
              <a:t>Person centred care</a:t>
            </a:r>
            <a:endParaRPr lang="en-GB" sz="2400">
              <a:latin typeface="Arial"/>
              <a:cs typeface="Arial"/>
            </a:endParaRPr>
          </a:p>
          <a:p>
            <a:r>
              <a:rPr lang="en-GB" sz="2400">
                <a:solidFill>
                  <a:srgbClr val="3F3F3F"/>
                </a:solidFill>
                <a:latin typeface="Arial"/>
                <a:cs typeface="Arial"/>
              </a:rPr>
              <a:t>Public health promotion</a:t>
            </a:r>
            <a:endParaRPr lang="en-GB" sz="2400">
              <a:latin typeface="Arial"/>
              <a:cs typeface="Arial"/>
            </a:endParaRPr>
          </a:p>
          <a:p>
            <a:r>
              <a:rPr lang="en-GB" sz="2400">
                <a:solidFill>
                  <a:srgbClr val="3F3F3F"/>
                </a:solidFill>
                <a:latin typeface="Arial"/>
                <a:cs typeface="Arial"/>
              </a:rPr>
              <a:t>Improved access through technology</a:t>
            </a:r>
            <a:endParaRPr lang="en-GB" sz="2400">
              <a:latin typeface="Arial"/>
              <a:cs typeface="Arial"/>
            </a:endParaRPr>
          </a:p>
          <a:p>
            <a:pPr marL="0" indent="0">
              <a:buNone/>
            </a:pPr>
            <a:r>
              <a:rPr lang="en-GB" dirty="0">
                <a:solidFill>
                  <a:srgbClr val="3F3F3F"/>
                </a:solidFill>
                <a:latin typeface="Arial"/>
                <a:cs typeface="Arial"/>
              </a:rPr>
              <a:t>( </a:t>
            </a:r>
            <a:r>
              <a:rPr lang="en-GB" dirty="0" err="1">
                <a:solidFill>
                  <a:srgbClr val="3F3F3F"/>
                </a:solidFill>
                <a:latin typeface="Arial"/>
                <a:cs typeface="Arial"/>
              </a:rPr>
              <a:t>Alderwick</a:t>
            </a:r>
            <a:r>
              <a:rPr lang="en-GB" dirty="0">
                <a:solidFill>
                  <a:srgbClr val="3F3F3F"/>
                </a:solidFill>
                <a:latin typeface="Arial"/>
                <a:cs typeface="Arial"/>
              </a:rPr>
              <a:t> and Dixon, 2019; Marmot, 2020).</a:t>
            </a:r>
            <a:endParaRPr lang="en-GB" dirty="0">
              <a:latin typeface="Arial"/>
              <a:cs typeface="Arial"/>
            </a:endParaRPr>
          </a:p>
          <a:p>
            <a:endParaRPr lang="en-GB" dirty="0"/>
          </a:p>
        </p:txBody>
      </p:sp>
      <p:sp>
        <p:nvSpPr>
          <p:cNvPr id="4" name="Content Placeholder 3">
            <a:extLst>
              <a:ext uri="{FF2B5EF4-FFF2-40B4-BE49-F238E27FC236}">
                <a16:creationId xmlns:a16="http://schemas.microsoft.com/office/drawing/2014/main" id="{4F347AFB-7B0D-A8A9-09B4-C0F34904C4DA}"/>
              </a:ext>
            </a:extLst>
          </p:cNvPr>
          <p:cNvSpPr>
            <a:spLocks noGrp="1"/>
          </p:cNvSpPr>
          <p:nvPr>
            <p:ph sz="half" idx="2"/>
          </p:nvPr>
        </p:nvSpPr>
        <p:spPr>
          <a:xfrm>
            <a:off x="5089970" y="1717566"/>
            <a:ext cx="4175174" cy="4323796"/>
          </a:xfrm>
        </p:spPr>
        <p:txBody>
          <a:bodyPr vert="horz" lIns="91440" tIns="45720" rIns="91440" bIns="45720" rtlCol="0" anchor="t">
            <a:normAutofit/>
          </a:bodyPr>
          <a:lstStyle/>
          <a:p>
            <a:pPr marL="0" indent="0">
              <a:buNone/>
            </a:pPr>
            <a:r>
              <a:rPr lang="en-GB" sz="2400" b="1">
                <a:solidFill>
                  <a:srgbClr val="3F3F3F"/>
                </a:solidFill>
                <a:latin typeface="Arial"/>
                <a:cs typeface="Arial"/>
              </a:rPr>
              <a:t>Challenges</a:t>
            </a:r>
            <a:endParaRPr lang="en-GB" sz="2400">
              <a:latin typeface="Arial"/>
              <a:cs typeface="Arial"/>
            </a:endParaRPr>
          </a:p>
          <a:p>
            <a:r>
              <a:rPr lang="en-GB" sz="2400">
                <a:solidFill>
                  <a:srgbClr val="3F3F3F"/>
                </a:solidFill>
                <a:latin typeface="Arial"/>
                <a:cs typeface="Arial"/>
              </a:rPr>
              <a:t>Workforce pressures</a:t>
            </a:r>
            <a:endParaRPr lang="en-GB" sz="2400">
              <a:latin typeface="Arial"/>
              <a:cs typeface="Arial"/>
            </a:endParaRPr>
          </a:p>
          <a:p>
            <a:r>
              <a:rPr lang="en-GB" sz="2400">
                <a:solidFill>
                  <a:srgbClr val="3F3F3F"/>
                </a:solidFill>
                <a:latin typeface="Arial"/>
                <a:cs typeface="Arial"/>
              </a:rPr>
              <a:t>Funding pressures</a:t>
            </a:r>
            <a:endParaRPr lang="en-GB" sz="2400">
              <a:latin typeface="Arial"/>
              <a:cs typeface="Arial"/>
            </a:endParaRPr>
          </a:p>
          <a:p>
            <a:r>
              <a:rPr lang="en-GB" sz="2400">
                <a:solidFill>
                  <a:srgbClr val="3F3F3F"/>
                </a:solidFill>
                <a:latin typeface="Arial"/>
                <a:cs typeface="Arial"/>
              </a:rPr>
              <a:t>Health inequalities</a:t>
            </a:r>
            <a:endParaRPr lang="en-GB" sz="2400">
              <a:latin typeface="Arial"/>
              <a:cs typeface="Arial"/>
            </a:endParaRPr>
          </a:p>
          <a:p>
            <a:r>
              <a:rPr lang="en-GB" sz="2400">
                <a:solidFill>
                  <a:srgbClr val="3F3F3F"/>
                </a:solidFill>
                <a:latin typeface="Arial"/>
                <a:cs typeface="Arial"/>
              </a:rPr>
              <a:t>Digital exclusion</a:t>
            </a:r>
            <a:endParaRPr lang="en-GB" sz="2400">
              <a:latin typeface="Arial"/>
              <a:cs typeface="Arial"/>
            </a:endParaRPr>
          </a:p>
          <a:p>
            <a:endParaRPr lang="en-GB" dirty="0"/>
          </a:p>
        </p:txBody>
      </p:sp>
      <p:sp>
        <p:nvSpPr>
          <p:cNvPr id="5" name="Slide Number Placeholder 4">
            <a:extLst>
              <a:ext uri="{FF2B5EF4-FFF2-40B4-BE49-F238E27FC236}">
                <a16:creationId xmlns:a16="http://schemas.microsoft.com/office/drawing/2014/main" id="{2CB10EE5-6C0C-4F44-3094-003F2D0471E8}"/>
              </a:ext>
            </a:extLst>
          </p:cNvPr>
          <p:cNvSpPr>
            <a:spLocks noGrp="1"/>
          </p:cNvSpPr>
          <p:nvPr>
            <p:ph type="sldNum" sz="quarter" idx="12"/>
          </p:nvPr>
        </p:nvSpPr>
        <p:spPr/>
        <p:txBody>
          <a:bodyPr/>
          <a:lstStyle/>
          <a:p>
            <a:fld id="{6FF9F0C5-380F-41C2-899A-BAC0F0927E16}" type="slidenum">
              <a:rPr lang="en-US" dirty="0"/>
              <a:t>8</a:t>
            </a:fld>
            <a:endParaRPr lang="en-GB"/>
          </a:p>
        </p:txBody>
      </p:sp>
    </p:spTree>
    <p:extLst>
      <p:ext uri="{BB962C8B-B14F-4D97-AF65-F5344CB8AC3E}">
        <p14:creationId xmlns:p14="http://schemas.microsoft.com/office/powerpoint/2010/main" val="1125012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18945-8FCD-5771-E7E5-7ADB2D3DF609}"/>
              </a:ext>
            </a:extLst>
          </p:cNvPr>
          <p:cNvSpPr>
            <a:spLocks noGrp="1"/>
          </p:cNvSpPr>
          <p:nvPr>
            <p:ph type="title"/>
          </p:nvPr>
        </p:nvSpPr>
        <p:spPr/>
        <p:txBody>
          <a:bodyPr/>
          <a:lstStyle/>
          <a:p>
            <a:r>
              <a:rPr lang="en-GB" b="1">
                <a:solidFill>
                  <a:srgbClr val="00B050"/>
                </a:solidFill>
                <a:latin typeface="Arial"/>
                <a:cs typeface="Arial"/>
              </a:rPr>
              <a:t>Recommendations</a:t>
            </a:r>
            <a:endParaRPr lang="en-US">
              <a:solidFill>
                <a:srgbClr val="00B050"/>
              </a:solidFill>
              <a:latin typeface="Arial"/>
              <a:cs typeface="Arial"/>
            </a:endParaRPr>
          </a:p>
        </p:txBody>
      </p:sp>
      <p:graphicFrame>
        <p:nvGraphicFramePr>
          <p:cNvPr id="7" name="Content Placeholder 2">
            <a:extLst>
              <a:ext uri="{FF2B5EF4-FFF2-40B4-BE49-F238E27FC236}">
                <a16:creationId xmlns:a16="http://schemas.microsoft.com/office/drawing/2014/main" id="{F5929D37-DB87-4CE9-1645-B23EB49A1390}"/>
              </a:ext>
            </a:extLst>
          </p:cNvPr>
          <p:cNvGraphicFramePr>
            <a:graphicFrameLocks noGrp="1"/>
          </p:cNvGraphicFramePr>
          <p:nvPr>
            <p:ph sz="half" idx="1"/>
            <p:extLst>
              <p:ext uri="{D42A27DB-BD31-4B8C-83A1-F6EECF244321}">
                <p14:modId xmlns:p14="http://schemas.microsoft.com/office/powerpoint/2010/main" val="3087951657"/>
              </p:ext>
            </p:extLst>
          </p:nvPr>
        </p:nvGraphicFramePr>
        <p:xfrm>
          <a:off x="677334" y="2160589"/>
          <a:ext cx="4184035" cy="4558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146E1F8A-9EC5-A272-067F-BFB187C51F87}"/>
              </a:ext>
            </a:extLst>
          </p:cNvPr>
          <p:cNvSpPr>
            <a:spLocks noGrp="1"/>
          </p:cNvSpPr>
          <p:nvPr>
            <p:ph sz="half" idx="2"/>
          </p:nvPr>
        </p:nvSpPr>
        <p:spPr/>
        <p:txBody>
          <a:bodyPr vert="horz" lIns="91440" tIns="45720" rIns="91440" bIns="45720" rtlCol="0" anchor="t">
            <a:normAutofit/>
          </a:bodyPr>
          <a:lstStyle/>
          <a:p>
            <a:endParaRPr lang="en-GB" sz="2400" dirty="0">
              <a:solidFill>
                <a:schemeClr val="tx1"/>
              </a:solidFill>
              <a:latin typeface="Arial"/>
              <a:cs typeface="Arial"/>
            </a:endParaRPr>
          </a:p>
          <a:p>
            <a:endParaRPr lang="en-GB" dirty="0"/>
          </a:p>
        </p:txBody>
      </p:sp>
      <p:sp>
        <p:nvSpPr>
          <p:cNvPr id="290" name="Slide Number Placeholder 289">
            <a:extLst>
              <a:ext uri="{FF2B5EF4-FFF2-40B4-BE49-F238E27FC236}">
                <a16:creationId xmlns:a16="http://schemas.microsoft.com/office/drawing/2014/main" id="{D840D799-9E2D-42B1-02D0-270BCBC90131}"/>
              </a:ext>
            </a:extLst>
          </p:cNvPr>
          <p:cNvSpPr>
            <a:spLocks noGrp="1"/>
          </p:cNvSpPr>
          <p:nvPr>
            <p:ph type="sldNum" sz="quarter" idx="12"/>
          </p:nvPr>
        </p:nvSpPr>
        <p:spPr/>
        <p:txBody>
          <a:bodyPr/>
          <a:lstStyle/>
          <a:p>
            <a:fld id="{6FF9F0C5-380F-41C2-899A-BAC0F0927E16}" type="slidenum">
              <a:rPr lang="en-US" dirty="0"/>
              <a:t>9</a:t>
            </a:fld>
            <a:endParaRPr lang="en-GB"/>
          </a:p>
        </p:txBody>
      </p:sp>
    </p:spTree>
    <p:extLst>
      <p:ext uri="{BB962C8B-B14F-4D97-AF65-F5344CB8AC3E}">
        <p14:creationId xmlns:p14="http://schemas.microsoft.com/office/powerpoint/2010/main" val="61780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2" name="Straight Connector 51">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59">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9E16B40-11A9-468E-A165-91AA8AA79F03}"/>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b="1"/>
              <a:t>Conclusion</a:t>
            </a:r>
          </a:p>
        </p:txBody>
      </p:sp>
      <p:sp>
        <p:nvSpPr>
          <p:cNvPr id="5" name="Slide Number Placeholder 4">
            <a:extLst>
              <a:ext uri="{FF2B5EF4-FFF2-40B4-BE49-F238E27FC236}">
                <a16:creationId xmlns:a16="http://schemas.microsoft.com/office/drawing/2014/main" id="{55E80780-A879-4377-9824-F3E5EAEC0FA9}"/>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defTabSz="457200">
              <a:spcAft>
                <a:spcPts val="600"/>
              </a:spcAft>
            </a:pPr>
            <a:fld id="{6FF9F0C5-380F-41C2-899A-BAC0F0927E16}" type="slidenum">
              <a:rPr lang="en-US" dirty="0"/>
              <a:pPr defTabSz="457200">
                <a:spcAft>
                  <a:spcPts val="600"/>
                </a:spcAft>
              </a:pPr>
              <a:t>10</a:t>
            </a:fld>
            <a:endParaRPr lang="en-US"/>
          </a:p>
        </p:txBody>
      </p:sp>
      <p:graphicFrame>
        <p:nvGraphicFramePr>
          <p:cNvPr id="26" name="Content Placeholder 2">
            <a:extLst>
              <a:ext uri="{FF2B5EF4-FFF2-40B4-BE49-F238E27FC236}">
                <a16:creationId xmlns:a16="http://schemas.microsoft.com/office/drawing/2014/main" id="{10E43A9A-8EA6-B541-861C-296FE86871AB}"/>
              </a:ext>
            </a:extLst>
          </p:cNvPr>
          <p:cNvGraphicFramePr>
            <a:graphicFrameLocks noGrp="1"/>
          </p:cNvGraphicFramePr>
          <p:nvPr>
            <p:ph sz="half" idx="1"/>
            <p:extLst>
              <p:ext uri="{D42A27DB-BD31-4B8C-83A1-F6EECF244321}">
                <p14:modId xmlns:p14="http://schemas.microsoft.com/office/powerpoint/2010/main" val="2976530045"/>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5175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C95C8-7AB8-D783-0F67-63CDC8EEBB0A}"/>
              </a:ext>
            </a:extLst>
          </p:cNvPr>
          <p:cNvSpPr>
            <a:spLocks noGrp="1"/>
          </p:cNvSpPr>
          <p:nvPr>
            <p:ph type="title"/>
          </p:nvPr>
        </p:nvSpPr>
        <p:spPr/>
        <p:txBody>
          <a:bodyPr/>
          <a:lstStyle/>
          <a:p>
            <a:r>
              <a:rPr lang="en-GB" sz="4400" dirty="0">
                <a:solidFill>
                  <a:srgbClr val="00B050"/>
                </a:solidFill>
                <a:latin typeface="Arial"/>
                <a:cs typeface="Arial"/>
              </a:rPr>
              <a:t>Referen</a:t>
            </a:r>
            <a:r>
              <a:rPr lang="en-GB" sz="4400">
                <a:solidFill>
                  <a:srgbClr val="00B050"/>
                </a:solidFill>
                <a:latin typeface="Arial"/>
                <a:cs typeface="Arial"/>
              </a:rPr>
              <a:t>ces </a:t>
            </a:r>
          </a:p>
        </p:txBody>
      </p:sp>
      <p:sp>
        <p:nvSpPr>
          <p:cNvPr id="3" name="Content Placeholder 2">
            <a:extLst>
              <a:ext uri="{FF2B5EF4-FFF2-40B4-BE49-F238E27FC236}">
                <a16:creationId xmlns:a16="http://schemas.microsoft.com/office/drawing/2014/main" id="{D1401D6A-8C13-2B9B-FEEF-507550350080}"/>
              </a:ext>
            </a:extLst>
          </p:cNvPr>
          <p:cNvSpPr>
            <a:spLocks noGrp="1"/>
          </p:cNvSpPr>
          <p:nvPr>
            <p:ph sz="half" idx="1"/>
          </p:nvPr>
        </p:nvSpPr>
        <p:spPr>
          <a:xfrm>
            <a:off x="677334" y="1513776"/>
            <a:ext cx="4184035" cy="5156678"/>
          </a:xfrm>
        </p:spPr>
        <p:txBody>
          <a:bodyPr vert="horz" lIns="91440" tIns="45720" rIns="91440" bIns="45720" rtlCol="0" anchor="t">
            <a:normAutofit/>
          </a:bodyPr>
          <a:lstStyle/>
          <a:p>
            <a:r>
              <a:rPr lang="en-GB" sz="1100" i="1">
                <a:highlight>
                  <a:srgbClr val="FFFFFF"/>
                </a:highlight>
                <a:latin typeface="Arial"/>
                <a:cs typeface="Arial"/>
              </a:rPr>
              <a:t>A circle of five colourful figures holding hands around the letter MECC (2025)</a:t>
            </a:r>
            <a:r>
              <a:rPr lang="en-GB" sz="1100" dirty="0">
                <a:highlight>
                  <a:srgbClr val="FFFFFF"/>
                </a:highlight>
                <a:latin typeface="Arial"/>
                <a:cs typeface="Arial"/>
              </a:rPr>
              <a:t> </a:t>
            </a:r>
            <a:r>
              <a:rPr lang="en-GB" sz="1100">
                <a:highlight>
                  <a:srgbClr val="FFFFFF"/>
                </a:highlight>
                <a:latin typeface="Arial"/>
                <a:cs typeface="Arial"/>
              </a:rPr>
              <a:t>[Image from website] Available at: </a:t>
            </a:r>
            <a:r>
              <a:rPr lang="en-GB" sz="1100" dirty="0">
                <a:solidFill>
                  <a:srgbClr val="000000"/>
                </a:solidFill>
                <a:highlight>
                  <a:srgbClr val="FFFFFF"/>
                </a:highlight>
                <a:latin typeface="Arial"/>
                <a:cs typeface="Arial"/>
                <a:hlinkClick r:id="rId2"/>
              </a:rPr>
              <a:t>https://www.scas.nhs.uk/make-every-contact-count/</a:t>
            </a:r>
            <a:r>
              <a:rPr lang="en-GB" sz="1100" dirty="0">
                <a:highlight>
                  <a:srgbClr val="FFFFFF"/>
                </a:highlight>
                <a:latin typeface="Arial"/>
                <a:cs typeface="Arial"/>
              </a:rPr>
              <a:t> </a:t>
            </a:r>
            <a:r>
              <a:rPr lang="en-GB" sz="1100">
                <a:highlight>
                  <a:srgbClr val="FFFFFF"/>
                </a:highlight>
                <a:latin typeface="Arial"/>
                <a:cs typeface="Arial"/>
              </a:rPr>
              <a:t>(Accessed: 9 October 2026).</a:t>
            </a:r>
            <a:endParaRPr lang="en-US" sz="1100">
              <a:solidFill>
                <a:srgbClr val="000000"/>
              </a:solidFill>
              <a:latin typeface="Arial"/>
              <a:cs typeface="Arial"/>
            </a:endParaRPr>
          </a:p>
          <a:p>
            <a:r>
              <a:rPr lang="en-GB" sz="1100" i="1">
                <a:solidFill>
                  <a:srgbClr val="000000"/>
                </a:solidFill>
                <a:highlight>
                  <a:srgbClr val="FFFFFF"/>
                </a:highlight>
                <a:latin typeface="Arial"/>
                <a:cs typeface="Arial"/>
              </a:rPr>
              <a:t>A speech bubble made of handprints (2023) </a:t>
            </a:r>
            <a:r>
              <a:rPr lang="en-GB" sz="1100">
                <a:solidFill>
                  <a:srgbClr val="000000"/>
                </a:solidFill>
                <a:highlight>
                  <a:srgbClr val="FFFFFF"/>
                </a:highlight>
                <a:latin typeface="Arial"/>
                <a:cs typeface="Arial"/>
              </a:rPr>
              <a:t>[Image from website] Available at: </a:t>
            </a:r>
            <a:r>
              <a:rPr lang="en-GB" sz="1100" dirty="0">
                <a:solidFill>
                  <a:srgbClr val="000000"/>
                </a:solidFill>
                <a:highlight>
                  <a:srgbClr val="FFFFFF"/>
                </a:highlight>
                <a:latin typeface="Arial"/>
                <a:cs typeface="Arial"/>
                <a:hlinkClick r:id="rId3"/>
              </a:rPr>
              <a:t>https://www.alliance-scotland.org.uk/health-and-social-care-integration/integration-support/about-integration/</a:t>
            </a:r>
            <a:r>
              <a:rPr lang="en-GB" sz="1100">
                <a:solidFill>
                  <a:srgbClr val="000000"/>
                </a:solidFill>
                <a:highlight>
                  <a:srgbClr val="FFFFFF"/>
                </a:highlight>
                <a:latin typeface="Arial"/>
                <a:cs typeface="Arial"/>
              </a:rPr>
              <a:t> (Accessed: 8 October 2026)</a:t>
            </a:r>
            <a:endParaRPr lang="en-GB" sz="1100">
              <a:solidFill>
                <a:srgbClr val="000000"/>
              </a:solidFill>
              <a:latin typeface="Arial"/>
              <a:cs typeface="Arial"/>
            </a:endParaRPr>
          </a:p>
          <a:p>
            <a:r>
              <a:rPr lang="en-GB" sz="1100" i="1">
                <a:latin typeface="Arial"/>
                <a:cs typeface="Arial"/>
              </a:rPr>
              <a:t>A symbolised global ecosystem inside a lightbulb supported by two hands (2015)</a:t>
            </a:r>
            <a:r>
              <a:rPr lang="en-GB" sz="1100" dirty="0">
                <a:latin typeface="Arial"/>
                <a:cs typeface="Arial"/>
              </a:rPr>
              <a:t> </a:t>
            </a:r>
            <a:r>
              <a:rPr lang="en-GB" sz="1100">
                <a:latin typeface="Arial"/>
                <a:cs typeface="Arial"/>
              </a:rPr>
              <a:t>[Image from website] Available at: </a:t>
            </a:r>
            <a:r>
              <a:rPr lang="en-GB" sz="1100" dirty="0">
                <a:solidFill>
                  <a:srgbClr val="000000"/>
                </a:solidFill>
                <a:latin typeface="Arial"/>
                <a:cs typeface="Arial"/>
                <a:hlinkClick r:id="rId4"/>
              </a:rPr>
              <a:t>https://trellis.net/article/sustainable-development-goal-17-strengthen-global-partnership/</a:t>
            </a:r>
            <a:r>
              <a:rPr lang="en-GB" sz="1100" dirty="0">
                <a:latin typeface="Arial"/>
                <a:cs typeface="Arial"/>
              </a:rPr>
              <a:t> </a:t>
            </a:r>
            <a:r>
              <a:rPr lang="en-GB" sz="1100">
                <a:latin typeface="Arial"/>
                <a:cs typeface="Arial"/>
              </a:rPr>
              <a:t>(Accessed: 8 October 2026).</a:t>
            </a:r>
            <a:endParaRPr lang="en-US" sz="1100">
              <a:solidFill>
                <a:srgbClr val="000000"/>
              </a:solidFill>
              <a:latin typeface="Arial"/>
              <a:cs typeface="Arial"/>
            </a:endParaRPr>
          </a:p>
          <a:p>
            <a:r>
              <a:rPr lang="en-GB" sz="1100" i="1">
                <a:latin typeface="Arial"/>
                <a:cs typeface="Arial"/>
              </a:rPr>
              <a:t>An educational graphic demonstrating collaboration, unity, and global diversity (2021)</a:t>
            </a:r>
            <a:r>
              <a:rPr lang="en-GB" sz="1100">
                <a:latin typeface="Arial"/>
                <a:cs typeface="Arial"/>
              </a:rPr>
              <a:t> [Image from website] Available at: </a:t>
            </a:r>
            <a:r>
              <a:rPr lang="en-GB" sz="1100" dirty="0">
                <a:solidFill>
                  <a:srgbClr val="000000"/>
                </a:solidFill>
                <a:latin typeface="Arial"/>
                <a:cs typeface="Arial"/>
                <a:hlinkClick r:id="rId5"/>
              </a:rPr>
              <a:t>https://www.latinoliteracy.com/equity-and-access-in-schools/</a:t>
            </a:r>
            <a:r>
              <a:rPr lang="en-GB" sz="1100">
                <a:latin typeface="Arial"/>
                <a:cs typeface="Arial"/>
              </a:rPr>
              <a:t> (Accessed: 9 October 2026).</a:t>
            </a:r>
            <a:endParaRPr lang="en-GB" sz="1100">
              <a:solidFill>
                <a:srgbClr val="000000"/>
              </a:solidFill>
              <a:latin typeface="Arial"/>
              <a:cs typeface="Arial"/>
            </a:endParaRPr>
          </a:p>
          <a:p>
            <a:r>
              <a:rPr lang="en-US" sz="1100" dirty="0" err="1">
                <a:latin typeface="Arial"/>
                <a:cs typeface="Arial"/>
              </a:rPr>
              <a:t>Alderwick</a:t>
            </a:r>
            <a:r>
              <a:rPr lang="en-US" sz="1100" dirty="0">
                <a:latin typeface="Arial"/>
                <a:cs typeface="Arial"/>
              </a:rPr>
              <a:t>, H. and Dixon, J. (2019) ‘The NHS long term plan’, </a:t>
            </a:r>
            <a:r>
              <a:rPr lang="en-US" sz="1100" i="1" dirty="0">
                <a:latin typeface="Arial"/>
                <a:cs typeface="Arial"/>
              </a:rPr>
              <a:t>BMJ</a:t>
            </a:r>
            <a:r>
              <a:rPr lang="en-US" sz="1100" dirty="0">
                <a:latin typeface="Arial"/>
                <a:cs typeface="Arial"/>
              </a:rPr>
              <a:t>, 364(184), p. l84. Available at: </a:t>
            </a:r>
            <a:r>
              <a:rPr lang="en-US" sz="1100" dirty="0">
                <a:solidFill>
                  <a:srgbClr val="000000"/>
                </a:solidFill>
                <a:latin typeface="Arial"/>
                <a:cs typeface="Arial"/>
                <a:hlinkClick r:id="rId6"/>
              </a:rPr>
              <a:t>https://doi.org/10.1136/bmj.l84</a:t>
            </a:r>
            <a:r>
              <a:rPr lang="en-US" sz="1100" dirty="0">
                <a:latin typeface="Arial"/>
                <a:cs typeface="Arial"/>
              </a:rPr>
              <a:t>.</a:t>
            </a:r>
            <a:endParaRPr lang="en-US" sz="1100">
              <a:solidFill>
                <a:srgbClr val="000000"/>
              </a:solidFill>
              <a:latin typeface="Arial"/>
              <a:cs typeface="Arial"/>
            </a:endParaRPr>
          </a:p>
          <a:p>
            <a:r>
              <a:rPr lang="en-US" sz="1100" dirty="0">
                <a:latin typeface="Arial"/>
                <a:cs typeface="Arial"/>
              </a:rPr>
              <a:t>Dahlgren, G. and Whitehead, M. (2021) ‘The </a:t>
            </a:r>
            <a:r>
              <a:rPr lang="en-US" sz="1100" dirty="0" err="1">
                <a:latin typeface="Arial"/>
                <a:cs typeface="Arial"/>
              </a:rPr>
              <a:t>dahlgren</a:t>
            </a:r>
            <a:r>
              <a:rPr lang="en-US" sz="1100" dirty="0">
                <a:latin typeface="Arial"/>
                <a:cs typeface="Arial"/>
              </a:rPr>
              <a:t>-whitehead model of health determinants: 30 Years on and still chasing rainbows’, </a:t>
            </a:r>
            <a:r>
              <a:rPr lang="en-US" sz="1100" i="1" dirty="0">
                <a:latin typeface="Arial"/>
                <a:cs typeface="Arial"/>
              </a:rPr>
              <a:t>Public Health</a:t>
            </a:r>
            <a:r>
              <a:rPr lang="en-US" sz="1100" dirty="0">
                <a:latin typeface="Arial"/>
                <a:cs typeface="Arial"/>
              </a:rPr>
              <a:t>, 199(1), pp. 20–24. Available at: </a:t>
            </a:r>
            <a:r>
              <a:rPr lang="en-US" sz="1100" dirty="0">
                <a:solidFill>
                  <a:srgbClr val="000000"/>
                </a:solidFill>
                <a:latin typeface="Arial"/>
                <a:cs typeface="Arial"/>
                <a:hlinkClick r:id="rId7"/>
              </a:rPr>
              <a:t>https://doi.org/10.1016/j.puhe.2021.08.009</a:t>
            </a:r>
            <a:r>
              <a:rPr lang="en-US" sz="1100" dirty="0">
                <a:latin typeface="Arial"/>
                <a:cs typeface="Arial"/>
              </a:rPr>
              <a:t>.</a:t>
            </a:r>
            <a:endParaRPr lang="en-US" sz="1100" dirty="0">
              <a:solidFill>
                <a:srgbClr val="000000"/>
              </a:solidFill>
              <a:latin typeface="Arial"/>
              <a:cs typeface="Arial"/>
            </a:endParaRPr>
          </a:p>
          <a:p>
            <a:endParaRPr lang="en-GB" sz="1100" dirty="0">
              <a:latin typeface="Arial"/>
              <a:cs typeface="Arial"/>
            </a:endParaRPr>
          </a:p>
          <a:p>
            <a:endParaRPr lang="en-GB" dirty="0"/>
          </a:p>
        </p:txBody>
      </p:sp>
      <p:sp>
        <p:nvSpPr>
          <p:cNvPr id="4" name="Content Placeholder 3">
            <a:extLst>
              <a:ext uri="{FF2B5EF4-FFF2-40B4-BE49-F238E27FC236}">
                <a16:creationId xmlns:a16="http://schemas.microsoft.com/office/drawing/2014/main" id="{826E0869-4199-F175-722D-42B63A499084}"/>
              </a:ext>
            </a:extLst>
          </p:cNvPr>
          <p:cNvSpPr>
            <a:spLocks noGrp="1"/>
          </p:cNvSpPr>
          <p:nvPr>
            <p:ph sz="half" idx="2"/>
          </p:nvPr>
        </p:nvSpPr>
        <p:spPr>
          <a:xfrm>
            <a:off x="5089970" y="1602380"/>
            <a:ext cx="4184034" cy="4438982"/>
          </a:xfrm>
        </p:spPr>
        <p:txBody>
          <a:bodyPr vert="horz" lIns="91440" tIns="45720" rIns="91440" bIns="45720" rtlCol="0" anchor="t">
            <a:noAutofit/>
          </a:bodyPr>
          <a:lstStyle/>
          <a:p>
            <a:r>
              <a:rPr lang="en-US" sz="1100" dirty="0">
                <a:latin typeface="Arial"/>
                <a:cs typeface="Arial"/>
              </a:rPr>
              <a:t>Department of Health and Social Care (2025) </a:t>
            </a:r>
            <a:r>
              <a:rPr lang="en-US" sz="1100" i="1" dirty="0">
                <a:latin typeface="Arial"/>
                <a:cs typeface="Arial"/>
              </a:rPr>
              <a:t>10 Year health plan for </a:t>
            </a:r>
            <a:r>
              <a:rPr lang="en-US" sz="1100" i="1" dirty="0" err="1">
                <a:latin typeface="Arial"/>
                <a:cs typeface="Arial"/>
              </a:rPr>
              <a:t>england</a:t>
            </a:r>
            <a:r>
              <a:rPr lang="en-US" sz="1100" i="1" dirty="0">
                <a:latin typeface="Arial"/>
                <a:cs typeface="Arial"/>
              </a:rPr>
              <a:t>: Fit for the future</a:t>
            </a:r>
            <a:r>
              <a:rPr lang="en-US" sz="1100" dirty="0">
                <a:latin typeface="Arial"/>
                <a:cs typeface="Arial"/>
              </a:rPr>
              <a:t>, </a:t>
            </a:r>
            <a:r>
              <a:rPr lang="en-US" sz="1100" i="1" dirty="0">
                <a:latin typeface="Arial"/>
                <a:cs typeface="Arial"/>
              </a:rPr>
              <a:t>GOV.UK</a:t>
            </a:r>
            <a:r>
              <a:rPr lang="en-US" sz="1100" dirty="0">
                <a:latin typeface="Arial"/>
                <a:cs typeface="Arial"/>
              </a:rPr>
              <a:t>. Available at: </a:t>
            </a:r>
            <a:r>
              <a:rPr lang="en-US" sz="1100" dirty="0">
                <a:solidFill>
                  <a:srgbClr val="000000"/>
                </a:solidFill>
                <a:latin typeface="Arial"/>
                <a:cs typeface="Arial"/>
                <a:hlinkClick r:id="rId8"/>
              </a:rPr>
              <a:t>https://www.gov.uk/government/publications/10-year-health-plan-for-england-fit-for-the-future</a:t>
            </a:r>
            <a:r>
              <a:rPr lang="en-US" sz="1100" dirty="0">
                <a:latin typeface="Arial"/>
                <a:cs typeface="Arial"/>
              </a:rPr>
              <a:t> (Accessed: 28 September 2026).</a:t>
            </a:r>
            <a:endParaRPr lang="en-US" sz="1100">
              <a:solidFill>
                <a:srgbClr val="000000"/>
              </a:solidFill>
              <a:latin typeface="Arial"/>
              <a:cs typeface="Arial"/>
            </a:endParaRPr>
          </a:p>
          <a:p>
            <a:r>
              <a:rPr lang="en-US" sz="1100">
                <a:latin typeface="Arial"/>
                <a:cs typeface="Arial"/>
              </a:rPr>
              <a:t>GOV.UK (2010) </a:t>
            </a:r>
            <a:r>
              <a:rPr lang="en-US" sz="1100" i="1">
                <a:latin typeface="Arial"/>
                <a:cs typeface="Arial"/>
              </a:rPr>
              <a:t>Equality act 2010</a:t>
            </a:r>
            <a:r>
              <a:rPr lang="en-US" sz="1100">
                <a:latin typeface="Arial"/>
                <a:cs typeface="Arial"/>
              </a:rPr>
              <a:t>, </a:t>
            </a:r>
            <a:r>
              <a:rPr lang="en-US" sz="1100" i="1">
                <a:latin typeface="Arial"/>
                <a:cs typeface="Arial"/>
              </a:rPr>
              <a:t>Legislation.gov.uk</a:t>
            </a:r>
            <a:r>
              <a:rPr lang="en-US" sz="1100">
                <a:latin typeface="Arial"/>
                <a:cs typeface="Arial"/>
              </a:rPr>
              <a:t>. Available at: </a:t>
            </a:r>
            <a:r>
              <a:rPr lang="en-US" sz="1100" dirty="0">
                <a:solidFill>
                  <a:srgbClr val="000000"/>
                </a:solidFill>
                <a:latin typeface="Arial"/>
                <a:cs typeface="Arial"/>
                <a:hlinkClick r:id="rId9"/>
              </a:rPr>
              <a:t>https://www.legislation.gov.uk/ukpga/2010/15</a:t>
            </a:r>
            <a:r>
              <a:rPr lang="en-US" sz="1100" dirty="0">
                <a:latin typeface="Arial"/>
                <a:cs typeface="Arial"/>
              </a:rPr>
              <a:t> </a:t>
            </a:r>
            <a:r>
              <a:rPr lang="en-US" sz="1100">
                <a:latin typeface="Arial"/>
                <a:cs typeface="Arial"/>
              </a:rPr>
              <a:t>(Accessed: 30 September 2026).</a:t>
            </a:r>
            <a:endParaRPr lang="en-US" sz="1100">
              <a:solidFill>
                <a:srgbClr val="000000"/>
              </a:solidFill>
              <a:latin typeface="Arial"/>
              <a:cs typeface="Arial"/>
            </a:endParaRPr>
          </a:p>
          <a:p>
            <a:r>
              <a:rPr lang="en-US" sz="1100">
                <a:latin typeface="Arial"/>
                <a:cs typeface="Arial"/>
              </a:rPr>
              <a:t>Health and Care Act (2022) </a:t>
            </a:r>
            <a:r>
              <a:rPr lang="en-US" sz="1100" i="1">
                <a:latin typeface="Arial"/>
                <a:cs typeface="Arial"/>
              </a:rPr>
              <a:t>Health and care act 2022</a:t>
            </a:r>
            <a:r>
              <a:rPr lang="en-US" sz="1100">
                <a:latin typeface="Arial"/>
                <a:cs typeface="Arial"/>
              </a:rPr>
              <a:t>, </a:t>
            </a:r>
            <a:r>
              <a:rPr lang="en-US" sz="1100" i="1">
                <a:latin typeface="Arial"/>
                <a:cs typeface="Arial"/>
              </a:rPr>
              <a:t>Legislation.gov.uk</a:t>
            </a:r>
            <a:r>
              <a:rPr lang="en-US" sz="1100">
                <a:latin typeface="Arial"/>
                <a:cs typeface="Arial"/>
              </a:rPr>
              <a:t>. Available at: </a:t>
            </a:r>
            <a:r>
              <a:rPr lang="en-US" sz="1100" dirty="0">
                <a:solidFill>
                  <a:srgbClr val="000000"/>
                </a:solidFill>
                <a:latin typeface="Arial"/>
                <a:cs typeface="Arial"/>
                <a:hlinkClick r:id="rId10"/>
              </a:rPr>
              <a:t>https://www.legislation.gov.uk/ukpga/2022/31/contents</a:t>
            </a:r>
            <a:r>
              <a:rPr lang="en-US" sz="1100" dirty="0">
                <a:latin typeface="Arial"/>
                <a:cs typeface="Arial"/>
              </a:rPr>
              <a:t> </a:t>
            </a:r>
            <a:r>
              <a:rPr lang="en-US" sz="1100">
                <a:latin typeface="Arial"/>
                <a:cs typeface="Arial"/>
              </a:rPr>
              <a:t>(Accessed: 30 September 2026).</a:t>
            </a:r>
            <a:endParaRPr lang="en-US" sz="1100">
              <a:solidFill>
                <a:srgbClr val="000000"/>
              </a:solidFill>
              <a:latin typeface="Arial"/>
              <a:cs typeface="Arial"/>
            </a:endParaRPr>
          </a:p>
          <a:p>
            <a:r>
              <a:rPr lang="en-US" sz="1100" dirty="0">
                <a:latin typeface="Arial"/>
                <a:cs typeface="Arial"/>
              </a:rPr>
              <a:t>Marmot, M. (2010) </a:t>
            </a:r>
            <a:r>
              <a:rPr lang="en-US" sz="1100" i="1" dirty="0">
                <a:latin typeface="Arial"/>
                <a:cs typeface="Arial"/>
              </a:rPr>
              <a:t>Fair society, healthy lives : the marmot review : strategic review of health inequalities in </a:t>
            </a:r>
            <a:r>
              <a:rPr lang="en-US" sz="1100" i="1" dirty="0" err="1">
                <a:latin typeface="Arial"/>
                <a:cs typeface="Arial"/>
              </a:rPr>
              <a:t>england</a:t>
            </a:r>
            <a:r>
              <a:rPr lang="en-US" sz="1100" i="1" dirty="0">
                <a:latin typeface="Arial"/>
                <a:cs typeface="Arial"/>
              </a:rPr>
              <a:t> post-2010.</a:t>
            </a:r>
            <a:r>
              <a:rPr lang="en-US" sz="1100" dirty="0">
                <a:latin typeface="Arial"/>
                <a:cs typeface="Arial"/>
              </a:rPr>
              <a:t>, </a:t>
            </a:r>
            <a:r>
              <a:rPr lang="en-US" sz="1100" i="1" dirty="0">
                <a:latin typeface="Arial"/>
                <a:cs typeface="Arial"/>
              </a:rPr>
              <a:t>GOV.UK</a:t>
            </a:r>
            <a:r>
              <a:rPr lang="en-US" sz="1100" dirty="0">
                <a:latin typeface="Arial"/>
                <a:cs typeface="Arial"/>
              </a:rPr>
              <a:t>. Available at: </a:t>
            </a:r>
            <a:r>
              <a:rPr lang="en-US" sz="1100" dirty="0">
                <a:solidFill>
                  <a:srgbClr val="000000"/>
                </a:solidFill>
                <a:latin typeface="Arial"/>
                <a:cs typeface="Arial"/>
                <a:hlinkClick r:id="rId11"/>
              </a:rPr>
              <a:t>https://www.gov.uk/research-for-development-outputs/fair-society-healthy-lives-the-marmot-review-strategic-review-of-health-inequalities-in-england-post-2010</a:t>
            </a:r>
            <a:r>
              <a:rPr lang="en-US" sz="1100" dirty="0">
                <a:latin typeface="Arial"/>
                <a:cs typeface="Arial"/>
              </a:rPr>
              <a:t> (Accessed: 28 September 2026).</a:t>
            </a:r>
            <a:endParaRPr lang="en-US" sz="1100">
              <a:solidFill>
                <a:srgbClr val="000000"/>
              </a:solidFill>
              <a:latin typeface="Arial"/>
              <a:cs typeface="Arial"/>
            </a:endParaRPr>
          </a:p>
          <a:p>
            <a:r>
              <a:rPr lang="en-US" sz="1100" dirty="0">
                <a:latin typeface="Arial"/>
                <a:cs typeface="Arial"/>
              </a:rPr>
              <a:t>Marmot, M. (2020) ‘Health equity in </a:t>
            </a:r>
            <a:r>
              <a:rPr lang="en-US" sz="1100" dirty="0" err="1">
                <a:latin typeface="Arial"/>
                <a:cs typeface="Arial"/>
              </a:rPr>
              <a:t>england</a:t>
            </a:r>
            <a:r>
              <a:rPr lang="en-US" sz="1100" dirty="0">
                <a:latin typeface="Arial"/>
                <a:cs typeface="Arial"/>
              </a:rPr>
              <a:t>: The marmot review 10 years on’, </a:t>
            </a:r>
            <a:r>
              <a:rPr lang="en-US" sz="1100" i="1" dirty="0">
                <a:latin typeface="Arial"/>
                <a:cs typeface="Arial"/>
              </a:rPr>
              <a:t>British Medical Journal</a:t>
            </a:r>
            <a:r>
              <a:rPr lang="en-US" sz="1100" dirty="0">
                <a:latin typeface="Arial"/>
                <a:cs typeface="Arial"/>
              </a:rPr>
              <a:t>, 368(1). Available at: </a:t>
            </a:r>
            <a:r>
              <a:rPr lang="en-US" sz="1100" dirty="0">
                <a:solidFill>
                  <a:srgbClr val="000000"/>
                </a:solidFill>
                <a:latin typeface="Arial"/>
                <a:cs typeface="Arial"/>
                <a:hlinkClick r:id="rId12"/>
              </a:rPr>
              <a:t>https://doi.org/https://doi.org/10.1136/bmj.m693</a:t>
            </a:r>
            <a:r>
              <a:rPr lang="en-US" sz="1100" dirty="0">
                <a:latin typeface="Arial"/>
                <a:cs typeface="Arial"/>
              </a:rPr>
              <a:t>.</a:t>
            </a:r>
            <a:endParaRPr lang="en-US" sz="1100">
              <a:solidFill>
                <a:srgbClr val="000000"/>
              </a:solidFill>
              <a:latin typeface="Arial"/>
              <a:cs typeface="Arial"/>
            </a:endParaRPr>
          </a:p>
          <a:p>
            <a:endParaRPr lang="en-GB" dirty="0"/>
          </a:p>
        </p:txBody>
      </p:sp>
      <p:sp>
        <p:nvSpPr>
          <p:cNvPr id="5" name="Slide Number Placeholder 4">
            <a:extLst>
              <a:ext uri="{FF2B5EF4-FFF2-40B4-BE49-F238E27FC236}">
                <a16:creationId xmlns:a16="http://schemas.microsoft.com/office/drawing/2014/main" id="{090BBBD3-BA69-0B48-2908-3E8102995661}"/>
              </a:ext>
            </a:extLst>
          </p:cNvPr>
          <p:cNvSpPr>
            <a:spLocks noGrp="1"/>
          </p:cNvSpPr>
          <p:nvPr>
            <p:ph type="sldNum" sz="quarter" idx="12"/>
          </p:nvPr>
        </p:nvSpPr>
        <p:spPr/>
        <p:txBody>
          <a:bodyPr/>
          <a:lstStyle/>
          <a:p>
            <a:fld id="{6FF9F0C5-380F-41C2-899A-BAC0F0927E16}" type="slidenum">
              <a:rPr lang="en-US" dirty="0"/>
              <a:t>11</a:t>
            </a:fld>
            <a:endParaRPr lang="en-US" dirty="0"/>
          </a:p>
        </p:txBody>
      </p:sp>
    </p:spTree>
    <p:extLst>
      <p:ext uri="{BB962C8B-B14F-4D97-AF65-F5344CB8AC3E}">
        <p14:creationId xmlns:p14="http://schemas.microsoft.com/office/powerpoint/2010/main" val="1644229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84A208-4FD2-2286-6A50-2E79F3170179}"/>
              </a:ext>
            </a:extLst>
          </p:cNvPr>
          <p:cNvSpPr>
            <a:spLocks noGrp="1"/>
          </p:cNvSpPr>
          <p:nvPr>
            <p:ph sz="half" idx="1"/>
          </p:nvPr>
        </p:nvSpPr>
        <p:spPr>
          <a:xfrm>
            <a:off x="677334" y="378898"/>
            <a:ext cx="4184035" cy="6477625"/>
          </a:xfrm>
        </p:spPr>
        <p:txBody>
          <a:bodyPr vert="horz" lIns="91440" tIns="45720" rIns="91440" bIns="45720" rtlCol="0" anchor="t">
            <a:normAutofit/>
          </a:bodyPr>
          <a:lstStyle/>
          <a:p>
            <a:r>
              <a:rPr lang="en-US" sz="1100" dirty="0">
                <a:latin typeface="Arial"/>
                <a:cs typeface="Arial"/>
              </a:rPr>
              <a:t>NHS England (2019) </a:t>
            </a:r>
            <a:r>
              <a:rPr lang="en-US" sz="1100" i="1" dirty="0">
                <a:latin typeface="Arial"/>
                <a:cs typeface="Arial"/>
              </a:rPr>
              <a:t>NHS </a:t>
            </a:r>
            <a:r>
              <a:rPr lang="en-US" sz="1100" i="1" dirty="0" err="1">
                <a:latin typeface="Arial"/>
                <a:cs typeface="Arial"/>
              </a:rPr>
              <a:t>england</a:t>
            </a:r>
            <a:r>
              <a:rPr lang="en-US" sz="1100" i="1" dirty="0">
                <a:latin typeface="Arial"/>
                <a:cs typeface="Arial"/>
              </a:rPr>
              <a:t> » NHS long term plan to tackle major killer conditions and save up to half a million lives</a:t>
            </a:r>
            <a:r>
              <a:rPr lang="en-US" sz="1100" dirty="0">
                <a:latin typeface="Arial"/>
                <a:cs typeface="Arial"/>
              </a:rPr>
              <a:t>, </a:t>
            </a:r>
            <a:r>
              <a:rPr lang="en-US" sz="1100" i="1" dirty="0">
                <a:latin typeface="Arial"/>
                <a:cs typeface="Arial"/>
              </a:rPr>
              <a:t>England.nhs.uk</a:t>
            </a:r>
            <a:r>
              <a:rPr lang="en-US" sz="1100" dirty="0">
                <a:latin typeface="Arial"/>
                <a:cs typeface="Arial"/>
              </a:rPr>
              <a:t>. Available at: </a:t>
            </a:r>
            <a:r>
              <a:rPr lang="en-US" sz="1100" dirty="0">
                <a:latin typeface="Arial"/>
                <a:cs typeface="Arial"/>
                <a:hlinkClick r:id="rId2"/>
              </a:rPr>
              <a:t>https://www.england.nhs.uk/2019/01/long-term-plan/</a:t>
            </a:r>
            <a:r>
              <a:rPr lang="en-US" sz="1100" dirty="0">
                <a:latin typeface="Arial"/>
                <a:cs typeface="Arial"/>
              </a:rPr>
              <a:t> (Accessed: 28 September 2026).</a:t>
            </a:r>
            <a:endParaRPr lang="en-US" sz="1100" dirty="0">
              <a:solidFill>
                <a:srgbClr val="000000"/>
              </a:solidFill>
              <a:latin typeface="Arial"/>
              <a:cs typeface="Arial"/>
            </a:endParaRPr>
          </a:p>
          <a:p>
            <a:r>
              <a:rPr lang="en-US" sz="1100">
                <a:latin typeface="Arial"/>
                <a:cs typeface="Arial"/>
              </a:rPr>
              <a:t>NICE (2023) </a:t>
            </a:r>
            <a:r>
              <a:rPr lang="en-US" sz="1100" i="1">
                <a:latin typeface="Arial"/>
                <a:cs typeface="Arial"/>
              </a:rPr>
              <a:t>National institute for health and care excellence: Clinical guidelines</a:t>
            </a:r>
            <a:r>
              <a:rPr lang="en-US" sz="1100">
                <a:latin typeface="Arial"/>
                <a:cs typeface="Arial"/>
              </a:rPr>
              <a:t>, </a:t>
            </a:r>
            <a:r>
              <a:rPr lang="en-US" sz="1100" i="1">
                <a:latin typeface="Arial"/>
                <a:cs typeface="Arial"/>
              </a:rPr>
              <a:t>Nih.gov</a:t>
            </a:r>
            <a:r>
              <a:rPr lang="en-US" sz="1100">
                <a:latin typeface="Arial"/>
                <a:cs typeface="Arial"/>
              </a:rPr>
              <a:t>. National Institute for Health and Care Excellence (UK). Available at: </a:t>
            </a:r>
            <a:r>
              <a:rPr lang="en-US" sz="1100" dirty="0">
                <a:solidFill>
                  <a:srgbClr val="000000"/>
                </a:solidFill>
                <a:latin typeface="Arial"/>
                <a:cs typeface="Arial"/>
                <a:hlinkClick r:id="rId3"/>
              </a:rPr>
              <a:t>https://www.ncbi.nlm.nih.gov/books/NBK11822/</a:t>
            </a:r>
            <a:r>
              <a:rPr lang="en-US" sz="1100" dirty="0">
                <a:latin typeface="Arial"/>
                <a:cs typeface="Arial"/>
              </a:rPr>
              <a:t> </a:t>
            </a:r>
            <a:r>
              <a:rPr lang="en-US" sz="1100">
                <a:latin typeface="Arial"/>
                <a:cs typeface="Arial"/>
              </a:rPr>
              <a:t>(Accessed: 28 September 2026).</a:t>
            </a:r>
            <a:endParaRPr lang="en-US" sz="1100">
              <a:solidFill>
                <a:srgbClr val="000000"/>
              </a:solidFill>
              <a:latin typeface="Arial"/>
              <a:cs typeface="Arial"/>
            </a:endParaRPr>
          </a:p>
          <a:p>
            <a:r>
              <a:rPr lang="en-US" sz="1100">
                <a:latin typeface="Arial"/>
                <a:cs typeface="Arial"/>
              </a:rPr>
              <a:t>Office (2025) </a:t>
            </a:r>
            <a:r>
              <a:rPr lang="en-US" sz="1100" i="1">
                <a:latin typeface="Arial"/>
                <a:cs typeface="Arial"/>
              </a:rPr>
              <a:t>Public health outcomes framework: May 2025 data update</a:t>
            </a:r>
            <a:r>
              <a:rPr lang="en-US" sz="1100">
                <a:latin typeface="Arial"/>
                <a:cs typeface="Arial"/>
              </a:rPr>
              <a:t>, </a:t>
            </a:r>
            <a:r>
              <a:rPr lang="en-US" sz="1100" i="1">
                <a:latin typeface="Arial"/>
                <a:cs typeface="Arial"/>
              </a:rPr>
              <a:t>GOV.UK</a:t>
            </a:r>
            <a:r>
              <a:rPr lang="en-US" sz="1100">
                <a:latin typeface="Arial"/>
                <a:cs typeface="Arial"/>
              </a:rPr>
              <a:t>. Available at: </a:t>
            </a:r>
            <a:r>
              <a:rPr lang="en-US" sz="1100" dirty="0">
                <a:solidFill>
                  <a:srgbClr val="000000"/>
                </a:solidFill>
                <a:latin typeface="Arial"/>
                <a:cs typeface="Arial"/>
                <a:hlinkClick r:id="rId4"/>
              </a:rPr>
              <a:t>https://www.gov.uk/government/statistics/public-health-outcomes-framework-may-2025-data-update</a:t>
            </a:r>
            <a:r>
              <a:rPr lang="en-US" sz="1100">
                <a:latin typeface="Arial"/>
                <a:cs typeface="Arial"/>
              </a:rPr>
              <a:t> (Accessed: 28 September 2026).</a:t>
            </a:r>
            <a:endParaRPr lang="en-US" sz="1100">
              <a:solidFill>
                <a:srgbClr val="000000"/>
              </a:solidFill>
              <a:latin typeface="Arial"/>
              <a:cs typeface="Arial"/>
            </a:endParaRPr>
          </a:p>
          <a:p>
            <a:r>
              <a:rPr lang="en-US" sz="1100">
                <a:latin typeface="Arial"/>
                <a:cs typeface="Arial"/>
              </a:rPr>
              <a:t>Public Health England (2022) </a:t>
            </a:r>
            <a:r>
              <a:rPr lang="en-US" sz="1100" i="1">
                <a:latin typeface="Arial"/>
                <a:cs typeface="Arial"/>
              </a:rPr>
              <a:t>Wellbeing and mental health: Applying all our health</a:t>
            </a:r>
            <a:r>
              <a:rPr lang="en-US" sz="1100">
                <a:latin typeface="Arial"/>
                <a:cs typeface="Arial"/>
              </a:rPr>
              <a:t>, </a:t>
            </a:r>
            <a:r>
              <a:rPr lang="en-US" sz="1100" i="1">
                <a:latin typeface="Arial"/>
                <a:cs typeface="Arial"/>
              </a:rPr>
              <a:t>GOV.UK</a:t>
            </a:r>
            <a:r>
              <a:rPr lang="en-US" sz="1100">
                <a:latin typeface="Arial"/>
                <a:cs typeface="Arial"/>
              </a:rPr>
              <a:t>. Available at: </a:t>
            </a:r>
            <a:r>
              <a:rPr lang="en-US" sz="1100" dirty="0">
                <a:solidFill>
                  <a:srgbClr val="000000"/>
                </a:solidFill>
                <a:latin typeface="Arial"/>
                <a:cs typeface="Arial"/>
                <a:hlinkClick r:id="rId5"/>
              </a:rPr>
              <a:t>https://www.gov.uk/government/publications/wellbeing-in-mental-health-applying-all-our-health/wellbeing-in-mental-health-applying-all-our-health</a:t>
            </a:r>
            <a:r>
              <a:rPr lang="en-US" sz="1100">
                <a:latin typeface="Arial"/>
                <a:cs typeface="Arial"/>
              </a:rPr>
              <a:t> (Accessed: 30 September 2026).</a:t>
            </a:r>
            <a:endParaRPr lang="en-US" sz="1100">
              <a:solidFill>
                <a:srgbClr val="000000"/>
              </a:solidFill>
              <a:latin typeface="Arial"/>
              <a:cs typeface="Arial"/>
            </a:endParaRPr>
          </a:p>
          <a:p>
            <a:r>
              <a:rPr lang="en-GB" sz="1100" i="1">
                <a:solidFill>
                  <a:srgbClr val="000000"/>
                </a:solidFill>
                <a:highlight>
                  <a:srgbClr val="FFFFFF"/>
                </a:highlight>
                <a:latin typeface="Arial"/>
                <a:cs typeface="Arial"/>
              </a:rPr>
              <a:t>Public Health Wales Key Achievements</a:t>
            </a:r>
            <a:r>
              <a:rPr lang="en-GB" sz="1100">
                <a:solidFill>
                  <a:srgbClr val="000000"/>
                </a:solidFill>
                <a:highlight>
                  <a:srgbClr val="FFFFFF"/>
                </a:highlight>
                <a:latin typeface="Arial"/>
                <a:cs typeface="Arial"/>
              </a:rPr>
              <a:t> (2025) [Image from website] Available at: </a:t>
            </a:r>
            <a:r>
              <a:rPr lang="en-GB" sz="1100" dirty="0">
                <a:solidFill>
                  <a:srgbClr val="000000"/>
                </a:solidFill>
                <a:highlight>
                  <a:srgbClr val="FFFFFF"/>
                </a:highlight>
                <a:latin typeface="Arial"/>
                <a:cs typeface="Arial"/>
                <a:hlinkClick r:id="rId6"/>
              </a:rPr>
              <a:t>https://phwwhocc.co.uk/about-us/more-information/</a:t>
            </a:r>
            <a:r>
              <a:rPr lang="en-GB" sz="1100">
                <a:solidFill>
                  <a:srgbClr val="000000"/>
                </a:solidFill>
                <a:highlight>
                  <a:srgbClr val="FFFFFF"/>
                </a:highlight>
                <a:latin typeface="Arial"/>
                <a:cs typeface="Arial"/>
              </a:rPr>
              <a:t> (Accessed: 13 October 2026).</a:t>
            </a:r>
            <a:endParaRPr lang="en-GB" sz="1100">
              <a:solidFill>
                <a:srgbClr val="000000"/>
              </a:solidFill>
              <a:latin typeface="Arial"/>
              <a:cs typeface="Arial"/>
            </a:endParaRPr>
          </a:p>
          <a:p>
            <a:r>
              <a:rPr lang="en-US" sz="1100" err="1">
                <a:solidFill>
                  <a:srgbClr val="404040"/>
                </a:solidFill>
                <a:highlight>
                  <a:srgbClr val="FFFFFF"/>
                </a:highlight>
                <a:latin typeface="Arial"/>
                <a:cs typeface="Arial"/>
              </a:rPr>
              <a:t>Schramme</a:t>
            </a:r>
            <a:r>
              <a:rPr lang="en-US" sz="1100">
                <a:solidFill>
                  <a:srgbClr val="404040"/>
                </a:solidFill>
                <a:highlight>
                  <a:srgbClr val="FFFFFF"/>
                </a:highlight>
                <a:latin typeface="Arial"/>
                <a:cs typeface="Arial"/>
              </a:rPr>
              <a:t>, T. (2023) ‘Health as complete well-being: The WHO definition and beyond’, </a:t>
            </a:r>
            <a:r>
              <a:rPr lang="en-US" sz="1100" i="1">
                <a:solidFill>
                  <a:srgbClr val="404040"/>
                </a:solidFill>
                <a:highlight>
                  <a:srgbClr val="FFFFFF"/>
                </a:highlight>
                <a:latin typeface="Arial"/>
                <a:cs typeface="Arial"/>
              </a:rPr>
              <a:t>Public Health Ethics</a:t>
            </a:r>
            <a:r>
              <a:rPr lang="en-US" sz="1100">
                <a:solidFill>
                  <a:srgbClr val="404040"/>
                </a:solidFill>
                <a:highlight>
                  <a:srgbClr val="FFFFFF"/>
                </a:highlight>
                <a:latin typeface="Arial"/>
                <a:cs typeface="Arial"/>
              </a:rPr>
              <a:t>, 16(3), pp. 210–218. Available at: </a:t>
            </a:r>
            <a:r>
              <a:rPr lang="en-US" sz="1100" dirty="0">
                <a:solidFill>
                  <a:srgbClr val="000000"/>
                </a:solidFill>
                <a:highlight>
                  <a:srgbClr val="FFFFFF"/>
                </a:highlight>
                <a:latin typeface="Arial"/>
                <a:cs typeface="Arial"/>
                <a:hlinkClick r:id="rId7"/>
              </a:rPr>
              <a:t>https://doi.org/10.1093/phe/phad017</a:t>
            </a:r>
            <a:r>
              <a:rPr lang="en-US" sz="1100" dirty="0">
                <a:solidFill>
                  <a:srgbClr val="404040"/>
                </a:solidFill>
                <a:highlight>
                  <a:srgbClr val="FFFFFF"/>
                </a:highlight>
                <a:latin typeface="Arial"/>
                <a:cs typeface="Arial"/>
              </a:rPr>
              <a:t>.</a:t>
            </a:r>
            <a:endParaRPr lang="en-US" sz="1100">
              <a:solidFill>
                <a:srgbClr val="000000"/>
              </a:solidFill>
              <a:highlight>
                <a:srgbClr val="FFFFFF"/>
              </a:highlight>
              <a:latin typeface="Arial"/>
              <a:cs typeface="Arial"/>
            </a:endParaRPr>
          </a:p>
          <a:p>
            <a:endParaRPr lang="en-GB" sz="1100" dirty="0">
              <a:solidFill>
                <a:srgbClr val="000000"/>
              </a:solidFill>
              <a:highlight>
                <a:srgbClr val="FFFFFF"/>
              </a:highlight>
              <a:latin typeface="Arial"/>
              <a:cs typeface="Arial"/>
            </a:endParaRPr>
          </a:p>
          <a:p>
            <a:endParaRPr lang="en-US" sz="1100" dirty="0">
              <a:latin typeface="Arial"/>
              <a:cs typeface="Arial"/>
            </a:endParaRPr>
          </a:p>
          <a:p>
            <a:endParaRPr lang="en-US" sz="1100" dirty="0">
              <a:latin typeface="Arial"/>
              <a:cs typeface="Arial"/>
            </a:endParaRPr>
          </a:p>
        </p:txBody>
      </p:sp>
      <p:sp>
        <p:nvSpPr>
          <p:cNvPr id="4" name="Content Placeholder 3">
            <a:extLst>
              <a:ext uri="{FF2B5EF4-FFF2-40B4-BE49-F238E27FC236}">
                <a16:creationId xmlns:a16="http://schemas.microsoft.com/office/drawing/2014/main" id="{848D93E1-1E55-0548-DC15-394FB9D42045}"/>
              </a:ext>
            </a:extLst>
          </p:cNvPr>
          <p:cNvSpPr>
            <a:spLocks noGrp="1"/>
          </p:cNvSpPr>
          <p:nvPr>
            <p:ph sz="half" idx="2"/>
          </p:nvPr>
        </p:nvSpPr>
        <p:spPr>
          <a:xfrm>
            <a:off x="5089970" y="442398"/>
            <a:ext cx="4494150" cy="6077429"/>
          </a:xfrm>
        </p:spPr>
        <p:txBody>
          <a:bodyPr vert="horz" lIns="91440" tIns="45720" rIns="91440" bIns="45720" rtlCol="0" anchor="t">
            <a:normAutofit/>
          </a:bodyPr>
          <a:lstStyle/>
          <a:p>
            <a:r>
              <a:rPr lang="en-GB" sz="1100" i="1">
                <a:latin typeface="Arial"/>
                <a:cs typeface="Arial"/>
              </a:rPr>
              <a:t>The Dahlgren-Whitehead rainbow model of health determinants</a:t>
            </a:r>
            <a:r>
              <a:rPr lang="en-GB" sz="1100" dirty="0">
                <a:latin typeface="Arial"/>
                <a:cs typeface="Arial"/>
              </a:rPr>
              <a:t> </a:t>
            </a:r>
            <a:r>
              <a:rPr lang="en-GB" sz="1100">
                <a:latin typeface="Arial"/>
                <a:cs typeface="Arial"/>
              </a:rPr>
              <a:t>(2026) [Image from website] Available at: </a:t>
            </a:r>
            <a:r>
              <a:rPr lang="en-GB" sz="1100" dirty="0">
                <a:solidFill>
                  <a:srgbClr val="000000"/>
                </a:solidFill>
                <a:latin typeface="Arial"/>
                <a:cs typeface="Arial"/>
                <a:hlinkClick r:id="rId8"/>
              </a:rPr>
              <a:t>https://www.tes.com/teaching-resource/medical-or-biomedical-model-and-social-model-of-health-and-well-being-12060624</a:t>
            </a:r>
            <a:r>
              <a:rPr lang="en-GB" sz="1100" dirty="0">
                <a:latin typeface="Arial"/>
                <a:cs typeface="Arial"/>
              </a:rPr>
              <a:t> </a:t>
            </a:r>
            <a:r>
              <a:rPr lang="en-GB" sz="1100">
                <a:latin typeface="Arial"/>
                <a:cs typeface="Arial"/>
              </a:rPr>
              <a:t>(Accessed: 8 October 2026).</a:t>
            </a:r>
            <a:endParaRPr lang="en-US" sz="1100">
              <a:solidFill>
                <a:srgbClr val="000000"/>
              </a:solidFill>
              <a:latin typeface="Arial"/>
              <a:cs typeface="Arial"/>
            </a:endParaRPr>
          </a:p>
          <a:p>
            <a:r>
              <a:rPr lang="en-GB" sz="1100" i="1">
                <a:latin typeface="Arial"/>
                <a:cs typeface="Arial"/>
              </a:rPr>
              <a:t>The scale of justice icon representing professional legal and governance standards (2019)</a:t>
            </a:r>
            <a:r>
              <a:rPr lang="en-GB" sz="1100">
                <a:latin typeface="Arial"/>
                <a:cs typeface="Arial"/>
              </a:rPr>
              <a:t> [Image from website] Available at: </a:t>
            </a:r>
            <a:r>
              <a:rPr lang="en-GB" sz="1100" dirty="0">
                <a:solidFill>
                  <a:srgbClr val="000000"/>
                </a:solidFill>
                <a:latin typeface="Arial"/>
                <a:cs typeface="Arial"/>
                <a:hlinkClick r:id="rId9"/>
              </a:rPr>
              <a:t>https://www.naspa.org/articles/law-policy-and-governance-professional-competency</a:t>
            </a:r>
            <a:r>
              <a:rPr lang="en-GB" sz="1100">
                <a:latin typeface="Arial"/>
                <a:cs typeface="Arial"/>
              </a:rPr>
              <a:t> (Accessed: 8 October 2026).</a:t>
            </a:r>
            <a:endParaRPr lang="en-US" sz="1100">
              <a:solidFill>
                <a:srgbClr val="000000"/>
              </a:solidFill>
              <a:latin typeface="Arial"/>
              <a:cs typeface="Arial"/>
            </a:endParaRPr>
          </a:p>
          <a:p>
            <a:r>
              <a:rPr lang="en-US" sz="1100">
                <a:latin typeface="Arial"/>
                <a:cs typeface="Arial"/>
              </a:rPr>
              <a:t>Turner, R., Byrne‐Davis, L., Michael, P., Coupe, N., Holtom, C., Smith, C.E. and Hart, J. (2023) ‘Experiences of implementing the “making every contact count” initiative into a UK integrated care system: An interview study’, </a:t>
            </a:r>
            <a:r>
              <a:rPr lang="en-US" sz="1100" i="1">
                <a:latin typeface="Arial"/>
                <a:cs typeface="Arial"/>
              </a:rPr>
              <a:t>Journal of Public Health</a:t>
            </a:r>
            <a:r>
              <a:rPr lang="en-US" sz="1100">
                <a:latin typeface="Arial"/>
                <a:cs typeface="Arial"/>
              </a:rPr>
              <a:t>, 45(4), pp. 894–903. Available at: </a:t>
            </a:r>
            <a:r>
              <a:rPr lang="en-US" sz="1100" dirty="0">
                <a:solidFill>
                  <a:srgbClr val="000000"/>
                </a:solidFill>
                <a:latin typeface="Arial"/>
                <a:cs typeface="Arial"/>
                <a:hlinkClick r:id="rId10"/>
              </a:rPr>
              <a:t>https://doi.org/10.1093/pubmed/fdad173</a:t>
            </a:r>
            <a:r>
              <a:rPr lang="en-US" sz="1100" dirty="0">
                <a:latin typeface="Arial"/>
                <a:cs typeface="Arial"/>
              </a:rPr>
              <a:t>.</a:t>
            </a:r>
            <a:endParaRPr lang="en-US" sz="1100">
              <a:solidFill>
                <a:srgbClr val="000000"/>
              </a:solidFill>
              <a:latin typeface="Arial"/>
              <a:cs typeface="Arial"/>
            </a:endParaRPr>
          </a:p>
          <a:p>
            <a:r>
              <a:rPr lang="en-US" sz="1100" dirty="0">
                <a:latin typeface="Arial"/>
                <a:cs typeface="Arial"/>
              </a:rPr>
              <a:t>WHO (2022) </a:t>
            </a:r>
            <a:r>
              <a:rPr lang="en-US" sz="1100" i="1" dirty="0">
                <a:latin typeface="Arial"/>
                <a:cs typeface="Arial"/>
              </a:rPr>
              <a:t>Targets of sustainable development goal 3</a:t>
            </a:r>
            <a:r>
              <a:rPr lang="en-US" sz="1100" dirty="0">
                <a:latin typeface="Arial"/>
                <a:cs typeface="Arial"/>
              </a:rPr>
              <a:t>, </a:t>
            </a:r>
            <a:r>
              <a:rPr lang="en-US" sz="1100" i="1" dirty="0">
                <a:latin typeface="Arial"/>
                <a:cs typeface="Arial"/>
              </a:rPr>
              <a:t>World Health </a:t>
            </a:r>
            <a:r>
              <a:rPr lang="en-US" sz="1100" i="1" dirty="0" err="1">
                <a:latin typeface="Arial"/>
                <a:cs typeface="Arial"/>
              </a:rPr>
              <a:t>Organisation</a:t>
            </a:r>
            <a:r>
              <a:rPr lang="en-US" sz="1100" dirty="0">
                <a:latin typeface="Arial"/>
                <a:cs typeface="Arial"/>
              </a:rPr>
              <a:t>. Available at: </a:t>
            </a:r>
            <a:r>
              <a:rPr lang="en-US" sz="1100" dirty="0">
                <a:solidFill>
                  <a:srgbClr val="000000"/>
                </a:solidFill>
                <a:latin typeface="Arial"/>
                <a:cs typeface="Arial"/>
                <a:hlinkClick r:id="rId11"/>
              </a:rPr>
              <a:t>https://www.who.int/europe/about-us/our-work/sustainable-development-goals/targets-of-sustainable-development-goal-3</a:t>
            </a:r>
            <a:r>
              <a:rPr lang="en-US" sz="1100" dirty="0">
                <a:latin typeface="Arial"/>
                <a:cs typeface="Arial"/>
              </a:rPr>
              <a:t> (Accessed: 30 September 2026).</a:t>
            </a:r>
            <a:endParaRPr lang="en-US" sz="1100">
              <a:solidFill>
                <a:srgbClr val="000000"/>
              </a:solidFill>
              <a:latin typeface="Arial"/>
              <a:cs typeface="Arial"/>
            </a:endParaRPr>
          </a:p>
          <a:p>
            <a:r>
              <a:rPr lang="en-US" sz="1100" dirty="0">
                <a:latin typeface="Arial"/>
                <a:cs typeface="Arial"/>
              </a:rPr>
              <a:t>Wolfe, R., </a:t>
            </a:r>
            <a:r>
              <a:rPr lang="en-US" sz="1100" dirty="0" err="1">
                <a:latin typeface="Arial"/>
                <a:cs typeface="Arial"/>
              </a:rPr>
              <a:t>Speakar</a:t>
            </a:r>
            <a:r>
              <a:rPr lang="en-US" sz="1100" dirty="0">
                <a:latin typeface="Arial"/>
                <a:cs typeface="Arial"/>
              </a:rPr>
              <a:t>, B., Pham, M., Lorenz, T. and Spaulding, W. (2026) ‘The past and future of integrated biopsychosocial whole-health perspectives in psychiatric rehabilitation.’, </a:t>
            </a:r>
            <a:r>
              <a:rPr lang="en-US" sz="1100" i="1" dirty="0">
                <a:latin typeface="Arial"/>
                <a:cs typeface="Arial"/>
              </a:rPr>
              <a:t>Psychiatric Rehabilitation Journal</a:t>
            </a:r>
            <a:r>
              <a:rPr lang="en-US" sz="1100" dirty="0">
                <a:latin typeface="Arial"/>
                <a:cs typeface="Arial"/>
              </a:rPr>
              <a:t> [Preprint]. Available at: </a:t>
            </a:r>
            <a:r>
              <a:rPr lang="en-US" sz="1100" dirty="0">
                <a:solidFill>
                  <a:srgbClr val="000000"/>
                </a:solidFill>
                <a:latin typeface="Arial"/>
                <a:cs typeface="Arial"/>
                <a:hlinkClick r:id="rId12"/>
              </a:rPr>
              <a:t>https://doi.org/10.1037/prj0000682</a:t>
            </a:r>
            <a:r>
              <a:rPr lang="en-US" sz="1100" dirty="0">
                <a:latin typeface="Arial"/>
                <a:cs typeface="Arial"/>
              </a:rPr>
              <a:t>.</a:t>
            </a:r>
            <a:endParaRPr lang="en-US" sz="1100" dirty="0">
              <a:solidFill>
                <a:srgbClr val="000000"/>
              </a:solidFill>
              <a:latin typeface="Arial"/>
              <a:cs typeface="Arial"/>
            </a:endParaRPr>
          </a:p>
          <a:p>
            <a:r>
              <a:rPr lang="en-US" sz="1100">
                <a:latin typeface="Arial"/>
                <a:cs typeface="Arial"/>
              </a:rPr>
              <a:t>World Health Organization (1948) </a:t>
            </a:r>
            <a:r>
              <a:rPr lang="en-US" sz="1100" i="1">
                <a:latin typeface="Arial"/>
                <a:cs typeface="Arial"/>
              </a:rPr>
              <a:t>Constitution of the world health organization</a:t>
            </a:r>
            <a:r>
              <a:rPr lang="en-US" sz="1100">
                <a:latin typeface="Arial"/>
                <a:cs typeface="Arial"/>
              </a:rPr>
              <a:t>, </a:t>
            </a:r>
            <a:r>
              <a:rPr lang="en-US" sz="1100" i="1">
                <a:latin typeface="Arial"/>
                <a:cs typeface="Arial"/>
              </a:rPr>
              <a:t>World Health Organization</a:t>
            </a:r>
            <a:r>
              <a:rPr lang="en-US" sz="1100">
                <a:latin typeface="Arial"/>
                <a:cs typeface="Arial"/>
              </a:rPr>
              <a:t>. Available at: </a:t>
            </a:r>
            <a:r>
              <a:rPr lang="en-US" sz="1100" dirty="0">
                <a:solidFill>
                  <a:srgbClr val="000000"/>
                </a:solidFill>
                <a:latin typeface="Arial"/>
                <a:cs typeface="Arial"/>
                <a:hlinkClick r:id="rId13"/>
              </a:rPr>
              <a:t>https://www.who.int/about/governance/constitution</a:t>
            </a:r>
            <a:r>
              <a:rPr lang="en-US" sz="1100" dirty="0">
                <a:latin typeface="Arial"/>
                <a:cs typeface="Arial"/>
              </a:rPr>
              <a:t> </a:t>
            </a:r>
            <a:r>
              <a:rPr lang="en-US" sz="1100">
                <a:latin typeface="Arial"/>
                <a:cs typeface="Arial"/>
              </a:rPr>
              <a:t>(Accessed: 30 September 2026).</a:t>
            </a:r>
            <a:endParaRPr lang="en-US" sz="1100">
              <a:solidFill>
                <a:srgbClr val="000000"/>
              </a:solidFill>
              <a:latin typeface="Arial"/>
              <a:cs typeface="Arial"/>
            </a:endParaRPr>
          </a:p>
          <a:p>
            <a:endParaRPr lang="en-US" dirty="0"/>
          </a:p>
        </p:txBody>
      </p:sp>
      <p:sp>
        <p:nvSpPr>
          <p:cNvPr id="5" name="Slide Number Placeholder 4">
            <a:extLst>
              <a:ext uri="{FF2B5EF4-FFF2-40B4-BE49-F238E27FC236}">
                <a16:creationId xmlns:a16="http://schemas.microsoft.com/office/drawing/2014/main" id="{F9167899-8A71-98B3-90D6-04480F741A39}"/>
              </a:ext>
            </a:extLst>
          </p:cNvPr>
          <p:cNvSpPr>
            <a:spLocks noGrp="1"/>
          </p:cNvSpPr>
          <p:nvPr>
            <p:ph type="sldNum" sz="quarter" idx="12"/>
          </p:nvPr>
        </p:nvSpPr>
        <p:spPr/>
        <p:txBody>
          <a:bodyPr/>
          <a:lstStyle/>
          <a:p>
            <a:fld id="{6FF9F0C5-380F-41C2-899A-BAC0F0927E16}" type="slidenum">
              <a:rPr lang="en-US" dirty="0"/>
              <a:t>12</a:t>
            </a:fld>
            <a:endParaRPr lang="en-US" dirty="0"/>
          </a:p>
        </p:txBody>
      </p:sp>
    </p:spTree>
    <p:extLst>
      <p:ext uri="{BB962C8B-B14F-4D97-AF65-F5344CB8AC3E}">
        <p14:creationId xmlns:p14="http://schemas.microsoft.com/office/powerpoint/2010/main" val="9882013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Integration of Health, Wellbeing and Sustainable Development in Health and Social Care </vt:lpstr>
      <vt:lpstr>Introduction  </vt:lpstr>
      <vt:lpstr>Sustainable Development</vt:lpstr>
      <vt:lpstr>Theoretical Perspectives</vt:lpstr>
      <vt:lpstr>Public Health Initiative</vt:lpstr>
      <vt:lpstr>Policy and Governance</vt:lpstr>
      <vt:lpstr>Equity and Access</vt:lpstr>
      <vt:lpstr>Critical Evaluation</vt:lpstr>
      <vt:lpstr>Recommendations</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819</cp:revision>
  <dcterms:created xsi:type="dcterms:W3CDTF">2026-10-12T20:55:56Z</dcterms:created>
  <dcterms:modified xsi:type="dcterms:W3CDTF">2026-10-14T19:19:48Z</dcterms:modified>
</cp:coreProperties>
</file>