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8"/>
  </p:notesMasterIdLst>
  <p:sldIdLst>
    <p:sldId id="256" r:id="rId2"/>
    <p:sldId id="274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7" r:id="rId12"/>
    <p:sldId id="268" r:id="rId13"/>
    <p:sldId id="269" r:id="rId14"/>
    <p:sldId id="271" r:id="rId15"/>
    <p:sldId id="272" r:id="rId16"/>
    <p:sldId id="273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2004" y="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1D573D-AC94-42BF-83BA-09474DFDF657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30EF276B-7C14-48D7-B0FE-E20A8E5785C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NHS provided structured digital training to frontline staff including clinicians, receptionists, and practice managers.</a:t>
          </a:r>
        </a:p>
      </dgm:t>
    </dgm:pt>
    <dgm:pt modelId="{153B8985-FACE-477F-B959-1FFFA6EFB0CC}" type="parTrans" cxnId="{2B5E62F8-1A71-403C-AA9A-D43001EF0426}">
      <dgm:prSet/>
      <dgm:spPr/>
      <dgm:t>
        <a:bodyPr/>
        <a:lstStyle/>
        <a:p>
          <a:endParaRPr lang="en-US"/>
        </a:p>
      </dgm:t>
    </dgm:pt>
    <dgm:pt modelId="{0F6DDC56-8DD8-4FCC-B95B-C6849AA5DDA9}" type="sibTrans" cxnId="{2B5E62F8-1A71-403C-AA9A-D43001EF0426}">
      <dgm:prSet/>
      <dgm:spPr/>
      <dgm:t>
        <a:bodyPr/>
        <a:lstStyle/>
        <a:p>
          <a:endParaRPr lang="en-US"/>
        </a:p>
      </dgm:t>
    </dgm:pt>
    <dgm:pt modelId="{F5B5CA2F-1FCA-4366-BD8C-348FF398034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Initiatives like the Digital Readiness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Programme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and NHS Digital Academy improved technical and data-handling skills (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Wymant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et al., 2021).</a:t>
          </a:r>
        </a:p>
      </dgm:t>
    </dgm:pt>
    <dgm:pt modelId="{65FDF305-B941-460C-BE07-F6395778FA10}" type="parTrans" cxnId="{1DBFDC0A-963A-441B-813D-C33AA4BDA36C}">
      <dgm:prSet/>
      <dgm:spPr/>
      <dgm:t>
        <a:bodyPr/>
        <a:lstStyle/>
        <a:p>
          <a:endParaRPr lang="en-US"/>
        </a:p>
      </dgm:t>
    </dgm:pt>
    <dgm:pt modelId="{C34BF314-6EE8-4B9B-B2BE-9D3C36079D59}" type="sibTrans" cxnId="{1DBFDC0A-963A-441B-813D-C33AA4BDA36C}">
      <dgm:prSet/>
      <dgm:spPr/>
      <dgm:t>
        <a:bodyPr/>
        <a:lstStyle/>
        <a:p>
          <a:endParaRPr lang="en-US"/>
        </a:p>
      </dgm:t>
    </dgm:pt>
    <dgm:pt modelId="{A1B3C600-94EB-4126-B4F0-C97DBB310B0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“Digital Champions” were appointed within NHS Trusts to promote peer learning and staff engagement (Sukriti et al., 2023).</a:t>
          </a:r>
        </a:p>
      </dgm:t>
    </dgm:pt>
    <dgm:pt modelId="{701EEFD0-C45F-4903-B834-47F915886B84}" type="parTrans" cxnId="{F53A0A85-C676-4309-AD08-2D1528308066}">
      <dgm:prSet/>
      <dgm:spPr/>
      <dgm:t>
        <a:bodyPr/>
        <a:lstStyle/>
        <a:p>
          <a:endParaRPr lang="en-US"/>
        </a:p>
      </dgm:t>
    </dgm:pt>
    <dgm:pt modelId="{A34A4A39-D5F5-47A8-A82D-49F3166885E7}" type="sibTrans" cxnId="{F53A0A85-C676-4309-AD08-2D1528308066}">
      <dgm:prSet/>
      <dgm:spPr/>
      <dgm:t>
        <a:bodyPr/>
        <a:lstStyle/>
        <a:p>
          <a:endParaRPr lang="en-US"/>
        </a:p>
      </dgm:t>
    </dgm:pt>
    <dgm:pt modelId="{FEE7AE17-560E-4941-84D5-73D0C18599E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Feedback mechanisms collected user experiences to inform App updates and improvements.</a:t>
          </a:r>
        </a:p>
      </dgm:t>
    </dgm:pt>
    <dgm:pt modelId="{AC9B1263-17F9-4AE6-9FC6-7D44AA904347}" type="parTrans" cxnId="{787467E4-BC35-4D25-B059-41A388123E98}">
      <dgm:prSet/>
      <dgm:spPr/>
      <dgm:t>
        <a:bodyPr/>
        <a:lstStyle/>
        <a:p>
          <a:endParaRPr lang="en-US"/>
        </a:p>
      </dgm:t>
    </dgm:pt>
    <dgm:pt modelId="{22156C52-997D-4B19-A352-6D7020B4A54F}" type="sibTrans" cxnId="{787467E4-BC35-4D25-B059-41A388123E98}">
      <dgm:prSet/>
      <dgm:spPr/>
      <dgm:t>
        <a:bodyPr/>
        <a:lstStyle/>
        <a:p>
          <a:endParaRPr lang="en-US"/>
        </a:p>
      </dgm:t>
    </dgm:pt>
    <dgm:pt modelId="{E738B398-B965-47BF-937D-B8B9FFBFFA1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Training also encouraged patients to adopt the App, strengthening user participation and inclusivity.</a:t>
          </a:r>
        </a:p>
      </dgm:t>
    </dgm:pt>
    <dgm:pt modelId="{A591E6E4-4EAF-4153-90AC-6C9B9481B7F9}" type="parTrans" cxnId="{4AB872D4-30F3-4855-BD96-DA0A9BD88E58}">
      <dgm:prSet/>
      <dgm:spPr/>
      <dgm:t>
        <a:bodyPr/>
        <a:lstStyle/>
        <a:p>
          <a:endParaRPr lang="en-US"/>
        </a:p>
      </dgm:t>
    </dgm:pt>
    <dgm:pt modelId="{852BD663-5332-4792-B236-2344C84E47AB}" type="sibTrans" cxnId="{4AB872D4-30F3-4855-BD96-DA0A9BD88E58}">
      <dgm:prSet/>
      <dgm:spPr/>
      <dgm:t>
        <a:bodyPr/>
        <a:lstStyle/>
        <a:p>
          <a:endParaRPr lang="en-US"/>
        </a:p>
      </dgm:t>
    </dgm:pt>
    <dgm:pt modelId="{C7150784-959A-4207-8EB5-0FB94E846F6E}" type="pres">
      <dgm:prSet presAssocID="{281D573D-AC94-42BF-83BA-09474DFDF657}" presName="vert0" presStyleCnt="0">
        <dgm:presLayoutVars>
          <dgm:dir/>
          <dgm:animOne val="branch"/>
          <dgm:animLvl val="lvl"/>
        </dgm:presLayoutVars>
      </dgm:prSet>
      <dgm:spPr/>
    </dgm:pt>
    <dgm:pt modelId="{CB65CA01-81D4-4C2D-93A5-549628D2B7C2}" type="pres">
      <dgm:prSet presAssocID="{30EF276B-7C14-48D7-B0FE-E20A8E5785C4}" presName="thickLine" presStyleLbl="alignNode1" presStyleIdx="0" presStyleCnt="5"/>
      <dgm:spPr/>
    </dgm:pt>
    <dgm:pt modelId="{3D0B117C-5C19-43DB-BAD3-28ABE26BB3DB}" type="pres">
      <dgm:prSet presAssocID="{30EF276B-7C14-48D7-B0FE-E20A8E5785C4}" presName="horz1" presStyleCnt="0"/>
      <dgm:spPr/>
    </dgm:pt>
    <dgm:pt modelId="{E7C99920-02CF-4904-8E74-08C23DF8F914}" type="pres">
      <dgm:prSet presAssocID="{30EF276B-7C14-48D7-B0FE-E20A8E5785C4}" presName="tx1" presStyleLbl="revTx" presStyleIdx="0" presStyleCnt="5"/>
      <dgm:spPr/>
    </dgm:pt>
    <dgm:pt modelId="{F150EC64-3784-45A4-A957-6AA0DB73F9CA}" type="pres">
      <dgm:prSet presAssocID="{30EF276B-7C14-48D7-B0FE-E20A8E5785C4}" presName="vert1" presStyleCnt="0"/>
      <dgm:spPr/>
    </dgm:pt>
    <dgm:pt modelId="{D4CC4844-86F0-4DC0-B0B6-03619BF97EC2}" type="pres">
      <dgm:prSet presAssocID="{F5B5CA2F-1FCA-4366-BD8C-348FF3980346}" presName="thickLine" presStyleLbl="alignNode1" presStyleIdx="1" presStyleCnt="5"/>
      <dgm:spPr/>
    </dgm:pt>
    <dgm:pt modelId="{8A891C6E-026C-4046-A7F5-24E0B919CAD9}" type="pres">
      <dgm:prSet presAssocID="{F5B5CA2F-1FCA-4366-BD8C-348FF3980346}" presName="horz1" presStyleCnt="0"/>
      <dgm:spPr/>
    </dgm:pt>
    <dgm:pt modelId="{8B388266-BC6B-48F3-ACD7-28C8C01544C6}" type="pres">
      <dgm:prSet presAssocID="{F5B5CA2F-1FCA-4366-BD8C-348FF3980346}" presName="tx1" presStyleLbl="revTx" presStyleIdx="1" presStyleCnt="5"/>
      <dgm:spPr/>
    </dgm:pt>
    <dgm:pt modelId="{58B71EF4-51A1-44A7-8556-DA171B6A5527}" type="pres">
      <dgm:prSet presAssocID="{F5B5CA2F-1FCA-4366-BD8C-348FF3980346}" presName="vert1" presStyleCnt="0"/>
      <dgm:spPr/>
    </dgm:pt>
    <dgm:pt modelId="{53CDABC3-4796-46B4-A22E-B97C5839A76D}" type="pres">
      <dgm:prSet presAssocID="{A1B3C600-94EB-4126-B4F0-C97DBB310B01}" presName="thickLine" presStyleLbl="alignNode1" presStyleIdx="2" presStyleCnt="5"/>
      <dgm:spPr/>
    </dgm:pt>
    <dgm:pt modelId="{A9058506-D918-47D5-AC61-0AC00EDC2CE0}" type="pres">
      <dgm:prSet presAssocID="{A1B3C600-94EB-4126-B4F0-C97DBB310B01}" presName="horz1" presStyleCnt="0"/>
      <dgm:spPr/>
    </dgm:pt>
    <dgm:pt modelId="{A96EC0DB-4B6F-4346-9C7D-DBB8458207F8}" type="pres">
      <dgm:prSet presAssocID="{A1B3C600-94EB-4126-B4F0-C97DBB310B01}" presName="tx1" presStyleLbl="revTx" presStyleIdx="2" presStyleCnt="5"/>
      <dgm:spPr/>
    </dgm:pt>
    <dgm:pt modelId="{8271D61A-7320-4F29-A114-1CC0F2EB1EC6}" type="pres">
      <dgm:prSet presAssocID="{A1B3C600-94EB-4126-B4F0-C97DBB310B01}" presName="vert1" presStyleCnt="0"/>
      <dgm:spPr/>
    </dgm:pt>
    <dgm:pt modelId="{31D5FB69-BBC9-4A87-80E7-BAC4FA66329F}" type="pres">
      <dgm:prSet presAssocID="{FEE7AE17-560E-4941-84D5-73D0C18599EA}" presName="thickLine" presStyleLbl="alignNode1" presStyleIdx="3" presStyleCnt="5"/>
      <dgm:spPr/>
    </dgm:pt>
    <dgm:pt modelId="{AE46CB8F-93E1-4B91-B727-72E6B9D08B34}" type="pres">
      <dgm:prSet presAssocID="{FEE7AE17-560E-4941-84D5-73D0C18599EA}" presName="horz1" presStyleCnt="0"/>
      <dgm:spPr/>
    </dgm:pt>
    <dgm:pt modelId="{C04FB722-C6AE-4F91-BB6D-E4F1FA4A0779}" type="pres">
      <dgm:prSet presAssocID="{FEE7AE17-560E-4941-84D5-73D0C18599EA}" presName="tx1" presStyleLbl="revTx" presStyleIdx="3" presStyleCnt="5"/>
      <dgm:spPr/>
    </dgm:pt>
    <dgm:pt modelId="{37DB5F56-C949-4AF5-BD85-F2BBFF1A48DA}" type="pres">
      <dgm:prSet presAssocID="{FEE7AE17-560E-4941-84D5-73D0C18599EA}" presName="vert1" presStyleCnt="0"/>
      <dgm:spPr/>
    </dgm:pt>
    <dgm:pt modelId="{C8FA42A8-F514-46E8-81FC-DBAD9AD02E72}" type="pres">
      <dgm:prSet presAssocID="{E738B398-B965-47BF-937D-B8B9FFBFFA16}" presName="thickLine" presStyleLbl="alignNode1" presStyleIdx="4" presStyleCnt="5"/>
      <dgm:spPr/>
    </dgm:pt>
    <dgm:pt modelId="{3F22309B-49B7-417B-B5F9-576242A15612}" type="pres">
      <dgm:prSet presAssocID="{E738B398-B965-47BF-937D-B8B9FFBFFA16}" presName="horz1" presStyleCnt="0"/>
      <dgm:spPr/>
    </dgm:pt>
    <dgm:pt modelId="{65FAFA53-B53B-4DBB-8D79-4DA888126934}" type="pres">
      <dgm:prSet presAssocID="{E738B398-B965-47BF-937D-B8B9FFBFFA16}" presName="tx1" presStyleLbl="revTx" presStyleIdx="4" presStyleCnt="5"/>
      <dgm:spPr/>
    </dgm:pt>
    <dgm:pt modelId="{958ACAA0-91CB-472F-BC87-225582CCB23D}" type="pres">
      <dgm:prSet presAssocID="{E738B398-B965-47BF-937D-B8B9FFBFFA16}" presName="vert1" presStyleCnt="0"/>
      <dgm:spPr/>
    </dgm:pt>
  </dgm:ptLst>
  <dgm:cxnLst>
    <dgm:cxn modelId="{1DBFDC0A-963A-441B-813D-C33AA4BDA36C}" srcId="{281D573D-AC94-42BF-83BA-09474DFDF657}" destId="{F5B5CA2F-1FCA-4366-BD8C-348FF3980346}" srcOrd="1" destOrd="0" parTransId="{65FDF305-B941-460C-BE07-F6395778FA10}" sibTransId="{C34BF314-6EE8-4B9B-B2BE-9D3C36079D59}"/>
    <dgm:cxn modelId="{B86BD50D-7C75-4C86-B792-8FA0D56934E7}" type="presOf" srcId="{30EF276B-7C14-48D7-B0FE-E20A8E5785C4}" destId="{E7C99920-02CF-4904-8E74-08C23DF8F914}" srcOrd="0" destOrd="0" presId="urn:microsoft.com/office/officeart/2008/layout/LinedList"/>
    <dgm:cxn modelId="{F53A0A85-C676-4309-AD08-2D1528308066}" srcId="{281D573D-AC94-42BF-83BA-09474DFDF657}" destId="{A1B3C600-94EB-4126-B4F0-C97DBB310B01}" srcOrd="2" destOrd="0" parTransId="{701EEFD0-C45F-4903-B834-47F915886B84}" sibTransId="{A34A4A39-D5F5-47A8-A82D-49F3166885E7}"/>
    <dgm:cxn modelId="{A1418994-C13C-4D36-BB60-BCFF7AF51688}" type="presOf" srcId="{F5B5CA2F-1FCA-4366-BD8C-348FF3980346}" destId="{8B388266-BC6B-48F3-ACD7-28C8C01544C6}" srcOrd="0" destOrd="0" presId="urn:microsoft.com/office/officeart/2008/layout/LinedList"/>
    <dgm:cxn modelId="{EF14D196-5B63-4A0B-89C1-D68DC2F4FFB8}" type="presOf" srcId="{FEE7AE17-560E-4941-84D5-73D0C18599EA}" destId="{C04FB722-C6AE-4F91-BB6D-E4F1FA4A0779}" srcOrd="0" destOrd="0" presId="urn:microsoft.com/office/officeart/2008/layout/LinedList"/>
    <dgm:cxn modelId="{24212E98-45AD-4A28-928B-D57684DC3B44}" type="presOf" srcId="{A1B3C600-94EB-4126-B4F0-C97DBB310B01}" destId="{A96EC0DB-4B6F-4346-9C7D-DBB8458207F8}" srcOrd="0" destOrd="0" presId="urn:microsoft.com/office/officeart/2008/layout/LinedList"/>
    <dgm:cxn modelId="{C591059A-6F83-4015-A271-04B37F0111A9}" type="presOf" srcId="{281D573D-AC94-42BF-83BA-09474DFDF657}" destId="{C7150784-959A-4207-8EB5-0FB94E846F6E}" srcOrd="0" destOrd="0" presId="urn:microsoft.com/office/officeart/2008/layout/LinedList"/>
    <dgm:cxn modelId="{91DAF6CF-1AD7-4B8C-997D-225A93AE33F7}" type="presOf" srcId="{E738B398-B965-47BF-937D-B8B9FFBFFA16}" destId="{65FAFA53-B53B-4DBB-8D79-4DA888126934}" srcOrd="0" destOrd="0" presId="urn:microsoft.com/office/officeart/2008/layout/LinedList"/>
    <dgm:cxn modelId="{4AB872D4-30F3-4855-BD96-DA0A9BD88E58}" srcId="{281D573D-AC94-42BF-83BA-09474DFDF657}" destId="{E738B398-B965-47BF-937D-B8B9FFBFFA16}" srcOrd="4" destOrd="0" parTransId="{A591E6E4-4EAF-4153-90AC-6C9B9481B7F9}" sibTransId="{852BD663-5332-4792-B236-2344C84E47AB}"/>
    <dgm:cxn modelId="{787467E4-BC35-4D25-B059-41A388123E98}" srcId="{281D573D-AC94-42BF-83BA-09474DFDF657}" destId="{FEE7AE17-560E-4941-84D5-73D0C18599EA}" srcOrd="3" destOrd="0" parTransId="{AC9B1263-17F9-4AE6-9FC6-7D44AA904347}" sibTransId="{22156C52-997D-4B19-A352-6D7020B4A54F}"/>
    <dgm:cxn modelId="{2B5E62F8-1A71-403C-AA9A-D43001EF0426}" srcId="{281D573D-AC94-42BF-83BA-09474DFDF657}" destId="{30EF276B-7C14-48D7-B0FE-E20A8E5785C4}" srcOrd="0" destOrd="0" parTransId="{153B8985-FACE-477F-B959-1FFFA6EFB0CC}" sibTransId="{0F6DDC56-8DD8-4FCC-B95B-C6849AA5DDA9}"/>
    <dgm:cxn modelId="{3C4B12B6-95BA-4DC3-8272-4FAFD3DFC88A}" type="presParOf" srcId="{C7150784-959A-4207-8EB5-0FB94E846F6E}" destId="{CB65CA01-81D4-4C2D-93A5-549628D2B7C2}" srcOrd="0" destOrd="0" presId="urn:microsoft.com/office/officeart/2008/layout/LinedList"/>
    <dgm:cxn modelId="{86EB4BFD-CA2A-4AA4-BE40-CDC8B17E62AB}" type="presParOf" srcId="{C7150784-959A-4207-8EB5-0FB94E846F6E}" destId="{3D0B117C-5C19-43DB-BAD3-28ABE26BB3DB}" srcOrd="1" destOrd="0" presId="urn:microsoft.com/office/officeart/2008/layout/LinedList"/>
    <dgm:cxn modelId="{7D8AE0E0-A576-472E-A7AF-53BE930B09FD}" type="presParOf" srcId="{3D0B117C-5C19-43DB-BAD3-28ABE26BB3DB}" destId="{E7C99920-02CF-4904-8E74-08C23DF8F914}" srcOrd="0" destOrd="0" presId="urn:microsoft.com/office/officeart/2008/layout/LinedList"/>
    <dgm:cxn modelId="{5CBA6211-54C5-402E-8774-9C8179D9A557}" type="presParOf" srcId="{3D0B117C-5C19-43DB-BAD3-28ABE26BB3DB}" destId="{F150EC64-3784-45A4-A957-6AA0DB73F9CA}" srcOrd="1" destOrd="0" presId="urn:microsoft.com/office/officeart/2008/layout/LinedList"/>
    <dgm:cxn modelId="{530B35E1-1830-4919-AFA6-F0058181EC4B}" type="presParOf" srcId="{C7150784-959A-4207-8EB5-0FB94E846F6E}" destId="{D4CC4844-86F0-4DC0-B0B6-03619BF97EC2}" srcOrd="2" destOrd="0" presId="urn:microsoft.com/office/officeart/2008/layout/LinedList"/>
    <dgm:cxn modelId="{1D14FAAA-3B6C-4C24-A9C3-A4A2E63E193B}" type="presParOf" srcId="{C7150784-959A-4207-8EB5-0FB94E846F6E}" destId="{8A891C6E-026C-4046-A7F5-24E0B919CAD9}" srcOrd="3" destOrd="0" presId="urn:microsoft.com/office/officeart/2008/layout/LinedList"/>
    <dgm:cxn modelId="{32C62D92-D9CF-4DAA-B263-0E1B0C7CB90D}" type="presParOf" srcId="{8A891C6E-026C-4046-A7F5-24E0B919CAD9}" destId="{8B388266-BC6B-48F3-ACD7-28C8C01544C6}" srcOrd="0" destOrd="0" presId="urn:microsoft.com/office/officeart/2008/layout/LinedList"/>
    <dgm:cxn modelId="{89B62074-3476-4F0F-80A6-37FC9EAA9BA2}" type="presParOf" srcId="{8A891C6E-026C-4046-A7F5-24E0B919CAD9}" destId="{58B71EF4-51A1-44A7-8556-DA171B6A5527}" srcOrd="1" destOrd="0" presId="urn:microsoft.com/office/officeart/2008/layout/LinedList"/>
    <dgm:cxn modelId="{4363D05A-24B2-4ABC-84FA-94AB7A891E9D}" type="presParOf" srcId="{C7150784-959A-4207-8EB5-0FB94E846F6E}" destId="{53CDABC3-4796-46B4-A22E-B97C5839A76D}" srcOrd="4" destOrd="0" presId="urn:microsoft.com/office/officeart/2008/layout/LinedList"/>
    <dgm:cxn modelId="{681B62EE-C661-431E-92E9-96A3805DE4A0}" type="presParOf" srcId="{C7150784-959A-4207-8EB5-0FB94E846F6E}" destId="{A9058506-D918-47D5-AC61-0AC00EDC2CE0}" srcOrd="5" destOrd="0" presId="urn:microsoft.com/office/officeart/2008/layout/LinedList"/>
    <dgm:cxn modelId="{EBCFD7BD-D215-4FF5-89EA-B328139BF34C}" type="presParOf" srcId="{A9058506-D918-47D5-AC61-0AC00EDC2CE0}" destId="{A96EC0DB-4B6F-4346-9C7D-DBB8458207F8}" srcOrd="0" destOrd="0" presId="urn:microsoft.com/office/officeart/2008/layout/LinedList"/>
    <dgm:cxn modelId="{2EEE56C9-29D4-4F23-985E-A4951198905C}" type="presParOf" srcId="{A9058506-D918-47D5-AC61-0AC00EDC2CE0}" destId="{8271D61A-7320-4F29-A114-1CC0F2EB1EC6}" srcOrd="1" destOrd="0" presId="urn:microsoft.com/office/officeart/2008/layout/LinedList"/>
    <dgm:cxn modelId="{79A1E015-7493-46DB-A71E-2C56FA156486}" type="presParOf" srcId="{C7150784-959A-4207-8EB5-0FB94E846F6E}" destId="{31D5FB69-BBC9-4A87-80E7-BAC4FA66329F}" srcOrd="6" destOrd="0" presId="urn:microsoft.com/office/officeart/2008/layout/LinedList"/>
    <dgm:cxn modelId="{45D531C8-CF5D-4FFB-BF37-7E8AF9C60BEE}" type="presParOf" srcId="{C7150784-959A-4207-8EB5-0FB94E846F6E}" destId="{AE46CB8F-93E1-4B91-B727-72E6B9D08B34}" srcOrd="7" destOrd="0" presId="urn:microsoft.com/office/officeart/2008/layout/LinedList"/>
    <dgm:cxn modelId="{6A532311-20CE-4A49-8ABC-C899F09C5BFB}" type="presParOf" srcId="{AE46CB8F-93E1-4B91-B727-72E6B9D08B34}" destId="{C04FB722-C6AE-4F91-BB6D-E4F1FA4A0779}" srcOrd="0" destOrd="0" presId="urn:microsoft.com/office/officeart/2008/layout/LinedList"/>
    <dgm:cxn modelId="{26A6BDEA-FF03-435E-B887-3EED2E3C3601}" type="presParOf" srcId="{AE46CB8F-93E1-4B91-B727-72E6B9D08B34}" destId="{37DB5F56-C949-4AF5-BD85-F2BBFF1A48DA}" srcOrd="1" destOrd="0" presId="urn:microsoft.com/office/officeart/2008/layout/LinedList"/>
    <dgm:cxn modelId="{AA718F86-BD44-47D2-AC08-1516201400C9}" type="presParOf" srcId="{C7150784-959A-4207-8EB5-0FB94E846F6E}" destId="{C8FA42A8-F514-46E8-81FC-DBAD9AD02E72}" srcOrd="8" destOrd="0" presId="urn:microsoft.com/office/officeart/2008/layout/LinedList"/>
    <dgm:cxn modelId="{E4877B3E-6C58-44B7-946B-CD419339A323}" type="presParOf" srcId="{C7150784-959A-4207-8EB5-0FB94E846F6E}" destId="{3F22309B-49B7-417B-B5F9-576242A15612}" srcOrd="9" destOrd="0" presId="urn:microsoft.com/office/officeart/2008/layout/LinedList"/>
    <dgm:cxn modelId="{3DB1FB19-8997-49FF-A555-F481775728E1}" type="presParOf" srcId="{3F22309B-49B7-417B-B5F9-576242A15612}" destId="{65FAFA53-B53B-4DBB-8D79-4DA888126934}" srcOrd="0" destOrd="0" presId="urn:microsoft.com/office/officeart/2008/layout/LinedList"/>
    <dgm:cxn modelId="{9EF117C6-3C88-4CB2-9B98-35C03588BEFA}" type="presParOf" srcId="{3F22309B-49B7-417B-B5F9-576242A15612}" destId="{958ACAA0-91CB-472F-BC87-225582CCB23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61D9A0-8B24-4B28-B677-CB55D570FA1E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ED1805F-600E-4E28-96DB-C3A1F050F33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Some staff demonstrated resistance to change, preferring traditional paper-based systems (Sukriti et al., 2023).</a:t>
          </a:r>
        </a:p>
      </dgm:t>
    </dgm:pt>
    <dgm:pt modelId="{C9310AD0-D6DA-4863-A2BF-B2B031A0B294}" type="parTrans" cxnId="{18D760E4-09A9-49D9-8E45-9D8F8C8F0683}">
      <dgm:prSet/>
      <dgm:spPr/>
      <dgm:t>
        <a:bodyPr/>
        <a:lstStyle/>
        <a:p>
          <a:endParaRPr lang="en-US"/>
        </a:p>
      </dgm:t>
    </dgm:pt>
    <dgm:pt modelId="{A3B0DFC0-4CCD-468D-BBC1-52F8DD37993C}" type="sibTrans" cxnId="{18D760E4-09A9-49D9-8E45-9D8F8C8F0683}">
      <dgm:prSet/>
      <dgm:spPr/>
      <dgm:t>
        <a:bodyPr/>
        <a:lstStyle/>
        <a:p>
          <a:endParaRPr lang="en-US"/>
        </a:p>
      </dgm:t>
    </dgm:pt>
    <dgm:pt modelId="{111E0F52-9852-476C-B32A-4B8ECDAF5B3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Dual workload during transition caused fatigue, as both manual and digital systems were maintained.</a:t>
          </a:r>
        </a:p>
      </dgm:t>
    </dgm:pt>
    <dgm:pt modelId="{0A5CE3A7-EF04-441B-B1A4-FC129F1FFD69}" type="parTrans" cxnId="{8965EBDB-699F-4E47-B210-512B19247EF4}">
      <dgm:prSet/>
      <dgm:spPr/>
      <dgm:t>
        <a:bodyPr/>
        <a:lstStyle/>
        <a:p>
          <a:endParaRPr lang="en-US"/>
        </a:p>
      </dgm:t>
    </dgm:pt>
    <dgm:pt modelId="{35E53AB4-91DD-48E9-A5B7-232065528AA8}" type="sibTrans" cxnId="{8965EBDB-699F-4E47-B210-512B19247EF4}">
      <dgm:prSet/>
      <dgm:spPr/>
      <dgm:t>
        <a:bodyPr/>
        <a:lstStyle/>
        <a:p>
          <a:endParaRPr lang="en-US"/>
        </a:p>
      </dgm:t>
    </dgm:pt>
    <dgm:pt modelId="{F4250387-EC51-484C-B3A7-755A161005CB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Limited time for training and adaptation affected adoption rates in some practices.</a:t>
          </a:r>
        </a:p>
      </dgm:t>
    </dgm:pt>
    <dgm:pt modelId="{C49F2A3F-BD9F-4A8C-A089-CE8AD7C4EBDA}" type="parTrans" cxnId="{8E1BF040-25AE-43B1-B987-6D33E5AD524E}">
      <dgm:prSet/>
      <dgm:spPr/>
      <dgm:t>
        <a:bodyPr/>
        <a:lstStyle/>
        <a:p>
          <a:endParaRPr lang="en-US"/>
        </a:p>
      </dgm:t>
    </dgm:pt>
    <dgm:pt modelId="{09C5A7F3-EDDF-4BB2-949F-CB36D2DC845A}" type="sibTrans" cxnId="{8E1BF040-25AE-43B1-B987-6D33E5AD524E}">
      <dgm:prSet/>
      <dgm:spPr/>
      <dgm:t>
        <a:bodyPr/>
        <a:lstStyle/>
        <a:p>
          <a:endParaRPr lang="en-US"/>
        </a:p>
      </dgm:t>
    </dgm:pt>
    <dgm:pt modelId="{7AC6B27E-7BFE-4D9E-9B14-9932144DEAB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NHS introduced e-inclusion plans, continuous technical support, and leadership engagement to address challenges.</a:t>
          </a:r>
        </a:p>
      </dgm:t>
    </dgm:pt>
    <dgm:pt modelId="{24E9BFAD-A617-4532-9658-85EA5F13ACD3}" type="parTrans" cxnId="{0521B78E-7BC7-4505-B941-098F30A0E2C0}">
      <dgm:prSet/>
      <dgm:spPr/>
      <dgm:t>
        <a:bodyPr/>
        <a:lstStyle/>
        <a:p>
          <a:endParaRPr lang="en-US"/>
        </a:p>
      </dgm:t>
    </dgm:pt>
    <dgm:pt modelId="{CBAE3192-2277-42C1-A183-0B2805802224}" type="sibTrans" cxnId="{0521B78E-7BC7-4505-B941-098F30A0E2C0}">
      <dgm:prSet/>
      <dgm:spPr/>
      <dgm:t>
        <a:bodyPr/>
        <a:lstStyle/>
        <a:p>
          <a:endParaRPr lang="en-US"/>
        </a:p>
      </dgm:t>
    </dgm:pt>
    <dgm:pt modelId="{7D3496D2-EAEB-4734-BE0D-885C5E5AC15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Encouraged a culture of flexibility, innovation, and continuous improvement in healthcare teams.</a:t>
          </a:r>
        </a:p>
      </dgm:t>
    </dgm:pt>
    <dgm:pt modelId="{F13BA72B-275B-4081-9B29-F7C764926936}" type="parTrans" cxnId="{DFB77A23-EFE2-497B-A590-D13698AE8913}">
      <dgm:prSet/>
      <dgm:spPr/>
      <dgm:t>
        <a:bodyPr/>
        <a:lstStyle/>
        <a:p>
          <a:endParaRPr lang="en-US"/>
        </a:p>
      </dgm:t>
    </dgm:pt>
    <dgm:pt modelId="{1CA53749-D1AE-4FB8-B69B-09BDFAED8DC6}" type="sibTrans" cxnId="{DFB77A23-EFE2-497B-A590-D13698AE8913}">
      <dgm:prSet/>
      <dgm:spPr/>
      <dgm:t>
        <a:bodyPr/>
        <a:lstStyle/>
        <a:p>
          <a:endParaRPr lang="en-US"/>
        </a:p>
      </dgm:t>
    </dgm:pt>
    <dgm:pt modelId="{BE8C53D7-97AA-43C2-9CC0-12549331E49E}" type="pres">
      <dgm:prSet presAssocID="{1461D9A0-8B24-4B28-B677-CB55D570FA1E}" presName="vert0" presStyleCnt="0">
        <dgm:presLayoutVars>
          <dgm:dir/>
          <dgm:animOne val="branch"/>
          <dgm:animLvl val="lvl"/>
        </dgm:presLayoutVars>
      </dgm:prSet>
      <dgm:spPr/>
    </dgm:pt>
    <dgm:pt modelId="{BA5379B7-15B8-4BD8-A00B-B1AA0860D5D5}" type="pres">
      <dgm:prSet presAssocID="{8ED1805F-600E-4E28-96DB-C3A1F050F334}" presName="thickLine" presStyleLbl="alignNode1" presStyleIdx="0" presStyleCnt="5"/>
      <dgm:spPr/>
    </dgm:pt>
    <dgm:pt modelId="{A7FF4207-19D4-4466-868A-0A80A60EB1B3}" type="pres">
      <dgm:prSet presAssocID="{8ED1805F-600E-4E28-96DB-C3A1F050F334}" presName="horz1" presStyleCnt="0"/>
      <dgm:spPr/>
    </dgm:pt>
    <dgm:pt modelId="{656FCB02-499B-42A7-8E28-EBFE1CD1ED53}" type="pres">
      <dgm:prSet presAssocID="{8ED1805F-600E-4E28-96DB-C3A1F050F334}" presName="tx1" presStyleLbl="revTx" presStyleIdx="0" presStyleCnt="5"/>
      <dgm:spPr/>
    </dgm:pt>
    <dgm:pt modelId="{D45972C8-6CFD-4570-B7C2-BD5033010953}" type="pres">
      <dgm:prSet presAssocID="{8ED1805F-600E-4E28-96DB-C3A1F050F334}" presName="vert1" presStyleCnt="0"/>
      <dgm:spPr/>
    </dgm:pt>
    <dgm:pt modelId="{0F78602B-FD81-4052-AE10-62E049D544FB}" type="pres">
      <dgm:prSet presAssocID="{111E0F52-9852-476C-B32A-4B8ECDAF5B33}" presName="thickLine" presStyleLbl="alignNode1" presStyleIdx="1" presStyleCnt="5"/>
      <dgm:spPr/>
    </dgm:pt>
    <dgm:pt modelId="{BE8C020F-694B-4850-9CB3-1B99EA0106F9}" type="pres">
      <dgm:prSet presAssocID="{111E0F52-9852-476C-B32A-4B8ECDAF5B33}" presName="horz1" presStyleCnt="0"/>
      <dgm:spPr/>
    </dgm:pt>
    <dgm:pt modelId="{09FD37A9-2464-4A35-ACF2-CF4CC25A5509}" type="pres">
      <dgm:prSet presAssocID="{111E0F52-9852-476C-B32A-4B8ECDAF5B33}" presName="tx1" presStyleLbl="revTx" presStyleIdx="1" presStyleCnt="5"/>
      <dgm:spPr/>
    </dgm:pt>
    <dgm:pt modelId="{C16383A5-8298-4C94-9BED-B187863E52F2}" type="pres">
      <dgm:prSet presAssocID="{111E0F52-9852-476C-B32A-4B8ECDAF5B33}" presName="vert1" presStyleCnt="0"/>
      <dgm:spPr/>
    </dgm:pt>
    <dgm:pt modelId="{B600386A-5D04-49A5-AD3A-067B042EDFDF}" type="pres">
      <dgm:prSet presAssocID="{F4250387-EC51-484C-B3A7-755A161005CB}" presName="thickLine" presStyleLbl="alignNode1" presStyleIdx="2" presStyleCnt="5"/>
      <dgm:spPr/>
    </dgm:pt>
    <dgm:pt modelId="{C7549D1E-8A66-417D-ACE3-431D502E5387}" type="pres">
      <dgm:prSet presAssocID="{F4250387-EC51-484C-B3A7-755A161005CB}" presName="horz1" presStyleCnt="0"/>
      <dgm:spPr/>
    </dgm:pt>
    <dgm:pt modelId="{A7F33AF7-0310-4AE0-9817-36ACC8FE410A}" type="pres">
      <dgm:prSet presAssocID="{F4250387-EC51-484C-B3A7-755A161005CB}" presName="tx1" presStyleLbl="revTx" presStyleIdx="2" presStyleCnt="5"/>
      <dgm:spPr/>
    </dgm:pt>
    <dgm:pt modelId="{A78533E6-B681-4A0D-A8D2-4F18D30C8316}" type="pres">
      <dgm:prSet presAssocID="{F4250387-EC51-484C-B3A7-755A161005CB}" presName="vert1" presStyleCnt="0"/>
      <dgm:spPr/>
    </dgm:pt>
    <dgm:pt modelId="{6DEABF36-2D16-4A95-A49F-6E37292E4145}" type="pres">
      <dgm:prSet presAssocID="{7AC6B27E-7BFE-4D9E-9B14-9932144DEABF}" presName="thickLine" presStyleLbl="alignNode1" presStyleIdx="3" presStyleCnt="5"/>
      <dgm:spPr/>
    </dgm:pt>
    <dgm:pt modelId="{7C947845-0761-45A1-84FD-87593273E605}" type="pres">
      <dgm:prSet presAssocID="{7AC6B27E-7BFE-4D9E-9B14-9932144DEABF}" presName="horz1" presStyleCnt="0"/>
      <dgm:spPr/>
    </dgm:pt>
    <dgm:pt modelId="{6BE33986-0D11-4CC3-A657-B5DF01E49C77}" type="pres">
      <dgm:prSet presAssocID="{7AC6B27E-7BFE-4D9E-9B14-9932144DEABF}" presName="tx1" presStyleLbl="revTx" presStyleIdx="3" presStyleCnt="5"/>
      <dgm:spPr/>
    </dgm:pt>
    <dgm:pt modelId="{62CB3494-8A34-4F09-B65F-03F53BCF4D53}" type="pres">
      <dgm:prSet presAssocID="{7AC6B27E-7BFE-4D9E-9B14-9932144DEABF}" presName="vert1" presStyleCnt="0"/>
      <dgm:spPr/>
    </dgm:pt>
    <dgm:pt modelId="{9E0DE750-9EAD-4346-A379-136097DB85E7}" type="pres">
      <dgm:prSet presAssocID="{7D3496D2-EAEB-4734-BE0D-885C5E5AC159}" presName="thickLine" presStyleLbl="alignNode1" presStyleIdx="4" presStyleCnt="5"/>
      <dgm:spPr/>
    </dgm:pt>
    <dgm:pt modelId="{CC415AAF-E510-43A7-A94E-E88D0DB4CF20}" type="pres">
      <dgm:prSet presAssocID="{7D3496D2-EAEB-4734-BE0D-885C5E5AC159}" presName="horz1" presStyleCnt="0"/>
      <dgm:spPr/>
    </dgm:pt>
    <dgm:pt modelId="{D08C799D-D287-4023-92B5-8CB942FFCB12}" type="pres">
      <dgm:prSet presAssocID="{7D3496D2-EAEB-4734-BE0D-885C5E5AC159}" presName="tx1" presStyleLbl="revTx" presStyleIdx="4" presStyleCnt="5"/>
      <dgm:spPr/>
    </dgm:pt>
    <dgm:pt modelId="{1AD62DD7-01ED-43DE-A1E0-6CC453AF287E}" type="pres">
      <dgm:prSet presAssocID="{7D3496D2-EAEB-4734-BE0D-885C5E5AC159}" presName="vert1" presStyleCnt="0"/>
      <dgm:spPr/>
    </dgm:pt>
  </dgm:ptLst>
  <dgm:cxnLst>
    <dgm:cxn modelId="{DFB77A23-EFE2-497B-A590-D13698AE8913}" srcId="{1461D9A0-8B24-4B28-B677-CB55D570FA1E}" destId="{7D3496D2-EAEB-4734-BE0D-885C5E5AC159}" srcOrd="4" destOrd="0" parTransId="{F13BA72B-275B-4081-9B29-F7C764926936}" sibTransId="{1CA53749-D1AE-4FB8-B69B-09BDFAED8DC6}"/>
    <dgm:cxn modelId="{8E1BF040-25AE-43B1-B987-6D33E5AD524E}" srcId="{1461D9A0-8B24-4B28-B677-CB55D570FA1E}" destId="{F4250387-EC51-484C-B3A7-755A161005CB}" srcOrd="2" destOrd="0" parTransId="{C49F2A3F-BD9F-4A8C-A089-CE8AD7C4EBDA}" sibTransId="{09C5A7F3-EDDF-4BB2-949F-CB36D2DC845A}"/>
    <dgm:cxn modelId="{284AFF8B-A0B1-4437-A9F3-B622A4797295}" type="presOf" srcId="{7AC6B27E-7BFE-4D9E-9B14-9932144DEABF}" destId="{6BE33986-0D11-4CC3-A657-B5DF01E49C77}" srcOrd="0" destOrd="0" presId="urn:microsoft.com/office/officeart/2008/layout/LinedList"/>
    <dgm:cxn modelId="{0521B78E-7BC7-4505-B941-098F30A0E2C0}" srcId="{1461D9A0-8B24-4B28-B677-CB55D570FA1E}" destId="{7AC6B27E-7BFE-4D9E-9B14-9932144DEABF}" srcOrd="3" destOrd="0" parTransId="{24E9BFAD-A617-4532-9658-85EA5F13ACD3}" sibTransId="{CBAE3192-2277-42C1-A183-0B2805802224}"/>
    <dgm:cxn modelId="{B4B137A4-F764-4E97-B4B6-88E6BA196BA7}" type="presOf" srcId="{7D3496D2-EAEB-4734-BE0D-885C5E5AC159}" destId="{D08C799D-D287-4023-92B5-8CB942FFCB12}" srcOrd="0" destOrd="0" presId="urn:microsoft.com/office/officeart/2008/layout/LinedList"/>
    <dgm:cxn modelId="{2B266AD1-AFA7-4E7F-8B75-EF2D5BD6907A}" type="presOf" srcId="{1461D9A0-8B24-4B28-B677-CB55D570FA1E}" destId="{BE8C53D7-97AA-43C2-9CC0-12549331E49E}" srcOrd="0" destOrd="0" presId="urn:microsoft.com/office/officeart/2008/layout/LinedList"/>
    <dgm:cxn modelId="{7A4E68DA-327F-4F82-BCAC-45C3FCFFCFE7}" type="presOf" srcId="{F4250387-EC51-484C-B3A7-755A161005CB}" destId="{A7F33AF7-0310-4AE0-9817-36ACC8FE410A}" srcOrd="0" destOrd="0" presId="urn:microsoft.com/office/officeart/2008/layout/LinedList"/>
    <dgm:cxn modelId="{8965EBDB-699F-4E47-B210-512B19247EF4}" srcId="{1461D9A0-8B24-4B28-B677-CB55D570FA1E}" destId="{111E0F52-9852-476C-B32A-4B8ECDAF5B33}" srcOrd="1" destOrd="0" parTransId="{0A5CE3A7-EF04-441B-B1A4-FC129F1FFD69}" sibTransId="{35E53AB4-91DD-48E9-A5B7-232065528AA8}"/>
    <dgm:cxn modelId="{18D760E4-09A9-49D9-8E45-9D8F8C8F0683}" srcId="{1461D9A0-8B24-4B28-B677-CB55D570FA1E}" destId="{8ED1805F-600E-4E28-96DB-C3A1F050F334}" srcOrd="0" destOrd="0" parTransId="{C9310AD0-D6DA-4863-A2BF-B2B031A0B294}" sibTransId="{A3B0DFC0-4CCD-468D-BBC1-52F8DD37993C}"/>
    <dgm:cxn modelId="{B418A0F0-113D-4BAC-9F00-A9A823EAB714}" type="presOf" srcId="{111E0F52-9852-476C-B32A-4B8ECDAF5B33}" destId="{09FD37A9-2464-4A35-ACF2-CF4CC25A5509}" srcOrd="0" destOrd="0" presId="urn:microsoft.com/office/officeart/2008/layout/LinedList"/>
    <dgm:cxn modelId="{5A4B0DF1-9CD9-4CD2-8644-359CC33D3EDF}" type="presOf" srcId="{8ED1805F-600E-4E28-96DB-C3A1F050F334}" destId="{656FCB02-499B-42A7-8E28-EBFE1CD1ED53}" srcOrd="0" destOrd="0" presId="urn:microsoft.com/office/officeart/2008/layout/LinedList"/>
    <dgm:cxn modelId="{0C40D51C-5230-4B32-BFF7-E0C7693CBD32}" type="presParOf" srcId="{BE8C53D7-97AA-43C2-9CC0-12549331E49E}" destId="{BA5379B7-15B8-4BD8-A00B-B1AA0860D5D5}" srcOrd="0" destOrd="0" presId="urn:microsoft.com/office/officeart/2008/layout/LinedList"/>
    <dgm:cxn modelId="{D9CCD494-929B-4E77-A362-4678A8062451}" type="presParOf" srcId="{BE8C53D7-97AA-43C2-9CC0-12549331E49E}" destId="{A7FF4207-19D4-4466-868A-0A80A60EB1B3}" srcOrd="1" destOrd="0" presId="urn:microsoft.com/office/officeart/2008/layout/LinedList"/>
    <dgm:cxn modelId="{620E5D73-88AB-4BE2-9435-CCCFBCFE9DF0}" type="presParOf" srcId="{A7FF4207-19D4-4466-868A-0A80A60EB1B3}" destId="{656FCB02-499B-42A7-8E28-EBFE1CD1ED53}" srcOrd="0" destOrd="0" presId="urn:microsoft.com/office/officeart/2008/layout/LinedList"/>
    <dgm:cxn modelId="{4F5BA01D-ABA4-4228-A746-938AB7B171CB}" type="presParOf" srcId="{A7FF4207-19D4-4466-868A-0A80A60EB1B3}" destId="{D45972C8-6CFD-4570-B7C2-BD5033010953}" srcOrd="1" destOrd="0" presId="urn:microsoft.com/office/officeart/2008/layout/LinedList"/>
    <dgm:cxn modelId="{D875C399-5426-44F6-A21F-D5B400BE61B6}" type="presParOf" srcId="{BE8C53D7-97AA-43C2-9CC0-12549331E49E}" destId="{0F78602B-FD81-4052-AE10-62E049D544FB}" srcOrd="2" destOrd="0" presId="urn:microsoft.com/office/officeart/2008/layout/LinedList"/>
    <dgm:cxn modelId="{BAC224DB-AE8C-410E-823B-84C09012DF7A}" type="presParOf" srcId="{BE8C53D7-97AA-43C2-9CC0-12549331E49E}" destId="{BE8C020F-694B-4850-9CB3-1B99EA0106F9}" srcOrd="3" destOrd="0" presId="urn:microsoft.com/office/officeart/2008/layout/LinedList"/>
    <dgm:cxn modelId="{FD774D38-10D7-413F-AB9F-42E4A6D4F640}" type="presParOf" srcId="{BE8C020F-694B-4850-9CB3-1B99EA0106F9}" destId="{09FD37A9-2464-4A35-ACF2-CF4CC25A5509}" srcOrd="0" destOrd="0" presId="urn:microsoft.com/office/officeart/2008/layout/LinedList"/>
    <dgm:cxn modelId="{B260073F-11F7-4C2D-92A0-13E22F614EE0}" type="presParOf" srcId="{BE8C020F-694B-4850-9CB3-1B99EA0106F9}" destId="{C16383A5-8298-4C94-9BED-B187863E52F2}" srcOrd="1" destOrd="0" presId="urn:microsoft.com/office/officeart/2008/layout/LinedList"/>
    <dgm:cxn modelId="{36DC2620-6491-4983-BCDD-B87AC90E88D7}" type="presParOf" srcId="{BE8C53D7-97AA-43C2-9CC0-12549331E49E}" destId="{B600386A-5D04-49A5-AD3A-067B042EDFDF}" srcOrd="4" destOrd="0" presId="urn:microsoft.com/office/officeart/2008/layout/LinedList"/>
    <dgm:cxn modelId="{51ED941E-97CD-4BA1-9636-65EC388C4E6C}" type="presParOf" srcId="{BE8C53D7-97AA-43C2-9CC0-12549331E49E}" destId="{C7549D1E-8A66-417D-ACE3-431D502E5387}" srcOrd="5" destOrd="0" presId="urn:microsoft.com/office/officeart/2008/layout/LinedList"/>
    <dgm:cxn modelId="{2815FA84-6827-415B-910B-1DEB3C806649}" type="presParOf" srcId="{C7549D1E-8A66-417D-ACE3-431D502E5387}" destId="{A7F33AF7-0310-4AE0-9817-36ACC8FE410A}" srcOrd="0" destOrd="0" presId="urn:microsoft.com/office/officeart/2008/layout/LinedList"/>
    <dgm:cxn modelId="{21CEFE5E-F645-4470-92E4-31625FB3A357}" type="presParOf" srcId="{C7549D1E-8A66-417D-ACE3-431D502E5387}" destId="{A78533E6-B681-4A0D-A8D2-4F18D30C8316}" srcOrd="1" destOrd="0" presId="urn:microsoft.com/office/officeart/2008/layout/LinedList"/>
    <dgm:cxn modelId="{EAD133E6-A4D0-4F29-882B-7309AB6A7455}" type="presParOf" srcId="{BE8C53D7-97AA-43C2-9CC0-12549331E49E}" destId="{6DEABF36-2D16-4A95-A49F-6E37292E4145}" srcOrd="6" destOrd="0" presId="urn:microsoft.com/office/officeart/2008/layout/LinedList"/>
    <dgm:cxn modelId="{D82C376D-ACD5-4C66-A936-12537EC06D9D}" type="presParOf" srcId="{BE8C53D7-97AA-43C2-9CC0-12549331E49E}" destId="{7C947845-0761-45A1-84FD-87593273E605}" srcOrd="7" destOrd="0" presId="urn:microsoft.com/office/officeart/2008/layout/LinedList"/>
    <dgm:cxn modelId="{4F4FD6E1-CCF1-4137-B5DC-7AC1A02D006A}" type="presParOf" srcId="{7C947845-0761-45A1-84FD-87593273E605}" destId="{6BE33986-0D11-4CC3-A657-B5DF01E49C77}" srcOrd="0" destOrd="0" presId="urn:microsoft.com/office/officeart/2008/layout/LinedList"/>
    <dgm:cxn modelId="{D24E7B53-4905-43C3-8F87-122208543973}" type="presParOf" srcId="{7C947845-0761-45A1-84FD-87593273E605}" destId="{62CB3494-8A34-4F09-B65F-03F53BCF4D53}" srcOrd="1" destOrd="0" presId="urn:microsoft.com/office/officeart/2008/layout/LinedList"/>
    <dgm:cxn modelId="{09536646-1720-483F-9170-B2FA4564B0C1}" type="presParOf" srcId="{BE8C53D7-97AA-43C2-9CC0-12549331E49E}" destId="{9E0DE750-9EAD-4346-A379-136097DB85E7}" srcOrd="8" destOrd="0" presId="urn:microsoft.com/office/officeart/2008/layout/LinedList"/>
    <dgm:cxn modelId="{86AF663A-50C3-4600-AF6F-57AC55C58E50}" type="presParOf" srcId="{BE8C53D7-97AA-43C2-9CC0-12549331E49E}" destId="{CC415AAF-E510-43A7-A94E-E88D0DB4CF20}" srcOrd="9" destOrd="0" presId="urn:microsoft.com/office/officeart/2008/layout/LinedList"/>
    <dgm:cxn modelId="{FAE4CA07-EF64-443B-B594-ABCB10955AB0}" type="presParOf" srcId="{CC415AAF-E510-43A7-A94E-E88D0DB4CF20}" destId="{D08C799D-D287-4023-92B5-8CB942FFCB12}" srcOrd="0" destOrd="0" presId="urn:microsoft.com/office/officeart/2008/layout/LinedList"/>
    <dgm:cxn modelId="{B9E001D4-CC4C-41D8-A098-1F9E5952BB1F}" type="presParOf" srcId="{CC415AAF-E510-43A7-A94E-E88D0DB4CF20}" destId="{1AD62DD7-01ED-43DE-A1E0-6CC453AF28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F6C1158-72A8-43CD-AB4C-CAB4690D7A2F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38BF163-D2EC-4782-BDD9-37EA5D6F320B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App’s automation reduced the volume of phone calls and administrative tasks, improving efficiency (Ferris, 2022).</a:t>
          </a:r>
        </a:p>
      </dgm:t>
    </dgm:pt>
    <dgm:pt modelId="{A4736F3F-6585-4EDA-AF7C-699A14FFDDA8}" type="parTrans" cxnId="{D2FDC8F7-94DF-4D21-8E46-A04EF6483C69}">
      <dgm:prSet/>
      <dgm:spPr/>
      <dgm:t>
        <a:bodyPr/>
        <a:lstStyle/>
        <a:p>
          <a:endParaRPr lang="en-US"/>
        </a:p>
      </dgm:t>
    </dgm:pt>
    <dgm:pt modelId="{794107C0-F06E-4867-99B8-6BDFFDF80146}" type="sibTrans" cxnId="{D2FDC8F7-94DF-4D21-8E46-A04EF6483C69}">
      <dgm:prSet/>
      <dgm:spPr/>
      <dgm:t>
        <a:bodyPr/>
        <a:lstStyle/>
        <a:p>
          <a:endParaRPr lang="en-US"/>
        </a:p>
      </dgm:t>
    </dgm:pt>
    <dgm:pt modelId="{6B5FEDCA-855B-45A9-A1E0-A5451C242A6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Electronic prescriptions improved coordination with pharmacies and reduced processing errors.</a:t>
          </a:r>
        </a:p>
      </dgm:t>
    </dgm:pt>
    <dgm:pt modelId="{D285437D-98BC-45A9-85C2-5BED2F473039}" type="parTrans" cxnId="{2ABD8E97-C484-4E42-ABDD-FA6F9C0A0448}">
      <dgm:prSet/>
      <dgm:spPr/>
      <dgm:t>
        <a:bodyPr/>
        <a:lstStyle/>
        <a:p>
          <a:endParaRPr lang="en-US"/>
        </a:p>
      </dgm:t>
    </dgm:pt>
    <dgm:pt modelId="{0F04693E-FAB7-45D6-A9A9-D08368F3C0CC}" type="sibTrans" cxnId="{2ABD8E97-C484-4E42-ABDD-FA6F9C0A0448}">
      <dgm:prSet/>
      <dgm:spPr/>
      <dgm:t>
        <a:bodyPr/>
        <a:lstStyle/>
        <a:p>
          <a:endParaRPr lang="en-US"/>
        </a:p>
      </dgm:t>
    </dgm:pt>
    <dgm:pt modelId="{7AF8D55D-CFAB-41B2-9494-0CC6D7344B6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Digital notifications and reminders improved attendance and reduced missed appointments.</a:t>
          </a:r>
        </a:p>
      </dgm:t>
    </dgm:pt>
    <dgm:pt modelId="{D29AF540-2B6A-443D-B6A4-7384A3052AA1}" type="parTrans" cxnId="{B6072609-FF17-44DB-A256-D3A772445948}">
      <dgm:prSet/>
      <dgm:spPr/>
      <dgm:t>
        <a:bodyPr/>
        <a:lstStyle/>
        <a:p>
          <a:endParaRPr lang="en-US"/>
        </a:p>
      </dgm:t>
    </dgm:pt>
    <dgm:pt modelId="{8D475E42-419A-48BA-AF98-D67774CECF5A}" type="sibTrans" cxnId="{B6072609-FF17-44DB-A256-D3A772445948}">
      <dgm:prSet/>
      <dgm:spPr/>
      <dgm:t>
        <a:bodyPr/>
        <a:lstStyle/>
        <a:p>
          <a:endParaRPr lang="en-US"/>
        </a:p>
      </dgm:t>
    </dgm:pt>
    <dgm:pt modelId="{CD9D89C6-C6C5-46A8-B55B-5EB36A5BCDF7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Integration across care settings enhanced data sharing and resource allocation (KC et al., 2024).</a:t>
          </a:r>
        </a:p>
      </dgm:t>
    </dgm:pt>
    <dgm:pt modelId="{C0FEF1B7-573C-44AB-9E0E-E891EF273AAC}" type="parTrans" cxnId="{50F3C959-7806-4D6D-BA7F-BF0401BD0E9F}">
      <dgm:prSet/>
      <dgm:spPr/>
      <dgm:t>
        <a:bodyPr/>
        <a:lstStyle/>
        <a:p>
          <a:endParaRPr lang="en-US"/>
        </a:p>
      </dgm:t>
    </dgm:pt>
    <dgm:pt modelId="{97CADEF4-712B-4DA5-8A42-5329583E2248}" type="sibTrans" cxnId="{50F3C959-7806-4D6D-BA7F-BF0401BD0E9F}">
      <dgm:prSet/>
      <dgm:spPr/>
      <dgm:t>
        <a:bodyPr/>
        <a:lstStyle/>
        <a:p>
          <a:endParaRPr lang="en-US"/>
        </a:p>
      </dgm:t>
    </dgm:pt>
    <dgm:pt modelId="{8B607DD7-470D-4D8B-8179-16A3451C3BB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Resulted in a more streamlined, patient-centered service delivery model within the NHS.</a:t>
          </a:r>
        </a:p>
      </dgm:t>
    </dgm:pt>
    <dgm:pt modelId="{3C178389-5789-4DD8-AC21-22248B6C8DC1}" type="parTrans" cxnId="{2235557A-F0AD-45E6-93D9-C74E68BEF32C}">
      <dgm:prSet/>
      <dgm:spPr/>
      <dgm:t>
        <a:bodyPr/>
        <a:lstStyle/>
        <a:p>
          <a:endParaRPr lang="en-US"/>
        </a:p>
      </dgm:t>
    </dgm:pt>
    <dgm:pt modelId="{E3B3C0BF-BCE9-4125-B5BA-7FD7CE63F46A}" type="sibTrans" cxnId="{2235557A-F0AD-45E6-93D9-C74E68BEF32C}">
      <dgm:prSet/>
      <dgm:spPr/>
      <dgm:t>
        <a:bodyPr/>
        <a:lstStyle/>
        <a:p>
          <a:endParaRPr lang="en-US"/>
        </a:p>
      </dgm:t>
    </dgm:pt>
    <dgm:pt modelId="{7AD7341F-CBEE-4DA1-885C-E3A8097F56EB}" type="pres">
      <dgm:prSet presAssocID="{0F6C1158-72A8-43CD-AB4C-CAB4690D7A2F}" presName="vert0" presStyleCnt="0">
        <dgm:presLayoutVars>
          <dgm:dir/>
          <dgm:animOne val="branch"/>
          <dgm:animLvl val="lvl"/>
        </dgm:presLayoutVars>
      </dgm:prSet>
      <dgm:spPr/>
    </dgm:pt>
    <dgm:pt modelId="{8B617A57-9F32-4E6C-AF05-616E3CACE39C}" type="pres">
      <dgm:prSet presAssocID="{838BF163-D2EC-4782-BDD9-37EA5D6F320B}" presName="thickLine" presStyleLbl="alignNode1" presStyleIdx="0" presStyleCnt="5"/>
      <dgm:spPr/>
    </dgm:pt>
    <dgm:pt modelId="{1FC456DC-A3E1-4311-B286-6AA4135E0FD5}" type="pres">
      <dgm:prSet presAssocID="{838BF163-D2EC-4782-BDD9-37EA5D6F320B}" presName="horz1" presStyleCnt="0"/>
      <dgm:spPr/>
    </dgm:pt>
    <dgm:pt modelId="{A9E53EA9-3A97-4678-BEBE-DD72BDC71F53}" type="pres">
      <dgm:prSet presAssocID="{838BF163-D2EC-4782-BDD9-37EA5D6F320B}" presName="tx1" presStyleLbl="revTx" presStyleIdx="0" presStyleCnt="5"/>
      <dgm:spPr/>
    </dgm:pt>
    <dgm:pt modelId="{3841A47C-6155-4524-9CF7-0AADF8CD7236}" type="pres">
      <dgm:prSet presAssocID="{838BF163-D2EC-4782-BDD9-37EA5D6F320B}" presName="vert1" presStyleCnt="0"/>
      <dgm:spPr/>
    </dgm:pt>
    <dgm:pt modelId="{C7DCCE15-7519-4492-8892-F79AE6E8B6C3}" type="pres">
      <dgm:prSet presAssocID="{6B5FEDCA-855B-45A9-A1E0-A5451C242A6F}" presName="thickLine" presStyleLbl="alignNode1" presStyleIdx="1" presStyleCnt="5"/>
      <dgm:spPr/>
    </dgm:pt>
    <dgm:pt modelId="{C5303218-058B-4FC5-BAD3-31A3E1C635B3}" type="pres">
      <dgm:prSet presAssocID="{6B5FEDCA-855B-45A9-A1E0-A5451C242A6F}" presName="horz1" presStyleCnt="0"/>
      <dgm:spPr/>
    </dgm:pt>
    <dgm:pt modelId="{7B6C6045-FB44-4F81-9978-A01DDCD1E3C3}" type="pres">
      <dgm:prSet presAssocID="{6B5FEDCA-855B-45A9-A1E0-A5451C242A6F}" presName="tx1" presStyleLbl="revTx" presStyleIdx="1" presStyleCnt="5"/>
      <dgm:spPr/>
    </dgm:pt>
    <dgm:pt modelId="{CB9AA6FD-535F-443E-B763-C47880607AA8}" type="pres">
      <dgm:prSet presAssocID="{6B5FEDCA-855B-45A9-A1E0-A5451C242A6F}" presName="vert1" presStyleCnt="0"/>
      <dgm:spPr/>
    </dgm:pt>
    <dgm:pt modelId="{D0387EFD-AC47-4A0F-B995-C4757BF3A0A0}" type="pres">
      <dgm:prSet presAssocID="{7AF8D55D-CFAB-41B2-9494-0CC6D7344B65}" presName="thickLine" presStyleLbl="alignNode1" presStyleIdx="2" presStyleCnt="5"/>
      <dgm:spPr/>
    </dgm:pt>
    <dgm:pt modelId="{87D54B77-B7E7-4C3B-BDA6-A8EA43DF3671}" type="pres">
      <dgm:prSet presAssocID="{7AF8D55D-CFAB-41B2-9494-0CC6D7344B65}" presName="horz1" presStyleCnt="0"/>
      <dgm:spPr/>
    </dgm:pt>
    <dgm:pt modelId="{C8889B64-D270-4E41-9713-4108B4709D8D}" type="pres">
      <dgm:prSet presAssocID="{7AF8D55D-CFAB-41B2-9494-0CC6D7344B65}" presName="tx1" presStyleLbl="revTx" presStyleIdx="2" presStyleCnt="5"/>
      <dgm:spPr/>
    </dgm:pt>
    <dgm:pt modelId="{F5C9A72B-79C5-44A7-A375-FF30CC4F2AA6}" type="pres">
      <dgm:prSet presAssocID="{7AF8D55D-CFAB-41B2-9494-0CC6D7344B65}" presName="vert1" presStyleCnt="0"/>
      <dgm:spPr/>
    </dgm:pt>
    <dgm:pt modelId="{A09791BC-4434-4DCB-8008-076592B93878}" type="pres">
      <dgm:prSet presAssocID="{CD9D89C6-C6C5-46A8-B55B-5EB36A5BCDF7}" presName="thickLine" presStyleLbl="alignNode1" presStyleIdx="3" presStyleCnt="5"/>
      <dgm:spPr/>
    </dgm:pt>
    <dgm:pt modelId="{3DED2C53-2D69-4CB9-B3C4-924E18DD133C}" type="pres">
      <dgm:prSet presAssocID="{CD9D89C6-C6C5-46A8-B55B-5EB36A5BCDF7}" presName="horz1" presStyleCnt="0"/>
      <dgm:spPr/>
    </dgm:pt>
    <dgm:pt modelId="{1CFBD938-2E07-4EA4-B678-F7E6FDD0208B}" type="pres">
      <dgm:prSet presAssocID="{CD9D89C6-C6C5-46A8-B55B-5EB36A5BCDF7}" presName="tx1" presStyleLbl="revTx" presStyleIdx="3" presStyleCnt="5"/>
      <dgm:spPr/>
    </dgm:pt>
    <dgm:pt modelId="{2BDC4FCE-25BC-4FCF-BC0E-82A7AD2B44FD}" type="pres">
      <dgm:prSet presAssocID="{CD9D89C6-C6C5-46A8-B55B-5EB36A5BCDF7}" presName="vert1" presStyleCnt="0"/>
      <dgm:spPr/>
    </dgm:pt>
    <dgm:pt modelId="{A474DA0E-FFCF-43AE-9F97-3BACEF7EC36F}" type="pres">
      <dgm:prSet presAssocID="{8B607DD7-470D-4D8B-8179-16A3451C3BB0}" presName="thickLine" presStyleLbl="alignNode1" presStyleIdx="4" presStyleCnt="5"/>
      <dgm:spPr/>
    </dgm:pt>
    <dgm:pt modelId="{220C657F-2BA5-4DE1-9135-9A3E11A65ED0}" type="pres">
      <dgm:prSet presAssocID="{8B607DD7-470D-4D8B-8179-16A3451C3BB0}" presName="horz1" presStyleCnt="0"/>
      <dgm:spPr/>
    </dgm:pt>
    <dgm:pt modelId="{F751373D-5E3E-4CFA-B756-828645E91D31}" type="pres">
      <dgm:prSet presAssocID="{8B607DD7-470D-4D8B-8179-16A3451C3BB0}" presName="tx1" presStyleLbl="revTx" presStyleIdx="4" presStyleCnt="5"/>
      <dgm:spPr/>
    </dgm:pt>
    <dgm:pt modelId="{1119DFEE-D172-4720-B462-54B5EEA49DC2}" type="pres">
      <dgm:prSet presAssocID="{8B607DD7-470D-4D8B-8179-16A3451C3BB0}" presName="vert1" presStyleCnt="0"/>
      <dgm:spPr/>
    </dgm:pt>
  </dgm:ptLst>
  <dgm:cxnLst>
    <dgm:cxn modelId="{B6072609-FF17-44DB-A256-D3A772445948}" srcId="{0F6C1158-72A8-43CD-AB4C-CAB4690D7A2F}" destId="{7AF8D55D-CFAB-41B2-9494-0CC6D7344B65}" srcOrd="2" destOrd="0" parTransId="{D29AF540-2B6A-443D-B6A4-7384A3052AA1}" sibTransId="{8D475E42-419A-48BA-AF98-D67774CECF5A}"/>
    <dgm:cxn modelId="{84E9AA4B-F9C1-4B2D-89E1-8665CD3E6A55}" type="presOf" srcId="{CD9D89C6-C6C5-46A8-B55B-5EB36A5BCDF7}" destId="{1CFBD938-2E07-4EA4-B678-F7E6FDD0208B}" srcOrd="0" destOrd="0" presId="urn:microsoft.com/office/officeart/2008/layout/LinedList"/>
    <dgm:cxn modelId="{0DB6744D-0C66-42E9-B695-F5B3464EA715}" type="presOf" srcId="{8B607DD7-470D-4D8B-8179-16A3451C3BB0}" destId="{F751373D-5E3E-4CFA-B756-828645E91D31}" srcOrd="0" destOrd="0" presId="urn:microsoft.com/office/officeart/2008/layout/LinedList"/>
    <dgm:cxn modelId="{A81D7C50-6060-49EE-B78C-2C15290B437F}" type="presOf" srcId="{6B5FEDCA-855B-45A9-A1E0-A5451C242A6F}" destId="{7B6C6045-FB44-4F81-9978-A01DDCD1E3C3}" srcOrd="0" destOrd="0" presId="urn:microsoft.com/office/officeart/2008/layout/LinedList"/>
    <dgm:cxn modelId="{48F7EA55-BEA6-4BDE-8EB2-D5ED87EEA122}" type="presOf" srcId="{838BF163-D2EC-4782-BDD9-37EA5D6F320B}" destId="{A9E53EA9-3A97-4678-BEBE-DD72BDC71F53}" srcOrd="0" destOrd="0" presId="urn:microsoft.com/office/officeart/2008/layout/LinedList"/>
    <dgm:cxn modelId="{50F3C959-7806-4D6D-BA7F-BF0401BD0E9F}" srcId="{0F6C1158-72A8-43CD-AB4C-CAB4690D7A2F}" destId="{CD9D89C6-C6C5-46A8-B55B-5EB36A5BCDF7}" srcOrd="3" destOrd="0" parTransId="{C0FEF1B7-573C-44AB-9E0E-E891EF273AAC}" sibTransId="{97CADEF4-712B-4DA5-8A42-5329583E2248}"/>
    <dgm:cxn modelId="{2235557A-F0AD-45E6-93D9-C74E68BEF32C}" srcId="{0F6C1158-72A8-43CD-AB4C-CAB4690D7A2F}" destId="{8B607DD7-470D-4D8B-8179-16A3451C3BB0}" srcOrd="4" destOrd="0" parTransId="{3C178389-5789-4DD8-AC21-22248B6C8DC1}" sibTransId="{E3B3C0BF-BCE9-4125-B5BA-7FD7CE63F46A}"/>
    <dgm:cxn modelId="{2ABD8E97-C484-4E42-ABDD-FA6F9C0A0448}" srcId="{0F6C1158-72A8-43CD-AB4C-CAB4690D7A2F}" destId="{6B5FEDCA-855B-45A9-A1E0-A5451C242A6F}" srcOrd="1" destOrd="0" parTransId="{D285437D-98BC-45A9-85C2-5BED2F473039}" sibTransId="{0F04693E-FAB7-45D6-A9A9-D08368F3C0CC}"/>
    <dgm:cxn modelId="{AC46389A-BAF7-463B-A9EE-82AFA32D5F08}" type="presOf" srcId="{0F6C1158-72A8-43CD-AB4C-CAB4690D7A2F}" destId="{7AD7341F-CBEE-4DA1-885C-E3A8097F56EB}" srcOrd="0" destOrd="0" presId="urn:microsoft.com/office/officeart/2008/layout/LinedList"/>
    <dgm:cxn modelId="{E33011DF-250C-4396-98B5-89058831A9DD}" type="presOf" srcId="{7AF8D55D-CFAB-41B2-9494-0CC6D7344B65}" destId="{C8889B64-D270-4E41-9713-4108B4709D8D}" srcOrd="0" destOrd="0" presId="urn:microsoft.com/office/officeart/2008/layout/LinedList"/>
    <dgm:cxn modelId="{D2FDC8F7-94DF-4D21-8E46-A04EF6483C69}" srcId="{0F6C1158-72A8-43CD-AB4C-CAB4690D7A2F}" destId="{838BF163-D2EC-4782-BDD9-37EA5D6F320B}" srcOrd="0" destOrd="0" parTransId="{A4736F3F-6585-4EDA-AF7C-699A14FFDDA8}" sibTransId="{794107C0-F06E-4867-99B8-6BDFFDF80146}"/>
    <dgm:cxn modelId="{40D96186-68E6-4A58-80E8-97BAE4EB0CCE}" type="presParOf" srcId="{7AD7341F-CBEE-4DA1-885C-E3A8097F56EB}" destId="{8B617A57-9F32-4E6C-AF05-616E3CACE39C}" srcOrd="0" destOrd="0" presId="urn:microsoft.com/office/officeart/2008/layout/LinedList"/>
    <dgm:cxn modelId="{A169382E-6280-40FB-BF26-F73712C094A0}" type="presParOf" srcId="{7AD7341F-CBEE-4DA1-885C-E3A8097F56EB}" destId="{1FC456DC-A3E1-4311-B286-6AA4135E0FD5}" srcOrd="1" destOrd="0" presId="urn:microsoft.com/office/officeart/2008/layout/LinedList"/>
    <dgm:cxn modelId="{28A99B12-4444-425A-91CB-D36B9C2F54FA}" type="presParOf" srcId="{1FC456DC-A3E1-4311-B286-6AA4135E0FD5}" destId="{A9E53EA9-3A97-4678-BEBE-DD72BDC71F53}" srcOrd="0" destOrd="0" presId="urn:microsoft.com/office/officeart/2008/layout/LinedList"/>
    <dgm:cxn modelId="{DF070956-885F-44AC-87F6-0529D9C2A202}" type="presParOf" srcId="{1FC456DC-A3E1-4311-B286-6AA4135E0FD5}" destId="{3841A47C-6155-4524-9CF7-0AADF8CD7236}" srcOrd="1" destOrd="0" presId="urn:microsoft.com/office/officeart/2008/layout/LinedList"/>
    <dgm:cxn modelId="{E8FB7507-27E9-451D-8C0E-1A676DA217FF}" type="presParOf" srcId="{7AD7341F-CBEE-4DA1-885C-E3A8097F56EB}" destId="{C7DCCE15-7519-4492-8892-F79AE6E8B6C3}" srcOrd="2" destOrd="0" presId="urn:microsoft.com/office/officeart/2008/layout/LinedList"/>
    <dgm:cxn modelId="{DA0D9BD5-E127-46C2-ACD0-A48888FEAEBB}" type="presParOf" srcId="{7AD7341F-CBEE-4DA1-885C-E3A8097F56EB}" destId="{C5303218-058B-4FC5-BAD3-31A3E1C635B3}" srcOrd="3" destOrd="0" presId="urn:microsoft.com/office/officeart/2008/layout/LinedList"/>
    <dgm:cxn modelId="{456DA526-3F59-45E5-817E-03A08567545A}" type="presParOf" srcId="{C5303218-058B-4FC5-BAD3-31A3E1C635B3}" destId="{7B6C6045-FB44-4F81-9978-A01DDCD1E3C3}" srcOrd="0" destOrd="0" presId="urn:microsoft.com/office/officeart/2008/layout/LinedList"/>
    <dgm:cxn modelId="{7A876DD1-5AA7-45BF-A5D6-CDF5EB6B0FFE}" type="presParOf" srcId="{C5303218-058B-4FC5-BAD3-31A3E1C635B3}" destId="{CB9AA6FD-535F-443E-B763-C47880607AA8}" srcOrd="1" destOrd="0" presId="urn:microsoft.com/office/officeart/2008/layout/LinedList"/>
    <dgm:cxn modelId="{D97E8B1A-A12B-45CD-B250-222C2E8973B0}" type="presParOf" srcId="{7AD7341F-CBEE-4DA1-885C-E3A8097F56EB}" destId="{D0387EFD-AC47-4A0F-B995-C4757BF3A0A0}" srcOrd="4" destOrd="0" presId="urn:microsoft.com/office/officeart/2008/layout/LinedList"/>
    <dgm:cxn modelId="{F6CADF5C-EE60-440E-95B9-0C2B93845FE9}" type="presParOf" srcId="{7AD7341F-CBEE-4DA1-885C-E3A8097F56EB}" destId="{87D54B77-B7E7-4C3B-BDA6-A8EA43DF3671}" srcOrd="5" destOrd="0" presId="urn:microsoft.com/office/officeart/2008/layout/LinedList"/>
    <dgm:cxn modelId="{A463A212-D054-49E3-81BB-45AC11B55F11}" type="presParOf" srcId="{87D54B77-B7E7-4C3B-BDA6-A8EA43DF3671}" destId="{C8889B64-D270-4E41-9713-4108B4709D8D}" srcOrd="0" destOrd="0" presId="urn:microsoft.com/office/officeart/2008/layout/LinedList"/>
    <dgm:cxn modelId="{F64FA54D-9FF0-4F69-947D-47EB787D2967}" type="presParOf" srcId="{87D54B77-B7E7-4C3B-BDA6-A8EA43DF3671}" destId="{F5C9A72B-79C5-44A7-A375-FF30CC4F2AA6}" srcOrd="1" destOrd="0" presId="urn:microsoft.com/office/officeart/2008/layout/LinedList"/>
    <dgm:cxn modelId="{D5944003-4E25-4E20-AD03-1A6D4427CFDF}" type="presParOf" srcId="{7AD7341F-CBEE-4DA1-885C-E3A8097F56EB}" destId="{A09791BC-4434-4DCB-8008-076592B93878}" srcOrd="6" destOrd="0" presId="urn:microsoft.com/office/officeart/2008/layout/LinedList"/>
    <dgm:cxn modelId="{5D515544-863E-4DE6-8C74-FF68C72FCC4F}" type="presParOf" srcId="{7AD7341F-CBEE-4DA1-885C-E3A8097F56EB}" destId="{3DED2C53-2D69-4CB9-B3C4-924E18DD133C}" srcOrd="7" destOrd="0" presId="urn:microsoft.com/office/officeart/2008/layout/LinedList"/>
    <dgm:cxn modelId="{D2033F64-4844-431F-89DE-0545B816D423}" type="presParOf" srcId="{3DED2C53-2D69-4CB9-B3C4-924E18DD133C}" destId="{1CFBD938-2E07-4EA4-B678-F7E6FDD0208B}" srcOrd="0" destOrd="0" presId="urn:microsoft.com/office/officeart/2008/layout/LinedList"/>
    <dgm:cxn modelId="{FE55243F-AC4A-4A76-B005-56726CFBE347}" type="presParOf" srcId="{3DED2C53-2D69-4CB9-B3C4-924E18DD133C}" destId="{2BDC4FCE-25BC-4FCF-BC0E-82A7AD2B44FD}" srcOrd="1" destOrd="0" presId="urn:microsoft.com/office/officeart/2008/layout/LinedList"/>
    <dgm:cxn modelId="{5BA0A991-5D87-43DB-8E89-A83A30F9007B}" type="presParOf" srcId="{7AD7341F-CBEE-4DA1-885C-E3A8097F56EB}" destId="{A474DA0E-FFCF-43AE-9F97-3BACEF7EC36F}" srcOrd="8" destOrd="0" presId="urn:microsoft.com/office/officeart/2008/layout/LinedList"/>
    <dgm:cxn modelId="{EC322AA8-ECD2-434E-A3C8-26EE918D1197}" type="presParOf" srcId="{7AD7341F-CBEE-4DA1-885C-E3A8097F56EB}" destId="{220C657F-2BA5-4DE1-9135-9A3E11A65ED0}" srcOrd="9" destOrd="0" presId="urn:microsoft.com/office/officeart/2008/layout/LinedList"/>
    <dgm:cxn modelId="{C0C90627-29C4-4669-9D6F-C197FDE0F801}" type="presParOf" srcId="{220C657F-2BA5-4DE1-9135-9A3E11A65ED0}" destId="{F751373D-5E3E-4CFA-B756-828645E91D31}" srcOrd="0" destOrd="0" presId="urn:microsoft.com/office/officeart/2008/layout/LinedList"/>
    <dgm:cxn modelId="{C9A33D19-40CB-43F7-BE9F-C07078B28C28}" type="presParOf" srcId="{220C657F-2BA5-4DE1-9135-9A3E11A65ED0}" destId="{1119DFEE-D172-4720-B462-54B5EEA49DC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71D481B-D9CE-4A53-913A-2E95F8EE1DE9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06153D1F-A35B-4EAE-A9FA-9D0790E079D7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Provides real-time access to up-to-date medical records, reducing treatment delays (Reidy et al., 2025).</a:t>
          </a:r>
        </a:p>
      </dgm:t>
    </dgm:pt>
    <dgm:pt modelId="{B4FC5AB8-FC92-4FD6-A50F-ED6CF4B490F1}" type="parTrans" cxnId="{85E81F23-90C8-4060-83F0-F83B0C4F0452}">
      <dgm:prSet/>
      <dgm:spPr/>
      <dgm:t>
        <a:bodyPr/>
        <a:lstStyle/>
        <a:p>
          <a:endParaRPr lang="en-US"/>
        </a:p>
      </dgm:t>
    </dgm:pt>
    <dgm:pt modelId="{35673AAE-1F73-41BA-A5FA-18108B8F96A9}" type="sibTrans" cxnId="{85E81F23-90C8-4060-83F0-F83B0C4F0452}">
      <dgm:prSet/>
      <dgm:spPr/>
      <dgm:t>
        <a:bodyPr/>
        <a:lstStyle/>
        <a:p>
          <a:endParaRPr lang="en-US"/>
        </a:p>
      </dgm:t>
    </dgm:pt>
    <dgm:pt modelId="{FF7A17A0-0D55-4757-97CC-CF8CA5179C0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Enables ongoing monitoring for patients with chronic conditions through continuous access to care plans.</a:t>
          </a:r>
        </a:p>
      </dgm:t>
    </dgm:pt>
    <dgm:pt modelId="{8B54B8C1-5B66-4E65-A954-15B3069FF981}" type="parTrans" cxnId="{ED3F925F-0669-4D97-8842-3D80F597745D}">
      <dgm:prSet/>
      <dgm:spPr/>
      <dgm:t>
        <a:bodyPr/>
        <a:lstStyle/>
        <a:p>
          <a:endParaRPr lang="en-US"/>
        </a:p>
      </dgm:t>
    </dgm:pt>
    <dgm:pt modelId="{CD91FFC9-8B43-43BD-98DC-7CB5F26AFAFC}" type="sibTrans" cxnId="{ED3F925F-0669-4D97-8842-3D80F597745D}">
      <dgm:prSet/>
      <dgm:spPr/>
      <dgm:t>
        <a:bodyPr/>
        <a:lstStyle/>
        <a:p>
          <a:endParaRPr lang="en-US"/>
        </a:p>
      </dgm:t>
    </dgm:pt>
    <dgm:pt modelId="{CA6FC3D5-B161-48CC-B1E4-A8AAE49B3F8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Facilitates remote consultations, minimizing unnecessary hospital visits (Sukriti et al., 2023).</a:t>
          </a:r>
        </a:p>
      </dgm:t>
    </dgm:pt>
    <dgm:pt modelId="{9B38A2AF-9266-4C9B-865B-05A4A76977B5}" type="parTrans" cxnId="{2481BF58-74D5-47EF-9168-2FB61605B10D}">
      <dgm:prSet/>
      <dgm:spPr/>
      <dgm:t>
        <a:bodyPr/>
        <a:lstStyle/>
        <a:p>
          <a:endParaRPr lang="en-US"/>
        </a:p>
      </dgm:t>
    </dgm:pt>
    <dgm:pt modelId="{A86D8E64-1259-4CA7-A67D-3AF80F838547}" type="sibTrans" cxnId="{2481BF58-74D5-47EF-9168-2FB61605B10D}">
      <dgm:prSet/>
      <dgm:spPr/>
      <dgm:t>
        <a:bodyPr/>
        <a:lstStyle/>
        <a:p>
          <a:endParaRPr lang="en-US"/>
        </a:p>
      </dgm:t>
    </dgm:pt>
    <dgm:pt modelId="{C32466D6-5647-4D53-A098-0C291564AB0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Strengthens data consistency across different care points, improving clinical accuracy.</a:t>
          </a:r>
        </a:p>
      </dgm:t>
    </dgm:pt>
    <dgm:pt modelId="{BC120FA3-B682-48E2-B59A-1FCC028995AE}" type="parTrans" cxnId="{AAB49023-4298-4ABF-BEC3-386A0C273A9F}">
      <dgm:prSet/>
      <dgm:spPr/>
      <dgm:t>
        <a:bodyPr/>
        <a:lstStyle/>
        <a:p>
          <a:endParaRPr lang="en-US"/>
        </a:p>
      </dgm:t>
    </dgm:pt>
    <dgm:pt modelId="{710DEE1B-F574-47EE-949A-266656496AE2}" type="sibTrans" cxnId="{AAB49023-4298-4ABF-BEC3-386A0C273A9F}">
      <dgm:prSet/>
      <dgm:spPr/>
      <dgm:t>
        <a:bodyPr/>
        <a:lstStyle/>
        <a:p>
          <a:endParaRPr lang="en-US"/>
        </a:p>
      </dgm:t>
    </dgm:pt>
    <dgm:pt modelId="{892D84C6-849D-4F02-A198-6E3C49BE859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Reinforces trust between patients and providers through transparent information sharing.</a:t>
          </a:r>
        </a:p>
      </dgm:t>
    </dgm:pt>
    <dgm:pt modelId="{49C455CB-6A9A-4BE7-8D96-5C4D460C62AC}" type="parTrans" cxnId="{F0753B4A-0ED6-4F47-A744-B7D60660FAD5}">
      <dgm:prSet/>
      <dgm:spPr/>
      <dgm:t>
        <a:bodyPr/>
        <a:lstStyle/>
        <a:p>
          <a:endParaRPr lang="en-US"/>
        </a:p>
      </dgm:t>
    </dgm:pt>
    <dgm:pt modelId="{F987A396-CE4B-48E5-9055-E0ED6F0C4EF2}" type="sibTrans" cxnId="{F0753B4A-0ED6-4F47-A744-B7D60660FAD5}">
      <dgm:prSet/>
      <dgm:spPr/>
      <dgm:t>
        <a:bodyPr/>
        <a:lstStyle/>
        <a:p>
          <a:endParaRPr lang="en-US"/>
        </a:p>
      </dgm:t>
    </dgm:pt>
    <dgm:pt modelId="{8090EB1A-BB84-4B3D-AE4D-45FFCED65C1E}" type="pres">
      <dgm:prSet presAssocID="{F71D481B-D9CE-4A53-913A-2E95F8EE1DE9}" presName="vert0" presStyleCnt="0">
        <dgm:presLayoutVars>
          <dgm:dir/>
          <dgm:animOne val="branch"/>
          <dgm:animLvl val="lvl"/>
        </dgm:presLayoutVars>
      </dgm:prSet>
      <dgm:spPr/>
    </dgm:pt>
    <dgm:pt modelId="{4C7A713B-6572-4E29-9F2C-4EC51119E9E1}" type="pres">
      <dgm:prSet presAssocID="{06153D1F-A35B-4EAE-A9FA-9D0790E079D7}" presName="thickLine" presStyleLbl="alignNode1" presStyleIdx="0" presStyleCnt="5"/>
      <dgm:spPr/>
    </dgm:pt>
    <dgm:pt modelId="{1EAE0353-D832-44C3-85A8-36AA674F732A}" type="pres">
      <dgm:prSet presAssocID="{06153D1F-A35B-4EAE-A9FA-9D0790E079D7}" presName="horz1" presStyleCnt="0"/>
      <dgm:spPr/>
    </dgm:pt>
    <dgm:pt modelId="{4D262210-E145-4473-8679-6CB31EC0D0F7}" type="pres">
      <dgm:prSet presAssocID="{06153D1F-A35B-4EAE-A9FA-9D0790E079D7}" presName="tx1" presStyleLbl="revTx" presStyleIdx="0" presStyleCnt="5"/>
      <dgm:spPr/>
    </dgm:pt>
    <dgm:pt modelId="{A626FF48-9F85-4573-825F-7BA339FDABC4}" type="pres">
      <dgm:prSet presAssocID="{06153D1F-A35B-4EAE-A9FA-9D0790E079D7}" presName="vert1" presStyleCnt="0"/>
      <dgm:spPr/>
    </dgm:pt>
    <dgm:pt modelId="{D282225D-8000-477D-9D5E-E36F6AC8F7C2}" type="pres">
      <dgm:prSet presAssocID="{FF7A17A0-0D55-4757-97CC-CF8CA5179C05}" presName="thickLine" presStyleLbl="alignNode1" presStyleIdx="1" presStyleCnt="5"/>
      <dgm:spPr/>
    </dgm:pt>
    <dgm:pt modelId="{23712A2D-224A-4092-85EF-4F821A706978}" type="pres">
      <dgm:prSet presAssocID="{FF7A17A0-0D55-4757-97CC-CF8CA5179C05}" presName="horz1" presStyleCnt="0"/>
      <dgm:spPr/>
    </dgm:pt>
    <dgm:pt modelId="{2743EE77-DDCF-4806-B016-BAA6B59B3019}" type="pres">
      <dgm:prSet presAssocID="{FF7A17A0-0D55-4757-97CC-CF8CA5179C05}" presName="tx1" presStyleLbl="revTx" presStyleIdx="1" presStyleCnt="5"/>
      <dgm:spPr/>
    </dgm:pt>
    <dgm:pt modelId="{0C48907F-9673-437E-AFE3-676CED0256CD}" type="pres">
      <dgm:prSet presAssocID="{FF7A17A0-0D55-4757-97CC-CF8CA5179C05}" presName="vert1" presStyleCnt="0"/>
      <dgm:spPr/>
    </dgm:pt>
    <dgm:pt modelId="{C50118D7-3CE1-47B3-80B6-DFFC74969600}" type="pres">
      <dgm:prSet presAssocID="{CA6FC3D5-B161-48CC-B1E4-A8AAE49B3F81}" presName="thickLine" presStyleLbl="alignNode1" presStyleIdx="2" presStyleCnt="5"/>
      <dgm:spPr/>
    </dgm:pt>
    <dgm:pt modelId="{DD7FDAEB-16C7-491E-9CCD-EEB65A28A413}" type="pres">
      <dgm:prSet presAssocID="{CA6FC3D5-B161-48CC-B1E4-A8AAE49B3F81}" presName="horz1" presStyleCnt="0"/>
      <dgm:spPr/>
    </dgm:pt>
    <dgm:pt modelId="{36A2DA44-119C-4984-B56E-404D01854462}" type="pres">
      <dgm:prSet presAssocID="{CA6FC3D5-B161-48CC-B1E4-A8AAE49B3F81}" presName="tx1" presStyleLbl="revTx" presStyleIdx="2" presStyleCnt="5"/>
      <dgm:spPr/>
    </dgm:pt>
    <dgm:pt modelId="{28B476DC-514E-41D0-A042-4B64638E9904}" type="pres">
      <dgm:prSet presAssocID="{CA6FC3D5-B161-48CC-B1E4-A8AAE49B3F81}" presName="vert1" presStyleCnt="0"/>
      <dgm:spPr/>
    </dgm:pt>
    <dgm:pt modelId="{3157DEF8-F8CA-4A65-859B-997B014902EB}" type="pres">
      <dgm:prSet presAssocID="{C32466D6-5647-4D53-A098-0C291564AB04}" presName="thickLine" presStyleLbl="alignNode1" presStyleIdx="3" presStyleCnt="5"/>
      <dgm:spPr/>
    </dgm:pt>
    <dgm:pt modelId="{595437D7-082A-4F82-B0DB-886DFBF4E9A7}" type="pres">
      <dgm:prSet presAssocID="{C32466D6-5647-4D53-A098-0C291564AB04}" presName="horz1" presStyleCnt="0"/>
      <dgm:spPr/>
    </dgm:pt>
    <dgm:pt modelId="{F341F459-5882-4293-A113-1C4CF1F36347}" type="pres">
      <dgm:prSet presAssocID="{C32466D6-5647-4D53-A098-0C291564AB04}" presName="tx1" presStyleLbl="revTx" presStyleIdx="3" presStyleCnt="5"/>
      <dgm:spPr/>
    </dgm:pt>
    <dgm:pt modelId="{50ED79F0-1F06-4D9D-A424-772ADD681619}" type="pres">
      <dgm:prSet presAssocID="{C32466D6-5647-4D53-A098-0C291564AB04}" presName="vert1" presStyleCnt="0"/>
      <dgm:spPr/>
    </dgm:pt>
    <dgm:pt modelId="{BFBE371E-16D1-494A-9EE6-E72211090F40}" type="pres">
      <dgm:prSet presAssocID="{892D84C6-849D-4F02-A198-6E3C49BE859D}" presName="thickLine" presStyleLbl="alignNode1" presStyleIdx="4" presStyleCnt="5"/>
      <dgm:spPr/>
    </dgm:pt>
    <dgm:pt modelId="{0439F8BA-276C-45EC-81EC-7CD59BB5252E}" type="pres">
      <dgm:prSet presAssocID="{892D84C6-849D-4F02-A198-6E3C49BE859D}" presName="horz1" presStyleCnt="0"/>
      <dgm:spPr/>
    </dgm:pt>
    <dgm:pt modelId="{74A804C8-A58C-4D82-93B2-DD1DA3A43123}" type="pres">
      <dgm:prSet presAssocID="{892D84C6-849D-4F02-A198-6E3C49BE859D}" presName="tx1" presStyleLbl="revTx" presStyleIdx="4" presStyleCnt="5"/>
      <dgm:spPr/>
    </dgm:pt>
    <dgm:pt modelId="{999EFC86-94C4-4278-8A00-7866E94367C0}" type="pres">
      <dgm:prSet presAssocID="{892D84C6-849D-4F02-A198-6E3C49BE859D}" presName="vert1" presStyleCnt="0"/>
      <dgm:spPr/>
    </dgm:pt>
  </dgm:ptLst>
  <dgm:cxnLst>
    <dgm:cxn modelId="{BD174117-8189-4FA3-BA1D-85A87FFE9DFB}" type="presOf" srcId="{06153D1F-A35B-4EAE-A9FA-9D0790E079D7}" destId="{4D262210-E145-4473-8679-6CB31EC0D0F7}" srcOrd="0" destOrd="0" presId="urn:microsoft.com/office/officeart/2008/layout/LinedList"/>
    <dgm:cxn modelId="{85E81F23-90C8-4060-83F0-F83B0C4F0452}" srcId="{F71D481B-D9CE-4A53-913A-2E95F8EE1DE9}" destId="{06153D1F-A35B-4EAE-A9FA-9D0790E079D7}" srcOrd="0" destOrd="0" parTransId="{B4FC5AB8-FC92-4FD6-A50F-ED6CF4B490F1}" sibTransId="{35673AAE-1F73-41BA-A5FA-18108B8F96A9}"/>
    <dgm:cxn modelId="{AAB49023-4298-4ABF-BEC3-386A0C273A9F}" srcId="{F71D481B-D9CE-4A53-913A-2E95F8EE1DE9}" destId="{C32466D6-5647-4D53-A098-0C291564AB04}" srcOrd="3" destOrd="0" parTransId="{BC120FA3-B682-48E2-B59A-1FCC028995AE}" sibTransId="{710DEE1B-F574-47EE-949A-266656496AE2}"/>
    <dgm:cxn modelId="{ED3F925F-0669-4D97-8842-3D80F597745D}" srcId="{F71D481B-D9CE-4A53-913A-2E95F8EE1DE9}" destId="{FF7A17A0-0D55-4757-97CC-CF8CA5179C05}" srcOrd="1" destOrd="0" parTransId="{8B54B8C1-5B66-4E65-A954-15B3069FF981}" sibTransId="{CD91FFC9-8B43-43BD-98DC-7CB5F26AFAFC}"/>
    <dgm:cxn modelId="{10C33562-7B3B-4C50-9ECD-FC9D9266E9C2}" type="presOf" srcId="{FF7A17A0-0D55-4757-97CC-CF8CA5179C05}" destId="{2743EE77-DDCF-4806-B016-BAA6B59B3019}" srcOrd="0" destOrd="0" presId="urn:microsoft.com/office/officeart/2008/layout/LinedList"/>
    <dgm:cxn modelId="{F0753B4A-0ED6-4F47-A744-B7D60660FAD5}" srcId="{F71D481B-D9CE-4A53-913A-2E95F8EE1DE9}" destId="{892D84C6-849D-4F02-A198-6E3C49BE859D}" srcOrd="4" destOrd="0" parTransId="{49C455CB-6A9A-4BE7-8D96-5C4D460C62AC}" sibTransId="{F987A396-CE4B-48E5-9055-E0ED6F0C4EF2}"/>
    <dgm:cxn modelId="{484CC74A-A73A-4D73-B563-5A3C9CB76F06}" type="presOf" srcId="{892D84C6-849D-4F02-A198-6E3C49BE859D}" destId="{74A804C8-A58C-4D82-93B2-DD1DA3A43123}" srcOrd="0" destOrd="0" presId="urn:microsoft.com/office/officeart/2008/layout/LinedList"/>
    <dgm:cxn modelId="{5D0F8F74-91D2-4055-9BAD-57E4F4749C36}" type="presOf" srcId="{F71D481B-D9CE-4A53-913A-2E95F8EE1DE9}" destId="{8090EB1A-BB84-4B3D-AE4D-45FFCED65C1E}" srcOrd="0" destOrd="0" presId="urn:microsoft.com/office/officeart/2008/layout/LinedList"/>
    <dgm:cxn modelId="{2481BF58-74D5-47EF-9168-2FB61605B10D}" srcId="{F71D481B-D9CE-4A53-913A-2E95F8EE1DE9}" destId="{CA6FC3D5-B161-48CC-B1E4-A8AAE49B3F81}" srcOrd="2" destOrd="0" parTransId="{9B38A2AF-9266-4C9B-865B-05A4A76977B5}" sibTransId="{A86D8E64-1259-4CA7-A67D-3AF80F838547}"/>
    <dgm:cxn modelId="{E6B340B5-05E8-461E-8F3B-B418C7FCCC20}" type="presOf" srcId="{CA6FC3D5-B161-48CC-B1E4-A8AAE49B3F81}" destId="{36A2DA44-119C-4984-B56E-404D01854462}" srcOrd="0" destOrd="0" presId="urn:microsoft.com/office/officeart/2008/layout/LinedList"/>
    <dgm:cxn modelId="{632D37CB-1E4E-49AD-9D4F-4563368CF186}" type="presOf" srcId="{C32466D6-5647-4D53-A098-0C291564AB04}" destId="{F341F459-5882-4293-A113-1C4CF1F36347}" srcOrd="0" destOrd="0" presId="urn:microsoft.com/office/officeart/2008/layout/LinedList"/>
    <dgm:cxn modelId="{EFDD2B44-FDCE-4A06-8355-3A0BD9DA04C4}" type="presParOf" srcId="{8090EB1A-BB84-4B3D-AE4D-45FFCED65C1E}" destId="{4C7A713B-6572-4E29-9F2C-4EC51119E9E1}" srcOrd="0" destOrd="0" presId="urn:microsoft.com/office/officeart/2008/layout/LinedList"/>
    <dgm:cxn modelId="{4B917159-2B3E-45A8-90B0-3B446C1ACC8F}" type="presParOf" srcId="{8090EB1A-BB84-4B3D-AE4D-45FFCED65C1E}" destId="{1EAE0353-D832-44C3-85A8-36AA674F732A}" srcOrd="1" destOrd="0" presId="urn:microsoft.com/office/officeart/2008/layout/LinedList"/>
    <dgm:cxn modelId="{F8A60717-14C4-48C7-B0E8-5A65A933A96E}" type="presParOf" srcId="{1EAE0353-D832-44C3-85A8-36AA674F732A}" destId="{4D262210-E145-4473-8679-6CB31EC0D0F7}" srcOrd="0" destOrd="0" presId="urn:microsoft.com/office/officeart/2008/layout/LinedList"/>
    <dgm:cxn modelId="{C7B0AB73-BEED-40B3-85E1-27198C0997B9}" type="presParOf" srcId="{1EAE0353-D832-44C3-85A8-36AA674F732A}" destId="{A626FF48-9F85-4573-825F-7BA339FDABC4}" srcOrd="1" destOrd="0" presId="urn:microsoft.com/office/officeart/2008/layout/LinedList"/>
    <dgm:cxn modelId="{14FF9D1E-9FA3-4E71-82C8-0C8117A518A9}" type="presParOf" srcId="{8090EB1A-BB84-4B3D-AE4D-45FFCED65C1E}" destId="{D282225D-8000-477D-9D5E-E36F6AC8F7C2}" srcOrd="2" destOrd="0" presId="urn:microsoft.com/office/officeart/2008/layout/LinedList"/>
    <dgm:cxn modelId="{AA2AFEFE-78BC-4EF0-A2DF-5BF13D6236B5}" type="presParOf" srcId="{8090EB1A-BB84-4B3D-AE4D-45FFCED65C1E}" destId="{23712A2D-224A-4092-85EF-4F821A706978}" srcOrd="3" destOrd="0" presId="urn:microsoft.com/office/officeart/2008/layout/LinedList"/>
    <dgm:cxn modelId="{2E1D7999-5AB6-498D-A0BC-3EA45DAA4EAC}" type="presParOf" srcId="{23712A2D-224A-4092-85EF-4F821A706978}" destId="{2743EE77-DDCF-4806-B016-BAA6B59B3019}" srcOrd="0" destOrd="0" presId="urn:microsoft.com/office/officeart/2008/layout/LinedList"/>
    <dgm:cxn modelId="{869BD1A7-9413-48D9-8227-E850D9E669C3}" type="presParOf" srcId="{23712A2D-224A-4092-85EF-4F821A706978}" destId="{0C48907F-9673-437E-AFE3-676CED0256CD}" srcOrd="1" destOrd="0" presId="urn:microsoft.com/office/officeart/2008/layout/LinedList"/>
    <dgm:cxn modelId="{78E99278-A2D6-455E-B9C5-889812922AF6}" type="presParOf" srcId="{8090EB1A-BB84-4B3D-AE4D-45FFCED65C1E}" destId="{C50118D7-3CE1-47B3-80B6-DFFC74969600}" srcOrd="4" destOrd="0" presId="urn:microsoft.com/office/officeart/2008/layout/LinedList"/>
    <dgm:cxn modelId="{DFD04AB9-F0DD-41A2-AB6A-3604257C50A5}" type="presParOf" srcId="{8090EB1A-BB84-4B3D-AE4D-45FFCED65C1E}" destId="{DD7FDAEB-16C7-491E-9CCD-EEB65A28A413}" srcOrd="5" destOrd="0" presId="urn:microsoft.com/office/officeart/2008/layout/LinedList"/>
    <dgm:cxn modelId="{88D01B94-7F62-4C85-8BBB-411AD049A159}" type="presParOf" srcId="{DD7FDAEB-16C7-491E-9CCD-EEB65A28A413}" destId="{36A2DA44-119C-4984-B56E-404D01854462}" srcOrd="0" destOrd="0" presId="urn:microsoft.com/office/officeart/2008/layout/LinedList"/>
    <dgm:cxn modelId="{F519ACD2-2D95-4755-8246-ED481E80EC61}" type="presParOf" srcId="{DD7FDAEB-16C7-491E-9CCD-EEB65A28A413}" destId="{28B476DC-514E-41D0-A042-4B64638E9904}" srcOrd="1" destOrd="0" presId="urn:microsoft.com/office/officeart/2008/layout/LinedList"/>
    <dgm:cxn modelId="{3FF92A83-868D-4409-AEA6-B8F17038CEA7}" type="presParOf" srcId="{8090EB1A-BB84-4B3D-AE4D-45FFCED65C1E}" destId="{3157DEF8-F8CA-4A65-859B-997B014902EB}" srcOrd="6" destOrd="0" presId="urn:microsoft.com/office/officeart/2008/layout/LinedList"/>
    <dgm:cxn modelId="{3C5589D0-77ED-4D7C-A1F9-0976C9445D40}" type="presParOf" srcId="{8090EB1A-BB84-4B3D-AE4D-45FFCED65C1E}" destId="{595437D7-082A-4F82-B0DB-886DFBF4E9A7}" srcOrd="7" destOrd="0" presId="urn:microsoft.com/office/officeart/2008/layout/LinedList"/>
    <dgm:cxn modelId="{72BD075A-2EC1-449C-91CA-E412053B7345}" type="presParOf" srcId="{595437D7-082A-4F82-B0DB-886DFBF4E9A7}" destId="{F341F459-5882-4293-A113-1C4CF1F36347}" srcOrd="0" destOrd="0" presId="urn:microsoft.com/office/officeart/2008/layout/LinedList"/>
    <dgm:cxn modelId="{861FA17C-83D7-4268-9E49-B16CF956DDD9}" type="presParOf" srcId="{595437D7-082A-4F82-B0DB-886DFBF4E9A7}" destId="{50ED79F0-1F06-4D9D-A424-772ADD681619}" srcOrd="1" destOrd="0" presId="urn:microsoft.com/office/officeart/2008/layout/LinedList"/>
    <dgm:cxn modelId="{167BEB04-EC84-4E49-BC32-2B934094CFB7}" type="presParOf" srcId="{8090EB1A-BB84-4B3D-AE4D-45FFCED65C1E}" destId="{BFBE371E-16D1-494A-9EE6-E72211090F40}" srcOrd="8" destOrd="0" presId="urn:microsoft.com/office/officeart/2008/layout/LinedList"/>
    <dgm:cxn modelId="{F887182B-BB48-4904-8DEC-78425EBF6310}" type="presParOf" srcId="{8090EB1A-BB84-4B3D-AE4D-45FFCED65C1E}" destId="{0439F8BA-276C-45EC-81EC-7CD59BB5252E}" srcOrd="9" destOrd="0" presId="urn:microsoft.com/office/officeart/2008/layout/LinedList"/>
    <dgm:cxn modelId="{273779A5-0C10-4C8E-A5BD-95FCADDB66FA}" type="presParOf" srcId="{0439F8BA-276C-45EC-81EC-7CD59BB5252E}" destId="{74A804C8-A58C-4D82-93B2-DD1DA3A43123}" srcOrd="0" destOrd="0" presId="urn:microsoft.com/office/officeart/2008/layout/LinedList"/>
    <dgm:cxn modelId="{055EC6CB-5B02-4AB2-AEC7-07DA821EDB3C}" type="presParOf" srcId="{0439F8BA-276C-45EC-81EC-7CD59BB5252E}" destId="{999EFC86-94C4-4278-8A00-7866E94367C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173EF1A-A1CE-40B1-8ABC-346495CBE00F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6A521E9-5E90-4A07-9676-58F0C93D7FD7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NHS App integrates with NHS 111 Online, Electronic Prescription Service (EPS), and Summary Care Records (SCR) (Honeyman et al., 2016).</a:t>
          </a:r>
        </a:p>
      </dgm:t>
    </dgm:pt>
    <dgm:pt modelId="{44F5C8D3-5100-4138-85A7-D587177467FA}" type="parTrans" cxnId="{40710689-D51E-46BD-8199-5798F94D1529}">
      <dgm:prSet/>
      <dgm:spPr/>
      <dgm:t>
        <a:bodyPr/>
        <a:lstStyle/>
        <a:p>
          <a:endParaRPr lang="en-US" sz="2000"/>
        </a:p>
      </dgm:t>
    </dgm:pt>
    <dgm:pt modelId="{06EB97BC-AB2C-445F-B51F-2D8F48EE9091}" type="sibTrans" cxnId="{40710689-D51E-46BD-8199-5798F94D1529}">
      <dgm:prSet/>
      <dgm:spPr/>
      <dgm:t>
        <a:bodyPr/>
        <a:lstStyle/>
        <a:p>
          <a:endParaRPr lang="en-US" sz="2000"/>
        </a:p>
      </dgm:t>
    </dgm:pt>
    <dgm:pt modelId="{44A57B5F-8E44-4F9F-98E5-360CFF746719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Promotes interoperability across primary, secondary, and community healthcare providers.</a:t>
          </a:r>
        </a:p>
      </dgm:t>
    </dgm:pt>
    <dgm:pt modelId="{7801A89E-AC4F-4CAC-B4F2-4BE54869A646}" type="parTrans" cxnId="{8754B36C-BCF7-4667-A5DA-DDA892D951D3}">
      <dgm:prSet/>
      <dgm:spPr/>
      <dgm:t>
        <a:bodyPr/>
        <a:lstStyle/>
        <a:p>
          <a:endParaRPr lang="en-US" sz="2000"/>
        </a:p>
      </dgm:t>
    </dgm:pt>
    <dgm:pt modelId="{835E5CE4-ABCA-4ED8-B247-0B5380B84D8F}" type="sibTrans" cxnId="{8754B36C-BCF7-4667-A5DA-DDA892D951D3}">
      <dgm:prSet/>
      <dgm:spPr/>
      <dgm:t>
        <a:bodyPr/>
        <a:lstStyle/>
        <a:p>
          <a:endParaRPr lang="en-US" sz="2000"/>
        </a:p>
      </dgm:t>
    </dgm:pt>
    <dgm:pt modelId="{DD0451E4-DC5D-417C-8ABD-475BA2FF3264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Allows patients to view test results and prescription updates directly within the app (Kyere, 2024).</a:t>
          </a:r>
        </a:p>
      </dgm:t>
    </dgm:pt>
    <dgm:pt modelId="{102A418F-EE42-4CEC-9313-97325F4C8572}" type="parTrans" cxnId="{E0A500C2-E93A-49EB-8847-4CD92CF7E9A1}">
      <dgm:prSet/>
      <dgm:spPr/>
      <dgm:t>
        <a:bodyPr/>
        <a:lstStyle/>
        <a:p>
          <a:endParaRPr lang="en-US" sz="2000"/>
        </a:p>
      </dgm:t>
    </dgm:pt>
    <dgm:pt modelId="{3E2AC1B0-D417-4890-BB0C-15FAC45F56CB}" type="sibTrans" cxnId="{E0A500C2-E93A-49EB-8847-4CD92CF7E9A1}">
      <dgm:prSet/>
      <dgm:spPr/>
      <dgm:t>
        <a:bodyPr/>
        <a:lstStyle/>
        <a:p>
          <a:endParaRPr lang="en-US" sz="2000"/>
        </a:p>
      </dgm:t>
    </dgm:pt>
    <dgm:pt modelId="{C664DE39-C1FC-4AA3-8019-B019564C4E0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Enables remote referrals and supports multidisciplinary collaboration.</a:t>
          </a:r>
        </a:p>
      </dgm:t>
    </dgm:pt>
    <dgm:pt modelId="{D07FE802-B3AF-432A-88D4-10C03A01A9C5}" type="parTrans" cxnId="{26E79C42-EB64-4BA6-A802-82C3180D6809}">
      <dgm:prSet/>
      <dgm:spPr/>
      <dgm:t>
        <a:bodyPr/>
        <a:lstStyle/>
        <a:p>
          <a:endParaRPr lang="en-US" sz="2000"/>
        </a:p>
      </dgm:t>
    </dgm:pt>
    <dgm:pt modelId="{B9E76CF9-DBD6-4C73-8C94-39E298A97EA5}" type="sibTrans" cxnId="{26E79C42-EB64-4BA6-A802-82C3180D6809}">
      <dgm:prSet/>
      <dgm:spPr/>
      <dgm:t>
        <a:bodyPr/>
        <a:lstStyle/>
        <a:p>
          <a:endParaRPr lang="en-US" sz="2000"/>
        </a:p>
      </dgm:t>
    </dgm:pt>
    <dgm:pt modelId="{8DEDAC1F-12E3-4BFB-80B2-EC01B7ADB6C8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Functions as a digital hub, supporting the NHS’s long-term vision of a unified, tech-enabled health system.</a:t>
          </a:r>
        </a:p>
      </dgm:t>
    </dgm:pt>
    <dgm:pt modelId="{21A3E1A8-30EA-4478-A79C-CFCEB19412C6}" type="parTrans" cxnId="{B08C8316-E913-4698-9A3B-DAA82B16F66E}">
      <dgm:prSet/>
      <dgm:spPr/>
      <dgm:t>
        <a:bodyPr/>
        <a:lstStyle/>
        <a:p>
          <a:endParaRPr lang="en-US" sz="2000"/>
        </a:p>
      </dgm:t>
    </dgm:pt>
    <dgm:pt modelId="{7AF0A12E-5F5A-4755-B1D3-9BB3C6662D91}" type="sibTrans" cxnId="{B08C8316-E913-4698-9A3B-DAA82B16F66E}">
      <dgm:prSet/>
      <dgm:spPr/>
      <dgm:t>
        <a:bodyPr/>
        <a:lstStyle/>
        <a:p>
          <a:endParaRPr lang="en-US" sz="2000"/>
        </a:p>
      </dgm:t>
    </dgm:pt>
    <dgm:pt modelId="{C8DB05D6-AA6C-4B34-8D53-4494D960A69B}" type="pres">
      <dgm:prSet presAssocID="{8173EF1A-A1CE-40B1-8ABC-346495CBE00F}" presName="Name0" presStyleCnt="0">
        <dgm:presLayoutVars>
          <dgm:dir/>
          <dgm:animLvl val="lvl"/>
          <dgm:resizeHandles val="exact"/>
        </dgm:presLayoutVars>
      </dgm:prSet>
      <dgm:spPr/>
    </dgm:pt>
    <dgm:pt modelId="{A481E1CE-8549-4E08-B286-6E375045D2C2}" type="pres">
      <dgm:prSet presAssocID="{8DEDAC1F-12E3-4BFB-80B2-EC01B7ADB6C8}" presName="boxAndChildren" presStyleCnt="0"/>
      <dgm:spPr/>
    </dgm:pt>
    <dgm:pt modelId="{8D445A74-CA39-4077-BE7F-4C4586546E0A}" type="pres">
      <dgm:prSet presAssocID="{8DEDAC1F-12E3-4BFB-80B2-EC01B7ADB6C8}" presName="parentTextBox" presStyleLbl="node1" presStyleIdx="0" presStyleCnt="5"/>
      <dgm:spPr/>
    </dgm:pt>
    <dgm:pt modelId="{E6232B97-F065-4068-A1B8-907FB2196B63}" type="pres">
      <dgm:prSet presAssocID="{B9E76CF9-DBD6-4C73-8C94-39E298A97EA5}" presName="sp" presStyleCnt="0"/>
      <dgm:spPr/>
    </dgm:pt>
    <dgm:pt modelId="{22E627AC-318C-4B7E-9D08-785D0B84F976}" type="pres">
      <dgm:prSet presAssocID="{C664DE39-C1FC-4AA3-8019-B019564C4E0F}" presName="arrowAndChildren" presStyleCnt="0"/>
      <dgm:spPr/>
    </dgm:pt>
    <dgm:pt modelId="{A09E0E0C-BEE6-4880-9D19-1C2491669339}" type="pres">
      <dgm:prSet presAssocID="{C664DE39-C1FC-4AA3-8019-B019564C4E0F}" presName="parentTextArrow" presStyleLbl="node1" presStyleIdx="1" presStyleCnt="5"/>
      <dgm:spPr/>
    </dgm:pt>
    <dgm:pt modelId="{3D137E2F-8ABE-49AD-9673-48A4F2109196}" type="pres">
      <dgm:prSet presAssocID="{3E2AC1B0-D417-4890-BB0C-15FAC45F56CB}" presName="sp" presStyleCnt="0"/>
      <dgm:spPr/>
    </dgm:pt>
    <dgm:pt modelId="{3D2BC907-72C8-4CA7-A0B9-529E0E204036}" type="pres">
      <dgm:prSet presAssocID="{DD0451E4-DC5D-417C-8ABD-475BA2FF3264}" presName="arrowAndChildren" presStyleCnt="0"/>
      <dgm:spPr/>
    </dgm:pt>
    <dgm:pt modelId="{05179577-A01B-4DFA-8205-D028F7E430D3}" type="pres">
      <dgm:prSet presAssocID="{DD0451E4-DC5D-417C-8ABD-475BA2FF3264}" presName="parentTextArrow" presStyleLbl="node1" presStyleIdx="2" presStyleCnt="5"/>
      <dgm:spPr/>
    </dgm:pt>
    <dgm:pt modelId="{0F09330A-9F80-4343-8317-94DFED700C27}" type="pres">
      <dgm:prSet presAssocID="{835E5CE4-ABCA-4ED8-B247-0B5380B84D8F}" presName="sp" presStyleCnt="0"/>
      <dgm:spPr/>
    </dgm:pt>
    <dgm:pt modelId="{1FFB2A04-ECAC-485B-9BAA-F5B9C8FAE15D}" type="pres">
      <dgm:prSet presAssocID="{44A57B5F-8E44-4F9F-98E5-360CFF746719}" presName="arrowAndChildren" presStyleCnt="0"/>
      <dgm:spPr/>
    </dgm:pt>
    <dgm:pt modelId="{87E75EB6-7927-40CF-9E8A-60B0614CFD40}" type="pres">
      <dgm:prSet presAssocID="{44A57B5F-8E44-4F9F-98E5-360CFF746719}" presName="parentTextArrow" presStyleLbl="node1" presStyleIdx="3" presStyleCnt="5"/>
      <dgm:spPr/>
    </dgm:pt>
    <dgm:pt modelId="{2785BFA9-3961-4672-A5A0-7639C3714E1F}" type="pres">
      <dgm:prSet presAssocID="{06EB97BC-AB2C-445F-B51F-2D8F48EE9091}" presName="sp" presStyleCnt="0"/>
      <dgm:spPr/>
    </dgm:pt>
    <dgm:pt modelId="{93CC7A79-4ED7-4CB3-8F37-EE960761264A}" type="pres">
      <dgm:prSet presAssocID="{26A521E9-5E90-4A07-9676-58F0C93D7FD7}" presName="arrowAndChildren" presStyleCnt="0"/>
      <dgm:spPr/>
    </dgm:pt>
    <dgm:pt modelId="{A7DD390E-1B93-4B1A-8696-C80C9CC28578}" type="pres">
      <dgm:prSet presAssocID="{26A521E9-5E90-4A07-9676-58F0C93D7FD7}" presName="parentTextArrow" presStyleLbl="node1" presStyleIdx="4" presStyleCnt="5"/>
      <dgm:spPr/>
    </dgm:pt>
  </dgm:ptLst>
  <dgm:cxnLst>
    <dgm:cxn modelId="{B08C8316-E913-4698-9A3B-DAA82B16F66E}" srcId="{8173EF1A-A1CE-40B1-8ABC-346495CBE00F}" destId="{8DEDAC1F-12E3-4BFB-80B2-EC01B7ADB6C8}" srcOrd="4" destOrd="0" parTransId="{21A3E1A8-30EA-4478-A79C-CFCEB19412C6}" sibTransId="{7AF0A12E-5F5A-4755-B1D3-9BB3C6662D91}"/>
    <dgm:cxn modelId="{C6EC822B-007A-49B2-A70E-06F2F237DA4E}" type="presOf" srcId="{DD0451E4-DC5D-417C-8ABD-475BA2FF3264}" destId="{05179577-A01B-4DFA-8205-D028F7E430D3}" srcOrd="0" destOrd="0" presId="urn:microsoft.com/office/officeart/2005/8/layout/process4"/>
    <dgm:cxn modelId="{94C87433-7EE9-4518-95A7-3834B76BD42A}" type="presOf" srcId="{8173EF1A-A1CE-40B1-8ABC-346495CBE00F}" destId="{C8DB05D6-AA6C-4B34-8D53-4494D960A69B}" srcOrd="0" destOrd="0" presId="urn:microsoft.com/office/officeart/2005/8/layout/process4"/>
    <dgm:cxn modelId="{26E79C42-EB64-4BA6-A802-82C3180D6809}" srcId="{8173EF1A-A1CE-40B1-8ABC-346495CBE00F}" destId="{C664DE39-C1FC-4AA3-8019-B019564C4E0F}" srcOrd="3" destOrd="0" parTransId="{D07FE802-B3AF-432A-88D4-10C03A01A9C5}" sibTransId="{B9E76CF9-DBD6-4C73-8C94-39E298A97EA5}"/>
    <dgm:cxn modelId="{8754B36C-BCF7-4667-A5DA-DDA892D951D3}" srcId="{8173EF1A-A1CE-40B1-8ABC-346495CBE00F}" destId="{44A57B5F-8E44-4F9F-98E5-360CFF746719}" srcOrd="1" destOrd="0" parTransId="{7801A89E-AC4F-4CAC-B4F2-4BE54869A646}" sibTransId="{835E5CE4-ABCA-4ED8-B247-0B5380B84D8F}"/>
    <dgm:cxn modelId="{40710689-D51E-46BD-8199-5798F94D1529}" srcId="{8173EF1A-A1CE-40B1-8ABC-346495CBE00F}" destId="{26A521E9-5E90-4A07-9676-58F0C93D7FD7}" srcOrd="0" destOrd="0" parTransId="{44F5C8D3-5100-4138-85A7-D587177467FA}" sibTransId="{06EB97BC-AB2C-445F-B51F-2D8F48EE9091}"/>
    <dgm:cxn modelId="{322A5E89-81E1-4D98-88FF-3A39530BAEB4}" type="presOf" srcId="{44A57B5F-8E44-4F9F-98E5-360CFF746719}" destId="{87E75EB6-7927-40CF-9E8A-60B0614CFD40}" srcOrd="0" destOrd="0" presId="urn:microsoft.com/office/officeart/2005/8/layout/process4"/>
    <dgm:cxn modelId="{39306D9D-D5DD-47C4-AB4C-1DC0B7C2902C}" type="presOf" srcId="{8DEDAC1F-12E3-4BFB-80B2-EC01B7ADB6C8}" destId="{8D445A74-CA39-4077-BE7F-4C4586546E0A}" srcOrd="0" destOrd="0" presId="urn:microsoft.com/office/officeart/2005/8/layout/process4"/>
    <dgm:cxn modelId="{B3D7E0B4-87F2-416A-B1FE-1B5DA841356E}" type="presOf" srcId="{26A521E9-5E90-4A07-9676-58F0C93D7FD7}" destId="{A7DD390E-1B93-4B1A-8696-C80C9CC28578}" srcOrd="0" destOrd="0" presId="urn:microsoft.com/office/officeart/2005/8/layout/process4"/>
    <dgm:cxn modelId="{E0A500C2-E93A-49EB-8847-4CD92CF7E9A1}" srcId="{8173EF1A-A1CE-40B1-8ABC-346495CBE00F}" destId="{DD0451E4-DC5D-417C-8ABD-475BA2FF3264}" srcOrd="2" destOrd="0" parTransId="{102A418F-EE42-4CEC-9313-97325F4C8572}" sibTransId="{3E2AC1B0-D417-4890-BB0C-15FAC45F56CB}"/>
    <dgm:cxn modelId="{DFFAD8CC-00B5-458D-B7B8-AD59AEB2FA80}" type="presOf" srcId="{C664DE39-C1FC-4AA3-8019-B019564C4E0F}" destId="{A09E0E0C-BEE6-4880-9D19-1C2491669339}" srcOrd="0" destOrd="0" presId="urn:microsoft.com/office/officeart/2005/8/layout/process4"/>
    <dgm:cxn modelId="{7B4405C3-E464-4506-B3FF-7791F3057BCB}" type="presParOf" srcId="{C8DB05D6-AA6C-4B34-8D53-4494D960A69B}" destId="{A481E1CE-8549-4E08-B286-6E375045D2C2}" srcOrd="0" destOrd="0" presId="urn:microsoft.com/office/officeart/2005/8/layout/process4"/>
    <dgm:cxn modelId="{8C0BB86C-00C5-48BB-96AD-3265CD85808C}" type="presParOf" srcId="{A481E1CE-8549-4E08-B286-6E375045D2C2}" destId="{8D445A74-CA39-4077-BE7F-4C4586546E0A}" srcOrd="0" destOrd="0" presId="urn:microsoft.com/office/officeart/2005/8/layout/process4"/>
    <dgm:cxn modelId="{9412D733-E05A-4586-9539-578FBCBE79A6}" type="presParOf" srcId="{C8DB05D6-AA6C-4B34-8D53-4494D960A69B}" destId="{E6232B97-F065-4068-A1B8-907FB2196B63}" srcOrd="1" destOrd="0" presId="urn:microsoft.com/office/officeart/2005/8/layout/process4"/>
    <dgm:cxn modelId="{AE7A89D7-4721-4D1A-931D-7B49AD4EB383}" type="presParOf" srcId="{C8DB05D6-AA6C-4B34-8D53-4494D960A69B}" destId="{22E627AC-318C-4B7E-9D08-785D0B84F976}" srcOrd="2" destOrd="0" presId="urn:microsoft.com/office/officeart/2005/8/layout/process4"/>
    <dgm:cxn modelId="{202A5681-DFB5-4329-8008-CF89FDBF8605}" type="presParOf" srcId="{22E627AC-318C-4B7E-9D08-785D0B84F976}" destId="{A09E0E0C-BEE6-4880-9D19-1C2491669339}" srcOrd="0" destOrd="0" presId="urn:microsoft.com/office/officeart/2005/8/layout/process4"/>
    <dgm:cxn modelId="{F84BABF4-9F0E-43D4-871C-193B0B85CAB8}" type="presParOf" srcId="{C8DB05D6-AA6C-4B34-8D53-4494D960A69B}" destId="{3D137E2F-8ABE-49AD-9673-48A4F2109196}" srcOrd="3" destOrd="0" presId="urn:microsoft.com/office/officeart/2005/8/layout/process4"/>
    <dgm:cxn modelId="{F5D975F1-7BB1-4EBB-8FCB-CE7FFAE9EB88}" type="presParOf" srcId="{C8DB05D6-AA6C-4B34-8D53-4494D960A69B}" destId="{3D2BC907-72C8-4CA7-A0B9-529E0E204036}" srcOrd="4" destOrd="0" presId="urn:microsoft.com/office/officeart/2005/8/layout/process4"/>
    <dgm:cxn modelId="{22609C9D-615B-4AFF-9C62-24AED2C68586}" type="presParOf" srcId="{3D2BC907-72C8-4CA7-A0B9-529E0E204036}" destId="{05179577-A01B-4DFA-8205-D028F7E430D3}" srcOrd="0" destOrd="0" presId="urn:microsoft.com/office/officeart/2005/8/layout/process4"/>
    <dgm:cxn modelId="{F1FC9A82-F0C8-4152-BBE2-369EAD716360}" type="presParOf" srcId="{C8DB05D6-AA6C-4B34-8D53-4494D960A69B}" destId="{0F09330A-9F80-4343-8317-94DFED700C27}" srcOrd="5" destOrd="0" presId="urn:microsoft.com/office/officeart/2005/8/layout/process4"/>
    <dgm:cxn modelId="{DF077BC9-1BF0-46DB-A418-451004875E53}" type="presParOf" srcId="{C8DB05D6-AA6C-4B34-8D53-4494D960A69B}" destId="{1FFB2A04-ECAC-485B-9BAA-F5B9C8FAE15D}" srcOrd="6" destOrd="0" presId="urn:microsoft.com/office/officeart/2005/8/layout/process4"/>
    <dgm:cxn modelId="{305AA213-C953-401B-978F-A7DDEB2E187B}" type="presParOf" srcId="{1FFB2A04-ECAC-485B-9BAA-F5B9C8FAE15D}" destId="{87E75EB6-7927-40CF-9E8A-60B0614CFD40}" srcOrd="0" destOrd="0" presId="urn:microsoft.com/office/officeart/2005/8/layout/process4"/>
    <dgm:cxn modelId="{624F8F8A-564D-45DA-A2BA-F78171612C92}" type="presParOf" srcId="{C8DB05D6-AA6C-4B34-8D53-4494D960A69B}" destId="{2785BFA9-3961-4672-A5A0-7639C3714E1F}" srcOrd="7" destOrd="0" presId="urn:microsoft.com/office/officeart/2005/8/layout/process4"/>
    <dgm:cxn modelId="{1C286D75-B6CF-45B3-BD16-483E9D4F6676}" type="presParOf" srcId="{C8DB05D6-AA6C-4B34-8D53-4494D960A69B}" destId="{93CC7A79-4ED7-4CB3-8F37-EE960761264A}" srcOrd="8" destOrd="0" presId="urn:microsoft.com/office/officeart/2005/8/layout/process4"/>
    <dgm:cxn modelId="{2E317F15-2EC8-41D4-A3A9-8E8AED0F1922}" type="presParOf" srcId="{93CC7A79-4ED7-4CB3-8F37-EE960761264A}" destId="{A7DD390E-1B93-4B1A-8696-C80C9CC2857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A61C077-774E-4123-9FE5-95E4F6BAE1E4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3189941-1CA3-43EE-9558-E30B3F977CB7}">
      <dgm:prSet/>
      <dgm:spPr/>
      <dgm:t>
        <a:bodyPr/>
        <a:lstStyle/>
        <a:p>
          <a:pPr algn="l"/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NHS App has delivered major improvements in efficiency, accessibility, and transparency of healthcare delivery.</a:t>
          </a:r>
        </a:p>
      </dgm:t>
    </dgm:pt>
    <dgm:pt modelId="{884070A9-D865-4F11-8451-633564EF2803}" type="parTrans" cxnId="{28A9E824-A876-4207-8B73-0A3D2386D8EB}">
      <dgm:prSet/>
      <dgm:spPr/>
      <dgm:t>
        <a:bodyPr/>
        <a:lstStyle/>
        <a:p>
          <a:endParaRPr lang="en-US"/>
        </a:p>
      </dgm:t>
    </dgm:pt>
    <dgm:pt modelId="{F0CF0A81-288E-4940-8E7C-5F9979D3535F}" type="sibTrans" cxnId="{28A9E824-A876-4207-8B73-0A3D2386D8EB}">
      <dgm:prSet/>
      <dgm:spPr/>
      <dgm:t>
        <a:bodyPr/>
        <a:lstStyle/>
        <a:p>
          <a:endParaRPr lang="en-US"/>
        </a:p>
      </dgm:t>
    </dgm:pt>
    <dgm:pt modelId="{81D9AF90-E6A8-40D4-9C91-9DDA9B8375D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However, challenges in digital literacy and equitable access persist, requiring strategic interventions.</a:t>
          </a:r>
        </a:p>
      </dgm:t>
    </dgm:pt>
    <dgm:pt modelId="{52595DE6-1827-4DA6-9D86-9CAE19B261A2}" type="parTrans" cxnId="{36CB398A-CA0F-49C8-8406-8A88D6752025}">
      <dgm:prSet/>
      <dgm:spPr/>
      <dgm:t>
        <a:bodyPr/>
        <a:lstStyle/>
        <a:p>
          <a:endParaRPr lang="en-US"/>
        </a:p>
      </dgm:t>
    </dgm:pt>
    <dgm:pt modelId="{8BBDC271-0FAF-47E9-B0B5-F79C2947DF30}" type="sibTrans" cxnId="{36CB398A-CA0F-49C8-8406-8A88D6752025}">
      <dgm:prSet/>
      <dgm:spPr/>
      <dgm:t>
        <a:bodyPr/>
        <a:lstStyle/>
        <a:p>
          <a:endParaRPr lang="en-US"/>
        </a:p>
      </dgm:t>
    </dgm:pt>
    <dgm:pt modelId="{03B960B9-455C-4CEC-A80A-176046A2472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Future focus should include AI integration, predictive analytics, and enhanced data interoperability (Reidy et al., 2025).</a:t>
          </a:r>
        </a:p>
      </dgm:t>
    </dgm:pt>
    <dgm:pt modelId="{5846B775-E5FA-4541-AAC0-D777470282D5}" type="parTrans" cxnId="{0DE82D68-9E8C-49CF-A74B-41140CF99731}">
      <dgm:prSet/>
      <dgm:spPr/>
      <dgm:t>
        <a:bodyPr/>
        <a:lstStyle/>
        <a:p>
          <a:endParaRPr lang="en-US"/>
        </a:p>
      </dgm:t>
    </dgm:pt>
    <dgm:pt modelId="{2050DAB1-9E86-4089-9D45-EEB3B0DDF4BF}" type="sibTrans" cxnId="{0DE82D68-9E8C-49CF-A74B-41140CF99731}">
      <dgm:prSet/>
      <dgm:spPr/>
      <dgm:t>
        <a:bodyPr/>
        <a:lstStyle/>
        <a:p>
          <a:endParaRPr lang="en-US"/>
        </a:p>
      </dgm:t>
    </dgm:pt>
    <dgm:pt modelId="{F4CA415F-2700-45E3-80A8-E7DC8C0BCF2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Continuous evaluation and patient feedback will be essential for long-term sustainability.</a:t>
          </a:r>
        </a:p>
      </dgm:t>
    </dgm:pt>
    <dgm:pt modelId="{55978E6B-9BEA-4504-8E23-FEF53E24A1AF}" type="parTrans" cxnId="{2DCF6B57-E646-4223-ADC4-12A32B68948A}">
      <dgm:prSet/>
      <dgm:spPr/>
      <dgm:t>
        <a:bodyPr/>
        <a:lstStyle/>
        <a:p>
          <a:endParaRPr lang="en-US"/>
        </a:p>
      </dgm:t>
    </dgm:pt>
    <dgm:pt modelId="{0324FC59-BF9A-4EB3-B73E-8B8E14037951}" type="sibTrans" cxnId="{2DCF6B57-E646-4223-ADC4-12A32B68948A}">
      <dgm:prSet/>
      <dgm:spPr/>
      <dgm:t>
        <a:bodyPr/>
        <a:lstStyle/>
        <a:p>
          <a:endParaRPr lang="en-US"/>
        </a:p>
      </dgm:t>
    </dgm:pt>
    <dgm:pt modelId="{47013022-0FCD-493B-AFD2-2E97EB52858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NHS App sets a global benchmark for how digital innovation can modernize national healthcare systems responsibly.</a:t>
          </a:r>
        </a:p>
      </dgm:t>
    </dgm:pt>
    <dgm:pt modelId="{C20F14CE-ACC1-43D6-9069-1F17728D546B}" type="parTrans" cxnId="{6BEAAE8D-1089-47BD-9749-4B62866928F0}">
      <dgm:prSet/>
      <dgm:spPr/>
      <dgm:t>
        <a:bodyPr/>
        <a:lstStyle/>
        <a:p>
          <a:endParaRPr lang="en-US"/>
        </a:p>
      </dgm:t>
    </dgm:pt>
    <dgm:pt modelId="{0D2304BB-F007-405C-B5AC-D2BC46575B7C}" type="sibTrans" cxnId="{6BEAAE8D-1089-47BD-9749-4B62866928F0}">
      <dgm:prSet/>
      <dgm:spPr/>
      <dgm:t>
        <a:bodyPr/>
        <a:lstStyle/>
        <a:p>
          <a:endParaRPr lang="en-US"/>
        </a:p>
      </dgm:t>
    </dgm:pt>
    <dgm:pt modelId="{2E59E584-9BAE-4B58-A2BA-F36B255A3402}" type="pres">
      <dgm:prSet presAssocID="{1A61C077-774E-4123-9FE5-95E4F6BAE1E4}" presName="vert0" presStyleCnt="0">
        <dgm:presLayoutVars>
          <dgm:dir/>
          <dgm:animOne val="branch"/>
          <dgm:animLvl val="lvl"/>
        </dgm:presLayoutVars>
      </dgm:prSet>
      <dgm:spPr/>
    </dgm:pt>
    <dgm:pt modelId="{9401902D-2DB9-4AFC-939D-6314A82BCAE7}" type="pres">
      <dgm:prSet presAssocID="{C3189941-1CA3-43EE-9558-E30B3F977CB7}" presName="thickLine" presStyleLbl="alignNode1" presStyleIdx="0" presStyleCnt="5"/>
      <dgm:spPr/>
    </dgm:pt>
    <dgm:pt modelId="{42712C40-4C07-44A3-8F67-F9CABD41607C}" type="pres">
      <dgm:prSet presAssocID="{C3189941-1CA3-43EE-9558-E30B3F977CB7}" presName="horz1" presStyleCnt="0"/>
      <dgm:spPr/>
    </dgm:pt>
    <dgm:pt modelId="{2678FDEF-2A55-4491-9E8B-05319D30519E}" type="pres">
      <dgm:prSet presAssocID="{C3189941-1CA3-43EE-9558-E30B3F977CB7}" presName="tx1" presStyleLbl="revTx" presStyleIdx="0" presStyleCnt="5"/>
      <dgm:spPr/>
    </dgm:pt>
    <dgm:pt modelId="{D0E2651D-AAF2-4237-9AAB-B4B290CFBDB6}" type="pres">
      <dgm:prSet presAssocID="{C3189941-1CA3-43EE-9558-E30B3F977CB7}" presName="vert1" presStyleCnt="0"/>
      <dgm:spPr/>
    </dgm:pt>
    <dgm:pt modelId="{58DABA5D-5C9F-4236-9F73-A5262E20EAF6}" type="pres">
      <dgm:prSet presAssocID="{81D9AF90-E6A8-40D4-9C91-9DDA9B8375D9}" presName="thickLine" presStyleLbl="alignNode1" presStyleIdx="1" presStyleCnt="5"/>
      <dgm:spPr/>
    </dgm:pt>
    <dgm:pt modelId="{62A6473D-055E-4E2B-A5C6-82DB20D7E07F}" type="pres">
      <dgm:prSet presAssocID="{81D9AF90-E6A8-40D4-9C91-9DDA9B8375D9}" presName="horz1" presStyleCnt="0"/>
      <dgm:spPr/>
    </dgm:pt>
    <dgm:pt modelId="{285AAB4B-B500-4CEC-830B-76145B2CA14A}" type="pres">
      <dgm:prSet presAssocID="{81D9AF90-E6A8-40D4-9C91-9DDA9B8375D9}" presName="tx1" presStyleLbl="revTx" presStyleIdx="1" presStyleCnt="5"/>
      <dgm:spPr/>
    </dgm:pt>
    <dgm:pt modelId="{89C0EFC3-B369-4A42-8DE2-920FFCAF9645}" type="pres">
      <dgm:prSet presAssocID="{81D9AF90-E6A8-40D4-9C91-9DDA9B8375D9}" presName="vert1" presStyleCnt="0"/>
      <dgm:spPr/>
    </dgm:pt>
    <dgm:pt modelId="{C6F904BC-8968-4600-ADCE-B0BE1E3084CC}" type="pres">
      <dgm:prSet presAssocID="{03B960B9-455C-4CEC-A80A-176046A2472F}" presName="thickLine" presStyleLbl="alignNode1" presStyleIdx="2" presStyleCnt="5"/>
      <dgm:spPr/>
    </dgm:pt>
    <dgm:pt modelId="{281A698C-7079-4638-9EDE-F2F72A3C7DEE}" type="pres">
      <dgm:prSet presAssocID="{03B960B9-455C-4CEC-A80A-176046A2472F}" presName="horz1" presStyleCnt="0"/>
      <dgm:spPr/>
    </dgm:pt>
    <dgm:pt modelId="{56153521-77DF-4EA5-88B3-30F85A5D484E}" type="pres">
      <dgm:prSet presAssocID="{03B960B9-455C-4CEC-A80A-176046A2472F}" presName="tx1" presStyleLbl="revTx" presStyleIdx="2" presStyleCnt="5"/>
      <dgm:spPr/>
    </dgm:pt>
    <dgm:pt modelId="{9EA12D3F-FC0E-4487-9E5A-CC28A4644387}" type="pres">
      <dgm:prSet presAssocID="{03B960B9-455C-4CEC-A80A-176046A2472F}" presName="vert1" presStyleCnt="0"/>
      <dgm:spPr/>
    </dgm:pt>
    <dgm:pt modelId="{D76DCCEC-F035-4E3A-A16E-B320C5F3E159}" type="pres">
      <dgm:prSet presAssocID="{F4CA415F-2700-45E3-80A8-E7DC8C0BCF21}" presName="thickLine" presStyleLbl="alignNode1" presStyleIdx="3" presStyleCnt="5"/>
      <dgm:spPr/>
    </dgm:pt>
    <dgm:pt modelId="{85F3B230-2696-4E9A-8E22-736DDCB5B577}" type="pres">
      <dgm:prSet presAssocID="{F4CA415F-2700-45E3-80A8-E7DC8C0BCF21}" presName="horz1" presStyleCnt="0"/>
      <dgm:spPr/>
    </dgm:pt>
    <dgm:pt modelId="{DDE36AB9-C18C-4041-9890-7D260F8F09A8}" type="pres">
      <dgm:prSet presAssocID="{F4CA415F-2700-45E3-80A8-E7DC8C0BCF21}" presName="tx1" presStyleLbl="revTx" presStyleIdx="3" presStyleCnt="5"/>
      <dgm:spPr/>
    </dgm:pt>
    <dgm:pt modelId="{CAD8492F-9FBA-4902-ABDD-ACC46AC9F186}" type="pres">
      <dgm:prSet presAssocID="{F4CA415F-2700-45E3-80A8-E7DC8C0BCF21}" presName="vert1" presStyleCnt="0"/>
      <dgm:spPr/>
    </dgm:pt>
    <dgm:pt modelId="{1995A94D-21D7-416A-B350-2D347A4132C3}" type="pres">
      <dgm:prSet presAssocID="{47013022-0FCD-493B-AFD2-2E97EB528588}" presName="thickLine" presStyleLbl="alignNode1" presStyleIdx="4" presStyleCnt="5"/>
      <dgm:spPr/>
    </dgm:pt>
    <dgm:pt modelId="{9B638B8B-8B49-4820-BB72-195B2399FA9B}" type="pres">
      <dgm:prSet presAssocID="{47013022-0FCD-493B-AFD2-2E97EB528588}" presName="horz1" presStyleCnt="0"/>
      <dgm:spPr/>
    </dgm:pt>
    <dgm:pt modelId="{96139263-808E-4626-AA9A-265231C79BEF}" type="pres">
      <dgm:prSet presAssocID="{47013022-0FCD-493B-AFD2-2E97EB528588}" presName="tx1" presStyleLbl="revTx" presStyleIdx="4" presStyleCnt="5"/>
      <dgm:spPr/>
    </dgm:pt>
    <dgm:pt modelId="{182722CF-8E61-4C0D-A8F1-F46E210250FF}" type="pres">
      <dgm:prSet presAssocID="{47013022-0FCD-493B-AFD2-2E97EB528588}" presName="vert1" presStyleCnt="0"/>
      <dgm:spPr/>
    </dgm:pt>
  </dgm:ptLst>
  <dgm:cxnLst>
    <dgm:cxn modelId="{9E49D20E-4001-4F39-A66F-1B5EACA68C9E}" type="presOf" srcId="{03B960B9-455C-4CEC-A80A-176046A2472F}" destId="{56153521-77DF-4EA5-88B3-30F85A5D484E}" srcOrd="0" destOrd="0" presId="urn:microsoft.com/office/officeart/2008/layout/LinedList"/>
    <dgm:cxn modelId="{28A9E824-A876-4207-8B73-0A3D2386D8EB}" srcId="{1A61C077-774E-4123-9FE5-95E4F6BAE1E4}" destId="{C3189941-1CA3-43EE-9558-E30B3F977CB7}" srcOrd="0" destOrd="0" parTransId="{884070A9-D865-4F11-8451-633564EF2803}" sibTransId="{F0CF0A81-288E-4940-8E7C-5F9979D3535F}"/>
    <dgm:cxn modelId="{FC7DD266-AF73-4518-B8E7-990A0E5B09A1}" type="presOf" srcId="{1A61C077-774E-4123-9FE5-95E4F6BAE1E4}" destId="{2E59E584-9BAE-4B58-A2BA-F36B255A3402}" srcOrd="0" destOrd="0" presId="urn:microsoft.com/office/officeart/2008/layout/LinedList"/>
    <dgm:cxn modelId="{0DE82D68-9E8C-49CF-A74B-41140CF99731}" srcId="{1A61C077-774E-4123-9FE5-95E4F6BAE1E4}" destId="{03B960B9-455C-4CEC-A80A-176046A2472F}" srcOrd="2" destOrd="0" parTransId="{5846B775-E5FA-4541-AAC0-D777470282D5}" sibTransId="{2050DAB1-9E86-4089-9D45-EEB3B0DDF4BF}"/>
    <dgm:cxn modelId="{2DCF6B57-E646-4223-ADC4-12A32B68948A}" srcId="{1A61C077-774E-4123-9FE5-95E4F6BAE1E4}" destId="{F4CA415F-2700-45E3-80A8-E7DC8C0BCF21}" srcOrd="3" destOrd="0" parTransId="{55978E6B-9BEA-4504-8E23-FEF53E24A1AF}" sibTransId="{0324FC59-BF9A-4EB3-B73E-8B8E14037951}"/>
    <dgm:cxn modelId="{36CB398A-CA0F-49C8-8406-8A88D6752025}" srcId="{1A61C077-774E-4123-9FE5-95E4F6BAE1E4}" destId="{81D9AF90-E6A8-40D4-9C91-9DDA9B8375D9}" srcOrd="1" destOrd="0" parTransId="{52595DE6-1827-4DA6-9D86-9CAE19B261A2}" sibTransId="{8BBDC271-0FAF-47E9-B0B5-F79C2947DF30}"/>
    <dgm:cxn modelId="{6BEAAE8D-1089-47BD-9749-4B62866928F0}" srcId="{1A61C077-774E-4123-9FE5-95E4F6BAE1E4}" destId="{47013022-0FCD-493B-AFD2-2E97EB528588}" srcOrd="4" destOrd="0" parTransId="{C20F14CE-ACC1-43D6-9069-1F17728D546B}" sibTransId="{0D2304BB-F007-405C-B5AC-D2BC46575B7C}"/>
    <dgm:cxn modelId="{063AFD92-CD12-409A-B433-B7C238692029}" type="presOf" srcId="{F4CA415F-2700-45E3-80A8-E7DC8C0BCF21}" destId="{DDE36AB9-C18C-4041-9890-7D260F8F09A8}" srcOrd="0" destOrd="0" presId="urn:microsoft.com/office/officeart/2008/layout/LinedList"/>
    <dgm:cxn modelId="{131F55AA-78AB-4132-A4EF-A2934F5E50BC}" type="presOf" srcId="{C3189941-1CA3-43EE-9558-E30B3F977CB7}" destId="{2678FDEF-2A55-4491-9E8B-05319D30519E}" srcOrd="0" destOrd="0" presId="urn:microsoft.com/office/officeart/2008/layout/LinedList"/>
    <dgm:cxn modelId="{929EB0BA-E976-46CE-8811-28644E1E258A}" type="presOf" srcId="{47013022-0FCD-493B-AFD2-2E97EB528588}" destId="{96139263-808E-4626-AA9A-265231C79BEF}" srcOrd="0" destOrd="0" presId="urn:microsoft.com/office/officeart/2008/layout/LinedList"/>
    <dgm:cxn modelId="{0202BFD8-5636-45F5-9AC4-D9E69576A8B8}" type="presOf" srcId="{81D9AF90-E6A8-40D4-9C91-9DDA9B8375D9}" destId="{285AAB4B-B500-4CEC-830B-76145B2CA14A}" srcOrd="0" destOrd="0" presId="urn:microsoft.com/office/officeart/2008/layout/LinedList"/>
    <dgm:cxn modelId="{7162ECF0-E14D-4ECB-A3C7-4E674DCD6FC2}" type="presParOf" srcId="{2E59E584-9BAE-4B58-A2BA-F36B255A3402}" destId="{9401902D-2DB9-4AFC-939D-6314A82BCAE7}" srcOrd="0" destOrd="0" presId="urn:microsoft.com/office/officeart/2008/layout/LinedList"/>
    <dgm:cxn modelId="{B1FBF3DD-A098-4228-99A9-D24957B74864}" type="presParOf" srcId="{2E59E584-9BAE-4B58-A2BA-F36B255A3402}" destId="{42712C40-4C07-44A3-8F67-F9CABD41607C}" srcOrd="1" destOrd="0" presId="urn:microsoft.com/office/officeart/2008/layout/LinedList"/>
    <dgm:cxn modelId="{DA7A35F5-680B-45BE-9B94-7BEEC2EF066E}" type="presParOf" srcId="{42712C40-4C07-44A3-8F67-F9CABD41607C}" destId="{2678FDEF-2A55-4491-9E8B-05319D30519E}" srcOrd="0" destOrd="0" presId="urn:microsoft.com/office/officeart/2008/layout/LinedList"/>
    <dgm:cxn modelId="{E91BDC96-2741-43BF-8223-7E0E6C73F325}" type="presParOf" srcId="{42712C40-4C07-44A3-8F67-F9CABD41607C}" destId="{D0E2651D-AAF2-4237-9AAB-B4B290CFBDB6}" srcOrd="1" destOrd="0" presId="urn:microsoft.com/office/officeart/2008/layout/LinedList"/>
    <dgm:cxn modelId="{68607FD0-BAB5-4130-864A-7E3D7839CC99}" type="presParOf" srcId="{2E59E584-9BAE-4B58-A2BA-F36B255A3402}" destId="{58DABA5D-5C9F-4236-9F73-A5262E20EAF6}" srcOrd="2" destOrd="0" presId="urn:microsoft.com/office/officeart/2008/layout/LinedList"/>
    <dgm:cxn modelId="{6521FDA2-6B4F-4BCD-AC74-8E895C1F3E84}" type="presParOf" srcId="{2E59E584-9BAE-4B58-A2BA-F36B255A3402}" destId="{62A6473D-055E-4E2B-A5C6-82DB20D7E07F}" srcOrd="3" destOrd="0" presId="urn:microsoft.com/office/officeart/2008/layout/LinedList"/>
    <dgm:cxn modelId="{92B35C0F-6565-4A95-AD7D-1DB6295FC96F}" type="presParOf" srcId="{62A6473D-055E-4E2B-A5C6-82DB20D7E07F}" destId="{285AAB4B-B500-4CEC-830B-76145B2CA14A}" srcOrd="0" destOrd="0" presId="urn:microsoft.com/office/officeart/2008/layout/LinedList"/>
    <dgm:cxn modelId="{C1885D48-41C1-4FF8-9AF6-EA24B9A5D7DD}" type="presParOf" srcId="{62A6473D-055E-4E2B-A5C6-82DB20D7E07F}" destId="{89C0EFC3-B369-4A42-8DE2-920FFCAF9645}" srcOrd="1" destOrd="0" presId="urn:microsoft.com/office/officeart/2008/layout/LinedList"/>
    <dgm:cxn modelId="{148A400B-D1F8-492E-B2C8-6816B6886CB6}" type="presParOf" srcId="{2E59E584-9BAE-4B58-A2BA-F36B255A3402}" destId="{C6F904BC-8968-4600-ADCE-B0BE1E3084CC}" srcOrd="4" destOrd="0" presId="urn:microsoft.com/office/officeart/2008/layout/LinedList"/>
    <dgm:cxn modelId="{B94A16BE-0E9C-457E-93BD-71753026ACE2}" type="presParOf" srcId="{2E59E584-9BAE-4B58-A2BA-F36B255A3402}" destId="{281A698C-7079-4638-9EDE-F2F72A3C7DEE}" srcOrd="5" destOrd="0" presId="urn:microsoft.com/office/officeart/2008/layout/LinedList"/>
    <dgm:cxn modelId="{A288D1DE-2BD8-4925-BF73-C467AA83BE69}" type="presParOf" srcId="{281A698C-7079-4638-9EDE-F2F72A3C7DEE}" destId="{56153521-77DF-4EA5-88B3-30F85A5D484E}" srcOrd="0" destOrd="0" presId="urn:microsoft.com/office/officeart/2008/layout/LinedList"/>
    <dgm:cxn modelId="{0BB0CCCB-6756-4F43-B29F-C3BF762124C9}" type="presParOf" srcId="{281A698C-7079-4638-9EDE-F2F72A3C7DEE}" destId="{9EA12D3F-FC0E-4487-9E5A-CC28A4644387}" srcOrd="1" destOrd="0" presId="urn:microsoft.com/office/officeart/2008/layout/LinedList"/>
    <dgm:cxn modelId="{F77874B9-04E7-46DB-8781-3CE01EC7E49F}" type="presParOf" srcId="{2E59E584-9BAE-4B58-A2BA-F36B255A3402}" destId="{D76DCCEC-F035-4E3A-A16E-B320C5F3E159}" srcOrd="6" destOrd="0" presId="urn:microsoft.com/office/officeart/2008/layout/LinedList"/>
    <dgm:cxn modelId="{B1EA3D8F-C4DD-4B84-AAAF-942918F1BD0C}" type="presParOf" srcId="{2E59E584-9BAE-4B58-A2BA-F36B255A3402}" destId="{85F3B230-2696-4E9A-8E22-736DDCB5B577}" srcOrd="7" destOrd="0" presId="urn:microsoft.com/office/officeart/2008/layout/LinedList"/>
    <dgm:cxn modelId="{088A6783-BBC6-4CA4-9272-25C195434155}" type="presParOf" srcId="{85F3B230-2696-4E9A-8E22-736DDCB5B577}" destId="{DDE36AB9-C18C-4041-9890-7D260F8F09A8}" srcOrd="0" destOrd="0" presId="urn:microsoft.com/office/officeart/2008/layout/LinedList"/>
    <dgm:cxn modelId="{7133DD2B-8587-4629-B3FD-14601475520D}" type="presParOf" srcId="{85F3B230-2696-4E9A-8E22-736DDCB5B577}" destId="{CAD8492F-9FBA-4902-ABDD-ACC46AC9F186}" srcOrd="1" destOrd="0" presId="urn:microsoft.com/office/officeart/2008/layout/LinedList"/>
    <dgm:cxn modelId="{4ABAB279-421F-4F0F-8008-29BE9142067A}" type="presParOf" srcId="{2E59E584-9BAE-4B58-A2BA-F36B255A3402}" destId="{1995A94D-21D7-416A-B350-2D347A4132C3}" srcOrd="8" destOrd="0" presId="urn:microsoft.com/office/officeart/2008/layout/LinedList"/>
    <dgm:cxn modelId="{09EF5988-E79F-427B-887D-8B4736DA75B5}" type="presParOf" srcId="{2E59E584-9BAE-4B58-A2BA-F36B255A3402}" destId="{9B638B8B-8B49-4820-BB72-195B2399FA9B}" srcOrd="9" destOrd="0" presId="urn:microsoft.com/office/officeart/2008/layout/LinedList"/>
    <dgm:cxn modelId="{C8DFE453-B5E0-40C3-A286-7A8DCC51B768}" type="presParOf" srcId="{9B638B8B-8B49-4820-BB72-195B2399FA9B}" destId="{96139263-808E-4626-AA9A-265231C79BEF}" srcOrd="0" destOrd="0" presId="urn:microsoft.com/office/officeart/2008/layout/LinedList"/>
    <dgm:cxn modelId="{D1D3390B-1451-4F82-B7AD-3FAA18BBDBE8}" type="presParOf" srcId="{9B638B8B-8B49-4820-BB72-195B2399FA9B}" destId="{182722CF-8E61-4C0D-A8F1-F46E210250F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65CA01-81D4-4C2D-93A5-549628D2B7C2}">
      <dsp:nvSpPr>
        <dsp:cNvPr id="0" name=""/>
        <dsp:cNvSpPr/>
      </dsp:nvSpPr>
      <dsp:spPr>
        <a:xfrm>
          <a:off x="0" y="675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C99920-02CF-4904-8E74-08C23DF8F914}">
      <dsp:nvSpPr>
        <dsp:cNvPr id="0" name=""/>
        <dsp:cNvSpPr/>
      </dsp:nvSpPr>
      <dsp:spPr>
        <a:xfrm>
          <a:off x="0" y="675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NHS provided structured digital training to frontline staff including clinicians, receptionists, and practice managers.</a:t>
          </a:r>
        </a:p>
      </dsp:txBody>
      <dsp:txXfrm>
        <a:off x="0" y="675"/>
        <a:ext cx="4718785" cy="1105876"/>
      </dsp:txXfrm>
    </dsp:sp>
    <dsp:sp modelId="{D4CC4844-86F0-4DC0-B0B6-03619BF97EC2}">
      <dsp:nvSpPr>
        <dsp:cNvPr id="0" name=""/>
        <dsp:cNvSpPr/>
      </dsp:nvSpPr>
      <dsp:spPr>
        <a:xfrm>
          <a:off x="0" y="1106552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388266-BC6B-48F3-ACD7-28C8C01544C6}">
      <dsp:nvSpPr>
        <dsp:cNvPr id="0" name=""/>
        <dsp:cNvSpPr/>
      </dsp:nvSpPr>
      <dsp:spPr>
        <a:xfrm>
          <a:off x="0" y="1106552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Initiatives like the Digital Readiness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Programme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and NHS Digital Academy improved technical and data-handling skills (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Wymant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et al., 2021).</a:t>
          </a:r>
        </a:p>
      </dsp:txBody>
      <dsp:txXfrm>
        <a:off x="0" y="1106552"/>
        <a:ext cx="4718785" cy="1105876"/>
      </dsp:txXfrm>
    </dsp:sp>
    <dsp:sp modelId="{53CDABC3-4796-46B4-A22E-B97C5839A76D}">
      <dsp:nvSpPr>
        <dsp:cNvPr id="0" name=""/>
        <dsp:cNvSpPr/>
      </dsp:nvSpPr>
      <dsp:spPr>
        <a:xfrm>
          <a:off x="0" y="2212429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6EC0DB-4B6F-4346-9C7D-DBB8458207F8}">
      <dsp:nvSpPr>
        <dsp:cNvPr id="0" name=""/>
        <dsp:cNvSpPr/>
      </dsp:nvSpPr>
      <dsp:spPr>
        <a:xfrm>
          <a:off x="0" y="2212429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“Digital Champions” were appointed within NHS Trusts to promote peer learning and staff engagement (Sukriti et al., 2023).</a:t>
          </a:r>
        </a:p>
      </dsp:txBody>
      <dsp:txXfrm>
        <a:off x="0" y="2212429"/>
        <a:ext cx="4718785" cy="1105876"/>
      </dsp:txXfrm>
    </dsp:sp>
    <dsp:sp modelId="{31D5FB69-BBC9-4A87-80E7-BAC4FA66329F}">
      <dsp:nvSpPr>
        <dsp:cNvPr id="0" name=""/>
        <dsp:cNvSpPr/>
      </dsp:nvSpPr>
      <dsp:spPr>
        <a:xfrm>
          <a:off x="0" y="3318305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4FB722-C6AE-4F91-BB6D-E4F1FA4A0779}">
      <dsp:nvSpPr>
        <dsp:cNvPr id="0" name=""/>
        <dsp:cNvSpPr/>
      </dsp:nvSpPr>
      <dsp:spPr>
        <a:xfrm>
          <a:off x="0" y="3318305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Feedback mechanisms collected user experiences to inform App updates and improvements.</a:t>
          </a:r>
        </a:p>
      </dsp:txBody>
      <dsp:txXfrm>
        <a:off x="0" y="3318305"/>
        <a:ext cx="4718785" cy="1105876"/>
      </dsp:txXfrm>
    </dsp:sp>
    <dsp:sp modelId="{C8FA42A8-F514-46E8-81FC-DBAD9AD02E72}">
      <dsp:nvSpPr>
        <dsp:cNvPr id="0" name=""/>
        <dsp:cNvSpPr/>
      </dsp:nvSpPr>
      <dsp:spPr>
        <a:xfrm>
          <a:off x="0" y="4424182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FAFA53-B53B-4DBB-8D79-4DA888126934}">
      <dsp:nvSpPr>
        <dsp:cNvPr id="0" name=""/>
        <dsp:cNvSpPr/>
      </dsp:nvSpPr>
      <dsp:spPr>
        <a:xfrm>
          <a:off x="0" y="4424182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Training also encouraged patients to adopt the App, strengthening user participation and inclusivity.</a:t>
          </a:r>
        </a:p>
      </dsp:txBody>
      <dsp:txXfrm>
        <a:off x="0" y="4424182"/>
        <a:ext cx="4718785" cy="11058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5379B7-15B8-4BD8-A00B-B1AA0860D5D5}">
      <dsp:nvSpPr>
        <dsp:cNvPr id="0" name=""/>
        <dsp:cNvSpPr/>
      </dsp:nvSpPr>
      <dsp:spPr>
        <a:xfrm>
          <a:off x="0" y="665"/>
          <a:ext cx="500012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56FCB02-499B-42A7-8E28-EBFE1CD1ED53}">
      <dsp:nvSpPr>
        <dsp:cNvPr id="0" name=""/>
        <dsp:cNvSpPr/>
      </dsp:nvSpPr>
      <dsp:spPr>
        <a:xfrm>
          <a:off x="0" y="665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Some staff demonstrated resistance to change, preferring traditional paper-based systems (Sukriti et al., 2023).</a:t>
          </a:r>
        </a:p>
      </dsp:txBody>
      <dsp:txXfrm>
        <a:off x="0" y="665"/>
        <a:ext cx="5000124" cy="1090517"/>
      </dsp:txXfrm>
    </dsp:sp>
    <dsp:sp modelId="{0F78602B-FD81-4052-AE10-62E049D544FB}">
      <dsp:nvSpPr>
        <dsp:cNvPr id="0" name=""/>
        <dsp:cNvSpPr/>
      </dsp:nvSpPr>
      <dsp:spPr>
        <a:xfrm>
          <a:off x="0" y="1091183"/>
          <a:ext cx="5000124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FD37A9-2464-4A35-ACF2-CF4CC25A5509}">
      <dsp:nvSpPr>
        <dsp:cNvPr id="0" name=""/>
        <dsp:cNvSpPr/>
      </dsp:nvSpPr>
      <dsp:spPr>
        <a:xfrm>
          <a:off x="0" y="1091183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Dual workload during transition caused fatigue, as both manual and digital systems were maintained.</a:t>
          </a:r>
        </a:p>
      </dsp:txBody>
      <dsp:txXfrm>
        <a:off x="0" y="1091183"/>
        <a:ext cx="5000124" cy="1090517"/>
      </dsp:txXfrm>
    </dsp:sp>
    <dsp:sp modelId="{B600386A-5D04-49A5-AD3A-067B042EDFDF}">
      <dsp:nvSpPr>
        <dsp:cNvPr id="0" name=""/>
        <dsp:cNvSpPr/>
      </dsp:nvSpPr>
      <dsp:spPr>
        <a:xfrm>
          <a:off x="0" y="2181701"/>
          <a:ext cx="5000124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7F33AF7-0310-4AE0-9817-36ACC8FE410A}">
      <dsp:nvSpPr>
        <dsp:cNvPr id="0" name=""/>
        <dsp:cNvSpPr/>
      </dsp:nvSpPr>
      <dsp:spPr>
        <a:xfrm>
          <a:off x="0" y="2181701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Limited time for training and adaptation affected adoption rates in some practices.</a:t>
          </a:r>
        </a:p>
      </dsp:txBody>
      <dsp:txXfrm>
        <a:off x="0" y="2181701"/>
        <a:ext cx="5000124" cy="1090517"/>
      </dsp:txXfrm>
    </dsp:sp>
    <dsp:sp modelId="{6DEABF36-2D16-4A95-A49F-6E37292E4145}">
      <dsp:nvSpPr>
        <dsp:cNvPr id="0" name=""/>
        <dsp:cNvSpPr/>
      </dsp:nvSpPr>
      <dsp:spPr>
        <a:xfrm>
          <a:off x="0" y="3272218"/>
          <a:ext cx="5000124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BE33986-0D11-4CC3-A657-B5DF01E49C77}">
      <dsp:nvSpPr>
        <dsp:cNvPr id="0" name=""/>
        <dsp:cNvSpPr/>
      </dsp:nvSpPr>
      <dsp:spPr>
        <a:xfrm>
          <a:off x="0" y="3272218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The NHS introduced e-inclusion plans, continuous technical support, and leadership engagement to address challenges.</a:t>
          </a:r>
        </a:p>
      </dsp:txBody>
      <dsp:txXfrm>
        <a:off x="0" y="3272218"/>
        <a:ext cx="5000124" cy="1090517"/>
      </dsp:txXfrm>
    </dsp:sp>
    <dsp:sp modelId="{9E0DE750-9EAD-4346-A379-136097DB85E7}">
      <dsp:nvSpPr>
        <dsp:cNvPr id="0" name=""/>
        <dsp:cNvSpPr/>
      </dsp:nvSpPr>
      <dsp:spPr>
        <a:xfrm>
          <a:off x="0" y="4362736"/>
          <a:ext cx="5000124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8C799D-D287-4023-92B5-8CB942FFCB12}">
      <dsp:nvSpPr>
        <dsp:cNvPr id="0" name=""/>
        <dsp:cNvSpPr/>
      </dsp:nvSpPr>
      <dsp:spPr>
        <a:xfrm>
          <a:off x="0" y="4362736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Encouraged a culture of flexibility, innovation, and continuous improvement in healthcare teams.</a:t>
          </a:r>
        </a:p>
      </dsp:txBody>
      <dsp:txXfrm>
        <a:off x="0" y="4362736"/>
        <a:ext cx="5000124" cy="10905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617A57-9F32-4E6C-AF05-616E3CACE39C}">
      <dsp:nvSpPr>
        <dsp:cNvPr id="0" name=""/>
        <dsp:cNvSpPr/>
      </dsp:nvSpPr>
      <dsp:spPr>
        <a:xfrm>
          <a:off x="0" y="675"/>
          <a:ext cx="471878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E53EA9-3A97-4678-BEBE-DD72BDC71F53}">
      <dsp:nvSpPr>
        <dsp:cNvPr id="0" name=""/>
        <dsp:cNvSpPr/>
      </dsp:nvSpPr>
      <dsp:spPr>
        <a:xfrm>
          <a:off x="0" y="675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The App’s automation reduced the volume of phone calls and administrative tasks, improving efficiency (Ferris, 2022).</a:t>
          </a:r>
        </a:p>
      </dsp:txBody>
      <dsp:txXfrm>
        <a:off x="0" y="675"/>
        <a:ext cx="4718785" cy="1105876"/>
      </dsp:txXfrm>
    </dsp:sp>
    <dsp:sp modelId="{C7DCCE15-7519-4492-8892-F79AE6E8B6C3}">
      <dsp:nvSpPr>
        <dsp:cNvPr id="0" name=""/>
        <dsp:cNvSpPr/>
      </dsp:nvSpPr>
      <dsp:spPr>
        <a:xfrm>
          <a:off x="0" y="1106552"/>
          <a:ext cx="4718785" cy="0"/>
        </a:xfrm>
        <a:prstGeom prst="line">
          <a:avLst/>
        </a:prstGeom>
        <a:solidFill>
          <a:schemeClr val="accent5">
            <a:hueOff val="589196"/>
            <a:satOff val="-2817"/>
            <a:lumOff val="3088"/>
            <a:alphaOff val="0"/>
          </a:schemeClr>
        </a:solidFill>
        <a:ln w="25400" cap="flat" cmpd="sng" algn="ctr">
          <a:solidFill>
            <a:schemeClr val="accent5">
              <a:hueOff val="589196"/>
              <a:satOff val="-2817"/>
              <a:lumOff val="30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6C6045-FB44-4F81-9978-A01DDCD1E3C3}">
      <dsp:nvSpPr>
        <dsp:cNvPr id="0" name=""/>
        <dsp:cNvSpPr/>
      </dsp:nvSpPr>
      <dsp:spPr>
        <a:xfrm>
          <a:off x="0" y="1106552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Electronic prescriptions improved coordination with pharmacies and reduced processing errors.</a:t>
          </a:r>
        </a:p>
      </dsp:txBody>
      <dsp:txXfrm>
        <a:off x="0" y="1106552"/>
        <a:ext cx="4718785" cy="1105876"/>
      </dsp:txXfrm>
    </dsp:sp>
    <dsp:sp modelId="{D0387EFD-AC47-4A0F-B995-C4757BF3A0A0}">
      <dsp:nvSpPr>
        <dsp:cNvPr id="0" name=""/>
        <dsp:cNvSpPr/>
      </dsp:nvSpPr>
      <dsp:spPr>
        <a:xfrm>
          <a:off x="0" y="2212429"/>
          <a:ext cx="4718785" cy="0"/>
        </a:xfrm>
        <a:prstGeom prst="line">
          <a:avLst/>
        </a:prstGeom>
        <a:solidFill>
          <a:schemeClr val="accent5">
            <a:hueOff val="1178392"/>
            <a:satOff val="-5635"/>
            <a:lumOff val="6177"/>
            <a:alphaOff val="0"/>
          </a:schemeClr>
        </a:solidFill>
        <a:ln w="25400" cap="flat" cmpd="sng" algn="ctr">
          <a:solidFill>
            <a:schemeClr val="accent5">
              <a:hueOff val="1178392"/>
              <a:satOff val="-5635"/>
              <a:lumOff val="6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89B64-D270-4E41-9713-4108B4709D8D}">
      <dsp:nvSpPr>
        <dsp:cNvPr id="0" name=""/>
        <dsp:cNvSpPr/>
      </dsp:nvSpPr>
      <dsp:spPr>
        <a:xfrm>
          <a:off x="0" y="2212429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Digital notifications and reminders improved attendance and reduced missed appointments.</a:t>
          </a:r>
        </a:p>
      </dsp:txBody>
      <dsp:txXfrm>
        <a:off x="0" y="2212429"/>
        <a:ext cx="4718785" cy="1105876"/>
      </dsp:txXfrm>
    </dsp:sp>
    <dsp:sp modelId="{A09791BC-4434-4DCB-8008-076592B93878}">
      <dsp:nvSpPr>
        <dsp:cNvPr id="0" name=""/>
        <dsp:cNvSpPr/>
      </dsp:nvSpPr>
      <dsp:spPr>
        <a:xfrm>
          <a:off x="0" y="3318305"/>
          <a:ext cx="4718785" cy="0"/>
        </a:xfrm>
        <a:prstGeom prst="line">
          <a:avLst/>
        </a:prstGeom>
        <a:solidFill>
          <a:schemeClr val="accent5">
            <a:hueOff val="1767588"/>
            <a:satOff val="-8452"/>
            <a:lumOff val="9265"/>
            <a:alphaOff val="0"/>
          </a:schemeClr>
        </a:solidFill>
        <a:ln w="25400" cap="flat" cmpd="sng" algn="ctr">
          <a:solidFill>
            <a:schemeClr val="accent5">
              <a:hueOff val="1767588"/>
              <a:satOff val="-8452"/>
              <a:lumOff val="92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FBD938-2E07-4EA4-B678-F7E6FDD0208B}">
      <dsp:nvSpPr>
        <dsp:cNvPr id="0" name=""/>
        <dsp:cNvSpPr/>
      </dsp:nvSpPr>
      <dsp:spPr>
        <a:xfrm>
          <a:off x="0" y="3318305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Integration across care settings enhanced data sharing and resource allocation (KC et al., 2024).</a:t>
          </a:r>
        </a:p>
      </dsp:txBody>
      <dsp:txXfrm>
        <a:off x="0" y="3318305"/>
        <a:ext cx="4718785" cy="1105876"/>
      </dsp:txXfrm>
    </dsp:sp>
    <dsp:sp modelId="{A474DA0E-FFCF-43AE-9F97-3BACEF7EC36F}">
      <dsp:nvSpPr>
        <dsp:cNvPr id="0" name=""/>
        <dsp:cNvSpPr/>
      </dsp:nvSpPr>
      <dsp:spPr>
        <a:xfrm>
          <a:off x="0" y="4424182"/>
          <a:ext cx="4718785" cy="0"/>
        </a:xfrm>
        <a:prstGeom prst="line">
          <a:avLst/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 w="25400" cap="flat" cmpd="sng" algn="ctr">
          <a:solidFill>
            <a:schemeClr val="accent5">
              <a:hueOff val="2356783"/>
              <a:satOff val="-11270"/>
              <a:lumOff val="1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51373D-5E3E-4CFA-B756-828645E91D31}">
      <dsp:nvSpPr>
        <dsp:cNvPr id="0" name=""/>
        <dsp:cNvSpPr/>
      </dsp:nvSpPr>
      <dsp:spPr>
        <a:xfrm>
          <a:off x="0" y="4424182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Resulted in a more streamlined, patient-centered service delivery model within the NHS.</a:t>
          </a:r>
        </a:p>
      </dsp:txBody>
      <dsp:txXfrm>
        <a:off x="0" y="4424182"/>
        <a:ext cx="4718785" cy="11058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7A713B-6572-4E29-9F2C-4EC51119E9E1}">
      <dsp:nvSpPr>
        <dsp:cNvPr id="0" name=""/>
        <dsp:cNvSpPr/>
      </dsp:nvSpPr>
      <dsp:spPr>
        <a:xfrm>
          <a:off x="0" y="675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262210-E145-4473-8679-6CB31EC0D0F7}">
      <dsp:nvSpPr>
        <dsp:cNvPr id="0" name=""/>
        <dsp:cNvSpPr/>
      </dsp:nvSpPr>
      <dsp:spPr>
        <a:xfrm>
          <a:off x="0" y="675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Provides real-time access to up-to-date medical records, reducing treatment delays (Reidy et al., 2025).</a:t>
          </a:r>
        </a:p>
      </dsp:txBody>
      <dsp:txXfrm>
        <a:off x="0" y="675"/>
        <a:ext cx="4718785" cy="1105876"/>
      </dsp:txXfrm>
    </dsp:sp>
    <dsp:sp modelId="{D282225D-8000-477D-9D5E-E36F6AC8F7C2}">
      <dsp:nvSpPr>
        <dsp:cNvPr id="0" name=""/>
        <dsp:cNvSpPr/>
      </dsp:nvSpPr>
      <dsp:spPr>
        <a:xfrm>
          <a:off x="0" y="1106552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43EE77-DDCF-4806-B016-BAA6B59B3019}">
      <dsp:nvSpPr>
        <dsp:cNvPr id="0" name=""/>
        <dsp:cNvSpPr/>
      </dsp:nvSpPr>
      <dsp:spPr>
        <a:xfrm>
          <a:off x="0" y="1106552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Enables ongoing monitoring for patients with chronic conditions through continuous access to care plans.</a:t>
          </a:r>
        </a:p>
      </dsp:txBody>
      <dsp:txXfrm>
        <a:off x="0" y="1106552"/>
        <a:ext cx="4718785" cy="1105876"/>
      </dsp:txXfrm>
    </dsp:sp>
    <dsp:sp modelId="{C50118D7-3CE1-47B3-80B6-DFFC74969600}">
      <dsp:nvSpPr>
        <dsp:cNvPr id="0" name=""/>
        <dsp:cNvSpPr/>
      </dsp:nvSpPr>
      <dsp:spPr>
        <a:xfrm>
          <a:off x="0" y="2212429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A2DA44-119C-4984-B56E-404D01854462}">
      <dsp:nvSpPr>
        <dsp:cNvPr id="0" name=""/>
        <dsp:cNvSpPr/>
      </dsp:nvSpPr>
      <dsp:spPr>
        <a:xfrm>
          <a:off x="0" y="2212429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Facilitates remote consultations, minimizing unnecessary hospital visits (Sukriti et al., 2023).</a:t>
          </a:r>
        </a:p>
      </dsp:txBody>
      <dsp:txXfrm>
        <a:off x="0" y="2212429"/>
        <a:ext cx="4718785" cy="1105876"/>
      </dsp:txXfrm>
    </dsp:sp>
    <dsp:sp modelId="{3157DEF8-F8CA-4A65-859B-997B014902EB}">
      <dsp:nvSpPr>
        <dsp:cNvPr id="0" name=""/>
        <dsp:cNvSpPr/>
      </dsp:nvSpPr>
      <dsp:spPr>
        <a:xfrm>
          <a:off x="0" y="3318305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41F459-5882-4293-A113-1C4CF1F36347}">
      <dsp:nvSpPr>
        <dsp:cNvPr id="0" name=""/>
        <dsp:cNvSpPr/>
      </dsp:nvSpPr>
      <dsp:spPr>
        <a:xfrm>
          <a:off x="0" y="3318305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Strengthens data consistency across different care points, improving clinical accuracy.</a:t>
          </a:r>
        </a:p>
      </dsp:txBody>
      <dsp:txXfrm>
        <a:off x="0" y="3318305"/>
        <a:ext cx="4718785" cy="1105876"/>
      </dsp:txXfrm>
    </dsp:sp>
    <dsp:sp modelId="{BFBE371E-16D1-494A-9EE6-E72211090F40}">
      <dsp:nvSpPr>
        <dsp:cNvPr id="0" name=""/>
        <dsp:cNvSpPr/>
      </dsp:nvSpPr>
      <dsp:spPr>
        <a:xfrm>
          <a:off x="0" y="4424182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804C8-A58C-4D82-93B2-DD1DA3A43123}">
      <dsp:nvSpPr>
        <dsp:cNvPr id="0" name=""/>
        <dsp:cNvSpPr/>
      </dsp:nvSpPr>
      <dsp:spPr>
        <a:xfrm>
          <a:off x="0" y="4424182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Reinforces trust between patients and providers through transparent information sharing.</a:t>
          </a:r>
        </a:p>
      </dsp:txBody>
      <dsp:txXfrm>
        <a:off x="0" y="4424182"/>
        <a:ext cx="4718785" cy="11058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445A74-CA39-4077-BE7F-4C4586546E0A}">
      <dsp:nvSpPr>
        <dsp:cNvPr id="0" name=""/>
        <dsp:cNvSpPr/>
      </dsp:nvSpPr>
      <dsp:spPr>
        <a:xfrm>
          <a:off x="0" y="5261609"/>
          <a:ext cx="5181600" cy="8632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Functions as a digital hub, supporting the NHS’s long-term vision of a unified, tech-enabled health system.</a:t>
          </a:r>
        </a:p>
      </dsp:txBody>
      <dsp:txXfrm>
        <a:off x="0" y="5261609"/>
        <a:ext cx="5181600" cy="863210"/>
      </dsp:txXfrm>
    </dsp:sp>
    <dsp:sp modelId="{A09E0E0C-BEE6-4880-9D19-1C2491669339}">
      <dsp:nvSpPr>
        <dsp:cNvPr id="0" name=""/>
        <dsp:cNvSpPr/>
      </dsp:nvSpPr>
      <dsp:spPr>
        <a:xfrm rot="10800000">
          <a:off x="0" y="3946939"/>
          <a:ext cx="5181600" cy="1327618"/>
        </a:xfrm>
        <a:prstGeom prst="upArrowCallout">
          <a:avLst/>
        </a:prstGeom>
        <a:solidFill>
          <a:schemeClr val="accent2">
            <a:hueOff val="-330843"/>
            <a:satOff val="373"/>
            <a:lumOff val="88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Enables remote referrals and supports multidisciplinary collaboration.</a:t>
          </a:r>
        </a:p>
      </dsp:txBody>
      <dsp:txXfrm rot="10800000">
        <a:off x="0" y="3946939"/>
        <a:ext cx="5181600" cy="862646"/>
      </dsp:txXfrm>
    </dsp:sp>
    <dsp:sp modelId="{05179577-A01B-4DFA-8205-D028F7E430D3}">
      <dsp:nvSpPr>
        <dsp:cNvPr id="0" name=""/>
        <dsp:cNvSpPr/>
      </dsp:nvSpPr>
      <dsp:spPr>
        <a:xfrm rot="10800000">
          <a:off x="0" y="2632269"/>
          <a:ext cx="5181600" cy="1327618"/>
        </a:xfrm>
        <a:prstGeom prst="upArrowCallou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Allows patients to view test results and prescription updates directly within the app (Kyere, 2024).</a:t>
          </a:r>
        </a:p>
      </dsp:txBody>
      <dsp:txXfrm rot="10800000">
        <a:off x="0" y="2632269"/>
        <a:ext cx="5181600" cy="862646"/>
      </dsp:txXfrm>
    </dsp:sp>
    <dsp:sp modelId="{87E75EB6-7927-40CF-9E8A-60B0614CFD40}">
      <dsp:nvSpPr>
        <dsp:cNvPr id="0" name=""/>
        <dsp:cNvSpPr/>
      </dsp:nvSpPr>
      <dsp:spPr>
        <a:xfrm rot="10800000">
          <a:off x="0" y="1317599"/>
          <a:ext cx="5181600" cy="1327618"/>
        </a:xfrm>
        <a:prstGeom prst="upArrowCallout">
          <a:avLst/>
        </a:prstGeom>
        <a:solidFill>
          <a:schemeClr val="accent2">
            <a:hueOff val="-992530"/>
            <a:satOff val="1119"/>
            <a:lumOff val="264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Promotes interoperability across primary, secondary, and community healthcare providers.</a:t>
          </a:r>
        </a:p>
      </dsp:txBody>
      <dsp:txXfrm rot="10800000">
        <a:off x="0" y="1317599"/>
        <a:ext cx="5181600" cy="862646"/>
      </dsp:txXfrm>
    </dsp:sp>
    <dsp:sp modelId="{A7DD390E-1B93-4B1A-8696-C80C9CC28578}">
      <dsp:nvSpPr>
        <dsp:cNvPr id="0" name=""/>
        <dsp:cNvSpPr/>
      </dsp:nvSpPr>
      <dsp:spPr>
        <a:xfrm rot="10800000">
          <a:off x="0" y="2929"/>
          <a:ext cx="5181600" cy="1327618"/>
        </a:xfrm>
        <a:prstGeom prst="upArrowCallou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NHS App integrates with NHS 111 Online, Electronic Prescription Service (EPS), and Summary Care Records (SCR) (Honeyman et al., 2016).</a:t>
          </a:r>
        </a:p>
      </dsp:txBody>
      <dsp:txXfrm rot="10800000">
        <a:off x="0" y="2929"/>
        <a:ext cx="5181600" cy="86264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01902D-2DB9-4AFC-939D-6314A82BCAE7}">
      <dsp:nvSpPr>
        <dsp:cNvPr id="0" name=""/>
        <dsp:cNvSpPr/>
      </dsp:nvSpPr>
      <dsp:spPr>
        <a:xfrm>
          <a:off x="0" y="665"/>
          <a:ext cx="5000124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78FDEF-2A55-4491-9E8B-05319D30519E}">
      <dsp:nvSpPr>
        <dsp:cNvPr id="0" name=""/>
        <dsp:cNvSpPr/>
      </dsp:nvSpPr>
      <dsp:spPr>
        <a:xfrm>
          <a:off x="0" y="665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The NHS App has delivered major improvements in efficiency, accessibility, and transparency of healthcare delivery.</a:t>
          </a:r>
        </a:p>
      </dsp:txBody>
      <dsp:txXfrm>
        <a:off x="0" y="665"/>
        <a:ext cx="5000124" cy="1090517"/>
      </dsp:txXfrm>
    </dsp:sp>
    <dsp:sp modelId="{58DABA5D-5C9F-4236-9F73-A5262E20EAF6}">
      <dsp:nvSpPr>
        <dsp:cNvPr id="0" name=""/>
        <dsp:cNvSpPr/>
      </dsp:nvSpPr>
      <dsp:spPr>
        <a:xfrm>
          <a:off x="0" y="1091183"/>
          <a:ext cx="5000124" cy="0"/>
        </a:xfrm>
        <a:prstGeom prst="line">
          <a:avLst/>
        </a:prstGeom>
        <a:gradFill rotWithShape="0">
          <a:gsLst>
            <a:gs pos="0">
              <a:schemeClr val="accent5">
                <a:hueOff val="589196"/>
                <a:satOff val="-2817"/>
                <a:lumOff val="3088"/>
                <a:alphaOff val="0"/>
                <a:shade val="51000"/>
                <a:satMod val="130000"/>
              </a:schemeClr>
            </a:gs>
            <a:gs pos="80000">
              <a:schemeClr val="accent5">
                <a:hueOff val="589196"/>
                <a:satOff val="-2817"/>
                <a:lumOff val="3088"/>
                <a:alphaOff val="0"/>
                <a:shade val="93000"/>
                <a:satMod val="130000"/>
              </a:schemeClr>
            </a:gs>
            <a:gs pos="100000">
              <a:schemeClr val="accent5">
                <a:hueOff val="589196"/>
                <a:satOff val="-2817"/>
                <a:lumOff val="3088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589196"/>
              <a:satOff val="-2817"/>
              <a:lumOff val="308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5AAB4B-B500-4CEC-830B-76145B2CA14A}">
      <dsp:nvSpPr>
        <dsp:cNvPr id="0" name=""/>
        <dsp:cNvSpPr/>
      </dsp:nvSpPr>
      <dsp:spPr>
        <a:xfrm>
          <a:off x="0" y="1091183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However, challenges in digital literacy and equitable access persist, requiring strategic interventions.</a:t>
          </a:r>
        </a:p>
      </dsp:txBody>
      <dsp:txXfrm>
        <a:off x="0" y="1091183"/>
        <a:ext cx="5000124" cy="1090517"/>
      </dsp:txXfrm>
    </dsp:sp>
    <dsp:sp modelId="{C6F904BC-8968-4600-ADCE-B0BE1E3084CC}">
      <dsp:nvSpPr>
        <dsp:cNvPr id="0" name=""/>
        <dsp:cNvSpPr/>
      </dsp:nvSpPr>
      <dsp:spPr>
        <a:xfrm>
          <a:off x="0" y="2181701"/>
          <a:ext cx="5000124" cy="0"/>
        </a:xfrm>
        <a:prstGeom prst="line">
          <a:avLst/>
        </a:prstGeom>
        <a:gradFill rotWithShape="0">
          <a:gsLst>
            <a:gs pos="0">
              <a:schemeClr val="accent5">
                <a:hueOff val="1178392"/>
                <a:satOff val="-5635"/>
                <a:lumOff val="6177"/>
                <a:alphaOff val="0"/>
                <a:shade val="51000"/>
                <a:satMod val="130000"/>
              </a:schemeClr>
            </a:gs>
            <a:gs pos="80000">
              <a:schemeClr val="accent5">
                <a:hueOff val="1178392"/>
                <a:satOff val="-5635"/>
                <a:lumOff val="6177"/>
                <a:alphaOff val="0"/>
                <a:shade val="93000"/>
                <a:satMod val="130000"/>
              </a:schemeClr>
            </a:gs>
            <a:gs pos="100000">
              <a:schemeClr val="accent5">
                <a:hueOff val="1178392"/>
                <a:satOff val="-5635"/>
                <a:lumOff val="6177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1178392"/>
              <a:satOff val="-5635"/>
              <a:lumOff val="617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153521-77DF-4EA5-88B3-30F85A5D484E}">
      <dsp:nvSpPr>
        <dsp:cNvPr id="0" name=""/>
        <dsp:cNvSpPr/>
      </dsp:nvSpPr>
      <dsp:spPr>
        <a:xfrm>
          <a:off x="0" y="2181701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Future focus should include AI integration, predictive analytics, and enhanced data interoperability (Reidy et al., 2025).</a:t>
          </a:r>
        </a:p>
      </dsp:txBody>
      <dsp:txXfrm>
        <a:off x="0" y="2181701"/>
        <a:ext cx="5000124" cy="1090517"/>
      </dsp:txXfrm>
    </dsp:sp>
    <dsp:sp modelId="{D76DCCEC-F035-4E3A-A16E-B320C5F3E159}">
      <dsp:nvSpPr>
        <dsp:cNvPr id="0" name=""/>
        <dsp:cNvSpPr/>
      </dsp:nvSpPr>
      <dsp:spPr>
        <a:xfrm>
          <a:off x="0" y="3272218"/>
          <a:ext cx="5000124" cy="0"/>
        </a:xfrm>
        <a:prstGeom prst="line">
          <a:avLst/>
        </a:prstGeom>
        <a:gradFill rotWithShape="0">
          <a:gsLst>
            <a:gs pos="0">
              <a:schemeClr val="accent5">
                <a:hueOff val="1767588"/>
                <a:satOff val="-8452"/>
                <a:lumOff val="9265"/>
                <a:alphaOff val="0"/>
                <a:shade val="51000"/>
                <a:satMod val="130000"/>
              </a:schemeClr>
            </a:gs>
            <a:gs pos="80000">
              <a:schemeClr val="accent5">
                <a:hueOff val="1767588"/>
                <a:satOff val="-8452"/>
                <a:lumOff val="9265"/>
                <a:alphaOff val="0"/>
                <a:shade val="93000"/>
                <a:satMod val="130000"/>
              </a:schemeClr>
            </a:gs>
            <a:gs pos="100000">
              <a:schemeClr val="accent5">
                <a:hueOff val="1767588"/>
                <a:satOff val="-8452"/>
                <a:lumOff val="9265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1767588"/>
              <a:satOff val="-8452"/>
              <a:lumOff val="926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DE36AB9-C18C-4041-9890-7D260F8F09A8}">
      <dsp:nvSpPr>
        <dsp:cNvPr id="0" name=""/>
        <dsp:cNvSpPr/>
      </dsp:nvSpPr>
      <dsp:spPr>
        <a:xfrm>
          <a:off x="0" y="3272218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Continuous evaluation and patient feedback will be essential for long-term sustainability.</a:t>
          </a:r>
        </a:p>
      </dsp:txBody>
      <dsp:txXfrm>
        <a:off x="0" y="3272218"/>
        <a:ext cx="5000124" cy="1090517"/>
      </dsp:txXfrm>
    </dsp:sp>
    <dsp:sp modelId="{1995A94D-21D7-416A-B350-2D347A4132C3}">
      <dsp:nvSpPr>
        <dsp:cNvPr id="0" name=""/>
        <dsp:cNvSpPr/>
      </dsp:nvSpPr>
      <dsp:spPr>
        <a:xfrm>
          <a:off x="0" y="4362736"/>
          <a:ext cx="5000124" cy="0"/>
        </a:xfrm>
        <a:prstGeom prst="line">
          <a:avLst/>
        </a:prstGeom>
        <a:gradFill rotWithShape="0">
          <a:gsLst>
            <a:gs pos="0">
              <a:schemeClr val="accent5">
                <a:hueOff val="2356783"/>
                <a:satOff val="-11270"/>
                <a:lumOff val="12353"/>
                <a:alphaOff val="0"/>
                <a:shade val="51000"/>
                <a:satMod val="130000"/>
              </a:schemeClr>
            </a:gs>
            <a:gs pos="80000">
              <a:schemeClr val="accent5">
                <a:hueOff val="2356783"/>
                <a:satOff val="-11270"/>
                <a:lumOff val="12353"/>
                <a:alphaOff val="0"/>
                <a:shade val="93000"/>
                <a:satMod val="130000"/>
              </a:schemeClr>
            </a:gs>
            <a:gs pos="100000">
              <a:schemeClr val="accent5">
                <a:hueOff val="2356783"/>
                <a:satOff val="-11270"/>
                <a:lumOff val="12353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2356783"/>
              <a:satOff val="-11270"/>
              <a:lumOff val="1235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139263-808E-4626-AA9A-265231C79BEF}">
      <dsp:nvSpPr>
        <dsp:cNvPr id="0" name=""/>
        <dsp:cNvSpPr/>
      </dsp:nvSpPr>
      <dsp:spPr>
        <a:xfrm>
          <a:off x="0" y="4362736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The NHS App sets a global benchmark for how digital innovation can modernize national healthcare systems responsibly.</a:t>
          </a:r>
        </a:p>
      </dsp:txBody>
      <dsp:txXfrm>
        <a:off x="0" y="4362736"/>
        <a:ext cx="5000124" cy="10905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DD4B13-32C2-4E45-B60C-98C5A1B88AF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3F7447-8EBF-42BE-8792-A2295B6C7D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694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C973B-C2B2-4F30-AB65-DBBF1DD4B599}" type="datetime1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D59C2-B2F7-47B1-944B-A21102F5BE05}" type="datetime1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FC6C4-F53F-4919-A882-EA827A532383}" type="datetime1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FA416-F964-420D-A522-D88094775478}" type="datetime1">
              <a:rPr lang="en-US" smtClean="0"/>
              <a:t>10/29/2025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79E22-C893-42FC-9EC1-D4E81D94AC50}" type="datetime1">
              <a:rPr lang="en-US" smtClean="0"/>
              <a:t>10/29/2025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0BD17-658A-4ACD-BE6D-B62E8F1E6134}" type="datetime1">
              <a:rPr lang="en-US" smtClean="0"/>
              <a:t>10/29/2025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CC8F7-DE85-4974-828B-733F16E503AB}" type="datetime1">
              <a:rPr lang="en-US" smtClean="0"/>
              <a:t>10/29/2025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2E418-CEC0-4B2F-BF38-8853E7E759EF}" type="datetime1">
              <a:rPr lang="en-US" smtClean="0"/>
              <a:t>10/29/2025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4531C-C3C8-4A39-87F7-8F3872CAEE9B}" type="datetime1">
              <a:rPr lang="en-US" smtClean="0"/>
              <a:t>10/29/2025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BA3B5-5523-4C5D-84D5-837F165A4E0D}" type="datetime1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2EAEC-FC35-44DF-ADF5-F3CE144A2C41}" type="datetime1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2AC1BD-5D5B-4E76-8186-4E6E3A0683DA}" type="datetime1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innovationssoutheast.nhs.uk/healthcare-apps" TargetMode="External"/><Relationship Id="rId2" Type="http://schemas.openxmlformats.org/officeDocument/2006/relationships/hyperlink" Target="https://www.gov.uk/government/case-studies/the-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86/s12916-024-03842-w" TargetMode="External"/><Relationship Id="rId4" Type="http://schemas.openxmlformats.org/officeDocument/2006/relationships/hyperlink" Target="https://doi.org/10.1136/bmjopen-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642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"/>
            <a:ext cx="9144001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4784" y="248038"/>
            <a:ext cx="5297791" cy="11592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7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Innovation in Health and Social Care - The NHS App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48400" y="463709"/>
            <a:ext cx="2743200" cy="904568"/>
          </a:xfrm>
        </p:spPr>
        <p:txBody>
          <a:bodyPr anchor="ctr">
            <a:normAutofit fontScale="92500"/>
          </a:bodyPr>
          <a:lstStyle/>
          <a:p>
            <a:pPr algn="l">
              <a:lnSpc>
                <a:spcPct val="90000"/>
              </a:lnSpc>
            </a:pPr>
            <a:r>
              <a:rPr lang="en-US" sz="13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Kulvir Tank</a:t>
            </a:r>
          </a:p>
          <a:p>
            <a:pPr algn="l">
              <a:lnSpc>
                <a:spcPct val="90000"/>
              </a:lnSpc>
            </a:pPr>
            <a:r>
              <a:rPr lang="en-US" sz="13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2314898</a:t>
            </a:r>
          </a:p>
          <a:p>
            <a:pPr algn="l">
              <a:lnSpc>
                <a:spcPct val="90000"/>
              </a:lnSpc>
            </a:pPr>
            <a:r>
              <a:rPr lang="en-US" sz="13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Zakiyyah Ahmed</a:t>
            </a:r>
          </a:p>
          <a:p>
            <a:pPr algn="l">
              <a:lnSpc>
                <a:spcPct val="90000"/>
              </a:lnSpc>
            </a:pPr>
            <a:r>
              <a:rPr lang="en-US" sz="13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BMHP6026</a:t>
            </a:r>
          </a:p>
          <a:p>
            <a:pPr algn="l">
              <a:lnSpc>
                <a:spcPct val="90000"/>
              </a:lnSpc>
            </a:pPr>
            <a:endParaRPr lang="en-US" sz="12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168" y="2068457"/>
            <a:ext cx="8495662" cy="42478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94054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0" y="381000"/>
            <a:ext cx="5503719" cy="6157912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Introduction - Digital Transformation in the NHS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Rationale for the NHS App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Core Functional Features of the NHS App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Implementation Framework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Training and Adoption Initiatives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Workforce Transformation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Workforce Competency and Development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Workforce Challenges and Solutions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Efficiency and Service Optimization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Enhanced Continuity of Care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Integration with Broader Healthcare Systems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Critical Analysis and Future Outlook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81A6D3F1-6CB0-6484-E6FE-F32FC392F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898989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423137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608" y="457200"/>
            <a:ext cx="5136452" cy="1363365"/>
          </a:xfrm>
        </p:spPr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Introduction - Digital Transformation in the </a:t>
            </a:r>
            <a:b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450" y="2727584"/>
            <a:ext cx="8820150" cy="3749416"/>
          </a:xfrm>
        </p:spPr>
        <p:txBody>
          <a:bodyPr anchor="t">
            <a:normAutofit fontScale="70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is central to modern healthcare, aimed at improving accessibility, efficiency, and patient engagement.</a:t>
            </a:r>
          </a:p>
          <a:p>
            <a:pPr algn="just">
              <a:lnSpc>
                <a:spcPct val="17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NHS App, launched in 2018 by NHS Digital and NHS England, represents one of the most successful digital healthcare innovations in the UK (Reidy et al., 2025).</a:t>
            </a:r>
          </a:p>
          <a:p>
            <a:pPr algn="just">
              <a:lnSpc>
                <a:spcPct val="17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provides patients with direct mobile access to healthcare services such as GP appointments, prescriptions, and health records.</a:t>
            </a:r>
          </a:p>
          <a:p>
            <a:pPr algn="just">
              <a:lnSpc>
                <a:spcPct val="17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initiative supports the NHS’s vision of a “digital-first” healthcare model promoting convenience, transparency, and inclusivity.</a:t>
            </a:r>
          </a:p>
          <a:p>
            <a:pPr marL="0" indent="0" algn="just">
              <a:lnSpc>
                <a:spcPct val="170000"/>
              </a:lnSpc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0832" y="151975"/>
            <a:ext cx="3900767" cy="219418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834131-84EF-A074-0BCE-9067B4EE4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898989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503969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12" y="471039"/>
            <a:ext cx="8263890" cy="143441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700" b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  <a:r>
              <a:rPr lang="en-US" sz="4700" b="1" dirty="0">
                <a:latin typeface="Arial" panose="020B0604020202020204" pitchFamily="34" charset="0"/>
                <a:cs typeface="Arial" panose="020B0604020202020204" pitchFamily="34" charset="0"/>
              </a:rPr>
              <a:t> for the NHS App</a:t>
            </a:r>
            <a:br>
              <a:rPr lang="en-US" sz="4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368" y="2071316"/>
            <a:ext cx="5133231" cy="4285034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Developed as part of the UK Government’s Digital Health Agenda, the NHS App aims to modernize healthcare service delivery.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App was designed to enhance patient autonomy and minimize administrative workload on healthcare professionals (KC et al., 2024).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provides a centralized platform where patients can manage appointments, prescriptions, and health data securely.</a:t>
            </a:r>
          </a:p>
          <a:p>
            <a:pPr>
              <a:lnSpc>
                <a:spcPct val="90000"/>
              </a:lnSpc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initiative aligns with national priorities to improve efficiency and reduce system strain across the NHS network.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also encourages self-management, supporting a patient-centered approach to care.</a:t>
            </a:r>
          </a:p>
          <a:p>
            <a:pPr>
              <a:lnSpc>
                <a:spcPct val="90000"/>
              </a:lnSpc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12" r="18536" b="-1"/>
          <a:stretch>
            <a:fillRect/>
          </a:stretch>
        </p:blipFill>
        <p:spPr>
          <a:xfrm>
            <a:off x="5756743" y="2093976"/>
            <a:ext cx="2955798" cy="40965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983129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651" y="180362"/>
            <a:ext cx="8263890" cy="950417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Core Functional Features of the NHS App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368" y="1911493"/>
            <a:ext cx="5209431" cy="4278995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Provides secure access to GP health records, medical history, and clinical notes.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Enables appointment scheduling, repeat prescription requests, and COVID-19 vaccination certificate retrieval.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Integrates with NHS 111 Online for urgent care guidance and symptom checking.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Allows organ donation registration and access to personalized healthcare advice.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Over 33 million installations by 2023 indicate widespread adoption and growing public trust (Accelerated Capability Environment, 2024).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20" r="9564"/>
          <a:stretch>
            <a:fillRect/>
          </a:stretch>
        </p:blipFill>
        <p:spPr>
          <a:xfrm>
            <a:off x="5756743" y="2093976"/>
            <a:ext cx="2955798" cy="409651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726578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6100024" y="863980"/>
            <a:ext cx="2987899" cy="2240924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3935" y="280220"/>
            <a:ext cx="4094129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Framework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004647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982" y="1984442"/>
            <a:ext cx="3583036" cy="23379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1000" y="1984442"/>
            <a:ext cx="4800599" cy="456875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Implementation led by NHS Digital, in collaboration with NHS England,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NHSX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and Public Health England (Reidy et al., 2025).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Focused on achieving data governance, system interoperability, and compliance with existing NHS frameworks.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Integrated with primary care systems such as EMIS,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SystmOne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and Vision.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Local NHS Trusts provided leadership and policy alignment to ensure smooth rollout.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Strong coordination ensured that national digital transformation goals were achieved at the local practice level.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522744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43466"/>
            <a:ext cx="3384350" cy="5571066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and Adoption Initiatives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898989"/>
                </a:solidFill>
              </a:rPr>
              <a:t>6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D4AEFCE-75DE-B8D3-C274-396F39849D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5611834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4376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865" y="58833"/>
            <a:ext cx="8263890" cy="1016491"/>
          </a:xfrm>
        </p:spPr>
        <p:txBody>
          <a:bodyPr anchor="b">
            <a:norm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Workforce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Transformation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368" y="1828800"/>
            <a:ext cx="5372199" cy="4527550"/>
          </a:xfrm>
        </p:spPr>
        <p:txBody>
          <a:bodyPr anchor="t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NHS App has automated administrative tasks such as appointment booking and prescription management (Honeyman, Dunn &amp; McKenna, 2016).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Reduced receptionists’ workload and minimized manual errors in scheduling and documentation.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Allowed General Practitioners (GPs) to focus more on direct patient care (Panchal, Singh &amp; Rodriguez-Villegas, 2021).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Created new roles such as Digital Health Coordinators and IT Integration Specialists to support digital service management.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Contributed to the development of a digitally proficient workforce across healthcare settings.</a:t>
            </a:r>
          </a:p>
          <a:p>
            <a:pPr>
              <a:lnSpc>
                <a:spcPct val="9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68" r="18170" b="2"/>
          <a:stretch>
            <a:fillRect/>
          </a:stretch>
        </p:blipFill>
        <p:spPr>
          <a:xfrm>
            <a:off x="5943600" y="1984329"/>
            <a:ext cx="3056081" cy="4235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4388227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224" y="103518"/>
            <a:ext cx="8263890" cy="98715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Workforce Competency and Development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2094055"/>
            <a:ext cx="5486400" cy="4444857"/>
          </a:xfrm>
        </p:spPr>
        <p:txBody>
          <a:bodyPr anchor="t"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Workforce roles evolved to include digital literacy, data management, and cybersecurity awareness (Kyere, 2024).</a:t>
            </a:r>
          </a:p>
          <a:p>
            <a:pPr>
              <a:lnSpc>
                <a:spcPct val="9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Training focused on technical problem-solving and digital communication with patients.</a:t>
            </a:r>
          </a:p>
          <a:p>
            <a:pPr>
              <a:lnSpc>
                <a:spcPct val="9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Health Education England launched CPD programs to enhance ongoing digital readiness.</a:t>
            </a:r>
          </a:p>
          <a:p>
            <a:pPr>
              <a:lnSpc>
                <a:spcPct val="9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“Digital Champions” promoted team-based learning and reduced resistance to change (Reidy et al., 2025).</a:t>
            </a:r>
          </a:p>
          <a:p>
            <a:pPr>
              <a:lnSpc>
                <a:spcPct val="9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These initiatives strengthened staff confidence and supported sustainable digital transformation.</a:t>
            </a:r>
          </a:p>
          <a:p>
            <a:pPr>
              <a:lnSpc>
                <a:spcPct val="9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923" r="5061" b="-1"/>
          <a:stretch>
            <a:fillRect/>
          </a:stretch>
        </p:blipFill>
        <p:spPr>
          <a:xfrm>
            <a:off x="5791200" y="1952957"/>
            <a:ext cx="2955798" cy="40965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005534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087" y="2230816"/>
            <a:ext cx="2336449" cy="2396359"/>
          </a:xfrm>
        </p:spPr>
        <p:txBody>
          <a:bodyPr anchor="b">
            <a:normAutofit fontScale="90000"/>
          </a:bodyPr>
          <a:lstStyle/>
          <a:p>
            <a:pPr algn="r">
              <a:lnSpc>
                <a:spcPct val="150000"/>
              </a:lnSpc>
            </a:pPr>
            <a:r>
              <a:rPr lang="en-US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Challenges and Solutions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46B38ED-5143-B502-0DBE-6268908D2B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9843254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10A830FC-C0D3-A924-F71F-96B86F483EE0}"/>
              </a:ext>
            </a:extLst>
          </p:cNvPr>
          <p:cNvSpPr txBox="1">
            <a:spLocks/>
          </p:cNvSpPr>
          <p:nvPr/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US" dirty="0">
                <a:solidFill>
                  <a:srgbClr val="898989"/>
                </a:solidFill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408390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0219" y="643467"/>
            <a:ext cx="2213403" cy="5571066"/>
          </a:xfrm>
        </p:spPr>
        <p:txBody>
          <a:bodyPr>
            <a:normAutofit/>
          </a:bodyPr>
          <a:lstStyle/>
          <a:p>
            <a:pPr algn="r">
              <a:lnSpc>
                <a:spcPct val="150000"/>
              </a:lnSpc>
            </a:pPr>
            <a:r>
              <a:rPr lang="en-US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Efficiency and Service Optimization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898989"/>
                </a:solidFill>
              </a:rPr>
              <a:t>10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1482C62-D244-DD6A-952D-B18C2B163E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5264358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96959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pPr algn="r">
              <a:lnSpc>
                <a:spcPct val="150000"/>
              </a:lnSpc>
            </a:pPr>
            <a:r>
              <a:rPr lang="en-US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Enhanced Continuity of Care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898989"/>
                </a:solidFill>
              </a:rPr>
              <a:t>11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09922B2-E6A1-A627-570E-9DDE78D703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1523320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77306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506941"/>
            <a:ext cx="2384853" cy="5571066"/>
          </a:xfrm>
        </p:spPr>
        <p:txBody>
          <a:bodyPr>
            <a:normAutofit/>
          </a:bodyPr>
          <a:lstStyle/>
          <a:p>
            <a:pPr algn="r">
              <a:lnSpc>
                <a:spcPct val="150000"/>
              </a:lnSpc>
            </a:pPr>
            <a:r>
              <a:rPr lang="en-US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Integration with Broader Healthcare Systems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898989"/>
                </a:solidFill>
              </a:rPr>
              <a:t>12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1A08E47-CBC3-B6C2-111D-E5C6B71DED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6149842"/>
              </p:ext>
            </p:extLst>
          </p:nvPr>
        </p:nvGraphicFramePr>
        <p:xfrm>
          <a:off x="3657600" y="228600"/>
          <a:ext cx="5181600" cy="6127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71044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087" y="1861017"/>
            <a:ext cx="2336449" cy="2396359"/>
          </a:xfrm>
        </p:spPr>
        <p:txBody>
          <a:bodyPr anchor="b">
            <a:normAutofit fontScale="90000"/>
          </a:bodyPr>
          <a:lstStyle/>
          <a:p>
            <a:pPr algn="r">
              <a:lnSpc>
                <a:spcPct val="150000"/>
              </a:lnSpc>
            </a:pPr>
            <a:r>
              <a:rPr lang="en-US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 and Future Outlook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F854AB6-A0E4-8116-AAF9-A9AB487CD5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8296591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36F21FB9-9FBE-B71A-CBD3-B53A32F7B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898989"/>
                </a:solidFill>
              </a:rPr>
              <a:t>13</a:t>
            </a:r>
          </a:p>
        </p:txBody>
      </p:sp>
    </p:spTree>
    <p:extLst>
      <p:ext uri="{BB962C8B-B14F-4D97-AF65-F5344CB8AC3E}">
        <p14:creationId xmlns:p14="http://schemas.microsoft.com/office/powerpoint/2010/main" val="18013350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1" y="1752599"/>
            <a:ext cx="8799484" cy="4702831"/>
          </a:xfrm>
        </p:spPr>
        <p:txBody>
          <a:bodyPr anchor="ctr">
            <a:normAutofit fontScale="92500"/>
          </a:bodyPr>
          <a:lstStyle/>
          <a:p>
            <a:pPr marL="0" indent="-360000">
              <a:lnSpc>
                <a:spcPct val="150000"/>
              </a:lnSpc>
              <a:spcBef>
                <a:spcPts val="0"/>
              </a:spcBef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Accelerated Capability Environment (2024) The NHS App: groundbreaking technology expands its reach,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www.gov.uk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/government/case-studies/the-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-app-groundbreaking-technology-expands-its-reach.</a:t>
            </a:r>
          </a:p>
          <a:p>
            <a:pPr marL="0">
              <a:lnSpc>
                <a:spcPct val="150000"/>
              </a:lnSpc>
              <a:spcBef>
                <a:spcPts val="0"/>
              </a:spcBef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App Development: An NHS Guide for Developing Mobile Healthcare Applications (2014) NHS Innovations South East.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innovationssoutheast.nhs.uk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/healthcare-apps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>
              <a:lnSpc>
                <a:spcPct val="150000"/>
              </a:lnSpc>
              <a:spcBef>
                <a:spcPts val="0"/>
              </a:spcBef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Honeyman, M., Dunn, P. and McKenna, H. (2016) ‘A digital NHS ? An introduction to the’, The Kings Fund [Preprint], (September).</a:t>
            </a:r>
          </a:p>
          <a:p>
            <a:pPr marL="0">
              <a:lnSpc>
                <a:spcPct val="150000"/>
              </a:lnSpc>
              <a:spcBef>
                <a:spcPts val="0"/>
              </a:spcBef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KC, S. et al. (2024) ‘Differences in Use of a Patient Portal Across Sociodemographic Groups:</a:t>
            </a:r>
          </a:p>
          <a:p>
            <a:pPr marL="0">
              <a:lnSpc>
                <a:spcPct val="150000"/>
              </a:lnSpc>
              <a:spcBef>
                <a:spcPts val="0"/>
              </a:spcBef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Observational Study of the NHS App in England’, Journal of Medical Internet Research, 26.</a:t>
            </a:r>
          </a:p>
          <a:p>
            <a:pPr marL="0">
              <a:lnSpc>
                <a:spcPct val="150000"/>
              </a:lnSpc>
              <a:spcBef>
                <a:spcPts val="0"/>
              </a:spcBef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Kyere, M. (2024) ‘EXPLORING THE ADOPTION OF THE NHS COVID-19 APP TO MANAGE THE COVID-19 PANDEMIC IN ENGLAND AND WALES : A SOCIOTECHNICAL PERSPECTIVE’, (September).</a:t>
            </a:r>
          </a:p>
          <a:p>
            <a:pPr marL="0">
              <a:lnSpc>
                <a:spcPct val="150000"/>
              </a:lnSpc>
              <a:spcBef>
                <a:spcPts val="0"/>
              </a:spcBef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Panchal, M., Singh, S. and Rodriguez-Villegas, E. (2021) ‘Analysis of the factors affecting the adoption and compliance of the NHS COVID-19 mobile application: A national cross-sectional survey in England’, BMJ Open, 11(8), pp. 1–13.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https://doi.org/10.1136/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bmjopen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-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2021-053395.</a:t>
            </a:r>
          </a:p>
          <a:p>
            <a:pPr marL="0">
              <a:lnSpc>
                <a:spcPct val="150000"/>
              </a:lnSpc>
              <a:spcBef>
                <a:spcPts val="0"/>
              </a:spcBef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Reidy, C. et al. (2025) ‘Qualitative evaluation of the implementation and national roll-out of the NHS App in England’, BMC Medicine, 23(1).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https://doi.org/10.1186/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s12916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-024-03842-w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>
              <a:lnSpc>
                <a:spcPct val="150000"/>
              </a:lnSpc>
              <a:spcBef>
                <a:spcPts val="0"/>
              </a:spcBef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Sukriti, K.C. et al. (2023) ‘Uptake and adoption of the NHS App in England: an observational study’, British Journal of General Practice, 73(December), pp.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E932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E933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https://doi.org/10.3399/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BJGP.2022.0150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>
              <a:lnSpc>
                <a:spcPct val="150000"/>
              </a:lnSpc>
              <a:spcBef>
                <a:spcPts val="0"/>
              </a:spcBef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Wymant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C. et al. (2021) ‘The epidemiological impact of the NHS COVID-19 app’, Nature, 594(7863), pp. 408–412. Available at: https://doi.org/10.1038/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s41586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-021-03606-z.</a:t>
            </a:r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51C152D5-4769-EBCD-6172-5AA5A05F3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898989"/>
                </a:solidFill>
              </a:rPr>
              <a:t>14</a:t>
            </a:r>
          </a:p>
        </p:txBody>
      </p:sp>
    </p:spTree>
    <p:extLst>
      <p:ext uri="{BB962C8B-B14F-4D97-AF65-F5344CB8AC3E}">
        <p14:creationId xmlns:p14="http://schemas.microsoft.com/office/powerpoint/2010/main" val="17569504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4EE86871-20D1-5125-8B7F-815BCE9254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499" r="33851"/>
          <a:stretch>
            <a:fillRect/>
          </a:stretch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321" y="2374947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36538 w 3182692"/>
              <a:gd name="connsiteY1" fmla="*/ 0 h 18288"/>
              <a:gd name="connsiteX2" fmla="*/ 1273077 w 3182692"/>
              <a:gd name="connsiteY2" fmla="*/ 0 h 18288"/>
              <a:gd name="connsiteX3" fmla="*/ 1909615 w 3182692"/>
              <a:gd name="connsiteY3" fmla="*/ 0 h 18288"/>
              <a:gd name="connsiteX4" fmla="*/ 2482500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609807 w 3182692"/>
              <a:gd name="connsiteY7" fmla="*/ 18288 h 18288"/>
              <a:gd name="connsiteX8" fmla="*/ 2068750 w 3182692"/>
              <a:gd name="connsiteY8" fmla="*/ 18288 h 18288"/>
              <a:gd name="connsiteX9" fmla="*/ 1432211 w 3182692"/>
              <a:gd name="connsiteY9" fmla="*/ 18288 h 18288"/>
              <a:gd name="connsiteX10" fmla="*/ 859327 w 3182692"/>
              <a:gd name="connsiteY10" fmla="*/ 18288 h 18288"/>
              <a:gd name="connsiteX11" fmla="*/ 0 w 3182692"/>
              <a:gd name="connsiteY11" fmla="*/ 18288 h 18288"/>
              <a:gd name="connsiteX12" fmla="*/ 0 w 318269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3321" y="2706624"/>
            <a:ext cx="4688333" cy="1828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8000" b="1" dirty="0">
                <a:latin typeface="Arial" panose="020B0604020202020204" pitchFamily="34" charset="0"/>
                <a:cs typeface="Arial" panose="020B0604020202020204" pitchFamily="34" charset="0"/>
              </a:rPr>
              <a:t>Q &amp; 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20431F-3488-22CD-1A0D-17613BED8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898989"/>
                </a:solidFill>
              </a:rPr>
              <a:t>15</a:t>
            </a:r>
          </a:p>
        </p:txBody>
      </p:sp>
    </p:spTree>
    <p:extLst>
      <p:ext uri="{BB962C8B-B14F-4D97-AF65-F5344CB8AC3E}">
        <p14:creationId xmlns:p14="http://schemas.microsoft.com/office/powerpoint/2010/main" val="42642717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1527</Words>
  <Application>Microsoft Office PowerPoint</Application>
  <PresentationFormat>On-screen Show (4:3)</PresentationFormat>
  <Paragraphs>136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Times New Roman</vt:lpstr>
      <vt:lpstr>Office Theme</vt:lpstr>
      <vt:lpstr>Digital Innovation in Health and Social Care - The NHS App </vt:lpstr>
      <vt:lpstr>Content</vt:lpstr>
      <vt:lpstr>Introduction - Digital Transformation in the  NHS</vt:lpstr>
      <vt:lpstr>The Rationale for the NHS App </vt:lpstr>
      <vt:lpstr>Core Functional Features of the NHS App</vt:lpstr>
      <vt:lpstr>Implementation Framework</vt:lpstr>
      <vt:lpstr>Training and Adoption Initiatives</vt:lpstr>
      <vt:lpstr>Workforce Transformation</vt:lpstr>
      <vt:lpstr>Workforce Competency and Development</vt:lpstr>
      <vt:lpstr>Workforce Challenges and Solutions</vt:lpstr>
      <vt:lpstr>Efficiency and Service Optimization</vt:lpstr>
      <vt:lpstr>Enhanced Continuity of Care</vt:lpstr>
      <vt:lpstr>Integration with Broader Healthcare Systems</vt:lpstr>
      <vt:lpstr>Critical Analysis and Future Outlook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Harpinder Powar</cp:lastModifiedBy>
  <cp:revision>35</cp:revision>
  <dcterms:created xsi:type="dcterms:W3CDTF">2006-08-16T00:00:00Z</dcterms:created>
  <dcterms:modified xsi:type="dcterms:W3CDTF">2025-10-29T08:03:36Z</dcterms:modified>
</cp:coreProperties>
</file>