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DM Sans"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jntLpTmgBLgJCljDnp9+WHk71YN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863A2-52A3-F0E8-40A1-B6C8A8565D06}" v="46" dt="2025-10-23T18:27:34.590"/>
  </p1510:revLst>
</p1510:revInfo>
</file>

<file path=ppt/tableStyles.xml><?xml version="1.0" encoding="utf-8"?>
<a:tblStyleLst xmlns:a="http://schemas.openxmlformats.org/drawingml/2006/main" def="{37DD5151-5459-455F-BB86-3E0F8BE50716}">
  <a:tblStyle styleId="{37DD5151-5459-455F-BB86-3E0F8BE50716}"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A92863A2-52A3-F0E8-40A1-B6C8A8565D06}"/>
    <pc:docChg chg="modSld">
      <pc:chgData name="" userId="" providerId="" clId="Web-{A92863A2-52A3-F0E8-40A1-B6C8A8565D06}" dt="2025-10-23T18:27:17.153" v="8" actId="20577"/>
      <pc:docMkLst>
        <pc:docMk/>
      </pc:docMkLst>
      <pc:sldChg chg="modSp">
        <pc:chgData name="" userId="" providerId="" clId="Web-{A92863A2-52A3-F0E8-40A1-B6C8A8565D06}" dt="2025-10-23T18:27:17.153" v="8" actId="20577"/>
        <pc:sldMkLst>
          <pc:docMk/>
          <pc:sldMk cId="0" sldId="256"/>
        </pc:sldMkLst>
        <pc:spChg chg="mod">
          <ac:chgData name="" userId="" providerId="" clId="Web-{A92863A2-52A3-F0E8-40A1-B6C8A8565D06}" dt="2025-10-23T18:27:17.153" v="8" actId="20577"/>
          <ac:spMkLst>
            <pc:docMk/>
            <pc:sldMk cId="0" sldId="256"/>
            <ac:spMk id="84" creationId="{00000000-0000-0000-0000-000000000000}"/>
          </ac:spMkLst>
        </pc:spChg>
      </pc:sldChg>
    </pc:docChg>
  </pc:docChgLst>
  <pc:docChgLst>
    <pc:chgData name="Florentina Raluca Iamandi (2246151)" userId="S::2246151@student.uwtsd.ac.uk::28749107-ce9d-4f17-967f-421617292e30" providerId="AD" clId="Web-{A92863A2-52A3-F0E8-40A1-B6C8A8565D06}"/>
    <pc:docChg chg="modSld">
      <pc:chgData name="Florentina Raluca Iamandi (2246151)" userId="S::2246151@student.uwtsd.ac.uk::28749107-ce9d-4f17-967f-421617292e30" providerId="AD" clId="Web-{A92863A2-52A3-F0E8-40A1-B6C8A8565D06}" dt="2025-10-23T18:27:34.590" v="13" actId="20577"/>
      <pc:docMkLst>
        <pc:docMk/>
      </pc:docMkLst>
      <pc:sldChg chg="modSp">
        <pc:chgData name="Florentina Raluca Iamandi (2246151)" userId="S::2246151@student.uwtsd.ac.uk::28749107-ce9d-4f17-967f-421617292e30" providerId="AD" clId="Web-{A92863A2-52A3-F0E8-40A1-B6C8A8565D06}" dt="2025-10-23T18:27:34.590" v="13" actId="20577"/>
        <pc:sldMkLst>
          <pc:docMk/>
          <pc:sldMk cId="0" sldId="256"/>
        </pc:sldMkLst>
        <pc:spChg chg="mod">
          <ac:chgData name="Florentina Raluca Iamandi (2246151)" userId="S::2246151@student.uwtsd.ac.uk::28749107-ce9d-4f17-967f-421617292e30" providerId="AD" clId="Web-{A92863A2-52A3-F0E8-40A1-B6C8A8565D06}" dt="2025-10-23T18:27:34.590" v="13" actId="20577"/>
          <ac:spMkLst>
            <pc:docMk/>
            <pc:sldMk cId="0" sldId="256"/>
            <ac:spMk id="8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4" name="Google Shape;134;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9" name="Google Shape;169;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3" name="Google Shape;183;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1" name="Google Shape;191;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9" name="Google Shape;19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0" name="Google Shape;260;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8" name="Google Shape;268;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4" name="Google Shape;274;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9"/>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9"/>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0"/>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0"/>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1"/>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1"/>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1"/>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1"/>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3"/>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3"/>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4"/>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4"/>
          <p:cNvSpPr>
            <a:spLocks noGrp="1"/>
          </p:cNvSpPr>
          <p:nvPr>
            <p:ph type="pic" idx="2"/>
          </p:nvPr>
        </p:nvSpPr>
        <p:spPr>
          <a:xfrm>
            <a:off x="1792288" y="612775"/>
            <a:ext cx="5486400" cy="4114800"/>
          </a:xfrm>
          <a:prstGeom prst="rect">
            <a:avLst/>
          </a:prstGeom>
          <a:noFill/>
          <a:ln>
            <a:noFill/>
          </a:ln>
        </p:spPr>
      </p:sp>
      <p:sp>
        <p:nvSpPr>
          <p:cNvPr id="64" name="Google Shape;64;p24"/>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5"/>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6"/>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6"/>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blog.oxfordcollegeofmarketing.com/2020/06/24/finding-the-right-customers-with-stp-model/" TargetMode="External"/><Relationship Id="rId13" Type="http://schemas.openxmlformats.org/officeDocument/2006/relationships/hyperlink" Target="https://www.gov.wales/welcome-wales-year-legends-2017" TargetMode="External"/><Relationship Id="rId3" Type="http://schemas.openxmlformats.org/officeDocument/2006/relationships/hyperlink" Target="https://www.bbc.com/news/uk-wales-38494328" TargetMode="External"/><Relationship Id="rId7" Type="http://schemas.openxmlformats.org/officeDocument/2006/relationships/hyperlink" Target="https://oratoryclub.com/what-does-event-staff-do/" TargetMode="External"/><Relationship Id="rId12" Type="http://schemas.openxmlformats.org/officeDocument/2006/relationships/hyperlink" Target="https://www.gov.wales/waAvailable%20at:les-year-legends-2017-campaign-goes-live"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northwales.com/year-of-legends-2017/" TargetMode="External"/><Relationship Id="rId11" Type="http://schemas.openxmlformats.org/officeDocument/2006/relationships/hyperlink" Target="https://industry.visitwales.com/get-involved/visit-wales-themed-year-campaigns/visit-wales-past-themed-year-campaigns" TargetMode="External"/><Relationship Id="rId5" Type="http://schemas.openxmlformats.org/officeDocument/2006/relationships/hyperlink" Target="https://www.futuremarketinsights.com/reports/united-kingdom-special-interest-tourism-market" TargetMode="External"/><Relationship Id="rId10" Type="http://schemas.openxmlformats.org/officeDocument/2006/relationships/hyperlink" Target="https://ftnnews.com/travel-news/mice/wales-showcases-tourism-hotspots-to-boost-international-visitor-numbers/" TargetMode="External"/><Relationship Id="rId4" Type="http://schemas.openxmlformats.org/officeDocument/2006/relationships/hyperlink" Target="https://demand-planning.com/2020/03/03/balancing-supply-demand-the-5-core-steps/" TargetMode="External"/><Relationship Id="rId9" Type="http://schemas.openxmlformats.org/officeDocument/2006/relationships/hyperlink" Target="https://techiegigs.com/affiliate-marketing-in-india-niches-and-platforms/" TargetMode="External"/><Relationship Id="rId14" Type="http://schemas.openxmlformats.org/officeDocument/2006/relationships/hyperlink" Target="https://wiz-team.com/complete-guide-event-budget-plann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1219200" y="3467100"/>
            <a:ext cx="12566117" cy="4847481"/>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3500" b="1" i="0" u="none" strike="noStrike" cap="none" dirty="0">
                <a:solidFill>
                  <a:schemeClr val="dk1"/>
                </a:solidFill>
                <a:latin typeface="Times New Roman"/>
                <a:ea typeface="Times New Roman"/>
                <a:cs typeface="Times New Roman"/>
                <a:sym typeface="Times New Roman"/>
              </a:rPr>
              <a:t>Programme: International Hotel Management (BA)</a:t>
            </a:r>
            <a:endParaRPr sz="35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3500" b="1" i="0" u="none" strike="noStrike" cap="none" dirty="0">
                <a:solidFill>
                  <a:schemeClr val="dk1"/>
                </a:solidFill>
                <a:latin typeface="Times New Roman"/>
                <a:ea typeface="Times New Roman"/>
                <a:cs typeface="Times New Roman"/>
                <a:sym typeface="Times New Roman"/>
              </a:rPr>
              <a:t>Module: International Meetings Management for the Hotel Industry</a:t>
            </a:r>
            <a:endParaRPr dirty="0">
              <a:solidFill>
                <a:schemeClr val="dk1"/>
              </a:solidFill>
            </a:endParaRPr>
          </a:p>
          <a:p>
            <a:pPr marL="0" marR="0" lvl="0" indent="0" algn="ctr" rtl="0">
              <a:spcBef>
                <a:spcPts val="0"/>
              </a:spcBef>
              <a:spcAft>
                <a:spcPts val="0"/>
              </a:spcAft>
              <a:buNone/>
            </a:pPr>
            <a:r>
              <a:rPr lang="en-GB" sz="3500" b="1" i="0" u="none" strike="noStrike" cap="none" dirty="0">
                <a:solidFill>
                  <a:schemeClr val="dk1"/>
                </a:solidFill>
                <a:latin typeface="Times New Roman"/>
                <a:ea typeface="Times New Roman"/>
                <a:cs typeface="Times New Roman"/>
                <a:sym typeface="Times New Roman"/>
              </a:rPr>
              <a:t>Module code: BMIH6007</a:t>
            </a:r>
            <a:endParaRPr sz="35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3500" b="1" i="0" u="none" strike="noStrike" cap="none" dirty="0">
                <a:solidFill>
                  <a:schemeClr val="dk1"/>
                </a:solidFill>
                <a:latin typeface="Times New Roman"/>
                <a:ea typeface="Times New Roman"/>
                <a:cs typeface="Times New Roman"/>
                <a:sym typeface="Times New Roman"/>
              </a:rPr>
              <a:t>Assignment title: Feasibility Plan for an International Meeting Event.</a:t>
            </a:r>
            <a:endParaRPr sz="35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3500" b="1" dirty="0">
                <a:solidFill>
                  <a:schemeClr val="dk1"/>
                </a:solidFill>
                <a:latin typeface="Times New Roman"/>
                <a:ea typeface="Times New Roman"/>
                <a:cs typeface="Times New Roman"/>
                <a:sym typeface="Times New Roman"/>
              </a:rPr>
              <a:t>Lecturer</a:t>
            </a:r>
            <a:r>
              <a:rPr lang="en-GB" sz="3500" b="1" i="0" u="none" strike="noStrike" cap="none" dirty="0">
                <a:solidFill>
                  <a:schemeClr val="dk1"/>
                </a:solidFill>
                <a:latin typeface="Times New Roman"/>
                <a:ea typeface="Times New Roman"/>
                <a:cs typeface="Times New Roman"/>
                <a:sym typeface="Times New Roman"/>
              </a:rPr>
              <a:t>: Kathryn Roberts </a:t>
            </a:r>
            <a:endParaRPr dirty="0">
              <a:solidFill>
                <a:schemeClr val="dk1"/>
              </a:solidFill>
            </a:endParaRPr>
          </a:p>
          <a:p>
            <a:pPr algn="ctr"/>
            <a:r>
              <a:rPr lang="en-GB" sz="3500" b="1" i="0" u="none" strike="noStrike" cap="none" dirty="0">
                <a:solidFill>
                  <a:schemeClr val="dk1"/>
                </a:solidFill>
                <a:latin typeface="Times New Roman"/>
                <a:ea typeface="Times New Roman"/>
                <a:cs typeface="Times New Roman"/>
                <a:sym typeface="Times New Roman"/>
              </a:rPr>
              <a:t>Student Name: Raluca</a:t>
            </a:r>
            <a:r>
              <a:rPr lang="en-GB" sz="3500" b="1" dirty="0">
                <a:solidFill>
                  <a:schemeClr val="dk1"/>
                </a:solidFill>
                <a:latin typeface="Times New Roman"/>
                <a:ea typeface="Times New Roman"/>
                <a:cs typeface="Times New Roman"/>
                <a:sym typeface="Times New Roman"/>
              </a:rPr>
              <a:t> Florentina Iamandi</a:t>
            </a:r>
            <a:endParaRPr sz="3500" b="0" i="0" u="none" strike="noStrike" cap="none" dirty="0">
              <a:solidFill>
                <a:schemeClr val="dk1"/>
              </a:solidFill>
              <a:latin typeface="Times New Roman"/>
              <a:ea typeface="Times New Roman"/>
              <a:cs typeface="Times New Roman"/>
              <a:sym typeface="Times New Roman"/>
            </a:endParaRPr>
          </a:p>
          <a:p>
            <a:pPr algn="ctr"/>
            <a:r>
              <a:rPr lang="en-GB" sz="3500" b="1" i="0" u="none" strike="noStrike" cap="none" dirty="0">
                <a:solidFill>
                  <a:schemeClr val="dk1"/>
                </a:solidFill>
                <a:latin typeface="Times New Roman"/>
                <a:ea typeface="Times New Roman"/>
                <a:cs typeface="Times New Roman"/>
                <a:sym typeface="Times New Roman"/>
              </a:rPr>
              <a:t>Student ID:</a:t>
            </a:r>
            <a:r>
              <a:rPr lang="en-GB" sz="3500" b="1" dirty="0">
                <a:solidFill>
                  <a:schemeClr val="dk1"/>
                </a:solidFill>
                <a:latin typeface="Times New Roman"/>
                <a:ea typeface="Times New Roman"/>
                <a:cs typeface="Times New Roman"/>
                <a:sym typeface="Times New Roman"/>
              </a:rPr>
              <a:t> 2246151</a:t>
            </a:r>
            <a:endParaRPr sz="3500" b="0" i="0" u="none" strike="noStrike" cap="none" dirty="0">
              <a:solidFill>
                <a:schemeClr val="dk1"/>
              </a:solidFill>
              <a:latin typeface="Times New Roman"/>
              <a:ea typeface="Times New Roman"/>
              <a:cs typeface="Times New Roman"/>
              <a:sym typeface="Times New Roman"/>
            </a:endParaRPr>
          </a:p>
        </p:txBody>
      </p:sp>
      <p:grpSp>
        <p:nvGrpSpPr>
          <p:cNvPr id="85" name="Google Shape;85;p1"/>
          <p:cNvGrpSpPr/>
          <p:nvPr/>
        </p:nvGrpSpPr>
        <p:grpSpPr>
          <a:xfrm>
            <a:off x="1753524" y="2325425"/>
            <a:ext cx="1030863" cy="1030863"/>
            <a:chOff x="0" y="0"/>
            <a:chExt cx="812800" cy="812800"/>
          </a:xfrm>
        </p:grpSpPr>
        <p:sp>
          <p:nvSpPr>
            <p:cNvPr id="86" name="Google Shape;86;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88" name="Google Shape;88;p1"/>
          <p:cNvSpPr/>
          <p:nvPr/>
        </p:nvSpPr>
        <p:spPr>
          <a:xfrm>
            <a:off x="11887200" y="187842"/>
            <a:ext cx="6044536" cy="3434991"/>
          </a:xfrm>
          <a:custGeom>
            <a:avLst/>
            <a:gdLst/>
            <a:ahLst/>
            <a:cxnLst/>
            <a:rect l="l" t="t" r="r" b="b"/>
            <a:pathLst>
              <a:path w="1126071" h="662335" extrusionOk="0">
                <a:moveTo>
                  <a:pt x="75625" y="0"/>
                </a:moveTo>
                <a:lnTo>
                  <a:pt x="1050446" y="0"/>
                </a:lnTo>
                <a:cubicBezTo>
                  <a:pt x="1070503" y="0"/>
                  <a:pt x="1089738" y="7968"/>
                  <a:pt x="1103921" y="22150"/>
                </a:cubicBezTo>
                <a:cubicBezTo>
                  <a:pt x="1118103" y="36333"/>
                  <a:pt x="1126071" y="55568"/>
                  <a:pt x="1126071" y="75625"/>
                </a:cubicBezTo>
                <a:lnTo>
                  <a:pt x="1126071" y="586710"/>
                </a:lnTo>
                <a:cubicBezTo>
                  <a:pt x="1126071" y="628476"/>
                  <a:pt x="1092212" y="662335"/>
                  <a:pt x="1050446" y="662335"/>
                </a:cubicBezTo>
                <a:lnTo>
                  <a:pt x="75625" y="662335"/>
                </a:lnTo>
                <a:cubicBezTo>
                  <a:pt x="55568" y="662335"/>
                  <a:pt x="36333" y="654367"/>
                  <a:pt x="22150" y="640185"/>
                </a:cubicBezTo>
                <a:cubicBezTo>
                  <a:pt x="7968" y="626002"/>
                  <a:pt x="0" y="606767"/>
                  <a:pt x="0" y="586710"/>
                </a:cubicBezTo>
                <a:lnTo>
                  <a:pt x="0" y="75625"/>
                </a:lnTo>
                <a:cubicBezTo>
                  <a:pt x="0" y="55568"/>
                  <a:pt x="7968" y="36333"/>
                  <a:pt x="22150" y="22150"/>
                </a:cubicBezTo>
                <a:cubicBezTo>
                  <a:pt x="36333" y="7968"/>
                  <a:pt x="55568" y="0"/>
                  <a:pt x="75625" y="0"/>
                </a:cubicBezTo>
                <a:close/>
              </a:path>
            </a:pathLst>
          </a:custGeom>
          <a:blipFill rotWithShape="1">
            <a:blip r:embed="rId3">
              <a:alphaModFix/>
            </a:blip>
            <a:stretch>
              <a:fillRect t="-27781" r="-30159" b="-1992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9" name="Google Shape;89;p1"/>
          <p:cNvCxnSpPr/>
          <p:nvPr/>
        </p:nvCxnSpPr>
        <p:spPr>
          <a:xfrm>
            <a:off x="1753524" y="8279738"/>
            <a:ext cx="8567601" cy="0"/>
          </a:xfrm>
          <a:prstGeom prst="straightConnector1">
            <a:avLst/>
          </a:prstGeom>
          <a:noFill/>
          <a:ln w="38100" cap="flat" cmpd="sng">
            <a:solidFill>
              <a:srgbClr val="000000"/>
            </a:solidFill>
            <a:prstDash val="solid"/>
            <a:round/>
            <a:headEnd type="none" w="sm" len="sm"/>
            <a:tailEnd type="none" w="sm" len="sm"/>
          </a:ln>
        </p:spPr>
      </p:cxnSp>
      <p:grpSp>
        <p:nvGrpSpPr>
          <p:cNvPr id="90" name="Google Shape;90;p1"/>
          <p:cNvGrpSpPr/>
          <p:nvPr/>
        </p:nvGrpSpPr>
        <p:grpSpPr>
          <a:xfrm>
            <a:off x="2486935" y="2325425"/>
            <a:ext cx="1030863" cy="1030863"/>
            <a:chOff x="0" y="0"/>
            <a:chExt cx="812800" cy="812800"/>
          </a:xfrm>
        </p:grpSpPr>
        <p:sp>
          <p:nvSpPr>
            <p:cNvPr id="91" name="Google Shape;91;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3" name="Google Shape;93;p1"/>
          <p:cNvGrpSpPr/>
          <p:nvPr/>
        </p:nvGrpSpPr>
        <p:grpSpPr>
          <a:xfrm>
            <a:off x="3220346" y="2325425"/>
            <a:ext cx="1030863" cy="1030863"/>
            <a:chOff x="0" y="0"/>
            <a:chExt cx="812800" cy="812800"/>
          </a:xfrm>
        </p:grpSpPr>
        <p:sp>
          <p:nvSpPr>
            <p:cNvPr id="94" name="Google Shape;94;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6" name="Google Shape;96;p1"/>
          <p:cNvGrpSpPr/>
          <p:nvPr/>
        </p:nvGrpSpPr>
        <p:grpSpPr>
          <a:xfrm>
            <a:off x="14319642" y="6056341"/>
            <a:ext cx="2359123" cy="2359123"/>
            <a:chOff x="0" y="0"/>
            <a:chExt cx="812800" cy="812800"/>
          </a:xfrm>
        </p:grpSpPr>
        <p:sp>
          <p:nvSpPr>
            <p:cNvPr id="97" name="Google Shape;97;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00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9" name="Google Shape;99;p1"/>
          <p:cNvSpPr/>
          <p:nvPr/>
        </p:nvSpPr>
        <p:spPr>
          <a:xfrm rot="10800000">
            <a:off x="15079045" y="6815744"/>
            <a:ext cx="840317" cy="840317"/>
          </a:xfrm>
          <a:custGeom>
            <a:avLst/>
            <a:gdLst/>
            <a:ahLst/>
            <a:cxnLst/>
            <a:rect l="l" t="t" r="r" b="b"/>
            <a:pathLst>
              <a:path w="840317" h="840317" extrusionOk="0">
                <a:moveTo>
                  <a:pt x="840316" y="840316"/>
                </a:moveTo>
                <a:lnTo>
                  <a:pt x="0" y="840316"/>
                </a:lnTo>
                <a:lnTo>
                  <a:pt x="0" y="0"/>
                </a:lnTo>
                <a:lnTo>
                  <a:pt x="840316" y="0"/>
                </a:lnTo>
                <a:lnTo>
                  <a:pt x="840316" y="840316"/>
                </a:lnTo>
                <a:close/>
              </a:path>
            </a:pathLst>
          </a:custGeom>
          <a:blipFill rotWithShape="1">
            <a:blip r:embed="rId4">
              <a:alphaModFix/>
            </a:blip>
            <a:stretch>
              <a:fillRect/>
            </a:stretch>
          </a:blipFill>
          <a:ln>
            <a:noFill/>
          </a:ln>
        </p:spPr>
      </p:sp>
      <p:grpSp>
        <p:nvGrpSpPr>
          <p:cNvPr id="100" name="Google Shape;100;p1"/>
          <p:cNvGrpSpPr/>
          <p:nvPr/>
        </p:nvGrpSpPr>
        <p:grpSpPr>
          <a:xfrm>
            <a:off x="1028700" y="9113639"/>
            <a:ext cx="16230600" cy="2265561"/>
            <a:chOff x="0" y="-38100"/>
            <a:chExt cx="4274726" cy="596691"/>
          </a:xfrm>
        </p:grpSpPr>
        <p:sp>
          <p:nvSpPr>
            <p:cNvPr id="101" name="Google Shape;101;p1"/>
            <p:cNvSpPr/>
            <p:nvPr/>
          </p:nvSpPr>
          <p:spPr>
            <a:xfrm>
              <a:off x="0" y="0"/>
              <a:ext cx="4274726" cy="558591"/>
            </a:xfrm>
            <a:custGeom>
              <a:avLst/>
              <a:gdLst/>
              <a:ahLst/>
              <a:cxnLst/>
              <a:rect l="l" t="t" r="r" b="b"/>
              <a:pathLst>
                <a:path w="4274726" h="558591" extrusionOk="0">
                  <a:moveTo>
                    <a:pt x="28620" y="0"/>
                  </a:moveTo>
                  <a:lnTo>
                    <a:pt x="4246106" y="0"/>
                  </a:lnTo>
                  <a:cubicBezTo>
                    <a:pt x="4261912" y="0"/>
                    <a:pt x="4274726" y="12813"/>
                    <a:pt x="4274726" y="28620"/>
                  </a:cubicBezTo>
                  <a:lnTo>
                    <a:pt x="4274726" y="529971"/>
                  </a:lnTo>
                  <a:cubicBezTo>
                    <a:pt x="4274726" y="545778"/>
                    <a:pt x="4261912" y="558591"/>
                    <a:pt x="4246106" y="558591"/>
                  </a:cubicBezTo>
                  <a:lnTo>
                    <a:pt x="28620" y="558591"/>
                  </a:lnTo>
                  <a:cubicBezTo>
                    <a:pt x="12813" y="558591"/>
                    <a:pt x="0" y="545778"/>
                    <a:pt x="0" y="529971"/>
                  </a:cubicBezTo>
                  <a:lnTo>
                    <a:pt x="0" y="28620"/>
                  </a:lnTo>
                  <a:cubicBezTo>
                    <a:pt x="0" y="12813"/>
                    <a:pt x="12813" y="0"/>
                    <a:pt x="28620"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
            <p:cNvSpPr txBox="1"/>
            <p:nvPr/>
          </p:nvSpPr>
          <p:spPr>
            <a:xfrm>
              <a:off x="0" y="-38100"/>
              <a:ext cx="4274726" cy="596691"/>
            </a:xfrm>
            <a:prstGeom prst="rect">
              <a:avLst/>
            </a:prstGeom>
            <a:noFill/>
            <a:ln>
              <a:noFill/>
            </a:ln>
          </p:spPr>
          <p:txBody>
            <a:bodyPr spcFirstLastPara="1" wrap="square" lIns="50800" tIns="50800" rIns="50800" bIns="50800" anchor="ctr" anchorCtr="0">
              <a:noAutofit/>
            </a:bodyPr>
            <a:lstStyle/>
            <a:p>
              <a:pPr marL="0" marR="0" lvl="0" indent="0" algn="ctr" rtl="0">
                <a:lnSpc>
                  <a:spcPct val="19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03" name="Google Shape;103;p1" descr="Discover University of Wales Trinity Saint David"/>
          <p:cNvPicPr preferRelativeResize="0"/>
          <p:nvPr/>
        </p:nvPicPr>
        <p:blipFill>
          <a:blip r:embed="rId5">
            <a:alphaModFix/>
          </a:blip>
          <a:stretch>
            <a:fillRect/>
          </a:stretch>
        </p:blipFill>
        <p:spPr>
          <a:xfrm>
            <a:off x="820875" y="187850"/>
            <a:ext cx="2286000" cy="10001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07"/>
        <p:cNvGrpSpPr/>
        <p:nvPr/>
      </p:nvGrpSpPr>
      <p:grpSpPr>
        <a:xfrm>
          <a:off x="0" y="0"/>
          <a:ext cx="0" cy="0"/>
          <a:chOff x="0" y="0"/>
          <a:chExt cx="0" cy="0"/>
        </a:xfrm>
      </p:grpSpPr>
      <p:sp>
        <p:nvSpPr>
          <p:cNvPr id="108" name="Google Shape;108;p2"/>
          <p:cNvSpPr txBox="1"/>
          <p:nvPr/>
        </p:nvSpPr>
        <p:spPr>
          <a:xfrm>
            <a:off x="1708467" y="419100"/>
            <a:ext cx="13944600" cy="63094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Table of Contents</a:t>
            </a:r>
            <a:r>
              <a:rPr lang="en-GB" sz="3500" b="0" i="0" u="none" strike="noStrike" cap="none">
                <a:solidFill>
                  <a:schemeClr val="dk1"/>
                </a:solidFill>
                <a:latin typeface="Calibri"/>
                <a:ea typeface="Calibri"/>
                <a:cs typeface="Calibri"/>
                <a:sym typeface="Calibri"/>
              </a:rPr>
              <a:t> </a:t>
            </a:r>
            <a:endParaRPr sz="3500" b="0" i="0" u="none" strike="noStrike" cap="none">
              <a:solidFill>
                <a:schemeClr val="dk1"/>
              </a:solidFill>
              <a:latin typeface="Calibri"/>
              <a:ea typeface="Calibri"/>
              <a:cs typeface="Calibri"/>
              <a:sym typeface="Calibri"/>
            </a:endParaRPr>
          </a:p>
        </p:txBody>
      </p:sp>
      <p:graphicFrame>
        <p:nvGraphicFramePr>
          <p:cNvPr id="109" name="Google Shape;109;p2"/>
          <p:cNvGraphicFramePr/>
          <p:nvPr/>
        </p:nvGraphicFramePr>
        <p:xfrm>
          <a:off x="1708467" y="2174522"/>
          <a:ext cx="13455325" cy="6755518"/>
        </p:xfrm>
        <a:graphic>
          <a:graphicData uri="http://schemas.openxmlformats.org/drawingml/2006/table">
            <a:tbl>
              <a:tblPr>
                <a:noFill/>
                <a:tableStyleId>{37DD5151-5459-455F-BB86-3E0F8BE50716}</a:tableStyleId>
              </a:tblPr>
              <a:tblGrid>
                <a:gridCol w="6726925">
                  <a:extLst>
                    <a:ext uri="{9D8B030D-6E8A-4147-A177-3AD203B41FA5}">
                      <a16:colId xmlns:a16="http://schemas.microsoft.com/office/drawing/2014/main" val="20000"/>
                    </a:ext>
                  </a:extLst>
                </a:gridCol>
                <a:gridCol w="6728400">
                  <a:extLst>
                    <a:ext uri="{9D8B030D-6E8A-4147-A177-3AD203B41FA5}">
                      <a16:colId xmlns:a16="http://schemas.microsoft.com/office/drawing/2014/main" val="20001"/>
                    </a:ext>
                  </a:extLst>
                </a:gridCol>
              </a:tblGrid>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Slide Number</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Content</a:t>
                      </a:r>
                      <a:endParaRPr sz="2000" u="none" strike="noStrike" cap="none">
                        <a:solidFill>
                          <a:schemeClr val="dk1"/>
                        </a:solidFill>
                        <a:latin typeface="Arial"/>
                        <a:ea typeface="Arial"/>
                        <a:cs typeface="Arial"/>
                        <a:sym typeface="Arial"/>
                      </a:endParaRPr>
                    </a:p>
                  </a:txBody>
                  <a:tcPr marL="68575" marR="68575" marT="0" marB="0">
                    <a:lnL w="9525" cap="flat" cmpd="sng">
                      <a:solidFill>
                        <a:srgbClr val="000000">
                          <a:alpha val="0"/>
                        </a:srgbClr>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extLst>
                  <a:ext uri="{0D108BD9-81ED-4DB2-BD59-A6C34878D82A}">
                    <a16:rowId xmlns:a16="http://schemas.microsoft.com/office/drawing/2014/main" val="10000"/>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1</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Title page</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01"/>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2</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Agenda</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DAEEF3"/>
                    </a:solidFill>
                  </a:tcPr>
                </a:tc>
                <a:extLst>
                  <a:ext uri="{0D108BD9-81ED-4DB2-BD59-A6C34878D82A}">
                    <a16:rowId xmlns:a16="http://schemas.microsoft.com/office/drawing/2014/main" val="10002"/>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3</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Introduction</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03"/>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4</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Event Context</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DAEEF3"/>
                    </a:solidFill>
                  </a:tcPr>
                </a:tc>
                <a:extLst>
                  <a:ext uri="{0D108BD9-81ED-4DB2-BD59-A6C34878D82A}">
                    <a16:rowId xmlns:a16="http://schemas.microsoft.com/office/drawing/2014/main" val="10004"/>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5</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Marketing Factors (Target)</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05"/>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6</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Market factors (Demand and Supply)</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DAEEF3"/>
                    </a:solidFill>
                  </a:tcPr>
                </a:tc>
                <a:extLst>
                  <a:ext uri="{0D108BD9-81ED-4DB2-BD59-A6C34878D82A}">
                    <a16:rowId xmlns:a16="http://schemas.microsoft.com/office/drawing/2014/main" val="10006"/>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7</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Market factors (Activity)</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07"/>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8</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Operational factors (Venue Availability)</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DAEEF3"/>
                    </a:solidFill>
                  </a:tcPr>
                </a:tc>
                <a:extLst>
                  <a:ext uri="{0D108BD9-81ED-4DB2-BD59-A6C34878D82A}">
                    <a16:rowId xmlns:a16="http://schemas.microsoft.com/office/drawing/2014/main" val="10008"/>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9</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Operational factors (Staff Skills)</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09"/>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10</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Financial factors</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DAEEF3"/>
                    </a:solidFill>
                  </a:tcPr>
                </a:tc>
                <a:extLst>
                  <a:ext uri="{0D108BD9-81ED-4DB2-BD59-A6C34878D82A}">
                    <a16:rowId xmlns:a16="http://schemas.microsoft.com/office/drawing/2014/main" val="10010"/>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11</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Financial factors (Cont.)</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11"/>
                  </a:ext>
                </a:extLst>
              </a:tr>
              <a:tr h="3427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12</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Conclusion</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DAEEF3"/>
                    </a:solidFill>
                  </a:tcPr>
                </a:tc>
                <a:extLst>
                  <a:ext uri="{0D108BD9-81ED-4DB2-BD59-A6C34878D82A}">
                    <a16:rowId xmlns:a16="http://schemas.microsoft.com/office/drawing/2014/main" val="10012"/>
                  </a:ext>
                </a:extLst>
              </a:tr>
              <a:tr h="304800">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13</a:t>
                      </a:r>
                      <a:endParaRPr sz="2000"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4BACC6"/>
                    </a:solidFill>
                  </a:tcPr>
                </a:tc>
                <a:tc>
                  <a:txBody>
                    <a:bodyPr/>
                    <a:lstStyle/>
                    <a:p>
                      <a:pPr marL="0" marR="0" lvl="0" indent="0" algn="ctr" rtl="0">
                        <a:lnSpc>
                          <a:spcPct val="150000"/>
                        </a:lnSpc>
                        <a:spcBef>
                          <a:spcPts val="0"/>
                        </a:spcBef>
                        <a:spcAft>
                          <a:spcPts val="0"/>
                        </a:spcAft>
                        <a:buClr>
                          <a:schemeClr val="dk1"/>
                        </a:buClr>
                        <a:buSzPts val="2400"/>
                        <a:buFont typeface="Times New Roman"/>
                        <a:buNone/>
                      </a:pPr>
                      <a:r>
                        <a:rPr lang="en-GB" sz="2400" b="1" u="none" strike="noStrike" cap="none">
                          <a:solidFill>
                            <a:schemeClr val="dk1"/>
                          </a:solidFill>
                          <a:latin typeface="Times New Roman"/>
                          <a:ea typeface="Times New Roman"/>
                          <a:cs typeface="Times New Roman"/>
                          <a:sym typeface="Times New Roman"/>
                        </a:rPr>
                        <a:t>References</a:t>
                      </a:r>
                      <a:endParaRPr sz="2000" b="1" u="none" strike="noStrike" cap="none">
                        <a:solidFill>
                          <a:schemeClr val="dk1"/>
                        </a:solidFill>
                        <a:latin typeface="Arial"/>
                        <a:ea typeface="Arial"/>
                        <a:cs typeface="Arial"/>
                        <a:sym typeface="Arial"/>
                      </a:endParaRPr>
                    </a:p>
                  </a:txBody>
                  <a:tcPr marL="68575" marR="68575" marT="0" marB="0">
                    <a:lnL w="12700" cap="flat" cmpd="sng">
                      <a:solidFill>
                        <a:srgbClr val="FFFFFF"/>
                      </a:solidFill>
                      <a:prstDash val="solid"/>
                      <a:round/>
                      <a:headEnd type="none" w="sm" len="sm"/>
                      <a:tailEnd type="none" w="sm" len="sm"/>
                    </a:lnL>
                    <a:lnR w="12700" cap="flat" cmpd="sng">
                      <a:solidFill>
                        <a:srgbClr val="FFFFFF"/>
                      </a:solidFill>
                      <a:prstDash val="solid"/>
                      <a:round/>
                      <a:headEnd type="none" w="sm" len="sm"/>
                      <a:tailEnd type="none" w="sm" len="sm"/>
                    </a:lnR>
                    <a:lnT w="12700" cap="flat" cmpd="sng">
                      <a:solidFill>
                        <a:srgbClr val="FFFFFF"/>
                      </a:solidFill>
                      <a:prstDash val="solid"/>
                      <a:round/>
                      <a:headEnd type="none" w="sm" len="sm"/>
                      <a:tailEnd type="none" w="sm" len="sm"/>
                    </a:lnT>
                    <a:lnB w="12700" cap="flat" cmpd="sng">
                      <a:solidFill>
                        <a:srgbClr val="FFFFFF"/>
                      </a:solidFill>
                      <a:prstDash val="solid"/>
                      <a:round/>
                      <a:headEnd type="none" w="sm" len="sm"/>
                      <a:tailEnd type="none" w="sm" len="sm"/>
                    </a:lnB>
                    <a:solidFill>
                      <a:srgbClr val="B6DDE8"/>
                    </a:solid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13"/>
        <p:cNvGrpSpPr/>
        <p:nvPr/>
      </p:nvGrpSpPr>
      <p:grpSpPr>
        <a:xfrm>
          <a:off x="0" y="0"/>
          <a:ext cx="0" cy="0"/>
          <a:chOff x="0" y="0"/>
          <a:chExt cx="0" cy="0"/>
        </a:xfrm>
      </p:grpSpPr>
      <p:sp>
        <p:nvSpPr>
          <p:cNvPr id="114" name="Google Shape;114;p3"/>
          <p:cNvSpPr txBox="1"/>
          <p:nvPr/>
        </p:nvSpPr>
        <p:spPr>
          <a:xfrm>
            <a:off x="2195682" y="38100"/>
            <a:ext cx="13882518" cy="120167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Introduction</a:t>
            </a:r>
            <a:endParaRPr sz="3500" b="1" i="0" u="none" strike="noStrike" cap="none">
              <a:solidFill>
                <a:srgbClr val="000000"/>
              </a:solidFill>
              <a:latin typeface="Times New Roman"/>
              <a:ea typeface="Times New Roman"/>
              <a:cs typeface="Times New Roman"/>
              <a:sym typeface="Times New Roman"/>
            </a:endParaRPr>
          </a:p>
        </p:txBody>
      </p:sp>
      <p:sp>
        <p:nvSpPr>
          <p:cNvPr id="115" name="Google Shape;115;p3"/>
          <p:cNvSpPr txBox="1"/>
          <p:nvPr/>
        </p:nvSpPr>
        <p:spPr>
          <a:xfrm>
            <a:off x="1066800" y="2473792"/>
            <a:ext cx="7450065" cy="5946308"/>
          </a:xfrm>
          <a:prstGeom prst="rect">
            <a:avLst/>
          </a:prstGeom>
          <a:noFill/>
          <a:ln>
            <a:noFill/>
          </a:ln>
        </p:spPr>
        <p:txBody>
          <a:bodyPr spcFirstLastPara="1" wrap="square" lIns="0" tIns="0" rIns="0" bIns="0" anchor="t" anchorCtr="0">
            <a:spAutoFit/>
          </a:bodyPr>
          <a:lstStyle/>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presentation provides a feasibility study for the event "Wales Reimagined: Wales International Heritage Summit”.</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From the role of an event planner, this feasibility study, conferences and events will present the key discussions related to the event (Fox </a:t>
            </a:r>
            <a:r>
              <a:rPr lang="en-GB" sz="2000" b="0" i="1" u="none" strike="noStrike" cap="none">
                <a:solidFill>
                  <a:schemeClr val="dk1"/>
                </a:solidFill>
                <a:latin typeface="Times New Roman"/>
                <a:ea typeface="Times New Roman"/>
                <a:cs typeface="Times New Roman"/>
                <a:sym typeface="Times New Roman"/>
              </a:rPr>
              <a:t>et al.,</a:t>
            </a:r>
            <a:r>
              <a:rPr lang="en-GB" sz="2000" b="0" i="0" u="none" strike="noStrike" cap="none">
                <a:solidFill>
                  <a:schemeClr val="dk1"/>
                </a:solidFill>
                <a:latin typeface="Times New Roman"/>
                <a:ea typeface="Times New Roman"/>
                <a:cs typeface="Times New Roman"/>
                <a:sym typeface="Times New Roman"/>
              </a:rPr>
              <a:t> 2014; Rogers and Wynn-Moylan, 2022).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Firstly, after the analysis of the event context, the presentation involves exploring the key market factors, highlighting the target market, demand, competition and marketing.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Secondly, the evaluation of the operational factors indicating the resources, skills requirements and venue availability will be done.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Lastly, the analysis of the financial factors such as budget, cost implications and predicted revenue will complement the feasibility study. </a:t>
            </a:r>
            <a:endParaRPr sz="2000" b="0" i="0" u="none" strike="noStrike" cap="none">
              <a:solidFill>
                <a:schemeClr val="dk1"/>
              </a:solidFill>
              <a:latin typeface="Times New Roman"/>
              <a:ea typeface="Times New Roman"/>
              <a:cs typeface="Times New Roman"/>
              <a:sym typeface="Times New Roman"/>
            </a:endParaRPr>
          </a:p>
        </p:txBody>
      </p:sp>
      <p:grpSp>
        <p:nvGrpSpPr>
          <p:cNvPr id="116" name="Google Shape;116;p3"/>
          <p:cNvGrpSpPr/>
          <p:nvPr/>
        </p:nvGrpSpPr>
        <p:grpSpPr>
          <a:xfrm>
            <a:off x="10885989" y="1755862"/>
            <a:ext cx="1166982" cy="1166982"/>
            <a:chOff x="0" y="0"/>
            <a:chExt cx="812800" cy="812800"/>
          </a:xfrm>
        </p:grpSpPr>
        <p:sp>
          <p:nvSpPr>
            <p:cNvPr id="117" name="Google Shape;117;p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9" name="Google Shape;119;p3"/>
          <p:cNvSpPr/>
          <p:nvPr/>
        </p:nvSpPr>
        <p:spPr>
          <a:xfrm>
            <a:off x="11261641" y="2131514"/>
            <a:ext cx="415678" cy="415678"/>
          </a:xfrm>
          <a:custGeom>
            <a:avLst/>
            <a:gdLst/>
            <a:ahLst/>
            <a:cxnLst/>
            <a:rect l="l" t="t" r="r" b="b"/>
            <a:pathLst>
              <a:path w="415678" h="415678" extrusionOk="0">
                <a:moveTo>
                  <a:pt x="0" y="0"/>
                </a:moveTo>
                <a:lnTo>
                  <a:pt x="415678" y="0"/>
                </a:lnTo>
                <a:lnTo>
                  <a:pt x="415678" y="415678"/>
                </a:lnTo>
                <a:lnTo>
                  <a:pt x="0" y="415678"/>
                </a:lnTo>
                <a:lnTo>
                  <a:pt x="0" y="0"/>
                </a:lnTo>
                <a:close/>
              </a:path>
            </a:pathLst>
          </a:custGeom>
          <a:blipFill rotWithShape="1">
            <a:blip r:embed="rId3">
              <a:alphaModFix/>
            </a:blip>
            <a:stretch>
              <a:fillRect/>
            </a:stretch>
          </a:blipFill>
          <a:ln>
            <a:noFill/>
          </a:ln>
        </p:spPr>
      </p:sp>
      <p:grpSp>
        <p:nvGrpSpPr>
          <p:cNvPr id="120" name="Google Shape;120;p3"/>
          <p:cNvGrpSpPr/>
          <p:nvPr/>
        </p:nvGrpSpPr>
        <p:grpSpPr>
          <a:xfrm>
            <a:off x="11876111" y="1755862"/>
            <a:ext cx="1166982" cy="1166982"/>
            <a:chOff x="0" y="0"/>
            <a:chExt cx="812800" cy="812800"/>
          </a:xfrm>
        </p:grpSpPr>
        <p:sp>
          <p:nvSpPr>
            <p:cNvPr id="121" name="Google Shape;121;p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3" name="Google Shape;123;p3"/>
          <p:cNvGrpSpPr/>
          <p:nvPr/>
        </p:nvGrpSpPr>
        <p:grpSpPr>
          <a:xfrm>
            <a:off x="12866233" y="1755862"/>
            <a:ext cx="1166982" cy="1166982"/>
            <a:chOff x="0" y="0"/>
            <a:chExt cx="812800" cy="812800"/>
          </a:xfrm>
        </p:grpSpPr>
        <p:sp>
          <p:nvSpPr>
            <p:cNvPr id="124" name="Google Shape;124;p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126" name="Google Shape;126;p3"/>
          <p:cNvCxnSpPr/>
          <p:nvPr/>
        </p:nvCxnSpPr>
        <p:spPr>
          <a:xfrm>
            <a:off x="1362070" y="9029700"/>
            <a:ext cx="7450065" cy="0"/>
          </a:xfrm>
          <a:prstGeom prst="straightConnector1">
            <a:avLst/>
          </a:prstGeom>
          <a:noFill/>
          <a:ln w="38100" cap="flat" cmpd="sng">
            <a:solidFill>
              <a:srgbClr val="990000"/>
            </a:solidFill>
            <a:prstDash val="solid"/>
            <a:round/>
            <a:headEnd type="none" w="sm" len="sm"/>
            <a:tailEnd type="none" w="sm" len="sm"/>
          </a:ln>
        </p:spPr>
      </p:cxnSp>
      <p:grpSp>
        <p:nvGrpSpPr>
          <p:cNvPr id="127" name="Google Shape;127;p3"/>
          <p:cNvGrpSpPr/>
          <p:nvPr/>
        </p:nvGrpSpPr>
        <p:grpSpPr>
          <a:xfrm>
            <a:off x="10885989" y="-1643822"/>
            <a:ext cx="6373315" cy="2672522"/>
            <a:chOff x="0" y="-66675"/>
            <a:chExt cx="1678568" cy="703874"/>
          </a:xfrm>
        </p:grpSpPr>
        <p:sp>
          <p:nvSpPr>
            <p:cNvPr id="128" name="Google Shape;128;p3"/>
            <p:cNvSpPr/>
            <p:nvPr/>
          </p:nvSpPr>
          <p:spPr>
            <a:xfrm>
              <a:off x="0" y="0"/>
              <a:ext cx="1678568" cy="637199"/>
            </a:xfrm>
            <a:custGeom>
              <a:avLst/>
              <a:gdLst/>
              <a:ahLst/>
              <a:cxnLst/>
              <a:rect l="l" t="t" r="r" b="b"/>
              <a:pathLst>
                <a:path w="1678568" h="637199" extrusionOk="0">
                  <a:moveTo>
                    <a:pt x="72884" y="0"/>
                  </a:moveTo>
                  <a:lnTo>
                    <a:pt x="1605683" y="0"/>
                  </a:lnTo>
                  <a:cubicBezTo>
                    <a:pt x="1625013" y="0"/>
                    <a:pt x="1643552" y="7679"/>
                    <a:pt x="1657220" y="21347"/>
                  </a:cubicBezTo>
                  <a:cubicBezTo>
                    <a:pt x="1670889" y="35016"/>
                    <a:pt x="1678568" y="53554"/>
                    <a:pt x="1678568" y="72884"/>
                  </a:cubicBezTo>
                  <a:lnTo>
                    <a:pt x="1678568" y="564314"/>
                  </a:lnTo>
                  <a:cubicBezTo>
                    <a:pt x="1678568" y="604567"/>
                    <a:pt x="1645936" y="637199"/>
                    <a:pt x="1605683" y="637199"/>
                  </a:cubicBezTo>
                  <a:lnTo>
                    <a:pt x="72884" y="637199"/>
                  </a:lnTo>
                  <a:cubicBezTo>
                    <a:pt x="32631" y="637199"/>
                    <a:pt x="0" y="604567"/>
                    <a:pt x="0" y="564314"/>
                  </a:cubicBezTo>
                  <a:lnTo>
                    <a:pt x="0" y="72884"/>
                  </a:lnTo>
                  <a:cubicBezTo>
                    <a:pt x="0" y="32631"/>
                    <a:pt x="32631" y="0"/>
                    <a:pt x="72884"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3"/>
            <p:cNvSpPr txBox="1"/>
            <p:nvPr/>
          </p:nvSpPr>
          <p:spPr>
            <a:xfrm>
              <a:off x="0" y="-66675"/>
              <a:ext cx="1678567" cy="703874"/>
            </a:xfrm>
            <a:prstGeom prst="rect">
              <a:avLst/>
            </a:prstGeom>
            <a:noFill/>
            <a:ln>
              <a:noFill/>
            </a:ln>
          </p:spPr>
          <p:txBody>
            <a:bodyPr spcFirstLastPara="1" wrap="square" lIns="50800" tIns="50800" rIns="50800" bIns="50800" anchor="ctr" anchorCtr="0">
              <a:noAutofit/>
            </a:bodyPr>
            <a:lstStyle/>
            <a:p>
              <a:pPr marL="0" marR="0" lvl="0" indent="0" algn="ctr" rtl="0">
                <a:lnSpc>
                  <a:spcPct val="21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30" name="Google Shape;130;p3"/>
          <p:cNvPicPr preferRelativeResize="0"/>
          <p:nvPr/>
        </p:nvPicPr>
        <p:blipFill rotWithShape="1">
          <a:blip r:embed="rId4">
            <a:alphaModFix/>
          </a:blip>
          <a:srcRect/>
          <a:stretch/>
        </p:blipFill>
        <p:spPr>
          <a:xfrm>
            <a:off x="9876974" y="3032249"/>
            <a:ext cx="7649025" cy="5730491"/>
          </a:xfrm>
          <a:prstGeom prst="rect">
            <a:avLst/>
          </a:prstGeom>
          <a:noFill/>
          <a:ln>
            <a:noFill/>
          </a:ln>
        </p:spPr>
      </p:pic>
      <p:sp>
        <p:nvSpPr>
          <p:cNvPr id="131" name="Google Shape;131;p3"/>
          <p:cNvSpPr txBox="1"/>
          <p:nvPr/>
        </p:nvSpPr>
        <p:spPr>
          <a:xfrm>
            <a:off x="10515600" y="9105900"/>
            <a:ext cx="53340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1: Visit Wales’s “Year of Legends, 2017”</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North Wales, 2016)</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35"/>
        <p:cNvGrpSpPr/>
        <p:nvPr/>
      </p:nvGrpSpPr>
      <p:grpSpPr>
        <a:xfrm>
          <a:off x="0" y="0"/>
          <a:ext cx="0" cy="0"/>
          <a:chOff x="0" y="0"/>
          <a:chExt cx="0" cy="0"/>
        </a:xfrm>
      </p:grpSpPr>
      <p:sp>
        <p:nvSpPr>
          <p:cNvPr id="136" name="Google Shape;136;p4"/>
          <p:cNvSpPr txBox="1"/>
          <p:nvPr/>
        </p:nvSpPr>
        <p:spPr>
          <a:xfrm>
            <a:off x="1028700" y="38100"/>
            <a:ext cx="16344900" cy="120167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Event context</a:t>
            </a:r>
            <a:endParaRPr sz="3500" b="1" i="0" u="none" strike="noStrike" cap="none">
              <a:solidFill>
                <a:srgbClr val="000000"/>
              </a:solidFill>
              <a:latin typeface="Times New Roman"/>
              <a:ea typeface="Times New Roman"/>
              <a:cs typeface="Times New Roman"/>
              <a:sym typeface="Times New Roman"/>
            </a:endParaRPr>
          </a:p>
        </p:txBody>
      </p:sp>
      <p:grpSp>
        <p:nvGrpSpPr>
          <p:cNvPr id="137" name="Google Shape;137;p4"/>
          <p:cNvGrpSpPr/>
          <p:nvPr/>
        </p:nvGrpSpPr>
        <p:grpSpPr>
          <a:xfrm>
            <a:off x="8991601" y="2408965"/>
            <a:ext cx="8884718" cy="5706336"/>
            <a:chOff x="0" y="-66675"/>
            <a:chExt cx="3246844" cy="1261989"/>
          </a:xfrm>
        </p:grpSpPr>
        <p:sp>
          <p:nvSpPr>
            <p:cNvPr id="138" name="Google Shape;138;p4"/>
            <p:cNvSpPr/>
            <p:nvPr/>
          </p:nvSpPr>
          <p:spPr>
            <a:xfrm>
              <a:off x="0" y="0"/>
              <a:ext cx="3246844" cy="1195314"/>
            </a:xfrm>
            <a:custGeom>
              <a:avLst/>
              <a:gdLst/>
              <a:ahLst/>
              <a:cxnLst/>
              <a:rect l="l" t="t" r="r" b="b"/>
              <a:pathLst>
                <a:path w="3246844" h="1195314" extrusionOk="0">
                  <a:moveTo>
                    <a:pt x="62800" y="0"/>
                  </a:moveTo>
                  <a:lnTo>
                    <a:pt x="3184044" y="0"/>
                  </a:lnTo>
                  <a:cubicBezTo>
                    <a:pt x="3200700" y="0"/>
                    <a:pt x="3216673" y="6616"/>
                    <a:pt x="3228451" y="18394"/>
                  </a:cubicBezTo>
                  <a:cubicBezTo>
                    <a:pt x="3240228" y="30171"/>
                    <a:pt x="3246844" y="46145"/>
                    <a:pt x="3246844" y="62800"/>
                  </a:cubicBezTo>
                  <a:lnTo>
                    <a:pt x="3246844" y="1132514"/>
                  </a:lnTo>
                  <a:cubicBezTo>
                    <a:pt x="3246844" y="1167197"/>
                    <a:pt x="3218728" y="1195314"/>
                    <a:pt x="3184044" y="1195314"/>
                  </a:cubicBezTo>
                  <a:lnTo>
                    <a:pt x="62800" y="1195314"/>
                  </a:lnTo>
                  <a:cubicBezTo>
                    <a:pt x="28117" y="1195314"/>
                    <a:pt x="0" y="1167197"/>
                    <a:pt x="0" y="1132514"/>
                  </a:cubicBezTo>
                  <a:lnTo>
                    <a:pt x="0" y="62800"/>
                  </a:lnTo>
                  <a:cubicBezTo>
                    <a:pt x="0" y="28117"/>
                    <a:pt x="28117" y="0"/>
                    <a:pt x="62800" y="0"/>
                  </a:cubicBezTo>
                  <a:close/>
                </a:path>
              </a:pathLst>
            </a:custGeom>
            <a:solidFill>
              <a:srgbClr val="FBD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txBox="1"/>
            <p:nvPr/>
          </p:nvSpPr>
          <p:spPr>
            <a:xfrm>
              <a:off x="0" y="-66675"/>
              <a:ext cx="3246844" cy="1261989"/>
            </a:xfrm>
            <a:prstGeom prst="rect">
              <a:avLst/>
            </a:prstGeom>
            <a:solidFill>
              <a:srgbClr val="FBD4B4"/>
            </a:solidFill>
            <a:ln>
              <a:noFill/>
            </a:ln>
          </p:spPr>
          <p:txBody>
            <a:bodyPr spcFirstLastPara="1" wrap="square" lIns="50800" tIns="50800" rIns="50800" bIns="50800" anchor="ctr" anchorCtr="0">
              <a:noAutofit/>
            </a:bodyPr>
            <a:lstStyle/>
            <a:p>
              <a:pPr marL="0" marR="0" lvl="0" indent="0" algn="ctr" rtl="0">
                <a:lnSpc>
                  <a:spcPct val="21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140" name="Google Shape;140;p4"/>
          <p:cNvCxnSpPr/>
          <p:nvPr/>
        </p:nvCxnSpPr>
        <p:spPr>
          <a:xfrm>
            <a:off x="11581343" y="9277350"/>
            <a:ext cx="4623890" cy="0"/>
          </a:xfrm>
          <a:prstGeom prst="straightConnector1">
            <a:avLst/>
          </a:prstGeom>
          <a:noFill/>
          <a:ln w="38100" cap="flat" cmpd="sng">
            <a:solidFill>
              <a:srgbClr val="990000"/>
            </a:solidFill>
            <a:prstDash val="solid"/>
            <a:round/>
            <a:headEnd type="none" w="sm" len="sm"/>
            <a:tailEnd type="none" w="sm" len="sm"/>
          </a:ln>
        </p:spPr>
      </p:cxnSp>
      <p:grpSp>
        <p:nvGrpSpPr>
          <p:cNvPr id="141" name="Google Shape;141;p4"/>
          <p:cNvGrpSpPr/>
          <p:nvPr/>
        </p:nvGrpSpPr>
        <p:grpSpPr>
          <a:xfrm>
            <a:off x="14091131" y="1028700"/>
            <a:ext cx="1166982" cy="1166982"/>
            <a:chOff x="0" y="0"/>
            <a:chExt cx="812800" cy="812800"/>
          </a:xfrm>
        </p:grpSpPr>
        <p:sp>
          <p:nvSpPr>
            <p:cNvPr id="142" name="Google Shape;142;p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4" name="Google Shape;144;p4"/>
          <p:cNvSpPr/>
          <p:nvPr/>
        </p:nvSpPr>
        <p:spPr>
          <a:xfrm rot="10800000">
            <a:off x="14466783" y="1404352"/>
            <a:ext cx="415678" cy="415678"/>
          </a:xfrm>
          <a:custGeom>
            <a:avLst/>
            <a:gdLst/>
            <a:ahLst/>
            <a:cxnLst/>
            <a:rect l="l" t="t" r="r" b="b"/>
            <a:pathLst>
              <a:path w="415678" h="415678" extrusionOk="0">
                <a:moveTo>
                  <a:pt x="415678" y="415678"/>
                </a:moveTo>
                <a:lnTo>
                  <a:pt x="0" y="415678"/>
                </a:lnTo>
                <a:lnTo>
                  <a:pt x="0" y="0"/>
                </a:lnTo>
                <a:lnTo>
                  <a:pt x="415678" y="0"/>
                </a:lnTo>
                <a:lnTo>
                  <a:pt x="415678" y="415678"/>
                </a:lnTo>
                <a:close/>
              </a:path>
            </a:pathLst>
          </a:custGeom>
          <a:blipFill rotWithShape="1">
            <a:blip r:embed="rId3">
              <a:alphaModFix/>
            </a:blip>
            <a:stretch>
              <a:fillRect/>
            </a:stretch>
          </a:blipFill>
          <a:ln>
            <a:noFill/>
          </a:ln>
        </p:spPr>
      </p:sp>
      <p:grpSp>
        <p:nvGrpSpPr>
          <p:cNvPr id="145" name="Google Shape;145;p4"/>
          <p:cNvGrpSpPr/>
          <p:nvPr/>
        </p:nvGrpSpPr>
        <p:grpSpPr>
          <a:xfrm>
            <a:off x="15081253" y="1028700"/>
            <a:ext cx="1166982" cy="1166982"/>
            <a:chOff x="0" y="0"/>
            <a:chExt cx="812800" cy="812800"/>
          </a:xfrm>
        </p:grpSpPr>
        <p:sp>
          <p:nvSpPr>
            <p:cNvPr id="146" name="Google Shape;146;p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8" name="Google Shape;148;p4"/>
          <p:cNvGrpSpPr/>
          <p:nvPr/>
        </p:nvGrpSpPr>
        <p:grpSpPr>
          <a:xfrm>
            <a:off x="16071375" y="1028700"/>
            <a:ext cx="1166982" cy="1166982"/>
            <a:chOff x="0" y="0"/>
            <a:chExt cx="812800" cy="812800"/>
          </a:xfrm>
        </p:grpSpPr>
        <p:sp>
          <p:nvSpPr>
            <p:cNvPr id="149" name="Google Shape;149;p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1" name="Google Shape;151;p4"/>
          <p:cNvSpPr txBox="1"/>
          <p:nvPr/>
        </p:nvSpPr>
        <p:spPr>
          <a:xfrm>
            <a:off x="8946083" y="2628900"/>
            <a:ext cx="8884717" cy="5115311"/>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campaign “Year of Legends” was created by Visit Wales as the successor of “Year of Adventure" in 2017 to develop an immersive tourism experience (Welsh Government, 2017a).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core purpose of this campaign is to develop new Welsh legends and to immerse the visitors in legendary experiences (Visit Wales, 2023).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campaign showcased the opportunity to celebrate cultural events, sports and icons (Welsh Government, 2017b).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Through this campaign, the event "Wales Reimagined: Wales International Heritage Summit” will take place to increase heritage visitors.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A major concept was associated with promoting heritage in foreign markets and utilising technology extensively (BBC, 2017). </a:t>
            </a:r>
            <a:endParaRPr sz="2000" b="0" i="0" u="none" strike="noStrike" cap="none">
              <a:solidFill>
                <a:schemeClr val="dk1"/>
              </a:solidFill>
              <a:latin typeface="Times New Roman"/>
              <a:ea typeface="Times New Roman"/>
              <a:cs typeface="Times New Roman"/>
              <a:sym typeface="Times New Roman"/>
            </a:endParaRPr>
          </a:p>
        </p:txBody>
      </p:sp>
      <p:pic>
        <p:nvPicPr>
          <p:cNvPr id="152" name="Google Shape;152;p4"/>
          <p:cNvPicPr preferRelativeResize="0"/>
          <p:nvPr/>
        </p:nvPicPr>
        <p:blipFill rotWithShape="1">
          <a:blip r:embed="rId4">
            <a:alphaModFix/>
          </a:blip>
          <a:srcRect/>
          <a:stretch/>
        </p:blipFill>
        <p:spPr>
          <a:xfrm>
            <a:off x="1143000" y="2441074"/>
            <a:ext cx="7162800" cy="5404851"/>
          </a:xfrm>
          <a:prstGeom prst="rect">
            <a:avLst/>
          </a:prstGeom>
          <a:noFill/>
          <a:ln>
            <a:noFill/>
          </a:ln>
        </p:spPr>
      </p:pic>
      <p:sp>
        <p:nvSpPr>
          <p:cNvPr id="153" name="Google Shape;153;p4"/>
          <p:cNvSpPr txBox="1"/>
          <p:nvPr/>
        </p:nvSpPr>
        <p:spPr>
          <a:xfrm>
            <a:off x="1524000" y="8420100"/>
            <a:ext cx="70866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2: Tourism boost through “Year of Legends” </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BBC, 2017)</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57"/>
        <p:cNvGrpSpPr/>
        <p:nvPr/>
      </p:nvGrpSpPr>
      <p:grpSpPr>
        <a:xfrm>
          <a:off x="0" y="0"/>
          <a:ext cx="0" cy="0"/>
          <a:chOff x="0" y="0"/>
          <a:chExt cx="0" cy="0"/>
        </a:xfrm>
      </p:grpSpPr>
      <p:sp>
        <p:nvSpPr>
          <p:cNvPr id="158" name="Google Shape;158;p5"/>
          <p:cNvSpPr txBox="1"/>
          <p:nvPr/>
        </p:nvSpPr>
        <p:spPr>
          <a:xfrm>
            <a:off x="1028700" y="114300"/>
            <a:ext cx="15278100" cy="120167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Market factors (Target)</a:t>
            </a:r>
            <a:endParaRPr sz="3500" b="1" i="0" u="none" strike="noStrike" cap="none">
              <a:solidFill>
                <a:srgbClr val="000000"/>
              </a:solidFill>
              <a:latin typeface="Times New Roman"/>
              <a:ea typeface="Times New Roman"/>
              <a:cs typeface="Times New Roman"/>
              <a:sym typeface="Times New Roman"/>
            </a:endParaRPr>
          </a:p>
        </p:txBody>
      </p:sp>
      <p:sp>
        <p:nvSpPr>
          <p:cNvPr id="159" name="Google Shape;159;p5"/>
          <p:cNvSpPr txBox="1"/>
          <p:nvPr/>
        </p:nvSpPr>
        <p:spPr>
          <a:xfrm>
            <a:off x="1028701" y="2552700"/>
            <a:ext cx="6210299" cy="2252989"/>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Segmentation:</a:t>
            </a:r>
            <a:r>
              <a:rPr lang="en-GB" sz="2000" b="0" i="1" u="none" strike="noStrike" cap="none">
                <a:solidFill>
                  <a:schemeClr val="dk1"/>
                </a:solidFill>
                <a:latin typeface="Times New Roman"/>
                <a:ea typeface="Times New Roman"/>
                <a:cs typeface="Times New Roman"/>
                <a:sym typeface="Times New Roman"/>
              </a:rPr>
              <a:t> </a:t>
            </a:r>
            <a:r>
              <a:rPr lang="en-GB" sz="2000" b="0" i="0" u="none" strike="noStrike" cap="none">
                <a:solidFill>
                  <a:schemeClr val="dk1"/>
                </a:solidFill>
                <a:latin typeface="Times New Roman"/>
                <a:ea typeface="Times New Roman"/>
                <a:cs typeface="Times New Roman"/>
                <a:sym typeface="Times New Roman"/>
              </a:rPr>
              <a:t>The target market in terms of the international cultural tourist who is interested in heritage experience is the segment of the UK market, which is 275 million people aged between 25 and 55 years of age (Future Market Insights, 2025). </a:t>
            </a:r>
            <a:endParaRPr sz="2000" b="0" i="0" u="none" strike="noStrike" cap="none">
              <a:solidFill>
                <a:schemeClr val="dk1"/>
              </a:solidFill>
              <a:latin typeface="Times New Roman"/>
              <a:ea typeface="Times New Roman"/>
              <a:cs typeface="Times New Roman"/>
              <a:sym typeface="Times New Roman"/>
            </a:endParaRPr>
          </a:p>
        </p:txBody>
      </p:sp>
      <p:grpSp>
        <p:nvGrpSpPr>
          <p:cNvPr id="160" name="Google Shape;160;p5"/>
          <p:cNvGrpSpPr/>
          <p:nvPr/>
        </p:nvGrpSpPr>
        <p:grpSpPr>
          <a:xfrm>
            <a:off x="13335000" y="1062819"/>
            <a:ext cx="3312739" cy="2993775"/>
            <a:chOff x="0" y="-66675"/>
            <a:chExt cx="872491" cy="788484"/>
          </a:xfrm>
        </p:grpSpPr>
        <p:sp>
          <p:nvSpPr>
            <p:cNvPr id="161" name="Google Shape;161;p5"/>
            <p:cNvSpPr/>
            <p:nvPr/>
          </p:nvSpPr>
          <p:spPr>
            <a:xfrm>
              <a:off x="0" y="0"/>
              <a:ext cx="872491" cy="721809"/>
            </a:xfrm>
            <a:custGeom>
              <a:avLst/>
              <a:gdLst/>
              <a:ahLst/>
              <a:cxnLst/>
              <a:rect l="l" t="t" r="r" b="b"/>
              <a:pathLst>
                <a:path w="872491" h="721809" extrusionOk="0">
                  <a:moveTo>
                    <a:pt x="140221" y="0"/>
                  </a:moveTo>
                  <a:lnTo>
                    <a:pt x="732270" y="0"/>
                  </a:lnTo>
                  <a:cubicBezTo>
                    <a:pt x="809712" y="0"/>
                    <a:pt x="872491" y="62779"/>
                    <a:pt x="872491" y="140221"/>
                  </a:cubicBezTo>
                  <a:lnTo>
                    <a:pt x="872491" y="581588"/>
                  </a:lnTo>
                  <a:cubicBezTo>
                    <a:pt x="872491" y="618777"/>
                    <a:pt x="857718" y="654443"/>
                    <a:pt x="831421" y="680739"/>
                  </a:cubicBezTo>
                  <a:cubicBezTo>
                    <a:pt x="805125" y="707036"/>
                    <a:pt x="769459" y="721809"/>
                    <a:pt x="732270" y="721809"/>
                  </a:cubicBezTo>
                  <a:lnTo>
                    <a:pt x="140221" y="721809"/>
                  </a:lnTo>
                  <a:cubicBezTo>
                    <a:pt x="103032" y="721809"/>
                    <a:pt x="67366" y="707036"/>
                    <a:pt x="41070" y="680739"/>
                  </a:cubicBezTo>
                  <a:cubicBezTo>
                    <a:pt x="14773" y="654443"/>
                    <a:pt x="0" y="618777"/>
                    <a:pt x="0" y="581588"/>
                  </a:cubicBezTo>
                  <a:lnTo>
                    <a:pt x="0" y="140221"/>
                  </a:lnTo>
                  <a:cubicBezTo>
                    <a:pt x="0" y="103032"/>
                    <a:pt x="14773" y="67366"/>
                    <a:pt x="41070" y="41070"/>
                  </a:cubicBezTo>
                  <a:cubicBezTo>
                    <a:pt x="67366" y="14773"/>
                    <a:pt x="103032" y="0"/>
                    <a:pt x="140221"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5"/>
            <p:cNvSpPr txBox="1"/>
            <p:nvPr/>
          </p:nvSpPr>
          <p:spPr>
            <a:xfrm>
              <a:off x="0" y="-66675"/>
              <a:ext cx="872491" cy="788484"/>
            </a:xfrm>
            <a:prstGeom prst="rect">
              <a:avLst/>
            </a:prstGeom>
            <a:noFill/>
            <a:ln>
              <a:noFill/>
            </a:ln>
          </p:spPr>
          <p:txBody>
            <a:bodyPr spcFirstLastPara="1" wrap="square" lIns="50800" tIns="50800" rIns="50800" bIns="50800" anchor="ctr" anchorCtr="0">
              <a:noAutofit/>
            </a:bodyPr>
            <a:lstStyle/>
            <a:p>
              <a:pPr marL="0" marR="0" lvl="0" indent="0" algn="ctr" rtl="0">
                <a:lnSpc>
                  <a:spcPct val="21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63" name="Google Shape;163;p5"/>
          <p:cNvSpPr txBox="1"/>
          <p:nvPr/>
        </p:nvSpPr>
        <p:spPr>
          <a:xfrm>
            <a:off x="7772400" y="4479043"/>
            <a:ext cx="5334000" cy="188365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Targeting:</a:t>
            </a:r>
            <a:r>
              <a:rPr lang="en-GB" sz="2000" b="0" i="0" u="none" strike="noStrike" cap="none">
                <a:solidFill>
                  <a:schemeClr val="dk1"/>
                </a:solidFill>
                <a:latin typeface="Times New Roman"/>
                <a:ea typeface="Times New Roman"/>
                <a:cs typeface="Times New Roman"/>
                <a:sym typeface="Times New Roman"/>
              </a:rPr>
              <a:t> Welsh heritage enjoyments tend to be of high prices (£200 per ticket) thus individuals in high-income levels, and fans would be happy to purchase tickets.</a:t>
            </a:r>
            <a:endParaRPr sz="2000" b="0" i="0" u="none" strike="noStrike" cap="none">
              <a:solidFill>
                <a:schemeClr val="dk1"/>
              </a:solidFill>
              <a:latin typeface="Times New Roman"/>
              <a:ea typeface="Times New Roman"/>
              <a:cs typeface="Times New Roman"/>
              <a:sym typeface="Times New Roman"/>
            </a:endParaRPr>
          </a:p>
        </p:txBody>
      </p:sp>
      <p:sp>
        <p:nvSpPr>
          <p:cNvPr id="164" name="Google Shape;164;p5"/>
          <p:cNvSpPr txBox="1"/>
          <p:nvPr/>
        </p:nvSpPr>
        <p:spPr>
          <a:xfrm>
            <a:off x="12039600" y="6760578"/>
            <a:ext cx="5715000" cy="234532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Positioning:</a:t>
            </a:r>
            <a:r>
              <a:rPr lang="en-GB" sz="2000" b="0" i="0" u="none" strike="noStrike" cap="none">
                <a:solidFill>
                  <a:schemeClr val="dk1"/>
                </a:solidFill>
                <a:latin typeface="Times New Roman"/>
                <a:ea typeface="Times New Roman"/>
                <a:cs typeface="Times New Roman"/>
                <a:sym typeface="Times New Roman"/>
              </a:rPr>
              <a:t> The event transforms the destination of Wales to be an appealing tourist destination and a cultural narrative, digital innovation, and dynamic heritage tourism destination option to 929,000 foreign visitors each year throughout the world (Tore, 2025).</a:t>
            </a:r>
            <a:endParaRPr sz="2000" b="0" i="0" u="none" strike="noStrike" cap="none">
              <a:solidFill>
                <a:schemeClr val="dk1"/>
              </a:solidFill>
              <a:latin typeface="Times New Roman"/>
              <a:ea typeface="Times New Roman"/>
              <a:cs typeface="Times New Roman"/>
              <a:sym typeface="Times New Roman"/>
            </a:endParaRPr>
          </a:p>
        </p:txBody>
      </p:sp>
      <p:pic>
        <p:nvPicPr>
          <p:cNvPr id="165" name="Google Shape;165;p5"/>
          <p:cNvPicPr preferRelativeResize="0"/>
          <p:nvPr/>
        </p:nvPicPr>
        <p:blipFill rotWithShape="1">
          <a:blip r:embed="rId3">
            <a:alphaModFix/>
          </a:blip>
          <a:srcRect/>
          <a:stretch/>
        </p:blipFill>
        <p:spPr>
          <a:xfrm>
            <a:off x="628650" y="4991100"/>
            <a:ext cx="7010400" cy="3128605"/>
          </a:xfrm>
          <a:prstGeom prst="rect">
            <a:avLst/>
          </a:prstGeom>
          <a:noFill/>
          <a:ln>
            <a:noFill/>
          </a:ln>
        </p:spPr>
      </p:pic>
      <p:sp>
        <p:nvSpPr>
          <p:cNvPr id="166" name="Google Shape;166;p5"/>
          <p:cNvSpPr txBox="1"/>
          <p:nvPr/>
        </p:nvSpPr>
        <p:spPr>
          <a:xfrm>
            <a:off x="381000" y="8648700"/>
            <a:ext cx="71628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3: STP</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Oxford College of Marketing, 2025)</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70"/>
        <p:cNvGrpSpPr/>
        <p:nvPr/>
      </p:nvGrpSpPr>
      <p:grpSpPr>
        <a:xfrm>
          <a:off x="0" y="0"/>
          <a:ext cx="0" cy="0"/>
          <a:chOff x="0" y="0"/>
          <a:chExt cx="0" cy="0"/>
        </a:xfrm>
      </p:grpSpPr>
      <p:sp>
        <p:nvSpPr>
          <p:cNvPr id="171" name="Google Shape;171;p6"/>
          <p:cNvSpPr txBox="1"/>
          <p:nvPr/>
        </p:nvSpPr>
        <p:spPr>
          <a:xfrm>
            <a:off x="1028700" y="114300"/>
            <a:ext cx="13144500" cy="122238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Market factors (Demand and Supply)</a:t>
            </a:r>
            <a:endParaRPr sz="3500" b="1" i="0" u="none" strike="noStrike" cap="none">
              <a:solidFill>
                <a:srgbClr val="000000"/>
              </a:solidFill>
              <a:latin typeface="Times New Roman"/>
              <a:ea typeface="Times New Roman"/>
              <a:cs typeface="Times New Roman"/>
              <a:sym typeface="Times New Roman"/>
            </a:endParaRPr>
          </a:p>
        </p:txBody>
      </p:sp>
      <p:sp>
        <p:nvSpPr>
          <p:cNvPr id="172" name="Google Shape;172;p6"/>
          <p:cNvSpPr txBox="1"/>
          <p:nvPr/>
        </p:nvSpPr>
        <p:spPr>
          <a:xfrm>
            <a:off x="10816166" y="2519045"/>
            <a:ext cx="6443134" cy="6407973"/>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Demand:</a:t>
            </a:r>
            <a:r>
              <a:rPr lang="en-GB" sz="2000" b="1" i="0" u="none" strike="noStrike" cap="none">
                <a:solidFill>
                  <a:schemeClr val="dk1"/>
                </a:solidFill>
                <a:latin typeface="Times New Roman"/>
                <a:ea typeface="Times New Roman"/>
                <a:cs typeface="Times New Roman"/>
                <a:sym typeface="Times New Roman"/>
              </a:rPr>
              <a:t> </a:t>
            </a:r>
            <a:r>
              <a:rPr lang="en-GB" sz="2000" b="0" i="0" u="none" strike="noStrike" cap="none">
                <a:solidFill>
                  <a:schemeClr val="dk1"/>
                </a:solidFill>
                <a:latin typeface="Times New Roman"/>
                <a:ea typeface="Times New Roman"/>
                <a:cs typeface="Times New Roman"/>
                <a:sym typeface="Times New Roman"/>
              </a:rPr>
              <a:t>The customer desire for cultural heritage tourism grows with 42% of the market share in immersive tourism, which shows the high interest in Wales (Credence Research, 2024).</a:t>
            </a:r>
            <a:endParaRPr sz="20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Supply:</a:t>
            </a:r>
            <a:r>
              <a:rPr lang="en-GB" sz="2000" b="0" i="0" u="none" strike="noStrike" cap="none">
                <a:solidFill>
                  <a:schemeClr val="dk1"/>
                </a:solidFill>
                <a:latin typeface="Times New Roman"/>
                <a:ea typeface="Times New Roman"/>
                <a:cs typeface="Times New Roman"/>
                <a:sym typeface="Times New Roman"/>
              </a:rPr>
              <a:t> There are international heritage summits that exist in Wales, and Legends Reimagined will be able to utilise the niche (Spiwak, 2025).</a:t>
            </a:r>
            <a:endParaRPr sz="20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Competition: </a:t>
            </a:r>
            <a:r>
              <a:rPr lang="en-GB" sz="2000" b="0" i="0" u="none" strike="noStrike" cap="none">
                <a:solidFill>
                  <a:schemeClr val="dk1"/>
                </a:solidFill>
                <a:latin typeface="Times New Roman"/>
                <a:ea typeface="Times New Roman"/>
                <a:cs typeface="Times New Roman"/>
                <a:sym typeface="Times New Roman"/>
              </a:rPr>
              <a:t>Edinburgh International Festival and UK heritage conferences are similar events, but neither of them offers VR, cultural storytelling, and Welsh legends.</a:t>
            </a:r>
            <a:endParaRPr sz="20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Market needs:</a:t>
            </a:r>
            <a:r>
              <a:rPr lang="en-GB" sz="2000" b="0" i="0" u="none" strike="noStrike" cap="none">
                <a:solidFill>
                  <a:schemeClr val="dk1"/>
                </a:solidFill>
                <a:latin typeface="Times New Roman"/>
                <a:ea typeface="Times New Roman"/>
                <a:cs typeface="Times New Roman"/>
                <a:sym typeface="Times New Roman"/>
              </a:rPr>
              <a:t> A rising number of international tourists wish to have an experience to visit Wales; this event would handle the purposes of experiential tourism, and would enhance the cultural brand of Wales.</a:t>
            </a:r>
            <a:endParaRPr sz="2000" b="0" i="0" u="none" strike="noStrike" cap="none">
              <a:solidFill>
                <a:schemeClr val="dk1"/>
              </a:solidFill>
              <a:latin typeface="Times New Roman"/>
              <a:ea typeface="Times New Roman"/>
              <a:cs typeface="Times New Roman"/>
              <a:sym typeface="Times New Roman"/>
            </a:endParaRPr>
          </a:p>
        </p:txBody>
      </p:sp>
      <p:grpSp>
        <p:nvGrpSpPr>
          <p:cNvPr id="173" name="Google Shape;173;p6"/>
          <p:cNvGrpSpPr/>
          <p:nvPr/>
        </p:nvGrpSpPr>
        <p:grpSpPr>
          <a:xfrm>
            <a:off x="9062256" y="5900823"/>
            <a:ext cx="1166982" cy="1166982"/>
            <a:chOff x="0" y="0"/>
            <a:chExt cx="812800" cy="812800"/>
          </a:xfrm>
        </p:grpSpPr>
        <p:sp>
          <p:nvSpPr>
            <p:cNvPr id="174" name="Google Shape;174;p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76" name="Google Shape;176;p6"/>
          <p:cNvSpPr/>
          <p:nvPr/>
        </p:nvSpPr>
        <p:spPr>
          <a:xfrm rot="10800000" flipH="1">
            <a:off x="9437908" y="6276476"/>
            <a:ext cx="415678" cy="415678"/>
          </a:xfrm>
          <a:custGeom>
            <a:avLst/>
            <a:gdLst/>
            <a:ahLst/>
            <a:cxnLst/>
            <a:rect l="l" t="t" r="r" b="b"/>
            <a:pathLst>
              <a:path w="415678" h="415678" extrusionOk="0">
                <a:moveTo>
                  <a:pt x="0" y="415677"/>
                </a:moveTo>
                <a:lnTo>
                  <a:pt x="415678" y="415677"/>
                </a:lnTo>
                <a:lnTo>
                  <a:pt x="415678" y="0"/>
                </a:lnTo>
                <a:lnTo>
                  <a:pt x="0" y="0"/>
                </a:lnTo>
                <a:lnTo>
                  <a:pt x="0" y="415677"/>
                </a:lnTo>
                <a:close/>
              </a:path>
            </a:pathLst>
          </a:custGeom>
          <a:blipFill rotWithShape="1">
            <a:blip r:embed="rId3">
              <a:alphaModFix/>
            </a:blip>
            <a:stretch>
              <a:fillRect/>
            </a:stretch>
          </a:blipFill>
          <a:ln>
            <a:noFill/>
          </a:ln>
        </p:spPr>
      </p:sp>
      <p:cxnSp>
        <p:nvCxnSpPr>
          <p:cNvPr id="177" name="Google Shape;177;p6"/>
          <p:cNvCxnSpPr/>
          <p:nvPr/>
        </p:nvCxnSpPr>
        <p:spPr>
          <a:xfrm>
            <a:off x="1028700" y="9277350"/>
            <a:ext cx="15197475" cy="0"/>
          </a:xfrm>
          <a:prstGeom prst="straightConnector1">
            <a:avLst/>
          </a:prstGeom>
          <a:noFill/>
          <a:ln w="38100" cap="flat" cmpd="sng">
            <a:solidFill>
              <a:srgbClr val="990000"/>
            </a:solidFill>
            <a:prstDash val="solid"/>
            <a:round/>
            <a:headEnd type="none" w="sm" len="sm"/>
            <a:tailEnd type="none" w="sm" len="sm"/>
          </a:ln>
        </p:spPr>
      </p:cxnSp>
      <p:cxnSp>
        <p:nvCxnSpPr>
          <p:cNvPr id="178" name="Google Shape;178;p6"/>
          <p:cNvCxnSpPr/>
          <p:nvPr/>
        </p:nvCxnSpPr>
        <p:spPr>
          <a:xfrm>
            <a:off x="10816166" y="1562100"/>
            <a:ext cx="6443134" cy="0"/>
          </a:xfrm>
          <a:prstGeom prst="straightConnector1">
            <a:avLst/>
          </a:prstGeom>
          <a:noFill/>
          <a:ln w="38100" cap="flat" cmpd="sng">
            <a:solidFill>
              <a:srgbClr val="990000"/>
            </a:solidFill>
            <a:prstDash val="solid"/>
            <a:round/>
            <a:headEnd type="none" w="sm" len="sm"/>
            <a:tailEnd type="none" w="sm" len="sm"/>
          </a:ln>
        </p:spPr>
      </p:cxnSp>
      <p:pic>
        <p:nvPicPr>
          <p:cNvPr id="179" name="Google Shape;179;p6"/>
          <p:cNvPicPr preferRelativeResize="0"/>
          <p:nvPr/>
        </p:nvPicPr>
        <p:blipFill rotWithShape="1">
          <a:blip r:embed="rId4">
            <a:alphaModFix/>
          </a:blip>
          <a:srcRect/>
          <a:stretch/>
        </p:blipFill>
        <p:spPr>
          <a:xfrm>
            <a:off x="304800" y="2433207"/>
            <a:ext cx="8305800" cy="4230679"/>
          </a:xfrm>
          <a:prstGeom prst="rect">
            <a:avLst/>
          </a:prstGeom>
          <a:noFill/>
          <a:ln>
            <a:noFill/>
          </a:ln>
        </p:spPr>
      </p:pic>
      <p:sp>
        <p:nvSpPr>
          <p:cNvPr id="180" name="Google Shape;180;p6"/>
          <p:cNvSpPr txBox="1"/>
          <p:nvPr/>
        </p:nvSpPr>
        <p:spPr>
          <a:xfrm>
            <a:off x="1371600" y="7429500"/>
            <a:ext cx="57150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4: Supply and Demand</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Eksoz, 2025)</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84"/>
        <p:cNvGrpSpPr/>
        <p:nvPr/>
      </p:nvGrpSpPr>
      <p:grpSpPr>
        <a:xfrm>
          <a:off x="0" y="0"/>
          <a:ext cx="0" cy="0"/>
          <a:chOff x="0" y="0"/>
          <a:chExt cx="0" cy="0"/>
        </a:xfrm>
      </p:grpSpPr>
      <p:sp>
        <p:nvSpPr>
          <p:cNvPr id="185" name="Google Shape;185;p7"/>
          <p:cNvSpPr txBox="1"/>
          <p:nvPr/>
        </p:nvSpPr>
        <p:spPr>
          <a:xfrm>
            <a:off x="2057400" y="342900"/>
            <a:ext cx="13030200" cy="63094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Market factors (Activity)</a:t>
            </a:r>
            <a:endParaRPr sz="3500" b="1" i="0" u="none" strike="noStrike" cap="none">
              <a:solidFill>
                <a:schemeClr val="dk1"/>
              </a:solidFill>
              <a:latin typeface="Times New Roman"/>
              <a:ea typeface="Times New Roman"/>
              <a:cs typeface="Times New Roman"/>
              <a:sym typeface="Times New Roman"/>
            </a:endParaRPr>
          </a:p>
        </p:txBody>
      </p:sp>
      <p:sp>
        <p:nvSpPr>
          <p:cNvPr id="186" name="Google Shape;186;p7"/>
          <p:cNvSpPr txBox="1"/>
          <p:nvPr/>
        </p:nvSpPr>
        <p:spPr>
          <a:xfrm>
            <a:off x="1143000" y="1943100"/>
            <a:ext cx="6324600" cy="5576976"/>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Through influential content and affiliate marketing, international delegates will be taken to the resort, and networks will be used in the cultural tourism industry (Jahid, 2024). </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To bring in more attention, a series of social media campaigns will be used to capture the attention of more people to Welsh legends, and extraordinary experiences to create awareness of the same at the global scene and presence.</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registration procedure online and attractive branding will ease the free attendance entry and provoke the sale of the tickets and promote the cultural image of Wales.</a:t>
            </a:r>
            <a:endParaRPr sz="2000" b="0" i="0" u="none" strike="noStrike" cap="none">
              <a:solidFill>
                <a:schemeClr val="dk1"/>
              </a:solidFill>
              <a:latin typeface="Times New Roman"/>
              <a:ea typeface="Times New Roman"/>
              <a:cs typeface="Times New Roman"/>
              <a:sym typeface="Times New Roman"/>
            </a:endParaRPr>
          </a:p>
        </p:txBody>
      </p:sp>
      <p:pic>
        <p:nvPicPr>
          <p:cNvPr id="187" name="Google Shape;187;p7"/>
          <p:cNvPicPr preferRelativeResize="0"/>
          <p:nvPr/>
        </p:nvPicPr>
        <p:blipFill rotWithShape="1">
          <a:blip r:embed="rId3">
            <a:alphaModFix/>
          </a:blip>
          <a:srcRect/>
          <a:stretch/>
        </p:blipFill>
        <p:spPr>
          <a:xfrm>
            <a:off x="9175955" y="2013935"/>
            <a:ext cx="7162800" cy="5715000"/>
          </a:xfrm>
          <a:prstGeom prst="rect">
            <a:avLst/>
          </a:prstGeom>
          <a:noFill/>
          <a:ln>
            <a:noFill/>
          </a:ln>
        </p:spPr>
      </p:pic>
      <p:sp>
        <p:nvSpPr>
          <p:cNvPr id="188" name="Google Shape;188;p7"/>
          <p:cNvSpPr txBox="1"/>
          <p:nvPr/>
        </p:nvSpPr>
        <p:spPr>
          <a:xfrm>
            <a:off x="9753600" y="8420100"/>
            <a:ext cx="56388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5: Affiliate Marketing</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Techiegigs, 2024)</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192"/>
        <p:cNvGrpSpPr/>
        <p:nvPr/>
      </p:nvGrpSpPr>
      <p:grpSpPr>
        <a:xfrm>
          <a:off x="0" y="0"/>
          <a:ext cx="0" cy="0"/>
          <a:chOff x="0" y="0"/>
          <a:chExt cx="0" cy="0"/>
        </a:xfrm>
      </p:grpSpPr>
      <p:sp>
        <p:nvSpPr>
          <p:cNvPr id="193" name="Google Shape;193;p8"/>
          <p:cNvSpPr txBox="1"/>
          <p:nvPr/>
        </p:nvSpPr>
        <p:spPr>
          <a:xfrm>
            <a:off x="1828800" y="571500"/>
            <a:ext cx="12573000" cy="63094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Operational factors (Venue Availability)</a:t>
            </a:r>
            <a:endParaRPr sz="3500" b="1" i="0" u="none" strike="noStrike" cap="none">
              <a:solidFill>
                <a:schemeClr val="dk1"/>
              </a:solidFill>
              <a:latin typeface="Times New Roman"/>
              <a:ea typeface="Times New Roman"/>
              <a:cs typeface="Times New Roman"/>
              <a:sym typeface="Times New Roman"/>
            </a:endParaRPr>
          </a:p>
        </p:txBody>
      </p:sp>
      <p:sp>
        <p:nvSpPr>
          <p:cNvPr id="194" name="Google Shape;194;p8"/>
          <p:cNvSpPr txBox="1"/>
          <p:nvPr/>
        </p:nvSpPr>
        <p:spPr>
          <a:xfrm>
            <a:off x="1981200" y="1562100"/>
            <a:ext cx="11963400" cy="3730317"/>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summit will be hosted at Celtic Manor Resort in Newport, which will provide a wide range of access to the facilities (Celtic Manor, 2025).</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The venue is guaranteed over a period of three days during the peak tourist season to ensure that the maximum delegates are attracted.</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Modern conference halls and food, and audiovisual services and equipment offered in the resort render it an international product.</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It is supposed to be staffed, with parking, and logistical facilities so that it could run well and ensure satisfaction during the event.</a:t>
            </a:r>
            <a:endParaRPr sz="2000" b="0" i="0" u="none" strike="noStrike" cap="none">
              <a:solidFill>
                <a:schemeClr val="dk1"/>
              </a:solidFill>
              <a:latin typeface="Times New Roman"/>
              <a:ea typeface="Times New Roman"/>
              <a:cs typeface="Times New Roman"/>
              <a:sym typeface="Times New Roman"/>
            </a:endParaRPr>
          </a:p>
        </p:txBody>
      </p:sp>
      <p:pic>
        <p:nvPicPr>
          <p:cNvPr id="195" name="Google Shape;195;p8"/>
          <p:cNvPicPr preferRelativeResize="0"/>
          <p:nvPr/>
        </p:nvPicPr>
        <p:blipFill rotWithShape="1">
          <a:blip r:embed="rId3">
            <a:alphaModFix/>
          </a:blip>
          <a:srcRect/>
          <a:stretch/>
        </p:blipFill>
        <p:spPr>
          <a:xfrm>
            <a:off x="4780935" y="4991100"/>
            <a:ext cx="9144000" cy="4267200"/>
          </a:xfrm>
          <a:prstGeom prst="rect">
            <a:avLst/>
          </a:prstGeom>
          <a:noFill/>
          <a:ln>
            <a:noFill/>
          </a:ln>
        </p:spPr>
      </p:pic>
      <p:sp>
        <p:nvSpPr>
          <p:cNvPr id="196" name="Google Shape;196;p8"/>
          <p:cNvSpPr txBox="1"/>
          <p:nvPr/>
        </p:nvSpPr>
        <p:spPr>
          <a:xfrm>
            <a:off x="4724400" y="9563100"/>
            <a:ext cx="89154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6: Celtic Manor Resort</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Celtic Manor, 2025)</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200"/>
        <p:cNvGrpSpPr/>
        <p:nvPr/>
      </p:nvGrpSpPr>
      <p:grpSpPr>
        <a:xfrm>
          <a:off x="0" y="0"/>
          <a:ext cx="0" cy="0"/>
          <a:chOff x="0" y="0"/>
          <a:chExt cx="0" cy="0"/>
        </a:xfrm>
      </p:grpSpPr>
      <p:sp>
        <p:nvSpPr>
          <p:cNvPr id="201" name="Google Shape;201;p9"/>
          <p:cNvSpPr txBox="1"/>
          <p:nvPr/>
        </p:nvSpPr>
        <p:spPr>
          <a:xfrm>
            <a:off x="4114801" y="38100"/>
            <a:ext cx="12496800" cy="120167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Operational factors (Staff Skills)</a:t>
            </a:r>
            <a:endParaRPr sz="3500" b="1" i="0" u="none" strike="noStrike" cap="none">
              <a:solidFill>
                <a:srgbClr val="000000"/>
              </a:solidFill>
              <a:latin typeface="Times New Roman"/>
              <a:ea typeface="Times New Roman"/>
              <a:cs typeface="Times New Roman"/>
              <a:sym typeface="Times New Roman"/>
            </a:endParaRPr>
          </a:p>
        </p:txBody>
      </p:sp>
      <p:grpSp>
        <p:nvGrpSpPr>
          <p:cNvPr id="202" name="Google Shape;202;p9"/>
          <p:cNvGrpSpPr/>
          <p:nvPr/>
        </p:nvGrpSpPr>
        <p:grpSpPr>
          <a:xfrm>
            <a:off x="6222137" y="4508073"/>
            <a:ext cx="10799620" cy="1502273"/>
            <a:chOff x="0" y="-66675"/>
            <a:chExt cx="2844344" cy="395660"/>
          </a:xfrm>
        </p:grpSpPr>
        <p:sp>
          <p:nvSpPr>
            <p:cNvPr id="203" name="Google Shape;203;p9"/>
            <p:cNvSpPr/>
            <p:nvPr/>
          </p:nvSpPr>
          <p:spPr>
            <a:xfrm>
              <a:off x="0" y="0"/>
              <a:ext cx="2844344" cy="328985"/>
            </a:xfrm>
            <a:custGeom>
              <a:avLst/>
              <a:gdLst/>
              <a:ahLst/>
              <a:cxnLst/>
              <a:rect l="l" t="t" r="r" b="b"/>
              <a:pathLst>
                <a:path w="2844344" h="328985" extrusionOk="0">
                  <a:moveTo>
                    <a:pt x="71687" y="0"/>
                  </a:moveTo>
                  <a:lnTo>
                    <a:pt x="2772657" y="0"/>
                  </a:lnTo>
                  <a:cubicBezTo>
                    <a:pt x="2812249" y="0"/>
                    <a:pt x="2844344" y="32095"/>
                    <a:pt x="2844344" y="71687"/>
                  </a:cubicBezTo>
                  <a:lnTo>
                    <a:pt x="2844344" y="257298"/>
                  </a:lnTo>
                  <a:cubicBezTo>
                    <a:pt x="2844344" y="296890"/>
                    <a:pt x="2812249" y="328985"/>
                    <a:pt x="2772657" y="328985"/>
                  </a:cubicBezTo>
                  <a:lnTo>
                    <a:pt x="71687" y="328985"/>
                  </a:lnTo>
                  <a:cubicBezTo>
                    <a:pt x="32095" y="328985"/>
                    <a:pt x="0" y="296890"/>
                    <a:pt x="0" y="257298"/>
                  </a:cubicBezTo>
                  <a:lnTo>
                    <a:pt x="0" y="71687"/>
                  </a:lnTo>
                  <a:cubicBezTo>
                    <a:pt x="0" y="32095"/>
                    <a:pt x="32095" y="0"/>
                    <a:pt x="71687"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9"/>
            <p:cNvSpPr txBox="1"/>
            <p:nvPr/>
          </p:nvSpPr>
          <p:spPr>
            <a:xfrm>
              <a:off x="0" y="-66675"/>
              <a:ext cx="2844344" cy="395660"/>
            </a:xfrm>
            <a:prstGeom prst="rect">
              <a:avLst/>
            </a:prstGeom>
            <a:no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None/>
              </a:pPr>
              <a:r>
                <a:rPr lang="en-GB" sz="2000" b="0" i="0" u="none" strike="noStrike" cap="none">
                  <a:solidFill>
                    <a:schemeClr val="lt1"/>
                  </a:solidFill>
                  <a:latin typeface="Times New Roman"/>
                  <a:ea typeface="Times New Roman"/>
                  <a:cs typeface="Times New Roman"/>
                  <a:sym typeface="Times New Roman"/>
                </a:rPr>
                <a:t>For lighting, sound, projection, and VR interactive displays, skills and professionals are required.</a:t>
              </a:r>
              <a:endParaRPr sz="2000" b="0" i="0" u="none" strike="noStrike" cap="none">
                <a:solidFill>
                  <a:schemeClr val="lt1"/>
                </a:solidFill>
                <a:latin typeface="Times New Roman"/>
                <a:ea typeface="Times New Roman"/>
                <a:cs typeface="Times New Roman"/>
                <a:sym typeface="Times New Roman"/>
              </a:endParaRPr>
            </a:p>
          </p:txBody>
        </p:sp>
      </p:grpSp>
      <p:cxnSp>
        <p:nvCxnSpPr>
          <p:cNvPr id="205" name="Google Shape;205;p9"/>
          <p:cNvCxnSpPr/>
          <p:nvPr/>
        </p:nvCxnSpPr>
        <p:spPr>
          <a:xfrm>
            <a:off x="12050803" y="1799590"/>
            <a:ext cx="5208497" cy="0"/>
          </a:xfrm>
          <a:prstGeom prst="straightConnector1">
            <a:avLst/>
          </a:prstGeom>
          <a:noFill/>
          <a:ln w="38100" cap="flat" cmpd="sng">
            <a:solidFill>
              <a:srgbClr val="990000"/>
            </a:solidFill>
            <a:prstDash val="solid"/>
            <a:round/>
            <a:headEnd type="none" w="sm" len="sm"/>
            <a:tailEnd type="none" w="sm" len="sm"/>
          </a:ln>
        </p:spPr>
      </p:cxnSp>
      <p:sp>
        <p:nvSpPr>
          <p:cNvPr id="206" name="Google Shape;206;p9"/>
          <p:cNvSpPr txBox="1"/>
          <p:nvPr/>
        </p:nvSpPr>
        <p:spPr>
          <a:xfrm>
            <a:off x="6096001" y="3695274"/>
            <a:ext cx="11163300" cy="867995"/>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The skill areas of the event management team should be in the field of logistics, and timing as well and coordination of delivery.</a:t>
            </a:r>
            <a:endParaRPr sz="2000" b="0" i="0" u="none" strike="noStrike" cap="none">
              <a:solidFill>
                <a:schemeClr val="dk1"/>
              </a:solidFill>
              <a:latin typeface="Times New Roman"/>
              <a:ea typeface="Times New Roman"/>
              <a:cs typeface="Times New Roman"/>
              <a:sym typeface="Times New Roman"/>
            </a:endParaRPr>
          </a:p>
        </p:txBody>
      </p:sp>
      <p:grpSp>
        <p:nvGrpSpPr>
          <p:cNvPr id="207" name="Google Shape;207;p9"/>
          <p:cNvGrpSpPr/>
          <p:nvPr/>
        </p:nvGrpSpPr>
        <p:grpSpPr>
          <a:xfrm>
            <a:off x="6222137" y="7019570"/>
            <a:ext cx="10799620" cy="1502273"/>
            <a:chOff x="0" y="-66675"/>
            <a:chExt cx="2844344" cy="395660"/>
          </a:xfrm>
        </p:grpSpPr>
        <p:sp>
          <p:nvSpPr>
            <p:cNvPr id="208" name="Google Shape;208;p9"/>
            <p:cNvSpPr/>
            <p:nvPr/>
          </p:nvSpPr>
          <p:spPr>
            <a:xfrm>
              <a:off x="0" y="0"/>
              <a:ext cx="2844344" cy="328985"/>
            </a:xfrm>
            <a:custGeom>
              <a:avLst/>
              <a:gdLst/>
              <a:ahLst/>
              <a:cxnLst/>
              <a:rect l="l" t="t" r="r" b="b"/>
              <a:pathLst>
                <a:path w="2844344" h="328985" extrusionOk="0">
                  <a:moveTo>
                    <a:pt x="71687" y="0"/>
                  </a:moveTo>
                  <a:lnTo>
                    <a:pt x="2772657" y="0"/>
                  </a:lnTo>
                  <a:cubicBezTo>
                    <a:pt x="2812249" y="0"/>
                    <a:pt x="2844344" y="32095"/>
                    <a:pt x="2844344" y="71687"/>
                  </a:cubicBezTo>
                  <a:lnTo>
                    <a:pt x="2844344" y="257298"/>
                  </a:lnTo>
                  <a:cubicBezTo>
                    <a:pt x="2844344" y="296890"/>
                    <a:pt x="2812249" y="328985"/>
                    <a:pt x="2772657" y="328985"/>
                  </a:cubicBezTo>
                  <a:lnTo>
                    <a:pt x="71687" y="328985"/>
                  </a:lnTo>
                  <a:cubicBezTo>
                    <a:pt x="32095" y="328985"/>
                    <a:pt x="0" y="296890"/>
                    <a:pt x="0" y="257298"/>
                  </a:cubicBezTo>
                  <a:lnTo>
                    <a:pt x="0" y="71687"/>
                  </a:lnTo>
                  <a:cubicBezTo>
                    <a:pt x="0" y="32095"/>
                    <a:pt x="32095" y="0"/>
                    <a:pt x="71687"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9"/>
            <p:cNvSpPr txBox="1"/>
            <p:nvPr/>
          </p:nvSpPr>
          <p:spPr>
            <a:xfrm>
              <a:off x="0" y="-66675"/>
              <a:ext cx="2844344" cy="395660"/>
            </a:xfrm>
            <a:prstGeom prst="rect">
              <a:avLst/>
            </a:prstGeom>
            <a:no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All resources such as seating, parking control and signage will also be set aside in order to maximise the delegate experience.  </a:t>
              </a:r>
              <a:endParaRPr sz="2000" b="0" i="0" u="none" strike="noStrike" cap="none">
                <a:solidFill>
                  <a:schemeClr val="dk1"/>
                </a:solidFill>
                <a:latin typeface="Times New Roman"/>
                <a:ea typeface="Times New Roman"/>
                <a:cs typeface="Times New Roman"/>
                <a:sym typeface="Times New Roman"/>
              </a:endParaRPr>
            </a:p>
          </p:txBody>
        </p:sp>
      </p:grpSp>
      <p:sp>
        <p:nvSpPr>
          <p:cNvPr id="210" name="Google Shape;210;p9"/>
          <p:cNvSpPr txBox="1"/>
          <p:nvPr/>
        </p:nvSpPr>
        <p:spPr>
          <a:xfrm>
            <a:off x="6553200" y="6362772"/>
            <a:ext cx="9339673" cy="867995"/>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The catering team will be required to handle 200 foreign representatives in various menus and VIPs. </a:t>
            </a:r>
            <a:endParaRPr sz="2000" b="0" i="0" u="none" strike="noStrike" cap="none">
              <a:solidFill>
                <a:schemeClr val="dk1"/>
              </a:solidFill>
              <a:latin typeface="Times New Roman"/>
              <a:ea typeface="Times New Roman"/>
              <a:cs typeface="Times New Roman"/>
              <a:sym typeface="Times New Roman"/>
            </a:endParaRPr>
          </a:p>
        </p:txBody>
      </p:sp>
      <p:sp>
        <p:nvSpPr>
          <p:cNvPr id="211" name="Google Shape;211;p9"/>
          <p:cNvSpPr/>
          <p:nvPr/>
        </p:nvSpPr>
        <p:spPr>
          <a:xfrm rot="10800000" flipH="1">
            <a:off x="5023651" y="5079145"/>
            <a:ext cx="613286" cy="613286"/>
          </a:xfrm>
          <a:custGeom>
            <a:avLst/>
            <a:gdLst/>
            <a:ahLst/>
            <a:cxnLst/>
            <a:rect l="l" t="t" r="r" b="b"/>
            <a:pathLst>
              <a:path w="613286" h="613286" extrusionOk="0">
                <a:moveTo>
                  <a:pt x="0" y="613286"/>
                </a:moveTo>
                <a:lnTo>
                  <a:pt x="613286" y="613286"/>
                </a:lnTo>
                <a:lnTo>
                  <a:pt x="613286" y="0"/>
                </a:lnTo>
                <a:lnTo>
                  <a:pt x="0" y="0"/>
                </a:lnTo>
                <a:lnTo>
                  <a:pt x="0" y="613286"/>
                </a:lnTo>
                <a:close/>
              </a:path>
            </a:pathLst>
          </a:custGeom>
          <a:blipFill rotWithShape="1">
            <a:blip r:embed="rId3">
              <a:alphaModFix/>
            </a:blip>
            <a:stretch>
              <a:fillRect/>
            </a:stretch>
          </a:blipFill>
          <a:ln>
            <a:noFill/>
          </a:ln>
        </p:spPr>
      </p:sp>
      <p:sp>
        <p:nvSpPr>
          <p:cNvPr id="212" name="Google Shape;212;p9"/>
          <p:cNvSpPr/>
          <p:nvPr/>
        </p:nvSpPr>
        <p:spPr>
          <a:xfrm rot="10800000" flipH="1">
            <a:off x="5023651" y="6334894"/>
            <a:ext cx="613286" cy="613286"/>
          </a:xfrm>
          <a:custGeom>
            <a:avLst/>
            <a:gdLst/>
            <a:ahLst/>
            <a:cxnLst/>
            <a:rect l="l" t="t" r="r" b="b"/>
            <a:pathLst>
              <a:path w="613286" h="613286" extrusionOk="0">
                <a:moveTo>
                  <a:pt x="0" y="613286"/>
                </a:moveTo>
                <a:lnTo>
                  <a:pt x="613286" y="613286"/>
                </a:lnTo>
                <a:lnTo>
                  <a:pt x="613286" y="0"/>
                </a:lnTo>
                <a:lnTo>
                  <a:pt x="0" y="0"/>
                </a:lnTo>
                <a:lnTo>
                  <a:pt x="0" y="613286"/>
                </a:lnTo>
                <a:close/>
              </a:path>
            </a:pathLst>
          </a:custGeom>
          <a:blipFill rotWithShape="1">
            <a:blip r:embed="rId3">
              <a:alphaModFix/>
            </a:blip>
            <a:stretch>
              <a:fillRect/>
            </a:stretch>
          </a:blipFill>
          <a:ln>
            <a:noFill/>
          </a:ln>
        </p:spPr>
      </p:sp>
      <p:sp>
        <p:nvSpPr>
          <p:cNvPr id="213" name="Google Shape;213;p9"/>
          <p:cNvSpPr/>
          <p:nvPr/>
        </p:nvSpPr>
        <p:spPr>
          <a:xfrm rot="10800000" flipH="1">
            <a:off x="5023651" y="7590642"/>
            <a:ext cx="613286" cy="613286"/>
          </a:xfrm>
          <a:custGeom>
            <a:avLst/>
            <a:gdLst/>
            <a:ahLst/>
            <a:cxnLst/>
            <a:rect l="l" t="t" r="r" b="b"/>
            <a:pathLst>
              <a:path w="613286" h="613286" extrusionOk="0">
                <a:moveTo>
                  <a:pt x="0" y="613286"/>
                </a:moveTo>
                <a:lnTo>
                  <a:pt x="613286" y="613286"/>
                </a:lnTo>
                <a:lnTo>
                  <a:pt x="613286" y="0"/>
                </a:lnTo>
                <a:lnTo>
                  <a:pt x="0" y="0"/>
                </a:lnTo>
                <a:lnTo>
                  <a:pt x="0" y="613286"/>
                </a:lnTo>
                <a:close/>
              </a:path>
            </a:pathLst>
          </a:custGeom>
          <a:blipFill rotWithShape="1">
            <a:blip r:embed="rId3">
              <a:alphaModFix/>
            </a:blip>
            <a:stretch>
              <a:fillRect/>
            </a:stretch>
          </a:blipFill>
          <a:ln>
            <a:noFill/>
          </a:ln>
        </p:spPr>
      </p:sp>
      <p:cxnSp>
        <p:nvCxnSpPr>
          <p:cNvPr id="214" name="Google Shape;214;p9"/>
          <p:cNvCxnSpPr/>
          <p:nvPr/>
        </p:nvCxnSpPr>
        <p:spPr>
          <a:xfrm>
            <a:off x="5023651" y="9193585"/>
            <a:ext cx="12235649" cy="0"/>
          </a:xfrm>
          <a:prstGeom prst="straightConnector1">
            <a:avLst/>
          </a:prstGeom>
          <a:noFill/>
          <a:ln w="38100" cap="flat" cmpd="sng">
            <a:solidFill>
              <a:srgbClr val="990000"/>
            </a:solidFill>
            <a:prstDash val="solid"/>
            <a:round/>
            <a:headEnd type="none" w="sm" len="sm"/>
            <a:tailEnd type="none" w="sm" len="sm"/>
          </a:ln>
        </p:spPr>
      </p:cxnSp>
      <p:sp>
        <p:nvSpPr>
          <p:cNvPr id="215" name="Google Shape;215;p9"/>
          <p:cNvSpPr/>
          <p:nvPr/>
        </p:nvSpPr>
        <p:spPr>
          <a:xfrm rot="10800000" flipH="1">
            <a:off x="5176051" y="3314700"/>
            <a:ext cx="613286" cy="613286"/>
          </a:xfrm>
          <a:custGeom>
            <a:avLst/>
            <a:gdLst/>
            <a:ahLst/>
            <a:cxnLst/>
            <a:rect l="l" t="t" r="r" b="b"/>
            <a:pathLst>
              <a:path w="613286" h="613286" extrusionOk="0">
                <a:moveTo>
                  <a:pt x="0" y="613286"/>
                </a:moveTo>
                <a:lnTo>
                  <a:pt x="613286" y="613286"/>
                </a:lnTo>
                <a:lnTo>
                  <a:pt x="613286" y="0"/>
                </a:lnTo>
                <a:lnTo>
                  <a:pt x="0" y="0"/>
                </a:lnTo>
                <a:lnTo>
                  <a:pt x="0" y="613286"/>
                </a:lnTo>
                <a:close/>
              </a:path>
            </a:pathLst>
          </a:custGeom>
          <a:blipFill rotWithShape="1">
            <a:blip r:embed="rId3">
              <a:alphaModFix/>
            </a:blip>
            <a:stretch>
              <a:fillRect/>
            </a:stretch>
          </a:blipFill>
          <a:ln>
            <a:noFill/>
          </a:ln>
        </p:spPr>
      </p:sp>
      <p:pic>
        <p:nvPicPr>
          <p:cNvPr id="216" name="Google Shape;216;p9"/>
          <p:cNvPicPr preferRelativeResize="0"/>
          <p:nvPr/>
        </p:nvPicPr>
        <p:blipFill rotWithShape="1">
          <a:blip r:embed="rId4">
            <a:alphaModFix/>
          </a:blip>
          <a:srcRect/>
          <a:stretch/>
        </p:blipFill>
        <p:spPr>
          <a:xfrm>
            <a:off x="565918" y="2287290"/>
            <a:ext cx="4220189" cy="5712420"/>
          </a:xfrm>
          <a:prstGeom prst="rect">
            <a:avLst/>
          </a:prstGeom>
          <a:noFill/>
          <a:ln>
            <a:noFill/>
          </a:ln>
        </p:spPr>
      </p:pic>
      <p:sp>
        <p:nvSpPr>
          <p:cNvPr id="217" name="Google Shape;217;p9"/>
          <p:cNvSpPr txBox="1"/>
          <p:nvPr/>
        </p:nvSpPr>
        <p:spPr>
          <a:xfrm>
            <a:off x="685800" y="8521843"/>
            <a:ext cx="4337851"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7: Event Staff</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Oratory CDC, 2025)</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221"/>
        <p:cNvGrpSpPr/>
        <p:nvPr/>
      </p:nvGrpSpPr>
      <p:grpSpPr>
        <a:xfrm>
          <a:off x="0" y="0"/>
          <a:ext cx="0" cy="0"/>
          <a:chOff x="0" y="0"/>
          <a:chExt cx="0" cy="0"/>
        </a:xfrm>
      </p:grpSpPr>
      <p:sp>
        <p:nvSpPr>
          <p:cNvPr id="222" name="Google Shape;222;p10"/>
          <p:cNvSpPr/>
          <p:nvPr/>
        </p:nvSpPr>
        <p:spPr>
          <a:xfrm>
            <a:off x="10870298" y="1373493"/>
            <a:ext cx="8616070" cy="4903527"/>
          </a:xfrm>
          <a:custGeom>
            <a:avLst/>
            <a:gdLst/>
            <a:ahLst/>
            <a:cxnLst/>
            <a:rect l="l" t="t" r="r" b="b"/>
            <a:pathLst>
              <a:path w="1334855" h="759685" extrusionOk="0">
                <a:moveTo>
                  <a:pt x="63797" y="0"/>
                </a:moveTo>
                <a:lnTo>
                  <a:pt x="1271058" y="0"/>
                </a:lnTo>
                <a:cubicBezTo>
                  <a:pt x="1306292" y="0"/>
                  <a:pt x="1334855" y="28563"/>
                  <a:pt x="1334855" y="63797"/>
                </a:cubicBezTo>
                <a:lnTo>
                  <a:pt x="1334855" y="695888"/>
                </a:lnTo>
                <a:cubicBezTo>
                  <a:pt x="1334855" y="712808"/>
                  <a:pt x="1328133" y="729035"/>
                  <a:pt x="1316169" y="740999"/>
                </a:cubicBezTo>
                <a:cubicBezTo>
                  <a:pt x="1304205" y="752963"/>
                  <a:pt x="1287978" y="759685"/>
                  <a:pt x="1271058" y="759685"/>
                </a:cubicBezTo>
                <a:lnTo>
                  <a:pt x="63797" y="759685"/>
                </a:lnTo>
                <a:cubicBezTo>
                  <a:pt x="46877" y="759685"/>
                  <a:pt x="30650" y="752963"/>
                  <a:pt x="18686" y="740999"/>
                </a:cubicBezTo>
                <a:cubicBezTo>
                  <a:pt x="6721" y="729035"/>
                  <a:pt x="0" y="712808"/>
                  <a:pt x="0" y="695888"/>
                </a:cubicBezTo>
                <a:lnTo>
                  <a:pt x="0" y="63797"/>
                </a:lnTo>
                <a:cubicBezTo>
                  <a:pt x="0" y="46877"/>
                  <a:pt x="6721" y="30650"/>
                  <a:pt x="18686" y="18686"/>
                </a:cubicBezTo>
                <a:cubicBezTo>
                  <a:pt x="30650" y="6721"/>
                  <a:pt x="46877" y="0"/>
                  <a:pt x="63797" y="0"/>
                </a:cubicBezTo>
                <a:close/>
              </a:path>
            </a:pathLst>
          </a:custGeom>
          <a:blipFill rotWithShape="1">
            <a:blip r:embed="rId3">
              <a:alphaModFix/>
            </a:blip>
            <a:stretch>
              <a:fillRect t="-8532" b="-8531"/>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3" name="Google Shape;223;p10"/>
          <p:cNvGrpSpPr/>
          <p:nvPr/>
        </p:nvGrpSpPr>
        <p:grpSpPr>
          <a:xfrm>
            <a:off x="10607414" y="6963877"/>
            <a:ext cx="1254439" cy="1254439"/>
            <a:chOff x="0" y="0"/>
            <a:chExt cx="812800" cy="812800"/>
          </a:xfrm>
        </p:grpSpPr>
        <p:sp>
          <p:nvSpPr>
            <p:cNvPr id="224" name="Google Shape;224;p1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0"/>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26" name="Google Shape;226;p10"/>
          <p:cNvSpPr/>
          <p:nvPr/>
        </p:nvSpPr>
        <p:spPr>
          <a:xfrm rot="10800000">
            <a:off x="11011219" y="7367681"/>
            <a:ext cx="446830" cy="446830"/>
          </a:xfrm>
          <a:custGeom>
            <a:avLst/>
            <a:gdLst/>
            <a:ahLst/>
            <a:cxnLst/>
            <a:rect l="l" t="t" r="r" b="b"/>
            <a:pathLst>
              <a:path w="446830" h="446830" extrusionOk="0">
                <a:moveTo>
                  <a:pt x="446829" y="446830"/>
                </a:moveTo>
                <a:lnTo>
                  <a:pt x="0" y="446830"/>
                </a:lnTo>
                <a:lnTo>
                  <a:pt x="0" y="0"/>
                </a:lnTo>
                <a:lnTo>
                  <a:pt x="446829" y="0"/>
                </a:lnTo>
                <a:lnTo>
                  <a:pt x="446829" y="446830"/>
                </a:lnTo>
                <a:close/>
              </a:path>
            </a:pathLst>
          </a:custGeom>
          <a:blipFill rotWithShape="1">
            <a:blip r:embed="rId4">
              <a:alphaModFix/>
            </a:blip>
            <a:stretch>
              <a:fillRect/>
            </a:stretch>
          </a:blipFill>
          <a:ln>
            <a:noFill/>
          </a:ln>
        </p:spPr>
      </p:sp>
      <p:grpSp>
        <p:nvGrpSpPr>
          <p:cNvPr id="227" name="Google Shape;227;p10"/>
          <p:cNvGrpSpPr/>
          <p:nvPr/>
        </p:nvGrpSpPr>
        <p:grpSpPr>
          <a:xfrm>
            <a:off x="11671739" y="6963877"/>
            <a:ext cx="1254439" cy="1254439"/>
            <a:chOff x="0" y="0"/>
            <a:chExt cx="812800" cy="812800"/>
          </a:xfrm>
        </p:grpSpPr>
        <p:sp>
          <p:nvSpPr>
            <p:cNvPr id="228" name="Google Shape;228;p1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0"/>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0" name="Google Shape;230;p10"/>
          <p:cNvGrpSpPr/>
          <p:nvPr/>
        </p:nvGrpSpPr>
        <p:grpSpPr>
          <a:xfrm>
            <a:off x="12736063" y="6963877"/>
            <a:ext cx="1254439" cy="1254439"/>
            <a:chOff x="0" y="0"/>
            <a:chExt cx="812800" cy="812800"/>
          </a:xfrm>
        </p:grpSpPr>
        <p:sp>
          <p:nvSpPr>
            <p:cNvPr id="231" name="Google Shape;231;p1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0"/>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233" name="Google Shape;233;p10"/>
          <p:cNvCxnSpPr/>
          <p:nvPr/>
        </p:nvCxnSpPr>
        <p:spPr>
          <a:xfrm>
            <a:off x="10607414" y="9239250"/>
            <a:ext cx="5618761" cy="0"/>
          </a:xfrm>
          <a:prstGeom prst="straightConnector1">
            <a:avLst/>
          </a:prstGeom>
          <a:noFill/>
          <a:ln w="38100" cap="flat" cmpd="sng">
            <a:solidFill>
              <a:srgbClr val="000000"/>
            </a:solidFill>
            <a:prstDash val="solid"/>
            <a:round/>
            <a:headEnd type="none" w="sm" len="sm"/>
            <a:tailEnd type="none" w="sm" len="sm"/>
          </a:ln>
        </p:spPr>
      </p:cxnSp>
      <p:sp>
        <p:nvSpPr>
          <p:cNvPr id="234" name="Google Shape;234;p10"/>
          <p:cNvSpPr txBox="1"/>
          <p:nvPr/>
        </p:nvSpPr>
        <p:spPr>
          <a:xfrm>
            <a:off x="1028700" y="190500"/>
            <a:ext cx="14897100" cy="120167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Financial Factors</a:t>
            </a:r>
            <a:endParaRPr sz="3500" b="1" i="0" u="none" strike="noStrike" cap="none">
              <a:solidFill>
                <a:srgbClr val="000000"/>
              </a:solidFill>
              <a:latin typeface="Times New Roman"/>
              <a:ea typeface="Times New Roman"/>
              <a:cs typeface="Times New Roman"/>
              <a:sym typeface="Times New Roman"/>
            </a:endParaRPr>
          </a:p>
        </p:txBody>
      </p:sp>
      <p:graphicFrame>
        <p:nvGraphicFramePr>
          <p:cNvPr id="235" name="Google Shape;235;p10"/>
          <p:cNvGraphicFramePr/>
          <p:nvPr/>
        </p:nvGraphicFramePr>
        <p:xfrm>
          <a:off x="762000" y="2896626"/>
          <a:ext cx="8971175" cy="7280403"/>
        </p:xfrm>
        <a:graphic>
          <a:graphicData uri="http://schemas.openxmlformats.org/drawingml/2006/table">
            <a:tbl>
              <a:tblPr>
                <a:noFill/>
                <a:tableStyleId>{37DD5151-5459-455F-BB86-3E0F8BE50716}</a:tableStyleId>
              </a:tblPr>
              <a:tblGrid>
                <a:gridCol w="3972575">
                  <a:extLst>
                    <a:ext uri="{9D8B030D-6E8A-4147-A177-3AD203B41FA5}">
                      <a16:colId xmlns:a16="http://schemas.microsoft.com/office/drawing/2014/main" val="20000"/>
                    </a:ext>
                  </a:extLst>
                </a:gridCol>
                <a:gridCol w="2499300">
                  <a:extLst>
                    <a:ext uri="{9D8B030D-6E8A-4147-A177-3AD203B41FA5}">
                      <a16:colId xmlns:a16="http://schemas.microsoft.com/office/drawing/2014/main" val="20001"/>
                    </a:ext>
                  </a:extLst>
                </a:gridCol>
                <a:gridCol w="2499300">
                  <a:extLst>
                    <a:ext uri="{9D8B030D-6E8A-4147-A177-3AD203B41FA5}">
                      <a16:colId xmlns:a16="http://schemas.microsoft.com/office/drawing/2014/main" val="20002"/>
                    </a:ext>
                  </a:extLst>
                </a:gridCol>
              </a:tblGrid>
              <a:tr h="232950">
                <a:tc>
                  <a:txBody>
                    <a:bodyPr/>
                    <a:lstStyle/>
                    <a:p>
                      <a:pPr marL="0" marR="0" lvl="0" indent="0" algn="ctr" rtl="0">
                        <a:lnSpc>
                          <a:spcPct val="150000"/>
                        </a:lnSpc>
                        <a:spcBef>
                          <a:spcPts val="0"/>
                        </a:spcBef>
                        <a:spcAft>
                          <a:spcPts val="0"/>
                        </a:spcAft>
                        <a:buClr>
                          <a:srgbClr val="000000"/>
                        </a:buClr>
                        <a:buSzPts val="1600"/>
                        <a:buFont typeface="Times New Roman"/>
                        <a:buNone/>
                      </a:pPr>
                      <a:r>
                        <a:rPr lang="en-GB" sz="1600" b="1" u="none" strike="noStrike" cap="none">
                          <a:solidFill>
                            <a:srgbClr val="000000"/>
                          </a:solidFill>
                          <a:latin typeface="Times New Roman"/>
                          <a:ea typeface="Times New Roman"/>
                          <a:cs typeface="Times New Roman"/>
                          <a:sym typeface="Times New Roman"/>
                        </a:rPr>
                        <a:t>Key Activities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2CC"/>
                    </a:solidFill>
                  </a:tcPr>
                </a:tc>
                <a:tc>
                  <a:txBody>
                    <a:bodyPr/>
                    <a:lstStyle/>
                    <a:p>
                      <a:pPr marL="0" marR="0" lvl="0" indent="0" algn="ctr" rtl="0">
                        <a:lnSpc>
                          <a:spcPct val="150000"/>
                        </a:lnSpc>
                        <a:spcBef>
                          <a:spcPts val="0"/>
                        </a:spcBef>
                        <a:spcAft>
                          <a:spcPts val="0"/>
                        </a:spcAft>
                        <a:buClr>
                          <a:srgbClr val="000000"/>
                        </a:buClr>
                        <a:buSzPts val="1600"/>
                        <a:buFont typeface="Times New Roman"/>
                        <a:buNone/>
                      </a:pPr>
                      <a:r>
                        <a:rPr lang="en-GB" sz="1600" b="1" u="none" strike="noStrike" cap="none">
                          <a:solidFill>
                            <a:srgbClr val="000000"/>
                          </a:solidFill>
                          <a:latin typeface="Times New Roman"/>
                          <a:ea typeface="Times New Roman"/>
                          <a:cs typeface="Times New Roman"/>
                          <a:sym typeface="Times New Roman"/>
                        </a:rPr>
                        <a:t>Estimated Cost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2CC"/>
                    </a:solidFill>
                  </a:tcPr>
                </a:tc>
                <a:tc>
                  <a:txBody>
                    <a:bodyPr/>
                    <a:lstStyle/>
                    <a:p>
                      <a:pPr marL="0" marR="0" lvl="0" indent="0" algn="ctr" rtl="0">
                        <a:lnSpc>
                          <a:spcPct val="150000"/>
                        </a:lnSpc>
                        <a:spcBef>
                          <a:spcPts val="0"/>
                        </a:spcBef>
                        <a:spcAft>
                          <a:spcPts val="0"/>
                        </a:spcAft>
                        <a:buClr>
                          <a:srgbClr val="000000"/>
                        </a:buClr>
                        <a:buSzPts val="1600"/>
                        <a:buFont typeface="Times New Roman"/>
                        <a:buNone/>
                      </a:pPr>
                      <a:r>
                        <a:rPr lang="en-GB" sz="1600" b="1" u="none" strike="noStrike" cap="none">
                          <a:solidFill>
                            <a:srgbClr val="000000"/>
                          </a:solidFill>
                          <a:latin typeface="Times New Roman"/>
                          <a:ea typeface="Times New Roman"/>
                          <a:cs typeface="Times New Roman"/>
                          <a:sym typeface="Times New Roman"/>
                        </a:rPr>
                        <a:t>Estimated Revenue</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2CC"/>
                    </a:solidFill>
                  </a:tcPr>
                </a:tc>
                <a:extLst>
                  <a:ext uri="{0D108BD9-81ED-4DB2-BD59-A6C34878D82A}">
                    <a16:rowId xmlns:a16="http://schemas.microsoft.com/office/drawing/2014/main" val="10000"/>
                  </a:ext>
                </a:extLst>
              </a:tr>
              <a:tr h="58000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Keynote speakers, performers and cultural acts</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60,000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Ticket sales: 200 delegates * £200 = 40,000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8000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Catering, staffing and hospitality management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35,000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Delegate packages and VIP passes: 25,000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58000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Venue hire and technical equipment</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50,000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Sponsorships from cultural and local partners: 40,000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8000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AV and digital/VR experiences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25,000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Tech collaboration and Blogging opportunity: 20,000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58000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Marketing, PR and promotions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20,000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Media partnerships and promotion sponsorship: 15,000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406475">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Security, logistics and insurance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15,000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Included in revenue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23295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Miscellaneous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15,000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Included in revenue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753550">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b="1" i="1" u="none" strike="noStrike" cap="none">
                          <a:latin typeface="Times New Roman"/>
                          <a:ea typeface="Times New Roman"/>
                          <a:cs typeface="Times New Roman"/>
                          <a:sym typeface="Times New Roman"/>
                        </a:rPr>
                        <a:t>Total </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220,000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Times New Roman"/>
                        <a:buNone/>
                      </a:pPr>
                      <a:r>
                        <a:rPr lang="en-GB" sz="1600" u="none" strike="noStrike" cap="none">
                          <a:latin typeface="Times New Roman"/>
                          <a:ea typeface="Times New Roman"/>
                          <a:cs typeface="Times New Roman"/>
                          <a:sym typeface="Times New Roman"/>
                        </a:rPr>
                        <a:t>140,000 + government of Wales sponsorship and packages: 90,000 (Profit: 10,000)</a:t>
                      </a:r>
                      <a:endParaRPr sz="1400" u="none" strike="noStrike" cap="none">
                        <a:latin typeface="Arial"/>
                        <a:ea typeface="Arial"/>
                        <a:cs typeface="Arial"/>
                        <a:sym typeface="Arial"/>
                      </a:endParaRPr>
                    </a:p>
                  </a:txBody>
                  <a:tcPr marL="40175" marR="40175" marT="40175" marB="401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239"/>
        <p:cNvGrpSpPr/>
        <p:nvPr/>
      </p:nvGrpSpPr>
      <p:grpSpPr>
        <a:xfrm>
          <a:off x="0" y="0"/>
          <a:ext cx="0" cy="0"/>
          <a:chOff x="0" y="0"/>
          <a:chExt cx="0" cy="0"/>
        </a:xfrm>
      </p:grpSpPr>
      <p:sp>
        <p:nvSpPr>
          <p:cNvPr id="240" name="Google Shape;240;p11"/>
          <p:cNvSpPr txBox="1"/>
          <p:nvPr/>
        </p:nvSpPr>
        <p:spPr>
          <a:xfrm>
            <a:off x="609600" y="114300"/>
            <a:ext cx="16649700" cy="1201676"/>
          </a:xfrm>
          <a:prstGeom prst="rect">
            <a:avLst/>
          </a:prstGeom>
          <a:noFill/>
          <a:ln>
            <a:noFill/>
          </a:ln>
        </p:spPr>
        <p:txBody>
          <a:bodyPr spcFirstLastPara="1" wrap="square" lIns="0" tIns="0" rIns="0" bIns="0" anchor="t" anchorCtr="0">
            <a:spAutoFit/>
          </a:bodyPr>
          <a:lstStyle/>
          <a:p>
            <a:pPr marL="0" marR="0" lvl="0" indent="0" algn="ctr" rtl="0">
              <a:lnSpc>
                <a:spcPct val="326857"/>
              </a:lnSpc>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Financial Factors (Cont.)</a:t>
            </a:r>
            <a:endParaRPr sz="3500" b="1" i="0" u="none" strike="noStrike" cap="none">
              <a:solidFill>
                <a:srgbClr val="000000"/>
              </a:solidFill>
              <a:latin typeface="Times New Roman"/>
              <a:ea typeface="Times New Roman"/>
              <a:cs typeface="Times New Roman"/>
              <a:sym typeface="Times New Roman"/>
            </a:endParaRPr>
          </a:p>
        </p:txBody>
      </p:sp>
      <p:grpSp>
        <p:nvGrpSpPr>
          <p:cNvPr id="241" name="Google Shape;241;p11"/>
          <p:cNvGrpSpPr/>
          <p:nvPr/>
        </p:nvGrpSpPr>
        <p:grpSpPr>
          <a:xfrm>
            <a:off x="457200" y="3032735"/>
            <a:ext cx="9085890" cy="4278511"/>
            <a:chOff x="0" y="-38100"/>
            <a:chExt cx="2734836" cy="1126851"/>
          </a:xfrm>
        </p:grpSpPr>
        <p:sp>
          <p:nvSpPr>
            <p:cNvPr id="242" name="Google Shape;242;p11"/>
            <p:cNvSpPr/>
            <p:nvPr/>
          </p:nvSpPr>
          <p:spPr>
            <a:xfrm>
              <a:off x="0" y="0"/>
              <a:ext cx="2734836" cy="1088751"/>
            </a:xfrm>
            <a:custGeom>
              <a:avLst/>
              <a:gdLst/>
              <a:ahLst/>
              <a:cxnLst/>
              <a:rect l="l" t="t" r="r" b="b"/>
              <a:pathLst>
                <a:path w="2734836" h="1088751" extrusionOk="0">
                  <a:moveTo>
                    <a:pt x="74557" y="0"/>
                  </a:moveTo>
                  <a:lnTo>
                    <a:pt x="2660278" y="0"/>
                  </a:lnTo>
                  <a:cubicBezTo>
                    <a:pt x="2680052" y="0"/>
                    <a:pt x="2699016" y="7855"/>
                    <a:pt x="2712998" y="21837"/>
                  </a:cubicBezTo>
                  <a:cubicBezTo>
                    <a:pt x="2726981" y="35820"/>
                    <a:pt x="2734836" y="54784"/>
                    <a:pt x="2734836" y="74557"/>
                  </a:cubicBezTo>
                  <a:lnTo>
                    <a:pt x="2734836" y="1014193"/>
                  </a:lnTo>
                  <a:cubicBezTo>
                    <a:pt x="2734836" y="1055370"/>
                    <a:pt x="2701455" y="1088751"/>
                    <a:pt x="2660278" y="1088751"/>
                  </a:cubicBezTo>
                  <a:lnTo>
                    <a:pt x="74557" y="1088751"/>
                  </a:lnTo>
                  <a:cubicBezTo>
                    <a:pt x="33381" y="1088751"/>
                    <a:pt x="0" y="1055370"/>
                    <a:pt x="0" y="1014193"/>
                  </a:cubicBezTo>
                  <a:lnTo>
                    <a:pt x="0" y="74557"/>
                  </a:lnTo>
                  <a:cubicBezTo>
                    <a:pt x="0" y="33381"/>
                    <a:pt x="33381" y="0"/>
                    <a:pt x="74557" y="0"/>
                  </a:cubicBezTo>
                  <a:close/>
                </a:path>
              </a:pathLst>
            </a:custGeom>
            <a:solidFill>
              <a:srgbClr val="99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1"/>
            <p:cNvSpPr txBox="1"/>
            <p:nvPr/>
          </p:nvSpPr>
          <p:spPr>
            <a:xfrm>
              <a:off x="0" y="-38100"/>
              <a:ext cx="2734836" cy="1126851"/>
            </a:xfrm>
            <a:prstGeom prst="rect">
              <a:avLst/>
            </a:prstGeom>
            <a:noFill/>
            <a:ln>
              <a:noFill/>
            </a:ln>
          </p:spPr>
          <p:txBody>
            <a:bodyPr spcFirstLastPara="1" wrap="square" lIns="50800" tIns="50800" rIns="50800" bIns="50800" anchor="ctr" anchorCtr="0">
              <a:noAutofit/>
            </a:bodyPr>
            <a:lstStyle/>
            <a:p>
              <a:pPr marL="0" marR="0" lvl="0" indent="0" algn="ctr" rtl="0">
                <a:lnSpc>
                  <a:spcPct val="19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44" name="Google Shape;244;p11"/>
          <p:cNvGrpSpPr/>
          <p:nvPr/>
        </p:nvGrpSpPr>
        <p:grpSpPr>
          <a:xfrm>
            <a:off x="6160001" y="8003861"/>
            <a:ext cx="1254439" cy="1254439"/>
            <a:chOff x="0" y="0"/>
            <a:chExt cx="812800" cy="812800"/>
          </a:xfrm>
        </p:grpSpPr>
        <p:sp>
          <p:nvSpPr>
            <p:cNvPr id="245" name="Google Shape;245;p1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47" name="Google Shape;247;p11"/>
          <p:cNvSpPr/>
          <p:nvPr/>
        </p:nvSpPr>
        <p:spPr>
          <a:xfrm rot="10800000">
            <a:off x="6563806" y="8407666"/>
            <a:ext cx="446830" cy="446830"/>
          </a:xfrm>
          <a:custGeom>
            <a:avLst/>
            <a:gdLst/>
            <a:ahLst/>
            <a:cxnLst/>
            <a:rect l="l" t="t" r="r" b="b"/>
            <a:pathLst>
              <a:path w="446830" h="446830" extrusionOk="0">
                <a:moveTo>
                  <a:pt x="446830" y="446829"/>
                </a:moveTo>
                <a:lnTo>
                  <a:pt x="0" y="446829"/>
                </a:lnTo>
                <a:lnTo>
                  <a:pt x="0" y="0"/>
                </a:lnTo>
                <a:lnTo>
                  <a:pt x="446830" y="0"/>
                </a:lnTo>
                <a:lnTo>
                  <a:pt x="446830" y="446829"/>
                </a:lnTo>
                <a:close/>
              </a:path>
            </a:pathLst>
          </a:custGeom>
          <a:blipFill rotWithShape="1">
            <a:blip r:embed="rId3">
              <a:alphaModFix/>
            </a:blip>
            <a:stretch>
              <a:fillRect/>
            </a:stretch>
          </a:blipFill>
          <a:ln>
            <a:noFill/>
          </a:ln>
        </p:spPr>
      </p:sp>
      <p:grpSp>
        <p:nvGrpSpPr>
          <p:cNvPr id="248" name="Google Shape;248;p11"/>
          <p:cNvGrpSpPr/>
          <p:nvPr/>
        </p:nvGrpSpPr>
        <p:grpSpPr>
          <a:xfrm>
            <a:off x="7224326" y="8003861"/>
            <a:ext cx="1254439" cy="1254439"/>
            <a:chOff x="0" y="0"/>
            <a:chExt cx="812800" cy="812800"/>
          </a:xfrm>
        </p:grpSpPr>
        <p:sp>
          <p:nvSpPr>
            <p:cNvPr id="249" name="Google Shape;249;p1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51" name="Google Shape;251;p11"/>
          <p:cNvGrpSpPr/>
          <p:nvPr/>
        </p:nvGrpSpPr>
        <p:grpSpPr>
          <a:xfrm>
            <a:off x="8288650" y="8003861"/>
            <a:ext cx="1254439" cy="1254439"/>
            <a:chOff x="0" y="0"/>
            <a:chExt cx="812800" cy="812800"/>
          </a:xfrm>
        </p:grpSpPr>
        <p:sp>
          <p:nvSpPr>
            <p:cNvPr id="252" name="Google Shape;252;p1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254" name="Google Shape;254;p11"/>
          <p:cNvCxnSpPr/>
          <p:nvPr/>
        </p:nvCxnSpPr>
        <p:spPr>
          <a:xfrm>
            <a:off x="13579118" y="1799590"/>
            <a:ext cx="3680182" cy="0"/>
          </a:xfrm>
          <a:prstGeom prst="straightConnector1">
            <a:avLst/>
          </a:prstGeom>
          <a:noFill/>
          <a:ln w="38100" cap="flat" cmpd="sng">
            <a:solidFill>
              <a:srgbClr val="990000"/>
            </a:solidFill>
            <a:prstDash val="solid"/>
            <a:round/>
            <a:headEnd type="none" w="sm" len="sm"/>
            <a:tailEnd type="none" w="sm" len="sm"/>
          </a:ln>
        </p:spPr>
      </p:cxnSp>
      <p:sp>
        <p:nvSpPr>
          <p:cNvPr id="255" name="Google Shape;255;p11"/>
          <p:cNvSpPr txBox="1"/>
          <p:nvPr/>
        </p:nvSpPr>
        <p:spPr>
          <a:xfrm>
            <a:off x="11485577" y="2552700"/>
            <a:ext cx="6345223" cy="6407973"/>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The estimation of the cost of £220,000 indicates the thorough organisation of the major events that the specified event can be efficiently organised. </a:t>
            </a:r>
            <a:endParaRPr sz="20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The total ticket sales, VIP packages, and sponsorship are £230,000 and it can be proved that it is a viable project financially, and the profit that the project will bring is estimated to be £10,000.</a:t>
            </a:r>
            <a:endParaRPr sz="20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Revenues have been added to other costs, which include security costs, logistics and miscellaneous costs, which means that the viability of an event will rely on the combined management of the resources (O'Toole, 2011).</a:t>
            </a:r>
            <a:endParaRPr sz="20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GB" sz="2000" b="0" i="0" u="none" strike="noStrike" cap="none">
                <a:solidFill>
                  <a:schemeClr val="dk1"/>
                </a:solidFill>
                <a:latin typeface="Times New Roman"/>
                <a:ea typeface="Times New Roman"/>
                <a:cs typeface="Times New Roman"/>
                <a:sym typeface="Times New Roman"/>
              </a:rPr>
              <a:t>The budget is a sign of a balanced allocation of funds to activities that would make the event viable but hurdles such as inaccurate cost estimates and last-minute changes can affect. </a:t>
            </a:r>
            <a:endParaRPr sz="2000" b="0" i="0" u="none" strike="noStrike" cap="none">
              <a:solidFill>
                <a:schemeClr val="dk1"/>
              </a:solidFill>
              <a:latin typeface="Times New Roman"/>
              <a:ea typeface="Times New Roman"/>
              <a:cs typeface="Times New Roman"/>
              <a:sym typeface="Times New Roman"/>
            </a:endParaRPr>
          </a:p>
        </p:txBody>
      </p:sp>
      <p:pic>
        <p:nvPicPr>
          <p:cNvPr id="256" name="Google Shape;256;p11"/>
          <p:cNvPicPr preferRelativeResize="0"/>
          <p:nvPr/>
        </p:nvPicPr>
        <p:blipFill rotWithShape="1">
          <a:blip r:embed="rId4">
            <a:alphaModFix/>
          </a:blip>
          <a:srcRect/>
          <a:stretch/>
        </p:blipFill>
        <p:spPr>
          <a:xfrm>
            <a:off x="1371600" y="3499616"/>
            <a:ext cx="6633585" cy="3489410"/>
          </a:xfrm>
          <a:prstGeom prst="rect">
            <a:avLst/>
          </a:prstGeom>
          <a:noFill/>
          <a:ln>
            <a:noFill/>
          </a:ln>
        </p:spPr>
      </p:pic>
      <p:sp>
        <p:nvSpPr>
          <p:cNvPr id="257" name="Google Shape;257;p11"/>
          <p:cNvSpPr txBox="1"/>
          <p:nvPr/>
        </p:nvSpPr>
        <p:spPr>
          <a:xfrm>
            <a:off x="1371600" y="7581900"/>
            <a:ext cx="3724077"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8:  Event Budget</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Wiz Team, 2025)</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2"/>
          <p:cNvSpPr txBox="1"/>
          <p:nvPr/>
        </p:nvSpPr>
        <p:spPr>
          <a:xfrm>
            <a:off x="1905000" y="495300"/>
            <a:ext cx="13716000" cy="63094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Conclusion</a:t>
            </a:r>
            <a:endParaRPr sz="3500" b="1" i="0" u="none" strike="noStrike" cap="none">
              <a:solidFill>
                <a:schemeClr val="dk1"/>
              </a:solidFill>
              <a:latin typeface="Times New Roman"/>
              <a:ea typeface="Times New Roman"/>
              <a:cs typeface="Times New Roman"/>
              <a:sym typeface="Times New Roman"/>
            </a:endParaRPr>
          </a:p>
        </p:txBody>
      </p:sp>
      <p:sp>
        <p:nvSpPr>
          <p:cNvPr id="263" name="Google Shape;263;p12"/>
          <p:cNvSpPr txBox="1"/>
          <p:nvPr/>
        </p:nvSpPr>
        <p:spPr>
          <a:xfrm>
            <a:off x="1524000" y="1866900"/>
            <a:ext cx="14097000" cy="1421992"/>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To conclude, the presentation has revealed the target market and venue destination for the successful launch of “The Legends Reimagined: Wales International Heritage Summit”.</a:t>
            </a:r>
            <a:endParaRPr sz="20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50000"/>
              </a:lnSpc>
              <a:spcBef>
                <a:spcPts val="0"/>
              </a:spcBef>
              <a:spcAft>
                <a:spcPts val="0"/>
              </a:spcAft>
              <a:buClr>
                <a:schemeClr val="dk1"/>
              </a:buClr>
              <a:buSzPts val="2000"/>
              <a:buFont typeface="Arial"/>
              <a:buChar char="•"/>
            </a:pPr>
            <a:r>
              <a:rPr lang="en-GB" sz="2000" b="0" i="0" u="none" strike="noStrike" cap="none">
                <a:solidFill>
                  <a:schemeClr val="dk1"/>
                </a:solidFill>
                <a:latin typeface="Times New Roman"/>
                <a:ea typeface="Times New Roman"/>
                <a:cs typeface="Times New Roman"/>
                <a:sym typeface="Times New Roman"/>
              </a:rPr>
              <a:t>Budgeting options and operational factors with staff skills have been reflected in this presentation.   </a:t>
            </a:r>
            <a:endParaRPr sz="2000" b="0" i="0" u="none" strike="noStrike" cap="none">
              <a:solidFill>
                <a:schemeClr val="dk1"/>
              </a:solidFill>
              <a:latin typeface="Times New Roman"/>
              <a:ea typeface="Times New Roman"/>
              <a:cs typeface="Times New Roman"/>
              <a:sym typeface="Times New Roman"/>
            </a:endParaRPr>
          </a:p>
        </p:txBody>
      </p:sp>
      <p:pic>
        <p:nvPicPr>
          <p:cNvPr id="264" name="Google Shape;264;p12"/>
          <p:cNvPicPr preferRelativeResize="0"/>
          <p:nvPr/>
        </p:nvPicPr>
        <p:blipFill rotWithShape="1">
          <a:blip r:embed="rId3">
            <a:alphaModFix/>
          </a:blip>
          <a:srcRect/>
          <a:stretch/>
        </p:blipFill>
        <p:spPr>
          <a:xfrm>
            <a:off x="3771900" y="3758996"/>
            <a:ext cx="9982200" cy="4343400"/>
          </a:xfrm>
          <a:prstGeom prst="rect">
            <a:avLst/>
          </a:prstGeom>
          <a:noFill/>
          <a:ln>
            <a:noFill/>
          </a:ln>
        </p:spPr>
      </p:pic>
      <p:sp>
        <p:nvSpPr>
          <p:cNvPr id="265" name="Google Shape;265;p12"/>
          <p:cNvSpPr txBox="1"/>
          <p:nvPr/>
        </p:nvSpPr>
        <p:spPr>
          <a:xfrm>
            <a:off x="4495800" y="8438535"/>
            <a:ext cx="8839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1" u="none" strike="noStrike" cap="none">
                <a:solidFill>
                  <a:schemeClr val="dk1"/>
                </a:solidFill>
                <a:latin typeface="Times New Roman"/>
                <a:ea typeface="Times New Roman"/>
                <a:cs typeface="Times New Roman"/>
                <a:sym typeface="Times New Roman"/>
              </a:rPr>
              <a:t>Figure 9: Event Planning</a:t>
            </a:r>
            <a:endParaRPr sz="2000" b="0" i="1"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2000" b="0" i="1" u="none" strike="noStrike" cap="none">
                <a:solidFill>
                  <a:schemeClr val="dk1"/>
                </a:solidFill>
                <a:latin typeface="Times New Roman"/>
                <a:ea typeface="Times New Roman"/>
                <a:cs typeface="Times New Roman"/>
                <a:sym typeface="Times New Roman"/>
              </a:rPr>
              <a:t>(Source: Event Leaf, 2022)</a:t>
            </a:r>
            <a:endParaRPr sz="2000" b="0" i="1"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13"/>
          <p:cNvSpPr txBox="1"/>
          <p:nvPr/>
        </p:nvSpPr>
        <p:spPr>
          <a:xfrm>
            <a:off x="2514600" y="419100"/>
            <a:ext cx="13106400" cy="63094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500" b="1" i="0" u="none" strike="noStrike" cap="none">
                <a:solidFill>
                  <a:schemeClr val="dk1"/>
                </a:solidFill>
                <a:latin typeface="Times New Roman"/>
                <a:ea typeface="Times New Roman"/>
                <a:cs typeface="Times New Roman"/>
                <a:sym typeface="Times New Roman"/>
              </a:rPr>
              <a:t>References</a:t>
            </a:r>
            <a:endParaRPr sz="3500" b="1" i="0" u="none" strike="noStrike" cap="none">
              <a:solidFill>
                <a:schemeClr val="dk1"/>
              </a:solidFill>
              <a:latin typeface="Times New Roman"/>
              <a:ea typeface="Times New Roman"/>
              <a:cs typeface="Times New Roman"/>
              <a:sym typeface="Times New Roman"/>
            </a:endParaRPr>
          </a:p>
        </p:txBody>
      </p:sp>
      <p:sp>
        <p:nvSpPr>
          <p:cNvPr id="271" name="Google Shape;271;p13"/>
          <p:cNvSpPr txBox="1"/>
          <p:nvPr/>
        </p:nvSpPr>
        <p:spPr>
          <a:xfrm>
            <a:off x="762000" y="1562100"/>
            <a:ext cx="17145000" cy="8125301"/>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BBC (2017) </a:t>
            </a:r>
            <a:r>
              <a:rPr lang="en-GB" sz="1800" b="0" i="1" u="none" strike="noStrike" cap="none">
                <a:solidFill>
                  <a:schemeClr val="dk1"/>
                </a:solidFill>
                <a:latin typeface="Times New Roman"/>
                <a:ea typeface="Times New Roman"/>
                <a:cs typeface="Times New Roman"/>
                <a:sym typeface="Times New Roman"/>
              </a:rPr>
              <a:t>Wales’ past brought to life as part of Year of Legends</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https://www.bbc.com/news/uk-wales-38494328</a:t>
            </a:r>
            <a:r>
              <a:rPr lang="en-GB" sz="1800" b="0" i="0" u="none" strike="noStrike" cap="none">
                <a:solidFill>
                  <a:schemeClr val="dk1"/>
                </a:solidFill>
                <a:latin typeface="Times New Roman"/>
                <a:ea typeface="Times New Roman"/>
                <a:cs typeface="Times New Roman"/>
                <a:sym typeface="Times New Roman"/>
              </a:rPr>
              <a:t> (Accessed: 1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Celtic Manor (2025) </a:t>
            </a:r>
            <a:r>
              <a:rPr lang="en-GB" sz="1800" b="0" i="1" u="none" strike="noStrike" cap="none">
                <a:solidFill>
                  <a:schemeClr val="dk1"/>
                </a:solidFill>
                <a:latin typeface="Times New Roman"/>
                <a:ea typeface="Times New Roman"/>
                <a:cs typeface="Times New Roman"/>
                <a:sym typeface="Times New Roman"/>
              </a:rPr>
              <a:t>The Ultimate Destination.</a:t>
            </a:r>
            <a:r>
              <a:rPr lang="en-GB" sz="1800" b="0" i="0" u="none" strike="noStrike" cap="none">
                <a:solidFill>
                  <a:schemeClr val="dk1"/>
                </a:solidFill>
                <a:latin typeface="Times New Roman"/>
                <a:ea typeface="Times New Roman"/>
                <a:cs typeface="Times New Roman"/>
                <a:sym typeface="Times New Roman"/>
              </a:rPr>
              <a:t> Available at: https://www.celtic-manor.com/ (Accessed: 3 October 2025). </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Credence Research (2024) </a:t>
            </a:r>
            <a:r>
              <a:rPr lang="en-GB" sz="1800" b="0" i="1" u="none" strike="noStrike" cap="none">
                <a:solidFill>
                  <a:schemeClr val="dk1"/>
                </a:solidFill>
                <a:latin typeface="Times New Roman"/>
                <a:ea typeface="Times New Roman"/>
                <a:cs typeface="Times New Roman"/>
                <a:sym typeface="Times New Roman"/>
              </a:rPr>
              <a:t>Market Overview.</a:t>
            </a:r>
            <a:r>
              <a:rPr lang="en-GB" sz="1800" b="0" i="0" u="none" strike="noStrike" cap="none">
                <a:solidFill>
                  <a:schemeClr val="dk1"/>
                </a:solidFill>
                <a:latin typeface="Times New Roman"/>
                <a:ea typeface="Times New Roman"/>
                <a:cs typeface="Times New Roman"/>
                <a:sym typeface="Times New Roman"/>
              </a:rPr>
              <a:t> Available at: https://www.credenceresearch.com/report/heritage-tourism-market (Accessed: 2 October 2025). </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Eksoz, C., (2025) </a:t>
            </a:r>
            <a:r>
              <a:rPr lang="en-GB" sz="1800" b="0" i="1" u="none" strike="noStrike" cap="none">
                <a:solidFill>
                  <a:schemeClr val="dk1"/>
                </a:solidFill>
                <a:latin typeface="Times New Roman"/>
                <a:ea typeface="Times New Roman"/>
                <a:cs typeface="Times New Roman"/>
                <a:sym typeface="Times New Roman"/>
              </a:rPr>
              <a:t>Balancing Supply &amp; Demand: The 5 Core Steps.</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https://demand-planning.com/2020/03/03/balancing-supply-demand-the-5-core-steps/</a:t>
            </a:r>
            <a:r>
              <a:rPr lang="en-GB" sz="1800" b="0" i="0" u="none" strike="noStrike" cap="none">
                <a:solidFill>
                  <a:schemeClr val="dk1"/>
                </a:solidFill>
                <a:latin typeface="Times New Roman"/>
                <a:ea typeface="Times New Roman"/>
                <a:cs typeface="Times New Roman"/>
                <a:sym typeface="Times New Roman"/>
              </a:rPr>
              <a:t> (Accessed: 2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Event Leaf (2022) </a:t>
            </a:r>
            <a:r>
              <a:rPr lang="en-GB" sz="1800" b="0" i="1" u="none" strike="noStrike" cap="none">
                <a:solidFill>
                  <a:schemeClr val="dk1"/>
                </a:solidFill>
                <a:latin typeface="Times New Roman"/>
                <a:ea typeface="Times New Roman"/>
                <a:cs typeface="Times New Roman"/>
                <a:sym typeface="Times New Roman"/>
              </a:rPr>
              <a:t>Event Management Guide 2022. </a:t>
            </a:r>
            <a:r>
              <a:rPr lang="en-GB" sz="1800" b="0" i="0" u="none" strike="noStrike" cap="none">
                <a:solidFill>
                  <a:schemeClr val="dk1"/>
                </a:solidFill>
                <a:latin typeface="Times New Roman"/>
                <a:ea typeface="Times New Roman"/>
                <a:cs typeface="Times New Roman"/>
                <a:sym typeface="Times New Roman"/>
              </a:rPr>
              <a:t>Available at: https://www.eventleaf.com/event-management-platform/event-management-guide (Accessed: 4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Fox, D. </a:t>
            </a:r>
            <a:r>
              <a:rPr lang="en-GB" sz="1800" b="0" i="1" u="none" strike="noStrike" cap="none">
                <a:solidFill>
                  <a:schemeClr val="dk1"/>
                </a:solidFill>
                <a:latin typeface="Times New Roman"/>
                <a:ea typeface="Times New Roman"/>
                <a:cs typeface="Times New Roman"/>
                <a:sym typeface="Times New Roman"/>
              </a:rPr>
              <a:t>et al.</a:t>
            </a:r>
            <a:r>
              <a:rPr lang="en-GB" sz="1800" b="0" i="0" u="none" strike="noStrike" cap="none">
                <a:solidFill>
                  <a:schemeClr val="dk1"/>
                </a:solidFill>
                <a:latin typeface="Times New Roman"/>
                <a:ea typeface="Times New Roman"/>
                <a:cs typeface="Times New Roman"/>
                <a:sym typeface="Times New Roman"/>
              </a:rPr>
              <a:t> (2014) </a:t>
            </a:r>
            <a:r>
              <a:rPr lang="en-GB" sz="1800" b="0" i="1" u="none" strike="noStrike" cap="none">
                <a:solidFill>
                  <a:schemeClr val="dk1"/>
                </a:solidFill>
                <a:latin typeface="Times New Roman"/>
                <a:ea typeface="Times New Roman"/>
                <a:cs typeface="Times New Roman"/>
                <a:sym typeface="Times New Roman"/>
              </a:rPr>
              <a:t>Doing events research: from theory to practice.</a:t>
            </a:r>
            <a:r>
              <a:rPr lang="en-GB" sz="1800" b="0" i="0" u="none" strike="noStrike" cap="none">
                <a:solidFill>
                  <a:schemeClr val="dk1"/>
                </a:solidFill>
                <a:latin typeface="Times New Roman"/>
                <a:ea typeface="Times New Roman"/>
                <a:cs typeface="Times New Roman"/>
                <a:sym typeface="Times New Roman"/>
              </a:rPr>
              <a:t> Routledge: Oxford</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Future Market Insights (2025) </a:t>
            </a:r>
            <a:r>
              <a:rPr lang="en-GB" sz="1800" b="0" i="1" u="none" strike="noStrike" cap="none">
                <a:solidFill>
                  <a:schemeClr val="dk1"/>
                </a:solidFill>
                <a:latin typeface="Times New Roman"/>
                <a:ea typeface="Times New Roman"/>
                <a:cs typeface="Times New Roman"/>
                <a:sym typeface="Times New Roman"/>
              </a:rPr>
              <a:t>UK Special Interest Tourism Market.</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https://www.futuremarketinsights.com/reports/united-kingdom-special-interest-tourism-market</a:t>
            </a:r>
            <a:r>
              <a:rPr lang="en-GB" sz="1800" b="0" i="0" u="none" strike="noStrike" cap="none">
                <a:solidFill>
                  <a:schemeClr val="dk1"/>
                </a:solidFill>
                <a:latin typeface="Times New Roman"/>
                <a:ea typeface="Times New Roman"/>
                <a:cs typeface="Times New Roman"/>
                <a:sym typeface="Times New Roman"/>
              </a:rPr>
              <a:t> (Accessed: 2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Jahid, M.S.R., (2024) ‘Social Media, Affiliate Marketing And E-Marketing: Empirical Drivers For Consumer Purchasing Decision In Real Estate Sector Of Bangladesh’, </a:t>
            </a:r>
            <a:r>
              <a:rPr lang="en-GB" sz="1800" b="0" i="1" u="none" strike="noStrike" cap="none">
                <a:solidFill>
                  <a:schemeClr val="dk1"/>
                </a:solidFill>
                <a:latin typeface="Times New Roman"/>
                <a:ea typeface="Times New Roman"/>
                <a:cs typeface="Times New Roman"/>
                <a:sym typeface="Times New Roman"/>
              </a:rPr>
              <a:t>American Journal of Interdisciplinary Studies, 5</a:t>
            </a:r>
            <a:r>
              <a:rPr lang="en-GB" sz="1800" b="0" i="0" u="none" strike="noStrike" cap="none">
                <a:solidFill>
                  <a:schemeClr val="dk1"/>
                </a:solidFill>
                <a:latin typeface="Times New Roman"/>
                <a:ea typeface="Times New Roman"/>
                <a:cs typeface="Times New Roman"/>
                <a:sym typeface="Times New Roman"/>
              </a:rPr>
              <a:t>(02), pp.64-87.</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North Wales (2016) </a:t>
            </a:r>
            <a:r>
              <a:rPr lang="en-GB" sz="1800" b="0" i="1" u="none" strike="noStrike" cap="none">
                <a:solidFill>
                  <a:schemeClr val="dk1"/>
                </a:solidFill>
                <a:latin typeface="Times New Roman"/>
                <a:ea typeface="Times New Roman"/>
                <a:cs typeface="Times New Roman"/>
                <a:sym typeface="Times New Roman"/>
              </a:rPr>
              <a:t>The Year of Legends 2017 Campaign</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https://www.northwales.com/year-of-legends-2017/</a:t>
            </a:r>
            <a:r>
              <a:rPr lang="en-GB" sz="1800" b="0" i="0" u="none" strike="noStrike" cap="none">
                <a:solidFill>
                  <a:schemeClr val="dk1"/>
                </a:solidFill>
                <a:latin typeface="Times New Roman"/>
                <a:ea typeface="Times New Roman"/>
                <a:cs typeface="Times New Roman"/>
                <a:sym typeface="Times New Roman"/>
              </a:rPr>
              <a:t> (Accessed: 1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O’Toole, W. (2011) </a:t>
            </a:r>
            <a:r>
              <a:rPr lang="en-GB" sz="1800" b="0" i="1" u="none" strike="noStrike" cap="none">
                <a:solidFill>
                  <a:schemeClr val="dk1"/>
                </a:solidFill>
                <a:latin typeface="Times New Roman"/>
                <a:ea typeface="Times New Roman"/>
                <a:cs typeface="Times New Roman"/>
                <a:sym typeface="Times New Roman"/>
              </a:rPr>
              <a:t>Events feasibility and development: from strategy to operations. </a:t>
            </a:r>
            <a:r>
              <a:rPr lang="en-GB" sz="1800" b="0" i="0" u="none" strike="noStrike" cap="none">
                <a:solidFill>
                  <a:schemeClr val="dk1"/>
                </a:solidFill>
                <a:latin typeface="Times New Roman"/>
                <a:ea typeface="Times New Roman"/>
                <a:cs typeface="Times New Roman"/>
                <a:sym typeface="Times New Roman"/>
              </a:rPr>
              <a:t>Elsevier: Oxford</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Oratory CDC (2025) </a:t>
            </a:r>
            <a:r>
              <a:rPr lang="en-GB" sz="1800" b="0" i="1" u="none" strike="noStrike" cap="none">
                <a:solidFill>
                  <a:schemeClr val="dk1"/>
                </a:solidFill>
                <a:latin typeface="Times New Roman"/>
                <a:ea typeface="Times New Roman"/>
                <a:cs typeface="Times New Roman"/>
                <a:sym typeface="Times New Roman"/>
              </a:rPr>
              <a:t>What Does Event Staff Do?</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https://oratoryclub.com/what-does-event-staff-do/</a:t>
            </a:r>
            <a:r>
              <a:rPr lang="en-GB" sz="1800" b="0" i="0" u="none" strike="noStrike" cap="none">
                <a:solidFill>
                  <a:schemeClr val="dk1"/>
                </a:solidFill>
                <a:latin typeface="Times New Roman"/>
                <a:ea typeface="Times New Roman"/>
                <a:cs typeface="Times New Roman"/>
                <a:sym typeface="Times New Roman"/>
              </a:rPr>
              <a:t> (Accessed: 3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Oxford College of Marketing (2025) </a:t>
            </a:r>
            <a:r>
              <a:rPr lang="en-GB" sz="1800" b="0" i="1" u="none" strike="noStrike" cap="none">
                <a:solidFill>
                  <a:schemeClr val="dk1"/>
                </a:solidFill>
                <a:latin typeface="Times New Roman"/>
                <a:ea typeface="Times New Roman"/>
                <a:cs typeface="Times New Roman"/>
                <a:sym typeface="Times New Roman"/>
              </a:rPr>
              <a:t>Finding The Right Customers With The STP Model.</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rgbClr val="0000FF"/>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https://.oxfordcollegeofmarketing.com/2020/06/24/finding-the-right-customers-with-stp</a:t>
            </a:r>
            <a:r>
              <a:rPr lang="en-GB" sz="1800" b="0" i="0" u="sng" strike="noStrike" cap="none">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-model/</a:t>
            </a:r>
            <a:r>
              <a:rPr lang="en-GB" sz="1800" b="0" i="0" u="none" strike="noStrike" cap="none">
                <a:solidFill>
                  <a:schemeClr val="dk1"/>
                </a:solidFill>
                <a:latin typeface="Times New Roman"/>
                <a:ea typeface="Times New Roman"/>
                <a:cs typeface="Times New Roman"/>
                <a:sym typeface="Times New Roman"/>
              </a:rPr>
              <a:t> (Accessed: 2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Rogers, T. Wynn-Moylan, P (2022) </a:t>
            </a:r>
            <a:r>
              <a:rPr lang="en-GB" sz="1800" b="0" i="1" u="none" strike="noStrike" cap="none">
                <a:solidFill>
                  <a:schemeClr val="dk1"/>
                </a:solidFill>
                <a:latin typeface="Times New Roman"/>
                <a:ea typeface="Times New Roman"/>
                <a:cs typeface="Times New Roman"/>
                <a:sym typeface="Times New Roman"/>
              </a:rPr>
              <a:t>Conferences and conventions: a global industry</a:t>
            </a:r>
            <a:r>
              <a:rPr lang="en-GB" sz="1800" b="0" i="0" u="none" strike="noStrike" cap="none">
                <a:solidFill>
                  <a:schemeClr val="dk1"/>
                </a:solidFill>
                <a:latin typeface="Times New Roman"/>
                <a:ea typeface="Times New Roman"/>
                <a:cs typeface="Times New Roman"/>
                <a:sym typeface="Times New Roman"/>
              </a:rPr>
              <a:t>. 4th Edition. Routledge: Oxford</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Spiwak, A.D., (2025) ‘Ruderality and refugia in the ruins: heritage, alienation, and post-industrial naturecultures in Northwest Wales’, </a:t>
            </a:r>
            <a:r>
              <a:rPr lang="en-GB" sz="1800" b="0" i="1" u="none" strike="noStrike" cap="none">
                <a:solidFill>
                  <a:schemeClr val="dk1"/>
                </a:solidFill>
                <a:latin typeface="Times New Roman"/>
                <a:ea typeface="Times New Roman"/>
                <a:cs typeface="Times New Roman"/>
                <a:sym typeface="Times New Roman"/>
              </a:rPr>
              <a:t>Landscape Research, 50</a:t>
            </a:r>
            <a:r>
              <a:rPr lang="en-GB" sz="1800" b="0" i="0" u="none" strike="noStrike" cap="none">
                <a:solidFill>
                  <a:schemeClr val="dk1"/>
                </a:solidFill>
                <a:latin typeface="Times New Roman"/>
                <a:ea typeface="Times New Roman"/>
                <a:cs typeface="Times New Roman"/>
                <a:sym typeface="Times New Roman"/>
              </a:rPr>
              <a:t>(2), pp.336-350.</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Techiegigs (2024) </a:t>
            </a:r>
            <a:r>
              <a:rPr lang="en-GB" sz="1800" b="0" i="1" u="none" strike="noStrike" cap="none">
                <a:solidFill>
                  <a:schemeClr val="dk1"/>
                </a:solidFill>
                <a:latin typeface="Times New Roman"/>
                <a:ea typeface="Times New Roman"/>
                <a:cs typeface="Times New Roman"/>
                <a:sym typeface="Times New Roman"/>
              </a:rPr>
              <a:t>Affiliate Marketing in India: Top Niches, Platforms &amp; Future Trends.</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https://techiegigs.com/affiliate-marketing-in-india-niches-and-platforms/</a:t>
            </a:r>
            <a:r>
              <a:rPr lang="en-GB" sz="1800" b="0" i="0" u="none" strike="noStrike" cap="none">
                <a:solidFill>
                  <a:schemeClr val="dk1"/>
                </a:solidFill>
                <a:latin typeface="Times New Roman"/>
                <a:ea typeface="Times New Roman"/>
                <a:cs typeface="Times New Roman"/>
                <a:sym typeface="Times New Roman"/>
              </a:rPr>
              <a:t> (Accessed: 2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Tore, V., O., (2025) </a:t>
            </a:r>
            <a:r>
              <a:rPr lang="en-GB" sz="1800" b="0" i="1" u="none" strike="noStrike" cap="none">
                <a:solidFill>
                  <a:schemeClr val="dk1"/>
                </a:solidFill>
                <a:latin typeface="Times New Roman"/>
                <a:ea typeface="Times New Roman"/>
                <a:cs typeface="Times New Roman"/>
                <a:sym typeface="Times New Roman"/>
              </a:rPr>
              <a:t>Wales Showcases Tourism Hotspots to Boost International Visitor Numbers.</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https://ftnnews.com/travel-news/mice/wales-showcases-tourism-hotspots-to-boost-international-visitor-numbers/</a:t>
            </a:r>
            <a:r>
              <a:rPr lang="en-GB" sz="1800" b="0" i="0" u="none" strike="noStrike" cap="none">
                <a:solidFill>
                  <a:schemeClr val="dk1"/>
                </a:solidFill>
                <a:latin typeface="Times New Roman"/>
                <a:ea typeface="Times New Roman"/>
                <a:cs typeface="Times New Roman"/>
                <a:sym typeface="Times New Roman"/>
              </a:rPr>
              <a:t> (Accessed: 2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Visit Wales (2023) </a:t>
            </a:r>
            <a:r>
              <a:rPr lang="en-GB" sz="1800" b="0" i="1" u="none" strike="noStrike" cap="none">
                <a:solidFill>
                  <a:schemeClr val="dk1"/>
                </a:solidFill>
                <a:latin typeface="Times New Roman"/>
                <a:ea typeface="Times New Roman"/>
                <a:cs typeface="Times New Roman"/>
                <a:sym typeface="Times New Roman"/>
              </a:rPr>
              <a:t>Past thematic year campaigns</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https://industry.visitwales.com/get-involved/visit-wales-themed-year-campaigns/visit-wales-past-themed-year-campaigns</a:t>
            </a:r>
            <a:r>
              <a:rPr lang="en-GB" sz="1800" b="0" i="0" u="none" strike="noStrike" cap="none">
                <a:solidFill>
                  <a:schemeClr val="dk1"/>
                </a:solidFill>
                <a:latin typeface="Times New Roman"/>
                <a:ea typeface="Times New Roman"/>
                <a:cs typeface="Times New Roman"/>
                <a:sym typeface="Times New Roman"/>
              </a:rPr>
              <a:t> (Accessed: 1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Welsh Government (2017a) </a:t>
            </a:r>
            <a:r>
              <a:rPr lang="en-GB" sz="1800" b="0" i="1" u="none" strike="noStrike" cap="none">
                <a:solidFill>
                  <a:schemeClr val="dk1"/>
                </a:solidFill>
                <a:latin typeface="Times New Roman"/>
                <a:ea typeface="Times New Roman"/>
                <a:cs typeface="Times New Roman"/>
                <a:sym typeface="Times New Roman"/>
              </a:rPr>
              <a:t>Wales’ Year of legends 2017 campaign goes live</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https://www.gov.wales/waAvailable%20at:les-year-legends-2017-campaign-goes-live</a:t>
            </a:r>
            <a:r>
              <a:rPr lang="en-GB" sz="1800" b="0" i="0" u="none" strike="noStrike" cap="none">
                <a:solidFill>
                  <a:schemeClr val="dk1"/>
                </a:solidFill>
                <a:latin typeface="Times New Roman"/>
                <a:ea typeface="Times New Roman"/>
                <a:cs typeface="Times New Roman"/>
                <a:sym typeface="Times New Roman"/>
              </a:rPr>
              <a:t> (Accessed: 1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Welsh Government (2017b) Welcome to Wales' year of Legends 2017. Available at: </a:t>
            </a:r>
            <a:r>
              <a:rPr lang="en-GB" sz="1800" b="0" i="0" u="sng" strike="noStrike" cap="none">
                <a:solidFill>
                  <a:schemeClr val="dk1"/>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https://www.gov.wales/welcome-wales-year-legends-2017</a:t>
            </a:r>
            <a:r>
              <a:rPr lang="en-GB" sz="1800" b="0" i="0" u="none" strike="noStrike" cap="none">
                <a:solidFill>
                  <a:schemeClr val="dk1"/>
                </a:solidFill>
                <a:latin typeface="Times New Roman"/>
                <a:ea typeface="Times New Roman"/>
                <a:cs typeface="Times New Roman"/>
                <a:sym typeface="Times New Roman"/>
              </a:rPr>
              <a:t> (Accessed: 1 October 2025).</a:t>
            </a:r>
            <a:endParaRPr sz="1800" b="0" i="0" u="none" strike="noStrike" cap="none">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Wiz Team (2025) </a:t>
            </a:r>
            <a:r>
              <a:rPr lang="en-GB" sz="1800" b="0" i="1" u="none" strike="noStrike" cap="none">
                <a:solidFill>
                  <a:schemeClr val="dk1"/>
                </a:solidFill>
                <a:latin typeface="Times New Roman"/>
                <a:ea typeface="Times New Roman"/>
                <a:cs typeface="Times New Roman"/>
                <a:sym typeface="Times New Roman"/>
              </a:rPr>
              <a:t>The Complete Guide to Event Budget Planning.</a:t>
            </a:r>
            <a:r>
              <a:rPr lang="en-GB" sz="1800" b="0" i="0" u="none" strike="noStrike" cap="none">
                <a:solidFill>
                  <a:schemeClr val="dk1"/>
                </a:solidFill>
                <a:latin typeface="Times New Roman"/>
                <a:ea typeface="Times New Roman"/>
                <a:cs typeface="Times New Roman"/>
                <a:sym typeface="Times New Roman"/>
              </a:rPr>
              <a:t> Available at: </a:t>
            </a:r>
            <a:r>
              <a:rPr lang="en-GB" sz="1800" b="0" i="0" u="sng" strike="noStrike" cap="none">
                <a:solidFill>
                  <a:schemeClr val="dk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https://wiz-team.com/complete-guide-event-budget-planning/</a:t>
            </a:r>
            <a:r>
              <a:rPr lang="en-GB" sz="1800" b="0" i="0" u="none" strike="noStrike" cap="none">
                <a:solidFill>
                  <a:schemeClr val="dk1"/>
                </a:solidFill>
                <a:latin typeface="Times New Roman"/>
                <a:ea typeface="Times New Roman"/>
                <a:cs typeface="Times New Roman"/>
                <a:sym typeface="Times New Roman"/>
              </a:rPr>
              <a:t>  (Accessed: 3 October 2025)</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BF8"/>
        </a:solidFill>
        <a:effectLst/>
      </p:bgPr>
    </p:bg>
    <p:spTree>
      <p:nvGrpSpPr>
        <p:cNvPr id="1" name="Shape 275"/>
        <p:cNvGrpSpPr/>
        <p:nvPr/>
      </p:nvGrpSpPr>
      <p:grpSpPr>
        <a:xfrm>
          <a:off x="0" y="0"/>
          <a:ext cx="0" cy="0"/>
          <a:chOff x="0" y="0"/>
          <a:chExt cx="0" cy="0"/>
        </a:xfrm>
      </p:grpSpPr>
      <p:sp>
        <p:nvSpPr>
          <p:cNvPr id="276" name="Google Shape;276;p14"/>
          <p:cNvSpPr txBox="1"/>
          <p:nvPr/>
        </p:nvSpPr>
        <p:spPr>
          <a:xfrm>
            <a:off x="2196014" y="1720850"/>
            <a:ext cx="6947986" cy="4236952"/>
          </a:xfrm>
          <a:prstGeom prst="rect">
            <a:avLst/>
          </a:prstGeom>
          <a:noFill/>
          <a:ln>
            <a:noFill/>
          </a:ln>
        </p:spPr>
        <p:txBody>
          <a:bodyPr spcFirstLastPara="1" wrap="square" lIns="0" tIns="0" rIns="0" bIns="0" anchor="t" anchorCtr="0">
            <a:spAutoFit/>
          </a:bodyPr>
          <a:lstStyle/>
          <a:p>
            <a:pPr marL="0" marR="0" lvl="0" indent="0" algn="l" rtl="0">
              <a:lnSpc>
                <a:spcPct val="110006"/>
              </a:lnSpc>
              <a:spcBef>
                <a:spcPts val="0"/>
              </a:spcBef>
              <a:spcAft>
                <a:spcPts val="0"/>
              </a:spcAft>
              <a:buNone/>
            </a:pPr>
            <a:r>
              <a:rPr lang="en-GB" sz="15011" b="0" i="0" u="none" strike="noStrike" cap="none">
                <a:solidFill>
                  <a:srgbClr val="000000"/>
                </a:solidFill>
                <a:latin typeface="DM Sans"/>
                <a:ea typeface="DM Sans"/>
                <a:cs typeface="DM Sans"/>
                <a:sym typeface="DM Sans"/>
              </a:rPr>
              <a:t>THANK YOU!</a:t>
            </a:r>
            <a:endParaRPr/>
          </a:p>
        </p:txBody>
      </p:sp>
      <p:sp>
        <p:nvSpPr>
          <p:cNvPr id="277" name="Google Shape;277;p14"/>
          <p:cNvSpPr/>
          <p:nvPr/>
        </p:nvSpPr>
        <p:spPr>
          <a:xfrm>
            <a:off x="9608259" y="1587500"/>
            <a:ext cx="7651041" cy="3879384"/>
          </a:xfrm>
          <a:custGeom>
            <a:avLst/>
            <a:gdLst/>
            <a:ahLst/>
            <a:cxnLst/>
            <a:rect l="l" t="t" r="r" b="b"/>
            <a:pathLst>
              <a:path w="1185347" h="601018" extrusionOk="0">
                <a:moveTo>
                  <a:pt x="101188" y="0"/>
                </a:moveTo>
                <a:lnTo>
                  <a:pt x="1084159" y="0"/>
                </a:lnTo>
                <a:cubicBezTo>
                  <a:pt x="1140043" y="0"/>
                  <a:pt x="1185347" y="45303"/>
                  <a:pt x="1185347" y="101188"/>
                </a:cubicBezTo>
                <a:lnTo>
                  <a:pt x="1185347" y="499830"/>
                </a:lnTo>
                <a:cubicBezTo>
                  <a:pt x="1185347" y="555715"/>
                  <a:pt x="1140043" y="601018"/>
                  <a:pt x="1084159" y="601018"/>
                </a:cubicBezTo>
                <a:lnTo>
                  <a:pt x="101188" y="601018"/>
                </a:lnTo>
                <a:cubicBezTo>
                  <a:pt x="45303" y="601018"/>
                  <a:pt x="0" y="555715"/>
                  <a:pt x="0" y="499830"/>
                </a:cubicBezTo>
                <a:lnTo>
                  <a:pt x="0" y="101188"/>
                </a:lnTo>
                <a:cubicBezTo>
                  <a:pt x="0" y="45303"/>
                  <a:pt x="45303" y="0"/>
                  <a:pt x="101188" y="0"/>
                </a:cubicBezTo>
                <a:close/>
              </a:path>
            </a:pathLst>
          </a:custGeom>
          <a:blipFill rotWithShape="1">
            <a:blip r:embed="rId3">
              <a:alphaModFix/>
            </a:blip>
            <a:stretch>
              <a:fillRect t="-5591" b="-5591"/>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78" name="Google Shape;278;p14"/>
          <p:cNvCxnSpPr/>
          <p:nvPr/>
        </p:nvCxnSpPr>
        <p:spPr>
          <a:xfrm>
            <a:off x="1028700" y="9277350"/>
            <a:ext cx="16230600" cy="0"/>
          </a:xfrm>
          <a:prstGeom prst="straightConnector1">
            <a:avLst/>
          </a:prstGeom>
          <a:noFill/>
          <a:ln w="38100" cap="flat" cmpd="sng">
            <a:solidFill>
              <a:srgbClr val="990000"/>
            </a:solidFill>
            <a:prstDash val="solid"/>
            <a:round/>
            <a:headEnd type="none" w="sm" len="sm"/>
            <a:tailEnd type="none" w="sm" len="sm"/>
          </a:ln>
        </p:spPr>
      </p:cxnSp>
      <p:cxnSp>
        <p:nvCxnSpPr>
          <p:cNvPr id="279" name="Google Shape;279;p14"/>
          <p:cNvCxnSpPr/>
          <p:nvPr/>
        </p:nvCxnSpPr>
        <p:spPr>
          <a:xfrm>
            <a:off x="1028700" y="1047750"/>
            <a:ext cx="6974663" cy="0"/>
          </a:xfrm>
          <a:prstGeom prst="straightConnector1">
            <a:avLst/>
          </a:prstGeom>
          <a:noFill/>
          <a:ln w="38100" cap="flat" cmpd="sng">
            <a:solidFill>
              <a:srgbClr val="990000"/>
            </a:solidFill>
            <a:prstDash val="solid"/>
            <a:round/>
            <a:headEnd type="none" w="sm" len="sm"/>
            <a:tailEnd type="none" w="sm" len="sm"/>
          </a:ln>
        </p:spPr>
      </p:cxnSp>
      <p:grpSp>
        <p:nvGrpSpPr>
          <p:cNvPr id="280" name="Google Shape;280;p14"/>
          <p:cNvGrpSpPr/>
          <p:nvPr/>
        </p:nvGrpSpPr>
        <p:grpSpPr>
          <a:xfrm>
            <a:off x="2307038" y="6481677"/>
            <a:ext cx="2112180" cy="2112180"/>
            <a:chOff x="0" y="0"/>
            <a:chExt cx="812800" cy="812800"/>
          </a:xfrm>
        </p:grpSpPr>
        <p:sp>
          <p:nvSpPr>
            <p:cNvPr id="281" name="Google Shape;281;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83" name="Google Shape;283;p14"/>
          <p:cNvSpPr/>
          <p:nvPr/>
        </p:nvSpPr>
        <p:spPr>
          <a:xfrm rot="10800000" flipH="1">
            <a:off x="2986950" y="7161589"/>
            <a:ext cx="752356" cy="752356"/>
          </a:xfrm>
          <a:custGeom>
            <a:avLst/>
            <a:gdLst/>
            <a:ahLst/>
            <a:cxnLst/>
            <a:rect l="l" t="t" r="r" b="b"/>
            <a:pathLst>
              <a:path w="752356" h="752356" extrusionOk="0">
                <a:moveTo>
                  <a:pt x="0" y="752356"/>
                </a:moveTo>
                <a:lnTo>
                  <a:pt x="752356" y="752356"/>
                </a:lnTo>
                <a:lnTo>
                  <a:pt x="752356" y="0"/>
                </a:lnTo>
                <a:lnTo>
                  <a:pt x="0" y="0"/>
                </a:lnTo>
                <a:lnTo>
                  <a:pt x="0" y="752356"/>
                </a:lnTo>
                <a:close/>
              </a:path>
            </a:pathLst>
          </a:custGeom>
          <a:blipFill rotWithShape="1">
            <a:blip r:embed="rId4">
              <a:alphaModFix/>
            </a:blip>
            <a:stretch>
              <a:fillRect/>
            </a:stretch>
          </a:blipFill>
          <a:ln>
            <a:noFill/>
          </a:ln>
        </p:spPr>
      </p:sp>
      <p:grpSp>
        <p:nvGrpSpPr>
          <p:cNvPr id="284" name="Google Shape;284;p14"/>
          <p:cNvGrpSpPr/>
          <p:nvPr/>
        </p:nvGrpSpPr>
        <p:grpSpPr>
          <a:xfrm>
            <a:off x="4099110" y="6481677"/>
            <a:ext cx="2112180" cy="2112180"/>
            <a:chOff x="0" y="0"/>
            <a:chExt cx="812800" cy="812800"/>
          </a:xfrm>
        </p:grpSpPr>
        <p:sp>
          <p:nvSpPr>
            <p:cNvPr id="285" name="Google Shape;285;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87" name="Google Shape;287;p14"/>
          <p:cNvGrpSpPr/>
          <p:nvPr/>
        </p:nvGrpSpPr>
        <p:grpSpPr>
          <a:xfrm>
            <a:off x="5891182" y="6481677"/>
            <a:ext cx="2112180" cy="2112180"/>
            <a:chOff x="0" y="0"/>
            <a:chExt cx="812800" cy="812800"/>
          </a:xfrm>
        </p:grpSpPr>
        <p:sp>
          <p:nvSpPr>
            <p:cNvPr id="288" name="Google Shape;288;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9900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9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cp:revision>
  <dcterms:created xsi:type="dcterms:W3CDTF">2006-08-16T00:00:00Z</dcterms:created>
  <dcterms:modified xsi:type="dcterms:W3CDTF">2025-10-23T18:27:34Z</dcterms:modified>
</cp:coreProperties>
</file>