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332" r:id="rId2"/>
    <p:sldId id="388" r:id="rId3"/>
    <p:sldId id="361" r:id="rId4"/>
    <p:sldId id="356" r:id="rId5"/>
    <p:sldId id="357" r:id="rId6"/>
    <p:sldId id="358" r:id="rId7"/>
    <p:sldId id="359" r:id="rId8"/>
    <p:sldId id="360" r:id="rId9"/>
    <p:sldId id="389" r:id="rId10"/>
    <p:sldId id="393" r:id="rId11"/>
    <p:sldId id="341" r:id="rId12"/>
    <p:sldId id="353" r:id="rId13"/>
    <p:sldId id="354" r:id="rId14"/>
    <p:sldId id="342" r:id="rId15"/>
    <p:sldId id="348" r:id="rId16"/>
    <p:sldId id="343" r:id="rId17"/>
    <p:sldId id="344" r:id="rId18"/>
    <p:sldId id="345" r:id="rId19"/>
    <p:sldId id="346" r:id="rId20"/>
    <p:sldId id="347" r:id="rId21"/>
    <p:sldId id="397" r:id="rId22"/>
    <p:sldId id="398" r:id="rId23"/>
    <p:sldId id="349" r:id="rId24"/>
    <p:sldId id="352" r:id="rId25"/>
    <p:sldId id="363" r:id="rId26"/>
    <p:sldId id="365" r:id="rId27"/>
    <p:sldId id="366" r:id="rId28"/>
    <p:sldId id="367" r:id="rId29"/>
    <p:sldId id="368" r:id="rId30"/>
    <p:sldId id="369" r:id="rId31"/>
    <p:sldId id="370" r:id="rId32"/>
    <p:sldId id="371" r:id="rId33"/>
    <p:sldId id="372" r:id="rId34"/>
    <p:sldId id="373" r:id="rId35"/>
    <p:sldId id="387" r:id="rId36"/>
    <p:sldId id="394" r:id="rId37"/>
    <p:sldId id="395" r:id="rId38"/>
    <p:sldId id="396" r:id="rId39"/>
    <p:sldId id="390" r:id="rId40"/>
    <p:sldId id="391" r:id="rId41"/>
    <p:sldId id="374" r:id="rId42"/>
    <p:sldId id="375" r:id="rId43"/>
    <p:sldId id="376" r:id="rId44"/>
    <p:sldId id="377" r:id="rId45"/>
    <p:sldId id="378" r:id="rId46"/>
    <p:sldId id="392" r:id="rId47"/>
    <p:sldId id="379" r:id="rId48"/>
    <p:sldId id="380" r:id="rId49"/>
    <p:sldId id="381" r:id="rId50"/>
    <p:sldId id="382" r:id="rId51"/>
    <p:sldId id="383" r:id="rId52"/>
    <p:sldId id="384" r:id="rId53"/>
    <p:sldId id="385" r:id="rId54"/>
    <p:sldId id="386" r:id="rId55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19498-467F-45F8-917C-EBC06B464488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FA90E-6AE4-473C-9AFF-B09ABBB3760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7906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761F1-D87A-435C-8E27-FA5B5536FCD3}" type="datetimeFigureOut">
              <a:rPr lang="es-ES" smtClean="0"/>
              <a:pPr/>
              <a:t>05/12/2019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3394055" y="3695230"/>
            <a:ext cx="227902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FACADES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Part 2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7082" y="458134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1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THE PERFECT WALL</a:t>
            </a:r>
            <a:endParaRPr lang="es-ES" sz="2400" b="1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827584" y="2395139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4 Principal control </a:t>
            </a:r>
            <a:r>
              <a:rPr lang="es-ES_tradnl" sz="2400" dirty="0" err="1" smtClean="0"/>
              <a:t>layers</a:t>
            </a:r>
            <a:r>
              <a:rPr lang="es-ES_tradnl" sz="2400" dirty="0" smtClean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smtClean="0"/>
              <a:t>rain control </a:t>
            </a:r>
            <a:r>
              <a:rPr lang="es-ES_tradnl" sz="2400" dirty="0" err="1" smtClean="0"/>
              <a:t>layer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smtClean="0"/>
              <a:t>Air control </a:t>
            </a:r>
            <a:r>
              <a:rPr lang="es-ES_tradnl" sz="2400" dirty="0" err="1" smtClean="0"/>
              <a:t>layer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Vapour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layer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Thermal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layer</a:t>
            </a:r>
            <a:endParaRPr lang="es-ES_tradnl" sz="24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857692" y="5085184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best place to locate them is on the outside of the structure</a:t>
            </a:r>
            <a:endParaRPr lang="en-GB" sz="2400" dirty="0"/>
          </a:p>
        </p:txBody>
      </p:sp>
      <p:pic>
        <p:nvPicPr>
          <p:cNvPr id="1026" name="Picture 2" descr="https://www.buildingscience.com/sites/default/files/resize/migrate/jpg/Masonry_Figure_01-200x23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890556" cy="3353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04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827584" y="2395139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Cladding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Cavity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Insulation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Internal</a:t>
            </a:r>
            <a:r>
              <a:rPr lang="es-ES_tradnl" sz="2400" dirty="0" smtClean="0"/>
              <a:t> Wall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Vapour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barrier</a:t>
            </a:r>
            <a:endParaRPr lang="es-ES_tradnl" sz="24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899592" y="5085184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functions do they have?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0455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CLADDING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827584" y="2924944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Supports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weather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conditions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Sun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radiation</a:t>
            </a:r>
            <a:r>
              <a:rPr lang="es-ES_tradnl" sz="2400" dirty="0" smtClean="0"/>
              <a:t>, UV </a:t>
            </a:r>
            <a:r>
              <a:rPr lang="es-ES_tradnl" sz="2400" dirty="0" err="1" smtClean="0"/>
              <a:t>rays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temperature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differences</a:t>
            </a:r>
            <a:r>
              <a:rPr lang="es-ES_tradnl" sz="2400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Rain (</a:t>
            </a:r>
            <a:r>
              <a:rPr lang="es-ES_tradnl" sz="2400" dirty="0" err="1" smtClean="0"/>
              <a:t>humidity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absorption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permeability</a:t>
            </a:r>
            <a:r>
              <a:rPr lang="es-ES_tradnl" sz="2400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Wind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erosion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impact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loads</a:t>
            </a:r>
            <a:r>
              <a:rPr lang="es-ES_tradnl" sz="2400" dirty="0" smtClean="0"/>
              <a:t>)</a:t>
            </a:r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Ice/</a:t>
            </a:r>
            <a:r>
              <a:rPr lang="es-ES_tradnl" sz="2400" dirty="0" err="1" smtClean="0"/>
              <a:t>snow</a:t>
            </a:r>
            <a:r>
              <a:rPr lang="es-ES_tradnl" sz="2400" dirty="0" smtClean="0"/>
              <a:t> (macro &amp; micro-</a:t>
            </a:r>
            <a:r>
              <a:rPr lang="es-ES_tradnl" sz="2400" dirty="0" err="1" smtClean="0"/>
              <a:t>porosity</a:t>
            </a:r>
            <a:r>
              <a:rPr lang="es-ES_tradnl" sz="2400" dirty="0" smtClean="0"/>
              <a:t>)</a:t>
            </a:r>
          </a:p>
          <a:p>
            <a:pPr marL="342900" indent="-342900">
              <a:buFontTx/>
              <a:buChar char="-"/>
            </a:pPr>
            <a:endParaRPr lang="es-ES_tradnl" sz="2400" dirty="0"/>
          </a:p>
          <a:p>
            <a:r>
              <a:rPr lang="es-ES_tradnl" sz="2400" dirty="0" err="1" smtClean="0"/>
              <a:t>Correctly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fixed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structure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frame</a:t>
            </a:r>
            <a:endParaRPr lang="es-ES" sz="2400" dirty="0"/>
          </a:p>
        </p:txBody>
      </p:sp>
    </p:spTree>
    <p:extLst>
      <p:ext uri="{BB962C8B-B14F-4D97-AF65-F5344CB8AC3E}">
        <p14:creationId xmlns:p14="http://schemas.microsoft.com/office/powerpoint/2010/main" val="20038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CAVITY</a:t>
            </a:r>
          </a:p>
          <a:p>
            <a:pPr>
              <a:buFont typeface="Arial" pitchFamily="34" charset="0"/>
              <a:buChar char="•"/>
            </a:pPr>
            <a:endParaRPr lang="es-ES" sz="2400" b="1" dirty="0">
              <a:solidFill>
                <a:srgbClr val="0070C0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827584" y="2711115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Separate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external</a:t>
            </a:r>
            <a:r>
              <a:rPr lang="es-ES_tradnl" sz="2400" dirty="0" smtClean="0"/>
              <a:t> Wall 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Avoid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ingress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Improve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thermal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acoustic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Ventilation</a:t>
            </a:r>
            <a:endParaRPr lang="es-ES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899592" y="5373216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should be drained to avoid water ingress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673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INSULATION</a:t>
            </a:r>
          </a:p>
          <a:p>
            <a:pPr>
              <a:buFont typeface="Arial" pitchFamily="34" charset="0"/>
              <a:buChar char="•"/>
            </a:pPr>
            <a:endParaRPr lang="es-ES" sz="2400" b="1" dirty="0">
              <a:solidFill>
                <a:srgbClr val="0070C0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1043608" y="2996952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endParaRPr lang="es-ES_tradnl" sz="2400" dirty="0" smtClean="0"/>
          </a:p>
          <a:p>
            <a:endParaRPr lang="es-ES_tradnl" sz="2400" dirty="0"/>
          </a:p>
          <a:p>
            <a:r>
              <a:rPr lang="es-ES_tradnl" sz="2400" dirty="0" err="1" smtClean="0"/>
              <a:t>Should</a:t>
            </a:r>
            <a:r>
              <a:rPr lang="es-ES_tradnl" sz="2400" dirty="0" smtClean="0"/>
              <a:t> be </a:t>
            </a:r>
            <a:r>
              <a:rPr lang="es-ES_tradnl" sz="2400" dirty="0" err="1" smtClean="0"/>
              <a:t>fixed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correctly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internal</a:t>
            </a:r>
            <a:r>
              <a:rPr lang="es-ES_tradnl" sz="2400" dirty="0" smtClean="0"/>
              <a:t> Wall</a:t>
            </a:r>
          </a:p>
          <a:p>
            <a:r>
              <a:rPr lang="es-ES" sz="2400" dirty="0" err="1" smtClean="0"/>
              <a:t>Avoid</a:t>
            </a:r>
            <a:r>
              <a:rPr lang="es-ES" sz="2400" dirty="0" smtClean="0"/>
              <a:t> </a:t>
            </a:r>
            <a:r>
              <a:rPr lang="es-ES" sz="2400" dirty="0" err="1" smtClean="0"/>
              <a:t>discontinuities</a:t>
            </a:r>
            <a:endParaRPr lang="es-ES" sz="2400" dirty="0" smtClean="0"/>
          </a:p>
          <a:p>
            <a:pPr marL="342900" indent="-342900">
              <a:buFontTx/>
              <a:buChar char="-"/>
            </a:pPr>
            <a:r>
              <a:rPr lang="es-ES" sz="2400" dirty="0" err="1" smtClean="0"/>
              <a:t>Repetitive</a:t>
            </a:r>
            <a:r>
              <a:rPr lang="es-ES" sz="2400" dirty="0" smtClean="0"/>
              <a:t> </a:t>
            </a:r>
            <a:r>
              <a:rPr lang="es-ES" sz="2400" dirty="0" err="1" smtClean="0"/>
              <a:t>thermal</a:t>
            </a:r>
            <a:r>
              <a:rPr lang="es-ES" sz="2400" dirty="0" smtClean="0"/>
              <a:t> bridges</a:t>
            </a:r>
          </a:p>
          <a:p>
            <a:pPr marL="342900" indent="-342900">
              <a:buFontTx/>
              <a:buChar char="-"/>
            </a:pPr>
            <a:r>
              <a:rPr lang="es-ES" sz="2400" dirty="0" smtClean="0"/>
              <a:t>Non-</a:t>
            </a:r>
            <a:r>
              <a:rPr lang="es-ES" sz="2400" dirty="0" err="1" smtClean="0"/>
              <a:t>repetitive</a:t>
            </a:r>
            <a:r>
              <a:rPr lang="es-ES" sz="2400" dirty="0" smtClean="0"/>
              <a:t> </a:t>
            </a:r>
            <a:r>
              <a:rPr lang="es-ES" sz="2400" dirty="0" err="1" smtClean="0"/>
              <a:t>thermal</a:t>
            </a:r>
            <a:r>
              <a:rPr lang="es-ES" sz="2400" dirty="0" smtClean="0"/>
              <a:t> bridges</a:t>
            </a:r>
            <a:endParaRPr lang="es-ES_tradnl" sz="2400" dirty="0"/>
          </a:p>
        </p:txBody>
      </p:sp>
    </p:spTree>
    <p:extLst>
      <p:ext uri="{BB962C8B-B14F-4D97-AF65-F5344CB8AC3E}">
        <p14:creationId xmlns:p14="http://schemas.microsoft.com/office/powerpoint/2010/main" val="55523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INTERNAL WALL</a:t>
            </a:r>
          </a:p>
          <a:p>
            <a:pPr>
              <a:buFont typeface="Arial" pitchFamily="34" charset="0"/>
              <a:buChar char="•"/>
            </a:pPr>
            <a:endParaRPr lang="es-ES" sz="2400" b="1" dirty="0">
              <a:solidFill>
                <a:srgbClr val="0070C0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828740" y="3140968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Defines </a:t>
            </a:r>
            <a:r>
              <a:rPr lang="es-ES_tradnl" sz="2400" dirty="0" err="1" smtClean="0"/>
              <a:t>internal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space</a:t>
            </a:r>
            <a:endParaRPr lang="es-ES_tradnl" sz="2400" dirty="0" smtClean="0"/>
          </a:p>
          <a:p>
            <a:r>
              <a:rPr lang="es-ES_tradnl" sz="2400" dirty="0" err="1" smtClean="0"/>
              <a:t>It</a:t>
            </a:r>
            <a:r>
              <a:rPr lang="es-ES_tradnl" sz="2400" dirty="0" smtClean="0"/>
              <a:t> can be:</a:t>
            </a:r>
          </a:p>
          <a:p>
            <a:pPr marL="342900" indent="-342900">
              <a:buFontTx/>
              <a:buChar char="-"/>
            </a:pPr>
            <a:r>
              <a:rPr lang="es-ES_tradnl" sz="2400" dirty="0" smtClean="0"/>
              <a:t>Block and interior </a:t>
            </a:r>
            <a:r>
              <a:rPr lang="es-ES_tradnl" sz="2400" dirty="0" err="1" smtClean="0"/>
              <a:t>finish</a:t>
            </a:r>
            <a:endParaRPr lang="es-ES_tradnl" sz="2400" dirty="0" smtClean="0"/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Drywall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timber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board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structure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base to </a:t>
            </a:r>
            <a:r>
              <a:rPr lang="es-ES_tradnl" sz="2400" dirty="0" err="1" smtClean="0"/>
              <a:t>support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)</a:t>
            </a:r>
          </a:p>
          <a:p>
            <a:endParaRPr lang="es-ES" sz="2400" dirty="0" smtClean="0"/>
          </a:p>
          <a:p>
            <a:r>
              <a:rPr lang="es-ES" sz="2400" dirty="0" err="1" smtClean="0"/>
              <a:t>Sometimes</a:t>
            </a:r>
            <a:r>
              <a:rPr lang="es-ES" sz="2400" dirty="0" smtClean="0"/>
              <a:t> </a:t>
            </a:r>
            <a:r>
              <a:rPr lang="es-ES" sz="2400" dirty="0" err="1" smtClean="0"/>
              <a:t>it</a:t>
            </a:r>
            <a:r>
              <a:rPr lang="es-ES" sz="2400" dirty="0" smtClean="0"/>
              <a:t> </a:t>
            </a:r>
            <a:r>
              <a:rPr lang="es-ES" sz="2400" dirty="0" err="1" smtClean="0"/>
              <a:t>is</a:t>
            </a:r>
            <a:r>
              <a:rPr lang="es-ES" sz="2400" dirty="0" smtClean="0"/>
              <a:t> </a:t>
            </a:r>
            <a:r>
              <a:rPr lang="es-ES" sz="2400" dirty="0" err="1" smtClean="0"/>
              <a:t>part</a:t>
            </a:r>
            <a:r>
              <a:rPr lang="es-ES" sz="2400" dirty="0" smtClean="0"/>
              <a:t> of </a:t>
            </a:r>
            <a:r>
              <a:rPr lang="es-ES" sz="2400" dirty="0" err="1" smtClean="0"/>
              <a:t>the</a:t>
            </a:r>
            <a:r>
              <a:rPr lang="es-ES" sz="2400" dirty="0" smtClean="0"/>
              <a:t> </a:t>
            </a:r>
            <a:r>
              <a:rPr lang="es-ES" sz="2400" dirty="0" err="1" smtClean="0"/>
              <a:t>structure</a:t>
            </a:r>
            <a:r>
              <a:rPr lang="es-ES" sz="2400" dirty="0" smtClean="0"/>
              <a:t> </a:t>
            </a:r>
            <a:r>
              <a:rPr lang="es-ES" sz="2400" dirty="0" err="1" smtClean="0"/>
              <a:t>frame</a:t>
            </a:r>
            <a:endParaRPr lang="es-ES" sz="2400" dirty="0"/>
          </a:p>
        </p:txBody>
      </p:sp>
    </p:spTree>
    <p:extLst>
      <p:ext uri="{BB962C8B-B14F-4D97-AF65-F5344CB8AC3E}">
        <p14:creationId xmlns:p14="http://schemas.microsoft.com/office/powerpoint/2010/main" val="284671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LAYERS</a:t>
            </a:r>
            <a:endParaRPr lang="es-ES" sz="24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VAPOUR CONTROL BARRIER</a:t>
            </a:r>
          </a:p>
          <a:p>
            <a:pPr>
              <a:buFont typeface="Arial" pitchFamily="34" charset="0"/>
              <a:buChar char="•"/>
            </a:pPr>
            <a:endParaRPr lang="es-ES" sz="2400" b="1" dirty="0">
              <a:solidFill>
                <a:srgbClr val="0070C0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1187624" y="2492896"/>
            <a:ext cx="7200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Block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moisture</a:t>
            </a:r>
            <a:r>
              <a:rPr lang="es-ES_tradnl" sz="2000" dirty="0" smtClean="0"/>
              <a:t> in a </a:t>
            </a:r>
            <a:r>
              <a:rPr lang="es-ES_tradnl" sz="2000" dirty="0" err="1" smtClean="0"/>
              <a:t>room</a:t>
            </a:r>
            <a:r>
              <a:rPr lang="es-ES_tradnl" sz="2000" dirty="0" smtClean="0"/>
              <a:t> to </a:t>
            </a:r>
            <a:r>
              <a:rPr lang="es-ES_tradnl" sz="2000" dirty="0" err="1" smtClean="0"/>
              <a:t>enter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wall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affect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insulation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inside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structure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frame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layers</a:t>
            </a:r>
            <a:r>
              <a:rPr lang="es-ES_tradnl" sz="2000" dirty="0" smtClean="0"/>
              <a:t>, etc.) 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needed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climates</a:t>
            </a:r>
            <a:endParaRPr lang="es-ES_tradnl" sz="2000" dirty="0" smtClean="0"/>
          </a:p>
          <a:p>
            <a:r>
              <a:rPr lang="es-ES_tradnl" sz="2000" dirty="0" err="1" smtClean="0"/>
              <a:t>If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wrong</a:t>
            </a:r>
            <a:r>
              <a:rPr lang="es-ES_tradnl" sz="2000" dirty="0" smtClean="0"/>
              <a:t> position,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can cause more </a:t>
            </a:r>
            <a:r>
              <a:rPr lang="es-ES_tradnl" sz="2000" dirty="0" err="1" smtClean="0"/>
              <a:t>harm</a:t>
            </a:r>
            <a:r>
              <a:rPr lang="es-ES_tradnl" sz="2000" dirty="0" smtClean="0"/>
              <a:t> tan </a:t>
            </a:r>
            <a:r>
              <a:rPr lang="es-ES_tradnl" sz="2000" dirty="0" err="1" smtClean="0"/>
              <a:t>benefit</a:t>
            </a:r>
            <a:r>
              <a:rPr lang="es-ES_tradnl" sz="2000" dirty="0" smtClean="0"/>
              <a:t> </a:t>
            </a:r>
          </a:p>
          <a:p>
            <a:r>
              <a:rPr lang="es-ES_tradnl" sz="2000" dirty="0" err="1" smtClean="0"/>
              <a:t>Always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warm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side</a:t>
            </a:r>
            <a:r>
              <a:rPr lang="es-ES_tradnl" sz="2000" dirty="0" smtClean="0"/>
              <a:t> (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insulation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drywall</a:t>
            </a:r>
            <a:r>
              <a:rPr lang="es-ES_tradnl" sz="2000" dirty="0" smtClean="0"/>
              <a:t>)</a:t>
            </a:r>
          </a:p>
          <a:p>
            <a:endParaRPr lang="es-ES_tradnl" sz="2000" dirty="0"/>
          </a:p>
          <a:p>
            <a:r>
              <a:rPr lang="es-ES_tradnl" sz="2000" dirty="0" err="1" smtClean="0"/>
              <a:t>Depending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type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we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consider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waterproof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breathable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layer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35023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https://www.buildingscience.com/sites/default/files/resize/migrate/jpg/Masonry_Figure_06-350x42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97370"/>
            <a:ext cx="5050523" cy="606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66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TYPES OF FACADES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2537690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Brickwork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masonry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Curtain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smtClean="0"/>
              <a:t>In-</a:t>
            </a:r>
            <a:r>
              <a:rPr lang="es-ES_tradnl" sz="2400" dirty="0" err="1" smtClean="0"/>
              <a:t>fill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panels</a:t>
            </a:r>
            <a:endParaRPr lang="es-ES_tradnl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_tradnl" sz="2400" dirty="0" err="1" smtClean="0"/>
              <a:t>Precast</a:t>
            </a:r>
            <a:r>
              <a:rPr lang="es-ES_tradnl" sz="2400" dirty="0" smtClean="0"/>
              <a:t> concrete </a:t>
            </a:r>
            <a:r>
              <a:rPr lang="es-ES_tradnl" sz="2400" dirty="0" err="1" smtClean="0"/>
              <a:t>panels</a:t>
            </a:r>
            <a:endParaRPr lang="es-ES" sz="2400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8344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BRICKWORK AND MASONRY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2204864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They</a:t>
            </a:r>
            <a:r>
              <a:rPr lang="es-ES_tradnl" sz="2000" dirty="0" smtClean="0"/>
              <a:t> are non-load </a:t>
            </a:r>
            <a:r>
              <a:rPr lang="es-ES_tradnl" sz="2000" dirty="0" err="1" smtClean="0"/>
              <a:t>bearing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walls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supported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structure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frame</a:t>
            </a:r>
            <a:endParaRPr lang="es-ES_tradnl" sz="2000" dirty="0" smtClean="0"/>
          </a:p>
          <a:p>
            <a:r>
              <a:rPr lang="es-ES_tradnl" sz="2000" dirty="0" err="1" smtClean="0"/>
              <a:t>Designed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mainly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resistance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rain and </a:t>
            </a:r>
            <a:r>
              <a:rPr lang="es-ES_tradnl" sz="2000" dirty="0" err="1" smtClean="0"/>
              <a:t>thermal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insulation</a:t>
            </a:r>
            <a:endParaRPr lang="es-ES_tradnl" sz="2000" dirty="0" smtClean="0"/>
          </a:p>
          <a:p>
            <a:r>
              <a:rPr lang="es-ES_tradnl" sz="2000" dirty="0" err="1" smtClean="0"/>
              <a:t>Weight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supported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beams</a:t>
            </a:r>
            <a:r>
              <a:rPr lang="es-ES_tradnl" sz="2000" dirty="0" smtClean="0"/>
              <a:t> (heavy)</a:t>
            </a:r>
            <a:endParaRPr lang="es-ES" sz="2000" dirty="0"/>
          </a:p>
        </p:txBody>
      </p:sp>
      <p:pic>
        <p:nvPicPr>
          <p:cNvPr id="1026" name="Picture 2" descr="G:\Juanan\Mi despacho\Mediopie\Clientes\Promociones Gonzalez\Aguilera\Dirección de Obra\Fotos\2008\Enero\08-01-08\P1100007.JPG"/>
          <p:cNvPicPr>
            <a:picLocks noChangeAspect="1" noChangeArrowheads="1"/>
          </p:cNvPicPr>
          <p:nvPr/>
        </p:nvPicPr>
        <p:blipFill>
          <a:blip r:embed="rId2" cstate="print"/>
          <a:srcRect t="12363"/>
          <a:stretch>
            <a:fillRect/>
          </a:stretch>
        </p:blipFill>
        <p:spPr bwMode="auto">
          <a:xfrm>
            <a:off x="3707904" y="3284984"/>
            <a:ext cx="5220072" cy="3431029"/>
          </a:xfrm>
          <a:prstGeom prst="rect">
            <a:avLst/>
          </a:prstGeom>
          <a:noFill/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8687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BRICKWORK AND MASONRY</a:t>
            </a:r>
            <a:endParaRPr lang="es-ES" sz="2400" b="1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Resultado de imagen de BRICK WALL INSULATI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3726414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sultado de imagen de BRICK WALL INSULATIO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4500432" cy="299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14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BRICKWORK AND MASONRY</a:t>
            </a:r>
            <a:endParaRPr lang="es-ES" sz="2400" b="1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98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288" y="3820290"/>
            <a:ext cx="476250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Resultado de imagen de BRICK WALL INSUL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5944"/>
            <a:ext cx="5079698" cy="271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940152" y="342900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With a timber structure frame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79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4860032" y="206084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At </a:t>
            </a:r>
            <a:r>
              <a:rPr lang="es-ES_tradnl" dirty="0" err="1" smtClean="0"/>
              <a:t>least</a:t>
            </a:r>
            <a:r>
              <a:rPr lang="es-ES_tradnl" dirty="0" smtClean="0"/>
              <a:t> 2/3 of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brick</a:t>
            </a:r>
            <a:r>
              <a:rPr lang="es-ES_tradnl" dirty="0" smtClean="0"/>
              <a:t> </a:t>
            </a:r>
            <a:r>
              <a:rPr lang="es-ES_tradnl" dirty="0" err="1" smtClean="0"/>
              <a:t>surface</a:t>
            </a:r>
            <a:r>
              <a:rPr lang="es-ES_tradnl" dirty="0" smtClean="0"/>
              <a:t> </a:t>
            </a:r>
            <a:r>
              <a:rPr lang="es-ES_tradnl" dirty="0" err="1" smtClean="0"/>
              <a:t>lays</a:t>
            </a:r>
            <a:r>
              <a:rPr lang="es-ES_tradnl" dirty="0" smtClean="0"/>
              <a:t> </a:t>
            </a:r>
            <a:r>
              <a:rPr lang="es-ES_tradnl" dirty="0" err="1" smtClean="0"/>
              <a:t>over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beam</a:t>
            </a:r>
            <a:r>
              <a:rPr lang="es-ES_tradnl" dirty="0" smtClean="0"/>
              <a:t>/</a:t>
            </a:r>
            <a:r>
              <a:rPr lang="es-ES_tradnl" dirty="0" err="1" smtClean="0"/>
              <a:t>slab</a:t>
            </a:r>
            <a:endParaRPr lang="es-ES" dirty="0"/>
          </a:p>
        </p:txBody>
      </p:sp>
      <p:sp>
        <p:nvSpPr>
          <p:cNvPr id="3" name="2 Rectángulo"/>
          <p:cNvSpPr/>
          <p:nvPr/>
        </p:nvSpPr>
        <p:spPr>
          <a:xfrm>
            <a:off x="3779912" y="3933056"/>
            <a:ext cx="36724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Rectángulo"/>
          <p:cNvSpPr/>
          <p:nvPr/>
        </p:nvSpPr>
        <p:spPr>
          <a:xfrm>
            <a:off x="3563888" y="3356992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Rectángulo"/>
          <p:cNvSpPr/>
          <p:nvPr/>
        </p:nvSpPr>
        <p:spPr>
          <a:xfrm>
            <a:off x="3563888" y="2780928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Rectángulo"/>
          <p:cNvSpPr/>
          <p:nvPr/>
        </p:nvSpPr>
        <p:spPr>
          <a:xfrm>
            <a:off x="3563888" y="2204864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8" name="7 Rectángulo"/>
          <p:cNvSpPr/>
          <p:nvPr/>
        </p:nvSpPr>
        <p:spPr>
          <a:xfrm>
            <a:off x="3563888" y="3933056"/>
            <a:ext cx="14401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9" name="8 Rectángulo"/>
          <p:cNvSpPr/>
          <p:nvPr/>
        </p:nvSpPr>
        <p:spPr>
          <a:xfrm>
            <a:off x="3563888" y="4509120"/>
            <a:ext cx="14401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Rectángulo"/>
          <p:cNvSpPr/>
          <p:nvPr/>
        </p:nvSpPr>
        <p:spPr>
          <a:xfrm>
            <a:off x="3563888" y="5085184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Rectángulo"/>
          <p:cNvSpPr/>
          <p:nvPr/>
        </p:nvSpPr>
        <p:spPr>
          <a:xfrm>
            <a:off x="3563888" y="5661248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13" name="12 Conector recto de flecha"/>
          <p:cNvCxnSpPr/>
          <p:nvPr/>
        </p:nvCxnSpPr>
        <p:spPr>
          <a:xfrm flipH="1">
            <a:off x="4499992" y="2780928"/>
            <a:ext cx="1008112" cy="100811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16 Conector angular"/>
          <p:cNvCxnSpPr>
            <a:stCxn id="4" idx="2"/>
          </p:cNvCxnSpPr>
          <p:nvPr/>
        </p:nvCxnSpPr>
        <p:spPr>
          <a:xfrm rot="5400000">
            <a:off x="2573778" y="4995174"/>
            <a:ext cx="2520280" cy="252028"/>
          </a:xfrm>
          <a:prstGeom prst="bentConnector3">
            <a:avLst>
              <a:gd name="adj1" fmla="val 2555"/>
            </a:avLst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21 Medio marco"/>
          <p:cNvSpPr/>
          <p:nvPr/>
        </p:nvSpPr>
        <p:spPr>
          <a:xfrm>
            <a:off x="3779912" y="6237312"/>
            <a:ext cx="576064" cy="288032"/>
          </a:xfrm>
          <a:prstGeom prst="halfFrame">
            <a:avLst/>
          </a:prstGeom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5176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Rectángulo"/>
          <p:cNvSpPr/>
          <p:nvPr/>
        </p:nvSpPr>
        <p:spPr>
          <a:xfrm>
            <a:off x="3779912" y="3933056"/>
            <a:ext cx="36724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Rectángulo"/>
          <p:cNvSpPr/>
          <p:nvPr/>
        </p:nvSpPr>
        <p:spPr>
          <a:xfrm>
            <a:off x="2915816" y="3356992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Rectángulo"/>
          <p:cNvSpPr/>
          <p:nvPr/>
        </p:nvSpPr>
        <p:spPr>
          <a:xfrm>
            <a:off x="2915816" y="2780928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Rectángulo"/>
          <p:cNvSpPr/>
          <p:nvPr/>
        </p:nvSpPr>
        <p:spPr>
          <a:xfrm>
            <a:off x="2915816" y="2204864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8" name="7 Rectángulo"/>
          <p:cNvSpPr/>
          <p:nvPr/>
        </p:nvSpPr>
        <p:spPr>
          <a:xfrm>
            <a:off x="2915816" y="3933056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9" name="8 Rectángulo"/>
          <p:cNvSpPr/>
          <p:nvPr/>
        </p:nvSpPr>
        <p:spPr>
          <a:xfrm>
            <a:off x="2915816" y="4509120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Rectángulo"/>
          <p:cNvSpPr/>
          <p:nvPr/>
        </p:nvSpPr>
        <p:spPr>
          <a:xfrm>
            <a:off x="2915816" y="5085184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Rectángulo"/>
          <p:cNvSpPr/>
          <p:nvPr/>
        </p:nvSpPr>
        <p:spPr>
          <a:xfrm>
            <a:off x="2915816" y="5661248"/>
            <a:ext cx="79208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17" name="16 Conector angular"/>
          <p:cNvCxnSpPr/>
          <p:nvPr/>
        </p:nvCxnSpPr>
        <p:spPr>
          <a:xfrm rot="5400000">
            <a:off x="2717794" y="4923166"/>
            <a:ext cx="2376264" cy="252028"/>
          </a:xfrm>
          <a:prstGeom prst="bentConnector3">
            <a:avLst>
              <a:gd name="adj1" fmla="val 2639"/>
            </a:avLst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13 Medio marco"/>
          <p:cNvSpPr/>
          <p:nvPr/>
        </p:nvSpPr>
        <p:spPr>
          <a:xfrm>
            <a:off x="2987824" y="4581128"/>
            <a:ext cx="792088" cy="432048"/>
          </a:xfrm>
          <a:prstGeom prst="halfFrame">
            <a:avLst>
              <a:gd name="adj1" fmla="val 13797"/>
              <a:gd name="adj2" fmla="val 10541"/>
            </a:avLst>
          </a:prstGeom>
          <a:solidFill>
            <a:srgbClr val="C00000"/>
          </a:solidFill>
          <a:ln>
            <a:solidFill>
              <a:srgbClr val="C00000"/>
            </a:solidFill>
          </a:ln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sp>
        <p:nvSpPr>
          <p:cNvPr id="15" name="14 Medio marco"/>
          <p:cNvSpPr/>
          <p:nvPr/>
        </p:nvSpPr>
        <p:spPr>
          <a:xfrm>
            <a:off x="2987824" y="5805264"/>
            <a:ext cx="792088" cy="432048"/>
          </a:xfrm>
          <a:prstGeom prst="halfFrame">
            <a:avLst>
              <a:gd name="adj1" fmla="val 13797"/>
              <a:gd name="adj2" fmla="val 10541"/>
            </a:avLst>
          </a:prstGeom>
          <a:solidFill>
            <a:srgbClr val="C00000"/>
          </a:solidFill>
          <a:ln>
            <a:solidFill>
              <a:srgbClr val="C00000"/>
            </a:solidFill>
          </a:ln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>
              <a:solidFill>
                <a:schemeClr val="tx1"/>
              </a:solidFill>
            </a:endParaRPr>
          </a:p>
        </p:txBody>
      </p:sp>
      <p:cxnSp>
        <p:nvCxnSpPr>
          <p:cNvPr id="20" name="19 Conector recto"/>
          <p:cNvCxnSpPr/>
          <p:nvPr/>
        </p:nvCxnSpPr>
        <p:spPr>
          <a:xfrm>
            <a:off x="3995936" y="3789040"/>
            <a:ext cx="0" cy="36004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22 Conector recto"/>
          <p:cNvCxnSpPr/>
          <p:nvPr/>
        </p:nvCxnSpPr>
        <p:spPr>
          <a:xfrm>
            <a:off x="3635896" y="4725144"/>
            <a:ext cx="288032" cy="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2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736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G:\Juanan\Mi despacho\Mediopie\Clientes\Promociones Gonzalez\Tabarca 6ª fase\Fotos\año 2004\Julio\VSTA 02-07-04\DSC002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4283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Juanan\Mi despacho\Mediopie\Clientes\Promociones Gonzalez\Aguilera\Dirección de Obra\Fotos\2008\Enero\24-01-08\P12400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5536" y="29969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Lintel</a:t>
            </a:r>
            <a:endParaRPr lang="en-GB" b="1" dirty="0"/>
          </a:p>
        </p:txBody>
      </p:sp>
      <p:cxnSp>
        <p:nvCxnSpPr>
          <p:cNvPr id="4" name="Straight Arrow Connector 3"/>
          <p:cNvCxnSpPr/>
          <p:nvPr/>
        </p:nvCxnSpPr>
        <p:spPr>
          <a:xfrm flipV="1">
            <a:off x="1115616" y="2780928"/>
            <a:ext cx="648072" cy="40069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95536" y="3522661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Steel sheet or angle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714213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Juanan\Mi despacho\Mediopie\Clientes\Promociones Gonzalez\Aguilera\Dirección de Obra\Fotos\2008\Febrero\05-02-08\P2050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23678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G:\Juanan\Mi despacho\Mediopie\Clientes\Promociones Gonzalez\Aguilera\Dirección de Obra\Fotos\2007\diciembre\13-12-07\PC1301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475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G:\Juanan\Mi despacho\Mediopie\Clientes\Promociones Gonzalez\Tabarca 6ª fase\Fotos\año 2004\Agosto\VSTA 19-08-04\DSC000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1403648" y="314096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WHAT’S THE PROBLEM HERE?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93905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7639050" cy="463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87624" y="609329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Weep vents helps drainage of cavity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03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esultado de imagen de weep vent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96952"/>
            <a:ext cx="5668243" cy="362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6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 descr="Resultado de imagen de weep vents&quot;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48" y="724727"/>
            <a:ext cx="4594310" cy="328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81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pic>
        <p:nvPicPr>
          <p:cNvPr id="5126" name="Picture 6" descr="http://wirebond.com/wirebond/wp-content/uploads/2009/09/2222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00"/>
            <a:ext cx="3945083" cy="3172619"/>
          </a:xfrm>
          <a:prstGeom prst="rect">
            <a:avLst/>
          </a:prstGeom>
          <a:noFill/>
        </p:spPr>
      </p:pic>
      <p:pic>
        <p:nvPicPr>
          <p:cNvPr id="5128" name="Picture 8" descr="http://wirebond.com/wirebond/wp-content/uploads/2009/09/2102w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7304" y="3429000"/>
            <a:ext cx="4193375" cy="3172619"/>
          </a:xfrm>
          <a:prstGeom prst="rect">
            <a:avLst/>
          </a:prstGeom>
          <a:noFill/>
        </p:spPr>
      </p:pic>
      <p:sp>
        <p:nvSpPr>
          <p:cNvPr id="6" name="5 CuadroTexto"/>
          <p:cNvSpPr txBox="1"/>
          <p:nvPr/>
        </p:nvSpPr>
        <p:spPr>
          <a:xfrm>
            <a:off x="683568" y="112474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DOVETAIL ANCHORS</a:t>
            </a:r>
            <a:endParaRPr lang="es-ES" sz="20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Made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galvanised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steel</a:t>
            </a:r>
            <a:endParaRPr lang="es-ES_tradnl" sz="2000" dirty="0" smtClean="0"/>
          </a:p>
          <a:p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brick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walls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columns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concrete </a:t>
            </a:r>
            <a:r>
              <a:rPr lang="es-ES_tradnl" sz="2000" dirty="0" err="1" smtClean="0"/>
              <a:t>walls</a:t>
            </a:r>
            <a:endParaRPr lang="es-ES_tradnl" sz="2000" dirty="0" smtClean="0"/>
          </a:p>
          <a:p>
            <a:pPr>
              <a:buFont typeface="Arial" pitchFamily="34" charset="0"/>
              <a:buChar char="•"/>
            </a:pPr>
            <a:r>
              <a:rPr lang="es-ES_tradnl" sz="2000" dirty="0" err="1" smtClean="0"/>
              <a:t>Cast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into</a:t>
            </a:r>
            <a:r>
              <a:rPr lang="es-ES_tradnl" sz="2000" dirty="0" smtClean="0"/>
              <a:t> concrete</a:t>
            </a:r>
          </a:p>
          <a:p>
            <a:pPr>
              <a:buFont typeface="Arial" pitchFamily="34" charset="0"/>
              <a:buChar char="•"/>
            </a:pPr>
            <a:r>
              <a:rPr lang="es-ES_tradnl" sz="2000" dirty="0" err="1" smtClean="0"/>
              <a:t>Fixed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later</a:t>
            </a:r>
            <a:endParaRPr lang="es-ES_tradnl" sz="2000" dirty="0" smtClean="0"/>
          </a:p>
          <a:p>
            <a:pPr>
              <a:buFont typeface="Arial" pitchFamily="34" charset="0"/>
              <a:buChar char="•"/>
            </a:pPr>
            <a:endParaRPr lang="es-ES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060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INSULATION</a:t>
            </a:r>
            <a:endParaRPr lang="es-ES" sz="20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827584" y="1700808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PROBLEMS. THERMAL BRIDGES</a:t>
            </a:r>
          </a:p>
          <a:p>
            <a:pPr>
              <a:buFont typeface="Arial" pitchFamily="34" charset="0"/>
              <a:buChar char="•"/>
            </a:pPr>
            <a:endParaRPr lang="es-ES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6 CuadroTexto"/>
          <p:cNvSpPr txBox="1"/>
          <p:nvPr/>
        </p:nvSpPr>
        <p:spPr>
          <a:xfrm>
            <a:off x="1187624" y="329406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Where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you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identify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thermal</a:t>
            </a:r>
            <a:r>
              <a:rPr lang="es-ES_tradnl" sz="2000" dirty="0" smtClean="0"/>
              <a:t> </a:t>
            </a:r>
            <a:r>
              <a:rPr lang="es-ES_tradnl" sz="2000" dirty="0" smtClean="0"/>
              <a:t>bridges?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235030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Resultado de imagen de dovetail anch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sp>
        <p:nvSpPr>
          <p:cNvPr id="6" name="5 CuadroTexto"/>
          <p:cNvSpPr txBox="1"/>
          <p:nvPr/>
        </p:nvSpPr>
        <p:spPr>
          <a:xfrm>
            <a:off x="683568" y="112474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INSULATION</a:t>
            </a:r>
            <a:endParaRPr lang="es-ES" sz="2000" b="1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98" name="Picture 2" descr="Resultado de imagen de thermal bridge window brick facad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42" y="2492896"/>
            <a:ext cx="4392489" cy="3981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87" y="1412776"/>
            <a:ext cx="3873393" cy="269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26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https://metronewsca.files.wordpress.com/2014/07/img_089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7344816" cy="4896544"/>
          </a:xfrm>
          <a:prstGeom prst="rect">
            <a:avLst/>
          </a:prstGeom>
          <a:noFill/>
        </p:spPr>
      </p:pic>
      <p:grpSp>
        <p:nvGrpSpPr>
          <p:cNvPr id="3" name="Group 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6 CuadroTexto"/>
          <p:cNvSpPr txBox="1"/>
          <p:nvPr/>
        </p:nvSpPr>
        <p:spPr>
          <a:xfrm>
            <a:off x="827584" y="861336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happened</a:t>
            </a:r>
            <a:r>
              <a:rPr lang="es-ES_tradnl" sz="20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216225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research.fit.edu/whirl/images/albums/664/IM001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84784"/>
            <a:ext cx="6915018" cy="5227100"/>
          </a:xfrm>
          <a:prstGeom prst="rect">
            <a:avLst/>
          </a:prstGeom>
          <a:noFill/>
        </p:spPr>
      </p:pic>
      <p:grpSp>
        <p:nvGrpSpPr>
          <p:cNvPr id="3" name="Group 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6 CuadroTexto"/>
          <p:cNvSpPr txBox="1"/>
          <p:nvPr/>
        </p:nvSpPr>
        <p:spPr>
          <a:xfrm>
            <a:off x="827584" y="861336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happened</a:t>
            </a:r>
            <a:r>
              <a:rPr lang="es-ES_tradnl" sz="20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883823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6 CuadroTexto"/>
          <p:cNvSpPr txBox="1"/>
          <p:nvPr/>
        </p:nvSpPr>
        <p:spPr>
          <a:xfrm>
            <a:off x="827584" y="861336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happened</a:t>
            </a:r>
            <a:r>
              <a:rPr lang="es-ES_tradnl" sz="2000" dirty="0" smtClean="0"/>
              <a:t>?</a:t>
            </a:r>
          </a:p>
          <a:p>
            <a:pPr>
              <a:buFont typeface="Arial" pitchFamily="34" charset="0"/>
              <a:buChar char="•"/>
            </a:pPr>
            <a:endParaRPr lang="es-ES" sz="2000" dirty="0"/>
          </a:p>
        </p:txBody>
      </p:sp>
      <p:pic>
        <p:nvPicPr>
          <p:cNvPr id="5122" name="Picture 2" descr="Resultado de imagen de thermal bridge window brick facad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0768"/>
            <a:ext cx="5422192" cy="5422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612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CURTAIN WALL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187624" y="2420888"/>
            <a:ext cx="63367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Outer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covering</a:t>
            </a:r>
            <a:r>
              <a:rPr lang="es-ES_tradnl" sz="2400" dirty="0" smtClean="0"/>
              <a:t> of a </a:t>
            </a:r>
            <a:r>
              <a:rPr lang="es-ES_tradnl" sz="2400" dirty="0" err="1" smtClean="0"/>
              <a:t>buildling</a:t>
            </a:r>
            <a:r>
              <a:rPr lang="es-ES_tradnl" sz="2400" dirty="0" smtClean="0"/>
              <a:t> 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sheets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glass</a:t>
            </a:r>
            <a:r>
              <a:rPr lang="es-ES_tradnl" sz="2400" dirty="0" smtClean="0"/>
              <a:t>, metal, </a:t>
            </a:r>
            <a:r>
              <a:rPr lang="es-ES_tradnl" sz="2400" dirty="0" err="1" smtClean="0"/>
              <a:t>etc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smtClean="0"/>
              <a:t>Non-</a:t>
            </a:r>
            <a:r>
              <a:rPr lang="es-ES_tradnl" sz="2400" dirty="0" err="1" smtClean="0"/>
              <a:t>structural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smtClean="0"/>
              <a:t>Light </a:t>
            </a:r>
            <a:r>
              <a:rPr lang="es-ES_tradnl" sz="2400" dirty="0" err="1" smtClean="0"/>
              <a:t>weight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Ventilated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solution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smtClean="0"/>
              <a:t>Great </a:t>
            </a:r>
            <a:r>
              <a:rPr lang="es-ES_tradnl" sz="2400" dirty="0" err="1" smtClean="0"/>
              <a:t>advantage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glass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Hold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extruded</a:t>
            </a:r>
            <a:r>
              <a:rPr lang="es-ES_tradnl" sz="2400" dirty="0" smtClean="0"/>
              <a:t> aluminium </a:t>
            </a:r>
            <a:r>
              <a:rPr lang="es-ES_tradnl" sz="2400" dirty="0" err="1" smtClean="0"/>
              <a:t>members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endParaRPr lang="es-ES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1332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CURTAIN WALL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971600" y="2204864"/>
            <a:ext cx="676875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400" dirty="0" err="1" smtClean="0"/>
              <a:t>Stick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systems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smtClean="0"/>
              <a:t>Long </a:t>
            </a:r>
            <a:r>
              <a:rPr lang="es-ES_tradnl" sz="2400" dirty="0" err="1" smtClean="0"/>
              <a:t>pieces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installed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vertically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floors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mullions</a:t>
            </a:r>
            <a:r>
              <a:rPr lang="es-ES_tradnl" sz="2400" dirty="0" smtClean="0"/>
              <a:t>), and </a:t>
            </a:r>
            <a:r>
              <a:rPr lang="es-ES_tradnl" sz="2400" dirty="0" err="1" smtClean="0"/>
              <a:t>horizontally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vertical </a:t>
            </a:r>
            <a:r>
              <a:rPr lang="es-ES_tradnl" sz="2400" dirty="0" err="1" smtClean="0"/>
              <a:t>elements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transomes</a:t>
            </a:r>
            <a:r>
              <a:rPr lang="es-ES_tradnl" sz="2400" dirty="0" smtClean="0"/>
              <a:t>).</a:t>
            </a:r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Mullions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designed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carry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weight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wind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pressure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Transomes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attached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mullions</a:t>
            </a:r>
            <a:r>
              <a:rPr lang="es-ES_tradnl" sz="2400" dirty="0" smtClean="0"/>
              <a:t>. </a:t>
            </a:r>
            <a:endParaRPr lang="es-ES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393073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s://encrypted-tbn1.gstatic.com/images?q=tbn:ANd9GcSvqAGh-TWFHwBX-qotEUmHSVa3holp-mQsb_ldXCQm23tl-sXRB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033" y="836712"/>
            <a:ext cx="4579013" cy="5616624"/>
          </a:xfrm>
          <a:prstGeom prst="rect">
            <a:avLst/>
          </a:prstGeom>
          <a:noFill/>
        </p:spPr>
      </p:pic>
      <p:sp>
        <p:nvSpPr>
          <p:cNvPr id="16388" name="AutoShape 4" descr="http://gjames.com/__data/assets/image/0009/23958/650-3d-cruciform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s-ES"/>
          </a:p>
        </p:txBody>
      </p:sp>
      <p:pic>
        <p:nvPicPr>
          <p:cNvPr id="16390" name="Picture 6" descr="http://gjames.com/__data/assets/image/0009/23958/650-3d-cruciform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6046" y="2550045"/>
            <a:ext cx="4307954" cy="4307955"/>
          </a:xfrm>
          <a:prstGeom prst="rect">
            <a:avLst/>
          </a:prstGeom>
          <a:noFill/>
        </p:spPr>
      </p:pic>
      <p:grpSp>
        <p:nvGrpSpPr>
          <p:cNvPr id="15" name="Group 1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283954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vcoll.ac.uk/wp-content/uploads/2013/02/glass_curtain_wall_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8673815" cy="5782543"/>
          </a:xfrm>
          <a:prstGeom prst="rect">
            <a:avLst/>
          </a:prstGeom>
          <a:noFill/>
        </p:spPr>
      </p:pic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583803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designbuild-network.com/projects/freedom-tower-ny/images/10-curtain-w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764704"/>
            <a:ext cx="4048125" cy="5238750"/>
          </a:xfrm>
          <a:prstGeom prst="rect">
            <a:avLst/>
          </a:prstGeom>
          <a:noFill/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60999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vietbacvn.com/upload/product/spider-fittings-for-glass-project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667328" cy="64464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24158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4422" y="74558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CURTAIN WALL</a:t>
            </a:r>
          </a:p>
          <a:p>
            <a:r>
              <a:rPr lang="en-GB" b="1" dirty="0" smtClean="0"/>
              <a:t>BLIND FACADES</a:t>
            </a:r>
            <a:endParaRPr lang="en-GB" b="1" dirty="0"/>
          </a:p>
        </p:txBody>
      </p:sp>
      <p:pic>
        <p:nvPicPr>
          <p:cNvPr id="3074" name="Picture 2" descr="Imagen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95044"/>
            <a:ext cx="6236196" cy="599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26233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4422" y="74558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CURTAIN WALL</a:t>
            </a:r>
          </a:p>
          <a:p>
            <a:r>
              <a:rPr lang="en-GB" b="1" dirty="0" smtClean="0"/>
              <a:t>BLIND FACADES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1" t="16401" r="21651" b="16401"/>
          <a:stretch/>
        </p:blipFill>
        <p:spPr>
          <a:xfrm rot="5400000">
            <a:off x="3791512" y="1584186"/>
            <a:ext cx="5883203" cy="40341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51274" y="2066177"/>
            <a:ext cx="5109994" cy="38324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08104" y="6542885"/>
            <a:ext cx="34563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St Helens Road, Swansea (2019)</a:t>
            </a:r>
            <a:endParaRPr lang="en-GB" sz="1600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146369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4422" y="74558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CURTAIN WALL</a:t>
            </a:r>
          </a:p>
          <a:p>
            <a:r>
              <a:rPr lang="en-GB" b="1" dirty="0" smtClean="0"/>
              <a:t>BLIND FACADES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508104" y="6542885"/>
            <a:ext cx="34563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Manchester (2019)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76616" y="1616376"/>
            <a:ext cx="5661248" cy="42459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63105" y="2050888"/>
            <a:ext cx="5164663" cy="3873497"/>
          </a:xfrm>
          <a:prstGeom prst="rect">
            <a:avLst/>
          </a:prstGeom>
        </p:spPr>
      </p:pic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713779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122"/>
          <a:stretch/>
        </p:blipFill>
        <p:spPr>
          <a:xfrm rot="5400000">
            <a:off x="1547514" y="-694426"/>
            <a:ext cx="6074452" cy="8954470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005521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4422" y="74558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CURTAIN WALL</a:t>
            </a:r>
          </a:p>
          <a:p>
            <a:r>
              <a:rPr lang="en-GB" b="1" dirty="0" smtClean="0"/>
              <a:t>BLIND FACADES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64422" y="1491332"/>
            <a:ext cx="6327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you define the construction details for this façade?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132856"/>
            <a:ext cx="5810437" cy="4144863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781922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64422" y="74558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CURTAIN WALL</a:t>
            </a:r>
          </a:p>
          <a:p>
            <a:r>
              <a:rPr lang="en-GB" b="1" dirty="0" smtClean="0"/>
              <a:t>BLIND FACADES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64422" y="1491332"/>
            <a:ext cx="6327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you define the construction details for this façade?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88840"/>
            <a:ext cx="4990791" cy="450547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590084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27584" y="134076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CLADDING FAILURES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3140968"/>
            <a:ext cx="69847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Cladding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understood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inadequate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Differential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movement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Brick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ties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Galvanised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ties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life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much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expected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Wind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forces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Press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suction</a:t>
            </a:r>
            <a:endParaRPr lang="es-ES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896545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8/80/Concrete_wall_cracking_as_steel_reinforcing_corrodes_and_swells_905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8640960" cy="64807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613270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s://www.stone-panel.com/wp-content/uploads/2011/12/Stone-fail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4778896" cy="6371861"/>
          </a:xfrm>
          <a:prstGeom prst="rect">
            <a:avLst/>
          </a:prstGeom>
          <a:noFill/>
        </p:spPr>
      </p:pic>
      <p:pic>
        <p:nvPicPr>
          <p:cNvPr id="40964" name="Picture 4" descr="http://www.archello.com/sites/default/files/stoneclip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73016"/>
            <a:ext cx="3758142" cy="2821707"/>
          </a:xfrm>
          <a:prstGeom prst="rect">
            <a:avLst/>
          </a:prstGeom>
          <a:noFill/>
        </p:spPr>
      </p:pic>
      <p:pic>
        <p:nvPicPr>
          <p:cNvPr id="40966" name="Picture 6" descr="http://i.ytimg.com/vi/dt6xdarVWqA/hqdefaul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548680"/>
            <a:ext cx="3803915" cy="28529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43396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IN-FILL PANELS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971600" y="1916832"/>
            <a:ext cx="69127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Mainly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develop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large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areas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glass</a:t>
            </a:r>
            <a:endParaRPr lang="es-ES_tradnl" sz="2000" dirty="0" smtClean="0"/>
          </a:p>
          <a:p>
            <a:r>
              <a:rPr lang="es-ES_tradnl" sz="2000" dirty="0" err="1" smtClean="0"/>
              <a:t>Fairly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closed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spaced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columns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external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face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building</a:t>
            </a:r>
            <a:endParaRPr lang="es-ES_tradnl" sz="2000" dirty="0" smtClean="0"/>
          </a:p>
          <a:p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them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in-</a:t>
            </a:r>
            <a:r>
              <a:rPr lang="es-ES_tradnl" sz="2000" dirty="0" err="1" smtClean="0"/>
              <a:t>fill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panels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fitted</a:t>
            </a:r>
            <a:endParaRPr lang="es-ES_tradnl" sz="2000" dirty="0" smtClean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panels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bolted</a:t>
            </a:r>
            <a:r>
              <a:rPr lang="es-ES_tradnl" sz="2000" dirty="0" smtClean="0"/>
              <a:t> back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structural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frame</a:t>
            </a:r>
            <a:endParaRPr lang="es-ES_tradnl" sz="2000" dirty="0" smtClean="0"/>
          </a:p>
          <a:p>
            <a:r>
              <a:rPr lang="es-ES_tradnl" sz="2000" dirty="0" err="1" smtClean="0"/>
              <a:t>Joints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filled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mastic</a:t>
            </a:r>
            <a:endParaRPr lang="es-ES" sz="2000" dirty="0"/>
          </a:p>
        </p:txBody>
      </p:sp>
      <p:pic>
        <p:nvPicPr>
          <p:cNvPr id="4" name="Picture 2" descr="http://www.citadelap.com/images/sub-image-tem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602345"/>
            <a:ext cx="5557664" cy="3075450"/>
          </a:xfrm>
          <a:prstGeom prst="rect">
            <a:avLst/>
          </a:prstGeom>
          <a:noFill/>
        </p:spPr>
      </p:pic>
      <p:grpSp>
        <p:nvGrpSpPr>
          <p:cNvPr id="15" name="Group 1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277152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Rectángulo"/>
          <p:cNvSpPr/>
          <p:nvPr/>
        </p:nvSpPr>
        <p:spPr>
          <a:xfrm>
            <a:off x="4139952" y="2924944"/>
            <a:ext cx="180020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Rectángulo"/>
          <p:cNvSpPr/>
          <p:nvPr/>
        </p:nvSpPr>
        <p:spPr>
          <a:xfrm>
            <a:off x="4139952" y="4221088"/>
            <a:ext cx="504056" cy="187220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Rectángulo"/>
          <p:cNvSpPr/>
          <p:nvPr/>
        </p:nvSpPr>
        <p:spPr>
          <a:xfrm>
            <a:off x="4139952" y="908720"/>
            <a:ext cx="504056" cy="187220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Rectángulo"/>
          <p:cNvSpPr/>
          <p:nvPr/>
        </p:nvSpPr>
        <p:spPr>
          <a:xfrm>
            <a:off x="3851920" y="2636912"/>
            <a:ext cx="216024" cy="18002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Elipse"/>
          <p:cNvSpPr/>
          <p:nvPr/>
        </p:nvSpPr>
        <p:spPr>
          <a:xfrm>
            <a:off x="4139952" y="2780928"/>
            <a:ext cx="50405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8" name="7 Elipse"/>
          <p:cNvSpPr/>
          <p:nvPr/>
        </p:nvSpPr>
        <p:spPr>
          <a:xfrm>
            <a:off x="4139952" y="4077072"/>
            <a:ext cx="50405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9" name="8 CuadroTexto"/>
          <p:cNvSpPr txBox="1"/>
          <p:nvPr/>
        </p:nvSpPr>
        <p:spPr>
          <a:xfrm>
            <a:off x="6516216" y="26369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Column</a:t>
            </a:r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5724128" y="10527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In-</a:t>
            </a:r>
            <a:r>
              <a:rPr lang="es-ES_tradnl" dirty="0" err="1" smtClean="0"/>
              <a:t>fill</a:t>
            </a:r>
            <a:r>
              <a:rPr lang="es-ES_tradnl" dirty="0" smtClean="0"/>
              <a:t> panel</a:t>
            </a:r>
            <a:endParaRPr lang="es-ES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773418" y="202161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mastic</a:t>
            </a:r>
            <a:endParaRPr lang="es-ES" dirty="0"/>
          </a:p>
        </p:txBody>
      </p:sp>
      <p:sp>
        <p:nvSpPr>
          <p:cNvPr id="13" name="12 CuadroTexto"/>
          <p:cNvSpPr txBox="1"/>
          <p:nvPr/>
        </p:nvSpPr>
        <p:spPr>
          <a:xfrm>
            <a:off x="5796136" y="45811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mastic</a:t>
            </a:r>
            <a:endParaRPr lang="es-ES" dirty="0"/>
          </a:p>
        </p:txBody>
      </p:sp>
      <p:sp>
        <p:nvSpPr>
          <p:cNvPr id="14" name="13 CuadroTexto"/>
          <p:cNvSpPr txBox="1"/>
          <p:nvPr/>
        </p:nvSpPr>
        <p:spPr>
          <a:xfrm>
            <a:off x="5796136" y="522920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In-</a:t>
            </a:r>
            <a:r>
              <a:rPr lang="es-ES_tradnl" dirty="0" err="1" smtClean="0"/>
              <a:t>fill</a:t>
            </a:r>
            <a:r>
              <a:rPr lang="es-ES_tradnl" dirty="0" smtClean="0"/>
              <a:t> panel</a:t>
            </a:r>
            <a:endParaRPr lang="es-ES" dirty="0"/>
          </a:p>
        </p:txBody>
      </p:sp>
      <p:cxnSp>
        <p:nvCxnSpPr>
          <p:cNvPr id="16" name="15 Conector recto de flecha"/>
          <p:cNvCxnSpPr/>
          <p:nvPr/>
        </p:nvCxnSpPr>
        <p:spPr>
          <a:xfrm flipH="1">
            <a:off x="4788024" y="1340768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17 Conector recto de flecha"/>
          <p:cNvCxnSpPr>
            <a:stCxn id="12" idx="1"/>
          </p:cNvCxnSpPr>
          <p:nvPr/>
        </p:nvCxnSpPr>
        <p:spPr>
          <a:xfrm flipH="1">
            <a:off x="4716016" y="2206276"/>
            <a:ext cx="1057402" cy="6466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19 Conector recto de flecha"/>
          <p:cNvCxnSpPr>
            <a:stCxn id="9" idx="1"/>
          </p:cNvCxnSpPr>
          <p:nvPr/>
        </p:nvCxnSpPr>
        <p:spPr>
          <a:xfrm flipH="1">
            <a:off x="6012160" y="2821578"/>
            <a:ext cx="504056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22 Conector recto de flecha"/>
          <p:cNvCxnSpPr>
            <a:stCxn id="13" idx="1"/>
          </p:cNvCxnSpPr>
          <p:nvPr/>
        </p:nvCxnSpPr>
        <p:spPr>
          <a:xfrm flipH="1" flipV="1">
            <a:off x="4716016" y="4221088"/>
            <a:ext cx="1080120" cy="5447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24 Conector recto de flecha"/>
          <p:cNvCxnSpPr>
            <a:stCxn id="14" idx="1"/>
          </p:cNvCxnSpPr>
          <p:nvPr/>
        </p:nvCxnSpPr>
        <p:spPr>
          <a:xfrm flipH="1" flipV="1">
            <a:off x="4716016" y="5157192"/>
            <a:ext cx="1080120" cy="2566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26 Conector recto de flecha"/>
          <p:cNvCxnSpPr/>
          <p:nvPr/>
        </p:nvCxnSpPr>
        <p:spPr>
          <a:xfrm>
            <a:off x="2771800" y="2924944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27 CuadroTexto"/>
          <p:cNvSpPr txBox="1"/>
          <p:nvPr/>
        </p:nvSpPr>
        <p:spPr>
          <a:xfrm>
            <a:off x="1691680" y="249289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Facing</a:t>
            </a:r>
            <a:r>
              <a:rPr lang="es-ES_tradnl" dirty="0" smtClean="0"/>
              <a:t> </a:t>
            </a:r>
            <a:r>
              <a:rPr lang="es-ES_tradnl" dirty="0" err="1" smtClean="0"/>
              <a:t>element</a:t>
            </a:r>
            <a:endParaRPr lang="es-ES" dirty="0"/>
          </a:p>
        </p:txBody>
      </p:sp>
      <p:sp>
        <p:nvSpPr>
          <p:cNvPr id="2" name="Rectangle 1"/>
          <p:cNvSpPr/>
          <p:nvPr/>
        </p:nvSpPr>
        <p:spPr>
          <a:xfrm>
            <a:off x="4391980" y="2636912"/>
            <a:ext cx="45719" cy="50405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4387219" y="3897052"/>
            <a:ext cx="45719" cy="50405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11 CuadroTexto"/>
          <p:cNvSpPr txBox="1"/>
          <p:nvPr/>
        </p:nvSpPr>
        <p:spPr>
          <a:xfrm>
            <a:off x="5208240" y="15142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bolts</a:t>
            </a:r>
            <a:endParaRPr lang="es-ES" dirty="0"/>
          </a:p>
        </p:txBody>
      </p:sp>
      <p:cxnSp>
        <p:nvCxnSpPr>
          <p:cNvPr id="17" name="Straight Arrow Connector 16"/>
          <p:cNvCxnSpPr>
            <a:stCxn id="31" idx="1"/>
          </p:cNvCxnSpPr>
          <p:nvPr/>
        </p:nvCxnSpPr>
        <p:spPr>
          <a:xfrm flipH="1">
            <a:off x="4499992" y="1698958"/>
            <a:ext cx="708248" cy="9379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7" name="Picture 3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8" name="Rectangle 3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9" name="Rectangle 3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2134125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IN-FILL PANELS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971600" y="2564904"/>
            <a:ext cx="691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Disadvantages</a:t>
            </a:r>
            <a:endParaRPr lang="es-ES_tradnl" sz="2400" dirty="0" smtClean="0"/>
          </a:p>
          <a:p>
            <a:endParaRPr lang="es-E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 err="1" smtClean="0"/>
              <a:t>Structure</a:t>
            </a:r>
            <a:r>
              <a:rPr lang="es-ES" sz="2400" dirty="0" smtClean="0"/>
              <a:t> </a:t>
            </a:r>
            <a:r>
              <a:rPr lang="es-ES" sz="2400" dirty="0" err="1" smtClean="0"/>
              <a:t>exposed</a:t>
            </a:r>
            <a:r>
              <a:rPr lang="es-ES" sz="2400" dirty="0" smtClean="0"/>
              <a:t> to </a:t>
            </a:r>
            <a:r>
              <a:rPr lang="es-ES" sz="2400" dirty="0" err="1" smtClean="0"/>
              <a:t>weather</a:t>
            </a:r>
            <a:r>
              <a:rPr lang="es-ES" sz="2400" dirty="0" smtClean="0"/>
              <a:t> </a:t>
            </a:r>
            <a:r>
              <a:rPr lang="es-ES" sz="2400" dirty="0" err="1" smtClean="0"/>
              <a:t>conditions</a:t>
            </a:r>
            <a:endParaRPr lang="es-E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 err="1" smtClean="0"/>
              <a:t>Thermal</a:t>
            </a:r>
            <a:r>
              <a:rPr lang="es-ES" sz="2400" dirty="0" smtClean="0"/>
              <a:t> and </a:t>
            </a:r>
            <a:r>
              <a:rPr lang="es-ES" sz="2400" dirty="0" err="1" smtClean="0"/>
              <a:t>acoustic</a:t>
            </a:r>
            <a:r>
              <a:rPr lang="es-ES" sz="2400" dirty="0" smtClean="0"/>
              <a:t> </a:t>
            </a:r>
            <a:r>
              <a:rPr lang="es-ES" sz="2400" dirty="0" err="1" smtClean="0"/>
              <a:t>bridging</a:t>
            </a:r>
            <a:endParaRPr lang="es-E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 err="1" smtClean="0"/>
              <a:t>Increase</a:t>
            </a:r>
            <a:r>
              <a:rPr lang="es-ES" sz="2400" dirty="0" smtClean="0"/>
              <a:t> in </a:t>
            </a:r>
            <a:r>
              <a:rPr lang="es-ES" sz="2400" dirty="0" err="1" smtClean="0"/>
              <a:t>number</a:t>
            </a:r>
            <a:r>
              <a:rPr lang="es-ES" sz="2400" dirty="0" smtClean="0"/>
              <a:t> of </a:t>
            </a:r>
            <a:r>
              <a:rPr lang="es-ES" sz="2400" dirty="0" err="1" smtClean="0"/>
              <a:t>columns</a:t>
            </a:r>
            <a:endParaRPr lang="es-ES" sz="2400" dirty="0" smtClean="0"/>
          </a:p>
          <a:p>
            <a:endParaRPr lang="es-ES" sz="2400" dirty="0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107138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CLADDING PANELS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2204864"/>
            <a:ext cx="720080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Range</a:t>
            </a:r>
            <a:r>
              <a:rPr lang="es-ES_tradnl" sz="2400" dirty="0" smtClean="0"/>
              <a:t> of concrete </a:t>
            </a:r>
            <a:r>
              <a:rPr lang="es-ES_tradnl" sz="2400" dirty="0" err="1" smtClean="0"/>
              <a:t>products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enclose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building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Loadbearing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structural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panels</a:t>
            </a:r>
            <a:r>
              <a:rPr lang="es-ES_tradnl" sz="2400" dirty="0" smtClean="0"/>
              <a:t> and non-</a:t>
            </a:r>
            <a:r>
              <a:rPr lang="es-ES_tradnl" sz="2400" dirty="0" err="1" smtClean="0"/>
              <a:t>loadbearing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panels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endParaRPr lang="es-ES_tradnl" sz="2400" dirty="0" smtClean="0"/>
          </a:p>
          <a:p>
            <a:pPr>
              <a:spcAft>
                <a:spcPts val="1200"/>
              </a:spcAft>
            </a:pPr>
            <a:r>
              <a:rPr lang="es-ES_tradnl" sz="2400" dirty="0" err="1" smtClean="0"/>
              <a:t>Finishings</a:t>
            </a:r>
            <a:r>
              <a:rPr lang="es-ES_tradnl" sz="2400" dirty="0" smtClean="0"/>
              <a:t>: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Mimics</a:t>
            </a:r>
            <a:r>
              <a:rPr lang="es-ES_tradnl" sz="2400" dirty="0" smtClean="0"/>
              <a:t> natural </a:t>
            </a:r>
            <a:r>
              <a:rPr lang="es-ES_tradnl" sz="2400" dirty="0" err="1" smtClean="0"/>
              <a:t>stone</a:t>
            </a:r>
            <a:endParaRPr lang="es-ES_tradnl" sz="2400" dirty="0" smtClean="0"/>
          </a:p>
          <a:p>
            <a:pPr>
              <a:spcAft>
                <a:spcPts val="1200"/>
              </a:spcAft>
              <a:buFontTx/>
              <a:buChar char="-"/>
            </a:pPr>
            <a:r>
              <a:rPr lang="es-ES_tradnl" sz="2400" dirty="0" smtClean="0"/>
              <a:t>Concrete </a:t>
            </a:r>
            <a:r>
              <a:rPr lang="es-ES_tradnl" sz="2400" dirty="0" err="1" smtClean="0"/>
              <a:t>faced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another</a:t>
            </a:r>
            <a:r>
              <a:rPr lang="es-ES_tradnl" sz="2400" dirty="0" smtClean="0"/>
              <a:t> material</a:t>
            </a:r>
            <a:endParaRPr lang="es-ES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3697036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971600" y="126876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CLADDING PANELS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2204864"/>
            <a:ext cx="6768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Very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sections</a:t>
            </a:r>
            <a:endParaRPr lang="es-ES_tradnl" sz="2400" dirty="0" smtClean="0"/>
          </a:p>
          <a:p>
            <a:pPr>
              <a:spcAft>
                <a:spcPts val="1200"/>
              </a:spcAft>
            </a:pPr>
            <a:endParaRPr lang="es-ES_tradnl" sz="2400" dirty="0" smtClean="0"/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dirty="0" err="1" smtClean="0"/>
              <a:t>Precast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steel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reinforced</a:t>
            </a:r>
            <a:r>
              <a:rPr lang="es-ES_tradnl" sz="2400" dirty="0" smtClean="0"/>
              <a:t> concrete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400" dirty="0" err="1" smtClean="0"/>
              <a:t>Glass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Fibre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Reinforced</a:t>
            </a:r>
            <a:r>
              <a:rPr lang="es-ES_tradnl" sz="2400" dirty="0" smtClean="0"/>
              <a:t> Concrete (</a:t>
            </a:r>
            <a:r>
              <a:rPr lang="es-ES_tradnl" sz="2400" dirty="0" err="1" smtClean="0"/>
              <a:t>much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lighter</a:t>
            </a:r>
            <a:r>
              <a:rPr lang="es-ES_tradnl" sz="2400" dirty="0" smtClean="0"/>
              <a:t>)</a:t>
            </a:r>
            <a:endParaRPr lang="es-ES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4678531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s://s-media-cache-ak0.pinimg.com/236x/de/d4/eb/ded4eb0ec1a64b28680f76b624c855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692696"/>
            <a:ext cx="4824536" cy="5764913"/>
          </a:xfrm>
          <a:prstGeom prst="rect">
            <a:avLst/>
          </a:prstGeom>
          <a:noFill/>
        </p:spPr>
      </p:pic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3285527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s://encrypted-tbn0.gstatic.com/images?q=tbn:ANd9GcQaSWCY8X7tcaejToEWxuorD0o7TeHy_yplR-XxkFNnClERcR0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836712"/>
            <a:ext cx="5400600" cy="5722654"/>
          </a:xfrm>
          <a:prstGeom prst="rect">
            <a:avLst/>
          </a:prstGeom>
          <a:noFill/>
        </p:spPr>
      </p:pic>
      <p:pic>
        <p:nvPicPr>
          <p:cNvPr id="18436" name="Picture 4" descr="https://encrypted-tbn2.gstatic.com/images?q=tbn:ANd9GcQUU9LGolDA_FUGprYfwRmtQq8kRYJNxp7Q-4aD4xqnGnxdn7p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564904"/>
            <a:ext cx="2342016" cy="2463156"/>
          </a:xfrm>
          <a:prstGeom prst="rect">
            <a:avLst/>
          </a:prstGeom>
          <a:noFill/>
        </p:spPr>
      </p:pic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0679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3" y="1130300"/>
            <a:ext cx="8523287" cy="459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9692630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ecosmartinc.com/images/catbuild8_walfx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4784"/>
            <a:ext cx="4536504" cy="456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860032" y="11247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Supporting frame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5076056" y="1494076"/>
            <a:ext cx="216024" cy="926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247791" y="317282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Concrete panels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804248" y="3571274"/>
            <a:ext cx="432048" cy="505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6156176" y="3248108"/>
            <a:ext cx="1080120" cy="3231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1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194901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img.archiexpo.com/images_ae/photo-g/concrete-cladding-89130-35897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5" y="1556792"/>
            <a:ext cx="8958675" cy="453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163172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specifile.co.za/specifier/images/stories/2011/february/CCI_precast_cladding_lifting_and_plac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4176464" cy="546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bpcgroup.biz/images/pan_00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5064"/>
            <a:ext cx="4139927" cy="264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altusprecast.com/wp-content/uploads/2011/12/ALT_BYUI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847" y="620688"/>
            <a:ext cx="2534047" cy="327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10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FACADES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0868800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3251</TotalTime>
  <Words>712</Words>
  <Application>Microsoft Office PowerPoint</Application>
  <PresentationFormat>On-screen Show (4:3)</PresentationFormat>
  <Paragraphs>201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7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68</cp:revision>
  <dcterms:created xsi:type="dcterms:W3CDTF">2015-01-31T19:45:21Z</dcterms:created>
  <dcterms:modified xsi:type="dcterms:W3CDTF">2019-12-05T10:49:59Z</dcterms:modified>
</cp:coreProperties>
</file>