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8" r:id="rId11"/>
    <p:sldId id="266" r:id="rId12"/>
    <p:sldId id="267"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5A87C-2D2C-1B0E-A1F2-D943F3D02F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A55D0F-D183-DCD6-38D3-9133A47DE5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D4E274-D754-653B-9525-B13DC855040B}"/>
              </a:ext>
            </a:extLst>
          </p:cNvPr>
          <p:cNvSpPr>
            <a:spLocks noGrp="1"/>
          </p:cNvSpPr>
          <p:nvPr>
            <p:ph type="dt" sz="half" idx="10"/>
          </p:nvPr>
        </p:nvSpPr>
        <p:spPr/>
        <p:txBody>
          <a:bodyPr/>
          <a:lstStyle/>
          <a:p>
            <a:fld id="{F36F4A71-3B46-4BB9-A86B-38518A2E27A1}" type="datetimeFigureOut">
              <a:rPr lang="en-GB" smtClean="0"/>
              <a:t>14/12/2022</a:t>
            </a:fld>
            <a:endParaRPr lang="en-GB"/>
          </a:p>
        </p:txBody>
      </p:sp>
      <p:sp>
        <p:nvSpPr>
          <p:cNvPr id="5" name="Footer Placeholder 4">
            <a:extLst>
              <a:ext uri="{FF2B5EF4-FFF2-40B4-BE49-F238E27FC236}">
                <a16:creationId xmlns:a16="http://schemas.microsoft.com/office/drawing/2014/main" id="{A5DD44A2-3D87-7C0B-2194-8FD92CB001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DF3399-D042-1BBC-3684-B551FDA903EC}"/>
              </a:ext>
            </a:extLst>
          </p:cNvPr>
          <p:cNvSpPr>
            <a:spLocks noGrp="1"/>
          </p:cNvSpPr>
          <p:nvPr>
            <p:ph type="sldNum" sz="quarter" idx="12"/>
          </p:nvPr>
        </p:nvSpPr>
        <p:spPr/>
        <p:txBody>
          <a:bodyPr/>
          <a:lstStyle/>
          <a:p>
            <a:fld id="{675C8E38-787E-4DF4-840C-2BFE669A5093}" type="slidenum">
              <a:rPr lang="en-GB" smtClean="0"/>
              <a:t>‹#›</a:t>
            </a:fld>
            <a:endParaRPr lang="en-GB"/>
          </a:p>
        </p:txBody>
      </p:sp>
    </p:spTree>
    <p:extLst>
      <p:ext uri="{BB962C8B-B14F-4D97-AF65-F5344CB8AC3E}">
        <p14:creationId xmlns:p14="http://schemas.microsoft.com/office/powerpoint/2010/main" val="4118184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A760D-863E-E023-BBA0-25E6EF31D3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F2A1D4-4B45-8695-28DC-E17766C8F7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922268-6AFD-5CBE-F6FD-AEADC21C6EF2}"/>
              </a:ext>
            </a:extLst>
          </p:cNvPr>
          <p:cNvSpPr>
            <a:spLocks noGrp="1"/>
          </p:cNvSpPr>
          <p:nvPr>
            <p:ph type="dt" sz="half" idx="10"/>
          </p:nvPr>
        </p:nvSpPr>
        <p:spPr/>
        <p:txBody>
          <a:bodyPr/>
          <a:lstStyle/>
          <a:p>
            <a:fld id="{F36F4A71-3B46-4BB9-A86B-38518A2E27A1}" type="datetimeFigureOut">
              <a:rPr lang="en-GB" smtClean="0"/>
              <a:t>14/12/2022</a:t>
            </a:fld>
            <a:endParaRPr lang="en-GB"/>
          </a:p>
        </p:txBody>
      </p:sp>
      <p:sp>
        <p:nvSpPr>
          <p:cNvPr id="5" name="Footer Placeholder 4">
            <a:extLst>
              <a:ext uri="{FF2B5EF4-FFF2-40B4-BE49-F238E27FC236}">
                <a16:creationId xmlns:a16="http://schemas.microsoft.com/office/drawing/2014/main" id="{C3E92BB6-6408-930E-3961-4F9A10EF9E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6B9463-67CA-6D02-9687-A9D7C412E2C2}"/>
              </a:ext>
            </a:extLst>
          </p:cNvPr>
          <p:cNvSpPr>
            <a:spLocks noGrp="1"/>
          </p:cNvSpPr>
          <p:nvPr>
            <p:ph type="sldNum" sz="quarter" idx="12"/>
          </p:nvPr>
        </p:nvSpPr>
        <p:spPr/>
        <p:txBody>
          <a:bodyPr/>
          <a:lstStyle/>
          <a:p>
            <a:fld id="{675C8E38-787E-4DF4-840C-2BFE669A5093}" type="slidenum">
              <a:rPr lang="en-GB" smtClean="0"/>
              <a:t>‹#›</a:t>
            </a:fld>
            <a:endParaRPr lang="en-GB"/>
          </a:p>
        </p:txBody>
      </p:sp>
    </p:spTree>
    <p:extLst>
      <p:ext uri="{BB962C8B-B14F-4D97-AF65-F5344CB8AC3E}">
        <p14:creationId xmlns:p14="http://schemas.microsoft.com/office/powerpoint/2010/main" val="1002873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CEF43-A7EB-FCE7-9118-49813936F6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64CB42-537E-77CB-E06E-082016482B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512378-2B75-EDEF-AAB8-D8D41C05397C}"/>
              </a:ext>
            </a:extLst>
          </p:cNvPr>
          <p:cNvSpPr>
            <a:spLocks noGrp="1"/>
          </p:cNvSpPr>
          <p:nvPr>
            <p:ph type="dt" sz="half" idx="10"/>
          </p:nvPr>
        </p:nvSpPr>
        <p:spPr/>
        <p:txBody>
          <a:bodyPr/>
          <a:lstStyle/>
          <a:p>
            <a:fld id="{F36F4A71-3B46-4BB9-A86B-38518A2E27A1}" type="datetimeFigureOut">
              <a:rPr lang="en-GB" smtClean="0"/>
              <a:t>14/12/2022</a:t>
            </a:fld>
            <a:endParaRPr lang="en-GB"/>
          </a:p>
        </p:txBody>
      </p:sp>
      <p:sp>
        <p:nvSpPr>
          <p:cNvPr id="5" name="Footer Placeholder 4">
            <a:extLst>
              <a:ext uri="{FF2B5EF4-FFF2-40B4-BE49-F238E27FC236}">
                <a16:creationId xmlns:a16="http://schemas.microsoft.com/office/drawing/2014/main" id="{F7D85B67-9C81-6A33-944E-BF312A3C3D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50C039-4DEC-6889-9C2D-57B0274DFC60}"/>
              </a:ext>
            </a:extLst>
          </p:cNvPr>
          <p:cNvSpPr>
            <a:spLocks noGrp="1"/>
          </p:cNvSpPr>
          <p:nvPr>
            <p:ph type="sldNum" sz="quarter" idx="12"/>
          </p:nvPr>
        </p:nvSpPr>
        <p:spPr/>
        <p:txBody>
          <a:bodyPr/>
          <a:lstStyle/>
          <a:p>
            <a:fld id="{675C8E38-787E-4DF4-840C-2BFE669A5093}" type="slidenum">
              <a:rPr lang="en-GB" smtClean="0"/>
              <a:t>‹#›</a:t>
            </a:fld>
            <a:endParaRPr lang="en-GB"/>
          </a:p>
        </p:txBody>
      </p:sp>
    </p:spTree>
    <p:extLst>
      <p:ext uri="{BB962C8B-B14F-4D97-AF65-F5344CB8AC3E}">
        <p14:creationId xmlns:p14="http://schemas.microsoft.com/office/powerpoint/2010/main" val="2749351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77DB7-C64D-B0EE-D427-A2154D071D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945901-520E-0A56-6B3A-28E00D125F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303BF7-843A-F21A-9862-DCBC3CCA2F8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102C15-774F-0FD6-4660-CE27DBC621B6}"/>
              </a:ext>
            </a:extLst>
          </p:cNvPr>
          <p:cNvSpPr>
            <a:spLocks noGrp="1"/>
          </p:cNvSpPr>
          <p:nvPr>
            <p:ph type="dt" sz="half" idx="10"/>
          </p:nvPr>
        </p:nvSpPr>
        <p:spPr/>
        <p:txBody>
          <a:bodyPr/>
          <a:lstStyle/>
          <a:p>
            <a:fld id="{F36F4A71-3B46-4BB9-A86B-38518A2E27A1}" type="datetimeFigureOut">
              <a:rPr lang="en-GB" smtClean="0"/>
              <a:t>14/12/2022</a:t>
            </a:fld>
            <a:endParaRPr lang="en-GB"/>
          </a:p>
        </p:txBody>
      </p:sp>
      <p:sp>
        <p:nvSpPr>
          <p:cNvPr id="6" name="Footer Placeholder 5">
            <a:extLst>
              <a:ext uri="{FF2B5EF4-FFF2-40B4-BE49-F238E27FC236}">
                <a16:creationId xmlns:a16="http://schemas.microsoft.com/office/drawing/2014/main" id="{EDF235A8-E76F-272F-9E1A-36E4BF726C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041801-71BF-31DA-96A3-940CFFD84BE9}"/>
              </a:ext>
            </a:extLst>
          </p:cNvPr>
          <p:cNvSpPr>
            <a:spLocks noGrp="1"/>
          </p:cNvSpPr>
          <p:nvPr>
            <p:ph type="sldNum" sz="quarter" idx="12"/>
          </p:nvPr>
        </p:nvSpPr>
        <p:spPr/>
        <p:txBody>
          <a:bodyPr/>
          <a:lstStyle/>
          <a:p>
            <a:fld id="{675C8E38-787E-4DF4-840C-2BFE669A5093}" type="slidenum">
              <a:rPr lang="en-GB" smtClean="0"/>
              <a:t>‹#›</a:t>
            </a:fld>
            <a:endParaRPr lang="en-GB"/>
          </a:p>
        </p:txBody>
      </p:sp>
    </p:spTree>
    <p:extLst>
      <p:ext uri="{BB962C8B-B14F-4D97-AF65-F5344CB8AC3E}">
        <p14:creationId xmlns:p14="http://schemas.microsoft.com/office/powerpoint/2010/main" val="2296418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58770-D238-1A99-07F6-311FDCC07B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7B428D-3D2E-A0E3-9D8B-56315C38AB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8F7FA-97B5-964C-3BBB-420583E865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E4D398-75C9-49FB-EC56-3D5DC8B3C3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A2F9A9-007F-80C1-19A0-11B9E32059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ABEDA1D-5BE8-C5CD-DA8A-4622418515B0}"/>
              </a:ext>
            </a:extLst>
          </p:cNvPr>
          <p:cNvSpPr>
            <a:spLocks noGrp="1"/>
          </p:cNvSpPr>
          <p:nvPr>
            <p:ph type="dt" sz="half" idx="10"/>
          </p:nvPr>
        </p:nvSpPr>
        <p:spPr/>
        <p:txBody>
          <a:bodyPr/>
          <a:lstStyle/>
          <a:p>
            <a:fld id="{F36F4A71-3B46-4BB9-A86B-38518A2E27A1}" type="datetimeFigureOut">
              <a:rPr lang="en-GB" smtClean="0"/>
              <a:t>14/12/2022</a:t>
            </a:fld>
            <a:endParaRPr lang="en-GB"/>
          </a:p>
        </p:txBody>
      </p:sp>
      <p:sp>
        <p:nvSpPr>
          <p:cNvPr id="8" name="Footer Placeholder 7">
            <a:extLst>
              <a:ext uri="{FF2B5EF4-FFF2-40B4-BE49-F238E27FC236}">
                <a16:creationId xmlns:a16="http://schemas.microsoft.com/office/drawing/2014/main" id="{BED51784-6563-FAAB-0970-6BE535E15E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19432A-6F13-A5A0-1EF4-0C65F29BDC23}"/>
              </a:ext>
            </a:extLst>
          </p:cNvPr>
          <p:cNvSpPr>
            <a:spLocks noGrp="1"/>
          </p:cNvSpPr>
          <p:nvPr>
            <p:ph type="sldNum" sz="quarter" idx="12"/>
          </p:nvPr>
        </p:nvSpPr>
        <p:spPr/>
        <p:txBody>
          <a:bodyPr/>
          <a:lstStyle/>
          <a:p>
            <a:fld id="{675C8E38-787E-4DF4-840C-2BFE669A5093}" type="slidenum">
              <a:rPr lang="en-GB" smtClean="0"/>
              <a:t>‹#›</a:t>
            </a:fld>
            <a:endParaRPr lang="en-GB"/>
          </a:p>
        </p:txBody>
      </p:sp>
    </p:spTree>
    <p:extLst>
      <p:ext uri="{BB962C8B-B14F-4D97-AF65-F5344CB8AC3E}">
        <p14:creationId xmlns:p14="http://schemas.microsoft.com/office/powerpoint/2010/main" val="1499841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35F8B-B374-15E2-5150-1BB416A034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4DF8EE-63E6-83A3-5D6B-01B42334D9B3}"/>
              </a:ext>
            </a:extLst>
          </p:cNvPr>
          <p:cNvSpPr>
            <a:spLocks noGrp="1"/>
          </p:cNvSpPr>
          <p:nvPr>
            <p:ph type="dt" sz="half" idx="10"/>
          </p:nvPr>
        </p:nvSpPr>
        <p:spPr/>
        <p:txBody>
          <a:bodyPr/>
          <a:lstStyle/>
          <a:p>
            <a:fld id="{F36F4A71-3B46-4BB9-A86B-38518A2E27A1}" type="datetimeFigureOut">
              <a:rPr lang="en-GB" smtClean="0"/>
              <a:t>14/12/2022</a:t>
            </a:fld>
            <a:endParaRPr lang="en-GB"/>
          </a:p>
        </p:txBody>
      </p:sp>
      <p:sp>
        <p:nvSpPr>
          <p:cNvPr id="4" name="Footer Placeholder 3">
            <a:extLst>
              <a:ext uri="{FF2B5EF4-FFF2-40B4-BE49-F238E27FC236}">
                <a16:creationId xmlns:a16="http://schemas.microsoft.com/office/drawing/2014/main" id="{525291B7-5366-C823-0A54-87E5C4C291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56D7366-5A6F-DE55-B0D6-B24046853A24}"/>
              </a:ext>
            </a:extLst>
          </p:cNvPr>
          <p:cNvSpPr>
            <a:spLocks noGrp="1"/>
          </p:cNvSpPr>
          <p:nvPr>
            <p:ph type="sldNum" sz="quarter" idx="12"/>
          </p:nvPr>
        </p:nvSpPr>
        <p:spPr/>
        <p:txBody>
          <a:bodyPr/>
          <a:lstStyle/>
          <a:p>
            <a:fld id="{675C8E38-787E-4DF4-840C-2BFE669A5093}" type="slidenum">
              <a:rPr lang="en-GB" smtClean="0"/>
              <a:t>‹#›</a:t>
            </a:fld>
            <a:endParaRPr lang="en-GB"/>
          </a:p>
        </p:txBody>
      </p:sp>
    </p:spTree>
    <p:extLst>
      <p:ext uri="{BB962C8B-B14F-4D97-AF65-F5344CB8AC3E}">
        <p14:creationId xmlns:p14="http://schemas.microsoft.com/office/powerpoint/2010/main" val="1283487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4CA854-8106-4C2B-E5D5-7B227B2A2895}"/>
              </a:ext>
            </a:extLst>
          </p:cNvPr>
          <p:cNvSpPr>
            <a:spLocks noGrp="1"/>
          </p:cNvSpPr>
          <p:nvPr>
            <p:ph type="dt" sz="half" idx="10"/>
          </p:nvPr>
        </p:nvSpPr>
        <p:spPr/>
        <p:txBody>
          <a:bodyPr/>
          <a:lstStyle/>
          <a:p>
            <a:fld id="{F36F4A71-3B46-4BB9-A86B-38518A2E27A1}" type="datetimeFigureOut">
              <a:rPr lang="en-GB" smtClean="0"/>
              <a:t>14/12/2022</a:t>
            </a:fld>
            <a:endParaRPr lang="en-GB"/>
          </a:p>
        </p:txBody>
      </p:sp>
      <p:sp>
        <p:nvSpPr>
          <p:cNvPr id="3" name="Footer Placeholder 2">
            <a:extLst>
              <a:ext uri="{FF2B5EF4-FFF2-40B4-BE49-F238E27FC236}">
                <a16:creationId xmlns:a16="http://schemas.microsoft.com/office/drawing/2014/main" id="{CAF7946A-80A5-5992-87E4-F539BEC8D9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B763FE-160E-8D84-CE47-36FFAA6FC25F}"/>
              </a:ext>
            </a:extLst>
          </p:cNvPr>
          <p:cNvSpPr>
            <a:spLocks noGrp="1"/>
          </p:cNvSpPr>
          <p:nvPr>
            <p:ph type="sldNum" sz="quarter" idx="12"/>
          </p:nvPr>
        </p:nvSpPr>
        <p:spPr/>
        <p:txBody>
          <a:bodyPr/>
          <a:lstStyle/>
          <a:p>
            <a:fld id="{675C8E38-787E-4DF4-840C-2BFE669A5093}" type="slidenum">
              <a:rPr lang="en-GB" smtClean="0"/>
              <a:t>‹#›</a:t>
            </a:fld>
            <a:endParaRPr lang="en-GB"/>
          </a:p>
        </p:txBody>
      </p:sp>
    </p:spTree>
    <p:extLst>
      <p:ext uri="{BB962C8B-B14F-4D97-AF65-F5344CB8AC3E}">
        <p14:creationId xmlns:p14="http://schemas.microsoft.com/office/powerpoint/2010/main" val="2416169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0419F-B78B-244E-9C9E-33E1FC3750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ECFFBE-D907-DC27-A1C3-B46802D4BF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9682C6D-003D-9602-67CC-C88980B413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03261E-40AF-DAF6-CB7D-7FE6C0B3BDAC}"/>
              </a:ext>
            </a:extLst>
          </p:cNvPr>
          <p:cNvSpPr>
            <a:spLocks noGrp="1"/>
          </p:cNvSpPr>
          <p:nvPr>
            <p:ph type="dt" sz="half" idx="10"/>
          </p:nvPr>
        </p:nvSpPr>
        <p:spPr/>
        <p:txBody>
          <a:bodyPr/>
          <a:lstStyle/>
          <a:p>
            <a:fld id="{F36F4A71-3B46-4BB9-A86B-38518A2E27A1}" type="datetimeFigureOut">
              <a:rPr lang="en-GB" smtClean="0"/>
              <a:t>14/12/2022</a:t>
            </a:fld>
            <a:endParaRPr lang="en-GB"/>
          </a:p>
        </p:txBody>
      </p:sp>
      <p:sp>
        <p:nvSpPr>
          <p:cNvPr id="6" name="Footer Placeholder 5">
            <a:extLst>
              <a:ext uri="{FF2B5EF4-FFF2-40B4-BE49-F238E27FC236}">
                <a16:creationId xmlns:a16="http://schemas.microsoft.com/office/drawing/2014/main" id="{5CD19E24-0343-63F0-DC5E-C67E3C69FF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BF44AC-37F3-303A-8B38-DF57A29938E6}"/>
              </a:ext>
            </a:extLst>
          </p:cNvPr>
          <p:cNvSpPr>
            <a:spLocks noGrp="1"/>
          </p:cNvSpPr>
          <p:nvPr>
            <p:ph type="sldNum" sz="quarter" idx="12"/>
          </p:nvPr>
        </p:nvSpPr>
        <p:spPr/>
        <p:txBody>
          <a:bodyPr/>
          <a:lstStyle/>
          <a:p>
            <a:fld id="{675C8E38-787E-4DF4-840C-2BFE669A5093}" type="slidenum">
              <a:rPr lang="en-GB" smtClean="0"/>
              <a:t>‹#›</a:t>
            </a:fld>
            <a:endParaRPr lang="en-GB"/>
          </a:p>
        </p:txBody>
      </p:sp>
    </p:spTree>
    <p:extLst>
      <p:ext uri="{BB962C8B-B14F-4D97-AF65-F5344CB8AC3E}">
        <p14:creationId xmlns:p14="http://schemas.microsoft.com/office/powerpoint/2010/main" val="3065778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7CD11-619C-8B04-5644-12F5C835B2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84F85F2-5FB2-E148-9927-F34A14092B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F78F27-5066-9E49-7DB9-889A4274A4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0D8840-A42C-E513-502C-861AF211B4CB}"/>
              </a:ext>
            </a:extLst>
          </p:cNvPr>
          <p:cNvSpPr>
            <a:spLocks noGrp="1"/>
          </p:cNvSpPr>
          <p:nvPr>
            <p:ph type="dt" sz="half" idx="10"/>
          </p:nvPr>
        </p:nvSpPr>
        <p:spPr/>
        <p:txBody>
          <a:bodyPr/>
          <a:lstStyle/>
          <a:p>
            <a:fld id="{F36F4A71-3B46-4BB9-A86B-38518A2E27A1}" type="datetimeFigureOut">
              <a:rPr lang="en-GB" smtClean="0"/>
              <a:t>14/12/2022</a:t>
            </a:fld>
            <a:endParaRPr lang="en-GB"/>
          </a:p>
        </p:txBody>
      </p:sp>
      <p:sp>
        <p:nvSpPr>
          <p:cNvPr id="6" name="Footer Placeholder 5">
            <a:extLst>
              <a:ext uri="{FF2B5EF4-FFF2-40B4-BE49-F238E27FC236}">
                <a16:creationId xmlns:a16="http://schemas.microsoft.com/office/drawing/2014/main" id="{81586B71-71D6-D0E9-97A2-5F16E235D8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D40DD4-0198-1E37-D66A-0C13D3BB6255}"/>
              </a:ext>
            </a:extLst>
          </p:cNvPr>
          <p:cNvSpPr>
            <a:spLocks noGrp="1"/>
          </p:cNvSpPr>
          <p:nvPr>
            <p:ph type="sldNum" sz="quarter" idx="12"/>
          </p:nvPr>
        </p:nvSpPr>
        <p:spPr/>
        <p:txBody>
          <a:bodyPr/>
          <a:lstStyle/>
          <a:p>
            <a:fld id="{675C8E38-787E-4DF4-840C-2BFE669A5093}" type="slidenum">
              <a:rPr lang="en-GB" smtClean="0"/>
              <a:t>‹#›</a:t>
            </a:fld>
            <a:endParaRPr lang="en-GB"/>
          </a:p>
        </p:txBody>
      </p:sp>
    </p:spTree>
    <p:extLst>
      <p:ext uri="{BB962C8B-B14F-4D97-AF65-F5344CB8AC3E}">
        <p14:creationId xmlns:p14="http://schemas.microsoft.com/office/powerpoint/2010/main" val="2615096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34202-6FB5-B7BA-B41E-64B0664F9B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D0D011-F4BC-A43C-754D-3174A44BEF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C4C1ED-946E-4A67-D122-45CD6B01BB14}"/>
              </a:ext>
            </a:extLst>
          </p:cNvPr>
          <p:cNvSpPr>
            <a:spLocks noGrp="1"/>
          </p:cNvSpPr>
          <p:nvPr>
            <p:ph type="dt" sz="half" idx="10"/>
          </p:nvPr>
        </p:nvSpPr>
        <p:spPr/>
        <p:txBody>
          <a:bodyPr/>
          <a:lstStyle/>
          <a:p>
            <a:fld id="{F36F4A71-3B46-4BB9-A86B-38518A2E27A1}" type="datetimeFigureOut">
              <a:rPr lang="en-GB" smtClean="0"/>
              <a:t>14/12/2022</a:t>
            </a:fld>
            <a:endParaRPr lang="en-GB"/>
          </a:p>
        </p:txBody>
      </p:sp>
      <p:sp>
        <p:nvSpPr>
          <p:cNvPr id="5" name="Footer Placeholder 4">
            <a:extLst>
              <a:ext uri="{FF2B5EF4-FFF2-40B4-BE49-F238E27FC236}">
                <a16:creationId xmlns:a16="http://schemas.microsoft.com/office/drawing/2014/main" id="{1D9CFC70-F455-A65E-0A88-BF71ECB243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0B4649-347A-7ADF-DBBD-31F44A56A0CA}"/>
              </a:ext>
            </a:extLst>
          </p:cNvPr>
          <p:cNvSpPr>
            <a:spLocks noGrp="1"/>
          </p:cNvSpPr>
          <p:nvPr>
            <p:ph type="sldNum" sz="quarter" idx="12"/>
          </p:nvPr>
        </p:nvSpPr>
        <p:spPr/>
        <p:txBody>
          <a:bodyPr/>
          <a:lstStyle/>
          <a:p>
            <a:fld id="{675C8E38-787E-4DF4-840C-2BFE669A5093}" type="slidenum">
              <a:rPr lang="en-GB" smtClean="0"/>
              <a:t>‹#›</a:t>
            </a:fld>
            <a:endParaRPr lang="en-GB"/>
          </a:p>
        </p:txBody>
      </p:sp>
    </p:spTree>
    <p:extLst>
      <p:ext uri="{BB962C8B-B14F-4D97-AF65-F5344CB8AC3E}">
        <p14:creationId xmlns:p14="http://schemas.microsoft.com/office/powerpoint/2010/main" val="3076148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1B8704-22ED-AE8C-FCAC-C4BA0E480F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815E1D-8956-A16A-38DF-F9573E2949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12CB0D-7C0F-CE97-9341-BFF3EF152294}"/>
              </a:ext>
            </a:extLst>
          </p:cNvPr>
          <p:cNvSpPr>
            <a:spLocks noGrp="1"/>
          </p:cNvSpPr>
          <p:nvPr>
            <p:ph type="dt" sz="half" idx="10"/>
          </p:nvPr>
        </p:nvSpPr>
        <p:spPr/>
        <p:txBody>
          <a:bodyPr/>
          <a:lstStyle/>
          <a:p>
            <a:fld id="{F36F4A71-3B46-4BB9-A86B-38518A2E27A1}" type="datetimeFigureOut">
              <a:rPr lang="en-GB" smtClean="0"/>
              <a:t>14/12/2022</a:t>
            </a:fld>
            <a:endParaRPr lang="en-GB"/>
          </a:p>
        </p:txBody>
      </p:sp>
      <p:sp>
        <p:nvSpPr>
          <p:cNvPr id="5" name="Footer Placeholder 4">
            <a:extLst>
              <a:ext uri="{FF2B5EF4-FFF2-40B4-BE49-F238E27FC236}">
                <a16:creationId xmlns:a16="http://schemas.microsoft.com/office/drawing/2014/main" id="{6A880BBB-851B-2ED7-7866-5B979B3DB9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2448DE-E370-CBCF-2871-8CF693F8A468}"/>
              </a:ext>
            </a:extLst>
          </p:cNvPr>
          <p:cNvSpPr>
            <a:spLocks noGrp="1"/>
          </p:cNvSpPr>
          <p:nvPr>
            <p:ph type="sldNum" sz="quarter" idx="12"/>
          </p:nvPr>
        </p:nvSpPr>
        <p:spPr/>
        <p:txBody>
          <a:bodyPr/>
          <a:lstStyle/>
          <a:p>
            <a:fld id="{675C8E38-787E-4DF4-840C-2BFE669A5093}" type="slidenum">
              <a:rPr lang="en-GB" smtClean="0"/>
              <a:t>‹#›</a:t>
            </a:fld>
            <a:endParaRPr lang="en-GB"/>
          </a:p>
        </p:txBody>
      </p:sp>
    </p:spTree>
    <p:extLst>
      <p:ext uri="{BB962C8B-B14F-4D97-AF65-F5344CB8AC3E}">
        <p14:creationId xmlns:p14="http://schemas.microsoft.com/office/powerpoint/2010/main" val="3095427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192DC8-50ED-C93D-3AAB-4773F2A139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07D208-FE2C-1523-98A0-C6E9730167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C03C97-9001-CEF1-2990-6D7D05E0C1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6F4A71-3B46-4BB9-A86B-38518A2E27A1}" type="datetimeFigureOut">
              <a:rPr lang="en-GB" smtClean="0"/>
              <a:t>14/12/2022</a:t>
            </a:fld>
            <a:endParaRPr lang="en-GB"/>
          </a:p>
        </p:txBody>
      </p:sp>
      <p:sp>
        <p:nvSpPr>
          <p:cNvPr id="5" name="Footer Placeholder 4">
            <a:extLst>
              <a:ext uri="{FF2B5EF4-FFF2-40B4-BE49-F238E27FC236}">
                <a16:creationId xmlns:a16="http://schemas.microsoft.com/office/drawing/2014/main" id="{15B5DC34-8B37-029D-E637-269E56A170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734D487-9E21-2558-4D96-3B855524C8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5C8E38-787E-4DF4-840C-2BFE669A5093}" type="slidenum">
              <a:rPr lang="en-GB" smtClean="0"/>
              <a:t>‹#›</a:t>
            </a:fld>
            <a:endParaRPr lang="en-GB"/>
          </a:p>
        </p:txBody>
      </p:sp>
    </p:spTree>
    <p:extLst>
      <p:ext uri="{BB962C8B-B14F-4D97-AF65-F5344CB8AC3E}">
        <p14:creationId xmlns:p14="http://schemas.microsoft.com/office/powerpoint/2010/main" val="38214898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file:///C:\Users\alina.culea\Downloads\10.1108\sl.2011.26139eaa.001" TargetMode="External"/><Relationship Id="rId3" Type="http://schemas.openxmlformats.org/officeDocument/2006/relationships/hyperlink" Target="file:///C:\Users\alina.culea\Downloads\10.1111\caim.12010" TargetMode="External"/><Relationship Id="rId7" Type="http://schemas.openxmlformats.org/officeDocument/2006/relationships/hyperlink" Target="file:///C:\Users\alina.culea\Downloads\10.3390\joitmc7010035" TargetMode="External"/><Relationship Id="rId2" Type="http://schemas.openxmlformats.org/officeDocument/2006/relationships/hyperlink" Target="file:///C:\Users\alina.culea\Downloads\10.1080\13662716.2010.530839" TargetMode="External"/><Relationship Id="rId1" Type="http://schemas.openxmlformats.org/officeDocument/2006/relationships/slideLayout" Target="../slideLayouts/slideLayout2.xml"/><Relationship Id="rId6" Type="http://schemas.openxmlformats.org/officeDocument/2006/relationships/hyperlink" Target="file:///C:\Users\alina.culea\Downloads\10.1016\j.jbusres.2017.10.051" TargetMode="External"/><Relationship Id="rId5" Type="http://schemas.openxmlformats.org/officeDocument/2006/relationships/hyperlink" Target="file:///C:\Users\alina.culea\Downloads\10.1016\j.tsc.2013.05.002" TargetMode="External"/><Relationship Id="rId10" Type="http://schemas.openxmlformats.org/officeDocument/2006/relationships/hyperlink" Target="file:///C:\Users\alina.culea\Downloads\10.1111\trf.13531" TargetMode="External"/><Relationship Id="rId4" Type="http://schemas.openxmlformats.org/officeDocument/2006/relationships/hyperlink" Target="file:///C:\Users\alina.culea\Downloads\10.4236\ce.2015.63037" TargetMode="External"/><Relationship Id="rId9" Type="http://schemas.openxmlformats.org/officeDocument/2006/relationships/hyperlink" Target="file:///C:\Users\alina.culea\Downloads\10.1111\ap.12076"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5FB946D7-1CA4-446E-8795-007CACFDE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Rectangle 57">
            <a:extLst>
              <a:ext uri="{FF2B5EF4-FFF2-40B4-BE49-F238E27FC236}">
                <a16:creationId xmlns:a16="http://schemas.microsoft.com/office/drawing/2014/main" id="{192416F2-BC84-4D7C-80C6-6296C10C3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95338" y="981075"/>
            <a:ext cx="10601325" cy="4552949"/>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71A599-C684-3D48-2C0B-C72BCBFFF146}"/>
              </a:ext>
            </a:extLst>
          </p:cNvPr>
          <p:cNvSpPr>
            <a:spLocks noGrp="1"/>
          </p:cNvSpPr>
          <p:nvPr>
            <p:ph type="ctrTitle"/>
          </p:nvPr>
        </p:nvSpPr>
        <p:spPr>
          <a:xfrm>
            <a:off x="1537097" y="1428750"/>
            <a:ext cx="9117807" cy="2105026"/>
          </a:xfrm>
        </p:spPr>
        <p:txBody>
          <a:bodyPr>
            <a:normAutofit/>
          </a:bodyPr>
          <a:lstStyle/>
          <a:p>
            <a:r>
              <a:rPr lang="en-GB" sz="4700"/>
              <a:t>DOES INNOVATION AND CREATIVITY PROVIDE  A BUSINESS ADVANTAGE?​</a:t>
            </a:r>
          </a:p>
        </p:txBody>
      </p:sp>
      <p:sp>
        <p:nvSpPr>
          <p:cNvPr id="3" name="Subtitle 2">
            <a:extLst>
              <a:ext uri="{FF2B5EF4-FFF2-40B4-BE49-F238E27FC236}">
                <a16:creationId xmlns:a16="http://schemas.microsoft.com/office/drawing/2014/main" id="{69C94A3D-6913-2EE5-968D-2F2184450AD5}"/>
              </a:ext>
            </a:extLst>
          </p:cNvPr>
          <p:cNvSpPr>
            <a:spLocks noGrp="1"/>
          </p:cNvSpPr>
          <p:nvPr>
            <p:ph type="subTitle" idx="1"/>
          </p:nvPr>
        </p:nvSpPr>
        <p:spPr>
          <a:xfrm>
            <a:off x="1537097" y="3960557"/>
            <a:ext cx="9117807" cy="1097215"/>
          </a:xfrm>
        </p:spPr>
        <p:txBody>
          <a:bodyPr>
            <a:normAutofit/>
          </a:bodyPr>
          <a:lstStyle/>
          <a:p>
            <a:r>
              <a:rPr lang="en-GB"/>
              <a:t>Anghel- Adrian Brezeanu 1918103</a:t>
            </a:r>
          </a:p>
        </p:txBody>
      </p:sp>
      <p:cxnSp>
        <p:nvCxnSpPr>
          <p:cNvPr id="60" name="Straight Connector 59">
            <a:extLst>
              <a:ext uri="{FF2B5EF4-FFF2-40B4-BE49-F238E27FC236}">
                <a16:creationId xmlns:a16="http://schemas.microsoft.com/office/drawing/2014/main" id="{2330623A-AB89-4E04-AC9A-2BAFBF85AE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52800" y="3771366"/>
            <a:ext cx="5486400"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738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shore&#10;&#10;Description automatically generated">
            <a:extLst>
              <a:ext uri="{FF2B5EF4-FFF2-40B4-BE49-F238E27FC236}">
                <a16:creationId xmlns:a16="http://schemas.microsoft.com/office/drawing/2014/main" id="{D6A3827E-DCFD-AE65-D915-51FF0A2640BA}"/>
              </a:ext>
            </a:extLst>
          </p:cNvPr>
          <p:cNvPicPr>
            <a:picLocks noChangeAspect="1"/>
          </p:cNvPicPr>
          <p:nvPr/>
        </p:nvPicPr>
        <p:blipFill rotWithShape="1">
          <a:blip r:embed="rId2">
            <a:extLst>
              <a:ext uri="{28A0092B-C50C-407E-A947-70E740481C1C}">
                <a14:useLocalDpi xmlns:a14="http://schemas.microsoft.com/office/drawing/2010/main" val="0"/>
              </a:ext>
            </a:extLst>
          </a:blip>
          <a:srcRect l="36025" t="9091" r="7088"/>
          <a:stretch/>
        </p:blipFill>
        <p:spPr>
          <a:xfrm>
            <a:off x="3522468" y="10"/>
            <a:ext cx="8669532" cy="6857990"/>
          </a:xfrm>
          <a:prstGeom prst="rect">
            <a:avLst/>
          </a:prstGeom>
        </p:spPr>
      </p:pic>
      <p:sp>
        <p:nvSpPr>
          <p:cNvPr id="33" name="Rectangle 3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0D64AF-BF51-8E05-B1D1-F2C0B848C926}"/>
              </a:ext>
            </a:extLst>
          </p:cNvPr>
          <p:cNvSpPr>
            <a:spLocks noGrp="1"/>
          </p:cNvSpPr>
          <p:nvPr>
            <p:ph type="title"/>
          </p:nvPr>
        </p:nvSpPr>
        <p:spPr>
          <a:xfrm>
            <a:off x="371094" y="1161288"/>
            <a:ext cx="3438144" cy="1124712"/>
          </a:xfrm>
        </p:spPr>
        <p:txBody>
          <a:bodyPr anchor="b">
            <a:normAutofit/>
          </a:bodyPr>
          <a:lstStyle/>
          <a:p>
            <a:r>
              <a:rPr lang="en-GB" sz="2800"/>
              <a:t>Reflective Presentation</a:t>
            </a:r>
          </a:p>
        </p:txBody>
      </p:sp>
      <p:sp>
        <p:nvSpPr>
          <p:cNvPr id="35" name="Rectangle 3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7" name="Rectangle 3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Content Placeholder 27">
            <a:extLst>
              <a:ext uri="{FF2B5EF4-FFF2-40B4-BE49-F238E27FC236}">
                <a16:creationId xmlns:a16="http://schemas.microsoft.com/office/drawing/2014/main" id="{07776035-A56E-BAEE-8B0E-C9E0CDF19994}"/>
              </a:ext>
            </a:extLst>
          </p:cNvPr>
          <p:cNvSpPr>
            <a:spLocks noGrp="1"/>
          </p:cNvSpPr>
          <p:nvPr>
            <p:ph idx="1"/>
          </p:nvPr>
        </p:nvSpPr>
        <p:spPr>
          <a:xfrm>
            <a:off x="371094" y="2718054"/>
            <a:ext cx="3438906" cy="3207258"/>
          </a:xfrm>
        </p:spPr>
        <p:txBody>
          <a:bodyPr anchor="t">
            <a:normAutofit/>
          </a:bodyPr>
          <a:lstStyle/>
          <a:p>
            <a:pPr marL="0" indent="0">
              <a:buNone/>
            </a:pPr>
            <a:r>
              <a:rPr lang="en-US" sz="3200" dirty="0"/>
              <a:t>Is an opportunity to learn through self-reflection (Spafford and </a:t>
            </a:r>
            <a:r>
              <a:rPr lang="en-US" sz="3200" dirty="0" err="1"/>
              <a:t>Haarhoff</a:t>
            </a:r>
            <a:r>
              <a:rPr lang="en-US" sz="3200" dirty="0"/>
              <a:t>, 2015).</a:t>
            </a:r>
          </a:p>
        </p:txBody>
      </p:sp>
    </p:spTree>
    <p:extLst>
      <p:ext uri="{BB962C8B-B14F-4D97-AF65-F5344CB8AC3E}">
        <p14:creationId xmlns:p14="http://schemas.microsoft.com/office/powerpoint/2010/main" val="246479175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 name="Rectangle 62">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C4F030-EBC2-B91B-BA6D-EEA06280CA7D}"/>
              </a:ext>
            </a:extLst>
          </p:cNvPr>
          <p:cNvSpPr>
            <a:spLocks noGrp="1"/>
          </p:cNvSpPr>
          <p:nvPr>
            <p:ph type="title"/>
          </p:nvPr>
        </p:nvSpPr>
        <p:spPr>
          <a:xfrm>
            <a:off x="674237" y="914400"/>
            <a:ext cx="3657600" cy="2887579"/>
          </a:xfrm>
          <a:prstGeom prst="ellipse">
            <a:avLst/>
          </a:prstGeom>
        </p:spPr>
        <p:txBody>
          <a:bodyPr vert="horz" lIns="91440" tIns="45720" rIns="91440" bIns="45720" rtlCol="0" anchor="b">
            <a:normAutofit/>
          </a:bodyPr>
          <a:lstStyle/>
          <a:p>
            <a:pPr algn="ctr"/>
            <a:r>
              <a:rPr lang="en-US" kern="1200" dirty="0">
                <a:solidFill>
                  <a:srgbClr val="FFFFFF"/>
                </a:solidFill>
                <a:latin typeface="+mj-lt"/>
                <a:ea typeface="+mj-ea"/>
                <a:cs typeface="+mj-cs"/>
              </a:rPr>
              <a:t>Models of Reflection</a:t>
            </a:r>
          </a:p>
        </p:txBody>
      </p:sp>
      <p:sp>
        <p:nvSpPr>
          <p:cNvPr id="30" name="Content Placeholder 29">
            <a:extLst>
              <a:ext uri="{FF2B5EF4-FFF2-40B4-BE49-F238E27FC236}">
                <a16:creationId xmlns:a16="http://schemas.microsoft.com/office/drawing/2014/main" id="{CF69C1B4-F1B7-9EEF-0D36-33665B726FDA}"/>
              </a:ext>
            </a:extLst>
          </p:cNvPr>
          <p:cNvSpPr>
            <a:spLocks noGrp="1"/>
          </p:cNvSpPr>
          <p:nvPr>
            <p:ph idx="1"/>
          </p:nvPr>
        </p:nvSpPr>
        <p:spPr>
          <a:xfrm>
            <a:off x="674237" y="4170501"/>
            <a:ext cx="3657600" cy="1525597"/>
          </a:xfrm>
        </p:spPr>
        <p:txBody>
          <a:bodyPr vert="horz" lIns="91440" tIns="45720" rIns="91440" bIns="45720" rtlCol="0">
            <a:normAutofit/>
          </a:bodyPr>
          <a:lstStyle/>
          <a:p>
            <a:pPr marL="0" indent="0" algn="ctr">
              <a:buNone/>
            </a:pPr>
            <a:r>
              <a:rPr lang="en-US" sz="2000" kern="1200">
                <a:solidFill>
                  <a:srgbClr val="FFFFFF"/>
                </a:solidFill>
                <a:latin typeface="+mn-lt"/>
                <a:ea typeface="+mn-ea"/>
                <a:cs typeface="+mn-cs"/>
              </a:rPr>
              <a:t>Emphasis on learning by reflecting on past actions (</a:t>
            </a:r>
            <a:r>
              <a:rPr lang="en-US" sz="2000" kern="1200">
                <a:solidFill>
                  <a:srgbClr val="FFFFFF"/>
                </a:solidFill>
                <a:effectLst/>
                <a:latin typeface="+mn-lt"/>
                <a:ea typeface="+mn-ea"/>
                <a:cs typeface="+mn-cs"/>
              </a:rPr>
              <a:t>Boud, Keogh and Walker , 1985). </a:t>
            </a:r>
            <a:endParaRPr lang="en-US" sz="2000" kern="1200" dirty="0">
              <a:solidFill>
                <a:srgbClr val="FFFFFF"/>
              </a:solidFill>
              <a:latin typeface="+mn-lt"/>
              <a:ea typeface="+mn-ea"/>
              <a:cs typeface="+mn-cs"/>
            </a:endParaRPr>
          </a:p>
        </p:txBody>
      </p:sp>
      <p:cxnSp>
        <p:nvCxnSpPr>
          <p:cNvPr id="68" name="Straight Connector 64">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descr="Diagram&#10;&#10;Description automatically generated">
            <a:extLst>
              <a:ext uri="{FF2B5EF4-FFF2-40B4-BE49-F238E27FC236}">
                <a16:creationId xmlns:a16="http://schemas.microsoft.com/office/drawing/2014/main" id="{B3A342D8-BF25-8CE6-5C0F-83904AB0A2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53822" y="1819161"/>
            <a:ext cx="6553545" cy="3227620"/>
          </a:xfrm>
          <a:prstGeom prst="rect">
            <a:avLst/>
          </a:prstGeom>
          <a:noFill/>
        </p:spPr>
      </p:pic>
    </p:spTree>
    <p:extLst>
      <p:ext uri="{BB962C8B-B14F-4D97-AF65-F5344CB8AC3E}">
        <p14:creationId xmlns:p14="http://schemas.microsoft.com/office/powerpoint/2010/main" val="4037291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in a room&#10;&#10;Description automatically generated with low confidence">
            <a:extLst>
              <a:ext uri="{FF2B5EF4-FFF2-40B4-BE49-F238E27FC236}">
                <a16:creationId xmlns:a16="http://schemas.microsoft.com/office/drawing/2014/main" id="{0A218793-FF36-D869-FF7D-D6DF403161AE}"/>
              </a:ext>
            </a:extLst>
          </p:cNvPr>
          <p:cNvPicPr>
            <a:picLocks noChangeAspect="1"/>
          </p:cNvPicPr>
          <p:nvPr/>
        </p:nvPicPr>
        <p:blipFill rotWithShape="1">
          <a:blip r:embed="rId2">
            <a:extLst>
              <a:ext uri="{28A0092B-C50C-407E-A947-70E740481C1C}">
                <a14:useLocalDpi xmlns:a14="http://schemas.microsoft.com/office/drawing/2010/main" val="0"/>
              </a:ext>
            </a:extLst>
          </a:blip>
          <a:srcRect t="3284" r="-1" b="30470"/>
          <a:stretch/>
        </p:blipFill>
        <p:spPr>
          <a:xfrm>
            <a:off x="320040" y="320040"/>
            <a:ext cx="11548872" cy="4303462"/>
          </a:xfrm>
          <a:prstGeom prst="rect">
            <a:avLst/>
          </a:prstGeom>
        </p:spPr>
      </p:pic>
      <p:sp>
        <p:nvSpPr>
          <p:cNvPr id="42" name="Rectangle 41">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ACE7378-63E1-8D9E-74FE-022CD480E884}"/>
              </a:ext>
            </a:extLst>
          </p:cNvPr>
          <p:cNvSpPr>
            <a:spLocks noGrp="1"/>
          </p:cNvSpPr>
          <p:nvPr>
            <p:ph type="title"/>
          </p:nvPr>
        </p:nvSpPr>
        <p:spPr>
          <a:xfrm>
            <a:off x="841248" y="5009083"/>
            <a:ext cx="2889504" cy="1345997"/>
          </a:xfrm>
        </p:spPr>
        <p:txBody>
          <a:bodyPr anchor="ctr">
            <a:normAutofit/>
          </a:bodyPr>
          <a:lstStyle/>
          <a:p>
            <a:r>
              <a:rPr lang="en-GB" sz="2600">
                <a:solidFill>
                  <a:schemeClr val="bg1"/>
                </a:solidFill>
              </a:rPr>
              <a:t>Introduction</a:t>
            </a:r>
          </a:p>
        </p:txBody>
      </p:sp>
      <p:cxnSp>
        <p:nvCxnSpPr>
          <p:cNvPr id="44" name="Straight Connector 43">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29" name="Content Placeholder 28">
            <a:extLst>
              <a:ext uri="{FF2B5EF4-FFF2-40B4-BE49-F238E27FC236}">
                <a16:creationId xmlns:a16="http://schemas.microsoft.com/office/drawing/2014/main" id="{4E82DF98-B57E-F9EB-145C-1501A41F3B63}"/>
              </a:ext>
            </a:extLst>
          </p:cNvPr>
          <p:cNvSpPr>
            <a:spLocks noGrp="1"/>
          </p:cNvSpPr>
          <p:nvPr>
            <p:ph idx="1"/>
          </p:nvPr>
        </p:nvSpPr>
        <p:spPr>
          <a:xfrm>
            <a:off x="4379976" y="5009083"/>
            <a:ext cx="6976872" cy="1345997"/>
          </a:xfrm>
        </p:spPr>
        <p:txBody>
          <a:bodyPr anchor="ctr">
            <a:normAutofit/>
          </a:bodyPr>
          <a:lstStyle/>
          <a:p>
            <a:r>
              <a:rPr lang="en-GB" sz="1700" dirty="0">
                <a:solidFill>
                  <a:schemeClr val="bg1"/>
                </a:solidFill>
              </a:rPr>
              <a:t>Business advantage usually refers to an advantage that the company has in front of others which makes it distinctive and unique, and because of this, the company generates more profit (Maury, 2018).</a:t>
            </a:r>
            <a:endParaRPr lang="en-US" sz="1700" dirty="0">
              <a:solidFill>
                <a:schemeClr val="bg1"/>
              </a:solidFill>
            </a:endParaRPr>
          </a:p>
        </p:txBody>
      </p:sp>
    </p:spTree>
    <p:extLst>
      <p:ext uri="{BB962C8B-B14F-4D97-AF65-F5344CB8AC3E}">
        <p14:creationId xmlns:p14="http://schemas.microsoft.com/office/powerpoint/2010/main" val="170731345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icon&#10;&#10;Description automatically generated">
            <a:extLst>
              <a:ext uri="{FF2B5EF4-FFF2-40B4-BE49-F238E27FC236}">
                <a16:creationId xmlns:a16="http://schemas.microsoft.com/office/drawing/2014/main" id="{4B73A91B-3482-DF4E-BF94-7C1B51B77F40}"/>
              </a:ext>
            </a:extLst>
          </p:cNvPr>
          <p:cNvPicPr>
            <a:picLocks noChangeAspect="1"/>
          </p:cNvPicPr>
          <p:nvPr/>
        </p:nvPicPr>
        <p:blipFill rotWithShape="1">
          <a:blip r:embed="rId2">
            <a:extLst>
              <a:ext uri="{28A0092B-C50C-407E-A947-70E740481C1C}">
                <a14:useLocalDpi xmlns:a14="http://schemas.microsoft.com/office/drawing/2010/main" val="0"/>
              </a:ext>
            </a:extLst>
          </a:blip>
          <a:srcRect t="12033" b="3698"/>
          <a:stretch/>
        </p:blipFill>
        <p:spPr>
          <a:xfrm>
            <a:off x="-1" y="10"/>
            <a:ext cx="12192000" cy="6857990"/>
          </a:xfrm>
          <a:prstGeom prst="rect">
            <a:avLst/>
          </a:prstGeom>
        </p:spPr>
      </p:pic>
      <p:sp>
        <p:nvSpPr>
          <p:cNvPr id="32"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DCB8FE75-0458-2871-C8AA-6A40A75AF00A}"/>
              </a:ext>
            </a:extLst>
          </p:cNvPr>
          <p:cNvSpPr>
            <a:spLocks noGrp="1"/>
          </p:cNvSpPr>
          <p:nvPr>
            <p:ph type="title"/>
          </p:nvPr>
        </p:nvSpPr>
        <p:spPr>
          <a:xfrm>
            <a:off x="709448" y="1913950"/>
            <a:ext cx="4204137" cy="1342754"/>
          </a:xfrm>
        </p:spPr>
        <p:txBody>
          <a:bodyPr>
            <a:normAutofit/>
          </a:bodyPr>
          <a:lstStyle/>
          <a:p>
            <a:pPr algn="ctr"/>
            <a:r>
              <a:rPr lang="en-GB" sz="3600"/>
              <a:t>Reflection on Learning - Innovation</a:t>
            </a:r>
          </a:p>
        </p:txBody>
      </p:sp>
      <p:cxnSp>
        <p:nvCxnSpPr>
          <p:cNvPr id="34" name="Straight Connector 33">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9" name="Content Placeholder 28">
            <a:extLst>
              <a:ext uri="{FF2B5EF4-FFF2-40B4-BE49-F238E27FC236}">
                <a16:creationId xmlns:a16="http://schemas.microsoft.com/office/drawing/2014/main" id="{92435BCD-47AE-77EF-7739-CF479F87FFCD}"/>
              </a:ext>
            </a:extLst>
          </p:cNvPr>
          <p:cNvSpPr>
            <a:spLocks noGrp="1"/>
          </p:cNvSpPr>
          <p:nvPr>
            <p:ph idx="1"/>
          </p:nvPr>
        </p:nvSpPr>
        <p:spPr>
          <a:xfrm>
            <a:off x="525516" y="3417573"/>
            <a:ext cx="4593021" cy="2619839"/>
          </a:xfrm>
        </p:spPr>
        <p:txBody>
          <a:bodyPr anchor="ctr">
            <a:normAutofit/>
          </a:bodyPr>
          <a:lstStyle/>
          <a:p>
            <a:pPr marL="0" indent="0" algn="ctr">
              <a:buNone/>
            </a:pPr>
            <a:r>
              <a:rPr lang="en-US" sz="1800" dirty="0"/>
              <a:t>Innovation Matrix is a tool used to evaluate the connection between different elements of innovation </a:t>
            </a:r>
            <a:r>
              <a:rPr lang="en-GB" sz="1800" dirty="0"/>
              <a:t>(Ramakrishnan, Shrestha and Soar, 2021)</a:t>
            </a:r>
            <a:r>
              <a:rPr lang="en-US" sz="1800" dirty="0"/>
              <a:t>. </a:t>
            </a:r>
          </a:p>
          <a:p>
            <a:pPr marL="0" indent="0" algn="ctr">
              <a:buNone/>
            </a:pPr>
            <a:endParaRPr lang="en-US" sz="1800" dirty="0"/>
          </a:p>
        </p:txBody>
      </p:sp>
    </p:spTree>
    <p:extLst>
      <p:ext uri="{BB962C8B-B14F-4D97-AF65-F5344CB8AC3E}">
        <p14:creationId xmlns:p14="http://schemas.microsoft.com/office/powerpoint/2010/main" val="65527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Content Placeholder 4" descr="A picture containing text, vector graphics&#10;&#10;Description automatically generated">
            <a:extLst>
              <a:ext uri="{FF2B5EF4-FFF2-40B4-BE49-F238E27FC236}">
                <a16:creationId xmlns:a16="http://schemas.microsoft.com/office/drawing/2014/main" id="{DE606CDF-6055-50A0-D85C-C504934C5FD7}"/>
              </a:ext>
            </a:extLst>
          </p:cNvPr>
          <p:cNvPicPr>
            <a:picLocks noChangeAspect="1"/>
          </p:cNvPicPr>
          <p:nvPr/>
        </p:nvPicPr>
        <p:blipFill rotWithShape="1">
          <a:blip r:embed="rId2">
            <a:extLst>
              <a:ext uri="{28A0092B-C50C-407E-A947-70E740481C1C}">
                <a14:useLocalDpi xmlns:a14="http://schemas.microsoft.com/office/drawing/2010/main" val="0"/>
              </a:ext>
            </a:extLst>
          </a:blip>
          <a:srcRect r="1" b="18555"/>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38" name="Freeform: Shape 37">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0" name="Freeform: Shape 39">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556D03F-D7FE-3512-0B11-2EE7147532C8}"/>
              </a:ext>
            </a:extLst>
          </p:cNvPr>
          <p:cNvSpPr>
            <a:spLocks noGrp="1"/>
          </p:cNvSpPr>
          <p:nvPr>
            <p:ph type="title"/>
          </p:nvPr>
        </p:nvSpPr>
        <p:spPr>
          <a:xfrm>
            <a:off x="733379" y="883632"/>
            <a:ext cx="4782458" cy="1325563"/>
          </a:xfrm>
        </p:spPr>
        <p:txBody>
          <a:bodyPr>
            <a:normAutofit/>
          </a:bodyPr>
          <a:lstStyle/>
          <a:p>
            <a:r>
              <a:rPr lang="en-GB" dirty="0"/>
              <a:t>Reflection on Learning - Creativity</a:t>
            </a:r>
          </a:p>
        </p:txBody>
      </p:sp>
      <p:sp>
        <p:nvSpPr>
          <p:cNvPr id="35" name="Content Placeholder 34">
            <a:extLst>
              <a:ext uri="{FF2B5EF4-FFF2-40B4-BE49-F238E27FC236}">
                <a16:creationId xmlns:a16="http://schemas.microsoft.com/office/drawing/2014/main" id="{61C9D719-35BB-D1F7-A0AD-C7DA629B52F0}"/>
              </a:ext>
            </a:extLst>
          </p:cNvPr>
          <p:cNvSpPr>
            <a:spLocks noGrp="1"/>
          </p:cNvSpPr>
          <p:nvPr>
            <p:ph idx="1"/>
          </p:nvPr>
        </p:nvSpPr>
        <p:spPr>
          <a:xfrm>
            <a:off x="804672" y="2871982"/>
            <a:ext cx="4782458" cy="3181684"/>
          </a:xfrm>
        </p:spPr>
        <p:txBody>
          <a:bodyPr anchor="t">
            <a:normAutofit lnSpcReduction="10000"/>
          </a:bodyPr>
          <a:lstStyle/>
          <a:p>
            <a:r>
              <a:rPr lang="en-GB" sz="2400" dirty="0"/>
              <a:t>Creativity is a process of thinking, and the ability to generate new ideas (</a:t>
            </a:r>
            <a:r>
              <a:rPr lang="en-GB" sz="2400" dirty="0" err="1"/>
              <a:t>Lassig</a:t>
            </a:r>
            <a:r>
              <a:rPr lang="en-GB" sz="2400" dirty="0"/>
              <a:t>, 2013). </a:t>
            </a:r>
          </a:p>
          <a:p>
            <a:r>
              <a:rPr lang="en-GB" sz="2400" dirty="0"/>
              <a:t>Creativity does not mean innovation, they are separate processes, because creativity is the process of generation new ideas and innovation is the process of implementing those ideas (</a:t>
            </a:r>
            <a:r>
              <a:rPr lang="en-GB" sz="2400" dirty="0" err="1"/>
              <a:t>Caniëls</a:t>
            </a:r>
            <a:r>
              <a:rPr lang="en-GB" sz="2400" dirty="0"/>
              <a:t> and </a:t>
            </a:r>
            <a:r>
              <a:rPr lang="en-GB" sz="2400" dirty="0" err="1"/>
              <a:t>Rietzschel</a:t>
            </a:r>
            <a:r>
              <a:rPr lang="en-GB" sz="2400" dirty="0"/>
              <a:t>, 2013).</a:t>
            </a:r>
            <a:endParaRPr lang="en-US" sz="2400" dirty="0"/>
          </a:p>
        </p:txBody>
      </p:sp>
    </p:spTree>
    <p:extLst>
      <p:ext uri="{BB962C8B-B14F-4D97-AF65-F5344CB8AC3E}">
        <p14:creationId xmlns:p14="http://schemas.microsoft.com/office/powerpoint/2010/main" val="150675035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outdoor object, laser&#10;&#10;Description automatically generated">
            <a:extLst>
              <a:ext uri="{FF2B5EF4-FFF2-40B4-BE49-F238E27FC236}">
                <a16:creationId xmlns:a16="http://schemas.microsoft.com/office/drawing/2014/main" id="{A1B6C57D-71B7-C8FC-8E6E-4F3FAFC8A38B}"/>
              </a:ext>
            </a:extLst>
          </p:cNvPr>
          <p:cNvPicPr>
            <a:picLocks noChangeAspect="1"/>
          </p:cNvPicPr>
          <p:nvPr/>
        </p:nvPicPr>
        <p:blipFill rotWithShape="1">
          <a:blip r:embed="rId2">
            <a:extLst>
              <a:ext uri="{28A0092B-C50C-407E-A947-70E740481C1C}">
                <a14:useLocalDpi xmlns:a14="http://schemas.microsoft.com/office/drawing/2010/main" val="0"/>
              </a:ext>
            </a:extLst>
          </a:blip>
          <a:srcRect t="238" r="4" b="4"/>
          <a:stretch/>
        </p:blipFill>
        <p:spPr>
          <a:xfrm>
            <a:off x="-1" y="10"/>
            <a:ext cx="12192000" cy="6857990"/>
          </a:xfrm>
          <a:prstGeom prst="rect">
            <a:avLst/>
          </a:prstGeom>
        </p:spPr>
      </p:pic>
      <p:sp>
        <p:nvSpPr>
          <p:cNvPr id="4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D6A1DEC3-6897-D872-C78D-C1E3A18817B7}"/>
              </a:ext>
            </a:extLst>
          </p:cNvPr>
          <p:cNvSpPr>
            <a:spLocks noGrp="1"/>
          </p:cNvSpPr>
          <p:nvPr>
            <p:ph type="title"/>
          </p:nvPr>
        </p:nvSpPr>
        <p:spPr>
          <a:xfrm>
            <a:off x="709448" y="1913950"/>
            <a:ext cx="4204137" cy="1342754"/>
          </a:xfrm>
        </p:spPr>
        <p:txBody>
          <a:bodyPr>
            <a:normAutofit/>
          </a:bodyPr>
          <a:lstStyle/>
          <a:p>
            <a:pPr algn="ctr"/>
            <a:r>
              <a:rPr lang="en-GB" sz="3300"/>
              <a:t>Reflection on Learning – Innovation Models</a:t>
            </a:r>
          </a:p>
        </p:txBody>
      </p:sp>
      <p:cxnSp>
        <p:nvCxnSpPr>
          <p:cNvPr id="48" name="Straight Connector 47">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6" name="Content Placeholder 35">
            <a:extLst>
              <a:ext uri="{FF2B5EF4-FFF2-40B4-BE49-F238E27FC236}">
                <a16:creationId xmlns:a16="http://schemas.microsoft.com/office/drawing/2014/main" id="{F272D89A-9E09-198F-054B-0A09113D8C62}"/>
              </a:ext>
            </a:extLst>
          </p:cNvPr>
          <p:cNvSpPr>
            <a:spLocks noGrp="1"/>
          </p:cNvSpPr>
          <p:nvPr>
            <p:ph idx="1"/>
          </p:nvPr>
        </p:nvSpPr>
        <p:spPr>
          <a:xfrm>
            <a:off x="525516" y="3417573"/>
            <a:ext cx="4593021" cy="2619839"/>
          </a:xfrm>
        </p:spPr>
        <p:txBody>
          <a:bodyPr anchor="ctr">
            <a:normAutofit/>
          </a:bodyPr>
          <a:lstStyle/>
          <a:p>
            <a:r>
              <a:rPr lang="en-US" sz="1800" dirty="0"/>
              <a:t>Open and Closed Innovation are strategies used by companies to implement innovation (Barge-Gil, 2010). </a:t>
            </a:r>
          </a:p>
          <a:p>
            <a:r>
              <a:rPr lang="en-US" sz="1800" dirty="0"/>
              <a:t>The 4Ps of Innovation are p</a:t>
            </a:r>
            <a:r>
              <a:rPr lang="en-GB" sz="1800" dirty="0" err="1"/>
              <a:t>aradigm</a:t>
            </a:r>
            <a:r>
              <a:rPr lang="en-GB" sz="1800" dirty="0"/>
              <a:t>, process, position and product (Bessant and Tidd, 2015).</a:t>
            </a:r>
          </a:p>
          <a:p>
            <a:r>
              <a:rPr lang="en-GB" sz="1800" dirty="0"/>
              <a:t>Innovation Process is the actual implementation of the Innovation (Bessant and Tidd, 2015).</a:t>
            </a:r>
            <a:endParaRPr lang="en-US" sz="1800" dirty="0"/>
          </a:p>
        </p:txBody>
      </p:sp>
    </p:spTree>
    <p:extLst>
      <p:ext uri="{BB962C8B-B14F-4D97-AF65-F5344CB8AC3E}">
        <p14:creationId xmlns:p14="http://schemas.microsoft.com/office/powerpoint/2010/main" val="1483620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37659C-D4DB-7C11-06CC-748EF702E8F6}"/>
              </a:ext>
            </a:extLst>
          </p:cNvPr>
          <p:cNvSpPr>
            <a:spLocks noGrp="1"/>
          </p:cNvSpPr>
          <p:nvPr>
            <p:ph type="title"/>
          </p:nvPr>
        </p:nvSpPr>
        <p:spPr>
          <a:xfrm>
            <a:off x="2311147" y="365760"/>
            <a:ext cx="7569706" cy="1288238"/>
          </a:xfrm>
        </p:spPr>
        <p:txBody>
          <a:bodyPr anchor="ctr">
            <a:normAutofit/>
          </a:bodyPr>
          <a:lstStyle/>
          <a:p>
            <a:pPr algn="ctr"/>
            <a:r>
              <a:rPr lang="en-GB" sz="4100"/>
              <a:t>Reflection on Learning – Innovative Organisations</a:t>
            </a:r>
          </a:p>
        </p:txBody>
      </p:sp>
      <p:pic>
        <p:nvPicPr>
          <p:cNvPr id="5" name="Content Placeholder 4">
            <a:extLst>
              <a:ext uri="{FF2B5EF4-FFF2-40B4-BE49-F238E27FC236}">
                <a16:creationId xmlns:a16="http://schemas.microsoft.com/office/drawing/2014/main" id="{B8D30536-1EE0-DEC2-0D87-C61D90F5BDF7}"/>
              </a:ext>
            </a:extLst>
          </p:cNvPr>
          <p:cNvPicPr>
            <a:picLocks noGrp="1" noChangeAspect="1"/>
          </p:cNvPicPr>
          <p:nvPr>
            <p:ph idx="1"/>
          </p:nvPr>
        </p:nvPicPr>
        <p:blipFill>
          <a:blip r:embed="rId2"/>
          <a:stretch>
            <a:fillRect/>
          </a:stretch>
        </p:blipFill>
        <p:spPr>
          <a:xfrm>
            <a:off x="2874938" y="1957388"/>
            <a:ext cx="6442123" cy="4024312"/>
          </a:xfrm>
        </p:spPr>
      </p:pic>
    </p:spTree>
    <p:extLst>
      <p:ext uri="{BB962C8B-B14F-4D97-AF65-F5344CB8AC3E}">
        <p14:creationId xmlns:p14="http://schemas.microsoft.com/office/powerpoint/2010/main" val="335174877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38D4C-CEAE-E8B3-E81F-0E903105DBB7}"/>
              </a:ext>
            </a:extLst>
          </p:cNvPr>
          <p:cNvSpPr>
            <a:spLocks noGrp="1"/>
          </p:cNvSpPr>
          <p:nvPr>
            <p:ph type="title"/>
          </p:nvPr>
        </p:nvSpPr>
        <p:spPr>
          <a:xfrm>
            <a:off x="554804" y="600001"/>
            <a:ext cx="3771206" cy="1630440"/>
          </a:xfrm>
        </p:spPr>
        <p:txBody>
          <a:bodyPr anchor="ctr">
            <a:normAutofit/>
          </a:bodyPr>
          <a:lstStyle/>
          <a:p>
            <a:r>
              <a:rPr lang="en-GB" sz="3400" dirty="0">
                <a:solidFill>
                  <a:schemeClr val="bg1"/>
                </a:solidFill>
              </a:rPr>
              <a:t>Reflection on Learning – Ideas </a:t>
            </a:r>
          </a:p>
        </p:txBody>
      </p:sp>
      <p:grpSp>
        <p:nvGrpSpPr>
          <p:cNvPr id="35" name="Group 34">
            <a:extLst>
              <a:ext uri="{FF2B5EF4-FFF2-40B4-BE49-F238E27FC236}">
                <a16:creationId xmlns:a16="http://schemas.microsoft.com/office/drawing/2014/main" id="{F763482E-C6B0-4F8D-90FE-76C25B1BF7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737776"/>
            <a:ext cx="242107" cy="1340860"/>
            <a:chOff x="56167" y="899960"/>
            <a:chExt cx="242107" cy="1340860"/>
          </a:xfrm>
        </p:grpSpPr>
        <p:sp>
          <p:nvSpPr>
            <p:cNvPr id="36" name="Rectangle 2">
              <a:extLst>
                <a:ext uri="{FF2B5EF4-FFF2-40B4-BE49-F238E27FC236}">
                  <a16:creationId xmlns:a16="http://schemas.microsoft.com/office/drawing/2014/main" id="{129B062B-A95D-44CF-8B39-3F512A3CB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59">
              <a:extLst>
                <a:ext uri="{FF2B5EF4-FFF2-40B4-BE49-F238E27FC236}">
                  <a16:creationId xmlns:a16="http://schemas.microsoft.com/office/drawing/2014/main" id="{AAFA0D29-6110-416E-88A2-7FE5D20A1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
              <a:extLst>
                <a:ext uri="{FF2B5EF4-FFF2-40B4-BE49-F238E27FC236}">
                  <a16:creationId xmlns:a16="http://schemas.microsoft.com/office/drawing/2014/main" id="{6B53A87A-F27C-403F-89E6-5F9C7BF1D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59">
              <a:extLst>
                <a:ext uri="{FF2B5EF4-FFF2-40B4-BE49-F238E27FC236}">
                  <a16:creationId xmlns:a16="http://schemas.microsoft.com/office/drawing/2014/main" id="{E9F992CA-17ED-4498-917B-82248E234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2">
              <a:extLst>
                <a:ext uri="{FF2B5EF4-FFF2-40B4-BE49-F238E27FC236}">
                  <a16:creationId xmlns:a16="http://schemas.microsoft.com/office/drawing/2014/main" id="{CCE48BBE-46D0-4D42-B76F-82EA8F3B6E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59">
              <a:extLst>
                <a:ext uri="{FF2B5EF4-FFF2-40B4-BE49-F238E27FC236}">
                  <a16:creationId xmlns:a16="http://schemas.microsoft.com/office/drawing/2014/main" id="{2B60A21C-F925-4D53-9B82-2A54BD825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2">
              <a:extLst>
                <a:ext uri="{FF2B5EF4-FFF2-40B4-BE49-F238E27FC236}">
                  <a16:creationId xmlns:a16="http://schemas.microsoft.com/office/drawing/2014/main" id="{F53E30A8-7102-40D6-A663-9858ED106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59">
              <a:extLst>
                <a:ext uri="{FF2B5EF4-FFF2-40B4-BE49-F238E27FC236}">
                  <a16:creationId xmlns:a16="http://schemas.microsoft.com/office/drawing/2014/main" id="{8FABC48A-DD76-4A1F-8D69-085FB47FA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2">
              <a:extLst>
                <a:ext uri="{FF2B5EF4-FFF2-40B4-BE49-F238E27FC236}">
                  <a16:creationId xmlns:a16="http://schemas.microsoft.com/office/drawing/2014/main" id="{21429B45-62BB-4C66-9F32-F4474D01F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59">
              <a:extLst>
                <a:ext uri="{FF2B5EF4-FFF2-40B4-BE49-F238E27FC236}">
                  <a16:creationId xmlns:a16="http://schemas.microsoft.com/office/drawing/2014/main" id="{6F8ED381-4DC0-432C-9E67-41B64DDBB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2">
              <a:extLst>
                <a:ext uri="{FF2B5EF4-FFF2-40B4-BE49-F238E27FC236}">
                  <a16:creationId xmlns:a16="http://schemas.microsoft.com/office/drawing/2014/main" id="{22C864E8-53DE-4D7E-845A-0AB035EF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59">
              <a:extLst>
                <a:ext uri="{FF2B5EF4-FFF2-40B4-BE49-F238E27FC236}">
                  <a16:creationId xmlns:a16="http://schemas.microsoft.com/office/drawing/2014/main" id="{F907663A-C35E-4E4E-86D3-EDE6C39E1F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2">
              <a:extLst>
                <a:ext uri="{FF2B5EF4-FFF2-40B4-BE49-F238E27FC236}">
                  <a16:creationId xmlns:a16="http://schemas.microsoft.com/office/drawing/2014/main" id="{29FA51B0-D541-425F-B6B7-A0D8929EF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59">
              <a:extLst>
                <a:ext uri="{FF2B5EF4-FFF2-40B4-BE49-F238E27FC236}">
                  <a16:creationId xmlns:a16="http://schemas.microsoft.com/office/drawing/2014/main" id="{86A9FEBF-8037-4D08-BCB0-C5D294A2B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2">
              <a:extLst>
                <a:ext uri="{FF2B5EF4-FFF2-40B4-BE49-F238E27FC236}">
                  <a16:creationId xmlns:a16="http://schemas.microsoft.com/office/drawing/2014/main" id="{CC11EA10-D9DC-4A52-B789-8CD67A55C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9">
              <a:extLst>
                <a:ext uri="{FF2B5EF4-FFF2-40B4-BE49-F238E27FC236}">
                  <a16:creationId xmlns:a16="http://schemas.microsoft.com/office/drawing/2014/main" id="{338DE07B-B730-4132-83B4-44986FED7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2">
              <a:extLst>
                <a:ext uri="{FF2B5EF4-FFF2-40B4-BE49-F238E27FC236}">
                  <a16:creationId xmlns:a16="http://schemas.microsoft.com/office/drawing/2014/main" id="{6697E973-A918-4FD8-9A4C-5B13A5B65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9">
              <a:extLst>
                <a:ext uri="{FF2B5EF4-FFF2-40B4-BE49-F238E27FC236}">
                  <a16:creationId xmlns:a16="http://schemas.microsoft.com/office/drawing/2014/main" id="{AA4CD7CC-D5FB-4427-A6D4-D594E979E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2">
              <a:extLst>
                <a:ext uri="{FF2B5EF4-FFF2-40B4-BE49-F238E27FC236}">
                  <a16:creationId xmlns:a16="http://schemas.microsoft.com/office/drawing/2014/main" id="{DFC90C0F-5A62-47A8-B06E-2F6D61E7B3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9">
              <a:extLst>
                <a:ext uri="{FF2B5EF4-FFF2-40B4-BE49-F238E27FC236}">
                  <a16:creationId xmlns:a16="http://schemas.microsoft.com/office/drawing/2014/main" id="{7BF589B4-EC07-4428-B4C9-09EB55FA2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A hand holding a light bulb&#10;&#10;Description automatically generated with medium confidence">
            <a:extLst>
              <a:ext uri="{FF2B5EF4-FFF2-40B4-BE49-F238E27FC236}">
                <a16:creationId xmlns:a16="http://schemas.microsoft.com/office/drawing/2014/main" id="{9754FDDA-AB34-F0CA-22AF-46B026CCE78F}"/>
              </a:ext>
            </a:extLst>
          </p:cNvPr>
          <p:cNvPicPr>
            <a:picLocks noChangeAspect="1"/>
          </p:cNvPicPr>
          <p:nvPr/>
        </p:nvPicPr>
        <p:blipFill rotWithShape="1">
          <a:blip r:embed="rId2">
            <a:extLst>
              <a:ext uri="{28A0092B-C50C-407E-A947-70E740481C1C}">
                <a14:useLocalDpi xmlns:a14="http://schemas.microsoft.com/office/drawing/2010/main" val="0"/>
              </a:ext>
            </a:extLst>
          </a:blip>
          <a:srcRect l="1902" r="43009"/>
          <a:stretch/>
        </p:blipFill>
        <p:spPr>
          <a:xfrm>
            <a:off x="4636008" y="10"/>
            <a:ext cx="7555992" cy="6857990"/>
          </a:xfrm>
          <a:prstGeom prst="rect">
            <a:avLst/>
          </a:prstGeom>
          <a:noFill/>
        </p:spPr>
      </p:pic>
      <p:sp>
        <p:nvSpPr>
          <p:cNvPr id="57" name="Rectangle 56">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40714"/>
            <a:ext cx="5291468" cy="421728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29">
            <a:extLst>
              <a:ext uri="{FF2B5EF4-FFF2-40B4-BE49-F238E27FC236}">
                <a16:creationId xmlns:a16="http://schemas.microsoft.com/office/drawing/2014/main" id="{ABD33072-7449-F720-9CB3-D82DA09544CE}"/>
              </a:ext>
            </a:extLst>
          </p:cNvPr>
          <p:cNvSpPr>
            <a:spLocks noGrp="1"/>
          </p:cNvSpPr>
          <p:nvPr>
            <p:ph idx="1"/>
          </p:nvPr>
        </p:nvSpPr>
        <p:spPr>
          <a:xfrm>
            <a:off x="597408" y="3048670"/>
            <a:ext cx="4282817" cy="3123466"/>
          </a:xfrm>
        </p:spPr>
        <p:txBody>
          <a:bodyPr anchor="ctr">
            <a:normAutofit/>
          </a:bodyPr>
          <a:lstStyle/>
          <a:p>
            <a:r>
              <a:rPr lang="en-US" sz="1800" dirty="0"/>
              <a:t>Ideas can be generated though different exercises such as Six Thinking Hats, that show that the same information can be perceived differently if the criteria in which the information is being assessed changes (</a:t>
            </a:r>
            <a:r>
              <a:rPr lang="en-US" sz="1800" dirty="0" err="1"/>
              <a:t>Kivunja</a:t>
            </a:r>
            <a:r>
              <a:rPr lang="en-US" sz="1800" dirty="0"/>
              <a:t>, 2015). </a:t>
            </a:r>
          </a:p>
        </p:txBody>
      </p:sp>
      <p:sp>
        <p:nvSpPr>
          <p:cNvPr id="59" name="Rectangle 58">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5852160" cy="3566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5737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38D4C-CEAE-E8B3-E81F-0E903105DBB7}"/>
              </a:ext>
            </a:extLst>
          </p:cNvPr>
          <p:cNvSpPr>
            <a:spLocks noGrp="1"/>
          </p:cNvSpPr>
          <p:nvPr>
            <p:ph type="title"/>
          </p:nvPr>
        </p:nvSpPr>
        <p:spPr>
          <a:xfrm>
            <a:off x="1371599" y="5510253"/>
            <a:ext cx="9895951" cy="1033669"/>
          </a:xfrm>
        </p:spPr>
        <p:txBody>
          <a:bodyPr>
            <a:normAutofit/>
          </a:bodyPr>
          <a:lstStyle/>
          <a:p>
            <a:r>
              <a:rPr lang="en-GB" sz="3700">
                <a:solidFill>
                  <a:srgbClr val="FFFFFF"/>
                </a:solidFill>
              </a:rPr>
              <a:t>Reflection on Learning – Leadership and Innovation</a:t>
            </a:r>
          </a:p>
        </p:txBody>
      </p:sp>
      <p:pic>
        <p:nvPicPr>
          <p:cNvPr id="5" name="Content Placeholder 4" descr="A screenshot of a video game&#10;&#10;Description automatically generated with medium confidence">
            <a:extLst>
              <a:ext uri="{FF2B5EF4-FFF2-40B4-BE49-F238E27FC236}">
                <a16:creationId xmlns:a16="http://schemas.microsoft.com/office/drawing/2014/main" id="{F6171B6F-C5D3-133C-7699-8668D60E52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1763" y="402570"/>
            <a:ext cx="6528473" cy="3215273"/>
          </a:xfrm>
          <a:prstGeom prst="rect">
            <a:avLst/>
          </a:prstGeom>
          <a:noFill/>
        </p:spPr>
      </p:pic>
      <p:sp>
        <p:nvSpPr>
          <p:cNvPr id="30" name="Content Placeholder 29">
            <a:extLst>
              <a:ext uri="{FF2B5EF4-FFF2-40B4-BE49-F238E27FC236}">
                <a16:creationId xmlns:a16="http://schemas.microsoft.com/office/drawing/2014/main" id="{90E3D328-E46A-6174-022B-9AEF18AB4436}"/>
              </a:ext>
            </a:extLst>
          </p:cNvPr>
          <p:cNvSpPr>
            <a:spLocks noGrp="1"/>
          </p:cNvSpPr>
          <p:nvPr>
            <p:ph idx="1"/>
          </p:nvPr>
        </p:nvSpPr>
        <p:spPr>
          <a:xfrm>
            <a:off x="1940256" y="3833199"/>
            <a:ext cx="8332826" cy="1119982"/>
          </a:xfrm>
        </p:spPr>
        <p:txBody>
          <a:bodyPr anchor="ctr">
            <a:normAutofit lnSpcReduction="10000"/>
          </a:bodyPr>
          <a:lstStyle/>
          <a:p>
            <a:r>
              <a:rPr lang="en-US" sz="2000" dirty="0"/>
              <a:t>Leadership is important to promote innovation (Randall, 2011). Leadership styles show that there are different ways in which leaders can promote innovation, because the main goal is to gain and maintain the competitive advantage (Randall, 2011). </a:t>
            </a:r>
          </a:p>
        </p:txBody>
      </p:sp>
    </p:spTree>
    <p:extLst>
      <p:ext uri="{BB962C8B-B14F-4D97-AF65-F5344CB8AC3E}">
        <p14:creationId xmlns:p14="http://schemas.microsoft.com/office/powerpoint/2010/main" val="3657520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5C15BC3D-55F5-2081-B6D4-9AF7DF5CEFDD}"/>
              </a:ext>
            </a:extLst>
          </p:cNvPr>
          <p:cNvSpPr>
            <a:spLocks noGrp="1"/>
          </p:cNvSpPr>
          <p:nvPr>
            <p:ph type="title"/>
          </p:nvPr>
        </p:nvSpPr>
        <p:spPr>
          <a:xfrm>
            <a:off x="6841556" y="2453890"/>
            <a:ext cx="4724530" cy="1950217"/>
          </a:xfrm>
        </p:spPr>
        <p:txBody>
          <a:bodyPr vert="horz" lIns="91440" tIns="45720" rIns="91440" bIns="45720" rtlCol="0" anchor="b">
            <a:normAutofit/>
          </a:bodyPr>
          <a:lstStyle/>
          <a:p>
            <a:r>
              <a:rPr lang="en-US" sz="4200" kern="1200" dirty="0">
                <a:solidFill>
                  <a:schemeClr val="tx1"/>
                </a:solidFill>
                <a:latin typeface="+mj-lt"/>
                <a:ea typeface="+mj-ea"/>
                <a:cs typeface="+mj-cs"/>
              </a:rPr>
              <a:t>Does Creativity and Innovation Provide a Business Advantage</a:t>
            </a:r>
            <a:r>
              <a:rPr lang="en-US" sz="4200" dirty="0"/>
              <a:t>?</a:t>
            </a:r>
            <a:endParaRPr lang="en-US" sz="4200" kern="1200" dirty="0">
              <a:solidFill>
                <a:schemeClr val="tx1"/>
              </a:solidFill>
              <a:latin typeface="+mj-lt"/>
              <a:ea typeface="+mj-ea"/>
              <a:cs typeface="+mj-cs"/>
            </a:endParaRPr>
          </a:p>
        </p:txBody>
      </p:sp>
      <p:pic>
        <p:nvPicPr>
          <p:cNvPr id="16" name="Graphic 15" descr="CRM Customer Insights App">
            <a:extLst>
              <a:ext uri="{FF2B5EF4-FFF2-40B4-BE49-F238E27FC236}">
                <a16:creationId xmlns:a16="http://schemas.microsoft.com/office/drawing/2014/main" id="{246E052F-B552-E5DB-E078-6A421CED3EF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6280" y="890115"/>
            <a:ext cx="5077769" cy="5077769"/>
          </a:xfrm>
          <a:prstGeom prst="rect">
            <a:avLst/>
          </a:prstGeom>
        </p:spPr>
      </p:pic>
      <p:cxnSp>
        <p:nvCxnSpPr>
          <p:cNvPr id="33" name="Straight Connector 32">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1564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49431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A21AFA-7EB5-C7BE-965C-AABA95EFEBD1}"/>
              </a:ext>
            </a:extLst>
          </p:cNvPr>
          <p:cNvSpPr>
            <a:spLocks noGrp="1"/>
          </p:cNvSpPr>
          <p:nvPr>
            <p:ph type="title"/>
          </p:nvPr>
        </p:nvSpPr>
        <p:spPr>
          <a:xfrm>
            <a:off x="838200" y="631825"/>
            <a:ext cx="4038600" cy="607695"/>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3E5384B1-354D-8257-571D-492ABDA3F071}"/>
              </a:ext>
            </a:extLst>
          </p:cNvPr>
          <p:cNvSpPr>
            <a:spLocks noGrp="1"/>
          </p:cNvSpPr>
          <p:nvPr>
            <p:ph idx="1"/>
          </p:nvPr>
        </p:nvSpPr>
        <p:spPr>
          <a:xfrm>
            <a:off x="838200" y="1381760"/>
            <a:ext cx="10515600" cy="4547402"/>
          </a:xfrm>
        </p:spPr>
        <p:txBody>
          <a:bodyPr>
            <a:normAutofit fontScale="92500"/>
          </a:bodyPr>
          <a:lstStyle/>
          <a:p>
            <a:pPr marL="0" indent="0">
              <a:spcAft>
                <a:spcPts val="12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Barge-Gil, A. (2010). Open, Semi-Open and Closed Innovators: Towards an Explanation of Degree of Openness.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Industry &amp; Innovation</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17(6), pp.577–607. doi:</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2"/>
              </a:rPr>
              <a:t>10.1080/13662716.2010.530839</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Bessant, J. and Tidd, J. (2015).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Innovation and entrepreneurship</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3rd ed. Chichester: John Wiley &amp; Sons.</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GB" sz="900" dirty="0" err="1">
                <a:effectLst/>
                <a:latin typeface="Times New Roman" panose="02020603050405020304" pitchFamily="18" charset="0"/>
                <a:ea typeface="Times New Roman" panose="02020603050405020304" pitchFamily="18" charset="0"/>
                <a:cs typeface="Times New Roman" panose="02020603050405020304" pitchFamily="18" charset="0"/>
              </a:rPr>
              <a:t>Boud</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D., Keogh, R., &amp; Walker, D. (1996). </a:t>
            </a:r>
            <a:r>
              <a:rPr lang="en-GB" sz="900" i="1" dirty="0">
                <a:effectLst/>
                <a:latin typeface="Times New Roman" panose="02020603050405020304" pitchFamily="18" charset="0"/>
                <a:ea typeface="Times New Roman" panose="02020603050405020304" pitchFamily="18" charset="0"/>
                <a:cs typeface="Times New Roman" panose="02020603050405020304" pitchFamily="18" charset="0"/>
              </a:rPr>
              <a:t>Promoting reflection in learning: A model</a:t>
            </a:r>
            <a:r>
              <a:rPr lang="en-GB" sz="900" dirty="0">
                <a:effectLst/>
                <a:latin typeface="Times New Roman" panose="02020603050405020304" pitchFamily="18" charset="0"/>
                <a:ea typeface="Times New Roman" panose="02020603050405020304" pitchFamily="18" charset="0"/>
                <a:cs typeface="Times New Roman" panose="02020603050405020304" pitchFamily="18" charset="0"/>
              </a:rPr>
              <a:t>. Boundaries of adult learning, 1, 32-56.</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Caniëls</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M.C.J. and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Rietzschel</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E.F. (2013). A Special Issue of Creativity and Innovation Management: Organizing Creativity: Creativity and Innovation under Constraints.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Creativity and Innovation Management</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22(1), pp.100–102. doi:</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10.1111/caim.12010</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Kivunja</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C. (2015). Using De Bono’s Six Thinking Hats Model to Teach Critical Thinking and Problem Solving Skills Essential for Success in the 21st  Century Economy.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Creative Education</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[online] 06(03), pp.380–391. doi:</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4"/>
              </a:rPr>
              <a:t>10.4236/ce.2015.63037</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Lassig</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C.J. (2013). Approaches to creativity: How adolescents engage in the creative process.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Thinking Skills and Creativity</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10, pp.3–12. doi:</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5"/>
              </a:rPr>
              <a:t>10.1016/j.tsc.2013.05.002</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Maury, B. (2018). Sustainable competitive advantage and profitability persistence: Sources versus outcomes for assessing advantage.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Journal of Business Research</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84, pp.100–113. doi:</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6"/>
              </a:rPr>
              <a:t>10.1016/j.jbusres.2017.10.051</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Ramakrishnan, M., Shrestha, A. and Soar, J. (2021). Innovation Centric Knowledge Commons—A Systematic Literature Review and Conceptual Model.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Journal of Open Innovation: Technology, Market, and Complexity</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7(1), p.35. doi:</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7"/>
              </a:rPr>
              <a:t>10.3390/joitmc7010035</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Randall, R.M. (2011). Innovation execution.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Strategy &amp; Leadership</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39(5). doi:</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8"/>
              </a:rPr>
              <a:t>10.1108/sl.2011.26139eaa.001</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Spafford, S. and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Haarhoff</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B. (2015). What Are the Conditions Needed to Facilitate Online Self-Reflection for Cognitive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Behaviour</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Therapy Trainees?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Australian Psychologist</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50(3), pp.232–240. doi:</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9"/>
              </a:rPr>
              <a:t>10.1111/ap.12076</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Weiskopf, R.B. (2016). What is innovation?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Transfusion</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56, pp.S3–S5. doi:</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10"/>
              </a:rPr>
              <a:t>10.1111/trf.13531</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600" dirty="0"/>
          </a:p>
        </p:txBody>
      </p:sp>
    </p:spTree>
    <p:extLst>
      <p:ext uri="{BB962C8B-B14F-4D97-AF65-F5344CB8AC3E}">
        <p14:creationId xmlns:p14="http://schemas.microsoft.com/office/powerpoint/2010/main" val="29864556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9A41B175-7E25-BB09-19F3-B4ACE1271312}"/>
              </a:ext>
            </a:extLst>
          </p:cNvPr>
          <p:cNvSpPr>
            <a:spLocks noGrp="1"/>
          </p:cNvSpPr>
          <p:nvPr>
            <p:ph type="title"/>
          </p:nvPr>
        </p:nvSpPr>
        <p:spPr>
          <a:xfrm>
            <a:off x="6751180" y="895369"/>
            <a:ext cx="4724530" cy="2975876"/>
          </a:xfrm>
        </p:spPr>
        <p:txBody>
          <a:bodyPr vert="horz" lIns="91440" tIns="45720" rIns="91440" bIns="45720" rtlCol="0" anchor="b">
            <a:normAutofit/>
          </a:bodyPr>
          <a:lstStyle/>
          <a:p>
            <a:r>
              <a:rPr lang="en-US" sz="6000" kern="1200">
                <a:solidFill>
                  <a:schemeClr val="tx1"/>
                </a:solidFill>
                <a:latin typeface="+mj-lt"/>
                <a:ea typeface="+mj-ea"/>
                <a:cs typeface="+mj-cs"/>
              </a:rPr>
              <a:t>THANK YOU! </a:t>
            </a:r>
          </a:p>
        </p:txBody>
      </p:sp>
      <p:pic>
        <p:nvPicPr>
          <p:cNvPr id="7" name="Graphic 6" descr="Smiling Face with No Fill">
            <a:extLst>
              <a:ext uri="{FF2B5EF4-FFF2-40B4-BE49-F238E27FC236}">
                <a16:creationId xmlns:a16="http://schemas.microsoft.com/office/drawing/2014/main" id="{42D3F04A-ECBF-CF23-251D-B8E7168111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6280" y="890115"/>
            <a:ext cx="5077769" cy="5077769"/>
          </a:xfrm>
          <a:prstGeom prst="rect">
            <a:avLst/>
          </a:prstGeom>
        </p:spPr>
      </p:pic>
      <p:cxnSp>
        <p:nvCxnSpPr>
          <p:cNvPr id="24" name="Straight Connector 23">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1564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286886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442</TotalTime>
  <Words>792</Words>
  <Application>Microsoft Office PowerPoint</Application>
  <PresentationFormat>Widescreen</PresentationFormat>
  <Paragraphs>36</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Times New Roman</vt:lpstr>
      <vt:lpstr>Tw Cen MT</vt:lpstr>
      <vt:lpstr>Office Theme 2013 - 2022</vt:lpstr>
      <vt:lpstr>DOES INNOVATION AND CREATIVITY PROVIDE  A BUSINESS ADVANTAGE?​</vt:lpstr>
      <vt:lpstr>Reflective Presentation</vt:lpstr>
      <vt:lpstr>Models of Reflection</vt:lpstr>
      <vt:lpstr>Introduction</vt:lpstr>
      <vt:lpstr>Reflection on Learning - Innovation</vt:lpstr>
      <vt:lpstr>Reflection on Learning - Creativity</vt:lpstr>
      <vt:lpstr>Reflection on Learning – Innovation Models</vt:lpstr>
      <vt:lpstr>Reflection on Learning – Innovative Organisations</vt:lpstr>
      <vt:lpstr>Reflection on Learning – Ideas </vt:lpstr>
      <vt:lpstr>Reflection on Learning – Leadership and Innovation</vt:lpstr>
      <vt:lpstr>Does Creativity and Innovation Provide a Business Advantage?</vt:lpstr>
      <vt:lpstr>Reference List</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INNOVATION AND CREATIVITY PROVIDE  A BUSINESS ADVANTAGE?​</dc:title>
  <dc:creator>Alina Culea</dc:creator>
  <cp:lastModifiedBy>Alina Culea</cp:lastModifiedBy>
  <cp:revision>1</cp:revision>
  <dcterms:created xsi:type="dcterms:W3CDTF">2022-12-14T00:54:11Z</dcterms:created>
  <dcterms:modified xsi:type="dcterms:W3CDTF">2022-12-14T08:17:01Z</dcterms:modified>
</cp:coreProperties>
</file>