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handoutMasterIdLst>
    <p:handoutMasterId r:id="rId20"/>
  </p:handoutMasterIdLst>
  <p:sldIdLst>
    <p:sldId id="256" r:id="rId2"/>
    <p:sldId id="270" r:id="rId3"/>
    <p:sldId id="257" r:id="rId4"/>
    <p:sldId id="271" r:id="rId5"/>
    <p:sldId id="258" r:id="rId6"/>
    <p:sldId id="259" r:id="rId7"/>
    <p:sldId id="261" r:id="rId8"/>
    <p:sldId id="266" r:id="rId9"/>
    <p:sldId id="260" r:id="rId10"/>
    <p:sldId id="262" r:id="rId11"/>
    <p:sldId id="263" r:id="rId12"/>
    <p:sldId id="267" r:id="rId13"/>
    <p:sldId id="269" r:id="rId14"/>
    <p:sldId id="264" r:id="rId15"/>
    <p:sldId id="268" r:id="rId16"/>
    <p:sldId id="265"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82" autoAdjust="0"/>
    <p:restoredTop sz="88098" autoAdjust="0"/>
  </p:normalViewPr>
  <p:slideViewPr>
    <p:cSldViewPr snapToGrid="0">
      <p:cViewPr varScale="1">
        <p:scale>
          <a:sx n="79" d="100"/>
          <a:sy n="79" d="100"/>
        </p:scale>
        <p:origin x="68"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000807-ADC2-4622-806B-0D8BD38C39E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6C61CE-714F-4E39-A51A-DC37BD0421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FB72AB7-3161-4A11-8827-CD184FF2D5FB}" type="datetimeFigureOut">
              <a:rPr lang="en-GB" smtClean="0"/>
              <a:t>20/12/2019</a:t>
            </a:fld>
            <a:endParaRPr lang="en-GB"/>
          </a:p>
        </p:txBody>
      </p:sp>
      <p:sp>
        <p:nvSpPr>
          <p:cNvPr id="4" name="Footer Placeholder 3">
            <a:extLst>
              <a:ext uri="{FF2B5EF4-FFF2-40B4-BE49-F238E27FC236}">
                <a16:creationId xmlns:a16="http://schemas.microsoft.com/office/drawing/2014/main" id="{13F7B613-3A78-4061-B319-088BF7D75CC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CC31356-D2A9-43A9-BA50-47F215A5D34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FBAE1F0-479A-43C8-BBE5-66B7A4C297CD}" type="slidenum">
              <a:rPr lang="en-GB" smtClean="0"/>
              <a:t>‹#›</a:t>
            </a:fld>
            <a:endParaRPr lang="en-GB"/>
          </a:p>
        </p:txBody>
      </p:sp>
    </p:spTree>
    <p:extLst>
      <p:ext uri="{BB962C8B-B14F-4D97-AF65-F5344CB8AC3E}">
        <p14:creationId xmlns:p14="http://schemas.microsoft.com/office/powerpoint/2010/main" val="37037452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39BF55-4DF0-4E5F-B5B9-033C55AA2B56}"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E751C2-E068-4459-9632-F224622E766C}" type="slidenum">
              <a:rPr lang="en-GB" smtClean="0"/>
              <a:t>‹#›</a:t>
            </a:fld>
            <a:endParaRPr lang="en-GB"/>
          </a:p>
        </p:txBody>
      </p:sp>
    </p:spTree>
    <p:extLst>
      <p:ext uri="{BB962C8B-B14F-4D97-AF65-F5344CB8AC3E}">
        <p14:creationId xmlns:p14="http://schemas.microsoft.com/office/powerpoint/2010/main" val="810264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rwkBvz_i870&amp;fbclid=IwAR1GhtC3CE5Rs9UDiJ49B5aOdH8PaUIGV4l5R_yLUhtZ8ff6_H4Y9Hxj7PY"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https://www.youtube.com/watch?v=rwkBvz_i870&amp;fbclid=IwAR1GhtC3CE5Rs9UDiJ49B5aOdH8PaUIGV4l5R_yLUhtZ8ff6_H4Y9Hxj7PY</a:t>
            </a:r>
            <a:endParaRPr lang="en-GB" dirty="0"/>
          </a:p>
        </p:txBody>
      </p:sp>
      <p:sp>
        <p:nvSpPr>
          <p:cNvPr id="4" name="Slide Number Placeholder 3"/>
          <p:cNvSpPr>
            <a:spLocks noGrp="1"/>
          </p:cNvSpPr>
          <p:nvPr>
            <p:ph type="sldNum" sz="quarter" idx="5"/>
          </p:nvPr>
        </p:nvSpPr>
        <p:spPr/>
        <p:txBody>
          <a:bodyPr/>
          <a:lstStyle/>
          <a:p>
            <a:fld id="{56E751C2-E068-4459-9632-F224622E766C}" type="slidenum">
              <a:rPr lang="en-GB" smtClean="0"/>
              <a:t>8</a:t>
            </a:fld>
            <a:endParaRPr lang="en-GB"/>
          </a:p>
        </p:txBody>
      </p:sp>
    </p:spTree>
    <p:extLst>
      <p:ext uri="{BB962C8B-B14F-4D97-AF65-F5344CB8AC3E}">
        <p14:creationId xmlns:p14="http://schemas.microsoft.com/office/powerpoint/2010/main" val="38726985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FCF779-087E-457B-A8B7-91D787B87EE7}"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5253C9-E58C-4263-8EB8-4854EF7C9793}"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575D6-0E17-4C99-87A1-6FA0D4D67026}"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35EDE-48B1-46D1-903E-D717708DFE0F}"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2F2079-85D5-46C0-9AE2-6229561F4FCE}" type="datetime1">
              <a:rPr lang="en-US" smtClean="0"/>
              <a:t>12/20/2019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4FB751-FCB7-4EC2-9CAF-A5B6B772F11C}" type="datetime1">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C3EC84C-AC47-46F8-A2C1-F001AC9C4633}" type="datetime1">
              <a:rPr lang="en-US" smtClean="0"/>
              <a:t>12/20/2019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5F2A1F-7FB8-403D-8BFD-623625C7638D}"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CA490F-27B8-4FD7-ACCA-AB3E89727695}"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5DE408E-9B2E-42B8-BD7E-1DEB0DEB99E9}"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7AD8C8-C3E7-4B90-9AC1-2FC8B342B3AA}"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693E3B-F38E-4528-B1DD-2351EB8901CA}"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35A4C3-F0EC-44A4-B5CF-0D2318227DF1}"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C9C8E4-94F4-4B6E-97C8-759FE45276C4}" type="datetime1">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7C9C6FB-F8ED-4C8C-9006-9677D74FA43E}" type="datetime1">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C77DC-B96D-404D-BC24-FDC6AF99D759}"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52A88A-7CCE-4B8F-AA83-3CB34CEC2CD8}"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FD8C5E0-6654-4056-83A2-9AF492480611}" type="datetime1">
              <a:rPr lang="en-US" smtClean="0"/>
              <a:t>12/20/2019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ttgmedia.com/jointtg" TargetMode="External"/><Relationship Id="rId2" Type="http://schemas.openxmlformats.org/officeDocument/2006/relationships/hyperlink" Target="https://www.ttgmedia.com/login" TargetMode="External"/><Relationship Id="rId1" Type="http://schemas.openxmlformats.org/officeDocument/2006/relationships/slideLayout" Target="../slideLayouts/slideLayout2.xml"/><Relationship Id="rId4" Type="http://schemas.openxmlformats.org/officeDocument/2006/relationships/hyperlink" Target="https://www.ttgmedia.com/registration"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ediacentre.britishairways.com/factsheets/details/86/Factsheets-3/33?fbclid=IwAR2M6ibh_H1vsWWAIWxjLqAamc86G9NHFnZAQz23Y4lbsOqI_5iuaDicQCk" TargetMode="External"/><Relationship Id="rId2" Type="http://schemas.openxmlformats.org/officeDocument/2006/relationships/hyperlink" Target="https://www.youtube.com/watch?v=rwkBvz_i870&amp;fbclid=IwAR1GhtC3CE5Rs9UDiJ49B5aOdH8PaUIGV4l5R_yLUhtZ8ff6_H4Y9Hxj7PY" TargetMode="External"/><Relationship Id="rId1" Type="http://schemas.openxmlformats.org/officeDocument/2006/relationships/slideLayout" Target="../slideLayouts/slideLayout2.xml"/><Relationship Id="rId4" Type="http://schemas.openxmlformats.org/officeDocument/2006/relationships/hyperlink" Target="https://www.youtube.com/watch?v=rUUomzpVjE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m2sys.com/blog/news/british-airways-automates-boarding-process-with-biometric-technology/amp/?fbclid=IwAR1erJFLpKAJ3aAsCVD8YIQNn8925sF2DSfQdduypgl41hhBOJyTzI4gEJI" TargetMode="External"/><Relationship Id="rId2" Type="http://schemas.openxmlformats.org/officeDocument/2006/relationships/hyperlink" Target="https://www.alphr.com/security/1008321/british-airways-facial-tracking-heathrow?fbclid=IwAR3v41zmMPm7qzJ4D81nUjqONU-373QdNODZMcNdu1tiNOd05ky5uXIWFeE" TargetMode="External"/><Relationship Id="rId1" Type="http://schemas.openxmlformats.org/officeDocument/2006/relationships/slideLayout" Target="../slideLayouts/slideLayout2.xml"/><Relationship Id="rId5" Type="http://schemas.openxmlformats.org/officeDocument/2006/relationships/hyperlink" Target="https://thepointsguy.co.uk/news/biometric-privacy/?fbclid=IwAR1pVv_D073SxrojcAm7J3o8T53RIkSy6N6a35O1lVxTvYB1EzqbusbTkhs" TargetMode="External"/><Relationship Id="rId4" Type="http://schemas.openxmlformats.org/officeDocument/2006/relationships/hyperlink" Target="https://www.forbes.com/sites/jennysouthan/2018/03/09/british-airways-installs-big-brother-style-facial-recognition-gates-at-more-us-airports/?fbclid=IwAR0wYQVtBGptzkv7EXdgZZulOwsMG1FFStkqbkbt-CcqmJysox0VbSk_Pf0#2b2cc18974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1F070-0A54-45CC-9472-C7A71DE93C15}"/>
              </a:ext>
            </a:extLst>
          </p:cNvPr>
          <p:cNvSpPr>
            <a:spLocks noGrp="1"/>
          </p:cNvSpPr>
          <p:nvPr>
            <p:ph type="ctrTitle"/>
          </p:nvPr>
        </p:nvSpPr>
        <p:spPr>
          <a:xfrm>
            <a:off x="1751012" y="1027687"/>
            <a:ext cx="8689976" cy="3091159"/>
          </a:xfrm>
        </p:spPr>
        <p:txBody>
          <a:bodyPr>
            <a:normAutofit fontScale="90000"/>
          </a:bodyPr>
          <a:lstStyle/>
          <a:p>
            <a:pPr algn="l"/>
            <a:br>
              <a:rPr lang="en-GB" sz="3600" dirty="0"/>
            </a:br>
            <a:br>
              <a:rPr lang="en-GB" sz="3600" dirty="0"/>
            </a:br>
            <a:br>
              <a:rPr lang="en-GB" sz="3600" dirty="0"/>
            </a:br>
            <a:r>
              <a:rPr lang="en-GB" sz="3600" cap="none" dirty="0"/>
              <a:t>Digital Skills And Research </a:t>
            </a:r>
            <a:br>
              <a:rPr lang="en-GB" sz="3600" cap="none" dirty="0"/>
            </a:br>
            <a:r>
              <a:rPr lang="en-GB" sz="3600" cap="none" dirty="0"/>
              <a:t>Methods </a:t>
            </a:r>
            <a:br>
              <a:rPr lang="en-GB" cap="none" dirty="0"/>
            </a:br>
            <a:br>
              <a:rPr lang="en-GB" dirty="0"/>
            </a:br>
            <a:r>
              <a:rPr lang="en-GB" sz="2700" cap="none" dirty="0"/>
              <a:t>Module Code</a:t>
            </a:r>
            <a:r>
              <a:rPr lang="en-GB" sz="2700" dirty="0"/>
              <a:t>:BMSW4003</a:t>
            </a:r>
            <a:br>
              <a:rPr lang="en-GB" dirty="0"/>
            </a:br>
            <a:br>
              <a:rPr lang="en-GB" dirty="0"/>
            </a:br>
            <a:r>
              <a:rPr lang="en-GB" sz="2400" cap="none" dirty="0"/>
              <a:t>Student Name</a:t>
            </a:r>
            <a:r>
              <a:rPr lang="en-GB" sz="2400" dirty="0"/>
              <a:t>: </a:t>
            </a:r>
            <a:r>
              <a:rPr lang="en-GB" sz="2400" cap="none" dirty="0" err="1"/>
              <a:t>Aikaterini</a:t>
            </a:r>
            <a:r>
              <a:rPr lang="en-GB" sz="2400" cap="none" dirty="0"/>
              <a:t> </a:t>
            </a:r>
            <a:r>
              <a:rPr lang="en-GB" sz="2400" cap="none" dirty="0" err="1"/>
              <a:t>Mitrousi</a:t>
            </a:r>
            <a:r>
              <a:rPr lang="en-GB" sz="2400" cap="none" dirty="0"/>
              <a:t> </a:t>
            </a:r>
            <a:r>
              <a:rPr lang="en-GB" sz="2400" dirty="0"/>
              <a:t>(1906173) </a:t>
            </a:r>
            <a:br>
              <a:rPr lang="en-GB" sz="2400" dirty="0"/>
            </a:br>
            <a:r>
              <a:rPr lang="en-GB" sz="2400" dirty="0"/>
              <a:t>                      </a:t>
            </a:r>
            <a:r>
              <a:rPr lang="en-GB" sz="2400" cap="none" dirty="0"/>
              <a:t>Marigklen Chotza </a:t>
            </a:r>
            <a:r>
              <a:rPr lang="en-GB" sz="2400" dirty="0"/>
              <a:t>(1906498)  </a:t>
            </a:r>
            <a:br>
              <a:rPr lang="en-GB" sz="2400" dirty="0"/>
            </a:br>
            <a:br>
              <a:rPr lang="en-GB" sz="2400" dirty="0"/>
            </a:br>
            <a:endParaRPr lang="en-GB" sz="2400" dirty="0"/>
          </a:p>
        </p:txBody>
      </p:sp>
      <p:sp>
        <p:nvSpPr>
          <p:cNvPr id="3" name="Subtitle 2">
            <a:extLst>
              <a:ext uri="{FF2B5EF4-FFF2-40B4-BE49-F238E27FC236}">
                <a16:creationId xmlns:a16="http://schemas.microsoft.com/office/drawing/2014/main" id="{2C542FD1-23CA-46E2-A804-6F48878B2D90}"/>
              </a:ext>
            </a:extLst>
          </p:cNvPr>
          <p:cNvSpPr>
            <a:spLocks noGrp="1"/>
          </p:cNvSpPr>
          <p:nvPr>
            <p:ph type="subTitle" idx="1"/>
          </p:nvPr>
        </p:nvSpPr>
        <p:spPr/>
        <p:txBody>
          <a:bodyPr>
            <a:normAutofit/>
          </a:bodyPr>
          <a:lstStyle/>
          <a:p>
            <a:pPr algn="l"/>
            <a:endParaRPr lang="en-GB" sz="2000" dirty="0">
              <a:solidFill>
                <a:schemeClr val="tx1"/>
              </a:solidFill>
            </a:endParaRPr>
          </a:p>
          <a:p>
            <a:pPr algn="l"/>
            <a:r>
              <a:rPr lang="en-GB" sz="2400" cap="none" dirty="0">
                <a:solidFill>
                  <a:schemeClr val="tx1"/>
                </a:solidFill>
              </a:rPr>
              <a:t>Tutor’s Name: Anupam Mazumdar</a:t>
            </a:r>
          </a:p>
        </p:txBody>
      </p:sp>
      <p:sp>
        <p:nvSpPr>
          <p:cNvPr id="9" name="Slide Number Placeholder 8">
            <a:extLst>
              <a:ext uri="{FF2B5EF4-FFF2-40B4-BE49-F238E27FC236}">
                <a16:creationId xmlns:a16="http://schemas.microsoft.com/office/drawing/2014/main" id="{8A1F19ED-CA84-4EEE-8A20-26028EF6DB86}"/>
              </a:ext>
            </a:extLst>
          </p:cNvPr>
          <p:cNvSpPr>
            <a:spLocks noGrp="1"/>
          </p:cNvSpPr>
          <p:nvPr>
            <p:ph type="sldNum" sz="quarter" idx="12"/>
          </p:nvPr>
        </p:nvSpPr>
        <p:spPr/>
        <p:txBody>
          <a:bodyPr/>
          <a:lstStyle/>
          <a:p>
            <a:fld id="{6D22F896-40B5-4ADD-8801-0D06FADFA095}" type="slidenum">
              <a:rPr lang="en-US" smtClean="0"/>
              <a:t>1</a:t>
            </a:fld>
            <a:endParaRPr lang="en-US" dirty="0"/>
          </a:p>
        </p:txBody>
      </p:sp>
    </p:spTree>
    <p:extLst>
      <p:ext uri="{BB962C8B-B14F-4D97-AF65-F5344CB8AC3E}">
        <p14:creationId xmlns:p14="http://schemas.microsoft.com/office/powerpoint/2010/main" val="420551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DB57A-3E4A-44BD-876C-3962A97B4B3D}"/>
              </a:ext>
            </a:extLst>
          </p:cNvPr>
          <p:cNvSpPr>
            <a:spLocks noGrp="1"/>
          </p:cNvSpPr>
          <p:nvPr>
            <p:ph type="title"/>
          </p:nvPr>
        </p:nvSpPr>
        <p:spPr>
          <a:xfrm>
            <a:off x="913776" y="710214"/>
            <a:ext cx="6004914" cy="1504480"/>
          </a:xfrm>
        </p:spPr>
        <p:txBody>
          <a:bodyPr/>
          <a:lstStyle/>
          <a:p>
            <a:r>
              <a:rPr lang="en-GB" cap="none" dirty="0"/>
              <a:t>Table Of Contents</a:t>
            </a:r>
          </a:p>
        </p:txBody>
      </p:sp>
      <p:sp>
        <p:nvSpPr>
          <p:cNvPr id="3" name="Content Placeholder 2">
            <a:extLst>
              <a:ext uri="{FF2B5EF4-FFF2-40B4-BE49-F238E27FC236}">
                <a16:creationId xmlns:a16="http://schemas.microsoft.com/office/drawing/2014/main" id="{D6A60ADD-03B4-4D99-A390-CE4D06A389BF}"/>
              </a:ext>
            </a:extLst>
          </p:cNvPr>
          <p:cNvSpPr>
            <a:spLocks noGrp="1"/>
          </p:cNvSpPr>
          <p:nvPr>
            <p:ph sz="quarter" idx="13"/>
          </p:nvPr>
        </p:nvSpPr>
        <p:spPr>
          <a:xfrm>
            <a:off x="558667" y="2134795"/>
            <a:ext cx="6659429" cy="6325624"/>
          </a:xfrm>
        </p:spPr>
        <p:txBody>
          <a:bodyPr>
            <a:noAutofit/>
          </a:bodyPr>
          <a:lstStyle/>
          <a:p>
            <a:pPr marL="0" indent="0">
              <a:buNone/>
            </a:pPr>
            <a:r>
              <a:rPr lang="en-GB" cap="none" dirty="0"/>
              <a:t>Background Of The British Airways</a:t>
            </a:r>
          </a:p>
          <a:p>
            <a:pPr marL="0" indent="0">
              <a:buNone/>
            </a:pPr>
            <a:endParaRPr lang="en-GB" cap="none" dirty="0"/>
          </a:p>
          <a:p>
            <a:pPr marL="0" indent="0">
              <a:buNone/>
            </a:pPr>
            <a:r>
              <a:rPr lang="en-GB" cap="none" dirty="0"/>
              <a:t>The Challenges Before The Introduction Of Modern Technology</a:t>
            </a:r>
          </a:p>
          <a:p>
            <a:pPr marL="0" indent="0">
              <a:buNone/>
            </a:pPr>
            <a:endParaRPr lang="en-GB" cap="none" dirty="0"/>
          </a:p>
          <a:p>
            <a:pPr marL="0" indent="0">
              <a:buNone/>
            </a:pPr>
            <a:r>
              <a:rPr lang="en-GB" cap="none" dirty="0"/>
              <a:t>Insights To The Modern Technology Introduced</a:t>
            </a:r>
          </a:p>
          <a:p>
            <a:pPr marL="0" indent="0">
              <a:buNone/>
            </a:pPr>
            <a:endParaRPr lang="en-GB" cap="none" dirty="0"/>
          </a:p>
          <a:p>
            <a:pPr marL="0" indent="0">
              <a:buNone/>
            </a:pPr>
            <a:r>
              <a:rPr lang="en-GB" cap="none" dirty="0"/>
              <a:t>The Impact Of The Technology Introduced</a:t>
            </a:r>
          </a:p>
          <a:p>
            <a:pPr marL="0" indent="0">
              <a:buNone/>
            </a:pPr>
            <a:endParaRPr lang="en-GB" cap="none" dirty="0"/>
          </a:p>
          <a:p>
            <a:pPr marL="0" indent="0">
              <a:buNone/>
            </a:pPr>
            <a:r>
              <a:rPr lang="en-GB" cap="none" dirty="0"/>
              <a:t>Lessons That Can Be Drawn From The Case Study</a:t>
            </a:r>
          </a:p>
        </p:txBody>
      </p:sp>
      <p:sp>
        <p:nvSpPr>
          <p:cNvPr id="8" name="Slide Number Placeholder 7">
            <a:extLst>
              <a:ext uri="{FF2B5EF4-FFF2-40B4-BE49-F238E27FC236}">
                <a16:creationId xmlns:a16="http://schemas.microsoft.com/office/drawing/2014/main" id="{82CF9C5E-3926-45BC-8F6E-583C5E850D6D}"/>
              </a:ext>
            </a:extLst>
          </p:cNvPr>
          <p:cNvSpPr>
            <a:spLocks noGrp="1"/>
          </p:cNvSpPr>
          <p:nvPr>
            <p:ph type="sldNum" sz="quarter" idx="12"/>
          </p:nvPr>
        </p:nvSpPr>
        <p:spPr/>
        <p:txBody>
          <a:bodyPr/>
          <a:lstStyle/>
          <a:p>
            <a:fld id="{6D22F896-40B5-4ADD-8801-0D06FADFA095}" type="slidenum">
              <a:rPr lang="en-US" smtClean="0"/>
              <a:t>2</a:t>
            </a:fld>
            <a:endParaRPr lang="en-US" dirty="0"/>
          </a:p>
        </p:txBody>
      </p:sp>
    </p:spTree>
    <p:extLst>
      <p:ext uri="{BB962C8B-B14F-4D97-AF65-F5344CB8AC3E}">
        <p14:creationId xmlns:p14="http://schemas.microsoft.com/office/powerpoint/2010/main" val="3850866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2E440-52ED-4A73-B28A-C5278AACB41F}"/>
              </a:ext>
            </a:extLst>
          </p:cNvPr>
          <p:cNvSpPr>
            <a:spLocks noGrp="1"/>
          </p:cNvSpPr>
          <p:nvPr>
            <p:ph type="title"/>
          </p:nvPr>
        </p:nvSpPr>
        <p:spPr>
          <a:xfrm>
            <a:off x="618807" y="924232"/>
            <a:ext cx="10737451" cy="1575598"/>
          </a:xfrm>
        </p:spPr>
        <p:txBody>
          <a:bodyPr>
            <a:normAutofit/>
          </a:bodyPr>
          <a:lstStyle/>
          <a:p>
            <a:r>
              <a:rPr lang="en-GB" sz="5400" cap="none" dirty="0"/>
              <a:t>Introduction </a:t>
            </a:r>
            <a:br>
              <a:rPr lang="en-GB" sz="5400" cap="none" dirty="0"/>
            </a:br>
            <a:endParaRPr lang="en-GB" sz="2800" cap="none" dirty="0"/>
          </a:p>
        </p:txBody>
      </p:sp>
      <p:sp>
        <p:nvSpPr>
          <p:cNvPr id="5" name="Content Placeholder 4">
            <a:extLst>
              <a:ext uri="{FF2B5EF4-FFF2-40B4-BE49-F238E27FC236}">
                <a16:creationId xmlns:a16="http://schemas.microsoft.com/office/drawing/2014/main" id="{62BFBB5D-7F91-44D6-B503-8F57327056E1}"/>
              </a:ext>
            </a:extLst>
          </p:cNvPr>
          <p:cNvSpPr>
            <a:spLocks noGrp="1"/>
          </p:cNvSpPr>
          <p:nvPr>
            <p:ph sz="quarter" idx="13"/>
          </p:nvPr>
        </p:nvSpPr>
        <p:spPr/>
        <p:txBody>
          <a:bodyPr>
            <a:normAutofit/>
          </a:bodyPr>
          <a:lstStyle/>
          <a:p>
            <a:pPr marL="0" indent="0" algn="ctr">
              <a:buNone/>
            </a:pPr>
            <a:r>
              <a:rPr lang="en-GB" dirty="0"/>
              <a:t> </a:t>
            </a:r>
            <a:endParaRPr lang="en-GB" sz="3200" dirty="0"/>
          </a:p>
          <a:p>
            <a:r>
              <a:rPr lang="en-GB" sz="2400" cap="none" dirty="0"/>
              <a:t>British  Airways Is The Biggest Airline Company In The United Kingdom, providing  more than 400 daily flights to different worldwide cities.</a:t>
            </a:r>
          </a:p>
          <a:p>
            <a:pPr>
              <a:lnSpc>
                <a:spcPct val="100000"/>
              </a:lnSpc>
            </a:pPr>
            <a:r>
              <a:rPr lang="en-GB" sz="2400" cap="none" dirty="0"/>
              <a:t>British Airways Goal for 2019 is focused on the customer service through the whole journey of the traveller  and  the maintenance  of the aeroplanes with the latest updated equipment (James ,N. 2019)</a:t>
            </a:r>
          </a:p>
          <a:p>
            <a:endParaRPr lang="en-GB" dirty="0"/>
          </a:p>
        </p:txBody>
      </p:sp>
      <p:sp>
        <p:nvSpPr>
          <p:cNvPr id="9" name="Slide Number Placeholder 8">
            <a:extLst>
              <a:ext uri="{FF2B5EF4-FFF2-40B4-BE49-F238E27FC236}">
                <a16:creationId xmlns:a16="http://schemas.microsoft.com/office/drawing/2014/main" id="{9B87DA61-3E5E-47B1-BE23-D897B3D0F2C3}"/>
              </a:ext>
            </a:extLst>
          </p:cNvPr>
          <p:cNvSpPr>
            <a:spLocks noGrp="1"/>
          </p:cNvSpPr>
          <p:nvPr>
            <p:ph type="sldNum" sz="quarter" idx="12"/>
          </p:nvPr>
        </p:nvSpPr>
        <p:spPr/>
        <p:txBody>
          <a:bodyPr/>
          <a:lstStyle/>
          <a:p>
            <a:fld id="{6D22F896-40B5-4ADD-8801-0D06FADFA095}" type="slidenum">
              <a:rPr lang="en-US" smtClean="0"/>
              <a:t>3</a:t>
            </a:fld>
            <a:endParaRPr lang="en-US" dirty="0"/>
          </a:p>
        </p:txBody>
      </p:sp>
    </p:spTree>
    <p:extLst>
      <p:ext uri="{BB962C8B-B14F-4D97-AF65-F5344CB8AC3E}">
        <p14:creationId xmlns:p14="http://schemas.microsoft.com/office/powerpoint/2010/main" val="1076598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27438-2FE7-49E3-9FD9-DDEF66EEF035}"/>
              </a:ext>
            </a:extLst>
          </p:cNvPr>
          <p:cNvSpPr>
            <a:spLocks noGrp="1"/>
          </p:cNvSpPr>
          <p:nvPr>
            <p:ph type="title"/>
          </p:nvPr>
        </p:nvSpPr>
        <p:spPr>
          <a:xfrm>
            <a:off x="913776" y="618517"/>
            <a:ext cx="7857362" cy="1596177"/>
          </a:xfrm>
        </p:spPr>
        <p:txBody>
          <a:bodyPr/>
          <a:lstStyle/>
          <a:p>
            <a:r>
              <a:rPr lang="en-GB" cap="none" dirty="0"/>
              <a:t>Background of British airways</a:t>
            </a:r>
            <a:br>
              <a:rPr lang="en-GB" cap="none" dirty="0"/>
            </a:br>
            <a:endParaRPr lang="en-GB" cap="none" dirty="0"/>
          </a:p>
        </p:txBody>
      </p:sp>
      <p:sp>
        <p:nvSpPr>
          <p:cNvPr id="3" name="Content Placeholder 2">
            <a:extLst>
              <a:ext uri="{FF2B5EF4-FFF2-40B4-BE49-F238E27FC236}">
                <a16:creationId xmlns:a16="http://schemas.microsoft.com/office/drawing/2014/main" id="{02C2BAC5-9AEC-44C4-91F1-35C24F98143E}"/>
              </a:ext>
            </a:extLst>
          </p:cNvPr>
          <p:cNvSpPr>
            <a:spLocks noGrp="1"/>
          </p:cNvSpPr>
          <p:nvPr>
            <p:ph sz="quarter" idx="13"/>
          </p:nvPr>
        </p:nvSpPr>
        <p:spPr>
          <a:xfrm>
            <a:off x="913775" y="2367092"/>
            <a:ext cx="7919508" cy="3424107"/>
          </a:xfrm>
        </p:spPr>
        <p:txBody>
          <a:bodyPr/>
          <a:lstStyle/>
          <a:p>
            <a:r>
              <a:rPr lang="en-GB" sz="2400" cap="none" dirty="0"/>
              <a:t>Started In August 1919</a:t>
            </a:r>
          </a:p>
          <a:p>
            <a:r>
              <a:rPr lang="en-GB" sz="2400" cap="none" dirty="0"/>
              <a:t>Based In London Heathrow</a:t>
            </a:r>
          </a:p>
          <a:p>
            <a:r>
              <a:rPr lang="en-GB" sz="2400" cap="none" dirty="0"/>
              <a:t>280 Aircraft , 45,000 Employees</a:t>
            </a:r>
          </a:p>
          <a:p>
            <a:r>
              <a:rPr lang="en-GB" sz="2400" cap="none" dirty="0"/>
              <a:t>Cares Up To 45 Million Customers Per Year</a:t>
            </a:r>
          </a:p>
          <a:p>
            <a:endParaRPr lang="en-GB" dirty="0"/>
          </a:p>
        </p:txBody>
      </p:sp>
      <p:sp>
        <p:nvSpPr>
          <p:cNvPr id="8" name="Slide Number Placeholder 7">
            <a:extLst>
              <a:ext uri="{FF2B5EF4-FFF2-40B4-BE49-F238E27FC236}">
                <a16:creationId xmlns:a16="http://schemas.microsoft.com/office/drawing/2014/main" id="{B6348A3C-C845-4BB6-9088-BC1D7AA9D7A0}"/>
              </a:ext>
            </a:extLst>
          </p:cNvPr>
          <p:cNvSpPr>
            <a:spLocks noGrp="1"/>
          </p:cNvSpPr>
          <p:nvPr>
            <p:ph type="sldNum" sz="quarter" idx="12"/>
          </p:nvPr>
        </p:nvSpPr>
        <p:spPr/>
        <p:txBody>
          <a:bodyPr/>
          <a:lstStyle/>
          <a:p>
            <a:fld id="{6D22F896-40B5-4ADD-8801-0D06FADFA095}" type="slidenum">
              <a:rPr lang="en-US" smtClean="0"/>
              <a:t>4</a:t>
            </a:fld>
            <a:endParaRPr lang="en-US" dirty="0"/>
          </a:p>
        </p:txBody>
      </p:sp>
    </p:spTree>
    <p:extLst>
      <p:ext uri="{BB962C8B-B14F-4D97-AF65-F5344CB8AC3E}">
        <p14:creationId xmlns:p14="http://schemas.microsoft.com/office/powerpoint/2010/main" val="3201268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870A0-67E7-4C0B-9E36-B299B65C284C}"/>
              </a:ext>
            </a:extLst>
          </p:cNvPr>
          <p:cNvSpPr>
            <a:spLocks noGrp="1"/>
          </p:cNvSpPr>
          <p:nvPr>
            <p:ph type="title"/>
          </p:nvPr>
        </p:nvSpPr>
        <p:spPr>
          <a:xfrm>
            <a:off x="913775" y="618517"/>
            <a:ext cx="6611737" cy="1596177"/>
          </a:xfrm>
        </p:spPr>
        <p:txBody>
          <a:bodyPr/>
          <a:lstStyle/>
          <a:p>
            <a:r>
              <a:rPr lang="en-GB" cap="none" dirty="0"/>
              <a:t>Aim Of British Airways </a:t>
            </a:r>
          </a:p>
        </p:txBody>
      </p:sp>
      <p:sp>
        <p:nvSpPr>
          <p:cNvPr id="3" name="Content Placeholder 2">
            <a:extLst>
              <a:ext uri="{FF2B5EF4-FFF2-40B4-BE49-F238E27FC236}">
                <a16:creationId xmlns:a16="http://schemas.microsoft.com/office/drawing/2014/main" id="{52B8C475-AB28-4156-A8D9-109909455A0F}"/>
              </a:ext>
            </a:extLst>
          </p:cNvPr>
          <p:cNvSpPr>
            <a:spLocks noGrp="1"/>
          </p:cNvSpPr>
          <p:nvPr>
            <p:ph sz="quarter" idx="13"/>
          </p:nvPr>
        </p:nvSpPr>
        <p:spPr>
          <a:xfrm>
            <a:off x="913774" y="1818968"/>
            <a:ext cx="6283439" cy="3637935"/>
          </a:xfrm>
        </p:spPr>
        <p:txBody>
          <a:bodyPr>
            <a:normAutofit/>
          </a:bodyPr>
          <a:lstStyle/>
          <a:p>
            <a:pPr marL="0" indent="0">
              <a:buNone/>
            </a:pPr>
            <a:r>
              <a:rPr lang="en-GB" sz="2400" b="1" dirty="0"/>
              <a:t>   </a:t>
            </a:r>
            <a:endParaRPr lang="en-GB" dirty="0"/>
          </a:p>
          <a:p>
            <a:r>
              <a:rPr lang="en-GB" sz="2800" cap="none" dirty="0"/>
              <a:t>Best Punctuality </a:t>
            </a:r>
          </a:p>
          <a:p>
            <a:r>
              <a:rPr lang="en-GB" sz="2800" cap="none" dirty="0"/>
              <a:t>Improvement Via Digital Technology</a:t>
            </a:r>
          </a:p>
          <a:p>
            <a:r>
              <a:rPr lang="en-GB" sz="2800" cap="none" dirty="0"/>
              <a:t>Wi-fi On Board </a:t>
            </a:r>
          </a:p>
          <a:p>
            <a:pPr marL="0" indent="0">
              <a:buNone/>
            </a:pPr>
            <a:endParaRPr lang="en-GB" dirty="0"/>
          </a:p>
          <a:p>
            <a:endParaRPr lang="en-GB" dirty="0"/>
          </a:p>
        </p:txBody>
      </p:sp>
      <p:sp>
        <p:nvSpPr>
          <p:cNvPr id="8" name="Slide Number Placeholder 7">
            <a:extLst>
              <a:ext uri="{FF2B5EF4-FFF2-40B4-BE49-F238E27FC236}">
                <a16:creationId xmlns:a16="http://schemas.microsoft.com/office/drawing/2014/main" id="{0153FCFD-13F5-4FC0-8009-48AA9D00829D}"/>
              </a:ext>
            </a:extLst>
          </p:cNvPr>
          <p:cNvSpPr>
            <a:spLocks noGrp="1"/>
          </p:cNvSpPr>
          <p:nvPr>
            <p:ph type="sldNum" sz="quarter" idx="12"/>
          </p:nvPr>
        </p:nvSpPr>
        <p:spPr/>
        <p:txBody>
          <a:bodyPr/>
          <a:lstStyle/>
          <a:p>
            <a:fld id="{6D22F896-40B5-4ADD-8801-0D06FADFA095}" type="slidenum">
              <a:rPr lang="en-US" smtClean="0"/>
              <a:t>5</a:t>
            </a:fld>
            <a:endParaRPr lang="en-US" dirty="0"/>
          </a:p>
        </p:txBody>
      </p:sp>
    </p:spTree>
    <p:extLst>
      <p:ext uri="{BB962C8B-B14F-4D97-AF65-F5344CB8AC3E}">
        <p14:creationId xmlns:p14="http://schemas.microsoft.com/office/powerpoint/2010/main" val="1526441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23D11-366D-4F34-9AC9-065E1270FCE3}"/>
              </a:ext>
            </a:extLst>
          </p:cNvPr>
          <p:cNvSpPr>
            <a:spLocks noGrp="1"/>
          </p:cNvSpPr>
          <p:nvPr>
            <p:ph type="title"/>
          </p:nvPr>
        </p:nvSpPr>
        <p:spPr>
          <a:xfrm>
            <a:off x="913775" y="618517"/>
            <a:ext cx="6570101" cy="1596177"/>
          </a:xfrm>
        </p:spPr>
        <p:txBody>
          <a:bodyPr/>
          <a:lstStyle/>
          <a:p>
            <a:r>
              <a:rPr lang="en-GB" cap="none" dirty="0"/>
              <a:t>Vision Of British Airways</a:t>
            </a:r>
          </a:p>
        </p:txBody>
      </p:sp>
      <p:sp>
        <p:nvSpPr>
          <p:cNvPr id="3" name="Content Placeholder 2">
            <a:extLst>
              <a:ext uri="{FF2B5EF4-FFF2-40B4-BE49-F238E27FC236}">
                <a16:creationId xmlns:a16="http://schemas.microsoft.com/office/drawing/2014/main" id="{2497DC56-A7AA-45D3-AD3D-872F8C89E57F}"/>
              </a:ext>
            </a:extLst>
          </p:cNvPr>
          <p:cNvSpPr>
            <a:spLocks noGrp="1"/>
          </p:cNvSpPr>
          <p:nvPr>
            <p:ph sz="quarter" idx="13"/>
          </p:nvPr>
        </p:nvSpPr>
        <p:spPr/>
        <p:txBody>
          <a:bodyPr>
            <a:normAutofit/>
          </a:bodyPr>
          <a:lstStyle/>
          <a:p>
            <a:pPr marL="0" indent="0">
              <a:buNone/>
            </a:pPr>
            <a:endParaRPr lang="en-GB" sz="2400" b="1" dirty="0"/>
          </a:p>
          <a:p>
            <a:r>
              <a:rPr lang="en-GB" sz="2800" cap="none" dirty="0"/>
              <a:t>Add 100 Aircraft Within 10 Years </a:t>
            </a:r>
          </a:p>
          <a:p>
            <a:r>
              <a:rPr lang="en-GB" sz="2800" cap="none" dirty="0"/>
              <a:t>The Travel Of The Future With E-gates</a:t>
            </a:r>
          </a:p>
          <a:p>
            <a:endParaRPr lang="en-GB" dirty="0"/>
          </a:p>
          <a:p>
            <a:endParaRPr lang="en-GB" dirty="0"/>
          </a:p>
          <a:p>
            <a:pPr marL="0" indent="0">
              <a:buNone/>
            </a:pPr>
            <a:endParaRPr lang="en-GB" sz="1300" dirty="0"/>
          </a:p>
          <a:p>
            <a:endParaRPr lang="en-GB" dirty="0"/>
          </a:p>
          <a:p>
            <a:endParaRPr lang="en-GB" dirty="0"/>
          </a:p>
        </p:txBody>
      </p:sp>
      <p:sp>
        <p:nvSpPr>
          <p:cNvPr id="8" name="Slide Number Placeholder 7">
            <a:extLst>
              <a:ext uri="{FF2B5EF4-FFF2-40B4-BE49-F238E27FC236}">
                <a16:creationId xmlns:a16="http://schemas.microsoft.com/office/drawing/2014/main" id="{50A82C9A-4CC5-46F1-B405-7304120E8A00}"/>
              </a:ext>
            </a:extLst>
          </p:cNvPr>
          <p:cNvSpPr>
            <a:spLocks noGrp="1"/>
          </p:cNvSpPr>
          <p:nvPr>
            <p:ph type="sldNum" sz="quarter" idx="12"/>
          </p:nvPr>
        </p:nvSpPr>
        <p:spPr/>
        <p:txBody>
          <a:bodyPr/>
          <a:lstStyle/>
          <a:p>
            <a:fld id="{6D22F896-40B5-4ADD-8801-0D06FADFA095}" type="slidenum">
              <a:rPr lang="en-US" smtClean="0"/>
              <a:t>6</a:t>
            </a:fld>
            <a:endParaRPr lang="en-US" dirty="0"/>
          </a:p>
        </p:txBody>
      </p:sp>
    </p:spTree>
    <p:extLst>
      <p:ext uri="{BB962C8B-B14F-4D97-AF65-F5344CB8AC3E}">
        <p14:creationId xmlns:p14="http://schemas.microsoft.com/office/powerpoint/2010/main" val="1849518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13215-78C0-41BC-8999-1F25D8B071A9}"/>
              </a:ext>
            </a:extLst>
          </p:cNvPr>
          <p:cNvSpPr>
            <a:spLocks noGrp="1"/>
          </p:cNvSpPr>
          <p:nvPr>
            <p:ph type="title"/>
          </p:nvPr>
        </p:nvSpPr>
        <p:spPr>
          <a:xfrm>
            <a:off x="913775" y="618517"/>
            <a:ext cx="7049495" cy="1596177"/>
          </a:xfrm>
        </p:spPr>
        <p:txBody>
          <a:bodyPr/>
          <a:lstStyle/>
          <a:p>
            <a:r>
              <a:rPr lang="en-GB" cap="none" dirty="0"/>
              <a:t>Challenge Before The Introduction Of Biometric Technology</a:t>
            </a:r>
          </a:p>
        </p:txBody>
      </p:sp>
      <p:sp>
        <p:nvSpPr>
          <p:cNvPr id="3" name="Content Placeholder 2">
            <a:extLst>
              <a:ext uri="{FF2B5EF4-FFF2-40B4-BE49-F238E27FC236}">
                <a16:creationId xmlns:a16="http://schemas.microsoft.com/office/drawing/2014/main" id="{BFAD4659-B133-43F5-ABE3-115AF4C77E6B}"/>
              </a:ext>
            </a:extLst>
          </p:cNvPr>
          <p:cNvSpPr>
            <a:spLocks noGrp="1"/>
          </p:cNvSpPr>
          <p:nvPr>
            <p:ph sz="quarter" idx="13"/>
          </p:nvPr>
        </p:nvSpPr>
        <p:spPr>
          <a:xfrm>
            <a:off x="913775" y="2367092"/>
            <a:ext cx="8665232" cy="3424107"/>
          </a:xfrm>
        </p:spPr>
        <p:txBody>
          <a:bodyPr>
            <a:normAutofit/>
          </a:bodyPr>
          <a:lstStyle/>
          <a:p>
            <a:pPr marL="0" indent="0">
              <a:buNone/>
            </a:pPr>
            <a:r>
              <a:rPr lang="en-GB" sz="2400" b="1" cap="none" dirty="0"/>
              <a:t>Boarding Pass Without E-gates</a:t>
            </a:r>
            <a:endParaRPr lang="en-GB" cap="none" dirty="0"/>
          </a:p>
          <a:p>
            <a:r>
              <a:rPr lang="en-GB" cap="none" dirty="0"/>
              <a:t>Check in: swipe your boarding pass check in your bag</a:t>
            </a:r>
          </a:p>
          <a:p>
            <a:r>
              <a:rPr lang="en-GB" cap="none" dirty="0"/>
              <a:t>ID and security checking : show your passport to control officer. Check hand luggage </a:t>
            </a:r>
          </a:p>
          <a:p>
            <a:r>
              <a:rPr lang="en-GB" cap="none" dirty="0"/>
              <a:t>Make your way to the departure</a:t>
            </a:r>
          </a:p>
          <a:p>
            <a:pPr marL="0" indent="0" fontAlgn="base">
              <a:buNone/>
            </a:pPr>
            <a:endParaRPr lang="en-GB" sz="1500" dirty="0"/>
          </a:p>
          <a:p>
            <a:pPr marL="0" indent="0">
              <a:buNone/>
            </a:pPr>
            <a:endParaRPr lang="en-GB" dirty="0"/>
          </a:p>
        </p:txBody>
      </p:sp>
      <p:sp>
        <p:nvSpPr>
          <p:cNvPr id="8" name="Slide Number Placeholder 7">
            <a:extLst>
              <a:ext uri="{FF2B5EF4-FFF2-40B4-BE49-F238E27FC236}">
                <a16:creationId xmlns:a16="http://schemas.microsoft.com/office/drawing/2014/main" id="{1968B803-6BE5-4A04-8459-4287065C9340}"/>
              </a:ext>
            </a:extLst>
          </p:cNvPr>
          <p:cNvSpPr>
            <a:spLocks noGrp="1"/>
          </p:cNvSpPr>
          <p:nvPr>
            <p:ph type="sldNum" sz="quarter" idx="12"/>
          </p:nvPr>
        </p:nvSpPr>
        <p:spPr/>
        <p:txBody>
          <a:bodyPr/>
          <a:lstStyle/>
          <a:p>
            <a:fld id="{6D22F896-40B5-4ADD-8801-0D06FADFA095}" type="slidenum">
              <a:rPr lang="en-US" smtClean="0"/>
              <a:t>7</a:t>
            </a:fld>
            <a:endParaRPr lang="en-US" dirty="0"/>
          </a:p>
        </p:txBody>
      </p:sp>
    </p:spTree>
    <p:extLst>
      <p:ext uri="{BB962C8B-B14F-4D97-AF65-F5344CB8AC3E}">
        <p14:creationId xmlns:p14="http://schemas.microsoft.com/office/powerpoint/2010/main" val="2553841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C68D-E33D-44E9-A83A-AA34A6EC32B8}"/>
              </a:ext>
            </a:extLst>
          </p:cNvPr>
          <p:cNvSpPr>
            <a:spLocks noGrp="1"/>
          </p:cNvSpPr>
          <p:nvPr>
            <p:ph type="title"/>
          </p:nvPr>
        </p:nvSpPr>
        <p:spPr>
          <a:xfrm flipV="1">
            <a:off x="913775" y="-236764"/>
            <a:ext cx="10364451" cy="855281"/>
          </a:xfrm>
        </p:spPr>
        <p:txBody>
          <a:bodyPr/>
          <a:lstStyle/>
          <a:p>
            <a:endParaRPr lang="en-GB" dirty="0"/>
          </a:p>
        </p:txBody>
      </p:sp>
      <p:pic>
        <p:nvPicPr>
          <p:cNvPr id="5" name="Airport Security">
            <a:hlinkClick r:id="" action="ppaction://media"/>
            <a:extLst>
              <a:ext uri="{FF2B5EF4-FFF2-40B4-BE49-F238E27FC236}">
                <a16:creationId xmlns:a16="http://schemas.microsoft.com/office/drawing/2014/main" id="{3C65DDEA-9220-4085-A6EB-CD7D3764C1A0}"/>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5"/>
          <a:stretch>
            <a:fillRect/>
          </a:stretch>
        </p:blipFill>
        <p:spPr>
          <a:xfrm>
            <a:off x="-359229" y="1"/>
            <a:ext cx="13038365" cy="7184570"/>
          </a:xfrm>
        </p:spPr>
      </p:pic>
      <p:sp>
        <p:nvSpPr>
          <p:cNvPr id="8" name="Slide Number Placeholder 7">
            <a:extLst>
              <a:ext uri="{FF2B5EF4-FFF2-40B4-BE49-F238E27FC236}">
                <a16:creationId xmlns:a16="http://schemas.microsoft.com/office/drawing/2014/main" id="{74AED0AD-B44C-4195-B7B6-E51B8B1DD945}"/>
              </a:ext>
            </a:extLst>
          </p:cNvPr>
          <p:cNvSpPr>
            <a:spLocks noGrp="1"/>
          </p:cNvSpPr>
          <p:nvPr>
            <p:ph type="sldNum" sz="quarter" idx="12"/>
          </p:nvPr>
        </p:nvSpPr>
        <p:spPr/>
        <p:txBody>
          <a:bodyPr/>
          <a:lstStyle/>
          <a:p>
            <a:fld id="{6D22F896-40B5-4ADD-8801-0D06FADFA095}" type="slidenum">
              <a:rPr lang="en-US" smtClean="0"/>
              <a:t>8</a:t>
            </a:fld>
            <a:endParaRPr lang="en-US" dirty="0"/>
          </a:p>
        </p:txBody>
      </p:sp>
    </p:spTree>
    <p:extLst>
      <p:ext uri="{BB962C8B-B14F-4D97-AF65-F5344CB8AC3E}">
        <p14:creationId xmlns:p14="http://schemas.microsoft.com/office/powerpoint/2010/main" val="1471727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60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DD54E-617A-4F20-BBC5-A7668FFC16A4}"/>
              </a:ext>
            </a:extLst>
          </p:cNvPr>
          <p:cNvSpPr>
            <a:spLocks noGrp="1"/>
          </p:cNvSpPr>
          <p:nvPr>
            <p:ph type="title"/>
          </p:nvPr>
        </p:nvSpPr>
        <p:spPr>
          <a:xfrm>
            <a:off x="913775" y="618517"/>
            <a:ext cx="6667755" cy="1596177"/>
          </a:xfrm>
        </p:spPr>
        <p:txBody>
          <a:bodyPr/>
          <a:lstStyle/>
          <a:p>
            <a:r>
              <a:rPr lang="en-GB" cap="none" dirty="0"/>
              <a:t>Insights Of The Modern Technology</a:t>
            </a:r>
          </a:p>
        </p:txBody>
      </p:sp>
      <p:sp>
        <p:nvSpPr>
          <p:cNvPr id="3" name="Content Placeholder 2">
            <a:extLst>
              <a:ext uri="{FF2B5EF4-FFF2-40B4-BE49-F238E27FC236}">
                <a16:creationId xmlns:a16="http://schemas.microsoft.com/office/drawing/2014/main" id="{7463CF53-BC4A-49B0-80CF-2225BE9493FC}"/>
              </a:ext>
            </a:extLst>
          </p:cNvPr>
          <p:cNvSpPr>
            <a:spLocks noGrp="1"/>
          </p:cNvSpPr>
          <p:nvPr>
            <p:ph sz="quarter" idx="13"/>
          </p:nvPr>
        </p:nvSpPr>
        <p:spPr>
          <a:xfrm>
            <a:off x="658368" y="1887794"/>
            <a:ext cx="8456135" cy="4351689"/>
          </a:xfrm>
        </p:spPr>
        <p:txBody>
          <a:bodyPr>
            <a:normAutofit fontScale="25000" lnSpcReduction="20000"/>
          </a:bodyPr>
          <a:lstStyle/>
          <a:p>
            <a:pPr marL="0" indent="0">
              <a:buNone/>
            </a:pPr>
            <a:r>
              <a:rPr lang="en-GB" sz="8000" b="1" cap="none" dirty="0"/>
              <a:t>Biometric Technology </a:t>
            </a:r>
          </a:p>
          <a:p>
            <a:pPr fontAlgn="base"/>
            <a:r>
              <a:rPr lang="en-GB" sz="8000" cap="none" dirty="0"/>
              <a:t>The Biometric Of  Identification Started In UK By Metropolitan Police In1901.</a:t>
            </a:r>
          </a:p>
          <a:p>
            <a:pPr fontAlgn="base"/>
            <a:r>
              <a:rPr lang="en-GB" sz="8000" cap="none" dirty="0"/>
              <a:t>Regardless To Sir Francis Galton To Find To Same Fingerprints Even In Twins Is One To 64 Billion</a:t>
            </a:r>
          </a:p>
          <a:p>
            <a:pPr fontAlgn="base"/>
            <a:r>
              <a:rPr lang="en-GB" sz="8000" cap="none" dirty="0"/>
              <a:t>Types Of Biometric: </a:t>
            </a:r>
            <a:r>
              <a:rPr lang="en-GB" sz="7400" cap="none" dirty="0">
                <a:solidFill>
                  <a:schemeClr val="accent6">
                    <a:lumMod val="75000"/>
                  </a:schemeClr>
                </a:solidFill>
              </a:rPr>
              <a:t>FACIAL RECOGNITION  </a:t>
            </a:r>
          </a:p>
          <a:p>
            <a:pPr marL="0" indent="0" fontAlgn="base">
              <a:buNone/>
            </a:pPr>
            <a:r>
              <a:rPr lang="en-GB" sz="7400" cap="none" dirty="0">
                <a:solidFill>
                  <a:schemeClr val="accent6">
                    <a:lumMod val="75000"/>
                  </a:schemeClr>
                </a:solidFill>
              </a:rPr>
              <a:t>                                  FIGERPRINT RECOGNITION</a:t>
            </a:r>
          </a:p>
          <a:p>
            <a:pPr marL="0" indent="0" fontAlgn="base">
              <a:buNone/>
            </a:pPr>
            <a:r>
              <a:rPr lang="en-GB" sz="7400" cap="none" dirty="0">
                <a:solidFill>
                  <a:schemeClr val="accent6">
                    <a:lumMod val="75000"/>
                  </a:schemeClr>
                </a:solidFill>
              </a:rPr>
              <a:t>                                  SIGNATURE RECOGNITION</a:t>
            </a:r>
          </a:p>
          <a:p>
            <a:pPr marL="0" indent="0" fontAlgn="base">
              <a:buNone/>
            </a:pPr>
            <a:r>
              <a:rPr lang="en-GB" sz="7400" cap="none" dirty="0">
                <a:solidFill>
                  <a:schemeClr val="accent6">
                    <a:lumMod val="75000"/>
                  </a:schemeClr>
                </a:solidFill>
              </a:rPr>
              <a:t>                                  IRIS RECOGNITION</a:t>
            </a:r>
          </a:p>
          <a:p>
            <a:pPr marL="0" indent="0" fontAlgn="base">
              <a:buNone/>
            </a:pPr>
            <a:r>
              <a:rPr lang="en-GB" sz="7400" cap="none" dirty="0">
                <a:solidFill>
                  <a:schemeClr val="accent6">
                    <a:lumMod val="75000"/>
                  </a:schemeClr>
                </a:solidFill>
              </a:rPr>
              <a:t>                                  </a:t>
            </a:r>
          </a:p>
          <a:p>
            <a:pPr marL="0" indent="0" fontAlgn="base">
              <a:buNone/>
            </a:pPr>
            <a:r>
              <a:rPr lang="en-GB" sz="7400" cap="none" dirty="0">
                <a:solidFill>
                  <a:schemeClr val="accent6">
                    <a:lumMod val="75000"/>
                  </a:schemeClr>
                </a:solidFill>
              </a:rPr>
              <a:t>                                  </a:t>
            </a:r>
          </a:p>
          <a:p>
            <a:pPr algn="ctr" fontAlgn="base"/>
            <a:endParaRPr lang="en-GB" sz="4200" cap="none" dirty="0">
              <a:solidFill>
                <a:schemeClr val="accent6">
                  <a:lumMod val="75000"/>
                </a:schemeClr>
              </a:solidFill>
            </a:endParaRPr>
          </a:p>
          <a:p>
            <a:pPr fontAlgn="base"/>
            <a:endParaRPr lang="en-GB" sz="4200" cap="none" dirty="0"/>
          </a:p>
          <a:p>
            <a:pPr marL="0" indent="0" fontAlgn="base">
              <a:buNone/>
            </a:pPr>
            <a:endParaRPr lang="en-GB" sz="4200" dirty="0"/>
          </a:p>
          <a:p>
            <a:pPr fontAlgn="base"/>
            <a:endParaRPr lang="en-GB" sz="2400" dirty="0"/>
          </a:p>
          <a:p>
            <a:pPr marL="0" indent="0" fontAlgn="base">
              <a:buNone/>
            </a:pPr>
            <a:r>
              <a:rPr lang="en-GB" sz="1700" dirty="0"/>
              <a:t> </a:t>
            </a:r>
          </a:p>
          <a:p>
            <a:pPr marL="0" indent="0" fontAlgn="base">
              <a:buNone/>
            </a:pPr>
            <a:r>
              <a:rPr lang="en-GB" sz="1700" dirty="0"/>
              <a:t> </a:t>
            </a:r>
          </a:p>
        </p:txBody>
      </p:sp>
      <p:sp>
        <p:nvSpPr>
          <p:cNvPr id="8" name="Slide Number Placeholder 7">
            <a:extLst>
              <a:ext uri="{FF2B5EF4-FFF2-40B4-BE49-F238E27FC236}">
                <a16:creationId xmlns:a16="http://schemas.microsoft.com/office/drawing/2014/main" id="{329FF4C7-E588-41C9-AEA9-C82DB57600F0}"/>
              </a:ext>
            </a:extLst>
          </p:cNvPr>
          <p:cNvSpPr>
            <a:spLocks noGrp="1"/>
          </p:cNvSpPr>
          <p:nvPr>
            <p:ph type="sldNum" sz="quarter" idx="12"/>
          </p:nvPr>
        </p:nvSpPr>
        <p:spPr/>
        <p:txBody>
          <a:bodyPr/>
          <a:lstStyle/>
          <a:p>
            <a:fld id="{6D22F896-40B5-4ADD-8801-0D06FADFA095}" type="slidenum">
              <a:rPr lang="en-US" smtClean="0"/>
              <a:t>9</a:t>
            </a:fld>
            <a:endParaRPr lang="en-US" dirty="0"/>
          </a:p>
        </p:txBody>
      </p:sp>
    </p:spTree>
    <p:extLst>
      <p:ext uri="{BB962C8B-B14F-4D97-AF65-F5344CB8AC3E}">
        <p14:creationId xmlns:p14="http://schemas.microsoft.com/office/powerpoint/2010/main" val="1070121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28EA6-2BC6-4B7F-8082-8D2D86E4FAF0}"/>
              </a:ext>
            </a:extLst>
          </p:cNvPr>
          <p:cNvSpPr>
            <a:spLocks noGrp="1"/>
          </p:cNvSpPr>
          <p:nvPr>
            <p:ph type="title"/>
          </p:nvPr>
        </p:nvSpPr>
        <p:spPr/>
        <p:txBody>
          <a:bodyPr/>
          <a:lstStyle/>
          <a:p>
            <a:r>
              <a:rPr lang="en-GB" cap="none" dirty="0"/>
              <a:t>The Impact Of Biometric Technology</a:t>
            </a:r>
          </a:p>
        </p:txBody>
      </p:sp>
      <p:sp>
        <p:nvSpPr>
          <p:cNvPr id="3" name="Content Placeholder 2">
            <a:extLst>
              <a:ext uri="{FF2B5EF4-FFF2-40B4-BE49-F238E27FC236}">
                <a16:creationId xmlns:a16="http://schemas.microsoft.com/office/drawing/2014/main" id="{E35ED1B4-C6D8-4727-89A4-3DAD8513ABE9}"/>
              </a:ext>
            </a:extLst>
          </p:cNvPr>
          <p:cNvSpPr>
            <a:spLocks noGrp="1"/>
          </p:cNvSpPr>
          <p:nvPr>
            <p:ph sz="quarter" idx="13"/>
          </p:nvPr>
        </p:nvSpPr>
        <p:spPr>
          <a:xfrm>
            <a:off x="913775" y="2545116"/>
            <a:ext cx="10363826" cy="4170994"/>
          </a:xfrm>
        </p:spPr>
        <p:txBody>
          <a:bodyPr>
            <a:normAutofit/>
          </a:bodyPr>
          <a:lstStyle/>
          <a:p>
            <a:pPr marL="0" indent="0">
              <a:buNone/>
            </a:pPr>
            <a:r>
              <a:rPr lang="en-GB" sz="2400" b="1"/>
              <a:t>   </a:t>
            </a:r>
            <a:r>
              <a:rPr lang="en-GB" sz="2400" b="1" cap="none"/>
              <a:t>Positive </a:t>
            </a:r>
            <a:r>
              <a:rPr lang="en-GB" sz="2400" b="1" cap="none" dirty="0"/>
              <a:t>I</a:t>
            </a:r>
            <a:r>
              <a:rPr lang="en-GB" sz="2400" b="1" cap="none"/>
              <a:t>mpact</a:t>
            </a:r>
            <a:endParaRPr lang="en-GB" sz="2400" b="1" cap="none" dirty="0"/>
          </a:p>
          <a:p>
            <a:r>
              <a:rPr lang="en-GB" cap="none" dirty="0"/>
              <a:t>Less Queuing</a:t>
            </a:r>
          </a:p>
          <a:p>
            <a:r>
              <a:rPr lang="en-GB" cap="none" dirty="0"/>
              <a:t>Less Stress </a:t>
            </a:r>
          </a:p>
          <a:p>
            <a:r>
              <a:rPr lang="en-GB" cap="none" dirty="0"/>
              <a:t>Passengers Boarded In The Plane Under 20 Min Without Any Assistant </a:t>
            </a:r>
          </a:p>
          <a:p>
            <a:r>
              <a:rPr lang="en-GB" cap="none" dirty="0"/>
              <a:t>In The Future Biometric Technology Will Lead To Greater Number Of Flights Per Day In The Airport </a:t>
            </a:r>
          </a:p>
          <a:p>
            <a:r>
              <a:rPr lang="en-GB" cap="none" dirty="0"/>
              <a:t>Not Presenting Passport And Boarding Passes</a:t>
            </a:r>
          </a:p>
          <a:p>
            <a:r>
              <a:rPr lang="en-GB" cap="none" dirty="0"/>
              <a:t>Expedite Screening (E-gate, Millimetre Wave Advanced Imaging Technology)</a:t>
            </a:r>
          </a:p>
          <a:p>
            <a:endParaRPr lang="en-GB" dirty="0"/>
          </a:p>
          <a:p>
            <a:endParaRPr lang="en-GB" dirty="0"/>
          </a:p>
          <a:p>
            <a:pPr marL="0" indent="0">
              <a:buNone/>
            </a:pPr>
            <a:endParaRPr lang="en-GB" dirty="0"/>
          </a:p>
        </p:txBody>
      </p:sp>
      <p:sp>
        <p:nvSpPr>
          <p:cNvPr id="8" name="Slide Number Placeholder 7">
            <a:extLst>
              <a:ext uri="{FF2B5EF4-FFF2-40B4-BE49-F238E27FC236}">
                <a16:creationId xmlns:a16="http://schemas.microsoft.com/office/drawing/2014/main" id="{5C27FF76-296E-4768-8AAB-488C4B70FBDD}"/>
              </a:ext>
            </a:extLst>
          </p:cNvPr>
          <p:cNvSpPr>
            <a:spLocks noGrp="1"/>
          </p:cNvSpPr>
          <p:nvPr>
            <p:ph type="sldNum" sz="quarter" idx="12"/>
          </p:nvPr>
        </p:nvSpPr>
        <p:spPr/>
        <p:txBody>
          <a:bodyPr/>
          <a:lstStyle/>
          <a:p>
            <a:fld id="{6D22F896-40B5-4ADD-8801-0D06FADFA095}" type="slidenum">
              <a:rPr lang="en-US" smtClean="0"/>
              <a:t>10</a:t>
            </a:fld>
            <a:endParaRPr lang="en-US" dirty="0"/>
          </a:p>
        </p:txBody>
      </p:sp>
    </p:spTree>
    <p:extLst>
      <p:ext uri="{BB962C8B-B14F-4D97-AF65-F5344CB8AC3E}">
        <p14:creationId xmlns:p14="http://schemas.microsoft.com/office/powerpoint/2010/main" val="3690528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F7AF3-1BF2-409A-8268-034F3AA2875A}"/>
              </a:ext>
            </a:extLst>
          </p:cNvPr>
          <p:cNvSpPr>
            <a:spLocks noGrp="1"/>
          </p:cNvSpPr>
          <p:nvPr>
            <p:ph type="title"/>
          </p:nvPr>
        </p:nvSpPr>
        <p:spPr>
          <a:xfrm>
            <a:off x="913775" y="618517"/>
            <a:ext cx="7218171" cy="1596177"/>
          </a:xfrm>
        </p:spPr>
        <p:txBody>
          <a:bodyPr/>
          <a:lstStyle/>
          <a:p>
            <a:r>
              <a:rPr lang="en-GB" cap="none" dirty="0"/>
              <a:t>Impact Of Biometric Technology</a:t>
            </a:r>
          </a:p>
        </p:txBody>
      </p:sp>
      <p:sp>
        <p:nvSpPr>
          <p:cNvPr id="3" name="Content Placeholder 2">
            <a:extLst>
              <a:ext uri="{FF2B5EF4-FFF2-40B4-BE49-F238E27FC236}">
                <a16:creationId xmlns:a16="http://schemas.microsoft.com/office/drawing/2014/main" id="{6748D7C3-42EE-490E-9C7F-D251C8216A56}"/>
              </a:ext>
            </a:extLst>
          </p:cNvPr>
          <p:cNvSpPr>
            <a:spLocks noGrp="1"/>
          </p:cNvSpPr>
          <p:nvPr>
            <p:ph sz="quarter" idx="13"/>
          </p:nvPr>
        </p:nvSpPr>
        <p:spPr>
          <a:xfrm>
            <a:off x="913774" y="2367092"/>
            <a:ext cx="5629069" cy="3424107"/>
          </a:xfrm>
        </p:spPr>
        <p:txBody>
          <a:bodyPr/>
          <a:lstStyle/>
          <a:p>
            <a:pPr marL="0" indent="0">
              <a:buNone/>
            </a:pPr>
            <a:r>
              <a:rPr lang="en-GB" sz="2400" b="1" cap="none" dirty="0"/>
              <a:t>   Potential Disadvantages</a:t>
            </a:r>
          </a:p>
          <a:p>
            <a:r>
              <a:rPr lang="en-GB" cap="none" dirty="0"/>
              <a:t>New Creation Of Inspection</a:t>
            </a:r>
          </a:p>
          <a:p>
            <a:r>
              <a:rPr lang="en-GB" cap="none" dirty="0"/>
              <a:t>Face Recognition – Every Face Is Different Or Maybe Not </a:t>
            </a:r>
          </a:p>
          <a:p>
            <a:r>
              <a:rPr lang="en-GB" cap="none" dirty="0"/>
              <a:t>Data Protection </a:t>
            </a:r>
          </a:p>
          <a:p>
            <a:pPr marL="0" indent="0">
              <a:buNone/>
            </a:pPr>
            <a:endParaRPr lang="en-GB" dirty="0"/>
          </a:p>
        </p:txBody>
      </p:sp>
      <p:sp>
        <p:nvSpPr>
          <p:cNvPr id="8" name="Slide Number Placeholder 7">
            <a:extLst>
              <a:ext uri="{FF2B5EF4-FFF2-40B4-BE49-F238E27FC236}">
                <a16:creationId xmlns:a16="http://schemas.microsoft.com/office/drawing/2014/main" id="{B7C57764-01ED-45DD-94F1-F6DC1F545696}"/>
              </a:ext>
            </a:extLst>
          </p:cNvPr>
          <p:cNvSpPr>
            <a:spLocks noGrp="1"/>
          </p:cNvSpPr>
          <p:nvPr>
            <p:ph type="sldNum" sz="quarter" idx="12"/>
          </p:nvPr>
        </p:nvSpPr>
        <p:spPr/>
        <p:txBody>
          <a:bodyPr/>
          <a:lstStyle/>
          <a:p>
            <a:fld id="{6D22F896-40B5-4ADD-8801-0D06FADFA095}" type="slidenum">
              <a:rPr lang="en-US" smtClean="0"/>
              <a:t>11</a:t>
            </a:fld>
            <a:endParaRPr lang="en-US" dirty="0"/>
          </a:p>
        </p:txBody>
      </p:sp>
    </p:spTree>
    <p:extLst>
      <p:ext uri="{BB962C8B-B14F-4D97-AF65-F5344CB8AC3E}">
        <p14:creationId xmlns:p14="http://schemas.microsoft.com/office/powerpoint/2010/main" val="897469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C18B1-C877-4363-A294-820ECBECF927}"/>
              </a:ext>
            </a:extLst>
          </p:cNvPr>
          <p:cNvSpPr>
            <a:spLocks noGrp="1"/>
          </p:cNvSpPr>
          <p:nvPr>
            <p:ph type="title"/>
          </p:nvPr>
        </p:nvSpPr>
        <p:spPr/>
        <p:txBody>
          <a:bodyPr/>
          <a:lstStyle/>
          <a:p>
            <a:endParaRPr lang="en-GB"/>
          </a:p>
        </p:txBody>
      </p:sp>
      <p:pic>
        <p:nvPicPr>
          <p:cNvPr id="4" name="everis e-Gates">
            <a:hlinkClick r:id="" action="ppaction://media"/>
            <a:extLst>
              <a:ext uri="{FF2B5EF4-FFF2-40B4-BE49-F238E27FC236}">
                <a16:creationId xmlns:a16="http://schemas.microsoft.com/office/drawing/2014/main" id="{D7C48809-995A-44F8-86A8-50081417849F}"/>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4"/>
          <a:stretch>
            <a:fillRect/>
          </a:stretch>
        </p:blipFill>
        <p:spPr>
          <a:xfrm>
            <a:off x="-938253" y="-302150"/>
            <a:ext cx="13405898" cy="7617349"/>
          </a:xfrm>
        </p:spPr>
      </p:pic>
      <p:sp>
        <p:nvSpPr>
          <p:cNvPr id="8" name="Slide Number Placeholder 7">
            <a:extLst>
              <a:ext uri="{FF2B5EF4-FFF2-40B4-BE49-F238E27FC236}">
                <a16:creationId xmlns:a16="http://schemas.microsoft.com/office/drawing/2014/main" id="{7349256A-7211-4353-8F57-F306B6BF8572}"/>
              </a:ext>
            </a:extLst>
          </p:cNvPr>
          <p:cNvSpPr>
            <a:spLocks noGrp="1"/>
          </p:cNvSpPr>
          <p:nvPr>
            <p:ph type="sldNum" sz="quarter" idx="12"/>
          </p:nvPr>
        </p:nvSpPr>
        <p:spPr/>
        <p:txBody>
          <a:bodyPr/>
          <a:lstStyle/>
          <a:p>
            <a:fld id="{6D22F896-40B5-4ADD-8801-0D06FADFA095}" type="slidenum">
              <a:rPr lang="en-US" smtClean="0"/>
              <a:t>12</a:t>
            </a:fld>
            <a:endParaRPr lang="en-US" dirty="0"/>
          </a:p>
        </p:txBody>
      </p:sp>
    </p:spTree>
    <p:extLst>
      <p:ext uri="{BB962C8B-B14F-4D97-AF65-F5344CB8AC3E}">
        <p14:creationId xmlns:p14="http://schemas.microsoft.com/office/powerpoint/2010/main" val="254153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4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4A53E-60E0-4211-BA72-F5DEF7880616}"/>
              </a:ext>
            </a:extLst>
          </p:cNvPr>
          <p:cNvSpPr>
            <a:spLocks noGrp="1"/>
          </p:cNvSpPr>
          <p:nvPr>
            <p:ph type="title"/>
          </p:nvPr>
        </p:nvSpPr>
        <p:spPr>
          <a:xfrm>
            <a:off x="913775" y="618517"/>
            <a:ext cx="6357037" cy="1596177"/>
          </a:xfrm>
        </p:spPr>
        <p:txBody>
          <a:bodyPr/>
          <a:lstStyle/>
          <a:p>
            <a:r>
              <a:rPr lang="en-GB" cap="none" dirty="0"/>
              <a:t>Lessons That Can Been </a:t>
            </a:r>
            <a:br>
              <a:rPr lang="en-GB" cap="none" dirty="0"/>
            </a:br>
            <a:r>
              <a:rPr lang="en-GB" cap="none" dirty="0"/>
              <a:t>Drawn From The Case Study</a:t>
            </a:r>
          </a:p>
        </p:txBody>
      </p:sp>
      <p:sp>
        <p:nvSpPr>
          <p:cNvPr id="3" name="Content Placeholder 2">
            <a:extLst>
              <a:ext uri="{FF2B5EF4-FFF2-40B4-BE49-F238E27FC236}">
                <a16:creationId xmlns:a16="http://schemas.microsoft.com/office/drawing/2014/main" id="{B3081FA6-845E-4473-97F4-2A9A5C363B71}"/>
              </a:ext>
            </a:extLst>
          </p:cNvPr>
          <p:cNvSpPr>
            <a:spLocks noGrp="1"/>
          </p:cNvSpPr>
          <p:nvPr>
            <p:ph sz="quarter" idx="13"/>
          </p:nvPr>
        </p:nvSpPr>
        <p:spPr>
          <a:xfrm>
            <a:off x="913775" y="2399071"/>
            <a:ext cx="6934086" cy="3392128"/>
          </a:xfrm>
        </p:spPr>
        <p:txBody>
          <a:bodyPr/>
          <a:lstStyle/>
          <a:p>
            <a:r>
              <a:rPr lang="en-GB" cap="none" dirty="0"/>
              <a:t>Times Fly For British Airways </a:t>
            </a:r>
          </a:p>
          <a:p>
            <a:r>
              <a:rPr lang="en-GB" cap="none" dirty="0"/>
              <a:t>The Travel Of The Future </a:t>
            </a:r>
          </a:p>
          <a:p>
            <a:r>
              <a:rPr lang="en-GB" cap="none" dirty="0"/>
              <a:t>Technology Is Changing The Travel</a:t>
            </a:r>
          </a:p>
          <a:p>
            <a:r>
              <a:rPr lang="en-GB" cap="none" dirty="0"/>
              <a:t>Data Is  Not Shared (Seidman-Becker 2019)</a:t>
            </a:r>
          </a:p>
          <a:p>
            <a:r>
              <a:rPr lang="en-GB" cap="none" dirty="0"/>
              <a:t>Trust Is Everything</a:t>
            </a:r>
            <a:endParaRPr lang="en-GB" dirty="0"/>
          </a:p>
        </p:txBody>
      </p:sp>
      <p:sp>
        <p:nvSpPr>
          <p:cNvPr id="8" name="Slide Number Placeholder 7">
            <a:extLst>
              <a:ext uri="{FF2B5EF4-FFF2-40B4-BE49-F238E27FC236}">
                <a16:creationId xmlns:a16="http://schemas.microsoft.com/office/drawing/2014/main" id="{843B7058-48CD-4CE9-8D84-62E70CEB9B91}"/>
              </a:ext>
            </a:extLst>
          </p:cNvPr>
          <p:cNvSpPr>
            <a:spLocks noGrp="1"/>
          </p:cNvSpPr>
          <p:nvPr>
            <p:ph type="sldNum" sz="quarter" idx="12"/>
          </p:nvPr>
        </p:nvSpPr>
        <p:spPr/>
        <p:txBody>
          <a:bodyPr/>
          <a:lstStyle/>
          <a:p>
            <a:fld id="{6D22F896-40B5-4ADD-8801-0D06FADFA095}" type="slidenum">
              <a:rPr lang="en-US" smtClean="0"/>
              <a:t>13</a:t>
            </a:fld>
            <a:endParaRPr lang="en-US" dirty="0"/>
          </a:p>
        </p:txBody>
      </p:sp>
    </p:spTree>
    <p:extLst>
      <p:ext uri="{BB962C8B-B14F-4D97-AF65-F5344CB8AC3E}">
        <p14:creationId xmlns:p14="http://schemas.microsoft.com/office/powerpoint/2010/main" val="2553112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C1252-2BE3-4F11-B2F9-231E985DFA44}"/>
              </a:ext>
            </a:extLst>
          </p:cNvPr>
          <p:cNvSpPr>
            <a:spLocks noGrp="1"/>
          </p:cNvSpPr>
          <p:nvPr>
            <p:ph type="title"/>
          </p:nvPr>
        </p:nvSpPr>
        <p:spPr>
          <a:xfrm>
            <a:off x="913775" y="618517"/>
            <a:ext cx="2530761" cy="1596177"/>
          </a:xfrm>
        </p:spPr>
        <p:txBody>
          <a:bodyPr/>
          <a:lstStyle/>
          <a:p>
            <a:r>
              <a:rPr lang="en-GB" cap="none" dirty="0"/>
              <a:t>Conclusion</a:t>
            </a:r>
          </a:p>
        </p:txBody>
      </p:sp>
      <p:sp>
        <p:nvSpPr>
          <p:cNvPr id="3" name="Content Placeholder 2">
            <a:extLst>
              <a:ext uri="{FF2B5EF4-FFF2-40B4-BE49-F238E27FC236}">
                <a16:creationId xmlns:a16="http://schemas.microsoft.com/office/drawing/2014/main" id="{38C610E2-4CCE-4AFC-B2DF-6C815B7452D8}"/>
              </a:ext>
            </a:extLst>
          </p:cNvPr>
          <p:cNvSpPr>
            <a:spLocks noGrp="1"/>
          </p:cNvSpPr>
          <p:nvPr>
            <p:ph sz="quarter" idx="13"/>
          </p:nvPr>
        </p:nvSpPr>
        <p:spPr>
          <a:xfrm>
            <a:off x="913774" y="2367092"/>
            <a:ext cx="7431236" cy="3424107"/>
          </a:xfrm>
        </p:spPr>
        <p:txBody>
          <a:bodyPr>
            <a:normAutofit fontScale="25000" lnSpcReduction="20000"/>
          </a:bodyPr>
          <a:lstStyle/>
          <a:p>
            <a:pPr marL="0" indent="0">
              <a:buNone/>
            </a:pPr>
            <a:endParaRPr lang="en-GB" sz="3500" b="1" dirty="0"/>
          </a:p>
          <a:p>
            <a:r>
              <a:rPr lang="en-GB" sz="8000" cap="none" dirty="0"/>
              <a:t>British Airways Has Managed To Board 240 Customers On Its Daily BA2036 Flights To London Gatwick In Around Ten Minutes (</a:t>
            </a:r>
            <a:r>
              <a:rPr lang="en-GB" sz="8000" cap="none" dirty="0" err="1"/>
              <a:t>Chapple,J</a:t>
            </a:r>
            <a:r>
              <a:rPr lang="en-GB" sz="8000" cap="none" dirty="0"/>
              <a:t>. 2019)</a:t>
            </a:r>
          </a:p>
          <a:p>
            <a:r>
              <a:rPr lang="en-GB" sz="8000" cap="none" dirty="0"/>
              <a:t>Easy Travelling For Customers </a:t>
            </a:r>
          </a:p>
          <a:p>
            <a:r>
              <a:rPr lang="en-GB" sz="8000" cap="none" dirty="0"/>
              <a:t>Traveling Without Needs To Speak To No One</a:t>
            </a:r>
          </a:p>
          <a:p>
            <a:r>
              <a:rPr lang="en-GB" sz="8000" cap="none" dirty="0"/>
              <a:t>Flights On Time</a:t>
            </a:r>
          </a:p>
          <a:p>
            <a:pPr marL="0" indent="0">
              <a:buNone/>
            </a:pPr>
            <a:r>
              <a:rPr lang="en-GB" sz="4800" dirty="0"/>
              <a:t>      </a:t>
            </a:r>
          </a:p>
        </p:txBody>
      </p:sp>
      <p:sp>
        <p:nvSpPr>
          <p:cNvPr id="4" name="Rectangle 1">
            <a:extLst>
              <a:ext uri="{FF2B5EF4-FFF2-40B4-BE49-F238E27FC236}">
                <a16:creationId xmlns:a16="http://schemas.microsoft.com/office/drawing/2014/main" id="{8A0EA93B-A635-40FD-BF63-C4657CE494AD}"/>
              </a:ext>
            </a:extLst>
          </p:cNvPr>
          <p:cNvSpPr>
            <a:spLocks noChangeArrowheads="1"/>
          </p:cNvSpPr>
          <p:nvPr/>
        </p:nvSpPr>
        <p:spPr bwMode="auto">
          <a:xfrm>
            <a:off x="0" y="1513992400"/>
            <a:ext cx="1905000" cy="457200"/>
          </a:xfrm>
          <a:prstGeom prst="rect">
            <a:avLst/>
          </a:prstGeom>
          <a:solidFill>
            <a:srgbClr val="CCCC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5870" rIns="0" bIns="1587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40505"/>
                </a:solidFill>
                <a:effectLst/>
                <a:latin typeface="Intro W01 Bold"/>
              </a:rPr>
              <a:t>Hello! You are viewing your 1 free guest article this week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3008FCE2-2C4F-4AA0-9683-FE6BCAC15530}"/>
              </a:ext>
            </a:extLst>
          </p:cNvPr>
          <p:cNvSpPr>
            <a:spLocks noChangeArrowheads="1"/>
          </p:cNvSpPr>
          <p:nvPr/>
        </p:nvSpPr>
        <p:spPr bwMode="auto">
          <a:xfrm>
            <a:off x="0" y="1514449600"/>
            <a:ext cx="1905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 name="Rectangle 3">
            <a:extLst>
              <a:ext uri="{FF2B5EF4-FFF2-40B4-BE49-F238E27FC236}">
                <a16:creationId xmlns:a16="http://schemas.microsoft.com/office/drawing/2014/main" id="{9BFED6F7-4FF1-42BD-B580-BACA80CDC759}"/>
              </a:ext>
            </a:extLst>
          </p:cNvPr>
          <p:cNvSpPr>
            <a:spLocks noChangeArrowheads="1"/>
          </p:cNvSpPr>
          <p:nvPr/>
        </p:nvSpPr>
        <p:spPr bwMode="auto">
          <a:xfrm>
            <a:off x="0" y="1514465475"/>
            <a:ext cx="1905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952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DE147A"/>
                </a:solidFill>
                <a:effectLst/>
                <a:latin typeface="Intro W01 Regular"/>
                <a:hlinkClick r:id="rId2"/>
              </a:rPr>
              <a:t>Please log in</a:t>
            </a:r>
            <a:r>
              <a:rPr kumimoji="0" lang="en-US" altLang="en-US" sz="1200" b="0" i="0" u="none" strike="noStrike" cap="none" normalizeH="0" baseline="0">
                <a:ln>
                  <a:noFill/>
                </a:ln>
                <a:solidFill>
                  <a:srgbClr val="333333"/>
                </a:solidFill>
                <a:effectLst/>
                <a:latin typeface="Intro W01 Regular"/>
              </a:rPr>
              <a:t> or join now for free, immediate and unlimited access to our award-winning online content. </a:t>
            </a:r>
            <a:r>
              <a:rPr kumimoji="0" lang="en-US" altLang="en-US" sz="1200" b="0" i="0" u="none" strike="noStrike" cap="none" normalizeH="0" baseline="0">
                <a:ln>
                  <a:noFill/>
                </a:ln>
                <a:solidFill>
                  <a:srgbClr val="DE147A"/>
                </a:solidFill>
                <a:effectLst/>
                <a:latin typeface="Intro W01 Regular"/>
                <a:hlinkClick r:id="rId3"/>
              </a:rPr>
              <a:t>Find out more...</a:t>
            </a:r>
            <a:br>
              <a:rPr kumimoji="0" lang="en-US" altLang="en-US" sz="1200" b="0" i="0" u="none" strike="noStrike" cap="none" normalizeH="0" baseline="0">
                <a:ln>
                  <a:noFill/>
                </a:ln>
                <a:solidFill>
                  <a:srgbClr val="333333"/>
                </a:solidFill>
                <a:effectLst/>
                <a:latin typeface="Intro W01 Regular"/>
              </a:rPr>
            </a:br>
            <a:br>
              <a:rPr kumimoji="0" lang="en-US" altLang="en-US" sz="1200" b="0" i="0" u="none" strike="noStrike" cap="none" normalizeH="0" baseline="0">
                <a:ln>
                  <a:noFill/>
                </a:ln>
                <a:solidFill>
                  <a:srgbClr val="333333"/>
                </a:solidFill>
                <a:effectLst/>
                <a:latin typeface="Intro W01 Regular"/>
              </a:rPr>
            </a:br>
            <a:r>
              <a:rPr kumimoji="0" lang="en-US" altLang="en-US" sz="1200" b="0" i="0" u="none" strike="noStrike" cap="none" normalizeH="0" baseline="0">
                <a:ln>
                  <a:noFill/>
                </a:ln>
                <a:solidFill>
                  <a:srgbClr val="FFFFFF"/>
                </a:solidFill>
                <a:effectLst/>
                <a:latin typeface="Intro W01 Bold"/>
                <a:hlinkClick r:id="rId4"/>
              </a:rPr>
              <a:t>Join us</a:t>
            </a:r>
            <a:br>
              <a:rPr kumimoji="0" lang="en-US" altLang="en-US" sz="1200" b="0" i="0" u="none" strike="noStrike" cap="none" normalizeH="0" baseline="0">
                <a:ln>
                  <a:noFill/>
                </a:ln>
                <a:solidFill>
                  <a:srgbClr val="333333"/>
                </a:solidFill>
                <a:effectLst/>
                <a:latin typeface="Intro W01 Regular"/>
              </a:rPr>
            </a:br>
            <a:r>
              <a:rPr kumimoji="0" lang="en-US" altLang="en-US" sz="1200" b="0" i="0" u="none" strike="noStrike" cap="none" normalizeH="0" baseline="-30000">
                <a:ln>
                  <a:noFill/>
                </a:ln>
                <a:solidFill>
                  <a:srgbClr val="333333"/>
                </a:solidFill>
                <a:effectLst/>
                <a:latin typeface="Intro W01 Regular"/>
              </a:rPr>
              <a:t>Already a member? </a:t>
            </a:r>
            <a:r>
              <a:rPr kumimoji="0" lang="en-US" altLang="en-US" sz="1200" b="0" i="0" u="none" strike="noStrike" cap="none" normalizeH="0" baseline="-30000">
                <a:ln>
                  <a:noFill/>
                </a:ln>
                <a:solidFill>
                  <a:srgbClr val="DE147A"/>
                </a:solidFill>
                <a:effectLst/>
                <a:latin typeface="Intro W01 Regular"/>
                <a:hlinkClick r:id="rId2"/>
              </a:rPr>
              <a:t>Log in here</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500" b="0" i="0" u="none" strike="noStrike" cap="none" normalizeH="0" baseline="0">
              <a:ln>
                <a:noFill/>
              </a:ln>
              <a:solidFill>
                <a:srgbClr val="040505"/>
              </a:solidFill>
              <a:effectLst/>
              <a:latin typeface="Intro W01 Black"/>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500" b="0" i="0" u="none" strike="noStrike" cap="none" normalizeH="0" baseline="0">
                <a:ln>
                  <a:noFill/>
                </a:ln>
                <a:solidFill>
                  <a:srgbClr val="040505"/>
                </a:solidFill>
                <a:effectLst/>
                <a:latin typeface="Intro W01 Black"/>
                <a:cs typeface="Times New Roman" panose="02020603050405020304" pitchFamily="18" charset="0"/>
              </a:rPr>
              <a:t>BRITISH AIRWAYS PLEDGES TO ROLL OUT BIOMETRIC BOARDING FOR INTERNATIONAL FLIGHTS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1FBB0E14-8038-4DB3-AD9E-F38EE988423D}"/>
              </a:ext>
            </a:extLst>
          </p:cNvPr>
          <p:cNvSpPr>
            <a:spLocks noChangeArrowheads="1"/>
          </p:cNvSpPr>
          <p:nvPr/>
        </p:nvSpPr>
        <p:spPr bwMode="auto">
          <a:xfrm>
            <a:off x="152400" y="1514144800"/>
            <a:ext cx="1905000" cy="457200"/>
          </a:xfrm>
          <a:prstGeom prst="rect">
            <a:avLst/>
          </a:prstGeom>
          <a:solidFill>
            <a:srgbClr val="CCCC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5870" rIns="0" bIns="1587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40505"/>
                </a:solidFill>
                <a:effectLst/>
                <a:latin typeface="Intro W01 Bold"/>
              </a:rPr>
              <a:t>Hello! You are viewing your 1 free guest article this week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3D681AD7-F2CE-4019-8C4B-A1DE813094F2}"/>
              </a:ext>
            </a:extLst>
          </p:cNvPr>
          <p:cNvSpPr>
            <a:spLocks noChangeArrowheads="1"/>
          </p:cNvSpPr>
          <p:nvPr/>
        </p:nvSpPr>
        <p:spPr bwMode="auto">
          <a:xfrm>
            <a:off x="152400" y="1514602000"/>
            <a:ext cx="1905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Rectangle 6">
            <a:extLst>
              <a:ext uri="{FF2B5EF4-FFF2-40B4-BE49-F238E27FC236}">
                <a16:creationId xmlns:a16="http://schemas.microsoft.com/office/drawing/2014/main" id="{841CDBA1-1EF6-46ED-9ACC-9A6561A060D3}"/>
              </a:ext>
            </a:extLst>
          </p:cNvPr>
          <p:cNvSpPr>
            <a:spLocks noChangeArrowheads="1"/>
          </p:cNvSpPr>
          <p:nvPr/>
        </p:nvSpPr>
        <p:spPr bwMode="auto">
          <a:xfrm>
            <a:off x="152400" y="1514617875"/>
            <a:ext cx="1905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952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DE147A"/>
                </a:solidFill>
                <a:effectLst/>
                <a:latin typeface="Intro W01 Regular"/>
                <a:hlinkClick r:id="rId2"/>
              </a:rPr>
              <a:t>Please log in</a:t>
            </a:r>
            <a:r>
              <a:rPr kumimoji="0" lang="en-US" altLang="en-US" sz="1200" b="0" i="0" u="none" strike="noStrike" cap="none" normalizeH="0" baseline="0">
                <a:ln>
                  <a:noFill/>
                </a:ln>
                <a:solidFill>
                  <a:srgbClr val="333333"/>
                </a:solidFill>
                <a:effectLst/>
                <a:latin typeface="Intro W01 Regular"/>
              </a:rPr>
              <a:t> or join now for free, immediate and unlimited access to our award-winning online content. </a:t>
            </a:r>
            <a:r>
              <a:rPr kumimoji="0" lang="en-US" altLang="en-US" sz="1200" b="0" i="0" u="none" strike="noStrike" cap="none" normalizeH="0" baseline="0">
                <a:ln>
                  <a:noFill/>
                </a:ln>
                <a:solidFill>
                  <a:srgbClr val="DE147A"/>
                </a:solidFill>
                <a:effectLst/>
                <a:latin typeface="Intro W01 Regular"/>
                <a:hlinkClick r:id="rId3"/>
              </a:rPr>
              <a:t>Find out more...</a:t>
            </a:r>
            <a:br>
              <a:rPr kumimoji="0" lang="en-US" altLang="en-US" sz="1200" b="0" i="0" u="none" strike="noStrike" cap="none" normalizeH="0" baseline="0">
                <a:ln>
                  <a:noFill/>
                </a:ln>
                <a:solidFill>
                  <a:srgbClr val="333333"/>
                </a:solidFill>
                <a:effectLst/>
                <a:latin typeface="Intro W01 Regular"/>
              </a:rPr>
            </a:br>
            <a:br>
              <a:rPr kumimoji="0" lang="en-US" altLang="en-US" sz="1200" b="0" i="0" u="none" strike="noStrike" cap="none" normalizeH="0" baseline="0">
                <a:ln>
                  <a:noFill/>
                </a:ln>
                <a:solidFill>
                  <a:srgbClr val="333333"/>
                </a:solidFill>
                <a:effectLst/>
                <a:latin typeface="Intro W01 Regular"/>
              </a:rPr>
            </a:br>
            <a:r>
              <a:rPr kumimoji="0" lang="en-US" altLang="en-US" sz="1200" b="0" i="0" u="none" strike="noStrike" cap="none" normalizeH="0" baseline="0">
                <a:ln>
                  <a:noFill/>
                </a:ln>
                <a:solidFill>
                  <a:srgbClr val="FFFFFF"/>
                </a:solidFill>
                <a:effectLst/>
                <a:latin typeface="Intro W01 Bold"/>
                <a:hlinkClick r:id="rId4"/>
              </a:rPr>
              <a:t>Join us</a:t>
            </a:r>
            <a:br>
              <a:rPr kumimoji="0" lang="en-US" altLang="en-US" sz="1200" b="0" i="0" u="none" strike="noStrike" cap="none" normalizeH="0" baseline="0">
                <a:ln>
                  <a:noFill/>
                </a:ln>
                <a:solidFill>
                  <a:srgbClr val="333333"/>
                </a:solidFill>
                <a:effectLst/>
                <a:latin typeface="Intro W01 Regular"/>
              </a:rPr>
            </a:br>
            <a:r>
              <a:rPr kumimoji="0" lang="en-US" altLang="en-US" sz="1200" b="0" i="0" u="none" strike="noStrike" cap="none" normalizeH="0" baseline="-30000">
                <a:ln>
                  <a:noFill/>
                </a:ln>
                <a:solidFill>
                  <a:srgbClr val="333333"/>
                </a:solidFill>
                <a:effectLst/>
                <a:latin typeface="Intro W01 Regular"/>
              </a:rPr>
              <a:t>Already a member? </a:t>
            </a:r>
            <a:r>
              <a:rPr kumimoji="0" lang="en-US" altLang="en-US" sz="1200" b="0" i="0" u="none" strike="noStrike" cap="none" normalizeH="0" baseline="-30000">
                <a:ln>
                  <a:noFill/>
                </a:ln>
                <a:solidFill>
                  <a:srgbClr val="DE147A"/>
                </a:solidFill>
                <a:effectLst/>
                <a:latin typeface="Intro W01 Regular"/>
                <a:hlinkClick r:id="rId2"/>
              </a:rPr>
              <a:t>Log in here</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500" b="0" i="0" u="none" strike="noStrike" cap="none" normalizeH="0" baseline="0">
              <a:ln>
                <a:noFill/>
              </a:ln>
              <a:solidFill>
                <a:srgbClr val="040505"/>
              </a:solidFill>
              <a:effectLst/>
              <a:latin typeface="Intro W01 Black"/>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500" b="0" i="0" u="none" strike="noStrike" cap="none" normalizeH="0" baseline="0">
                <a:ln>
                  <a:noFill/>
                </a:ln>
                <a:solidFill>
                  <a:srgbClr val="040505"/>
                </a:solidFill>
                <a:effectLst/>
                <a:latin typeface="Intro W01 Black"/>
                <a:cs typeface="Times New Roman" panose="02020603050405020304" pitchFamily="18" charset="0"/>
              </a:rPr>
              <a:t>BRITISH AIRWAYS PLEDGES TO ROLL OUT BIOMETRIC BOARDING FOR INTERNATIONAL FLIGHTS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Rectangle 7">
            <a:extLst>
              <a:ext uri="{FF2B5EF4-FFF2-40B4-BE49-F238E27FC236}">
                <a16:creationId xmlns:a16="http://schemas.microsoft.com/office/drawing/2014/main" id="{FB2EBD53-46B0-4944-847F-0B0C9E331275}"/>
              </a:ext>
            </a:extLst>
          </p:cNvPr>
          <p:cNvSpPr>
            <a:spLocks noChangeArrowheads="1"/>
          </p:cNvSpPr>
          <p:nvPr/>
        </p:nvSpPr>
        <p:spPr bwMode="auto">
          <a:xfrm>
            <a:off x="304800" y="1514297200"/>
            <a:ext cx="1905000" cy="457200"/>
          </a:xfrm>
          <a:prstGeom prst="rect">
            <a:avLst/>
          </a:prstGeom>
          <a:solidFill>
            <a:srgbClr val="CCCC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5870" rIns="0" bIns="1587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40505"/>
                </a:solidFill>
                <a:effectLst/>
                <a:latin typeface="Intro W01 Bold"/>
              </a:rPr>
              <a:t>Hello! You are viewing your 1 free guest article this week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 name="Rectangle 8">
            <a:extLst>
              <a:ext uri="{FF2B5EF4-FFF2-40B4-BE49-F238E27FC236}">
                <a16:creationId xmlns:a16="http://schemas.microsoft.com/office/drawing/2014/main" id="{DB29DFC1-59CC-4533-AACB-5A16D567B4F8}"/>
              </a:ext>
            </a:extLst>
          </p:cNvPr>
          <p:cNvSpPr>
            <a:spLocks noChangeArrowheads="1"/>
          </p:cNvSpPr>
          <p:nvPr/>
        </p:nvSpPr>
        <p:spPr bwMode="auto">
          <a:xfrm>
            <a:off x="304800" y="1514754400"/>
            <a:ext cx="1905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2" name="Rectangle 9">
            <a:extLst>
              <a:ext uri="{FF2B5EF4-FFF2-40B4-BE49-F238E27FC236}">
                <a16:creationId xmlns:a16="http://schemas.microsoft.com/office/drawing/2014/main" id="{A1E2577F-06E4-46E7-8E42-30F8A89596F6}"/>
              </a:ext>
            </a:extLst>
          </p:cNvPr>
          <p:cNvSpPr>
            <a:spLocks noChangeArrowheads="1"/>
          </p:cNvSpPr>
          <p:nvPr/>
        </p:nvSpPr>
        <p:spPr bwMode="auto">
          <a:xfrm>
            <a:off x="304800" y="1514770275"/>
            <a:ext cx="1905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952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DE147A"/>
                </a:solidFill>
                <a:effectLst/>
                <a:latin typeface="Intro W01 Regular"/>
                <a:hlinkClick r:id="rId2"/>
              </a:rPr>
              <a:t>Please log in</a:t>
            </a:r>
            <a:r>
              <a:rPr kumimoji="0" lang="en-US" altLang="en-US" sz="1200" b="0" i="0" u="none" strike="noStrike" cap="none" normalizeH="0" baseline="0">
                <a:ln>
                  <a:noFill/>
                </a:ln>
                <a:solidFill>
                  <a:srgbClr val="333333"/>
                </a:solidFill>
                <a:effectLst/>
                <a:latin typeface="Intro W01 Regular"/>
              </a:rPr>
              <a:t> or join now for free, immediate and unlimited access to our award-winning online content. </a:t>
            </a:r>
            <a:r>
              <a:rPr kumimoji="0" lang="en-US" altLang="en-US" sz="1200" b="0" i="0" u="none" strike="noStrike" cap="none" normalizeH="0" baseline="0">
                <a:ln>
                  <a:noFill/>
                </a:ln>
                <a:solidFill>
                  <a:srgbClr val="DE147A"/>
                </a:solidFill>
                <a:effectLst/>
                <a:latin typeface="Intro W01 Regular"/>
                <a:hlinkClick r:id="rId3"/>
              </a:rPr>
              <a:t>Find out more...</a:t>
            </a:r>
            <a:br>
              <a:rPr kumimoji="0" lang="en-US" altLang="en-US" sz="1200" b="0" i="0" u="none" strike="noStrike" cap="none" normalizeH="0" baseline="0">
                <a:ln>
                  <a:noFill/>
                </a:ln>
                <a:solidFill>
                  <a:srgbClr val="333333"/>
                </a:solidFill>
                <a:effectLst/>
                <a:latin typeface="Intro W01 Regular"/>
              </a:rPr>
            </a:br>
            <a:br>
              <a:rPr kumimoji="0" lang="en-US" altLang="en-US" sz="1200" b="0" i="0" u="none" strike="noStrike" cap="none" normalizeH="0" baseline="0">
                <a:ln>
                  <a:noFill/>
                </a:ln>
                <a:solidFill>
                  <a:srgbClr val="333333"/>
                </a:solidFill>
                <a:effectLst/>
                <a:latin typeface="Intro W01 Regular"/>
              </a:rPr>
            </a:br>
            <a:r>
              <a:rPr kumimoji="0" lang="en-US" altLang="en-US" sz="1200" b="0" i="0" u="none" strike="noStrike" cap="none" normalizeH="0" baseline="0">
                <a:ln>
                  <a:noFill/>
                </a:ln>
                <a:solidFill>
                  <a:srgbClr val="FFFFFF"/>
                </a:solidFill>
                <a:effectLst/>
                <a:latin typeface="Intro W01 Bold"/>
                <a:hlinkClick r:id="rId4"/>
              </a:rPr>
              <a:t>Join us</a:t>
            </a:r>
            <a:br>
              <a:rPr kumimoji="0" lang="en-US" altLang="en-US" sz="1200" b="0" i="0" u="none" strike="noStrike" cap="none" normalizeH="0" baseline="0">
                <a:ln>
                  <a:noFill/>
                </a:ln>
                <a:solidFill>
                  <a:srgbClr val="333333"/>
                </a:solidFill>
                <a:effectLst/>
                <a:latin typeface="Intro W01 Regular"/>
              </a:rPr>
            </a:br>
            <a:r>
              <a:rPr kumimoji="0" lang="en-US" altLang="en-US" sz="1200" b="0" i="0" u="none" strike="noStrike" cap="none" normalizeH="0" baseline="-30000">
                <a:ln>
                  <a:noFill/>
                </a:ln>
                <a:solidFill>
                  <a:srgbClr val="333333"/>
                </a:solidFill>
                <a:effectLst/>
                <a:latin typeface="Intro W01 Regular"/>
              </a:rPr>
              <a:t>Already a member? </a:t>
            </a:r>
            <a:r>
              <a:rPr kumimoji="0" lang="en-US" altLang="en-US" sz="1200" b="0" i="0" u="none" strike="noStrike" cap="none" normalizeH="0" baseline="-30000">
                <a:ln>
                  <a:noFill/>
                </a:ln>
                <a:solidFill>
                  <a:srgbClr val="DE147A"/>
                </a:solidFill>
                <a:effectLst/>
                <a:latin typeface="Intro W01 Regular"/>
                <a:hlinkClick r:id="rId2"/>
              </a:rPr>
              <a:t>Log in here</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500" b="0" i="0" u="none" strike="noStrike" cap="none" normalizeH="0" baseline="0">
              <a:ln>
                <a:noFill/>
              </a:ln>
              <a:solidFill>
                <a:srgbClr val="040505"/>
              </a:solidFill>
              <a:effectLst/>
              <a:latin typeface="Intro W01 Black"/>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500" b="0" i="0" u="none" strike="noStrike" cap="none" normalizeH="0" baseline="0">
                <a:ln>
                  <a:noFill/>
                </a:ln>
                <a:solidFill>
                  <a:srgbClr val="040505"/>
                </a:solidFill>
                <a:effectLst/>
                <a:latin typeface="Intro W01 Black"/>
                <a:cs typeface="Times New Roman" panose="02020603050405020304" pitchFamily="18" charset="0"/>
              </a:rPr>
              <a:t>BRITISH AIRWAYS PLEDGES TO ROLL OUT BIOMETRIC BOARDING FOR INTERNATIONAL FLIGHTS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 name="Slide Number Placeholder 16">
            <a:extLst>
              <a:ext uri="{FF2B5EF4-FFF2-40B4-BE49-F238E27FC236}">
                <a16:creationId xmlns:a16="http://schemas.microsoft.com/office/drawing/2014/main" id="{0DC50E38-2E18-4004-9EEE-0486EA24DDB3}"/>
              </a:ext>
            </a:extLst>
          </p:cNvPr>
          <p:cNvSpPr>
            <a:spLocks noGrp="1"/>
          </p:cNvSpPr>
          <p:nvPr>
            <p:ph type="sldNum" sz="quarter" idx="12"/>
          </p:nvPr>
        </p:nvSpPr>
        <p:spPr/>
        <p:txBody>
          <a:bodyPr/>
          <a:lstStyle/>
          <a:p>
            <a:fld id="{6D22F896-40B5-4ADD-8801-0D06FADFA095}" type="slidenum">
              <a:rPr lang="en-US" smtClean="0"/>
              <a:t>14</a:t>
            </a:fld>
            <a:endParaRPr lang="en-US" dirty="0"/>
          </a:p>
        </p:txBody>
      </p:sp>
    </p:spTree>
    <p:extLst>
      <p:ext uri="{BB962C8B-B14F-4D97-AF65-F5344CB8AC3E}">
        <p14:creationId xmlns:p14="http://schemas.microsoft.com/office/powerpoint/2010/main" val="3927856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75418-A594-4B6C-ADE1-097B0527A9A6}"/>
              </a:ext>
            </a:extLst>
          </p:cNvPr>
          <p:cNvSpPr>
            <a:spLocks noGrp="1"/>
          </p:cNvSpPr>
          <p:nvPr>
            <p:ph type="title"/>
          </p:nvPr>
        </p:nvSpPr>
        <p:spPr>
          <a:xfrm>
            <a:off x="913776" y="1610315"/>
            <a:ext cx="5770246" cy="604379"/>
          </a:xfrm>
        </p:spPr>
        <p:txBody>
          <a:bodyPr>
            <a:normAutofit fontScale="90000"/>
          </a:bodyPr>
          <a:lstStyle/>
          <a:p>
            <a:r>
              <a:rPr lang="en-GB" cap="none" dirty="0"/>
              <a:t>‘’Biometrics is certainly the most secure form of authentication, it is the hardest to imitate and duplicate.’’</a:t>
            </a:r>
          </a:p>
        </p:txBody>
      </p:sp>
      <p:sp>
        <p:nvSpPr>
          <p:cNvPr id="3" name="Content Placeholder 2">
            <a:extLst>
              <a:ext uri="{FF2B5EF4-FFF2-40B4-BE49-F238E27FC236}">
                <a16:creationId xmlns:a16="http://schemas.microsoft.com/office/drawing/2014/main" id="{285CD3E8-698D-43A9-8543-47BAC2A5779A}"/>
              </a:ext>
            </a:extLst>
          </p:cNvPr>
          <p:cNvSpPr>
            <a:spLocks noGrp="1"/>
          </p:cNvSpPr>
          <p:nvPr>
            <p:ph sz="quarter" idx="13"/>
          </p:nvPr>
        </p:nvSpPr>
        <p:spPr>
          <a:xfrm>
            <a:off x="1" y="2214694"/>
            <a:ext cx="6684022" cy="3576505"/>
          </a:xfrm>
        </p:spPr>
        <p:txBody>
          <a:bodyPr>
            <a:normAutofit/>
          </a:bodyPr>
          <a:lstStyle/>
          <a:p>
            <a:pPr marL="0" indent="0" algn="ctr">
              <a:buNone/>
            </a:pPr>
            <a:endParaRPr lang="en-GB" sz="5400" b="1" dirty="0"/>
          </a:p>
          <a:p>
            <a:pPr marL="0" indent="0" algn="ctr">
              <a:buNone/>
            </a:pPr>
            <a:endParaRPr lang="en-GB" sz="5400" b="1" dirty="0"/>
          </a:p>
          <a:p>
            <a:pPr marL="0" indent="0" algn="ctr">
              <a:buNone/>
            </a:pPr>
            <a:r>
              <a:rPr lang="en-GB" sz="5400" b="1" dirty="0"/>
              <a:t>Thank you!!</a:t>
            </a:r>
          </a:p>
        </p:txBody>
      </p:sp>
      <p:sp>
        <p:nvSpPr>
          <p:cNvPr id="8" name="Slide Number Placeholder 7">
            <a:extLst>
              <a:ext uri="{FF2B5EF4-FFF2-40B4-BE49-F238E27FC236}">
                <a16:creationId xmlns:a16="http://schemas.microsoft.com/office/drawing/2014/main" id="{4B2F48D0-4132-4EB8-A066-CA1DC90C4593}"/>
              </a:ext>
            </a:extLst>
          </p:cNvPr>
          <p:cNvSpPr>
            <a:spLocks noGrp="1"/>
          </p:cNvSpPr>
          <p:nvPr>
            <p:ph type="sldNum" sz="quarter" idx="12"/>
          </p:nvPr>
        </p:nvSpPr>
        <p:spPr/>
        <p:txBody>
          <a:bodyPr/>
          <a:lstStyle/>
          <a:p>
            <a:fld id="{6D22F896-40B5-4ADD-8801-0D06FADFA095}" type="slidenum">
              <a:rPr lang="en-US" smtClean="0"/>
              <a:t>15</a:t>
            </a:fld>
            <a:endParaRPr lang="en-US" dirty="0"/>
          </a:p>
        </p:txBody>
      </p:sp>
    </p:spTree>
    <p:extLst>
      <p:ext uri="{BB962C8B-B14F-4D97-AF65-F5344CB8AC3E}">
        <p14:creationId xmlns:p14="http://schemas.microsoft.com/office/powerpoint/2010/main" val="1997165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299A0-25D1-4768-8FF1-D0E073B8013B}"/>
              </a:ext>
            </a:extLst>
          </p:cNvPr>
          <p:cNvSpPr>
            <a:spLocks noGrp="1"/>
          </p:cNvSpPr>
          <p:nvPr>
            <p:ph type="title"/>
          </p:nvPr>
        </p:nvSpPr>
        <p:spPr>
          <a:xfrm>
            <a:off x="-701336" y="618517"/>
            <a:ext cx="4181384" cy="1596177"/>
          </a:xfrm>
        </p:spPr>
        <p:txBody>
          <a:bodyPr>
            <a:normAutofit/>
          </a:bodyPr>
          <a:lstStyle/>
          <a:p>
            <a:br>
              <a:rPr lang="en-GB" dirty="0"/>
            </a:br>
            <a:br>
              <a:rPr lang="en-GB" dirty="0"/>
            </a:br>
            <a:r>
              <a:rPr lang="en-GB" dirty="0"/>
              <a:t>References </a:t>
            </a:r>
          </a:p>
        </p:txBody>
      </p:sp>
      <p:sp>
        <p:nvSpPr>
          <p:cNvPr id="3" name="Content Placeholder 2">
            <a:extLst>
              <a:ext uri="{FF2B5EF4-FFF2-40B4-BE49-F238E27FC236}">
                <a16:creationId xmlns:a16="http://schemas.microsoft.com/office/drawing/2014/main" id="{EA446513-360D-4D41-BD1D-EF68C5F6EFE7}"/>
              </a:ext>
            </a:extLst>
          </p:cNvPr>
          <p:cNvSpPr>
            <a:spLocks noGrp="1"/>
          </p:cNvSpPr>
          <p:nvPr>
            <p:ph sz="quarter" idx="13"/>
          </p:nvPr>
        </p:nvSpPr>
        <p:spPr>
          <a:xfrm>
            <a:off x="142240" y="2214694"/>
            <a:ext cx="12049760" cy="4643306"/>
          </a:xfrm>
        </p:spPr>
        <p:txBody>
          <a:bodyPr>
            <a:noAutofit/>
          </a:bodyPr>
          <a:lstStyle/>
          <a:p>
            <a:pPr marL="0" indent="0">
              <a:buNone/>
            </a:pPr>
            <a:r>
              <a:rPr lang="en-GB" sz="1100" b="1" dirty="0"/>
              <a:t> </a:t>
            </a:r>
          </a:p>
          <a:p>
            <a:pPr marL="0" indent="0">
              <a:buNone/>
            </a:pPr>
            <a:r>
              <a:rPr lang="en-GB" sz="1600" dirty="0"/>
              <a:t>Birmingham Airport  (2017) </a:t>
            </a:r>
            <a:r>
              <a:rPr lang="en-GB" sz="1600" i="1" dirty="0"/>
              <a:t>Airport Security, </a:t>
            </a:r>
            <a:r>
              <a:rPr lang="en-GB" sz="1600" dirty="0"/>
              <a:t>AVAILABLE AT: https</a:t>
            </a:r>
            <a:r>
              <a:rPr lang="en-GB" sz="1600" dirty="0">
                <a:hlinkClick r:id="rId2"/>
              </a:rPr>
              <a:t>://www.youtube.com/watch?v=rwkBvz_i870&amp;fbclid=IwAR1GhtC3CE5Rs9UDiJ49B5aOdH8PaUIGV4l5R_yLUhtZ8ff6_H4Y9Hxj7PY</a:t>
            </a:r>
            <a:r>
              <a:rPr lang="en-GB" sz="1600" dirty="0"/>
              <a:t> (ACCESSED 29/11/2019)</a:t>
            </a:r>
          </a:p>
          <a:p>
            <a:pPr marL="0" indent="0">
              <a:buNone/>
            </a:pPr>
            <a:endParaRPr lang="en-GB" sz="1600" dirty="0"/>
          </a:p>
          <a:p>
            <a:pPr marL="0" indent="0">
              <a:buNone/>
            </a:pPr>
            <a:r>
              <a:rPr lang="en-GB" sz="1600" dirty="0"/>
              <a:t>BRITISH AIRWAYS FACTSHEET (2019), AVAILABLE AT: </a:t>
            </a:r>
            <a:r>
              <a:rPr lang="en-GB" sz="1600" dirty="0">
                <a:hlinkClick r:id="rId3"/>
              </a:rPr>
              <a:t>https://mediacentre.britishairways.com/factsheets/details/86/Factsheets-3/33?fbclid=IwAR2M6ibh_H1vsWWAIWxjLqAamc86G9NHFnZAQz23Y4lbsOqI_5iuaDicQCk</a:t>
            </a:r>
            <a:r>
              <a:rPr lang="en-GB" sz="1600" dirty="0"/>
              <a:t> (ASSECCED 26/11/2019)</a:t>
            </a:r>
          </a:p>
          <a:p>
            <a:pPr marL="0" indent="0">
              <a:buNone/>
            </a:pPr>
            <a:endParaRPr lang="en-GB" sz="1600" dirty="0"/>
          </a:p>
          <a:p>
            <a:pPr marL="0" indent="0">
              <a:buNone/>
            </a:pPr>
            <a:r>
              <a:rPr lang="en-GB" sz="1600" dirty="0"/>
              <a:t>British airways (2019) </a:t>
            </a:r>
            <a:r>
              <a:rPr lang="en-GB" sz="1600" i="1" dirty="0"/>
              <a:t>TRAVEL OF THE FUTURE/ IT'S HAPPENING NOW, WITH 250,000 BRITISH AIRWAYS CUSTOMERS USING BIOMETRIC TECHNOLOGY ON INTERNATIONAL FLIGHTS, </a:t>
            </a:r>
            <a:r>
              <a:rPr lang="en-GB" sz="1600" dirty="0"/>
              <a:t>available at </a:t>
            </a:r>
            <a:r>
              <a:rPr lang="en-GB" sz="1600" dirty="0">
                <a:solidFill>
                  <a:schemeClr val="accent1"/>
                </a:solidFill>
              </a:rPr>
              <a:t>https://mediacentre.britishairways.com/pressrelease/details/86/2019-319/11003?fbclid=IwAR3v41zmMPm7qzJ4D81nUjqONU-373QdNODZMcNdu1tiNOd05ky5uXIWFeE</a:t>
            </a:r>
            <a:r>
              <a:rPr lang="en-GB" sz="1600" dirty="0"/>
              <a:t> (accessed 27/11/2019)</a:t>
            </a:r>
          </a:p>
          <a:p>
            <a:pPr marL="0" indent="0">
              <a:buNone/>
            </a:pPr>
            <a:endParaRPr lang="en-GB" sz="1600" dirty="0"/>
          </a:p>
          <a:p>
            <a:pPr marL="0" indent="0">
              <a:buNone/>
            </a:pPr>
            <a:r>
              <a:rPr lang="en-GB" sz="1600" dirty="0" err="1"/>
              <a:t>Everisglobal</a:t>
            </a:r>
            <a:r>
              <a:rPr lang="en-GB" sz="1600" i="1" dirty="0"/>
              <a:t>, </a:t>
            </a:r>
            <a:r>
              <a:rPr lang="en-GB" sz="1600" i="1" dirty="0" err="1"/>
              <a:t>everis</a:t>
            </a:r>
            <a:r>
              <a:rPr lang="en-GB" sz="1600" i="1" dirty="0"/>
              <a:t> e-Gates,</a:t>
            </a:r>
            <a:r>
              <a:rPr lang="en-GB" sz="1600" dirty="0"/>
              <a:t> AVALAIBLE AT: </a:t>
            </a:r>
            <a:r>
              <a:rPr lang="en-GB" sz="1600" dirty="0">
                <a:hlinkClick r:id="rId4"/>
              </a:rPr>
              <a:t>https://www.youtube.com/watch?v=rUUomzpVjEM</a:t>
            </a:r>
            <a:r>
              <a:rPr lang="en-GB" sz="1600" dirty="0"/>
              <a:t> (ACCESSED 29/11/2019)</a:t>
            </a:r>
          </a:p>
          <a:p>
            <a:pPr marL="0" indent="0">
              <a:buNone/>
            </a:pPr>
            <a:endParaRPr lang="en-GB" sz="1600" dirty="0"/>
          </a:p>
          <a:p>
            <a:pPr marL="0" indent="0">
              <a:buNone/>
            </a:pPr>
            <a:endParaRPr lang="en-GB" sz="1200" b="1" dirty="0"/>
          </a:p>
        </p:txBody>
      </p:sp>
      <p:sp>
        <p:nvSpPr>
          <p:cNvPr id="8" name="Slide Number Placeholder 7">
            <a:extLst>
              <a:ext uri="{FF2B5EF4-FFF2-40B4-BE49-F238E27FC236}">
                <a16:creationId xmlns:a16="http://schemas.microsoft.com/office/drawing/2014/main" id="{08034C5B-B29D-4704-90C4-8D31FE885C78}"/>
              </a:ext>
            </a:extLst>
          </p:cNvPr>
          <p:cNvSpPr>
            <a:spLocks noGrp="1"/>
          </p:cNvSpPr>
          <p:nvPr>
            <p:ph type="sldNum" sz="quarter" idx="12"/>
          </p:nvPr>
        </p:nvSpPr>
        <p:spPr/>
        <p:txBody>
          <a:bodyPr/>
          <a:lstStyle/>
          <a:p>
            <a:fld id="{6D22F896-40B5-4ADD-8801-0D06FADFA095}" type="slidenum">
              <a:rPr lang="en-US" smtClean="0"/>
              <a:t>16</a:t>
            </a:fld>
            <a:endParaRPr lang="en-US" dirty="0"/>
          </a:p>
        </p:txBody>
      </p:sp>
    </p:spTree>
    <p:extLst>
      <p:ext uri="{BB962C8B-B14F-4D97-AF65-F5344CB8AC3E}">
        <p14:creationId xmlns:p14="http://schemas.microsoft.com/office/powerpoint/2010/main" val="10538275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1DAE1-3AE9-4456-8649-8085780D3609}"/>
              </a:ext>
            </a:extLst>
          </p:cNvPr>
          <p:cNvSpPr>
            <a:spLocks noGrp="1"/>
          </p:cNvSpPr>
          <p:nvPr>
            <p:ph type="title"/>
          </p:nvPr>
        </p:nvSpPr>
        <p:spPr/>
        <p:txBody>
          <a:bodyPr/>
          <a:lstStyle/>
          <a:p>
            <a:pPr algn="l"/>
            <a:r>
              <a:rPr lang="en-GB" dirty="0"/>
              <a:t>references</a:t>
            </a:r>
          </a:p>
        </p:txBody>
      </p:sp>
      <p:sp>
        <p:nvSpPr>
          <p:cNvPr id="3" name="Content Placeholder 2">
            <a:extLst>
              <a:ext uri="{FF2B5EF4-FFF2-40B4-BE49-F238E27FC236}">
                <a16:creationId xmlns:a16="http://schemas.microsoft.com/office/drawing/2014/main" id="{08A168C3-45FD-43A4-90F2-88B8C1CC58F0}"/>
              </a:ext>
            </a:extLst>
          </p:cNvPr>
          <p:cNvSpPr>
            <a:spLocks noGrp="1"/>
          </p:cNvSpPr>
          <p:nvPr>
            <p:ph sz="quarter" idx="13"/>
          </p:nvPr>
        </p:nvSpPr>
        <p:spPr>
          <a:xfrm>
            <a:off x="913774" y="2367092"/>
            <a:ext cx="10363826" cy="4490908"/>
          </a:xfrm>
        </p:spPr>
        <p:txBody>
          <a:bodyPr>
            <a:normAutofit fontScale="55000" lnSpcReduction="20000"/>
          </a:bodyPr>
          <a:lstStyle/>
          <a:p>
            <a:pPr marL="0" indent="0" fontAlgn="base">
              <a:buNone/>
            </a:pPr>
            <a:r>
              <a:rPr lang="en-GB" sz="2600" dirty="0"/>
              <a:t>MUNN, e. (2018) </a:t>
            </a:r>
            <a:r>
              <a:rPr lang="en-GB" sz="2600" i="1" dirty="0"/>
              <a:t>British Airways is rolling out its biometric gates to more US airports, </a:t>
            </a:r>
            <a:r>
              <a:rPr lang="en-GB" sz="2600" dirty="0"/>
              <a:t>AVAILABLE </a:t>
            </a:r>
            <a:r>
              <a:rPr lang="en-GB" sz="2600" dirty="0" err="1"/>
              <a:t>AT</a:t>
            </a:r>
            <a:r>
              <a:rPr lang="en-GB" sz="2600" b="1" dirty="0" err="1"/>
              <a:t>:</a:t>
            </a:r>
            <a:r>
              <a:rPr lang="en-GB" sz="2600" dirty="0" err="1">
                <a:hlinkClick r:id="rId2"/>
              </a:rPr>
              <a:t>https</a:t>
            </a:r>
            <a:r>
              <a:rPr lang="en-GB" sz="2600" dirty="0">
                <a:hlinkClick r:id="rId2"/>
              </a:rPr>
              <a:t>://www.alphr.com/security/1008321/british-airways-facial-tracking-heathrow?fbclid=IwAR3v41zmMPm7qzJ4D81nUjqONU-373QdNODZMcNdu1tiNOd05ky5uXIWFeE</a:t>
            </a:r>
            <a:r>
              <a:rPr lang="en-GB" sz="2600" dirty="0"/>
              <a:t> (accessed 27/11/2019)</a:t>
            </a:r>
          </a:p>
          <a:p>
            <a:pPr marL="0" indent="0" fontAlgn="base">
              <a:buNone/>
            </a:pPr>
            <a:r>
              <a:rPr lang="en-GB" sz="2600" dirty="0"/>
              <a:t>Shibli, m.  (</a:t>
            </a:r>
            <a:r>
              <a:rPr lang="en-GB" sz="2600" dirty="0" err="1"/>
              <a:t>n.d</a:t>
            </a:r>
            <a:r>
              <a:rPr lang="en-GB" sz="2600" dirty="0"/>
              <a:t>) </a:t>
            </a:r>
            <a:r>
              <a:rPr lang="en-GB" sz="2600" i="1" dirty="0"/>
              <a:t>British Airways Automates Boarding Process with Biometric Technology, </a:t>
            </a:r>
            <a:r>
              <a:rPr lang="en-GB" sz="2600" dirty="0"/>
              <a:t>available at: </a:t>
            </a:r>
            <a:r>
              <a:rPr lang="en-GB" sz="2600" dirty="0">
                <a:hlinkClick r:id="rId3"/>
              </a:rPr>
              <a:t>http://www.m2sys.com/blog/news/british-airways-automates-boarding-process-with-biometric-technology/amp/?fbclid=IwAR1erJFLpKAJ3aAsCVD8YIQNn8925sF2DSfQdduypgl41hhBOJyTzI4gEJI</a:t>
            </a:r>
            <a:r>
              <a:rPr lang="en-GB" sz="2600" dirty="0"/>
              <a:t> (accessed 28/11/2019)</a:t>
            </a:r>
          </a:p>
          <a:p>
            <a:pPr marL="0" indent="0">
              <a:buNone/>
            </a:pPr>
            <a:r>
              <a:rPr lang="en-GB" sz="2600" dirty="0" err="1"/>
              <a:t>Southan</a:t>
            </a:r>
            <a:r>
              <a:rPr lang="en-GB" sz="2600" dirty="0"/>
              <a:t>, j.(2018) </a:t>
            </a:r>
            <a:r>
              <a:rPr lang="en-GB" sz="2600" i="1" dirty="0"/>
              <a:t>British Airways Installs Big Brother-Style Facial Recognition Gates At More US Airports,</a:t>
            </a:r>
            <a:r>
              <a:rPr lang="en-GB" sz="2600" dirty="0"/>
              <a:t> available </a:t>
            </a:r>
            <a:r>
              <a:rPr lang="en-GB" sz="2600" dirty="0" err="1"/>
              <a:t>at</a:t>
            </a:r>
            <a:r>
              <a:rPr lang="en-GB" sz="2600" b="1" dirty="0" err="1"/>
              <a:t>:</a:t>
            </a:r>
            <a:r>
              <a:rPr lang="en-GB" sz="2600" dirty="0" err="1">
                <a:hlinkClick r:id="rId4"/>
              </a:rPr>
              <a:t>https</a:t>
            </a:r>
            <a:r>
              <a:rPr lang="en-GB" sz="2600" dirty="0">
                <a:hlinkClick r:id="rId4"/>
              </a:rPr>
              <a:t>://www.forbes.com/sites/jennysouthan/2018/03/09/british-airways-installs-big-brother-style-facial-recognition-gates-at-more-us-airports/?fbclid=IwAR0wYQVtBGptzkv7EXdgZZulOwsMG1FFStkqbkbt-CcqmJysox0VbSk_Pf0#2b2cc1897456</a:t>
            </a:r>
            <a:r>
              <a:rPr lang="en-GB" sz="2600" dirty="0"/>
              <a:t> (ACCESSED 28/11/2019)</a:t>
            </a:r>
          </a:p>
          <a:p>
            <a:pPr marL="0" indent="0">
              <a:buNone/>
            </a:pPr>
            <a:r>
              <a:rPr lang="en-GB" sz="2600" dirty="0"/>
              <a:t>Stewart, m. (2019) </a:t>
            </a:r>
            <a:r>
              <a:rPr lang="en-GB" sz="2600" i="1" dirty="0"/>
              <a:t>What You Need to Know About Biometric Privacy, </a:t>
            </a:r>
            <a:r>
              <a:rPr lang="en-GB" sz="2600" dirty="0"/>
              <a:t>available at: </a:t>
            </a:r>
            <a:r>
              <a:rPr lang="en-GB" sz="2600" dirty="0">
                <a:hlinkClick r:id="rId5"/>
              </a:rPr>
              <a:t>https://thepointsguy.co.uk/news/biometric-privacy/?fbclid=IwAR1pVv_D073SxrojcAm7J3o8T53RIkSy6N6a35O1lVxTvYB1EzqbusbTkhs</a:t>
            </a:r>
            <a:r>
              <a:rPr lang="en-GB" sz="2600" dirty="0"/>
              <a:t> (accessed 16/12/2019)</a:t>
            </a:r>
          </a:p>
          <a:p>
            <a:pPr marL="0" indent="0">
              <a:buNone/>
            </a:pP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7A8A3DE9-F976-40CF-9446-FCDCA24AF026}"/>
              </a:ext>
            </a:extLst>
          </p:cNvPr>
          <p:cNvSpPr>
            <a:spLocks noGrp="1"/>
          </p:cNvSpPr>
          <p:nvPr>
            <p:ph type="sldNum" sz="quarter" idx="12"/>
          </p:nvPr>
        </p:nvSpPr>
        <p:spPr/>
        <p:txBody>
          <a:bodyPr/>
          <a:lstStyle/>
          <a:p>
            <a:fld id="{6D22F896-40B5-4ADD-8801-0D06FADFA095}" type="slidenum">
              <a:rPr lang="en-US" smtClean="0"/>
              <a:t>17</a:t>
            </a:fld>
            <a:endParaRPr lang="en-US" dirty="0"/>
          </a:p>
        </p:txBody>
      </p:sp>
    </p:spTree>
    <p:extLst>
      <p:ext uri="{BB962C8B-B14F-4D97-AF65-F5344CB8AC3E}">
        <p14:creationId xmlns:p14="http://schemas.microsoft.com/office/powerpoint/2010/main" val="177212464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6093</TotalTime>
  <Words>846</Words>
  <Application>Microsoft Office PowerPoint</Application>
  <PresentationFormat>Widescreen</PresentationFormat>
  <Paragraphs>132</Paragraphs>
  <Slides>17</Slides>
  <Notes>1</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Intro W01 Black</vt:lpstr>
      <vt:lpstr>Intro W01 Bold</vt:lpstr>
      <vt:lpstr>Intro W01 Regular</vt:lpstr>
      <vt:lpstr>Tw Cen MT</vt:lpstr>
      <vt:lpstr>Droplet</vt:lpstr>
      <vt:lpstr>   Digital Skills And Research  Methods   Module Code:BMSW4003  Student Name: Aikaterini Mitrousi (1906173)                        Marigklen Chotza (1906498)    </vt:lpstr>
      <vt:lpstr>Table Of Contents</vt:lpstr>
      <vt:lpstr>Introduction  </vt:lpstr>
      <vt:lpstr>Background of British airways </vt:lpstr>
      <vt:lpstr>Aim Of British Airways </vt:lpstr>
      <vt:lpstr>Vision Of British Airways</vt:lpstr>
      <vt:lpstr>Challenge Before The Introduction Of Biometric Technology</vt:lpstr>
      <vt:lpstr>PowerPoint Presentation</vt:lpstr>
      <vt:lpstr>Insights Of The Modern Technology</vt:lpstr>
      <vt:lpstr>The Impact Of Biometric Technology</vt:lpstr>
      <vt:lpstr>Impact Of Biometric Technology</vt:lpstr>
      <vt:lpstr>PowerPoint Presentation</vt:lpstr>
      <vt:lpstr>Lessons That Can Been  Drawn From The Case Study</vt:lpstr>
      <vt:lpstr>Conclusion</vt:lpstr>
      <vt:lpstr>‘’Biometrics is certainly the most secure form of authentication, it is the hardest to imitate and duplicate.’’</vt:lpstr>
      <vt:lpstr>  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BRITISH AIRWAYS</dc:title>
  <dc:creator>Marigklen Chotza (1906498)</dc:creator>
  <cp:lastModifiedBy>Marigklen Chotza (1906498)</cp:lastModifiedBy>
  <cp:revision>89</cp:revision>
  <dcterms:created xsi:type="dcterms:W3CDTF">2019-11-26T15:54:27Z</dcterms:created>
  <dcterms:modified xsi:type="dcterms:W3CDTF">2019-12-20T13:00:59Z</dcterms:modified>
</cp:coreProperties>
</file>