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60" r:id="rId5"/>
    <p:sldId id="264" r:id="rId6"/>
    <p:sldId id="265" r:id="rId7"/>
    <p:sldId id="259" r:id="rId8"/>
    <p:sldId id="262" r:id="rId9"/>
    <p:sldId id="266" r:id="rId10"/>
    <p:sldId id="263"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7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807BBFE-65F6-47EA-AFBB-25700A879182}" type="datetime1">
              <a:rPr lang="en-GB"/>
              <a:pPr lvl="0"/>
              <a:t>21/02/2020</a:t>
            </a:fld>
            <a:endParaRPr lang="en-GB"/>
          </a:p>
        </p:txBody>
      </p:sp>
      <p:sp>
        <p:nvSpPr>
          <p:cNvPr id="4" name="Slide Image Placeholder 3"/>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B4278A5-AA1F-4AD0-B3D0-A21859AC7CE6}" type="slidenum">
              <a:t>‹#›</a:t>
            </a:fld>
            <a:endParaRPr lang="en-GB"/>
          </a:p>
        </p:txBody>
      </p:sp>
    </p:spTree>
    <p:extLst>
      <p:ext uri="{BB962C8B-B14F-4D97-AF65-F5344CB8AC3E}">
        <p14:creationId xmlns:p14="http://schemas.microsoft.com/office/powerpoint/2010/main" val="33492803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US"/>
              <a:t>Click to edit Master subtitle style</a:t>
            </a:r>
          </a:p>
        </p:txBody>
      </p:sp>
      <p:sp>
        <p:nvSpPr>
          <p:cNvPr id="4" name="Date Placeholder 3"/>
          <p:cNvSpPr txBox="1">
            <a:spLocks noGrp="1"/>
          </p:cNvSpPr>
          <p:nvPr>
            <p:ph type="dt" sz="half" idx="7"/>
          </p:nvPr>
        </p:nvSpPr>
        <p:spPr/>
        <p:txBody>
          <a:bodyPr/>
          <a:lstStyle>
            <a:lvl1pPr>
              <a:defRPr/>
            </a:lvl1pPr>
          </a:lstStyle>
          <a:p>
            <a:pPr lvl="0"/>
            <a:fld id="{3556475A-CB8E-4268-8565-386172AB58DE}" type="datetime1">
              <a:rPr lang="en-US"/>
              <a:pPr lvl="0"/>
              <a:t>2/21/2020</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D005F5A2-4DBE-4847-8E2E-521DE4C69A0F}" type="slidenum">
              <a:t>‹#›</a:t>
            </a:fld>
            <a:endParaRPr lang="en-US"/>
          </a:p>
        </p:txBody>
      </p:sp>
    </p:spTree>
    <p:extLst>
      <p:ext uri="{BB962C8B-B14F-4D97-AF65-F5344CB8AC3E}">
        <p14:creationId xmlns:p14="http://schemas.microsoft.com/office/powerpoint/2010/main" val="160875785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B3EFD808-052B-4401-8E36-ACB836096939}" type="datetime1">
              <a:rPr lang="en-US"/>
              <a:pPr lvl="0"/>
              <a:t>2/21/2020</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A5EB8049-D341-4A5D-A6C6-8CFD13CCD276}" type="slidenum">
              <a:t>‹#›</a:t>
            </a:fld>
            <a:endParaRPr lang="en-US"/>
          </a:p>
        </p:txBody>
      </p:sp>
    </p:spTree>
    <p:extLst>
      <p:ext uri="{BB962C8B-B14F-4D97-AF65-F5344CB8AC3E}">
        <p14:creationId xmlns:p14="http://schemas.microsoft.com/office/powerpoint/2010/main" val="97693075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0FC953F2-9153-48BF-828A-EEAC504EE01F}" type="datetime1">
              <a:rPr lang="en-US"/>
              <a:pPr lvl="0"/>
              <a:t>2/21/2020</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EF869B90-0CCF-4380-A18B-40251EDCE7ED}" type="slidenum">
              <a:t>‹#›</a:t>
            </a:fld>
            <a:endParaRPr lang="en-US"/>
          </a:p>
        </p:txBody>
      </p:sp>
    </p:spTree>
    <p:extLst>
      <p:ext uri="{BB962C8B-B14F-4D97-AF65-F5344CB8AC3E}">
        <p14:creationId xmlns:p14="http://schemas.microsoft.com/office/powerpoint/2010/main" val="32980258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txBox="1">
            <a:spLocks noGrp="1"/>
          </p:cNvSpPr>
          <p:nvPr>
            <p:ph type="dt" sz="half" idx="7"/>
          </p:nvPr>
        </p:nvSpPr>
        <p:spPr/>
        <p:txBody>
          <a:bodyPr/>
          <a:lstStyle>
            <a:lvl1pPr>
              <a:defRPr/>
            </a:lvl1pPr>
          </a:lstStyle>
          <a:p>
            <a:pPr lvl="0"/>
            <a:fld id="{524A2ED2-02C2-4062-933B-83E33516A121}" type="datetime1">
              <a:rPr lang="en-US"/>
              <a:pPr lvl="0"/>
              <a:t>2/21/2020</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6C15CADF-9264-459B-9CF1-855EEB5DA952}" type="slidenum">
              <a:t>‹#›</a:t>
            </a:fld>
            <a:endParaRPr lang="en-US"/>
          </a:p>
        </p:txBody>
      </p:sp>
    </p:spTree>
    <p:extLst>
      <p:ext uri="{BB962C8B-B14F-4D97-AF65-F5344CB8AC3E}">
        <p14:creationId xmlns:p14="http://schemas.microsoft.com/office/powerpoint/2010/main" val="142407448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Content Placeholder 3"/>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Content Placeholder 5"/>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txBox="1">
            <a:spLocks noGrp="1"/>
          </p:cNvSpPr>
          <p:nvPr>
            <p:ph type="dt" sz="half" idx="7"/>
          </p:nvPr>
        </p:nvSpPr>
        <p:spPr/>
        <p:txBody>
          <a:bodyPr/>
          <a:lstStyle>
            <a:lvl1pPr>
              <a:defRPr/>
            </a:lvl1pPr>
          </a:lstStyle>
          <a:p>
            <a:pPr lvl="0"/>
            <a:fld id="{9E13830C-D7EA-4293-BC83-46CA20B7D902}" type="datetime1">
              <a:rPr lang="en-US"/>
              <a:pPr lvl="0"/>
              <a:t>2/21/2020</a:t>
            </a:fld>
            <a:endParaRPr lang="en-US"/>
          </a:p>
        </p:txBody>
      </p:sp>
      <p:sp>
        <p:nvSpPr>
          <p:cNvPr id="8" name="Footer Placeholder 7"/>
          <p:cNvSpPr txBox="1">
            <a:spLocks noGrp="1"/>
          </p:cNvSpPr>
          <p:nvPr>
            <p:ph type="ftr" sz="quarter" idx="9"/>
          </p:nvPr>
        </p:nvSpPr>
        <p:spPr/>
        <p:txBody>
          <a:bodyPr/>
          <a:lstStyle>
            <a:lvl1pPr>
              <a:defRPr/>
            </a:lvl1pPr>
          </a:lstStyle>
          <a:p>
            <a:pPr lvl="0"/>
            <a:endParaRPr lang="en-US"/>
          </a:p>
        </p:txBody>
      </p:sp>
      <p:sp>
        <p:nvSpPr>
          <p:cNvPr id="9" name="Slide Number Placeholder 8"/>
          <p:cNvSpPr txBox="1">
            <a:spLocks noGrp="1"/>
          </p:cNvSpPr>
          <p:nvPr>
            <p:ph type="sldNum" sz="quarter" idx="8"/>
          </p:nvPr>
        </p:nvSpPr>
        <p:spPr/>
        <p:txBody>
          <a:bodyPr/>
          <a:lstStyle>
            <a:lvl1pPr>
              <a:defRPr/>
            </a:lvl1pPr>
          </a:lstStyle>
          <a:p>
            <a:pPr lvl="0"/>
            <a:fld id="{24CA7248-4575-4335-AF46-53FECCAFDF2E}" type="slidenum">
              <a:t>‹#›</a:t>
            </a:fld>
            <a:endParaRPr lang="en-US"/>
          </a:p>
        </p:txBody>
      </p:sp>
    </p:spTree>
    <p:extLst>
      <p:ext uri="{BB962C8B-B14F-4D97-AF65-F5344CB8AC3E}">
        <p14:creationId xmlns:p14="http://schemas.microsoft.com/office/powerpoint/2010/main" val="417096634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44FD13DD-8A34-48A2-B3D1-717F4A937999}" type="datetime1">
              <a:rPr lang="en-US"/>
              <a:pPr lvl="0"/>
              <a:t>2/21/2020</a:t>
            </a:fld>
            <a:endParaRPr lang="en-US"/>
          </a:p>
        </p:txBody>
      </p:sp>
      <p:sp>
        <p:nvSpPr>
          <p:cNvPr id="4" name="Footer Placeholder 3"/>
          <p:cNvSpPr txBox="1">
            <a:spLocks noGrp="1"/>
          </p:cNvSpPr>
          <p:nvPr>
            <p:ph type="ftr" sz="quarter" idx="9"/>
          </p:nvPr>
        </p:nvSpPr>
        <p:spPr/>
        <p:txBody>
          <a:bodyPr/>
          <a:lstStyle>
            <a:lvl1pPr>
              <a:defRPr/>
            </a:lvl1pPr>
          </a:lstStyle>
          <a:p>
            <a:pPr lvl="0"/>
            <a:endParaRPr lang="en-US"/>
          </a:p>
        </p:txBody>
      </p:sp>
      <p:sp>
        <p:nvSpPr>
          <p:cNvPr id="5" name="Slide Number Placeholder 4"/>
          <p:cNvSpPr txBox="1">
            <a:spLocks noGrp="1"/>
          </p:cNvSpPr>
          <p:nvPr>
            <p:ph type="sldNum" sz="quarter" idx="8"/>
          </p:nvPr>
        </p:nvSpPr>
        <p:spPr/>
        <p:txBody>
          <a:bodyPr/>
          <a:lstStyle>
            <a:lvl1pPr>
              <a:defRPr/>
            </a:lvl1pPr>
          </a:lstStyle>
          <a:p>
            <a:pPr lvl="0"/>
            <a:fld id="{7D465CE4-0998-4375-848B-72476D495FE2}" type="slidenum">
              <a:t>‹#›</a:t>
            </a:fld>
            <a:endParaRPr lang="en-US"/>
          </a:p>
        </p:txBody>
      </p:sp>
    </p:spTree>
    <p:extLst>
      <p:ext uri="{BB962C8B-B14F-4D97-AF65-F5344CB8AC3E}">
        <p14:creationId xmlns:p14="http://schemas.microsoft.com/office/powerpoint/2010/main" val="20315228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BBB0B49E-7EEE-49C9-A76B-5AB79D7FEF5F}" type="datetime1">
              <a:rPr lang="en-US"/>
              <a:pPr lvl="0"/>
              <a:t>2/21/2020</a:t>
            </a:fld>
            <a:endParaRPr lang="en-US"/>
          </a:p>
        </p:txBody>
      </p:sp>
      <p:sp>
        <p:nvSpPr>
          <p:cNvPr id="3" name="Footer Placeholder 2"/>
          <p:cNvSpPr txBox="1">
            <a:spLocks noGrp="1"/>
          </p:cNvSpPr>
          <p:nvPr>
            <p:ph type="ftr" sz="quarter" idx="9"/>
          </p:nvPr>
        </p:nvSpPr>
        <p:spPr/>
        <p:txBody>
          <a:bodyPr/>
          <a:lstStyle>
            <a:lvl1pPr>
              <a:defRPr/>
            </a:lvl1pPr>
          </a:lstStyle>
          <a:p>
            <a:pPr lvl="0"/>
            <a:endParaRPr lang="en-US"/>
          </a:p>
        </p:txBody>
      </p:sp>
      <p:sp>
        <p:nvSpPr>
          <p:cNvPr id="4" name="Slide Number Placeholder 3"/>
          <p:cNvSpPr txBox="1">
            <a:spLocks noGrp="1"/>
          </p:cNvSpPr>
          <p:nvPr>
            <p:ph type="sldNum" sz="quarter" idx="8"/>
          </p:nvPr>
        </p:nvSpPr>
        <p:spPr/>
        <p:txBody>
          <a:bodyPr/>
          <a:lstStyle>
            <a:lvl1pPr>
              <a:defRPr/>
            </a:lvl1pPr>
          </a:lstStyle>
          <a:p>
            <a:pPr lvl="0"/>
            <a:fld id="{90F7E630-569F-41DD-8BBC-D09B864EA900}" type="slidenum">
              <a:t>‹#›</a:t>
            </a:fld>
            <a:endParaRPr lang="en-US"/>
          </a:p>
        </p:txBody>
      </p:sp>
    </p:spTree>
    <p:extLst>
      <p:ext uri="{BB962C8B-B14F-4D97-AF65-F5344CB8AC3E}">
        <p14:creationId xmlns:p14="http://schemas.microsoft.com/office/powerpoint/2010/main" val="22374944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257D508E-15A0-4178-B5E1-E587ADA22E6A}" type="datetime1">
              <a:rPr lang="en-US"/>
              <a:pPr lvl="0"/>
              <a:t>2/21/2020</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6CA2582F-6CBE-4D53-8D8F-FD9A260BCE1F}" type="slidenum">
              <a:t>‹#›</a:t>
            </a:fld>
            <a:endParaRPr lang="en-US"/>
          </a:p>
        </p:txBody>
      </p:sp>
    </p:spTree>
    <p:extLst>
      <p:ext uri="{BB962C8B-B14F-4D97-AF65-F5344CB8AC3E}">
        <p14:creationId xmlns:p14="http://schemas.microsoft.com/office/powerpoint/2010/main" val="40305881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9BC3F38D-CBE7-4C1C-8F0B-EDF48677348A}" type="datetime1">
              <a:rPr lang="en-US"/>
              <a:pPr lvl="0"/>
              <a:t>2/21/2020</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FB0D96A1-0DA1-4620-89AA-63C7C0CF5F2C}" type="slidenum">
              <a:t>‹#›</a:t>
            </a:fld>
            <a:endParaRPr lang="en-US"/>
          </a:p>
        </p:txBody>
      </p:sp>
    </p:spTree>
    <p:extLst>
      <p:ext uri="{BB962C8B-B14F-4D97-AF65-F5344CB8AC3E}">
        <p14:creationId xmlns:p14="http://schemas.microsoft.com/office/powerpoint/2010/main" val="33225655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C6129CFA-32AD-4D26-ACE4-C5D392EA62E0}" type="datetime1">
              <a:rPr lang="en-US"/>
              <a:pPr lvl="0"/>
              <a:t>2/21/2020</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ACE1F54C-B178-4323-9A2A-6C7180FFC50E}" type="slidenum">
              <a:t>‹#›</a:t>
            </a:fld>
            <a:endParaRPr lang="en-US"/>
          </a:p>
        </p:txBody>
      </p:sp>
    </p:spTree>
    <p:extLst>
      <p:ext uri="{BB962C8B-B14F-4D97-AF65-F5344CB8AC3E}">
        <p14:creationId xmlns:p14="http://schemas.microsoft.com/office/powerpoint/2010/main" val="27896898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5137FDD9-9D58-4C35-BD54-34B1286C2490}" type="datetime1">
              <a:rPr lang="en-US"/>
              <a:pPr lvl="0"/>
              <a:t>2/21/2020</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48CA3C3F-8818-47AD-9BC3-C84507273C3C}" type="slidenum">
              <a:t>‹#›</a:t>
            </a:fld>
            <a:endParaRPr lang="en-US"/>
          </a:p>
        </p:txBody>
      </p:sp>
    </p:spTree>
    <p:extLst>
      <p:ext uri="{BB962C8B-B14F-4D97-AF65-F5344CB8AC3E}">
        <p14:creationId xmlns:p14="http://schemas.microsoft.com/office/powerpoint/2010/main" val="24252735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US"/>
              <a:t>Click to edit Master text styles</a:t>
            </a:r>
          </a:p>
        </p:txBody>
      </p:sp>
      <p:sp>
        <p:nvSpPr>
          <p:cNvPr id="4" name="Text Placeholder 3"/>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p:cNvSpPr txBox="1">
            <a:spLocks noGrp="1"/>
          </p:cNvSpPr>
          <p:nvPr>
            <p:ph type="dt" sz="half" idx="7"/>
          </p:nvPr>
        </p:nvSpPr>
        <p:spPr/>
        <p:txBody>
          <a:bodyPr/>
          <a:lstStyle>
            <a:lvl1pPr>
              <a:defRPr/>
            </a:lvl1pPr>
          </a:lstStyle>
          <a:p>
            <a:pPr lvl="0"/>
            <a:fld id="{201F6687-A639-4C17-BC73-AEAA39C171D9}" type="datetime1">
              <a:rPr lang="en-US"/>
              <a:pPr lvl="0"/>
              <a:t>2/21/2020</a:t>
            </a:fld>
            <a:endParaRPr lang="en-US"/>
          </a:p>
        </p:txBody>
      </p:sp>
      <p:sp>
        <p:nvSpPr>
          <p:cNvPr id="6" name="Footer Placeholder 4"/>
          <p:cNvSpPr txBox="1">
            <a:spLocks noGrp="1"/>
          </p:cNvSpPr>
          <p:nvPr>
            <p:ph type="ftr" sz="quarter" idx="9"/>
          </p:nvPr>
        </p:nvSpPr>
        <p:spPr/>
        <p:txBody>
          <a:bodyPr/>
          <a:lstStyle>
            <a:lvl1pPr>
              <a:defRPr/>
            </a:lvl1pPr>
          </a:lstStyle>
          <a:p>
            <a:pPr lvl="0"/>
            <a:endParaRPr lang="en-US"/>
          </a:p>
        </p:txBody>
      </p:sp>
      <p:sp>
        <p:nvSpPr>
          <p:cNvPr id="7" name="Slide Number Placeholder 5"/>
          <p:cNvSpPr txBox="1">
            <a:spLocks noGrp="1"/>
          </p:cNvSpPr>
          <p:nvPr>
            <p:ph type="sldNum" sz="quarter" idx="8"/>
          </p:nvPr>
        </p:nvSpPr>
        <p:spPr/>
        <p:txBody>
          <a:bodyPr/>
          <a:lstStyle>
            <a:lvl1pPr>
              <a:defRPr/>
            </a:lvl1pPr>
          </a:lstStyle>
          <a:p>
            <a:pPr lvl="0"/>
            <a:fld id="{97149064-78DD-4DCB-A5CA-0516C9240ACC}" type="slidenum">
              <a:t>‹#›</a:t>
            </a:fld>
            <a:endParaRPr lang="en-US"/>
          </a:p>
        </p:txBody>
      </p:sp>
      <p:sp>
        <p:nvSpPr>
          <p:cNvPr id="8" name="TextBox 11"/>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62399085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ED72E606-E102-4DB9-8B66-22B55C304D0C}" type="datetime1">
              <a:rPr lang="en-US"/>
              <a:pPr lvl="0"/>
              <a:t>2/21/2020</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D162FA00-A83D-4D49-A9FA-218A3168A7A8}" type="slidenum">
              <a:t>‹#›</a:t>
            </a:fld>
            <a:endParaRPr lang="en-US"/>
          </a:p>
        </p:txBody>
      </p:sp>
    </p:spTree>
    <p:extLst>
      <p:ext uri="{BB962C8B-B14F-4D97-AF65-F5344CB8AC3E}">
        <p14:creationId xmlns:p14="http://schemas.microsoft.com/office/powerpoint/2010/main" val="133382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Text Placeholder 3"/>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Text Placeholder 3"/>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8" name="Text Placeholder 3"/>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0" name="Straight Connector 17"/>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1" name="Date Placeholder 3"/>
          <p:cNvSpPr txBox="1">
            <a:spLocks noGrp="1"/>
          </p:cNvSpPr>
          <p:nvPr>
            <p:ph type="dt" sz="half" idx="7"/>
          </p:nvPr>
        </p:nvSpPr>
        <p:spPr/>
        <p:txBody>
          <a:bodyPr/>
          <a:lstStyle>
            <a:lvl1pPr>
              <a:defRPr/>
            </a:lvl1pPr>
          </a:lstStyle>
          <a:p>
            <a:pPr lvl="0"/>
            <a:fld id="{85443CA8-6D36-4B5F-A74A-3F165405525C}" type="datetime1">
              <a:rPr lang="en-US"/>
              <a:pPr lvl="0"/>
              <a:t>2/21/2020</a:t>
            </a:fld>
            <a:endParaRPr lang="en-US"/>
          </a:p>
        </p:txBody>
      </p:sp>
      <p:sp>
        <p:nvSpPr>
          <p:cNvPr id="12" name="Footer Placeholder 4"/>
          <p:cNvSpPr txBox="1">
            <a:spLocks noGrp="1"/>
          </p:cNvSpPr>
          <p:nvPr>
            <p:ph type="ftr" sz="quarter" idx="9"/>
          </p:nvPr>
        </p:nvSpPr>
        <p:spPr/>
        <p:txBody>
          <a:bodyPr/>
          <a:lstStyle>
            <a:lvl1pPr>
              <a:defRPr/>
            </a:lvl1pPr>
          </a:lstStyle>
          <a:p>
            <a:pPr lvl="0"/>
            <a:endParaRPr lang="en-US"/>
          </a:p>
        </p:txBody>
      </p:sp>
      <p:sp>
        <p:nvSpPr>
          <p:cNvPr id="13" name="Slide Number Placeholder 5"/>
          <p:cNvSpPr txBox="1">
            <a:spLocks noGrp="1"/>
          </p:cNvSpPr>
          <p:nvPr>
            <p:ph type="sldNum" sz="quarter" idx="8"/>
          </p:nvPr>
        </p:nvSpPr>
        <p:spPr/>
        <p:txBody>
          <a:bodyPr/>
          <a:lstStyle>
            <a:lvl1pPr>
              <a:defRPr/>
            </a:lvl1pPr>
          </a:lstStyle>
          <a:p>
            <a:pPr lvl="0"/>
            <a:fld id="{84065276-58F3-4484-81F6-CA8569FEF3FA}" type="slidenum">
              <a:t>‹#›</a:t>
            </a:fld>
            <a:endParaRPr lang="en-US"/>
          </a:p>
        </p:txBody>
      </p:sp>
    </p:spTree>
    <p:extLst>
      <p:ext uri="{BB962C8B-B14F-4D97-AF65-F5344CB8AC3E}">
        <p14:creationId xmlns:p14="http://schemas.microsoft.com/office/powerpoint/2010/main" val="19903322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7" name="Picture Placeholder 2"/>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10" name="Picture Placeholder 2"/>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8"/>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3" name="Straight Connector 19"/>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4" name="Date Placeholder 3"/>
          <p:cNvSpPr txBox="1">
            <a:spLocks noGrp="1"/>
          </p:cNvSpPr>
          <p:nvPr>
            <p:ph type="dt" sz="half" idx="7"/>
          </p:nvPr>
        </p:nvSpPr>
        <p:spPr/>
        <p:txBody>
          <a:bodyPr/>
          <a:lstStyle>
            <a:lvl1pPr>
              <a:defRPr/>
            </a:lvl1pPr>
          </a:lstStyle>
          <a:p>
            <a:pPr lvl="0"/>
            <a:fld id="{05AB45AA-4877-48EE-BF66-974D31BF3FF9}" type="datetime1">
              <a:rPr lang="en-US"/>
              <a:pPr lvl="0"/>
              <a:t>2/21/2020</a:t>
            </a:fld>
            <a:endParaRPr lang="en-US"/>
          </a:p>
        </p:txBody>
      </p:sp>
      <p:sp>
        <p:nvSpPr>
          <p:cNvPr id="15" name="Footer Placeholder 4"/>
          <p:cNvSpPr txBox="1">
            <a:spLocks noGrp="1"/>
          </p:cNvSpPr>
          <p:nvPr>
            <p:ph type="ftr" sz="quarter" idx="9"/>
          </p:nvPr>
        </p:nvSpPr>
        <p:spPr/>
        <p:txBody>
          <a:bodyPr/>
          <a:lstStyle>
            <a:lvl1pPr>
              <a:defRPr/>
            </a:lvl1pPr>
          </a:lstStyle>
          <a:p>
            <a:pPr lvl="0"/>
            <a:endParaRPr lang="en-US"/>
          </a:p>
        </p:txBody>
      </p:sp>
      <p:sp>
        <p:nvSpPr>
          <p:cNvPr id="16" name="Slide Number Placeholder 5"/>
          <p:cNvSpPr txBox="1">
            <a:spLocks noGrp="1"/>
          </p:cNvSpPr>
          <p:nvPr>
            <p:ph type="sldNum" sz="quarter" idx="8"/>
          </p:nvPr>
        </p:nvSpPr>
        <p:spPr/>
        <p:txBody>
          <a:bodyPr/>
          <a:lstStyle>
            <a:lvl1pPr>
              <a:defRPr/>
            </a:lvl1pPr>
          </a:lstStyle>
          <a:p>
            <a:pPr lvl="0"/>
            <a:fld id="{BDBC3BAE-3380-43E9-8D1D-4C5A40C56119}" type="slidenum">
              <a:t>‹#›</a:t>
            </a:fld>
            <a:endParaRPr lang="en-US"/>
          </a:p>
        </p:txBody>
      </p:sp>
    </p:spTree>
    <p:extLst>
      <p:ext uri="{BB962C8B-B14F-4D97-AF65-F5344CB8AC3E}">
        <p14:creationId xmlns:p14="http://schemas.microsoft.com/office/powerpoint/2010/main" val="27679251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4DBD8756-D86E-4EC0-AD8D-8833374B6E60}" type="datetime1">
              <a:rPr lang="en-US"/>
              <a:pPr lvl="0"/>
              <a:t>2/21/2020</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3C7A77FE-6232-4288-AB02-5A8ECC4FD82C}" type="slidenum">
              <a:t>‹#›</a:t>
            </a:fld>
            <a:endParaRPr lang="en-US"/>
          </a:p>
        </p:txBody>
      </p:sp>
    </p:spTree>
    <p:extLst>
      <p:ext uri="{BB962C8B-B14F-4D97-AF65-F5344CB8AC3E}">
        <p14:creationId xmlns:p14="http://schemas.microsoft.com/office/powerpoint/2010/main" val="251648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2E6387FE-1B58-49E0-AC14-FD1A41A3BBD1}" type="datetime1">
              <a:rPr lang="en-US"/>
              <a:pPr lvl="0"/>
              <a:t>2/21/2020</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ED4D5FC3-0E4F-4922-87C0-BC6CE6867D27}" type="slidenum">
              <a:t>‹#›</a:t>
            </a:fld>
            <a:endParaRPr lang="en-US"/>
          </a:p>
        </p:txBody>
      </p:sp>
    </p:spTree>
    <p:extLst>
      <p:ext uri="{BB962C8B-B14F-4D97-AF65-F5344CB8AC3E}">
        <p14:creationId xmlns:p14="http://schemas.microsoft.com/office/powerpoint/2010/main" val="49838008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00000000-0000-0000-0000-000000000000}"/>
              </a:ext>
            </a:extLst>
          </p:cNvPr>
          <p:cNvPicPr>
            <a:picLocks noChangeAspect="1"/>
          </p:cNvPicPr>
          <p:nvPr/>
        </p:nvPicPr>
        <p:blipFill>
          <a:blip r:embed="rId20"/>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00000000-0000-0000-0000-000000000000}"/>
              </a:ext>
            </a:extLst>
          </p:cNvPr>
          <p:cNvPicPr>
            <a:picLocks noChangeAspect="1"/>
          </p:cNvPicPr>
          <p:nvPr/>
        </p:nvPicPr>
        <p:blipFill>
          <a:blip r:embed="rId21"/>
          <a:srcRect l="35640"/>
          <a:stretch>
            <a:fillRect/>
          </a:stretch>
        </p:blipFill>
        <p:spPr>
          <a:xfrm>
            <a:off x="0" y="2892347"/>
            <a:ext cx="1522411" cy="2365452"/>
          </a:xfrm>
          <a:prstGeom prst="rect">
            <a:avLst/>
          </a:prstGeom>
          <a:noFill/>
          <a:ln cap="flat">
            <a:noFill/>
          </a:ln>
        </p:spPr>
      </p:pic>
      <p:sp>
        <p:nvSpPr>
          <p:cNvPr id="4" name="Oval 15"/>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8">
            <a:extLst>
              <a:ext uri="{FF2B5EF4-FFF2-40B4-BE49-F238E27FC236}">
                <a16:creationId xmlns:a16="http://schemas.microsoft.com/office/drawing/2014/main" id="{00000000-0000-0000-0000-000000000000}"/>
              </a:ext>
            </a:extLst>
          </p:cNvPr>
          <p:cNvPicPr>
            <a:picLocks noChangeAspect="1"/>
          </p:cNvPicPr>
          <p:nvPr/>
        </p:nvPicPr>
        <p:blipFill>
          <a:blip r:embed="rId22"/>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00000000-0000-0000-0000-000000000000}"/>
              </a:ext>
            </a:extLst>
          </p:cNvPr>
          <p:cNvPicPr>
            <a:picLocks noChangeAspect="1"/>
          </p:cNvPicPr>
          <p:nvPr/>
        </p:nvPicPr>
        <p:blipFill>
          <a:blip r:embed="rId23"/>
          <a:srcRect b="23320"/>
          <a:stretch>
            <a:fillRect/>
          </a:stretch>
        </p:blipFill>
        <p:spPr>
          <a:xfrm>
            <a:off x="8605875" y="6096003"/>
            <a:ext cx="993733" cy="761996"/>
          </a:xfrm>
          <a:prstGeom prst="rect">
            <a:avLst/>
          </a:prstGeom>
          <a:noFill/>
          <a:ln cap="flat">
            <a:noFill/>
          </a:ln>
        </p:spPr>
      </p:pic>
      <p:sp>
        <p:nvSpPr>
          <p:cNvPr id="7" name="Rectangle 13"/>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Placeholder 1"/>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p:cNvSpPr txBox="1">
            <a:spLocks noGrp="1"/>
          </p:cNvSpPr>
          <p:nvPr>
            <p:ph type="dt" sz="half" idx="2"/>
          </p:nvPr>
        </p:nvSpPr>
        <p:spPr>
          <a:xfrm rot="5400013">
            <a:off x="10155646"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EFECC585-DD9A-4B88-B71C-35776FEAECC0}" type="datetime1">
              <a:rPr lang="en-US"/>
              <a:pPr lvl="0"/>
              <a:t>2/21/2020</a:t>
            </a:fld>
            <a:endParaRPr lang="en-US"/>
          </a:p>
        </p:txBody>
      </p:sp>
      <p:sp>
        <p:nvSpPr>
          <p:cNvPr id="11" name="Footer Placeholder 4"/>
          <p:cNvSpPr txBox="1">
            <a:spLocks noGrp="1"/>
          </p:cNvSpPr>
          <p:nvPr>
            <p:ph type="ftr" sz="quarter" idx="3"/>
          </p:nvPr>
        </p:nvSpPr>
        <p:spPr>
          <a:xfrm rot="5400013">
            <a:off x="895156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1BFCE87C-DD95-4F97-85CB-025A82A89585}"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p:cNvSpPr txBox="1">
            <a:spLocks noGrp="1"/>
          </p:cNvSpPr>
          <p:nvPr>
            <p:ph type="ctrTitle"/>
          </p:nvPr>
        </p:nvSpPr>
        <p:spPr>
          <a:xfrm>
            <a:off x="1472750" y="1447796"/>
            <a:ext cx="8507861" cy="1708090"/>
          </a:xfrm>
        </p:spPr>
        <p:txBody>
          <a:bodyPr/>
          <a:lstStyle/>
          <a:p>
            <a:pPr lvl="0"/>
            <a:r>
              <a:rPr lang="en-GB">
                <a:solidFill>
                  <a:srgbClr val="70AD47"/>
                </a:solidFill>
              </a:rPr>
              <a:t>ACME</a:t>
            </a:r>
            <a:r>
              <a:rPr lang="en-GB"/>
              <a:t> </a:t>
            </a:r>
            <a:r>
              <a:rPr lang="en-GB">
                <a:solidFill>
                  <a:srgbClr val="70AD47"/>
                </a:solidFill>
              </a:rPr>
              <a:t>PROJECTS</a:t>
            </a:r>
            <a:br>
              <a:rPr lang="en-GB">
                <a:solidFill>
                  <a:srgbClr val="70AD47"/>
                </a:solidFill>
              </a:rPr>
            </a:br>
            <a:r>
              <a:rPr lang="en-GB" sz="4800">
                <a:solidFill>
                  <a:srgbClr val="FFFFFF"/>
                </a:solidFill>
              </a:rPr>
              <a:t>for</a:t>
            </a:r>
            <a:r>
              <a:rPr lang="en-GB" sz="4800">
                <a:solidFill>
                  <a:srgbClr val="70AD47"/>
                </a:solidFill>
              </a:rPr>
              <a:t> </a:t>
            </a:r>
            <a:r>
              <a:rPr lang="en-GB" sz="4800">
                <a:solidFill>
                  <a:srgbClr val="ED7D31"/>
                </a:solidFill>
              </a:rPr>
              <a:t>Vintner’s Antiques</a:t>
            </a:r>
          </a:p>
        </p:txBody>
      </p:sp>
      <p:sp>
        <p:nvSpPr>
          <p:cNvPr id="3" name="Subtitle 2"/>
          <p:cNvSpPr txBox="1">
            <a:spLocks noGrp="1"/>
          </p:cNvSpPr>
          <p:nvPr>
            <p:ph type="subTitle" idx="1"/>
          </p:nvPr>
        </p:nvSpPr>
        <p:spPr>
          <a:xfrm>
            <a:off x="1610313" y="3774533"/>
            <a:ext cx="8370298" cy="3439113"/>
          </a:xfrm>
        </p:spPr>
        <p:txBody>
          <a:bodyPr/>
          <a:lstStyle/>
          <a:p>
            <a:pPr lvl="0"/>
            <a:r>
              <a:rPr lang="en-GB"/>
              <a:t>PRESENTED BY</a:t>
            </a:r>
          </a:p>
          <a:p>
            <a:pPr lvl="0"/>
            <a:r>
              <a:rPr lang="en-GB"/>
              <a:t>Mohammed Shakath Ali 1708771</a:t>
            </a:r>
          </a:p>
          <a:p>
            <a:pPr lvl="0"/>
            <a:r>
              <a:rPr lang="en-GB"/>
              <a:t>Shelina begum 1708781</a:t>
            </a:r>
          </a:p>
          <a:p>
            <a:pPr lvl="0"/>
            <a:r>
              <a:rPr lang="en-GB"/>
              <a:t>Sajida Mahmood 1711962</a:t>
            </a:r>
          </a:p>
          <a:p>
            <a:pPr lvl="0"/>
            <a:r>
              <a:rPr lang="en-GB"/>
              <a:t>Ubaidullah Shameem 1711708</a:t>
            </a:r>
          </a:p>
        </p:txBody>
      </p:sp>
      <p:sp>
        <p:nvSpPr>
          <p:cNvPr id="4" name="TextBox 4"/>
          <p:cNvSpPr txBox="1"/>
          <p:nvPr/>
        </p:nvSpPr>
        <p:spPr>
          <a:xfrm rot="10799991">
            <a:off x="6256415" y="3594067"/>
            <a:ext cx="5817047"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PROJECT</a:t>
            </a:r>
            <a:r>
              <a:rPr lang="en-GB" sz="1800" b="0" i="0" u="none" strike="noStrike" kern="1200" cap="none" spc="0" baseline="0">
                <a:solidFill>
                  <a:srgbClr val="000000"/>
                </a:solidFill>
                <a:uFillTx/>
                <a:latin typeface="Calibri"/>
              </a:rPr>
              <a:t> </a:t>
            </a:r>
            <a:r>
              <a:rPr lang="en-GB" sz="2000" b="0" i="0" u="none" strike="noStrike" kern="1200" cap="none" spc="0" baseline="0">
                <a:solidFill>
                  <a:srgbClr val="000000"/>
                </a:solidFill>
                <a:uFillTx/>
                <a:latin typeface="Calibri"/>
              </a:rPr>
              <a:t>CREATIONS</a:t>
            </a:r>
            <a:r>
              <a:rPr lang="en-GB" sz="1800" b="0" i="0" u="none" strike="noStrike" kern="1200" cap="none" spc="0" baseline="0">
                <a:solidFill>
                  <a:srgbClr val="000000"/>
                </a:solidFill>
                <a:uFillTx/>
                <a:latin typeface="Calibri"/>
              </a:rPr>
              <a:t> &amp; </a:t>
            </a:r>
            <a:r>
              <a:rPr lang="en-GB" sz="2000" b="0" i="0" u="none" strike="noStrike" kern="1200" cap="none" spc="0" baseline="0">
                <a:solidFill>
                  <a:srgbClr val="000000"/>
                </a:solidFill>
                <a:uFillTx/>
                <a:latin typeface="Calibri"/>
              </a:rPr>
              <a:t>SOLUTIONS</a:t>
            </a:r>
            <a:r>
              <a:rPr lang="en-GB" sz="1800" b="0" i="0" u="none" strike="noStrike" kern="1200" cap="none" spc="0" baseline="0">
                <a:solidFill>
                  <a:srgbClr val="000000"/>
                </a:solidFill>
                <a:uFillTx/>
                <a:latin typeface="Calibri"/>
              </a:rPr>
              <a:t> 4 </a:t>
            </a:r>
            <a:r>
              <a:rPr lang="en-GB" sz="2000" b="0" i="0" u="none" strike="noStrike" kern="1200" cap="none" spc="0" baseline="0">
                <a:solidFill>
                  <a:srgbClr val="000000"/>
                </a:solidFill>
                <a:uFillTx/>
                <a:latin typeface="Calibri"/>
              </a:rPr>
              <a:t>ALL</a:t>
            </a:r>
          </a:p>
        </p:txBody>
      </p:sp>
      <p:sp>
        <p:nvSpPr>
          <p:cNvPr id="5" name="TextBox 5"/>
          <p:cNvSpPr txBox="1"/>
          <p:nvPr/>
        </p:nvSpPr>
        <p:spPr>
          <a:xfrm>
            <a:off x="6343046" y="4174647"/>
            <a:ext cx="5216889" cy="181587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B0F0"/>
                </a:solidFill>
                <a:uFillTx/>
                <a:latin typeface="Calibri"/>
              </a:rPr>
              <a:t>Project planning and management in workplace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B0F0"/>
                </a:solidFill>
                <a:uFillTx/>
                <a:latin typeface="Calibri"/>
              </a:rPr>
              <a:t>Module : BMSW5104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B0F0"/>
                </a:solidFill>
                <a:uFillTx/>
                <a:latin typeface="Calibri"/>
              </a:rPr>
              <a:t>Lecturer : Ernest Ovia</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title"/>
          </p:nvPr>
        </p:nvSpPr>
        <p:spPr>
          <a:xfrm>
            <a:off x="362888" y="274694"/>
            <a:ext cx="9404722" cy="963384"/>
          </a:xfrm>
        </p:spPr>
        <p:txBody>
          <a:bodyPr/>
          <a:lstStyle/>
          <a:p>
            <a:pPr lvl="0"/>
            <a:r>
              <a:rPr lang="en-GB" sz="4800">
                <a:solidFill>
                  <a:srgbClr val="70AD47"/>
                </a:solidFill>
              </a:rPr>
              <a:t>Introduction</a:t>
            </a:r>
          </a:p>
        </p:txBody>
      </p:sp>
      <p:sp>
        <p:nvSpPr>
          <p:cNvPr id="3" name="TextBox 2"/>
          <p:cNvSpPr txBox="1"/>
          <p:nvPr/>
        </p:nvSpPr>
        <p:spPr>
          <a:xfrm>
            <a:off x="379265" y="1728965"/>
            <a:ext cx="11642844" cy="193899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FFFFFF"/>
                </a:solidFill>
                <a:uFillTx/>
                <a:latin typeface="Century Gothic"/>
              </a:rPr>
              <a:t>Acme Projects are here to create new projects as well as find solutions to existing projects. No project is too small or large. We take on board your requirements and tailor make to your satisfaction. Our dedicated team will effortlessly make and implement all details to achieve your goal. We are here to get you there.</a:t>
            </a:r>
            <a:endParaRPr lang="en-GB" sz="2400" b="0" i="0" u="none" strike="noStrike" kern="1200" cap="none" spc="0" baseline="0">
              <a:solidFill>
                <a:srgbClr val="FFFFFF"/>
              </a:solidFill>
              <a:uFillTx/>
              <a:latin typeface="Century Gothic"/>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Our business team </a:t>
            </a:r>
          </a:p>
        </p:txBody>
      </p:sp>
      <p:sp>
        <p:nvSpPr>
          <p:cNvPr id="3" name="Content Placeholder 2"/>
          <p:cNvSpPr txBox="1">
            <a:spLocks noGrp="1"/>
          </p:cNvSpPr>
          <p:nvPr>
            <p:ph idx="1"/>
          </p:nvPr>
        </p:nvSpPr>
        <p:spPr>
          <a:xfrm>
            <a:off x="646115" y="1331256"/>
            <a:ext cx="8946544" cy="4195477"/>
          </a:xfrm>
        </p:spPr>
        <p:txBody>
          <a:bodyPr/>
          <a:lstStyle/>
          <a:p>
            <a:pPr lvl="0">
              <a:lnSpc>
                <a:spcPct val="70000"/>
              </a:lnSpc>
            </a:pPr>
            <a:r>
              <a:rPr lang="en-GB" sz="1900">
                <a:solidFill>
                  <a:srgbClr val="ED7D31"/>
                </a:solidFill>
              </a:rPr>
              <a:t>Mohammed</a:t>
            </a:r>
            <a:r>
              <a:rPr lang="en-GB" sz="1900"/>
              <a:t> </a:t>
            </a:r>
            <a:r>
              <a:rPr lang="en-GB" sz="1900">
                <a:solidFill>
                  <a:srgbClr val="ED7D31"/>
                </a:solidFill>
              </a:rPr>
              <a:t>Shakath</a:t>
            </a:r>
            <a:r>
              <a:rPr lang="en-GB" sz="1900"/>
              <a:t> </a:t>
            </a:r>
            <a:r>
              <a:rPr lang="en-GB" sz="1900">
                <a:solidFill>
                  <a:srgbClr val="ED7D31"/>
                </a:solidFill>
              </a:rPr>
              <a:t>Ali</a:t>
            </a:r>
            <a:r>
              <a:rPr lang="en-GB" sz="1900"/>
              <a:t> : </a:t>
            </a:r>
            <a:r>
              <a:rPr lang="en-GB" sz="1900">
                <a:solidFill>
                  <a:srgbClr val="000000"/>
                </a:solidFill>
              </a:rPr>
              <a:t>Project</a:t>
            </a:r>
            <a:r>
              <a:rPr lang="en-GB" sz="1900"/>
              <a:t> </a:t>
            </a:r>
            <a:r>
              <a:rPr lang="en-GB" sz="1900">
                <a:solidFill>
                  <a:srgbClr val="000000"/>
                </a:solidFill>
              </a:rPr>
              <a:t>Manager</a:t>
            </a:r>
            <a:r>
              <a:rPr lang="en-GB" sz="1900"/>
              <a:t>;  responsible for co-ordinating the workforce and teams, motivating staff,  and ensuring everything is running smoothly. </a:t>
            </a:r>
          </a:p>
          <a:p>
            <a:pPr lvl="0">
              <a:lnSpc>
                <a:spcPct val="70000"/>
              </a:lnSpc>
            </a:pPr>
            <a:endParaRPr lang="en-GB" sz="1900"/>
          </a:p>
          <a:p>
            <a:pPr lvl="0">
              <a:lnSpc>
                <a:spcPct val="70000"/>
              </a:lnSpc>
            </a:pPr>
            <a:r>
              <a:rPr lang="en-GB" sz="1900">
                <a:solidFill>
                  <a:srgbClr val="ED7D31"/>
                </a:solidFill>
              </a:rPr>
              <a:t>Sajida</a:t>
            </a:r>
            <a:r>
              <a:rPr lang="en-GB" sz="1900"/>
              <a:t> </a:t>
            </a:r>
            <a:r>
              <a:rPr lang="en-GB" sz="1900">
                <a:solidFill>
                  <a:srgbClr val="ED7D31"/>
                </a:solidFill>
              </a:rPr>
              <a:t>Mahmood</a:t>
            </a:r>
            <a:r>
              <a:rPr lang="en-GB" sz="1900"/>
              <a:t> : </a:t>
            </a:r>
            <a:r>
              <a:rPr lang="en-GB" sz="1900">
                <a:solidFill>
                  <a:srgbClr val="000000"/>
                </a:solidFill>
              </a:rPr>
              <a:t>Project associate</a:t>
            </a:r>
            <a:r>
              <a:rPr lang="en-GB" sz="1900"/>
              <a:t>; providing first class sales and answering questions the consumers might have about any products.  An expert in selling goods to consumers to meet their needs and desires.</a:t>
            </a:r>
          </a:p>
          <a:p>
            <a:pPr lvl="0">
              <a:lnSpc>
                <a:spcPct val="70000"/>
              </a:lnSpc>
            </a:pPr>
            <a:endParaRPr lang="en-GB" sz="1900"/>
          </a:p>
          <a:p>
            <a:pPr lvl="0">
              <a:lnSpc>
                <a:spcPct val="70000"/>
              </a:lnSpc>
            </a:pPr>
            <a:r>
              <a:rPr lang="en-GB" sz="1900">
                <a:solidFill>
                  <a:srgbClr val="ED7D31"/>
                </a:solidFill>
              </a:rPr>
              <a:t>Shelina</a:t>
            </a:r>
            <a:r>
              <a:rPr lang="en-GB" sz="1900"/>
              <a:t> </a:t>
            </a:r>
            <a:r>
              <a:rPr lang="en-GB" sz="1900">
                <a:solidFill>
                  <a:srgbClr val="ED7D31"/>
                </a:solidFill>
              </a:rPr>
              <a:t>begum </a:t>
            </a:r>
            <a:r>
              <a:rPr lang="en-GB" sz="1900"/>
              <a:t>: </a:t>
            </a:r>
            <a:r>
              <a:rPr lang="en-GB" sz="1900">
                <a:solidFill>
                  <a:srgbClr val="000000"/>
                </a:solidFill>
              </a:rPr>
              <a:t>Project associate</a:t>
            </a:r>
            <a:r>
              <a:rPr lang="en-GB" sz="1900"/>
              <a:t>; budgeting costs and organising directions for everyone. Marinating the day to day running of the company.  </a:t>
            </a:r>
          </a:p>
          <a:p>
            <a:pPr lvl="0">
              <a:lnSpc>
                <a:spcPct val="70000"/>
              </a:lnSpc>
            </a:pPr>
            <a:endParaRPr lang="en-GB" sz="1900"/>
          </a:p>
          <a:p>
            <a:pPr lvl="0">
              <a:lnSpc>
                <a:spcPct val="70000"/>
              </a:lnSpc>
            </a:pPr>
            <a:r>
              <a:rPr lang="en-GB" sz="1900"/>
              <a:t> </a:t>
            </a:r>
            <a:r>
              <a:rPr lang="en-GB" sz="1900">
                <a:solidFill>
                  <a:srgbClr val="ED7D31"/>
                </a:solidFill>
              </a:rPr>
              <a:t>Ubaidullah</a:t>
            </a:r>
            <a:r>
              <a:rPr lang="en-GB" sz="1900"/>
              <a:t> </a:t>
            </a:r>
            <a:r>
              <a:rPr lang="en-GB" sz="1900">
                <a:solidFill>
                  <a:srgbClr val="ED7D31"/>
                </a:solidFill>
              </a:rPr>
              <a:t>Shameem</a:t>
            </a:r>
            <a:r>
              <a:rPr lang="en-GB" sz="1900"/>
              <a:t> : </a:t>
            </a:r>
            <a:r>
              <a:rPr lang="en-GB" sz="1900">
                <a:solidFill>
                  <a:srgbClr val="000000"/>
                </a:solidFill>
              </a:rPr>
              <a:t>Project associate</a:t>
            </a:r>
            <a:r>
              <a:rPr lang="en-GB" sz="1900"/>
              <a:t>; providing assistance to everyone, good communications and liaisons with everyone.</a:t>
            </a:r>
          </a:p>
          <a:p>
            <a:pPr lvl="0">
              <a:lnSpc>
                <a:spcPct val="70000"/>
              </a:lnSpc>
            </a:pPr>
            <a:endParaRPr lang="en-GB" sz="19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solidFill>
                  <a:srgbClr val="70AD47"/>
                </a:solidFill>
              </a:rPr>
              <a:t>Project</a:t>
            </a:r>
            <a:r>
              <a:rPr lang="en-GB"/>
              <a:t> </a:t>
            </a:r>
            <a:r>
              <a:rPr lang="en-GB">
                <a:solidFill>
                  <a:srgbClr val="70AD47"/>
                </a:solidFill>
              </a:rPr>
              <a:t>overview</a:t>
            </a:r>
          </a:p>
        </p:txBody>
      </p:sp>
      <p:sp>
        <p:nvSpPr>
          <p:cNvPr id="3" name="Content Placeholder 2"/>
          <p:cNvSpPr txBox="1">
            <a:spLocks noGrp="1"/>
          </p:cNvSpPr>
          <p:nvPr>
            <p:ph idx="1"/>
          </p:nvPr>
        </p:nvSpPr>
        <p:spPr>
          <a:xfrm>
            <a:off x="1104293" y="1583265"/>
            <a:ext cx="8946544" cy="5054592"/>
          </a:xfrm>
        </p:spPr>
        <p:txBody>
          <a:bodyPr/>
          <a:lstStyle/>
          <a:p>
            <a:pPr lvl="0"/>
            <a:r>
              <a:rPr lang="en-GB"/>
              <a:t>This project is an endeavour undertaken for Vintners Antiques to achieve a functioning business like the Salvage Hunters which in this instance is to replicate the business model used by Salvage Hunters. </a:t>
            </a:r>
          </a:p>
          <a:p>
            <a:pPr marL="0" lvl="0" indent="0">
              <a:buNone/>
            </a:pPr>
            <a:r>
              <a:rPr lang="en-GB"/>
              <a:t> </a:t>
            </a:r>
          </a:p>
          <a:p>
            <a:pPr lvl="0"/>
            <a:r>
              <a:rPr lang="en-GB"/>
              <a:t>We will transform the empty warehouse to a fully functioning office space with office equipment and create a separate storage/showroom space.</a:t>
            </a:r>
          </a:p>
          <a:p>
            <a:pPr lvl="0"/>
            <a:endParaRPr lang="en-GB"/>
          </a:p>
          <a:p>
            <a:pPr lvl="0"/>
            <a:r>
              <a:rPr lang="en-GB"/>
              <a:t>We have outlined a scope, timeline and budget to achieve this project for Vintners Antiques. </a:t>
            </a:r>
          </a:p>
          <a:p>
            <a:pPr marL="0" lvl="0" indent="0">
              <a:buNone/>
            </a:pPr>
            <a:endParaRPr lang="en-GB"/>
          </a:p>
          <a:p>
            <a:pPr lvl="0"/>
            <a:r>
              <a:rPr lang="en-GB"/>
              <a:t>We have used tools such as a planner, process diagram, user stories and Gantt chart to facilitate this project.</a:t>
            </a:r>
          </a:p>
          <a:p>
            <a:pPr lvl="0"/>
            <a:endParaRPr lang="en-GB"/>
          </a:p>
          <a:p>
            <a:pPr lvl="0"/>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solidFill>
                  <a:srgbClr val="70AD47"/>
                </a:solidFill>
              </a:rPr>
              <a:t>Project</a:t>
            </a:r>
            <a:r>
              <a:rPr lang="en-GB"/>
              <a:t> </a:t>
            </a:r>
            <a:r>
              <a:rPr lang="en-GB">
                <a:solidFill>
                  <a:srgbClr val="70AD47"/>
                </a:solidFill>
              </a:rPr>
              <a:t>sponsor</a:t>
            </a:r>
            <a:r>
              <a:rPr lang="en-GB"/>
              <a:t> </a:t>
            </a:r>
            <a:r>
              <a:rPr lang="en-GB">
                <a:solidFill>
                  <a:srgbClr val="70AD47"/>
                </a:solidFill>
              </a:rPr>
              <a:t>and</a:t>
            </a:r>
            <a:r>
              <a:rPr lang="en-GB"/>
              <a:t> </a:t>
            </a:r>
            <a:r>
              <a:rPr lang="en-GB">
                <a:solidFill>
                  <a:srgbClr val="70AD47"/>
                </a:solidFill>
              </a:rPr>
              <a:t>steering</a:t>
            </a:r>
            <a:r>
              <a:rPr lang="en-GB"/>
              <a:t> </a:t>
            </a:r>
            <a:r>
              <a:rPr lang="en-GB">
                <a:solidFill>
                  <a:srgbClr val="70AD47"/>
                </a:solidFill>
              </a:rPr>
              <a:t>group</a:t>
            </a:r>
            <a:endParaRPr lang="en-GB"/>
          </a:p>
        </p:txBody>
      </p:sp>
      <p:grpSp>
        <p:nvGrpSpPr>
          <p:cNvPr id="3" name="Content Placeholder 3"/>
          <p:cNvGrpSpPr/>
          <p:nvPr/>
        </p:nvGrpSpPr>
        <p:grpSpPr>
          <a:xfrm>
            <a:off x="2590796" y="1667938"/>
            <a:ext cx="6028273" cy="1278468"/>
            <a:chOff x="2590796" y="1667938"/>
            <a:chExt cx="6028273" cy="1278468"/>
          </a:xfrm>
        </p:grpSpPr>
        <p:sp>
          <p:nvSpPr>
            <p:cNvPr id="4" name="Freeform 3"/>
            <p:cNvSpPr/>
            <p:nvPr/>
          </p:nvSpPr>
          <p:spPr>
            <a:xfrm>
              <a:off x="2590796" y="2677948"/>
              <a:ext cx="602826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flat">
              <a:solidFill>
                <a:srgbClr val="34599C"/>
              </a:solidFill>
              <a:prstDash val="solid"/>
              <a:miter/>
            </a:ln>
          </p:spPr>
          <p:txBody>
            <a:bodyPr lIns="0" tIns="0" rIns="0" bIns="0"/>
            <a:lstStyle/>
            <a:p>
              <a:endParaRPr lang="en-GB"/>
            </a:p>
          </p:txBody>
        </p:sp>
        <p:sp>
          <p:nvSpPr>
            <p:cNvPr id="5" name="Freeform 4"/>
            <p:cNvSpPr/>
            <p:nvPr/>
          </p:nvSpPr>
          <p:spPr>
            <a:xfrm>
              <a:off x="4158151" y="2054912"/>
              <a:ext cx="4460918" cy="623035"/>
            </a:xfrm>
            <a:custGeom>
              <a:avLst/>
              <a:gdLst>
                <a:gd name="f0" fmla="val 10800000"/>
                <a:gd name="f1" fmla="val 5400000"/>
                <a:gd name="f2" fmla="val 180"/>
                <a:gd name="f3" fmla="val w"/>
                <a:gd name="f4" fmla="val h"/>
                <a:gd name="f5" fmla="val 0"/>
                <a:gd name="f6" fmla="val 4460917"/>
                <a:gd name="f7" fmla="val 623039"/>
                <a:gd name="f8" fmla="+- 0 0 -90"/>
                <a:gd name="f9" fmla="*/ f3 1 4460917"/>
                <a:gd name="f10" fmla="*/ f4 1 623039"/>
                <a:gd name="f11" fmla="val f5"/>
                <a:gd name="f12" fmla="val f6"/>
                <a:gd name="f13" fmla="val f7"/>
                <a:gd name="f14" fmla="*/ f8 f0 1"/>
                <a:gd name="f15" fmla="+- f13 0 f11"/>
                <a:gd name="f16" fmla="+- f12 0 f11"/>
                <a:gd name="f17" fmla="*/ f14 1 f2"/>
                <a:gd name="f18" fmla="*/ f16 1 4460917"/>
                <a:gd name="f19" fmla="*/ f15 1 623039"/>
                <a:gd name="f20" fmla="*/ 0 f16 1"/>
                <a:gd name="f21" fmla="*/ 0 f15 1"/>
                <a:gd name="f22" fmla="*/ 4460917 f16 1"/>
                <a:gd name="f23" fmla="*/ 623039 f15 1"/>
                <a:gd name="f24" fmla="+- f17 0 f1"/>
                <a:gd name="f25" fmla="*/ f20 1 4460917"/>
                <a:gd name="f26" fmla="*/ f21 1 623039"/>
                <a:gd name="f27" fmla="*/ f22 1 4460917"/>
                <a:gd name="f28" fmla="*/ f23 1 62303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460917" h="623039">
                  <a:moveTo>
                    <a:pt x="f5" y="f5"/>
                  </a:moveTo>
                  <a:lnTo>
                    <a:pt x="f6" y="f5"/>
                  </a:lnTo>
                  <a:lnTo>
                    <a:pt x="f6" y="f7"/>
                  </a:lnTo>
                  <a:lnTo>
                    <a:pt x="f5" y="f7"/>
                  </a:lnTo>
                  <a:lnTo>
                    <a:pt x="f5" y="f5"/>
                  </a:lnTo>
                  <a:close/>
                </a:path>
              </a:pathLst>
            </a:custGeom>
            <a:noFill/>
            <a:ln cap="flat">
              <a:noFill/>
              <a:prstDash val="solid"/>
            </a:ln>
          </p:spPr>
          <p:txBody>
            <a:bodyPr vert="horz" wrap="square" lIns="68580" tIns="68580" rIns="68580" bIns="68580" anchor="b" anchorCtr="0" compatLnSpc="1">
              <a:noAutofit/>
            </a:bodyPr>
            <a:lstStyle/>
            <a:p>
              <a:pPr marL="0" marR="0" lvl="0" indent="0" algn="l"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Calibri"/>
                </a:rPr>
                <a:t>Dennis Vintner</a:t>
              </a:r>
            </a:p>
          </p:txBody>
        </p:sp>
        <p:sp>
          <p:nvSpPr>
            <p:cNvPr id="6" name="Freeform 5"/>
            <p:cNvSpPr/>
            <p:nvPr/>
          </p:nvSpPr>
          <p:spPr>
            <a:xfrm>
              <a:off x="2590796" y="1667938"/>
              <a:ext cx="1567345" cy="1278468"/>
            </a:xfrm>
            <a:custGeom>
              <a:avLst/>
              <a:gdLst>
                <a:gd name="f0" fmla="val 10800000"/>
                <a:gd name="f1" fmla="val 5400000"/>
                <a:gd name="f2" fmla="val 180"/>
                <a:gd name="f3" fmla="val w"/>
                <a:gd name="f4" fmla="val h"/>
                <a:gd name="f5" fmla="val 0"/>
                <a:gd name="f6" fmla="val 1567349"/>
                <a:gd name="f7" fmla="val 1278465"/>
                <a:gd name="f8" fmla="val 213120"/>
                <a:gd name="f9" fmla="val 1354229"/>
                <a:gd name="f10" fmla="val 1471932"/>
                <a:gd name="f11" fmla="val 95417"/>
                <a:gd name="f12" fmla="+- 0 0 -90"/>
                <a:gd name="f13" fmla="*/ f3 1 1567349"/>
                <a:gd name="f14" fmla="*/ f4 1 1278465"/>
                <a:gd name="f15" fmla="val f5"/>
                <a:gd name="f16" fmla="val f6"/>
                <a:gd name="f17" fmla="val f7"/>
                <a:gd name="f18" fmla="*/ f12 f0 1"/>
                <a:gd name="f19" fmla="+- f17 0 f15"/>
                <a:gd name="f20" fmla="+- f16 0 f15"/>
                <a:gd name="f21" fmla="*/ f18 1 f2"/>
                <a:gd name="f22" fmla="*/ f20 1 1567349"/>
                <a:gd name="f23" fmla="*/ f19 1 1278465"/>
                <a:gd name="f24" fmla="*/ 213120 f20 1"/>
                <a:gd name="f25" fmla="*/ 0 f19 1"/>
                <a:gd name="f26" fmla="*/ 1354229 f20 1"/>
                <a:gd name="f27" fmla="*/ 1567349 f20 1"/>
                <a:gd name="f28" fmla="*/ 213120 f19 1"/>
                <a:gd name="f29" fmla="*/ 1278465 f19 1"/>
                <a:gd name="f30" fmla="*/ 0 f20 1"/>
                <a:gd name="f31" fmla="+- f21 0 f1"/>
                <a:gd name="f32" fmla="*/ f24 1 1567349"/>
                <a:gd name="f33" fmla="*/ f25 1 1278465"/>
                <a:gd name="f34" fmla="*/ f26 1 1567349"/>
                <a:gd name="f35" fmla="*/ f27 1 1567349"/>
                <a:gd name="f36" fmla="*/ f28 1 1278465"/>
                <a:gd name="f37" fmla="*/ f29 1 1278465"/>
                <a:gd name="f38" fmla="*/ f30 1 1567349"/>
                <a:gd name="f39" fmla="*/ f15 1 f22"/>
                <a:gd name="f40" fmla="*/ f16 1 f22"/>
                <a:gd name="f41" fmla="*/ f15 1 f23"/>
                <a:gd name="f42" fmla="*/ f17 1 f23"/>
                <a:gd name="f43" fmla="*/ f32 1 f22"/>
                <a:gd name="f44" fmla="*/ f33 1 f23"/>
                <a:gd name="f45" fmla="*/ f34 1 f22"/>
                <a:gd name="f46" fmla="*/ f35 1 f22"/>
                <a:gd name="f47" fmla="*/ f36 1 f23"/>
                <a:gd name="f48" fmla="*/ f37 1 f23"/>
                <a:gd name="f49" fmla="*/ f38 1 f22"/>
                <a:gd name="f50" fmla="*/ f39 f13 1"/>
                <a:gd name="f51" fmla="*/ f40 f13 1"/>
                <a:gd name="f52" fmla="*/ f42 f14 1"/>
                <a:gd name="f53" fmla="*/ f41 f14 1"/>
                <a:gd name="f54" fmla="*/ f43 f13 1"/>
                <a:gd name="f55" fmla="*/ f44 f14 1"/>
                <a:gd name="f56" fmla="*/ f45 f13 1"/>
                <a:gd name="f57" fmla="*/ f46 f13 1"/>
                <a:gd name="f58" fmla="*/ f47 f14 1"/>
                <a:gd name="f59" fmla="*/ f48 f14 1"/>
                <a:gd name="f60" fmla="*/ f49 f13 1"/>
              </a:gdLst>
              <a:ahLst/>
              <a:cxnLst>
                <a:cxn ang="3cd4">
                  <a:pos x="hc" y="t"/>
                </a:cxn>
                <a:cxn ang="0">
                  <a:pos x="r" y="vc"/>
                </a:cxn>
                <a:cxn ang="cd4">
                  <a:pos x="hc" y="b"/>
                </a:cxn>
                <a:cxn ang="cd2">
                  <a:pos x="l" y="vc"/>
                </a:cxn>
                <a:cxn ang="f31">
                  <a:pos x="f54" y="f55"/>
                </a:cxn>
                <a:cxn ang="f31">
                  <a:pos x="f56" y="f55"/>
                </a:cxn>
                <a:cxn ang="f31">
                  <a:pos x="f57" y="f58"/>
                </a:cxn>
                <a:cxn ang="f31">
                  <a:pos x="f57" y="f59"/>
                </a:cxn>
                <a:cxn ang="f31">
                  <a:pos x="f57" y="f59"/>
                </a:cxn>
                <a:cxn ang="f31">
                  <a:pos x="f60" y="f59"/>
                </a:cxn>
                <a:cxn ang="f31">
                  <a:pos x="f60" y="f59"/>
                </a:cxn>
                <a:cxn ang="f31">
                  <a:pos x="f60" y="f58"/>
                </a:cxn>
                <a:cxn ang="f31">
                  <a:pos x="f54" y="f55"/>
                </a:cxn>
              </a:cxnLst>
              <a:rect l="f50" t="f53" r="f51" b="f52"/>
              <a:pathLst>
                <a:path w="1567349" h="1278465">
                  <a:moveTo>
                    <a:pt x="f8" y="f5"/>
                  </a:moveTo>
                  <a:lnTo>
                    <a:pt x="f9" y="f5"/>
                  </a:lnTo>
                  <a:cubicBezTo>
                    <a:pt x="f10" y="f5"/>
                    <a:pt x="f6" y="f11"/>
                    <a:pt x="f6" y="f8"/>
                  </a:cubicBezTo>
                  <a:lnTo>
                    <a:pt x="f6" y="f7"/>
                  </a:lnTo>
                  <a:lnTo>
                    <a:pt x="f6" y="f7"/>
                  </a:lnTo>
                  <a:lnTo>
                    <a:pt x="f5" y="f7"/>
                  </a:lnTo>
                  <a:lnTo>
                    <a:pt x="f5" y="f7"/>
                  </a:lnTo>
                  <a:lnTo>
                    <a:pt x="f5" y="f8"/>
                  </a:lnTo>
                  <a:cubicBezTo>
                    <a:pt x="f5" y="f11"/>
                    <a:pt x="f11" y="f5"/>
                    <a:pt x="f8" y="f5"/>
                  </a:cubicBezTo>
                  <a:close/>
                </a:path>
              </a:pathLst>
            </a:custGeom>
            <a:solidFill>
              <a:srgbClr val="002060"/>
            </a:solidFill>
            <a:ln w="12701" cap="flat">
              <a:solidFill>
                <a:srgbClr val="4472C4"/>
              </a:solidFill>
              <a:prstDash val="solid"/>
              <a:miter/>
            </a:ln>
          </p:spPr>
          <p:txBody>
            <a:bodyPr vert="horz" wrap="square" lIns="108136" tIns="108136" rIns="108136" bIns="45720"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00"/>
                  </a:solidFill>
                  <a:uFillTx/>
                  <a:latin typeface="Calibri"/>
                </a:rPr>
                <a:t>Project sponsor</a:t>
              </a:r>
            </a:p>
          </p:txBody>
        </p:sp>
      </p:grpSp>
      <p:grpSp>
        <p:nvGrpSpPr>
          <p:cNvPr id="7" name="Diagram 4"/>
          <p:cNvGrpSpPr/>
          <p:nvPr/>
        </p:nvGrpSpPr>
        <p:grpSpPr>
          <a:xfrm>
            <a:off x="3188622" y="3276596"/>
            <a:ext cx="6825776" cy="2145347"/>
            <a:chOff x="3188622" y="3276596"/>
            <a:chExt cx="6825776" cy="2145347"/>
          </a:xfrm>
        </p:grpSpPr>
        <p:sp>
          <p:nvSpPr>
            <p:cNvPr id="8" name="Freeform 7"/>
            <p:cNvSpPr/>
            <p:nvPr/>
          </p:nvSpPr>
          <p:spPr>
            <a:xfrm>
              <a:off x="3188622" y="3276596"/>
              <a:ext cx="2298207" cy="938256"/>
            </a:xfrm>
            <a:custGeom>
              <a:avLst/>
              <a:gdLst>
                <a:gd name="f0" fmla="val 10800000"/>
                <a:gd name="f1" fmla="val 5400000"/>
                <a:gd name="f2" fmla="val 180"/>
                <a:gd name="f3" fmla="val w"/>
                <a:gd name="f4" fmla="val h"/>
                <a:gd name="f5" fmla="val 0"/>
                <a:gd name="f6" fmla="val 2298209"/>
                <a:gd name="f7" fmla="val 938261"/>
                <a:gd name="f8" fmla="+- 0 0 -90"/>
                <a:gd name="f9" fmla="*/ f3 1 2298209"/>
                <a:gd name="f10" fmla="*/ f4 1 938261"/>
                <a:gd name="f11" fmla="val f5"/>
                <a:gd name="f12" fmla="val f6"/>
                <a:gd name="f13" fmla="val f7"/>
                <a:gd name="f14" fmla="*/ f8 f0 1"/>
                <a:gd name="f15" fmla="+- f13 0 f11"/>
                <a:gd name="f16" fmla="+- f12 0 f11"/>
                <a:gd name="f17" fmla="*/ f14 1 f2"/>
                <a:gd name="f18" fmla="*/ f16 1 2298209"/>
                <a:gd name="f19" fmla="*/ f15 1 938261"/>
                <a:gd name="f20" fmla="*/ 0 f16 1"/>
                <a:gd name="f21" fmla="*/ 0 f15 1"/>
                <a:gd name="f22" fmla="*/ 2298209 f16 1"/>
                <a:gd name="f23" fmla="*/ 938261 f15 1"/>
                <a:gd name="f24" fmla="+- f17 0 f1"/>
                <a:gd name="f25" fmla="*/ f20 1 2298209"/>
                <a:gd name="f26" fmla="*/ f21 1 938261"/>
                <a:gd name="f27" fmla="*/ f22 1 2298209"/>
                <a:gd name="f28" fmla="*/ f23 1 93826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298209" h="938261">
                  <a:moveTo>
                    <a:pt x="f5" y="f5"/>
                  </a:moveTo>
                  <a:lnTo>
                    <a:pt x="f6" y="f5"/>
                  </a:lnTo>
                  <a:lnTo>
                    <a:pt x="f6" y="f7"/>
                  </a:lnTo>
                  <a:lnTo>
                    <a:pt x="f5" y="f7"/>
                  </a:lnTo>
                  <a:lnTo>
                    <a:pt x="f5" y="f5"/>
                  </a:lnTo>
                  <a:close/>
                </a:path>
              </a:pathLst>
            </a:custGeom>
            <a:solidFill>
              <a:srgbClr val="3B3838"/>
            </a:solidFill>
            <a:ln w="12701" cap="flat">
              <a:solidFill>
                <a:srgbClr val="4472C4"/>
              </a:solidFill>
              <a:prstDash val="solid"/>
              <a:miter/>
            </a:ln>
          </p:spPr>
          <p:txBody>
            <a:bodyPr vert="horz" wrap="square" lIns="199138" tIns="113787" rIns="199138" bIns="113787"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FFFF00"/>
                  </a:solidFill>
                  <a:uFillTx/>
                  <a:latin typeface="Calibri"/>
                </a:rPr>
                <a:t>Commercial</a:t>
              </a:r>
            </a:p>
          </p:txBody>
        </p:sp>
        <p:sp>
          <p:nvSpPr>
            <p:cNvPr id="9" name="Freeform 8"/>
            <p:cNvSpPr/>
            <p:nvPr/>
          </p:nvSpPr>
          <p:spPr>
            <a:xfrm>
              <a:off x="3342141" y="4148267"/>
              <a:ext cx="1986744" cy="1273676"/>
            </a:xfrm>
            <a:custGeom>
              <a:avLst/>
              <a:gdLst>
                <a:gd name="f0" fmla="val 10800000"/>
                <a:gd name="f1" fmla="val 5400000"/>
                <a:gd name="f2" fmla="val 180"/>
                <a:gd name="f3" fmla="val w"/>
                <a:gd name="f4" fmla="val h"/>
                <a:gd name="f5" fmla="val 0"/>
                <a:gd name="f6" fmla="val 1986747"/>
                <a:gd name="f7" fmla="val 1273680"/>
                <a:gd name="f8" fmla="+- 0 0 -90"/>
                <a:gd name="f9" fmla="*/ f3 1 1986747"/>
                <a:gd name="f10" fmla="*/ f4 1 1273680"/>
                <a:gd name="f11" fmla="val f5"/>
                <a:gd name="f12" fmla="val f6"/>
                <a:gd name="f13" fmla="val f7"/>
                <a:gd name="f14" fmla="*/ f8 f0 1"/>
                <a:gd name="f15" fmla="+- f13 0 f11"/>
                <a:gd name="f16" fmla="+- f12 0 f11"/>
                <a:gd name="f17" fmla="*/ f14 1 f2"/>
                <a:gd name="f18" fmla="*/ f16 1 1986747"/>
                <a:gd name="f19" fmla="*/ f15 1 1273680"/>
                <a:gd name="f20" fmla="*/ 0 f16 1"/>
                <a:gd name="f21" fmla="*/ 0 f15 1"/>
                <a:gd name="f22" fmla="*/ 1986747 f16 1"/>
                <a:gd name="f23" fmla="*/ 1273680 f15 1"/>
                <a:gd name="f24" fmla="+- f17 0 f1"/>
                <a:gd name="f25" fmla="*/ f20 1 1986747"/>
                <a:gd name="f26" fmla="*/ f21 1 1273680"/>
                <a:gd name="f27" fmla="*/ f22 1 1986747"/>
                <a:gd name="f28" fmla="*/ f23 1 127368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86747" h="1273680">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154689" tIns="154689" rIns="206252" bIns="232028" anchor="t" anchorCtr="0" compatLnSpc="1">
              <a:noAutofit/>
            </a:bodyPr>
            <a:lstStyle/>
            <a:p>
              <a:pPr marL="285750" marR="0" lvl="1" indent="-285750" algn="l" defTabSz="1289047" rtl="0" fontAlgn="auto" hangingPunct="1">
                <a:lnSpc>
                  <a:spcPct val="90000"/>
                </a:lnSpc>
                <a:spcBef>
                  <a:spcPts val="0"/>
                </a:spcBef>
                <a:spcAft>
                  <a:spcPts val="500"/>
                </a:spcAft>
                <a:buSzPct val="100000"/>
                <a:buChar char="•"/>
                <a:tabLst/>
                <a:defRPr sz="1800" b="0" i="0" u="none" strike="noStrike" kern="0" cap="none" spc="0" baseline="0">
                  <a:solidFill>
                    <a:srgbClr val="000000"/>
                  </a:solidFill>
                  <a:uFillTx/>
                </a:defRPr>
              </a:pPr>
              <a:r>
                <a:rPr lang="en-GB" sz="2900" b="0" i="0" u="none" strike="noStrike" kern="1200" cap="none" spc="0" baseline="0">
                  <a:solidFill>
                    <a:srgbClr val="000000"/>
                  </a:solidFill>
                  <a:uFillTx/>
                  <a:latin typeface="Calibri"/>
                </a:rPr>
                <a:t>Doreen vintner</a:t>
              </a:r>
            </a:p>
          </p:txBody>
        </p:sp>
        <p:sp>
          <p:nvSpPr>
            <p:cNvPr id="10" name="Freeform 9"/>
            <p:cNvSpPr/>
            <p:nvPr/>
          </p:nvSpPr>
          <p:spPr>
            <a:xfrm>
              <a:off x="5762768" y="3317680"/>
              <a:ext cx="1986744" cy="794695"/>
            </a:xfrm>
            <a:custGeom>
              <a:avLst/>
              <a:gdLst>
                <a:gd name="f0" fmla="val 10800000"/>
                <a:gd name="f1" fmla="val 5400000"/>
                <a:gd name="f2" fmla="val 180"/>
                <a:gd name="f3" fmla="val w"/>
                <a:gd name="f4" fmla="val h"/>
                <a:gd name="f5" fmla="val 0"/>
                <a:gd name="f6" fmla="val 1986747"/>
                <a:gd name="f7" fmla="val 794698"/>
                <a:gd name="f8" fmla="+- 0 0 -90"/>
                <a:gd name="f9" fmla="*/ f3 1 1986747"/>
                <a:gd name="f10" fmla="*/ f4 1 794698"/>
                <a:gd name="f11" fmla="val f5"/>
                <a:gd name="f12" fmla="val f6"/>
                <a:gd name="f13" fmla="val f7"/>
                <a:gd name="f14" fmla="*/ f8 f0 1"/>
                <a:gd name="f15" fmla="+- f13 0 f11"/>
                <a:gd name="f16" fmla="+- f12 0 f11"/>
                <a:gd name="f17" fmla="*/ f14 1 f2"/>
                <a:gd name="f18" fmla="*/ f16 1 1986747"/>
                <a:gd name="f19" fmla="*/ f15 1 794698"/>
                <a:gd name="f20" fmla="*/ 0 f16 1"/>
                <a:gd name="f21" fmla="*/ 0 f15 1"/>
                <a:gd name="f22" fmla="*/ 1986747 f16 1"/>
                <a:gd name="f23" fmla="*/ 794698 f15 1"/>
                <a:gd name="f24" fmla="+- f17 0 f1"/>
                <a:gd name="f25" fmla="*/ f20 1 1986747"/>
                <a:gd name="f26" fmla="*/ f21 1 794698"/>
                <a:gd name="f27" fmla="*/ f22 1 1986747"/>
                <a:gd name="f28" fmla="*/ f23 1 79469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86747" h="794698">
                  <a:moveTo>
                    <a:pt x="f5" y="f5"/>
                  </a:moveTo>
                  <a:lnTo>
                    <a:pt x="f6" y="f5"/>
                  </a:lnTo>
                  <a:lnTo>
                    <a:pt x="f6" y="f7"/>
                  </a:lnTo>
                  <a:lnTo>
                    <a:pt x="f5" y="f7"/>
                  </a:lnTo>
                  <a:lnTo>
                    <a:pt x="f5" y="f5"/>
                  </a:lnTo>
                  <a:close/>
                </a:path>
              </a:pathLst>
            </a:custGeom>
            <a:solidFill>
              <a:srgbClr val="00B050"/>
            </a:solidFill>
            <a:ln w="12701" cap="flat">
              <a:solidFill>
                <a:srgbClr val="4472C4"/>
              </a:solidFill>
              <a:prstDash val="solid"/>
              <a:miter/>
            </a:ln>
          </p:spPr>
          <p:txBody>
            <a:bodyPr vert="horz" wrap="square" lIns="206252" tIns="117857" rIns="206252" bIns="117857"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00"/>
                  </a:solidFill>
                  <a:uFillTx/>
                  <a:latin typeface="Calibri"/>
                </a:rPr>
                <a:t>Specialist</a:t>
              </a:r>
            </a:p>
          </p:txBody>
        </p:sp>
        <p:sp>
          <p:nvSpPr>
            <p:cNvPr id="11" name="Freeform 10"/>
            <p:cNvSpPr/>
            <p:nvPr/>
          </p:nvSpPr>
          <p:spPr>
            <a:xfrm>
              <a:off x="5762768" y="4112376"/>
              <a:ext cx="1986744" cy="1273676"/>
            </a:xfrm>
            <a:custGeom>
              <a:avLst/>
              <a:gdLst>
                <a:gd name="f0" fmla="val 10800000"/>
                <a:gd name="f1" fmla="val 5400000"/>
                <a:gd name="f2" fmla="val 180"/>
                <a:gd name="f3" fmla="val w"/>
                <a:gd name="f4" fmla="val h"/>
                <a:gd name="f5" fmla="val 0"/>
                <a:gd name="f6" fmla="val 1986747"/>
                <a:gd name="f7" fmla="val 1273680"/>
                <a:gd name="f8" fmla="+- 0 0 -90"/>
                <a:gd name="f9" fmla="*/ f3 1 1986747"/>
                <a:gd name="f10" fmla="*/ f4 1 1273680"/>
                <a:gd name="f11" fmla="val f5"/>
                <a:gd name="f12" fmla="val f6"/>
                <a:gd name="f13" fmla="val f7"/>
                <a:gd name="f14" fmla="*/ f8 f0 1"/>
                <a:gd name="f15" fmla="+- f13 0 f11"/>
                <a:gd name="f16" fmla="+- f12 0 f11"/>
                <a:gd name="f17" fmla="*/ f14 1 f2"/>
                <a:gd name="f18" fmla="*/ f16 1 1986747"/>
                <a:gd name="f19" fmla="*/ f15 1 1273680"/>
                <a:gd name="f20" fmla="*/ 0 f16 1"/>
                <a:gd name="f21" fmla="*/ 0 f15 1"/>
                <a:gd name="f22" fmla="*/ 1986747 f16 1"/>
                <a:gd name="f23" fmla="*/ 1273680 f15 1"/>
                <a:gd name="f24" fmla="+- f17 0 f1"/>
                <a:gd name="f25" fmla="*/ f20 1 1986747"/>
                <a:gd name="f26" fmla="*/ f21 1 1273680"/>
                <a:gd name="f27" fmla="*/ f22 1 1986747"/>
                <a:gd name="f28" fmla="*/ f23 1 127368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86747" h="1273680">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154689" tIns="154689" rIns="206252" bIns="232028" anchor="t" anchorCtr="0" compatLnSpc="1">
              <a:noAutofit/>
            </a:bodyPr>
            <a:lstStyle/>
            <a:p>
              <a:pPr marL="285750" marR="0" lvl="1" indent="-285750" algn="l" defTabSz="1289047" rtl="0" fontAlgn="auto" hangingPunct="1">
                <a:lnSpc>
                  <a:spcPct val="90000"/>
                </a:lnSpc>
                <a:spcBef>
                  <a:spcPts val="0"/>
                </a:spcBef>
                <a:spcAft>
                  <a:spcPts val="500"/>
                </a:spcAft>
                <a:buSzPct val="100000"/>
                <a:buChar char="•"/>
                <a:tabLst/>
                <a:defRPr sz="1800" b="0" i="0" u="none" strike="noStrike" kern="0" cap="none" spc="0" baseline="0">
                  <a:solidFill>
                    <a:srgbClr val="000000"/>
                  </a:solidFill>
                  <a:uFillTx/>
                </a:defRPr>
              </a:pPr>
              <a:r>
                <a:rPr lang="en-GB" sz="2900" b="0" i="0" u="none" strike="noStrike" kern="1200" cap="none" spc="0" baseline="0">
                  <a:solidFill>
                    <a:srgbClr val="000000"/>
                  </a:solidFill>
                  <a:uFillTx/>
                  <a:latin typeface="Calibri"/>
                </a:rPr>
                <a:t>Omar king</a:t>
              </a:r>
            </a:p>
          </p:txBody>
        </p:sp>
        <p:sp>
          <p:nvSpPr>
            <p:cNvPr id="12" name="Freeform 11"/>
            <p:cNvSpPr/>
            <p:nvPr/>
          </p:nvSpPr>
          <p:spPr>
            <a:xfrm>
              <a:off x="7985318" y="3301998"/>
              <a:ext cx="1986744" cy="794695"/>
            </a:xfrm>
            <a:custGeom>
              <a:avLst/>
              <a:gdLst>
                <a:gd name="f0" fmla="val 10800000"/>
                <a:gd name="f1" fmla="val 5400000"/>
                <a:gd name="f2" fmla="val 180"/>
                <a:gd name="f3" fmla="val w"/>
                <a:gd name="f4" fmla="val h"/>
                <a:gd name="f5" fmla="val 0"/>
                <a:gd name="f6" fmla="val 1986747"/>
                <a:gd name="f7" fmla="val 794698"/>
                <a:gd name="f8" fmla="+- 0 0 -90"/>
                <a:gd name="f9" fmla="*/ f3 1 1986747"/>
                <a:gd name="f10" fmla="*/ f4 1 794698"/>
                <a:gd name="f11" fmla="val f5"/>
                <a:gd name="f12" fmla="val f6"/>
                <a:gd name="f13" fmla="val f7"/>
                <a:gd name="f14" fmla="*/ f8 f0 1"/>
                <a:gd name="f15" fmla="+- f13 0 f11"/>
                <a:gd name="f16" fmla="+- f12 0 f11"/>
                <a:gd name="f17" fmla="*/ f14 1 f2"/>
                <a:gd name="f18" fmla="*/ f16 1 1986747"/>
                <a:gd name="f19" fmla="*/ f15 1 794698"/>
                <a:gd name="f20" fmla="*/ 0 f16 1"/>
                <a:gd name="f21" fmla="*/ 0 f15 1"/>
                <a:gd name="f22" fmla="*/ 1986747 f16 1"/>
                <a:gd name="f23" fmla="*/ 794698 f15 1"/>
                <a:gd name="f24" fmla="+- f17 0 f1"/>
                <a:gd name="f25" fmla="*/ f20 1 1986747"/>
                <a:gd name="f26" fmla="*/ f21 1 794698"/>
                <a:gd name="f27" fmla="*/ f22 1 1986747"/>
                <a:gd name="f28" fmla="*/ f23 1 79469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86747" h="794698">
                  <a:moveTo>
                    <a:pt x="f5" y="f5"/>
                  </a:moveTo>
                  <a:lnTo>
                    <a:pt x="f6" y="f5"/>
                  </a:lnTo>
                  <a:lnTo>
                    <a:pt x="f6" y="f7"/>
                  </a:lnTo>
                  <a:lnTo>
                    <a:pt x="f5" y="f7"/>
                  </a:lnTo>
                  <a:lnTo>
                    <a:pt x="f5" y="f5"/>
                  </a:lnTo>
                  <a:close/>
                </a:path>
              </a:pathLst>
            </a:custGeom>
            <a:solidFill>
              <a:srgbClr val="C55A11"/>
            </a:solidFill>
            <a:ln w="12701" cap="flat">
              <a:solidFill>
                <a:srgbClr val="4472C4"/>
              </a:solidFill>
              <a:prstDash val="solid"/>
              <a:miter/>
            </a:ln>
          </p:spPr>
          <p:txBody>
            <a:bodyPr vert="horz" wrap="square" lIns="206252" tIns="117857" rIns="206252" bIns="117857"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00"/>
                  </a:solidFill>
                  <a:uFillTx/>
                  <a:latin typeface="Calibri"/>
                </a:rPr>
                <a:t>User</a:t>
              </a:r>
            </a:p>
          </p:txBody>
        </p:sp>
        <p:sp>
          <p:nvSpPr>
            <p:cNvPr id="13" name="Freeform 12"/>
            <p:cNvSpPr/>
            <p:nvPr/>
          </p:nvSpPr>
          <p:spPr>
            <a:xfrm>
              <a:off x="8027654" y="4112376"/>
              <a:ext cx="1986744" cy="1273676"/>
            </a:xfrm>
            <a:custGeom>
              <a:avLst/>
              <a:gdLst>
                <a:gd name="f0" fmla="val 10800000"/>
                <a:gd name="f1" fmla="val 5400000"/>
                <a:gd name="f2" fmla="val 180"/>
                <a:gd name="f3" fmla="val w"/>
                <a:gd name="f4" fmla="val h"/>
                <a:gd name="f5" fmla="val 0"/>
                <a:gd name="f6" fmla="val 1986747"/>
                <a:gd name="f7" fmla="val 1273680"/>
                <a:gd name="f8" fmla="+- 0 0 -90"/>
                <a:gd name="f9" fmla="*/ f3 1 1986747"/>
                <a:gd name="f10" fmla="*/ f4 1 1273680"/>
                <a:gd name="f11" fmla="val f5"/>
                <a:gd name="f12" fmla="val f6"/>
                <a:gd name="f13" fmla="val f7"/>
                <a:gd name="f14" fmla="*/ f8 f0 1"/>
                <a:gd name="f15" fmla="+- f13 0 f11"/>
                <a:gd name="f16" fmla="+- f12 0 f11"/>
                <a:gd name="f17" fmla="*/ f14 1 f2"/>
                <a:gd name="f18" fmla="*/ f16 1 1986747"/>
                <a:gd name="f19" fmla="*/ f15 1 1273680"/>
                <a:gd name="f20" fmla="*/ 0 f16 1"/>
                <a:gd name="f21" fmla="*/ 0 f15 1"/>
                <a:gd name="f22" fmla="*/ 1986747 f16 1"/>
                <a:gd name="f23" fmla="*/ 1273680 f15 1"/>
                <a:gd name="f24" fmla="+- f17 0 f1"/>
                <a:gd name="f25" fmla="*/ f20 1 1986747"/>
                <a:gd name="f26" fmla="*/ f21 1 1273680"/>
                <a:gd name="f27" fmla="*/ f22 1 1986747"/>
                <a:gd name="f28" fmla="*/ f23 1 127368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86747" h="1273680">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154689" tIns="154689" rIns="206252" bIns="232028" anchor="t" anchorCtr="0" compatLnSpc="1">
              <a:noAutofit/>
            </a:bodyPr>
            <a:lstStyle/>
            <a:p>
              <a:pPr marL="285750" marR="0" lvl="1" indent="-285750" algn="l" defTabSz="1289047" rtl="0" fontAlgn="auto" hangingPunct="1">
                <a:lnSpc>
                  <a:spcPct val="90000"/>
                </a:lnSpc>
                <a:spcBef>
                  <a:spcPts val="0"/>
                </a:spcBef>
                <a:spcAft>
                  <a:spcPts val="500"/>
                </a:spcAft>
                <a:buSzPct val="100000"/>
                <a:buChar char="•"/>
                <a:tabLst/>
                <a:defRPr sz="1800" b="0" i="0" u="none" strike="noStrike" kern="0" cap="none" spc="0" baseline="0">
                  <a:solidFill>
                    <a:srgbClr val="000000"/>
                  </a:solidFill>
                  <a:uFillTx/>
                </a:defRPr>
              </a:pPr>
              <a:r>
                <a:rPr lang="en-GB" sz="2900" b="0" i="0" u="none" strike="noStrike" kern="1200" cap="none" spc="0" baseline="0">
                  <a:solidFill>
                    <a:srgbClr val="000000"/>
                  </a:solidFill>
                  <a:uFillTx/>
                  <a:latin typeface="Calibri"/>
                </a:rPr>
                <a:t>Suha Madani</a:t>
              </a:r>
            </a:p>
          </p:txBody>
        </p:sp>
      </p:grpSp>
      <p:sp>
        <p:nvSpPr>
          <p:cNvPr id="14" name="Diagram 5"/>
          <p:cNvSpPr/>
          <p:nvPr/>
        </p:nvSpPr>
        <p:spPr>
          <a:xfrm>
            <a:off x="646115" y="3587264"/>
            <a:ext cx="2438403" cy="2087995"/>
          </a:xfrm>
          <a:custGeom>
            <a:avLst>
              <a:gd name="f0" fmla="val 12352"/>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C00000"/>
          </a:solidFill>
          <a:ln w="19046" cap="flat">
            <a:solidFill>
              <a:srgbClr val="FFFFFF"/>
            </a:solidFill>
            <a:prstDash val="solid"/>
            <a:miter/>
          </a:ln>
        </p:spPr>
        <p:txBody>
          <a:bodyPr lIns="0" tIns="0" rIns="0" bIns="0"/>
          <a:lstStyle/>
          <a:p>
            <a:endParaRPr lang="en-GB"/>
          </a:p>
        </p:txBody>
      </p:sp>
      <p:sp>
        <p:nvSpPr>
          <p:cNvPr id="15" name="TextBox 6"/>
          <p:cNvSpPr txBox="1"/>
          <p:nvPr/>
        </p:nvSpPr>
        <p:spPr>
          <a:xfrm>
            <a:off x="728136" y="4216398"/>
            <a:ext cx="1851742"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00"/>
                </a:solidFill>
                <a:uFillTx/>
                <a:latin typeface="Calibri"/>
              </a:rPr>
              <a:t>Steering group</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grpSp>
        <p:nvGrpSpPr>
          <p:cNvPr id="2" name="Diagram 2"/>
          <p:cNvGrpSpPr/>
          <p:nvPr/>
        </p:nvGrpSpPr>
        <p:grpSpPr>
          <a:xfrm>
            <a:off x="2015922" y="760405"/>
            <a:ext cx="9116266" cy="5808661"/>
            <a:chOff x="2015922" y="760405"/>
            <a:chExt cx="9116266" cy="5808661"/>
          </a:xfrm>
        </p:grpSpPr>
        <p:sp>
          <p:nvSpPr>
            <p:cNvPr id="3" name="Freeform 2"/>
            <p:cNvSpPr/>
            <p:nvPr/>
          </p:nvSpPr>
          <p:spPr>
            <a:xfrm>
              <a:off x="2015922" y="760405"/>
              <a:ext cx="4574286" cy="3044503"/>
            </a:xfrm>
            <a:custGeom>
              <a:avLst/>
              <a:gdLst>
                <a:gd name="f0" fmla="val 10800000"/>
                <a:gd name="f1" fmla="val 5400000"/>
                <a:gd name="f2" fmla="val 180"/>
                <a:gd name="f3" fmla="val w"/>
                <a:gd name="f4" fmla="val h"/>
                <a:gd name="f5" fmla="val 0"/>
                <a:gd name="f6" fmla="val 3044506"/>
                <a:gd name="f7" fmla="val 4574284"/>
                <a:gd name="f8" fmla="val 4574283"/>
                <a:gd name="f9" fmla="val 762397"/>
                <a:gd name="f10" fmla="val 341337"/>
                <a:gd name="f11" fmla="val 151206"/>
                <a:gd name="f12" fmla="val 1"/>
                <a:gd name="f13" fmla="val 337729"/>
                <a:gd name="f14" fmla="+- 0 0 -90"/>
                <a:gd name="f15" fmla="*/ f3 1 3044506"/>
                <a:gd name="f16" fmla="*/ f4 1 4574284"/>
                <a:gd name="f17" fmla="val f5"/>
                <a:gd name="f18" fmla="val f6"/>
                <a:gd name="f19" fmla="val f7"/>
                <a:gd name="f20" fmla="*/ f14 f0 1"/>
                <a:gd name="f21" fmla="+- f19 0 f17"/>
                <a:gd name="f22" fmla="+- f18 0 f17"/>
                <a:gd name="f23" fmla="*/ f20 1 f2"/>
                <a:gd name="f24" fmla="*/ f22 1 3044506"/>
                <a:gd name="f25" fmla="*/ f21 1 4574284"/>
                <a:gd name="f26" fmla="*/ 0 f22 1"/>
                <a:gd name="f27" fmla="*/ 0 f21 1"/>
                <a:gd name="f28" fmla="*/ 2537078 f22 1"/>
                <a:gd name="f29" fmla="*/ 3044506 f22 1"/>
                <a:gd name="f30" fmla="*/ 507428 f21 1"/>
                <a:gd name="f31" fmla="*/ 4574284 f21 1"/>
                <a:gd name="f32" fmla="+- f23 0 f1"/>
                <a:gd name="f33" fmla="*/ f26 1 3044506"/>
                <a:gd name="f34" fmla="*/ f27 1 4574284"/>
                <a:gd name="f35" fmla="*/ f28 1 3044506"/>
                <a:gd name="f36" fmla="*/ f29 1 3044506"/>
                <a:gd name="f37" fmla="*/ f30 1 4574284"/>
                <a:gd name="f38" fmla="*/ f31 1 4574284"/>
                <a:gd name="f39" fmla="*/ f17 1 f24"/>
                <a:gd name="f40" fmla="*/ f18 1 f24"/>
                <a:gd name="f41" fmla="*/ f17 1 f25"/>
                <a:gd name="f42" fmla="*/ f19 1 f25"/>
                <a:gd name="f43" fmla="*/ f33 1 f24"/>
                <a:gd name="f44" fmla="*/ f34 1 f25"/>
                <a:gd name="f45" fmla="*/ f35 1 f24"/>
                <a:gd name="f46" fmla="*/ f36 1 f24"/>
                <a:gd name="f47" fmla="*/ f37 1 f25"/>
                <a:gd name="f48" fmla="*/ f38 1 f25"/>
                <a:gd name="f49" fmla="*/ f39 f15 1"/>
                <a:gd name="f50" fmla="*/ f40 f15 1"/>
                <a:gd name="f51" fmla="*/ f42 f16 1"/>
                <a:gd name="f52" fmla="*/ f41 f16 1"/>
                <a:gd name="f53" fmla="*/ f43 f15 1"/>
                <a:gd name="f54" fmla="*/ f44 f16 1"/>
                <a:gd name="f55" fmla="*/ f45 f15 1"/>
                <a:gd name="f56" fmla="*/ f46 f15 1"/>
                <a:gd name="f57" fmla="*/ f47 f16 1"/>
                <a:gd name="f58" fmla="*/ f48 f16 1"/>
              </a:gdLst>
              <a:ahLst/>
              <a:cxnLst>
                <a:cxn ang="3cd4">
                  <a:pos x="hc" y="t"/>
                </a:cxn>
                <a:cxn ang="0">
                  <a:pos x="r" y="vc"/>
                </a:cxn>
                <a:cxn ang="cd4">
                  <a:pos x="hc" y="b"/>
                </a:cxn>
                <a:cxn ang="cd2">
                  <a:pos x="l" y="vc"/>
                </a:cxn>
                <a:cxn ang="f32">
                  <a:pos x="f53" y="f54"/>
                </a:cxn>
                <a:cxn ang="f32">
                  <a:pos x="f55" y="f54"/>
                </a:cxn>
                <a:cxn ang="f32">
                  <a:pos x="f56" y="f57"/>
                </a:cxn>
                <a:cxn ang="f32">
                  <a:pos x="f56" y="f58"/>
                </a:cxn>
                <a:cxn ang="f32">
                  <a:pos x="f53" y="f58"/>
                </a:cxn>
                <a:cxn ang="f32">
                  <a:pos x="f53" y="f54"/>
                </a:cxn>
              </a:cxnLst>
              <a:rect l="f49" t="f52" r="f50" b="f51"/>
              <a:pathLst>
                <a:path w="3044506" h="4574284">
                  <a:moveTo>
                    <a:pt x="f5" y="f8"/>
                  </a:moveTo>
                  <a:lnTo>
                    <a:pt x="f5" y="f9"/>
                  </a:lnTo>
                  <a:cubicBezTo>
                    <a:pt x="f5" y="f10"/>
                    <a:pt x="f11" y="f12"/>
                    <a:pt x="f13" y="f12"/>
                  </a:cubicBezTo>
                  <a:lnTo>
                    <a:pt x="f6" y="f12"/>
                  </a:lnTo>
                  <a:lnTo>
                    <a:pt x="f6" y="f8"/>
                  </a:lnTo>
                  <a:lnTo>
                    <a:pt x="f5" y="f8"/>
                  </a:lnTo>
                  <a:close/>
                </a:path>
              </a:pathLst>
            </a:custGeom>
            <a:gradFill>
              <a:gsLst>
                <a:gs pos="0">
                  <a:srgbClr val="F18C55"/>
                </a:gs>
                <a:gs pos="100000">
                  <a:srgbClr val="F67B28"/>
                </a:gs>
              </a:gsLst>
              <a:lin ang="5400000"/>
            </a:gradFill>
            <a:ln cap="flat">
              <a:noFill/>
              <a:prstDash val="solid"/>
            </a:ln>
          </p:spPr>
          <p:txBody>
            <a:bodyPr vert="horz" wrap="square" lIns="199138" tIns="199138" rIns="199138" bIns="960266"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Dennis vintner</a:t>
              </a:r>
            </a:p>
            <a:p>
              <a:pPr marL="0" marR="0" lvl="0" indent="0" algn="ctr" defTabSz="124459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Dennis is the project sponsor. He will be involved through out the project finding and buying antiques, risk managing and supporting the businesses objectives and visons. </a:t>
              </a:r>
            </a:p>
          </p:txBody>
        </p:sp>
        <p:sp>
          <p:nvSpPr>
            <p:cNvPr id="4" name="Freeform 3"/>
            <p:cNvSpPr/>
            <p:nvPr/>
          </p:nvSpPr>
          <p:spPr>
            <a:xfrm>
              <a:off x="6579437" y="830174"/>
              <a:ext cx="4552751" cy="4527395"/>
            </a:xfrm>
            <a:custGeom>
              <a:avLst/>
              <a:gdLst>
                <a:gd name="f0" fmla="val 10800000"/>
                <a:gd name="f1" fmla="val 5400000"/>
                <a:gd name="f2" fmla="val 180"/>
                <a:gd name="f3" fmla="val w"/>
                <a:gd name="f4" fmla="val h"/>
                <a:gd name="f5" fmla="val 0"/>
                <a:gd name="f6" fmla="val 4552749"/>
                <a:gd name="f7" fmla="val 4527399"/>
                <a:gd name="f8" fmla="val 3798167"/>
                <a:gd name="f9" fmla="val 4214911"/>
                <a:gd name="f10" fmla="val 337838"/>
                <a:gd name="f11" fmla="val 754582"/>
                <a:gd name="f12" fmla="+- 0 0 -90"/>
                <a:gd name="f13" fmla="*/ f3 1 4552749"/>
                <a:gd name="f14" fmla="*/ f4 1 4527399"/>
                <a:gd name="f15" fmla="val f5"/>
                <a:gd name="f16" fmla="val f6"/>
                <a:gd name="f17" fmla="val f7"/>
                <a:gd name="f18" fmla="*/ f12 f0 1"/>
                <a:gd name="f19" fmla="+- f17 0 f15"/>
                <a:gd name="f20" fmla="+- f16 0 f15"/>
                <a:gd name="f21" fmla="*/ f18 1 f2"/>
                <a:gd name="f22" fmla="*/ f20 1 4552749"/>
                <a:gd name="f23" fmla="*/ f19 1 4527399"/>
                <a:gd name="f24" fmla="*/ 0 f20 1"/>
                <a:gd name="f25" fmla="*/ 0 f19 1"/>
                <a:gd name="f26" fmla="*/ 3798167 f20 1"/>
                <a:gd name="f27" fmla="*/ 4552749 f20 1"/>
                <a:gd name="f28" fmla="*/ 754582 f19 1"/>
                <a:gd name="f29" fmla="*/ 4527399 f19 1"/>
                <a:gd name="f30" fmla="+- f21 0 f1"/>
                <a:gd name="f31" fmla="*/ f24 1 4552749"/>
                <a:gd name="f32" fmla="*/ f25 1 4527399"/>
                <a:gd name="f33" fmla="*/ f26 1 4552749"/>
                <a:gd name="f34" fmla="*/ f27 1 4552749"/>
                <a:gd name="f35" fmla="*/ f28 1 4527399"/>
                <a:gd name="f36" fmla="*/ f29 1 4527399"/>
                <a:gd name="f37" fmla="*/ f15 1 f22"/>
                <a:gd name="f38" fmla="*/ f16 1 f22"/>
                <a:gd name="f39" fmla="*/ f15 1 f23"/>
                <a:gd name="f40" fmla="*/ f17 1 f23"/>
                <a:gd name="f41" fmla="*/ f31 1 f22"/>
                <a:gd name="f42" fmla="*/ f32 1 f23"/>
                <a:gd name="f43" fmla="*/ f33 1 f22"/>
                <a:gd name="f44" fmla="*/ f34 1 f22"/>
                <a:gd name="f45" fmla="*/ f35 1 f23"/>
                <a:gd name="f46" fmla="*/ f36 1 f23"/>
                <a:gd name="f47" fmla="*/ f37 f13 1"/>
                <a:gd name="f48" fmla="*/ f38 f13 1"/>
                <a:gd name="f49" fmla="*/ f40 f14 1"/>
                <a:gd name="f50" fmla="*/ f39 f14 1"/>
                <a:gd name="f51" fmla="*/ f41 f13 1"/>
                <a:gd name="f52" fmla="*/ f42 f14 1"/>
                <a:gd name="f53" fmla="*/ f43 f13 1"/>
                <a:gd name="f54" fmla="*/ f44 f13 1"/>
                <a:gd name="f55" fmla="*/ f45 f14 1"/>
                <a:gd name="f56" fmla="*/ f46 f14 1"/>
              </a:gdLst>
              <a:ahLst/>
              <a:cxnLst>
                <a:cxn ang="3cd4">
                  <a:pos x="hc" y="t"/>
                </a:cxn>
                <a:cxn ang="0">
                  <a:pos x="r" y="vc"/>
                </a:cxn>
                <a:cxn ang="cd4">
                  <a:pos x="hc" y="b"/>
                </a:cxn>
                <a:cxn ang="cd2">
                  <a:pos x="l" y="vc"/>
                </a:cxn>
                <a:cxn ang="f30">
                  <a:pos x="f51" y="f52"/>
                </a:cxn>
                <a:cxn ang="f30">
                  <a:pos x="f53" y="f52"/>
                </a:cxn>
                <a:cxn ang="f30">
                  <a:pos x="f54" y="f55"/>
                </a:cxn>
                <a:cxn ang="f30">
                  <a:pos x="f54" y="f56"/>
                </a:cxn>
                <a:cxn ang="f30">
                  <a:pos x="f51" y="f56"/>
                </a:cxn>
                <a:cxn ang="f30">
                  <a:pos x="f51" y="f52"/>
                </a:cxn>
              </a:cxnLst>
              <a:rect l="f47" t="f50" r="f48" b="f49"/>
              <a:pathLst>
                <a:path w="4552749" h="4527399">
                  <a:moveTo>
                    <a:pt x="f5" y="f5"/>
                  </a:moveTo>
                  <a:lnTo>
                    <a:pt x="f8" y="f5"/>
                  </a:lnTo>
                  <a:cubicBezTo>
                    <a:pt x="f9" y="f5"/>
                    <a:pt x="f6" y="f10"/>
                    <a:pt x="f6" y="f11"/>
                  </a:cubicBezTo>
                  <a:lnTo>
                    <a:pt x="f6" y="f7"/>
                  </a:lnTo>
                  <a:lnTo>
                    <a:pt x="f5" y="f7"/>
                  </a:lnTo>
                  <a:lnTo>
                    <a:pt x="f5" y="f5"/>
                  </a:lnTo>
                  <a:close/>
                </a:path>
              </a:pathLst>
            </a:custGeom>
            <a:gradFill>
              <a:gsLst>
                <a:gs pos="0">
                  <a:srgbClr val="AFAFAF"/>
                </a:gs>
                <a:gs pos="100000">
                  <a:srgbClr val="A5A5A5"/>
                </a:gs>
              </a:gsLst>
              <a:lin ang="5400000"/>
            </a:gradFill>
            <a:ln cap="flat">
              <a:noFill/>
              <a:prstDash val="solid"/>
            </a:ln>
          </p:spPr>
          <p:txBody>
            <a:bodyPr vert="horz" wrap="square" lIns="227585" tIns="227585" rIns="227585" bIns="1359438" anchor="ctr" anchorCtr="1" compatLnSpc="1">
              <a:noAutofit/>
            </a:bodyPr>
            <a:lstStyle/>
            <a:p>
              <a:pPr marL="0" marR="0" lvl="0" indent="0" algn="ctr" defTabSz="1422404"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a:rPr>
                <a:t>Doreen vintner</a:t>
              </a:r>
            </a:p>
            <a:p>
              <a:pPr marL="0" marR="0" lvl="0" indent="0" algn="ctr" defTabSz="1422404"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Doreen will be in charge of the finance side of the project .she will budget how the money is spent. she will also over see day to day cost of running the business</a:t>
              </a:r>
              <a:r>
                <a:rPr lang="en-GB" sz="2400" b="0" i="0" u="none" strike="noStrike" kern="1200" cap="none" spc="0" baseline="0">
                  <a:solidFill>
                    <a:srgbClr val="FFFFFF"/>
                  </a:solidFill>
                  <a:uFillTx/>
                  <a:latin typeface="Calibri"/>
                </a:rPr>
                <a:t>.</a:t>
              </a:r>
            </a:p>
            <a:p>
              <a:pPr marL="0" marR="0" lvl="0" indent="0" algn="ctr" defTabSz="1422404" rtl="0" fontAlgn="auto" hangingPunct="1">
                <a:lnSpc>
                  <a:spcPct val="90000"/>
                </a:lnSpc>
                <a:spcBef>
                  <a:spcPts val="0"/>
                </a:spcBef>
                <a:spcAft>
                  <a:spcPts val="1800"/>
                </a:spcAft>
                <a:buNone/>
                <a:tabLst/>
                <a:defRPr sz="1800" b="0" i="0" u="none" strike="noStrike" kern="0" cap="none" spc="0" baseline="0">
                  <a:solidFill>
                    <a:srgbClr val="000000"/>
                  </a:solidFill>
                  <a:uFillTx/>
                </a:defRPr>
              </a:pPr>
              <a:endParaRPr lang="en-GB" sz="4200" b="0" i="0" u="none" strike="noStrike" kern="1200" cap="none" spc="0" baseline="0">
                <a:solidFill>
                  <a:srgbClr val="FFFFFF"/>
                </a:solidFill>
                <a:uFillTx/>
                <a:latin typeface="Calibri"/>
              </a:endParaRPr>
            </a:p>
          </p:txBody>
        </p:sp>
        <p:sp>
          <p:nvSpPr>
            <p:cNvPr id="5" name="Freeform 4"/>
            <p:cNvSpPr/>
            <p:nvPr/>
          </p:nvSpPr>
          <p:spPr>
            <a:xfrm>
              <a:off x="2021308" y="3764593"/>
              <a:ext cx="4552751" cy="2804473"/>
            </a:xfrm>
            <a:custGeom>
              <a:avLst/>
              <a:gdLst>
                <a:gd name="f0" fmla="val 10800000"/>
                <a:gd name="f1" fmla="val 5400000"/>
                <a:gd name="f2" fmla="val 180"/>
                <a:gd name="f3" fmla="val w"/>
                <a:gd name="f4" fmla="val h"/>
                <a:gd name="f5" fmla="val 0"/>
                <a:gd name="f6" fmla="val 4552749"/>
                <a:gd name="f7" fmla="val 2804472"/>
                <a:gd name="f8" fmla="val 467421"/>
                <a:gd name="f9" fmla="val 209272"/>
                <a:gd name="f10" fmla="val 2595200"/>
                <a:gd name="f11" fmla="val 2337051"/>
                <a:gd name="f12" fmla="+- 0 0 -90"/>
                <a:gd name="f13" fmla="*/ f3 1 4552749"/>
                <a:gd name="f14" fmla="*/ f4 1 2804472"/>
                <a:gd name="f15" fmla="val f5"/>
                <a:gd name="f16" fmla="val f6"/>
                <a:gd name="f17" fmla="val f7"/>
                <a:gd name="f18" fmla="*/ f12 f0 1"/>
                <a:gd name="f19" fmla="+- f17 0 f15"/>
                <a:gd name="f20" fmla="+- f16 0 f15"/>
                <a:gd name="f21" fmla="*/ f18 1 f2"/>
                <a:gd name="f22" fmla="*/ f20 1 4552749"/>
                <a:gd name="f23" fmla="*/ f19 1 2804472"/>
                <a:gd name="f24" fmla="*/ 0 f20 1"/>
                <a:gd name="f25" fmla="*/ 0 f19 1"/>
                <a:gd name="f26" fmla="*/ 4085328 f20 1"/>
                <a:gd name="f27" fmla="*/ 4552749 f20 1"/>
                <a:gd name="f28" fmla="*/ 467421 f19 1"/>
                <a:gd name="f29" fmla="*/ 2804472 f19 1"/>
                <a:gd name="f30" fmla="+- f21 0 f1"/>
                <a:gd name="f31" fmla="*/ f24 1 4552749"/>
                <a:gd name="f32" fmla="*/ f25 1 2804472"/>
                <a:gd name="f33" fmla="*/ f26 1 4552749"/>
                <a:gd name="f34" fmla="*/ f27 1 4552749"/>
                <a:gd name="f35" fmla="*/ f28 1 2804472"/>
                <a:gd name="f36" fmla="*/ f29 1 2804472"/>
                <a:gd name="f37" fmla="*/ f15 1 f22"/>
                <a:gd name="f38" fmla="*/ f16 1 f22"/>
                <a:gd name="f39" fmla="*/ f15 1 f23"/>
                <a:gd name="f40" fmla="*/ f17 1 f23"/>
                <a:gd name="f41" fmla="*/ f31 1 f22"/>
                <a:gd name="f42" fmla="*/ f32 1 f23"/>
                <a:gd name="f43" fmla="*/ f33 1 f22"/>
                <a:gd name="f44" fmla="*/ f34 1 f22"/>
                <a:gd name="f45" fmla="*/ f35 1 f23"/>
                <a:gd name="f46" fmla="*/ f36 1 f23"/>
                <a:gd name="f47" fmla="*/ f37 f13 1"/>
                <a:gd name="f48" fmla="*/ f38 f13 1"/>
                <a:gd name="f49" fmla="*/ f40 f14 1"/>
                <a:gd name="f50" fmla="*/ f39 f14 1"/>
                <a:gd name="f51" fmla="*/ f41 f13 1"/>
                <a:gd name="f52" fmla="*/ f42 f14 1"/>
                <a:gd name="f53" fmla="*/ f43 f13 1"/>
                <a:gd name="f54" fmla="*/ f44 f13 1"/>
                <a:gd name="f55" fmla="*/ f45 f14 1"/>
                <a:gd name="f56" fmla="*/ f46 f14 1"/>
              </a:gdLst>
              <a:ahLst/>
              <a:cxnLst>
                <a:cxn ang="3cd4">
                  <a:pos x="hc" y="t"/>
                </a:cxn>
                <a:cxn ang="0">
                  <a:pos x="r" y="vc"/>
                </a:cxn>
                <a:cxn ang="cd4">
                  <a:pos x="hc" y="b"/>
                </a:cxn>
                <a:cxn ang="cd2">
                  <a:pos x="l" y="vc"/>
                </a:cxn>
                <a:cxn ang="f30">
                  <a:pos x="f51" y="f52"/>
                </a:cxn>
                <a:cxn ang="f30">
                  <a:pos x="f53" y="f52"/>
                </a:cxn>
                <a:cxn ang="f30">
                  <a:pos x="f54" y="f55"/>
                </a:cxn>
                <a:cxn ang="f30">
                  <a:pos x="f54" y="f56"/>
                </a:cxn>
                <a:cxn ang="f30">
                  <a:pos x="f51" y="f56"/>
                </a:cxn>
                <a:cxn ang="f30">
                  <a:pos x="f51" y="f52"/>
                </a:cxn>
              </a:cxnLst>
              <a:rect l="f47" t="f50" r="f48" b="f49"/>
              <a:pathLst>
                <a:path w="4552749" h="2804472">
                  <a:moveTo>
                    <a:pt x="f6" y="f7"/>
                  </a:moveTo>
                  <a:lnTo>
                    <a:pt x="f8" y="f7"/>
                  </a:lnTo>
                  <a:cubicBezTo>
                    <a:pt x="f9" y="f7"/>
                    <a:pt x="f5" y="f10"/>
                    <a:pt x="f5" y="f11"/>
                  </a:cubicBezTo>
                  <a:lnTo>
                    <a:pt x="f5" y="f5"/>
                  </a:lnTo>
                  <a:lnTo>
                    <a:pt x="f6" y="f5"/>
                  </a:lnTo>
                  <a:lnTo>
                    <a:pt x="f6" y="f7"/>
                  </a:lnTo>
                  <a:close/>
                </a:path>
              </a:pathLst>
            </a:custGeom>
            <a:gradFill>
              <a:gsLst>
                <a:gs pos="0">
                  <a:srgbClr val="FFC746"/>
                </a:gs>
                <a:gs pos="100000">
                  <a:srgbClr val="FFC600"/>
                </a:gs>
              </a:gsLst>
              <a:lin ang="5400000"/>
            </a:gradFill>
            <a:ln cap="flat">
              <a:noFill/>
              <a:prstDash val="solid"/>
            </a:ln>
          </p:spPr>
          <p:txBody>
            <a:bodyPr vert="horz" wrap="square" lIns="227585" tIns="928701" rIns="227585" bIns="227585" anchor="ctr" anchorCtr="1" compatLnSpc="1">
              <a:noAutofit/>
            </a:bodyPr>
            <a:lstStyle/>
            <a:p>
              <a:pPr marL="0" marR="0" lvl="0" indent="0" algn="ctr" defTabSz="1422404"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a:rPr>
                <a:t>Suha madani</a:t>
              </a:r>
            </a:p>
            <a:p>
              <a:pPr marL="0" marR="0" lvl="0" indent="0" algn="ctr" defTabSz="1422404"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Suha will be working in the sales department selling and maintaining customer service. she will also find leads for rare antics. </a:t>
              </a:r>
            </a:p>
          </p:txBody>
        </p:sp>
        <p:sp>
          <p:nvSpPr>
            <p:cNvPr id="6" name="Freeform 5"/>
            <p:cNvSpPr/>
            <p:nvPr/>
          </p:nvSpPr>
          <p:spPr>
            <a:xfrm>
              <a:off x="6579437" y="3764593"/>
              <a:ext cx="4552751" cy="2804473"/>
            </a:xfrm>
            <a:custGeom>
              <a:avLst/>
              <a:gdLst>
                <a:gd name="f0" fmla="val 10800000"/>
                <a:gd name="f1" fmla="val 5400000"/>
                <a:gd name="f2" fmla="val 180"/>
                <a:gd name="f3" fmla="val w"/>
                <a:gd name="f4" fmla="val h"/>
                <a:gd name="f5" fmla="val 0"/>
                <a:gd name="f6" fmla="val 2804472"/>
                <a:gd name="f7" fmla="val 4552749"/>
                <a:gd name="f8" fmla="val 1"/>
                <a:gd name="f9" fmla="val 3793942"/>
                <a:gd name="f10" fmla="val 4213018"/>
                <a:gd name="f11" fmla="val 2675561"/>
                <a:gd name="f12" fmla="val 4552748"/>
                <a:gd name="f13" fmla="val 2516543"/>
                <a:gd name="f14" fmla="+- 0 0 -90"/>
                <a:gd name="f15" fmla="*/ f3 1 2804472"/>
                <a:gd name="f16" fmla="*/ f4 1 4552749"/>
                <a:gd name="f17" fmla="val f5"/>
                <a:gd name="f18" fmla="val f6"/>
                <a:gd name="f19" fmla="val f7"/>
                <a:gd name="f20" fmla="*/ f14 f0 1"/>
                <a:gd name="f21" fmla="+- f19 0 f17"/>
                <a:gd name="f22" fmla="+- f18 0 f17"/>
                <a:gd name="f23" fmla="*/ f20 1 f2"/>
                <a:gd name="f24" fmla="*/ f22 1 2804472"/>
                <a:gd name="f25" fmla="*/ f21 1 4552749"/>
                <a:gd name="f26" fmla="*/ 0 f22 1"/>
                <a:gd name="f27" fmla="*/ 0 f21 1"/>
                <a:gd name="f28" fmla="*/ 2337051 f22 1"/>
                <a:gd name="f29" fmla="*/ 2804472 f22 1"/>
                <a:gd name="f30" fmla="*/ 467421 f21 1"/>
                <a:gd name="f31" fmla="*/ 4552749 f21 1"/>
                <a:gd name="f32" fmla="+- f23 0 f1"/>
                <a:gd name="f33" fmla="*/ f26 1 2804472"/>
                <a:gd name="f34" fmla="*/ f27 1 4552749"/>
                <a:gd name="f35" fmla="*/ f28 1 2804472"/>
                <a:gd name="f36" fmla="*/ f29 1 2804472"/>
                <a:gd name="f37" fmla="*/ f30 1 4552749"/>
                <a:gd name="f38" fmla="*/ f31 1 4552749"/>
                <a:gd name="f39" fmla="*/ f17 1 f24"/>
                <a:gd name="f40" fmla="*/ f18 1 f24"/>
                <a:gd name="f41" fmla="*/ f17 1 f25"/>
                <a:gd name="f42" fmla="*/ f19 1 f25"/>
                <a:gd name="f43" fmla="*/ f33 1 f24"/>
                <a:gd name="f44" fmla="*/ f34 1 f25"/>
                <a:gd name="f45" fmla="*/ f35 1 f24"/>
                <a:gd name="f46" fmla="*/ f36 1 f24"/>
                <a:gd name="f47" fmla="*/ f37 1 f25"/>
                <a:gd name="f48" fmla="*/ f38 1 f25"/>
                <a:gd name="f49" fmla="*/ f39 f15 1"/>
                <a:gd name="f50" fmla="*/ f40 f15 1"/>
                <a:gd name="f51" fmla="*/ f42 f16 1"/>
                <a:gd name="f52" fmla="*/ f41 f16 1"/>
                <a:gd name="f53" fmla="*/ f43 f15 1"/>
                <a:gd name="f54" fmla="*/ f44 f16 1"/>
                <a:gd name="f55" fmla="*/ f45 f15 1"/>
                <a:gd name="f56" fmla="*/ f46 f15 1"/>
                <a:gd name="f57" fmla="*/ f47 f16 1"/>
                <a:gd name="f58" fmla="*/ f48 f16 1"/>
              </a:gdLst>
              <a:ahLst/>
              <a:cxnLst>
                <a:cxn ang="3cd4">
                  <a:pos x="hc" y="t"/>
                </a:cxn>
                <a:cxn ang="0">
                  <a:pos x="r" y="vc"/>
                </a:cxn>
                <a:cxn ang="cd4">
                  <a:pos x="hc" y="b"/>
                </a:cxn>
                <a:cxn ang="cd2">
                  <a:pos x="l" y="vc"/>
                </a:cxn>
                <a:cxn ang="f32">
                  <a:pos x="f53" y="f54"/>
                </a:cxn>
                <a:cxn ang="f32">
                  <a:pos x="f55" y="f54"/>
                </a:cxn>
                <a:cxn ang="f32">
                  <a:pos x="f56" y="f57"/>
                </a:cxn>
                <a:cxn ang="f32">
                  <a:pos x="f56" y="f58"/>
                </a:cxn>
                <a:cxn ang="f32">
                  <a:pos x="f53" y="f58"/>
                </a:cxn>
                <a:cxn ang="f32">
                  <a:pos x="f53" y="f54"/>
                </a:cxn>
              </a:cxnLst>
              <a:rect l="f49" t="f52" r="f50" b="f51"/>
              <a:pathLst>
                <a:path w="2804472" h="4552749">
                  <a:moveTo>
                    <a:pt x="f6" y="f8"/>
                  </a:moveTo>
                  <a:lnTo>
                    <a:pt x="f6" y="f9"/>
                  </a:lnTo>
                  <a:cubicBezTo>
                    <a:pt x="f6" y="f10"/>
                    <a:pt x="f11" y="f12"/>
                    <a:pt x="f13" y="f12"/>
                  </a:cubicBezTo>
                  <a:lnTo>
                    <a:pt x="f5" y="f12"/>
                  </a:lnTo>
                  <a:lnTo>
                    <a:pt x="f5" y="f8"/>
                  </a:lnTo>
                  <a:lnTo>
                    <a:pt x="f6" y="f8"/>
                  </a:lnTo>
                  <a:close/>
                </a:path>
              </a:pathLst>
            </a:custGeom>
            <a:gradFill>
              <a:gsLst>
                <a:gs pos="0">
                  <a:srgbClr val="71A6DB"/>
                </a:gs>
                <a:gs pos="100000">
                  <a:srgbClr val="559BDB"/>
                </a:gs>
              </a:gsLst>
              <a:lin ang="5400000"/>
            </a:gradFill>
            <a:ln cap="flat">
              <a:noFill/>
              <a:prstDash val="solid"/>
            </a:ln>
          </p:spPr>
          <p:txBody>
            <a:bodyPr vert="horz" wrap="square" lIns="256032" tIns="957148" rIns="256032" bIns="256032"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Calibri"/>
                </a:rPr>
                <a:t>Omar king</a:t>
              </a:r>
            </a:p>
            <a:p>
              <a:pPr marL="0" marR="0" lvl="0" indent="0" algn="ctr" defTabSz="16002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Omar is the expert in repairing and restoring antiques. He will get them showroom ready and his knowledge of the warehouse and locating things is legendary</a:t>
              </a:r>
            </a:p>
          </p:txBody>
        </p:sp>
        <p:sp>
          <p:nvSpPr>
            <p:cNvPr id="7" name="Freeform 6"/>
            <p:cNvSpPr/>
            <p:nvPr/>
          </p:nvSpPr>
          <p:spPr>
            <a:xfrm>
              <a:off x="4913043" y="2950375"/>
              <a:ext cx="2731651" cy="1402232"/>
            </a:xfrm>
            <a:custGeom>
              <a:avLst/>
              <a:gdLst>
                <a:gd name="f0" fmla="val 10800000"/>
                <a:gd name="f1" fmla="val 5400000"/>
                <a:gd name="f2" fmla="val 180"/>
                <a:gd name="f3" fmla="val w"/>
                <a:gd name="f4" fmla="val h"/>
                <a:gd name="f5" fmla="val 0"/>
                <a:gd name="f6" fmla="val 2731649"/>
                <a:gd name="f7" fmla="val 1402236"/>
                <a:gd name="f8" fmla="val 233711"/>
                <a:gd name="f9" fmla="val 104636"/>
                <a:gd name="f10" fmla="val 2497938"/>
                <a:gd name="f11" fmla="val 2627013"/>
                <a:gd name="f12" fmla="val 1168525"/>
                <a:gd name="f13" fmla="val 1297600"/>
                <a:gd name="f14" fmla="+- 0 0 -90"/>
                <a:gd name="f15" fmla="*/ f3 1 2731649"/>
                <a:gd name="f16" fmla="*/ f4 1 1402236"/>
                <a:gd name="f17" fmla="val f5"/>
                <a:gd name="f18" fmla="val f6"/>
                <a:gd name="f19" fmla="val f7"/>
                <a:gd name="f20" fmla="*/ f14 f0 1"/>
                <a:gd name="f21" fmla="+- f19 0 f17"/>
                <a:gd name="f22" fmla="+- f18 0 f17"/>
                <a:gd name="f23" fmla="*/ f20 1 f2"/>
                <a:gd name="f24" fmla="*/ f22 1 2731649"/>
                <a:gd name="f25" fmla="*/ f21 1 1402236"/>
                <a:gd name="f26" fmla="*/ 0 f22 1"/>
                <a:gd name="f27" fmla="*/ 233711 f21 1"/>
                <a:gd name="f28" fmla="*/ 233711 f22 1"/>
                <a:gd name="f29" fmla="*/ 0 f21 1"/>
                <a:gd name="f30" fmla="*/ 2497938 f22 1"/>
                <a:gd name="f31" fmla="*/ 2731649 f22 1"/>
                <a:gd name="f32" fmla="*/ 1168525 f21 1"/>
                <a:gd name="f33" fmla="*/ 1402236 f21 1"/>
                <a:gd name="f34" fmla="+- f23 0 f1"/>
                <a:gd name="f35" fmla="*/ f26 1 2731649"/>
                <a:gd name="f36" fmla="*/ f27 1 1402236"/>
                <a:gd name="f37" fmla="*/ f28 1 2731649"/>
                <a:gd name="f38" fmla="*/ f29 1 1402236"/>
                <a:gd name="f39" fmla="*/ f30 1 2731649"/>
                <a:gd name="f40" fmla="*/ f31 1 2731649"/>
                <a:gd name="f41" fmla="*/ f32 1 1402236"/>
                <a:gd name="f42" fmla="*/ f33 1 140223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731649" h="14022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8D7CD"/>
            </a:solidFill>
            <a:ln cap="flat">
              <a:noFill/>
              <a:prstDash val="solid"/>
            </a:ln>
          </p:spPr>
          <p:txBody>
            <a:bodyPr vert="horz" wrap="square" lIns="289435" tIns="289435" rIns="289435" bIns="289435" anchor="ctr" anchorCtr="1" compatLnSpc="1">
              <a:noAutofit/>
            </a:bodyPr>
            <a:lstStyle/>
            <a:p>
              <a:pPr marL="0" marR="0" lvl="0" indent="0" algn="ctr" defTabSz="2578095" rtl="0" fontAlgn="auto" hangingPunct="1">
                <a:lnSpc>
                  <a:spcPct val="90000"/>
                </a:lnSpc>
                <a:spcBef>
                  <a:spcPts val="0"/>
                </a:spcBef>
                <a:spcAft>
                  <a:spcPts val="2400"/>
                </a:spcAft>
                <a:buNone/>
                <a:tabLst/>
                <a:defRPr sz="1800" b="0" i="0" u="none" strike="noStrike" kern="0" cap="none" spc="0" baseline="0">
                  <a:solidFill>
                    <a:srgbClr val="000000"/>
                  </a:solidFill>
                  <a:uFillTx/>
                </a:defRPr>
              </a:pPr>
              <a:r>
                <a:rPr lang="en-GB" sz="5800" b="0" i="0" u="none" strike="noStrike" kern="1200" cap="none" spc="0" baseline="0">
                  <a:solidFill>
                    <a:srgbClr val="000000"/>
                  </a:solidFill>
                  <a:uFillTx/>
                  <a:latin typeface="Calibri"/>
                </a:rPr>
                <a:t>Roles </a:t>
              </a:r>
            </a:p>
          </p:txBody>
        </p:sp>
      </p:gr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p:cNvSpPr txBox="1">
            <a:spLocks noGrp="1"/>
          </p:cNvSpPr>
          <p:nvPr>
            <p:ph type="title"/>
          </p:nvPr>
        </p:nvSpPr>
        <p:spPr>
          <a:xfrm>
            <a:off x="429036" y="202466"/>
            <a:ext cx="9404722" cy="1400531"/>
          </a:xfrm>
        </p:spPr>
        <p:txBody>
          <a:bodyPr/>
          <a:lstStyle/>
          <a:p>
            <a:pPr lvl="0"/>
            <a:r>
              <a:rPr lang="en-GB">
                <a:solidFill>
                  <a:srgbClr val="70AD47"/>
                </a:solidFill>
              </a:rPr>
              <a:t>User stories</a:t>
            </a:r>
          </a:p>
        </p:txBody>
      </p:sp>
      <p:sp>
        <p:nvSpPr>
          <p:cNvPr id="3" name="Content Placeholder 2"/>
          <p:cNvSpPr txBox="1">
            <a:spLocks noGrp="1"/>
          </p:cNvSpPr>
          <p:nvPr>
            <p:ph idx="1"/>
          </p:nvPr>
        </p:nvSpPr>
        <p:spPr>
          <a:xfrm>
            <a:off x="496409" y="1853251"/>
            <a:ext cx="8946544" cy="4195477"/>
          </a:xfrm>
        </p:spPr>
        <p:txBody>
          <a:bodyPr/>
          <a:lstStyle/>
          <a:p>
            <a:pPr lvl="0"/>
            <a:r>
              <a:rPr lang="en-GB"/>
              <a:t>Plan and create office and storage space </a:t>
            </a:r>
          </a:p>
          <a:p>
            <a:pPr lvl="0"/>
            <a:endParaRPr lang="en-GB"/>
          </a:p>
          <a:p>
            <a:pPr lvl="0"/>
            <a:r>
              <a:rPr lang="en-GB"/>
              <a:t>Electricity fitting</a:t>
            </a:r>
          </a:p>
          <a:p>
            <a:pPr lvl="0"/>
            <a:endParaRPr lang="en-GB"/>
          </a:p>
          <a:p>
            <a:pPr lvl="0"/>
            <a:r>
              <a:rPr lang="en-GB"/>
              <a:t>Pluming</a:t>
            </a:r>
          </a:p>
          <a:p>
            <a:pPr lvl="0"/>
            <a:endParaRPr lang="en-GB"/>
          </a:p>
          <a:p>
            <a:pPr lvl="0"/>
            <a:r>
              <a:rPr lang="en-GB"/>
              <a:t>Office furniture shopping</a:t>
            </a:r>
          </a:p>
          <a:p>
            <a:pPr lvl="0"/>
            <a:endParaRPr lang="en-GB"/>
          </a:p>
          <a:p>
            <a:pPr lvl="0"/>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a:xfrm>
            <a:off x="357356" y="139894"/>
            <a:ext cx="9404722" cy="1159514"/>
          </a:xfrm>
        </p:spPr>
        <p:txBody>
          <a:bodyPr/>
          <a:lstStyle/>
          <a:p>
            <a:pPr lvl="0"/>
            <a:r>
              <a:rPr lang="en-GB">
                <a:solidFill>
                  <a:srgbClr val="70AD47"/>
                </a:solidFill>
              </a:rPr>
              <a:t>Gantt chart </a:t>
            </a:r>
          </a:p>
        </p:txBody>
      </p:sp>
      <p:pic>
        <p:nvPicPr>
          <p:cNvPr id="3" name="Content Placeholder 6" descr="A screenshot of a social media post&#10;&#10;Description automatically generated">
            <a:extLst>
              <a:ext uri="{FF2B5EF4-FFF2-40B4-BE49-F238E27FC236}">
                <a16:creationId xmlns:a16="http://schemas.microsoft.com/office/drawing/2014/main" id="{00000000-0000-0000-0000-000000000000}"/>
              </a:ext>
            </a:extLst>
          </p:cNvPr>
          <p:cNvPicPr>
            <a:picLocks noGrp="1" noChangeAspect="1"/>
          </p:cNvPicPr>
          <p:nvPr>
            <p:ph idx="1"/>
          </p:nvPr>
        </p:nvPicPr>
        <p:blipFill>
          <a:blip r:embed="rId2"/>
          <a:stretch>
            <a:fillRect/>
          </a:stretch>
        </p:blipFill>
        <p:spPr>
          <a:xfrm>
            <a:off x="434568" y="1905472"/>
            <a:ext cx="10490106" cy="3955987"/>
          </a:xfr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grpSp>
        <p:nvGrpSpPr>
          <p:cNvPr id="2" name="Diagram 1"/>
          <p:cNvGrpSpPr/>
          <p:nvPr/>
        </p:nvGrpSpPr>
        <p:grpSpPr>
          <a:xfrm>
            <a:off x="2980267" y="719669"/>
            <a:ext cx="6231461" cy="5418670"/>
            <a:chOff x="2980267" y="719669"/>
            <a:chExt cx="6231461" cy="5418670"/>
          </a:xfrm>
        </p:grpSpPr>
        <p:sp>
          <p:nvSpPr>
            <p:cNvPr id="3" name="Freeform 2"/>
            <p:cNvSpPr/>
            <p:nvPr/>
          </p:nvSpPr>
          <p:spPr>
            <a:xfrm>
              <a:off x="2980267" y="719669"/>
              <a:ext cx="5418670" cy="5418670"/>
            </a:xfrm>
            <a:custGeom>
              <a:avLst>
                <a:gd name="f8" fmla="val 50000"/>
              </a:avLst>
              <a:gdLst>
                <a:gd name="f1" fmla="val 10800000"/>
                <a:gd name="f2" fmla="val 5400000"/>
                <a:gd name="f3" fmla="val 180"/>
                <a:gd name="f4" fmla="val w"/>
                <a:gd name="f5" fmla="val h"/>
                <a:gd name="f6" fmla="val ss"/>
                <a:gd name="f7" fmla="val 0"/>
                <a:gd name="f8" fmla="val 5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FFC000"/>
            </a:solidFill>
            <a:ln w="12701" cap="flat">
              <a:solidFill>
                <a:srgbClr val="FFFFFF"/>
              </a:solidFill>
              <a:prstDash val="solid"/>
              <a:miter/>
            </a:ln>
          </p:spPr>
          <p:txBody>
            <a:bodyPr lIns="0" tIns="0" rIns="0" bIns="0"/>
            <a:lstStyle/>
            <a:p>
              <a:endParaRPr lang="en-GB"/>
            </a:p>
          </p:txBody>
        </p:sp>
        <p:sp>
          <p:nvSpPr>
            <p:cNvPr id="4" name="Freeform 3"/>
            <p:cNvSpPr/>
            <p:nvPr/>
          </p:nvSpPr>
          <p:spPr>
            <a:xfrm>
              <a:off x="5689597" y="1264441"/>
              <a:ext cx="3522131" cy="1282702"/>
            </a:xfrm>
            <a:custGeom>
              <a:avLst/>
              <a:gdLst>
                <a:gd name="f0" fmla="val 10800000"/>
                <a:gd name="f1" fmla="val 5400000"/>
                <a:gd name="f2" fmla="val 180"/>
                <a:gd name="f3" fmla="val w"/>
                <a:gd name="f4" fmla="val h"/>
                <a:gd name="f5" fmla="val 0"/>
                <a:gd name="f6" fmla="val 3522133"/>
                <a:gd name="f7" fmla="val 1282700"/>
                <a:gd name="f8" fmla="val 213788"/>
                <a:gd name="f9" fmla="val 95716"/>
                <a:gd name="f10" fmla="val 3308345"/>
                <a:gd name="f11" fmla="val 3426417"/>
                <a:gd name="f12" fmla="val 1068912"/>
                <a:gd name="f13" fmla="val 1186984"/>
                <a:gd name="f14" fmla="+- 0 0 -90"/>
                <a:gd name="f15" fmla="*/ f3 1 3522133"/>
                <a:gd name="f16" fmla="*/ f4 1 1282700"/>
                <a:gd name="f17" fmla="val f5"/>
                <a:gd name="f18" fmla="val f6"/>
                <a:gd name="f19" fmla="val f7"/>
                <a:gd name="f20" fmla="*/ f14 f0 1"/>
                <a:gd name="f21" fmla="+- f19 0 f17"/>
                <a:gd name="f22" fmla="+- f18 0 f17"/>
                <a:gd name="f23" fmla="*/ f20 1 f2"/>
                <a:gd name="f24" fmla="*/ f22 1 3522133"/>
                <a:gd name="f25" fmla="*/ f21 1 1282700"/>
                <a:gd name="f26" fmla="*/ 0 f22 1"/>
                <a:gd name="f27" fmla="*/ 213788 f21 1"/>
                <a:gd name="f28" fmla="*/ 213788 f22 1"/>
                <a:gd name="f29" fmla="*/ 0 f21 1"/>
                <a:gd name="f30" fmla="*/ 3308345 f22 1"/>
                <a:gd name="f31" fmla="*/ 3522133 f22 1"/>
                <a:gd name="f32" fmla="*/ 1068912 f21 1"/>
                <a:gd name="f33" fmla="*/ 1282700 f21 1"/>
                <a:gd name="f34" fmla="+- f23 0 f1"/>
                <a:gd name="f35" fmla="*/ f26 1 3522133"/>
                <a:gd name="f36" fmla="*/ f27 1 1282700"/>
                <a:gd name="f37" fmla="*/ f28 1 3522133"/>
                <a:gd name="f38" fmla="*/ f29 1 1282700"/>
                <a:gd name="f39" fmla="*/ f30 1 3522133"/>
                <a:gd name="f40" fmla="*/ f31 1 3522133"/>
                <a:gd name="f41" fmla="*/ f32 1 1282700"/>
                <a:gd name="f42" fmla="*/ f33 1 12827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22133" h="12827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55A11">
                <a:alpha val="90000"/>
              </a:srgbClr>
            </a:solidFill>
            <a:ln w="12701" cap="flat">
              <a:solidFill>
                <a:srgbClr val="4472C4"/>
              </a:solidFill>
              <a:prstDash val="solid"/>
              <a:miter/>
            </a:ln>
          </p:spPr>
          <p:txBody>
            <a:bodyPr vert="horz" wrap="square" lIns="264545" tIns="264545" rIns="264545" bIns="264545" anchor="ctr" anchorCtr="1" compatLnSpc="1">
              <a:noAutofit/>
            </a:bodyPr>
            <a:lstStyle/>
            <a:p>
              <a:pPr marL="0" marR="0" lvl="0" indent="0" algn="ctr" defTabSz="2355851" rtl="0" fontAlgn="auto" hangingPunct="1">
                <a:lnSpc>
                  <a:spcPct val="90000"/>
                </a:lnSpc>
                <a:spcBef>
                  <a:spcPts val="0"/>
                </a:spcBef>
                <a:spcAft>
                  <a:spcPts val="2200"/>
                </a:spcAft>
                <a:buNone/>
                <a:tabLst/>
                <a:defRPr sz="1800" b="0" i="0" u="none" strike="noStrike" kern="0" cap="none" spc="0" baseline="0">
                  <a:solidFill>
                    <a:srgbClr val="000000"/>
                  </a:solidFill>
                  <a:uFillTx/>
                </a:defRPr>
              </a:pPr>
              <a:r>
                <a:rPr lang="en-GB" sz="5300" b="0" i="0" u="none" strike="noStrike" kern="1200" cap="none" spc="0" baseline="0">
                  <a:solidFill>
                    <a:srgbClr val="000000"/>
                  </a:solidFill>
                  <a:uFillTx/>
                  <a:latin typeface="Calibri"/>
                </a:rPr>
                <a:t>scope</a:t>
              </a:r>
            </a:p>
          </p:txBody>
        </p:sp>
        <p:sp>
          <p:nvSpPr>
            <p:cNvPr id="5" name="Freeform 4"/>
            <p:cNvSpPr/>
            <p:nvPr/>
          </p:nvSpPr>
          <p:spPr>
            <a:xfrm>
              <a:off x="5689597" y="2707483"/>
              <a:ext cx="3522131" cy="1282702"/>
            </a:xfrm>
            <a:custGeom>
              <a:avLst/>
              <a:gdLst>
                <a:gd name="f0" fmla="val 10800000"/>
                <a:gd name="f1" fmla="val 5400000"/>
                <a:gd name="f2" fmla="val 180"/>
                <a:gd name="f3" fmla="val w"/>
                <a:gd name="f4" fmla="val h"/>
                <a:gd name="f5" fmla="val 0"/>
                <a:gd name="f6" fmla="val 3522133"/>
                <a:gd name="f7" fmla="val 1282700"/>
                <a:gd name="f8" fmla="val 213788"/>
                <a:gd name="f9" fmla="val 95716"/>
                <a:gd name="f10" fmla="val 3308345"/>
                <a:gd name="f11" fmla="val 3426417"/>
                <a:gd name="f12" fmla="val 1068912"/>
                <a:gd name="f13" fmla="val 1186984"/>
                <a:gd name="f14" fmla="+- 0 0 -90"/>
                <a:gd name="f15" fmla="*/ f3 1 3522133"/>
                <a:gd name="f16" fmla="*/ f4 1 1282700"/>
                <a:gd name="f17" fmla="val f5"/>
                <a:gd name="f18" fmla="val f6"/>
                <a:gd name="f19" fmla="val f7"/>
                <a:gd name="f20" fmla="*/ f14 f0 1"/>
                <a:gd name="f21" fmla="+- f19 0 f17"/>
                <a:gd name="f22" fmla="+- f18 0 f17"/>
                <a:gd name="f23" fmla="*/ f20 1 f2"/>
                <a:gd name="f24" fmla="*/ f22 1 3522133"/>
                <a:gd name="f25" fmla="*/ f21 1 1282700"/>
                <a:gd name="f26" fmla="*/ 0 f22 1"/>
                <a:gd name="f27" fmla="*/ 213788 f21 1"/>
                <a:gd name="f28" fmla="*/ 213788 f22 1"/>
                <a:gd name="f29" fmla="*/ 0 f21 1"/>
                <a:gd name="f30" fmla="*/ 3308345 f22 1"/>
                <a:gd name="f31" fmla="*/ 3522133 f22 1"/>
                <a:gd name="f32" fmla="*/ 1068912 f21 1"/>
                <a:gd name="f33" fmla="*/ 1282700 f21 1"/>
                <a:gd name="f34" fmla="+- f23 0 f1"/>
                <a:gd name="f35" fmla="*/ f26 1 3522133"/>
                <a:gd name="f36" fmla="*/ f27 1 1282700"/>
                <a:gd name="f37" fmla="*/ f28 1 3522133"/>
                <a:gd name="f38" fmla="*/ f29 1 1282700"/>
                <a:gd name="f39" fmla="*/ f30 1 3522133"/>
                <a:gd name="f40" fmla="*/ f31 1 3522133"/>
                <a:gd name="f41" fmla="*/ f32 1 1282700"/>
                <a:gd name="f42" fmla="*/ f33 1 12827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22133" h="12827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92D050">
                <a:alpha val="90000"/>
              </a:srgbClr>
            </a:solidFill>
            <a:ln w="12701" cap="flat">
              <a:solidFill>
                <a:srgbClr val="4472C4"/>
              </a:solidFill>
              <a:prstDash val="solid"/>
              <a:miter/>
            </a:ln>
          </p:spPr>
          <p:txBody>
            <a:bodyPr vert="horz" wrap="square" lIns="264545" tIns="264545" rIns="264545" bIns="264545" anchor="ctr" anchorCtr="1" compatLnSpc="1">
              <a:noAutofit/>
            </a:bodyPr>
            <a:lstStyle/>
            <a:p>
              <a:pPr marL="0" marR="0" lvl="0" indent="0" algn="ctr" defTabSz="2355851" rtl="0" fontAlgn="auto" hangingPunct="1">
                <a:lnSpc>
                  <a:spcPct val="90000"/>
                </a:lnSpc>
                <a:spcBef>
                  <a:spcPts val="0"/>
                </a:spcBef>
                <a:spcAft>
                  <a:spcPts val="2200"/>
                </a:spcAft>
                <a:buNone/>
                <a:tabLst/>
                <a:defRPr sz="1800" b="0" i="0" u="none" strike="noStrike" kern="0" cap="none" spc="0" baseline="0">
                  <a:solidFill>
                    <a:srgbClr val="000000"/>
                  </a:solidFill>
                  <a:uFillTx/>
                </a:defRPr>
              </a:pPr>
              <a:r>
                <a:rPr lang="en-GB" sz="5300" b="0" i="0" u="none" strike="noStrike" kern="1200" cap="none" spc="0" baseline="0">
                  <a:solidFill>
                    <a:srgbClr val="000000"/>
                  </a:solidFill>
                  <a:uFillTx/>
                  <a:latin typeface="Calibri"/>
                </a:rPr>
                <a:t>cost</a:t>
              </a:r>
            </a:p>
          </p:txBody>
        </p:sp>
        <p:sp>
          <p:nvSpPr>
            <p:cNvPr id="6" name="Freeform 5"/>
            <p:cNvSpPr/>
            <p:nvPr/>
          </p:nvSpPr>
          <p:spPr>
            <a:xfrm>
              <a:off x="5689597" y="4150516"/>
              <a:ext cx="3522131" cy="1282702"/>
            </a:xfrm>
            <a:custGeom>
              <a:avLst/>
              <a:gdLst>
                <a:gd name="f0" fmla="val 10800000"/>
                <a:gd name="f1" fmla="val 5400000"/>
                <a:gd name="f2" fmla="val 180"/>
                <a:gd name="f3" fmla="val w"/>
                <a:gd name="f4" fmla="val h"/>
                <a:gd name="f5" fmla="val 0"/>
                <a:gd name="f6" fmla="val 3522133"/>
                <a:gd name="f7" fmla="val 1282700"/>
                <a:gd name="f8" fmla="val 213788"/>
                <a:gd name="f9" fmla="val 95716"/>
                <a:gd name="f10" fmla="val 3308345"/>
                <a:gd name="f11" fmla="val 3426417"/>
                <a:gd name="f12" fmla="val 1068912"/>
                <a:gd name="f13" fmla="val 1186984"/>
                <a:gd name="f14" fmla="+- 0 0 -90"/>
                <a:gd name="f15" fmla="*/ f3 1 3522133"/>
                <a:gd name="f16" fmla="*/ f4 1 1282700"/>
                <a:gd name="f17" fmla="val f5"/>
                <a:gd name="f18" fmla="val f6"/>
                <a:gd name="f19" fmla="val f7"/>
                <a:gd name="f20" fmla="*/ f14 f0 1"/>
                <a:gd name="f21" fmla="+- f19 0 f17"/>
                <a:gd name="f22" fmla="+- f18 0 f17"/>
                <a:gd name="f23" fmla="*/ f20 1 f2"/>
                <a:gd name="f24" fmla="*/ f22 1 3522133"/>
                <a:gd name="f25" fmla="*/ f21 1 1282700"/>
                <a:gd name="f26" fmla="*/ 0 f22 1"/>
                <a:gd name="f27" fmla="*/ 213788 f21 1"/>
                <a:gd name="f28" fmla="*/ 213788 f22 1"/>
                <a:gd name="f29" fmla="*/ 0 f21 1"/>
                <a:gd name="f30" fmla="*/ 3308345 f22 1"/>
                <a:gd name="f31" fmla="*/ 3522133 f22 1"/>
                <a:gd name="f32" fmla="*/ 1068912 f21 1"/>
                <a:gd name="f33" fmla="*/ 1282700 f21 1"/>
                <a:gd name="f34" fmla="+- f23 0 f1"/>
                <a:gd name="f35" fmla="*/ f26 1 3522133"/>
                <a:gd name="f36" fmla="*/ f27 1 1282700"/>
                <a:gd name="f37" fmla="*/ f28 1 3522133"/>
                <a:gd name="f38" fmla="*/ f29 1 1282700"/>
                <a:gd name="f39" fmla="*/ f30 1 3522133"/>
                <a:gd name="f40" fmla="*/ f31 1 3522133"/>
                <a:gd name="f41" fmla="*/ f32 1 1282700"/>
                <a:gd name="f42" fmla="*/ f33 1 12827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22133" h="12827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B0F0">
                <a:alpha val="90000"/>
              </a:srgbClr>
            </a:solidFill>
            <a:ln w="12701" cap="flat">
              <a:solidFill>
                <a:srgbClr val="4472C4"/>
              </a:solidFill>
              <a:prstDash val="solid"/>
              <a:miter/>
            </a:ln>
          </p:spPr>
          <p:txBody>
            <a:bodyPr vert="horz" wrap="square" lIns="264545" tIns="264545" rIns="264545" bIns="264545" anchor="ctr" anchorCtr="1" compatLnSpc="1">
              <a:noAutofit/>
            </a:bodyPr>
            <a:lstStyle/>
            <a:p>
              <a:pPr marL="0" marR="0" lvl="0" indent="0" algn="ctr" defTabSz="2355851" rtl="0" fontAlgn="auto" hangingPunct="1">
                <a:lnSpc>
                  <a:spcPct val="90000"/>
                </a:lnSpc>
                <a:spcBef>
                  <a:spcPts val="0"/>
                </a:spcBef>
                <a:spcAft>
                  <a:spcPts val="2200"/>
                </a:spcAft>
                <a:buNone/>
                <a:tabLst/>
                <a:defRPr sz="1800" b="0" i="0" u="none" strike="noStrike" kern="0" cap="none" spc="0" baseline="0">
                  <a:solidFill>
                    <a:srgbClr val="000000"/>
                  </a:solidFill>
                  <a:uFillTx/>
                </a:defRPr>
              </a:pPr>
              <a:r>
                <a:rPr lang="en-GB" sz="5300" b="0" i="0" u="none" strike="noStrike" kern="1200" cap="none" spc="0" baseline="0">
                  <a:solidFill>
                    <a:srgbClr val="000000"/>
                  </a:solidFill>
                  <a:uFillTx/>
                  <a:latin typeface="Calibri"/>
                </a:rPr>
                <a:t>time</a:t>
              </a:r>
            </a:p>
          </p:txBody>
        </p:sp>
      </p:grpSp>
      <p:grpSp>
        <p:nvGrpSpPr>
          <p:cNvPr id="7" name="Diagram 2"/>
          <p:cNvGrpSpPr/>
          <p:nvPr/>
        </p:nvGrpSpPr>
        <p:grpSpPr>
          <a:xfrm>
            <a:off x="192508" y="796158"/>
            <a:ext cx="4735631" cy="1894252"/>
            <a:chOff x="192508" y="796158"/>
            <a:chExt cx="4735631" cy="1894252"/>
          </a:xfrm>
        </p:grpSpPr>
        <p:sp>
          <p:nvSpPr>
            <p:cNvPr id="8" name="Freeform 7"/>
            <p:cNvSpPr/>
            <p:nvPr/>
          </p:nvSpPr>
          <p:spPr>
            <a:xfrm>
              <a:off x="192508" y="796158"/>
              <a:ext cx="4735631" cy="1894252"/>
            </a:xfrm>
            <a:custGeom>
              <a:avLst>
                <a:gd name="f13" fmla="val 50000"/>
                <a:gd name="f14" fmla="val 50000"/>
                <a:gd name="f15" fmla="val 16667"/>
              </a:avLst>
              <a:gdLst>
                <a:gd name="f3" fmla="val 10800000"/>
                <a:gd name="f4" fmla="val 5400000"/>
                <a:gd name="f5" fmla="val 16200000"/>
                <a:gd name="f6" fmla="val 180"/>
                <a:gd name="f7" fmla="val w"/>
                <a:gd name="f8" fmla="val h"/>
                <a:gd name="f9" fmla="val ss"/>
                <a:gd name="f10" fmla="val 0"/>
                <a:gd name="f11" fmla="+- 0 0 200000"/>
                <a:gd name="f12" fmla="+- 0 0 10800000"/>
                <a:gd name="f13" fmla="val 50000"/>
                <a:gd name="f14" fmla="val 50000"/>
                <a:gd name="f15" fmla="val 16667"/>
                <a:gd name="f16" fmla="+- 0 0 -90"/>
                <a:gd name="f17" fmla="+- 0 0 -180"/>
                <a:gd name="f18" fmla="+- 0 0 -270"/>
                <a:gd name="f19" fmla="+- 0 0 -360"/>
                <a:gd name="f20" fmla="abs f7"/>
                <a:gd name="f21" fmla="abs f8"/>
                <a:gd name="f22" fmla="abs f9"/>
                <a:gd name="f23" fmla="val f10"/>
                <a:gd name="f24" fmla="val f15"/>
                <a:gd name="f25" fmla="val f13"/>
                <a:gd name="f26" fmla="val f14"/>
                <a:gd name="f27" fmla="*/ f16 f3 1"/>
                <a:gd name="f28" fmla="*/ f17 f3 1"/>
                <a:gd name="f29" fmla="*/ f18 f3 1"/>
                <a:gd name="f30" fmla="*/ f19 f3 1"/>
                <a:gd name="f31" fmla="?: f20 f7 1"/>
                <a:gd name="f32" fmla="?: f21 f8 1"/>
                <a:gd name="f33" fmla="?: f22 f9 1"/>
                <a:gd name="f34" fmla="*/ f27 1 f6"/>
                <a:gd name="f35" fmla="*/ f28 1 f6"/>
                <a:gd name="f36" fmla="*/ f29 1 f6"/>
                <a:gd name="f37" fmla="*/ f30 1 f6"/>
                <a:gd name="f38" fmla="*/ f31 1 21600"/>
                <a:gd name="f39" fmla="*/ f32 1 21600"/>
                <a:gd name="f40" fmla="*/ 21600 f31 1"/>
                <a:gd name="f41" fmla="*/ 21600 f32 1"/>
                <a:gd name="f42" fmla="+- f34 0 f4"/>
                <a:gd name="f43" fmla="+- f35 0 f4"/>
                <a:gd name="f44" fmla="+- f36 0 f4"/>
                <a:gd name="f45" fmla="+- f37 0 f4"/>
                <a:gd name="f46" fmla="min f39 f38"/>
                <a:gd name="f47" fmla="*/ f40 1 f33"/>
                <a:gd name="f48" fmla="*/ f41 1 f33"/>
                <a:gd name="f49" fmla="val f47"/>
                <a:gd name="f50" fmla="val f48"/>
                <a:gd name="f51" fmla="*/ f23 f46 1"/>
                <a:gd name="f52" fmla="+- f50 0 f23"/>
                <a:gd name="f53" fmla="+- f49 0 f23"/>
                <a:gd name="f54" fmla="*/ f49 f46 1"/>
                <a:gd name="f55" fmla="*/ f50 f46 1"/>
                <a:gd name="f56" fmla="*/ f52 1 2"/>
                <a:gd name="f57" fmla="*/ f53 1 2"/>
                <a:gd name="f58" fmla="*/ f53 1 32"/>
                <a:gd name="f59" fmla="min f53 f52"/>
                <a:gd name="f60" fmla="*/ f52 f25 1"/>
                <a:gd name="f61" fmla="*/ f52 f24 1"/>
                <a:gd name="f62" fmla="+- f23 f56 0"/>
                <a:gd name="f63" fmla="+- f23 f57 0"/>
                <a:gd name="f64" fmla="*/ f59 f26 1"/>
                <a:gd name="f65" fmla="*/ f60 1 200000"/>
                <a:gd name="f66" fmla="*/ f61 1 f11"/>
                <a:gd name="f67" fmla="*/ f24 f59 1"/>
                <a:gd name="f68" fmla="*/ f58 f46 1"/>
                <a:gd name="f69" fmla="*/ f64 1 100000"/>
                <a:gd name="f70" fmla="+- f62 f66 0"/>
                <a:gd name="f71" fmla="+- f62 f65 0"/>
                <a:gd name="f72" fmla="*/ f67 1 400000"/>
                <a:gd name="f73" fmla="+- f63 0 f58"/>
                <a:gd name="f74" fmla="+- f63 f58 0"/>
                <a:gd name="f75" fmla="*/ f63 f46 1"/>
                <a:gd name="f76" fmla="+- f49 0 f69"/>
                <a:gd name="f77" fmla="+- f70 0 f65"/>
                <a:gd name="f78" fmla="+- f71 0 f66"/>
                <a:gd name="f79" fmla="*/ f69 f46 1"/>
                <a:gd name="f80" fmla="*/ f72 f46 1"/>
                <a:gd name="f81" fmla="*/ f73 f46 1"/>
                <a:gd name="f82" fmla="*/ f74 f46 1"/>
                <a:gd name="f83" fmla="+- f77 f65 0"/>
                <a:gd name="f84" fmla="+- f77 f72 0"/>
                <a:gd name="f85" fmla="*/ f77 f46 1"/>
                <a:gd name="f86" fmla="*/ f76 f46 1"/>
                <a:gd name="f87" fmla="*/ f78 f46 1"/>
                <a:gd name="f88" fmla="+- f50 0 f83"/>
                <a:gd name="f89" fmla="*/ f83 2 1"/>
                <a:gd name="f90" fmla="*/ f83 f46 1"/>
                <a:gd name="f91" fmla="*/ f84 f46 1"/>
                <a:gd name="f92" fmla="+- f50 0 f89"/>
                <a:gd name="f93" fmla="+- f89 0 f77"/>
                <a:gd name="f94" fmla="*/ f88 f46 1"/>
                <a:gd name="f95" fmla="*/ f89 f46 1"/>
                <a:gd name="f96" fmla="+- f50 0 f93"/>
                <a:gd name="f97" fmla="*/ f92 f46 1"/>
                <a:gd name="f98" fmla="*/ f93 f46 1"/>
                <a:gd name="f99" fmla="+- f96 0 f72"/>
                <a:gd name="f100" fmla="*/ f96 f46 1"/>
                <a:gd name="f101" fmla="*/ f99 f46 1"/>
              </a:gdLst>
              <a:ahLst/>
              <a:cxnLst>
                <a:cxn ang="3cd4">
                  <a:pos x="hc" y="t"/>
                </a:cxn>
                <a:cxn ang="0">
                  <a:pos x="r" y="vc"/>
                </a:cxn>
                <a:cxn ang="cd4">
                  <a:pos x="hc" y="b"/>
                </a:cxn>
                <a:cxn ang="cd2">
                  <a:pos x="l" y="vc"/>
                </a:cxn>
                <a:cxn ang="f42">
                  <a:pos x="f54" y="f94"/>
                </a:cxn>
                <a:cxn ang="f43">
                  <a:pos x="f86" y="f55"/>
                </a:cxn>
                <a:cxn ang="f43">
                  <a:pos x="f79" y="f95"/>
                </a:cxn>
                <a:cxn ang="f44">
                  <a:pos x="f51" y="f90"/>
                </a:cxn>
                <a:cxn ang="f45">
                  <a:pos x="f79" y="f51"/>
                </a:cxn>
                <a:cxn ang="f45">
                  <a:pos x="f86" y="f97"/>
                </a:cxn>
              </a:cxnLst>
              <a:rect l="f79" t="f85" r="f86" b="f87"/>
              <a:pathLst>
                <a:path stroke="0">
                  <a:moveTo>
                    <a:pt x="f51" y="f90"/>
                  </a:moveTo>
                  <a:lnTo>
                    <a:pt x="f79" y="f51"/>
                  </a:lnTo>
                  <a:lnTo>
                    <a:pt x="f79" y="f85"/>
                  </a:lnTo>
                  <a:lnTo>
                    <a:pt x="f75" y="f85"/>
                  </a:lnTo>
                  <a:arcTo wR="f68" hR="f80" stAng="f5" swAng="f3"/>
                  <a:arcTo wR="f68" hR="f80" stAng="f5" swAng="f12"/>
                  <a:lnTo>
                    <a:pt x="f86" y="f100"/>
                  </a:lnTo>
                  <a:lnTo>
                    <a:pt x="f86" y="f97"/>
                  </a:lnTo>
                  <a:lnTo>
                    <a:pt x="f54" y="f94"/>
                  </a:lnTo>
                  <a:lnTo>
                    <a:pt x="f86" y="f55"/>
                  </a:lnTo>
                  <a:lnTo>
                    <a:pt x="f86" y="f87"/>
                  </a:lnTo>
                  <a:lnTo>
                    <a:pt x="f75" y="f87"/>
                  </a:lnTo>
                  <a:arcTo wR="f68" hR="f80" stAng="f4" swAng="f4"/>
                  <a:lnTo>
                    <a:pt x="f81" y="f98"/>
                  </a:lnTo>
                  <a:lnTo>
                    <a:pt x="f79" y="f98"/>
                  </a:lnTo>
                  <a:lnTo>
                    <a:pt x="f79" y="f95"/>
                  </a:lnTo>
                  <a:close/>
                </a:path>
                <a:path stroke="0">
                  <a:moveTo>
                    <a:pt x="f82" y="f91"/>
                  </a:moveTo>
                  <a:arcTo wR="f68" hR="f80" stAng="f10" swAng="f4"/>
                  <a:arcTo wR="f68" hR="f80" stAng="f5" swAng="f12"/>
                  <a:lnTo>
                    <a:pt x="f82" y="f100"/>
                  </a:lnTo>
                  <a:close/>
                </a:path>
                <a:path fill="none">
                  <a:moveTo>
                    <a:pt x="f51" y="f90"/>
                  </a:moveTo>
                  <a:lnTo>
                    <a:pt x="f79" y="f51"/>
                  </a:lnTo>
                  <a:lnTo>
                    <a:pt x="f79" y="f85"/>
                  </a:lnTo>
                  <a:lnTo>
                    <a:pt x="f75" y="f85"/>
                  </a:lnTo>
                  <a:arcTo wR="f68" hR="f80" stAng="f5" swAng="f3"/>
                  <a:arcTo wR="f68" hR="f80" stAng="f5" swAng="f12"/>
                  <a:lnTo>
                    <a:pt x="f86" y="f100"/>
                  </a:lnTo>
                  <a:lnTo>
                    <a:pt x="f86" y="f97"/>
                  </a:lnTo>
                  <a:lnTo>
                    <a:pt x="f54" y="f94"/>
                  </a:lnTo>
                  <a:lnTo>
                    <a:pt x="f86" y="f55"/>
                  </a:lnTo>
                  <a:lnTo>
                    <a:pt x="f86" y="f87"/>
                  </a:lnTo>
                  <a:lnTo>
                    <a:pt x="f75" y="f87"/>
                  </a:lnTo>
                  <a:arcTo wR="f68" hR="f80" stAng="f4" swAng="f4"/>
                  <a:lnTo>
                    <a:pt x="f81" y="f98"/>
                  </a:lnTo>
                  <a:lnTo>
                    <a:pt x="f79" y="f98"/>
                  </a:lnTo>
                  <a:lnTo>
                    <a:pt x="f79" y="f95"/>
                  </a:lnTo>
                  <a:close/>
                  <a:moveTo>
                    <a:pt x="f82" y="f91"/>
                  </a:moveTo>
                  <a:lnTo>
                    <a:pt x="f82" y="f100"/>
                  </a:lnTo>
                  <a:moveTo>
                    <a:pt x="f81" y="f101"/>
                  </a:moveTo>
                  <a:lnTo>
                    <a:pt x="f81" y="f98"/>
                  </a:lnTo>
                </a:path>
              </a:pathLst>
            </a:custGeom>
            <a:solidFill>
              <a:srgbClr val="FF0000"/>
            </a:solidFill>
            <a:ln w="12701" cap="flat">
              <a:solidFill>
                <a:srgbClr val="FFFFFF"/>
              </a:solidFill>
              <a:prstDash val="solid"/>
              <a:miter/>
            </a:ln>
          </p:spPr>
          <p:txBody>
            <a:bodyPr lIns="0" tIns="0" rIns="0" bIns="0"/>
            <a:lstStyle/>
            <a:p>
              <a:endParaRPr lang="en-GB"/>
            </a:p>
          </p:txBody>
        </p:sp>
        <p:sp>
          <p:nvSpPr>
            <p:cNvPr id="9" name="Freeform 8"/>
            <p:cNvSpPr/>
            <p:nvPr/>
          </p:nvSpPr>
          <p:spPr>
            <a:xfrm>
              <a:off x="760780" y="1127656"/>
              <a:ext cx="1562755" cy="928180"/>
            </a:xfrm>
            <a:custGeom>
              <a:avLst/>
              <a:gdLst>
                <a:gd name="f0" fmla="val 10800000"/>
                <a:gd name="f1" fmla="val 5400000"/>
                <a:gd name="f2" fmla="val 180"/>
                <a:gd name="f3" fmla="val w"/>
                <a:gd name="f4" fmla="val h"/>
                <a:gd name="f5" fmla="val 0"/>
                <a:gd name="f6" fmla="val 1562757"/>
                <a:gd name="f7" fmla="val 928183"/>
                <a:gd name="f8" fmla="+- 0 0 -90"/>
                <a:gd name="f9" fmla="*/ f3 1 1562757"/>
                <a:gd name="f10" fmla="*/ f4 1 928183"/>
                <a:gd name="f11" fmla="val f5"/>
                <a:gd name="f12" fmla="val f6"/>
                <a:gd name="f13" fmla="val f7"/>
                <a:gd name="f14" fmla="*/ f8 f0 1"/>
                <a:gd name="f15" fmla="+- f13 0 f11"/>
                <a:gd name="f16" fmla="+- f12 0 f11"/>
                <a:gd name="f17" fmla="*/ f14 1 f2"/>
                <a:gd name="f18" fmla="*/ f16 1 1562757"/>
                <a:gd name="f19" fmla="*/ f15 1 928183"/>
                <a:gd name="f20" fmla="*/ 0 f16 1"/>
                <a:gd name="f21" fmla="*/ 0 f15 1"/>
                <a:gd name="f22" fmla="*/ 1562757 f16 1"/>
                <a:gd name="f23" fmla="*/ 928183 f15 1"/>
                <a:gd name="f24" fmla="+- f17 0 f1"/>
                <a:gd name="f25" fmla="*/ f20 1 1562757"/>
                <a:gd name="f26" fmla="*/ f21 1 928183"/>
                <a:gd name="f27" fmla="*/ f22 1 1562757"/>
                <a:gd name="f28" fmla="*/ f23 1 928183"/>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562757" h="928183">
                  <a:moveTo>
                    <a:pt x="f5" y="f5"/>
                  </a:moveTo>
                  <a:lnTo>
                    <a:pt x="f6" y="f5"/>
                  </a:lnTo>
                  <a:lnTo>
                    <a:pt x="f6" y="f7"/>
                  </a:lnTo>
                  <a:lnTo>
                    <a:pt x="f5" y="f7"/>
                  </a:lnTo>
                  <a:lnTo>
                    <a:pt x="f5" y="f5"/>
                  </a:lnTo>
                  <a:close/>
                </a:path>
              </a:pathLst>
            </a:custGeom>
            <a:noFill/>
            <a:ln cap="flat">
              <a:noFill/>
              <a:prstDash val="solid"/>
            </a:ln>
          </p:spPr>
          <p:txBody>
            <a:bodyPr vert="horz" wrap="square" lIns="0" tIns="92454" rIns="0" bIns="99056" anchor="ctr" anchorCtr="1" compatLnSpc="1">
              <a:noAutofit/>
            </a:body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alibri"/>
                </a:rPr>
                <a:t>The iron triangle</a:t>
              </a:r>
            </a:p>
          </p:txBody>
        </p:sp>
        <p:sp>
          <p:nvSpPr>
            <p:cNvPr id="10" name="Freeform 9"/>
            <p:cNvSpPr/>
            <p:nvPr/>
          </p:nvSpPr>
          <p:spPr>
            <a:xfrm>
              <a:off x="2560320" y="1430734"/>
              <a:ext cx="1846895" cy="928180"/>
            </a:xfrm>
            <a:custGeom>
              <a:avLst/>
              <a:gdLst>
                <a:gd name="f0" fmla="val 10800000"/>
                <a:gd name="f1" fmla="val 5400000"/>
                <a:gd name="f2" fmla="val 180"/>
                <a:gd name="f3" fmla="val w"/>
                <a:gd name="f4" fmla="val h"/>
                <a:gd name="f5" fmla="val 0"/>
                <a:gd name="f6" fmla="val 1846895"/>
                <a:gd name="f7" fmla="val 928183"/>
                <a:gd name="f8" fmla="+- 0 0 -90"/>
                <a:gd name="f9" fmla="*/ f3 1 1846895"/>
                <a:gd name="f10" fmla="*/ f4 1 928183"/>
                <a:gd name="f11" fmla="val f5"/>
                <a:gd name="f12" fmla="val f6"/>
                <a:gd name="f13" fmla="val f7"/>
                <a:gd name="f14" fmla="*/ f8 f0 1"/>
                <a:gd name="f15" fmla="+- f13 0 f11"/>
                <a:gd name="f16" fmla="+- f12 0 f11"/>
                <a:gd name="f17" fmla="*/ f14 1 f2"/>
                <a:gd name="f18" fmla="*/ f16 1 1846895"/>
                <a:gd name="f19" fmla="*/ f15 1 928183"/>
                <a:gd name="f20" fmla="*/ 0 f16 1"/>
                <a:gd name="f21" fmla="*/ 0 f15 1"/>
                <a:gd name="f22" fmla="*/ 1846895 f16 1"/>
                <a:gd name="f23" fmla="*/ 928183 f15 1"/>
                <a:gd name="f24" fmla="+- f17 0 f1"/>
                <a:gd name="f25" fmla="*/ f20 1 1846895"/>
                <a:gd name="f26" fmla="*/ f21 1 928183"/>
                <a:gd name="f27" fmla="*/ f22 1 1846895"/>
                <a:gd name="f28" fmla="*/ f23 1 928183"/>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846895" h="928183">
                  <a:moveTo>
                    <a:pt x="f5" y="f5"/>
                  </a:moveTo>
                  <a:lnTo>
                    <a:pt x="f6" y="f5"/>
                  </a:lnTo>
                  <a:lnTo>
                    <a:pt x="f6" y="f7"/>
                  </a:lnTo>
                  <a:lnTo>
                    <a:pt x="f5" y="f7"/>
                  </a:lnTo>
                  <a:lnTo>
                    <a:pt x="f5" y="f5"/>
                  </a:lnTo>
                  <a:close/>
                </a:path>
              </a:pathLst>
            </a:custGeom>
            <a:noFill/>
            <a:ln cap="flat">
              <a:noFill/>
              <a:prstDash val="solid"/>
            </a:ln>
          </p:spPr>
          <p:txBody>
            <a:bodyPr vert="horz" wrap="square" lIns="0" tIns="92454" rIns="0" bIns="99056" anchor="ctr" anchorCtr="1" compatLnSpc="1">
              <a:noAutofit/>
            </a:body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alibri"/>
                </a:rPr>
                <a:t>Quality </a:t>
              </a:r>
            </a:p>
          </p:txBody>
        </p:sp>
      </p:gr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solidFill>
                  <a:srgbClr val="70AD47"/>
                </a:solidFill>
              </a:rPr>
              <a:t>Scope &amp; time frame</a:t>
            </a:r>
          </a:p>
        </p:txBody>
      </p:sp>
      <p:sp>
        <p:nvSpPr>
          <p:cNvPr id="3" name="Content Placeholder 2"/>
          <p:cNvSpPr txBox="1">
            <a:spLocks noGrp="1"/>
          </p:cNvSpPr>
          <p:nvPr>
            <p:ph idx="1"/>
          </p:nvPr>
        </p:nvSpPr>
        <p:spPr>
          <a:xfrm>
            <a:off x="1103315" y="1694044"/>
            <a:ext cx="8946544" cy="4554352"/>
          </a:xfrm>
        </p:spPr>
        <p:txBody>
          <a:bodyPr/>
          <a:lstStyle/>
          <a:p>
            <a:pPr lvl="0"/>
            <a:r>
              <a:rPr lang="en-GB"/>
              <a:t>Plan and create office space will require booking clearing services, electricians and builders. Also booking pluming and internet.</a:t>
            </a:r>
          </a:p>
          <a:p>
            <a:pPr lvl="0"/>
            <a:r>
              <a:rPr lang="en-GB"/>
              <a:t>Work will commence on for 7 days. Within that period electricity fitting will occur on the 4</a:t>
            </a:r>
            <a:r>
              <a:rPr lang="en-GB" baseline="30000"/>
              <a:t>th</a:t>
            </a:r>
            <a:r>
              <a:rPr lang="en-GB"/>
              <a:t> day for 3 days</a:t>
            </a:r>
          </a:p>
          <a:p>
            <a:pPr lvl="0"/>
            <a:r>
              <a:rPr lang="en-GB"/>
              <a:t> by the end of 7 days, office and storage space will be created and electricity and internet will be connected</a:t>
            </a:r>
          </a:p>
          <a:p>
            <a:pPr lvl="0"/>
            <a:r>
              <a:rPr lang="en-GB"/>
              <a:t>On the 8</a:t>
            </a:r>
            <a:r>
              <a:rPr lang="en-GB" baseline="30000"/>
              <a:t>th</a:t>
            </a:r>
            <a:r>
              <a:rPr lang="en-GB"/>
              <a:t> day, pluming services will begin for 7 days. This will include water and heating, toilet and sink fitting.</a:t>
            </a:r>
          </a:p>
          <a:p>
            <a:pPr lvl="0"/>
            <a:r>
              <a:rPr lang="en-GB"/>
              <a:t>In the weekend, shopping for office furniture such as tables, chairs computers and phones will commence.</a:t>
            </a:r>
          </a:p>
          <a:p>
            <a:pPr lvl="0"/>
            <a:r>
              <a:rPr lang="en-GB"/>
              <a:t>The following week, everything will be put in place to start trading.</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 </a:t>
            </a:r>
            <a:r>
              <a:rPr lang="en-GB">
                <a:solidFill>
                  <a:srgbClr val="70AD47"/>
                </a:solidFill>
              </a:rPr>
              <a:t>scope and time frame cont.</a:t>
            </a:r>
          </a:p>
        </p:txBody>
      </p:sp>
      <p:sp>
        <p:nvSpPr>
          <p:cNvPr id="3" name="Content Placeholder 2"/>
          <p:cNvSpPr txBox="1">
            <a:spLocks noGrp="1"/>
          </p:cNvSpPr>
          <p:nvPr>
            <p:ph idx="1"/>
          </p:nvPr>
        </p:nvSpPr>
        <p:spPr/>
        <p:txBody>
          <a:bodyPr/>
          <a:lstStyle/>
          <a:p>
            <a:pPr lvl="0"/>
            <a:r>
              <a:rPr lang="en-GB"/>
              <a:t>Project will start on the 2</a:t>
            </a:r>
            <a:r>
              <a:rPr lang="en-GB" baseline="30000"/>
              <a:t>nd</a:t>
            </a:r>
            <a:r>
              <a:rPr lang="en-GB"/>
              <a:t> of march and will be completed within 2/3 weeks. In that time, we will  have the office created with office equipment and furniture. All utilities will be up and running. Storage space will be available, and a catalogue system will be put in place to easily navigate and locate items and artefacts.</a:t>
            </a:r>
          </a:p>
          <a:p>
            <a:pPr marL="0" lvl="0" indent="0">
              <a:buNone/>
            </a:pPr>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solidFill>
                  <a:srgbClr val="70AD47"/>
                </a:solidFill>
              </a:rPr>
              <a:t>Budget &amp;cost</a:t>
            </a:r>
          </a:p>
        </p:txBody>
      </p:sp>
      <p:sp>
        <p:nvSpPr>
          <p:cNvPr id="3" name="Content Placeholder 2"/>
          <p:cNvSpPr txBox="1">
            <a:spLocks noGrp="1"/>
          </p:cNvSpPr>
          <p:nvPr>
            <p:ph idx="1"/>
          </p:nvPr>
        </p:nvSpPr>
        <p:spPr/>
        <p:txBody>
          <a:bodyPr/>
          <a:lstStyle/>
          <a:p>
            <a:pPr lvl="0"/>
            <a:r>
              <a:rPr lang="en-GB"/>
              <a:t>The Budget we have allocated for undertaking this project is between £12,000 and £15,000. </a:t>
            </a:r>
          </a:p>
          <a:p>
            <a:pPr lvl="0"/>
            <a:r>
              <a:rPr lang="en-GB"/>
              <a:t>Office and storage space           £3000</a:t>
            </a:r>
          </a:p>
          <a:p>
            <a:pPr lvl="0"/>
            <a:r>
              <a:rPr lang="en-GB"/>
              <a:t>Heating                                           £3000</a:t>
            </a:r>
          </a:p>
          <a:p>
            <a:pPr lvl="0"/>
            <a:r>
              <a:rPr lang="en-GB"/>
              <a:t>Water                                              £2000</a:t>
            </a:r>
          </a:p>
          <a:p>
            <a:pPr lvl="0"/>
            <a:r>
              <a:rPr lang="en-GB"/>
              <a:t>Office furniture                               £1000</a:t>
            </a:r>
          </a:p>
          <a:p>
            <a:pPr lvl="0"/>
            <a:r>
              <a:rPr lang="en-GB"/>
              <a:t>Electricity &amp; internet                      £3100</a:t>
            </a:r>
          </a:p>
          <a:p>
            <a:pPr lvl="0"/>
            <a:r>
              <a:rPr lang="en-GB">
                <a:solidFill>
                  <a:srgbClr val="FFFF00"/>
                </a:solidFill>
              </a:rPr>
              <a:t>Total cost                                        £12,100</a:t>
            </a:r>
          </a:p>
          <a:p>
            <a:pPr lvl="0"/>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solidFill>
                  <a:srgbClr val="70AD47"/>
                </a:solidFill>
              </a:rPr>
              <a:t>Project completion and phase 2</a:t>
            </a:r>
          </a:p>
        </p:txBody>
      </p:sp>
      <p:sp>
        <p:nvSpPr>
          <p:cNvPr id="3" name="Content Placeholder 2"/>
          <p:cNvSpPr txBox="1">
            <a:spLocks noGrp="1"/>
          </p:cNvSpPr>
          <p:nvPr>
            <p:ph idx="1"/>
          </p:nvPr>
        </p:nvSpPr>
        <p:spPr/>
        <p:txBody>
          <a:bodyPr/>
          <a:lstStyle/>
          <a:p>
            <a:pPr lvl="0"/>
            <a:r>
              <a:rPr lang="en-GB"/>
              <a:t>By the end of three-week, Vintners Antiques will be up and running with a fully functioning operation. The basic or the needs will be met so everyone can go by their day to business.</a:t>
            </a:r>
          </a:p>
          <a:p>
            <a:pPr lvl="0"/>
            <a:r>
              <a:rPr lang="en-GB"/>
              <a:t>All utilities will be available </a:t>
            </a:r>
          </a:p>
          <a:p>
            <a:pPr lvl="0"/>
            <a:endParaRPr lang="en-GB"/>
          </a:p>
          <a:p>
            <a:pPr lvl="0"/>
            <a:r>
              <a:rPr lang="en-GB">
                <a:solidFill>
                  <a:srgbClr val="FFC000"/>
                </a:solidFill>
              </a:rPr>
              <a:t>Phase 2 </a:t>
            </a:r>
            <a:r>
              <a:rPr lang="en-GB"/>
              <a:t>will commence in 6 months time when more income is generated. This will include decorating the office and office space, creating a staff room with catering facilities and extending further.</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p:cNvSpPr txBox="1">
            <a:spLocks noGrp="1"/>
          </p:cNvSpPr>
          <p:nvPr>
            <p:ph type="ctrTitle"/>
          </p:nvPr>
        </p:nvSpPr>
        <p:spPr>
          <a:xfrm>
            <a:off x="3291840" y="1447796"/>
            <a:ext cx="6688771" cy="2893198"/>
          </a:xfrm>
        </p:spPr>
        <p:txBody>
          <a:bodyPr/>
          <a:lstStyle/>
          <a:p>
            <a:pPr lvl="0"/>
            <a:r>
              <a:rPr lang="en-GB">
                <a:solidFill>
                  <a:srgbClr val="70AD47"/>
                </a:solidFill>
              </a:rPr>
              <a:t>Thank you</a:t>
            </a:r>
          </a:p>
        </p:txBody>
      </p:sp>
      <p:sp>
        <p:nvSpPr>
          <p:cNvPr id="3" name="Subtitle 2"/>
          <p:cNvSpPr txBox="1">
            <a:spLocks noGrp="1"/>
          </p:cNvSpPr>
          <p:nvPr>
            <p:ph type="subTitle" idx="1"/>
          </p:nvPr>
        </p:nvSpPr>
        <p:spPr>
          <a:xfrm>
            <a:off x="6246714" y="4864013"/>
            <a:ext cx="8825660" cy="861419"/>
          </a:xfrm>
        </p:spPr>
        <p:txBody>
          <a:bodyPr/>
          <a:lstStyle/>
          <a:p>
            <a:pPr lvl="0"/>
            <a:r>
              <a:rPr lang="en-GB">
                <a:solidFill>
                  <a:srgbClr val="00B0F0"/>
                </a:solidFill>
              </a:rPr>
              <a:t>Any questions?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541</TotalTime>
  <Words>799</Words>
  <Application>Microsoft Office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vt:lpstr>
      <vt:lpstr>ACME PROJECTS for Vintner’s Antiques</vt:lpstr>
      <vt:lpstr>Introduction</vt:lpstr>
      <vt:lpstr>Our business team </vt:lpstr>
      <vt:lpstr>Project overview</vt:lpstr>
      <vt:lpstr>Project sponsor and steering group</vt:lpstr>
      <vt:lpstr>PowerPoint Presentation</vt:lpstr>
      <vt:lpstr>User stories</vt:lpstr>
      <vt:lpstr>Gantt chart </vt:lpstr>
      <vt:lpstr>PowerPoint Presentation</vt:lpstr>
      <vt:lpstr>Scope &amp; time frame</vt:lpstr>
      <vt:lpstr> scope and time frame cont.</vt:lpstr>
      <vt:lpstr>Budget &amp;cost</vt:lpstr>
      <vt:lpstr>Project completion and phase 2</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ACME PROJECTS</dc:title>
  <dc:creator>Shelina Begum</dc:creator>
  <cp:lastModifiedBy>UWTSD</cp:lastModifiedBy>
  <cp:revision>30</cp:revision>
  <dcterms:created xsi:type="dcterms:W3CDTF">2020-02-17T09:56:08Z</dcterms:created>
  <dcterms:modified xsi:type="dcterms:W3CDTF">2020-02-21T14:52:25Z</dcterms:modified>
</cp:coreProperties>
</file>