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8" r:id="rId2"/>
    <p:sldId id="257" r:id="rId3"/>
    <p:sldId id="279" r:id="rId4"/>
    <p:sldId id="267" r:id="rId5"/>
    <p:sldId id="281" r:id="rId6"/>
    <p:sldId id="286" r:id="rId7"/>
    <p:sldId id="282" r:id="rId8"/>
    <p:sldId id="283" r:id="rId9"/>
    <p:sldId id="284" r:id="rId10"/>
    <p:sldId id="285" r:id="rId11"/>
    <p:sldId id="266" r:id="rId12"/>
    <p:sldId id="268" r:id="rId13"/>
    <p:sldId id="274" r:id="rId14"/>
    <p:sldId id="275" r:id="rId15"/>
    <p:sldId id="277" r:id="rId16"/>
    <p:sldId id="276" r:id="rId17"/>
    <p:sldId id="280" r:id="rId18"/>
    <p:sldId id="287" r:id="rId19"/>
    <p:sldId id="269" r:id="rId20"/>
    <p:sldId id="288" r:id="rId21"/>
    <p:sldId id="271" r:id="rId22"/>
    <p:sldId id="278" r:id="rId23"/>
    <p:sldId id="27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77"/>
  </p:normalViewPr>
  <p:slideViewPr>
    <p:cSldViewPr>
      <p:cViewPr varScale="1">
        <p:scale>
          <a:sx n="84" d="100"/>
          <a:sy n="84" d="100"/>
        </p:scale>
        <p:origin x="1904" y="19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53D0E-78A3-484D-9D48-2AA668CCD495}" type="datetimeFigureOut">
              <a:rPr lang="en-US" smtClean="0"/>
              <a:t>10/4/21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815AE-C963-6644-89E1-30E63A4A98CC}" type="slidenum">
              <a:rPr lang="en-US" smtClean="0"/>
              <a:t>‹#›</a:t>
            </a:fld>
            <a:endParaRPr lang="en-US"/>
          </a:p>
        </p:txBody>
      </p:sp>
    </p:spTree>
    <p:extLst>
      <p:ext uri="{BB962C8B-B14F-4D97-AF65-F5344CB8AC3E}">
        <p14:creationId xmlns:p14="http://schemas.microsoft.com/office/powerpoint/2010/main" val="2026920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youtu.be/tbvlM4Higy4"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hlinkClick r:id="rId3"/>
              </a:rPr>
              <a:t>https://youtu.be/tbvlM4Higy4</a:t>
            </a:r>
            <a:endParaRPr lang="en-GB" dirty="0"/>
          </a:p>
        </p:txBody>
      </p:sp>
      <p:sp>
        <p:nvSpPr>
          <p:cNvPr id="4" name="Slide Number Placeholder 3"/>
          <p:cNvSpPr>
            <a:spLocks noGrp="1"/>
          </p:cNvSpPr>
          <p:nvPr>
            <p:ph type="sldNum" sz="quarter" idx="10"/>
          </p:nvPr>
        </p:nvSpPr>
        <p:spPr/>
        <p:txBody>
          <a:bodyPr/>
          <a:lstStyle/>
          <a:p>
            <a:fld id="{BDD815AE-C963-6644-89E1-30E63A4A98CC}" type="slidenum">
              <a:rPr lang="en-US" smtClean="0"/>
              <a:t>7</a:t>
            </a:fld>
            <a:endParaRPr lang="en-US"/>
          </a:p>
        </p:txBody>
      </p:sp>
    </p:spTree>
    <p:extLst>
      <p:ext uri="{BB962C8B-B14F-4D97-AF65-F5344CB8AC3E}">
        <p14:creationId xmlns:p14="http://schemas.microsoft.com/office/powerpoint/2010/main" val="3077398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Submit 2 out of 3 forms</a:t>
            </a:r>
          </a:p>
        </p:txBody>
      </p:sp>
      <p:sp>
        <p:nvSpPr>
          <p:cNvPr id="4" name="Slide Number Placeholder 3"/>
          <p:cNvSpPr>
            <a:spLocks noGrp="1"/>
          </p:cNvSpPr>
          <p:nvPr>
            <p:ph type="sldNum" sz="quarter" idx="10"/>
          </p:nvPr>
        </p:nvSpPr>
        <p:spPr/>
        <p:txBody>
          <a:bodyPr/>
          <a:lstStyle/>
          <a:p>
            <a:fld id="{BDD815AE-C963-6644-89E1-30E63A4A98CC}" type="slidenum">
              <a:rPr lang="en-US" smtClean="0"/>
              <a:t>21</a:t>
            </a:fld>
            <a:endParaRPr lang="en-US"/>
          </a:p>
        </p:txBody>
      </p:sp>
    </p:spTree>
    <p:extLst>
      <p:ext uri="{BB962C8B-B14F-4D97-AF65-F5344CB8AC3E}">
        <p14:creationId xmlns:p14="http://schemas.microsoft.com/office/powerpoint/2010/main" val="3354256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399169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872453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8D1B90-D708-4A04-BD63-E0DBD94966A3}"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3034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8D1B90-D708-4A04-BD63-E0DBD94966A3}"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288292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8D1B90-D708-4A04-BD63-E0DBD94966A3}" type="datetimeFigureOut">
              <a:rPr lang="en-GB" smtClean="0"/>
              <a:t>04/10/2021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56719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8D1B90-D708-4A04-BD63-E0DBD94966A3}" type="datetimeFigureOut">
              <a:rPr lang="en-GB" smtClean="0"/>
              <a:t>04/10/2021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90214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8D1B90-D708-4A04-BD63-E0DBD94966A3}" type="datetimeFigureOut">
              <a:rPr lang="en-GB" smtClean="0"/>
              <a:t>04/10/2021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947880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091819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04/10/2021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90495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149050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04/10/2021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65253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8D1B90-D708-4A04-BD63-E0DBD94966A3}" type="datetimeFigureOut">
              <a:rPr lang="en-GB" smtClean="0"/>
              <a:t>04/10/2021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BFB61B-55E6-4429-BD20-77A1F17E404D}" type="slidenum">
              <a:rPr lang="en-GB" smtClean="0"/>
              <a:t>‹#›</a:t>
            </a:fld>
            <a:endParaRPr lang="en-GB"/>
          </a:p>
        </p:txBody>
      </p:sp>
    </p:spTree>
    <p:extLst>
      <p:ext uri="{BB962C8B-B14F-4D97-AF65-F5344CB8AC3E}">
        <p14:creationId xmlns:p14="http://schemas.microsoft.com/office/powerpoint/2010/main" val="11087003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keepitonthedeck.com/blog/2016/9/20/what-is-wrong-with-league-tables-and-winning" TargetMode="External"/><Relationship Id="rId4" Type="http://schemas.openxmlformats.org/officeDocument/2006/relationships/hyperlink" Target="https://eur01.safelinks.protection.outlook.com/?url=https%3A%2F%2Fmypersonalfootballcoach.com%2Fcultivating-creativity-in-our-children%2F&amp;data=04%7C01%7Cmark.napieralla%40uwtsd.ac.uk%7C30021a92ec5649bd978b08d984c3d4c4%7C4e0f11f9046e45059cb8db2152311e21%7C0%7C0%7C637686798885560007%7CUnknown%7CTWFpbGZsb3d8eyJWIjoiMC4wLjAwMDAiLCJQIjoiV2luMzIiLCJBTiI6Ik1haWwiLCJXVCI6Mn0%3D%7C1000&amp;sdata=QY4osYjH8YLeJE%2BYvxbtaDPYuzm%2FOvTIa60a%2FWvGjM8%3D&amp;reserved=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14.jpeg"/><Relationship Id="rId4" Type="http://schemas.openxmlformats.org/officeDocument/2006/relationships/hyperlink" Target="http://www.google.co.uk/url?sa=i&amp;rct=j&amp;q=&amp;esrc=s&amp;source=images&amp;cd=&amp;cad=rja&amp;uact=8&amp;ved=0ahUKEwiSooT-nLrOAhWDshQKHQ90CCEQjRwIBw&amp;url=http://www.telegraph.co.uk/news/11945123/Back-to-the-Future-Day-live-Will-October-21-2015-be-as-good-as-the-film-predicted.html&amp;psig=AFQjCNFYW3iueA6lxXHmcF47y2XQuso55w&amp;ust=1471034546429468"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Coaching &amp; Mentoring:</a:t>
            </a:r>
          </a:p>
        </p:txBody>
      </p:sp>
      <p:sp>
        <p:nvSpPr>
          <p:cNvPr id="3" name="Subtitle 2"/>
          <p:cNvSpPr>
            <a:spLocks noGrp="1"/>
          </p:cNvSpPr>
          <p:nvPr>
            <p:ph type="subTitle" idx="1"/>
          </p:nvPr>
        </p:nvSpPr>
        <p:spPr>
          <a:xfrm>
            <a:off x="1475656" y="556298"/>
            <a:ext cx="6400800" cy="1752600"/>
          </a:xfrm>
        </p:spPr>
        <p:txBody>
          <a:bodyPr/>
          <a:lstStyle/>
          <a:p>
            <a:r>
              <a:rPr lang="en-GB" dirty="0"/>
              <a:t>Week 2</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395536" y="5877272"/>
            <a:ext cx="8280920" cy="369332"/>
          </a:xfrm>
          <a:prstGeom prst="rect">
            <a:avLst/>
          </a:prstGeom>
          <a:noFill/>
        </p:spPr>
        <p:txBody>
          <a:bodyPr wrap="square" rtlCol="0">
            <a:spAutoFit/>
          </a:bodyPr>
          <a:lstStyle/>
          <a:p>
            <a:r>
              <a:rPr lang="en-GB" dirty="0"/>
              <a:t>Week 2- Recap, Your session plans, evaluations, what's coming up? </a:t>
            </a:r>
          </a:p>
        </p:txBody>
      </p:sp>
      <p:pic>
        <p:nvPicPr>
          <p:cNvPr id="1026" name="Picture 2" descr="Image result for together stronger f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32598"/>
            <a:ext cx="7145684" cy="417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070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Sports Coaching: </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i="1" u="sng" dirty="0"/>
              <a:t>Week 2- The session plan &amp; planning</a:t>
            </a:r>
          </a:p>
          <a:p>
            <a:endParaRPr lang="en-GB" b="1" dirty="0"/>
          </a:p>
          <a:p>
            <a:r>
              <a:rPr lang="en-GB" b="1" dirty="0"/>
              <a:t>Recap from last week</a:t>
            </a:r>
          </a:p>
          <a:p>
            <a:r>
              <a:rPr lang="en-GB" b="1" dirty="0"/>
              <a:t>Winning vs Development </a:t>
            </a:r>
          </a:p>
          <a:p>
            <a:r>
              <a:rPr lang="en-GB" b="1" dirty="0"/>
              <a:t>What are the expectations from you?</a:t>
            </a:r>
          </a:p>
          <a:p>
            <a:r>
              <a:rPr lang="en-GB" b="1" dirty="0"/>
              <a:t>What is the session plan?</a:t>
            </a:r>
          </a:p>
          <a:p>
            <a:r>
              <a:rPr lang="en-GB" b="1" dirty="0"/>
              <a:t>What will I deliver today?</a:t>
            </a:r>
          </a:p>
          <a:p>
            <a:r>
              <a:rPr lang="en-GB" b="1" dirty="0"/>
              <a:t>How will it be organised at the LC?</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4266716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C335-12B1-E14C-8E0D-C7EA423E0EAB}"/>
              </a:ext>
            </a:extLst>
          </p:cNvPr>
          <p:cNvSpPr>
            <a:spLocks noGrp="1"/>
          </p:cNvSpPr>
          <p:nvPr>
            <p:ph type="title"/>
          </p:nvPr>
        </p:nvSpPr>
        <p:spPr/>
        <p:txBody>
          <a:bodyPr/>
          <a:lstStyle/>
          <a:p>
            <a:r>
              <a:rPr lang="en-US" dirty="0"/>
              <a:t>Post It Feedback- Reflection</a:t>
            </a:r>
          </a:p>
        </p:txBody>
      </p:sp>
      <p:sp>
        <p:nvSpPr>
          <p:cNvPr id="3" name="Content Placeholder 2">
            <a:extLst>
              <a:ext uri="{FF2B5EF4-FFF2-40B4-BE49-F238E27FC236}">
                <a16:creationId xmlns:a16="http://schemas.microsoft.com/office/drawing/2014/main" id="{6ECB4999-E050-9045-9014-9267F1CF9CE9}"/>
              </a:ext>
            </a:extLst>
          </p:cNvPr>
          <p:cNvSpPr>
            <a:spLocks noGrp="1"/>
          </p:cNvSpPr>
          <p:nvPr>
            <p:ph idx="1"/>
          </p:nvPr>
        </p:nvSpPr>
        <p:spPr/>
        <p:txBody>
          <a:bodyPr/>
          <a:lstStyle/>
          <a:p>
            <a:r>
              <a:rPr lang="en-US" dirty="0"/>
              <a:t>What went well? What did you enjoy?</a:t>
            </a:r>
          </a:p>
          <a:p>
            <a:r>
              <a:rPr lang="en-US" dirty="0"/>
              <a:t>What coaching skills  / methods did I use?</a:t>
            </a:r>
          </a:p>
          <a:p>
            <a:r>
              <a:rPr lang="en-US" dirty="0"/>
              <a:t>What was the skills? List Coaching points</a:t>
            </a:r>
          </a:p>
          <a:p>
            <a:r>
              <a:rPr lang="en-US" dirty="0"/>
              <a:t>List ways in which I controlled the group</a:t>
            </a:r>
          </a:p>
          <a:p>
            <a:endParaRPr lang="en-US" dirty="0"/>
          </a:p>
          <a:p>
            <a:r>
              <a:rPr lang="en-US" dirty="0"/>
              <a:t>My Plan – My book- My reflection- VEO- When it works. How does it feel?</a:t>
            </a:r>
          </a:p>
        </p:txBody>
      </p:sp>
    </p:spTree>
    <p:extLst>
      <p:ext uri="{BB962C8B-B14F-4D97-AF65-F5344CB8AC3E}">
        <p14:creationId xmlns:p14="http://schemas.microsoft.com/office/powerpoint/2010/main" val="1820961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251520" y="-273454"/>
            <a:ext cx="7848872" cy="5832648"/>
          </a:xfrm>
        </p:spPr>
        <p:txBody>
          <a:bodyPr>
            <a:normAutofit/>
          </a:bodyPr>
          <a:lstStyle/>
          <a:p>
            <a:endParaRPr lang="en-GB" dirty="0"/>
          </a:p>
          <a:p>
            <a:r>
              <a:rPr lang="en-GB" b="1" dirty="0"/>
              <a:t>Ways to control your group:</a:t>
            </a:r>
          </a:p>
          <a:p>
            <a:endParaRPr lang="en-GB" b="1" dirty="0"/>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592" y="-728687"/>
            <a:ext cx="11383612" cy="8315373"/>
          </a:xfrm>
          <a:prstGeom prst="rect">
            <a:avLst/>
          </a:prstGeom>
        </p:spPr>
      </p:pic>
    </p:spTree>
    <p:extLst>
      <p:ext uri="{BB962C8B-B14F-4D97-AF65-F5344CB8AC3E}">
        <p14:creationId xmlns:p14="http://schemas.microsoft.com/office/powerpoint/2010/main" val="2327966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06221ED-2390-5A41-AE10-D2195BE4061E}"/>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r="12333"/>
          <a:stretch/>
        </p:blipFill>
        <p:spPr>
          <a:xfrm>
            <a:off x="20" y="10"/>
            <a:ext cx="9143980" cy="6857990"/>
          </a:xfrm>
          <a:prstGeom prst="rect">
            <a:avLst/>
          </a:prstGeom>
        </p:spPr>
      </p:pic>
      <p:sp>
        <p:nvSpPr>
          <p:cNvPr id="2" name="Title 1">
            <a:extLst>
              <a:ext uri="{FF2B5EF4-FFF2-40B4-BE49-F238E27FC236}">
                <a16:creationId xmlns:a16="http://schemas.microsoft.com/office/drawing/2014/main" id="{88FC9F47-62E3-1C4B-8B8E-9E2754A75848}"/>
              </a:ext>
            </a:extLst>
          </p:cNvPr>
          <p:cNvSpPr>
            <a:spLocks noGrp="1"/>
          </p:cNvSpPr>
          <p:nvPr>
            <p:ph type="title"/>
          </p:nvPr>
        </p:nvSpPr>
        <p:spPr>
          <a:xfrm>
            <a:off x="628650" y="365125"/>
            <a:ext cx="7886700" cy="1325563"/>
          </a:xfrm>
        </p:spPr>
        <p:txBody>
          <a:bodyPr>
            <a:normAutofit/>
          </a:bodyPr>
          <a:lstStyle/>
          <a:p>
            <a:r>
              <a:rPr lang="en-US">
                <a:solidFill>
                  <a:srgbClr val="FFFFFF"/>
                </a:solidFill>
              </a:rPr>
              <a:t>Debate</a:t>
            </a:r>
          </a:p>
        </p:txBody>
      </p:sp>
      <p:sp>
        <p:nvSpPr>
          <p:cNvPr id="3" name="Content Placeholder 2">
            <a:extLst>
              <a:ext uri="{FF2B5EF4-FFF2-40B4-BE49-F238E27FC236}">
                <a16:creationId xmlns:a16="http://schemas.microsoft.com/office/drawing/2014/main" id="{040279E2-D76B-714D-97C4-60F17056BA47}"/>
              </a:ext>
            </a:extLst>
          </p:cNvPr>
          <p:cNvSpPr>
            <a:spLocks noGrp="1"/>
          </p:cNvSpPr>
          <p:nvPr>
            <p:ph idx="1"/>
          </p:nvPr>
        </p:nvSpPr>
        <p:spPr>
          <a:xfrm>
            <a:off x="628650" y="1825625"/>
            <a:ext cx="7886700" cy="4351338"/>
          </a:xfrm>
        </p:spPr>
        <p:txBody>
          <a:bodyPr>
            <a:normAutofit/>
          </a:bodyPr>
          <a:lstStyle/>
          <a:p>
            <a:pPr marL="0" indent="0">
              <a:buNone/>
            </a:pPr>
            <a:r>
              <a:rPr lang="en-US" dirty="0">
                <a:solidFill>
                  <a:srgbClr val="FFFFFF"/>
                </a:solidFill>
              </a:rPr>
              <a:t>What's wrong with training kids to win?</a:t>
            </a:r>
          </a:p>
          <a:p>
            <a:pPr marL="0" indent="0">
              <a:buNone/>
            </a:pPr>
            <a:endParaRPr lang="en-US" dirty="0">
              <a:solidFill>
                <a:srgbClr val="FFFFFF"/>
              </a:solidFill>
            </a:endParaRPr>
          </a:p>
          <a:p>
            <a:pPr marL="0" indent="0">
              <a:buNone/>
            </a:pPr>
            <a:r>
              <a:rPr lang="en-US" dirty="0">
                <a:solidFill>
                  <a:srgbClr val="FFFFFF"/>
                </a:solidFill>
              </a:rPr>
              <a:t>2 groups- 1 group argues points for why you should and 1 group argues points why you shouldn’t</a:t>
            </a:r>
          </a:p>
          <a:p>
            <a:pPr marL="0" indent="0">
              <a:buNone/>
            </a:pPr>
            <a:endParaRPr lang="en-US" dirty="0">
              <a:solidFill>
                <a:srgbClr val="FFFFFF"/>
              </a:solidFill>
            </a:endParaRPr>
          </a:p>
        </p:txBody>
      </p:sp>
    </p:spTree>
    <p:extLst>
      <p:ext uri="{BB962C8B-B14F-4D97-AF65-F5344CB8AC3E}">
        <p14:creationId xmlns:p14="http://schemas.microsoft.com/office/powerpoint/2010/main" val="3864150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183143-C160-B742-A7A3-B46146C6439B}"/>
              </a:ext>
            </a:extLst>
          </p:cNvPr>
          <p:cNvPicPr>
            <a:picLocks noChangeAspect="1"/>
          </p:cNvPicPr>
          <p:nvPr/>
        </p:nvPicPr>
        <p:blipFill rotWithShape="1">
          <a:blip r:embed="rId2">
            <a:alphaModFix amt="35000"/>
          </a:blip>
          <a:srcRect l="10547" r="14453"/>
          <a:stretch/>
        </p:blipFill>
        <p:spPr>
          <a:xfrm>
            <a:off x="20" y="1"/>
            <a:ext cx="9143980" cy="6857999"/>
          </a:xfrm>
          <a:prstGeom prst="rect">
            <a:avLst/>
          </a:prstGeom>
        </p:spPr>
      </p:pic>
      <p:sp>
        <p:nvSpPr>
          <p:cNvPr id="2" name="Title 1">
            <a:extLst>
              <a:ext uri="{FF2B5EF4-FFF2-40B4-BE49-F238E27FC236}">
                <a16:creationId xmlns:a16="http://schemas.microsoft.com/office/drawing/2014/main" id="{73008F25-FED7-A14D-A1C9-179931DC64DA}"/>
              </a:ext>
            </a:extLst>
          </p:cNvPr>
          <p:cNvSpPr>
            <a:spLocks noGrp="1"/>
          </p:cNvSpPr>
          <p:nvPr>
            <p:ph type="title"/>
          </p:nvPr>
        </p:nvSpPr>
        <p:spPr>
          <a:xfrm>
            <a:off x="628649" y="1065862"/>
            <a:ext cx="4539716" cy="4726276"/>
          </a:xfrm>
        </p:spPr>
        <p:txBody>
          <a:bodyPr>
            <a:normAutofit/>
          </a:bodyPr>
          <a:lstStyle/>
          <a:p>
            <a:pPr algn="r">
              <a:lnSpc>
                <a:spcPct val="90000"/>
              </a:lnSpc>
            </a:pPr>
            <a:r>
              <a:rPr lang="en-US" sz="6500">
                <a:ln w="22225">
                  <a:solidFill>
                    <a:srgbClr val="FFFFFF"/>
                  </a:solidFill>
                </a:ln>
                <a:noFill/>
              </a:rPr>
              <a:t>Difference between English and Spanish players</a:t>
            </a:r>
          </a:p>
        </p:txBody>
      </p:sp>
      <p:cxnSp>
        <p:nvCxnSpPr>
          <p:cNvPr id="14"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9674"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2CDB83-A008-0F4B-89EF-1DCC8CBC353A}"/>
              </a:ext>
            </a:extLst>
          </p:cNvPr>
          <p:cNvSpPr>
            <a:spLocks noGrp="1"/>
          </p:cNvSpPr>
          <p:nvPr>
            <p:ph idx="1"/>
          </p:nvPr>
        </p:nvSpPr>
        <p:spPr>
          <a:xfrm>
            <a:off x="5847363" y="1099361"/>
            <a:ext cx="2895002" cy="4726276"/>
          </a:xfrm>
        </p:spPr>
        <p:txBody>
          <a:bodyPr anchor="ctr">
            <a:noAutofit/>
          </a:bodyPr>
          <a:lstStyle/>
          <a:p>
            <a:pPr marL="0" indent="0" algn="ctr">
              <a:buNone/>
            </a:pPr>
            <a:r>
              <a:rPr lang="en-US" dirty="0">
                <a:solidFill>
                  <a:srgbClr val="FFFFFF"/>
                </a:solidFill>
              </a:rPr>
              <a:t>You train your players to win</a:t>
            </a:r>
          </a:p>
          <a:p>
            <a:pPr marL="0" indent="0" algn="ctr">
              <a:buNone/>
            </a:pPr>
            <a:endParaRPr lang="en-US" dirty="0">
              <a:solidFill>
                <a:srgbClr val="FFFFFF"/>
              </a:solidFill>
            </a:endParaRPr>
          </a:p>
          <a:p>
            <a:pPr marL="0" indent="0" algn="ctr">
              <a:buNone/>
            </a:pPr>
            <a:r>
              <a:rPr lang="en-US" dirty="0">
                <a:solidFill>
                  <a:srgbClr val="FFFFFF"/>
                </a:solidFill>
              </a:rPr>
              <a:t>We train our players to play</a:t>
            </a:r>
          </a:p>
        </p:txBody>
      </p:sp>
    </p:spTree>
    <p:extLst>
      <p:ext uri="{BB962C8B-B14F-4D97-AF65-F5344CB8AC3E}">
        <p14:creationId xmlns:p14="http://schemas.microsoft.com/office/powerpoint/2010/main" val="4100397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06221ED-2390-5A41-AE10-D2195BE4061E}"/>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r="12333"/>
          <a:stretch/>
        </p:blipFill>
        <p:spPr>
          <a:xfrm>
            <a:off x="20" y="10"/>
            <a:ext cx="9143980" cy="6857990"/>
          </a:xfrm>
          <a:prstGeom prst="rect">
            <a:avLst/>
          </a:prstGeom>
        </p:spPr>
      </p:pic>
      <p:sp>
        <p:nvSpPr>
          <p:cNvPr id="2" name="Title 1">
            <a:extLst>
              <a:ext uri="{FF2B5EF4-FFF2-40B4-BE49-F238E27FC236}">
                <a16:creationId xmlns:a16="http://schemas.microsoft.com/office/drawing/2014/main" id="{88FC9F47-62E3-1C4B-8B8E-9E2754A75848}"/>
              </a:ext>
            </a:extLst>
          </p:cNvPr>
          <p:cNvSpPr>
            <a:spLocks noGrp="1"/>
          </p:cNvSpPr>
          <p:nvPr>
            <p:ph type="title"/>
          </p:nvPr>
        </p:nvSpPr>
        <p:spPr>
          <a:xfrm>
            <a:off x="628650" y="365125"/>
            <a:ext cx="7886700" cy="1325563"/>
          </a:xfrm>
        </p:spPr>
        <p:txBody>
          <a:bodyPr>
            <a:normAutofit/>
          </a:bodyPr>
          <a:lstStyle/>
          <a:p>
            <a:r>
              <a:rPr lang="en-US">
                <a:solidFill>
                  <a:srgbClr val="FFFFFF"/>
                </a:solidFill>
              </a:rPr>
              <a:t>Debate</a:t>
            </a:r>
          </a:p>
        </p:txBody>
      </p:sp>
      <p:sp>
        <p:nvSpPr>
          <p:cNvPr id="3" name="Content Placeholder 2">
            <a:extLst>
              <a:ext uri="{FF2B5EF4-FFF2-40B4-BE49-F238E27FC236}">
                <a16:creationId xmlns:a16="http://schemas.microsoft.com/office/drawing/2014/main" id="{040279E2-D76B-714D-97C4-60F17056BA47}"/>
              </a:ext>
            </a:extLst>
          </p:cNvPr>
          <p:cNvSpPr>
            <a:spLocks noGrp="1"/>
          </p:cNvSpPr>
          <p:nvPr>
            <p:ph idx="1"/>
          </p:nvPr>
        </p:nvSpPr>
        <p:spPr>
          <a:xfrm>
            <a:off x="628650" y="1825625"/>
            <a:ext cx="7886700" cy="4351338"/>
          </a:xfrm>
        </p:spPr>
        <p:txBody>
          <a:bodyPr>
            <a:normAutofit fontScale="92500"/>
          </a:bodyPr>
          <a:lstStyle/>
          <a:p>
            <a:pPr marL="0" indent="0">
              <a:buNone/>
            </a:pPr>
            <a:r>
              <a:rPr lang="en-US" dirty="0">
                <a:solidFill>
                  <a:srgbClr val="FFFFFF"/>
                </a:solidFill>
              </a:rPr>
              <a:t>What's wrong with training kids to win?</a:t>
            </a:r>
          </a:p>
          <a:p>
            <a:pPr marL="0" indent="0">
              <a:buNone/>
            </a:pPr>
            <a:endParaRPr lang="en-US" dirty="0">
              <a:solidFill>
                <a:srgbClr val="FFFFFF"/>
              </a:solidFill>
            </a:endParaRPr>
          </a:p>
          <a:p>
            <a:pPr marL="0" indent="0">
              <a:buNone/>
            </a:pPr>
            <a:r>
              <a:rPr lang="en-US" dirty="0">
                <a:solidFill>
                  <a:srgbClr val="FFFFFF"/>
                </a:solidFill>
              </a:rPr>
              <a:t>Creativity?- </a:t>
            </a:r>
            <a:r>
              <a:rPr lang="en-GB" dirty="0">
                <a:hlinkClick r:id="rId4" tooltip="Original URL:&#10;https://mypersonalfootballcoach.com/cultivating-creativity-in-our-children/&#10;&#10;Click to follow link."/>
              </a:rPr>
              <a:t>https://mypersonalfootballcoach.com/cultivating-creativity-in-our-children/</a:t>
            </a:r>
            <a:endParaRPr lang="en-US" dirty="0">
              <a:solidFill>
                <a:srgbClr val="FFFFFF"/>
              </a:solidFill>
            </a:endParaRPr>
          </a:p>
          <a:p>
            <a:pPr marL="0" indent="0">
              <a:buNone/>
            </a:pPr>
            <a:r>
              <a:rPr lang="en-US" dirty="0">
                <a:solidFill>
                  <a:srgbClr val="FFFFFF"/>
                </a:solidFill>
              </a:rPr>
              <a:t>Winning?</a:t>
            </a:r>
          </a:p>
          <a:p>
            <a:pPr marL="0" indent="0">
              <a:buNone/>
            </a:pPr>
            <a:r>
              <a:rPr lang="en-GB" dirty="0">
                <a:hlinkClick r:id="rId5"/>
              </a:rPr>
              <a:t>http://keepitonthedeck.com/blog/2016/9/20/what-is-wrong-with-league-tables-and-winning</a:t>
            </a:r>
            <a:endParaRPr lang="en-US" dirty="0">
              <a:solidFill>
                <a:srgbClr val="FFFFFF"/>
              </a:solidFill>
            </a:endParaRPr>
          </a:p>
        </p:txBody>
      </p:sp>
      <p:pic>
        <p:nvPicPr>
          <p:cNvPr id="7" name="Picture 6">
            <a:extLst>
              <a:ext uri="{FF2B5EF4-FFF2-40B4-BE49-F238E27FC236}">
                <a16:creationId xmlns:a16="http://schemas.microsoft.com/office/drawing/2014/main" id="{57F357EB-A789-6741-93D4-E2E68BB5DD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64288" y="127427"/>
            <a:ext cx="1833933" cy="1737410"/>
          </a:xfrm>
          <a:prstGeom prst="rect">
            <a:avLst/>
          </a:prstGeom>
        </p:spPr>
      </p:pic>
    </p:spTree>
    <p:extLst>
      <p:ext uri="{BB962C8B-B14F-4D97-AF65-F5344CB8AC3E}">
        <p14:creationId xmlns:p14="http://schemas.microsoft.com/office/powerpoint/2010/main" val="34267156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5EAA4486-8ED1-3344-813A-09CF72E7589C}"/>
              </a:ext>
            </a:extLst>
          </p:cNvPr>
          <p:cNvSpPr>
            <a:spLocks noGrp="1"/>
          </p:cNvSpPr>
          <p:nvPr>
            <p:ph type="title"/>
          </p:nvPr>
        </p:nvSpPr>
        <p:spPr>
          <a:xfrm>
            <a:off x="480059" y="2053641"/>
            <a:ext cx="2751871" cy="2760098"/>
          </a:xfrm>
        </p:spPr>
        <p:txBody>
          <a:bodyPr>
            <a:normAutofit/>
          </a:bodyPr>
          <a:lstStyle/>
          <a:p>
            <a:r>
              <a:rPr lang="en-US">
                <a:solidFill>
                  <a:srgbClr val="FFFFFF"/>
                </a:solidFill>
              </a:rPr>
              <a:t>Main points</a:t>
            </a:r>
          </a:p>
        </p:txBody>
      </p:sp>
      <p:sp>
        <p:nvSpPr>
          <p:cNvPr id="3" name="Content Placeholder 2">
            <a:extLst>
              <a:ext uri="{FF2B5EF4-FFF2-40B4-BE49-F238E27FC236}">
                <a16:creationId xmlns:a16="http://schemas.microsoft.com/office/drawing/2014/main" id="{E6AAECCB-7F6F-3242-99DC-8D68C3A30890}"/>
              </a:ext>
            </a:extLst>
          </p:cNvPr>
          <p:cNvSpPr>
            <a:spLocks noGrp="1"/>
          </p:cNvSpPr>
          <p:nvPr>
            <p:ph idx="1"/>
          </p:nvPr>
        </p:nvSpPr>
        <p:spPr>
          <a:xfrm>
            <a:off x="4567930" y="801866"/>
            <a:ext cx="3979563" cy="5230634"/>
          </a:xfrm>
        </p:spPr>
        <p:txBody>
          <a:bodyPr anchor="ctr">
            <a:normAutofit/>
          </a:bodyPr>
          <a:lstStyle/>
          <a:p>
            <a:pPr>
              <a:lnSpc>
                <a:spcPct val="90000"/>
              </a:lnSpc>
            </a:pPr>
            <a:r>
              <a:rPr lang="en-GB" sz="1600">
                <a:solidFill>
                  <a:srgbClr val="000000"/>
                </a:solidFill>
              </a:rPr>
              <a:t>During our research the most frequent positive advantages people gave examples of in relation to non competition football are listed below.</a:t>
            </a:r>
          </a:p>
          <a:p>
            <a:pPr>
              <a:lnSpc>
                <a:spcPct val="90000"/>
              </a:lnSpc>
            </a:pPr>
            <a:r>
              <a:rPr lang="en-GB" sz="1600" b="1">
                <a:solidFill>
                  <a:srgbClr val="000000"/>
                </a:solidFill>
              </a:rPr>
              <a:t>1.  Kids are not under pressure during games and will try things they normally wouldn't within a pressure environment.</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2.  A coach will make subs more often without worrying about the scoreline.</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3.  Parents will not get as emotionally caught up in a game heaping pressure on kids to win.</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4.  Less kids will leave the sport from the frustration of losing games.</a:t>
            </a:r>
            <a:endParaRPr lang="en-GB" sz="1600">
              <a:solidFill>
                <a:srgbClr val="000000"/>
              </a:solidFill>
            </a:endParaRPr>
          </a:p>
          <a:p>
            <a:pPr>
              <a:lnSpc>
                <a:spcPct val="90000"/>
              </a:lnSpc>
            </a:pPr>
            <a:endParaRPr lang="en-US" sz="1600">
              <a:solidFill>
                <a:srgbClr val="000000"/>
              </a:solidFill>
            </a:endParaRPr>
          </a:p>
        </p:txBody>
      </p:sp>
    </p:spTree>
    <p:extLst>
      <p:ext uri="{BB962C8B-B14F-4D97-AF65-F5344CB8AC3E}">
        <p14:creationId xmlns:p14="http://schemas.microsoft.com/office/powerpoint/2010/main" val="41161669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B74214A9-53CB-7349-9CC2-2723E24B9F1F}"/>
              </a:ext>
            </a:extLst>
          </p:cNvPr>
          <p:cNvSpPr>
            <a:spLocks noGrp="1"/>
          </p:cNvSpPr>
          <p:nvPr>
            <p:ph type="title"/>
          </p:nvPr>
        </p:nvSpPr>
        <p:spPr>
          <a:xfrm>
            <a:off x="480059" y="2053641"/>
            <a:ext cx="2751871" cy="2760098"/>
          </a:xfrm>
        </p:spPr>
        <p:txBody>
          <a:bodyPr>
            <a:normAutofit/>
          </a:bodyPr>
          <a:lstStyle/>
          <a:p>
            <a:r>
              <a:rPr lang="en-US">
                <a:solidFill>
                  <a:srgbClr val="FFFFFF"/>
                </a:solidFill>
              </a:rPr>
              <a:t>You as a coach</a:t>
            </a:r>
          </a:p>
        </p:txBody>
      </p:sp>
      <p:sp>
        <p:nvSpPr>
          <p:cNvPr id="3" name="Content Placeholder 2">
            <a:extLst>
              <a:ext uri="{FF2B5EF4-FFF2-40B4-BE49-F238E27FC236}">
                <a16:creationId xmlns:a16="http://schemas.microsoft.com/office/drawing/2014/main" id="{1297368E-487C-1C45-BB69-877433AB3DC6}"/>
              </a:ext>
            </a:extLst>
          </p:cNvPr>
          <p:cNvSpPr>
            <a:spLocks noGrp="1"/>
          </p:cNvSpPr>
          <p:nvPr>
            <p:ph idx="1"/>
          </p:nvPr>
        </p:nvSpPr>
        <p:spPr>
          <a:xfrm>
            <a:off x="4567930" y="801866"/>
            <a:ext cx="3979563" cy="5230634"/>
          </a:xfrm>
        </p:spPr>
        <p:txBody>
          <a:bodyPr anchor="ctr">
            <a:normAutofit/>
          </a:bodyPr>
          <a:lstStyle/>
          <a:p>
            <a:r>
              <a:rPr lang="en-GB" sz="2100" dirty="0">
                <a:solidFill>
                  <a:srgbClr val="000000"/>
                </a:solidFill>
              </a:rPr>
              <a:t>1.  Kids are not under pressure during games and will try things they normally wouldn't within a pressure environment.  Our answer = </a:t>
            </a:r>
            <a:r>
              <a:rPr lang="en-GB" sz="2100" b="1" dirty="0">
                <a:solidFill>
                  <a:srgbClr val="000000"/>
                </a:solidFill>
              </a:rPr>
              <a:t>If the kid is playing under the right coach pressure will not exist in the first place!</a:t>
            </a:r>
            <a:endParaRPr lang="en-GB" sz="2100" dirty="0">
              <a:solidFill>
                <a:srgbClr val="000000"/>
              </a:solidFill>
            </a:endParaRPr>
          </a:p>
          <a:p>
            <a:br>
              <a:rPr lang="en-GB" sz="2100" dirty="0">
                <a:solidFill>
                  <a:srgbClr val="000000"/>
                </a:solidFill>
              </a:rPr>
            </a:br>
            <a:r>
              <a:rPr lang="en-GB" sz="2100" dirty="0">
                <a:solidFill>
                  <a:srgbClr val="000000"/>
                </a:solidFill>
              </a:rPr>
              <a:t>2.  A coach will make subs more often without worrying about the </a:t>
            </a:r>
            <a:r>
              <a:rPr lang="en-GB" sz="2100" dirty="0" err="1">
                <a:solidFill>
                  <a:srgbClr val="000000"/>
                </a:solidFill>
              </a:rPr>
              <a:t>scoreline</a:t>
            </a:r>
            <a:r>
              <a:rPr lang="en-GB" sz="2100" dirty="0">
                <a:solidFill>
                  <a:srgbClr val="000000"/>
                </a:solidFill>
              </a:rPr>
              <a:t>.  Our answer = </a:t>
            </a:r>
            <a:r>
              <a:rPr lang="en-GB" sz="2100" b="1" dirty="0">
                <a:solidFill>
                  <a:srgbClr val="000000"/>
                </a:solidFill>
              </a:rPr>
              <a:t>If the kid is playing under the right coach every player will be within his focus to develop.</a:t>
            </a:r>
            <a:endParaRPr lang="en-GB" sz="2100" dirty="0">
              <a:solidFill>
                <a:srgbClr val="000000"/>
              </a:solidFill>
            </a:endParaRPr>
          </a:p>
          <a:p>
            <a:endParaRPr lang="en-US" sz="2100" dirty="0">
              <a:solidFill>
                <a:srgbClr val="000000"/>
              </a:solidFill>
            </a:endParaRPr>
          </a:p>
        </p:txBody>
      </p:sp>
    </p:spTree>
    <p:extLst>
      <p:ext uri="{BB962C8B-B14F-4D97-AF65-F5344CB8AC3E}">
        <p14:creationId xmlns:p14="http://schemas.microsoft.com/office/powerpoint/2010/main" val="1016016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1263E30D-77C9-1B48-9940-94BA56284C43}"/>
              </a:ext>
            </a:extLst>
          </p:cNvPr>
          <p:cNvSpPr>
            <a:spLocks noGrp="1"/>
          </p:cNvSpPr>
          <p:nvPr>
            <p:ph type="title"/>
          </p:nvPr>
        </p:nvSpPr>
        <p:spPr>
          <a:xfrm>
            <a:off x="480059" y="2053641"/>
            <a:ext cx="2751871" cy="2760098"/>
          </a:xfrm>
        </p:spPr>
        <p:txBody>
          <a:bodyPr>
            <a:normAutofit/>
          </a:bodyPr>
          <a:lstStyle/>
          <a:p>
            <a:r>
              <a:rPr lang="en-US">
                <a:solidFill>
                  <a:srgbClr val="FFFFFF"/>
                </a:solidFill>
              </a:rPr>
              <a:t>Main Points</a:t>
            </a:r>
          </a:p>
        </p:txBody>
      </p:sp>
      <p:sp>
        <p:nvSpPr>
          <p:cNvPr id="3" name="Content Placeholder 2">
            <a:extLst>
              <a:ext uri="{FF2B5EF4-FFF2-40B4-BE49-F238E27FC236}">
                <a16:creationId xmlns:a16="http://schemas.microsoft.com/office/drawing/2014/main" id="{1DA4D785-6E87-E349-84A8-9D354395F95A}"/>
              </a:ext>
            </a:extLst>
          </p:cNvPr>
          <p:cNvSpPr>
            <a:spLocks noGrp="1"/>
          </p:cNvSpPr>
          <p:nvPr>
            <p:ph idx="1"/>
          </p:nvPr>
        </p:nvSpPr>
        <p:spPr>
          <a:xfrm>
            <a:off x="4567930" y="801866"/>
            <a:ext cx="3979563" cy="5230634"/>
          </a:xfrm>
        </p:spPr>
        <p:txBody>
          <a:bodyPr anchor="ctr">
            <a:normAutofit/>
          </a:bodyPr>
          <a:lstStyle/>
          <a:p>
            <a:pPr>
              <a:lnSpc>
                <a:spcPct val="90000"/>
              </a:lnSpc>
            </a:pPr>
            <a:r>
              <a:rPr lang="en-GB" sz="1600">
                <a:solidFill>
                  <a:srgbClr val="000000"/>
                </a:solidFill>
              </a:rPr>
              <a:t>3.  Parents will not get as emotionally caught up in a game heaping pressure on kids to win. Our answer = </a:t>
            </a:r>
            <a:r>
              <a:rPr lang="en-GB" sz="1600" b="1">
                <a:solidFill>
                  <a:srgbClr val="000000"/>
                </a:solidFill>
              </a:rPr>
              <a:t>If parents are educated about the negatives their pressure from sidelines brings to their child and others they will respect that fun and development is of fundamental importance before results.</a:t>
            </a:r>
            <a:endParaRPr lang="en-GB" sz="1600">
              <a:solidFill>
                <a:srgbClr val="000000"/>
              </a:solidFill>
            </a:endParaRPr>
          </a:p>
          <a:p>
            <a:pPr>
              <a:lnSpc>
                <a:spcPct val="90000"/>
              </a:lnSpc>
            </a:pPr>
            <a:br>
              <a:rPr lang="en-GB" sz="1600">
                <a:solidFill>
                  <a:srgbClr val="000000"/>
                </a:solidFill>
              </a:rPr>
            </a:br>
            <a:r>
              <a:rPr lang="en-GB" sz="1600">
                <a:solidFill>
                  <a:srgbClr val="000000"/>
                </a:solidFill>
              </a:rPr>
              <a:t>4.  Less kids will leave the sport from the frustration of losing games.  Our answer = </a:t>
            </a:r>
            <a:r>
              <a:rPr lang="en-GB" sz="1600" b="1">
                <a:solidFill>
                  <a:srgbClr val="000000"/>
                </a:solidFill>
              </a:rPr>
              <a:t>We would argue that it's in a child's nature to be competitive, it's more fun if they are trying to win or can celebrate victory, children are often respectful in defeat and only succumb to emotion when they feel they have let people down (coaches, parents).  </a:t>
            </a:r>
            <a:endParaRPr lang="en-GB" sz="1600">
              <a:solidFill>
                <a:srgbClr val="000000"/>
              </a:solidFill>
            </a:endParaRPr>
          </a:p>
          <a:p>
            <a:pPr>
              <a:lnSpc>
                <a:spcPct val="90000"/>
              </a:lnSpc>
            </a:pPr>
            <a:endParaRPr lang="en-US" sz="1600">
              <a:solidFill>
                <a:srgbClr val="000000"/>
              </a:solidFill>
            </a:endParaRPr>
          </a:p>
        </p:txBody>
      </p:sp>
    </p:spTree>
    <p:extLst>
      <p:ext uri="{BB962C8B-B14F-4D97-AF65-F5344CB8AC3E}">
        <p14:creationId xmlns:p14="http://schemas.microsoft.com/office/powerpoint/2010/main" val="33254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Sports Coaching:</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pPr algn="l"/>
            <a:r>
              <a:rPr lang="en-GB" b="1" dirty="0"/>
              <a:t>  TIPS:</a:t>
            </a:r>
          </a:p>
          <a:p>
            <a:endParaRPr lang="en-GB" b="1" dirty="0"/>
          </a:p>
          <a:p>
            <a:pPr algn="l"/>
            <a:r>
              <a:rPr lang="en-GB" b="1" dirty="0"/>
              <a:t>1- Plan</a:t>
            </a:r>
          </a:p>
          <a:p>
            <a:pPr algn="l"/>
            <a:r>
              <a:rPr lang="en-GB" b="1" dirty="0"/>
              <a:t>2- Pick one / two or three coaching points</a:t>
            </a:r>
          </a:p>
          <a:p>
            <a:pPr algn="l"/>
            <a:r>
              <a:rPr lang="en-GB" b="1" dirty="0"/>
              <a:t>3- Challenge your participants (Traffic light game, what are you comfortable doing?) comfort / panic / stretch</a:t>
            </a:r>
          </a:p>
          <a:p>
            <a:pPr algn="l"/>
            <a:r>
              <a:rPr lang="en-GB" b="1" dirty="0"/>
              <a:t>4-Make it fun</a:t>
            </a:r>
          </a:p>
          <a:p>
            <a:pPr algn="l"/>
            <a:r>
              <a:rPr lang="en-GB" b="1" dirty="0"/>
              <a:t>5- Find a fun game to use the skills</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2" descr="Image result for games sen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692696"/>
            <a:ext cx="4047772"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56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Sports Coaching:</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dirty="0"/>
              <a:t>Planning:</a:t>
            </a:r>
          </a:p>
          <a:p>
            <a:endParaRPr lang="en-GB" b="1" dirty="0"/>
          </a:p>
          <a:p>
            <a:r>
              <a:rPr lang="en-GB" b="1" dirty="0"/>
              <a:t>Not everything goes as planned</a:t>
            </a:r>
          </a:p>
          <a:p>
            <a:endParaRPr lang="en-GB" b="1" dirty="0"/>
          </a:p>
          <a:p>
            <a:r>
              <a:rPr lang="en-GB" b="1" dirty="0"/>
              <a:t>Always plan / over plan</a:t>
            </a:r>
          </a:p>
          <a:p>
            <a:endParaRPr lang="en-GB" b="1" dirty="0"/>
          </a:p>
          <a:p>
            <a:r>
              <a:rPr lang="en-GB" b="1" dirty="0"/>
              <a:t>What does / should my session plan look like? In practice and in theory</a:t>
            </a:r>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362754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391598"/>
            <a:ext cx="9144000" cy="2074803"/>
          </a:xfrm>
          <a:prstGeom prst="rect">
            <a:avLst/>
          </a:prstGeom>
        </p:spPr>
      </p:pic>
      <p:sp>
        <p:nvSpPr>
          <p:cNvPr id="2" name="Rectangle 1"/>
          <p:cNvSpPr/>
          <p:nvPr/>
        </p:nvSpPr>
        <p:spPr>
          <a:xfrm>
            <a:off x="1043608" y="2391598"/>
            <a:ext cx="1008112" cy="245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885926" y="100444"/>
            <a:ext cx="7372146" cy="1754326"/>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SESSION Plan – Where to</a:t>
            </a:r>
          </a:p>
          <a:p>
            <a:pPr algn="ctr"/>
            <a:r>
              <a:rPr lang="en-US"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Find it?</a:t>
            </a: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p>
        </p:txBody>
      </p:sp>
    </p:spTree>
    <p:extLst>
      <p:ext uri="{BB962C8B-B14F-4D97-AF65-F5344CB8AC3E}">
        <p14:creationId xmlns:p14="http://schemas.microsoft.com/office/powerpoint/2010/main" val="685590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532466"/>
            <a:ext cx="9144000" cy="3793067"/>
          </a:xfrm>
          <a:prstGeom prst="rect">
            <a:avLst/>
          </a:prstGeom>
        </p:spPr>
      </p:pic>
    </p:spTree>
    <p:extLst>
      <p:ext uri="{BB962C8B-B14F-4D97-AF65-F5344CB8AC3E}">
        <p14:creationId xmlns:p14="http://schemas.microsoft.com/office/powerpoint/2010/main" val="1479085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308" y="764704"/>
            <a:ext cx="9015924" cy="4674923"/>
          </a:xfrm>
          <a:prstGeom prst="rect">
            <a:avLst/>
          </a:prstGeom>
        </p:spPr>
      </p:pic>
    </p:spTree>
    <p:extLst>
      <p:ext uri="{BB962C8B-B14F-4D97-AF65-F5344CB8AC3E}">
        <p14:creationId xmlns:p14="http://schemas.microsoft.com/office/powerpoint/2010/main" val="2389898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869160"/>
            <a:ext cx="9144000" cy="1521725"/>
          </a:xfrm>
          <a:prstGeom prst="rect">
            <a:avLst/>
          </a:prstGeom>
        </p:spPr>
      </p:pic>
      <p:pic>
        <p:nvPicPr>
          <p:cNvPr id="4" name="Picture 3"/>
          <p:cNvPicPr>
            <a:picLocks noChangeAspect="1"/>
          </p:cNvPicPr>
          <p:nvPr/>
        </p:nvPicPr>
        <p:blipFill>
          <a:blip r:embed="rId3"/>
          <a:stretch>
            <a:fillRect/>
          </a:stretch>
        </p:blipFill>
        <p:spPr>
          <a:xfrm>
            <a:off x="-12748" y="548680"/>
            <a:ext cx="9144000" cy="2413852"/>
          </a:xfrm>
          <a:prstGeom prst="rect">
            <a:avLst/>
          </a:prstGeom>
        </p:spPr>
      </p:pic>
    </p:spTree>
    <p:extLst>
      <p:ext uri="{BB962C8B-B14F-4D97-AF65-F5344CB8AC3E}">
        <p14:creationId xmlns:p14="http://schemas.microsoft.com/office/powerpoint/2010/main" val="2657789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9AF57-4DED-7E4D-A37B-89987BA547E3}"/>
              </a:ext>
            </a:extLst>
          </p:cNvPr>
          <p:cNvSpPr>
            <a:spLocks noGrp="1"/>
          </p:cNvSpPr>
          <p:nvPr>
            <p:ph type="title"/>
          </p:nvPr>
        </p:nvSpPr>
        <p:spPr/>
        <p:txBody>
          <a:bodyPr/>
          <a:lstStyle/>
          <a:p>
            <a:r>
              <a:rPr lang="en-US" dirty="0"/>
              <a:t>EDD</a:t>
            </a:r>
          </a:p>
        </p:txBody>
      </p:sp>
      <p:sp>
        <p:nvSpPr>
          <p:cNvPr id="3" name="Content Placeholder 2">
            <a:extLst>
              <a:ext uri="{FF2B5EF4-FFF2-40B4-BE49-F238E27FC236}">
                <a16:creationId xmlns:a16="http://schemas.microsoft.com/office/drawing/2014/main" id="{8A5BD4F4-E880-E943-916B-9FD9CAB82BB7}"/>
              </a:ext>
            </a:extLst>
          </p:cNvPr>
          <p:cNvSpPr>
            <a:spLocks noGrp="1"/>
          </p:cNvSpPr>
          <p:nvPr>
            <p:ph idx="1"/>
          </p:nvPr>
        </p:nvSpPr>
        <p:spPr/>
        <p:txBody>
          <a:bodyPr/>
          <a:lstStyle/>
          <a:p>
            <a:r>
              <a:rPr lang="en-US" dirty="0"/>
              <a:t>Explain</a:t>
            </a:r>
          </a:p>
          <a:p>
            <a:r>
              <a:rPr lang="en-US" dirty="0"/>
              <a:t>Demonstration</a:t>
            </a:r>
          </a:p>
          <a:p>
            <a:r>
              <a:rPr lang="en-US" dirty="0"/>
              <a:t>Do</a:t>
            </a:r>
          </a:p>
          <a:p>
            <a:endParaRPr lang="en-US" dirty="0"/>
          </a:p>
          <a:p>
            <a:pPr marL="0" indent="0">
              <a:buNone/>
            </a:pPr>
            <a:r>
              <a:rPr lang="en-US" dirty="0"/>
              <a:t>Which is the most important?</a:t>
            </a:r>
          </a:p>
        </p:txBody>
      </p:sp>
    </p:spTree>
    <p:extLst>
      <p:ext uri="{BB962C8B-B14F-4D97-AF65-F5344CB8AC3E}">
        <p14:creationId xmlns:p14="http://schemas.microsoft.com/office/powerpoint/2010/main" val="3643295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as a coach?</a:t>
            </a:r>
          </a:p>
        </p:txBody>
      </p:sp>
      <p:sp>
        <p:nvSpPr>
          <p:cNvPr id="3" name="Content Placeholder 2"/>
          <p:cNvSpPr>
            <a:spLocks noGrp="1"/>
          </p:cNvSpPr>
          <p:nvPr>
            <p:ph idx="1"/>
          </p:nvPr>
        </p:nvSpPr>
        <p:spPr/>
        <p:txBody>
          <a:bodyPr/>
          <a:lstStyle/>
          <a:p>
            <a:r>
              <a:rPr lang="en-GB" dirty="0"/>
              <a:t>Planned – everyone knows what they are doing, coaching points to deliver</a:t>
            </a:r>
          </a:p>
          <a:p>
            <a:r>
              <a:rPr lang="en-GB" dirty="0"/>
              <a:t>All kit available</a:t>
            </a:r>
          </a:p>
          <a:p>
            <a:r>
              <a:rPr lang="en-GB" dirty="0"/>
              <a:t>Area set up as much as possible</a:t>
            </a:r>
          </a:p>
          <a:p>
            <a:r>
              <a:rPr lang="en-GB" dirty="0"/>
              <a:t>Colour co-ordinated cones</a:t>
            </a:r>
          </a:p>
          <a:p>
            <a:r>
              <a:rPr lang="en-GB" dirty="0"/>
              <a:t>Equipment set out in an area near to delivery</a:t>
            </a:r>
          </a:p>
          <a:p>
            <a:r>
              <a:rPr lang="en-GB" dirty="0"/>
              <a:t>Group is brought in and controlled from the start</a:t>
            </a:r>
          </a:p>
          <a:p>
            <a:endParaRPr lang="en-GB" dirty="0"/>
          </a:p>
        </p:txBody>
      </p:sp>
    </p:spTree>
    <p:extLst>
      <p:ext uri="{BB962C8B-B14F-4D97-AF65-F5344CB8AC3E}">
        <p14:creationId xmlns:p14="http://schemas.microsoft.com/office/powerpoint/2010/main" val="3579712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dirty="0"/>
              <a:t>The form- Your plan, 4 C’s, Reflection (done after session) </a:t>
            </a:r>
          </a:p>
          <a:p>
            <a:endParaRPr lang="en-GB" b="1" dirty="0"/>
          </a:p>
          <a:p>
            <a:r>
              <a:rPr lang="en-GB" b="1" dirty="0"/>
              <a:t>Next week we will look at the 4C’s and the reflection and you will have the chance to complete a full form. </a:t>
            </a:r>
          </a:p>
          <a:p>
            <a:endParaRPr lang="en-GB" b="1" dirty="0"/>
          </a:p>
          <a:p>
            <a:r>
              <a:rPr lang="en-GB" b="1" dirty="0"/>
              <a:t>5 in total- 50% of your grade. Plan must be delivered as part of Monday session.</a:t>
            </a:r>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3946913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9531-7130-C741-B0C8-0633605764E1}"/>
              </a:ext>
            </a:extLst>
          </p:cNvPr>
          <p:cNvSpPr>
            <a:spLocks noGrp="1"/>
          </p:cNvSpPr>
          <p:nvPr>
            <p:ph type="title"/>
          </p:nvPr>
        </p:nvSpPr>
        <p:spPr/>
        <p:txBody>
          <a:bodyPr/>
          <a:lstStyle/>
          <a:p>
            <a:r>
              <a:rPr lang="en-US" dirty="0"/>
              <a:t>Bronze YA Training</a:t>
            </a:r>
          </a:p>
        </p:txBody>
      </p:sp>
      <p:sp>
        <p:nvSpPr>
          <p:cNvPr id="3" name="Content Placeholder 2">
            <a:extLst>
              <a:ext uri="{FF2B5EF4-FFF2-40B4-BE49-F238E27FC236}">
                <a16:creationId xmlns:a16="http://schemas.microsoft.com/office/drawing/2014/main" id="{E1C963DB-0ADB-D348-802A-BB0D27B8565A}"/>
              </a:ext>
            </a:extLst>
          </p:cNvPr>
          <p:cNvSpPr>
            <a:spLocks noGrp="1"/>
          </p:cNvSpPr>
          <p:nvPr>
            <p:ph idx="1"/>
          </p:nvPr>
        </p:nvSpPr>
        <p:spPr/>
        <p:txBody>
          <a:bodyPr/>
          <a:lstStyle/>
          <a:p>
            <a:r>
              <a:rPr lang="en-US" dirty="0"/>
              <a:t>Thursday? 21</a:t>
            </a:r>
            <a:r>
              <a:rPr lang="en-US" baseline="30000" dirty="0"/>
              <a:t>st</a:t>
            </a:r>
            <a:r>
              <a:rPr lang="en-US" dirty="0"/>
              <a:t> October 9:30-1:30</a:t>
            </a:r>
          </a:p>
          <a:p>
            <a:r>
              <a:rPr lang="en-US" dirty="0"/>
              <a:t>Availability ?</a:t>
            </a:r>
          </a:p>
        </p:txBody>
      </p:sp>
    </p:spTree>
    <p:extLst>
      <p:ext uri="{BB962C8B-B14F-4D97-AF65-F5344CB8AC3E}">
        <p14:creationId xmlns:p14="http://schemas.microsoft.com/office/powerpoint/2010/main" val="967395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Sports Coaching:</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endParaRPr lang="en-GB" b="1" dirty="0"/>
          </a:p>
          <a:p>
            <a:pPr algn="l"/>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2" descr="http://i.telegraph.co.uk/multimedia/archive/03478/back-to-the-future_3478215b.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0405" y="852034"/>
            <a:ext cx="5599298" cy="350407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79512" y="4924507"/>
            <a:ext cx="8784976" cy="1200329"/>
          </a:xfrm>
          <a:prstGeom prst="rect">
            <a:avLst/>
          </a:prstGeom>
          <a:noFill/>
        </p:spPr>
        <p:txBody>
          <a:bodyPr wrap="square" rtlCol="0">
            <a:spAutoFit/>
          </a:bodyPr>
          <a:lstStyle/>
          <a:p>
            <a:pPr algn="ctr"/>
            <a:r>
              <a:rPr lang="en-GB" sz="2400" b="1" dirty="0"/>
              <a:t>18th October- </a:t>
            </a:r>
            <a:r>
              <a:rPr lang="en-GB" sz="2400" b="1" dirty="0" err="1"/>
              <a:t>Penllergaer</a:t>
            </a:r>
            <a:r>
              <a:rPr lang="en-GB" sz="2400" b="1" dirty="0"/>
              <a:t>- Improving basic skills		</a:t>
            </a:r>
          </a:p>
          <a:p>
            <a:pPr algn="ctr"/>
            <a:r>
              <a:rPr lang="en-GB" sz="2400" b="1" dirty="0"/>
              <a:t>25</a:t>
            </a:r>
            <a:r>
              <a:rPr lang="en-GB" sz="2400" b="1" baseline="30000" dirty="0"/>
              <a:t>th</a:t>
            </a:r>
            <a:r>
              <a:rPr lang="en-GB" sz="2400" b="1" dirty="0"/>
              <a:t> October- Sports Camp delivery- Meet 9am- arrive back 3:30pm 1</a:t>
            </a:r>
            <a:r>
              <a:rPr lang="en-GB" sz="2400" b="1" baseline="30000" dirty="0"/>
              <a:t>st</a:t>
            </a:r>
            <a:r>
              <a:rPr lang="en-GB" sz="2400" b="1" dirty="0"/>
              <a:t> November- </a:t>
            </a:r>
            <a:r>
              <a:rPr lang="en-GB" sz="2400" b="1" dirty="0" err="1"/>
              <a:t>Penllergaer</a:t>
            </a:r>
            <a:r>
              <a:rPr lang="en-GB" sz="2400" b="1" dirty="0"/>
              <a:t> – Improving basic skills</a:t>
            </a:r>
          </a:p>
        </p:txBody>
      </p:sp>
      <p:sp>
        <p:nvSpPr>
          <p:cNvPr id="7" name="TextBox 6"/>
          <p:cNvSpPr txBox="1"/>
          <p:nvPr/>
        </p:nvSpPr>
        <p:spPr>
          <a:xfrm>
            <a:off x="6084168" y="1052736"/>
            <a:ext cx="2880320" cy="1938992"/>
          </a:xfrm>
          <a:prstGeom prst="rect">
            <a:avLst/>
          </a:prstGeom>
          <a:noFill/>
        </p:spPr>
        <p:txBody>
          <a:bodyPr wrap="square" rtlCol="0">
            <a:spAutoFit/>
          </a:bodyPr>
          <a:lstStyle/>
          <a:p>
            <a:pPr algn="ctr"/>
            <a:r>
              <a:rPr lang="en-GB" sz="2400" b="1" dirty="0"/>
              <a:t>Friday 5</a:t>
            </a:r>
            <a:r>
              <a:rPr lang="en-GB" sz="2400" b="1" baseline="30000" dirty="0"/>
              <a:t>th</a:t>
            </a:r>
            <a:r>
              <a:rPr lang="en-GB" sz="2400" b="1" dirty="0"/>
              <a:t> November</a:t>
            </a:r>
          </a:p>
          <a:p>
            <a:pPr algn="ctr"/>
            <a:endParaRPr lang="en-GB" sz="2400" b="1" dirty="0"/>
          </a:p>
          <a:p>
            <a:pPr algn="ctr"/>
            <a:r>
              <a:rPr lang="en-GB" sz="2400" b="1" dirty="0"/>
              <a:t>Hand in 2 session plans. (must be 2 out of the 3 below)</a:t>
            </a:r>
          </a:p>
        </p:txBody>
      </p:sp>
    </p:spTree>
    <p:extLst>
      <p:ext uri="{BB962C8B-B14F-4D97-AF65-F5344CB8AC3E}">
        <p14:creationId xmlns:p14="http://schemas.microsoft.com/office/powerpoint/2010/main" val="3817791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together stronger f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5366" y="2001431"/>
            <a:ext cx="4915159" cy="286308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AB45A142-4255-493C-8284-5D566C121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8FB9660-F42F-4313-BBC4-47C007FE484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2" name="Title 1"/>
          <p:cNvSpPr>
            <a:spLocks noGrp="1"/>
          </p:cNvSpPr>
          <p:nvPr>
            <p:ph type="ctrTitle"/>
          </p:nvPr>
        </p:nvSpPr>
        <p:spPr>
          <a:xfrm>
            <a:off x="491790" y="2445095"/>
            <a:ext cx="2743200" cy="2442592"/>
          </a:xfrm>
        </p:spPr>
        <p:txBody>
          <a:bodyPr>
            <a:normAutofit fontScale="90000"/>
          </a:bodyPr>
          <a:lstStyle/>
          <a:p>
            <a:pPr>
              <a:lnSpc>
                <a:spcPct val="90000"/>
              </a:lnSpc>
            </a:pP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t>Etiquette</a:t>
            </a: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Kit?</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Equipment?</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When not delivering?</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Language</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Enthusiasm / Energy </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Teamwork!</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dirty="0">
                <a:solidFill>
                  <a:schemeClr val="bg1"/>
                </a:solidFill>
                <a:latin typeface="Arial" panose="020B0604020202020204" pitchFamily="34" charset="0"/>
                <a:ea typeface="Tahoma" panose="020B0604030504040204" pitchFamily="34" charset="0"/>
                <a:cs typeface="Arial" panose="020B0604020202020204" pitchFamily="34" charset="0"/>
              </a:rPr>
            </a:br>
            <a:endParaRPr lang="en-GB" sz="3300" dirty="0">
              <a:solidFill>
                <a:schemeClr val="bg1"/>
              </a:solidFill>
              <a:latin typeface="Arial" panose="020B0604020202020204" pitchFamily="34" charset="0"/>
              <a:ea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237146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Napieralla: Advanced Sports Coaching: </a:t>
            </a:r>
          </a:p>
        </p:txBody>
      </p:sp>
      <p:sp>
        <p:nvSpPr>
          <p:cNvPr id="3" name="Subtitle 2"/>
          <p:cNvSpPr>
            <a:spLocks noGrp="1"/>
          </p:cNvSpPr>
          <p:nvPr>
            <p:ph type="subTitle" idx="1"/>
          </p:nvPr>
        </p:nvSpPr>
        <p:spPr>
          <a:xfrm>
            <a:off x="13615" y="404664"/>
            <a:ext cx="5896667" cy="6266835"/>
          </a:xfrm>
        </p:spPr>
        <p:txBody>
          <a:bodyPr>
            <a:normAutofit fontScale="92500"/>
          </a:bodyPr>
          <a:lstStyle/>
          <a:p>
            <a:endParaRPr lang="en-GB" dirty="0"/>
          </a:p>
          <a:p>
            <a:r>
              <a:rPr lang="en-GB" b="1" u="sng" dirty="0"/>
              <a:t>Planning time- 10-10:45am</a:t>
            </a:r>
          </a:p>
          <a:p>
            <a:endParaRPr lang="en-GB" b="1" u="sng" dirty="0"/>
          </a:p>
          <a:p>
            <a:pPr marL="457200" indent="-457200">
              <a:buFont typeface="Wingdings" charset="2"/>
              <a:buChar char="ü"/>
            </a:pPr>
            <a:r>
              <a:rPr lang="en-GB" b="1" dirty="0"/>
              <a:t>Focus on one skill</a:t>
            </a:r>
          </a:p>
          <a:p>
            <a:pPr marL="457200" indent="-457200">
              <a:buFont typeface="Wingdings" charset="2"/>
              <a:buChar char="ü"/>
            </a:pPr>
            <a:r>
              <a:rPr lang="en-GB" b="1" dirty="0"/>
              <a:t>Coach a fun game to improve that skill- use booklet or research for a new game</a:t>
            </a:r>
          </a:p>
          <a:p>
            <a:pPr marL="457200" indent="-457200">
              <a:buFont typeface="Wingdings" charset="2"/>
              <a:buChar char="ü"/>
            </a:pPr>
            <a:r>
              <a:rPr lang="en-GB" b="1" dirty="0"/>
              <a:t>Think about the skills and coaching points you would need to teach and reinforce these</a:t>
            </a:r>
          </a:p>
          <a:p>
            <a:pPr marL="457200" indent="-457200">
              <a:buFont typeface="Wingdings" charset="2"/>
              <a:buChar char="ü"/>
            </a:pPr>
            <a:r>
              <a:rPr lang="en-GB" b="1" dirty="0"/>
              <a:t>Games to be used at Sports Camp and delivered today</a:t>
            </a:r>
          </a:p>
          <a:p>
            <a:pPr marL="457200" indent="-457200">
              <a:buFont typeface="Wingdings" charset="2"/>
              <a:buChar char="ü"/>
            </a:pPr>
            <a:endParaRPr lang="en-GB" b="1" dirty="0"/>
          </a:p>
          <a:p>
            <a:pPr marL="457200" indent="-457200">
              <a:buFont typeface="Wingdings" charset="2"/>
              <a:buChar char="ü"/>
            </a:pPr>
            <a:endParaRPr lang="en-GB" b="1" dirty="0"/>
          </a:p>
          <a:p>
            <a:endParaRPr lang="en-GB" b="1" dirty="0"/>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4" descr="Image result for grou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4664" y="1536492"/>
            <a:ext cx="2965742"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6403804"/>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696</TotalTime>
  <Words>906</Words>
  <Application>Microsoft Macintosh PowerPoint</Application>
  <PresentationFormat>On-screen Show (4:3)</PresentationFormat>
  <Paragraphs>114</Paragraphs>
  <Slides>23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Wingdings</vt:lpstr>
      <vt:lpstr>Office Theme</vt:lpstr>
      <vt:lpstr>Mark Napieralla: Advanced Coaching &amp; Mentoring:</vt:lpstr>
      <vt:lpstr>Mark Napieralla: Advanced Sports Coaching: </vt:lpstr>
      <vt:lpstr>Post It Feedback- Reflection</vt:lpstr>
      <vt:lpstr>Mark Napieralla: Advanced Sports Coaching: M5X01428</vt:lpstr>
      <vt:lpstr>Debate</vt:lpstr>
      <vt:lpstr>Difference between English and Spanish players</vt:lpstr>
      <vt:lpstr>Debate</vt:lpstr>
      <vt:lpstr>Main points</vt:lpstr>
      <vt:lpstr>You as a coach</vt:lpstr>
      <vt:lpstr>Main Points</vt:lpstr>
      <vt:lpstr>Mark Napieralla: Advanced Sports Coaching:</vt:lpstr>
      <vt:lpstr>Mark Napieralla: Advanced Sports Coaching:</vt:lpstr>
      <vt:lpstr>PowerPoint Presentation</vt:lpstr>
      <vt:lpstr>PowerPoint Presentation</vt:lpstr>
      <vt:lpstr>PowerPoint Presentation</vt:lpstr>
      <vt:lpstr>PowerPoint Presentation</vt:lpstr>
      <vt:lpstr>EDD</vt:lpstr>
      <vt:lpstr>Organisation as a coach?</vt:lpstr>
      <vt:lpstr>Mark Napieralla: Advanced Sports Coaching: M5X01428</vt:lpstr>
      <vt:lpstr>Bronze YA Training</vt:lpstr>
      <vt:lpstr>Mark Napieralla: Advanced Sports Coaching:</vt:lpstr>
      <vt:lpstr> Etiquette   Kit? Equipment?  When not delivering?  Language Enthusiasm / Energy  Teamwork!    </vt:lpstr>
      <vt:lpstr>Mark Napieralla: Advanced Sports Coaching: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 Napieralla: Advanced Sports Coaching: M5X01428</dc:title>
  <dc:creator>Mark Napieralla</dc:creator>
  <cp:lastModifiedBy>Mark Napieralla</cp:lastModifiedBy>
  <cp:revision>48</cp:revision>
  <dcterms:created xsi:type="dcterms:W3CDTF">2016-10-07T11:26:21Z</dcterms:created>
  <dcterms:modified xsi:type="dcterms:W3CDTF">2021-10-04T07:58:28Z</dcterms:modified>
</cp:coreProperties>
</file>