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295" r:id="rId48"/>
    <p:sldId id="311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2" r:id="rId57"/>
    <p:sldId id="313" r:id="rId58"/>
    <p:sldId id="314" r:id="rId59"/>
    <p:sldId id="315" r:id="rId60"/>
    <p:sldId id="316" r:id="rId6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598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381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327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73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568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128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803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773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212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351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0B70C-D7A7-4706-BE34-5DA33DBA7753}" type="datetimeFigureOut">
              <a:rPr lang="en-GB" smtClean="0"/>
              <a:t>18/01/2017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D73197-BE3A-4498-B926-F44F67F63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55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?gfe_rd=cr&amp;ei=V_hPWOG5M63S8AfLi7qIBQ&amp;gws_rd=ssl#q=food+miles+definition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pubs.acs.org/doi/pdf/10.1021/es702969f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oodmiles.com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hrinkthatfootprint.com/food-mile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halshs.archives-ouvertes.fr/halshs-00986647/document" TargetMode="External"/><Relationship Id="rId2" Type="http://schemas.openxmlformats.org/officeDocument/2006/relationships/hyperlink" Target="https://www.eta.co.uk/environmental-info/food-miles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ebarchive.nationalarchives.gov.uk/20130131093910/http:/www.defra.gov.uk/statistics/files/defra-stats-foodfarm-food-transport-foodmiles-050715.pdf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Introduction to Logistics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Food Miles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24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7848872" cy="3089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5157192"/>
            <a:ext cx="8424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https://www.google.co.uk</a:t>
            </a:r>
            <a:r>
              <a:rPr lang="en-GB" smtClean="0">
                <a:hlinkClick r:id="rId3"/>
              </a:rPr>
              <a:t>/?gfe_rd=cr&amp;ei=V_hPWOG5M63S8AfLi7qIBQ&amp;gws_rd=ssl#q=food+miles+definition</a:t>
            </a:r>
            <a:r>
              <a:rPr lang="en-GB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405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612845"/>
            <a:ext cx="849694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Despite significant recent public concern and media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attention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environmental impacts of food, few studies in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United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States have systematically compared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life-cycle greenhouse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gas (GHG) emissions associated with food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production against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long-distance distribution, aka “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food-miles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“We find that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although food is transported long distances in general (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1640km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delivery and 6760 km life-cycle supply chain 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average)the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GHG emissions associated with food are dominated by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production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phase, contributing 83% of the average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U.S. household’s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8.1 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CO2e/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footprint for food consumption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Transportation as a whole represents only 11%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life-cycle GHG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emissions, and final delivery from producer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retail contributes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only 4%.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Different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groups exhibit a large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range in GHG-intensity; on average, red meat is around 150% more GHG intensive than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chicken or fish. Thus, we suggest that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dietary shift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 a more effective means of lowering an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average household’s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food-related climate footprint than “buying local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pubs.acs.org/doi/pdf/10.1021/es702969f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6940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16632"/>
            <a:ext cx="871296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growing public concern over climate change,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information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 for consumers to lower their “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carbon footprint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,” a measure of the total consumer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responsibility for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greenhouse gas emissions, have become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increasingly available.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growing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field of sustainable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consumption has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offered information to consumers on the climate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environmental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impacts of their consumptive choices.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general, much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research has concluded that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food, home  energy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and transportation together form a large share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most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consumers’ personal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impacts.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these three, food represents a unique opportunity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for consumers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lower their personal impacts due to its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high impact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high degree of personal choice, and a lack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long term “lock-in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” effects which limit consumers’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day-to-day choices. 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Within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field of consumer food choice, several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recent trends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associated with environmental sustainability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have occurred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continually increasing penetration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both organic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locally grown food in the U.S. and EU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shows that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consumers are taking more notice in both how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their food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produced and where it comes from.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948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260648"/>
            <a:ext cx="871296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 smtClean="0"/>
              <a:t>“Food-miles</a:t>
            </a:r>
            <a:r>
              <a:rPr lang="en-GB" dirty="0"/>
              <a:t>”, roughly a measure of how far food </a:t>
            </a:r>
            <a:r>
              <a:rPr lang="en-GB" dirty="0" smtClean="0"/>
              <a:t>travels between </a:t>
            </a:r>
            <a:r>
              <a:rPr lang="en-GB" dirty="0"/>
              <a:t>its production and the final consumer, has been </a:t>
            </a:r>
            <a:r>
              <a:rPr lang="en-GB" dirty="0" smtClean="0"/>
              <a:t>a consistent </a:t>
            </a:r>
            <a:r>
              <a:rPr lang="en-GB" dirty="0"/>
              <a:t>fixture in the debate on food sustainability since</a:t>
            </a:r>
          </a:p>
          <a:p>
            <a:pPr algn="just"/>
            <a:r>
              <a:rPr lang="en-GB" dirty="0"/>
              <a:t>an initial report from the UK coined the term in 1995 </a:t>
            </a:r>
            <a:r>
              <a:rPr lang="en-GB" dirty="0"/>
              <a:t>.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/>
              <a:t>The focus on increased food-miles due to increased </a:t>
            </a:r>
            <a:r>
              <a:rPr lang="en-GB" dirty="0" smtClean="0"/>
              <a:t>international trade </a:t>
            </a:r>
            <a:r>
              <a:rPr lang="en-GB" dirty="0"/>
              <a:t>in food has </a:t>
            </a:r>
            <a:r>
              <a:rPr lang="en-GB" dirty="0" smtClean="0"/>
              <a:t>led many environmental advocates, retailers</a:t>
            </a:r>
            <a:r>
              <a:rPr lang="en-GB" dirty="0"/>
              <a:t>, and others to urge a “localization” of the </a:t>
            </a:r>
            <a:r>
              <a:rPr lang="en-GB" dirty="0" smtClean="0"/>
              <a:t>global food </a:t>
            </a:r>
            <a:r>
              <a:rPr lang="en-GB" dirty="0"/>
              <a:t>supply </a:t>
            </a:r>
            <a:r>
              <a:rPr lang="en-GB" dirty="0" smtClean="0"/>
              <a:t>network, </a:t>
            </a:r>
            <a:r>
              <a:rPr lang="en-GB" dirty="0"/>
              <a:t>though many have questioned </a:t>
            </a:r>
            <a:r>
              <a:rPr lang="en-GB" dirty="0" smtClean="0"/>
              <a:t>the legitimacy </a:t>
            </a:r>
            <a:r>
              <a:rPr lang="en-GB" dirty="0"/>
              <a:t>of this because of different production </a:t>
            </a:r>
            <a:r>
              <a:rPr lang="en-GB" dirty="0" smtClean="0"/>
              <a:t>practices in </a:t>
            </a:r>
            <a:r>
              <a:rPr lang="en-GB" dirty="0"/>
              <a:t>different regions or the increased storage needed to “</a:t>
            </a:r>
            <a:r>
              <a:rPr lang="en-GB" dirty="0" smtClean="0"/>
              <a:t>buy locally</a:t>
            </a:r>
            <a:r>
              <a:rPr lang="en-GB" dirty="0"/>
              <a:t>” through all </a:t>
            </a:r>
            <a:r>
              <a:rPr lang="en-GB" dirty="0" smtClean="0"/>
              <a:t>seasons.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Other </a:t>
            </a:r>
            <a:r>
              <a:rPr lang="en-GB" dirty="0"/>
              <a:t>advocates, </a:t>
            </a:r>
            <a:r>
              <a:rPr lang="en-GB" dirty="0" smtClean="0"/>
              <a:t>pointing to </a:t>
            </a:r>
            <a:r>
              <a:rPr lang="en-GB" dirty="0"/>
              <a:t>research on the environmental effects of livestock </a:t>
            </a:r>
            <a:r>
              <a:rPr lang="en-GB" dirty="0" smtClean="0"/>
              <a:t>production, </a:t>
            </a:r>
            <a:r>
              <a:rPr lang="en-GB" dirty="0"/>
              <a:t>have urged consumers to shift dietary </a:t>
            </a:r>
            <a:r>
              <a:rPr lang="en-GB" dirty="0" smtClean="0"/>
              <a:t>habits toward </a:t>
            </a:r>
            <a:r>
              <a:rPr lang="en-GB" dirty="0"/>
              <a:t>vegetable-based </a:t>
            </a:r>
            <a:r>
              <a:rPr lang="en-GB" dirty="0" smtClean="0"/>
              <a:t>diets.</a:t>
            </a:r>
          </a:p>
          <a:p>
            <a:pPr algn="just"/>
            <a:endParaRPr lang="en-GB" dirty="0"/>
          </a:p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  <a:p>
            <a:pPr algn="just"/>
            <a:endParaRPr lang="en-GB" dirty="0"/>
          </a:p>
          <a:p>
            <a:pPr algn="just"/>
            <a:endParaRPr lang="en-GB" dirty="0" smtClean="0"/>
          </a:p>
          <a:p>
            <a:pPr algn="just"/>
            <a:r>
              <a:rPr lang="en-GB" dirty="0">
                <a:hlinkClick r:id="rId2"/>
              </a:rPr>
              <a:t>http://www.foodmiles.com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129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92887" cy="4820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5805264"/>
            <a:ext cx="7992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shrinkthatfootprint.com/food-miles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8579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8676455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7657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8892480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6727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8820472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632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856983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1862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84976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53611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8568952" cy="6624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455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496944" cy="6120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8487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8280919" cy="655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86505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476672"/>
            <a:ext cx="763284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https://www.eta.co.uk/environmental-info/food-miles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halshs.archives-ouvertes.fr/halshs-00986647/document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http://webarchive.nationalarchives.gov.uk/20130131093910/http:/</a:t>
            </a:r>
            <a:r>
              <a:rPr lang="en-GB" dirty="0" smtClean="0">
                <a:hlinkClick r:id="rId4"/>
              </a:rPr>
              <a:t>www.defra.gov.uk/statistics/files/defra-stats-foodfarm-food-transport-foodmiles-050715.pdf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1074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60648"/>
            <a:ext cx="8352929" cy="6120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31395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280920" cy="6048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67689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712968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77346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60648"/>
            <a:ext cx="8208913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61171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16632"/>
            <a:ext cx="8568953" cy="5976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65311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640960" cy="619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12232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16632"/>
            <a:ext cx="878497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4.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direct environmental, social and economic costs of food transport are</a:t>
            </a:r>
          </a:p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 £9 billion each year, and are dominated by congestion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Using standard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methodology, the social cost of congestion, associated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with Food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Miles Final Report Issue 7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ED50254AEA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iii food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transport is estimated at £5 billion.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over 50% of the social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costs associated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food transport, and arises from the use of HGVs, LGVs,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cars are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associated with food transport in the UK.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Accidents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 to social costs of £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 billion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 year (Table E1). Greenhouse gas emissions, air pollution, noise,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infrastructure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a further £2 billion. The total costs are very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significant compared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the gross value added of the agriculture sector (£6.4 billion),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and drink manufacturing sector (£19.8 billion) in 2002. It should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 noted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these cost estimates depend on the assumptions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 used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For example, the congestion costs are marginal costs, as the impact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 extra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kilometre travelled depends on the existing level of traffic. The use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average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costs, although not recommended, would give lower values.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costs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 only immediate impacts. For congestion, these impacts are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short term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reversible, whereas climate change impacts are long term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irreversible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It should be stressed that not all impacts are included in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assessment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(for example noise, infrastructure and congestion costs from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air transport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not quantified).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99028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7776864" cy="655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35917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6632"/>
            <a:ext cx="8208912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11005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32656"/>
            <a:ext cx="8784977" cy="619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73283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84976" cy="655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31957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8784976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How supermarket influence on supply chains affects food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miles.</a:t>
            </a:r>
          </a:p>
          <a:p>
            <a:pPr algn="just"/>
            <a:endParaRPr lang="en-GB" b="1" dirty="0"/>
          </a:p>
          <a:p>
            <a:pPr algn="just"/>
            <a:r>
              <a:rPr lang="en-GB" dirty="0"/>
              <a:t>Over the past 30 years there has been a huge increase in multiple retailers’ influence</a:t>
            </a:r>
          </a:p>
          <a:p>
            <a:pPr algn="just"/>
            <a:r>
              <a:rPr lang="en-GB" dirty="0"/>
              <a:t>over the food supply chain.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While </a:t>
            </a:r>
            <a:r>
              <a:rPr lang="en-GB" dirty="0"/>
              <a:t>expanding their share of the retail market, they </a:t>
            </a:r>
            <a:r>
              <a:rPr lang="en-GB" dirty="0" smtClean="0"/>
              <a:t>have been </a:t>
            </a:r>
            <a:r>
              <a:rPr lang="en-GB" dirty="0"/>
              <a:t>assuming greater responsibility for food distribution from the factory and farm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They initially moved into ‘secondary distribution’, channelling supplies through their own</a:t>
            </a:r>
          </a:p>
          <a:p>
            <a:pPr algn="just"/>
            <a:r>
              <a:rPr lang="en-GB" dirty="0"/>
              <a:t>regional distribution centres (RDCs) and consolidating deliveries to shops.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This centralisation </a:t>
            </a:r>
            <a:r>
              <a:rPr lang="en-GB" dirty="0"/>
              <a:t>of distribution was closely associated with the centralisation of purchasing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Shop managers ceased to have any responsibility for buying, sales representatives </a:t>
            </a:r>
            <a:r>
              <a:rPr lang="en-GB" dirty="0" smtClean="0"/>
              <a:t>no longer </a:t>
            </a:r>
            <a:r>
              <a:rPr lang="en-GB" dirty="0"/>
              <a:t>visited shops and purchasing negotiations were thereafter confined to </a:t>
            </a:r>
            <a:r>
              <a:rPr lang="en-GB" dirty="0" smtClean="0"/>
              <a:t>the retailer’s </a:t>
            </a:r>
            <a:r>
              <a:rPr lang="en-GB" dirty="0"/>
              <a:t>head office. </a:t>
            </a:r>
            <a:r>
              <a:rPr lang="en-GB" dirty="0" smtClean="0"/>
              <a:t> Any </a:t>
            </a:r>
            <a:r>
              <a:rPr lang="en-GB" dirty="0"/>
              <a:t>links that had previously existed between shop managers </a:t>
            </a:r>
            <a:r>
              <a:rPr lang="en-GB" dirty="0" smtClean="0"/>
              <a:t>and local </a:t>
            </a:r>
            <a:r>
              <a:rPr lang="en-GB" dirty="0"/>
              <a:t>suppliers were severed and managers were unable to exert much influence on </a:t>
            </a:r>
            <a:r>
              <a:rPr lang="en-GB" dirty="0" smtClean="0"/>
              <a:t>the product </a:t>
            </a:r>
            <a:r>
              <a:rPr lang="en-GB" dirty="0"/>
              <a:t>range available in their stores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0480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404664"/>
            <a:ext cx="871296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/>
              <a:t>The transfer of responsibility for shop delivery from supplier to retailer diverted flows of</a:t>
            </a:r>
          </a:p>
          <a:p>
            <a:pPr algn="just"/>
            <a:r>
              <a:rPr lang="en-GB" dirty="0"/>
              <a:t>food products from manufacturers’ distribution depots (and wholesale warehouses) to</a:t>
            </a:r>
          </a:p>
          <a:p>
            <a:pPr algn="just"/>
            <a:r>
              <a:rPr lang="en-GB" dirty="0"/>
              <a:t>retailers’ RDCs.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There </a:t>
            </a:r>
            <a:r>
              <a:rPr lang="en-GB" dirty="0"/>
              <a:t>are currently around 70 RDCs in the UK. As the RDCs were </a:t>
            </a:r>
            <a:r>
              <a:rPr lang="en-GB" dirty="0" smtClean="0"/>
              <a:t>much more </a:t>
            </a:r>
            <a:r>
              <a:rPr lang="en-GB" dirty="0"/>
              <a:t>centralised and served wider hinterlands, this considerably lengthened the last </a:t>
            </a:r>
            <a:r>
              <a:rPr lang="en-GB" dirty="0" smtClean="0"/>
              <a:t>link in </a:t>
            </a:r>
            <a:r>
              <a:rPr lang="en-GB" dirty="0"/>
              <a:t>the chain from warehouse to shop, and increased food tonne-</a:t>
            </a:r>
            <a:r>
              <a:rPr lang="en-GB" dirty="0" err="1"/>
              <a:t>kms</a:t>
            </a:r>
            <a:r>
              <a:rPr lang="en-GB" dirty="0"/>
              <a:t>, though </a:t>
            </a:r>
            <a:r>
              <a:rPr lang="en-GB" dirty="0" smtClean="0"/>
              <a:t>the consolidation </a:t>
            </a:r>
            <a:r>
              <a:rPr lang="en-GB" dirty="0"/>
              <a:t>of retailer-controlled deliveries in much larger vehicles may well </a:t>
            </a:r>
            <a:r>
              <a:rPr lang="en-GB" dirty="0" smtClean="0"/>
              <a:t>have reduced </a:t>
            </a:r>
            <a:r>
              <a:rPr lang="en-GB" dirty="0"/>
              <a:t>total </a:t>
            </a:r>
            <a:r>
              <a:rPr lang="en-GB" dirty="0" smtClean="0"/>
              <a:t>vehicle-</a:t>
            </a:r>
            <a:r>
              <a:rPr lang="en-GB" dirty="0" err="1" smtClean="0"/>
              <a:t>kms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Any reduction in lorry traffic at the secondary distribution level must be set against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increases in traffic volumes upstream of the RDC, including the centralised sourcing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food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supplies from smaller producers.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Prior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the development of retailers’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distribution systems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small suppliers lacked the means of distributing their products to all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shops 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retail chain.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either prevented them from securing a contract with the retailer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or confined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their sales to branch stores in a particular region.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1068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751344"/>
            <a:ext cx="849694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channelling their products through retailers’ RDCs, smaller producers can gain access to national chains of shops, substantially expanding their market areas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products sourced from small regional producers, the development of retailers’ distribution systems has, therefore, greatly increased ‘food miles’ measured by both tonne-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vehicle-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 dominance and centralised distribution systems of UK supermarket chains also make it easier for foreign food producers to penetrate the UK market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Bulk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deliveries to a relatively small number of RDCs can give them wide exposure across major supermarket chains.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other countries with much more fragmented retail and wholesale sectors, importers face much greater logistical constraints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21278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404664"/>
            <a:ext cx="878497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Ironically, the large, highly centralised retail logistics system which enabled small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producers to hugely extend their market areas made it virtually impossible for them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deliver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directly to local chain stores.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past thirty years, supermarket chains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have greatly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increased the proportion of supplies channelled through their RDCs, leaving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only 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few lines of ‘morning goods’ (e.g. milk, bread and eggs) to be delivered directly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shop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suppliers.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Back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store reception facilities and storerooms have been redesigned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handle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arrival of supplies in large consolidated loads palletised 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articulated vehicles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Companies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replenishment systems are based on centralised ordering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receipt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goods at the RDCs where they are checked and sorted for onward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distribution.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systems make it impossible for all but a few product lines to penetrate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retailer’s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 chain anywhere but the RDC.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layman, this creates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logistical anomalies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sandwich company in Derbyshire, for example, supplies its products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 major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supermarket chain and has a plant within a few hundred metres of one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its shops..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13143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548680"/>
            <a:ext cx="84969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sandwiches arriving on this shop’s shelves, however, have to be routed through one of the retailer’s RDCs on a round-trip of approximately 160 kms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an aggregate level, however, the centralised systems are more efficient and achieve higher levels of vehicle utilisation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887789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16633"/>
            <a:ext cx="8856984" cy="6710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Overall effect on food freight </a:t>
            </a: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miles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growth of freight traffic is the result of a complex interaction between decisions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made at these different levels.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Decisions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levels 1 and 2 determine the quantity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freight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movement measured in tonne-kms while decisions at levels 3 and 4 translate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movement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into vehicle traffic, measured in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vehicle-kms.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logistical trends affect three key ratios that link the weight of food produced or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consumed to vehicle traffic levels. These ratios are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1. Handling factor: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ratio of tonnes-lifted to product weight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surveys of freight tonnes lifted record the weight of goods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loaded onto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vehicles at the start of a journey.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average product makes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several discrete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journeys between raw material source and final point of sale,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tonnes-lifted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statistic substantially exceeds the total weight of goods produced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or consumed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 given time period.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handling factor effectively measures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degree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multiple-counting and can be considered a crude indicator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Food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Miles Final Report Issue 7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ED50254 AEA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13 number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separate links in the supply chain.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1599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332656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Several studies in the UK have estimated that the average handling factor for food products is between four and five18,16. This suggests that the UK food supply chain comprises 4-5 links.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3700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332656"/>
            <a:ext cx="8640960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2. Average length of haul: </a:t>
            </a:r>
            <a:r>
              <a:rPr lang="en-GB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ratio of road tonne-kms to tonnes-lifted.</a:t>
            </a:r>
          </a:p>
          <a:p>
            <a:pPr algn="just"/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ratio indicates the average length of each link in the supply chain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3. Average payload weight: </a:t>
            </a:r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ratio of road tonne-kms to vehicle-kms</a:t>
            </a: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ratio translates the volume of freight movement, measured in tonne-kms,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into vehicular traffic by taking account of the average loading of the vehicles.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 distinction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 made between the average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load factor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laden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trips (measured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the ratio of tonne-kms to laden-kms)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empty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running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(proportion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vehicle-kms run empty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Table 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shows the relationship between the key ratios and the list of eighteen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logistical trends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Up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down arrows, bold or plain, have been used to indicate the direction and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 of the relationship.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533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8136904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0355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16632"/>
            <a:ext cx="871296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table shows that the trends combine to increase the number of handling stages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supply chain, and also to increase the average length of haul.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trends will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both act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increase food miles when expressed as tonne kilometres. However,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corresponding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growth in food vehicle kilometres is offset by trends to increase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Food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Miles Final Report Issue 7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ED50254 AEA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14 efficiency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food freight, which increase the load factor and decrease the amount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empty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running (despite the growth in just-in-time logistics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trends are also revealed by an analysis of growth in UK food transport 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1983- 1991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which showed that the average number of links in the food supply chain rose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by around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13%, while their average length increased by 26%, resulting in a 39% increase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tonne-kms18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Vehicle-kms grew by a significantly smaller margin because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average payload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weight also increased by around 14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%.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summary, the growth in food miles is not simply the result of retailers buying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their supplies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from further afield.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caused by the complex interaction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numerous logistical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supply chain trends, some of which are mutually reinforcing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others counteracting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last few decades the trend has been to transport food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 longer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distances and through a greater number of handling stages.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72043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197346"/>
            <a:ext cx="84249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has been driven mainly by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♦ the consolidation of food retailing into a few multiple retail chains, accompanied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by central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purchasing policies and routing of produce via regional distribution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centres.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♦ greater processing and packaging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food.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♦ growth in imports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the same time, the growth in just-in-time delivery has exerted a pressure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decrease load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factors. However, the impact of this has been offset to some extent by an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increase 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transport efficiency.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of larger vehicles, routing of produce via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regional distribution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centres to allow consolidation of loads and use of logistics software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has allowed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freight operations to typically achieve load factors of around 70%,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empty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running of only 23%.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Therefore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vehicle kilometres have not grown as fast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as tonne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kilometres.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190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16632"/>
            <a:ext cx="878497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the last 10 years there has been a slight decrease in the number of shopping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trips per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 per year, from 227 in 1990 to 216 in 2000, despite the decrease in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average household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size which would tend to cause an increase in trips per person.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2000,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55%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trips were for food (data split into food and non-food shopping is only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available from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2000). However, the average distance driven to shop increased from 3.3 miles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4.2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miles, and the total distance travelled to shop increased from 747 miles per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person per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year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898.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Trips for food are significantly shorter than trips 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non-food shopping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with an average of 3 miles compared to 5.6 for non-food in 2000.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Between 1985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1998 there was a 57% increase in the distance of shopping trips by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car.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the same period there has been a huge increase in the number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out-of-town stores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decrease in the number of local shops.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construction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out-of-town superstores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began in the 1970s, and their numbers increased from 20 in 1976 to 50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1986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719 in 1992 and 960 in 2000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number of independent grocers in the UK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fell from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116,000 in 1961 to only 20,900 in 199720.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Villages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market towns lost half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their small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shops between 1991 and 1997, with more than 1,000 village shops closing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down over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last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decade.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decline in local shops is directly linked to competition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from supermarkets.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23174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404664"/>
            <a:ext cx="864096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construction of out-of-town superstores is currently less favoured by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planning guidelines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due to problems such as the closure of many local shops, decline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town centres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loss of green space, reduction of shopping opportunities for the less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mobile, creation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food “deserts” and an increase in traffic congestion on the outskirts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towns. 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opinion is divided over whether the out-of-town location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itself contributes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additional vehicle kilometres.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5830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188640"/>
            <a:ext cx="864096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Ironically, the out-of-town superstore was originally seen partly as a solution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increasing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traffic problems of town centres.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Some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studies have assessed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traffic impacts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superstores compared to town centre shopping and have found an increase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distance travelled and associated emissions for out-of-town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shopping. 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However, others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have claimed that out-of-town superstores can reduce the total distance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travelled through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allowing less frequent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trips.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town superstores only became viable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with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 in car ownership and affluence during the 1960s.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popularity of “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one stop shopping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” has been further driven by the increase in the number of women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working outside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home, increase in working hours for employed people,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 ownership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freezers and fridges permitting larger amounts of food to be purchased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one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trip.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Today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most shoppers with access to a car choose to drive to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shops regardless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location, simply because the car is the easiest means of transporting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large quantities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shopping home.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55333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476672"/>
            <a:ext cx="864096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affluent, mobile consumers the provision of easy car parking next to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store allows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quick and convenient access to a wide variety of food products.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However, alternative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means of food supply can offer solutions to some of the disadvantages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town superstores listed above.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Home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delivery can reduce vehicle kilometres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by 70%. 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Local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shops are also important to reduce car food miles for “top-up” shopping.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 no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shop exists, consumers may be forced to drive several miles to a superstore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buy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pint of milk or a loaf of bread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319878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712968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31457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16632"/>
            <a:ext cx="8928992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UK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produce</a:t>
            </a:r>
          </a:p>
          <a:p>
            <a:pPr algn="just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 UK producer to UK processor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8. UK processor to UK distribution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centre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produce</a:t>
            </a:r>
          </a:p>
          <a:p>
            <a:pPr algn="just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9. UK distribution centre to UK retailer or caterer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10. UK retailer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consumer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of course a simplistic representation of the supply chain. Depending 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product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some stages may be omitted (e.g. overseas produce may not go to an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overseas processor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if it is processed in the UK). Some produce may have a more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complex 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(Note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Imports are 32% of food consumed in the UK. This differs from the 27% shown in Figure 2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because Figure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 includes exports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.) Food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Miles Final Report Issue 7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ED50254 AEA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transport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route (e.g. via more than one processor or distribution centre, perhaps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through several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countries).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Both imports and exports are included in the dataset, as they all have impacts (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negative) on sustainability.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in order to reflect other government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policy objectives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have also (in Section 6) provided estimates of food miles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excluding exports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53569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712967" cy="6552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125630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6" y="0"/>
            <a:ext cx="9125254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649396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784976" cy="655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061827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784975" cy="6669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351939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352928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450582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188640"/>
            <a:ext cx="8784976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Animal welfare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Transport of live animals as part of the food chain raises issues of animal welfare.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There are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welfare controls in the UK, which implement EU directives and apply throughout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members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EU. 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non-EU countries, the conditions in which live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animals are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transported (and reared) may be subject to less control than in the EU,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animal welfare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impacts may therefore be higher in cases where live animals are imported from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countries (for the part of production and transport chain within that country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DEFRA state that “UK policy would be best summed up as a preference 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slaughter close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the place of production and an end to long distance transport solely 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slaughter 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destination (this has to be balanced by the demands of the single market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commercial/economic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decisions)”.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Transport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meat rather than live animals would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also lead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a reduction in vehicle kilometres as meat is a more compact load than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live. (However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animal welfare groups such as the RSPCA express concern that many of the ten million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animals transported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the EU each week “suffer acute and chronic stress, injury, dehydration and fatigue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They campaign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controls to be improved (for example to give a shorter journey times, less crowded conditions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 the number of violations that occur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25615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260648"/>
            <a:ext cx="871296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Miles Final Report ED50254 Issue 7 AEA Technology animals.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animal transport is often carried out for commercial reasons, for example animals may be transported around several markets to obtain a better price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there may also be some economic and commercial benefits from reducing live animal transport.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recent RSPCA report points out that certain stressors encountered during live animal transport can lead to a reduction in meat quality or increased susceptibility to disease, which can lead to commercial losses for the producer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20555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32656"/>
            <a:ext cx="8496945" cy="5878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479051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84975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685954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0"/>
            <a:ext cx="892899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CONSUMER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CHOICE, NUTRITION AND FOOD CULTURE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miles are related to the issues of consumer choice, nutrition and food culture: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♦ Global sourcing of food contributes to improved consumer choice, e.g.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out-of-season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exotic produce. This may have a beneficial impact on nutrition (see below).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♦ There may be loss of freshness during storage and transport. This varies depending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source, distribution system, processing/packing and turnover of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retail outlet. Food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Miles Final Report ED50254 Issue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7AEA Technology.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♦ Consumers may also value the availability of local food varieties, and the availability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organic and free-range produce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First we examine the impact of global sourcing on nutrition. Current government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policy promotes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increased consumption of fruit and vegetables for health reasons (the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5-a-day policy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Consumption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fruit has increased significantly since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1961.</a:t>
            </a:r>
          </a:p>
          <a:p>
            <a:pPr algn="just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availability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non-indigenous fruit such as oranges and bananas (typically transported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by sea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makes a significant contribution to nutrition and health in the UK. In this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case, there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some trade-off between food transport and nutrition / choice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less impact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nutrition for imported indigenous fruit such as apples, although there may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 differences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nutritional value depending on the different varieties available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relative storage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times and conditions.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37199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712968" cy="6336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161019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116632"/>
            <a:ext cx="885698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Locally produced food is sometimes equated with less processing. Over dependence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 processed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 has nutritional implications as such food is generally lower in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vitamins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minerals and higher in salt, sugar and fat compared to fresh produce (with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some exceptions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e.g. frozen peas can be higher in vitamin C than fresh ones, depending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 of time between picking and eating the fresh peas).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it is not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clear Food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Miles Final Report ED50254 Issue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7 AEA Technology that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fresh produce would displace purchases of more processed food, as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many consumers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choose processed food do so for reasons of convenience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summary, the relationship between food miles and consumer choice is complex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 move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towards more locally sourced food, whether through local or multiple retail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outlets, could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have benefits for consumers in terms of increased choice of local varieties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produce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increased freshness and improved contact with local food culture.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However, global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sourcing of food contributes to consumer choice, and this can have a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beneficial effect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nutrition.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Key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issues for further research would involve work to investigate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trade-offs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between sourcing local and global produce, nutrition and consumer choice.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51843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077" y="128124"/>
            <a:ext cx="8783419" cy="6541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770528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208912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900516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280920" cy="5400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465343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8712968" cy="6624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978685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692696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8712968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2471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3839</Words>
  <Application>Microsoft Office PowerPoint</Application>
  <PresentationFormat>On-screen Show (4:3)</PresentationFormat>
  <Paragraphs>253</Paragraphs>
  <Slides>60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1" baseType="lpstr">
      <vt:lpstr>Office Theme</vt:lpstr>
      <vt:lpstr>Introduction to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Logistics</dc:title>
  <dc:creator>Windows</dc:creator>
  <cp:lastModifiedBy>Windows</cp:lastModifiedBy>
  <cp:revision>34</cp:revision>
  <dcterms:created xsi:type="dcterms:W3CDTF">2016-12-13T13:32:43Z</dcterms:created>
  <dcterms:modified xsi:type="dcterms:W3CDTF">2017-01-18T18:14:57Z</dcterms:modified>
</cp:coreProperties>
</file>