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68" r:id="rId4"/>
  </p:sldMasterIdLst>
  <p:notesMasterIdLst>
    <p:notesMasterId r:id="rId18"/>
  </p:notesMasterIdLst>
  <p:sldIdLst>
    <p:sldId id="3825" r:id="rId5"/>
    <p:sldId id="3826" r:id="rId6"/>
    <p:sldId id="3827" r:id="rId7"/>
    <p:sldId id="3828" r:id="rId8"/>
    <p:sldId id="3792" r:id="rId9"/>
    <p:sldId id="3794" r:id="rId10"/>
    <p:sldId id="3833" r:id="rId11"/>
    <p:sldId id="3835" r:id="rId12"/>
    <p:sldId id="3837" r:id="rId13"/>
    <p:sldId id="3836" r:id="rId14"/>
    <p:sldId id="3830" r:id="rId15"/>
    <p:sldId id="3831" r:id="rId16"/>
    <p:sldId id="3834"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200" userDrawn="1">
          <p15:clr>
            <a:srgbClr val="A4A3A4"/>
          </p15:clr>
        </p15:guide>
        <p15:guide id="2" orient="horz" pos="3408" userDrawn="1">
          <p15:clr>
            <a:srgbClr val="A4A3A4"/>
          </p15:clr>
        </p15:guide>
        <p15:guide id="3" pos="6936" userDrawn="1">
          <p15:clr>
            <a:srgbClr val="A4A3A4"/>
          </p15:clr>
        </p15:guide>
        <p15:guide id="4" pos="744" userDrawn="1">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5032" autoAdjust="0"/>
  </p:normalViewPr>
  <p:slideViewPr>
    <p:cSldViewPr snapToGrid="0">
      <p:cViewPr varScale="1">
        <p:scale>
          <a:sx n="71" d="100"/>
          <a:sy n="71" d="100"/>
        </p:scale>
        <p:origin x="1138" y="58"/>
      </p:cViewPr>
      <p:guideLst>
        <p:guide orient="horz" pos="1200"/>
        <p:guide orient="horz" pos="3408"/>
        <p:guide pos="6936"/>
        <p:guide pos="744"/>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8/10/relationships/authors" Target="authors.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C7BA811-8917-4F1D-B22F-E96045BFA4E0}" type="datetimeFigureOut">
              <a:rPr lang="en-US" smtClean="0"/>
              <a:t>11/25/2022</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40C6A29-4676-420C-BBE3-ACC2B80F64D4}" type="slidenum">
              <a:rPr lang="en-US" smtClean="0"/>
              <a:t>‹#›</a:t>
            </a:fld>
            <a:endParaRPr lang="en-US" dirty="0"/>
          </a:p>
        </p:txBody>
      </p:sp>
    </p:spTree>
    <p:extLst>
      <p:ext uri="{BB962C8B-B14F-4D97-AF65-F5344CB8AC3E}">
        <p14:creationId xmlns:p14="http://schemas.microsoft.com/office/powerpoint/2010/main" val="38045970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Workflow – Tristan Briard et all (2020)</a:t>
            </a:r>
            <a:endParaRPr lang="en-GB" dirty="0"/>
          </a:p>
        </p:txBody>
      </p:sp>
      <p:sp>
        <p:nvSpPr>
          <p:cNvPr id="4" name="Slide Number Placeholder 3"/>
          <p:cNvSpPr>
            <a:spLocks noGrp="1"/>
          </p:cNvSpPr>
          <p:nvPr>
            <p:ph type="sldNum" sz="quarter" idx="5"/>
          </p:nvPr>
        </p:nvSpPr>
        <p:spPr/>
        <p:txBody>
          <a:bodyPr/>
          <a:lstStyle/>
          <a:p>
            <a:fld id="{D40C6A29-4676-420C-BBE3-ACC2B80F64D4}" type="slidenum">
              <a:rPr lang="en-US" smtClean="0"/>
              <a:t>2</a:t>
            </a:fld>
            <a:endParaRPr lang="en-US" dirty="0"/>
          </a:p>
        </p:txBody>
      </p:sp>
    </p:spTree>
    <p:extLst>
      <p:ext uri="{BB962C8B-B14F-4D97-AF65-F5344CB8AC3E}">
        <p14:creationId xmlns:p14="http://schemas.microsoft.com/office/powerpoint/2010/main" val="46850639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Tx/>
              <a:buChar char="-"/>
            </a:pPr>
            <a:r>
              <a:rPr lang="en-US" dirty="0"/>
              <a:t>Sketch created using the basic sketch command – line, circle, arc, rectangle, etc.</a:t>
            </a:r>
          </a:p>
          <a:p>
            <a:pPr marL="171450" indent="-171450">
              <a:buFontTx/>
              <a:buChar char="-"/>
            </a:pPr>
            <a:r>
              <a:rPr lang="en-US" dirty="0"/>
              <a:t>Ensure the sketch is fully constrained using dimensions, and constraints such as horizontal/vertical, tangent, equal, parallel, perpendicular.</a:t>
            </a:r>
          </a:p>
          <a:p>
            <a:pPr marL="171450" indent="-171450">
              <a:buFontTx/>
              <a:buChar char="-"/>
            </a:pPr>
            <a:r>
              <a:rPr lang="en-US" dirty="0"/>
              <a:t>Allows user to ensure accuracy in sketching - </a:t>
            </a:r>
            <a:r>
              <a:rPr lang="en-US" b="0" i="0" dirty="0">
                <a:solidFill>
                  <a:srgbClr val="202124"/>
                </a:solidFill>
                <a:effectLst/>
                <a:latin typeface="arial" panose="020B0604020202020204" pitchFamily="34" charset="0"/>
              </a:rPr>
              <a:t>ensure something is on the midpoint, is perfectly concentric, won't move from a line and more.</a:t>
            </a:r>
          </a:p>
          <a:p>
            <a:pPr marL="171450" indent="-171450">
              <a:buFontTx/>
              <a:buChar char="-"/>
            </a:pPr>
            <a:r>
              <a:rPr lang="en-US" b="0" i="0" dirty="0">
                <a:solidFill>
                  <a:srgbClr val="202124"/>
                </a:solidFill>
                <a:effectLst/>
                <a:latin typeface="arial" panose="020B0604020202020204" pitchFamily="34" charset="0"/>
              </a:rPr>
              <a:t>Once 2D design is complete – you can move to the solid tab to create the 3D CAD data.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Primitive geometry – includes cube, cylinder, and sphere</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CAD boolean operators – includes cut, join, combine and intersection</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Constructive solid geometry – includes minus, intersect and union</a:t>
            </a:r>
          </a:p>
          <a:p>
            <a:pPr marL="171450" indent="-171450">
              <a:buFontTx/>
              <a:buChar char="-"/>
            </a:pPr>
            <a:endParaRPr lang="en-GB" dirty="0"/>
          </a:p>
        </p:txBody>
      </p:sp>
      <p:sp>
        <p:nvSpPr>
          <p:cNvPr id="4" name="Slide Number Placeholder 3"/>
          <p:cNvSpPr>
            <a:spLocks noGrp="1"/>
          </p:cNvSpPr>
          <p:nvPr>
            <p:ph type="sldNum" sz="quarter" idx="5"/>
          </p:nvPr>
        </p:nvSpPr>
        <p:spPr/>
        <p:txBody>
          <a:bodyPr/>
          <a:lstStyle/>
          <a:p>
            <a:fld id="{D40C6A29-4676-420C-BBE3-ACC2B80F64D4}" type="slidenum">
              <a:rPr lang="en-US" smtClean="0"/>
              <a:t>6</a:t>
            </a:fld>
            <a:endParaRPr lang="en-US" dirty="0"/>
          </a:p>
        </p:txBody>
      </p:sp>
    </p:spTree>
    <p:extLst>
      <p:ext uri="{BB962C8B-B14F-4D97-AF65-F5344CB8AC3E}">
        <p14:creationId xmlns:p14="http://schemas.microsoft.com/office/powerpoint/2010/main" val="40858478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Preserved geometry = incorporated into final shape of design – displayed in green – does not change during generation of outcomes. </a:t>
            </a:r>
          </a:p>
          <a:p>
            <a:r>
              <a:rPr lang="en-US" dirty="0"/>
              <a:t>- Obstacle geometry = avoid in the design – displayed in red – empty spaces where material isn’t created during generation of outcomes. </a:t>
            </a:r>
          </a:p>
          <a:p>
            <a:pPr marL="0" indent="0">
              <a:buFontTx/>
              <a:buNone/>
            </a:pPr>
            <a:r>
              <a:rPr lang="en-US" dirty="0"/>
              <a:t>- Starting shape = optimize an existing design or influence the shape of generated design – displayed in yellow – optional, if not used, you receive more variation in outcomes. </a:t>
            </a:r>
          </a:p>
          <a:p>
            <a:pPr marL="171450" indent="-171450">
              <a:buFontTx/>
              <a:buChar char="-"/>
            </a:pPr>
            <a:endParaRPr lang="en-US" dirty="0"/>
          </a:p>
          <a:p>
            <a:pPr marL="171450" indent="-171450">
              <a:buFontTx/>
              <a:buChar char="-"/>
            </a:pPr>
            <a:r>
              <a:rPr lang="en-US" dirty="0"/>
              <a:t>Mass</a:t>
            </a:r>
            <a:r>
              <a:rPr lang="en-US" b="0" i="0" dirty="0">
                <a:solidFill>
                  <a:srgbClr val="000000"/>
                </a:solidFill>
                <a:effectLst/>
                <a:latin typeface="Untitled Sans"/>
              </a:rPr>
              <a:t> is defined as the amount of matter in a substance. One way to calculate mass: Mass = volume × density.</a:t>
            </a:r>
          </a:p>
          <a:p>
            <a:pPr marL="171450" indent="-171450">
              <a:buFontTx/>
              <a:buChar char="-"/>
            </a:pPr>
            <a:r>
              <a:rPr lang="en-US" b="0" i="0" dirty="0">
                <a:solidFill>
                  <a:srgbClr val="000000"/>
                </a:solidFill>
                <a:effectLst/>
                <a:latin typeface="bitstream vera sans"/>
              </a:rPr>
              <a:t>Stiffness is the resistance of an elastic body to deflection or deformation by an applied force</a:t>
            </a:r>
            <a:r>
              <a:rPr lang="en-US" b="0" i="0" dirty="0">
                <a:solidFill>
                  <a:srgbClr val="000000"/>
                </a:solidFill>
                <a:effectLst/>
                <a:latin typeface="Untitled Sans"/>
              </a:rPr>
              <a:t>. Stiffness = applied force / extension or deflection</a:t>
            </a:r>
          </a:p>
          <a:p>
            <a:pPr marL="171450" indent="-171450">
              <a:buFontTx/>
              <a:buChar char="-"/>
            </a:pPr>
            <a:r>
              <a:rPr lang="en-US" b="0" i="0" dirty="0">
                <a:solidFill>
                  <a:srgbClr val="000000"/>
                </a:solidFill>
                <a:effectLst/>
                <a:latin typeface="Untitled Sans"/>
              </a:rPr>
              <a:t>Factor of safety is </a:t>
            </a:r>
            <a:r>
              <a:rPr lang="en-US" b="0" i="0" dirty="0">
                <a:solidFill>
                  <a:srgbClr val="202124"/>
                </a:solidFill>
                <a:effectLst/>
                <a:latin typeface="arial" panose="020B0604020202020204" pitchFamily="34" charset="0"/>
              </a:rPr>
              <a:t>the ratio of the ultimate strength of a member or piece of material (as in an airplane) to the actual working stress or the maximum permissible stress when in use. Can be calculated related to stress or shear stress. Examples range from 1.5-2.5 (aircraft components) to 5-7 (structural steel work in bridges). </a:t>
            </a:r>
            <a:r>
              <a:rPr lang="en-US" b="0" i="0" dirty="0" err="1">
                <a:solidFill>
                  <a:srgbClr val="202124"/>
                </a:solidFill>
                <a:effectLst/>
                <a:latin typeface="arial" panose="020B0604020202020204" pitchFamily="34" charset="0"/>
              </a:rPr>
              <a:t>FoS</a:t>
            </a:r>
            <a:r>
              <a:rPr lang="en-US" b="0" i="0" dirty="0">
                <a:solidFill>
                  <a:srgbClr val="202124"/>
                </a:solidFill>
                <a:effectLst/>
                <a:latin typeface="arial" panose="020B0604020202020204" pitchFamily="34" charset="0"/>
              </a:rPr>
              <a:t> = failure load / allowable load.</a:t>
            </a:r>
          </a:p>
          <a:p>
            <a:pPr marL="171450" indent="-171450">
              <a:buFontTx/>
              <a:buChar char="-"/>
            </a:pPr>
            <a:endParaRPr lang="en-US" b="0" i="0" dirty="0">
              <a:solidFill>
                <a:srgbClr val="202124"/>
              </a:solidFill>
              <a:effectLst/>
              <a:latin typeface="arial" panose="020B0604020202020204" pitchFamily="34" charset="0"/>
            </a:endParaRPr>
          </a:p>
          <a:p>
            <a:pPr marL="0" indent="0">
              <a:buFontTx/>
              <a:buNone/>
            </a:pPr>
            <a:r>
              <a:rPr lang="en-US" b="0" i="0" dirty="0">
                <a:solidFill>
                  <a:srgbClr val="202124"/>
                </a:solidFill>
                <a:effectLst/>
                <a:latin typeface="arial" panose="020B0604020202020204" pitchFamily="34" charset="0"/>
              </a:rPr>
              <a:t>- Manufacturing methods - </a:t>
            </a:r>
            <a:r>
              <a:rPr lang="en-US" b="0" i="0" dirty="0">
                <a:solidFill>
                  <a:srgbClr val="3C3C3C"/>
                </a:solidFill>
                <a:effectLst/>
                <a:latin typeface="ArtifaktElement"/>
              </a:rPr>
              <a:t>Use unrestrictive if manufacturing constraints should not limit the shape generation. It is best to use this method early in the design process to support exploration and prototyping. Additive, 2.5 / 3 / 5 axis milling and cutting methods</a:t>
            </a:r>
            <a:endParaRPr lang="en-US" b="0" i="0" dirty="0">
              <a:solidFill>
                <a:srgbClr val="202124"/>
              </a:solidFill>
              <a:effectLst/>
              <a:latin typeface="arial" panose="020B0604020202020204" pitchFamily="34" charset="0"/>
            </a:endParaRPr>
          </a:p>
          <a:p>
            <a:pPr marL="0" indent="0">
              <a:buFontTx/>
              <a:buNone/>
            </a:pPr>
            <a:r>
              <a:rPr lang="en-US" b="0" i="0" dirty="0">
                <a:solidFill>
                  <a:srgbClr val="202124"/>
                </a:solidFill>
                <a:effectLst/>
                <a:latin typeface="arial" panose="020B0604020202020204" pitchFamily="34" charset="0"/>
              </a:rPr>
              <a:t>- Materials such as metals, alloys, plastics</a:t>
            </a:r>
          </a:p>
          <a:p>
            <a:pPr algn="l">
              <a:buFont typeface="Arial" panose="020B0604020202020204" pitchFamily="34" charset="0"/>
              <a:buNone/>
            </a:pPr>
            <a:r>
              <a:rPr lang="en-US" b="0" i="0" dirty="0">
                <a:solidFill>
                  <a:srgbClr val="3C3C3C"/>
                </a:solidFill>
                <a:effectLst/>
                <a:latin typeface="ArtifaktElement"/>
              </a:rPr>
              <a:t>- The Yield Strength value of the material is used to calculate the Safety Factor.</a:t>
            </a:r>
          </a:p>
          <a:p>
            <a:pPr algn="l">
              <a:buFont typeface="Arial" panose="020B0604020202020204" pitchFamily="34" charset="0"/>
              <a:buNone/>
            </a:pPr>
            <a:r>
              <a:rPr lang="en-US" b="0" i="0" dirty="0">
                <a:solidFill>
                  <a:srgbClr val="3C3C3C"/>
                </a:solidFill>
                <a:effectLst/>
                <a:latin typeface="ArtifaktElement"/>
              </a:rPr>
              <a:t>- The Poisson’s ratio and Young’s Modulus of the material are the main values used to solve the linear stress problems when generating outcomes.</a:t>
            </a:r>
          </a:p>
          <a:p>
            <a:pPr algn="l">
              <a:buFont typeface="Arial" panose="020B0604020202020204" pitchFamily="34" charset="0"/>
              <a:buNone/>
            </a:pPr>
            <a:r>
              <a:rPr lang="en-US" b="0" i="0" dirty="0">
                <a:solidFill>
                  <a:srgbClr val="3C3C3C"/>
                </a:solidFill>
                <a:effectLst/>
                <a:latin typeface="ArtifaktElement"/>
              </a:rPr>
              <a:t>- The material density is used to calculate the outcome mass when you apply a gravity load and/or frequency constraints. The material density must be different from zero for gravity to affect the outcome.</a:t>
            </a:r>
          </a:p>
          <a:p>
            <a:pPr marL="171450" indent="-171450">
              <a:buFontTx/>
              <a:buChar char="-"/>
            </a:pPr>
            <a:endParaRPr lang="en-US" b="0" i="0" dirty="0">
              <a:solidFill>
                <a:srgbClr val="202124"/>
              </a:solidFill>
              <a:effectLst/>
              <a:latin typeface="arial" panose="020B0604020202020204" pitchFamily="34" charset="0"/>
            </a:endParaRPr>
          </a:p>
          <a:p>
            <a:pPr marL="171450" indent="-171450">
              <a:buFontTx/>
              <a:buChar char="-"/>
            </a:pPr>
            <a:r>
              <a:rPr lang="en-US" b="0" i="0" dirty="0">
                <a:solidFill>
                  <a:srgbClr val="202124"/>
                </a:solidFill>
                <a:effectLst/>
                <a:latin typeface="arial" panose="020B0604020202020204" pitchFamily="34" charset="0"/>
              </a:rPr>
              <a:t>Defining loads for load case: - types of loads include force, pressure, moment, bearing load, etc.</a:t>
            </a:r>
          </a:p>
          <a:p>
            <a:pPr marL="171450" indent="-171450">
              <a:buFontTx/>
              <a:buChar char="-"/>
            </a:pPr>
            <a:r>
              <a:rPr lang="en-US" b="0" i="0" dirty="0">
                <a:solidFill>
                  <a:srgbClr val="3C3C3C"/>
                </a:solidFill>
                <a:effectLst/>
                <a:latin typeface="ArtifaktElement"/>
              </a:rPr>
              <a:t>The load case includes: </a:t>
            </a:r>
            <a:r>
              <a:rPr lang="en-US" b="1" i="0" dirty="0">
                <a:solidFill>
                  <a:srgbClr val="3C3C3C"/>
                </a:solidFill>
                <a:effectLst/>
                <a:latin typeface="ArtifaktElement"/>
              </a:rPr>
              <a:t>Gravity</a:t>
            </a:r>
            <a:r>
              <a:rPr lang="en-US" b="0" i="0" dirty="0">
                <a:solidFill>
                  <a:srgbClr val="3C3C3C"/>
                </a:solidFill>
                <a:effectLst/>
                <a:latin typeface="ArtifaktElement"/>
              </a:rPr>
              <a:t>. It is a self-weight load. It is based on the properties of materials selected for a generative study. </a:t>
            </a:r>
            <a:r>
              <a:rPr lang="en-US" b="1" i="0" dirty="0">
                <a:solidFill>
                  <a:srgbClr val="3C3C3C"/>
                </a:solidFill>
                <a:effectLst/>
                <a:latin typeface="ArtifaktElement"/>
              </a:rPr>
              <a:t>Loads</a:t>
            </a:r>
            <a:r>
              <a:rPr lang="en-US" b="0" i="0" dirty="0">
                <a:solidFill>
                  <a:srgbClr val="3C3C3C"/>
                </a:solidFill>
                <a:effectLst/>
                <a:latin typeface="ArtifaktElement"/>
              </a:rPr>
              <a:t>. They are the loads acting on a design in a given use case. </a:t>
            </a:r>
            <a:r>
              <a:rPr lang="en-US" b="1" i="0" dirty="0">
                <a:solidFill>
                  <a:srgbClr val="3C3C3C"/>
                </a:solidFill>
                <a:effectLst/>
                <a:latin typeface="ArtifaktElement"/>
              </a:rPr>
              <a:t>Constraint</a:t>
            </a:r>
            <a:r>
              <a:rPr lang="en-US" b="0" i="0" dirty="0">
                <a:solidFill>
                  <a:srgbClr val="3C3C3C"/>
                </a:solidFill>
                <a:effectLst/>
                <a:latin typeface="ArtifaktElement"/>
              </a:rPr>
              <a:t>. Used to block movement in a given direction. Needed for each load case.</a:t>
            </a:r>
          </a:p>
          <a:p>
            <a:pPr marL="171450" indent="-171450">
              <a:buFontTx/>
              <a:buChar char="-"/>
            </a:pPr>
            <a:r>
              <a:rPr lang="en-US" b="0" i="0" dirty="0">
                <a:solidFill>
                  <a:srgbClr val="3C3C3C"/>
                </a:solidFill>
                <a:effectLst/>
                <a:latin typeface="ArtifaktElement"/>
              </a:rPr>
              <a:t>A constraint that removes degrees of freedom. It prevents the target face, edge, vertex or body from moving or deforming in the specified directions. When a fixed constraint is applied, the rotation is blocked/fixed on a selected displacement (</a:t>
            </a:r>
            <a:r>
              <a:rPr lang="en-US" b="0" i="0" dirty="0" err="1">
                <a:solidFill>
                  <a:srgbClr val="3C3C3C"/>
                </a:solidFill>
                <a:effectLst/>
                <a:latin typeface="ArtifaktElement"/>
              </a:rPr>
              <a:t>Ux</a:t>
            </a:r>
            <a:r>
              <a:rPr lang="en-US" b="0" i="0" dirty="0">
                <a:solidFill>
                  <a:srgbClr val="3C3C3C"/>
                </a:solidFill>
                <a:effectLst/>
                <a:latin typeface="ArtifaktElement"/>
              </a:rPr>
              <a:t>, </a:t>
            </a:r>
            <a:r>
              <a:rPr lang="en-US" b="0" i="0" dirty="0" err="1">
                <a:solidFill>
                  <a:srgbClr val="3C3C3C"/>
                </a:solidFill>
                <a:effectLst/>
                <a:latin typeface="ArtifaktElement"/>
              </a:rPr>
              <a:t>Uy</a:t>
            </a:r>
            <a:r>
              <a:rPr lang="en-US" b="0" i="0" dirty="0">
                <a:solidFill>
                  <a:srgbClr val="3C3C3C"/>
                </a:solidFill>
                <a:effectLst/>
                <a:latin typeface="ArtifaktElement"/>
              </a:rPr>
              <a:t>, </a:t>
            </a:r>
            <a:r>
              <a:rPr lang="en-US" b="0" i="0" dirty="0" err="1">
                <a:solidFill>
                  <a:srgbClr val="3C3C3C"/>
                </a:solidFill>
                <a:effectLst/>
                <a:latin typeface="ArtifaktElement"/>
              </a:rPr>
              <a:t>Uz</a:t>
            </a:r>
            <a:r>
              <a:rPr lang="en-US" b="0" i="0" dirty="0">
                <a:solidFill>
                  <a:srgbClr val="3C3C3C"/>
                </a:solidFill>
                <a:effectLst/>
                <a:latin typeface="ArtifaktElement"/>
              </a:rPr>
              <a:t>) of an object.</a:t>
            </a:r>
          </a:p>
          <a:p>
            <a:pPr marL="171450" indent="-171450">
              <a:buFontTx/>
              <a:buChar char="-"/>
            </a:pPr>
            <a:endParaRPr lang="en-US" b="0" i="0" dirty="0">
              <a:solidFill>
                <a:srgbClr val="3C3C3C"/>
              </a:solidFill>
              <a:effectLst/>
              <a:latin typeface="ArtifaktElement"/>
            </a:endParaRPr>
          </a:p>
          <a:p>
            <a:pPr marL="171450" indent="-171450">
              <a:buFontTx/>
              <a:buChar char="-"/>
            </a:pPr>
            <a:endParaRPr lang="en-US" b="0" dirty="0"/>
          </a:p>
        </p:txBody>
      </p:sp>
      <p:sp>
        <p:nvSpPr>
          <p:cNvPr id="4" name="Slide Number Placeholder 3"/>
          <p:cNvSpPr>
            <a:spLocks noGrp="1"/>
          </p:cNvSpPr>
          <p:nvPr>
            <p:ph type="sldNum" sz="quarter" idx="5"/>
          </p:nvPr>
        </p:nvSpPr>
        <p:spPr/>
        <p:txBody>
          <a:bodyPr/>
          <a:lstStyle/>
          <a:p>
            <a:fld id="{D40C6A29-4676-420C-BBE3-ACC2B80F64D4}" type="slidenum">
              <a:rPr lang="en-US" smtClean="0"/>
              <a:t>7</a:t>
            </a:fld>
            <a:endParaRPr lang="en-US" dirty="0"/>
          </a:p>
        </p:txBody>
      </p:sp>
    </p:spTree>
    <p:extLst>
      <p:ext uri="{BB962C8B-B14F-4D97-AF65-F5344CB8AC3E}">
        <p14:creationId xmlns:p14="http://schemas.microsoft.com/office/powerpoint/2010/main" val="25809737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Tx/>
              <a:buChar char="-"/>
            </a:pPr>
            <a:r>
              <a:rPr lang="en-US" dirty="0"/>
              <a:t>Pre-checks to ensure there are no tessellation errors within the study. </a:t>
            </a:r>
          </a:p>
          <a:p>
            <a:pPr marL="171450" indent="-171450">
              <a:buFontTx/>
              <a:buChar char="-"/>
            </a:pPr>
            <a:r>
              <a:rPr lang="en-US" dirty="0"/>
              <a:t>Computational time varies – depending on complexity of geometry, load cases, manufacturing methods, materials and objectives of the study. </a:t>
            </a:r>
          </a:p>
          <a:p>
            <a:pPr marL="171450" indent="-171450">
              <a:buFontTx/>
              <a:buChar char="-"/>
            </a:pPr>
            <a:r>
              <a:rPr lang="en-GB" dirty="0"/>
              <a:t>If you do not use a starting shape, and the manufacturing method is unrestricted, there are infinite number of iterations. To optimise all of them would take a very, very long time!</a:t>
            </a:r>
          </a:p>
          <a:p>
            <a:pPr marL="171450" indent="-171450">
              <a:buFontTx/>
              <a:buChar char="-"/>
            </a:pPr>
            <a:endParaRPr lang="en-GB" dirty="0"/>
          </a:p>
          <a:p>
            <a:pPr marL="171450" indent="-171450">
              <a:buFontTx/>
              <a:buChar char="-"/>
            </a:pPr>
            <a:r>
              <a:rPr lang="en-US" dirty="0"/>
              <a:t>Once the outcomes have been generated, you can explore the options and apply your knowledge of the part application and make a judgement on which generative design is most suitable. </a:t>
            </a:r>
          </a:p>
          <a:p>
            <a:pPr marL="171450" indent="-171450">
              <a:buFontTx/>
              <a:buChar char="-"/>
            </a:pPr>
            <a:r>
              <a:rPr lang="en-US" dirty="0"/>
              <a:t>Outcome status will either be shown as converged;</a:t>
            </a:r>
          </a:p>
          <a:p>
            <a:pPr algn="l"/>
            <a:r>
              <a:rPr lang="en-US" b="0" i="0" dirty="0">
                <a:solidFill>
                  <a:srgbClr val="3C3C3C"/>
                </a:solidFill>
                <a:effectLst/>
                <a:latin typeface="ArtifaktElement"/>
              </a:rPr>
              <a:t>- This status is displayed if a convergence limit is met. It is a function of a change in strain energy history, change in the factor of safety, and a change of volume per iteration.</a:t>
            </a:r>
          </a:p>
          <a:p>
            <a:pPr algn="l"/>
            <a:r>
              <a:rPr lang="en-US" b="0" i="0" dirty="0">
                <a:solidFill>
                  <a:srgbClr val="3C3C3C"/>
                </a:solidFill>
                <a:effectLst/>
                <a:latin typeface="ArtifaktElement"/>
              </a:rPr>
              <a:t>   A converged outcome is shown if the following criteria are met:</a:t>
            </a:r>
          </a:p>
          <a:p>
            <a:pPr algn="l">
              <a:buFont typeface="Arial" panose="020B0604020202020204" pitchFamily="34" charset="0"/>
              <a:buChar char="•"/>
            </a:pPr>
            <a:r>
              <a:rPr lang="en-US" b="0" i="0" dirty="0">
                <a:solidFill>
                  <a:srgbClr val="3C3C3C"/>
                </a:solidFill>
                <a:effectLst/>
                <a:latin typeface="ArtifaktElement"/>
              </a:rPr>
              <a:t>The objectives are reached during the generation.</a:t>
            </a:r>
          </a:p>
          <a:p>
            <a:pPr algn="l">
              <a:buFont typeface="Arial" panose="020B0604020202020204" pitchFamily="34" charset="0"/>
              <a:buChar char="•"/>
            </a:pPr>
            <a:r>
              <a:rPr lang="en-US" b="0" i="0" dirty="0">
                <a:solidFill>
                  <a:srgbClr val="3C3C3C"/>
                </a:solidFill>
                <a:effectLst/>
                <a:latin typeface="ArtifaktElement"/>
              </a:rPr>
              <a:t>The outcome's minimum factor of safety equals or is greater than the </a:t>
            </a:r>
            <a:r>
              <a:rPr lang="en-US" b="1" i="0" dirty="0">
                <a:solidFill>
                  <a:srgbClr val="3C3C3C"/>
                </a:solidFill>
                <a:effectLst/>
                <a:latin typeface="ArtifaktElement"/>
              </a:rPr>
              <a:t>Safety Factor</a:t>
            </a:r>
            <a:r>
              <a:rPr lang="en-US" b="0" i="0" dirty="0">
                <a:solidFill>
                  <a:srgbClr val="3C3C3C"/>
                </a:solidFill>
                <a:effectLst/>
                <a:latin typeface="ArtifaktElement"/>
              </a:rPr>
              <a:t> limit.</a:t>
            </a:r>
          </a:p>
          <a:p>
            <a:pPr algn="l">
              <a:buFont typeface="Arial" panose="020B0604020202020204" pitchFamily="34" charset="0"/>
              <a:buNone/>
            </a:pPr>
            <a:endParaRPr lang="en-US" b="0" i="0" dirty="0">
              <a:solidFill>
                <a:srgbClr val="3C3C3C"/>
              </a:solidFill>
              <a:effectLst/>
              <a:latin typeface="ArtifaktElement"/>
            </a:endParaRPr>
          </a:p>
          <a:p>
            <a:pPr algn="l">
              <a:buFont typeface="Arial" panose="020B0604020202020204" pitchFamily="34" charset="0"/>
              <a:buNone/>
            </a:pPr>
            <a:r>
              <a:rPr lang="en-US" b="0" i="0" dirty="0">
                <a:solidFill>
                  <a:srgbClr val="3C3C3C"/>
                </a:solidFill>
                <a:effectLst/>
                <a:latin typeface="ArtifaktElement"/>
              </a:rPr>
              <a:t>  Whereas a completed outcome is shown if an outcome doesn't meet all objectives because of one of the following:</a:t>
            </a:r>
          </a:p>
          <a:p>
            <a:pPr algn="l">
              <a:buFont typeface="Arial" panose="020B0604020202020204" pitchFamily="34" charset="0"/>
              <a:buChar char="•"/>
            </a:pPr>
            <a:r>
              <a:rPr lang="en-US" b="0" i="0" dirty="0">
                <a:solidFill>
                  <a:srgbClr val="3C3C3C"/>
                </a:solidFill>
                <a:effectLst/>
                <a:latin typeface="ArtifaktElement"/>
              </a:rPr>
              <a:t>The iteration limit was met before achieving objectives.</a:t>
            </a:r>
          </a:p>
          <a:p>
            <a:pPr algn="l">
              <a:buFont typeface="Arial" panose="020B0604020202020204" pitchFamily="34" charset="0"/>
              <a:buChar char="•"/>
            </a:pPr>
            <a:r>
              <a:rPr lang="en-US" b="0" i="0" dirty="0">
                <a:solidFill>
                  <a:srgbClr val="3C3C3C"/>
                </a:solidFill>
                <a:effectLst/>
                <a:latin typeface="ArtifaktElement"/>
              </a:rPr>
              <a:t>An error occurred where one or more geometry regions have separated.</a:t>
            </a:r>
          </a:p>
          <a:p>
            <a:pPr algn="l">
              <a:buFont typeface="Arial" panose="020B0604020202020204" pitchFamily="34" charset="0"/>
              <a:buChar char="•"/>
            </a:pPr>
            <a:r>
              <a:rPr lang="en-US" b="0" i="0" dirty="0">
                <a:solidFill>
                  <a:srgbClr val="3C3C3C"/>
                </a:solidFill>
                <a:effectLst/>
                <a:latin typeface="ArtifaktElement"/>
              </a:rPr>
              <a:t>In in the Explore workspace, you see the last iteration before this error occurred.</a:t>
            </a:r>
          </a:p>
          <a:p>
            <a:pPr algn="l">
              <a:buFont typeface="Arial" panose="020B0604020202020204" pitchFamily="34" charset="0"/>
              <a:buNone/>
            </a:pPr>
            <a:endParaRPr lang="en-US" b="0" i="0" dirty="0">
              <a:solidFill>
                <a:srgbClr val="3C3C3C"/>
              </a:solidFill>
              <a:effectLst/>
              <a:latin typeface="ArtifaktElement"/>
            </a:endParaRPr>
          </a:p>
          <a:p>
            <a:pPr algn="l">
              <a:buFont typeface="Arial" panose="020B0604020202020204" pitchFamily="34" charset="0"/>
              <a:buNone/>
            </a:pPr>
            <a:endParaRPr lang="en-US" b="0" i="0" dirty="0">
              <a:solidFill>
                <a:srgbClr val="3C3C3C"/>
              </a:solidFill>
              <a:effectLst/>
              <a:latin typeface="ArtifaktElement"/>
            </a:endParaRPr>
          </a:p>
          <a:p>
            <a:pPr marL="171450" indent="-171450">
              <a:buFontTx/>
              <a:buChar char="-"/>
            </a:pPr>
            <a:endParaRPr lang="en-US" dirty="0"/>
          </a:p>
        </p:txBody>
      </p:sp>
      <p:sp>
        <p:nvSpPr>
          <p:cNvPr id="4" name="Slide Number Placeholder 3"/>
          <p:cNvSpPr>
            <a:spLocks noGrp="1"/>
          </p:cNvSpPr>
          <p:nvPr>
            <p:ph type="sldNum" sz="quarter" idx="5"/>
          </p:nvPr>
        </p:nvSpPr>
        <p:spPr/>
        <p:txBody>
          <a:bodyPr/>
          <a:lstStyle/>
          <a:p>
            <a:fld id="{D40C6A29-4676-420C-BBE3-ACC2B80F64D4}" type="slidenum">
              <a:rPr lang="en-US" smtClean="0"/>
              <a:t>8</a:t>
            </a:fld>
            <a:endParaRPr lang="en-US" dirty="0"/>
          </a:p>
        </p:txBody>
      </p:sp>
    </p:spTree>
    <p:extLst>
      <p:ext uri="{BB962C8B-B14F-4D97-AF65-F5344CB8AC3E}">
        <p14:creationId xmlns:p14="http://schemas.microsoft.com/office/powerpoint/2010/main" val="32539341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Tx/>
              <a:buChar char="-"/>
            </a:pPr>
            <a:r>
              <a:rPr lang="en-US" dirty="0"/>
              <a:t>You can export your chosen outcome to create a CSV file. </a:t>
            </a:r>
            <a:r>
              <a:rPr lang="en-US" b="0" i="0" dirty="0">
                <a:solidFill>
                  <a:srgbClr val="202124"/>
                </a:solidFill>
                <a:effectLst/>
                <a:latin typeface="arial" panose="020B0604020202020204" pitchFamily="34" charset="0"/>
              </a:rPr>
              <a:t>A CSV (comma-separated values) file is </a:t>
            </a:r>
            <a:r>
              <a:rPr lang="en-US" b="1" i="0" dirty="0">
                <a:solidFill>
                  <a:srgbClr val="202124"/>
                </a:solidFill>
                <a:effectLst/>
                <a:latin typeface="arial" panose="020B0604020202020204" pitchFamily="34" charset="0"/>
              </a:rPr>
              <a:t>a text file that has a specific format which allows data to be saved in a table structured format</a:t>
            </a:r>
            <a:r>
              <a:rPr lang="en-US" b="0" i="0" dirty="0">
                <a:solidFill>
                  <a:srgbClr val="202124"/>
                </a:solidFill>
                <a:effectLst/>
                <a:latin typeface="arial" panose="020B0604020202020204" pitchFamily="34" charset="0"/>
              </a:rPr>
              <a:t>.</a:t>
            </a:r>
          </a:p>
          <a:p>
            <a:pPr marL="171450" indent="-171450">
              <a:buFontTx/>
              <a:buChar char="-"/>
            </a:pPr>
            <a:r>
              <a:rPr lang="en-US" b="0" i="0" dirty="0">
                <a:solidFill>
                  <a:srgbClr val="202124"/>
                </a:solidFill>
                <a:effectLst/>
                <a:latin typeface="arial" panose="020B0604020202020204" pitchFamily="34" charset="0"/>
              </a:rPr>
              <a:t>This is a universally accepted file format which many software and systems will be able to read, understand, interpret and iterate if necessary. </a:t>
            </a:r>
          </a:p>
          <a:p>
            <a:pPr marL="171450" indent="-171450">
              <a:buFontTx/>
              <a:buChar char="-"/>
            </a:pPr>
            <a:endParaRPr lang="en-US" b="0" i="0" dirty="0">
              <a:solidFill>
                <a:srgbClr val="202124"/>
              </a:solidFill>
              <a:effectLst/>
              <a:latin typeface="arial" panose="020B0604020202020204" pitchFamily="34" charset="0"/>
            </a:endParaRPr>
          </a:p>
          <a:p>
            <a:pPr marL="171450" indent="-171450">
              <a:buFontTx/>
              <a:buChar char="-"/>
            </a:pPr>
            <a:r>
              <a:rPr lang="en-US" b="0" i="0" dirty="0">
                <a:solidFill>
                  <a:srgbClr val="202124"/>
                </a:solidFill>
                <a:effectLst/>
                <a:latin typeface="arial" panose="020B0604020202020204" pitchFamily="34" charset="0"/>
              </a:rPr>
              <a:t>Alternatively, the user can decide to generate a design or a mesh from the outcome. </a:t>
            </a:r>
          </a:p>
          <a:p>
            <a:pPr marL="171450" indent="-171450">
              <a:buFontTx/>
              <a:buChar char="-"/>
            </a:pPr>
            <a:r>
              <a:rPr lang="en-US" b="0" i="0" dirty="0">
                <a:solidFill>
                  <a:srgbClr val="202124"/>
                </a:solidFill>
                <a:effectLst/>
                <a:latin typeface="arial" panose="020B0604020202020204" pitchFamily="34" charset="0"/>
              </a:rPr>
              <a:t>A design created an editable 3D design from the current outcome. </a:t>
            </a:r>
          </a:p>
          <a:p>
            <a:pPr marL="171450" indent="-171450">
              <a:buFontTx/>
              <a:buChar char="-"/>
            </a:pPr>
            <a:r>
              <a:rPr lang="en-US" b="0" i="0" dirty="0">
                <a:solidFill>
                  <a:srgbClr val="202124"/>
                </a:solidFill>
                <a:effectLst/>
                <a:latin typeface="arial" panose="020B0604020202020204" pitchFamily="34" charset="0"/>
              </a:rPr>
              <a:t>A mesh creates a 3D design where mesh represents the model’s surfaces , from the current outcome.</a:t>
            </a:r>
          </a:p>
          <a:p>
            <a:pPr marL="171450" indent="-171450">
              <a:buFontTx/>
              <a:buChar char="-"/>
            </a:pPr>
            <a:endParaRPr lang="en-US" b="0" i="0" dirty="0">
              <a:solidFill>
                <a:srgbClr val="202124"/>
              </a:solidFill>
              <a:effectLst/>
              <a:latin typeface="arial" panose="020B0604020202020204" pitchFamily="34" charset="0"/>
            </a:endParaRPr>
          </a:p>
          <a:p>
            <a:pPr marL="171450" indent="-171450">
              <a:buFontTx/>
              <a:buChar char="-"/>
            </a:pPr>
            <a:r>
              <a:rPr lang="en-US" b="0" i="0" dirty="0">
                <a:solidFill>
                  <a:srgbClr val="202124"/>
                </a:solidFill>
                <a:effectLst/>
                <a:latin typeface="arial" panose="020B0604020202020204" pitchFamily="34" charset="0"/>
              </a:rPr>
              <a:t>Saving the mesh as an STL file is the final step, before the slicing process which happens before printing and any post processing/ part finishing operates which need to take place. This will vary depending on the type of additive manufacturing process being used.</a:t>
            </a:r>
          </a:p>
          <a:p>
            <a:pPr marL="171450" indent="-171450">
              <a:buFontTx/>
              <a:buChar char="-"/>
            </a:pPr>
            <a:endParaRPr lang="en-US" b="0" i="0" dirty="0">
              <a:solidFill>
                <a:srgbClr val="202124"/>
              </a:solidFill>
              <a:effectLst/>
              <a:latin typeface="arial" panose="020B0604020202020204" pitchFamily="34" charset="0"/>
            </a:endParaRPr>
          </a:p>
          <a:p>
            <a:pPr algn="l">
              <a:buFont typeface="Arial" panose="020B0604020202020204" pitchFamily="34" charset="0"/>
              <a:buChar char="•"/>
            </a:pPr>
            <a:r>
              <a:rPr lang="en-US" b="1" i="0" dirty="0">
                <a:solidFill>
                  <a:srgbClr val="3C3C3C"/>
                </a:solidFill>
                <a:effectLst/>
                <a:latin typeface="ArtifaktElement"/>
              </a:rPr>
              <a:t>Low, Medium,</a:t>
            </a:r>
            <a:r>
              <a:rPr lang="en-US" b="0" i="0" dirty="0">
                <a:solidFill>
                  <a:srgbClr val="3C3C3C"/>
                </a:solidFill>
                <a:effectLst/>
                <a:latin typeface="ArtifaktElement"/>
              </a:rPr>
              <a:t> or </a:t>
            </a:r>
            <a:r>
              <a:rPr lang="en-US" b="1" i="0" dirty="0">
                <a:solidFill>
                  <a:srgbClr val="3C3C3C"/>
                </a:solidFill>
                <a:effectLst/>
                <a:latin typeface="ArtifaktElement"/>
              </a:rPr>
              <a:t>High</a:t>
            </a:r>
            <a:r>
              <a:rPr lang="en-US" b="0" i="0" dirty="0">
                <a:solidFill>
                  <a:srgbClr val="3C3C3C"/>
                </a:solidFill>
                <a:effectLst/>
                <a:latin typeface="ArtifaktElement"/>
              </a:rPr>
              <a:t> - increasing the level of refinement has the following effects on the preset settings:</a:t>
            </a:r>
          </a:p>
          <a:p>
            <a:pPr marL="742950" lvl="1" indent="-285750" algn="l">
              <a:buFont typeface="Arial" panose="020B0604020202020204" pitchFamily="34" charset="0"/>
              <a:buChar char="•"/>
            </a:pPr>
            <a:r>
              <a:rPr lang="en-US" b="0" i="0" dirty="0">
                <a:solidFill>
                  <a:srgbClr val="3C3C3C"/>
                </a:solidFill>
                <a:effectLst/>
                <a:latin typeface="ArtifaktElement"/>
              </a:rPr>
              <a:t>The </a:t>
            </a:r>
            <a:r>
              <a:rPr lang="en-US" b="1" i="0" dirty="0">
                <a:solidFill>
                  <a:srgbClr val="3C3C3C"/>
                </a:solidFill>
                <a:effectLst/>
                <a:latin typeface="ArtifaktElement"/>
              </a:rPr>
              <a:t>Maximum Number of Mesh Refinements</a:t>
            </a:r>
            <a:r>
              <a:rPr lang="en-US" b="0" i="0" dirty="0">
                <a:solidFill>
                  <a:srgbClr val="3C3C3C"/>
                </a:solidFill>
                <a:effectLst/>
                <a:latin typeface="ArtifaktElement"/>
              </a:rPr>
              <a:t> increases.</a:t>
            </a:r>
          </a:p>
          <a:p>
            <a:pPr marL="742950" lvl="1" indent="-285750" algn="l">
              <a:buFont typeface="Arial" panose="020B0604020202020204" pitchFamily="34" charset="0"/>
              <a:buChar char="•"/>
            </a:pPr>
            <a:r>
              <a:rPr lang="en-US" b="0" i="0" dirty="0">
                <a:solidFill>
                  <a:srgbClr val="3C3C3C"/>
                </a:solidFill>
                <a:effectLst/>
                <a:latin typeface="ArtifaktElement"/>
              </a:rPr>
              <a:t>The </a:t>
            </a:r>
            <a:r>
              <a:rPr lang="en-US" b="1" i="0" dirty="0">
                <a:solidFill>
                  <a:srgbClr val="3C3C3C"/>
                </a:solidFill>
                <a:effectLst/>
                <a:latin typeface="ArtifaktElement"/>
              </a:rPr>
              <a:t>Results Convergence Tolerance</a:t>
            </a:r>
            <a:r>
              <a:rPr lang="en-US" b="0" i="0" dirty="0">
                <a:solidFill>
                  <a:srgbClr val="3C3C3C"/>
                </a:solidFill>
                <a:effectLst/>
                <a:latin typeface="ArtifaktElement"/>
              </a:rPr>
              <a:t> decreases.</a:t>
            </a:r>
          </a:p>
          <a:p>
            <a:pPr marL="742950" lvl="1" indent="-285750" algn="l">
              <a:buFont typeface="Arial" panose="020B0604020202020204" pitchFamily="34" charset="0"/>
              <a:buChar char="•"/>
            </a:pPr>
            <a:r>
              <a:rPr lang="en-US" b="0" i="0" dirty="0">
                <a:solidFill>
                  <a:srgbClr val="3C3C3C"/>
                </a:solidFill>
                <a:effectLst/>
                <a:latin typeface="ArtifaktElement"/>
              </a:rPr>
              <a:t>The </a:t>
            </a:r>
            <a:r>
              <a:rPr lang="en-US" b="1" i="0" dirty="0">
                <a:solidFill>
                  <a:srgbClr val="3C3C3C"/>
                </a:solidFill>
                <a:effectLst/>
                <a:latin typeface="ArtifaktElement"/>
              </a:rPr>
              <a:t>Portion of Elements to Refine</a:t>
            </a:r>
            <a:r>
              <a:rPr lang="en-US" b="0" i="0" dirty="0">
                <a:solidFill>
                  <a:srgbClr val="3C3C3C"/>
                </a:solidFill>
                <a:effectLst/>
                <a:latin typeface="ArtifaktElement"/>
              </a:rPr>
              <a:t> increases.</a:t>
            </a:r>
          </a:p>
          <a:p>
            <a:pPr marL="171450" indent="-171450">
              <a:buFontTx/>
              <a:buChar char="-"/>
            </a:pPr>
            <a:endParaRPr lang="en-US" b="0" i="0" dirty="0">
              <a:solidFill>
                <a:srgbClr val="202124"/>
              </a:solidFill>
              <a:effectLst/>
              <a:latin typeface="arial" panose="020B0604020202020204" pitchFamily="34" charset="0"/>
            </a:endParaRPr>
          </a:p>
        </p:txBody>
      </p:sp>
      <p:sp>
        <p:nvSpPr>
          <p:cNvPr id="4" name="Slide Number Placeholder 3"/>
          <p:cNvSpPr>
            <a:spLocks noGrp="1"/>
          </p:cNvSpPr>
          <p:nvPr>
            <p:ph type="sldNum" sz="quarter" idx="5"/>
          </p:nvPr>
        </p:nvSpPr>
        <p:spPr/>
        <p:txBody>
          <a:bodyPr/>
          <a:lstStyle/>
          <a:p>
            <a:fld id="{D40C6A29-4676-420C-BBE3-ACC2B80F64D4}" type="slidenum">
              <a:rPr lang="en-US" smtClean="0"/>
              <a:t>9</a:t>
            </a:fld>
            <a:endParaRPr lang="en-US" dirty="0"/>
          </a:p>
        </p:txBody>
      </p:sp>
    </p:spTree>
    <p:extLst>
      <p:ext uri="{BB962C8B-B14F-4D97-AF65-F5344CB8AC3E}">
        <p14:creationId xmlns:p14="http://schemas.microsoft.com/office/powerpoint/2010/main" val="306613138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Tx/>
              <a:buChar char="-"/>
            </a:pPr>
            <a:r>
              <a:rPr lang="en-US" dirty="0"/>
              <a:t>New opportunities – improve manufacturing efficiencies. </a:t>
            </a:r>
          </a:p>
          <a:p>
            <a:pPr marL="171450" indent="-171450">
              <a:buFontTx/>
              <a:buChar char="-"/>
            </a:pPr>
            <a:r>
              <a:rPr lang="en-US" dirty="0"/>
              <a:t>Powerful tool to reduce complexity in supply chain</a:t>
            </a:r>
          </a:p>
          <a:p>
            <a:pPr marL="171450" indent="-171450">
              <a:buFontTx/>
              <a:buChar char="-"/>
            </a:pPr>
            <a:r>
              <a:rPr lang="en-US" dirty="0"/>
              <a:t>Five key benefits (Mohsen Attaran 2017) – cost, speed, quality, innovation and impact.</a:t>
            </a:r>
          </a:p>
          <a:p>
            <a:pPr marL="171450" indent="-171450">
              <a:buFontTx/>
              <a:buChar char="-"/>
            </a:pPr>
            <a:r>
              <a:rPr lang="en-US" dirty="0"/>
              <a:t>Challenge constraints of traditional manufacturing processes.</a:t>
            </a:r>
          </a:p>
          <a:p>
            <a:pPr marL="171450" indent="-171450">
              <a:buFontTx/>
              <a:buChar char="-"/>
            </a:pPr>
            <a:endParaRPr lang="en-US" dirty="0"/>
          </a:p>
          <a:p>
            <a:pPr marL="171450" indent="-171450">
              <a:buFontTx/>
              <a:buChar char="-"/>
            </a:pPr>
            <a:r>
              <a:rPr lang="en-US" dirty="0"/>
              <a:t>Possible for consumers to print their own parts to fix their purchase products. Spare parts sold by downloadable 3D printing file. Consumers will become micro-manufacturers. </a:t>
            </a:r>
          </a:p>
          <a:p>
            <a:pPr marL="171450" indent="-171450">
              <a:buFontTx/>
              <a:buChar char="-"/>
            </a:pPr>
            <a:r>
              <a:rPr lang="en-US" dirty="0"/>
              <a:t>Enables mass customization at low cost. Personalized goods with reduced lead time – stock / inventory waste, etc.</a:t>
            </a:r>
          </a:p>
          <a:p>
            <a:pPr marL="171450" indent="-171450">
              <a:buFontTx/>
              <a:buChar char="-"/>
            </a:pPr>
            <a:r>
              <a:rPr lang="en-US" dirty="0"/>
              <a:t>Easy, on-demand. Available in remote locations – removes logistical challenges, saves cost and environmentally beneficial. </a:t>
            </a:r>
          </a:p>
          <a:p>
            <a:pPr marL="171450" indent="-171450">
              <a:buFontTx/>
              <a:buChar char="-"/>
            </a:pPr>
            <a:r>
              <a:rPr lang="en-US" dirty="0"/>
              <a:t>Decentralized manufacturing – reduces time from manufacture to sale. </a:t>
            </a:r>
            <a:endParaRPr lang="en-GB" dirty="0"/>
          </a:p>
          <a:p>
            <a:pPr marL="171450" indent="-171450">
              <a:buFontTx/>
              <a:buChar char="-"/>
            </a:pPr>
            <a:r>
              <a:rPr lang="en-GB" dirty="0"/>
              <a:t>Low quantities of part that must be printed to certain specifications with little tolerance. In 2012, over 20% of the market is made up of component part production for aerospace and automotive.</a:t>
            </a:r>
          </a:p>
          <a:p>
            <a:pPr marL="171450" indent="-171450">
              <a:buFontTx/>
              <a:buChar char="-"/>
            </a:pPr>
            <a:endParaRPr lang="en-GB" dirty="0"/>
          </a:p>
          <a:p>
            <a:pPr marL="171450" indent="-171450">
              <a:buFontTx/>
              <a:buChar char="-"/>
            </a:pPr>
            <a:r>
              <a:rPr lang="en-US" dirty="0"/>
              <a:t>Difference between industrial scale additive manufacturing processes and systems vs the initial concepts of 3D printing for rapid prototyping and engineering enthusiasts and </a:t>
            </a:r>
            <a:r>
              <a:rPr lang="en-GB" b="0" i="0" dirty="0">
                <a:solidFill>
                  <a:srgbClr val="202124"/>
                </a:solidFill>
                <a:effectLst/>
                <a:latin typeface="Google Sans"/>
              </a:rPr>
              <a:t>hobbyists.</a:t>
            </a:r>
          </a:p>
          <a:p>
            <a:pPr marL="171450" indent="-171450">
              <a:buFontTx/>
              <a:buChar char="-"/>
            </a:pPr>
            <a:r>
              <a:rPr lang="en-GB" b="0" i="0" dirty="0">
                <a:solidFill>
                  <a:srgbClr val="202124"/>
                </a:solidFill>
                <a:effectLst/>
                <a:latin typeface="Google Sans"/>
              </a:rPr>
              <a:t>Environmental impact via life cycle assessment University USA 2013 – includes machine manufacturing, transportation and end of life, energy use during life, material types and masses, cutting fluid. </a:t>
            </a:r>
          </a:p>
          <a:p>
            <a:pPr marL="171450" indent="-171450">
              <a:buFontTx/>
              <a:buChar char="-"/>
            </a:pPr>
            <a:r>
              <a:rPr lang="en-GB" b="0" i="0" dirty="0">
                <a:solidFill>
                  <a:srgbClr val="202124"/>
                </a:solidFill>
                <a:effectLst/>
                <a:latin typeface="Google Sans"/>
              </a:rPr>
              <a:t>Societal impact – risk to employees, regulations surrounding competence, training, job security, skillset.</a:t>
            </a:r>
            <a:endParaRPr lang="en-US" dirty="0"/>
          </a:p>
        </p:txBody>
      </p:sp>
      <p:sp>
        <p:nvSpPr>
          <p:cNvPr id="4" name="Slide Number Placeholder 3"/>
          <p:cNvSpPr>
            <a:spLocks noGrp="1"/>
          </p:cNvSpPr>
          <p:nvPr>
            <p:ph type="sldNum" sz="quarter" idx="5"/>
          </p:nvPr>
        </p:nvSpPr>
        <p:spPr/>
        <p:txBody>
          <a:bodyPr/>
          <a:lstStyle/>
          <a:p>
            <a:fld id="{D40C6A29-4676-420C-BBE3-ACC2B80F64D4}" type="slidenum">
              <a:rPr lang="en-US" smtClean="0"/>
              <a:t>11</a:t>
            </a:fld>
            <a:endParaRPr lang="en-US" dirty="0"/>
          </a:p>
        </p:txBody>
      </p:sp>
    </p:spTree>
    <p:extLst>
      <p:ext uri="{BB962C8B-B14F-4D97-AF65-F5344CB8AC3E}">
        <p14:creationId xmlns:p14="http://schemas.microsoft.com/office/powerpoint/2010/main" val="108151081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Tx/>
              <a:buChar char="-"/>
            </a:pPr>
            <a:r>
              <a:rPr lang="en-US" dirty="0"/>
              <a:t>Journal of cleaner production 2019; commercial implementations – open platform to integrate business and manufacturing processes. Optimal production plans considering time, cost, quality and energy waste during manufacturing. </a:t>
            </a:r>
          </a:p>
          <a:p>
            <a:pPr marL="171450" indent="-171450">
              <a:buFontTx/>
              <a:buChar char="-"/>
            </a:pPr>
            <a:r>
              <a:rPr lang="en-US" dirty="0"/>
              <a:t>Integrated platform can increase the utilization rate of resources while reducing energy consumption. </a:t>
            </a:r>
          </a:p>
          <a:p>
            <a:pPr marL="171450" indent="-171450">
              <a:buFontTx/>
              <a:buChar char="-"/>
            </a:pPr>
            <a:endParaRPr lang="en-US" dirty="0"/>
          </a:p>
          <a:p>
            <a:pPr marL="171450" indent="-171450">
              <a:buFontTx/>
              <a:buChar char="-"/>
            </a:pPr>
            <a:r>
              <a:rPr lang="en-US" dirty="0"/>
              <a:t>Provider – 3D printer &amp; CNC machine availability, capacity, average efficiency and WIP tracking – knowledge base for pricing, queuing and quality – third party service provider for payment &amp; delivery – supporting services for material order and model repair</a:t>
            </a:r>
          </a:p>
          <a:p>
            <a:pPr marL="171450" indent="-171450">
              <a:buFontTx/>
              <a:buChar char="-"/>
            </a:pPr>
            <a:r>
              <a:rPr lang="en-US" dirty="0"/>
              <a:t>Platform – queuing, quality, production tracing, pricing, material replenishment, operating analysis, model normalization, payment and logistics information</a:t>
            </a:r>
          </a:p>
          <a:p>
            <a:pPr marL="171450" indent="-171450">
              <a:buFontTx/>
              <a:buChar char="-"/>
            </a:pPr>
            <a:r>
              <a:rPr lang="en-US" dirty="0"/>
              <a:t>Customer – CAD, G-code, 3DS and STL file – process simplification and verification – service as well as physical product. </a:t>
            </a:r>
          </a:p>
          <a:p>
            <a:pPr marL="171450" indent="-171450">
              <a:buFontTx/>
              <a:buChar char="-"/>
            </a:pPr>
            <a:endParaRPr lang="en-US" dirty="0"/>
          </a:p>
          <a:p>
            <a:pPr marL="171450" indent="-171450">
              <a:buFontTx/>
              <a:buChar char="-"/>
            </a:pPr>
            <a:r>
              <a:rPr lang="en-US" dirty="0"/>
              <a:t>Impact on all elements of the supply chain therefore need to work towards a mutually benefiting eco-system. Circular in its approach rather than linear with definitive start and end. </a:t>
            </a:r>
          </a:p>
          <a:p>
            <a:pPr marL="171450" indent="-171450">
              <a:buFontTx/>
              <a:buChar char="-"/>
            </a:pPr>
            <a:r>
              <a:rPr lang="en-US" dirty="0"/>
              <a:t>Competitive advantages to adopting these changes to provide the customer requirements; becoming globalized market – diverse and complex.</a:t>
            </a:r>
            <a:endParaRPr lang="en-GB" dirty="0"/>
          </a:p>
        </p:txBody>
      </p:sp>
      <p:sp>
        <p:nvSpPr>
          <p:cNvPr id="4" name="Slide Number Placeholder 3"/>
          <p:cNvSpPr>
            <a:spLocks noGrp="1"/>
          </p:cNvSpPr>
          <p:nvPr>
            <p:ph type="sldNum" sz="quarter" idx="5"/>
          </p:nvPr>
        </p:nvSpPr>
        <p:spPr/>
        <p:txBody>
          <a:bodyPr/>
          <a:lstStyle/>
          <a:p>
            <a:fld id="{D40C6A29-4676-420C-BBE3-ACC2B80F64D4}" type="slidenum">
              <a:rPr lang="en-US" smtClean="0"/>
              <a:t>12</a:t>
            </a:fld>
            <a:endParaRPr lang="en-US" dirty="0"/>
          </a:p>
        </p:txBody>
      </p:sp>
    </p:spTree>
    <p:extLst>
      <p:ext uri="{BB962C8B-B14F-4D97-AF65-F5344CB8AC3E}">
        <p14:creationId xmlns:p14="http://schemas.microsoft.com/office/powerpoint/2010/main" val="317914696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0" name="Freeform 13">
            <a:extLst>
              <a:ext uri="{FF2B5EF4-FFF2-40B4-BE49-F238E27FC236}">
                <a16:creationId xmlns:a16="http://schemas.microsoft.com/office/drawing/2014/main" id="{FCE00AC6-1AA1-42D9-83DD-4C308C3F9322}"/>
              </a:ext>
            </a:extLst>
          </p:cNvPr>
          <p:cNvSpPr/>
          <p:nvPr userDrawn="1"/>
        </p:nvSpPr>
        <p:spPr>
          <a:xfrm>
            <a:off x="4000500" y="1087403"/>
            <a:ext cx="8191500" cy="5770597"/>
          </a:xfrm>
          <a:custGeom>
            <a:avLst/>
            <a:gdLst>
              <a:gd name="connsiteX0" fmla="*/ 4929467 w 8191500"/>
              <a:gd name="connsiteY0" fmla="*/ 0 h 5770597"/>
              <a:gd name="connsiteX1" fmla="*/ 8065066 w 8191500"/>
              <a:gd name="connsiteY1" fmla="*/ 1118513 h 5770597"/>
              <a:gd name="connsiteX2" fmla="*/ 8191500 w 8191500"/>
              <a:gd name="connsiteY2" fmla="*/ 1227339 h 5770597"/>
              <a:gd name="connsiteX3" fmla="*/ 8191500 w 8191500"/>
              <a:gd name="connsiteY3" fmla="*/ 5770597 h 5770597"/>
              <a:gd name="connsiteX4" fmla="*/ 79523 w 8191500"/>
              <a:gd name="connsiteY4" fmla="*/ 5770597 h 5770597"/>
              <a:gd name="connsiteX5" fmla="*/ 56799 w 8191500"/>
              <a:gd name="connsiteY5" fmla="*/ 5644158 h 5770597"/>
              <a:gd name="connsiteX6" fmla="*/ 0 w 8191500"/>
              <a:gd name="connsiteY6" fmla="*/ 4898209 h 5770597"/>
              <a:gd name="connsiteX7" fmla="*/ 4929467 w 8191500"/>
              <a:gd name="connsiteY7" fmla="*/ 0 h 5770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91500" h="5770597">
                <a:moveTo>
                  <a:pt x="4929467" y="0"/>
                </a:moveTo>
                <a:cubicBezTo>
                  <a:pt x="6120547" y="0"/>
                  <a:pt x="7212963" y="419755"/>
                  <a:pt x="8065066" y="1118513"/>
                </a:cubicBezTo>
                <a:lnTo>
                  <a:pt x="8191500" y="1227339"/>
                </a:lnTo>
                <a:lnTo>
                  <a:pt x="8191500" y="5770597"/>
                </a:lnTo>
                <a:lnTo>
                  <a:pt x="79523" y="5770597"/>
                </a:lnTo>
                <a:lnTo>
                  <a:pt x="56799" y="5644158"/>
                </a:lnTo>
                <a:cubicBezTo>
                  <a:pt x="19398" y="5400934"/>
                  <a:pt x="0" y="5151822"/>
                  <a:pt x="0" y="4898209"/>
                </a:cubicBezTo>
                <a:cubicBezTo>
                  <a:pt x="0" y="2193003"/>
                  <a:pt x="2206998" y="0"/>
                  <a:pt x="4929467"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cxnSp>
        <p:nvCxnSpPr>
          <p:cNvPr id="12" name="Straight Connector 11">
            <a:extLst>
              <a:ext uri="{FF2B5EF4-FFF2-40B4-BE49-F238E27FC236}">
                <a16:creationId xmlns:a16="http://schemas.microsoft.com/office/drawing/2014/main" id="{5319A315-F756-49EC-8181-0EC3F0A37B09}"/>
              </a:ext>
            </a:extLst>
          </p:cNvPr>
          <p:cNvCxnSpPr>
            <a:cxnSpLocks/>
          </p:cNvCxnSpPr>
          <p:nvPr userDrawn="1"/>
        </p:nvCxnSpPr>
        <p:spPr>
          <a:xfrm>
            <a:off x="406241" y="183933"/>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14" name="Freeform: Shape 13">
            <a:extLst>
              <a:ext uri="{FF2B5EF4-FFF2-40B4-BE49-F238E27FC236}">
                <a16:creationId xmlns:a16="http://schemas.microsoft.com/office/drawing/2014/main" id="{560F3E26-F530-48F5-983F-9DCFF41D4F39}"/>
              </a:ext>
            </a:extLst>
          </p:cNvPr>
          <p:cNvSpPr/>
          <p:nvPr userDrawn="1"/>
        </p:nvSpPr>
        <p:spPr>
          <a:xfrm>
            <a:off x="5292348" y="1"/>
            <a:ext cx="2279742" cy="1267785"/>
          </a:xfrm>
          <a:custGeom>
            <a:avLst/>
            <a:gdLst>
              <a:gd name="connsiteX0" fmla="*/ 0 w 2279742"/>
              <a:gd name="connsiteY0" fmla="*/ 0 h 1267785"/>
              <a:gd name="connsiteX1" fmla="*/ 138700 w 2279742"/>
              <a:gd name="connsiteY1" fmla="*/ 0 h 1267785"/>
              <a:gd name="connsiteX2" fmla="*/ 138700 w 2279742"/>
              <a:gd name="connsiteY2" fmla="*/ 1078193 h 1267785"/>
              <a:gd name="connsiteX3" fmla="*/ 2002733 w 2279742"/>
              <a:gd name="connsiteY3" fmla="*/ 0 h 1267785"/>
              <a:gd name="connsiteX4" fmla="*/ 2279742 w 2279742"/>
              <a:gd name="connsiteY4" fmla="*/ 0 h 1267785"/>
              <a:gd name="connsiteX5" fmla="*/ 104026 w 2279742"/>
              <a:gd name="connsiteY5" fmla="*/ 1258503 h 1267785"/>
              <a:gd name="connsiteX6" fmla="*/ 69351 w 2279742"/>
              <a:gd name="connsiteY6" fmla="*/ 1267785 h 1267785"/>
              <a:gd name="connsiteX7" fmla="*/ 0 w 2279742"/>
              <a:gd name="connsiteY7" fmla="*/ 1198436 h 1267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79742" h="1267785">
                <a:moveTo>
                  <a:pt x="0" y="0"/>
                </a:moveTo>
                <a:lnTo>
                  <a:pt x="138700" y="0"/>
                </a:lnTo>
                <a:lnTo>
                  <a:pt x="138700" y="1078193"/>
                </a:lnTo>
                <a:lnTo>
                  <a:pt x="2002733" y="0"/>
                </a:lnTo>
                <a:lnTo>
                  <a:pt x="2279742" y="0"/>
                </a:lnTo>
                <a:lnTo>
                  <a:pt x="104026" y="1258503"/>
                </a:lnTo>
                <a:cubicBezTo>
                  <a:pt x="93484" y="1264595"/>
                  <a:pt x="81523" y="1267796"/>
                  <a:pt x="69351" y="1267785"/>
                </a:cubicBezTo>
                <a:cubicBezTo>
                  <a:pt x="31049" y="1267785"/>
                  <a:pt x="0" y="1236737"/>
                  <a:pt x="0" y="1198436"/>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6" name="Freeform: Shape 15">
            <a:extLst>
              <a:ext uri="{FF2B5EF4-FFF2-40B4-BE49-F238E27FC236}">
                <a16:creationId xmlns:a16="http://schemas.microsoft.com/office/drawing/2014/main" id="{5C97701E-DAF9-4174-AA91-DA203CD27D6A}"/>
              </a:ext>
            </a:extLst>
          </p:cNvPr>
          <p:cNvSpPr/>
          <p:nvPr userDrawn="1"/>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8" name="Oval 17">
            <a:extLst>
              <a:ext uri="{FF2B5EF4-FFF2-40B4-BE49-F238E27FC236}">
                <a16:creationId xmlns:a16="http://schemas.microsoft.com/office/drawing/2014/main" id="{4F765374-1A4B-41DC-9E75-A95A6C655328}"/>
              </a:ext>
            </a:extLst>
          </p:cNvPr>
          <p:cNvSpPr/>
          <p:nvPr userDrawn="1"/>
        </p:nvSpPr>
        <p:spPr>
          <a:xfrm>
            <a:off x="1569044" y="514898"/>
            <a:ext cx="2393351" cy="2328423"/>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sp>
        <p:nvSpPr>
          <p:cNvPr id="20" name="Freeform: Shape 19">
            <a:extLst>
              <a:ext uri="{FF2B5EF4-FFF2-40B4-BE49-F238E27FC236}">
                <a16:creationId xmlns:a16="http://schemas.microsoft.com/office/drawing/2014/main" id="{7618DB8E-B14E-42E2-B454-6F4F36A8A9D9}"/>
              </a:ext>
            </a:extLst>
          </p:cNvPr>
          <p:cNvSpPr/>
          <p:nvPr userDrawn="1"/>
        </p:nvSpPr>
        <p:spPr>
          <a:xfrm flipH="1">
            <a:off x="0" y="2949740"/>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2" name="Arc 21">
            <a:extLst>
              <a:ext uri="{FF2B5EF4-FFF2-40B4-BE49-F238E27FC236}">
                <a16:creationId xmlns:a16="http://schemas.microsoft.com/office/drawing/2014/main" id="{97666F55-03F1-4D18-9653-0F360E127A7E}"/>
              </a:ext>
            </a:extLst>
          </p:cNvPr>
          <p:cNvSpPr/>
          <p:nvPr userDrawn="1"/>
        </p:nvSpPr>
        <p:spPr>
          <a:xfrm rot="16200000">
            <a:off x="1539683" y="4203427"/>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4DE1A06-8754-4870-9E44-E39BADAD9845}"/>
              </a:ext>
            </a:extLst>
          </p:cNvPr>
          <p:cNvSpPr>
            <a:spLocks noGrp="1"/>
          </p:cNvSpPr>
          <p:nvPr>
            <p:ph type="ctrTitle"/>
          </p:nvPr>
        </p:nvSpPr>
        <p:spPr>
          <a:xfrm>
            <a:off x="5093208" y="2743200"/>
            <a:ext cx="6592824" cy="2386584"/>
          </a:xfrm>
        </p:spPr>
        <p:txBody>
          <a:bodyPr anchor="b"/>
          <a:lstStyle>
            <a:lvl1pPr algn="r">
              <a:defRPr sz="6000">
                <a:solidFill>
                  <a:schemeClr val="bg1"/>
                </a:solidFill>
              </a:defRPr>
            </a:lvl1pPr>
          </a:lstStyle>
          <a:p>
            <a:r>
              <a:rPr lang="en-US"/>
              <a:t>Click to edit Master title style</a:t>
            </a:r>
          </a:p>
        </p:txBody>
      </p:sp>
      <p:sp>
        <p:nvSpPr>
          <p:cNvPr id="3" name="Subtitle 2">
            <a:extLst>
              <a:ext uri="{FF2B5EF4-FFF2-40B4-BE49-F238E27FC236}">
                <a16:creationId xmlns:a16="http://schemas.microsoft.com/office/drawing/2014/main" id="{3527F020-BBC3-49BB-91C2-5B2CBD64B3C5}"/>
              </a:ext>
            </a:extLst>
          </p:cNvPr>
          <p:cNvSpPr>
            <a:spLocks noGrp="1"/>
          </p:cNvSpPr>
          <p:nvPr>
            <p:ph type="subTitle" idx="1"/>
          </p:nvPr>
        </p:nvSpPr>
        <p:spPr>
          <a:xfrm>
            <a:off x="5093208" y="5221224"/>
            <a:ext cx="6592824" cy="996696"/>
          </a:xfrm>
        </p:spPr>
        <p:txBody>
          <a:bodyPr/>
          <a:lstStyle>
            <a:lvl1pPr marL="0" indent="0" algn="r">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10104151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Agenda">
    <p:spTree>
      <p:nvGrpSpPr>
        <p:cNvPr id="1" name=""/>
        <p:cNvGrpSpPr/>
        <p:nvPr/>
      </p:nvGrpSpPr>
      <p:grpSpPr>
        <a:xfrm>
          <a:off x="0" y="0"/>
          <a:ext cx="0" cy="0"/>
          <a:chOff x="0" y="0"/>
          <a:chExt cx="0" cy="0"/>
        </a:xfrm>
      </p:grpSpPr>
      <p:sp>
        <p:nvSpPr>
          <p:cNvPr id="10" name="Oval 9">
            <a:extLst>
              <a:ext uri="{FF2B5EF4-FFF2-40B4-BE49-F238E27FC236}">
                <a16:creationId xmlns:a16="http://schemas.microsoft.com/office/drawing/2014/main" id="{AFA665D7-34D0-4262-B345-9B1A1BA8DA17}"/>
              </a:ext>
            </a:extLst>
          </p:cNvPr>
          <p:cNvSpPr/>
          <p:nvPr userDrawn="1"/>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2" name="Arc 11">
            <a:extLst>
              <a:ext uri="{FF2B5EF4-FFF2-40B4-BE49-F238E27FC236}">
                <a16:creationId xmlns:a16="http://schemas.microsoft.com/office/drawing/2014/main" id="{39ECC553-79E5-4B14-89C9-4DAD2B1021B1}"/>
              </a:ext>
            </a:extLst>
          </p:cNvPr>
          <p:cNvSpPr/>
          <p:nvPr userDrawn="1"/>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55797934-7E2B-4F94-89C4-0279413FF821}"/>
              </a:ext>
            </a:extLst>
          </p:cNvPr>
          <p:cNvSpPr/>
          <p:nvPr userDrawn="1"/>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49FF209-11EE-4A3F-9685-A155FECD0DC8}"/>
              </a:ext>
            </a:extLst>
          </p:cNvPr>
          <p:cNvSpPr>
            <a:spLocks noGrp="1"/>
          </p:cNvSpPr>
          <p:nvPr>
            <p:ph type="title"/>
          </p:nvPr>
        </p:nvSpPr>
        <p:spPr>
          <a:xfrm>
            <a:off x="1170432" y="1399032"/>
            <a:ext cx="3236976" cy="4069080"/>
          </a:xfrm>
        </p:spPr>
        <p:txBody>
          <a:bodyPr/>
          <a:lstStyle>
            <a:lvl1pPr algn="ctr">
              <a:defRPr>
                <a:solidFill>
                  <a:schemeClr val="bg1"/>
                </a:solidFill>
              </a:defRPr>
            </a:lvl1pPr>
          </a:lstStyle>
          <a:p>
            <a:r>
              <a:rPr lang="en-US"/>
              <a:t>Click to edit Master title style</a:t>
            </a:r>
          </a:p>
        </p:txBody>
      </p:sp>
      <p:sp>
        <p:nvSpPr>
          <p:cNvPr id="3" name="Content Placeholder 2">
            <a:extLst>
              <a:ext uri="{FF2B5EF4-FFF2-40B4-BE49-F238E27FC236}">
                <a16:creationId xmlns:a16="http://schemas.microsoft.com/office/drawing/2014/main" id="{0A47AF11-F208-4FDA-9E19-D6CA3472134E}"/>
              </a:ext>
            </a:extLst>
          </p:cNvPr>
          <p:cNvSpPr>
            <a:spLocks noGrp="1"/>
          </p:cNvSpPr>
          <p:nvPr>
            <p:ph idx="1"/>
          </p:nvPr>
        </p:nvSpPr>
        <p:spPr>
          <a:xfrm>
            <a:off x="5788152" y="1527048"/>
            <a:ext cx="5111496" cy="3931920"/>
          </a:xfrm>
        </p:spPr>
        <p:txBody>
          <a:bodyPr anchor="ctr"/>
          <a:lstStyle>
            <a:lvl1pPr marL="0" indent="0">
              <a:buNone/>
              <a:defRPr/>
            </a:lvl1pPr>
            <a:lvl2pPr marL="228600">
              <a:defRPr/>
            </a:lvl2pPr>
            <a:lvl3pPr marL="457200">
              <a:defRPr/>
            </a:lvl3pPr>
            <a:lvl4pPr>
              <a:buNone/>
              <a:defRPr/>
            </a:lvl4pPr>
          </a:lstStyle>
          <a:p>
            <a:pPr lvl="0"/>
            <a:r>
              <a:rPr lang="en-US"/>
              <a:t>Click to edit Master text styles</a:t>
            </a:r>
          </a:p>
          <a:p>
            <a:pPr lvl="1"/>
            <a:r>
              <a:rPr lang="en-US"/>
              <a:t>Second level</a:t>
            </a:r>
          </a:p>
          <a:p>
            <a:pPr lvl="2"/>
            <a:r>
              <a:rPr lang="en-US"/>
              <a:t>Third level</a:t>
            </a:r>
          </a:p>
        </p:txBody>
      </p:sp>
      <p:sp>
        <p:nvSpPr>
          <p:cNvPr id="4" name="Date Placeholder 3">
            <a:extLst>
              <a:ext uri="{FF2B5EF4-FFF2-40B4-BE49-F238E27FC236}">
                <a16:creationId xmlns:a16="http://schemas.microsoft.com/office/drawing/2014/main" id="{96E82FA1-02B7-467E-9F16-D178149407C5}"/>
              </a:ext>
            </a:extLst>
          </p:cNvPr>
          <p:cNvSpPr>
            <a:spLocks noGrp="1"/>
          </p:cNvSpPr>
          <p:nvPr>
            <p:ph type="dt" sz="half" idx="10"/>
          </p:nvPr>
        </p:nvSpPr>
        <p:spPr/>
        <p:txBody>
          <a:bodyPr/>
          <a:lstStyle>
            <a:lvl1pPr>
              <a:defRPr>
                <a:latin typeface="+mn-lt"/>
              </a:defRPr>
            </a:lvl1pPr>
          </a:lstStyle>
          <a:p>
            <a:pPr>
              <a:defRPr/>
            </a:pPr>
            <a:r>
              <a:rPr lang="en-US" dirty="0">
                <a:solidFill>
                  <a:prstClr val="black">
                    <a:tint val="75000"/>
                  </a:prstClr>
                </a:solidFill>
              </a:rPr>
              <a:t>9/3/20XX</a:t>
            </a:r>
          </a:p>
        </p:txBody>
      </p:sp>
      <p:sp>
        <p:nvSpPr>
          <p:cNvPr id="5" name="Footer Placeholder 4">
            <a:extLst>
              <a:ext uri="{FF2B5EF4-FFF2-40B4-BE49-F238E27FC236}">
                <a16:creationId xmlns:a16="http://schemas.microsoft.com/office/drawing/2014/main" id="{6D389247-FB8A-4494-859B-B3754B02A5EE}"/>
              </a:ext>
            </a:extLst>
          </p:cNvPr>
          <p:cNvSpPr>
            <a:spLocks noGrp="1"/>
          </p:cNvSpPr>
          <p:nvPr>
            <p:ph type="ftr" sz="quarter" idx="11"/>
          </p:nvPr>
        </p:nvSpPr>
        <p:spPr/>
        <p:txBody>
          <a:bodyPr/>
          <a:lstStyle>
            <a:lvl1pPr>
              <a:defRPr>
                <a:latin typeface="+mn-lt"/>
              </a:defRPr>
            </a:lvl1pPr>
          </a:lstStyle>
          <a:p>
            <a:pPr>
              <a:defRPr/>
            </a:pPr>
            <a:r>
              <a:rPr lang="en-US" dirty="0">
                <a:solidFill>
                  <a:prstClr val="black">
                    <a:tint val="75000"/>
                  </a:prstClr>
                </a:solidFill>
              </a:rPr>
              <a:t>Presentation Title</a:t>
            </a:r>
          </a:p>
        </p:txBody>
      </p:sp>
      <p:sp>
        <p:nvSpPr>
          <p:cNvPr id="6" name="Slide Number Placeholder 5">
            <a:extLst>
              <a:ext uri="{FF2B5EF4-FFF2-40B4-BE49-F238E27FC236}">
                <a16:creationId xmlns:a16="http://schemas.microsoft.com/office/drawing/2014/main" id="{52CA5B62-3338-46A5-B381-A63B88CB0DDA}"/>
              </a:ext>
            </a:extLst>
          </p:cNvPr>
          <p:cNvSpPr>
            <a:spLocks noGrp="1"/>
          </p:cNvSpPr>
          <p:nvPr>
            <p:ph type="sldNum" sz="quarter" idx="12"/>
          </p:nvPr>
        </p:nvSpPr>
        <p:spPr/>
        <p:txBody>
          <a:bodyPr/>
          <a:lstStyle>
            <a:lvl1pPr>
              <a:defRPr>
                <a:latin typeface="+mn-lt"/>
              </a:defRPr>
            </a:lvl1pPr>
          </a:lstStyle>
          <a:p>
            <a:pPr>
              <a:defRPr/>
            </a:pPr>
            <a:fld id="{D76B855D-E9CC-4FF8-AD85-6CDC7B89A0DE}" type="slidenum">
              <a:rPr lang="en-US" smtClean="0">
                <a:solidFill>
                  <a:prstClr val="black">
                    <a:tint val="75000"/>
                  </a:prstClr>
                </a:solidFill>
              </a:rPr>
              <a:pPr>
                <a:defRPr/>
              </a:pPr>
              <a:t>‹#›</a:t>
            </a:fld>
            <a:endParaRPr lang="en-US" dirty="0">
              <a:solidFill>
                <a:prstClr val="black">
                  <a:tint val="75000"/>
                </a:prstClr>
              </a:solidFill>
            </a:endParaRPr>
          </a:p>
        </p:txBody>
      </p:sp>
    </p:spTree>
    <p:extLst>
      <p:ext uri="{BB962C8B-B14F-4D97-AF65-F5344CB8AC3E}">
        <p14:creationId xmlns:p14="http://schemas.microsoft.com/office/powerpoint/2010/main" val="8139446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and Content 2 small pictures">
    <p:spTree>
      <p:nvGrpSpPr>
        <p:cNvPr id="1" name=""/>
        <p:cNvGrpSpPr/>
        <p:nvPr/>
      </p:nvGrpSpPr>
      <p:grpSpPr>
        <a:xfrm>
          <a:off x="0" y="0"/>
          <a:ext cx="0" cy="0"/>
          <a:chOff x="0" y="0"/>
          <a:chExt cx="0" cy="0"/>
        </a:xfrm>
      </p:grpSpPr>
      <p:sp>
        <p:nvSpPr>
          <p:cNvPr id="22" name="Picture Placeholder 21">
            <a:extLst>
              <a:ext uri="{FF2B5EF4-FFF2-40B4-BE49-F238E27FC236}">
                <a16:creationId xmlns:a16="http://schemas.microsoft.com/office/drawing/2014/main" id="{5A614E3F-4FB2-4152-A59C-941C908D7B05}"/>
              </a:ext>
            </a:extLst>
          </p:cNvPr>
          <p:cNvSpPr>
            <a:spLocks noGrp="1"/>
          </p:cNvSpPr>
          <p:nvPr>
            <p:ph type="pic" sz="quarter" idx="13"/>
          </p:nvPr>
        </p:nvSpPr>
        <p:spPr>
          <a:xfrm>
            <a:off x="7200479" y="1150210"/>
            <a:ext cx="2207046" cy="2204178"/>
          </a:xfrm>
          <a:custGeom>
            <a:avLst/>
            <a:gdLst>
              <a:gd name="connsiteX0" fmla="*/ 1098749 w 2207046"/>
              <a:gd name="connsiteY0" fmla="*/ 0 h 2204178"/>
              <a:gd name="connsiteX1" fmla="*/ 2201707 w 2207046"/>
              <a:gd name="connsiteY1" fmla="*/ 995326 h 2204178"/>
              <a:gd name="connsiteX2" fmla="*/ 2207046 w 2207046"/>
              <a:gd name="connsiteY2" fmla="*/ 1101058 h 2204178"/>
              <a:gd name="connsiteX3" fmla="*/ 2207046 w 2207046"/>
              <a:gd name="connsiteY3" fmla="*/ 1116306 h 2204178"/>
              <a:gd name="connsiteX4" fmla="*/ 2201707 w 2207046"/>
              <a:gd name="connsiteY4" fmla="*/ 1222039 h 2204178"/>
              <a:gd name="connsiteX5" fmla="*/ 1322187 w 2207046"/>
              <a:gd name="connsiteY5" fmla="*/ 2194840 h 2204178"/>
              <a:gd name="connsiteX6" fmla="*/ 1260999 w 2207046"/>
              <a:gd name="connsiteY6" fmla="*/ 2204178 h 2204178"/>
              <a:gd name="connsiteX7" fmla="*/ 936500 w 2207046"/>
              <a:gd name="connsiteY7" fmla="*/ 2204178 h 2204178"/>
              <a:gd name="connsiteX8" fmla="*/ 875311 w 2207046"/>
              <a:gd name="connsiteY8" fmla="*/ 2194840 h 2204178"/>
              <a:gd name="connsiteX9" fmla="*/ 12592 w 2207046"/>
              <a:gd name="connsiteY9" fmla="*/ 1332120 h 2204178"/>
              <a:gd name="connsiteX10" fmla="*/ 0 w 2207046"/>
              <a:gd name="connsiteY10" fmla="*/ 1249617 h 2204178"/>
              <a:gd name="connsiteX11" fmla="*/ 0 w 2207046"/>
              <a:gd name="connsiteY11" fmla="*/ 967747 h 2204178"/>
              <a:gd name="connsiteX12" fmla="*/ 12592 w 2207046"/>
              <a:gd name="connsiteY12" fmla="*/ 885244 h 2204178"/>
              <a:gd name="connsiteX13" fmla="*/ 1098749 w 2207046"/>
              <a:gd name="connsiteY13" fmla="*/ 0 h 2204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207046" h="2204178">
                <a:moveTo>
                  <a:pt x="1098749" y="0"/>
                </a:moveTo>
                <a:cubicBezTo>
                  <a:pt x="1672788" y="0"/>
                  <a:pt x="2144931" y="436266"/>
                  <a:pt x="2201707" y="995326"/>
                </a:cubicBezTo>
                <a:lnTo>
                  <a:pt x="2207046" y="1101058"/>
                </a:lnTo>
                <a:lnTo>
                  <a:pt x="2207046" y="1116306"/>
                </a:lnTo>
                <a:lnTo>
                  <a:pt x="2201707" y="1222039"/>
                </a:lnTo>
                <a:cubicBezTo>
                  <a:pt x="2152501" y="1706557"/>
                  <a:pt x="1791308" y="2098844"/>
                  <a:pt x="1322187" y="2194840"/>
                </a:cubicBezTo>
                <a:lnTo>
                  <a:pt x="1260999" y="2204178"/>
                </a:lnTo>
                <a:lnTo>
                  <a:pt x="936500" y="2204178"/>
                </a:lnTo>
                <a:lnTo>
                  <a:pt x="875311" y="2194840"/>
                </a:lnTo>
                <a:cubicBezTo>
                  <a:pt x="442276" y="2106228"/>
                  <a:pt x="101204" y="1765156"/>
                  <a:pt x="12592" y="1332120"/>
                </a:cubicBezTo>
                <a:lnTo>
                  <a:pt x="0" y="1249617"/>
                </a:lnTo>
                <a:lnTo>
                  <a:pt x="0" y="967747"/>
                </a:lnTo>
                <a:lnTo>
                  <a:pt x="12592" y="885244"/>
                </a:lnTo>
                <a:cubicBezTo>
                  <a:pt x="115972" y="380036"/>
                  <a:pt x="562980" y="0"/>
                  <a:pt x="1098749" y="0"/>
                </a:cubicBezTo>
                <a:close/>
              </a:path>
            </a:pathLst>
          </a:custGeom>
        </p:spPr>
        <p:txBody>
          <a:bodyPr wrap="square" anchor="ctr">
            <a:noAutofit/>
          </a:bodyPr>
          <a:lstStyle>
            <a:lvl1pPr algn="ctr">
              <a:buNone/>
              <a:defRPr sz="1800"/>
            </a:lvl1pPr>
          </a:lstStyle>
          <a:p>
            <a:r>
              <a:rPr lang="en-US"/>
              <a:t>Click icon to add picture</a:t>
            </a:r>
            <a:endParaRPr lang="en-US" dirty="0"/>
          </a:p>
        </p:txBody>
      </p:sp>
      <p:sp>
        <p:nvSpPr>
          <p:cNvPr id="21" name="Picture Placeholder 20">
            <a:extLst>
              <a:ext uri="{FF2B5EF4-FFF2-40B4-BE49-F238E27FC236}">
                <a16:creationId xmlns:a16="http://schemas.microsoft.com/office/drawing/2014/main" id="{8A1F486A-F545-4642-B1CB-5356704413D3}"/>
              </a:ext>
            </a:extLst>
          </p:cNvPr>
          <p:cNvSpPr>
            <a:spLocks noGrp="1"/>
          </p:cNvSpPr>
          <p:nvPr>
            <p:ph type="pic" sz="quarter" idx="14"/>
          </p:nvPr>
        </p:nvSpPr>
        <p:spPr>
          <a:xfrm>
            <a:off x="8444632" y="2579683"/>
            <a:ext cx="3096807" cy="3096807"/>
          </a:xfrm>
          <a:custGeom>
            <a:avLst/>
            <a:gdLst>
              <a:gd name="connsiteX0" fmla="*/ 1548404 w 3096807"/>
              <a:gd name="connsiteY0" fmla="*/ 0 h 3096807"/>
              <a:gd name="connsiteX1" fmla="*/ 3096807 w 3096807"/>
              <a:gd name="connsiteY1" fmla="*/ 1548404 h 3096807"/>
              <a:gd name="connsiteX2" fmla="*/ 1548404 w 3096807"/>
              <a:gd name="connsiteY2" fmla="*/ 3096807 h 3096807"/>
              <a:gd name="connsiteX3" fmla="*/ 0 w 3096807"/>
              <a:gd name="connsiteY3" fmla="*/ 1548404 h 3096807"/>
              <a:gd name="connsiteX4" fmla="*/ 1548404 w 3096807"/>
              <a:gd name="connsiteY4" fmla="*/ 0 h 30968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96807" h="3096807">
                <a:moveTo>
                  <a:pt x="1548404" y="0"/>
                </a:moveTo>
                <a:cubicBezTo>
                  <a:pt x="2403564" y="0"/>
                  <a:pt x="3096807" y="693243"/>
                  <a:pt x="3096807" y="1548404"/>
                </a:cubicBezTo>
                <a:cubicBezTo>
                  <a:pt x="3096807" y="2403564"/>
                  <a:pt x="2403564" y="3096807"/>
                  <a:pt x="1548404" y="3096807"/>
                </a:cubicBezTo>
                <a:cubicBezTo>
                  <a:pt x="693243" y="3096807"/>
                  <a:pt x="0" y="2403564"/>
                  <a:pt x="0" y="1548404"/>
                </a:cubicBezTo>
                <a:cubicBezTo>
                  <a:pt x="0" y="693243"/>
                  <a:pt x="693243" y="0"/>
                  <a:pt x="1548404" y="0"/>
                </a:cubicBezTo>
                <a:close/>
              </a:path>
            </a:pathLst>
          </a:custGeom>
        </p:spPr>
        <p:txBody>
          <a:bodyPr wrap="square" anchor="ctr">
            <a:noAutofit/>
          </a:bodyPr>
          <a:lstStyle>
            <a:lvl1pPr algn="ctr">
              <a:buNone/>
              <a:defRPr sz="1800"/>
            </a:lvl1pPr>
          </a:lstStyle>
          <a:p>
            <a:r>
              <a:rPr lang="en-US"/>
              <a:t>Click icon to add picture</a:t>
            </a:r>
            <a:endParaRPr lang="en-US" dirty="0"/>
          </a:p>
        </p:txBody>
      </p:sp>
      <p:sp>
        <p:nvSpPr>
          <p:cNvPr id="2" name="Title 1">
            <a:extLst>
              <a:ext uri="{FF2B5EF4-FFF2-40B4-BE49-F238E27FC236}">
                <a16:creationId xmlns:a16="http://schemas.microsoft.com/office/drawing/2014/main" id="{249FF209-11EE-4A3F-9685-A155FECD0DC8}"/>
              </a:ext>
            </a:extLst>
          </p:cNvPr>
          <p:cNvSpPr>
            <a:spLocks noGrp="1"/>
          </p:cNvSpPr>
          <p:nvPr>
            <p:ph type="title"/>
          </p:nvPr>
        </p:nvSpPr>
        <p:spPr>
          <a:xfrm>
            <a:off x="539496" y="365124"/>
            <a:ext cx="5806440" cy="1325880"/>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0A47AF11-F208-4FDA-9E19-D6CA3472134E}"/>
              </a:ext>
            </a:extLst>
          </p:cNvPr>
          <p:cNvSpPr>
            <a:spLocks noGrp="1"/>
          </p:cNvSpPr>
          <p:nvPr>
            <p:ph idx="1"/>
          </p:nvPr>
        </p:nvSpPr>
        <p:spPr>
          <a:xfrm>
            <a:off x="539496" y="1825625"/>
            <a:ext cx="5806440" cy="4352544"/>
          </a:xfrm>
        </p:spPr>
        <p:txBody>
          <a:bodyPr>
            <a:normAutofit/>
          </a:bodyPr>
          <a:lstStyle>
            <a:lvl1pPr marL="0" indent="0">
              <a:lnSpc>
                <a:spcPct val="110000"/>
              </a:lnSpc>
              <a:buNone/>
              <a:defRPr sz="2400"/>
            </a:lvl1pPr>
            <a:lvl2pPr marL="228600">
              <a:lnSpc>
                <a:spcPct val="110000"/>
              </a:lnSpc>
              <a:defRPr sz="2000"/>
            </a:lvl2pPr>
            <a:lvl3pPr marL="457200">
              <a:lnSpc>
                <a:spcPct val="110000"/>
              </a:lnSpc>
              <a:defRPr sz="1800"/>
            </a:lvl3pPr>
            <a:lvl4pPr marL="685800">
              <a:lnSpc>
                <a:spcPct val="110000"/>
              </a:lnSpc>
              <a:defRPr sz="1600"/>
            </a:lvl4pPr>
            <a:lvl5pPr>
              <a:lnSpc>
                <a:spcPct val="110000"/>
              </a:lnSpc>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4" name="Date Placeholder 3">
            <a:extLst>
              <a:ext uri="{FF2B5EF4-FFF2-40B4-BE49-F238E27FC236}">
                <a16:creationId xmlns:a16="http://schemas.microsoft.com/office/drawing/2014/main" id="{96E82FA1-02B7-467E-9F16-D178149407C5}"/>
              </a:ext>
            </a:extLst>
          </p:cNvPr>
          <p:cNvSpPr>
            <a:spLocks noGrp="1"/>
          </p:cNvSpPr>
          <p:nvPr>
            <p:ph type="dt" sz="half" idx="10"/>
          </p:nvPr>
        </p:nvSpPr>
        <p:spPr/>
        <p:txBody>
          <a:bodyPr/>
          <a:lstStyle>
            <a:lvl1pPr>
              <a:defRPr>
                <a:latin typeface="+mn-lt"/>
              </a:defRPr>
            </a:lvl1pPr>
          </a:lstStyle>
          <a:p>
            <a:pPr>
              <a:defRPr/>
            </a:pPr>
            <a:r>
              <a:rPr lang="en-US" dirty="0">
                <a:solidFill>
                  <a:prstClr val="black">
                    <a:tint val="75000"/>
                  </a:prstClr>
                </a:solidFill>
              </a:rPr>
              <a:t>9/3/20XX</a:t>
            </a:r>
          </a:p>
        </p:txBody>
      </p:sp>
      <p:sp>
        <p:nvSpPr>
          <p:cNvPr id="5" name="Footer Placeholder 4">
            <a:extLst>
              <a:ext uri="{FF2B5EF4-FFF2-40B4-BE49-F238E27FC236}">
                <a16:creationId xmlns:a16="http://schemas.microsoft.com/office/drawing/2014/main" id="{6D389247-FB8A-4494-859B-B3754B02A5EE}"/>
              </a:ext>
            </a:extLst>
          </p:cNvPr>
          <p:cNvSpPr>
            <a:spLocks noGrp="1"/>
          </p:cNvSpPr>
          <p:nvPr>
            <p:ph type="ftr" sz="quarter" idx="11"/>
          </p:nvPr>
        </p:nvSpPr>
        <p:spPr/>
        <p:txBody>
          <a:bodyPr/>
          <a:lstStyle>
            <a:lvl1pPr>
              <a:defRPr>
                <a:latin typeface="+mn-lt"/>
              </a:defRPr>
            </a:lvl1pPr>
          </a:lstStyle>
          <a:p>
            <a:pPr>
              <a:defRPr/>
            </a:pPr>
            <a:r>
              <a:rPr lang="en-US" dirty="0">
                <a:solidFill>
                  <a:prstClr val="black">
                    <a:tint val="75000"/>
                  </a:prstClr>
                </a:solidFill>
              </a:rPr>
              <a:t>Presentation Title</a:t>
            </a:r>
          </a:p>
        </p:txBody>
      </p:sp>
      <p:sp>
        <p:nvSpPr>
          <p:cNvPr id="6" name="Slide Number Placeholder 5">
            <a:extLst>
              <a:ext uri="{FF2B5EF4-FFF2-40B4-BE49-F238E27FC236}">
                <a16:creationId xmlns:a16="http://schemas.microsoft.com/office/drawing/2014/main" id="{52CA5B62-3338-46A5-B381-A63B88CB0DDA}"/>
              </a:ext>
            </a:extLst>
          </p:cNvPr>
          <p:cNvSpPr>
            <a:spLocks noGrp="1"/>
          </p:cNvSpPr>
          <p:nvPr>
            <p:ph type="sldNum" sz="quarter" idx="12"/>
          </p:nvPr>
        </p:nvSpPr>
        <p:spPr/>
        <p:txBody>
          <a:bodyPr/>
          <a:lstStyle>
            <a:lvl1pPr>
              <a:defRPr>
                <a:latin typeface="+mn-lt"/>
              </a:defRPr>
            </a:lvl1pPr>
          </a:lstStyle>
          <a:p>
            <a:pPr>
              <a:defRPr/>
            </a:pPr>
            <a:fld id="{D76B855D-E9CC-4FF8-AD85-6CDC7B89A0DE}" type="slidenum">
              <a:rPr lang="en-US" smtClean="0">
                <a:solidFill>
                  <a:prstClr val="black">
                    <a:tint val="75000"/>
                  </a:prstClr>
                </a:solidFill>
              </a:rPr>
              <a:pPr>
                <a:defRPr/>
              </a:pPr>
              <a:t>‹#›</a:t>
            </a:fld>
            <a:endParaRPr lang="en-US" dirty="0">
              <a:solidFill>
                <a:prstClr val="black">
                  <a:tint val="75000"/>
                </a:prstClr>
              </a:solidFill>
            </a:endParaRPr>
          </a:p>
        </p:txBody>
      </p:sp>
      <p:sp>
        <p:nvSpPr>
          <p:cNvPr id="10" name="Oval 9">
            <a:extLst>
              <a:ext uri="{FF2B5EF4-FFF2-40B4-BE49-F238E27FC236}">
                <a16:creationId xmlns:a16="http://schemas.microsoft.com/office/drawing/2014/main" id="{E8E71C73-7BAD-4838-88C1-42E045A9D179}"/>
              </a:ext>
            </a:extLst>
          </p:cNvPr>
          <p:cNvSpPr/>
          <p:nvPr userDrawn="1"/>
        </p:nvSpPr>
        <p:spPr>
          <a:xfrm>
            <a:off x="10249620" y="1555068"/>
            <a:ext cx="819303" cy="79707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44560922-5803-412D-880B-065E75DCBC0A}"/>
              </a:ext>
            </a:extLst>
          </p:cNvPr>
          <p:cNvSpPr/>
          <p:nvPr userDrawn="1"/>
        </p:nvSpPr>
        <p:spPr>
          <a:xfrm>
            <a:off x="7590089" y="4034393"/>
            <a:ext cx="876704" cy="876704"/>
          </a:xfrm>
          <a:prstGeom prst="rect">
            <a:avLst/>
          </a:prstGeom>
          <a:noFill/>
          <a:ln w="127000">
            <a:solidFill>
              <a:schemeClr val="accent6"/>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208399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Oval 6">
            <a:extLst>
              <a:ext uri="{FF2B5EF4-FFF2-40B4-BE49-F238E27FC236}">
                <a16:creationId xmlns:a16="http://schemas.microsoft.com/office/drawing/2014/main" id="{200EACD1-D216-4037-8AFF-80CF273586DF}"/>
              </a:ext>
            </a:extLst>
          </p:cNvPr>
          <p:cNvSpPr/>
          <p:nvPr userDrawn="1"/>
        </p:nvSpPr>
        <p:spPr>
          <a:xfrm>
            <a:off x="2815929" y="148929"/>
            <a:ext cx="6560142" cy="6560142"/>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8" name="Arc 7">
            <a:extLst>
              <a:ext uri="{FF2B5EF4-FFF2-40B4-BE49-F238E27FC236}">
                <a16:creationId xmlns:a16="http://schemas.microsoft.com/office/drawing/2014/main" id="{F941DE04-3FEA-4A57-B200-F9F6A765C792}"/>
              </a:ext>
            </a:extLst>
          </p:cNvPr>
          <p:cNvSpPr/>
          <p:nvPr userDrawn="1"/>
        </p:nvSpPr>
        <p:spPr>
          <a:xfrm rot="9222429" flipV="1">
            <a:off x="2494119" y="-28502"/>
            <a:ext cx="6816262" cy="6816262"/>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A565C7B4-4152-4548-A771-EB148A028FDB}"/>
              </a:ext>
            </a:extLst>
          </p:cNvPr>
          <p:cNvSpPr/>
          <p:nvPr userDrawn="1"/>
        </p:nvSpPr>
        <p:spPr>
          <a:xfrm>
            <a:off x="8165417" y="5241988"/>
            <a:ext cx="759403" cy="738802"/>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04C0001-5D76-45A0-A9F4-7172BDDD5D28}"/>
              </a:ext>
            </a:extLst>
          </p:cNvPr>
          <p:cNvSpPr>
            <a:spLocks noGrp="1"/>
          </p:cNvSpPr>
          <p:nvPr>
            <p:ph type="title"/>
          </p:nvPr>
        </p:nvSpPr>
        <p:spPr>
          <a:xfrm>
            <a:off x="3319272" y="1380744"/>
            <a:ext cx="5559552" cy="2514600"/>
          </a:xfrm>
        </p:spPr>
        <p:txBody>
          <a:bodyPr anchor="b"/>
          <a:lstStyle>
            <a:lvl1pPr algn="ctr">
              <a:defRPr sz="6000">
                <a:solidFill>
                  <a:schemeClr val="bg1"/>
                </a:solidFill>
              </a:defRPr>
            </a:lvl1pPr>
          </a:lstStyle>
          <a:p>
            <a:r>
              <a:rPr lang="en-US"/>
              <a:t>Click to edit Master title style</a:t>
            </a:r>
          </a:p>
        </p:txBody>
      </p:sp>
      <p:sp>
        <p:nvSpPr>
          <p:cNvPr id="3" name="Text Placeholder 2">
            <a:extLst>
              <a:ext uri="{FF2B5EF4-FFF2-40B4-BE49-F238E27FC236}">
                <a16:creationId xmlns:a16="http://schemas.microsoft.com/office/drawing/2014/main" id="{9E1462C4-0E4B-4DB7-A8BF-FE55142760AF}"/>
              </a:ext>
            </a:extLst>
          </p:cNvPr>
          <p:cNvSpPr>
            <a:spLocks noGrp="1"/>
          </p:cNvSpPr>
          <p:nvPr>
            <p:ph type="body" idx="1"/>
          </p:nvPr>
        </p:nvSpPr>
        <p:spPr>
          <a:xfrm>
            <a:off x="3319272" y="4078224"/>
            <a:ext cx="5559552" cy="1536192"/>
          </a:xfrm>
        </p:spPr>
        <p:txBody>
          <a:bodyPr/>
          <a:lstStyle>
            <a:lvl1pPr marL="0" indent="0" algn="ctr">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7855737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9FF209-11EE-4A3F-9685-A155FECD0DC8}"/>
              </a:ext>
            </a:extLst>
          </p:cNvPr>
          <p:cNvSpPr>
            <a:spLocks noGrp="1"/>
          </p:cNvSpPr>
          <p:nvPr>
            <p:ph type="title"/>
          </p:nvPr>
        </p:nvSpPr>
        <p:spPr>
          <a:xfrm>
            <a:off x="539496" y="365125"/>
            <a:ext cx="10515600" cy="1325563"/>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0A47AF11-F208-4FDA-9E19-D6CA3472134E}"/>
              </a:ext>
            </a:extLst>
          </p:cNvPr>
          <p:cNvSpPr>
            <a:spLocks noGrp="1"/>
          </p:cNvSpPr>
          <p:nvPr>
            <p:ph idx="1"/>
          </p:nvPr>
        </p:nvSpPr>
        <p:spPr>
          <a:xfrm>
            <a:off x="1179576" y="1911096"/>
            <a:ext cx="9829800" cy="385974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6E82FA1-02B7-467E-9F16-D178149407C5}"/>
              </a:ext>
            </a:extLst>
          </p:cNvPr>
          <p:cNvSpPr>
            <a:spLocks noGrp="1"/>
          </p:cNvSpPr>
          <p:nvPr>
            <p:ph type="dt" sz="half" idx="10"/>
          </p:nvPr>
        </p:nvSpPr>
        <p:spPr/>
        <p:txBody>
          <a:bodyPr/>
          <a:lstStyle>
            <a:lvl1pPr>
              <a:defRPr>
                <a:latin typeface="+mn-lt"/>
              </a:defRPr>
            </a:lvl1pPr>
          </a:lstStyle>
          <a:p>
            <a:pPr>
              <a:defRPr/>
            </a:pPr>
            <a:r>
              <a:rPr lang="en-US" dirty="0">
                <a:solidFill>
                  <a:prstClr val="black">
                    <a:tint val="75000"/>
                  </a:prstClr>
                </a:solidFill>
              </a:rPr>
              <a:t>9/3/20XX</a:t>
            </a:r>
          </a:p>
        </p:txBody>
      </p:sp>
      <p:sp>
        <p:nvSpPr>
          <p:cNvPr id="5" name="Footer Placeholder 4">
            <a:extLst>
              <a:ext uri="{FF2B5EF4-FFF2-40B4-BE49-F238E27FC236}">
                <a16:creationId xmlns:a16="http://schemas.microsoft.com/office/drawing/2014/main" id="{6D389247-FB8A-4494-859B-B3754B02A5EE}"/>
              </a:ext>
            </a:extLst>
          </p:cNvPr>
          <p:cNvSpPr>
            <a:spLocks noGrp="1"/>
          </p:cNvSpPr>
          <p:nvPr>
            <p:ph type="ftr" sz="quarter" idx="11"/>
          </p:nvPr>
        </p:nvSpPr>
        <p:spPr/>
        <p:txBody>
          <a:bodyPr/>
          <a:lstStyle>
            <a:lvl1pPr>
              <a:defRPr>
                <a:latin typeface="+mn-lt"/>
              </a:defRPr>
            </a:lvl1pPr>
          </a:lstStyle>
          <a:p>
            <a:pPr>
              <a:defRPr/>
            </a:pPr>
            <a:r>
              <a:rPr lang="en-US" dirty="0">
                <a:solidFill>
                  <a:prstClr val="black">
                    <a:tint val="75000"/>
                  </a:prstClr>
                </a:solidFill>
              </a:rPr>
              <a:t>Presentation Title</a:t>
            </a:r>
          </a:p>
        </p:txBody>
      </p:sp>
      <p:sp>
        <p:nvSpPr>
          <p:cNvPr id="6" name="Slide Number Placeholder 5">
            <a:extLst>
              <a:ext uri="{FF2B5EF4-FFF2-40B4-BE49-F238E27FC236}">
                <a16:creationId xmlns:a16="http://schemas.microsoft.com/office/drawing/2014/main" id="{52CA5B62-3338-46A5-B381-A63B88CB0DDA}"/>
              </a:ext>
            </a:extLst>
          </p:cNvPr>
          <p:cNvSpPr>
            <a:spLocks noGrp="1"/>
          </p:cNvSpPr>
          <p:nvPr>
            <p:ph type="sldNum" sz="quarter" idx="12"/>
          </p:nvPr>
        </p:nvSpPr>
        <p:spPr/>
        <p:txBody>
          <a:bodyPr/>
          <a:lstStyle>
            <a:lvl1pPr>
              <a:defRPr>
                <a:latin typeface="+mn-lt"/>
              </a:defRPr>
            </a:lvl1pPr>
          </a:lstStyle>
          <a:p>
            <a:pPr>
              <a:defRPr/>
            </a:pPr>
            <a:fld id="{D76B855D-E9CC-4FF8-AD85-6CDC7B89A0DE}" type="slidenum">
              <a:rPr lang="en-US" smtClean="0">
                <a:solidFill>
                  <a:prstClr val="black">
                    <a:tint val="75000"/>
                  </a:prstClr>
                </a:solidFill>
              </a:rPr>
              <a:pPr>
                <a:defRPr/>
              </a:pPr>
              <a:t>‹#›</a:t>
            </a:fld>
            <a:endParaRPr lang="en-US" dirty="0">
              <a:solidFill>
                <a:prstClr val="black">
                  <a:tint val="75000"/>
                </a:prstClr>
              </a:solidFill>
            </a:endParaRPr>
          </a:p>
        </p:txBody>
      </p:sp>
      <p:sp>
        <p:nvSpPr>
          <p:cNvPr id="7" name="Freeform: Shape 6">
            <a:extLst>
              <a:ext uri="{FF2B5EF4-FFF2-40B4-BE49-F238E27FC236}">
                <a16:creationId xmlns:a16="http://schemas.microsoft.com/office/drawing/2014/main" id="{23DA7759-3209-4FE2-96D1-4EEDD81E9EA0}"/>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8" name="Freeform: Shape 7">
            <a:extLst>
              <a:ext uri="{FF2B5EF4-FFF2-40B4-BE49-F238E27FC236}">
                <a16:creationId xmlns:a16="http://schemas.microsoft.com/office/drawing/2014/main" id="{41460DAD-8769-4C9F-9C8C-BB0443909D76}"/>
              </a:ext>
            </a:extLst>
          </p:cNvPr>
          <p:cNvSpPr/>
          <p:nvPr/>
        </p:nvSpPr>
        <p:spPr>
          <a:xfrm flipH="1">
            <a:off x="12353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750812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11BF3-02E8-4EB7-818E-652B82CF2C9D}"/>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254D3190-B78C-42F1-9D62-F523886BBE51}"/>
              </a:ext>
            </a:extLst>
          </p:cNvPr>
          <p:cNvSpPr>
            <a:spLocks noGrp="1"/>
          </p:cNvSpPr>
          <p:nvPr>
            <p:ph type="dt" sz="half" idx="10"/>
          </p:nvPr>
        </p:nvSpPr>
        <p:spPr/>
        <p:txBody>
          <a:bodyPr/>
          <a:lstStyle>
            <a:lvl1pPr>
              <a:defRPr>
                <a:latin typeface="+mn-lt"/>
              </a:defRPr>
            </a:lvl1pPr>
          </a:lstStyle>
          <a:p>
            <a:pPr>
              <a:defRPr/>
            </a:pPr>
            <a:r>
              <a:rPr lang="en-US" dirty="0">
                <a:solidFill>
                  <a:prstClr val="black">
                    <a:tint val="75000"/>
                  </a:prstClr>
                </a:solidFill>
              </a:rPr>
              <a:t>9/3/20XX</a:t>
            </a:r>
          </a:p>
        </p:txBody>
      </p:sp>
      <p:sp>
        <p:nvSpPr>
          <p:cNvPr id="4" name="Footer Placeholder 3">
            <a:extLst>
              <a:ext uri="{FF2B5EF4-FFF2-40B4-BE49-F238E27FC236}">
                <a16:creationId xmlns:a16="http://schemas.microsoft.com/office/drawing/2014/main" id="{EA381C40-F9FC-4D58-8508-F0632DF5A018}"/>
              </a:ext>
            </a:extLst>
          </p:cNvPr>
          <p:cNvSpPr>
            <a:spLocks noGrp="1"/>
          </p:cNvSpPr>
          <p:nvPr>
            <p:ph type="ftr" sz="quarter" idx="11"/>
          </p:nvPr>
        </p:nvSpPr>
        <p:spPr/>
        <p:txBody>
          <a:bodyPr/>
          <a:lstStyle>
            <a:lvl1pPr>
              <a:defRPr>
                <a:latin typeface="+mn-lt"/>
              </a:defRPr>
            </a:lvl1pPr>
          </a:lstStyle>
          <a:p>
            <a:pPr>
              <a:defRPr/>
            </a:pPr>
            <a:r>
              <a:rPr lang="en-US" dirty="0">
                <a:solidFill>
                  <a:prstClr val="black">
                    <a:tint val="75000"/>
                  </a:prstClr>
                </a:solidFill>
              </a:rPr>
              <a:t>Presentation Title</a:t>
            </a:r>
          </a:p>
        </p:txBody>
      </p:sp>
      <p:sp>
        <p:nvSpPr>
          <p:cNvPr id="5" name="Slide Number Placeholder 4">
            <a:extLst>
              <a:ext uri="{FF2B5EF4-FFF2-40B4-BE49-F238E27FC236}">
                <a16:creationId xmlns:a16="http://schemas.microsoft.com/office/drawing/2014/main" id="{2101CBCC-4CC2-49BD-B155-01E0F4D798BE}"/>
              </a:ext>
            </a:extLst>
          </p:cNvPr>
          <p:cNvSpPr>
            <a:spLocks noGrp="1"/>
          </p:cNvSpPr>
          <p:nvPr>
            <p:ph type="sldNum" sz="quarter" idx="12"/>
          </p:nvPr>
        </p:nvSpPr>
        <p:spPr/>
        <p:txBody>
          <a:bodyPr/>
          <a:lstStyle>
            <a:lvl1pPr>
              <a:defRPr>
                <a:latin typeface="+mn-lt"/>
              </a:defRPr>
            </a:lvl1pPr>
          </a:lstStyle>
          <a:p>
            <a:pPr>
              <a:defRPr/>
            </a:pPr>
            <a:fld id="{D76B855D-E9CC-4FF8-AD85-6CDC7B89A0DE}" type="slidenum">
              <a:rPr lang="en-US" smtClean="0">
                <a:solidFill>
                  <a:prstClr val="black">
                    <a:tint val="75000"/>
                  </a:prstClr>
                </a:solidFill>
              </a:rPr>
              <a:pPr>
                <a:defRPr/>
              </a:pPr>
              <a:t>‹#›</a:t>
            </a:fld>
            <a:endParaRPr lang="en-US" dirty="0">
              <a:solidFill>
                <a:prstClr val="black">
                  <a:tint val="75000"/>
                </a:prstClr>
              </a:solidFill>
            </a:endParaRPr>
          </a:p>
        </p:txBody>
      </p:sp>
      <p:sp>
        <p:nvSpPr>
          <p:cNvPr id="6" name="Freeform: Shape 5">
            <a:extLst>
              <a:ext uri="{FF2B5EF4-FFF2-40B4-BE49-F238E27FC236}">
                <a16:creationId xmlns:a16="http://schemas.microsoft.com/office/drawing/2014/main" id="{DC13EF9C-0B5A-4364-91AA-E5DD5B536E54}"/>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7" name="Freeform: Shape 6">
            <a:extLst>
              <a:ext uri="{FF2B5EF4-FFF2-40B4-BE49-F238E27FC236}">
                <a16:creationId xmlns:a16="http://schemas.microsoft.com/office/drawing/2014/main" id="{8F674475-6327-490A-BD7F-084F5C07F2E4}"/>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8" name="Content Placeholder 2">
            <a:extLst>
              <a:ext uri="{FF2B5EF4-FFF2-40B4-BE49-F238E27FC236}">
                <a16:creationId xmlns:a16="http://schemas.microsoft.com/office/drawing/2014/main" id="{4753B078-30BA-4AB9-A020-EE8D9404B69E}"/>
              </a:ext>
            </a:extLst>
          </p:cNvPr>
          <p:cNvSpPr>
            <a:spLocks noGrp="1"/>
          </p:cNvSpPr>
          <p:nvPr>
            <p:ph idx="1"/>
          </p:nvPr>
        </p:nvSpPr>
        <p:spPr>
          <a:xfrm>
            <a:off x="838200" y="1911096"/>
            <a:ext cx="10515600" cy="385974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989230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slide with picture">
    <p:bg>
      <p:bgPr>
        <a:solidFill>
          <a:schemeClr val="tx1"/>
        </a:solidFill>
        <a:effectLst/>
      </p:bgPr>
    </p:bg>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63E3FD7E-C80A-4707-A8E9-4134DF91F3FF}"/>
              </a:ext>
            </a:extLst>
          </p:cNvPr>
          <p:cNvSpPr>
            <a:spLocks noGrp="1"/>
          </p:cNvSpPr>
          <p:nvPr>
            <p:ph type="pic" sz="quarter" idx="10"/>
          </p:nvPr>
        </p:nvSpPr>
        <p:spPr>
          <a:xfrm>
            <a:off x="0" y="1"/>
            <a:ext cx="12192000" cy="6858000"/>
          </a:xfrm>
        </p:spPr>
        <p:txBody>
          <a:bodyPr/>
          <a:lstStyle>
            <a:lvl1pPr>
              <a:buNone/>
              <a:defRPr>
                <a:solidFill>
                  <a:schemeClr val="bg1"/>
                </a:solidFill>
              </a:defRPr>
            </a:lvl1pPr>
          </a:lstStyle>
          <a:p>
            <a:r>
              <a:rPr lang="en-US"/>
              <a:t>Click icon to add picture</a:t>
            </a:r>
            <a:endParaRPr lang="en-US" dirty="0"/>
          </a:p>
        </p:txBody>
      </p:sp>
      <p:sp>
        <p:nvSpPr>
          <p:cNvPr id="10" name="Title 9">
            <a:extLst>
              <a:ext uri="{FF2B5EF4-FFF2-40B4-BE49-F238E27FC236}">
                <a16:creationId xmlns:a16="http://schemas.microsoft.com/office/drawing/2014/main" id="{10EC23F5-CD2E-4207-A4E6-73BDFF74D868}"/>
              </a:ext>
            </a:extLst>
          </p:cNvPr>
          <p:cNvSpPr>
            <a:spLocks noGrp="1"/>
          </p:cNvSpPr>
          <p:nvPr>
            <p:ph type="title"/>
          </p:nvPr>
        </p:nvSpPr>
        <p:spPr>
          <a:xfrm>
            <a:off x="3111500" y="370600"/>
            <a:ext cx="5923842" cy="5923842"/>
          </a:xfrm>
          <a:custGeom>
            <a:avLst/>
            <a:gdLst>
              <a:gd name="connsiteX0" fmla="*/ 2961921 w 5923842"/>
              <a:gd name="connsiteY0" fmla="*/ 0 h 5923842"/>
              <a:gd name="connsiteX1" fmla="*/ 5923842 w 5923842"/>
              <a:gd name="connsiteY1" fmla="*/ 2961921 h 5923842"/>
              <a:gd name="connsiteX2" fmla="*/ 2961921 w 5923842"/>
              <a:gd name="connsiteY2" fmla="*/ 5923842 h 5923842"/>
              <a:gd name="connsiteX3" fmla="*/ 0 w 5923842"/>
              <a:gd name="connsiteY3" fmla="*/ 2961921 h 5923842"/>
              <a:gd name="connsiteX4" fmla="*/ 2961921 w 5923842"/>
              <a:gd name="connsiteY4" fmla="*/ 0 h 59238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923842" h="5923842">
                <a:moveTo>
                  <a:pt x="2961921" y="0"/>
                </a:moveTo>
                <a:cubicBezTo>
                  <a:pt x="4597745" y="0"/>
                  <a:pt x="5923842" y="1326097"/>
                  <a:pt x="5923842" y="2961921"/>
                </a:cubicBezTo>
                <a:cubicBezTo>
                  <a:pt x="5923842" y="4597745"/>
                  <a:pt x="4597745" y="5923842"/>
                  <a:pt x="2961921" y="5923842"/>
                </a:cubicBezTo>
                <a:cubicBezTo>
                  <a:pt x="1326097" y="5923842"/>
                  <a:pt x="0" y="4597745"/>
                  <a:pt x="0" y="2961921"/>
                </a:cubicBezTo>
                <a:cubicBezTo>
                  <a:pt x="0" y="1326097"/>
                  <a:pt x="1326097" y="0"/>
                  <a:pt x="2961921" y="0"/>
                </a:cubicBezTo>
                <a:close/>
              </a:path>
            </a:pathLst>
          </a:custGeom>
          <a:solidFill>
            <a:schemeClr val="bg1">
              <a:alpha val="95000"/>
            </a:schemeClr>
          </a:solidFill>
        </p:spPr>
        <p:txBody>
          <a:bodyPr wrap="square" lIns="457200" rIns="457200" bIns="2331720" anchor="b" anchorCtr="0">
            <a:noAutofit/>
          </a:bodyPr>
          <a:lstStyle>
            <a:lvl1pPr algn="ctr">
              <a:defRPr sz="4000">
                <a:solidFill>
                  <a:schemeClr val="tx1"/>
                </a:solidFill>
              </a:defRPr>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E1462C4-0E4B-4DB7-A8BF-FE55142760AF}"/>
              </a:ext>
            </a:extLst>
          </p:cNvPr>
          <p:cNvSpPr>
            <a:spLocks noGrp="1"/>
          </p:cNvSpPr>
          <p:nvPr>
            <p:ph type="body" idx="1"/>
          </p:nvPr>
        </p:nvSpPr>
        <p:spPr>
          <a:xfrm>
            <a:off x="3575304" y="4379976"/>
            <a:ext cx="5038344" cy="713232"/>
          </a:xfrm>
        </p:spPr>
        <p:txBody>
          <a:bodyPr/>
          <a:lstStyle>
            <a:lvl1pPr marL="0" indent="0" algn="ctr">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11" name="Date Placeholder 10">
            <a:extLst>
              <a:ext uri="{FF2B5EF4-FFF2-40B4-BE49-F238E27FC236}">
                <a16:creationId xmlns:a16="http://schemas.microsoft.com/office/drawing/2014/main" id="{6B76FE53-FB67-4871-8485-71BAAFD7D1BF}"/>
              </a:ext>
            </a:extLst>
          </p:cNvPr>
          <p:cNvSpPr>
            <a:spLocks noGrp="1"/>
          </p:cNvSpPr>
          <p:nvPr>
            <p:ph type="dt" sz="half" idx="11"/>
          </p:nvPr>
        </p:nvSpPr>
        <p:spPr/>
        <p:txBody>
          <a:bodyPr/>
          <a:lstStyle>
            <a:lvl1pPr>
              <a:defRPr>
                <a:solidFill>
                  <a:schemeClr val="bg1"/>
                </a:solidFill>
                <a:latin typeface="+mn-lt"/>
              </a:defRPr>
            </a:lvl1pPr>
          </a:lstStyle>
          <a:p>
            <a:pPr>
              <a:defRPr/>
            </a:pPr>
            <a:r>
              <a:rPr lang="en-US" dirty="0"/>
              <a:t>9/3/20XX</a:t>
            </a:r>
          </a:p>
        </p:txBody>
      </p:sp>
      <p:sp>
        <p:nvSpPr>
          <p:cNvPr id="12" name="Footer Placeholder 11">
            <a:extLst>
              <a:ext uri="{FF2B5EF4-FFF2-40B4-BE49-F238E27FC236}">
                <a16:creationId xmlns:a16="http://schemas.microsoft.com/office/drawing/2014/main" id="{AD26FED4-1CE2-444B-A77E-EB3CB505AF19}"/>
              </a:ext>
            </a:extLst>
          </p:cNvPr>
          <p:cNvSpPr>
            <a:spLocks noGrp="1"/>
          </p:cNvSpPr>
          <p:nvPr>
            <p:ph type="ftr" sz="quarter" idx="12"/>
          </p:nvPr>
        </p:nvSpPr>
        <p:spPr/>
        <p:txBody>
          <a:bodyPr/>
          <a:lstStyle>
            <a:lvl1pPr>
              <a:defRPr>
                <a:solidFill>
                  <a:schemeClr val="bg1"/>
                </a:solidFill>
                <a:latin typeface="+mn-lt"/>
              </a:defRPr>
            </a:lvl1pPr>
          </a:lstStyle>
          <a:p>
            <a:pPr>
              <a:defRPr/>
            </a:pPr>
            <a:r>
              <a:rPr lang="en-US" dirty="0"/>
              <a:t>Presentation Title</a:t>
            </a:r>
          </a:p>
        </p:txBody>
      </p:sp>
      <p:sp>
        <p:nvSpPr>
          <p:cNvPr id="13" name="Slide Number Placeholder 12">
            <a:extLst>
              <a:ext uri="{FF2B5EF4-FFF2-40B4-BE49-F238E27FC236}">
                <a16:creationId xmlns:a16="http://schemas.microsoft.com/office/drawing/2014/main" id="{28FD25AA-10CC-48D8-9577-257871107B9A}"/>
              </a:ext>
            </a:extLst>
          </p:cNvPr>
          <p:cNvSpPr>
            <a:spLocks noGrp="1"/>
          </p:cNvSpPr>
          <p:nvPr>
            <p:ph type="sldNum" sz="quarter" idx="13"/>
          </p:nvPr>
        </p:nvSpPr>
        <p:spPr/>
        <p:txBody>
          <a:bodyPr/>
          <a:lstStyle>
            <a:lvl1pPr>
              <a:defRPr>
                <a:solidFill>
                  <a:schemeClr val="bg1"/>
                </a:solidFill>
                <a:latin typeface="+mn-lt"/>
              </a:defRPr>
            </a:lvl1pPr>
          </a:lstStyle>
          <a:p>
            <a:pPr>
              <a:defRPr/>
            </a:pPr>
            <a:fld id="{D76B855D-E9CC-4FF8-AD85-6CDC7B89A0DE}" type="slidenum">
              <a:rPr lang="en-US" smtClean="0"/>
              <a:pPr>
                <a:defRPr/>
              </a:pPr>
              <a:t>‹#›</a:t>
            </a:fld>
            <a:endParaRPr lang="en-US" dirty="0"/>
          </a:p>
        </p:txBody>
      </p:sp>
    </p:spTree>
    <p:extLst>
      <p:ext uri="{BB962C8B-B14F-4D97-AF65-F5344CB8AC3E}">
        <p14:creationId xmlns:p14="http://schemas.microsoft.com/office/powerpoint/2010/main" val="2203281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BFD05-2CB2-4A7E-89E7-57615BA82B4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3F9532B8-D460-476D-816F-725E8D96C0A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6F7120F-70AF-4ED5-B364-3AA55C6B44B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3D8B65F-F709-469F-9961-4D01896CAA12}"/>
              </a:ext>
            </a:extLst>
          </p:cNvPr>
          <p:cNvSpPr>
            <a:spLocks noGrp="1"/>
          </p:cNvSpPr>
          <p:nvPr>
            <p:ph type="dt" sz="half" idx="10"/>
          </p:nvPr>
        </p:nvSpPr>
        <p:spPr/>
        <p:txBody>
          <a:bodyPr/>
          <a:lstStyle>
            <a:lvl1pPr>
              <a:defRPr>
                <a:latin typeface="+mn-lt"/>
              </a:defRPr>
            </a:lvl1pPr>
          </a:lstStyle>
          <a:p>
            <a:pPr>
              <a:defRPr/>
            </a:pPr>
            <a:r>
              <a:rPr lang="en-US" dirty="0">
                <a:solidFill>
                  <a:prstClr val="black">
                    <a:tint val="75000"/>
                  </a:prstClr>
                </a:solidFill>
              </a:rPr>
              <a:t>9/3/20XX</a:t>
            </a:r>
          </a:p>
        </p:txBody>
      </p:sp>
      <p:sp>
        <p:nvSpPr>
          <p:cNvPr id="6" name="Footer Placeholder 5">
            <a:extLst>
              <a:ext uri="{FF2B5EF4-FFF2-40B4-BE49-F238E27FC236}">
                <a16:creationId xmlns:a16="http://schemas.microsoft.com/office/drawing/2014/main" id="{B781C6BC-B23D-48BC-AD44-654DDB8D0122}"/>
              </a:ext>
            </a:extLst>
          </p:cNvPr>
          <p:cNvSpPr>
            <a:spLocks noGrp="1"/>
          </p:cNvSpPr>
          <p:nvPr>
            <p:ph type="ftr" sz="quarter" idx="11"/>
          </p:nvPr>
        </p:nvSpPr>
        <p:spPr/>
        <p:txBody>
          <a:bodyPr/>
          <a:lstStyle>
            <a:lvl1pPr>
              <a:defRPr>
                <a:latin typeface="+mn-lt"/>
              </a:defRPr>
            </a:lvl1pPr>
          </a:lstStyle>
          <a:p>
            <a:pPr>
              <a:defRPr/>
            </a:pPr>
            <a:r>
              <a:rPr lang="en-US" dirty="0">
                <a:solidFill>
                  <a:prstClr val="black">
                    <a:tint val="75000"/>
                  </a:prstClr>
                </a:solidFill>
              </a:rPr>
              <a:t>Presentation Title</a:t>
            </a:r>
          </a:p>
        </p:txBody>
      </p:sp>
      <p:sp>
        <p:nvSpPr>
          <p:cNvPr id="7" name="Slide Number Placeholder 6">
            <a:extLst>
              <a:ext uri="{FF2B5EF4-FFF2-40B4-BE49-F238E27FC236}">
                <a16:creationId xmlns:a16="http://schemas.microsoft.com/office/drawing/2014/main" id="{6100D60B-86A1-479D-BCE8-06D2C3DBC94E}"/>
              </a:ext>
            </a:extLst>
          </p:cNvPr>
          <p:cNvSpPr>
            <a:spLocks noGrp="1"/>
          </p:cNvSpPr>
          <p:nvPr>
            <p:ph type="sldNum" sz="quarter" idx="12"/>
          </p:nvPr>
        </p:nvSpPr>
        <p:spPr/>
        <p:txBody>
          <a:bodyPr/>
          <a:lstStyle>
            <a:lvl1pPr>
              <a:defRPr>
                <a:latin typeface="+mn-lt"/>
              </a:defRPr>
            </a:lvl1pPr>
          </a:lstStyle>
          <a:p>
            <a:pPr>
              <a:defRPr/>
            </a:pPr>
            <a:fld id="{D76B855D-E9CC-4FF8-AD85-6CDC7B89A0DE}" type="slidenum">
              <a:rPr lang="en-US" smtClean="0">
                <a:solidFill>
                  <a:prstClr val="black">
                    <a:tint val="75000"/>
                  </a:prstClr>
                </a:solidFill>
              </a:rPr>
              <a:pPr>
                <a:defRPr/>
              </a:pPr>
              <a:t>‹#›</a:t>
            </a:fld>
            <a:endParaRPr lang="en-US" dirty="0">
              <a:solidFill>
                <a:prstClr val="black">
                  <a:tint val="75000"/>
                </a:prstClr>
              </a:solidFill>
            </a:endParaRPr>
          </a:p>
        </p:txBody>
      </p:sp>
      <p:sp>
        <p:nvSpPr>
          <p:cNvPr id="8" name="Freeform: Shape 7">
            <a:extLst>
              <a:ext uri="{FF2B5EF4-FFF2-40B4-BE49-F238E27FC236}">
                <a16:creationId xmlns:a16="http://schemas.microsoft.com/office/drawing/2014/main" id="{B4EC5136-99DA-40B5-8F79-5C3A56D38BA1}"/>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4F8FB775-26C4-41BA-837C-4478D48D215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769069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92983E-E761-4429-9203-7FE8B2DB67E4}"/>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B921E9B7-62BE-49BA-AC6B-55250D66277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C41A3FD-B90A-4C31-BD6B-581F9E2E0E5E}"/>
              </a:ext>
            </a:extLst>
          </p:cNvPr>
          <p:cNvSpPr>
            <a:spLocks noGrp="1"/>
          </p:cNvSpPr>
          <p:nvPr>
            <p:ph sz="half" idx="2"/>
          </p:nvPr>
        </p:nvSpPr>
        <p:spPr>
          <a:xfrm>
            <a:off x="839788" y="2505075"/>
            <a:ext cx="5157787" cy="3684588"/>
          </a:xfrm>
        </p:spPr>
        <p:txBody>
          <a:bodyPr>
            <a:normAutofit/>
          </a:bodyPr>
          <a:lstStyle>
            <a:lvl1pPr>
              <a:defRPr sz="2400"/>
            </a:lvl1pPr>
            <a:lvl2pPr>
              <a:defRPr sz="2000"/>
            </a:lvl2pPr>
            <a:lvl3pPr>
              <a:defRPr sz="18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060D1D55-B722-4968-B171-AF3B462DDAD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71085A8-02C2-4E7F-935E-5AEECBAD19BE}"/>
              </a:ext>
            </a:extLst>
          </p:cNvPr>
          <p:cNvSpPr>
            <a:spLocks noGrp="1"/>
          </p:cNvSpPr>
          <p:nvPr>
            <p:ph sz="quarter" idx="4"/>
          </p:nvPr>
        </p:nvSpPr>
        <p:spPr>
          <a:xfrm>
            <a:off x="6172200" y="2505075"/>
            <a:ext cx="5183188" cy="3684588"/>
          </a:xfrm>
        </p:spPr>
        <p:txBody>
          <a:bodyPr>
            <a:normAutofit/>
          </a:bodyPr>
          <a:lstStyle>
            <a:lvl1pPr>
              <a:defRPr sz="2400"/>
            </a:lvl1pPr>
            <a:lvl2pPr>
              <a:defRPr sz="2000"/>
            </a:lvl2pPr>
            <a:lvl3pPr>
              <a:defRPr sz="18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9A8A5018-8A77-40E8-B159-4894ECF228B1}"/>
              </a:ext>
            </a:extLst>
          </p:cNvPr>
          <p:cNvSpPr>
            <a:spLocks noGrp="1"/>
          </p:cNvSpPr>
          <p:nvPr>
            <p:ph type="dt" sz="half" idx="10"/>
          </p:nvPr>
        </p:nvSpPr>
        <p:spPr/>
        <p:txBody>
          <a:bodyPr/>
          <a:lstStyle>
            <a:lvl1pPr>
              <a:defRPr>
                <a:latin typeface="+mn-lt"/>
              </a:defRPr>
            </a:lvl1pPr>
          </a:lstStyle>
          <a:p>
            <a:pPr>
              <a:defRPr/>
            </a:pPr>
            <a:r>
              <a:rPr lang="en-US" dirty="0">
                <a:solidFill>
                  <a:prstClr val="black">
                    <a:tint val="75000"/>
                  </a:prstClr>
                </a:solidFill>
              </a:rPr>
              <a:t>9/3/20XX</a:t>
            </a:r>
          </a:p>
        </p:txBody>
      </p:sp>
      <p:sp>
        <p:nvSpPr>
          <p:cNvPr id="8" name="Footer Placeholder 7">
            <a:extLst>
              <a:ext uri="{FF2B5EF4-FFF2-40B4-BE49-F238E27FC236}">
                <a16:creationId xmlns:a16="http://schemas.microsoft.com/office/drawing/2014/main" id="{8AD79441-8908-4461-9FDD-BCE638837098}"/>
              </a:ext>
            </a:extLst>
          </p:cNvPr>
          <p:cNvSpPr>
            <a:spLocks noGrp="1"/>
          </p:cNvSpPr>
          <p:nvPr>
            <p:ph type="ftr" sz="quarter" idx="11"/>
          </p:nvPr>
        </p:nvSpPr>
        <p:spPr/>
        <p:txBody>
          <a:bodyPr/>
          <a:lstStyle>
            <a:lvl1pPr>
              <a:defRPr>
                <a:latin typeface="+mn-lt"/>
              </a:defRPr>
            </a:lvl1pPr>
          </a:lstStyle>
          <a:p>
            <a:pPr>
              <a:defRPr/>
            </a:pPr>
            <a:r>
              <a:rPr lang="en-US" dirty="0">
                <a:solidFill>
                  <a:prstClr val="black">
                    <a:tint val="75000"/>
                  </a:prstClr>
                </a:solidFill>
              </a:rPr>
              <a:t>Presentation Title</a:t>
            </a:r>
          </a:p>
        </p:txBody>
      </p:sp>
      <p:sp>
        <p:nvSpPr>
          <p:cNvPr id="9" name="Slide Number Placeholder 8">
            <a:extLst>
              <a:ext uri="{FF2B5EF4-FFF2-40B4-BE49-F238E27FC236}">
                <a16:creationId xmlns:a16="http://schemas.microsoft.com/office/drawing/2014/main" id="{C8D29F7D-B101-4950-A2C0-F350FB26D45F}"/>
              </a:ext>
            </a:extLst>
          </p:cNvPr>
          <p:cNvSpPr>
            <a:spLocks noGrp="1"/>
          </p:cNvSpPr>
          <p:nvPr>
            <p:ph type="sldNum" sz="quarter" idx="12"/>
          </p:nvPr>
        </p:nvSpPr>
        <p:spPr/>
        <p:txBody>
          <a:bodyPr/>
          <a:lstStyle>
            <a:lvl1pPr>
              <a:defRPr>
                <a:latin typeface="+mn-lt"/>
              </a:defRPr>
            </a:lvl1pPr>
          </a:lstStyle>
          <a:p>
            <a:pPr>
              <a:defRPr/>
            </a:pPr>
            <a:fld id="{D76B855D-E9CC-4FF8-AD85-6CDC7B89A0DE}" type="slidenum">
              <a:rPr lang="en-US" smtClean="0">
                <a:solidFill>
                  <a:prstClr val="black">
                    <a:tint val="75000"/>
                  </a:prstClr>
                </a:solidFill>
              </a:rPr>
              <a:pPr>
                <a:defRPr/>
              </a:pPr>
              <a:t>‹#›</a:t>
            </a:fld>
            <a:endParaRPr lang="en-US" dirty="0">
              <a:solidFill>
                <a:prstClr val="black">
                  <a:tint val="75000"/>
                </a:prstClr>
              </a:solidFill>
            </a:endParaRPr>
          </a:p>
        </p:txBody>
      </p:sp>
      <p:sp>
        <p:nvSpPr>
          <p:cNvPr id="10" name="Freeform: Shape 9">
            <a:extLst>
              <a:ext uri="{FF2B5EF4-FFF2-40B4-BE49-F238E27FC236}">
                <a16:creationId xmlns:a16="http://schemas.microsoft.com/office/drawing/2014/main" id="{862D7398-9A79-4B24-9C7D-F0DEED57C70B}"/>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1" name="Freeform: Shape 10">
            <a:extLst>
              <a:ext uri="{FF2B5EF4-FFF2-40B4-BE49-F238E27FC236}">
                <a16:creationId xmlns:a16="http://schemas.microsoft.com/office/drawing/2014/main" id="{C07F28CD-1873-4E36-A064-2D25E0A8501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55946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TxTwoObj" preserve="1">
  <p:cSld name="Comparison 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92983E-E761-4429-9203-7FE8B2DB67E4}"/>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B921E9B7-62BE-49BA-AC6B-55250D66277F}"/>
              </a:ext>
            </a:extLst>
          </p:cNvPr>
          <p:cNvSpPr>
            <a:spLocks noGrp="1"/>
          </p:cNvSpPr>
          <p:nvPr>
            <p:ph type="body" idx="1"/>
          </p:nvPr>
        </p:nvSpPr>
        <p:spPr>
          <a:xfrm>
            <a:off x="839788" y="1681163"/>
            <a:ext cx="32918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C41A3FD-B90A-4C31-BD6B-581F9E2E0E5E}"/>
              </a:ext>
            </a:extLst>
          </p:cNvPr>
          <p:cNvSpPr>
            <a:spLocks noGrp="1"/>
          </p:cNvSpPr>
          <p:nvPr>
            <p:ph sz="half" idx="2"/>
          </p:nvPr>
        </p:nvSpPr>
        <p:spPr>
          <a:xfrm>
            <a:off x="839788" y="2505075"/>
            <a:ext cx="3291840" cy="3684588"/>
          </a:xfrm>
        </p:spPr>
        <p:txBody>
          <a:bodyPr>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060D1D55-B722-4968-B171-AF3B462DDAD8}"/>
              </a:ext>
            </a:extLst>
          </p:cNvPr>
          <p:cNvSpPr>
            <a:spLocks noGrp="1"/>
          </p:cNvSpPr>
          <p:nvPr>
            <p:ph type="body" sz="quarter" idx="3"/>
          </p:nvPr>
        </p:nvSpPr>
        <p:spPr>
          <a:xfrm>
            <a:off x="4453128" y="1681163"/>
            <a:ext cx="32918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71085A8-02C2-4E7F-935E-5AEECBAD19BE}"/>
              </a:ext>
            </a:extLst>
          </p:cNvPr>
          <p:cNvSpPr>
            <a:spLocks noGrp="1"/>
          </p:cNvSpPr>
          <p:nvPr>
            <p:ph sz="quarter" idx="4"/>
          </p:nvPr>
        </p:nvSpPr>
        <p:spPr>
          <a:xfrm>
            <a:off x="4453128" y="2505075"/>
            <a:ext cx="3291840" cy="3684588"/>
          </a:xfrm>
        </p:spPr>
        <p:txBody>
          <a:bodyPr>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9A8A5018-8A77-40E8-B159-4894ECF228B1}"/>
              </a:ext>
            </a:extLst>
          </p:cNvPr>
          <p:cNvSpPr>
            <a:spLocks noGrp="1"/>
          </p:cNvSpPr>
          <p:nvPr>
            <p:ph type="dt" sz="half" idx="10"/>
          </p:nvPr>
        </p:nvSpPr>
        <p:spPr/>
        <p:txBody>
          <a:bodyPr/>
          <a:lstStyle>
            <a:lvl1pPr>
              <a:defRPr>
                <a:latin typeface="+mn-lt"/>
              </a:defRPr>
            </a:lvl1pPr>
          </a:lstStyle>
          <a:p>
            <a:pPr>
              <a:defRPr/>
            </a:pPr>
            <a:r>
              <a:rPr lang="en-US" dirty="0">
                <a:solidFill>
                  <a:prstClr val="black">
                    <a:tint val="75000"/>
                  </a:prstClr>
                </a:solidFill>
              </a:rPr>
              <a:t>9/3/20XX</a:t>
            </a:r>
          </a:p>
        </p:txBody>
      </p:sp>
      <p:sp>
        <p:nvSpPr>
          <p:cNvPr id="8" name="Footer Placeholder 7">
            <a:extLst>
              <a:ext uri="{FF2B5EF4-FFF2-40B4-BE49-F238E27FC236}">
                <a16:creationId xmlns:a16="http://schemas.microsoft.com/office/drawing/2014/main" id="{8AD79441-8908-4461-9FDD-BCE638837098}"/>
              </a:ext>
            </a:extLst>
          </p:cNvPr>
          <p:cNvSpPr>
            <a:spLocks noGrp="1"/>
          </p:cNvSpPr>
          <p:nvPr>
            <p:ph type="ftr" sz="quarter" idx="11"/>
          </p:nvPr>
        </p:nvSpPr>
        <p:spPr/>
        <p:txBody>
          <a:bodyPr/>
          <a:lstStyle>
            <a:lvl1pPr>
              <a:defRPr>
                <a:latin typeface="+mn-lt"/>
              </a:defRPr>
            </a:lvl1pPr>
          </a:lstStyle>
          <a:p>
            <a:pPr>
              <a:defRPr/>
            </a:pPr>
            <a:r>
              <a:rPr lang="en-US" dirty="0">
                <a:solidFill>
                  <a:prstClr val="black">
                    <a:tint val="75000"/>
                  </a:prstClr>
                </a:solidFill>
              </a:rPr>
              <a:t>Presentation Title</a:t>
            </a:r>
          </a:p>
        </p:txBody>
      </p:sp>
      <p:sp>
        <p:nvSpPr>
          <p:cNvPr id="9" name="Slide Number Placeholder 8">
            <a:extLst>
              <a:ext uri="{FF2B5EF4-FFF2-40B4-BE49-F238E27FC236}">
                <a16:creationId xmlns:a16="http://schemas.microsoft.com/office/drawing/2014/main" id="{C8D29F7D-B101-4950-A2C0-F350FB26D45F}"/>
              </a:ext>
            </a:extLst>
          </p:cNvPr>
          <p:cNvSpPr>
            <a:spLocks noGrp="1"/>
          </p:cNvSpPr>
          <p:nvPr>
            <p:ph type="sldNum" sz="quarter" idx="12"/>
          </p:nvPr>
        </p:nvSpPr>
        <p:spPr/>
        <p:txBody>
          <a:bodyPr/>
          <a:lstStyle>
            <a:lvl1pPr>
              <a:defRPr>
                <a:latin typeface="+mn-lt"/>
              </a:defRPr>
            </a:lvl1pPr>
          </a:lstStyle>
          <a:p>
            <a:pPr>
              <a:defRPr/>
            </a:pPr>
            <a:fld id="{D76B855D-E9CC-4FF8-AD85-6CDC7B89A0DE}" type="slidenum">
              <a:rPr lang="en-US" smtClean="0">
                <a:solidFill>
                  <a:prstClr val="black">
                    <a:tint val="75000"/>
                  </a:prstClr>
                </a:solidFill>
              </a:rPr>
              <a:pPr>
                <a:defRPr/>
              </a:pPr>
              <a:t>‹#›</a:t>
            </a:fld>
            <a:endParaRPr lang="en-US" dirty="0">
              <a:solidFill>
                <a:prstClr val="black">
                  <a:tint val="75000"/>
                </a:prstClr>
              </a:solidFill>
            </a:endParaRPr>
          </a:p>
        </p:txBody>
      </p:sp>
      <p:sp>
        <p:nvSpPr>
          <p:cNvPr id="10" name="Freeform: Shape 9">
            <a:extLst>
              <a:ext uri="{FF2B5EF4-FFF2-40B4-BE49-F238E27FC236}">
                <a16:creationId xmlns:a16="http://schemas.microsoft.com/office/drawing/2014/main" id="{862D7398-9A79-4B24-9C7D-F0DEED57C70B}"/>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1" name="Freeform: Shape 10">
            <a:extLst>
              <a:ext uri="{FF2B5EF4-FFF2-40B4-BE49-F238E27FC236}">
                <a16:creationId xmlns:a16="http://schemas.microsoft.com/office/drawing/2014/main" id="{C07F28CD-1873-4E36-A064-2D25E0A8501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2" name="Text Placeholder 4">
            <a:extLst>
              <a:ext uri="{FF2B5EF4-FFF2-40B4-BE49-F238E27FC236}">
                <a16:creationId xmlns:a16="http://schemas.microsoft.com/office/drawing/2014/main" id="{ACF5677B-E56F-4452-ADDC-DA0E20A955EC}"/>
              </a:ext>
            </a:extLst>
          </p:cNvPr>
          <p:cNvSpPr>
            <a:spLocks noGrp="1"/>
          </p:cNvSpPr>
          <p:nvPr>
            <p:ph type="body" sz="quarter" idx="13"/>
          </p:nvPr>
        </p:nvSpPr>
        <p:spPr>
          <a:xfrm>
            <a:off x="8065008" y="1681163"/>
            <a:ext cx="32918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a:extLst>
              <a:ext uri="{FF2B5EF4-FFF2-40B4-BE49-F238E27FC236}">
                <a16:creationId xmlns:a16="http://schemas.microsoft.com/office/drawing/2014/main" id="{865D9C09-AB3B-40EB-B1DA-9C6D72343451}"/>
              </a:ext>
            </a:extLst>
          </p:cNvPr>
          <p:cNvSpPr>
            <a:spLocks noGrp="1"/>
          </p:cNvSpPr>
          <p:nvPr>
            <p:ph sz="quarter" idx="14"/>
          </p:nvPr>
        </p:nvSpPr>
        <p:spPr>
          <a:xfrm>
            <a:off x="8065008" y="2505075"/>
            <a:ext cx="3291840" cy="3684588"/>
          </a:xfrm>
        </p:spPr>
        <p:txBody>
          <a:bodyPr>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5672738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and Content with 2 medium pictures">
    <p:spTree>
      <p:nvGrpSpPr>
        <p:cNvPr id="1" name=""/>
        <p:cNvGrpSpPr/>
        <p:nvPr/>
      </p:nvGrpSpPr>
      <p:grpSpPr>
        <a:xfrm>
          <a:off x="0" y="0"/>
          <a:ext cx="0" cy="0"/>
          <a:chOff x="0" y="0"/>
          <a:chExt cx="0" cy="0"/>
        </a:xfrm>
      </p:grpSpPr>
      <p:sp>
        <p:nvSpPr>
          <p:cNvPr id="20" name="Picture Placeholder 19">
            <a:extLst>
              <a:ext uri="{FF2B5EF4-FFF2-40B4-BE49-F238E27FC236}">
                <a16:creationId xmlns:a16="http://schemas.microsoft.com/office/drawing/2014/main" id="{FAA9DFF3-1B49-48A9-BF8A-57DD7D07CFAF}"/>
              </a:ext>
            </a:extLst>
          </p:cNvPr>
          <p:cNvSpPr>
            <a:spLocks noGrp="1"/>
          </p:cNvSpPr>
          <p:nvPr>
            <p:ph type="pic" sz="quarter" idx="14"/>
          </p:nvPr>
        </p:nvSpPr>
        <p:spPr>
          <a:xfrm>
            <a:off x="7901259" y="2727729"/>
            <a:ext cx="4290740" cy="4130271"/>
          </a:xfrm>
          <a:custGeom>
            <a:avLst/>
            <a:gdLst>
              <a:gd name="connsiteX0" fmla="*/ 2503809 w 4290740"/>
              <a:gd name="connsiteY0" fmla="*/ 0 h 4130271"/>
              <a:gd name="connsiteX1" fmla="*/ 4198398 w 4290740"/>
              <a:gd name="connsiteY1" fmla="*/ 660580 h 4130271"/>
              <a:gd name="connsiteX2" fmla="*/ 4290740 w 4290740"/>
              <a:gd name="connsiteY2" fmla="*/ 751285 h 4130271"/>
              <a:gd name="connsiteX3" fmla="*/ 4290740 w 4290740"/>
              <a:gd name="connsiteY3" fmla="*/ 4130271 h 4130271"/>
              <a:gd name="connsiteX4" fmla="*/ 604508 w 4290740"/>
              <a:gd name="connsiteY4" fmla="*/ 4130271 h 4130271"/>
              <a:gd name="connsiteX5" fmla="*/ 461940 w 4290740"/>
              <a:gd name="connsiteY5" fmla="*/ 3953232 h 4130271"/>
              <a:gd name="connsiteX6" fmla="*/ 0 w 4290740"/>
              <a:gd name="connsiteY6" fmla="*/ 2503809 h 4130271"/>
              <a:gd name="connsiteX7" fmla="*/ 2503809 w 4290740"/>
              <a:gd name="connsiteY7" fmla="*/ 0 h 4130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290740" h="4130271">
                <a:moveTo>
                  <a:pt x="2503809" y="0"/>
                </a:moveTo>
                <a:cubicBezTo>
                  <a:pt x="3157405" y="0"/>
                  <a:pt x="3752509" y="250434"/>
                  <a:pt x="4198398" y="660580"/>
                </a:cubicBezTo>
                <a:lnTo>
                  <a:pt x="4290740" y="751285"/>
                </a:lnTo>
                <a:lnTo>
                  <a:pt x="4290740" y="4130271"/>
                </a:lnTo>
                <a:lnTo>
                  <a:pt x="604508" y="4130271"/>
                </a:lnTo>
                <a:lnTo>
                  <a:pt x="461940" y="3953232"/>
                </a:lnTo>
                <a:cubicBezTo>
                  <a:pt x="171051" y="3544183"/>
                  <a:pt x="0" y="3043971"/>
                  <a:pt x="0" y="2503809"/>
                </a:cubicBezTo>
                <a:cubicBezTo>
                  <a:pt x="0" y="1120992"/>
                  <a:pt x="1120992" y="0"/>
                  <a:pt x="2503809" y="0"/>
                </a:cubicBezTo>
                <a:close/>
              </a:path>
            </a:pathLst>
          </a:custGeom>
        </p:spPr>
        <p:txBody>
          <a:bodyPr wrap="square" anchor="ctr">
            <a:noAutofit/>
          </a:bodyPr>
          <a:lstStyle>
            <a:lvl1pPr algn="ctr">
              <a:buNone/>
              <a:defRPr sz="1800"/>
            </a:lvl1pPr>
          </a:lstStyle>
          <a:p>
            <a:r>
              <a:rPr lang="en-US"/>
              <a:t>Click icon to add picture</a:t>
            </a:r>
            <a:endParaRPr lang="en-US" dirty="0"/>
          </a:p>
        </p:txBody>
      </p:sp>
      <p:sp>
        <p:nvSpPr>
          <p:cNvPr id="21" name="Picture Placeholder 20">
            <a:extLst>
              <a:ext uri="{FF2B5EF4-FFF2-40B4-BE49-F238E27FC236}">
                <a16:creationId xmlns:a16="http://schemas.microsoft.com/office/drawing/2014/main" id="{5CFEFC13-B998-4A6F-A7ED-411E266D288C}"/>
              </a:ext>
            </a:extLst>
          </p:cNvPr>
          <p:cNvSpPr>
            <a:spLocks noGrp="1"/>
          </p:cNvSpPr>
          <p:nvPr>
            <p:ph type="pic" sz="quarter" idx="13"/>
          </p:nvPr>
        </p:nvSpPr>
        <p:spPr>
          <a:xfrm>
            <a:off x="6261609" y="0"/>
            <a:ext cx="3519311" cy="3007909"/>
          </a:xfrm>
          <a:custGeom>
            <a:avLst/>
            <a:gdLst>
              <a:gd name="connsiteX0" fmla="*/ 519779 w 3519311"/>
              <a:gd name="connsiteY0" fmla="*/ 0 h 3007909"/>
              <a:gd name="connsiteX1" fmla="*/ 2999531 w 3519311"/>
              <a:gd name="connsiteY1" fmla="*/ 0 h 3007909"/>
              <a:gd name="connsiteX2" fmla="*/ 3003920 w 3519311"/>
              <a:gd name="connsiteY2" fmla="*/ 3989 h 3007909"/>
              <a:gd name="connsiteX3" fmla="*/ 3519311 w 3519311"/>
              <a:gd name="connsiteY3" fmla="*/ 1248253 h 3007909"/>
              <a:gd name="connsiteX4" fmla="*/ 1759655 w 3519311"/>
              <a:gd name="connsiteY4" fmla="*/ 3007909 h 3007909"/>
              <a:gd name="connsiteX5" fmla="*/ 9084 w 3519311"/>
              <a:gd name="connsiteY5" fmla="*/ 1428168 h 3007909"/>
              <a:gd name="connsiteX6" fmla="*/ 0 w 3519311"/>
              <a:gd name="connsiteY6" fmla="*/ 1248273 h 3007909"/>
              <a:gd name="connsiteX7" fmla="*/ 0 w 3519311"/>
              <a:gd name="connsiteY7" fmla="*/ 1248233 h 3007909"/>
              <a:gd name="connsiteX8" fmla="*/ 9084 w 3519311"/>
              <a:gd name="connsiteY8" fmla="*/ 1068339 h 3007909"/>
              <a:gd name="connsiteX9" fmla="*/ 515391 w 3519311"/>
              <a:gd name="connsiteY9" fmla="*/ 3989 h 30079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519311" h="3007909">
                <a:moveTo>
                  <a:pt x="519779" y="0"/>
                </a:moveTo>
                <a:lnTo>
                  <a:pt x="2999531" y="0"/>
                </a:lnTo>
                <a:lnTo>
                  <a:pt x="3003920" y="3989"/>
                </a:lnTo>
                <a:cubicBezTo>
                  <a:pt x="3322355" y="322424"/>
                  <a:pt x="3519311" y="762338"/>
                  <a:pt x="3519311" y="1248253"/>
                </a:cubicBezTo>
                <a:cubicBezTo>
                  <a:pt x="3519311" y="2220084"/>
                  <a:pt x="2731486" y="3007909"/>
                  <a:pt x="1759655" y="3007909"/>
                </a:cubicBezTo>
                <a:cubicBezTo>
                  <a:pt x="848565" y="3007909"/>
                  <a:pt x="99196" y="2315485"/>
                  <a:pt x="9084" y="1428168"/>
                </a:cubicBezTo>
                <a:lnTo>
                  <a:pt x="0" y="1248273"/>
                </a:lnTo>
                <a:lnTo>
                  <a:pt x="0" y="1248233"/>
                </a:lnTo>
                <a:lnTo>
                  <a:pt x="9084" y="1068339"/>
                </a:lnTo>
                <a:cubicBezTo>
                  <a:pt x="51137" y="654258"/>
                  <a:pt x="236761" y="282620"/>
                  <a:pt x="515391" y="3989"/>
                </a:cubicBezTo>
                <a:close/>
              </a:path>
            </a:pathLst>
          </a:custGeom>
        </p:spPr>
        <p:txBody>
          <a:bodyPr wrap="square" anchor="ctr">
            <a:noAutofit/>
          </a:bodyPr>
          <a:lstStyle>
            <a:lvl1pPr algn="ctr">
              <a:buNone/>
              <a:defRPr sz="1800"/>
            </a:lvl1pPr>
          </a:lstStyle>
          <a:p>
            <a:r>
              <a:rPr lang="en-US"/>
              <a:t>Click icon to add picture</a:t>
            </a:r>
            <a:endParaRPr lang="en-US" dirty="0"/>
          </a:p>
        </p:txBody>
      </p:sp>
      <p:sp>
        <p:nvSpPr>
          <p:cNvPr id="10" name="Oval 9">
            <a:extLst>
              <a:ext uri="{FF2B5EF4-FFF2-40B4-BE49-F238E27FC236}">
                <a16:creationId xmlns:a16="http://schemas.microsoft.com/office/drawing/2014/main" id="{B7BFFB5A-A05C-4B0C-905C-5884361304B2}"/>
              </a:ext>
            </a:extLst>
          </p:cNvPr>
          <p:cNvSpPr/>
          <p:nvPr userDrawn="1"/>
        </p:nvSpPr>
        <p:spPr>
          <a:xfrm>
            <a:off x="10420569" y="1364732"/>
            <a:ext cx="947488" cy="92178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sp>
        <p:nvSpPr>
          <p:cNvPr id="12" name="Arc 11">
            <a:extLst>
              <a:ext uri="{FF2B5EF4-FFF2-40B4-BE49-F238E27FC236}">
                <a16:creationId xmlns:a16="http://schemas.microsoft.com/office/drawing/2014/main" id="{9F33AC6C-4807-4785-AE9F-84BFEEDA9F7E}"/>
              </a:ext>
            </a:extLst>
          </p:cNvPr>
          <p:cNvSpPr/>
          <p:nvPr userDrawn="1"/>
        </p:nvSpPr>
        <p:spPr>
          <a:xfrm rot="4759070" flipV="1">
            <a:off x="6034138" y="-673140"/>
            <a:ext cx="4021193" cy="402119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0E11BF3-02E8-4EB7-818E-652B82CF2C9D}"/>
              </a:ext>
            </a:extLst>
          </p:cNvPr>
          <p:cNvSpPr>
            <a:spLocks noGrp="1"/>
          </p:cNvSpPr>
          <p:nvPr>
            <p:ph type="title"/>
          </p:nvPr>
        </p:nvSpPr>
        <p:spPr>
          <a:xfrm>
            <a:off x="841248" y="365760"/>
            <a:ext cx="5120640" cy="1325880"/>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254D3190-B78C-42F1-9D62-F523886BBE51}"/>
              </a:ext>
            </a:extLst>
          </p:cNvPr>
          <p:cNvSpPr>
            <a:spLocks noGrp="1"/>
          </p:cNvSpPr>
          <p:nvPr>
            <p:ph type="dt" sz="half" idx="10"/>
          </p:nvPr>
        </p:nvSpPr>
        <p:spPr/>
        <p:txBody>
          <a:bodyPr/>
          <a:lstStyle>
            <a:lvl1pPr>
              <a:defRPr>
                <a:latin typeface="+mn-lt"/>
              </a:defRPr>
            </a:lvl1pPr>
          </a:lstStyle>
          <a:p>
            <a:pPr>
              <a:defRPr/>
            </a:pPr>
            <a:r>
              <a:rPr lang="en-US" dirty="0">
                <a:solidFill>
                  <a:prstClr val="black">
                    <a:tint val="75000"/>
                  </a:prstClr>
                </a:solidFill>
              </a:rPr>
              <a:t>9/3/20XX</a:t>
            </a:r>
          </a:p>
        </p:txBody>
      </p:sp>
      <p:sp>
        <p:nvSpPr>
          <p:cNvPr id="4" name="Footer Placeholder 3">
            <a:extLst>
              <a:ext uri="{FF2B5EF4-FFF2-40B4-BE49-F238E27FC236}">
                <a16:creationId xmlns:a16="http://schemas.microsoft.com/office/drawing/2014/main" id="{EA381C40-F9FC-4D58-8508-F0632DF5A018}"/>
              </a:ext>
            </a:extLst>
          </p:cNvPr>
          <p:cNvSpPr>
            <a:spLocks noGrp="1"/>
          </p:cNvSpPr>
          <p:nvPr>
            <p:ph type="ftr" sz="quarter" idx="11"/>
          </p:nvPr>
        </p:nvSpPr>
        <p:spPr/>
        <p:txBody>
          <a:bodyPr/>
          <a:lstStyle>
            <a:lvl1pPr>
              <a:defRPr>
                <a:latin typeface="+mn-lt"/>
              </a:defRPr>
            </a:lvl1pPr>
          </a:lstStyle>
          <a:p>
            <a:pPr>
              <a:defRPr/>
            </a:pPr>
            <a:r>
              <a:rPr lang="en-US" dirty="0">
                <a:solidFill>
                  <a:prstClr val="black">
                    <a:tint val="75000"/>
                  </a:prstClr>
                </a:solidFill>
              </a:rPr>
              <a:t>Presentation Title</a:t>
            </a:r>
          </a:p>
        </p:txBody>
      </p:sp>
      <p:sp>
        <p:nvSpPr>
          <p:cNvPr id="5" name="Slide Number Placeholder 4">
            <a:extLst>
              <a:ext uri="{FF2B5EF4-FFF2-40B4-BE49-F238E27FC236}">
                <a16:creationId xmlns:a16="http://schemas.microsoft.com/office/drawing/2014/main" id="{2101CBCC-4CC2-49BD-B155-01E0F4D798BE}"/>
              </a:ext>
            </a:extLst>
          </p:cNvPr>
          <p:cNvSpPr>
            <a:spLocks noGrp="1"/>
          </p:cNvSpPr>
          <p:nvPr>
            <p:ph type="sldNum" sz="quarter" idx="12"/>
          </p:nvPr>
        </p:nvSpPr>
        <p:spPr/>
        <p:txBody>
          <a:bodyPr/>
          <a:lstStyle>
            <a:lvl1pPr>
              <a:defRPr>
                <a:latin typeface="+mn-lt"/>
              </a:defRPr>
            </a:lvl1pPr>
          </a:lstStyle>
          <a:p>
            <a:pPr>
              <a:defRPr/>
            </a:pPr>
            <a:fld id="{D76B855D-E9CC-4FF8-AD85-6CDC7B89A0DE}" type="slidenum">
              <a:rPr lang="en-US" smtClean="0">
                <a:solidFill>
                  <a:prstClr val="black">
                    <a:tint val="75000"/>
                  </a:prstClr>
                </a:solidFill>
              </a:rPr>
              <a:pPr>
                <a:defRPr/>
              </a:pPr>
              <a:t>‹#›</a:t>
            </a:fld>
            <a:endParaRPr lang="en-US" dirty="0">
              <a:solidFill>
                <a:prstClr val="black">
                  <a:tint val="75000"/>
                </a:prstClr>
              </a:solidFill>
            </a:endParaRPr>
          </a:p>
        </p:txBody>
      </p:sp>
      <p:sp>
        <p:nvSpPr>
          <p:cNvPr id="8" name="Content Placeholder 2">
            <a:extLst>
              <a:ext uri="{FF2B5EF4-FFF2-40B4-BE49-F238E27FC236}">
                <a16:creationId xmlns:a16="http://schemas.microsoft.com/office/drawing/2014/main" id="{4753B078-30BA-4AB9-A020-EE8D9404B69E}"/>
              </a:ext>
            </a:extLst>
          </p:cNvPr>
          <p:cNvSpPr>
            <a:spLocks noGrp="1"/>
          </p:cNvSpPr>
          <p:nvPr>
            <p:ph idx="1"/>
          </p:nvPr>
        </p:nvSpPr>
        <p:spPr>
          <a:xfrm>
            <a:off x="841248" y="1828800"/>
            <a:ext cx="5093208" cy="4352544"/>
          </a:xfrm>
        </p:spPr>
        <p:txBody>
          <a:bodyPr/>
          <a:lstStyle>
            <a:lvl1pPr marL="0" indent="0">
              <a:buNone/>
              <a:defRPr sz="2400"/>
            </a:lvl1pPr>
            <a:lvl2pPr marL="228600">
              <a:defRPr/>
            </a:lvl2pPr>
            <a:lvl3pPr marL="457200">
              <a:defRPr/>
            </a:lvl3pPr>
            <a:lvl4pPr marL="685800">
              <a:defRPr/>
            </a:lvl4pPr>
          </a:lstStyle>
          <a:p>
            <a:pPr lvl="0"/>
            <a:r>
              <a:rPr lang="en-US"/>
              <a:t>Click to edit Master text styles</a:t>
            </a:r>
          </a:p>
          <a:p>
            <a:pPr lvl="1"/>
            <a:r>
              <a:rPr lang="en-US"/>
              <a:t>Second level</a:t>
            </a:r>
          </a:p>
          <a:p>
            <a:pPr lvl="2"/>
            <a:r>
              <a:rPr lang="en-US"/>
              <a:t>Third level</a:t>
            </a:r>
          </a:p>
          <a:p>
            <a:pPr lvl="3"/>
            <a:r>
              <a:rPr lang="en-US"/>
              <a:t>Fourth level</a:t>
            </a:r>
          </a:p>
        </p:txBody>
      </p:sp>
    </p:spTree>
    <p:extLst>
      <p:ext uri="{BB962C8B-B14F-4D97-AF65-F5344CB8AC3E}">
        <p14:creationId xmlns:p14="http://schemas.microsoft.com/office/powerpoint/2010/main" val="141317861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losing">
    <p:spTree>
      <p:nvGrpSpPr>
        <p:cNvPr id="1" name=""/>
        <p:cNvGrpSpPr/>
        <p:nvPr/>
      </p:nvGrpSpPr>
      <p:grpSpPr>
        <a:xfrm>
          <a:off x="0" y="0"/>
          <a:ext cx="0" cy="0"/>
          <a:chOff x="0" y="0"/>
          <a:chExt cx="0" cy="0"/>
        </a:xfrm>
      </p:grpSpPr>
      <p:sp>
        <p:nvSpPr>
          <p:cNvPr id="10" name="Oval 9">
            <a:extLst>
              <a:ext uri="{FF2B5EF4-FFF2-40B4-BE49-F238E27FC236}">
                <a16:creationId xmlns:a16="http://schemas.microsoft.com/office/drawing/2014/main" id="{2642EAF0-DE94-4F90-82E3-6F316AA8353A}"/>
              </a:ext>
            </a:extLst>
          </p:cNvPr>
          <p:cNvSpPr/>
          <p:nvPr userDrawn="1"/>
        </p:nvSpPr>
        <p:spPr>
          <a:xfrm>
            <a:off x="707393" y="847600"/>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2" name="Freeform: Shape 11">
            <a:extLst>
              <a:ext uri="{FF2B5EF4-FFF2-40B4-BE49-F238E27FC236}">
                <a16:creationId xmlns:a16="http://schemas.microsoft.com/office/drawing/2014/main" id="{D22D7888-22FA-4AA1-9BA4-CC61D6643D47}"/>
              </a:ext>
            </a:extLst>
          </p:cNvPr>
          <p:cNvSpPr/>
          <p:nvPr userDrawn="1"/>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4" name="Freeform: Shape 13">
            <a:extLst>
              <a:ext uri="{FF2B5EF4-FFF2-40B4-BE49-F238E27FC236}">
                <a16:creationId xmlns:a16="http://schemas.microsoft.com/office/drawing/2014/main" id="{EBB6E464-8999-4773-A1F2-E6CAA990E572}"/>
              </a:ext>
            </a:extLst>
          </p:cNvPr>
          <p:cNvSpPr/>
          <p:nvPr userDrawn="1"/>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6" name="Freeform: Shape 15">
            <a:extLst>
              <a:ext uri="{FF2B5EF4-FFF2-40B4-BE49-F238E27FC236}">
                <a16:creationId xmlns:a16="http://schemas.microsoft.com/office/drawing/2014/main" id="{CE9CE183-B21E-41EB-A082-DF9C3AD659D5}"/>
              </a:ext>
            </a:extLst>
          </p:cNvPr>
          <p:cNvSpPr/>
          <p:nvPr userDrawn="1"/>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8" name="Freeform: Shape 17">
            <a:extLst>
              <a:ext uri="{FF2B5EF4-FFF2-40B4-BE49-F238E27FC236}">
                <a16:creationId xmlns:a16="http://schemas.microsoft.com/office/drawing/2014/main" id="{1EA14BE8-FDD0-4434-9C3E-BFF78C22D9E3}"/>
              </a:ext>
            </a:extLst>
          </p:cNvPr>
          <p:cNvSpPr/>
          <p:nvPr userDrawn="1"/>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0" name="Freeform: Shape 19">
            <a:extLst>
              <a:ext uri="{FF2B5EF4-FFF2-40B4-BE49-F238E27FC236}">
                <a16:creationId xmlns:a16="http://schemas.microsoft.com/office/drawing/2014/main" id="{5C76330B-4C5E-463F-921A-D91F1F1F6049}"/>
              </a:ext>
            </a:extLst>
          </p:cNvPr>
          <p:cNvSpPr/>
          <p:nvPr userDrawn="1"/>
        </p:nvSpPr>
        <p:spPr>
          <a:xfrm flipH="1">
            <a:off x="340505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2" name="Freeform: Shape 21">
            <a:extLst>
              <a:ext uri="{FF2B5EF4-FFF2-40B4-BE49-F238E27FC236}">
                <a16:creationId xmlns:a16="http://schemas.microsoft.com/office/drawing/2014/main" id="{E494E364-7EA8-4D92-915D-75D1A3A67C07}"/>
              </a:ext>
            </a:extLst>
          </p:cNvPr>
          <p:cNvSpPr/>
          <p:nvPr userDrawn="1"/>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0E11BF3-02E8-4EB7-818E-652B82CF2C9D}"/>
              </a:ext>
            </a:extLst>
          </p:cNvPr>
          <p:cNvSpPr>
            <a:spLocks noGrp="1"/>
          </p:cNvSpPr>
          <p:nvPr>
            <p:ph type="title"/>
          </p:nvPr>
        </p:nvSpPr>
        <p:spPr>
          <a:xfrm>
            <a:off x="1389888" y="1234440"/>
            <a:ext cx="3236976" cy="4069080"/>
          </a:xfrm>
        </p:spPr>
        <p:txBody>
          <a:bodyPr/>
          <a:lstStyle>
            <a:lvl1pPr algn="ctr">
              <a:defRPr>
                <a:solidFill>
                  <a:schemeClr val="bg1"/>
                </a:solidFill>
              </a:defRPr>
            </a:lvl1pPr>
          </a:lstStyle>
          <a:p>
            <a:r>
              <a:rPr lang="en-US"/>
              <a:t>Click to edit Master title style</a:t>
            </a:r>
          </a:p>
        </p:txBody>
      </p:sp>
      <p:sp>
        <p:nvSpPr>
          <p:cNvPr id="3" name="Date Placeholder 2">
            <a:extLst>
              <a:ext uri="{FF2B5EF4-FFF2-40B4-BE49-F238E27FC236}">
                <a16:creationId xmlns:a16="http://schemas.microsoft.com/office/drawing/2014/main" id="{254D3190-B78C-42F1-9D62-F523886BBE51}"/>
              </a:ext>
            </a:extLst>
          </p:cNvPr>
          <p:cNvSpPr>
            <a:spLocks noGrp="1"/>
          </p:cNvSpPr>
          <p:nvPr>
            <p:ph type="dt" sz="half" idx="10"/>
          </p:nvPr>
        </p:nvSpPr>
        <p:spPr>
          <a:xfrm>
            <a:off x="1682496" y="6356350"/>
            <a:ext cx="1545336" cy="365125"/>
          </a:xfrm>
        </p:spPr>
        <p:txBody>
          <a:bodyPr/>
          <a:lstStyle>
            <a:lvl1pPr>
              <a:defRPr>
                <a:latin typeface="+mn-lt"/>
              </a:defRPr>
            </a:lvl1pPr>
          </a:lstStyle>
          <a:p>
            <a:pPr>
              <a:defRPr/>
            </a:pPr>
            <a:r>
              <a:rPr lang="en-US" dirty="0">
                <a:solidFill>
                  <a:prstClr val="black">
                    <a:tint val="75000"/>
                  </a:prstClr>
                </a:solidFill>
              </a:rPr>
              <a:t>9/3/20XX</a:t>
            </a:r>
          </a:p>
        </p:txBody>
      </p:sp>
      <p:sp>
        <p:nvSpPr>
          <p:cNvPr id="4" name="Footer Placeholder 3">
            <a:extLst>
              <a:ext uri="{FF2B5EF4-FFF2-40B4-BE49-F238E27FC236}">
                <a16:creationId xmlns:a16="http://schemas.microsoft.com/office/drawing/2014/main" id="{EA381C40-F9FC-4D58-8508-F0632DF5A018}"/>
              </a:ext>
            </a:extLst>
          </p:cNvPr>
          <p:cNvSpPr>
            <a:spLocks noGrp="1"/>
          </p:cNvSpPr>
          <p:nvPr>
            <p:ph type="ftr" sz="quarter" idx="11"/>
          </p:nvPr>
        </p:nvSpPr>
        <p:spPr>
          <a:xfrm>
            <a:off x="6099048" y="6356350"/>
            <a:ext cx="4114800" cy="365125"/>
          </a:xfrm>
        </p:spPr>
        <p:txBody>
          <a:bodyPr/>
          <a:lstStyle>
            <a:lvl1pPr algn="l">
              <a:defRPr>
                <a:latin typeface="+mn-lt"/>
              </a:defRPr>
            </a:lvl1pPr>
          </a:lstStyle>
          <a:p>
            <a:pPr algn="l">
              <a:defRPr/>
            </a:pPr>
            <a:r>
              <a:rPr lang="en-US" dirty="0">
                <a:solidFill>
                  <a:prstClr val="black">
                    <a:tint val="75000"/>
                  </a:prstClr>
                </a:solidFill>
              </a:rPr>
              <a:t>Presentation Title</a:t>
            </a:r>
          </a:p>
        </p:txBody>
      </p:sp>
      <p:sp>
        <p:nvSpPr>
          <p:cNvPr id="5" name="Slide Number Placeholder 4">
            <a:extLst>
              <a:ext uri="{FF2B5EF4-FFF2-40B4-BE49-F238E27FC236}">
                <a16:creationId xmlns:a16="http://schemas.microsoft.com/office/drawing/2014/main" id="{2101CBCC-4CC2-49BD-B155-01E0F4D798BE}"/>
              </a:ext>
            </a:extLst>
          </p:cNvPr>
          <p:cNvSpPr>
            <a:spLocks noGrp="1"/>
          </p:cNvSpPr>
          <p:nvPr>
            <p:ph type="sldNum" sz="quarter" idx="12"/>
          </p:nvPr>
        </p:nvSpPr>
        <p:spPr>
          <a:xfrm>
            <a:off x="10506456" y="6356350"/>
            <a:ext cx="850392" cy="365125"/>
          </a:xfrm>
        </p:spPr>
        <p:txBody>
          <a:bodyPr/>
          <a:lstStyle>
            <a:lvl1pPr>
              <a:defRPr>
                <a:latin typeface="+mn-lt"/>
              </a:defRPr>
            </a:lvl1pPr>
          </a:lstStyle>
          <a:p>
            <a:pPr>
              <a:defRPr/>
            </a:pPr>
            <a:fld id="{D76B855D-E9CC-4FF8-AD85-6CDC7B89A0DE}" type="slidenum">
              <a:rPr lang="en-US" smtClean="0">
                <a:solidFill>
                  <a:prstClr val="black">
                    <a:tint val="75000"/>
                  </a:prstClr>
                </a:solidFill>
              </a:rPr>
              <a:pPr>
                <a:defRPr/>
              </a:pPr>
              <a:t>‹#›</a:t>
            </a:fld>
            <a:endParaRPr lang="en-US" dirty="0">
              <a:solidFill>
                <a:prstClr val="black">
                  <a:tint val="75000"/>
                </a:prstClr>
              </a:solidFill>
            </a:endParaRPr>
          </a:p>
        </p:txBody>
      </p:sp>
      <p:sp>
        <p:nvSpPr>
          <p:cNvPr id="8" name="Content Placeholder 2">
            <a:extLst>
              <a:ext uri="{FF2B5EF4-FFF2-40B4-BE49-F238E27FC236}">
                <a16:creationId xmlns:a16="http://schemas.microsoft.com/office/drawing/2014/main" id="{4753B078-30BA-4AB9-A020-EE8D9404B69E}"/>
              </a:ext>
            </a:extLst>
          </p:cNvPr>
          <p:cNvSpPr>
            <a:spLocks noGrp="1"/>
          </p:cNvSpPr>
          <p:nvPr>
            <p:ph idx="1"/>
          </p:nvPr>
        </p:nvSpPr>
        <p:spPr>
          <a:xfrm>
            <a:off x="6665976" y="2551176"/>
            <a:ext cx="4709160" cy="1755648"/>
          </a:xfrm>
        </p:spPr>
        <p:txBody>
          <a:bodyPr/>
          <a:lstStyle>
            <a:lvl1pPr marL="0" indent="0">
              <a:buNone/>
              <a:defRPr sz="2400"/>
            </a:lvl1pPr>
            <a:lvl2pPr marL="228600">
              <a:defRPr sz="1800"/>
            </a:lvl2pPr>
            <a:lvl3pPr marL="457200">
              <a:defRPr sz="1800"/>
            </a:lvl3pPr>
          </a:lstStyle>
          <a:p>
            <a:pPr lvl="0"/>
            <a:r>
              <a:rPr lang="en-US"/>
              <a:t>Click to edit Master text styles</a:t>
            </a:r>
          </a:p>
          <a:p>
            <a:pPr lvl="1"/>
            <a:r>
              <a:rPr lang="en-US"/>
              <a:t>Second level</a:t>
            </a:r>
          </a:p>
          <a:p>
            <a:pPr lvl="2"/>
            <a:r>
              <a:rPr lang="en-US"/>
              <a:t>Third level</a:t>
            </a:r>
          </a:p>
        </p:txBody>
      </p:sp>
    </p:spTree>
    <p:extLst>
      <p:ext uri="{BB962C8B-B14F-4D97-AF65-F5344CB8AC3E}">
        <p14:creationId xmlns:p14="http://schemas.microsoft.com/office/powerpoint/2010/main" val="8267791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024287-C9B9-48AC-8E4D-A282DE2F44F5}"/>
              </a:ext>
            </a:extLst>
          </p:cNvPr>
          <p:cNvSpPr>
            <a:spLocks noGrp="1"/>
          </p:cNvSpPr>
          <p:nvPr>
            <p:ph type="dt" sz="half" idx="10"/>
          </p:nvPr>
        </p:nvSpPr>
        <p:spPr/>
        <p:txBody>
          <a:bodyPr/>
          <a:lstStyle>
            <a:lvl1pPr>
              <a:defRPr>
                <a:latin typeface="+mn-lt"/>
              </a:defRPr>
            </a:lvl1pPr>
          </a:lstStyle>
          <a:p>
            <a:pPr>
              <a:defRPr/>
            </a:pPr>
            <a:r>
              <a:rPr lang="en-US" dirty="0">
                <a:solidFill>
                  <a:prstClr val="black">
                    <a:tint val="75000"/>
                  </a:prstClr>
                </a:solidFill>
              </a:rPr>
              <a:t>9/3/20XX</a:t>
            </a:r>
          </a:p>
        </p:txBody>
      </p:sp>
      <p:sp>
        <p:nvSpPr>
          <p:cNvPr id="3" name="Footer Placeholder 2">
            <a:extLst>
              <a:ext uri="{FF2B5EF4-FFF2-40B4-BE49-F238E27FC236}">
                <a16:creationId xmlns:a16="http://schemas.microsoft.com/office/drawing/2014/main" id="{2D34C9A2-75A7-4164-B3B8-E6A9D60BA0B6}"/>
              </a:ext>
            </a:extLst>
          </p:cNvPr>
          <p:cNvSpPr>
            <a:spLocks noGrp="1"/>
          </p:cNvSpPr>
          <p:nvPr>
            <p:ph type="ftr" sz="quarter" idx="11"/>
          </p:nvPr>
        </p:nvSpPr>
        <p:spPr/>
        <p:txBody>
          <a:bodyPr/>
          <a:lstStyle>
            <a:lvl1pPr>
              <a:defRPr>
                <a:latin typeface="+mn-lt"/>
              </a:defRPr>
            </a:lvl1pPr>
          </a:lstStyle>
          <a:p>
            <a:pPr>
              <a:defRPr/>
            </a:pPr>
            <a:r>
              <a:rPr lang="en-US" dirty="0">
                <a:solidFill>
                  <a:prstClr val="black">
                    <a:tint val="75000"/>
                  </a:prstClr>
                </a:solidFill>
              </a:rPr>
              <a:t>Presentation Title</a:t>
            </a:r>
          </a:p>
        </p:txBody>
      </p:sp>
      <p:sp>
        <p:nvSpPr>
          <p:cNvPr id="4" name="Slide Number Placeholder 3">
            <a:extLst>
              <a:ext uri="{FF2B5EF4-FFF2-40B4-BE49-F238E27FC236}">
                <a16:creationId xmlns:a16="http://schemas.microsoft.com/office/drawing/2014/main" id="{ECBE73CE-2859-4D49-A9EC-26AF3FBDF6A3}"/>
              </a:ext>
            </a:extLst>
          </p:cNvPr>
          <p:cNvSpPr>
            <a:spLocks noGrp="1"/>
          </p:cNvSpPr>
          <p:nvPr>
            <p:ph type="sldNum" sz="quarter" idx="12"/>
          </p:nvPr>
        </p:nvSpPr>
        <p:spPr/>
        <p:txBody>
          <a:bodyPr/>
          <a:lstStyle>
            <a:lvl1pPr>
              <a:defRPr>
                <a:latin typeface="+mn-lt"/>
              </a:defRPr>
            </a:lvl1pPr>
          </a:lstStyle>
          <a:p>
            <a:pPr>
              <a:defRPr/>
            </a:pPr>
            <a:fld id="{D76B855D-E9CC-4FF8-AD85-6CDC7B89A0DE}" type="slidenum">
              <a:rPr lang="en-US" smtClean="0">
                <a:solidFill>
                  <a:prstClr val="black">
                    <a:tint val="75000"/>
                  </a:prstClr>
                </a:solidFill>
              </a:rPr>
              <a:pPr>
                <a:defRPr/>
              </a:pPr>
              <a:t>‹#›</a:t>
            </a:fld>
            <a:endParaRPr lang="en-US" dirty="0">
              <a:solidFill>
                <a:prstClr val="black">
                  <a:tint val="75000"/>
                </a:prstClr>
              </a:solidFill>
            </a:endParaRPr>
          </a:p>
        </p:txBody>
      </p:sp>
      <p:sp>
        <p:nvSpPr>
          <p:cNvPr id="5" name="Freeform: Shape 4">
            <a:extLst>
              <a:ext uri="{FF2B5EF4-FFF2-40B4-BE49-F238E27FC236}">
                <a16:creationId xmlns:a16="http://schemas.microsoft.com/office/drawing/2014/main" id="{AA5ED585-FEBB-4DAD-84C0-97BEE6C360C3}"/>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 name="Freeform: Shape 5">
            <a:extLst>
              <a:ext uri="{FF2B5EF4-FFF2-40B4-BE49-F238E27FC236}">
                <a16:creationId xmlns:a16="http://schemas.microsoft.com/office/drawing/2014/main" id="{EF6AC352-A720-4DB3-87CA-A33B0607CA2F}"/>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946489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024287-C9B9-48AC-8E4D-A282DE2F44F5}"/>
              </a:ext>
            </a:extLst>
          </p:cNvPr>
          <p:cNvSpPr>
            <a:spLocks noGrp="1"/>
          </p:cNvSpPr>
          <p:nvPr>
            <p:ph type="dt" sz="half" idx="10"/>
          </p:nvPr>
        </p:nvSpPr>
        <p:spPr/>
        <p:txBody>
          <a:bodyPr/>
          <a:lstStyle>
            <a:lvl1pPr>
              <a:defRPr>
                <a:latin typeface="+mn-lt"/>
              </a:defRPr>
            </a:lvl1pPr>
          </a:lstStyle>
          <a:p>
            <a:pPr>
              <a:defRPr/>
            </a:pPr>
            <a:r>
              <a:rPr lang="en-US" dirty="0">
                <a:solidFill>
                  <a:prstClr val="black">
                    <a:tint val="75000"/>
                  </a:prstClr>
                </a:solidFill>
              </a:rPr>
              <a:t>9/3/20XX</a:t>
            </a:r>
          </a:p>
        </p:txBody>
      </p:sp>
      <p:sp>
        <p:nvSpPr>
          <p:cNvPr id="3" name="Footer Placeholder 2">
            <a:extLst>
              <a:ext uri="{FF2B5EF4-FFF2-40B4-BE49-F238E27FC236}">
                <a16:creationId xmlns:a16="http://schemas.microsoft.com/office/drawing/2014/main" id="{2D34C9A2-75A7-4164-B3B8-E6A9D60BA0B6}"/>
              </a:ext>
            </a:extLst>
          </p:cNvPr>
          <p:cNvSpPr>
            <a:spLocks noGrp="1"/>
          </p:cNvSpPr>
          <p:nvPr>
            <p:ph type="ftr" sz="quarter" idx="11"/>
          </p:nvPr>
        </p:nvSpPr>
        <p:spPr/>
        <p:txBody>
          <a:bodyPr/>
          <a:lstStyle>
            <a:lvl1pPr>
              <a:defRPr>
                <a:latin typeface="+mn-lt"/>
              </a:defRPr>
            </a:lvl1pPr>
          </a:lstStyle>
          <a:p>
            <a:pPr>
              <a:defRPr/>
            </a:pPr>
            <a:r>
              <a:rPr lang="en-US" dirty="0">
                <a:solidFill>
                  <a:prstClr val="black">
                    <a:tint val="75000"/>
                  </a:prstClr>
                </a:solidFill>
              </a:rPr>
              <a:t>Presentation Title</a:t>
            </a:r>
          </a:p>
        </p:txBody>
      </p:sp>
      <p:sp>
        <p:nvSpPr>
          <p:cNvPr id="4" name="Slide Number Placeholder 3">
            <a:extLst>
              <a:ext uri="{FF2B5EF4-FFF2-40B4-BE49-F238E27FC236}">
                <a16:creationId xmlns:a16="http://schemas.microsoft.com/office/drawing/2014/main" id="{ECBE73CE-2859-4D49-A9EC-26AF3FBDF6A3}"/>
              </a:ext>
            </a:extLst>
          </p:cNvPr>
          <p:cNvSpPr>
            <a:spLocks noGrp="1"/>
          </p:cNvSpPr>
          <p:nvPr>
            <p:ph type="sldNum" sz="quarter" idx="12"/>
          </p:nvPr>
        </p:nvSpPr>
        <p:spPr/>
        <p:txBody>
          <a:bodyPr/>
          <a:lstStyle>
            <a:lvl1pPr>
              <a:defRPr>
                <a:latin typeface="+mn-lt"/>
              </a:defRPr>
            </a:lvl1pPr>
          </a:lstStyle>
          <a:p>
            <a:pPr>
              <a:defRPr/>
            </a:pPr>
            <a:fld id="{D76B855D-E9CC-4FF8-AD85-6CDC7B89A0DE}" type="slidenum">
              <a:rPr lang="en-US" smtClean="0">
                <a:solidFill>
                  <a:prstClr val="black">
                    <a:tint val="75000"/>
                  </a:prstClr>
                </a:solidFill>
              </a:rPr>
              <a:pPr>
                <a:defRPr/>
              </a:pPr>
              <a:t>‹#›</a:t>
            </a:fld>
            <a:endParaRPr lang="en-US" dirty="0">
              <a:solidFill>
                <a:prstClr val="black">
                  <a:tint val="75000"/>
                </a:prstClr>
              </a:solidFill>
            </a:endParaRPr>
          </a:p>
        </p:txBody>
      </p:sp>
      <p:sp>
        <p:nvSpPr>
          <p:cNvPr id="5" name="Freeform: Shape 4">
            <a:extLst>
              <a:ext uri="{FF2B5EF4-FFF2-40B4-BE49-F238E27FC236}">
                <a16:creationId xmlns:a16="http://schemas.microsoft.com/office/drawing/2014/main" id="{AA5ED585-FEBB-4DAD-84C0-97BEE6C360C3}"/>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 name="Freeform: Shape 5">
            <a:extLst>
              <a:ext uri="{FF2B5EF4-FFF2-40B4-BE49-F238E27FC236}">
                <a16:creationId xmlns:a16="http://schemas.microsoft.com/office/drawing/2014/main" id="{EF6AC352-A720-4DB3-87CA-A33B0607CA2F}"/>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7" name="Title 6">
            <a:extLst>
              <a:ext uri="{FF2B5EF4-FFF2-40B4-BE49-F238E27FC236}">
                <a16:creationId xmlns:a16="http://schemas.microsoft.com/office/drawing/2014/main" id="{C9A1C714-6A0E-456D-A2E2-6288C0EA077B}"/>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63540568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FFC812-4DB6-4F98-9404-29C191D3BAD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2F0855E-0CD6-47DD-B648-4C84C783D78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D50082B-17D7-4D61-8AEB-81517D85D25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1A70783-FF31-4C4E-9196-EB169B209747}"/>
              </a:ext>
            </a:extLst>
          </p:cNvPr>
          <p:cNvSpPr>
            <a:spLocks noGrp="1"/>
          </p:cNvSpPr>
          <p:nvPr>
            <p:ph type="dt" sz="half" idx="10"/>
          </p:nvPr>
        </p:nvSpPr>
        <p:spPr/>
        <p:txBody>
          <a:bodyPr/>
          <a:lstStyle>
            <a:lvl1pPr>
              <a:defRPr>
                <a:latin typeface="+mn-lt"/>
              </a:defRPr>
            </a:lvl1pPr>
          </a:lstStyle>
          <a:p>
            <a:pPr>
              <a:defRPr/>
            </a:pPr>
            <a:r>
              <a:rPr lang="en-US" dirty="0">
                <a:solidFill>
                  <a:prstClr val="black">
                    <a:tint val="75000"/>
                  </a:prstClr>
                </a:solidFill>
              </a:rPr>
              <a:t>9/3/20XX</a:t>
            </a:r>
          </a:p>
        </p:txBody>
      </p:sp>
      <p:sp>
        <p:nvSpPr>
          <p:cNvPr id="6" name="Footer Placeholder 5">
            <a:extLst>
              <a:ext uri="{FF2B5EF4-FFF2-40B4-BE49-F238E27FC236}">
                <a16:creationId xmlns:a16="http://schemas.microsoft.com/office/drawing/2014/main" id="{7D92E260-747D-40FD-A062-9DD5E6835ABB}"/>
              </a:ext>
            </a:extLst>
          </p:cNvPr>
          <p:cNvSpPr>
            <a:spLocks noGrp="1"/>
          </p:cNvSpPr>
          <p:nvPr>
            <p:ph type="ftr" sz="quarter" idx="11"/>
          </p:nvPr>
        </p:nvSpPr>
        <p:spPr/>
        <p:txBody>
          <a:bodyPr/>
          <a:lstStyle>
            <a:lvl1pPr>
              <a:defRPr>
                <a:latin typeface="+mn-lt"/>
              </a:defRPr>
            </a:lvl1pPr>
          </a:lstStyle>
          <a:p>
            <a:pPr>
              <a:defRPr/>
            </a:pPr>
            <a:r>
              <a:rPr lang="en-US" dirty="0">
                <a:solidFill>
                  <a:prstClr val="black">
                    <a:tint val="75000"/>
                  </a:prstClr>
                </a:solidFill>
              </a:rPr>
              <a:t>Presentation Title</a:t>
            </a:r>
          </a:p>
        </p:txBody>
      </p:sp>
      <p:sp>
        <p:nvSpPr>
          <p:cNvPr id="7" name="Slide Number Placeholder 6">
            <a:extLst>
              <a:ext uri="{FF2B5EF4-FFF2-40B4-BE49-F238E27FC236}">
                <a16:creationId xmlns:a16="http://schemas.microsoft.com/office/drawing/2014/main" id="{887E50A0-1E05-49C5-88C9-46267751201F}"/>
              </a:ext>
            </a:extLst>
          </p:cNvPr>
          <p:cNvSpPr>
            <a:spLocks noGrp="1"/>
          </p:cNvSpPr>
          <p:nvPr>
            <p:ph type="sldNum" sz="quarter" idx="12"/>
          </p:nvPr>
        </p:nvSpPr>
        <p:spPr/>
        <p:txBody>
          <a:bodyPr/>
          <a:lstStyle>
            <a:lvl1pPr>
              <a:defRPr>
                <a:latin typeface="+mn-lt"/>
              </a:defRPr>
            </a:lvl1pPr>
          </a:lstStyle>
          <a:p>
            <a:pPr>
              <a:defRPr/>
            </a:pPr>
            <a:fld id="{D76B855D-E9CC-4FF8-AD85-6CDC7B89A0DE}" type="slidenum">
              <a:rPr lang="en-US" smtClean="0">
                <a:solidFill>
                  <a:prstClr val="black">
                    <a:tint val="75000"/>
                  </a:prstClr>
                </a:solidFill>
              </a:rPr>
              <a:pPr>
                <a:defRPr/>
              </a:pPr>
              <a:t>‹#›</a:t>
            </a:fld>
            <a:endParaRPr lang="en-US" dirty="0">
              <a:solidFill>
                <a:prstClr val="black">
                  <a:tint val="75000"/>
                </a:prstClr>
              </a:solidFill>
            </a:endParaRPr>
          </a:p>
        </p:txBody>
      </p:sp>
      <p:sp>
        <p:nvSpPr>
          <p:cNvPr id="8" name="Freeform: Shape 7">
            <a:extLst>
              <a:ext uri="{FF2B5EF4-FFF2-40B4-BE49-F238E27FC236}">
                <a16:creationId xmlns:a16="http://schemas.microsoft.com/office/drawing/2014/main" id="{2C155C63-9F58-4422-B669-F97486280671}"/>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385DBA62-0EDB-47AA-86C7-90463BC9B308}"/>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1862812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1D7521-E43D-41D1-B458-26B20DC6DDD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2472CF2-2653-4B98-A416-D7A0A860ECE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A6EF87F5-0B10-4AC7-9599-F088C5E796D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2A07CB7-0520-4D64-B76C-C31AC557832D}"/>
              </a:ext>
            </a:extLst>
          </p:cNvPr>
          <p:cNvSpPr>
            <a:spLocks noGrp="1"/>
          </p:cNvSpPr>
          <p:nvPr>
            <p:ph type="dt" sz="half" idx="10"/>
          </p:nvPr>
        </p:nvSpPr>
        <p:spPr/>
        <p:txBody>
          <a:bodyPr/>
          <a:lstStyle>
            <a:lvl1pPr>
              <a:defRPr>
                <a:latin typeface="+mn-lt"/>
              </a:defRPr>
            </a:lvl1pPr>
          </a:lstStyle>
          <a:p>
            <a:pPr>
              <a:defRPr/>
            </a:pPr>
            <a:r>
              <a:rPr lang="en-US" dirty="0">
                <a:solidFill>
                  <a:prstClr val="black">
                    <a:tint val="75000"/>
                  </a:prstClr>
                </a:solidFill>
              </a:rPr>
              <a:t>9/3/20XX</a:t>
            </a:r>
          </a:p>
        </p:txBody>
      </p:sp>
      <p:sp>
        <p:nvSpPr>
          <p:cNvPr id="6" name="Footer Placeholder 5">
            <a:extLst>
              <a:ext uri="{FF2B5EF4-FFF2-40B4-BE49-F238E27FC236}">
                <a16:creationId xmlns:a16="http://schemas.microsoft.com/office/drawing/2014/main" id="{92EEB226-AD45-45DF-AAB5-5513AE732AAE}"/>
              </a:ext>
            </a:extLst>
          </p:cNvPr>
          <p:cNvSpPr>
            <a:spLocks noGrp="1"/>
          </p:cNvSpPr>
          <p:nvPr>
            <p:ph type="ftr" sz="quarter" idx="11"/>
          </p:nvPr>
        </p:nvSpPr>
        <p:spPr/>
        <p:txBody>
          <a:bodyPr/>
          <a:lstStyle>
            <a:lvl1pPr>
              <a:defRPr>
                <a:latin typeface="+mn-lt"/>
              </a:defRPr>
            </a:lvl1pPr>
          </a:lstStyle>
          <a:p>
            <a:pPr>
              <a:defRPr/>
            </a:pPr>
            <a:r>
              <a:rPr lang="en-US" dirty="0">
                <a:solidFill>
                  <a:prstClr val="black">
                    <a:tint val="75000"/>
                  </a:prstClr>
                </a:solidFill>
              </a:rPr>
              <a:t>Presentation Title</a:t>
            </a:r>
          </a:p>
        </p:txBody>
      </p:sp>
      <p:sp>
        <p:nvSpPr>
          <p:cNvPr id="7" name="Slide Number Placeholder 6">
            <a:extLst>
              <a:ext uri="{FF2B5EF4-FFF2-40B4-BE49-F238E27FC236}">
                <a16:creationId xmlns:a16="http://schemas.microsoft.com/office/drawing/2014/main" id="{95E96AEB-9481-4CCE-B110-FEDD334835B8}"/>
              </a:ext>
            </a:extLst>
          </p:cNvPr>
          <p:cNvSpPr>
            <a:spLocks noGrp="1"/>
          </p:cNvSpPr>
          <p:nvPr>
            <p:ph type="sldNum" sz="quarter" idx="12"/>
          </p:nvPr>
        </p:nvSpPr>
        <p:spPr/>
        <p:txBody>
          <a:bodyPr/>
          <a:lstStyle>
            <a:lvl1pPr>
              <a:defRPr>
                <a:latin typeface="+mn-lt"/>
              </a:defRPr>
            </a:lvl1pPr>
          </a:lstStyle>
          <a:p>
            <a:pPr>
              <a:defRPr/>
            </a:pPr>
            <a:fld id="{D76B855D-E9CC-4FF8-AD85-6CDC7B89A0DE}" type="slidenum">
              <a:rPr lang="en-US" smtClean="0">
                <a:solidFill>
                  <a:prstClr val="black">
                    <a:tint val="75000"/>
                  </a:prstClr>
                </a:solidFill>
              </a:rPr>
              <a:pPr>
                <a:defRPr/>
              </a:pPr>
              <a:t>‹#›</a:t>
            </a:fld>
            <a:endParaRPr lang="en-US" dirty="0">
              <a:solidFill>
                <a:prstClr val="black">
                  <a:tint val="75000"/>
                </a:prstClr>
              </a:solidFill>
            </a:endParaRPr>
          </a:p>
        </p:txBody>
      </p:sp>
      <p:sp>
        <p:nvSpPr>
          <p:cNvPr id="8" name="Freeform: Shape 7">
            <a:extLst>
              <a:ext uri="{FF2B5EF4-FFF2-40B4-BE49-F238E27FC236}">
                <a16:creationId xmlns:a16="http://schemas.microsoft.com/office/drawing/2014/main" id="{6BA9707F-7BCE-464F-BF45-E216527084EE}"/>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BC589723-2CC8-49D1-B4E1-36FECED6A2D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140125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7EC5685-19F1-49DA-ADE5-D5D32F1659B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FFC0A4D-22A1-4554-B5DE-887974F4DF9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99D5CDC-F2CE-410E-AD13-DDC235C71C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cap="none" spc="0" baseline="0">
                <a:solidFill>
                  <a:schemeClr val="tx1">
                    <a:tint val="75000"/>
                  </a:schemeClr>
                </a:solidFill>
                <a:latin typeface="+mn-lt"/>
              </a:defRPr>
            </a:lvl1pPr>
          </a:lstStyle>
          <a:p>
            <a:pPr>
              <a:defRPr/>
            </a:pPr>
            <a:r>
              <a:rPr lang="en-US" dirty="0">
                <a:solidFill>
                  <a:prstClr val="black">
                    <a:tint val="75000"/>
                  </a:prstClr>
                </a:solidFill>
              </a:rPr>
              <a:t>9/3/20XX</a:t>
            </a:r>
          </a:p>
        </p:txBody>
      </p:sp>
      <p:sp>
        <p:nvSpPr>
          <p:cNvPr id="5" name="Footer Placeholder 4">
            <a:extLst>
              <a:ext uri="{FF2B5EF4-FFF2-40B4-BE49-F238E27FC236}">
                <a16:creationId xmlns:a16="http://schemas.microsoft.com/office/drawing/2014/main" id="{9340CD45-794A-4BB0-A427-0CE61AEAF48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cap="none" spc="0" baseline="0">
                <a:solidFill>
                  <a:schemeClr val="tx1">
                    <a:tint val="75000"/>
                  </a:schemeClr>
                </a:solidFill>
                <a:latin typeface="+mn-lt"/>
              </a:defRPr>
            </a:lvl1pPr>
          </a:lstStyle>
          <a:p>
            <a:pPr>
              <a:defRPr/>
            </a:pPr>
            <a:r>
              <a:rPr lang="en-US" dirty="0">
                <a:solidFill>
                  <a:prstClr val="black">
                    <a:tint val="75000"/>
                  </a:prstClr>
                </a:solidFill>
              </a:rPr>
              <a:t>Presentation Title</a:t>
            </a:r>
          </a:p>
        </p:txBody>
      </p:sp>
      <p:sp>
        <p:nvSpPr>
          <p:cNvPr id="6" name="Slide Number Placeholder 5">
            <a:extLst>
              <a:ext uri="{FF2B5EF4-FFF2-40B4-BE49-F238E27FC236}">
                <a16:creationId xmlns:a16="http://schemas.microsoft.com/office/drawing/2014/main" id="{FCB3AB91-9588-4071-92D2-364F4A6ED09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cap="none" spc="0" baseline="0">
                <a:solidFill>
                  <a:schemeClr val="tx1">
                    <a:tint val="75000"/>
                  </a:schemeClr>
                </a:solidFill>
                <a:latin typeface="+mn-lt"/>
              </a:defRPr>
            </a:lvl1pPr>
          </a:lstStyle>
          <a:p>
            <a:pPr>
              <a:defRPr/>
            </a:pPr>
            <a:fld id="{D76B855D-E9CC-4FF8-AD85-6CDC7B89A0DE}" type="slidenum">
              <a:rPr lang="en-US" smtClean="0">
                <a:solidFill>
                  <a:prstClr val="black">
                    <a:tint val="75000"/>
                  </a:prstClr>
                </a:solidFill>
              </a:rPr>
              <a:pPr>
                <a:defRPr/>
              </a:pPr>
              <a:t>‹#›</a:t>
            </a:fld>
            <a:endParaRPr lang="en-US" dirty="0">
              <a:solidFill>
                <a:prstClr val="black">
                  <a:tint val="75000"/>
                </a:prstClr>
              </a:solidFill>
            </a:endParaRPr>
          </a:p>
        </p:txBody>
      </p:sp>
    </p:spTree>
    <p:extLst>
      <p:ext uri="{BB962C8B-B14F-4D97-AF65-F5344CB8AC3E}">
        <p14:creationId xmlns:p14="http://schemas.microsoft.com/office/powerpoint/2010/main" val="3067668650"/>
      </p:ext>
    </p:extLst>
  </p:cSld>
  <p:clrMap bg1="lt1" tx1="dk1" bg2="lt2" tx2="dk2" accent1="accent1" accent2="accent2" accent3="accent3" accent4="accent4" accent5="accent5" accent6="accent6" hlink="hlink" folHlink="folHlink"/>
  <p:sldLayoutIdLst>
    <p:sldLayoutId id="2147483780" r:id="rId1"/>
    <p:sldLayoutId id="2147483781" r:id="rId2"/>
    <p:sldLayoutId id="2147483782" r:id="rId3"/>
    <p:sldLayoutId id="2147483771" r:id="rId4"/>
    <p:sldLayoutId id="2147483770" r:id="rId5"/>
    <p:sldLayoutId id="2147483774" r:id="rId6"/>
    <p:sldLayoutId id="2147483783" r:id="rId7"/>
    <p:sldLayoutId id="2147483772" r:id="rId8"/>
    <p:sldLayoutId id="2147483773" r:id="rId9"/>
    <p:sldLayoutId id="2147483785" r:id="rId10"/>
    <p:sldLayoutId id="2147483786" r:id="rId11"/>
    <p:sldLayoutId id="2147483787" r:id="rId12"/>
    <p:sldLayoutId id="2147483775" r:id="rId13"/>
    <p:sldLayoutId id="2147483788" r:id="rId14"/>
    <p:sldLayoutId id="2147483776" r:id="rId15"/>
    <p:sldLayoutId id="2147483777" r:id="rId16"/>
  </p:sldLayoutIdLst>
  <p:hf hd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5.xml"/><Relationship Id="rId5" Type="http://schemas.openxmlformats.org/officeDocument/2006/relationships/image" Target="../media/image4.jpeg"/><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notesSlide" Target="../notesSlides/notesSlide2.xml"/><Relationship Id="rId1" Type="http://schemas.openxmlformats.org/officeDocument/2006/relationships/slideLayout" Target="../slideLayouts/slideLayout9.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11.xml"/><Relationship Id="rId5" Type="http://schemas.openxmlformats.org/officeDocument/2006/relationships/image" Target="../media/image12.png"/><Relationship Id="rId4" Type="http://schemas.openxmlformats.org/officeDocument/2006/relationships/image" Target="../media/image11.png"/></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4.xml"/><Relationship Id="rId1" Type="http://schemas.openxmlformats.org/officeDocument/2006/relationships/slideLayout" Target="../slideLayouts/slideLayout11.xml"/><Relationship Id="rId4" Type="http://schemas.openxmlformats.org/officeDocument/2006/relationships/image" Target="../media/image14.png"/></Relationships>
</file>

<file path=ppt/slides/_rels/slide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5.xml"/><Relationship Id="rId1" Type="http://schemas.openxmlformats.org/officeDocument/2006/relationships/slideLayout" Target="../slideLayouts/slideLayout11.xml"/><Relationship Id="rId6" Type="http://schemas.openxmlformats.org/officeDocument/2006/relationships/image" Target="../media/image18.png"/><Relationship Id="rId5" Type="http://schemas.openxmlformats.org/officeDocument/2006/relationships/image" Target="../media/image17.png"/><Relationship Id="rId4" Type="http://schemas.openxmlformats.org/officeDocument/2006/relationships/image" Target="../media/image16.png"/></Relationships>
</file>

<file path=ppt/slides/_rels/slide1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6.xml"/><Relationship Id="rId4" Type="http://schemas.openxmlformats.org/officeDocument/2006/relationships/image" Target="../media/image21.jpeg"/></Relationships>
</file>

<file path=ppt/slides/_rels/slide1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6.xml"/><Relationship Id="rId1" Type="http://schemas.openxmlformats.org/officeDocument/2006/relationships/slideLayout" Target="../slideLayouts/slideLayout6.xml"/><Relationship Id="rId4" Type="http://schemas.openxmlformats.org/officeDocument/2006/relationships/image" Target="../media/image23.png"/></Relationships>
</file>

<file path=ppt/slides/_rels/slide12.xml.rels><?xml version="1.0" encoding="UTF-8" standalone="yes"?>
<Relationships xmlns="http://schemas.openxmlformats.org/package/2006/relationships"><Relationship Id="rId8" Type="http://schemas.openxmlformats.org/officeDocument/2006/relationships/image" Target="../media/image29.png"/><Relationship Id="rId3" Type="http://schemas.openxmlformats.org/officeDocument/2006/relationships/image" Target="../media/image24.png"/><Relationship Id="rId7" Type="http://schemas.openxmlformats.org/officeDocument/2006/relationships/image" Target="../media/image28.jpeg"/><Relationship Id="rId2" Type="http://schemas.openxmlformats.org/officeDocument/2006/relationships/notesSlide" Target="../notesSlides/notesSlide7.xml"/><Relationship Id="rId1" Type="http://schemas.openxmlformats.org/officeDocument/2006/relationships/slideLayout" Target="../slideLayouts/slideLayout5.xml"/><Relationship Id="rId6" Type="http://schemas.openxmlformats.org/officeDocument/2006/relationships/image" Target="../media/image27.png"/><Relationship Id="rId5" Type="http://schemas.openxmlformats.org/officeDocument/2006/relationships/image" Target="../media/image26.png"/><Relationship Id="rId4" Type="http://schemas.openxmlformats.org/officeDocument/2006/relationships/image" Target="../media/image25.png"/></Relationships>
</file>

<file path=ppt/slides/_rels/slide13.xml.rels><?xml version="1.0" encoding="UTF-8" standalone="yes"?>
<Relationships xmlns="http://schemas.openxmlformats.org/package/2006/relationships"><Relationship Id="rId2" Type="http://schemas.openxmlformats.org/officeDocument/2006/relationships/hyperlink" Target="https://help.autodesk.com/view/fusion360/ENU/?guid=GD-OVERVIEW" TargetMode="External"/><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B08836-40C5-46C2-81BA-21AA27176925}"/>
              </a:ext>
            </a:extLst>
          </p:cNvPr>
          <p:cNvSpPr>
            <a:spLocks noGrp="1"/>
          </p:cNvSpPr>
          <p:nvPr>
            <p:ph type="ctrTitle"/>
          </p:nvPr>
        </p:nvSpPr>
        <p:spPr/>
        <p:txBody>
          <a:bodyPr>
            <a:normAutofit fontScale="90000"/>
          </a:bodyPr>
          <a:lstStyle/>
          <a:p>
            <a:r>
              <a:rPr lang="en-US" sz="2800" dirty="0">
                <a:solidFill>
                  <a:srgbClr val="FFFFFF"/>
                </a:solidFill>
              </a:rPr>
              <a:t>MSc Industry 4.0 Advanced Manufacturing</a:t>
            </a:r>
            <a:br>
              <a:rPr lang="en-US" sz="2800" dirty="0">
                <a:solidFill>
                  <a:srgbClr val="FFFFFF"/>
                </a:solidFill>
              </a:rPr>
            </a:br>
            <a:r>
              <a:rPr lang="en-US" sz="2800" dirty="0">
                <a:solidFill>
                  <a:srgbClr val="FFFFFF"/>
                </a:solidFill>
              </a:rPr>
              <a:t>Design for Industry 4.0 – ACPA7001</a:t>
            </a:r>
            <a:br>
              <a:rPr lang="en-US" sz="2800" dirty="0">
                <a:solidFill>
                  <a:srgbClr val="FFFFFF"/>
                </a:solidFill>
              </a:rPr>
            </a:br>
            <a:r>
              <a:rPr lang="en-US" sz="2800" dirty="0">
                <a:solidFill>
                  <a:srgbClr val="FFFFFF"/>
                </a:solidFill>
              </a:rPr>
              <a:t>Assignment 1</a:t>
            </a:r>
            <a:br>
              <a:rPr lang="en-US" sz="2800" dirty="0">
                <a:solidFill>
                  <a:srgbClr val="FFFFFF"/>
                </a:solidFill>
              </a:rPr>
            </a:br>
            <a:r>
              <a:rPr lang="en-US" sz="2800" b="1" dirty="0">
                <a:solidFill>
                  <a:srgbClr val="FFFFFF"/>
                </a:solidFill>
              </a:rPr>
              <a:t>Generative Design Exercise</a:t>
            </a:r>
            <a:br>
              <a:rPr lang="en-US" sz="2800" dirty="0">
                <a:solidFill>
                  <a:srgbClr val="FFFFFF"/>
                </a:solidFill>
              </a:rPr>
            </a:br>
            <a:br>
              <a:rPr lang="en-US" sz="2800" dirty="0">
                <a:solidFill>
                  <a:srgbClr val="FFFFFF"/>
                </a:solidFill>
              </a:rPr>
            </a:br>
            <a:endParaRPr lang="en-US" sz="2800" dirty="0"/>
          </a:p>
        </p:txBody>
      </p:sp>
      <p:sp>
        <p:nvSpPr>
          <p:cNvPr id="3" name="Subtitle 2">
            <a:extLst>
              <a:ext uri="{FF2B5EF4-FFF2-40B4-BE49-F238E27FC236}">
                <a16:creationId xmlns:a16="http://schemas.microsoft.com/office/drawing/2014/main" id="{72CC4EC4-809C-4FD2-AA20-009F08590DA6}"/>
              </a:ext>
            </a:extLst>
          </p:cNvPr>
          <p:cNvSpPr>
            <a:spLocks noGrp="1"/>
          </p:cNvSpPr>
          <p:nvPr>
            <p:ph type="subTitle" idx="1"/>
          </p:nvPr>
        </p:nvSpPr>
        <p:spPr/>
        <p:txBody>
          <a:bodyPr/>
          <a:lstStyle/>
          <a:p>
            <a:r>
              <a:rPr lang="en-US" b="1" i="1" dirty="0">
                <a:solidFill>
                  <a:srgbClr val="FFFFFF"/>
                </a:solidFill>
              </a:rPr>
              <a:t>Lois Harris</a:t>
            </a:r>
          </a:p>
          <a:p>
            <a:r>
              <a:rPr lang="en-US" dirty="0"/>
              <a:t>November 2022</a:t>
            </a:r>
          </a:p>
        </p:txBody>
      </p:sp>
    </p:spTree>
    <p:extLst>
      <p:ext uri="{BB962C8B-B14F-4D97-AF65-F5344CB8AC3E}">
        <p14:creationId xmlns:p14="http://schemas.microsoft.com/office/powerpoint/2010/main" val="8009629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36E49C-11A0-4C95-8A6E-FC7E9C57C105}"/>
              </a:ext>
            </a:extLst>
          </p:cNvPr>
          <p:cNvSpPr>
            <a:spLocks noGrp="1"/>
          </p:cNvSpPr>
          <p:nvPr>
            <p:ph type="title"/>
          </p:nvPr>
        </p:nvSpPr>
        <p:spPr/>
        <p:txBody>
          <a:bodyPr/>
          <a:lstStyle/>
          <a:p>
            <a:r>
              <a:rPr lang="en-US" dirty="0">
                <a:solidFill>
                  <a:srgbClr val="FFFFFF"/>
                </a:solidFill>
              </a:rPr>
              <a:t>Contents</a:t>
            </a:r>
            <a:endParaRPr lang="en-US" dirty="0"/>
          </a:p>
        </p:txBody>
      </p:sp>
      <p:sp>
        <p:nvSpPr>
          <p:cNvPr id="3" name="Content Placeholder 2">
            <a:extLst>
              <a:ext uri="{FF2B5EF4-FFF2-40B4-BE49-F238E27FC236}">
                <a16:creationId xmlns:a16="http://schemas.microsoft.com/office/drawing/2014/main" id="{869C3FD2-AF88-4EF1-AFB7-5D31BD5AA0BF}"/>
              </a:ext>
            </a:extLst>
          </p:cNvPr>
          <p:cNvSpPr>
            <a:spLocks noGrp="1"/>
          </p:cNvSpPr>
          <p:nvPr>
            <p:ph idx="1"/>
          </p:nvPr>
        </p:nvSpPr>
        <p:spPr>
          <a:xfrm>
            <a:off x="5024218" y="1024763"/>
            <a:ext cx="6921348" cy="5331587"/>
          </a:xfrm>
        </p:spPr>
        <p:txBody>
          <a:bodyPr>
            <a:normAutofit fontScale="92500" lnSpcReduction="20000"/>
          </a:bodyPr>
          <a:lstStyle/>
          <a:p>
            <a:pPr marL="457200" indent="-457200">
              <a:buFont typeface="Arial" panose="020B0604020202020204" pitchFamily="34" charset="0"/>
              <a:buChar char="•"/>
            </a:pPr>
            <a:r>
              <a:rPr lang="en-US" sz="1800" dirty="0">
                <a:solidFill>
                  <a:schemeClr val="accent1"/>
                </a:solidFill>
              </a:rPr>
              <a:t>What is Generative Design?</a:t>
            </a:r>
          </a:p>
          <a:p>
            <a:r>
              <a:rPr lang="en-US" sz="1800" dirty="0"/>
              <a:t>	Purpose, evolution, application &amp; different methods</a:t>
            </a:r>
          </a:p>
          <a:p>
            <a:r>
              <a:rPr lang="en-US" sz="1800" dirty="0"/>
              <a:t>	Advantages &amp; limitations</a:t>
            </a:r>
          </a:p>
          <a:p>
            <a:r>
              <a:rPr lang="en-US" sz="1800" dirty="0"/>
              <a:t>	GD Workflow ~ translation and processing phases</a:t>
            </a:r>
          </a:p>
          <a:p>
            <a:endParaRPr lang="en-US" sz="1800" dirty="0"/>
          </a:p>
          <a:p>
            <a:pPr marL="457200" indent="-457200">
              <a:buFont typeface="Arial" panose="020B0604020202020204" pitchFamily="34" charset="0"/>
              <a:buChar char="•"/>
            </a:pPr>
            <a:r>
              <a:rPr lang="en-US" sz="1800" dirty="0">
                <a:solidFill>
                  <a:schemeClr val="accent1"/>
                </a:solidFill>
              </a:rPr>
              <a:t>Generative design exercise</a:t>
            </a:r>
          </a:p>
          <a:p>
            <a:r>
              <a:rPr lang="en-US" sz="1800" b="1" dirty="0"/>
              <a:t>	</a:t>
            </a:r>
            <a:r>
              <a:rPr lang="en-US" sz="1800" dirty="0"/>
              <a:t>Constraining a sketch &amp; creating new bodies / features</a:t>
            </a:r>
            <a:endParaRPr lang="en-US" sz="1800" b="1" dirty="0"/>
          </a:p>
          <a:p>
            <a:r>
              <a:rPr lang="en-US" sz="1800" b="1" dirty="0"/>
              <a:t>	</a:t>
            </a:r>
            <a:r>
              <a:rPr lang="en-US" sz="1800" dirty="0"/>
              <a:t>Geometry definition &amp; optimization objectives</a:t>
            </a:r>
          </a:p>
          <a:p>
            <a:r>
              <a:rPr lang="en-US" sz="1800" dirty="0"/>
              <a:t>	Manufacturing method &amp; material selection</a:t>
            </a:r>
          </a:p>
          <a:p>
            <a:r>
              <a:rPr lang="en-US" sz="1800" dirty="0"/>
              <a:t>	Load cases &amp; constraints</a:t>
            </a:r>
          </a:p>
          <a:p>
            <a:r>
              <a:rPr lang="en-US" sz="1800" dirty="0"/>
              <a:t>	Exploring results &amp; meshing</a:t>
            </a:r>
          </a:p>
          <a:p>
            <a:r>
              <a:rPr lang="en-US" sz="1800" dirty="0"/>
              <a:t>	Additive manufacturing process</a:t>
            </a:r>
          </a:p>
          <a:p>
            <a:endParaRPr lang="en-US" sz="1800" dirty="0"/>
          </a:p>
          <a:p>
            <a:pPr marL="457200" indent="-457200">
              <a:buFont typeface="Arial" panose="020B0604020202020204" pitchFamily="34" charset="0"/>
              <a:buChar char="•"/>
            </a:pPr>
            <a:r>
              <a:rPr lang="en-US" sz="1800" dirty="0">
                <a:solidFill>
                  <a:schemeClr val="accent1"/>
                </a:solidFill>
              </a:rPr>
              <a:t>Additive manufacturing compared to traditional (subtractive ) methods</a:t>
            </a:r>
          </a:p>
          <a:p>
            <a:endParaRPr lang="en-US" sz="1800" dirty="0">
              <a:solidFill>
                <a:schemeClr val="accent1"/>
              </a:solidFill>
            </a:endParaRPr>
          </a:p>
          <a:p>
            <a:pPr marL="457200" indent="-457200">
              <a:buFont typeface="Arial" panose="020B0604020202020204" pitchFamily="34" charset="0"/>
              <a:buChar char="•"/>
            </a:pPr>
            <a:r>
              <a:rPr lang="en-US" sz="1800" dirty="0">
                <a:solidFill>
                  <a:schemeClr val="accent1"/>
                </a:solidFill>
              </a:rPr>
              <a:t>The future of these technologies</a:t>
            </a:r>
          </a:p>
        </p:txBody>
      </p:sp>
      <p:sp>
        <p:nvSpPr>
          <p:cNvPr id="4" name="Date Placeholder 3">
            <a:extLst>
              <a:ext uri="{FF2B5EF4-FFF2-40B4-BE49-F238E27FC236}">
                <a16:creationId xmlns:a16="http://schemas.microsoft.com/office/drawing/2014/main" id="{78C8B647-084C-492D-A242-148BEA5B6823}"/>
              </a:ext>
            </a:extLst>
          </p:cNvPr>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solidFill>
                  <a:prstClr val="black">
                    <a:tint val="75000"/>
                  </a:prstClr>
                </a:solidFill>
                <a:latin typeface="Calibri" panose="020F0502020204030204"/>
              </a:rPr>
              <a:t>November </a:t>
            </a:r>
            <a:r>
              <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rPr>
              <a:t>2022</a:t>
            </a:r>
          </a:p>
        </p:txBody>
      </p:sp>
      <p:sp>
        <p:nvSpPr>
          <p:cNvPr id="5" name="Footer Placeholder 4">
            <a:extLst>
              <a:ext uri="{FF2B5EF4-FFF2-40B4-BE49-F238E27FC236}">
                <a16:creationId xmlns:a16="http://schemas.microsoft.com/office/drawing/2014/main" id="{A4A2B84E-2163-44C1-99D0-6F162AEA82E9}"/>
              </a:ext>
            </a:extLst>
          </p:cNvPr>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rPr>
              <a:t>Generative Design Exercise – Assignment 1</a:t>
            </a:r>
          </a:p>
        </p:txBody>
      </p:sp>
      <p:sp>
        <p:nvSpPr>
          <p:cNvPr id="6" name="Slide Number Placeholder 5">
            <a:extLst>
              <a:ext uri="{FF2B5EF4-FFF2-40B4-BE49-F238E27FC236}">
                <a16:creationId xmlns:a16="http://schemas.microsoft.com/office/drawing/2014/main" id="{88AB1A36-2D6E-4392-AAA4-996FFE03208D}"/>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76B855D-E9CC-4FF8-AD85-6CDC7B89A0DE}"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51602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Box 11">
            <a:extLst>
              <a:ext uri="{FF2B5EF4-FFF2-40B4-BE49-F238E27FC236}">
                <a16:creationId xmlns:a16="http://schemas.microsoft.com/office/drawing/2014/main" id="{17E71155-34B2-2708-7848-40EB28D64C4B}"/>
              </a:ext>
            </a:extLst>
          </p:cNvPr>
          <p:cNvSpPr txBox="1"/>
          <p:nvPr/>
        </p:nvSpPr>
        <p:spPr>
          <a:xfrm>
            <a:off x="212436" y="631839"/>
            <a:ext cx="11767128" cy="1815882"/>
          </a:xfrm>
          <a:prstGeom prst="rect">
            <a:avLst/>
          </a:prstGeom>
          <a:noFill/>
        </p:spPr>
        <p:txBody>
          <a:bodyPr wrap="square" rtlCol="0">
            <a:spAutoFit/>
          </a:bodyPr>
          <a:lstStyle/>
          <a:p>
            <a:pPr marL="342900" indent="-342900">
              <a:buAutoNum type="arabicPeriod"/>
            </a:pPr>
            <a:r>
              <a:rPr lang="en-US" sz="1600" dirty="0"/>
              <a:t>A </a:t>
            </a:r>
            <a:r>
              <a:rPr lang="en-US" sz="1600" u="sng" dirty="0"/>
              <a:t>continuous programming process </a:t>
            </a:r>
            <a:r>
              <a:rPr lang="en-US" sz="1600" dirty="0"/>
              <a:t>that will produce a given </a:t>
            </a:r>
            <a:r>
              <a:rPr lang="en-US" sz="1600" u="sng" dirty="0"/>
              <a:t>number of outputs </a:t>
            </a:r>
            <a:r>
              <a:rPr lang="en-US" sz="1600" dirty="0"/>
              <a:t>that </a:t>
            </a:r>
            <a:r>
              <a:rPr lang="en-US" sz="1600" u="sng" dirty="0"/>
              <a:t>satisfy the specific constraints</a:t>
            </a:r>
            <a:r>
              <a:rPr lang="en-US" sz="1600" dirty="0"/>
              <a:t>.</a:t>
            </a:r>
          </a:p>
          <a:p>
            <a:endParaRPr lang="en-US" sz="1600" dirty="0"/>
          </a:p>
          <a:p>
            <a:pPr marL="342900" indent="-342900">
              <a:buFont typeface="+mj-lt"/>
              <a:buAutoNum type="arabicPeriod" startAt="2"/>
            </a:pPr>
            <a:r>
              <a:rPr lang="en-US" sz="1600" dirty="0"/>
              <a:t>A category of </a:t>
            </a:r>
            <a:r>
              <a:rPr lang="en-US" sz="1600" u="sng" dirty="0"/>
              <a:t>technologies</a:t>
            </a:r>
            <a:r>
              <a:rPr lang="en-US" sz="1600" dirty="0"/>
              <a:t> that </a:t>
            </a:r>
            <a:r>
              <a:rPr lang="en-US" sz="1600" u="sng" dirty="0"/>
              <a:t>suggests design options</a:t>
            </a:r>
            <a:r>
              <a:rPr lang="en-US" sz="1600" dirty="0"/>
              <a:t>, or </a:t>
            </a:r>
            <a:r>
              <a:rPr lang="en-US" sz="1600" u="sng" dirty="0"/>
              <a:t>optimizes</a:t>
            </a:r>
            <a:r>
              <a:rPr lang="en-US" sz="1600" dirty="0"/>
              <a:t> an existing design, to </a:t>
            </a:r>
            <a:r>
              <a:rPr lang="en-US" sz="1600" u="sng" dirty="0"/>
              <a:t>meet criteria defined by the user</a:t>
            </a:r>
            <a:r>
              <a:rPr lang="en-US" sz="1600" dirty="0"/>
              <a:t> – (designers specify the </a:t>
            </a:r>
            <a:r>
              <a:rPr lang="en-US" sz="1600" u="sng" dirty="0"/>
              <a:t>part constraints</a:t>
            </a:r>
            <a:r>
              <a:rPr lang="en-US" sz="1600" dirty="0"/>
              <a:t> and </a:t>
            </a:r>
            <a:r>
              <a:rPr lang="en-US" sz="1600" u="sng" dirty="0"/>
              <a:t>objectives). </a:t>
            </a:r>
          </a:p>
          <a:p>
            <a:endParaRPr lang="en-US" sz="1600" dirty="0"/>
          </a:p>
          <a:p>
            <a:pPr marL="342900" indent="-342900">
              <a:buFont typeface="+mj-lt"/>
              <a:buAutoNum type="arabicPeriod" startAt="3"/>
            </a:pPr>
            <a:r>
              <a:rPr lang="en-US" sz="1600" dirty="0"/>
              <a:t>A </a:t>
            </a:r>
            <a:r>
              <a:rPr lang="en-US" sz="1600" u="sng" dirty="0"/>
              <a:t>tool </a:t>
            </a:r>
            <a:r>
              <a:rPr lang="en-US" sz="1600" dirty="0"/>
              <a:t>which exists to provide </a:t>
            </a:r>
            <a:r>
              <a:rPr lang="en-US" sz="1600" u="sng" dirty="0"/>
              <a:t>distinct</a:t>
            </a:r>
            <a:r>
              <a:rPr lang="en-US" sz="1600" dirty="0"/>
              <a:t> and </a:t>
            </a:r>
            <a:r>
              <a:rPr lang="en-US" sz="1600" u="sng" dirty="0"/>
              <a:t>innovative design / shape </a:t>
            </a:r>
            <a:r>
              <a:rPr lang="en-US" sz="1600" dirty="0"/>
              <a:t>of products based on </a:t>
            </a:r>
            <a:r>
              <a:rPr lang="en-US" sz="1600" u="sng" dirty="0"/>
              <a:t>consumer preferences</a:t>
            </a:r>
            <a:r>
              <a:rPr lang="en-US" sz="1600" dirty="0"/>
              <a:t>, as designers cannot predict all possible shape variations.  </a:t>
            </a:r>
            <a:endParaRPr lang="en-GB" sz="1600" dirty="0"/>
          </a:p>
        </p:txBody>
      </p:sp>
      <p:sp>
        <p:nvSpPr>
          <p:cNvPr id="4" name="Title 3">
            <a:extLst>
              <a:ext uri="{FF2B5EF4-FFF2-40B4-BE49-F238E27FC236}">
                <a16:creationId xmlns:a16="http://schemas.microsoft.com/office/drawing/2014/main" id="{7B290457-2071-4F7C-9327-CE85A282B4D5}"/>
              </a:ext>
            </a:extLst>
          </p:cNvPr>
          <p:cNvSpPr>
            <a:spLocks noGrp="1"/>
          </p:cNvSpPr>
          <p:nvPr>
            <p:ph type="title"/>
          </p:nvPr>
        </p:nvSpPr>
        <p:spPr>
          <a:xfrm>
            <a:off x="114623" y="-55728"/>
            <a:ext cx="6683340" cy="817131"/>
          </a:xfrm>
        </p:spPr>
        <p:txBody>
          <a:bodyPr>
            <a:normAutofit/>
          </a:bodyPr>
          <a:lstStyle/>
          <a:p>
            <a:r>
              <a:rPr lang="en-US" sz="3600" dirty="0"/>
              <a:t>What is generative design?</a:t>
            </a:r>
          </a:p>
        </p:txBody>
      </p:sp>
      <p:sp>
        <p:nvSpPr>
          <p:cNvPr id="14" name="Date Placeholder 13">
            <a:extLst>
              <a:ext uri="{FF2B5EF4-FFF2-40B4-BE49-F238E27FC236}">
                <a16:creationId xmlns:a16="http://schemas.microsoft.com/office/drawing/2014/main" id="{A01CAB10-68AF-4904-BD59-D332B297A10F}"/>
              </a:ext>
            </a:extLst>
          </p:cNvPr>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rPr>
              <a:t>November 2022</a:t>
            </a:r>
          </a:p>
        </p:txBody>
      </p:sp>
      <p:sp>
        <p:nvSpPr>
          <p:cNvPr id="15" name="Footer Placeholder 14">
            <a:extLst>
              <a:ext uri="{FF2B5EF4-FFF2-40B4-BE49-F238E27FC236}">
                <a16:creationId xmlns:a16="http://schemas.microsoft.com/office/drawing/2014/main" id="{96B342A5-1683-4650-BB07-B98D8B23C1FC}"/>
              </a:ext>
            </a:extLst>
          </p:cNvPr>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rPr>
              <a:t>Generative Design Exercise – Assignment 1</a:t>
            </a:r>
          </a:p>
        </p:txBody>
      </p:sp>
      <p:sp>
        <p:nvSpPr>
          <p:cNvPr id="16" name="Slide Number Placeholder 15">
            <a:extLst>
              <a:ext uri="{FF2B5EF4-FFF2-40B4-BE49-F238E27FC236}">
                <a16:creationId xmlns:a16="http://schemas.microsoft.com/office/drawing/2014/main" id="{46EEA4F1-5FA3-4EBF-97F1-DF392077DB76}"/>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76B855D-E9CC-4FF8-AD85-6CDC7B89A0DE}"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
        <p:nvSpPr>
          <p:cNvPr id="17" name="TextBox 16">
            <a:extLst>
              <a:ext uri="{FF2B5EF4-FFF2-40B4-BE49-F238E27FC236}">
                <a16:creationId xmlns:a16="http://schemas.microsoft.com/office/drawing/2014/main" id="{0E4E6E24-047B-AA91-BF98-76BF27FCA80E}"/>
              </a:ext>
            </a:extLst>
          </p:cNvPr>
          <p:cNvSpPr txBox="1"/>
          <p:nvPr/>
        </p:nvSpPr>
        <p:spPr>
          <a:xfrm>
            <a:off x="2290695" y="2601010"/>
            <a:ext cx="9796410" cy="584775"/>
          </a:xfrm>
          <a:prstGeom prst="rect">
            <a:avLst/>
          </a:prstGeom>
          <a:noFill/>
        </p:spPr>
        <p:txBody>
          <a:bodyPr wrap="square" rtlCol="0">
            <a:spAutoFit/>
          </a:bodyPr>
          <a:lstStyle/>
          <a:p>
            <a:r>
              <a:rPr lang="en-US" sz="1600" dirty="0"/>
              <a:t>Frazer pioneered the concept in 1970’s and generative design was initially used in architectural design. </a:t>
            </a:r>
          </a:p>
          <a:p>
            <a:r>
              <a:rPr lang="en-US" sz="1600" dirty="0"/>
              <a:t>Main use today in automotive, aerospace and healthcare sectors.</a:t>
            </a:r>
            <a:endParaRPr lang="en-GB" sz="1600" dirty="0"/>
          </a:p>
        </p:txBody>
      </p:sp>
      <p:graphicFrame>
        <p:nvGraphicFramePr>
          <p:cNvPr id="18" name="Table 18">
            <a:extLst>
              <a:ext uri="{FF2B5EF4-FFF2-40B4-BE49-F238E27FC236}">
                <a16:creationId xmlns:a16="http://schemas.microsoft.com/office/drawing/2014/main" id="{F52CFEE5-C8A9-4B79-7A68-FC9415504985}"/>
              </a:ext>
            </a:extLst>
          </p:cNvPr>
          <p:cNvGraphicFramePr>
            <a:graphicFrameLocks noGrp="1"/>
          </p:cNvGraphicFramePr>
          <p:nvPr>
            <p:extLst>
              <p:ext uri="{D42A27DB-BD31-4B8C-83A1-F6EECF244321}">
                <p14:modId xmlns:p14="http://schemas.microsoft.com/office/powerpoint/2010/main" val="4107526134"/>
              </p:ext>
            </p:extLst>
          </p:nvPr>
        </p:nvGraphicFramePr>
        <p:xfrm>
          <a:off x="568036" y="3416721"/>
          <a:ext cx="11055928" cy="2881449"/>
        </p:xfrm>
        <a:graphic>
          <a:graphicData uri="http://schemas.openxmlformats.org/drawingml/2006/table">
            <a:tbl>
              <a:tblPr firstRow="1" bandRow="1">
                <a:tableStyleId>{5C22544A-7EE6-4342-B048-85BDC9FD1C3A}</a:tableStyleId>
              </a:tblPr>
              <a:tblGrid>
                <a:gridCol w="4341092">
                  <a:extLst>
                    <a:ext uri="{9D8B030D-6E8A-4147-A177-3AD203B41FA5}">
                      <a16:colId xmlns:a16="http://schemas.microsoft.com/office/drawing/2014/main" val="2193729392"/>
                    </a:ext>
                  </a:extLst>
                </a:gridCol>
                <a:gridCol w="6714836">
                  <a:extLst>
                    <a:ext uri="{9D8B030D-6E8A-4147-A177-3AD203B41FA5}">
                      <a16:colId xmlns:a16="http://schemas.microsoft.com/office/drawing/2014/main" val="720960246"/>
                    </a:ext>
                  </a:extLst>
                </a:gridCol>
              </a:tblGrid>
              <a:tr h="370840">
                <a:tc>
                  <a:txBody>
                    <a:bodyPr/>
                    <a:lstStyle/>
                    <a:p>
                      <a:r>
                        <a:rPr lang="en-US" sz="1600" b="0" dirty="0">
                          <a:solidFill>
                            <a:schemeClr val="tx1"/>
                          </a:solidFill>
                        </a:rPr>
                        <a:t>Generative Design Method</a:t>
                      </a:r>
                      <a:endParaRPr lang="en-GB" sz="1600" b="0" dirty="0">
                        <a:solidFill>
                          <a:schemeClr val="tx1"/>
                        </a:solidFill>
                      </a:endParaRPr>
                    </a:p>
                  </a:txBody>
                  <a:tcPr/>
                </a:tc>
                <a:tc>
                  <a:txBody>
                    <a:bodyPr/>
                    <a:lstStyle/>
                    <a:p>
                      <a:r>
                        <a:rPr lang="en-US" sz="1600" b="0" dirty="0">
                          <a:solidFill>
                            <a:schemeClr val="tx1"/>
                          </a:solidFill>
                        </a:rPr>
                        <a:t>Features</a:t>
                      </a:r>
                      <a:endParaRPr lang="en-GB" sz="1600" b="0" dirty="0">
                        <a:solidFill>
                          <a:schemeClr val="tx1"/>
                        </a:solidFill>
                      </a:endParaRPr>
                    </a:p>
                  </a:txBody>
                  <a:tcPr/>
                </a:tc>
                <a:extLst>
                  <a:ext uri="{0D108BD9-81ED-4DB2-BD59-A6C34878D82A}">
                    <a16:rowId xmlns:a16="http://schemas.microsoft.com/office/drawing/2014/main" val="3096510290"/>
                  </a:ext>
                </a:extLst>
              </a:tr>
              <a:tr h="370840">
                <a:tc>
                  <a:txBody>
                    <a:bodyPr/>
                    <a:lstStyle/>
                    <a:p>
                      <a:r>
                        <a:rPr lang="en-GB" sz="1600" dirty="0"/>
                        <a:t>Constrained parametric search strategy</a:t>
                      </a:r>
                    </a:p>
                  </a:txBody>
                  <a:tcPr/>
                </a:tc>
                <a:tc>
                  <a:txBody>
                    <a:bodyPr/>
                    <a:lstStyle/>
                    <a:p>
                      <a:r>
                        <a:rPr lang="en-US" sz="1600" dirty="0"/>
                        <a:t>designer centric due to algorithm and code replaced by genetic model and geometry constraints</a:t>
                      </a:r>
                      <a:endParaRPr lang="en-GB" sz="1600" dirty="0"/>
                    </a:p>
                  </a:txBody>
                  <a:tcPr/>
                </a:tc>
                <a:extLst>
                  <a:ext uri="{0D108BD9-81ED-4DB2-BD59-A6C34878D82A}">
                    <a16:rowId xmlns:a16="http://schemas.microsoft.com/office/drawing/2014/main" val="2288220351"/>
                  </a:ext>
                </a:extLst>
              </a:tr>
              <a:tr h="402409">
                <a:tc>
                  <a:txBody>
                    <a:bodyPr/>
                    <a:lstStyle/>
                    <a:p>
                      <a:r>
                        <a:rPr lang="en-GB" sz="1600" dirty="0"/>
                        <a:t>Evolutionary algorithm </a:t>
                      </a:r>
                    </a:p>
                  </a:txBody>
                  <a:tcPr/>
                </a:tc>
                <a:tc>
                  <a:txBody>
                    <a:bodyPr/>
                    <a:lstStyle/>
                    <a:p>
                      <a:r>
                        <a:rPr lang="en-US" sz="1600" dirty="0"/>
                        <a:t>design options for constrained and unconstrained space</a:t>
                      </a:r>
                      <a:endParaRPr lang="en-GB" sz="1600" dirty="0"/>
                    </a:p>
                  </a:txBody>
                  <a:tcPr/>
                </a:tc>
                <a:extLst>
                  <a:ext uri="{0D108BD9-81ED-4DB2-BD59-A6C34878D82A}">
                    <a16:rowId xmlns:a16="http://schemas.microsoft.com/office/drawing/2014/main" val="3178629398"/>
                  </a:ext>
                </a:extLst>
              </a:tr>
              <a:tr h="370840">
                <a:tc>
                  <a:txBody>
                    <a:bodyPr/>
                    <a:lstStyle/>
                    <a:p>
                      <a:r>
                        <a:rPr lang="en-GB" sz="1600" dirty="0"/>
                        <a:t>Iterated local search</a:t>
                      </a:r>
                    </a:p>
                  </a:txBody>
                  <a:tcPr/>
                </a:tc>
                <a:tc>
                  <a:txBody>
                    <a:bodyPr/>
                    <a:lstStyle/>
                    <a:p>
                      <a:r>
                        <a:rPr lang="en-GB" sz="1600" dirty="0"/>
                        <a:t>minimum cost value selected – based on space filling properties and computation time</a:t>
                      </a:r>
                    </a:p>
                  </a:txBody>
                  <a:tcPr/>
                </a:tc>
                <a:extLst>
                  <a:ext uri="{0D108BD9-81ED-4DB2-BD59-A6C34878D82A}">
                    <a16:rowId xmlns:a16="http://schemas.microsoft.com/office/drawing/2014/main" val="588915119"/>
                  </a:ext>
                </a:extLst>
              </a:tr>
              <a:tr h="370840">
                <a:tc>
                  <a:txBody>
                    <a:bodyPr/>
                    <a:lstStyle/>
                    <a:p>
                      <a:r>
                        <a:rPr lang="en-GB" sz="1600" dirty="0"/>
                        <a:t>Shape grammar</a:t>
                      </a:r>
                    </a:p>
                  </a:txBody>
                  <a:tcPr/>
                </a:tc>
                <a:tc>
                  <a:txBody>
                    <a:bodyPr/>
                    <a:lstStyle/>
                    <a:p>
                      <a:r>
                        <a:rPr lang="en-US" sz="1600" dirty="0"/>
                        <a:t>requires expert for defining set of transformational steps</a:t>
                      </a:r>
                      <a:endParaRPr lang="en-GB" sz="1600" dirty="0"/>
                    </a:p>
                  </a:txBody>
                  <a:tcPr/>
                </a:tc>
                <a:extLst>
                  <a:ext uri="{0D108BD9-81ED-4DB2-BD59-A6C34878D82A}">
                    <a16:rowId xmlns:a16="http://schemas.microsoft.com/office/drawing/2014/main" val="2693500476"/>
                  </a:ext>
                </a:extLst>
              </a:tr>
              <a:tr h="370840">
                <a:tc>
                  <a:txBody>
                    <a:bodyPr/>
                    <a:lstStyle/>
                    <a:p>
                      <a:r>
                        <a:rPr lang="en-GB" sz="1600" dirty="0"/>
                        <a:t>Topology optimization</a:t>
                      </a:r>
                    </a:p>
                  </a:txBody>
                  <a:tcPr/>
                </a:tc>
                <a:tc>
                  <a:txBody>
                    <a:bodyPr/>
                    <a:lstStyle/>
                    <a:p>
                      <a:r>
                        <a:rPr lang="en-US" sz="1600" dirty="0"/>
                        <a:t>minimization of stiffness while fixing the volume or minimization of weight under stress or displacement as constraints</a:t>
                      </a:r>
                      <a:endParaRPr lang="en-GB" sz="1600" dirty="0"/>
                    </a:p>
                  </a:txBody>
                  <a:tcPr/>
                </a:tc>
                <a:extLst>
                  <a:ext uri="{0D108BD9-81ED-4DB2-BD59-A6C34878D82A}">
                    <a16:rowId xmlns:a16="http://schemas.microsoft.com/office/drawing/2014/main" val="3038596732"/>
                  </a:ext>
                </a:extLst>
              </a:tr>
            </a:tbl>
          </a:graphicData>
        </a:graphic>
      </p:graphicFrame>
      <p:sp>
        <p:nvSpPr>
          <p:cNvPr id="19" name="Oval 18">
            <a:extLst>
              <a:ext uri="{FF2B5EF4-FFF2-40B4-BE49-F238E27FC236}">
                <a16:creationId xmlns:a16="http://schemas.microsoft.com/office/drawing/2014/main" id="{07FB3284-DBD5-89A7-8ADA-9E0588DE16EC}"/>
              </a:ext>
            </a:extLst>
          </p:cNvPr>
          <p:cNvSpPr/>
          <p:nvPr/>
        </p:nvSpPr>
        <p:spPr>
          <a:xfrm>
            <a:off x="1607127" y="2502630"/>
            <a:ext cx="471055" cy="46841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Oval 19">
            <a:extLst>
              <a:ext uri="{FF2B5EF4-FFF2-40B4-BE49-F238E27FC236}">
                <a16:creationId xmlns:a16="http://schemas.microsoft.com/office/drawing/2014/main" id="{DDC1C41C-1934-C28D-85E2-C54F2FC36BC6}"/>
              </a:ext>
            </a:extLst>
          </p:cNvPr>
          <p:cNvSpPr/>
          <p:nvPr/>
        </p:nvSpPr>
        <p:spPr>
          <a:xfrm>
            <a:off x="8042149" y="94298"/>
            <a:ext cx="369454" cy="369296"/>
          </a:xfrm>
          <a:prstGeom prst="ellipse">
            <a:avLst/>
          </a:prstGeom>
          <a:solidFill>
            <a:schemeClr val="accent5"/>
          </a:solidFill>
          <a:ln>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Rectangle: Rounded Corners 1">
            <a:extLst>
              <a:ext uri="{FF2B5EF4-FFF2-40B4-BE49-F238E27FC236}">
                <a16:creationId xmlns:a16="http://schemas.microsoft.com/office/drawing/2014/main" id="{42FD1888-6F05-5772-8E4B-26906F81A583}"/>
              </a:ext>
            </a:extLst>
          </p:cNvPr>
          <p:cNvSpPr/>
          <p:nvPr/>
        </p:nvSpPr>
        <p:spPr>
          <a:xfrm>
            <a:off x="2209800" y="2601010"/>
            <a:ext cx="9769764" cy="584775"/>
          </a:xfrm>
          <a:prstGeom prst="roundRect">
            <a:avLst/>
          </a:prstGeom>
          <a:noFill/>
          <a:ln w="28575">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0021937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30" name="Straight Connector 29">
            <a:extLst>
              <a:ext uri="{FF2B5EF4-FFF2-40B4-BE49-F238E27FC236}">
                <a16:creationId xmlns:a16="http://schemas.microsoft.com/office/drawing/2014/main" id="{DA8EADE5-E960-4BFD-C33F-C49DC8A49D47}"/>
              </a:ext>
            </a:extLst>
          </p:cNvPr>
          <p:cNvCxnSpPr/>
          <p:nvPr/>
        </p:nvCxnSpPr>
        <p:spPr>
          <a:xfrm>
            <a:off x="6096000" y="147782"/>
            <a:ext cx="0" cy="6567054"/>
          </a:xfrm>
          <a:prstGeom prst="line">
            <a:avLst/>
          </a:prstGeom>
          <a:ln w="76200">
            <a:solidFill>
              <a:schemeClr val="accent4"/>
            </a:solidFill>
          </a:ln>
        </p:spPr>
        <p:style>
          <a:lnRef idx="1">
            <a:schemeClr val="accent1"/>
          </a:lnRef>
          <a:fillRef idx="0">
            <a:schemeClr val="accent1"/>
          </a:fillRef>
          <a:effectRef idx="0">
            <a:schemeClr val="accent1"/>
          </a:effectRef>
          <a:fontRef idx="minor">
            <a:schemeClr val="tx1"/>
          </a:fontRef>
        </p:style>
      </p:cxnSp>
      <p:sp>
        <p:nvSpPr>
          <p:cNvPr id="31" name="Title 1">
            <a:extLst>
              <a:ext uri="{FF2B5EF4-FFF2-40B4-BE49-F238E27FC236}">
                <a16:creationId xmlns:a16="http://schemas.microsoft.com/office/drawing/2014/main" id="{A492D126-08A6-38D8-C140-98627173C02C}"/>
              </a:ext>
            </a:extLst>
          </p:cNvPr>
          <p:cNvSpPr>
            <a:spLocks noGrp="1"/>
          </p:cNvSpPr>
          <p:nvPr>
            <p:ph type="title"/>
          </p:nvPr>
        </p:nvSpPr>
        <p:spPr>
          <a:xfrm>
            <a:off x="3128541" y="1295307"/>
            <a:ext cx="3236976" cy="665203"/>
          </a:xfrm>
        </p:spPr>
        <p:txBody>
          <a:bodyPr>
            <a:normAutofit/>
          </a:bodyPr>
          <a:lstStyle/>
          <a:p>
            <a:r>
              <a:rPr lang="en-US" sz="4000" dirty="0">
                <a:solidFill>
                  <a:srgbClr val="FFFFFF"/>
                </a:solidFill>
              </a:rPr>
              <a:t>Advantages</a:t>
            </a:r>
            <a:endParaRPr lang="en-US" sz="4000" dirty="0"/>
          </a:p>
        </p:txBody>
      </p:sp>
      <p:sp>
        <p:nvSpPr>
          <p:cNvPr id="32" name="Title 1">
            <a:extLst>
              <a:ext uri="{FF2B5EF4-FFF2-40B4-BE49-F238E27FC236}">
                <a16:creationId xmlns:a16="http://schemas.microsoft.com/office/drawing/2014/main" id="{29E583EC-8CB7-9DE9-DF48-A4839739F1B3}"/>
              </a:ext>
            </a:extLst>
          </p:cNvPr>
          <p:cNvSpPr txBox="1">
            <a:spLocks/>
          </p:cNvSpPr>
          <p:nvPr/>
        </p:nvSpPr>
        <p:spPr>
          <a:xfrm>
            <a:off x="5697173" y="4685052"/>
            <a:ext cx="3236976" cy="665203"/>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bg1"/>
                </a:solidFill>
                <a:latin typeface="+mj-lt"/>
                <a:ea typeface="+mj-ea"/>
                <a:cs typeface="+mj-cs"/>
              </a:defRPr>
            </a:lvl1pPr>
          </a:lstStyle>
          <a:p>
            <a:r>
              <a:rPr lang="en-US" sz="4000" dirty="0">
                <a:solidFill>
                  <a:srgbClr val="FFFFFF"/>
                </a:solidFill>
              </a:rPr>
              <a:t>Limitations</a:t>
            </a:r>
            <a:endParaRPr lang="en-US" sz="4000" dirty="0"/>
          </a:p>
        </p:txBody>
      </p:sp>
      <p:sp>
        <p:nvSpPr>
          <p:cNvPr id="34" name="Rectangle: Rounded Corners 33">
            <a:extLst>
              <a:ext uri="{FF2B5EF4-FFF2-40B4-BE49-F238E27FC236}">
                <a16:creationId xmlns:a16="http://schemas.microsoft.com/office/drawing/2014/main" id="{B0BED6C8-A2BE-0023-88CC-969E18C0F9E2}"/>
              </a:ext>
            </a:extLst>
          </p:cNvPr>
          <p:cNvSpPr/>
          <p:nvPr/>
        </p:nvSpPr>
        <p:spPr>
          <a:xfrm>
            <a:off x="3438630" y="4356051"/>
            <a:ext cx="2152071" cy="1273045"/>
          </a:xfrm>
          <a:prstGeom prst="roundRect">
            <a:avLst/>
          </a:prstGeom>
          <a:solidFill>
            <a:schemeClr val="accent5"/>
          </a:solidFill>
          <a:ln>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weight and cost reduction through better material selection</a:t>
            </a:r>
            <a:endParaRPr lang="en-GB" dirty="0"/>
          </a:p>
        </p:txBody>
      </p:sp>
      <p:sp>
        <p:nvSpPr>
          <p:cNvPr id="35" name="Rectangle: Rounded Corners 34">
            <a:extLst>
              <a:ext uri="{FF2B5EF4-FFF2-40B4-BE49-F238E27FC236}">
                <a16:creationId xmlns:a16="http://schemas.microsoft.com/office/drawing/2014/main" id="{6033170E-4AE9-4190-7493-E248EE1654DC}"/>
              </a:ext>
            </a:extLst>
          </p:cNvPr>
          <p:cNvSpPr/>
          <p:nvPr/>
        </p:nvSpPr>
        <p:spPr>
          <a:xfrm>
            <a:off x="154341" y="1510053"/>
            <a:ext cx="2868306" cy="1429233"/>
          </a:xfrm>
          <a:prstGeom prst="roundRect">
            <a:avLst/>
          </a:prstGeom>
          <a:solidFill>
            <a:schemeClr val="accent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analysis of loads with respect to power, stress, stiffness, strength and fatigue</a:t>
            </a:r>
            <a:endParaRPr lang="en-GB" dirty="0"/>
          </a:p>
        </p:txBody>
      </p:sp>
      <p:sp>
        <p:nvSpPr>
          <p:cNvPr id="37" name="Rectangle: Rounded Corners 36">
            <a:extLst>
              <a:ext uri="{FF2B5EF4-FFF2-40B4-BE49-F238E27FC236}">
                <a16:creationId xmlns:a16="http://schemas.microsoft.com/office/drawing/2014/main" id="{C647A247-13EC-9F73-A11D-F444D1DE842A}"/>
              </a:ext>
            </a:extLst>
          </p:cNvPr>
          <p:cNvSpPr/>
          <p:nvPr/>
        </p:nvSpPr>
        <p:spPr>
          <a:xfrm>
            <a:off x="614314" y="3918715"/>
            <a:ext cx="2217650" cy="1046572"/>
          </a:xfrm>
          <a:prstGeom prst="roundRect">
            <a:avLst/>
          </a:prstGeom>
          <a:solidFill>
            <a:schemeClr val="accent6"/>
          </a:solidFill>
          <a:ln>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commercially available through CAD software</a:t>
            </a:r>
            <a:endParaRPr lang="en-GB" dirty="0"/>
          </a:p>
        </p:txBody>
      </p:sp>
      <p:sp>
        <p:nvSpPr>
          <p:cNvPr id="39" name="Rectangle: Rounded Corners 38">
            <a:extLst>
              <a:ext uri="{FF2B5EF4-FFF2-40B4-BE49-F238E27FC236}">
                <a16:creationId xmlns:a16="http://schemas.microsoft.com/office/drawing/2014/main" id="{2E20A2CD-F525-F8D1-4871-CFAAAE8E29F3}"/>
              </a:ext>
            </a:extLst>
          </p:cNvPr>
          <p:cNvSpPr/>
          <p:nvPr/>
        </p:nvSpPr>
        <p:spPr>
          <a:xfrm>
            <a:off x="512458" y="300731"/>
            <a:ext cx="2152071" cy="794326"/>
          </a:xfrm>
          <a:prstGeom prst="round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reduces NPD processing time</a:t>
            </a:r>
            <a:endParaRPr lang="en-GB" dirty="0"/>
          </a:p>
        </p:txBody>
      </p:sp>
      <p:sp>
        <p:nvSpPr>
          <p:cNvPr id="40" name="Rectangle: Rounded Corners 39">
            <a:extLst>
              <a:ext uri="{FF2B5EF4-FFF2-40B4-BE49-F238E27FC236}">
                <a16:creationId xmlns:a16="http://schemas.microsoft.com/office/drawing/2014/main" id="{23095F4F-4806-425A-E7F1-EE8807A29E57}"/>
              </a:ext>
            </a:extLst>
          </p:cNvPr>
          <p:cNvSpPr/>
          <p:nvPr/>
        </p:nvSpPr>
        <p:spPr>
          <a:xfrm>
            <a:off x="3309068" y="2663484"/>
            <a:ext cx="2517416" cy="1131552"/>
          </a:xfrm>
          <a:prstGeom prst="roundRect">
            <a:avLst/>
          </a:prstGeom>
          <a:solidFill>
            <a:schemeClr val="accent4"/>
          </a:solid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informed decision making to derive cost-effective solution</a:t>
            </a:r>
            <a:endParaRPr lang="en-GB" dirty="0"/>
          </a:p>
        </p:txBody>
      </p:sp>
      <p:sp>
        <p:nvSpPr>
          <p:cNvPr id="41" name="Rectangle: Rounded Corners 40">
            <a:extLst>
              <a:ext uri="{FF2B5EF4-FFF2-40B4-BE49-F238E27FC236}">
                <a16:creationId xmlns:a16="http://schemas.microsoft.com/office/drawing/2014/main" id="{5077F4F2-2171-200F-7808-A3CFDD942692}"/>
              </a:ext>
            </a:extLst>
          </p:cNvPr>
          <p:cNvSpPr/>
          <p:nvPr/>
        </p:nvSpPr>
        <p:spPr>
          <a:xfrm>
            <a:off x="185156" y="5370806"/>
            <a:ext cx="3103141" cy="1046572"/>
          </a:xfrm>
          <a:prstGeom prst="roundRect">
            <a:avLst/>
          </a:prstGeom>
          <a:solidFill>
            <a:schemeClr val="accent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Integrated with design for manufacturing software to ensure manufacturability</a:t>
            </a:r>
            <a:endParaRPr lang="en-GB" dirty="0"/>
          </a:p>
        </p:txBody>
      </p:sp>
      <p:sp>
        <p:nvSpPr>
          <p:cNvPr id="42" name="Rectangle: Rounded Corners 41">
            <a:extLst>
              <a:ext uri="{FF2B5EF4-FFF2-40B4-BE49-F238E27FC236}">
                <a16:creationId xmlns:a16="http://schemas.microsoft.com/office/drawing/2014/main" id="{1248CBC2-48DB-B4E7-2909-52F6D7EBF8AC}"/>
              </a:ext>
            </a:extLst>
          </p:cNvPr>
          <p:cNvSpPr/>
          <p:nvPr/>
        </p:nvSpPr>
        <p:spPr>
          <a:xfrm>
            <a:off x="8764108" y="248825"/>
            <a:ext cx="3011054" cy="1261228"/>
          </a:xfrm>
          <a:prstGeom prst="roundRect">
            <a:avLst/>
          </a:prstGeom>
          <a:solidFill>
            <a:schemeClr val="accent6"/>
          </a:solidFill>
          <a:ln>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designers need to have good understanding of part interactions with its environment</a:t>
            </a:r>
            <a:endParaRPr lang="en-GB" dirty="0"/>
          </a:p>
        </p:txBody>
      </p:sp>
      <p:sp>
        <p:nvSpPr>
          <p:cNvPr id="43" name="Rectangle: Rounded Corners 42">
            <a:extLst>
              <a:ext uri="{FF2B5EF4-FFF2-40B4-BE49-F238E27FC236}">
                <a16:creationId xmlns:a16="http://schemas.microsoft.com/office/drawing/2014/main" id="{BB85CA3F-A209-7587-5773-D5A7F80406D1}"/>
              </a:ext>
            </a:extLst>
          </p:cNvPr>
          <p:cNvSpPr/>
          <p:nvPr/>
        </p:nvSpPr>
        <p:spPr>
          <a:xfrm>
            <a:off x="6461299" y="1591701"/>
            <a:ext cx="3011054" cy="1261228"/>
          </a:xfrm>
          <a:prstGeom prst="roundRect">
            <a:avLst/>
          </a:prstGeom>
          <a:solidFill>
            <a:schemeClr val="accent5"/>
          </a:solidFill>
          <a:ln>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high level of user interaction necessary, therefore user must be competent</a:t>
            </a:r>
            <a:endParaRPr lang="en-GB" dirty="0"/>
          </a:p>
        </p:txBody>
      </p:sp>
      <p:sp>
        <p:nvSpPr>
          <p:cNvPr id="44" name="Rectangle: Rounded Corners 43">
            <a:extLst>
              <a:ext uri="{FF2B5EF4-FFF2-40B4-BE49-F238E27FC236}">
                <a16:creationId xmlns:a16="http://schemas.microsoft.com/office/drawing/2014/main" id="{14F311C8-2C5D-2B86-C9FA-5457501281FF}"/>
              </a:ext>
            </a:extLst>
          </p:cNvPr>
          <p:cNvSpPr/>
          <p:nvPr/>
        </p:nvSpPr>
        <p:spPr>
          <a:xfrm>
            <a:off x="9589839" y="2881695"/>
            <a:ext cx="2277963" cy="665203"/>
          </a:xfrm>
          <a:prstGeom prst="roundRect">
            <a:avLst/>
          </a:prstGeom>
          <a:solidFill>
            <a:schemeClr val="accent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computation time</a:t>
            </a:r>
            <a:endParaRPr lang="en-GB" dirty="0"/>
          </a:p>
        </p:txBody>
      </p:sp>
      <p:sp>
        <p:nvSpPr>
          <p:cNvPr id="45" name="Rectangle: Rounded Corners 44">
            <a:extLst>
              <a:ext uri="{FF2B5EF4-FFF2-40B4-BE49-F238E27FC236}">
                <a16:creationId xmlns:a16="http://schemas.microsoft.com/office/drawing/2014/main" id="{EC7C88D1-6989-5A59-0A42-A0DB103C44E1}"/>
              </a:ext>
            </a:extLst>
          </p:cNvPr>
          <p:cNvSpPr/>
          <p:nvPr/>
        </p:nvSpPr>
        <p:spPr>
          <a:xfrm>
            <a:off x="6656186" y="3429000"/>
            <a:ext cx="2605808" cy="927051"/>
          </a:xfrm>
          <a:prstGeom prst="roundRect">
            <a:avLst/>
          </a:prstGeom>
          <a:solidFill>
            <a:schemeClr val="accent4"/>
          </a:solid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certain parts need conformance to strict industry regulations</a:t>
            </a:r>
            <a:endParaRPr lang="en-GB" dirty="0"/>
          </a:p>
        </p:txBody>
      </p:sp>
      <p:sp>
        <p:nvSpPr>
          <p:cNvPr id="46" name="Rectangle: Rounded Corners 45">
            <a:extLst>
              <a:ext uri="{FF2B5EF4-FFF2-40B4-BE49-F238E27FC236}">
                <a16:creationId xmlns:a16="http://schemas.microsoft.com/office/drawing/2014/main" id="{2CE37187-E39E-9D68-15BF-BC922D52E595}"/>
              </a:ext>
            </a:extLst>
          </p:cNvPr>
          <p:cNvSpPr/>
          <p:nvPr/>
        </p:nvSpPr>
        <p:spPr>
          <a:xfrm>
            <a:off x="9261994" y="4557173"/>
            <a:ext cx="2605808" cy="665203"/>
          </a:xfrm>
          <a:prstGeom prst="round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technology is in its infancy</a:t>
            </a:r>
            <a:endParaRPr lang="en-GB" dirty="0"/>
          </a:p>
        </p:txBody>
      </p:sp>
      <p:sp>
        <p:nvSpPr>
          <p:cNvPr id="47" name="Rectangle: Rounded Corners 46">
            <a:extLst>
              <a:ext uri="{FF2B5EF4-FFF2-40B4-BE49-F238E27FC236}">
                <a16:creationId xmlns:a16="http://schemas.microsoft.com/office/drawing/2014/main" id="{D18BE05C-AB3E-16F1-40CD-277D3176FE3C}"/>
              </a:ext>
            </a:extLst>
          </p:cNvPr>
          <p:cNvSpPr/>
          <p:nvPr/>
        </p:nvSpPr>
        <p:spPr>
          <a:xfrm>
            <a:off x="7099555" y="5672737"/>
            <a:ext cx="3927810" cy="879309"/>
          </a:xfrm>
          <a:prstGeom prst="roundRect">
            <a:avLst/>
          </a:prstGeom>
          <a:solidFill>
            <a:schemeClr val="accent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reliant on designers’ “expertise” in terms of cost, manufacturing, production, quality, etc. </a:t>
            </a:r>
            <a:endParaRPr lang="en-GB" dirty="0"/>
          </a:p>
        </p:txBody>
      </p:sp>
    </p:spTree>
    <p:extLst>
      <p:ext uri="{BB962C8B-B14F-4D97-AF65-F5344CB8AC3E}">
        <p14:creationId xmlns:p14="http://schemas.microsoft.com/office/powerpoint/2010/main" val="42835948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a:extLst>
              <a:ext uri="{FF2B5EF4-FFF2-40B4-BE49-F238E27FC236}">
                <a16:creationId xmlns:a16="http://schemas.microsoft.com/office/drawing/2014/main" id="{83673DCF-333B-EE4C-83EC-5C2BA6164B68}"/>
              </a:ext>
            </a:extLst>
          </p:cNvPr>
          <p:cNvPicPr>
            <a:picLocks noChangeAspect="1"/>
          </p:cNvPicPr>
          <p:nvPr/>
        </p:nvPicPr>
        <p:blipFill>
          <a:blip r:embed="rId2"/>
          <a:stretch>
            <a:fillRect/>
          </a:stretch>
        </p:blipFill>
        <p:spPr>
          <a:xfrm rot="2961766">
            <a:off x="9317462" y="2103734"/>
            <a:ext cx="2535181" cy="1670915"/>
          </a:xfrm>
          <a:prstGeom prst="rect">
            <a:avLst/>
          </a:prstGeom>
        </p:spPr>
      </p:pic>
      <p:sp>
        <p:nvSpPr>
          <p:cNvPr id="9" name="Title 1">
            <a:extLst>
              <a:ext uri="{FF2B5EF4-FFF2-40B4-BE49-F238E27FC236}">
                <a16:creationId xmlns:a16="http://schemas.microsoft.com/office/drawing/2014/main" id="{78260B10-25FE-445D-A9FD-06B618F1B961}"/>
              </a:ext>
            </a:extLst>
          </p:cNvPr>
          <p:cNvSpPr>
            <a:spLocks noGrp="1"/>
          </p:cNvSpPr>
          <p:nvPr>
            <p:ph type="title"/>
          </p:nvPr>
        </p:nvSpPr>
        <p:spPr>
          <a:xfrm>
            <a:off x="92363" y="136525"/>
            <a:ext cx="5523345" cy="748145"/>
          </a:xfrm>
        </p:spPr>
        <p:txBody>
          <a:bodyPr>
            <a:normAutofit/>
          </a:bodyPr>
          <a:lstStyle/>
          <a:p>
            <a:r>
              <a:rPr lang="en-US" sz="3600" dirty="0"/>
              <a:t>Generative design workflow</a:t>
            </a:r>
          </a:p>
        </p:txBody>
      </p:sp>
      <p:sp>
        <p:nvSpPr>
          <p:cNvPr id="12" name="Date Placeholder 11">
            <a:extLst>
              <a:ext uri="{FF2B5EF4-FFF2-40B4-BE49-F238E27FC236}">
                <a16:creationId xmlns:a16="http://schemas.microsoft.com/office/drawing/2014/main" id="{3CC90B11-F535-4D7C-84A3-2CF98B9D596A}"/>
              </a:ext>
            </a:extLst>
          </p:cNvPr>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rPr>
              <a:t>November 2022</a:t>
            </a:r>
          </a:p>
        </p:txBody>
      </p:sp>
      <p:sp>
        <p:nvSpPr>
          <p:cNvPr id="13" name="Footer Placeholder 12">
            <a:extLst>
              <a:ext uri="{FF2B5EF4-FFF2-40B4-BE49-F238E27FC236}">
                <a16:creationId xmlns:a16="http://schemas.microsoft.com/office/drawing/2014/main" id="{34CB8358-5219-419E-B50C-A279EA3E635F}"/>
              </a:ext>
            </a:extLst>
          </p:cNvPr>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rPr>
              <a:t>Generative Design Exercise – Assignment 1</a:t>
            </a:r>
          </a:p>
        </p:txBody>
      </p:sp>
      <p:sp>
        <p:nvSpPr>
          <p:cNvPr id="14" name="Slide Number Placeholder 13">
            <a:extLst>
              <a:ext uri="{FF2B5EF4-FFF2-40B4-BE49-F238E27FC236}">
                <a16:creationId xmlns:a16="http://schemas.microsoft.com/office/drawing/2014/main" id="{8A5B9DFF-1E65-43C9-B2DE-90CD91DFAE1A}"/>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76B855D-E9CC-4FF8-AD85-6CDC7B89A0DE}"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63FCD921-6EE2-9233-3F99-612DB03008A3}"/>
              </a:ext>
            </a:extLst>
          </p:cNvPr>
          <p:cNvSpPr txBox="1"/>
          <p:nvPr/>
        </p:nvSpPr>
        <p:spPr>
          <a:xfrm>
            <a:off x="341745" y="1015999"/>
            <a:ext cx="10815782" cy="1754326"/>
          </a:xfrm>
          <a:prstGeom prst="rect">
            <a:avLst/>
          </a:prstGeom>
          <a:noFill/>
        </p:spPr>
        <p:txBody>
          <a:bodyPr wrap="square" rtlCol="0">
            <a:spAutoFit/>
          </a:bodyPr>
          <a:lstStyle/>
          <a:p>
            <a:r>
              <a:rPr lang="en-US" i="1" dirty="0"/>
              <a:t>Phase 1: Translation Phase</a:t>
            </a:r>
          </a:p>
          <a:p>
            <a:r>
              <a:rPr lang="en-US" dirty="0"/>
              <a:t>1. The part specifications are “</a:t>
            </a:r>
            <a:r>
              <a:rPr lang="en-US" b="1" u="sng" dirty="0"/>
              <a:t>translated</a:t>
            </a:r>
            <a:r>
              <a:rPr lang="en-US" dirty="0"/>
              <a:t>” in inputs for the GD software. </a:t>
            </a:r>
          </a:p>
          <a:p>
            <a:r>
              <a:rPr lang="en-US" dirty="0"/>
              <a:t>2. Define the design space in which the GD software can perform the optimization. </a:t>
            </a:r>
          </a:p>
          <a:p>
            <a:r>
              <a:rPr lang="en-US" dirty="0"/>
              <a:t>3. Designer to determine maximal space the part could fit in. </a:t>
            </a:r>
          </a:p>
          <a:p>
            <a:r>
              <a:rPr lang="en-US" dirty="0"/>
              <a:t>4. Specify the preserved geometries and obstacle geometries within the design space.</a:t>
            </a:r>
          </a:p>
          <a:p>
            <a:r>
              <a:rPr lang="en-US" dirty="0"/>
              <a:t>5. Apply the set of loads and boundary conditions. </a:t>
            </a:r>
            <a:endParaRPr lang="en-GB" dirty="0"/>
          </a:p>
        </p:txBody>
      </p:sp>
      <p:sp>
        <p:nvSpPr>
          <p:cNvPr id="5" name="TextBox 4">
            <a:extLst>
              <a:ext uri="{FF2B5EF4-FFF2-40B4-BE49-F238E27FC236}">
                <a16:creationId xmlns:a16="http://schemas.microsoft.com/office/drawing/2014/main" id="{1E7209FF-9574-F299-2F7E-6F156D65BB5F}"/>
              </a:ext>
            </a:extLst>
          </p:cNvPr>
          <p:cNvSpPr txBox="1"/>
          <p:nvPr/>
        </p:nvSpPr>
        <p:spPr>
          <a:xfrm>
            <a:off x="341745" y="3376973"/>
            <a:ext cx="11508510" cy="1754326"/>
          </a:xfrm>
          <a:prstGeom prst="rect">
            <a:avLst/>
          </a:prstGeom>
          <a:noFill/>
        </p:spPr>
        <p:txBody>
          <a:bodyPr wrap="square" rtlCol="0">
            <a:spAutoFit/>
          </a:bodyPr>
          <a:lstStyle/>
          <a:p>
            <a:r>
              <a:rPr lang="en-US" i="1" dirty="0"/>
              <a:t>Phase 2: Processing Phase</a:t>
            </a:r>
          </a:p>
          <a:p>
            <a:pPr marL="342900" indent="-342900">
              <a:buAutoNum type="arabicPeriod"/>
            </a:pPr>
            <a:r>
              <a:rPr lang="en-US" dirty="0"/>
              <a:t>Define the optimization objective: weight reduction, maximum stiffness, target safety factor.</a:t>
            </a:r>
          </a:p>
          <a:p>
            <a:pPr marL="342900" indent="-342900">
              <a:buAutoNum type="arabicPeriod"/>
            </a:pPr>
            <a:r>
              <a:rPr lang="en-US" dirty="0"/>
              <a:t>Run the optimization process.</a:t>
            </a:r>
          </a:p>
          <a:p>
            <a:pPr marL="342900" indent="-342900">
              <a:buAutoNum type="arabicPeriod"/>
            </a:pPr>
            <a:r>
              <a:rPr lang="en-US" dirty="0"/>
              <a:t>Review the options proposed and find the one best suited for the application. </a:t>
            </a:r>
          </a:p>
          <a:p>
            <a:pPr marL="342900" indent="-342900">
              <a:buAutoNum type="arabicPeriod"/>
            </a:pPr>
            <a:r>
              <a:rPr lang="en-US" dirty="0"/>
              <a:t>If not satisfied with solutions, </a:t>
            </a:r>
            <a:r>
              <a:rPr lang="en-US" b="1" u="sng" dirty="0"/>
              <a:t>loop back </a:t>
            </a:r>
            <a:r>
              <a:rPr lang="en-US" dirty="0"/>
              <a:t>and adjust optimization parameters.</a:t>
            </a:r>
          </a:p>
          <a:p>
            <a:pPr marL="342900" indent="-342900">
              <a:buAutoNum type="arabicPeriod"/>
            </a:pPr>
            <a:r>
              <a:rPr lang="en-US" dirty="0"/>
              <a:t>Once refined, run finite element analysis to ensure the </a:t>
            </a:r>
            <a:r>
              <a:rPr lang="en-US" b="1" u="sng" dirty="0"/>
              <a:t>validation</a:t>
            </a:r>
            <a:r>
              <a:rPr lang="en-US" dirty="0"/>
              <a:t> of part specifications.  </a:t>
            </a:r>
            <a:endParaRPr lang="en-GB" dirty="0"/>
          </a:p>
        </p:txBody>
      </p:sp>
      <p:sp>
        <p:nvSpPr>
          <p:cNvPr id="21" name="Isosceles Triangle 20">
            <a:extLst>
              <a:ext uri="{FF2B5EF4-FFF2-40B4-BE49-F238E27FC236}">
                <a16:creationId xmlns:a16="http://schemas.microsoft.com/office/drawing/2014/main" id="{CDDFC43A-76F8-6201-AB91-BC81F636ABC5}"/>
              </a:ext>
            </a:extLst>
          </p:cNvPr>
          <p:cNvSpPr/>
          <p:nvPr/>
        </p:nvSpPr>
        <p:spPr>
          <a:xfrm rot="13597144">
            <a:off x="10129295" y="4089606"/>
            <a:ext cx="711200" cy="711200"/>
          </a:xfrm>
          <a:prstGeom prst="triangle">
            <a:avLst/>
          </a:prstGeom>
          <a:solidFill>
            <a:schemeClr val="accent4"/>
          </a:solid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074" name="Picture 2" descr="Garbage in, garbage out. In any good mind, garbage in equals… | by Sean Pan  | Medium">
            <a:extLst>
              <a:ext uri="{FF2B5EF4-FFF2-40B4-BE49-F238E27FC236}">
                <a16:creationId xmlns:a16="http://schemas.microsoft.com/office/drawing/2014/main" id="{AED4E1D8-3FD8-13DF-4C1B-10666BE3CFD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246562" y="411344"/>
            <a:ext cx="2476666" cy="1419305"/>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How To Design Outstanding Feedback Loops — Smashing Magazine">
            <a:extLst>
              <a:ext uri="{FF2B5EF4-FFF2-40B4-BE49-F238E27FC236}">
                <a16:creationId xmlns:a16="http://schemas.microsoft.com/office/drawing/2014/main" id="{197EEDBB-9EEF-C561-518C-938A2F0C2A2F}"/>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3714" r="20743"/>
          <a:stretch/>
        </p:blipFill>
        <p:spPr bwMode="auto">
          <a:xfrm>
            <a:off x="9473771" y="2311941"/>
            <a:ext cx="1303594" cy="1408203"/>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Balancing Internal and External Validation - Rachel Mullins Counseling">
            <a:extLst>
              <a:ext uri="{FF2B5EF4-FFF2-40B4-BE49-F238E27FC236}">
                <a16:creationId xmlns:a16="http://schemas.microsoft.com/office/drawing/2014/main" id="{2E858639-C47A-4A1E-7664-305349213EC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246562" y="5131299"/>
            <a:ext cx="2400300" cy="15001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279506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Date Placeholder 17">
            <a:extLst>
              <a:ext uri="{FF2B5EF4-FFF2-40B4-BE49-F238E27FC236}">
                <a16:creationId xmlns:a16="http://schemas.microsoft.com/office/drawing/2014/main" id="{93F1F6E8-FB29-489E-9497-38321677D832}"/>
              </a:ext>
            </a:extLst>
          </p:cNvPr>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rPr>
              <a:t>November 2022</a:t>
            </a:r>
          </a:p>
        </p:txBody>
      </p:sp>
      <p:sp>
        <p:nvSpPr>
          <p:cNvPr id="19" name="Footer Placeholder 18">
            <a:extLst>
              <a:ext uri="{FF2B5EF4-FFF2-40B4-BE49-F238E27FC236}">
                <a16:creationId xmlns:a16="http://schemas.microsoft.com/office/drawing/2014/main" id="{A86EFF1E-AB9A-40FE-A0CF-794B56E5276A}"/>
              </a:ext>
            </a:extLst>
          </p:cNvPr>
          <p:cNvSpPr>
            <a:spLocks noGrp="1"/>
          </p:cNvSpPr>
          <p:nvPr>
            <p:ph type="ftr" sz="quarter" idx="11"/>
          </p:nvPr>
        </p:nvSpPr>
        <p:spPr/>
        <p:txBody>
          <a:bodyPr/>
          <a:lstStyle/>
          <a:p>
            <a:pPr>
              <a:defRPr/>
            </a:pPr>
            <a:r>
              <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rPr>
              <a:t>Generative Design Exercise – Assignment 1</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
        <p:nvSpPr>
          <p:cNvPr id="20" name="Slide Number Placeholder 19">
            <a:extLst>
              <a:ext uri="{FF2B5EF4-FFF2-40B4-BE49-F238E27FC236}">
                <a16:creationId xmlns:a16="http://schemas.microsoft.com/office/drawing/2014/main" id="{013C53F7-A9FD-4503-9396-7A3FE9D0C699}"/>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76B855D-E9CC-4FF8-AD85-6CDC7B89A0DE}"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07C1D87-FCC5-A2F7-6DD3-60D7059E3696}"/>
              </a:ext>
            </a:extLst>
          </p:cNvPr>
          <p:cNvSpPr>
            <a:spLocks noGrp="1"/>
          </p:cNvSpPr>
          <p:nvPr>
            <p:ph type="title"/>
          </p:nvPr>
        </p:nvSpPr>
        <p:spPr>
          <a:xfrm>
            <a:off x="92363" y="136525"/>
            <a:ext cx="5523345" cy="748145"/>
          </a:xfrm>
        </p:spPr>
        <p:txBody>
          <a:bodyPr>
            <a:normAutofit/>
          </a:bodyPr>
          <a:lstStyle/>
          <a:p>
            <a:r>
              <a:rPr lang="en-US" sz="3600" dirty="0"/>
              <a:t>Generative design exercise</a:t>
            </a:r>
          </a:p>
        </p:txBody>
      </p:sp>
      <p:pic>
        <p:nvPicPr>
          <p:cNvPr id="12" name="Picture 11">
            <a:extLst>
              <a:ext uri="{FF2B5EF4-FFF2-40B4-BE49-F238E27FC236}">
                <a16:creationId xmlns:a16="http://schemas.microsoft.com/office/drawing/2014/main" id="{4CD22431-8B4E-E9D8-8EAA-0884EAC7BD13}"/>
              </a:ext>
            </a:extLst>
          </p:cNvPr>
          <p:cNvPicPr>
            <a:picLocks noChangeAspect="1"/>
          </p:cNvPicPr>
          <p:nvPr/>
        </p:nvPicPr>
        <p:blipFill rotWithShape="1">
          <a:blip r:embed="rId3"/>
          <a:srcRect t="12558"/>
          <a:stretch/>
        </p:blipFill>
        <p:spPr>
          <a:xfrm>
            <a:off x="6257925" y="3267075"/>
            <a:ext cx="5615379" cy="2990849"/>
          </a:xfrm>
          <a:prstGeom prst="rect">
            <a:avLst/>
          </a:prstGeom>
        </p:spPr>
      </p:pic>
      <p:pic>
        <p:nvPicPr>
          <p:cNvPr id="14" name="Picture 13">
            <a:extLst>
              <a:ext uri="{FF2B5EF4-FFF2-40B4-BE49-F238E27FC236}">
                <a16:creationId xmlns:a16="http://schemas.microsoft.com/office/drawing/2014/main" id="{3F2D5797-2993-A93A-FE6F-081135C6510D}"/>
              </a:ext>
            </a:extLst>
          </p:cNvPr>
          <p:cNvPicPr>
            <a:picLocks noChangeAspect="1"/>
          </p:cNvPicPr>
          <p:nvPr/>
        </p:nvPicPr>
        <p:blipFill>
          <a:blip r:embed="rId4"/>
          <a:stretch>
            <a:fillRect/>
          </a:stretch>
        </p:blipFill>
        <p:spPr>
          <a:xfrm>
            <a:off x="8460385" y="600076"/>
            <a:ext cx="3043629" cy="3092431"/>
          </a:xfrm>
          <a:prstGeom prst="rect">
            <a:avLst/>
          </a:prstGeom>
        </p:spPr>
      </p:pic>
      <p:pic>
        <p:nvPicPr>
          <p:cNvPr id="16" name="Picture 15">
            <a:extLst>
              <a:ext uri="{FF2B5EF4-FFF2-40B4-BE49-F238E27FC236}">
                <a16:creationId xmlns:a16="http://schemas.microsoft.com/office/drawing/2014/main" id="{EA80E9D6-415B-2145-4BEB-568FC51F182F}"/>
              </a:ext>
            </a:extLst>
          </p:cNvPr>
          <p:cNvPicPr>
            <a:picLocks noChangeAspect="1"/>
          </p:cNvPicPr>
          <p:nvPr/>
        </p:nvPicPr>
        <p:blipFill>
          <a:blip r:embed="rId5"/>
          <a:stretch>
            <a:fillRect/>
          </a:stretch>
        </p:blipFill>
        <p:spPr>
          <a:xfrm>
            <a:off x="6302152" y="1754687"/>
            <a:ext cx="1758245" cy="3420381"/>
          </a:xfrm>
          <a:prstGeom prst="rect">
            <a:avLst/>
          </a:prstGeom>
        </p:spPr>
      </p:pic>
      <p:pic>
        <p:nvPicPr>
          <p:cNvPr id="21" name="Picture 20">
            <a:extLst>
              <a:ext uri="{FF2B5EF4-FFF2-40B4-BE49-F238E27FC236}">
                <a16:creationId xmlns:a16="http://schemas.microsoft.com/office/drawing/2014/main" id="{DC1EF2C7-705D-FD21-5901-5A00C70CD9A6}"/>
              </a:ext>
            </a:extLst>
          </p:cNvPr>
          <p:cNvPicPr>
            <a:picLocks noChangeAspect="1"/>
          </p:cNvPicPr>
          <p:nvPr/>
        </p:nvPicPr>
        <p:blipFill rotWithShape="1">
          <a:blip r:embed="rId6"/>
          <a:srcRect r="16743"/>
          <a:stretch/>
        </p:blipFill>
        <p:spPr>
          <a:xfrm>
            <a:off x="318696" y="864438"/>
            <a:ext cx="5765222" cy="3129348"/>
          </a:xfrm>
          <a:prstGeom prst="rect">
            <a:avLst/>
          </a:prstGeom>
        </p:spPr>
      </p:pic>
      <p:pic>
        <p:nvPicPr>
          <p:cNvPr id="10" name="Picture 9">
            <a:extLst>
              <a:ext uri="{FF2B5EF4-FFF2-40B4-BE49-F238E27FC236}">
                <a16:creationId xmlns:a16="http://schemas.microsoft.com/office/drawing/2014/main" id="{AE0F5F1F-CA9F-5242-41A7-583F8BF87676}"/>
              </a:ext>
            </a:extLst>
          </p:cNvPr>
          <p:cNvPicPr>
            <a:picLocks noChangeAspect="1"/>
          </p:cNvPicPr>
          <p:nvPr/>
        </p:nvPicPr>
        <p:blipFill>
          <a:blip r:embed="rId7"/>
          <a:stretch>
            <a:fillRect/>
          </a:stretch>
        </p:blipFill>
        <p:spPr>
          <a:xfrm>
            <a:off x="1308465" y="3888493"/>
            <a:ext cx="3785683" cy="2192926"/>
          </a:xfrm>
          <a:prstGeom prst="rect">
            <a:avLst/>
          </a:prstGeom>
        </p:spPr>
      </p:pic>
      <p:sp>
        <p:nvSpPr>
          <p:cNvPr id="3" name="Oval 2">
            <a:extLst>
              <a:ext uri="{FF2B5EF4-FFF2-40B4-BE49-F238E27FC236}">
                <a16:creationId xmlns:a16="http://schemas.microsoft.com/office/drawing/2014/main" id="{5ACBF4D8-BD1F-FD23-5D1D-EB97592CC062}"/>
              </a:ext>
            </a:extLst>
          </p:cNvPr>
          <p:cNvSpPr/>
          <p:nvPr/>
        </p:nvSpPr>
        <p:spPr>
          <a:xfrm>
            <a:off x="2419926" y="5582656"/>
            <a:ext cx="434109" cy="498763"/>
          </a:xfrm>
          <a:prstGeom prst="ellipse">
            <a:avLst/>
          </a:prstGeom>
          <a:noFill/>
          <a:ln w="28575">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Rounded Corners 3">
            <a:extLst>
              <a:ext uri="{FF2B5EF4-FFF2-40B4-BE49-F238E27FC236}">
                <a16:creationId xmlns:a16="http://schemas.microsoft.com/office/drawing/2014/main" id="{0E51023F-5870-FEA0-575B-E764EFB2C376}"/>
              </a:ext>
            </a:extLst>
          </p:cNvPr>
          <p:cNvSpPr/>
          <p:nvPr/>
        </p:nvSpPr>
        <p:spPr>
          <a:xfrm>
            <a:off x="6096000" y="4553527"/>
            <a:ext cx="2069482" cy="365125"/>
          </a:xfrm>
          <a:prstGeom prst="roundRect">
            <a:avLst/>
          </a:prstGeom>
          <a:noFill/>
          <a:ln w="28575">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8139107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Date Placeholder 11">
            <a:extLst>
              <a:ext uri="{FF2B5EF4-FFF2-40B4-BE49-F238E27FC236}">
                <a16:creationId xmlns:a16="http://schemas.microsoft.com/office/drawing/2014/main" id="{C01975C7-D604-4AD4-85CC-2EFC92D81A7E}"/>
              </a:ext>
            </a:extLst>
          </p:cNvPr>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rPr>
              <a:t>November 2022</a:t>
            </a:r>
          </a:p>
        </p:txBody>
      </p:sp>
      <p:sp>
        <p:nvSpPr>
          <p:cNvPr id="13" name="Footer Placeholder 12">
            <a:extLst>
              <a:ext uri="{FF2B5EF4-FFF2-40B4-BE49-F238E27FC236}">
                <a16:creationId xmlns:a16="http://schemas.microsoft.com/office/drawing/2014/main" id="{E0C27B2A-1D72-43E3-82D3-29739485AA73}"/>
              </a:ext>
            </a:extLst>
          </p:cNvPr>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rPr>
              <a:t>Generative Design Exercise – Assignment 1</a:t>
            </a:r>
          </a:p>
        </p:txBody>
      </p:sp>
      <p:sp>
        <p:nvSpPr>
          <p:cNvPr id="14" name="Slide Number Placeholder 13">
            <a:extLst>
              <a:ext uri="{FF2B5EF4-FFF2-40B4-BE49-F238E27FC236}">
                <a16:creationId xmlns:a16="http://schemas.microsoft.com/office/drawing/2014/main" id="{DC4D09A1-D96F-4BFC-8475-2F079EAD8652}"/>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76B855D-E9CC-4FF8-AD85-6CDC7B89A0DE}"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31E634C-A44E-120E-BDCE-45B550630938}"/>
              </a:ext>
            </a:extLst>
          </p:cNvPr>
          <p:cNvSpPr>
            <a:spLocks noGrp="1"/>
          </p:cNvSpPr>
          <p:nvPr>
            <p:ph type="title"/>
          </p:nvPr>
        </p:nvSpPr>
        <p:spPr>
          <a:xfrm>
            <a:off x="92363" y="136525"/>
            <a:ext cx="5523345" cy="748145"/>
          </a:xfrm>
        </p:spPr>
        <p:txBody>
          <a:bodyPr>
            <a:normAutofit/>
          </a:bodyPr>
          <a:lstStyle/>
          <a:p>
            <a:r>
              <a:rPr lang="en-US" sz="3600" dirty="0"/>
              <a:t>Generative design exercise</a:t>
            </a:r>
          </a:p>
        </p:txBody>
      </p:sp>
      <p:sp>
        <p:nvSpPr>
          <p:cNvPr id="7" name="TextBox 6">
            <a:extLst>
              <a:ext uri="{FF2B5EF4-FFF2-40B4-BE49-F238E27FC236}">
                <a16:creationId xmlns:a16="http://schemas.microsoft.com/office/drawing/2014/main" id="{F66178FE-6907-81D1-2148-EA46370B4F2D}"/>
              </a:ext>
            </a:extLst>
          </p:cNvPr>
          <p:cNvSpPr txBox="1"/>
          <p:nvPr/>
        </p:nvSpPr>
        <p:spPr>
          <a:xfrm>
            <a:off x="463425" y="4628911"/>
            <a:ext cx="5366327" cy="1477328"/>
          </a:xfrm>
          <a:prstGeom prst="rect">
            <a:avLst/>
          </a:prstGeom>
          <a:noFill/>
        </p:spPr>
        <p:txBody>
          <a:bodyPr wrap="square">
            <a:spAutoFit/>
          </a:bodyPr>
          <a:lstStyle/>
          <a:p>
            <a:r>
              <a:rPr lang="en-US" b="0" i="0" dirty="0">
                <a:solidFill>
                  <a:srgbClr val="202124"/>
                </a:solidFill>
                <a:effectLst/>
                <a:latin typeface="arial" panose="020B0604020202020204" pitchFamily="34" charset="0"/>
              </a:rPr>
              <a:t>There are various types of geometries within the design space: </a:t>
            </a:r>
          </a:p>
          <a:p>
            <a:pPr marL="285750" indent="-285750">
              <a:buFontTx/>
              <a:buChar char="-"/>
            </a:pPr>
            <a:r>
              <a:rPr lang="en-US" dirty="0">
                <a:solidFill>
                  <a:srgbClr val="202124"/>
                </a:solidFill>
                <a:latin typeface="arial" panose="020B0604020202020204" pitchFamily="34" charset="0"/>
              </a:rPr>
              <a:t>Preserved (green)</a:t>
            </a:r>
          </a:p>
          <a:p>
            <a:pPr marL="285750" indent="-285750">
              <a:buFontTx/>
              <a:buChar char="-"/>
            </a:pPr>
            <a:r>
              <a:rPr lang="en-US" dirty="0">
                <a:solidFill>
                  <a:srgbClr val="202124"/>
                </a:solidFill>
                <a:latin typeface="arial" panose="020B0604020202020204" pitchFamily="34" charset="0"/>
              </a:rPr>
              <a:t>Obstacle (red)</a:t>
            </a:r>
          </a:p>
          <a:p>
            <a:pPr marL="285750" indent="-285750">
              <a:buFontTx/>
              <a:buChar char="-"/>
            </a:pPr>
            <a:r>
              <a:rPr lang="en-US" dirty="0">
                <a:solidFill>
                  <a:srgbClr val="202124"/>
                </a:solidFill>
                <a:latin typeface="arial" panose="020B0604020202020204" pitchFamily="34" charset="0"/>
              </a:rPr>
              <a:t>Starting shape (yellow)</a:t>
            </a:r>
          </a:p>
        </p:txBody>
      </p:sp>
      <p:sp>
        <p:nvSpPr>
          <p:cNvPr id="8" name="TextBox 7">
            <a:extLst>
              <a:ext uri="{FF2B5EF4-FFF2-40B4-BE49-F238E27FC236}">
                <a16:creationId xmlns:a16="http://schemas.microsoft.com/office/drawing/2014/main" id="{1A84E503-A388-75FA-B436-7EE779503097}"/>
              </a:ext>
            </a:extLst>
          </p:cNvPr>
          <p:cNvSpPr txBox="1"/>
          <p:nvPr/>
        </p:nvSpPr>
        <p:spPr>
          <a:xfrm>
            <a:off x="6825673" y="255697"/>
            <a:ext cx="5366327" cy="1754326"/>
          </a:xfrm>
          <a:prstGeom prst="rect">
            <a:avLst/>
          </a:prstGeom>
          <a:noFill/>
        </p:spPr>
        <p:txBody>
          <a:bodyPr wrap="square">
            <a:spAutoFit/>
          </a:bodyPr>
          <a:lstStyle/>
          <a:p>
            <a:r>
              <a:rPr lang="en-US" dirty="0">
                <a:solidFill>
                  <a:srgbClr val="202124"/>
                </a:solidFill>
                <a:latin typeface="arial" panose="020B0604020202020204" pitchFamily="34" charset="0"/>
              </a:rPr>
              <a:t>User must define the optimization objective:</a:t>
            </a:r>
          </a:p>
          <a:p>
            <a:pPr marL="285750" indent="-285750">
              <a:buFontTx/>
              <a:buChar char="-"/>
            </a:pPr>
            <a:r>
              <a:rPr lang="en-US" dirty="0">
                <a:solidFill>
                  <a:srgbClr val="202124"/>
                </a:solidFill>
                <a:latin typeface="arial" panose="020B0604020202020204" pitchFamily="34" charset="0"/>
              </a:rPr>
              <a:t>Minimize mass</a:t>
            </a:r>
          </a:p>
          <a:p>
            <a:pPr marL="285750" indent="-285750">
              <a:buFontTx/>
              <a:buChar char="-"/>
            </a:pPr>
            <a:r>
              <a:rPr lang="en-US" dirty="0">
                <a:solidFill>
                  <a:srgbClr val="202124"/>
                </a:solidFill>
                <a:latin typeface="arial" panose="020B0604020202020204" pitchFamily="34" charset="0"/>
              </a:rPr>
              <a:t>Maximize stiffness </a:t>
            </a:r>
          </a:p>
          <a:p>
            <a:pPr marL="285750" indent="-285750">
              <a:buFontTx/>
              <a:buChar char="-"/>
            </a:pPr>
            <a:endParaRPr lang="en-US" dirty="0">
              <a:solidFill>
                <a:srgbClr val="202124"/>
              </a:solidFill>
              <a:latin typeface="arial" panose="020B0604020202020204" pitchFamily="34" charset="0"/>
            </a:endParaRPr>
          </a:p>
          <a:p>
            <a:r>
              <a:rPr lang="en-US" dirty="0">
                <a:solidFill>
                  <a:srgbClr val="202124"/>
                </a:solidFill>
                <a:latin typeface="arial" panose="020B0604020202020204" pitchFamily="34" charset="0"/>
              </a:rPr>
              <a:t>Set limits: </a:t>
            </a:r>
          </a:p>
          <a:p>
            <a:r>
              <a:rPr lang="en-US" dirty="0">
                <a:solidFill>
                  <a:srgbClr val="202124"/>
                </a:solidFill>
                <a:latin typeface="arial" panose="020B0604020202020204" pitchFamily="34" charset="0"/>
              </a:rPr>
              <a:t>- Target factor of safety</a:t>
            </a:r>
          </a:p>
        </p:txBody>
      </p:sp>
      <p:grpSp>
        <p:nvGrpSpPr>
          <p:cNvPr id="27" name="Group 26">
            <a:extLst>
              <a:ext uri="{FF2B5EF4-FFF2-40B4-BE49-F238E27FC236}">
                <a16:creationId xmlns:a16="http://schemas.microsoft.com/office/drawing/2014/main" id="{A939FC45-F97F-81B7-54A2-A0631CB66E7B}"/>
              </a:ext>
            </a:extLst>
          </p:cNvPr>
          <p:cNvGrpSpPr/>
          <p:nvPr/>
        </p:nvGrpSpPr>
        <p:grpSpPr>
          <a:xfrm>
            <a:off x="365299" y="800606"/>
            <a:ext cx="5562580" cy="3482230"/>
            <a:chOff x="365299" y="800606"/>
            <a:chExt cx="5562580" cy="3482230"/>
          </a:xfrm>
        </p:grpSpPr>
        <p:pic>
          <p:nvPicPr>
            <p:cNvPr id="4" name="Picture 3">
              <a:extLst>
                <a:ext uri="{FF2B5EF4-FFF2-40B4-BE49-F238E27FC236}">
                  <a16:creationId xmlns:a16="http://schemas.microsoft.com/office/drawing/2014/main" id="{91BD72E7-AA2D-BC34-32DB-C6ACA67651DC}"/>
                </a:ext>
              </a:extLst>
            </p:cNvPr>
            <p:cNvPicPr>
              <a:picLocks noChangeAspect="1"/>
            </p:cNvPicPr>
            <p:nvPr/>
          </p:nvPicPr>
          <p:blipFill>
            <a:blip r:embed="rId3"/>
            <a:stretch>
              <a:fillRect/>
            </a:stretch>
          </p:blipFill>
          <p:spPr>
            <a:xfrm>
              <a:off x="365299" y="884670"/>
              <a:ext cx="5562580" cy="3398166"/>
            </a:xfrm>
            <a:prstGeom prst="rect">
              <a:avLst/>
            </a:prstGeom>
          </p:spPr>
        </p:pic>
        <p:sp>
          <p:nvSpPr>
            <p:cNvPr id="3" name="Oval 2">
              <a:extLst>
                <a:ext uri="{FF2B5EF4-FFF2-40B4-BE49-F238E27FC236}">
                  <a16:creationId xmlns:a16="http://schemas.microsoft.com/office/drawing/2014/main" id="{F9C31956-6CB0-AA5C-7E9F-62C8D1E41F56}"/>
                </a:ext>
              </a:extLst>
            </p:cNvPr>
            <p:cNvSpPr/>
            <p:nvPr/>
          </p:nvSpPr>
          <p:spPr>
            <a:xfrm>
              <a:off x="365299" y="800606"/>
              <a:ext cx="472901" cy="430139"/>
            </a:xfrm>
            <a:prstGeom prst="ellipse">
              <a:avLst/>
            </a:prstGeom>
            <a:noFill/>
            <a:ln w="28575">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cxnSp>
        <p:nvCxnSpPr>
          <p:cNvPr id="9" name="Straight Arrow Connector 8">
            <a:extLst>
              <a:ext uri="{FF2B5EF4-FFF2-40B4-BE49-F238E27FC236}">
                <a16:creationId xmlns:a16="http://schemas.microsoft.com/office/drawing/2014/main" id="{4B930752-2776-AEDF-7970-E8D7AF3C6589}"/>
              </a:ext>
            </a:extLst>
          </p:cNvPr>
          <p:cNvCxnSpPr/>
          <p:nvPr/>
        </p:nvCxnSpPr>
        <p:spPr>
          <a:xfrm flipH="1">
            <a:off x="1543050" y="2170784"/>
            <a:ext cx="523875"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a:extLst>
              <a:ext uri="{FF2B5EF4-FFF2-40B4-BE49-F238E27FC236}">
                <a16:creationId xmlns:a16="http://schemas.microsoft.com/office/drawing/2014/main" id="{83B05199-28D5-283F-29C4-A56E93E9CBA5}"/>
              </a:ext>
            </a:extLst>
          </p:cNvPr>
          <p:cNvCxnSpPr/>
          <p:nvPr/>
        </p:nvCxnSpPr>
        <p:spPr>
          <a:xfrm flipH="1">
            <a:off x="1466850" y="2408909"/>
            <a:ext cx="523875"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12C04D74-2019-832D-376D-DBD5100B4AC0}"/>
              </a:ext>
            </a:extLst>
          </p:cNvPr>
          <p:cNvCxnSpPr/>
          <p:nvPr/>
        </p:nvCxnSpPr>
        <p:spPr>
          <a:xfrm flipH="1">
            <a:off x="1466849" y="2713709"/>
            <a:ext cx="523875"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pic>
        <p:nvPicPr>
          <p:cNvPr id="17" name="Picture 16">
            <a:extLst>
              <a:ext uri="{FF2B5EF4-FFF2-40B4-BE49-F238E27FC236}">
                <a16:creationId xmlns:a16="http://schemas.microsoft.com/office/drawing/2014/main" id="{F30EF790-BC32-3D26-1E7F-9DFAAB5D2850}"/>
              </a:ext>
            </a:extLst>
          </p:cNvPr>
          <p:cNvPicPr>
            <a:picLocks noChangeAspect="1"/>
          </p:cNvPicPr>
          <p:nvPr/>
        </p:nvPicPr>
        <p:blipFill>
          <a:blip r:embed="rId4"/>
          <a:stretch>
            <a:fillRect/>
          </a:stretch>
        </p:blipFill>
        <p:spPr>
          <a:xfrm>
            <a:off x="9814004" y="3708061"/>
            <a:ext cx="2175480" cy="2542697"/>
          </a:xfrm>
          <a:prstGeom prst="rect">
            <a:avLst/>
          </a:prstGeom>
        </p:spPr>
      </p:pic>
      <p:sp>
        <p:nvSpPr>
          <p:cNvPr id="20" name="TextBox 19">
            <a:extLst>
              <a:ext uri="{FF2B5EF4-FFF2-40B4-BE49-F238E27FC236}">
                <a16:creationId xmlns:a16="http://schemas.microsoft.com/office/drawing/2014/main" id="{ACE26523-DCC9-BEE7-8BD0-6695F2AF28AC}"/>
              </a:ext>
            </a:extLst>
          </p:cNvPr>
          <p:cNvSpPr txBox="1"/>
          <p:nvPr/>
        </p:nvSpPr>
        <p:spPr>
          <a:xfrm>
            <a:off x="9814004" y="2408220"/>
            <a:ext cx="2404598" cy="1200329"/>
          </a:xfrm>
          <a:prstGeom prst="rect">
            <a:avLst/>
          </a:prstGeom>
          <a:noFill/>
        </p:spPr>
        <p:txBody>
          <a:bodyPr wrap="square" rtlCol="0">
            <a:spAutoFit/>
          </a:bodyPr>
          <a:lstStyle/>
          <a:p>
            <a:r>
              <a:rPr lang="en-US" dirty="0">
                <a:solidFill>
                  <a:srgbClr val="202124"/>
                </a:solidFill>
                <a:latin typeface="arial" panose="020B0604020202020204" pitchFamily="34" charset="0"/>
              </a:rPr>
              <a:t>Depending on component application between 1.5 – 7. </a:t>
            </a:r>
            <a:endParaRPr lang="en-GB" dirty="0">
              <a:solidFill>
                <a:srgbClr val="202124"/>
              </a:solidFill>
              <a:latin typeface="arial" panose="020B0604020202020204" pitchFamily="34" charset="0"/>
            </a:endParaRPr>
          </a:p>
        </p:txBody>
      </p:sp>
      <p:sp>
        <p:nvSpPr>
          <p:cNvPr id="25" name="Arc 24">
            <a:extLst>
              <a:ext uri="{FF2B5EF4-FFF2-40B4-BE49-F238E27FC236}">
                <a16:creationId xmlns:a16="http://schemas.microsoft.com/office/drawing/2014/main" id="{E436A8C9-2227-D657-C931-905A675BD210}"/>
              </a:ext>
            </a:extLst>
          </p:cNvPr>
          <p:cNvSpPr/>
          <p:nvPr/>
        </p:nvSpPr>
        <p:spPr>
          <a:xfrm rot="11509667">
            <a:off x="9332137" y="2998083"/>
            <a:ext cx="1359743" cy="1422352"/>
          </a:xfrm>
          <a:prstGeom prst="arc">
            <a:avLst>
              <a:gd name="adj1" fmla="val 16200000"/>
              <a:gd name="adj2" fmla="val 2086541"/>
            </a:avLst>
          </a:prstGeom>
          <a:noFill/>
          <a:ln w="28575">
            <a:solidFill>
              <a:schemeClr val="accent6"/>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26" name="Isosceles Triangle 25">
            <a:extLst>
              <a:ext uri="{FF2B5EF4-FFF2-40B4-BE49-F238E27FC236}">
                <a16:creationId xmlns:a16="http://schemas.microsoft.com/office/drawing/2014/main" id="{14612432-1645-223D-92D0-0D26DAC2C6F1}"/>
              </a:ext>
            </a:extLst>
          </p:cNvPr>
          <p:cNvSpPr/>
          <p:nvPr/>
        </p:nvSpPr>
        <p:spPr>
          <a:xfrm rot="2278047">
            <a:off x="9396236" y="2898736"/>
            <a:ext cx="365204" cy="467383"/>
          </a:xfrm>
          <a:prstGeom prst="triangle">
            <a:avLst/>
          </a:prstGeom>
          <a:solidFill>
            <a:schemeClr val="accent6"/>
          </a:solidFill>
          <a:ln>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9" name="Picture 28">
            <a:extLst>
              <a:ext uri="{FF2B5EF4-FFF2-40B4-BE49-F238E27FC236}">
                <a16:creationId xmlns:a16="http://schemas.microsoft.com/office/drawing/2014/main" id="{CEDC0C86-71BD-D209-A954-6E064DE71256}"/>
              </a:ext>
            </a:extLst>
          </p:cNvPr>
          <p:cNvPicPr>
            <a:picLocks noChangeAspect="1"/>
          </p:cNvPicPr>
          <p:nvPr/>
        </p:nvPicPr>
        <p:blipFill>
          <a:blip r:embed="rId5"/>
          <a:stretch>
            <a:fillRect/>
          </a:stretch>
        </p:blipFill>
        <p:spPr>
          <a:xfrm>
            <a:off x="6541082" y="2151575"/>
            <a:ext cx="2482624" cy="4100928"/>
          </a:xfrm>
          <a:prstGeom prst="rect">
            <a:avLst/>
          </a:prstGeom>
        </p:spPr>
      </p:pic>
    </p:spTree>
    <p:extLst>
      <p:ext uri="{BB962C8B-B14F-4D97-AF65-F5344CB8AC3E}">
        <p14:creationId xmlns:p14="http://schemas.microsoft.com/office/powerpoint/2010/main" val="178397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Date Placeholder 11">
            <a:extLst>
              <a:ext uri="{FF2B5EF4-FFF2-40B4-BE49-F238E27FC236}">
                <a16:creationId xmlns:a16="http://schemas.microsoft.com/office/drawing/2014/main" id="{B163199F-11CA-2307-5807-3AFFF09B9051}"/>
              </a:ext>
            </a:extLst>
          </p:cNvPr>
          <p:cNvSpPr>
            <a:spLocks noGrp="1"/>
          </p:cNvSpPr>
          <p:nvPr>
            <p:ph type="dt" sz="half" idx="10"/>
          </p:nvPr>
        </p:nvSpPr>
        <p:spPr>
          <a:xfrm>
            <a:off x="838200" y="6356350"/>
            <a:ext cx="2743200" cy="365125"/>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rPr>
              <a:t>November 2022</a:t>
            </a:r>
          </a:p>
        </p:txBody>
      </p:sp>
      <p:sp>
        <p:nvSpPr>
          <p:cNvPr id="10" name="Footer Placeholder 12">
            <a:extLst>
              <a:ext uri="{FF2B5EF4-FFF2-40B4-BE49-F238E27FC236}">
                <a16:creationId xmlns:a16="http://schemas.microsoft.com/office/drawing/2014/main" id="{B264B4AF-45EE-C8F7-87A7-D687D5A8F6F9}"/>
              </a:ext>
            </a:extLst>
          </p:cNvPr>
          <p:cNvSpPr>
            <a:spLocks noGrp="1"/>
          </p:cNvSpPr>
          <p:nvPr>
            <p:ph type="ftr" sz="quarter" idx="11"/>
          </p:nvPr>
        </p:nvSpPr>
        <p:spPr>
          <a:xfrm>
            <a:off x="4038600" y="6356350"/>
            <a:ext cx="4114800" cy="365125"/>
          </a:xfrm>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rPr>
              <a:t>Generative Design Exercise – Assignment 1</a:t>
            </a:r>
          </a:p>
        </p:txBody>
      </p:sp>
      <p:sp>
        <p:nvSpPr>
          <p:cNvPr id="11" name="Slide Number Placeholder 13">
            <a:extLst>
              <a:ext uri="{FF2B5EF4-FFF2-40B4-BE49-F238E27FC236}">
                <a16:creationId xmlns:a16="http://schemas.microsoft.com/office/drawing/2014/main" id="{5DEBAD6B-2A3F-2246-729F-764E6B9945CE}"/>
              </a:ext>
            </a:extLst>
          </p:cNvPr>
          <p:cNvSpPr>
            <a:spLocks noGrp="1"/>
          </p:cNvSpPr>
          <p:nvPr>
            <p:ph type="sldNum" sz="quarter" idx="12"/>
          </p:nvPr>
        </p:nvSpPr>
        <p:spPr>
          <a:xfrm>
            <a:off x="8610600" y="6356350"/>
            <a:ext cx="27432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76B855D-E9CC-4FF8-AD85-6CDC7B89A0DE}"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
        <p:nvSpPr>
          <p:cNvPr id="12" name="Title 1">
            <a:extLst>
              <a:ext uri="{FF2B5EF4-FFF2-40B4-BE49-F238E27FC236}">
                <a16:creationId xmlns:a16="http://schemas.microsoft.com/office/drawing/2014/main" id="{223489AD-36CB-72EC-D4F2-93EF488348AF}"/>
              </a:ext>
            </a:extLst>
          </p:cNvPr>
          <p:cNvSpPr>
            <a:spLocks noGrp="1"/>
          </p:cNvSpPr>
          <p:nvPr>
            <p:ph type="title"/>
          </p:nvPr>
        </p:nvSpPr>
        <p:spPr>
          <a:xfrm>
            <a:off x="92363" y="136525"/>
            <a:ext cx="5523345" cy="748145"/>
          </a:xfrm>
        </p:spPr>
        <p:txBody>
          <a:bodyPr>
            <a:normAutofit/>
          </a:bodyPr>
          <a:lstStyle/>
          <a:p>
            <a:r>
              <a:rPr lang="en-US" sz="3600" dirty="0"/>
              <a:t>Generative design exercise</a:t>
            </a:r>
          </a:p>
        </p:txBody>
      </p:sp>
      <p:pic>
        <p:nvPicPr>
          <p:cNvPr id="7" name="Picture 6">
            <a:extLst>
              <a:ext uri="{FF2B5EF4-FFF2-40B4-BE49-F238E27FC236}">
                <a16:creationId xmlns:a16="http://schemas.microsoft.com/office/drawing/2014/main" id="{7F32BA58-E844-A712-6B99-AA1001BD092A}"/>
              </a:ext>
            </a:extLst>
          </p:cNvPr>
          <p:cNvPicPr>
            <a:picLocks noChangeAspect="1"/>
          </p:cNvPicPr>
          <p:nvPr/>
        </p:nvPicPr>
        <p:blipFill>
          <a:blip r:embed="rId3"/>
          <a:stretch>
            <a:fillRect/>
          </a:stretch>
        </p:blipFill>
        <p:spPr>
          <a:xfrm>
            <a:off x="289180" y="979715"/>
            <a:ext cx="5572524" cy="3309256"/>
          </a:xfrm>
          <a:prstGeom prst="rect">
            <a:avLst/>
          </a:prstGeom>
        </p:spPr>
      </p:pic>
      <p:sp>
        <p:nvSpPr>
          <p:cNvPr id="8" name="Oval 7">
            <a:extLst>
              <a:ext uri="{FF2B5EF4-FFF2-40B4-BE49-F238E27FC236}">
                <a16:creationId xmlns:a16="http://schemas.microsoft.com/office/drawing/2014/main" id="{48B421CB-B758-78E0-1E8D-20FB7824DA29}"/>
              </a:ext>
            </a:extLst>
          </p:cNvPr>
          <p:cNvSpPr/>
          <p:nvPr/>
        </p:nvSpPr>
        <p:spPr>
          <a:xfrm>
            <a:off x="3962400" y="874759"/>
            <a:ext cx="817440" cy="643232"/>
          </a:xfrm>
          <a:prstGeom prst="ellipse">
            <a:avLst/>
          </a:prstGeom>
          <a:noFill/>
          <a:ln w="28575">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5" name="Picture 14">
            <a:extLst>
              <a:ext uri="{FF2B5EF4-FFF2-40B4-BE49-F238E27FC236}">
                <a16:creationId xmlns:a16="http://schemas.microsoft.com/office/drawing/2014/main" id="{06D8C928-043C-9C2C-5731-7528B7A4183E}"/>
              </a:ext>
            </a:extLst>
          </p:cNvPr>
          <p:cNvPicPr>
            <a:picLocks noChangeAspect="1"/>
          </p:cNvPicPr>
          <p:nvPr/>
        </p:nvPicPr>
        <p:blipFill>
          <a:blip r:embed="rId4"/>
          <a:stretch>
            <a:fillRect/>
          </a:stretch>
        </p:blipFill>
        <p:spPr>
          <a:xfrm>
            <a:off x="6019800" y="486527"/>
            <a:ext cx="5914452" cy="5576815"/>
          </a:xfrm>
          <a:prstGeom prst="rect">
            <a:avLst/>
          </a:prstGeom>
        </p:spPr>
      </p:pic>
      <p:sp>
        <p:nvSpPr>
          <p:cNvPr id="17" name="TextBox 16">
            <a:extLst>
              <a:ext uri="{FF2B5EF4-FFF2-40B4-BE49-F238E27FC236}">
                <a16:creationId xmlns:a16="http://schemas.microsoft.com/office/drawing/2014/main" id="{35B8F50A-DE91-CF8F-2FF7-3C556AC5288B}"/>
              </a:ext>
            </a:extLst>
          </p:cNvPr>
          <p:cNvSpPr txBox="1"/>
          <p:nvPr/>
        </p:nvSpPr>
        <p:spPr>
          <a:xfrm>
            <a:off x="92363" y="4419600"/>
            <a:ext cx="5914452" cy="1754326"/>
          </a:xfrm>
          <a:prstGeom prst="rect">
            <a:avLst/>
          </a:prstGeom>
          <a:noFill/>
        </p:spPr>
        <p:txBody>
          <a:bodyPr wrap="square" rtlCol="0">
            <a:spAutoFit/>
          </a:bodyPr>
          <a:lstStyle/>
          <a:p>
            <a:r>
              <a:rPr lang="en-US" dirty="0"/>
              <a:t>Pre- checks – ensures the set up meets the requirements to generate outcomes.  Traffic light system used to denote status. </a:t>
            </a:r>
          </a:p>
          <a:p>
            <a:endParaRPr lang="en-US" dirty="0"/>
          </a:p>
          <a:p>
            <a:r>
              <a:rPr lang="en-US" dirty="0"/>
              <a:t>Job status – monitor the progress. Computational time will vary based on the complexity of study. </a:t>
            </a:r>
            <a:endParaRPr lang="en-GB" dirty="0"/>
          </a:p>
        </p:txBody>
      </p:sp>
      <p:sp>
        <p:nvSpPr>
          <p:cNvPr id="21" name="Oval 20">
            <a:extLst>
              <a:ext uri="{FF2B5EF4-FFF2-40B4-BE49-F238E27FC236}">
                <a16:creationId xmlns:a16="http://schemas.microsoft.com/office/drawing/2014/main" id="{E5F3D709-89AB-4925-4D7C-C20BD20CFDA1}"/>
              </a:ext>
            </a:extLst>
          </p:cNvPr>
          <p:cNvSpPr/>
          <p:nvPr/>
        </p:nvSpPr>
        <p:spPr>
          <a:xfrm>
            <a:off x="8153400" y="3352800"/>
            <a:ext cx="772886" cy="304800"/>
          </a:xfrm>
          <a:prstGeom prst="ellipse">
            <a:avLst/>
          </a:prstGeom>
          <a:noFill/>
          <a:ln w="28575">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Oval 21">
            <a:extLst>
              <a:ext uri="{FF2B5EF4-FFF2-40B4-BE49-F238E27FC236}">
                <a16:creationId xmlns:a16="http://schemas.microsoft.com/office/drawing/2014/main" id="{B3BBD5CA-A83E-F732-A2F4-2A234E65C039}"/>
              </a:ext>
            </a:extLst>
          </p:cNvPr>
          <p:cNvSpPr/>
          <p:nvPr/>
        </p:nvSpPr>
        <p:spPr>
          <a:xfrm>
            <a:off x="9982200" y="3352800"/>
            <a:ext cx="772886" cy="304800"/>
          </a:xfrm>
          <a:prstGeom prst="ellipse">
            <a:avLst/>
          </a:prstGeom>
          <a:noFill/>
          <a:ln w="28575">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24" name="Straight Arrow Connector 23">
            <a:extLst>
              <a:ext uri="{FF2B5EF4-FFF2-40B4-BE49-F238E27FC236}">
                <a16:creationId xmlns:a16="http://schemas.microsoft.com/office/drawing/2014/main" id="{9CF92491-EC30-233D-B06E-50BD02754A32}"/>
              </a:ext>
            </a:extLst>
          </p:cNvPr>
          <p:cNvCxnSpPr>
            <a:cxnSpLocks/>
            <a:stCxn id="15" idx="1"/>
          </p:cNvCxnSpPr>
          <p:nvPr/>
        </p:nvCxnSpPr>
        <p:spPr>
          <a:xfrm flipH="1" flipV="1">
            <a:off x="5083629" y="1415143"/>
            <a:ext cx="936171" cy="1859792"/>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502662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Date Placeholder 11">
            <a:extLst>
              <a:ext uri="{FF2B5EF4-FFF2-40B4-BE49-F238E27FC236}">
                <a16:creationId xmlns:a16="http://schemas.microsoft.com/office/drawing/2014/main" id="{B163199F-11CA-2307-5807-3AFFF09B9051}"/>
              </a:ext>
            </a:extLst>
          </p:cNvPr>
          <p:cNvSpPr>
            <a:spLocks noGrp="1"/>
          </p:cNvSpPr>
          <p:nvPr>
            <p:ph type="dt" sz="half" idx="10"/>
          </p:nvPr>
        </p:nvSpPr>
        <p:spPr>
          <a:xfrm>
            <a:off x="838200" y="6356350"/>
            <a:ext cx="2743200" cy="365125"/>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rPr>
              <a:t>November 2022</a:t>
            </a:r>
          </a:p>
        </p:txBody>
      </p:sp>
      <p:sp>
        <p:nvSpPr>
          <p:cNvPr id="10" name="Footer Placeholder 12">
            <a:extLst>
              <a:ext uri="{FF2B5EF4-FFF2-40B4-BE49-F238E27FC236}">
                <a16:creationId xmlns:a16="http://schemas.microsoft.com/office/drawing/2014/main" id="{B264B4AF-45EE-C8F7-87A7-D687D5A8F6F9}"/>
              </a:ext>
            </a:extLst>
          </p:cNvPr>
          <p:cNvSpPr>
            <a:spLocks noGrp="1"/>
          </p:cNvSpPr>
          <p:nvPr>
            <p:ph type="ftr" sz="quarter" idx="11"/>
          </p:nvPr>
        </p:nvSpPr>
        <p:spPr>
          <a:xfrm>
            <a:off x="4038600" y="6356350"/>
            <a:ext cx="4114800" cy="365125"/>
          </a:xfrm>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rPr>
              <a:t>Generative Design Exercise – Assignment 1</a:t>
            </a:r>
          </a:p>
        </p:txBody>
      </p:sp>
      <p:sp>
        <p:nvSpPr>
          <p:cNvPr id="11" name="Slide Number Placeholder 13">
            <a:extLst>
              <a:ext uri="{FF2B5EF4-FFF2-40B4-BE49-F238E27FC236}">
                <a16:creationId xmlns:a16="http://schemas.microsoft.com/office/drawing/2014/main" id="{5DEBAD6B-2A3F-2246-729F-764E6B9945CE}"/>
              </a:ext>
            </a:extLst>
          </p:cNvPr>
          <p:cNvSpPr>
            <a:spLocks noGrp="1"/>
          </p:cNvSpPr>
          <p:nvPr>
            <p:ph type="sldNum" sz="quarter" idx="12"/>
          </p:nvPr>
        </p:nvSpPr>
        <p:spPr>
          <a:xfrm>
            <a:off x="8610600" y="6356350"/>
            <a:ext cx="27432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76B855D-E9CC-4FF8-AD85-6CDC7B89A0DE}"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
        <p:nvSpPr>
          <p:cNvPr id="12" name="Title 1">
            <a:extLst>
              <a:ext uri="{FF2B5EF4-FFF2-40B4-BE49-F238E27FC236}">
                <a16:creationId xmlns:a16="http://schemas.microsoft.com/office/drawing/2014/main" id="{223489AD-36CB-72EC-D4F2-93EF488348AF}"/>
              </a:ext>
            </a:extLst>
          </p:cNvPr>
          <p:cNvSpPr>
            <a:spLocks noGrp="1"/>
          </p:cNvSpPr>
          <p:nvPr>
            <p:ph type="title"/>
          </p:nvPr>
        </p:nvSpPr>
        <p:spPr>
          <a:xfrm>
            <a:off x="92363" y="136525"/>
            <a:ext cx="5523345" cy="748145"/>
          </a:xfrm>
        </p:spPr>
        <p:txBody>
          <a:bodyPr>
            <a:normAutofit/>
          </a:bodyPr>
          <a:lstStyle/>
          <a:p>
            <a:r>
              <a:rPr lang="en-US" sz="3600" dirty="0"/>
              <a:t>Generative design exercise</a:t>
            </a:r>
          </a:p>
        </p:txBody>
      </p:sp>
      <p:pic>
        <p:nvPicPr>
          <p:cNvPr id="5" name="Picture 4">
            <a:extLst>
              <a:ext uri="{FF2B5EF4-FFF2-40B4-BE49-F238E27FC236}">
                <a16:creationId xmlns:a16="http://schemas.microsoft.com/office/drawing/2014/main" id="{A31DF393-B9F6-07EE-A47D-96965195262B}"/>
              </a:ext>
            </a:extLst>
          </p:cNvPr>
          <p:cNvPicPr>
            <a:picLocks noChangeAspect="1"/>
          </p:cNvPicPr>
          <p:nvPr/>
        </p:nvPicPr>
        <p:blipFill rotWithShape="1">
          <a:blip r:embed="rId3"/>
          <a:srcRect t="8413"/>
          <a:stretch/>
        </p:blipFill>
        <p:spPr>
          <a:xfrm>
            <a:off x="165126" y="884670"/>
            <a:ext cx="5109215" cy="4284595"/>
          </a:xfrm>
          <a:prstGeom prst="rect">
            <a:avLst/>
          </a:prstGeom>
        </p:spPr>
      </p:pic>
      <p:sp>
        <p:nvSpPr>
          <p:cNvPr id="6" name="Oval 5">
            <a:extLst>
              <a:ext uri="{FF2B5EF4-FFF2-40B4-BE49-F238E27FC236}">
                <a16:creationId xmlns:a16="http://schemas.microsoft.com/office/drawing/2014/main" id="{FCA1D984-7540-9A8F-044F-C551CB119891}"/>
              </a:ext>
            </a:extLst>
          </p:cNvPr>
          <p:cNvSpPr/>
          <p:nvPr/>
        </p:nvSpPr>
        <p:spPr>
          <a:xfrm>
            <a:off x="1768929" y="735218"/>
            <a:ext cx="691243" cy="614611"/>
          </a:xfrm>
          <a:prstGeom prst="ellipse">
            <a:avLst/>
          </a:prstGeom>
          <a:noFill/>
          <a:ln w="28575">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4" name="Picture 13">
            <a:extLst>
              <a:ext uri="{FF2B5EF4-FFF2-40B4-BE49-F238E27FC236}">
                <a16:creationId xmlns:a16="http://schemas.microsoft.com/office/drawing/2014/main" id="{9E1EBB16-4F5B-CBC6-0E9C-21BC406D671C}"/>
              </a:ext>
            </a:extLst>
          </p:cNvPr>
          <p:cNvPicPr>
            <a:picLocks noChangeAspect="1"/>
          </p:cNvPicPr>
          <p:nvPr/>
        </p:nvPicPr>
        <p:blipFill>
          <a:blip r:embed="rId4"/>
          <a:stretch>
            <a:fillRect/>
          </a:stretch>
        </p:blipFill>
        <p:spPr>
          <a:xfrm>
            <a:off x="1792312" y="3332679"/>
            <a:ext cx="3578175" cy="2884448"/>
          </a:xfrm>
          <a:prstGeom prst="rect">
            <a:avLst/>
          </a:prstGeom>
        </p:spPr>
      </p:pic>
      <p:pic>
        <p:nvPicPr>
          <p:cNvPr id="18" name="Picture 17">
            <a:extLst>
              <a:ext uri="{FF2B5EF4-FFF2-40B4-BE49-F238E27FC236}">
                <a16:creationId xmlns:a16="http://schemas.microsoft.com/office/drawing/2014/main" id="{59D979FC-5B1A-E1BD-6402-70166D96B8AA}"/>
              </a:ext>
            </a:extLst>
          </p:cNvPr>
          <p:cNvPicPr>
            <a:picLocks noChangeAspect="1"/>
          </p:cNvPicPr>
          <p:nvPr/>
        </p:nvPicPr>
        <p:blipFill rotWithShape="1">
          <a:blip r:embed="rId5"/>
          <a:srcRect r="18239"/>
          <a:stretch/>
        </p:blipFill>
        <p:spPr>
          <a:xfrm>
            <a:off x="5688472" y="347428"/>
            <a:ext cx="6093372" cy="3675156"/>
          </a:xfrm>
          <a:prstGeom prst="rect">
            <a:avLst/>
          </a:prstGeom>
        </p:spPr>
      </p:pic>
      <p:pic>
        <p:nvPicPr>
          <p:cNvPr id="20" name="Picture 19">
            <a:extLst>
              <a:ext uri="{FF2B5EF4-FFF2-40B4-BE49-F238E27FC236}">
                <a16:creationId xmlns:a16="http://schemas.microsoft.com/office/drawing/2014/main" id="{A955A295-AD6D-6C99-65B0-7B7D35971649}"/>
              </a:ext>
            </a:extLst>
          </p:cNvPr>
          <p:cNvPicPr>
            <a:picLocks noChangeAspect="1"/>
          </p:cNvPicPr>
          <p:nvPr/>
        </p:nvPicPr>
        <p:blipFill>
          <a:blip r:embed="rId6"/>
          <a:stretch>
            <a:fillRect/>
          </a:stretch>
        </p:blipFill>
        <p:spPr>
          <a:xfrm>
            <a:off x="6354431" y="2585078"/>
            <a:ext cx="2457451" cy="3663281"/>
          </a:xfrm>
          <a:prstGeom prst="rect">
            <a:avLst/>
          </a:prstGeom>
        </p:spPr>
      </p:pic>
      <p:cxnSp>
        <p:nvCxnSpPr>
          <p:cNvPr id="25" name="Straight Arrow Connector 24">
            <a:extLst>
              <a:ext uri="{FF2B5EF4-FFF2-40B4-BE49-F238E27FC236}">
                <a16:creationId xmlns:a16="http://schemas.microsoft.com/office/drawing/2014/main" id="{20689094-7268-BE16-BB33-E4001BB932A0}"/>
              </a:ext>
            </a:extLst>
          </p:cNvPr>
          <p:cNvCxnSpPr/>
          <p:nvPr/>
        </p:nvCxnSpPr>
        <p:spPr>
          <a:xfrm>
            <a:off x="6520543" y="1741714"/>
            <a:ext cx="522514" cy="812132"/>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sp>
        <p:nvSpPr>
          <p:cNvPr id="26" name="Oval 25">
            <a:extLst>
              <a:ext uri="{FF2B5EF4-FFF2-40B4-BE49-F238E27FC236}">
                <a16:creationId xmlns:a16="http://schemas.microsoft.com/office/drawing/2014/main" id="{6F45C958-FBFD-8FE1-D873-6ED05A803814}"/>
              </a:ext>
            </a:extLst>
          </p:cNvPr>
          <p:cNvSpPr/>
          <p:nvPr/>
        </p:nvSpPr>
        <p:spPr>
          <a:xfrm>
            <a:off x="6215743" y="4441371"/>
            <a:ext cx="2596139" cy="885532"/>
          </a:xfrm>
          <a:prstGeom prst="ellipse">
            <a:avLst/>
          </a:prstGeom>
          <a:noFill/>
          <a:ln w="28575">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 name="TextBox 26">
            <a:extLst>
              <a:ext uri="{FF2B5EF4-FFF2-40B4-BE49-F238E27FC236}">
                <a16:creationId xmlns:a16="http://schemas.microsoft.com/office/drawing/2014/main" id="{FBF7370A-2531-4332-F30F-C45F2174E1F5}"/>
              </a:ext>
            </a:extLst>
          </p:cNvPr>
          <p:cNvSpPr txBox="1"/>
          <p:nvPr/>
        </p:nvSpPr>
        <p:spPr>
          <a:xfrm>
            <a:off x="9035143" y="4212771"/>
            <a:ext cx="2884714" cy="2308324"/>
          </a:xfrm>
          <a:prstGeom prst="rect">
            <a:avLst/>
          </a:prstGeom>
          <a:noFill/>
        </p:spPr>
        <p:txBody>
          <a:bodyPr wrap="square" rtlCol="0">
            <a:spAutoFit/>
          </a:bodyPr>
          <a:lstStyle/>
          <a:p>
            <a:r>
              <a:rPr lang="en-US" dirty="0"/>
              <a:t>Modifying the level of refinement affects: </a:t>
            </a:r>
          </a:p>
          <a:p>
            <a:pPr marL="285750" indent="-285750">
              <a:buFontTx/>
              <a:buChar char="-"/>
            </a:pPr>
            <a:r>
              <a:rPr lang="en-US" dirty="0"/>
              <a:t>Maximum number of mesh refinements</a:t>
            </a:r>
          </a:p>
          <a:p>
            <a:pPr marL="285750" indent="-285750">
              <a:buFontTx/>
              <a:buChar char="-"/>
            </a:pPr>
            <a:r>
              <a:rPr lang="en-US" dirty="0"/>
              <a:t>Results convergence tolerance </a:t>
            </a:r>
          </a:p>
          <a:p>
            <a:pPr marL="285750" indent="-285750">
              <a:buFontTx/>
              <a:buChar char="-"/>
            </a:pPr>
            <a:r>
              <a:rPr lang="en-US" dirty="0"/>
              <a:t>Portion of elements to refine. </a:t>
            </a:r>
            <a:endParaRPr lang="en-GB" dirty="0"/>
          </a:p>
        </p:txBody>
      </p:sp>
    </p:spTree>
    <p:extLst>
      <p:ext uri="{BB962C8B-B14F-4D97-AF65-F5344CB8AC3E}">
        <p14:creationId xmlns:p14="http://schemas.microsoft.com/office/powerpoint/2010/main" val="35630952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18AA74-F89F-48A1-B941-897EC05BA69F}"/>
              </a:ext>
            </a:extLst>
          </p:cNvPr>
          <p:cNvSpPr>
            <a:spLocks noGrp="1"/>
          </p:cNvSpPr>
          <p:nvPr>
            <p:ph type="title"/>
          </p:nvPr>
        </p:nvSpPr>
        <p:spPr>
          <a:xfrm>
            <a:off x="230909" y="136525"/>
            <a:ext cx="3666177" cy="775855"/>
          </a:xfrm>
        </p:spPr>
        <p:txBody>
          <a:bodyPr>
            <a:normAutofit/>
          </a:bodyPr>
          <a:lstStyle/>
          <a:p>
            <a:r>
              <a:rPr lang="en-US" sz="3600" dirty="0"/>
              <a:t>Tessellation errors:</a:t>
            </a:r>
          </a:p>
        </p:txBody>
      </p:sp>
      <p:sp>
        <p:nvSpPr>
          <p:cNvPr id="6" name="Date Placeholder 5">
            <a:extLst>
              <a:ext uri="{FF2B5EF4-FFF2-40B4-BE49-F238E27FC236}">
                <a16:creationId xmlns:a16="http://schemas.microsoft.com/office/drawing/2014/main" id="{8933A4BE-531E-4A62-A55C-06E0881802DC}"/>
              </a:ext>
            </a:extLst>
          </p:cNvPr>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rPr>
              <a:t>November 2022</a:t>
            </a:r>
          </a:p>
        </p:txBody>
      </p:sp>
      <p:sp>
        <p:nvSpPr>
          <p:cNvPr id="7" name="Footer Placeholder 6">
            <a:extLst>
              <a:ext uri="{FF2B5EF4-FFF2-40B4-BE49-F238E27FC236}">
                <a16:creationId xmlns:a16="http://schemas.microsoft.com/office/drawing/2014/main" id="{8FFD21CE-7A2D-4CB5-AC11-6E5CB7F735F8}"/>
              </a:ext>
            </a:extLst>
          </p:cNvPr>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rPr>
              <a:t>Generative Design Exercise – Assignment 1</a:t>
            </a:r>
          </a:p>
        </p:txBody>
      </p:sp>
      <p:sp>
        <p:nvSpPr>
          <p:cNvPr id="8" name="Slide Number Placeholder 7">
            <a:extLst>
              <a:ext uri="{FF2B5EF4-FFF2-40B4-BE49-F238E27FC236}">
                <a16:creationId xmlns:a16="http://schemas.microsoft.com/office/drawing/2014/main" id="{A8C87077-3DA0-43A0-9187-E1AACEF316C0}"/>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76B855D-E9CC-4FF8-AD85-6CDC7B89A0DE}"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459C6417-FA70-FF83-3057-D8AF973AC1C3}"/>
              </a:ext>
            </a:extLst>
          </p:cNvPr>
          <p:cNvSpPr txBox="1"/>
          <p:nvPr/>
        </p:nvSpPr>
        <p:spPr>
          <a:xfrm>
            <a:off x="230909" y="1048298"/>
            <a:ext cx="6096000" cy="1561005"/>
          </a:xfrm>
          <a:prstGeom prst="rect">
            <a:avLst/>
          </a:prstGeom>
          <a:noFill/>
        </p:spPr>
        <p:txBody>
          <a:bodyPr wrap="square">
            <a:spAutoFit/>
          </a:bodyPr>
          <a:lstStyle/>
          <a:p>
            <a:pPr marL="342900" lvl="0" indent="-342900">
              <a:lnSpc>
                <a:spcPct val="107000"/>
              </a:lnSpc>
              <a:buFont typeface="Calibri" panose="020F0502020204030204" pitchFamily="34" charset="0"/>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Three faces sharing one edge</a:t>
            </a:r>
          </a:p>
          <a:p>
            <a:pPr marL="342900" lvl="0" indent="-342900">
              <a:lnSpc>
                <a:spcPct val="107000"/>
              </a:lnSpc>
              <a:buFont typeface="Calibri" panose="020F0502020204030204" pitchFamily="34" charset="0"/>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Multiple faces sharing one vertex</a:t>
            </a:r>
          </a:p>
          <a:p>
            <a:pPr marL="342900" lvl="0" indent="-342900">
              <a:lnSpc>
                <a:spcPct val="107000"/>
              </a:lnSpc>
              <a:buFont typeface="Calibri" panose="020F0502020204030204" pitchFamily="34" charset="0"/>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Hollow zero volume objects</a:t>
            </a:r>
          </a:p>
          <a:p>
            <a:pPr marL="342900" lvl="0" indent="-342900">
              <a:lnSpc>
                <a:spcPct val="107000"/>
              </a:lnSpc>
              <a:buFont typeface="Calibri" panose="020F0502020204030204" pitchFamily="34" charset="0"/>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Internal faces</a:t>
            </a:r>
          </a:p>
          <a:p>
            <a:pPr marL="342900" lvl="0" indent="-342900">
              <a:lnSpc>
                <a:spcPct val="107000"/>
              </a:lnSpc>
              <a:spcAft>
                <a:spcPts val="800"/>
              </a:spcAft>
              <a:buFont typeface="Calibri" panose="020F0502020204030204" pitchFamily="34" charset="0"/>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Inverted normal</a:t>
            </a:r>
          </a:p>
        </p:txBody>
      </p:sp>
      <p:sp>
        <p:nvSpPr>
          <p:cNvPr id="5" name="Title 1">
            <a:extLst>
              <a:ext uri="{FF2B5EF4-FFF2-40B4-BE49-F238E27FC236}">
                <a16:creationId xmlns:a16="http://schemas.microsoft.com/office/drawing/2014/main" id="{C9053ACD-7CB6-22B6-3186-68C459A828EB}"/>
              </a:ext>
            </a:extLst>
          </p:cNvPr>
          <p:cNvSpPr txBox="1">
            <a:spLocks/>
          </p:cNvSpPr>
          <p:nvPr/>
        </p:nvSpPr>
        <p:spPr>
          <a:xfrm>
            <a:off x="230908" y="3399749"/>
            <a:ext cx="11122891" cy="775855"/>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600" dirty="0"/>
              <a:t>Types of additive manufacturing:</a:t>
            </a:r>
          </a:p>
          <a:p>
            <a:endParaRPr lang="en-US" sz="3600" dirty="0"/>
          </a:p>
        </p:txBody>
      </p:sp>
      <p:sp>
        <p:nvSpPr>
          <p:cNvPr id="17" name="TextBox 16">
            <a:extLst>
              <a:ext uri="{FF2B5EF4-FFF2-40B4-BE49-F238E27FC236}">
                <a16:creationId xmlns:a16="http://schemas.microsoft.com/office/drawing/2014/main" id="{6E255455-DD69-3AC0-ACDC-963FAF1BA86C}"/>
              </a:ext>
            </a:extLst>
          </p:cNvPr>
          <p:cNvSpPr txBox="1"/>
          <p:nvPr/>
        </p:nvSpPr>
        <p:spPr>
          <a:xfrm>
            <a:off x="1197428" y="3995148"/>
            <a:ext cx="6096000" cy="2153731"/>
          </a:xfrm>
          <a:prstGeom prst="rect">
            <a:avLst/>
          </a:prstGeom>
          <a:noFill/>
        </p:spPr>
        <p:txBody>
          <a:bodyPr wrap="square">
            <a:spAutoFit/>
          </a:bodyPr>
          <a:lstStyle/>
          <a:p>
            <a:pPr marL="342900" lvl="0" indent="-342900">
              <a:lnSpc>
                <a:spcPct val="107000"/>
              </a:lnSpc>
              <a:buFont typeface="Calibri" panose="020F0502020204030204" pitchFamily="34" charset="0"/>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Material extrusion</a:t>
            </a:r>
          </a:p>
          <a:p>
            <a:pPr marL="342900" lvl="0" indent="-342900">
              <a:lnSpc>
                <a:spcPct val="107000"/>
              </a:lnSpc>
              <a:buFont typeface="Calibri" panose="020F0502020204030204" pitchFamily="34" charset="0"/>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Vat polymerisation</a:t>
            </a:r>
          </a:p>
          <a:p>
            <a:pPr marL="342900" lvl="0" indent="-342900">
              <a:lnSpc>
                <a:spcPct val="107000"/>
              </a:lnSpc>
              <a:buFont typeface="Calibri" panose="020F0502020204030204" pitchFamily="34" charset="0"/>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Powder bed fusion</a:t>
            </a:r>
          </a:p>
          <a:p>
            <a:pPr marL="342900" lvl="0" indent="-342900">
              <a:lnSpc>
                <a:spcPct val="107000"/>
              </a:lnSpc>
              <a:buFont typeface="Calibri" panose="020F0502020204030204" pitchFamily="34" charset="0"/>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Material jetting</a:t>
            </a:r>
          </a:p>
          <a:p>
            <a:pPr marL="342900" lvl="0" indent="-342900">
              <a:lnSpc>
                <a:spcPct val="107000"/>
              </a:lnSpc>
              <a:buFont typeface="Calibri" panose="020F0502020204030204" pitchFamily="34" charset="0"/>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Binder jetting</a:t>
            </a:r>
          </a:p>
          <a:p>
            <a:pPr marL="342900" lvl="0" indent="-342900">
              <a:lnSpc>
                <a:spcPct val="107000"/>
              </a:lnSpc>
              <a:buFont typeface="Calibri" panose="020F0502020204030204" pitchFamily="34" charset="0"/>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Direct energy deposition</a:t>
            </a:r>
          </a:p>
          <a:p>
            <a:pPr marL="342900" lvl="0" indent="-342900">
              <a:lnSpc>
                <a:spcPct val="107000"/>
              </a:lnSpc>
              <a:spcAft>
                <a:spcPts val="800"/>
              </a:spcAft>
              <a:buFont typeface="Calibri" panose="020F0502020204030204" pitchFamily="34" charset="0"/>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Sheet lamination</a:t>
            </a:r>
          </a:p>
        </p:txBody>
      </p:sp>
      <p:cxnSp>
        <p:nvCxnSpPr>
          <p:cNvPr id="20" name="Straight Connector 19">
            <a:extLst>
              <a:ext uri="{FF2B5EF4-FFF2-40B4-BE49-F238E27FC236}">
                <a16:creationId xmlns:a16="http://schemas.microsoft.com/office/drawing/2014/main" id="{6F8EC439-7D26-FAFD-0D71-9D25E840A77F}"/>
              </a:ext>
            </a:extLst>
          </p:cNvPr>
          <p:cNvCxnSpPr/>
          <p:nvPr/>
        </p:nvCxnSpPr>
        <p:spPr>
          <a:xfrm>
            <a:off x="0" y="2906486"/>
            <a:ext cx="12192000" cy="0"/>
          </a:xfrm>
          <a:prstGeom prst="line">
            <a:avLst/>
          </a:prstGeom>
          <a:ln w="28575">
            <a:solidFill>
              <a:schemeClr val="accent5"/>
            </a:solidFill>
          </a:ln>
        </p:spPr>
        <p:style>
          <a:lnRef idx="1">
            <a:schemeClr val="accent1"/>
          </a:lnRef>
          <a:fillRef idx="0">
            <a:schemeClr val="accent1"/>
          </a:fillRef>
          <a:effectRef idx="0">
            <a:schemeClr val="accent1"/>
          </a:effectRef>
          <a:fontRef idx="minor">
            <a:schemeClr val="tx1"/>
          </a:fontRef>
        </p:style>
      </p:cxnSp>
      <p:sp>
        <p:nvSpPr>
          <p:cNvPr id="21" name="AutoShape 2" descr="Basic working principle of material extrusion printing | Download  Scientific Diagram">
            <a:extLst>
              <a:ext uri="{FF2B5EF4-FFF2-40B4-BE49-F238E27FC236}">
                <a16:creationId xmlns:a16="http://schemas.microsoft.com/office/drawing/2014/main" id="{5F530387-4C9B-088F-5FAE-230A4491ACDD}"/>
              </a:ext>
            </a:extLst>
          </p:cNvPr>
          <p:cNvSpPr>
            <a:spLocks noChangeAspect="1" noChangeArrowheads="1"/>
          </p:cNvSpPr>
          <p:nvPr/>
        </p:nvSpPr>
        <p:spPr bwMode="auto">
          <a:xfrm>
            <a:off x="5943599" y="3276599"/>
            <a:ext cx="3091543" cy="3091543"/>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32" name="Picture 31">
            <a:extLst>
              <a:ext uri="{FF2B5EF4-FFF2-40B4-BE49-F238E27FC236}">
                <a16:creationId xmlns:a16="http://schemas.microsoft.com/office/drawing/2014/main" id="{0F1C2AFE-5A6C-5B8C-DEF7-A32003068BC6}"/>
              </a:ext>
            </a:extLst>
          </p:cNvPr>
          <p:cNvPicPr>
            <a:picLocks noChangeAspect="1"/>
          </p:cNvPicPr>
          <p:nvPr/>
        </p:nvPicPr>
        <p:blipFill rotWithShape="1">
          <a:blip r:embed="rId2"/>
          <a:srcRect l="1884"/>
          <a:stretch/>
        </p:blipFill>
        <p:spPr>
          <a:xfrm>
            <a:off x="8306954" y="3166398"/>
            <a:ext cx="3350491" cy="3261344"/>
          </a:xfrm>
          <a:prstGeom prst="rect">
            <a:avLst/>
          </a:prstGeom>
        </p:spPr>
      </p:pic>
      <p:pic>
        <p:nvPicPr>
          <p:cNvPr id="2054" name="Picture 6" descr="Picture">
            <a:extLst>
              <a:ext uri="{FF2B5EF4-FFF2-40B4-BE49-F238E27FC236}">
                <a16:creationId xmlns:a16="http://schemas.microsoft.com/office/drawing/2014/main" id="{EA14CE97-90C3-4450-5BB4-D254E374760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58616" y="3932368"/>
            <a:ext cx="3114275" cy="2279289"/>
          </a:xfrm>
          <a:prstGeom prst="rect">
            <a:avLst/>
          </a:prstGeom>
          <a:noFill/>
          <a:extLst>
            <a:ext uri="{909E8E84-426E-40DD-AFC4-6F175D3DCCD1}">
              <a14:hiddenFill xmlns:a14="http://schemas.microsoft.com/office/drawing/2010/main">
                <a:solidFill>
                  <a:srgbClr val="FFFFFF"/>
                </a:solidFill>
              </a14:hiddenFill>
            </a:ext>
          </a:extLst>
        </p:spPr>
      </p:pic>
      <p:cxnSp>
        <p:nvCxnSpPr>
          <p:cNvPr id="34" name="Straight Connector 33">
            <a:extLst>
              <a:ext uri="{FF2B5EF4-FFF2-40B4-BE49-F238E27FC236}">
                <a16:creationId xmlns:a16="http://schemas.microsoft.com/office/drawing/2014/main" id="{E51720DC-60F2-8AEE-9364-868E696D6A27}"/>
              </a:ext>
            </a:extLst>
          </p:cNvPr>
          <p:cNvCxnSpPr/>
          <p:nvPr/>
        </p:nvCxnSpPr>
        <p:spPr>
          <a:xfrm>
            <a:off x="4005943" y="0"/>
            <a:ext cx="0" cy="2906486"/>
          </a:xfrm>
          <a:prstGeom prst="line">
            <a:avLst/>
          </a:prstGeom>
          <a:ln w="28575">
            <a:solidFill>
              <a:schemeClr val="accent4"/>
            </a:solidFill>
          </a:ln>
        </p:spPr>
        <p:style>
          <a:lnRef idx="1">
            <a:schemeClr val="accent1"/>
          </a:lnRef>
          <a:fillRef idx="0">
            <a:schemeClr val="accent1"/>
          </a:fillRef>
          <a:effectRef idx="0">
            <a:schemeClr val="accent1"/>
          </a:effectRef>
          <a:fontRef idx="minor">
            <a:schemeClr val="tx1"/>
          </a:fontRef>
        </p:style>
      </p:cxnSp>
      <p:pic>
        <p:nvPicPr>
          <p:cNvPr id="2056" name="Picture 8">
            <a:extLst>
              <a:ext uri="{FF2B5EF4-FFF2-40B4-BE49-F238E27FC236}">
                <a16:creationId xmlns:a16="http://schemas.microsoft.com/office/drawing/2014/main" id="{C077E9F9-1CC8-4903-B40E-FE6CC6F3A55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345632" y="46741"/>
            <a:ext cx="3666255" cy="2652274"/>
          </a:xfrm>
          <a:prstGeom prst="rect">
            <a:avLst/>
          </a:prstGeom>
          <a:noFill/>
          <a:extLst>
            <a:ext uri="{909E8E84-426E-40DD-AFC4-6F175D3DCCD1}">
              <a14:hiddenFill xmlns:a14="http://schemas.microsoft.com/office/drawing/2010/main">
                <a:solidFill>
                  <a:srgbClr val="FFFFFF"/>
                </a:solidFill>
              </a14:hiddenFill>
            </a:ext>
          </a:extLst>
        </p:spPr>
      </p:pic>
      <p:sp>
        <p:nvSpPr>
          <p:cNvPr id="36" name="Title 1">
            <a:extLst>
              <a:ext uri="{FF2B5EF4-FFF2-40B4-BE49-F238E27FC236}">
                <a16:creationId xmlns:a16="http://schemas.microsoft.com/office/drawing/2014/main" id="{164A164F-13E0-0DB1-7BA5-5DAE8027F8D5}"/>
              </a:ext>
            </a:extLst>
          </p:cNvPr>
          <p:cNvSpPr txBox="1">
            <a:spLocks/>
          </p:cNvSpPr>
          <p:nvPr/>
        </p:nvSpPr>
        <p:spPr>
          <a:xfrm>
            <a:off x="8186058" y="46741"/>
            <a:ext cx="3666177" cy="775855"/>
          </a:xfrm>
          <a:prstGeom prst="rect">
            <a:avLst/>
          </a:prstGeom>
        </p:spPr>
        <p:txBody>
          <a:bodyPr vert="horz" lIns="91440" tIns="45720" rIns="91440" bIns="45720" rtlCol="0" anchor="ctr">
            <a:normAutofit fontScale="850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600" dirty="0"/>
              <a:t>Rules for 3D printing:</a:t>
            </a:r>
          </a:p>
        </p:txBody>
      </p:sp>
      <p:cxnSp>
        <p:nvCxnSpPr>
          <p:cNvPr id="37" name="Straight Connector 36">
            <a:extLst>
              <a:ext uri="{FF2B5EF4-FFF2-40B4-BE49-F238E27FC236}">
                <a16:creationId xmlns:a16="http://schemas.microsoft.com/office/drawing/2014/main" id="{A855B014-E1FF-D60C-1666-39FC1D296E8E}"/>
              </a:ext>
            </a:extLst>
          </p:cNvPr>
          <p:cNvCxnSpPr/>
          <p:nvPr/>
        </p:nvCxnSpPr>
        <p:spPr>
          <a:xfrm>
            <a:off x="8153400" y="0"/>
            <a:ext cx="0" cy="2906486"/>
          </a:xfrm>
          <a:prstGeom prst="line">
            <a:avLst/>
          </a:prstGeom>
          <a:ln w="28575">
            <a:solidFill>
              <a:schemeClr val="accent2"/>
            </a:solidFill>
          </a:ln>
        </p:spPr>
        <p:style>
          <a:lnRef idx="1">
            <a:schemeClr val="accent1"/>
          </a:lnRef>
          <a:fillRef idx="0">
            <a:schemeClr val="accent1"/>
          </a:fillRef>
          <a:effectRef idx="0">
            <a:schemeClr val="accent1"/>
          </a:effectRef>
          <a:fontRef idx="minor">
            <a:schemeClr val="tx1"/>
          </a:fontRef>
        </p:style>
      </p:cxnSp>
      <p:sp>
        <p:nvSpPr>
          <p:cNvPr id="38" name="TextBox 37">
            <a:extLst>
              <a:ext uri="{FF2B5EF4-FFF2-40B4-BE49-F238E27FC236}">
                <a16:creationId xmlns:a16="http://schemas.microsoft.com/office/drawing/2014/main" id="{3029FF18-9F3C-B012-F060-CB9622695D33}"/>
              </a:ext>
            </a:extLst>
          </p:cNvPr>
          <p:cNvSpPr txBox="1"/>
          <p:nvPr/>
        </p:nvSpPr>
        <p:spPr>
          <a:xfrm>
            <a:off x="8351575" y="897943"/>
            <a:ext cx="2904254" cy="1857368"/>
          </a:xfrm>
          <a:prstGeom prst="rect">
            <a:avLst/>
          </a:prstGeom>
          <a:noFill/>
        </p:spPr>
        <p:txBody>
          <a:bodyPr wrap="square">
            <a:spAutoFit/>
          </a:bodyPr>
          <a:lstStyle/>
          <a:p>
            <a:pPr marL="342900" lvl="0" indent="-342900">
              <a:lnSpc>
                <a:spcPct val="107000"/>
              </a:lnSpc>
              <a:buFont typeface="Calibri" panose="020F0502020204030204" pitchFamily="34" charset="0"/>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Wall thickness</a:t>
            </a:r>
          </a:p>
          <a:p>
            <a:pPr marL="342900" lvl="0" indent="-342900">
              <a:lnSpc>
                <a:spcPct val="107000"/>
              </a:lnSpc>
              <a:buFont typeface="Calibri" panose="020F0502020204030204" pitchFamily="34" charset="0"/>
              <a:buChar char="-"/>
            </a:pPr>
            <a:r>
              <a:rPr lang="en-GB" dirty="0">
                <a:latin typeface="Calibri" panose="020F0502020204030204" pitchFamily="34" charset="0"/>
                <a:ea typeface="Calibri" panose="020F0502020204030204" pitchFamily="34" charset="0"/>
                <a:cs typeface="Times New Roman" panose="02020603050405020304" pitchFamily="18" charset="0"/>
              </a:rPr>
              <a:t>Feature / hole size</a:t>
            </a:r>
          </a:p>
          <a:p>
            <a:pPr marL="342900" lvl="0" indent="-342900">
              <a:lnSpc>
                <a:spcPct val="107000"/>
              </a:lnSpc>
              <a:buFont typeface="Calibri" panose="020F0502020204030204" pitchFamily="34" charset="0"/>
              <a:buChar char="-"/>
            </a:pPr>
            <a:r>
              <a:rPr lang="en-GB" dirty="0">
                <a:latin typeface="Calibri" panose="020F0502020204030204" pitchFamily="34" charset="0"/>
                <a:ea typeface="Calibri" panose="020F0502020204030204" pitchFamily="34" charset="0"/>
                <a:cs typeface="Times New Roman" panose="02020603050405020304" pitchFamily="18" charset="0"/>
              </a:rPr>
              <a:t>Overhanging</a:t>
            </a:r>
          </a:p>
          <a:p>
            <a:pPr marL="342900" lvl="0" indent="-342900">
              <a:lnSpc>
                <a:spcPct val="107000"/>
              </a:lnSpc>
              <a:buFont typeface="Calibri" panose="020F0502020204030204" pitchFamily="34" charset="0"/>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Support struc</a:t>
            </a:r>
            <a:r>
              <a:rPr lang="en-GB" dirty="0">
                <a:latin typeface="Calibri" panose="020F0502020204030204" pitchFamily="34" charset="0"/>
                <a:ea typeface="Calibri" panose="020F0502020204030204" pitchFamily="34" charset="0"/>
                <a:cs typeface="Times New Roman" panose="02020603050405020304" pitchFamily="18" charset="0"/>
              </a:rPr>
              <a:t>tures</a:t>
            </a:r>
          </a:p>
          <a:p>
            <a:pPr marL="342900" lvl="0" indent="-342900">
              <a:lnSpc>
                <a:spcPct val="107000"/>
              </a:lnSpc>
              <a:buFont typeface="Calibri" panose="020F0502020204030204" pitchFamily="34" charset="0"/>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Part orientation</a:t>
            </a:r>
          </a:p>
          <a:p>
            <a:pPr marL="342900" lvl="0" indent="-342900">
              <a:lnSpc>
                <a:spcPct val="107000"/>
              </a:lnSpc>
              <a:buFont typeface="Calibri" panose="020F0502020204030204" pitchFamily="34" charset="0"/>
              <a:buChar char="-"/>
            </a:pPr>
            <a:r>
              <a:rPr lang="en-GB" dirty="0">
                <a:latin typeface="Calibri" panose="020F0502020204030204" pitchFamily="34" charset="0"/>
                <a:ea typeface="Calibri" panose="020F0502020204030204" pitchFamily="34" charset="0"/>
                <a:cs typeface="Times New Roman" panose="02020603050405020304" pitchFamily="18" charset="0"/>
              </a:rPr>
              <a:t>Dimensional tolerancing</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62824829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18AA74-F89F-48A1-B941-897EC05BA69F}"/>
              </a:ext>
            </a:extLst>
          </p:cNvPr>
          <p:cNvSpPr>
            <a:spLocks noGrp="1"/>
          </p:cNvSpPr>
          <p:nvPr>
            <p:ph type="title"/>
          </p:nvPr>
        </p:nvSpPr>
        <p:spPr>
          <a:xfrm>
            <a:off x="230909" y="136525"/>
            <a:ext cx="11122891" cy="775855"/>
          </a:xfrm>
        </p:spPr>
        <p:txBody>
          <a:bodyPr>
            <a:normAutofit/>
          </a:bodyPr>
          <a:lstStyle/>
          <a:p>
            <a:r>
              <a:rPr lang="en-US" sz="3600" dirty="0"/>
              <a:t>Advantages of AM over traditional manufacturing methods</a:t>
            </a:r>
          </a:p>
        </p:txBody>
      </p:sp>
      <p:sp>
        <p:nvSpPr>
          <p:cNvPr id="6" name="Date Placeholder 5">
            <a:extLst>
              <a:ext uri="{FF2B5EF4-FFF2-40B4-BE49-F238E27FC236}">
                <a16:creationId xmlns:a16="http://schemas.microsoft.com/office/drawing/2014/main" id="{8933A4BE-531E-4A62-A55C-06E0881802DC}"/>
              </a:ext>
            </a:extLst>
          </p:cNvPr>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rPr>
              <a:t>November 2022</a:t>
            </a:r>
          </a:p>
        </p:txBody>
      </p:sp>
      <p:sp>
        <p:nvSpPr>
          <p:cNvPr id="7" name="Footer Placeholder 6">
            <a:extLst>
              <a:ext uri="{FF2B5EF4-FFF2-40B4-BE49-F238E27FC236}">
                <a16:creationId xmlns:a16="http://schemas.microsoft.com/office/drawing/2014/main" id="{8FFD21CE-7A2D-4CB5-AC11-6E5CB7F735F8}"/>
              </a:ext>
            </a:extLst>
          </p:cNvPr>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rPr>
              <a:t>Generative Design Exercise – Assignment 1</a:t>
            </a:r>
          </a:p>
        </p:txBody>
      </p:sp>
      <p:sp>
        <p:nvSpPr>
          <p:cNvPr id="8" name="Slide Number Placeholder 7">
            <a:extLst>
              <a:ext uri="{FF2B5EF4-FFF2-40B4-BE49-F238E27FC236}">
                <a16:creationId xmlns:a16="http://schemas.microsoft.com/office/drawing/2014/main" id="{A8C87077-3DA0-43A0-9187-E1AACEF316C0}"/>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76B855D-E9CC-4FF8-AD85-6CDC7B89A0DE}"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
        <p:nvSpPr>
          <p:cNvPr id="9" name="Rectangle: Rounded Corners 8">
            <a:extLst>
              <a:ext uri="{FF2B5EF4-FFF2-40B4-BE49-F238E27FC236}">
                <a16:creationId xmlns:a16="http://schemas.microsoft.com/office/drawing/2014/main" id="{EC79A7F1-04CC-2652-AD55-676E6646F1BD}"/>
              </a:ext>
            </a:extLst>
          </p:cNvPr>
          <p:cNvSpPr/>
          <p:nvPr/>
        </p:nvSpPr>
        <p:spPr>
          <a:xfrm>
            <a:off x="646545" y="1205057"/>
            <a:ext cx="2262910" cy="775854"/>
          </a:xfrm>
          <a:prstGeom prst="roundRect">
            <a:avLst/>
          </a:prstGeom>
          <a:solidFill>
            <a:schemeClr val="accent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Industrial efficiency</a:t>
            </a:r>
            <a:endParaRPr lang="en-GB" dirty="0"/>
          </a:p>
        </p:txBody>
      </p:sp>
      <p:sp>
        <p:nvSpPr>
          <p:cNvPr id="12" name="Rectangle: Rounded Corners 11">
            <a:extLst>
              <a:ext uri="{FF2B5EF4-FFF2-40B4-BE49-F238E27FC236}">
                <a16:creationId xmlns:a16="http://schemas.microsoft.com/office/drawing/2014/main" id="{ECF44C34-6175-7B48-6CE5-8A474A71FC94}"/>
              </a:ext>
            </a:extLst>
          </p:cNvPr>
          <p:cNvSpPr/>
          <p:nvPr/>
        </p:nvSpPr>
        <p:spPr>
          <a:xfrm>
            <a:off x="2690090" y="2089005"/>
            <a:ext cx="2262910" cy="775854"/>
          </a:xfrm>
          <a:prstGeom prst="roundRect">
            <a:avLst/>
          </a:prstGeom>
          <a:solidFill>
            <a:schemeClr val="accent4"/>
          </a:solid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Mass customization</a:t>
            </a:r>
            <a:endParaRPr lang="en-GB" dirty="0"/>
          </a:p>
        </p:txBody>
      </p:sp>
      <p:sp>
        <p:nvSpPr>
          <p:cNvPr id="13" name="Rectangle: Rounded Corners 12">
            <a:extLst>
              <a:ext uri="{FF2B5EF4-FFF2-40B4-BE49-F238E27FC236}">
                <a16:creationId xmlns:a16="http://schemas.microsoft.com/office/drawing/2014/main" id="{3CB3CF26-0429-0158-C023-EF67D0B249DA}"/>
              </a:ext>
            </a:extLst>
          </p:cNvPr>
          <p:cNvSpPr/>
          <p:nvPr/>
        </p:nvSpPr>
        <p:spPr>
          <a:xfrm>
            <a:off x="4660899" y="1205057"/>
            <a:ext cx="2262910" cy="775854"/>
          </a:xfrm>
          <a:prstGeom prst="roundRect">
            <a:avLst/>
          </a:prstGeom>
          <a:solidFill>
            <a:schemeClr val="accent5"/>
          </a:solidFill>
          <a:ln>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On-demand manufacturing</a:t>
            </a:r>
            <a:endParaRPr lang="en-GB" dirty="0"/>
          </a:p>
        </p:txBody>
      </p:sp>
      <p:sp>
        <p:nvSpPr>
          <p:cNvPr id="14" name="Rectangle: Rounded Corners 13">
            <a:extLst>
              <a:ext uri="{FF2B5EF4-FFF2-40B4-BE49-F238E27FC236}">
                <a16:creationId xmlns:a16="http://schemas.microsoft.com/office/drawing/2014/main" id="{AF23B582-8930-6010-EA97-6FA4974E7C46}"/>
              </a:ext>
            </a:extLst>
          </p:cNvPr>
          <p:cNvSpPr/>
          <p:nvPr/>
        </p:nvSpPr>
        <p:spPr>
          <a:xfrm>
            <a:off x="6617854" y="2089005"/>
            <a:ext cx="2262910" cy="775854"/>
          </a:xfrm>
          <a:prstGeom prst="round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De-centralized manufacturing</a:t>
            </a:r>
            <a:endParaRPr lang="en-GB" dirty="0"/>
          </a:p>
        </p:txBody>
      </p:sp>
      <p:sp>
        <p:nvSpPr>
          <p:cNvPr id="15" name="Rectangle: Rounded Corners 14">
            <a:extLst>
              <a:ext uri="{FF2B5EF4-FFF2-40B4-BE49-F238E27FC236}">
                <a16:creationId xmlns:a16="http://schemas.microsoft.com/office/drawing/2014/main" id="{BDCF07C9-8D34-37B6-78D2-C16317EE5FC5}"/>
              </a:ext>
            </a:extLst>
          </p:cNvPr>
          <p:cNvSpPr/>
          <p:nvPr/>
        </p:nvSpPr>
        <p:spPr>
          <a:xfrm>
            <a:off x="9090890" y="1205057"/>
            <a:ext cx="2262910" cy="775854"/>
          </a:xfrm>
          <a:prstGeom prst="roundRect">
            <a:avLst/>
          </a:prstGeom>
          <a:solidFill>
            <a:schemeClr val="accent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Component manufacturing</a:t>
            </a:r>
            <a:endParaRPr lang="en-GB" dirty="0"/>
          </a:p>
        </p:txBody>
      </p:sp>
      <p:sp>
        <p:nvSpPr>
          <p:cNvPr id="16" name="Title 1">
            <a:extLst>
              <a:ext uri="{FF2B5EF4-FFF2-40B4-BE49-F238E27FC236}">
                <a16:creationId xmlns:a16="http://schemas.microsoft.com/office/drawing/2014/main" id="{B2D6AA7E-E107-127A-FFB4-1149F1F41EFD}"/>
              </a:ext>
            </a:extLst>
          </p:cNvPr>
          <p:cNvSpPr txBox="1">
            <a:spLocks/>
          </p:cNvSpPr>
          <p:nvPr/>
        </p:nvSpPr>
        <p:spPr>
          <a:xfrm>
            <a:off x="271317" y="3037240"/>
            <a:ext cx="11122891"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600" dirty="0"/>
              <a:t>Obstacles to growth</a:t>
            </a:r>
          </a:p>
        </p:txBody>
      </p:sp>
      <p:cxnSp>
        <p:nvCxnSpPr>
          <p:cNvPr id="18" name="Straight Connector 17">
            <a:extLst>
              <a:ext uri="{FF2B5EF4-FFF2-40B4-BE49-F238E27FC236}">
                <a16:creationId xmlns:a16="http://schemas.microsoft.com/office/drawing/2014/main" id="{56D32EA9-6592-3748-56AA-409417083E77}"/>
              </a:ext>
            </a:extLst>
          </p:cNvPr>
          <p:cNvCxnSpPr/>
          <p:nvPr/>
        </p:nvCxnSpPr>
        <p:spPr>
          <a:xfrm>
            <a:off x="0" y="3229984"/>
            <a:ext cx="12192000" cy="0"/>
          </a:xfrm>
          <a:prstGeom prst="line">
            <a:avLst/>
          </a:prstGeom>
          <a:ln/>
        </p:spPr>
        <p:style>
          <a:lnRef idx="1">
            <a:schemeClr val="dk1"/>
          </a:lnRef>
          <a:fillRef idx="0">
            <a:schemeClr val="dk1"/>
          </a:fillRef>
          <a:effectRef idx="0">
            <a:schemeClr val="dk1"/>
          </a:effectRef>
          <a:fontRef idx="minor">
            <a:schemeClr val="tx1"/>
          </a:fontRef>
        </p:style>
      </p:cxnSp>
      <p:cxnSp>
        <p:nvCxnSpPr>
          <p:cNvPr id="22" name="Straight Connector 21">
            <a:extLst>
              <a:ext uri="{FF2B5EF4-FFF2-40B4-BE49-F238E27FC236}">
                <a16:creationId xmlns:a16="http://schemas.microsoft.com/office/drawing/2014/main" id="{225B43E1-3220-7220-FAAB-8652DC26CB31}"/>
              </a:ext>
            </a:extLst>
          </p:cNvPr>
          <p:cNvCxnSpPr>
            <a:cxnSpLocks/>
          </p:cNvCxnSpPr>
          <p:nvPr/>
        </p:nvCxnSpPr>
        <p:spPr>
          <a:xfrm>
            <a:off x="6096000" y="3229984"/>
            <a:ext cx="0" cy="292735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23" name="Rectangle: Rounded Corners 22">
            <a:extLst>
              <a:ext uri="{FF2B5EF4-FFF2-40B4-BE49-F238E27FC236}">
                <a16:creationId xmlns:a16="http://schemas.microsoft.com/office/drawing/2014/main" id="{D8B653A0-86F8-73F9-310A-7118C9A5DC73}"/>
              </a:ext>
            </a:extLst>
          </p:cNvPr>
          <p:cNvSpPr/>
          <p:nvPr/>
        </p:nvSpPr>
        <p:spPr>
          <a:xfrm>
            <a:off x="875146" y="4238975"/>
            <a:ext cx="1976582" cy="556924"/>
          </a:xfrm>
          <a:prstGeom prst="roundRect">
            <a:avLst/>
          </a:prstGeom>
          <a:solidFill>
            <a:schemeClr val="accent5"/>
          </a:solidFill>
          <a:ln>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size restrictions</a:t>
            </a:r>
            <a:endParaRPr lang="en-GB" dirty="0"/>
          </a:p>
        </p:txBody>
      </p:sp>
      <p:sp>
        <p:nvSpPr>
          <p:cNvPr id="24" name="Rectangle: Rounded Corners 23">
            <a:extLst>
              <a:ext uri="{FF2B5EF4-FFF2-40B4-BE49-F238E27FC236}">
                <a16:creationId xmlns:a16="http://schemas.microsoft.com/office/drawing/2014/main" id="{FFB89A3B-9963-1B14-43C1-53FE601A579C}"/>
              </a:ext>
            </a:extLst>
          </p:cNvPr>
          <p:cNvSpPr/>
          <p:nvPr/>
        </p:nvSpPr>
        <p:spPr>
          <a:xfrm>
            <a:off x="1672936" y="4841358"/>
            <a:ext cx="1908464" cy="556924"/>
          </a:xfrm>
          <a:prstGeom prst="roundRect">
            <a:avLst/>
          </a:prstGeom>
          <a:solidFill>
            <a:schemeClr val="accent4"/>
          </a:solid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Production time</a:t>
            </a:r>
            <a:endParaRPr lang="en-GB" dirty="0"/>
          </a:p>
        </p:txBody>
      </p:sp>
      <p:sp>
        <p:nvSpPr>
          <p:cNvPr id="25" name="Rectangle: Rounded Corners 24">
            <a:extLst>
              <a:ext uri="{FF2B5EF4-FFF2-40B4-BE49-F238E27FC236}">
                <a16:creationId xmlns:a16="http://schemas.microsoft.com/office/drawing/2014/main" id="{18C9D061-0F4D-543B-AD61-ED9A2DA25A39}"/>
              </a:ext>
            </a:extLst>
          </p:cNvPr>
          <p:cNvSpPr/>
          <p:nvPr/>
        </p:nvSpPr>
        <p:spPr>
          <a:xfrm>
            <a:off x="2678546" y="5429019"/>
            <a:ext cx="1371598" cy="363685"/>
          </a:xfrm>
          <a:prstGeom prst="roundRect">
            <a:avLst/>
          </a:prstGeom>
          <a:solidFill>
            <a:schemeClr val="accent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Cost</a:t>
            </a:r>
            <a:endParaRPr lang="en-GB" dirty="0"/>
          </a:p>
        </p:txBody>
      </p:sp>
      <p:sp>
        <p:nvSpPr>
          <p:cNvPr id="26" name="Rectangle: Rounded Corners 25">
            <a:extLst>
              <a:ext uri="{FF2B5EF4-FFF2-40B4-BE49-F238E27FC236}">
                <a16:creationId xmlns:a16="http://schemas.microsoft.com/office/drawing/2014/main" id="{550781E5-A2A6-372C-63F6-3928723C2DE9}"/>
              </a:ext>
            </a:extLst>
          </p:cNvPr>
          <p:cNvSpPr/>
          <p:nvPr/>
        </p:nvSpPr>
        <p:spPr>
          <a:xfrm>
            <a:off x="3456710" y="5823441"/>
            <a:ext cx="1547091" cy="363685"/>
          </a:xfrm>
          <a:prstGeom prst="round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Regulations</a:t>
            </a:r>
            <a:endParaRPr lang="en-GB" dirty="0"/>
          </a:p>
        </p:txBody>
      </p:sp>
      <p:sp>
        <p:nvSpPr>
          <p:cNvPr id="27" name="TextBox 26">
            <a:extLst>
              <a:ext uri="{FF2B5EF4-FFF2-40B4-BE49-F238E27FC236}">
                <a16:creationId xmlns:a16="http://schemas.microsoft.com/office/drawing/2014/main" id="{52CD10CD-5631-B734-65DA-1560069025EE}"/>
              </a:ext>
            </a:extLst>
          </p:cNvPr>
          <p:cNvSpPr txBox="1"/>
          <p:nvPr/>
        </p:nvSpPr>
        <p:spPr>
          <a:xfrm>
            <a:off x="6617854" y="3305155"/>
            <a:ext cx="4776352" cy="3139321"/>
          </a:xfrm>
          <a:prstGeom prst="rect">
            <a:avLst/>
          </a:prstGeom>
          <a:noFill/>
        </p:spPr>
        <p:txBody>
          <a:bodyPr wrap="square" rtlCol="0">
            <a:spAutoFit/>
          </a:bodyPr>
          <a:lstStyle/>
          <a:p>
            <a:r>
              <a:rPr lang="en-US" dirty="0"/>
              <a:t>compliment NOT replacement</a:t>
            </a:r>
          </a:p>
          <a:p>
            <a:endParaRPr lang="en-US" dirty="0"/>
          </a:p>
          <a:p>
            <a:r>
              <a:rPr lang="en-US" dirty="0"/>
              <a:t>Manufacturing activities are responsible for 19% of the world’s green house gas emissions</a:t>
            </a:r>
          </a:p>
          <a:p>
            <a:endParaRPr lang="en-US" dirty="0"/>
          </a:p>
          <a:p>
            <a:r>
              <a:rPr lang="en-US" dirty="0"/>
              <a:t>Relative sustainability of AM vs CNC machining depends primarily on the usage profiles and then on specific machines</a:t>
            </a:r>
          </a:p>
          <a:p>
            <a:endParaRPr lang="en-US" dirty="0"/>
          </a:p>
          <a:p>
            <a:r>
              <a:rPr lang="en-US" dirty="0"/>
              <a:t>Fossil fuel depletion, climate change, waste</a:t>
            </a:r>
            <a:endParaRPr lang="en-GB" dirty="0"/>
          </a:p>
        </p:txBody>
      </p:sp>
      <p:pic>
        <p:nvPicPr>
          <p:cNvPr id="29" name="Picture 28">
            <a:extLst>
              <a:ext uri="{FF2B5EF4-FFF2-40B4-BE49-F238E27FC236}">
                <a16:creationId xmlns:a16="http://schemas.microsoft.com/office/drawing/2014/main" id="{1ECC2BFF-FEC1-48C2-64CB-D493A55EF9BF}"/>
              </a:ext>
            </a:extLst>
          </p:cNvPr>
          <p:cNvPicPr>
            <a:picLocks noChangeAspect="1"/>
          </p:cNvPicPr>
          <p:nvPr/>
        </p:nvPicPr>
        <p:blipFill>
          <a:blip r:embed="rId3"/>
          <a:stretch>
            <a:fillRect/>
          </a:stretch>
        </p:blipFill>
        <p:spPr>
          <a:xfrm>
            <a:off x="5832762" y="3030968"/>
            <a:ext cx="776218" cy="595589"/>
          </a:xfrm>
          <a:prstGeom prst="rect">
            <a:avLst/>
          </a:prstGeom>
        </p:spPr>
      </p:pic>
      <p:pic>
        <p:nvPicPr>
          <p:cNvPr id="31" name="Picture 30">
            <a:extLst>
              <a:ext uri="{FF2B5EF4-FFF2-40B4-BE49-F238E27FC236}">
                <a16:creationId xmlns:a16="http://schemas.microsoft.com/office/drawing/2014/main" id="{539C08F0-C37F-C494-5C13-5075666CB9DC}"/>
              </a:ext>
            </a:extLst>
          </p:cNvPr>
          <p:cNvPicPr>
            <a:picLocks noChangeAspect="1"/>
          </p:cNvPicPr>
          <p:nvPr/>
        </p:nvPicPr>
        <p:blipFill>
          <a:blip r:embed="rId4"/>
          <a:stretch>
            <a:fillRect/>
          </a:stretch>
        </p:blipFill>
        <p:spPr>
          <a:xfrm>
            <a:off x="11262272" y="5751451"/>
            <a:ext cx="735185" cy="604899"/>
          </a:xfrm>
          <a:prstGeom prst="rect">
            <a:avLst/>
          </a:prstGeom>
        </p:spPr>
      </p:pic>
    </p:spTree>
    <p:extLst>
      <p:ext uri="{BB962C8B-B14F-4D97-AF65-F5344CB8AC3E}">
        <p14:creationId xmlns:p14="http://schemas.microsoft.com/office/powerpoint/2010/main" val="17915356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What is Industry 4.0?">
            <a:extLst>
              <a:ext uri="{FF2B5EF4-FFF2-40B4-BE49-F238E27FC236}">
                <a16:creationId xmlns:a16="http://schemas.microsoft.com/office/drawing/2014/main" id="{249F613E-A377-D76B-7417-A80012782F8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8407" t="1831" r="6799" b="3330"/>
          <a:stretch/>
        </p:blipFill>
        <p:spPr bwMode="auto">
          <a:xfrm>
            <a:off x="8248650" y="485774"/>
            <a:ext cx="3943350" cy="2821173"/>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11">
            <a:extLst>
              <a:ext uri="{FF2B5EF4-FFF2-40B4-BE49-F238E27FC236}">
                <a16:creationId xmlns:a16="http://schemas.microsoft.com/office/drawing/2014/main" id="{923B09FE-6CBD-61A4-E787-1DF695DB0E04}"/>
              </a:ext>
            </a:extLst>
          </p:cNvPr>
          <p:cNvPicPr>
            <a:picLocks noChangeAspect="1"/>
          </p:cNvPicPr>
          <p:nvPr/>
        </p:nvPicPr>
        <p:blipFill>
          <a:blip r:embed="rId4"/>
          <a:stretch>
            <a:fillRect/>
          </a:stretch>
        </p:blipFill>
        <p:spPr>
          <a:xfrm rot="15060838">
            <a:off x="6568262" y="1913955"/>
            <a:ext cx="2057400" cy="1514475"/>
          </a:xfrm>
          <a:prstGeom prst="rect">
            <a:avLst/>
          </a:prstGeom>
        </p:spPr>
      </p:pic>
      <p:sp>
        <p:nvSpPr>
          <p:cNvPr id="5" name="Date Placeholder 4">
            <a:extLst>
              <a:ext uri="{FF2B5EF4-FFF2-40B4-BE49-F238E27FC236}">
                <a16:creationId xmlns:a16="http://schemas.microsoft.com/office/drawing/2014/main" id="{3AD06355-A3C6-4680-9456-99EB4CD43474}"/>
              </a:ext>
            </a:extLst>
          </p:cNvPr>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solidFill>
                  <a:prstClr val="black">
                    <a:tint val="75000"/>
                  </a:prstClr>
                </a:solidFill>
                <a:latin typeface="Calibri" panose="020F0502020204030204"/>
              </a:rPr>
              <a:t>November 2022</a:t>
            </a:r>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
        <p:nvSpPr>
          <p:cNvPr id="6" name="Footer Placeholder 5">
            <a:extLst>
              <a:ext uri="{FF2B5EF4-FFF2-40B4-BE49-F238E27FC236}">
                <a16:creationId xmlns:a16="http://schemas.microsoft.com/office/drawing/2014/main" id="{31E614C4-AF93-47E4-AAAE-E508A893E74A}"/>
              </a:ext>
            </a:extLst>
          </p:cNvPr>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rPr>
              <a:t>Generative Design Exercise – Assignment 1</a:t>
            </a:r>
          </a:p>
        </p:txBody>
      </p:sp>
      <p:sp>
        <p:nvSpPr>
          <p:cNvPr id="7" name="Slide Number Placeholder 6">
            <a:extLst>
              <a:ext uri="{FF2B5EF4-FFF2-40B4-BE49-F238E27FC236}">
                <a16:creationId xmlns:a16="http://schemas.microsoft.com/office/drawing/2014/main" id="{AB8B6466-CC56-4078-BB0C-7A0D5CB3F0F4}"/>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76B855D-E9CC-4FF8-AD85-6CDC7B89A0DE}"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
        <p:nvSpPr>
          <p:cNvPr id="8" name="Title 7">
            <a:extLst>
              <a:ext uri="{FF2B5EF4-FFF2-40B4-BE49-F238E27FC236}">
                <a16:creationId xmlns:a16="http://schemas.microsoft.com/office/drawing/2014/main" id="{41369C88-497C-8815-535D-1C845976C44E}"/>
              </a:ext>
            </a:extLst>
          </p:cNvPr>
          <p:cNvSpPr>
            <a:spLocks noGrp="1"/>
          </p:cNvSpPr>
          <p:nvPr>
            <p:ph type="title"/>
          </p:nvPr>
        </p:nvSpPr>
        <p:spPr>
          <a:xfrm>
            <a:off x="142333" y="21"/>
            <a:ext cx="10515600" cy="803543"/>
          </a:xfrm>
        </p:spPr>
        <p:txBody>
          <a:bodyPr>
            <a:normAutofit/>
          </a:bodyPr>
          <a:lstStyle/>
          <a:p>
            <a:r>
              <a:rPr lang="en-US" sz="3600" dirty="0"/>
              <a:t>The future of GDM and AM</a:t>
            </a:r>
            <a:endParaRPr lang="en-GB" sz="3600" dirty="0"/>
          </a:p>
        </p:txBody>
      </p:sp>
      <p:pic>
        <p:nvPicPr>
          <p:cNvPr id="1026" name="Picture 2" descr="Overview | Earth – NASA Solar System Exploration">
            <a:extLst>
              <a:ext uri="{FF2B5EF4-FFF2-40B4-BE49-F238E27FC236}">
                <a16:creationId xmlns:a16="http://schemas.microsoft.com/office/drawing/2014/main" id="{D94491FC-5FE8-5B1D-3CA6-A94A2A19C4E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448425" y="0"/>
            <a:ext cx="2624281" cy="1968211"/>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13">
            <a:extLst>
              <a:ext uri="{FF2B5EF4-FFF2-40B4-BE49-F238E27FC236}">
                <a16:creationId xmlns:a16="http://schemas.microsoft.com/office/drawing/2014/main" id="{FD875408-3534-C1A5-F8F5-EB7BB70EB4C8}"/>
              </a:ext>
            </a:extLst>
          </p:cNvPr>
          <p:cNvPicPr>
            <a:picLocks noChangeAspect="1"/>
          </p:cNvPicPr>
          <p:nvPr/>
        </p:nvPicPr>
        <p:blipFill>
          <a:blip r:embed="rId6"/>
          <a:stretch>
            <a:fillRect/>
          </a:stretch>
        </p:blipFill>
        <p:spPr>
          <a:xfrm>
            <a:off x="263514" y="672091"/>
            <a:ext cx="4482505" cy="4519612"/>
          </a:xfrm>
          <a:prstGeom prst="rect">
            <a:avLst/>
          </a:prstGeom>
        </p:spPr>
      </p:pic>
      <p:sp>
        <p:nvSpPr>
          <p:cNvPr id="15" name="TextBox 14">
            <a:extLst>
              <a:ext uri="{FF2B5EF4-FFF2-40B4-BE49-F238E27FC236}">
                <a16:creationId xmlns:a16="http://schemas.microsoft.com/office/drawing/2014/main" id="{2ABBA529-37F8-AFF2-AE18-09F055506460}"/>
              </a:ext>
            </a:extLst>
          </p:cNvPr>
          <p:cNvSpPr txBox="1"/>
          <p:nvPr/>
        </p:nvSpPr>
        <p:spPr>
          <a:xfrm>
            <a:off x="263514" y="5191703"/>
            <a:ext cx="4394211" cy="461665"/>
          </a:xfrm>
          <a:prstGeom prst="rect">
            <a:avLst/>
          </a:prstGeom>
          <a:noFill/>
        </p:spPr>
        <p:txBody>
          <a:bodyPr wrap="square" rtlCol="0">
            <a:spAutoFit/>
          </a:bodyPr>
          <a:lstStyle/>
          <a:p>
            <a:r>
              <a:rPr lang="en-US" sz="1200" dirty="0"/>
              <a:t>Cloud service platform integrating additive and subtractive manufacturing for high resource efficiency</a:t>
            </a:r>
            <a:endParaRPr lang="en-GB" sz="1200" dirty="0"/>
          </a:p>
        </p:txBody>
      </p:sp>
      <p:sp>
        <p:nvSpPr>
          <p:cNvPr id="16" name="TextBox 15">
            <a:extLst>
              <a:ext uri="{FF2B5EF4-FFF2-40B4-BE49-F238E27FC236}">
                <a16:creationId xmlns:a16="http://schemas.microsoft.com/office/drawing/2014/main" id="{063B86AF-BA12-91CE-08A4-594B7D1B46DE}"/>
              </a:ext>
            </a:extLst>
          </p:cNvPr>
          <p:cNvSpPr txBox="1"/>
          <p:nvPr/>
        </p:nvSpPr>
        <p:spPr>
          <a:xfrm>
            <a:off x="5314950" y="3749053"/>
            <a:ext cx="4114800" cy="369332"/>
          </a:xfrm>
          <a:prstGeom prst="rect">
            <a:avLst/>
          </a:prstGeom>
          <a:noFill/>
        </p:spPr>
        <p:txBody>
          <a:bodyPr wrap="square" rtlCol="0">
            <a:spAutoFit/>
          </a:bodyPr>
          <a:lstStyle/>
          <a:p>
            <a:r>
              <a:rPr lang="en-US" dirty="0"/>
              <a:t>Innovation and cost capabilities</a:t>
            </a:r>
            <a:endParaRPr lang="en-GB" dirty="0"/>
          </a:p>
        </p:txBody>
      </p:sp>
      <p:sp>
        <p:nvSpPr>
          <p:cNvPr id="19" name="TextBox 18">
            <a:extLst>
              <a:ext uri="{FF2B5EF4-FFF2-40B4-BE49-F238E27FC236}">
                <a16:creationId xmlns:a16="http://schemas.microsoft.com/office/drawing/2014/main" id="{04FB0AF8-3175-0291-D6CE-BB61A23AFD74}"/>
              </a:ext>
            </a:extLst>
          </p:cNvPr>
          <p:cNvSpPr txBox="1"/>
          <p:nvPr/>
        </p:nvSpPr>
        <p:spPr>
          <a:xfrm>
            <a:off x="7347525" y="4223529"/>
            <a:ext cx="5269350" cy="369332"/>
          </a:xfrm>
          <a:prstGeom prst="rect">
            <a:avLst/>
          </a:prstGeom>
          <a:noFill/>
        </p:spPr>
        <p:txBody>
          <a:bodyPr wrap="square" rtlCol="0">
            <a:spAutoFit/>
          </a:bodyPr>
          <a:lstStyle/>
          <a:p>
            <a:r>
              <a:rPr lang="en-US" dirty="0"/>
              <a:t>Printing speeds &amp; material availability / cost</a:t>
            </a:r>
            <a:endParaRPr lang="en-GB" dirty="0"/>
          </a:p>
        </p:txBody>
      </p:sp>
      <p:sp>
        <p:nvSpPr>
          <p:cNvPr id="20" name="TextBox 19">
            <a:extLst>
              <a:ext uri="{FF2B5EF4-FFF2-40B4-BE49-F238E27FC236}">
                <a16:creationId xmlns:a16="http://schemas.microsoft.com/office/drawing/2014/main" id="{43CE8DDF-B023-79B9-7163-6F706F2B0B56}"/>
              </a:ext>
            </a:extLst>
          </p:cNvPr>
          <p:cNvSpPr txBox="1"/>
          <p:nvPr/>
        </p:nvSpPr>
        <p:spPr>
          <a:xfrm>
            <a:off x="5314950" y="4729034"/>
            <a:ext cx="5269350" cy="369332"/>
          </a:xfrm>
          <a:prstGeom prst="rect">
            <a:avLst/>
          </a:prstGeom>
          <a:noFill/>
        </p:spPr>
        <p:txBody>
          <a:bodyPr wrap="square" rtlCol="0">
            <a:spAutoFit/>
          </a:bodyPr>
          <a:lstStyle/>
          <a:p>
            <a:r>
              <a:rPr lang="en-US" dirty="0"/>
              <a:t>Autonomous abilities, competitive advantage</a:t>
            </a:r>
            <a:endParaRPr lang="en-GB" dirty="0"/>
          </a:p>
        </p:txBody>
      </p:sp>
      <p:sp>
        <p:nvSpPr>
          <p:cNvPr id="21" name="TextBox 20">
            <a:extLst>
              <a:ext uri="{FF2B5EF4-FFF2-40B4-BE49-F238E27FC236}">
                <a16:creationId xmlns:a16="http://schemas.microsoft.com/office/drawing/2014/main" id="{55756772-4103-A2CE-AAA4-D73CF44AD304}"/>
              </a:ext>
            </a:extLst>
          </p:cNvPr>
          <p:cNvSpPr txBox="1"/>
          <p:nvPr/>
        </p:nvSpPr>
        <p:spPr>
          <a:xfrm>
            <a:off x="7499928" y="5264727"/>
            <a:ext cx="4462910" cy="369332"/>
          </a:xfrm>
          <a:prstGeom prst="rect">
            <a:avLst/>
          </a:prstGeom>
          <a:noFill/>
          <a:ln w="28575">
            <a:noFill/>
          </a:ln>
        </p:spPr>
        <p:txBody>
          <a:bodyPr wrap="square" rtlCol="0">
            <a:spAutoFit/>
          </a:bodyPr>
          <a:lstStyle/>
          <a:p>
            <a:r>
              <a:rPr lang="en-US" dirty="0"/>
              <a:t>Mass customization, circular economy </a:t>
            </a:r>
            <a:endParaRPr lang="en-GB" dirty="0"/>
          </a:p>
        </p:txBody>
      </p:sp>
      <p:sp>
        <p:nvSpPr>
          <p:cNvPr id="22" name="TextBox 21">
            <a:extLst>
              <a:ext uri="{FF2B5EF4-FFF2-40B4-BE49-F238E27FC236}">
                <a16:creationId xmlns:a16="http://schemas.microsoft.com/office/drawing/2014/main" id="{5350869A-23D1-55F9-F13A-507ED15DFFD8}"/>
              </a:ext>
            </a:extLst>
          </p:cNvPr>
          <p:cNvSpPr txBox="1"/>
          <p:nvPr/>
        </p:nvSpPr>
        <p:spPr>
          <a:xfrm>
            <a:off x="5389170" y="5740120"/>
            <a:ext cx="5620292" cy="369332"/>
          </a:xfrm>
          <a:prstGeom prst="rect">
            <a:avLst/>
          </a:prstGeom>
          <a:noFill/>
        </p:spPr>
        <p:txBody>
          <a:bodyPr wrap="square" rtlCol="0">
            <a:spAutoFit/>
          </a:bodyPr>
          <a:lstStyle/>
          <a:p>
            <a:r>
              <a:rPr lang="en-US" dirty="0"/>
              <a:t>Data – driven, customer focused generative design</a:t>
            </a:r>
            <a:endParaRPr lang="en-GB" dirty="0"/>
          </a:p>
        </p:txBody>
      </p:sp>
      <p:sp>
        <p:nvSpPr>
          <p:cNvPr id="23" name="Rectangle: Rounded Corners 22">
            <a:extLst>
              <a:ext uri="{FF2B5EF4-FFF2-40B4-BE49-F238E27FC236}">
                <a16:creationId xmlns:a16="http://schemas.microsoft.com/office/drawing/2014/main" id="{C364CDB8-E8D0-70D3-B813-2E5FEEC17FF4}"/>
              </a:ext>
            </a:extLst>
          </p:cNvPr>
          <p:cNvSpPr/>
          <p:nvPr/>
        </p:nvSpPr>
        <p:spPr>
          <a:xfrm>
            <a:off x="7534277" y="5241659"/>
            <a:ext cx="4111625" cy="416408"/>
          </a:xfrm>
          <a:prstGeom prst="roundRect">
            <a:avLst/>
          </a:prstGeom>
          <a:noFill/>
          <a:ln w="28575">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Rectangle: Rounded Corners 23">
            <a:extLst>
              <a:ext uri="{FF2B5EF4-FFF2-40B4-BE49-F238E27FC236}">
                <a16:creationId xmlns:a16="http://schemas.microsoft.com/office/drawing/2014/main" id="{976A05A0-B838-64D4-BF2A-65818F678A47}"/>
              </a:ext>
            </a:extLst>
          </p:cNvPr>
          <p:cNvSpPr/>
          <p:nvPr/>
        </p:nvSpPr>
        <p:spPr>
          <a:xfrm>
            <a:off x="5276787" y="4716183"/>
            <a:ext cx="4958320" cy="441662"/>
          </a:xfrm>
          <a:prstGeom prst="roundRect">
            <a:avLst/>
          </a:prstGeom>
          <a:noFill/>
          <a:ln w="28575">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Rectangle: Rounded Corners 24">
            <a:extLst>
              <a:ext uri="{FF2B5EF4-FFF2-40B4-BE49-F238E27FC236}">
                <a16:creationId xmlns:a16="http://schemas.microsoft.com/office/drawing/2014/main" id="{A2949612-D385-88AB-0C6B-624EBCB24B72}"/>
              </a:ext>
            </a:extLst>
          </p:cNvPr>
          <p:cNvSpPr/>
          <p:nvPr/>
        </p:nvSpPr>
        <p:spPr>
          <a:xfrm>
            <a:off x="5389170" y="5764128"/>
            <a:ext cx="5528460" cy="380091"/>
          </a:xfrm>
          <a:prstGeom prst="roundRect">
            <a:avLst/>
          </a:prstGeom>
          <a:noFill/>
          <a:ln w="2857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Rounded Corners 25">
            <a:extLst>
              <a:ext uri="{FF2B5EF4-FFF2-40B4-BE49-F238E27FC236}">
                <a16:creationId xmlns:a16="http://schemas.microsoft.com/office/drawing/2014/main" id="{5598D0FC-BDDB-C493-489F-68A6C905BEB8}"/>
              </a:ext>
            </a:extLst>
          </p:cNvPr>
          <p:cNvSpPr/>
          <p:nvPr/>
        </p:nvSpPr>
        <p:spPr>
          <a:xfrm>
            <a:off x="7347525" y="4225602"/>
            <a:ext cx="4659748" cy="416408"/>
          </a:xfrm>
          <a:prstGeom prst="roundRect">
            <a:avLst/>
          </a:prstGeom>
          <a:noFill/>
          <a:ln w="28575">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 name="Rectangle: Rounded Corners 26">
            <a:extLst>
              <a:ext uri="{FF2B5EF4-FFF2-40B4-BE49-F238E27FC236}">
                <a16:creationId xmlns:a16="http://schemas.microsoft.com/office/drawing/2014/main" id="{732EE362-5603-DA60-D1B2-4B11132EA1F1}"/>
              </a:ext>
            </a:extLst>
          </p:cNvPr>
          <p:cNvSpPr/>
          <p:nvPr/>
        </p:nvSpPr>
        <p:spPr>
          <a:xfrm>
            <a:off x="5287761" y="3725045"/>
            <a:ext cx="3532446" cy="391692"/>
          </a:xfrm>
          <a:prstGeom prst="roundRect">
            <a:avLst/>
          </a:prstGeom>
          <a:noFill/>
          <a:ln w="2857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098" name="Picture 2" descr="Different directions stock illustration. Illustration of finance - 23135061">
            <a:extLst>
              <a:ext uri="{FF2B5EF4-FFF2-40B4-BE49-F238E27FC236}">
                <a16:creationId xmlns:a16="http://schemas.microsoft.com/office/drawing/2014/main" id="{C8D958F4-3BF0-626C-A7B5-3B558AB06ED4}"/>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129356" y="1719260"/>
            <a:ext cx="2092901" cy="1714647"/>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Tunnel Vision Can Be Frustrating As Well As Dangerous - Vision For Life &amp;  Success">
            <a:extLst>
              <a:ext uri="{FF2B5EF4-FFF2-40B4-BE49-F238E27FC236}">
                <a16:creationId xmlns:a16="http://schemas.microsoft.com/office/drawing/2014/main" id="{BFB6D42A-62C3-18EE-5ECA-8D7BD3A44B99}"/>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0846638" y="3279587"/>
            <a:ext cx="1116200" cy="8371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4264745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9706C9-F26D-46CA-93BF-8C27012F6B12}"/>
              </a:ext>
            </a:extLst>
          </p:cNvPr>
          <p:cNvSpPr>
            <a:spLocks noGrp="1"/>
          </p:cNvSpPr>
          <p:nvPr>
            <p:ph type="title"/>
          </p:nvPr>
        </p:nvSpPr>
        <p:spPr/>
        <p:txBody>
          <a:bodyPr/>
          <a:lstStyle/>
          <a:p>
            <a:r>
              <a:rPr lang="en-US" dirty="0"/>
              <a:t>Thank you for listening</a:t>
            </a:r>
          </a:p>
        </p:txBody>
      </p:sp>
      <p:sp>
        <p:nvSpPr>
          <p:cNvPr id="4" name="Date Placeholder 3">
            <a:extLst>
              <a:ext uri="{FF2B5EF4-FFF2-40B4-BE49-F238E27FC236}">
                <a16:creationId xmlns:a16="http://schemas.microsoft.com/office/drawing/2014/main" id="{6F95E0EB-F1F4-436B-A218-93E100A66902}"/>
              </a:ext>
            </a:extLst>
          </p:cNvPr>
          <p:cNvSpPr>
            <a:spLocks noGrp="1"/>
          </p:cNvSpPr>
          <p:nvPr>
            <p:ph type="dt" sz="half" idx="10"/>
          </p:nvPr>
        </p:nvSpPr>
        <p:spPr/>
        <p:txBody>
          <a:bodyPr/>
          <a:lstStyle/>
          <a:p>
            <a:pPr lvl="0"/>
            <a:r>
              <a:rPr lang="en-US" noProof="0" dirty="0"/>
              <a:t>November 2022</a:t>
            </a:r>
          </a:p>
        </p:txBody>
      </p:sp>
      <p:sp>
        <p:nvSpPr>
          <p:cNvPr id="5" name="Footer Placeholder 4">
            <a:extLst>
              <a:ext uri="{FF2B5EF4-FFF2-40B4-BE49-F238E27FC236}">
                <a16:creationId xmlns:a16="http://schemas.microsoft.com/office/drawing/2014/main" id="{C75D06EF-9416-46F7-8230-B49EE1269F53}"/>
              </a:ext>
            </a:extLst>
          </p:cNvPr>
          <p:cNvSpPr>
            <a:spLocks noGrp="1"/>
          </p:cNvSpPr>
          <p:nvPr>
            <p:ph type="ftr" sz="quarter" idx="11"/>
          </p:nvPr>
        </p:nvSpPr>
        <p:spPr>
          <a:xfrm>
            <a:off x="5046103" y="6356350"/>
            <a:ext cx="4114800" cy="365125"/>
          </a:xfrm>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rPr>
              <a:t>Generative Design Exercise – Assignment 1</a:t>
            </a:r>
          </a:p>
        </p:txBody>
      </p:sp>
      <p:sp>
        <p:nvSpPr>
          <p:cNvPr id="6" name="Slide Number Placeholder 5">
            <a:extLst>
              <a:ext uri="{FF2B5EF4-FFF2-40B4-BE49-F238E27FC236}">
                <a16:creationId xmlns:a16="http://schemas.microsoft.com/office/drawing/2014/main" id="{7359025F-68D1-4F50-8480-3F981455D4DE}"/>
              </a:ext>
            </a:extLst>
          </p:cNvPr>
          <p:cNvSpPr>
            <a:spLocks noGrp="1"/>
          </p:cNvSpPr>
          <p:nvPr>
            <p:ph type="sldNum" sz="quarter" idx="12"/>
          </p:nvPr>
        </p:nvSpPr>
        <p:spPr/>
        <p:txBody>
          <a:bodyPr/>
          <a:lstStyle/>
          <a:p>
            <a:pPr lvl="0"/>
            <a:fld id="{D76B855D-E9CC-4FF8-AD85-6CDC7B89A0DE}" type="slidenum">
              <a:rPr lang="en-US" noProof="0" smtClean="0"/>
              <a:pPr lvl="0"/>
              <a:t>13</a:t>
            </a:fld>
            <a:endParaRPr lang="en-US" noProof="0" dirty="0"/>
          </a:p>
        </p:txBody>
      </p:sp>
      <p:sp>
        <p:nvSpPr>
          <p:cNvPr id="7" name="Rectangle 2">
            <a:extLst>
              <a:ext uri="{FF2B5EF4-FFF2-40B4-BE49-F238E27FC236}">
                <a16:creationId xmlns:a16="http://schemas.microsoft.com/office/drawing/2014/main" id="{EAD76601-79C0-0AEA-D80A-BF57F4242613}"/>
              </a:ext>
            </a:extLst>
          </p:cNvPr>
          <p:cNvSpPr>
            <a:spLocks noChangeArrowheads="1"/>
          </p:cNvSpPr>
          <p:nvPr/>
        </p:nvSpPr>
        <p:spPr bwMode="auto">
          <a:xfrm>
            <a:off x="5780314" y="724087"/>
            <a:ext cx="5910943" cy="56322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152352"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1" i="0" u="sng" strike="noStrike" cap="none" normalizeH="0" baseline="0" dirty="0">
                <a:ln>
                  <a:noFill/>
                </a:ln>
                <a:effectLst/>
                <a:latin typeface="Calibri Light" panose="020F0302020204030204" pitchFamily="34" charset="0"/>
                <a:ea typeface="Times New Roman" panose="02020603050405020304" pitchFamily="18" charset="0"/>
                <a:cs typeface="Times New Roman" panose="02020603050405020304" pitchFamily="18" charset="0"/>
              </a:rPr>
              <a:t>References</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600" b="0" i="0" u="none" strike="noStrike" cap="none" normalizeH="0" baseline="0" dirty="0">
              <a:ln>
                <a:noFill/>
              </a:ln>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Attaran, M. (2017). The Rise of 3-D Printing: The Advantages of Additive Manufacturing Over Traditional Manufacturing. </a:t>
            </a:r>
            <a:r>
              <a:rPr kumimoji="0" lang="en-US" altLang="en-US" sz="11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Business Horizons</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677-688.</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Autodesk. (2022, November). </a:t>
            </a:r>
            <a:r>
              <a:rPr kumimoji="0" lang="en-US" altLang="en-US" sz="11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Product Documentation</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Retrieved from Autodesk Fusion 360: </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hlinkClick r:id="rId2"/>
              </a:rPr>
              <a:t>https://help.autodesk.com/view/fusion360/ENU/?guid=GD-OVERVIEW</a:t>
            </a:r>
            <a:endPar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Briard T., S. F. (2020). G-</a:t>
            </a:r>
            <a:r>
              <a:rPr kumimoji="0" lang="en-US" altLang="en-US" sz="11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DfAM</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 Methodological Proposal of Generative Design for Additive Manufacturing in the Automotive Industry. </a:t>
            </a:r>
            <a:r>
              <a:rPr kumimoji="0" lang="en-US" altLang="en-US" sz="11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International Journal on Interactive Design and Manufacturing</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875-886.</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Darshana Hettiarachchi B., B. M. (2022). Connecting Additive Manufacturing to Circular Economy Implementation Strategies: Links, Contingencies and Casual Loops. </a:t>
            </a:r>
            <a:r>
              <a:rPr kumimoji="0" lang="en-US" altLang="en-US" sz="11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International Journal of Production Economics</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108414.</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Engineeringdotcom</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(Director). (2022). </a:t>
            </a:r>
            <a:r>
              <a:rPr kumimoji="0" lang="en-US" altLang="en-US" sz="11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Generative Design: Ready for Prime Time?</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[Motion Picture].</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Faludi J., B. C. (2015). Comparing environmental impacts of additive manufacturing vs traditional machining via life-cycle assessment. </a:t>
            </a:r>
            <a:r>
              <a:rPr kumimoji="0" lang="en-US" altLang="en-US" sz="11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Rapid Prototyping Journal</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14-33.</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Jaisawal</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R., A. V. (2021). Generative Design Method (GDM) - A State of Art. </a:t>
            </a:r>
            <a:r>
              <a:rPr kumimoji="0" lang="en-US" altLang="en-US" sz="11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IOP Conference Series: Materials Science and Engineering</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012036.</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Jiang Z., W. H. (2022). Data-Driven Generative Design for Mass Customization: A Case Study. </a:t>
            </a:r>
            <a:r>
              <a:rPr kumimoji="0" lang="en-US" altLang="en-US" sz="11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Advanced Engineering Informatics</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101786.</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Nishanth R., S. M. (2021). Generative Design Optimization and Analysis of Connecting Rod for Weight Reduction and Performance Enhancement. </a:t>
            </a:r>
            <a:r>
              <a:rPr kumimoji="0" lang="en-US" altLang="en-US" sz="11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Journal of Physics: Conference Series</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012022.</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Qian C., Z. Y. (2019). A Cloud Service Platform Integrating Additive and Subtractive Manufacturing With High Resource Efficiency. </a:t>
            </a:r>
            <a:r>
              <a:rPr kumimoji="0" lang="en-US" altLang="en-US" sz="11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Journal of Cleaner Production</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118379.</a:t>
            </a:r>
            <a:endParaRPr kumimoji="0" lang="en-GB"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962258905"/>
      </p:ext>
    </p:extLst>
  </p:cSld>
  <p:clrMapOvr>
    <a:masterClrMapping/>
  </p:clrMapOvr>
</p:sld>
</file>

<file path=ppt/theme/theme1.xml><?xml version="1.0" encoding="utf-8"?>
<a:theme xmlns:a="http://schemas.openxmlformats.org/drawingml/2006/main" name="ShapesVTI">
  <a:themeElements>
    <a:clrScheme name="Shapes">
      <a:dk1>
        <a:sysClr val="windowText" lastClr="000000"/>
      </a:dk1>
      <a:lt1>
        <a:sysClr val="window" lastClr="FFFFFF"/>
      </a:lt1>
      <a:dk2>
        <a:srgbClr val="281B10"/>
      </a:dk2>
      <a:lt2>
        <a:srgbClr val="FFF9F5"/>
      </a:lt2>
      <a:accent1>
        <a:srgbClr val="EE7661"/>
      </a:accent1>
      <a:accent2>
        <a:srgbClr val="4E91F0"/>
      </a:accent2>
      <a:accent3>
        <a:srgbClr val="5B5260"/>
      </a:accent3>
      <a:accent4>
        <a:srgbClr val="2CC3B4"/>
      </a:accent4>
      <a:accent5>
        <a:srgbClr val="C097F8"/>
      </a:accent5>
      <a:accent6>
        <a:srgbClr val="FF9514"/>
      </a:accent6>
      <a:hlink>
        <a:srgbClr val="E50CBC"/>
      </a:hlink>
      <a:folHlink>
        <a:srgbClr val="6257FF"/>
      </a:folHlink>
    </a:clrScheme>
    <a:fontScheme name="Festival">
      <a:majorFont>
        <a:latin typeface="Tw Cen M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hapesVTI" id="{C78D20FD-A872-4243-8597-B534C62538FF}" vid="{7CAFCCF9-7834-41D6-B6AB-7D225A18A4E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426e97fa315356fffbdcd9876fe988c2">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14b8f0def80e6d70ce3def20c90759a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413533D-8C39-401E-8B75-B1AEEEC56B9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FBDEF148-1770-458F-8F5B-C3D0A278AA97}">
  <ds:schemaRefs>
    <ds:schemaRef ds:uri="http://schemas.microsoft.com/office/infopath/2007/PartnerControls"/>
    <ds:schemaRef ds:uri="http://purl.org/dc/elements/1.1/"/>
    <ds:schemaRef ds:uri="http://schemas.microsoft.com/office/2006/metadata/properties"/>
    <ds:schemaRef ds:uri="http://schemas.microsoft.com/office/2006/documentManagement/types"/>
    <ds:schemaRef ds:uri="http://purl.org/dc/terms/"/>
    <ds:schemaRef ds:uri="http://schemas.openxmlformats.org/package/2006/metadata/core-properties"/>
    <ds:schemaRef ds:uri="16c05727-aa75-4e4a-9b5f-8a80a1165891"/>
    <ds:schemaRef ds:uri="http://purl.org/dc/dcmitype/"/>
    <ds:schemaRef ds:uri="71af3243-3dd4-4a8d-8c0d-dd76da1f02a5"/>
    <ds:schemaRef ds:uri="http://www.w3.org/XML/1998/namespace"/>
  </ds:schemaRefs>
</ds:datastoreItem>
</file>

<file path=customXml/itemProps3.xml><?xml version="1.0" encoding="utf-8"?>
<ds:datastoreItem xmlns:ds="http://schemas.openxmlformats.org/officeDocument/2006/customXml" ds:itemID="{1A449C04-64B3-4403-94B7-8D2284C38D1B}">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{A53DEA25-2F78-42C3-A3B6-9485CDEBA9BB}tf78504181_win32</Template>
  <TotalTime>439</TotalTime>
  <Words>2738</Words>
  <Application>Microsoft Office PowerPoint</Application>
  <PresentationFormat>Widescreen</PresentationFormat>
  <Paragraphs>274</Paragraphs>
  <Slides>13</Slides>
  <Notes>7</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13</vt:i4>
      </vt:variant>
    </vt:vector>
  </HeadingPairs>
  <TitlesOfParts>
    <vt:vector size="24" baseType="lpstr">
      <vt:lpstr>arial</vt:lpstr>
      <vt:lpstr>arial</vt:lpstr>
      <vt:lpstr>ArtifaktElement</vt:lpstr>
      <vt:lpstr>Avenir Next LT Pro</vt:lpstr>
      <vt:lpstr>bitstream vera sans</vt:lpstr>
      <vt:lpstr>Calibri</vt:lpstr>
      <vt:lpstr>Calibri Light</vt:lpstr>
      <vt:lpstr>Google Sans</vt:lpstr>
      <vt:lpstr>Tw Cen MT</vt:lpstr>
      <vt:lpstr>Untitled Sans</vt:lpstr>
      <vt:lpstr>ShapesVTI</vt:lpstr>
      <vt:lpstr>MSc Industry 4.0 Advanced Manufacturing Design for Industry 4.0 – ACPA7001 Assignment 1 Generative Design Exercise  </vt:lpstr>
      <vt:lpstr>Contents</vt:lpstr>
      <vt:lpstr>What is generative design?</vt:lpstr>
      <vt:lpstr>Advantages</vt:lpstr>
      <vt:lpstr>Generative design workflow</vt:lpstr>
      <vt:lpstr>Generative design exercise</vt:lpstr>
      <vt:lpstr>Generative design exercise</vt:lpstr>
      <vt:lpstr>Generative design exercise</vt:lpstr>
      <vt:lpstr>Generative design exercise</vt:lpstr>
      <vt:lpstr>Tessellation errors:</vt:lpstr>
      <vt:lpstr>Advantages of AM over traditional manufacturing methods</vt:lpstr>
      <vt:lpstr>The future of GDM and AM</vt:lpstr>
      <vt:lpstr>Thank you for listening</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MSc Industry 4.0 Advanced Manufacturing Design for Industry 4.0 – ACPA7001 Assignment 1 Generative Design Exercise  </dc:title>
  <dc:creator>Lois Harris</dc:creator>
  <cp:lastModifiedBy>Lois Harris</cp:lastModifiedBy>
  <cp:revision>92</cp:revision>
  <dcterms:created xsi:type="dcterms:W3CDTF">2022-11-20T11:11:45Z</dcterms:created>
  <dcterms:modified xsi:type="dcterms:W3CDTF">2022-11-25T11:20:51Z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