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84" r:id="rId4"/>
  </p:sldMasterIdLst>
  <p:notesMasterIdLst>
    <p:notesMasterId r:id="rId20"/>
  </p:notesMasterIdLst>
  <p:handoutMasterIdLst>
    <p:handoutMasterId r:id="rId21"/>
  </p:handoutMasterIdLst>
  <p:sldIdLst>
    <p:sldId id="268" r:id="rId5"/>
    <p:sldId id="281" r:id="rId6"/>
    <p:sldId id="270" r:id="rId7"/>
    <p:sldId id="269" r:id="rId8"/>
    <p:sldId id="271" r:id="rId9"/>
    <p:sldId id="272" r:id="rId10"/>
    <p:sldId id="273" r:id="rId11"/>
    <p:sldId id="274" r:id="rId12"/>
    <p:sldId id="275" r:id="rId13"/>
    <p:sldId id="276" r:id="rId14"/>
    <p:sldId id="277" r:id="rId15"/>
    <p:sldId id="278" r:id="rId16"/>
    <p:sldId id="279" r:id="rId17"/>
    <p:sldId id="280" r:id="rId18"/>
    <p:sldId id="267"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5688" autoAdjust="0"/>
  </p:normalViewPr>
  <p:slideViewPr>
    <p:cSldViewPr snapToGrid="0" snapToObjects="1">
      <p:cViewPr varScale="1">
        <p:scale>
          <a:sx n="92" d="100"/>
          <a:sy n="92" d="100"/>
        </p:scale>
        <p:origin x="1314" y="84"/>
      </p:cViewPr>
      <p:guideLst>
        <p:guide orient="horz" pos="2160"/>
        <p:guide pos="3840"/>
      </p:guideLst>
    </p:cSldViewPr>
  </p:slideViewPr>
  <p:notesTextViewPr>
    <p:cViewPr>
      <p:scale>
        <a:sx n="1" d="1"/>
        <a:sy n="1" d="1"/>
      </p:scale>
      <p:origin x="0" y="0"/>
    </p:cViewPr>
  </p:notesTextViewPr>
  <p:notesViewPr>
    <p:cSldViewPr snapToGrid="0" snapToObjects="1">
      <p:cViewPr varScale="1">
        <p:scale>
          <a:sx n="68" d="100"/>
          <a:sy n="68" d="100"/>
        </p:scale>
        <p:origin x="3288" y="32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40BB816-636F-4C40-9EC7-A3BA365B89D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7CE0D02-F780-4697-9A30-3F10F4D67C8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E99885C-64C6-4202-8B65-38170DBD673D}" type="datetimeFigureOut">
              <a:rPr lang="en-US" smtClean="0"/>
              <a:pPr/>
              <a:t>5/22/25</a:t>
            </a:fld>
            <a:endParaRPr lang="en-US" dirty="0"/>
          </a:p>
        </p:txBody>
      </p:sp>
      <p:sp>
        <p:nvSpPr>
          <p:cNvPr id="4" name="Footer Placeholder 3">
            <a:extLst>
              <a:ext uri="{FF2B5EF4-FFF2-40B4-BE49-F238E27FC236}">
                <a16:creationId xmlns:a16="http://schemas.microsoft.com/office/drawing/2014/main" id="{E50C7536-00AB-4C14-90D3-7D88603F2A5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FDBC111-E561-48D6-9DB3-85F8BE552BA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B1AA4D1-BF1D-4260-B442-EBD7859EC5F1}" type="slidenum">
              <a:rPr lang="en-US" smtClean="0"/>
              <a:pPr/>
              <a:t>‹#›</a:t>
            </a:fld>
            <a:endParaRPr lang="en-US" dirty="0"/>
          </a:p>
        </p:txBody>
      </p:sp>
    </p:spTree>
    <p:extLst>
      <p:ext uri="{BB962C8B-B14F-4D97-AF65-F5344CB8AC3E}">
        <p14:creationId xmlns:p14="http://schemas.microsoft.com/office/powerpoint/2010/main" val="6911460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949326-15A5-4041-B3F6-1CB1FE840753}" type="datetimeFigureOut">
              <a:rPr lang="en-US" smtClean="0"/>
              <a:pPr/>
              <a:t>5/22/25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D39BA2-F127-4DB1-B8FD-D5A70CC3E01B}" type="slidenum">
              <a:rPr lang="en-US" smtClean="0"/>
              <a:pPr/>
              <a:t>‹#›</a:t>
            </a:fld>
            <a:endParaRPr lang="en-US" dirty="0"/>
          </a:p>
        </p:txBody>
      </p:sp>
    </p:spTree>
    <p:extLst>
      <p:ext uri="{BB962C8B-B14F-4D97-AF65-F5344CB8AC3E}">
        <p14:creationId xmlns:p14="http://schemas.microsoft.com/office/powerpoint/2010/main" val="40024053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fortunebusinessinsights.com/mice-market-108653"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s://rxglobal.com/trade-shows-unstoppable-force-behind-economic-growth"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D39BA2-F127-4DB1-B8FD-D5A70CC3E01B}" type="slidenum">
              <a:rPr lang="en-US" smtClean="0"/>
              <a:pPr/>
              <a:t>1</a:t>
            </a:fld>
            <a:endParaRPr lang="en-US" dirty="0"/>
          </a:p>
        </p:txBody>
      </p:sp>
    </p:spTree>
    <p:extLst>
      <p:ext uri="{BB962C8B-B14F-4D97-AF65-F5344CB8AC3E}">
        <p14:creationId xmlns:p14="http://schemas.microsoft.com/office/powerpoint/2010/main" val="27385496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A3D39BA2-F127-4DB1-B8FD-D5A70CC3E01B}" type="slidenum">
              <a:rPr lang="en-US" smtClean="0"/>
              <a:pPr/>
              <a:t>2</a:t>
            </a:fld>
            <a:endParaRPr lang="en-US" dirty="0"/>
          </a:p>
        </p:txBody>
      </p:sp>
    </p:spTree>
    <p:extLst>
      <p:ext uri="{BB962C8B-B14F-4D97-AF65-F5344CB8AC3E}">
        <p14:creationId xmlns:p14="http://schemas.microsoft.com/office/powerpoint/2010/main" val="12258557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The suggested event,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Croeso</a:t>
            </a:r>
            <a:r>
              <a:rPr lang="en-GB" sz="1800" dirty="0">
                <a:effectLst/>
                <a:latin typeface="Arial" panose="020B0604020202020204" pitchFamily="34" charset="0"/>
                <a:ea typeface="Calibri" panose="020F0502020204030204" pitchFamily="34" charset="0"/>
                <a:cs typeface="Times New Roman" panose="02020603050405020304" pitchFamily="18" charset="0"/>
              </a:rPr>
              <a:t> Connections is an International Culture and Hospitality Expo", is a three-day international exhibition at ICC Wales, Newport. As a cultural and industry-based event, it is designed to share the richness of Welsh hospitality, food, and heritage and encourage international collaboration. To be held in late June 2025, the expo falls under the "Year of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Croeso</a:t>
            </a:r>
            <a:r>
              <a:rPr lang="en-GB" sz="1800" dirty="0">
                <a:effectLst/>
                <a:latin typeface="Arial" panose="020B0604020202020204" pitchFamily="34" charset="0"/>
                <a:ea typeface="Calibri" panose="020F0502020204030204" pitchFamily="34" charset="0"/>
                <a:cs typeface="Times New Roman" panose="02020603050405020304" pitchFamily="18" charset="0"/>
              </a:rPr>
              <a:t>" campaign, demonstrating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Wales'</a:t>
            </a:r>
            <a:r>
              <a:rPr lang="en-GB" sz="1800" dirty="0">
                <a:effectLst/>
                <a:latin typeface="Arial" panose="020B0604020202020204" pitchFamily="34" charset="0"/>
                <a:ea typeface="Calibri" panose="020F0502020204030204" pitchFamily="34" charset="0"/>
                <a:cs typeface="Times New Roman" panose="02020603050405020304" pitchFamily="18" charset="0"/>
              </a:rPr>
              <a:t> welcoming spirit to the world. Aiming at international delegates, tourism industry experts, and culture lovers, the event aims to project Wales as a dynamic, welcoming, and internationally connected destination.</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intended event is an exhibition of Welsh culture and hospitality that integrates live performances, culinary demonstrations, panel sessions, and interactive tourism activities. It seeks to showcase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Wales'</a:t>
            </a:r>
            <a:r>
              <a:rPr lang="en-GB" sz="1800" dirty="0">
                <a:effectLst/>
                <a:latin typeface="Arial" panose="020B0604020202020204" pitchFamily="34" charset="0"/>
                <a:ea typeface="Calibri" panose="020F0502020204030204" pitchFamily="34" charset="0"/>
                <a:cs typeface="Times New Roman" panose="02020603050405020304" pitchFamily="18" charset="0"/>
              </a:rPr>
              <a:t> distinct Sense of Place by engaging international visitors with the nation's language, culture, and natural beauty. Focused on harmonising with the "Year of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Croeso</a:t>
            </a:r>
            <a:r>
              <a:rPr lang="en-GB" sz="1800" dirty="0">
                <a:effectLst/>
                <a:latin typeface="Arial" panose="020B0604020202020204" pitchFamily="34" charset="0"/>
                <a:ea typeface="Calibri" panose="020F0502020204030204" pitchFamily="34" charset="0"/>
                <a:cs typeface="Times New Roman" panose="02020603050405020304" pitchFamily="18" charset="0"/>
              </a:rPr>
              <a:t>", the event will commemorate Welsh identity in the form of carefully organised exhibits on Welsh cuisine, art, music, folklore, and bilingual involvement. Local landscapes and attractions will be incorporated through themed areas and virtual reality, providing an intense emotional and cultural connection between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traveler</a:t>
            </a:r>
            <a:r>
              <a:rPr lang="en-GB" sz="1800" dirty="0">
                <a:effectLst/>
                <a:latin typeface="Arial" panose="020B0604020202020204" pitchFamily="34" charset="0"/>
                <a:ea typeface="Calibri" panose="020F0502020204030204" pitchFamily="34" charset="0"/>
                <a:cs typeface="Times New Roman" panose="02020603050405020304" pitchFamily="18" charset="0"/>
              </a:rPr>
              <a:t> and Welsh ambiance.</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A3D39BA2-F127-4DB1-B8FD-D5A70CC3E01B}" type="slidenum">
              <a:rPr lang="en-US" smtClean="0"/>
              <a:pPr/>
              <a:t>3</a:t>
            </a:fld>
            <a:endParaRPr lang="en-US" dirty="0"/>
          </a:p>
        </p:txBody>
      </p:sp>
    </p:spTree>
    <p:extLst>
      <p:ext uri="{BB962C8B-B14F-4D97-AF65-F5344CB8AC3E}">
        <p14:creationId xmlns:p14="http://schemas.microsoft.com/office/powerpoint/2010/main" val="20624232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The main target group for the event includes stakeholders in the hospitality industry, cultural enthusiasts, and international tourism experts, the majority of whom are aged between 30 and 55 years. The worldwide Meetings, Incentives, Conferences, and Exhibitions (MICE) industry is anticipated to grow at a compound annual growth rate (CAGR) of 10.22%, from USD 1,148.35 billion in 2025 to USD 2,269.16 billion in 2032 (fortunebusinessinsights.com. (</a:t>
            </a:r>
            <a:r>
              <a:rPr lang="en-GB" noProof="0" dirty="0" err="1"/>
              <a:t>n.d</a:t>
            </a:r>
            <a:r>
              <a:rPr lang="en-GB" noProof="0" dirty="0"/>
              <a:t>.).   In the UK, the events sector injected £10.9 billion into the economy during 2023, a 17% increase from the year before. This positive momentum reflects the rising demand for events that blend culture with business development (Rxglobal.com. 2025).</a:t>
            </a:r>
          </a:p>
          <a:p>
            <a:r>
              <a:rPr lang="en-GB" noProof="0" dirty="0"/>
              <a:t>Though there are already some cultural festivals and hospitality expos present in the UK, none specifically address the issue of celebrating Welsh culture and hospitality at an international level.  Marketing strategies will include a combination of online marketing initiatives focusing on global markets, collaborations with international tourism boards, and joint efforts with cultural organizations (</a:t>
            </a:r>
            <a:r>
              <a:rPr lang="en-GB" noProof="0" dirty="0" err="1"/>
              <a:t>Prevolšek</a:t>
            </a:r>
            <a:r>
              <a:rPr lang="en-GB" noProof="0" dirty="0"/>
              <a:t>, </a:t>
            </a:r>
            <a:r>
              <a:rPr lang="en-GB" noProof="0" dirty="0" err="1"/>
              <a:t>Kukurin</a:t>
            </a:r>
            <a:r>
              <a:rPr lang="en-GB" noProof="0" dirty="0"/>
              <a:t> and </a:t>
            </a:r>
            <a:r>
              <a:rPr lang="en-GB" noProof="0" dirty="0" err="1"/>
              <a:t>Golja</a:t>
            </a:r>
            <a:r>
              <a:rPr lang="en-GB" noProof="0" dirty="0"/>
              <a:t>, 2024). </a:t>
            </a:r>
          </a:p>
          <a:p>
            <a:endParaRPr lang="en-GB" noProof="0" dirty="0"/>
          </a:p>
        </p:txBody>
      </p:sp>
      <p:sp>
        <p:nvSpPr>
          <p:cNvPr id="4" name="Slide Number Placeholder 3"/>
          <p:cNvSpPr>
            <a:spLocks noGrp="1"/>
          </p:cNvSpPr>
          <p:nvPr>
            <p:ph type="sldNum" sz="quarter" idx="5"/>
          </p:nvPr>
        </p:nvSpPr>
        <p:spPr/>
        <p:txBody>
          <a:bodyPr/>
          <a:lstStyle/>
          <a:p>
            <a:fld id="{A3D39BA2-F127-4DB1-B8FD-D5A70CC3E01B}" type="slidenum">
              <a:rPr lang="en-US" smtClean="0"/>
              <a:pPr/>
              <a:t>4</a:t>
            </a:fld>
            <a:endParaRPr lang="en-US" dirty="0"/>
          </a:p>
        </p:txBody>
      </p:sp>
    </p:spTree>
    <p:extLst>
      <p:ext uri="{BB962C8B-B14F-4D97-AF65-F5344CB8AC3E}">
        <p14:creationId xmlns:p14="http://schemas.microsoft.com/office/powerpoint/2010/main" val="14728321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buNone/>
            </a:pPr>
            <a:r>
              <a:rPr lang="en-GB" sz="1800" b="1" dirty="0">
                <a:effectLst/>
                <a:latin typeface="Arial" panose="020B0604020202020204" pitchFamily="34" charset="0"/>
                <a:ea typeface="Calibri" panose="020F0502020204030204" pitchFamily="34" charset="0"/>
                <a:cs typeface="Times New Roman" panose="02020603050405020304" pitchFamily="18" charset="0"/>
              </a:rPr>
              <a:t>Political</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Solid support by the government for Wales's cultural and tourist events (</a:t>
            </a:r>
            <a:r>
              <a:rPr lang="en-IN" sz="1800" dirty="0">
                <a:effectLst/>
                <a:latin typeface="Arial" panose="020B0604020202020204" pitchFamily="34" charset="0"/>
                <a:ea typeface="Calibri" panose="020F0502020204030204" pitchFamily="34" charset="0"/>
                <a:cs typeface="Times New Roman" panose="02020603050405020304" pitchFamily="18" charset="0"/>
              </a:rPr>
              <a:t>Rhodes </a:t>
            </a:r>
            <a:r>
              <a:rPr lang="en-IN" sz="1800" i="1" dirty="0">
                <a:effectLst/>
                <a:latin typeface="Arial" panose="020B0604020202020204" pitchFamily="34" charset="0"/>
                <a:ea typeface="Calibri" panose="020F0502020204030204" pitchFamily="34" charset="0"/>
                <a:cs typeface="Times New Roman" panose="02020603050405020304" pitchFamily="18" charset="0"/>
              </a:rPr>
              <a:t>et al</a:t>
            </a:r>
            <a:r>
              <a:rPr lang="en-IN" sz="1800" dirty="0">
                <a:effectLst/>
                <a:latin typeface="Arial" panose="020B0604020202020204" pitchFamily="34" charset="0"/>
                <a:ea typeface="Calibri" panose="020F0502020204030204" pitchFamily="34" charset="0"/>
                <a:cs typeface="Times New Roman" panose="02020603050405020304" pitchFamily="18" charset="0"/>
              </a:rPr>
              <a:t>., 2024)</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Adherence to national tourist strategy and Year of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Croeso</a:t>
            </a:r>
            <a:r>
              <a:rPr lang="en-GB" sz="1800" dirty="0">
                <a:effectLst/>
                <a:latin typeface="Arial" panose="020B0604020202020204" pitchFamily="34" charset="0"/>
                <a:ea typeface="Calibri" panose="020F0502020204030204" pitchFamily="34" charset="0"/>
                <a:cs typeface="Times New Roman" panose="02020603050405020304" pitchFamily="18" charset="0"/>
              </a:rPr>
              <a:t> campaign (England, 2024).</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1800" b="1" dirty="0">
                <a:effectLst/>
                <a:latin typeface="Arial" panose="020B0604020202020204" pitchFamily="34" charset="0"/>
                <a:ea typeface="Calibri" panose="020F0502020204030204" pitchFamily="34" charset="0"/>
                <a:cs typeface="Times New Roman" panose="02020603050405020304" pitchFamily="18" charset="0"/>
              </a:rPr>
              <a:t>Economical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Enthusiasm in big events is being triggered by the post-COVID economic recovery (</a:t>
            </a:r>
            <a:r>
              <a:rPr lang="en-IN" sz="1800" dirty="0">
                <a:effectLst/>
                <a:latin typeface="Arial" panose="020B0604020202020204" pitchFamily="34" charset="0"/>
                <a:ea typeface="Calibri" panose="020F0502020204030204" pitchFamily="34" charset="0"/>
                <a:cs typeface="Times New Roman" panose="02020603050405020304" pitchFamily="18" charset="0"/>
              </a:rPr>
              <a:t>Andersons </a:t>
            </a:r>
            <a:r>
              <a:rPr lang="en-IN" sz="1800" i="1" dirty="0">
                <a:effectLst/>
                <a:latin typeface="Arial" panose="020B0604020202020204" pitchFamily="34" charset="0"/>
                <a:ea typeface="Calibri" panose="020F0502020204030204" pitchFamily="34" charset="0"/>
                <a:cs typeface="Times New Roman" panose="02020603050405020304" pitchFamily="18" charset="0"/>
              </a:rPr>
              <a:t>et al</a:t>
            </a:r>
            <a:r>
              <a:rPr lang="en-IN" sz="1800" dirty="0">
                <a:effectLst/>
                <a:latin typeface="Arial" panose="020B0604020202020204" pitchFamily="34" charset="0"/>
                <a:ea typeface="Calibri" panose="020F0502020204030204" pitchFamily="34" charset="0"/>
                <a:cs typeface="Times New Roman" panose="02020603050405020304" pitchFamily="18" charset="0"/>
              </a:rPr>
              <a:t>., 2024)</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Projected growth of the MICE industry and considerable economic influence on the region (‌Martín-Rojo and Gaspar-González, 2024).</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1800" b="1" dirty="0">
                <a:effectLst/>
                <a:latin typeface="Arial" panose="020B0604020202020204" pitchFamily="34" charset="0"/>
                <a:ea typeface="Calibri" panose="020F0502020204030204" pitchFamily="34" charset="0"/>
                <a:cs typeface="Times New Roman" panose="02020603050405020304" pitchFamily="18" charset="0"/>
              </a:rPr>
              <a:t>Social</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Increasing interest in overseas events and cultural tourism globally (</a:t>
            </a:r>
            <a:r>
              <a:rPr lang="en-IN" sz="1800" dirty="0">
                <a:effectLst/>
                <a:latin typeface="Arial" panose="020B0604020202020204" pitchFamily="34" charset="0"/>
                <a:ea typeface="Calibri" panose="020F0502020204030204" pitchFamily="34" charset="0"/>
                <a:cs typeface="Times New Roman" panose="02020603050405020304" pitchFamily="18" charset="0"/>
              </a:rPr>
              <a:t>Parry </a:t>
            </a:r>
            <a:r>
              <a:rPr lang="en-IN" sz="1800" i="1" dirty="0">
                <a:effectLst/>
                <a:latin typeface="Arial" panose="020B0604020202020204" pitchFamily="34" charset="0"/>
                <a:ea typeface="Calibri" panose="020F0502020204030204" pitchFamily="34" charset="0"/>
                <a:cs typeface="Times New Roman" panose="02020603050405020304" pitchFamily="18" charset="0"/>
              </a:rPr>
              <a:t>et al</a:t>
            </a:r>
            <a:r>
              <a:rPr lang="en-IN" sz="1800" dirty="0">
                <a:effectLst/>
                <a:latin typeface="Arial" panose="020B0604020202020204" pitchFamily="34" charset="0"/>
                <a:ea typeface="Calibri" panose="020F0502020204030204" pitchFamily="34" charset="0"/>
                <a:cs typeface="Times New Roman" panose="02020603050405020304" pitchFamily="18" charset="0"/>
              </a:rPr>
              <a:t>., 2024)</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Growing understanding of Welsh heritage and culture (‌Martín-Rojo and Gaspar-González, 2024).</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1800" b="1" dirty="0">
                <a:effectLst/>
                <a:latin typeface="Arial" panose="020B0604020202020204" pitchFamily="34" charset="0"/>
                <a:ea typeface="Calibri" panose="020F0502020204030204" pitchFamily="34" charset="0"/>
                <a:cs typeface="Times New Roman" panose="02020603050405020304" pitchFamily="18" charset="0"/>
              </a:rPr>
              <a:t>Technological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Potential for hybrid event formats and virtual experiences (</a:t>
            </a:r>
            <a:r>
              <a:rPr lang="en-IN" sz="1800" dirty="0" err="1">
                <a:effectLst/>
                <a:latin typeface="Arial" panose="020B0604020202020204" pitchFamily="34" charset="0"/>
                <a:ea typeface="Calibri" panose="020F0502020204030204" pitchFamily="34" charset="0"/>
                <a:cs typeface="Times New Roman" panose="02020603050405020304" pitchFamily="18" charset="0"/>
              </a:rPr>
              <a:t>Ruusunoksa</a:t>
            </a:r>
            <a:r>
              <a:rPr lang="en-IN" sz="1800" dirty="0">
                <a:effectLst/>
                <a:latin typeface="Arial" panose="020B0604020202020204" pitchFamily="34" charset="0"/>
                <a:ea typeface="Calibri" panose="020F0502020204030204" pitchFamily="34" charset="0"/>
                <a:cs typeface="Times New Roman" panose="02020603050405020304" pitchFamily="18" charset="0"/>
              </a:rPr>
              <a:t>, 2024)</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Leveraging immersive technology (VR/AR) to enhance the visitor experience (Khanal, 2024).</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1800" b="1" dirty="0">
                <a:effectLst/>
                <a:latin typeface="Arial" panose="020B0604020202020204" pitchFamily="34" charset="0"/>
                <a:ea typeface="Calibri" panose="020F0502020204030204" pitchFamily="34" charset="0"/>
                <a:cs typeface="Times New Roman" panose="02020603050405020304" pitchFamily="18" charset="0"/>
              </a:rPr>
              <a:t>Environmental</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Compliance with sustainability (carbon footprint management) in event planning (</a:t>
            </a:r>
            <a:r>
              <a:rPr lang="en-IN" sz="1800" dirty="0" err="1">
                <a:effectLst/>
                <a:latin typeface="Arial" panose="020B0604020202020204" pitchFamily="34" charset="0"/>
                <a:ea typeface="Calibri" panose="020F0502020204030204" pitchFamily="34" charset="0"/>
                <a:cs typeface="Times New Roman" panose="02020603050405020304" pitchFamily="18" charset="0"/>
              </a:rPr>
              <a:t>Augoye</a:t>
            </a:r>
            <a:r>
              <a:rPr lang="en-IN" sz="1800" dirty="0">
                <a:effectLst/>
                <a:latin typeface="Arial" panose="020B0604020202020204" pitchFamily="34" charset="0"/>
                <a:ea typeface="Calibri" panose="020F0502020204030204" pitchFamily="34" charset="0"/>
                <a:cs typeface="Times New Roman" panose="02020603050405020304" pitchFamily="18" charset="0"/>
              </a:rPr>
              <a:t>, Muyiwa-Ajayi and </a:t>
            </a:r>
            <a:r>
              <a:rPr lang="en-IN" sz="1800" dirty="0" err="1">
                <a:effectLst/>
                <a:latin typeface="Arial" panose="020B0604020202020204" pitchFamily="34" charset="0"/>
                <a:ea typeface="Calibri" panose="020F0502020204030204" pitchFamily="34" charset="0"/>
                <a:cs typeface="Times New Roman" panose="02020603050405020304" pitchFamily="18" charset="0"/>
              </a:rPr>
              <a:t>Sobowale</a:t>
            </a:r>
            <a:r>
              <a:rPr lang="en-IN" sz="1800" dirty="0">
                <a:effectLst/>
                <a:latin typeface="Arial" panose="020B0604020202020204" pitchFamily="34" charset="0"/>
                <a:ea typeface="Calibri" panose="020F0502020204030204" pitchFamily="34" charset="0"/>
                <a:cs typeface="Times New Roman" panose="02020603050405020304" pitchFamily="18" charset="0"/>
              </a:rPr>
              <a:t>, 2024)</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The ability to feature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Wales'</a:t>
            </a:r>
            <a:r>
              <a:rPr lang="en-GB" sz="1800" dirty="0">
                <a:effectLst/>
                <a:latin typeface="Arial" panose="020B0604020202020204" pitchFamily="34" charset="0"/>
                <a:ea typeface="Calibri" panose="020F0502020204030204" pitchFamily="34" charset="0"/>
                <a:cs typeface="Times New Roman" panose="02020603050405020304" pitchFamily="18" charset="0"/>
              </a:rPr>
              <a:t> picturesque landscapes as part of the experience (Khanal, 2024).</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1800" b="1" dirty="0">
                <a:effectLst/>
                <a:latin typeface="Arial" panose="020B0604020202020204" pitchFamily="34" charset="0"/>
                <a:ea typeface="Calibri" panose="020F0502020204030204" pitchFamily="34" charset="0"/>
                <a:cs typeface="Times New Roman" panose="02020603050405020304" pitchFamily="18" charset="0"/>
              </a:rPr>
              <a:t>Legal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Compliance with accessibility legislation, COVID-19 measures, and safety laws (</a:t>
            </a:r>
            <a:r>
              <a:rPr lang="en-IN" sz="1800" dirty="0">
                <a:effectLst/>
                <a:latin typeface="Arial" panose="020B0604020202020204" pitchFamily="34" charset="0"/>
                <a:ea typeface="Calibri" panose="020F0502020204030204" pitchFamily="34" charset="0"/>
                <a:cs typeface="Times New Roman" panose="02020603050405020304" pitchFamily="18" charset="0"/>
              </a:rPr>
              <a:t>Vogler, 2024)</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Laws and regulations regarding tourism and international cooperation agreements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Agustini</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effectLst/>
                <a:latin typeface="Arial" panose="020B0604020202020204" pitchFamily="34" charset="0"/>
                <a:ea typeface="Calibri" panose="020F0502020204030204" pitchFamily="34" charset="0"/>
                <a:cs typeface="Times New Roman" panose="02020603050405020304" pitchFamily="18" charset="0"/>
              </a:rPr>
              <a:t>., 2024).</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GB" noProof="0" dirty="0"/>
          </a:p>
        </p:txBody>
      </p:sp>
      <p:sp>
        <p:nvSpPr>
          <p:cNvPr id="4" name="Slide Number Placeholder 3"/>
          <p:cNvSpPr>
            <a:spLocks noGrp="1"/>
          </p:cNvSpPr>
          <p:nvPr>
            <p:ph type="sldNum" sz="quarter" idx="5"/>
          </p:nvPr>
        </p:nvSpPr>
        <p:spPr/>
        <p:txBody>
          <a:bodyPr/>
          <a:lstStyle/>
          <a:p>
            <a:fld id="{A3D39BA2-F127-4DB1-B8FD-D5A70CC3E01B}" type="slidenum">
              <a:rPr lang="en-US" smtClean="0"/>
              <a:pPr/>
              <a:t>5</a:t>
            </a:fld>
            <a:endParaRPr lang="en-US" dirty="0"/>
          </a:p>
        </p:txBody>
      </p:sp>
    </p:spTree>
    <p:extLst>
      <p:ext uri="{BB962C8B-B14F-4D97-AF65-F5344CB8AC3E}">
        <p14:creationId xmlns:p14="http://schemas.microsoft.com/office/powerpoint/2010/main" val="21856840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With a capacity of 5,000 and excellent connectivity via Cardiff Airport and nearby train stations, ICC Wales, Newport, is the recommended venue for the event. The venue has breakout spaces, AV equipment, and modern digital infrastructure, and nearby lodging options will fit any budget. Bilingual hosts (in both Welsh and English), event logistics workers, security, catering, and audiovisual personnel will make up the competent staffing (</a:t>
            </a:r>
            <a:r>
              <a:rPr lang="en-IN" sz="1800" dirty="0">
                <a:effectLst/>
                <a:latin typeface="Arial" panose="020B0604020202020204" pitchFamily="34" charset="0"/>
                <a:ea typeface="Calibri" panose="020F0502020204030204" pitchFamily="34" charset="0"/>
                <a:cs typeface="Times New Roman" panose="02020603050405020304" pitchFamily="18" charset="0"/>
              </a:rPr>
              <a:t>Radcliffe, 2024)</a:t>
            </a:r>
            <a:r>
              <a:rPr lang="en-GB" sz="1800" dirty="0">
                <a:effectLst/>
                <a:latin typeface="Arial" panose="020B0604020202020204" pitchFamily="34" charset="0"/>
                <a:ea typeface="Calibri" panose="020F0502020204030204" pitchFamily="34" charset="0"/>
                <a:cs typeface="Times New Roman" panose="02020603050405020304" pitchFamily="18" charset="0"/>
              </a:rPr>
              <a:t>. To manage technical installations and welcome guests, additional staff will be hired. In order to provide foreign delegates with a seamless and culturally engaging event experience, suppliers include regional caterers, transportation services, and craftsmen for cultural displays (Nair, 2025).</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A3D39BA2-F127-4DB1-B8FD-D5A70CC3E01B}" type="slidenum">
              <a:rPr lang="en-US" smtClean="0"/>
              <a:pPr/>
              <a:t>6</a:t>
            </a:fld>
            <a:endParaRPr lang="en-US" dirty="0"/>
          </a:p>
        </p:txBody>
      </p:sp>
    </p:spTree>
    <p:extLst>
      <p:ext uri="{BB962C8B-B14F-4D97-AF65-F5344CB8AC3E}">
        <p14:creationId xmlns:p14="http://schemas.microsoft.com/office/powerpoint/2010/main" val="29677228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Each day of the three-day conference will address a different aspect of Welsh hospitality and culture. Speakers from the Welsh tourist industry will provide keynote addresses in the mornings, while interactive workshops including Welsh cuisine and art exhibits will take place in the afternoons. Welsh musicians and folk dancers will perform live music and dance in the evenings, showcasing local artists and traditional music. Through virtual reality experiences and storytelling, special themed sections, such as "Welsh Heritage" and "Nature &amp; Landscape," will immerse guests in Wales' unique sense of place.</a:t>
            </a:r>
          </a:p>
        </p:txBody>
      </p:sp>
      <p:sp>
        <p:nvSpPr>
          <p:cNvPr id="4" name="Slide Number Placeholder 3"/>
          <p:cNvSpPr>
            <a:spLocks noGrp="1"/>
          </p:cNvSpPr>
          <p:nvPr>
            <p:ph type="sldNum" sz="quarter" idx="5"/>
          </p:nvPr>
        </p:nvSpPr>
        <p:spPr/>
        <p:txBody>
          <a:bodyPr/>
          <a:lstStyle/>
          <a:p>
            <a:fld id="{A3D39BA2-F127-4DB1-B8FD-D5A70CC3E01B}" type="slidenum">
              <a:rPr lang="en-US" smtClean="0"/>
              <a:pPr/>
              <a:t>7</a:t>
            </a:fld>
            <a:endParaRPr lang="en-US" dirty="0"/>
          </a:p>
        </p:txBody>
      </p:sp>
    </p:spTree>
    <p:extLst>
      <p:ext uri="{BB962C8B-B14F-4D97-AF65-F5344CB8AC3E}">
        <p14:creationId xmlns:p14="http://schemas.microsoft.com/office/powerpoint/2010/main" val="21676573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buNone/>
            </a:pPr>
            <a:r>
              <a:rPr lang="en-IN" sz="1800" b="1" dirty="0">
                <a:effectLst/>
                <a:latin typeface="Arial" panose="020B0604020202020204" pitchFamily="34" charset="0"/>
                <a:ea typeface="Calibri" panose="020F0502020204030204" pitchFamily="34" charset="0"/>
                <a:cs typeface="Times New Roman" panose="02020603050405020304" pitchFamily="18" charset="0"/>
              </a:rPr>
              <a:t>Projected Income &amp; Costs</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IN" sz="1800" b="1" dirty="0">
                <a:effectLst/>
                <a:latin typeface="Arial" panose="020B0604020202020204" pitchFamily="34" charset="0"/>
                <a:ea typeface="Calibri" panose="020F0502020204030204" pitchFamily="34" charset="0"/>
                <a:cs typeface="Times New Roman" panose="02020603050405020304" pitchFamily="18" charset="0"/>
              </a:rPr>
              <a:t>Income</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IN" sz="1800" b="1" dirty="0">
                <a:effectLst/>
                <a:latin typeface="Arial" panose="020B0604020202020204" pitchFamily="34" charset="0"/>
                <a:ea typeface="Calibri" panose="020F0502020204030204" pitchFamily="34" charset="0"/>
                <a:cs typeface="Times New Roman" panose="02020603050405020304" pitchFamily="18" charset="0"/>
              </a:rPr>
              <a:t>Amount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IN" sz="1800" dirty="0">
                <a:effectLst/>
                <a:latin typeface="Arial" panose="020B0604020202020204" pitchFamily="34" charset="0"/>
                <a:ea typeface="Calibri" panose="020F0502020204030204" pitchFamily="34" charset="0"/>
                <a:cs typeface="Times New Roman" panose="02020603050405020304" pitchFamily="18" charset="0"/>
              </a:rPr>
              <a:t>Sponsorship</a:t>
            </a:r>
          </a:p>
          <a:p>
            <a:pPr algn="just">
              <a:lnSpc>
                <a:spcPct val="150000"/>
              </a:lnSpc>
              <a:spcAft>
                <a:spcPts val="800"/>
              </a:spcAft>
              <a:buNone/>
            </a:pPr>
            <a:r>
              <a:rPr lang="en-IN" sz="1800" dirty="0">
                <a:effectLst/>
                <a:latin typeface="Arial" panose="020B0604020202020204" pitchFamily="34" charset="0"/>
                <a:ea typeface="Calibri" panose="020F0502020204030204" pitchFamily="34" charset="0"/>
                <a:cs typeface="Times New Roman" panose="02020603050405020304" pitchFamily="18" charset="0"/>
              </a:rPr>
              <a:t>200,000</a:t>
            </a:r>
          </a:p>
          <a:p>
            <a:pPr algn="just">
              <a:lnSpc>
                <a:spcPct val="150000"/>
              </a:lnSpc>
              <a:spcAft>
                <a:spcPts val="800"/>
              </a:spcAft>
              <a:buNone/>
            </a:pPr>
            <a:r>
              <a:rPr lang="en-IN" sz="1800" dirty="0">
                <a:effectLst/>
                <a:latin typeface="Arial" panose="020B0604020202020204" pitchFamily="34" charset="0"/>
                <a:ea typeface="Calibri" panose="020F0502020204030204" pitchFamily="34" charset="0"/>
                <a:cs typeface="Times New Roman" panose="02020603050405020304" pitchFamily="18" charset="0"/>
              </a:rPr>
              <a:t>Ticket Sales (5,000 attendees)</a:t>
            </a:r>
          </a:p>
          <a:p>
            <a:pPr algn="just">
              <a:lnSpc>
                <a:spcPct val="150000"/>
              </a:lnSpc>
              <a:spcAft>
                <a:spcPts val="800"/>
              </a:spcAft>
              <a:buNone/>
            </a:pPr>
            <a:r>
              <a:rPr lang="en-IN" sz="1800" dirty="0">
                <a:effectLst/>
                <a:latin typeface="Arial" panose="020B0604020202020204" pitchFamily="34" charset="0"/>
                <a:ea typeface="Calibri" panose="020F0502020204030204" pitchFamily="34" charset="0"/>
                <a:cs typeface="Times New Roman" panose="02020603050405020304" pitchFamily="18" charset="0"/>
              </a:rPr>
              <a:t>150,000</a:t>
            </a:r>
          </a:p>
          <a:p>
            <a:pPr algn="just">
              <a:lnSpc>
                <a:spcPct val="150000"/>
              </a:lnSpc>
              <a:spcAft>
                <a:spcPts val="800"/>
              </a:spcAft>
              <a:buNone/>
            </a:pPr>
            <a:r>
              <a:rPr lang="en-IN" sz="1800" dirty="0">
                <a:effectLst/>
                <a:latin typeface="Arial" panose="020B0604020202020204" pitchFamily="34" charset="0"/>
                <a:ea typeface="Calibri" panose="020F0502020204030204" pitchFamily="34" charset="0"/>
                <a:cs typeface="Times New Roman" panose="02020603050405020304" pitchFamily="18" charset="0"/>
              </a:rPr>
              <a:t>Grants &amp; Public Funding</a:t>
            </a:r>
          </a:p>
          <a:p>
            <a:pPr algn="just">
              <a:lnSpc>
                <a:spcPct val="150000"/>
              </a:lnSpc>
              <a:spcAft>
                <a:spcPts val="800"/>
              </a:spcAft>
              <a:buNone/>
            </a:pPr>
            <a:r>
              <a:rPr lang="en-IN" sz="1800" dirty="0">
                <a:effectLst/>
                <a:latin typeface="Arial" panose="020B0604020202020204" pitchFamily="34" charset="0"/>
                <a:ea typeface="Calibri" panose="020F0502020204030204" pitchFamily="34" charset="0"/>
                <a:cs typeface="Times New Roman" panose="02020603050405020304" pitchFamily="18" charset="0"/>
              </a:rPr>
              <a:t>50,000</a:t>
            </a:r>
          </a:p>
          <a:p>
            <a:pPr algn="just">
              <a:lnSpc>
                <a:spcPct val="150000"/>
              </a:lnSpc>
              <a:spcAft>
                <a:spcPts val="800"/>
              </a:spcAft>
              <a:buNone/>
            </a:pPr>
            <a:r>
              <a:rPr lang="en-IN" sz="1800" dirty="0">
                <a:effectLst/>
                <a:latin typeface="Arial" panose="020B0604020202020204" pitchFamily="34" charset="0"/>
                <a:ea typeface="Calibri" panose="020F0502020204030204" pitchFamily="34" charset="0"/>
                <a:cs typeface="Times New Roman" panose="02020603050405020304" pitchFamily="18" charset="0"/>
              </a:rPr>
              <a:t>Partnerships (Tourism Boards)</a:t>
            </a:r>
          </a:p>
          <a:p>
            <a:pPr algn="just">
              <a:lnSpc>
                <a:spcPct val="150000"/>
              </a:lnSpc>
              <a:spcAft>
                <a:spcPts val="800"/>
              </a:spcAft>
              <a:buNone/>
            </a:pPr>
            <a:r>
              <a:rPr lang="en-IN" sz="1800" dirty="0">
                <a:effectLst/>
                <a:latin typeface="Arial" panose="020B0604020202020204" pitchFamily="34" charset="0"/>
                <a:ea typeface="Calibri" panose="020F0502020204030204" pitchFamily="34" charset="0"/>
                <a:cs typeface="Times New Roman" panose="02020603050405020304" pitchFamily="18" charset="0"/>
              </a:rPr>
              <a:t>100,000</a:t>
            </a:r>
          </a:p>
          <a:p>
            <a:pPr algn="just">
              <a:lnSpc>
                <a:spcPct val="150000"/>
              </a:lnSpc>
              <a:spcAft>
                <a:spcPts val="800"/>
              </a:spcAft>
              <a:buNone/>
            </a:pPr>
            <a:r>
              <a:rPr lang="en-IN" sz="1800" dirty="0">
                <a:effectLst/>
                <a:latin typeface="Arial" panose="020B0604020202020204" pitchFamily="34" charset="0"/>
                <a:ea typeface="Calibri" panose="020F0502020204030204" pitchFamily="34" charset="0"/>
                <a:cs typeface="Times New Roman" panose="02020603050405020304" pitchFamily="18" charset="0"/>
              </a:rPr>
              <a:t>Merchandise Sales</a:t>
            </a:r>
          </a:p>
          <a:p>
            <a:pPr algn="just">
              <a:lnSpc>
                <a:spcPct val="150000"/>
              </a:lnSpc>
              <a:spcAft>
                <a:spcPts val="800"/>
              </a:spcAft>
              <a:buNone/>
            </a:pPr>
            <a:r>
              <a:rPr lang="en-IN" sz="1800" dirty="0">
                <a:effectLst/>
                <a:latin typeface="Arial" panose="020B0604020202020204" pitchFamily="34" charset="0"/>
                <a:ea typeface="Calibri" panose="020F0502020204030204" pitchFamily="34" charset="0"/>
                <a:cs typeface="Times New Roman" panose="02020603050405020304" pitchFamily="18" charset="0"/>
              </a:rPr>
              <a:t>20,000</a:t>
            </a:r>
          </a:p>
          <a:p>
            <a:pPr algn="just">
              <a:lnSpc>
                <a:spcPct val="150000"/>
              </a:lnSpc>
              <a:spcAft>
                <a:spcPts val="800"/>
              </a:spcAft>
              <a:buNone/>
            </a:pPr>
            <a:r>
              <a:rPr lang="en-IN" sz="1800" b="1" dirty="0">
                <a:effectLst/>
                <a:latin typeface="Arial" panose="020B0604020202020204" pitchFamily="34" charset="0"/>
                <a:ea typeface="Calibri" panose="020F0502020204030204" pitchFamily="34" charset="0"/>
                <a:cs typeface="Times New Roman" panose="02020603050405020304" pitchFamily="18" charset="0"/>
              </a:rPr>
              <a:t>Total Income</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IN" sz="1800" b="1" dirty="0">
                <a:effectLst/>
                <a:latin typeface="Arial" panose="020B0604020202020204" pitchFamily="34" charset="0"/>
                <a:ea typeface="Calibri" panose="020F0502020204030204" pitchFamily="34" charset="0"/>
                <a:cs typeface="Times New Roman" panose="02020603050405020304" pitchFamily="18" charset="0"/>
              </a:rPr>
              <a:t>520,000</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IN" sz="1800" b="1" dirty="0">
                <a:effectLst/>
                <a:latin typeface="Arial" panose="020B0604020202020204" pitchFamily="34" charset="0"/>
                <a:ea typeface="Calibri" panose="020F0502020204030204" pitchFamily="34" charset="0"/>
                <a:cs typeface="Times New Roman" panose="02020603050405020304" pitchFamily="18" charset="0"/>
              </a:rPr>
              <a:t>Expenditure</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IN" sz="1800" b="1" dirty="0">
                <a:effectLst/>
                <a:latin typeface="Arial" panose="020B0604020202020204" pitchFamily="34" charset="0"/>
                <a:ea typeface="Calibri" panose="020F0502020204030204" pitchFamily="34" charset="0"/>
                <a:cs typeface="Times New Roman" panose="02020603050405020304" pitchFamily="18" charset="0"/>
              </a:rPr>
              <a:t>Amount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IN" sz="1800" dirty="0">
                <a:effectLst/>
                <a:latin typeface="Arial" panose="020B0604020202020204" pitchFamily="34" charset="0"/>
                <a:ea typeface="Calibri" panose="020F0502020204030204" pitchFamily="34" charset="0"/>
                <a:cs typeface="Times New Roman" panose="02020603050405020304" pitchFamily="18" charset="0"/>
              </a:rPr>
              <a:t>Venue Rental &amp; Setup</a:t>
            </a:r>
          </a:p>
          <a:p>
            <a:pPr algn="just">
              <a:lnSpc>
                <a:spcPct val="150000"/>
              </a:lnSpc>
              <a:spcAft>
                <a:spcPts val="800"/>
              </a:spcAft>
              <a:buNone/>
            </a:pPr>
            <a:r>
              <a:rPr lang="en-IN" sz="1800" dirty="0">
                <a:effectLst/>
                <a:latin typeface="Arial" panose="020B0604020202020204" pitchFamily="34" charset="0"/>
                <a:ea typeface="Calibri" panose="020F0502020204030204" pitchFamily="34" charset="0"/>
                <a:cs typeface="Times New Roman" panose="02020603050405020304" pitchFamily="18" charset="0"/>
              </a:rPr>
              <a:t>150,000</a:t>
            </a:r>
          </a:p>
          <a:p>
            <a:pPr algn="just">
              <a:lnSpc>
                <a:spcPct val="150000"/>
              </a:lnSpc>
              <a:spcAft>
                <a:spcPts val="800"/>
              </a:spcAft>
              <a:buNone/>
            </a:pPr>
            <a:r>
              <a:rPr lang="en-IN" sz="1800" dirty="0">
                <a:effectLst/>
                <a:latin typeface="Arial" panose="020B0604020202020204" pitchFamily="34" charset="0"/>
                <a:ea typeface="Calibri" panose="020F0502020204030204" pitchFamily="34" charset="0"/>
                <a:cs typeface="Times New Roman" panose="02020603050405020304" pitchFamily="18" charset="0"/>
              </a:rPr>
              <a:t>Staffing &amp; Security</a:t>
            </a:r>
          </a:p>
          <a:p>
            <a:pPr algn="just">
              <a:lnSpc>
                <a:spcPct val="150000"/>
              </a:lnSpc>
              <a:spcAft>
                <a:spcPts val="800"/>
              </a:spcAft>
              <a:buNone/>
            </a:pPr>
            <a:r>
              <a:rPr lang="en-IN" sz="1800" dirty="0">
                <a:effectLst/>
                <a:latin typeface="Arial" panose="020B0604020202020204" pitchFamily="34" charset="0"/>
                <a:ea typeface="Calibri" panose="020F0502020204030204" pitchFamily="34" charset="0"/>
                <a:cs typeface="Times New Roman" panose="02020603050405020304" pitchFamily="18" charset="0"/>
              </a:rPr>
              <a:t>75,000</a:t>
            </a:r>
          </a:p>
          <a:p>
            <a:pPr algn="just">
              <a:lnSpc>
                <a:spcPct val="150000"/>
              </a:lnSpc>
              <a:spcAft>
                <a:spcPts val="800"/>
              </a:spcAft>
              <a:buNone/>
            </a:pPr>
            <a:r>
              <a:rPr lang="en-IN" sz="1800" dirty="0">
                <a:effectLst/>
                <a:latin typeface="Arial" panose="020B0604020202020204" pitchFamily="34" charset="0"/>
                <a:ea typeface="Calibri" panose="020F0502020204030204" pitchFamily="34" charset="0"/>
                <a:cs typeface="Times New Roman" panose="02020603050405020304" pitchFamily="18" charset="0"/>
              </a:rPr>
              <a:t>Marketing &amp; Promotion</a:t>
            </a:r>
          </a:p>
          <a:p>
            <a:pPr algn="just">
              <a:lnSpc>
                <a:spcPct val="150000"/>
              </a:lnSpc>
              <a:spcAft>
                <a:spcPts val="800"/>
              </a:spcAft>
              <a:buNone/>
            </a:pPr>
            <a:r>
              <a:rPr lang="en-IN" sz="1800" dirty="0">
                <a:effectLst/>
                <a:latin typeface="Arial" panose="020B0604020202020204" pitchFamily="34" charset="0"/>
                <a:ea typeface="Calibri" panose="020F0502020204030204" pitchFamily="34" charset="0"/>
                <a:cs typeface="Times New Roman" panose="02020603050405020304" pitchFamily="18" charset="0"/>
              </a:rPr>
              <a:t>50,000</a:t>
            </a:r>
          </a:p>
          <a:p>
            <a:pPr algn="just">
              <a:lnSpc>
                <a:spcPct val="150000"/>
              </a:lnSpc>
              <a:spcAft>
                <a:spcPts val="800"/>
              </a:spcAft>
              <a:buNone/>
            </a:pPr>
            <a:r>
              <a:rPr lang="en-IN" sz="1800" dirty="0">
                <a:effectLst/>
                <a:latin typeface="Arial" panose="020B0604020202020204" pitchFamily="34" charset="0"/>
                <a:ea typeface="Calibri" panose="020F0502020204030204" pitchFamily="34" charset="0"/>
                <a:cs typeface="Times New Roman" panose="02020603050405020304" pitchFamily="18" charset="0"/>
              </a:rPr>
              <a:t>Catering &amp; Hospitality</a:t>
            </a:r>
          </a:p>
          <a:p>
            <a:pPr algn="just">
              <a:lnSpc>
                <a:spcPct val="150000"/>
              </a:lnSpc>
              <a:spcAft>
                <a:spcPts val="800"/>
              </a:spcAft>
              <a:buNone/>
            </a:pPr>
            <a:r>
              <a:rPr lang="en-IN" sz="1800" dirty="0">
                <a:effectLst/>
                <a:latin typeface="Arial" panose="020B0604020202020204" pitchFamily="34" charset="0"/>
                <a:ea typeface="Calibri" panose="020F0502020204030204" pitchFamily="34" charset="0"/>
                <a:cs typeface="Times New Roman" panose="02020603050405020304" pitchFamily="18" charset="0"/>
              </a:rPr>
              <a:t>80,000</a:t>
            </a:r>
          </a:p>
          <a:p>
            <a:pPr algn="just">
              <a:lnSpc>
                <a:spcPct val="150000"/>
              </a:lnSpc>
              <a:spcAft>
                <a:spcPts val="800"/>
              </a:spcAft>
              <a:buNone/>
            </a:pPr>
            <a:r>
              <a:rPr lang="en-IN" sz="1800" dirty="0">
                <a:effectLst/>
                <a:latin typeface="Arial" panose="020B0604020202020204" pitchFamily="34" charset="0"/>
                <a:ea typeface="Calibri" panose="020F0502020204030204" pitchFamily="34" charset="0"/>
                <a:cs typeface="Times New Roman" panose="02020603050405020304" pitchFamily="18" charset="0"/>
              </a:rPr>
              <a:t>AV &amp; Technical Infrastructure</a:t>
            </a:r>
          </a:p>
          <a:p>
            <a:pPr algn="just">
              <a:lnSpc>
                <a:spcPct val="150000"/>
              </a:lnSpc>
              <a:spcAft>
                <a:spcPts val="800"/>
              </a:spcAft>
              <a:buNone/>
            </a:pPr>
            <a:r>
              <a:rPr lang="en-IN" sz="1800" dirty="0">
                <a:effectLst/>
                <a:latin typeface="Arial" panose="020B0604020202020204" pitchFamily="34" charset="0"/>
                <a:ea typeface="Calibri" panose="020F0502020204030204" pitchFamily="34" charset="0"/>
                <a:cs typeface="Times New Roman" panose="02020603050405020304" pitchFamily="18" charset="0"/>
              </a:rPr>
              <a:t>40,000</a:t>
            </a:r>
          </a:p>
          <a:p>
            <a:pPr algn="just">
              <a:lnSpc>
                <a:spcPct val="150000"/>
              </a:lnSpc>
              <a:spcAft>
                <a:spcPts val="800"/>
              </a:spcAft>
              <a:buNone/>
            </a:pPr>
            <a:r>
              <a:rPr lang="en-IN" sz="1800" dirty="0">
                <a:effectLst/>
                <a:latin typeface="Arial" panose="020B0604020202020204" pitchFamily="34" charset="0"/>
                <a:ea typeface="Calibri" panose="020F0502020204030204" pitchFamily="34" charset="0"/>
                <a:cs typeface="Times New Roman" panose="02020603050405020304" pitchFamily="18" charset="0"/>
              </a:rPr>
              <a:t>Cultural Exhibits &amp; Activities</a:t>
            </a:r>
          </a:p>
          <a:p>
            <a:pPr algn="just">
              <a:lnSpc>
                <a:spcPct val="150000"/>
              </a:lnSpc>
              <a:spcAft>
                <a:spcPts val="800"/>
              </a:spcAft>
              <a:buNone/>
            </a:pPr>
            <a:r>
              <a:rPr lang="en-IN" sz="1800" dirty="0">
                <a:effectLst/>
                <a:latin typeface="Arial" panose="020B0604020202020204" pitchFamily="34" charset="0"/>
                <a:ea typeface="Calibri" panose="020F0502020204030204" pitchFamily="34" charset="0"/>
                <a:cs typeface="Times New Roman" panose="02020603050405020304" pitchFamily="18" charset="0"/>
              </a:rPr>
              <a:t>50,000</a:t>
            </a:r>
          </a:p>
          <a:p>
            <a:pPr algn="just">
              <a:lnSpc>
                <a:spcPct val="150000"/>
              </a:lnSpc>
              <a:spcAft>
                <a:spcPts val="800"/>
              </a:spcAft>
              <a:buNone/>
            </a:pPr>
            <a:r>
              <a:rPr lang="en-IN" sz="1800" dirty="0">
                <a:effectLst/>
                <a:latin typeface="Arial" panose="020B0604020202020204" pitchFamily="34" charset="0"/>
                <a:ea typeface="Calibri" panose="020F0502020204030204" pitchFamily="34" charset="0"/>
                <a:cs typeface="Times New Roman" panose="02020603050405020304" pitchFamily="18" charset="0"/>
              </a:rPr>
              <a:t>Miscellaneous Expenses</a:t>
            </a:r>
          </a:p>
          <a:p>
            <a:pPr algn="just">
              <a:lnSpc>
                <a:spcPct val="150000"/>
              </a:lnSpc>
              <a:spcAft>
                <a:spcPts val="800"/>
              </a:spcAft>
              <a:buNone/>
            </a:pPr>
            <a:r>
              <a:rPr lang="en-IN" sz="1800" dirty="0">
                <a:effectLst/>
                <a:latin typeface="Arial" panose="020B0604020202020204" pitchFamily="34" charset="0"/>
                <a:ea typeface="Calibri" panose="020F0502020204030204" pitchFamily="34" charset="0"/>
                <a:cs typeface="Times New Roman" panose="02020603050405020304" pitchFamily="18" charset="0"/>
              </a:rPr>
              <a:t>25,000</a:t>
            </a:r>
          </a:p>
          <a:p>
            <a:pPr algn="just">
              <a:lnSpc>
                <a:spcPct val="150000"/>
              </a:lnSpc>
              <a:spcAft>
                <a:spcPts val="800"/>
              </a:spcAft>
              <a:buNone/>
            </a:pPr>
            <a:r>
              <a:rPr lang="en-IN" sz="1800" b="1" dirty="0">
                <a:effectLst/>
                <a:latin typeface="Arial" panose="020B0604020202020204" pitchFamily="34" charset="0"/>
                <a:ea typeface="Calibri" panose="020F0502020204030204" pitchFamily="34" charset="0"/>
                <a:cs typeface="Times New Roman" panose="02020603050405020304" pitchFamily="18" charset="0"/>
              </a:rPr>
              <a:t>Total Costs</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IN" sz="1800" b="1" dirty="0">
                <a:effectLst/>
                <a:latin typeface="Arial" panose="020B0604020202020204" pitchFamily="34" charset="0"/>
                <a:ea typeface="Calibri" panose="020F0502020204030204" pitchFamily="34" charset="0"/>
                <a:cs typeface="Times New Roman" panose="02020603050405020304" pitchFamily="18" charset="0"/>
              </a:rPr>
              <a:t>520,000</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IN" sz="1800" b="1" dirty="0">
                <a:effectLst/>
                <a:latin typeface="Arial" panose="020B0604020202020204" pitchFamily="34" charset="0"/>
                <a:ea typeface="Calibri" panose="020F0502020204030204" pitchFamily="34" charset="0"/>
                <a:cs typeface="Times New Roman" panose="02020603050405020304" pitchFamily="18" charset="0"/>
              </a:rPr>
              <a:t>Key Funding Sources:</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Wingdings" panose="05000000000000000000" pitchFamily="2" charset="2"/>
              <a:buChar char=""/>
            </a:pPr>
            <a:r>
              <a:rPr lang="en-IN" sz="1800" dirty="0">
                <a:effectLst/>
                <a:latin typeface="Arial" panose="020B0604020202020204" pitchFamily="34" charset="0"/>
                <a:ea typeface="Calibri" panose="020F0502020204030204" pitchFamily="34" charset="0"/>
                <a:cs typeface="Times New Roman" panose="02020603050405020304" pitchFamily="18" charset="0"/>
              </a:rPr>
              <a:t>Sponsorship by leading hospitality brands and Welsh cultural organizations.</a:t>
            </a:r>
          </a:p>
          <a:p>
            <a:pPr marL="342900" lvl="0" indent="-342900" algn="just">
              <a:lnSpc>
                <a:spcPct val="150000"/>
              </a:lnSpc>
              <a:buFont typeface="Wingdings" panose="05000000000000000000" pitchFamily="2" charset="2"/>
              <a:buChar char=""/>
            </a:pPr>
            <a:r>
              <a:rPr lang="en-IN" sz="1800" dirty="0">
                <a:effectLst/>
                <a:latin typeface="Arial" panose="020B0604020202020204" pitchFamily="34" charset="0"/>
                <a:ea typeface="Calibri" panose="020F0502020204030204" pitchFamily="34" charset="0"/>
                <a:cs typeface="Times New Roman" panose="02020603050405020304" pitchFamily="18" charset="0"/>
              </a:rPr>
              <a:t>Government and tourism development organization grants.</a:t>
            </a:r>
          </a:p>
          <a:p>
            <a:pPr marL="342900" lvl="0" indent="-342900" algn="just">
              <a:lnSpc>
                <a:spcPct val="150000"/>
              </a:lnSpc>
              <a:buFont typeface="Wingdings" panose="05000000000000000000" pitchFamily="2" charset="2"/>
              <a:buChar char=""/>
            </a:pPr>
            <a:r>
              <a:rPr lang="en-IN" sz="1800" dirty="0">
                <a:effectLst/>
                <a:latin typeface="Arial" panose="020B0604020202020204" pitchFamily="34" charset="0"/>
                <a:ea typeface="Calibri" panose="020F0502020204030204" pitchFamily="34" charset="0"/>
                <a:cs typeface="Times New Roman" panose="02020603050405020304" pitchFamily="18" charset="0"/>
              </a:rPr>
              <a:t>Revenue from ticket sales by visitors, with discounted early bird and VIP tickets.</a:t>
            </a:r>
          </a:p>
          <a:p>
            <a:pPr marL="342900" lvl="0" indent="-342900" algn="just">
              <a:lnSpc>
                <a:spcPct val="150000"/>
              </a:lnSpc>
              <a:spcAft>
                <a:spcPts val="800"/>
              </a:spcAft>
              <a:buFont typeface="Wingdings" panose="05000000000000000000" pitchFamily="2" charset="2"/>
              <a:buChar char=""/>
            </a:pPr>
            <a:r>
              <a:rPr lang="en-IN" sz="1800" dirty="0">
                <a:effectLst/>
                <a:latin typeface="Arial" panose="020B0604020202020204" pitchFamily="34" charset="0"/>
                <a:ea typeface="Calibri" panose="020F0502020204030204" pitchFamily="34" charset="0"/>
                <a:cs typeface="Times New Roman" panose="02020603050405020304" pitchFamily="18" charset="0"/>
              </a:rPr>
              <a:t>Collaboration with international tourist boards and cultural institutions.</a:t>
            </a:r>
          </a:p>
          <a:p>
            <a:pPr algn="just">
              <a:lnSpc>
                <a:spcPct val="150000"/>
              </a:lnSpc>
              <a:spcAft>
                <a:spcPts val="800"/>
              </a:spcAft>
              <a:buNone/>
            </a:pPr>
            <a:r>
              <a:rPr lang="en-IN" sz="1800" b="1" dirty="0">
                <a:effectLst/>
                <a:latin typeface="Arial" panose="020B0604020202020204" pitchFamily="34" charset="0"/>
                <a:ea typeface="Calibri" panose="020F0502020204030204" pitchFamily="34" charset="0"/>
                <a:cs typeface="Times New Roman" panose="02020603050405020304" pitchFamily="18" charset="0"/>
              </a:rPr>
              <a:t>Financial Sustainability – Break-even or Profit Projection</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IN" sz="1800" b="1" dirty="0">
                <a:effectLst/>
                <a:latin typeface="Arial" panose="020B0604020202020204" pitchFamily="34" charset="0"/>
                <a:ea typeface="Calibri" panose="020F0502020204030204" pitchFamily="34" charset="0"/>
                <a:cs typeface="Times New Roman" panose="02020603050405020304" pitchFamily="18" charset="0"/>
              </a:rPr>
              <a:t>Metric</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IN" sz="1800" b="1" dirty="0">
                <a:effectLst/>
                <a:latin typeface="Arial" panose="020B0604020202020204" pitchFamily="34" charset="0"/>
                <a:ea typeface="Calibri" panose="020F0502020204030204" pitchFamily="34" charset="0"/>
                <a:cs typeface="Times New Roman" panose="02020603050405020304" pitchFamily="18" charset="0"/>
              </a:rPr>
              <a:t>Amount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IN" sz="1800" b="1" dirty="0">
                <a:effectLst/>
                <a:latin typeface="Arial" panose="020B0604020202020204" pitchFamily="34" charset="0"/>
                <a:ea typeface="Calibri" panose="020F0502020204030204" pitchFamily="34" charset="0"/>
                <a:cs typeface="Times New Roman" panose="02020603050405020304" pitchFamily="18" charset="0"/>
              </a:rPr>
              <a:t>Total Projected Income</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IN" sz="1800" dirty="0">
                <a:effectLst/>
                <a:latin typeface="Arial" panose="020B0604020202020204" pitchFamily="34" charset="0"/>
                <a:ea typeface="Calibri" panose="020F0502020204030204" pitchFamily="34" charset="0"/>
                <a:cs typeface="Times New Roman" panose="02020603050405020304" pitchFamily="18" charset="0"/>
              </a:rPr>
              <a:t>520,000</a:t>
            </a:r>
          </a:p>
          <a:p>
            <a:pPr algn="just">
              <a:lnSpc>
                <a:spcPct val="150000"/>
              </a:lnSpc>
              <a:spcAft>
                <a:spcPts val="800"/>
              </a:spcAft>
              <a:buNone/>
            </a:pPr>
            <a:r>
              <a:rPr lang="en-IN" sz="1800" b="1" dirty="0">
                <a:effectLst/>
                <a:latin typeface="Arial" panose="020B0604020202020204" pitchFamily="34" charset="0"/>
                <a:ea typeface="Calibri" panose="020F0502020204030204" pitchFamily="34" charset="0"/>
                <a:cs typeface="Times New Roman" panose="02020603050405020304" pitchFamily="18" charset="0"/>
              </a:rPr>
              <a:t>Total Projected Costs</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IN" sz="1800" dirty="0">
                <a:effectLst/>
                <a:latin typeface="Arial" panose="020B0604020202020204" pitchFamily="34" charset="0"/>
                <a:ea typeface="Calibri" panose="020F0502020204030204" pitchFamily="34" charset="0"/>
                <a:cs typeface="Times New Roman" panose="02020603050405020304" pitchFamily="18" charset="0"/>
              </a:rPr>
              <a:t>520,000</a:t>
            </a:r>
          </a:p>
          <a:p>
            <a:pPr algn="just">
              <a:lnSpc>
                <a:spcPct val="150000"/>
              </a:lnSpc>
              <a:spcAft>
                <a:spcPts val="800"/>
              </a:spcAft>
              <a:buNone/>
            </a:pPr>
            <a:r>
              <a:rPr lang="en-IN" sz="1800" b="1" dirty="0">
                <a:effectLst/>
                <a:latin typeface="Arial" panose="020B0604020202020204" pitchFamily="34" charset="0"/>
                <a:ea typeface="Calibri" panose="020F0502020204030204" pitchFamily="34" charset="0"/>
                <a:cs typeface="Times New Roman" panose="02020603050405020304" pitchFamily="18" charset="0"/>
              </a:rPr>
              <a:t>Break-even Attendees (4,000)</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IN" sz="1800" dirty="0">
                <a:effectLst/>
                <a:latin typeface="Arial" panose="020B0604020202020204" pitchFamily="34" charset="0"/>
                <a:ea typeface="Calibri" panose="020F0502020204030204" pitchFamily="34" charset="0"/>
                <a:cs typeface="Times New Roman" panose="02020603050405020304" pitchFamily="18" charset="0"/>
              </a:rPr>
              <a:t>520,000</a:t>
            </a:r>
          </a:p>
          <a:p>
            <a:pPr algn="just">
              <a:lnSpc>
                <a:spcPct val="150000"/>
              </a:lnSpc>
              <a:spcAft>
                <a:spcPts val="800"/>
              </a:spcAft>
              <a:buNone/>
            </a:pPr>
            <a:r>
              <a:rPr lang="en-IN" sz="1800" b="1" dirty="0">
                <a:effectLst/>
                <a:latin typeface="Arial" panose="020B0604020202020204" pitchFamily="34" charset="0"/>
                <a:ea typeface="Calibri" panose="020F0502020204030204" pitchFamily="34" charset="0"/>
                <a:cs typeface="Times New Roman" panose="02020603050405020304" pitchFamily="18" charset="0"/>
              </a:rPr>
              <a:t>Profit at 5,000 Attendees</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IN" sz="1800" dirty="0">
                <a:effectLst/>
                <a:latin typeface="Arial" panose="020B0604020202020204" pitchFamily="34" charset="0"/>
                <a:ea typeface="Calibri" panose="020F0502020204030204" pitchFamily="34" charset="0"/>
                <a:cs typeface="Times New Roman" panose="02020603050405020304" pitchFamily="18" charset="0"/>
              </a:rPr>
              <a:t>100,000</a:t>
            </a:r>
          </a:p>
          <a:p>
            <a:pPr algn="just">
              <a:lnSpc>
                <a:spcPct val="150000"/>
              </a:lnSpc>
              <a:spcAft>
                <a:spcPts val="800"/>
              </a:spcAft>
              <a:buNone/>
            </a:pPr>
            <a:r>
              <a:rPr lang="en-IN" sz="1800" b="1" dirty="0">
                <a:effectLst/>
                <a:latin typeface="Arial" panose="020B0604020202020204" pitchFamily="34" charset="0"/>
                <a:ea typeface="Calibri" panose="020F0502020204030204" pitchFamily="34" charset="0"/>
                <a:cs typeface="Times New Roman" panose="02020603050405020304" pitchFamily="18" charset="0"/>
              </a:rPr>
              <a:t>Profit per Additional 500 Attendees</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IN" sz="1800" dirty="0">
                <a:effectLst/>
                <a:latin typeface="Arial" panose="020B0604020202020204" pitchFamily="34" charset="0"/>
                <a:ea typeface="Calibri" panose="020F0502020204030204" pitchFamily="34" charset="0"/>
                <a:cs typeface="Times New Roman" panose="02020603050405020304" pitchFamily="18" charset="0"/>
              </a:rPr>
              <a:t>25,000</a:t>
            </a:r>
          </a:p>
          <a:p>
            <a:pPr algn="just">
              <a:lnSpc>
                <a:spcPct val="150000"/>
              </a:lnSpc>
              <a:spcAft>
                <a:spcPts val="800"/>
              </a:spcAft>
              <a:buNone/>
            </a:pPr>
            <a:r>
              <a:rPr lang="en-IN" sz="1800" b="1" dirty="0">
                <a:effectLst/>
                <a:latin typeface="Arial" panose="020B0604020202020204" pitchFamily="34" charset="0"/>
                <a:ea typeface="Calibri" panose="020F0502020204030204" pitchFamily="34" charset="0"/>
                <a:cs typeface="Times New Roman" panose="02020603050405020304" pitchFamily="18" charset="0"/>
              </a:rPr>
              <a:t>Explanation:</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Wingdings" panose="05000000000000000000" pitchFamily="2" charset="2"/>
              <a:buChar char=""/>
            </a:pPr>
            <a:r>
              <a:rPr lang="en-IN" sz="1800" b="1" dirty="0">
                <a:effectLst/>
                <a:latin typeface="Arial" panose="020B0604020202020204" pitchFamily="34" charset="0"/>
                <a:ea typeface="Calibri" panose="020F0502020204030204" pitchFamily="34" charset="0"/>
                <a:cs typeface="Times New Roman" panose="02020603050405020304" pitchFamily="18" charset="0"/>
              </a:rPr>
              <a:t>Break-even Attendees:</a:t>
            </a:r>
            <a:r>
              <a:rPr lang="en-IN" sz="1800" dirty="0">
                <a:effectLst/>
                <a:latin typeface="Arial" panose="020B0604020202020204" pitchFamily="34" charset="0"/>
                <a:ea typeface="Calibri" panose="020F0502020204030204" pitchFamily="34" charset="0"/>
                <a:cs typeface="Times New Roman" panose="02020603050405020304" pitchFamily="18" charset="0"/>
              </a:rPr>
              <a:t> The show will break even when it has 4,000 attendees, neither making profit nor loss.</a:t>
            </a:r>
          </a:p>
          <a:p>
            <a:pPr marL="342900" lvl="0" indent="-342900" algn="just">
              <a:lnSpc>
                <a:spcPct val="150000"/>
              </a:lnSpc>
              <a:buFont typeface="Wingdings" panose="05000000000000000000" pitchFamily="2" charset="2"/>
              <a:buChar char=""/>
            </a:pPr>
            <a:r>
              <a:rPr lang="en-IN" sz="1800" b="1" dirty="0">
                <a:effectLst/>
                <a:latin typeface="Arial" panose="020B0604020202020204" pitchFamily="34" charset="0"/>
                <a:ea typeface="Calibri" panose="020F0502020204030204" pitchFamily="34" charset="0"/>
                <a:cs typeface="Times New Roman" panose="02020603050405020304" pitchFamily="18" charset="0"/>
              </a:rPr>
              <a:t>Profit at 5,000 Attendees:</a:t>
            </a:r>
            <a:r>
              <a:rPr lang="en-IN" sz="1800" dirty="0">
                <a:effectLst/>
                <a:latin typeface="Arial" panose="020B0604020202020204" pitchFamily="34" charset="0"/>
                <a:ea typeface="Calibri" panose="020F0502020204030204" pitchFamily="34" charset="0"/>
                <a:cs typeface="Times New Roman" panose="02020603050405020304" pitchFamily="18" charset="0"/>
              </a:rPr>
              <a:t> With capacity utilization (5,000 attendees), the event is expected to generate a profit of £100,000.</a:t>
            </a:r>
          </a:p>
          <a:p>
            <a:pPr marL="342900" lvl="0" indent="-342900" algn="just">
              <a:lnSpc>
                <a:spcPct val="150000"/>
              </a:lnSpc>
              <a:spcAft>
                <a:spcPts val="800"/>
              </a:spcAft>
              <a:buFont typeface="Wingdings" panose="05000000000000000000" pitchFamily="2" charset="2"/>
              <a:buChar char=""/>
            </a:pPr>
            <a:r>
              <a:rPr lang="en-IN" sz="1800" b="1" dirty="0">
                <a:effectLst/>
                <a:latin typeface="Arial" panose="020B0604020202020204" pitchFamily="34" charset="0"/>
                <a:ea typeface="Calibri" panose="020F0502020204030204" pitchFamily="34" charset="0"/>
                <a:cs typeface="Times New Roman" panose="02020603050405020304" pitchFamily="18" charset="0"/>
              </a:rPr>
              <a:t>Additional Profit per Additional 500:</a:t>
            </a:r>
            <a:r>
              <a:rPr lang="en-IN" sz="1800" dirty="0">
                <a:effectLst/>
                <a:latin typeface="Arial" panose="020B0604020202020204" pitchFamily="34" charset="0"/>
                <a:ea typeface="Calibri" panose="020F0502020204030204" pitchFamily="34" charset="0"/>
                <a:cs typeface="Times New Roman" panose="02020603050405020304" pitchFamily="18" charset="0"/>
              </a:rPr>
              <a:t> Every additional 500 attendees will add around £25,000 to the profit.</a:t>
            </a:r>
          </a:p>
          <a:p>
            <a:endParaRPr lang="en-IN" dirty="0"/>
          </a:p>
        </p:txBody>
      </p:sp>
      <p:sp>
        <p:nvSpPr>
          <p:cNvPr id="4" name="Slide Number Placeholder 3"/>
          <p:cNvSpPr>
            <a:spLocks noGrp="1"/>
          </p:cNvSpPr>
          <p:nvPr>
            <p:ph type="sldNum" sz="quarter" idx="5"/>
          </p:nvPr>
        </p:nvSpPr>
        <p:spPr/>
        <p:txBody>
          <a:bodyPr/>
          <a:lstStyle/>
          <a:p>
            <a:fld id="{A3D39BA2-F127-4DB1-B8FD-D5A70CC3E01B}" type="slidenum">
              <a:rPr lang="en-US" smtClean="0"/>
              <a:pPr/>
              <a:t>8</a:t>
            </a:fld>
            <a:endParaRPr lang="en-US" dirty="0"/>
          </a:p>
        </p:txBody>
      </p:sp>
    </p:spTree>
    <p:extLst>
      <p:ext uri="{BB962C8B-B14F-4D97-AF65-F5344CB8AC3E}">
        <p14:creationId xmlns:p14="http://schemas.microsoft.com/office/powerpoint/2010/main" val="22820891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festival will provide immense economic gains to local businesses by generating demand for accommodation, transportation, meals, and other related tourism services. The presence of international tourists will increase </a:t>
            </a:r>
            <a:r>
              <a:rPr lang="en-US" dirty="0" err="1"/>
              <a:t>Wales'</a:t>
            </a:r>
            <a:r>
              <a:rPr lang="en-US" dirty="0"/>
              <a:t> global appeal as a tourist destination, leading to future visitors and investors. Community participation will be promoted through partnerships with local artists, cultural groups, and hospitality businesses, boosting the sense of pride and ownership (Aidoo et al., 2024). In the longer term, the event will enhance destination branding, further establishing Wales as a vibrant and open destination for international tourism, business events, and cultural exchange.</a:t>
            </a:r>
            <a:endParaRPr lang="en-IN" dirty="0"/>
          </a:p>
        </p:txBody>
      </p:sp>
      <p:sp>
        <p:nvSpPr>
          <p:cNvPr id="4" name="Slide Number Placeholder 3"/>
          <p:cNvSpPr>
            <a:spLocks noGrp="1"/>
          </p:cNvSpPr>
          <p:nvPr>
            <p:ph type="sldNum" sz="quarter" idx="5"/>
          </p:nvPr>
        </p:nvSpPr>
        <p:spPr/>
        <p:txBody>
          <a:bodyPr/>
          <a:lstStyle/>
          <a:p>
            <a:fld id="{A3D39BA2-F127-4DB1-B8FD-D5A70CC3E01B}" type="slidenum">
              <a:rPr lang="en-US" smtClean="0"/>
              <a:pPr/>
              <a:t>9</a:t>
            </a:fld>
            <a:endParaRPr lang="en-US" dirty="0"/>
          </a:p>
        </p:txBody>
      </p:sp>
    </p:spTree>
    <p:extLst>
      <p:ext uri="{BB962C8B-B14F-4D97-AF65-F5344CB8AC3E}">
        <p14:creationId xmlns:p14="http://schemas.microsoft.com/office/powerpoint/2010/main" val="6398554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Poor weather, potential travel delays, and low participation are the event's main dangers (O’Toole, 2011). To combat this, comprehensive event insurance will guard against unforeseen issues, and backup plans like inside locations for outdoor activities—will be accessible. By providing hybrid event forms, people from other countries will be able to participate virtually if needed. Strict adherence to local health laws, security protocols, and venue-specific specifications will be prioritised in order to provide a hassle-free and safe experience for both employees and guests.</a:t>
            </a:r>
          </a:p>
        </p:txBody>
      </p:sp>
      <p:sp>
        <p:nvSpPr>
          <p:cNvPr id="4" name="Slide Number Placeholder 3"/>
          <p:cNvSpPr>
            <a:spLocks noGrp="1"/>
          </p:cNvSpPr>
          <p:nvPr>
            <p:ph type="sldNum" sz="quarter" idx="5"/>
          </p:nvPr>
        </p:nvSpPr>
        <p:spPr/>
        <p:txBody>
          <a:bodyPr/>
          <a:lstStyle/>
          <a:p>
            <a:fld id="{A3D39BA2-F127-4DB1-B8FD-D5A70CC3E01B}" type="slidenum">
              <a:rPr lang="en-US" smtClean="0"/>
              <a:pPr/>
              <a:t>10</a:t>
            </a:fld>
            <a:endParaRPr lang="en-US" dirty="0"/>
          </a:p>
        </p:txBody>
      </p:sp>
    </p:spTree>
    <p:extLst>
      <p:ext uri="{BB962C8B-B14F-4D97-AF65-F5344CB8AC3E}">
        <p14:creationId xmlns:p14="http://schemas.microsoft.com/office/powerpoint/2010/main" val="35635067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"Year of </a:t>
            </a:r>
            <a:r>
              <a:rPr lang="en-US" dirty="0" err="1"/>
              <a:t>Croeso</a:t>
            </a:r>
            <a:r>
              <a:rPr lang="en-US" dirty="0"/>
              <a:t> 2025" campaign, which promotes Wales as a top global destination for culture, hospitality, and tourism, makes this event strategically sound. By showcasing </a:t>
            </a:r>
            <a:r>
              <a:rPr lang="en-US" dirty="0" err="1"/>
              <a:t>Wales'</a:t>
            </a:r>
            <a:r>
              <a:rPr lang="en-US" dirty="0"/>
              <a:t> unique charms that including its language, food, and scenery to and fostering international connections in the MICE industry, it advances Welsh tourism goals. By encouraging economic growth through tourism and creating lasting value for the destination brand, the event meets the needs of stakeholders. Additionally, it provides an opportunity to examine investment strategies and event planning, assessing viability and strategic decision-making in global event management (Abashidze, 2024).</a:t>
            </a:r>
            <a:endParaRPr lang="en-IN" dirty="0"/>
          </a:p>
        </p:txBody>
      </p:sp>
      <p:sp>
        <p:nvSpPr>
          <p:cNvPr id="4" name="Slide Number Placeholder 3"/>
          <p:cNvSpPr>
            <a:spLocks noGrp="1"/>
          </p:cNvSpPr>
          <p:nvPr>
            <p:ph type="sldNum" sz="quarter" idx="5"/>
          </p:nvPr>
        </p:nvSpPr>
        <p:spPr/>
        <p:txBody>
          <a:bodyPr/>
          <a:lstStyle/>
          <a:p>
            <a:fld id="{A3D39BA2-F127-4DB1-B8FD-D5A70CC3E01B}" type="slidenum">
              <a:rPr lang="en-US" smtClean="0"/>
              <a:pPr/>
              <a:t>11</a:t>
            </a:fld>
            <a:endParaRPr lang="en-US" dirty="0"/>
          </a:p>
        </p:txBody>
      </p:sp>
    </p:spTree>
    <p:extLst>
      <p:ext uri="{BB962C8B-B14F-4D97-AF65-F5344CB8AC3E}">
        <p14:creationId xmlns:p14="http://schemas.microsoft.com/office/powerpoint/2010/main" val="10290790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This event's planning presented a number of difficulties, including managing the complexities of logistics, making the event accessible to a range of groups, and striking a balance between cultural authenticity and universal appeal. Among the lessons acquired include the importance of stakeholder engagement and adaptability to shifting market trends (</a:t>
            </a:r>
            <a:r>
              <a:rPr lang="en-GB" noProof="0" dirty="0" err="1"/>
              <a:t>Omowole</a:t>
            </a:r>
            <a:r>
              <a:rPr lang="en-GB" noProof="0" dirty="0"/>
              <a:t> et al., 2024). Particularly when it comes to eco-friendly operations and sustainable supply chain issues, financial restrictions and reliance on outside partnerships are potential viability constraints that require more research. Sustainability, diversity, and equitable portrayal of Welsh culture are major ethical considerations in event planning and execution. Future research will increase long-term economic and social rewards to host communities and make event methods more ecologically friendly.</a:t>
            </a:r>
          </a:p>
        </p:txBody>
      </p:sp>
      <p:sp>
        <p:nvSpPr>
          <p:cNvPr id="4" name="Slide Number Placeholder 3"/>
          <p:cNvSpPr>
            <a:spLocks noGrp="1"/>
          </p:cNvSpPr>
          <p:nvPr>
            <p:ph type="sldNum" sz="quarter" idx="5"/>
          </p:nvPr>
        </p:nvSpPr>
        <p:spPr/>
        <p:txBody>
          <a:bodyPr/>
          <a:lstStyle/>
          <a:p>
            <a:fld id="{A3D39BA2-F127-4DB1-B8FD-D5A70CC3E01B}" type="slidenum">
              <a:rPr lang="en-US" smtClean="0"/>
              <a:pPr/>
              <a:t>12</a:t>
            </a:fld>
            <a:endParaRPr lang="en-US" dirty="0"/>
          </a:p>
        </p:txBody>
      </p:sp>
    </p:spTree>
    <p:extLst>
      <p:ext uri="{BB962C8B-B14F-4D97-AF65-F5344CB8AC3E}">
        <p14:creationId xmlns:p14="http://schemas.microsoft.com/office/powerpoint/2010/main" val="36898624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The "</a:t>
            </a:r>
            <a:r>
              <a:rPr lang="en-GB" noProof="0" dirty="0" err="1"/>
              <a:t>Croeso</a:t>
            </a:r>
            <a:r>
              <a:rPr lang="en-GB" noProof="0" dirty="0"/>
              <a:t> Connections of International Culture and Hospitality Expo" is a compelling proposal for viability because it combines Wales' cultural legacy with global hospitality and tourist trends. Given its global scope, the event falls well within the purview of Wales' "Year of </a:t>
            </a:r>
            <a:r>
              <a:rPr lang="en-GB" noProof="0" dirty="0" err="1"/>
              <a:t>Croeso</a:t>
            </a:r>
            <a:r>
              <a:rPr lang="en-GB" noProof="0" dirty="0"/>
              <a:t>" initiative and offers a venue for business growth, travel, and cross-cultural interaction. The site of choice, ICC Wales, offers cutting-edge facilities and the highest level of accessibility, and the varied program ensures an interesting experience. Because it has the potential to significantly strengthen Wales' standing internationally, boost domestic travel, and create enduring relationships, this event is strategically worth investing in.</a:t>
            </a:r>
          </a:p>
        </p:txBody>
      </p:sp>
      <p:sp>
        <p:nvSpPr>
          <p:cNvPr id="4" name="Slide Number Placeholder 3"/>
          <p:cNvSpPr>
            <a:spLocks noGrp="1"/>
          </p:cNvSpPr>
          <p:nvPr>
            <p:ph type="sldNum" sz="quarter" idx="5"/>
          </p:nvPr>
        </p:nvSpPr>
        <p:spPr/>
        <p:txBody>
          <a:bodyPr/>
          <a:lstStyle/>
          <a:p>
            <a:fld id="{A3D39BA2-F127-4DB1-B8FD-D5A70CC3E01B}" type="slidenum">
              <a:rPr lang="en-US" smtClean="0"/>
              <a:pPr/>
              <a:t>13</a:t>
            </a:fld>
            <a:endParaRPr lang="en-US" dirty="0"/>
          </a:p>
        </p:txBody>
      </p:sp>
    </p:spTree>
    <p:extLst>
      <p:ext uri="{BB962C8B-B14F-4D97-AF65-F5344CB8AC3E}">
        <p14:creationId xmlns:p14="http://schemas.microsoft.com/office/powerpoint/2010/main" val="12447894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Abashidze, I., (2024). DESTINATION BRANDING FOR GAINING A COMPETITIVE EDGE IN THE GLOBAL TOURISM LANDSCAPE: INSIGHTS AND PROSPECTS OF THE GEORGIAN CASE. </a:t>
            </a:r>
            <a:r>
              <a:rPr lang="en-GB" sz="1800" i="1" dirty="0">
                <a:effectLst/>
                <a:latin typeface="Arial" panose="020B0604020202020204" pitchFamily="34" charset="0"/>
                <a:ea typeface="Calibri" panose="020F0502020204030204" pitchFamily="34" charset="0"/>
                <a:cs typeface="Times New Roman" panose="02020603050405020304" pitchFamily="18" charset="0"/>
              </a:rPr>
              <a:t>Innovative economics and management</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effectLst/>
                <a:latin typeface="Arial" panose="020B0604020202020204" pitchFamily="34" charset="0"/>
                <a:ea typeface="Calibri" panose="020F0502020204030204" pitchFamily="34" charset="0"/>
                <a:cs typeface="Times New Roman" panose="02020603050405020304" pitchFamily="18" charset="0"/>
              </a:rPr>
              <a:t>11</a:t>
            </a:r>
            <a:r>
              <a:rPr lang="en-GB" sz="1800" dirty="0">
                <a:effectLst/>
                <a:latin typeface="Arial" panose="020B0604020202020204" pitchFamily="34" charset="0"/>
                <a:ea typeface="Calibri" panose="020F0502020204030204" pitchFamily="34" charset="0"/>
                <a:cs typeface="Times New Roman" panose="02020603050405020304" pitchFamily="18" charset="0"/>
              </a:rPr>
              <a:t>(3), pp.47-58.</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1800" dirty="0" err="1">
                <a:effectLst/>
                <a:latin typeface="Arial" panose="020B0604020202020204" pitchFamily="34" charset="0"/>
                <a:ea typeface="Calibri" panose="020F0502020204030204" pitchFamily="34" charset="0"/>
                <a:cs typeface="Times New Roman" panose="02020603050405020304" pitchFamily="18" charset="0"/>
              </a:rPr>
              <a:t>Agustini</a:t>
            </a:r>
            <a:r>
              <a:rPr lang="en-GB" sz="1800" dirty="0">
                <a:effectLst/>
                <a:latin typeface="Arial" panose="020B0604020202020204" pitchFamily="34" charset="0"/>
                <a:ea typeface="Calibri" panose="020F0502020204030204" pitchFamily="34" charset="0"/>
                <a:cs typeface="Times New Roman" panose="02020603050405020304" pitchFamily="18" charset="0"/>
              </a:rPr>
              <a:t>, D.A.E.,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Adnyani</a:t>
            </a:r>
            <a:r>
              <a:rPr lang="en-GB" sz="1800" dirty="0">
                <a:effectLst/>
                <a:latin typeface="Arial" panose="020B0604020202020204" pitchFamily="34" charset="0"/>
                <a:ea typeface="Calibri" panose="020F0502020204030204" pitchFamily="34" charset="0"/>
                <a:cs typeface="Times New Roman" panose="02020603050405020304" pitchFamily="18" charset="0"/>
              </a:rPr>
              <a:t>, N.K.S.,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Myartawan</a:t>
            </a:r>
            <a:r>
              <a:rPr lang="en-GB" sz="1800" dirty="0">
                <a:effectLst/>
                <a:latin typeface="Arial" panose="020B0604020202020204" pitchFamily="34" charset="0"/>
                <a:ea typeface="Calibri" panose="020F0502020204030204" pitchFamily="34" charset="0"/>
                <a:cs typeface="Times New Roman" panose="02020603050405020304" pitchFamily="18" charset="0"/>
              </a:rPr>
              <a:t>, I.P.N.W. and Saputra, I.N.P.H., (2024). Regional Tourism Management in Increasing Regional Original Income Reviewed From the Perspective of the Business Cooperation Law. </a:t>
            </a:r>
            <a:r>
              <a:rPr lang="en-GB" sz="1800" i="1" dirty="0">
                <a:effectLst/>
                <a:latin typeface="Arial" panose="020B0604020202020204" pitchFamily="34" charset="0"/>
                <a:ea typeface="Calibri" panose="020F0502020204030204" pitchFamily="34" charset="0"/>
                <a:cs typeface="Times New Roman" panose="02020603050405020304" pitchFamily="18" charset="0"/>
              </a:rPr>
              <a:t>JIS SIWIRABUDA</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effectLst/>
                <a:latin typeface="Arial" panose="020B0604020202020204" pitchFamily="34" charset="0"/>
                <a:ea typeface="Calibri" panose="020F0502020204030204" pitchFamily="34" charset="0"/>
                <a:cs typeface="Times New Roman" panose="02020603050405020304" pitchFamily="18" charset="0"/>
              </a:rPr>
              <a:t>2</a:t>
            </a:r>
            <a:r>
              <a:rPr lang="en-GB" sz="1800" dirty="0">
                <a:effectLst/>
                <a:latin typeface="Arial" panose="020B0604020202020204" pitchFamily="34" charset="0"/>
                <a:ea typeface="Calibri" panose="020F0502020204030204" pitchFamily="34" charset="0"/>
                <a:cs typeface="Times New Roman" panose="02020603050405020304" pitchFamily="18" charset="0"/>
              </a:rPr>
              <a:t>(2), pp.118-126.</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Aidoo, G.S.,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Kwaning</a:t>
            </a:r>
            <a:r>
              <a:rPr lang="en-GB" sz="1800" dirty="0">
                <a:effectLst/>
                <a:latin typeface="Arial" panose="020B0604020202020204" pitchFamily="34" charset="0"/>
                <a:ea typeface="Calibri" panose="020F0502020204030204" pitchFamily="34" charset="0"/>
                <a:cs typeface="Times New Roman" panose="02020603050405020304" pitchFamily="18" charset="0"/>
              </a:rPr>
              <a:t>, C.O., Opoku, A.K., Owusu, A., Owusu–Ansah, V. and Afriyie, E.O., (2024). Cultural tourism, place branding, and sustainable development: The role of community engagement, visitor’s satisfaction and environmental awareness. </a:t>
            </a:r>
            <a:r>
              <a:rPr lang="en-GB" sz="1800" i="1" dirty="0">
                <a:effectLst/>
                <a:latin typeface="Arial" panose="020B0604020202020204" pitchFamily="34" charset="0"/>
                <a:ea typeface="Calibri" panose="020F0502020204030204" pitchFamily="34" charset="0"/>
                <a:cs typeface="Times New Roman" panose="02020603050405020304" pitchFamily="18" charset="0"/>
              </a:rPr>
              <a:t>Edelweiss Applied Science and Technology</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effectLst/>
                <a:latin typeface="Arial" panose="020B0604020202020204" pitchFamily="34" charset="0"/>
                <a:ea typeface="Calibri" panose="020F0502020204030204" pitchFamily="34" charset="0"/>
                <a:cs typeface="Times New Roman" panose="02020603050405020304" pitchFamily="18" charset="0"/>
              </a:rPr>
              <a:t>8</a:t>
            </a:r>
            <a:r>
              <a:rPr lang="en-GB" sz="1800" dirty="0">
                <a:effectLst/>
                <a:latin typeface="Arial" panose="020B0604020202020204" pitchFamily="34" charset="0"/>
                <a:ea typeface="Calibri" panose="020F0502020204030204" pitchFamily="34" charset="0"/>
                <a:cs typeface="Times New Roman" panose="02020603050405020304" pitchFamily="18" charset="0"/>
              </a:rPr>
              <a:t>(6), pp.9609-9632.</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IN" sz="1800" dirty="0">
                <a:effectLst/>
                <a:latin typeface="Arial" panose="020B0604020202020204" pitchFamily="34" charset="0"/>
                <a:ea typeface="Calibri" panose="020F0502020204030204" pitchFamily="34" charset="0"/>
                <a:cs typeface="Times New Roman" panose="02020603050405020304" pitchFamily="18" charset="0"/>
              </a:rPr>
              <a:t>Andersons, A., </a:t>
            </a:r>
            <a:r>
              <a:rPr lang="en-IN" sz="1800" dirty="0" err="1">
                <a:effectLst/>
                <a:latin typeface="Arial" panose="020B0604020202020204" pitchFamily="34" charset="0"/>
                <a:ea typeface="Calibri" panose="020F0502020204030204" pitchFamily="34" charset="0"/>
                <a:cs typeface="Times New Roman" panose="02020603050405020304" pitchFamily="18" charset="0"/>
              </a:rPr>
              <a:t>Prodani</a:t>
            </a:r>
            <a:r>
              <a:rPr lang="en-IN" sz="1800" dirty="0">
                <a:effectLst/>
                <a:latin typeface="Arial" panose="020B0604020202020204" pitchFamily="34" charset="0"/>
                <a:ea typeface="Calibri" panose="020F0502020204030204" pitchFamily="34" charset="0"/>
                <a:cs typeface="Times New Roman" panose="02020603050405020304" pitchFamily="18" charset="0"/>
              </a:rPr>
              <a:t>, R., Bushati, J. and Zefi, G., (2024), June. Physical activity recovery model in post Covid-19 period: Latvia case study. In </a:t>
            </a:r>
            <a:r>
              <a:rPr lang="en-IN" sz="1800" i="1" dirty="0">
                <a:effectLst/>
                <a:latin typeface="Arial" panose="020B0604020202020204" pitchFamily="34" charset="0"/>
                <a:ea typeface="Calibri" panose="020F0502020204030204" pitchFamily="34" charset="0"/>
                <a:cs typeface="Times New Roman" panose="02020603050405020304" pitchFamily="18" charset="0"/>
              </a:rPr>
              <a:t>ENVIRONMENT. TECHNOLOGIES. RESOURCES. Proceedings of the International Scientific and Practical Conference</a:t>
            </a:r>
            <a:r>
              <a:rPr lang="en-IN" sz="1800" dirty="0">
                <a:effectLst/>
                <a:latin typeface="Arial" panose="020B0604020202020204" pitchFamily="34" charset="0"/>
                <a:ea typeface="Calibri" panose="020F0502020204030204" pitchFamily="34" charset="0"/>
                <a:cs typeface="Times New Roman" panose="02020603050405020304" pitchFamily="18" charset="0"/>
              </a:rPr>
              <a:t> (Vol. 2, pp. 17-21).</a:t>
            </a:r>
          </a:p>
          <a:p>
            <a:pPr algn="just">
              <a:lnSpc>
                <a:spcPct val="150000"/>
              </a:lnSpc>
              <a:spcAft>
                <a:spcPts val="800"/>
              </a:spcAft>
              <a:buNone/>
            </a:pPr>
            <a:r>
              <a:rPr lang="en-IN" sz="1800" dirty="0" err="1">
                <a:effectLst/>
                <a:latin typeface="Arial" panose="020B0604020202020204" pitchFamily="34" charset="0"/>
                <a:ea typeface="Calibri" panose="020F0502020204030204" pitchFamily="34" charset="0"/>
                <a:cs typeface="Times New Roman" panose="02020603050405020304" pitchFamily="18" charset="0"/>
              </a:rPr>
              <a:t>Augoye</a:t>
            </a:r>
            <a:r>
              <a:rPr lang="en-IN" sz="1800" dirty="0">
                <a:effectLst/>
                <a:latin typeface="Arial" panose="020B0604020202020204" pitchFamily="34" charset="0"/>
                <a:ea typeface="Calibri" panose="020F0502020204030204" pitchFamily="34" charset="0"/>
                <a:cs typeface="Times New Roman" panose="02020603050405020304" pitchFamily="18" charset="0"/>
              </a:rPr>
              <a:t>, O., Muyiwa-Ajayi, T.P. and </a:t>
            </a:r>
            <a:r>
              <a:rPr lang="en-IN" sz="1800" dirty="0" err="1">
                <a:effectLst/>
                <a:latin typeface="Arial" panose="020B0604020202020204" pitchFamily="34" charset="0"/>
                <a:ea typeface="Calibri" panose="020F0502020204030204" pitchFamily="34" charset="0"/>
                <a:cs typeface="Times New Roman" panose="02020603050405020304" pitchFamily="18" charset="0"/>
              </a:rPr>
              <a:t>Sobowale</a:t>
            </a:r>
            <a:r>
              <a:rPr lang="en-IN" sz="1800" dirty="0">
                <a:effectLst/>
                <a:latin typeface="Arial" panose="020B0604020202020204" pitchFamily="34" charset="0"/>
                <a:ea typeface="Calibri" panose="020F0502020204030204" pitchFamily="34" charset="0"/>
                <a:cs typeface="Times New Roman" panose="02020603050405020304" pitchFamily="18" charset="0"/>
              </a:rPr>
              <a:t>, A., (2024). The effectiveness of carbon accounting in reducing corporate carbon footprints. </a:t>
            </a:r>
            <a:r>
              <a:rPr lang="en-IN" sz="1800" i="1" dirty="0">
                <a:effectLst/>
                <a:latin typeface="Arial" panose="020B0604020202020204" pitchFamily="34" charset="0"/>
                <a:ea typeface="Calibri" panose="020F0502020204030204" pitchFamily="34" charset="0"/>
                <a:cs typeface="Times New Roman" panose="02020603050405020304" pitchFamily="18" charset="0"/>
              </a:rPr>
              <a:t>International Journal of Multidisciplinary Research and Growth Evaluation</a:t>
            </a:r>
            <a:r>
              <a:rPr lang="en-IN" sz="1800" dirty="0">
                <a:effectLst/>
                <a:latin typeface="Arial" panose="020B0604020202020204" pitchFamily="34" charset="0"/>
                <a:ea typeface="Calibri" panose="020F0502020204030204" pitchFamily="34" charset="0"/>
                <a:cs typeface="Times New Roman" panose="02020603050405020304" pitchFamily="18" charset="0"/>
              </a:rPr>
              <a:t>, </a:t>
            </a:r>
            <a:r>
              <a:rPr lang="en-IN" sz="1800" i="1" dirty="0">
                <a:effectLst/>
                <a:latin typeface="Arial" panose="020B0604020202020204" pitchFamily="34" charset="0"/>
                <a:ea typeface="Calibri" panose="020F0502020204030204" pitchFamily="34" charset="0"/>
                <a:cs typeface="Times New Roman" panose="02020603050405020304" pitchFamily="18" charset="0"/>
              </a:rPr>
              <a:t>5</a:t>
            </a:r>
            <a:r>
              <a:rPr lang="en-IN" sz="1800" dirty="0">
                <a:effectLst/>
                <a:latin typeface="Arial" panose="020B0604020202020204" pitchFamily="34" charset="0"/>
                <a:ea typeface="Calibri" panose="020F0502020204030204" pitchFamily="34" charset="0"/>
                <a:cs typeface="Times New Roman" panose="02020603050405020304" pitchFamily="18" charset="0"/>
              </a:rPr>
              <a:t>(1), pp.1364-1371.</a:t>
            </a:r>
          </a:p>
          <a:p>
            <a:pPr algn="just">
              <a:lnSpc>
                <a:spcPct val="150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England, J., (2024). </a:t>
            </a:r>
            <a:r>
              <a:rPr lang="en-GB" sz="1800" i="1" dirty="0">
                <a:effectLst/>
                <a:latin typeface="Arial" panose="020B0604020202020204" pitchFamily="34" charset="0"/>
                <a:ea typeface="Calibri" panose="020F0502020204030204" pitchFamily="34" charset="0"/>
                <a:cs typeface="Times New Roman" panose="02020603050405020304" pitchFamily="18" charset="0"/>
              </a:rPr>
              <a:t>For Britain See Wales: A Possible Future?</a:t>
            </a:r>
            <a:r>
              <a:rPr lang="en-GB" sz="1800" dirty="0">
                <a:effectLst/>
                <a:latin typeface="Arial" panose="020B0604020202020204" pitchFamily="34" charset="0"/>
                <a:ea typeface="Calibri" panose="020F0502020204030204" pitchFamily="34" charset="0"/>
                <a:cs typeface="Times New Roman" panose="02020603050405020304" pitchFamily="18" charset="0"/>
              </a:rPr>
              <a:t>. Parthian Books.</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fortunebusinessinsights.com. (n.d.). </a:t>
            </a:r>
            <a:r>
              <a:rPr lang="en-GB" sz="1800" i="1" dirty="0">
                <a:effectLst/>
                <a:latin typeface="Arial" panose="020B0604020202020204" pitchFamily="34" charset="0"/>
                <a:ea typeface="Calibri" panose="020F0502020204030204" pitchFamily="34" charset="0"/>
                <a:cs typeface="Times New Roman" panose="02020603050405020304" pitchFamily="18" charset="0"/>
              </a:rPr>
              <a:t>MICE Market By Event Type | Growth Analysis Report [2030]</a:t>
            </a:r>
            <a:r>
              <a:rPr lang="en-GB" sz="1800" dirty="0">
                <a:effectLst/>
                <a:latin typeface="Arial" panose="020B0604020202020204" pitchFamily="34" charset="0"/>
                <a:ea typeface="Calibri" panose="020F0502020204030204" pitchFamily="34" charset="0"/>
                <a:cs typeface="Times New Roman" panose="02020603050405020304" pitchFamily="18" charset="0"/>
              </a:rPr>
              <a:t>. [online] 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https://www.fortunebusinessinsights.com/mice-market-108653</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Date: 11</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May, 2025]</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Fox, D. et al. (2014) Doing events research: from theory to practice. Routledge: Oxford</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Khanal, K., (2024). Leveraging Virtual Reality (VR) and Augmented Reality (AR) for Enhanced Tourism and Event Marketing: A Data-Driven Approach. In </a:t>
            </a:r>
            <a:r>
              <a:rPr lang="en-GB" sz="1800" i="1" dirty="0">
                <a:effectLst/>
                <a:latin typeface="Arial" panose="020B0604020202020204" pitchFamily="34" charset="0"/>
                <a:ea typeface="Calibri" panose="020F0502020204030204" pitchFamily="34" charset="0"/>
                <a:cs typeface="Times New Roman" panose="02020603050405020304" pitchFamily="18" charset="0"/>
              </a:rPr>
              <a:t>Marketing and Big Data Analytics in Tourism and Events</a:t>
            </a:r>
            <a:r>
              <a:rPr lang="en-GB" sz="1800" dirty="0">
                <a:effectLst/>
                <a:latin typeface="Arial" panose="020B0604020202020204" pitchFamily="34" charset="0"/>
                <a:ea typeface="Calibri" panose="020F0502020204030204" pitchFamily="34" charset="0"/>
                <a:cs typeface="Times New Roman" panose="02020603050405020304" pitchFamily="18" charset="0"/>
              </a:rPr>
              <a:t> (pp. 99-113). IGI Global.</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‌Martín-Rojo, I. and Gaspar-González, A.I., (2024). The impact of social changes on MICE tourism management in the age of digitalization: a bibliometric review. </a:t>
            </a:r>
            <a:r>
              <a:rPr lang="en-GB" sz="1800" i="1" dirty="0">
                <a:effectLst/>
                <a:latin typeface="Arial" panose="020B0604020202020204" pitchFamily="34" charset="0"/>
                <a:ea typeface="Calibri" panose="020F0502020204030204" pitchFamily="34" charset="0"/>
                <a:cs typeface="Times New Roman" panose="02020603050405020304" pitchFamily="18" charset="0"/>
              </a:rPr>
              <a:t>Review of Managerial Science</a:t>
            </a:r>
            <a:r>
              <a:rPr lang="en-GB" sz="1800" dirty="0">
                <a:effectLst/>
                <a:latin typeface="Arial" panose="020B0604020202020204" pitchFamily="34" charset="0"/>
                <a:ea typeface="Calibri" panose="020F0502020204030204" pitchFamily="34" charset="0"/>
                <a:cs typeface="Times New Roman" panose="02020603050405020304" pitchFamily="18" charset="0"/>
              </a:rPr>
              <a:t>, pp.1-24.</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Nair, S.K., (2025). Digital Transformation and Its Challenges in the Hospitality Industry in Malaysia: Moving Forward Into Industry Revolution 4.0. In </a:t>
            </a:r>
            <a:r>
              <a:rPr lang="en-GB" sz="1800" i="1" dirty="0">
                <a:effectLst/>
                <a:latin typeface="Arial" panose="020B0604020202020204" pitchFamily="34" charset="0"/>
                <a:ea typeface="Calibri" panose="020F0502020204030204" pitchFamily="34" charset="0"/>
                <a:cs typeface="Times New Roman" panose="02020603050405020304" pitchFamily="18" charset="0"/>
              </a:rPr>
              <a:t>Technological Innovations in the Food Service Industry</a:t>
            </a:r>
            <a:r>
              <a:rPr lang="en-GB" sz="1800" dirty="0">
                <a:effectLst/>
                <a:latin typeface="Arial" panose="020B0604020202020204" pitchFamily="34" charset="0"/>
                <a:ea typeface="Calibri" panose="020F0502020204030204" pitchFamily="34" charset="0"/>
                <a:cs typeface="Times New Roman" panose="02020603050405020304" pitchFamily="18" charset="0"/>
              </a:rPr>
              <a:t> (pp. 369-388). IGI Global Scientific Publishing.</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O’Toole, W. (2011) Events feasibility and development: from strategy to operations. Elsevier: Oxford</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1800" dirty="0" err="1">
                <a:effectLst/>
                <a:latin typeface="Arial" panose="020B0604020202020204" pitchFamily="34" charset="0"/>
                <a:ea typeface="Calibri" panose="020F0502020204030204" pitchFamily="34" charset="0"/>
                <a:cs typeface="Times New Roman" panose="02020603050405020304" pitchFamily="18" charset="0"/>
              </a:rPr>
              <a:t>Omowole</a:t>
            </a:r>
            <a:r>
              <a:rPr lang="en-GB" sz="1800" dirty="0">
                <a:effectLst/>
                <a:latin typeface="Arial" panose="020B0604020202020204" pitchFamily="34" charset="0"/>
                <a:ea typeface="Calibri" panose="020F0502020204030204" pitchFamily="34" charset="0"/>
                <a:cs typeface="Times New Roman" panose="02020603050405020304" pitchFamily="18" charset="0"/>
              </a:rPr>
              <a:t>, B.M., Olufemi-Philips, A.Q.,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Ofadile</a:t>
            </a:r>
            <a:r>
              <a:rPr lang="en-GB" sz="1800" dirty="0">
                <a:effectLst/>
                <a:latin typeface="Arial" panose="020B0604020202020204" pitchFamily="34" charset="0"/>
                <a:ea typeface="Calibri" panose="020F0502020204030204" pitchFamily="34" charset="0"/>
                <a:cs typeface="Times New Roman" panose="02020603050405020304" pitchFamily="18" charset="0"/>
              </a:rPr>
              <a:t>, O.C., Eyo-Udo, N.L. and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Ewim</a:t>
            </a:r>
            <a:r>
              <a:rPr lang="en-GB" sz="1800" dirty="0">
                <a:effectLst/>
                <a:latin typeface="Arial" panose="020B0604020202020204" pitchFamily="34" charset="0"/>
                <a:ea typeface="Calibri" panose="020F0502020204030204" pitchFamily="34" charset="0"/>
                <a:cs typeface="Times New Roman" panose="02020603050405020304" pitchFamily="18" charset="0"/>
              </a:rPr>
              <a:t>, S.E., (2024). Conceptualizing agile business practices for enhancing SME resilience to economic shocks. </a:t>
            </a:r>
            <a:r>
              <a:rPr lang="en-GB" sz="1800" i="1" dirty="0">
                <a:effectLst/>
                <a:latin typeface="Arial" panose="020B0604020202020204" pitchFamily="34" charset="0"/>
                <a:ea typeface="Calibri" panose="020F0502020204030204" pitchFamily="34" charset="0"/>
                <a:cs typeface="Times New Roman" panose="02020603050405020304" pitchFamily="18" charset="0"/>
              </a:rPr>
              <a:t>International Journal of Scholarly Research and Reviews</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effectLst/>
                <a:latin typeface="Arial" panose="020B0604020202020204" pitchFamily="34" charset="0"/>
                <a:ea typeface="Calibri" panose="020F0502020204030204" pitchFamily="34" charset="0"/>
                <a:cs typeface="Times New Roman" panose="02020603050405020304" pitchFamily="18" charset="0"/>
              </a:rPr>
              <a:t>5</a:t>
            </a:r>
            <a:r>
              <a:rPr lang="en-GB" sz="1800" dirty="0">
                <a:effectLst/>
                <a:latin typeface="Arial" panose="020B0604020202020204" pitchFamily="34" charset="0"/>
                <a:ea typeface="Calibri" panose="020F0502020204030204" pitchFamily="34" charset="0"/>
                <a:cs typeface="Times New Roman" panose="02020603050405020304" pitchFamily="18" charset="0"/>
              </a:rPr>
              <a:t>(2), pp.070-088.</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IN" sz="1800" dirty="0">
                <a:effectLst/>
                <a:latin typeface="Arial" panose="020B0604020202020204" pitchFamily="34" charset="0"/>
                <a:ea typeface="Calibri" panose="020F0502020204030204" pitchFamily="34" charset="0"/>
                <a:cs typeface="Times New Roman" panose="02020603050405020304" pitchFamily="18" charset="0"/>
              </a:rPr>
              <a:t>Parry, S., Hanna, S., Tenbrink, T., Roberts, H. and Young, E., (2024). Capitalising on the Slate Landscape UNESCO World Heritage Site and the development of sustainable tourism in Northwest Wales.</a:t>
            </a:r>
          </a:p>
          <a:p>
            <a:pPr algn="just">
              <a:lnSpc>
                <a:spcPct val="150000"/>
              </a:lnSpc>
              <a:spcAft>
                <a:spcPts val="800"/>
              </a:spcAft>
              <a:buNone/>
            </a:pPr>
            <a:r>
              <a:rPr lang="en-GB" sz="1800" dirty="0" err="1">
                <a:effectLst/>
                <a:latin typeface="Arial" panose="020B0604020202020204" pitchFamily="34" charset="0"/>
                <a:ea typeface="Calibri" panose="020F0502020204030204" pitchFamily="34" charset="0"/>
                <a:cs typeface="Times New Roman" panose="02020603050405020304" pitchFamily="18" charset="0"/>
              </a:rPr>
              <a:t>Prevolšek</a:t>
            </a:r>
            <a:r>
              <a:rPr lang="en-GB" sz="1800" dirty="0">
                <a:effectLst/>
                <a:latin typeface="Arial" panose="020B0604020202020204" pitchFamily="34" charset="0"/>
                <a:ea typeface="Calibri" panose="020F0502020204030204" pitchFamily="34" charset="0"/>
                <a:cs typeface="Times New Roman" panose="02020603050405020304" pitchFamily="18" charset="0"/>
              </a:rPr>
              <a:t>, 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Kukurin</a:t>
            </a:r>
            <a:r>
              <a:rPr lang="en-GB" sz="1800" dirty="0">
                <a:effectLst/>
                <a:latin typeface="Arial" panose="020B0604020202020204" pitchFamily="34" charset="0"/>
                <a:ea typeface="Calibri" panose="020F0502020204030204" pitchFamily="34" charset="0"/>
                <a:cs typeface="Times New Roman" panose="02020603050405020304" pitchFamily="18" charset="0"/>
              </a:rPr>
              <a:t>, Ž. and Golja, T., (2024). Collaborative Synergies for Elevated Destination Experiences: A Model of Cooperation between Hotel Companies, DMOs, and Local Stakeholders. </a:t>
            </a:r>
            <a:r>
              <a:rPr lang="en-GB" sz="1800" i="1" dirty="0" err="1">
                <a:effectLst/>
                <a:latin typeface="Arial" panose="020B0604020202020204" pitchFamily="34" charset="0"/>
                <a:ea typeface="Calibri" panose="020F0502020204030204" pitchFamily="34" charset="0"/>
                <a:cs typeface="Times New Roman" panose="02020603050405020304" pitchFamily="18" charset="0"/>
              </a:rPr>
              <a:t>Organizacija</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effectLst/>
                <a:latin typeface="Arial" panose="020B0604020202020204" pitchFamily="34" charset="0"/>
                <a:ea typeface="Calibri" panose="020F0502020204030204" pitchFamily="34" charset="0"/>
                <a:cs typeface="Times New Roman" panose="02020603050405020304" pitchFamily="18" charset="0"/>
              </a:rPr>
              <a:t>57</a:t>
            </a:r>
            <a:r>
              <a:rPr lang="en-GB" sz="1800" dirty="0">
                <a:effectLst/>
                <a:latin typeface="Arial" panose="020B0604020202020204" pitchFamily="34" charset="0"/>
                <a:ea typeface="Calibri" panose="020F0502020204030204" pitchFamily="34" charset="0"/>
                <a:cs typeface="Times New Roman" panose="02020603050405020304" pitchFamily="18" charset="0"/>
              </a:rPr>
              <a:t>(1), pp.20-38.</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IN" sz="1800" dirty="0">
                <a:effectLst/>
                <a:latin typeface="Arial" panose="020B0604020202020204" pitchFamily="34" charset="0"/>
                <a:ea typeface="Calibri" panose="020F0502020204030204" pitchFamily="34" charset="0"/>
                <a:cs typeface="Times New Roman" panose="02020603050405020304" pitchFamily="18" charset="0"/>
              </a:rPr>
              <a:t>Radcliffe, J., (2024). Caribbean and West African seamen in a Welsh port, 1871–1939: the Seamen’s Boarding House and the growth and development of settlement in Cardiff.</a:t>
            </a:r>
          </a:p>
          <a:p>
            <a:pPr algn="just">
              <a:lnSpc>
                <a:spcPct val="150000"/>
              </a:lnSpc>
              <a:spcAft>
                <a:spcPts val="800"/>
              </a:spcAft>
              <a:buNone/>
            </a:pPr>
            <a:r>
              <a:rPr lang="en-IN" sz="1800" dirty="0">
                <a:effectLst/>
                <a:latin typeface="Arial" panose="020B0604020202020204" pitchFamily="34" charset="0"/>
                <a:ea typeface="Calibri" panose="020F0502020204030204" pitchFamily="34" charset="0"/>
                <a:cs typeface="Times New Roman" panose="02020603050405020304" pitchFamily="18" charset="0"/>
              </a:rPr>
              <a:t>Rhodes, M., Hannum, K., Burnau, M., Denison, V., </a:t>
            </a:r>
            <a:r>
              <a:rPr lang="en-IN" sz="1800" dirty="0" err="1">
                <a:effectLst/>
                <a:latin typeface="Arial" panose="020B0604020202020204" pitchFamily="34" charset="0"/>
                <a:ea typeface="Calibri" panose="020F0502020204030204" pitchFamily="34" charset="0"/>
                <a:cs typeface="Times New Roman" panose="02020603050405020304" pitchFamily="18" charset="0"/>
              </a:rPr>
              <a:t>Louya</a:t>
            </a:r>
            <a:r>
              <a:rPr lang="en-IN" sz="1800" dirty="0">
                <a:effectLst/>
                <a:latin typeface="Arial" panose="020B0604020202020204" pitchFamily="34" charset="0"/>
                <a:ea typeface="Calibri" panose="020F0502020204030204" pitchFamily="34" charset="0"/>
                <a:cs typeface="Times New Roman" panose="02020603050405020304" pitchFamily="18" charset="0"/>
              </a:rPr>
              <a:t>, K., Maue, G., McRoberts, M., Miller, R., Murphy, D., O'Connor, A. and Rigby, N., (2024). Museums, national resources, and the broader economic impacts of National Museum Wales. </a:t>
            </a:r>
            <a:r>
              <a:rPr lang="en-IN" sz="1800" i="1" dirty="0">
                <a:effectLst/>
                <a:latin typeface="Arial" panose="020B0604020202020204" pitchFamily="34" charset="0"/>
                <a:ea typeface="Calibri" panose="020F0502020204030204" pitchFamily="34" charset="0"/>
                <a:cs typeface="Times New Roman" panose="02020603050405020304" pitchFamily="18" charset="0"/>
              </a:rPr>
              <a:t>Welsh Economic Review</a:t>
            </a:r>
            <a:r>
              <a:rPr lang="en-IN" sz="1800" dirty="0">
                <a:effectLst/>
                <a:latin typeface="Arial" panose="020B0604020202020204" pitchFamily="34" charset="0"/>
                <a:ea typeface="Calibri" panose="020F0502020204030204" pitchFamily="34" charset="0"/>
                <a:cs typeface="Times New Roman" panose="02020603050405020304" pitchFamily="18" charset="0"/>
              </a:rPr>
              <a:t>, </a:t>
            </a:r>
            <a:r>
              <a:rPr lang="en-IN" sz="1800" i="1" dirty="0">
                <a:effectLst/>
                <a:latin typeface="Arial" panose="020B0604020202020204" pitchFamily="34" charset="0"/>
                <a:ea typeface="Calibri" panose="020F0502020204030204" pitchFamily="34" charset="0"/>
                <a:cs typeface="Times New Roman" panose="02020603050405020304" pitchFamily="18" charset="0"/>
              </a:rPr>
              <a:t>30</a:t>
            </a:r>
            <a:r>
              <a:rPr lang="en-IN" sz="1800" dirty="0">
                <a:effectLst/>
                <a:latin typeface="Arial" panose="020B0604020202020204" pitchFamily="34" charset="0"/>
                <a:ea typeface="Calibri" panose="020F0502020204030204" pitchFamily="34" charset="0"/>
                <a:cs typeface="Times New Roman" panose="02020603050405020304" pitchFamily="18" charset="0"/>
              </a:rPr>
              <a:t>.</a:t>
            </a:r>
          </a:p>
          <a:p>
            <a:pPr algn="just">
              <a:lnSpc>
                <a:spcPct val="150000"/>
              </a:lnSpc>
              <a:spcAft>
                <a:spcPts val="800"/>
              </a:spcAft>
              <a:buNone/>
            </a:pPr>
            <a:r>
              <a:rPr lang="en-IN" sz="1800" dirty="0" err="1">
                <a:effectLst/>
                <a:latin typeface="Arial" panose="020B0604020202020204" pitchFamily="34" charset="0"/>
                <a:ea typeface="Calibri" panose="020F0502020204030204" pitchFamily="34" charset="0"/>
                <a:cs typeface="Times New Roman" panose="02020603050405020304" pitchFamily="18" charset="0"/>
              </a:rPr>
              <a:t>Ruusunoksa</a:t>
            </a:r>
            <a:r>
              <a:rPr lang="en-IN" sz="1800" dirty="0">
                <a:effectLst/>
                <a:latin typeface="Arial" panose="020B0604020202020204" pitchFamily="34" charset="0"/>
                <a:ea typeface="Calibri" panose="020F0502020204030204" pitchFamily="34" charset="0"/>
                <a:cs typeface="Times New Roman" panose="02020603050405020304" pitchFamily="18" charset="0"/>
              </a:rPr>
              <a:t>, M., (2024). How to ensure good customer experience in hybrid events.</a:t>
            </a:r>
          </a:p>
          <a:p>
            <a:pPr algn="just">
              <a:lnSpc>
                <a:spcPct val="150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Rxglobal.com. (2025). </a:t>
            </a:r>
            <a:r>
              <a:rPr lang="en-GB" sz="1800" i="1" dirty="0">
                <a:effectLst/>
                <a:latin typeface="Arial" panose="020B0604020202020204" pitchFamily="34" charset="0"/>
                <a:ea typeface="Calibri" panose="020F0502020204030204" pitchFamily="34" charset="0"/>
                <a:cs typeface="Times New Roman" panose="02020603050405020304" pitchFamily="18" charset="0"/>
              </a:rPr>
              <a:t>Trade shows – the unstoppable force behind economic growth</a:t>
            </a:r>
            <a:r>
              <a:rPr lang="en-GB" sz="1800" dirty="0">
                <a:effectLst/>
                <a:latin typeface="Arial" panose="020B0604020202020204" pitchFamily="34" charset="0"/>
                <a:ea typeface="Calibri" panose="020F0502020204030204" pitchFamily="34" charset="0"/>
                <a:cs typeface="Times New Roman" panose="02020603050405020304" pitchFamily="18" charset="0"/>
              </a:rPr>
              <a:t>. [online] 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https://rxglobal.com/trade-shows-unstoppable-force-behind-economic-growth</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Date: 11</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May, 2025]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Vogler, S., 2024. Tackling medicine shortages during and after the COVID-19 pandemic: Compilation of governmental policy measures and developments in 38 countries. </a:t>
            </a:r>
            <a:r>
              <a:rPr lang="en-IN" sz="1800" i="1" dirty="0">
                <a:effectLst/>
                <a:latin typeface="Arial" panose="020B0604020202020204" pitchFamily="34" charset="0"/>
                <a:ea typeface="Calibri" panose="020F0502020204030204" pitchFamily="34" charset="0"/>
                <a:cs typeface="Times New Roman" panose="02020603050405020304" pitchFamily="18" charset="0"/>
              </a:rPr>
              <a:t>Health Policy</a:t>
            </a:r>
            <a:r>
              <a:rPr lang="en-IN" sz="1800" dirty="0">
                <a:effectLst/>
                <a:latin typeface="Arial" panose="020B0604020202020204" pitchFamily="34" charset="0"/>
                <a:ea typeface="Calibri" panose="020F0502020204030204" pitchFamily="34" charset="0"/>
                <a:cs typeface="Times New Roman" panose="02020603050405020304" pitchFamily="18" charset="0"/>
              </a:rPr>
              <a:t>, p.105030.</a:t>
            </a:r>
          </a:p>
          <a:p>
            <a:endParaRPr lang="en-IN" dirty="0"/>
          </a:p>
        </p:txBody>
      </p:sp>
      <p:sp>
        <p:nvSpPr>
          <p:cNvPr id="4" name="Slide Number Placeholder 3"/>
          <p:cNvSpPr>
            <a:spLocks noGrp="1"/>
          </p:cNvSpPr>
          <p:nvPr>
            <p:ph type="sldNum" sz="quarter" idx="5"/>
          </p:nvPr>
        </p:nvSpPr>
        <p:spPr/>
        <p:txBody>
          <a:bodyPr/>
          <a:lstStyle/>
          <a:p>
            <a:fld id="{A3D39BA2-F127-4DB1-B8FD-D5A70CC3E01B}" type="slidenum">
              <a:rPr lang="en-US" smtClean="0"/>
              <a:pPr/>
              <a:t>14</a:t>
            </a:fld>
            <a:endParaRPr lang="en-US" dirty="0"/>
          </a:p>
        </p:txBody>
      </p:sp>
    </p:spTree>
    <p:extLst>
      <p:ext uri="{BB962C8B-B14F-4D97-AF65-F5344CB8AC3E}">
        <p14:creationId xmlns:p14="http://schemas.microsoft.com/office/powerpoint/2010/main" val="37800874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D39BA2-F127-4DB1-B8FD-D5A70CC3E01B}" type="slidenum">
              <a:rPr lang="en-US" smtClean="0"/>
              <a:pPr/>
              <a:t>15</a:t>
            </a:fld>
            <a:endParaRPr lang="en-US" dirty="0"/>
          </a:p>
        </p:txBody>
      </p:sp>
    </p:spTree>
    <p:extLst>
      <p:ext uri="{BB962C8B-B14F-4D97-AF65-F5344CB8AC3E}">
        <p14:creationId xmlns:p14="http://schemas.microsoft.com/office/powerpoint/2010/main" val="40835989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403311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902167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12629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5/22/25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567037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5/22/25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343644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5/22/25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90467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5/22/25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708972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5/22/25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726051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5/22/25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418465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581450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371738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5/22/25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250171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5/22/25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646510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5/22/25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393321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812082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24638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5/22/25</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79391825"/>
      </p:ext>
    </p:extLst>
  </p:cSld>
  <p:clrMap bg1="lt1" tx1="dk1" bg2="lt2" tx2="dk2" accent1="accent1" accent2="accent2" accent3="accent3" accent4="accent4" accent5="accent5" accent6="accent6" hlink="hlink" folHlink="folHlink"/>
  <p:sldLayoutIdLst>
    <p:sldLayoutId id="2147483785" r:id="rId1"/>
    <p:sldLayoutId id="2147483786" r:id="rId2"/>
    <p:sldLayoutId id="2147483787" r:id="rId3"/>
    <p:sldLayoutId id="2147483788" r:id="rId4"/>
    <p:sldLayoutId id="2147483789" r:id="rId5"/>
    <p:sldLayoutId id="2147483790" r:id="rId6"/>
    <p:sldLayoutId id="2147483791" r:id="rId7"/>
    <p:sldLayoutId id="2147483792" r:id="rId8"/>
    <p:sldLayoutId id="2147483793" r:id="rId9"/>
    <p:sldLayoutId id="2147483794" r:id="rId10"/>
    <p:sldLayoutId id="2147483795" r:id="rId11"/>
    <p:sldLayoutId id="2147483796" r:id="rId12"/>
    <p:sldLayoutId id="2147483797" r:id="rId13"/>
    <p:sldLayoutId id="2147483798" r:id="rId14"/>
    <p:sldLayoutId id="2147483799" r:id="rId15"/>
    <p:sldLayoutId id="214748380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fortunebusinessinsights.com/mice-market-108653"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rxglobal.com/trade-shows-unstoppable-force-behind-economic-growth"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gs>
            <a:gs pos="71000">
              <a:schemeClr val="accent3"/>
            </a:gs>
          </a:gsLst>
          <a:lin ang="2700000" scaled="1"/>
        </a:gradFill>
        <a:effectLst/>
      </p:bgPr>
    </p:bg>
    <p:spTree>
      <p:nvGrpSpPr>
        <p:cNvPr id="1" name=""/>
        <p:cNvGrpSpPr/>
        <p:nvPr/>
      </p:nvGrpSpPr>
      <p:grpSpPr>
        <a:xfrm>
          <a:off x="0" y="0"/>
          <a:ext cx="0" cy="0"/>
          <a:chOff x="0" y="0"/>
          <a:chExt cx="0" cy="0"/>
        </a:xfrm>
      </p:grpSpPr>
      <p:pic>
        <p:nvPicPr>
          <p:cNvPr id="5" name="Picture 4" descr="light spots">
            <a:extLst>
              <a:ext uri="{FF2B5EF4-FFF2-40B4-BE49-F238E27FC236}">
                <a16:creationId xmlns:a16="http://schemas.microsoft.com/office/drawing/2014/main" id="{1A23FE0C-9A67-334E-9B7F-83AA9CF636A8}"/>
              </a:ext>
            </a:extLst>
          </p:cNvPr>
          <p:cNvPicPr>
            <a:picLocks noChangeAspect="1"/>
          </p:cNvPicPr>
          <p:nvPr/>
        </p:nvPicPr>
        <p:blipFill rotWithShape="1">
          <a:blip r:embed="rId3" cstate="print">
            <a:duotone>
              <a:schemeClr val="bg2">
                <a:shade val="45000"/>
                <a:satMod val="135000"/>
              </a:schemeClr>
              <a:prstClr val="white"/>
            </a:duotone>
            <a:alphaModFix amt="40000"/>
            <a:extLst>
              <a:ext uri="{28A0092B-C50C-407E-A947-70E740481C1C}">
                <a14:useLocalDpi xmlns:a14="http://schemas.microsoft.com/office/drawing/2010/main"/>
              </a:ext>
            </a:extLst>
          </a:blip>
          <a:srcRect/>
          <a:stretch/>
        </p:blipFill>
        <p:spPr>
          <a:xfrm>
            <a:off x="-1" y="10"/>
            <a:ext cx="12192000" cy="6857990"/>
          </a:xfrm>
          <a:prstGeom prst="rect">
            <a:avLst/>
          </a:prstGeom>
        </p:spPr>
      </p:pic>
      <p:sp>
        <p:nvSpPr>
          <p:cNvPr id="2" name="Title 1">
            <a:extLst>
              <a:ext uri="{FF2B5EF4-FFF2-40B4-BE49-F238E27FC236}">
                <a16:creationId xmlns:a16="http://schemas.microsoft.com/office/drawing/2014/main" id="{F266081D-517B-5D43-A7B4-E67DDEDC0B31}"/>
              </a:ext>
            </a:extLst>
          </p:cNvPr>
          <p:cNvSpPr>
            <a:spLocks noGrp="1"/>
          </p:cNvSpPr>
          <p:nvPr>
            <p:ph type="ctrTitle"/>
          </p:nvPr>
        </p:nvSpPr>
        <p:spPr>
          <a:xfrm>
            <a:off x="1744652" y="2105863"/>
            <a:ext cx="10872773" cy="2262781"/>
          </a:xfrm>
        </p:spPr>
        <p:txBody>
          <a:bodyPr>
            <a:noAutofit/>
          </a:bodyPr>
          <a:lstStyle/>
          <a:p>
            <a:r>
              <a:rPr lang="en-US" sz="4400" b="1" dirty="0">
                <a:latin typeface="Arial" panose="020B0604020202020204" pitchFamily="34" charset="0"/>
                <a:cs typeface="Arial" panose="020B0604020202020204" pitchFamily="34" charset="0"/>
              </a:rPr>
              <a:t>BMIH6007 </a:t>
            </a:r>
            <a:br>
              <a:rPr lang="en-US" sz="4400" b="1" dirty="0">
                <a:latin typeface="Arial" panose="020B0604020202020204" pitchFamily="34" charset="0"/>
                <a:cs typeface="Arial" panose="020B0604020202020204" pitchFamily="34" charset="0"/>
              </a:rPr>
            </a:br>
            <a:r>
              <a:rPr lang="en-US" sz="4400" b="1" dirty="0">
                <a:latin typeface="Arial" panose="020B0604020202020204" pitchFamily="34" charset="0"/>
                <a:cs typeface="Arial" panose="020B0604020202020204" pitchFamily="34" charset="0"/>
              </a:rPr>
              <a:t>International Meetings Management  </a:t>
            </a:r>
            <a:br>
              <a:rPr lang="en-US" sz="4400" b="1" dirty="0">
                <a:latin typeface="Arial" panose="020B0604020202020204" pitchFamily="34" charset="0"/>
                <a:cs typeface="Arial" panose="020B0604020202020204" pitchFamily="34" charset="0"/>
              </a:rPr>
            </a:br>
            <a:r>
              <a:rPr lang="en-US" sz="4400" b="1" dirty="0">
                <a:latin typeface="Arial" panose="020B0604020202020204" pitchFamily="34" charset="0"/>
                <a:cs typeface="Arial" panose="020B0604020202020204" pitchFamily="34" charset="0"/>
              </a:rPr>
              <a:t>for the  </a:t>
            </a:r>
            <a:br>
              <a:rPr lang="en-US" sz="4400" b="1" dirty="0">
                <a:latin typeface="Arial" panose="020B0604020202020204" pitchFamily="34" charset="0"/>
                <a:cs typeface="Arial" panose="020B0604020202020204" pitchFamily="34" charset="0"/>
              </a:rPr>
            </a:br>
            <a:r>
              <a:rPr lang="en-US" sz="4400" b="1" dirty="0">
                <a:latin typeface="Arial" panose="020B0604020202020204" pitchFamily="34" charset="0"/>
                <a:cs typeface="Arial" panose="020B0604020202020204" pitchFamily="34" charset="0"/>
              </a:rPr>
              <a:t>Hotel Industry </a:t>
            </a:r>
          </a:p>
        </p:txBody>
      </p:sp>
      <p:sp>
        <p:nvSpPr>
          <p:cNvPr id="7" name="Subtitle 6">
            <a:extLst>
              <a:ext uri="{FF2B5EF4-FFF2-40B4-BE49-F238E27FC236}">
                <a16:creationId xmlns:a16="http://schemas.microsoft.com/office/drawing/2014/main" id="{4F78DA1C-F511-9029-FBA3-8D68E944D8F9}"/>
              </a:ext>
            </a:extLst>
          </p:cNvPr>
          <p:cNvSpPr>
            <a:spLocks noGrp="1"/>
          </p:cNvSpPr>
          <p:nvPr>
            <p:ph type="subTitle" idx="1"/>
          </p:nvPr>
        </p:nvSpPr>
        <p:spPr/>
        <p:txBody>
          <a:bodyPr/>
          <a:lstStyle/>
          <a:p>
            <a:r>
              <a:rPr lang="en-GB"/>
              <a:t>Student Name: Persima Barreto </a:t>
            </a:r>
          </a:p>
          <a:p>
            <a:r>
              <a:rPr lang="en-GB"/>
              <a:t>Student ID: 2243324</a:t>
            </a:r>
            <a:endParaRPr lang="en-US"/>
          </a:p>
        </p:txBody>
      </p:sp>
    </p:spTree>
    <p:extLst>
      <p:ext uri="{BB962C8B-B14F-4D97-AF65-F5344CB8AC3E}">
        <p14:creationId xmlns:p14="http://schemas.microsoft.com/office/powerpoint/2010/main" val="3129412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53947-016D-59F1-7AAD-55DDD3E11ACB}"/>
              </a:ext>
            </a:extLst>
          </p:cNvPr>
          <p:cNvSpPr>
            <a:spLocks noGrp="1"/>
          </p:cNvSpPr>
          <p:nvPr>
            <p:ph type="title"/>
          </p:nvPr>
        </p:nvSpPr>
        <p:spPr>
          <a:xfrm>
            <a:off x="1888433" y="405744"/>
            <a:ext cx="8911687" cy="699723"/>
          </a:xfrm>
        </p:spPr>
        <p:txBody>
          <a:bodyPr>
            <a:normAutofit fontScale="90000"/>
          </a:bodyPr>
          <a:lstStyle/>
          <a:p>
            <a:pPr algn="ctr"/>
            <a:r>
              <a:rPr lang="en-IN" sz="4400" b="1" dirty="0">
                <a:solidFill>
                  <a:schemeClr val="accent3"/>
                </a:solidFill>
                <a:latin typeface="Arial" panose="020B0604020202020204" pitchFamily="34" charset="0"/>
                <a:cs typeface="Arial" panose="020B0604020202020204" pitchFamily="34" charset="0"/>
              </a:rPr>
              <a:t>Table of Contents </a:t>
            </a:r>
          </a:p>
        </p:txBody>
      </p:sp>
      <p:graphicFrame>
        <p:nvGraphicFramePr>
          <p:cNvPr id="7" name="Content Placeholder 6">
            <a:extLst>
              <a:ext uri="{FF2B5EF4-FFF2-40B4-BE49-F238E27FC236}">
                <a16:creationId xmlns:a16="http://schemas.microsoft.com/office/drawing/2014/main" id="{70246C86-9316-90C1-E13D-A06D439C249F}"/>
              </a:ext>
            </a:extLst>
          </p:cNvPr>
          <p:cNvGraphicFramePr>
            <a:graphicFrameLocks noGrp="1"/>
          </p:cNvGraphicFramePr>
          <p:nvPr>
            <p:ph idx="1"/>
            <p:extLst>
              <p:ext uri="{D42A27DB-BD31-4B8C-83A1-F6EECF244321}">
                <p14:modId xmlns:p14="http://schemas.microsoft.com/office/powerpoint/2010/main" val="1100684261"/>
              </p:ext>
            </p:extLst>
          </p:nvPr>
        </p:nvGraphicFramePr>
        <p:xfrm>
          <a:off x="924185" y="1105467"/>
          <a:ext cx="10840184" cy="5194668"/>
        </p:xfrm>
        <a:graphic>
          <a:graphicData uri="http://schemas.openxmlformats.org/drawingml/2006/table">
            <a:tbl>
              <a:tblPr firstRow="1" bandRow="1">
                <a:tableStyleId>{8799B23B-EC83-4686-B30A-512413B5E67A}</a:tableStyleId>
              </a:tblPr>
              <a:tblGrid>
                <a:gridCol w="7960508">
                  <a:extLst>
                    <a:ext uri="{9D8B030D-6E8A-4147-A177-3AD203B41FA5}">
                      <a16:colId xmlns:a16="http://schemas.microsoft.com/office/drawing/2014/main" val="3375169288"/>
                    </a:ext>
                  </a:extLst>
                </a:gridCol>
                <a:gridCol w="2879676">
                  <a:extLst>
                    <a:ext uri="{9D8B030D-6E8A-4147-A177-3AD203B41FA5}">
                      <a16:colId xmlns:a16="http://schemas.microsoft.com/office/drawing/2014/main" val="225801107"/>
                    </a:ext>
                  </a:extLst>
                </a:gridCol>
              </a:tblGrid>
              <a:tr h="432889">
                <a:tc>
                  <a:txBody>
                    <a:bodyPr/>
                    <a:lstStyle/>
                    <a:p>
                      <a:r>
                        <a:rPr lang="en-IN" b="1" dirty="0">
                          <a:latin typeface="Arial" panose="020B0604020202020204" pitchFamily="34" charset="0"/>
                          <a:cs typeface="Arial" panose="020B0604020202020204" pitchFamily="34" charset="0"/>
                        </a:rPr>
                        <a:t>Event Introduction &amp; Rationale </a:t>
                      </a:r>
                      <a:endParaRPr lang="en-IN" dirty="0"/>
                    </a:p>
                  </a:txBody>
                  <a:tcPr/>
                </a:tc>
                <a:tc>
                  <a:txBody>
                    <a:bodyPr/>
                    <a:lstStyle/>
                    <a:p>
                      <a:pPr algn="ctr"/>
                      <a:r>
                        <a:rPr lang="en-IN" b="1" dirty="0">
                          <a:latin typeface="Arial" panose="020B0604020202020204" pitchFamily="34" charset="0"/>
                          <a:cs typeface="Arial" panose="020B0604020202020204" pitchFamily="34" charset="0"/>
                        </a:rPr>
                        <a:t>3</a:t>
                      </a:r>
                    </a:p>
                  </a:txBody>
                  <a:tcPr/>
                </a:tc>
                <a:extLst>
                  <a:ext uri="{0D108BD9-81ED-4DB2-BD59-A6C34878D82A}">
                    <a16:rowId xmlns:a16="http://schemas.microsoft.com/office/drawing/2014/main" val="1101995859"/>
                  </a:ext>
                </a:extLst>
              </a:tr>
              <a:tr h="432889">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sz="1800" b="1" dirty="0">
                          <a:latin typeface="Arial" panose="020B0604020202020204" pitchFamily="34" charset="0"/>
                          <a:cs typeface="Arial" panose="020B0604020202020204" pitchFamily="34" charset="0"/>
                        </a:rPr>
                        <a:t>Market Factors </a:t>
                      </a:r>
                    </a:p>
                  </a:txBody>
                  <a:tcPr/>
                </a:tc>
                <a:tc>
                  <a:txBody>
                    <a:bodyPr/>
                    <a:lstStyle/>
                    <a:p>
                      <a:pPr algn="ctr"/>
                      <a:r>
                        <a:rPr lang="en-IN" b="1" dirty="0">
                          <a:latin typeface="Arial" panose="020B0604020202020204" pitchFamily="34" charset="0"/>
                          <a:cs typeface="Arial" panose="020B0604020202020204" pitchFamily="34" charset="0"/>
                        </a:rPr>
                        <a:t>4</a:t>
                      </a:r>
                    </a:p>
                  </a:txBody>
                  <a:tcPr/>
                </a:tc>
                <a:extLst>
                  <a:ext uri="{0D108BD9-81ED-4DB2-BD59-A6C34878D82A}">
                    <a16:rowId xmlns:a16="http://schemas.microsoft.com/office/drawing/2014/main" val="1307399681"/>
                  </a:ext>
                </a:extLst>
              </a:tr>
              <a:tr h="432889">
                <a:tc>
                  <a:txBody>
                    <a:bodyPr/>
                    <a:lstStyle/>
                    <a:p>
                      <a:r>
                        <a:rPr lang="en-IN" b="1" dirty="0">
                          <a:latin typeface="Arial" panose="020B0604020202020204" pitchFamily="34" charset="0"/>
                          <a:cs typeface="Arial" panose="020B0604020202020204" pitchFamily="34" charset="0"/>
                        </a:rPr>
                        <a:t>Situational Analysis (PESTEL)</a:t>
                      </a:r>
                      <a:endParaRPr lang="en-IN" dirty="0"/>
                    </a:p>
                  </a:txBody>
                  <a:tcPr/>
                </a:tc>
                <a:tc>
                  <a:txBody>
                    <a:bodyPr/>
                    <a:lstStyle/>
                    <a:p>
                      <a:pPr algn="ctr"/>
                      <a:r>
                        <a:rPr lang="en-IN" b="1" dirty="0">
                          <a:latin typeface="Arial" panose="020B0604020202020204" pitchFamily="34" charset="0"/>
                          <a:cs typeface="Arial" panose="020B0604020202020204" pitchFamily="34" charset="0"/>
                        </a:rPr>
                        <a:t>5</a:t>
                      </a:r>
                    </a:p>
                  </a:txBody>
                  <a:tcPr/>
                </a:tc>
                <a:extLst>
                  <a:ext uri="{0D108BD9-81ED-4DB2-BD59-A6C34878D82A}">
                    <a16:rowId xmlns:a16="http://schemas.microsoft.com/office/drawing/2014/main" val="3196529784"/>
                  </a:ext>
                </a:extLst>
              </a:tr>
              <a:tr h="432889">
                <a:tc>
                  <a:txBody>
                    <a:bodyPr/>
                    <a:lstStyle/>
                    <a:p>
                      <a:r>
                        <a:rPr lang="en-IN" sz="1800" b="1" dirty="0">
                          <a:latin typeface="Arial" panose="020B0604020202020204" pitchFamily="34" charset="0"/>
                          <a:cs typeface="Arial" panose="020B0604020202020204" pitchFamily="34" charset="0"/>
                        </a:rPr>
                        <a:t>Operational Feasibility </a:t>
                      </a:r>
                      <a:endParaRPr lang="en-IN" dirty="0"/>
                    </a:p>
                  </a:txBody>
                  <a:tcPr/>
                </a:tc>
                <a:tc>
                  <a:txBody>
                    <a:bodyPr/>
                    <a:lstStyle/>
                    <a:p>
                      <a:pPr algn="ctr"/>
                      <a:r>
                        <a:rPr lang="en-IN" b="1" dirty="0">
                          <a:latin typeface="Arial" panose="020B0604020202020204" pitchFamily="34" charset="0"/>
                          <a:cs typeface="Arial" panose="020B0604020202020204" pitchFamily="34" charset="0"/>
                        </a:rPr>
                        <a:t>6</a:t>
                      </a:r>
                    </a:p>
                  </a:txBody>
                  <a:tcPr/>
                </a:tc>
                <a:extLst>
                  <a:ext uri="{0D108BD9-81ED-4DB2-BD59-A6C34878D82A}">
                    <a16:rowId xmlns:a16="http://schemas.microsoft.com/office/drawing/2014/main" val="3501889441"/>
                  </a:ext>
                </a:extLst>
              </a:tr>
              <a:tr h="432889">
                <a:tc>
                  <a:txBody>
                    <a:bodyPr/>
                    <a:lstStyle/>
                    <a:p>
                      <a:r>
                        <a:rPr lang="en-IN" sz="1800" b="1" dirty="0">
                          <a:latin typeface="Arial" panose="020B0604020202020204" pitchFamily="34" charset="0"/>
                          <a:cs typeface="Arial" panose="020B0604020202020204" pitchFamily="34" charset="0"/>
                        </a:rPr>
                        <a:t>Event Experience </a:t>
                      </a:r>
                      <a:endParaRPr lang="en-IN" dirty="0"/>
                    </a:p>
                  </a:txBody>
                  <a:tcPr/>
                </a:tc>
                <a:tc>
                  <a:txBody>
                    <a:bodyPr/>
                    <a:lstStyle/>
                    <a:p>
                      <a:pPr algn="ctr"/>
                      <a:r>
                        <a:rPr lang="en-IN" b="1" dirty="0">
                          <a:latin typeface="Arial" panose="020B0604020202020204" pitchFamily="34" charset="0"/>
                          <a:cs typeface="Arial" panose="020B0604020202020204" pitchFamily="34" charset="0"/>
                        </a:rPr>
                        <a:t>7</a:t>
                      </a:r>
                    </a:p>
                  </a:txBody>
                  <a:tcPr/>
                </a:tc>
                <a:extLst>
                  <a:ext uri="{0D108BD9-81ED-4DB2-BD59-A6C34878D82A}">
                    <a16:rowId xmlns:a16="http://schemas.microsoft.com/office/drawing/2014/main" val="552989689"/>
                  </a:ext>
                </a:extLst>
              </a:tr>
              <a:tr h="432889">
                <a:tc>
                  <a:txBody>
                    <a:bodyPr/>
                    <a:lstStyle/>
                    <a:p>
                      <a:r>
                        <a:rPr lang="en-IN" b="1" dirty="0">
                          <a:latin typeface="Arial" panose="020B0604020202020204" pitchFamily="34" charset="0"/>
                          <a:cs typeface="Arial" panose="020B0604020202020204" pitchFamily="34" charset="0"/>
                        </a:rPr>
                        <a:t>Budget Overview – Income &amp; Expenditure </a:t>
                      </a:r>
                      <a:endParaRPr lang="en-IN" dirty="0"/>
                    </a:p>
                  </a:txBody>
                  <a:tcPr/>
                </a:tc>
                <a:tc>
                  <a:txBody>
                    <a:bodyPr/>
                    <a:lstStyle/>
                    <a:p>
                      <a:pPr algn="ctr"/>
                      <a:r>
                        <a:rPr lang="en-IN" b="1" dirty="0">
                          <a:latin typeface="Arial" panose="020B0604020202020204" pitchFamily="34" charset="0"/>
                          <a:cs typeface="Arial" panose="020B0604020202020204" pitchFamily="34" charset="0"/>
                        </a:rPr>
                        <a:t>8</a:t>
                      </a:r>
                    </a:p>
                  </a:txBody>
                  <a:tcPr/>
                </a:tc>
                <a:extLst>
                  <a:ext uri="{0D108BD9-81ED-4DB2-BD59-A6C34878D82A}">
                    <a16:rowId xmlns:a16="http://schemas.microsoft.com/office/drawing/2014/main" val="658143809"/>
                  </a:ext>
                </a:extLst>
              </a:tr>
              <a:tr h="432889">
                <a:tc>
                  <a:txBody>
                    <a:bodyPr/>
                    <a:lstStyle/>
                    <a:p>
                      <a:r>
                        <a:rPr lang="en-IN" sz="1800" b="1" dirty="0">
                          <a:latin typeface="Arial" panose="020B0604020202020204" pitchFamily="34" charset="0"/>
                          <a:cs typeface="Arial" panose="020B0604020202020204" pitchFamily="34" charset="0"/>
                        </a:rPr>
                        <a:t>Return on Investment &amp; Impacts </a:t>
                      </a:r>
                      <a:endParaRPr lang="en-IN" dirty="0"/>
                    </a:p>
                  </a:txBody>
                  <a:tcPr/>
                </a:tc>
                <a:tc>
                  <a:txBody>
                    <a:bodyPr/>
                    <a:lstStyle/>
                    <a:p>
                      <a:pPr algn="ctr"/>
                      <a:r>
                        <a:rPr lang="en-IN" b="1" dirty="0">
                          <a:latin typeface="Arial" panose="020B0604020202020204" pitchFamily="34" charset="0"/>
                          <a:cs typeface="Arial" panose="020B0604020202020204" pitchFamily="34" charset="0"/>
                        </a:rPr>
                        <a:t>9</a:t>
                      </a:r>
                    </a:p>
                  </a:txBody>
                  <a:tcPr/>
                </a:tc>
                <a:extLst>
                  <a:ext uri="{0D108BD9-81ED-4DB2-BD59-A6C34878D82A}">
                    <a16:rowId xmlns:a16="http://schemas.microsoft.com/office/drawing/2014/main" val="1135109803"/>
                  </a:ext>
                </a:extLst>
              </a:tr>
              <a:tr h="432889">
                <a:tc>
                  <a:txBody>
                    <a:bodyPr/>
                    <a:lstStyle/>
                    <a:p>
                      <a:r>
                        <a:rPr lang="en-IN" b="1" kern="0" dirty="0">
                          <a:effectLst/>
                          <a:latin typeface="Arial" panose="020B0604020202020204" pitchFamily="34" charset="0"/>
                          <a:ea typeface="Calibri" panose="020F0502020204030204" pitchFamily="34" charset="0"/>
                          <a:cs typeface="Times New Roman" panose="02020603050405020304" pitchFamily="18" charset="0"/>
                        </a:rPr>
                        <a:t>Risk Management &amp; Contingency Planning </a:t>
                      </a:r>
                      <a:endParaRPr lang="en-IN" dirty="0"/>
                    </a:p>
                  </a:txBody>
                  <a:tcPr/>
                </a:tc>
                <a:tc>
                  <a:txBody>
                    <a:bodyPr/>
                    <a:lstStyle/>
                    <a:p>
                      <a:pPr algn="ctr"/>
                      <a:r>
                        <a:rPr lang="en-IN" b="1" dirty="0">
                          <a:latin typeface="Arial" panose="020B0604020202020204" pitchFamily="34" charset="0"/>
                          <a:cs typeface="Arial" panose="020B0604020202020204" pitchFamily="34" charset="0"/>
                        </a:rPr>
                        <a:t>10</a:t>
                      </a:r>
                    </a:p>
                  </a:txBody>
                  <a:tcPr/>
                </a:tc>
                <a:extLst>
                  <a:ext uri="{0D108BD9-81ED-4DB2-BD59-A6C34878D82A}">
                    <a16:rowId xmlns:a16="http://schemas.microsoft.com/office/drawing/2014/main" val="2349217528"/>
                  </a:ext>
                </a:extLst>
              </a:tr>
              <a:tr h="432889">
                <a:tc>
                  <a:txBody>
                    <a:bodyPr/>
                    <a:lstStyle/>
                    <a:p>
                      <a:r>
                        <a:rPr lang="en-US" sz="1800" b="1" kern="0" dirty="0">
                          <a:effectLst/>
                          <a:latin typeface="Arial" panose="020B0604020202020204" pitchFamily="34" charset="0"/>
                          <a:ea typeface="Times New Roman" panose="02020603050405020304" pitchFamily="18" charset="0"/>
                          <a:cs typeface="Times New Roman" panose="02020603050405020304" pitchFamily="18" charset="0"/>
                        </a:rPr>
                        <a:t>Strategic Justification </a:t>
                      </a:r>
                      <a:endParaRPr lang="en-IN" dirty="0"/>
                    </a:p>
                  </a:txBody>
                  <a:tcPr/>
                </a:tc>
                <a:tc>
                  <a:txBody>
                    <a:bodyPr/>
                    <a:lstStyle/>
                    <a:p>
                      <a:pPr algn="ctr"/>
                      <a:r>
                        <a:rPr lang="en-IN" b="1" dirty="0">
                          <a:latin typeface="Arial" panose="020B0604020202020204" pitchFamily="34" charset="0"/>
                          <a:cs typeface="Arial" panose="020B0604020202020204" pitchFamily="34" charset="0"/>
                        </a:rPr>
                        <a:t>11</a:t>
                      </a:r>
                    </a:p>
                  </a:txBody>
                  <a:tcPr/>
                </a:tc>
                <a:extLst>
                  <a:ext uri="{0D108BD9-81ED-4DB2-BD59-A6C34878D82A}">
                    <a16:rowId xmlns:a16="http://schemas.microsoft.com/office/drawing/2014/main" val="3077628396"/>
                  </a:ext>
                </a:extLst>
              </a:tr>
              <a:tr h="432889">
                <a:tc>
                  <a:txBody>
                    <a:bodyPr/>
                    <a:lstStyle/>
                    <a:p>
                      <a:r>
                        <a:rPr lang="en-IN" sz="1800" b="1" dirty="0">
                          <a:latin typeface="Arial" panose="020B0604020202020204" pitchFamily="34" charset="0"/>
                          <a:cs typeface="Arial" panose="020B0604020202020204" pitchFamily="34" charset="0"/>
                        </a:rPr>
                        <a:t>Critical Reflection </a:t>
                      </a:r>
                      <a:endParaRPr lang="en-IN" dirty="0"/>
                    </a:p>
                  </a:txBody>
                  <a:tcPr/>
                </a:tc>
                <a:tc>
                  <a:txBody>
                    <a:bodyPr/>
                    <a:lstStyle/>
                    <a:p>
                      <a:pPr algn="ctr"/>
                      <a:r>
                        <a:rPr lang="en-IN" b="1" dirty="0">
                          <a:latin typeface="Arial" panose="020B0604020202020204" pitchFamily="34" charset="0"/>
                          <a:cs typeface="Arial" panose="020B0604020202020204" pitchFamily="34" charset="0"/>
                        </a:rPr>
                        <a:t>12</a:t>
                      </a:r>
                    </a:p>
                  </a:txBody>
                  <a:tcPr/>
                </a:tc>
                <a:extLst>
                  <a:ext uri="{0D108BD9-81ED-4DB2-BD59-A6C34878D82A}">
                    <a16:rowId xmlns:a16="http://schemas.microsoft.com/office/drawing/2014/main" val="1584713902"/>
                  </a:ext>
                </a:extLst>
              </a:tr>
              <a:tr h="432889">
                <a:tc>
                  <a:txBody>
                    <a:bodyPr/>
                    <a:lstStyle/>
                    <a:p>
                      <a:r>
                        <a:rPr lang="en-IN" sz="1800" b="1" dirty="0">
                          <a:latin typeface="Arial" panose="020B0604020202020204" pitchFamily="34" charset="0"/>
                          <a:cs typeface="Arial" panose="020B0604020202020204" pitchFamily="34" charset="0"/>
                        </a:rPr>
                        <a:t>Summary </a:t>
                      </a:r>
                      <a:endParaRPr lang="en-IN" dirty="0"/>
                    </a:p>
                  </a:txBody>
                  <a:tcPr/>
                </a:tc>
                <a:tc>
                  <a:txBody>
                    <a:bodyPr/>
                    <a:lstStyle/>
                    <a:p>
                      <a:pPr algn="ctr"/>
                      <a:r>
                        <a:rPr lang="en-IN" b="1" dirty="0">
                          <a:latin typeface="Arial" panose="020B0604020202020204" pitchFamily="34" charset="0"/>
                          <a:cs typeface="Arial" panose="020B0604020202020204" pitchFamily="34" charset="0"/>
                        </a:rPr>
                        <a:t>13</a:t>
                      </a:r>
                    </a:p>
                  </a:txBody>
                  <a:tcPr/>
                </a:tc>
                <a:extLst>
                  <a:ext uri="{0D108BD9-81ED-4DB2-BD59-A6C34878D82A}">
                    <a16:rowId xmlns:a16="http://schemas.microsoft.com/office/drawing/2014/main" val="3161873656"/>
                  </a:ext>
                </a:extLst>
              </a:tr>
              <a:tr h="432889">
                <a:tc>
                  <a:txBody>
                    <a:bodyPr/>
                    <a:lstStyle/>
                    <a:p>
                      <a:r>
                        <a:rPr lang="en-IN" sz="1800" b="1" dirty="0">
                          <a:latin typeface="Arial" panose="020B0604020202020204" pitchFamily="34" charset="0"/>
                          <a:cs typeface="Arial" panose="020B0604020202020204" pitchFamily="34" charset="0"/>
                        </a:rPr>
                        <a:t>References </a:t>
                      </a:r>
                      <a:endParaRPr lang="en-IN" dirty="0"/>
                    </a:p>
                  </a:txBody>
                  <a:tcPr/>
                </a:tc>
                <a:tc>
                  <a:txBody>
                    <a:bodyPr/>
                    <a:lstStyle/>
                    <a:p>
                      <a:pPr algn="ctr"/>
                      <a:r>
                        <a:rPr lang="en-IN" b="1" dirty="0">
                          <a:latin typeface="Arial" panose="020B0604020202020204" pitchFamily="34" charset="0"/>
                          <a:cs typeface="Arial" panose="020B0604020202020204" pitchFamily="34" charset="0"/>
                        </a:rPr>
                        <a:t>14</a:t>
                      </a:r>
                    </a:p>
                  </a:txBody>
                  <a:tcPr/>
                </a:tc>
                <a:extLst>
                  <a:ext uri="{0D108BD9-81ED-4DB2-BD59-A6C34878D82A}">
                    <a16:rowId xmlns:a16="http://schemas.microsoft.com/office/drawing/2014/main" val="2417856484"/>
                  </a:ext>
                </a:extLst>
              </a:tr>
            </a:tbl>
          </a:graphicData>
        </a:graphic>
      </p:graphicFrame>
    </p:spTree>
    <p:extLst>
      <p:ext uri="{BB962C8B-B14F-4D97-AF65-F5344CB8AC3E}">
        <p14:creationId xmlns:p14="http://schemas.microsoft.com/office/powerpoint/2010/main" val="21848871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F2E80-7DD3-DEC7-60AA-61EE61B31BA6}"/>
              </a:ext>
            </a:extLst>
          </p:cNvPr>
          <p:cNvSpPr>
            <a:spLocks noGrp="1"/>
          </p:cNvSpPr>
          <p:nvPr>
            <p:ph type="title"/>
          </p:nvPr>
        </p:nvSpPr>
        <p:spPr>
          <a:xfrm>
            <a:off x="1640156" y="611988"/>
            <a:ext cx="8911687" cy="700194"/>
          </a:xfrm>
        </p:spPr>
        <p:txBody>
          <a:bodyPr/>
          <a:lstStyle/>
          <a:p>
            <a:r>
              <a:rPr lang="en-IN" b="1" dirty="0">
                <a:latin typeface="Arial" panose="020B0604020202020204" pitchFamily="34" charset="0"/>
                <a:cs typeface="Arial" panose="020B0604020202020204" pitchFamily="34" charset="0"/>
              </a:rPr>
              <a:t>Event Introduction &amp; Rationale </a:t>
            </a:r>
          </a:p>
        </p:txBody>
      </p:sp>
      <p:pic>
        <p:nvPicPr>
          <p:cNvPr id="4" name="Picture 3">
            <a:extLst>
              <a:ext uri="{FF2B5EF4-FFF2-40B4-BE49-F238E27FC236}">
                <a16:creationId xmlns:a16="http://schemas.microsoft.com/office/drawing/2014/main" id="{B3695710-E836-7E43-DC1B-9FDC86DDA2B8}"/>
              </a:ext>
            </a:extLst>
          </p:cNvPr>
          <p:cNvPicPr>
            <a:picLocks noChangeAspect="1"/>
          </p:cNvPicPr>
          <p:nvPr/>
        </p:nvPicPr>
        <p:blipFill>
          <a:blip r:embed="rId3"/>
          <a:stretch>
            <a:fillRect/>
          </a:stretch>
        </p:blipFill>
        <p:spPr>
          <a:xfrm>
            <a:off x="8590130" y="1801669"/>
            <a:ext cx="2361602" cy="2361602"/>
          </a:xfrm>
          <a:prstGeom prst="rect">
            <a:avLst/>
          </a:prstGeom>
        </p:spPr>
      </p:pic>
      <p:sp>
        <p:nvSpPr>
          <p:cNvPr id="8" name="TextBox 7">
            <a:extLst>
              <a:ext uri="{FF2B5EF4-FFF2-40B4-BE49-F238E27FC236}">
                <a16:creationId xmlns:a16="http://schemas.microsoft.com/office/drawing/2014/main" id="{15D333E4-2B9D-63CF-C159-74C692582057}"/>
              </a:ext>
            </a:extLst>
          </p:cNvPr>
          <p:cNvSpPr txBox="1"/>
          <p:nvPr/>
        </p:nvSpPr>
        <p:spPr>
          <a:xfrm>
            <a:off x="332816" y="1901114"/>
            <a:ext cx="7399243" cy="3908762"/>
          </a:xfrm>
          <a:prstGeom prst="rect">
            <a:avLst/>
          </a:prstGeom>
          <a:noFill/>
        </p:spPr>
        <p:txBody>
          <a:bodyPr wrap="square">
            <a:spAutoFit/>
          </a:bodyPr>
          <a:lstStyle/>
          <a:p>
            <a:pPr marL="285750" indent="-285750" algn="just">
              <a:buFont typeface="Wingdings" panose="05000000000000000000" pitchFamily="2" charset="2"/>
              <a:buChar char="Ø"/>
            </a:pPr>
            <a:r>
              <a:rPr lang="en-US" sz="1600" dirty="0">
                <a:latin typeface="Arial" panose="020B0604020202020204" pitchFamily="34" charset="0"/>
                <a:cs typeface="Arial" panose="020B0604020202020204" pitchFamily="34" charset="0"/>
              </a:rPr>
              <a:t>"</a:t>
            </a:r>
            <a:r>
              <a:rPr lang="en-US" sz="1600" dirty="0" err="1">
                <a:latin typeface="Arial" panose="020B0604020202020204" pitchFamily="34" charset="0"/>
                <a:cs typeface="Arial" panose="020B0604020202020204" pitchFamily="34" charset="0"/>
              </a:rPr>
              <a:t>Croeso</a:t>
            </a:r>
            <a:r>
              <a:rPr lang="en-US" sz="1600" dirty="0">
                <a:latin typeface="Arial" panose="020B0604020202020204" pitchFamily="34" charset="0"/>
                <a:cs typeface="Arial" panose="020B0604020202020204" pitchFamily="34" charset="0"/>
              </a:rPr>
              <a:t> Connections: International Culture and Hospitality Expo"</a:t>
            </a:r>
          </a:p>
          <a:p>
            <a:pPr marL="285750" indent="-285750" algn="just">
              <a:buFont typeface="Wingdings" panose="05000000000000000000" pitchFamily="2" charset="2"/>
              <a:buChar char="Ø"/>
            </a:pPr>
            <a:r>
              <a:rPr lang="en-US" sz="1600" dirty="0">
                <a:latin typeface="Arial" panose="020B0604020202020204" pitchFamily="34" charset="0"/>
                <a:cs typeface="Arial" panose="020B0604020202020204" pitchFamily="34" charset="0"/>
              </a:rPr>
              <a:t>Three-day event at ICC Wales, Newport.</a:t>
            </a:r>
          </a:p>
          <a:p>
            <a:pPr marL="285750" indent="-285750" algn="just">
              <a:buFont typeface="Wingdings" panose="05000000000000000000" pitchFamily="2" charset="2"/>
              <a:buChar char="Ø"/>
            </a:pPr>
            <a:r>
              <a:rPr lang="en-US" sz="1600" dirty="0">
                <a:latin typeface="Arial" panose="020B0604020202020204" pitchFamily="34" charset="0"/>
                <a:cs typeface="Arial" panose="020B0604020202020204" pitchFamily="34" charset="0"/>
              </a:rPr>
              <a:t>Promotes Welsh hospitality, food, and heritage.</a:t>
            </a:r>
          </a:p>
          <a:p>
            <a:pPr marL="285750" indent="-285750" algn="just">
              <a:buFont typeface="Wingdings" panose="05000000000000000000" pitchFamily="2" charset="2"/>
              <a:buChar char="Ø"/>
            </a:pPr>
            <a:r>
              <a:rPr lang="en-US" sz="1600" dirty="0">
                <a:latin typeface="Arial" panose="020B0604020202020204" pitchFamily="34" charset="0"/>
                <a:cs typeface="Arial" panose="020B0604020202020204" pitchFamily="34" charset="0"/>
              </a:rPr>
              <a:t>Encourages international collaboration.</a:t>
            </a:r>
          </a:p>
          <a:p>
            <a:pPr marL="285750" indent="-285750" algn="just">
              <a:buFont typeface="Wingdings" panose="05000000000000000000" pitchFamily="2" charset="2"/>
              <a:buChar char="Ø"/>
            </a:pPr>
            <a:r>
              <a:rPr lang="en-US" sz="1600" dirty="0">
                <a:latin typeface="Arial" panose="020B0604020202020204" pitchFamily="34" charset="0"/>
                <a:cs typeface="Arial" panose="020B0604020202020204" pitchFamily="34" charset="0"/>
              </a:rPr>
              <a:t>Held in late June 2025 under "Year of </a:t>
            </a:r>
            <a:r>
              <a:rPr lang="en-US" sz="1600" dirty="0" err="1">
                <a:latin typeface="Arial" panose="020B0604020202020204" pitchFamily="34" charset="0"/>
                <a:cs typeface="Arial" panose="020B0604020202020204" pitchFamily="34" charset="0"/>
              </a:rPr>
              <a:t>Croeso</a:t>
            </a:r>
            <a:r>
              <a:rPr lang="en-US" sz="1600" dirty="0">
                <a:latin typeface="Arial" panose="020B0604020202020204" pitchFamily="34" charset="0"/>
                <a:cs typeface="Arial" panose="020B0604020202020204" pitchFamily="34" charset="0"/>
              </a:rPr>
              <a:t>" campaign.</a:t>
            </a:r>
          </a:p>
          <a:p>
            <a:pPr marL="285750" indent="-285750" algn="just">
              <a:buFont typeface="Wingdings" panose="05000000000000000000" pitchFamily="2" charset="2"/>
              <a:buChar char="Ø"/>
            </a:pPr>
            <a:r>
              <a:rPr lang="en-US" sz="1600" dirty="0">
                <a:latin typeface="Arial" panose="020B0604020202020204" pitchFamily="34" charset="0"/>
                <a:cs typeface="Arial" panose="020B0604020202020204" pitchFamily="34" charset="0"/>
              </a:rPr>
              <a:t>Aims to project Wales as a dynamic, welcoming, and internationally connected destination.</a:t>
            </a:r>
          </a:p>
          <a:p>
            <a:pPr marL="285750" indent="-285750" algn="just" defTabSz="914400" eaLnBrk="0" fontAlgn="base" hangingPunct="0">
              <a:spcBef>
                <a:spcPct val="0"/>
              </a:spcBef>
              <a:spcAft>
                <a:spcPct val="0"/>
              </a:spcAft>
              <a:buClrTx/>
              <a:buFont typeface="Wingdings" panose="05000000000000000000" pitchFamily="2" charset="2"/>
              <a:buChar char="Ø"/>
            </a:pPr>
            <a:r>
              <a:rPr kumimoji="0" lang="en-US" altLang="en-US" sz="1600" b="0" i="0" u="none" strike="noStrike" cap="none" normalizeH="0" baseline="0" dirty="0">
                <a:ln>
                  <a:noFill/>
                </a:ln>
                <a:solidFill>
                  <a:schemeClr val="tx1"/>
                </a:solidFill>
                <a:effectLst/>
                <a:latin typeface="Arial" panose="020B0604020202020204" pitchFamily="34" charset="0"/>
              </a:rPr>
              <a:t>Welsh Culture and Hospitality Exhibition</a:t>
            </a:r>
          </a:p>
          <a:p>
            <a:pPr marL="285750" indent="-285750" algn="just" defTabSz="914400" eaLnBrk="0" fontAlgn="base" hangingPunct="0">
              <a:spcBef>
                <a:spcPct val="0"/>
              </a:spcBef>
              <a:spcAft>
                <a:spcPct val="0"/>
              </a:spcAft>
              <a:buClrTx/>
              <a:buFont typeface="Wingdings" panose="05000000000000000000" pitchFamily="2" charset="2"/>
              <a:buChar char="Ø"/>
            </a:pPr>
            <a:r>
              <a:rPr kumimoji="0" lang="en-US" altLang="en-US" sz="1600" b="0" i="0" u="none" strike="noStrike" cap="none" normalizeH="0" baseline="0" dirty="0">
                <a:ln>
                  <a:noFill/>
                </a:ln>
                <a:solidFill>
                  <a:schemeClr val="tx1"/>
                </a:solidFill>
                <a:effectLst/>
                <a:latin typeface="Arial" panose="020B0604020202020204" pitchFamily="34" charset="0"/>
              </a:rPr>
              <a:t>Integrates live performances, culinary demonstrations, panel sessions, and interactive tourism activities.</a:t>
            </a:r>
          </a:p>
          <a:p>
            <a:pPr marL="285750" indent="-285750" algn="just" defTabSz="914400" eaLnBrk="0" fontAlgn="base" hangingPunct="0">
              <a:spcBef>
                <a:spcPct val="0"/>
              </a:spcBef>
              <a:spcAft>
                <a:spcPct val="0"/>
              </a:spcAft>
              <a:buClrTx/>
              <a:buFont typeface="Wingdings" panose="05000000000000000000" pitchFamily="2" charset="2"/>
              <a:buChar char="Ø"/>
            </a:pPr>
            <a:r>
              <a:rPr kumimoji="0" lang="en-US" altLang="en-US" sz="1600" b="0" i="0" u="none" strike="noStrike" cap="none" normalizeH="0" baseline="0" dirty="0">
                <a:ln>
                  <a:noFill/>
                </a:ln>
                <a:solidFill>
                  <a:schemeClr val="tx1"/>
                </a:solidFill>
                <a:effectLst/>
                <a:latin typeface="Arial" panose="020B0604020202020204" pitchFamily="34" charset="0"/>
              </a:rPr>
              <a:t>Seeks to showcase </a:t>
            </a:r>
            <a:r>
              <a:rPr kumimoji="0" lang="en-US" altLang="en-US" sz="1600" b="0" i="0" u="none" strike="noStrike" cap="none" normalizeH="0" baseline="0" dirty="0" err="1">
                <a:ln>
                  <a:noFill/>
                </a:ln>
                <a:solidFill>
                  <a:schemeClr val="tx1"/>
                </a:solidFill>
                <a:effectLst/>
                <a:latin typeface="Arial" panose="020B0604020202020204" pitchFamily="34" charset="0"/>
              </a:rPr>
              <a:t>Wales'</a:t>
            </a:r>
            <a:r>
              <a:rPr kumimoji="0" lang="en-US" altLang="en-US" sz="1600" b="0" i="0" u="none" strike="noStrike" cap="none" normalizeH="0" baseline="0" dirty="0">
                <a:ln>
                  <a:noFill/>
                </a:ln>
                <a:solidFill>
                  <a:schemeClr val="tx1"/>
                </a:solidFill>
                <a:effectLst/>
                <a:latin typeface="Arial" panose="020B0604020202020204" pitchFamily="34" charset="0"/>
              </a:rPr>
              <a:t> Sense of Place and engage international visitors.</a:t>
            </a:r>
          </a:p>
          <a:p>
            <a:pPr marL="285750" indent="-285750" algn="just" defTabSz="914400" eaLnBrk="0" fontAlgn="base" hangingPunct="0">
              <a:spcBef>
                <a:spcPct val="0"/>
              </a:spcBef>
              <a:spcAft>
                <a:spcPct val="0"/>
              </a:spcAft>
              <a:buClrTx/>
              <a:buFont typeface="Wingdings" panose="05000000000000000000" pitchFamily="2" charset="2"/>
              <a:buChar char="Ø"/>
            </a:pPr>
            <a:r>
              <a:rPr kumimoji="0" lang="en-US" altLang="en-US" sz="1600" b="0" i="0" u="none" strike="noStrike" cap="none" normalizeH="0" baseline="0" dirty="0" err="1">
                <a:ln>
                  <a:noFill/>
                </a:ln>
                <a:solidFill>
                  <a:schemeClr val="tx1"/>
                </a:solidFill>
                <a:effectLst/>
                <a:latin typeface="Arial" panose="020B0604020202020204" pitchFamily="34" charset="0"/>
              </a:rPr>
              <a:t>Harmonises</a:t>
            </a:r>
            <a:r>
              <a:rPr kumimoji="0" lang="en-US" altLang="en-US" sz="1600" b="0" i="0" u="none" strike="noStrike" cap="none" normalizeH="0" baseline="0" dirty="0">
                <a:ln>
                  <a:noFill/>
                </a:ln>
                <a:solidFill>
                  <a:schemeClr val="tx1"/>
                </a:solidFill>
                <a:effectLst/>
                <a:latin typeface="Arial" panose="020B0604020202020204" pitchFamily="34" charset="0"/>
              </a:rPr>
              <a:t> with "Year of </a:t>
            </a:r>
            <a:r>
              <a:rPr kumimoji="0" lang="en-US" altLang="en-US" sz="1600" b="0" i="0" u="none" strike="noStrike" cap="none" normalizeH="0" baseline="0" dirty="0" err="1">
                <a:ln>
                  <a:noFill/>
                </a:ln>
                <a:solidFill>
                  <a:schemeClr val="tx1"/>
                </a:solidFill>
                <a:effectLst/>
                <a:latin typeface="Arial" panose="020B0604020202020204" pitchFamily="34" charset="0"/>
              </a:rPr>
              <a:t>Croeso</a:t>
            </a:r>
            <a:r>
              <a:rPr kumimoji="0" lang="en-US" altLang="en-US" sz="1600" b="0" i="0" u="none" strike="noStrike" cap="none" normalizeH="0" baseline="0" dirty="0">
                <a:ln>
                  <a:noFill/>
                </a:ln>
                <a:solidFill>
                  <a:schemeClr val="tx1"/>
                </a:solidFill>
                <a:effectLst/>
                <a:latin typeface="Arial" panose="020B0604020202020204" pitchFamily="34" charset="0"/>
              </a:rPr>
              <a:t>" with exhibits on Welsh cuisine, art, music, folklore, and bilingual involvement.</a:t>
            </a:r>
          </a:p>
          <a:p>
            <a:pPr marL="285750" indent="-285750" algn="just" defTabSz="914400" eaLnBrk="0" fontAlgn="base" hangingPunct="0">
              <a:spcBef>
                <a:spcPct val="0"/>
              </a:spcBef>
              <a:spcAft>
                <a:spcPct val="0"/>
              </a:spcAft>
              <a:buClrTx/>
              <a:buFont typeface="Wingdings" panose="05000000000000000000" pitchFamily="2" charset="2"/>
              <a:buChar char="Ø"/>
            </a:pPr>
            <a:r>
              <a:rPr kumimoji="0" lang="en-US" altLang="en-US" sz="1600" b="0" i="0" u="none" strike="noStrike" cap="none" normalizeH="0" baseline="0" dirty="0">
                <a:ln>
                  <a:noFill/>
                </a:ln>
                <a:solidFill>
                  <a:schemeClr val="tx1"/>
                </a:solidFill>
                <a:effectLst/>
                <a:latin typeface="Arial" panose="020B0604020202020204" pitchFamily="34" charset="0"/>
              </a:rPr>
              <a:t>Incorporates local landscapes and attractions through themed areas and virtual reality.</a:t>
            </a:r>
          </a:p>
        </p:txBody>
      </p:sp>
      <p:pic>
        <p:nvPicPr>
          <p:cNvPr id="9" name="Picture 8">
            <a:extLst>
              <a:ext uri="{FF2B5EF4-FFF2-40B4-BE49-F238E27FC236}">
                <a16:creationId xmlns:a16="http://schemas.microsoft.com/office/drawing/2014/main" id="{33EB9E0D-0766-79BF-DFE5-7C9FB25F141C}"/>
              </a:ext>
            </a:extLst>
          </p:cNvPr>
          <p:cNvPicPr>
            <a:picLocks noChangeAspect="1"/>
          </p:cNvPicPr>
          <p:nvPr/>
        </p:nvPicPr>
        <p:blipFill>
          <a:blip r:embed="rId4"/>
          <a:stretch>
            <a:fillRect/>
          </a:stretch>
        </p:blipFill>
        <p:spPr>
          <a:xfrm>
            <a:off x="8195364" y="4373978"/>
            <a:ext cx="2994849" cy="1565264"/>
          </a:xfrm>
          <a:prstGeom prst="rect">
            <a:avLst/>
          </a:prstGeom>
        </p:spPr>
      </p:pic>
    </p:spTree>
    <p:extLst>
      <p:ext uri="{BB962C8B-B14F-4D97-AF65-F5344CB8AC3E}">
        <p14:creationId xmlns:p14="http://schemas.microsoft.com/office/powerpoint/2010/main" val="2050316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026" name="Picture 2" descr="We Create Events in Panampilly Nagar, Ernakulam - Best Event Management  Companies in Ernakulam - Justdial">
            <a:extLst>
              <a:ext uri="{FF2B5EF4-FFF2-40B4-BE49-F238E27FC236}">
                <a16:creationId xmlns:a16="http://schemas.microsoft.com/office/drawing/2014/main" id="{0B224001-14EA-439F-9464-501CB835E2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23926" y="950726"/>
            <a:ext cx="3668071" cy="2290163"/>
          </a:xfrm>
          <a:prstGeom prst="rect">
            <a:avLst/>
          </a:prstGeom>
          <a:noFill/>
          <a:extLst>
            <a:ext uri="{909E8E84-426E-40DD-AFC4-6F175D3DCCD1}">
              <a14:hiddenFill xmlns:a14="http://schemas.microsoft.com/office/drawing/2010/main">
                <a:solidFill>
                  <a:srgbClr val="FFFFFF"/>
                </a:solidFill>
              </a14:hiddenFill>
            </a:ext>
          </a:extLst>
        </p:spPr>
      </p:pic>
      <p:sp>
        <p:nvSpPr>
          <p:cNvPr id="10" name="Content Placeholder 9">
            <a:extLst>
              <a:ext uri="{FF2B5EF4-FFF2-40B4-BE49-F238E27FC236}">
                <a16:creationId xmlns:a16="http://schemas.microsoft.com/office/drawing/2014/main" id="{0D78A6F6-BA61-3EA2-6A03-795B421D3273}"/>
              </a:ext>
            </a:extLst>
          </p:cNvPr>
          <p:cNvSpPr>
            <a:spLocks noGrp="1"/>
          </p:cNvSpPr>
          <p:nvPr>
            <p:ph idx="1"/>
          </p:nvPr>
        </p:nvSpPr>
        <p:spPr>
          <a:xfrm>
            <a:off x="1219200" y="1700337"/>
            <a:ext cx="6721642" cy="4475748"/>
          </a:xfrm>
        </p:spPr>
        <p:txBody>
          <a:bodyPr>
            <a:normAutofit lnSpcReduction="10000"/>
          </a:bodyPr>
          <a:lstStyle/>
          <a:p>
            <a:pPr algn="just"/>
            <a:r>
              <a:rPr lang="en-US" dirty="0">
                <a:latin typeface="Arial" panose="020B0604020202020204" pitchFamily="34" charset="0"/>
                <a:cs typeface="Arial" panose="020B0604020202020204" pitchFamily="34" charset="0"/>
              </a:rPr>
              <a:t>Event Target Group and MICE Industry Growth</a:t>
            </a:r>
          </a:p>
          <a:p>
            <a:pPr algn="just"/>
            <a:r>
              <a:rPr lang="en-US" dirty="0">
                <a:latin typeface="Arial" panose="020B0604020202020204" pitchFamily="34" charset="0"/>
                <a:cs typeface="Arial" panose="020B0604020202020204" pitchFamily="34" charset="0"/>
              </a:rPr>
              <a:t>Targets hospitality industry stakeholders, cultural enthusiasts, and international tourism experts (Rxglobal.com. 2025).</a:t>
            </a:r>
          </a:p>
          <a:p>
            <a:pPr algn="just"/>
            <a:r>
              <a:rPr lang="en-US" dirty="0">
                <a:latin typeface="Arial" panose="020B0604020202020204" pitchFamily="34" charset="0"/>
                <a:cs typeface="Arial" panose="020B0604020202020204" pitchFamily="34" charset="0"/>
              </a:rPr>
              <a:t>MICE industry expected to grow at a CAGR of 10.22% worldwide (fortunebusinessinsights.com. (n.d.).</a:t>
            </a:r>
          </a:p>
          <a:p>
            <a:pPr algn="just"/>
            <a:r>
              <a:rPr lang="en-US" dirty="0">
                <a:latin typeface="Arial" panose="020B0604020202020204" pitchFamily="34" charset="0"/>
                <a:cs typeface="Arial" panose="020B0604020202020204" pitchFamily="34" charset="0"/>
              </a:rPr>
              <a:t>UK events sector injected £10.9 billion into the economy in 2023, a 17% increase from the previous year.</a:t>
            </a:r>
          </a:p>
          <a:p>
            <a:pPr algn="just"/>
            <a:r>
              <a:rPr lang="en-US" dirty="0">
                <a:latin typeface="Arial" panose="020B0604020202020204" pitchFamily="34" charset="0"/>
                <a:cs typeface="Arial" panose="020B0604020202020204" pitchFamily="34" charset="0"/>
              </a:rPr>
              <a:t>No existing cultural festivals or hospitality expos celebrate Welsh culture and hospitality internationally.</a:t>
            </a:r>
          </a:p>
          <a:p>
            <a:pPr algn="just"/>
            <a:r>
              <a:rPr lang="en-US" dirty="0">
                <a:latin typeface="Arial" panose="020B0604020202020204" pitchFamily="34" charset="0"/>
                <a:cs typeface="Arial" panose="020B0604020202020204" pitchFamily="34" charset="0"/>
              </a:rPr>
              <a:t>Marketing strategies include global online marketing, collaborations with international tourism boards, and joint efforts with cultural organizations (</a:t>
            </a:r>
            <a:r>
              <a:rPr lang="en-US" dirty="0" err="1">
                <a:latin typeface="Arial" panose="020B0604020202020204" pitchFamily="34" charset="0"/>
                <a:cs typeface="Arial" panose="020B0604020202020204" pitchFamily="34" charset="0"/>
              </a:rPr>
              <a:t>Prevolšek</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Kukurin</a:t>
            </a:r>
            <a:r>
              <a:rPr lang="en-US" dirty="0">
                <a:latin typeface="Arial" panose="020B0604020202020204" pitchFamily="34" charset="0"/>
                <a:cs typeface="Arial" panose="020B0604020202020204" pitchFamily="34" charset="0"/>
              </a:rPr>
              <a:t> and Golja, 2024).</a:t>
            </a:r>
            <a:endParaRPr lang="en-IN"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A734CCCE-B2B6-7B8F-5E08-23204E3F964D}"/>
              </a:ext>
            </a:extLst>
          </p:cNvPr>
          <p:cNvSpPr txBox="1"/>
          <p:nvPr/>
        </p:nvSpPr>
        <p:spPr>
          <a:xfrm>
            <a:off x="1458448" y="935251"/>
            <a:ext cx="6096000" cy="584775"/>
          </a:xfrm>
          <a:prstGeom prst="rect">
            <a:avLst/>
          </a:prstGeom>
          <a:noFill/>
        </p:spPr>
        <p:txBody>
          <a:bodyPr wrap="square">
            <a:spAutoFit/>
          </a:bodyPr>
          <a:lstStyle/>
          <a:p>
            <a:r>
              <a:rPr lang="en-IN" sz="3200" b="1" dirty="0">
                <a:latin typeface="Arial" panose="020B0604020202020204" pitchFamily="34" charset="0"/>
                <a:cs typeface="Arial" panose="020B0604020202020204" pitchFamily="34" charset="0"/>
              </a:rPr>
              <a:t>Market Factors </a:t>
            </a:r>
          </a:p>
        </p:txBody>
      </p:sp>
      <p:pic>
        <p:nvPicPr>
          <p:cNvPr id="16" name="Picture 15">
            <a:extLst>
              <a:ext uri="{FF2B5EF4-FFF2-40B4-BE49-F238E27FC236}">
                <a16:creationId xmlns:a16="http://schemas.microsoft.com/office/drawing/2014/main" id="{103F7245-0AB2-69EB-0DFA-74A52505BD3A}"/>
              </a:ext>
            </a:extLst>
          </p:cNvPr>
          <p:cNvPicPr>
            <a:picLocks noChangeAspect="1"/>
          </p:cNvPicPr>
          <p:nvPr/>
        </p:nvPicPr>
        <p:blipFill>
          <a:blip r:embed="rId4"/>
          <a:stretch>
            <a:fillRect/>
          </a:stretch>
        </p:blipFill>
        <p:spPr>
          <a:xfrm>
            <a:off x="8523925" y="3240889"/>
            <a:ext cx="3668071" cy="2751054"/>
          </a:xfrm>
          <a:prstGeom prst="rect">
            <a:avLst/>
          </a:prstGeom>
        </p:spPr>
      </p:pic>
    </p:spTree>
    <p:extLst>
      <p:ext uri="{BB962C8B-B14F-4D97-AF65-F5344CB8AC3E}">
        <p14:creationId xmlns:p14="http://schemas.microsoft.com/office/powerpoint/2010/main" val="14968508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FE45D-C9F8-2F15-6225-8FBA1BFA7DF7}"/>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Situational Analysis (PESTEL)</a:t>
            </a:r>
          </a:p>
        </p:txBody>
      </p:sp>
      <p:sp>
        <p:nvSpPr>
          <p:cNvPr id="7" name="TextBox 6">
            <a:extLst>
              <a:ext uri="{FF2B5EF4-FFF2-40B4-BE49-F238E27FC236}">
                <a16:creationId xmlns:a16="http://schemas.microsoft.com/office/drawing/2014/main" id="{D3068921-3208-745E-0136-83CD0BF0B2F6}"/>
              </a:ext>
            </a:extLst>
          </p:cNvPr>
          <p:cNvSpPr txBox="1"/>
          <p:nvPr/>
        </p:nvSpPr>
        <p:spPr>
          <a:xfrm>
            <a:off x="1019503" y="1289286"/>
            <a:ext cx="10485109" cy="5632311"/>
          </a:xfrm>
          <a:prstGeom prst="rect">
            <a:avLst/>
          </a:prstGeom>
          <a:noFill/>
        </p:spPr>
        <p:txBody>
          <a:bodyPr wrap="square" rtlCol="0">
            <a:spAutoFit/>
          </a:bodyPr>
          <a:lstStyle/>
          <a:p>
            <a:pPr algn="just">
              <a:spcAft>
                <a:spcPts val="800"/>
              </a:spcAft>
              <a:buNone/>
            </a:pPr>
            <a:r>
              <a:rPr lang="en-GB" sz="1400" b="1" dirty="0">
                <a:effectLst/>
                <a:latin typeface="Arial" panose="020B0604020202020204" pitchFamily="34" charset="0"/>
                <a:ea typeface="Calibri" panose="020F0502020204030204" pitchFamily="34" charset="0"/>
                <a:cs typeface="Times New Roman" panose="02020603050405020304" pitchFamily="18" charset="0"/>
              </a:rPr>
              <a:t>Political</a:t>
            </a:r>
            <a:endParaRPr lang="en-IN" sz="14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Solid support by the government for Wales's cultural and tourist events (</a:t>
            </a:r>
            <a:r>
              <a:rPr lang="en-IN" sz="1400" dirty="0">
                <a:effectLst/>
                <a:latin typeface="Arial" panose="020B0604020202020204" pitchFamily="34" charset="0"/>
                <a:ea typeface="Calibri" panose="020F0502020204030204" pitchFamily="34" charset="0"/>
                <a:cs typeface="Times New Roman" panose="02020603050405020304" pitchFamily="18" charset="0"/>
              </a:rPr>
              <a:t>Rhodes </a:t>
            </a:r>
            <a:r>
              <a:rPr lang="en-IN" sz="1400" i="1" dirty="0">
                <a:effectLst/>
                <a:latin typeface="Arial" panose="020B0604020202020204" pitchFamily="34" charset="0"/>
                <a:ea typeface="Calibri" panose="020F0502020204030204" pitchFamily="34" charset="0"/>
                <a:cs typeface="Times New Roman" panose="02020603050405020304" pitchFamily="18" charset="0"/>
              </a:rPr>
              <a:t>et al</a:t>
            </a:r>
            <a:r>
              <a:rPr lang="en-IN" sz="1400" dirty="0">
                <a:effectLst/>
                <a:latin typeface="Arial" panose="020B0604020202020204" pitchFamily="34" charset="0"/>
                <a:ea typeface="Calibri" panose="020F0502020204030204" pitchFamily="34" charset="0"/>
                <a:cs typeface="Times New Roman" panose="02020603050405020304" pitchFamily="18" charset="0"/>
              </a:rPr>
              <a:t>., 2024)</a:t>
            </a:r>
            <a:r>
              <a:rPr lang="en-GB" sz="1400" dirty="0">
                <a:effectLst/>
                <a:latin typeface="Arial" panose="020B0604020202020204" pitchFamily="34" charset="0"/>
                <a:ea typeface="Calibri" panose="020F0502020204030204" pitchFamily="34" charset="0"/>
                <a:cs typeface="Times New Roman" panose="02020603050405020304" pitchFamily="18" charset="0"/>
              </a:rPr>
              <a:t>.</a:t>
            </a:r>
            <a:endParaRPr lang="en-IN" sz="14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spcAft>
                <a:spcPts val="800"/>
              </a:spcAft>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Adherence to national tourist strategy and Year of </a:t>
            </a:r>
            <a:r>
              <a:rPr lang="en-GB" sz="1400" dirty="0" err="1">
                <a:effectLst/>
                <a:latin typeface="Arial" panose="020B0604020202020204" pitchFamily="34" charset="0"/>
                <a:ea typeface="Calibri" panose="020F0502020204030204" pitchFamily="34" charset="0"/>
                <a:cs typeface="Times New Roman" panose="02020603050405020304" pitchFamily="18" charset="0"/>
              </a:rPr>
              <a:t>Croeso</a:t>
            </a:r>
            <a:r>
              <a:rPr lang="en-GB" sz="1400" dirty="0">
                <a:effectLst/>
                <a:latin typeface="Arial" panose="020B0604020202020204" pitchFamily="34" charset="0"/>
                <a:ea typeface="Calibri" panose="020F0502020204030204" pitchFamily="34" charset="0"/>
                <a:cs typeface="Times New Roman" panose="02020603050405020304" pitchFamily="18" charset="0"/>
              </a:rPr>
              <a:t> campaign (England, 2024).</a:t>
            </a:r>
            <a:endParaRPr lang="en-IN" sz="1400" dirty="0">
              <a:effectLst/>
              <a:latin typeface="Arial" panose="020B0604020202020204" pitchFamily="34" charset="0"/>
              <a:ea typeface="Calibri" panose="020F0502020204030204" pitchFamily="34" charset="0"/>
              <a:cs typeface="Times New Roman" panose="02020603050405020304" pitchFamily="18" charset="0"/>
            </a:endParaRPr>
          </a:p>
          <a:p>
            <a:pPr algn="just">
              <a:spcAft>
                <a:spcPts val="800"/>
              </a:spcAft>
              <a:buNone/>
            </a:pPr>
            <a:r>
              <a:rPr lang="en-GB" sz="1400" b="1" dirty="0">
                <a:effectLst/>
                <a:latin typeface="Arial" panose="020B0604020202020204" pitchFamily="34" charset="0"/>
                <a:ea typeface="Calibri" panose="020F0502020204030204" pitchFamily="34" charset="0"/>
                <a:cs typeface="Times New Roman" panose="02020603050405020304" pitchFamily="18" charset="0"/>
              </a:rPr>
              <a:t>Economical </a:t>
            </a:r>
            <a:endParaRPr lang="en-IN" sz="14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Enthusiasm in big events is being triggered by the post-COVID economic recovery (</a:t>
            </a:r>
            <a:r>
              <a:rPr lang="en-IN" sz="1400" dirty="0">
                <a:effectLst/>
                <a:latin typeface="Arial" panose="020B0604020202020204" pitchFamily="34" charset="0"/>
                <a:ea typeface="Calibri" panose="020F0502020204030204" pitchFamily="34" charset="0"/>
                <a:cs typeface="Times New Roman" panose="02020603050405020304" pitchFamily="18" charset="0"/>
              </a:rPr>
              <a:t>Andersons </a:t>
            </a:r>
            <a:r>
              <a:rPr lang="en-IN" sz="1400" i="1" dirty="0">
                <a:effectLst/>
                <a:latin typeface="Arial" panose="020B0604020202020204" pitchFamily="34" charset="0"/>
                <a:ea typeface="Calibri" panose="020F0502020204030204" pitchFamily="34" charset="0"/>
                <a:cs typeface="Times New Roman" panose="02020603050405020304" pitchFamily="18" charset="0"/>
              </a:rPr>
              <a:t>et al</a:t>
            </a:r>
            <a:r>
              <a:rPr lang="en-IN" sz="1400" dirty="0">
                <a:effectLst/>
                <a:latin typeface="Arial" panose="020B0604020202020204" pitchFamily="34" charset="0"/>
                <a:ea typeface="Calibri" panose="020F0502020204030204" pitchFamily="34" charset="0"/>
                <a:cs typeface="Times New Roman" panose="02020603050405020304" pitchFamily="18" charset="0"/>
              </a:rPr>
              <a:t>., 2024)</a:t>
            </a:r>
            <a:r>
              <a:rPr lang="en-GB" sz="1400" dirty="0">
                <a:effectLst/>
                <a:latin typeface="Arial" panose="020B0604020202020204" pitchFamily="34" charset="0"/>
                <a:ea typeface="Calibri" panose="020F0502020204030204" pitchFamily="34" charset="0"/>
                <a:cs typeface="Times New Roman" panose="02020603050405020304" pitchFamily="18" charset="0"/>
              </a:rPr>
              <a:t>.</a:t>
            </a:r>
            <a:endParaRPr lang="en-IN" sz="14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spcAft>
                <a:spcPts val="800"/>
              </a:spcAft>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Projected growth of the MICE industry and considerable economic influence on the region (‌Martín-Rojo and Gaspar-González, 2024).</a:t>
            </a:r>
            <a:endParaRPr lang="en-IN" sz="1400" dirty="0">
              <a:effectLst/>
              <a:latin typeface="Arial" panose="020B0604020202020204" pitchFamily="34" charset="0"/>
              <a:ea typeface="Calibri" panose="020F0502020204030204" pitchFamily="34" charset="0"/>
              <a:cs typeface="Times New Roman" panose="02020603050405020304" pitchFamily="18" charset="0"/>
            </a:endParaRPr>
          </a:p>
          <a:p>
            <a:pPr algn="just">
              <a:spcAft>
                <a:spcPts val="800"/>
              </a:spcAft>
              <a:buNone/>
            </a:pPr>
            <a:r>
              <a:rPr lang="en-GB" sz="1400" b="1" dirty="0">
                <a:effectLst/>
                <a:latin typeface="Arial" panose="020B0604020202020204" pitchFamily="34" charset="0"/>
                <a:ea typeface="Calibri" panose="020F0502020204030204" pitchFamily="34" charset="0"/>
                <a:cs typeface="Times New Roman" panose="02020603050405020304" pitchFamily="18" charset="0"/>
              </a:rPr>
              <a:t>Social</a:t>
            </a:r>
            <a:endParaRPr lang="en-IN" sz="14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Increasing interest in overseas events and cultural tourism globally (</a:t>
            </a:r>
            <a:r>
              <a:rPr lang="en-IN" sz="1400" dirty="0">
                <a:effectLst/>
                <a:latin typeface="Arial" panose="020B0604020202020204" pitchFamily="34" charset="0"/>
                <a:ea typeface="Calibri" panose="020F0502020204030204" pitchFamily="34" charset="0"/>
                <a:cs typeface="Times New Roman" panose="02020603050405020304" pitchFamily="18" charset="0"/>
              </a:rPr>
              <a:t>Parry </a:t>
            </a:r>
            <a:r>
              <a:rPr lang="en-IN" sz="1400" i="1" dirty="0">
                <a:effectLst/>
                <a:latin typeface="Arial" panose="020B0604020202020204" pitchFamily="34" charset="0"/>
                <a:ea typeface="Calibri" panose="020F0502020204030204" pitchFamily="34" charset="0"/>
                <a:cs typeface="Times New Roman" panose="02020603050405020304" pitchFamily="18" charset="0"/>
              </a:rPr>
              <a:t>et al</a:t>
            </a:r>
            <a:r>
              <a:rPr lang="en-IN" sz="1400" dirty="0">
                <a:effectLst/>
                <a:latin typeface="Arial" panose="020B0604020202020204" pitchFamily="34" charset="0"/>
                <a:ea typeface="Calibri" panose="020F0502020204030204" pitchFamily="34" charset="0"/>
                <a:cs typeface="Times New Roman" panose="02020603050405020304" pitchFamily="18" charset="0"/>
              </a:rPr>
              <a:t>., 2024)</a:t>
            </a:r>
            <a:r>
              <a:rPr lang="en-GB" sz="1400" dirty="0">
                <a:effectLst/>
                <a:latin typeface="Arial" panose="020B0604020202020204" pitchFamily="34" charset="0"/>
                <a:ea typeface="Calibri" panose="020F0502020204030204" pitchFamily="34" charset="0"/>
                <a:cs typeface="Times New Roman" panose="02020603050405020304" pitchFamily="18" charset="0"/>
              </a:rPr>
              <a:t>.</a:t>
            </a:r>
            <a:endParaRPr lang="en-IN" sz="14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spcAft>
                <a:spcPts val="800"/>
              </a:spcAft>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Growing understanding of Welsh heritage and culture (‌Martín-Rojo and Gaspar-González, 2024).</a:t>
            </a:r>
            <a:endParaRPr lang="en-IN" sz="1400" dirty="0">
              <a:effectLst/>
              <a:latin typeface="Arial" panose="020B0604020202020204" pitchFamily="34" charset="0"/>
              <a:ea typeface="Calibri" panose="020F0502020204030204" pitchFamily="34" charset="0"/>
              <a:cs typeface="Times New Roman" panose="02020603050405020304" pitchFamily="18" charset="0"/>
            </a:endParaRPr>
          </a:p>
          <a:p>
            <a:pPr algn="just">
              <a:spcAft>
                <a:spcPts val="800"/>
              </a:spcAft>
              <a:buNone/>
            </a:pPr>
            <a:r>
              <a:rPr lang="en-GB" sz="1400" b="1" dirty="0">
                <a:effectLst/>
                <a:latin typeface="Arial" panose="020B0604020202020204" pitchFamily="34" charset="0"/>
                <a:ea typeface="Calibri" panose="020F0502020204030204" pitchFamily="34" charset="0"/>
                <a:cs typeface="Times New Roman" panose="02020603050405020304" pitchFamily="18" charset="0"/>
              </a:rPr>
              <a:t>Technological </a:t>
            </a:r>
            <a:endParaRPr lang="en-IN" sz="14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Potential for hybrid event formats and virtual experiences (</a:t>
            </a:r>
            <a:r>
              <a:rPr lang="en-IN" sz="1400" dirty="0" err="1">
                <a:effectLst/>
                <a:latin typeface="Arial" panose="020B0604020202020204" pitchFamily="34" charset="0"/>
                <a:ea typeface="Calibri" panose="020F0502020204030204" pitchFamily="34" charset="0"/>
                <a:cs typeface="Times New Roman" panose="02020603050405020304" pitchFamily="18" charset="0"/>
              </a:rPr>
              <a:t>Ruusunoksa</a:t>
            </a:r>
            <a:r>
              <a:rPr lang="en-IN" sz="1400" dirty="0">
                <a:effectLst/>
                <a:latin typeface="Arial" panose="020B0604020202020204" pitchFamily="34" charset="0"/>
                <a:ea typeface="Calibri" panose="020F0502020204030204" pitchFamily="34" charset="0"/>
                <a:cs typeface="Times New Roman" panose="02020603050405020304" pitchFamily="18" charset="0"/>
              </a:rPr>
              <a:t>, 2024)</a:t>
            </a:r>
            <a:r>
              <a:rPr lang="en-GB" sz="1400" dirty="0">
                <a:effectLst/>
                <a:latin typeface="Arial" panose="020B0604020202020204" pitchFamily="34" charset="0"/>
                <a:ea typeface="Calibri" panose="020F0502020204030204" pitchFamily="34" charset="0"/>
                <a:cs typeface="Times New Roman" panose="02020603050405020304" pitchFamily="18" charset="0"/>
              </a:rPr>
              <a:t>.</a:t>
            </a:r>
            <a:endParaRPr lang="en-IN" sz="14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spcAft>
                <a:spcPts val="800"/>
              </a:spcAft>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Leveraging immersive technology (VR/AR) to enhance the visitor experience (Khanal, 2024).</a:t>
            </a:r>
            <a:endParaRPr lang="en-IN" sz="1400" dirty="0">
              <a:effectLst/>
              <a:latin typeface="Arial" panose="020B0604020202020204" pitchFamily="34" charset="0"/>
              <a:ea typeface="Calibri" panose="020F0502020204030204" pitchFamily="34" charset="0"/>
              <a:cs typeface="Times New Roman" panose="02020603050405020304" pitchFamily="18" charset="0"/>
            </a:endParaRPr>
          </a:p>
          <a:p>
            <a:pPr algn="just">
              <a:spcAft>
                <a:spcPts val="800"/>
              </a:spcAft>
              <a:buNone/>
            </a:pPr>
            <a:r>
              <a:rPr lang="en-GB" sz="1400" b="1" dirty="0">
                <a:effectLst/>
                <a:latin typeface="Arial" panose="020B0604020202020204" pitchFamily="34" charset="0"/>
                <a:ea typeface="Calibri" panose="020F0502020204030204" pitchFamily="34" charset="0"/>
                <a:cs typeface="Times New Roman" panose="02020603050405020304" pitchFamily="18" charset="0"/>
              </a:rPr>
              <a:t>Environmental</a:t>
            </a:r>
            <a:endParaRPr lang="en-IN" sz="14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Compliance with sustainability (carbon footprint management) in event planning (</a:t>
            </a:r>
            <a:r>
              <a:rPr lang="en-IN" sz="1400" dirty="0" err="1">
                <a:effectLst/>
                <a:latin typeface="Arial" panose="020B0604020202020204" pitchFamily="34" charset="0"/>
                <a:ea typeface="Calibri" panose="020F0502020204030204" pitchFamily="34" charset="0"/>
                <a:cs typeface="Times New Roman" panose="02020603050405020304" pitchFamily="18" charset="0"/>
              </a:rPr>
              <a:t>Augoye</a:t>
            </a:r>
            <a:r>
              <a:rPr lang="en-IN" sz="1400" dirty="0">
                <a:effectLst/>
                <a:latin typeface="Arial" panose="020B0604020202020204" pitchFamily="34" charset="0"/>
                <a:ea typeface="Calibri" panose="020F0502020204030204" pitchFamily="34" charset="0"/>
                <a:cs typeface="Times New Roman" panose="02020603050405020304" pitchFamily="18" charset="0"/>
              </a:rPr>
              <a:t>, Muyiwa-Ajayi and </a:t>
            </a:r>
            <a:r>
              <a:rPr lang="en-IN" sz="1400" dirty="0" err="1">
                <a:effectLst/>
                <a:latin typeface="Arial" panose="020B0604020202020204" pitchFamily="34" charset="0"/>
                <a:ea typeface="Calibri" panose="020F0502020204030204" pitchFamily="34" charset="0"/>
                <a:cs typeface="Times New Roman" panose="02020603050405020304" pitchFamily="18" charset="0"/>
              </a:rPr>
              <a:t>Sobowale</a:t>
            </a:r>
            <a:r>
              <a:rPr lang="en-IN" sz="1400" dirty="0">
                <a:effectLst/>
                <a:latin typeface="Arial" panose="020B0604020202020204" pitchFamily="34" charset="0"/>
                <a:ea typeface="Calibri" panose="020F0502020204030204" pitchFamily="34" charset="0"/>
                <a:cs typeface="Times New Roman" panose="02020603050405020304" pitchFamily="18" charset="0"/>
              </a:rPr>
              <a:t>, 2024)</a:t>
            </a:r>
            <a:r>
              <a:rPr lang="en-GB" sz="1400" dirty="0">
                <a:effectLst/>
                <a:latin typeface="Arial" panose="020B0604020202020204" pitchFamily="34" charset="0"/>
                <a:ea typeface="Calibri" panose="020F0502020204030204" pitchFamily="34" charset="0"/>
                <a:cs typeface="Times New Roman" panose="02020603050405020304" pitchFamily="18" charset="0"/>
              </a:rPr>
              <a:t>.</a:t>
            </a:r>
            <a:endParaRPr lang="en-IN" sz="14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spcAft>
                <a:spcPts val="800"/>
              </a:spcAft>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The ability to feature </a:t>
            </a:r>
            <a:r>
              <a:rPr lang="en-GB" sz="1400" dirty="0" err="1">
                <a:effectLst/>
                <a:latin typeface="Arial" panose="020B0604020202020204" pitchFamily="34" charset="0"/>
                <a:ea typeface="Calibri" panose="020F0502020204030204" pitchFamily="34" charset="0"/>
                <a:cs typeface="Times New Roman" panose="02020603050405020304" pitchFamily="18" charset="0"/>
              </a:rPr>
              <a:t>Wales'</a:t>
            </a:r>
            <a:r>
              <a:rPr lang="en-GB" sz="1400" dirty="0">
                <a:effectLst/>
                <a:latin typeface="Arial" panose="020B0604020202020204" pitchFamily="34" charset="0"/>
                <a:ea typeface="Calibri" panose="020F0502020204030204" pitchFamily="34" charset="0"/>
                <a:cs typeface="Times New Roman" panose="02020603050405020304" pitchFamily="18" charset="0"/>
              </a:rPr>
              <a:t> picturesque landscapes as part of the experience (Khanal, 2024).</a:t>
            </a:r>
            <a:endParaRPr lang="en-IN" sz="1400" dirty="0">
              <a:effectLst/>
              <a:latin typeface="Arial" panose="020B0604020202020204" pitchFamily="34" charset="0"/>
              <a:ea typeface="Calibri" panose="020F0502020204030204" pitchFamily="34" charset="0"/>
              <a:cs typeface="Times New Roman" panose="02020603050405020304" pitchFamily="18" charset="0"/>
            </a:endParaRPr>
          </a:p>
          <a:p>
            <a:pPr algn="just">
              <a:spcAft>
                <a:spcPts val="800"/>
              </a:spcAft>
              <a:buNone/>
            </a:pPr>
            <a:r>
              <a:rPr lang="en-GB" sz="1400" b="1" dirty="0">
                <a:effectLst/>
                <a:latin typeface="Arial" panose="020B0604020202020204" pitchFamily="34" charset="0"/>
                <a:ea typeface="Calibri" panose="020F0502020204030204" pitchFamily="34" charset="0"/>
                <a:cs typeface="Times New Roman" panose="02020603050405020304" pitchFamily="18" charset="0"/>
              </a:rPr>
              <a:t>Legal </a:t>
            </a:r>
            <a:endParaRPr lang="en-IN" sz="14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Compliance with accessibility legislation, COVID-19 measures, and safety laws (</a:t>
            </a:r>
            <a:r>
              <a:rPr lang="en-IN" sz="1400" dirty="0">
                <a:effectLst/>
                <a:latin typeface="Arial" panose="020B0604020202020204" pitchFamily="34" charset="0"/>
                <a:ea typeface="Calibri" panose="020F0502020204030204" pitchFamily="34" charset="0"/>
                <a:cs typeface="Times New Roman" panose="02020603050405020304" pitchFamily="18" charset="0"/>
              </a:rPr>
              <a:t>Vogler, 2024)</a:t>
            </a:r>
            <a:r>
              <a:rPr lang="en-GB" sz="1400" dirty="0">
                <a:effectLst/>
                <a:latin typeface="Arial" panose="020B0604020202020204" pitchFamily="34" charset="0"/>
                <a:ea typeface="Calibri" panose="020F0502020204030204" pitchFamily="34" charset="0"/>
                <a:cs typeface="Times New Roman" panose="02020603050405020304" pitchFamily="18" charset="0"/>
              </a:rPr>
              <a:t>.</a:t>
            </a:r>
            <a:endParaRPr lang="en-IN" sz="14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spcAft>
                <a:spcPts val="800"/>
              </a:spcAft>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Laws and regulations regarding tourism and international cooperation agreements (</a:t>
            </a:r>
            <a:r>
              <a:rPr lang="en-GB" sz="1400" dirty="0" err="1">
                <a:effectLst/>
                <a:latin typeface="Arial" panose="020B0604020202020204" pitchFamily="34" charset="0"/>
                <a:ea typeface="Calibri" panose="020F0502020204030204" pitchFamily="34" charset="0"/>
                <a:cs typeface="Times New Roman" panose="02020603050405020304" pitchFamily="18" charset="0"/>
              </a:rPr>
              <a:t>Agustini</a:t>
            </a:r>
            <a:r>
              <a:rPr lang="en-GB" sz="1400" dirty="0">
                <a:effectLst/>
                <a:latin typeface="Arial" panose="020B0604020202020204" pitchFamily="34" charset="0"/>
                <a:ea typeface="Calibri" panose="020F0502020204030204" pitchFamily="34" charset="0"/>
                <a:cs typeface="Times New Roman" panose="02020603050405020304" pitchFamily="18" charset="0"/>
              </a:rPr>
              <a:t> </a:t>
            </a:r>
            <a:r>
              <a:rPr lang="en-GB" sz="1400" i="1" dirty="0">
                <a:effectLst/>
                <a:latin typeface="Arial" panose="020B0604020202020204" pitchFamily="34" charset="0"/>
                <a:ea typeface="Calibri" panose="020F0502020204030204" pitchFamily="34" charset="0"/>
                <a:cs typeface="Times New Roman" panose="02020603050405020304" pitchFamily="18" charset="0"/>
              </a:rPr>
              <a:t>et al</a:t>
            </a:r>
            <a:r>
              <a:rPr lang="en-GB" sz="1400" dirty="0">
                <a:effectLst/>
                <a:latin typeface="Arial" panose="020B0604020202020204" pitchFamily="34" charset="0"/>
                <a:ea typeface="Calibri" panose="020F0502020204030204" pitchFamily="34" charset="0"/>
                <a:cs typeface="Times New Roman" panose="02020603050405020304" pitchFamily="18" charset="0"/>
              </a:rPr>
              <a:t>., 2024).</a:t>
            </a:r>
            <a:endParaRPr lang="en-IN" sz="1400" dirty="0">
              <a:effectLst/>
              <a:latin typeface="Arial" panose="020B0604020202020204" pitchFamily="34" charset="0"/>
              <a:ea typeface="Calibri" panose="020F0502020204030204" pitchFamily="34" charset="0"/>
              <a:cs typeface="Times New Roman" panose="02020603050405020304" pitchFamily="18" charset="0"/>
            </a:endParaRPr>
          </a:p>
          <a:p>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295796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B92DD-D600-7432-4B26-06D8AA3E79B8}"/>
              </a:ext>
            </a:extLst>
          </p:cNvPr>
          <p:cNvSpPr>
            <a:spLocks noGrp="1"/>
          </p:cNvSpPr>
          <p:nvPr>
            <p:ph type="title"/>
          </p:nvPr>
        </p:nvSpPr>
        <p:spPr>
          <a:xfrm>
            <a:off x="3163528" y="964204"/>
            <a:ext cx="7504471" cy="822553"/>
          </a:xfrm>
        </p:spPr>
        <p:txBody>
          <a:bodyPr>
            <a:normAutofit/>
          </a:bodyPr>
          <a:lstStyle/>
          <a:p>
            <a:r>
              <a:rPr lang="en-IN" sz="4000" b="1" dirty="0">
                <a:latin typeface="Arial" panose="020B0604020202020204" pitchFamily="34" charset="0"/>
                <a:cs typeface="Arial" panose="020B0604020202020204" pitchFamily="34" charset="0"/>
              </a:rPr>
              <a:t>Operational Feasibility </a:t>
            </a:r>
          </a:p>
        </p:txBody>
      </p:sp>
      <p:sp>
        <p:nvSpPr>
          <p:cNvPr id="3" name="Content Placeholder 2">
            <a:extLst>
              <a:ext uri="{FF2B5EF4-FFF2-40B4-BE49-F238E27FC236}">
                <a16:creationId xmlns:a16="http://schemas.microsoft.com/office/drawing/2014/main" id="{63AB2C5F-A856-20B9-9C4D-12CCAA8DA33F}"/>
              </a:ext>
            </a:extLst>
          </p:cNvPr>
          <p:cNvSpPr>
            <a:spLocks noGrp="1"/>
          </p:cNvSpPr>
          <p:nvPr>
            <p:ph idx="1"/>
          </p:nvPr>
        </p:nvSpPr>
        <p:spPr>
          <a:xfrm>
            <a:off x="1543706" y="2177013"/>
            <a:ext cx="9124293" cy="3519594"/>
          </a:xfrm>
        </p:spPr>
        <p:txBody>
          <a:bodyPr>
            <a:normAutofit fontScale="92500" lnSpcReduction="10000"/>
          </a:bodyPr>
          <a:lstStyle/>
          <a:p>
            <a:r>
              <a:rPr lang="en-IN" dirty="0">
                <a:latin typeface="Arial" panose="020B0604020202020204" pitchFamily="34" charset="0"/>
                <a:cs typeface="Arial" panose="020B0604020202020204" pitchFamily="34" charset="0"/>
              </a:rPr>
              <a:t>ICC Wales, Newport: Event Venue</a:t>
            </a:r>
          </a:p>
          <a:p>
            <a:r>
              <a:rPr lang="en-IN" dirty="0">
                <a:latin typeface="Arial" panose="020B0604020202020204" pitchFamily="34" charset="0"/>
                <a:cs typeface="Arial" panose="020B0604020202020204" pitchFamily="34" charset="0"/>
              </a:rPr>
              <a:t>Capacity: 5,000</a:t>
            </a:r>
          </a:p>
          <a:p>
            <a:r>
              <a:rPr lang="en-IN" dirty="0">
                <a:latin typeface="Arial" panose="020B0604020202020204" pitchFamily="34" charset="0"/>
                <a:cs typeface="Arial" panose="020B0604020202020204" pitchFamily="34" charset="0"/>
              </a:rPr>
              <a:t>Excellent connectivity via Cardiff Airport and train stations</a:t>
            </a:r>
          </a:p>
          <a:p>
            <a:r>
              <a:rPr lang="en-IN" dirty="0">
                <a:latin typeface="Arial" panose="020B0604020202020204" pitchFamily="34" charset="0"/>
                <a:cs typeface="Arial" panose="020B0604020202020204" pitchFamily="34" charset="0"/>
              </a:rPr>
              <a:t>Breakout spaces, AV equipment, modern digital infrastructure</a:t>
            </a:r>
          </a:p>
          <a:p>
            <a:r>
              <a:rPr lang="en-IN" dirty="0">
                <a:latin typeface="Arial" panose="020B0604020202020204" pitchFamily="34" charset="0"/>
                <a:cs typeface="Arial" panose="020B0604020202020204" pitchFamily="34" charset="0"/>
              </a:rPr>
              <a:t>Affordable lodging options </a:t>
            </a:r>
            <a:r>
              <a:rPr lang="en-GB" sz="1800" kern="0" dirty="0">
                <a:effectLst/>
                <a:latin typeface="Arial" panose="020B0604020202020204" pitchFamily="34" charset="0"/>
                <a:ea typeface="Calibri" panose="020F0502020204030204" pitchFamily="34" charset="0"/>
                <a:cs typeface="Times New Roman" panose="02020603050405020304" pitchFamily="18" charset="0"/>
              </a:rPr>
              <a:t>(</a:t>
            </a:r>
            <a:r>
              <a:rPr lang="en-IN" sz="1800" kern="0" dirty="0">
                <a:effectLst/>
                <a:latin typeface="Arial" panose="020B0604020202020204" pitchFamily="34" charset="0"/>
                <a:ea typeface="Calibri" panose="020F0502020204030204" pitchFamily="34" charset="0"/>
                <a:cs typeface="Times New Roman" panose="02020603050405020304" pitchFamily="18" charset="0"/>
              </a:rPr>
              <a:t>Radcliffe, 2024)</a:t>
            </a:r>
            <a:r>
              <a:rPr lang="en-GB" sz="1800" kern="0" dirty="0">
                <a:effectLst/>
                <a:latin typeface="Arial" panose="020B0604020202020204" pitchFamily="34" charset="0"/>
                <a:ea typeface="Calibri" panose="020F0502020204030204" pitchFamily="34" charset="0"/>
                <a:cs typeface="Times New Roman" panose="02020603050405020304" pitchFamily="18" charset="0"/>
              </a:rPr>
              <a:t>. </a:t>
            </a:r>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Competent staffing: bilingual hosts, event logistics workers, security, catering, audiovisual personnel</a:t>
            </a:r>
          </a:p>
          <a:p>
            <a:r>
              <a:rPr lang="en-IN" dirty="0">
                <a:latin typeface="Arial" panose="020B0604020202020204" pitchFamily="34" charset="0"/>
                <a:cs typeface="Arial" panose="020B0604020202020204" pitchFamily="34" charset="0"/>
              </a:rPr>
              <a:t>Additional staff for technical installations and guest welcome</a:t>
            </a:r>
          </a:p>
          <a:p>
            <a:r>
              <a:rPr lang="en-IN" dirty="0">
                <a:latin typeface="Arial" panose="020B0604020202020204" pitchFamily="34" charset="0"/>
                <a:cs typeface="Arial" panose="020B0604020202020204" pitchFamily="34" charset="0"/>
              </a:rPr>
              <a:t>Suppliers: regional caterers, transportation services, craftsmen for cultural displays </a:t>
            </a:r>
            <a:r>
              <a:rPr lang="en-IN" sz="1800" kern="0" dirty="0">
                <a:effectLst/>
                <a:latin typeface="Arial" panose="020B0604020202020204" pitchFamily="34" charset="0"/>
                <a:ea typeface="Calibri" panose="020F0502020204030204" pitchFamily="34" charset="0"/>
                <a:cs typeface="Times New Roman" panose="02020603050405020304" pitchFamily="18" charset="0"/>
              </a:rPr>
              <a:t>(Nair, 2025).</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104682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E0599-F092-0FE0-E9B2-956053564ABD}"/>
              </a:ext>
            </a:extLst>
          </p:cNvPr>
          <p:cNvSpPr>
            <a:spLocks noGrp="1"/>
          </p:cNvSpPr>
          <p:nvPr>
            <p:ph type="title"/>
          </p:nvPr>
        </p:nvSpPr>
        <p:spPr>
          <a:xfrm>
            <a:off x="3824201" y="1185274"/>
            <a:ext cx="4543598" cy="738352"/>
          </a:xfrm>
        </p:spPr>
        <p:txBody>
          <a:bodyPr>
            <a:normAutofit/>
          </a:bodyPr>
          <a:lstStyle/>
          <a:p>
            <a:r>
              <a:rPr lang="en-IN" sz="4000" b="1" dirty="0">
                <a:latin typeface="Arial" panose="020B0604020202020204" pitchFamily="34" charset="0"/>
                <a:cs typeface="Arial" panose="020B0604020202020204" pitchFamily="34" charset="0"/>
              </a:rPr>
              <a:t>Event Experience </a:t>
            </a:r>
          </a:p>
        </p:txBody>
      </p:sp>
      <p:sp>
        <p:nvSpPr>
          <p:cNvPr id="3" name="Content Placeholder 2">
            <a:extLst>
              <a:ext uri="{FF2B5EF4-FFF2-40B4-BE49-F238E27FC236}">
                <a16:creationId xmlns:a16="http://schemas.microsoft.com/office/drawing/2014/main" id="{6F6B236C-82E3-276F-B26E-414056A6B5B4}"/>
              </a:ext>
            </a:extLst>
          </p:cNvPr>
          <p:cNvSpPr>
            <a:spLocks noGrp="1"/>
          </p:cNvSpPr>
          <p:nvPr>
            <p:ph idx="1"/>
          </p:nvPr>
        </p:nvSpPr>
        <p:spPr>
          <a:xfrm>
            <a:off x="1418348" y="2473289"/>
            <a:ext cx="10086264" cy="2484850"/>
          </a:xfrm>
        </p:spPr>
        <p:txBody>
          <a:bodyPr>
            <a:normAutofit/>
          </a:bodyPr>
          <a:lstStyle/>
          <a:p>
            <a:r>
              <a:rPr lang="en-US" sz="2000" dirty="0">
                <a:latin typeface="Arial" panose="020B0604020202020204" pitchFamily="34" charset="0"/>
                <a:cs typeface="Arial" panose="020B0604020202020204" pitchFamily="34" charset="0"/>
              </a:rPr>
              <a:t>Welsh Hospitality and Culture Conference Overview</a:t>
            </a:r>
          </a:p>
          <a:p>
            <a:r>
              <a:rPr lang="en-US" sz="2000" dirty="0">
                <a:latin typeface="Arial" panose="020B0604020202020204" pitchFamily="34" charset="0"/>
                <a:cs typeface="Arial" panose="020B0604020202020204" pitchFamily="34" charset="0"/>
              </a:rPr>
              <a:t> Morning keynote addresses by Welsh tourist industry speakers.</a:t>
            </a:r>
          </a:p>
          <a:p>
            <a:r>
              <a:rPr lang="en-US" sz="2000" dirty="0">
                <a:latin typeface="Arial" panose="020B0604020202020204" pitchFamily="34" charset="0"/>
                <a:cs typeface="Arial" panose="020B0604020202020204" pitchFamily="34" charset="0"/>
              </a:rPr>
              <a:t>Interactive workshops featuring Welsh cuisine and art exhibits.</a:t>
            </a:r>
          </a:p>
          <a:p>
            <a:r>
              <a:rPr lang="en-US" sz="2000" dirty="0">
                <a:latin typeface="Arial" panose="020B0604020202020204" pitchFamily="34" charset="0"/>
                <a:cs typeface="Arial" panose="020B0604020202020204" pitchFamily="34" charset="0"/>
              </a:rPr>
              <a:t>Live performances by Welsh musicians and folk dancers.</a:t>
            </a:r>
          </a:p>
          <a:p>
            <a:r>
              <a:rPr lang="en-US" sz="2000" dirty="0">
                <a:latin typeface="Arial" panose="020B0604020202020204" pitchFamily="34" charset="0"/>
                <a:cs typeface="Arial" panose="020B0604020202020204" pitchFamily="34" charset="0"/>
              </a:rPr>
              <a:t>Virtual reality experiences and storytelling in themed sections like "Welsh Heritage" and "Nature &amp; Landscape."</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31732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4928C-605B-5779-0D1F-E7CE47CFB148}"/>
              </a:ext>
            </a:extLst>
          </p:cNvPr>
          <p:cNvSpPr>
            <a:spLocks noGrp="1"/>
          </p:cNvSpPr>
          <p:nvPr>
            <p:ph type="title"/>
          </p:nvPr>
        </p:nvSpPr>
        <p:spPr>
          <a:xfrm>
            <a:off x="1863998" y="600462"/>
            <a:ext cx="8911687" cy="744862"/>
          </a:xfrm>
        </p:spPr>
        <p:txBody>
          <a:bodyPr>
            <a:normAutofit fontScale="90000"/>
          </a:bodyPr>
          <a:lstStyle/>
          <a:p>
            <a:pPr algn="ctr"/>
            <a:r>
              <a:rPr lang="en-IN" b="1" dirty="0">
                <a:latin typeface="Arial" panose="020B0604020202020204" pitchFamily="34" charset="0"/>
                <a:cs typeface="Arial" panose="020B0604020202020204" pitchFamily="34" charset="0"/>
              </a:rPr>
              <a:t>Budget Overview – Income &amp; Expenditure </a:t>
            </a:r>
          </a:p>
        </p:txBody>
      </p:sp>
      <p:graphicFrame>
        <p:nvGraphicFramePr>
          <p:cNvPr id="4" name="Table 3">
            <a:extLst>
              <a:ext uri="{FF2B5EF4-FFF2-40B4-BE49-F238E27FC236}">
                <a16:creationId xmlns:a16="http://schemas.microsoft.com/office/drawing/2014/main" id="{77F6BAD5-C009-1640-611C-86502A6E4B81}"/>
              </a:ext>
            </a:extLst>
          </p:cNvPr>
          <p:cNvGraphicFramePr>
            <a:graphicFrameLocks noGrp="1"/>
          </p:cNvGraphicFramePr>
          <p:nvPr>
            <p:extLst>
              <p:ext uri="{D42A27DB-BD31-4B8C-83A1-F6EECF244321}">
                <p14:modId xmlns:p14="http://schemas.microsoft.com/office/powerpoint/2010/main" val="3347971357"/>
              </p:ext>
            </p:extLst>
          </p:nvPr>
        </p:nvGraphicFramePr>
        <p:xfrm>
          <a:off x="220673" y="1855205"/>
          <a:ext cx="5378938" cy="4906544"/>
        </p:xfrm>
        <a:graphic>
          <a:graphicData uri="http://schemas.openxmlformats.org/drawingml/2006/table">
            <a:tbl>
              <a:tblPr firstRow="1" firstCol="1" bandRow="1">
                <a:tableStyleId>{F2DE63D5-997A-4646-A377-4702673A728D}</a:tableStyleId>
              </a:tblPr>
              <a:tblGrid>
                <a:gridCol w="4387659">
                  <a:extLst>
                    <a:ext uri="{9D8B030D-6E8A-4147-A177-3AD203B41FA5}">
                      <a16:colId xmlns:a16="http://schemas.microsoft.com/office/drawing/2014/main" val="257830974"/>
                    </a:ext>
                  </a:extLst>
                </a:gridCol>
                <a:gridCol w="991279">
                  <a:extLst>
                    <a:ext uri="{9D8B030D-6E8A-4147-A177-3AD203B41FA5}">
                      <a16:colId xmlns:a16="http://schemas.microsoft.com/office/drawing/2014/main" val="2730473004"/>
                    </a:ext>
                  </a:extLst>
                </a:gridCol>
              </a:tblGrid>
              <a:tr h="574675">
                <a:tc>
                  <a:txBody>
                    <a:bodyPr/>
                    <a:lstStyle/>
                    <a:p>
                      <a:pPr algn="just">
                        <a:lnSpc>
                          <a:spcPct val="100000"/>
                        </a:lnSpc>
                        <a:spcAft>
                          <a:spcPts val="800"/>
                        </a:spcAft>
                        <a:buNone/>
                      </a:pPr>
                      <a:r>
                        <a:rPr lang="en-IN" sz="1200" kern="100" dirty="0">
                          <a:effectLst/>
                        </a:rPr>
                        <a:t>Income</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0000"/>
                        </a:lnSpc>
                        <a:spcAft>
                          <a:spcPts val="800"/>
                        </a:spcAft>
                        <a:buNone/>
                      </a:pPr>
                      <a:r>
                        <a:rPr lang="en-IN" sz="1200" kern="100" dirty="0">
                          <a:effectLst/>
                        </a:rPr>
                        <a:t>Amount (£)</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800195217"/>
                  </a:ext>
                </a:extLst>
              </a:tr>
              <a:tr h="268366">
                <a:tc>
                  <a:txBody>
                    <a:bodyPr/>
                    <a:lstStyle/>
                    <a:p>
                      <a:pPr algn="just">
                        <a:lnSpc>
                          <a:spcPct val="100000"/>
                        </a:lnSpc>
                        <a:spcAft>
                          <a:spcPts val="800"/>
                        </a:spcAft>
                        <a:buNone/>
                      </a:pPr>
                      <a:r>
                        <a:rPr lang="en-IN" sz="1200" kern="100">
                          <a:effectLst/>
                        </a:rPr>
                        <a:t>Sponsorship</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0000"/>
                        </a:lnSpc>
                        <a:spcAft>
                          <a:spcPts val="800"/>
                        </a:spcAft>
                        <a:buNone/>
                      </a:pPr>
                      <a:r>
                        <a:rPr lang="en-IN" sz="1200" kern="100">
                          <a:effectLst/>
                        </a:rPr>
                        <a:t>200,000</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9304213"/>
                  </a:ext>
                </a:extLst>
              </a:tr>
              <a:tr h="268366">
                <a:tc>
                  <a:txBody>
                    <a:bodyPr/>
                    <a:lstStyle/>
                    <a:p>
                      <a:pPr algn="just">
                        <a:lnSpc>
                          <a:spcPct val="100000"/>
                        </a:lnSpc>
                        <a:spcAft>
                          <a:spcPts val="800"/>
                        </a:spcAft>
                        <a:buNone/>
                      </a:pPr>
                      <a:r>
                        <a:rPr lang="en-IN" sz="1200" kern="100" dirty="0">
                          <a:effectLst/>
                        </a:rPr>
                        <a:t>Ticket Sales (5,000 attendees)</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0000"/>
                        </a:lnSpc>
                        <a:spcAft>
                          <a:spcPts val="800"/>
                        </a:spcAft>
                        <a:buNone/>
                      </a:pPr>
                      <a:r>
                        <a:rPr lang="en-IN" sz="1200" kern="100">
                          <a:effectLst/>
                        </a:rPr>
                        <a:t>150,000</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88413666"/>
                  </a:ext>
                </a:extLst>
              </a:tr>
              <a:tr h="268366">
                <a:tc>
                  <a:txBody>
                    <a:bodyPr/>
                    <a:lstStyle/>
                    <a:p>
                      <a:pPr algn="just">
                        <a:lnSpc>
                          <a:spcPct val="100000"/>
                        </a:lnSpc>
                        <a:spcAft>
                          <a:spcPts val="800"/>
                        </a:spcAft>
                        <a:buNone/>
                      </a:pPr>
                      <a:r>
                        <a:rPr lang="en-IN" sz="1200" kern="100">
                          <a:effectLst/>
                        </a:rPr>
                        <a:t>Grants &amp; Public Funding</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0000"/>
                        </a:lnSpc>
                        <a:spcAft>
                          <a:spcPts val="800"/>
                        </a:spcAft>
                        <a:buNone/>
                      </a:pPr>
                      <a:r>
                        <a:rPr lang="en-IN" sz="1200" kern="100">
                          <a:effectLst/>
                        </a:rPr>
                        <a:t>50,000</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984592449"/>
                  </a:ext>
                </a:extLst>
              </a:tr>
              <a:tr h="268366">
                <a:tc>
                  <a:txBody>
                    <a:bodyPr/>
                    <a:lstStyle/>
                    <a:p>
                      <a:pPr algn="just">
                        <a:lnSpc>
                          <a:spcPct val="100000"/>
                        </a:lnSpc>
                        <a:spcAft>
                          <a:spcPts val="800"/>
                        </a:spcAft>
                        <a:buNone/>
                      </a:pPr>
                      <a:r>
                        <a:rPr lang="en-IN" sz="1200" kern="100">
                          <a:effectLst/>
                        </a:rPr>
                        <a:t>Partnerships (Tourism Boards)</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0000"/>
                        </a:lnSpc>
                        <a:spcAft>
                          <a:spcPts val="800"/>
                        </a:spcAft>
                        <a:buNone/>
                      </a:pPr>
                      <a:r>
                        <a:rPr lang="en-IN" sz="1200" kern="100" dirty="0">
                          <a:effectLst/>
                        </a:rPr>
                        <a:t>100,000</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830688565"/>
                  </a:ext>
                </a:extLst>
              </a:tr>
              <a:tr h="268366">
                <a:tc>
                  <a:txBody>
                    <a:bodyPr/>
                    <a:lstStyle/>
                    <a:p>
                      <a:pPr algn="just">
                        <a:lnSpc>
                          <a:spcPct val="100000"/>
                        </a:lnSpc>
                        <a:spcAft>
                          <a:spcPts val="800"/>
                        </a:spcAft>
                        <a:buNone/>
                      </a:pPr>
                      <a:r>
                        <a:rPr lang="en-IN" sz="1200" kern="100">
                          <a:effectLst/>
                        </a:rPr>
                        <a:t>Merchandise Sales</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0000"/>
                        </a:lnSpc>
                        <a:spcAft>
                          <a:spcPts val="800"/>
                        </a:spcAft>
                        <a:buNone/>
                      </a:pPr>
                      <a:r>
                        <a:rPr lang="en-IN" sz="1200" kern="100">
                          <a:effectLst/>
                        </a:rPr>
                        <a:t>20,000</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124726469"/>
                  </a:ext>
                </a:extLst>
              </a:tr>
              <a:tr h="268366">
                <a:tc>
                  <a:txBody>
                    <a:bodyPr/>
                    <a:lstStyle/>
                    <a:p>
                      <a:pPr algn="just">
                        <a:lnSpc>
                          <a:spcPct val="100000"/>
                        </a:lnSpc>
                        <a:spcAft>
                          <a:spcPts val="800"/>
                        </a:spcAft>
                        <a:buNone/>
                      </a:pPr>
                      <a:r>
                        <a:rPr lang="en-IN" sz="1200" kern="100">
                          <a:effectLst/>
                        </a:rPr>
                        <a:t>Total Income</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0000"/>
                        </a:lnSpc>
                        <a:spcAft>
                          <a:spcPts val="800"/>
                        </a:spcAft>
                        <a:buNone/>
                      </a:pPr>
                      <a:r>
                        <a:rPr lang="en-IN" sz="1200" kern="100">
                          <a:effectLst/>
                        </a:rPr>
                        <a:t>520,000</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26332756"/>
                  </a:ext>
                </a:extLst>
              </a:tr>
              <a:tr h="574745">
                <a:tc>
                  <a:txBody>
                    <a:bodyPr/>
                    <a:lstStyle/>
                    <a:p>
                      <a:pPr algn="just">
                        <a:lnSpc>
                          <a:spcPct val="100000"/>
                        </a:lnSpc>
                        <a:spcAft>
                          <a:spcPts val="800"/>
                        </a:spcAft>
                        <a:buNone/>
                      </a:pPr>
                      <a:r>
                        <a:rPr lang="en-IN" sz="1200" kern="100">
                          <a:effectLst/>
                        </a:rPr>
                        <a:t>Expenditure</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0000"/>
                        </a:lnSpc>
                        <a:spcAft>
                          <a:spcPts val="800"/>
                        </a:spcAft>
                        <a:buNone/>
                      </a:pPr>
                      <a:r>
                        <a:rPr lang="en-IN" sz="1200" kern="100" dirty="0">
                          <a:effectLst/>
                        </a:rPr>
                        <a:t>Amount (£)</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986980911"/>
                  </a:ext>
                </a:extLst>
              </a:tr>
              <a:tr h="268366">
                <a:tc>
                  <a:txBody>
                    <a:bodyPr/>
                    <a:lstStyle/>
                    <a:p>
                      <a:pPr algn="just">
                        <a:lnSpc>
                          <a:spcPct val="100000"/>
                        </a:lnSpc>
                        <a:spcAft>
                          <a:spcPts val="800"/>
                        </a:spcAft>
                        <a:buNone/>
                      </a:pPr>
                      <a:r>
                        <a:rPr lang="en-IN" sz="1200" kern="100">
                          <a:effectLst/>
                        </a:rPr>
                        <a:t>Venue Rental &amp; Setup</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0000"/>
                        </a:lnSpc>
                        <a:spcAft>
                          <a:spcPts val="800"/>
                        </a:spcAft>
                        <a:buNone/>
                      </a:pPr>
                      <a:r>
                        <a:rPr lang="en-IN" sz="1200" kern="100">
                          <a:effectLst/>
                        </a:rPr>
                        <a:t>150,000</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66185825"/>
                  </a:ext>
                </a:extLst>
              </a:tr>
              <a:tr h="268366">
                <a:tc>
                  <a:txBody>
                    <a:bodyPr/>
                    <a:lstStyle/>
                    <a:p>
                      <a:pPr algn="just">
                        <a:lnSpc>
                          <a:spcPct val="100000"/>
                        </a:lnSpc>
                        <a:spcAft>
                          <a:spcPts val="800"/>
                        </a:spcAft>
                        <a:buNone/>
                      </a:pPr>
                      <a:r>
                        <a:rPr lang="en-IN" sz="1200" kern="100" dirty="0">
                          <a:effectLst/>
                        </a:rPr>
                        <a:t>Staffing &amp; Security</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0000"/>
                        </a:lnSpc>
                        <a:spcAft>
                          <a:spcPts val="800"/>
                        </a:spcAft>
                        <a:buNone/>
                      </a:pPr>
                      <a:r>
                        <a:rPr lang="en-IN" sz="1200" kern="100">
                          <a:effectLst/>
                        </a:rPr>
                        <a:t>75,000</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765238500"/>
                  </a:ext>
                </a:extLst>
              </a:tr>
              <a:tr h="268366">
                <a:tc>
                  <a:txBody>
                    <a:bodyPr/>
                    <a:lstStyle/>
                    <a:p>
                      <a:pPr algn="just">
                        <a:lnSpc>
                          <a:spcPct val="100000"/>
                        </a:lnSpc>
                        <a:spcAft>
                          <a:spcPts val="800"/>
                        </a:spcAft>
                        <a:buNone/>
                      </a:pPr>
                      <a:r>
                        <a:rPr lang="en-IN" sz="1200" kern="100">
                          <a:effectLst/>
                        </a:rPr>
                        <a:t>Marketing &amp; Promotion</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0000"/>
                        </a:lnSpc>
                        <a:spcAft>
                          <a:spcPts val="800"/>
                        </a:spcAft>
                        <a:buNone/>
                      </a:pPr>
                      <a:r>
                        <a:rPr lang="en-IN" sz="1200" kern="100">
                          <a:effectLst/>
                        </a:rPr>
                        <a:t>50,000</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295859816"/>
                  </a:ext>
                </a:extLst>
              </a:tr>
              <a:tr h="268366">
                <a:tc>
                  <a:txBody>
                    <a:bodyPr/>
                    <a:lstStyle/>
                    <a:p>
                      <a:pPr algn="just">
                        <a:lnSpc>
                          <a:spcPct val="100000"/>
                        </a:lnSpc>
                        <a:spcAft>
                          <a:spcPts val="800"/>
                        </a:spcAft>
                        <a:buNone/>
                      </a:pPr>
                      <a:r>
                        <a:rPr lang="en-IN" sz="1200" kern="100">
                          <a:effectLst/>
                        </a:rPr>
                        <a:t>Catering &amp; Hospitality</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0000"/>
                        </a:lnSpc>
                        <a:spcAft>
                          <a:spcPts val="800"/>
                        </a:spcAft>
                        <a:buNone/>
                      </a:pPr>
                      <a:r>
                        <a:rPr lang="en-IN" sz="1200" kern="100">
                          <a:effectLst/>
                        </a:rPr>
                        <a:t>80,000</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703348927"/>
                  </a:ext>
                </a:extLst>
              </a:tr>
              <a:tr h="268366">
                <a:tc>
                  <a:txBody>
                    <a:bodyPr/>
                    <a:lstStyle/>
                    <a:p>
                      <a:pPr algn="just">
                        <a:lnSpc>
                          <a:spcPct val="100000"/>
                        </a:lnSpc>
                        <a:spcAft>
                          <a:spcPts val="800"/>
                        </a:spcAft>
                        <a:buNone/>
                      </a:pPr>
                      <a:r>
                        <a:rPr lang="en-IN" sz="1200" kern="100">
                          <a:effectLst/>
                        </a:rPr>
                        <a:t>AV &amp; Technical Infrastructure</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0000"/>
                        </a:lnSpc>
                        <a:spcAft>
                          <a:spcPts val="800"/>
                        </a:spcAft>
                        <a:buNone/>
                      </a:pPr>
                      <a:r>
                        <a:rPr lang="en-IN" sz="1200" kern="100">
                          <a:effectLst/>
                        </a:rPr>
                        <a:t>40,000</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62618402"/>
                  </a:ext>
                </a:extLst>
              </a:tr>
              <a:tr h="268366">
                <a:tc>
                  <a:txBody>
                    <a:bodyPr/>
                    <a:lstStyle/>
                    <a:p>
                      <a:pPr algn="just">
                        <a:lnSpc>
                          <a:spcPct val="100000"/>
                        </a:lnSpc>
                        <a:spcAft>
                          <a:spcPts val="800"/>
                        </a:spcAft>
                        <a:buNone/>
                      </a:pPr>
                      <a:r>
                        <a:rPr lang="en-IN" sz="1200" kern="100">
                          <a:effectLst/>
                        </a:rPr>
                        <a:t>Cultural Exhibits &amp; Activities</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0000"/>
                        </a:lnSpc>
                        <a:spcAft>
                          <a:spcPts val="800"/>
                        </a:spcAft>
                        <a:buNone/>
                      </a:pPr>
                      <a:r>
                        <a:rPr lang="en-IN" sz="1200" kern="100">
                          <a:effectLst/>
                        </a:rPr>
                        <a:t>50,000</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396869999"/>
                  </a:ext>
                </a:extLst>
              </a:tr>
              <a:tr h="268366">
                <a:tc>
                  <a:txBody>
                    <a:bodyPr/>
                    <a:lstStyle/>
                    <a:p>
                      <a:pPr algn="just">
                        <a:lnSpc>
                          <a:spcPct val="100000"/>
                        </a:lnSpc>
                        <a:spcAft>
                          <a:spcPts val="800"/>
                        </a:spcAft>
                        <a:buNone/>
                      </a:pPr>
                      <a:r>
                        <a:rPr lang="en-IN" sz="1200" kern="100">
                          <a:effectLst/>
                        </a:rPr>
                        <a:t>Miscellaneous Expenses</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0000"/>
                        </a:lnSpc>
                        <a:spcAft>
                          <a:spcPts val="800"/>
                        </a:spcAft>
                        <a:buNone/>
                      </a:pPr>
                      <a:r>
                        <a:rPr lang="en-IN" sz="1200" kern="100">
                          <a:effectLst/>
                        </a:rPr>
                        <a:t>25,000</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567171165"/>
                  </a:ext>
                </a:extLst>
              </a:tr>
              <a:tr h="268366">
                <a:tc>
                  <a:txBody>
                    <a:bodyPr/>
                    <a:lstStyle/>
                    <a:p>
                      <a:pPr algn="just">
                        <a:lnSpc>
                          <a:spcPct val="100000"/>
                        </a:lnSpc>
                        <a:spcAft>
                          <a:spcPts val="800"/>
                        </a:spcAft>
                        <a:buNone/>
                      </a:pPr>
                      <a:r>
                        <a:rPr lang="en-IN" sz="1200" kern="100">
                          <a:effectLst/>
                        </a:rPr>
                        <a:t>Total Costs</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0000"/>
                        </a:lnSpc>
                        <a:spcAft>
                          <a:spcPts val="800"/>
                        </a:spcAft>
                        <a:buNone/>
                      </a:pPr>
                      <a:r>
                        <a:rPr lang="en-IN" sz="1200" kern="100" dirty="0">
                          <a:effectLst/>
                        </a:rPr>
                        <a:t>520,000</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15343057"/>
                  </a:ext>
                </a:extLst>
              </a:tr>
            </a:tbl>
          </a:graphicData>
        </a:graphic>
      </p:graphicFrame>
      <p:sp>
        <p:nvSpPr>
          <p:cNvPr id="6" name="TextBox 5">
            <a:extLst>
              <a:ext uri="{FF2B5EF4-FFF2-40B4-BE49-F238E27FC236}">
                <a16:creationId xmlns:a16="http://schemas.microsoft.com/office/drawing/2014/main" id="{E96991D2-ADC2-A9DC-8480-E49CF2FF70D6}"/>
              </a:ext>
            </a:extLst>
          </p:cNvPr>
          <p:cNvSpPr txBox="1"/>
          <p:nvPr/>
        </p:nvSpPr>
        <p:spPr>
          <a:xfrm>
            <a:off x="1331015" y="1461448"/>
            <a:ext cx="3158253" cy="338554"/>
          </a:xfrm>
          <a:prstGeom prst="rect">
            <a:avLst/>
          </a:prstGeom>
          <a:noFill/>
        </p:spPr>
        <p:txBody>
          <a:bodyPr wrap="square">
            <a:spAutoFit/>
          </a:bodyPr>
          <a:lstStyle/>
          <a:p>
            <a:r>
              <a:rPr lang="en-IN" sz="1600" b="1" u="sng" dirty="0">
                <a:latin typeface="Arial" panose="020B0604020202020204" pitchFamily="34" charset="0"/>
                <a:cs typeface="Arial" panose="020B0604020202020204" pitchFamily="34" charset="0"/>
              </a:rPr>
              <a:t>Projected Income &amp; Costs</a:t>
            </a:r>
          </a:p>
        </p:txBody>
      </p:sp>
      <p:sp>
        <p:nvSpPr>
          <p:cNvPr id="8" name="TextBox 7">
            <a:extLst>
              <a:ext uri="{FF2B5EF4-FFF2-40B4-BE49-F238E27FC236}">
                <a16:creationId xmlns:a16="http://schemas.microsoft.com/office/drawing/2014/main" id="{C9124CFA-21B0-91E7-DEA4-9A970CCF96E9}"/>
              </a:ext>
            </a:extLst>
          </p:cNvPr>
          <p:cNvSpPr txBox="1"/>
          <p:nvPr/>
        </p:nvSpPr>
        <p:spPr>
          <a:xfrm>
            <a:off x="7437120" y="1485873"/>
            <a:ext cx="3823064" cy="338554"/>
          </a:xfrm>
          <a:prstGeom prst="rect">
            <a:avLst/>
          </a:prstGeom>
          <a:noFill/>
        </p:spPr>
        <p:txBody>
          <a:bodyPr wrap="square">
            <a:spAutoFit/>
          </a:bodyPr>
          <a:lstStyle/>
          <a:p>
            <a:r>
              <a:rPr lang="en-IN" sz="1600" b="1" u="sng" kern="0" dirty="0">
                <a:effectLst/>
                <a:latin typeface="Arial" panose="020B0604020202020204" pitchFamily="34" charset="0"/>
                <a:ea typeface="Calibri" panose="020F0502020204030204" pitchFamily="34" charset="0"/>
                <a:cs typeface="Times New Roman" panose="02020603050405020304" pitchFamily="18" charset="0"/>
              </a:rPr>
              <a:t>Break-even or Profit Projection</a:t>
            </a:r>
            <a:endParaRPr lang="en-IN" sz="1400" b="1" u="sng" dirty="0">
              <a:latin typeface="Arial" panose="020B0604020202020204" pitchFamily="34" charset="0"/>
              <a:cs typeface="Arial" panose="020B0604020202020204" pitchFamily="34" charset="0"/>
            </a:endParaRPr>
          </a:p>
        </p:txBody>
      </p:sp>
      <p:graphicFrame>
        <p:nvGraphicFramePr>
          <p:cNvPr id="11" name="Table 10">
            <a:extLst>
              <a:ext uri="{FF2B5EF4-FFF2-40B4-BE49-F238E27FC236}">
                <a16:creationId xmlns:a16="http://schemas.microsoft.com/office/drawing/2014/main" id="{6E1ED489-3BE1-72CA-E724-2C0D7316FA85}"/>
              </a:ext>
            </a:extLst>
          </p:cNvPr>
          <p:cNvGraphicFramePr>
            <a:graphicFrameLocks noGrp="1"/>
          </p:cNvGraphicFramePr>
          <p:nvPr>
            <p:extLst>
              <p:ext uri="{D42A27DB-BD31-4B8C-83A1-F6EECF244321}">
                <p14:modId xmlns:p14="http://schemas.microsoft.com/office/powerpoint/2010/main" val="2331385691"/>
              </p:ext>
            </p:extLst>
          </p:nvPr>
        </p:nvGraphicFramePr>
        <p:xfrm>
          <a:off x="6319841" y="1866278"/>
          <a:ext cx="5170533" cy="2339769"/>
        </p:xfrm>
        <a:graphic>
          <a:graphicData uri="http://schemas.openxmlformats.org/drawingml/2006/table">
            <a:tbl>
              <a:tblPr firstRow="1" firstCol="1" bandRow="1">
                <a:tableStyleId>{00A15C55-8517-42AA-B614-E9B94910E393}</a:tableStyleId>
              </a:tblPr>
              <a:tblGrid>
                <a:gridCol w="4232700">
                  <a:extLst>
                    <a:ext uri="{9D8B030D-6E8A-4147-A177-3AD203B41FA5}">
                      <a16:colId xmlns:a16="http://schemas.microsoft.com/office/drawing/2014/main" val="2664083866"/>
                    </a:ext>
                  </a:extLst>
                </a:gridCol>
                <a:gridCol w="937833">
                  <a:extLst>
                    <a:ext uri="{9D8B030D-6E8A-4147-A177-3AD203B41FA5}">
                      <a16:colId xmlns:a16="http://schemas.microsoft.com/office/drawing/2014/main" val="3698337689"/>
                    </a:ext>
                  </a:extLst>
                </a:gridCol>
              </a:tblGrid>
              <a:tr h="384259">
                <a:tc>
                  <a:txBody>
                    <a:bodyPr/>
                    <a:lstStyle/>
                    <a:p>
                      <a:pPr algn="just">
                        <a:lnSpc>
                          <a:spcPct val="100000"/>
                        </a:lnSpc>
                        <a:spcAft>
                          <a:spcPts val="800"/>
                        </a:spcAft>
                        <a:buNone/>
                      </a:pPr>
                      <a:r>
                        <a:rPr lang="en-IN" sz="1200" kern="100" dirty="0">
                          <a:effectLst/>
                          <a:latin typeface="Arial" panose="020B0604020202020204" pitchFamily="34" charset="0"/>
                          <a:cs typeface="Arial" panose="020B0604020202020204" pitchFamily="34" charset="0"/>
                        </a:rPr>
                        <a:t>Metric</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0000"/>
                        </a:lnSpc>
                        <a:spcAft>
                          <a:spcPts val="800"/>
                        </a:spcAft>
                        <a:buNone/>
                      </a:pPr>
                      <a:r>
                        <a:rPr lang="en-IN" sz="1200" kern="100">
                          <a:effectLst/>
                          <a:latin typeface="Arial" panose="020B0604020202020204" pitchFamily="34" charset="0"/>
                          <a:cs typeface="Arial" panose="020B0604020202020204" pitchFamily="34" charset="0"/>
                        </a:rPr>
                        <a:t>Amount (£)</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248997475"/>
                  </a:ext>
                </a:extLst>
              </a:tr>
              <a:tr h="384359">
                <a:tc>
                  <a:txBody>
                    <a:bodyPr/>
                    <a:lstStyle/>
                    <a:p>
                      <a:pPr algn="just">
                        <a:lnSpc>
                          <a:spcPct val="100000"/>
                        </a:lnSpc>
                        <a:spcAft>
                          <a:spcPts val="800"/>
                        </a:spcAft>
                        <a:buNone/>
                      </a:pPr>
                      <a:r>
                        <a:rPr lang="en-IN" sz="1200" kern="100" dirty="0">
                          <a:effectLst/>
                          <a:latin typeface="Arial" panose="020B0604020202020204" pitchFamily="34" charset="0"/>
                          <a:cs typeface="Arial" panose="020B0604020202020204" pitchFamily="34" charset="0"/>
                        </a:rPr>
                        <a:t>Total Projected Income</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0000"/>
                        </a:lnSpc>
                        <a:spcAft>
                          <a:spcPts val="800"/>
                        </a:spcAft>
                        <a:buNone/>
                      </a:pPr>
                      <a:r>
                        <a:rPr lang="en-IN" sz="1200" kern="100">
                          <a:effectLst/>
                          <a:latin typeface="Arial" panose="020B0604020202020204" pitchFamily="34" charset="0"/>
                          <a:cs typeface="Arial" panose="020B0604020202020204" pitchFamily="34" charset="0"/>
                        </a:rPr>
                        <a:t>520,000</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119189084"/>
                  </a:ext>
                </a:extLst>
              </a:tr>
              <a:tr h="384359">
                <a:tc>
                  <a:txBody>
                    <a:bodyPr/>
                    <a:lstStyle/>
                    <a:p>
                      <a:pPr algn="just">
                        <a:lnSpc>
                          <a:spcPct val="100000"/>
                        </a:lnSpc>
                        <a:spcAft>
                          <a:spcPts val="800"/>
                        </a:spcAft>
                        <a:buNone/>
                      </a:pPr>
                      <a:r>
                        <a:rPr lang="en-IN" sz="1200" kern="100" dirty="0">
                          <a:effectLst/>
                          <a:latin typeface="Arial" panose="020B0604020202020204" pitchFamily="34" charset="0"/>
                          <a:cs typeface="Arial" panose="020B0604020202020204" pitchFamily="34" charset="0"/>
                        </a:rPr>
                        <a:t>Total Projected Costs</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0000"/>
                        </a:lnSpc>
                        <a:spcAft>
                          <a:spcPts val="800"/>
                        </a:spcAft>
                        <a:buNone/>
                      </a:pPr>
                      <a:r>
                        <a:rPr lang="en-IN" sz="1200" kern="100">
                          <a:effectLst/>
                          <a:latin typeface="Arial" panose="020B0604020202020204" pitchFamily="34" charset="0"/>
                          <a:cs typeface="Arial" panose="020B0604020202020204" pitchFamily="34" charset="0"/>
                        </a:rPr>
                        <a:t>520,000</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997727311"/>
                  </a:ext>
                </a:extLst>
              </a:tr>
              <a:tr h="418074">
                <a:tc>
                  <a:txBody>
                    <a:bodyPr/>
                    <a:lstStyle/>
                    <a:p>
                      <a:pPr algn="just">
                        <a:lnSpc>
                          <a:spcPct val="100000"/>
                        </a:lnSpc>
                        <a:spcAft>
                          <a:spcPts val="800"/>
                        </a:spcAft>
                        <a:buNone/>
                      </a:pPr>
                      <a:r>
                        <a:rPr lang="en-IN" sz="1200" kern="100" dirty="0">
                          <a:effectLst/>
                          <a:latin typeface="Arial" panose="020B0604020202020204" pitchFamily="34" charset="0"/>
                          <a:cs typeface="Arial" panose="020B0604020202020204" pitchFamily="34" charset="0"/>
                        </a:rPr>
                        <a:t>Break-even Attendees (4,000)</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0000"/>
                        </a:lnSpc>
                        <a:spcAft>
                          <a:spcPts val="800"/>
                        </a:spcAft>
                        <a:buNone/>
                      </a:pPr>
                      <a:r>
                        <a:rPr lang="en-IN" sz="1200" kern="100" dirty="0">
                          <a:effectLst/>
                          <a:latin typeface="Arial" panose="020B0604020202020204" pitchFamily="34" charset="0"/>
                          <a:cs typeface="Arial" panose="020B0604020202020204" pitchFamily="34" charset="0"/>
                        </a:rPr>
                        <a:t>520,000</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021649021"/>
                  </a:ext>
                </a:extLst>
              </a:tr>
              <a:tr h="384359">
                <a:tc>
                  <a:txBody>
                    <a:bodyPr/>
                    <a:lstStyle/>
                    <a:p>
                      <a:pPr algn="just">
                        <a:lnSpc>
                          <a:spcPct val="100000"/>
                        </a:lnSpc>
                        <a:spcAft>
                          <a:spcPts val="800"/>
                        </a:spcAft>
                        <a:buNone/>
                      </a:pPr>
                      <a:r>
                        <a:rPr lang="en-IN" sz="1200" kern="100">
                          <a:effectLst/>
                          <a:latin typeface="Arial" panose="020B0604020202020204" pitchFamily="34" charset="0"/>
                          <a:cs typeface="Arial" panose="020B0604020202020204" pitchFamily="34" charset="0"/>
                        </a:rPr>
                        <a:t>Profit at 5,000 Attendees</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0000"/>
                        </a:lnSpc>
                        <a:spcAft>
                          <a:spcPts val="800"/>
                        </a:spcAft>
                        <a:buNone/>
                      </a:pPr>
                      <a:r>
                        <a:rPr lang="en-IN" sz="1200" kern="100">
                          <a:effectLst/>
                          <a:latin typeface="Arial" panose="020B0604020202020204" pitchFamily="34" charset="0"/>
                          <a:cs typeface="Arial" panose="020B0604020202020204" pitchFamily="34" charset="0"/>
                        </a:rPr>
                        <a:t>100,000</a:t>
                      </a:r>
                      <a:endParaRPr lang="en-IN" sz="12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31091091"/>
                  </a:ext>
                </a:extLst>
              </a:tr>
              <a:tr h="384359">
                <a:tc>
                  <a:txBody>
                    <a:bodyPr/>
                    <a:lstStyle/>
                    <a:p>
                      <a:pPr algn="just">
                        <a:lnSpc>
                          <a:spcPct val="100000"/>
                        </a:lnSpc>
                        <a:spcAft>
                          <a:spcPts val="800"/>
                        </a:spcAft>
                        <a:buNone/>
                      </a:pPr>
                      <a:r>
                        <a:rPr lang="en-IN" sz="1200" kern="100" dirty="0">
                          <a:effectLst/>
                          <a:latin typeface="Arial" panose="020B0604020202020204" pitchFamily="34" charset="0"/>
                          <a:cs typeface="Arial" panose="020B0604020202020204" pitchFamily="34" charset="0"/>
                        </a:rPr>
                        <a:t>Profit per Additional 500 Attendees</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0000"/>
                        </a:lnSpc>
                        <a:spcAft>
                          <a:spcPts val="800"/>
                        </a:spcAft>
                        <a:buNone/>
                      </a:pPr>
                      <a:r>
                        <a:rPr lang="en-IN" sz="1200" kern="100" dirty="0">
                          <a:effectLst/>
                          <a:latin typeface="Arial" panose="020B0604020202020204" pitchFamily="34" charset="0"/>
                          <a:cs typeface="Arial" panose="020B0604020202020204" pitchFamily="34" charset="0"/>
                        </a:rPr>
                        <a:t>25,000</a:t>
                      </a:r>
                      <a:endParaRPr lang="en-IN" sz="12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90208163"/>
                  </a:ext>
                </a:extLst>
              </a:tr>
            </a:tbl>
          </a:graphicData>
        </a:graphic>
      </p:graphicFrame>
    </p:spTree>
    <p:extLst>
      <p:ext uri="{BB962C8B-B14F-4D97-AF65-F5344CB8AC3E}">
        <p14:creationId xmlns:p14="http://schemas.microsoft.com/office/powerpoint/2010/main" val="8809508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20AA4-87A9-B339-8C1B-5E08DB3A6B53}"/>
              </a:ext>
            </a:extLst>
          </p:cNvPr>
          <p:cNvSpPr>
            <a:spLocks noGrp="1"/>
          </p:cNvSpPr>
          <p:nvPr>
            <p:ph type="title"/>
          </p:nvPr>
        </p:nvSpPr>
        <p:spPr>
          <a:xfrm>
            <a:off x="1746764" y="624110"/>
            <a:ext cx="8911687" cy="713371"/>
          </a:xfrm>
        </p:spPr>
        <p:txBody>
          <a:bodyPr>
            <a:normAutofit fontScale="90000"/>
          </a:bodyPr>
          <a:lstStyle/>
          <a:p>
            <a:pPr algn="ctr"/>
            <a:r>
              <a:rPr lang="en-IN" sz="4800" b="1" dirty="0">
                <a:latin typeface="Arial" panose="020B0604020202020204" pitchFamily="34" charset="0"/>
                <a:cs typeface="Arial" panose="020B0604020202020204" pitchFamily="34" charset="0"/>
              </a:rPr>
              <a:t>Return on Investment &amp; Impacts </a:t>
            </a:r>
          </a:p>
        </p:txBody>
      </p:sp>
      <p:sp>
        <p:nvSpPr>
          <p:cNvPr id="3" name="Content Placeholder 2">
            <a:extLst>
              <a:ext uri="{FF2B5EF4-FFF2-40B4-BE49-F238E27FC236}">
                <a16:creationId xmlns:a16="http://schemas.microsoft.com/office/drawing/2014/main" id="{1458C0EE-F1EC-C5C7-6DBA-C1C7570A93C6}"/>
              </a:ext>
            </a:extLst>
          </p:cNvPr>
          <p:cNvSpPr>
            <a:spLocks noGrp="1"/>
          </p:cNvSpPr>
          <p:nvPr>
            <p:ph idx="1"/>
          </p:nvPr>
        </p:nvSpPr>
        <p:spPr>
          <a:xfrm>
            <a:off x="815002" y="2201839"/>
            <a:ext cx="10853833" cy="3777622"/>
          </a:xfrm>
        </p:spPr>
        <p:txBody>
          <a:bodyPr>
            <a:normAutofit/>
          </a:bodyPr>
          <a:lstStyle/>
          <a:p>
            <a:r>
              <a:rPr lang="en-US" sz="2400" dirty="0">
                <a:latin typeface="Arial" panose="020B0604020202020204" pitchFamily="34" charset="0"/>
                <a:cs typeface="Arial" panose="020B0604020202020204" pitchFamily="34" charset="0"/>
              </a:rPr>
              <a:t>Festival's Economic Impact on Wales</a:t>
            </a:r>
          </a:p>
          <a:p>
            <a:r>
              <a:rPr lang="en-US" sz="2400" dirty="0">
                <a:latin typeface="Arial" panose="020B0604020202020204" pitchFamily="34" charset="0"/>
                <a:cs typeface="Arial" panose="020B0604020202020204" pitchFamily="34" charset="0"/>
              </a:rPr>
              <a:t>Generates demand for accommodation, transportation, meals, and tourism services.</a:t>
            </a:r>
          </a:p>
          <a:p>
            <a:r>
              <a:rPr lang="en-US" sz="2400" dirty="0">
                <a:latin typeface="Arial" panose="020B0604020202020204" pitchFamily="34" charset="0"/>
                <a:cs typeface="Arial" panose="020B0604020202020204" pitchFamily="34" charset="0"/>
              </a:rPr>
              <a:t>Increases </a:t>
            </a:r>
            <a:r>
              <a:rPr lang="en-US" sz="2400" dirty="0" err="1">
                <a:latin typeface="Arial" panose="020B0604020202020204" pitchFamily="34" charset="0"/>
                <a:cs typeface="Arial" panose="020B0604020202020204" pitchFamily="34" charset="0"/>
              </a:rPr>
              <a:t>Wales'</a:t>
            </a:r>
            <a:r>
              <a:rPr lang="en-US" sz="2400" dirty="0">
                <a:latin typeface="Arial" panose="020B0604020202020204" pitchFamily="34" charset="0"/>
                <a:cs typeface="Arial" panose="020B0604020202020204" pitchFamily="34" charset="0"/>
              </a:rPr>
              <a:t> global appeal as a tourist destination.</a:t>
            </a:r>
          </a:p>
          <a:p>
            <a:r>
              <a:rPr lang="en-US" sz="2400" dirty="0">
                <a:latin typeface="Arial" panose="020B0604020202020204" pitchFamily="34" charset="0"/>
                <a:cs typeface="Arial" panose="020B0604020202020204" pitchFamily="34" charset="0"/>
              </a:rPr>
              <a:t>Promotes community participation through partnerships with local artists, cultural groups, and hospitality businesses.</a:t>
            </a:r>
          </a:p>
          <a:p>
            <a:r>
              <a:rPr lang="en-US" sz="2400" dirty="0">
                <a:latin typeface="Arial" panose="020B0604020202020204" pitchFamily="34" charset="0"/>
                <a:cs typeface="Arial" panose="020B0604020202020204" pitchFamily="34" charset="0"/>
              </a:rPr>
              <a:t>Enhances destination branding, establishing Wales as a vibrant destination for international tourism, business events, and cultural exchange.</a:t>
            </a:r>
            <a:endParaRPr lang="en-IN"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5692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681DA-9DF2-F74D-F31E-F3316E8EC90F}"/>
              </a:ext>
            </a:extLst>
          </p:cNvPr>
          <p:cNvSpPr>
            <a:spLocks noGrp="1"/>
          </p:cNvSpPr>
          <p:nvPr>
            <p:ph type="title"/>
          </p:nvPr>
        </p:nvSpPr>
        <p:spPr>
          <a:xfrm>
            <a:off x="2033367" y="624110"/>
            <a:ext cx="8911687" cy="1280890"/>
          </a:xfrm>
        </p:spPr>
        <p:txBody>
          <a:bodyPr>
            <a:normAutofit/>
          </a:bodyPr>
          <a:lstStyle/>
          <a:p>
            <a:pPr algn="ctr"/>
            <a:r>
              <a:rPr lang="en-IN" b="1" kern="0" dirty="0">
                <a:effectLst/>
                <a:latin typeface="Arial" panose="020B0604020202020204" pitchFamily="34" charset="0"/>
                <a:ea typeface="Calibri" panose="020F0502020204030204" pitchFamily="34" charset="0"/>
                <a:cs typeface="Times New Roman" panose="02020603050405020304" pitchFamily="18" charset="0"/>
              </a:rPr>
              <a:t>Risk Management &amp; Contingency Planning </a:t>
            </a:r>
            <a:endParaRPr lang="en-IN" sz="6000" b="1" dirty="0"/>
          </a:p>
        </p:txBody>
      </p:sp>
      <p:sp>
        <p:nvSpPr>
          <p:cNvPr id="3" name="Content Placeholder 2">
            <a:extLst>
              <a:ext uri="{FF2B5EF4-FFF2-40B4-BE49-F238E27FC236}">
                <a16:creationId xmlns:a16="http://schemas.microsoft.com/office/drawing/2014/main" id="{13CD32B9-6D6B-1544-7AB0-9B0A3EFF1F4C}"/>
              </a:ext>
            </a:extLst>
          </p:cNvPr>
          <p:cNvSpPr>
            <a:spLocks noGrp="1"/>
          </p:cNvSpPr>
          <p:nvPr>
            <p:ph idx="1"/>
          </p:nvPr>
        </p:nvSpPr>
        <p:spPr>
          <a:xfrm>
            <a:off x="1128901" y="2378663"/>
            <a:ext cx="10253331" cy="3345443"/>
          </a:xfrm>
        </p:spPr>
        <p:txBody>
          <a:bodyPr>
            <a:normAutofit/>
          </a:bodyPr>
          <a:lstStyle/>
          <a:p>
            <a:pPr algn="just"/>
            <a:r>
              <a:rPr lang="en-US" sz="2400" dirty="0">
                <a:latin typeface="Arial" panose="020B0604020202020204" pitchFamily="34" charset="0"/>
                <a:cs typeface="Arial" panose="020B0604020202020204" pitchFamily="34" charset="0"/>
              </a:rPr>
              <a:t>Event Risks and Solutions</a:t>
            </a:r>
          </a:p>
          <a:p>
            <a:pPr algn="just"/>
            <a:r>
              <a:rPr lang="en-US" sz="2400" dirty="0">
                <a:latin typeface="Arial" panose="020B0604020202020204" pitchFamily="34" charset="0"/>
                <a:cs typeface="Arial" panose="020B0604020202020204" pitchFamily="34" charset="0"/>
              </a:rPr>
              <a:t>Main threats include poor weather, travel delays, and low participation.</a:t>
            </a:r>
          </a:p>
          <a:p>
            <a:pPr algn="just"/>
            <a:r>
              <a:rPr lang="en-US" sz="2400" dirty="0">
                <a:latin typeface="Arial" panose="020B0604020202020204" pitchFamily="34" charset="0"/>
                <a:cs typeface="Arial" panose="020B0604020202020204" pitchFamily="34" charset="0"/>
              </a:rPr>
              <a:t>Comprehensive event insurance and backup plans are crucial ((O’Toole, 2011).</a:t>
            </a:r>
          </a:p>
          <a:p>
            <a:pPr algn="just"/>
            <a:r>
              <a:rPr lang="en-US" sz="2400" dirty="0">
                <a:latin typeface="Arial" panose="020B0604020202020204" pitchFamily="34" charset="0"/>
                <a:cs typeface="Arial" panose="020B0604020202020204" pitchFamily="34" charset="0"/>
              </a:rPr>
              <a:t>Hybrid event forms allow virtual participation from other countries.</a:t>
            </a:r>
          </a:p>
          <a:p>
            <a:pPr algn="just"/>
            <a:r>
              <a:rPr lang="en-US" sz="2400" dirty="0">
                <a:latin typeface="Arial" panose="020B0604020202020204" pitchFamily="34" charset="0"/>
                <a:cs typeface="Arial" panose="020B0604020202020204" pitchFamily="34" charset="0"/>
              </a:rPr>
              <a:t>Adherence to local health laws, security protocols, and venue specifications is prioritized for a safe experience.</a:t>
            </a:r>
            <a:endParaRPr lang="en-IN"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16426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430FC-6C20-4BFA-4FF4-F8143778CFDE}"/>
              </a:ext>
            </a:extLst>
          </p:cNvPr>
          <p:cNvSpPr>
            <a:spLocks noGrp="1"/>
          </p:cNvSpPr>
          <p:nvPr>
            <p:ph type="title"/>
          </p:nvPr>
        </p:nvSpPr>
        <p:spPr>
          <a:xfrm>
            <a:off x="1612862" y="919481"/>
            <a:ext cx="9332644" cy="727018"/>
          </a:xfrm>
        </p:spPr>
        <p:txBody>
          <a:bodyPr>
            <a:noAutofit/>
          </a:bodyPr>
          <a:lstStyle/>
          <a:p>
            <a:pPr algn="ctr"/>
            <a:r>
              <a:rPr lang="en-US" sz="4000" b="1" kern="0" dirty="0">
                <a:effectLst/>
                <a:latin typeface="Arial" panose="020B0604020202020204" pitchFamily="34" charset="0"/>
                <a:ea typeface="Times New Roman" panose="02020603050405020304" pitchFamily="18" charset="0"/>
                <a:cs typeface="Times New Roman" panose="02020603050405020304" pitchFamily="18" charset="0"/>
              </a:rPr>
              <a:t>Strategic Justification </a:t>
            </a:r>
            <a:br>
              <a:rPr lang="en-IN" sz="1800" b="1" kern="0" dirty="0">
                <a:effectLst/>
                <a:latin typeface="Arial" panose="020B0604020202020204" pitchFamily="34" charset="0"/>
                <a:ea typeface="Times New Roman" panose="02020603050405020304" pitchFamily="18" charset="0"/>
                <a:cs typeface="Times New Roman" panose="02020603050405020304" pitchFamily="18" charset="0"/>
              </a:rPr>
            </a:b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AEFCAC1-4B29-2EFC-40C1-610D154CDECB}"/>
              </a:ext>
            </a:extLst>
          </p:cNvPr>
          <p:cNvSpPr>
            <a:spLocks noGrp="1"/>
          </p:cNvSpPr>
          <p:nvPr>
            <p:ph idx="1"/>
          </p:nvPr>
        </p:nvSpPr>
        <p:spPr>
          <a:xfrm>
            <a:off x="896889" y="2133600"/>
            <a:ext cx="10485344" cy="3777622"/>
          </a:xfrm>
        </p:spPr>
        <p:txBody>
          <a:bodyPr>
            <a:normAutofit/>
          </a:bodyPr>
          <a:lstStyle/>
          <a:p>
            <a:pPr algn="just"/>
            <a:r>
              <a:rPr lang="en-US" sz="2000" dirty="0">
                <a:latin typeface="Arial" panose="020B0604020202020204" pitchFamily="34" charset="0"/>
                <a:cs typeface="Arial" panose="020B0604020202020204" pitchFamily="34" charset="0"/>
              </a:rPr>
              <a:t>"Year of </a:t>
            </a:r>
            <a:r>
              <a:rPr lang="en-US" sz="2000" dirty="0" err="1">
                <a:latin typeface="Arial" panose="020B0604020202020204" pitchFamily="34" charset="0"/>
                <a:cs typeface="Arial" panose="020B0604020202020204" pitchFamily="34" charset="0"/>
              </a:rPr>
              <a:t>Croeso</a:t>
            </a:r>
            <a:r>
              <a:rPr lang="en-US" sz="2000" dirty="0">
                <a:latin typeface="Arial" panose="020B0604020202020204" pitchFamily="34" charset="0"/>
                <a:cs typeface="Arial" panose="020B0604020202020204" pitchFamily="34" charset="0"/>
              </a:rPr>
              <a:t> 2025" Campaign Overview</a:t>
            </a:r>
          </a:p>
          <a:p>
            <a:pPr algn="just"/>
            <a:r>
              <a:rPr lang="en-US" sz="2000" dirty="0">
                <a:latin typeface="Arial" panose="020B0604020202020204" pitchFamily="34" charset="0"/>
                <a:cs typeface="Arial" panose="020B0604020202020204" pitchFamily="34" charset="0"/>
              </a:rPr>
              <a:t>Promotes Wales as a top global destination for culture, hospitality, and tourism.</a:t>
            </a:r>
          </a:p>
          <a:p>
            <a:pPr algn="just"/>
            <a:r>
              <a:rPr lang="en-US" sz="2000" dirty="0">
                <a:latin typeface="Arial" panose="020B0604020202020204" pitchFamily="34" charset="0"/>
                <a:cs typeface="Arial" panose="020B0604020202020204" pitchFamily="34" charset="0"/>
              </a:rPr>
              <a:t>Highlights </a:t>
            </a:r>
            <a:r>
              <a:rPr lang="en-US" sz="2000" dirty="0" err="1">
                <a:latin typeface="Arial" panose="020B0604020202020204" pitchFamily="34" charset="0"/>
                <a:cs typeface="Arial" panose="020B0604020202020204" pitchFamily="34" charset="0"/>
              </a:rPr>
              <a:t>Wales'</a:t>
            </a:r>
            <a:r>
              <a:rPr lang="en-US" sz="2000" dirty="0">
                <a:latin typeface="Arial" panose="020B0604020202020204" pitchFamily="34" charset="0"/>
                <a:cs typeface="Arial" panose="020B0604020202020204" pitchFamily="34" charset="0"/>
              </a:rPr>
              <a:t> unique charms including language, food, and scenery.</a:t>
            </a:r>
          </a:p>
          <a:p>
            <a:pPr algn="just"/>
            <a:r>
              <a:rPr lang="en-US" sz="2000" dirty="0">
                <a:latin typeface="Arial" panose="020B0604020202020204" pitchFamily="34" charset="0"/>
                <a:cs typeface="Arial" panose="020B0604020202020204" pitchFamily="34" charset="0"/>
              </a:rPr>
              <a:t>Fosters international connections in the MICE industry.</a:t>
            </a:r>
          </a:p>
          <a:p>
            <a:pPr algn="just"/>
            <a:r>
              <a:rPr lang="en-US" sz="2000" dirty="0">
                <a:latin typeface="Arial" panose="020B0604020202020204" pitchFamily="34" charset="0"/>
                <a:cs typeface="Arial" panose="020B0604020202020204" pitchFamily="34" charset="0"/>
              </a:rPr>
              <a:t>Encourages economic growth through tourism and creates lasting value for destination brand.</a:t>
            </a:r>
          </a:p>
          <a:p>
            <a:pPr algn="just"/>
            <a:r>
              <a:rPr lang="en-US" sz="2000" dirty="0">
                <a:latin typeface="Arial" panose="020B0604020202020204" pitchFamily="34" charset="0"/>
                <a:cs typeface="Arial" panose="020B0604020202020204" pitchFamily="34" charset="0"/>
              </a:rPr>
              <a:t>Provides opportunity to examine investment strategies and event planning.</a:t>
            </a:r>
          </a:p>
          <a:p>
            <a:pPr algn="just"/>
            <a:r>
              <a:rPr lang="en-US" sz="2000" dirty="0">
                <a:latin typeface="Arial" panose="020B0604020202020204" pitchFamily="34" charset="0"/>
                <a:cs typeface="Arial" panose="020B0604020202020204" pitchFamily="34" charset="0"/>
              </a:rPr>
              <a:t>Assesses viability and strategic decision-making in global event management (Abashidze, 2024).</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070084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C6B50-13F0-FB82-2B36-11284A61DCE1}"/>
              </a:ext>
            </a:extLst>
          </p:cNvPr>
          <p:cNvSpPr>
            <a:spLocks noGrp="1"/>
          </p:cNvSpPr>
          <p:nvPr>
            <p:ph type="title"/>
          </p:nvPr>
        </p:nvSpPr>
        <p:spPr>
          <a:xfrm>
            <a:off x="1118966" y="1428327"/>
            <a:ext cx="10495279" cy="719059"/>
          </a:xfrm>
        </p:spPr>
        <p:txBody>
          <a:bodyPr>
            <a:normAutofit fontScale="90000"/>
          </a:bodyPr>
          <a:lstStyle/>
          <a:p>
            <a:r>
              <a:rPr lang="en-IN" sz="4400" b="1" dirty="0">
                <a:latin typeface="Arial" panose="020B0604020202020204" pitchFamily="34" charset="0"/>
                <a:cs typeface="Arial" panose="020B0604020202020204" pitchFamily="34" charset="0"/>
              </a:rPr>
              <a:t>Critical Reflection </a:t>
            </a:r>
          </a:p>
        </p:txBody>
      </p:sp>
      <p:sp>
        <p:nvSpPr>
          <p:cNvPr id="3" name="Content Placeholder 2">
            <a:extLst>
              <a:ext uri="{FF2B5EF4-FFF2-40B4-BE49-F238E27FC236}">
                <a16:creationId xmlns:a16="http://schemas.microsoft.com/office/drawing/2014/main" id="{75BF3636-9537-5681-018E-82FEFB0C50AE}"/>
              </a:ext>
            </a:extLst>
          </p:cNvPr>
          <p:cNvSpPr>
            <a:spLocks noGrp="1"/>
          </p:cNvSpPr>
          <p:nvPr>
            <p:ph idx="1"/>
          </p:nvPr>
        </p:nvSpPr>
        <p:spPr>
          <a:xfrm>
            <a:off x="1019720" y="2254153"/>
            <a:ext cx="10294274" cy="3996520"/>
          </a:xfrm>
        </p:spPr>
        <p:txBody>
          <a:bodyPr>
            <a:normAutofit/>
          </a:bodyPr>
          <a:lstStyle/>
          <a:p>
            <a:r>
              <a:rPr lang="en-US" sz="2000" dirty="0">
                <a:latin typeface="Arial" panose="020B0604020202020204" pitchFamily="34" charset="0"/>
                <a:cs typeface="Arial" panose="020B0604020202020204" pitchFamily="34" charset="0"/>
              </a:rPr>
              <a:t>Event Planning Challenges and Lessons</a:t>
            </a:r>
          </a:p>
          <a:p>
            <a:r>
              <a:rPr lang="en-US" sz="2000" dirty="0">
                <a:latin typeface="Arial" panose="020B0604020202020204" pitchFamily="34" charset="0"/>
                <a:cs typeface="Arial" panose="020B0604020202020204" pitchFamily="34" charset="0"/>
              </a:rPr>
              <a:t>Managing logistics complexities.</a:t>
            </a:r>
          </a:p>
          <a:p>
            <a:r>
              <a:rPr lang="en-US" sz="2000" dirty="0">
                <a:latin typeface="Arial" panose="020B0604020202020204" pitchFamily="34" charset="0"/>
                <a:cs typeface="Arial" panose="020B0604020202020204" pitchFamily="34" charset="0"/>
              </a:rPr>
              <a:t>Ensuring event accessibility for diverse groups.</a:t>
            </a:r>
          </a:p>
          <a:p>
            <a:r>
              <a:rPr lang="en-US" sz="2000" dirty="0">
                <a:latin typeface="Arial" panose="020B0604020202020204" pitchFamily="34" charset="0"/>
                <a:cs typeface="Arial" panose="020B0604020202020204" pitchFamily="34" charset="0"/>
              </a:rPr>
              <a:t>Balancing cultural authenticity and universal appeal.</a:t>
            </a:r>
          </a:p>
          <a:p>
            <a:r>
              <a:rPr lang="en-US" dirty="0">
                <a:latin typeface="Arial" panose="020B0604020202020204" pitchFamily="34" charset="0"/>
                <a:cs typeface="Arial" panose="020B0604020202020204" pitchFamily="34" charset="0"/>
              </a:rPr>
              <a:t>Importance of stakeholder engagement and adaptability to market trends.</a:t>
            </a:r>
          </a:p>
          <a:p>
            <a:r>
              <a:rPr lang="en-US" dirty="0">
                <a:latin typeface="Arial" panose="020B0604020202020204" pitchFamily="34" charset="0"/>
                <a:cs typeface="Arial" panose="020B0604020202020204" pitchFamily="34" charset="0"/>
              </a:rPr>
              <a:t>Potential constraints in eco-friendly operations and sustainable supply chain.</a:t>
            </a:r>
          </a:p>
          <a:p>
            <a:r>
              <a:rPr lang="en-US" dirty="0">
                <a:latin typeface="Arial" panose="020B0604020202020204" pitchFamily="34" charset="0"/>
                <a:cs typeface="Arial" panose="020B0604020202020204" pitchFamily="34" charset="0"/>
              </a:rPr>
              <a:t>Ethical considerations in event planning: sustainability, diversity, and fair representation of Welsh culture.</a:t>
            </a:r>
          </a:p>
          <a:p>
            <a:r>
              <a:rPr lang="en-US" dirty="0">
                <a:latin typeface="Arial" panose="020B0604020202020204" pitchFamily="34" charset="0"/>
                <a:cs typeface="Arial" panose="020B0604020202020204" pitchFamily="34" charset="0"/>
              </a:rPr>
              <a:t>Future research to increase economic and social benefits and make event methods more eco-friendly (</a:t>
            </a:r>
            <a:r>
              <a:rPr lang="en-US" dirty="0" err="1">
                <a:latin typeface="Arial" panose="020B0604020202020204" pitchFamily="34" charset="0"/>
                <a:cs typeface="Arial" panose="020B0604020202020204" pitchFamily="34" charset="0"/>
              </a:rPr>
              <a:t>Omowole</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et al</a:t>
            </a:r>
            <a:r>
              <a:rPr lang="en-US" dirty="0">
                <a:latin typeface="Arial" panose="020B0604020202020204" pitchFamily="34" charset="0"/>
                <a:cs typeface="Arial" panose="020B0604020202020204" pitchFamily="34" charset="0"/>
              </a:rPr>
              <a:t>., 2024).</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66157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89029-4E6F-F110-447A-3486C12AD2C0}"/>
              </a:ext>
            </a:extLst>
          </p:cNvPr>
          <p:cNvSpPr>
            <a:spLocks noGrp="1"/>
          </p:cNvSpPr>
          <p:nvPr>
            <p:ph type="title"/>
          </p:nvPr>
        </p:nvSpPr>
        <p:spPr>
          <a:xfrm>
            <a:off x="1640156" y="974073"/>
            <a:ext cx="8911687" cy="744940"/>
          </a:xfrm>
        </p:spPr>
        <p:txBody>
          <a:bodyPr>
            <a:normAutofit fontScale="90000"/>
          </a:bodyPr>
          <a:lstStyle/>
          <a:p>
            <a:pPr algn="ctr"/>
            <a:r>
              <a:rPr lang="en-IN" sz="4400" b="1" dirty="0">
                <a:latin typeface="Arial" panose="020B0604020202020204" pitchFamily="34" charset="0"/>
                <a:cs typeface="Arial" panose="020B0604020202020204" pitchFamily="34" charset="0"/>
              </a:rPr>
              <a:t>Summary </a:t>
            </a:r>
          </a:p>
        </p:txBody>
      </p:sp>
      <p:sp>
        <p:nvSpPr>
          <p:cNvPr id="3" name="Content Placeholder 2">
            <a:extLst>
              <a:ext uri="{FF2B5EF4-FFF2-40B4-BE49-F238E27FC236}">
                <a16:creationId xmlns:a16="http://schemas.microsoft.com/office/drawing/2014/main" id="{41A96DBF-7D0B-80D9-2A71-79B64669BB19}"/>
              </a:ext>
            </a:extLst>
          </p:cNvPr>
          <p:cNvSpPr>
            <a:spLocks noGrp="1"/>
          </p:cNvSpPr>
          <p:nvPr>
            <p:ph idx="1"/>
          </p:nvPr>
        </p:nvSpPr>
        <p:spPr>
          <a:xfrm>
            <a:off x="910536" y="2106305"/>
            <a:ext cx="10731003" cy="3777622"/>
          </a:xfrm>
        </p:spPr>
        <p:txBody>
          <a:bodyPr>
            <a:normAutofit/>
          </a:bodyPr>
          <a:lstStyle/>
          <a:p>
            <a:r>
              <a:rPr lang="en-US" sz="2000" dirty="0">
                <a:latin typeface="Arial" panose="020B0604020202020204" pitchFamily="34" charset="0"/>
                <a:cs typeface="Arial" panose="020B0604020202020204" pitchFamily="34" charset="0"/>
              </a:rPr>
              <a:t>"</a:t>
            </a:r>
            <a:r>
              <a:rPr lang="en-US" sz="2000" dirty="0" err="1">
                <a:latin typeface="Arial" panose="020B0604020202020204" pitchFamily="34" charset="0"/>
                <a:cs typeface="Arial" panose="020B0604020202020204" pitchFamily="34" charset="0"/>
              </a:rPr>
              <a:t>Croeso</a:t>
            </a:r>
            <a:r>
              <a:rPr lang="en-US" sz="2000" dirty="0">
                <a:latin typeface="Arial" panose="020B0604020202020204" pitchFamily="34" charset="0"/>
                <a:cs typeface="Arial" panose="020B0604020202020204" pitchFamily="34" charset="0"/>
              </a:rPr>
              <a:t> Connections of International Culture and Hospitality Expo" Proposal</a:t>
            </a:r>
          </a:p>
          <a:p>
            <a:r>
              <a:rPr lang="en-US" sz="2000" dirty="0">
                <a:latin typeface="Arial" panose="020B0604020202020204" pitchFamily="34" charset="0"/>
                <a:cs typeface="Arial" panose="020B0604020202020204" pitchFamily="34" charset="0"/>
              </a:rPr>
              <a:t>Combines </a:t>
            </a:r>
            <a:r>
              <a:rPr lang="en-US" sz="2000" dirty="0" err="1">
                <a:latin typeface="Arial" panose="020B0604020202020204" pitchFamily="34" charset="0"/>
                <a:cs typeface="Arial" panose="020B0604020202020204" pitchFamily="34" charset="0"/>
              </a:rPr>
              <a:t>Wales'</a:t>
            </a:r>
            <a:r>
              <a:rPr lang="en-US" sz="2000" dirty="0">
                <a:latin typeface="Arial" panose="020B0604020202020204" pitchFamily="34" charset="0"/>
                <a:cs typeface="Arial" panose="020B0604020202020204" pitchFamily="34" charset="0"/>
              </a:rPr>
              <a:t> cultural legacy with global hospitality trends.</a:t>
            </a:r>
          </a:p>
          <a:p>
            <a:r>
              <a:rPr lang="en-US" sz="2000" dirty="0">
                <a:latin typeface="Arial" panose="020B0604020202020204" pitchFamily="34" charset="0"/>
                <a:cs typeface="Arial" panose="020B0604020202020204" pitchFamily="34" charset="0"/>
              </a:rPr>
              <a:t>Fits </a:t>
            </a:r>
            <a:r>
              <a:rPr lang="en-US" sz="2000" dirty="0" err="1">
                <a:latin typeface="Arial" panose="020B0604020202020204" pitchFamily="34" charset="0"/>
                <a:cs typeface="Arial" panose="020B0604020202020204" pitchFamily="34" charset="0"/>
              </a:rPr>
              <a:t>Wales'</a:t>
            </a:r>
            <a:r>
              <a:rPr lang="en-US" sz="2000" dirty="0">
                <a:latin typeface="Arial" panose="020B0604020202020204" pitchFamily="34" charset="0"/>
                <a:cs typeface="Arial" panose="020B0604020202020204" pitchFamily="34" charset="0"/>
              </a:rPr>
              <a:t> "Year of </a:t>
            </a:r>
            <a:r>
              <a:rPr lang="en-US" sz="2000" dirty="0" err="1">
                <a:latin typeface="Arial" panose="020B0604020202020204" pitchFamily="34" charset="0"/>
                <a:cs typeface="Arial" panose="020B0604020202020204" pitchFamily="34" charset="0"/>
              </a:rPr>
              <a:t>Croeso</a:t>
            </a:r>
            <a:r>
              <a:rPr lang="en-US" sz="2000" dirty="0">
                <a:latin typeface="Arial" panose="020B0604020202020204" pitchFamily="34" charset="0"/>
                <a:cs typeface="Arial" panose="020B0604020202020204" pitchFamily="34" charset="0"/>
              </a:rPr>
              <a:t>" initiative.</a:t>
            </a:r>
          </a:p>
          <a:p>
            <a:r>
              <a:rPr lang="en-US" sz="2000" dirty="0">
                <a:latin typeface="Arial" panose="020B0604020202020204" pitchFamily="34" charset="0"/>
                <a:cs typeface="Arial" panose="020B0604020202020204" pitchFamily="34" charset="0"/>
              </a:rPr>
              <a:t>Offers business growth, travel, and cross-cultural interaction.</a:t>
            </a:r>
          </a:p>
          <a:p>
            <a:r>
              <a:rPr lang="en-US" sz="2000" dirty="0">
                <a:latin typeface="Arial" panose="020B0604020202020204" pitchFamily="34" charset="0"/>
                <a:cs typeface="Arial" panose="020B0604020202020204" pitchFamily="34" charset="0"/>
              </a:rPr>
              <a:t>ICC Wales offers advanced facilities and accessibility.</a:t>
            </a:r>
          </a:p>
          <a:p>
            <a:r>
              <a:rPr lang="en-US" sz="2000" dirty="0">
                <a:latin typeface="Arial" panose="020B0604020202020204" pitchFamily="34" charset="0"/>
                <a:cs typeface="Arial" panose="020B0604020202020204" pitchFamily="34" charset="0"/>
              </a:rPr>
              <a:t>Variety of program ensures interesting experience.</a:t>
            </a:r>
          </a:p>
          <a:p>
            <a:r>
              <a:rPr lang="en-US" sz="2000" dirty="0">
                <a:latin typeface="Arial" panose="020B0604020202020204" pitchFamily="34" charset="0"/>
                <a:cs typeface="Arial" panose="020B0604020202020204" pitchFamily="34" charset="0"/>
              </a:rPr>
              <a:t>Potential to strengthen </a:t>
            </a:r>
            <a:r>
              <a:rPr lang="en-US" sz="2000" dirty="0" err="1">
                <a:latin typeface="Arial" panose="020B0604020202020204" pitchFamily="34" charset="0"/>
                <a:cs typeface="Arial" panose="020B0604020202020204" pitchFamily="34" charset="0"/>
              </a:rPr>
              <a:t>Wales'</a:t>
            </a:r>
            <a:r>
              <a:rPr lang="en-US" sz="2000" dirty="0">
                <a:latin typeface="Arial" panose="020B0604020202020204" pitchFamily="34" charset="0"/>
                <a:cs typeface="Arial" panose="020B0604020202020204" pitchFamily="34" charset="0"/>
              </a:rPr>
              <a:t> international standing, boost domestic travel, and foster relationships.</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80277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3EA53C2-DA05-6B95-9404-DAC0EAEB610B}"/>
              </a:ext>
            </a:extLst>
          </p:cNvPr>
          <p:cNvSpPr txBox="1"/>
          <p:nvPr/>
        </p:nvSpPr>
        <p:spPr>
          <a:xfrm>
            <a:off x="239076" y="1530625"/>
            <a:ext cx="5856924" cy="5006499"/>
          </a:xfrm>
          <a:prstGeom prst="rect">
            <a:avLst/>
          </a:prstGeom>
          <a:noFill/>
        </p:spPr>
        <p:txBody>
          <a:bodyPr wrap="square">
            <a:spAutoFit/>
          </a:bodyPr>
          <a:lstStyle/>
          <a:p>
            <a:pPr algn="just">
              <a:spcAft>
                <a:spcPts val="800"/>
              </a:spcAft>
              <a:buNone/>
            </a:pPr>
            <a:r>
              <a:rPr lang="en-GB" sz="900" dirty="0">
                <a:effectLst/>
                <a:latin typeface="Arial" panose="020B0604020202020204" pitchFamily="34" charset="0"/>
                <a:ea typeface="Calibri" panose="020F0502020204030204" pitchFamily="34" charset="0"/>
                <a:cs typeface="Times New Roman" panose="02020603050405020304" pitchFamily="18" charset="0"/>
              </a:rPr>
              <a:t>Abashidze, I., (2024). DESTINATION BRANDING FOR GAINING A COMPETITIVE EDGE IN THE GLOBAL TOURISM LANDSCAPE: INSIGHTS AND PROSPECTS OF THE GEORGIAN CASE. </a:t>
            </a:r>
            <a:r>
              <a:rPr lang="en-GB" sz="900" i="1" dirty="0">
                <a:effectLst/>
                <a:latin typeface="Arial" panose="020B0604020202020204" pitchFamily="34" charset="0"/>
                <a:ea typeface="Calibri" panose="020F0502020204030204" pitchFamily="34" charset="0"/>
                <a:cs typeface="Times New Roman" panose="02020603050405020304" pitchFamily="18" charset="0"/>
              </a:rPr>
              <a:t>Innovative economics and management</a:t>
            </a:r>
            <a:r>
              <a:rPr lang="en-GB" sz="900" dirty="0">
                <a:effectLst/>
                <a:latin typeface="Arial" panose="020B0604020202020204" pitchFamily="34" charset="0"/>
                <a:ea typeface="Calibri" panose="020F0502020204030204" pitchFamily="34" charset="0"/>
                <a:cs typeface="Times New Roman" panose="02020603050405020304" pitchFamily="18" charset="0"/>
              </a:rPr>
              <a:t>, </a:t>
            </a:r>
            <a:r>
              <a:rPr lang="en-GB" sz="900" i="1" dirty="0">
                <a:effectLst/>
                <a:latin typeface="Arial" panose="020B0604020202020204" pitchFamily="34" charset="0"/>
                <a:ea typeface="Calibri" panose="020F0502020204030204" pitchFamily="34" charset="0"/>
                <a:cs typeface="Times New Roman" panose="02020603050405020304" pitchFamily="18" charset="0"/>
              </a:rPr>
              <a:t>11</a:t>
            </a:r>
            <a:r>
              <a:rPr lang="en-GB" sz="900" dirty="0">
                <a:effectLst/>
                <a:latin typeface="Arial" panose="020B0604020202020204" pitchFamily="34" charset="0"/>
                <a:ea typeface="Calibri" panose="020F0502020204030204" pitchFamily="34" charset="0"/>
                <a:cs typeface="Times New Roman" panose="02020603050405020304" pitchFamily="18" charset="0"/>
              </a:rPr>
              <a:t>(3), pp.47-58.</a:t>
            </a:r>
            <a:endParaRPr lang="en-IN" sz="900" dirty="0">
              <a:effectLst/>
              <a:latin typeface="Arial" panose="020B0604020202020204" pitchFamily="34" charset="0"/>
              <a:ea typeface="Calibri" panose="020F0502020204030204" pitchFamily="34" charset="0"/>
              <a:cs typeface="Times New Roman" panose="02020603050405020304" pitchFamily="18" charset="0"/>
            </a:endParaRPr>
          </a:p>
          <a:p>
            <a:pPr algn="just">
              <a:spcAft>
                <a:spcPts val="800"/>
              </a:spcAft>
              <a:buNone/>
            </a:pPr>
            <a:r>
              <a:rPr lang="en-GB" sz="900" dirty="0" err="1">
                <a:effectLst/>
                <a:latin typeface="Arial" panose="020B0604020202020204" pitchFamily="34" charset="0"/>
                <a:ea typeface="Calibri" panose="020F0502020204030204" pitchFamily="34" charset="0"/>
                <a:cs typeface="Times New Roman" panose="02020603050405020304" pitchFamily="18" charset="0"/>
              </a:rPr>
              <a:t>Agustini</a:t>
            </a:r>
            <a:r>
              <a:rPr lang="en-GB" sz="900" dirty="0">
                <a:effectLst/>
                <a:latin typeface="Arial" panose="020B0604020202020204" pitchFamily="34" charset="0"/>
                <a:ea typeface="Calibri" panose="020F0502020204030204" pitchFamily="34" charset="0"/>
                <a:cs typeface="Times New Roman" panose="02020603050405020304" pitchFamily="18" charset="0"/>
              </a:rPr>
              <a:t>, D.A.E., </a:t>
            </a:r>
            <a:r>
              <a:rPr lang="en-GB" sz="900" dirty="0" err="1">
                <a:effectLst/>
                <a:latin typeface="Arial" panose="020B0604020202020204" pitchFamily="34" charset="0"/>
                <a:ea typeface="Calibri" panose="020F0502020204030204" pitchFamily="34" charset="0"/>
                <a:cs typeface="Times New Roman" panose="02020603050405020304" pitchFamily="18" charset="0"/>
              </a:rPr>
              <a:t>Adnyani</a:t>
            </a:r>
            <a:r>
              <a:rPr lang="en-GB" sz="900" dirty="0">
                <a:effectLst/>
                <a:latin typeface="Arial" panose="020B0604020202020204" pitchFamily="34" charset="0"/>
                <a:ea typeface="Calibri" panose="020F0502020204030204" pitchFamily="34" charset="0"/>
                <a:cs typeface="Times New Roman" panose="02020603050405020304" pitchFamily="18" charset="0"/>
              </a:rPr>
              <a:t>, N.K.S., </a:t>
            </a:r>
            <a:r>
              <a:rPr lang="en-GB" sz="900" dirty="0" err="1">
                <a:effectLst/>
                <a:latin typeface="Arial" panose="020B0604020202020204" pitchFamily="34" charset="0"/>
                <a:ea typeface="Calibri" panose="020F0502020204030204" pitchFamily="34" charset="0"/>
                <a:cs typeface="Times New Roman" panose="02020603050405020304" pitchFamily="18" charset="0"/>
              </a:rPr>
              <a:t>Myartawan</a:t>
            </a:r>
            <a:r>
              <a:rPr lang="en-GB" sz="900" dirty="0">
                <a:effectLst/>
                <a:latin typeface="Arial" panose="020B0604020202020204" pitchFamily="34" charset="0"/>
                <a:ea typeface="Calibri" panose="020F0502020204030204" pitchFamily="34" charset="0"/>
                <a:cs typeface="Times New Roman" panose="02020603050405020304" pitchFamily="18" charset="0"/>
              </a:rPr>
              <a:t>, I.P.N.W. and Saputra, I.N.P.H., (2024). Regional Tourism Management in Increasing Regional Original Income Reviewed From the Perspective of the Business Cooperation Law. </a:t>
            </a:r>
            <a:r>
              <a:rPr lang="en-GB" sz="900" i="1" dirty="0">
                <a:effectLst/>
                <a:latin typeface="Arial" panose="020B0604020202020204" pitchFamily="34" charset="0"/>
                <a:ea typeface="Calibri" panose="020F0502020204030204" pitchFamily="34" charset="0"/>
                <a:cs typeface="Times New Roman" panose="02020603050405020304" pitchFamily="18" charset="0"/>
              </a:rPr>
              <a:t>JIS SIWIRABUDA</a:t>
            </a:r>
            <a:r>
              <a:rPr lang="en-GB" sz="900" dirty="0">
                <a:effectLst/>
                <a:latin typeface="Arial" panose="020B0604020202020204" pitchFamily="34" charset="0"/>
                <a:ea typeface="Calibri" panose="020F0502020204030204" pitchFamily="34" charset="0"/>
                <a:cs typeface="Times New Roman" panose="02020603050405020304" pitchFamily="18" charset="0"/>
              </a:rPr>
              <a:t>, </a:t>
            </a:r>
            <a:r>
              <a:rPr lang="en-GB" sz="900" i="1" dirty="0">
                <a:effectLst/>
                <a:latin typeface="Arial" panose="020B0604020202020204" pitchFamily="34" charset="0"/>
                <a:ea typeface="Calibri" panose="020F0502020204030204" pitchFamily="34" charset="0"/>
                <a:cs typeface="Times New Roman" panose="02020603050405020304" pitchFamily="18" charset="0"/>
              </a:rPr>
              <a:t>2</a:t>
            </a:r>
            <a:r>
              <a:rPr lang="en-GB" sz="900" dirty="0">
                <a:effectLst/>
                <a:latin typeface="Arial" panose="020B0604020202020204" pitchFamily="34" charset="0"/>
                <a:ea typeface="Calibri" panose="020F0502020204030204" pitchFamily="34" charset="0"/>
                <a:cs typeface="Times New Roman" panose="02020603050405020304" pitchFamily="18" charset="0"/>
              </a:rPr>
              <a:t>(2), pp.118-126.</a:t>
            </a:r>
            <a:endParaRPr lang="en-IN" sz="900" dirty="0">
              <a:effectLst/>
              <a:latin typeface="Arial" panose="020B0604020202020204" pitchFamily="34" charset="0"/>
              <a:ea typeface="Calibri" panose="020F0502020204030204" pitchFamily="34" charset="0"/>
              <a:cs typeface="Times New Roman" panose="02020603050405020304" pitchFamily="18" charset="0"/>
            </a:endParaRPr>
          </a:p>
          <a:p>
            <a:pPr algn="just">
              <a:spcAft>
                <a:spcPts val="800"/>
              </a:spcAft>
              <a:buNone/>
            </a:pPr>
            <a:r>
              <a:rPr lang="en-GB" sz="900" dirty="0">
                <a:effectLst/>
                <a:latin typeface="Arial" panose="020B0604020202020204" pitchFamily="34" charset="0"/>
                <a:ea typeface="Calibri" panose="020F0502020204030204" pitchFamily="34" charset="0"/>
                <a:cs typeface="Times New Roman" panose="02020603050405020304" pitchFamily="18" charset="0"/>
              </a:rPr>
              <a:t>Aidoo, G.S., </a:t>
            </a:r>
            <a:r>
              <a:rPr lang="en-GB" sz="900" dirty="0" err="1">
                <a:effectLst/>
                <a:latin typeface="Arial" panose="020B0604020202020204" pitchFamily="34" charset="0"/>
                <a:ea typeface="Calibri" panose="020F0502020204030204" pitchFamily="34" charset="0"/>
                <a:cs typeface="Times New Roman" panose="02020603050405020304" pitchFamily="18" charset="0"/>
              </a:rPr>
              <a:t>Kwaning</a:t>
            </a:r>
            <a:r>
              <a:rPr lang="en-GB" sz="900" dirty="0">
                <a:effectLst/>
                <a:latin typeface="Arial" panose="020B0604020202020204" pitchFamily="34" charset="0"/>
                <a:ea typeface="Calibri" panose="020F0502020204030204" pitchFamily="34" charset="0"/>
                <a:cs typeface="Times New Roman" panose="02020603050405020304" pitchFamily="18" charset="0"/>
              </a:rPr>
              <a:t>, C.O., Opoku, A.K., Owusu, A., Owusu–Ansah, V. and Afriyie, E.O., (2024). Cultural tourism, place branding, and sustainable development: The role of community engagement, visitor’s satisfaction and environmental awareness. </a:t>
            </a:r>
            <a:r>
              <a:rPr lang="en-GB" sz="900" i="1" dirty="0">
                <a:effectLst/>
                <a:latin typeface="Arial" panose="020B0604020202020204" pitchFamily="34" charset="0"/>
                <a:ea typeface="Calibri" panose="020F0502020204030204" pitchFamily="34" charset="0"/>
                <a:cs typeface="Times New Roman" panose="02020603050405020304" pitchFamily="18" charset="0"/>
              </a:rPr>
              <a:t>Edelweiss Applied Science and Technology</a:t>
            </a:r>
            <a:r>
              <a:rPr lang="en-GB" sz="900" dirty="0">
                <a:effectLst/>
                <a:latin typeface="Arial" panose="020B0604020202020204" pitchFamily="34" charset="0"/>
                <a:ea typeface="Calibri" panose="020F0502020204030204" pitchFamily="34" charset="0"/>
                <a:cs typeface="Times New Roman" panose="02020603050405020304" pitchFamily="18" charset="0"/>
              </a:rPr>
              <a:t>, </a:t>
            </a:r>
            <a:r>
              <a:rPr lang="en-GB" sz="900" i="1" dirty="0">
                <a:effectLst/>
                <a:latin typeface="Arial" panose="020B0604020202020204" pitchFamily="34" charset="0"/>
                <a:ea typeface="Calibri" panose="020F0502020204030204" pitchFamily="34" charset="0"/>
                <a:cs typeface="Times New Roman" panose="02020603050405020304" pitchFamily="18" charset="0"/>
              </a:rPr>
              <a:t>8</a:t>
            </a:r>
            <a:r>
              <a:rPr lang="en-GB" sz="900" dirty="0">
                <a:effectLst/>
                <a:latin typeface="Arial" panose="020B0604020202020204" pitchFamily="34" charset="0"/>
                <a:ea typeface="Calibri" panose="020F0502020204030204" pitchFamily="34" charset="0"/>
                <a:cs typeface="Times New Roman" panose="02020603050405020304" pitchFamily="18" charset="0"/>
              </a:rPr>
              <a:t>(6), pp.9609-9632.</a:t>
            </a:r>
            <a:endParaRPr lang="en-IN" sz="900" dirty="0">
              <a:effectLst/>
              <a:latin typeface="Arial" panose="020B0604020202020204" pitchFamily="34" charset="0"/>
              <a:ea typeface="Calibri" panose="020F0502020204030204" pitchFamily="34" charset="0"/>
              <a:cs typeface="Times New Roman" panose="02020603050405020304" pitchFamily="18" charset="0"/>
            </a:endParaRPr>
          </a:p>
          <a:p>
            <a:pPr algn="just">
              <a:spcAft>
                <a:spcPts val="800"/>
              </a:spcAft>
              <a:buNone/>
            </a:pPr>
            <a:r>
              <a:rPr lang="en-IN" sz="900" dirty="0">
                <a:effectLst/>
                <a:latin typeface="Arial" panose="020B0604020202020204" pitchFamily="34" charset="0"/>
                <a:ea typeface="Calibri" panose="020F0502020204030204" pitchFamily="34" charset="0"/>
                <a:cs typeface="Times New Roman" panose="02020603050405020304" pitchFamily="18" charset="0"/>
              </a:rPr>
              <a:t>Andersons, A., </a:t>
            </a:r>
            <a:r>
              <a:rPr lang="en-IN" sz="900" dirty="0" err="1">
                <a:effectLst/>
                <a:latin typeface="Arial" panose="020B0604020202020204" pitchFamily="34" charset="0"/>
                <a:ea typeface="Calibri" panose="020F0502020204030204" pitchFamily="34" charset="0"/>
                <a:cs typeface="Times New Roman" panose="02020603050405020304" pitchFamily="18" charset="0"/>
              </a:rPr>
              <a:t>Prodani</a:t>
            </a:r>
            <a:r>
              <a:rPr lang="en-IN" sz="900" dirty="0">
                <a:effectLst/>
                <a:latin typeface="Arial" panose="020B0604020202020204" pitchFamily="34" charset="0"/>
                <a:ea typeface="Calibri" panose="020F0502020204030204" pitchFamily="34" charset="0"/>
                <a:cs typeface="Times New Roman" panose="02020603050405020304" pitchFamily="18" charset="0"/>
              </a:rPr>
              <a:t>, R., Bushati, J. and Zefi, G., (2024), June. Physical activity recovery model in post Covid-19 period: Latvia case study. In </a:t>
            </a:r>
            <a:r>
              <a:rPr lang="en-IN" sz="900" i="1" dirty="0">
                <a:effectLst/>
                <a:latin typeface="Arial" panose="020B0604020202020204" pitchFamily="34" charset="0"/>
                <a:ea typeface="Calibri" panose="020F0502020204030204" pitchFamily="34" charset="0"/>
                <a:cs typeface="Times New Roman" panose="02020603050405020304" pitchFamily="18" charset="0"/>
              </a:rPr>
              <a:t>ENVIRONMENT. TECHNOLOGIES. RESOURCES. Proceedings of the International Scientific and Practical Conference</a:t>
            </a:r>
            <a:r>
              <a:rPr lang="en-IN" sz="900" dirty="0">
                <a:effectLst/>
                <a:latin typeface="Arial" panose="020B0604020202020204" pitchFamily="34" charset="0"/>
                <a:ea typeface="Calibri" panose="020F0502020204030204" pitchFamily="34" charset="0"/>
                <a:cs typeface="Times New Roman" panose="02020603050405020304" pitchFamily="18" charset="0"/>
              </a:rPr>
              <a:t> (Vol. 2, pp. 17-21).</a:t>
            </a:r>
          </a:p>
          <a:p>
            <a:pPr algn="just">
              <a:spcAft>
                <a:spcPts val="800"/>
              </a:spcAft>
              <a:buNone/>
            </a:pPr>
            <a:r>
              <a:rPr lang="en-IN" sz="900" dirty="0" err="1">
                <a:effectLst/>
                <a:latin typeface="Arial" panose="020B0604020202020204" pitchFamily="34" charset="0"/>
                <a:ea typeface="Calibri" panose="020F0502020204030204" pitchFamily="34" charset="0"/>
                <a:cs typeface="Times New Roman" panose="02020603050405020304" pitchFamily="18" charset="0"/>
              </a:rPr>
              <a:t>Augoye</a:t>
            </a:r>
            <a:r>
              <a:rPr lang="en-IN" sz="900" dirty="0">
                <a:effectLst/>
                <a:latin typeface="Arial" panose="020B0604020202020204" pitchFamily="34" charset="0"/>
                <a:ea typeface="Calibri" panose="020F0502020204030204" pitchFamily="34" charset="0"/>
                <a:cs typeface="Times New Roman" panose="02020603050405020304" pitchFamily="18" charset="0"/>
              </a:rPr>
              <a:t>, O., Muyiwa-Ajayi, T.P. and </a:t>
            </a:r>
            <a:r>
              <a:rPr lang="en-IN" sz="900" dirty="0" err="1">
                <a:effectLst/>
                <a:latin typeface="Arial" panose="020B0604020202020204" pitchFamily="34" charset="0"/>
                <a:ea typeface="Calibri" panose="020F0502020204030204" pitchFamily="34" charset="0"/>
                <a:cs typeface="Times New Roman" panose="02020603050405020304" pitchFamily="18" charset="0"/>
              </a:rPr>
              <a:t>Sobowale</a:t>
            </a:r>
            <a:r>
              <a:rPr lang="en-IN" sz="900" dirty="0">
                <a:effectLst/>
                <a:latin typeface="Arial" panose="020B0604020202020204" pitchFamily="34" charset="0"/>
                <a:ea typeface="Calibri" panose="020F0502020204030204" pitchFamily="34" charset="0"/>
                <a:cs typeface="Times New Roman" panose="02020603050405020304" pitchFamily="18" charset="0"/>
              </a:rPr>
              <a:t>, A., (2024). The effectiveness of carbon accounting in reducing corporate carbon footprints. </a:t>
            </a:r>
            <a:r>
              <a:rPr lang="en-IN" sz="900" i="1" dirty="0">
                <a:effectLst/>
                <a:latin typeface="Arial" panose="020B0604020202020204" pitchFamily="34" charset="0"/>
                <a:ea typeface="Calibri" panose="020F0502020204030204" pitchFamily="34" charset="0"/>
                <a:cs typeface="Times New Roman" panose="02020603050405020304" pitchFamily="18" charset="0"/>
              </a:rPr>
              <a:t>International Journal of Multidisciplinary Research and Growth Evaluation</a:t>
            </a:r>
            <a:r>
              <a:rPr lang="en-IN" sz="900" dirty="0">
                <a:effectLst/>
                <a:latin typeface="Arial" panose="020B0604020202020204" pitchFamily="34" charset="0"/>
                <a:ea typeface="Calibri" panose="020F0502020204030204" pitchFamily="34" charset="0"/>
                <a:cs typeface="Times New Roman" panose="02020603050405020304" pitchFamily="18" charset="0"/>
              </a:rPr>
              <a:t>, </a:t>
            </a:r>
            <a:r>
              <a:rPr lang="en-IN" sz="900" i="1" dirty="0">
                <a:effectLst/>
                <a:latin typeface="Arial" panose="020B0604020202020204" pitchFamily="34" charset="0"/>
                <a:ea typeface="Calibri" panose="020F0502020204030204" pitchFamily="34" charset="0"/>
                <a:cs typeface="Times New Roman" panose="02020603050405020304" pitchFamily="18" charset="0"/>
              </a:rPr>
              <a:t>5</a:t>
            </a:r>
            <a:r>
              <a:rPr lang="en-IN" sz="900" dirty="0">
                <a:effectLst/>
                <a:latin typeface="Arial" panose="020B0604020202020204" pitchFamily="34" charset="0"/>
                <a:ea typeface="Calibri" panose="020F0502020204030204" pitchFamily="34" charset="0"/>
                <a:cs typeface="Times New Roman" panose="02020603050405020304" pitchFamily="18" charset="0"/>
              </a:rPr>
              <a:t>(1), pp.1364-1371.</a:t>
            </a:r>
          </a:p>
          <a:p>
            <a:pPr algn="just">
              <a:spcAft>
                <a:spcPts val="800"/>
              </a:spcAft>
              <a:buNone/>
            </a:pPr>
            <a:r>
              <a:rPr lang="en-GB" sz="900" dirty="0">
                <a:effectLst/>
                <a:latin typeface="Arial" panose="020B0604020202020204" pitchFamily="34" charset="0"/>
                <a:ea typeface="Calibri" panose="020F0502020204030204" pitchFamily="34" charset="0"/>
                <a:cs typeface="Times New Roman" panose="02020603050405020304" pitchFamily="18" charset="0"/>
              </a:rPr>
              <a:t>England, J., (2024). </a:t>
            </a:r>
            <a:r>
              <a:rPr lang="en-GB" sz="900" i="1" dirty="0">
                <a:effectLst/>
                <a:latin typeface="Arial" panose="020B0604020202020204" pitchFamily="34" charset="0"/>
                <a:ea typeface="Calibri" panose="020F0502020204030204" pitchFamily="34" charset="0"/>
                <a:cs typeface="Times New Roman" panose="02020603050405020304" pitchFamily="18" charset="0"/>
              </a:rPr>
              <a:t>For Britain See Wales: A Possible Future?</a:t>
            </a:r>
            <a:r>
              <a:rPr lang="en-GB" sz="900" dirty="0">
                <a:effectLst/>
                <a:latin typeface="Arial" panose="020B0604020202020204" pitchFamily="34" charset="0"/>
                <a:ea typeface="Calibri" panose="020F0502020204030204" pitchFamily="34" charset="0"/>
                <a:cs typeface="Times New Roman" panose="02020603050405020304" pitchFamily="18" charset="0"/>
              </a:rPr>
              <a:t>. Parthian Books.</a:t>
            </a:r>
            <a:endParaRPr lang="en-IN" sz="900" dirty="0">
              <a:effectLst/>
              <a:latin typeface="Arial" panose="020B0604020202020204" pitchFamily="34" charset="0"/>
              <a:ea typeface="Calibri" panose="020F0502020204030204" pitchFamily="34" charset="0"/>
              <a:cs typeface="Times New Roman" panose="02020603050405020304" pitchFamily="18" charset="0"/>
            </a:endParaRPr>
          </a:p>
          <a:p>
            <a:pPr algn="just">
              <a:spcAft>
                <a:spcPts val="800"/>
              </a:spcAft>
              <a:buNone/>
            </a:pPr>
            <a:r>
              <a:rPr lang="en-GB" sz="900" dirty="0">
                <a:effectLst/>
                <a:latin typeface="Arial" panose="020B0604020202020204" pitchFamily="34" charset="0"/>
                <a:ea typeface="Calibri" panose="020F0502020204030204" pitchFamily="34" charset="0"/>
                <a:cs typeface="Times New Roman" panose="02020603050405020304" pitchFamily="18" charset="0"/>
              </a:rPr>
              <a:t>fortunebusinessinsights.com. (n.d.). </a:t>
            </a:r>
            <a:r>
              <a:rPr lang="en-GB" sz="900" i="1" dirty="0">
                <a:effectLst/>
                <a:latin typeface="Arial" panose="020B0604020202020204" pitchFamily="34" charset="0"/>
                <a:ea typeface="Calibri" panose="020F0502020204030204" pitchFamily="34" charset="0"/>
                <a:cs typeface="Times New Roman" panose="02020603050405020304" pitchFamily="18" charset="0"/>
              </a:rPr>
              <a:t>MICE Market By Event Type | Growth Analysis Report [2030]</a:t>
            </a:r>
            <a:r>
              <a:rPr lang="en-GB" sz="900" dirty="0">
                <a:effectLst/>
                <a:latin typeface="Arial" panose="020B0604020202020204" pitchFamily="34" charset="0"/>
                <a:ea typeface="Calibri" panose="020F0502020204030204" pitchFamily="34" charset="0"/>
                <a:cs typeface="Times New Roman" panose="02020603050405020304" pitchFamily="18" charset="0"/>
              </a:rPr>
              <a:t>. [online] Available at: </a:t>
            </a:r>
            <a:r>
              <a:rPr lang="en-GB" sz="9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https://www.fortunebusinessinsights.com/mice-market-108653</a:t>
            </a:r>
            <a:r>
              <a:rPr lang="en-GB" sz="900" dirty="0">
                <a:effectLst/>
                <a:latin typeface="Arial" panose="020B0604020202020204" pitchFamily="34" charset="0"/>
                <a:ea typeface="Calibri" panose="020F0502020204030204" pitchFamily="34" charset="0"/>
                <a:cs typeface="Times New Roman" panose="02020603050405020304" pitchFamily="18" charset="0"/>
              </a:rPr>
              <a:t> [Accessed Date: 11</a:t>
            </a:r>
            <a:r>
              <a:rPr lang="en-GB" sz="9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900" dirty="0">
                <a:effectLst/>
                <a:latin typeface="Arial" panose="020B0604020202020204" pitchFamily="34" charset="0"/>
                <a:ea typeface="Calibri" panose="020F0502020204030204" pitchFamily="34" charset="0"/>
                <a:cs typeface="Times New Roman" panose="02020603050405020304" pitchFamily="18" charset="0"/>
              </a:rPr>
              <a:t> May, 2025]</a:t>
            </a:r>
            <a:endParaRPr lang="en-IN" sz="900" dirty="0">
              <a:effectLst/>
              <a:latin typeface="Arial" panose="020B0604020202020204" pitchFamily="34" charset="0"/>
              <a:ea typeface="Calibri" panose="020F0502020204030204" pitchFamily="34" charset="0"/>
              <a:cs typeface="Times New Roman" panose="02020603050405020304" pitchFamily="18" charset="0"/>
            </a:endParaRPr>
          </a:p>
          <a:p>
            <a:pPr algn="just">
              <a:spcAft>
                <a:spcPts val="800"/>
              </a:spcAft>
              <a:buNone/>
            </a:pPr>
            <a:r>
              <a:rPr lang="en-GB" sz="900" dirty="0">
                <a:effectLst/>
                <a:latin typeface="Arial" panose="020B0604020202020204" pitchFamily="34" charset="0"/>
                <a:ea typeface="Calibri" panose="020F0502020204030204" pitchFamily="34" charset="0"/>
                <a:cs typeface="Times New Roman" panose="02020603050405020304" pitchFamily="18" charset="0"/>
              </a:rPr>
              <a:t>Fox, D. et al. (2014) Doing events research: from theory to practice. Routledge: Oxford</a:t>
            </a:r>
            <a:endParaRPr lang="en-IN" sz="900" dirty="0">
              <a:effectLst/>
              <a:latin typeface="Arial" panose="020B0604020202020204" pitchFamily="34" charset="0"/>
              <a:ea typeface="Calibri" panose="020F0502020204030204" pitchFamily="34" charset="0"/>
              <a:cs typeface="Times New Roman" panose="02020603050405020304" pitchFamily="18" charset="0"/>
            </a:endParaRPr>
          </a:p>
          <a:p>
            <a:pPr algn="just">
              <a:spcAft>
                <a:spcPts val="800"/>
              </a:spcAft>
              <a:buNone/>
            </a:pPr>
            <a:r>
              <a:rPr lang="en-GB" sz="900" dirty="0">
                <a:effectLst/>
                <a:latin typeface="Arial" panose="020B0604020202020204" pitchFamily="34" charset="0"/>
                <a:ea typeface="Calibri" panose="020F0502020204030204" pitchFamily="34" charset="0"/>
                <a:cs typeface="Times New Roman" panose="02020603050405020304" pitchFamily="18" charset="0"/>
              </a:rPr>
              <a:t>Khanal, K., (2024). Leveraging Virtual Reality (VR) and Augmented Reality (AR) for Enhanced Tourism and Event Marketing: A Data-Driven Approach. In </a:t>
            </a:r>
            <a:r>
              <a:rPr lang="en-GB" sz="900" i="1" dirty="0">
                <a:effectLst/>
                <a:latin typeface="Arial" panose="020B0604020202020204" pitchFamily="34" charset="0"/>
                <a:ea typeface="Calibri" panose="020F0502020204030204" pitchFamily="34" charset="0"/>
                <a:cs typeface="Times New Roman" panose="02020603050405020304" pitchFamily="18" charset="0"/>
              </a:rPr>
              <a:t>Marketing and Big Data Analytics in Tourism and Events</a:t>
            </a:r>
            <a:r>
              <a:rPr lang="en-GB" sz="900" dirty="0">
                <a:effectLst/>
                <a:latin typeface="Arial" panose="020B0604020202020204" pitchFamily="34" charset="0"/>
                <a:ea typeface="Calibri" panose="020F0502020204030204" pitchFamily="34" charset="0"/>
                <a:cs typeface="Times New Roman" panose="02020603050405020304" pitchFamily="18" charset="0"/>
              </a:rPr>
              <a:t> (pp. 99-113). IGI Global.</a:t>
            </a:r>
            <a:endParaRPr lang="en-IN" sz="900" dirty="0">
              <a:effectLst/>
              <a:latin typeface="Arial" panose="020B0604020202020204" pitchFamily="34" charset="0"/>
              <a:ea typeface="Calibri" panose="020F0502020204030204" pitchFamily="34" charset="0"/>
              <a:cs typeface="Times New Roman" panose="02020603050405020304" pitchFamily="18" charset="0"/>
            </a:endParaRPr>
          </a:p>
          <a:p>
            <a:pPr algn="just">
              <a:spcAft>
                <a:spcPts val="800"/>
              </a:spcAft>
              <a:buNone/>
            </a:pPr>
            <a:r>
              <a:rPr lang="en-GB" sz="900" dirty="0">
                <a:effectLst/>
                <a:latin typeface="Arial" panose="020B0604020202020204" pitchFamily="34" charset="0"/>
                <a:ea typeface="Calibri" panose="020F0502020204030204" pitchFamily="34" charset="0"/>
                <a:cs typeface="Times New Roman" panose="02020603050405020304" pitchFamily="18" charset="0"/>
              </a:rPr>
              <a:t>‌Martín-Rojo, I. and Gaspar-González, A.I., (2024). The impact of social changes on MICE tourism management in the age of digitalization: a bibliometric review. </a:t>
            </a:r>
            <a:r>
              <a:rPr lang="en-GB" sz="900" i="1" dirty="0">
                <a:effectLst/>
                <a:latin typeface="Arial" panose="020B0604020202020204" pitchFamily="34" charset="0"/>
                <a:ea typeface="Calibri" panose="020F0502020204030204" pitchFamily="34" charset="0"/>
                <a:cs typeface="Times New Roman" panose="02020603050405020304" pitchFamily="18" charset="0"/>
              </a:rPr>
              <a:t>Review of Managerial Science</a:t>
            </a:r>
            <a:r>
              <a:rPr lang="en-GB" sz="900" dirty="0">
                <a:effectLst/>
                <a:latin typeface="Arial" panose="020B0604020202020204" pitchFamily="34" charset="0"/>
                <a:ea typeface="Calibri" panose="020F0502020204030204" pitchFamily="34" charset="0"/>
                <a:cs typeface="Times New Roman" panose="02020603050405020304" pitchFamily="18" charset="0"/>
              </a:rPr>
              <a:t>, pp.1-24.</a:t>
            </a:r>
            <a:endParaRPr lang="en-IN" sz="900" dirty="0">
              <a:effectLst/>
              <a:latin typeface="Arial" panose="020B0604020202020204" pitchFamily="34" charset="0"/>
              <a:ea typeface="Calibri" panose="020F0502020204030204" pitchFamily="34" charset="0"/>
              <a:cs typeface="Times New Roman" panose="02020603050405020304" pitchFamily="18" charset="0"/>
            </a:endParaRPr>
          </a:p>
          <a:p>
            <a:pPr algn="just">
              <a:spcAft>
                <a:spcPts val="800"/>
              </a:spcAft>
            </a:pPr>
            <a:r>
              <a:rPr lang="en-GB" sz="900" dirty="0">
                <a:effectLst/>
                <a:latin typeface="Arial" panose="020B0604020202020204" pitchFamily="34" charset="0"/>
                <a:ea typeface="Calibri" panose="020F0502020204030204" pitchFamily="34" charset="0"/>
                <a:cs typeface="Times New Roman" panose="02020603050405020304" pitchFamily="18" charset="0"/>
              </a:rPr>
              <a:t>Nair, S.K., (2025). Digital Transformation and Its Challenges in the Hospitality Industry in Malaysia: Moving Forward Into Industry Revolution 4.0. In </a:t>
            </a:r>
            <a:r>
              <a:rPr lang="en-GB" sz="900" i="1" dirty="0">
                <a:effectLst/>
                <a:latin typeface="Arial" panose="020B0604020202020204" pitchFamily="34" charset="0"/>
                <a:ea typeface="Calibri" panose="020F0502020204030204" pitchFamily="34" charset="0"/>
                <a:cs typeface="Times New Roman" panose="02020603050405020304" pitchFamily="18" charset="0"/>
              </a:rPr>
              <a:t>Technological Innovations in the Food Service Industry</a:t>
            </a:r>
            <a:r>
              <a:rPr lang="en-GB" sz="900" dirty="0">
                <a:effectLst/>
                <a:latin typeface="Arial" panose="020B0604020202020204" pitchFamily="34" charset="0"/>
                <a:ea typeface="Calibri" panose="020F0502020204030204" pitchFamily="34" charset="0"/>
                <a:cs typeface="Times New Roman" panose="02020603050405020304" pitchFamily="18" charset="0"/>
              </a:rPr>
              <a:t> (pp. 369-388). IGI Global Scientific Publishing.</a:t>
            </a:r>
            <a:endParaRPr lang="en-IN" sz="900" dirty="0">
              <a:effectLst/>
              <a:latin typeface="Arial" panose="020B0604020202020204" pitchFamily="34" charset="0"/>
              <a:ea typeface="Calibri" panose="020F0502020204030204" pitchFamily="34" charset="0"/>
              <a:cs typeface="Times New Roman" panose="02020603050405020304" pitchFamily="18" charset="0"/>
            </a:endParaRPr>
          </a:p>
          <a:p>
            <a:pPr algn="just">
              <a:spcAft>
                <a:spcPts val="800"/>
              </a:spcAft>
              <a:buNone/>
            </a:pPr>
            <a:endParaRPr lang="en-IN" sz="2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07F42F39-1241-1A2B-CF07-3500BE054FFC}"/>
              </a:ext>
            </a:extLst>
          </p:cNvPr>
          <p:cNvSpPr txBox="1"/>
          <p:nvPr/>
        </p:nvSpPr>
        <p:spPr>
          <a:xfrm>
            <a:off x="4529758" y="1950"/>
            <a:ext cx="6097656" cy="707886"/>
          </a:xfrm>
          <a:prstGeom prst="rect">
            <a:avLst/>
          </a:prstGeom>
          <a:noFill/>
        </p:spPr>
        <p:txBody>
          <a:bodyPr wrap="square">
            <a:spAutoFit/>
          </a:bodyPr>
          <a:lstStyle/>
          <a:p>
            <a:r>
              <a:rPr lang="en-IN" sz="3200" b="1" dirty="0">
                <a:latin typeface="Arial" panose="020B0604020202020204" pitchFamily="34" charset="0"/>
                <a:cs typeface="Arial" panose="020B0604020202020204" pitchFamily="34" charset="0"/>
              </a:rPr>
              <a:t>References</a:t>
            </a:r>
            <a:r>
              <a:rPr lang="en-IN" sz="4000" b="1" dirty="0">
                <a:latin typeface="Arial" panose="020B0604020202020204" pitchFamily="34" charset="0"/>
                <a:cs typeface="Arial" panose="020B0604020202020204" pitchFamily="34" charset="0"/>
              </a:rPr>
              <a:t> </a:t>
            </a:r>
            <a:endParaRPr lang="en-IN" sz="3200" dirty="0"/>
          </a:p>
        </p:txBody>
      </p:sp>
      <p:sp>
        <p:nvSpPr>
          <p:cNvPr id="11" name="TextBox 10">
            <a:extLst>
              <a:ext uri="{FF2B5EF4-FFF2-40B4-BE49-F238E27FC236}">
                <a16:creationId xmlns:a16="http://schemas.microsoft.com/office/drawing/2014/main" id="{481A3ECE-6C2E-15CD-3EB3-C05C45F984D8}"/>
              </a:ext>
            </a:extLst>
          </p:cNvPr>
          <p:cNvSpPr txBox="1"/>
          <p:nvPr/>
        </p:nvSpPr>
        <p:spPr>
          <a:xfrm>
            <a:off x="6096000" y="1530625"/>
            <a:ext cx="5856924" cy="4747453"/>
          </a:xfrm>
          <a:prstGeom prst="rect">
            <a:avLst/>
          </a:prstGeom>
          <a:noFill/>
        </p:spPr>
        <p:txBody>
          <a:bodyPr wrap="square">
            <a:spAutoFit/>
          </a:bodyPr>
          <a:lstStyle/>
          <a:p>
            <a:pPr algn="just">
              <a:spcAft>
                <a:spcPts val="800"/>
              </a:spcAft>
              <a:buNone/>
            </a:pPr>
            <a:r>
              <a:rPr lang="en-GB" sz="1050" dirty="0">
                <a:effectLst/>
                <a:latin typeface="Arial" panose="020B0604020202020204" pitchFamily="34" charset="0"/>
                <a:ea typeface="Calibri" panose="020F0502020204030204" pitchFamily="34" charset="0"/>
                <a:cs typeface="Times New Roman" panose="02020603050405020304" pitchFamily="18" charset="0"/>
              </a:rPr>
              <a:t>O’Toole, W. (2011) Events feasibility and development: from strategy to operations. Elsevier: Oxford</a:t>
            </a:r>
            <a:endParaRPr lang="en-IN" sz="1050" dirty="0">
              <a:effectLst/>
              <a:latin typeface="Arial" panose="020B0604020202020204" pitchFamily="34" charset="0"/>
              <a:ea typeface="Calibri" panose="020F0502020204030204" pitchFamily="34" charset="0"/>
              <a:cs typeface="Times New Roman" panose="02020603050405020304" pitchFamily="18" charset="0"/>
            </a:endParaRPr>
          </a:p>
          <a:p>
            <a:pPr algn="just">
              <a:spcAft>
                <a:spcPts val="800"/>
              </a:spcAft>
              <a:buNone/>
            </a:pPr>
            <a:r>
              <a:rPr lang="en-GB" sz="1050" dirty="0" err="1">
                <a:effectLst/>
                <a:latin typeface="Arial" panose="020B0604020202020204" pitchFamily="34" charset="0"/>
                <a:ea typeface="Calibri" panose="020F0502020204030204" pitchFamily="34" charset="0"/>
                <a:cs typeface="Times New Roman" panose="02020603050405020304" pitchFamily="18" charset="0"/>
              </a:rPr>
              <a:t>Omowole</a:t>
            </a:r>
            <a:r>
              <a:rPr lang="en-GB" sz="1050" dirty="0">
                <a:effectLst/>
                <a:latin typeface="Arial" panose="020B0604020202020204" pitchFamily="34" charset="0"/>
                <a:ea typeface="Calibri" panose="020F0502020204030204" pitchFamily="34" charset="0"/>
                <a:cs typeface="Times New Roman" panose="02020603050405020304" pitchFamily="18" charset="0"/>
              </a:rPr>
              <a:t>, B.M., Olufemi-Philips, A.Q., </a:t>
            </a:r>
            <a:r>
              <a:rPr lang="en-GB" sz="1050" dirty="0" err="1">
                <a:effectLst/>
                <a:latin typeface="Arial" panose="020B0604020202020204" pitchFamily="34" charset="0"/>
                <a:ea typeface="Calibri" panose="020F0502020204030204" pitchFamily="34" charset="0"/>
                <a:cs typeface="Times New Roman" panose="02020603050405020304" pitchFamily="18" charset="0"/>
              </a:rPr>
              <a:t>Ofadile</a:t>
            </a:r>
            <a:r>
              <a:rPr lang="en-GB" sz="1050" dirty="0">
                <a:effectLst/>
                <a:latin typeface="Arial" panose="020B0604020202020204" pitchFamily="34" charset="0"/>
                <a:ea typeface="Calibri" panose="020F0502020204030204" pitchFamily="34" charset="0"/>
                <a:cs typeface="Times New Roman" panose="02020603050405020304" pitchFamily="18" charset="0"/>
              </a:rPr>
              <a:t>, O.C., Eyo-Udo, N.L. and </a:t>
            </a:r>
            <a:r>
              <a:rPr lang="en-GB" sz="1050" dirty="0" err="1">
                <a:effectLst/>
                <a:latin typeface="Arial" panose="020B0604020202020204" pitchFamily="34" charset="0"/>
                <a:ea typeface="Calibri" panose="020F0502020204030204" pitchFamily="34" charset="0"/>
                <a:cs typeface="Times New Roman" panose="02020603050405020304" pitchFamily="18" charset="0"/>
              </a:rPr>
              <a:t>Ewim</a:t>
            </a:r>
            <a:r>
              <a:rPr lang="en-GB" sz="1050" dirty="0">
                <a:effectLst/>
                <a:latin typeface="Arial" panose="020B0604020202020204" pitchFamily="34" charset="0"/>
                <a:ea typeface="Calibri" panose="020F0502020204030204" pitchFamily="34" charset="0"/>
                <a:cs typeface="Times New Roman" panose="02020603050405020304" pitchFamily="18" charset="0"/>
              </a:rPr>
              <a:t>, S.E., (2024). Conceptualizing agile business practices for enhancing SME resilience to economic shocks. </a:t>
            </a:r>
            <a:r>
              <a:rPr lang="en-GB" sz="1050" i="1" dirty="0">
                <a:effectLst/>
                <a:latin typeface="Arial" panose="020B0604020202020204" pitchFamily="34" charset="0"/>
                <a:ea typeface="Calibri" panose="020F0502020204030204" pitchFamily="34" charset="0"/>
                <a:cs typeface="Times New Roman" panose="02020603050405020304" pitchFamily="18" charset="0"/>
              </a:rPr>
              <a:t>International Journal of Scholarly Research and Reviews</a:t>
            </a:r>
            <a:r>
              <a:rPr lang="en-GB" sz="1050" dirty="0">
                <a:effectLst/>
                <a:latin typeface="Arial" panose="020B0604020202020204" pitchFamily="34" charset="0"/>
                <a:ea typeface="Calibri" panose="020F0502020204030204" pitchFamily="34" charset="0"/>
                <a:cs typeface="Times New Roman" panose="02020603050405020304" pitchFamily="18" charset="0"/>
              </a:rPr>
              <a:t>, </a:t>
            </a:r>
            <a:r>
              <a:rPr lang="en-GB" sz="1050" i="1" dirty="0">
                <a:effectLst/>
                <a:latin typeface="Arial" panose="020B0604020202020204" pitchFamily="34" charset="0"/>
                <a:ea typeface="Calibri" panose="020F0502020204030204" pitchFamily="34" charset="0"/>
                <a:cs typeface="Times New Roman" panose="02020603050405020304" pitchFamily="18" charset="0"/>
              </a:rPr>
              <a:t>5</a:t>
            </a:r>
            <a:r>
              <a:rPr lang="en-GB" sz="1050" dirty="0">
                <a:effectLst/>
                <a:latin typeface="Arial" panose="020B0604020202020204" pitchFamily="34" charset="0"/>
                <a:ea typeface="Calibri" panose="020F0502020204030204" pitchFamily="34" charset="0"/>
                <a:cs typeface="Times New Roman" panose="02020603050405020304" pitchFamily="18" charset="0"/>
              </a:rPr>
              <a:t>(2), pp.070-088.</a:t>
            </a:r>
            <a:endParaRPr lang="en-IN" sz="1050" dirty="0">
              <a:effectLst/>
              <a:latin typeface="Arial" panose="020B0604020202020204" pitchFamily="34" charset="0"/>
              <a:ea typeface="Calibri" panose="020F0502020204030204" pitchFamily="34" charset="0"/>
              <a:cs typeface="Times New Roman" panose="02020603050405020304" pitchFamily="18" charset="0"/>
            </a:endParaRPr>
          </a:p>
          <a:p>
            <a:pPr algn="just">
              <a:spcAft>
                <a:spcPts val="800"/>
              </a:spcAft>
              <a:buNone/>
            </a:pPr>
            <a:r>
              <a:rPr lang="en-IN" sz="1050" dirty="0">
                <a:effectLst/>
                <a:latin typeface="Arial" panose="020B0604020202020204" pitchFamily="34" charset="0"/>
                <a:ea typeface="Calibri" panose="020F0502020204030204" pitchFamily="34" charset="0"/>
                <a:cs typeface="Times New Roman" panose="02020603050405020304" pitchFamily="18" charset="0"/>
              </a:rPr>
              <a:t>Parry, S., Hanna, S., Tenbrink, T., Roberts, H. and Young, E., (2024). Capitalising on the Slate Landscape UNESCO World Heritage Site and the development of sustainable tourism in Northwest Wales.</a:t>
            </a:r>
          </a:p>
          <a:p>
            <a:pPr algn="just">
              <a:spcAft>
                <a:spcPts val="800"/>
              </a:spcAft>
              <a:buNone/>
            </a:pPr>
            <a:r>
              <a:rPr lang="en-GB" sz="1050" dirty="0" err="1">
                <a:effectLst/>
                <a:latin typeface="Arial" panose="020B0604020202020204" pitchFamily="34" charset="0"/>
                <a:ea typeface="Calibri" panose="020F0502020204030204" pitchFamily="34" charset="0"/>
                <a:cs typeface="Times New Roman" panose="02020603050405020304" pitchFamily="18" charset="0"/>
              </a:rPr>
              <a:t>Prevolšek</a:t>
            </a:r>
            <a:r>
              <a:rPr lang="en-GB" sz="1050" dirty="0">
                <a:effectLst/>
                <a:latin typeface="Arial" panose="020B0604020202020204" pitchFamily="34" charset="0"/>
                <a:ea typeface="Calibri" panose="020F0502020204030204" pitchFamily="34" charset="0"/>
                <a:cs typeface="Times New Roman" panose="02020603050405020304" pitchFamily="18" charset="0"/>
              </a:rPr>
              <a:t>, D., </a:t>
            </a:r>
            <a:r>
              <a:rPr lang="en-GB" sz="1050" dirty="0" err="1">
                <a:effectLst/>
                <a:latin typeface="Arial" panose="020B0604020202020204" pitchFamily="34" charset="0"/>
                <a:ea typeface="Calibri" panose="020F0502020204030204" pitchFamily="34" charset="0"/>
                <a:cs typeface="Times New Roman" panose="02020603050405020304" pitchFamily="18" charset="0"/>
              </a:rPr>
              <a:t>Kukurin</a:t>
            </a:r>
            <a:r>
              <a:rPr lang="en-GB" sz="1050" dirty="0">
                <a:effectLst/>
                <a:latin typeface="Arial" panose="020B0604020202020204" pitchFamily="34" charset="0"/>
                <a:ea typeface="Calibri" panose="020F0502020204030204" pitchFamily="34" charset="0"/>
                <a:cs typeface="Times New Roman" panose="02020603050405020304" pitchFamily="18" charset="0"/>
              </a:rPr>
              <a:t>, Ž. and Golja, T., (2024). Collaborative Synergies for Elevated Destination Experiences: A Model of Cooperation between Hotel Companies, DMOs, and Local Stakeholders. </a:t>
            </a:r>
            <a:r>
              <a:rPr lang="en-GB" sz="1050" i="1" dirty="0" err="1">
                <a:effectLst/>
                <a:latin typeface="Arial" panose="020B0604020202020204" pitchFamily="34" charset="0"/>
                <a:ea typeface="Calibri" panose="020F0502020204030204" pitchFamily="34" charset="0"/>
                <a:cs typeface="Times New Roman" panose="02020603050405020304" pitchFamily="18" charset="0"/>
              </a:rPr>
              <a:t>Organizacija</a:t>
            </a:r>
            <a:r>
              <a:rPr lang="en-GB" sz="1050" dirty="0">
                <a:effectLst/>
                <a:latin typeface="Arial" panose="020B0604020202020204" pitchFamily="34" charset="0"/>
                <a:ea typeface="Calibri" panose="020F0502020204030204" pitchFamily="34" charset="0"/>
                <a:cs typeface="Times New Roman" panose="02020603050405020304" pitchFamily="18" charset="0"/>
              </a:rPr>
              <a:t>, </a:t>
            </a:r>
            <a:r>
              <a:rPr lang="en-GB" sz="1050" i="1" dirty="0">
                <a:effectLst/>
                <a:latin typeface="Arial" panose="020B0604020202020204" pitchFamily="34" charset="0"/>
                <a:ea typeface="Calibri" panose="020F0502020204030204" pitchFamily="34" charset="0"/>
                <a:cs typeface="Times New Roman" panose="02020603050405020304" pitchFamily="18" charset="0"/>
              </a:rPr>
              <a:t>57</a:t>
            </a:r>
            <a:r>
              <a:rPr lang="en-GB" sz="1050" dirty="0">
                <a:effectLst/>
                <a:latin typeface="Arial" panose="020B0604020202020204" pitchFamily="34" charset="0"/>
                <a:ea typeface="Calibri" panose="020F0502020204030204" pitchFamily="34" charset="0"/>
                <a:cs typeface="Times New Roman" panose="02020603050405020304" pitchFamily="18" charset="0"/>
              </a:rPr>
              <a:t>(1), pp.20-38.</a:t>
            </a:r>
            <a:endParaRPr lang="en-IN" sz="1050" dirty="0">
              <a:effectLst/>
              <a:latin typeface="Arial" panose="020B0604020202020204" pitchFamily="34" charset="0"/>
              <a:ea typeface="Calibri" panose="020F0502020204030204" pitchFamily="34" charset="0"/>
              <a:cs typeface="Times New Roman" panose="02020603050405020304" pitchFamily="18" charset="0"/>
            </a:endParaRPr>
          </a:p>
          <a:p>
            <a:pPr algn="just">
              <a:spcAft>
                <a:spcPts val="800"/>
              </a:spcAft>
              <a:buNone/>
            </a:pPr>
            <a:r>
              <a:rPr lang="en-IN" sz="1050" dirty="0">
                <a:effectLst/>
                <a:latin typeface="Arial" panose="020B0604020202020204" pitchFamily="34" charset="0"/>
                <a:ea typeface="Calibri" panose="020F0502020204030204" pitchFamily="34" charset="0"/>
                <a:cs typeface="Times New Roman" panose="02020603050405020304" pitchFamily="18" charset="0"/>
              </a:rPr>
              <a:t>Radcliffe, J., (2024). Caribbean and West African seamen in a Welsh port, 1871–1939: the Seamen’s Boarding House and the growth and development of settlement in Cardiff.</a:t>
            </a:r>
          </a:p>
          <a:p>
            <a:pPr algn="just">
              <a:spcAft>
                <a:spcPts val="800"/>
              </a:spcAft>
              <a:buNone/>
            </a:pPr>
            <a:r>
              <a:rPr lang="en-IN" sz="1050" dirty="0">
                <a:effectLst/>
                <a:latin typeface="Arial" panose="020B0604020202020204" pitchFamily="34" charset="0"/>
                <a:ea typeface="Calibri" panose="020F0502020204030204" pitchFamily="34" charset="0"/>
                <a:cs typeface="Times New Roman" panose="02020603050405020304" pitchFamily="18" charset="0"/>
              </a:rPr>
              <a:t>Rhodes, M., Hannum, K., Burnau, M., Denison, V., </a:t>
            </a:r>
            <a:r>
              <a:rPr lang="en-IN" sz="1050" dirty="0" err="1">
                <a:effectLst/>
                <a:latin typeface="Arial" panose="020B0604020202020204" pitchFamily="34" charset="0"/>
                <a:ea typeface="Calibri" panose="020F0502020204030204" pitchFamily="34" charset="0"/>
                <a:cs typeface="Times New Roman" panose="02020603050405020304" pitchFamily="18" charset="0"/>
              </a:rPr>
              <a:t>Louya</a:t>
            </a:r>
            <a:r>
              <a:rPr lang="en-IN" sz="1050" dirty="0">
                <a:effectLst/>
                <a:latin typeface="Arial" panose="020B0604020202020204" pitchFamily="34" charset="0"/>
                <a:ea typeface="Calibri" panose="020F0502020204030204" pitchFamily="34" charset="0"/>
                <a:cs typeface="Times New Roman" panose="02020603050405020304" pitchFamily="18" charset="0"/>
              </a:rPr>
              <a:t>, K., Maue, G., McRoberts, M., Miller, R., Murphy, D., O'Connor, A. and Rigby, N., (2024). Museums, national resources, and the broader economic impacts of National Museum Wales. </a:t>
            </a:r>
            <a:r>
              <a:rPr lang="en-IN" sz="1050" i="1" dirty="0">
                <a:effectLst/>
                <a:latin typeface="Arial" panose="020B0604020202020204" pitchFamily="34" charset="0"/>
                <a:ea typeface="Calibri" panose="020F0502020204030204" pitchFamily="34" charset="0"/>
                <a:cs typeface="Times New Roman" panose="02020603050405020304" pitchFamily="18" charset="0"/>
              </a:rPr>
              <a:t>Welsh Economic Review</a:t>
            </a:r>
            <a:r>
              <a:rPr lang="en-IN" sz="1050" dirty="0">
                <a:effectLst/>
                <a:latin typeface="Arial" panose="020B0604020202020204" pitchFamily="34" charset="0"/>
                <a:ea typeface="Calibri" panose="020F0502020204030204" pitchFamily="34" charset="0"/>
                <a:cs typeface="Times New Roman" panose="02020603050405020304" pitchFamily="18" charset="0"/>
              </a:rPr>
              <a:t>, </a:t>
            </a:r>
            <a:r>
              <a:rPr lang="en-IN" sz="1050" i="1" dirty="0">
                <a:effectLst/>
                <a:latin typeface="Arial" panose="020B0604020202020204" pitchFamily="34" charset="0"/>
                <a:ea typeface="Calibri" panose="020F0502020204030204" pitchFamily="34" charset="0"/>
                <a:cs typeface="Times New Roman" panose="02020603050405020304" pitchFamily="18" charset="0"/>
              </a:rPr>
              <a:t>30</a:t>
            </a:r>
            <a:r>
              <a:rPr lang="en-IN" sz="1050" dirty="0">
                <a:effectLst/>
                <a:latin typeface="Arial" panose="020B0604020202020204" pitchFamily="34" charset="0"/>
                <a:ea typeface="Calibri" panose="020F0502020204030204" pitchFamily="34" charset="0"/>
                <a:cs typeface="Times New Roman" panose="02020603050405020304" pitchFamily="18" charset="0"/>
              </a:rPr>
              <a:t>.</a:t>
            </a:r>
          </a:p>
          <a:p>
            <a:pPr algn="just">
              <a:spcAft>
                <a:spcPts val="800"/>
              </a:spcAft>
              <a:buNone/>
            </a:pPr>
            <a:r>
              <a:rPr lang="en-IN" sz="1050" dirty="0" err="1">
                <a:effectLst/>
                <a:latin typeface="Arial" panose="020B0604020202020204" pitchFamily="34" charset="0"/>
                <a:ea typeface="Calibri" panose="020F0502020204030204" pitchFamily="34" charset="0"/>
                <a:cs typeface="Times New Roman" panose="02020603050405020304" pitchFamily="18" charset="0"/>
              </a:rPr>
              <a:t>Ruusunoksa</a:t>
            </a:r>
            <a:r>
              <a:rPr lang="en-IN" sz="1050" dirty="0">
                <a:effectLst/>
                <a:latin typeface="Arial" panose="020B0604020202020204" pitchFamily="34" charset="0"/>
                <a:ea typeface="Calibri" panose="020F0502020204030204" pitchFamily="34" charset="0"/>
                <a:cs typeface="Times New Roman" panose="02020603050405020304" pitchFamily="18" charset="0"/>
              </a:rPr>
              <a:t>, M., (2024). How to ensure good customer experience in hybrid events.</a:t>
            </a:r>
          </a:p>
          <a:p>
            <a:pPr algn="just">
              <a:spcAft>
                <a:spcPts val="800"/>
              </a:spcAft>
              <a:buNone/>
            </a:pPr>
            <a:r>
              <a:rPr lang="en-GB" sz="1050" dirty="0">
                <a:effectLst/>
                <a:latin typeface="Arial" panose="020B0604020202020204" pitchFamily="34" charset="0"/>
                <a:ea typeface="Calibri" panose="020F0502020204030204" pitchFamily="34" charset="0"/>
                <a:cs typeface="Times New Roman" panose="02020603050405020304" pitchFamily="18" charset="0"/>
              </a:rPr>
              <a:t>Rxglobal.com. (2025). </a:t>
            </a:r>
            <a:r>
              <a:rPr lang="en-GB" sz="1050" i="1" dirty="0">
                <a:effectLst/>
                <a:latin typeface="Arial" panose="020B0604020202020204" pitchFamily="34" charset="0"/>
                <a:ea typeface="Calibri" panose="020F0502020204030204" pitchFamily="34" charset="0"/>
                <a:cs typeface="Times New Roman" panose="02020603050405020304" pitchFamily="18" charset="0"/>
              </a:rPr>
              <a:t>Trade shows – the unstoppable force behind economic growth</a:t>
            </a:r>
            <a:r>
              <a:rPr lang="en-GB" sz="1050" dirty="0">
                <a:effectLst/>
                <a:latin typeface="Arial" panose="020B0604020202020204" pitchFamily="34" charset="0"/>
                <a:ea typeface="Calibri" panose="020F0502020204030204" pitchFamily="34" charset="0"/>
                <a:cs typeface="Times New Roman" panose="02020603050405020304" pitchFamily="18" charset="0"/>
              </a:rPr>
              <a:t>. [online] Available at: </a:t>
            </a:r>
            <a:r>
              <a:rPr lang="en-GB" sz="105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https://rxglobal.com/trade-shows-unstoppable-force-behind-economic-growth</a:t>
            </a:r>
            <a:r>
              <a:rPr lang="en-GB" sz="1050" dirty="0">
                <a:effectLst/>
                <a:latin typeface="Arial" panose="020B0604020202020204" pitchFamily="34" charset="0"/>
                <a:ea typeface="Calibri" panose="020F0502020204030204" pitchFamily="34" charset="0"/>
                <a:cs typeface="Times New Roman" panose="02020603050405020304" pitchFamily="18" charset="0"/>
              </a:rPr>
              <a:t>. [Accessed Date: 11</a:t>
            </a:r>
            <a:r>
              <a:rPr lang="en-GB" sz="105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050" dirty="0">
                <a:effectLst/>
                <a:latin typeface="Arial" panose="020B0604020202020204" pitchFamily="34" charset="0"/>
                <a:ea typeface="Calibri" panose="020F0502020204030204" pitchFamily="34" charset="0"/>
                <a:cs typeface="Times New Roman" panose="02020603050405020304" pitchFamily="18" charset="0"/>
              </a:rPr>
              <a:t> May, 2025] </a:t>
            </a:r>
            <a:endParaRPr lang="en-IN" sz="1050" dirty="0">
              <a:effectLst/>
              <a:latin typeface="Arial" panose="020B0604020202020204" pitchFamily="34" charset="0"/>
              <a:ea typeface="Calibri" panose="020F0502020204030204" pitchFamily="34" charset="0"/>
              <a:cs typeface="Times New Roman" panose="02020603050405020304" pitchFamily="18" charset="0"/>
            </a:endParaRPr>
          </a:p>
          <a:p>
            <a:pPr algn="just">
              <a:spcAft>
                <a:spcPts val="800"/>
              </a:spcAft>
            </a:pPr>
            <a:r>
              <a:rPr lang="en-IN" sz="1050" dirty="0">
                <a:effectLst/>
                <a:latin typeface="Arial" panose="020B0604020202020204" pitchFamily="34" charset="0"/>
                <a:ea typeface="Calibri" panose="020F0502020204030204" pitchFamily="34" charset="0"/>
                <a:cs typeface="Times New Roman" panose="02020603050405020304" pitchFamily="18" charset="0"/>
              </a:rPr>
              <a:t>Vogler, S., 2024. Tackling medicine shortages during and after the COVID-19 pandemic: Compilation of governmental policy measures and developments in 38 countries. </a:t>
            </a:r>
            <a:r>
              <a:rPr lang="en-IN" sz="1050" i="1" dirty="0">
                <a:effectLst/>
                <a:latin typeface="Arial" panose="020B0604020202020204" pitchFamily="34" charset="0"/>
                <a:ea typeface="Calibri" panose="020F0502020204030204" pitchFamily="34" charset="0"/>
                <a:cs typeface="Times New Roman" panose="02020603050405020304" pitchFamily="18" charset="0"/>
              </a:rPr>
              <a:t>Health Policy</a:t>
            </a:r>
            <a:r>
              <a:rPr lang="en-IN" sz="1050" dirty="0">
                <a:effectLst/>
                <a:latin typeface="Arial" panose="020B0604020202020204" pitchFamily="34" charset="0"/>
                <a:ea typeface="Calibri" panose="020F0502020204030204" pitchFamily="34" charset="0"/>
                <a:cs typeface="Times New Roman" panose="02020603050405020304" pitchFamily="18" charset="0"/>
              </a:rPr>
              <a:t>, p.105030.</a:t>
            </a:r>
          </a:p>
          <a:p>
            <a:pPr algn="just">
              <a:spcAft>
                <a:spcPts val="800"/>
              </a:spcAft>
              <a:buNone/>
            </a:pPr>
            <a:endParaRPr lang="en-IN" sz="1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988480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accent1"/>
            </a:gs>
            <a:gs pos="71000">
              <a:schemeClr val="accent3"/>
            </a:gs>
          </a:gsLst>
          <a:lin ang="2700000" scaled="1"/>
        </a:gradFill>
        <a:effectLst/>
      </p:bgPr>
    </p:bg>
    <p:spTree>
      <p:nvGrpSpPr>
        <p:cNvPr id="1" name=""/>
        <p:cNvGrpSpPr/>
        <p:nvPr/>
      </p:nvGrpSpPr>
      <p:grpSpPr>
        <a:xfrm>
          <a:off x="0" y="0"/>
          <a:ext cx="0" cy="0"/>
          <a:chOff x="0" y="0"/>
          <a:chExt cx="0" cy="0"/>
        </a:xfrm>
      </p:grpSpPr>
      <p:pic>
        <p:nvPicPr>
          <p:cNvPr id="5" name="Picture 4" descr="light spots">
            <a:extLst>
              <a:ext uri="{FF2B5EF4-FFF2-40B4-BE49-F238E27FC236}">
                <a16:creationId xmlns:a16="http://schemas.microsoft.com/office/drawing/2014/main" id="{1A23FE0C-9A67-334E-9B7F-83AA9CF636A8}"/>
              </a:ext>
            </a:extLst>
          </p:cNvPr>
          <p:cNvPicPr>
            <a:picLocks noChangeAspect="1"/>
          </p:cNvPicPr>
          <p:nvPr/>
        </p:nvPicPr>
        <p:blipFill rotWithShape="1">
          <a:blip r:embed="rId3" cstate="print">
            <a:duotone>
              <a:schemeClr val="bg2">
                <a:shade val="45000"/>
                <a:satMod val="135000"/>
              </a:schemeClr>
              <a:prstClr val="white"/>
            </a:duotone>
            <a:alphaModFix amt="40000"/>
            <a:extLst>
              <a:ext uri="{28A0092B-C50C-407E-A947-70E740481C1C}">
                <a14:useLocalDpi xmlns:a14="http://schemas.microsoft.com/office/drawing/2010/main"/>
              </a:ext>
            </a:extLst>
          </a:blip>
          <a:srcRect/>
          <a:stretch/>
        </p:blipFill>
        <p:spPr>
          <a:xfrm>
            <a:off x="0" y="5"/>
            <a:ext cx="12192000" cy="6857990"/>
          </a:xfrm>
          <a:prstGeom prst="rect">
            <a:avLst/>
          </a:prstGeom>
        </p:spPr>
      </p:pic>
      <p:sp>
        <p:nvSpPr>
          <p:cNvPr id="2" name="Title 1">
            <a:extLst>
              <a:ext uri="{FF2B5EF4-FFF2-40B4-BE49-F238E27FC236}">
                <a16:creationId xmlns:a16="http://schemas.microsoft.com/office/drawing/2014/main" id="{F266081D-517B-5D43-A7B4-E67DDEDC0B31}"/>
              </a:ext>
            </a:extLst>
          </p:cNvPr>
          <p:cNvSpPr>
            <a:spLocks noGrp="1"/>
          </p:cNvSpPr>
          <p:nvPr>
            <p:ph type="ctrTitle"/>
          </p:nvPr>
        </p:nvSpPr>
        <p:spPr>
          <a:xfrm>
            <a:off x="1678812" y="2616268"/>
            <a:ext cx="8915399" cy="1339429"/>
          </a:xfrm>
        </p:spPr>
        <p:txBody>
          <a:bodyPr>
            <a:normAutofit/>
          </a:bodyPr>
          <a:lstStyle/>
          <a:p>
            <a:pPr algn="ctr"/>
            <a:r>
              <a:rPr lang="en-US" sz="8000" b="1" dirty="0">
                <a:solidFill>
                  <a:schemeClr val="accent2">
                    <a:lumMod val="50000"/>
                  </a:schemeClr>
                </a:solidFill>
                <a:latin typeface="Arial" panose="020B0604020202020204" pitchFamily="34" charset="0"/>
                <a:cs typeface="Arial" panose="020B0604020202020204" pitchFamily="34" charset="0"/>
              </a:rPr>
              <a:t>Thank you</a:t>
            </a:r>
          </a:p>
        </p:txBody>
      </p:sp>
    </p:spTree>
    <p:extLst>
      <p:ext uri="{BB962C8B-B14F-4D97-AF65-F5344CB8AC3E}">
        <p14:creationId xmlns:p14="http://schemas.microsoft.com/office/powerpoint/2010/main" val="406373993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6C8EDA9-70CE-4A62-99FE-71B395D1BB0B}">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2.xml><?xml version="1.0" encoding="utf-8"?>
<ds:datastoreItem xmlns:ds="http://schemas.openxmlformats.org/officeDocument/2006/customXml" ds:itemID="{B8664C2C-082A-4164-A0C5-E616AB2AD531}">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customXml/itemProps3.xml><?xml version="1.0" encoding="utf-8"?>
<ds:datastoreItem xmlns:ds="http://schemas.openxmlformats.org/officeDocument/2006/customXml" ds:itemID="{142C7EEC-86F6-4CA7-805C-CB656E6A635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Wisp</Template>
  <TotalTime>165</TotalTime>
  <Words>4562</Words>
  <Application>Microsoft Office PowerPoint</Application>
  <PresentationFormat>Widescreen</PresentationFormat>
  <Paragraphs>306</Paragraphs>
  <Slides>15</Slides>
  <Notes>15</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Wisp</vt:lpstr>
      <vt:lpstr>BMIH6007  International Meetings Management   for the   Hotel Industry </vt:lpstr>
      <vt:lpstr>Table of Contents </vt:lpstr>
      <vt:lpstr>Event Introduction &amp; Rationale </vt:lpstr>
      <vt:lpstr>PowerPoint Presentation</vt:lpstr>
      <vt:lpstr>Situational Analysis (PESTEL)</vt:lpstr>
      <vt:lpstr>Operational Feasibility </vt:lpstr>
      <vt:lpstr>Event Experience </vt:lpstr>
      <vt:lpstr>Budget Overview – Income &amp; Expenditure </vt:lpstr>
      <vt:lpstr>Return on Investment &amp; Impacts </vt:lpstr>
      <vt:lpstr>Risk Management &amp; Contingency Planning </vt:lpstr>
      <vt:lpstr>Strategic Justification  </vt:lpstr>
      <vt:lpstr>Critical Reflection </vt:lpstr>
      <vt:lpstr>Summary </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BMIH6007  International Meetings Management   for the   Hotel Industry </dc:title>
  <cp:lastModifiedBy>persima Barreto</cp:lastModifiedBy>
  <cp:revision>2</cp:revision>
  <dcterms:created xsi:type="dcterms:W3CDTF">2025-05-10T09:57:58Z</dcterms:created>
  <dcterms:modified xsi:type="dcterms:W3CDTF">2025-05-22T21:17:13Z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