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8" r:id="rId5"/>
    <p:sldId id="259" r:id="rId6"/>
    <p:sldId id="260" r:id="rId7"/>
    <p:sldId id="261" r:id="rId8"/>
    <p:sldId id="262" r:id="rId9"/>
    <p:sldId id="270"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49481" autoAdjust="0"/>
  </p:normalViewPr>
  <p:slideViewPr>
    <p:cSldViewPr snapToGrid="0">
      <p:cViewPr varScale="1">
        <p:scale>
          <a:sx n="43" d="100"/>
          <a:sy n="43" d="100"/>
        </p:scale>
        <p:origin x="198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willett" userId="4048ab547589b43e" providerId="LiveId" clId="{EBE17F70-0BD3-467D-A10C-4DDE3803AEF2}"/>
    <pc:docChg chg="modSld">
      <pc:chgData name="hannah willett" userId="4048ab547589b43e" providerId="LiveId" clId="{EBE17F70-0BD3-467D-A10C-4DDE3803AEF2}" dt="2025-05-01T09:27:33.291" v="2" actId="113"/>
      <pc:docMkLst>
        <pc:docMk/>
      </pc:docMkLst>
      <pc:sldChg chg="modSp mod modNotesTx">
        <pc:chgData name="hannah willett" userId="4048ab547589b43e" providerId="LiveId" clId="{EBE17F70-0BD3-467D-A10C-4DDE3803AEF2}" dt="2025-05-01T09:27:33.291" v="2" actId="113"/>
        <pc:sldMkLst>
          <pc:docMk/>
          <pc:sldMk cId="4094822249" sldId="268"/>
        </pc:sldMkLst>
        <pc:spChg chg="mod">
          <ac:chgData name="hannah willett" userId="4048ab547589b43e" providerId="LiveId" clId="{EBE17F70-0BD3-467D-A10C-4DDE3803AEF2}" dt="2025-05-01T09:27:09.269" v="0" actId="20577"/>
          <ac:spMkLst>
            <pc:docMk/>
            <pc:sldMk cId="4094822249" sldId="268"/>
            <ac:spMk id="3" creationId="{6054A940-D4D4-2D89-97E4-13FDEC6AA2BF}"/>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32BDE25C-7996-469F-B629-C9742B2D8E8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22BD69B-1727-499C-A179-68398F98399B}">
      <dgm:prSet/>
      <dgm:spPr/>
      <dgm:t>
        <a:bodyPr/>
        <a:lstStyle/>
        <a:p>
          <a:r>
            <a:rPr lang="en-GB" b="1" noProof="0" dirty="0"/>
            <a:t>1. Early Intervention &amp; Education</a:t>
          </a:r>
          <a:endParaRPr lang="en-GB" noProof="0" dirty="0"/>
        </a:p>
      </dgm:t>
    </dgm:pt>
    <dgm:pt modelId="{D7BF7CC7-FF3E-420D-B1B5-27550C3A18B0}" type="parTrans" cxnId="{05A51EC0-4005-4D14-B98E-30C94EE29883}">
      <dgm:prSet/>
      <dgm:spPr/>
      <dgm:t>
        <a:bodyPr/>
        <a:lstStyle/>
        <a:p>
          <a:endParaRPr lang="en-US"/>
        </a:p>
      </dgm:t>
    </dgm:pt>
    <dgm:pt modelId="{8096C830-0B70-4660-AE0F-ABD14C46501D}" type="sibTrans" cxnId="{05A51EC0-4005-4D14-B98E-30C94EE29883}">
      <dgm:prSet/>
      <dgm:spPr/>
      <dgm:t>
        <a:bodyPr/>
        <a:lstStyle/>
        <a:p>
          <a:endParaRPr lang="en-US"/>
        </a:p>
      </dgm:t>
    </dgm:pt>
    <dgm:pt modelId="{6A69B696-C82D-4D25-B1A5-E43B28D59B50}">
      <dgm:prSet/>
      <dgm:spPr/>
      <dgm:t>
        <a:bodyPr/>
        <a:lstStyle/>
        <a:p>
          <a:r>
            <a:rPr lang="en-GB" b="1" noProof="0" dirty="0"/>
            <a:t>2. Stronger Law Enforcement</a:t>
          </a:r>
          <a:endParaRPr lang="en-GB" noProof="0" dirty="0"/>
        </a:p>
      </dgm:t>
    </dgm:pt>
    <dgm:pt modelId="{471FF7D2-A64E-4A59-9593-0DB060DEA31C}" type="parTrans" cxnId="{F56D8DB7-45FE-4961-AF31-CDF587E7F7BF}">
      <dgm:prSet/>
      <dgm:spPr/>
      <dgm:t>
        <a:bodyPr/>
        <a:lstStyle/>
        <a:p>
          <a:endParaRPr lang="en-US"/>
        </a:p>
      </dgm:t>
    </dgm:pt>
    <dgm:pt modelId="{AAF26166-BB3C-4175-951D-E73872941FEA}" type="sibTrans" cxnId="{F56D8DB7-45FE-4961-AF31-CDF587E7F7BF}">
      <dgm:prSet/>
      <dgm:spPr/>
      <dgm:t>
        <a:bodyPr/>
        <a:lstStyle/>
        <a:p>
          <a:endParaRPr lang="en-US"/>
        </a:p>
      </dgm:t>
    </dgm:pt>
    <dgm:pt modelId="{6ACB9683-DBEB-488F-8137-140507662D56}">
      <dgm:prSet/>
      <dgm:spPr/>
      <dgm:t>
        <a:bodyPr/>
        <a:lstStyle/>
        <a:p>
          <a:r>
            <a:rPr lang="en-GB" b="1" noProof="0" dirty="0"/>
            <a:t>3. Community Support &amp; Engagement</a:t>
          </a:r>
          <a:endParaRPr lang="en-GB" noProof="0" dirty="0"/>
        </a:p>
      </dgm:t>
    </dgm:pt>
    <dgm:pt modelId="{929666AB-E97A-4E2C-96BB-9BA095BC2FFC}" type="parTrans" cxnId="{672A82DF-B0E1-4E6F-8AA0-036D3452D654}">
      <dgm:prSet/>
      <dgm:spPr/>
      <dgm:t>
        <a:bodyPr/>
        <a:lstStyle/>
        <a:p>
          <a:endParaRPr lang="en-US"/>
        </a:p>
      </dgm:t>
    </dgm:pt>
    <dgm:pt modelId="{5534C7D4-B90B-4DAF-BE32-05B4304AE5D0}" type="sibTrans" cxnId="{672A82DF-B0E1-4E6F-8AA0-036D3452D654}">
      <dgm:prSet/>
      <dgm:spPr/>
      <dgm:t>
        <a:bodyPr/>
        <a:lstStyle/>
        <a:p>
          <a:endParaRPr lang="en-US"/>
        </a:p>
      </dgm:t>
    </dgm:pt>
    <dgm:pt modelId="{36FF57A4-C7B8-48A5-B0F9-6B91A12674D5}">
      <dgm:prSet/>
      <dgm:spPr/>
      <dgm:t>
        <a:bodyPr/>
        <a:lstStyle/>
        <a:p>
          <a:r>
            <a:rPr lang="en-GB" b="1" noProof="0" dirty="0"/>
            <a:t>4. Social and Economic Reforms</a:t>
          </a:r>
          <a:endParaRPr lang="en-GB" noProof="0" dirty="0"/>
        </a:p>
      </dgm:t>
    </dgm:pt>
    <dgm:pt modelId="{2284DCC8-BDF1-4BBD-B4EA-4B785044BD08}" type="parTrans" cxnId="{9A3757A3-E31E-4F37-B26B-576EA7DDE26C}">
      <dgm:prSet/>
      <dgm:spPr/>
      <dgm:t>
        <a:bodyPr/>
        <a:lstStyle/>
        <a:p>
          <a:endParaRPr lang="en-US"/>
        </a:p>
      </dgm:t>
    </dgm:pt>
    <dgm:pt modelId="{303307BE-5FA8-492F-BB8D-15038F3CE0B5}" type="sibTrans" cxnId="{9A3757A3-E31E-4F37-B26B-576EA7DDE26C}">
      <dgm:prSet/>
      <dgm:spPr/>
      <dgm:t>
        <a:bodyPr/>
        <a:lstStyle/>
        <a:p>
          <a:endParaRPr lang="en-US"/>
        </a:p>
      </dgm:t>
    </dgm:pt>
    <dgm:pt modelId="{A87CD958-C3A3-471B-8196-14CE23392CF0}">
      <dgm:prSet/>
      <dgm:spPr/>
      <dgm:t>
        <a:bodyPr/>
        <a:lstStyle/>
        <a:p>
          <a:r>
            <a:rPr lang="en-GB" b="1" noProof="0" dirty="0"/>
            <a:t>5. Collaborative Efforts</a:t>
          </a:r>
          <a:endParaRPr lang="en-GB" noProof="0" dirty="0"/>
        </a:p>
      </dgm:t>
    </dgm:pt>
    <dgm:pt modelId="{4330F89C-9B38-4D28-A890-59D54D0F694A}" type="parTrans" cxnId="{60D7DC47-656E-48BE-922B-55B88A71FB86}">
      <dgm:prSet/>
      <dgm:spPr/>
      <dgm:t>
        <a:bodyPr/>
        <a:lstStyle/>
        <a:p>
          <a:endParaRPr lang="en-US"/>
        </a:p>
      </dgm:t>
    </dgm:pt>
    <dgm:pt modelId="{2A39793D-CE2B-4499-B40F-F16F24CAFD0D}" type="sibTrans" cxnId="{60D7DC47-656E-48BE-922B-55B88A71FB86}">
      <dgm:prSet/>
      <dgm:spPr/>
      <dgm:t>
        <a:bodyPr/>
        <a:lstStyle/>
        <a:p>
          <a:endParaRPr lang="en-US"/>
        </a:p>
      </dgm:t>
    </dgm:pt>
    <dgm:pt modelId="{91971A64-C01C-4655-8640-1B9AD55AC734}" type="pres">
      <dgm:prSet presAssocID="{32BDE25C-7996-469F-B629-C9742B2D8E81}" presName="vert0" presStyleCnt="0">
        <dgm:presLayoutVars>
          <dgm:dir/>
          <dgm:animOne val="branch"/>
          <dgm:animLvl val="lvl"/>
        </dgm:presLayoutVars>
      </dgm:prSet>
      <dgm:spPr/>
    </dgm:pt>
    <dgm:pt modelId="{9037206B-80ED-4F80-B612-E904C249BED2}" type="pres">
      <dgm:prSet presAssocID="{922BD69B-1727-499C-A179-68398F98399B}" presName="thickLine" presStyleLbl="alignNode1" presStyleIdx="0" presStyleCnt="5"/>
      <dgm:spPr/>
    </dgm:pt>
    <dgm:pt modelId="{179A28C3-8C41-46E7-83DF-DFA5DB1EC675}" type="pres">
      <dgm:prSet presAssocID="{922BD69B-1727-499C-A179-68398F98399B}" presName="horz1" presStyleCnt="0"/>
      <dgm:spPr/>
    </dgm:pt>
    <dgm:pt modelId="{01BBBC4E-1A0A-4FDA-89EF-39A87A01EA06}" type="pres">
      <dgm:prSet presAssocID="{922BD69B-1727-499C-A179-68398F98399B}" presName="tx1" presStyleLbl="revTx" presStyleIdx="0" presStyleCnt="5"/>
      <dgm:spPr/>
    </dgm:pt>
    <dgm:pt modelId="{B2C830B2-AE9A-46D2-A163-78C4748BEC9B}" type="pres">
      <dgm:prSet presAssocID="{922BD69B-1727-499C-A179-68398F98399B}" presName="vert1" presStyleCnt="0"/>
      <dgm:spPr/>
    </dgm:pt>
    <dgm:pt modelId="{B72E6AD7-D462-4C3B-A11E-6A91268C5ACF}" type="pres">
      <dgm:prSet presAssocID="{6A69B696-C82D-4D25-B1A5-E43B28D59B50}" presName="thickLine" presStyleLbl="alignNode1" presStyleIdx="1" presStyleCnt="5"/>
      <dgm:spPr/>
    </dgm:pt>
    <dgm:pt modelId="{BC1F4F9C-AC73-4786-A697-9273CFC3B5D4}" type="pres">
      <dgm:prSet presAssocID="{6A69B696-C82D-4D25-B1A5-E43B28D59B50}" presName="horz1" presStyleCnt="0"/>
      <dgm:spPr/>
    </dgm:pt>
    <dgm:pt modelId="{3869D453-88D6-4F5F-AC9F-D4B9F580BBC7}" type="pres">
      <dgm:prSet presAssocID="{6A69B696-C82D-4D25-B1A5-E43B28D59B50}" presName="tx1" presStyleLbl="revTx" presStyleIdx="1" presStyleCnt="5"/>
      <dgm:spPr/>
    </dgm:pt>
    <dgm:pt modelId="{C61E60FB-F549-4C64-ABA4-1AD2E5A25647}" type="pres">
      <dgm:prSet presAssocID="{6A69B696-C82D-4D25-B1A5-E43B28D59B50}" presName="vert1" presStyleCnt="0"/>
      <dgm:spPr/>
    </dgm:pt>
    <dgm:pt modelId="{3F36CE49-B2F5-4060-B469-C381F0FE9FE8}" type="pres">
      <dgm:prSet presAssocID="{6ACB9683-DBEB-488F-8137-140507662D56}" presName="thickLine" presStyleLbl="alignNode1" presStyleIdx="2" presStyleCnt="5"/>
      <dgm:spPr/>
    </dgm:pt>
    <dgm:pt modelId="{AF234571-7DF7-4DEB-A985-073701D1643B}" type="pres">
      <dgm:prSet presAssocID="{6ACB9683-DBEB-488F-8137-140507662D56}" presName="horz1" presStyleCnt="0"/>
      <dgm:spPr/>
    </dgm:pt>
    <dgm:pt modelId="{E219E246-F0B4-41E5-AD64-3B14E14326A0}" type="pres">
      <dgm:prSet presAssocID="{6ACB9683-DBEB-488F-8137-140507662D56}" presName="tx1" presStyleLbl="revTx" presStyleIdx="2" presStyleCnt="5"/>
      <dgm:spPr/>
    </dgm:pt>
    <dgm:pt modelId="{86390D32-99C8-4A50-95E9-82E922770EAC}" type="pres">
      <dgm:prSet presAssocID="{6ACB9683-DBEB-488F-8137-140507662D56}" presName="vert1" presStyleCnt="0"/>
      <dgm:spPr/>
    </dgm:pt>
    <dgm:pt modelId="{36B0180B-6038-4B68-B2D7-FE5C1AF18432}" type="pres">
      <dgm:prSet presAssocID="{36FF57A4-C7B8-48A5-B0F9-6B91A12674D5}" presName="thickLine" presStyleLbl="alignNode1" presStyleIdx="3" presStyleCnt="5"/>
      <dgm:spPr/>
    </dgm:pt>
    <dgm:pt modelId="{4FD5C444-11DD-4DCE-B6DE-0A19D8CA080F}" type="pres">
      <dgm:prSet presAssocID="{36FF57A4-C7B8-48A5-B0F9-6B91A12674D5}" presName="horz1" presStyleCnt="0"/>
      <dgm:spPr/>
    </dgm:pt>
    <dgm:pt modelId="{C884B130-0926-4780-8DF1-2C2BCDFE9D7D}" type="pres">
      <dgm:prSet presAssocID="{36FF57A4-C7B8-48A5-B0F9-6B91A12674D5}" presName="tx1" presStyleLbl="revTx" presStyleIdx="3" presStyleCnt="5"/>
      <dgm:spPr/>
    </dgm:pt>
    <dgm:pt modelId="{FEE06B3B-7741-4735-8834-92CD8A1C0303}" type="pres">
      <dgm:prSet presAssocID="{36FF57A4-C7B8-48A5-B0F9-6B91A12674D5}" presName="vert1" presStyleCnt="0"/>
      <dgm:spPr/>
    </dgm:pt>
    <dgm:pt modelId="{4D6FC24B-DFB2-46DC-AEC2-1BE4C96991ED}" type="pres">
      <dgm:prSet presAssocID="{A87CD958-C3A3-471B-8196-14CE23392CF0}" presName="thickLine" presStyleLbl="alignNode1" presStyleIdx="4" presStyleCnt="5"/>
      <dgm:spPr/>
    </dgm:pt>
    <dgm:pt modelId="{5F65F898-1A8A-47E6-B309-250EEE229FAC}" type="pres">
      <dgm:prSet presAssocID="{A87CD958-C3A3-471B-8196-14CE23392CF0}" presName="horz1" presStyleCnt="0"/>
      <dgm:spPr/>
    </dgm:pt>
    <dgm:pt modelId="{9A485E1D-1517-4785-981C-022860830D73}" type="pres">
      <dgm:prSet presAssocID="{A87CD958-C3A3-471B-8196-14CE23392CF0}" presName="tx1" presStyleLbl="revTx" presStyleIdx="4" presStyleCnt="5"/>
      <dgm:spPr/>
    </dgm:pt>
    <dgm:pt modelId="{04E05B94-2E8B-4E14-A983-39E887BDA0F3}" type="pres">
      <dgm:prSet presAssocID="{A87CD958-C3A3-471B-8196-14CE23392CF0}" presName="vert1" presStyleCnt="0"/>
      <dgm:spPr/>
    </dgm:pt>
  </dgm:ptLst>
  <dgm:cxnLst>
    <dgm:cxn modelId="{74853022-2744-42A2-93FD-1CD0BC43E911}" type="presOf" srcId="{6A69B696-C82D-4D25-B1A5-E43B28D59B50}" destId="{3869D453-88D6-4F5F-AC9F-D4B9F580BBC7}" srcOrd="0" destOrd="0" presId="urn:microsoft.com/office/officeart/2008/layout/LinedList"/>
    <dgm:cxn modelId="{9D041A5C-E0C2-4F90-9D25-093EC70388FE}" type="presOf" srcId="{32BDE25C-7996-469F-B629-C9742B2D8E81}" destId="{91971A64-C01C-4655-8640-1B9AD55AC734}" srcOrd="0" destOrd="0" presId="urn:microsoft.com/office/officeart/2008/layout/LinedList"/>
    <dgm:cxn modelId="{60D7DC47-656E-48BE-922B-55B88A71FB86}" srcId="{32BDE25C-7996-469F-B629-C9742B2D8E81}" destId="{A87CD958-C3A3-471B-8196-14CE23392CF0}" srcOrd="4" destOrd="0" parTransId="{4330F89C-9B38-4D28-A890-59D54D0F694A}" sibTransId="{2A39793D-CE2B-4499-B40F-F16F24CAFD0D}"/>
    <dgm:cxn modelId="{F3A37492-F359-4F0A-853D-217686836D32}" type="presOf" srcId="{A87CD958-C3A3-471B-8196-14CE23392CF0}" destId="{9A485E1D-1517-4785-981C-022860830D73}" srcOrd="0" destOrd="0" presId="urn:microsoft.com/office/officeart/2008/layout/LinedList"/>
    <dgm:cxn modelId="{9A3757A3-E31E-4F37-B26B-576EA7DDE26C}" srcId="{32BDE25C-7996-469F-B629-C9742B2D8E81}" destId="{36FF57A4-C7B8-48A5-B0F9-6B91A12674D5}" srcOrd="3" destOrd="0" parTransId="{2284DCC8-BDF1-4BBD-B4EA-4B785044BD08}" sibTransId="{303307BE-5FA8-492F-BB8D-15038F3CE0B5}"/>
    <dgm:cxn modelId="{F56D8DB7-45FE-4961-AF31-CDF587E7F7BF}" srcId="{32BDE25C-7996-469F-B629-C9742B2D8E81}" destId="{6A69B696-C82D-4D25-B1A5-E43B28D59B50}" srcOrd="1" destOrd="0" parTransId="{471FF7D2-A64E-4A59-9593-0DB060DEA31C}" sibTransId="{AAF26166-BB3C-4175-951D-E73872941FEA}"/>
    <dgm:cxn modelId="{05A51EC0-4005-4D14-B98E-30C94EE29883}" srcId="{32BDE25C-7996-469F-B629-C9742B2D8E81}" destId="{922BD69B-1727-499C-A179-68398F98399B}" srcOrd="0" destOrd="0" parTransId="{D7BF7CC7-FF3E-420D-B1B5-27550C3A18B0}" sibTransId="{8096C830-0B70-4660-AE0F-ABD14C46501D}"/>
    <dgm:cxn modelId="{EB6D37C6-4AA2-4315-96B3-A0E44581C498}" type="presOf" srcId="{922BD69B-1727-499C-A179-68398F98399B}" destId="{01BBBC4E-1A0A-4FDA-89EF-39A87A01EA06}" srcOrd="0" destOrd="0" presId="urn:microsoft.com/office/officeart/2008/layout/LinedList"/>
    <dgm:cxn modelId="{4870B1C6-22C3-4061-89DD-8AD096950B64}" type="presOf" srcId="{6ACB9683-DBEB-488F-8137-140507662D56}" destId="{E219E246-F0B4-41E5-AD64-3B14E14326A0}" srcOrd="0" destOrd="0" presId="urn:microsoft.com/office/officeart/2008/layout/LinedList"/>
    <dgm:cxn modelId="{672A82DF-B0E1-4E6F-8AA0-036D3452D654}" srcId="{32BDE25C-7996-469F-B629-C9742B2D8E81}" destId="{6ACB9683-DBEB-488F-8137-140507662D56}" srcOrd="2" destOrd="0" parTransId="{929666AB-E97A-4E2C-96BB-9BA095BC2FFC}" sibTransId="{5534C7D4-B90B-4DAF-BE32-05B4304AE5D0}"/>
    <dgm:cxn modelId="{030133FF-FBE2-41EB-86D4-945DEF5D7163}" type="presOf" srcId="{36FF57A4-C7B8-48A5-B0F9-6B91A12674D5}" destId="{C884B130-0926-4780-8DF1-2C2BCDFE9D7D}" srcOrd="0" destOrd="0" presId="urn:microsoft.com/office/officeart/2008/layout/LinedList"/>
    <dgm:cxn modelId="{3393A954-D066-4928-8C02-408C2A63E9A1}" type="presParOf" srcId="{91971A64-C01C-4655-8640-1B9AD55AC734}" destId="{9037206B-80ED-4F80-B612-E904C249BED2}" srcOrd="0" destOrd="0" presId="urn:microsoft.com/office/officeart/2008/layout/LinedList"/>
    <dgm:cxn modelId="{448C55F9-B56E-4CAD-BDA7-700D53B99625}" type="presParOf" srcId="{91971A64-C01C-4655-8640-1B9AD55AC734}" destId="{179A28C3-8C41-46E7-83DF-DFA5DB1EC675}" srcOrd="1" destOrd="0" presId="urn:microsoft.com/office/officeart/2008/layout/LinedList"/>
    <dgm:cxn modelId="{DF5D927F-9B0E-4464-A055-15D7D6226C8C}" type="presParOf" srcId="{179A28C3-8C41-46E7-83DF-DFA5DB1EC675}" destId="{01BBBC4E-1A0A-4FDA-89EF-39A87A01EA06}" srcOrd="0" destOrd="0" presId="urn:microsoft.com/office/officeart/2008/layout/LinedList"/>
    <dgm:cxn modelId="{6EA88A75-E0B7-4610-91FC-E1C4A17CB991}" type="presParOf" srcId="{179A28C3-8C41-46E7-83DF-DFA5DB1EC675}" destId="{B2C830B2-AE9A-46D2-A163-78C4748BEC9B}" srcOrd="1" destOrd="0" presId="urn:microsoft.com/office/officeart/2008/layout/LinedList"/>
    <dgm:cxn modelId="{34B6EB62-2704-4A58-B701-7427E982B244}" type="presParOf" srcId="{91971A64-C01C-4655-8640-1B9AD55AC734}" destId="{B72E6AD7-D462-4C3B-A11E-6A91268C5ACF}" srcOrd="2" destOrd="0" presId="urn:microsoft.com/office/officeart/2008/layout/LinedList"/>
    <dgm:cxn modelId="{302777DE-5BF4-40D1-A08A-9F595A30AC5E}" type="presParOf" srcId="{91971A64-C01C-4655-8640-1B9AD55AC734}" destId="{BC1F4F9C-AC73-4786-A697-9273CFC3B5D4}" srcOrd="3" destOrd="0" presId="urn:microsoft.com/office/officeart/2008/layout/LinedList"/>
    <dgm:cxn modelId="{CE452DAA-92EB-4612-955E-169D3F7E3EB4}" type="presParOf" srcId="{BC1F4F9C-AC73-4786-A697-9273CFC3B5D4}" destId="{3869D453-88D6-4F5F-AC9F-D4B9F580BBC7}" srcOrd="0" destOrd="0" presId="urn:microsoft.com/office/officeart/2008/layout/LinedList"/>
    <dgm:cxn modelId="{B85BEDC7-764C-4F51-818F-178155E85428}" type="presParOf" srcId="{BC1F4F9C-AC73-4786-A697-9273CFC3B5D4}" destId="{C61E60FB-F549-4C64-ABA4-1AD2E5A25647}" srcOrd="1" destOrd="0" presId="urn:microsoft.com/office/officeart/2008/layout/LinedList"/>
    <dgm:cxn modelId="{DDC562AE-4817-4053-9B27-12050C46F257}" type="presParOf" srcId="{91971A64-C01C-4655-8640-1B9AD55AC734}" destId="{3F36CE49-B2F5-4060-B469-C381F0FE9FE8}" srcOrd="4" destOrd="0" presId="urn:microsoft.com/office/officeart/2008/layout/LinedList"/>
    <dgm:cxn modelId="{C22DDB3A-2272-4C02-AD93-6247F810B8D4}" type="presParOf" srcId="{91971A64-C01C-4655-8640-1B9AD55AC734}" destId="{AF234571-7DF7-4DEB-A985-073701D1643B}" srcOrd="5" destOrd="0" presId="urn:microsoft.com/office/officeart/2008/layout/LinedList"/>
    <dgm:cxn modelId="{ACDCA6DA-61F2-47D2-BBDA-E4AB3D32D0D9}" type="presParOf" srcId="{AF234571-7DF7-4DEB-A985-073701D1643B}" destId="{E219E246-F0B4-41E5-AD64-3B14E14326A0}" srcOrd="0" destOrd="0" presId="urn:microsoft.com/office/officeart/2008/layout/LinedList"/>
    <dgm:cxn modelId="{1887EA65-1383-4C2D-9B47-1CAAC0FC278D}" type="presParOf" srcId="{AF234571-7DF7-4DEB-A985-073701D1643B}" destId="{86390D32-99C8-4A50-95E9-82E922770EAC}" srcOrd="1" destOrd="0" presId="urn:microsoft.com/office/officeart/2008/layout/LinedList"/>
    <dgm:cxn modelId="{00D55135-388C-4053-AF7A-767212EB3F67}" type="presParOf" srcId="{91971A64-C01C-4655-8640-1B9AD55AC734}" destId="{36B0180B-6038-4B68-B2D7-FE5C1AF18432}" srcOrd="6" destOrd="0" presId="urn:microsoft.com/office/officeart/2008/layout/LinedList"/>
    <dgm:cxn modelId="{5F5804BA-164F-483B-9169-FE096E270611}" type="presParOf" srcId="{91971A64-C01C-4655-8640-1B9AD55AC734}" destId="{4FD5C444-11DD-4DCE-B6DE-0A19D8CA080F}" srcOrd="7" destOrd="0" presId="urn:microsoft.com/office/officeart/2008/layout/LinedList"/>
    <dgm:cxn modelId="{129885C5-8E7C-4873-BE7F-703AA1768508}" type="presParOf" srcId="{4FD5C444-11DD-4DCE-B6DE-0A19D8CA080F}" destId="{C884B130-0926-4780-8DF1-2C2BCDFE9D7D}" srcOrd="0" destOrd="0" presId="urn:microsoft.com/office/officeart/2008/layout/LinedList"/>
    <dgm:cxn modelId="{038E54C7-C5C5-450F-AA46-C0703306D206}" type="presParOf" srcId="{4FD5C444-11DD-4DCE-B6DE-0A19D8CA080F}" destId="{FEE06B3B-7741-4735-8834-92CD8A1C0303}" srcOrd="1" destOrd="0" presId="urn:microsoft.com/office/officeart/2008/layout/LinedList"/>
    <dgm:cxn modelId="{6BB71ECB-FB73-48BB-98EB-42A95501D2EB}" type="presParOf" srcId="{91971A64-C01C-4655-8640-1B9AD55AC734}" destId="{4D6FC24B-DFB2-46DC-AEC2-1BE4C96991ED}" srcOrd="8" destOrd="0" presId="urn:microsoft.com/office/officeart/2008/layout/LinedList"/>
    <dgm:cxn modelId="{9239DE0E-B15A-466A-8284-BF665248302E}" type="presParOf" srcId="{91971A64-C01C-4655-8640-1B9AD55AC734}" destId="{5F65F898-1A8A-47E6-B309-250EEE229FAC}" srcOrd="9" destOrd="0" presId="urn:microsoft.com/office/officeart/2008/layout/LinedList"/>
    <dgm:cxn modelId="{BF676193-2C04-4A6C-82AC-FB97C8787BF4}" type="presParOf" srcId="{5F65F898-1A8A-47E6-B309-250EEE229FAC}" destId="{9A485E1D-1517-4785-981C-022860830D73}" srcOrd="0" destOrd="0" presId="urn:microsoft.com/office/officeart/2008/layout/LinedList"/>
    <dgm:cxn modelId="{EA94504D-E707-4D11-AA10-60C449438DBC}" type="presParOf" srcId="{5F65F898-1A8A-47E6-B309-250EEE229FAC}" destId="{04E05B94-2E8B-4E14-A983-39E887BDA0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A2E91D-21DC-4D0D-80F0-EED30AF32097}" type="doc">
      <dgm:prSet loTypeId="urn:microsoft.com/office/officeart/2018/2/layout/IconVerticalSolidList" loCatId="icon" qsTypeId="urn:microsoft.com/office/officeart/2005/8/quickstyle/simple2" qsCatId="simple" csTypeId="urn:microsoft.com/office/officeart/2005/8/colors/accent0_1" csCatId="mainScheme" phldr="1"/>
      <dgm:spPr/>
    </dgm:pt>
    <dgm:pt modelId="{C41AC965-8FC2-4E08-B5EB-320EE12B83EB}">
      <dgm:prSet phldrT="[Text]"/>
      <dgm:spPr/>
      <dgm:t>
        <a:bodyPr/>
        <a:lstStyle/>
        <a:p>
          <a:pPr>
            <a:lnSpc>
              <a:spcPct val="100000"/>
            </a:lnSpc>
          </a:pPr>
          <a:r>
            <a:rPr lang="en-GB" noProof="0" dirty="0"/>
            <a:t>Background Reading</a:t>
          </a:r>
        </a:p>
      </dgm:t>
    </dgm:pt>
    <dgm:pt modelId="{F7099994-1FC2-4DB6-9AD2-3795E6744117}" type="parTrans" cxnId="{3B64A073-94C6-43C2-9966-E4403FB537DF}">
      <dgm:prSet/>
      <dgm:spPr/>
      <dgm:t>
        <a:bodyPr/>
        <a:lstStyle/>
        <a:p>
          <a:endParaRPr lang="en-GB"/>
        </a:p>
      </dgm:t>
    </dgm:pt>
    <dgm:pt modelId="{E6861AA3-AD1E-4E11-84B3-01F1BE300303}" type="sibTrans" cxnId="{3B64A073-94C6-43C2-9966-E4403FB537DF}">
      <dgm:prSet/>
      <dgm:spPr/>
      <dgm:t>
        <a:bodyPr/>
        <a:lstStyle/>
        <a:p>
          <a:endParaRPr lang="en-GB"/>
        </a:p>
      </dgm:t>
    </dgm:pt>
    <dgm:pt modelId="{DBEC1B89-C897-419B-BB41-84FBEBBE4F1C}">
      <dgm:prSet phldrT="[Text]"/>
      <dgm:spPr/>
      <dgm:t>
        <a:bodyPr/>
        <a:lstStyle/>
        <a:p>
          <a:pPr>
            <a:lnSpc>
              <a:spcPct val="100000"/>
            </a:lnSpc>
          </a:pPr>
          <a:r>
            <a:rPr lang="en-GB" noProof="0" dirty="0"/>
            <a:t>Wider reading</a:t>
          </a:r>
        </a:p>
      </dgm:t>
    </dgm:pt>
    <dgm:pt modelId="{37E1B9FA-1A44-44A8-9D19-4DC949F70E6A}" type="parTrans" cxnId="{FCEE45B3-EC24-4438-8B8B-93CB967CF270}">
      <dgm:prSet/>
      <dgm:spPr/>
      <dgm:t>
        <a:bodyPr/>
        <a:lstStyle/>
        <a:p>
          <a:endParaRPr lang="en-GB"/>
        </a:p>
      </dgm:t>
    </dgm:pt>
    <dgm:pt modelId="{1EE39D1F-A435-47A1-ADC9-7D65ABCF3AA5}" type="sibTrans" cxnId="{FCEE45B3-EC24-4438-8B8B-93CB967CF270}">
      <dgm:prSet/>
      <dgm:spPr/>
      <dgm:t>
        <a:bodyPr/>
        <a:lstStyle/>
        <a:p>
          <a:endParaRPr lang="en-GB"/>
        </a:p>
      </dgm:t>
    </dgm:pt>
    <dgm:pt modelId="{2CDD913A-34FB-420B-BDB9-B8A310B6F593}">
      <dgm:prSet phldrT="[Text]"/>
      <dgm:spPr/>
      <dgm:t>
        <a:bodyPr/>
        <a:lstStyle/>
        <a:p>
          <a:pPr>
            <a:lnSpc>
              <a:spcPct val="100000"/>
            </a:lnSpc>
          </a:pPr>
          <a:r>
            <a:rPr lang="en-GB" noProof="0" dirty="0"/>
            <a:t>Reflection and challenges </a:t>
          </a:r>
        </a:p>
      </dgm:t>
    </dgm:pt>
    <dgm:pt modelId="{5A14BB64-A041-4710-9ED8-03D5F291F845}" type="parTrans" cxnId="{75DBCCA5-BC06-4E90-AD9A-2CDC966B78D2}">
      <dgm:prSet/>
      <dgm:spPr/>
      <dgm:t>
        <a:bodyPr/>
        <a:lstStyle/>
        <a:p>
          <a:endParaRPr lang="en-GB"/>
        </a:p>
      </dgm:t>
    </dgm:pt>
    <dgm:pt modelId="{73A8771E-834B-47D6-8A6B-3224FC2BFBFC}" type="sibTrans" cxnId="{75DBCCA5-BC06-4E90-AD9A-2CDC966B78D2}">
      <dgm:prSet/>
      <dgm:spPr/>
      <dgm:t>
        <a:bodyPr/>
        <a:lstStyle/>
        <a:p>
          <a:endParaRPr lang="en-GB"/>
        </a:p>
      </dgm:t>
    </dgm:pt>
    <dgm:pt modelId="{2FCDDE20-8CB1-4C4F-93A9-5B2FBD4770A0}">
      <dgm:prSet phldrT="[Text]"/>
      <dgm:spPr/>
      <dgm:t>
        <a:bodyPr/>
        <a:lstStyle/>
        <a:p>
          <a:pPr>
            <a:lnSpc>
              <a:spcPct val="100000"/>
            </a:lnSpc>
          </a:pPr>
          <a:r>
            <a:rPr lang="en-GB" noProof="0" dirty="0"/>
            <a:t>Planning</a:t>
          </a:r>
        </a:p>
      </dgm:t>
    </dgm:pt>
    <dgm:pt modelId="{5CD8223D-20C2-484F-BED6-697734D02E7E}" type="parTrans" cxnId="{8E1D86D4-EE30-4F42-8F3C-C8E970C45064}">
      <dgm:prSet/>
      <dgm:spPr/>
      <dgm:t>
        <a:bodyPr/>
        <a:lstStyle/>
        <a:p>
          <a:endParaRPr lang="en-GB"/>
        </a:p>
      </dgm:t>
    </dgm:pt>
    <dgm:pt modelId="{CCEA744C-E621-4190-9AE9-DB878A43AED6}" type="sibTrans" cxnId="{8E1D86D4-EE30-4F42-8F3C-C8E970C45064}">
      <dgm:prSet/>
      <dgm:spPr/>
      <dgm:t>
        <a:bodyPr/>
        <a:lstStyle/>
        <a:p>
          <a:endParaRPr lang="en-GB"/>
        </a:p>
      </dgm:t>
    </dgm:pt>
    <dgm:pt modelId="{9DE0E72A-2281-4815-81BC-CE19E7D87206}">
      <dgm:prSet phldrT="[Text]"/>
      <dgm:spPr/>
      <dgm:t>
        <a:bodyPr/>
        <a:lstStyle/>
        <a:p>
          <a:pPr>
            <a:lnSpc>
              <a:spcPct val="100000"/>
            </a:lnSpc>
          </a:pPr>
          <a:r>
            <a:rPr lang="en-GB" noProof="0" dirty="0"/>
            <a:t>Structure</a:t>
          </a:r>
        </a:p>
      </dgm:t>
    </dgm:pt>
    <dgm:pt modelId="{752948D1-58C7-4E33-88D2-FAE930CDAC1E}" type="parTrans" cxnId="{A9590400-1E00-464C-A3AA-A9880932C18E}">
      <dgm:prSet/>
      <dgm:spPr/>
      <dgm:t>
        <a:bodyPr/>
        <a:lstStyle/>
        <a:p>
          <a:endParaRPr lang="en-GB"/>
        </a:p>
      </dgm:t>
    </dgm:pt>
    <dgm:pt modelId="{DDA4B983-6FE0-4D9C-9AB1-F6072B2C5FCB}" type="sibTrans" cxnId="{A9590400-1E00-464C-A3AA-A9880932C18E}">
      <dgm:prSet/>
      <dgm:spPr/>
      <dgm:t>
        <a:bodyPr/>
        <a:lstStyle/>
        <a:p>
          <a:endParaRPr lang="en-GB"/>
        </a:p>
      </dgm:t>
    </dgm:pt>
    <dgm:pt modelId="{45ACB946-0FC4-420A-A5EA-886434CD2F5C}" type="pres">
      <dgm:prSet presAssocID="{4BA2E91D-21DC-4D0D-80F0-EED30AF32097}" presName="root" presStyleCnt="0">
        <dgm:presLayoutVars>
          <dgm:dir/>
          <dgm:resizeHandles val="exact"/>
        </dgm:presLayoutVars>
      </dgm:prSet>
      <dgm:spPr/>
    </dgm:pt>
    <dgm:pt modelId="{529110C4-517E-4C30-978D-0AA90F6EF506}" type="pres">
      <dgm:prSet presAssocID="{C41AC965-8FC2-4E08-B5EB-320EE12B83EB}" presName="compNode" presStyleCnt="0"/>
      <dgm:spPr/>
    </dgm:pt>
    <dgm:pt modelId="{603EFA2F-4E5E-43F2-9CF8-28256270AF21}" type="pres">
      <dgm:prSet presAssocID="{C41AC965-8FC2-4E08-B5EB-320EE12B83EB}" presName="bgRect" presStyleLbl="bgShp" presStyleIdx="0" presStyleCnt="5"/>
      <dgm:spPr/>
    </dgm:pt>
    <dgm:pt modelId="{42F3FE73-6FE2-4623-9840-9B33CA637F4A}" type="pres">
      <dgm:prSet presAssocID="{C41AC965-8FC2-4E08-B5EB-320EE12B83E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23911155-8214-4332-B3B8-CE378B6C767E}" type="pres">
      <dgm:prSet presAssocID="{C41AC965-8FC2-4E08-B5EB-320EE12B83EB}" presName="spaceRect" presStyleCnt="0"/>
      <dgm:spPr/>
    </dgm:pt>
    <dgm:pt modelId="{B11E2A51-4095-4315-991E-2705F32DB132}" type="pres">
      <dgm:prSet presAssocID="{C41AC965-8FC2-4E08-B5EB-320EE12B83EB}" presName="parTx" presStyleLbl="revTx" presStyleIdx="0" presStyleCnt="5">
        <dgm:presLayoutVars>
          <dgm:chMax val="0"/>
          <dgm:chPref val="0"/>
        </dgm:presLayoutVars>
      </dgm:prSet>
      <dgm:spPr/>
    </dgm:pt>
    <dgm:pt modelId="{7DA2D94E-0DE9-4C87-AD41-2EB4F6381099}" type="pres">
      <dgm:prSet presAssocID="{E6861AA3-AD1E-4E11-84B3-01F1BE300303}" presName="sibTrans" presStyleCnt="0"/>
      <dgm:spPr/>
    </dgm:pt>
    <dgm:pt modelId="{ACB82961-45B4-4E5D-92FC-C33A79B03534}" type="pres">
      <dgm:prSet presAssocID="{2FCDDE20-8CB1-4C4F-93A9-5B2FBD4770A0}" presName="compNode" presStyleCnt="0"/>
      <dgm:spPr/>
    </dgm:pt>
    <dgm:pt modelId="{1C03B8EC-5BDE-490D-B75E-03749A514240}" type="pres">
      <dgm:prSet presAssocID="{2FCDDE20-8CB1-4C4F-93A9-5B2FBD4770A0}" presName="bgRect" presStyleLbl="bgShp" presStyleIdx="1" presStyleCnt="5"/>
      <dgm:spPr/>
    </dgm:pt>
    <dgm:pt modelId="{FF3C5146-28D8-4775-A8CF-DC22B70E9F02}" type="pres">
      <dgm:prSet presAssocID="{2FCDDE20-8CB1-4C4F-93A9-5B2FBD4770A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0E8D5844-77F9-48E2-BF26-98CF7CE6986E}" type="pres">
      <dgm:prSet presAssocID="{2FCDDE20-8CB1-4C4F-93A9-5B2FBD4770A0}" presName="spaceRect" presStyleCnt="0"/>
      <dgm:spPr/>
    </dgm:pt>
    <dgm:pt modelId="{BDF65B5F-5990-414F-972D-F1CC29E129C6}" type="pres">
      <dgm:prSet presAssocID="{2FCDDE20-8CB1-4C4F-93A9-5B2FBD4770A0}" presName="parTx" presStyleLbl="revTx" presStyleIdx="1" presStyleCnt="5">
        <dgm:presLayoutVars>
          <dgm:chMax val="0"/>
          <dgm:chPref val="0"/>
        </dgm:presLayoutVars>
      </dgm:prSet>
      <dgm:spPr/>
    </dgm:pt>
    <dgm:pt modelId="{413D9ABA-A565-4239-9DF1-12DBF4FFEDB8}" type="pres">
      <dgm:prSet presAssocID="{CCEA744C-E621-4190-9AE9-DB878A43AED6}" presName="sibTrans" presStyleCnt="0"/>
      <dgm:spPr/>
    </dgm:pt>
    <dgm:pt modelId="{B46D3166-4B4D-4F97-A5AF-79BCE7C70019}" type="pres">
      <dgm:prSet presAssocID="{9DE0E72A-2281-4815-81BC-CE19E7D87206}" presName="compNode" presStyleCnt="0"/>
      <dgm:spPr/>
    </dgm:pt>
    <dgm:pt modelId="{06D51DD8-559B-4B0F-ABC4-6231CF13BE50}" type="pres">
      <dgm:prSet presAssocID="{9DE0E72A-2281-4815-81BC-CE19E7D87206}" presName="bgRect" presStyleLbl="bgShp" presStyleIdx="2" presStyleCnt="5"/>
      <dgm:spPr/>
    </dgm:pt>
    <dgm:pt modelId="{BC89322C-65E8-46B0-957B-417D067C1366}" type="pres">
      <dgm:prSet presAssocID="{9DE0E72A-2281-4815-81BC-CE19E7D8720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6378B2B9-D241-492E-8878-998D58304C95}" type="pres">
      <dgm:prSet presAssocID="{9DE0E72A-2281-4815-81BC-CE19E7D87206}" presName="spaceRect" presStyleCnt="0"/>
      <dgm:spPr/>
    </dgm:pt>
    <dgm:pt modelId="{1D1E5B38-B8A2-4FAE-91EF-C10544FC1E89}" type="pres">
      <dgm:prSet presAssocID="{9DE0E72A-2281-4815-81BC-CE19E7D87206}" presName="parTx" presStyleLbl="revTx" presStyleIdx="2" presStyleCnt="5">
        <dgm:presLayoutVars>
          <dgm:chMax val="0"/>
          <dgm:chPref val="0"/>
        </dgm:presLayoutVars>
      </dgm:prSet>
      <dgm:spPr/>
    </dgm:pt>
    <dgm:pt modelId="{EF2F3684-75B2-40DB-8FC0-68F129ECF3CA}" type="pres">
      <dgm:prSet presAssocID="{DDA4B983-6FE0-4D9C-9AB1-F6072B2C5FCB}" presName="sibTrans" presStyleCnt="0"/>
      <dgm:spPr/>
    </dgm:pt>
    <dgm:pt modelId="{8B39745B-C445-4CD5-B445-6BA865D20B66}" type="pres">
      <dgm:prSet presAssocID="{DBEC1B89-C897-419B-BB41-84FBEBBE4F1C}" presName="compNode" presStyleCnt="0"/>
      <dgm:spPr/>
    </dgm:pt>
    <dgm:pt modelId="{2BFEF8AF-B216-4E3A-BB20-323043E2F90B}" type="pres">
      <dgm:prSet presAssocID="{DBEC1B89-C897-419B-BB41-84FBEBBE4F1C}" presName="bgRect" presStyleLbl="bgShp" presStyleIdx="3" presStyleCnt="5"/>
      <dgm:spPr/>
    </dgm:pt>
    <dgm:pt modelId="{1083D246-7823-4D34-A89F-7E5922D57320}" type="pres">
      <dgm:prSet presAssocID="{DBEC1B89-C897-419B-BB41-84FBEBBE4F1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List"/>
        </a:ext>
      </dgm:extLst>
    </dgm:pt>
    <dgm:pt modelId="{28231122-80E2-48D9-82A7-F789296F9B5E}" type="pres">
      <dgm:prSet presAssocID="{DBEC1B89-C897-419B-BB41-84FBEBBE4F1C}" presName="spaceRect" presStyleCnt="0"/>
      <dgm:spPr/>
    </dgm:pt>
    <dgm:pt modelId="{9A59C2E4-F520-4B22-8901-44DEF1CC8404}" type="pres">
      <dgm:prSet presAssocID="{DBEC1B89-C897-419B-BB41-84FBEBBE4F1C}" presName="parTx" presStyleLbl="revTx" presStyleIdx="3" presStyleCnt="5">
        <dgm:presLayoutVars>
          <dgm:chMax val="0"/>
          <dgm:chPref val="0"/>
        </dgm:presLayoutVars>
      </dgm:prSet>
      <dgm:spPr/>
    </dgm:pt>
    <dgm:pt modelId="{E9358B80-4562-4725-993F-47472D6402CA}" type="pres">
      <dgm:prSet presAssocID="{1EE39D1F-A435-47A1-ADC9-7D65ABCF3AA5}" presName="sibTrans" presStyleCnt="0"/>
      <dgm:spPr/>
    </dgm:pt>
    <dgm:pt modelId="{1618EB87-4AB0-4990-BD15-0113FE8337F7}" type="pres">
      <dgm:prSet presAssocID="{2CDD913A-34FB-420B-BDB9-B8A310B6F593}" presName="compNode" presStyleCnt="0"/>
      <dgm:spPr/>
    </dgm:pt>
    <dgm:pt modelId="{11E54E4C-4DAE-4421-AA79-35A8CC1D2FFD}" type="pres">
      <dgm:prSet presAssocID="{2CDD913A-34FB-420B-BDB9-B8A310B6F593}" presName="bgRect" presStyleLbl="bgShp" presStyleIdx="4" presStyleCnt="5"/>
      <dgm:spPr/>
    </dgm:pt>
    <dgm:pt modelId="{34D9F701-C0CB-4C68-BB59-2905B9C1EDF0}" type="pres">
      <dgm:prSet presAssocID="{2CDD913A-34FB-420B-BDB9-B8A310B6F59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ilo"/>
        </a:ext>
      </dgm:extLst>
    </dgm:pt>
    <dgm:pt modelId="{EE6D2EB8-8FF7-4AE8-9D0B-11206E5992EE}" type="pres">
      <dgm:prSet presAssocID="{2CDD913A-34FB-420B-BDB9-B8A310B6F593}" presName="spaceRect" presStyleCnt="0"/>
      <dgm:spPr/>
    </dgm:pt>
    <dgm:pt modelId="{9100672C-43F2-4491-98DC-041D3E9F0B91}" type="pres">
      <dgm:prSet presAssocID="{2CDD913A-34FB-420B-BDB9-B8A310B6F593}" presName="parTx" presStyleLbl="revTx" presStyleIdx="4" presStyleCnt="5">
        <dgm:presLayoutVars>
          <dgm:chMax val="0"/>
          <dgm:chPref val="0"/>
        </dgm:presLayoutVars>
      </dgm:prSet>
      <dgm:spPr/>
    </dgm:pt>
  </dgm:ptLst>
  <dgm:cxnLst>
    <dgm:cxn modelId="{A9590400-1E00-464C-A3AA-A9880932C18E}" srcId="{4BA2E91D-21DC-4D0D-80F0-EED30AF32097}" destId="{9DE0E72A-2281-4815-81BC-CE19E7D87206}" srcOrd="2" destOrd="0" parTransId="{752948D1-58C7-4E33-88D2-FAE930CDAC1E}" sibTransId="{DDA4B983-6FE0-4D9C-9AB1-F6072B2C5FCB}"/>
    <dgm:cxn modelId="{DE943F22-0C2C-4F42-B67B-58CDC674839B}" type="presOf" srcId="{2FCDDE20-8CB1-4C4F-93A9-5B2FBD4770A0}" destId="{BDF65B5F-5990-414F-972D-F1CC29E129C6}" srcOrd="0" destOrd="0" presId="urn:microsoft.com/office/officeart/2018/2/layout/IconVerticalSolidList"/>
    <dgm:cxn modelId="{6C9FA44B-23E3-4BAA-885A-CE57238EC3F0}" type="presOf" srcId="{2CDD913A-34FB-420B-BDB9-B8A310B6F593}" destId="{9100672C-43F2-4491-98DC-041D3E9F0B91}" srcOrd="0" destOrd="0" presId="urn:microsoft.com/office/officeart/2018/2/layout/IconVerticalSolidList"/>
    <dgm:cxn modelId="{3B64A073-94C6-43C2-9966-E4403FB537DF}" srcId="{4BA2E91D-21DC-4D0D-80F0-EED30AF32097}" destId="{C41AC965-8FC2-4E08-B5EB-320EE12B83EB}" srcOrd="0" destOrd="0" parTransId="{F7099994-1FC2-4DB6-9AD2-3795E6744117}" sibTransId="{E6861AA3-AD1E-4E11-84B3-01F1BE300303}"/>
    <dgm:cxn modelId="{F3CAEA85-DEAF-46F6-B766-E4C51279E389}" type="presOf" srcId="{4BA2E91D-21DC-4D0D-80F0-EED30AF32097}" destId="{45ACB946-0FC4-420A-A5EA-886434CD2F5C}" srcOrd="0" destOrd="0" presId="urn:microsoft.com/office/officeart/2018/2/layout/IconVerticalSolidList"/>
    <dgm:cxn modelId="{CB898B93-D19F-4D9C-9045-AEBD07FC4AA6}" type="presOf" srcId="{DBEC1B89-C897-419B-BB41-84FBEBBE4F1C}" destId="{9A59C2E4-F520-4B22-8901-44DEF1CC8404}" srcOrd="0" destOrd="0" presId="urn:microsoft.com/office/officeart/2018/2/layout/IconVerticalSolidList"/>
    <dgm:cxn modelId="{645A009A-9FC1-4DDF-A3E4-98C81D2907E9}" type="presOf" srcId="{C41AC965-8FC2-4E08-B5EB-320EE12B83EB}" destId="{B11E2A51-4095-4315-991E-2705F32DB132}" srcOrd="0" destOrd="0" presId="urn:microsoft.com/office/officeart/2018/2/layout/IconVerticalSolidList"/>
    <dgm:cxn modelId="{75DBCCA5-BC06-4E90-AD9A-2CDC966B78D2}" srcId="{4BA2E91D-21DC-4D0D-80F0-EED30AF32097}" destId="{2CDD913A-34FB-420B-BDB9-B8A310B6F593}" srcOrd="4" destOrd="0" parTransId="{5A14BB64-A041-4710-9ED8-03D5F291F845}" sibTransId="{73A8771E-834B-47D6-8A6B-3224FC2BFBFC}"/>
    <dgm:cxn modelId="{B8225DA7-9840-4A29-A17F-BB7FA8AE1786}" type="presOf" srcId="{9DE0E72A-2281-4815-81BC-CE19E7D87206}" destId="{1D1E5B38-B8A2-4FAE-91EF-C10544FC1E89}" srcOrd="0" destOrd="0" presId="urn:microsoft.com/office/officeart/2018/2/layout/IconVerticalSolidList"/>
    <dgm:cxn modelId="{FCEE45B3-EC24-4438-8B8B-93CB967CF270}" srcId="{4BA2E91D-21DC-4D0D-80F0-EED30AF32097}" destId="{DBEC1B89-C897-419B-BB41-84FBEBBE4F1C}" srcOrd="3" destOrd="0" parTransId="{37E1B9FA-1A44-44A8-9D19-4DC949F70E6A}" sibTransId="{1EE39D1F-A435-47A1-ADC9-7D65ABCF3AA5}"/>
    <dgm:cxn modelId="{8E1D86D4-EE30-4F42-8F3C-C8E970C45064}" srcId="{4BA2E91D-21DC-4D0D-80F0-EED30AF32097}" destId="{2FCDDE20-8CB1-4C4F-93A9-5B2FBD4770A0}" srcOrd="1" destOrd="0" parTransId="{5CD8223D-20C2-484F-BED6-697734D02E7E}" sibTransId="{CCEA744C-E621-4190-9AE9-DB878A43AED6}"/>
    <dgm:cxn modelId="{FB6AF760-4B69-4265-AD55-0C72D5988F54}" type="presParOf" srcId="{45ACB946-0FC4-420A-A5EA-886434CD2F5C}" destId="{529110C4-517E-4C30-978D-0AA90F6EF506}" srcOrd="0" destOrd="0" presId="urn:microsoft.com/office/officeart/2018/2/layout/IconVerticalSolidList"/>
    <dgm:cxn modelId="{3661D988-39FC-4BEF-A9FF-A2B9CD4872D6}" type="presParOf" srcId="{529110C4-517E-4C30-978D-0AA90F6EF506}" destId="{603EFA2F-4E5E-43F2-9CF8-28256270AF21}" srcOrd="0" destOrd="0" presId="urn:microsoft.com/office/officeart/2018/2/layout/IconVerticalSolidList"/>
    <dgm:cxn modelId="{DF1D7AAD-1EDF-4CED-B5D3-8934FE75E6F2}" type="presParOf" srcId="{529110C4-517E-4C30-978D-0AA90F6EF506}" destId="{42F3FE73-6FE2-4623-9840-9B33CA637F4A}" srcOrd="1" destOrd="0" presId="urn:microsoft.com/office/officeart/2018/2/layout/IconVerticalSolidList"/>
    <dgm:cxn modelId="{8ED15A17-F2A9-46AB-B5E0-3913EB0677E6}" type="presParOf" srcId="{529110C4-517E-4C30-978D-0AA90F6EF506}" destId="{23911155-8214-4332-B3B8-CE378B6C767E}" srcOrd="2" destOrd="0" presId="urn:microsoft.com/office/officeart/2018/2/layout/IconVerticalSolidList"/>
    <dgm:cxn modelId="{73416577-AA2D-4DB4-A430-1881F9345E1E}" type="presParOf" srcId="{529110C4-517E-4C30-978D-0AA90F6EF506}" destId="{B11E2A51-4095-4315-991E-2705F32DB132}" srcOrd="3" destOrd="0" presId="urn:microsoft.com/office/officeart/2018/2/layout/IconVerticalSolidList"/>
    <dgm:cxn modelId="{7749C64E-89B3-4DFC-AEBD-AED78D9D1E56}" type="presParOf" srcId="{45ACB946-0FC4-420A-A5EA-886434CD2F5C}" destId="{7DA2D94E-0DE9-4C87-AD41-2EB4F6381099}" srcOrd="1" destOrd="0" presId="urn:microsoft.com/office/officeart/2018/2/layout/IconVerticalSolidList"/>
    <dgm:cxn modelId="{CAD97F56-3921-46CF-830C-E0BD1D571AE7}" type="presParOf" srcId="{45ACB946-0FC4-420A-A5EA-886434CD2F5C}" destId="{ACB82961-45B4-4E5D-92FC-C33A79B03534}" srcOrd="2" destOrd="0" presId="urn:microsoft.com/office/officeart/2018/2/layout/IconVerticalSolidList"/>
    <dgm:cxn modelId="{863B4705-0BCD-486C-80F4-0AD2E8915B1E}" type="presParOf" srcId="{ACB82961-45B4-4E5D-92FC-C33A79B03534}" destId="{1C03B8EC-5BDE-490D-B75E-03749A514240}" srcOrd="0" destOrd="0" presId="urn:microsoft.com/office/officeart/2018/2/layout/IconVerticalSolidList"/>
    <dgm:cxn modelId="{9033C874-F155-42F8-BE94-BBE59548404F}" type="presParOf" srcId="{ACB82961-45B4-4E5D-92FC-C33A79B03534}" destId="{FF3C5146-28D8-4775-A8CF-DC22B70E9F02}" srcOrd="1" destOrd="0" presId="urn:microsoft.com/office/officeart/2018/2/layout/IconVerticalSolidList"/>
    <dgm:cxn modelId="{86F76A90-04E6-469E-8341-26399A6181C4}" type="presParOf" srcId="{ACB82961-45B4-4E5D-92FC-C33A79B03534}" destId="{0E8D5844-77F9-48E2-BF26-98CF7CE6986E}" srcOrd="2" destOrd="0" presId="urn:microsoft.com/office/officeart/2018/2/layout/IconVerticalSolidList"/>
    <dgm:cxn modelId="{A88FF583-C177-423B-BFFA-27FB69EC41D0}" type="presParOf" srcId="{ACB82961-45B4-4E5D-92FC-C33A79B03534}" destId="{BDF65B5F-5990-414F-972D-F1CC29E129C6}" srcOrd="3" destOrd="0" presId="urn:microsoft.com/office/officeart/2018/2/layout/IconVerticalSolidList"/>
    <dgm:cxn modelId="{D4CD4DAA-C32D-4329-AFA0-DF8389770793}" type="presParOf" srcId="{45ACB946-0FC4-420A-A5EA-886434CD2F5C}" destId="{413D9ABA-A565-4239-9DF1-12DBF4FFEDB8}" srcOrd="3" destOrd="0" presId="urn:microsoft.com/office/officeart/2018/2/layout/IconVerticalSolidList"/>
    <dgm:cxn modelId="{E53AC423-5FA3-45C8-95A9-06791D49D7DB}" type="presParOf" srcId="{45ACB946-0FC4-420A-A5EA-886434CD2F5C}" destId="{B46D3166-4B4D-4F97-A5AF-79BCE7C70019}" srcOrd="4" destOrd="0" presId="urn:microsoft.com/office/officeart/2018/2/layout/IconVerticalSolidList"/>
    <dgm:cxn modelId="{95DA3793-C646-4E8D-A7DB-0EAFECE24BE5}" type="presParOf" srcId="{B46D3166-4B4D-4F97-A5AF-79BCE7C70019}" destId="{06D51DD8-559B-4B0F-ABC4-6231CF13BE50}" srcOrd="0" destOrd="0" presId="urn:microsoft.com/office/officeart/2018/2/layout/IconVerticalSolidList"/>
    <dgm:cxn modelId="{243F0484-2862-4702-9E1A-887A299A5111}" type="presParOf" srcId="{B46D3166-4B4D-4F97-A5AF-79BCE7C70019}" destId="{BC89322C-65E8-46B0-957B-417D067C1366}" srcOrd="1" destOrd="0" presId="urn:microsoft.com/office/officeart/2018/2/layout/IconVerticalSolidList"/>
    <dgm:cxn modelId="{A6F6E676-0DD0-4DF7-9BED-45B4D0B58A9E}" type="presParOf" srcId="{B46D3166-4B4D-4F97-A5AF-79BCE7C70019}" destId="{6378B2B9-D241-492E-8878-998D58304C95}" srcOrd="2" destOrd="0" presId="urn:microsoft.com/office/officeart/2018/2/layout/IconVerticalSolidList"/>
    <dgm:cxn modelId="{3CADBEFF-8534-4F1B-AF57-A5F8A4D24969}" type="presParOf" srcId="{B46D3166-4B4D-4F97-A5AF-79BCE7C70019}" destId="{1D1E5B38-B8A2-4FAE-91EF-C10544FC1E89}" srcOrd="3" destOrd="0" presId="urn:microsoft.com/office/officeart/2018/2/layout/IconVerticalSolidList"/>
    <dgm:cxn modelId="{ECA961A0-3DEB-4928-840D-A41573D2E6E7}" type="presParOf" srcId="{45ACB946-0FC4-420A-A5EA-886434CD2F5C}" destId="{EF2F3684-75B2-40DB-8FC0-68F129ECF3CA}" srcOrd="5" destOrd="0" presId="urn:microsoft.com/office/officeart/2018/2/layout/IconVerticalSolidList"/>
    <dgm:cxn modelId="{094D7D02-F841-40C1-8658-593979C8DFE4}" type="presParOf" srcId="{45ACB946-0FC4-420A-A5EA-886434CD2F5C}" destId="{8B39745B-C445-4CD5-B445-6BA865D20B66}" srcOrd="6" destOrd="0" presId="urn:microsoft.com/office/officeart/2018/2/layout/IconVerticalSolidList"/>
    <dgm:cxn modelId="{BA8939B1-E070-4997-9FE3-43BFDCD9A625}" type="presParOf" srcId="{8B39745B-C445-4CD5-B445-6BA865D20B66}" destId="{2BFEF8AF-B216-4E3A-BB20-323043E2F90B}" srcOrd="0" destOrd="0" presId="urn:microsoft.com/office/officeart/2018/2/layout/IconVerticalSolidList"/>
    <dgm:cxn modelId="{B74A01B8-2DE3-403E-BA8C-700BF91879F7}" type="presParOf" srcId="{8B39745B-C445-4CD5-B445-6BA865D20B66}" destId="{1083D246-7823-4D34-A89F-7E5922D57320}" srcOrd="1" destOrd="0" presId="urn:microsoft.com/office/officeart/2018/2/layout/IconVerticalSolidList"/>
    <dgm:cxn modelId="{158974E5-E951-4E02-8C4C-18DF96205427}" type="presParOf" srcId="{8B39745B-C445-4CD5-B445-6BA865D20B66}" destId="{28231122-80E2-48D9-82A7-F789296F9B5E}" srcOrd="2" destOrd="0" presId="urn:microsoft.com/office/officeart/2018/2/layout/IconVerticalSolidList"/>
    <dgm:cxn modelId="{B97DAA6C-D64E-4485-80BB-03A6708F5295}" type="presParOf" srcId="{8B39745B-C445-4CD5-B445-6BA865D20B66}" destId="{9A59C2E4-F520-4B22-8901-44DEF1CC8404}" srcOrd="3" destOrd="0" presId="urn:microsoft.com/office/officeart/2018/2/layout/IconVerticalSolidList"/>
    <dgm:cxn modelId="{3E36677E-69EF-4259-BD6A-41D4721A1E8A}" type="presParOf" srcId="{45ACB946-0FC4-420A-A5EA-886434CD2F5C}" destId="{E9358B80-4562-4725-993F-47472D6402CA}" srcOrd="7" destOrd="0" presId="urn:microsoft.com/office/officeart/2018/2/layout/IconVerticalSolidList"/>
    <dgm:cxn modelId="{3BACE2D8-6252-4B3D-A5D5-1845A3B188A9}" type="presParOf" srcId="{45ACB946-0FC4-420A-A5EA-886434CD2F5C}" destId="{1618EB87-4AB0-4990-BD15-0113FE8337F7}" srcOrd="8" destOrd="0" presId="urn:microsoft.com/office/officeart/2018/2/layout/IconVerticalSolidList"/>
    <dgm:cxn modelId="{5CA2A4F6-F276-4809-97D9-A4247D8FA246}" type="presParOf" srcId="{1618EB87-4AB0-4990-BD15-0113FE8337F7}" destId="{11E54E4C-4DAE-4421-AA79-35A8CC1D2FFD}" srcOrd="0" destOrd="0" presId="urn:microsoft.com/office/officeart/2018/2/layout/IconVerticalSolidList"/>
    <dgm:cxn modelId="{3A1D778B-7B6C-4C21-9F77-E0813FBD973C}" type="presParOf" srcId="{1618EB87-4AB0-4990-BD15-0113FE8337F7}" destId="{34D9F701-C0CB-4C68-BB59-2905B9C1EDF0}" srcOrd="1" destOrd="0" presId="urn:microsoft.com/office/officeart/2018/2/layout/IconVerticalSolidList"/>
    <dgm:cxn modelId="{C4A2B2AC-977B-481C-8D04-356DD3E54D38}" type="presParOf" srcId="{1618EB87-4AB0-4990-BD15-0113FE8337F7}" destId="{EE6D2EB8-8FF7-4AE8-9D0B-11206E5992EE}" srcOrd="2" destOrd="0" presId="urn:microsoft.com/office/officeart/2018/2/layout/IconVerticalSolidList"/>
    <dgm:cxn modelId="{2F1EA0DA-430D-4D54-8EE3-88DE71E21BAD}" type="presParOf" srcId="{1618EB87-4AB0-4990-BD15-0113FE8337F7}" destId="{9100672C-43F2-4491-98DC-041D3E9F0B9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B3425F-E587-4207-8052-B4EC9E1E1A9D}"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7A9A050-B952-4289-A9B1-1498AF5F9CC1}">
      <dgm:prSet/>
      <dgm:spPr/>
      <dgm:t>
        <a:bodyPr/>
        <a:lstStyle/>
        <a:p>
          <a:pPr>
            <a:defRPr cap="all"/>
          </a:pPr>
          <a:r>
            <a:rPr lang="en-GB"/>
            <a:t>Thank you for listening </a:t>
          </a:r>
          <a:endParaRPr lang="en-US"/>
        </a:p>
      </dgm:t>
    </dgm:pt>
    <dgm:pt modelId="{32FA5C36-C458-4004-8E91-6D01D6EF854D}" type="parTrans" cxnId="{C05A3E7D-003A-47F9-8DE9-77BE50130C91}">
      <dgm:prSet/>
      <dgm:spPr/>
      <dgm:t>
        <a:bodyPr/>
        <a:lstStyle/>
        <a:p>
          <a:endParaRPr lang="en-US"/>
        </a:p>
      </dgm:t>
    </dgm:pt>
    <dgm:pt modelId="{4B9827DD-CC16-4938-A6C0-314B38062BEF}" type="sibTrans" cxnId="{C05A3E7D-003A-47F9-8DE9-77BE50130C91}">
      <dgm:prSet/>
      <dgm:spPr/>
      <dgm:t>
        <a:bodyPr/>
        <a:lstStyle/>
        <a:p>
          <a:endParaRPr lang="en-US"/>
        </a:p>
      </dgm:t>
    </dgm:pt>
    <dgm:pt modelId="{AC0E6A68-9D56-43FC-B4D4-AB0BD46C57DF}">
      <dgm:prSet/>
      <dgm:spPr/>
      <dgm:t>
        <a:bodyPr/>
        <a:lstStyle/>
        <a:p>
          <a:pPr>
            <a:defRPr cap="all"/>
          </a:pPr>
          <a:r>
            <a:rPr lang="en-GB"/>
            <a:t>Are there any questions?</a:t>
          </a:r>
          <a:endParaRPr lang="en-US"/>
        </a:p>
      </dgm:t>
    </dgm:pt>
    <dgm:pt modelId="{652C67E7-9445-4B6A-8510-9D7FCF1DB7AE}" type="parTrans" cxnId="{6F436BCF-E3BA-4617-A8E6-43DF45EFA2F1}">
      <dgm:prSet/>
      <dgm:spPr/>
      <dgm:t>
        <a:bodyPr/>
        <a:lstStyle/>
        <a:p>
          <a:endParaRPr lang="en-US"/>
        </a:p>
      </dgm:t>
    </dgm:pt>
    <dgm:pt modelId="{D799B46A-EFF0-4289-BA3E-C80DBB984621}" type="sibTrans" cxnId="{6F436BCF-E3BA-4617-A8E6-43DF45EFA2F1}">
      <dgm:prSet/>
      <dgm:spPr/>
      <dgm:t>
        <a:bodyPr/>
        <a:lstStyle/>
        <a:p>
          <a:endParaRPr lang="en-US"/>
        </a:p>
      </dgm:t>
    </dgm:pt>
    <dgm:pt modelId="{8FC1C413-2E74-46DF-8FC1-5A66BB30945D}" type="pres">
      <dgm:prSet presAssocID="{6EB3425F-E587-4207-8052-B4EC9E1E1A9D}" presName="root" presStyleCnt="0">
        <dgm:presLayoutVars>
          <dgm:dir/>
          <dgm:resizeHandles val="exact"/>
        </dgm:presLayoutVars>
      </dgm:prSet>
      <dgm:spPr/>
    </dgm:pt>
    <dgm:pt modelId="{8902DEC5-BB48-42CE-A9A5-C01A29AC2D71}" type="pres">
      <dgm:prSet presAssocID="{E7A9A050-B952-4289-A9B1-1498AF5F9CC1}" presName="compNode" presStyleCnt="0"/>
      <dgm:spPr/>
    </dgm:pt>
    <dgm:pt modelId="{AF855677-40F1-4929-BCE6-10FDF4CDECC0}" type="pres">
      <dgm:prSet presAssocID="{E7A9A050-B952-4289-A9B1-1498AF5F9CC1}" presName="iconBgRect" presStyleLbl="bgShp" presStyleIdx="0" presStyleCnt="2"/>
      <dgm:spPr/>
    </dgm:pt>
    <dgm:pt modelId="{28263838-49B1-4AA8-B85B-8677E9D908F5}" type="pres">
      <dgm:prSet presAssocID="{E7A9A050-B952-4289-A9B1-1498AF5F9CC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4F235945-3432-45C9-9873-323C8635B77E}" type="pres">
      <dgm:prSet presAssocID="{E7A9A050-B952-4289-A9B1-1498AF5F9CC1}" presName="spaceRect" presStyleCnt="0"/>
      <dgm:spPr/>
    </dgm:pt>
    <dgm:pt modelId="{0A80819A-DDC8-43E9-A5A0-F7089F3B1094}" type="pres">
      <dgm:prSet presAssocID="{E7A9A050-B952-4289-A9B1-1498AF5F9CC1}" presName="textRect" presStyleLbl="revTx" presStyleIdx="0" presStyleCnt="2">
        <dgm:presLayoutVars>
          <dgm:chMax val="1"/>
          <dgm:chPref val="1"/>
        </dgm:presLayoutVars>
      </dgm:prSet>
      <dgm:spPr/>
    </dgm:pt>
    <dgm:pt modelId="{D7F48ECD-E900-47CB-B615-A8D5F6AA8B9D}" type="pres">
      <dgm:prSet presAssocID="{4B9827DD-CC16-4938-A6C0-314B38062BEF}" presName="sibTrans" presStyleCnt="0"/>
      <dgm:spPr/>
    </dgm:pt>
    <dgm:pt modelId="{8F80D5AD-C30C-4660-B0A2-6D947D3FE7A1}" type="pres">
      <dgm:prSet presAssocID="{AC0E6A68-9D56-43FC-B4D4-AB0BD46C57DF}" presName="compNode" presStyleCnt="0"/>
      <dgm:spPr/>
    </dgm:pt>
    <dgm:pt modelId="{70034442-28CD-4D84-8A9A-D6A473A5F4E0}" type="pres">
      <dgm:prSet presAssocID="{AC0E6A68-9D56-43FC-B4D4-AB0BD46C57DF}" presName="iconBgRect" presStyleLbl="bgShp" presStyleIdx="1" presStyleCnt="2"/>
      <dgm:spPr/>
    </dgm:pt>
    <dgm:pt modelId="{9DE54710-A533-44EB-86DE-EB7A72CF9D26}" type="pres">
      <dgm:prSet presAssocID="{AC0E6A68-9D56-43FC-B4D4-AB0BD46C57D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5C1D1846-DD3F-48F2-B9CD-7C42C63DEC05}" type="pres">
      <dgm:prSet presAssocID="{AC0E6A68-9D56-43FC-B4D4-AB0BD46C57DF}" presName="spaceRect" presStyleCnt="0"/>
      <dgm:spPr/>
    </dgm:pt>
    <dgm:pt modelId="{BC16A78A-61F4-47DA-98A3-1352FD9A6AAA}" type="pres">
      <dgm:prSet presAssocID="{AC0E6A68-9D56-43FC-B4D4-AB0BD46C57DF}" presName="textRect" presStyleLbl="revTx" presStyleIdx="1" presStyleCnt="2">
        <dgm:presLayoutVars>
          <dgm:chMax val="1"/>
          <dgm:chPref val="1"/>
        </dgm:presLayoutVars>
      </dgm:prSet>
      <dgm:spPr/>
    </dgm:pt>
  </dgm:ptLst>
  <dgm:cxnLst>
    <dgm:cxn modelId="{42BD1E29-0A3C-40D3-AA11-46F4BA81ACCB}" type="presOf" srcId="{6EB3425F-E587-4207-8052-B4EC9E1E1A9D}" destId="{8FC1C413-2E74-46DF-8FC1-5A66BB30945D}" srcOrd="0" destOrd="0" presId="urn:microsoft.com/office/officeart/2018/5/layout/IconCircleLabelList"/>
    <dgm:cxn modelId="{45E93C69-D2C1-40CD-858A-ADA7638F5D91}" type="presOf" srcId="{E7A9A050-B952-4289-A9B1-1498AF5F9CC1}" destId="{0A80819A-DDC8-43E9-A5A0-F7089F3B1094}" srcOrd="0" destOrd="0" presId="urn:microsoft.com/office/officeart/2018/5/layout/IconCircleLabelList"/>
    <dgm:cxn modelId="{C05A3E7D-003A-47F9-8DE9-77BE50130C91}" srcId="{6EB3425F-E587-4207-8052-B4EC9E1E1A9D}" destId="{E7A9A050-B952-4289-A9B1-1498AF5F9CC1}" srcOrd="0" destOrd="0" parTransId="{32FA5C36-C458-4004-8E91-6D01D6EF854D}" sibTransId="{4B9827DD-CC16-4938-A6C0-314B38062BEF}"/>
    <dgm:cxn modelId="{6F436BCF-E3BA-4617-A8E6-43DF45EFA2F1}" srcId="{6EB3425F-E587-4207-8052-B4EC9E1E1A9D}" destId="{AC0E6A68-9D56-43FC-B4D4-AB0BD46C57DF}" srcOrd="1" destOrd="0" parTransId="{652C67E7-9445-4B6A-8510-9D7FCF1DB7AE}" sibTransId="{D799B46A-EFF0-4289-BA3E-C80DBB984621}"/>
    <dgm:cxn modelId="{52566ED9-E0F2-40A3-8627-182A2458C601}" type="presOf" srcId="{AC0E6A68-9D56-43FC-B4D4-AB0BD46C57DF}" destId="{BC16A78A-61F4-47DA-98A3-1352FD9A6AAA}" srcOrd="0" destOrd="0" presId="urn:microsoft.com/office/officeart/2018/5/layout/IconCircleLabelList"/>
    <dgm:cxn modelId="{36759137-12D2-425C-A1AF-91D1347F0DC7}" type="presParOf" srcId="{8FC1C413-2E74-46DF-8FC1-5A66BB30945D}" destId="{8902DEC5-BB48-42CE-A9A5-C01A29AC2D71}" srcOrd="0" destOrd="0" presId="urn:microsoft.com/office/officeart/2018/5/layout/IconCircleLabelList"/>
    <dgm:cxn modelId="{C467E527-F7B8-44DB-AB2D-57F432405837}" type="presParOf" srcId="{8902DEC5-BB48-42CE-A9A5-C01A29AC2D71}" destId="{AF855677-40F1-4929-BCE6-10FDF4CDECC0}" srcOrd="0" destOrd="0" presId="urn:microsoft.com/office/officeart/2018/5/layout/IconCircleLabelList"/>
    <dgm:cxn modelId="{737E21E5-8FBB-483F-887E-72DA19349E73}" type="presParOf" srcId="{8902DEC5-BB48-42CE-A9A5-C01A29AC2D71}" destId="{28263838-49B1-4AA8-B85B-8677E9D908F5}" srcOrd="1" destOrd="0" presId="urn:microsoft.com/office/officeart/2018/5/layout/IconCircleLabelList"/>
    <dgm:cxn modelId="{AF1488B3-74AD-41EB-84B4-31200CC17592}" type="presParOf" srcId="{8902DEC5-BB48-42CE-A9A5-C01A29AC2D71}" destId="{4F235945-3432-45C9-9873-323C8635B77E}" srcOrd="2" destOrd="0" presId="urn:microsoft.com/office/officeart/2018/5/layout/IconCircleLabelList"/>
    <dgm:cxn modelId="{16AF1827-FFD8-4910-B805-DA1F614AC5F1}" type="presParOf" srcId="{8902DEC5-BB48-42CE-A9A5-C01A29AC2D71}" destId="{0A80819A-DDC8-43E9-A5A0-F7089F3B1094}" srcOrd="3" destOrd="0" presId="urn:microsoft.com/office/officeart/2018/5/layout/IconCircleLabelList"/>
    <dgm:cxn modelId="{F74AD742-1D05-4E16-A08F-1C7990795FD9}" type="presParOf" srcId="{8FC1C413-2E74-46DF-8FC1-5A66BB30945D}" destId="{D7F48ECD-E900-47CB-B615-A8D5F6AA8B9D}" srcOrd="1" destOrd="0" presId="urn:microsoft.com/office/officeart/2018/5/layout/IconCircleLabelList"/>
    <dgm:cxn modelId="{3AD60052-4CE1-4602-BBC7-56DEBDE55304}" type="presParOf" srcId="{8FC1C413-2E74-46DF-8FC1-5A66BB30945D}" destId="{8F80D5AD-C30C-4660-B0A2-6D947D3FE7A1}" srcOrd="2" destOrd="0" presId="urn:microsoft.com/office/officeart/2018/5/layout/IconCircleLabelList"/>
    <dgm:cxn modelId="{C0605F3D-B20B-46D5-9AC2-1170711BFD01}" type="presParOf" srcId="{8F80D5AD-C30C-4660-B0A2-6D947D3FE7A1}" destId="{70034442-28CD-4D84-8A9A-D6A473A5F4E0}" srcOrd="0" destOrd="0" presId="urn:microsoft.com/office/officeart/2018/5/layout/IconCircleLabelList"/>
    <dgm:cxn modelId="{93DCD7DE-0CD4-4360-ABE7-66CCBFFB95EC}" type="presParOf" srcId="{8F80D5AD-C30C-4660-B0A2-6D947D3FE7A1}" destId="{9DE54710-A533-44EB-86DE-EB7A72CF9D26}" srcOrd="1" destOrd="0" presId="urn:microsoft.com/office/officeart/2018/5/layout/IconCircleLabelList"/>
    <dgm:cxn modelId="{2C4AABF3-E139-4908-A891-2011E57BDB14}" type="presParOf" srcId="{8F80D5AD-C30C-4660-B0A2-6D947D3FE7A1}" destId="{5C1D1846-DD3F-48F2-B9CD-7C42C63DEC05}" srcOrd="2" destOrd="0" presId="urn:microsoft.com/office/officeart/2018/5/layout/IconCircleLabelList"/>
    <dgm:cxn modelId="{532813C9-36D7-4C7E-8780-0B9B552251DF}" type="presParOf" srcId="{8F80D5AD-C30C-4660-B0A2-6D947D3FE7A1}" destId="{BC16A78A-61F4-47DA-98A3-1352FD9A6AA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37206B-80ED-4F80-B612-E904C249BED2}">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BBBC4E-1A0A-4FDA-89EF-39A87A01EA06}">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b="1" kern="1200" noProof="0" dirty="0"/>
            <a:t>1. Early Intervention &amp; Education</a:t>
          </a:r>
          <a:endParaRPr lang="en-GB" sz="4000" kern="1200" noProof="0" dirty="0"/>
        </a:p>
      </dsp:txBody>
      <dsp:txXfrm>
        <a:off x="0" y="531"/>
        <a:ext cx="10515600" cy="870055"/>
      </dsp:txXfrm>
    </dsp:sp>
    <dsp:sp modelId="{B72E6AD7-D462-4C3B-A11E-6A91268C5ACF}">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9D453-88D6-4F5F-AC9F-D4B9F580BBC7}">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b="1" kern="1200" noProof="0" dirty="0"/>
            <a:t>2. Stronger Law Enforcement</a:t>
          </a:r>
          <a:endParaRPr lang="en-GB" sz="4000" kern="1200" noProof="0" dirty="0"/>
        </a:p>
      </dsp:txBody>
      <dsp:txXfrm>
        <a:off x="0" y="870586"/>
        <a:ext cx="10515600" cy="870055"/>
      </dsp:txXfrm>
    </dsp:sp>
    <dsp:sp modelId="{3F36CE49-B2F5-4060-B469-C381F0FE9FE8}">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9E246-F0B4-41E5-AD64-3B14E14326A0}">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b="1" kern="1200" noProof="0" dirty="0"/>
            <a:t>3. Community Support &amp; Engagement</a:t>
          </a:r>
          <a:endParaRPr lang="en-GB" sz="4000" kern="1200" noProof="0" dirty="0"/>
        </a:p>
      </dsp:txBody>
      <dsp:txXfrm>
        <a:off x="0" y="1740641"/>
        <a:ext cx="10515600" cy="870055"/>
      </dsp:txXfrm>
    </dsp:sp>
    <dsp:sp modelId="{36B0180B-6038-4B68-B2D7-FE5C1AF18432}">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84B130-0926-4780-8DF1-2C2BCDFE9D7D}">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b="1" kern="1200" noProof="0" dirty="0"/>
            <a:t>4. Social and Economic Reforms</a:t>
          </a:r>
          <a:endParaRPr lang="en-GB" sz="4000" kern="1200" noProof="0" dirty="0"/>
        </a:p>
      </dsp:txBody>
      <dsp:txXfrm>
        <a:off x="0" y="2610696"/>
        <a:ext cx="10515600" cy="870055"/>
      </dsp:txXfrm>
    </dsp:sp>
    <dsp:sp modelId="{4D6FC24B-DFB2-46DC-AEC2-1BE4C96991ED}">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85E1D-1517-4785-981C-022860830D73}">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b="1" kern="1200" noProof="0" dirty="0"/>
            <a:t>5. Collaborative Efforts</a:t>
          </a:r>
          <a:endParaRPr lang="en-GB" sz="4000" kern="1200" noProof="0" dirty="0"/>
        </a:p>
      </dsp:txBody>
      <dsp:txXfrm>
        <a:off x="0" y="3480751"/>
        <a:ext cx="10515600"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EFA2F-4E5E-43F2-9CF8-28256270AF21}">
      <dsp:nvSpPr>
        <dsp:cNvPr id="0" name=""/>
        <dsp:cNvSpPr/>
      </dsp:nvSpPr>
      <dsp:spPr>
        <a:xfrm>
          <a:off x="0" y="4074"/>
          <a:ext cx="10641262" cy="867893"/>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3FE73-6FE2-4623-9840-9B33CA637F4A}">
      <dsp:nvSpPr>
        <dsp:cNvPr id="0" name=""/>
        <dsp:cNvSpPr/>
      </dsp:nvSpPr>
      <dsp:spPr>
        <a:xfrm>
          <a:off x="262537" y="199350"/>
          <a:ext cx="477341" cy="4773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11E2A51-4095-4315-991E-2705F32DB132}">
      <dsp:nvSpPr>
        <dsp:cNvPr id="0" name=""/>
        <dsp:cNvSpPr/>
      </dsp:nvSpPr>
      <dsp:spPr>
        <a:xfrm>
          <a:off x="1002416" y="4074"/>
          <a:ext cx="9638846" cy="86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852" tIns="91852" rIns="91852" bIns="91852" numCol="1" spcCol="1270" anchor="ctr" anchorCtr="0">
          <a:noAutofit/>
        </a:bodyPr>
        <a:lstStyle/>
        <a:p>
          <a:pPr marL="0" lvl="0" indent="0" algn="l" defTabSz="844550">
            <a:lnSpc>
              <a:spcPct val="100000"/>
            </a:lnSpc>
            <a:spcBef>
              <a:spcPct val="0"/>
            </a:spcBef>
            <a:spcAft>
              <a:spcPct val="35000"/>
            </a:spcAft>
            <a:buNone/>
          </a:pPr>
          <a:r>
            <a:rPr lang="en-GB" sz="1900" kern="1200" noProof="0" dirty="0"/>
            <a:t>Background Reading</a:t>
          </a:r>
        </a:p>
      </dsp:txBody>
      <dsp:txXfrm>
        <a:off x="1002416" y="4074"/>
        <a:ext cx="9638846" cy="867893"/>
      </dsp:txXfrm>
    </dsp:sp>
    <dsp:sp modelId="{1C03B8EC-5BDE-490D-B75E-03749A514240}">
      <dsp:nvSpPr>
        <dsp:cNvPr id="0" name=""/>
        <dsp:cNvSpPr/>
      </dsp:nvSpPr>
      <dsp:spPr>
        <a:xfrm>
          <a:off x="0" y="1088941"/>
          <a:ext cx="10641262" cy="867893"/>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C5146-28D8-4775-A8CF-DC22B70E9F02}">
      <dsp:nvSpPr>
        <dsp:cNvPr id="0" name=""/>
        <dsp:cNvSpPr/>
      </dsp:nvSpPr>
      <dsp:spPr>
        <a:xfrm>
          <a:off x="262537" y="1284216"/>
          <a:ext cx="477341" cy="4773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DF65B5F-5990-414F-972D-F1CC29E129C6}">
      <dsp:nvSpPr>
        <dsp:cNvPr id="0" name=""/>
        <dsp:cNvSpPr/>
      </dsp:nvSpPr>
      <dsp:spPr>
        <a:xfrm>
          <a:off x="1002416" y="1088941"/>
          <a:ext cx="9638846" cy="86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852" tIns="91852" rIns="91852" bIns="91852" numCol="1" spcCol="1270" anchor="ctr" anchorCtr="0">
          <a:noAutofit/>
        </a:bodyPr>
        <a:lstStyle/>
        <a:p>
          <a:pPr marL="0" lvl="0" indent="0" algn="l" defTabSz="844550">
            <a:lnSpc>
              <a:spcPct val="100000"/>
            </a:lnSpc>
            <a:spcBef>
              <a:spcPct val="0"/>
            </a:spcBef>
            <a:spcAft>
              <a:spcPct val="35000"/>
            </a:spcAft>
            <a:buNone/>
          </a:pPr>
          <a:r>
            <a:rPr lang="en-GB" sz="1900" kern="1200" noProof="0" dirty="0"/>
            <a:t>Planning</a:t>
          </a:r>
        </a:p>
      </dsp:txBody>
      <dsp:txXfrm>
        <a:off x="1002416" y="1088941"/>
        <a:ext cx="9638846" cy="867893"/>
      </dsp:txXfrm>
    </dsp:sp>
    <dsp:sp modelId="{06D51DD8-559B-4B0F-ABC4-6231CF13BE50}">
      <dsp:nvSpPr>
        <dsp:cNvPr id="0" name=""/>
        <dsp:cNvSpPr/>
      </dsp:nvSpPr>
      <dsp:spPr>
        <a:xfrm>
          <a:off x="0" y="2173807"/>
          <a:ext cx="10641262" cy="867893"/>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9322C-65E8-46B0-957B-417D067C1366}">
      <dsp:nvSpPr>
        <dsp:cNvPr id="0" name=""/>
        <dsp:cNvSpPr/>
      </dsp:nvSpPr>
      <dsp:spPr>
        <a:xfrm>
          <a:off x="262537" y="2369083"/>
          <a:ext cx="477341" cy="4773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D1E5B38-B8A2-4FAE-91EF-C10544FC1E89}">
      <dsp:nvSpPr>
        <dsp:cNvPr id="0" name=""/>
        <dsp:cNvSpPr/>
      </dsp:nvSpPr>
      <dsp:spPr>
        <a:xfrm>
          <a:off x="1002416" y="2173807"/>
          <a:ext cx="9638846" cy="86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852" tIns="91852" rIns="91852" bIns="91852" numCol="1" spcCol="1270" anchor="ctr" anchorCtr="0">
          <a:noAutofit/>
        </a:bodyPr>
        <a:lstStyle/>
        <a:p>
          <a:pPr marL="0" lvl="0" indent="0" algn="l" defTabSz="844550">
            <a:lnSpc>
              <a:spcPct val="100000"/>
            </a:lnSpc>
            <a:spcBef>
              <a:spcPct val="0"/>
            </a:spcBef>
            <a:spcAft>
              <a:spcPct val="35000"/>
            </a:spcAft>
            <a:buNone/>
          </a:pPr>
          <a:r>
            <a:rPr lang="en-GB" sz="1900" kern="1200" noProof="0" dirty="0"/>
            <a:t>Structure</a:t>
          </a:r>
        </a:p>
      </dsp:txBody>
      <dsp:txXfrm>
        <a:off x="1002416" y="2173807"/>
        <a:ext cx="9638846" cy="867893"/>
      </dsp:txXfrm>
    </dsp:sp>
    <dsp:sp modelId="{2BFEF8AF-B216-4E3A-BB20-323043E2F90B}">
      <dsp:nvSpPr>
        <dsp:cNvPr id="0" name=""/>
        <dsp:cNvSpPr/>
      </dsp:nvSpPr>
      <dsp:spPr>
        <a:xfrm>
          <a:off x="0" y="3258673"/>
          <a:ext cx="10641262" cy="867893"/>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3D246-7823-4D34-A89F-7E5922D57320}">
      <dsp:nvSpPr>
        <dsp:cNvPr id="0" name=""/>
        <dsp:cNvSpPr/>
      </dsp:nvSpPr>
      <dsp:spPr>
        <a:xfrm>
          <a:off x="262537" y="3453949"/>
          <a:ext cx="477341" cy="4773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A59C2E4-F520-4B22-8901-44DEF1CC8404}">
      <dsp:nvSpPr>
        <dsp:cNvPr id="0" name=""/>
        <dsp:cNvSpPr/>
      </dsp:nvSpPr>
      <dsp:spPr>
        <a:xfrm>
          <a:off x="1002416" y="3258673"/>
          <a:ext cx="9638846" cy="86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852" tIns="91852" rIns="91852" bIns="91852" numCol="1" spcCol="1270" anchor="ctr" anchorCtr="0">
          <a:noAutofit/>
        </a:bodyPr>
        <a:lstStyle/>
        <a:p>
          <a:pPr marL="0" lvl="0" indent="0" algn="l" defTabSz="844550">
            <a:lnSpc>
              <a:spcPct val="100000"/>
            </a:lnSpc>
            <a:spcBef>
              <a:spcPct val="0"/>
            </a:spcBef>
            <a:spcAft>
              <a:spcPct val="35000"/>
            </a:spcAft>
            <a:buNone/>
          </a:pPr>
          <a:r>
            <a:rPr lang="en-GB" sz="1900" kern="1200" noProof="0" dirty="0"/>
            <a:t>Wider reading</a:t>
          </a:r>
        </a:p>
      </dsp:txBody>
      <dsp:txXfrm>
        <a:off x="1002416" y="3258673"/>
        <a:ext cx="9638846" cy="867893"/>
      </dsp:txXfrm>
    </dsp:sp>
    <dsp:sp modelId="{11E54E4C-4DAE-4421-AA79-35A8CC1D2FFD}">
      <dsp:nvSpPr>
        <dsp:cNvPr id="0" name=""/>
        <dsp:cNvSpPr/>
      </dsp:nvSpPr>
      <dsp:spPr>
        <a:xfrm>
          <a:off x="0" y="4343540"/>
          <a:ext cx="10641262" cy="867893"/>
        </a:xfrm>
        <a:prstGeom prst="roundRect">
          <a:avLst>
            <a:gd name="adj" fmla="val 10000"/>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9F701-C0CB-4C68-BB59-2905B9C1EDF0}">
      <dsp:nvSpPr>
        <dsp:cNvPr id="0" name=""/>
        <dsp:cNvSpPr/>
      </dsp:nvSpPr>
      <dsp:spPr>
        <a:xfrm>
          <a:off x="262537" y="4538816"/>
          <a:ext cx="477341" cy="4773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100672C-43F2-4491-98DC-041D3E9F0B91}">
      <dsp:nvSpPr>
        <dsp:cNvPr id="0" name=""/>
        <dsp:cNvSpPr/>
      </dsp:nvSpPr>
      <dsp:spPr>
        <a:xfrm>
          <a:off x="1002416" y="4343540"/>
          <a:ext cx="9638846" cy="867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852" tIns="91852" rIns="91852" bIns="91852" numCol="1" spcCol="1270" anchor="ctr" anchorCtr="0">
          <a:noAutofit/>
        </a:bodyPr>
        <a:lstStyle/>
        <a:p>
          <a:pPr marL="0" lvl="0" indent="0" algn="l" defTabSz="844550">
            <a:lnSpc>
              <a:spcPct val="100000"/>
            </a:lnSpc>
            <a:spcBef>
              <a:spcPct val="0"/>
            </a:spcBef>
            <a:spcAft>
              <a:spcPct val="35000"/>
            </a:spcAft>
            <a:buNone/>
          </a:pPr>
          <a:r>
            <a:rPr lang="en-GB" sz="1900" kern="1200" noProof="0" dirty="0"/>
            <a:t>Reflection and challenges </a:t>
          </a:r>
        </a:p>
      </dsp:txBody>
      <dsp:txXfrm>
        <a:off x="1002416" y="4343540"/>
        <a:ext cx="9638846" cy="867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55677-40F1-4929-BCE6-10FDF4CDECC0}">
      <dsp:nvSpPr>
        <dsp:cNvPr id="0" name=""/>
        <dsp:cNvSpPr/>
      </dsp:nvSpPr>
      <dsp:spPr>
        <a:xfrm>
          <a:off x="2250914" y="29640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263838-49B1-4AA8-B85B-8677E9D908F5}">
      <dsp:nvSpPr>
        <dsp:cNvPr id="0" name=""/>
        <dsp:cNvSpPr/>
      </dsp:nvSpPr>
      <dsp:spPr>
        <a:xfrm>
          <a:off x="2718914"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0819A-DDC8-43E9-A5A0-F7089F3B1094}">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Thank you for listening </a:t>
          </a:r>
          <a:endParaRPr lang="en-US" sz="2500" kern="1200"/>
        </a:p>
      </dsp:txBody>
      <dsp:txXfrm>
        <a:off x="1548914" y="3176402"/>
        <a:ext cx="3600000" cy="720000"/>
      </dsp:txXfrm>
    </dsp:sp>
    <dsp:sp modelId="{70034442-28CD-4D84-8A9A-D6A473A5F4E0}">
      <dsp:nvSpPr>
        <dsp:cNvPr id="0" name=""/>
        <dsp:cNvSpPr/>
      </dsp:nvSpPr>
      <dsp:spPr>
        <a:xfrm>
          <a:off x="6480914" y="29640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E54710-A533-44EB-86DE-EB7A72CF9D26}">
      <dsp:nvSpPr>
        <dsp:cNvPr id="0" name=""/>
        <dsp:cNvSpPr/>
      </dsp:nvSpPr>
      <dsp:spPr>
        <a:xfrm>
          <a:off x="6948914" y="7644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6A78A-61F4-47DA-98A3-1352FD9A6AAA}">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Are there any questions?</a:t>
          </a:r>
          <a:endParaRPr lang="en-US" sz="2500" kern="1200"/>
        </a:p>
      </dsp:txBody>
      <dsp:txXfrm>
        <a:off x="5778914" y="317640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B6955-EB12-4F17-8EC9-6E0025309E4E}" type="datetimeFigureOut">
              <a:rPr lang="en-GB" smtClean="0"/>
              <a:t>01/05/2025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3E2371-EFE5-4B62-AABF-866CA0FF41A8}" type="slidenum">
              <a:rPr lang="en-GB" smtClean="0"/>
              <a:t>‹#›</a:t>
            </a:fld>
            <a:endParaRPr lang="en-GB"/>
          </a:p>
        </p:txBody>
      </p:sp>
    </p:spTree>
    <p:extLst>
      <p:ext uri="{BB962C8B-B14F-4D97-AF65-F5344CB8AC3E}">
        <p14:creationId xmlns:p14="http://schemas.microsoft.com/office/powerpoint/2010/main" val="17572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1</a:t>
            </a:fld>
            <a:endParaRPr lang="en-GB"/>
          </a:p>
        </p:txBody>
      </p:sp>
    </p:spTree>
    <p:extLst>
      <p:ext uri="{BB962C8B-B14F-4D97-AF65-F5344CB8AC3E}">
        <p14:creationId xmlns:p14="http://schemas.microsoft.com/office/powerpoint/2010/main" val="438727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2</a:t>
            </a:fld>
            <a:endParaRPr lang="en-GB"/>
          </a:p>
        </p:txBody>
      </p:sp>
    </p:spTree>
    <p:extLst>
      <p:ext uri="{BB962C8B-B14F-4D97-AF65-F5344CB8AC3E}">
        <p14:creationId xmlns:p14="http://schemas.microsoft.com/office/powerpoint/2010/main" val="963476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u="sng" kern="100" dirty="0">
                <a:effectLst/>
                <a:latin typeface="Calibri" panose="020F0502020204030204" pitchFamily="34" charset="0"/>
                <a:ea typeface="Calibri" panose="020F0502020204030204" pitchFamily="34" charset="0"/>
                <a:cs typeface="Arial" panose="020B0604020202020204" pitchFamily="34" charset="0"/>
              </a:rPr>
              <a:t>What is gang violence?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police define gangs as a group of people who may commit crimes or hurt people. They might carry knives or other weapons and use them either to show off or to threaten people. They might try to get you involved with them and what they do – or threaten to hurt you if you don’t join them, or if you belong to another gang. Gang violence can be carried out in the form of anti social behaviour, stalking or harassment, assault, hate crime and theft. (Williams, 2024)</a:t>
            </a:r>
          </a:p>
        </p:txBody>
      </p:sp>
      <p:sp>
        <p:nvSpPr>
          <p:cNvPr id="4" name="Slide Number Placeholder 3"/>
          <p:cNvSpPr>
            <a:spLocks noGrp="1"/>
          </p:cNvSpPr>
          <p:nvPr>
            <p:ph type="sldNum" sz="quarter" idx="5"/>
          </p:nvPr>
        </p:nvSpPr>
        <p:spPr/>
        <p:txBody>
          <a:bodyPr/>
          <a:lstStyle/>
          <a:p>
            <a:fld id="{3E3E2371-EFE5-4B62-AABF-866CA0FF41A8}" type="slidenum">
              <a:rPr lang="en-GB" smtClean="0"/>
              <a:t>3</a:t>
            </a:fld>
            <a:endParaRPr lang="en-GB"/>
          </a:p>
        </p:txBody>
      </p:sp>
    </p:spTree>
    <p:extLst>
      <p:ext uri="{BB962C8B-B14F-4D97-AF65-F5344CB8AC3E}">
        <p14:creationId xmlns:p14="http://schemas.microsoft.com/office/powerpoint/2010/main" val="2291615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b="0" u="sng" kern="100" dirty="0">
                <a:effectLst/>
                <a:latin typeface="Calibri" panose="020F0502020204030204" pitchFamily="34" charset="0"/>
                <a:ea typeface="Calibri" panose="020F0502020204030204" pitchFamily="34" charset="0"/>
                <a:cs typeface="Arial" panose="020B0604020202020204" pitchFamily="34" charset="0"/>
              </a:rPr>
              <a:t>What is knife crime?</a:t>
            </a:r>
          </a:p>
          <a:p>
            <a:pPr>
              <a:lnSpc>
                <a:spcPct val="107000"/>
              </a:lnSpc>
              <a:spcAft>
                <a:spcPts val="800"/>
              </a:spcAft>
              <a:buNone/>
            </a:pPr>
            <a:r>
              <a:rPr lang="en-GB" sz="1800" b="0" kern="100" dirty="0">
                <a:effectLst/>
                <a:latin typeface="Calibri" panose="020F0502020204030204" pitchFamily="34" charset="0"/>
                <a:ea typeface="Calibri" panose="020F0502020204030204" pitchFamily="34" charset="0"/>
                <a:cs typeface="Arial" panose="020B0604020202020204" pitchFamily="34" charset="0"/>
              </a:rPr>
              <a:t>Knife crime refers to any criminal offence involving a knife or bladed weapon, including carrying, using, or threatening someone with a knife, as well as assault, robbery, or murder involving a blade (Downs , 2025).</a:t>
            </a:r>
          </a:p>
          <a:p>
            <a:pPr>
              <a:lnSpc>
                <a:spcPct val="107000"/>
              </a:lnSpc>
              <a:spcAft>
                <a:spcPts val="800"/>
              </a:spcAft>
              <a:buNone/>
            </a:pPr>
            <a:endParaRPr lang="en-GB" sz="1800" b="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buNone/>
            </a:pPr>
            <a:r>
              <a:rPr lang="en-GB" sz="1800" b="0" kern="100" dirty="0">
                <a:effectLst/>
                <a:latin typeface="Calibri" panose="020F0502020204030204" pitchFamily="34" charset="0"/>
                <a:ea typeface="Calibri" panose="020F0502020204030204" pitchFamily="34" charset="0"/>
                <a:cs typeface="Arial" panose="020B0604020202020204" pitchFamily="34" charset="0"/>
              </a:rPr>
              <a:t>According to Downs (2025) possessing a knife or other bladed article in a public place is a criminal offence under Section 139 of the Criminal Justice Act 1988. Additionally, under Section 1 of the Prevention of Crime Act 1953, it is an offence to carry an "offensive weapon" in any public place. Both offences carry a maximum penalty of up to 4 years imprisonment. </a:t>
            </a:r>
          </a:p>
          <a:p>
            <a:pPr>
              <a:lnSpc>
                <a:spcPct val="107000"/>
              </a:lnSpc>
              <a:spcAft>
                <a:spcPts val="800"/>
              </a:spcAft>
              <a:buNone/>
            </a:pPr>
            <a:endParaRPr lang="en-GB" sz="1800" b="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b="0" kern="100" dirty="0">
                <a:effectLst/>
                <a:latin typeface="Calibri" panose="020F0502020204030204" pitchFamily="34" charset="0"/>
                <a:ea typeface="Calibri" panose="020F0502020204030204" pitchFamily="34" charset="0"/>
                <a:cs typeface="Arial" panose="020B0604020202020204" pitchFamily="34" charset="0"/>
              </a:rPr>
              <a:t>According to Allen and Wong (2025) in the year ending March 2024, there were around 50,500 offences involving a sharp instrument in England and Wales and In the year ending March 2023, Home Office data shows there were 224 homicides using a sharp instrument, including knives and broken bottles. This meant sharp instruments were used in 41% of the 594 homicides that occurred in England and Wales in 2022/23.</a:t>
            </a:r>
          </a:p>
          <a:p>
            <a:endParaRPr lang="en-GB" u="sng" dirty="0"/>
          </a:p>
          <a:p>
            <a:pPr>
              <a:lnSpc>
                <a:spcPct val="107000"/>
              </a:lnSpc>
              <a:spcAft>
                <a:spcPts val="800"/>
              </a:spcAft>
              <a:buNone/>
            </a:pPr>
            <a:r>
              <a:rPr lang="en-GB" sz="1800" u="sng" kern="100" dirty="0">
                <a:effectLst/>
                <a:latin typeface="Calibri" panose="020F0502020204030204" pitchFamily="34" charset="0"/>
                <a:ea typeface="Calibri" panose="020F0502020204030204" pitchFamily="34" charset="0"/>
                <a:cs typeface="Arial" panose="020B0604020202020204" pitchFamily="34" charset="0"/>
              </a:rPr>
              <a:t>Gang scoreboard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Gangs use a scoreboard system to keep track of stabbings, killings or attacks on rival gangs. Typically, within a gang culture you will earn points for committing violent attacks, the more severe the violence the higher the score.   Different parts of the body hold a different score, for example you’d </a:t>
            </a:r>
            <a:r>
              <a:rPr lang="en-GB" sz="1800" b="0" kern="100" dirty="0">
                <a:effectLst/>
                <a:latin typeface="Calibri" panose="020F0502020204030204" pitchFamily="34" charset="0"/>
                <a:ea typeface="Calibri" panose="020F0502020204030204" pitchFamily="34" charset="0"/>
                <a:cs typeface="Arial" panose="020B0604020202020204" pitchFamily="34" charset="0"/>
              </a:rPr>
              <a:t>get 50 points for stabbing someone in the head, 30 points for the chest, 20 points for the stomach, 10 points for the leg and 5 points for the arm.  Gang scoreboard may be reinforced through social media, drill music, or word of mouth and can drive younger members to commit violence to gain respect or move up within the gang hierarchy (Farrell, 2019)</a:t>
            </a:r>
          </a:p>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4</a:t>
            </a:fld>
            <a:endParaRPr lang="en-GB"/>
          </a:p>
        </p:txBody>
      </p:sp>
    </p:spTree>
    <p:extLst>
      <p:ext uri="{BB962C8B-B14F-4D97-AF65-F5344CB8AC3E}">
        <p14:creationId xmlns:p14="http://schemas.microsoft.com/office/powerpoint/2010/main" val="2042119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u="sng" kern="100" dirty="0">
                <a:effectLst/>
                <a:latin typeface="Calibri" panose="020F0502020204030204" pitchFamily="34" charset="0"/>
                <a:ea typeface="Calibri" panose="020F0502020204030204" pitchFamily="34" charset="0"/>
                <a:cs typeface="Arial" panose="020B0604020202020204" pitchFamily="34" charset="0"/>
              </a:rPr>
              <a:t>What is strain theory?</a:t>
            </a:r>
          </a:p>
          <a:p>
            <a:pPr>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Arial" panose="020B0604020202020204" pitchFamily="34" charset="0"/>
              </a:rPr>
              <a:t>Strain theory was originally developed by Robert Merton and suggests that when individuals are  unable to achieve socially accepted goals (like wealth or success) through legitimate means (such as education or employment), they experience </a:t>
            </a:r>
            <a:r>
              <a:rPr lang="en-GB" sz="1800" i="1" kern="100" dirty="0">
                <a:effectLst/>
                <a:latin typeface="Calibri" panose="020F0502020204030204" pitchFamily="34" charset="0"/>
                <a:ea typeface="Calibri" panose="020F0502020204030204" pitchFamily="34" charset="0"/>
                <a:cs typeface="Arial" panose="020B0604020202020204" pitchFamily="34" charset="0"/>
              </a:rPr>
              <a:t>strain</a:t>
            </a:r>
            <a:r>
              <a:rPr lang="en-GB" sz="1800" kern="100" dirty="0">
                <a:effectLst/>
                <a:latin typeface="Calibri" panose="020F0502020204030204" pitchFamily="34" charset="0"/>
                <a:ea typeface="Calibri" panose="020F0502020204030204" pitchFamily="34" charset="0"/>
                <a:cs typeface="Arial" panose="020B0604020202020204" pitchFamily="34" charset="0"/>
              </a:rPr>
              <a:t> or </a:t>
            </a:r>
            <a:r>
              <a:rPr lang="en-GB" sz="1800" i="1" kern="100" dirty="0">
                <a:effectLst/>
                <a:latin typeface="Calibri" panose="020F0502020204030204" pitchFamily="34" charset="0"/>
                <a:ea typeface="Calibri" panose="020F0502020204030204" pitchFamily="34" charset="0"/>
                <a:cs typeface="Arial" panose="020B0604020202020204" pitchFamily="34" charset="0"/>
              </a:rPr>
              <a:t>frustration</a:t>
            </a:r>
            <a:r>
              <a:rPr lang="en-GB" sz="1800" kern="100" dirty="0">
                <a:effectLst/>
                <a:latin typeface="Calibri" panose="020F0502020204030204" pitchFamily="34" charset="0"/>
                <a:ea typeface="Calibri" panose="020F0502020204030204" pitchFamily="34" charset="0"/>
                <a:cs typeface="Arial" panose="020B0604020202020204" pitchFamily="34" charset="0"/>
              </a:rPr>
              <a:t>. This strain can push individuals toward deviant or criminal behaviour as alternative ways to achieve those goals (Nickerson, 2023).</a:t>
            </a:r>
          </a:p>
          <a:p>
            <a:pPr>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buNone/>
            </a:pPr>
            <a:r>
              <a:rPr lang="en-GB" sz="1800" u="sng" kern="100" dirty="0">
                <a:effectLst/>
                <a:latin typeface="Calibri" panose="020F0502020204030204" pitchFamily="34" charset="0"/>
                <a:ea typeface="Calibri" panose="020F0502020204030204" pitchFamily="34" charset="0"/>
                <a:cs typeface="Arial" panose="020B0604020202020204" pitchFamily="34" charset="0"/>
              </a:rPr>
              <a:t>How does It link to gang violence?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According to Thaxton and Agnew (2017) when young people, particularly those in disadvantaged communities, face barriers to legitimate opportunities such as education and employment, they may experience frustration and strain. Merton’s theory is that some individuals will respond to this by rejecting lawful methods while still striving for socially accepted goals like wealth, status, or respect. Gangs often provide a pathway to these goals through illegal activities such as drug dealing or robbery. Moreover, gang membership can offer a sense of identity, belonging, and protection for those who feel excluded by mainstream society. In this context, violence becomes a tool for gaining status, resolving conflicts, and asserting dominance, making gang involvement a response to the structural pressures described by strain theory.</a:t>
            </a:r>
          </a:p>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5</a:t>
            </a:fld>
            <a:endParaRPr lang="en-GB"/>
          </a:p>
        </p:txBody>
      </p:sp>
    </p:spTree>
    <p:extLst>
      <p:ext uri="{BB962C8B-B14F-4D97-AF65-F5344CB8AC3E}">
        <p14:creationId xmlns:p14="http://schemas.microsoft.com/office/powerpoint/2010/main" val="3593461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According to Nickerson (2024) subcultural theory is a sociological approach that explains deviance and criminal behaviour as the result of individuals—particularly young people—forming their own subcultures in response to social exclusion, inequality, or failure to succeed through conventional means. Developed by Albert Cohen, the theory suggests that when mainstream values (such as educational achievement or career success) are unattainable, some groups develop alternative sets of values that reward behaviours considered deviant by wider society. For example, within certain youth or gang subcultures, acts like violence, defiance, or territorial control may be seen as symbols of status and respect. Subcultural theory is particularly useful for understanding group-based delinquency, gang activity, and the rejection of institutional norms among working-class youth (Nickerson, 2024).</a:t>
            </a:r>
          </a:p>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6</a:t>
            </a:fld>
            <a:endParaRPr lang="en-GB"/>
          </a:p>
        </p:txBody>
      </p:sp>
    </p:spTree>
    <p:extLst>
      <p:ext uri="{BB962C8B-B14F-4D97-AF65-F5344CB8AC3E}">
        <p14:creationId xmlns:p14="http://schemas.microsoft.com/office/powerpoint/2010/main" val="1506759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Arial" panose="020B0604020202020204" pitchFamily="34" charset="0"/>
              </a:rPr>
              <a:t>On June 2, 2019,18-year-old Fahad Nur was chased and ambushed by three men near Cathays railway station. He was stabbed 21 times, including a fatal wound to the heart. His attackers aged 25, 23 and 22 were found guilty by a jury and jailed for life. When Fahad later died at the University Hospital of Wales, he had almost £1,000 in cash and a large quantity of Class A drugs on him. The judge described the case as “tensions between rival drug-dealers” and stated that it was not a case of spontaneous violence but a pre-meditated attack (Thomas, 2020).</a:t>
            </a:r>
          </a:p>
          <a:p>
            <a:pPr>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Arial" panose="020B0604020202020204" pitchFamily="34" charset="0"/>
              </a:rPr>
              <a:t>Fahad was seen leaving Pepe's Piri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Piri</a:t>
            </a:r>
            <a:r>
              <a:rPr lang="en-GB" sz="1800" kern="100" dirty="0">
                <a:effectLst/>
                <a:latin typeface="Calibri" panose="020F0502020204030204" pitchFamily="34" charset="0"/>
                <a:ea typeface="Calibri" panose="020F0502020204030204" pitchFamily="34" charset="0"/>
                <a:cs typeface="Arial" panose="020B0604020202020204" pitchFamily="34" charset="0"/>
              </a:rPr>
              <a:t> in just after 10pm. Two hours later he was spotted with his friends riding their bikes. At 12.16am Fahad entered Park Place lane where the attack took place. Fortunately for Fahad the attack took place near Cardiff’s student union centre on a Saturday night and there were many students about including a few student nurses. Doormen from the students' union came to help and a 999 call was made at 12.20am. At 12:51am Fahad was rushed to The University Hospital of Wales where he later dies from his injuries. Two weeks after the murder a meat cleaver and a kitchen knife were found hidden in the hollow of a tree and were identified as the knives used in the attack against Fahad (Day, 2020).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Albodhoni</a:t>
            </a:r>
            <a:r>
              <a:rPr lang="en-GB" sz="1800" kern="100" dirty="0">
                <a:effectLst/>
                <a:latin typeface="Calibri" panose="020F0502020204030204" pitchFamily="34" charset="0"/>
                <a:ea typeface="Calibri" panose="020F0502020204030204" pitchFamily="34" charset="0"/>
                <a:cs typeface="Arial" panose="020B0604020202020204" pitchFamily="34" charset="0"/>
              </a:rPr>
              <a:t> bothers fled to Birmingham after the murder, they later travelled to London where they separated. Mustafa was arrested on June 5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Abdulgalil</a:t>
            </a:r>
            <a:r>
              <a:rPr lang="en-GB" sz="1800" kern="100" dirty="0">
                <a:effectLst/>
                <a:latin typeface="Calibri" panose="020F0502020204030204" pitchFamily="34" charset="0"/>
                <a:ea typeface="Calibri" panose="020F0502020204030204" pitchFamily="34" charset="0"/>
                <a:cs typeface="Arial" panose="020B0604020202020204" pitchFamily="34" charset="0"/>
              </a:rPr>
              <a:t> was arrested in Heathrow airport with his girlfriend after they tried to flee to Morocco.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Aburlgalil’s</a:t>
            </a:r>
            <a:r>
              <a:rPr lang="en-GB" sz="1800" kern="100" dirty="0">
                <a:effectLst/>
                <a:latin typeface="Calibri" panose="020F0502020204030204" pitchFamily="34" charset="0"/>
                <a:ea typeface="Calibri" panose="020F0502020204030204" pitchFamily="34" charset="0"/>
                <a:cs typeface="Arial" panose="020B0604020202020204" pitchFamily="34" charset="0"/>
              </a:rPr>
              <a:t> girlfriend was found guilty of assisting an offender. All four defendants chose not to give evidence during their trial.</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Arial" panose="020B0604020202020204" pitchFamily="34" charset="0"/>
              </a:rPr>
              <a:t>The case of </a:t>
            </a:r>
            <a:r>
              <a:rPr lang="en-GB" sz="1200" b="1" kern="100" dirty="0">
                <a:effectLst/>
                <a:latin typeface="Calibri" panose="020F0502020204030204" pitchFamily="34" charset="0"/>
                <a:ea typeface="Calibri" panose="020F0502020204030204" pitchFamily="34" charset="0"/>
                <a:cs typeface="Arial" panose="020B0604020202020204" pitchFamily="34" charset="0"/>
              </a:rPr>
              <a:t>Fahad Mohamed Nur</a:t>
            </a:r>
            <a:r>
              <a:rPr lang="en-GB" sz="1200" kern="100" dirty="0">
                <a:effectLst/>
                <a:latin typeface="Calibri" panose="020F0502020204030204" pitchFamily="34" charset="0"/>
                <a:ea typeface="Calibri" panose="020F0502020204030204" pitchFamily="34" charset="0"/>
                <a:cs typeface="Arial" panose="020B0604020202020204" pitchFamily="34" charset="0"/>
              </a:rPr>
              <a:t> is a tragic example of gang-related violence in Cardiff, Wales. </a:t>
            </a:r>
          </a:p>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7</a:t>
            </a:fld>
            <a:endParaRPr lang="en-GB"/>
          </a:p>
        </p:txBody>
      </p:sp>
    </p:spTree>
    <p:extLst>
      <p:ext uri="{BB962C8B-B14F-4D97-AF65-F5344CB8AC3E}">
        <p14:creationId xmlns:p14="http://schemas.microsoft.com/office/powerpoint/2010/main" val="3371281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According to Foster (2013) to combat </a:t>
            </a:r>
            <a:r>
              <a:rPr lang="en-GB" sz="1800" b="1" kern="100" dirty="0">
                <a:effectLst/>
                <a:latin typeface="Calibri" panose="020F0502020204030204" pitchFamily="34" charset="0"/>
                <a:ea typeface="Calibri" panose="020F0502020204030204" pitchFamily="34" charset="0"/>
                <a:cs typeface="Arial" panose="020B0604020202020204" pitchFamily="34" charset="0"/>
              </a:rPr>
              <a:t>gang violence</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b="1" kern="100" dirty="0">
                <a:effectLst/>
                <a:latin typeface="Calibri" panose="020F0502020204030204" pitchFamily="34" charset="0"/>
                <a:ea typeface="Calibri" panose="020F0502020204030204" pitchFamily="34" charset="0"/>
                <a:cs typeface="Arial" panose="020B0604020202020204" pitchFamily="34" charset="0"/>
              </a:rPr>
              <a:t>knife crime</a:t>
            </a:r>
            <a:r>
              <a:rPr lang="en-GB" sz="1800" kern="100" dirty="0">
                <a:effectLst/>
                <a:latin typeface="Calibri" panose="020F0502020204030204" pitchFamily="34" charset="0"/>
                <a:ea typeface="Calibri" panose="020F0502020204030204" pitchFamily="34" charset="0"/>
                <a:cs typeface="Arial" panose="020B0604020202020204" pitchFamily="34" charset="0"/>
              </a:rPr>
              <a:t>, early intervention is key, focusing on providing at-risk youth with positive role models, educational support, and career opportunities. Schools and community programs should promote conflict resolution and anti-violence education to equip young people with the tools to resolve disputes without resorting to violence. Law enforcement also plays a vital role, with increased patrols, anti-gang legislation, and better enforcement of knife crime laws. Additionally, collaborative efforts between local authorities, schools, community groups, and the police can address the root causes, such as poverty and social exclusion, while supporting victims and providing rehabilitation for offenders. By fostering strong community ties and offering alternatives to gangs, society can create a safer environment for all.</a:t>
            </a:r>
          </a:p>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8</a:t>
            </a:fld>
            <a:endParaRPr lang="en-GB"/>
          </a:p>
        </p:txBody>
      </p:sp>
    </p:spTree>
    <p:extLst>
      <p:ext uri="{BB962C8B-B14F-4D97-AF65-F5344CB8AC3E}">
        <p14:creationId xmlns:p14="http://schemas.microsoft.com/office/powerpoint/2010/main" val="2221829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first created a plan of what I wanted to discuss in the presentation and then using google scholar and the internet I began researching into what I wanted to discuss.  I went on multiple sources looking for the information I wanted and made sure they were credible sources. When I had my sources and information, I used the plan I  had created to help structure the information and ensured it flowed properly instead of it being jumbled together.  If I needed additional information on one of the point’s I was discussing I would go into the reference list of a sources I had previously used and used information from those sources to build my research. One challenge I faced while researching for this assignment was finding credible sources that contained the information I needed. </a:t>
            </a:r>
          </a:p>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9</a:t>
            </a:fld>
            <a:endParaRPr lang="en-GB"/>
          </a:p>
        </p:txBody>
      </p:sp>
    </p:spTree>
    <p:extLst>
      <p:ext uri="{BB962C8B-B14F-4D97-AF65-F5344CB8AC3E}">
        <p14:creationId xmlns:p14="http://schemas.microsoft.com/office/powerpoint/2010/main" val="3017362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In conclusion, gang violence and knife crime are complex and deeply rooted issues that continue to impact individuals, families, and communities across England and Wales. As we have seen, these problems often stem from social exclusion, poverty, and lack of opportunity, especially among young people. Theories such as strain theory and subcultural theory that were mentioned in this presentation help us understand why some turn to gangs and violence as a way to gain identity, respect, or security. However, with a combination of early intervention, education and community engagement we can work toward real, long-term solutions and create safe communities for future generations. </a:t>
            </a:r>
          </a:p>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10</a:t>
            </a:fld>
            <a:endParaRPr lang="en-GB"/>
          </a:p>
        </p:txBody>
      </p:sp>
    </p:spTree>
    <p:extLst>
      <p:ext uri="{BB962C8B-B14F-4D97-AF65-F5344CB8AC3E}">
        <p14:creationId xmlns:p14="http://schemas.microsoft.com/office/powerpoint/2010/main" val="2158746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3E2371-EFE5-4B62-AABF-866CA0FF41A8}" type="slidenum">
              <a:rPr lang="en-GB" smtClean="0"/>
              <a:t>11</a:t>
            </a:fld>
            <a:endParaRPr lang="en-GB"/>
          </a:p>
        </p:txBody>
      </p:sp>
    </p:spTree>
    <p:extLst>
      <p:ext uri="{BB962C8B-B14F-4D97-AF65-F5344CB8AC3E}">
        <p14:creationId xmlns:p14="http://schemas.microsoft.com/office/powerpoint/2010/main" val="1944675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E3E2371-EFE5-4B62-AABF-866CA0FF41A8}" type="slidenum">
              <a:rPr lang="en-GB" smtClean="0"/>
              <a:t>12</a:t>
            </a:fld>
            <a:endParaRPr lang="en-GB"/>
          </a:p>
        </p:txBody>
      </p:sp>
    </p:spTree>
    <p:extLst>
      <p:ext uri="{BB962C8B-B14F-4D97-AF65-F5344CB8AC3E}">
        <p14:creationId xmlns:p14="http://schemas.microsoft.com/office/powerpoint/2010/main" val="2573004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C3093-9F4E-F2B8-55CE-03010EE7CBD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068ED0-D7EC-181B-A688-EE830E75C6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170A786-0BA6-ED1F-E0D0-F880A146D9DD}"/>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5" name="Footer Placeholder 4">
            <a:extLst>
              <a:ext uri="{FF2B5EF4-FFF2-40B4-BE49-F238E27FC236}">
                <a16:creationId xmlns:a16="http://schemas.microsoft.com/office/drawing/2014/main" id="{89A296EA-3B35-14C8-036F-EB4FF4CE37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96819-C964-0B9D-E197-F04FBFE85D2C}"/>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947084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405CC-464C-F90A-C619-1309BD600C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F2D04F7-77C0-9787-8463-2C28CE82219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C6992A7-6E82-34ED-574B-00418D39C17B}"/>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5" name="Footer Placeholder 4">
            <a:extLst>
              <a:ext uri="{FF2B5EF4-FFF2-40B4-BE49-F238E27FC236}">
                <a16:creationId xmlns:a16="http://schemas.microsoft.com/office/drawing/2014/main" id="{451D6BD1-EC88-8A18-66ED-6F9D188EFA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3ABEE-54FE-1793-B202-1BA2E8887AA6}"/>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1599615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E1DAB-74A7-77FD-A775-07A8E499528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B0E9E79-DB7F-3A65-E33C-A6FE21BD2DB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91E144-7A27-2F44-F947-BD44ABE7505D}"/>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5" name="Footer Placeholder 4">
            <a:extLst>
              <a:ext uri="{FF2B5EF4-FFF2-40B4-BE49-F238E27FC236}">
                <a16:creationId xmlns:a16="http://schemas.microsoft.com/office/drawing/2014/main" id="{0FB9B832-D440-AD27-3E1F-57808547F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EDE79-6CCA-11C5-E025-CB97254D1DCB}"/>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992219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66380-0197-73D0-8E8D-6700631403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060015F-5428-BE54-4AEE-FD1CE660620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5865B30-4216-1CC1-38F3-AC2B8A2B54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7087836-14C3-5F7D-4A81-E5ECFF8E0F9A}"/>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6" name="Footer Placeholder 5">
            <a:extLst>
              <a:ext uri="{FF2B5EF4-FFF2-40B4-BE49-F238E27FC236}">
                <a16:creationId xmlns:a16="http://schemas.microsoft.com/office/drawing/2014/main" id="{248019C0-3E6B-23A4-8CF2-E6655916E3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79ECBF-63CD-CE3D-4185-E77123B9C2D1}"/>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2316176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06319-1E90-377B-7F15-B7662850760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9E4DAC-8957-AAD0-6E19-19C542C5D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36792D0-7FE2-5B24-D6DB-166CCD2DB2E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444726-43A8-1065-DAE5-32B351A720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F7A35D-23EB-72C8-19B9-B8056960D4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A517904-9139-1C1C-DBD8-EB0024241343}"/>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8" name="Footer Placeholder 7">
            <a:extLst>
              <a:ext uri="{FF2B5EF4-FFF2-40B4-BE49-F238E27FC236}">
                <a16:creationId xmlns:a16="http://schemas.microsoft.com/office/drawing/2014/main" id="{D8D78337-FF08-4924-549B-2D59C058F7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AE400C-21DE-9848-7946-0CA5620D40EA}"/>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2043293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1F553-9172-874B-38D5-AB50455144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AC58BD6-1014-36EB-ACE9-38466670591E}"/>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4" name="Footer Placeholder 3">
            <a:extLst>
              <a:ext uri="{FF2B5EF4-FFF2-40B4-BE49-F238E27FC236}">
                <a16:creationId xmlns:a16="http://schemas.microsoft.com/office/drawing/2014/main" id="{173A187E-71FE-4505-051B-EB180B7815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5A1470-0FB3-2513-3DCC-D723428AEA41}"/>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1729283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5F3EB4-B5AB-31E5-849F-CED569AE0049}"/>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3" name="Footer Placeholder 2">
            <a:extLst>
              <a:ext uri="{FF2B5EF4-FFF2-40B4-BE49-F238E27FC236}">
                <a16:creationId xmlns:a16="http://schemas.microsoft.com/office/drawing/2014/main" id="{11C1B726-9768-9B40-32CC-EB13080E80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9A2BF4-F112-F2F0-1F44-7C1A237242BD}"/>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2643022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68FA-EB2F-8A4B-C4F6-D25B3F88B67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C8D0E22-1A87-1323-1D03-8D1B008540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290DA0D-77C7-66C1-C7C9-3432E16A5E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8939A4-A1AA-7082-7AB1-12AD868B5534}"/>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6" name="Footer Placeholder 5">
            <a:extLst>
              <a:ext uri="{FF2B5EF4-FFF2-40B4-BE49-F238E27FC236}">
                <a16:creationId xmlns:a16="http://schemas.microsoft.com/office/drawing/2014/main" id="{2100E7FF-4CD2-FE69-2A0B-3996E5D90D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7C6923-3745-52B6-A7BC-B66C3CD2D38B}"/>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561481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240D4-18D3-0C02-F8B6-630E816A99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F4676FE-B74C-DC22-F59B-D2CF50700C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C3FCEA-3E02-1431-49D2-6600E1C4D7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3596D7-6109-11BE-32AE-743947858E19}"/>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6" name="Footer Placeholder 5">
            <a:extLst>
              <a:ext uri="{FF2B5EF4-FFF2-40B4-BE49-F238E27FC236}">
                <a16:creationId xmlns:a16="http://schemas.microsoft.com/office/drawing/2014/main" id="{45D4766A-21CB-AB26-9FA0-8F4E0D312A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5C57BA-FD25-269B-8754-BA50C5C1A0FB}"/>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1437884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8194-B51C-7DED-0FF7-0F24409DFBB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4AA6D20-92BC-93E8-33F9-7BE76448BF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767652-75D7-0545-7B58-173C0266008C}"/>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5" name="Footer Placeholder 4">
            <a:extLst>
              <a:ext uri="{FF2B5EF4-FFF2-40B4-BE49-F238E27FC236}">
                <a16:creationId xmlns:a16="http://schemas.microsoft.com/office/drawing/2014/main" id="{53C6EAC2-8504-91F4-C23B-0CF2D92A8D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58AD7-5B30-24F8-3FCA-DD02C737F4C9}"/>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1177099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0AA7CE-443E-8F8E-E979-B131AFD45DA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C671D30-69F4-6FB7-96C5-0E48C3B58F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D26CC7-5B49-5EB6-45A5-81FAC195C786}"/>
              </a:ext>
            </a:extLst>
          </p:cNvPr>
          <p:cNvSpPr>
            <a:spLocks noGrp="1"/>
          </p:cNvSpPr>
          <p:nvPr>
            <p:ph type="dt" sz="half" idx="10"/>
          </p:nvPr>
        </p:nvSpPr>
        <p:spPr/>
        <p:txBody>
          <a:bodyPr/>
          <a:lstStyle/>
          <a:p>
            <a:fld id="{4E4E748B-47CA-4E50-BFB9-D202CCEBE905}" type="datetimeFigureOut">
              <a:rPr lang="en-GB" smtClean="0"/>
              <a:t>01/05/2025</a:t>
            </a:fld>
            <a:endParaRPr lang="en-GB"/>
          </a:p>
        </p:txBody>
      </p:sp>
      <p:sp>
        <p:nvSpPr>
          <p:cNvPr id="5" name="Footer Placeholder 4">
            <a:extLst>
              <a:ext uri="{FF2B5EF4-FFF2-40B4-BE49-F238E27FC236}">
                <a16:creationId xmlns:a16="http://schemas.microsoft.com/office/drawing/2014/main" id="{B9A342A4-18DA-460A-31B9-CF86309D66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4371A0-C671-38DF-652A-B2A60A63A0E5}"/>
              </a:ext>
            </a:extLst>
          </p:cNvPr>
          <p:cNvSpPr>
            <a:spLocks noGrp="1"/>
          </p:cNvSpPr>
          <p:nvPr>
            <p:ph type="sldNum" sz="quarter" idx="12"/>
          </p:nvPr>
        </p:nvSpPr>
        <p:spPr/>
        <p:txBody>
          <a:bodyPr/>
          <a:lstStyle/>
          <a:p>
            <a:fld id="{82440C32-F6EE-4811-82E3-9CECBF437E9E}" type="slidenum">
              <a:rPr lang="en-GB" smtClean="0"/>
              <a:t>‹#›</a:t>
            </a:fld>
            <a:endParaRPr lang="en-GB"/>
          </a:p>
        </p:txBody>
      </p:sp>
    </p:spTree>
    <p:extLst>
      <p:ext uri="{BB962C8B-B14F-4D97-AF65-F5344CB8AC3E}">
        <p14:creationId xmlns:p14="http://schemas.microsoft.com/office/powerpoint/2010/main" val="290711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633D09-1C89-578E-83A0-D5DD5F849D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B6B1C8D-DBC2-2BB5-C9DE-968CFAE6C3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DEE9ED-90C6-F466-0651-27E579C77A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4E748B-47CA-4E50-BFB9-D202CCEBE905}" type="datetimeFigureOut">
              <a:rPr lang="en-GB" smtClean="0"/>
              <a:t>01/05/2025</a:t>
            </a:fld>
            <a:endParaRPr lang="en-GB"/>
          </a:p>
        </p:txBody>
      </p:sp>
      <p:sp>
        <p:nvSpPr>
          <p:cNvPr id="5" name="Footer Placeholder 4">
            <a:extLst>
              <a:ext uri="{FF2B5EF4-FFF2-40B4-BE49-F238E27FC236}">
                <a16:creationId xmlns:a16="http://schemas.microsoft.com/office/drawing/2014/main" id="{1E224F51-1474-AC67-BCE8-BD458ADE18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DE11C63-5EA3-496E-FC27-45E1A45DFF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2440C32-F6EE-4811-82E3-9CECBF437E9E}" type="slidenum">
              <a:rPr lang="en-GB" smtClean="0"/>
              <a:t>‹#›</a:t>
            </a:fld>
            <a:endParaRPr lang="en-GB"/>
          </a:p>
        </p:txBody>
      </p:sp>
    </p:spTree>
    <p:extLst>
      <p:ext uri="{BB962C8B-B14F-4D97-AF65-F5344CB8AC3E}">
        <p14:creationId xmlns:p14="http://schemas.microsoft.com/office/powerpoint/2010/main" val="34635376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032" name="Picture 8" descr="1,900+ Dark Alley During A Foggy Night Stock Photos, Pictures &amp;  Royalty-Free Images - iStock">
            <a:extLst>
              <a:ext uri="{FF2B5EF4-FFF2-40B4-BE49-F238E27FC236}">
                <a16:creationId xmlns:a16="http://schemas.microsoft.com/office/drawing/2014/main" id="{5B22B01D-AA34-8CEE-2CE7-35656BE6BD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723" r="9089" b="2035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2A97F2E-EC55-0049-6FC2-FE7F73D3BE67}"/>
              </a:ext>
            </a:extLst>
          </p:cNvPr>
          <p:cNvSpPr>
            <a:spLocks noGrp="1"/>
          </p:cNvSpPr>
          <p:nvPr>
            <p:ph type="ctrTitle"/>
          </p:nvPr>
        </p:nvSpPr>
        <p:spPr>
          <a:xfrm>
            <a:off x="477981" y="1122363"/>
            <a:ext cx="4023360" cy="3204134"/>
          </a:xfrm>
        </p:spPr>
        <p:txBody>
          <a:bodyPr anchor="b">
            <a:normAutofit/>
          </a:bodyPr>
          <a:lstStyle/>
          <a:p>
            <a:pPr algn="l"/>
            <a:r>
              <a:rPr lang="en-GB" sz="4800" noProof="0" dirty="0">
                <a:solidFill>
                  <a:schemeClr val="bg1"/>
                </a:solidFill>
                <a:effectLst/>
                <a:latin typeface="Arial" panose="020B0604020202020204" pitchFamily="34" charset="0"/>
                <a:ea typeface="Times New Roman" panose="02020603050405020304" pitchFamily="18" charset="0"/>
              </a:rPr>
              <a:t>The causation of serious and organised crime </a:t>
            </a:r>
            <a:endParaRPr lang="en-GB" sz="4800" noProof="0" dirty="0">
              <a:solidFill>
                <a:schemeClr val="bg1"/>
              </a:solidFill>
            </a:endParaRPr>
          </a:p>
        </p:txBody>
      </p:sp>
      <p:sp>
        <p:nvSpPr>
          <p:cNvPr id="3" name="Subtitle 2">
            <a:extLst>
              <a:ext uri="{FF2B5EF4-FFF2-40B4-BE49-F238E27FC236}">
                <a16:creationId xmlns:a16="http://schemas.microsoft.com/office/drawing/2014/main" id="{8E2CB5C9-0AC2-CE59-548B-F3002A4EF33A}"/>
              </a:ext>
            </a:extLst>
          </p:cNvPr>
          <p:cNvSpPr>
            <a:spLocks noGrp="1"/>
          </p:cNvSpPr>
          <p:nvPr>
            <p:ph type="subTitle" idx="1"/>
          </p:nvPr>
        </p:nvSpPr>
        <p:spPr>
          <a:xfrm>
            <a:off x="477980" y="4872922"/>
            <a:ext cx="4023359" cy="1208141"/>
          </a:xfrm>
        </p:spPr>
        <p:txBody>
          <a:bodyPr>
            <a:normAutofit fontScale="85000" lnSpcReduction="20000"/>
          </a:bodyPr>
          <a:lstStyle/>
          <a:p>
            <a:pPr algn="l"/>
            <a:r>
              <a:rPr lang="en-GB" sz="2000" noProof="0" dirty="0">
                <a:solidFill>
                  <a:schemeClr val="bg1"/>
                </a:solidFill>
                <a:latin typeface="Arial" panose="020B0604020202020204" pitchFamily="34" charset="0"/>
                <a:cs typeface="Arial" panose="020B0604020202020204" pitchFamily="34" charset="0"/>
              </a:rPr>
              <a:t>Serious and organised crime </a:t>
            </a:r>
            <a:r>
              <a:rPr lang="en-GB" sz="1800" dirty="0">
                <a:solidFill>
                  <a:schemeClr val="bg1"/>
                </a:solidFill>
                <a:effectLst/>
                <a:latin typeface="Arial" panose="020B0604020202020204" pitchFamily="34" charset="0"/>
                <a:ea typeface="Arial" panose="020B0604020202020204" pitchFamily="34" charset="0"/>
                <a:cs typeface="Arial" panose="020B0604020202020204" pitchFamily="34" charset="0"/>
              </a:rPr>
              <a:t>BMCP6008</a:t>
            </a:r>
            <a:endParaRPr lang="en-GB" sz="2000" noProof="0" dirty="0">
              <a:solidFill>
                <a:schemeClr val="bg1"/>
              </a:solidFill>
              <a:latin typeface="Arial" panose="020B0604020202020204" pitchFamily="34" charset="0"/>
              <a:cs typeface="Arial" panose="020B0604020202020204" pitchFamily="34" charset="0"/>
            </a:endParaRPr>
          </a:p>
          <a:p>
            <a:pPr algn="l"/>
            <a:r>
              <a:rPr lang="en-GB" sz="2000" noProof="0" dirty="0">
                <a:solidFill>
                  <a:schemeClr val="bg1"/>
                </a:solidFill>
                <a:latin typeface="Arial" panose="020B0604020202020204" pitchFamily="34" charset="0"/>
                <a:cs typeface="Arial" panose="020B0604020202020204" pitchFamily="34" charset="0"/>
              </a:rPr>
              <a:t>Gang violence and knife crime </a:t>
            </a:r>
          </a:p>
          <a:p>
            <a:pPr algn="l"/>
            <a:r>
              <a:rPr lang="en-GB" sz="2000" noProof="0" dirty="0">
                <a:solidFill>
                  <a:schemeClr val="bg1"/>
                </a:solidFill>
                <a:latin typeface="Arial" panose="020B0604020202020204" pitchFamily="34" charset="0"/>
                <a:cs typeface="Arial" panose="020B0604020202020204" pitchFamily="34" charset="0"/>
              </a:rPr>
              <a:t>Hannah Willett </a:t>
            </a:r>
          </a:p>
          <a:p>
            <a:pPr algn="l"/>
            <a:r>
              <a:rPr lang="en-GB" sz="2000" noProof="0" dirty="0">
                <a:solidFill>
                  <a:schemeClr val="bg1"/>
                </a:solidFill>
                <a:latin typeface="Arial" panose="020B0604020202020204" pitchFamily="34" charset="0"/>
                <a:cs typeface="Arial" panose="020B0604020202020204" pitchFamily="34" charset="0"/>
              </a:rPr>
              <a:t>2204812 </a:t>
            </a:r>
          </a:p>
        </p:txBody>
      </p:sp>
      <p:sp>
        <p:nvSpPr>
          <p:cNvPr id="1041" name="Rectangle 104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1043" name="Rectangle 104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5891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4" name="Rectangle 2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noProof="0" dirty="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grpSp>
      <p:sp>
        <p:nvSpPr>
          <p:cNvPr id="2" name="Title 1">
            <a:extLst>
              <a:ext uri="{FF2B5EF4-FFF2-40B4-BE49-F238E27FC236}">
                <a16:creationId xmlns:a16="http://schemas.microsoft.com/office/drawing/2014/main" id="{CFDCD841-0B0F-1B75-50F2-0A44B0336C4D}"/>
              </a:ext>
            </a:extLst>
          </p:cNvPr>
          <p:cNvSpPr>
            <a:spLocks noGrp="1"/>
          </p:cNvSpPr>
          <p:nvPr>
            <p:ph type="title"/>
          </p:nvPr>
        </p:nvSpPr>
        <p:spPr>
          <a:xfrm>
            <a:off x="640080" y="1243013"/>
            <a:ext cx="3855720" cy="4371974"/>
          </a:xfrm>
        </p:spPr>
        <p:txBody>
          <a:bodyPr>
            <a:normAutofit/>
          </a:bodyPr>
          <a:lstStyle/>
          <a:p>
            <a:r>
              <a:rPr lang="en-GB" sz="3600" noProof="0" dirty="0">
                <a:solidFill>
                  <a:schemeClr val="tx2"/>
                </a:solidFill>
              </a:rPr>
              <a:t>What will we be looking at ?</a:t>
            </a:r>
          </a:p>
        </p:txBody>
      </p:sp>
      <p:sp>
        <p:nvSpPr>
          <p:cNvPr id="26" name="Content Placeholder 2">
            <a:extLst>
              <a:ext uri="{FF2B5EF4-FFF2-40B4-BE49-F238E27FC236}">
                <a16:creationId xmlns:a16="http://schemas.microsoft.com/office/drawing/2014/main" id="{F86FBAB4-E524-3844-8046-2B3E1F4C5557}"/>
              </a:ext>
            </a:extLst>
          </p:cNvPr>
          <p:cNvSpPr>
            <a:spLocks noGrp="1"/>
          </p:cNvSpPr>
          <p:nvPr>
            <p:ph idx="1"/>
          </p:nvPr>
        </p:nvSpPr>
        <p:spPr>
          <a:xfrm>
            <a:off x="6172200" y="804672"/>
            <a:ext cx="5221224" cy="5230368"/>
          </a:xfrm>
        </p:spPr>
        <p:txBody>
          <a:bodyPr anchor="ctr">
            <a:normAutofit/>
          </a:bodyPr>
          <a:lstStyle/>
          <a:p>
            <a:r>
              <a:rPr lang="en-GB" sz="1800" noProof="0" dirty="0">
                <a:solidFill>
                  <a:schemeClr val="tx2"/>
                </a:solidFill>
              </a:rPr>
              <a:t>The definition of gang violence and knife crime</a:t>
            </a:r>
          </a:p>
          <a:p>
            <a:r>
              <a:rPr lang="en-GB" sz="1800" noProof="0" dirty="0">
                <a:solidFill>
                  <a:schemeClr val="tx2"/>
                </a:solidFill>
              </a:rPr>
              <a:t>Criminological theories and how they link to gang violence and knife crime</a:t>
            </a:r>
          </a:p>
          <a:p>
            <a:r>
              <a:rPr lang="en-GB" sz="1800" noProof="0" dirty="0">
                <a:solidFill>
                  <a:schemeClr val="tx2"/>
                </a:solidFill>
              </a:rPr>
              <a:t>Case study – Fahad Nur </a:t>
            </a:r>
          </a:p>
          <a:p>
            <a:r>
              <a:rPr lang="en-GB" sz="1800" noProof="0" dirty="0">
                <a:solidFill>
                  <a:schemeClr val="tx2"/>
                </a:solidFill>
              </a:rPr>
              <a:t>Solutions and Preventive Strategies </a:t>
            </a:r>
          </a:p>
        </p:txBody>
      </p:sp>
    </p:spTree>
    <p:extLst>
      <p:ext uri="{BB962C8B-B14F-4D97-AF65-F5344CB8AC3E}">
        <p14:creationId xmlns:p14="http://schemas.microsoft.com/office/powerpoint/2010/main" val="190882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E0A7CD-5D0F-0D4C-BC45-5D3CD7EF9B4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 name="Freeform: Shape 2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2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5F90C7-E047-0D1A-E8FD-E9533756A250}"/>
              </a:ext>
            </a:extLst>
          </p:cNvPr>
          <p:cNvSpPr>
            <a:spLocks noGrp="1"/>
          </p:cNvSpPr>
          <p:nvPr>
            <p:ph type="title"/>
          </p:nvPr>
        </p:nvSpPr>
        <p:spPr>
          <a:xfrm>
            <a:off x="325822" y="1072055"/>
            <a:ext cx="3349946" cy="2497055"/>
          </a:xfrm>
        </p:spPr>
        <p:txBody>
          <a:bodyPr vert="horz" lIns="91440" tIns="45720" rIns="91440" bIns="45720" rtlCol="0" anchor="t">
            <a:normAutofit/>
          </a:bodyPr>
          <a:lstStyle/>
          <a:p>
            <a:r>
              <a:rPr lang="en-GB" sz="3600" kern="1200" noProof="0" dirty="0">
                <a:solidFill>
                  <a:srgbClr val="FFFFFF"/>
                </a:solidFill>
                <a:latin typeface="+mj-lt"/>
                <a:ea typeface="+mj-ea"/>
                <a:cs typeface="+mj-cs"/>
              </a:rPr>
              <a:t>What is a  gang, and what is gang  violence?</a:t>
            </a:r>
          </a:p>
        </p:txBody>
      </p:sp>
      <p:sp>
        <p:nvSpPr>
          <p:cNvPr id="3" name="Content Placeholder 2">
            <a:extLst>
              <a:ext uri="{FF2B5EF4-FFF2-40B4-BE49-F238E27FC236}">
                <a16:creationId xmlns:a16="http://schemas.microsoft.com/office/drawing/2014/main" id="{2B981ABA-0CA7-F906-B2E4-46879FB49842}"/>
              </a:ext>
            </a:extLst>
          </p:cNvPr>
          <p:cNvSpPr>
            <a:spLocks noGrp="1"/>
          </p:cNvSpPr>
          <p:nvPr>
            <p:ph idx="1"/>
          </p:nvPr>
        </p:nvSpPr>
        <p:spPr>
          <a:xfrm>
            <a:off x="4844681" y="4408344"/>
            <a:ext cx="2926080" cy="1616461"/>
          </a:xfrm>
        </p:spPr>
        <p:txBody>
          <a:bodyPr vert="horz" lIns="91440" tIns="45720" rIns="91440" bIns="45720" rtlCol="0">
            <a:normAutofit/>
          </a:bodyPr>
          <a:lstStyle/>
          <a:p>
            <a:pPr marL="0"/>
            <a:r>
              <a:rPr lang="en-GB" sz="2000" noProof="0" dirty="0"/>
              <a:t>‘Gangs’ are groups of people who may commit crimes to hurt other people (Williams, 2024)  </a:t>
            </a:r>
          </a:p>
        </p:txBody>
      </p:sp>
      <p:sp>
        <p:nvSpPr>
          <p:cNvPr id="5" name="TextBox 4">
            <a:extLst>
              <a:ext uri="{FF2B5EF4-FFF2-40B4-BE49-F238E27FC236}">
                <a16:creationId xmlns:a16="http://schemas.microsoft.com/office/drawing/2014/main" id="{67B28C1F-7EAD-C5B4-CA31-6B33ADF29331}"/>
              </a:ext>
            </a:extLst>
          </p:cNvPr>
          <p:cNvSpPr txBox="1"/>
          <p:nvPr/>
        </p:nvSpPr>
        <p:spPr>
          <a:xfrm>
            <a:off x="8695495" y="500697"/>
            <a:ext cx="2926080" cy="3426211"/>
          </a:xfrm>
          <a:prstGeom prst="rect">
            <a:avLst/>
          </a:prstGeom>
        </p:spPr>
        <p:txBody>
          <a:bodyPr vert="horz" lIns="91440" tIns="45720" rIns="91440" bIns="45720" rtlCol="0">
            <a:normAutofit/>
          </a:bodyPr>
          <a:lstStyle/>
          <a:p>
            <a:pPr>
              <a:lnSpc>
                <a:spcPct val="90000"/>
              </a:lnSpc>
              <a:spcAft>
                <a:spcPts val="600"/>
              </a:spcAft>
            </a:pPr>
            <a:r>
              <a:rPr lang="en-GB" sz="2000" noProof="0" dirty="0"/>
              <a:t>Gang street violence can take many forms:</a:t>
            </a:r>
          </a:p>
          <a:p>
            <a:pPr marL="285750" indent="-228600">
              <a:lnSpc>
                <a:spcPct val="90000"/>
              </a:lnSpc>
              <a:spcAft>
                <a:spcPts val="600"/>
              </a:spcAft>
              <a:buFont typeface="Arial" panose="020B0604020202020204" pitchFamily="34" charset="0"/>
              <a:buChar char="•"/>
            </a:pPr>
            <a:r>
              <a:rPr lang="en-GB" sz="2000" noProof="0" dirty="0"/>
              <a:t>Anti-social behaviour (ASB)</a:t>
            </a:r>
          </a:p>
          <a:p>
            <a:pPr marL="285750" indent="-228600">
              <a:lnSpc>
                <a:spcPct val="90000"/>
              </a:lnSpc>
              <a:spcAft>
                <a:spcPts val="600"/>
              </a:spcAft>
              <a:buFont typeface="Arial" panose="020B0604020202020204" pitchFamily="34" charset="0"/>
              <a:buChar char="•"/>
            </a:pPr>
            <a:r>
              <a:rPr lang="en-GB" sz="2000" noProof="0" dirty="0"/>
              <a:t>Assault</a:t>
            </a:r>
          </a:p>
          <a:p>
            <a:pPr marL="285750" indent="-228600">
              <a:lnSpc>
                <a:spcPct val="90000"/>
              </a:lnSpc>
              <a:spcAft>
                <a:spcPts val="600"/>
              </a:spcAft>
              <a:buFont typeface="Arial" panose="020B0604020202020204" pitchFamily="34" charset="0"/>
              <a:buChar char="•"/>
            </a:pPr>
            <a:r>
              <a:rPr lang="en-GB" sz="2000" noProof="0" dirty="0"/>
              <a:t>Hate crime</a:t>
            </a:r>
          </a:p>
          <a:p>
            <a:pPr marL="285750" indent="-228600">
              <a:lnSpc>
                <a:spcPct val="90000"/>
              </a:lnSpc>
              <a:spcAft>
                <a:spcPts val="600"/>
              </a:spcAft>
              <a:buFont typeface="Arial" panose="020B0604020202020204" pitchFamily="34" charset="0"/>
              <a:buChar char="•"/>
            </a:pPr>
            <a:r>
              <a:rPr lang="en-GB" sz="2000" noProof="0" dirty="0"/>
              <a:t>Theft</a:t>
            </a:r>
          </a:p>
          <a:p>
            <a:pPr>
              <a:lnSpc>
                <a:spcPct val="90000"/>
              </a:lnSpc>
              <a:spcAft>
                <a:spcPts val="600"/>
              </a:spcAft>
            </a:pPr>
            <a:r>
              <a:rPr lang="en-GB" sz="2000" noProof="0" dirty="0"/>
              <a:t>(Williams, 2024)</a:t>
            </a:r>
          </a:p>
        </p:txBody>
      </p:sp>
      <p:pic>
        <p:nvPicPr>
          <p:cNvPr id="3080" name="Picture 8" descr="Children as young as seven are being ...">
            <a:extLst>
              <a:ext uri="{FF2B5EF4-FFF2-40B4-BE49-F238E27FC236}">
                <a16:creationId xmlns:a16="http://schemas.microsoft.com/office/drawing/2014/main" id="{75293C06-DE3E-5090-7821-86CE8B0B53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5231" y="833195"/>
            <a:ext cx="3686365" cy="2761216"/>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London in grip of 60 gangs who do 'high harm' | London Evening Standard |  The Standard">
            <a:extLst>
              <a:ext uri="{FF2B5EF4-FFF2-40B4-BE49-F238E27FC236}">
                <a16:creationId xmlns:a16="http://schemas.microsoft.com/office/drawing/2014/main" id="{753DEFC2-6C91-4DC4-D8E9-348B65C010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25071" y="3926908"/>
            <a:ext cx="3496504" cy="2318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2093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35" name="Rectangle 103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AB5A045-F437-BF20-09C3-A91712E3D94A}"/>
              </a:ext>
            </a:extLst>
          </p:cNvPr>
          <p:cNvSpPr>
            <a:spLocks noGrp="1"/>
          </p:cNvSpPr>
          <p:nvPr>
            <p:ph type="title"/>
          </p:nvPr>
        </p:nvSpPr>
        <p:spPr>
          <a:xfrm>
            <a:off x="793513" y="307489"/>
            <a:ext cx="5209979" cy="2148841"/>
          </a:xfrm>
        </p:spPr>
        <p:txBody>
          <a:bodyPr anchor="t">
            <a:normAutofit/>
          </a:bodyPr>
          <a:lstStyle/>
          <a:p>
            <a:r>
              <a:rPr lang="en-GB" noProof="0" dirty="0"/>
              <a:t>What is knife crime? </a:t>
            </a:r>
          </a:p>
        </p:txBody>
      </p:sp>
      <p:pic>
        <p:nvPicPr>
          <p:cNvPr id="1028" name="Picture 4" descr="Points are given for the severity of the injuries inflicted and the location on the body ">
            <a:extLst>
              <a:ext uri="{FF2B5EF4-FFF2-40B4-BE49-F238E27FC236}">
                <a16:creationId xmlns:a16="http://schemas.microsoft.com/office/drawing/2014/main" id="{B59E568A-8F91-B1AF-B071-5F403FB60A0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r="3345"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054A940-D4D4-2D89-97E4-13FDEC6AA2BF}"/>
              </a:ext>
            </a:extLst>
          </p:cNvPr>
          <p:cNvSpPr>
            <a:spLocks noGrp="1"/>
          </p:cNvSpPr>
          <p:nvPr>
            <p:ph idx="1"/>
          </p:nvPr>
        </p:nvSpPr>
        <p:spPr>
          <a:xfrm>
            <a:off x="525295" y="1381909"/>
            <a:ext cx="5209979" cy="1264472"/>
          </a:xfrm>
        </p:spPr>
        <p:txBody>
          <a:bodyPr anchor="t">
            <a:normAutofit/>
          </a:bodyPr>
          <a:lstStyle/>
          <a:p>
            <a:pPr marL="0" indent="0">
              <a:buNone/>
            </a:pPr>
            <a:r>
              <a:rPr lang="en-GB" sz="1600" noProof="0" dirty="0">
                <a:latin typeface="Arial" panose="020B0604020202020204" pitchFamily="34" charset="0"/>
                <a:cs typeface="Arial" panose="020B0604020202020204" pitchFamily="34" charset="0"/>
              </a:rPr>
              <a:t>Knife crime refers to any criminal offence involving a knife or bladed weapon, including carrying, using, or threatening someone with a knife, as well as assault, robbery, or murder involving a blade </a:t>
            </a:r>
            <a:r>
              <a:rPr lang="en-GB" sz="1800" noProof="0" dirty="0">
                <a:effectLst/>
                <a:latin typeface="Calibri" panose="020F0502020204030204" pitchFamily="34" charset="0"/>
                <a:ea typeface="Calibri" panose="020F0502020204030204" pitchFamily="34" charset="0"/>
                <a:cs typeface="Arial" panose="020B0604020202020204" pitchFamily="34" charset="0"/>
              </a:rPr>
              <a:t>(Downs, 2025)</a:t>
            </a:r>
            <a:endParaRPr lang="en-GB" sz="2400" noProof="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E37EB7A-BA68-E73B-B8AD-946F85DA7407}"/>
              </a:ext>
            </a:extLst>
          </p:cNvPr>
          <p:cNvSpPr txBox="1"/>
          <p:nvPr/>
        </p:nvSpPr>
        <p:spPr>
          <a:xfrm>
            <a:off x="7613724" y="4510145"/>
            <a:ext cx="3369833" cy="1754326"/>
          </a:xfrm>
          <a:prstGeom prst="rect">
            <a:avLst/>
          </a:prstGeom>
          <a:noFill/>
        </p:spPr>
        <p:txBody>
          <a:bodyPr wrap="square" rtlCol="0">
            <a:spAutoFit/>
          </a:bodyPr>
          <a:lstStyle/>
          <a:p>
            <a:r>
              <a:rPr lang="en-GB" b="0" i="0" noProof="0" dirty="0">
                <a:effectLst/>
                <a:latin typeface="Arial" panose="020B0604020202020204" pitchFamily="34" charset="0"/>
                <a:cs typeface="Arial" panose="020B0604020202020204" pitchFamily="34" charset="0"/>
              </a:rPr>
              <a:t>In the year ending March 2024, there were around 50,500 offences involving a sharp instrument in England and Wales </a:t>
            </a:r>
            <a:r>
              <a:rPr lang="en-GB" sz="1800" kern="100" noProof="0" dirty="0">
                <a:effectLst/>
                <a:latin typeface="Calibri" panose="020F0502020204030204" pitchFamily="34" charset="0"/>
                <a:ea typeface="Calibri" panose="020F0502020204030204" pitchFamily="34" charset="0"/>
                <a:cs typeface="Arial" panose="020B0604020202020204" pitchFamily="34" charset="0"/>
              </a:rPr>
              <a:t>(Allen and Wong, 2025)</a:t>
            </a:r>
          </a:p>
          <a:p>
            <a:endParaRPr lang="en-GB" noProof="0" dirty="0">
              <a:latin typeface="Arial" panose="020B0604020202020204" pitchFamily="34" charset="0"/>
              <a:cs typeface="Arial" panose="020B0604020202020204" pitchFamily="34" charset="0"/>
            </a:endParaRPr>
          </a:p>
        </p:txBody>
      </p:sp>
      <p:pic>
        <p:nvPicPr>
          <p:cNvPr id="1031" name="Picture 7" descr="Types of Knives: A Comprehensive Guide to Essential Blade – Stahl Kitchens">
            <a:extLst>
              <a:ext uri="{FF2B5EF4-FFF2-40B4-BE49-F238E27FC236}">
                <a16:creationId xmlns:a16="http://schemas.microsoft.com/office/drawing/2014/main" id="{0A8BF112-533B-5042-E9EF-15D9C0D0E8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26487" y="385594"/>
            <a:ext cx="4572000" cy="30670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4822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9E6E0C-1DE7-6A50-B825-8662CE7CC3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04509F9-B9FB-B586-BDBE-871C8D4636E5}"/>
              </a:ext>
            </a:extLst>
          </p:cNvPr>
          <p:cNvSpPr>
            <a:spLocks noGrp="1"/>
          </p:cNvSpPr>
          <p:nvPr>
            <p:ph type="title"/>
          </p:nvPr>
        </p:nvSpPr>
        <p:spPr>
          <a:xfrm>
            <a:off x="686834" y="1153572"/>
            <a:ext cx="3200400" cy="4461163"/>
          </a:xfrm>
        </p:spPr>
        <p:txBody>
          <a:bodyPr>
            <a:normAutofit/>
          </a:bodyPr>
          <a:lstStyle/>
          <a:p>
            <a:r>
              <a:rPr lang="en-GB" sz="3700" noProof="0" dirty="0">
                <a:solidFill>
                  <a:srgbClr val="FFFFFF"/>
                </a:solidFill>
              </a:rPr>
              <a:t>Criminological theory 1 – Strain Theory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AF52F9F-E7FA-BEDB-21A4-96398A2FCE98}"/>
              </a:ext>
            </a:extLst>
          </p:cNvPr>
          <p:cNvSpPr>
            <a:spLocks noGrp="1"/>
          </p:cNvSpPr>
          <p:nvPr>
            <p:ph idx="1"/>
          </p:nvPr>
        </p:nvSpPr>
        <p:spPr>
          <a:xfrm>
            <a:off x="4447308" y="685801"/>
            <a:ext cx="6906491" cy="5853112"/>
          </a:xfrm>
        </p:spPr>
        <p:txBody>
          <a:bodyPr anchor="ctr">
            <a:normAutofit/>
          </a:bodyPr>
          <a:lstStyle/>
          <a:p>
            <a:pPr>
              <a:buNone/>
            </a:pPr>
            <a:r>
              <a:rPr lang="en-GB" sz="2400" b="1" noProof="0" dirty="0"/>
              <a:t>What is Strain Theory?</a:t>
            </a:r>
          </a:p>
          <a:p>
            <a:pPr>
              <a:buFont typeface="Arial" panose="020B0604020202020204" pitchFamily="34" charset="0"/>
              <a:buChar char="•"/>
            </a:pPr>
            <a:r>
              <a:rPr lang="en-GB" sz="2400" noProof="0" dirty="0"/>
              <a:t>Developed by </a:t>
            </a:r>
            <a:r>
              <a:rPr lang="en-GB" sz="2400" b="1" noProof="0" dirty="0"/>
              <a:t>Robert K. Merton</a:t>
            </a:r>
            <a:r>
              <a:rPr lang="en-GB" sz="2400" noProof="0" dirty="0"/>
              <a:t> in the 1930s.</a:t>
            </a:r>
          </a:p>
          <a:p>
            <a:pPr>
              <a:buFont typeface="Arial" panose="020B0604020202020204" pitchFamily="34" charset="0"/>
              <a:buChar char="•"/>
            </a:pPr>
            <a:r>
              <a:rPr lang="en-GB" sz="2400" noProof="0" dirty="0"/>
              <a:t>Suggests that crime results from a </a:t>
            </a:r>
            <a:r>
              <a:rPr lang="en-GB" sz="2400" b="1" noProof="0" dirty="0"/>
              <a:t>disconnection between societal goals and the means available to achieve them</a:t>
            </a:r>
            <a:r>
              <a:rPr lang="en-GB" sz="2400" noProof="0" dirty="0"/>
              <a:t>.</a:t>
            </a:r>
          </a:p>
          <a:p>
            <a:pPr>
              <a:buFont typeface="Arial" panose="020B0604020202020204" pitchFamily="34" charset="0"/>
              <a:buChar char="•"/>
            </a:pPr>
            <a:r>
              <a:rPr lang="en-GB" sz="2400" noProof="0" dirty="0"/>
              <a:t>People experience </a:t>
            </a:r>
            <a:r>
              <a:rPr lang="en-GB" sz="2400" b="1" noProof="0" dirty="0"/>
              <a:t>“strain”</a:t>
            </a:r>
            <a:r>
              <a:rPr lang="en-GB" sz="2400" noProof="0" dirty="0"/>
              <a:t> when they are </a:t>
            </a:r>
            <a:r>
              <a:rPr lang="en-GB" sz="2400" b="1" noProof="0" dirty="0"/>
              <a:t>unable to achieve success through legitimate means</a:t>
            </a:r>
            <a:r>
              <a:rPr lang="en-GB" sz="2400" noProof="0" dirty="0"/>
              <a:t> (e.g., education, employment).</a:t>
            </a:r>
          </a:p>
          <a:p>
            <a:pPr>
              <a:buFont typeface="Arial" panose="020B0604020202020204" pitchFamily="34" charset="0"/>
              <a:buChar char="•"/>
            </a:pPr>
            <a:r>
              <a:rPr lang="en-GB" sz="2400" noProof="0" dirty="0"/>
              <a:t>This strain can lead to </a:t>
            </a:r>
            <a:r>
              <a:rPr lang="en-GB" sz="2400" b="1" noProof="0" dirty="0"/>
              <a:t>frustration, resentment, and deviant behaviour</a:t>
            </a:r>
            <a:r>
              <a:rPr lang="en-GB" sz="2400" noProof="0" dirty="0"/>
              <a:t>.</a:t>
            </a:r>
          </a:p>
          <a:p>
            <a:pPr>
              <a:buFont typeface="Arial" panose="020B0604020202020204" pitchFamily="34" charset="0"/>
              <a:buChar char="•"/>
            </a:pPr>
            <a:r>
              <a:rPr lang="en-GB" sz="2400" noProof="0" dirty="0"/>
              <a:t>Individuals may turn to </a:t>
            </a:r>
            <a:r>
              <a:rPr lang="en-GB" sz="2400" b="1" noProof="0" dirty="0"/>
              <a:t>crime or gang involvement</a:t>
            </a:r>
            <a:r>
              <a:rPr lang="en-GB" sz="2400" noProof="0" dirty="0"/>
              <a:t> as an alternative route to achieving respect, status, or financial gain.</a:t>
            </a:r>
          </a:p>
          <a:p>
            <a:r>
              <a:rPr lang="en-GB" sz="1800" noProof="0" dirty="0">
                <a:effectLst/>
                <a:latin typeface="Calibri" panose="020F0502020204030204" pitchFamily="34" charset="0"/>
                <a:ea typeface="Calibri" panose="020F0502020204030204" pitchFamily="34" charset="0"/>
                <a:cs typeface="Arial" panose="020B0604020202020204" pitchFamily="34" charset="0"/>
              </a:rPr>
              <a:t>(Nickerson, 2023)</a:t>
            </a:r>
          </a:p>
          <a:p>
            <a:r>
              <a:rPr lang="en-GB" sz="1800" noProof="0" dirty="0">
                <a:effectLst/>
                <a:latin typeface="Calibri" panose="020F0502020204030204" pitchFamily="34" charset="0"/>
                <a:ea typeface="Calibri" panose="020F0502020204030204" pitchFamily="34" charset="0"/>
                <a:cs typeface="Arial" panose="020B0604020202020204" pitchFamily="34" charset="0"/>
              </a:rPr>
              <a:t>(Thaxton and Agnew, 2017) </a:t>
            </a:r>
            <a:endParaRPr lang="en-GB" sz="2400" noProof="0" dirty="0"/>
          </a:p>
          <a:p>
            <a:pPr marL="0" indent="0">
              <a:buNone/>
            </a:pPr>
            <a:endParaRPr lang="en-GB" sz="2400" noProof="0" dirty="0"/>
          </a:p>
        </p:txBody>
      </p:sp>
    </p:spTree>
    <p:extLst>
      <p:ext uri="{BB962C8B-B14F-4D97-AF65-F5344CB8AC3E}">
        <p14:creationId xmlns:p14="http://schemas.microsoft.com/office/powerpoint/2010/main" val="190602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B5F495-1AEF-DEFD-1331-9181F1E2F9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F24202C-D40C-90D0-97BE-4147759DCB92}"/>
              </a:ext>
            </a:extLst>
          </p:cNvPr>
          <p:cNvSpPr>
            <a:spLocks noGrp="1"/>
          </p:cNvSpPr>
          <p:nvPr>
            <p:ph type="title"/>
          </p:nvPr>
        </p:nvSpPr>
        <p:spPr>
          <a:xfrm>
            <a:off x="5297762" y="329184"/>
            <a:ext cx="6251110" cy="1783080"/>
          </a:xfrm>
        </p:spPr>
        <p:txBody>
          <a:bodyPr anchor="b">
            <a:normAutofit fontScale="90000"/>
          </a:bodyPr>
          <a:lstStyle/>
          <a:p>
            <a:r>
              <a:rPr lang="en-GB" sz="5400" noProof="0" dirty="0"/>
              <a:t>Criminological theory 2 – Subcultural Theory </a:t>
            </a:r>
          </a:p>
        </p:txBody>
      </p:sp>
      <p:pic>
        <p:nvPicPr>
          <p:cNvPr id="5" name="Picture 4" descr="Colourful carved figures of humans">
            <a:extLst>
              <a:ext uri="{FF2B5EF4-FFF2-40B4-BE49-F238E27FC236}">
                <a16:creationId xmlns:a16="http://schemas.microsoft.com/office/drawing/2014/main" id="{D8A90E41-C7F6-D498-B475-AF324B671468}"/>
              </a:ext>
            </a:extLst>
          </p:cNvPr>
          <p:cNvPicPr>
            <a:picLocks noChangeAspect="1"/>
          </p:cNvPicPr>
          <p:nvPr/>
        </p:nvPicPr>
        <p:blipFill>
          <a:blip r:embed="rId3"/>
          <a:srcRect l="25923" r="256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012FE725-5B16-E6AF-F59A-D4EE3CA6E5B6}"/>
              </a:ext>
            </a:extLst>
          </p:cNvPr>
          <p:cNvSpPr>
            <a:spLocks noGrp="1"/>
          </p:cNvSpPr>
          <p:nvPr>
            <p:ph idx="1"/>
          </p:nvPr>
        </p:nvSpPr>
        <p:spPr>
          <a:xfrm>
            <a:off x="5297762" y="2706624"/>
            <a:ext cx="6251110" cy="3483864"/>
          </a:xfrm>
        </p:spPr>
        <p:txBody>
          <a:bodyPr>
            <a:normAutofit fontScale="92500" lnSpcReduction="10000"/>
          </a:bodyPr>
          <a:lstStyle/>
          <a:p>
            <a:pPr>
              <a:buNone/>
            </a:pPr>
            <a:r>
              <a:rPr lang="en-GB" sz="1900" b="1" noProof="0" dirty="0"/>
              <a:t>What Is Subcultural Theory?</a:t>
            </a:r>
            <a:endParaRPr lang="en-GB" sz="1900" noProof="0" dirty="0"/>
          </a:p>
          <a:p>
            <a:r>
              <a:rPr lang="en-GB" sz="1900" noProof="0" dirty="0"/>
              <a:t>Developed by </a:t>
            </a:r>
            <a:r>
              <a:rPr lang="en-GB" sz="1900" b="1" noProof="0" dirty="0"/>
              <a:t>Albert Cohen</a:t>
            </a:r>
            <a:r>
              <a:rPr lang="en-GB" sz="1900" noProof="0" dirty="0"/>
              <a:t> </a:t>
            </a:r>
            <a:endParaRPr lang="en-GB" sz="1900" dirty="0"/>
          </a:p>
          <a:p>
            <a:pPr>
              <a:buFont typeface="Arial" panose="020B0604020202020204" pitchFamily="34" charset="0"/>
              <a:buChar char="•"/>
            </a:pPr>
            <a:r>
              <a:rPr lang="en-GB" sz="1900" noProof="0" dirty="0"/>
              <a:t>Explains how deviance arises from </a:t>
            </a:r>
            <a:r>
              <a:rPr lang="en-GB" sz="1900" b="1" noProof="0" dirty="0"/>
              <a:t>alternative value systems</a:t>
            </a:r>
            <a:r>
              <a:rPr lang="en-GB" sz="1900" noProof="0" dirty="0"/>
              <a:t> within specific groups.</a:t>
            </a:r>
          </a:p>
          <a:p>
            <a:pPr>
              <a:buFont typeface="Arial" panose="020B0604020202020204" pitchFamily="34" charset="0"/>
              <a:buChar char="•"/>
            </a:pPr>
            <a:r>
              <a:rPr lang="en-GB" sz="1900" noProof="0" dirty="0"/>
              <a:t>Arises when individuals face </a:t>
            </a:r>
            <a:r>
              <a:rPr lang="en-GB" sz="1900" b="1" noProof="0" dirty="0"/>
              <a:t>blocked opportunities</a:t>
            </a:r>
            <a:r>
              <a:rPr lang="en-GB" sz="1900" noProof="0" dirty="0"/>
              <a:t> to succeed through accepted social paths.</a:t>
            </a:r>
          </a:p>
          <a:p>
            <a:pPr>
              <a:buFont typeface="Arial" panose="020B0604020202020204" pitchFamily="34" charset="0"/>
              <a:buChar char="•"/>
            </a:pPr>
            <a:r>
              <a:rPr lang="en-GB" sz="1900" noProof="0" dirty="0"/>
              <a:t>Leads to the formation of </a:t>
            </a:r>
            <a:r>
              <a:rPr lang="en-GB" sz="1900" b="1" noProof="0" dirty="0"/>
              <a:t>youth subcultures</a:t>
            </a:r>
            <a:r>
              <a:rPr lang="en-GB" sz="1900" noProof="0" dirty="0"/>
              <a:t> that reward deviance (e.g. violence, anti-social behaviour).</a:t>
            </a:r>
          </a:p>
          <a:p>
            <a:pPr>
              <a:buFont typeface="Arial" panose="020B0604020202020204" pitchFamily="34" charset="0"/>
              <a:buChar char="•"/>
            </a:pPr>
            <a:r>
              <a:rPr lang="en-GB" sz="1900" noProof="0" dirty="0"/>
              <a:t>Helps explain </a:t>
            </a:r>
            <a:r>
              <a:rPr lang="en-GB" sz="1900" b="1" noProof="0" dirty="0"/>
              <a:t>gang behaviour</a:t>
            </a:r>
            <a:r>
              <a:rPr lang="en-GB" sz="1900" noProof="0" dirty="0"/>
              <a:t>, </a:t>
            </a:r>
            <a:r>
              <a:rPr lang="en-GB" sz="1900" b="1" noProof="0" dirty="0"/>
              <a:t>school rejection</a:t>
            </a:r>
            <a:r>
              <a:rPr lang="en-GB" sz="1900" noProof="0" dirty="0"/>
              <a:t>, and </a:t>
            </a:r>
            <a:r>
              <a:rPr lang="en-GB" sz="1900" b="1" noProof="0" dirty="0"/>
              <a:t>youth crime</a:t>
            </a:r>
            <a:r>
              <a:rPr lang="en-GB" sz="1900" noProof="0" dirty="0"/>
              <a:t> in disadvantaged communities.</a:t>
            </a:r>
          </a:p>
          <a:p>
            <a:r>
              <a:rPr lang="en-GB" sz="1800" noProof="0" dirty="0">
                <a:effectLst/>
                <a:latin typeface="Calibri" panose="020F0502020204030204" pitchFamily="34" charset="0"/>
                <a:ea typeface="Calibri" panose="020F0502020204030204" pitchFamily="34" charset="0"/>
                <a:cs typeface="Arial" panose="020B0604020202020204" pitchFamily="34" charset="0"/>
              </a:rPr>
              <a:t>(Nickerson, 2024).</a:t>
            </a:r>
            <a:endParaRPr lang="en-GB" sz="1900" noProof="0" dirty="0"/>
          </a:p>
        </p:txBody>
      </p:sp>
    </p:spTree>
    <p:extLst>
      <p:ext uri="{BB962C8B-B14F-4D97-AF65-F5344CB8AC3E}">
        <p14:creationId xmlns:p14="http://schemas.microsoft.com/office/powerpoint/2010/main" val="2969530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E2C4C9-9AE0-5CB5-E5DD-181A71705ABF}"/>
            </a:ext>
          </a:extLst>
        </p:cNvPr>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17AA262-9ACB-73A5-8280-733736901546}"/>
              </a:ext>
            </a:extLst>
          </p:cNvPr>
          <p:cNvSpPr>
            <a:spLocks noGrp="1"/>
          </p:cNvSpPr>
          <p:nvPr>
            <p:ph type="title"/>
          </p:nvPr>
        </p:nvSpPr>
        <p:spPr>
          <a:xfrm>
            <a:off x="754752" y="654192"/>
            <a:ext cx="10909640" cy="1065836"/>
          </a:xfrm>
        </p:spPr>
        <p:txBody>
          <a:bodyPr vert="horz" lIns="91440" tIns="45720" rIns="91440" bIns="45720" rtlCol="0" anchor="ctr">
            <a:normAutofit/>
          </a:bodyPr>
          <a:lstStyle/>
          <a:p>
            <a:pPr algn="ctr"/>
            <a:r>
              <a:rPr lang="en-GB" sz="6600" noProof="0" dirty="0"/>
              <a:t>Case study – Fahad Nur  </a:t>
            </a:r>
          </a:p>
        </p:txBody>
      </p:sp>
      <p:sp>
        <p:nvSpPr>
          <p:cNvPr id="3" name="Content Placeholder 2">
            <a:extLst>
              <a:ext uri="{FF2B5EF4-FFF2-40B4-BE49-F238E27FC236}">
                <a16:creationId xmlns:a16="http://schemas.microsoft.com/office/drawing/2014/main" id="{5786E488-FB59-CE14-21EC-4135CB0DAAD3}"/>
              </a:ext>
            </a:extLst>
          </p:cNvPr>
          <p:cNvSpPr>
            <a:spLocks noGrp="1"/>
          </p:cNvSpPr>
          <p:nvPr>
            <p:ph idx="1"/>
          </p:nvPr>
        </p:nvSpPr>
        <p:spPr>
          <a:xfrm>
            <a:off x="1010313" y="5828978"/>
            <a:ext cx="2750495" cy="554891"/>
          </a:xfrm>
        </p:spPr>
        <p:txBody>
          <a:bodyPr vert="horz" lIns="91440" tIns="45720" rIns="91440" bIns="45720" rtlCol="0" anchor="ctr">
            <a:normAutofit fontScale="85000" lnSpcReduction="10000"/>
          </a:bodyPr>
          <a:lstStyle/>
          <a:p>
            <a:pPr marL="0" indent="0" algn="ctr">
              <a:buNone/>
            </a:pPr>
            <a:r>
              <a:rPr lang="en-GB" sz="2400" noProof="0" dirty="0">
                <a:latin typeface="Arial" panose="020B0604020202020204" pitchFamily="34" charset="0"/>
                <a:cs typeface="Arial" panose="020B0604020202020204" pitchFamily="34" charset="0"/>
              </a:rPr>
              <a:t>18-year-old Fahad Nur</a:t>
            </a:r>
          </a:p>
        </p:txBody>
      </p:sp>
      <p:sp>
        <p:nvSpPr>
          <p:cNvPr id="2061"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2052" name="Picture 4" descr="Fahad Mohamed Nur">
            <a:extLst>
              <a:ext uri="{FF2B5EF4-FFF2-40B4-BE49-F238E27FC236}">
                <a16:creationId xmlns:a16="http://schemas.microsoft.com/office/drawing/2014/main" id="{B4F036A1-96C2-6260-6972-B0518CA15E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19" r="21495"/>
          <a:stretch/>
        </p:blipFill>
        <p:spPr bwMode="auto">
          <a:xfrm>
            <a:off x="843775" y="2013293"/>
            <a:ext cx="3083573" cy="362076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L-R) Abdulgalil Aldobhani, Mustafa Aldobhani and Shafique Shaddad">
            <a:extLst>
              <a:ext uri="{FF2B5EF4-FFF2-40B4-BE49-F238E27FC236}">
                <a16:creationId xmlns:a16="http://schemas.microsoft.com/office/drawing/2014/main" id="{9715CDE4-7C82-D04F-0B48-6BC88C46FD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155186" y="2841393"/>
            <a:ext cx="3758184" cy="211397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eapons">
            <a:extLst>
              <a:ext uri="{FF2B5EF4-FFF2-40B4-BE49-F238E27FC236}">
                <a16:creationId xmlns:a16="http://schemas.microsoft.com/office/drawing/2014/main" id="{E6B395C5-20CC-03A7-178D-9F3BACDA73A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154252" y="2842853"/>
            <a:ext cx="3758184" cy="21139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9397ED8-6A7C-8BB7-5119-9C01C389EE90}"/>
              </a:ext>
            </a:extLst>
          </p:cNvPr>
          <p:cNvSpPr txBox="1"/>
          <p:nvPr/>
        </p:nvSpPr>
        <p:spPr>
          <a:xfrm>
            <a:off x="4397200" y="5286829"/>
            <a:ext cx="3658586" cy="923330"/>
          </a:xfrm>
          <a:prstGeom prst="rect">
            <a:avLst/>
          </a:prstGeom>
          <a:noFill/>
        </p:spPr>
        <p:txBody>
          <a:bodyPr wrap="square" rtlCol="0">
            <a:spAutoFit/>
          </a:bodyPr>
          <a:lstStyle/>
          <a:p>
            <a:r>
              <a:rPr lang="en-GB" b="0" i="0" noProof="0" dirty="0" err="1">
                <a:effectLst/>
                <a:latin typeface="Arial" panose="020B0604020202020204" pitchFamily="34" charset="0"/>
                <a:cs typeface="Arial" panose="020B0604020202020204" pitchFamily="34" charset="0"/>
              </a:rPr>
              <a:t>Abdulgalil</a:t>
            </a:r>
            <a:r>
              <a:rPr lang="en-GB" b="0" i="0" noProof="0" dirty="0">
                <a:effectLst/>
                <a:latin typeface="Arial" panose="020B0604020202020204" pitchFamily="34" charset="0"/>
                <a:cs typeface="Arial" panose="020B0604020202020204" pitchFamily="34" charset="0"/>
              </a:rPr>
              <a:t> </a:t>
            </a:r>
            <a:r>
              <a:rPr lang="en-GB" b="0" i="0" noProof="0" dirty="0" err="1">
                <a:effectLst/>
                <a:latin typeface="Arial" panose="020B0604020202020204" pitchFamily="34" charset="0"/>
                <a:cs typeface="Arial" panose="020B0604020202020204" pitchFamily="34" charset="0"/>
              </a:rPr>
              <a:t>Aldobhani</a:t>
            </a:r>
            <a:r>
              <a:rPr lang="en-GB" b="0" i="0" noProof="0" dirty="0">
                <a:effectLst/>
                <a:latin typeface="Arial" panose="020B0604020202020204" pitchFamily="34" charset="0"/>
                <a:cs typeface="Arial" panose="020B0604020202020204" pitchFamily="34" charset="0"/>
              </a:rPr>
              <a:t> (23), Mustafa </a:t>
            </a:r>
            <a:r>
              <a:rPr lang="en-GB" b="0" i="0" noProof="0" dirty="0" err="1">
                <a:effectLst/>
                <a:latin typeface="Arial" panose="020B0604020202020204" pitchFamily="34" charset="0"/>
                <a:cs typeface="Arial" panose="020B0604020202020204" pitchFamily="34" charset="0"/>
              </a:rPr>
              <a:t>Aldobhani</a:t>
            </a:r>
            <a:r>
              <a:rPr lang="en-GB" b="0" i="0" noProof="0" dirty="0">
                <a:effectLst/>
                <a:latin typeface="Arial" panose="020B0604020202020204" pitchFamily="34" charset="0"/>
                <a:cs typeface="Arial" panose="020B0604020202020204" pitchFamily="34" charset="0"/>
              </a:rPr>
              <a:t> (22) and Shafique Shaddad (25)</a:t>
            </a:r>
            <a:endParaRPr lang="en-GB" noProof="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70C0D12-57BD-559B-9368-23CA4641BC1A}"/>
              </a:ext>
            </a:extLst>
          </p:cNvPr>
          <p:cNvSpPr txBox="1"/>
          <p:nvPr/>
        </p:nvSpPr>
        <p:spPr>
          <a:xfrm>
            <a:off x="8799576" y="5287061"/>
            <a:ext cx="2635623" cy="369332"/>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The murder weapons </a:t>
            </a:r>
          </a:p>
        </p:txBody>
      </p:sp>
      <p:sp>
        <p:nvSpPr>
          <p:cNvPr id="7" name="TextBox 6">
            <a:extLst>
              <a:ext uri="{FF2B5EF4-FFF2-40B4-BE49-F238E27FC236}">
                <a16:creationId xmlns:a16="http://schemas.microsoft.com/office/drawing/2014/main" id="{56F52E79-B6E9-9826-8C85-FD4A95793E99}"/>
              </a:ext>
            </a:extLst>
          </p:cNvPr>
          <p:cNvSpPr txBox="1"/>
          <p:nvPr/>
        </p:nvSpPr>
        <p:spPr>
          <a:xfrm>
            <a:off x="10033344" y="6381572"/>
            <a:ext cx="1724019" cy="369332"/>
          </a:xfrm>
          <a:prstGeom prst="rect">
            <a:avLst/>
          </a:prstGeom>
          <a:noFill/>
        </p:spPr>
        <p:txBody>
          <a:bodyPr wrap="square">
            <a:spAutoFit/>
          </a:bodyPr>
          <a:lstStyle/>
          <a:p>
            <a:r>
              <a:rPr lang="en-GB" sz="1800" noProof="0" dirty="0">
                <a:effectLst/>
                <a:latin typeface="Calibri" panose="020F0502020204030204" pitchFamily="34" charset="0"/>
                <a:ea typeface="Calibri" panose="020F0502020204030204" pitchFamily="34" charset="0"/>
                <a:cs typeface="Arial" panose="020B0604020202020204" pitchFamily="34" charset="0"/>
              </a:rPr>
              <a:t>(Thomas, 2020)</a:t>
            </a:r>
            <a:endParaRPr lang="en-GB" noProof="0" dirty="0"/>
          </a:p>
        </p:txBody>
      </p:sp>
      <p:sp>
        <p:nvSpPr>
          <p:cNvPr id="9" name="TextBox 8">
            <a:extLst>
              <a:ext uri="{FF2B5EF4-FFF2-40B4-BE49-F238E27FC236}">
                <a16:creationId xmlns:a16="http://schemas.microsoft.com/office/drawing/2014/main" id="{FAF96706-2D33-D946-C0AA-47A5CFF80617}"/>
              </a:ext>
            </a:extLst>
          </p:cNvPr>
          <p:cNvSpPr txBox="1"/>
          <p:nvPr/>
        </p:nvSpPr>
        <p:spPr>
          <a:xfrm>
            <a:off x="8799576" y="6383703"/>
            <a:ext cx="1449592" cy="369332"/>
          </a:xfrm>
          <a:prstGeom prst="rect">
            <a:avLst/>
          </a:prstGeom>
          <a:noFill/>
        </p:spPr>
        <p:txBody>
          <a:bodyPr wrap="square">
            <a:spAutoFit/>
          </a:bodyPr>
          <a:lstStyle/>
          <a:p>
            <a:r>
              <a:rPr lang="en-GB" sz="1800" noProof="0" dirty="0">
                <a:effectLst/>
                <a:latin typeface="Calibri" panose="020F0502020204030204" pitchFamily="34" charset="0"/>
                <a:ea typeface="Calibri" panose="020F0502020204030204" pitchFamily="34" charset="0"/>
                <a:cs typeface="Arial" panose="020B0604020202020204" pitchFamily="34" charset="0"/>
              </a:rPr>
              <a:t>(Day, 2020) </a:t>
            </a:r>
            <a:endParaRPr lang="en-GB" noProof="0" dirty="0"/>
          </a:p>
        </p:txBody>
      </p:sp>
    </p:spTree>
    <p:extLst>
      <p:ext uri="{BB962C8B-B14F-4D97-AF65-F5344CB8AC3E}">
        <p14:creationId xmlns:p14="http://schemas.microsoft.com/office/powerpoint/2010/main" val="2754338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8A248-53B4-C8E7-CAE1-FA851A62D8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CA3862-17D0-3F5D-2961-E25C0429EA2F}"/>
              </a:ext>
            </a:extLst>
          </p:cNvPr>
          <p:cNvSpPr>
            <a:spLocks noGrp="1"/>
          </p:cNvSpPr>
          <p:nvPr>
            <p:ph type="title"/>
          </p:nvPr>
        </p:nvSpPr>
        <p:spPr/>
        <p:txBody>
          <a:bodyPr/>
          <a:lstStyle/>
          <a:p>
            <a:r>
              <a:rPr lang="en-GB" noProof="0" dirty="0"/>
              <a:t>Solutions and preventative strategies </a:t>
            </a:r>
          </a:p>
        </p:txBody>
      </p:sp>
      <p:graphicFrame>
        <p:nvGraphicFramePr>
          <p:cNvPr id="11" name="Content Placeholder 2">
            <a:extLst>
              <a:ext uri="{FF2B5EF4-FFF2-40B4-BE49-F238E27FC236}">
                <a16:creationId xmlns:a16="http://schemas.microsoft.com/office/drawing/2014/main" id="{01D50B5B-D2FB-3393-E8E5-B9948747BED5}"/>
              </a:ext>
            </a:extLst>
          </p:cNvPr>
          <p:cNvGraphicFramePr>
            <a:graphicFrameLocks noGrp="1"/>
          </p:cNvGraphicFramePr>
          <p:nvPr>
            <p:ph idx="1"/>
            <p:extLst>
              <p:ext uri="{D42A27DB-BD31-4B8C-83A1-F6EECF244321}">
                <p14:modId xmlns:p14="http://schemas.microsoft.com/office/powerpoint/2010/main" val="12970423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1137BF1-C08A-703C-2051-0FF5A74CAAAC}"/>
              </a:ext>
            </a:extLst>
          </p:cNvPr>
          <p:cNvSpPr txBox="1"/>
          <p:nvPr/>
        </p:nvSpPr>
        <p:spPr>
          <a:xfrm>
            <a:off x="8462682" y="5507922"/>
            <a:ext cx="2115671" cy="461665"/>
          </a:xfrm>
          <a:prstGeom prst="rect">
            <a:avLst/>
          </a:prstGeom>
          <a:noFill/>
        </p:spPr>
        <p:txBody>
          <a:bodyPr wrap="square">
            <a:spAutoFit/>
          </a:bodyPr>
          <a:lstStyle/>
          <a:p>
            <a:r>
              <a:rPr lang="en-GB" sz="2400" kern="100" noProof="0" dirty="0">
                <a:effectLst/>
                <a:latin typeface="Arial" panose="020B0604020202020204" pitchFamily="34" charset="0"/>
                <a:ea typeface="Calibri" panose="020F0502020204030204" pitchFamily="34" charset="0"/>
                <a:cs typeface="Arial" panose="020B0604020202020204" pitchFamily="34" charset="0"/>
              </a:rPr>
              <a:t>Foster (2013) </a:t>
            </a:r>
            <a:endParaRPr lang="en-GB" sz="24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2471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E1BC3-4DF8-EFFE-E69A-0A2FC96B8616}"/>
              </a:ext>
            </a:extLst>
          </p:cNvPr>
          <p:cNvSpPr>
            <a:spLocks noGrp="1"/>
          </p:cNvSpPr>
          <p:nvPr>
            <p:ph type="title"/>
          </p:nvPr>
        </p:nvSpPr>
        <p:spPr>
          <a:xfrm>
            <a:off x="838200" y="0"/>
            <a:ext cx="10515600" cy="1297420"/>
          </a:xfrm>
        </p:spPr>
        <p:txBody>
          <a:bodyPr/>
          <a:lstStyle/>
          <a:p>
            <a:r>
              <a:rPr lang="en-GB" noProof="0" dirty="0"/>
              <a:t>Research Timeline </a:t>
            </a:r>
          </a:p>
        </p:txBody>
      </p:sp>
      <p:graphicFrame>
        <p:nvGraphicFramePr>
          <p:cNvPr id="3" name="Diagram 2">
            <a:extLst>
              <a:ext uri="{FF2B5EF4-FFF2-40B4-BE49-F238E27FC236}">
                <a16:creationId xmlns:a16="http://schemas.microsoft.com/office/drawing/2014/main" id="{71B5818D-86E3-5FE4-7F54-CB637FF26749}"/>
              </a:ext>
            </a:extLst>
          </p:cNvPr>
          <p:cNvGraphicFramePr/>
          <p:nvPr>
            <p:extLst>
              <p:ext uri="{D42A27DB-BD31-4B8C-83A1-F6EECF244321}">
                <p14:modId xmlns:p14="http://schemas.microsoft.com/office/powerpoint/2010/main" val="708956109"/>
              </p:ext>
            </p:extLst>
          </p:nvPr>
        </p:nvGraphicFramePr>
        <p:xfrm>
          <a:off x="838200" y="1297420"/>
          <a:ext cx="10641263" cy="52155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4188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4B8D2F-6F6B-2D47-EECB-1A4AD457627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Pen placed on top of a signature line">
            <a:extLst>
              <a:ext uri="{FF2B5EF4-FFF2-40B4-BE49-F238E27FC236}">
                <a16:creationId xmlns:a16="http://schemas.microsoft.com/office/drawing/2014/main" id="{4D447827-13D9-349C-3D97-9D1C6977D6BC}"/>
              </a:ext>
            </a:extLst>
          </p:cNvPr>
          <p:cNvPicPr>
            <a:picLocks noChangeAspect="1"/>
          </p:cNvPicPr>
          <p:nvPr/>
        </p:nvPicPr>
        <p:blipFill>
          <a:blip r:embed="rId3"/>
          <a:srcRect l="15628" r="-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74FA0C04-4468-C2CA-EED9-E83FCF8C278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noProof="0" dirty="0">
                <a:solidFill>
                  <a:schemeClr val="bg1"/>
                </a:solidFill>
              </a:rPr>
              <a:t>Conclusion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560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13DE3-5440-377F-9EF1-7CEFCADAC4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8E3FD6-DB3D-CE54-0EC1-0F62AD65E81E}"/>
              </a:ext>
            </a:extLst>
          </p:cNvPr>
          <p:cNvSpPr>
            <a:spLocks noGrp="1"/>
          </p:cNvSpPr>
          <p:nvPr>
            <p:ph type="title"/>
          </p:nvPr>
        </p:nvSpPr>
        <p:spPr>
          <a:xfrm>
            <a:off x="218089" y="133897"/>
            <a:ext cx="3576145" cy="717441"/>
          </a:xfrm>
        </p:spPr>
        <p:txBody>
          <a:bodyPr/>
          <a:lstStyle/>
          <a:p>
            <a:r>
              <a:rPr lang="en-GB" noProof="0" dirty="0"/>
              <a:t>Reference list </a:t>
            </a:r>
          </a:p>
        </p:txBody>
      </p:sp>
      <p:sp>
        <p:nvSpPr>
          <p:cNvPr id="5" name="Content Placeholder 4">
            <a:extLst>
              <a:ext uri="{FF2B5EF4-FFF2-40B4-BE49-F238E27FC236}">
                <a16:creationId xmlns:a16="http://schemas.microsoft.com/office/drawing/2014/main" id="{FEBA5703-9AEA-4471-7A13-6CD3D366E2F7}"/>
              </a:ext>
            </a:extLst>
          </p:cNvPr>
          <p:cNvSpPr>
            <a:spLocks noGrp="1"/>
          </p:cNvSpPr>
          <p:nvPr>
            <p:ph idx="1"/>
          </p:nvPr>
        </p:nvSpPr>
        <p:spPr>
          <a:xfrm>
            <a:off x="312683" y="966952"/>
            <a:ext cx="11469414" cy="5525923"/>
          </a:xfrm>
        </p:spPr>
        <p:txBody>
          <a:bodyPr>
            <a:normAutofit lnSpcReduction="10000"/>
          </a:bodyPr>
          <a:lstStyle/>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Allen, G. and Wong, H. (2025). Knife crime statistics. </a:t>
            </a:r>
            <a:r>
              <a:rPr lang="en-GB" sz="1200" i="1" kern="100" dirty="0">
                <a:effectLst/>
                <a:latin typeface="Arial" panose="020B0604020202020204" pitchFamily="34" charset="0"/>
                <a:ea typeface="Calibri" panose="020F0502020204030204" pitchFamily="34" charset="0"/>
                <a:cs typeface="Arial" panose="020B0604020202020204" pitchFamily="34" charset="0"/>
              </a:rPr>
              <a:t>commonslibrary.parliament.uk</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CP4304(SN4304). Available at: https://commonslibrary.parliament.uk/research-briefings/sn04304/ [Accessed 30 Apr. 2025].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Day, L. (2020). </a:t>
            </a:r>
            <a:r>
              <a:rPr lang="en-GB" sz="1200" i="1" kern="100" dirty="0">
                <a:effectLst/>
                <a:latin typeface="Arial" panose="020B0604020202020204" pitchFamily="34" charset="0"/>
                <a:ea typeface="Calibri" panose="020F0502020204030204" pitchFamily="34" charset="0"/>
                <a:cs typeface="Arial" panose="020B0604020202020204" pitchFamily="34" charset="0"/>
              </a:rPr>
              <a:t>Ambushed and butchered: The full story of Fahad Nur’s murder</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Wales Online. Available at: https://www.walesonline.co.uk/news/wales-news/fahad-nur-cardiff-murder-case-17565964 [Accessed 30 Apr. 2025].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Downs , W. (2025). </a:t>
            </a:r>
            <a:r>
              <a:rPr lang="en-GB" sz="1200" i="1" kern="100" dirty="0">
                <a:effectLst/>
                <a:latin typeface="Arial" panose="020B0604020202020204" pitchFamily="34" charset="0"/>
                <a:ea typeface="Calibri" panose="020F0502020204030204" pitchFamily="34" charset="0"/>
                <a:cs typeface="Arial" panose="020B0604020202020204" pitchFamily="34" charset="0"/>
              </a:rPr>
              <a:t>Knives, offensive weapons and serious violence</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House of Commons Library. Available at: https://commonslibrary.parliament.uk/research-briefings/sn00330/ [Accessed 30 Apr. 2025].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Farrell, J. (2019). </a:t>
            </a:r>
            <a:r>
              <a:rPr lang="en-GB" sz="1200" i="1" kern="100" dirty="0">
                <a:effectLst/>
                <a:latin typeface="Arial" panose="020B0604020202020204" pitchFamily="34" charset="0"/>
                <a:ea typeface="Calibri" panose="020F0502020204030204" pitchFamily="34" charset="0"/>
                <a:cs typeface="Arial" panose="020B0604020202020204" pitchFamily="34" charset="0"/>
              </a:rPr>
              <a:t>UK gangs keeping ‘scoreboard’ for knife and gun violence</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Sky News. Available at: https://news.sky.com/story/uk-gangs-keeping-scoreboard-for-knife-and-gun-violence-11726574 [Accessed 30 Apr. 2025].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Foster, R. (2013). </a:t>
            </a:r>
            <a:r>
              <a:rPr lang="en-GB" sz="1200" i="1" kern="100" dirty="0">
                <a:effectLst/>
                <a:latin typeface="Arial" panose="020B0604020202020204" pitchFamily="34" charset="0"/>
                <a:ea typeface="Calibri" panose="020F0502020204030204" pitchFamily="34" charset="0"/>
                <a:cs typeface="Arial" panose="020B0604020202020204" pitchFamily="34" charset="0"/>
              </a:rPr>
              <a:t>KNIFE CRIME INTERVENTIONS: ‘WHAT WORKS?’</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Available at: https://www.sccjr.ac.uk/wp-content/uploads/2014/01/SCCJR_Report_No_04.2013_Knife_Crime_Interventions.pdf [Accessed 30 Apr. 2025].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Nickerson, C. (2023). </a:t>
            </a:r>
            <a:r>
              <a:rPr lang="en-GB" sz="1200" i="1" kern="100" dirty="0">
                <a:effectLst/>
                <a:latin typeface="Arial" panose="020B0604020202020204" pitchFamily="34" charset="0"/>
                <a:ea typeface="Calibri" panose="020F0502020204030204" pitchFamily="34" charset="0"/>
                <a:cs typeface="Arial" panose="020B0604020202020204" pitchFamily="34" charset="0"/>
              </a:rPr>
              <a:t>Merton’s Strain Theory of Deviance and Anomie in Sociology</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Simply Psychology. Available at: https://www.simplypsychology.org/mertons-strain-theory-deviance.html [Accessed 29 Apr. 2025].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Nickerson, C. (2024). </a:t>
            </a:r>
            <a:r>
              <a:rPr lang="en-GB" sz="1200" i="1" kern="100" dirty="0">
                <a:effectLst/>
                <a:latin typeface="Arial" panose="020B0604020202020204" pitchFamily="34" charset="0"/>
                <a:ea typeface="Calibri" panose="020F0502020204030204" pitchFamily="34" charset="0"/>
                <a:cs typeface="Arial" panose="020B0604020202020204" pitchFamily="34" charset="0"/>
              </a:rPr>
              <a:t>Subcultural Theories of Deviance</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Simply Psychology. Available at: https://www.simplypsychology.org/subcultural-theories-crime-deviance.html [Accessed 30 Apr. 2025].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Thaxton, S. and Agnew, R. (2017). When Criminal Coping Is Likely: an Examination of Conditioning Effects in General Strain Theory. </a:t>
            </a:r>
            <a:r>
              <a:rPr lang="en-GB" sz="1200" i="1" kern="100" dirty="0">
                <a:effectLst/>
                <a:latin typeface="Arial" panose="020B0604020202020204" pitchFamily="34" charset="0"/>
                <a:ea typeface="Calibri" panose="020F0502020204030204" pitchFamily="34" charset="0"/>
                <a:cs typeface="Arial" panose="020B0604020202020204" pitchFamily="34" charset="0"/>
              </a:rPr>
              <a:t>Journal of Quantitative Criminology</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34(4), pp.887–920. </a:t>
            </a:r>
            <a:r>
              <a:rPr lang="en-GB" sz="1200" kern="100" dirty="0" err="1">
                <a:effectLst/>
                <a:latin typeface="Arial" panose="020B0604020202020204" pitchFamily="34" charset="0"/>
                <a:ea typeface="Calibri" panose="020F0502020204030204" pitchFamily="34" charset="0"/>
                <a:cs typeface="Arial" panose="020B0604020202020204" pitchFamily="34" charset="0"/>
              </a:rPr>
              <a:t>doi:https</a:t>
            </a:r>
            <a:r>
              <a:rPr lang="en-GB" sz="1200" kern="100" dirty="0">
                <a:effectLst/>
                <a:latin typeface="Arial" panose="020B0604020202020204" pitchFamily="34" charset="0"/>
                <a:ea typeface="Calibri" panose="020F0502020204030204" pitchFamily="34" charset="0"/>
                <a:cs typeface="Arial" panose="020B0604020202020204" pitchFamily="34" charset="0"/>
              </a:rPr>
              <a:t>://doi.org/10.1007/s10940-017-9358-5.</a:t>
            </a:r>
          </a:p>
          <a:p>
            <a:pPr>
              <a:lnSpc>
                <a:spcPct val="100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Thomas, B. (2020). </a:t>
            </a:r>
            <a:r>
              <a:rPr lang="en-GB" sz="1200" i="1" kern="100" dirty="0">
                <a:effectLst/>
                <a:latin typeface="Arial" panose="020B0604020202020204" pitchFamily="34" charset="0"/>
                <a:ea typeface="Calibri" panose="020F0502020204030204" pitchFamily="34" charset="0"/>
                <a:cs typeface="Arial" panose="020B0604020202020204" pitchFamily="34" charset="0"/>
              </a:rPr>
              <a:t>Cathays stabbing: Three jailed for murder of Fahad Nur - The Cardiffian</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The Cardiffian. Available at: https://cardiffjournalism.co.uk/thecardiffian/2020/02/07/cathays-stabbing-three-men-jailed-for-murder-of-fahad-nur/ [Accessed 30 Apr. 2025].</a:t>
            </a:r>
          </a:p>
          <a:p>
            <a:pPr>
              <a:lnSpc>
                <a:spcPct val="100000"/>
              </a:lnSpc>
              <a:spcAft>
                <a:spcPts val="800"/>
              </a:spcAft>
            </a:pPr>
            <a:r>
              <a:rPr lang="en-GB" sz="1200" kern="100" dirty="0">
                <a:effectLst/>
                <a:latin typeface="Arial" panose="020B0604020202020204" pitchFamily="34" charset="0"/>
                <a:ea typeface="Calibri" panose="020F0502020204030204" pitchFamily="34" charset="0"/>
                <a:cs typeface="Arial" panose="020B0604020202020204" pitchFamily="34" charset="0"/>
              </a:rPr>
              <a:t>Williams, E. (2024). </a:t>
            </a:r>
            <a:r>
              <a:rPr lang="en-GB" sz="1200" i="1" kern="100" dirty="0">
                <a:effectLst/>
                <a:latin typeface="Arial" panose="020B0604020202020204" pitchFamily="34" charset="0"/>
                <a:ea typeface="Calibri" panose="020F0502020204030204" pitchFamily="34" charset="0"/>
                <a:cs typeface="Arial" panose="020B0604020202020204" pitchFamily="34" charset="0"/>
              </a:rPr>
              <a:t>Gangs and Street Violence</a:t>
            </a:r>
            <a:r>
              <a:rPr lang="en-GB" sz="1200" kern="100" dirty="0">
                <a:effectLst/>
                <a:latin typeface="Arial" panose="020B0604020202020204" pitchFamily="34" charset="0"/>
                <a:ea typeface="Calibri" panose="020F0502020204030204" pitchFamily="34" charset="0"/>
                <a:cs typeface="Arial" panose="020B0604020202020204" pitchFamily="34" charset="0"/>
              </a:rPr>
              <a:t>. [online] Victim Support. Available at: https://www.victimsupport.org.uk/you-co/types-crime/violent-crime/gangs-and-street-violence/ [Accessed 8 Apr. 2025].</a:t>
            </a:r>
          </a:p>
        </p:txBody>
      </p:sp>
    </p:spTree>
    <p:extLst>
      <p:ext uri="{BB962C8B-B14F-4D97-AF65-F5344CB8AC3E}">
        <p14:creationId xmlns:p14="http://schemas.microsoft.com/office/powerpoint/2010/main" val="1849076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4B5E3A-DCAF-030B-51D9-BF22A2B04BE5}"/>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7" name="Content Placeholder 2">
            <a:extLst>
              <a:ext uri="{FF2B5EF4-FFF2-40B4-BE49-F238E27FC236}">
                <a16:creationId xmlns:a16="http://schemas.microsoft.com/office/drawing/2014/main" id="{6462C926-51BF-39BB-0419-4EAEBF68C153}"/>
              </a:ext>
            </a:extLst>
          </p:cNvPr>
          <p:cNvGraphicFramePr>
            <a:graphicFrameLocks noGrp="1"/>
          </p:cNvGraphicFramePr>
          <p:nvPr>
            <p:ph idx="1"/>
            <p:extLst>
              <p:ext uri="{D42A27DB-BD31-4B8C-83A1-F6EECF244321}">
                <p14:modId xmlns:p14="http://schemas.microsoft.com/office/powerpoint/2010/main" val="14927269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1813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2500</Words>
  <Application>Microsoft Office PowerPoint</Application>
  <PresentationFormat>Widescreen</PresentationFormat>
  <Paragraphs>108</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The causation of serious and organised crime </vt:lpstr>
      <vt:lpstr>What will we be looking at ?</vt:lpstr>
      <vt:lpstr>What is a  gang, and what is gang  violence?</vt:lpstr>
      <vt:lpstr>What is knife crime? </vt:lpstr>
      <vt:lpstr>Criminological theory 1 – Strain Theory </vt:lpstr>
      <vt:lpstr>Criminological theory 2 – Subcultural Theory </vt:lpstr>
      <vt:lpstr>Case study – Fahad Nur  </vt:lpstr>
      <vt:lpstr>Solutions and preventative strategies </vt:lpstr>
      <vt:lpstr>Research Timeline </vt:lpstr>
      <vt:lpstr>Conclusion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willett</dc:creator>
  <cp:lastModifiedBy>hannah willett</cp:lastModifiedBy>
  <cp:revision>2</cp:revision>
  <dcterms:created xsi:type="dcterms:W3CDTF">2025-04-09T17:15:10Z</dcterms:created>
  <dcterms:modified xsi:type="dcterms:W3CDTF">2025-05-01T09:27:41Z</dcterms:modified>
</cp:coreProperties>
</file>