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3/16/23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BFC4232-484C-E544-A131-75A9720C246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552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072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9EA15-2929-014A-BF4E-0AFB2DD8441F}" type="datetimeFigureOut">
              <a:rPr lang="en-US" smtClean="0"/>
              <a:t>3/16/23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6705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EF9EA15-2929-014A-BF4E-0AFB2DD8441F}" type="datetimeFigureOut">
              <a:rPr lang="en-US" smtClean="0"/>
              <a:t>3/16/23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552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F9EA15-2929-014A-BF4E-0AFB2DD8441F}" type="datetimeFigureOut">
              <a:rPr lang="en-US" smtClean="0"/>
              <a:t>3/16/23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FC4232-484C-E544-A131-75A9720C246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1256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F9EA15-2929-014A-BF4E-0AFB2DD8441F}" type="datetimeFigureOut">
              <a:rPr lang="en-US" smtClean="0"/>
              <a:t>3/16/23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FC4232-484C-E544-A131-75A9720C246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320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F9EA15-2929-014A-BF4E-0AFB2DD8441F}" type="datetimeFigureOut">
              <a:rPr lang="en-US" smtClean="0"/>
              <a:t>3/16/23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FC4232-484C-E544-A131-75A9720C2463}" type="slidenum">
              <a:rPr lang="en-US" smtClean="0"/>
              <a:t>‹#›</a:t>
            </a:fld>
            <a:endParaRPr lang="en-US"/>
          </a:p>
        </p:txBody>
      </p:sp>
    </p:spTree>
    <p:extLst>
      <p:ext uri="{BB962C8B-B14F-4D97-AF65-F5344CB8AC3E}">
        <p14:creationId xmlns:p14="http://schemas.microsoft.com/office/powerpoint/2010/main" val="1335724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EF9EA15-2929-014A-BF4E-0AFB2DD8441F}" type="datetimeFigureOut">
              <a:rPr lang="en-US" smtClean="0"/>
              <a:t>3/16/23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9753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EF9EA15-2929-014A-BF4E-0AFB2DD8441F}" type="datetimeFigureOut">
              <a:rPr lang="en-US" smtClean="0"/>
              <a:t>3/16/23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034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752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0185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EF9EA15-2929-014A-BF4E-0AFB2DD8441F}" type="datetimeFigureOut">
              <a:rPr lang="en-US" smtClean="0"/>
              <a:t>3/16/23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BFC4232-484C-E544-A131-75A9720C246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3863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7078-19F5-0E20-027F-BFAB5D3B3B89}"/>
              </a:ext>
            </a:extLst>
          </p:cNvPr>
          <p:cNvSpPr>
            <a:spLocks noGrp="1"/>
          </p:cNvSpPr>
          <p:nvPr>
            <p:ph type="ctrTitle"/>
          </p:nvPr>
        </p:nvSpPr>
        <p:spPr/>
        <p:txBody>
          <a:bodyPr/>
          <a:lstStyle/>
          <a:p>
            <a:r>
              <a:rPr lang="en-US" dirty="0"/>
              <a:t>Sources of law 2</a:t>
            </a:r>
          </a:p>
        </p:txBody>
      </p:sp>
    </p:spTree>
    <p:extLst>
      <p:ext uri="{BB962C8B-B14F-4D97-AF65-F5344CB8AC3E}">
        <p14:creationId xmlns:p14="http://schemas.microsoft.com/office/powerpoint/2010/main" val="2070282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250E8-3A49-BE63-2276-E9B21ABE8409}"/>
              </a:ext>
            </a:extLst>
          </p:cNvPr>
          <p:cNvSpPr>
            <a:spLocks noGrp="1"/>
          </p:cNvSpPr>
          <p:nvPr>
            <p:ph type="title"/>
          </p:nvPr>
        </p:nvSpPr>
        <p:spPr>
          <a:xfrm>
            <a:off x="1451578" y="1233144"/>
            <a:ext cx="9603275" cy="1049235"/>
          </a:xfrm>
        </p:spPr>
        <p:txBody>
          <a:bodyPr/>
          <a:lstStyle/>
          <a:p>
            <a:r>
              <a:rPr lang="en-US" dirty="0"/>
              <a:t>Learning objectives</a:t>
            </a:r>
          </a:p>
        </p:txBody>
      </p:sp>
      <p:sp>
        <p:nvSpPr>
          <p:cNvPr id="3" name="Content Placeholder 2">
            <a:extLst>
              <a:ext uri="{FF2B5EF4-FFF2-40B4-BE49-F238E27FC236}">
                <a16:creationId xmlns:a16="http://schemas.microsoft.com/office/drawing/2014/main" id="{1AE34319-62BD-B41B-156C-C303193F9ADE}"/>
              </a:ext>
            </a:extLst>
          </p:cNvPr>
          <p:cNvSpPr>
            <a:spLocks noGrp="1"/>
          </p:cNvSpPr>
          <p:nvPr>
            <p:ph idx="1"/>
          </p:nvPr>
        </p:nvSpPr>
        <p:spPr/>
        <p:txBody>
          <a:bodyPr/>
          <a:lstStyle/>
          <a:p>
            <a:r>
              <a:rPr lang="en-US" dirty="0"/>
              <a:t>Revise what primary legislation, case law, civil law, criminal law and equity entails;</a:t>
            </a:r>
          </a:p>
          <a:p>
            <a:r>
              <a:rPr lang="en-US" dirty="0"/>
              <a:t>Understand how secondary legislation is used within the UK;</a:t>
            </a:r>
          </a:p>
          <a:p>
            <a:r>
              <a:rPr lang="en-US" dirty="0"/>
              <a:t>Understand how the European Convention of Human Rights functions;</a:t>
            </a:r>
          </a:p>
          <a:p>
            <a:r>
              <a:rPr lang="en-US" dirty="0"/>
              <a:t>Understand what assignment two entails.</a:t>
            </a:r>
          </a:p>
          <a:p>
            <a:endParaRPr lang="en-US" dirty="0"/>
          </a:p>
        </p:txBody>
      </p:sp>
    </p:spTree>
    <p:extLst>
      <p:ext uri="{BB962C8B-B14F-4D97-AF65-F5344CB8AC3E}">
        <p14:creationId xmlns:p14="http://schemas.microsoft.com/office/powerpoint/2010/main" val="3475870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2182-43B4-3400-0F63-030498CED2AD}"/>
              </a:ext>
            </a:extLst>
          </p:cNvPr>
          <p:cNvSpPr>
            <a:spLocks noGrp="1"/>
          </p:cNvSpPr>
          <p:nvPr>
            <p:ph type="title"/>
          </p:nvPr>
        </p:nvSpPr>
        <p:spPr>
          <a:xfrm>
            <a:off x="1451579" y="1208280"/>
            <a:ext cx="9603275" cy="1049235"/>
          </a:xfrm>
        </p:spPr>
        <p:txBody>
          <a:bodyPr/>
          <a:lstStyle/>
          <a:p>
            <a:r>
              <a:rPr lang="en-US" dirty="0"/>
              <a:t>The sources of law</a:t>
            </a:r>
          </a:p>
        </p:txBody>
      </p:sp>
      <p:sp>
        <p:nvSpPr>
          <p:cNvPr id="3" name="Content Placeholder 2">
            <a:extLst>
              <a:ext uri="{FF2B5EF4-FFF2-40B4-BE49-F238E27FC236}">
                <a16:creationId xmlns:a16="http://schemas.microsoft.com/office/drawing/2014/main" id="{45F98ECB-A3C6-20D3-4DE2-58C24E86EA60}"/>
              </a:ext>
            </a:extLst>
          </p:cNvPr>
          <p:cNvSpPr>
            <a:spLocks noGrp="1"/>
          </p:cNvSpPr>
          <p:nvPr>
            <p:ph idx="1"/>
          </p:nvPr>
        </p:nvSpPr>
        <p:spPr/>
        <p:txBody>
          <a:bodyPr/>
          <a:lstStyle/>
          <a:p>
            <a:r>
              <a:rPr lang="en-US" dirty="0"/>
              <a:t>Primary legislation</a:t>
            </a:r>
          </a:p>
          <a:p>
            <a:r>
              <a:rPr lang="en-US" dirty="0"/>
              <a:t>Case law</a:t>
            </a:r>
          </a:p>
          <a:p>
            <a:r>
              <a:rPr lang="en-US" dirty="0"/>
              <a:t>Civil law</a:t>
            </a:r>
          </a:p>
          <a:p>
            <a:r>
              <a:rPr lang="en-US" dirty="0"/>
              <a:t>Criminal law</a:t>
            </a:r>
          </a:p>
          <a:p>
            <a:r>
              <a:rPr lang="en-US" dirty="0"/>
              <a:t>Equity</a:t>
            </a:r>
          </a:p>
          <a:p>
            <a:endParaRPr lang="en-US" dirty="0"/>
          </a:p>
        </p:txBody>
      </p:sp>
    </p:spTree>
    <p:extLst>
      <p:ext uri="{BB962C8B-B14F-4D97-AF65-F5344CB8AC3E}">
        <p14:creationId xmlns:p14="http://schemas.microsoft.com/office/powerpoint/2010/main" val="252854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D20A-2A0E-A7CA-9361-ECA95170FCBD}"/>
              </a:ext>
            </a:extLst>
          </p:cNvPr>
          <p:cNvSpPr>
            <a:spLocks noGrp="1"/>
          </p:cNvSpPr>
          <p:nvPr>
            <p:ph type="title"/>
          </p:nvPr>
        </p:nvSpPr>
        <p:spPr>
          <a:xfrm>
            <a:off x="1451579" y="1243906"/>
            <a:ext cx="9603275" cy="1049235"/>
          </a:xfrm>
        </p:spPr>
        <p:txBody>
          <a:bodyPr/>
          <a:lstStyle/>
          <a:p>
            <a:r>
              <a:rPr lang="en-US"/>
              <a:t>The structure of an act of parliament</a:t>
            </a:r>
            <a:endParaRPr lang="en-US" dirty="0"/>
          </a:p>
        </p:txBody>
      </p:sp>
      <p:pic>
        <p:nvPicPr>
          <p:cNvPr id="4" name="Content Placeholder 3">
            <a:extLst>
              <a:ext uri="{FF2B5EF4-FFF2-40B4-BE49-F238E27FC236}">
                <a16:creationId xmlns:a16="http://schemas.microsoft.com/office/drawing/2014/main" id="{695D77FC-72CA-0DA4-BDA4-7C9849BF4F12}"/>
              </a:ext>
            </a:extLst>
          </p:cNvPr>
          <p:cNvPicPr>
            <a:picLocks noGrp="1" noChangeAspect="1"/>
          </p:cNvPicPr>
          <p:nvPr>
            <p:ph idx="1"/>
          </p:nvPr>
        </p:nvPicPr>
        <p:blipFill>
          <a:blip r:embed="rId2"/>
          <a:stretch>
            <a:fillRect/>
          </a:stretch>
        </p:blipFill>
        <p:spPr>
          <a:xfrm>
            <a:off x="2125755" y="2064967"/>
            <a:ext cx="7648222" cy="4019365"/>
          </a:xfrm>
          <a:prstGeom prst="rect">
            <a:avLst/>
          </a:prstGeom>
        </p:spPr>
      </p:pic>
      <p:sp>
        <p:nvSpPr>
          <p:cNvPr id="6" name="TextBox 5">
            <a:extLst>
              <a:ext uri="{FF2B5EF4-FFF2-40B4-BE49-F238E27FC236}">
                <a16:creationId xmlns:a16="http://schemas.microsoft.com/office/drawing/2014/main" id="{B64DE5ED-D17E-AECE-41C2-989A166A31B8}"/>
              </a:ext>
            </a:extLst>
          </p:cNvPr>
          <p:cNvSpPr txBox="1"/>
          <p:nvPr/>
        </p:nvSpPr>
        <p:spPr>
          <a:xfrm>
            <a:off x="7863121" y="2089166"/>
            <a:ext cx="2790701" cy="923330"/>
          </a:xfrm>
          <a:prstGeom prst="rect">
            <a:avLst/>
          </a:prstGeom>
          <a:noFill/>
        </p:spPr>
        <p:txBody>
          <a:bodyPr wrap="square">
            <a:spAutoFit/>
          </a:bodyPr>
          <a:lstStyle/>
          <a:p>
            <a:r>
              <a:rPr lang="en-US" dirty="0"/>
              <a:t>The short title – this indicates the subject matter of the act.</a:t>
            </a:r>
          </a:p>
        </p:txBody>
      </p:sp>
      <p:sp>
        <p:nvSpPr>
          <p:cNvPr id="8" name="TextBox 7">
            <a:extLst>
              <a:ext uri="{FF2B5EF4-FFF2-40B4-BE49-F238E27FC236}">
                <a16:creationId xmlns:a16="http://schemas.microsoft.com/office/drawing/2014/main" id="{C2D6BBC3-6475-E722-2623-56065996ED41}"/>
              </a:ext>
            </a:extLst>
          </p:cNvPr>
          <p:cNvSpPr txBox="1"/>
          <p:nvPr/>
        </p:nvSpPr>
        <p:spPr>
          <a:xfrm>
            <a:off x="10125694" y="4221672"/>
            <a:ext cx="6103916" cy="369332"/>
          </a:xfrm>
          <a:prstGeom prst="rect">
            <a:avLst/>
          </a:prstGeom>
          <a:noFill/>
        </p:spPr>
        <p:txBody>
          <a:bodyPr wrap="square">
            <a:spAutoFit/>
          </a:bodyPr>
          <a:lstStyle/>
          <a:p>
            <a:r>
              <a:rPr lang="en-US" dirty="0"/>
              <a:t>Date of royal assent</a:t>
            </a:r>
          </a:p>
        </p:txBody>
      </p:sp>
      <p:sp>
        <p:nvSpPr>
          <p:cNvPr id="12" name="TextBox 11">
            <a:extLst>
              <a:ext uri="{FF2B5EF4-FFF2-40B4-BE49-F238E27FC236}">
                <a16:creationId xmlns:a16="http://schemas.microsoft.com/office/drawing/2014/main" id="{176C9A54-BA8F-81E1-6F4B-27221D76AD4C}"/>
              </a:ext>
            </a:extLst>
          </p:cNvPr>
          <p:cNvSpPr txBox="1"/>
          <p:nvPr/>
        </p:nvSpPr>
        <p:spPr>
          <a:xfrm>
            <a:off x="2604092" y="2293141"/>
            <a:ext cx="2284021" cy="1477328"/>
          </a:xfrm>
          <a:prstGeom prst="rect">
            <a:avLst/>
          </a:prstGeom>
          <a:noFill/>
        </p:spPr>
        <p:txBody>
          <a:bodyPr wrap="square">
            <a:spAutoFit/>
          </a:bodyPr>
          <a:lstStyle/>
          <a:p>
            <a:r>
              <a:rPr lang="en-US" dirty="0"/>
              <a:t>Chapter number – this indicates numerically what act has been passed this year.</a:t>
            </a:r>
          </a:p>
        </p:txBody>
      </p:sp>
      <p:sp>
        <p:nvSpPr>
          <p:cNvPr id="16" name="TextBox 15">
            <a:extLst>
              <a:ext uri="{FF2B5EF4-FFF2-40B4-BE49-F238E27FC236}">
                <a16:creationId xmlns:a16="http://schemas.microsoft.com/office/drawing/2014/main" id="{E3E0D3BE-BCE3-2136-2664-A9BC578FED49}"/>
              </a:ext>
            </a:extLst>
          </p:cNvPr>
          <p:cNvSpPr txBox="1"/>
          <p:nvPr/>
        </p:nvSpPr>
        <p:spPr>
          <a:xfrm>
            <a:off x="133418" y="2776626"/>
            <a:ext cx="2636322" cy="923330"/>
          </a:xfrm>
          <a:prstGeom prst="rect">
            <a:avLst/>
          </a:prstGeom>
          <a:noFill/>
        </p:spPr>
        <p:txBody>
          <a:bodyPr wrap="square">
            <a:spAutoFit/>
          </a:bodyPr>
          <a:lstStyle/>
          <a:p>
            <a:r>
              <a:rPr lang="en-US" dirty="0"/>
              <a:t>Long title – A detailed description of the purpose of the act.</a:t>
            </a:r>
          </a:p>
        </p:txBody>
      </p:sp>
      <p:sp>
        <p:nvSpPr>
          <p:cNvPr id="20" name="TextBox 19">
            <a:extLst>
              <a:ext uri="{FF2B5EF4-FFF2-40B4-BE49-F238E27FC236}">
                <a16:creationId xmlns:a16="http://schemas.microsoft.com/office/drawing/2014/main" id="{AB7CE4E1-5226-A1B7-9151-621C4AFAFEAF}"/>
              </a:ext>
            </a:extLst>
          </p:cNvPr>
          <p:cNvSpPr txBox="1"/>
          <p:nvPr/>
        </p:nvSpPr>
        <p:spPr>
          <a:xfrm>
            <a:off x="32827" y="4829772"/>
            <a:ext cx="2239062" cy="1200329"/>
          </a:xfrm>
          <a:prstGeom prst="rect">
            <a:avLst/>
          </a:prstGeom>
          <a:noFill/>
        </p:spPr>
        <p:txBody>
          <a:bodyPr wrap="square">
            <a:spAutoFit/>
          </a:bodyPr>
          <a:lstStyle/>
          <a:p>
            <a:r>
              <a:rPr lang="en-US" dirty="0"/>
              <a:t>Words of enactment – this is words that give validity to the act.</a:t>
            </a:r>
          </a:p>
        </p:txBody>
      </p:sp>
      <p:cxnSp>
        <p:nvCxnSpPr>
          <p:cNvPr id="26" name="Straight Arrow Connector 25">
            <a:extLst>
              <a:ext uri="{FF2B5EF4-FFF2-40B4-BE49-F238E27FC236}">
                <a16:creationId xmlns:a16="http://schemas.microsoft.com/office/drawing/2014/main" id="{80F6DE7C-ECE8-36BD-EEEA-CB93BE5B5F25}"/>
              </a:ext>
            </a:extLst>
          </p:cNvPr>
          <p:cNvCxnSpPr/>
          <p:nvPr/>
        </p:nvCxnSpPr>
        <p:spPr>
          <a:xfrm>
            <a:off x="3746102" y="3569327"/>
            <a:ext cx="1353787" cy="5053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2FE83E3-E141-3C74-C18A-D166AAC905C2}"/>
              </a:ext>
            </a:extLst>
          </p:cNvPr>
          <p:cNvCxnSpPr>
            <a:cxnSpLocks/>
            <a:stCxn id="8" idx="1"/>
          </p:cNvCxnSpPr>
          <p:nvPr/>
        </p:nvCxnSpPr>
        <p:spPr>
          <a:xfrm flipH="1">
            <a:off x="9516221" y="4406338"/>
            <a:ext cx="609473" cy="5022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74898BC-3D2A-74D1-5C41-D917DB648824}"/>
              </a:ext>
            </a:extLst>
          </p:cNvPr>
          <p:cNvCxnSpPr>
            <a:cxnSpLocks/>
          </p:cNvCxnSpPr>
          <p:nvPr/>
        </p:nvCxnSpPr>
        <p:spPr>
          <a:xfrm flipH="1">
            <a:off x="7170747" y="2776626"/>
            <a:ext cx="692374" cy="7384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59B60EB-22B1-0BC0-F460-DCEDEF625CBB}"/>
              </a:ext>
            </a:extLst>
          </p:cNvPr>
          <p:cNvCxnSpPr/>
          <p:nvPr/>
        </p:nvCxnSpPr>
        <p:spPr>
          <a:xfrm>
            <a:off x="2066306" y="3429000"/>
            <a:ext cx="703434" cy="79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839C3EE3-2F0F-42B2-BD03-29025B7DAF59}"/>
              </a:ext>
            </a:extLst>
          </p:cNvPr>
          <p:cNvCxnSpPr/>
          <p:nvPr/>
        </p:nvCxnSpPr>
        <p:spPr>
          <a:xfrm>
            <a:off x="2162474" y="5082639"/>
            <a:ext cx="982636" cy="2256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21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DEDEF-8D2D-CF25-4D1F-1ED025B626DF}"/>
              </a:ext>
            </a:extLst>
          </p:cNvPr>
          <p:cNvSpPr>
            <a:spLocks noGrp="1"/>
          </p:cNvSpPr>
          <p:nvPr>
            <p:ph type="title"/>
          </p:nvPr>
        </p:nvSpPr>
        <p:spPr>
          <a:xfrm>
            <a:off x="3719766" y="1232031"/>
            <a:ext cx="9603275" cy="1049235"/>
          </a:xfrm>
        </p:spPr>
        <p:txBody>
          <a:bodyPr/>
          <a:lstStyle/>
          <a:p>
            <a:r>
              <a:rPr lang="en-US" dirty="0"/>
              <a:t>Secondary legislation </a:t>
            </a:r>
          </a:p>
        </p:txBody>
      </p:sp>
      <p:sp>
        <p:nvSpPr>
          <p:cNvPr id="3" name="Content Placeholder 2">
            <a:extLst>
              <a:ext uri="{FF2B5EF4-FFF2-40B4-BE49-F238E27FC236}">
                <a16:creationId xmlns:a16="http://schemas.microsoft.com/office/drawing/2014/main" id="{404340BC-1DB3-B051-E58D-E627C106FAFF}"/>
              </a:ext>
            </a:extLst>
          </p:cNvPr>
          <p:cNvSpPr>
            <a:spLocks noGrp="1"/>
          </p:cNvSpPr>
          <p:nvPr>
            <p:ph idx="1"/>
          </p:nvPr>
        </p:nvSpPr>
        <p:spPr>
          <a:xfrm>
            <a:off x="201881" y="2015732"/>
            <a:ext cx="11990119" cy="1879374"/>
          </a:xfrm>
        </p:spPr>
        <p:txBody>
          <a:bodyPr>
            <a:normAutofit fontScale="62500" lnSpcReduction="20000"/>
          </a:bodyPr>
          <a:lstStyle/>
          <a:p>
            <a:r>
              <a:rPr lang="en-US" dirty="0"/>
              <a:t>Secondary legislation/subordinate </a:t>
            </a:r>
            <a:r>
              <a:rPr lang="en-US" sz="2600" dirty="0"/>
              <a:t>legislation/delegated legislation are inferior to primary legislation. Their power comes from previously enacted primary legislation. For secondary legislation to be enacted there must be a ‘parent’ legislation already existing which confers opportunity to enact secondary legislation.</a:t>
            </a:r>
          </a:p>
          <a:p>
            <a:endParaRPr lang="en-US" sz="2600" dirty="0"/>
          </a:p>
          <a:p>
            <a:r>
              <a:rPr lang="en-US" sz="2600" dirty="0"/>
              <a:t>Secondary legislation is enacted usually by government ministers or local authorities to create laws which parliament do not have the time or specialty to create. </a:t>
            </a:r>
          </a:p>
          <a:p>
            <a:endParaRPr lang="en-US" dirty="0"/>
          </a:p>
        </p:txBody>
      </p:sp>
      <p:pic>
        <p:nvPicPr>
          <p:cNvPr id="4" name="Picture 3">
            <a:extLst>
              <a:ext uri="{FF2B5EF4-FFF2-40B4-BE49-F238E27FC236}">
                <a16:creationId xmlns:a16="http://schemas.microsoft.com/office/drawing/2014/main" id="{FD1DD99F-9F24-CCDA-94E3-4200B0E239D3}"/>
              </a:ext>
            </a:extLst>
          </p:cNvPr>
          <p:cNvPicPr>
            <a:picLocks noChangeAspect="1"/>
          </p:cNvPicPr>
          <p:nvPr/>
        </p:nvPicPr>
        <p:blipFill>
          <a:blip r:embed="rId2"/>
          <a:stretch>
            <a:fillRect/>
          </a:stretch>
        </p:blipFill>
        <p:spPr>
          <a:xfrm>
            <a:off x="101868" y="4260030"/>
            <a:ext cx="9238859" cy="2497957"/>
          </a:xfrm>
          <a:prstGeom prst="rect">
            <a:avLst/>
          </a:prstGeom>
        </p:spPr>
      </p:pic>
      <p:sp>
        <p:nvSpPr>
          <p:cNvPr id="6" name="TextBox 5">
            <a:extLst>
              <a:ext uri="{FF2B5EF4-FFF2-40B4-BE49-F238E27FC236}">
                <a16:creationId xmlns:a16="http://schemas.microsoft.com/office/drawing/2014/main" id="{5C8D0ED1-7880-8B74-C0FD-201E8FF89EA5}"/>
              </a:ext>
            </a:extLst>
          </p:cNvPr>
          <p:cNvSpPr txBox="1"/>
          <p:nvPr/>
        </p:nvSpPr>
        <p:spPr>
          <a:xfrm>
            <a:off x="7405317" y="3895106"/>
            <a:ext cx="4684815" cy="1200329"/>
          </a:xfrm>
          <a:prstGeom prst="rect">
            <a:avLst/>
          </a:prstGeom>
          <a:noFill/>
        </p:spPr>
        <p:txBody>
          <a:bodyPr wrap="square">
            <a:spAutoFit/>
          </a:bodyPr>
          <a:lstStyle/>
          <a:p>
            <a:r>
              <a:rPr lang="en-US" dirty="0"/>
              <a:t>This is the Children and Social Work Act 2017. S.70(2) allows the Secretary of State to create secondary legislation regarding other sections of the act.</a:t>
            </a:r>
          </a:p>
        </p:txBody>
      </p:sp>
    </p:spTree>
    <p:extLst>
      <p:ext uri="{BB962C8B-B14F-4D97-AF65-F5344CB8AC3E}">
        <p14:creationId xmlns:p14="http://schemas.microsoft.com/office/powerpoint/2010/main" val="454189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74FF7-4388-425F-D379-8C26448AF7CE}"/>
              </a:ext>
            </a:extLst>
          </p:cNvPr>
          <p:cNvSpPr>
            <a:spLocks noGrp="1"/>
          </p:cNvSpPr>
          <p:nvPr>
            <p:ph type="title"/>
          </p:nvPr>
        </p:nvSpPr>
        <p:spPr>
          <a:xfrm>
            <a:off x="3280380" y="308759"/>
            <a:ext cx="9603275" cy="1049235"/>
          </a:xfrm>
        </p:spPr>
        <p:txBody>
          <a:bodyPr/>
          <a:lstStyle/>
          <a:p>
            <a:r>
              <a:rPr lang="en-US" dirty="0"/>
              <a:t>Statutory instruments</a:t>
            </a:r>
          </a:p>
        </p:txBody>
      </p:sp>
      <p:sp>
        <p:nvSpPr>
          <p:cNvPr id="3" name="Content Placeholder 2">
            <a:extLst>
              <a:ext uri="{FF2B5EF4-FFF2-40B4-BE49-F238E27FC236}">
                <a16:creationId xmlns:a16="http://schemas.microsoft.com/office/drawing/2014/main" id="{81F3CA30-0228-DF2A-0F8A-791D45D794AA}"/>
              </a:ext>
            </a:extLst>
          </p:cNvPr>
          <p:cNvSpPr>
            <a:spLocks noGrp="1"/>
          </p:cNvSpPr>
          <p:nvPr>
            <p:ph idx="1"/>
          </p:nvPr>
        </p:nvSpPr>
        <p:spPr>
          <a:xfrm>
            <a:off x="118754" y="1018205"/>
            <a:ext cx="12219708" cy="1891249"/>
          </a:xfrm>
        </p:spPr>
        <p:txBody>
          <a:bodyPr>
            <a:normAutofit fontScale="92500" lnSpcReduction="20000"/>
          </a:bodyPr>
          <a:lstStyle/>
          <a:p>
            <a:r>
              <a:rPr lang="en-US" dirty="0"/>
              <a:t>Statutory Instruments are the most frequently used types of secondary legislation. They are governed by the Statutory Instrument Act 1946 which sets out the procedure when creating secondary legislation. They are drafted by lawyers.</a:t>
            </a:r>
          </a:p>
          <a:p>
            <a:endParaRPr lang="en-US" dirty="0"/>
          </a:p>
          <a:p>
            <a:r>
              <a:rPr lang="en-US" dirty="0"/>
              <a:t>Statutory Instruments are numbered by the year and the numerical order of the Statutory Instrument. Below would be (SI 2017/918). This means that it’s the 918</a:t>
            </a:r>
            <a:r>
              <a:rPr lang="en-US" baseline="30000" dirty="0"/>
              <a:t>th</a:t>
            </a:r>
            <a:r>
              <a:rPr lang="en-US" dirty="0"/>
              <a:t> Statutory Instrument in 2017</a:t>
            </a:r>
          </a:p>
          <a:p>
            <a:endParaRPr lang="en-US" dirty="0"/>
          </a:p>
        </p:txBody>
      </p:sp>
      <p:pic>
        <p:nvPicPr>
          <p:cNvPr id="4" name="Picture 3">
            <a:extLst>
              <a:ext uri="{FF2B5EF4-FFF2-40B4-BE49-F238E27FC236}">
                <a16:creationId xmlns:a16="http://schemas.microsoft.com/office/drawing/2014/main" id="{FBF03B15-BCE7-456A-1C03-97C4992FDA53}"/>
              </a:ext>
            </a:extLst>
          </p:cNvPr>
          <p:cNvPicPr>
            <a:picLocks noChangeAspect="1"/>
          </p:cNvPicPr>
          <p:nvPr/>
        </p:nvPicPr>
        <p:blipFill>
          <a:blip r:embed="rId2"/>
          <a:stretch>
            <a:fillRect/>
          </a:stretch>
        </p:blipFill>
        <p:spPr>
          <a:xfrm>
            <a:off x="159102" y="2894504"/>
            <a:ext cx="6636808" cy="2967044"/>
          </a:xfrm>
          <a:prstGeom prst="rect">
            <a:avLst/>
          </a:prstGeom>
        </p:spPr>
      </p:pic>
      <p:sp>
        <p:nvSpPr>
          <p:cNvPr id="6" name="TextBox 5">
            <a:extLst>
              <a:ext uri="{FF2B5EF4-FFF2-40B4-BE49-F238E27FC236}">
                <a16:creationId xmlns:a16="http://schemas.microsoft.com/office/drawing/2014/main" id="{7A32A4F6-59A3-9C6C-5A44-AD4604306623}"/>
              </a:ext>
            </a:extLst>
          </p:cNvPr>
          <p:cNvSpPr txBox="1"/>
          <p:nvPr/>
        </p:nvSpPr>
        <p:spPr>
          <a:xfrm>
            <a:off x="6791696" y="3429000"/>
            <a:ext cx="5400304" cy="1754326"/>
          </a:xfrm>
          <a:prstGeom prst="rect">
            <a:avLst/>
          </a:prstGeom>
          <a:noFill/>
        </p:spPr>
        <p:txBody>
          <a:bodyPr wrap="square">
            <a:spAutoFit/>
          </a:bodyPr>
          <a:lstStyle/>
          <a:p>
            <a:r>
              <a:rPr lang="en-US" dirty="0"/>
              <a:t>There’s been a surge in the use of Statutory Instruments during the Covid-19 pandemic.  It would be impossible for parliament to introduce primary legislation to the everchanging restrictions imposed on individuals so governmental ministers created Statutory Instruments regarding each area of the pandemic.</a:t>
            </a:r>
          </a:p>
        </p:txBody>
      </p:sp>
    </p:spTree>
    <p:extLst>
      <p:ext uri="{BB962C8B-B14F-4D97-AF65-F5344CB8AC3E}">
        <p14:creationId xmlns:p14="http://schemas.microsoft.com/office/powerpoint/2010/main" val="4153913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21"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AB5082E-AD5C-4B2E-1B5D-792907524B6A}"/>
              </a:ext>
            </a:extLst>
          </p:cNvPr>
          <p:cNvSpPr>
            <a:spLocks noGrp="1"/>
          </p:cNvSpPr>
          <p:nvPr>
            <p:ph type="title"/>
          </p:nvPr>
        </p:nvSpPr>
        <p:spPr>
          <a:xfrm>
            <a:off x="1451581" y="2082800"/>
            <a:ext cx="3272094" cy="2085578"/>
          </a:xfrm>
        </p:spPr>
        <p:txBody>
          <a:bodyPr anchor="b">
            <a:normAutofit/>
          </a:bodyPr>
          <a:lstStyle/>
          <a:p>
            <a:r>
              <a:rPr lang="en-US"/>
              <a:t>Types of secondary legislation</a:t>
            </a:r>
            <a:endParaRPr lang="en-US" dirty="0"/>
          </a:p>
        </p:txBody>
      </p:sp>
      <p:sp>
        <p:nvSpPr>
          <p:cNvPr id="3" name="Content Placeholder 2">
            <a:extLst>
              <a:ext uri="{FF2B5EF4-FFF2-40B4-BE49-F238E27FC236}">
                <a16:creationId xmlns:a16="http://schemas.microsoft.com/office/drawing/2014/main" id="{45904099-CCEF-E6F3-7A1F-D8666DE87D80}"/>
              </a:ext>
            </a:extLst>
          </p:cNvPr>
          <p:cNvSpPr>
            <a:spLocks noGrp="1"/>
          </p:cNvSpPr>
          <p:nvPr>
            <p:ph idx="1"/>
          </p:nvPr>
        </p:nvSpPr>
        <p:spPr>
          <a:xfrm>
            <a:off x="5040223" y="798974"/>
            <a:ext cx="6575515" cy="3369404"/>
          </a:xfrm>
        </p:spPr>
        <p:txBody>
          <a:bodyPr>
            <a:normAutofit/>
          </a:bodyPr>
          <a:lstStyle/>
          <a:p>
            <a:pPr>
              <a:lnSpc>
                <a:spcPct val="110000"/>
              </a:lnSpc>
            </a:pPr>
            <a:r>
              <a:rPr lang="en-US" sz="1600" dirty="0"/>
              <a:t>Orders in Council – this type of secondary legislation is made by the monarch on the advice of the Privy Council. They are senior government ministers who create secondary legislation. They have no involvement with parliament when creating Orders in Council. An example of am Order in Council is the Emergency Powers (Overseas Territories) Order 2017.</a:t>
            </a:r>
          </a:p>
          <a:p>
            <a:pPr>
              <a:lnSpc>
                <a:spcPct val="110000"/>
              </a:lnSpc>
            </a:pPr>
            <a:endParaRPr lang="en-US" sz="1600" dirty="0"/>
          </a:p>
          <a:p>
            <a:pPr>
              <a:lnSpc>
                <a:spcPct val="110000"/>
              </a:lnSpc>
            </a:pPr>
            <a:r>
              <a:rPr lang="en-US" sz="1600" dirty="0"/>
              <a:t>Bye-laws – this type of secondary legislation is predominantly used by local authorities as primary legislation give them the power to create bye-laws to help regulate, administrate and manage their affairs. An example of a bye-law is s.235(1) Local Government Act 1972 as shown below:</a:t>
            </a:r>
          </a:p>
          <a:p>
            <a:pPr>
              <a:lnSpc>
                <a:spcPct val="110000"/>
              </a:lnSpc>
            </a:pPr>
            <a:endParaRPr lang="en-US" sz="1300" dirty="0"/>
          </a:p>
        </p:txBody>
      </p:sp>
      <p:pic>
        <p:nvPicPr>
          <p:cNvPr id="4" name="Picture 3">
            <a:extLst>
              <a:ext uri="{FF2B5EF4-FFF2-40B4-BE49-F238E27FC236}">
                <a16:creationId xmlns:a16="http://schemas.microsoft.com/office/drawing/2014/main" id="{B26010F3-F264-B6C4-92AB-F41B1D06C2B2}"/>
              </a:ext>
            </a:extLst>
          </p:cNvPr>
          <p:cNvPicPr>
            <a:picLocks noChangeAspect="1"/>
          </p:cNvPicPr>
          <p:nvPr/>
        </p:nvPicPr>
        <p:blipFill>
          <a:blip r:embed="rId2"/>
          <a:stretch>
            <a:fillRect/>
          </a:stretch>
        </p:blipFill>
        <p:spPr>
          <a:xfrm>
            <a:off x="4096285" y="4206068"/>
            <a:ext cx="7902506" cy="1896443"/>
          </a:xfrm>
          <a:prstGeom prst="rect">
            <a:avLst/>
          </a:prstGeom>
        </p:spPr>
      </p:pic>
      <p:pic>
        <p:nvPicPr>
          <p:cNvPr id="22"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41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06DA-3169-BCF3-F1FD-9F0142F1C9B8}"/>
              </a:ext>
            </a:extLst>
          </p:cNvPr>
          <p:cNvSpPr>
            <a:spLocks noGrp="1"/>
          </p:cNvSpPr>
          <p:nvPr>
            <p:ph type="title"/>
          </p:nvPr>
        </p:nvSpPr>
        <p:spPr>
          <a:xfrm>
            <a:off x="2401605" y="1243906"/>
            <a:ext cx="9603275" cy="1049235"/>
          </a:xfrm>
        </p:spPr>
        <p:txBody>
          <a:bodyPr/>
          <a:lstStyle/>
          <a:p>
            <a:r>
              <a:rPr lang="en-US" dirty="0"/>
              <a:t>Advantages of secondary legislation </a:t>
            </a:r>
          </a:p>
        </p:txBody>
      </p:sp>
      <p:sp>
        <p:nvSpPr>
          <p:cNvPr id="3" name="Content Placeholder 2">
            <a:extLst>
              <a:ext uri="{FF2B5EF4-FFF2-40B4-BE49-F238E27FC236}">
                <a16:creationId xmlns:a16="http://schemas.microsoft.com/office/drawing/2014/main" id="{29474408-0AF1-61FD-7D5D-EEBA53801ABF}"/>
              </a:ext>
            </a:extLst>
          </p:cNvPr>
          <p:cNvSpPr>
            <a:spLocks noGrp="1"/>
          </p:cNvSpPr>
          <p:nvPr>
            <p:ph idx="1"/>
          </p:nvPr>
        </p:nvSpPr>
        <p:spPr>
          <a:xfrm>
            <a:off x="1451579" y="2015732"/>
            <a:ext cx="9746852" cy="3981307"/>
          </a:xfrm>
        </p:spPr>
        <p:txBody>
          <a:bodyPr>
            <a:normAutofit fontScale="85000" lnSpcReduction="20000"/>
          </a:bodyPr>
          <a:lstStyle/>
          <a:p>
            <a:pPr marL="285750" indent="-285750">
              <a:buFontTx/>
              <a:buChar char="-"/>
            </a:pPr>
            <a:r>
              <a:rPr lang="en-US" sz="2100" dirty="0"/>
              <a:t>Secondary legislation helps keep primary legislation uncluttered. Without secondary legislation there would be a plethora of primary legislation which could cause difficulties in finding the relevant legislation.</a:t>
            </a:r>
          </a:p>
          <a:p>
            <a:pPr marL="285750" indent="-285750">
              <a:buFontTx/>
              <a:buChar char="-"/>
            </a:pPr>
            <a:endParaRPr lang="en-US" sz="2100" dirty="0"/>
          </a:p>
          <a:p>
            <a:pPr marL="285750" indent="-285750">
              <a:buFontTx/>
              <a:buChar char="-"/>
            </a:pPr>
            <a:r>
              <a:rPr lang="en-US" sz="2100" dirty="0"/>
              <a:t>Secondary legislation is created more quickly than primary legislation as secondary legislation does not go through the same legal process for enactment as primary legislation. This was a huge benefit during the Covid-19 pandemic where rapid secondary legislation could be established to meet the crisis.</a:t>
            </a:r>
          </a:p>
          <a:p>
            <a:pPr marL="285750" indent="-285750">
              <a:buFontTx/>
              <a:buChar char="-"/>
            </a:pPr>
            <a:endParaRPr lang="en-US" sz="2100" dirty="0"/>
          </a:p>
          <a:p>
            <a:pPr marL="285750" indent="-285750">
              <a:buFontTx/>
              <a:buChar char="-"/>
            </a:pPr>
            <a:r>
              <a:rPr lang="en-US" sz="2100" dirty="0"/>
              <a:t>Secondary legislation saves parliament time. If parliament had to create primary legislation regarding local authorities, it would take away their ability to create more important legislation in a timely manner.</a:t>
            </a:r>
          </a:p>
          <a:p>
            <a:endParaRPr lang="en-US" dirty="0"/>
          </a:p>
        </p:txBody>
      </p:sp>
    </p:spTree>
    <p:extLst>
      <p:ext uri="{BB962C8B-B14F-4D97-AF65-F5344CB8AC3E}">
        <p14:creationId xmlns:p14="http://schemas.microsoft.com/office/powerpoint/2010/main" val="666544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102FB-3846-CBE8-0C38-111E486AB5E6}"/>
              </a:ext>
            </a:extLst>
          </p:cNvPr>
          <p:cNvSpPr>
            <a:spLocks noGrp="1"/>
          </p:cNvSpPr>
          <p:nvPr>
            <p:ph type="title"/>
          </p:nvPr>
        </p:nvSpPr>
        <p:spPr>
          <a:xfrm>
            <a:off x="1888081" y="1243906"/>
            <a:ext cx="9603275" cy="1049235"/>
          </a:xfrm>
        </p:spPr>
        <p:txBody>
          <a:bodyPr/>
          <a:lstStyle/>
          <a:p>
            <a:r>
              <a:rPr lang="en-US" dirty="0"/>
              <a:t>Disadvantages of secondary legislation </a:t>
            </a:r>
          </a:p>
        </p:txBody>
      </p:sp>
      <p:sp>
        <p:nvSpPr>
          <p:cNvPr id="3" name="Content Placeholder 2">
            <a:extLst>
              <a:ext uri="{FF2B5EF4-FFF2-40B4-BE49-F238E27FC236}">
                <a16:creationId xmlns:a16="http://schemas.microsoft.com/office/drawing/2014/main" id="{DBBCCA7F-2474-A500-DD18-6A5B76772CEB}"/>
              </a:ext>
            </a:extLst>
          </p:cNvPr>
          <p:cNvSpPr>
            <a:spLocks noGrp="1"/>
          </p:cNvSpPr>
          <p:nvPr>
            <p:ph idx="1"/>
          </p:nvPr>
        </p:nvSpPr>
        <p:spPr>
          <a:xfrm>
            <a:off x="700644" y="2015732"/>
            <a:ext cx="10996551" cy="4195063"/>
          </a:xfrm>
        </p:spPr>
        <p:txBody>
          <a:bodyPr>
            <a:normAutofit fontScale="85000" lnSpcReduction="20000"/>
          </a:bodyPr>
          <a:lstStyle/>
          <a:p>
            <a:r>
              <a:rPr lang="en-US" dirty="0"/>
              <a:t>The Hansard Society Commission on Legislative Process 1992 gave various criticisms regarding secondary legislation.</a:t>
            </a:r>
          </a:p>
          <a:p>
            <a:endParaRPr lang="en-US" dirty="0"/>
          </a:p>
          <a:p>
            <a:pPr marL="742950" lvl="1" indent="-285750">
              <a:buFont typeface="Arial" panose="020B0604020202020204" pitchFamily="34" charset="0"/>
              <a:buChar char="•"/>
            </a:pPr>
            <a:r>
              <a:rPr lang="en-US" dirty="0"/>
              <a:t>The increased power to government ministers - they stated that the more frequent use of secondary legislation which is created by government ministers gives too much power to the executive over parliament.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lack of parliament scrutiny – they expressed that although creating secondary legislation is a quicker process, its drawback is that there’s less scrutiny by the elected parliament and therefore could lead to abuse from the government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uncertainty – primary legislation confers powers to government ministers to create secondary legislation.  However, when the primary legislation is created, parliament will not know what secondary legislation will follow. Parliament therefore cannot truly value an act of parliament during its creation.</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amount of secondary legislation – there are roughly 3,500 pieces of secondary legislation made a year.  It becomes difficult to discover the law when there’s a burial of secondary legislation.</a:t>
            </a:r>
          </a:p>
          <a:p>
            <a:endParaRPr lang="en-US" dirty="0"/>
          </a:p>
        </p:txBody>
      </p:sp>
    </p:spTree>
    <p:extLst>
      <p:ext uri="{BB962C8B-B14F-4D97-AF65-F5344CB8AC3E}">
        <p14:creationId xmlns:p14="http://schemas.microsoft.com/office/powerpoint/2010/main" val="3508132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F9B7-89D8-CD5F-1FDB-D7E3505B1A36}"/>
              </a:ext>
            </a:extLst>
          </p:cNvPr>
          <p:cNvSpPr>
            <a:spLocks noGrp="1"/>
          </p:cNvSpPr>
          <p:nvPr>
            <p:ph type="title"/>
          </p:nvPr>
        </p:nvSpPr>
        <p:spPr>
          <a:xfrm>
            <a:off x="3767267" y="1255781"/>
            <a:ext cx="9603275" cy="1049235"/>
          </a:xfrm>
        </p:spPr>
        <p:txBody>
          <a:bodyPr/>
          <a:lstStyle/>
          <a:p>
            <a:r>
              <a:rPr lang="en-US" dirty="0"/>
              <a:t>Henry  v111 clauses</a:t>
            </a:r>
          </a:p>
        </p:txBody>
      </p:sp>
      <p:sp>
        <p:nvSpPr>
          <p:cNvPr id="3" name="Content Placeholder 2">
            <a:extLst>
              <a:ext uri="{FF2B5EF4-FFF2-40B4-BE49-F238E27FC236}">
                <a16:creationId xmlns:a16="http://schemas.microsoft.com/office/drawing/2014/main" id="{4ED0F840-B41A-82B5-2CED-E8A16E82A33A}"/>
              </a:ext>
            </a:extLst>
          </p:cNvPr>
          <p:cNvSpPr>
            <a:spLocks noGrp="1"/>
          </p:cNvSpPr>
          <p:nvPr>
            <p:ph idx="1"/>
          </p:nvPr>
        </p:nvSpPr>
        <p:spPr>
          <a:xfrm>
            <a:off x="237507" y="2015732"/>
            <a:ext cx="10640290" cy="2401889"/>
          </a:xfrm>
        </p:spPr>
        <p:txBody>
          <a:bodyPr>
            <a:normAutofit fontScale="40000" lnSpcReduction="20000"/>
          </a:bodyPr>
          <a:lstStyle/>
          <a:p>
            <a:r>
              <a:rPr lang="en-US" sz="4800" dirty="0"/>
              <a:t>These clauses are named from the possibility of abuse from the government. This type of secondary legislation confers the power of government minister to amend or even repeal primary legislation. These powers are rarely conferred and is used in small-scaled areas. </a:t>
            </a:r>
          </a:p>
          <a:p>
            <a:r>
              <a:rPr lang="en-US" sz="4800" dirty="0"/>
              <a:t>These clauses are regulated by the Delegated Powers and Regulatory Reform Commission as they monitor the inclusion of these clauses in bills.</a:t>
            </a:r>
          </a:p>
          <a:p>
            <a:r>
              <a:rPr lang="en-US" sz="4800" dirty="0"/>
              <a:t>An example of this clause is contained in the Consumer Creditor Act 2006:</a:t>
            </a:r>
          </a:p>
          <a:p>
            <a:endParaRPr lang="en-US" dirty="0"/>
          </a:p>
        </p:txBody>
      </p:sp>
      <p:pic>
        <p:nvPicPr>
          <p:cNvPr id="4" name="Picture 3">
            <a:extLst>
              <a:ext uri="{FF2B5EF4-FFF2-40B4-BE49-F238E27FC236}">
                <a16:creationId xmlns:a16="http://schemas.microsoft.com/office/drawing/2014/main" id="{EC2A3EEA-A55D-E7DC-2604-F79BD33F036B}"/>
              </a:ext>
            </a:extLst>
          </p:cNvPr>
          <p:cNvPicPr>
            <a:picLocks noChangeAspect="1"/>
          </p:cNvPicPr>
          <p:nvPr/>
        </p:nvPicPr>
        <p:blipFill>
          <a:blip r:embed="rId2"/>
          <a:stretch>
            <a:fillRect/>
          </a:stretch>
        </p:blipFill>
        <p:spPr>
          <a:xfrm>
            <a:off x="999053" y="4210922"/>
            <a:ext cx="10193893" cy="1610262"/>
          </a:xfrm>
          <a:prstGeom prst="rect">
            <a:avLst/>
          </a:prstGeom>
        </p:spPr>
      </p:pic>
    </p:spTree>
    <p:extLst>
      <p:ext uri="{BB962C8B-B14F-4D97-AF65-F5344CB8AC3E}">
        <p14:creationId xmlns:p14="http://schemas.microsoft.com/office/powerpoint/2010/main" val="691338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5328E-605F-D768-CBB2-B67853C79DF5}"/>
              </a:ext>
            </a:extLst>
          </p:cNvPr>
          <p:cNvSpPr>
            <a:spLocks noGrp="1"/>
          </p:cNvSpPr>
          <p:nvPr>
            <p:ph type="title"/>
          </p:nvPr>
        </p:nvSpPr>
        <p:spPr/>
        <p:txBody>
          <a:bodyPr/>
          <a:lstStyle/>
          <a:p>
            <a:pPr algn="ctr"/>
            <a:r>
              <a:rPr lang="en-US" dirty="0"/>
              <a:t>European Convention of human rights 1950 (echr)</a:t>
            </a:r>
          </a:p>
        </p:txBody>
      </p:sp>
      <p:sp>
        <p:nvSpPr>
          <p:cNvPr id="3" name="Content Placeholder 2">
            <a:extLst>
              <a:ext uri="{FF2B5EF4-FFF2-40B4-BE49-F238E27FC236}">
                <a16:creationId xmlns:a16="http://schemas.microsoft.com/office/drawing/2014/main" id="{2092FE12-0468-D392-BE4A-A0D9FF6E0A30}"/>
              </a:ext>
            </a:extLst>
          </p:cNvPr>
          <p:cNvSpPr>
            <a:spLocks noGrp="1"/>
          </p:cNvSpPr>
          <p:nvPr>
            <p:ph idx="1"/>
          </p:nvPr>
        </p:nvSpPr>
        <p:spPr/>
        <p:txBody>
          <a:bodyPr/>
          <a:lstStyle/>
          <a:p>
            <a:r>
              <a:rPr lang="en-US" dirty="0"/>
              <a:t>Following the atrocities in World War 2, various states conceived the ECHR to ensure that states guarantee citizens with fundamental human rights.</a:t>
            </a:r>
          </a:p>
          <a:p>
            <a:r>
              <a:rPr lang="en-US" dirty="0"/>
              <a:t>Signed in Rome, the convention contains articles of individual human. Where a signatory state violates an article, the victim may bring a case to the European Court of Human Rights. Here, the court will adjudicate whether the member state have breached the ECHR. (although since the HRA most cases will be heard domestically)</a:t>
            </a:r>
          </a:p>
          <a:p>
            <a:r>
              <a:rPr lang="en-US" dirty="0"/>
              <a:t>The ECHR is not static, new articles may be introduced to keep up to date with societal values.</a:t>
            </a:r>
          </a:p>
          <a:p>
            <a:endParaRPr lang="en-US" dirty="0"/>
          </a:p>
        </p:txBody>
      </p:sp>
    </p:spTree>
    <p:extLst>
      <p:ext uri="{BB962C8B-B14F-4D97-AF65-F5344CB8AC3E}">
        <p14:creationId xmlns:p14="http://schemas.microsoft.com/office/powerpoint/2010/main" val="2007226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35275-EC6C-6573-303A-0BD711D45CCC}"/>
              </a:ext>
            </a:extLst>
          </p:cNvPr>
          <p:cNvSpPr>
            <a:spLocks noGrp="1"/>
          </p:cNvSpPr>
          <p:nvPr>
            <p:ph type="title"/>
          </p:nvPr>
        </p:nvSpPr>
        <p:spPr>
          <a:xfrm>
            <a:off x="2211600" y="1243906"/>
            <a:ext cx="9603275" cy="1049235"/>
          </a:xfrm>
        </p:spPr>
        <p:txBody>
          <a:bodyPr/>
          <a:lstStyle/>
          <a:p>
            <a:r>
              <a:rPr lang="en-US" dirty="0"/>
              <a:t>European court of human rights</a:t>
            </a:r>
          </a:p>
        </p:txBody>
      </p:sp>
      <p:sp>
        <p:nvSpPr>
          <p:cNvPr id="3" name="Content Placeholder 2">
            <a:extLst>
              <a:ext uri="{FF2B5EF4-FFF2-40B4-BE49-F238E27FC236}">
                <a16:creationId xmlns:a16="http://schemas.microsoft.com/office/drawing/2014/main" id="{4FDF5C31-0636-AC48-E4F2-311D77FD988C}"/>
              </a:ext>
            </a:extLst>
          </p:cNvPr>
          <p:cNvSpPr>
            <a:spLocks noGrp="1"/>
          </p:cNvSpPr>
          <p:nvPr>
            <p:ph idx="1"/>
          </p:nvPr>
        </p:nvSpPr>
        <p:spPr/>
        <p:txBody>
          <a:bodyPr/>
          <a:lstStyle/>
          <a:p>
            <a:pPr>
              <a:lnSpc>
                <a:spcPct val="110000"/>
              </a:lnSpc>
            </a:pPr>
            <a:r>
              <a:rPr lang="en-US" dirty="0"/>
              <a:t>Based in Strasburg, a claim in the European Court will be initially dealt their lawyers employed by court to seek an agreed settlement.</a:t>
            </a:r>
          </a:p>
          <a:p>
            <a:pPr>
              <a:lnSpc>
                <a:spcPct val="110000"/>
              </a:lnSpc>
            </a:pPr>
            <a:r>
              <a:rPr lang="en-US" dirty="0"/>
              <a:t>Where this fails, the case will be heard by one of five sections of the chamber. Each section contains a president, vice president and seven judges.</a:t>
            </a:r>
          </a:p>
          <a:p>
            <a:pPr>
              <a:lnSpc>
                <a:spcPct val="110000"/>
              </a:lnSpc>
            </a:pPr>
            <a:r>
              <a:rPr lang="en-US" dirty="0"/>
              <a:t>Each signatory state to the ECHR appoint a judge who will hear a case. The current UK judge of the European Court of Human Rights is Judge Tim Eicke.</a:t>
            </a:r>
          </a:p>
          <a:p>
            <a:endParaRPr lang="en-US" dirty="0"/>
          </a:p>
        </p:txBody>
      </p:sp>
    </p:spTree>
    <p:extLst>
      <p:ext uri="{BB962C8B-B14F-4D97-AF65-F5344CB8AC3E}">
        <p14:creationId xmlns:p14="http://schemas.microsoft.com/office/powerpoint/2010/main" val="3519692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6E385773-2EA8-DC7D-713B-D15C9ACF6565}"/>
              </a:ext>
            </a:extLst>
          </p:cNvPr>
          <p:cNvPicPr>
            <a:picLocks noGrp="1" noChangeAspect="1"/>
          </p:cNvPicPr>
          <p:nvPr>
            <p:ph idx="1"/>
          </p:nvPr>
        </p:nvPicPr>
        <p:blipFill rotWithShape="1">
          <a:blip r:embed="rId3"/>
          <a:srcRect l="5795" r="15539" b="1"/>
          <a:stretch/>
        </p:blipFill>
        <p:spPr>
          <a:xfrm>
            <a:off x="20" y="10"/>
            <a:ext cx="12191980" cy="6857990"/>
          </a:xfrm>
          <a:prstGeom prst="rect">
            <a:avLst/>
          </a:prstGeom>
        </p:spPr>
      </p:pic>
    </p:spTree>
    <p:extLst>
      <p:ext uri="{BB962C8B-B14F-4D97-AF65-F5344CB8AC3E}">
        <p14:creationId xmlns:p14="http://schemas.microsoft.com/office/powerpoint/2010/main" val="3918359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FE13-095B-3C6A-9802-42F404E2D8B3}"/>
              </a:ext>
            </a:extLst>
          </p:cNvPr>
          <p:cNvSpPr>
            <a:spLocks noGrp="1"/>
          </p:cNvSpPr>
          <p:nvPr>
            <p:ph type="title"/>
          </p:nvPr>
        </p:nvSpPr>
        <p:spPr>
          <a:xfrm>
            <a:off x="2128473" y="1208281"/>
            <a:ext cx="9603275" cy="1049235"/>
          </a:xfrm>
        </p:spPr>
        <p:txBody>
          <a:bodyPr/>
          <a:lstStyle/>
          <a:p>
            <a:r>
              <a:rPr lang="en-US" dirty="0"/>
              <a:t>The European court of human rights</a:t>
            </a:r>
          </a:p>
        </p:txBody>
      </p:sp>
      <p:sp>
        <p:nvSpPr>
          <p:cNvPr id="3" name="Content Placeholder 2">
            <a:extLst>
              <a:ext uri="{FF2B5EF4-FFF2-40B4-BE49-F238E27FC236}">
                <a16:creationId xmlns:a16="http://schemas.microsoft.com/office/drawing/2014/main" id="{552F58A7-22C6-6E38-332C-6918738B77B9}"/>
              </a:ext>
            </a:extLst>
          </p:cNvPr>
          <p:cNvSpPr>
            <a:spLocks noGrp="1"/>
          </p:cNvSpPr>
          <p:nvPr>
            <p:ph idx="1"/>
          </p:nvPr>
        </p:nvSpPr>
        <p:spPr/>
        <p:txBody>
          <a:bodyPr/>
          <a:lstStyle/>
          <a:p>
            <a:r>
              <a:rPr lang="en-US" dirty="0"/>
              <a:t>The European Court of Human Rights apply principles when they consider a human right breach:</a:t>
            </a:r>
          </a:p>
          <a:p>
            <a:pPr lvl="1"/>
            <a:r>
              <a:rPr lang="en-US" dirty="0"/>
              <a:t>The purposive approach – The court will consider the underlying purposes of the treaty</a:t>
            </a:r>
          </a:p>
          <a:p>
            <a:pPr lvl="1"/>
            <a:r>
              <a:rPr lang="en-US" dirty="0"/>
              <a:t>The evolutive approach – The court will consider articles in today’s society, not how it was envisioned in 1950 as the ECHR is a living instrument.</a:t>
            </a:r>
          </a:p>
          <a:p>
            <a:pPr lvl="1"/>
            <a:r>
              <a:rPr lang="en-US" dirty="0"/>
              <a:t>The margin of appreciation – the court affords a degree of leeway to signatory states when considering their culture and history. For example, the prohibition of abortion in Ireland would be considered in light of their Catholicism. </a:t>
            </a:r>
          </a:p>
          <a:p>
            <a:endParaRPr lang="en-US" dirty="0"/>
          </a:p>
        </p:txBody>
      </p:sp>
    </p:spTree>
    <p:extLst>
      <p:ext uri="{BB962C8B-B14F-4D97-AF65-F5344CB8AC3E}">
        <p14:creationId xmlns:p14="http://schemas.microsoft.com/office/powerpoint/2010/main" val="31484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5712F-457A-279A-595E-BA010D837C86}"/>
              </a:ext>
            </a:extLst>
          </p:cNvPr>
          <p:cNvSpPr>
            <a:spLocks noGrp="1"/>
          </p:cNvSpPr>
          <p:nvPr>
            <p:ph type="title"/>
          </p:nvPr>
        </p:nvSpPr>
        <p:spPr>
          <a:xfrm>
            <a:off x="2211600" y="1243906"/>
            <a:ext cx="9603275" cy="1049235"/>
          </a:xfrm>
        </p:spPr>
        <p:txBody>
          <a:bodyPr/>
          <a:lstStyle/>
          <a:p>
            <a:r>
              <a:rPr lang="en-US" dirty="0"/>
              <a:t>European courts of human rights</a:t>
            </a:r>
          </a:p>
        </p:txBody>
      </p:sp>
      <p:sp>
        <p:nvSpPr>
          <p:cNvPr id="3" name="Content Placeholder 2">
            <a:extLst>
              <a:ext uri="{FF2B5EF4-FFF2-40B4-BE49-F238E27FC236}">
                <a16:creationId xmlns:a16="http://schemas.microsoft.com/office/drawing/2014/main" id="{DFD88F24-B8F6-7AFE-03BD-7E181FDB1E5D}"/>
              </a:ext>
            </a:extLst>
          </p:cNvPr>
          <p:cNvSpPr>
            <a:spLocks noGrp="1"/>
          </p:cNvSpPr>
          <p:nvPr>
            <p:ph idx="1"/>
          </p:nvPr>
        </p:nvSpPr>
        <p:spPr/>
        <p:txBody>
          <a:bodyPr/>
          <a:lstStyle/>
          <a:p>
            <a:r>
              <a:rPr lang="en-US" dirty="0"/>
              <a:t>A European Court of Human Rights decision is binding in international law. Although they may award a remedy, they do not obligate the member state to award remedies.</a:t>
            </a:r>
          </a:p>
          <a:p>
            <a:r>
              <a:rPr lang="en-US" dirty="0"/>
              <a:t>The member state is not obliged to change the offending law. However, for a member state to refuse will be politically unethical. Pressure groups usually play a part in demanding that the state’s legislature change the law reflecting the breach. </a:t>
            </a:r>
          </a:p>
          <a:p>
            <a:endParaRPr lang="en-US" dirty="0"/>
          </a:p>
        </p:txBody>
      </p:sp>
    </p:spTree>
    <p:extLst>
      <p:ext uri="{BB962C8B-B14F-4D97-AF65-F5344CB8AC3E}">
        <p14:creationId xmlns:p14="http://schemas.microsoft.com/office/powerpoint/2010/main" val="1392018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A7F3-0A6B-AD72-7428-99EA0937BC65}"/>
              </a:ext>
            </a:extLst>
          </p:cNvPr>
          <p:cNvSpPr>
            <a:spLocks noGrp="1"/>
          </p:cNvSpPr>
          <p:nvPr>
            <p:ph type="title"/>
          </p:nvPr>
        </p:nvSpPr>
        <p:spPr>
          <a:xfrm>
            <a:off x="1843464" y="1279532"/>
            <a:ext cx="9603275" cy="1049235"/>
          </a:xfrm>
        </p:spPr>
        <p:txBody>
          <a:bodyPr/>
          <a:lstStyle/>
          <a:p>
            <a:r>
              <a:rPr lang="en-US" dirty="0"/>
              <a:t>European convention of human rights</a:t>
            </a:r>
          </a:p>
        </p:txBody>
      </p:sp>
      <p:sp>
        <p:nvSpPr>
          <p:cNvPr id="3" name="Content Placeholder 2">
            <a:extLst>
              <a:ext uri="{FF2B5EF4-FFF2-40B4-BE49-F238E27FC236}">
                <a16:creationId xmlns:a16="http://schemas.microsoft.com/office/drawing/2014/main" id="{16399F14-4237-B918-573E-B6DE05229DA5}"/>
              </a:ext>
            </a:extLst>
          </p:cNvPr>
          <p:cNvSpPr>
            <a:spLocks noGrp="1"/>
          </p:cNvSpPr>
          <p:nvPr>
            <p:ph idx="1"/>
          </p:nvPr>
        </p:nvSpPr>
        <p:spPr/>
        <p:txBody>
          <a:bodyPr>
            <a:normAutofit lnSpcReduction="10000"/>
          </a:bodyPr>
          <a:lstStyle/>
          <a:p>
            <a:r>
              <a:rPr lang="en-US" dirty="0"/>
              <a:t>The ECHR contains ‘articles’ which state citizen’s rights. They can be described in falling into three different categories:</a:t>
            </a:r>
          </a:p>
          <a:p>
            <a:pPr lvl="1"/>
            <a:r>
              <a:rPr lang="en-US" dirty="0"/>
              <a:t>Absolute rights (Arts 3,4 and 7) – these convention rights are absolute and have no qualifications (exceptions). Although they have no restrictions, the European Court of Human Rights must still interpret the scope of these rights.</a:t>
            </a:r>
          </a:p>
          <a:p>
            <a:pPr lvl="1"/>
            <a:r>
              <a:rPr lang="en-US" dirty="0"/>
              <a:t>Limited rights (Arts 2,5 and 6) – these convention rights contain narrow qualifications expressed in the Article.</a:t>
            </a:r>
          </a:p>
          <a:p>
            <a:pPr lvl="1"/>
            <a:r>
              <a:rPr lang="en-US" dirty="0"/>
              <a:t>Termed qualified rights (Arts 8-12) – these convention rights are broadly drawn with a paragraph containing the human right and a second human right conditions in which the human right may be restricted.</a:t>
            </a:r>
          </a:p>
          <a:p>
            <a:endParaRPr lang="en-US" dirty="0"/>
          </a:p>
        </p:txBody>
      </p:sp>
    </p:spTree>
    <p:extLst>
      <p:ext uri="{BB962C8B-B14F-4D97-AF65-F5344CB8AC3E}">
        <p14:creationId xmlns:p14="http://schemas.microsoft.com/office/powerpoint/2010/main" val="3635152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42B02-67CC-B938-8021-C173287CC70B}"/>
              </a:ext>
            </a:extLst>
          </p:cNvPr>
          <p:cNvSpPr>
            <a:spLocks noGrp="1"/>
          </p:cNvSpPr>
          <p:nvPr>
            <p:ph type="title"/>
          </p:nvPr>
        </p:nvSpPr>
        <p:spPr>
          <a:xfrm>
            <a:off x="2235350" y="1291408"/>
            <a:ext cx="9603275" cy="1049235"/>
          </a:xfrm>
        </p:spPr>
        <p:txBody>
          <a:bodyPr/>
          <a:lstStyle/>
          <a:p>
            <a:r>
              <a:rPr lang="en-US" dirty="0"/>
              <a:t>The scope of convention rights</a:t>
            </a:r>
          </a:p>
        </p:txBody>
      </p:sp>
      <p:sp>
        <p:nvSpPr>
          <p:cNvPr id="3" name="Content Placeholder 2">
            <a:extLst>
              <a:ext uri="{FF2B5EF4-FFF2-40B4-BE49-F238E27FC236}">
                <a16:creationId xmlns:a16="http://schemas.microsoft.com/office/drawing/2014/main" id="{ABC676F9-E648-4902-BADE-50FF1AB03DA4}"/>
              </a:ext>
            </a:extLst>
          </p:cNvPr>
          <p:cNvSpPr>
            <a:spLocks noGrp="1"/>
          </p:cNvSpPr>
          <p:nvPr>
            <p:ph idx="1"/>
          </p:nvPr>
        </p:nvSpPr>
        <p:spPr/>
        <p:txBody>
          <a:bodyPr/>
          <a:lstStyle/>
          <a:p>
            <a:r>
              <a:rPr lang="en-US" dirty="0"/>
              <a:t>The European Court of Human Rights developed the proportionality test in determining whether a restriction in human rights is lawful:</a:t>
            </a:r>
          </a:p>
          <a:p>
            <a:pPr lvl="1"/>
            <a:r>
              <a:rPr lang="en-US" dirty="0"/>
              <a:t>Legitimacy – any restriction on a human right must have a legitimate aim (Arts 8-11 contain legitimate aims of restricting the human right)</a:t>
            </a:r>
          </a:p>
          <a:p>
            <a:pPr lvl="1"/>
            <a:r>
              <a:rPr lang="en-US" dirty="0"/>
              <a:t>Suitability – restrictions on the human right must be capable of furthering the legitimate aim</a:t>
            </a:r>
          </a:p>
          <a:p>
            <a:pPr lvl="1"/>
            <a:r>
              <a:rPr lang="en-US" dirty="0"/>
              <a:t>Necessity – any restriction on a human right must not go further than is necessary to achieve the legitimate aim</a:t>
            </a:r>
          </a:p>
          <a:p>
            <a:pPr lvl="1"/>
            <a:r>
              <a:rPr lang="en-US" dirty="0"/>
              <a:t>Fair balance – a fair balance must be struck between the rights of individuals and the interests of the state.</a:t>
            </a:r>
          </a:p>
          <a:p>
            <a:endParaRPr lang="en-US" dirty="0"/>
          </a:p>
        </p:txBody>
      </p:sp>
    </p:spTree>
    <p:extLst>
      <p:ext uri="{BB962C8B-B14F-4D97-AF65-F5344CB8AC3E}">
        <p14:creationId xmlns:p14="http://schemas.microsoft.com/office/powerpoint/2010/main" val="1376765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58CF-ACD1-67DD-675F-CCA7FD91FCCE}"/>
              </a:ext>
            </a:extLst>
          </p:cNvPr>
          <p:cNvSpPr>
            <a:spLocks noGrp="1"/>
          </p:cNvSpPr>
          <p:nvPr>
            <p:ph type="title"/>
          </p:nvPr>
        </p:nvSpPr>
        <p:spPr>
          <a:xfrm>
            <a:off x="3209127" y="1291407"/>
            <a:ext cx="9603275" cy="1049235"/>
          </a:xfrm>
        </p:spPr>
        <p:txBody>
          <a:bodyPr/>
          <a:lstStyle/>
          <a:p>
            <a:r>
              <a:rPr lang="en-US" dirty="0"/>
              <a:t>The scope of human rights</a:t>
            </a:r>
          </a:p>
        </p:txBody>
      </p:sp>
      <p:sp>
        <p:nvSpPr>
          <p:cNvPr id="3" name="Content Placeholder 2">
            <a:extLst>
              <a:ext uri="{FF2B5EF4-FFF2-40B4-BE49-F238E27FC236}">
                <a16:creationId xmlns:a16="http://schemas.microsoft.com/office/drawing/2014/main" id="{3E95DBF5-AEAD-3C33-D5DD-09F8E301C057}"/>
              </a:ext>
            </a:extLst>
          </p:cNvPr>
          <p:cNvSpPr>
            <a:spLocks noGrp="1"/>
          </p:cNvSpPr>
          <p:nvPr>
            <p:ph idx="1"/>
          </p:nvPr>
        </p:nvSpPr>
        <p:spPr/>
        <p:txBody>
          <a:bodyPr>
            <a:normAutofit fontScale="92500"/>
          </a:bodyPr>
          <a:lstStyle/>
          <a:p>
            <a:r>
              <a:rPr lang="en-US" dirty="0"/>
              <a:t>M v H 2020 – This case concerned vaccinations on two children. The father wanted the vaccinations whilst the mother was against it. The mother argued that to vaccinate her children against her wishes would breach Article 8 (right to respect for private and family life).</a:t>
            </a:r>
          </a:p>
          <a:p>
            <a:r>
              <a:rPr lang="en-US" dirty="0"/>
              <a:t>The court used the proportionality test and held that:</a:t>
            </a:r>
          </a:p>
          <a:p>
            <a:pPr lvl="1"/>
            <a:r>
              <a:rPr lang="en-US" dirty="0"/>
              <a:t>The vaccination served a </a:t>
            </a:r>
            <a:r>
              <a:rPr lang="en-US" b="1" dirty="0"/>
              <a:t>legitimate aim</a:t>
            </a:r>
            <a:r>
              <a:rPr lang="en-US" dirty="0"/>
              <a:t>. (that being to not spread diseases)</a:t>
            </a:r>
          </a:p>
          <a:p>
            <a:pPr lvl="1"/>
            <a:r>
              <a:rPr lang="en-US" dirty="0"/>
              <a:t>The vaccination was </a:t>
            </a:r>
            <a:r>
              <a:rPr lang="en-US" b="1" dirty="0"/>
              <a:t>suitable</a:t>
            </a:r>
            <a:r>
              <a:rPr lang="en-US" dirty="0"/>
              <a:t> for furthering the aim of not spreading diseases.</a:t>
            </a:r>
          </a:p>
          <a:p>
            <a:pPr lvl="1"/>
            <a:r>
              <a:rPr lang="en-US" dirty="0"/>
              <a:t>The vaccination was </a:t>
            </a:r>
            <a:r>
              <a:rPr lang="en-US" b="1" dirty="0"/>
              <a:t>necessary</a:t>
            </a:r>
            <a:r>
              <a:rPr lang="en-US" dirty="0"/>
              <a:t> in not spreading diseases.</a:t>
            </a:r>
          </a:p>
          <a:p>
            <a:pPr lvl="1"/>
            <a:r>
              <a:rPr lang="en-US" dirty="0"/>
              <a:t>To order the vaccination was a </a:t>
            </a:r>
            <a:r>
              <a:rPr lang="en-US" b="1" dirty="0"/>
              <a:t>fair balance </a:t>
            </a:r>
            <a:r>
              <a:rPr lang="en-US" dirty="0"/>
              <a:t>between Article 8 and the objective of preventing diseases.</a:t>
            </a:r>
          </a:p>
          <a:p>
            <a:endParaRPr lang="en-US" dirty="0"/>
          </a:p>
        </p:txBody>
      </p:sp>
    </p:spTree>
    <p:extLst>
      <p:ext uri="{BB962C8B-B14F-4D97-AF65-F5344CB8AC3E}">
        <p14:creationId xmlns:p14="http://schemas.microsoft.com/office/powerpoint/2010/main" val="931769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B3C47-9CE5-5775-5D49-024ACA4A3526}"/>
              </a:ext>
            </a:extLst>
          </p:cNvPr>
          <p:cNvSpPr>
            <a:spLocks noGrp="1"/>
          </p:cNvSpPr>
          <p:nvPr>
            <p:ph type="title"/>
          </p:nvPr>
        </p:nvSpPr>
        <p:spPr/>
        <p:txBody>
          <a:bodyPr/>
          <a:lstStyle/>
          <a:p>
            <a:r>
              <a:rPr lang="en-US" dirty="0"/>
              <a:t>European convention of human rights</a:t>
            </a:r>
          </a:p>
        </p:txBody>
      </p:sp>
      <p:sp>
        <p:nvSpPr>
          <p:cNvPr id="3" name="Content Placeholder 2">
            <a:extLst>
              <a:ext uri="{FF2B5EF4-FFF2-40B4-BE49-F238E27FC236}">
                <a16:creationId xmlns:a16="http://schemas.microsoft.com/office/drawing/2014/main" id="{D6D4BFA0-B058-347B-C341-42A4229A11AC}"/>
              </a:ext>
            </a:extLst>
          </p:cNvPr>
          <p:cNvSpPr>
            <a:spLocks noGrp="1"/>
          </p:cNvSpPr>
          <p:nvPr>
            <p:ph idx="1"/>
          </p:nvPr>
        </p:nvSpPr>
        <p:spPr>
          <a:xfrm>
            <a:off x="985652" y="2015732"/>
            <a:ext cx="10390909" cy="4147562"/>
          </a:xfrm>
        </p:spPr>
        <p:txBody>
          <a:bodyPr>
            <a:normAutofit fontScale="85000" lnSpcReduction="20000"/>
          </a:bodyPr>
          <a:lstStyle/>
          <a:p>
            <a:r>
              <a:rPr lang="en-US" dirty="0"/>
              <a:t>Article 2 – The right to life</a:t>
            </a:r>
          </a:p>
          <a:p>
            <a:pPr lvl="1"/>
            <a:r>
              <a:rPr lang="en-US" dirty="0"/>
              <a:t>Edwards v UK 2002</a:t>
            </a:r>
          </a:p>
          <a:p>
            <a:pPr lvl="1"/>
            <a:r>
              <a:rPr lang="en-US" dirty="0"/>
              <a:t>Pretty v UK 2002</a:t>
            </a:r>
          </a:p>
          <a:p>
            <a:r>
              <a:rPr lang="en-US" dirty="0"/>
              <a:t>Article 3 – The prohibition of torture</a:t>
            </a:r>
          </a:p>
          <a:p>
            <a:pPr lvl="1"/>
            <a:r>
              <a:rPr lang="en-US" dirty="0"/>
              <a:t>Ireland v UK 1978</a:t>
            </a:r>
          </a:p>
          <a:p>
            <a:r>
              <a:rPr lang="en-US" dirty="0"/>
              <a:t>Article 6 – The right to a fair trial</a:t>
            </a:r>
          </a:p>
          <a:p>
            <a:pPr lvl="1"/>
            <a:r>
              <a:rPr lang="en-US" dirty="0"/>
              <a:t>Golder v UK 1975</a:t>
            </a:r>
          </a:p>
          <a:p>
            <a:r>
              <a:rPr lang="en-US" dirty="0"/>
              <a:t>Article 8 – The right to respect for private and family life</a:t>
            </a:r>
          </a:p>
          <a:p>
            <a:pPr lvl="1"/>
            <a:r>
              <a:rPr lang="en-US" dirty="0"/>
              <a:t>Campbell v Mirror Group Newspaper 2004</a:t>
            </a:r>
          </a:p>
          <a:p>
            <a:pPr lvl="1"/>
            <a:r>
              <a:rPr lang="en-US" dirty="0"/>
              <a:t>S and Marper v UK 2009</a:t>
            </a:r>
          </a:p>
          <a:p>
            <a:r>
              <a:rPr lang="en-US" dirty="0"/>
              <a:t>Article 11 – The right to freedom of assembly</a:t>
            </a:r>
          </a:p>
          <a:p>
            <a:pPr lvl="1"/>
            <a:r>
              <a:rPr lang="en-US" dirty="0"/>
              <a:t>Young, James and Webster v UK 1981</a:t>
            </a:r>
          </a:p>
          <a:p>
            <a:endParaRPr lang="en-US" dirty="0"/>
          </a:p>
        </p:txBody>
      </p:sp>
    </p:spTree>
    <p:extLst>
      <p:ext uri="{BB962C8B-B14F-4D97-AF65-F5344CB8AC3E}">
        <p14:creationId xmlns:p14="http://schemas.microsoft.com/office/powerpoint/2010/main" val="1080611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1C7585-FA4E-FADB-D32E-0F0A40558561}"/>
              </a:ext>
            </a:extLst>
          </p:cNvPr>
          <p:cNvSpPr>
            <a:spLocks noGrp="1"/>
          </p:cNvSpPr>
          <p:nvPr>
            <p:ph type="title"/>
          </p:nvPr>
        </p:nvSpPr>
        <p:spPr>
          <a:xfrm>
            <a:off x="7555992" y="707475"/>
            <a:ext cx="3157577" cy="1312001"/>
          </a:xfrm>
        </p:spPr>
        <p:txBody>
          <a:bodyPr anchor="t">
            <a:normAutofit/>
          </a:bodyPr>
          <a:lstStyle/>
          <a:p>
            <a:r>
              <a:rPr lang="en-US" sz="2800" dirty="0"/>
              <a:t>Assignment two </a:t>
            </a:r>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Content Placeholder 3">
            <a:extLst>
              <a:ext uri="{FF2B5EF4-FFF2-40B4-BE49-F238E27FC236}">
                <a16:creationId xmlns:a16="http://schemas.microsoft.com/office/drawing/2014/main" id="{3A49C4CE-D909-58DF-7C68-D3F647ADD2B9}"/>
              </a:ext>
            </a:extLst>
          </p:cNvPr>
          <p:cNvPicPr>
            <a:picLocks noChangeAspect="1"/>
          </p:cNvPicPr>
          <p:nvPr/>
        </p:nvPicPr>
        <p:blipFill>
          <a:blip r:embed="rId4"/>
          <a:stretch>
            <a:fillRect/>
          </a:stretch>
        </p:blipFill>
        <p:spPr>
          <a:xfrm>
            <a:off x="142874" y="282365"/>
            <a:ext cx="7254493" cy="6293270"/>
          </a:xfrm>
          <a:prstGeom prst="rect">
            <a:avLst/>
          </a:prstGeom>
        </p:spPr>
      </p:pic>
      <p:sp>
        <p:nvSpPr>
          <p:cNvPr id="8" name="Content Placeholder 7">
            <a:extLst>
              <a:ext uri="{FF2B5EF4-FFF2-40B4-BE49-F238E27FC236}">
                <a16:creationId xmlns:a16="http://schemas.microsoft.com/office/drawing/2014/main" id="{C1BA9554-366C-06F7-BF64-6C013FE8D238}"/>
              </a:ext>
            </a:extLst>
          </p:cNvPr>
          <p:cNvSpPr>
            <a:spLocks noGrp="1"/>
          </p:cNvSpPr>
          <p:nvPr>
            <p:ph idx="1"/>
          </p:nvPr>
        </p:nvSpPr>
        <p:spPr>
          <a:xfrm>
            <a:off x="7554138" y="2273608"/>
            <a:ext cx="4494988" cy="3940925"/>
          </a:xfrm>
        </p:spPr>
        <p:txBody>
          <a:bodyPr>
            <a:normAutofit/>
          </a:bodyPr>
          <a:lstStyle/>
          <a:p>
            <a:r>
              <a:rPr lang="en-US" dirty="0"/>
              <a:t>Due 5</a:t>
            </a:r>
            <a:r>
              <a:rPr lang="en-US" baseline="30000" dirty="0"/>
              <a:t>th</a:t>
            </a:r>
            <a:r>
              <a:rPr lang="en-US" dirty="0"/>
              <a:t> May 2023</a:t>
            </a:r>
          </a:p>
          <a:p>
            <a:r>
              <a:rPr lang="en-US" dirty="0"/>
              <a:t>Remember that you’re answering the statement (Explain the advantages and disadvantages of Magistrates in the exercise of justice)</a:t>
            </a:r>
          </a:p>
          <a:p>
            <a:r>
              <a:rPr lang="en-US" dirty="0"/>
              <a:t>Remember PEE chains:</a:t>
            </a:r>
          </a:p>
          <a:p>
            <a:pPr lvl="1"/>
            <a:r>
              <a:rPr lang="en-US" dirty="0"/>
              <a:t>Point</a:t>
            </a:r>
          </a:p>
          <a:p>
            <a:pPr lvl="1"/>
            <a:r>
              <a:rPr lang="en-US" dirty="0"/>
              <a:t>Evidence </a:t>
            </a:r>
          </a:p>
          <a:p>
            <a:pPr lvl="1"/>
            <a:r>
              <a:rPr lang="en-US" dirty="0"/>
              <a:t>Explain</a:t>
            </a:r>
          </a:p>
        </p:txBody>
      </p:sp>
      <p:pic>
        <p:nvPicPr>
          <p:cNvPr id="5" name="Audio Recording 20 Mar 2023 at 13:15:55" descr="Audio Recording 20 Mar 2023 at 13:15:55">
            <a:hlinkClick r:id="" action="ppaction://media"/>
            <a:extLst>
              <a:ext uri="{FF2B5EF4-FFF2-40B4-BE49-F238E27FC236}">
                <a16:creationId xmlns:a16="http://schemas.microsoft.com/office/drawing/2014/main" id="{DF9CC050-30AD-6322-132D-B045C070FF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9461" y="5808133"/>
            <a:ext cx="812800" cy="812800"/>
          </a:xfrm>
          <a:prstGeom prst="rect">
            <a:avLst/>
          </a:prstGeom>
        </p:spPr>
      </p:pic>
    </p:spTree>
    <p:extLst>
      <p:ext uri="{BB962C8B-B14F-4D97-AF65-F5344CB8AC3E}">
        <p14:creationId xmlns:p14="http://schemas.microsoft.com/office/powerpoint/2010/main" val="291917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0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5279</TotalTime>
  <Words>1692</Words>
  <Application>Microsoft Macintosh PowerPoint</Application>
  <PresentationFormat>Widescreen</PresentationFormat>
  <Paragraphs>106</Paragraphs>
  <Slides>20</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Gill Sans MT</vt:lpstr>
      <vt:lpstr>Gallery</vt:lpstr>
      <vt:lpstr>Sources of law 2</vt:lpstr>
      <vt:lpstr>Learning objectives</vt:lpstr>
      <vt:lpstr>The sources of law</vt:lpstr>
      <vt:lpstr>The structure of an act of parliament</vt:lpstr>
      <vt:lpstr>Secondary legislation </vt:lpstr>
      <vt:lpstr>Statutory instruments</vt:lpstr>
      <vt:lpstr>Types of secondary legislation</vt:lpstr>
      <vt:lpstr>Advantages of secondary legislation </vt:lpstr>
      <vt:lpstr>Disadvantages of secondary legislation </vt:lpstr>
      <vt:lpstr>Henry  v111 clauses</vt:lpstr>
      <vt:lpstr>European Convention of human rights 1950 (echr)</vt:lpstr>
      <vt:lpstr>European court of human rights</vt:lpstr>
      <vt:lpstr>PowerPoint Presentation</vt:lpstr>
      <vt:lpstr>The European court of human rights</vt:lpstr>
      <vt:lpstr>European courts of human rights</vt:lpstr>
      <vt:lpstr>European convention of human rights</vt:lpstr>
      <vt:lpstr>The scope of convention rights</vt:lpstr>
      <vt:lpstr>The scope of human rights</vt:lpstr>
      <vt:lpstr>European convention of human rights</vt:lpstr>
      <vt:lpstr>Assignment two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law 2</dc:title>
  <dc:creator>HUGHES L. (1910033)</dc:creator>
  <cp:lastModifiedBy>HUGHES L. (1910033)</cp:lastModifiedBy>
  <cp:revision>46</cp:revision>
  <dcterms:created xsi:type="dcterms:W3CDTF">2023-03-16T21:16:48Z</dcterms:created>
  <dcterms:modified xsi:type="dcterms:W3CDTF">2023-03-20T13:16:17Z</dcterms:modified>
</cp:coreProperties>
</file>