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3"/>
  </p:notesMasterIdLst>
  <p:sldIdLst>
    <p:sldId id="287" r:id="rId2"/>
    <p:sldId id="284" r:id="rId3"/>
    <p:sldId id="286" r:id="rId4"/>
    <p:sldId id="299" r:id="rId5"/>
    <p:sldId id="300" r:id="rId6"/>
    <p:sldId id="285" r:id="rId7"/>
    <p:sldId id="275" r:id="rId8"/>
    <p:sldId id="256" r:id="rId9"/>
    <p:sldId id="259" r:id="rId10"/>
    <p:sldId id="268" r:id="rId11"/>
    <p:sldId id="302" r:id="rId12"/>
    <p:sldId id="257" r:id="rId13"/>
    <p:sldId id="273" r:id="rId14"/>
    <p:sldId id="258" r:id="rId15"/>
    <p:sldId id="260" r:id="rId16"/>
    <p:sldId id="261" r:id="rId17"/>
    <p:sldId id="263" r:id="rId18"/>
    <p:sldId id="264" r:id="rId19"/>
    <p:sldId id="301" r:id="rId20"/>
    <p:sldId id="276" r:id="rId21"/>
    <p:sldId id="281" r:id="rId22"/>
    <p:sldId id="303" r:id="rId23"/>
    <p:sldId id="292" r:id="rId24"/>
    <p:sldId id="293" r:id="rId25"/>
    <p:sldId id="294" r:id="rId26"/>
    <p:sldId id="295" r:id="rId27"/>
    <p:sldId id="296" r:id="rId28"/>
    <p:sldId id="279" r:id="rId29"/>
    <p:sldId id="262" r:id="rId30"/>
    <p:sldId id="280" r:id="rId31"/>
    <p:sldId id="266" r:id="rId32"/>
    <p:sldId id="267" r:id="rId33"/>
    <p:sldId id="269" r:id="rId34"/>
    <p:sldId id="270" r:id="rId35"/>
    <p:sldId id="271" r:id="rId36"/>
    <p:sldId id="272" r:id="rId37"/>
    <p:sldId id="277" r:id="rId38"/>
    <p:sldId id="282" r:id="rId39"/>
    <p:sldId id="283" r:id="rId40"/>
    <p:sldId id="288" r:id="rId41"/>
    <p:sldId id="298" r:id="rId42"/>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B9F6112-2CE6-670A-A1CB-FA4AE878B600}" v="14" dt="2025-09-09T08:21:28.9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7050" autoAdjust="0"/>
  </p:normalViewPr>
  <p:slideViewPr>
    <p:cSldViewPr snapToGrid="0">
      <p:cViewPr varScale="1">
        <p:scale>
          <a:sx n="93" d="100"/>
          <a:sy n="93" d="100"/>
        </p:scale>
        <p:origin x="29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diagrams/_rels/data3.xml.rels><?xml version="1.0" encoding="UTF-8" standalone="yes"?>
<Relationships xmlns="http://schemas.openxmlformats.org/package/2006/relationships"><Relationship Id="rId1" Type="http://schemas.openxmlformats.org/officeDocument/2006/relationships/hyperlink" Target="https://www.modernslavery.gov.uk/start?hof-cookie-check" TargetMode="External"/></Relationships>
</file>

<file path=ppt/diagrams/_rels/drawing3.xml.rels><?xml version="1.0" encoding="UTF-8" standalone="yes"?>
<Relationships xmlns="http://schemas.openxmlformats.org/package/2006/relationships"><Relationship Id="rId1" Type="http://schemas.openxmlformats.org/officeDocument/2006/relationships/hyperlink" Target="https://www.modernslavery.gov.uk/start?hof-cookie-check"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8581453-EF92-405C-8C16-CFAE209F0051}"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A01085B7-3282-44E7-B435-5AC6E344E0F8}">
      <dgm:prSet/>
      <dgm:spPr/>
      <dgm:t>
        <a:bodyPr/>
        <a:lstStyle/>
        <a:p>
          <a:r>
            <a:rPr lang="en-GB"/>
            <a:t>Some of the acts aims include: </a:t>
          </a:r>
          <a:endParaRPr lang="en-US"/>
        </a:p>
      </dgm:t>
    </dgm:pt>
    <dgm:pt modelId="{0DEE8641-D5A7-4DEE-8734-CEA4EDFBDC4C}" type="parTrans" cxnId="{B70A241A-389F-47A5-B29A-28F7947FB6D9}">
      <dgm:prSet/>
      <dgm:spPr/>
      <dgm:t>
        <a:bodyPr/>
        <a:lstStyle/>
        <a:p>
          <a:endParaRPr lang="en-US"/>
        </a:p>
      </dgm:t>
    </dgm:pt>
    <dgm:pt modelId="{616FD9E4-6DCB-468A-B78D-4CCDBF8E16B1}" type="sibTrans" cxnId="{B70A241A-389F-47A5-B29A-28F7947FB6D9}">
      <dgm:prSet/>
      <dgm:spPr/>
      <dgm:t>
        <a:bodyPr/>
        <a:lstStyle/>
        <a:p>
          <a:endParaRPr lang="en-US"/>
        </a:p>
      </dgm:t>
    </dgm:pt>
    <dgm:pt modelId="{153E6BCF-F5B8-427F-A89E-6D0536E74469}">
      <dgm:prSet/>
      <dgm:spPr/>
      <dgm:t>
        <a:bodyPr/>
        <a:lstStyle/>
        <a:p>
          <a:r>
            <a:rPr lang="en-GB"/>
            <a:t>Consolidate existing offences into a single act.</a:t>
          </a:r>
          <a:endParaRPr lang="en-US"/>
        </a:p>
      </dgm:t>
    </dgm:pt>
    <dgm:pt modelId="{F6C6279C-E38B-4768-AC24-6E0EB0840E9C}" type="parTrans" cxnId="{6A5137E4-9AAC-4618-8655-581F7663B43D}">
      <dgm:prSet/>
      <dgm:spPr/>
      <dgm:t>
        <a:bodyPr/>
        <a:lstStyle/>
        <a:p>
          <a:endParaRPr lang="en-US"/>
        </a:p>
      </dgm:t>
    </dgm:pt>
    <dgm:pt modelId="{C35F4EDA-37B5-40B1-8629-C288748F10E5}" type="sibTrans" cxnId="{6A5137E4-9AAC-4618-8655-581F7663B43D}">
      <dgm:prSet/>
      <dgm:spPr/>
      <dgm:t>
        <a:bodyPr/>
        <a:lstStyle/>
        <a:p>
          <a:endParaRPr lang="en-US"/>
        </a:p>
      </dgm:t>
    </dgm:pt>
    <dgm:pt modelId="{FC90C3A8-C90B-4F1B-A082-B3D54272CAF3}">
      <dgm:prSet/>
      <dgm:spPr/>
      <dgm:t>
        <a:bodyPr/>
        <a:lstStyle/>
        <a:p>
          <a:r>
            <a:rPr lang="en-GB"/>
            <a:t>Ensure suitable punishments for perpetrators.</a:t>
          </a:r>
          <a:endParaRPr lang="en-US"/>
        </a:p>
      </dgm:t>
    </dgm:pt>
    <dgm:pt modelId="{AADE4587-2AA5-4AE7-A06D-5E8920DA2E22}" type="parTrans" cxnId="{642AD42F-187B-4A82-B2ED-6E27C6AF8CCA}">
      <dgm:prSet/>
      <dgm:spPr/>
      <dgm:t>
        <a:bodyPr/>
        <a:lstStyle/>
        <a:p>
          <a:endParaRPr lang="en-US"/>
        </a:p>
      </dgm:t>
    </dgm:pt>
    <dgm:pt modelId="{DC3E61D5-F747-4DB1-82F3-748C7C7EC608}" type="sibTrans" cxnId="{642AD42F-187B-4A82-B2ED-6E27C6AF8CCA}">
      <dgm:prSet/>
      <dgm:spPr/>
      <dgm:t>
        <a:bodyPr/>
        <a:lstStyle/>
        <a:p>
          <a:endParaRPr lang="en-US"/>
        </a:p>
      </dgm:t>
    </dgm:pt>
    <dgm:pt modelId="{9D0762EB-C465-452C-A4C1-62EB901051C7}">
      <dgm:prSet/>
      <dgm:spPr/>
      <dgm:t>
        <a:bodyPr/>
        <a:lstStyle/>
        <a:p>
          <a:r>
            <a:rPr lang="en-GB"/>
            <a:t>Allow courts to place restrictions on individuals to protect others.</a:t>
          </a:r>
          <a:endParaRPr lang="en-US"/>
        </a:p>
      </dgm:t>
    </dgm:pt>
    <dgm:pt modelId="{39E55080-26E8-415F-9B11-75FBA7179675}" type="parTrans" cxnId="{D4B254F6-3E67-4A0B-9FC9-66B210F405FB}">
      <dgm:prSet/>
      <dgm:spPr/>
      <dgm:t>
        <a:bodyPr/>
        <a:lstStyle/>
        <a:p>
          <a:endParaRPr lang="en-US"/>
        </a:p>
      </dgm:t>
    </dgm:pt>
    <dgm:pt modelId="{5B0F7019-57B9-4204-870A-D6CEBF9AA13E}" type="sibTrans" cxnId="{D4B254F6-3E67-4A0B-9FC9-66B210F405FB}">
      <dgm:prSet/>
      <dgm:spPr/>
      <dgm:t>
        <a:bodyPr/>
        <a:lstStyle/>
        <a:p>
          <a:endParaRPr lang="en-US"/>
        </a:p>
      </dgm:t>
    </dgm:pt>
    <dgm:pt modelId="{91941D2C-28CF-4AA2-B497-D18858AC7C5C}">
      <dgm:prSet/>
      <dgm:spPr/>
      <dgm:t>
        <a:bodyPr/>
        <a:lstStyle/>
        <a:p>
          <a:r>
            <a:rPr lang="en-GB"/>
            <a:t>Create an independent anti-slavery commissioner to improve the response to modern slavery.</a:t>
          </a:r>
          <a:endParaRPr lang="en-US"/>
        </a:p>
      </dgm:t>
    </dgm:pt>
    <dgm:pt modelId="{F92F4435-7956-4816-931A-196858365038}" type="parTrans" cxnId="{F16F2219-52B5-4591-9FDB-6D4C4A273814}">
      <dgm:prSet/>
      <dgm:spPr/>
      <dgm:t>
        <a:bodyPr/>
        <a:lstStyle/>
        <a:p>
          <a:endParaRPr lang="en-US"/>
        </a:p>
      </dgm:t>
    </dgm:pt>
    <dgm:pt modelId="{0B89ED47-2EB4-4DDA-BFB1-B178C1A77F6B}" type="sibTrans" cxnId="{F16F2219-52B5-4591-9FDB-6D4C4A273814}">
      <dgm:prSet/>
      <dgm:spPr/>
      <dgm:t>
        <a:bodyPr/>
        <a:lstStyle/>
        <a:p>
          <a:endParaRPr lang="en-US"/>
        </a:p>
      </dgm:t>
    </dgm:pt>
    <dgm:pt modelId="{F9453EC5-3B2B-45C9-8A2D-7F99B3D4A139}" type="pres">
      <dgm:prSet presAssocID="{18581453-EF92-405C-8C16-CFAE209F0051}" presName="diagram" presStyleCnt="0">
        <dgm:presLayoutVars>
          <dgm:dir/>
          <dgm:resizeHandles val="exact"/>
        </dgm:presLayoutVars>
      </dgm:prSet>
      <dgm:spPr/>
    </dgm:pt>
    <dgm:pt modelId="{E5629B92-EEF1-48EF-9ABA-1C472C10EBD0}" type="pres">
      <dgm:prSet presAssocID="{A01085B7-3282-44E7-B435-5AC6E344E0F8}" presName="node" presStyleLbl="node1" presStyleIdx="0" presStyleCnt="5">
        <dgm:presLayoutVars>
          <dgm:bulletEnabled val="1"/>
        </dgm:presLayoutVars>
      </dgm:prSet>
      <dgm:spPr/>
    </dgm:pt>
    <dgm:pt modelId="{3C88104F-B292-4827-904A-FBC9FC8FE12A}" type="pres">
      <dgm:prSet presAssocID="{616FD9E4-6DCB-468A-B78D-4CCDBF8E16B1}" presName="sibTrans" presStyleCnt="0"/>
      <dgm:spPr/>
    </dgm:pt>
    <dgm:pt modelId="{4EAB6924-353F-486E-B61B-501A5804E0CE}" type="pres">
      <dgm:prSet presAssocID="{153E6BCF-F5B8-427F-A89E-6D0536E74469}" presName="node" presStyleLbl="node1" presStyleIdx="1" presStyleCnt="5">
        <dgm:presLayoutVars>
          <dgm:bulletEnabled val="1"/>
        </dgm:presLayoutVars>
      </dgm:prSet>
      <dgm:spPr/>
    </dgm:pt>
    <dgm:pt modelId="{0D59A2D2-91C0-4266-9269-7AC9E4ACFC34}" type="pres">
      <dgm:prSet presAssocID="{C35F4EDA-37B5-40B1-8629-C288748F10E5}" presName="sibTrans" presStyleCnt="0"/>
      <dgm:spPr/>
    </dgm:pt>
    <dgm:pt modelId="{A43DC3B4-C47D-4DE0-9DDB-F45ED2A02C81}" type="pres">
      <dgm:prSet presAssocID="{FC90C3A8-C90B-4F1B-A082-B3D54272CAF3}" presName="node" presStyleLbl="node1" presStyleIdx="2" presStyleCnt="5">
        <dgm:presLayoutVars>
          <dgm:bulletEnabled val="1"/>
        </dgm:presLayoutVars>
      </dgm:prSet>
      <dgm:spPr/>
    </dgm:pt>
    <dgm:pt modelId="{EACF3E7C-61C5-4C16-A84D-8819694F4D4F}" type="pres">
      <dgm:prSet presAssocID="{DC3E61D5-F747-4DB1-82F3-748C7C7EC608}" presName="sibTrans" presStyleCnt="0"/>
      <dgm:spPr/>
    </dgm:pt>
    <dgm:pt modelId="{90957C67-BB05-42D4-BEE8-53EE08583F85}" type="pres">
      <dgm:prSet presAssocID="{9D0762EB-C465-452C-A4C1-62EB901051C7}" presName="node" presStyleLbl="node1" presStyleIdx="3" presStyleCnt="5">
        <dgm:presLayoutVars>
          <dgm:bulletEnabled val="1"/>
        </dgm:presLayoutVars>
      </dgm:prSet>
      <dgm:spPr/>
    </dgm:pt>
    <dgm:pt modelId="{BFD18C14-2331-4C7B-839B-D6A7AD42376C}" type="pres">
      <dgm:prSet presAssocID="{5B0F7019-57B9-4204-870A-D6CEBF9AA13E}" presName="sibTrans" presStyleCnt="0"/>
      <dgm:spPr/>
    </dgm:pt>
    <dgm:pt modelId="{A767D5F4-7170-4044-ACE0-C4BE31F312DA}" type="pres">
      <dgm:prSet presAssocID="{91941D2C-28CF-4AA2-B497-D18858AC7C5C}" presName="node" presStyleLbl="node1" presStyleIdx="4" presStyleCnt="5">
        <dgm:presLayoutVars>
          <dgm:bulletEnabled val="1"/>
        </dgm:presLayoutVars>
      </dgm:prSet>
      <dgm:spPr/>
    </dgm:pt>
  </dgm:ptLst>
  <dgm:cxnLst>
    <dgm:cxn modelId="{89624D10-6A27-435C-9F62-57C6A03CF41B}" type="presOf" srcId="{FC90C3A8-C90B-4F1B-A082-B3D54272CAF3}" destId="{A43DC3B4-C47D-4DE0-9DDB-F45ED2A02C81}" srcOrd="0" destOrd="0" presId="urn:microsoft.com/office/officeart/2005/8/layout/default"/>
    <dgm:cxn modelId="{F16F2219-52B5-4591-9FDB-6D4C4A273814}" srcId="{18581453-EF92-405C-8C16-CFAE209F0051}" destId="{91941D2C-28CF-4AA2-B497-D18858AC7C5C}" srcOrd="4" destOrd="0" parTransId="{F92F4435-7956-4816-931A-196858365038}" sibTransId="{0B89ED47-2EB4-4DDA-BFB1-B178C1A77F6B}"/>
    <dgm:cxn modelId="{B70A241A-389F-47A5-B29A-28F7947FB6D9}" srcId="{18581453-EF92-405C-8C16-CFAE209F0051}" destId="{A01085B7-3282-44E7-B435-5AC6E344E0F8}" srcOrd="0" destOrd="0" parTransId="{0DEE8641-D5A7-4DEE-8734-CEA4EDFBDC4C}" sibTransId="{616FD9E4-6DCB-468A-B78D-4CCDBF8E16B1}"/>
    <dgm:cxn modelId="{7E87851E-E3EB-403F-AA3A-5272BF02585B}" type="presOf" srcId="{A01085B7-3282-44E7-B435-5AC6E344E0F8}" destId="{E5629B92-EEF1-48EF-9ABA-1C472C10EBD0}" srcOrd="0" destOrd="0" presId="urn:microsoft.com/office/officeart/2005/8/layout/default"/>
    <dgm:cxn modelId="{926DF223-C565-4DFE-92CF-156BC3A8D9C4}" type="presOf" srcId="{91941D2C-28CF-4AA2-B497-D18858AC7C5C}" destId="{A767D5F4-7170-4044-ACE0-C4BE31F312DA}" srcOrd="0" destOrd="0" presId="urn:microsoft.com/office/officeart/2005/8/layout/default"/>
    <dgm:cxn modelId="{642AD42F-187B-4A82-B2ED-6E27C6AF8CCA}" srcId="{18581453-EF92-405C-8C16-CFAE209F0051}" destId="{FC90C3A8-C90B-4F1B-A082-B3D54272CAF3}" srcOrd="2" destOrd="0" parTransId="{AADE4587-2AA5-4AE7-A06D-5E8920DA2E22}" sibTransId="{DC3E61D5-F747-4DB1-82F3-748C7C7EC608}"/>
    <dgm:cxn modelId="{444DCCD7-CBEE-4FC9-82AF-1082108D5365}" type="presOf" srcId="{18581453-EF92-405C-8C16-CFAE209F0051}" destId="{F9453EC5-3B2B-45C9-8A2D-7F99B3D4A139}" srcOrd="0" destOrd="0" presId="urn:microsoft.com/office/officeart/2005/8/layout/default"/>
    <dgm:cxn modelId="{6A5137E4-9AAC-4618-8655-581F7663B43D}" srcId="{18581453-EF92-405C-8C16-CFAE209F0051}" destId="{153E6BCF-F5B8-427F-A89E-6D0536E74469}" srcOrd="1" destOrd="0" parTransId="{F6C6279C-E38B-4768-AC24-6E0EB0840E9C}" sibTransId="{C35F4EDA-37B5-40B1-8629-C288748F10E5}"/>
    <dgm:cxn modelId="{3CF79BEC-8534-4B93-8EE2-40554E4CF61C}" type="presOf" srcId="{9D0762EB-C465-452C-A4C1-62EB901051C7}" destId="{90957C67-BB05-42D4-BEE8-53EE08583F85}" srcOrd="0" destOrd="0" presId="urn:microsoft.com/office/officeart/2005/8/layout/default"/>
    <dgm:cxn modelId="{D4B254F6-3E67-4A0B-9FC9-66B210F405FB}" srcId="{18581453-EF92-405C-8C16-CFAE209F0051}" destId="{9D0762EB-C465-452C-A4C1-62EB901051C7}" srcOrd="3" destOrd="0" parTransId="{39E55080-26E8-415F-9B11-75FBA7179675}" sibTransId="{5B0F7019-57B9-4204-870A-D6CEBF9AA13E}"/>
    <dgm:cxn modelId="{11D5DBFF-3AFC-47F2-8826-34D73CE1196A}" type="presOf" srcId="{153E6BCF-F5B8-427F-A89E-6D0536E74469}" destId="{4EAB6924-353F-486E-B61B-501A5804E0CE}" srcOrd="0" destOrd="0" presId="urn:microsoft.com/office/officeart/2005/8/layout/default"/>
    <dgm:cxn modelId="{4BFB37D9-FA53-4029-9889-F426BDE325C5}" type="presParOf" srcId="{F9453EC5-3B2B-45C9-8A2D-7F99B3D4A139}" destId="{E5629B92-EEF1-48EF-9ABA-1C472C10EBD0}" srcOrd="0" destOrd="0" presId="urn:microsoft.com/office/officeart/2005/8/layout/default"/>
    <dgm:cxn modelId="{12D0F13A-CB78-48BE-9BAC-AFADCB33E537}" type="presParOf" srcId="{F9453EC5-3B2B-45C9-8A2D-7F99B3D4A139}" destId="{3C88104F-B292-4827-904A-FBC9FC8FE12A}" srcOrd="1" destOrd="0" presId="urn:microsoft.com/office/officeart/2005/8/layout/default"/>
    <dgm:cxn modelId="{305D195B-BE02-4774-BA2A-3FE7F4247E13}" type="presParOf" srcId="{F9453EC5-3B2B-45C9-8A2D-7F99B3D4A139}" destId="{4EAB6924-353F-486E-B61B-501A5804E0CE}" srcOrd="2" destOrd="0" presId="urn:microsoft.com/office/officeart/2005/8/layout/default"/>
    <dgm:cxn modelId="{85DD3532-E218-4637-9928-AD5621B4DF51}" type="presParOf" srcId="{F9453EC5-3B2B-45C9-8A2D-7F99B3D4A139}" destId="{0D59A2D2-91C0-4266-9269-7AC9E4ACFC34}" srcOrd="3" destOrd="0" presId="urn:microsoft.com/office/officeart/2005/8/layout/default"/>
    <dgm:cxn modelId="{F13A4440-B986-4369-8F5E-AAC5EBD88640}" type="presParOf" srcId="{F9453EC5-3B2B-45C9-8A2D-7F99B3D4A139}" destId="{A43DC3B4-C47D-4DE0-9DDB-F45ED2A02C81}" srcOrd="4" destOrd="0" presId="urn:microsoft.com/office/officeart/2005/8/layout/default"/>
    <dgm:cxn modelId="{A66FCB7A-1E60-43C9-A2C8-A04B0C886C5A}" type="presParOf" srcId="{F9453EC5-3B2B-45C9-8A2D-7F99B3D4A139}" destId="{EACF3E7C-61C5-4C16-A84D-8819694F4D4F}" srcOrd="5" destOrd="0" presId="urn:microsoft.com/office/officeart/2005/8/layout/default"/>
    <dgm:cxn modelId="{46EE00B9-301C-4D01-9D4F-C72039A95FB4}" type="presParOf" srcId="{F9453EC5-3B2B-45C9-8A2D-7F99B3D4A139}" destId="{90957C67-BB05-42D4-BEE8-53EE08583F85}" srcOrd="6" destOrd="0" presId="urn:microsoft.com/office/officeart/2005/8/layout/default"/>
    <dgm:cxn modelId="{0CE283EE-3B0E-49B0-A822-520CC5190D4D}" type="presParOf" srcId="{F9453EC5-3B2B-45C9-8A2D-7F99B3D4A139}" destId="{BFD18C14-2331-4C7B-839B-D6A7AD42376C}" srcOrd="7" destOrd="0" presId="urn:microsoft.com/office/officeart/2005/8/layout/default"/>
    <dgm:cxn modelId="{A87C3F1B-6D09-4C2A-A64C-33BFE2377112}" type="presParOf" srcId="{F9453EC5-3B2B-45C9-8A2D-7F99B3D4A139}" destId="{A767D5F4-7170-4044-ACE0-C4BE31F312DA}"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268DB5F-12D3-492F-9AAA-94F024740B4F}"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B9277A64-7202-4C15-90A9-2CFEC24687C3}">
      <dgm:prSet/>
      <dgm:spPr/>
      <dgm:t>
        <a:bodyPr/>
        <a:lstStyle/>
        <a:p>
          <a:r>
            <a:rPr lang="en-GB"/>
            <a:t>Consideration will be given to the services being provided. </a:t>
          </a:r>
          <a:endParaRPr lang="en-US"/>
        </a:p>
      </dgm:t>
    </dgm:pt>
    <dgm:pt modelId="{AFE54D94-95F9-4D9A-96DE-21DA7EC1A785}" type="parTrans" cxnId="{48B1C55C-9312-4155-86A8-875D49721052}">
      <dgm:prSet/>
      <dgm:spPr/>
      <dgm:t>
        <a:bodyPr/>
        <a:lstStyle/>
        <a:p>
          <a:endParaRPr lang="en-US"/>
        </a:p>
      </dgm:t>
    </dgm:pt>
    <dgm:pt modelId="{47CA0AEA-CC53-489D-A6D0-F45D2F4341A3}" type="sibTrans" cxnId="{48B1C55C-9312-4155-86A8-875D49721052}">
      <dgm:prSet/>
      <dgm:spPr/>
      <dgm:t>
        <a:bodyPr/>
        <a:lstStyle/>
        <a:p>
          <a:endParaRPr lang="en-US"/>
        </a:p>
      </dgm:t>
    </dgm:pt>
    <dgm:pt modelId="{2FDE77DC-3D2F-44E7-A8FC-F54B237BACB3}">
      <dgm:prSet/>
      <dgm:spPr/>
      <dgm:t>
        <a:bodyPr/>
        <a:lstStyle/>
        <a:p>
          <a:r>
            <a:rPr lang="en-GB"/>
            <a:t>Slavery, servitude or forced labour</a:t>
          </a:r>
          <a:endParaRPr lang="en-US"/>
        </a:p>
      </dgm:t>
    </dgm:pt>
    <dgm:pt modelId="{265046B4-19F6-4455-A98B-EB7DE74885AF}" type="parTrans" cxnId="{32A29C4D-36BD-4F41-8E15-5226B6890841}">
      <dgm:prSet/>
      <dgm:spPr/>
      <dgm:t>
        <a:bodyPr/>
        <a:lstStyle/>
        <a:p>
          <a:endParaRPr lang="en-US"/>
        </a:p>
      </dgm:t>
    </dgm:pt>
    <dgm:pt modelId="{CECC42F0-BC64-4241-BB24-78E964E46BE3}" type="sibTrans" cxnId="{32A29C4D-36BD-4F41-8E15-5226B6890841}">
      <dgm:prSet/>
      <dgm:spPr/>
      <dgm:t>
        <a:bodyPr/>
        <a:lstStyle/>
        <a:p>
          <a:endParaRPr lang="en-US"/>
        </a:p>
      </dgm:t>
    </dgm:pt>
    <dgm:pt modelId="{57F1DAF6-3051-4AB3-81D6-038FA623514E}">
      <dgm:prSet/>
      <dgm:spPr/>
      <dgm:t>
        <a:bodyPr/>
        <a:lstStyle/>
        <a:p>
          <a:r>
            <a:rPr lang="en-GB"/>
            <a:t>Sexual exploitation</a:t>
          </a:r>
          <a:endParaRPr lang="en-US"/>
        </a:p>
      </dgm:t>
    </dgm:pt>
    <dgm:pt modelId="{39AE23DA-130A-4133-874C-F55E2BC75923}" type="parTrans" cxnId="{BB04C004-92D9-476D-A682-C03DB9AC3F36}">
      <dgm:prSet/>
      <dgm:spPr/>
      <dgm:t>
        <a:bodyPr/>
        <a:lstStyle/>
        <a:p>
          <a:endParaRPr lang="en-US"/>
        </a:p>
      </dgm:t>
    </dgm:pt>
    <dgm:pt modelId="{90F960F2-048F-408D-9474-84E87599094D}" type="sibTrans" cxnId="{BB04C004-92D9-476D-A682-C03DB9AC3F36}">
      <dgm:prSet/>
      <dgm:spPr/>
      <dgm:t>
        <a:bodyPr/>
        <a:lstStyle/>
        <a:p>
          <a:endParaRPr lang="en-US"/>
        </a:p>
      </dgm:t>
    </dgm:pt>
    <dgm:pt modelId="{CCB960C0-86B4-44ED-9805-EE94BA423D8B}">
      <dgm:prSet/>
      <dgm:spPr/>
      <dgm:t>
        <a:bodyPr/>
        <a:lstStyle/>
        <a:p>
          <a:r>
            <a:rPr lang="en-GB"/>
            <a:t>Removal of organs</a:t>
          </a:r>
          <a:endParaRPr lang="en-US"/>
        </a:p>
      </dgm:t>
    </dgm:pt>
    <dgm:pt modelId="{EE2CC848-4890-41A7-BDE7-BB7E6A8E7BD2}" type="parTrans" cxnId="{0DBFDD3E-A484-499A-A1BC-41C4AA839939}">
      <dgm:prSet/>
      <dgm:spPr/>
      <dgm:t>
        <a:bodyPr/>
        <a:lstStyle/>
        <a:p>
          <a:endParaRPr lang="en-US"/>
        </a:p>
      </dgm:t>
    </dgm:pt>
    <dgm:pt modelId="{FB07479F-9AAE-420B-8778-0E70EC6D4A97}" type="sibTrans" cxnId="{0DBFDD3E-A484-499A-A1BC-41C4AA839939}">
      <dgm:prSet/>
      <dgm:spPr/>
      <dgm:t>
        <a:bodyPr/>
        <a:lstStyle/>
        <a:p>
          <a:endParaRPr lang="en-US"/>
        </a:p>
      </dgm:t>
    </dgm:pt>
    <dgm:pt modelId="{3C94D9FA-1812-48C5-B0AC-1E213D92A3E9}">
      <dgm:prSet/>
      <dgm:spPr/>
      <dgm:t>
        <a:bodyPr/>
        <a:lstStyle/>
        <a:p>
          <a:r>
            <a:rPr lang="en-GB"/>
            <a:t>Securing Services through force, threats or deception</a:t>
          </a:r>
          <a:endParaRPr lang="en-US"/>
        </a:p>
      </dgm:t>
    </dgm:pt>
    <dgm:pt modelId="{5C23236D-C25F-4A6B-8965-96DAC20BE652}" type="parTrans" cxnId="{A287FE0D-A162-4512-B31E-A42E1814C6FD}">
      <dgm:prSet/>
      <dgm:spPr/>
      <dgm:t>
        <a:bodyPr/>
        <a:lstStyle/>
        <a:p>
          <a:endParaRPr lang="en-US"/>
        </a:p>
      </dgm:t>
    </dgm:pt>
    <dgm:pt modelId="{482C08CD-ACBB-401B-9EBE-53431891D6DE}" type="sibTrans" cxnId="{A287FE0D-A162-4512-B31E-A42E1814C6FD}">
      <dgm:prSet/>
      <dgm:spPr/>
      <dgm:t>
        <a:bodyPr/>
        <a:lstStyle/>
        <a:p>
          <a:endParaRPr lang="en-US"/>
        </a:p>
      </dgm:t>
    </dgm:pt>
    <dgm:pt modelId="{3CCCE586-27F5-49DB-B34E-3024098F07F1}">
      <dgm:prSet/>
      <dgm:spPr/>
      <dgm:t>
        <a:bodyPr/>
        <a:lstStyle/>
        <a:p>
          <a:r>
            <a:rPr lang="en-GB"/>
            <a:t>Securing services from children or vulnerable adults. </a:t>
          </a:r>
          <a:endParaRPr lang="en-US"/>
        </a:p>
      </dgm:t>
    </dgm:pt>
    <dgm:pt modelId="{6E8BA46C-C77E-4F3C-9EEB-45E18C7A5A8F}" type="parTrans" cxnId="{F7DE4DC3-1400-4F88-B916-D5A8A2E281BE}">
      <dgm:prSet/>
      <dgm:spPr/>
      <dgm:t>
        <a:bodyPr/>
        <a:lstStyle/>
        <a:p>
          <a:endParaRPr lang="en-US"/>
        </a:p>
      </dgm:t>
    </dgm:pt>
    <dgm:pt modelId="{95572D13-DCD4-4049-802C-393124E07C63}" type="sibTrans" cxnId="{F7DE4DC3-1400-4F88-B916-D5A8A2E281BE}">
      <dgm:prSet/>
      <dgm:spPr/>
      <dgm:t>
        <a:bodyPr/>
        <a:lstStyle/>
        <a:p>
          <a:endParaRPr lang="en-US"/>
        </a:p>
      </dgm:t>
    </dgm:pt>
    <dgm:pt modelId="{2F0427F6-4869-49A9-B0E3-EEE0EC394E6B}" type="pres">
      <dgm:prSet presAssocID="{5268DB5F-12D3-492F-9AAA-94F024740B4F}" presName="diagram" presStyleCnt="0">
        <dgm:presLayoutVars>
          <dgm:dir/>
          <dgm:resizeHandles val="exact"/>
        </dgm:presLayoutVars>
      </dgm:prSet>
      <dgm:spPr/>
    </dgm:pt>
    <dgm:pt modelId="{6DF2AB1C-35AF-4CAC-AC80-F44D6405B171}" type="pres">
      <dgm:prSet presAssocID="{B9277A64-7202-4C15-90A9-2CFEC24687C3}" presName="node" presStyleLbl="node1" presStyleIdx="0" presStyleCnt="6">
        <dgm:presLayoutVars>
          <dgm:bulletEnabled val="1"/>
        </dgm:presLayoutVars>
      </dgm:prSet>
      <dgm:spPr/>
    </dgm:pt>
    <dgm:pt modelId="{3A07A4F6-8DD5-40BD-BC4A-EBAB43EDCE67}" type="pres">
      <dgm:prSet presAssocID="{47CA0AEA-CC53-489D-A6D0-F45D2F4341A3}" presName="sibTrans" presStyleCnt="0"/>
      <dgm:spPr/>
    </dgm:pt>
    <dgm:pt modelId="{8EB9EC62-57CD-483C-9735-522E98662353}" type="pres">
      <dgm:prSet presAssocID="{2FDE77DC-3D2F-44E7-A8FC-F54B237BACB3}" presName="node" presStyleLbl="node1" presStyleIdx="1" presStyleCnt="6">
        <dgm:presLayoutVars>
          <dgm:bulletEnabled val="1"/>
        </dgm:presLayoutVars>
      </dgm:prSet>
      <dgm:spPr/>
    </dgm:pt>
    <dgm:pt modelId="{C7747248-64EF-4AEB-AD4A-C734C31A3794}" type="pres">
      <dgm:prSet presAssocID="{CECC42F0-BC64-4241-BB24-78E964E46BE3}" presName="sibTrans" presStyleCnt="0"/>
      <dgm:spPr/>
    </dgm:pt>
    <dgm:pt modelId="{DFC0EB0B-93AE-4362-95CD-D965B3D6270D}" type="pres">
      <dgm:prSet presAssocID="{57F1DAF6-3051-4AB3-81D6-038FA623514E}" presName="node" presStyleLbl="node1" presStyleIdx="2" presStyleCnt="6">
        <dgm:presLayoutVars>
          <dgm:bulletEnabled val="1"/>
        </dgm:presLayoutVars>
      </dgm:prSet>
      <dgm:spPr/>
    </dgm:pt>
    <dgm:pt modelId="{1C5E7C53-BFAD-4A42-8526-983B49B5CE56}" type="pres">
      <dgm:prSet presAssocID="{90F960F2-048F-408D-9474-84E87599094D}" presName="sibTrans" presStyleCnt="0"/>
      <dgm:spPr/>
    </dgm:pt>
    <dgm:pt modelId="{3DC369E6-378E-42D0-B40F-F9DC534DD673}" type="pres">
      <dgm:prSet presAssocID="{CCB960C0-86B4-44ED-9805-EE94BA423D8B}" presName="node" presStyleLbl="node1" presStyleIdx="3" presStyleCnt="6">
        <dgm:presLayoutVars>
          <dgm:bulletEnabled val="1"/>
        </dgm:presLayoutVars>
      </dgm:prSet>
      <dgm:spPr/>
    </dgm:pt>
    <dgm:pt modelId="{296AC37C-BDD8-43FA-B17B-EA2BD03D9B38}" type="pres">
      <dgm:prSet presAssocID="{FB07479F-9AAE-420B-8778-0E70EC6D4A97}" presName="sibTrans" presStyleCnt="0"/>
      <dgm:spPr/>
    </dgm:pt>
    <dgm:pt modelId="{D278CF8A-F1B5-4EF6-B016-613619BA4722}" type="pres">
      <dgm:prSet presAssocID="{3C94D9FA-1812-48C5-B0AC-1E213D92A3E9}" presName="node" presStyleLbl="node1" presStyleIdx="4" presStyleCnt="6">
        <dgm:presLayoutVars>
          <dgm:bulletEnabled val="1"/>
        </dgm:presLayoutVars>
      </dgm:prSet>
      <dgm:spPr/>
    </dgm:pt>
    <dgm:pt modelId="{BF3AE86F-93D2-4EA7-91B8-E18DFFA08544}" type="pres">
      <dgm:prSet presAssocID="{482C08CD-ACBB-401B-9EBE-53431891D6DE}" presName="sibTrans" presStyleCnt="0"/>
      <dgm:spPr/>
    </dgm:pt>
    <dgm:pt modelId="{A2D01657-977E-41C7-9F60-FC6C51651AD1}" type="pres">
      <dgm:prSet presAssocID="{3CCCE586-27F5-49DB-B34E-3024098F07F1}" presName="node" presStyleLbl="node1" presStyleIdx="5" presStyleCnt="6">
        <dgm:presLayoutVars>
          <dgm:bulletEnabled val="1"/>
        </dgm:presLayoutVars>
      </dgm:prSet>
      <dgm:spPr/>
    </dgm:pt>
  </dgm:ptLst>
  <dgm:cxnLst>
    <dgm:cxn modelId="{BB04C004-92D9-476D-A682-C03DB9AC3F36}" srcId="{5268DB5F-12D3-492F-9AAA-94F024740B4F}" destId="{57F1DAF6-3051-4AB3-81D6-038FA623514E}" srcOrd="2" destOrd="0" parTransId="{39AE23DA-130A-4133-874C-F55E2BC75923}" sibTransId="{90F960F2-048F-408D-9474-84E87599094D}"/>
    <dgm:cxn modelId="{A287FE0D-A162-4512-B31E-A42E1814C6FD}" srcId="{5268DB5F-12D3-492F-9AAA-94F024740B4F}" destId="{3C94D9FA-1812-48C5-B0AC-1E213D92A3E9}" srcOrd="4" destOrd="0" parTransId="{5C23236D-C25F-4A6B-8965-96DAC20BE652}" sibTransId="{482C08CD-ACBB-401B-9EBE-53431891D6DE}"/>
    <dgm:cxn modelId="{4F68733A-D204-4A9E-BB85-4208123613F3}" type="presOf" srcId="{2FDE77DC-3D2F-44E7-A8FC-F54B237BACB3}" destId="{8EB9EC62-57CD-483C-9735-522E98662353}" srcOrd="0" destOrd="0" presId="urn:microsoft.com/office/officeart/2005/8/layout/default"/>
    <dgm:cxn modelId="{0DBFDD3E-A484-499A-A1BC-41C4AA839939}" srcId="{5268DB5F-12D3-492F-9AAA-94F024740B4F}" destId="{CCB960C0-86B4-44ED-9805-EE94BA423D8B}" srcOrd="3" destOrd="0" parTransId="{EE2CC848-4890-41A7-BDE7-BB7E6A8E7BD2}" sibTransId="{FB07479F-9AAE-420B-8778-0E70EC6D4A97}"/>
    <dgm:cxn modelId="{48B1C55C-9312-4155-86A8-875D49721052}" srcId="{5268DB5F-12D3-492F-9AAA-94F024740B4F}" destId="{B9277A64-7202-4C15-90A9-2CFEC24687C3}" srcOrd="0" destOrd="0" parTransId="{AFE54D94-95F9-4D9A-96DE-21DA7EC1A785}" sibTransId="{47CA0AEA-CC53-489D-A6D0-F45D2F4341A3}"/>
    <dgm:cxn modelId="{32A29C4D-36BD-4F41-8E15-5226B6890841}" srcId="{5268DB5F-12D3-492F-9AAA-94F024740B4F}" destId="{2FDE77DC-3D2F-44E7-A8FC-F54B237BACB3}" srcOrd="1" destOrd="0" parTransId="{265046B4-19F6-4455-A98B-EB7DE74885AF}" sibTransId="{CECC42F0-BC64-4241-BB24-78E964E46BE3}"/>
    <dgm:cxn modelId="{8DEF8A51-684A-44F1-9D64-C96834BAAE8A}" type="presOf" srcId="{3C94D9FA-1812-48C5-B0AC-1E213D92A3E9}" destId="{D278CF8A-F1B5-4EF6-B016-613619BA4722}" srcOrd="0" destOrd="0" presId="urn:microsoft.com/office/officeart/2005/8/layout/default"/>
    <dgm:cxn modelId="{21F04056-70A8-4AC2-9821-4AA6698EEFBF}" type="presOf" srcId="{57F1DAF6-3051-4AB3-81D6-038FA623514E}" destId="{DFC0EB0B-93AE-4362-95CD-D965B3D6270D}" srcOrd="0" destOrd="0" presId="urn:microsoft.com/office/officeart/2005/8/layout/default"/>
    <dgm:cxn modelId="{D95862B0-4566-4380-A8D4-B6634D3FC897}" type="presOf" srcId="{CCB960C0-86B4-44ED-9805-EE94BA423D8B}" destId="{3DC369E6-378E-42D0-B40F-F9DC534DD673}" srcOrd="0" destOrd="0" presId="urn:microsoft.com/office/officeart/2005/8/layout/default"/>
    <dgm:cxn modelId="{00C81ABC-7573-4A19-B2D2-E61E9F0169CF}" type="presOf" srcId="{B9277A64-7202-4C15-90A9-2CFEC24687C3}" destId="{6DF2AB1C-35AF-4CAC-AC80-F44D6405B171}" srcOrd="0" destOrd="0" presId="urn:microsoft.com/office/officeart/2005/8/layout/default"/>
    <dgm:cxn modelId="{F7DE4DC3-1400-4F88-B916-D5A8A2E281BE}" srcId="{5268DB5F-12D3-492F-9AAA-94F024740B4F}" destId="{3CCCE586-27F5-49DB-B34E-3024098F07F1}" srcOrd="5" destOrd="0" parTransId="{6E8BA46C-C77E-4F3C-9EEB-45E18C7A5A8F}" sibTransId="{95572D13-DCD4-4049-802C-393124E07C63}"/>
    <dgm:cxn modelId="{0477ACE6-24F9-4D7A-A9FE-62A3153EBED8}" type="presOf" srcId="{3CCCE586-27F5-49DB-B34E-3024098F07F1}" destId="{A2D01657-977E-41C7-9F60-FC6C51651AD1}" srcOrd="0" destOrd="0" presId="urn:microsoft.com/office/officeart/2005/8/layout/default"/>
    <dgm:cxn modelId="{60B93AF2-B34F-47E6-9A06-C103DA0C11BE}" type="presOf" srcId="{5268DB5F-12D3-492F-9AAA-94F024740B4F}" destId="{2F0427F6-4869-49A9-B0E3-EEE0EC394E6B}" srcOrd="0" destOrd="0" presId="urn:microsoft.com/office/officeart/2005/8/layout/default"/>
    <dgm:cxn modelId="{F8A57C70-1778-47A8-877C-9BA97683B7A3}" type="presParOf" srcId="{2F0427F6-4869-49A9-B0E3-EEE0EC394E6B}" destId="{6DF2AB1C-35AF-4CAC-AC80-F44D6405B171}" srcOrd="0" destOrd="0" presId="urn:microsoft.com/office/officeart/2005/8/layout/default"/>
    <dgm:cxn modelId="{C88A64CF-EA36-4DD4-8E8D-3415306CF195}" type="presParOf" srcId="{2F0427F6-4869-49A9-B0E3-EEE0EC394E6B}" destId="{3A07A4F6-8DD5-40BD-BC4A-EBAB43EDCE67}" srcOrd="1" destOrd="0" presId="urn:microsoft.com/office/officeart/2005/8/layout/default"/>
    <dgm:cxn modelId="{B8A342AD-3F92-4556-8FAE-DBE6B014B602}" type="presParOf" srcId="{2F0427F6-4869-49A9-B0E3-EEE0EC394E6B}" destId="{8EB9EC62-57CD-483C-9735-522E98662353}" srcOrd="2" destOrd="0" presId="urn:microsoft.com/office/officeart/2005/8/layout/default"/>
    <dgm:cxn modelId="{B302C24C-6BD1-482A-BF5C-2236DCC851B0}" type="presParOf" srcId="{2F0427F6-4869-49A9-B0E3-EEE0EC394E6B}" destId="{C7747248-64EF-4AEB-AD4A-C734C31A3794}" srcOrd="3" destOrd="0" presId="urn:microsoft.com/office/officeart/2005/8/layout/default"/>
    <dgm:cxn modelId="{F183CF2C-3A8B-42D7-9E70-CE3D8B789878}" type="presParOf" srcId="{2F0427F6-4869-49A9-B0E3-EEE0EC394E6B}" destId="{DFC0EB0B-93AE-4362-95CD-D965B3D6270D}" srcOrd="4" destOrd="0" presId="urn:microsoft.com/office/officeart/2005/8/layout/default"/>
    <dgm:cxn modelId="{5204643F-31D2-4D11-BBBD-0D40B3D08E3A}" type="presParOf" srcId="{2F0427F6-4869-49A9-B0E3-EEE0EC394E6B}" destId="{1C5E7C53-BFAD-4A42-8526-983B49B5CE56}" srcOrd="5" destOrd="0" presId="urn:microsoft.com/office/officeart/2005/8/layout/default"/>
    <dgm:cxn modelId="{6FE28989-5194-4DA4-80F6-585C7E46B78B}" type="presParOf" srcId="{2F0427F6-4869-49A9-B0E3-EEE0EC394E6B}" destId="{3DC369E6-378E-42D0-B40F-F9DC534DD673}" srcOrd="6" destOrd="0" presId="urn:microsoft.com/office/officeart/2005/8/layout/default"/>
    <dgm:cxn modelId="{1E420827-FF61-47E8-AA3D-B4CD4E21705A}" type="presParOf" srcId="{2F0427F6-4869-49A9-B0E3-EEE0EC394E6B}" destId="{296AC37C-BDD8-43FA-B17B-EA2BD03D9B38}" srcOrd="7" destOrd="0" presId="urn:microsoft.com/office/officeart/2005/8/layout/default"/>
    <dgm:cxn modelId="{4F1B5801-4B9B-4717-B338-FF9E189CBFFC}" type="presParOf" srcId="{2F0427F6-4869-49A9-B0E3-EEE0EC394E6B}" destId="{D278CF8A-F1B5-4EF6-B016-613619BA4722}" srcOrd="8" destOrd="0" presId="urn:microsoft.com/office/officeart/2005/8/layout/default"/>
    <dgm:cxn modelId="{DF12476F-5716-4189-9050-6CCD00E39CFC}" type="presParOf" srcId="{2F0427F6-4869-49A9-B0E3-EEE0EC394E6B}" destId="{BF3AE86F-93D2-4EA7-91B8-E18DFFA08544}" srcOrd="9" destOrd="0" presId="urn:microsoft.com/office/officeart/2005/8/layout/default"/>
    <dgm:cxn modelId="{831AFE7C-02BC-4C27-B479-124051CE7AC1}" type="presParOf" srcId="{2F0427F6-4869-49A9-B0E3-EEE0EC394E6B}" destId="{A2D01657-977E-41C7-9F60-FC6C51651AD1}"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043EB76-D3E9-4074-BDB4-E42E5A286301}" type="doc">
      <dgm:prSet loTypeId="urn:microsoft.com/office/officeart/2005/8/layout/hierarchy3" loCatId="hierarchy" qsTypeId="urn:microsoft.com/office/officeart/2005/8/quickstyle/simple4" qsCatId="simple" csTypeId="urn:microsoft.com/office/officeart/2005/8/colors/colorful1" csCatId="colorful"/>
      <dgm:spPr/>
      <dgm:t>
        <a:bodyPr/>
        <a:lstStyle/>
        <a:p>
          <a:endParaRPr lang="en-US"/>
        </a:p>
      </dgm:t>
    </dgm:pt>
    <dgm:pt modelId="{F798A941-5BED-43BA-9F6C-0911371B5D4C}">
      <dgm:prSet custT="1"/>
      <dgm:spPr/>
      <dgm:t>
        <a:bodyPr/>
        <a:lstStyle/>
        <a:p>
          <a:pPr algn="ctr">
            <a:lnSpc>
              <a:spcPct val="90000"/>
            </a:lnSpc>
          </a:pPr>
          <a:r>
            <a:rPr lang="en-GB" sz="1200" b="0" i="0" dirty="0">
              <a:solidFill>
                <a:srgbClr val="FFFFFF"/>
              </a:solidFill>
              <a:latin typeface="Aptos"/>
              <a:ea typeface="+mn-ea"/>
              <a:cs typeface="+mn-cs"/>
            </a:rPr>
            <a:t>A framework for identifying victims of human trafficking or modern slavery and ensuring they receive the appropriate support.</a:t>
          </a:r>
          <a:endParaRPr lang="en-US" sz="1200" dirty="0">
            <a:solidFill>
              <a:srgbClr val="FFFFFF"/>
            </a:solidFill>
            <a:latin typeface="Aptos"/>
            <a:ea typeface="+mn-ea"/>
            <a:cs typeface="+mn-cs"/>
          </a:endParaRPr>
        </a:p>
      </dgm:t>
    </dgm:pt>
    <dgm:pt modelId="{2C644566-E888-4080-A879-47B44DE39B46}" type="parTrans" cxnId="{A5F0AB48-4CFE-48E3-9D16-C65A8304FA43}">
      <dgm:prSet/>
      <dgm:spPr/>
      <dgm:t>
        <a:bodyPr/>
        <a:lstStyle/>
        <a:p>
          <a:endParaRPr lang="en-US"/>
        </a:p>
      </dgm:t>
    </dgm:pt>
    <dgm:pt modelId="{77030922-BDA3-4C2D-9B1B-683F9AE3144F}" type="sibTrans" cxnId="{A5F0AB48-4CFE-48E3-9D16-C65A8304FA43}">
      <dgm:prSet/>
      <dgm:spPr/>
      <dgm:t>
        <a:bodyPr/>
        <a:lstStyle/>
        <a:p>
          <a:endParaRPr lang="en-US"/>
        </a:p>
      </dgm:t>
    </dgm:pt>
    <dgm:pt modelId="{B735C1F8-3A5F-4DD9-83F2-974742A67161}">
      <dgm:prSet/>
      <dgm:spPr/>
      <dgm:t>
        <a:bodyPr/>
        <a:lstStyle/>
        <a:p>
          <a:pPr algn="ctr">
            <a:lnSpc>
              <a:spcPct val="90000"/>
            </a:lnSpc>
          </a:pPr>
          <a:r>
            <a:rPr lang="en-GB" sz="1200" b="0" i="0" dirty="0">
              <a:solidFill>
                <a:srgbClr val="FFFFFF"/>
              </a:solidFill>
              <a:latin typeface="Aptos"/>
              <a:ea typeface="+mn-ea"/>
              <a:cs typeface="+mn-cs"/>
            </a:rPr>
            <a:t>Home Office </a:t>
          </a:r>
          <a:r>
            <a:rPr lang="en-GB" sz="1200" dirty="0">
              <a:solidFill>
                <a:srgbClr val="FFFFFF"/>
              </a:solidFill>
              <a:latin typeface="Aptos"/>
              <a:ea typeface="+mn-ea"/>
              <a:cs typeface="+mn-cs"/>
            </a:rPr>
            <a:t>is </a:t>
          </a:r>
          <a:r>
            <a:rPr lang="en-GB" sz="1200" b="0" i="0" dirty="0">
              <a:solidFill>
                <a:srgbClr val="FFFFFF"/>
              </a:solidFill>
              <a:latin typeface="Aptos"/>
              <a:ea typeface="+mn-ea"/>
              <a:cs typeface="+mn-cs"/>
            </a:rPr>
            <a:t>responsible for all areas of the NRM, including referrals, decision making and data collection.</a:t>
          </a:r>
          <a:endParaRPr lang="en-US" sz="1200" dirty="0">
            <a:solidFill>
              <a:srgbClr val="FFFFFF"/>
            </a:solidFill>
            <a:latin typeface="Aptos"/>
            <a:ea typeface="+mn-ea"/>
            <a:cs typeface="+mn-cs"/>
          </a:endParaRPr>
        </a:p>
      </dgm:t>
    </dgm:pt>
    <dgm:pt modelId="{046C3EB9-4E16-4F11-94B2-9D5A1ADB67FE}" type="parTrans" cxnId="{88E0FC71-480F-4E93-8B65-4A2FEC39414A}">
      <dgm:prSet/>
      <dgm:spPr/>
      <dgm:t>
        <a:bodyPr/>
        <a:lstStyle/>
        <a:p>
          <a:endParaRPr lang="en-US"/>
        </a:p>
      </dgm:t>
    </dgm:pt>
    <dgm:pt modelId="{B526095B-8193-468B-A97F-741CBCE28DE8}" type="sibTrans" cxnId="{88E0FC71-480F-4E93-8B65-4A2FEC39414A}">
      <dgm:prSet/>
      <dgm:spPr/>
      <dgm:t>
        <a:bodyPr/>
        <a:lstStyle/>
        <a:p>
          <a:endParaRPr lang="en-US"/>
        </a:p>
      </dgm:t>
    </dgm:pt>
    <dgm:pt modelId="{E425B3AA-32E2-41C6-ACE0-7BC1C5D780F8}">
      <dgm:prSet/>
      <dgm:spPr/>
      <dgm:t>
        <a:bodyPr/>
        <a:lstStyle/>
        <a:p>
          <a:pPr algn="ctr">
            <a:lnSpc>
              <a:spcPct val="90000"/>
            </a:lnSpc>
          </a:pPr>
          <a:r>
            <a:rPr lang="en-GB" sz="1200" b="0" i="0" dirty="0">
              <a:solidFill>
                <a:srgbClr val="FFFFFF"/>
              </a:solidFill>
              <a:latin typeface="Aptos"/>
              <a:ea typeface="+mn-ea"/>
              <a:cs typeface="+mn-cs"/>
            </a:rPr>
            <a:t>The form can be accessed via the Home Office website. </a:t>
          </a:r>
          <a:r>
            <a:rPr lang="en-GB" sz="1200" dirty="0">
              <a:solidFill>
                <a:srgbClr val="FFFFFF"/>
              </a:solidFill>
              <a:latin typeface="Aptos"/>
              <a:ea typeface="+mn-ea"/>
              <a:cs typeface="+mn-cs"/>
              <a:hlinkClick xmlns:r="http://schemas.openxmlformats.org/officeDocument/2006/relationships" r:id="rId1">
                <a:extLst>
                  <a:ext uri="{A12FA001-AC4F-418D-AE19-62706E023703}">
                    <ahyp:hlinkClr xmlns:ahyp="http://schemas.microsoft.com/office/drawing/2018/hyperlinkcolor" val="tx"/>
                  </a:ext>
                </a:extLst>
              </a:hlinkClick>
            </a:rPr>
            <a:t>Report modern slavery – GOV.UK</a:t>
          </a:r>
          <a:endParaRPr lang="en-US" sz="1200" dirty="0">
            <a:solidFill>
              <a:srgbClr val="FFFFFF"/>
            </a:solidFill>
            <a:latin typeface="Aptos"/>
            <a:ea typeface="+mn-ea"/>
            <a:cs typeface="+mn-cs"/>
          </a:endParaRPr>
        </a:p>
      </dgm:t>
    </dgm:pt>
    <dgm:pt modelId="{98733D0C-110E-4679-9A64-4FE1192942B1}" type="parTrans" cxnId="{C2A6B41C-C21E-41BB-A321-C0EBFF88BF71}">
      <dgm:prSet/>
      <dgm:spPr/>
      <dgm:t>
        <a:bodyPr/>
        <a:lstStyle/>
        <a:p>
          <a:endParaRPr lang="en-US"/>
        </a:p>
      </dgm:t>
    </dgm:pt>
    <dgm:pt modelId="{393A6A4B-8DD6-430D-B1A4-AAB82513314C}" type="sibTrans" cxnId="{C2A6B41C-C21E-41BB-A321-C0EBFF88BF71}">
      <dgm:prSet/>
      <dgm:spPr/>
      <dgm:t>
        <a:bodyPr/>
        <a:lstStyle/>
        <a:p>
          <a:endParaRPr lang="en-US"/>
        </a:p>
      </dgm:t>
    </dgm:pt>
    <dgm:pt modelId="{E23FDA0F-3A58-4C50-9F13-655E9040857F}" type="pres">
      <dgm:prSet presAssocID="{A043EB76-D3E9-4074-BDB4-E42E5A286301}" presName="diagram" presStyleCnt="0">
        <dgm:presLayoutVars>
          <dgm:chPref val="1"/>
          <dgm:dir/>
          <dgm:animOne val="branch"/>
          <dgm:animLvl val="lvl"/>
          <dgm:resizeHandles/>
        </dgm:presLayoutVars>
      </dgm:prSet>
      <dgm:spPr/>
    </dgm:pt>
    <dgm:pt modelId="{D75DED16-2F2D-4936-95D5-93FC8C548097}" type="pres">
      <dgm:prSet presAssocID="{F798A941-5BED-43BA-9F6C-0911371B5D4C}" presName="root" presStyleCnt="0"/>
      <dgm:spPr/>
    </dgm:pt>
    <dgm:pt modelId="{FA3911DB-8C69-4848-8039-A2849C933094}" type="pres">
      <dgm:prSet presAssocID="{F798A941-5BED-43BA-9F6C-0911371B5D4C}" presName="rootComposite" presStyleCnt="0"/>
      <dgm:spPr/>
    </dgm:pt>
    <dgm:pt modelId="{29BBCE80-003A-454A-A684-C8992D186DF4}" type="pres">
      <dgm:prSet presAssocID="{F798A941-5BED-43BA-9F6C-0911371B5D4C}" presName="rootText" presStyleLbl="node1" presStyleIdx="0" presStyleCnt="3"/>
      <dgm:spPr/>
    </dgm:pt>
    <dgm:pt modelId="{C6D7DB31-5A04-424E-B936-03CBBE3A5F1F}" type="pres">
      <dgm:prSet presAssocID="{F798A941-5BED-43BA-9F6C-0911371B5D4C}" presName="rootConnector" presStyleLbl="node1" presStyleIdx="0" presStyleCnt="3"/>
      <dgm:spPr/>
    </dgm:pt>
    <dgm:pt modelId="{76A63176-20C0-4954-9C14-44C404047055}" type="pres">
      <dgm:prSet presAssocID="{F798A941-5BED-43BA-9F6C-0911371B5D4C}" presName="childShape" presStyleCnt="0"/>
      <dgm:spPr/>
    </dgm:pt>
    <dgm:pt modelId="{163F6D28-CEBC-47FB-B237-37164069177E}" type="pres">
      <dgm:prSet presAssocID="{B735C1F8-3A5F-4DD9-83F2-974742A67161}" presName="root" presStyleCnt="0"/>
      <dgm:spPr/>
    </dgm:pt>
    <dgm:pt modelId="{7FFAAA50-AA48-4CA2-B80A-E9E3111DC80C}" type="pres">
      <dgm:prSet presAssocID="{B735C1F8-3A5F-4DD9-83F2-974742A67161}" presName="rootComposite" presStyleCnt="0"/>
      <dgm:spPr/>
    </dgm:pt>
    <dgm:pt modelId="{3D0352FE-7A3B-4505-8F7D-579690E233A5}" type="pres">
      <dgm:prSet presAssocID="{B735C1F8-3A5F-4DD9-83F2-974742A67161}" presName="rootText" presStyleLbl="node1" presStyleIdx="1" presStyleCnt="3"/>
      <dgm:spPr/>
    </dgm:pt>
    <dgm:pt modelId="{7DE8E215-1164-4868-9D57-3C1597A3EDC0}" type="pres">
      <dgm:prSet presAssocID="{B735C1F8-3A5F-4DD9-83F2-974742A67161}" presName="rootConnector" presStyleLbl="node1" presStyleIdx="1" presStyleCnt="3"/>
      <dgm:spPr/>
    </dgm:pt>
    <dgm:pt modelId="{1CEB52B9-5F7D-4EFF-9B62-C72DF9FFF3DB}" type="pres">
      <dgm:prSet presAssocID="{B735C1F8-3A5F-4DD9-83F2-974742A67161}" presName="childShape" presStyleCnt="0"/>
      <dgm:spPr/>
    </dgm:pt>
    <dgm:pt modelId="{0D4ABF3C-BFAE-4B08-ADC7-4D83B016A95F}" type="pres">
      <dgm:prSet presAssocID="{E425B3AA-32E2-41C6-ACE0-7BC1C5D780F8}" presName="root" presStyleCnt="0"/>
      <dgm:spPr/>
    </dgm:pt>
    <dgm:pt modelId="{D0CB8986-5E7F-4AF8-AD65-8FB15E83A963}" type="pres">
      <dgm:prSet presAssocID="{E425B3AA-32E2-41C6-ACE0-7BC1C5D780F8}" presName="rootComposite" presStyleCnt="0"/>
      <dgm:spPr/>
    </dgm:pt>
    <dgm:pt modelId="{2EBA457F-E5F2-464D-ACB1-686864BEF997}" type="pres">
      <dgm:prSet presAssocID="{E425B3AA-32E2-41C6-ACE0-7BC1C5D780F8}" presName="rootText" presStyleLbl="node1" presStyleIdx="2" presStyleCnt="3"/>
      <dgm:spPr/>
    </dgm:pt>
    <dgm:pt modelId="{D6E73B19-5E1E-494A-A2D6-1E9520BB3888}" type="pres">
      <dgm:prSet presAssocID="{E425B3AA-32E2-41C6-ACE0-7BC1C5D780F8}" presName="rootConnector" presStyleLbl="node1" presStyleIdx="2" presStyleCnt="3"/>
      <dgm:spPr/>
    </dgm:pt>
    <dgm:pt modelId="{9B551455-BE76-45B9-8125-81DA187D550B}" type="pres">
      <dgm:prSet presAssocID="{E425B3AA-32E2-41C6-ACE0-7BC1C5D780F8}" presName="childShape" presStyleCnt="0"/>
      <dgm:spPr/>
    </dgm:pt>
  </dgm:ptLst>
  <dgm:cxnLst>
    <dgm:cxn modelId="{C2A6B41C-C21E-41BB-A321-C0EBFF88BF71}" srcId="{A043EB76-D3E9-4074-BDB4-E42E5A286301}" destId="{E425B3AA-32E2-41C6-ACE0-7BC1C5D780F8}" srcOrd="2" destOrd="0" parTransId="{98733D0C-110E-4679-9A64-4FE1192942B1}" sibTransId="{393A6A4B-8DD6-430D-B1A4-AAB82513314C}"/>
    <dgm:cxn modelId="{A5F0AB48-4CFE-48E3-9D16-C65A8304FA43}" srcId="{A043EB76-D3E9-4074-BDB4-E42E5A286301}" destId="{F798A941-5BED-43BA-9F6C-0911371B5D4C}" srcOrd="0" destOrd="0" parTransId="{2C644566-E888-4080-A879-47B44DE39B46}" sibTransId="{77030922-BDA3-4C2D-9B1B-683F9AE3144F}"/>
    <dgm:cxn modelId="{2B69B351-5575-454C-9C9F-D1290AF32D57}" type="presOf" srcId="{E425B3AA-32E2-41C6-ACE0-7BC1C5D780F8}" destId="{D6E73B19-5E1E-494A-A2D6-1E9520BB3888}" srcOrd="1" destOrd="0" presId="urn:microsoft.com/office/officeart/2005/8/layout/hierarchy3"/>
    <dgm:cxn modelId="{88E0FC71-480F-4E93-8B65-4A2FEC39414A}" srcId="{A043EB76-D3E9-4074-BDB4-E42E5A286301}" destId="{B735C1F8-3A5F-4DD9-83F2-974742A67161}" srcOrd="1" destOrd="0" parTransId="{046C3EB9-4E16-4F11-94B2-9D5A1ADB67FE}" sibTransId="{B526095B-8193-468B-A97F-741CBCE28DE8}"/>
    <dgm:cxn modelId="{2EAB5281-D639-47C3-8AE0-53C2278EA983}" type="presOf" srcId="{F798A941-5BED-43BA-9F6C-0911371B5D4C}" destId="{C6D7DB31-5A04-424E-B936-03CBBE3A5F1F}" srcOrd="1" destOrd="0" presId="urn:microsoft.com/office/officeart/2005/8/layout/hierarchy3"/>
    <dgm:cxn modelId="{36AE7C81-C95C-4C24-9519-A75B05E05586}" type="presOf" srcId="{A043EB76-D3E9-4074-BDB4-E42E5A286301}" destId="{E23FDA0F-3A58-4C50-9F13-655E9040857F}" srcOrd="0" destOrd="0" presId="urn:microsoft.com/office/officeart/2005/8/layout/hierarchy3"/>
    <dgm:cxn modelId="{2ABDA083-9CCD-4D39-9171-55B982AF76CD}" type="presOf" srcId="{E425B3AA-32E2-41C6-ACE0-7BC1C5D780F8}" destId="{2EBA457F-E5F2-464D-ACB1-686864BEF997}" srcOrd="0" destOrd="0" presId="urn:microsoft.com/office/officeart/2005/8/layout/hierarchy3"/>
    <dgm:cxn modelId="{265BF986-5AB7-408B-A951-201274FBF411}" type="presOf" srcId="{B735C1F8-3A5F-4DD9-83F2-974742A67161}" destId="{3D0352FE-7A3B-4505-8F7D-579690E233A5}" srcOrd="0" destOrd="0" presId="urn:microsoft.com/office/officeart/2005/8/layout/hierarchy3"/>
    <dgm:cxn modelId="{C1A197A8-7E42-4259-8A20-BDEDD562A657}" type="presOf" srcId="{F798A941-5BED-43BA-9F6C-0911371B5D4C}" destId="{29BBCE80-003A-454A-A684-C8992D186DF4}" srcOrd="0" destOrd="0" presId="urn:microsoft.com/office/officeart/2005/8/layout/hierarchy3"/>
    <dgm:cxn modelId="{025B64DB-0A7A-405D-A9EA-567E37CF100E}" type="presOf" srcId="{B735C1F8-3A5F-4DD9-83F2-974742A67161}" destId="{7DE8E215-1164-4868-9D57-3C1597A3EDC0}" srcOrd="1" destOrd="0" presId="urn:microsoft.com/office/officeart/2005/8/layout/hierarchy3"/>
    <dgm:cxn modelId="{BBF22A7E-F324-40C2-869F-9C53CEB9EFA4}" type="presParOf" srcId="{E23FDA0F-3A58-4C50-9F13-655E9040857F}" destId="{D75DED16-2F2D-4936-95D5-93FC8C548097}" srcOrd="0" destOrd="0" presId="urn:microsoft.com/office/officeart/2005/8/layout/hierarchy3"/>
    <dgm:cxn modelId="{52045453-2415-4B4B-A6A1-4FD8143D3ECA}" type="presParOf" srcId="{D75DED16-2F2D-4936-95D5-93FC8C548097}" destId="{FA3911DB-8C69-4848-8039-A2849C933094}" srcOrd="0" destOrd="0" presId="urn:microsoft.com/office/officeart/2005/8/layout/hierarchy3"/>
    <dgm:cxn modelId="{609A267E-86C2-431D-B984-469A7EED0B57}" type="presParOf" srcId="{FA3911DB-8C69-4848-8039-A2849C933094}" destId="{29BBCE80-003A-454A-A684-C8992D186DF4}" srcOrd="0" destOrd="0" presId="urn:microsoft.com/office/officeart/2005/8/layout/hierarchy3"/>
    <dgm:cxn modelId="{6E102583-13C8-4D6A-A1D5-7933F461BB42}" type="presParOf" srcId="{FA3911DB-8C69-4848-8039-A2849C933094}" destId="{C6D7DB31-5A04-424E-B936-03CBBE3A5F1F}" srcOrd="1" destOrd="0" presId="urn:microsoft.com/office/officeart/2005/8/layout/hierarchy3"/>
    <dgm:cxn modelId="{AB6B6730-9B79-4086-AC14-5C26A9A8741E}" type="presParOf" srcId="{D75DED16-2F2D-4936-95D5-93FC8C548097}" destId="{76A63176-20C0-4954-9C14-44C404047055}" srcOrd="1" destOrd="0" presId="urn:microsoft.com/office/officeart/2005/8/layout/hierarchy3"/>
    <dgm:cxn modelId="{73DEC0DC-035A-4A2C-A9BC-74800F193E2C}" type="presParOf" srcId="{E23FDA0F-3A58-4C50-9F13-655E9040857F}" destId="{163F6D28-CEBC-47FB-B237-37164069177E}" srcOrd="1" destOrd="0" presId="urn:microsoft.com/office/officeart/2005/8/layout/hierarchy3"/>
    <dgm:cxn modelId="{FC482ECE-66AD-41A9-8D22-95BDFE6227F2}" type="presParOf" srcId="{163F6D28-CEBC-47FB-B237-37164069177E}" destId="{7FFAAA50-AA48-4CA2-B80A-E9E3111DC80C}" srcOrd="0" destOrd="0" presId="urn:microsoft.com/office/officeart/2005/8/layout/hierarchy3"/>
    <dgm:cxn modelId="{6E90ED4D-16C7-4A7B-9DE6-1CD0F321B470}" type="presParOf" srcId="{7FFAAA50-AA48-4CA2-B80A-E9E3111DC80C}" destId="{3D0352FE-7A3B-4505-8F7D-579690E233A5}" srcOrd="0" destOrd="0" presId="urn:microsoft.com/office/officeart/2005/8/layout/hierarchy3"/>
    <dgm:cxn modelId="{C8FAE750-4422-43BA-AD2F-81E1F370A311}" type="presParOf" srcId="{7FFAAA50-AA48-4CA2-B80A-E9E3111DC80C}" destId="{7DE8E215-1164-4868-9D57-3C1597A3EDC0}" srcOrd="1" destOrd="0" presId="urn:microsoft.com/office/officeart/2005/8/layout/hierarchy3"/>
    <dgm:cxn modelId="{81929CAD-6161-4CAA-9FE5-9352473064A1}" type="presParOf" srcId="{163F6D28-CEBC-47FB-B237-37164069177E}" destId="{1CEB52B9-5F7D-4EFF-9B62-C72DF9FFF3DB}" srcOrd="1" destOrd="0" presId="urn:microsoft.com/office/officeart/2005/8/layout/hierarchy3"/>
    <dgm:cxn modelId="{EB495EB6-3F81-4D53-9012-083E65D6E539}" type="presParOf" srcId="{E23FDA0F-3A58-4C50-9F13-655E9040857F}" destId="{0D4ABF3C-BFAE-4B08-ADC7-4D83B016A95F}" srcOrd="2" destOrd="0" presId="urn:microsoft.com/office/officeart/2005/8/layout/hierarchy3"/>
    <dgm:cxn modelId="{49E98505-A86B-40D0-BA0F-895CC9120301}" type="presParOf" srcId="{0D4ABF3C-BFAE-4B08-ADC7-4D83B016A95F}" destId="{D0CB8986-5E7F-4AF8-AD65-8FB15E83A963}" srcOrd="0" destOrd="0" presId="urn:microsoft.com/office/officeart/2005/8/layout/hierarchy3"/>
    <dgm:cxn modelId="{3D96E689-FE7A-4121-A977-06AD370884F5}" type="presParOf" srcId="{D0CB8986-5E7F-4AF8-AD65-8FB15E83A963}" destId="{2EBA457F-E5F2-464D-ACB1-686864BEF997}" srcOrd="0" destOrd="0" presId="urn:microsoft.com/office/officeart/2005/8/layout/hierarchy3"/>
    <dgm:cxn modelId="{83EC4E6D-6819-4F01-BD28-A38DA1FA1C0B}" type="presParOf" srcId="{D0CB8986-5E7F-4AF8-AD65-8FB15E83A963}" destId="{D6E73B19-5E1E-494A-A2D6-1E9520BB3888}" srcOrd="1" destOrd="0" presId="urn:microsoft.com/office/officeart/2005/8/layout/hierarchy3"/>
    <dgm:cxn modelId="{88F29713-DE0A-4599-B4F3-F3F351AD37B9}" type="presParOf" srcId="{0D4ABF3C-BFAE-4B08-ADC7-4D83B016A95F}" destId="{9B551455-BE76-45B9-8125-81DA187D550B}" srcOrd="1"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629B92-EEF1-48EF-9ABA-1C472C10EBD0}">
      <dsp:nvSpPr>
        <dsp:cNvPr id="0" name=""/>
        <dsp:cNvSpPr/>
      </dsp:nvSpPr>
      <dsp:spPr>
        <a:xfrm>
          <a:off x="307345" y="1546"/>
          <a:ext cx="3222855" cy="193371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Some of the acts aims include: </a:t>
          </a:r>
          <a:endParaRPr lang="en-US" sz="2400" kern="1200"/>
        </a:p>
      </dsp:txBody>
      <dsp:txXfrm>
        <a:off x="307345" y="1546"/>
        <a:ext cx="3222855" cy="1933713"/>
      </dsp:txXfrm>
    </dsp:sp>
    <dsp:sp modelId="{4EAB6924-353F-486E-B61B-501A5804E0CE}">
      <dsp:nvSpPr>
        <dsp:cNvPr id="0" name=""/>
        <dsp:cNvSpPr/>
      </dsp:nvSpPr>
      <dsp:spPr>
        <a:xfrm>
          <a:off x="3852486" y="1546"/>
          <a:ext cx="3222855" cy="1933713"/>
        </a:xfrm>
        <a:prstGeom prst="rect">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Consolidate existing offences into a single act.</a:t>
          </a:r>
          <a:endParaRPr lang="en-US" sz="2400" kern="1200"/>
        </a:p>
      </dsp:txBody>
      <dsp:txXfrm>
        <a:off x="3852486" y="1546"/>
        <a:ext cx="3222855" cy="1933713"/>
      </dsp:txXfrm>
    </dsp:sp>
    <dsp:sp modelId="{A43DC3B4-C47D-4DE0-9DDB-F45ED2A02C81}">
      <dsp:nvSpPr>
        <dsp:cNvPr id="0" name=""/>
        <dsp:cNvSpPr/>
      </dsp:nvSpPr>
      <dsp:spPr>
        <a:xfrm>
          <a:off x="7397627" y="1546"/>
          <a:ext cx="3222855" cy="1933713"/>
        </a:xfrm>
        <a:prstGeom prst="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Ensure suitable punishments for perpetrators.</a:t>
          </a:r>
          <a:endParaRPr lang="en-US" sz="2400" kern="1200"/>
        </a:p>
      </dsp:txBody>
      <dsp:txXfrm>
        <a:off x="7397627" y="1546"/>
        <a:ext cx="3222855" cy="1933713"/>
      </dsp:txXfrm>
    </dsp:sp>
    <dsp:sp modelId="{90957C67-BB05-42D4-BEE8-53EE08583F85}">
      <dsp:nvSpPr>
        <dsp:cNvPr id="0" name=""/>
        <dsp:cNvSpPr/>
      </dsp:nvSpPr>
      <dsp:spPr>
        <a:xfrm>
          <a:off x="2079915" y="2257545"/>
          <a:ext cx="3222855" cy="1933713"/>
        </a:xfrm>
        <a:prstGeom prst="rect">
          <a:avLst/>
        </a:prstGeom>
        <a:solidFill>
          <a:schemeClr val="accent2">
            <a:hueOff val="4832710"/>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Allow courts to place restrictions on individuals to protect others.</a:t>
          </a:r>
          <a:endParaRPr lang="en-US" sz="2400" kern="1200"/>
        </a:p>
      </dsp:txBody>
      <dsp:txXfrm>
        <a:off x="2079915" y="2257545"/>
        <a:ext cx="3222855" cy="1933713"/>
      </dsp:txXfrm>
    </dsp:sp>
    <dsp:sp modelId="{A767D5F4-7170-4044-ACE0-C4BE31F312DA}">
      <dsp:nvSpPr>
        <dsp:cNvPr id="0" name=""/>
        <dsp:cNvSpPr/>
      </dsp:nvSpPr>
      <dsp:spPr>
        <a:xfrm>
          <a:off x="5625057" y="2257545"/>
          <a:ext cx="3222855" cy="1933713"/>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Create an independent anti-slavery commissioner to improve the response to modern slavery.</a:t>
          </a:r>
          <a:endParaRPr lang="en-US" sz="2400" kern="1200"/>
        </a:p>
      </dsp:txBody>
      <dsp:txXfrm>
        <a:off x="5625057" y="2257545"/>
        <a:ext cx="3222855" cy="19337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F2AB1C-35AF-4CAC-AC80-F44D6405B171}">
      <dsp:nvSpPr>
        <dsp:cNvPr id="0" name=""/>
        <dsp:cNvSpPr/>
      </dsp:nvSpPr>
      <dsp:spPr>
        <a:xfrm>
          <a:off x="307345" y="1546"/>
          <a:ext cx="3222855" cy="193371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Consideration will be given to the services being provided. </a:t>
          </a:r>
          <a:endParaRPr lang="en-US" sz="3000" kern="1200"/>
        </a:p>
      </dsp:txBody>
      <dsp:txXfrm>
        <a:off x="307345" y="1546"/>
        <a:ext cx="3222855" cy="1933713"/>
      </dsp:txXfrm>
    </dsp:sp>
    <dsp:sp modelId="{8EB9EC62-57CD-483C-9735-522E98662353}">
      <dsp:nvSpPr>
        <dsp:cNvPr id="0" name=""/>
        <dsp:cNvSpPr/>
      </dsp:nvSpPr>
      <dsp:spPr>
        <a:xfrm>
          <a:off x="3852486" y="1546"/>
          <a:ext cx="3222855" cy="193371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Slavery, servitude or forced labour</a:t>
          </a:r>
          <a:endParaRPr lang="en-US" sz="3000" kern="1200"/>
        </a:p>
      </dsp:txBody>
      <dsp:txXfrm>
        <a:off x="3852486" y="1546"/>
        <a:ext cx="3222855" cy="1933713"/>
      </dsp:txXfrm>
    </dsp:sp>
    <dsp:sp modelId="{DFC0EB0B-93AE-4362-95CD-D965B3D6270D}">
      <dsp:nvSpPr>
        <dsp:cNvPr id="0" name=""/>
        <dsp:cNvSpPr/>
      </dsp:nvSpPr>
      <dsp:spPr>
        <a:xfrm>
          <a:off x="7397627" y="1546"/>
          <a:ext cx="3222855" cy="193371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Sexual exploitation</a:t>
          </a:r>
          <a:endParaRPr lang="en-US" sz="3000" kern="1200"/>
        </a:p>
      </dsp:txBody>
      <dsp:txXfrm>
        <a:off x="7397627" y="1546"/>
        <a:ext cx="3222855" cy="1933713"/>
      </dsp:txXfrm>
    </dsp:sp>
    <dsp:sp modelId="{3DC369E6-378E-42D0-B40F-F9DC534DD673}">
      <dsp:nvSpPr>
        <dsp:cNvPr id="0" name=""/>
        <dsp:cNvSpPr/>
      </dsp:nvSpPr>
      <dsp:spPr>
        <a:xfrm>
          <a:off x="307345" y="2257545"/>
          <a:ext cx="3222855" cy="193371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Removal of organs</a:t>
          </a:r>
          <a:endParaRPr lang="en-US" sz="3000" kern="1200"/>
        </a:p>
      </dsp:txBody>
      <dsp:txXfrm>
        <a:off x="307345" y="2257545"/>
        <a:ext cx="3222855" cy="1933713"/>
      </dsp:txXfrm>
    </dsp:sp>
    <dsp:sp modelId="{D278CF8A-F1B5-4EF6-B016-613619BA4722}">
      <dsp:nvSpPr>
        <dsp:cNvPr id="0" name=""/>
        <dsp:cNvSpPr/>
      </dsp:nvSpPr>
      <dsp:spPr>
        <a:xfrm>
          <a:off x="3852486" y="2257545"/>
          <a:ext cx="3222855" cy="1933713"/>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Securing Services through force, threats or deception</a:t>
          </a:r>
          <a:endParaRPr lang="en-US" sz="3000" kern="1200"/>
        </a:p>
      </dsp:txBody>
      <dsp:txXfrm>
        <a:off x="3852486" y="2257545"/>
        <a:ext cx="3222855" cy="1933713"/>
      </dsp:txXfrm>
    </dsp:sp>
    <dsp:sp modelId="{A2D01657-977E-41C7-9F60-FC6C51651AD1}">
      <dsp:nvSpPr>
        <dsp:cNvPr id="0" name=""/>
        <dsp:cNvSpPr/>
      </dsp:nvSpPr>
      <dsp:spPr>
        <a:xfrm>
          <a:off x="7397627" y="2257545"/>
          <a:ext cx="3222855" cy="193371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Securing services from children or vulnerable adults. </a:t>
          </a:r>
          <a:endParaRPr lang="en-US" sz="3000" kern="1200"/>
        </a:p>
      </dsp:txBody>
      <dsp:txXfrm>
        <a:off x="7397627" y="2257545"/>
        <a:ext cx="3222855" cy="193371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BBCE80-003A-454A-A684-C8992D186DF4}">
      <dsp:nvSpPr>
        <dsp:cNvPr id="0" name=""/>
        <dsp:cNvSpPr/>
      </dsp:nvSpPr>
      <dsp:spPr>
        <a:xfrm>
          <a:off x="813" y="2250873"/>
          <a:ext cx="1904344" cy="952172"/>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GB" sz="1200" b="0" i="0" kern="1200" dirty="0">
              <a:solidFill>
                <a:srgbClr val="FFFFFF"/>
              </a:solidFill>
              <a:latin typeface="Aptos"/>
              <a:ea typeface="+mn-ea"/>
              <a:cs typeface="+mn-cs"/>
            </a:rPr>
            <a:t>A framework for identifying victims of human trafficking or modern slavery and ensuring they receive the appropriate support.</a:t>
          </a:r>
          <a:endParaRPr lang="en-US" sz="1200" kern="1200" dirty="0">
            <a:solidFill>
              <a:srgbClr val="FFFFFF"/>
            </a:solidFill>
            <a:latin typeface="Aptos"/>
            <a:ea typeface="+mn-ea"/>
            <a:cs typeface="+mn-cs"/>
          </a:endParaRPr>
        </a:p>
      </dsp:txBody>
      <dsp:txXfrm>
        <a:off x="28701" y="2278761"/>
        <a:ext cx="1848568" cy="896396"/>
      </dsp:txXfrm>
    </dsp:sp>
    <dsp:sp modelId="{3D0352FE-7A3B-4505-8F7D-579690E233A5}">
      <dsp:nvSpPr>
        <dsp:cNvPr id="0" name=""/>
        <dsp:cNvSpPr/>
      </dsp:nvSpPr>
      <dsp:spPr>
        <a:xfrm>
          <a:off x="2381244" y="2250873"/>
          <a:ext cx="1904344" cy="952172"/>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GB" sz="1200" b="0" i="0" kern="1200" dirty="0">
              <a:solidFill>
                <a:srgbClr val="FFFFFF"/>
              </a:solidFill>
              <a:latin typeface="Aptos"/>
              <a:ea typeface="+mn-ea"/>
              <a:cs typeface="+mn-cs"/>
            </a:rPr>
            <a:t>Home Office </a:t>
          </a:r>
          <a:r>
            <a:rPr lang="en-GB" sz="1200" kern="1200" dirty="0">
              <a:solidFill>
                <a:srgbClr val="FFFFFF"/>
              </a:solidFill>
              <a:latin typeface="Aptos"/>
              <a:ea typeface="+mn-ea"/>
              <a:cs typeface="+mn-cs"/>
            </a:rPr>
            <a:t>is </a:t>
          </a:r>
          <a:r>
            <a:rPr lang="en-GB" sz="1200" b="0" i="0" kern="1200" dirty="0">
              <a:solidFill>
                <a:srgbClr val="FFFFFF"/>
              </a:solidFill>
              <a:latin typeface="Aptos"/>
              <a:ea typeface="+mn-ea"/>
              <a:cs typeface="+mn-cs"/>
            </a:rPr>
            <a:t>responsible for all areas of the NRM, including referrals, decision making and data collection.</a:t>
          </a:r>
          <a:endParaRPr lang="en-US" sz="1200" kern="1200" dirty="0">
            <a:solidFill>
              <a:srgbClr val="FFFFFF"/>
            </a:solidFill>
            <a:latin typeface="Aptos"/>
            <a:ea typeface="+mn-ea"/>
            <a:cs typeface="+mn-cs"/>
          </a:endParaRPr>
        </a:p>
      </dsp:txBody>
      <dsp:txXfrm>
        <a:off x="2409132" y="2278761"/>
        <a:ext cx="1848568" cy="896396"/>
      </dsp:txXfrm>
    </dsp:sp>
    <dsp:sp modelId="{2EBA457F-E5F2-464D-ACB1-686864BEF997}">
      <dsp:nvSpPr>
        <dsp:cNvPr id="0" name=""/>
        <dsp:cNvSpPr/>
      </dsp:nvSpPr>
      <dsp:spPr>
        <a:xfrm>
          <a:off x="4761674" y="2250873"/>
          <a:ext cx="1904344" cy="952172"/>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GB" sz="1200" b="0" i="0" kern="1200" dirty="0">
              <a:solidFill>
                <a:srgbClr val="FFFFFF"/>
              </a:solidFill>
              <a:latin typeface="Aptos"/>
              <a:ea typeface="+mn-ea"/>
              <a:cs typeface="+mn-cs"/>
            </a:rPr>
            <a:t>The form can be accessed via the Home Office website. </a:t>
          </a:r>
          <a:r>
            <a:rPr lang="en-GB" sz="1200" kern="1200" dirty="0">
              <a:solidFill>
                <a:srgbClr val="FFFFFF"/>
              </a:solidFill>
              <a:latin typeface="Aptos"/>
              <a:ea typeface="+mn-ea"/>
              <a:cs typeface="+mn-cs"/>
              <a:hlinkClick xmlns:r="http://schemas.openxmlformats.org/officeDocument/2006/relationships" r:id="rId1">
                <a:extLst>
                  <a:ext uri="{A12FA001-AC4F-418D-AE19-62706E023703}">
                    <ahyp:hlinkClr xmlns:ahyp="http://schemas.microsoft.com/office/drawing/2018/hyperlinkcolor" val="tx"/>
                  </a:ext>
                </a:extLst>
              </a:hlinkClick>
            </a:rPr>
            <a:t>Report modern slavery – GOV.UK</a:t>
          </a:r>
          <a:endParaRPr lang="en-US" sz="1200" kern="1200" dirty="0">
            <a:solidFill>
              <a:srgbClr val="FFFFFF"/>
            </a:solidFill>
            <a:latin typeface="Aptos"/>
            <a:ea typeface="+mn-ea"/>
            <a:cs typeface="+mn-cs"/>
          </a:endParaRPr>
        </a:p>
      </dsp:txBody>
      <dsp:txXfrm>
        <a:off x="4789562" y="2278761"/>
        <a:ext cx="1848568" cy="89639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6B49C110-D65B-4246-99E6-204839542655}" type="datetimeFigureOut">
              <a:rPr lang="en-GB" smtClean="0"/>
              <a:t>30/09/2025</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76FCA5EC-67A8-43CA-97B8-3802718616BA}" type="slidenum">
              <a:rPr lang="en-GB" smtClean="0"/>
              <a:t>‹#›</a:t>
            </a:fld>
            <a:endParaRPr lang="en-GB"/>
          </a:p>
        </p:txBody>
      </p:sp>
    </p:spTree>
    <p:extLst>
      <p:ext uri="{BB962C8B-B14F-4D97-AF65-F5344CB8AC3E}">
        <p14:creationId xmlns:p14="http://schemas.microsoft.com/office/powerpoint/2010/main" val="28503207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legislation.gov.uk/ukpga/2015/30/section/1/enacted#section-1-1"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legislation.gov.uk/ukpga/2015/30/section/1/enacted" TargetMode="External"/><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FCA5EC-67A8-43CA-97B8-3802718616BA}" type="slidenum">
              <a:rPr lang="en-GB" smtClean="0"/>
              <a:t>2</a:t>
            </a:fld>
            <a:endParaRPr lang="en-GB"/>
          </a:p>
        </p:txBody>
      </p:sp>
    </p:spTree>
    <p:extLst>
      <p:ext uri="{BB962C8B-B14F-4D97-AF65-F5344CB8AC3E}">
        <p14:creationId xmlns:p14="http://schemas.microsoft.com/office/powerpoint/2010/main" val="42222819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FCA5EC-67A8-43CA-97B8-3802718616BA}" type="slidenum">
              <a:rPr lang="en-GB" smtClean="0"/>
              <a:t>4</a:t>
            </a:fld>
            <a:endParaRPr lang="en-GB"/>
          </a:p>
        </p:txBody>
      </p:sp>
    </p:spTree>
    <p:extLst>
      <p:ext uri="{BB962C8B-B14F-4D97-AF65-F5344CB8AC3E}">
        <p14:creationId xmlns:p14="http://schemas.microsoft.com/office/powerpoint/2010/main" val="16461405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7DA823-EEBD-4F5B-E0FE-58637BE0844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2264888-7538-7DAA-3355-BB298C2575C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AD8ACA5-A619-78C1-80EA-AC90F4EAF2B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688A06F-DE30-042A-CCEB-4DD3346C9DE3}"/>
              </a:ext>
            </a:extLst>
          </p:cNvPr>
          <p:cNvSpPr>
            <a:spLocks noGrp="1"/>
          </p:cNvSpPr>
          <p:nvPr>
            <p:ph type="sldNum" sz="quarter" idx="5"/>
          </p:nvPr>
        </p:nvSpPr>
        <p:spPr/>
        <p:txBody>
          <a:bodyPr/>
          <a:lstStyle/>
          <a:p>
            <a:fld id="{76FCA5EC-67A8-43CA-97B8-3802718616BA}" type="slidenum">
              <a:rPr lang="en-GB" smtClean="0"/>
              <a:t>5</a:t>
            </a:fld>
            <a:endParaRPr lang="en-GB"/>
          </a:p>
        </p:txBody>
      </p:sp>
    </p:spTree>
    <p:extLst>
      <p:ext uri="{BB962C8B-B14F-4D97-AF65-F5344CB8AC3E}">
        <p14:creationId xmlns:p14="http://schemas.microsoft.com/office/powerpoint/2010/main" val="9080823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FCA5EC-67A8-43CA-97B8-3802718616BA}" type="slidenum">
              <a:rPr lang="en-GB" smtClean="0"/>
              <a:t>10</a:t>
            </a:fld>
            <a:endParaRPr lang="en-GB"/>
          </a:p>
        </p:txBody>
      </p:sp>
    </p:spTree>
    <p:extLst>
      <p:ext uri="{BB962C8B-B14F-4D97-AF65-F5344CB8AC3E}">
        <p14:creationId xmlns:p14="http://schemas.microsoft.com/office/powerpoint/2010/main" val="36974738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C8082D-2399-8AB5-7735-E61C738DDAD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399090B-2322-E7DD-AE92-87FC0D53704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07DD4C2-3861-3866-BDA6-81A6FAC5220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AAD4916-F20B-FDBB-A771-CC9719DE8B54}"/>
              </a:ext>
            </a:extLst>
          </p:cNvPr>
          <p:cNvSpPr>
            <a:spLocks noGrp="1"/>
          </p:cNvSpPr>
          <p:nvPr>
            <p:ph type="sldNum" sz="quarter" idx="5"/>
          </p:nvPr>
        </p:nvSpPr>
        <p:spPr/>
        <p:txBody>
          <a:bodyPr/>
          <a:lstStyle/>
          <a:p>
            <a:fld id="{76FCA5EC-67A8-43CA-97B8-3802718616BA}" type="slidenum">
              <a:rPr lang="en-GB" smtClean="0"/>
              <a:t>11</a:t>
            </a:fld>
            <a:endParaRPr lang="en-GB"/>
          </a:p>
        </p:txBody>
      </p:sp>
    </p:spTree>
    <p:extLst>
      <p:ext uri="{BB962C8B-B14F-4D97-AF65-F5344CB8AC3E}">
        <p14:creationId xmlns:p14="http://schemas.microsoft.com/office/powerpoint/2010/main" val="9178440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dirty="0"/>
            </a:br>
            <a:r>
              <a:rPr lang="en-GB" b="0" i="0" dirty="0">
                <a:solidFill>
                  <a:srgbClr val="1E1E1E"/>
                </a:solidFill>
                <a:effectLst/>
                <a:highlight>
                  <a:srgbClr val="FFFFFF"/>
                </a:highlight>
                <a:latin typeface="arial" panose="020B0604020202020204" pitchFamily="34" charset="0"/>
              </a:rPr>
              <a:t>In subsection </a:t>
            </a:r>
            <a:r>
              <a:rPr lang="en-GB" b="0" i="0" u="none" strike="noStrike" dirty="0">
                <a:solidFill>
                  <a:srgbClr val="0A64D7"/>
                </a:solidFill>
                <a:effectLst/>
                <a:highlight>
                  <a:srgbClr val="FFFFFF"/>
                </a:highlight>
                <a:latin typeface="arial" panose="020B0604020202020204" pitchFamily="34" charset="0"/>
                <a:hlinkClick r:id="rId3" tooltip="Go to s. 1(1)"/>
              </a:rPr>
              <a:t>(1)</a:t>
            </a:r>
            <a:r>
              <a:rPr lang="en-GB" b="0" i="0" dirty="0">
                <a:solidFill>
                  <a:srgbClr val="1E1E1E"/>
                </a:solidFill>
                <a:effectLst/>
                <a:highlight>
                  <a:srgbClr val="FFFFFF"/>
                </a:highlight>
                <a:latin typeface="arial" panose="020B0604020202020204" pitchFamily="34" charset="0"/>
              </a:rPr>
              <a:t> the references to holding a person in slavery or servitude or requiring a person to perform forced or compulsory labour are to be construed in accordance with Article 4 of the Human Rights Convention</a:t>
            </a:r>
            <a:endParaRPr lang="en-GB" dirty="0"/>
          </a:p>
        </p:txBody>
      </p:sp>
      <p:sp>
        <p:nvSpPr>
          <p:cNvPr id="4" name="Slide Number Placeholder 3"/>
          <p:cNvSpPr>
            <a:spLocks noGrp="1"/>
          </p:cNvSpPr>
          <p:nvPr>
            <p:ph type="sldNum" sz="quarter" idx="5"/>
          </p:nvPr>
        </p:nvSpPr>
        <p:spPr/>
        <p:txBody>
          <a:bodyPr/>
          <a:lstStyle/>
          <a:p>
            <a:fld id="{76FCA5EC-67A8-43CA-97B8-3802718616BA}" type="slidenum">
              <a:rPr lang="en-GB" smtClean="0"/>
              <a:t>15</a:t>
            </a:fld>
            <a:endParaRPr lang="en-GB"/>
          </a:p>
        </p:txBody>
      </p:sp>
    </p:spTree>
    <p:extLst>
      <p:ext uri="{BB962C8B-B14F-4D97-AF65-F5344CB8AC3E}">
        <p14:creationId xmlns:p14="http://schemas.microsoft.com/office/powerpoint/2010/main" val="34358698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FCA5EC-67A8-43CA-97B8-3802718616BA}" type="slidenum">
              <a:rPr lang="en-GB" smtClean="0"/>
              <a:t>18</a:t>
            </a:fld>
            <a:endParaRPr lang="en-GB"/>
          </a:p>
        </p:txBody>
      </p:sp>
    </p:spTree>
    <p:extLst>
      <p:ext uri="{BB962C8B-B14F-4D97-AF65-F5344CB8AC3E}">
        <p14:creationId xmlns:p14="http://schemas.microsoft.com/office/powerpoint/2010/main" val="30502406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3EC9E3-5D2E-BBB5-FB2F-76A00FA0EB8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1DE2A2B-3584-D947-E998-4E916CFEFE6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4646EF4-326B-09FB-E802-B8B9FB98DFF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34DEAB7-3831-0CAA-89C2-54A10B3F0BF1}"/>
              </a:ext>
            </a:extLst>
          </p:cNvPr>
          <p:cNvSpPr>
            <a:spLocks noGrp="1"/>
          </p:cNvSpPr>
          <p:nvPr>
            <p:ph type="sldNum" sz="quarter" idx="5"/>
          </p:nvPr>
        </p:nvSpPr>
        <p:spPr/>
        <p:txBody>
          <a:bodyPr/>
          <a:lstStyle/>
          <a:p>
            <a:fld id="{76FCA5EC-67A8-43CA-97B8-3802718616BA}" type="slidenum">
              <a:rPr lang="en-GB" smtClean="0"/>
              <a:t>19</a:t>
            </a:fld>
            <a:endParaRPr lang="en-GB"/>
          </a:p>
        </p:txBody>
      </p:sp>
    </p:spTree>
    <p:extLst>
      <p:ext uri="{BB962C8B-B14F-4D97-AF65-F5344CB8AC3E}">
        <p14:creationId xmlns:p14="http://schemas.microsoft.com/office/powerpoint/2010/main" val="23694376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FCA5EC-67A8-43CA-97B8-3802718616BA}" type="slidenum">
              <a:rPr lang="en-GB" smtClean="0"/>
              <a:t>21</a:t>
            </a:fld>
            <a:endParaRPr lang="en-GB"/>
          </a:p>
        </p:txBody>
      </p:sp>
    </p:spTree>
    <p:extLst>
      <p:ext uri="{BB962C8B-B14F-4D97-AF65-F5344CB8AC3E}">
        <p14:creationId xmlns:p14="http://schemas.microsoft.com/office/powerpoint/2010/main" val="35746349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716323-2D0B-727C-8995-4BB5DD9C392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C621C94-6635-7C21-1BF2-4B68BBB214C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8A8BE49-CAF6-0BD8-04E1-DD08532EA06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6788917-7FA3-FB76-0592-F8F49803638A}"/>
              </a:ext>
            </a:extLst>
          </p:cNvPr>
          <p:cNvSpPr>
            <a:spLocks noGrp="1"/>
          </p:cNvSpPr>
          <p:nvPr>
            <p:ph type="sldNum" sz="quarter" idx="5"/>
          </p:nvPr>
        </p:nvSpPr>
        <p:spPr/>
        <p:txBody>
          <a:bodyPr/>
          <a:lstStyle/>
          <a:p>
            <a:fld id="{76FCA5EC-67A8-43CA-97B8-3802718616BA}" type="slidenum">
              <a:rPr lang="en-GB" smtClean="0"/>
              <a:t>22</a:t>
            </a:fld>
            <a:endParaRPr lang="en-GB"/>
          </a:p>
        </p:txBody>
      </p:sp>
    </p:spTree>
    <p:extLst>
      <p:ext uri="{BB962C8B-B14F-4D97-AF65-F5344CB8AC3E}">
        <p14:creationId xmlns:p14="http://schemas.microsoft.com/office/powerpoint/2010/main" val="20955206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415EC0-D45D-BC7B-16FC-EDE76A76E72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64F4A6B-5941-9090-DD3E-0ED5B4D2AEC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266A20E-8CA4-A2BC-3C6C-5602EA9D928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6A49DB0-5E34-923B-3E6B-3D5603743384}"/>
              </a:ext>
            </a:extLst>
          </p:cNvPr>
          <p:cNvSpPr>
            <a:spLocks noGrp="1"/>
          </p:cNvSpPr>
          <p:nvPr>
            <p:ph type="sldNum" sz="quarter" idx="5"/>
          </p:nvPr>
        </p:nvSpPr>
        <p:spPr/>
        <p:txBody>
          <a:bodyPr/>
          <a:lstStyle/>
          <a:p>
            <a:fld id="{76FCA5EC-67A8-43CA-97B8-3802718616BA}" type="slidenum">
              <a:rPr lang="en-GB" smtClean="0"/>
              <a:t>23</a:t>
            </a:fld>
            <a:endParaRPr lang="en-GB"/>
          </a:p>
        </p:txBody>
      </p:sp>
    </p:spTree>
    <p:extLst>
      <p:ext uri="{BB962C8B-B14F-4D97-AF65-F5344CB8AC3E}">
        <p14:creationId xmlns:p14="http://schemas.microsoft.com/office/powerpoint/2010/main" val="32879930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0E83B8-DCDB-F54E-D096-7B1DD3D3BF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CABB082-A134-C7FE-473F-242365E8CF4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D00B34F-BDE0-C070-A666-E782E767BC1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B35C9D8-5178-0159-EF2B-7628836B2774}"/>
              </a:ext>
            </a:extLst>
          </p:cNvPr>
          <p:cNvSpPr>
            <a:spLocks noGrp="1"/>
          </p:cNvSpPr>
          <p:nvPr>
            <p:ph type="sldNum" sz="quarter" idx="5"/>
          </p:nvPr>
        </p:nvSpPr>
        <p:spPr/>
        <p:txBody>
          <a:bodyPr/>
          <a:lstStyle/>
          <a:p>
            <a:fld id="{76FCA5EC-67A8-43CA-97B8-3802718616BA}" type="slidenum">
              <a:rPr lang="en-GB" smtClean="0"/>
              <a:t>24</a:t>
            </a:fld>
            <a:endParaRPr lang="en-GB"/>
          </a:p>
        </p:txBody>
      </p:sp>
    </p:spTree>
    <p:extLst>
      <p:ext uri="{BB962C8B-B14F-4D97-AF65-F5344CB8AC3E}">
        <p14:creationId xmlns:p14="http://schemas.microsoft.com/office/powerpoint/2010/main" val="5271710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296D39-9CD8-CE3B-EE59-BE6F9DBCE91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1AB57CA-1087-D944-4E97-CD836FF481D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B15C44F-5143-20AE-090E-FD58B80FD92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A493676-212D-8747-A837-37F8331FE80D}"/>
              </a:ext>
            </a:extLst>
          </p:cNvPr>
          <p:cNvSpPr>
            <a:spLocks noGrp="1"/>
          </p:cNvSpPr>
          <p:nvPr>
            <p:ph type="sldNum" sz="quarter" idx="5"/>
          </p:nvPr>
        </p:nvSpPr>
        <p:spPr/>
        <p:txBody>
          <a:bodyPr/>
          <a:lstStyle/>
          <a:p>
            <a:fld id="{76FCA5EC-67A8-43CA-97B8-3802718616BA}" type="slidenum">
              <a:rPr lang="en-GB" smtClean="0"/>
              <a:t>25</a:t>
            </a:fld>
            <a:endParaRPr lang="en-GB"/>
          </a:p>
        </p:txBody>
      </p:sp>
    </p:spTree>
    <p:extLst>
      <p:ext uri="{BB962C8B-B14F-4D97-AF65-F5344CB8AC3E}">
        <p14:creationId xmlns:p14="http://schemas.microsoft.com/office/powerpoint/2010/main" val="40584401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10E1BC-2AA8-1F21-71CB-DE18255445C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8BD73D6-0EF4-08D3-AA63-2EFBD3AAD6E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66F886E-C833-47A8-4CF1-2D19F945027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8609083-AD72-3EE2-B0DF-DC4BBD21A0ED}"/>
              </a:ext>
            </a:extLst>
          </p:cNvPr>
          <p:cNvSpPr>
            <a:spLocks noGrp="1"/>
          </p:cNvSpPr>
          <p:nvPr>
            <p:ph type="sldNum" sz="quarter" idx="5"/>
          </p:nvPr>
        </p:nvSpPr>
        <p:spPr/>
        <p:txBody>
          <a:bodyPr/>
          <a:lstStyle/>
          <a:p>
            <a:fld id="{76FCA5EC-67A8-43CA-97B8-3802718616BA}" type="slidenum">
              <a:rPr lang="en-GB" smtClean="0"/>
              <a:t>26</a:t>
            </a:fld>
            <a:endParaRPr lang="en-GB"/>
          </a:p>
        </p:txBody>
      </p:sp>
    </p:spTree>
    <p:extLst>
      <p:ext uri="{BB962C8B-B14F-4D97-AF65-F5344CB8AC3E}">
        <p14:creationId xmlns:p14="http://schemas.microsoft.com/office/powerpoint/2010/main" val="28441496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8ED4BE-D553-9834-B28E-DFDFC535B36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19BE5F2-9733-B754-B7CA-A667E6F3225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3251449-6748-0071-6ECF-06B2D426F25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7D23FFF-A399-C663-A357-80DEAB44325B}"/>
              </a:ext>
            </a:extLst>
          </p:cNvPr>
          <p:cNvSpPr>
            <a:spLocks noGrp="1"/>
          </p:cNvSpPr>
          <p:nvPr>
            <p:ph type="sldNum" sz="quarter" idx="5"/>
          </p:nvPr>
        </p:nvSpPr>
        <p:spPr/>
        <p:txBody>
          <a:bodyPr/>
          <a:lstStyle/>
          <a:p>
            <a:fld id="{76FCA5EC-67A8-43CA-97B8-3802718616BA}" type="slidenum">
              <a:rPr lang="en-GB" smtClean="0"/>
              <a:t>27</a:t>
            </a:fld>
            <a:endParaRPr lang="en-GB"/>
          </a:p>
        </p:txBody>
      </p:sp>
    </p:spTree>
    <p:extLst>
      <p:ext uri="{BB962C8B-B14F-4D97-AF65-F5344CB8AC3E}">
        <p14:creationId xmlns:p14="http://schemas.microsoft.com/office/powerpoint/2010/main" val="30191438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FCA5EC-67A8-43CA-97B8-3802718616BA}" type="slidenum">
              <a:rPr lang="en-GB" smtClean="0"/>
              <a:t>28</a:t>
            </a:fld>
            <a:endParaRPr lang="en-GB"/>
          </a:p>
        </p:txBody>
      </p:sp>
    </p:spTree>
    <p:extLst>
      <p:ext uri="{BB962C8B-B14F-4D97-AF65-F5344CB8AC3E}">
        <p14:creationId xmlns:p14="http://schemas.microsoft.com/office/powerpoint/2010/main" val="245834253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1E1E1E"/>
                </a:solidFill>
                <a:effectLst/>
                <a:highlight>
                  <a:srgbClr val="FFFFFF"/>
                </a:highlight>
                <a:latin typeface="arial" panose="020B0604020202020204" pitchFamily="34" charset="0"/>
              </a:rPr>
              <a:t>A person arranges or facilitates V’s travel with a view to V being exploited only if—</a:t>
            </a:r>
          </a:p>
          <a:p>
            <a:pPr algn="l"/>
            <a:r>
              <a:rPr lang="en-GB" b="0" i="0" dirty="0">
                <a:solidFill>
                  <a:srgbClr val="1E1E1E"/>
                </a:solidFill>
                <a:effectLst/>
                <a:highlight>
                  <a:srgbClr val="FFFFFF"/>
                </a:highlight>
                <a:latin typeface="arial" panose="020B0604020202020204" pitchFamily="34" charset="0"/>
              </a:rPr>
              <a:t>(a)the person intends to exploit V (in any part of the world) during or after the travel, or</a:t>
            </a:r>
          </a:p>
          <a:p>
            <a:pPr algn="l"/>
            <a:r>
              <a:rPr lang="en-GB" b="0" i="0" dirty="0">
                <a:solidFill>
                  <a:srgbClr val="1E1E1E"/>
                </a:solidFill>
                <a:effectLst/>
                <a:highlight>
                  <a:srgbClr val="FFFFFF"/>
                </a:highlight>
                <a:latin typeface="arial" panose="020B0604020202020204" pitchFamily="34" charset="0"/>
              </a:rPr>
              <a:t>(b)the person knows or ought to know that another person is likely to exploit V (in any part of the world) during or after the travel.</a:t>
            </a:r>
          </a:p>
          <a:p>
            <a:br>
              <a:rPr lang="en-GB" b="0" i="0" u="none" strike="noStrike" dirty="0">
                <a:solidFill>
                  <a:srgbClr val="0A64D7"/>
                </a:solidFill>
                <a:effectLst/>
                <a:highlight>
                  <a:srgbClr val="FFFFFF"/>
                </a:highlight>
                <a:latin typeface="Roboto" panose="02000000000000000000" pitchFamily="2" charset="0"/>
                <a:hlinkClick r:id="rId3" tooltip=" section 1"/>
              </a:rPr>
            </a:br>
            <a:endParaRPr lang="en-GB" dirty="0"/>
          </a:p>
        </p:txBody>
      </p:sp>
      <p:sp>
        <p:nvSpPr>
          <p:cNvPr id="4" name="Slide Number Placeholder 3"/>
          <p:cNvSpPr>
            <a:spLocks noGrp="1"/>
          </p:cNvSpPr>
          <p:nvPr>
            <p:ph type="sldNum" sz="quarter" idx="5"/>
          </p:nvPr>
        </p:nvSpPr>
        <p:spPr/>
        <p:txBody>
          <a:bodyPr/>
          <a:lstStyle/>
          <a:p>
            <a:fld id="{76FCA5EC-67A8-43CA-97B8-3802718616BA}" type="slidenum">
              <a:rPr lang="en-GB" smtClean="0"/>
              <a:t>32</a:t>
            </a:fld>
            <a:endParaRPr lang="en-GB"/>
          </a:p>
        </p:txBody>
      </p:sp>
    </p:spTree>
    <p:extLst>
      <p:ext uri="{BB962C8B-B14F-4D97-AF65-F5344CB8AC3E}">
        <p14:creationId xmlns:p14="http://schemas.microsoft.com/office/powerpoint/2010/main" val="407856212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Offences included, rape, sexual assault, and trafficking. </a:t>
            </a:r>
          </a:p>
        </p:txBody>
      </p:sp>
      <p:sp>
        <p:nvSpPr>
          <p:cNvPr id="4" name="Slide Number Placeholder 3"/>
          <p:cNvSpPr>
            <a:spLocks noGrp="1"/>
          </p:cNvSpPr>
          <p:nvPr>
            <p:ph type="sldNum" sz="quarter" idx="5"/>
          </p:nvPr>
        </p:nvSpPr>
        <p:spPr/>
        <p:txBody>
          <a:bodyPr/>
          <a:lstStyle/>
          <a:p>
            <a:fld id="{76FCA5EC-67A8-43CA-97B8-3802718616BA}" type="slidenum">
              <a:rPr lang="en-GB" smtClean="0"/>
              <a:t>33</a:t>
            </a:fld>
            <a:endParaRPr lang="en-GB"/>
          </a:p>
        </p:txBody>
      </p:sp>
    </p:spTree>
    <p:extLst>
      <p:ext uri="{BB962C8B-B14F-4D97-AF65-F5344CB8AC3E}">
        <p14:creationId xmlns:p14="http://schemas.microsoft.com/office/powerpoint/2010/main" val="243865019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F2025"/>
                </a:solidFill>
                <a:effectLst/>
                <a:highlight>
                  <a:srgbClr val="FFFFFF"/>
                </a:highlight>
                <a:latin typeface="lato-regular"/>
              </a:rPr>
              <a:t>Victims are moved from one place to another so they can have their body parts removed. These are then sold for surgical transplants. Body parts include tissues and organs, for example, kidneys.</a:t>
            </a:r>
            <a:endParaRPr lang="en-GB" dirty="0"/>
          </a:p>
        </p:txBody>
      </p:sp>
      <p:sp>
        <p:nvSpPr>
          <p:cNvPr id="4" name="Slide Number Placeholder 3"/>
          <p:cNvSpPr>
            <a:spLocks noGrp="1"/>
          </p:cNvSpPr>
          <p:nvPr>
            <p:ph type="sldNum" sz="quarter" idx="5"/>
          </p:nvPr>
        </p:nvSpPr>
        <p:spPr/>
        <p:txBody>
          <a:bodyPr/>
          <a:lstStyle/>
          <a:p>
            <a:fld id="{76FCA5EC-67A8-43CA-97B8-3802718616BA}" type="slidenum">
              <a:rPr lang="en-GB" smtClean="0"/>
              <a:t>35</a:t>
            </a:fld>
            <a:endParaRPr lang="en-GB"/>
          </a:p>
        </p:txBody>
      </p:sp>
    </p:spTree>
    <p:extLst>
      <p:ext uri="{BB962C8B-B14F-4D97-AF65-F5344CB8AC3E}">
        <p14:creationId xmlns:p14="http://schemas.microsoft.com/office/powerpoint/2010/main" val="240222222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Maximum sentence life imprisonment</a:t>
            </a:r>
          </a:p>
        </p:txBody>
      </p:sp>
      <p:sp>
        <p:nvSpPr>
          <p:cNvPr id="4" name="Slide Number Placeholder 3"/>
          <p:cNvSpPr>
            <a:spLocks noGrp="1"/>
          </p:cNvSpPr>
          <p:nvPr>
            <p:ph type="sldNum" sz="quarter" idx="5"/>
          </p:nvPr>
        </p:nvSpPr>
        <p:spPr/>
        <p:txBody>
          <a:bodyPr/>
          <a:lstStyle/>
          <a:p>
            <a:fld id="{76FCA5EC-67A8-43CA-97B8-3802718616BA}" type="slidenum">
              <a:rPr lang="en-GB" smtClean="0"/>
              <a:t>36</a:t>
            </a:fld>
            <a:endParaRPr lang="en-GB"/>
          </a:p>
        </p:txBody>
      </p:sp>
    </p:spTree>
    <p:extLst>
      <p:ext uri="{BB962C8B-B14F-4D97-AF65-F5344CB8AC3E}">
        <p14:creationId xmlns:p14="http://schemas.microsoft.com/office/powerpoint/2010/main" val="415672692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B0C0C"/>
                </a:solidFill>
                <a:effectLst/>
                <a:highlight>
                  <a:srgbClr val="FFFFFF"/>
                </a:highlight>
                <a:latin typeface="GDS Transport"/>
              </a:rPr>
              <a:t>This strategy details the wide-ranging actions that we expect from government departments, agencies and partners in the UK and, importantly, internationally.</a:t>
            </a:r>
          </a:p>
          <a:p>
            <a:endParaRPr lang="en-GB" b="0" i="0" dirty="0">
              <a:solidFill>
                <a:srgbClr val="0B0C0C"/>
              </a:solidFill>
              <a:effectLst/>
              <a:highlight>
                <a:srgbClr val="FFFFFF"/>
              </a:highlight>
              <a:latin typeface="GDS Transport"/>
            </a:endParaRPr>
          </a:p>
          <a:p>
            <a:r>
              <a:rPr lang="en-GB" b="0" i="0" dirty="0">
                <a:solidFill>
                  <a:srgbClr val="0B0C0C"/>
                </a:solidFill>
                <a:effectLst/>
                <a:highlight>
                  <a:srgbClr val="FFFFFF"/>
                </a:highlight>
                <a:latin typeface="GDS Transport"/>
              </a:rPr>
              <a:t>This strategy builds on and adapts the framework that has been successfully implemented in both our serious and organised crime and counter terrorism strategies. It has 4 components:</a:t>
            </a:r>
            <a:endParaRPr lang="en-GB" dirty="0"/>
          </a:p>
        </p:txBody>
      </p:sp>
      <p:sp>
        <p:nvSpPr>
          <p:cNvPr id="4" name="Slide Number Placeholder 3"/>
          <p:cNvSpPr>
            <a:spLocks noGrp="1"/>
          </p:cNvSpPr>
          <p:nvPr>
            <p:ph type="sldNum" sz="quarter" idx="5"/>
          </p:nvPr>
        </p:nvSpPr>
        <p:spPr/>
        <p:txBody>
          <a:bodyPr/>
          <a:lstStyle/>
          <a:p>
            <a:fld id="{76FCA5EC-67A8-43CA-97B8-3802718616BA}" type="slidenum">
              <a:rPr lang="en-GB" smtClean="0"/>
              <a:t>38</a:t>
            </a:fld>
            <a:endParaRPr lang="en-GB"/>
          </a:p>
        </p:txBody>
      </p:sp>
    </p:spTree>
    <p:extLst>
      <p:ext uri="{BB962C8B-B14F-4D97-AF65-F5344CB8AC3E}">
        <p14:creationId xmlns:p14="http://schemas.microsoft.com/office/powerpoint/2010/main" val="94673007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FCA5EC-67A8-43CA-97B8-3802718616BA}" type="slidenum">
              <a:rPr lang="en-GB" smtClean="0"/>
              <a:t>39</a:t>
            </a:fld>
            <a:endParaRPr lang="en-GB"/>
          </a:p>
        </p:txBody>
      </p:sp>
    </p:spTree>
    <p:extLst>
      <p:ext uri="{BB962C8B-B14F-4D97-AF65-F5344CB8AC3E}">
        <p14:creationId xmlns:p14="http://schemas.microsoft.com/office/powerpoint/2010/main" val="398759041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B0C0C"/>
                </a:solidFill>
                <a:effectLst/>
                <a:highlight>
                  <a:srgbClr val="FFFFFF"/>
                </a:highlight>
                <a:latin typeface="GDS Transport"/>
              </a:rPr>
              <a:t>From 1 November 2015, specified public authorities are required to notify the Home Office about any potential victims of modern slavery they encounter in England and Wales.</a:t>
            </a:r>
          </a:p>
          <a:p>
            <a:r>
              <a:rPr lang="en-GB" b="0" i="0" dirty="0">
                <a:solidFill>
                  <a:srgbClr val="0B0C0C"/>
                </a:solidFill>
                <a:effectLst/>
                <a:highlight>
                  <a:srgbClr val="FFFFFF"/>
                </a:highlight>
                <a:latin typeface="GDS Transport"/>
              </a:rPr>
              <a:t>The online process allows first responders to submit an </a:t>
            </a:r>
            <a:r>
              <a:rPr lang="en-GB" dirty="0"/>
              <a:t>NRM</a:t>
            </a:r>
            <a:r>
              <a:rPr lang="en-GB" b="0" i="0" dirty="0">
                <a:solidFill>
                  <a:srgbClr val="0B0C0C"/>
                </a:solidFill>
                <a:effectLst/>
                <a:highlight>
                  <a:srgbClr val="FFFFFF"/>
                </a:highlight>
                <a:latin typeface="GDS Transport"/>
              </a:rPr>
              <a:t> referral through a single online form regardless of their location in the UK, or whether the victim is an adult or child.</a:t>
            </a:r>
          </a:p>
          <a:p>
            <a:endParaRPr lang="en-GB" dirty="0"/>
          </a:p>
        </p:txBody>
      </p:sp>
      <p:sp>
        <p:nvSpPr>
          <p:cNvPr id="4" name="Slide Number Placeholder 3"/>
          <p:cNvSpPr>
            <a:spLocks noGrp="1"/>
          </p:cNvSpPr>
          <p:nvPr>
            <p:ph type="sldNum" sz="quarter" idx="5"/>
          </p:nvPr>
        </p:nvSpPr>
        <p:spPr/>
        <p:txBody>
          <a:bodyPr/>
          <a:lstStyle/>
          <a:p>
            <a:fld id="{76FCA5EC-67A8-43CA-97B8-3802718616BA}" type="slidenum">
              <a:rPr lang="en-GB" smtClean="0"/>
              <a:t>40</a:t>
            </a:fld>
            <a:endParaRPr lang="en-GB"/>
          </a:p>
        </p:txBody>
      </p:sp>
    </p:spTree>
    <p:extLst>
      <p:ext uri="{BB962C8B-B14F-4D97-AF65-F5344CB8AC3E}">
        <p14:creationId xmlns:p14="http://schemas.microsoft.com/office/powerpoint/2010/main" val="348721228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A9E221-4C25-13F9-0129-30D3D1441BD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4B387B5-5802-546F-0478-8C487399FF9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E9953AB-B55B-D8A8-15F2-FEBF56951283}"/>
              </a:ext>
            </a:extLst>
          </p:cNvPr>
          <p:cNvSpPr>
            <a:spLocks noGrp="1"/>
          </p:cNvSpPr>
          <p:nvPr>
            <p:ph type="body" idx="1"/>
          </p:nvPr>
        </p:nvSpPr>
        <p:spPr/>
        <p:txBody>
          <a:bodyPr/>
          <a:lstStyle/>
          <a:p>
            <a:r>
              <a:rPr lang="en-GB" b="0" i="0" dirty="0">
                <a:solidFill>
                  <a:srgbClr val="0B0C0C"/>
                </a:solidFill>
                <a:effectLst/>
                <a:highlight>
                  <a:srgbClr val="FFFFFF"/>
                </a:highlight>
                <a:latin typeface="GDS Transport"/>
              </a:rPr>
              <a:t>From 1 November 2015, specified public authorities are required to notify the Home Office about any potential victims of modern slavery they encounter in England and Wales.</a:t>
            </a:r>
          </a:p>
          <a:p>
            <a:r>
              <a:rPr lang="en-GB" b="0" i="0" dirty="0">
                <a:solidFill>
                  <a:srgbClr val="0B0C0C"/>
                </a:solidFill>
                <a:effectLst/>
                <a:highlight>
                  <a:srgbClr val="FFFFFF"/>
                </a:highlight>
                <a:latin typeface="GDS Transport"/>
              </a:rPr>
              <a:t>The online process allows first responders to submit an </a:t>
            </a:r>
            <a:r>
              <a:rPr lang="en-GB" dirty="0"/>
              <a:t>NRM</a:t>
            </a:r>
            <a:r>
              <a:rPr lang="en-GB" b="0" i="0" dirty="0">
                <a:solidFill>
                  <a:srgbClr val="0B0C0C"/>
                </a:solidFill>
                <a:effectLst/>
                <a:highlight>
                  <a:srgbClr val="FFFFFF"/>
                </a:highlight>
                <a:latin typeface="GDS Transport"/>
              </a:rPr>
              <a:t> referral through a single online form regardless of their location in the UK, or whether the victim is an adult or child.</a:t>
            </a:r>
          </a:p>
          <a:p>
            <a:endParaRPr lang="en-GB" dirty="0"/>
          </a:p>
        </p:txBody>
      </p:sp>
      <p:sp>
        <p:nvSpPr>
          <p:cNvPr id="4" name="Slide Number Placeholder 3">
            <a:extLst>
              <a:ext uri="{FF2B5EF4-FFF2-40B4-BE49-F238E27FC236}">
                <a16:creationId xmlns:a16="http://schemas.microsoft.com/office/drawing/2014/main" id="{8B9FCC19-B4BF-9430-D8A2-7914B713F4B2}"/>
              </a:ext>
            </a:extLst>
          </p:cNvPr>
          <p:cNvSpPr>
            <a:spLocks noGrp="1"/>
          </p:cNvSpPr>
          <p:nvPr>
            <p:ph type="sldNum" sz="quarter" idx="5"/>
          </p:nvPr>
        </p:nvSpPr>
        <p:spPr/>
        <p:txBody>
          <a:bodyPr/>
          <a:lstStyle/>
          <a:p>
            <a:fld id="{76FCA5EC-67A8-43CA-97B8-3802718616BA}" type="slidenum">
              <a:rPr lang="en-GB" smtClean="0"/>
              <a:t>41</a:t>
            </a:fld>
            <a:endParaRPr lang="en-GB"/>
          </a:p>
        </p:txBody>
      </p:sp>
    </p:spTree>
    <p:extLst>
      <p:ext uri="{BB962C8B-B14F-4D97-AF65-F5344CB8AC3E}">
        <p14:creationId xmlns:p14="http://schemas.microsoft.com/office/powerpoint/2010/main" val="21230816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020BC1-E869-F16B-BF94-23D4B19A62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CD19FCE-167B-3699-4C39-576C0406E91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0603ACD-06EB-6339-161A-3DA72D5D3DBE}"/>
              </a:ext>
            </a:extLst>
          </p:cNvPr>
          <p:cNvSpPr>
            <a:spLocks noGrp="1"/>
          </p:cNvSpPr>
          <p:nvPr>
            <p:ph type="dt" sz="half" idx="10"/>
          </p:nvPr>
        </p:nvSpPr>
        <p:spPr/>
        <p:txBody>
          <a:bodyPr/>
          <a:lstStyle/>
          <a:p>
            <a:fld id="{2FC49641-EA6B-4B51-9000-5F83BA78D095}" type="datetimeFigureOut">
              <a:rPr lang="en-GB" smtClean="0"/>
              <a:t>30/09/2025</a:t>
            </a:fld>
            <a:endParaRPr lang="en-GB"/>
          </a:p>
        </p:txBody>
      </p:sp>
      <p:sp>
        <p:nvSpPr>
          <p:cNvPr id="5" name="Footer Placeholder 4">
            <a:extLst>
              <a:ext uri="{FF2B5EF4-FFF2-40B4-BE49-F238E27FC236}">
                <a16:creationId xmlns:a16="http://schemas.microsoft.com/office/drawing/2014/main" id="{826A6977-F949-45AB-5E81-E198669235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6308D5-E8C9-EF5B-DF1A-326BBC640B6C}"/>
              </a:ext>
            </a:extLst>
          </p:cNvPr>
          <p:cNvSpPr>
            <a:spLocks noGrp="1"/>
          </p:cNvSpPr>
          <p:nvPr>
            <p:ph type="sldNum" sz="quarter" idx="12"/>
          </p:nvPr>
        </p:nvSpPr>
        <p:spPr/>
        <p:txBody>
          <a:bodyPr/>
          <a:lstStyle/>
          <a:p>
            <a:fld id="{A0B5619B-F3BF-4B35-B439-1C1583F14862}" type="slidenum">
              <a:rPr lang="en-GB" smtClean="0"/>
              <a:t>‹#›</a:t>
            </a:fld>
            <a:endParaRPr lang="en-GB"/>
          </a:p>
        </p:txBody>
      </p:sp>
    </p:spTree>
    <p:extLst>
      <p:ext uri="{BB962C8B-B14F-4D97-AF65-F5344CB8AC3E}">
        <p14:creationId xmlns:p14="http://schemas.microsoft.com/office/powerpoint/2010/main" val="19882571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86FC6-F8BC-46ED-60A5-B670A2F973C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A2A37E0-A318-58A2-B7C4-D78DA4A532E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983431-2267-1226-9E93-413ED3605D45}"/>
              </a:ext>
            </a:extLst>
          </p:cNvPr>
          <p:cNvSpPr>
            <a:spLocks noGrp="1"/>
          </p:cNvSpPr>
          <p:nvPr>
            <p:ph type="dt" sz="half" idx="10"/>
          </p:nvPr>
        </p:nvSpPr>
        <p:spPr/>
        <p:txBody>
          <a:bodyPr/>
          <a:lstStyle/>
          <a:p>
            <a:fld id="{2FC49641-EA6B-4B51-9000-5F83BA78D095}" type="datetimeFigureOut">
              <a:rPr lang="en-GB" smtClean="0"/>
              <a:t>30/09/2025</a:t>
            </a:fld>
            <a:endParaRPr lang="en-GB"/>
          </a:p>
        </p:txBody>
      </p:sp>
      <p:sp>
        <p:nvSpPr>
          <p:cNvPr id="5" name="Footer Placeholder 4">
            <a:extLst>
              <a:ext uri="{FF2B5EF4-FFF2-40B4-BE49-F238E27FC236}">
                <a16:creationId xmlns:a16="http://schemas.microsoft.com/office/drawing/2014/main" id="{5D8FF54E-73B9-A26B-AC9D-02CBED8B63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C2ABBE-A0F0-3613-F55F-843489962CA0}"/>
              </a:ext>
            </a:extLst>
          </p:cNvPr>
          <p:cNvSpPr>
            <a:spLocks noGrp="1"/>
          </p:cNvSpPr>
          <p:nvPr>
            <p:ph type="sldNum" sz="quarter" idx="12"/>
          </p:nvPr>
        </p:nvSpPr>
        <p:spPr/>
        <p:txBody>
          <a:bodyPr/>
          <a:lstStyle/>
          <a:p>
            <a:fld id="{A0B5619B-F3BF-4B35-B439-1C1583F14862}" type="slidenum">
              <a:rPr lang="en-GB" smtClean="0"/>
              <a:t>‹#›</a:t>
            </a:fld>
            <a:endParaRPr lang="en-GB"/>
          </a:p>
        </p:txBody>
      </p:sp>
    </p:spTree>
    <p:extLst>
      <p:ext uri="{BB962C8B-B14F-4D97-AF65-F5344CB8AC3E}">
        <p14:creationId xmlns:p14="http://schemas.microsoft.com/office/powerpoint/2010/main" val="34969731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D86A8-E316-87C2-F4A9-8FF596DF0CD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4ED2033-1929-E6A0-1A27-C62592F654C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6835FCD-13F8-5271-C88B-1D0AC3F24872}"/>
              </a:ext>
            </a:extLst>
          </p:cNvPr>
          <p:cNvSpPr>
            <a:spLocks noGrp="1"/>
          </p:cNvSpPr>
          <p:nvPr>
            <p:ph type="dt" sz="half" idx="10"/>
          </p:nvPr>
        </p:nvSpPr>
        <p:spPr/>
        <p:txBody>
          <a:bodyPr/>
          <a:lstStyle/>
          <a:p>
            <a:fld id="{2FC49641-EA6B-4B51-9000-5F83BA78D095}" type="datetimeFigureOut">
              <a:rPr lang="en-GB" smtClean="0"/>
              <a:t>30/09/2025</a:t>
            </a:fld>
            <a:endParaRPr lang="en-GB"/>
          </a:p>
        </p:txBody>
      </p:sp>
      <p:sp>
        <p:nvSpPr>
          <p:cNvPr id="5" name="Footer Placeholder 4">
            <a:extLst>
              <a:ext uri="{FF2B5EF4-FFF2-40B4-BE49-F238E27FC236}">
                <a16:creationId xmlns:a16="http://schemas.microsoft.com/office/drawing/2014/main" id="{CADDDC19-6685-FE21-C73E-5E2AA3F094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F748F3-0900-D80E-200E-01FDBBFB4890}"/>
              </a:ext>
            </a:extLst>
          </p:cNvPr>
          <p:cNvSpPr>
            <a:spLocks noGrp="1"/>
          </p:cNvSpPr>
          <p:nvPr>
            <p:ph type="sldNum" sz="quarter" idx="12"/>
          </p:nvPr>
        </p:nvSpPr>
        <p:spPr/>
        <p:txBody>
          <a:bodyPr/>
          <a:lstStyle/>
          <a:p>
            <a:fld id="{A0B5619B-F3BF-4B35-B439-1C1583F14862}" type="slidenum">
              <a:rPr lang="en-GB" smtClean="0"/>
              <a:t>‹#›</a:t>
            </a:fld>
            <a:endParaRPr lang="en-GB"/>
          </a:p>
        </p:txBody>
      </p:sp>
    </p:spTree>
    <p:extLst>
      <p:ext uri="{BB962C8B-B14F-4D97-AF65-F5344CB8AC3E}">
        <p14:creationId xmlns:p14="http://schemas.microsoft.com/office/powerpoint/2010/main" val="22425961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CE868-F96E-C5D1-D7AC-657795F84D3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86808BA-DAF6-C132-71DA-7ED36DA8DBC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E649817-7D18-B4AA-9A4B-D9A274C03F8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D67D77E-FD0C-1334-BF9F-6721E17A0E63}"/>
              </a:ext>
            </a:extLst>
          </p:cNvPr>
          <p:cNvSpPr>
            <a:spLocks noGrp="1"/>
          </p:cNvSpPr>
          <p:nvPr>
            <p:ph type="dt" sz="half" idx="10"/>
          </p:nvPr>
        </p:nvSpPr>
        <p:spPr/>
        <p:txBody>
          <a:bodyPr/>
          <a:lstStyle/>
          <a:p>
            <a:fld id="{2FC49641-EA6B-4B51-9000-5F83BA78D095}" type="datetimeFigureOut">
              <a:rPr lang="en-GB" smtClean="0"/>
              <a:t>30/09/2025</a:t>
            </a:fld>
            <a:endParaRPr lang="en-GB"/>
          </a:p>
        </p:txBody>
      </p:sp>
      <p:sp>
        <p:nvSpPr>
          <p:cNvPr id="6" name="Footer Placeholder 5">
            <a:extLst>
              <a:ext uri="{FF2B5EF4-FFF2-40B4-BE49-F238E27FC236}">
                <a16:creationId xmlns:a16="http://schemas.microsoft.com/office/drawing/2014/main" id="{3D7414C3-6416-973C-AA0F-A2ACF0C5740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7EB533-6765-1D18-8835-31884A234D7C}"/>
              </a:ext>
            </a:extLst>
          </p:cNvPr>
          <p:cNvSpPr>
            <a:spLocks noGrp="1"/>
          </p:cNvSpPr>
          <p:nvPr>
            <p:ph type="sldNum" sz="quarter" idx="12"/>
          </p:nvPr>
        </p:nvSpPr>
        <p:spPr/>
        <p:txBody>
          <a:bodyPr/>
          <a:lstStyle/>
          <a:p>
            <a:fld id="{A0B5619B-F3BF-4B35-B439-1C1583F14862}" type="slidenum">
              <a:rPr lang="en-GB" smtClean="0"/>
              <a:t>‹#›</a:t>
            </a:fld>
            <a:endParaRPr lang="en-GB"/>
          </a:p>
        </p:txBody>
      </p:sp>
    </p:spTree>
    <p:extLst>
      <p:ext uri="{BB962C8B-B14F-4D97-AF65-F5344CB8AC3E}">
        <p14:creationId xmlns:p14="http://schemas.microsoft.com/office/powerpoint/2010/main" val="32108878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2CA3D-FF69-D49D-F154-5E90B0F15D3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F7DDE9A-5296-F51E-72AD-74DC06A77DB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9D4BEAB-CEA4-0383-6EF1-EDC82D0983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C0AA246-810C-AFD9-FAC9-CC77AFD45E2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F962B2C-71FC-36AE-112F-13BCACC5644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8E850AB-591E-0B9B-923D-E62D5329FFA8}"/>
              </a:ext>
            </a:extLst>
          </p:cNvPr>
          <p:cNvSpPr>
            <a:spLocks noGrp="1"/>
          </p:cNvSpPr>
          <p:nvPr>
            <p:ph type="dt" sz="half" idx="10"/>
          </p:nvPr>
        </p:nvSpPr>
        <p:spPr/>
        <p:txBody>
          <a:bodyPr/>
          <a:lstStyle/>
          <a:p>
            <a:fld id="{2FC49641-EA6B-4B51-9000-5F83BA78D095}" type="datetimeFigureOut">
              <a:rPr lang="en-GB" smtClean="0"/>
              <a:t>30/09/2025</a:t>
            </a:fld>
            <a:endParaRPr lang="en-GB"/>
          </a:p>
        </p:txBody>
      </p:sp>
      <p:sp>
        <p:nvSpPr>
          <p:cNvPr id="8" name="Footer Placeholder 7">
            <a:extLst>
              <a:ext uri="{FF2B5EF4-FFF2-40B4-BE49-F238E27FC236}">
                <a16:creationId xmlns:a16="http://schemas.microsoft.com/office/drawing/2014/main" id="{D0975940-770E-69C2-9EAD-0545C43864B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853806B-5341-90D0-C0A1-CFC9255D051E}"/>
              </a:ext>
            </a:extLst>
          </p:cNvPr>
          <p:cNvSpPr>
            <a:spLocks noGrp="1"/>
          </p:cNvSpPr>
          <p:nvPr>
            <p:ph type="sldNum" sz="quarter" idx="12"/>
          </p:nvPr>
        </p:nvSpPr>
        <p:spPr/>
        <p:txBody>
          <a:bodyPr/>
          <a:lstStyle/>
          <a:p>
            <a:fld id="{A0B5619B-F3BF-4B35-B439-1C1583F14862}" type="slidenum">
              <a:rPr lang="en-GB" smtClean="0"/>
              <a:t>‹#›</a:t>
            </a:fld>
            <a:endParaRPr lang="en-GB"/>
          </a:p>
        </p:txBody>
      </p:sp>
    </p:spTree>
    <p:extLst>
      <p:ext uri="{BB962C8B-B14F-4D97-AF65-F5344CB8AC3E}">
        <p14:creationId xmlns:p14="http://schemas.microsoft.com/office/powerpoint/2010/main" val="26338185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F80DE-FCFD-56E3-43AE-7C2ACCDCB29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A4ADD78-2451-7BD6-08C4-5C029380AC37}"/>
              </a:ext>
            </a:extLst>
          </p:cNvPr>
          <p:cNvSpPr>
            <a:spLocks noGrp="1"/>
          </p:cNvSpPr>
          <p:nvPr>
            <p:ph type="dt" sz="half" idx="10"/>
          </p:nvPr>
        </p:nvSpPr>
        <p:spPr/>
        <p:txBody>
          <a:bodyPr/>
          <a:lstStyle/>
          <a:p>
            <a:fld id="{2FC49641-EA6B-4B51-9000-5F83BA78D095}" type="datetimeFigureOut">
              <a:rPr lang="en-GB" smtClean="0"/>
              <a:t>30/09/2025</a:t>
            </a:fld>
            <a:endParaRPr lang="en-GB"/>
          </a:p>
        </p:txBody>
      </p:sp>
      <p:sp>
        <p:nvSpPr>
          <p:cNvPr id="4" name="Footer Placeholder 3">
            <a:extLst>
              <a:ext uri="{FF2B5EF4-FFF2-40B4-BE49-F238E27FC236}">
                <a16:creationId xmlns:a16="http://schemas.microsoft.com/office/drawing/2014/main" id="{AC4C5D64-A3CD-E9A0-C073-7504AA7049B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A73AFCB-663E-439B-8FC0-663A51D9F768}"/>
              </a:ext>
            </a:extLst>
          </p:cNvPr>
          <p:cNvSpPr>
            <a:spLocks noGrp="1"/>
          </p:cNvSpPr>
          <p:nvPr>
            <p:ph type="sldNum" sz="quarter" idx="12"/>
          </p:nvPr>
        </p:nvSpPr>
        <p:spPr/>
        <p:txBody>
          <a:bodyPr/>
          <a:lstStyle/>
          <a:p>
            <a:fld id="{A0B5619B-F3BF-4B35-B439-1C1583F14862}" type="slidenum">
              <a:rPr lang="en-GB" smtClean="0"/>
              <a:t>‹#›</a:t>
            </a:fld>
            <a:endParaRPr lang="en-GB"/>
          </a:p>
        </p:txBody>
      </p:sp>
    </p:spTree>
    <p:extLst>
      <p:ext uri="{BB962C8B-B14F-4D97-AF65-F5344CB8AC3E}">
        <p14:creationId xmlns:p14="http://schemas.microsoft.com/office/powerpoint/2010/main" val="14076411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65A229-C4C9-A95D-5CCF-74D996CE4E6A}"/>
              </a:ext>
            </a:extLst>
          </p:cNvPr>
          <p:cNvSpPr>
            <a:spLocks noGrp="1"/>
          </p:cNvSpPr>
          <p:nvPr>
            <p:ph type="dt" sz="half" idx="10"/>
          </p:nvPr>
        </p:nvSpPr>
        <p:spPr/>
        <p:txBody>
          <a:bodyPr/>
          <a:lstStyle/>
          <a:p>
            <a:fld id="{2FC49641-EA6B-4B51-9000-5F83BA78D095}" type="datetimeFigureOut">
              <a:rPr lang="en-GB" smtClean="0"/>
              <a:t>30/09/2025</a:t>
            </a:fld>
            <a:endParaRPr lang="en-GB"/>
          </a:p>
        </p:txBody>
      </p:sp>
      <p:sp>
        <p:nvSpPr>
          <p:cNvPr id="3" name="Footer Placeholder 2">
            <a:extLst>
              <a:ext uri="{FF2B5EF4-FFF2-40B4-BE49-F238E27FC236}">
                <a16:creationId xmlns:a16="http://schemas.microsoft.com/office/drawing/2014/main" id="{D0695B57-6755-D124-9CBE-5222554DC08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F2C0FB8-55F8-7E72-DC0E-9A01045704E8}"/>
              </a:ext>
            </a:extLst>
          </p:cNvPr>
          <p:cNvSpPr>
            <a:spLocks noGrp="1"/>
          </p:cNvSpPr>
          <p:nvPr>
            <p:ph type="sldNum" sz="quarter" idx="12"/>
          </p:nvPr>
        </p:nvSpPr>
        <p:spPr/>
        <p:txBody>
          <a:bodyPr/>
          <a:lstStyle/>
          <a:p>
            <a:fld id="{A0B5619B-F3BF-4B35-B439-1C1583F14862}" type="slidenum">
              <a:rPr lang="en-GB" smtClean="0"/>
              <a:t>‹#›</a:t>
            </a:fld>
            <a:endParaRPr lang="en-GB"/>
          </a:p>
        </p:txBody>
      </p:sp>
    </p:spTree>
    <p:extLst>
      <p:ext uri="{BB962C8B-B14F-4D97-AF65-F5344CB8AC3E}">
        <p14:creationId xmlns:p14="http://schemas.microsoft.com/office/powerpoint/2010/main" val="1499299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63748-1D79-A821-B535-5D572CCBA6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3B57C26-ED3D-2FB7-14B5-FEECA34D8CB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0F1F102-9100-3122-E57C-2678F4DE2C9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52EC75-C079-ADCD-9DFF-BC513C3C64E0}"/>
              </a:ext>
            </a:extLst>
          </p:cNvPr>
          <p:cNvSpPr>
            <a:spLocks noGrp="1"/>
          </p:cNvSpPr>
          <p:nvPr>
            <p:ph type="dt" sz="half" idx="10"/>
          </p:nvPr>
        </p:nvSpPr>
        <p:spPr/>
        <p:txBody>
          <a:bodyPr/>
          <a:lstStyle/>
          <a:p>
            <a:fld id="{2FC49641-EA6B-4B51-9000-5F83BA78D095}" type="datetimeFigureOut">
              <a:rPr lang="en-GB" smtClean="0"/>
              <a:t>30/09/2025</a:t>
            </a:fld>
            <a:endParaRPr lang="en-GB"/>
          </a:p>
        </p:txBody>
      </p:sp>
      <p:sp>
        <p:nvSpPr>
          <p:cNvPr id="6" name="Footer Placeholder 5">
            <a:extLst>
              <a:ext uri="{FF2B5EF4-FFF2-40B4-BE49-F238E27FC236}">
                <a16:creationId xmlns:a16="http://schemas.microsoft.com/office/drawing/2014/main" id="{C0990541-586B-F259-80F3-0D47DF1FBB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ACCE0F3-5862-3433-2310-792A4E83AFEC}"/>
              </a:ext>
            </a:extLst>
          </p:cNvPr>
          <p:cNvSpPr>
            <a:spLocks noGrp="1"/>
          </p:cNvSpPr>
          <p:nvPr>
            <p:ph type="sldNum" sz="quarter" idx="12"/>
          </p:nvPr>
        </p:nvSpPr>
        <p:spPr/>
        <p:txBody>
          <a:bodyPr/>
          <a:lstStyle/>
          <a:p>
            <a:fld id="{A0B5619B-F3BF-4B35-B439-1C1583F14862}" type="slidenum">
              <a:rPr lang="en-GB" smtClean="0"/>
              <a:t>‹#›</a:t>
            </a:fld>
            <a:endParaRPr lang="en-GB"/>
          </a:p>
        </p:txBody>
      </p:sp>
    </p:spTree>
    <p:extLst>
      <p:ext uri="{BB962C8B-B14F-4D97-AF65-F5344CB8AC3E}">
        <p14:creationId xmlns:p14="http://schemas.microsoft.com/office/powerpoint/2010/main" val="17712880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E6427-C131-807B-3A23-059C2DC049C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C6045E6-568C-A252-051A-122ED496D37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717DD50-42DF-EF92-7005-372F038637E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F2CACEB-7DB9-1EED-FDBF-BA15D62C83D9}"/>
              </a:ext>
            </a:extLst>
          </p:cNvPr>
          <p:cNvSpPr>
            <a:spLocks noGrp="1"/>
          </p:cNvSpPr>
          <p:nvPr>
            <p:ph type="dt" sz="half" idx="10"/>
          </p:nvPr>
        </p:nvSpPr>
        <p:spPr/>
        <p:txBody>
          <a:bodyPr/>
          <a:lstStyle/>
          <a:p>
            <a:fld id="{2FC49641-EA6B-4B51-9000-5F83BA78D095}" type="datetimeFigureOut">
              <a:rPr lang="en-GB" smtClean="0"/>
              <a:t>30/09/2025</a:t>
            </a:fld>
            <a:endParaRPr lang="en-GB"/>
          </a:p>
        </p:txBody>
      </p:sp>
      <p:sp>
        <p:nvSpPr>
          <p:cNvPr id="6" name="Footer Placeholder 5">
            <a:extLst>
              <a:ext uri="{FF2B5EF4-FFF2-40B4-BE49-F238E27FC236}">
                <a16:creationId xmlns:a16="http://schemas.microsoft.com/office/drawing/2014/main" id="{744D0901-A8EB-89B5-E8FD-8A44255BEC3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FB3E898-2416-527E-A4A6-3B1B2674CBA6}"/>
              </a:ext>
            </a:extLst>
          </p:cNvPr>
          <p:cNvSpPr>
            <a:spLocks noGrp="1"/>
          </p:cNvSpPr>
          <p:nvPr>
            <p:ph type="sldNum" sz="quarter" idx="12"/>
          </p:nvPr>
        </p:nvSpPr>
        <p:spPr/>
        <p:txBody>
          <a:bodyPr/>
          <a:lstStyle/>
          <a:p>
            <a:fld id="{A0B5619B-F3BF-4B35-B439-1C1583F14862}" type="slidenum">
              <a:rPr lang="en-GB" smtClean="0"/>
              <a:t>‹#›</a:t>
            </a:fld>
            <a:endParaRPr lang="en-GB"/>
          </a:p>
        </p:txBody>
      </p:sp>
    </p:spTree>
    <p:extLst>
      <p:ext uri="{BB962C8B-B14F-4D97-AF65-F5344CB8AC3E}">
        <p14:creationId xmlns:p14="http://schemas.microsoft.com/office/powerpoint/2010/main" val="29771024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EAA7C-9828-2615-F213-A50CB5ECC95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7D64F24-129C-55E7-7F65-49784368C08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95A6EB-6768-429B-4D5D-850AA45F71E8}"/>
              </a:ext>
            </a:extLst>
          </p:cNvPr>
          <p:cNvSpPr>
            <a:spLocks noGrp="1"/>
          </p:cNvSpPr>
          <p:nvPr>
            <p:ph type="dt" sz="half" idx="10"/>
          </p:nvPr>
        </p:nvSpPr>
        <p:spPr/>
        <p:txBody>
          <a:bodyPr/>
          <a:lstStyle/>
          <a:p>
            <a:fld id="{2FC49641-EA6B-4B51-9000-5F83BA78D095}" type="datetimeFigureOut">
              <a:rPr lang="en-GB" smtClean="0"/>
              <a:t>30/09/2025</a:t>
            </a:fld>
            <a:endParaRPr lang="en-GB"/>
          </a:p>
        </p:txBody>
      </p:sp>
      <p:sp>
        <p:nvSpPr>
          <p:cNvPr id="5" name="Footer Placeholder 4">
            <a:extLst>
              <a:ext uri="{FF2B5EF4-FFF2-40B4-BE49-F238E27FC236}">
                <a16:creationId xmlns:a16="http://schemas.microsoft.com/office/drawing/2014/main" id="{C68C9610-38AF-C53D-0B04-B3DD370EEC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3670DF-D92C-53B5-CB49-D26FE22BF00A}"/>
              </a:ext>
            </a:extLst>
          </p:cNvPr>
          <p:cNvSpPr>
            <a:spLocks noGrp="1"/>
          </p:cNvSpPr>
          <p:nvPr>
            <p:ph type="sldNum" sz="quarter" idx="12"/>
          </p:nvPr>
        </p:nvSpPr>
        <p:spPr/>
        <p:txBody>
          <a:bodyPr/>
          <a:lstStyle/>
          <a:p>
            <a:fld id="{A0B5619B-F3BF-4B35-B439-1C1583F14862}" type="slidenum">
              <a:rPr lang="en-GB" smtClean="0"/>
              <a:t>‹#›</a:t>
            </a:fld>
            <a:endParaRPr lang="en-GB"/>
          </a:p>
        </p:txBody>
      </p:sp>
    </p:spTree>
    <p:extLst>
      <p:ext uri="{BB962C8B-B14F-4D97-AF65-F5344CB8AC3E}">
        <p14:creationId xmlns:p14="http://schemas.microsoft.com/office/powerpoint/2010/main" val="2453220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AC6D3BB-6119-BF6E-4464-6DE8226CE5E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3C72C43-9CE2-0DDE-3C30-02B53D4658F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ED12E3-8A9E-7BC2-318C-55123815735C}"/>
              </a:ext>
            </a:extLst>
          </p:cNvPr>
          <p:cNvSpPr>
            <a:spLocks noGrp="1"/>
          </p:cNvSpPr>
          <p:nvPr>
            <p:ph type="dt" sz="half" idx="10"/>
          </p:nvPr>
        </p:nvSpPr>
        <p:spPr/>
        <p:txBody>
          <a:bodyPr/>
          <a:lstStyle/>
          <a:p>
            <a:fld id="{2FC49641-EA6B-4B51-9000-5F83BA78D095}" type="datetimeFigureOut">
              <a:rPr lang="en-GB" smtClean="0"/>
              <a:t>30/09/2025</a:t>
            </a:fld>
            <a:endParaRPr lang="en-GB"/>
          </a:p>
        </p:txBody>
      </p:sp>
      <p:sp>
        <p:nvSpPr>
          <p:cNvPr id="5" name="Footer Placeholder 4">
            <a:extLst>
              <a:ext uri="{FF2B5EF4-FFF2-40B4-BE49-F238E27FC236}">
                <a16:creationId xmlns:a16="http://schemas.microsoft.com/office/drawing/2014/main" id="{1101A8FB-B509-D086-449D-207F122374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59F811-A79C-D05F-D88F-1B16DF66AD13}"/>
              </a:ext>
            </a:extLst>
          </p:cNvPr>
          <p:cNvSpPr>
            <a:spLocks noGrp="1"/>
          </p:cNvSpPr>
          <p:nvPr>
            <p:ph type="sldNum" sz="quarter" idx="12"/>
          </p:nvPr>
        </p:nvSpPr>
        <p:spPr/>
        <p:txBody>
          <a:bodyPr/>
          <a:lstStyle/>
          <a:p>
            <a:fld id="{A0B5619B-F3BF-4B35-B439-1C1583F14862}" type="slidenum">
              <a:rPr lang="en-GB" smtClean="0"/>
              <a:t>‹#›</a:t>
            </a:fld>
            <a:endParaRPr lang="en-GB"/>
          </a:p>
        </p:txBody>
      </p:sp>
    </p:spTree>
    <p:extLst>
      <p:ext uri="{BB962C8B-B14F-4D97-AF65-F5344CB8AC3E}">
        <p14:creationId xmlns:p14="http://schemas.microsoft.com/office/powerpoint/2010/main" val="16314534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FC36827-8814-914E-71DE-D2E50964545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FEE3018-3011-6877-3C53-8D3C5CBC330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236574-BC66-D072-74F5-FCF0A603B00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FC49641-EA6B-4B51-9000-5F83BA78D095}" type="datetimeFigureOut">
              <a:rPr lang="en-GB" smtClean="0"/>
              <a:t>30/09/2025</a:t>
            </a:fld>
            <a:endParaRPr lang="en-GB"/>
          </a:p>
        </p:txBody>
      </p:sp>
      <p:sp>
        <p:nvSpPr>
          <p:cNvPr id="5" name="Footer Placeholder 4">
            <a:extLst>
              <a:ext uri="{FF2B5EF4-FFF2-40B4-BE49-F238E27FC236}">
                <a16:creationId xmlns:a16="http://schemas.microsoft.com/office/drawing/2014/main" id="{FEEFCED6-0718-83AA-052E-CAF84702FCA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4650FE3-943C-6DDD-13B0-1FC2F9E637C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0B5619B-F3BF-4B35-B439-1C1583F14862}" type="slidenum">
              <a:rPr lang="en-GB" smtClean="0"/>
              <a:t>‹#›</a:t>
            </a:fld>
            <a:endParaRPr lang="en-GB"/>
          </a:p>
        </p:txBody>
      </p:sp>
    </p:spTree>
    <p:extLst>
      <p:ext uri="{BB962C8B-B14F-4D97-AF65-F5344CB8AC3E}">
        <p14:creationId xmlns:p14="http://schemas.microsoft.com/office/powerpoint/2010/main" val="30601187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mailto:w.w.jones@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video" Target="https://www.youtube.com/embed/F5maJgYcSI0?feature=oembed" TargetMode="External"/><Relationship Id="rId4" Type="http://schemas.openxmlformats.org/officeDocument/2006/relationships/image" Target="../media/image7.jpeg"/></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ideo" Target="https://www.youtube.com/embed/_tQDYvPrE6k?feature=oembed" TargetMode="External"/><Relationship Id="rId4" Type="http://schemas.openxmlformats.org/officeDocument/2006/relationships/image" Target="../media/image13.jpe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2.xml"/><Relationship Id="rId1" Type="http://schemas.openxmlformats.org/officeDocument/2006/relationships/video" Target="https://www.youtube.com/embed/Jv1H_fAoOG4?feature=oembed" TargetMode="External"/></Relationships>
</file>

<file path=ppt/slides/_rels/slide3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hyperlink" Target="https://www.rotherham.gov.uk/downloads/file/279/independent-inquiry-into-child-sexual-exploitation-in-rotherham" TargetMode="Externa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image" Target="../media/image22.png"/><Relationship Id="rId4" Type="http://schemas.openxmlformats.org/officeDocument/2006/relationships/hyperlink" Target="https://assets.publishing.service.gov.uk/media/5a7e460340f0b6230268a4b1/Modern_Slavery_Strategy_FINAL_DEC2015.pdf" TargetMode="Externa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203DE33-2CD4-4CA8-9AF3-37C3B6513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0AF57B88-1D4C-41FA-A761-EC1DD10C3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D2548F45-5164-4ABB-8212-7F293FDE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tack of magazines on table">
            <a:extLst>
              <a:ext uri="{FF2B5EF4-FFF2-40B4-BE49-F238E27FC236}">
                <a16:creationId xmlns:a16="http://schemas.microsoft.com/office/drawing/2014/main" id="{D5E42D26-B402-84F1-A35E-FDB865FE4173}"/>
              </a:ext>
            </a:extLst>
          </p:cNvPr>
          <p:cNvPicPr>
            <a:picLocks noChangeAspect="1"/>
          </p:cNvPicPr>
          <p:nvPr/>
        </p:nvPicPr>
        <p:blipFill>
          <a:blip r:embed="rId2"/>
          <a:srcRect l="10391" r="10391"/>
          <a:stretch>
            <a:fillRect/>
          </a:stretch>
        </p:blipFill>
        <p:spPr>
          <a:xfrm>
            <a:off x="4038599" y="10"/>
            <a:ext cx="8160026" cy="6875809"/>
          </a:xfrm>
          <a:prstGeom prst="rect">
            <a:avLst/>
          </a:prstGeom>
        </p:spPr>
      </p:pic>
      <p:sp>
        <p:nvSpPr>
          <p:cNvPr id="24" name="Freeform: Shape 23">
            <a:extLst>
              <a:ext uri="{FF2B5EF4-FFF2-40B4-BE49-F238E27FC236}">
                <a16:creationId xmlns:a16="http://schemas.microsoft.com/office/drawing/2014/main" id="{5E81CCFB-7BEF-4186-86FB-D09450B4D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BDC155E-6588-DD03-0D61-7CDFB2F00295}"/>
              </a:ext>
            </a:extLst>
          </p:cNvPr>
          <p:cNvSpPr>
            <a:spLocks noGrp="1"/>
          </p:cNvSpPr>
          <p:nvPr>
            <p:ph type="title"/>
          </p:nvPr>
        </p:nvSpPr>
        <p:spPr>
          <a:xfrm>
            <a:off x="534473" y="2950387"/>
            <a:ext cx="3052293" cy="3531403"/>
          </a:xfrm>
        </p:spPr>
        <p:txBody>
          <a:bodyPr vert="horz" lIns="91440" tIns="45720" rIns="91440" bIns="45720" rtlCol="0" anchor="t">
            <a:normAutofit/>
          </a:bodyPr>
          <a:lstStyle/>
          <a:p>
            <a:r>
              <a:rPr lang="en-US" sz="4000" dirty="0">
                <a:solidFill>
                  <a:srgbClr val="FFFFFF"/>
                </a:solidFill>
              </a:rPr>
              <a:t>Module </a:t>
            </a:r>
            <a:r>
              <a:rPr lang="en-US" sz="4000">
                <a:solidFill>
                  <a:srgbClr val="FFFFFF"/>
                </a:solidFill>
              </a:rPr>
              <a:t>Introduction  </a:t>
            </a:r>
            <a:r>
              <a:rPr lang="en-US" sz="2400" dirty="0">
                <a:solidFill>
                  <a:srgbClr val="FFFFFF"/>
                </a:solidFill>
              </a:rPr>
              <a:t> </a:t>
            </a:r>
            <a:r>
              <a:rPr lang="en-US" sz="2400">
                <a:solidFill>
                  <a:srgbClr val="FFFFFF"/>
                </a:solidFill>
              </a:rPr>
              <a:t>Wynne Jones</a:t>
            </a:r>
            <a:endParaRPr lang="en-US"/>
          </a:p>
        </p:txBody>
      </p:sp>
    </p:spTree>
    <p:extLst>
      <p:ext uri="{BB962C8B-B14F-4D97-AF65-F5344CB8AC3E}">
        <p14:creationId xmlns:p14="http://schemas.microsoft.com/office/powerpoint/2010/main" val="15373271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D0D6D3E-D7F9-4591-9CA9-DDF4DB1F7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3ED866E-A9E3-15ED-D289-9C5056EFE64A}"/>
              </a:ext>
            </a:extLst>
          </p:cNvPr>
          <p:cNvSpPr>
            <a:spLocks noGrp="1"/>
          </p:cNvSpPr>
          <p:nvPr>
            <p:ph type="ctrTitle"/>
          </p:nvPr>
        </p:nvSpPr>
        <p:spPr>
          <a:xfrm>
            <a:off x="800100" y="-262890"/>
            <a:ext cx="4838699" cy="3306624"/>
          </a:xfrm>
        </p:spPr>
        <p:txBody>
          <a:bodyPr anchor="t">
            <a:normAutofit fontScale="90000"/>
          </a:bodyPr>
          <a:lstStyle/>
          <a:p>
            <a:pPr algn="l"/>
            <a:br>
              <a:rPr lang="en-GB" sz="1200" dirty="0"/>
            </a:br>
            <a:br>
              <a:rPr lang="en-GB" sz="1200" dirty="0"/>
            </a:br>
            <a:br>
              <a:rPr lang="en-GB" sz="1200" dirty="0"/>
            </a:br>
            <a:br>
              <a:rPr lang="en-GB" sz="1200" dirty="0"/>
            </a:br>
            <a:br>
              <a:rPr lang="en-GB" sz="1200" dirty="0"/>
            </a:br>
            <a:br>
              <a:rPr lang="en-GB" sz="1200" dirty="0"/>
            </a:br>
            <a:br>
              <a:rPr lang="en-GB" sz="1200" dirty="0"/>
            </a:br>
            <a:br>
              <a:rPr lang="en-GB" sz="1200" dirty="0"/>
            </a:br>
            <a:br>
              <a:rPr lang="en-GB" sz="1200" dirty="0"/>
            </a:br>
            <a:br>
              <a:rPr lang="en-GB" sz="1200" dirty="0"/>
            </a:br>
            <a:br>
              <a:rPr lang="en-GB" sz="1200" dirty="0"/>
            </a:br>
            <a:r>
              <a:rPr lang="en-GB" sz="2700" b="1" dirty="0">
                <a:latin typeface="+mn-lt"/>
              </a:rPr>
              <a:t>Complex Criminal Offences BMPL5014</a:t>
            </a:r>
            <a:br>
              <a:rPr lang="en-GB" sz="2700" dirty="0">
                <a:latin typeface="+mn-lt"/>
              </a:rPr>
            </a:br>
            <a:br>
              <a:rPr lang="en-GB" sz="2700" dirty="0">
                <a:latin typeface="+mn-lt"/>
              </a:rPr>
            </a:br>
            <a:r>
              <a:rPr lang="en-GB" sz="2700" dirty="0">
                <a:latin typeface="+mn-lt"/>
              </a:rPr>
              <a:t>Lecturer: Wynne Jones</a:t>
            </a:r>
            <a:br>
              <a:rPr lang="en-GB" sz="2700" dirty="0">
                <a:latin typeface="+mn-lt"/>
              </a:rPr>
            </a:br>
            <a:br>
              <a:rPr lang="en-GB" sz="2700" dirty="0">
                <a:latin typeface="+mn-lt"/>
              </a:rPr>
            </a:br>
            <a:r>
              <a:rPr lang="en-GB" sz="2700" dirty="0">
                <a:latin typeface="+mn-lt"/>
                <a:hlinkClick r:id="rId3"/>
              </a:rPr>
              <a:t>w.w.jones@uwtsd.ac.uk</a:t>
            </a:r>
            <a:br>
              <a:rPr lang="en-GB" sz="2700" dirty="0">
                <a:latin typeface="+mn-lt"/>
              </a:rPr>
            </a:br>
            <a:br>
              <a:rPr lang="en-GB" sz="2700" dirty="0">
                <a:latin typeface="+mn-lt"/>
              </a:rPr>
            </a:br>
            <a:r>
              <a:rPr lang="en-GB" sz="2700" dirty="0">
                <a:latin typeface="+mn-lt"/>
              </a:rPr>
              <a:t>Contact: </a:t>
            </a:r>
            <a:br>
              <a:rPr lang="en-GB" sz="2700" dirty="0">
                <a:latin typeface="+mn-lt"/>
              </a:rPr>
            </a:br>
            <a:br>
              <a:rPr lang="en-GB" sz="2700" dirty="0">
                <a:latin typeface="+mn-lt"/>
              </a:rPr>
            </a:br>
            <a:r>
              <a:rPr lang="en-GB" sz="2700" dirty="0">
                <a:latin typeface="+mn-lt"/>
              </a:rPr>
              <a:t>Monday 11:00 to 13:00</a:t>
            </a:r>
            <a:br>
              <a:rPr lang="en-GB" sz="2700" dirty="0">
                <a:latin typeface="+mn-lt"/>
              </a:rPr>
            </a:br>
            <a:br>
              <a:rPr lang="en-GB" sz="2700" dirty="0">
                <a:latin typeface="+mn-lt"/>
              </a:rPr>
            </a:br>
            <a:r>
              <a:rPr lang="en-GB" sz="2700" dirty="0">
                <a:latin typeface="+mn-lt"/>
              </a:rPr>
              <a:t>Tuesday 11:00 13:00</a:t>
            </a:r>
          </a:p>
        </p:txBody>
      </p:sp>
      <p:sp>
        <p:nvSpPr>
          <p:cNvPr id="19" name="Rectangle 18">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4068664" cy="6858000"/>
          </a:xfrm>
          <a:prstGeom prst="rect">
            <a:avLst/>
          </a:prstGeom>
          <a:gradFill>
            <a:gsLst>
              <a:gs pos="26000">
                <a:srgbClr val="000000"/>
              </a:gs>
              <a:gs pos="100000">
                <a:schemeClr val="accent1"/>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3611463" cy="6858000"/>
          </a:xfrm>
          <a:prstGeom prst="rect">
            <a:avLst/>
          </a:prstGeom>
          <a:gradFill>
            <a:gsLst>
              <a:gs pos="0">
                <a:schemeClr val="accent1">
                  <a:lumMod val="75000"/>
                  <a:alpha val="56000"/>
                </a:schemeClr>
              </a:gs>
              <a:gs pos="100000">
                <a:srgbClr val="000000">
                  <a:alpha val="52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230721" y="-107390"/>
            <a:ext cx="3853890" cy="4068665"/>
          </a:xfrm>
          <a:prstGeom prst="rect">
            <a:avLst/>
          </a:prstGeom>
          <a:gradFill>
            <a:gsLst>
              <a:gs pos="0">
                <a:srgbClr val="000000">
                  <a:alpha val="34000"/>
                </a:srgbClr>
              </a:gs>
              <a:gs pos="96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8CECE9A-F8A2-9149-E915-7A8FFC17E06F}"/>
              </a:ext>
            </a:extLst>
          </p:cNvPr>
          <p:cNvPicPr>
            <a:picLocks noChangeAspect="1"/>
          </p:cNvPicPr>
          <p:nvPr/>
        </p:nvPicPr>
        <p:blipFill>
          <a:blip r:embed="rId4"/>
          <a:srcRect l="28571"/>
          <a:stretch>
            <a:fillRect/>
          </a:stretch>
        </p:blipFill>
        <p:spPr>
          <a:xfrm>
            <a:off x="6096000" y="1012536"/>
            <a:ext cx="4756162" cy="4756162"/>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p:spPr>
      </p:pic>
    </p:spTree>
    <p:extLst>
      <p:ext uri="{BB962C8B-B14F-4D97-AF65-F5344CB8AC3E}">
        <p14:creationId xmlns:p14="http://schemas.microsoft.com/office/powerpoint/2010/main" val="28952223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3DD00B-E364-F2E0-5370-A94375082983}"/>
              </a:ext>
            </a:extLst>
          </p:cNvPr>
          <p:cNvSpPr>
            <a:spLocks noGrp="1"/>
          </p:cNvSpPr>
          <p:nvPr>
            <p:ph type="title"/>
          </p:nvPr>
        </p:nvSpPr>
        <p:spPr/>
        <p:txBody>
          <a:bodyPr/>
          <a:lstStyle/>
          <a:p>
            <a:pPr algn="ctr"/>
            <a:r>
              <a:rPr lang="en-GB" dirty="0"/>
              <a:t>Assessments: </a:t>
            </a:r>
          </a:p>
        </p:txBody>
      </p:sp>
      <p:pic>
        <p:nvPicPr>
          <p:cNvPr id="5" name="Content Placeholder 4">
            <a:extLst>
              <a:ext uri="{FF2B5EF4-FFF2-40B4-BE49-F238E27FC236}">
                <a16:creationId xmlns:a16="http://schemas.microsoft.com/office/drawing/2014/main" id="{BE69487B-7971-FC2A-4C8A-FC47B532EEC2}"/>
              </a:ext>
            </a:extLst>
          </p:cNvPr>
          <p:cNvPicPr>
            <a:picLocks noGrp="1" noChangeAspect="1"/>
          </p:cNvPicPr>
          <p:nvPr>
            <p:ph idx="1"/>
          </p:nvPr>
        </p:nvPicPr>
        <p:blipFill>
          <a:blip r:embed="rId2"/>
          <a:stretch>
            <a:fillRect/>
          </a:stretch>
        </p:blipFill>
        <p:spPr>
          <a:xfrm>
            <a:off x="704192" y="1690688"/>
            <a:ext cx="10226567" cy="894556"/>
          </a:xfrm>
        </p:spPr>
      </p:pic>
      <p:pic>
        <p:nvPicPr>
          <p:cNvPr id="7" name="Picture 6">
            <a:extLst>
              <a:ext uri="{FF2B5EF4-FFF2-40B4-BE49-F238E27FC236}">
                <a16:creationId xmlns:a16="http://schemas.microsoft.com/office/drawing/2014/main" id="{799B3B17-FE10-039A-BD40-737966E7C2AA}"/>
              </a:ext>
            </a:extLst>
          </p:cNvPr>
          <p:cNvPicPr>
            <a:picLocks noChangeAspect="1"/>
          </p:cNvPicPr>
          <p:nvPr/>
        </p:nvPicPr>
        <p:blipFill>
          <a:blip r:embed="rId3"/>
          <a:stretch>
            <a:fillRect/>
          </a:stretch>
        </p:blipFill>
        <p:spPr>
          <a:xfrm>
            <a:off x="704192" y="2680139"/>
            <a:ext cx="10405242" cy="1115574"/>
          </a:xfrm>
          <a:prstGeom prst="rect">
            <a:avLst/>
          </a:prstGeom>
        </p:spPr>
      </p:pic>
    </p:spTree>
    <p:extLst>
      <p:ext uri="{BB962C8B-B14F-4D97-AF65-F5344CB8AC3E}">
        <p14:creationId xmlns:p14="http://schemas.microsoft.com/office/powerpoint/2010/main" val="4230057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E61A4E8-910F-8145-8297-90F196B958A7}"/>
            </a:ext>
          </a:extLst>
        </p:cNvPr>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E13DEA1D-26CC-BD66-D120-FD89176FD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445D81-8A4B-B625-CC69-ED381B1619D5}"/>
              </a:ext>
            </a:extLst>
          </p:cNvPr>
          <p:cNvSpPr>
            <a:spLocks noGrp="1"/>
          </p:cNvSpPr>
          <p:nvPr>
            <p:ph type="title"/>
          </p:nvPr>
        </p:nvSpPr>
        <p:spPr>
          <a:xfrm>
            <a:off x="1136397" y="502020"/>
            <a:ext cx="6529736" cy="2584080"/>
          </a:xfrm>
        </p:spPr>
        <p:txBody>
          <a:bodyPr vert="horz" lIns="91440" tIns="45720" rIns="91440" bIns="45720" rtlCol="0" anchor="b">
            <a:normAutofit/>
          </a:bodyPr>
          <a:lstStyle/>
          <a:p>
            <a:r>
              <a:rPr lang="en-US" sz="4000" kern="1200" dirty="0">
                <a:latin typeface="+mj-lt"/>
                <a:ea typeface="+mj-ea"/>
                <a:cs typeface="+mj-cs"/>
              </a:rPr>
              <a:t>Assignment 1</a:t>
            </a:r>
            <a:br>
              <a:rPr lang="en-US" sz="4000" kern="1200" dirty="0">
                <a:latin typeface="+mj-lt"/>
                <a:ea typeface="+mj-ea"/>
                <a:cs typeface="+mj-cs"/>
              </a:rPr>
            </a:br>
            <a:br>
              <a:rPr lang="en-US" sz="4000" kern="1200" dirty="0">
                <a:latin typeface="+mj-lt"/>
                <a:ea typeface="+mj-ea"/>
                <a:cs typeface="+mj-cs"/>
              </a:rPr>
            </a:br>
            <a:r>
              <a:rPr lang="en-US" sz="2700" kern="1200" dirty="0">
                <a:latin typeface="+mj-lt"/>
                <a:ea typeface="+mj-ea"/>
                <a:cs typeface="+mj-cs"/>
              </a:rPr>
              <a:t>Pre-Recorded Presentation 15 mins. </a:t>
            </a:r>
            <a:br>
              <a:rPr lang="en-US" sz="2700" kern="1200" dirty="0">
                <a:latin typeface="+mj-lt"/>
                <a:ea typeface="+mj-ea"/>
                <a:cs typeface="+mj-cs"/>
              </a:rPr>
            </a:br>
            <a:br>
              <a:rPr lang="en-US" sz="2200" kern="1200" dirty="0">
                <a:latin typeface="+mj-lt"/>
                <a:ea typeface="+mj-ea"/>
                <a:cs typeface="+mj-cs"/>
              </a:rPr>
            </a:br>
            <a:endParaRPr lang="en-US" sz="2200" kern="1200" dirty="0">
              <a:latin typeface="+mj-lt"/>
              <a:ea typeface="+mj-ea"/>
              <a:cs typeface="+mj-cs"/>
            </a:endParaRPr>
          </a:p>
        </p:txBody>
      </p:sp>
      <p:sp>
        <p:nvSpPr>
          <p:cNvPr id="20" name="Content Placeholder 19">
            <a:extLst>
              <a:ext uri="{FF2B5EF4-FFF2-40B4-BE49-F238E27FC236}">
                <a16:creationId xmlns:a16="http://schemas.microsoft.com/office/drawing/2014/main" id="{80118E14-EA49-8B80-C755-15A732F89C08}"/>
              </a:ext>
            </a:extLst>
          </p:cNvPr>
          <p:cNvSpPr>
            <a:spLocks noGrp="1"/>
          </p:cNvSpPr>
          <p:nvPr>
            <p:ph idx="1"/>
          </p:nvPr>
        </p:nvSpPr>
        <p:spPr>
          <a:xfrm>
            <a:off x="1144923" y="2937510"/>
            <a:ext cx="6954556" cy="3003467"/>
          </a:xfrm>
        </p:spPr>
        <p:txBody>
          <a:bodyPr anchor="t">
            <a:noAutofit/>
          </a:bodyPr>
          <a:lstStyle/>
          <a:p>
            <a:pPr marL="0" indent="0">
              <a:buNone/>
            </a:pPr>
            <a:r>
              <a:rPr lang="en-GB" sz="2400" dirty="0">
                <a:effectLst/>
                <a:latin typeface="Arial" panose="020B0604020202020204" pitchFamily="34" charset="0"/>
                <a:ea typeface="Times New Roman" panose="02020603050405020304" pitchFamily="18" charset="0"/>
              </a:rPr>
              <a:t>“Analyse the impact that serious and organised crime has upon the public's perception of community safety and consider policing responses used to combat this type of offending”.</a:t>
            </a:r>
            <a:endParaRPr lang="en-GB" sz="1600" dirty="0">
              <a:effectLst/>
              <a:latin typeface="Times New Roman" panose="02020603050405020304" pitchFamily="18" charset="0"/>
              <a:ea typeface="Times New Roman" panose="02020603050405020304" pitchFamily="18" charset="0"/>
            </a:endParaRPr>
          </a:p>
          <a:p>
            <a:endParaRPr lang="en-US" sz="2400" dirty="0"/>
          </a:p>
        </p:txBody>
      </p:sp>
      <p:sp>
        <p:nvSpPr>
          <p:cNvPr id="25" name="Rectangle 24">
            <a:extLst>
              <a:ext uri="{FF2B5EF4-FFF2-40B4-BE49-F238E27FC236}">
                <a16:creationId xmlns:a16="http://schemas.microsoft.com/office/drawing/2014/main" id="{17A4DD0D-4542-4EFB-6E11-B6D0667E8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BAC46699-28C1-35B7-1734-AEFE028C39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C400E921-81F0-ECBD-5B26-CEE98ECB3D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EDD5C6D8-2C09-8908-9EE4-B8A2DBCC45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536612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4AF6852-26D1-B1E0-9D60-318228DFA41C}"/>
            </a:ext>
          </a:extLst>
        </p:cNvPr>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88E221E-A165-341B-F5A5-8F300606A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77AF89-09AA-FD23-0866-2EEBE3788F28}"/>
              </a:ext>
            </a:extLst>
          </p:cNvPr>
          <p:cNvSpPr>
            <a:spLocks noGrp="1"/>
          </p:cNvSpPr>
          <p:nvPr>
            <p:ph type="title"/>
          </p:nvPr>
        </p:nvSpPr>
        <p:spPr>
          <a:xfrm>
            <a:off x="1136397" y="502020"/>
            <a:ext cx="6529736" cy="2584080"/>
          </a:xfrm>
        </p:spPr>
        <p:txBody>
          <a:bodyPr vert="horz" lIns="91440" tIns="45720" rIns="91440" bIns="45720" rtlCol="0" anchor="b">
            <a:normAutofit/>
          </a:bodyPr>
          <a:lstStyle/>
          <a:p>
            <a:r>
              <a:rPr lang="en-US" sz="4000" kern="1200" dirty="0">
                <a:latin typeface="+mj-lt"/>
                <a:ea typeface="+mj-ea"/>
                <a:cs typeface="+mj-cs"/>
              </a:rPr>
              <a:t>Assignment 2</a:t>
            </a:r>
            <a:br>
              <a:rPr lang="en-US" sz="4000" kern="1200" dirty="0">
                <a:latin typeface="+mj-lt"/>
                <a:ea typeface="+mj-ea"/>
                <a:cs typeface="+mj-cs"/>
              </a:rPr>
            </a:br>
            <a:br>
              <a:rPr lang="en-US" sz="4000" kern="1200" dirty="0">
                <a:latin typeface="+mj-lt"/>
                <a:ea typeface="+mj-ea"/>
                <a:cs typeface="+mj-cs"/>
              </a:rPr>
            </a:br>
            <a:endParaRPr lang="en-US" sz="2200" kern="1200" dirty="0">
              <a:latin typeface="+mj-lt"/>
              <a:ea typeface="+mj-ea"/>
              <a:cs typeface="+mj-cs"/>
            </a:endParaRPr>
          </a:p>
        </p:txBody>
      </p:sp>
      <p:sp>
        <p:nvSpPr>
          <p:cNvPr id="20" name="Content Placeholder 19">
            <a:extLst>
              <a:ext uri="{FF2B5EF4-FFF2-40B4-BE49-F238E27FC236}">
                <a16:creationId xmlns:a16="http://schemas.microsoft.com/office/drawing/2014/main" id="{A8837C57-E130-27A6-DEF4-EDE7D90E8EE4}"/>
              </a:ext>
            </a:extLst>
          </p:cNvPr>
          <p:cNvSpPr>
            <a:spLocks noGrp="1"/>
          </p:cNvSpPr>
          <p:nvPr>
            <p:ph idx="1"/>
          </p:nvPr>
        </p:nvSpPr>
        <p:spPr>
          <a:xfrm>
            <a:off x="1144923" y="2937510"/>
            <a:ext cx="6954556" cy="3003467"/>
          </a:xfrm>
        </p:spPr>
        <p:txBody>
          <a:bodyPr anchor="t">
            <a:noAutofit/>
          </a:bodyPr>
          <a:lstStyle/>
          <a:p>
            <a:r>
              <a:rPr lang="en-US" sz="2400" dirty="0"/>
              <a:t>2 Hour Examination</a:t>
            </a:r>
          </a:p>
        </p:txBody>
      </p:sp>
      <p:sp>
        <p:nvSpPr>
          <p:cNvPr id="25" name="Rectangle 24">
            <a:extLst>
              <a:ext uri="{FF2B5EF4-FFF2-40B4-BE49-F238E27FC236}">
                <a16:creationId xmlns:a16="http://schemas.microsoft.com/office/drawing/2014/main" id="{B289256C-5C51-AFE1-4948-D93EF189B4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A1989897-832D-C17D-EB82-684610CEA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1B070CE5-54B0-F6C5-B227-F2C92D256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F975FFB0-9A0A-C38C-9978-2B2292143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0113824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5B2C2F-0CC7-8966-B3E6-B5CBC8B6366A}"/>
              </a:ext>
            </a:extLst>
          </p:cNvPr>
          <p:cNvSpPr>
            <a:spLocks noGrp="1"/>
          </p:cNvSpPr>
          <p:nvPr>
            <p:ph type="title"/>
          </p:nvPr>
        </p:nvSpPr>
        <p:spPr>
          <a:xfrm>
            <a:off x="1136397" y="502020"/>
            <a:ext cx="6529736" cy="2584080"/>
          </a:xfrm>
        </p:spPr>
        <p:txBody>
          <a:bodyPr vert="horz" lIns="91440" tIns="45720" rIns="91440" bIns="45720" rtlCol="0" anchor="b">
            <a:normAutofit/>
          </a:bodyPr>
          <a:lstStyle/>
          <a:p>
            <a:r>
              <a:rPr lang="en-US" b="1" kern="1200" dirty="0">
                <a:latin typeface="+mj-lt"/>
                <a:ea typeface="+mj-ea"/>
                <a:cs typeface="+mj-cs"/>
              </a:rPr>
              <a:t>Warning – We will be covering some emotive topics during this module</a:t>
            </a:r>
            <a:br>
              <a:rPr lang="en-US" sz="2200" kern="1200" dirty="0">
                <a:latin typeface="+mj-lt"/>
                <a:ea typeface="+mj-ea"/>
                <a:cs typeface="+mj-cs"/>
              </a:rPr>
            </a:br>
            <a:br>
              <a:rPr lang="en-US" sz="2200" kern="1200" dirty="0">
                <a:latin typeface="+mj-lt"/>
                <a:ea typeface="+mj-ea"/>
                <a:cs typeface="+mj-cs"/>
              </a:rPr>
            </a:br>
            <a:endParaRPr lang="en-US" sz="2200" kern="1200" dirty="0">
              <a:latin typeface="+mj-lt"/>
              <a:ea typeface="+mj-ea"/>
              <a:cs typeface="+mj-cs"/>
            </a:endParaRPr>
          </a:p>
        </p:txBody>
      </p:sp>
      <p:sp>
        <p:nvSpPr>
          <p:cNvPr id="20" name="Content Placeholder 19">
            <a:extLst>
              <a:ext uri="{FF2B5EF4-FFF2-40B4-BE49-F238E27FC236}">
                <a16:creationId xmlns:a16="http://schemas.microsoft.com/office/drawing/2014/main" id="{9C362E9C-5576-DBD2-C39F-D568AC6B2305}"/>
              </a:ext>
            </a:extLst>
          </p:cNvPr>
          <p:cNvSpPr>
            <a:spLocks noGrp="1"/>
          </p:cNvSpPr>
          <p:nvPr>
            <p:ph idx="1"/>
          </p:nvPr>
        </p:nvSpPr>
        <p:spPr>
          <a:xfrm>
            <a:off x="1144923" y="2937510"/>
            <a:ext cx="6521210" cy="3003467"/>
          </a:xfrm>
        </p:spPr>
        <p:txBody>
          <a:bodyPr anchor="t">
            <a:noAutofit/>
          </a:bodyPr>
          <a:lstStyle/>
          <a:p>
            <a:r>
              <a:rPr kumimoji="0" lang="en-US" sz="2400" b="0" i="0" u="none" strike="noStrike" kern="1200" cap="none" spc="0" normalizeH="0" baseline="0" noProof="0" dirty="0">
                <a:ln>
                  <a:noFill/>
                </a:ln>
                <a:solidFill>
                  <a:prstClr val="black"/>
                </a:solidFill>
                <a:effectLst/>
                <a:uLnTx/>
                <a:uFillTx/>
                <a:latin typeface="Aptos Display" panose="02110004020202020204"/>
                <a:ea typeface="+mj-ea"/>
                <a:cs typeface="+mj-cs"/>
              </a:rPr>
              <a:t>Please review the scheme of work so that you are aware of what topics may be covered during lectures/seminars and beware of emotive topics,</a:t>
            </a:r>
          </a:p>
          <a:p>
            <a:r>
              <a:rPr kumimoji="0" lang="en-US" sz="2400" b="0" i="0" u="none" strike="noStrike" kern="1200" cap="none" spc="0" normalizeH="0" baseline="0" noProof="0" dirty="0">
                <a:ln>
                  <a:noFill/>
                </a:ln>
                <a:solidFill>
                  <a:prstClr val="black"/>
                </a:solidFill>
                <a:effectLst/>
                <a:uLnTx/>
                <a:uFillTx/>
                <a:latin typeface="Aptos Display" panose="02110004020202020204"/>
                <a:ea typeface="+mj-ea"/>
                <a:cs typeface="+mj-cs"/>
              </a:rPr>
              <a:t>Please speak to your lecturer if you have concerns about topics that are being covered,</a:t>
            </a:r>
          </a:p>
          <a:p>
            <a:r>
              <a:rPr kumimoji="0" lang="en-US" sz="2400" b="0" i="0" u="none" strike="noStrike" kern="1200" cap="none" spc="0" normalizeH="0" baseline="0" noProof="0" dirty="0">
                <a:ln>
                  <a:noFill/>
                </a:ln>
                <a:solidFill>
                  <a:prstClr val="black"/>
                </a:solidFill>
                <a:effectLst/>
                <a:uLnTx/>
                <a:uFillTx/>
                <a:latin typeface="Aptos Display" panose="02110004020202020204"/>
                <a:ea typeface="+mj-ea"/>
                <a:cs typeface="+mj-cs"/>
              </a:rPr>
              <a:t>See wellbeing tile within Moodle if you require support.</a:t>
            </a:r>
            <a:endParaRPr lang="en-US" sz="2400" dirty="0"/>
          </a:p>
        </p:txBody>
      </p:sp>
      <p:sp>
        <p:nvSpPr>
          <p:cNvPr id="25" name="Rectangle 24">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103045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hand tied to chains&#10;&#10;Description automatically generated">
            <a:extLst>
              <a:ext uri="{FF2B5EF4-FFF2-40B4-BE49-F238E27FC236}">
                <a16:creationId xmlns:a16="http://schemas.microsoft.com/office/drawing/2014/main" id="{2C2D8B1B-6844-A8FD-8C78-087E2FCC2DB0}"/>
              </a:ext>
            </a:extLst>
          </p:cNvPr>
          <p:cNvPicPr>
            <a:picLocks noChangeAspect="1"/>
          </p:cNvPicPr>
          <p:nvPr/>
        </p:nvPicPr>
        <p:blipFill>
          <a:blip r:embed="rId2"/>
          <a:srcRect t="8094" b="25381"/>
          <a:stretch>
            <a:fillRect/>
          </a:stretch>
        </p:blipFill>
        <p:spPr>
          <a:xfrm>
            <a:off x="3882570" y="10"/>
            <a:ext cx="8309429" cy="6857990"/>
          </a:xfrm>
          <a:custGeom>
            <a:avLst/>
            <a:gdLst/>
            <a:ahLst/>
            <a:cxnLst/>
            <a:rect l="l" t="t" r="r" b="b"/>
            <a:pathLst>
              <a:path w="12192000" h="6858000">
                <a:moveTo>
                  <a:pt x="0" y="0"/>
                </a:moveTo>
                <a:lnTo>
                  <a:pt x="12192000" y="0"/>
                </a:lnTo>
                <a:lnTo>
                  <a:pt x="12192000" y="6858000"/>
                </a:lnTo>
                <a:lnTo>
                  <a:pt x="0" y="6858000"/>
                </a:lnTo>
                <a:close/>
              </a:path>
            </a:pathLst>
          </a:custGeom>
        </p:spPr>
      </p:pic>
      <p:grpSp>
        <p:nvGrpSpPr>
          <p:cNvPr id="21" name="Group 20">
            <a:extLst>
              <a:ext uri="{FF2B5EF4-FFF2-40B4-BE49-F238E27FC236}">
                <a16:creationId xmlns:a16="http://schemas.microsoft.com/office/drawing/2014/main" id="{63737881-458F-40AD-B72B-B57D267DC4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sp>
          <p:nvSpPr>
            <p:cNvPr id="22" name="Freeform: Shape 21">
              <a:extLst>
                <a:ext uri="{FF2B5EF4-FFF2-40B4-BE49-F238E27FC236}">
                  <a16:creationId xmlns:a16="http://schemas.microsoft.com/office/drawing/2014/main" id="{C2967126-346F-41EA-982D-63D8EBB60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3" name="Group 22">
              <a:extLst>
                <a:ext uri="{FF2B5EF4-FFF2-40B4-BE49-F238E27FC236}">
                  <a16:creationId xmlns:a16="http://schemas.microsoft.com/office/drawing/2014/main" id="{1BCD9601-1F44-4E40-998C-1B256DAE946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24" name="Group 23">
                <a:extLst>
                  <a:ext uri="{FF2B5EF4-FFF2-40B4-BE49-F238E27FC236}">
                    <a16:creationId xmlns:a16="http://schemas.microsoft.com/office/drawing/2014/main" id="{1A1CA4E9-12FA-47EB-8471-25E8D55152C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28" name="Freeform: Shape 27">
                  <a:extLst>
                    <a:ext uri="{FF2B5EF4-FFF2-40B4-BE49-F238E27FC236}">
                      <a16:creationId xmlns:a16="http://schemas.microsoft.com/office/drawing/2014/main" id="{E13A9BF0-334C-4457-A635-9CA4877EA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FF05821A-8598-44E4-A18C-538D5331E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5" name="Group 24">
                <a:extLst>
                  <a:ext uri="{FF2B5EF4-FFF2-40B4-BE49-F238E27FC236}">
                    <a16:creationId xmlns:a16="http://schemas.microsoft.com/office/drawing/2014/main" id="{8A4ECC81-E17F-4F87-9A0B-398363A864A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3">
                  <a:alphaModFix amt="57000"/>
                </a:blip>
                <a:tile tx="0" ty="0" sx="100000" sy="100000" flip="none" algn="tl"/>
              </a:blipFill>
              <a:effectLst/>
            </p:grpSpPr>
            <p:sp>
              <p:nvSpPr>
                <p:cNvPr id="26" name="Freeform: Shape 25">
                  <a:extLst>
                    <a:ext uri="{FF2B5EF4-FFF2-40B4-BE49-F238E27FC236}">
                      <a16:creationId xmlns:a16="http://schemas.microsoft.com/office/drawing/2014/main" id="{1FBBD7D8-A895-40D0-A53D-DEDF495B2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BA602493-BC70-48CF-BDBA-88A866227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Tree>
    <p:extLst>
      <p:ext uri="{BB962C8B-B14F-4D97-AF65-F5344CB8AC3E}">
        <p14:creationId xmlns:p14="http://schemas.microsoft.com/office/powerpoint/2010/main" val="39358042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2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F60C9D-A918-C3B1-26CB-E7382D6D6E06}"/>
              </a:ext>
            </a:extLst>
          </p:cNvPr>
          <p:cNvSpPr>
            <a:spLocks noGrp="1"/>
          </p:cNvSpPr>
          <p:nvPr>
            <p:ph type="ctrTitle"/>
          </p:nvPr>
        </p:nvSpPr>
        <p:spPr>
          <a:xfrm>
            <a:off x="466722" y="586855"/>
            <a:ext cx="3201366" cy="3387497"/>
          </a:xfrm>
        </p:spPr>
        <p:txBody>
          <a:bodyPr vert="horz" lIns="91440" tIns="45720" rIns="91440" bIns="45720" rtlCol="0" anchor="b">
            <a:normAutofit/>
          </a:bodyPr>
          <a:lstStyle/>
          <a:p>
            <a:pPr algn="r"/>
            <a:r>
              <a:rPr lang="en-US" sz="4000" kern="1200">
                <a:solidFill>
                  <a:srgbClr val="FFFFFF"/>
                </a:solidFill>
                <a:latin typeface="+mj-lt"/>
                <a:ea typeface="+mj-ea"/>
                <a:cs typeface="+mj-cs"/>
              </a:rPr>
              <a:t>Aims and Objectives</a:t>
            </a:r>
          </a:p>
        </p:txBody>
      </p:sp>
      <p:sp>
        <p:nvSpPr>
          <p:cNvPr id="3" name="Subtitle 2">
            <a:extLst>
              <a:ext uri="{FF2B5EF4-FFF2-40B4-BE49-F238E27FC236}">
                <a16:creationId xmlns:a16="http://schemas.microsoft.com/office/drawing/2014/main" id="{6320AA99-EBD6-4191-A6B2-6286BB6145FE}"/>
              </a:ext>
            </a:extLst>
          </p:cNvPr>
          <p:cNvSpPr>
            <a:spLocks noGrp="1"/>
          </p:cNvSpPr>
          <p:nvPr>
            <p:ph type="subTitle" idx="1"/>
          </p:nvPr>
        </p:nvSpPr>
        <p:spPr>
          <a:xfrm>
            <a:off x="4810259" y="649480"/>
            <a:ext cx="6555347" cy="5546047"/>
          </a:xfrm>
        </p:spPr>
        <p:txBody>
          <a:bodyPr vert="horz" lIns="91440" tIns="45720" rIns="91440" bIns="45720" rtlCol="0" anchor="ctr">
            <a:normAutofit/>
          </a:bodyPr>
          <a:lstStyle/>
          <a:p>
            <a:pPr indent="-228600" algn="l">
              <a:lnSpc>
                <a:spcPct val="150000"/>
              </a:lnSpc>
              <a:buFont typeface="Arial" panose="020B0604020202020204" pitchFamily="34" charset="0"/>
              <a:buChar char="•"/>
            </a:pPr>
            <a:r>
              <a:rPr lang="en-US" sz="2000" dirty="0"/>
              <a:t>Examine Section 1,2, of the Modern Slavery At 2015</a:t>
            </a:r>
          </a:p>
          <a:p>
            <a:pPr indent="-228600" algn="l">
              <a:lnSpc>
                <a:spcPct val="150000"/>
              </a:lnSpc>
              <a:buFont typeface="Arial" panose="020B0604020202020204" pitchFamily="34" charset="0"/>
              <a:buChar char="•"/>
            </a:pPr>
            <a:r>
              <a:rPr lang="en-US" sz="2000" dirty="0"/>
              <a:t>Examine the meaning of exploitation</a:t>
            </a:r>
          </a:p>
          <a:p>
            <a:pPr indent="-228600" algn="l">
              <a:lnSpc>
                <a:spcPct val="150000"/>
              </a:lnSpc>
              <a:buFont typeface="Arial" panose="020B0604020202020204" pitchFamily="34" charset="0"/>
              <a:buChar char="•"/>
            </a:pPr>
            <a:r>
              <a:rPr lang="en-US" sz="2000" dirty="0"/>
              <a:t>Examine section 32 of the Human Tissue Act 2004 </a:t>
            </a:r>
          </a:p>
          <a:p>
            <a:pPr indent="-228600" algn="l">
              <a:buFont typeface="Arial" panose="020B0604020202020204" pitchFamily="34" charset="0"/>
              <a:buChar char="•"/>
            </a:pPr>
            <a:endParaRPr lang="en-US" sz="2000" dirty="0"/>
          </a:p>
        </p:txBody>
      </p:sp>
    </p:spTree>
    <p:extLst>
      <p:ext uri="{BB962C8B-B14F-4D97-AF65-F5344CB8AC3E}">
        <p14:creationId xmlns:p14="http://schemas.microsoft.com/office/powerpoint/2010/main" val="2144376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6F3484-E082-0E9A-4531-3B26FC2A354E}"/>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Task</a:t>
            </a:r>
          </a:p>
        </p:txBody>
      </p:sp>
      <p:sp>
        <p:nvSpPr>
          <p:cNvPr id="3" name="Content Placeholder 2">
            <a:extLst>
              <a:ext uri="{FF2B5EF4-FFF2-40B4-BE49-F238E27FC236}">
                <a16:creationId xmlns:a16="http://schemas.microsoft.com/office/drawing/2014/main" id="{795307FF-7C60-4503-2D23-E7FA51D7823F}"/>
              </a:ext>
            </a:extLst>
          </p:cNvPr>
          <p:cNvSpPr>
            <a:spLocks noGrp="1"/>
          </p:cNvSpPr>
          <p:nvPr>
            <p:ph idx="1"/>
          </p:nvPr>
        </p:nvSpPr>
        <p:spPr>
          <a:xfrm>
            <a:off x="4581727" y="649480"/>
            <a:ext cx="3025303" cy="5546047"/>
          </a:xfrm>
        </p:spPr>
        <p:txBody>
          <a:bodyPr anchor="ctr">
            <a:normAutofit/>
          </a:bodyPr>
          <a:lstStyle/>
          <a:p>
            <a:pPr marL="0" indent="0">
              <a:buNone/>
            </a:pPr>
            <a:r>
              <a:rPr lang="en-GB" sz="2400" dirty="0"/>
              <a:t>What does modern day slavery look like?</a:t>
            </a:r>
          </a:p>
          <a:p>
            <a:pPr marL="0" indent="0">
              <a:buNone/>
            </a:pPr>
            <a:endParaRPr lang="en-GB" sz="2400" dirty="0"/>
          </a:p>
          <a:p>
            <a:pPr marL="0" indent="0">
              <a:buNone/>
            </a:pPr>
            <a:r>
              <a:rPr lang="en-GB" sz="2400" dirty="0"/>
              <a:t>What offences are associated with it?</a:t>
            </a:r>
          </a:p>
          <a:p>
            <a:pPr marL="0" indent="0">
              <a:buNone/>
            </a:pPr>
            <a:endParaRPr lang="en-GB" sz="2400" dirty="0"/>
          </a:p>
          <a:p>
            <a:pPr marL="0" indent="0">
              <a:buNone/>
            </a:pPr>
            <a:r>
              <a:rPr lang="en-GB" sz="2400" dirty="0"/>
              <a:t>Who are the victims?</a:t>
            </a:r>
          </a:p>
          <a:p>
            <a:pPr marL="0" indent="0">
              <a:buNone/>
            </a:pPr>
            <a:endParaRPr lang="en-GB" sz="2000" dirty="0"/>
          </a:p>
        </p:txBody>
      </p:sp>
    </p:spTree>
    <p:extLst>
      <p:ext uri="{BB962C8B-B14F-4D97-AF65-F5344CB8AC3E}">
        <p14:creationId xmlns:p14="http://schemas.microsoft.com/office/powerpoint/2010/main" val="4408618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723188-B85A-FEDE-5626-4CB5568ABEFA}"/>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Hidden Crime</a:t>
            </a:r>
          </a:p>
        </p:txBody>
      </p:sp>
      <p:sp>
        <p:nvSpPr>
          <p:cNvPr id="3" name="Content Placeholder 2">
            <a:extLst>
              <a:ext uri="{FF2B5EF4-FFF2-40B4-BE49-F238E27FC236}">
                <a16:creationId xmlns:a16="http://schemas.microsoft.com/office/drawing/2014/main" id="{B4D99241-E38A-C7D9-AD0B-A1956698EFBF}"/>
              </a:ext>
            </a:extLst>
          </p:cNvPr>
          <p:cNvSpPr>
            <a:spLocks noGrp="1"/>
          </p:cNvSpPr>
          <p:nvPr>
            <p:ph idx="1"/>
          </p:nvPr>
        </p:nvSpPr>
        <p:spPr>
          <a:xfrm>
            <a:off x="4810259" y="649480"/>
            <a:ext cx="6555347" cy="5546047"/>
          </a:xfrm>
        </p:spPr>
        <p:txBody>
          <a:bodyPr anchor="ctr">
            <a:normAutofit/>
          </a:bodyPr>
          <a:lstStyle/>
          <a:p>
            <a:pPr>
              <a:lnSpc>
                <a:spcPct val="150000"/>
              </a:lnSpc>
            </a:pPr>
            <a:r>
              <a:rPr lang="en-GB" sz="2400" dirty="0">
                <a:latin typeface="Arial" panose="020B0604020202020204" pitchFamily="34" charset="0"/>
                <a:cs typeface="Arial" panose="020B0604020202020204" pitchFamily="34" charset="0"/>
              </a:rPr>
              <a:t>There is no accurate measure of prevalence because of its hidden nature. </a:t>
            </a:r>
          </a:p>
          <a:p>
            <a:pPr>
              <a:lnSpc>
                <a:spcPct val="150000"/>
              </a:lnSpc>
            </a:pPr>
            <a:r>
              <a:rPr lang="en-GB" sz="2400" dirty="0">
                <a:latin typeface="Arial" panose="020B0604020202020204" pitchFamily="34" charset="0"/>
                <a:cs typeface="Arial" panose="020B0604020202020204" pitchFamily="34" charset="0"/>
              </a:rPr>
              <a:t>Since the introduction of the Modern Slavery Act 2015 there has been an increase in potential victims. </a:t>
            </a:r>
          </a:p>
          <a:p>
            <a:pPr>
              <a:lnSpc>
                <a:spcPct val="150000"/>
              </a:lnSpc>
            </a:pPr>
            <a:r>
              <a:rPr lang="en-GB" sz="2400" dirty="0">
                <a:highlight>
                  <a:srgbClr val="FFFFFF"/>
                </a:highlight>
                <a:latin typeface="Arial" panose="020B0604020202020204" pitchFamily="34" charset="0"/>
                <a:cs typeface="Arial" panose="020B0604020202020204" pitchFamily="34" charset="0"/>
              </a:rPr>
              <a:t>T</a:t>
            </a:r>
            <a:r>
              <a:rPr lang="en-GB" sz="2400" b="0" i="0" dirty="0">
                <a:effectLst/>
                <a:highlight>
                  <a:srgbClr val="FFFFFF"/>
                </a:highlight>
                <a:latin typeface="Arial" panose="020B0604020202020204" pitchFamily="34" charset="0"/>
                <a:cs typeface="Arial" panose="020B0604020202020204" pitchFamily="34" charset="0"/>
              </a:rPr>
              <a:t>here were 19,125 modern slavery </a:t>
            </a:r>
            <a:r>
              <a:rPr lang="en-GB" sz="2400" dirty="0">
                <a:highlight>
                  <a:srgbClr val="FFFFFF"/>
                </a:highlight>
                <a:latin typeface="Arial" panose="020B0604020202020204" pitchFamily="34" charset="0"/>
                <a:cs typeface="Arial" panose="020B0604020202020204" pitchFamily="34" charset="0"/>
              </a:rPr>
              <a:t>referrals </a:t>
            </a:r>
            <a:r>
              <a:rPr lang="en-GB" sz="2400" b="0" i="0" dirty="0">
                <a:effectLst/>
                <a:highlight>
                  <a:srgbClr val="FFFFFF"/>
                </a:highlight>
                <a:latin typeface="Arial" panose="020B0604020202020204" pitchFamily="34" charset="0"/>
                <a:cs typeface="Arial" panose="020B0604020202020204" pitchFamily="34" charset="0"/>
              </a:rPr>
              <a:t> in England and Wales in the year ending March 2024 (Office for National Statistics, 2020). </a:t>
            </a:r>
          </a:p>
          <a:p>
            <a:endParaRPr lang="en-GB" sz="2000" dirty="0"/>
          </a:p>
        </p:txBody>
      </p:sp>
    </p:spTree>
    <p:extLst>
      <p:ext uri="{BB962C8B-B14F-4D97-AF65-F5344CB8AC3E}">
        <p14:creationId xmlns:p14="http://schemas.microsoft.com/office/powerpoint/2010/main" val="40338304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35C587C-FB15-9A8A-EB20-AAB6F401F9B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A36D20-A66D-B949-6F3D-ADC01390D1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3ACD22A9-E470-7D57-309D-7138F94F86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26F8A28-770E-AA09-A05A-E43584FA9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C113A55-57D4-D06C-B18A-8057962E8D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193EE61-3222-4F24-28CB-7A04C5A8B4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C27B-675B-269F-29B1-7C86ADDC7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532F03F8-C029-794B-8BCF-18BB8348E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F09AD2-3737-39C1-562B-AE7B19580E16}"/>
              </a:ext>
            </a:extLst>
          </p:cNvPr>
          <p:cNvSpPr>
            <a:spLocks noGrp="1"/>
          </p:cNvSpPr>
          <p:nvPr>
            <p:ph type="title"/>
          </p:nvPr>
        </p:nvSpPr>
        <p:spPr>
          <a:xfrm>
            <a:off x="466722" y="586855"/>
            <a:ext cx="3201366" cy="3387497"/>
          </a:xfrm>
        </p:spPr>
        <p:txBody>
          <a:bodyPr anchor="b">
            <a:normAutofit/>
          </a:bodyPr>
          <a:lstStyle/>
          <a:p>
            <a:r>
              <a:rPr lang="en-GB" sz="4000" dirty="0">
                <a:solidFill>
                  <a:srgbClr val="FFFFFF"/>
                </a:solidFill>
              </a:rPr>
              <a:t>Why Immigrant Smuggling Pays!</a:t>
            </a:r>
          </a:p>
        </p:txBody>
      </p:sp>
      <p:pic>
        <p:nvPicPr>
          <p:cNvPr id="4" name="Online Media 3" title="Why migrant smuggling pays: Khalid Koser at TEDxGhent">
            <a:hlinkClick r:id="" action="ppaction://media"/>
            <a:extLst>
              <a:ext uri="{FF2B5EF4-FFF2-40B4-BE49-F238E27FC236}">
                <a16:creationId xmlns:a16="http://schemas.microsoft.com/office/drawing/2014/main" id="{B3210217-3DD2-E9A1-6191-DD585D841261}"/>
              </a:ext>
            </a:extLst>
          </p:cNvPr>
          <p:cNvPicPr>
            <a:picLocks noGrp="1" noRot="1" noChangeAspect="1"/>
          </p:cNvPicPr>
          <p:nvPr>
            <p:ph idx="1"/>
            <a:videoFile r:link="rId1"/>
          </p:nvPr>
        </p:nvPicPr>
        <p:blipFill>
          <a:blip r:embed="rId4"/>
          <a:stretch>
            <a:fillRect/>
          </a:stretch>
        </p:blipFill>
        <p:spPr>
          <a:xfrm>
            <a:off x="4220188" y="1202076"/>
            <a:ext cx="7795953" cy="4404930"/>
          </a:xfrm>
          <a:prstGeom prst="rect">
            <a:avLst/>
          </a:prstGeom>
        </p:spPr>
      </p:pic>
    </p:spTree>
    <p:extLst>
      <p:ext uri="{BB962C8B-B14F-4D97-AF65-F5344CB8AC3E}">
        <p14:creationId xmlns:p14="http://schemas.microsoft.com/office/powerpoint/2010/main" val="2560602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294BC2-11B8-098E-8675-9C18E139F730}"/>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Introduction to the Modern Slavery Act 2015</a:t>
            </a:r>
          </a:p>
        </p:txBody>
      </p:sp>
      <p:pic>
        <p:nvPicPr>
          <p:cNvPr id="7" name="Content Placeholder 6">
            <a:extLst>
              <a:ext uri="{FF2B5EF4-FFF2-40B4-BE49-F238E27FC236}">
                <a16:creationId xmlns:a16="http://schemas.microsoft.com/office/drawing/2014/main" id="{8B389EFF-33E5-9BAE-7BAD-B043DEA3D0EF}"/>
              </a:ext>
            </a:extLst>
          </p:cNvPr>
          <p:cNvPicPr>
            <a:picLocks noGrp="1" noChangeAspect="1"/>
          </p:cNvPicPr>
          <p:nvPr>
            <p:ph idx="1"/>
          </p:nvPr>
        </p:nvPicPr>
        <p:blipFill>
          <a:blip r:embed="rId2"/>
          <a:stretch>
            <a:fillRect/>
          </a:stretch>
        </p:blipFill>
        <p:spPr>
          <a:xfrm>
            <a:off x="1911048" y="1675227"/>
            <a:ext cx="8369904" cy="4394199"/>
          </a:xfrm>
          <a:prstGeom prst="rect">
            <a:avLst/>
          </a:prstGeom>
        </p:spPr>
      </p:pic>
    </p:spTree>
    <p:extLst>
      <p:ext uri="{BB962C8B-B14F-4D97-AF65-F5344CB8AC3E}">
        <p14:creationId xmlns:p14="http://schemas.microsoft.com/office/powerpoint/2010/main" val="19950710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reeform: Shape 3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Rectangle 3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C48D82-36FE-BEB3-4EEA-F22B0DCE8A64}"/>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Modern Slavery Act 2015</a:t>
            </a:r>
          </a:p>
        </p:txBody>
      </p:sp>
      <p:sp>
        <p:nvSpPr>
          <p:cNvPr id="3" name="Content Placeholder 2">
            <a:extLst>
              <a:ext uri="{FF2B5EF4-FFF2-40B4-BE49-F238E27FC236}">
                <a16:creationId xmlns:a16="http://schemas.microsoft.com/office/drawing/2014/main" id="{86B0720A-F6F5-B5B7-8A6C-78709FB2EFD2}"/>
              </a:ext>
            </a:extLst>
          </p:cNvPr>
          <p:cNvSpPr>
            <a:spLocks noGrp="1"/>
          </p:cNvSpPr>
          <p:nvPr>
            <p:ph idx="1"/>
          </p:nvPr>
        </p:nvSpPr>
        <p:spPr>
          <a:xfrm>
            <a:off x="4037826" y="649480"/>
            <a:ext cx="4037835" cy="5546047"/>
          </a:xfrm>
        </p:spPr>
        <p:txBody>
          <a:bodyPr anchor="ctr">
            <a:normAutofit/>
          </a:bodyPr>
          <a:lstStyle/>
          <a:p>
            <a:pPr marL="0" indent="0">
              <a:buNone/>
            </a:pPr>
            <a:r>
              <a:rPr lang="en-GB" sz="2400" dirty="0"/>
              <a:t>“T</a:t>
            </a:r>
            <a:r>
              <a:rPr lang="en-GB" sz="2400" b="0" i="0" dirty="0">
                <a:effectLst/>
                <a:highlight>
                  <a:srgbClr val="FFFFFF"/>
                </a:highlight>
              </a:rPr>
              <a:t>he Modern Slavery Act provides law enforcement the tools to fight modern slavery, ensure perpetrators can receive suitably severe punishments for these appalling crimes and enhance support and protection for victims” (Home Office, 2014)</a:t>
            </a:r>
          </a:p>
        </p:txBody>
      </p:sp>
      <p:pic>
        <p:nvPicPr>
          <p:cNvPr id="5" name="Picture 4">
            <a:extLst>
              <a:ext uri="{FF2B5EF4-FFF2-40B4-BE49-F238E27FC236}">
                <a16:creationId xmlns:a16="http://schemas.microsoft.com/office/drawing/2014/main" id="{BEDCAD7C-48CF-ACA0-DC31-3DD62C4D7178}"/>
              </a:ext>
            </a:extLst>
          </p:cNvPr>
          <p:cNvPicPr>
            <a:picLocks noChangeAspect="1"/>
          </p:cNvPicPr>
          <p:nvPr/>
        </p:nvPicPr>
        <p:blipFill>
          <a:blip r:embed="rId2"/>
          <a:srcRect l="8424" r="14724" b="2"/>
          <a:stretch/>
        </p:blipFill>
        <p:spPr>
          <a:xfrm>
            <a:off x="8109502" y="1685062"/>
            <a:ext cx="3615776" cy="3499755"/>
          </a:xfrm>
          <a:prstGeom prst="rect">
            <a:avLst/>
          </a:prstGeom>
        </p:spPr>
      </p:pic>
    </p:spTree>
    <p:extLst>
      <p:ext uri="{BB962C8B-B14F-4D97-AF65-F5344CB8AC3E}">
        <p14:creationId xmlns:p14="http://schemas.microsoft.com/office/powerpoint/2010/main" val="37689691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E11CB5E6-853C-47C7-901D-71CAB1FEEDA7}"/>
              </a:ext>
            </a:extLst>
          </p:cNvPr>
          <p:cNvGraphicFramePr>
            <a:graphicFrameLocks noGrp="1"/>
          </p:cNvGraphicFramePr>
          <p:nvPr>
            <p:ph idx="1"/>
            <p:extLst>
              <p:ext uri="{D42A27DB-BD31-4B8C-83A1-F6EECF244321}">
                <p14:modId xmlns:p14="http://schemas.microsoft.com/office/powerpoint/2010/main" val="4091600099"/>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659391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B82D5D-BF69-EA81-6E61-1C38CBA118C0}"/>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rPr>
              <a:t>Section 1 Slavery, servitude and forced or compulsory labour</a:t>
            </a:r>
          </a:p>
        </p:txBody>
      </p:sp>
      <p:sp>
        <p:nvSpPr>
          <p:cNvPr id="3" name="Content Placeholder 2">
            <a:extLst>
              <a:ext uri="{FF2B5EF4-FFF2-40B4-BE49-F238E27FC236}">
                <a16:creationId xmlns:a16="http://schemas.microsoft.com/office/drawing/2014/main" id="{6BA293D5-0441-E883-7C7D-EFDCA67D9D0B}"/>
              </a:ext>
            </a:extLst>
          </p:cNvPr>
          <p:cNvSpPr>
            <a:spLocks noGrp="1"/>
          </p:cNvSpPr>
          <p:nvPr>
            <p:ph idx="1"/>
          </p:nvPr>
        </p:nvSpPr>
        <p:spPr>
          <a:xfrm>
            <a:off x="4810259" y="649480"/>
            <a:ext cx="6555347" cy="5546047"/>
          </a:xfrm>
        </p:spPr>
        <p:txBody>
          <a:bodyPr anchor="ctr">
            <a:normAutofit/>
          </a:bodyPr>
          <a:lstStyle/>
          <a:p>
            <a:pPr marL="0" indent="0">
              <a:buNone/>
            </a:pPr>
            <a:r>
              <a:rPr lang="en-GB" sz="2000" b="0" i="0" dirty="0">
                <a:effectLst/>
                <a:highlight>
                  <a:srgbClr val="FFFFFF"/>
                </a:highlight>
                <a:latin typeface="arial" panose="020B0604020202020204" pitchFamily="34" charset="0"/>
              </a:rPr>
              <a:t>(1)A person commits an offence if—</a:t>
            </a:r>
          </a:p>
          <a:p>
            <a:pPr marL="0" indent="0">
              <a:buNone/>
            </a:pPr>
            <a:endParaRPr lang="en-GB" sz="2000" b="0" i="0" dirty="0">
              <a:effectLst/>
              <a:highlight>
                <a:srgbClr val="FFFFFF"/>
              </a:highlight>
              <a:latin typeface="arial" panose="020B0604020202020204" pitchFamily="34" charset="0"/>
            </a:endParaRPr>
          </a:p>
          <a:p>
            <a:pPr marL="0" indent="0">
              <a:buNone/>
            </a:pPr>
            <a:r>
              <a:rPr lang="en-GB" sz="2000" b="0" i="0" dirty="0">
                <a:effectLst/>
                <a:highlight>
                  <a:srgbClr val="FFFFFF"/>
                </a:highlight>
                <a:latin typeface="arial" panose="020B0604020202020204" pitchFamily="34" charset="0"/>
              </a:rPr>
              <a:t>(a)the person holds another person in slavery or servitude and the circumstances are such that the person knows or ought to know that the other person is held in slavery or servitude, or</a:t>
            </a:r>
          </a:p>
          <a:p>
            <a:pPr marL="0" indent="0">
              <a:buNone/>
            </a:pPr>
            <a:endParaRPr lang="en-GB" sz="2000" b="0" i="0" dirty="0">
              <a:effectLst/>
              <a:highlight>
                <a:srgbClr val="FFFFFF"/>
              </a:highlight>
              <a:latin typeface="arial" panose="020B0604020202020204" pitchFamily="34" charset="0"/>
            </a:endParaRPr>
          </a:p>
          <a:p>
            <a:pPr marL="0" indent="0">
              <a:buNone/>
            </a:pPr>
            <a:r>
              <a:rPr lang="en-GB" sz="2000" b="0" i="0" dirty="0">
                <a:effectLst/>
                <a:highlight>
                  <a:srgbClr val="FFFFFF"/>
                </a:highlight>
                <a:latin typeface="arial" panose="020B0604020202020204" pitchFamily="34" charset="0"/>
              </a:rPr>
              <a:t>(b)the person requires another person to perform forced or compulsory labour and the circumstances are such that the person knows or ought to know that the other person is being required to perform forced or compulsory labour.</a:t>
            </a:r>
          </a:p>
          <a:p>
            <a:endParaRPr lang="en-GB" sz="2000" dirty="0"/>
          </a:p>
        </p:txBody>
      </p:sp>
    </p:spTree>
    <p:extLst>
      <p:ext uri="{BB962C8B-B14F-4D97-AF65-F5344CB8AC3E}">
        <p14:creationId xmlns:p14="http://schemas.microsoft.com/office/powerpoint/2010/main" val="28108231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1B3032-6BC1-ABE0-A76D-CDF75F607037}"/>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Article 4: Freedom from slavery and forced labour</a:t>
            </a:r>
          </a:p>
        </p:txBody>
      </p:sp>
      <p:sp>
        <p:nvSpPr>
          <p:cNvPr id="3" name="Content Placeholder 2">
            <a:extLst>
              <a:ext uri="{FF2B5EF4-FFF2-40B4-BE49-F238E27FC236}">
                <a16:creationId xmlns:a16="http://schemas.microsoft.com/office/drawing/2014/main" id="{8CA89E57-D13A-C0F4-C859-C45BE2A65AE2}"/>
              </a:ext>
            </a:extLst>
          </p:cNvPr>
          <p:cNvSpPr>
            <a:spLocks noGrp="1"/>
          </p:cNvSpPr>
          <p:nvPr>
            <p:ph idx="1"/>
          </p:nvPr>
        </p:nvSpPr>
        <p:spPr>
          <a:xfrm>
            <a:off x="4810259" y="649480"/>
            <a:ext cx="6555347" cy="5546047"/>
          </a:xfrm>
        </p:spPr>
        <p:txBody>
          <a:bodyPr anchor="ctr">
            <a:normAutofit lnSpcReduction="10000"/>
          </a:bodyPr>
          <a:lstStyle/>
          <a:p>
            <a:pPr>
              <a:buFont typeface="Arial" panose="020B0604020202020204" pitchFamily="34" charset="0"/>
              <a:buChar char="•"/>
            </a:pPr>
            <a:r>
              <a:rPr lang="en-GB" sz="2400" b="0" i="0" dirty="0">
                <a:effectLst/>
                <a:highlight>
                  <a:srgbClr val="FFFFFF"/>
                </a:highlight>
              </a:rPr>
              <a:t>Slavery is when someone owns you, like a piece of property.</a:t>
            </a:r>
          </a:p>
          <a:p>
            <a:pPr>
              <a:buFont typeface="Arial" panose="020B0604020202020204" pitchFamily="34" charset="0"/>
              <a:buChar char="•"/>
            </a:pPr>
            <a:r>
              <a:rPr lang="en-GB" sz="2400" b="0" i="0" dirty="0">
                <a:effectLst/>
                <a:highlight>
                  <a:srgbClr val="FFFFFF"/>
                </a:highlight>
              </a:rPr>
              <a:t>Servitude is similar to slavery -  you might provide services to a person for no reward, and be unable to stop due to coercion, but the person does not own you.</a:t>
            </a:r>
          </a:p>
          <a:p>
            <a:pPr>
              <a:buFont typeface="Arial" panose="020B0604020202020204" pitchFamily="34" charset="0"/>
              <a:buChar char="•"/>
            </a:pPr>
            <a:r>
              <a:rPr lang="en-GB" sz="2400" b="0" i="0" dirty="0">
                <a:effectLst/>
                <a:highlight>
                  <a:srgbClr val="FFFFFF"/>
                </a:highlight>
              </a:rPr>
              <a:t>Forced or compulsory labour means you are forced to do work that you have not agreed to, under the threat of punishment.</a:t>
            </a:r>
          </a:p>
          <a:p>
            <a:pPr marL="0" indent="0">
              <a:buNone/>
            </a:pPr>
            <a:endParaRPr lang="en-GB" sz="2400" b="0" i="0" dirty="0">
              <a:effectLst/>
              <a:highlight>
                <a:srgbClr val="FFFFFF"/>
              </a:highlight>
            </a:endParaRPr>
          </a:p>
          <a:p>
            <a:pPr marL="0" indent="0">
              <a:buNone/>
            </a:pPr>
            <a:r>
              <a:rPr lang="en-GB" sz="2400" dirty="0">
                <a:highlight>
                  <a:srgbClr val="FFFFFF"/>
                </a:highlight>
              </a:rPr>
              <a:t>(Equality and Human Rights Commission, 2021)</a:t>
            </a:r>
            <a:endParaRPr lang="en-GB" sz="2400" b="0" i="0" dirty="0">
              <a:effectLst/>
              <a:highlight>
                <a:srgbClr val="FFFFFF"/>
              </a:highlight>
            </a:endParaRPr>
          </a:p>
          <a:p>
            <a:pPr marL="0" indent="0">
              <a:buNone/>
            </a:pPr>
            <a:endParaRPr lang="en-GB" sz="2400" dirty="0"/>
          </a:p>
          <a:p>
            <a:pPr marL="0" indent="0">
              <a:buNone/>
            </a:pPr>
            <a:r>
              <a:rPr lang="en-GB" sz="2400" b="1" i="0" dirty="0">
                <a:effectLst/>
                <a:highlight>
                  <a:srgbClr val="FFFFFF"/>
                </a:highlight>
              </a:rPr>
              <a:t>Your right to be protected against slavery and servitude is absolute, which means it can never be restricted.</a:t>
            </a:r>
            <a:endParaRPr lang="en-GB" sz="2400" b="1" dirty="0"/>
          </a:p>
          <a:p>
            <a:endParaRPr lang="en-GB" sz="2000" dirty="0"/>
          </a:p>
        </p:txBody>
      </p:sp>
    </p:spTree>
    <p:extLst>
      <p:ext uri="{BB962C8B-B14F-4D97-AF65-F5344CB8AC3E}">
        <p14:creationId xmlns:p14="http://schemas.microsoft.com/office/powerpoint/2010/main" val="4330348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Rectangle 2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96AE9F3-4A25-ED69-FD13-628B0C763A83}"/>
              </a:ext>
            </a:extLst>
          </p:cNvPr>
          <p:cNvSpPr>
            <a:spLocks noGrp="1"/>
          </p:cNvSpPr>
          <p:nvPr>
            <p:ph idx="1"/>
          </p:nvPr>
        </p:nvSpPr>
        <p:spPr>
          <a:xfrm>
            <a:off x="4037826" y="649480"/>
            <a:ext cx="4071668" cy="5546047"/>
          </a:xfrm>
        </p:spPr>
        <p:txBody>
          <a:bodyPr anchor="ctr">
            <a:normAutofit fontScale="92500"/>
          </a:bodyPr>
          <a:lstStyle/>
          <a:p>
            <a:pPr marL="0" indent="0">
              <a:buNone/>
            </a:pPr>
            <a:endParaRPr lang="en-GB" sz="1700" dirty="0">
              <a:highlight>
                <a:srgbClr val="FFFFFF"/>
              </a:highlight>
              <a:latin typeface="Roboto" panose="02000000000000000000" pitchFamily="2" charset="0"/>
            </a:endParaRPr>
          </a:p>
          <a:p>
            <a:pPr marL="0" indent="0">
              <a:buNone/>
            </a:pPr>
            <a:r>
              <a:rPr lang="en-GB" sz="2400" b="0" i="0" dirty="0">
                <a:effectLst/>
                <a:highlight>
                  <a:srgbClr val="FFFFFF"/>
                </a:highlight>
              </a:rPr>
              <a:t>The right relating to forced labour is also absolute. However, it does not apply to work that:</a:t>
            </a:r>
          </a:p>
          <a:p>
            <a:pPr marL="0" indent="0">
              <a:buNone/>
            </a:pPr>
            <a:endParaRPr lang="en-GB" sz="2400" b="0" i="0" dirty="0">
              <a:effectLst/>
              <a:highlight>
                <a:srgbClr val="FFFFFF"/>
              </a:highlight>
            </a:endParaRPr>
          </a:p>
          <a:p>
            <a:r>
              <a:rPr lang="en-GB" sz="2400" dirty="0">
                <a:highlight>
                  <a:srgbClr val="FFFFFF"/>
                </a:highlight>
              </a:rPr>
              <a:t>Y</a:t>
            </a:r>
            <a:r>
              <a:rPr lang="en-GB" sz="2400" b="0" i="0" dirty="0">
                <a:effectLst/>
                <a:highlight>
                  <a:srgbClr val="FFFFFF"/>
                </a:highlight>
              </a:rPr>
              <a:t>ou must do as part of a prison or community sentence</a:t>
            </a:r>
          </a:p>
          <a:p>
            <a:r>
              <a:rPr lang="en-GB" sz="2400" b="0" i="0" dirty="0">
                <a:effectLst/>
                <a:highlight>
                  <a:srgbClr val="FFFFFF"/>
                </a:highlight>
              </a:rPr>
              <a:t>The government requires you to do in a state of emergency, such as after a natural or man-made disaster, and</a:t>
            </a:r>
          </a:p>
          <a:p>
            <a:r>
              <a:rPr lang="en-GB" sz="2400" dirty="0">
                <a:highlight>
                  <a:srgbClr val="FFFFFF"/>
                </a:highlight>
              </a:rPr>
              <a:t>I</a:t>
            </a:r>
            <a:r>
              <a:rPr lang="en-GB" sz="2400" b="0" i="0" dirty="0">
                <a:effectLst/>
                <a:highlight>
                  <a:srgbClr val="FFFFFF"/>
                </a:highlight>
              </a:rPr>
              <a:t>s part of normal civic obligations, like jury service.</a:t>
            </a:r>
          </a:p>
          <a:p>
            <a:endParaRPr lang="en-GB" sz="1700" dirty="0"/>
          </a:p>
        </p:txBody>
      </p:sp>
      <p:pic>
        <p:nvPicPr>
          <p:cNvPr id="5" name="Picture 4">
            <a:extLst>
              <a:ext uri="{FF2B5EF4-FFF2-40B4-BE49-F238E27FC236}">
                <a16:creationId xmlns:a16="http://schemas.microsoft.com/office/drawing/2014/main" id="{FF909B63-C145-B4CF-302B-26B4E2118ADC}"/>
              </a:ext>
            </a:extLst>
          </p:cNvPr>
          <p:cNvPicPr>
            <a:picLocks noChangeAspect="1"/>
          </p:cNvPicPr>
          <p:nvPr/>
        </p:nvPicPr>
        <p:blipFill>
          <a:blip r:embed="rId2"/>
          <a:stretch>
            <a:fillRect/>
          </a:stretch>
        </p:blipFill>
        <p:spPr>
          <a:xfrm>
            <a:off x="8109502" y="2250773"/>
            <a:ext cx="3615776" cy="2368333"/>
          </a:xfrm>
          <a:prstGeom prst="rect">
            <a:avLst/>
          </a:prstGeom>
        </p:spPr>
      </p:pic>
      <p:sp>
        <p:nvSpPr>
          <p:cNvPr id="6" name="TextBox 5">
            <a:extLst>
              <a:ext uri="{FF2B5EF4-FFF2-40B4-BE49-F238E27FC236}">
                <a16:creationId xmlns:a16="http://schemas.microsoft.com/office/drawing/2014/main" id="{6D1E1862-1E60-C209-8430-0265FC39EA87}"/>
              </a:ext>
            </a:extLst>
          </p:cNvPr>
          <p:cNvSpPr txBox="1"/>
          <p:nvPr/>
        </p:nvSpPr>
        <p:spPr>
          <a:xfrm>
            <a:off x="628650" y="1463040"/>
            <a:ext cx="2457450" cy="2123658"/>
          </a:xfrm>
          <a:prstGeom prst="rect">
            <a:avLst/>
          </a:prstGeom>
          <a:noFill/>
        </p:spPr>
        <p:txBody>
          <a:bodyPr wrap="square" rtlCol="0">
            <a:spAutoFit/>
          </a:bodyPr>
          <a:lstStyle/>
          <a:p>
            <a:r>
              <a:rPr lang="en-GB" sz="4400" dirty="0">
                <a:solidFill>
                  <a:schemeClr val="bg1"/>
                </a:solidFill>
              </a:rPr>
              <a:t>Forced Labour Contd. </a:t>
            </a:r>
          </a:p>
        </p:txBody>
      </p:sp>
    </p:spTree>
    <p:extLst>
      <p:ext uri="{BB962C8B-B14F-4D97-AF65-F5344CB8AC3E}">
        <p14:creationId xmlns:p14="http://schemas.microsoft.com/office/powerpoint/2010/main" val="40727348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Freeform: Shape 3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4" name="Rectangle 3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CBF1E23-E41A-46FA-3988-0D3AF9CC4F41}"/>
              </a:ext>
            </a:extLst>
          </p:cNvPr>
          <p:cNvSpPr>
            <a:spLocks noGrp="1"/>
          </p:cNvSpPr>
          <p:nvPr>
            <p:ph idx="1"/>
          </p:nvPr>
        </p:nvSpPr>
        <p:spPr>
          <a:xfrm>
            <a:off x="4082499" y="649480"/>
            <a:ext cx="3890142" cy="5546047"/>
          </a:xfrm>
        </p:spPr>
        <p:txBody>
          <a:bodyPr anchor="ctr">
            <a:normAutofit lnSpcReduction="10000"/>
          </a:bodyPr>
          <a:lstStyle/>
          <a:p>
            <a:pPr marL="0" indent="0">
              <a:lnSpc>
                <a:spcPct val="150000"/>
              </a:lnSpc>
              <a:buNone/>
            </a:pPr>
            <a:r>
              <a:rPr lang="en-GB" sz="2000" b="0" i="0" dirty="0">
                <a:effectLst/>
                <a:highlight>
                  <a:srgbClr val="FFFFFF"/>
                </a:highlight>
              </a:rPr>
              <a:t>In determining whether a person is being held in slavery or servitude or required to perform forced or compulsory labour, all circumstances must be regarded: </a:t>
            </a:r>
          </a:p>
          <a:p>
            <a:pPr marL="0" indent="0">
              <a:lnSpc>
                <a:spcPct val="150000"/>
              </a:lnSpc>
              <a:buNone/>
            </a:pPr>
            <a:r>
              <a:rPr lang="en-GB" sz="2000" dirty="0">
                <a:highlight>
                  <a:srgbClr val="FFFFFF"/>
                </a:highlight>
              </a:rPr>
              <a:t>Personal circumstances: </a:t>
            </a:r>
          </a:p>
          <a:p>
            <a:pPr marL="0" indent="0">
              <a:lnSpc>
                <a:spcPct val="150000"/>
              </a:lnSpc>
              <a:buNone/>
            </a:pPr>
            <a:r>
              <a:rPr lang="en-GB" sz="2000" dirty="0">
                <a:highlight>
                  <a:srgbClr val="FFFFFF"/>
                </a:highlight>
              </a:rPr>
              <a:t>Are they a child, family relationships and mental or physical illness. These circumstances may make that individual more vulnerable to exploitation. </a:t>
            </a:r>
            <a:endParaRPr lang="en-GB" sz="2000" dirty="0"/>
          </a:p>
        </p:txBody>
      </p:sp>
      <p:pic>
        <p:nvPicPr>
          <p:cNvPr id="5" name="Picture 4" descr="Hands tied with a rope&#10;&#10;AI-generated content may be incorrect.">
            <a:extLst>
              <a:ext uri="{FF2B5EF4-FFF2-40B4-BE49-F238E27FC236}">
                <a16:creationId xmlns:a16="http://schemas.microsoft.com/office/drawing/2014/main" id="{44E119E2-3930-8354-10B5-D97228E4F883}"/>
              </a:ext>
            </a:extLst>
          </p:cNvPr>
          <p:cNvPicPr>
            <a:picLocks noChangeAspect="1"/>
          </p:cNvPicPr>
          <p:nvPr/>
        </p:nvPicPr>
        <p:blipFill>
          <a:blip r:embed="rId3"/>
          <a:srcRect l="24822" r="28063"/>
          <a:stretch>
            <a:fillRect/>
          </a:stretch>
        </p:blipFill>
        <p:spPr>
          <a:xfrm>
            <a:off x="8109502" y="10"/>
            <a:ext cx="4082498" cy="6857990"/>
          </a:xfrm>
          <a:prstGeom prst="rect">
            <a:avLst/>
          </a:prstGeom>
        </p:spPr>
      </p:pic>
    </p:spTree>
    <p:extLst>
      <p:ext uri="{BB962C8B-B14F-4D97-AF65-F5344CB8AC3E}">
        <p14:creationId xmlns:p14="http://schemas.microsoft.com/office/powerpoint/2010/main" val="15963045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1A79017-101B-DC25-7767-B74D6441B826}"/>
            </a:ext>
          </a:extLst>
        </p:cNvPr>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E80EDD1-2734-3424-DED4-323BA15CF7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F300DFF1-7CF0-12B5-543C-3A4B5BA4D2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6EDB3DF0-2862-835C-08EE-CE3F81EDF3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1CD2B641-6079-27D5-8435-ABFCA0C95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Freeform: Shape 31">
            <a:extLst>
              <a:ext uri="{FF2B5EF4-FFF2-40B4-BE49-F238E27FC236}">
                <a16:creationId xmlns:a16="http://schemas.microsoft.com/office/drawing/2014/main" id="{B9A57AE6-E616-C052-1FC7-22F6198369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4" name="Rectangle 33">
            <a:extLst>
              <a:ext uri="{FF2B5EF4-FFF2-40B4-BE49-F238E27FC236}">
                <a16:creationId xmlns:a16="http://schemas.microsoft.com/office/drawing/2014/main" id="{CED2A0E4-AC74-8DF9-20BA-998315918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C6423C8-48F6-D049-04DB-38872D84B06D}"/>
              </a:ext>
            </a:extLst>
          </p:cNvPr>
          <p:cNvSpPr>
            <a:spLocks noGrp="1"/>
          </p:cNvSpPr>
          <p:nvPr>
            <p:ph idx="1"/>
          </p:nvPr>
        </p:nvSpPr>
        <p:spPr>
          <a:xfrm>
            <a:off x="4082499" y="649480"/>
            <a:ext cx="3890142" cy="5546047"/>
          </a:xfrm>
        </p:spPr>
        <p:txBody>
          <a:bodyPr anchor="ctr">
            <a:normAutofit/>
          </a:bodyPr>
          <a:lstStyle/>
          <a:p>
            <a:pPr marL="285750" marR="0" lvl="0" indent="-285750" algn="l" defTabSz="457200" rtl="0" eaLnBrk="1" fontAlgn="auto" latinLnBrk="0" hangingPunct="1">
              <a:lnSpc>
                <a:spcPct val="100000"/>
              </a:lnSpc>
              <a:spcBef>
                <a:spcPct val="20000"/>
              </a:spcBef>
              <a:spcAft>
                <a:spcPts val="600"/>
              </a:spcAft>
              <a:buClr>
                <a:prstClr val="white"/>
              </a:buClr>
              <a:buSzPct val="100000"/>
              <a:buFont typeface="Arial"/>
              <a:buNone/>
              <a:tabLst/>
              <a:defRPr/>
            </a:pPr>
            <a:r>
              <a:rPr kumimoji="0" lang="en-GB" sz="2400" b="0" i="0" u="none" strike="noStrike" kern="1200" cap="small" spc="0" normalizeH="0" baseline="0" noProof="0" dirty="0">
                <a:ln>
                  <a:noFill/>
                </a:ln>
                <a:effectLst>
                  <a:glow rad="38100">
                    <a:prstClr val="black">
                      <a:lumMod val="50000"/>
                      <a:lumOff val="50000"/>
                      <a:alpha val="20000"/>
                    </a:prstClr>
                  </a:glow>
                  <a:outerShdw blurRad="44450" dist="12700" dir="13860000" algn="tl" rotWithShape="0">
                    <a:srgbClr val="000000">
                      <a:alpha val="20000"/>
                    </a:srgbClr>
                  </a:outerShdw>
                </a:effectLst>
                <a:uLnTx/>
                <a:uFillTx/>
                <a:latin typeface="Aptos" panose="020B0004020202020204" pitchFamily="34" charset="0"/>
              </a:rPr>
              <a:t>Exploitation shall include, at a minimum:</a:t>
            </a:r>
          </a:p>
          <a:p>
            <a:pPr marL="0" marR="0" lvl="0" indent="0" defTabSz="457200" rtl="0" eaLnBrk="1" fontAlgn="auto" latinLnBrk="0" hangingPunct="1">
              <a:lnSpc>
                <a:spcPct val="100000"/>
              </a:lnSpc>
              <a:spcBef>
                <a:spcPct val="20000"/>
              </a:spcBef>
              <a:spcAft>
                <a:spcPts val="600"/>
              </a:spcAft>
              <a:buClr>
                <a:prstClr val="white"/>
              </a:buClr>
              <a:buSzPct val="100000"/>
              <a:buNone/>
              <a:tabLst/>
              <a:defRPr/>
            </a:pPr>
            <a:r>
              <a:rPr kumimoji="0" lang="en-GB" sz="2400" b="0" i="0" u="none" strike="noStrike" kern="1200" cap="small" spc="0" normalizeH="0" baseline="0" noProof="0" dirty="0">
                <a:ln>
                  <a:noFill/>
                </a:ln>
                <a:effectLst>
                  <a:glow rad="38100">
                    <a:prstClr val="black">
                      <a:lumMod val="50000"/>
                      <a:lumOff val="50000"/>
                      <a:alpha val="20000"/>
                    </a:prstClr>
                  </a:glow>
                  <a:outerShdw blurRad="44450" dist="12700" dir="13860000" algn="tl" rotWithShape="0">
                    <a:srgbClr val="000000">
                      <a:alpha val="20000"/>
                    </a:srgbClr>
                  </a:outerShdw>
                </a:effectLst>
                <a:uLnTx/>
                <a:uFillTx/>
                <a:latin typeface="Aptos" panose="020B0004020202020204" pitchFamily="34" charset="0"/>
              </a:rPr>
              <a:t>the exploitation of the </a:t>
            </a:r>
            <a:r>
              <a:rPr kumimoji="0" lang="en-GB" sz="2400" b="1" i="0" u="none" strike="noStrike" kern="1200" cap="small" spc="0" normalizeH="0" baseline="0" noProof="0" dirty="0">
                <a:ln>
                  <a:noFill/>
                </a:ln>
                <a:effectLst>
                  <a:glow rad="38100">
                    <a:prstClr val="black">
                      <a:lumMod val="50000"/>
                      <a:lumOff val="50000"/>
                      <a:alpha val="20000"/>
                    </a:prstClr>
                  </a:glow>
                  <a:outerShdw blurRad="44450" dist="12700" dir="13860000" algn="tl" rotWithShape="0">
                    <a:srgbClr val="000000">
                      <a:alpha val="20000"/>
                    </a:srgbClr>
                  </a:outerShdw>
                </a:effectLst>
                <a:uLnTx/>
                <a:uFillTx/>
                <a:latin typeface="Aptos" panose="020B0004020202020204" pitchFamily="34" charset="0"/>
              </a:rPr>
              <a:t>prostitution of 	others</a:t>
            </a:r>
            <a:r>
              <a:rPr kumimoji="0" lang="en-GB" sz="2400" b="0" i="0" u="none" strike="noStrike" kern="1200" cap="small" spc="0" normalizeH="0" baseline="0" noProof="0" dirty="0">
                <a:ln>
                  <a:noFill/>
                </a:ln>
                <a:effectLst>
                  <a:glow rad="38100">
                    <a:prstClr val="black">
                      <a:lumMod val="50000"/>
                      <a:lumOff val="50000"/>
                      <a:alpha val="20000"/>
                    </a:prstClr>
                  </a:glow>
                  <a:outerShdw blurRad="44450" dist="12700" dir="13860000" algn="tl" rotWithShape="0">
                    <a:srgbClr val="000000">
                      <a:alpha val="20000"/>
                    </a:srgbClr>
                  </a:outerShdw>
                </a:effectLst>
                <a:uLnTx/>
                <a:uFillTx/>
                <a:latin typeface="Aptos" panose="020B0004020202020204" pitchFamily="34" charset="0"/>
              </a:rPr>
              <a:t> 	or other forms of </a:t>
            </a:r>
            <a:r>
              <a:rPr kumimoji="0" lang="en-GB" sz="2400" b="1" i="0" u="none" strike="noStrike" kern="1200" cap="small" spc="0" normalizeH="0" baseline="0" noProof="0" dirty="0">
                <a:ln>
                  <a:noFill/>
                </a:ln>
                <a:effectLst>
                  <a:glow rad="38100">
                    <a:prstClr val="black">
                      <a:lumMod val="50000"/>
                      <a:lumOff val="50000"/>
                      <a:alpha val="20000"/>
                    </a:prstClr>
                  </a:glow>
                  <a:outerShdw blurRad="44450" dist="12700" dir="13860000" algn="tl" rotWithShape="0">
                    <a:srgbClr val="000000">
                      <a:alpha val="20000"/>
                    </a:srgbClr>
                  </a:outerShdw>
                </a:effectLst>
                <a:uLnTx/>
                <a:uFillTx/>
                <a:latin typeface="Aptos" panose="020B0004020202020204" pitchFamily="34" charset="0"/>
              </a:rPr>
              <a:t>sexual 	exploitation</a:t>
            </a:r>
          </a:p>
          <a:p>
            <a:pPr marL="0" marR="0" lvl="0" indent="0" algn="l" defTabSz="457200" rtl="0" eaLnBrk="1" fontAlgn="auto" latinLnBrk="0" hangingPunct="1">
              <a:lnSpc>
                <a:spcPct val="100000"/>
              </a:lnSpc>
              <a:spcBef>
                <a:spcPct val="20000"/>
              </a:spcBef>
              <a:spcAft>
                <a:spcPts val="600"/>
              </a:spcAft>
              <a:buClr>
                <a:prstClr val="white"/>
              </a:buClr>
              <a:buSzPct val="100000"/>
              <a:buNone/>
              <a:tabLst/>
              <a:defRPr/>
            </a:pPr>
            <a:r>
              <a:rPr kumimoji="0" lang="en-GB" sz="2400" b="1" i="0" u="none" strike="noStrike" kern="1200" cap="small" spc="0" normalizeH="0" baseline="0" noProof="0" dirty="0">
                <a:ln>
                  <a:noFill/>
                </a:ln>
                <a:effectLst>
                  <a:glow rad="38100">
                    <a:prstClr val="black">
                      <a:lumMod val="50000"/>
                      <a:lumOff val="50000"/>
                      <a:alpha val="20000"/>
                    </a:prstClr>
                  </a:glow>
                  <a:outerShdw blurRad="44450" dist="12700" dir="13860000" algn="tl" rotWithShape="0">
                    <a:srgbClr val="000000">
                      <a:alpha val="20000"/>
                    </a:srgbClr>
                  </a:outerShdw>
                </a:effectLst>
                <a:uLnTx/>
                <a:uFillTx/>
                <a:latin typeface="Aptos" panose="020B0004020202020204" pitchFamily="34" charset="0"/>
              </a:rPr>
              <a:t>forced labour </a:t>
            </a:r>
            <a:r>
              <a:rPr kumimoji="0" lang="en-GB" sz="2400" b="0" i="0" u="none" strike="noStrike" kern="1200" cap="small" spc="0" normalizeH="0" baseline="0" noProof="0" dirty="0">
                <a:ln>
                  <a:noFill/>
                </a:ln>
                <a:effectLst>
                  <a:glow rad="38100">
                    <a:prstClr val="black">
                      <a:lumMod val="50000"/>
                      <a:lumOff val="50000"/>
                      <a:alpha val="20000"/>
                    </a:prstClr>
                  </a:glow>
                  <a:outerShdw blurRad="44450" dist="12700" dir="13860000" algn="tl" rotWithShape="0">
                    <a:srgbClr val="000000">
                      <a:alpha val="20000"/>
                    </a:srgbClr>
                  </a:outerShdw>
                </a:effectLst>
                <a:uLnTx/>
                <a:uFillTx/>
                <a:latin typeface="Aptos" panose="020B0004020202020204" pitchFamily="34" charset="0"/>
              </a:rPr>
              <a:t>or services, </a:t>
            </a:r>
          </a:p>
          <a:p>
            <a:pPr marL="0" marR="0" lvl="0" indent="0" algn="l" defTabSz="457200" rtl="0" eaLnBrk="1" fontAlgn="auto" latinLnBrk="0" hangingPunct="1">
              <a:lnSpc>
                <a:spcPct val="100000"/>
              </a:lnSpc>
              <a:spcBef>
                <a:spcPct val="20000"/>
              </a:spcBef>
              <a:spcAft>
                <a:spcPts val="600"/>
              </a:spcAft>
              <a:buClr>
                <a:prstClr val="white"/>
              </a:buClr>
              <a:buSzPct val="100000"/>
              <a:buNone/>
              <a:tabLst/>
              <a:defRPr/>
            </a:pPr>
            <a:r>
              <a:rPr kumimoji="0" lang="en-GB" sz="2400" b="1" i="0" u="none" strike="noStrike" kern="1200" cap="small" spc="0" normalizeH="0" baseline="0" noProof="0" dirty="0">
                <a:ln>
                  <a:noFill/>
                </a:ln>
                <a:effectLst>
                  <a:glow rad="38100">
                    <a:prstClr val="black">
                      <a:lumMod val="50000"/>
                      <a:lumOff val="50000"/>
                      <a:alpha val="20000"/>
                    </a:prstClr>
                  </a:glow>
                  <a:outerShdw blurRad="44450" dist="12700" dir="13860000" algn="tl" rotWithShape="0">
                    <a:srgbClr val="000000">
                      <a:alpha val="20000"/>
                    </a:srgbClr>
                  </a:outerShdw>
                </a:effectLst>
                <a:uLnTx/>
                <a:uFillTx/>
                <a:latin typeface="Aptos" panose="020B0004020202020204" pitchFamily="34" charset="0"/>
              </a:rPr>
              <a:t>slavery</a:t>
            </a:r>
            <a:r>
              <a:rPr kumimoji="0" lang="en-GB" sz="2400" b="0" i="0" u="none" strike="noStrike" kern="1200" cap="small" spc="0" normalizeH="0" baseline="0" noProof="0" dirty="0">
                <a:ln>
                  <a:noFill/>
                </a:ln>
                <a:effectLst>
                  <a:glow rad="38100">
                    <a:prstClr val="black">
                      <a:lumMod val="50000"/>
                      <a:lumOff val="50000"/>
                      <a:alpha val="20000"/>
                    </a:prstClr>
                  </a:glow>
                  <a:outerShdw blurRad="44450" dist="12700" dir="13860000" algn="tl" rotWithShape="0">
                    <a:srgbClr val="000000">
                      <a:alpha val="20000"/>
                    </a:srgbClr>
                  </a:outerShdw>
                </a:effectLst>
                <a:uLnTx/>
                <a:uFillTx/>
                <a:latin typeface="Aptos" panose="020B0004020202020204" pitchFamily="34" charset="0"/>
              </a:rPr>
              <a:t> or practices similar to slavery</a:t>
            </a:r>
          </a:p>
          <a:p>
            <a:pPr marL="0" marR="0" lvl="0" indent="0" algn="l" defTabSz="457200" rtl="0" eaLnBrk="1" fontAlgn="auto" latinLnBrk="0" hangingPunct="1">
              <a:lnSpc>
                <a:spcPct val="100000"/>
              </a:lnSpc>
              <a:spcBef>
                <a:spcPct val="20000"/>
              </a:spcBef>
              <a:spcAft>
                <a:spcPts val="600"/>
              </a:spcAft>
              <a:buClr>
                <a:prstClr val="white"/>
              </a:buClr>
              <a:buSzPct val="100000"/>
              <a:buNone/>
              <a:tabLst/>
              <a:defRPr/>
            </a:pPr>
            <a:r>
              <a:rPr kumimoji="0" lang="en-GB" sz="2400" b="1" i="0" u="none" strike="noStrike" kern="1200" cap="small" spc="0" normalizeH="0" baseline="0" noProof="0" dirty="0">
                <a:ln>
                  <a:noFill/>
                </a:ln>
                <a:effectLst>
                  <a:glow rad="38100">
                    <a:prstClr val="black">
                      <a:lumMod val="50000"/>
                      <a:lumOff val="50000"/>
                      <a:alpha val="20000"/>
                    </a:prstClr>
                  </a:glow>
                  <a:outerShdw blurRad="44450" dist="12700" dir="13860000" algn="tl" rotWithShape="0">
                    <a:srgbClr val="000000">
                      <a:alpha val="20000"/>
                    </a:srgbClr>
                  </a:outerShdw>
                </a:effectLst>
                <a:uLnTx/>
                <a:uFillTx/>
                <a:latin typeface="Aptos" panose="020B0004020202020204" pitchFamily="34" charset="0"/>
              </a:rPr>
              <a:t>servitude</a:t>
            </a:r>
            <a:r>
              <a:rPr kumimoji="0" lang="en-GB" sz="2400" b="0" i="0" u="none" strike="noStrike" kern="1200" cap="small" spc="0" normalizeH="0" baseline="0" noProof="0" dirty="0">
                <a:ln>
                  <a:noFill/>
                </a:ln>
                <a:effectLst>
                  <a:glow rad="38100">
                    <a:prstClr val="black">
                      <a:lumMod val="50000"/>
                      <a:lumOff val="50000"/>
                      <a:alpha val="20000"/>
                    </a:prstClr>
                  </a:glow>
                  <a:outerShdw blurRad="44450" dist="12700" dir="13860000" algn="tl" rotWithShape="0">
                    <a:srgbClr val="000000">
                      <a:alpha val="20000"/>
                    </a:srgbClr>
                  </a:outerShdw>
                </a:effectLst>
                <a:uLnTx/>
                <a:uFillTx/>
                <a:latin typeface="Aptos" panose="020B0004020202020204" pitchFamily="34" charset="0"/>
              </a:rPr>
              <a:t> </a:t>
            </a:r>
          </a:p>
          <a:p>
            <a:pPr marL="0" marR="0" lvl="0" indent="0" algn="l" defTabSz="457200" rtl="0" eaLnBrk="1" fontAlgn="auto" latinLnBrk="0" hangingPunct="1">
              <a:lnSpc>
                <a:spcPct val="100000"/>
              </a:lnSpc>
              <a:spcBef>
                <a:spcPct val="20000"/>
              </a:spcBef>
              <a:spcAft>
                <a:spcPts val="600"/>
              </a:spcAft>
              <a:buClr>
                <a:prstClr val="white"/>
              </a:buClr>
              <a:buSzPct val="100000"/>
              <a:buNone/>
              <a:tabLst/>
              <a:defRPr/>
            </a:pPr>
            <a:r>
              <a:rPr kumimoji="0" lang="en-GB" sz="2400" b="1" i="0" u="none" strike="noStrike" kern="1200" cap="small" spc="0" normalizeH="0" baseline="0" noProof="0" dirty="0">
                <a:ln>
                  <a:noFill/>
                </a:ln>
                <a:effectLst>
                  <a:glow rad="38100">
                    <a:prstClr val="black">
                      <a:lumMod val="50000"/>
                      <a:lumOff val="50000"/>
                      <a:alpha val="20000"/>
                    </a:prstClr>
                  </a:glow>
                  <a:outerShdw blurRad="44450" dist="12700" dir="13860000" algn="tl" rotWithShape="0">
                    <a:srgbClr val="000000">
                      <a:alpha val="20000"/>
                    </a:srgbClr>
                  </a:outerShdw>
                </a:effectLst>
                <a:uLnTx/>
                <a:uFillTx/>
                <a:latin typeface="Aptos" panose="020B0004020202020204" pitchFamily="34" charset="0"/>
              </a:rPr>
              <a:t>removal of organs</a:t>
            </a:r>
            <a:endParaRPr lang="en-GB" sz="2000" dirty="0">
              <a:latin typeface="Aptos" panose="020B0004020202020204" pitchFamily="34" charset="0"/>
            </a:endParaRPr>
          </a:p>
        </p:txBody>
      </p:sp>
      <p:pic>
        <p:nvPicPr>
          <p:cNvPr id="5" name="Picture 4" descr="Hands tied with a rope&#10;&#10;AI-generated content may be incorrect.">
            <a:extLst>
              <a:ext uri="{FF2B5EF4-FFF2-40B4-BE49-F238E27FC236}">
                <a16:creationId xmlns:a16="http://schemas.microsoft.com/office/drawing/2014/main" id="{4EF49BAA-A974-AF96-50EC-D8ACA40FF580}"/>
              </a:ext>
            </a:extLst>
          </p:cNvPr>
          <p:cNvPicPr>
            <a:picLocks noChangeAspect="1"/>
          </p:cNvPicPr>
          <p:nvPr/>
        </p:nvPicPr>
        <p:blipFill>
          <a:blip r:embed="rId3"/>
          <a:srcRect l="24822" r="28063"/>
          <a:stretch>
            <a:fillRect/>
          </a:stretch>
        </p:blipFill>
        <p:spPr>
          <a:xfrm>
            <a:off x="8109502" y="10"/>
            <a:ext cx="4082498" cy="6857990"/>
          </a:xfrm>
          <a:prstGeom prst="rect">
            <a:avLst/>
          </a:prstGeom>
        </p:spPr>
      </p:pic>
      <p:sp>
        <p:nvSpPr>
          <p:cNvPr id="4" name="TextBox 3">
            <a:extLst>
              <a:ext uri="{FF2B5EF4-FFF2-40B4-BE49-F238E27FC236}">
                <a16:creationId xmlns:a16="http://schemas.microsoft.com/office/drawing/2014/main" id="{841B278C-8BA2-7395-421A-CCCCAE81340D}"/>
              </a:ext>
            </a:extLst>
          </p:cNvPr>
          <p:cNvSpPr txBox="1"/>
          <p:nvPr/>
        </p:nvSpPr>
        <p:spPr>
          <a:xfrm>
            <a:off x="678094" y="1397285"/>
            <a:ext cx="2917861" cy="1323439"/>
          </a:xfrm>
          <a:prstGeom prst="rect">
            <a:avLst/>
          </a:prstGeom>
          <a:noFill/>
        </p:spPr>
        <p:txBody>
          <a:bodyPr wrap="square" rtlCol="0">
            <a:spAutoFit/>
          </a:bodyPr>
          <a:lstStyle/>
          <a:p>
            <a:r>
              <a:rPr lang="en-GB" sz="4000" dirty="0">
                <a:solidFill>
                  <a:schemeClr val="bg1"/>
                </a:solidFill>
                <a:latin typeface="+mj-lt"/>
              </a:rPr>
              <a:t>What is Exploitation</a:t>
            </a:r>
          </a:p>
        </p:txBody>
      </p:sp>
    </p:spTree>
    <p:extLst>
      <p:ext uri="{BB962C8B-B14F-4D97-AF65-F5344CB8AC3E}">
        <p14:creationId xmlns:p14="http://schemas.microsoft.com/office/powerpoint/2010/main" val="32816317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689D1C0-C40F-A82F-E5EC-FE5D9207CD05}"/>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Is it exploitation?</a:t>
            </a:r>
          </a:p>
        </p:txBody>
      </p:sp>
      <p:graphicFrame>
        <p:nvGraphicFramePr>
          <p:cNvPr id="5" name="Content Placeholder 2">
            <a:extLst>
              <a:ext uri="{FF2B5EF4-FFF2-40B4-BE49-F238E27FC236}">
                <a16:creationId xmlns:a16="http://schemas.microsoft.com/office/drawing/2014/main" id="{AA34D231-DC8F-3CE9-C675-D9029058D47D}"/>
              </a:ext>
            </a:extLst>
          </p:cNvPr>
          <p:cNvGraphicFramePr>
            <a:graphicFrameLocks noGrp="1"/>
          </p:cNvGraphicFramePr>
          <p:nvPr>
            <p:ph idx="1"/>
            <p:extLst>
              <p:ext uri="{D42A27DB-BD31-4B8C-83A1-F6EECF244321}">
                <p14:modId xmlns:p14="http://schemas.microsoft.com/office/powerpoint/2010/main" val="4241370745"/>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037338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2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81D0EA-8C5D-EB71-5223-481C494EBF22}"/>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Sexual exploitation</a:t>
            </a:r>
          </a:p>
        </p:txBody>
      </p:sp>
      <p:sp>
        <p:nvSpPr>
          <p:cNvPr id="3" name="Content Placeholder 2">
            <a:extLst>
              <a:ext uri="{FF2B5EF4-FFF2-40B4-BE49-F238E27FC236}">
                <a16:creationId xmlns:a16="http://schemas.microsoft.com/office/drawing/2014/main" id="{2549B783-6C94-0E93-CC11-BDF6461A28CA}"/>
              </a:ext>
            </a:extLst>
          </p:cNvPr>
          <p:cNvSpPr>
            <a:spLocks noGrp="1"/>
          </p:cNvSpPr>
          <p:nvPr>
            <p:ph idx="1"/>
          </p:nvPr>
        </p:nvSpPr>
        <p:spPr>
          <a:xfrm>
            <a:off x="4134811" y="649480"/>
            <a:ext cx="3837830" cy="5546047"/>
          </a:xfrm>
        </p:spPr>
        <p:txBody>
          <a:bodyPr anchor="ctr">
            <a:normAutofit fontScale="92500" lnSpcReduction="10000"/>
          </a:bodyPr>
          <a:lstStyle/>
          <a:p>
            <a:pPr fontAlgn="base">
              <a:lnSpc>
                <a:spcPct val="150000"/>
              </a:lnSpc>
            </a:pPr>
            <a:r>
              <a:rPr lang="en-GB" sz="2400" b="0" i="0" dirty="0">
                <a:effectLst/>
                <a:highlight>
                  <a:srgbClr val="FFFFFF"/>
                </a:highlight>
              </a:rPr>
              <a:t>Victims are forced into sex work or to perform sexual acts against their wishes and without their consent. This includes escort work, pornography or making indecent images of children.</a:t>
            </a:r>
          </a:p>
          <a:p>
            <a:pPr fontAlgn="base">
              <a:lnSpc>
                <a:spcPct val="150000"/>
              </a:lnSpc>
            </a:pPr>
            <a:r>
              <a:rPr lang="en-GB" sz="2400" b="0" i="0" dirty="0">
                <a:effectLst/>
                <a:highlight>
                  <a:srgbClr val="FFFFFF"/>
                </a:highlight>
              </a:rPr>
              <a:t>Most victims of sexual exploitation are women and children, but men can also be affected.</a:t>
            </a:r>
          </a:p>
          <a:p>
            <a:endParaRPr lang="en-GB" sz="2000" dirty="0"/>
          </a:p>
        </p:txBody>
      </p:sp>
      <p:pic>
        <p:nvPicPr>
          <p:cNvPr id="5" name="Picture 4">
            <a:extLst>
              <a:ext uri="{FF2B5EF4-FFF2-40B4-BE49-F238E27FC236}">
                <a16:creationId xmlns:a16="http://schemas.microsoft.com/office/drawing/2014/main" id="{CCB5DD9F-8665-22B9-5CBF-A57F01C5BD8F}"/>
              </a:ext>
            </a:extLst>
          </p:cNvPr>
          <p:cNvPicPr>
            <a:picLocks noChangeAspect="1"/>
          </p:cNvPicPr>
          <p:nvPr/>
        </p:nvPicPr>
        <p:blipFill>
          <a:blip r:embed="rId3"/>
          <a:srcRect l="14659" r="54088"/>
          <a:stretch>
            <a:fillRect/>
          </a:stretch>
        </p:blipFill>
        <p:spPr>
          <a:xfrm>
            <a:off x="8109502" y="10"/>
            <a:ext cx="4082498" cy="6857990"/>
          </a:xfrm>
          <a:prstGeom prst="rect">
            <a:avLst/>
          </a:prstGeom>
        </p:spPr>
      </p:pic>
    </p:spTree>
    <p:extLst>
      <p:ext uri="{BB962C8B-B14F-4D97-AF65-F5344CB8AC3E}">
        <p14:creationId xmlns:p14="http://schemas.microsoft.com/office/powerpoint/2010/main" val="22999894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7D0C35C-748F-87E6-4808-B780A80A8980}"/>
            </a:ext>
          </a:extLst>
        </p:cNvPr>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B23C1DA-5058-5EA9-315B-5E5F3BE4B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E1EA951-99B1-83B6-09DF-86E3DBA1CE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54BFF701-2CB8-3CB6-4787-31B46311E2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E009FC7-DCA8-0E12-488D-C94D86AF53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D6CC77BE-3983-AF5C-CC6C-2E4C842635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26">
            <a:extLst>
              <a:ext uri="{FF2B5EF4-FFF2-40B4-BE49-F238E27FC236}">
                <a16:creationId xmlns:a16="http://schemas.microsoft.com/office/drawing/2014/main" id="{760DBF6B-3FFF-9A20-E2A9-400E2A8B38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29E0E7-9784-31F6-ABBD-E9A342B89ABD}"/>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Sexual exploitation</a:t>
            </a:r>
          </a:p>
        </p:txBody>
      </p:sp>
      <p:pic>
        <p:nvPicPr>
          <p:cNvPr id="4" name="Online Media 3" title="Human Trafficking: Modern-day Slavery in America">
            <a:hlinkClick r:id="" action="ppaction://media"/>
            <a:extLst>
              <a:ext uri="{FF2B5EF4-FFF2-40B4-BE49-F238E27FC236}">
                <a16:creationId xmlns:a16="http://schemas.microsoft.com/office/drawing/2014/main" id="{F24DFC73-8591-EA70-D92B-3797D29575D0}"/>
              </a:ext>
            </a:extLst>
          </p:cNvPr>
          <p:cNvPicPr>
            <a:picLocks noGrp="1" noRot="1" noChangeAspect="1"/>
          </p:cNvPicPr>
          <p:nvPr>
            <p:ph idx="1"/>
            <a:videoFile r:link="rId1"/>
          </p:nvPr>
        </p:nvPicPr>
        <p:blipFill>
          <a:blip r:embed="rId4"/>
          <a:stretch>
            <a:fillRect/>
          </a:stretch>
        </p:blipFill>
        <p:spPr>
          <a:xfrm>
            <a:off x="4014537" y="1684962"/>
            <a:ext cx="7908869" cy="4469804"/>
          </a:xfrm>
          <a:prstGeom prst="rect">
            <a:avLst/>
          </a:prstGeom>
        </p:spPr>
      </p:pic>
    </p:spTree>
    <p:extLst>
      <p:ext uri="{BB962C8B-B14F-4D97-AF65-F5344CB8AC3E}">
        <p14:creationId xmlns:p14="http://schemas.microsoft.com/office/powerpoint/2010/main" val="1522163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1CB3606-EE2A-A10A-D69C-5CD63D3F6D66}"/>
            </a:ext>
          </a:extLst>
        </p:cNvPr>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53F6902-CEB1-E718-E3A5-68A8E0382F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47F14D17-1EE9-3A9A-B8AD-B87325240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D05E0D8-DDB4-FCDA-2A48-3234B76D62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6827127-CB84-347F-5BF6-9FBA8879F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9894BBE6-F9BE-5819-0119-C6E613A52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26">
            <a:extLst>
              <a:ext uri="{FF2B5EF4-FFF2-40B4-BE49-F238E27FC236}">
                <a16:creationId xmlns:a16="http://schemas.microsoft.com/office/drawing/2014/main" id="{CB8329AE-770F-ACD1-E51F-51A5AB2412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46012B-0B98-213B-8BC9-BEE1C1860806}"/>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Criminal Exploitation</a:t>
            </a:r>
          </a:p>
        </p:txBody>
      </p:sp>
      <p:sp>
        <p:nvSpPr>
          <p:cNvPr id="6" name="Content Placeholder 5">
            <a:extLst>
              <a:ext uri="{FF2B5EF4-FFF2-40B4-BE49-F238E27FC236}">
                <a16:creationId xmlns:a16="http://schemas.microsoft.com/office/drawing/2014/main" id="{3A39E02D-4DDD-E584-ADD0-3116B0B23C55}"/>
              </a:ext>
            </a:extLst>
          </p:cNvPr>
          <p:cNvSpPr>
            <a:spLocks noGrp="1"/>
          </p:cNvSpPr>
          <p:nvPr>
            <p:ph idx="1"/>
          </p:nvPr>
        </p:nvSpPr>
        <p:spPr>
          <a:xfrm>
            <a:off x="4504546" y="1825625"/>
            <a:ext cx="6849254" cy="4351338"/>
          </a:xfrm>
        </p:spPr>
        <p:txBody>
          <a:bodyPr>
            <a:normAutofit lnSpcReduction="10000"/>
          </a:bodyPr>
          <a:lstStyle/>
          <a:p>
            <a:r>
              <a:rPr lang="en-GB" dirty="0"/>
              <a:t>When victims are forced to commit crimes such as: </a:t>
            </a:r>
          </a:p>
          <a:p>
            <a:r>
              <a:rPr lang="en-GB" dirty="0"/>
              <a:t>Shoplifting,</a:t>
            </a:r>
          </a:p>
          <a:p>
            <a:r>
              <a:rPr lang="en-GB" dirty="0"/>
              <a:t>Pickpocketing,</a:t>
            </a:r>
          </a:p>
          <a:p>
            <a:r>
              <a:rPr lang="en-GB" dirty="0"/>
              <a:t>Stealing petrol from cars, </a:t>
            </a:r>
          </a:p>
          <a:p>
            <a:r>
              <a:rPr lang="en-GB" dirty="0"/>
              <a:t>Benefit fraud,</a:t>
            </a:r>
          </a:p>
          <a:p>
            <a:r>
              <a:rPr lang="en-GB" dirty="0"/>
              <a:t>Drugs offences (growing/distributing).</a:t>
            </a:r>
          </a:p>
          <a:p>
            <a:pPr marL="0" indent="0">
              <a:buNone/>
            </a:pPr>
            <a:endParaRPr lang="en-GB" dirty="0"/>
          </a:p>
          <a:p>
            <a:pPr marL="0" indent="0">
              <a:buNone/>
            </a:pPr>
            <a:r>
              <a:rPr lang="en-GB" dirty="0"/>
              <a:t>(Met Police, 2024)</a:t>
            </a:r>
          </a:p>
          <a:p>
            <a:endParaRPr lang="en-GB" dirty="0"/>
          </a:p>
          <a:p>
            <a:endParaRPr lang="en-GB" dirty="0"/>
          </a:p>
          <a:p>
            <a:endParaRPr lang="en-GB" dirty="0"/>
          </a:p>
        </p:txBody>
      </p:sp>
    </p:spTree>
    <p:extLst>
      <p:ext uri="{BB962C8B-B14F-4D97-AF65-F5344CB8AC3E}">
        <p14:creationId xmlns:p14="http://schemas.microsoft.com/office/powerpoint/2010/main" val="3652413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
                                            <p:txEl>
                                              <p:pRg st="5" end="5"/>
                                            </p:txEl>
                                          </p:spTgt>
                                        </p:tgtEl>
                                        <p:attrNameLst>
                                          <p:attrName>style.visibility</p:attrName>
                                        </p:attrNameLst>
                                      </p:cBhvr>
                                      <p:to>
                                        <p:strVal val="visible"/>
                                      </p:to>
                                    </p:set>
                                    <p:anim calcmode="lin" valueType="num">
                                      <p:cBhvr additive="base">
                                        <p:cTn id="3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6">
                                            <p:txEl>
                                              <p:pRg st="7" end="7"/>
                                            </p:txEl>
                                          </p:spTgt>
                                        </p:tgtEl>
                                        <p:attrNameLst>
                                          <p:attrName>style.visibility</p:attrName>
                                        </p:attrNameLst>
                                      </p:cBhvr>
                                      <p:to>
                                        <p:strVal val="visible"/>
                                      </p:to>
                                    </p:set>
                                    <p:anim calcmode="lin" valueType="num">
                                      <p:cBhvr additive="base">
                                        <p:cTn id="43"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5E753DA-93CA-1822-93C3-E9CC1F65D9A0}"/>
            </a:ext>
          </a:extLst>
        </p:cNvPr>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658E14C-11DC-4B79-D2A3-D5C7CE169A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6CCF6A7-61FF-A8FA-A0C7-0C07D2BBE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8A1B795-8D6E-3005-38F5-07004A75B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61822A83-6A5F-2740-2295-20182CE454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6D7A386F-F575-A4C4-3109-52AF845D38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26">
            <a:extLst>
              <a:ext uri="{FF2B5EF4-FFF2-40B4-BE49-F238E27FC236}">
                <a16:creationId xmlns:a16="http://schemas.microsoft.com/office/drawing/2014/main" id="{52414020-2832-C6D4-6B8E-665E1599D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4CE6E6-9C2D-4AB2-1525-48E73BCB5384}"/>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Section 45 Modern Slaver Act 2015 Statutory Defence </a:t>
            </a:r>
          </a:p>
        </p:txBody>
      </p:sp>
      <p:sp>
        <p:nvSpPr>
          <p:cNvPr id="6" name="Content Placeholder 5">
            <a:extLst>
              <a:ext uri="{FF2B5EF4-FFF2-40B4-BE49-F238E27FC236}">
                <a16:creationId xmlns:a16="http://schemas.microsoft.com/office/drawing/2014/main" id="{79D55C66-F297-6D7F-6EBA-0C039CC6297A}"/>
              </a:ext>
            </a:extLst>
          </p:cNvPr>
          <p:cNvSpPr>
            <a:spLocks noGrp="1"/>
          </p:cNvSpPr>
          <p:nvPr>
            <p:ph idx="1"/>
          </p:nvPr>
        </p:nvSpPr>
        <p:spPr>
          <a:xfrm>
            <a:off x="4504546" y="1825625"/>
            <a:ext cx="6849254" cy="4351338"/>
          </a:xfrm>
        </p:spPr>
        <p:txBody>
          <a:bodyPr vert="horz" lIns="91440" tIns="45720" rIns="91440" bIns="45720" rtlCol="0" anchor="t">
            <a:normAutofit/>
          </a:bodyPr>
          <a:lstStyle/>
          <a:p>
            <a:endParaRPr lang="en-GB" dirty="0"/>
          </a:p>
          <a:p>
            <a:endParaRPr lang="en-GB" dirty="0"/>
          </a:p>
          <a:p>
            <a:endParaRPr lang="en-GB" dirty="0"/>
          </a:p>
        </p:txBody>
      </p:sp>
      <p:sp>
        <p:nvSpPr>
          <p:cNvPr id="3" name="TextBox 2">
            <a:extLst>
              <a:ext uri="{FF2B5EF4-FFF2-40B4-BE49-F238E27FC236}">
                <a16:creationId xmlns:a16="http://schemas.microsoft.com/office/drawing/2014/main" id="{806AC792-D056-9A68-C268-08D478B4982F}"/>
              </a:ext>
            </a:extLst>
          </p:cNvPr>
          <p:cNvSpPr txBox="1"/>
          <p:nvPr/>
        </p:nvSpPr>
        <p:spPr>
          <a:xfrm>
            <a:off x="4641773" y="1006207"/>
            <a:ext cx="6801079"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ptos"/>
              </a:rPr>
              <a:t>If a person pleads that they have committed a criminal offence because they were compelled to do it, (in the case of adults) and that compulsion is attributable to slavery or relevant exploitation.</a:t>
            </a:r>
          </a:p>
          <a:p>
            <a:endParaRPr lang="en-US" dirty="0">
              <a:latin typeface="Aptos"/>
            </a:endParaRPr>
          </a:p>
          <a:p>
            <a:r>
              <a:rPr lang="en-US" dirty="0">
                <a:latin typeface="Aptos"/>
              </a:rPr>
              <a:t>In the case of children, the </a:t>
            </a:r>
            <a:r>
              <a:rPr lang="en-US" err="1">
                <a:latin typeface="Aptos"/>
              </a:rPr>
              <a:t>defence</a:t>
            </a:r>
            <a:r>
              <a:rPr lang="en-US" dirty="0">
                <a:latin typeface="Aptos"/>
              </a:rPr>
              <a:t> is available when they commit a criminal offence as a direct consequence of being a victim of slavery/ exploitation, if a reasonable person, in the same situation with the same "relevant characteristics” would do the relevant act.</a:t>
            </a:r>
          </a:p>
          <a:p>
            <a:endParaRPr lang="en-US" dirty="0">
              <a:latin typeface="Aptos"/>
            </a:endParaRPr>
          </a:p>
          <a:p>
            <a:r>
              <a:rPr lang="en-US" dirty="0">
                <a:latin typeface="Aptos"/>
              </a:rPr>
              <a:t>The evidential burden of proof for this rests on the defendant.</a:t>
            </a:r>
          </a:p>
          <a:p>
            <a:endParaRPr lang="en-US" dirty="0">
              <a:latin typeface="Aptos"/>
            </a:endParaRPr>
          </a:p>
          <a:p>
            <a:r>
              <a:rPr lang="en-US" dirty="0">
                <a:latin typeface="Aptos"/>
              </a:rPr>
              <a:t>Therefore, should the defendant provide sufficient evidence to allow for such a </a:t>
            </a:r>
            <a:r>
              <a:rPr lang="en-US" err="1">
                <a:latin typeface="Aptos"/>
              </a:rPr>
              <a:t>defence</a:t>
            </a:r>
            <a:r>
              <a:rPr lang="en-US" dirty="0">
                <a:latin typeface="Aptos"/>
              </a:rPr>
              <a:t> to be left to the jury, the burden then shifts to the prosecution to disprove the </a:t>
            </a:r>
            <a:r>
              <a:rPr lang="en-US" err="1">
                <a:latin typeface="Aptos"/>
              </a:rPr>
              <a:t>defence</a:t>
            </a:r>
            <a:r>
              <a:rPr lang="en-US" dirty="0">
                <a:latin typeface="Aptos"/>
              </a:rPr>
              <a:t> beyond reasonable doubt. It must be noted that section 45 is not available to offences listed in Schedule 4 of the same Act (Murder, Manslaughter, Kidnapping etc. I.e. 'Serious Offences).</a:t>
            </a:r>
          </a:p>
        </p:txBody>
      </p:sp>
    </p:spTree>
    <p:extLst>
      <p:ext uri="{BB962C8B-B14F-4D97-AF65-F5344CB8AC3E}">
        <p14:creationId xmlns:p14="http://schemas.microsoft.com/office/powerpoint/2010/main" val="9131362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7BC1E49-FC2F-76BF-3C9C-932BA0E471BB}"/>
            </a:ext>
          </a:extLst>
        </p:cNvPr>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7555F3F-49C4-095E-86BE-280DB515AC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E7FEC7E-C53A-3D64-616F-7B7857420A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4AE5BDD-A920-FD3F-A4D8-7CC58FF26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78C69539-1D42-E010-67EE-C548C80003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D4B06948-B354-8B05-1562-13C3B26D14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26">
            <a:extLst>
              <a:ext uri="{FF2B5EF4-FFF2-40B4-BE49-F238E27FC236}">
                <a16:creationId xmlns:a16="http://schemas.microsoft.com/office/drawing/2014/main" id="{4E3DBC00-E829-03CF-0759-D1FA40098D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5CF06F-EA75-1DF3-76E4-6CD7F235904B}"/>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Why has Section 45 been Introduced? </a:t>
            </a:r>
          </a:p>
        </p:txBody>
      </p:sp>
      <p:sp>
        <p:nvSpPr>
          <p:cNvPr id="6" name="Content Placeholder 5">
            <a:extLst>
              <a:ext uri="{FF2B5EF4-FFF2-40B4-BE49-F238E27FC236}">
                <a16:creationId xmlns:a16="http://schemas.microsoft.com/office/drawing/2014/main" id="{8E35E599-1700-0E56-D26C-7604E6409489}"/>
              </a:ext>
            </a:extLst>
          </p:cNvPr>
          <p:cNvSpPr>
            <a:spLocks noGrp="1"/>
          </p:cNvSpPr>
          <p:nvPr>
            <p:ph idx="1"/>
          </p:nvPr>
        </p:nvSpPr>
        <p:spPr>
          <a:xfrm>
            <a:off x="4504546" y="1825625"/>
            <a:ext cx="6849254" cy="4351338"/>
          </a:xfrm>
        </p:spPr>
        <p:txBody>
          <a:bodyPr vert="horz" lIns="91440" tIns="45720" rIns="91440" bIns="45720" rtlCol="0" anchor="t">
            <a:normAutofit/>
          </a:bodyPr>
          <a:lstStyle/>
          <a:p>
            <a:endParaRPr lang="en-GB" dirty="0"/>
          </a:p>
          <a:p>
            <a:endParaRPr lang="en-GB" dirty="0"/>
          </a:p>
          <a:p>
            <a:endParaRPr lang="en-GB" dirty="0"/>
          </a:p>
        </p:txBody>
      </p:sp>
      <p:sp>
        <p:nvSpPr>
          <p:cNvPr id="3" name="TextBox 2">
            <a:extLst>
              <a:ext uri="{FF2B5EF4-FFF2-40B4-BE49-F238E27FC236}">
                <a16:creationId xmlns:a16="http://schemas.microsoft.com/office/drawing/2014/main" id="{45233AF8-F8F4-731A-76FA-3E0BB7A1DE7C}"/>
              </a:ext>
            </a:extLst>
          </p:cNvPr>
          <p:cNvSpPr txBox="1"/>
          <p:nvPr/>
        </p:nvSpPr>
        <p:spPr>
          <a:xfrm>
            <a:off x="4491789" y="762000"/>
            <a:ext cx="713873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p>
        </p:txBody>
      </p:sp>
    </p:spTree>
    <p:extLst>
      <p:ext uri="{BB962C8B-B14F-4D97-AF65-F5344CB8AC3E}">
        <p14:creationId xmlns:p14="http://schemas.microsoft.com/office/powerpoint/2010/main" val="42586971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3334A6B-009A-E4A2-B3CE-25D1EDADFC3F}"/>
            </a:ext>
          </a:extLst>
        </p:cNvPr>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8715D7E-2E2C-14FF-F74A-FD2EC7B060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A48092A-CC58-15FA-AC91-A9E4144109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6C9064F7-D426-8428-93F8-2B96ACA7DC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96732F82-9252-5E70-FB04-0488E78CB7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B04AEF17-FAFF-D840-66A9-DADA12F91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26">
            <a:extLst>
              <a:ext uri="{FF2B5EF4-FFF2-40B4-BE49-F238E27FC236}">
                <a16:creationId xmlns:a16="http://schemas.microsoft.com/office/drawing/2014/main" id="{418F260B-5937-F2E3-3CC4-7742DC21C4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0E3648-6812-27C3-1253-CF22FDE4998C}"/>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Benefits of Section 45 Defence</a:t>
            </a:r>
          </a:p>
        </p:txBody>
      </p:sp>
      <p:sp>
        <p:nvSpPr>
          <p:cNvPr id="6" name="Content Placeholder 5">
            <a:extLst>
              <a:ext uri="{FF2B5EF4-FFF2-40B4-BE49-F238E27FC236}">
                <a16:creationId xmlns:a16="http://schemas.microsoft.com/office/drawing/2014/main" id="{298A4821-0BF0-E1A5-8768-D58CCF36A1EF}"/>
              </a:ext>
            </a:extLst>
          </p:cNvPr>
          <p:cNvSpPr>
            <a:spLocks noGrp="1"/>
          </p:cNvSpPr>
          <p:nvPr>
            <p:ph idx="1"/>
          </p:nvPr>
        </p:nvSpPr>
        <p:spPr>
          <a:xfrm>
            <a:off x="4504546" y="1825625"/>
            <a:ext cx="6849254" cy="4351338"/>
          </a:xfrm>
        </p:spPr>
        <p:txBody>
          <a:bodyPr vert="horz" lIns="91440" tIns="45720" rIns="91440" bIns="45720" rtlCol="0" anchor="t">
            <a:normAutofit/>
          </a:bodyPr>
          <a:lstStyle/>
          <a:p>
            <a:endParaRPr lang="en-GB" dirty="0"/>
          </a:p>
          <a:p>
            <a:endParaRPr lang="en-GB" dirty="0"/>
          </a:p>
          <a:p>
            <a:endParaRPr lang="en-GB" dirty="0"/>
          </a:p>
        </p:txBody>
      </p:sp>
      <p:sp>
        <p:nvSpPr>
          <p:cNvPr id="3" name="TextBox 2">
            <a:extLst>
              <a:ext uri="{FF2B5EF4-FFF2-40B4-BE49-F238E27FC236}">
                <a16:creationId xmlns:a16="http://schemas.microsoft.com/office/drawing/2014/main" id="{D013267E-46A7-541D-33BE-FA7A8EA1BAD2}"/>
              </a:ext>
            </a:extLst>
          </p:cNvPr>
          <p:cNvSpPr txBox="1"/>
          <p:nvPr/>
        </p:nvSpPr>
        <p:spPr>
          <a:xfrm>
            <a:off x="4505922" y="1724405"/>
            <a:ext cx="7238999"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t>Protection of Victims</a:t>
            </a:r>
          </a:p>
          <a:p>
            <a:endParaRPr lang="en-US" sz="2400" dirty="0"/>
          </a:p>
          <a:p>
            <a:r>
              <a:rPr lang="en-US" sz="2400" dirty="0"/>
              <a:t>Legal Framework</a:t>
            </a:r>
          </a:p>
          <a:p>
            <a:endParaRPr lang="en-US" sz="2400" dirty="0"/>
          </a:p>
          <a:p>
            <a:r>
              <a:rPr lang="en-US" sz="2400" dirty="0"/>
              <a:t>Support Victims</a:t>
            </a:r>
          </a:p>
          <a:p>
            <a:endParaRPr lang="en-US" sz="2400" dirty="0"/>
          </a:p>
          <a:p>
            <a:r>
              <a:rPr lang="en-US" sz="2400" dirty="0"/>
              <a:t>Public Interest</a:t>
            </a:r>
          </a:p>
        </p:txBody>
      </p:sp>
    </p:spTree>
    <p:extLst>
      <p:ext uri="{BB962C8B-B14F-4D97-AF65-F5344CB8AC3E}">
        <p14:creationId xmlns:p14="http://schemas.microsoft.com/office/powerpoint/2010/main" val="21344238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8CBC4D8-FEA4-A9E4-A9E3-A49901A7A005}"/>
            </a:ext>
          </a:extLst>
        </p:cNvPr>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B5E1719-E10C-0720-2645-4A59AA392B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26AEAE5-F2A2-E7B3-0B23-49DA4F60A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8574EDC-6879-30EC-FC81-9717F73279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BA18A1A-2DE2-A843-4299-FDA0261FF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DCBDC1AA-9E98-8BEB-07EE-E48C116D72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26">
            <a:extLst>
              <a:ext uri="{FF2B5EF4-FFF2-40B4-BE49-F238E27FC236}">
                <a16:creationId xmlns:a16="http://schemas.microsoft.com/office/drawing/2014/main" id="{6932BB2E-E875-9404-01F3-1E200C46F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278B6C-60C8-9106-602E-501F2FD0ADCA}"/>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Forced Labour</a:t>
            </a:r>
          </a:p>
        </p:txBody>
      </p:sp>
      <p:sp>
        <p:nvSpPr>
          <p:cNvPr id="6" name="Content Placeholder 5">
            <a:extLst>
              <a:ext uri="{FF2B5EF4-FFF2-40B4-BE49-F238E27FC236}">
                <a16:creationId xmlns:a16="http://schemas.microsoft.com/office/drawing/2014/main" id="{D2F18484-E9F8-E48D-375C-006C0CC5D78E}"/>
              </a:ext>
            </a:extLst>
          </p:cNvPr>
          <p:cNvSpPr>
            <a:spLocks noGrp="1"/>
          </p:cNvSpPr>
          <p:nvPr>
            <p:ph idx="1"/>
          </p:nvPr>
        </p:nvSpPr>
        <p:spPr>
          <a:xfrm>
            <a:off x="4504546" y="1825625"/>
            <a:ext cx="6849254" cy="4351338"/>
          </a:xfrm>
        </p:spPr>
        <p:txBody>
          <a:bodyPr vert="horz" lIns="91440" tIns="45720" rIns="91440" bIns="45720" rtlCol="0" anchor="t">
            <a:normAutofit/>
          </a:bodyPr>
          <a:lstStyle/>
          <a:p>
            <a:endParaRPr lang="en-GB" dirty="0"/>
          </a:p>
          <a:p>
            <a:endParaRPr lang="en-GB" dirty="0"/>
          </a:p>
          <a:p>
            <a:endParaRPr lang="en-GB" dirty="0"/>
          </a:p>
        </p:txBody>
      </p:sp>
      <p:sp>
        <p:nvSpPr>
          <p:cNvPr id="4" name="TextBox 3">
            <a:extLst>
              <a:ext uri="{FF2B5EF4-FFF2-40B4-BE49-F238E27FC236}">
                <a16:creationId xmlns:a16="http://schemas.microsoft.com/office/drawing/2014/main" id="{3BAFB014-F32B-488A-981F-994349EF6102}"/>
              </a:ext>
            </a:extLst>
          </p:cNvPr>
          <p:cNvSpPr txBox="1"/>
          <p:nvPr/>
        </p:nvSpPr>
        <p:spPr>
          <a:xfrm>
            <a:off x="4347990" y="170761"/>
            <a:ext cx="7177489" cy="60105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ts val="2325"/>
              </a:lnSpc>
            </a:pPr>
            <a:r>
              <a:rPr lang="en-GB" sz="2400" dirty="0">
                <a:solidFill>
                  <a:srgbClr val="1F2025"/>
                </a:solidFill>
                <a:highlight>
                  <a:srgbClr val="FFFFFF"/>
                </a:highlight>
                <a:latin typeface="Aptos"/>
                <a:cs typeface="Arial"/>
              </a:rPr>
              <a:t>Victims can be forced to do any kind of commercial work. Common examples include:</a:t>
            </a:r>
            <a:r>
              <a:rPr lang="en-US" sz="2400" dirty="0">
                <a:latin typeface="Aptos"/>
                <a:cs typeface="Arial"/>
              </a:rPr>
              <a:t>​</a:t>
            </a:r>
            <a:endParaRPr lang="en-US" dirty="0"/>
          </a:p>
          <a:p>
            <a:pPr>
              <a:lnSpc>
                <a:spcPts val="2325"/>
              </a:lnSpc>
            </a:pPr>
            <a:endParaRPr lang="en-US" sz="2400" dirty="0">
              <a:solidFill>
                <a:srgbClr val="000000"/>
              </a:solidFill>
              <a:latin typeface="Aptos"/>
              <a:cs typeface="Arial"/>
            </a:endParaRPr>
          </a:p>
          <a:p>
            <a:pPr marL="228600" indent="-228600">
              <a:lnSpc>
                <a:spcPct val="150000"/>
              </a:lnSpc>
              <a:buFont typeface="Arial,Sans-Serif"/>
              <a:buChar char="•"/>
            </a:pPr>
            <a:r>
              <a:rPr lang="en-GB" sz="2400" dirty="0">
                <a:solidFill>
                  <a:srgbClr val="1F2025"/>
                </a:solidFill>
                <a:highlight>
                  <a:srgbClr val="FFFFFF"/>
                </a:highlight>
                <a:latin typeface="Aptos"/>
                <a:cs typeface="Arial"/>
              </a:rPr>
              <a:t>on a fishing boat</a:t>
            </a:r>
            <a:r>
              <a:rPr lang="en-US" sz="2400" dirty="0">
                <a:latin typeface="Aptos"/>
                <a:cs typeface="Arial"/>
              </a:rPr>
              <a:t>​</a:t>
            </a:r>
          </a:p>
          <a:p>
            <a:pPr marL="228600" indent="-228600">
              <a:lnSpc>
                <a:spcPct val="150000"/>
              </a:lnSpc>
              <a:buFont typeface="Arial,Sans-Serif"/>
              <a:buChar char="•"/>
            </a:pPr>
            <a:r>
              <a:rPr lang="en-GB" sz="2400" dirty="0">
                <a:solidFill>
                  <a:srgbClr val="1F2025"/>
                </a:solidFill>
                <a:highlight>
                  <a:srgbClr val="FFFFFF"/>
                </a:highlight>
                <a:latin typeface="Aptos"/>
                <a:cs typeface="Arial"/>
              </a:rPr>
              <a:t>in fields</a:t>
            </a:r>
            <a:r>
              <a:rPr lang="en-US" sz="2400" dirty="0">
                <a:latin typeface="Aptos"/>
                <a:cs typeface="Arial"/>
              </a:rPr>
              <a:t>​</a:t>
            </a:r>
          </a:p>
          <a:p>
            <a:pPr marL="228600" indent="-228600">
              <a:lnSpc>
                <a:spcPct val="150000"/>
              </a:lnSpc>
              <a:buFont typeface="Arial,Sans-Serif"/>
              <a:buChar char="•"/>
            </a:pPr>
            <a:r>
              <a:rPr lang="en-GB" sz="2400" dirty="0">
                <a:solidFill>
                  <a:srgbClr val="1F2025"/>
                </a:solidFill>
                <a:highlight>
                  <a:srgbClr val="FFFFFF"/>
                </a:highlight>
                <a:latin typeface="Aptos"/>
                <a:cs typeface="Arial"/>
              </a:rPr>
              <a:t>as a builder</a:t>
            </a:r>
            <a:r>
              <a:rPr lang="en-US" sz="2400" dirty="0">
                <a:latin typeface="Aptos"/>
                <a:cs typeface="Arial"/>
              </a:rPr>
              <a:t>​</a:t>
            </a:r>
          </a:p>
          <a:p>
            <a:pPr marL="228600" indent="-228600">
              <a:lnSpc>
                <a:spcPct val="150000"/>
              </a:lnSpc>
              <a:buFont typeface=""/>
              <a:buChar char="•"/>
            </a:pPr>
            <a:r>
              <a:rPr lang="en-GB" sz="2400" dirty="0">
                <a:solidFill>
                  <a:srgbClr val="1F2025"/>
                </a:solidFill>
                <a:highlight>
                  <a:srgbClr val="FFFFFF"/>
                </a:highlight>
                <a:latin typeface="Aptos"/>
                <a:cs typeface="Arial"/>
              </a:rPr>
              <a:t>in a factory</a:t>
            </a:r>
            <a:r>
              <a:rPr lang="en-US" sz="2400" dirty="0">
                <a:latin typeface="Aptos"/>
                <a:cs typeface="Arial"/>
              </a:rPr>
              <a:t>​</a:t>
            </a:r>
          </a:p>
          <a:p>
            <a:pPr marL="228600" indent="-228600">
              <a:lnSpc>
                <a:spcPct val="150000"/>
              </a:lnSpc>
              <a:buFont typeface="Arial,Sans-Serif"/>
              <a:buChar char="•"/>
            </a:pPr>
            <a:r>
              <a:rPr lang="en-GB" sz="2400" dirty="0">
                <a:solidFill>
                  <a:srgbClr val="1F2025"/>
                </a:solidFill>
                <a:highlight>
                  <a:srgbClr val="FFFFFF"/>
                </a:highlight>
                <a:latin typeface="Aptos"/>
                <a:cs typeface="Arial"/>
              </a:rPr>
              <a:t>as a cleaner in an office or shop</a:t>
            </a:r>
            <a:r>
              <a:rPr lang="en-US" sz="2400" dirty="0">
                <a:latin typeface="Aptos"/>
                <a:cs typeface="Arial"/>
              </a:rPr>
              <a:t>​</a:t>
            </a:r>
          </a:p>
          <a:p>
            <a:pPr marL="228600" indent="-228600">
              <a:lnSpc>
                <a:spcPct val="150000"/>
              </a:lnSpc>
              <a:buFont typeface="Arial,Sans-Serif"/>
              <a:buChar char="•"/>
            </a:pPr>
            <a:r>
              <a:rPr lang="en-GB" sz="2400" dirty="0">
                <a:solidFill>
                  <a:srgbClr val="1F2025"/>
                </a:solidFill>
                <a:highlight>
                  <a:srgbClr val="FFFFFF"/>
                </a:highlight>
                <a:latin typeface="Aptos"/>
                <a:cs typeface="Arial"/>
              </a:rPr>
              <a:t>in nail bars</a:t>
            </a:r>
            <a:r>
              <a:rPr lang="en-US" sz="2400" dirty="0">
                <a:latin typeface="Aptos"/>
                <a:cs typeface="Arial"/>
              </a:rPr>
              <a:t>​</a:t>
            </a:r>
          </a:p>
          <a:p>
            <a:pPr marL="228600" indent="-228600">
              <a:lnSpc>
                <a:spcPct val="150000"/>
              </a:lnSpc>
              <a:buFont typeface="Arial,Sans-Serif"/>
              <a:buChar char="•"/>
            </a:pPr>
            <a:r>
              <a:rPr lang="en-GB" sz="2400" dirty="0">
                <a:solidFill>
                  <a:srgbClr val="1F2025"/>
                </a:solidFill>
                <a:highlight>
                  <a:srgbClr val="FFFFFF"/>
                </a:highlight>
                <a:latin typeface="Aptos"/>
                <a:cs typeface="Arial"/>
              </a:rPr>
              <a:t>in car washes</a:t>
            </a:r>
            <a:r>
              <a:rPr lang="en-US" sz="2400" dirty="0">
                <a:latin typeface="Aptos"/>
                <a:cs typeface="Arial"/>
              </a:rPr>
              <a:t>​</a:t>
            </a:r>
          </a:p>
          <a:p>
            <a:pPr marL="228600" indent="-228600">
              <a:lnSpc>
                <a:spcPct val="150000"/>
              </a:lnSpc>
              <a:buFont typeface="Arial,Sans-Serif"/>
              <a:buChar char="•"/>
            </a:pPr>
            <a:r>
              <a:rPr lang="en-GB" sz="2400" dirty="0">
                <a:solidFill>
                  <a:srgbClr val="1F2025"/>
                </a:solidFill>
                <a:highlight>
                  <a:srgbClr val="FFFFFF"/>
                </a:highlight>
                <a:latin typeface="Aptos"/>
                <a:cs typeface="Arial"/>
              </a:rPr>
              <a:t>in the care sector </a:t>
            </a:r>
          </a:p>
          <a:p>
            <a:pPr marL="228600" indent="-228600">
              <a:lnSpc>
                <a:spcPts val="2325"/>
              </a:lnSpc>
              <a:buFont typeface="Arial,Sans-Serif"/>
              <a:buChar char="•"/>
            </a:pPr>
            <a:endParaRPr lang="en-GB" sz="2400" dirty="0">
              <a:solidFill>
                <a:srgbClr val="1F2025"/>
              </a:solidFill>
              <a:highlight>
                <a:srgbClr val="FFFFFF"/>
              </a:highlight>
              <a:latin typeface="Aptos"/>
              <a:cs typeface="Arial"/>
            </a:endParaRPr>
          </a:p>
          <a:p>
            <a:pPr>
              <a:lnSpc>
                <a:spcPts val="2325"/>
              </a:lnSpc>
            </a:pPr>
            <a:r>
              <a:rPr lang="en-GB" sz="2400" dirty="0">
                <a:solidFill>
                  <a:srgbClr val="1F2025"/>
                </a:solidFill>
                <a:highlight>
                  <a:srgbClr val="FFFFFF"/>
                </a:highlight>
                <a:latin typeface="Aptos"/>
                <a:cs typeface="Arial"/>
              </a:rPr>
              <a:t>(Metropolitan Police, 2024) </a:t>
            </a:r>
            <a:endParaRPr lang="en-GB" dirty="0"/>
          </a:p>
        </p:txBody>
      </p:sp>
    </p:spTree>
    <p:extLst>
      <p:ext uri="{BB962C8B-B14F-4D97-AF65-F5344CB8AC3E}">
        <p14:creationId xmlns:p14="http://schemas.microsoft.com/office/powerpoint/2010/main" val="2612254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92F519-E2B8-CD0D-B6B5-B68D22A7FA9E}"/>
              </a:ext>
            </a:extLst>
          </p:cNvPr>
          <p:cNvSpPr>
            <a:spLocks noGrp="1"/>
          </p:cNvSpPr>
          <p:nvPr>
            <p:ph type="title"/>
          </p:nvPr>
        </p:nvSpPr>
        <p:spPr>
          <a:xfrm>
            <a:off x="640638" y="502020"/>
            <a:ext cx="5819474" cy="1642970"/>
          </a:xfrm>
        </p:spPr>
        <p:txBody>
          <a:bodyPr anchor="b">
            <a:normAutofit/>
          </a:bodyPr>
          <a:lstStyle/>
          <a:p>
            <a:br>
              <a:rPr lang="en-GB" sz="2500" b="0" i="0" dirty="0">
                <a:effectLst/>
                <a:highlight>
                  <a:srgbClr val="FFFFFF"/>
                </a:highlight>
                <a:latin typeface="ReithSerif"/>
              </a:rPr>
            </a:br>
            <a:r>
              <a:rPr lang="en-GB" sz="2400" b="0" i="0" dirty="0">
                <a:effectLst/>
                <a:highlight>
                  <a:srgbClr val="FFFFFF"/>
                </a:highlight>
                <a:latin typeface="Aptos"/>
              </a:rPr>
              <a:t>Nail bar traffickers jailed for modern slavery offences – Bath 2018</a:t>
            </a:r>
            <a:br>
              <a:rPr lang="en-GB" sz="2400" b="0" i="0" dirty="0">
                <a:effectLst/>
                <a:highlight>
                  <a:srgbClr val="FFFFFF"/>
                </a:highlight>
                <a:latin typeface="Aptos"/>
              </a:rPr>
            </a:br>
            <a:endParaRPr lang="en-GB" sz="2500"/>
          </a:p>
        </p:txBody>
      </p:sp>
      <p:sp>
        <p:nvSpPr>
          <p:cNvPr id="3" name="Content Placeholder 2">
            <a:extLst>
              <a:ext uri="{FF2B5EF4-FFF2-40B4-BE49-F238E27FC236}">
                <a16:creationId xmlns:a16="http://schemas.microsoft.com/office/drawing/2014/main" id="{BB611D8A-AE37-CC61-C022-4BA2A7264B7C}"/>
              </a:ext>
            </a:extLst>
          </p:cNvPr>
          <p:cNvSpPr>
            <a:spLocks noGrp="1"/>
          </p:cNvSpPr>
          <p:nvPr>
            <p:ph idx="1"/>
          </p:nvPr>
        </p:nvSpPr>
        <p:spPr>
          <a:xfrm>
            <a:off x="722610" y="1900955"/>
            <a:ext cx="6279164" cy="3571805"/>
          </a:xfrm>
        </p:spPr>
        <p:txBody>
          <a:bodyPr vert="horz" lIns="91440" tIns="45720" rIns="91440" bIns="45720" rtlCol="0" anchor="t">
            <a:noAutofit/>
          </a:bodyPr>
          <a:lstStyle/>
          <a:p>
            <a:r>
              <a:rPr lang="en-GB" sz="2400" b="0" i="0" dirty="0">
                <a:effectLst/>
                <a:highlight>
                  <a:srgbClr val="FFFFFF"/>
                </a:highlight>
                <a:latin typeface="Aptos"/>
              </a:rPr>
              <a:t>Four teenage girls were trafficked from Vietnam and forced to work in nail bars across England.</a:t>
            </a:r>
          </a:p>
          <a:p>
            <a:r>
              <a:rPr lang="en-GB" sz="2400" b="0" i="0" dirty="0">
                <a:effectLst/>
                <a:highlight>
                  <a:srgbClr val="FFFFFF"/>
                </a:highlight>
                <a:latin typeface="Aptos"/>
              </a:rPr>
              <a:t>The women were forced to work without wages and slept in a loft space above Nail Bar Deluxe in Bath.</a:t>
            </a:r>
          </a:p>
          <a:p>
            <a:pPr fontAlgn="base"/>
            <a:r>
              <a:rPr lang="en-GB" sz="2400" b="0" i="0" dirty="0">
                <a:effectLst/>
                <a:highlight>
                  <a:srgbClr val="FFFFFF"/>
                </a:highlight>
                <a:latin typeface="Aptos"/>
              </a:rPr>
              <a:t>Viet Nguyen, 29, and Thu Nguyen, 48, were jailed for four and five years respectively at Stafford Crown Court.</a:t>
            </a:r>
          </a:p>
          <a:p>
            <a:pPr fontAlgn="base"/>
            <a:r>
              <a:rPr lang="en-GB" sz="2400" b="0" i="0" dirty="0">
                <a:effectLst/>
                <a:highlight>
                  <a:srgbClr val="FFFFFF"/>
                </a:highlight>
                <a:latin typeface="Aptos"/>
              </a:rPr>
              <a:t>Giang Tran, 23, received a two-year suspended sentence (BBC, 2018</a:t>
            </a:r>
            <a:r>
              <a:rPr lang="en-GB" sz="2400" dirty="0">
                <a:highlight>
                  <a:srgbClr val="FFFFFF"/>
                </a:highlight>
                <a:latin typeface="Aptos"/>
              </a:rPr>
              <a:t>). </a:t>
            </a:r>
            <a:endParaRPr lang="en-GB" sz="2400" b="0" i="0" dirty="0">
              <a:effectLst/>
              <a:highlight>
                <a:srgbClr val="FFFFFF"/>
              </a:highlight>
              <a:latin typeface="Aptos"/>
            </a:endParaRPr>
          </a:p>
          <a:p>
            <a:endParaRPr lang="en-GB" sz="2000" dirty="0">
              <a:highlight>
                <a:srgbClr val="FFFFFF"/>
              </a:highlight>
              <a:latin typeface="ReithSans"/>
            </a:endParaRPr>
          </a:p>
          <a:p>
            <a:pPr marL="0" indent="0">
              <a:buNone/>
            </a:pPr>
            <a:endParaRPr lang="en-GB" sz="2000" dirty="0"/>
          </a:p>
        </p:txBody>
      </p:sp>
      <p:sp>
        <p:nvSpPr>
          <p:cNvPr id="21" name="Rectangle 20">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C42CDB67-A3B1-BD5C-9438-BA9A28140235}"/>
              </a:ext>
            </a:extLst>
          </p:cNvPr>
          <p:cNvPicPr>
            <a:picLocks noChangeAspect="1"/>
          </p:cNvPicPr>
          <p:nvPr/>
        </p:nvPicPr>
        <p:blipFill>
          <a:blip r:embed="rId3"/>
          <a:stretch>
            <a:fillRect/>
          </a:stretch>
        </p:blipFill>
        <p:spPr>
          <a:xfrm>
            <a:off x="7075967" y="2371035"/>
            <a:ext cx="4170530" cy="2147822"/>
          </a:xfrm>
          <a:prstGeom prst="rect">
            <a:avLst/>
          </a:prstGeom>
        </p:spPr>
      </p:pic>
    </p:spTree>
    <p:extLst>
      <p:ext uri="{BB962C8B-B14F-4D97-AF65-F5344CB8AC3E}">
        <p14:creationId xmlns:p14="http://schemas.microsoft.com/office/powerpoint/2010/main" val="28958418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29F011-5383-145E-278A-788DE64FEC66}"/>
              </a:ext>
            </a:extLst>
          </p:cNvPr>
          <p:cNvSpPr>
            <a:spLocks noGrp="1"/>
          </p:cNvSpPr>
          <p:nvPr>
            <p:ph type="title"/>
          </p:nvPr>
        </p:nvSpPr>
        <p:spPr>
          <a:xfrm>
            <a:off x="-2013" y="502020"/>
            <a:ext cx="9601932" cy="1092127"/>
          </a:xfrm>
        </p:spPr>
        <p:txBody>
          <a:bodyPr anchor="b">
            <a:normAutofit/>
          </a:bodyPr>
          <a:lstStyle/>
          <a:p>
            <a:r>
              <a:rPr lang="en-GB" sz="4000"/>
              <a:t>Modern Slavery is closer than you think</a:t>
            </a:r>
          </a:p>
        </p:txBody>
      </p:sp>
      <p:sp>
        <p:nvSpPr>
          <p:cNvPr id="8" name="Content Placeholder 7">
            <a:extLst>
              <a:ext uri="{FF2B5EF4-FFF2-40B4-BE49-F238E27FC236}">
                <a16:creationId xmlns:a16="http://schemas.microsoft.com/office/drawing/2014/main" id="{3F5F5EF7-650C-E8C5-29A8-AB50C74C1999}"/>
              </a:ext>
            </a:extLst>
          </p:cNvPr>
          <p:cNvSpPr>
            <a:spLocks noGrp="1"/>
          </p:cNvSpPr>
          <p:nvPr>
            <p:ph idx="1"/>
          </p:nvPr>
        </p:nvSpPr>
        <p:spPr>
          <a:xfrm>
            <a:off x="1144923" y="2405894"/>
            <a:ext cx="5315189" cy="3535083"/>
          </a:xfrm>
        </p:spPr>
        <p:txBody>
          <a:bodyPr anchor="t">
            <a:normAutofit/>
          </a:bodyPr>
          <a:lstStyle/>
          <a:p>
            <a:endParaRPr lang="en-US" sz="2000"/>
          </a:p>
        </p:txBody>
      </p:sp>
      <p:sp>
        <p:nvSpPr>
          <p:cNvPr id="13" name="Rectangle 1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Online Media 3" title="Modern Slavery is closer than you think: Understanding Modern Slavery and Human Trafficking">
            <a:hlinkClick r:id="" action="ppaction://media"/>
            <a:extLst>
              <a:ext uri="{FF2B5EF4-FFF2-40B4-BE49-F238E27FC236}">
                <a16:creationId xmlns:a16="http://schemas.microsoft.com/office/drawing/2014/main" id="{8F31CB49-52BD-78DB-D5E6-A986941FE1E1}"/>
              </a:ext>
            </a:extLst>
          </p:cNvPr>
          <p:cNvPicPr>
            <a:picLocks noRot="1" noChangeAspect="1"/>
          </p:cNvPicPr>
          <p:nvPr>
            <a:videoFile r:link="rId1"/>
          </p:nvPr>
        </p:nvPicPr>
        <p:blipFill>
          <a:blip r:embed="rId3"/>
          <a:stretch>
            <a:fillRect/>
          </a:stretch>
        </p:blipFill>
        <p:spPr>
          <a:xfrm>
            <a:off x="979968" y="1596579"/>
            <a:ext cx="10303249" cy="4871865"/>
          </a:xfrm>
          <a:prstGeom prst="rect">
            <a:avLst/>
          </a:prstGeom>
        </p:spPr>
      </p:pic>
    </p:spTree>
    <p:extLst>
      <p:ext uri="{BB962C8B-B14F-4D97-AF65-F5344CB8AC3E}">
        <p14:creationId xmlns:p14="http://schemas.microsoft.com/office/powerpoint/2010/main" val="3886376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0DD78D-DD23-EA69-D6CF-39FF042665A6}"/>
              </a:ext>
            </a:extLst>
          </p:cNvPr>
          <p:cNvSpPr>
            <a:spLocks noGrp="1"/>
          </p:cNvSpPr>
          <p:nvPr>
            <p:ph type="title"/>
          </p:nvPr>
        </p:nvSpPr>
        <p:spPr>
          <a:xfrm>
            <a:off x="1136397" y="502020"/>
            <a:ext cx="5323715" cy="1642970"/>
          </a:xfrm>
          <a:prstGeom prst="ellipse">
            <a:avLst/>
          </a:prstGeom>
        </p:spPr>
        <p:txBody>
          <a:bodyPr vert="horz" lIns="91440" tIns="45720" rIns="91440" bIns="45720" rtlCol="0" anchor="b">
            <a:normAutofit/>
          </a:bodyPr>
          <a:lstStyle/>
          <a:p>
            <a:r>
              <a:rPr lang="en-US" sz="3700" kern="1200">
                <a:latin typeface="+mj-lt"/>
                <a:ea typeface="+mj-ea"/>
                <a:cs typeface="+mj-cs"/>
              </a:rPr>
              <a:t>Human Trafficking</a:t>
            </a:r>
          </a:p>
        </p:txBody>
      </p:sp>
      <p:sp>
        <p:nvSpPr>
          <p:cNvPr id="23" name="Rectangle 2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Content Placeholder 6">
            <a:extLst>
              <a:ext uri="{FF2B5EF4-FFF2-40B4-BE49-F238E27FC236}">
                <a16:creationId xmlns:a16="http://schemas.microsoft.com/office/drawing/2014/main" id="{EF821CE0-A860-5C59-32D1-FB98A12AFCCC}"/>
              </a:ext>
            </a:extLst>
          </p:cNvPr>
          <p:cNvPicPr>
            <a:picLocks noChangeAspect="1"/>
          </p:cNvPicPr>
          <p:nvPr/>
        </p:nvPicPr>
        <p:blipFill>
          <a:blip r:embed="rId2"/>
          <a:stretch>
            <a:fillRect/>
          </a:stretch>
        </p:blipFill>
        <p:spPr>
          <a:xfrm>
            <a:off x="7075967" y="2053032"/>
            <a:ext cx="4170530" cy="2783828"/>
          </a:xfrm>
          <a:prstGeom prst="rect">
            <a:avLst/>
          </a:prstGeom>
        </p:spPr>
      </p:pic>
    </p:spTree>
    <p:extLst>
      <p:ext uri="{BB962C8B-B14F-4D97-AF65-F5344CB8AC3E}">
        <p14:creationId xmlns:p14="http://schemas.microsoft.com/office/powerpoint/2010/main" val="397612400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F3A55C-FA65-23EE-407B-D5838B33C727}"/>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Human Trafficking – Sec 2 Modern Slavery Act 2015</a:t>
            </a:r>
          </a:p>
        </p:txBody>
      </p:sp>
      <p:sp>
        <p:nvSpPr>
          <p:cNvPr id="3" name="Content Placeholder 2">
            <a:extLst>
              <a:ext uri="{FF2B5EF4-FFF2-40B4-BE49-F238E27FC236}">
                <a16:creationId xmlns:a16="http://schemas.microsoft.com/office/drawing/2014/main" id="{E2563EE8-3AD2-9C17-0A45-E2A06F8DF49B}"/>
              </a:ext>
            </a:extLst>
          </p:cNvPr>
          <p:cNvSpPr>
            <a:spLocks noGrp="1"/>
          </p:cNvSpPr>
          <p:nvPr>
            <p:ph idx="1"/>
          </p:nvPr>
        </p:nvSpPr>
        <p:spPr>
          <a:xfrm>
            <a:off x="4810259" y="649480"/>
            <a:ext cx="6555347" cy="5546047"/>
          </a:xfrm>
        </p:spPr>
        <p:txBody>
          <a:bodyPr vert="horz" lIns="91440" tIns="45720" rIns="91440" bIns="45720" rtlCol="0" anchor="ctr">
            <a:normAutofit/>
          </a:bodyPr>
          <a:lstStyle/>
          <a:p>
            <a:pPr marL="0" indent="0">
              <a:buNone/>
            </a:pPr>
            <a:r>
              <a:rPr lang="en-GB" sz="2000" b="0" i="0">
                <a:effectLst/>
                <a:highlight>
                  <a:srgbClr val="FFFFFF"/>
                </a:highlight>
                <a:latin typeface="Aptos"/>
              </a:rPr>
              <a:t>(1)A person commits an offence if the person arranges or facilitates the travel of another person (“V”) with a view to V being exploited.</a:t>
            </a:r>
            <a:endParaRPr lang="en-US" sz="2000"/>
          </a:p>
          <a:p>
            <a:pPr marL="0" indent="0">
              <a:buNone/>
            </a:pPr>
            <a:endParaRPr lang="en-GB" sz="2000">
              <a:highlight>
                <a:srgbClr val="FFFFFF"/>
              </a:highlight>
              <a:latin typeface="Aptos"/>
            </a:endParaRPr>
          </a:p>
          <a:p>
            <a:pPr marL="0" indent="0">
              <a:buNone/>
            </a:pPr>
            <a:r>
              <a:rPr lang="en-GB" sz="2000" b="0" i="0">
                <a:effectLst/>
                <a:highlight>
                  <a:srgbClr val="FFFFFF"/>
                </a:highlight>
                <a:latin typeface="Aptos"/>
              </a:rPr>
              <a:t>(2)It is irrelevant whether V consents to the travel (whether V is an adult or a child).</a:t>
            </a:r>
          </a:p>
          <a:p>
            <a:pPr marL="0" indent="0">
              <a:buNone/>
            </a:pPr>
            <a:endParaRPr lang="en-GB" sz="2000">
              <a:highlight>
                <a:srgbClr val="FFFFFF"/>
              </a:highlight>
              <a:latin typeface="Aptos"/>
            </a:endParaRPr>
          </a:p>
          <a:p>
            <a:pPr marL="0" indent="0">
              <a:buNone/>
            </a:pPr>
            <a:r>
              <a:rPr lang="en-GB" sz="2000" b="0" i="0">
                <a:effectLst/>
                <a:highlight>
                  <a:srgbClr val="FFFFFF"/>
                </a:highlight>
                <a:latin typeface="Aptos"/>
              </a:rPr>
              <a:t>(3)A person may in particular arrange or facilitate V’s travel by recruiting V, transporting or transferring V, harbouring or receiving V, or transferring or exchanging control over V.</a:t>
            </a:r>
          </a:p>
          <a:p>
            <a:endParaRPr lang="en-GB" sz="2000"/>
          </a:p>
        </p:txBody>
      </p:sp>
    </p:spTree>
    <p:extLst>
      <p:ext uri="{BB962C8B-B14F-4D97-AF65-F5344CB8AC3E}">
        <p14:creationId xmlns:p14="http://schemas.microsoft.com/office/powerpoint/2010/main" val="224580845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3" name="Rectangle 82">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Oval 84">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0E2BC84-6EED-AC3E-CC9F-00CFBB2EF031}"/>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Travel means: </a:t>
            </a:r>
          </a:p>
        </p:txBody>
      </p:sp>
      <p:sp>
        <p:nvSpPr>
          <p:cNvPr id="57" name="Content Placeholder 56">
            <a:extLst>
              <a:ext uri="{FF2B5EF4-FFF2-40B4-BE49-F238E27FC236}">
                <a16:creationId xmlns:a16="http://schemas.microsoft.com/office/drawing/2014/main" id="{D7417B39-A41C-F41A-C1D0-C4BC6265B586}"/>
              </a:ext>
            </a:extLst>
          </p:cNvPr>
          <p:cNvSpPr>
            <a:spLocks noGrp="1"/>
          </p:cNvSpPr>
          <p:nvPr>
            <p:ph idx="1"/>
          </p:nvPr>
        </p:nvSpPr>
        <p:spPr>
          <a:xfrm>
            <a:off x="6099206" y="585216"/>
            <a:ext cx="5661170" cy="5610311"/>
          </a:xfrm>
        </p:spPr>
        <p:txBody>
          <a:bodyPr vert="horz" lIns="91440" tIns="45720" rIns="91440" bIns="45720" rtlCol="0" anchor="ctr">
            <a:noAutofit/>
          </a:bodyPr>
          <a:lstStyle/>
          <a:p>
            <a:r>
              <a:rPr lang="en-US" sz="2400" dirty="0">
                <a:ea typeface="+mn-lt"/>
                <a:cs typeface="+mn-lt"/>
              </a:rPr>
              <a:t>‘Travel’ means arriving in, or entering, any country; departing from any country; and travelling within any country.</a:t>
            </a:r>
            <a:endParaRPr lang="en-US" sz="2400" dirty="0"/>
          </a:p>
          <a:p>
            <a:r>
              <a:rPr lang="en-US" sz="2400" dirty="0">
                <a:ea typeface="+mn-lt"/>
                <a:cs typeface="+mn-lt"/>
              </a:rPr>
              <a:t>A person who is a UK national commits an offence under section 2 regardless of where the arranging or facilitating takes place, or where the travel takes place.</a:t>
            </a:r>
            <a:endParaRPr lang="en-US" sz="2400" dirty="0"/>
          </a:p>
          <a:p>
            <a:r>
              <a:rPr lang="en-US" sz="2400" dirty="0">
                <a:ea typeface="+mn-lt"/>
                <a:cs typeface="+mn-lt"/>
              </a:rPr>
              <a:t>A person who is not a UK national commits an offence under section 2 if any part of the arranging or facilitating takes place in the UK or the travel consists of arrival in or entry into, departure from, or travel within, the UK.</a:t>
            </a:r>
            <a:endParaRPr lang="en-US" sz="2400" dirty="0"/>
          </a:p>
          <a:p>
            <a:endParaRPr lang="en-US" sz="2400" dirty="0"/>
          </a:p>
        </p:txBody>
      </p:sp>
    </p:spTree>
    <p:extLst>
      <p:ext uri="{BB962C8B-B14F-4D97-AF65-F5344CB8AC3E}">
        <p14:creationId xmlns:p14="http://schemas.microsoft.com/office/powerpoint/2010/main" val="92449603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E3BB24-645D-A5B9-48E8-17788A38086B}"/>
              </a:ext>
            </a:extLst>
          </p:cNvPr>
          <p:cNvSpPr>
            <a:spLocks noGrp="1"/>
          </p:cNvSpPr>
          <p:nvPr>
            <p:ph type="title"/>
          </p:nvPr>
        </p:nvSpPr>
        <p:spPr>
          <a:xfrm>
            <a:off x="1146423" y="502020"/>
            <a:ext cx="5313689" cy="790734"/>
          </a:xfrm>
        </p:spPr>
        <p:txBody>
          <a:bodyPr anchor="b">
            <a:normAutofit/>
          </a:bodyPr>
          <a:lstStyle/>
          <a:p>
            <a:r>
              <a:rPr lang="en-GB" sz="4000"/>
              <a:t>Operation Stovewood</a:t>
            </a:r>
          </a:p>
        </p:txBody>
      </p:sp>
      <p:sp>
        <p:nvSpPr>
          <p:cNvPr id="3" name="Content Placeholder 2">
            <a:extLst>
              <a:ext uri="{FF2B5EF4-FFF2-40B4-BE49-F238E27FC236}">
                <a16:creationId xmlns:a16="http://schemas.microsoft.com/office/drawing/2014/main" id="{9BBD28FC-FFBA-AEDB-5D4F-2454AA5D7F1E}"/>
              </a:ext>
            </a:extLst>
          </p:cNvPr>
          <p:cNvSpPr>
            <a:spLocks noGrp="1"/>
          </p:cNvSpPr>
          <p:nvPr>
            <p:ph idx="1"/>
          </p:nvPr>
        </p:nvSpPr>
        <p:spPr>
          <a:xfrm>
            <a:off x="1144923" y="1413289"/>
            <a:ext cx="5936820" cy="4527688"/>
          </a:xfrm>
        </p:spPr>
        <p:txBody>
          <a:bodyPr vert="horz" lIns="91440" tIns="45720" rIns="91440" bIns="45720" rtlCol="0" anchor="t">
            <a:noAutofit/>
          </a:bodyPr>
          <a:lstStyle/>
          <a:p>
            <a:r>
              <a:rPr lang="en-GB" sz="2400" b="0" i="0" dirty="0">
                <a:effectLst/>
                <a:highlight>
                  <a:srgbClr val="FFFFFF"/>
                </a:highlight>
                <a:latin typeface="Aptos"/>
              </a:rPr>
              <a:t>Seven men convicted for committing child sex abuse offences against two young girls in Rotherham during the </a:t>
            </a:r>
            <a:r>
              <a:rPr lang="en-GB" sz="2400" dirty="0">
                <a:highlight>
                  <a:srgbClr val="FFFFFF"/>
                </a:highlight>
                <a:latin typeface="Aptos"/>
              </a:rPr>
              <a:t>2000's</a:t>
            </a:r>
            <a:r>
              <a:rPr lang="en-GB" sz="2400" b="0" i="0" dirty="0">
                <a:effectLst/>
                <a:highlight>
                  <a:srgbClr val="FFFFFF"/>
                </a:highlight>
                <a:latin typeface="Aptos"/>
              </a:rPr>
              <a:t>.</a:t>
            </a:r>
          </a:p>
          <a:p>
            <a:r>
              <a:rPr lang="en-GB" sz="2400" b="0" i="0" dirty="0">
                <a:effectLst/>
                <a:highlight>
                  <a:srgbClr val="FFFFFF"/>
                </a:highlight>
                <a:latin typeface="Aptos"/>
              </a:rPr>
              <a:t>Operation Stovewood is a major investigation into child sexual abuse and exploitation which took place in Rotherham, South Yorkshire, between 1997 and 2013 (Crown Prosecution Service, 2024).</a:t>
            </a:r>
          </a:p>
          <a:p>
            <a:r>
              <a:rPr lang="en-GB" sz="2400" dirty="0">
                <a:highlight>
                  <a:srgbClr val="FFFFFF"/>
                </a:highlight>
                <a:latin typeface="Aptos"/>
              </a:rPr>
              <a:t>Two victims trafficked within the UK for sexual exploitation. </a:t>
            </a:r>
            <a:endParaRPr lang="en-GB" sz="2400">
              <a:latin typeface="Aptos"/>
            </a:endParaRPr>
          </a:p>
        </p:txBody>
      </p:sp>
      <p:sp>
        <p:nvSpPr>
          <p:cNvPr id="21" name="Rectangle 20">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B8906C18-5161-38AF-6038-CDEE0D6CD6A2}"/>
              </a:ext>
            </a:extLst>
          </p:cNvPr>
          <p:cNvPicPr>
            <a:picLocks noChangeAspect="1"/>
          </p:cNvPicPr>
          <p:nvPr/>
        </p:nvPicPr>
        <p:blipFill>
          <a:blip r:embed="rId3"/>
          <a:stretch>
            <a:fillRect/>
          </a:stretch>
        </p:blipFill>
        <p:spPr>
          <a:xfrm>
            <a:off x="7075967" y="1990474"/>
            <a:ext cx="4170530" cy="2908944"/>
          </a:xfrm>
          <a:prstGeom prst="rect">
            <a:avLst/>
          </a:prstGeom>
        </p:spPr>
      </p:pic>
    </p:spTree>
    <p:extLst>
      <p:ext uri="{BB962C8B-B14F-4D97-AF65-F5344CB8AC3E}">
        <p14:creationId xmlns:p14="http://schemas.microsoft.com/office/powerpoint/2010/main" val="425950507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6095990"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5990"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098A57-87CB-FFB6-8501-936614B057DC}"/>
              </a:ext>
            </a:extLst>
          </p:cNvPr>
          <p:cNvSpPr>
            <a:spLocks noGrp="1"/>
          </p:cNvSpPr>
          <p:nvPr>
            <p:ph type="title"/>
          </p:nvPr>
        </p:nvSpPr>
        <p:spPr>
          <a:xfrm>
            <a:off x="6734650" y="637763"/>
            <a:ext cx="4310698" cy="1627274"/>
          </a:xfrm>
        </p:spPr>
        <p:txBody>
          <a:bodyPr anchor="t">
            <a:normAutofit/>
          </a:bodyPr>
          <a:lstStyle/>
          <a:p>
            <a:r>
              <a:rPr lang="en-GB"/>
              <a:t>Further reading on Moodle</a:t>
            </a:r>
          </a:p>
        </p:txBody>
      </p:sp>
      <p:sp>
        <p:nvSpPr>
          <p:cNvPr id="29" name="Rectangle 28">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4650" y="2267042"/>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757997E-C147-D115-8CF9-83A033BB3C7D}"/>
              </a:ext>
            </a:extLst>
          </p:cNvPr>
          <p:cNvPicPr>
            <a:picLocks noChangeAspect="1"/>
          </p:cNvPicPr>
          <p:nvPr/>
        </p:nvPicPr>
        <p:blipFill>
          <a:blip r:embed="rId2"/>
          <a:stretch>
            <a:fillRect/>
          </a:stretch>
        </p:blipFill>
        <p:spPr>
          <a:xfrm>
            <a:off x="1173870" y="637762"/>
            <a:ext cx="4247761" cy="2707948"/>
          </a:xfrm>
          <a:prstGeom prst="rect">
            <a:avLst/>
          </a:prstGeom>
        </p:spPr>
      </p:pic>
      <p:pic>
        <p:nvPicPr>
          <p:cNvPr id="7" name="Picture 6">
            <a:extLst>
              <a:ext uri="{FF2B5EF4-FFF2-40B4-BE49-F238E27FC236}">
                <a16:creationId xmlns:a16="http://schemas.microsoft.com/office/drawing/2014/main" id="{F509FE98-9B9C-7933-0D78-64D0B91CD87A}"/>
              </a:ext>
            </a:extLst>
          </p:cNvPr>
          <p:cNvPicPr>
            <a:picLocks noChangeAspect="1"/>
          </p:cNvPicPr>
          <p:nvPr/>
        </p:nvPicPr>
        <p:blipFill>
          <a:blip r:embed="rId3"/>
          <a:stretch>
            <a:fillRect/>
          </a:stretch>
        </p:blipFill>
        <p:spPr>
          <a:xfrm>
            <a:off x="1206667" y="3506581"/>
            <a:ext cx="4182161" cy="2707949"/>
          </a:xfrm>
          <a:prstGeom prst="rect">
            <a:avLst/>
          </a:prstGeom>
        </p:spPr>
      </p:pic>
      <p:sp>
        <p:nvSpPr>
          <p:cNvPr id="3" name="Content Placeholder 2">
            <a:extLst>
              <a:ext uri="{FF2B5EF4-FFF2-40B4-BE49-F238E27FC236}">
                <a16:creationId xmlns:a16="http://schemas.microsoft.com/office/drawing/2014/main" id="{6C544DE5-01DE-BA98-8488-C9305C49844B}"/>
              </a:ext>
            </a:extLst>
          </p:cNvPr>
          <p:cNvSpPr>
            <a:spLocks noGrp="1"/>
          </p:cNvSpPr>
          <p:nvPr>
            <p:ph idx="1"/>
          </p:nvPr>
        </p:nvSpPr>
        <p:spPr>
          <a:xfrm>
            <a:off x="6734641" y="2474804"/>
            <a:ext cx="4310702" cy="3739724"/>
          </a:xfrm>
        </p:spPr>
        <p:txBody>
          <a:bodyPr>
            <a:normAutofit/>
          </a:bodyPr>
          <a:lstStyle/>
          <a:p>
            <a:r>
              <a:rPr lang="en-GB" sz="2000">
                <a:hlinkClick r:id="rId4"/>
              </a:rPr>
              <a:t>https://www.rotherham.gov.uk/downloads/file/279/independent-inquiry-into-child-sexual-exploitation-in-rotherham</a:t>
            </a:r>
            <a:endParaRPr lang="en-GB" sz="2000"/>
          </a:p>
        </p:txBody>
      </p:sp>
    </p:spTree>
    <p:extLst>
      <p:ext uri="{BB962C8B-B14F-4D97-AF65-F5344CB8AC3E}">
        <p14:creationId xmlns:p14="http://schemas.microsoft.com/office/powerpoint/2010/main" val="394099825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F64F175-5E20-6D15-1ECC-07B54B24F952}"/>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Human Tissue Removal</a:t>
            </a:r>
            <a:endParaRPr lang="en-US" sz="4000">
              <a:solidFill>
                <a:srgbClr val="FFFFFF"/>
              </a:solidFill>
            </a:endParaRPr>
          </a:p>
        </p:txBody>
      </p:sp>
      <p:sp>
        <p:nvSpPr>
          <p:cNvPr id="3" name="Content Placeholder 2">
            <a:extLst>
              <a:ext uri="{FF2B5EF4-FFF2-40B4-BE49-F238E27FC236}">
                <a16:creationId xmlns:a16="http://schemas.microsoft.com/office/drawing/2014/main" id="{F85C5693-E096-EF11-171D-D1866DB65C3F}"/>
              </a:ext>
            </a:extLst>
          </p:cNvPr>
          <p:cNvSpPr>
            <a:spLocks noGrp="1"/>
          </p:cNvSpPr>
          <p:nvPr>
            <p:ph idx="1"/>
          </p:nvPr>
        </p:nvSpPr>
        <p:spPr>
          <a:xfrm>
            <a:off x="6503158" y="649480"/>
            <a:ext cx="4862447" cy="5546047"/>
          </a:xfrm>
        </p:spPr>
        <p:txBody>
          <a:bodyPr vert="horz" lIns="91440" tIns="45720" rIns="91440" bIns="45720" rtlCol="0" anchor="ctr">
            <a:normAutofit/>
          </a:bodyPr>
          <a:lstStyle/>
          <a:p>
            <a:pPr marL="0" indent="0">
              <a:buNone/>
            </a:pPr>
            <a:r>
              <a:rPr lang="en-GB" sz="2000" b="0" i="0" dirty="0">
                <a:effectLst/>
                <a:highlight>
                  <a:srgbClr val="FFFFFF"/>
                </a:highlight>
                <a:latin typeface="Aptos"/>
              </a:rPr>
              <a:t>The person is encouraged, required or expected to do anything—</a:t>
            </a:r>
            <a:endParaRPr lang="en-US" sz="2000" dirty="0"/>
          </a:p>
          <a:p>
            <a:pPr marL="0" indent="0">
              <a:buNone/>
            </a:pPr>
            <a:r>
              <a:rPr lang="en-GB" sz="2000" b="0" i="0" dirty="0">
                <a:effectLst/>
                <a:highlight>
                  <a:srgbClr val="FFFFFF"/>
                </a:highlight>
                <a:latin typeface="Aptos"/>
              </a:rPr>
              <a:t>(a)which involves the commission, by him or her or another person, of an offence </a:t>
            </a:r>
            <a:r>
              <a:rPr lang="en-GB" sz="2000" b="0" i="0" dirty="0">
                <a:effectLst/>
                <a:latin typeface="Aptos"/>
              </a:rPr>
              <a:t>under section 32 or 33 of the Human Tissue Act 2004 </a:t>
            </a:r>
            <a:r>
              <a:rPr lang="en-GB" sz="2000" b="0" i="0" dirty="0">
                <a:effectLst/>
                <a:highlight>
                  <a:srgbClr val="FFFFFF"/>
                </a:highlight>
                <a:latin typeface="Aptos"/>
              </a:rPr>
              <a:t>(prohibition of commercial dealings in organs and restrictions on use of live donors) as it has effect in England and Wales, or</a:t>
            </a:r>
          </a:p>
          <a:p>
            <a:pPr marL="0" indent="0">
              <a:buNone/>
            </a:pPr>
            <a:r>
              <a:rPr lang="en-GB" sz="2000" b="0" i="0" dirty="0">
                <a:effectLst/>
                <a:highlight>
                  <a:srgbClr val="FFFFFF"/>
                </a:highlight>
                <a:latin typeface="Aptos"/>
              </a:rPr>
              <a:t>(b)which would involve the commission of such an offence, by him or her or another person, if it were done in England and Wales.</a:t>
            </a:r>
          </a:p>
          <a:p>
            <a:pPr marL="0" indent="0">
              <a:buNone/>
            </a:pPr>
            <a:r>
              <a:rPr lang="en-GB" sz="2000" dirty="0"/>
              <a:t>Modern Day Slavery Act 2014</a:t>
            </a:r>
          </a:p>
        </p:txBody>
      </p:sp>
    </p:spTree>
    <p:extLst>
      <p:ext uri="{BB962C8B-B14F-4D97-AF65-F5344CB8AC3E}">
        <p14:creationId xmlns:p14="http://schemas.microsoft.com/office/powerpoint/2010/main" val="297065776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CD9928-65E8-5401-A1C4-14F5664A0AE0}"/>
              </a:ext>
            </a:extLst>
          </p:cNvPr>
          <p:cNvSpPr>
            <a:spLocks noGrp="1"/>
          </p:cNvSpPr>
          <p:nvPr>
            <p:ph type="title"/>
          </p:nvPr>
        </p:nvSpPr>
        <p:spPr>
          <a:xfrm>
            <a:off x="1145577" y="502020"/>
            <a:ext cx="5314535" cy="1202296"/>
          </a:xfrm>
        </p:spPr>
        <p:txBody>
          <a:bodyPr anchor="b">
            <a:normAutofit/>
          </a:bodyPr>
          <a:lstStyle/>
          <a:p>
            <a:r>
              <a:rPr lang="en-GB" sz="4000"/>
              <a:t>Human Tissue Act 2004 Sections 32-33</a:t>
            </a:r>
          </a:p>
        </p:txBody>
      </p:sp>
      <p:sp>
        <p:nvSpPr>
          <p:cNvPr id="3" name="Content Placeholder 2">
            <a:extLst>
              <a:ext uri="{FF2B5EF4-FFF2-40B4-BE49-F238E27FC236}">
                <a16:creationId xmlns:a16="http://schemas.microsoft.com/office/drawing/2014/main" id="{C0B767E6-5BA2-AF06-339F-873AFBD4BA05}"/>
              </a:ext>
            </a:extLst>
          </p:cNvPr>
          <p:cNvSpPr>
            <a:spLocks noGrp="1"/>
          </p:cNvSpPr>
          <p:nvPr>
            <p:ph idx="1"/>
          </p:nvPr>
        </p:nvSpPr>
        <p:spPr>
          <a:xfrm>
            <a:off x="1144923" y="2405894"/>
            <a:ext cx="5315189" cy="3535083"/>
          </a:xfrm>
        </p:spPr>
        <p:txBody>
          <a:bodyPr anchor="t">
            <a:normAutofit fontScale="92500" lnSpcReduction="10000"/>
          </a:bodyPr>
          <a:lstStyle/>
          <a:p>
            <a:r>
              <a:rPr lang="en-GB" sz="2400" b="0" i="0" dirty="0">
                <a:effectLst/>
                <a:latin typeface="Aptos"/>
              </a:rPr>
              <a:t>The</a:t>
            </a:r>
            <a:r>
              <a:rPr lang="en-GB" sz="2400" dirty="0">
                <a:latin typeface="Aptos"/>
              </a:rPr>
              <a:t> Act was</a:t>
            </a:r>
            <a:r>
              <a:rPr lang="en-GB" sz="2400" b="0" i="0" dirty="0">
                <a:effectLst/>
                <a:latin typeface="Aptos"/>
              </a:rPr>
              <a:t> established to regulate activities concerning the removal, storage, use and disposal of human tissue. </a:t>
            </a:r>
          </a:p>
          <a:p>
            <a:endParaRPr lang="en-GB" sz="2000">
              <a:latin typeface="Source Sans Pro" panose="020B0503030403020204" pitchFamily="34" charset="0"/>
            </a:endParaRPr>
          </a:p>
          <a:p>
            <a:r>
              <a:rPr lang="en-GB" sz="2400" b="0" i="0" dirty="0">
                <a:effectLst/>
                <a:latin typeface="Aptos"/>
              </a:rPr>
              <a:t>Section 32 sets out the offences which relate to financial or commercial dealings in human material for transplant, such as buying or selling human organs </a:t>
            </a:r>
            <a:endParaRPr lang="en-GB" sz="2400" dirty="0">
              <a:latin typeface="Aptos"/>
            </a:endParaRPr>
          </a:p>
          <a:p>
            <a:r>
              <a:rPr lang="en-GB" sz="2400" b="0" i="0" dirty="0">
                <a:effectLst/>
                <a:latin typeface="Aptos"/>
              </a:rPr>
              <a:t>(Human Tissue Authority, 2020)</a:t>
            </a:r>
            <a:endParaRPr lang="en-GB"/>
          </a:p>
        </p:txBody>
      </p:sp>
      <p:sp>
        <p:nvSpPr>
          <p:cNvPr id="21" name="Rectangle 20">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E002F7DE-55EF-E3B8-1F92-7BDAEFC9EFAD}"/>
              </a:ext>
            </a:extLst>
          </p:cNvPr>
          <p:cNvPicPr>
            <a:picLocks noChangeAspect="1"/>
          </p:cNvPicPr>
          <p:nvPr/>
        </p:nvPicPr>
        <p:blipFill>
          <a:blip r:embed="rId3"/>
          <a:stretch>
            <a:fillRect/>
          </a:stretch>
        </p:blipFill>
        <p:spPr>
          <a:xfrm>
            <a:off x="7075967" y="1703750"/>
            <a:ext cx="4170530" cy="3482392"/>
          </a:xfrm>
          <a:prstGeom prst="rect">
            <a:avLst/>
          </a:prstGeom>
        </p:spPr>
      </p:pic>
    </p:spTree>
    <p:extLst>
      <p:ext uri="{BB962C8B-B14F-4D97-AF65-F5344CB8AC3E}">
        <p14:creationId xmlns:p14="http://schemas.microsoft.com/office/powerpoint/2010/main" val="208568449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95BB85-B7F0-5F6B-F9B8-7DC4225EB447}"/>
              </a:ext>
            </a:extLst>
          </p:cNvPr>
          <p:cNvSpPr>
            <a:spLocks noGrp="1"/>
          </p:cNvSpPr>
          <p:nvPr>
            <p:ph type="title"/>
          </p:nvPr>
        </p:nvSpPr>
        <p:spPr>
          <a:xfrm>
            <a:off x="826396" y="586855"/>
            <a:ext cx="4230100" cy="3387497"/>
          </a:xfrm>
        </p:spPr>
        <p:txBody>
          <a:bodyPr anchor="b">
            <a:normAutofit/>
          </a:bodyPr>
          <a:lstStyle/>
          <a:p>
            <a:pPr algn="r"/>
            <a:br>
              <a:rPr lang="en-GB" sz="3400">
                <a:solidFill>
                  <a:srgbClr val="FFFFFF"/>
                </a:solidFill>
              </a:rPr>
            </a:br>
            <a:br>
              <a:rPr lang="en-GB" sz="3400">
                <a:solidFill>
                  <a:srgbClr val="FFFFFF"/>
                </a:solidFill>
              </a:rPr>
            </a:br>
            <a:r>
              <a:rPr lang="en-GB" sz="3400">
                <a:solidFill>
                  <a:srgbClr val="FFFFFF"/>
                </a:solidFill>
              </a:rPr>
              <a:t>2022 first prosecution for Human trafficking for organ removal in the UK</a:t>
            </a:r>
            <a:br>
              <a:rPr lang="en-GB" sz="3400">
                <a:solidFill>
                  <a:srgbClr val="FFFFFF"/>
                </a:solidFill>
              </a:rPr>
            </a:br>
            <a:endParaRPr lang="en-GB" sz="3400">
              <a:solidFill>
                <a:srgbClr val="FFFFFF"/>
              </a:solidFill>
            </a:endParaRPr>
          </a:p>
        </p:txBody>
      </p:sp>
      <p:sp>
        <p:nvSpPr>
          <p:cNvPr id="3" name="Content Placeholder 2">
            <a:extLst>
              <a:ext uri="{FF2B5EF4-FFF2-40B4-BE49-F238E27FC236}">
                <a16:creationId xmlns:a16="http://schemas.microsoft.com/office/drawing/2014/main" id="{78709AFB-906B-1481-47A1-265DEC4B0A95}"/>
              </a:ext>
            </a:extLst>
          </p:cNvPr>
          <p:cNvSpPr>
            <a:spLocks noGrp="1"/>
          </p:cNvSpPr>
          <p:nvPr>
            <p:ph idx="1"/>
          </p:nvPr>
        </p:nvSpPr>
        <p:spPr>
          <a:xfrm>
            <a:off x="6503158" y="649480"/>
            <a:ext cx="4862447" cy="5546047"/>
          </a:xfrm>
        </p:spPr>
        <p:txBody>
          <a:bodyPr vert="horz" lIns="91440" tIns="45720" rIns="91440" bIns="45720" rtlCol="0" anchor="ctr">
            <a:noAutofit/>
          </a:bodyPr>
          <a:lstStyle/>
          <a:p>
            <a:endParaRPr lang="en-GB" sz="2000"/>
          </a:p>
          <a:p>
            <a:r>
              <a:rPr lang="en-GB" sz="2400" dirty="0"/>
              <a:t>Nigeria victim offered a “life changing opportunity” in the UK. </a:t>
            </a:r>
          </a:p>
          <a:p>
            <a:r>
              <a:rPr lang="en-GB" sz="2400" dirty="0"/>
              <a:t>He was taken to a hospital to donate a kidney. </a:t>
            </a:r>
          </a:p>
          <a:p>
            <a:r>
              <a:rPr lang="en-GB" sz="2400" dirty="0"/>
              <a:t>Doctors became suspicious and halted the process fearing he had been coerced. </a:t>
            </a:r>
          </a:p>
          <a:p>
            <a:r>
              <a:rPr lang="en-GB" sz="2400" dirty="0">
                <a:highlight>
                  <a:srgbClr val="FFFFFF"/>
                </a:highlight>
                <a:latin typeface="Aptos"/>
              </a:rPr>
              <a:t>T</a:t>
            </a:r>
            <a:r>
              <a:rPr lang="en-GB" sz="2400" b="0" i="0" dirty="0">
                <a:effectLst/>
                <a:highlight>
                  <a:srgbClr val="FFFFFF"/>
                </a:highlight>
                <a:latin typeface="Aptos"/>
              </a:rPr>
              <a:t>he three people involved in Daniel's ordeal were found guilty. Ike </a:t>
            </a:r>
            <a:r>
              <a:rPr lang="en-GB" sz="2400" b="0" i="0" err="1">
                <a:effectLst/>
                <a:highlight>
                  <a:srgbClr val="FFFFFF"/>
                </a:highlight>
                <a:latin typeface="Aptos"/>
              </a:rPr>
              <a:t>Ekweremadu</a:t>
            </a:r>
            <a:r>
              <a:rPr lang="en-GB" sz="2400" b="0" i="0" dirty="0">
                <a:effectLst/>
                <a:highlight>
                  <a:srgbClr val="FFFFFF"/>
                </a:highlight>
                <a:latin typeface="Aptos"/>
              </a:rPr>
              <a:t> was sentenced to nine years and eight months in prison. His wife Beatrice got four and a half years. The middleman, Dr Obeta, was sentenced to 10 years.</a:t>
            </a:r>
          </a:p>
          <a:p>
            <a:endParaRPr lang="en-GB" sz="2000"/>
          </a:p>
        </p:txBody>
      </p:sp>
    </p:spTree>
    <p:extLst>
      <p:ext uri="{BB962C8B-B14F-4D97-AF65-F5344CB8AC3E}">
        <p14:creationId xmlns:p14="http://schemas.microsoft.com/office/powerpoint/2010/main" val="157037455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BF4BFB3-0660-9799-0BB3-22394A8D214D}"/>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Modern Slavery Strategy 2014</a:t>
            </a:r>
          </a:p>
        </p:txBody>
      </p:sp>
      <p:sp>
        <p:nvSpPr>
          <p:cNvPr id="3" name="Content Placeholder 2">
            <a:extLst>
              <a:ext uri="{FF2B5EF4-FFF2-40B4-BE49-F238E27FC236}">
                <a16:creationId xmlns:a16="http://schemas.microsoft.com/office/drawing/2014/main" id="{80149F26-106E-1843-D081-E43E4819A05E}"/>
              </a:ext>
            </a:extLst>
          </p:cNvPr>
          <p:cNvSpPr>
            <a:spLocks noGrp="1"/>
          </p:cNvSpPr>
          <p:nvPr>
            <p:ph idx="1"/>
          </p:nvPr>
        </p:nvSpPr>
        <p:spPr>
          <a:xfrm>
            <a:off x="5768701" y="585216"/>
            <a:ext cx="6000855" cy="5610311"/>
          </a:xfrm>
        </p:spPr>
        <p:txBody>
          <a:bodyPr vert="horz" lIns="91440" tIns="45720" rIns="91440" bIns="45720" rtlCol="0" anchor="ctr">
            <a:noAutofit/>
          </a:bodyPr>
          <a:lstStyle/>
          <a:p>
            <a:pPr>
              <a:buFont typeface="Arial" panose="020B0604020202020204" pitchFamily="34" charset="0"/>
              <a:buChar char="•"/>
            </a:pPr>
            <a:r>
              <a:rPr lang="en-GB" sz="2400" b="1" i="0" dirty="0">
                <a:effectLst/>
                <a:highlight>
                  <a:srgbClr val="FFFFFF"/>
                </a:highlight>
                <a:latin typeface="Aptos"/>
              </a:rPr>
              <a:t>Pursue</a:t>
            </a:r>
            <a:r>
              <a:rPr lang="en-GB" sz="2400" b="0" i="0" dirty="0">
                <a:effectLst/>
                <a:highlight>
                  <a:srgbClr val="FFFFFF"/>
                </a:highlight>
                <a:latin typeface="Aptos"/>
              </a:rPr>
              <a:t>: prosecuting and disrupting individuals and groups responsible for modern slavery.</a:t>
            </a:r>
            <a:endParaRPr lang="en-US" sz="2400" dirty="0"/>
          </a:p>
          <a:p>
            <a:pPr>
              <a:buFont typeface="Arial" panose="020B0604020202020204" pitchFamily="34" charset="0"/>
              <a:buChar char="•"/>
            </a:pPr>
            <a:r>
              <a:rPr lang="en-GB" sz="2400" b="1" i="0" dirty="0">
                <a:effectLst/>
                <a:highlight>
                  <a:srgbClr val="FFFFFF"/>
                </a:highlight>
                <a:latin typeface="Aptos"/>
              </a:rPr>
              <a:t>Prevent</a:t>
            </a:r>
            <a:r>
              <a:rPr lang="en-GB" sz="2400" b="0" i="0" dirty="0">
                <a:effectLst/>
                <a:highlight>
                  <a:srgbClr val="FFFFFF"/>
                </a:highlight>
                <a:latin typeface="Aptos"/>
              </a:rPr>
              <a:t>: preventing people from engaging in modern slavery.</a:t>
            </a:r>
          </a:p>
          <a:p>
            <a:pPr>
              <a:buFont typeface="Arial" panose="020B0604020202020204" pitchFamily="34" charset="0"/>
              <a:buChar char="•"/>
            </a:pPr>
            <a:r>
              <a:rPr lang="en-GB" sz="2400" b="1" i="0" dirty="0">
                <a:effectLst/>
                <a:highlight>
                  <a:srgbClr val="FFFFFF"/>
                </a:highlight>
                <a:latin typeface="Aptos"/>
              </a:rPr>
              <a:t>Protect</a:t>
            </a:r>
            <a:r>
              <a:rPr lang="en-GB" sz="2400" b="0" i="0" dirty="0">
                <a:effectLst/>
                <a:highlight>
                  <a:srgbClr val="FFFFFF"/>
                </a:highlight>
                <a:latin typeface="Aptos"/>
              </a:rPr>
              <a:t>: strengthening safeguards against modern slavery by protecting vulnerable people from exploitation and increasing awareness and resilience against this crime.</a:t>
            </a:r>
          </a:p>
          <a:p>
            <a:pPr>
              <a:buFont typeface="Arial" panose="020B0604020202020204" pitchFamily="34" charset="0"/>
              <a:buChar char="•"/>
            </a:pPr>
            <a:r>
              <a:rPr lang="en-GB" sz="2400" b="1" i="0" dirty="0">
                <a:effectLst/>
                <a:highlight>
                  <a:srgbClr val="FFFFFF"/>
                </a:highlight>
                <a:latin typeface="Aptos"/>
              </a:rPr>
              <a:t>Prepare</a:t>
            </a:r>
            <a:r>
              <a:rPr lang="en-GB" sz="2400" b="0" i="0" dirty="0">
                <a:effectLst/>
                <a:highlight>
                  <a:srgbClr val="FFFFFF"/>
                </a:highlight>
                <a:latin typeface="Aptos"/>
              </a:rPr>
              <a:t>: reducing the harm causes by modern slavery through improved victim identification and enhanced support and protection (Home Office, 2014)</a:t>
            </a:r>
          </a:p>
          <a:p>
            <a:endParaRPr lang="en-GB" sz="2000"/>
          </a:p>
        </p:txBody>
      </p:sp>
    </p:spTree>
    <p:extLst>
      <p:ext uri="{BB962C8B-B14F-4D97-AF65-F5344CB8AC3E}">
        <p14:creationId xmlns:p14="http://schemas.microsoft.com/office/powerpoint/2010/main" val="229801198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21" name="Rectangle 20">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92"/>
            <a:ext cx="12191998"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35"/>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3539FEE-81D3-4406-802E-60B20B16F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8" y="-5307777"/>
            <a:ext cx="1576446" cy="12192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DC701763-729E-462F-A5A8-E0DEFEB1E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986"/>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26A622-E259-8964-E370-691852A2F6F0}"/>
              </a:ext>
            </a:extLst>
          </p:cNvPr>
          <p:cNvSpPr>
            <a:spLocks noGrp="1"/>
          </p:cNvSpPr>
          <p:nvPr>
            <p:ph type="title"/>
          </p:nvPr>
        </p:nvSpPr>
        <p:spPr>
          <a:xfrm>
            <a:off x="699714" y="353160"/>
            <a:ext cx="7091300" cy="898581"/>
          </a:xfrm>
        </p:spPr>
        <p:txBody>
          <a:bodyPr vert="horz" lIns="91440" tIns="45720" rIns="91440" bIns="45720" rtlCol="0" anchor="ctr">
            <a:normAutofit/>
          </a:bodyPr>
          <a:lstStyle/>
          <a:p>
            <a:r>
              <a:rPr lang="en-US" sz="3100">
                <a:solidFill>
                  <a:srgbClr val="FFFFFF"/>
                </a:solidFill>
              </a:rPr>
              <a:t>Further reading – See link within Moodle. </a:t>
            </a:r>
          </a:p>
        </p:txBody>
      </p:sp>
      <p:pic>
        <p:nvPicPr>
          <p:cNvPr id="7" name="Picture 6" descr="A drawing of a book&#10;&#10;Description automatically generated">
            <a:extLst>
              <a:ext uri="{FF2B5EF4-FFF2-40B4-BE49-F238E27FC236}">
                <a16:creationId xmlns:a16="http://schemas.microsoft.com/office/drawing/2014/main" id="{D09AEC82-F015-9945-FF84-3728405E6E54}"/>
              </a:ext>
            </a:extLst>
          </p:cNvPr>
          <p:cNvPicPr>
            <a:picLocks noChangeAspect="1"/>
          </p:cNvPicPr>
          <p:nvPr/>
        </p:nvPicPr>
        <p:blipFill>
          <a:blip r:embed="rId3"/>
          <a:stretch>
            <a:fillRect/>
          </a:stretch>
        </p:blipFill>
        <p:spPr>
          <a:xfrm>
            <a:off x="715748" y="2198080"/>
            <a:ext cx="5131088" cy="3964328"/>
          </a:xfrm>
          <a:prstGeom prst="rect">
            <a:avLst/>
          </a:prstGeom>
        </p:spPr>
      </p:pic>
      <p:pic>
        <p:nvPicPr>
          <p:cNvPr id="5" name="Content Placeholder 4" descr="A green rectangular object with white text&#10;&#10;Description automatically generated">
            <a:hlinkClick r:id="rId4"/>
            <a:extLst>
              <a:ext uri="{FF2B5EF4-FFF2-40B4-BE49-F238E27FC236}">
                <a16:creationId xmlns:a16="http://schemas.microsoft.com/office/drawing/2014/main" id="{BE178839-FA55-3047-75FC-E337121DDB50}"/>
              </a:ext>
            </a:extLst>
          </p:cNvPr>
          <p:cNvPicPr>
            <a:picLocks noGrp="1" noChangeAspect="1"/>
          </p:cNvPicPr>
          <p:nvPr>
            <p:ph idx="1"/>
          </p:nvPr>
        </p:nvPicPr>
        <p:blipFill>
          <a:blip r:embed="rId5"/>
          <a:stretch>
            <a:fillRect/>
          </a:stretch>
        </p:blipFill>
        <p:spPr>
          <a:xfrm>
            <a:off x="6345165" y="2217815"/>
            <a:ext cx="2808476" cy="3997831"/>
          </a:xfrm>
          <a:prstGeom prst="rect">
            <a:avLst/>
          </a:prstGeom>
        </p:spPr>
      </p:pic>
    </p:spTree>
    <p:extLst>
      <p:ext uri="{BB962C8B-B14F-4D97-AF65-F5344CB8AC3E}">
        <p14:creationId xmlns:p14="http://schemas.microsoft.com/office/powerpoint/2010/main" val="229594222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4BDF94-8A04-6FC7-AA99-3F3928245657}"/>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National Referral Mechanism</a:t>
            </a:r>
          </a:p>
        </p:txBody>
      </p:sp>
      <p:graphicFrame>
        <p:nvGraphicFramePr>
          <p:cNvPr id="5" name="Content Placeholder 2">
            <a:extLst>
              <a:ext uri="{FF2B5EF4-FFF2-40B4-BE49-F238E27FC236}">
                <a16:creationId xmlns:a16="http://schemas.microsoft.com/office/drawing/2014/main" id="{81B61B10-609A-1223-EDA6-10D67816B7BF}"/>
              </a:ext>
            </a:extLst>
          </p:cNvPr>
          <p:cNvGraphicFramePr>
            <a:graphicFrameLocks noGrp="1"/>
          </p:cNvGraphicFramePr>
          <p:nvPr>
            <p:ph idx="1"/>
            <p:extLst>
              <p:ext uri="{D42A27DB-BD31-4B8C-83A1-F6EECF244321}">
                <p14:modId xmlns:p14="http://schemas.microsoft.com/office/powerpoint/2010/main" val="416543638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3219982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771DF88-1FDB-274F-7778-DF9D302ED421}"/>
            </a:ext>
          </a:extLst>
        </p:cNvPr>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itle 13">
            <a:extLst>
              <a:ext uri="{FF2B5EF4-FFF2-40B4-BE49-F238E27FC236}">
                <a16:creationId xmlns:a16="http://schemas.microsoft.com/office/drawing/2014/main" id="{93BA81D7-DA1C-2D6D-855B-C0BE6E6C1F8D}"/>
              </a:ext>
            </a:extLst>
          </p:cNvPr>
          <p:cNvSpPr>
            <a:spLocks noGrp="1"/>
          </p:cNvSpPr>
          <p:nvPr>
            <p:ph type="title"/>
          </p:nvPr>
        </p:nvSpPr>
        <p:spPr>
          <a:xfrm>
            <a:off x="1386865" y="818984"/>
            <a:ext cx="6596245" cy="3268520"/>
          </a:xfrm>
        </p:spPr>
        <p:txBody>
          <a:bodyPr vert="horz" lIns="91440" tIns="45720" rIns="91440" bIns="45720" rtlCol="0" anchor="b">
            <a:normAutofit/>
          </a:bodyPr>
          <a:lstStyle/>
          <a:p>
            <a:pPr algn="r"/>
            <a:r>
              <a:rPr lang="en-US" sz="4800" kern="1200">
                <a:solidFill>
                  <a:srgbClr val="FFFFFF"/>
                </a:solidFill>
                <a:latin typeface="+mj-lt"/>
                <a:ea typeface="+mj-ea"/>
                <a:cs typeface="+mj-cs"/>
              </a:rPr>
              <a:t>Thank You </a:t>
            </a:r>
            <a:br>
              <a:rPr lang="en-US" sz="4800" kern="1200">
                <a:solidFill>
                  <a:srgbClr val="FFFFFF"/>
                </a:solidFill>
                <a:latin typeface="+mj-lt"/>
                <a:ea typeface="+mj-ea"/>
                <a:cs typeface="+mj-cs"/>
              </a:rPr>
            </a:br>
            <a:br>
              <a:rPr lang="en-US" sz="4800" kern="1200">
                <a:solidFill>
                  <a:srgbClr val="FFFFFF"/>
                </a:solidFill>
                <a:latin typeface="+mj-lt"/>
                <a:ea typeface="+mj-ea"/>
                <a:cs typeface="+mj-cs"/>
              </a:rPr>
            </a:br>
            <a:r>
              <a:rPr lang="en-US" sz="4800" kern="1200">
                <a:solidFill>
                  <a:srgbClr val="FFFFFF"/>
                </a:solidFill>
                <a:latin typeface="+mj-lt"/>
                <a:ea typeface="+mj-ea"/>
                <a:cs typeface="+mj-cs"/>
              </a:rPr>
              <a:t>Any Questions</a:t>
            </a:r>
          </a:p>
        </p:txBody>
      </p:sp>
      <p:sp>
        <p:nvSpPr>
          <p:cNvPr id="34" name="Rectangle 33">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485485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580</TotalTime>
  <Words>2303</Words>
  <Application>Microsoft Office PowerPoint</Application>
  <PresentationFormat>Widescreen</PresentationFormat>
  <Paragraphs>209</Paragraphs>
  <Slides>41</Slides>
  <Notes>24</Notes>
  <HiddenSlides>0</HiddenSlides>
  <MMClips>3</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41</vt:i4>
      </vt:variant>
    </vt:vector>
  </HeadingPairs>
  <TitlesOfParts>
    <vt:vector size="54" baseType="lpstr">
      <vt:lpstr>Arial,Sans-Serif</vt:lpstr>
      <vt:lpstr>GDS Transport</vt:lpstr>
      <vt:lpstr>lato-regular</vt:lpstr>
      <vt:lpstr>ReithSans</vt:lpstr>
      <vt:lpstr>ReithSerif</vt:lpstr>
      <vt:lpstr>Aptos</vt:lpstr>
      <vt:lpstr>Aptos Display</vt:lpstr>
      <vt:lpstr>Arial</vt:lpstr>
      <vt:lpstr>Arial</vt:lpstr>
      <vt:lpstr>Roboto</vt:lpstr>
      <vt:lpstr>Source Sans Pro</vt:lpstr>
      <vt:lpstr>Times New Roman</vt:lpstr>
      <vt:lpstr>Office Theme</vt:lpstr>
      <vt:lpstr>Module Introduction   Wynne Jones</vt:lpstr>
      <vt:lpstr>           Complex Criminal Offences BMPL5014  Lecturer: Wynne Jones  w.w.jones@uwtsd.ac.uk  Contact:   Monday 11:00 to 13:00  Tuesday 11:00 13:00</vt:lpstr>
      <vt:lpstr>Assessments: </vt:lpstr>
      <vt:lpstr>Assignment 1  Pre-Recorded Presentation 15 mins.   </vt:lpstr>
      <vt:lpstr>Assignment 2  </vt:lpstr>
      <vt:lpstr>Warning – We will be covering some emotive topics during this module  </vt:lpstr>
      <vt:lpstr>PowerPoint Presentation</vt:lpstr>
      <vt:lpstr>Aims and Objectives</vt:lpstr>
      <vt:lpstr>Task</vt:lpstr>
      <vt:lpstr>Hidden Crime</vt:lpstr>
      <vt:lpstr>Why Immigrant Smuggling Pays!</vt:lpstr>
      <vt:lpstr>Introduction to the Modern Slavery Act 2015</vt:lpstr>
      <vt:lpstr>Modern Slavery Act 2015</vt:lpstr>
      <vt:lpstr>PowerPoint Presentation</vt:lpstr>
      <vt:lpstr>Section 1 Slavery, servitude and forced or compulsory labour</vt:lpstr>
      <vt:lpstr>Article 4: Freedom from slavery and forced labour</vt:lpstr>
      <vt:lpstr>PowerPoint Presentation</vt:lpstr>
      <vt:lpstr>PowerPoint Presentation</vt:lpstr>
      <vt:lpstr>PowerPoint Presentation</vt:lpstr>
      <vt:lpstr>Is it exploitation?</vt:lpstr>
      <vt:lpstr>Sexual exploitation</vt:lpstr>
      <vt:lpstr>Sexual exploitation</vt:lpstr>
      <vt:lpstr>Criminal Exploitation</vt:lpstr>
      <vt:lpstr>Section 45 Modern Slaver Act 2015 Statutory Defence </vt:lpstr>
      <vt:lpstr>Why has Section 45 been Introduced? </vt:lpstr>
      <vt:lpstr>Benefits of Section 45 Defence</vt:lpstr>
      <vt:lpstr>Forced Labour</vt:lpstr>
      <vt:lpstr> Nail bar traffickers jailed for modern slavery offences – Bath 2018 </vt:lpstr>
      <vt:lpstr>Modern Slavery is closer than you think</vt:lpstr>
      <vt:lpstr>Human Trafficking</vt:lpstr>
      <vt:lpstr>Human Trafficking – Sec 2 Modern Slavery Act 2015</vt:lpstr>
      <vt:lpstr>Travel means: </vt:lpstr>
      <vt:lpstr>Operation Stovewood</vt:lpstr>
      <vt:lpstr>Further reading on Moodle</vt:lpstr>
      <vt:lpstr>Human Tissue Removal</vt:lpstr>
      <vt:lpstr>Human Tissue Act 2004 Sections 32-33</vt:lpstr>
      <vt:lpstr>  2022 first prosecution for Human trafficking for organ removal in the UK </vt:lpstr>
      <vt:lpstr>Modern Slavery Strategy 2014</vt:lpstr>
      <vt:lpstr>Further reading – See link within Moodle. </vt:lpstr>
      <vt:lpstr>National Referral Mechanism</vt:lpstr>
      <vt:lpstr>Thank You   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Kelly Andrews</dc:creator>
  <cp:lastModifiedBy>Wynne Jones (IMH)</cp:lastModifiedBy>
  <cp:revision>167</cp:revision>
  <cp:lastPrinted>2025-09-30T10:19:34Z</cp:lastPrinted>
  <dcterms:created xsi:type="dcterms:W3CDTF">2024-07-30T13:01:26Z</dcterms:created>
  <dcterms:modified xsi:type="dcterms:W3CDTF">2025-09-30T11:08:41Z</dcterms:modified>
</cp:coreProperties>
</file>