
<file path=[Content_Types].xml><?xml version="1.0" encoding="utf-8"?>
<Types xmlns="http://schemas.openxmlformats.org/package/2006/content-types">
  <Default Extension="jfif"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7"/>
  </p:notesMasterIdLst>
  <p:sldIdLst>
    <p:sldId id="256" r:id="rId2"/>
    <p:sldId id="257" r:id="rId3"/>
    <p:sldId id="258" r:id="rId4"/>
    <p:sldId id="259" r:id="rId5"/>
    <p:sldId id="260" r:id="rId6"/>
    <p:sldId id="263" r:id="rId7"/>
    <p:sldId id="268" r:id="rId8"/>
    <p:sldId id="262" r:id="rId9"/>
    <p:sldId id="264" r:id="rId10"/>
    <p:sldId id="272" r:id="rId11"/>
    <p:sldId id="266" r:id="rId12"/>
    <p:sldId id="269" r:id="rId13"/>
    <p:sldId id="267" r:id="rId14"/>
    <p:sldId id="270" r:id="rId15"/>
    <p:sldId id="271" r:id="rId16"/>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A5536-66CC-4578-B187-B49D00D84D28}" v="6" dt="2022-07-23T22:02:51.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500"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2075" y="0"/>
            <a:ext cx="2984500" cy="501650"/>
          </a:xfrm>
          <a:prstGeom prst="rect">
            <a:avLst/>
          </a:prstGeom>
        </p:spPr>
        <p:txBody>
          <a:bodyPr vert="horz" lIns="91440" tIns="45720" rIns="91440" bIns="45720" rtlCol="0"/>
          <a:lstStyle>
            <a:lvl1pPr algn="r">
              <a:defRPr sz="1200"/>
            </a:lvl1pPr>
          </a:lstStyle>
          <a:p>
            <a:fld id="{8349A068-FE71-42A9-8E76-F225D66326F6}" type="datetimeFigureOut">
              <a:rPr lang="en-GB" smtClean="0"/>
              <a:t>23/07/2022</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975" y="4822825"/>
            <a:ext cx="5510213" cy="39449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8650"/>
            <a:ext cx="2984500" cy="5016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2075" y="9518650"/>
            <a:ext cx="2984500" cy="501650"/>
          </a:xfrm>
          <a:prstGeom prst="rect">
            <a:avLst/>
          </a:prstGeom>
        </p:spPr>
        <p:txBody>
          <a:bodyPr vert="horz" lIns="91440" tIns="45720" rIns="91440" bIns="45720" rtlCol="0" anchor="b"/>
          <a:lstStyle>
            <a:lvl1pPr algn="r">
              <a:defRPr sz="1200"/>
            </a:lvl1pPr>
          </a:lstStyle>
          <a:p>
            <a:fld id="{D4AE4571-C6FE-4A50-8A12-C6C53729D42F}" type="slidenum">
              <a:rPr lang="en-GB" smtClean="0"/>
              <a:t>‹#›</a:t>
            </a:fld>
            <a:endParaRPr lang="en-GB"/>
          </a:p>
        </p:txBody>
      </p:sp>
    </p:spTree>
    <p:extLst>
      <p:ext uri="{BB962C8B-B14F-4D97-AF65-F5344CB8AC3E}">
        <p14:creationId xmlns:p14="http://schemas.microsoft.com/office/powerpoint/2010/main" val="3326200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AE4571-C6FE-4A50-8A12-C6C53729D42F}" type="slidenum">
              <a:rPr lang="en-GB" smtClean="0"/>
              <a:t>1</a:t>
            </a:fld>
            <a:endParaRPr lang="en-GB"/>
          </a:p>
        </p:txBody>
      </p:sp>
    </p:spTree>
    <p:extLst>
      <p:ext uri="{BB962C8B-B14F-4D97-AF65-F5344CB8AC3E}">
        <p14:creationId xmlns:p14="http://schemas.microsoft.com/office/powerpoint/2010/main" val="869648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7/23/2022</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87578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39698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8987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42039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61810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65863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64755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17026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32757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80235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7/23/2022</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98351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7/23/2022</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167616788"/>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7.jfif"/><Relationship Id="rId3" Type="http://schemas.openxmlformats.org/officeDocument/2006/relationships/slideLayout" Target="../slideLayouts/slideLayout4.xml"/><Relationship Id="rId7" Type="http://schemas.openxmlformats.org/officeDocument/2006/relationships/image" Target="../media/image6.jfif"/><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jfif"/><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slideLayout" Target="../slideLayouts/slideLayout7.xml"/><Relationship Id="rId7" Type="http://schemas.openxmlformats.org/officeDocument/2006/relationships/image" Target="../media/image12.jfif"/><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1.jfif"/><Relationship Id="rId5" Type="http://schemas.openxmlformats.org/officeDocument/2006/relationships/image" Target="../media/image10.jpg"/><Relationship Id="rId4" Type="http://schemas.openxmlformats.org/officeDocument/2006/relationships/image" Target="../media/image9.jpg"/><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image" Target="../media/image18.jfif"/><Relationship Id="rId3" Type="http://schemas.openxmlformats.org/officeDocument/2006/relationships/slideLayout" Target="../slideLayouts/slideLayout2.xml"/><Relationship Id="rId7" Type="http://schemas.openxmlformats.org/officeDocument/2006/relationships/image" Target="../media/image17.jfif"/><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6.jfif"/><Relationship Id="rId5" Type="http://schemas.openxmlformats.org/officeDocument/2006/relationships/image" Target="../media/image15.jfif"/><Relationship Id="rId4" Type="http://schemas.openxmlformats.org/officeDocument/2006/relationships/image" Target="../media/image14.jpg"/><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arwick.ac.uk/fac/soc/wbs/projects/public-confidence-in-policing/join-the-conversation/?post=094d434557473cac015752022aca016d" TargetMode="External"/><Relationship Id="rId3" Type="http://schemas.openxmlformats.org/officeDocument/2006/relationships/hyperlink" Target="https://yougov.co.uk/topics/politics/articles-reports/2022/03/15/confidence-police-sinks-two-years" TargetMode="External"/><Relationship Id="rId7" Type="http://schemas.openxmlformats.org/officeDocument/2006/relationships/hyperlink" Target="http://www.routledge.com/books/details/9781420072150/" TargetMode="External"/><Relationship Id="rId12" Type="http://schemas.openxmlformats.org/officeDocument/2006/relationships/hyperlink" Target="https://www.theguardian.com/uk-news/2022/jun/01/sarah-everard-vigil-met-to-prosecute-six-for-allegedly-breaching-covid-rules" TargetMode="External"/><Relationship Id="rId2" Type="http://schemas.openxmlformats.org/officeDocument/2006/relationships/hyperlink" Target="https://researchbriefings.files.parliament.uk/documents/CBP-8582/CBP-8582.pdf" TargetMode="External"/><Relationship Id="rId1" Type="http://schemas.openxmlformats.org/officeDocument/2006/relationships/slideLayout" Target="../slideLayouts/slideLayout2.xml"/><Relationship Id="rId6" Type="http://schemas.openxmlformats.org/officeDocument/2006/relationships/hyperlink" Target="https://www.met.police.uk/police-forces/metropolitan-police/areas/about-us/about-the-met/rebuilding-trust/" TargetMode="External"/><Relationship Id="rId11" Type="http://schemas.openxmlformats.org/officeDocument/2006/relationships/hyperlink" Target="https://library.college.police.uk/docs/npia/public-confidence-in-the-police.pdf" TargetMode="External"/><Relationship Id="rId5" Type="http://schemas.openxmlformats.org/officeDocument/2006/relationships/hyperlink" Target="https://www.policeprofessional.com/news/loss-of-public-confidence-in-policing-a-serious-problem/" TargetMode="External"/><Relationship Id="rId10" Type="http://schemas.openxmlformats.org/officeDocument/2006/relationships/hyperlink" Target="https://thecrimepreventionwebsite.com/police-crime-prevention-service---a-short-history/744/the-peelian-principles/" TargetMode="External"/><Relationship Id="rId4" Type="http://schemas.openxmlformats.org/officeDocument/2006/relationships/hyperlink" Target="https://www.lawinsider.com/dictionary/police-corruption" TargetMode="External"/><Relationship Id="rId9" Type="http://schemas.openxmlformats.org/officeDocument/2006/relationships/hyperlink" Target="https://www.rusi.org/explore-our-research/publications/commentary/public-confidence-police-new-low-ser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9">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11">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8" name="Top Left">
            <a:extLst>
              <a:ext uri="{FF2B5EF4-FFF2-40B4-BE49-F238E27FC236}">
                <a16:creationId xmlns:a16="http://schemas.microsoft.com/office/drawing/2014/main" id="{F99A87B6-0764-47AD-BF24-B54A16F944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C50E14B7-3770-407C-A359-030533E14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Freeform: Shape 15">
              <a:extLst>
                <a:ext uri="{FF2B5EF4-FFF2-40B4-BE49-F238E27FC236}">
                  <a16:creationId xmlns:a16="http://schemas.microsoft.com/office/drawing/2014/main" id="{4F5BFEC0-D7AC-4F30-9697-1A7804BE7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1D47A7E9-69C2-466A-8E0A-1E82502C74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0" name="Freeform: Shape 17">
              <a:extLst>
                <a:ext uri="{FF2B5EF4-FFF2-40B4-BE49-F238E27FC236}">
                  <a16:creationId xmlns:a16="http://schemas.microsoft.com/office/drawing/2014/main" id="{37B64B2C-0074-40A5-AD7B-10234F3673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B4EAC4AF-90F7-4D5B-9D52-8B5CC855B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 name="Freeform: Shape 19">
              <a:extLst>
                <a:ext uri="{FF2B5EF4-FFF2-40B4-BE49-F238E27FC236}">
                  <a16:creationId xmlns:a16="http://schemas.microsoft.com/office/drawing/2014/main" id="{FC772208-699E-460A-B31E-D49D3EFE3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99AB563-7EE7-4EB1-A6C7-E885E4774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2A4ABF96-0400-4F13-B053-5AB9AB2902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4" name="Title 3">
            <a:extLst>
              <a:ext uri="{FF2B5EF4-FFF2-40B4-BE49-F238E27FC236}">
                <a16:creationId xmlns:a16="http://schemas.microsoft.com/office/drawing/2014/main" id="{28A4141B-690D-D705-A7C7-E16E8493E55F}"/>
              </a:ext>
            </a:extLst>
          </p:cNvPr>
          <p:cNvSpPr>
            <a:spLocks noGrp="1"/>
          </p:cNvSpPr>
          <p:nvPr>
            <p:ph type="ctrTitle"/>
          </p:nvPr>
        </p:nvSpPr>
        <p:spPr>
          <a:xfrm>
            <a:off x="1005653" y="744909"/>
            <a:ext cx="4798447" cy="3155419"/>
          </a:xfrm>
        </p:spPr>
        <p:txBody>
          <a:bodyPr anchor="b">
            <a:normAutofit/>
          </a:bodyPr>
          <a:lstStyle/>
          <a:p>
            <a:pPr algn="l"/>
            <a:r>
              <a:rPr lang="en-GB" sz="5400" dirty="0"/>
              <a:t>Contemporary Issues within Policing</a:t>
            </a:r>
          </a:p>
        </p:txBody>
      </p:sp>
      <p:sp>
        <p:nvSpPr>
          <p:cNvPr id="5" name="Subtitle 4">
            <a:extLst>
              <a:ext uri="{FF2B5EF4-FFF2-40B4-BE49-F238E27FC236}">
                <a16:creationId xmlns:a16="http://schemas.microsoft.com/office/drawing/2014/main" id="{17B984EF-5AEF-782F-9D3F-C0295375354A}"/>
              </a:ext>
            </a:extLst>
          </p:cNvPr>
          <p:cNvSpPr>
            <a:spLocks noGrp="1"/>
          </p:cNvSpPr>
          <p:nvPr>
            <p:ph type="subTitle" idx="1"/>
          </p:nvPr>
        </p:nvSpPr>
        <p:spPr>
          <a:xfrm>
            <a:off x="1012785" y="4074784"/>
            <a:ext cx="4798446" cy="2054306"/>
          </a:xfrm>
        </p:spPr>
        <p:txBody>
          <a:bodyPr anchor="t">
            <a:normAutofit fontScale="92500"/>
          </a:bodyPr>
          <a:lstStyle/>
          <a:p>
            <a:pPr algn="l"/>
            <a:r>
              <a:rPr lang="en-GB" sz="2600" dirty="0"/>
              <a:t>Public confidence and the media</a:t>
            </a:r>
          </a:p>
          <a:p>
            <a:pPr algn="l"/>
            <a:endParaRPr lang="en-GB" sz="2200" dirty="0"/>
          </a:p>
          <a:p>
            <a:pPr algn="l"/>
            <a:endParaRPr lang="en-GB" sz="2200" dirty="0"/>
          </a:p>
          <a:p>
            <a:pPr algn="l"/>
            <a:r>
              <a:rPr lang="en-GB" sz="2200" dirty="0"/>
              <a:t>Samantha Gregory, UWTSD 2111919</a:t>
            </a:r>
          </a:p>
        </p:txBody>
      </p:sp>
      <p:pic>
        <p:nvPicPr>
          <p:cNvPr id="42" name="Picture 1" descr="A side view of an abstract white and grey weave in sphere form side view">
            <a:extLst>
              <a:ext uri="{FF2B5EF4-FFF2-40B4-BE49-F238E27FC236}">
                <a16:creationId xmlns:a16="http://schemas.microsoft.com/office/drawing/2014/main" id="{5CDF2953-B14E-1CA8-7804-C3B2188DFDC0}"/>
              </a:ext>
            </a:extLst>
          </p:cNvPr>
          <p:cNvPicPr>
            <a:picLocks noChangeAspect="1"/>
          </p:cNvPicPr>
          <p:nvPr/>
        </p:nvPicPr>
        <p:blipFill rotWithShape="1">
          <a:blip r:embed="rId5"/>
          <a:srcRect l="37666" r="1" b="1"/>
          <a:stretch/>
        </p:blipFill>
        <p:spPr>
          <a:xfrm>
            <a:off x="5996628" y="10"/>
            <a:ext cx="6195372" cy="6857990"/>
          </a:xfrm>
          <a:prstGeom prst="rect">
            <a:avLst/>
          </a:prstGeom>
        </p:spPr>
      </p:pic>
      <p:grpSp>
        <p:nvGrpSpPr>
          <p:cNvPr id="24"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37192" y="3369564"/>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EE8A2E90-75F0-4F59-AE03-FE737F410E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291613E8-1172-4437-97E9-F15A295649C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CE1404A3-DA0A-451F-80F9-341A400102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D9F30DE-11BA-476B-B25D-CED39DBB6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253755C4-9D54-4D38-856A-7D1D31BC4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2D176F7-5471-4C65-B496-F05544AF3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E3541E62-142A-4078-8B35-723AF8B13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B2037584-8C21-4B8F-9EC5-5F978F32E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318287BF-F368-4F91-A36C-A729B478EF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A54A80ED-1507-4424-AE0D-E8B52DAC01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 name="Audio 2">
            <a:hlinkClick r:id="" action="ppaction://media"/>
            <a:extLst>
              <a:ext uri="{FF2B5EF4-FFF2-40B4-BE49-F238E27FC236}">
                <a16:creationId xmlns:a16="http://schemas.microsoft.com/office/drawing/2014/main" id="{5311243B-B8DF-899F-AFEC-58938923F6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27201933"/>
      </p:ext>
    </p:extLst>
  </p:cSld>
  <p:clrMapOvr>
    <a:masterClrMapping/>
  </p:clrMapOvr>
  <mc:AlternateContent xmlns:mc="http://schemas.openxmlformats.org/markup-compatibility/2006">
    <mc:Choice xmlns:p14="http://schemas.microsoft.com/office/powerpoint/2010/main" Requires="p14">
      <p:transition spd="slow" p14:dur="2000" advTm="18371"/>
    </mc:Choice>
    <mc:Fallback>
      <p:transition spd="slow" advTm="18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Top Left">
            <a:extLst>
              <a:ext uri="{FF2B5EF4-FFF2-40B4-BE49-F238E27FC236}">
                <a16:creationId xmlns:a16="http://schemas.microsoft.com/office/drawing/2014/main" id="{34F3DAFF-BB8A-4FB6-9263-30D3D45DD5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3" name="Freeform: Shape 12">
              <a:extLst>
                <a:ext uri="{FF2B5EF4-FFF2-40B4-BE49-F238E27FC236}">
                  <a16:creationId xmlns:a16="http://schemas.microsoft.com/office/drawing/2014/main" id="{4EA2AE61-06D9-484D-8DD1-BACA157CCA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4" name="Freeform: Shape 13">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533B03F9-F0EB-2AE9-9BDF-D4B990079A5D}"/>
              </a:ext>
            </a:extLst>
          </p:cNvPr>
          <p:cNvSpPr>
            <a:spLocks noGrp="1"/>
          </p:cNvSpPr>
          <p:nvPr>
            <p:ph type="ctrTitle"/>
          </p:nvPr>
        </p:nvSpPr>
        <p:spPr>
          <a:xfrm>
            <a:off x="2358151" y="259814"/>
            <a:ext cx="6369407" cy="2473521"/>
          </a:xfrm>
        </p:spPr>
        <p:txBody>
          <a:bodyPr anchor="ctr">
            <a:normAutofit/>
          </a:bodyPr>
          <a:lstStyle/>
          <a:p>
            <a:pPr algn="l"/>
            <a:r>
              <a:rPr lang="en-US" sz="3200" dirty="0"/>
              <a:t>What is the meaning of contemporary issues faced in policing?</a:t>
            </a:r>
            <a:endParaRPr lang="en-GB" sz="5400" dirty="0"/>
          </a:p>
        </p:txBody>
      </p:sp>
      <p:grpSp>
        <p:nvGrpSpPr>
          <p:cNvPr id="22" name="Bottom Right">
            <a:extLst>
              <a:ext uri="{FF2B5EF4-FFF2-40B4-BE49-F238E27FC236}">
                <a16:creationId xmlns:a16="http://schemas.microsoft.com/office/drawing/2014/main" id="{40670798-D3A0-4399-9B97-DA2BBAB2B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3" name="Freeform: Shape 22">
              <a:extLst>
                <a:ext uri="{FF2B5EF4-FFF2-40B4-BE49-F238E27FC236}">
                  <a16:creationId xmlns:a16="http://schemas.microsoft.com/office/drawing/2014/main" id="{4966AA8B-B8C4-4B96-BDF8-6D4C5E73A8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aphic 157">
              <a:extLst>
                <a:ext uri="{FF2B5EF4-FFF2-40B4-BE49-F238E27FC236}">
                  <a16:creationId xmlns:a16="http://schemas.microsoft.com/office/drawing/2014/main" id="{8117540A-034A-41AC-AD1B-7737786AE08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7A2F25E6-A309-4521-9994-46C6705A89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9B5A481B-E4E6-4277-AC90-5AF249D49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40D56667-3F33-4574-A7F9-6324848AE5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12FC3703-43FD-4185-ABC6-5D8AA1CAA7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9309ED5-6DD8-40EA-81BD-1111AC9C5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D035324-E001-433D-A4FD-7920050D0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E1C4A08-648A-4F88-AE77-5873C7A9D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CCC0F42E-DC28-45FA-997D-2393FB041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Subtitle 2">
            <a:extLst>
              <a:ext uri="{FF2B5EF4-FFF2-40B4-BE49-F238E27FC236}">
                <a16:creationId xmlns:a16="http://schemas.microsoft.com/office/drawing/2014/main" id="{9C8B4B83-F031-0017-ED60-99F9F8ADE10F}"/>
              </a:ext>
            </a:extLst>
          </p:cNvPr>
          <p:cNvSpPr>
            <a:spLocks noGrp="1"/>
          </p:cNvSpPr>
          <p:nvPr>
            <p:ph type="subTitle" idx="1"/>
          </p:nvPr>
        </p:nvSpPr>
        <p:spPr>
          <a:xfrm>
            <a:off x="4445753" y="2887887"/>
            <a:ext cx="4852334" cy="3343962"/>
          </a:xfrm>
        </p:spPr>
        <p:txBody>
          <a:bodyPr anchor="t">
            <a:normAutofit/>
          </a:bodyPr>
          <a:lstStyle/>
          <a:p>
            <a:pPr algn="l"/>
            <a:r>
              <a:rPr lang="en-GB" dirty="0">
                <a:effectLst/>
              </a:rPr>
              <a:t>Described by Millie &amp; Das, contemporary issues are those that are the most common issues affecting today’s police forces. </a:t>
            </a:r>
          </a:p>
          <a:p>
            <a:pPr algn="l"/>
            <a:endParaRPr lang="en-GB" sz="2200" dirty="0"/>
          </a:p>
        </p:txBody>
      </p:sp>
      <p:grpSp>
        <p:nvGrpSpPr>
          <p:cNvPr id="34" name="Cross">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28426" y="2721457"/>
            <a:ext cx="118872" cy="118872"/>
            <a:chOff x="1175347" y="3733800"/>
            <a:chExt cx="118872" cy="118872"/>
          </a:xfrm>
        </p:grpSpPr>
        <p:cxnSp>
          <p:nvCxnSpPr>
            <p:cNvPr id="35" name="Straight Connector 3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4" name="Audio 3">
            <a:hlinkClick r:id="" action="ppaction://media"/>
            <a:extLst>
              <a:ext uri="{FF2B5EF4-FFF2-40B4-BE49-F238E27FC236}">
                <a16:creationId xmlns:a16="http://schemas.microsoft.com/office/drawing/2014/main" id="{7E3E8194-986A-3C20-1AB5-31A5C55270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77759024"/>
      </p:ext>
    </p:extLst>
  </p:cSld>
  <p:clrMapOvr>
    <a:masterClrMapping/>
  </p:clrMapOvr>
  <mc:AlternateContent xmlns:mc="http://schemas.openxmlformats.org/markup-compatibility/2006">
    <mc:Choice xmlns:p14="http://schemas.microsoft.com/office/powerpoint/2010/main" Requires="p14">
      <p:transition spd="slow" p14:dur="2000" advTm="19933"/>
    </mc:Choice>
    <mc:Fallback>
      <p:transition spd="slow" advTm="19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FC6FC-169B-0B0F-8E85-4DE56A7E7C09}"/>
              </a:ext>
            </a:extLst>
          </p:cNvPr>
          <p:cNvSpPr>
            <a:spLocks noGrp="1"/>
          </p:cNvSpPr>
          <p:nvPr>
            <p:ph type="title"/>
          </p:nvPr>
        </p:nvSpPr>
        <p:spPr/>
        <p:txBody>
          <a:bodyPr/>
          <a:lstStyle/>
          <a:p>
            <a:r>
              <a:rPr lang="en-GB" dirty="0"/>
              <a:t>Some of today’s contemporary issues</a:t>
            </a:r>
          </a:p>
        </p:txBody>
      </p:sp>
      <p:sp>
        <p:nvSpPr>
          <p:cNvPr id="3" name="Content Placeholder 2">
            <a:extLst>
              <a:ext uri="{FF2B5EF4-FFF2-40B4-BE49-F238E27FC236}">
                <a16:creationId xmlns:a16="http://schemas.microsoft.com/office/drawing/2014/main" id="{210171F6-61DE-295E-A88C-C8B5B4A60075}"/>
              </a:ext>
            </a:extLst>
          </p:cNvPr>
          <p:cNvSpPr>
            <a:spLocks noGrp="1"/>
          </p:cNvSpPr>
          <p:nvPr>
            <p:ph sz="half" idx="1"/>
          </p:nvPr>
        </p:nvSpPr>
        <p:spPr/>
        <p:txBody>
          <a:bodyPr/>
          <a:lstStyle/>
          <a:p>
            <a:pPr marL="342900" lvl="0" indent="-342900">
              <a:lnSpc>
                <a:spcPct val="107000"/>
              </a:lnSpc>
              <a:buFont typeface="Symbol" panose="05050102010706020507" pitchFamily="18" charset="2"/>
              <a:buChar cha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Stop and Search powers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Mental Health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Corruption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Miscarriages of Justice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Knife 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Cyber crime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Low public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i="1" dirty="0"/>
              <a:t>To name but a few…..</a:t>
            </a:r>
          </a:p>
        </p:txBody>
      </p:sp>
      <p:pic>
        <p:nvPicPr>
          <p:cNvPr id="6" name="Content Placeholder 5" descr="A group of police officers&#10;&#10;Description automatically generated with medium confidence">
            <a:extLst>
              <a:ext uri="{FF2B5EF4-FFF2-40B4-BE49-F238E27FC236}">
                <a16:creationId xmlns:a16="http://schemas.microsoft.com/office/drawing/2014/main" id="{E2F826C3-F7AC-BEF2-CB3B-ABB7A3139955}"/>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417060" y="1886107"/>
            <a:ext cx="3225800" cy="2116455"/>
          </a:xfrm>
        </p:spPr>
      </p:pic>
      <p:pic>
        <p:nvPicPr>
          <p:cNvPr id="8" name="Picture 7" descr="Text&#10;&#10;Description automatically generated">
            <a:extLst>
              <a:ext uri="{FF2B5EF4-FFF2-40B4-BE49-F238E27FC236}">
                <a16:creationId xmlns:a16="http://schemas.microsoft.com/office/drawing/2014/main" id="{873B290C-0F91-C73F-B9A5-E86451335D4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91448" y="1825625"/>
            <a:ext cx="2879835" cy="2116455"/>
          </a:xfrm>
          <a:prstGeom prst="rect">
            <a:avLst/>
          </a:prstGeom>
        </p:spPr>
      </p:pic>
      <p:pic>
        <p:nvPicPr>
          <p:cNvPr id="10" name="Picture 9" descr="A person holding a knife&#10;&#10;Description automatically generated with medium confidence">
            <a:extLst>
              <a:ext uri="{FF2B5EF4-FFF2-40B4-BE49-F238E27FC236}">
                <a16:creationId xmlns:a16="http://schemas.microsoft.com/office/drawing/2014/main" id="{698A1B95-38BC-3DC3-3F3E-DE6CF2EA1E0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79559" y="4077017"/>
            <a:ext cx="3032759" cy="2116454"/>
          </a:xfrm>
          <a:prstGeom prst="rect">
            <a:avLst/>
          </a:prstGeom>
        </p:spPr>
      </p:pic>
      <p:pic>
        <p:nvPicPr>
          <p:cNvPr id="12" name="Picture 11" descr="A picture containing text, black, sign&#10;&#10;Description automatically generated">
            <a:extLst>
              <a:ext uri="{FF2B5EF4-FFF2-40B4-BE49-F238E27FC236}">
                <a16:creationId xmlns:a16="http://schemas.microsoft.com/office/drawing/2014/main" id="{AD6A6FBF-4EBE-C19E-ED5B-C957778C218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42460" y="4197982"/>
            <a:ext cx="3154680" cy="1995489"/>
          </a:xfrm>
          <a:prstGeom prst="rect">
            <a:avLst/>
          </a:prstGeom>
        </p:spPr>
      </p:pic>
      <p:pic>
        <p:nvPicPr>
          <p:cNvPr id="14" name="Picture 13" descr="A picture containing text, newspaper&#10;&#10;Description automatically generated">
            <a:extLst>
              <a:ext uri="{FF2B5EF4-FFF2-40B4-BE49-F238E27FC236}">
                <a16:creationId xmlns:a16="http://schemas.microsoft.com/office/drawing/2014/main" id="{F542DC7F-2380-0B9D-0256-4A34C9D7CC2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092469" y="2335296"/>
            <a:ext cx="2415539" cy="3282937"/>
          </a:xfrm>
          <a:prstGeom prst="rect">
            <a:avLst/>
          </a:prstGeom>
        </p:spPr>
      </p:pic>
      <p:pic>
        <p:nvPicPr>
          <p:cNvPr id="4" name="Audio 3">
            <a:hlinkClick r:id="" action="ppaction://media"/>
            <a:extLst>
              <a:ext uri="{FF2B5EF4-FFF2-40B4-BE49-F238E27FC236}">
                <a16:creationId xmlns:a16="http://schemas.microsoft.com/office/drawing/2014/main" id="{69225685-BF77-1562-4748-0F588AAAC8C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94355461"/>
      </p:ext>
    </p:extLst>
  </p:cSld>
  <p:clrMapOvr>
    <a:masterClrMapping/>
  </p:clrMapOvr>
  <mc:AlternateContent xmlns:mc="http://schemas.openxmlformats.org/markup-compatibility/2006">
    <mc:Choice xmlns:p14="http://schemas.microsoft.com/office/powerpoint/2010/main" Requires="p14">
      <p:transition spd="slow" p14:dur="2000" advTm="137193"/>
    </mc:Choice>
    <mc:Fallback>
      <p:transition spd="slow" advTm="137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23059-4AE3-0953-5419-A0F0E5FF9811}"/>
              </a:ext>
            </a:extLst>
          </p:cNvPr>
          <p:cNvSpPr>
            <a:spLocks noGrp="1"/>
          </p:cNvSpPr>
          <p:nvPr>
            <p:ph type="ctrTitle"/>
          </p:nvPr>
        </p:nvSpPr>
        <p:spPr>
          <a:xfrm>
            <a:off x="1524000" y="238443"/>
            <a:ext cx="9144000" cy="2387600"/>
          </a:xfrm>
        </p:spPr>
        <p:txBody>
          <a:bodyPr>
            <a:normAutofit/>
          </a:bodyPr>
          <a:lstStyle/>
          <a:p>
            <a:r>
              <a:rPr lang="en-GB" sz="4400" dirty="0"/>
              <a:t>Low public confidence in Policing – what does this mean?</a:t>
            </a:r>
          </a:p>
        </p:txBody>
      </p:sp>
      <p:sp>
        <p:nvSpPr>
          <p:cNvPr id="3" name="Subtitle 2">
            <a:extLst>
              <a:ext uri="{FF2B5EF4-FFF2-40B4-BE49-F238E27FC236}">
                <a16:creationId xmlns:a16="http://schemas.microsoft.com/office/drawing/2014/main" id="{3AA1C98F-FEC6-F500-0C2F-2CE6C94D3C1A}"/>
              </a:ext>
            </a:extLst>
          </p:cNvPr>
          <p:cNvSpPr>
            <a:spLocks noGrp="1"/>
          </p:cNvSpPr>
          <p:nvPr>
            <p:ph type="subTitle" idx="1"/>
          </p:nvPr>
        </p:nvSpPr>
        <p:spPr>
          <a:xfrm>
            <a:off x="1381760" y="3114358"/>
            <a:ext cx="9144000" cy="2839402"/>
          </a:xfrm>
        </p:spPr>
        <p:txBody>
          <a:bodyPr/>
          <a:lstStyle/>
          <a:p>
            <a:pPr algn="l"/>
            <a:r>
              <a:rPr lang="en-GB" sz="1800" dirty="0">
                <a:effectLst/>
                <a:latin typeface="Arial" panose="020B0604020202020204" pitchFamily="34" charset="0"/>
                <a:ea typeface="Calibri" panose="020F0502020204030204" pitchFamily="34" charset="0"/>
                <a:cs typeface="Times New Roman" panose="02020603050405020304" pitchFamily="18" charset="0"/>
              </a:rPr>
              <a:t>The College of Policing suggests that procedural justice, fair and respectful treatment of citizens, is associated with trust in the police, whilst viewing the police as legitimate.  Legitimacy in turn, is associated with greater willingness to cooperate with the police and assist in preventing and responding to crime, with a greater compliance with the law.</a:t>
            </a:r>
          </a:p>
          <a:p>
            <a:pPr algn="l"/>
            <a:endParaRPr lang="en-GB" sz="1800" dirty="0">
              <a:latin typeface="Arial" panose="020B0604020202020204" pitchFamily="34" charset="0"/>
              <a:ea typeface="Calibri" panose="020F0502020204030204" pitchFamily="34" charset="0"/>
              <a:cs typeface="Times New Roman" panose="02020603050405020304" pitchFamily="18" charset="0"/>
            </a:endParaRPr>
          </a:p>
          <a:p>
            <a:pPr algn="l"/>
            <a:r>
              <a:rPr lang="en-GB" sz="1800" u="sng" dirty="0">
                <a:solidFill>
                  <a:schemeClr val="tx1"/>
                </a:solidFill>
                <a:effectLst/>
                <a:latin typeface="Merriweather" panose="00000500000000000000" pitchFamily="2" charset="0"/>
                <a:ea typeface="Calibri" panose="020F0502020204030204" pitchFamily="34" charset="0"/>
                <a:cs typeface="Times New Roman" panose="02020603050405020304" pitchFamily="18" charset="0"/>
              </a:rPr>
              <a:t>Tyler (1990)</a:t>
            </a:r>
            <a:r>
              <a:rPr lang="en-GB" sz="1800" dirty="0">
                <a:solidFill>
                  <a:schemeClr val="tx1"/>
                </a:solidFill>
                <a:effectLst/>
                <a:latin typeface="Merriweather" panose="00000500000000000000" pitchFamily="2" charset="0"/>
                <a:ea typeface="Calibri" panose="020F0502020204030204" pitchFamily="34" charset="0"/>
                <a:cs typeface="Times New Roman" panose="02020603050405020304" pitchFamily="18" charset="0"/>
              </a:rPr>
              <a:t> </a:t>
            </a:r>
            <a:r>
              <a:rPr lang="en-GB" sz="1800" dirty="0">
                <a:solidFill>
                  <a:srgbClr val="2A2A2A"/>
                </a:solidFill>
                <a:effectLst/>
                <a:latin typeface="Merriweather" panose="00000500000000000000" pitchFamily="2" charset="0"/>
                <a:ea typeface="Calibri" panose="020F0502020204030204" pitchFamily="34" charset="0"/>
                <a:cs typeface="Times New Roman" panose="02020603050405020304" pitchFamily="18" charset="0"/>
              </a:rPr>
              <a:t>argues that the public perceive the police as procedurally just if they rate the qualities of decision-making and treatment processes positively.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dirty="0"/>
          </a:p>
          <a:p>
            <a:pPr algn="l"/>
            <a:endParaRPr lang="en-GB" dirty="0"/>
          </a:p>
          <a:p>
            <a:pPr algn="l"/>
            <a:endParaRPr lang="en-GB" dirty="0"/>
          </a:p>
        </p:txBody>
      </p:sp>
      <p:pic>
        <p:nvPicPr>
          <p:cNvPr id="4" name="Audio 3">
            <a:hlinkClick r:id="" action="ppaction://media"/>
            <a:extLst>
              <a:ext uri="{FF2B5EF4-FFF2-40B4-BE49-F238E27FC236}">
                <a16:creationId xmlns:a16="http://schemas.microsoft.com/office/drawing/2014/main" id="{44664B95-F313-C001-954B-4B7B66040C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04011139"/>
      </p:ext>
    </p:extLst>
  </p:cSld>
  <p:clrMapOvr>
    <a:masterClrMapping/>
  </p:clrMapOvr>
  <mc:AlternateContent xmlns:mc="http://schemas.openxmlformats.org/markup-compatibility/2006">
    <mc:Choice xmlns:p14="http://schemas.microsoft.com/office/powerpoint/2010/main" Requires="p14">
      <p:transition spd="slow" p14:dur="2000" advTm="101682"/>
    </mc:Choice>
    <mc:Fallback>
      <p:transition spd="slow" advTm="101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045AE-FE1F-D357-1F18-EB08918A97B6}"/>
              </a:ext>
            </a:extLst>
          </p:cNvPr>
          <p:cNvSpPr>
            <a:spLocks noGrp="1"/>
          </p:cNvSpPr>
          <p:nvPr>
            <p:ph type="ctrTitle"/>
          </p:nvPr>
        </p:nvSpPr>
        <p:spPr>
          <a:xfrm>
            <a:off x="1798320" y="282098"/>
            <a:ext cx="9144000" cy="1173163"/>
          </a:xfrm>
        </p:spPr>
        <p:txBody>
          <a:bodyPr/>
          <a:lstStyle/>
          <a:p>
            <a:r>
              <a:rPr lang="en-GB" sz="5400" dirty="0"/>
              <a:t>Policing Model</a:t>
            </a:r>
            <a:r>
              <a:rPr lang="en-GB" dirty="0"/>
              <a:t>	</a:t>
            </a:r>
          </a:p>
        </p:txBody>
      </p:sp>
      <p:sp>
        <p:nvSpPr>
          <p:cNvPr id="3" name="Subtitle 2">
            <a:extLst>
              <a:ext uri="{FF2B5EF4-FFF2-40B4-BE49-F238E27FC236}">
                <a16:creationId xmlns:a16="http://schemas.microsoft.com/office/drawing/2014/main" id="{D4DF8416-E55C-86D6-003D-B98E02404045}"/>
              </a:ext>
            </a:extLst>
          </p:cNvPr>
          <p:cNvSpPr>
            <a:spLocks noGrp="1"/>
          </p:cNvSpPr>
          <p:nvPr>
            <p:ph type="subTitle" idx="1"/>
          </p:nvPr>
        </p:nvSpPr>
        <p:spPr>
          <a:xfrm>
            <a:off x="1524000" y="1455261"/>
            <a:ext cx="9144000" cy="4691539"/>
          </a:xfrm>
        </p:spPr>
        <p:txBody>
          <a:bodyPr>
            <a:normAutofit fontScale="62500" lnSpcReduction="20000"/>
          </a:bodyPr>
          <a:lstStyle/>
          <a:p>
            <a:pPr algn="l"/>
            <a:r>
              <a:rPr lang="en-GB" b="1" dirty="0" err="1"/>
              <a:t>Peelian</a:t>
            </a:r>
            <a:r>
              <a:rPr lang="en-GB" b="1" dirty="0"/>
              <a:t> Policing Model</a:t>
            </a:r>
          </a:p>
          <a:p>
            <a:pPr marL="342900" lvl="0" indent="-342900" algn="l">
              <a:lnSpc>
                <a:spcPct val="107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basic mission for which the police exist is to prevent crime and disorder</a:t>
            </a:r>
            <a:endParaRPr lang="en-GB" sz="19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l">
              <a:lnSpc>
                <a:spcPct val="107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ability of the police to perform their duties is dependent upon public approval of police actions</a:t>
            </a:r>
            <a:endParaRPr lang="en-GB" sz="19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l">
              <a:lnSpc>
                <a:spcPct val="107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Police must secure the willing co-operation of the public in voluntary observance of the law to be able to secure and maintain the respect of the public</a:t>
            </a:r>
            <a:endParaRPr lang="en-GB" sz="19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l">
              <a:lnSpc>
                <a:spcPct val="107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degree of co-operation of the public that can be secured diminishes proportionately to the necessity of the use of physical force</a:t>
            </a:r>
            <a:endParaRPr lang="en-GB" sz="19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l">
              <a:lnSpc>
                <a:spcPct val="107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Police seek and preserve public favour not by pandering to public opinion but by constantly demonstrating absolute impartial service to the law</a:t>
            </a:r>
            <a:endParaRPr lang="en-GB" sz="19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l">
              <a:lnSpc>
                <a:spcPct val="107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Police use physical force to the extent necessary to secure observance of the law or to restore order only when the exercise of persuasion, advice and warning is found to be insufficient</a:t>
            </a:r>
            <a:endParaRPr lang="en-GB" sz="19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l">
              <a:lnSpc>
                <a:spcPct val="107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Police, at all times, should maintain a relationship with the public that gives reality to the historic tradition that the police are the public and the public are the police; the police being only members of the public who are paid to give full-time attention to duties which are incumbent on every citizen in the interests of community welfare and existence</a:t>
            </a:r>
            <a:endParaRPr lang="en-GB" sz="19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l">
              <a:lnSpc>
                <a:spcPct val="107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Police should always direct their action strictly towards their functions and never appear to usurp the powers of the judiciary</a:t>
            </a:r>
          </a:p>
          <a:p>
            <a:pPr marL="342900" lvl="0" indent="-342900" algn="l">
              <a:lnSpc>
                <a:spcPct val="107000"/>
              </a:lnSpc>
              <a:spcAft>
                <a:spcPts val="800"/>
              </a:spcAft>
              <a:buFont typeface="+mj-lt"/>
              <a:buAutoNum type="arabicPeriod"/>
              <a:tabLst>
                <a:tab pos="457200" algn="l"/>
              </a:tabLst>
            </a:pPr>
            <a:r>
              <a:rPr lang="en-GB" sz="1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test of police efficiency is the absence of crime and disorder not the visible evidence of police action in dealing with it</a:t>
            </a:r>
            <a:endParaRPr lang="en-GB" sz="1900"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A499C5A7-5C85-1934-DE9D-0806F33D236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74850750"/>
      </p:ext>
    </p:extLst>
  </p:cSld>
  <p:clrMapOvr>
    <a:masterClrMapping/>
  </p:clrMapOvr>
  <mc:AlternateContent xmlns:mc="http://schemas.openxmlformats.org/markup-compatibility/2006">
    <mc:Choice xmlns:p14="http://schemas.microsoft.com/office/powerpoint/2010/main" Requires="p14">
      <p:transition spd="slow" p14:dur="2000" advTm="91866"/>
    </mc:Choice>
    <mc:Fallback>
      <p:transition spd="slow" advTm="91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B035-6CD7-14E7-8F17-F8B2F699A6B4}"/>
              </a:ext>
            </a:extLst>
          </p:cNvPr>
          <p:cNvSpPr>
            <a:spLocks noGrp="1"/>
          </p:cNvSpPr>
          <p:nvPr>
            <p:ph type="title"/>
          </p:nvPr>
        </p:nvSpPr>
        <p:spPr/>
        <p:txBody>
          <a:bodyPr>
            <a:normAutofit fontScale="90000"/>
          </a:bodyPr>
          <a:lstStyle/>
          <a:p>
            <a:r>
              <a:rPr lang="en-GB" dirty="0"/>
              <a:t>Confidence and Trust – is there a difference?</a:t>
            </a:r>
          </a:p>
        </p:txBody>
      </p:sp>
      <p:sp>
        <p:nvSpPr>
          <p:cNvPr id="3" name="Text Placeholder 2">
            <a:extLst>
              <a:ext uri="{FF2B5EF4-FFF2-40B4-BE49-F238E27FC236}">
                <a16:creationId xmlns:a16="http://schemas.microsoft.com/office/drawing/2014/main" id="{A4E14286-66D4-D50B-469F-46F289B65568}"/>
              </a:ext>
            </a:extLst>
          </p:cNvPr>
          <p:cNvSpPr>
            <a:spLocks noGrp="1"/>
          </p:cNvSpPr>
          <p:nvPr>
            <p:ph type="body" idx="1"/>
          </p:nvPr>
        </p:nvSpPr>
        <p:spPr/>
        <p:txBody>
          <a:bodyPr>
            <a:normAutofit/>
          </a:bodyPr>
          <a:lstStyle/>
          <a:p>
            <a:r>
              <a:rPr lang="en-GB" sz="3200" b="1" dirty="0"/>
              <a:t>Trust</a:t>
            </a:r>
            <a:endParaRPr lang="en-GB" sz="3200" dirty="0"/>
          </a:p>
        </p:txBody>
      </p:sp>
      <p:sp>
        <p:nvSpPr>
          <p:cNvPr id="4" name="Content Placeholder 3">
            <a:extLst>
              <a:ext uri="{FF2B5EF4-FFF2-40B4-BE49-F238E27FC236}">
                <a16:creationId xmlns:a16="http://schemas.microsoft.com/office/drawing/2014/main" id="{8587DCDD-79F4-7799-6997-EAE5F226DB95}"/>
              </a:ext>
            </a:extLst>
          </p:cNvPr>
          <p:cNvSpPr>
            <a:spLocks noGrp="1"/>
          </p:cNvSpPr>
          <p:nvPr>
            <p:ph sz="half" idx="2"/>
          </p:nvPr>
        </p:nvSpPr>
        <p:spPr/>
        <p:txBody>
          <a:bodyPr>
            <a:normAutofit/>
          </a:bodyPr>
          <a:lstStyle/>
          <a:p>
            <a:r>
              <a:rPr lang="en-GB" dirty="0"/>
              <a:t>Trust is formed on an individual basis, from how one was treated by the Police themselves.  </a:t>
            </a:r>
          </a:p>
          <a:p>
            <a:endParaRPr lang="en-GB" dirty="0"/>
          </a:p>
        </p:txBody>
      </p:sp>
      <p:sp>
        <p:nvSpPr>
          <p:cNvPr id="5" name="Text Placeholder 4">
            <a:extLst>
              <a:ext uri="{FF2B5EF4-FFF2-40B4-BE49-F238E27FC236}">
                <a16:creationId xmlns:a16="http://schemas.microsoft.com/office/drawing/2014/main" id="{ADDA3C9F-7C6A-E03F-C352-250BA847D625}"/>
              </a:ext>
            </a:extLst>
          </p:cNvPr>
          <p:cNvSpPr>
            <a:spLocks noGrp="1"/>
          </p:cNvSpPr>
          <p:nvPr>
            <p:ph type="body" sz="quarter" idx="3"/>
          </p:nvPr>
        </p:nvSpPr>
        <p:spPr/>
        <p:txBody>
          <a:bodyPr>
            <a:normAutofit/>
          </a:bodyPr>
          <a:lstStyle/>
          <a:p>
            <a:r>
              <a:rPr lang="en-GB" sz="3200" dirty="0"/>
              <a:t>Confidence</a:t>
            </a:r>
          </a:p>
        </p:txBody>
      </p:sp>
      <p:sp>
        <p:nvSpPr>
          <p:cNvPr id="6" name="Content Placeholder 5">
            <a:extLst>
              <a:ext uri="{FF2B5EF4-FFF2-40B4-BE49-F238E27FC236}">
                <a16:creationId xmlns:a16="http://schemas.microsoft.com/office/drawing/2014/main" id="{FF23402B-DEF7-A9DE-88EB-1DB091B6976D}"/>
              </a:ext>
            </a:extLst>
          </p:cNvPr>
          <p:cNvSpPr>
            <a:spLocks noGrp="1"/>
          </p:cNvSpPr>
          <p:nvPr>
            <p:ph sz="quarter" idx="4"/>
          </p:nvPr>
        </p:nvSpPr>
        <p:spPr/>
        <p:txBody>
          <a:bodyPr>
            <a:normAutofit/>
          </a:bodyPr>
          <a:lstStyle/>
          <a:p>
            <a:r>
              <a:rPr lang="en-GB" dirty="0"/>
              <a:t>Confidence is based upon an overall impression of an institution, meaning the Police service as a whole.</a:t>
            </a:r>
          </a:p>
          <a:p>
            <a:endParaRPr lang="en-GB" dirty="0"/>
          </a:p>
          <a:p>
            <a:endParaRPr lang="en-GB" dirty="0"/>
          </a:p>
          <a:p>
            <a:r>
              <a:rPr lang="en-GB" sz="1400" dirty="0">
                <a:effectLst/>
                <a:latin typeface="Arial" panose="020B0604020202020204" pitchFamily="34" charset="0"/>
                <a:ea typeface="Calibri" panose="020F0502020204030204" pitchFamily="34" charset="0"/>
                <a:cs typeface="Times New Roman" panose="02020603050405020304" pitchFamily="18" charset="0"/>
              </a:rPr>
              <a:t>Jackson and Bradford (2009)</a:t>
            </a:r>
            <a:endParaRPr lang="en-GB" sz="1400" dirty="0"/>
          </a:p>
          <a:p>
            <a:endParaRPr lang="en-GB" dirty="0"/>
          </a:p>
          <a:p>
            <a:endParaRPr lang="en-GB" dirty="0"/>
          </a:p>
          <a:p>
            <a:pPr marL="0" indent="0">
              <a:buNone/>
            </a:pPr>
            <a:endParaRPr lang="en-GB" dirty="0"/>
          </a:p>
          <a:p>
            <a:endParaRPr lang="en-GB" dirty="0"/>
          </a:p>
        </p:txBody>
      </p:sp>
      <p:pic>
        <p:nvPicPr>
          <p:cNvPr id="7" name="Audio 6">
            <a:hlinkClick r:id="" action="ppaction://media"/>
            <a:extLst>
              <a:ext uri="{FF2B5EF4-FFF2-40B4-BE49-F238E27FC236}">
                <a16:creationId xmlns:a16="http://schemas.microsoft.com/office/drawing/2014/main" id="{339256E8-A331-CDEE-B3DD-B9507364F8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59654328"/>
      </p:ext>
    </p:extLst>
  </p:cSld>
  <p:clrMapOvr>
    <a:masterClrMapping/>
  </p:clrMapOvr>
  <mc:AlternateContent xmlns:mc="http://schemas.openxmlformats.org/markup-compatibility/2006">
    <mc:Choice xmlns:p14="http://schemas.microsoft.com/office/powerpoint/2010/main" Requires="p14">
      <p:transition spd="slow" p14:dur="2000" advTm="50003"/>
    </mc:Choice>
    <mc:Fallback>
      <p:transition spd="slow" advTm="50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3961F-DD20-BFB4-C6FE-F06BEA7567E7}"/>
              </a:ext>
            </a:extLst>
          </p:cNvPr>
          <p:cNvSpPr>
            <a:spLocks noGrp="1"/>
          </p:cNvSpPr>
          <p:nvPr>
            <p:ph type="title"/>
          </p:nvPr>
        </p:nvSpPr>
        <p:spPr/>
        <p:txBody>
          <a:bodyPr/>
          <a:lstStyle/>
          <a:p>
            <a:r>
              <a:rPr lang="en-GB" dirty="0"/>
              <a:t>Public confidence	</a:t>
            </a:r>
          </a:p>
        </p:txBody>
      </p:sp>
      <p:sp>
        <p:nvSpPr>
          <p:cNvPr id="3" name="Content Placeholder 2">
            <a:extLst>
              <a:ext uri="{FF2B5EF4-FFF2-40B4-BE49-F238E27FC236}">
                <a16:creationId xmlns:a16="http://schemas.microsoft.com/office/drawing/2014/main" id="{4BBFA435-0D63-5315-5BB2-8A00819289BF}"/>
              </a:ext>
            </a:extLst>
          </p:cNvPr>
          <p:cNvSpPr>
            <a:spLocks noGrp="1"/>
          </p:cNvSpPr>
          <p:nvPr>
            <p:ph idx="1"/>
          </p:nvPr>
        </p:nvSpPr>
        <p:spPr/>
        <p:txBody>
          <a:bodyPr/>
          <a:lstStyle/>
          <a:p>
            <a:pPr>
              <a:buFont typeface="Wingdings" panose="05000000000000000000" pitchFamily="2" charset="2"/>
              <a:buChar char="§"/>
            </a:pPr>
            <a:r>
              <a:rPr lang="en-GB" dirty="0"/>
              <a:t>2020 – 7 in 10 (70%) Britons believed Police were doing well.</a:t>
            </a:r>
          </a:p>
          <a:p>
            <a:pPr>
              <a:buFont typeface="Wingdings" panose="05000000000000000000" pitchFamily="2" charset="2"/>
              <a:buChar char="§"/>
            </a:pPr>
            <a:endParaRPr lang="en-GB" dirty="0"/>
          </a:p>
          <a:p>
            <a:pPr>
              <a:buFont typeface="Wingdings" panose="05000000000000000000" pitchFamily="2" charset="2"/>
              <a:buChar char="§"/>
            </a:pPr>
            <a:r>
              <a:rPr lang="en-GB" dirty="0"/>
              <a:t>2022 – this figure has fallen to 53%</a:t>
            </a:r>
          </a:p>
          <a:p>
            <a:pPr>
              <a:buFont typeface="Wingdings" panose="05000000000000000000" pitchFamily="2" charset="2"/>
              <a:buChar char="§"/>
            </a:pPr>
            <a:endParaRPr lang="en-GB" dirty="0"/>
          </a:p>
          <a:p>
            <a:pPr>
              <a:buFont typeface="Wingdings" panose="05000000000000000000" pitchFamily="2" charset="2"/>
              <a:buChar char="§"/>
            </a:pPr>
            <a:r>
              <a:rPr lang="en-GB" dirty="0"/>
              <a:t>2022 – those who believe police are doing bad has more than doubled from 15% to 37%</a:t>
            </a:r>
          </a:p>
          <a:p>
            <a:pPr algn="r">
              <a:buFont typeface="Wingdings" panose="05000000000000000000" pitchFamily="2" charset="2"/>
              <a:buChar char="§"/>
            </a:pPr>
            <a:r>
              <a:rPr lang="en-GB" sz="1400" dirty="0">
                <a:latin typeface="Calibri" panose="020F0502020204030204" pitchFamily="34" charset="0"/>
                <a:cs typeface="Calibri" panose="020F0502020204030204" pitchFamily="34" charset="0"/>
              </a:rPr>
              <a:t>Kirk, I, 15 March (2022), You Gov</a:t>
            </a:r>
          </a:p>
        </p:txBody>
      </p:sp>
      <p:pic>
        <p:nvPicPr>
          <p:cNvPr id="4" name="Audio 3">
            <a:hlinkClick r:id="" action="ppaction://media"/>
            <a:extLst>
              <a:ext uri="{FF2B5EF4-FFF2-40B4-BE49-F238E27FC236}">
                <a16:creationId xmlns:a16="http://schemas.microsoft.com/office/drawing/2014/main" id="{B77DAA49-3614-7AED-66ED-30CB0ACD139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75347235"/>
      </p:ext>
    </p:extLst>
  </p:cSld>
  <p:clrMapOvr>
    <a:masterClrMapping/>
  </p:clrMapOvr>
  <mc:AlternateContent xmlns:mc="http://schemas.openxmlformats.org/markup-compatibility/2006">
    <mc:Choice xmlns:p14="http://schemas.microsoft.com/office/powerpoint/2010/main" Requires="p14">
      <p:transition spd="slow" p14:dur="2000" advTm="20421"/>
    </mc:Choice>
    <mc:Fallback>
      <p:transition spd="slow" advTm="20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8F2B6-FD9F-3B8D-5FB2-9D675D1991D4}"/>
              </a:ext>
            </a:extLst>
          </p:cNvPr>
          <p:cNvSpPr>
            <a:spLocks noGrp="1"/>
          </p:cNvSpPr>
          <p:nvPr>
            <p:ph type="ctrTitle"/>
          </p:nvPr>
        </p:nvSpPr>
        <p:spPr>
          <a:xfrm>
            <a:off x="1524000" y="101545"/>
            <a:ext cx="9144000" cy="1057111"/>
          </a:xfrm>
        </p:spPr>
        <p:txBody>
          <a:bodyPr/>
          <a:lstStyle/>
          <a:p>
            <a:r>
              <a:rPr lang="en-GB" dirty="0"/>
              <a:t>Recent survey results</a:t>
            </a:r>
          </a:p>
        </p:txBody>
      </p:sp>
      <p:sp>
        <p:nvSpPr>
          <p:cNvPr id="3" name="Subtitle 2">
            <a:extLst>
              <a:ext uri="{FF2B5EF4-FFF2-40B4-BE49-F238E27FC236}">
                <a16:creationId xmlns:a16="http://schemas.microsoft.com/office/drawing/2014/main" id="{E96732AE-B1C1-BFCF-3E1E-B1160471E471}"/>
              </a:ext>
            </a:extLst>
          </p:cNvPr>
          <p:cNvSpPr>
            <a:spLocks noGrp="1"/>
          </p:cNvSpPr>
          <p:nvPr>
            <p:ph type="subTitle" idx="1"/>
          </p:nvPr>
        </p:nvSpPr>
        <p:spPr/>
        <p:txBody>
          <a:bodyPr/>
          <a:lstStyle/>
          <a:p>
            <a:endParaRPr lang="en-GB" dirty="0"/>
          </a:p>
        </p:txBody>
      </p:sp>
      <p:pic>
        <p:nvPicPr>
          <p:cNvPr id="7" name="Picture 6" descr="Chart, line chart&#10;&#10;Description automatically generated">
            <a:extLst>
              <a:ext uri="{FF2B5EF4-FFF2-40B4-BE49-F238E27FC236}">
                <a16:creationId xmlns:a16="http://schemas.microsoft.com/office/drawing/2014/main" id="{CBB3F9DA-B7A9-ECB2-E295-0B8DE82882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92772" y="2271548"/>
            <a:ext cx="9606456" cy="4316741"/>
          </a:xfrm>
          <a:prstGeom prst="rect">
            <a:avLst/>
          </a:prstGeom>
        </p:spPr>
      </p:pic>
      <p:sp>
        <p:nvSpPr>
          <p:cNvPr id="8" name="TextBox 7">
            <a:extLst>
              <a:ext uri="{FF2B5EF4-FFF2-40B4-BE49-F238E27FC236}">
                <a16:creationId xmlns:a16="http://schemas.microsoft.com/office/drawing/2014/main" id="{C8739B3F-C108-59A8-E3FB-8D9499D3CBD0}"/>
              </a:ext>
            </a:extLst>
          </p:cNvPr>
          <p:cNvSpPr txBox="1"/>
          <p:nvPr/>
        </p:nvSpPr>
        <p:spPr>
          <a:xfrm>
            <a:off x="2589833" y="1429407"/>
            <a:ext cx="1291287" cy="369332"/>
          </a:xfrm>
          <a:prstGeom prst="rect">
            <a:avLst/>
          </a:prstGeom>
          <a:noFill/>
        </p:spPr>
        <p:txBody>
          <a:bodyPr wrap="square" rtlCol="0">
            <a:spAutoFit/>
          </a:bodyPr>
          <a:lstStyle/>
          <a:p>
            <a:r>
              <a:rPr lang="en-GB" b="1" dirty="0">
                <a:solidFill>
                  <a:schemeClr val="accent1">
                    <a:lumMod val="75000"/>
                  </a:schemeClr>
                </a:solidFill>
              </a:rPr>
              <a:t>Good job</a:t>
            </a:r>
          </a:p>
        </p:txBody>
      </p:sp>
      <p:sp>
        <p:nvSpPr>
          <p:cNvPr id="9" name="TextBox 8">
            <a:extLst>
              <a:ext uri="{FF2B5EF4-FFF2-40B4-BE49-F238E27FC236}">
                <a16:creationId xmlns:a16="http://schemas.microsoft.com/office/drawing/2014/main" id="{B37A3D0B-1CD7-03A0-ABAE-891D5AE8C7A8}"/>
              </a:ext>
            </a:extLst>
          </p:cNvPr>
          <p:cNvSpPr txBox="1"/>
          <p:nvPr/>
        </p:nvSpPr>
        <p:spPr>
          <a:xfrm>
            <a:off x="5013434" y="1421637"/>
            <a:ext cx="1576552" cy="369332"/>
          </a:xfrm>
          <a:prstGeom prst="rect">
            <a:avLst/>
          </a:prstGeom>
          <a:noFill/>
        </p:spPr>
        <p:txBody>
          <a:bodyPr wrap="square" rtlCol="0">
            <a:spAutoFit/>
          </a:bodyPr>
          <a:lstStyle/>
          <a:p>
            <a:r>
              <a:rPr lang="en-GB" b="1" dirty="0">
                <a:solidFill>
                  <a:srgbClr val="FF0000"/>
                </a:solidFill>
              </a:rPr>
              <a:t>Bad job</a:t>
            </a:r>
          </a:p>
        </p:txBody>
      </p:sp>
      <p:sp>
        <p:nvSpPr>
          <p:cNvPr id="10" name="TextBox 9">
            <a:extLst>
              <a:ext uri="{FF2B5EF4-FFF2-40B4-BE49-F238E27FC236}">
                <a16:creationId xmlns:a16="http://schemas.microsoft.com/office/drawing/2014/main" id="{D1A41F5C-D39E-0050-2F7B-83AE01AD1BD0}"/>
              </a:ext>
            </a:extLst>
          </p:cNvPr>
          <p:cNvSpPr txBox="1"/>
          <p:nvPr/>
        </p:nvSpPr>
        <p:spPr>
          <a:xfrm>
            <a:off x="7577960" y="1421637"/>
            <a:ext cx="1576552" cy="369332"/>
          </a:xfrm>
          <a:prstGeom prst="rect">
            <a:avLst/>
          </a:prstGeom>
          <a:noFill/>
        </p:spPr>
        <p:txBody>
          <a:bodyPr wrap="square" rtlCol="0">
            <a:spAutoFit/>
          </a:bodyPr>
          <a:lstStyle/>
          <a:p>
            <a:r>
              <a:rPr lang="en-GB" b="1" dirty="0">
                <a:solidFill>
                  <a:schemeClr val="bg1">
                    <a:lumMod val="65000"/>
                  </a:schemeClr>
                </a:solidFill>
              </a:rPr>
              <a:t>Don’t</a:t>
            </a:r>
            <a:r>
              <a:rPr lang="en-GB" dirty="0">
                <a:solidFill>
                  <a:schemeClr val="bg1">
                    <a:lumMod val="75000"/>
                  </a:schemeClr>
                </a:solidFill>
              </a:rPr>
              <a:t> </a:t>
            </a:r>
            <a:r>
              <a:rPr lang="en-GB" b="1" dirty="0">
                <a:solidFill>
                  <a:schemeClr val="bg1">
                    <a:lumMod val="65000"/>
                  </a:schemeClr>
                </a:solidFill>
              </a:rPr>
              <a:t>know</a:t>
            </a:r>
          </a:p>
        </p:txBody>
      </p:sp>
      <p:pic>
        <p:nvPicPr>
          <p:cNvPr id="4" name="Audio 3">
            <a:hlinkClick r:id="" action="ppaction://media"/>
            <a:extLst>
              <a:ext uri="{FF2B5EF4-FFF2-40B4-BE49-F238E27FC236}">
                <a16:creationId xmlns:a16="http://schemas.microsoft.com/office/drawing/2014/main" id="{5E0362ED-BDAA-F1B7-A542-E6F7FD8BD3E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51668581"/>
      </p:ext>
    </p:extLst>
  </p:cSld>
  <p:clrMapOvr>
    <a:masterClrMapping/>
  </p:clrMapOvr>
  <mc:AlternateContent xmlns:mc="http://schemas.openxmlformats.org/markup-compatibility/2006">
    <mc:Choice xmlns:p14="http://schemas.microsoft.com/office/powerpoint/2010/main" Requires="p14">
      <p:transition spd="slow" p14:dur="2000" advTm="30637"/>
    </mc:Choice>
    <mc:Fallback>
      <p:transition spd="slow" advTm="30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185BF-B0EF-A05F-88B1-CDD5551E656E}"/>
              </a:ext>
            </a:extLst>
          </p:cNvPr>
          <p:cNvSpPr>
            <a:spLocks noGrp="1"/>
          </p:cNvSpPr>
          <p:nvPr>
            <p:ph type="ctrTitle"/>
          </p:nvPr>
        </p:nvSpPr>
        <p:spPr>
          <a:xfrm>
            <a:off x="1524000" y="518159"/>
            <a:ext cx="9144000" cy="1183323"/>
          </a:xfrm>
        </p:spPr>
        <p:txBody>
          <a:bodyPr/>
          <a:lstStyle/>
          <a:p>
            <a:r>
              <a:rPr lang="en-GB" dirty="0"/>
              <a:t>Challenges</a:t>
            </a:r>
          </a:p>
        </p:txBody>
      </p:sp>
      <p:sp>
        <p:nvSpPr>
          <p:cNvPr id="3" name="Subtitle 2">
            <a:extLst>
              <a:ext uri="{FF2B5EF4-FFF2-40B4-BE49-F238E27FC236}">
                <a16:creationId xmlns:a16="http://schemas.microsoft.com/office/drawing/2014/main" id="{06DC8CCF-6521-8EDB-4A52-781C1BA0529E}"/>
              </a:ext>
            </a:extLst>
          </p:cNvPr>
          <p:cNvSpPr>
            <a:spLocks noGrp="1"/>
          </p:cNvSpPr>
          <p:nvPr>
            <p:ph type="subTitle" idx="1"/>
          </p:nvPr>
        </p:nvSpPr>
        <p:spPr>
          <a:xfrm>
            <a:off x="1524000" y="2260918"/>
            <a:ext cx="9144000" cy="3642042"/>
          </a:xfrm>
        </p:spPr>
        <p:txBody>
          <a:bodyPr>
            <a:normAutofit/>
          </a:bodyPr>
          <a:lstStyle/>
          <a:p>
            <a:pPr marL="342900" indent="-342900" algn="l">
              <a:buFont typeface="Arial" panose="020B0604020202020204" pitchFamily="34" charset="0"/>
              <a:buChar char="•"/>
            </a:pPr>
            <a:r>
              <a:rPr lang="en-GB" dirty="0"/>
              <a:t>Capacity Challenge</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a:t>Capability Challenge</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a:t>Organisation Challenge</a:t>
            </a:r>
          </a:p>
          <a:p>
            <a:pPr marL="342900" indent="-342900" algn="l">
              <a:buFont typeface="Arial" panose="020B0604020202020204" pitchFamily="34" charset="0"/>
              <a:buChar char="•"/>
            </a:pPr>
            <a:endParaRPr lang="en-GB" dirty="0"/>
          </a:p>
          <a:p>
            <a:pPr marL="342900" indent="-342900" algn="r">
              <a:buFont typeface="Arial" panose="020B0604020202020204" pitchFamily="34" charset="0"/>
              <a:buChar char="•"/>
            </a:pPr>
            <a:r>
              <a:rPr lang="en-GB" sz="1800" dirty="0"/>
              <a:t>www.policingreview.org</a:t>
            </a:r>
          </a:p>
          <a:p>
            <a:pPr marL="342900" indent="-342900" algn="l">
              <a:buFont typeface="Arial" panose="020B0604020202020204" pitchFamily="34" charset="0"/>
              <a:buChar char="•"/>
            </a:pPr>
            <a:endParaRPr lang="en-GB" dirty="0"/>
          </a:p>
        </p:txBody>
      </p:sp>
      <p:pic>
        <p:nvPicPr>
          <p:cNvPr id="4" name="Audio 3">
            <a:hlinkClick r:id="" action="ppaction://media"/>
            <a:extLst>
              <a:ext uri="{FF2B5EF4-FFF2-40B4-BE49-F238E27FC236}">
                <a16:creationId xmlns:a16="http://schemas.microsoft.com/office/drawing/2014/main" id="{B733F7AE-0942-4DA2-D50B-CA317610D1A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54833410"/>
      </p:ext>
    </p:extLst>
  </p:cSld>
  <p:clrMapOvr>
    <a:masterClrMapping/>
  </p:clrMapOvr>
  <mc:AlternateContent xmlns:mc="http://schemas.openxmlformats.org/markup-compatibility/2006">
    <mc:Choice xmlns:p14="http://schemas.microsoft.com/office/powerpoint/2010/main" Requires="p14">
      <p:transition spd="slow" p14:dur="2000" advTm="114273"/>
    </mc:Choice>
    <mc:Fallback>
      <p:transition spd="slow" advTm="114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loor, person&#10;&#10;Description automatically generated">
            <a:extLst>
              <a:ext uri="{FF2B5EF4-FFF2-40B4-BE49-F238E27FC236}">
                <a16:creationId xmlns:a16="http://schemas.microsoft.com/office/drawing/2014/main" id="{C8E532DB-4154-DC94-8617-97A0F2B185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600000">
            <a:off x="643467" y="1033778"/>
            <a:ext cx="3278292" cy="1844039"/>
          </a:xfrm>
          <a:prstGeom prst="rect">
            <a:avLst/>
          </a:prstGeom>
          <a:solidFill>
            <a:srgbClr val="FFFFFF">
              <a:shade val="85000"/>
            </a:srgbClr>
          </a:solidFill>
        </p:spPr>
      </p:pic>
      <p:pic>
        <p:nvPicPr>
          <p:cNvPr id="7" name="Picture 6" descr="A group of people holding signs&#10;&#10;Description automatically generated with medium confidence">
            <a:extLst>
              <a:ext uri="{FF2B5EF4-FFF2-40B4-BE49-F238E27FC236}">
                <a16:creationId xmlns:a16="http://schemas.microsoft.com/office/drawing/2014/main" id="{0B263671-F1C0-934A-031F-25212316942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55920" y="897466"/>
            <a:ext cx="3718683" cy="5571062"/>
          </a:xfrm>
          <a:prstGeom prst="rect">
            <a:avLst/>
          </a:prstGeom>
          <a:solidFill>
            <a:srgbClr val="FFFFFF">
              <a:shade val="85000"/>
            </a:srgbClr>
          </a:solidFill>
        </p:spPr>
      </p:pic>
      <p:pic>
        <p:nvPicPr>
          <p:cNvPr id="9" name="Picture 8" descr="A group of people holding signs&#10;&#10;Description automatically generated">
            <a:extLst>
              <a:ext uri="{FF2B5EF4-FFF2-40B4-BE49-F238E27FC236}">
                <a16:creationId xmlns:a16="http://schemas.microsoft.com/office/drawing/2014/main" id="{FD0CD136-8C40-8D4E-7676-F1C82E03C4B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1600000">
            <a:off x="8308764" y="996015"/>
            <a:ext cx="3239769" cy="1919563"/>
          </a:xfrm>
          <a:prstGeom prst="rect">
            <a:avLst/>
          </a:prstGeom>
          <a:solidFill>
            <a:srgbClr val="FFFFFF">
              <a:shade val="85000"/>
            </a:srgbClr>
          </a:solidFill>
        </p:spPr>
      </p:pic>
      <p:pic>
        <p:nvPicPr>
          <p:cNvPr id="11" name="Picture 10" descr="A group of people holding signs&#10;&#10;Description automatically generated with medium confidence">
            <a:extLst>
              <a:ext uri="{FF2B5EF4-FFF2-40B4-BE49-F238E27FC236}">
                <a16:creationId xmlns:a16="http://schemas.microsoft.com/office/drawing/2014/main" id="{1DD8EB3B-47E6-9EC2-6AD8-1BFF9DCDB4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3467" y="3984274"/>
            <a:ext cx="3278292" cy="1835843"/>
          </a:xfrm>
          <a:prstGeom prst="rect">
            <a:avLst/>
          </a:prstGeom>
          <a:solidFill>
            <a:srgbClr val="FFFFFF">
              <a:shade val="85000"/>
            </a:srgbClr>
          </a:solidFill>
        </p:spPr>
      </p:pic>
      <p:pic>
        <p:nvPicPr>
          <p:cNvPr id="3" name="Picture 2" descr="A picture containing text, newspaper&#10;&#10;Description automatically generated">
            <a:extLst>
              <a:ext uri="{FF2B5EF4-FFF2-40B4-BE49-F238E27FC236}">
                <a16:creationId xmlns:a16="http://schemas.microsoft.com/office/drawing/2014/main" id="{18B95F7F-0D21-68C2-C30F-E23B3A3F3AE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937150" y="3589863"/>
            <a:ext cx="1982994" cy="2643992"/>
          </a:xfrm>
          <a:prstGeom prst="rect">
            <a:avLst/>
          </a:prstGeom>
          <a:solidFill>
            <a:srgbClr val="FFFFFF">
              <a:shade val="85000"/>
            </a:srgbClr>
          </a:solidFill>
        </p:spPr>
      </p:pic>
      <p:sp>
        <p:nvSpPr>
          <p:cNvPr id="12" name="TextBox 11">
            <a:extLst>
              <a:ext uri="{FF2B5EF4-FFF2-40B4-BE49-F238E27FC236}">
                <a16:creationId xmlns:a16="http://schemas.microsoft.com/office/drawing/2014/main" id="{4514E568-6703-4D9B-58C4-35A2D1FEDB1C}"/>
              </a:ext>
            </a:extLst>
          </p:cNvPr>
          <p:cNvSpPr txBox="1"/>
          <p:nvPr/>
        </p:nvSpPr>
        <p:spPr>
          <a:xfrm>
            <a:off x="4144421" y="18616"/>
            <a:ext cx="6775723" cy="523220"/>
          </a:xfrm>
          <a:prstGeom prst="rect">
            <a:avLst/>
          </a:prstGeom>
          <a:noFill/>
        </p:spPr>
        <p:txBody>
          <a:bodyPr wrap="square" rtlCol="0">
            <a:spAutoFit/>
          </a:bodyPr>
          <a:lstStyle/>
          <a:p>
            <a:r>
              <a:rPr lang="en-GB" sz="2800" b="1" dirty="0"/>
              <a:t>Media on Policing</a:t>
            </a:r>
          </a:p>
        </p:txBody>
      </p:sp>
      <p:pic>
        <p:nvPicPr>
          <p:cNvPr id="2" name="Audio 1">
            <a:hlinkClick r:id="" action="ppaction://media"/>
            <a:extLst>
              <a:ext uri="{FF2B5EF4-FFF2-40B4-BE49-F238E27FC236}">
                <a16:creationId xmlns:a16="http://schemas.microsoft.com/office/drawing/2014/main" id="{8C4BABD7-06A5-23A7-C37C-1B7010E317D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90649189"/>
      </p:ext>
    </p:extLst>
  </p:cSld>
  <p:clrMapOvr>
    <a:masterClrMapping/>
  </p:clrMapOvr>
  <mc:AlternateContent xmlns:mc="http://schemas.openxmlformats.org/markup-compatibility/2006">
    <mc:Choice xmlns:p14="http://schemas.microsoft.com/office/powerpoint/2010/main" Requires="p14">
      <p:transition spd="slow" p14:dur="2000" advTm="88710"/>
    </mc:Choice>
    <mc:Fallback>
      <p:transition spd="slow" advTm="88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8E16F-6C8A-0D45-FEE2-7A43D28E5588}"/>
              </a:ext>
            </a:extLst>
          </p:cNvPr>
          <p:cNvSpPr>
            <a:spLocks noGrp="1"/>
          </p:cNvSpPr>
          <p:nvPr>
            <p:ph type="title"/>
          </p:nvPr>
        </p:nvSpPr>
        <p:spPr/>
        <p:txBody>
          <a:bodyPr/>
          <a:lstStyle/>
          <a:p>
            <a:r>
              <a:rPr lang="en-GB" dirty="0"/>
              <a:t>Policing and the media		</a:t>
            </a:r>
          </a:p>
        </p:txBody>
      </p:sp>
      <p:sp>
        <p:nvSpPr>
          <p:cNvPr id="3" name="Content Placeholder 2">
            <a:extLst>
              <a:ext uri="{FF2B5EF4-FFF2-40B4-BE49-F238E27FC236}">
                <a16:creationId xmlns:a16="http://schemas.microsoft.com/office/drawing/2014/main" id="{7007952C-05E1-E429-1AE3-848F597CFEC6}"/>
              </a:ext>
            </a:extLst>
          </p:cNvPr>
          <p:cNvSpPr>
            <a:spLocks noGrp="1"/>
          </p:cNvSpPr>
          <p:nvPr>
            <p:ph sz="half" idx="1"/>
          </p:nvPr>
        </p:nvSpPr>
        <p:spPr/>
        <p:txBody>
          <a:bodyPr/>
          <a:lstStyle/>
          <a:p>
            <a:pPr marL="0" indent="0">
              <a:buNone/>
            </a:pPr>
            <a:r>
              <a:rPr lang="en-GB" dirty="0"/>
              <a:t>Positives	</a:t>
            </a:r>
          </a:p>
          <a:p>
            <a:pPr>
              <a:buFont typeface="Wingdings" panose="05000000000000000000" pitchFamily="2" charset="2"/>
              <a:buChar char="§"/>
            </a:pPr>
            <a:r>
              <a:rPr lang="en-GB" dirty="0"/>
              <a:t>Affords opportunities to share success stories</a:t>
            </a:r>
          </a:p>
          <a:p>
            <a:pPr>
              <a:buFont typeface="Wingdings" panose="05000000000000000000" pitchFamily="2" charset="2"/>
              <a:buChar char="§"/>
            </a:pPr>
            <a:r>
              <a:rPr lang="en-GB" dirty="0"/>
              <a:t>Affords opportunities for appeals</a:t>
            </a:r>
          </a:p>
          <a:p>
            <a:pPr>
              <a:buFont typeface="Wingdings" panose="05000000000000000000" pitchFamily="2" charset="2"/>
              <a:buChar char="§"/>
            </a:pPr>
            <a:r>
              <a:rPr lang="en-GB" dirty="0"/>
              <a:t>Assists in capturing offenders</a:t>
            </a:r>
          </a:p>
          <a:p>
            <a:pPr>
              <a:buFont typeface="Wingdings" panose="05000000000000000000" pitchFamily="2" charset="2"/>
              <a:buChar char="§"/>
            </a:pPr>
            <a:r>
              <a:rPr lang="en-GB" dirty="0"/>
              <a:t>Assists in locating missing people			</a:t>
            </a:r>
          </a:p>
        </p:txBody>
      </p:sp>
      <p:sp>
        <p:nvSpPr>
          <p:cNvPr id="4" name="Content Placeholder 3">
            <a:extLst>
              <a:ext uri="{FF2B5EF4-FFF2-40B4-BE49-F238E27FC236}">
                <a16:creationId xmlns:a16="http://schemas.microsoft.com/office/drawing/2014/main" id="{DEA6DBAD-0392-2667-F02F-CBD6E0C77EBA}"/>
              </a:ext>
            </a:extLst>
          </p:cNvPr>
          <p:cNvSpPr>
            <a:spLocks noGrp="1"/>
          </p:cNvSpPr>
          <p:nvPr>
            <p:ph sz="half" idx="2"/>
          </p:nvPr>
        </p:nvSpPr>
        <p:spPr/>
        <p:txBody>
          <a:bodyPr/>
          <a:lstStyle/>
          <a:p>
            <a:r>
              <a:rPr lang="en-GB" dirty="0"/>
              <a:t>Negatives</a:t>
            </a:r>
          </a:p>
          <a:p>
            <a:pPr>
              <a:buFont typeface="Wingdings" panose="05000000000000000000" pitchFamily="2" charset="2"/>
              <a:buChar char="§"/>
            </a:pPr>
            <a:r>
              <a:rPr lang="en-GB" dirty="0"/>
              <a:t>Two way communication can influence others</a:t>
            </a:r>
          </a:p>
          <a:p>
            <a:pPr>
              <a:buFont typeface="Wingdings" panose="05000000000000000000" pitchFamily="2" charset="2"/>
              <a:buChar char="§"/>
            </a:pPr>
            <a:r>
              <a:rPr lang="en-GB" dirty="0"/>
              <a:t>Not always factually correct</a:t>
            </a:r>
          </a:p>
          <a:p>
            <a:pPr>
              <a:buFont typeface="Wingdings" panose="05000000000000000000" pitchFamily="2" charset="2"/>
              <a:buChar char="§"/>
            </a:pPr>
            <a:r>
              <a:rPr lang="en-GB" dirty="0"/>
              <a:t>Different motivations</a:t>
            </a:r>
          </a:p>
          <a:p>
            <a:pPr>
              <a:buFont typeface="Wingdings" panose="05000000000000000000" pitchFamily="2" charset="2"/>
              <a:buChar char="§"/>
            </a:pPr>
            <a:r>
              <a:rPr lang="en-GB" dirty="0"/>
              <a:t>Moving with trends</a:t>
            </a:r>
          </a:p>
        </p:txBody>
      </p:sp>
      <p:pic>
        <p:nvPicPr>
          <p:cNvPr id="5" name="Audio 4">
            <a:hlinkClick r:id="" action="ppaction://media"/>
            <a:extLst>
              <a:ext uri="{FF2B5EF4-FFF2-40B4-BE49-F238E27FC236}">
                <a16:creationId xmlns:a16="http://schemas.microsoft.com/office/drawing/2014/main" id="{625F8A46-7C63-287A-55D6-FFE9ABFCF3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26918242"/>
      </p:ext>
    </p:extLst>
  </p:cSld>
  <p:clrMapOvr>
    <a:masterClrMapping/>
  </p:clrMapOvr>
  <mc:AlternateContent xmlns:mc="http://schemas.openxmlformats.org/markup-compatibility/2006">
    <mc:Choice xmlns:p14="http://schemas.microsoft.com/office/powerpoint/2010/main" Requires="p14">
      <p:transition spd="slow" p14:dur="2000" advTm="72476"/>
    </mc:Choice>
    <mc:Fallback>
      <p:transition spd="slow" advTm="72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27C3E-E2DD-9391-A206-F5027CDE28C2}"/>
              </a:ext>
            </a:extLst>
          </p:cNvPr>
          <p:cNvSpPr>
            <a:spLocks noGrp="1"/>
          </p:cNvSpPr>
          <p:nvPr>
            <p:ph type="title"/>
          </p:nvPr>
        </p:nvSpPr>
        <p:spPr>
          <a:xfrm>
            <a:off x="919480" y="143076"/>
            <a:ext cx="10515600" cy="1325563"/>
          </a:xfrm>
        </p:spPr>
        <p:txBody>
          <a:bodyPr/>
          <a:lstStyle/>
          <a:p>
            <a:r>
              <a:rPr lang="en-GB" dirty="0"/>
              <a:t>Public use of Media </a:t>
            </a:r>
          </a:p>
        </p:txBody>
      </p:sp>
      <p:pic>
        <p:nvPicPr>
          <p:cNvPr id="5" name="Content Placeholder 4" descr="A group of men walking&#10;&#10;Description automatically generated with low confidence">
            <a:extLst>
              <a:ext uri="{FF2B5EF4-FFF2-40B4-BE49-F238E27FC236}">
                <a16:creationId xmlns:a16="http://schemas.microsoft.com/office/drawing/2014/main" id="{C3627794-2BEA-4699-2CF0-86387191310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943600" y="1329975"/>
            <a:ext cx="4317833" cy="2454442"/>
          </a:xfrm>
        </p:spPr>
      </p:pic>
      <p:pic>
        <p:nvPicPr>
          <p:cNvPr id="7" name="Picture 6" descr="Website&#10;&#10;Description automatically generated with low confidence">
            <a:extLst>
              <a:ext uri="{FF2B5EF4-FFF2-40B4-BE49-F238E27FC236}">
                <a16:creationId xmlns:a16="http://schemas.microsoft.com/office/drawing/2014/main" id="{11AC24E8-4FD2-D123-81AD-02C2BFA62CE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2465" y="1391043"/>
            <a:ext cx="5076825" cy="2454442"/>
          </a:xfrm>
          <a:prstGeom prst="rect">
            <a:avLst/>
          </a:prstGeom>
        </p:spPr>
      </p:pic>
      <p:pic>
        <p:nvPicPr>
          <p:cNvPr id="4" name="Picture 3" descr="A newspaper with a person on it&#10;&#10;Description automatically generated with medium confidence">
            <a:extLst>
              <a:ext uri="{FF2B5EF4-FFF2-40B4-BE49-F238E27FC236}">
                <a16:creationId xmlns:a16="http://schemas.microsoft.com/office/drawing/2014/main" id="{C432C388-C870-0750-A4AC-1D4B5185F49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2465" y="3845485"/>
            <a:ext cx="4324350" cy="2869440"/>
          </a:xfrm>
          <a:prstGeom prst="rect">
            <a:avLst/>
          </a:prstGeom>
        </p:spPr>
      </p:pic>
      <p:pic>
        <p:nvPicPr>
          <p:cNvPr id="8" name="Picture 7" descr="A child's face on a newspaper&#10;&#10;Description automatically generated with medium confidence">
            <a:extLst>
              <a:ext uri="{FF2B5EF4-FFF2-40B4-BE49-F238E27FC236}">
                <a16:creationId xmlns:a16="http://schemas.microsoft.com/office/drawing/2014/main" id="{941BDC13-D8C8-2339-A575-9426307B3D1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18319" y="3760968"/>
            <a:ext cx="2343150" cy="3038475"/>
          </a:xfrm>
          <a:prstGeom prst="rect">
            <a:avLst/>
          </a:prstGeom>
        </p:spPr>
      </p:pic>
      <p:pic>
        <p:nvPicPr>
          <p:cNvPr id="10" name="Picture 9" descr="A newspaper with a person on it&#10;&#10;Description automatically generated with low confidence">
            <a:extLst>
              <a:ext uri="{FF2B5EF4-FFF2-40B4-BE49-F238E27FC236}">
                <a16:creationId xmlns:a16="http://schemas.microsoft.com/office/drawing/2014/main" id="{7FB771A1-AFFA-D941-EC74-155BE352E6F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41492" y="3760968"/>
            <a:ext cx="4324350" cy="2953956"/>
          </a:xfrm>
          <a:prstGeom prst="rect">
            <a:avLst/>
          </a:prstGeom>
        </p:spPr>
      </p:pic>
      <p:pic>
        <p:nvPicPr>
          <p:cNvPr id="3" name="Audio 2">
            <a:hlinkClick r:id="" action="ppaction://media"/>
            <a:extLst>
              <a:ext uri="{FF2B5EF4-FFF2-40B4-BE49-F238E27FC236}">
                <a16:creationId xmlns:a16="http://schemas.microsoft.com/office/drawing/2014/main" id="{FF66D526-7032-52FA-48FF-3C2DEE8F0D4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08810649"/>
      </p:ext>
    </p:extLst>
  </p:cSld>
  <p:clrMapOvr>
    <a:masterClrMapping/>
  </p:clrMapOvr>
  <mc:AlternateContent xmlns:mc="http://schemas.openxmlformats.org/markup-compatibility/2006">
    <mc:Choice xmlns:p14="http://schemas.microsoft.com/office/powerpoint/2010/main" Requires="p14">
      <p:transition spd="slow" p14:dur="2000" advTm="44798"/>
    </mc:Choice>
    <mc:Fallback>
      <p:transition spd="slow" advTm="44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401DE-A9F3-5B79-F9E0-82825C9EC466}"/>
              </a:ext>
            </a:extLst>
          </p:cNvPr>
          <p:cNvSpPr>
            <a:spLocks noGrp="1"/>
          </p:cNvSpPr>
          <p:nvPr>
            <p:ph type="title"/>
          </p:nvPr>
        </p:nvSpPr>
        <p:spPr/>
        <p:txBody>
          <a:bodyPr/>
          <a:lstStyle/>
          <a:p>
            <a:r>
              <a:rPr lang="en-GB" dirty="0"/>
              <a:t>In conclusion</a:t>
            </a:r>
          </a:p>
        </p:txBody>
      </p:sp>
      <p:sp>
        <p:nvSpPr>
          <p:cNvPr id="3" name="Content Placeholder 2">
            <a:extLst>
              <a:ext uri="{FF2B5EF4-FFF2-40B4-BE49-F238E27FC236}">
                <a16:creationId xmlns:a16="http://schemas.microsoft.com/office/drawing/2014/main" id="{B3FAB6AD-641F-4EE7-45E1-01F004A9152C}"/>
              </a:ext>
            </a:extLst>
          </p:cNvPr>
          <p:cNvSpPr>
            <a:spLocks noGrp="1"/>
          </p:cNvSpPr>
          <p:nvPr>
            <p:ph idx="1"/>
          </p:nvPr>
        </p:nvSpPr>
        <p:spPr/>
        <p:txBody>
          <a:bodyPr>
            <a:normAutofit/>
          </a:bodyPr>
          <a:lstStyle/>
          <a:p>
            <a:pPr marL="0" indent="0">
              <a:buNone/>
            </a:pPr>
            <a:r>
              <a:rPr lang="en-GB" sz="3200" dirty="0">
                <a:solidFill>
                  <a:srgbClr val="000000"/>
                </a:solidFill>
                <a:effectLst/>
                <a:latin typeface="Arial" panose="020B0604020202020204" pitchFamily="34" charset="0"/>
                <a:ea typeface="Calibri" panose="020F0502020204030204" pitchFamily="34" charset="0"/>
              </a:rPr>
              <a:t>One must ask, how do we look to improve public confidence?</a:t>
            </a:r>
          </a:p>
          <a:p>
            <a:pPr marL="0" indent="0">
              <a:buNone/>
            </a:pPr>
            <a:endParaRPr lang="en-GB" sz="3200" dirty="0">
              <a:solidFill>
                <a:srgbClr val="000000"/>
              </a:solidFill>
              <a:latin typeface="Arial" panose="020B0604020202020204" pitchFamily="34" charset="0"/>
              <a:ea typeface="Calibri" panose="020F0502020204030204" pitchFamily="34" charset="0"/>
            </a:endParaRPr>
          </a:p>
          <a:p>
            <a:pPr marL="0" indent="0">
              <a:buNone/>
            </a:pPr>
            <a:r>
              <a:rPr lang="en-GB" sz="3200" dirty="0">
                <a:solidFill>
                  <a:srgbClr val="000000"/>
                </a:solidFill>
                <a:effectLst/>
                <a:latin typeface="Arial" panose="020B0604020202020204" pitchFamily="34" charset="0"/>
                <a:ea typeface="Calibri" panose="020F0502020204030204" pitchFamily="34" charset="0"/>
              </a:rPr>
              <a:t>Rt Hon Kit Malthouse MP asks – what realistically do we want the police to be doing?  Adding that it is the “</a:t>
            </a:r>
            <a:r>
              <a:rPr lang="en-GB" sz="3200" i="1" dirty="0">
                <a:solidFill>
                  <a:srgbClr val="000000"/>
                </a:solidFill>
                <a:effectLst/>
                <a:latin typeface="Arial" panose="020B0604020202020204" pitchFamily="34" charset="0"/>
                <a:ea typeface="Calibri" panose="020F0502020204030204" pitchFamily="34" charset="0"/>
              </a:rPr>
              <a:t>basic requirements that the British people want from their Police force need to fulfilled”.</a:t>
            </a:r>
            <a:endParaRPr lang="en-GB" sz="3200" dirty="0">
              <a:solidFill>
                <a:srgbClr val="000000"/>
              </a:solidFill>
              <a:effectLst/>
              <a:latin typeface="Arial" panose="020B0604020202020204" pitchFamily="34" charset="0"/>
              <a:ea typeface="Calibri" panose="020F0502020204030204" pitchFamily="34" charset="0"/>
            </a:endParaRPr>
          </a:p>
          <a:p>
            <a:pPr marL="0" indent="0">
              <a:buNone/>
            </a:pPr>
            <a:endParaRPr lang="en-GB" sz="3200" dirty="0">
              <a:solidFill>
                <a:srgbClr val="000000"/>
              </a:solidFill>
              <a:latin typeface="Arial" panose="020B0604020202020204" pitchFamily="34" charset="0"/>
            </a:endParaRPr>
          </a:p>
          <a:p>
            <a:pPr marL="0" indent="0">
              <a:buNone/>
            </a:pPr>
            <a:endParaRPr lang="en-GB" sz="3200" dirty="0"/>
          </a:p>
        </p:txBody>
      </p:sp>
      <p:pic>
        <p:nvPicPr>
          <p:cNvPr id="4" name="Audio 3">
            <a:hlinkClick r:id="" action="ppaction://media"/>
            <a:extLst>
              <a:ext uri="{FF2B5EF4-FFF2-40B4-BE49-F238E27FC236}">
                <a16:creationId xmlns:a16="http://schemas.microsoft.com/office/drawing/2014/main" id="{592DF43A-01D8-B841-6C32-EE5E2F14C4D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93765864"/>
      </p:ext>
    </p:extLst>
  </p:cSld>
  <p:clrMapOvr>
    <a:masterClrMapping/>
  </p:clrMapOvr>
  <mc:AlternateContent xmlns:mc="http://schemas.openxmlformats.org/markup-compatibility/2006">
    <mc:Choice xmlns:p14="http://schemas.microsoft.com/office/powerpoint/2010/main" Requires="p14">
      <p:transition spd="slow" p14:dur="2000" advTm="39966"/>
    </mc:Choice>
    <mc:Fallback>
      <p:transition spd="slow" advTm="39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0CCC6-56DF-BFF8-B4FC-72B497247961}"/>
              </a:ext>
            </a:extLst>
          </p:cNvPr>
          <p:cNvSpPr>
            <a:spLocks noGrp="1"/>
          </p:cNvSpPr>
          <p:nvPr>
            <p:ph type="title"/>
          </p:nvPr>
        </p:nvSpPr>
        <p:spPr/>
        <p:txBody>
          <a:bodyPr/>
          <a:lstStyle/>
          <a:p>
            <a:r>
              <a:rPr lang="en-GB" dirty="0"/>
              <a:t>Final thought…..</a:t>
            </a:r>
          </a:p>
        </p:txBody>
      </p:sp>
      <p:sp>
        <p:nvSpPr>
          <p:cNvPr id="3" name="Content Placeholder 2">
            <a:extLst>
              <a:ext uri="{FF2B5EF4-FFF2-40B4-BE49-F238E27FC236}">
                <a16:creationId xmlns:a16="http://schemas.microsoft.com/office/drawing/2014/main" id="{741D808C-8F89-DC73-4689-164D4C58A966}"/>
              </a:ext>
            </a:extLst>
          </p:cNvPr>
          <p:cNvSpPr>
            <a:spLocks noGrp="1"/>
          </p:cNvSpPr>
          <p:nvPr>
            <p:ph idx="1"/>
          </p:nvPr>
        </p:nvSpPr>
        <p:spPr/>
        <p:txBody>
          <a:bodyPr>
            <a:normAutofit/>
          </a:bodyPr>
          <a:lstStyle/>
          <a:p>
            <a:pPr marL="0" indent="0">
              <a:buNone/>
            </a:pPr>
            <a:r>
              <a:rPr lang="en-GB" dirty="0"/>
              <a:t>Morrell asks</a:t>
            </a:r>
          </a:p>
          <a:p>
            <a:pPr marL="0" indent="0">
              <a:buNone/>
            </a:pPr>
            <a:endParaRPr lang="en-GB" dirty="0"/>
          </a:p>
          <a:p>
            <a:pPr marL="0" indent="0">
              <a:buNone/>
            </a:pPr>
            <a:r>
              <a:rPr lang="en-GB" sz="2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Can you think of a media story about policing that changed your attitudes either favourably or unfavourable?  </a:t>
            </a:r>
          </a:p>
          <a:p>
            <a:pPr marL="0" indent="0">
              <a:buNone/>
            </a:pPr>
            <a:endParaRPr lang="en-GB" sz="28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Have your attitudes been changed by a story shared through social media?</a:t>
            </a:r>
          </a:p>
          <a:p>
            <a:pPr algn="r"/>
            <a:r>
              <a:rPr lang="en-GB" sz="1800" dirty="0">
                <a:latin typeface="Arial" panose="020B0604020202020204" pitchFamily="34" charset="0"/>
                <a:cs typeface="Arial" panose="020B0604020202020204" pitchFamily="34" charset="0"/>
              </a:rPr>
              <a:t>Morrell, K (2015)</a:t>
            </a:r>
          </a:p>
        </p:txBody>
      </p:sp>
      <p:pic>
        <p:nvPicPr>
          <p:cNvPr id="4" name="Audio 3">
            <a:hlinkClick r:id="" action="ppaction://media"/>
            <a:extLst>
              <a:ext uri="{FF2B5EF4-FFF2-40B4-BE49-F238E27FC236}">
                <a16:creationId xmlns:a16="http://schemas.microsoft.com/office/drawing/2014/main" id="{4CA0C2D6-CE00-D1F7-9C89-0C93AFFCFB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78249548"/>
      </p:ext>
    </p:extLst>
  </p:cSld>
  <p:clrMapOvr>
    <a:masterClrMapping/>
  </p:clrMapOvr>
  <mc:AlternateContent xmlns:mc="http://schemas.openxmlformats.org/markup-compatibility/2006">
    <mc:Choice xmlns:p14="http://schemas.microsoft.com/office/powerpoint/2010/main" Requires="p14">
      <p:transition spd="slow" p14:dur="2000" advTm="31139"/>
    </mc:Choice>
    <mc:Fallback>
      <p:transition spd="slow" advTm="31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DFCD-B8A0-08EB-A3D5-FC115687EEC5}"/>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F5542E9-BD2B-AD8F-9062-475E5260272A}"/>
              </a:ext>
            </a:extLst>
          </p:cNvPr>
          <p:cNvSpPr>
            <a:spLocks noGrp="1"/>
          </p:cNvSpPr>
          <p:nvPr>
            <p:ph idx="1"/>
          </p:nvPr>
        </p:nvSpPr>
        <p:spPr>
          <a:xfrm>
            <a:off x="838200" y="1323474"/>
            <a:ext cx="10515600" cy="5169401"/>
          </a:xfrm>
        </p:spPr>
        <p:txBody>
          <a:bodyPr>
            <a:normAutofit fontScale="55000" lnSpcReduction="20000"/>
          </a:bodyPr>
          <a:lstStyle/>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Brown, Jennifer; 15 September 2021, House of Commons Library, Policing in the UK.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2"/>
              </a:rPr>
              <a:t>https://researchbriefings.files.parliament.uk/documents/CBP-8582/CBP-8582.pdf</a:t>
            </a: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solidFill>
                  <a:srgbClr val="2A2A2A"/>
                </a:solidFill>
                <a:effectLst/>
                <a:latin typeface="Calibri" panose="020F0502020204030204" pitchFamily="34" charset="0"/>
                <a:ea typeface="Calibri" panose="020F0502020204030204" pitchFamily="34" charset="0"/>
                <a:cs typeface="Calibri" panose="020F0502020204030204" pitchFamily="34" charset="0"/>
              </a:rPr>
              <a:t>Jackson, J, Bradford, B; What is Trust and Confidence in the Police?,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Policing: A Journal of Policy and Practice</a:t>
            </a:r>
            <a:r>
              <a:rPr lang="en-GB" sz="1800" dirty="0">
                <a:effectLst/>
                <a:latin typeface="Calibri" panose="020F0502020204030204" pitchFamily="34" charset="0"/>
                <a:ea typeface="Calibri" panose="020F0502020204030204" pitchFamily="34" charset="0"/>
                <a:cs typeface="Times New Roman" panose="02020603050405020304" pitchFamily="18" charset="0"/>
              </a:rPr>
              <a:t>, Volume 4, Issue 3, August 2010, Pages 241–248</a:t>
            </a:r>
          </a:p>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Kirk, Isabelle, 15 March 2022 – Confidence in the police sinks in two years, available at : -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3"/>
              </a:rPr>
              <a:t>https://yougov.co.uk/topics/politics/articles-reports/2022/03/15/confidence-police-sinks-two-years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4"/>
              </a:rPr>
              <a:t>https://www.lawinsider.com/dictionary/police-corruption</a:t>
            </a: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Loss of Public Confidence in Policing, a Serious Problem, 22 Feb, 2022</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5"/>
              </a:rPr>
              <a:t>https://www.policeprofessional.com/news/loss-of-public-confidence-in-policing-a-serious-problem/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Metropolitan Police, rebuilding trust; available at:-</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6"/>
              </a:rPr>
              <a:t>https://www.met.police.uk/police-forces/metropolitan-police/areas/about-us/about-the-met/rebuilding-trust/</a:t>
            </a:r>
            <a:r>
              <a:rPr lang="en-GB" sz="1800" dirty="0">
                <a:effectLst/>
                <a:latin typeface="Calibri" panose="020F0502020204030204" pitchFamily="34" charset="0"/>
                <a:ea typeface="Calibri" panose="020F0502020204030204" pitchFamily="34" charset="0"/>
                <a:cs typeface="Calibri" panose="020F0502020204030204" pitchFamily="34" charset="0"/>
              </a:rPr>
              <a:t>  accessed 05/07/2022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solidFill>
                  <a:srgbClr val="666666"/>
                </a:solidFill>
                <a:effectLst/>
                <a:latin typeface="Calibri" panose="020F0502020204030204" pitchFamily="34" charset="0"/>
                <a:ea typeface="Calibri" panose="020F0502020204030204" pitchFamily="34" charset="0"/>
                <a:cs typeface="Calibri" panose="020F0502020204030204" pitchFamily="34" charset="0"/>
              </a:rPr>
              <a:t>Millie, A</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Das, DK (eds) 2008,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Contemporary Issues in Law Enforcement and Policing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Taylor &amp; Francis, Boca Raton, Florida.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7"/>
              </a:rPr>
              <a:t>http://www.routledge.com/books/details/9781420072150/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Media relations; College of Policing; available at:- </a:t>
            </a:r>
            <a:r>
              <a:rPr lang="en-GB" sz="1800" dirty="0">
                <a:effectLst/>
                <a:latin typeface="Calibri" panose="020F0502020204030204" pitchFamily="34" charset="0"/>
                <a:ea typeface="Calibri" panose="020F0502020204030204" pitchFamily="34" charset="0"/>
                <a:cs typeface="Calibri" panose="020F0502020204030204" pitchFamily="34" charset="0"/>
              </a:rPr>
              <a:t>https://www.college.police.uk/app/engagement-and-communication/media-relations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Morell, K; 26</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October 2015, How does the media shape perceptions of the police? Available at:-</a:t>
            </a:r>
            <a:r>
              <a:rPr lang="en-GB" sz="1800" dirty="0">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8"/>
              </a:rPr>
              <a:t>https://warwick.ac.uk/fac/soc/wbs/projects/public-confidence-in-policing/join-the-conversation/?post=094d434557473cac015752022aca016d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err="1">
                <a:effectLst/>
                <a:latin typeface="Calibri" panose="020F0502020204030204" pitchFamily="34" charset="0"/>
                <a:ea typeface="Calibri" panose="020F0502020204030204" pitchFamily="34" charset="0"/>
                <a:cs typeface="Calibri" panose="020F0502020204030204" pitchFamily="34" charset="0"/>
              </a:rPr>
              <a:t>Mynenko</a:t>
            </a:r>
            <a:r>
              <a:rPr lang="en-GB" sz="1800" dirty="0">
                <a:effectLst/>
                <a:latin typeface="Calibri" panose="020F0502020204030204" pitchFamily="34" charset="0"/>
                <a:ea typeface="Calibri" panose="020F0502020204030204" pitchFamily="34" charset="0"/>
                <a:cs typeface="Calibri" panose="020F0502020204030204" pitchFamily="34" charset="0"/>
              </a:rPr>
              <a:t>, K; </a:t>
            </a:r>
            <a:r>
              <a:rPr lang="en-GB" sz="1800" dirty="0" err="1">
                <a:effectLst/>
                <a:latin typeface="Calibri" panose="020F0502020204030204" pitchFamily="34" charset="0"/>
                <a:ea typeface="Calibri" panose="020F0502020204030204" pitchFamily="34" charset="0"/>
                <a:cs typeface="Calibri" panose="020F0502020204030204" pitchFamily="34" charset="0"/>
              </a:rPr>
              <a:t>Ditcham</a:t>
            </a:r>
            <a:r>
              <a:rPr lang="en-GB" sz="1800" dirty="0">
                <a:effectLst/>
                <a:latin typeface="Calibri" panose="020F0502020204030204" pitchFamily="34" charset="0"/>
                <a:ea typeface="Calibri" panose="020F0502020204030204" pitchFamily="34" charset="0"/>
                <a:cs typeface="Calibri" panose="020F0502020204030204" pitchFamily="34" charset="0"/>
              </a:rPr>
              <a:t>, K; 11</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th</a:t>
            </a:r>
            <a:r>
              <a:rPr lang="en-GB" sz="1800" dirty="0">
                <a:effectLst/>
                <a:latin typeface="Calibri" panose="020F0502020204030204" pitchFamily="34" charset="0"/>
                <a:ea typeface="Calibri" panose="020F0502020204030204" pitchFamily="34" charset="0"/>
                <a:cs typeface="Calibri" panose="020F0502020204030204" pitchFamily="34" charset="0"/>
              </a:rPr>
              <a:t> February 2022 – Public Confidence in the Police, A New Low for the Service.  Available at:-</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9"/>
              </a:rPr>
              <a:t>https://www.rusi.org/explore-our-research/publications/commentary/public-confidence-police-new-low-service</a:t>
            </a:r>
            <a:r>
              <a:rPr lang="en-GB" sz="1800" dirty="0">
                <a:effectLst/>
                <a:latin typeface="Calibri" panose="020F0502020204030204" pitchFamily="34" charset="0"/>
                <a:ea typeface="Calibri" panose="020F0502020204030204" pitchFamily="34" charset="0"/>
                <a:cs typeface="Calibri" panose="020F0502020204030204" pitchFamily="34" charset="0"/>
              </a:rPr>
              <a:t> accessed 05/07/2022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Nine principles of Peel’s policing; available at :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0"/>
              </a:rPr>
              <a:t>https://thecrimepreventionwebsite.com/police-crime-prevention-service---a-short-history/744/the-peelian-principles/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Policing Green Paper ‘From the Neighbourhood to the National: Policing Our Communities Together’ (2008).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Public Confidence in the Police; College of Policing; Available at:-</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1"/>
              </a:rPr>
              <a:t>https://library.college.police.uk/docs/npia/public-confidence-in-the-police.pdf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err="1">
                <a:effectLst/>
                <a:latin typeface="Calibri" panose="020F0502020204030204" pitchFamily="34" charset="0"/>
                <a:ea typeface="Calibri" panose="020F0502020204030204" pitchFamily="34" charset="0"/>
                <a:cs typeface="Calibri" panose="020F0502020204030204" pitchFamily="34" charset="0"/>
              </a:rPr>
              <a:t>Tankebe</a:t>
            </a:r>
            <a:r>
              <a:rPr lang="en-GB" sz="1800" dirty="0">
                <a:effectLst/>
                <a:latin typeface="Calibri" panose="020F0502020204030204" pitchFamily="34" charset="0"/>
                <a:ea typeface="Calibri" panose="020F0502020204030204" pitchFamily="34" charset="0"/>
                <a:cs typeface="Calibri" panose="020F0502020204030204" pitchFamily="34" charset="0"/>
              </a:rPr>
              <a:t>, J. (2010) ‘PUBLIC CONFIDENCE IN THE POLICE: Testing the Effects of Public Experiences of Police Corruption in Ghana’, British journal of criminology. London: Oxford Journals, Oxford University Press, 50(2), pp. 296–319. </a:t>
            </a:r>
            <a:r>
              <a:rPr lang="en-GB" sz="1800" dirty="0" err="1">
                <a:effectLst/>
                <a:latin typeface="Calibri" panose="020F0502020204030204" pitchFamily="34" charset="0"/>
                <a:ea typeface="Calibri" panose="020F0502020204030204" pitchFamily="34" charset="0"/>
                <a:cs typeface="Calibri" panose="020F0502020204030204" pitchFamily="34" charset="0"/>
              </a:rPr>
              <a:t>doi</a:t>
            </a:r>
            <a:r>
              <a:rPr lang="en-GB" sz="1800" dirty="0">
                <a:effectLst/>
                <a:latin typeface="Calibri" panose="020F0502020204030204" pitchFamily="34" charset="0"/>
                <a:ea typeface="Calibri" panose="020F0502020204030204" pitchFamily="34" charset="0"/>
                <a:cs typeface="Calibri" panose="020F0502020204030204" pitchFamily="34" charset="0"/>
              </a:rPr>
              <a:t>: 10.1093/</a:t>
            </a:r>
            <a:r>
              <a:rPr lang="en-GB" sz="1800" dirty="0" err="1">
                <a:effectLst/>
                <a:latin typeface="Calibri" panose="020F0502020204030204" pitchFamily="34" charset="0"/>
                <a:ea typeface="Calibri" panose="020F0502020204030204" pitchFamily="34" charset="0"/>
                <a:cs typeface="Calibri" panose="020F0502020204030204" pitchFamily="34" charset="0"/>
              </a:rPr>
              <a:t>bjc</a:t>
            </a:r>
            <a:r>
              <a:rPr lang="en-GB" sz="1800" dirty="0">
                <a:effectLst/>
                <a:latin typeface="Calibri" panose="020F0502020204030204" pitchFamily="34" charset="0"/>
                <a:ea typeface="Calibri" panose="020F0502020204030204" pitchFamily="34" charset="0"/>
                <a:cs typeface="Calibri" panose="020F0502020204030204" pitchFamily="34" charset="0"/>
              </a:rPr>
              <a:t>/azq001.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Calibri" panose="020F0502020204030204" pitchFamily="34" charset="0"/>
              </a:rPr>
              <a:t>Thomas T, Dodd, V; 1</a:t>
            </a:r>
            <a:r>
              <a:rPr lang="en-GB" sz="1800" baseline="30000" dirty="0">
                <a:effectLst/>
                <a:latin typeface="Calibri" panose="020F0502020204030204" pitchFamily="34" charset="0"/>
                <a:ea typeface="Calibri" panose="020F0502020204030204" pitchFamily="34" charset="0"/>
                <a:cs typeface="Calibri" panose="020F0502020204030204" pitchFamily="34" charset="0"/>
              </a:rPr>
              <a:t>st</a:t>
            </a:r>
            <a:r>
              <a:rPr lang="en-GB" sz="1800" dirty="0">
                <a:effectLst/>
                <a:latin typeface="Calibri" panose="020F0502020204030204" pitchFamily="34" charset="0"/>
                <a:ea typeface="Calibri" panose="020F0502020204030204" pitchFamily="34" charset="0"/>
                <a:cs typeface="Calibri" panose="020F0502020204030204" pitchFamily="34" charset="0"/>
              </a:rPr>
              <a:t> June 2022, Sarah Everard Vigil: Met to prosecute six over alleged Covid Rule Breaches, available at:-</a:t>
            </a:r>
            <a:r>
              <a:rPr lang="en-GB" sz="1800" dirty="0">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000FF"/>
                </a:solidFill>
                <a:effectLst/>
                <a:latin typeface="Calibri" panose="020F0502020204030204" pitchFamily="34" charset="0"/>
                <a:ea typeface="Calibri" panose="020F0502020204030204" pitchFamily="34" charset="0"/>
                <a:cs typeface="Calibri" panose="020F0502020204030204" pitchFamily="34" charset="0"/>
                <a:hlinkClick r:id="rId12"/>
              </a:rPr>
              <a:t>https://www.theguardian.com/uk-news/2022/jun/01/sarah-everard-vigil-met-to-prosecute-six-for-allegedly-breaching-covid-rules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77408853"/>
      </p:ext>
    </p:extLst>
  </p:cSld>
  <p:clrMapOvr>
    <a:masterClrMapping/>
  </p:clrMapOvr>
</p:sld>
</file>

<file path=ppt/theme/theme1.xml><?xml version="1.0" encoding="utf-8"?>
<a:theme xmlns:a="http://schemas.openxmlformats.org/drawingml/2006/main" name="ExploreVTI">
  <a:themeElements>
    <a:clrScheme name="AnalogousFromLightSeedLeftStep">
      <a:dk1>
        <a:srgbClr val="000000"/>
      </a:dk1>
      <a:lt1>
        <a:srgbClr val="FFFFFF"/>
      </a:lt1>
      <a:dk2>
        <a:srgbClr val="243441"/>
      </a:dk2>
      <a:lt2>
        <a:srgbClr val="E8E7E2"/>
      </a:lt2>
      <a:accent1>
        <a:srgbClr val="969DC6"/>
      </a:accent1>
      <a:accent2>
        <a:srgbClr val="7FA0BA"/>
      </a:accent2>
      <a:accent3>
        <a:srgbClr val="82ABAC"/>
      </a:accent3>
      <a:accent4>
        <a:srgbClr val="76AD98"/>
      </a:accent4>
      <a:accent5>
        <a:srgbClr val="84AE8C"/>
      </a:accent5>
      <a:accent6>
        <a:srgbClr val="85B078"/>
      </a:accent6>
      <a:hlink>
        <a:srgbClr val="8B8354"/>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552</TotalTime>
  <Words>1222</Words>
  <Application>Microsoft Office PowerPoint</Application>
  <PresentationFormat>Widescreen</PresentationFormat>
  <Paragraphs>103</Paragraphs>
  <Slides>15</Slides>
  <Notes>1</Notes>
  <HiddenSlides>0</HiddenSlides>
  <MMClips>14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Avenir Next LT Pro</vt:lpstr>
      <vt:lpstr>AvenirNext LT Pro Medium</vt:lpstr>
      <vt:lpstr>Calibri</vt:lpstr>
      <vt:lpstr>Merriweather</vt:lpstr>
      <vt:lpstr>Posterama</vt:lpstr>
      <vt:lpstr>Symbol</vt:lpstr>
      <vt:lpstr>Wingdings</vt:lpstr>
      <vt:lpstr>ExploreVTI</vt:lpstr>
      <vt:lpstr>Contemporary Issues within Policing</vt:lpstr>
      <vt:lpstr>What is the meaning of contemporary issues faced in policing?</vt:lpstr>
      <vt:lpstr>Some of today’s contemporary issues</vt:lpstr>
      <vt:lpstr>Low public confidence in Policing – what does this mean?</vt:lpstr>
      <vt:lpstr>Policing Model </vt:lpstr>
      <vt:lpstr>Confidence and Trust – is there a difference?</vt:lpstr>
      <vt:lpstr>Public confidence </vt:lpstr>
      <vt:lpstr>Recent survey results</vt:lpstr>
      <vt:lpstr>Challenges</vt:lpstr>
      <vt:lpstr>PowerPoint Presentation</vt:lpstr>
      <vt:lpstr>Policing and the media  </vt:lpstr>
      <vt:lpstr>Public use of Media </vt:lpstr>
      <vt:lpstr>In conclusion</vt:lpstr>
      <vt:lpstr>Final thought…..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within Policing</dc:title>
  <dc:creator>Sam Gregory</dc:creator>
  <cp:lastModifiedBy>Sam Gregory</cp:lastModifiedBy>
  <cp:revision>4</cp:revision>
  <cp:lastPrinted>2022-07-22T18:58:03Z</cp:lastPrinted>
  <dcterms:created xsi:type="dcterms:W3CDTF">2022-07-22T14:02:39Z</dcterms:created>
  <dcterms:modified xsi:type="dcterms:W3CDTF">2022-07-23T22:17:53Z</dcterms:modified>
</cp:coreProperties>
</file>