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80" r:id="rId3"/>
    <p:sldId id="274" r:id="rId4"/>
    <p:sldId id="273" r:id="rId5"/>
    <p:sldId id="259" r:id="rId6"/>
    <p:sldId id="261" r:id="rId7"/>
    <p:sldId id="260" r:id="rId8"/>
    <p:sldId id="262" r:id="rId9"/>
    <p:sldId id="264" r:id="rId10"/>
    <p:sldId id="265" r:id="rId11"/>
    <p:sldId id="266" r:id="rId12"/>
    <p:sldId id="267" r:id="rId13"/>
    <p:sldId id="268" r:id="rId14"/>
    <p:sldId id="269" r:id="rId15"/>
    <p:sldId id="270" r:id="rId16"/>
    <p:sldId id="271" r:id="rId17"/>
    <p:sldId id="278" r:id="rId18"/>
    <p:sldId id="27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706" autoAdjust="0"/>
    <p:restoredTop sz="68877" autoAdjust="0"/>
  </p:normalViewPr>
  <p:slideViewPr>
    <p:cSldViewPr snapToGrid="0">
      <p:cViewPr varScale="1">
        <p:scale>
          <a:sx n="58" d="100"/>
          <a:sy n="58" d="100"/>
        </p:scale>
        <p:origin x="-1194" y="-7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D6859C-4DF1-4DB4-9389-3C55AC77C5B5}" type="datetimeFigureOut">
              <a:rPr lang="en-US" smtClean="0"/>
              <a:pPr/>
              <a:t>4/1/2023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7C28AA-AE26-4830-ACD4-0E94D525C308}" type="slidenum">
              <a:rPr lang="en-US" smtClean="0"/>
              <a:pPr/>
              <a:t>‹#›</a:t>
            </a:fld>
            <a:endParaRPr lang="en-US"/>
          </a:p>
        </p:txBody>
      </p:sp>
    </p:spTree>
    <p:extLst>
      <p:ext uri="{BB962C8B-B14F-4D97-AF65-F5344CB8AC3E}">
        <p14:creationId xmlns:p14="http://schemas.microsoft.com/office/powerpoint/2010/main" xmlns="" val="3731273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07C28AA-AE26-4830-ACD4-0E94D525C308}"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4</a:t>
            </a:fld>
            <a:endParaRPr lang="en-US"/>
          </a:p>
        </p:txBody>
      </p:sp>
    </p:spTree>
    <p:extLst>
      <p:ext uri="{BB962C8B-B14F-4D97-AF65-F5344CB8AC3E}">
        <p14:creationId xmlns:p14="http://schemas.microsoft.com/office/powerpoint/2010/main" xmlns="" val="4081076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6</a:t>
            </a:fld>
            <a:endParaRPr lang="en-US"/>
          </a:p>
        </p:txBody>
      </p:sp>
    </p:spTree>
    <p:extLst>
      <p:ext uri="{BB962C8B-B14F-4D97-AF65-F5344CB8AC3E}">
        <p14:creationId xmlns:p14="http://schemas.microsoft.com/office/powerpoint/2010/main" xmlns="" val="1810999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7</a:t>
            </a:fld>
            <a:endParaRPr lang="en-US"/>
          </a:p>
        </p:txBody>
      </p:sp>
    </p:spTree>
    <p:extLst>
      <p:ext uri="{BB962C8B-B14F-4D97-AF65-F5344CB8AC3E}">
        <p14:creationId xmlns:p14="http://schemas.microsoft.com/office/powerpoint/2010/main" xmlns="" val="616173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8</a:t>
            </a:fld>
            <a:endParaRPr lang="en-US"/>
          </a:p>
        </p:txBody>
      </p:sp>
    </p:spTree>
    <p:extLst>
      <p:ext uri="{BB962C8B-B14F-4D97-AF65-F5344CB8AC3E}">
        <p14:creationId xmlns:p14="http://schemas.microsoft.com/office/powerpoint/2010/main" xmlns="" val="3351414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9</a:t>
            </a:fld>
            <a:endParaRPr lang="en-US"/>
          </a:p>
        </p:txBody>
      </p:sp>
    </p:spTree>
    <p:extLst>
      <p:ext uri="{BB962C8B-B14F-4D97-AF65-F5344CB8AC3E}">
        <p14:creationId xmlns:p14="http://schemas.microsoft.com/office/powerpoint/2010/main" xmlns="" val="941762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10</a:t>
            </a:fld>
            <a:endParaRPr lang="en-US"/>
          </a:p>
        </p:txBody>
      </p:sp>
    </p:spTree>
    <p:extLst>
      <p:ext uri="{BB962C8B-B14F-4D97-AF65-F5344CB8AC3E}">
        <p14:creationId xmlns:p14="http://schemas.microsoft.com/office/powerpoint/2010/main" xmlns="" val="2169462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11</a:t>
            </a:fld>
            <a:endParaRPr lang="en-US"/>
          </a:p>
        </p:txBody>
      </p:sp>
    </p:spTree>
    <p:extLst>
      <p:ext uri="{BB962C8B-B14F-4D97-AF65-F5344CB8AC3E}">
        <p14:creationId xmlns:p14="http://schemas.microsoft.com/office/powerpoint/2010/main" xmlns="" val="3293103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12</a:t>
            </a:fld>
            <a:endParaRPr lang="en-US"/>
          </a:p>
        </p:txBody>
      </p:sp>
    </p:spTree>
    <p:extLst>
      <p:ext uri="{BB962C8B-B14F-4D97-AF65-F5344CB8AC3E}">
        <p14:creationId xmlns:p14="http://schemas.microsoft.com/office/powerpoint/2010/main" xmlns="" val="1079904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endParaRPr lang="en-GB" dirty="0"/>
          </a:p>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13</a:t>
            </a:fld>
            <a:endParaRPr lang="en-US"/>
          </a:p>
        </p:txBody>
      </p:sp>
    </p:spTree>
    <p:extLst>
      <p:ext uri="{BB962C8B-B14F-4D97-AF65-F5344CB8AC3E}">
        <p14:creationId xmlns:p14="http://schemas.microsoft.com/office/powerpoint/2010/main" xmlns="" val="3466559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solidFill>
              </a:rPr>
              <a:t>Advantages: </a:t>
            </a:r>
          </a:p>
          <a:p>
            <a:endParaRPr lang="en-GB" b="1" dirty="0">
              <a:solidFill>
                <a:schemeClr val="tx1"/>
              </a:solidFill>
            </a:endParaRPr>
          </a:p>
          <a:p>
            <a:pPr marL="285750" marR="0" indent="-285750">
              <a:lnSpc>
                <a:spcPct val="200000"/>
              </a:lnSpc>
              <a:spcBef>
                <a:spcPts val="0"/>
              </a:spcBef>
              <a:spcAft>
                <a:spcPts val="1000"/>
              </a:spcAft>
              <a:buFont typeface="Arial" panose="020B0604020202020204" pitchFamily="34" charset="0"/>
              <a:buChar char="•"/>
            </a:pPr>
            <a:r>
              <a:rPr lang="en-US" sz="1800" b="1" dirty="0">
                <a:effectLst/>
                <a:latin typeface="Arial" panose="020B0604020202020204" pitchFamily="34" charset="0"/>
                <a:ea typeface="Times New Roman" panose="02020603050405020304" pitchFamily="18" charset="0"/>
                <a:cs typeface="Arial" panose="020B0604020202020204" pitchFamily="34" charset="0"/>
              </a:rPr>
              <a:t>Improved Level of Job Satisfaction: </a:t>
            </a:r>
            <a:r>
              <a:rPr lang="en-US" sz="1800" dirty="0">
                <a:effectLst/>
                <a:latin typeface="Arial" panose="020B0604020202020204" pitchFamily="34" charset="0"/>
                <a:ea typeface="Times New Roman" panose="02020603050405020304" pitchFamily="18" charset="0"/>
                <a:cs typeface="Arial" panose="020B0604020202020204" pitchFamily="34" charset="0"/>
              </a:rPr>
              <a:t>With praise, recognition, and being able to maintain a work-life balance through flexible scheduling improve job satisfaction of the employees. </a:t>
            </a:r>
          </a:p>
          <a:p>
            <a:pPr marL="285750" marR="0" indent="-285750">
              <a:lnSpc>
                <a:spcPct val="200000"/>
              </a:lnSpc>
              <a:spcBef>
                <a:spcPts val="0"/>
              </a:spcBef>
              <a:spcAft>
                <a:spcPts val="1000"/>
              </a:spcAft>
              <a:buFont typeface="Arial" panose="020B0604020202020204" pitchFamily="34" charset="0"/>
              <a:buChar char="•"/>
            </a:pPr>
            <a:r>
              <a:rPr lang="en-US" sz="1800" b="1" dirty="0">
                <a:effectLst/>
                <a:latin typeface="Arial" panose="020B0604020202020204" pitchFamily="34" charset="0"/>
                <a:ea typeface="Times New Roman" panose="02020603050405020304" pitchFamily="18" charset="0"/>
                <a:cs typeface="Arial" panose="020B0604020202020204" pitchFamily="34" charset="0"/>
              </a:rPr>
              <a:t>Help Build Employee Loyalty: </a:t>
            </a:r>
            <a:r>
              <a:rPr lang="en-US" sz="1800" dirty="0">
                <a:effectLst/>
                <a:latin typeface="Arial" panose="020B0604020202020204" pitchFamily="34" charset="0"/>
                <a:ea typeface="Times New Roman" panose="02020603050405020304" pitchFamily="18" charset="0"/>
                <a:cs typeface="Arial" panose="020B0604020202020204" pitchFamily="34" charset="0"/>
              </a:rPr>
              <a:t>When the employees realize that their needs and requirements are taken care off by the employers they tend to feel committed to the organization</a:t>
            </a:r>
          </a:p>
          <a:p>
            <a:pPr marL="285750" indent="-285750">
              <a:buFont typeface="Arial" panose="020B0604020202020204" pitchFamily="34" charset="0"/>
              <a:buChar char="•"/>
            </a:pPr>
            <a:r>
              <a:rPr lang="en-US" sz="1800" b="1" dirty="0">
                <a:effectLst/>
                <a:latin typeface="Arial" panose="020B0604020202020204" pitchFamily="34" charset="0"/>
                <a:ea typeface="Times New Roman" panose="02020603050405020304" pitchFamily="18" charset="0"/>
                <a:cs typeface="Arial" panose="020B0604020202020204" pitchFamily="34" charset="0"/>
              </a:rPr>
              <a:t>Increased Level of Collaboration and Teamwork: </a:t>
            </a:r>
            <a:r>
              <a:rPr lang="en-US" sz="1800" dirty="0">
                <a:effectLst/>
                <a:latin typeface="Arial" panose="020B0604020202020204" pitchFamily="34" charset="0"/>
                <a:ea typeface="Times New Roman" panose="02020603050405020304" pitchFamily="18" charset="0"/>
                <a:cs typeface="Arial" panose="020B0604020202020204" pitchFamily="34" charset="0"/>
              </a:rPr>
              <a:t>Offering team building activity as a part of the non-monetary incentive not only leads to better communication but also a positive environment for work</a:t>
            </a:r>
            <a:endParaRPr lang="en-GB" b="1" dirty="0">
              <a:solidFill>
                <a:schemeClr val="tx1"/>
              </a:solidFill>
              <a:latin typeface="Arial" panose="020B0604020202020204" pitchFamily="34" charset="0"/>
              <a:cs typeface="Arial" panose="020B0604020202020204" pitchFamily="34" charset="0"/>
            </a:endParaRPr>
          </a:p>
          <a:p>
            <a:endParaRPr lang="en-GB" b="1" dirty="0">
              <a:solidFill>
                <a:schemeClr val="tx1"/>
              </a:solidFill>
            </a:endParaRPr>
          </a:p>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14</a:t>
            </a:fld>
            <a:endParaRPr lang="en-US"/>
          </a:p>
        </p:txBody>
      </p:sp>
    </p:spTree>
    <p:extLst>
      <p:ext uri="{BB962C8B-B14F-4D97-AF65-F5344CB8AC3E}">
        <p14:creationId xmlns:p14="http://schemas.microsoft.com/office/powerpoint/2010/main" xmlns="" val="19342628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7C28AA-AE26-4830-ACD4-0E94D525C308}" type="slidenum">
              <a:rPr lang="en-US" smtClean="0"/>
              <a:pPr/>
              <a:t>15</a:t>
            </a:fld>
            <a:endParaRPr lang="en-US"/>
          </a:p>
        </p:txBody>
      </p:sp>
    </p:spTree>
    <p:extLst>
      <p:ext uri="{BB962C8B-B14F-4D97-AF65-F5344CB8AC3E}">
        <p14:creationId xmlns:p14="http://schemas.microsoft.com/office/powerpoint/2010/main" xmlns="" val="3349107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3975974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845596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405079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78324F-800E-4184-A624-DDF38F8F2FE5}" type="datetimeFigureOut">
              <a:rPr lang="en-US" smtClean="0"/>
              <a:pPr/>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3839582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78324F-800E-4184-A624-DDF38F8F2FE5}" type="datetimeFigureOut">
              <a:rPr lang="en-US" smtClean="0"/>
              <a:pPr/>
              <a:t>4/1/2023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1095718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78324F-800E-4184-A624-DDF38F8F2FE5}" type="datetimeFigureOut">
              <a:rPr lang="en-US" smtClean="0"/>
              <a:pPr/>
              <a:t>4/1/2023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3630493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78324F-800E-4184-A624-DDF38F8F2FE5}" type="datetimeFigureOut">
              <a:rPr lang="en-US" smtClean="0"/>
              <a:pPr/>
              <a:t>4/1/2023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1600355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78324F-800E-4184-A624-DDF38F8F2FE5}" type="datetimeFigureOut">
              <a:rPr lang="en-US" smtClean="0"/>
              <a:pPr/>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1945348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78324F-800E-4184-A624-DDF38F8F2FE5}" type="datetimeFigureOut">
              <a:rPr lang="en-US" smtClean="0"/>
              <a:pPr/>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2584764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645621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22948878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1437012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1861142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1556756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2761281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78324F-800E-4184-A624-DDF38F8F2FE5}" type="datetimeFigureOut">
              <a:rPr lang="en-US" smtClean="0"/>
              <a:pPr/>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1257269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778324F-800E-4184-A624-DDF38F8F2FE5}" type="datetimeFigureOut">
              <a:rPr lang="en-US" smtClean="0"/>
              <a:pPr/>
              <a:t>4/1/2023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02BB102-2D75-4D5C-A8E6-B5DBE39DC7CB}" type="slidenum">
              <a:rPr lang="en-US" smtClean="0"/>
              <a:pPr/>
              <a:t>‹#›</a:t>
            </a:fld>
            <a:endParaRPr lang="en-US"/>
          </a:p>
        </p:txBody>
      </p:sp>
    </p:spTree>
    <p:extLst>
      <p:ext uri="{BB962C8B-B14F-4D97-AF65-F5344CB8AC3E}">
        <p14:creationId xmlns:p14="http://schemas.microsoft.com/office/powerpoint/2010/main" xmlns="" val="11495967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F731C3-4BA7-7CDB-BDBD-0C0C35B59178}"/>
              </a:ext>
            </a:extLst>
          </p:cNvPr>
          <p:cNvSpPr>
            <a:spLocks noGrp="1"/>
          </p:cNvSpPr>
          <p:nvPr>
            <p:ph type="ctrTitle"/>
          </p:nvPr>
        </p:nvSpPr>
        <p:spPr>
          <a:xfrm>
            <a:off x="1649186" y="702129"/>
            <a:ext cx="7870371" cy="4767943"/>
          </a:xfrm>
        </p:spPr>
        <p:txBody>
          <a:bodyPr/>
          <a:lstStyle/>
          <a:p>
            <a:pPr algn="ctr">
              <a:lnSpc>
                <a:spcPct val="200000"/>
              </a:lnSpc>
              <a:spcBef>
                <a:spcPts val="0"/>
              </a:spcBef>
              <a:spcAft>
                <a:spcPts val="1000"/>
              </a:spcAft>
            </a:pPr>
            <a:r>
              <a:rPr lang="en-US" sz="3200" b="1" dirty="0" smtClean="0">
                <a:solidFill>
                  <a:schemeClr val="tx1"/>
                </a:solidFill>
                <a:latin typeface="Arial" pitchFamily="34" charset="0"/>
                <a:ea typeface="Times New Roman" panose="02020603050405020304" pitchFamily="18" charset="0"/>
                <a:cs typeface="Arial" pitchFamily="34" charset="0"/>
              </a:rPr>
              <a:t>University of Wales </a:t>
            </a:r>
            <a:br>
              <a:rPr lang="en-US" sz="3200" b="1" dirty="0" smtClean="0">
                <a:solidFill>
                  <a:schemeClr val="tx1"/>
                </a:solidFill>
                <a:latin typeface="Arial" pitchFamily="34" charset="0"/>
                <a:ea typeface="Times New Roman" panose="02020603050405020304" pitchFamily="18" charset="0"/>
                <a:cs typeface="Arial" pitchFamily="34" charset="0"/>
              </a:rPr>
            </a:br>
            <a:r>
              <a:rPr lang="en-US" sz="3200" b="1" dirty="0" smtClean="0">
                <a:solidFill>
                  <a:schemeClr val="tx1"/>
                </a:solidFill>
                <a:latin typeface="Arial" pitchFamily="34" charset="0"/>
                <a:ea typeface="Times New Roman" panose="02020603050405020304" pitchFamily="18" charset="0"/>
                <a:cs typeface="Arial" pitchFamily="34" charset="0"/>
              </a:rPr>
              <a:t>Trinity Saint David</a:t>
            </a:r>
            <a:r>
              <a:rPr lang="en-US" sz="2400" b="1" dirty="0" smtClean="0">
                <a:solidFill>
                  <a:schemeClr val="tx1"/>
                </a:solidFill>
                <a:latin typeface="Arial" pitchFamily="34" charset="0"/>
                <a:ea typeface="Times New Roman" panose="02020603050405020304" pitchFamily="18" charset="0"/>
                <a:cs typeface="Arial" pitchFamily="34" charset="0"/>
              </a:rPr>
              <a:t/>
            </a:r>
            <a:br>
              <a:rPr lang="en-US" sz="2400" b="1" dirty="0" smtClean="0">
                <a:solidFill>
                  <a:schemeClr val="tx1"/>
                </a:solidFill>
                <a:latin typeface="Arial" pitchFamily="34" charset="0"/>
                <a:ea typeface="Times New Roman" panose="02020603050405020304" pitchFamily="18" charset="0"/>
                <a:cs typeface="Arial" pitchFamily="34" charset="0"/>
              </a:rPr>
            </a:br>
            <a:r>
              <a:rPr lang="en-US" sz="2800" b="1" dirty="0" smtClean="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Managing People (LCBB5004)</a:t>
            </a:r>
            <a:br>
              <a:rPr lang="en-US" sz="2800" b="1" dirty="0" smtClean="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br>
            <a:r>
              <a:rPr lang="en-US" sz="2800" b="1" dirty="0" smtClean="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At Clayton Hotels</a:t>
            </a:r>
            <a:r>
              <a:rPr lang="en-US" sz="20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r>
            <a:br>
              <a:rPr lang="en-US" sz="20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br>
            <a:r>
              <a:rPr lang="en-US" sz="2000"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Lectur</a:t>
            </a:r>
            <a:r>
              <a:rPr lang="en-US" sz="2000" b="1" dirty="0" smtClean="0">
                <a:solidFill>
                  <a:schemeClr val="tx1"/>
                </a:solidFill>
                <a:latin typeface="Arial" pitchFamily="34" charset="0"/>
                <a:ea typeface="Times New Roman" panose="02020603050405020304" pitchFamily="18" charset="0"/>
                <a:cs typeface="Arial" pitchFamily="34" charset="0"/>
              </a:rPr>
              <a:t>: </a:t>
            </a:r>
            <a:r>
              <a:rPr lang="en-US" sz="2000" b="1" dirty="0" smtClean="0">
                <a:solidFill>
                  <a:schemeClr val="tx1"/>
                </a:solidFill>
                <a:latin typeface="Arial" pitchFamily="34" charset="0"/>
                <a:cs typeface="Arial" pitchFamily="34" charset="0"/>
              </a:rPr>
              <a:t>Dr </a:t>
            </a:r>
            <a:r>
              <a:rPr lang="en-US" sz="2000" b="1" dirty="0" err="1" smtClean="0">
                <a:solidFill>
                  <a:schemeClr val="tx1"/>
                </a:solidFill>
                <a:latin typeface="Arial" pitchFamily="34" charset="0"/>
                <a:cs typeface="Arial" pitchFamily="34" charset="0"/>
              </a:rPr>
              <a:t>Mushfiqur</a:t>
            </a:r>
            <a:r>
              <a:rPr lang="en-US" sz="2000" b="1" dirty="0" smtClean="0">
                <a:solidFill>
                  <a:schemeClr val="tx1"/>
                </a:solidFill>
                <a:latin typeface="Arial" pitchFamily="34" charset="0"/>
                <a:cs typeface="Arial" pitchFamily="34" charset="0"/>
              </a:rPr>
              <a:t> </a:t>
            </a:r>
            <a:r>
              <a:rPr lang="en-US" sz="2000" b="1" dirty="0" err="1" smtClean="0">
                <a:solidFill>
                  <a:schemeClr val="tx1"/>
                </a:solidFill>
                <a:latin typeface="Arial" pitchFamily="34" charset="0"/>
                <a:cs typeface="Arial" pitchFamily="34" charset="0"/>
              </a:rPr>
              <a:t>Rahman</a:t>
            </a:r>
            <a:r>
              <a:rPr lang="en-US" sz="2000" dirty="0" smtClean="0">
                <a:latin typeface="Arial" pitchFamily="34" charset="0"/>
                <a:cs typeface="Arial" pitchFamily="34" charset="0"/>
              </a:rPr>
              <a:t> </a:t>
            </a:r>
            <a:r>
              <a:rPr lang="en-US" sz="2000" b="1" dirty="0" smtClean="0">
                <a:solidFill>
                  <a:schemeClr val="tx1"/>
                </a:solidFill>
                <a:latin typeface="Arial" pitchFamily="34" charset="0"/>
                <a:ea typeface="Times New Roman" panose="02020603050405020304" pitchFamily="18" charset="0"/>
                <a:cs typeface="Arial" pitchFamily="34" charset="0"/>
              </a:rPr>
              <a:t/>
            </a:r>
            <a:br>
              <a:rPr lang="en-US" sz="2000" b="1" dirty="0" smtClean="0">
                <a:solidFill>
                  <a:schemeClr val="tx1"/>
                </a:solidFill>
                <a:latin typeface="Arial" pitchFamily="34" charset="0"/>
                <a:ea typeface="Times New Roman" panose="02020603050405020304" pitchFamily="18" charset="0"/>
                <a:cs typeface="Arial" pitchFamily="34" charset="0"/>
              </a:rPr>
            </a:br>
            <a:r>
              <a:rPr lang="en-US" sz="2000" b="1" dirty="0" smtClean="0">
                <a:solidFill>
                  <a:schemeClr val="tx1"/>
                </a:solidFill>
                <a:latin typeface="Arial" pitchFamily="34" charset="0"/>
                <a:ea typeface="Times New Roman" panose="02020603050405020304" pitchFamily="18" charset="0"/>
                <a:cs typeface="Arial" pitchFamily="34" charset="0"/>
              </a:rPr>
              <a:t>Name of the Student:  </a:t>
            </a:r>
            <a:r>
              <a:rPr lang="en-US" sz="2000" b="1" dirty="0" err="1" smtClean="0">
                <a:solidFill>
                  <a:schemeClr val="tx1"/>
                </a:solidFill>
                <a:latin typeface="Arial" pitchFamily="34" charset="0"/>
                <a:ea typeface="Times New Roman" panose="02020603050405020304" pitchFamily="18" charset="0"/>
                <a:cs typeface="Arial" pitchFamily="34" charset="0"/>
              </a:rPr>
              <a:t>Aysidora</a:t>
            </a:r>
            <a:r>
              <a:rPr lang="en-US" sz="2000" b="1" dirty="0" smtClean="0">
                <a:solidFill>
                  <a:schemeClr val="tx1"/>
                </a:solidFill>
                <a:latin typeface="Arial" pitchFamily="34" charset="0"/>
                <a:ea typeface="Times New Roman" panose="02020603050405020304" pitchFamily="18" charset="0"/>
                <a:cs typeface="Arial" pitchFamily="34" charset="0"/>
              </a:rPr>
              <a:t> </a:t>
            </a:r>
            <a:r>
              <a:rPr lang="en-US" sz="2000" b="1" dirty="0" err="1" smtClean="0">
                <a:solidFill>
                  <a:schemeClr val="tx1"/>
                </a:solidFill>
                <a:latin typeface="Arial" pitchFamily="34" charset="0"/>
                <a:ea typeface="Times New Roman" panose="02020603050405020304" pitchFamily="18" charset="0"/>
                <a:cs typeface="Arial" pitchFamily="34" charset="0"/>
              </a:rPr>
              <a:t>Stavreva</a:t>
            </a:r>
            <a:r>
              <a:rPr lang="en-US" sz="2000" b="1" dirty="0" smtClean="0">
                <a:solidFill>
                  <a:schemeClr val="tx1"/>
                </a:solidFill>
                <a:latin typeface="Arial" pitchFamily="34" charset="0"/>
                <a:ea typeface="Times New Roman" panose="02020603050405020304" pitchFamily="18" charset="0"/>
                <a:cs typeface="Arial" pitchFamily="34" charset="0"/>
              </a:rPr>
              <a:t>  2030536</a:t>
            </a:r>
            <a:br>
              <a:rPr lang="en-US" sz="2000" b="1" dirty="0" smtClean="0">
                <a:solidFill>
                  <a:schemeClr val="tx1"/>
                </a:solidFill>
                <a:latin typeface="Arial" pitchFamily="34" charset="0"/>
                <a:ea typeface="Times New Roman" panose="02020603050405020304" pitchFamily="18" charset="0"/>
                <a:cs typeface="Arial" pitchFamily="34" charset="0"/>
              </a:rPr>
            </a:br>
            <a:r>
              <a:rPr lang="en-US" sz="2000" b="1" dirty="0" err="1" smtClean="0">
                <a:solidFill>
                  <a:schemeClr val="tx1"/>
                </a:solidFill>
                <a:latin typeface="Arial" pitchFamily="34" charset="0"/>
                <a:ea typeface="Times New Roman" panose="02020603050405020304" pitchFamily="18" charset="0"/>
                <a:cs typeface="Arial" pitchFamily="34" charset="0"/>
              </a:rPr>
              <a:t>Bussines</a:t>
            </a:r>
            <a:r>
              <a:rPr lang="en-US" sz="2000" b="1" dirty="0" smtClean="0">
                <a:solidFill>
                  <a:schemeClr val="tx1"/>
                </a:solidFill>
                <a:latin typeface="Arial" pitchFamily="34" charset="0"/>
                <a:ea typeface="Times New Roman" panose="02020603050405020304" pitchFamily="18" charset="0"/>
                <a:cs typeface="Arial" pitchFamily="34" charset="0"/>
              </a:rPr>
              <a:t> Management  Level 5</a:t>
            </a:r>
          </a:p>
        </p:txBody>
      </p:sp>
      <p:sp>
        <p:nvSpPr>
          <p:cNvPr id="3" name="Subtitle 2">
            <a:extLst>
              <a:ext uri="{FF2B5EF4-FFF2-40B4-BE49-F238E27FC236}">
                <a16:creationId xmlns:a16="http://schemas.microsoft.com/office/drawing/2014/main" xmlns="" id="{4B4C58FF-D796-9242-A645-6DD07DACB3EE}"/>
              </a:ext>
            </a:extLst>
          </p:cNvPr>
          <p:cNvSpPr>
            <a:spLocks noGrp="1"/>
          </p:cNvSpPr>
          <p:nvPr>
            <p:ph type="subTitle" idx="1"/>
          </p:nvPr>
        </p:nvSpPr>
        <p:spPr>
          <a:xfrm>
            <a:off x="1441752" y="4747381"/>
            <a:ext cx="7766936" cy="2110619"/>
          </a:xfrm>
          <a:solidFill>
            <a:schemeClr val="bg1"/>
          </a:solidFill>
        </p:spPr>
        <p:txBody>
          <a:bodyPr>
            <a:normAutofit/>
          </a:bodyPr>
          <a:lstStyle/>
          <a:p>
            <a:pPr marL="0" marR="0" algn="ctr">
              <a:lnSpc>
                <a:spcPct val="200000"/>
              </a:lnSpc>
              <a:spcBef>
                <a:spcPts val="0"/>
              </a:spcBef>
              <a:spcAft>
                <a:spcPts val="1000"/>
              </a:spcAft>
            </a:pPr>
            <a:endParaRPr lang="en-US"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xmlns="" val="2929140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ayton Hotels Logo Vector - (.SVG + .PNG) - GetLogoVector.Com"/>
          <p:cNvPicPr/>
          <p:nvPr/>
        </p:nvPicPr>
        <p:blipFill>
          <a:blip r:embed="rId2"/>
          <a:srcRect/>
          <a:stretch>
            <a:fillRect/>
          </a:stretch>
        </p:blipFill>
        <p:spPr bwMode="auto">
          <a:xfrm>
            <a:off x="2008414" y="0"/>
            <a:ext cx="6117771" cy="4637314"/>
          </a:xfrm>
          <a:prstGeom prst="rect">
            <a:avLst/>
          </a:prstGeom>
          <a:noFill/>
          <a:ln w="9525">
            <a:noFill/>
            <a:miter lim="800000"/>
            <a:headEnd/>
            <a:tailEnd/>
          </a:ln>
        </p:spPr>
      </p:pic>
      <p:pic>
        <p:nvPicPr>
          <p:cNvPr id="5" name="Picture 4">
            <a:extLst>
              <a:ext uri="{FF2B5EF4-FFF2-40B4-BE49-F238E27FC236}">
                <a16:creationId xmlns:a16="http://schemas.microsoft.com/office/drawing/2014/main" xmlns="" id="{429646E0-CAB5-669B-8291-2BDBE226F2AC}"/>
              </a:ext>
            </a:extLst>
          </p:cNvPr>
          <p:cNvPicPr>
            <a:picLocks noChangeAspect="1"/>
          </p:cNvPicPr>
          <p:nvPr/>
        </p:nvPicPr>
        <p:blipFill>
          <a:blip r:embed="rId3"/>
          <a:stretch>
            <a:fillRect/>
          </a:stretch>
        </p:blipFill>
        <p:spPr>
          <a:xfrm>
            <a:off x="2008414" y="4620986"/>
            <a:ext cx="6172200" cy="19431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               About Clayton Hotel </a:t>
            </a:r>
            <a:endParaRPr lang="en-US" dirty="0"/>
          </a:p>
        </p:txBody>
      </p:sp>
      <p:pic>
        <p:nvPicPr>
          <p:cNvPr id="4" name="Content Placeholder 3" descr="Hotel Clayton Hotel Burlington Road, Dublin - trivago.co.uk"/>
          <p:cNvPicPr>
            <a:picLocks noGrp="1"/>
          </p:cNvPicPr>
          <p:nvPr>
            <p:ph idx="1"/>
          </p:nvPr>
        </p:nvPicPr>
        <p:blipFill>
          <a:blip r:embed="rId2"/>
          <a:srcRect/>
          <a:stretch>
            <a:fillRect/>
          </a:stretch>
        </p:blipFill>
        <p:spPr bwMode="auto">
          <a:xfrm>
            <a:off x="3788229" y="1453242"/>
            <a:ext cx="5992585" cy="4000953"/>
          </a:xfrm>
          <a:prstGeom prst="rect">
            <a:avLst/>
          </a:prstGeom>
          <a:noFill/>
          <a:ln w="9525">
            <a:noFill/>
            <a:miter lim="800000"/>
            <a:headEnd/>
            <a:tailEnd/>
          </a:ln>
        </p:spPr>
      </p:pic>
      <p:sp>
        <p:nvSpPr>
          <p:cNvPr id="5" name="Rectangle 4"/>
          <p:cNvSpPr/>
          <p:nvPr/>
        </p:nvSpPr>
        <p:spPr>
          <a:xfrm>
            <a:off x="0" y="1665514"/>
            <a:ext cx="3657600" cy="3831818"/>
          </a:xfrm>
          <a:prstGeom prst="rect">
            <a:avLst/>
          </a:prstGeom>
        </p:spPr>
        <p:txBody>
          <a:bodyPr wrap="square">
            <a:spAutoFit/>
          </a:bodyPr>
          <a:lstStyle/>
          <a:p>
            <a:pPr algn="just">
              <a:lnSpc>
                <a:spcPct val="150000"/>
              </a:lnSpc>
            </a:pPr>
            <a:r>
              <a:rPr lang="en-GB" b="1" kern="100" dirty="0" smtClean="0">
                <a:latin typeface="Arial" panose="020B0604020202020204" pitchFamily="34" charset="0"/>
                <a:ea typeface="Calibri" panose="020F0502020204030204" pitchFamily="34" charset="0"/>
                <a:cs typeface="Arial" panose="020B0604020202020204" pitchFamily="34" charset="0"/>
              </a:rPr>
              <a:t>The Clayton Hotels represents a chain of hotels located across Ireland and the UK and Germany. The brand has been part of the </a:t>
            </a:r>
            <a:r>
              <a:rPr lang="en-GB" b="1" kern="100" dirty="0" err="1" smtClean="0">
                <a:latin typeface="Arial" panose="020B0604020202020204" pitchFamily="34" charset="0"/>
                <a:ea typeface="Calibri" panose="020F0502020204030204" pitchFamily="34" charset="0"/>
                <a:cs typeface="Arial" panose="020B0604020202020204" pitchFamily="34" charset="0"/>
              </a:rPr>
              <a:t>Dalata</a:t>
            </a:r>
            <a:r>
              <a:rPr lang="en-GB" b="1" kern="100" dirty="0" smtClean="0">
                <a:latin typeface="Arial" panose="020B0604020202020204" pitchFamily="34" charset="0"/>
                <a:ea typeface="Calibri" panose="020F0502020204030204" pitchFamily="34" charset="0"/>
                <a:cs typeface="Arial" panose="020B0604020202020204" pitchFamily="34" charset="0"/>
              </a:rPr>
              <a:t> Hotel Group which had been launched in the year 2015 comprising 13 properties across Ireland and the UK. </a:t>
            </a:r>
            <a:endParaRPr lang="en-US" b="1" kern="100" dirty="0">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B50E7B-4997-58A0-D9F1-EBAF3116145C}"/>
              </a:ext>
            </a:extLst>
          </p:cNvPr>
          <p:cNvSpPr>
            <a:spLocks noGrp="1"/>
          </p:cNvSpPr>
          <p:nvPr>
            <p:ph type="title"/>
          </p:nvPr>
        </p:nvSpPr>
        <p:spPr>
          <a:xfrm>
            <a:off x="677334" y="0"/>
            <a:ext cx="8596668" cy="1139483"/>
          </a:xfrm>
        </p:spPr>
        <p:txBody>
          <a:bodyPr>
            <a:normAutofit/>
          </a:bodyPr>
          <a:lstStyle/>
          <a:p>
            <a:pPr algn="ct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Labour Shortage Challenges Faced by Clayton Hotels </a:t>
            </a:r>
            <a:endPar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0A11FEFC-8E8D-0DA1-89D0-6FE0B47CEA09}"/>
              </a:ext>
            </a:extLst>
          </p:cNvPr>
          <p:cNvSpPr>
            <a:spLocks noGrp="1"/>
          </p:cNvSpPr>
          <p:nvPr>
            <p:ph idx="1"/>
          </p:nvPr>
        </p:nvSpPr>
        <p:spPr>
          <a:xfrm>
            <a:off x="677334" y="2160590"/>
            <a:ext cx="8596668" cy="2978970"/>
          </a:xfrm>
        </p:spPr>
        <p:txBody>
          <a:bodyPr/>
          <a:lstStyle/>
          <a:p>
            <a:pPr marL="0" indent="0">
              <a:lnSpc>
                <a:spcPct val="150000"/>
              </a:lnSpc>
              <a:buNone/>
            </a:pPr>
            <a:r>
              <a:rPr lang="en-GB" b="1" dirty="0">
                <a:solidFill>
                  <a:schemeClr val="tx1"/>
                </a:solidFill>
                <a:latin typeface="Arial" panose="020B0604020202020204" pitchFamily="34" charset="0"/>
                <a:cs typeface="Arial" panose="020B0604020202020204" pitchFamily="34" charset="0"/>
              </a:rPr>
              <a:t>The challenges faced due to labour shortages:</a:t>
            </a:r>
          </a:p>
          <a:p>
            <a:pPr>
              <a:lnSpc>
                <a:spcPct val="150000"/>
              </a:lnSpc>
            </a:pPr>
            <a:r>
              <a:rPr lang="en-GB" b="1" dirty="0">
                <a:solidFill>
                  <a:schemeClr val="tx1"/>
                </a:solidFill>
                <a:latin typeface="Arial" panose="020B0604020202020204" pitchFamily="34" charset="0"/>
                <a:cs typeface="Arial" panose="020B0604020202020204" pitchFamily="34" charset="0"/>
              </a:rPr>
              <a:t>The Increased Cost of Labour </a:t>
            </a:r>
          </a:p>
          <a:p>
            <a:pPr>
              <a:lnSpc>
                <a:spcPct val="150000"/>
              </a:lnSpc>
            </a:pPr>
            <a:r>
              <a:rPr lang="en-GB" b="1" dirty="0">
                <a:solidFill>
                  <a:schemeClr val="tx1"/>
                </a:solidFill>
                <a:latin typeface="Arial" panose="020B0604020202020204" pitchFamily="34" charset="0"/>
                <a:cs typeface="Arial" panose="020B0604020202020204" pitchFamily="34" charset="0"/>
              </a:rPr>
              <a:t>Reduced Customer Service</a:t>
            </a:r>
          </a:p>
          <a:p>
            <a:pPr>
              <a:lnSpc>
                <a:spcPct val="150000"/>
              </a:lnSpc>
            </a:pPr>
            <a:r>
              <a:rPr lang="en-GB" b="1" dirty="0">
                <a:solidFill>
                  <a:schemeClr val="tx1"/>
                </a:solidFill>
                <a:latin typeface="Arial" panose="020B0604020202020204" pitchFamily="34" charset="0"/>
                <a:cs typeface="Arial" panose="020B0604020202020204" pitchFamily="34" charset="0"/>
              </a:rPr>
              <a:t>Increased Staff Burnout</a:t>
            </a:r>
          </a:p>
          <a:p>
            <a:pPr>
              <a:lnSpc>
                <a:spcPct val="150000"/>
              </a:lnSpc>
            </a:pPr>
            <a:r>
              <a:rPr lang="en-GB" b="1" dirty="0">
                <a:solidFill>
                  <a:schemeClr val="tx1"/>
                </a:solidFill>
                <a:latin typeface="Arial" panose="020B0604020202020204" pitchFamily="34" charset="0"/>
                <a:cs typeface="Arial" panose="020B0604020202020204" pitchFamily="34" charset="0"/>
              </a:rPr>
              <a:t>Decreased Revenue </a:t>
            </a:r>
            <a:endParaRPr lang="en-US" b="1" dirty="0">
              <a:solidFill>
                <a:schemeClr val="tx1"/>
              </a:solidFill>
              <a:latin typeface="Arial" panose="020B0604020202020204" pitchFamily="34" charset="0"/>
              <a:cs typeface="Arial" panose="020B0604020202020204" pitchFamily="34" charset="0"/>
            </a:endParaRPr>
          </a:p>
        </p:txBody>
      </p:sp>
      <p:pic>
        <p:nvPicPr>
          <p:cNvPr id="4" name="Picture 3" descr="https://dynamic-media-cdn.tripadvisor.com/media/photo-o/25/02/7e/1e/garden-suite.jpg?w=1200&amp;h=-1&amp;s=1"/>
          <p:cNvPicPr/>
          <p:nvPr/>
        </p:nvPicPr>
        <p:blipFill>
          <a:blip r:embed="rId3"/>
          <a:srcRect/>
          <a:stretch>
            <a:fillRect/>
          </a:stretch>
        </p:blipFill>
        <p:spPr bwMode="auto">
          <a:xfrm>
            <a:off x="4572001" y="2743200"/>
            <a:ext cx="5437414" cy="2840756"/>
          </a:xfrm>
          <a:prstGeom prst="rect">
            <a:avLst/>
          </a:prstGeom>
          <a:noFill/>
          <a:ln w="9525">
            <a:noFill/>
            <a:miter lim="800000"/>
            <a:headEnd/>
            <a:tailEnd/>
          </a:ln>
        </p:spPr>
      </p:pic>
    </p:spTree>
    <p:extLst>
      <p:ext uri="{BB962C8B-B14F-4D97-AF65-F5344CB8AC3E}">
        <p14:creationId xmlns:p14="http://schemas.microsoft.com/office/powerpoint/2010/main" xmlns="" val="1707472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BED18E-7508-D918-BC6D-0543904F17F3}"/>
              </a:ext>
            </a:extLst>
          </p:cNvPr>
          <p:cNvSpPr>
            <a:spLocks noGrp="1"/>
          </p:cNvSpPr>
          <p:nvPr>
            <p:ph type="title"/>
          </p:nvPr>
        </p:nvSpPr>
        <p:spPr>
          <a:xfrm>
            <a:off x="1087820" y="0"/>
            <a:ext cx="8186181" cy="1483743"/>
          </a:xfrm>
        </p:spPr>
        <p:txBody>
          <a:bodyPr>
            <a:normAutofit/>
          </a:bodyPr>
          <a:lstStyle/>
          <a:p>
            <a:pPr algn="ctr"/>
            <a:r>
              <a:rPr lang="en-US" sz="3200" b="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Short-Term and Long-Term Talent Acquisition Strategies</a:t>
            </a:r>
            <a:endParaRPr lang="en-US" sz="32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304E838A-DB70-CA60-A312-9F03A01BC40E}"/>
              </a:ext>
            </a:extLst>
          </p:cNvPr>
          <p:cNvSpPr>
            <a:spLocks noGrp="1"/>
          </p:cNvSpPr>
          <p:nvPr>
            <p:ph idx="1"/>
          </p:nvPr>
        </p:nvSpPr>
        <p:spPr>
          <a:xfrm>
            <a:off x="394138" y="1813035"/>
            <a:ext cx="4351283" cy="4531494"/>
          </a:xfrm>
        </p:spPr>
        <p:txBody>
          <a:bodyPr>
            <a:normAutofit fontScale="92500" lnSpcReduction="10000"/>
          </a:bodyPr>
          <a:lstStyle/>
          <a:p>
            <a:pPr marL="0" marR="0" indent="0">
              <a:lnSpc>
                <a:spcPct val="200000"/>
              </a:lnSpc>
              <a:spcBef>
                <a:spcPts val="0"/>
              </a:spcBef>
              <a:spcAft>
                <a:spcPts val="1000"/>
              </a:spcAft>
              <a:buNone/>
            </a:pPr>
            <a:r>
              <a:rPr lang="en-US" sz="19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three short-term talent acquisition strategies that can be adopted by UK-based Clayton Hotels are  :</a:t>
            </a:r>
          </a:p>
          <a:p>
            <a:pPr>
              <a:lnSpc>
                <a:spcPct val="200000"/>
              </a:lnSpc>
              <a:spcBef>
                <a:spcPts val="0"/>
              </a:spcBef>
            </a:pPr>
            <a:r>
              <a:rPr lang="en-US" sz="19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Employee Referral Program</a:t>
            </a:r>
          </a:p>
          <a:p>
            <a:pPr>
              <a:lnSpc>
                <a:spcPct val="200000"/>
              </a:lnSpc>
              <a:spcBef>
                <a:spcPts val="0"/>
              </a:spcBef>
            </a:pPr>
            <a:r>
              <a:rPr lang="en-US" sz="19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Media Marketing</a:t>
            </a:r>
          </a:p>
          <a:p>
            <a:pPr>
              <a:lnSpc>
                <a:spcPct val="200000"/>
              </a:lnSpc>
              <a:spcBef>
                <a:spcPts val="0"/>
              </a:spcBef>
              <a:spcAft>
                <a:spcPts val="1000"/>
              </a:spcAft>
            </a:pPr>
            <a:r>
              <a:rPr lang="en-US" sz="19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Job Fairs at Various Culinary Schools </a:t>
            </a:r>
          </a:p>
          <a:p>
            <a:pPr marL="0" indent="0">
              <a:buNone/>
            </a:pPr>
            <a:endParaRPr lang="en-US" dirty="0"/>
          </a:p>
        </p:txBody>
      </p:sp>
      <p:sp>
        <p:nvSpPr>
          <p:cNvPr id="5" name="TextBox 4">
            <a:extLst>
              <a:ext uri="{FF2B5EF4-FFF2-40B4-BE49-F238E27FC236}">
                <a16:creationId xmlns:a16="http://schemas.microsoft.com/office/drawing/2014/main" xmlns="" id="{F101E334-FB43-D0F1-B468-61DBA8CC6219}"/>
              </a:ext>
            </a:extLst>
          </p:cNvPr>
          <p:cNvSpPr txBox="1"/>
          <p:nvPr/>
        </p:nvSpPr>
        <p:spPr>
          <a:xfrm>
            <a:off x="5275385" y="1813035"/>
            <a:ext cx="3854547" cy="4531494"/>
          </a:xfrm>
          <a:prstGeom prst="rect">
            <a:avLst/>
          </a:prstGeom>
          <a:noFill/>
        </p:spPr>
        <p:txBody>
          <a:bodyPr wrap="square">
            <a:spAutoFit/>
          </a:bodyPr>
          <a:lstStyle/>
          <a:p>
            <a:pPr marL="0" indent="0">
              <a:lnSpc>
                <a:spcPct val="200000"/>
              </a:lnSpc>
              <a:buNone/>
            </a:pPr>
            <a:r>
              <a:rPr lang="en-GB" b="1" dirty="0">
                <a:solidFill>
                  <a:schemeClr val="tx1"/>
                </a:solidFill>
                <a:latin typeface="Arial" panose="020B0604020202020204" pitchFamily="34" charset="0"/>
                <a:cs typeface="Arial" panose="020B0604020202020204" pitchFamily="34" charset="0"/>
              </a:rPr>
              <a:t>The long-term strategies of talent acquisition that can be adopted by the UK-based Clayton Hotels are as follows: </a:t>
            </a:r>
          </a:p>
          <a:p>
            <a:pPr marL="285750" indent="-285750">
              <a:lnSpc>
                <a:spcPct val="20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Strategic Recruitment </a:t>
            </a:r>
          </a:p>
          <a:p>
            <a:pPr marL="285750" indent="-285750">
              <a:lnSpc>
                <a:spcPct val="20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Employee Development Programs</a:t>
            </a:r>
          </a:p>
          <a:p>
            <a:pPr marL="285750" indent="-285750">
              <a:lnSpc>
                <a:spcPct val="20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Employee Engagement </a:t>
            </a:r>
          </a:p>
        </p:txBody>
      </p:sp>
    </p:spTree>
    <p:extLst>
      <p:ext uri="{BB962C8B-B14F-4D97-AF65-F5344CB8AC3E}">
        <p14:creationId xmlns:p14="http://schemas.microsoft.com/office/powerpoint/2010/main" xmlns="" val="2271254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247DB6-B82D-8F98-7A32-9BEE44B06FDF}"/>
              </a:ext>
            </a:extLst>
          </p:cNvPr>
          <p:cNvSpPr>
            <a:spLocks noGrp="1"/>
          </p:cNvSpPr>
          <p:nvPr>
            <p:ph type="title"/>
          </p:nvPr>
        </p:nvSpPr>
        <p:spPr>
          <a:xfrm>
            <a:off x="1008993" y="0"/>
            <a:ext cx="8222094" cy="1111348"/>
          </a:xfrm>
        </p:spPr>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Short-Term Strategy 1: Employee Referral Program </a:t>
            </a: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C7D6A584-7200-2D7B-E7C3-15E21A1AA85B}"/>
              </a:ext>
            </a:extLst>
          </p:cNvPr>
          <p:cNvSpPr>
            <a:spLocks noGrp="1"/>
          </p:cNvSpPr>
          <p:nvPr>
            <p:ph idx="1"/>
          </p:nvPr>
        </p:nvSpPr>
        <p:spPr>
          <a:xfrm>
            <a:off x="620486" y="1425089"/>
            <a:ext cx="8735785" cy="5187773"/>
          </a:xfrm>
        </p:spPr>
        <p:txBody>
          <a:bodyPr>
            <a:normAutofit/>
          </a:bodyPr>
          <a:lstStyle/>
          <a:p>
            <a:pPr algn="just">
              <a:lnSpc>
                <a:spcPct val="150000"/>
              </a:lnSpc>
            </a:pP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Referring a friend is an important strategy for attracting short-term staff in the UK.   </a:t>
            </a:r>
            <a:endParaRPr lang="bg-BG"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Employees are encouraged to refer their friends or family members to work at the restaurant.  </a:t>
            </a:r>
            <a:endParaRPr lang="bg-BG"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They can pay rewards in the form of a free meal, bonus, or payout to employees who effectively refer new employees</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endParaRPr lang="bg-BG"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The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approach not only attracts higher quality candidates but also tends to promote commitment as well as loyalty among existing staff (</a:t>
            </a:r>
            <a:r>
              <a:rPr lang="en-US"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Pandeyand</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Vispute</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2020).</a:t>
            </a:r>
            <a:endParaRPr lang="en-US" dirty="0"/>
          </a:p>
        </p:txBody>
      </p:sp>
    </p:spTree>
    <p:extLst>
      <p:ext uri="{BB962C8B-B14F-4D97-AF65-F5344CB8AC3E}">
        <p14:creationId xmlns:p14="http://schemas.microsoft.com/office/powerpoint/2010/main" xmlns="" val="4189161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5AB1CE-A809-A6B4-5FA8-7C104126F784}"/>
              </a:ext>
            </a:extLst>
          </p:cNvPr>
          <p:cNvSpPr>
            <a:spLocks noGrp="1"/>
          </p:cNvSpPr>
          <p:nvPr>
            <p:ph type="title"/>
          </p:nvPr>
        </p:nvSpPr>
        <p:spPr>
          <a:xfrm>
            <a:off x="675249" y="1"/>
            <a:ext cx="8539089" cy="1056290"/>
          </a:xfrm>
        </p:spPr>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Short-Term Strategy 2: Social Media Marketing </a:t>
            </a: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36507C5D-98C2-219B-53F0-C682B05B7291}"/>
              </a:ext>
            </a:extLst>
          </p:cNvPr>
          <p:cNvSpPr>
            <a:spLocks noGrp="1"/>
          </p:cNvSpPr>
          <p:nvPr>
            <p:ph idx="1"/>
          </p:nvPr>
        </p:nvSpPr>
        <p:spPr>
          <a:xfrm>
            <a:off x="1061358" y="1039961"/>
            <a:ext cx="8285368" cy="5533695"/>
          </a:xfrm>
        </p:spPr>
        <p:txBody>
          <a:bodyPr>
            <a:normAutofit/>
          </a:bodyPr>
          <a:lstStyle/>
          <a:p>
            <a:pPr algn="just">
              <a:lnSpc>
                <a:spcPct val="150000"/>
              </a:lnSpc>
            </a:pP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This is the most effective short-term talent acquisition strategy for restaurants like UK-based Clayton Hotels</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endParaRPr lang="bg-BG"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The </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strategy focuses on the inclusion and use of social media platforms such as </a:t>
            </a:r>
            <a:r>
              <a:rPr lang="en-US" sz="1900"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Facebook</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sz="1900"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Instagram</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or Twitter (</a:t>
            </a:r>
            <a:r>
              <a:rPr lang="en-US" sz="1900"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Ruggs</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et al. 2016</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endParaRPr lang="bg-BG"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This allows the restaurant to gain wider access to relevant talent.  It uses them to show its culture, values and work environment.  They post job vacancies on the platforms and encourage their followers to share the post</a:t>
            </a: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endParaRPr lang="bg-BG"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US" sz="1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This is how they attract new talent and create a sense of community and staff engagement.</a:t>
            </a:r>
            <a:endParaRPr lang="en-US" dirty="0"/>
          </a:p>
        </p:txBody>
      </p:sp>
    </p:spTree>
    <p:extLst>
      <p:ext uri="{BB962C8B-B14F-4D97-AF65-F5344CB8AC3E}">
        <p14:creationId xmlns:p14="http://schemas.microsoft.com/office/powerpoint/2010/main" xmlns="" val="3353834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3E129C-5534-E837-65DF-1CF41387256D}"/>
              </a:ext>
            </a:extLst>
          </p:cNvPr>
          <p:cNvSpPr>
            <a:spLocks noGrp="1"/>
          </p:cNvSpPr>
          <p:nvPr>
            <p:ph type="title"/>
          </p:nvPr>
        </p:nvSpPr>
        <p:spPr>
          <a:xfrm>
            <a:off x="677334" y="0"/>
            <a:ext cx="8596668" cy="1371600"/>
          </a:xfrm>
        </p:spPr>
        <p:txBody>
          <a:bodyPr>
            <a:normAutofit/>
          </a:bodyPr>
          <a:lstStyle/>
          <a:p>
            <a:pPr algn="ct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Short-Term Strategy 3: Job Fairs At the Different Culinary Schools </a:t>
            </a:r>
            <a:endPar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A9D96A6A-2989-9D35-003A-DC9E9A8F8B34}"/>
              </a:ext>
            </a:extLst>
          </p:cNvPr>
          <p:cNvSpPr>
            <a:spLocks noGrp="1"/>
          </p:cNvSpPr>
          <p:nvPr>
            <p:ph idx="1"/>
          </p:nvPr>
        </p:nvSpPr>
        <p:spPr>
          <a:xfrm>
            <a:off x="1207698" y="1487838"/>
            <a:ext cx="8196157" cy="3394713"/>
          </a:xfrm>
        </p:spPr>
        <p:txBody>
          <a:bodyPr>
            <a:normAutofit/>
          </a:bodyPr>
          <a:lstStyle/>
          <a:p>
            <a:pPr algn="just"/>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Job fairs held at various culinary schools can also be considered a key recruitment strategy for restaurant jobs (</a:t>
            </a:r>
            <a:r>
              <a:rPr lang="en-US" sz="1600"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Farrer</a:t>
            </a: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2021).    </a:t>
            </a:r>
            <a:endParaRPr lang="bg-BG"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This is an opportunity for the restaurant to showcase its culture and brand to potential employees. </a:t>
            </a:r>
            <a:endParaRPr lang="bg-BG"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They </a:t>
            </a: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can set up booths and engage attendees, informing them about job vacancies, benefits and career opportunities.     </a:t>
            </a:r>
            <a:endParaRPr lang="bg-BG"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 </a:t>
            </a: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restaurant in dire need of qualified employees can also conduct on-site interviews and offer jobs to suitable candidates. </a:t>
            </a:r>
            <a:endParaRPr lang="bg-BG"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sz="1600"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Th</a:t>
            </a:r>
            <a:r>
              <a:rPr lang="en-GB" sz="1600" b="1" dirty="0" err="1" smtClean="0">
                <a:solidFill>
                  <a:schemeClr val="tx1"/>
                </a:solidFill>
                <a:latin typeface="Arial" panose="020B0604020202020204" pitchFamily="34" charset="0"/>
                <a:ea typeface="Times New Roman" panose="02020603050405020304" pitchFamily="18" charset="0"/>
                <a:cs typeface="Arial" panose="020B0604020202020204" pitchFamily="34" charset="0"/>
              </a:rPr>
              <a:t>i</a:t>
            </a: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s </a:t>
            </a: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attracting new talent works for a positive brand image and increasing community engagement.</a:t>
            </a:r>
            <a:endParaRPr lang="en-US" dirty="0"/>
          </a:p>
        </p:txBody>
      </p:sp>
    </p:spTree>
    <p:extLst>
      <p:ext uri="{BB962C8B-B14F-4D97-AF65-F5344CB8AC3E}">
        <p14:creationId xmlns:p14="http://schemas.microsoft.com/office/powerpoint/2010/main" xmlns="" val="1538561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F39B81-C7B7-10ED-39EB-599F7C6A8441}"/>
              </a:ext>
            </a:extLst>
          </p:cNvPr>
          <p:cNvSpPr>
            <a:spLocks noGrp="1"/>
          </p:cNvSpPr>
          <p:nvPr>
            <p:ph type="title"/>
          </p:nvPr>
        </p:nvSpPr>
        <p:spPr>
          <a:xfrm>
            <a:off x="677334" y="0"/>
            <a:ext cx="8596668" cy="984142"/>
          </a:xfrm>
        </p:spPr>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Long- Term Strategy 1: Strategic</a:t>
            </a:r>
            <a:r>
              <a:rPr lang="en-GB" b="1" dirty="0">
                <a:effectLst>
                  <a:outerShdw blurRad="38100" dist="38100" dir="2700000" algn="tl">
                    <a:srgbClr val="000000">
                      <a:alpha val="43137"/>
                    </a:srgbClr>
                  </a:outerShdw>
                </a:effectLst>
              </a:rPr>
              <a:t> Recruitment </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53FDCC4D-026E-92D1-13F7-8F54D2B52342}"/>
              </a:ext>
            </a:extLst>
          </p:cNvPr>
          <p:cNvSpPr>
            <a:spLocks noGrp="1"/>
          </p:cNvSpPr>
          <p:nvPr>
            <p:ph idx="1"/>
          </p:nvPr>
        </p:nvSpPr>
        <p:spPr>
          <a:xfrm>
            <a:off x="185980" y="1237958"/>
            <a:ext cx="9513191" cy="3954528"/>
          </a:xfrm>
        </p:spPr>
        <p:txBody>
          <a:bodyPr>
            <a:normAutofit fontScale="92500" lnSpcReduction="10000"/>
          </a:bodyPr>
          <a:lstStyle/>
          <a:p>
            <a:pPr algn="just"/>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Strategic recruiting is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effective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long-term acquisition strategy and has three components: </a:t>
            </a:r>
            <a:endPar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employer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building,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skilled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selling, and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recruiting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marketing</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endParaRPr lang="bg-BG"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endPar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Companies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are looking for the best talent to survive in the dynamic market conditions.   </a:t>
            </a:r>
            <a:endParaRPr lang="bg-BG"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endPar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Restaurants use a variety of channels and means to recruit, such as job postings, social media, and referrals from current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employees targeted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recruitment methods</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endParaRPr lang="bg-BG"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endPar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They </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will allow the restaurant to attract the most suitable candidates who prove to be the best fit for the organization with the potential for development and growth within the company</a:t>
            </a:r>
            <a:r>
              <a:rPr lang="en-US"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endParaRPr lang="en-US" dirty="0"/>
          </a:p>
        </p:txBody>
      </p:sp>
    </p:spTree>
    <p:extLst>
      <p:ext uri="{BB962C8B-B14F-4D97-AF65-F5344CB8AC3E}">
        <p14:creationId xmlns:p14="http://schemas.microsoft.com/office/powerpoint/2010/main" xmlns="" val="3279896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AB88A2-5154-5AC0-572D-8304EABB990E}"/>
              </a:ext>
            </a:extLst>
          </p:cNvPr>
          <p:cNvSpPr>
            <a:spLocks noGrp="1"/>
          </p:cNvSpPr>
          <p:nvPr>
            <p:ph type="title"/>
          </p:nvPr>
        </p:nvSpPr>
        <p:spPr>
          <a:xfrm>
            <a:off x="677334" y="25015"/>
            <a:ext cx="8596668" cy="991892"/>
          </a:xfrm>
        </p:spPr>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Long-Term Strategy 2: Employee Development Programs </a:t>
            </a: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ADB3196D-EA5C-0FBB-376F-64519454825D}"/>
              </a:ext>
            </a:extLst>
          </p:cNvPr>
          <p:cNvSpPr>
            <a:spLocks noGrp="1"/>
          </p:cNvSpPr>
          <p:nvPr>
            <p:ph idx="1"/>
          </p:nvPr>
        </p:nvSpPr>
        <p:spPr>
          <a:xfrm>
            <a:off x="-1" y="1126671"/>
            <a:ext cx="9780815" cy="5706313"/>
          </a:xfrm>
        </p:spPr>
        <p:txBody>
          <a:bodyPr>
            <a:normAutofit fontScale="40000" lnSpcReduction="20000"/>
          </a:bodyPr>
          <a:lstStyle/>
          <a:p>
            <a:pPr algn="just">
              <a:lnSpc>
                <a:spcPct val="170000"/>
              </a:lnSpc>
              <a:spcBef>
                <a:spcPts val="0"/>
              </a:spcBef>
              <a:spcAft>
                <a:spcPts val="1000"/>
              </a:spcAft>
            </a:pP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An effective strategy for long-term talent acquisition</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lnSpc>
                <a:spcPct val="170000"/>
              </a:lnSpc>
              <a:spcBef>
                <a:spcPts val="0"/>
              </a:spcBef>
              <a:spcAft>
                <a:spcPts val="1000"/>
              </a:spcAft>
            </a:pP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New opportunities for employees</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lnSpc>
                <a:spcPct val="170000"/>
              </a:lnSpc>
              <a:spcBef>
                <a:spcPts val="0"/>
              </a:spcBef>
              <a:spcAft>
                <a:spcPts val="1000"/>
              </a:spcAft>
            </a:pP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learning </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new skills</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lnSpc>
                <a:spcPct val="170000"/>
              </a:lnSpc>
              <a:spcBef>
                <a:spcPts val="0"/>
              </a:spcBef>
              <a:spcAft>
                <a:spcPts val="1000"/>
              </a:spcAft>
            </a:pP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new </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responsibilities</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lnSpc>
                <a:spcPct val="170000"/>
              </a:lnSpc>
              <a:spcBef>
                <a:spcPts val="0"/>
              </a:spcBef>
              <a:spcAft>
                <a:spcPts val="1000"/>
              </a:spcAft>
            </a:pP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new </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career advancement in the </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organization</a:t>
            </a:r>
          </a:p>
          <a:p>
            <a:pPr algn="just">
              <a:lnSpc>
                <a:spcPct val="170000"/>
              </a:lnSpc>
              <a:spcBef>
                <a:spcPts val="0"/>
              </a:spcBef>
              <a:spcAft>
                <a:spcPts val="1000"/>
              </a:spcAft>
            </a:pP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There </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are a variety of employee development programs, including certification and training programs, mentorship programs, and leadership development</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lnSpc>
                <a:spcPct val="170000"/>
              </a:lnSpc>
              <a:spcBef>
                <a:spcPts val="0"/>
              </a:spcBef>
              <a:spcAft>
                <a:spcPts val="1000"/>
              </a:spcAft>
            </a:pP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Investing </a:t>
            </a:r>
            <a:r>
              <a:rPr lang="en-US" sz="49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in employees will foster a growth, learning culture that will retain and attract the best talent.</a:t>
            </a:r>
            <a:r>
              <a:rPr lang="en-US" sz="3400" dirty="0">
                <a:effectLst/>
                <a:latin typeface="Arial" panose="020B0604020202020204" pitchFamily="34" charset="0"/>
                <a:ea typeface="Times New Roman" panose="02020603050405020304" pitchFamily="18" charset="0"/>
                <a:cs typeface="Arial" panose="020B0604020202020204" pitchFamily="34" charset="0"/>
              </a:rPr>
              <a:t> </a:t>
            </a:r>
          </a:p>
          <a:p>
            <a:pPr marL="0" indent="0">
              <a:buNone/>
            </a:pPr>
            <a:endParaRPr lang="en-US" dirty="0"/>
          </a:p>
        </p:txBody>
      </p:sp>
    </p:spTree>
    <p:extLst>
      <p:ext uri="{BB962C8B-B14F-4D97-AF65-F5344CB8AC3E}">
        <p14:creationId xmlns:p14="http://schemas.microsoft.com/office/powerpoint/2010/main" xmlns="" val="2311327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9CBF2E-5D94-4847-2F57-5999B22D915A}"/>
              </a:ext>
            </a:extLst>
          </p:cNvPr>
          <p:cNvSpPr>
            <a:spLocks noGrp="1"/>
          </p:cNvSpPr>
          <p:nvPr>
            <p:ph type="title"/>
          </p:nvPr>
        </p:nvSpPr>
        <p:spPr>
          <a:xfrm>
            <a:off x="677334" y="1"/>
            <a:ext cx="8596668" cy="1167618"/>
          </a:xfrm>
        </p:spPr>
        <p:txBody>
          <a:bodyPr>
            <a:normAutofit/>
          </a:bodyPr>
          <a:lstStyle/>
          <a:p>
            <a:pPr algn="ct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Long-Term Strategy 3: Employee Engagement </a:t>
            </a:r>
            <a:endPar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EC4EDBC0-F5F1-E326-5D98-0C220F3EF461}"/>
              </a:ext>
            </a:extLst>
          </p:cNvPr>
          <p:cNvSpPr>
            <a:spLocks noGrp="1"/>
          </p:cNvSpPr>
          <p:nvPr>
            <p:ph idx="1"/>
          </p:nvPr>
        </p:nvSpPr>
        <p:spPr>
          <a:xfrm>
            <a:off x="108489" y="1436914"/>
            <a:ext cx="9068168" cy="5072372"/>
          </a:xfrm>
        </p:spPr>
        <p:txBody>
          <a:bodyPr>
            <a:normAutofit/>
          </a:bodyPr>
          <a:lstStyle/>
          <a:p>
            <a:pPr algn="just">
              <a:lnSpc>
                <a:spcPct val="150000"/>
              </a:lnSpc>
            </a:pPr>
            <a:r>
              <a:rPr lang="en-GB" sz="1800" b="1" dirty="0" smtClean="0">
                <a:solidFill>
                  <a:schemeClr val="tx1"/>
                </a:solidFill>
                <a:effectLst/>
                <a:latin typeface="Arial" panose="020B0604020202020204" pitchFamily="34" charset="0"/>
                <a:ea typeface="Times New Roman" panose="02020603050405020304" pitchFamily="18" charset="0"/>
                <a:cs typeface="Arial" panose="020B0604020202020204" pitchFamily="34" charset="0"/>
              </a:rPr>
              <a:t>Restaurants like Clayton Hotels can induce employee engagement through the creation of a positive environment for work, putting across opportunities for recognition and feedback along with offering benefits and competitive competition. </a:t>
            </a:r>
          </a:p>
          <a:p>
            <a:pPr algn="just">
              <a:lnSpc>
                <a:spcPct val="150000"/>
              </a:lnSpc>
            </a:pPr>
            <a:r>
              <a:rPr lang="en-GB" sz="1800" b="1" dirty="0" smtClean="0">
                <a:solidFill>
                  <a:schemeClr val="tx1"/>
                </a:solidFill>
                <a:effectLst/>
                <a:latin typeface="Arial" panose="020B0604020202020204" pitchFamily="34" charset="0"/>
                <a:ea typeface="Times New Roman" panose="02020603050405020304" pitchFamily="18" charset="0"/>
                <a:cs typeface="Arial" panose="020B0604020202020204" pitchFamily="34" charset="0"/>
              </a:rPr>
              <a:t> By prioritizing the engagement of employee, the concerned restaurants will be able to create a culture that not just retains but also attract talent. </a:t>
            </a:r>
            <a:endParaRPr lang="en-US" sz="1800" b="1" dirty="0" smtClean="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xmlns="" val="1060397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05335D-C335-46A8-14FA-814285B713AF}"/>
              </a:ext>
            </a:extLst>
          </p:cNvPr>
          <p:cNvSpPr>
            <a:spLocks noGrp="1"/>
          </p:cNvSpPr>
          <p:nvPr>
            <p:ph type="title"/>
          </p:nvPr>
        </p:nvSpPr>
        <p:spPr>
          <a:xfrm>
            <a:off x="677334" y="1"/>
            <a:ext cx="8596668" cy="1814052"/>
          </a:xfrm>
        </p:spPr>
        <p:txBody>
          <a:bodyPr>
            <a:normAutofit fontScale="90000"/>
          </a:bodyPr>
          <a:lstStyle/>
          <a:p>
            <a:pPr algn="ctr"/>
            <a:r>
              <a:rPr lang="en-GB" b="1" dirty="0">
                <a:effectLst>
                  <a:outerShdw blurRad="38100" dist="38100" dir="2700000" algn="tl">
                    <a:srgbClr val="000000">
                      <a:alpha val="43137"/>
                    </a:srgbClr>
                  </a:outerShdw>
                </a:effectLst>
              </a:rPr>
              <a:t>Monetary and  Non-Monetary Method </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Incentive</a:t>
            </a:r>
            <a:r>
              <a:rPr lang="en-GB" b="1" dirty="0">
                <a:effectLst>
                  <a:outerShdw blurRad="38100" dist="38100" dir="2700000" algn="tl">
                    <a:srgbClr val="000000">
                      <a:alpha val="43137"/>
                    </a:srgbClr>
                  </a:outerShdw>
                </a:effectLst>
              </a:rPr>
              <a:t> Methods To Attract Potential Candidates for Restaurants Operation in UK</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AB3579A2-3B2F-E53B-8EBA-13823AF5061F}"/>
              </a:ext>
            </a:extLst>
          </p:cNvPr>
          <p:cNvSpPr>
            <a:spLocks noGrp="1"/>
          </p:cNvSpPr>
          <p:nvPr>
            <p:ph idx="1"/>
          </p:nvPr>
        </p:nvSpPr>
        <p:spPr>
          <a:xfrm>
            <a:off x="832609" y="2182761"/>
            <a:ext cx="8596668" cy="3903894"/>
          </a:xfrm>
        </p:spPr>
        <p:txBody>
          <a:bodyPr>
            <a:normAutofit/>
          </a:bodyPr>
          <a:lstStyle/>
          <a:p>
            <a:pPr marL="0" marR="0" indent="0">
              <a:lnSpc>
                <a:spcPct val="200000"/>
              </a:lnSpc>
              <a:spcBef>
                <a:spcPts val="0"/>
              </a:spcBef>
              <a:spcAft>
                <a:spcPts val="1000"/>
              </a:spcAft>
              <a:buNone/>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monetary incentives would include:</a:t>
            </a:r>
            <a:endParaRPr lang="en-U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0"/>
              </a:spcBef>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Performance Oriented Bonus</a:t>
            </a:r>
            <a:endParaRPr lang="en-U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0"/>
              </a:spcBef>
              <a:spcAft>
                <a:spcPts val="1000"/>
              </a:spcAft>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Signing Bonus </a:t>
            </a:r>
            <a:endParaRPr lang="en-U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indent="0">
              <a:lnSpc>
                <a:spcPct val="200000"/>
              </a:lnSpc>
              <a:spcBef>
                <a:spcPts val="0"/>
              </a:spcBef>
              <a:spcAft>
                <a:spcPts val="1000"/>
              </a:spcAft>
              <a:buNone/>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Non-Monetary Incentives would include:</a:t>
            </a:r>
            <a:endParaRPr lang="en-U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0"/>
              </a:spcBef>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Flexible Scheduling</a:t>
            </a:r>
            <a:endParaRPr lang="en-U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0"/>
              </a:spcBef>
              <a:spcAft>
                <a:spcPts val="1000"/>
              </a:spcAft>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Programs on Employee Recognition </a:t>
            </a:r>
            <a:endParaRPr lang="en-U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pic>
        <p:nvPicPr>
          <p:cNvPr id="12291" name="Picture 3" descr="C:\Users\hp\Desktop\luscious-gin-and-tonic-1024x682.jpg"/>
          <p:cNvPicPr>
            <a:picLocks noChangeAspect="1" noChangeArrowheads="1"/>
          </p:cNvPicPr>
          <p:nvPr/>
        </p:nvPicPr>
        <p:blipFill>
          <a:blip r:embed="rId3"/>
          <a:srcRect/>
          <a:stretch>
            <a:fillRect/>
          </a:stretch>
        </p:blipFill>
        <p:spPr bwMode="auto">
          <a:xfrm>
            <a:off x="5861958" y="2171700"/>
            <a:ext cx="3820886" cy="3216729"/>
          </a:xfrm>
          <a:prstGeom prst="rect">
            <a:avLst/>
          </a:prstGeom>
          <a:noFill/>
        </p:spPr>
      </p:pic>
    </p:spTree>
    <p:extLst>
      <p:ext uri="{BB962C8B-B14F-4D97-AF65-F5344CB8AC3E}">
        <p14:creationId xmlns:p14="http://schemas.microsoft.com/office/powerpoint/2010/main" xmlns="" val="3268604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526C23-555F-A770-0C25-77DE9432A5D2}"/>
              </a:ext>
            </a:extLst>
          </p:cNvPr>
          <p:cNvSpPr>
            <a:spLocks noGrp="1"/>
          </p:cNvSpPr>
          <p:nvPr>
            <p:ph type="title"/>
          </p:nvPr>
        </p:nvSpPr>
        <p:spPr>
          <a:xfrm>
            <a:off x="677334" y="0"/>
            <a:ext cx="8596668" cy="1237957"/>
          </a:xfrm>
        </p:spPr>
        <p:txBody>
          <a:bodyPr>
            <a:normAutofit/>
          </a:bodyPr>
          <a:lstStyle/>
          <a:p>
            <a:pPr algn="ct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Advantages of Paying Monetary Incentives to Restaurant Employees</a:t>
            </a:r>
            <a:endPar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55774CFC-9D91-7D75-08C1-9331435EA1F8}"/>
              </a:ext>
            </a:extLst>
          </p:cNvPr>
          <p:cNvSpPr>
            <a:spLocks noGrp="1"/>
          </p:cNvSpPr>
          <p:nvPr>
            <p:ph idx="1"/>
          </p:nvPr>
        </p:nvSpPr>
        <p:spPr>
          <a:xfrm>
            <a:off x="840620" y="1313661"/>
            <a:ext cx="8596668" cy="2621526"/>
          </a:xfrm>
        </p:spPr>
        <p:txBody>
          <a:bodyPr/>
          <a:lstStyle/>
          <a:p>
            <a:pPr marL="0" indent="0">
              <a:lnSpc>
                <a:spcPct val="150000"/>
              </a:lnSpc>
              <a:buNone/>
            </a:pPr>
            <a:r>
              <a:rPr lang="en-GB" b="1" dirty="0">
                <a:solidFill>
                  <a:schemeClr val="tx1"/>
                </a:solidFill>
                <a:latin typeface="Arial" panose="020B0604020202020204" pitchFamily="34" charset="0"/>
                <a:cs typeface="Arial" panose="020B0604020202020204" pitchFamily="34" charset="0"/>
              </a:rPr>
              <a:t>The advantages of paying the monetary incentives to employees in restaurant operation across UK are as follows: </a:t>
            </a:r>
          </a:p>
          <a:p>
            <a:pPr>
              <a:lnSpc>
                <a:spcPct val="150000"/>
              </a:lnSpc>
            </a:pPr>
            <a:r>
              <a:rPr lang="en-GB" b="1" dirty="0">
                <a:solidFill>
                  <a:schemeClr val="tx1"/>
                </a:solidFill>
                <a:latin typeface="Arial" panose="020B0604020202020204" pitchFamily="34" charset="0"/>
                <a:cs typeface="Arial" panose="020B0604020202020204" pitchFamily="34" charset="0"/>
              </a:rPr>
              <a:t>Enhanced Level of Motivation</a:t>
            </a:r>
          </a:p>
          <a:p>
            <a:pPr>
              <a:lnSpc>
                <a:spcPct val="150000"/>
              </a:lnSpc>
            </a:pPr>
            <a:r>
              <a:rPr lang="en-GB" b="1" dirty="0">
                <a:solidFill>
                  <a:schemeClr val="tx1"/>
                </a:solidFill>
                <a:latin typeface="Arial" panose="020B0604020202020204" pitchFamily="34" charset="0"/>
                <a:cs typeface="Arial" panose="020B0604020202020204" pitchFamily="34" charset="0"/>
              </a:rPr>
              <a:t>Improved Retention</a:t>
            </a:r>
          </a:p>
          <a:p>
            <a:pPr>
              <a:lnSpc>
                <a:spcPct val="150000"/>
              </a:lnSpc>
            </a:pPr>
            <a:r>
              <a:rPr lang="en-GB" b="1" dirty="0">
                <a:solidFill>
                  <a:schemeClr val="tx1"/>
                </a:solidFill>
                <a:latin typeface="Arial" panose="020B0604020202020204" pitchFamily="34" charset="0"/>
                <a:cs typeface="Arial" panose="020B0604020202020204" pitchFamily="34" charset="0"/>
              </a:rPr>
              <a:t>Increased Employee Loyalty </a:t>
            </a:r>
          </a:p>
        </p:txBody>
      </p:sp>
      <p:pic>
        <p:nvPicPr>
          <p:cNvPr id="10241" name="Picture 1" descr="C:\Users\hp\Desktop\leonardo-208542742-Clayton_Hotel_Cambridge_Bar_O-236247.jpg"/>
          <p:cNvPicPr>
            <a:picLocks noChangeAspect="1" noChangeArrowheads="1"/>
          </p:cNvPicPr>
          <p:nvPr/>
        </p:nvPicPr>
        <p:blipFill>
          <a:blip r:embed="rId3"/>
          <a:srcRect/>
          <a:stretch>
            <a:fillRect/>
          </a:stretch>
        </p:blipFill>
        <p:spPr bwMode="auto">
          <a:xfrm>
            <a:off x="1861457" y="3820886"/>
            <a:ext cx="6057899" cy="2628900"/>
          </a:xfrm>
          <a:prstGeom prst="rect">
            <a:avLst/>
          </a:prstGeom>
          <a:noFill/>
        </p:spPr>
      </p:pic>
    </p:spTree>
    <p:extLst>
      <p:ext uri="{BB962C8B-B14F-4D97-AF65-F5344CB8AC3E}">
        <p14:creationId xmlns:p14="http://schemas.microsoft.com/office/powerpoint/2010/main" xmlns="" val="1056418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FC6383-E0FC-CCFF-147A-645A6AFB5A2C}"/>
              </a:ext>
            </a:extLst>
          </p:cNvPr>
          <p:cNvSpPr>
            <a:spLocks noGrp="1"/>
          </p:cNvSpPr>
          <p:nvPr>
            <p:ph type="title"/>
          </p:nvPr>
        </p:nvSpPr>
        <p:spPr>
          <a:xfrm>
            <a:off x="677334" y="143437"/>
            <a:ext cx="8807325" cy="1249265"/>
          </a:xfrm>
        </p:spPr>
        <p:txBody>
          <a:bodyPr>
            <a:normAutofit/>
          </a:bodyPr>
          <a:lstStyle/>
          <a:p>
            <a:pPr algn="ct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Advantages of Paying Non-Monetary Incentives to Restaurant Employees  </a:t>
            </a:r>
            <a:endPar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B15AFE3B-B6EC-4615-8221-CB7E6E48CFD0}"/>
              </a:ext>
            </a:extLst>
          </p:cNvPr>
          <p:cNvSpPr>
            <a:spLocks noGrp="1"/>
          </p:cNvSpPr>
          <p:nvPr>
            <p:ph idx="1"/>
          </p:nvPr>
        </p:nvSpPr>
        <p:spPr>
          <a:xfrm>
            <a:off x="677333" y="1534887"/>
            <a:ext cx="8807325" cy="2008413"/>
          </a:xfrm>
        </p:spPr>
        <p:txBody>
          <a:bodyPr>
            <a:normAutofit fontScale="85000" lnSpcReduction="20000"/>
          </a:bodyPr>
          <a:lstStyle/>
          <a:p>
            <a:pPr marL="0" indent="0">
              <a:lnSpc>
                <a:spcPct val="150000"/>
              </a:lnSpc>
              <a:buNone/>
            </a:pPr>
            <a:r>
              <a:rPr lang="en-GB" b="1" dirty="0">
                <a:solidFill>
                  <a:schemeClr val="tx1"/>
                </a:solidFill>
                <a:latin typeface="Arial" panose="020B0604020202020204" pitchFamily="34" charset="0"/>
                <a:cs typeface="Arial" panose="020B0604020202020204" pitchFamily="34" charset="0"/>
              </a:rPr>
              <a:t>The advantages of paying the non- monetary incentives to employees in restaurant operation across UK are as follows: </a:t>
            </a:r>
          </a:p>
          <a:p>
            <a:pPr>
              <a:lnSpc>
                <a:spcPct val="150000"/>
              </a:lnSpc>
            </a:pPr>
            <a:r>
              <a:rPr lang="en-US" b="1" dirty="0">
                <a:solidFill>
                  <a:schemeClr val="tx1"/>
                </a:solidFill>
                <a:latin typeface="Arial" panose="020B0604020202020204" pitchFamily="34" charset="0"/>
                <a:cs typeface="Arial" panose="020B0604020202020204" pitchFamily="34" charset="0"/>
              </a:rPr>
              <a:t>Improved Level of Job Satisfaction:</a:t>
            </a:r>
          </a:p>
          <a:p>
            <a:pPr>
              <a:lnSpc>
                <a:spcPct val="150000"/>
              </a:lnSpc>
            </a:pPr>
            <a:r>
              <a:rPr lang="en-US" b="1" dirty="0">
                <a:solidFill>
                  <a:schemeClr val="tx1"/>
                </a:solidFill>
                <a:latin typeface="Arial" panose="020B0604020202020204" pitchFamily="34" charset="0"/>
                <a:cs typeface="Arial" panose="020B0604020202020204" pitchFamily="34" charset="0"/>
              </a:rPr>
              <a:t>Help Build Employee Loyalty:</a:t>
            </a:r>
          </a:p>
          <a:p>
            <a:pPr>
              <a:lnSpc>
                <a:spcPct val="150000"/>
              </a:lnSpc>
            </a:pPr>
            <a:r>
              <a:rPr lang="en-US" b="1" dirty="0">
                <a:solidFill>
                  <a:schemeClr val="tx1"/>
                </a:solidFill>
                <a:latin typeface="Arial" panose="020B0604020202020204" pitchFamily="34" charset="0"/>
                <a:cs typeface="Arial" panose="020B0604020202020204" pitchFamily="34" charset="0"/>
              </a:rPr>
              <a:t>Increased Level of Collaboration and Teamwork</a:t>
            </a:r>
          </a:p>
        </p:txBody>
      </p:sp>
      <p:pic>
        <p:nvPicPr>
          <p:cNvPr id="8195" name="Picture 3" descr="C:\Users\hp\Desktop\friends-enjoying-sophisticated-cocktails-1024x684.jpg"/>
          <p:cNvPicPr>
            <a:picLocks noChangeAspect="1" noChangeArrowheads="1"/>
          </p:cNvPicPr>
          <p:nvPr/>
        </p:nvPicPr>
        <p:blipFill>
          <a:blip r:embed="rId3"/>
          <a:srcRect/>
          <a:stretch>
            <a:fillRect/>
          </a:stretch>
        </p:blipFill>
        <p:spPr bwMode="auto">
          <a:xfrm>
            <a:off x="1763486" y="3673930"/>
            <a:ext cx="6531428" cy="3012620"/>
          </a:xfrm>
          <a:prstGeom prst="rect">
            <a:avLst/>
          </a:prstGeom>
          <a:noFill/>
        </p:spPr>
      </p:pic>
    </p:spTree>
    <p:extLst>
      <p:ext uri="{BB962C8B-B14F-4D97-AF65-F5344CB8AC3E}">
        <p14:creationId xmlns:p14="http://schemas.microsoft.com/office/powerpoint/2010/main" xmlns="" val="3359855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CE9FC9-B3B0-6C53-A4AB-6E96BE43BCF4}"/>
              </a:ext>
            </a:extLst>
          </p:cNvPr>
          <p:cNvSpPr>
            <a:spLocks noGrp="1"/>
          </p:cNvSpPr>
          <p:nvPr>
            <p:ph type="title"/>
          </p:nvPr>
        </p:nvSpPr>
        <p:spPr>
          <a:xfrm>
            <a:off x="677334" y="161365"/>
            <a:ext cx="8596668" cy="932329"/>
          </a:xfrm>
        </p:spPr>
        <p:txBody>
          <a:bodyPr>
            <a:normAutofit/>
          </a:bodyPr>
          <a:lstStyle/>
          <a:p>
            <a:pPr algn="ct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 </a:t>
            </a:r>
            <a:endPar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83391FB8-B46F-2AAF-8C01-A1415986DC52}"/>
              </a:ext>
            </a:extLst>
          </p:cNvPr>
          <p:cNvSpPr>
            <a:spLocks noGrp="1"/>
          </p:cNvSpPr>
          <p:nvPr>
            <p:ph idx="1"/>
          </p:nvPr>
        </p:nvSpPr>
        <p:spPr>
          <a:xfrm>
            <a:off x="677334" y="1425844"/>
            <a:ext cx="8596668" cy="3677098"/>
          </a:xfrm>
        </p:spPr>
        <p:txBody>
          <a:bodyPr>
            <a:normAutofit fontScale="92500" lnSpcReduction="20000"/>
          </a:bodyPr>
          <a:lstStyle/>
          <a:p>
            <a:pPr marL="0" indent="0" algn="just">
              <a:lnSpc>
                <a:spcPct val="200000"/>
              </a:lnSpc>
              <a:buNone/>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Talent acquisition is considered a key part of ensuring the success of an organization, especially restaurants like Clayton Hotels</a:t>
            </a:r>
            <a:r>
              <a:rPr lang="en-GB" sz="1800" b="1" dirty="0" smtClean="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indent="0" algn="just">
              <a:lnSpc>
                <a:spcPct val="200000"/>
              </a:lnSpc>
              <a:buNone/>
            </a:pPr>
            <a:r>
              <a:rPr lang="en-GB" sz="1800" b="1" dirty="0" smtClean="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Making use of short and long-term strategies for talent acquisition enables the restaurant to work more effectively</a:t>
            </a:r>
            <a:r>
              <a:rPr lang="en-GB" sz="1800" b="1" dirty="0" smtClean="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indent="0" algn="just">
              <a:lnSpc>
                <a:spcPct val="200000"/>
              </a:lnSpc>
              <a:buNone/>
            </a:pPr>
            <a:r>
              <a:rPr lang="en-GB" sz="1800" b="1" dirty="0" smtClean="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presentation also portrayed how both monetary and non-monetary benefits are crucial for motivating and retaining employees when it comes to restaurant operations</a:t>
            </a:r>
            <a:r>
              <a:rPr lang="en-GB" b="1" dirty="0">
                <a:solidFill>
                  <a:schemeClr val="tx1"/>
                </a:solidFill>
                <a:latin typeface="Arial" panose="020B0604020202020204" pitchFamily="34" charset="0"/>
                <a:ea typeface="Times New Roman" panose="02020603050405020304" pitchFamily="18" charset="0"/>
                <a:cs typeface="Arial" panose="020B0604020202020204" pitchFamily="34" charset="0"/>
              </a:rPr>
              <a:t> of the Clayton Hotel</a:t>
            </a:r>
            <a:endParaRPr lang="en-US" sz="1800"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xmlns="" val="645981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17CA8A-69C3-25DF-52CB-E815A8543FC0}"/>
              </a:ext>
            </a:extLst>
          </p:cNvPr>
          <p:cNvSpPr>
            <a:spLocks noGrp="1"/>
          </p:cNvSpPr>
          <p:nvPr>
            <p:ph type="title"/>
          </p:nvPr>
        </p:nvSpPr>
        <p:spPr>
          <a:xfrm>
            <a:off x="677334" y="0"/>
            <a:ext cx="8596668" cy="604684"/>
          </a:xfrm>
        </p:spPr>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95E01223-1C51-35FB-E1BD-992AEB04AE01}"/>
              </a:ext>
            </a:extLst>
          </p:cNvPr>
          <p:cNvSpPr>
            <a:spLocks noGrp="1"/>
          </p:cNvSpPr>
          <p:nvPr>
            <p:ph idx="1"/>
          </p:nvPr>
        </p:nvSpPr>
        <p:spPr>
          <a:xfrm>
            <a:off x="653143" y="1160584"/>
            <a:ext cx="9087477" cy="4685045"/>
          </a:xfrm>
        </p:spPr>
        <p:txBody>
          <a:bodyPr>
            <a:noAutofit/>
          </a:bodyPr>
          <a:lstStyle/>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1.Al </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Karim, R., 2019. Impact of different training and development programs on employee performance in Bangladesh perspective.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Entrepreneurial Research</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 pp.8-14.</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2.Albert</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E.T., 2019. AI in talent acquisition: a review of AI-applications used in recruitment and selection.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 pp.215-221.</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3.Ampofo</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E.T., </a:t>
            </a:r>
            <a:r>
              <a:rPr lang="en-GB" sz="12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Karatepe</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O.M., Mensah, I. and Wilberforce, M.T., 2023. The effect of employee recognition on restaurant employees’ job embeddedness, knowledge sharing and service orientation: abusive supervision as a moderator.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4.Bonet</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lang="en-GB" sz="12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Hamori</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2017. Talent intermediaries in talent acquisition.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Oxford book of talent management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pp.249-267.</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5.Derous</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and De </a:t>
            </a:r>
            <a:r>
              <a:rPr lang="en-GB" sz="12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Fruyt</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F., 2016. Developments in recruitment and selection research.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Selection and Assessment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 pp.1-3.</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6.DiPietro</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Martin, D. and Pratt, T., 2019. Understanding employee longevity in independent fine dining restaurants: A grounded theory approach.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31</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 pp.4062-4085.</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7</a:t>
            </a: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.Farrer</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2021. From cooks to chefs: Skilled migrants in a globalising culinary field.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Ethnic and Migration Studies</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47</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 pp.2359-2375</a:t>
            </a:r>
            <a:r>
              <a:rPr lang="en-US"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8.Gilch, P.M. and </a:t>
            </a:r>
            <a:r>
              <a:rPr lang="en-GB" sz="1200" b="1" kern="100" dirty="0" err="1"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Sieweke</a:t>
            </a: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2021. Recruiting digital talent: The strategic role of recruitment in organisations’ digital transformation. </a:t>
            </a:r>
            <a:r>
              <a:rPr lang="en-US" sz="1200" b="1" i="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German Journal of Human Resource Management</a:t>
            </a:r>
            <a:r>
              <a:rPr lang="en-US"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US"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 pp.53-82.</a:t>
            </a:r>
            <a:endParaRPr lang="en-US" sz="1200" b="1" kern="1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9.Greer, C.R., Carr, J.C. and </a:t>
            </a:r>
            <a:r>
              <a:rPr lang="en-GB" sz="1200" b="1" kern="100" dirty="0" err="1"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Hipp</a:t>
            </a: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 2016. Strategic staffing and small‐firm performance. </a:t>
            </a:r>
            <a:r>
              <a:rPr lang="en-US" sz="1200" b="1" i="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a:t>
            </a:r>
            <a:r>
              <a:rPr lang="en-US"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55</a:t>
            </a:r>
            <a:r>
              <a:rPr lang="en-US"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pp.741-764.</a:t>
            </a:r>
            <a:endParaRPr lang="en-US" sz="1200" b="1" kern="1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404526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17CA8A-69C3-25DF-52CB-E815A8543FC0}"/>
              </a:ext>
            </a:extLst>
          </p:cNvPr>
          <p:cNvSpPr>
            <a:spLocks noGrp="1"/>
          </p:cNvSpPr>
          <p:nvPr>
            <p:ph type="title"/>
          </p:nvPr>
        </p:nvSpPr>
        <p:spPr>
          <a:xfrm>
            <a:off x="677334" y="0"/>
            <a:ext cx="8596668" cy="604684"/>
          </a:xfrm>
        </p:spPr>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95E01223-1C51-35FB-E1BD-992AEB04AE01}"/>
              </a:ext>
            </a:extLst>
          </p:cNvPr>
          <p:cNvSpPr>
            <a:spLocks noGrp="1"/>
          </p:cNvSpPr>
          <p:nvPr>
            <p:ph idx="1"/>
          </p:nvPr>
        </p:nvSpPr>
        <p:spPr>
          <a:xfrm>
            <a:off x="457199" y="1160584"/>
            <a:ext cx="9283421" cy="4603402"/>
          </a:xfrm>
        </p:spPr>
        <p:txBody>
          <a:bodyPr>
            <a:noAutofit/>
          </a:bodyPr>
          <a:lstStyle/>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10.Islam</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 and Tariq, J., 2018. Learning organizational environment and extra-role </a:t>
            </a:r>
            <a:r>
              <a:rPr lang="en-GB" sz="12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mediating role of employee engagement.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management development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37</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 pp.258-270.</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11.Kaur</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Sharma, R.R.K. and Verma, P., 2016, December. Aligning Culture Typologies to Innovative Employee Benefits: Using Cameron and Quinn's Competing Value Framework. In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University of Sri Jayewardenepura, Sri Lanka, 13th International Conference on Business Management (ICBM)</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12/Law</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C.C., 2016. Using bonus and awards for motivating project employees.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International Digest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 pp.4-7.</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13.Le</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2020. Effects of employee development and marketing capacity on competitive advantages: The mediating role of product innovation.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Management Science Letters</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(13), pp.3159-3166.</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14.Mukul</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K. and Saini, G.K., 2021. Talent acquisition in startups in India: the role of social capital.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Entrepreneurship in Emerging Economies</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 pp.1235-1261.</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15.Nayak</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B.C., Nayak, G.K. and Jena, D., 2020. Social recognition and employee engagement: The effect of social media in organizations.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Engineering Business Management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p.1847979020975109.</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16.Pandey</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2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Vispute</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2020. Employee Referral Matters, It Really Does!.</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17.Pandita</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and Ray, S., 2018. Talent management and employee engagement–a meta-analysis of their impact on talent retention.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Industrial and Commercial Training</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18.Ployhart</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 </a:t>
            </a:r>
            <a:r>
              <a:rPr lang="en-GB" sz="12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Weekley</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J.A. and Dalzell, J., 2018.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Talent without borders: Global talent acquisition for competitive advantage</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Oxford University Press</a:t>
            </a:r>
            <a:r>
              <a:rPr lang="en-US"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40452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17CA8A-69C3-25DF-52CB-E815A8543FC0}"/>
              </a:ext>
            </a:extLst>
          </p:cNvPr>
          <p:cNvSpPr>
            <a:spLocks noGrp="1"/>
          </p:cNvSpPr>
          <p:nvPr>
            <p:ph type="title"/>
          </p:nvPr>
        </p:nvSpPr>
        <p:spPr>
          <a:xfrm>
            <a:off x="677334" y="0"/>
            <a:ext cx="8596668" cy="604684"/>
          </a:xfrm>
        </p:spPr>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95E01223-1C51-35FB-E1BD-992AEB04AE01}"/>
              </a:ext>
            </a:extLst>
          </p:cNvPr>
          <p:cNvSpPr>
            <a:spLocks noGrp="1"/>
          </p:cNvSpPr>
          <p:nvPr>
            <p:ph idx="1"/>
          </p:nvPr>
        </p:nvSpPr>
        <p:spPr>
          <a:xfrm>
            <a:off x="375556" y="1159329"/>
            <a:ext cx="9283421" cy="3004456"/>
          </a:xfrm>
        </p:spPr>
        <p:txBody>
          <a:bodyPr>
            <a:noAutofit/>
          </a:bodyPr>
          <a:lstStyle/>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19.Richard</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and Kang, E., 2018. Culture, competencies and compensation: A framework for pay for performance incentives.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American Journal of Management</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pp.33-48.</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20.Roma</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2023. [Online]. </a:t>
            </a:r>
            <a:r>
              <a:rPr lang="en-GB" sz="12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Availabe</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https://premierconstructionnews.com/2016/12/22/clayton-hotel-chiswick-2/[Accessed March 29, 2023]</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21.Ruggs</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E.N., Walker, S.S., Blanchard, A. and Gur, S., 2016. Online exclusion: Biases that may arise when using social media in talent acquisition.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Social media in employee selection and recruitment: Theory, practice, and current challenges</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pp.289-305.</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22.Schlachter</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S.D. and Pieper, J.R., 2019. Employee referral hiring in organizations: An integrative conceptual review, model, and agenda for future research.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Applied Psychology</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104</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(11), p.1325.</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Wingdings 3" panose="05040102010807070707" pitchFamily="18" charset="2"/>
              <a:buChar char=""/>
              <a:tabLst>
                <a:tab pos="457200" algn="l"/>
              </a:tabLst>
            </a:pPr>
            <a:r>
              <a:rPr lang="en-GB" sz="1200" b="1" kern="1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23.Shayrine</a:t>
            </a:r>
            <a:r>
              <a:rPr lang="en-GB"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 and Gomathi, S., 2022. Measuring Digitalization of Talent Acquisition Practices And identifying Critical Positions with Employee Branding and Mediating the Role of Technology Resources Strategy.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Intelligent Systems and Applications in Engineering</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US"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pp.677-683.</a:t>
            </a:r>
            <a:endParaRPr lang="en-US" sz="12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900" dirty="0"/>
          </a:p>
        </p:txBody>
      </p:sp>
      <p:pic>
        <p:nvPicPr>
          <p:cNvPr id="4" name="Picture 3" descr="Clayton Hotels Logo Vector - (.SVG + .PNG) - GetLogoVector.Com"/>
          <p:cNvPicPr/>
          <p:nvPr/>
        </p:nvPicPr>
        <p:blipFill>
          <a:blip r:embed="rId2"/>
          <a:srcRect/>
          <a:stretch>
            <a:fillRect/>
          </a:stretch>
        </p:blipFill>
        <p:spPr bwMode="auto">
          <a:xfrm>
            <a:off x="2013857" y="3820886"/>
            <a:ext cx="6117771" cy="2204357"/>
          </a:xfrm>
          <a:prstGeom prst="rect">
            <a:avLst/>
          </a:prstGeom>
          <a:noFill/>
          <a:ln w="9525">
            <a:noFill/>
            <a:miter lim="800000"/>
            <a:headEnd/>
            <a:tailEnd/>
          </a:ln>
        </p:spPr>
      </p:pic>
    </p:spTree>
    <p:extLst>
      <p:ext uri="{BB962C8B-B14F-4D97-AF65-F5344CB8AC3E}">
        <p14:creationId xmlns:p14="http://schemas.microsoft.com/office/powerpoint/2010/main" xmlns="" val="4045261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2941</TotalTime>
  <Words>1054</Words>
  <Application>Microsoft Office PowerPoint</Application>
  <PresentationFormat>Custom</PresentationFormat>
  <Paragraphs>119</Paragraphs>
  <Slides>18</Slides>
  <Notes>12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University of Wales  Trinity Saint David Managing People (LCBB5004) At Clayton Hotels Lectur: Dr Mushfiqur Rahman  Name of the Student:  Aysidora Stavreva  2030536 Bussines Management  Level 5</vt:lpstr>
      <vt:lpstr>Slide 2</vt:lpstr>
      <vt:lpstr>               About Clayton Hotel </vt:lpstr>
      <vt:lpstr>Labour Shortage Challenges Faced by Clayton Hotels </vt:lpstr>
      <vt:lpstr>Short-Term and Long-Term Talent Acquisition Strategies</vt:lpstr>
      <vt:lpstr>Short-Term Strategy 1: Employee Referral Program </vt:lpstr>
      <vt:lpstr>Short-Term Strategy 2: Social Media Marketing </vt:lpstr>
      <vt:lpstr>Short-Term Strategy 3: Job Fairs At the Different Culinary Schools </vt:lpstr>
      <vt:lpstr>Long- Term Strategy 1: Strategic Recruitment </vt:lpstr>
      <vt:lpstr>Long-Term Strategy 2: Employee Development Programs </vt:lpstr>
      <vt:lpstr>Long-Term Strategy 3: Employee Engagement </vt:lpstr>
      <vt:lpstr>Monetary and  Non-Monetary Method Incentive Methods To Attract Potential Candidates for Restaurants Operation in UK</vt:lpstr>
      <vt:lpstr>Advantages of Paying Monetary Incentives to Restaurant Employees</vt:lpstr>
      <vt:lpstr>Advantages of Paying Non-Monetary Incentives to Restaurant Employees  </vt:lpstr>
      <vt:lpstr>Conclusion </vt:lpstr>
      <vt:lpstr>References</vt:lpstr>
      <vt:lpstr>References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Gitanjali Gupta</dc:creator>
  <cp:lastModifiedBy>hp</cp:lastModifiedBy>
  <cp:revision>33</cp:revision>
  <dcterms:created xsi:type="dcterms:W3CDTF">2023-03-23T23:46:33Z</dcterms:created>
  <dcterms:modified xsi:type="dcterms:W3CDTF">2023-04-01T20:58:53Z</dcterms:modified>
</cp:coreProperties>
</file>