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71" r:id="rId4"/>
    <p:sldId id="258" r:id="rId5"/>
    <p:sldId id="260" r:id="rId6"/>
    <p:sldId id="267" r:id="rId7"/>
    <p:sldId id="269" r:id="rId8"/>
    <p:sldId id="261" r:id="rId9"/>
    <p:sldId id="266" r:id="rId10"/>
    <p:sldId id="272" r:id="rId11"/>
    <p:sldId id="270" r:id="rId12"/>
    <p:sldId id="273" r:id="rId13"/>
    <p:sldId id="264" r:id="rId14"/>
    <p:sldId id="259" r:id="rId15"/>
    <p:sldId id="268" r:id="rId16"/>
    <p:sldId id="274" r:id="rId17"/>
  </p:sldIdLst>
  <p:sldSz cx="18288000" cy="10287000"/>
  <p:notesSz cx="6858000" cy="9945688"/>
  <p:embeddedFontLst>
    <p:embeddedFont>
      <p:font typeface="Poppins" panose="00000500000000000000" pitchFamily="2" charset="0"/>
      <p:regular r:id="rId19"/>
      <p:bold r:id="rId20"/>
      <p:italic r:id="rId21"/>
      <p:boldItalic r:id="rId22"/>
    </p:embeddedFont>
    <p:embeddedFont>
      <p:font typeface="Poppins Bold" panose="00000800000000000000" charset="0"/>
      <p:regular r:id="rId23"/>
      <p:bold r:id="rId24"/>
    </p:embeddedFont>
    <p:embeddedFont>
      <p:font typeface="Poppins Ultra-Bold" panose="020B0604020202020204" charset="0"/>
      <p:regular r:id="rId25"/>
      <p:bold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119" autoAdjust="0"/>
    <p:restoredTop sz="85579" autoAdjust="0"/>
  </p:normalViewPr>
  <p:slideViewPr>
    <p:cSldViewPr>
      <p:cViewPr varScale="1">
        <p:scale>
          <a:sx n="47" d="100"/>
          <a:sy n="47" d="100"/>
        </p:scale>
        <p:origin x="1483"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2B94D3-0E61-41B0-AA9D-E3399080C5C9}"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CF5C524C-1DD6-497D-95CF-C8FF45D48752}">
      <dgm:prSet/>
      <dgm:spPr>
        <a:solidFill>
          <a:srgbClr val="FFC000"/>
        </a:solidFill>
      </dgm:spPr>
      <dgm:t>
        <a:bodyPr/>
        <a:lstStyle/>
        <a:p>
          <a:r>
            <a:rPr lang="en-US" dirty="0"/>
            <a:t>Inflexibility of the Linear Waterfall Methodology </a:t>
          </a:r>
          <a:endParaRPr lang="en-GB" dirty="0"/>
        </a:p>
      </dgm:t>
    </dgm:pt>
    <dgm:pt modelId="{E91E8182-74E1-4240-87AD-439DEBB66DD0}" type="parTrans" cxnId="{24CED859-526F-4A78-BCB5-E2610DB95C06}">
      <dgm:prSet/>
      <dgm:spPr/>
      <dgm:t>
        <a:bodyPr/>
        <a:lstStyle/>
        <a:p>
          <a:endParaRPr lang="en-GB"/>
        </a:p>
      </dgm:t>
    </dgm:pt>
    <dgm:pt modelId="{F0385CD0-730D-4E4C-A77A-F6D77E9EA7CA}" type="sibTrans" cxnId="{24CED859-526F-4A78-BCB5-E2610DB95C06}">
      <dgm:prSet/>
      <dgm:spPr/>
      <dgm:t>
        <a:bodyPr/>
        <a:lstStyle/>
        <a:p>
          <a:endParaRPr lang="en-GB"/>
        </a:p>
      </dgm:t>
    </dgm:pt>
    <dgm:pt modelId="{A4D6BD91-67CF-46A6-A538-21F3B49760EA}">
      <dgm:prSet/>
      <dgm:spPr>
        <a:solidFill>
          <a:srgbClr val="FFC000"/>
        </a:solidFill>
      </dgm:spPr>
      <dgm:t>
        <a:bodyPr/>
        <a:lstStyle/>
        <a:p>
          <a:r>
            <a:rPr lang="en-US"/>
            <a:t>Leadership and Communication Failures</a:t>
          </a:r>
          <a:endParaRPr lang="en-GB"/>
        </a:p>
      </dgm:t>
    </dgm:pt>
    <dgm:pt modelId="{8D1C3882-6B0D-4F3B-848F-EF5894189173}" type="parTrans" cxnId="{EE9A08AC-EA46-4A5D-81FF-30DBC3CE5054}">
      <dgm:prSet/>
      <dgm:spPr/>
      <dgm:t>
        <a:bodyPr/>
        <a:lstStyle/>
        <a:p>
          <a:endParaRPr lang="en-GB"/>
        </a:p>
      </dgm:t>
    </dgm:pt>
    <dgm:pt modelId="{353D02A2-DE6F-4341-B7E1-541D13F8B6A7}" type="sibTrans" cxnId="{EE9A08AC-EA46-4A5D-81FF-30DBC3CE5054}">
      <dgm:prSet/>
      <dgm:spPr/>
      <dgm:t>
        <a:bodyPr/>
        <a:lstStyle/>
        <a:p>
          <a:endParaRPr lang="en-GB"/>
        </a:p>
      </dgm:t>
    </dgm:pt>
    <dgm:pt modelId="{ECA598B4-8BB1-4BFE-9E70-0B9FB930DBA7}">
      <dgm:prSet/>
      <dgm:spPr>
        <a:solidFill>
          <a:srgbClr val="FFC000"/>
        </a:solidFill>
      </dgm:spPr>
      <dgm:t>
        <a:bodyPr/>
        <a:lstStyle/>
        <a:p>
          <a:r>
            <a:rPr lang="en-GB" dirty="0"/>
            <a:t>Deficit in Project Delivery Models</a:t>
          </a:r>
        </a:p>
      </dgm:t>
    </dgm:pt>
    <dgm:pt modelId="{F47D37CB-4B10-4467-A38B-E7D90B1E4EB7}" type="parTrans" cxnId="{D43DA770-B5AA-402A-A3B1-698A3D3179A1}">
      <dgm:prSet/>
      <dgm:spPr/>
      <dgm:t>
        <a:bodyPr/>
        <a:lstStyle/>
        <a:p>
          <a:endParaRPr lang="en-GB"/>
        </a:p>
      </dgm:t>
    </dgm:pt>
    <dgm:pt modelId="{3606ED3F-BA37-4148-AA6C-86ED9ED57D00}" type="sibTrans" cxnId="{D43DA770-B5AA-402A-A3B1-698A3D3179A1}">
      <dgm:prSet/>
      <dgm:spPr/>
      <dgm:t>
        <a:bodyPr/>
        <a:lstStyle/>
        <a:p>
          <a:endParaRPr lang="en-GB"/>
        </a:p>
      </dgm:t>
    </dgm:pt>
    <dgm:pt modelId="{D4F550AE-8A56-4C4B-8E65-CFF2DD1C0F46}">
      <dgm:prSet/>
      <dgm:spPr>
        <a:solidFill>
          <a:srgbClr val="FFC000"/>
        </a:solidFill>
      </dgm:spPr>
      <dgm:t>
        <a:bodyPr/>
        <a:lstStyle/>
        <a:p>
          <a:r>
            <a:rPr lang="en-US" dirty="0"/>
            <a:t>Inadequate Planning and Development</a:t>
          </a:r>
          <a:endParaRPr lang="en-GB" dirty="0"/>
        </a:p>
      </dgm:t>
    </dgm:pt>
    <dgm:pt modelId="{0D5EEBFC-A5CA-47CD-BACD-BC436A7429C8}" type="parTrans" cxnId="{1D0673D4-F12F-4CC6-8044-310428B3EB62}">
      <dgm:prSet/>
      <dgm:spPr/>
      <dgm:t>
        <a:bodyPr/>
        <a:lstStyle/>
        <a:p>
          <a:endParaRPr lang="en-GB"/>
        </a:p>
      </dgm:t>
    </dgm:pt>
    <dgm:pt modelId="{CABB7E85-2AC3-40B0-A755-EE4312275EC0}" type="sibTrans" cxnId="{1D0673D4-F12F-4CC6-8044-310428B3EB62}">
      <dgm:prSet/>
      <dgm:spPr/>
      <dgm:t>
        <a:bodyPr/>
        <a:lstStyle/>
        <a:p>
          <a:endParaRPr lang="en-GB"/>
        </a:p>
      </dgm:t>
    </dgm:pt>
    <dgm:pt modelId="{110E5D27-CBBF-40D5-8C92-73E038E68B1D}" type="pres">
      <dgm:prSet presAssocID="{4F2B94D3-0E61-41B0-AA9D-E3399080C5C9}" presName="linearFlow" presStyleCnt="0">
        <dgm:presLayoutVars>
          <dgm:dir/>
          <dgm:resizeHandles val="exact"/>
        </dgm:presLayoutVars>
      </dgm:prSet>
      <dgm:spPr/>
    </dgm:pt>
    <dgm:pt modelId="{E947BEBB-767C-4B71-B92F-FC314CA9554C}" type="pres">
      <dgm:prSet presAssocID="{CF5C524C-1DD6-497D-95CF-C8FF45D48752}" presName="composite" presStyleCnt="0"/>
      <dgm:spPr/>
    </dgm:pt>
    <dgm:pt modelId="{B85A4D81-619D-4A00-B653-EA713790A04C}" type="pres">
      <dgm:prSet presAssocID="{CF5C524C-1DD6-497D-95CF-C8FF45D48752}" presName="imgShp" presStyleLbl="fgImgPlace1" presStyleIdx="0" presStyleCnt="4" custLinFactNeighborX="-64656" custLinFactNeighborY="-4577"/>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pt>
    <dgm:pt modelId="{6F2D8190-5C92-4447-A47C-D593A4797FDC}" type="pres">
      <dgm:prSet presAssocID="{CF5C524C-1DD6-497D-95CF-C8FF45D48752}" presName="txShp" presStyleLbl="node1" presStyleIdx="0" presStyleCnt="4">
        <dgm:presLayoutVars>
          <dgm:bulletEnabled val="1"/>
        </dgm:presLayoutVars>
      </dgm:prSet>
      <dgm:spPr/>
    </dgm:pt>
    <dgm:pt modelId="{54F8DD6A-0E48-47C6-B51F-495ED53E42E2}" type="pres">
      <dgm:prSet presAssocID="{F0385CD0-730D-4E4C-A77A-F6D77E9EA7CA}" presName="spacing" presStyleCnt="0"/>
      <dgm:spPr/>
    </dgm:pt>
    <dgm:pt modelId="{718132F5-CA70-4D77-B0E1-5D6D5AD46E0A}" type="pres">
      <dgm:prSet presAssocID="{A4D6BD91-67CF-46A6-A538-21F3B49760EA}" presName="composite" presStyleCnt="0"/>
      <dgm:spPr/>
    </dgm:pt>
    <dgm:pt modelId="{9FBB0CD2-BAA5-43BC-97BF-E2AAEAB0FA0D}" type="pres">
      <dgm:prSet presAssocID="{A4D6BD91-67CF-46A6-A538-21F3B49760EA}" presName="imgShp" presStyleLbl="fgImgPlace1" presStyleIdx="1" presStyleCnt="4" custLinFactNeighborX="-64656" custLinFactNeighborY="-312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pt>
    <dgm:pt modelId="{20345FF8-EBA5-40A8-9119-326FFBACBEE9}" type="pres">
      <dgm:prSet presAssocID="{A4D6BD91-67CF-46A6-A538-21F3B49760EA}" presName="txShp" presStyleLbl="node1" presStyleIdx="1" presStyleCnt="4">
        <dgm:presLayoutVars>
          <dgm:bulletEnabled val="1"/>
        </dgm:presLayoutVars>
      </dgm:prSet>
      <dgm:spPr/>
    </dgm:pt>
    <dgm:pt modelId="{2ECCB3DC-C8B6-475F-A007-B298C775C3EB}" type="pres">
      <dgm:prSet presAssocID="{353D02A2-DE6F-4341-B7E1-541D13F8B6A7}" presName="spacing" presStyleCnt="0"/>
      <dgm:spPr/>
    </dgm:pt>
    <dgm:pt modelId="{C391207B-377F-484E-9B7E-39F0584CDD48}" type="pres">
      <dgm:prSet presAssocID="{ECA598B4-8BB1-4BFE-9E70-0B9FB930DBA7}" presName="composite" presStyleCnt="0"/>
      <dgm:spPr/>
    </dgm:pt>
    <dgm:pt modelId="{D7A17F55-DE3C-4A5B-843E-0A6EEC516032}" type="pres">
      <dgm:prSet presAssocID="{ECA598B4-8BB1-4BFE-9E70-0B9FB930DBA7}" presName="imgShp" presStyleLbl="fgImgPlace1" presStyleIdx="2" presStyleCnt="4" custLinFactNeighborX="-64656" custLinFactNeighborY="-544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pt>
    <dgm:pt modelId="{CF79A7A1-446A-4BF3-9A6A-ED127775B42E}" type="pres">
      <dgm:prSet presAssocID="{ECA598B4-8BB1-4BFE-9E70-0B9FB930DBA7}" presName="txShp" presStyleLbl="node1" presStyleIdx="2" presStyleCnt="4">
        <dgm:presLayoutVars>
          <dgm:bulletEnabled val="1"/>
        </dgm:presLayoutVars>
      </dgm:prSet>
      <dgm:spPr/>
    </dgm:pt>
    <dgm:pt modelId="{7F665A3C-57E2-4358-9E1F-27F0B8814044}" type="pres">
      <dgm:prSet presAssocID="{3606ED3F-BA37-4148-AA6C-86ED9ED57D00}" presName="spacing" presStyleCnt="0"/>
      <dgm:spPr/>
    </dgm:pt>
    <dgm:pt modelId="{804C2271-C00A-4932-945D-188B338E2E52}" type="pres">
      <dgm:prSet presAssocID="{D4F550AE-8A56-4C4B-8E65-CFF2DD1C0F46}" presName="composite" presStyleCnt="0"/>
      <dgm:spPr/>
    </dgm:pt>
    <dgm:pt modelId="{57BBB263-39F5-4E99-A776-B655C5CE87FC}" type="pres">
      <dgm:prSet presAssocID="{D4F550AE-8A56-4C4B-8E65-CFF2DD1C0F46}" presName="imgShp" presStyleLbl="fgImgPlace1" presStyleIdx="3" presStyleCnt="4" custLinFactNeighborX="-64656" custLinFactNeighborY="-6650"/>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pt>
    <dgm:pt modelId="{BD9708D4-AE4E-4EE4-97FA-160DD2E776C8}" type="pres">
      <dgm:prSet presAssocID="{D4F550AE-8A56-4C4B-8E65-CFF2DD1C0F46}" presName="txShp" presStyleLbl="node1" presStyleIdx="3" presStyleCnt="4">
        <dgm:presLayoutVars>
          <dgm:bulletEnabled val="1"/>
        </dgm:presLayoutVars>
      </dgm:prSet>
      <dgm:spPr/>
    </dgm:pt>
  </dgm:ptLst>
  <dgm:cxnLst>
    <dgm:cxn modelId="{73553A21-2A2E-44AC-A137-CA57B1D0AA13}" type="presOf" srcId="{ECA598B4-8BB1-4BFE-9E70-0B9FB930DBA7}" destId="{CF79A7A1-446A-4BF3-9A6A-ED127775B42E}" srcOrd="0" destOrd="0" presId="urn:microsoft.com/office/officeart/2005/8/layout/vList3"/>
    <dgm:cxn modelId="{E445155C-EFFF-42E4-8C8C-232361434B31}" type="presOf" srcId="{D4F550AE-8A56-4C4B-8E65-CFF2DD1C0F46}" destId="{BD9708D4-AE4E-4EE4-97FA-160DD2E776C8}" srcOrd="0" destOrd="0" presId="urn:microsoft.com/office/officeart/2005/8/layout/vList3"/>
    <dgm:cxn modelId="{D43DA770-B5AA-402A-A3B1-698A3D3179A1}" srcId="{4F2B94D3-0E61-41B0-AA9D-E3399080C5C9}" destId="{ECA598B4-8BB1-4BFE-9E70-0B9FB930DBA7}" srcOrd="2" destOrd="0" parTransId="{F47D37CB-4B10-4467-A38B-E7D90B1E4EB7}" sibTransId="{3606ED3F-BA37-4148-AA6C-86ED9ED57D00}"/>
    <dgm:cxn modelId="{24CED859-526F-4A78-BCB5-E2610DB95C06}" srcId="{4F2B94D3-0E61-41B0-AA9D-E3399080C5C9}" destId="{CF5C524C-1DD6-497D-95CF-C8FF45D48752}" srcOrd="0" destOrd="0" parTransId="{E91E8182-74E1-4240-87AD-439DEBB66DD0}" sibTransId="{F0385CD0-730D-4E4C-A77A-F6D77E9EA7CA}"/>
    <dgm:cxn modelId="{EE9A08AC-EA46-4A5D-81FF-30DBC3CE5054}" srcId="{4F2B94D3-0E61-41B0-AA9D-E3399080C5C9}" destId="{A4D6BD91-67CF-46A6-A538-21F3B49760EA}" srcOrd="1" destOrd="0" parTransId="{8D1C3882-6B0D-4F3B-848F-EF5894189173}" sibTransId="{353D02A2-DE6F-4341-B7E1-541D13F8B6A7}"/>
    <dgm:cxn modelId="{22366DC3-D9C0-4AD5-9120-106E9A80CAB9}" type="presOf" srcId="{4F2B94D3-0E61-41B0-AA9D-E3399080C5C9}" destId="{110E5D27-CBBF-40D5-8C92-73E038E68B1D}" srcOrd="0" destOrd="0" presId="urn:microsoft.com/office/officeart/2005/8/layout/vList3"/>
    <dgm:cxn modelId="{8A23DBCA-9029-4B43-B292-E2639E8B7A16}" type="presOf" srcId="{CF5C524C-1DD6-497D-95CF-C8FF45D48752}" destId="{6F2D8190-5C92-4447-A47C-D593A4797FDC}" srcOrd="0" destOrd="0" presId="urn:microsoft.com/office/officeart/2005/8/layout/vList3"/>
    <dgm:cxn modelId="{1D0673D4-F12F-4CC6-8044-310428B3EB62}" srcId="{4F2B94D3-0E61-41B0-AA9D-E3399080C5C9}" destId="{D4F550AE-8A56-4C4B-8E65-CFF2DD1C0F46}" srcOrd="3" destOrd="0" parTransId="{0D5EEBFC-A5CA-47CD-BACD-BC436A7429C8}" sibTransId="{CABB7E85-2AC3-40B0-A755-EE4312275EC0}"/>
    <dgm:cxn modelId="{69E64EFD-623E-4596-8A53-35A2BE549A31}" type="presOf" srcId="{A4D6BD91-67CF-46A6-A538-21F3B49760EA}" destId="{20345FF8-EBA5-40A8-9119-326FFBACBEE9}" srcOrd="0" destOrd="0" presId="urn:microsoft.com/office/officeart/2005/8/layout/vList3"/>
    <dgm:cxn modelId="{9B010916-B4EA-4305-BB5A-31C1467CFE58}" type="presParOf" srcId="{110E5D27-CBBF-40D5-8C92-73E038E68B1D}" destId="{E947BEBB-767C-4B71-B92F-FC314CA9554C}" srcOrd="0" destOrd="0" presId="urn:microsoft.com/office/officeart/2005/8/layout/vList3"/>
    <dgm:cxn modelId="{8D0CAE73-2D17-480C-80C7-9E46BF888F53}" type="presParOf" srcId="{E947BEBB-767C-4B71-B92F-FC314CA9554C}" destId="{B85A4D81-619D-4A00-B653-EA713790A04C}" srcOrd="0" destOrd="0" presId="urn:microsoft.com/office/officeart/2005/8/layout/vList3"/>
    <dgm:cxn modelId="{6FD1D592-D5D7-4320-89E9-E4B059092B46}" type="presParOf" srcId="{E947BEBB-767C-4B71-B92F-FC314CA9554C}" destId="{6F2D8190-5C92-4447-A47C-D593A4797FDC}" srcOrd="1" destOrd="0" presId="urn:microsoft.com/office/officeart/2005/8/layout/vList3"/>
    <dgm:cxn modelId="{C0483BC3-C078-4A79-82EA-ED01525B1E1F}" type="presParOf" srcId="{110E5D27-CBBF-40D5-8C92-73E038E68B1D}" destId="{54F8DD6A-0E48-47C6-B51F-495ED53E42E2}" srcOrd="1" destOrd="0" presId="urn:microsoft.com/office/officeart/2005/8/layout/vList3"/>
    <dgm:cxn modelId="{78BAE275-B819-4B48-B2E9-515EB2A47B81}" type="presParOf" srcId="{110E5D27-CBBF-40D5-8C92-73E038E68B1D}" destId="{718132F5-CA70-4D77-B0E1-5D6D5AD46E0A}" srcOrd="2" destOrd="0" presId="urn:microsoft.com/office/officeart/2005/8/layout/vList3"/>
    <dgm:cxn modelId="{E795C4B3-70B3-4A67-9938-CF0737C3E654}" type="presParOf" srcId="{718132F5-CA70-4D77-B0E1-5D6D5AD46E0A}" destId="{9FBB0CD2-BAA5-43BC-97BF-E2AAEAB0FA0D}" srcOrd="0" destOrd="0" presId="urn:microsoft.com/office/officeart/2005/8/layout/vList3"/>
    <dgm:cxn modelId="{094B4943-48CD-4603-84F0-C8CC0250DF66}" type="presParOf" srcId="{718132F5-CA70-4D77-B0E1-5D6D5AD46E0A}" destId="{20345FF8-EBA5-40A8-9119-326FFBACBEE9}" srcOrd="1" destOrd="0" presId="urn:microsoft.com/office/officeart/2005/8/layout/vList3"/>
    <dgm:cxn modelId="{4BBBE517-8576-4A5A-A454-0A163A8D1009}" type="presParOf" srcId="{110E5D27-CBBF-40D5-8C92-73E038E68B1D}" destId="{2ECCB3DC-C8B6-475F-A007-B298C775C3EB}" srcOrd="3" destOrd="0" presId="urn:microsoft.com/office/officeart/2005/8/layout/vList3"/>
    <dgm:cxn modelId="{FC02BD67-7C4A-4FD5-818D-AABF6234CB4C}" type="presParOf" srcId="{110E5D27-CBBF-40D5-8C92-73E038E68B1D}" destId="{C391207B-377F-484E-9B7E-39F0584CDD48}" srcOrd="4" destOrd="0" presId="urn:microsoft.com/office/officeart/2005/8/layout/vList3"/>
    <dgm:cxn modelId="{454755C5-07D0-42E7-8D80-5E69B6C51EF2}" type="presParOf" srcId="{C391207B-377F-484E-9B7E-39F0584CDD48}" destId="{D7A17F55-DE3C-4A5B-843E-0A6EEC516032}" srcOrd="0" destOrd="0" presId="urn:microsoft.com/office/officeart/2005/8/layout/vList3"/>
    <dgm:cxn modelId="{E563988D-0407-4ACC-8B82-2A68E543C35D}" type="presParOf" srcId="{C391207B-377F-484E-9B7E-39F0584CDD48}" destId="{CF79A7A1-446A-4BF3-9A6A-ED127775B42E}" srcOrd="1" destOrd="0" presId="urn:microsoft.com/office/officeart/2005/8/layout/vList3"/>
    <dgm:cxn modelId="{3358C033-964A-41D8-A70F-F622E999F6D8}" type="presParOf" srcId="{110E5D27-CBBF-40D5-8C92-73E038E68B1D}" destId="{7F665A3C-57E2-4358-9E1F-27F0B8814044}" srcOrd="5" destOrd="0" presId="urn:microsoft.com/office/officeart/2005/8/layout/vList3"/>
    <dgm:cxn modelId="{1772F68B-B67F-4C49-8920-7B70F6E0C537}" type="presParOf" srcId="{110E5D27-CBBF-40D5-8C92-73E038E68B1D}" destId="{804C2271-C00A-4932-945D-188B338E2E52}" srcOrd="6" destOrd="0" presId="urn:microsoft.com/office/officeart/2005/8/layout/vList3"/>
    <dgm:cxn modelId="{54837BCB-381A-4D22-8D24-3C3A1B08ABF9}" type="presParOf" srcId="{804C2271-C00A-4932-945D-188B338E2E52}" destId="{57BBB263-39F5-4E99-A776-B655C5CE87FC}" srcOrd="0" destOrd="0" presId="urn:microsoft.com/office/officeart/2005/8/layout/vList3"/>
    <dgm:cxn modelId="{8CB60A8D-EB1B-4B7E-A760-599D461E663C}" type="presParOf" srcId="{804C2271-C00A-4932-945D-188B338E2E52}" destId="{BD9708D4-AE4E-4EE4-97FA-160DD2E776C8}" srcOrd="1" destOrd="0" presId="urn:microsoft.com/office/officeart/2005/8/layout/vLis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28C326-0757-48CD-A184-54B6C8DCBDED}" type="doc">
      <dgm:prSet loTypeId="urn:microsoft.com/office/officeart/2005/8/layout/chevron1" loCatId="process" qsTypeId="urn:microsoft.com/office/officeart/2005/8/quickstyle/simple1" qsCatId="simple" csTypeId="urn:microsoft.com/office/officeart/2005/8/colors/accent1_2" csCatId="accent1" phldr="1"/>
      <dgm:spPr/>
    </dgm:pt>
    <dgm:pt modelId="{C93E80BC-2A97-4BD8-9BF4-16A92179A66B}">
      <dgm:prSet phldrT="[Text]"/>
      <dgm:spPr>
        <a:solidFill>
          <a:srgbClr val="FFC000"/>
        </a:solidFill>
      </dgm:spPr>
      <dgm:t>
        <a:bodyPr/>
        <a:lstStyle/>
        <a:p>
          <a:pPr algn="ctr"/>
          <a:r>
            <a:rPr lang="en-GB" dirty="0">
              <a:latin typeface="Poppins" panose="00000500000000000000" pitchFamily="2" charset="0"/>
              <a:cs typeface="Poppins" panose="00000500000000000000" pitchFamily="2" charset="0"/>
            </a:rPr>
            <a:t>Develop</a:t>
          </a:r>
        </a:p>
      </dgm:t>
    </dgm:pt>
    <dgm:pt modelId="{AE3E6E97-B580-495E-9CDD-2F1182D778A2}" type="parTrans" cxnId="{C475E2E6-CB12-4B65-B6D7-777ACF1C4E24}">
      <dgm:prSet/>
      <dgm:spPr/>
      <dgm:t>
        <a:bodyPr/>
        <a:lstStyle/>
        <a:p>
          <a:pPr algn="ctr"/>
          <a:endParaRPr lang="en-GB"/>
        </a:p>
      </dgm:t>
    </dgm:pt>
    <dgm:pt modelId="{790454FB-3E1F-4946-A204-946E6307EA41}" type="sibTrans" cxnId="{C475E2E6-CB12-4B65-B6D7-777ACF1C4E24}">
      <dgm:prSet/>
      <dgm:spPr/>
      <dgm:t>
        <a:bodyPr/>
        <a:lstStyle/>
        <a:p>
          <a:pPr algn="ctr"/>
          <a:endParaRPr lang="en-GB"/>
        </a:p>
      </dgm:t>
    </dgm:pt>
    <dgm:pt modelId="{26807E6F-89A0-4A24-9A37-69CD947F1302}">
      <dgm:prSet phldrT="[Text]"/>
      <dgm:spPr>
        <a:solidFill>
          <a:srgbClr val="FFC000"/>
        </a:solidFill>
      </dgm:spPr>
      <dgm:t>
        <a:bodyPr/>
        <a:lstStyle/>
        <a:p>
          <a:pPr algn="ctr"/>
          <a:r>
            <a:rPr lang="en-GB" dirty="0">
              <a:latin typeface="Poppins" panose="00000500000000000000" pitchFamily="2" charset="0"/>
              <a:cs typeface="Poppins" panose="00000500000000000000" pitchFamily="2" charset="0"/>
            </a:rPr>
            <a:t>Test</a:t>
          </a:r>
        </a:p>
      </dgm:t>
    </dgm:pt>
    <dgm:pt modelId="{9E3EFEAC-2650-44C6-B929-E0C55A1F7C8A}" type="parTrans" cxnId="{A28CDAD5-CB87-4530-9E5B-8A81C7FD90D6}">
      <dgm:prSet/>
      <dgm:spPr/>
      <dgm:t>
        <a:bodyPr/>
        <a:lstStyle/>
        <a:p>
          <a:pPr algn="ctr"/>
          <a:endParaRPr lang="en-GB"/>
        </a:p>
      </dgm:t>
    </dgm:pt>
    <dgm:pt modelId="{BA3AD992-87E0-42AD-AF66-743387257320}" type="sibTrans" cxnId="{A28CDAD5-CB87-4530-9E5B-8A81C7FD90D6}">
      <dgm:prSet/>
      <dgm:spPr/>
      <dgm:t>
        <a:bodyPr/>
        <a:lstStyle/>
        <a:p>
          <a:pPr algn="ctr"/>
          <a:endParaRPr lang="en-GB"/>
        </a:p>
      </dgm:t>
    </dgm:pt>
    <dgm:pt modelId="{0FE3C41B-D5AD-4EC2-B1D0-5550D8BF2B32}">
      <dgm:prSet phldrT="[Text]"/>
      <dgm:spPr>
        <a:solidFill>
          <a:srgbClr val="FFC000"/>
        </a:solidFill>
      </dgm:spPr>
      <dgm:t>
        <a:bodyPr/>
        <a:lstStyle/>
        <a:p>
          <a:pPr algn="ctr"/>
          <a:r>
            <a:rPr lang="en-GB" dirty="0">
              <a:latin typeface="Poppins" panose="00000500000000000000" pitchFamily="2" charset="0"/>
              <a:cs typeface="Poppins" panose="00000500000000000000" pitchFamily="2" charset="0"/>
            </a:rPr>
            <a:t>Deploy</a:t>
          </a:r>
        </a:p>
      </dgm:t>
    </dgm:pt>
    <dgm:pt modelId="{B29846B6-BEB4-425D-B17C-FAE16C24B81B}" type="parTrans" cxnId="{E437F206-BC66-4423-8AB8-01AEA71508BE}">
      <dgm:prSet/>
      <dgm:spPr/>
      <dgm:t>
        <a:bodyPr/>
        <a:lstStyle/>
        <a:p>
          <a:pPr algn="ctr"/>
          <a:endParaRPr lang="en-GB"/>
        </a:p>
      </dgm:t>
    </dgm:pt>
    <dgm:pt modelId="{F44C8CF3-FE19-4022-ACA8-AE254CD40159}" type="sibTrans" cxnId="{E437F206-BC66-4423-8AB8-01AEA71508BE}">
      <dgm:prSet/>
      <dgm:spPr/>
      <dgm:t>
        <a:bodyPr/>
        <a:lstStyle/>
        <a:p>
          <a:pPr algn="ctr"/>
          <a:endParaRPr lang="en-GB"/>
        </a:p>
      </dgm:t>
    </dgm:pt>
    <dgm:pt modelId="{AB1AE20F-6F73-4C99-827B-011548C60AF8}">
      <dgm:prSet phldrT="[Text]"/>
      <dgm:spPr>
        <a:solidFill>
          <a:srgbClr val="FFC000"/>
        </a:solidFill>
      </dgm:spPr>
      <dgm:t>
        <a:bodyPr/>
        <a:lstStyle/>
        <a:p>
          <a:pPr algn="ctr"/>
          <a:r>
            <a:rPr lang="en-GB" dirty="0">
              <a:latin typeface="Poppins" pitchFamily="2" charset="77"/>
              <a:cs typeface="Poppins" pitchFamily="2" charset="77"/>
            </a:rPr>
            <a:t>Design</a:t>
          </a:r>
        </a:p>
      </dgm:t>
    </dgm:pt>
    <dgm:pt modelId="{1C0A37B1-AC5E-4DBD-AD00-8DBB3432870A}" type="parTrans" cxnId="{D79905FF-9767-43E6-885D-6A0490360F70}">
      <dgm:prSet/>
      <dgm:spPr/>
      <dgm:t>
        <a:bodyPr/>
        <a:lstStyle/>
        <a:p>
          <a:pPr algn="ctr"/>
          <a:endParaRPr lang="en-GB"/>
        </a:p>
      </dgm:t>
    </dgm:pt>
    <dgm:pt modelId="{D48C169F-DC35-4443-B073-13634152D4F3}" type="sibTrans" cxnId="{D79905FF-9767-43E6-885D-6A0490360F70}">
      <dgm:prSet/>
      <dgm:spPr/>
      <dgm:t>
        <a:bodyPr/>
        <a:lstStyle/>
        <a:p>
          <a:pPr algn="ctr"/>
          <a:endParaRPr lang="en-GB"/>
        </a:p>
      </dgm:t>
    </dgm:pt>
    <dgm:pt modelId="{992A0F62-A5CC-47E6-B799-E9DE11ADACCB}">
      <dgm:prSet phldrT="[Text]"/>
      <dgm:spPr>
        <a:solidFill>
          <a:srgbClr val="FFC000"/>
        </a:solidFill>
      </dgm:spPr>
      <dgm:t>
        <a:bodyPr/>
        <a:lstStyle/>
        <a:p>
          <a:pPr algn="ctr"/>
          <a:r>
            <a:rPr lang="en-GB" dirty="0">
              <a:latin typeface="Poppins" panose="00000500000000000000" pitchFamily="2" charset="0"/>
              <a:cs typeface="Poppins" panose="00000500000000000000" pitchFamily="2" charset="0"/>
            </a:rPr>
            <a:t>Define</a:t>
          </a:r>
        </a:p>
      </dgm:t>
    </dgm:pt>
    <dgm:pt modelId="{B38436CA-0D5C-414F-9239-EA37CA1F3966}" type="parTrans" cxnId="{81605CA5-10A3-4FA2-B54C-09CD537B0170}">
      <dgm:prSet/>
      <dgm:spPr/>
      <dgm:t>
        <a:bodyPr/>
        <a:lstStyle/>
        <a:p>
          <a:pPr algn="ctr"/>
          <a:endParaRPr lang="en-GB"/>
        </a:p>
      </dgm:t>
    </dgm:pt>
    <dgm:pt modelId="{0D992E25-2EDA-48AB-840F-A660CE81F8F4}" type="sibTrans" cxnId="{81605CA5-10A3-4FA2-B54C-09CD537B0170}">
      <dgm:prSet/>
      <dgm:spPr/>
      <dgm:t>
        <a:bodyPr/>
        <a:lstStyle/>
        <a:p>
          <a:pPr algn="ctr"/>
          <a:endParaRPr lang="en-GB"/>
        </a:p>
      </dgm:t>
    </dgm:pt>
    <dgm:pt modelId="{A2D07719-DA68-461F-BB80-A39377BC7503}" type="pres">
      <dgm:prSet presAssocID="{3828C326-0757-48CD-A184-54B6C8DCBDED}" presName="Name0" presStyleCnt="0">
        <dgm:presLayoutVars>
          <dgm:dir/>
          <dgm:animLvl val="lvl"/>
          <dgm:resizeHandles val="exact"/>
        </dgm:presLayoutVars>
      </dgm:prSet>
      <dgm:spPr/>
    </dgm:pt>
    <dgm:pt modelId="{9C79FD2B-3456-44A1-899F-554183D0AFEB}" type="pres">
      <dgm:prSet presAssocID="{992A0F62-A5CC-47E6-B799-E9DE11ADACCB}" presName="parTxOnly" presStyleLbl="node1" presStyleIdx="0" presStyleCnt="5">
        <dgm:presLayoutVars>
          <dgm:chMax val="0"/>
          <dgm:chPref val="0"/>
          <dgm:bulletEnabled val="1"/>
        </dgm:presLayoutVars>
      </dgm:prSet>
      <dgm:spPr/>
    </dgm:pt>
    <dgm:pt modelId="{194813DA-7E81-47A5-8143-0E9B090AE730}" type="pres">
      <dgm:prSet presAssocID="{0D992E25-2EDA-48AB-840F-A660CE81F8F4}" presName="parTxOnlySpace" presStyleCnt="0"/>
      <dgm:spPr/>
    </dgm:pt>
    <dgm:pt modelId="{FBB1889B-4D30-40B3-862D-B32CF521AC57}" type="pres">
      <dgm:prSet presAssocID="{AB1AE20F-6F73-4C99-827B-011548C60AF8}" presName="parTxOnly" presStyleLbl="node1" presStyleIdx="1" presStyleCnt="5">
        <dgm:presLayoutVars>
          <dgm:chMax val="0"/>
          <dgm:chPref val="0"/>
          <dgm:bulletEnabled val="1"/>
        </dgm:presLayoutVars>
      </dgm:prSet>
      <dgm:spPr/>
    </dgm:pt>
    <dgm:pt modelId="{9808D25A-5C50-4821-8E8B-3530FB8BFA68}" type="pres">
      <dgm:prSet presAssocID="{D48C169F-DC35-4443-B073-13634152D4F3}" presName="parTxOnlySpace" presStyleCnt="0"/>
      <dgm:spPr/>
    </dgm:pt>
    <dgm:pt modelId="{80112EFA-2198-4FEE-884B-DEAE2505966E}" type="pres">
      <dgm:prSet presAssocID="{C93E80BC-2A97-4BD8-9BF4-16A92179A66B}" presName="parTxOnly" presStyleLbl="node1" presStyleIdx="2" presStyleCnt="5">
        <dgm:presLayoutVars>
          <dgm:chMax val="0"/>
          <dgm:chPref val="0"/>
          <dgm:bulletEnabled val="1"/>
        </dgm:presLayoutVars>
      </dgm:prSet>
      <dgm:spPr/>
    </dgm:pt>
    <dgm:pt modelId="{5303285E-0650-48C2-A4A2-9CB48A19B71E}" type="pres">
      <dgm:prSet presAssocID="{790454FB-3E1F-4946-A204-946E6307EA41}" presName="parTxOnlySpace" presStyleCnt="0"/>
      <dgm:spPr/>
    </dgm:pt>
    <dgm:pt modelId="{D815E811-C693-44F1-A608-B6265452E4F5}" type="pres">
      <dgm:prSet presAssocID="{26807E6F-89A0-4A24-9A37-69CD947F1302}" presName="parTxOnly" presStyleLbl="node1" presStyleIdx="3" presStyleCnt="5">
        <dgm:presLayoutVars>
          <dgm:chMax val="0"/>
          <dgm:chPref val="0"/>
          <dgm:bulletEnabled val="1"/>
        </dgm:presLayoutVars>
      </dgm:prSet>
      <dgm:spPr/>
    </dgm:pt>
    <dgm:pt modelId="{652AFB62-E5A0-4888-8752-7F60BE0F10D4}" type="pres">
      <dgm:prSet presAssocID="{BA3AD992-87E0-42AD-AF66-743387257320}" presName="parTxOnlySpace" presStyleCnt="0"/>
      <dgm:spPr/>
    </dgm:pt>
    <dgm:pt modelId="{8A1E8A93-0B9B-4C76-BE83-F7ED43B3A63D}" type="pres">
      <dgm:prSet presAssocID="{0FE3C41B-D5AD-4EC2-B1D0-5550D8BF2B32}" presName="parTxOnly" presStyleLbl="node1" presStyleIdx="4" presStyleCnt="5">
        <dgm:presLayoutVars>
          <dgm:chMax val="0"/>
          <dgm:chPref val="0"/>
          <dgm:bulletEnabled val="1"/>
        </dgm:presLayoutVars>
      </dgm:prSet>
      <dgm:spPr/>
    </dgm:pt>
  </dgm:ptLst>
  <dgm:cxnLst>
    <dgm:cxn modelId="{2CDF6404-32E4-4A0D-AAA6-7F971AFD28F5}" type="presOf" srcId="{C93E80BC-2A97-4BD8-9BF4-16A92179A66B}" destId="{80112EFA-2198-4FEE-884B-DEAE2505966E}" srcOrd="0" destOrd="0" presId="urn:microsoft.com/office/officeart/2005/8/layout/chevron1"/>
    <dgm:cxn modelId="{E437F206-BC66-4423-8AB8-01AEA71508BE}" srcId="{3828C326-0757-48CD-A184-54B6C8DCBDED}" destId="{0FE3C41B-D5AD-4EC2-B1D0-5550D8BF2B32}" srcOrd="4" destOrd="0" parTransId="{B29846B6-BEB4-425D-B17C-FAE16C24B81B}" sibTransId="{F44C8CF3-FE19-4022-ACA8-AE254CD40159}"/>
    <dgm:cxn modelId="{E659D343-8986-410F-9F7C-FB07DA010E5B}" type="presOf" srcId="{AB1AE20F-6F73-4C99-827B-011548C60AF8}" destId="{FBB1889B-4D30-40B3-862D-B32CF521AC57}" srcOrd="0" destOrd="0" presId="urn:microsoft.com/office/officeart/2005/8/layout/chevron1"/>
    <dgm:cxn modelId="{153D0A5A-1521-462B-BE59-AB23675311CE}" type="presOf" srcId="{992A0F62-A5CC-47E6-B799-E9DE11ADACCB}" destId="{9C79FD2B-3456-44A1-899F-554183D0AFEB}" srcOrd="0" destOrd="0" presId="urn:microsoft.com/office/officeart/2005/8/layout/chevron1"/>
    <dgm:cxn modelId="{92E796A0-5DDC-4DB1-8F19-2D1E98BAF807}" type="presOf" srcId="{0FE3C41B-D5AD-4EC2-B1D0-5550D8BF2B32}" destId="{8A1E8A93-0B9B-4C76-BE83-F7ED43B3A63D}" srcOrd="0" destOrd="0" presId="urn:microsoft.com/office/officeart/2005/8/layout/chevron1"/>
    <dgm:cxn modelId="{81605CA5-10A3-4FA2-B54C-09CD537B0170}" srcId="{3828C326-0757-48CD-A184-54B6C8DCBDED}" destId="{992A0F62-A5CC-47E6-B799-E9DE11ADACCB}" srcOrd="0" destOrd="0" parTransId="{B38436CA-0D5C-414F-9239-EA37CA1F3966}" sibTransId="{0D992E25-2EDA-48AB-840F-A660CE81F8F4}"/>
    <dgm:cxn modelId="{BAD0F1D1-51ED-4624-998D-B52D526D9DA5}" type="presOf" srcId="{3828C326-0757-48CD-A184-54B6C8DCBDED}" destId="{A2D07719-DA68-461F-BB80-A39377BC7503}" srcOrd="0" destOrd="0" presId="urn:microsoft.com/office/officeart/2005/8/layout/chevron1"/>
    <dgm:cxn modelId="{A28CDAD5-CB87-4530-9E5B-8A81C7FD90D6}" srcId="{3828C326-0757-48CD-A184-54B6C8DCBDED}" destId="{26807E6F-89A0-4A24-9A37-69CD947F1302}" srcOrd="3" destOrd="0" parTransId="{9E3EFEAC-2650-44C6-B929-E0C55A1F7C8A}" sibTransId="{BA3AD992-87E0-42AD-AF66-743387257320}"/>
    <dgm:cxn modelId="{C475E2E6-CB12-4B65-B6D7-777ACF1C4E24}" srcId="{3828C326-0757-48CD-A184-54B6C8DCBDED}" destId="{C93E80BC-2A97-4BD8-9BF4-16A92179A66B}" srcOrd="2" destOrd="0" parTransId="{AE3E6E97-B580-495E-9CDD-2F1182D778A2}" sibTransId="{790454FB-3E1F-4946-A204-946E6307EA41}"/>
    <dgm:cxn modelId="{CAAE59F3-F446-47BD-884E-AAB5D660D99A}" type="presOf" srcId="{26807E6F-89A0-4A24-9A37-69CD947F1302}" destId="{D815E811-C693-44F1-A608-B6265452E4F5}" srcOrd="0" destOrd="0" presId="urn:microsoft.com/office/officeart/2005/8/layout/chevron1"/>
    <dgm:cxn modelId="{D79905FF-9767-43E6-885D-6A0490360F70}" srcId="{3828C326-0757-48CD-A184-54B6C8DCBDED}" destId="{AB1AE20F-6F73-4C99-827B-011548C60AF8}" srcOrd="1" destOrd="0" parTransId="{1C0A37B1-AC5E-4DBD-AD00-8DBB3432870A}" sibTransId="{D48C169F-DC35-4443-B073-13634152D4F3}"/>
    <dgm:cxn modelId="{892AE6B0-72B7-4419-8BB2-896BC65D8B8E}" type="presParOf" srcId="{A2D07719-DA68-461F-BB80-A39377BC7503}" destId="{9C79FD2B-3456-44A1-899F-554183D0AFEB}" srcOrd="0" destOrd="0" presId="urn:microsoft.com/office/officeart/2005/8/layout/chevron1"/>
    <dgm:cxn modelId="{27B5AC49-6108-46C1-A8D2-079A7952F8B9}" type="presParOf" srcId="{A2D07719-DA68-461F-BB80-A39377BC7503}" destId="{194813DA-7E81-47A5-8143-0E9B090AE730}" srcOrd="1" destOrd="0" presId="urn:microsoft.com/office/officeart/2005/8/layout/chevron1"/>
    <dgm:cxn modelId="{610FE860-BC5C-45DD-8DA4-D0B344915890}" type="presParOf" srcId="{A2D07719-DA68-461F-BB80-A39377BC7503}" destId="{FBB1889B-4D30-40B3-862D-B32CF521AC57}" srcOrd="2" destOrd="0" presId="urn:microsoft.com/office/officeart/2005/8/layout/chevron1"/>
    <dgm:cxn modelId="{09F310C5-392C-4827-8D90-2BF0198CEF56}" type="presParOf" srcId="{A2D07719-DA68-461F-BB80-A39377BC7503}" destId="{9808D25A-5C50-4821-8E8B-3530FB8BFA68}" srcOrd="3" destOrd="0" presId="urn:microsoft.com/office/officeart/2005/8/layout/chevron1"/>
    <dgm:cxn modelId="{E8093059-B870-403B-84E4-DA588F369766}" type="presParOf" srcId="{A2D07719-DA68-461F-BB80-A39377BC7503}" destId="{80112EFA-2198-4FEE-884B-DEAE2505966E}" srcOrd="4" destOrd="0" presId="urn:microsoft.com/office/officeart/2005/8/layout/chevron1"/>
    <dgm:cxn modelId="{A94B4EAC-C2A4-4EF9-B33E-9820D78F663F}" type="presParOf" srcId="{A2D07719-DA68-461F-BB80-A39377BC7503}" destId="{5303285E-0650-48C2-A4A2-9CB48A19B71E}" srcOrd="5" destOrd="0" presId="urn:microsoft.com/office/officeart/2005/8/layout/chevron1"/>
    <dgm:cxn modelId="{F18B4906-957D-457A-B7F3-FC8A684D6505}" type="presParOf" srcId="{A2D07719-DA68-461F-BB80-A39377BC7503}" destId="{D815E811-C693-44F1-A608-B6265452E4F5}" srcOrd="6" destOrd="0" presId="urn:microsoft.com/office/officeart/2005/8/layout/chevron1"/>
    <dgm:cxn modelId="{13C987A2-E84D-4B5E-8D2B-6B3B263832D6}" type="presParOf" srcId="{A2D07719-DA68-461F-BB80-A39377BC7503}" destId="{652AFB62-E5A0-4888-8752-7F60BE0F10D4}" srcOrd="7" destOrd="0" presId="urn:microsoft.com/office/officeart/2005/8/layout/chevron1"/>
    <dgm:cxn modelId="{E72B7876-0F2C-40B9-AAB6-2D946AEF3664}" type="presParOf" srcId="{A2D07719-DA68-461F-BB80-A39377BC7503}" destId="{8A1E8A93-0B9B-4C76-BE83-F7ED43B3A63D}"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03B6D2-E150-4278-BFCB-467D5AE680A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A3254AD1-D3AB-4C83-857E-33ED4CDA6EB3}">
      <dgm:prSet phldrT="[Text]"/>
      <dgm:spPr>
        <a:noFill/>
      </dgm:spPr>
      <dgm:t>
        <a:bodyPr/>
        <a:lstStyle/>
        <a:p>
          <a:r>
            <a:rPr lang="en-GB" dirty="0">
              <a:solidFill>
                <a:schemeClr val="bg1"/>
              </a:solidFill>
              <a:latin typeface="Poppins" panose="00000500000000000000" pitchFamily="2" charset="0"/>
              <a:cs typeface="Poppins" panose="00000500000000000000" pitchFamily="2" charset="0"/>
            </a:rPr>
            <a:t>1. Specify value</a:t>
          </a:r>
        </a:p>
      </dgm:t>
    </dgm:pt>
    <dgm:pt modelId="{0B461970-89D8-4BC2-8D3D-AE02D1A6049C}" type="parTrans" cxnId="{8C296F2B-D9D3-4386-9E6B-ED7313F72665}">
      <dgm:prSet/>
      <dgm:spPr/>
      <dgm:t>
        <a:bodyPr/>
        <a:lstStyle/>
        <a:p>
          <a:endParaRPr lang="en-GB"/>
        </a:p>
      </dgm:t>
    </dgm:pt>
    <dgm:pt modelId="{071BF0FB-2615-43AE-9B28-1E88D50CB604}" type="sibTrans" cxnId="{8C296F2B-D9D3-4386-9E6B-ED7313F72665}">
      <dgm:prSet/>
      <dgm:spPr>
        <a:solidFill>
          <a:srgbClr val="FFC000"/>
        </a:solidFill>
      </dgm:spPr>
      <dgm:t>
        <a:bodyPr/>
        <a:lstStyle/>
        <a:p>
          <a:endParaRPr lang="en-GB">
            <a:latin typeface="Poppins" panose="00000500000000000000" pitchFamily="2" charset="0"/>
            <a:cs typeface="Poppins" panose="00000500000000000000" pitchFamily="2" charset="0"/>
          </a:endParaRPr>
        </a:p>
      </dgm:t>
    </dgm:pt>
    <dgm:pt modelId="{C88633E5-5F35-46C5-B6A2-81D8E0F6C032}">
      <dgm:prSet phldrT="[Text]"/>
      <dgm:spPr>
        <a:noFill/>
      </dgm:spPr>
      <dgm:t>
        <a:bodyPr/>
        <a:lstStyle/>
        <a:p>
          <a:r>
            <a:rPr lang="en-GB" dirty="0">
              <a:solidFill>
                <a:schemeClr val="bg1"/>
              </a:solidFill>
              <a:latin typeface="Poppins" panose="00000500000000000000" pitchFamily="2" charset="0"/>
              <a:cs typeface="Poppins" panose="00000500000000000000" pitchFamily="2" charset="0"/>
            </a:rPr>
            <a:t>2. Identify steps in the value stream</a:t>
          </a:r>
        </a:p>
      </dgm:t>
    </dgm:pt>
    <dgm:pt modelId="{EA8E9F9A-E692-4CEB-8B83-3E18B6DE6F21}" type="parTrans" cxnId="{CCC4E1FF-15F8-4124-8DD3-0993C2570F4E}">
      <dgm:prSet/>
      <dgm:spPr/>
      <dgm:t>
        <a:bodyPr/>
        <a:lstStyle/>
        <a:p>
          <a:endParaRPr lang="en-GB"/>
        </a:p>
      </dgm:t>
    </dgm:pt>
    <dgm:pt modelId="{7488EDC9-37E6-4C5E-9AF7-043A3CCC1A2C}" type="sibTrans" cxnId="{CCC4E1FF-15F8-4124-8DD3-0993C2570F4E}">
      <dgm:prSet/>
      <dgm:spPr>
        <a:solidFill>
          <a:srgbClr val="FFC000"/>
        </a:solidFill>
      </dgm:spPr>
      <dgm:t>
        <a:bodyPr/>
        <a:lstStyle/>
        <a:p>
          <a:endParaRPr lang="en-GB">
            <a:latin typeface="Poppins" panose="00000500000000000000" pitchFamily="2" charset="0"/>
            <a:cs typeface="Poppins" panose="00000500000000000000" pitchFamily="2" charset="0"/>
          </a:endParaRPr>
        </a:p>
      </dgm:t>
    </dgm:pt>
    <dgm:pt modelId="{A48087FC-AF81-4F77-8D83-34ED62E22658}">
      <dgm:prSet phldrT="[Text]"/>
      <dgm:spPr>
        <a:noFill/>
      </dgm:spPr>
      <dgm:t>
        <a:bodyPr/>
        <a:lstStyle/>
        <a:p>
          <a:r>
            <a:rPr lang="en-GB" dirty="0">
              <a:solidFill>
                <a:schemeClr val="bg1"/>
              </a:solidFill>
              <a:latin typeface="Poppins" panose="00000500000000000000" pitchFamily="2" charset="0"/>
              <a:cs typeface="Poppins" panose="00000500000000000000" pitchFamily="2" charset="0"/>
            </a:rPr>
            <a:t>3. Create flow</a:t>
          </a:r>
        </a:p>
      </dgm:t>
    </dgm:pt>
    <dgm:pt modelId="{5658ACF1-F9D3-4B7A-A4C7-7C60845EBEE3}" type="parTrans" cxnId="{3216EC4C-4CED-4EFA-A081-1CED4B01A0CB}">
      <dgm:prSet/>
      <dgm:spPr/>
      <dgm:t>
        <a:bodyPr/>
        <a:lstStyle/>
        <a:p>
          <a:endParaRPr lang="en-GB"/>
        </a:p>
      </dgm:t>
    </dgm:pt>
    <dgm:pt modelId="{A4D4195D-C706-4BBE-85A1-5A81FE80F5E9}" type="sibTrans" cxnId="{3216EC4C-4CED-4EFA-A081-1CED4B01A0CB}">
      <dgm:prSet/>
      <dgm:spPr>
        <a:solidFill>
          <a:srgbClr val="FFC000"/>
        </a:solidFill>
      </dgm:spPr>
      <dgm:t>
        <a:bodyPr/>
        <a:lstStyle/>
        <a:p>
          <a:endParaRPr lang="en-GB">
            <a:latin typeface="Poppins" panose="00000500000000000000" pitchFamily="2" charset="0"/>
            <a:cs typeface="Poppins" panose="00000500000000000000" pitchFamily="2" charset="0"/>
          </a:endParaRPr>
        </a:p>
      </dgm:t>
    </dgm:pt>
    <dgm:pt modelId="{6E175F44-AA6D-4F52-9A1D-926775090E45}">
      <dgm:prSet phldrT="[Text]"/>
      <dgm:spPr>
        <a:noFill/>
      </dgm:spPr>
      <dgm:t>
        <a:bodyPr/>
        <a:lstStyle/>
        <a:p>
          <a:r>
            <a:rPr lang="en-GB" dirty="0">
              <a:solidFill>
                <a:schemeClr val="bg1"/>
              </a:solidFill>
              <a:latin typeface="Poppins" panose="00000500000000000000" pitchFamily="2" charset="0"/>
              <a:cs typeface="Poppins" panose="00000500000000000000" pitchFamily="2" charset="0"/>
            </a:rPr>
            <a:t>4. Establish pull</a:t>
          </a:r>
        </a:p>
      </dgm:t>
    </dgm:pt>
    <dgm:pt modelId="{DF0D940C-023A-41D8-A431-DF4A178DEBFF}" type="parTrans" cxnId="{8648E9CB-8AA1-4E5B-8AEF-FC842E947C06}">
      <dgm:prSet/>
      <dgm:spPr/>
      <dgm:t>
        <a:bodyPr/>
        <a:lstStyle/>
        <a:p>
          <a:endParaRPr lang="en-GB"/>
        </a:p>
      </dgm:t>
    </dgm:pt>
    <dgm:pt modelId="{B74F125E-F7D5-4F3E-BFF9-F372CD97716C}" type="sibTrans" cxnId="{8648E9CB-8AA1-4E5B-8AEF-FC842E947C06}">
      <dgm:prSet/>
      <dgm:spPr>
        <a:solidFill>
          <a:srgbClr val="FFC000"/>
        </a:solidFill>
      </dgm:spPr>
      <dgm:t>
        <a:bodyPr/>
        <a:lstStyle/>
        <a:p>
          <a:endParaRPr lang="en-GB">
            <a:latin typeface="Poppins" panose="00000500000000000000" pitchFamily="2" charset="0"/>
            <a:cs typeface="Poppins" panose="00000500000000000000" pitchFamily="2" charset="0"/>
          </a:endParaRPr>
        </a:p>
      </dgm:t>
    </dgm:pt>
    <dgm:pt modelId="{AB662B89-D663-4C6C-AB24-85841B9DCF6C}">
      <dgm:prSet phldrT="[Text]"/>
      <dgm:spPr>
        <a:noFill/>
      </dgm:spPr>
      <dgm:t>
        <a:bodyPr/>
        <a:lstStyle/>
        <a:p>
          <a:r>
            <a:rPr lang="en-GB" dirty="0">
              <a:solidFill>
                <a:schemeClr val="bg1"/>
              </a:solidFill>
              <a:latin typeface="Poppins" panose="00000500000000000000" pitchFamily="2" charset="0"/>
              <a:cs typeface="Poppins" panose="00000500000000000000" pitchFamily="2" charset="0"/>
            </a:rPr>
            <a:t>5. Seek perfection</a:t>
          </a:r>
        </a:p>
      </dgm:t>
    </dgm:pt>
    <dgm:pt modelId="{2034E558-9815-4AFB-8DC9-39958024A2FF}" type="parTrans" cxnId="{34B18007-4531-4EDD-B6ED-F06A41A05DFE}">
      <dgm:prSet/>
      <dgm:spPr/>
      <dgm:t>
        <a:bodyPr/>
        <a:lstStyle/>
        <a:p>
          <a:endParaRPr lang="en-GB"/>
        </a:p>
      </dgm:t>
    </dgm:pt>
    <dgm:pt modelId="{AB0D91C7-BAE2-4359-91DD-2787A0E69508}" type="sibTrans" cxnId="{34B18007-4531-4EDD-B6ED-F06A41A05DFE}">
      <dgm:prSet/>
      <dgm:spPr>
        <a:solidFill>
          <a:srgbClr val="FFC000"/>
        </a:solidFill>
      </dgm:spPr>
      <dgm:t>
        <a:bodyPr/>
        <a:lstStyle/>
        <a:p>
          <a:endParaRPr lang="en-GB">
            <a:latin typeface="Poppins" panose="00000500000000000000" pitchFamily="2" charset="0"/>
            <a:cs typeface="Poppins" panose="00000500000000000000" pitchFamily="2" charset="0"/>
          </a:endParaRPr>
        </a:p>
      </dgm:t>
    </dgm:pt>
    <dgm:pt modelId="{5E71F4A9-7417-496F-8921-60DDD9FC83B5}" type="pres">
      <dgm:prSet presAssocID="{9803B6D2-E150-4278-BFCB-467D5AE680AB}" presName="cycle" presStyleCnt="0">
        <dgm:presLayoutVars>
          <dgm:dir/>
          <dgm:resizeHandles val="exact"/>
        </dgm:presLayoutVars>
      </dgm:prSet>
      <dgm:spPr/>
    </dgm:pt>
    <dgm:pt modelId="{317C7435-F7D1-4103-ACEB-6380699F051A}" type="pres">
      <dgm:prSet presAssocID="{A3254AD1-D3AB-4C83-857E-33ED4CDA6EB3}" presName="dummy" presStyleCnt="0"/>
      <dgm:spPr/>
    </dgm:pt>
    <dgm:pt modelId="{C190AC6B-45B3-4551-981A-B06B6572EA4E}" type="pres">
      <dgm:prSet presAssocID="{A3254AD1-D3AB-4C83-857E-33ED4CDA6EB3}" presName="node" presStyleLbl="revTx" presStyleIdx="0" presStyleCnt="5">
        <dgm:presLayoutVars>
          <dgm:bulletEnabled val="1"/>
        </dgm:presLayoutVars>
      </dgm:prSet>
      <dgm:spPr/>
    </dgm:pt>
    <dgm:pt modelId="{132B2B5B-A51D-4098-8B69-426544A5E832}" type="pres">
      <dgm:prSet presAssocID="{071BF0FB-2615-43AE-9B28-1E88D50CB604}" presName="sibTrans" presStyleLbl="node1" presStyleIdx="0" presStyleCnt="5" custLinFactNeighborX="-782" custLinFactNeighborY="-681"/>
      <dgm:spPr/>
    </dgm:pt>
    <dgm:pt modelId="{9865C52E-ABE7-453D-A464-6F2259BF5593}" type="pres">
      <dgm:prSet presAssocID="{C88633E5-5F35-46C5-B6A2-81D8E0F6C032}" presName="dummy" presStyleCnt="0"/>
      <dgm:spPr/>
    </dgm:pt>
    <dgm:pt modelId="{D1AD2461-A28E-460D-9A25-CB4D56528C0F}" type="pres">
      <dgm:prSet presAssocID="{C88633E5-5F35-46C5-B6A2-81D8E0F6C032}" presName="node" presStyleLbl="revTx" presStyleIdx="1" presStyleCnt="5">
        <dgm:presLayoutVars>
          <dgm:bulletEnabled val="1"/>
        </dgm:presLayoutVars>
      </dgm:prSet>
      <dgm:spPr/>
    </dgm:pt>
    <dgm:pt modelId="{B0F6EF29-ADB0-4AB6-94F9-87C1843844A8}" type="pres">
      <dgm:prSet presAssocID="{7488EDC9-37E6-4C5E-9AF7-043A3CCC1A2C}" presName="sibTrans" presStyleLbl="node1" presStyleIdx="1" presStyleCnt="5" custLinFactNeighborX="-2203" custLinFactNeighborY="-5268"/>
      <dgm:spPr/>
    </dgm:pt>
    <dgm:pt modelId="{83D5835B-F07F-4224-BF50-A013F758782A}" type="pres">
      <dgm:prSet presAssocID="{A48087FC-AF81-4F77-8D83-34ED62E22658}" presName="dummy" presStyleCnt="0"/>
      <dgm:spPr/>
    </dgm:pt>
    <dgm:pt modelId="{E7B1EFDA-B310-4408-8F70-50C6E28F3E5B}" type="pres">
      <dgm:prSet presAssocID="{A48087FC-AF81-4F77-8D83-34ED62E22658}" presName="node" presStyleLbl="revTx" presStyleIdx="2" presStyleCnt="5">
        <dgm:presLayoutVars>
          <dgm:bulletEnabled val="1"/>
        </dgm:presLayoutVars>
      </dgm:prSet>
      <dgm:spPr/>
    </dgm:pt>
    <dgm:pt modelId="{32A1B534-D24C-4364-9215-10054BFEBF9A}" type="pres">
      <dgm:prSet presAssocID="{A4D4195D-C706-4BBE-85A1-5A81FE80F5E9}" presName="sibTrans" presStyleLbl="node1" presStyleIdx="2" presStyleCnt="5"/>
      <dgm:spPr/>
    </dgm:pt>
    <dgm:pt modelId="{BA47C2D8-C520-451C-85EF-CEA6AF9E367D}" type="pres">
      <dgm:prSet presAssocID="{6E175F44-AA6D-4F52-9A1D-926775090E45}" presName="dummy" presStyleCnt="0"/>
      <dgm:spPr/>
    </dgm:pt>
    <dgm:pt modelId="{5DA9B338-BFA4-471E-B1C5-2C6B0A28163E}" type="pres">
      <dgm:prSet presAssocID="{6E175F44-AA6D-4F52-9A1D-926775090E45}" presName="node" presStyleLbl="revTx" presStyleIdx="3" presStyleCnt="5">
        <dgm:presLayoutVars>
          <dgm:bulletEnabled val="1"/>
        </dgm:presLayoutVars>
      </dgm:prSet>
      <dgm:spPr/>
    </dgm:pt>
    <dgm:pt modelId="{1C1813B3-6B4D-4FD0-A8C0-10FD9C7AF7D6}" type="pres">
      <dgm:prSet presAssocID="{B74F125E-F7D5-4F3E-BFF9-F372CD97716C}" presName="sibTrans" presStyleLbl="node1" presStyleIdx="3" presStyleCnt="5"/>
      <dgm:spPr/>
    </dgm:pt>
    <dgm:pt modelId="{AB37EE52-4675-4214-A9DB-2F7F44548613}" type="pres">
      <dgm:prSet presAssocID="{AB662B89-D663-4C6C-AB24-85841B9DCF6C}" presName="dummy" presStyleCnt="0"/>
      <dgm:spPr/>
    </dgm:pt>
    <dgm:pt modelId="{3F4CE7FD-330F-4C9C-A7B4-F3D05A8C99F5}" type="pres">
      <dgm:prSet presAssocID="{AB662B89-D663-4C6C-AB24-85841B9DCF6C}" presName="node" presStyleLbl="revTx" presStyleIdx="4" presStyleCnt="5">
        <dgm:presLayoutVars>
          <dgm:bulletEnabled val="1"/>
        </dgm:presLayoutVars>
      </dgm:prSet>
      <dgm:spPr/>
    </dgm:pt>
    <dgm:pt modelId="{6A69D696-7C65-4910-B03D-0FBE2FF08BB8}" type="pres">
      <dgm:prSet presAssocID="{AB0D91C7-BAE2-4359-91DD-2787A0E69508}" presName="sibTrans" presStyleLbl="node1" presStyleIdx="4" presStyleCnt="5"/>
      <dgm:spPr/>
    </dgm:pt>
  </dgm:ptLst>
  <dgm:cxnLst>
    <dgm:cxn modelId="{C84AC706-BC57-43D4-8F08-551FB9A67481}" type="presOf" srcId="{AB0D91C7-BAE2-4359-91DD-2787A0E69508}" destId="{6A69D696-7C65-4910-B03D-0FBE2FF08BB8}" srcOrd="0" destOrd="0" presId="urn:microsoft.com/office/officeart/2005/8/layout/cycle1"/>
    <dgm:cxn modelId="{34B18007-4531-4EDD-B6ED-F06A41A05DFE}" srcId="{9803B6D2-E150-4278-BFCB-467D5AE680AB}" destId="{AB662B89-D663-4C6C-AB24-85841B9DCF6C}" srcOrd="4" destOrd="0" parTransId="{2034E558-9815-4AFB-8DC9-39958024A2FF}" sibTransId="{AB0D91C7-BAE2-4359-91DD-2787A0E69508}"/>
    <dgm:cxn modelId="{C5821F1F-BE1B-4EA0-BA37-CEDEDDCCC201}" type="presOf" srcId="{A3254AD1-D3AB-4C83-857E-33ED4CDA6EB3}" destId="{C190AC6B-45B3-4551-981A-B06B6572EA4E}" srcOrd="0" destOrd="0" presId="urn:microsoft.com/office/officeart/2005/8/layout/cycle1"/>
    <dgm:cxn modelId="{8C296F2B-D9D3-4386-9E6B-ED7313F72665}" srcId="{9803B6D2-E150-4278-BFCB-467D5AE680AB}" destId="{A3254AD1-D3AB-4C83-857E-33ED4CDA6EB3}" srcOrd="0" destOrd="0" parTransId="{0B461970-89D8-4BC2-8D3D-AE02D1A6049C}" sibTransId="{071BF0FB-2615-43AE-9B28-1E88D50CB604}"/>
    <dgm:cxn modelId="{0370674A-3114-4BE7-8112-AE3E41573BCC}" type="presOf" srcId="{A4D4195D-C706-4BBE-85A1-5A81FE80F5E9}" destId="{32A1B534-D24C-4364-9215-10054BFEBF9A}" srcOrd="0" destOrd="0" presId="urn:microsoft.com/office/officeart/2005/8/layout/cycle1"/>
    <dgm:cxn modelId="{3216EC4C-4CED-4EFA-A081-1CED4B01A0CB}" srcId="{9803B6D2-E150-4278-BFCB-467D5AE680AB}" destId="{A48087FC-AF81-4F77-8D83-34ED62E22658}" srcOrd="2" destOrd="0" parTransId="{5658ACF1-F9D3-4B7A-A4C7-7C60845EBEE3}" sibTransId="{A4D4195D-C706-4BBE-85A1-5A81FE80F5E9}"/>
    <dgm:cxn modelId="{AF51E893-F144-4D43-9EA3-195B8A4857EA}" type="presOf" srcId="{9803B6D2-E150-4278-BFCB-467D5AE680AB}" destId="{5E71F4A9-7417-496F-8921-60DDD9FC83B5}" srcOrd="0" destOrd="0" presId="urn:microsoft.com/office/officeart/2005/8/layout/cycle1"/>
    <dgm:cxn modelId="{C75F17AF-333F-4A36-93EF-848426EB5049}" type="presOf" srcId="{B74F125E-F7D5-4F3E-BFF9-F372CD97716C}" destId="{1C1813B3-6B4D-4FD0-A8C0-10FD9C7AF7D6}" srcOrd="0" destOrd="0" presId="urn:microsoft.com/office/officeart/2005/8/layout/cycle1"/>
    <dgm:cxn modelId="{164A5AC8-3281-4325-9BF5-86231191B241}" type="presOf" srcId="{AB662B89-D663-4C6C-AB24-85841B9DCF6C}" destId="{3F4CE7FD-330F-4C9C-A7B4-F3D05A8C99F5}" srcOrd="0" destOrd="0" presId="urn:microsoft.com/office/officeart/2005/8/layout/cycle1"/>
    <dgm:cxn modelId="{966164CA-0594-46E0-B077-34D8F2F3F537}" type="presOf" srcId="{C88633E5-5F35-46C5-B6A2-81D8E0F6C032}" destId="{D1AD2461-A28E-460D-9A25-CB4D56528C0F}" srcOrd="0" destOrd="0" presId="urn:microsoft.com/office/officeart/2005/8/layout/cycle1"/>
    <dgm:cxn modelId="{D11DE6CB-06BD-4FAA-AEAB-0817F0CA0A82}" type="presOf" srcId="{6E175F44-AA6D-4F52-9A1D-926775090E45}" destId="{5DA9B338-BFA4-471E-B1C5-2C6B0A28163E}" srcOrd="0" destOrd="0" presId="urn:microsoft.com/office/officeart/2005/8/layout/cycle1"/>
    <dgm:cxn modelId="{8648E9CB-8AA1-4E5B-8AEF-FC842E947C06}" srcId="{9803B6D2-E150-4278-BFCB-467D5AE680AB}" destId="{6E175F44-AA6D-4F52-9A1D-926775090E45}" srcOrd="3" destOrd="0" parTransId="{DF0D940C-023A-41D8-A431-DF4A178DEBFF}" sibTransId="{B74F125E-F7D5-4F3E-BFF9-F372CD97716C}"/>
    <dgm:cxn modelId="{ED921DCC-E172-4D77-98A8-81F72DAD4DBC}" type="presOf" srcId="{071BF0FB-2615-43AE-9B28-1E88D50CB604}" destId="{132B2B5B-A51D-4098-8B69-426544A5E832}" srcOrd="0" destOrd="0" presId="urn:microsoft.com/office/officeart/2005/8/layout/cycle1"/>
    <dgm:cxn modelId="{4EFF29D8-1ECB-4647-8A72-46FC317AEC77}" type="presOf" srcId="{7488EDC9-37E6-4C5E-9AF7-043A3CCC1A2C}" destId="{B0F6EF29-ADB0-4AB6-94F9-87C1843844A8}" srcOrd="0" destOrd="0" presId="urn:microsoft.com/office/officeart/2005/8/layout/cycle1"/>
    <dgm:cxn modelId="{56C23ADD-190E-4354-B455-1E245761D9AF}" type="presOf" srcId="{A48087FC-AF81-4F77-8D83-34ED62E22658}" destId="{E7B1EFDA-B310-4408-8F70-50C6E28F3E5B}" srcOrd="0" destOrd="0" presId="urn:microsoft.com/office/officeart/2005/8/layout/cycle1"/>
    <dgm:cxn modelId="{CCC4E1FF-15F8-4124-8DD3-0993C2570F4E}" srcId="{9803B6D2-E150-4278-BFCB-467D5AE680AB}" destId="{C88633E5-5F35-46C5-B6A2-81D8E0F6C032}" srcOrd="1" destOrd="0" parTransId="{EA8E9F9A-E692-4CEB-8B83-3E18B6DE6F21}" sibTransId="{7488EDC9-37E6-4C5E-9AF7-043A3CCC1A2C}"/>
    <dgm:cxn modelId="{7BC1F8FC-5D56-4EE1-80E6-B9DBB69838C5}" type="presParOf" srcId="{5E71F4A9-7417-496F-8921-60DDD9FC83B5}" destId="{317C7435-F7D1-4103-ACEB-6380699F051A}" srcOrd="0" destOrd="0" presId="urn:microsoft.com/office/officeart/2005/8/layout/cycle1"/>
    <dgm:cxn modelId="{8E61F828-08FB-4ADC-8511-90A4A1B64D2D}" type="presParOf" srcId="{5E71F4A9-7417-496F-8921-60DDD9FC83B5}" destId="{C190AC6B-45B3-4551-981A-B06B6572EA4E}" srcOrd="1" destOrd="0" presId="urn:microsoft.com/office/officeart/2005/8/layout/cycle1"/>
    <dgm:cxn modelId="{55C90EB4-DA4F-4ACB-B969-87C6EFFE9F4D}" type="presParOf" srcId="{5E71F4A9-7417-496F-8921-60DDD9FC83B5}" destId="{132B2B5B-A51D-4098-8B69-426544A5E832}" srcOrd="2" destOrd="0" presId="urn:microsoft.com/office/officeart/2005/8/layout/cycle1"/>
    <dgm:cxn modelId="{F2FDC476-4302-4D6F-917A-EC7144D45B70}" type="presParOf" srcId="{5E71F4A9-7417-496F-8921-60DDD9FC83B5}" destId="{9865C52E-ABE7-453D-A464-6F2259BF5593}" srcOrd="3" destOrd="0" presId="urn:microsoft.com/office/officeart/2005/8/layout/cycle1"/>
    <dgm:cxn modelId="{8318CDED-5C40-41A2-87A2-88D78014C4D6}" type="presParOf" srcId="{5E71F4A9-7417-496F-8921-60DDD9FC83B5}" destId="{D1AD2461-A28E-460D-9A25-CB4D56528C0F}" srcOrd="4" destOrd="0" presId="urn:microsoft.com/office/officeart/2005/8/layout/cycle1"/>
    <dgm:cxn modelId="{7E7C03C5-B5B7-4FB8-A74F-978A5EF84F0B}" type="presParOf" srcId="{5E71F4A9-7417-496F-8921-60DDD9FC83B5}" destId="{B0F6EF29-ADB0-4AB6-94F9-87C1843844A8}" srcOrd="5" destOrd="0" presId="urn:microsoft.com/office/officeart/2005/8/layout/cycle1"/>
    <dgm:cxn modelId="{B193D07B-8A8F-498E-B755-34C73F4296FF}" type="presParOf" srcId="{5E71F4A9-7417-496F-8921-60DDD9FC83B5}" destId="{83D5835B-F07F-4224-BF50-A013F758782A}" srcOrd="6" destOrd="0" presId="urn:microsoft.com/office/officeart/2005/8/layout/cycle1"/>
    <dgm:cxn modelId="{6FE45986-CC2B-4BB3-B610-79D41869B6F5}" type="presParOf" srcId="{5E71F4A9-7417-496F-8921-60DDD9FC83B5}" destId="{E7B1EFDA-B310-4408-8F70-50C6E28F3E5B}" srcOrd="7" destOrd="0" presId="urn:microsoft.com/office/officeart/2005/8/layout/cycle1"/>
    <dgm:cxn modelId="{E6460D69-F23D-4A17-B6D8-B6436F49E53B}" type="presParOf" srcId="{5E71F4A9-7417-496F-8921-60DDD9FC83B5}" destId="{32A1B534-D24C-4364-9215-10054BFEBF9A}" srcOrd="8" destOrd="0" presId="urn:microsoft.com/office/officeart/2005/8/layout/cycle1"/>
    <dgm:cxn modelId="{96A719E2-13AB-4402-9632-490912252B61}" type="presParOf" srcId="{5E71F4A9-7417-496F-8921-60DDD9FC83B5}" destId="{BA47C2D8-C520-451C-85EF-CEA6AF9E367D}" srcOrd="9" destOrd="0" presId="urn:microsoft.com/office/officeart/2005/8/layout/cycle1"/>
    <dgm:cxn modelId="{0CA5B7C3-0DAA-461F-A0B5-08D444164EA0}" type="presParOf" srcId="{5E71F4A9-7417-496F-8921-60DDD9FC83B5}" destId="{5DA9B338-BFA4-471E-B1C5-2C6B0A28163E}" srcOrd="10" destOrd="0" presId="urn:microsoft.com/office/officeart/2005/8/layout/cycle1"/>
    <dgm:cxn modelId="{A64BBD26-6AB9-47B4-923C-F023A3AF199B}" type="presParOf" srcId="{5E71F4A9-7417-496F-8921-60DDD9FC83B5}" destId="{1C1813B3-6B4D-4FD0-A8C0-10FD9C7AF7D6}" srcOrd="11" destOrd="0" presId="urn:microsoft.com/office/officeart/2005/8/layout/cycle1"/>
    <dgm:cxn modelId="{1C7E33EC-3433-445F-AF69-FB2AC6966A18}" type="presParOf" srcId="{5E71F4A9-7417-496F-8921-60DDD9FC83B5}" destId="{AB37EE52-4675-4214-A9DB-2F7F44548613}" srcOrd="12" destOrd="0" presId="urn:microsoft.com/office/officeart/2005/8/layout/cycle1"/>
    <dgm:cxn modelId="{4A3A0848-D31A-45F5-8386-C394D4A7A713}" type="presParOf" srcId="{5E71F4A9-7417-496F-8921-60DDD9FC83B5}" destId="{3F4CE7FD-330F-4C9C-A7B4-F3D05A8C99F5}" srcOrd="13" destOrd="0" presId="urn:microsoft.com/office/officeart/2005/8/layout/cycle1"/>
    <dgm:cxn modelId="{988155CB-31A1-4323-B4CD-E07FB8860AE4}" type="presParOf" srcId="{5E71F4A9-7417-496F-8921-60DDD9FC83B5}" destId="{6A69D696-7C65-4910-B03D-0FBE2FF08BB8}" srcOrd="14" destOrd="0" presId="urn:microsoft.com/office/officeart/2005/8/layout/cycle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D7AC4E-54BC-49DB-B2C7-9DED16A2110F}"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6A67A97E-F803-4BB8-B52F-910822CB79B9}">
      <dgm:prSet phldrT="[Text]" custT="1"/>
      <dgm:spPr>
        <a:solidFill>
          <a:srgbClr val="FFC000"/>
        </a:solidFill>
      </dgm:spPr>
      <dgm:t>
        <a:bodyPr/>
        <a:lstStyle/>
        <a:p>
          <a:r>
            <a:rPr lang="en-GB" sz="1600" b="1" baseline="0" dirty="0">
              <a:solidFill>
                <a:srgbClr val="002060"/>
              </a:solidFill>
              <a:latin typeface="Poppins" panose="00000500000000000000" pitchFamily="2" charset="0"/>
              <a:cs typeface="Poppins" panose="00000500000000000000" pitchFamily="2" charset="0"/>
            </a:rPr>
            <a:t>Initiation</a:t>
          </a:r>
        </a:p>
      </dgm:t>
    </dgm:pt>
    <dgm:pt modelId="{28B81D36-47F8-452A-862A-2D1D4BD9A500}" type="parTrans" cxnId="{8B29D63C-246D-4149-A23A-FFEB28C440EA}">
      <dgm:prSet/>
      <dgm:spPr/>
      <dgm:t>
        <a:bodyPr/>
        <a:lstStyle/>
        <a:p>
          <a:endParaRPr lang="en-GB"/>
        </a:p>
      </dgm:t>
    </dgm:pt>
    <dgm:pt modelId="{44165B8D-2A78-43BF-BC15-6A42960EF27D}" type="sibTrans" cxnId="{8B29D63C-246D-4149-A23A-FFEB28C440EA}">
      <dgm:prSet/>
      <dgm:spPr>
        <a:ln w="76200">
          <a:solidFill>
            <a:schemeClr val="bg1"/>
          </a:solidFill>
        </a:ln>
      </dgm:spPr>
      <dgm:t>
        <a:bodyPr/>
        <a:lstStyle/>
        <a:p>
          <a:endParaRPr lang="en-GB" sz="1600" b="1" baseline="0">
            <a:latin typeface="Poppins" panose="00000500000000000000" pitchFamily="2" charset="0"/>
          </a:endParaRPr>
        </a:p>
      </dgm:t>
    </dgm:pt>
    <dgm:pt modelId="{0A5624DB-AC11-4D41-B64F-36AB1288DD27}">
      <dgm:prSet phldrT="[Text]" custT="1"/>
      <dgm:spPr>
        <a:solidFill>
          <a:srgbClr val="FFC000"/>
        </a:solidFill>
      </dgm:spPr>
      <dgm:t>
        <a:bodyPr/>
        <a:lstStyle/>
        <a:p>
          <a:r>
            <a:rPr lang="en-GB" sz="1600" b="1" baseline="0" dirty="0">
              <a:solidFill>
                <a:srgbClr val="002060"/>
              </a:solidFill>
              <a:latin typeface="Poppins" panose="00000500000000000000" pitchFamily="2" charset="0"/>
            </a:rPr>
            <a:t>Planning &amp; Design</a:t>
          </a:r>
        </a:p>
      </dgm:t>
    </dgm:pt>
    <dgm:pt modelId="{40A8C793-7949-417A-A98F-E7A0883FFFB0}" type="parTrans" cxnId="{6384D65E-8100-4546-B514-C9A48790B65C}">
      <dgm:prSet/>
      <dgm:spPr/>
      <dgm:t>
        <a:bodyPr/>
        <a:lstStyle/>
        <a:p>
          <a:endParaRPr lang="en-GB"/>
        </a:p>
      </dgm:t>
    </dgm:pt>
    <dgm:pt modelId="{AC4DB992-68B8-451C-8471-430B3B53E97E}" type="sibTrans" cxnId="{6384D65E-8100-4546-B514-C9A48790B65C}">
      <dgm:prSet/>
      <dgm:spPr>
        <a:ln w="76200">
          <a:solidFill>
            <a:schemeClr val="bg1"/>
          </a:solidFill>
        </a:ln>
      </dgm:spPr>
      <dgm:t>
        <a:bodyPr/>
        <a:lstStyle/>
        <a:p>
          <a:endParaRPr lang="en-GB" sz="1600" b="1" baseline="0">
            <a:latin typeface="Poppins" panose="00000500000000000000" pitchFamily="2" charset="0"/>
          </a:endParaRPr>
        </a:p>
      </dgm:t>
    </dgm:pt>
    <dgm:pt modelId="{4938731F-F4CF-4A35-8D7C-289BFFB5C461}">
      <dgm:prSet phldrT="[Text]" custT="1"/>
      <dgm:spPr>
        <a:solidFill>
          <a:srgbClr val="FFC000"/>
        </a:solidFill>
      </dgm:spPr>
      <dgm:t>
        <a:bodyPr/>
        <a:lstStyle/>
        <a:p>
          <a:r>
            <a:rPr lang="en-GB" sz="1600" b="1" baseline="0" dirty="0">
              <a:solidFill>
                <a:srgbClr val="002060"/>
              </a:solidFill>
              <a:latin typeface="Poppins" panose="00000500000000000000" pitchFamily="2" charset="0"/>
            </a:rPr>
            <a:t>Execution</a:t>
          </a:r>
        </a:p>
      </dgm:t>
    </dgm:pt>
    <dgm:pt modelId="{0A6C90AB-905E-4DC5-8956-85DB10A97EF5}" type="parTrans" cxnId="{2113D430-3652-4551-9C11-922635F2F6E6}">
      <dgm:prSet/>
      <dgm:spPr/>
      <dgm:t>
        <a:bodyPr/>
        <a:lstStyle/>
        <a:p>
          <a:endParaRPr lang="en-GB"/>
        </a:p>
      </dgm:t>
    </dgm:pt>
    <dgm:pt modelId="{42B5BD1F-AF26-4BCB-84C6-225A06E7C494}" type="sibTrans" cxnId="{2113D430-3652-4551-9C11-922635F2F6E6}">
      <dgm:prSet/>
      <dgm:spPr>
        <a:ln w="76200">
          <a:solidFill>
            <a:schemeClr val="bg1"/>
          </a:solidFill>
        </a:ln>
      </dgm:spPr>
      <dgm:t>
        <a:bodyPr/>
        <a:lstStyle/>
        <a:p>
          <a:endParaRPr lang="en-GB" sz="1600" b="1" baseline="0">
            <a:latin typeface="Poppins" panose="00000500000000000000" pitchFamily="2" charset="0"/>
          </a:endParaRPr>
        </a:p>
      </dgm:t>
    </dgm:pt>
    <dgm:pt modelId="{F38AF2A4-986A-4DBF-8CC8-DF24E5586178}">
      <dgm:prSet phldrT="[Text]" custT="1"/>
      <dgm:spPr>
        <a:solidFill>
          <a:srgbClr val="FFC000"/>
        </a:solidFill>
      </dgm:spPr>
      <dgm:t>
        <a:bodyPr/>
        <a:lstStyle/>
        <a:p>
          <a:r>
            <a:rPr lang="en-GB" sz="1600" b="1" baseline="0" dirty="0">
              <a:solidFill>
                <a:srgbClr val="002060"/>
              </a:solidFill>
              <a:latin typeface="Poppins" panose="00000500000000000000" pitchFamily="2" charset="0"/>
            </a:rPr>
            <a:t>Monitoring &amp; Controlling</a:t>
          </a:r>
        </a:p>
      </dgm:t>
    </dgm:pt>
    <dgm:pt modelId="{858C0AC8-CFF7-45B9-A0E6-73CD996908F7}" type="parTrans" cxnId="{070B319A-65C6-4447-BDAB-224761ACB0A1}">
      <dgm:prSet/>
      <dgm:spPr/>
      <dgm:t>
        <a:bodyPr/>
        <a:lstStyle/>
        <a:p>
          <a:endParaRPr lang="en-GB"/>
        </a:p>
      </dgm:t>
    </dgm:pt>
    <dgm:pt modelId="{7F35CAF2-2B92-4D61-A9BC-9A0F89F0C8CD}" type="sibTrans" cxnId="{070B319A-65C6-4447-BDAB-224761ACB0A1}">
      <dgm:prSet/>
      <dgm:spPr>
        <a:ln w="76200">
          <a:solidFill>
            <a:schemeClr val="bg1"/>
          </a:solidFill>
        </a:ln>
      </dgm:spPr>
      <dgm:t>
        <a:bodyPr/>
        <a:lstStyle/>
        <a:p>
          <a:endParaRPr lang="en-GB" sz="1600" b="1" baseline="0">
            <a:latin typeface="Poppins" panose="00000500000000000000" pitchFamily="2" charset="0"/>
          </a:endParaRPr>
        </a:p>
      </dgm:t>
    </dgm:pt>
    <dgm:pt modelId="{05F844A3-AD8E-4E07-9C80-6D8CA411847C}">
      <dgm:prSet phldrT="[Text]" custT="1"/>
      <dgm:spPr>
        <a:solidFill>
          <a:srgbClr val="FFC000"/>
        </a:solidFill>
      </dgm:spPr>
      <dgm:t>
        <a:bodyPr/>
        <a:lstStyle/>
        <a:p>
          <a:r>
            <a:rPr lang="en-GB" sz="1600" b="1" baseline="0" dirty="0">
              <a:solidFill>
                <a:srgbClr val="002060"/>
              </a:solidFill>
              <a:latin typeface="Poppins" panose="00000500000000000000" pitchFamily="2" charset="0"/>
            </a:rPr>
            <a:t>Delivery, Closing &amp; Control Systems</a:t>
          </a:r>
        </a:p>
      </dgm:t>
    </dgm:pt>
    <dgm:pt modelId="{9C80C250-3AD4-4FAB-AA95-D013678BA435}" type="parTrans" cxnId="{3A693B61-9533-4C72-ABEA-09CF857CE1DE}">
      <dgm:prSet/>
      <dgm:spPr/>
      <dgm:t>
        <a:bodyPr/>
        <a:lstStyle/>
        <a:p>
          <a:endParaRPr lang="en-GB"/>
        </a:p>
      </dgm:t>
    </dgm:pt>
    <dgm:pt modelId="{3A9B65C0-682B-4075-8A18-1C0407C754FD}" type="sibTrans" cxnId="{3A693B61-9533-4C72-ABEA-09CF857CE1DE}">
      <dgm:prSet/>
      <dgm:spPr>
        <a:ln w="76200">
          <a:solidFill>
            <a:schemeClr val="bg1"/>
          </a:solidFill>
        </a:ln>
      </dgm:spPr>
      <dgm:t>
        <a:bodyPr/>
        <a:lstStyle/>
        <a:p>
          <a:endParaRPr lang="en-GB" sz="1600" b="1" baseline="0">
            <a:latin typeface="Poppins" panose="00000500000000000000" pitchFamily="2" charset="0"/>
          </a:endParaRPr>
        </a:p>
      </dgm:t>
    </dgm:pt>
    <dgm:pt modelId="{6BB32640-AF85-44DF-8158-6323256EB120}" type="pres">
      <dgm:prSet presAssocID="{B9D7AC4E-54BC-49DB-B2C7-9DED16A2110F}" presName="cycle" presStyleCnt="0">
        <dgm:presLayoutVars>
          <dgm:dir/>
          <dgm:resizeHandles val="exact"/>
        </dgm:presLayoutVars>
      </dgm:prSet>
      <dgm:spPr/>
    </dgm:pt>
    <dgm:pt modelId="{383E7C02-7ABC-45CB-858C-A61831C16D3A}" type="pres">
      <dgm:prSet presAssocID="{6A67A97E-F803-4BB8-B52F-910822CB79B9}" presName="node" presStyleLbl="node1" presStyleIdx="0" presStyleCnt="5">
        <dgm:presLayoutVars>
          <dgm:bulletEnabled val="1"/>
        </dgm:presLayoutVars>
      </dgm:prSet>
      <dgm:spPr/>
    </dgm:pt>
    <dgm:pt modelId="{C34432FB-3CB9-4A9A-A065-B3702AA8C426}" type="pres">
      <dgm:prSet presAssocID="{6A67A97E-F803-4BB8-B52F-910822CB79B9}" presName="spNode" presStyleCnt="0"/>
      <dgm:spPr/>
    </dgm:pt>
    <dgm:pt modelId="{82054FC0-B934-494D-BDEF-8F36BD48D865}" type="pres">
      <dgm:prSet presAssocID="{44165B8D-2A78-43BF-BC15-6A42960EF27D}" presName="sibTrans" presStyleLbl="sibTrans1D1" presStyleIdx="0" presStyleCnt="5"/>
      <dgm:spPr/>
    </dgm:pt>
    <dgm:pt modelId="{B4EF2C1F-1D4E-48BE-9CC6-AD37741FD593}" type="pres">
      <dgm:prSet presAssocID="{0A5624DB-AC11-4D41-B64F-36AB1288DD27}" presName="node" presStyleLbl="node1" presStyleIdx="1" presStyleCnt="5">
        <dgm:presLayoutVars>
          <dgm:bulletEnabled val="1"/>
        </dgm:presLayoutVars>
      </dgm:prSet>
      <dgm:spPr/>
    </dgm:pt>
    <dgm:pt modelId="{C0ADE40E-E415-42ED-A205-FF22EB40C17B}" type="pres">
      <dgm:prSet presAssocID="{0A5624DB-AC11-4D41-B64F-36AB1288DD27}" presName="spNode" presStyleCnt="0"/>
      <dgm:spPr/>
    </dgm:pt>
    <dgm:pt modelId="{C46B0042-71CC-4DAE-AA35-7C9146FBBDC3}" type="pres">
      <dgm:prSet presAssocID="{AC4DB992-68B8-451C-8471-430B3B53E97E}" presName="sibTrans" presStyleLbl="sibTrans1D1" presStyleIdx="1" presStyleCnt="5"/>
      <dgm:spPr/>
    </dgm:pt>
    <dgm:pt modelId="{BF37907C-408D-40D7-8823-EE8EF7CA5745}" type="pres">
      <dgm:prSet presAssocID="{4938731F-F4CF-4A35-8D7C-289BFFB5C461}" presName="node" presStyleLbl="node1" presStyleIdx="2" presStyleCnt="5">
        <dgm:presLayoutVars>
          <dgm:bulletEnabled val="1"/>
        </dgm:presLayoutVars>
      </dgm:prSet>
      <dgm:spPr/>
    </dgm:pt>
    <dgm:pt modelId="{E5AD1CFE-A787-4883-8A05-14A15702A9E6}" type="pres">
      <dgm:prSet presAssocID="{4938731F-F4CF-4A35-8D7C-289BFFB5C461}" presName="spNode" presStyleCnt="0"/>
      <dgm:spPr/>
    </dgm:pt>
    <dgm:pt modelId="{EBB675CD-5CC1-4796-92F9-DFE1DD414CC7}" type="pres">
      <dgm:prSet presAssocID="{42B5BD1F-AF26-4BCB-84C6-225A06E7C494}" presName="sibTrans" presStyleLbl="sibTrans1D1" presStyleIdx="2" presStyleCnt="5"/>
      <dgm:spPr/>
    </dgm:pt>
    <dgm:pt modelId="{C0A2982E-0218-496B-A86B-3F9737E100D8}" type="pres">
      <dgm:prSet presAssocID="{F38AF2A4-986A-4DBF-8CC8-DF24E5586178}" presName="node" presStyleLbl="node1" presStyleIdx="3" presStyleCnt="5">
        <dgm:presLayoutVars>
          <dgm:bulletEnabled val="1"/>
        </dgm:presLayoutVars>
      </dgm:prSet>
      <dgm:spPr/>
    </dgm:pt>
    <dgm:pt modelId="{91BAD17B-5C67-4EA7-9D29-274CE8F1E639}" type="pres">
      <dgm:prSet presAssocID="{F38AF2A4-986A-4DBF-8CC8-DF24E5586178}" presName="spNode" presStyleCnt="0"/>
      <dgm:spPr/>
    </dgm:pt>
    <dgm:pt modelId="{C284223A-3B01-4C98-9D96-B158AF11943A}" type="pres">
      <dgm:prSet presAssocID="{7F35CAF2-2B92-4D61-A9BC-9A0F89F0C8CD}" presName="sibTrans" presStyleLbl="sibTrans1D1" presStyleIdx="3" presStyleCnt="5"/>
      <dgm:spPr/>
    </dgm:pt>
    <dgm:pt modelId="{D0B39A1E-8F1F-44F2-B71F-355FF247B1E8}" type="pres">
      <dgm:prSet presAssocID="{05F844A3-AD8E-4E07-9C80-6D8CA411847C}" presName="node" presStyleLbl="node1" presStyleIdx="4" presStyleCnt="5">
        <dgm:presLayoutVars>
          <dgm:bulletEnabled val="1"/>
        </dgm:presLayoutVars>
      </dgm:prSet>
      <dgm:spPr/>
    </dgm:pt>
    <dgm:pt modelId="{1CF72B4E-0FE2-4FFB-A1B6-11E5BF737F88}" type="pres">
      <dgm:prSet presAssocID="{05F844A3-AD8E-4E07-9C80-6D8CA411847C}" presName="spNode" presStyleCnt="0"/>
      <dgm:spPr/>
    </dgm:pt>
    <dgm:pt modelId="{6F89527C-330C-4332-91CC-33D198275E48}" type="pres">
      <dgm:prSet presAssocID="{3A9B65C0-682B-4075-8A18-1C0407C754FD}" presName="sibTrans" presStyleLbl="sibTrans1D1" presStyleIdx="4" presStyleCnt="5"/>
      <dgm:spPr/>
    </dgm:pt>
  </dgm:ptLst>
  <dgm:cxnLst>
    <dgm:cxn modelId="{2113D430-3652-4551-9C11-922635F2F6E6}" srcId="{B9D7AC4E-54BC-49DB-B2C7-9DED16A2110F}" destId="{4938731F-F4CF-4A35-8D7C-289BFFB5C461}" srcOrd="2" destOrd="0" parTransId="{0A6C90AB-905E-4DC5-8956-85DB10A97EF5}" sibTransId="{42B5BD1F-AF26-4BCB-84C6-225A06E7C494}"/>
    <dgm:cxn modelId="{D1D5B538-BF89-4F69-9723-ED9C4AF17FC5}" type="presOf" srcId="{F38AF2A4-986A-4DBF-8CC8-DF24E5586178}" destId="{C0A2982E-0218-496B-A86B-3F9737E100D8}" srcOrd="0" destOrd="0" presId="urn:microsoft.com/office/officeart/2005/8/layout/cycle6"/>
    <dgm:cxn modelId="{8B29D63C-246D-4149-A23A-FFEB28C440EA}" srcId="{B9D7AC4E-54BC-49DB-B2C7-9DED16A2110F}" destId="{6A67A97E-F803-4BB8-B52F-910822CB79B9}" srcOrd="0" destOrd="0" parTransId="{28B81D36-47F8-452A-862A-2D1D4BD9A500}" sibTransId="{44165B8D-2A78-43BF-BC15-6A42960EF27D}"/>
    <dgm:cxn modelId="{6384D65E-8100-4546-B514-C9A48790B65C}" srcId="{B9D7AC4E-54BC-49DB-B2C7-9DED16A2110F}" destId="{0A5624DB-AC11-4D41-B64F-36AB1288DD27}" srcOrd="1" destOrd="0" parTransId="{40A8C793-7949-417A-A98F-E7A0883FFFB0}" sibTransId="{AC4DB992-68B8-451C-8471-430B3B53E97E}"/>
    <dgm:cxn modelId="{3A693B61-9533-4C72-ABEA-09CF857CE1DE}" srcId="{B9D7AC4E-54BC-49DB-B2C7-9DED16A2110F}" destId="{05F844A3-AD8E-4E07-9C80-6D8CA411847C}" srcOrd="4" destOrd="0" parTransId="{9C80C250-3AD4-4FAB-AA95-D013678BA435}" sibTransId="{3A9B65C0-682B-4075-8A18-1C0407C754FD}"/>
    <dgm:cxn modelId="{B6A4B867-6FF6-4C45-94D1-8B7BDCF7364F}" type="presOf" srcId="{0A5624DB-AC11-4D41-B64F-36AB1288DD27}" destId="{B4EF2C1F-1D4E-48BE-9CC6-AD37741FD593}" srcOrd="0" destOrd="0" presId="urn:microsoft.com/office/officeart/2005/8/layout/cycle6"/>
    <dgm:cxn modelId="{BA056869-C15E-41D0-B1FE-78C532C8AA36}" type="presOf" srcId="{4938731F-F4CF-4A35-8D7C-289BFFB5C461}" destId="{BF37907C-408D-40D7-8823-EE8EF7CA5745}" srcOrd="0" destOrd="0" presId="urn:microsoft.com/office/officeart/2005/8/layout/cycle6"/>
    <dgm:cxn modelId="{0CB41C7C-FF18-43B9-933E-1B1871D3ABEA}" type="presOf" srcId="{44165B8D-2A78-43BF-BC15-6A42960EF27D}" destId="{82054FC0-B934-494D-BDEF-8F36BD48D865}" srcOrd="0" destOrd="0" presId="urn:microsoft.com/office/officeart/2005/8/layout/cycle6"/>
    <dgm:cxn modelId="{070B319A-65C6-4447-BDAB-224761ACB0A1}" srcId="{B9D7AC4E-54BC-49DB-B2C7-9DED16A2110F}" destId="{F38AF2A4-986A-4DBF-8CC8-DF24E5586178}" srcOrd="3" destOrd="0" parTransId="{858C0AC8-CFF7-45B9-A0E6-73CD996908F7}" sibTransId="{7F35CAF2-2B92-4D61-A9BC-9A0F89F0C8CD}"/>
    <dgm:cxn modelId="{DA19899A-5E81-4119-9F4F-9D6E2587EE74}" type="presOf" srcId="{05F844A3-AD8E-4E07-9C80-6D8CA411847C}" destId="{D0B39A1E-8F1F-44F2-B71F-355FF247B1E8}" srcOrd="0" destOrd="0" presId="urn:microsoft.com/office/officeart/2005/8/layout/cycle6"/>
    <dgm:cxn modelId="{000AF7D0-1F00-4B2F-B2A1-312EF7A3D253}" type="presOf" srcId="{3A9B65C0-682B-4075-8A18-1C0407C754FD}" destId="{6F89527C-330C-4332-91CC-33D198275E48}" srcOrd="0" destOrd="0" presId="urn:microsoft.com/office/officeart/2005/8/layout/cycle6"/>
    <dgm:cxn modelId="{A468EADB-16CC-495D-8FCE-0F8787B851A4}" type="presOf" srcId="{AC4DB992-68B8-451C-8471-430B3B53E97E}" destId="{C46B0042-71CC-4DAE-AA35-7C9146FBBDC3}" srcOrd="0" destOrd="0" presId="urn:microsoft.com/office/officeart/2005/8/layout/cycle6"/>
    <dgm:cxn modelId="{D65549E1-33BE-4622-A425-CA74218E0387}" type="presOf" srcId="{7F35CAF2-2B92-4D61-A9BC-9A0F89F0C8CD}" destId="{C284223A-3B01-4C98-9D96-B158AF11943A}" srcOrd="0" destOrd="0" presId="urn:microsoft.com/office/officeart/2005/8/layout/cycle6"/>
    <dgm:cxn modelId="{2113D7E9-895E-4CCB-9735-0BB369D4CC1E}" type="presOf" srcId="{B9D7AC4E-54BC-49DB-B2C7-9DED16A2110F}" destId="{6BB32640-AF85-44DF-8158-6323256EB120}" srcOrd="0" destOrd="0" presId="urn:microsoft.com/office/officeart/2005/8/layout/cycle6"/>
    <dgm:cxn modelId="{E63CE2F3-6433-453E-A7A9-C99CCF932737}" type="presOf" srcId="{42B5BD1F-AF26-4BCB-84C6-225A06E7C494}" destId="{EBB675CD-5CC1-4796-92F9-DFE1DD414CC7}" srcOrd="0" destOrd="0" presId="urn:microsoft.com/office/officeart/2005/8/layout/cycle6"/>
    <dgm:cxn modelId="{7C49D5FE-DA54-4C29-9F7D-79A0769CDF2D}" type="presOf" srcId="{6A67A97E-F803-4BB8-B52F-910822CB79B9}" destId="{383E7C02-7ABC-45CB-858C-A61831C16D3A}" srcOrd="0" destOrd="0" presId="urn:microsoft.com/office/officeart/2005/8/layout/cycle6"/>
    <dgm:cxn modelId="{9E57FAD6-AE47-4094-8DAD-5E81573502F8}" type="presParOf" srcId="{6BB32640-AF85-44DF-8158-6323256EB120}" destId="{383E7C02-7ABC-45CB-858C-A61831C16D3A}" srcOrd="0" destOrd="0" presId="urn:microsoft.com/office/officeart/2005/8/layout/cycle6"/>
    <dgm:cxn modelId="{5529A1B3-1654-421A-BB2D-0AA28BADDD18}" type="presParOf" srcId="{6BB32640-AF85-44DF-8158-6323256EB120}" destId="{C34432FB-3CB9-4A9A-A065-B3702AA8C426}" srcOrd="1" destOrd="0" presId="urn:microsoft.com/office/officeart/2005/8/layout/cycle6"/>
    <dgm:cxn modelId="{0FE36953-21C7-4218-ACDE-27D6C05464D1}" type="presParOf" srcId="{6BB32640-AF85-44DF-8158-6323256EB120}" destId="{82054FC0-B934-494D-BDEF-8F36BD48D865}" srcOrd="2" destOrd="0" presId="urn:microsoft.com/office/officeart/2005/8/layout/cycle6"/>
    <dgm:cxn modelId="{BF54B0C9-CF4D-4B94-842B-C3468FFF567B}" type="presParOf" srcId="{6BB32640-AF85-44DF-8158-6323256EB120}" destId="{B4EF2C1F-1D4E-48BE-9CC6-AD37741FD593}" srcOrd="3" destOrd="0" presId="urn:microsoft.com/office/officeart/2005/8/layout/cycle6"/>
    <dgm:cxn modelId="{5F3A19F8-2DF7-47F5-BB5C-6219DEBE1884}" type="presParOf" srcId="{6BB32640-AF85-44DF-8158-6323256EB120}" destId="{C0ADE40E-E415-42ED-A205-FF22EB40C17B}" srcOrd="4" destOrd="0" presId="urn:microsoft.com/office/officeart/2005/8/layout/cycle6"/>
    <dgm:cxn modelId="{9AE5F28E-6F1E-4A55-B2CC-90D330D042F2}" type="presParOf" srcId="{6BB32640-AF85-44DF-8158-6323256EB120}" destId="{C46B0042-71CC-4DAE-AA35-7C9146FBBDC3}" srcOrd="5" destOrd="0" presId="urn:microsoft.com/office/officeart/2005/8/layout/cycle6"/>
    <dgm:cxn modelId="{C5E6BEFB-B528-4B1D-84DB-B5C7DF113E93}" type="presParOf" srcId="{6BB32640-AF85-44DF-8158-6323256EB120}" destId="{BF37907C-408D-40D7-8823-EE8EF7CA5745}" srcOrd="6" destOrd="0" presId="urn:microsoft.com/office/officeart/2005/8/layout/cycle6"/>
    <dgm:cxn modelId="{CB95ED93-A75D-439A-ABAE-6FB459FC69BB}" type="presParOf" srcId="{6BB32640-AF85-44DF-8158-6323256EB120}" destId="{E5AD1CFE-A787-4883-8A05-14A15702A9E6}" srcOrd="7" destOrd="0" presId="urn:microsoft.com/office/officeart/2005/8/layout/cycle6"/>
    <dgm:cxn modelId="{40023972-0EEE-4ECE-966E-A751EDAEEC4C}" type="presParOf" srcId="{6BB32640-AF85-44DF-8158-6323256EB120}" destId="{EBB675CD-5CC1-4796-92F9-DFE1DD414CC7}" srcOrd="8" destOrd="0" presId="urn:microsoft.com/office/officeart/2005/8/layout/cycle6"/>
    <dgm:cxn modelId="{587642AF-65DA-4030-A9B4-A13725E77009}" type="presParOf" srcId="{6BB32640-AF85-44DF-8158-6323256EB120}" destId="{C0A2982E-0218-496B-A86B-3F9737E100D8}" srcOrd="9" destOrd="0" presId="urn:microsoft.com/office/officeart/2005/8/layout/cycle6"/>
    <dgm:cxn modelId="{F720285A-4FFE-49F6-9DAD-599BF64E7CDE}" type="presParOf" srcId="{6BB32640-AF85-44DF-8158-6323256EB120}" destId="{91BAD17B-5C67-4EA7-9D29-274CE8F1E639}" srcOrd="10" destOrd="0" presId="urn:microsoft.com/office/officeart/2005/8/layout/cycle6"/>
    <dgm:cxn modelId="{CC206A0B-3151-4631-864F-2B62FAE15B68}" type="presParOf" srcId="{6BB32640-AF85-44DF-8158-6323256EB120}" destId="{C284223A-3B01-4C98-9D96-B158AF11943A}" srcOrd="11" destOrd="0" presId="urn:microsoft.com/office/officeart/2005/8/layout/cycle6"/>
    <dgm:cxn modelId="{38163902-57AB-46F1-8873-36359D2B2684}" type="presParOf" srcId="{6BB32640-AF85-44DF-8158-6323256EB120}" destId="{D0B39A1E-8F1F-44F2-B71F-355FF247B1E8}" srcOrd="12" destOrd="0" presId="urn:microsoft.com/office/officeart/2005/8/layout/cycle6"/>
    <dgm:cxn modelId="{70A0D805-9C02-4165-BB52-47FEB54F7CCF}" type="presParOf" srcId="{6BB32640-AF85-44DF-8158-6323256EB120}" destId="{1CF72B4E-0FE2-4FFB-A1B6-11E5BF737F88}" srcOrd="13" destOrd="0" presId="urn:microsoft.com/office/officeart/2005/8/layout/cycle6"/>
    <dgm:cxn modelId="{59BBAF79-3030-4919-980D-76C000824A5E}" type="presParOf" srcId="{6BB32640-AF85-44DF-8158-6323256EB120}" destId="{6F89527C-330C-4332-91CC-33D198275E48}" srcOrd="14" destOrd="0" presId="urn:microsoft.com/office/officeart/2005/8/layout/cycle6"/>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D8190-5C92-4447-A47C-D593A4797FDC}">
      <dsp:nvSpPr>
        <dsp:cNvPr id="0" name=""/>
        <dsp:cNvSpPr/>
      </dsp:nvSpPr>
      <dsp:spPr>
        <a:xfrm rot="10800000">
          <a:off x="2260702" y="581"/>
          <a:ext cx="8312402" cy="667908"/>
        </a:xfrm>
        <a:prstGeom prst="homePlat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529" tIns="114300" rIns="21336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Inflexibility of the Linear Waterfall Methodology </a:t>
          </a:r>
          <a:endParaRPr lang="en-GB" sz="3000" kern="1200" dirty="0"/>
        </a:p>
      </dsp:txBody>
      <dsp:txXfrm rot="10800000">
        <a:off x="2427679" y="581"/>
        <a:ext cx="8145425" cy="667908"/>
      </dsp:txXfrm>
    </dsp:sp>
    <dsp:sp modelId="{B85A4D81-619D-4A00-B653-EA713790A04C}">
      <dsp:nvSpPr>
        <dsp:cNvPr id="0" name=""/>
        <dsp:cNvSpPr/>
      </dsp:nvSpPr>
      <dsp:spPr>
        <a:xfrm>
          <a:off x="1494905" y="0"/>
          <a:ext cx="667908" cy="667908"/>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345FF8-EBA5-40A8-9119-326FFBACBEE9}">
      <dsp:nvSpPr>
        <dsp:cNvPr id="0" name=""/>
        <dsp:cNvSpPr/>
      </dsp:nvSpPr>
      <dsp:spPr>
        <a:xfrm rot="10800000">
          <a:off x="2260702" y="835467"/>
          <a:ext cx="8312402" cy="667908"/>
        </a:xfrm>
        <a:prstGeom prst="homePlat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529" tIns="114300" rIns="213360" bIns="114300" numCol="1" spcCol="1270" anchor="ctr" anchorCtr="0">
          <a:noAutofit/>
        </a:bodyPr>
        <a:lstStyle/>
        <a:p>
          <a:pPr marL="0" lvl="0" indent="0" algn="ctr" defTabSz="1333500">
            <a:lnSpc>
              <a:spcPct val="90000"/>
            </a:lnSpc>
            <a:spcBef>
              <a:spcPct val="0"/>
            </a:spcBef>
            <a:spcAft>
              <a:spcPct val="35000"/>
            </a:spcAft>
            <a:buNone/>
          </a:pPr>
          <a:r>
            <a:rPr lang="en-US" sz="3000" kern="1200"/>
            <a:t>Leadership and Communication Failures</a:t>
          </a:r>
          <a:endParaRPr lang="en-GB" sz="3000" kern="1200"/>
        </a:p>
      </dsp:txBody>
      <dsp:txXfrm rot="10800000">
        <a:off x="2427679" y="835467"/>
        <a:ext cx="8145425" cy="667908"/>
      </dsp:txXfrm>
    </dsp:sp>
    <dsp:sp modelId="{9FBB0CD2-BAA5-43BC-97BF-E2AAEAB0FA0D}">
      <dsp:nvSpPr>
        <dsp:cNvPr id="0" name=""/>
        <dsp:cNvSpPr/>
      </dsp:nvSpPr>
      <dsp:spPr>
        <a:xfrm>
          <a:off x="1494905" y="814595"/>
          <a:ext cx="667908" cy="667908"/>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F79A7A1-446A-4BF3-9A6A-ED127775B42E}">
      <dsp:nvSpPr>
        <dsp:cNvPr id="0" name=""/>
        <dsp:cNvSpPr/>
      </dsp:nvSpPr>
      <dsp:spPr>
        <a:xfrm rot="10800000">
          <a:off x="2260702" y="1670353"/>
          <a:ext cx="8312402" cy="667908"/>
        </a:xfrm>
        <a:prstGeom prst="homePlat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529"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Deficit in Project Delivery Models</a:t>
          </a:r>
        </a:p>
      </dsp:txBody>
      <dsp:txXfrm rot="10800000">
        <a:off x="2427679" y="1670353"/>
        <a:ext cx="8145425" cy="667908"/>
      </dsp:txXfrm>
    </dsp:sp>
    <dsp:sp modelId="{D7A17F55-DE3C-4A5B-843E-0A6EEC516032}">
      <dsp:nvSpPr>
        <dsp:cNvPr id="0" name=""/>
        <dsp:cNvSpPr/>
      </dsp:nvSpPr>
      <dsp:spPr>
        <a:xfrm>
          <a:off x="1494905" y="1633992"/>
          <a:ext cx="667908" cy="667908"/>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9708D4-AE4E-4EE4-97FA-160DD2E776C8}">
      <dsp:nvSpPr>
        <dsp:cNvPr id="0" name=""/>
        <dsp:cNvSpPr/>
      </dsp:nvSpPr>
      <dsp:spPr>
        <a:xfrm rot="10800000">
          <a:off x="2260702" y="2505239"/>
          <a:ext cx="8312402" cy="667908"/>
        </a:xfrm>
        <a:prstGeom prst="homePlat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529" tIns="114300" rIns="21336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Inadequate Planning and Development</a:t>
          </a:r>
          <a:endParaRPr lang="en-GB" sz="3000" kern="1200" dirty="0"/>
        </a:p>
      </dsp:txBody>
      <dsp:txXfrm rot="10800000">
        <a:off x="2427679" y="2505239"/>
        <a:ext cx="8145425" cy="667908"/>
      </dsp:txXfrm>
    </dsp:sp>
    <dsp:sp modelId="{57BBB263-39F5-4E99-A776-B655C5CE87FC}">
      <dsp:nvSpPr>
        <dsp:cNvPr id="0" name=""/>
        <dsp:cNvSpPr/>
      </dsp:nvSpPr>
      <dsp:spPr>
        <a:xfrm>
          <a:off x="1494905" y="2460823"/>
          <a:ext cx="667908" cy="667908"/>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9FD2B-3456-44A1-899F-554183D0AFEB}">
      <dsp:nvSpPr>
        <dsp:cNvPr id="0" name=""/>
        <dsp:cNvSpPr/>
      </dsp:nvSpPr>
      <dsp:spPr>
        <a:xfrm>
          <a:off x="3711" y="1896685"/>
          <a:ext cx="3302837" cy="132113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Poppins" panose="00000500000000000000" pitchFamily="2" charset="0"/>
              <a:cs typeface="Poppins" panose="00000500000000000000" pitchFamily="2" charset="0"/>
            </a:rPr>
            <a:t>Define</a:t>
          </a:r>
        </a:p>
      </dsp:txBody>
      <dsp:txXfrm>
        <a:off x="664278" y="1896685"/>
        <a:ext cx="1981703" cy="1321134"/>
      </dsp:txXfrm>
    </dsp:sp>
    <dsp:sp modelId="{FBB1889B-4D30-40B3-862D-B32CF521AC57}">
      <dsp:nvSpPr>
        <dsp:cNvPr id="0" name=""/>
        <dsp:cNvSpPr/>
      </dsp:nvSpPr>
      <dsp:spPr>
        <a:xfrm>
          <a:off x="2976264" y="1896685"/>
          <a:ext cx="3302837" cy="132113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Poppins" pitchFamily="2" charset="77"/>
              <a:cs typeface="Poppins" pitchFamily="2" charset="77"/>
            </a:rPr>
            <a:t>Design</a:t>
          </a:r>
        </a:p>
      </dsp:txBody>
      <dsp:txXfrm>
        <a:off x="3636831" y="1896685"/>
        <a:ext cx="1981703" cy="1321134"/>
      </dsp:txXfrm>
    </dsp:sp>
    <dsp:sp modelId="{80112EFA-2198-4FEE-884B-DEAE2505966E}">
      <dsp:nvSpPr>
        <dsp:cNvPr id="0" name=""/>
        <dsp:cNvSpPr/>
      </dsp:nvSpPr>
      <dsp:spPr>
        <a:xfrm>
          <a:off x="5948818" y="1896685"/>
          <a:ext cx="3302837" cy="132113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Poppins" panose="00000500000000000000" pitchFamily="2" charset="0"/>
              <a:cs typeface="Poppins" panose="00000500000000000000" pitchFamily="2" charset="0"/>
            </a:rPr>
            <a:t>Develop</a:t>
          </a:r>
        </a:p>
      </dsp:txBody>
      <dsp:txXfrm>
        <a:off x="6609385" y="1896685"/>
        <a:ext cx="1981703" cy="1321134"/>
      </dsp:txXfrm>
    </dsp:sp>
    <dsp:sp modelId="{D815E811-C693-44F1-A608-B6265452E4F5}">
      <dsp:nvSpPr>
        <dsp:cNvPr id="0" name=""/>
        <dsp:cNvSpPr/>
      </dsp:nvSpPr>
      <dsp:spPr>
        <a:xfrm>
          <a:off x="8921371" y="1896685"/>
          <a:ext cx="3302837" cy="132113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Poppins" panose="00000500000000000000" pitchFamily="2" charset="0"/>
              <a:cs typeface="Poppins" panose="00000500000000000000" pitchFamily="2" charset="0"/>
            </a:rPr>
            <a:t>Test</a:t>
          </a:r>
        </a:p>
      </dsp:txBody>
      <dsp:txXfrm>
        <a:off x="9581938" y="1896685"/>
        <a:ext cx="1981703" cy="1321134"/>
      </dsp:txXfrm>
    </dsp:sp>
    <dsp:sp modelId="{8A1E8A93-0B9B-4C76-BE83-F7ED43B3A63D}">
      <dsp:nvSpPr>
        <dsp:cNvPr id="0" name=""/>
        <dsp:cNvSpPr/>
      </dsp:nvSpPr>
      <dsp:spPr>
        <a:xfrm>
          <a:off x="11893925" y="1896685"/>
          <a:ext cx="3302837" cy="1321134"/>
        </a:xfrm>
        <a:prstGeom prst="chevron">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Poppins" panose="00000500000000000000" pitchFamily="2" charset="0"/>
              <a:cs typeface="Poppins" panose="00000500000000000000" pitchFamily="2" charset="0"/>
            </a:rPr>
            <a:t>Deploy</a:t>
          </a:r>
        </a:p>
      </dsp:txBody>
      <dsp:txXfrm>
        <a:off x="12554492" y="1896685"/>
        <a:ext cx="1981703" cy="13211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0AC6B-45B3-4551-981A-B06B6572EA4E}">
      <dsp:nvSpPr>
        <dsp:cNvPr id="0" name=""/>
        <dsp:cNvSpPr/>
      </dsp:nvSpPr>
      <dsp:spPr>
        <a:xfrm>
          <a:off x="2901254" y="24788"/>
          <a:ext cx="824825" cy="824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latin typeface="Poppins" panose="00000500000000000000" pitchFamily="2" charset="0"/>
              <a:cs typeface="Poppins" panose="00000500000000000000" pitchFamily="2" charset="0"/>
            </a:rPr>
            <a:t>1. Specify value</a:t>
          </a:r>
        </a:p>
      </dsp:txBody>
      <dsp:txXfrm>
        <a:off x="2901254" y="24788"/>
        <a:ext cx="824825" cy="824825"/>
      </dsp:txXfrm>
    </dsp:sp>
    <dsp:sp modelId="{132B2B5B-A51D-4098-8B69-426544A5E832}">
      <dsp:nvSpPr>
        <dsp:cNvPr id="0" name=""/>
        <dsp:cNvSpPr/>
      </dsp:nvSpPr>
      <dsp:spPr>
        <a:xfrm>
          <a:off x="934259" y="-20455"/>
          <a:ext cx="3095655" cy="3095655"/>
        </a:xfrm>
        <a:prstGeom prst="circularArrow">
          <a:avLst>
            <a:gd name="adj1" fmla="val 5196"/>
            <a:gd name="adj2" fmla="val 335588"/>
            <a:gd name="adj3" fmla="val 21294565"/>
            <a:gd name="adj4" fmla="val 19765080"/>
            <a:gd name="adj5" fmla="val 6062"/>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AD2461-A28E-460D-9A25-CB4D56528C0F}">
      <dsp:nvSpPr>
        <dsp:cNvPr id="0" name=""/>
        <dsp:cNvSpPr/>
      </dsp:nvSpPr>
      <dsp:spPr>
        <a:xfrm>
          <a:off x="3400237" y="1560501"/>
          <a:ext cx="824825" cy="824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latin typeface="Poppins" panose="00000500000000000000" pitchFamily="2" charset="0"/>
              <a:cs typeface="Poppins" panose="00000500000000000000" pitchFamily="2" charset="0"/>
            </a:rPr>
            <a:t>2. Identify steps in the value stream</a:t>
          </a:r>
        </a:p>
      </dsp:txBody>
      <dsp:txXfrm>
        <a:off x="3400237" y="1560501"/>
        <a:ext cx="824825" cy="824825"/>
      </dsp:txXfrm>
    </dsp:sp>
    <dsp:sp modelId="{B0F6EF29-ADB0-4AB6-94F9-87C1843844A8}">
      <dsp:nvSpPr>
        <dsp:cNvPr id="0" name=""/>
        <dsp:cNvSpPr/>
      </dsp:nvSpPr>
      <dsp:spPr>
        <a:xfrm>
          <a:off x="890270" y="-162453"/>
          <a:ext cx="3095655" cy="3095655"/>
        </a:xfrm>
        <a:prstGeom prst="circularArrow">
          <a:avLst>
            <a:gd name="adj1" fmla="val 5196"/>
            <a:gd name="adj2" fmla="val 335588"/>
            <a:gd name="adj3" fmla="val 4016069"/>
            <a:gd name="adj4" fmla="val 2252174"/>
            <a:gd name="adj5" fmla="val 6062"/>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1EFDA-B310-4408-8F70-50C6E28F3E5B}">
      <dsp:nvSpPr>
        <dsp:cNvPr id="0" name=""/>
        <dsp:cNvSpPr/>
      </dsp:nvSpPr>
      <dsp:spPr>
        <a:xfrm>
          <a:off x="2093882" y="2509623"/>
          <a:ext cx="824825" cy="824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latin typeface="Poppins" panose="00000500000000000000" pitchFamily="2" charset="0"/>
              <a:cs typeface="Poppins" panose="00000500000000000000" pitchFamily="2" charset="0"/>
            </a:rPr>
            <a:t>3. Create flow</a:t>
          </a:r>
        </a:p>
      </dsp:txBody>
      <dsp:txXfrm>
        <a:off x="2093882" y="2509623"/>
        <a:ext cx="824825" cy="824825"/>
      </dsp:txXfrm>
    </dsp:sp>
    <dsp:sp modelId="{32A1B534-D24C-4364-9215-10054BFEBF9A}">
      <dsp:nvSpPr>
        <dsp:cNvPr id="0" name=""/>
        <dsp:cNvSpPr/>
      </dsp:nvSpPr>
      <dsp:spPr>
        <a:xfrm>
          <a:off x="958467" y="625"/>
          <a:ext cx="3095655" cy="3095655"/>
        </a:xfrm>
        <a:prstGeom prst="circularArrow">
          <a:avLst>
            <a:gd name="adj1" fmla="val 5196"/>
            <a:gd name="adj2" fmla="val 335588"/>
            <a:gd name="adj3" fmla="val 8212238"/>
            <a:gd name="adj4" fmla="val 6448343"/>
            <a:gd name="adj5" fmla="val 6062"/>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A9B338-BFA4-471E-B1C5-2C6B0A28163E}">
      <dsp:nvSpPr>
        <dsp:cNvPr id="0" name=""/>
        <dsp:cNvSpPr/>
      </dsp:nvSpPr>
      <dsp:spPr>
        <a:xfrm>
          <a:off x="787527" y="1560501"/>
          <a:ext cx="824825" cy="824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latin typeface="Poppins" panose="00000500000000000000" pitchFamily="2" charset="0"/>
              <a:cs typeface="Poppins" panose="00000500000000000000" pitchFamily="2" charset="0"/>
            </a:rPr>
            <a:t>4. Establish pull</a:t>
          </a:r>
        </a:p>
      </dsp:txBody>
      <dsp:txXfrm>
        <a:off x="787527" y="1560501"/>
        <a:ext cx="824825" cy="824825"/>
      </dsp:txXfrm>
    </dsp:sp>
    <dsp:sp modelId="{1C1813B3-6B4D-4FD0-A8C0-10FD9C7AF7D6}">
      <dsp:nvSpPr>
        <dsp:cNvPr id="0" name=""/>
        <dsp:cNvSpPr/>
      </dsp:nvSpPr>
      <dsp:spPr>
        <a:xfrm>
          <a:off x="958467" y="625"/>
          <a:ext cx="3095655" cy="3095655"/>
        </a:xfrm>
        <a:prstGeom prst="circularArrow">
          <a:avLst>
            <a:gd name="adj1" fmla="val 5196"/>
            <a:gd name="adj2" fmla="val 335588"/>
            <a:gd name="adj3" fmla="val 12299332"/>
            <a:gd name="adj4" fmla="val 10769847"/>
            <a:gd name="adj5" fmla="val 6062"/>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4CE7FD-330F-4C9C-A7B4-F3D05A8C99F5}">
      <dsp:nvSpPr>
        <dsp:cNvPr id="0" name=""/>
        <dsp:cNvSpPr/>
      </dsp:nvSpPr>
      <dsp:spPr>
        <a:xfrm>
          <a:off x="1286510" y="24788"/>
          <a:ext cx="824825" cy="824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latin typeface="Poppins" panose="00000500000000000000" pitchFamily="2" charset="0"/>
              <a:cs typeface="Poppins" panose="00000500000000000000" pitchFamily="2" charset="0"/>
            </a:rPr>
            <a:t>5. Seek perfection</a:t>
          </a:r>
        </a:p>
      </dsp:txBody>
      <dsp:txXfrm>
        <a:off x="1286510" y="24788"/>
        <a:ext cx="824825" cy="824825"/>
      </dsp:txXfrm>
    </dsp:sp>
    <dsp:sp modelId="{6A69D696-7C65-4910-B03D-0FBE2FF08BB8}">
      <dsp:nvSpPr>
        <dsp:cNvPr id="0" name=""/>
        <dsp:cNvSpPr/>
      </dsp:nvSpPr>
      <dsp:spPr>
        <a:xfrm>
          <a:off x="958467" y="625"/>
          <a:ext cx="3095655" cy="3095655"/>
        </a:xfrm>
        <a:prstGeom prst="circularArrow">
          <a:avLst>
            <a:gd name="adj1" fmla="val 5196"/>
            <a:gd name="adj2" fmla="val 335588"/>
            <a:gd name="adj3" fmla="val 16867053"/>
            <a:gd name="adj4" fmla="val 15197358"/>
            <a:gd name="adj5" fmla="val 6062"/>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E7C02-7ABC-45CB-858C-A61831C16D3A}">
      <dsp:nvSpPr>
        <dsp:cNvPr id="0" name=""/>
        <dsp:cNvSpPr/>
      </dsp:nvSpPr>
      <dsp:spPr>
        <a:xfrm>
          <a:off x="5270993" y="2419"/>
          <a:ext cx="2263463" cy="1471251"/>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baseline="0" dirty="0">
              <a:solidFill>
                <a:srgbClr val="002060"/>
              </a:solidFill>
              <a:latin typeface="Poppins" panose="00000500000000000000" pitchFamily="2" charset="0"/>
              <a:cs typeface="Poppins" panose="00000500000000000000" pitchFamily="2" charset="0"/>
            </a:rPr>
            <a:t>Initiation</a:t>
          </a:r>
        </a:p>
      </dsp:txBody>
      <dsp:txXfrm>
        <a:off x="5342814" y="74240"/>
        <a:ext cx="2119821" cy="1327609"/>
      </dsp:txXfrm>
    </dsp:sp>
    <dsp:sp modelId="{82054FC0-B934-494D-BDEF-8F36BD48D865}">
      <dsp:nvSpPr>
        <dsp:cNvPr id="0" name=""/>
        <dsp:cNvSpPr/>
      </dsp:nvSpPr>
      <dsp:spPr>
        <a:xfrm>
          <a:off x="3459531" y="738044"/>
          <a:ext cx="5886387" cy="5886387"/>
        </a:xfrm>
        <a:custGeom>
          <a:avLst/>
          <a:gdLst/>
          <a:ahLst/>
          <a:cxnLst/>
          <a:rect l="0" t="0" r="0" b="0"/>
          <a:pathLst>
            <a:path>
              <a:moveTo>
                <a:pt x="4090522" y="232838"/>
              </a:moveTo>
              <a:arcTo wR="2943193" hR="2943193" stAng="17576614" swAng="1964600"/>
            </a:path>
          </a:pathLst>
        </a:custGeom>
        <a:noFill/>
        <a:ln w="76200" cap="flat" cmpd="sng" algn="ctr">
          <a:solidFill>
            <a:schemeClr val="bg1"/>
          </a:solidFill>
          <a:prstDash val="solid"/>
        </a:ln>
        <a:effectLst/>
      </dsp:spPr>
      <dsp:style>
        <a:lnRef idx="1">
          <a:scrgbClr r="0" g="0" b="0"/>
        </a:lnRef>
        <a:fillRef idx="0">
          <a:scrgbClr r="0" g="0" b="0"/>
        </a:fillRef>
        <a:effectRef idx="0">
          <a:scrgbClr r="0" g="0" b="0"/>
        </a:effectRef>
        <a:fontRef idx="minor"/>
      </dsp:style>
    </dsp:sp>
    <dsp:sp modelId="{B4EF2C1F-1D4E-48BE-9CC6-AD37741FD593}">
      <dsp:nvSpPr>
        <dsp:cNvPr id="0" name=""/>
        <dsp:cNvSpPr/>
      </dsp:nvSpPr>
      <dsp:spPr>
        <a:xfrm>
          <a:off x="8070136" y="2036116"/>
          <a:ext cx="2263463" cy="1471251"/>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baseline="0" dirty="0">
              <a:solidFill>
                <a:srgbClr val="002060"/>
              </a:solidFill>
              <a:latin typeface="Poppins" panose="00000500000000000000" pitchFamily="2" charset="0"/>
            </a:rPr>
            <a:t>Planning &amp; Design</a:t>
          </a:r>
        </a:p>
      </dsp:txBody>
      <dsp:txXfrm>
        <a:off x="8141957" y="2107937"/>
        <a:ext cx="2119821" cy="1327609"/>
      </dsp:txXfrm>
    </dsp:sp>
    <dsp:sp modelId="{C46B0042-71CC-4DAE-AA35-7C9146FBBDC3}">
      <dsp:nvSpPr>
        <dsp:cNvPr id="0" name=""/>
        <dsp:cNvSpPr/>
      </dsp:nvSpPr>
      <dsp:spPr>
        <a:xfrm>
          <a:off x="3459531" y="738044"/>
          <a:ext cx="5886387" cy="5886387"/>
        </a:xfrm>
        <a:custGeom>
          <a:avLst/>
          <a:gdLst/>
          <a:ahLst/>
          <a:cxnLst/>
          <a:rect l="0" t="0" r="0" b="0"/>
          <a:pathLst>
            <a:path>
              <a:moveTo>
                <a:pt x="5882301" y="2788155"/>
              </a:moveTo>
              <a:arcTo wR="2943193" hR="2943193" stAng="21418826" swAng="2198657"/>
            </a:path>
          </a:pathLst>
        </a:custGeom>
        <a:noFill/>
        <a:ln w="76200" cap="flat" cmpd="sng" algn="ctr">
          <a:solidFill>
            <a:schemeClr val="bg1"/>
          </a:solidFill>
          <a:prstDash val="solid"/>
        </a:ln>
        <a:effectLst/>
      </dsp:spPr>
      <dsp:style>
        <a:lnRef idx="1">
          <a:scrgbClr r="0" g="0" b="0"/>
        </a:lnRef>
        <a:fillRef idx="0">
          <a:scrgbClr r="0" g="0" b="0"/>
        </a:fillRef>
        <a:effectRef idx="0">
          <a:scrgbClr r="0" g="0" b="0"/>
        </a:effectRef>
        <a:fontRef idx="minor"/>
      </dsp:style>
    </dsp:sp>
    <dsp:sp modelId="{BF37907C-408D-40D7-8823-EE8EF7CA5745}">
      <dsp:nvSpPr>
        <dsp:cNvPr id="0" name=""/>
        <dsp:cNvSpPr/>
      </dsp:nvSpPr>
      <dsp:spPr>
        <a:xfrm>
          <a:off x="7000959" y="5326706"/>
          <a:ext cx="2263463" cy="1471251"/>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baseline="0" dirty="0">
              <a:solidFill>
                <a:srgbClr val="002060"/>
              </a:solidFill>
              <a:latin typeface="Poppins" panose="00000500000000000000" pitchFamily="2" charset="0"/>
            </a:rPr>
            <a:t>Execution</a:t>
          </a:r>
        </a:p>
      </dsp:txBody>
      <dsp:txXfrm>
        <a:off x="7072780" y="5398527"/>
        <a:ext cx="2119821" cy="1327609"/>
      </dsp:txXfrm>
    </dsp:sp>
    <dsp:sp modelId="{EBB675CD-5CC1-4796-92F9-DFE1DD414CC7}">
      <dsp:nvSpPr>
        <dsp:cNvPr id="0" name=""/>
        <dsp:cNvSpPr/>
      </dsp:nvSpPr>
      <dsp:spPr>
        <a:xfrm>
          <a:off x="3459531" y="738044"/>
          <a:ext cx="5886387" cy="5886387"/>
        </a:xfrm>
        <a:custGeom>
          <a:avLst/>
          <a:gdLst/>
          <a:ahLst/>
          <a:cxnLst/>
          <a:rect l="0" t="0" r="0" b="0"/>
          <a:pathLst>
            <a:path>
              <a:moveTo>
                <a:pt x="3529708" y="5827355"/>
              </a:moveTo>
              <a:arcTo wR="2943193" hR="2943193" stAng="4710315" swAng="1379370"/>
            </a:path>
          </a:pathLst>
        </a:custGeom>
        <a:noFill/>
        <a:ln w="76200" cap="flat" cmpd="sng" algn="ctr">
          <a:solidFill>
            <a:schemeClr val="bg1"/>
          </a:solidFill>
          <a:prstDash val="solid"/>
        </a:ln>
        <a:effectLst/>
      </dsp:spPr>
      <dsp:style>
        <a:lnRef idx="1">
          <a:scrgbClr r="0" g="0" b="0"/>
        </a:lnRef>
        <a:fillRef idx="0">
          <a:scrgbClr r="0" g="0" b="0"/>
        </a:fillRef>
        <a:effectRef idx="0">
          <a:scrgbClr r="0" g="0" b="0"/>
        </a:effectRef>
        <a:fontRef idx="minor"/>
      </dsp:style>
    </dsp:sp>
    <dsp:sp modelId="{C0A2982E-0218-496B-A86B-3F9737E100D8}">
      <dsp:nvSpPr>
        <dsp:cNvPr id="0" name=""/>
        <dsp:cNvSpPr/>
      </dsp:nvSpPr>
      <dsp:spPr>
        <a:xfrm>
          <a:off x="3541027" y="5326706"/>
          <a:ext cx="2263463" cy="1471251"/>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baseline="0" dirty="0">
              <a:solidFill>
                <a:srgbClr val="002060"/>
              </a:solidFill>
              <a:latin typeface="Poppins" panose="00000500000000000000" pitchFamily="2" charset="0"/>
            </a:rPr>
            <a:t>Monitoring &amp; Controlling</a:t>
          </a:r>
        </a:p>
      </dsp:txBody>
      <dsp:txXfrm>
        <a:off x="3612848" y="5398527"/>
        <a:ext cx="2119821" cy="1327609"/>
      </dsp:txXfrm>
    </dsp:sp>
    <dsp:sp modelId="{C284223A-3B01-4C98-9D96-B158AF11943A}">
      <dsp:nvSpPr>
        <dsp:cNvPr id="0" name=""/>
        <dsp:cNvSpPr/>
      </dsp:nvSpPr>
      <dsp:spPr>
        <a:xfrm>
          <a:off x="3459531" y="738044"/>
          <a:ext cx="5886387" cy="5886387"/>
        </a:xfrm>
        <a:custGeom>
          <a:avLst/>
          <a:gdLst/>
          <a:ahLst/>
          <a:cxnLst/>
          <a:rect l="0" t="0" r="0" b="0"/>
          <a:pathLst>
            <a:path>
              <a:moveTo>
                <a:pt x="492447" y="4572989"/>
              </a:moveTo>
              <a:arcTo wR="2943193" hR="2943193" stAng="8782517" swAng="2198657"/>
            </a:path>
          </a:pathLst>
        </a:custGeom>
        <a:noFill/>
        <a:ln w="76200" cap="flat" cmpd="sng" algn="ctr">
          <a:solidFill>
            <a:schemeClr val="bg1"/>
          </a:solidFill>
          <a:prstDash val="solid"/>
        </a:ln>
        <a:effectLst/>
      </dsp:spPr>
      <dsp:style>
        <a:lnRef idx="1">
          <a:scrgbClr r="0" g="0" b="0"/>
        </a:lnRef>
        <a:fillRef idx="0">
          <a:scrgbClr r="0" g="0" b="0"/>
        </a:fillRef>
        <a:effectRef idx="0">
          <a:scrgbClr r="0" g="0" b="0"/>
        </a:effectRef>
        <a:fontRef idx="minor"/>
      </dsp:style>
    </dsp:sp>
    <dsp:sp modelId="{D0B39A1E-8F1F-44F2-B71F-355FF247B1E8}">
      <dsp:nvSpPr>
        <dsp:cNvPr id="0" name=""/>
        <dsp:cNvSpPr/>
      </dsp:nvSpPr>
      <dsp:spPr>
        <a:xfrm>
          <a:off x="2471849" y="2036116"/>
          <a:ext cx="2263463" cy="1471251"/>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baseline="0" dirty="0">
              <a:solidFill>
                <a:srgbClr val="002060"/>
              </a:solidFill>
              <a:latin typeface="Poppins" panose="00000500000000000000" pitchFamily="2" charset="0"/>
            </a:rPr>
            <a:t>Delivery, Closing &amp; Control Systems</a:t>
          </a:r>
        </a:p>
      </dsp:txBody>
      <dsp:txXfrm>
        <a:off x="2543670" y="2107937"/>
        <a:ext cx="2119821" cy="1327609"/>
      </dsp:txXfrm>
    </dsp:sp>
    <dsp:sp modelId="{6F89527C-330C-4332-91CC-33D198275E48}">
      <dsp:nvSpPr>
        <dsp:cNvPr id="0" name=""/>
        <dsp:cNvSpPr/>
      </dsp:nvSpPr>
      <dsp:spPr>
        <a:xfrm>
          <a:off x="3459531" y="738044"/>
          <a:ext cx="5886387" cy="5886387"/>
        </a:xfrm>
        <a:custGeom>
          <a:avLst/>
          <a:gdLst/>
          <a:ahLst/>
          <a:cxnLst/>
          <a:rect l="0" t="0" r="0" b="0"/>
          <a:pathLst>
            <a:path>
              <a:moveTo>
                <a:pt x="512205" y="1284071"/>
              </a:moveTo>
              <a:arcTo wR="2943193" hR="2943193" stAng="12858786" swAng="1964600"/>
            </a:path>
          </a:pathLst>
        </a:custGeom>
        <a:noFill/>
        <a:ln w="76200" cap="flat" cmpd="sng" algn="ctr">
          <a:solidFill>
            <a:schemeClr val="bg1"/>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72963"/>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72963"/>
          </a:xfrm>
          <a:prstGeom prst="rect">
            <a:avLst/>
          </a:prstGeom>
        </p:spPr>
        <p:txBody>
          <a:bodyPr vert="horz" lIns="91440" tIns="45720" rIns="91440" bIns="45720" rtlCol="0"/>
          <a:lstStyle>
            <a:lvl1pPr algn="r">
              <a:defRPr sz="1200"/>
            </a:lvl1pPr>
          </a:lstStyle>
          <a:p>
            <a:fld id="{B7268E1E-0E44-426D-905E-8AD9B19D2182}" type="datetimeFigureOut">
              <a:rPr lang="cs-CZ" smtClean="0"/>
              <a:t>22.09.2024</a:t>
            </a:fld>
            <a:endParaRPr lang="cs-CZ"/>
          </a:p>
        </p:txBody>
      </p:sp>
      <p:sp>
        <p:nvSpPr>
          <p:cNvPr id="4" name="Slide Image Placeholder 3"/>
          <p:cNvSpPr>
            <a:spLocks noGrp="1" noRot="1" noChangeAspect="1"/>
          </p:cNvSpPr>
          <p:nvPr>
            <p:ph type="sldImg" idx="2"/>
          </p:nvPr>
        </p:nvSpPr>
        <p:spPr>
          <a:xfrm>
            <a:off x="2090738" y="557213"/>
            <a:ext cx="4962525" cy="2792412"/>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536245"/>
            <a:ext cx="7315200" cy="335149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7072490"/>
            <a:ext cx="3962400" cy="371237"/>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7072490"/>
            <a:ext cx="3962400" cy="371237"/>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72963"/>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72963"/>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090738" y="557213"/>
            <a:ext cx="4962525" cy="2792412"/>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536245"/>
            <a:ext cx="7315200" cy="3351490"/>
          </a:xfrm>
          <a:prstGeom prst="rect">
            <a:avLst/>
          </a:prstGeom>
        </p:spPr>
        <p:txBody>
          <a:bodyPr vert="horz" lIns="91440" tIns="45720" rIns="91440" bIns="45720" rtlCol="0"/>
          <a:lstStyle/>
          <a:p>
            <a:r>
              <a:rPr lang="en-US" dirty="0"/>
              <a:t>This presentation will explore how to design and plan a project management process for a workplace, drawing from my own experience with a European Social Fund Project delivered by the university under the Convergence funding. Using Rolfe’s Reflective Model, I will demonstrate how I could have improved the project's outcomes through a Hybrid methodology—combining the Waterfall approach with LEAN principles. By the end, you'll see how these methodologies, much like an orchestra, must balance structure and flexibility to perform effectively.</a:t>
            </a:r>
          </a:p>
        </p:txBody>
      </p:sp>
      <p:sp>
        <p:nvSpPr>
          <p:cNvPr id="6" name="Footer Placeholder 5"/>
          <p:cNvSpPr>
            <a:spLocks noGrp="1"/>
          </p:cNvSpPr>
          <p:nvPr>
            <p:ph type="ftr" sz="quarter" idx="4"/>
          </p:nvPr>
        </p:nvSpPr>
        <p:spPr>
          <a:xfrm>
            <a:off x="0" y="7072490"/>
            <a:ext cx="3962400" cy="37123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7072490"/>
            <a:ext cx="3962400" cy="371237"/>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My analogy of project management is likened to that of a performance, the project needs to be structured and coordinated. The project team is the orchestra working in harmony to achieve the goal. The stakeholder is the composer deciding what the overall output is. The conductor is the project manager that interprets the vision and decides how it is carried out. The methodology is the sheet music, denoting; how the orchestra delivers, what, when.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2745271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r>
              <a:rPr lang="en-GB" sz="1800" dirty="0">
                <a:solidFill>
                  <a:srgbClr val="000000"/>
                </a:solidFill>
                <a:effectLst/>
                <a:highlight>
                  <a:srgbClr val="00FFFF"/>
                </a:highlight>
                <a:latin typeface="Aptos" panose="020B0004020202020204" pitchFamily="34" charset="0"/>
                <a:ea typeface="Aptos" panose="020B0004020202020204" pitchFamily="34" charset="0"/>
                <a:cs typeface="Arial" panose="020B0604020202020204" pitchFamily="34" charset="0"/>
              </a:rPr>
              <a:t>The project was managed under the Guidance Delivery models provided by WEFO (WEFO, 2018a; 2018b; 2014) through a grant recipient body from a separate university, PMU. The guidance methodology was based on waterfall. </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901714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These are the four key findings</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1891369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ptos" panose="020B0004020202020204" pitchFamily="34" charset="0"/>
                <a:ea typeface="Aptos" panose="020B0004020202020204" pitchFamily="34" charset="0"/>
                <a:cs typeface="Times New Roman" panose="02020603050405020304" pitchFamily="18" charset="0"/>
              </a:rPr>
              <a:t> 1. The Waterfall approach offered a well-defined approach by providing structured risk management, timelines and planned activities for the predictable elements. It was found that there was limited flexibility for adaptation to address the evolving user and stakeholder requirements, which created difficulties when unexpected changes occurred. Limiting its ability to adapt leading to the project’s underachievement.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rial" panose="020B0604020202020204" pitchFamily="34" charset="0"/>
              </a:rPr>
              <a:t> 2. Leadership and communication. The evaluation recognised that processes, course content and resources were documented as high quality.  The administrative management of project execution, and the development of internal systems and customer care were considered effective and showed improvement over time. However, the project was perceived to lack a commercial viewpoint, formal direction and a specific role responsible for leadership and strategic direction. </a:t>
            </a:r>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4187795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r>
              <a:rPr lang="en-GB" dirty="0"/>
              <a:t>3. During the execution phase change is inevitable and the evaluation highlighted this projects slow response to business and market changes. The Waterfall methodology effectively managed the liner elements during the initial setup but it was less effective at assigning risks and managing individual accountability.</a:t>
            </a:r>
          </a:p>
          <a:p>
            <a:endParaRPr lang="en-GB" dirty="0"/>
          </a:p>
          <a:p>
            <a:r>
              <a:rPr lang="en-GB" dirty="0"/>
              <a:t>4. </a:t>
            </a:r>
            <a:r>
              <a:rPr lang="en-GB" sz="1800" dirty="0">
                <a:effectLst/>
                <a:latin typeface="Aptos" panose="020B0004020202020204" pitchFamily="34" charset="0"/>
                <a:ea typeface="Aptos" panose="020B0004020202020204" pitchFamily="34" charset="0"/>
                <a:cs typeface="Times New Roman" panose="02020603050405020304" pitchFamily="18" charset="0"/>
              </a:rPr>
              <a:t>While the stable project plan was a positive aspect, ineffective modelling in the planning stage led to leadership and communication issues, resulting in delays and disengagement, undermining the project's overall success. It was found that scaling up staff recruitment and the core team being more involved in The process groups during the execution phase could have led to a better outcome. This comes back to having staff with experience and relevant qualifications.</a:t>
            </a:r>
          </a:p>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rial" panose="020B0604020202020204" pitchFamily="34" charset="0"/>
              </a:rPr>
              <a:t>The project board maintained relationships and provided opportunities for collaboration, the nature of the funding limited their ability to provide strategic input. </a:t>
            </a:r>
            <a:r>
              <a:rPr lang="en-GB" sz="1800" kern="100" dirty="0">
                <a:effectLst/>
                <a:latin typeface="Aptos" panose="020B0004020202020204" pitchFamily="34" charset="0"/>
                <a:ea typeface="Aptos" panose="020B0004020202020204" pitchFamily="34" charset="0"/>
                <a:cs typeface="Arial" panose="020B0604020202020204" pitchFamily="34" charset="0"/>
              </a:rPr>
              <a:t>Due to the requirement for decisions to be made at a high level within WEFO and the university, which undermined the authority of the board.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2827926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r>
              <a:rPr lang="en-GB" dirty="0"/>
              <a:t>The Waterfall methodology is like a classical symphony with linear sequential stages in the project life cycle being completed before moving onto the next with minimal changes or feedback along the way. Resources and schedules are set early in the project and each team member having a specific role to complete. The project manager as the conductor leads the team through the score ensuring each phase is completed in line with the plan with little room for deviation.</a:t>
            </a:r>
          </a:p>
          <a:p>
            <a:endParaRPr lang="en-GB" dirty="0"/>
          </a:p>
          <a:p>
            <a:r>
              <a:rPr lang="en-GB" dirty="0"/>
              <a:t>Link to slide Advantages and Disadvantages</a:t>
            </a:r>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1456200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2"/>
                </a:solidFill>
                <a:latin typeface="Poppins" panose="00000500000000000000" pitchFamily="2" charset="0"/>
                <a:ea typeface="Calibri" panose="020F0502020204030204" pitchFamily="34" charset="0"/>
                <a:cs typeface="Poppins" panose="00000500000000000000" pitchFamily="2" charset="0"/>
              </a:rPr>
              <a:t>One of the things that resonated was that lean emphasizes respect for people by involving employees in a culture of continuous improvement.</a:t>
            </a:r>
            <a:r>
              <a:rPr lang="en-GB" sz="1200" dirty="0">
                <a:solidFill>
                  <a:schemeClr val="bg2"/>
                </a:solidFill>
                <a:latin typeface="Poppins" panose="00000500000000000000" pitchFamily="2" charset="0"/>
                <a:ea typeface="Calibri" panose="020F0502020204030204" pitchFamily="34" charset="0"/>
                <a:cs typeface="Poppins" panose="00000500000000000000" pitchFamily="2" charset="0"/>
              </a:rPr>
              <a:t> PMI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2"/>
              </a:solidFill>
              <a:latin typeface="Poppins" panose="00000500000000000000" pitchFamily="2" charset="0"/>
              <a:ea typeface="Calibri" panose="020F0502020204030204" pitchFamily="34" charset="0"/>
              <a:cs typeface="Poppins" panose="00000500000000000000" pitchFamily="2" charset="0"/>
            </a:endParaRPr>
          </a:p>
          <a:p>
            <a:r>
              <a:rPr lang="en-GB" b="1" dirty="0"/>
              <a:t>Flexibility and Continuous Improvement: </a:t>
            </a:r>
            <a:r>
              <a:rPr lang="en-US" dirty="0"/>
              <a:t>LEAN methodology is like a </a:t>
            </a:r>
            <a:r>
              <a:rPr lang="en-US" b="1" dirty="0"/>
              <a:t>jazz improvisation</a:t>
            </a:r>
            <a:r>
              <a:rPr lang="en-US" dirty="0"/>
              <a:t>, where the musicians (team members) follow a basic framework but have the flexibility to </a:t>
            </a:r>
            <a:r>
              <a:rPr lang="en-US" b="1" dirty="0"/>
              <a:t>adapt</a:t>
            </a:r>
            <a:r>
              <a:rPr lang="en-US" dirty="0"/>
              <a:t> and make real-time adjustments based on the situation. In project terms, this translates into continuous feedback loops, where tasks can be improved, </a:t>
            </a:r>
            <a:r>
              <a:rPr lang="en-US" dirty="0" err="1"/>
              <a:t>optimised</a:t>
            </a:r>
            <a:r>
              <a:rPr lang="en-US" dirty="0"/>
              <a:t>, or even changed as the project progresses.</a:t>
            </a:r>
          </a:p>
          <a:p>
            <a:endParaRPr lang="en-US" dirty="0"/>
          </a:p>
          <a:p>
            <a:r>
              <a:rPr lang="en-US" dirty="0"/>
              <a:t>Link to disadvantage – less structure could lead to scope creep and inadequate documentation leading to issues in regulated environments. </a:t>
            </a:r>
          </a:p>
          <a:p>
            <a:endParaRPr lang="en-US" b="0" i="0" dirty="0">
              <a:solidFill>
                <a:srgbClr val="6A6B6C"/>
              </a:solidFill>
              <a:effectLst/>
              <a:latin typeface="Muli"/>
            </a:endParaRPr>
          </a:p>
          <a:p>
            <a:r>
              <a:rPr lang="en-US" b="1" dirty="0"/>
              <a:t>Responsive Leadership</a:t>
            </a:r>
            <a:r>
              <a:rPr lang="en-US" dirty="0"/>
              <a:t>: The project manager in a LEAN approach is like a jazz conductor who listens to the environment / audience (feedback from stakeholders or market conditions) and makes </a:t>
            </a:r>
            <a:r>
              <a:rPr lang="en-US" b="1" dirty="0"/>
              <a:t>quick adjustments</a:t>
            </a:r>
            <a:r>
              <a:rPr lang="en-US" dirty="0"/>
              <a:t> to ensure the performance remains relevant and efficient with flow linking in to the 5 principles of LEAN. </a:t>
            </a:r>
          </a:p>
          <a:p>
            <a:endParaRPr lang="en-US" b="0" i="0" dirty="0">
              <a:solidFill>
                <a:srgbClr val="6A6B6C"/>
              </a:solidFill>
              <a:effectLst/>
              <a:latin typeface="Muli"/>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2159934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ptos" panose="020B0004020202020204" pitchFamily="34" charset="0"/>
                <a:ea typeface="Aptos" panose="020B0004020202020204" pitchFamily="34" charset="0"/>
                <a:cs typeface="Arial" panose="020B0604020202020204" pitchFamily="34" charset="0"/>
              </a:rPr>
              <a:t>There is evidence to suggest that projects related to learning and recruitment would benefit from an optimal hybrid approach (Albuquerque, Torres and </a:t>
            </a:r>
            <a:r>
              <a:rPr lang="en-GB" sz="1800" dirty="0" err="1">
                <a:solidFill>
                  <a:srgbClr val="000000"/>
                </a:solidFill>
                <a:effectLst/>
                <a:latin typeface="Aptos" panose="020B0004020202020204" pitchFamily="34" charset="0"/>
                <a:ea typeface="Aptos" panose="020B0004020202020204" pitchFamily="34" charset="0"/>
                <a:cs typeface="Arial" panose="020B0604020202020204" pitchFamily="34" charset="0"/>
              </a:rPr>
              <a:t>Berssaneti</a:t>
            </a:r>
            <a:r>
              <a:rPr lang="en-GB" sz="1800" dirty="0">
                <a:solidFill>
                  <a:srgbClr val="000000"/>
                </a:solidFill>
                <a:effectLst/>
                <a:latin typeface="Aptos" panose="020B0004020202020204" pitchFamily="34" charset="0"/>
                <a:ea typeface="Aptos" panose="020B0004020202020204" pitchFamily="34" charset="0"/>
                <a:cs typeface="Arial" panose="020B0604020202020204" pitchFamily="34" charset="0"/>
              </a:rPr>
              <a:t>, 2020; Klein </a:t>
            </a:r>
            <a:r>
              <a:rPr lang="en-GB" sz="1800" i="1" dirty="0">
                <a:solidFill>
                  <a:srgbClr val="000000"/>
                </a:solidFill>
                <a:effectLst/>
                <a:latin typeface="Aptos" panose="020B0004020202020204" pitchFamily="34" charset="0"/>
                <a:ea typeface="Aptos" panose="020B0004020202020204" pitchFamily="34" charset="0"/>
                <a:cs typeface="Arial" panose="020B0604020202020204" pitchFamily="34" charset="0"/>
              </a:rPr>
              <a:t>et al</a:t>
            </a:r>
            <a:r>
              <a:rPr lang="en-GB" sz="1800" dirty="0">
                <a:solidFill>
                  <a:srgbClr val="000000"/>
                </a:solidFill>
                <a:effectLst/>
                <a:latin typeface="Aptos" panose="020B0004020202020204" pitchFamily="34" charset="0"/>
                <a:ea typeface="Aptos" panose="020B0004020202020204" pitchFamily="34" charset="0"/>
                <a:cs typeface="Arial" panose="020B0604020202020204" pitchFamily="34" charset="0"/>
              </a:rPr>
              <a:t>., 2021; Douglas, Antony and Douglas, 2015). A combined hybrid approach benefits from the clarity and structure of Waterfall for predictive elements and LEAN’s ensemble approach offering continuous feedback and stakeholder involvement ensuring both compliance and adaptability.  For this project I think the Waterfall methodology was important to apply to each phase of the project lifecycle given the nature of the funding, it can be improved by introducing Lean Principles to the three middle phases planning and design, execution, monitoring and controlling.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ptos" panose="020B0004020202020204" pitchFamily="34" charset="0"/>
              <a:ea typeface="Aptos" panose="020B0004020202020204" pitchFamily="34" charset="0"/>
              <a:cs typeface="Arial" panose="020B0604020202020204" pitchFamily="34" charset="0"/>
            </a:endParaRPr>
          </a:p>
          <a:p>
            <a:r>
              <a:rPr lang="en-US" b="1" dirty="0"/>
              <a:t>Blending Waterfall and LEAN (Hybrid Methodology)</a:t>
            </a:r>
          </a:p>
          <a:p>
            <a:pPr>
              <a:buFont typeface="Arial" panose="020B0604020202020204" pitchFamily="34" charset="0"/>
              <a:buChar char="•"/>
            </a:pPr>
            <a:r>
              <a:rPr lang="en-US" b="1" dirty="0"/>
              <a:t>Orchestrating the Project</a:t>
            </a:r>
            <a:r>
              <a:rPr lang="en-US" dirty="0"/>
              <a:t>: In the Hybrid methodology, the project manager is like a conductor who must combine the </a:t>
            </a:r>
            <a:r>
              <a:rPr lang="en-US" b="1" dirty="0"/>
              <a:t>classical structure</a:t>
            </a:r>
            <a:r>
              <a:rPr lang="en-US" dirty="0"/>
              <a:t> of a symphony and the </a:t>
            </a:r>
            <a:r>
              <a:rPr lang="en-US" b="1" dirty="0"/>
              <a:t>adaptability</a:t>
            </a:r>
            <a:r>
              <a:rPr lang="en-US" dirty="0"/>
              <a:t> of a jazz performance. The methodology requires:</a:t>
            </a:r>
          </a:p>
          <a:p>
            <a:pPr marL="742950" lvl="1" indent="-285750">
              <a:buFont typeface="Arial" panose="020B0604020202020204" pitchFamily="34" charset="0"/>
              <a:buChar char="•"/>
            </a:pPr>
            <a:r>
              <a:rPr lang="en-US" b="1" dirty="0"/>
              <a:t>Planning (Waterfall)</a:t>
            </a:r>
            <a:r>
              <a:rPr lang="en-US" dirty="0"/>
              <a:t>: Using the </a:t>
            </a:r>
            <a:r>
              <a:rPr lang="en-US" b="1" dirty="0"/>
              <a:t>Waterfall</a:t>
            </a:r>
            <a:r>
              <a:rPr lang="en-US" dirty="0"/>
              <a:t> approach for parts of the project that require clear, detailed planning and a </a:t>
            </a:r>
            <a:r>
              <a:rPr lang="en-US" b="1" dirty="0"/>
              <a:t>linear execution</a:t>
            </a:r>
            <a:r>
              <a:rPr lang="en-US" dirty="0"/>
              <a:t>—just as certain parts of an orchestra’s performance must follow the composed score exactly.</a:t>
            </a:r>
          </a:p>
          <a:p>
            <a:pPr marL="742950" lvl="1" indent="-285750">
              <a:buFont typeface="Arial" panose="020B0604020202020204" pitchFamily="34" charset="0"/>
              <a:buChar char="•"/>
            </a:pPr>
            <a:r>
              <a:rPr lang="en-US" b="1" dirty="0"/>
              <a:t>Adaptation (LEAN)</a:t>
            </a:r>
            <a:r>
              <a:rPr lang="en-US" dirty="0"/>
              <a:t>: For areas where </a:t>
            </a:r>
            <a:r>
              <a:rPr lang="en-US" b="1" dirty="0"/>
              <a:t>flexibility</a:t>
            </a:r>
            <a:r>
              <a:rPr lang="en-US" dirty="0"/>
              <a:t> is needed—such as adjusting to new stakeholder requirements or market changes—the project team can employ </a:t>
            </a:r>
            <a:r>
              <a:rPr lang="en-US" b="1" dirty="0"/>
              <a:t>LEAN</a:t>
            </a:r>
            <a:r>
              <a:rPr lang="en-US" dirty="0"/>
              <a:t> principles, making quick changes without disrupting the overall flow, similar to musicians responding to each other in a jazz setting.</a:t>
            </a:r>
          </a:p>
        </p:txBody>
      </p:sp>
      <p:sp>
        <p:nvSpPr>
          <p:cNvPr id="4" name="Slide Number Placeholder 3"/>
          <p:cNvSpPr>
            <a:spLocks noGrp="1"/>
          </p:cNvSpPr>
          <p:nvPr>
            <p:ph type="sldNum" sz="quarter" idx="5"/>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4081755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In this case creating process groups earlier, including a management team outside of the project board that provides business direction, insight and checkpoints internally, will be integral to future endeavours. </a:t>
            </a:r>
          </a:p>
          <a:p>
            <a:endParaRPr lang="en-GB"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Creation of Process Groups at Initiation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Effective Model Mapping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Ensuring Staff have the Correct Skills and Qualifications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University-Wide Change </a:t>
            </a:r>
            <a:r>
              <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Management Approach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Internal Information Flow</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Strategic Engagement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Action Centred Leadership</a:t>
            </a:r>
            <a:endParaRPr lang="en-GB" sz="12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553237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Arial" panose="020B0604020202020204" pitchFamily="34" charset="0"/>
              </a:rPr>
              <a:t>This table PMBOK guide indicates where models can appropriately be used and adopted within a project lifecycle. In the future the project manager and team should </a:t>
            </a:r>
            <a:r>
              <a:rPr lang="en-US" sz="1800" kern="100" dirty="0">
                <a:effectLst/>
                <a:latin typeface="Aptos" panose="020B0004020202020204" pitchFamily="34" charset="0"/>
                <a:ea typeface="Aptos" panose="020B0004020202020204" pitchFamily="34" charset="0"/>
                <a:cs typeface="Arial" panose="020B0604020202020204" pitchFamily="34" charset="0"/>
              </a:rPr>
              <a:t>implement the correct model for the </a:t>
            </a:r>
            <a:r>
              <a:rPr lang="en-US" sz="1800" kern="100" dirty="0" err="1">
                <a:effectLst/>
                <a:latin typeface="Aptos" panose="020B0004020202020204" pitchFamily="34" charset="0"/>
                <a:ea typeface="Aptos" panose="020B0004020202020204" pitchFamily="34" charset="0"/>
                <a:cs typeface="Arial" panose="020B0604020202020204" pitchFamily="34" charset="0"/>
              </a:rPr>
              <a:t>organisational</a:t>
            </a:r>
            <a:r>
              <a:rPr lang="en-US" sz="1800" kern="100" dirty="0">
                <a:effectLst/>
                <a:latin typeface="Aptos" panose="020B0004020202020204" pitchFamily="34" charset="0"/>
                <a:ea typeface="Aptos" panose="020B0004020202020204" pitchFamily="34" charset="0"/>
                <a:cs typeface="Arial" panose="020B0604020202020204" pitchFamily="34" charset="0"/>
              </a:rPr>
              <a:t> culture and project </a:t>
            </a:r>
            <a:r>
              <a:rPr lang="en-GB" sz="1800" kern="100" dirty="0">
                <a:effectLst/>
                <a:latin typeface="Aptos" panose="020B0004020202020204" pitchFamily="34" charset="0"/>
                <a:ea typeface="Aptos" panose="020B0004020202020204" pitchFamily="34" charset="0"/>
                <a:cs typeface="Arial" panose="020B0604020202020204" pitchFamily="34" charset="0"/>
              </a:rPr>
              <a:t>from the </a:t>
            </a:r>
            <a:r>
              <a:rPr lang="en-GB" sz="1800" kern="100" dirty="0" err="1">
                <a:effectLst/>
                <a:latin typeface="Aptos" panose="020B0004020202020204" pitchFamily="34" charset="0"/>
                <a:ea typeface="Aptos" panose="020B0004020202020204" pitchFamily="34" charset="0"/>
                <a:cs typeface="Arial" panose="020B0604020202020204" pitchFamily="34" charset="0"/>
              </a:rPr>
              <a:t>outse</a:t>
            </a:r>
            <a:r>
              <a:rPr lang="en-GB" sz="1800" kern="100" dirty="0">
                <a:effectLst/>
                <a:latin typeface="Aptos" panose="020B0004020202020204" pitchFamily="34" charset="0"/>
                <a:ea typeface="Aptos" panose="020B00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Leadership Models: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Arial" panose="020B0604020202020204" pitchFamily="34" charset="0"/>
              </a:rPr>
              <a:t>In this project a Laissez-Faire leadership approach, lead to unclear responsibilities, confusion and a lack of motivation. From my research Adair (2022) found that successful leaders focus on the task, the team, and individual team members with this in mind for future projects, adopting </a:t>
            </a:r>
            <a:r>
              <a:rPr lang="en-GB" sz="1800" b="1" kern="100" dirty="0">
                <a:effectLst/>
                <a:latin typeface="Aptos" panose="020B0004020202020204" pitchFamily="34" charset="0"/>
                <a:ea typeface="Aptos" panose="020B0004020202020204" pitchFamily="34" charset="0"/>
                <a:cs typeface="Arial" panose="020B0604020202020204" pitchFamily="34" charset="0"/>
              </a:rPr>
              <a:t>action-centred leadership </a:t>
            </a:r>
            <a:r>
              <a:rPr lang="en-GB" sz="1800" kern="100" dirty="0">
                <a:effectLst/>
                <a:latin typeface="Aptos" panose="020B0004020202020204" pitchFamily="34" charset="0"/>
                <a:ea typeface="Aptos" panose="020B0004020202020204" pitchFamily="34" charset="0"/>
                <a:cs typeface="Arial" panose="020B0604020202020204" pitchFamily="34" charset="0"/>
              </a:rPr>
              <a:t>that addresses individual, team, and task needs would be more effective (Adair, 2005; CMI, 2015). Allowing team members to establish improvement methods during the execution phase, the Project Manager can focus on fulfilling their LEAN responsibilities.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Arial" panose="020B0604020202020204" pitchFamily="34" charset="0"/>
              </a:rPr>
              <a:t>Motivational Models: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Arial" panose="020B0604020202020204" pitchFamily="34" charset="0"/>
              </a:rPr>
              <a:t>Considering the motivational challenges faced by the project McGregor’s Theory X, Y, and Z, particularly Theory Z which Maslow viewed as motivating staff through self-actualisation would have been very relevant to keep staff onboard.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Arial" panose="020B0604020202020204" pitchFamily="34" charset="0"/>
              </a:rPr>
              <a:t>Team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Tuckman’s five stages of small-group development would have highlighted the importance of creating a team charter. This charter is valuable for guiding the group’s productivity and ensuring successful outcomes. By clearly defining roles, responsibilities and objectives, the team can operate with a shared understanding, minimising ambiguity and enhancing overall performance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Arial" panose="020B0604020202020204" pitchFamily="34" charset="0"/>
              </a:rPr>
              <a:t>Change Management: PMBOK emphasises the importance of overlapping general management principles, highlighting the need for a university-wide change management framework. Lewin's Change Model , with its unfreeze, change, and refreeze stages, could provide a structured approach to handling project changes, as could models like Kotter’s 8 Steps or ADKAR. </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Arial" panose="020B0604020202020204" pitchFamily="34" charset="0"/>
              </a:rPr>
              <a:t>This would have led to the earlier c</a:t>
            </a:r>
            <a:r>
              <a:rPr lang="en-GB" sz="1800" dirty="0">
                <a:effectLst/>
                <a:latin typeface="Aptos" panose="020B0004020202020204" pitchFamily="34" charset="0"/>
                <a:ea typeface="Aptos" panose="020B0004020202020204" pitchFamily="34" charset="0"/>
                <a:cs typeface="Arial" panose="020B0604020202020204" pitchFamily="34" charset="0"/>
              </a:rPr>
              <a:t>reating process groups, including a management team outside of the project board that provides business direction, insight</a:t>
            </a:r>
            <a:r>
              <a:rPr lang="en-GB" sz="1800" dirty="0">
                <a:effectLst/>
                <a:latin typeface="Aptos" panose="020B0004020202020204" pitchFamily="34" charset="0"/>
                <a:ea typeface="Aptos" panose="020B0004020202020204" pitchFamily="34" charset="0"/>
                <a:cs typeface="Times New Roman" panose="02020603050405020304" pitchFamily="18" charset="0"/>
              </a:rPr>
              <a:t> and checkpoints internally, will be integral to future endeavours. </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3802794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r>
              <a:rPr lang="en-GB" dirty="0"/>
              <a:t>At the time the university didn’t have a way to feed projects into the operation flow of the organisation. Strengthening that link for future projects will ensure appropriate strategic engagement from the beginning allowing for the programme manager to deal with issues effectively. </a:t>
            </a:r>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35758629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lumMod val="75000"/>
                  </a:schemeClr>
                </a:solidFill>
                <a:latin typeface="Poppins" panose="00000500000000000000" pitchFamily="2" charset="0"/>
                <a:cs typeface="Poppins" panose="00000500000000000000" pitchFamily="2" charset="0"/>
              </a:rPr>
              <a:t>By choosing the right </a:t>
            </a:r>
            <a:r>
              <a:rPr lang="en-US" b="1" dirty="0">
                <a:solidFill>
                  <a:schemeClr val="bg1">
                    <a:lumMod val="75000"/>
                  </a:schemeClr>
                </a:solidFill>
                <a:latin typeface="Poppins" panose="00000500000000000000" pitchFamily="2" charset="0"/>
                <a:cs typeface="Poppins" panose="00000500000000000000" pitchFamily="2" charset="0"/>
              </a:rPr>
              <a:t>methodology</a:t>
            </a:r>
            <a:r>
              <a:rPr lang="en-US" dirty="0">
                <a:solidFill>
                  <a:schemeClr val="bg1">
                    <a:lumMod val="75000"/>
                  </a:schemeClr>
                </a:solidFill>
                <a:latin typeface="Poppins" panose="00000500000000000000" pitchFamily="2" charset="0"/>
                <a:cs typeface="Poppins" panose="00000500000000000000" pitchFamily="2" charset="0"/>
              </a:rPr>
              <a:t> is how the project manager conducts the balance between structured, sequential planning (Waterfall) and flexible, adaptive execution (LEAN), leading the project team to work harmoniously to deliver the final outcome. By blending these two approaches, the project is both </a:t>
            </a:r>
            <a:r>
              <a:rPr lang="en-US" b="1" dirty="0">
                <a:solidFill>
                  <a:schemeClr val="bg1">
                    <a:lumMod val="75000"/>
                  </a:schemeClr>
                </a:solidFill>
                <a:latin typeface="Poppins" panose="00000500000000000000" pitchFamily="2" charset="0"/>
                <a:cs typeface="Poppins" panose="00000500000000000000" pitchFamily="2" charset="0"/>
              </a:rPr>
              <a:t>well-organized</a:t>
            </a:r>
            <a:r>
              <a:rPr lang="en-US" dirty="0">
                <a:solidFill>
                  <a:schemeClr val="bg1">
                    <a:lumMod val="75000"/>
                  </a:schemeClr>
                </a:solidFill>
                <a:latin typeface="Poppins" panose="00000500000000000000" pitchFamily="2" charset="0"/>
                <a:cs typeface="Poppins" panose="00000500000000000000" pitchFamily="2" charset="0"/>
              </a:rPr>
              <a:t> and </a:t>
            </a:r>
            <a:r>
              <a:rPr lang="en-US" b="1" dirty="0">
                <a:solidFill>
                  <a:schemeClr val="bg1">
                    <a:lumMod val="75000"/>
                  </a:schemeClr>
                </a:solidFill>
                <a:latin typeface="Poppins" panose="00000500000000000000" pitchFamily="2" charset="0"/>
                <a:cs typeface="Poppins" panose="00000500000000000000" pitchFamily="2" charset="0"/>
              </a:rPr>
              <a:t>responsive to change</a:t>
            </a:r>
            <a:r>
              <a:rPr lang="en-US" dirty="0">
                <a:solidFill>
                  <a:schemeClr val="bg1">
                    <a:lumMod val="75000"/>
                  </a:schemeClr>
                </a:solidFill>
                <a:latin typeface="Poppins" panose="00000500000000000000" pitchFamily="2" charset="0"/>
                <a:cs typeface="Poppins" panose="00000500000000000000" pitchFamily="2" charset="0"/>
              </a:rPr>
              <a:t>, ensuring a successful performance (project delivery).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lumMod val="75000"/>
                </a:schemeClr>
              </a:solidFill>
              <a:latin typeface="Poppins" panose="00000500000000000000" pitchFamily="2" charset="0"/>
              <a:ea typeface="Poppins"/>
              <a:cs typeface="Poppins" panose="00000500000000000000" pitchFamily="2" charset="0"/>
              <a:sym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lumMod val="75000"/>
                  </a:schemeClr>
                </a:solidFill>
                <a:latin typeface="Poppins" panose="00000500000000000000" pitchFamily="2" charset="0"/>
                <a:cs typeface="Poppins" panose="00000500000000000000" pitchFamily="2" charset="0"/>
                <a:sym typeface="Poppins"/>
              </a:rPr>
              <a:t>PLANNING -Sheet music</a:t>
            </a:r>
            <a:r>
              <a:rPr lang="en-US" sz="1200" dirty="0">
                <a:solidFill>
                  <a:schemeClr val="bg1">
                    <a:lumMod val="75000"/>
                  </a:schemeClr>
                </a:solidFill>
                <a:latin typeface="Poppins" panose="00000500000000000000" pitchFamily="2" charset="0"/>
                <a:cs typeface="Poppins" panose="00000500000000000000" pitchFamily="2" charset="0"/>
                <a:sym typeface="Poppins"/>
              </a:rPr>
              <a:t> represents the </a:t>
            </a:r>
            <a:r>
              <a:rPr lang="en-US" sz="1200" dirty="0">
                <a:solidFill>
                  <a:schemeClr val="bg1">
                    <a:lumMod val="75000"/>
                  </a:schemeClr>
                </a:solidFill>
                <a:latin typeface="Poppins" panose="00000500000000000000" pitchFamily="2" charset="0"/>
                <a:cs typeface="Poppins" panose="00000500000000000000" pitchFamily="2" charset="0"/>
              </a:rPr>
              <a:t>project plan, which is detailed and structured (Waterfall), but may also allow room for creativity and adjustment (LEAN).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lumMod val="75000"/>
                </a:schemeClr>
              </a:solidFill>
              <a:latin typeface="Poppins" panose="00000500000000000000" pitchFamily="2"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lumMod val="75000"/>
                  </a:schemeClr>
                </a:solidFill>
                <a:latin typeface="Poppins" panose="00000500000000000000" pitchFamily="2" charset="0"/>
                <a:cs typeface="Poppins" panose="00000500000000000000" pitchFamily="2" charset="0"/>
              </a:rPr>
              <a:t>Execution – Performance: </a:t>
            </a:r>
            <a:r>
              <a:rPr lang="en-US" sz="1200" dirty="0">
                <a:solidFill>
                  <a:schemeClr val="bg1">
                    <a:lumMod val="75000"/>
                  </a:schemeClr>
                </a:solidFill>
                <a:latin typeface="Poppins" panose="00000500000000000000" pitchFamily="2" charset="0"/>
                <a:cs typeface="Poppins" panose="00000500000000000000" pitchFamily="2" charset="0"/>
              </a:rPr>
              <a:t>The execution phase is like the orchestra’s performance—each musician/team member knows their role but can adapt their performance based on real-time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lumMod val="75000"/>
                </a:schemeClr>
              </a:solidFill>
              <a:latin typeface="Poppins" panose="00000500000000000000" pitchFamily="2"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lumMod val="75000"/>
                  </a:schemeClr>
                </a:solidFill>
                <a:latin typeface="Poppins" panose="00000500000000000000" pitchFamily="2" charset="0"/>
                <a:cs typeface="Poppins" panose="00000500000000000000" pitchFamily="2" charset="0"/>
              </a:rPr>
              <a:t>Continuous Feedback (Improvisation)</a:t>
            </a:r>
            <a:r>
              <a:rPr lang="en-US" sz="1200" dirty="0">
                <a:solidFill>
                  <a:schemeClr val="bg1">
                    <a:lumMod val="75000"/>
                  </a:schemeClr>
                </a:solidFill>
                <a:latin typeface="Poppins" panose="00000500000000000000" pitchFamily="2" charset="0"/>
                <a:cs typeface="Poppins" panose="00000500000000000000" pitchFamily="2" charset="0"/>
              </a:rPr>
              <a:t>: In a jazz-inspired LEAN methodology, musicians (team members) can adjust their playing based on how the audience (stakeholders) is responding, ensuring continuous improvement and eliminating waste (unnecessary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lumMod val="75000"/>
                </a:schemeClr>
              </a:solidFill>
              <a:latin typeface="Poppins" panose="00000500000000000000" pitchFamily="2"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lumMod val="75000"/>
                  </a:schemeClr>
                </a:solidFill>
                <a:latin typeface="Poppins" panose="00000500000000000000" pitchFamily="2" charset="0"/>
                <a:cs typeface="Poppins" panose="00000500000000000000" pitchFamily="2" charset="0"/>
              </a:rPr>
              <a:t>Adaptable Leadership </a:t>
            </a:r>
            <a:r>
              <a:rPr lang="en-US" sz="1200" dirty="0">
                <a:solidFill>
                  <a:schemeClr val="bg1">
                    <a:lumMod val="75000"/>
                  </a:schemeClr>
                </a:solidFill>
                <a:latin typeface="Poppins" panose="00000500000000000000" pitchFamily="2" charset="0"/>
                <a:cs typeface="Poppins" panose="00000500000000000000" pitchFamily="2" charset="0"/>
              </a:rPr>
              <a:t>(Conducting Style): The project manager acts as the conductor, determining when to follow the strict plan (Waterfall) and when to allow for real-time adjustments (LEAN) allowing for continuous feedback and flow. </a:t>
            </a:r>
            <a:endParaRPr lang="en-GB" sz="1200" dirty="0">
              <a:solidFill>
                <a:schemeClr val="bg1">
                  <a:lumMod val="75000"/>
                </a:schemeClr>
              </a:solidFill>
              <a:latin typeface="Poppins" panose="00000500000000000000" pitchFamily="2"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lumMod val="75000"/>
                </a:schemeClr>
              </a:solidFill>
              <a:latin typeface="Poppins" panose="00000500000000000000" pitchFamily="2"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proposed hybrid approach also provides an action plan that will allow balance and flexibility, ensuring that mapping models are appropriate to each phase and performance domains are considered at an early stage. This step will be impactful in addressing all the key issues discussed around the need to improve motivation, leadership, change management, risk accountability and process groups encompassing a communication plan and information flow map, ensuring strategic buy-in and support from the outset and throughout the lifecycle.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lumMod val="75000"/>
                </a:schemeClr>
              </a:solidFill>
              <a:latin typeface="Poppins" panose="00000500000000000000" pitchFamily="2"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927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5814652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30376146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90738" y="557213"/>
            <a:ext cx="4962525" cy="279241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solidFill>
                  <a:schemeClr val="bg1"/>
                </a:solidFill>
                <a:effectLst/>
                <a:latin typeface="Poppins" panose="00000500000000000000" pitchFamily="2" charset="0"/>
                <a:ea typeface="Aptos" panose="020B0004020202020204" pitchFamily="34" charset="0"/>
                <a:cs typeface="Poppins" panose="00000500000000000000" pitchFamily="2" charset="0"/>
              </a:rPr>
              <a:t>Thank you for listening  - any questions ? </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1763340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3" Type="http://schemas.openxmlformats.org/officeDocument/2006/relationships/image" Target="../media/image5.png"/><Relationship Id="rId7" Type="http://schemas.openxmlformats.org/officeDocument/2006/relationships/image" Target="../media/image9.svg"/><Relationship Id="rId12"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8" Type="http://schemas.openxmlformats.org/officeDocument/2006/relationships/image" Target="../media/image28.svg"/><Relationship Id="rId13" Type="http://schemas.microsoft.com/office/2007/relationships/diagramDrawing" Target="../diagrams/drawing1.xml"/><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diagramQuickStyle" Target="../diagrams/quickStyle1.xml"/><Relationship Id="rId5" Type="http://schemas.openxmlformats.org/officeDocument/2006/relationships/image" Target="../media/image25.png"/><Relationship Id="rId10" Type="http://schemas.openxmlformats.org/officeDocument/2006/relationships/diagramLayout" Target="../diagrams/layout1.xml"/><Relationship Id="rId4" Type="http://schemas.openxmlformats.org/officeDocument/2006/relationships/image" Target="../media/image24.svg"/><Relationship Id="rId9"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svg"/></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8.svg"/></Relationships>
</file>

<file path=ppt/slides/_rels/slide7.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3.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41.svg"/><Relationship Id="rId5" Type="http://schemas.openxmlformats.org/officeDocument/2006/relationships/diagramQuickStyle" Target="../diagrams/quickStyle2.xml"/><Relationship Id="rId10" Type="http://schemas.openxmlformats.org/officeDocument/2006/relationships/image" Target="../media/image40.png"/><Relationship Id="rId4" Type="http://schemas.openxmlformats.org/officeDocument/2006/relationships/diagramLayout" Target="../diagrams/layout2.xml"/><Relationship Id="rId9" Type="http://schemas.openxmlformats.org/officeDocument/2006/relationships/image" Target="../media/image38.sv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44.jpeg"/><Relationship Id="rId7" Type="http://schemas.openxmlformats.org/officeDocument/2006/relationships/image" Target="../media/image43.svg"/><Relationship Id="rId12"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diagramColors" Target="../diagrams/colors3.xml"/><Relationship Id="rId5" Type="http://schemas.openxmlformats.org/officeDocument/2006/relationships/image" Target="../media/image41.svg"/><Relationship Id="rId10" Type="http://schemas.openxmlformats.org/officeDocument/2006/relationships/diagramQuickStyle" Target="../diagrams/quickStyle3.xml"/><Relationship Id="rId4" Type="http://schemas.openxmlformats.org/officeDocument/2006/relationships/image" Target="../media/image40.png"/><Relationship Id="rId9"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2.svg"/><Relationship Id="rId13" Type="http://schemas.microsoft.com/office/2007/relationships/diagramDrawing" Target="../diagrams/drawing4.xml"/><Relationship Id="rId3" Type="http://schemas.openxmlformats.org/officeDocument/2006/relationships/image" Target="../media/image45.png"/><Relationship Id="rId7" Type="http://schemas.openxmlformats.org/officeDocument/2006/relationships/image" Target="../media/image1.png"/><Relationship Id="rId12"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8.svg"/><Relationship Id="rId11" Type="http://schemas.openxmlformats.org/officeDocument/2006/relationships/diagramQuickStyle" Target="../diagrams/quickStyle4.xml"/><Relationship Id="rId5" Type="http://schemas.openxmlformats.org/officeDocument/2006/relationships/image" Target="../media/image27.png"/><Relationship Id="rId10" Type="http://schemas.openxmlformats.org/officeDocument/2006/relationships/diagramLayout" Target="../diagrams/layout4.xml"/><Relationship Id="rId4" Type="http://schemas.openxmlformats.org/officeDocument/2006/relationships/image" Target="../media/image46.svg"/><Relationship Id="rId9"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8.svg"/></Relationships>
</file>

<file path=ppt/slides/_rels/slide1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jpg"/><Relationship Id="rId4" Type="http://schemas.openxmlformats.org/officeDocument/2006/relationships/image" Target="../media/image50.svg"/></Relationships>
</file>

<file path=ppt/slides/_rels/slide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1.jpg"/><Relationship Id="rId4" Type="http://schemas.openxmlformats.org/officeDocument/2006/relationships/image" Target="../media/image50.svg"/></Relationships>
</file>

<file path=ppt/slides/_rels/slide13.xml.rels><?xml version="1.0" encoding="UTF-8" standalone="yes"?>
<Relationships xmlns="http://schemas.openxmlformats.org/package/2006/relationships"><Relationship Id="rId8" Type="http://schemas.openxmlformats.org/officeDocument/2006/relationships/image" Target="../media/image59.svg"/><Relationship Id="rId13" Type="http://schemas.openxmlformats.org/officeDocument/2006/relationships/image" Target="../media/image62.png"/><Relationship Id="rId3" Type="http://schemas.openxmlformats.org/officeDocument/2006/relationships/image" Target="../media/image54.png"/><Relationship Id="rId7" Type="http://schemas.openxmlformats.org/officeDocument/2006/relationships/image" Target="../media/image58.png"/><Relationship Id="rId12" Type="http://schemas.openxmlformats.org/officeDocument/2006/relationships/image" Target="../media/image15.svg"/><Relationship Id="rId2" Type="http://schemas.openxmlformats.org/officeDocument/2006/relationships/notesSlide" Target="../notesSlides/notesSlide13.xml"/><Relationship Id="rId16" Type="http://schemas.openxmlformats.org/officeDocument/2006/relationships/image" Target="../media/image9.svg"/><Relationship Id="rId1" Type="http://schemas.openxmlformats.org/officeDocument/2006/relationships/slideLayout" Target="../slideLayouts/slideLayout7.xml"/><Relationship Id="rId6" Type="http://schemas.openxmlformats.org/officeDocument/2006/relationships/image" Target="../media/image57.svg"/><Relationship Id="rId11" Type="http://schemas.openxmlformats.org/officeDocument/2006/relationships/image" Target="../media/image14.png"/><Relationship Id="rId5" Type="http://schemas.openxmlformats.org/officeDocument/2006/relationships/image" Target="../media/image56.png"/><Relationship Id="rId15" Type="http://schemas.openxmlformats.org/officeDocument/2006/relationships/image" Target="../media/image8.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 Id="rId14" Type="http://schemas.openxmlformats.org/officeDocument/2006/relationships/image" Target="../media/image63.svg"/></Relationships>
</file>

<file path=ppt/slides/_rels/slide14.xml.rels><?xml version="1.0" encoding="UTF-8" standalone="yes"?>
<Relationships xmlns="http://schemas.openxmlformats.org/package/2006/relationships"><Relationship Id="rId8" Type="http://schemas.openxmlformats.org/officeDocument/2006/relationships/hyperlink" Target="https://www.pmi.org/disciplined-agile/lean/principles#:~:text=The%20five%20principles%20of%20lean%20are:%20Specify%20value%20from%20the" TargetMode="External"/><Relationship Id="rId13" Type="http://schemas.openxmlformats.org/officeDocument/2006/relationships/hyperlink" Target="https://www.gov.wales/docs/wefo/publications/180405-project-closure-guide-en.pdf" TargetMode="External"/><Relationship Id="rId3" Type="http://schemas.openxmlformats.org/officeDocument/2006/relationships/image" Target="../media/image27.png"/><Relationship Id="rId7" Type="http://schemas.openxmlformats.org/officeDocument/2006/relationships/hyperlink" Target="https://repository.uwtsd.ac.uk/id/eprint/1857/" TargetMode="External"/><Relationship Id="rId12" Type="http://schemas.openxmlformats.org/officeDocument/2006/relationships/hyperlink" Target="https://www.gov.wales/docs/wefo/publications/140926applyingforfundingpart2en.pdf"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doi.org/10.1016/j.jclepro.2020.125386" TargetMode="External"/><Relationship Id="rId11" Type="http://schemas.openxmlformats.org/officeDocument/2006/relationships/hyperlink" Target="https://www.gov.wales/sites/default/files/publications/2019-09/applying-for-eu-funding-part-1-the-pre-planning-stage.pdf" TargetMode="External"/><Relationship Id="rId5" Type="http://schemas.openxmlformats.org/officeDocument/2006/relationships/hyperlink" Target="https://www.mindtools.com/ajm9l1e/lewins-change-management-model" TargetMode="External"/><Relationship Id="rId10" Type="http://schemas.openxmlformats.org/officeDocument/2006/relationships/hyperlink" Target="https://doi.org/10.1016/j.ijproman.2013.10.013" TargetMode="External"/><Relationship Id="rId4" Type="http://schemas.openxmlformats.org/officeDocument/2006/relationships/image" Target="../media/image28.svg"/><Relationship Id="rId9" Type="http://schemas.openxmlformats.org/officeDocument/2006/relationships/hyperlink" Target="https://www.researchgate.net/publication/267381191_SWOT_Analysis_of_Software_Development_Process_Model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8.svg"/></Relationships>
</file>

<file path=ppt/slides/_rels/slide1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5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2" name="Freeform 2"/>
          <p:cNvSpPr/>
          <p:nvPr/>
        </p:nvSpPr>
        <p:spPr>
          <a:xfrm rot="8858981">
            <a:off x="9106168" y="3237614"/>
            <a:ext cx="16306265" cy="14497752"/>
          </a:xfrm>
          <a:custGeom>
            <a:avLst/>
            <a:gdLst/>
            <a:ahLst/>
            <a:cxnLst/>
            <a:rect l="l" t="t" r="r" b="b"/>
            <a:pathLst>
              <a:path w="16306265" h="14497752">
                <a:moveTo>
                  <a:pt x="0" y="0"/>
                </a:moveTo>
                <a:lnTo>
                  <a:pt x="16306264" y="0"/>
                </a:lnTo>
                <a:lnTo>
                  <a:pt x="16306264" y="14497751"/>
                </a:lnTo>
                <a:lnTo>
                  <a:pt x="0" y="14497751"/>
                </a:lnTo>
                <a:lnTo>
                  <a:pt x="0" y="0"/>
                </a:lnTo>
                <a:close/>
              </a:path>
            </a:pathLst>
          </a:custGeom>
          <a:blipFill>
            <a:blip r:embed="rId3">
              <a:alphaModFix amt="9999"/>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775525" y="4751114"/>
            <a:ext cx="9111391" cy="3860174"/>
            <a:chOff x="0" y="0"/>
            <a:chExt cx="2399708" cy="1016671"/>
          </a:xfrm>
        </p:grpSpPr>
        <p:sp>
          <p:nvSpPr>
            <p:cNvPr id="4" name="Freeform 4"/>
            <p:cNvSpPr/>
            <p:nvPr/>
          </p:nvSpPr>
          <p:spPr>
            <a:xfrm>
              <a:off x="0" y="0"/>
              <a:ext cx="2399708" cy="1016671"/>
            </a:xfrm>
            <a:custGeom>
              <a:avLst/>
              <a:gdLst/>
              <a:ahLst/>
              <a:cxnLst/>
              <a:rect l="l" t="t" r="r" b="b"/>
              <a:pathLst>
                <a:path w="2399708" h="1016671">
                  <a:moveTo>
                    <a:pt x="84970" y="0"/>
                  </a:moveTo>
                  <a:lnTo>
                    <a:pt x="2314738" y="0"/>
                  </a:lnTo>
                  <a:cubicBezTo>
                    <a:pt x="2361666" y="0"/>
                    <a:pt x="2399708" y="38042"/>
                    <a:pt x="2399708" y="84970"/>
                  </a:cubicBezTo>
                  <a:lnTo>
                    <a:pt x="2399708" y="931702"/>
                  </a:lnTo>
                  <a:cubicBezTo>
                    <a:pt x="2399708" y="978629"/>
                    <a:pt x="2361666" y="1016671"/>
                    <a:pt x="2314738" y="1016671"/>
                  </a:cubicBezTo>
                  <a:lnTo>
                    <a:pt x="84970" y="1016671"/>
                  </a:lnTo>
                  <a:cubicBezTo>
                    <a:pt x="38042" y="1016671"/>
                    <a:pt x="0" y="978629"/>
                    <a:pt x="0" y="931702"/>
                  </a:cubicBezTo>
                  <a:lnTo>
                    <a:pt x="0" y="84970"/>
                  </a:lnTo>
                  <a:cubicBezTo>
                    <a:pt x="0" y="38042"/>
                    <a:pt x="38042" y="0"/>
                    <a:pt x="84970" y="0"/>
                  </a:cubicBezTo>
                  <a:close/>
                </a:path>
              </a:pathLst>
            </a:custGeom>
            <a:solidFill>
              <a:srgbClr val="FFBF00"/>
            </a:solidFill>
            <a:ln cap="rnd">
              <a:noFill/>
              <a:prstDash val="solid"/>
              <a:round/>
            </a:ln>
          </p:spPr>
          <p:txBody>
            <a:bodyPr/>
            <a:lstStyle/>
            <a:p>
              <a:endParaRPr lang="en-GB"/>
            </a:p>
          </p:txBody>
        </p:sp>
        <p:sp>
          <p:nvSpPr>
            <p:cNvPr id="5" name="TextBox 5"/>
            <p:cNvSpPr txBox="1"/>
            <p:nvPr/>
          </p:nvSpPr>
          <p:spPr>
            <a:xfrm>
              <a:off x="0" y="-114300"/>
              <a:ext cx="2399708" cy="1130971"/>
            </a:xfrm>
            <a:prstGeom prst="rect">
              <a:avLst/>
            </a:prstGeom>
          </p:spPr>
          <p:txBody>
            <a:bodyPr lIns="50800" tIns="50800" rIns="50800" bIns="50800" rtlCol="0" anchor="ctr"/>
            <a:lstStyle/>
            <a:p>
              <a:pPr algn="ctr">
                <a:lnSpc>
                  <a:spcPts val="5599"/>
                </a:lnSpc>
              </a:pPr>
              <a:r>
                <a:rPr lang="en-US" sz="3999" b="1" dirty="0">
                  <a:solidFill>
                    <a:srgbClr val="000000"/>
                  </a:solidFill>
                  <a:latin typeface="Poppins"/>
                  <a:ea typeface="Poppins"/>
                  <a:cs typeface="Poppins"/>
                  <a:sym typeface="Poppins"/>
                </a:rPr>
                <a:t>Component 2: </a:t>
              </a:r>
            </a:p>
            <a:p>
              <a:pPr algn="ctr">
                <a:lnSpc>
                  <a:spcPts val="5599"/>
                </a:lnSpc>
              </a:pPr>
              <a:r>
                <a:rPr lang="en-US" sz="3999" dirty="0">
                  <a:solidFill>
                    <a:srgbClr val="000000"/>
                  </a:solidFill>
                  <a:latin typeface="Poppins"/>
                  <a:ea typeface="Poppins"/>
                  <a:cs typeface="Poppins"/>
                  <a:sym typeface="Poppins"/>
                </a:rPr>
                <a:t>Discuss how you would plan and design a project management process for the workplace.</a:t>
              </a:r>
            </a:p>
          </p:txBody>
        </p:sp>
      </p:grpSp>
      <p:sp>
        <p:nvSpPr>
          <p:cNvPr id="6" name="Freeform 6"/>
          <p:cNvSpPr/>
          <p:nvPr/>
        </p:nvSpPr>
        <p:spPr>
          <a:xfrm>
            <a:off x="10487962" y="4305300"/>
            <a:ext cx="7800038" cy="5981700"/>
          </a:xfrm>
          <a:custGeom>
            <a:avLst/>
            <a:gdLst/>
            <a:ahLst/>
            <a:cxnLst/>
            <a:rect l="l" t="t" r="r" b="b"/>
            <a:pathLst>
              <a:path w="9449022" h="7524857">
                <a:moveTo>
                  <a:pt x="0" y="0"/>
                </a:moveTo>
                <a:lnTo>
                  <a:pt x="9449022" y="0"/>
                </a:lnTo>
                <a:lnTo>
                  <a:pt x="9449022" y="7524857"/>
                </a:lnTo>
                <a:lnTo>
                  <a:pt x="0" y="752485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028700" y="1675712"/>
            <a:ext cx="14990804" cy="2289922"/>
          </a:xfrm>
          <a:prstGeom prst="rect">
            <a:avLst/>
          </a:prstGeom>
        </p:spPr>
        <p:txBody>
          <a:bodyPr wrap="square" lIns="0" tIns="0" rIns="0" bIns="0" rtlCol="0" anchor="t">
            <a:spAutoFit/>
          </a:bodyPr>
          <a:lstStyle/>
          <a:p>
            <a:pPr algn="l">
              <a:lnSpc>
                <a:spcPts val="8773"/>
              </a:lnSpc>
            </a:pPr>
            <a:r>
              <a:rPr lang="en-US" sz="8773" b="1" dirty="0">
                <a:solidFill>
                  <a:srgbClr val="FFFFFF"/>
                </a:solidFill>
                <a:latin typeface="Poppins Ultra-Bold"/>
                <a:ea typeface="Poppins Ultra-Bold"/>
                <a:cs typeface="Poppins Ultra-Bold"/>
                <a:sym typeface="Poppins Ultra-Bold"/>
              </a:rPr>
              <a:t>MANAGING WORK-BASED PROJECTS</a:t>
            </a:r>
          </a:p>
        </p:txBody>
      </p:sp>
      <p:sp>
        <p:nvSpPr>
          <p:cNvPr id="8" name="TextBox 8"/>
          <p:cNvSpPr txBox="1"/>
          <p:nvPr/>
        </p:nvSpPr>
        <p:spPr>
          <a:xfrm>
            <a:off x="11265079" y="812482"/>
            <a:ext cx="5698132" cy="354328"/>
          </a:xfrm>
          <a:prstGeom prst="rect">
            <a:avLst/>
          </a:prstGeom>
        </p:spPr>
        <p:txBody>
          <a:bodyPr lIns="0" tIns="0" rIns="0" bIns="0" rtlCol="0" anchor="t">
            <a:spAutoFit/>
          </a:bodyPr>
          <a:lstStyle/>
          <a:p>
            <a:pPr algn="r">
              <a:lnSpc>
                <a:spcPts val="2940"/>
              </a:lnSpc>
              <a:spcBef>
                <a:spcPct val="0"/>
              </a:spcBef>
            </a:pPr>
            <a:r>
              <a:rPr lang="en-US" sz="2100" b="1" dirty="0">
                <a:solidFill>
                  <a:srgbClr val="FFC000"/>
                </a:solidFill>
                <a:latin typeface="Poppins"/>
                <a:ea typeface="Poppins"/>
                <a:cs typeface="Poppins"/>
                <a:sym typeface="Poppins"/>
              </a:rPr>
              <a:t>Student Number: </a:t>
            </a:r>
            <a:r>
              <a:rPr lang="en-US" sz="2100" b="1" dirty="0">
                <a:solidFill>
                  <a:srgbClr val="FFFFFF"/>
                </a:solidFill>
                <a:latin typeface="Poppins"/>
                <a:ea typeface="Poppins"/>
                <a:cs typeface="Poppins"/>
                <a:sym typeface="Poppins"/>
              </a:rPr>
              <a:t>2226193 </a:t>
            </a:r>
          </a:p>
        </p:txBody>
      </p:sp>
      <p:sp>
        <p:nvSpPr>
          <p:cNvPr id="9" name="TextBox 9"/>
          <p:cNvSpPr txBox="1"/>
          <p:nvPr/>
        </p:nvSpPr>
        <p:spPr>
          <a:xfrm>
            <a:off x="1028700" y="782955"/>
            <a:ext cx="4756660" cy="424815"/>
          </a:xfrm>
          <a:prstGeom prst="rect">
            <a:avLst/>
          </a:prstGeom>
        </p:spPr>
        <p:txBody>
          <a:bodyPr lIns="0" tIns="0" rIns="0" bIns="0" rtlCol="0" anchor="t">
            <a:spAutoFit/>
          </a:bodyPr>
          <a:lstStyle/>
          <a:p>
            <a:pPr algn="just">
              <a:lnSpc>
                <a:spcPts val="3359"/>
              </a:lnSpc>
              <a:spcBef>
                <a:spcPct val="0"/>
              </a:spcBef>
            </a:pPr>
            <a:r>
              <a:rPr lang="en-US" sz="2400" b="1" dirty="0">
                <a:solidFill>
                  <a:srgbClr val="FFBF00"/>
                </a:solidFill>
                <a:latin typeface="Poppins Bold"/>
                <a:ea typeface="Poppins Bold"/>
                <a:cs typeface="Poppins Bold"/>
                <a:sym typeface="Poppins Bold"/>
              </a:rPr>
              <a:t>Module Code:  </a:t>
            </a:r>
            <a:r>
              <a:rPr lang="en-US" sz="2400" b="1" dirty="0">
                <a:solidFill>
                  <a:srgbClr val="F5F6F7"/>
                </a:solidFill>
                <a:latin typeface="Poppins Bold"/>
                <a:ea typeface="Poppins Bold"/>
                <a:cs typeface="Poppins Bold"/>
                <a:sym typeface="Poppins Bold"/>
              </a:rPr>
              <a:t>BMPF7018 </a:t>
            </a:r>
          </a:p>
        </p:txBody>
      </p:sp>
      <p:sp>
        <p:nvSpPr>
          <p:cNvPr id="10" name="TextBox 10"/>
          <p:cNvSpPr txBox="1"/>
          <p:nvPr/>
        </p:nvSpPr>
        <p:spPr>
          <a:xfrm>
            <a:off x="7420831" y="792480"/>
            <a:ext cx="5698132" cy="354328"/>
          </a:xfrm>
          <a:prstGeom prst="rect">
            <a:avLst/>
          </a:prstGeom>
        </p:spPr>
        <p:txBody>
          <a:bodyPr lIns="0" tIns="0" rIns="0" bIns="0" rtlCol="0" anchor="t">
            <a:spAutoFit/>
          </a:bodyPr>
          <a:lstStyle/>
          <a:p>
            <a:pPr algn="r">
              <a:lnSpc>
                <a:spcPts val="2940"/>
              </a:lnSpc>
              <a:spcBef>
                <a:spcPct val="0"/>
              </a:spcBef>
            </a:pPr>
            <a:r>
              <a:rPr lang="en-US" sz="2100" b="1" dirty="0">
                <a:solidFill>
                  <a:srgbClr val="FFC000"/>
                </a:solidFill>
                <a:latin typeface="Poppins"/>
                <a:ea typeface="Poppins"/>
                <a:cs typeface="Poppins"/>
                <a:sym typeface="Poppins"/>
              </a:rPr>
              <a:t>Student: </a:t>
            </a:r>
            <a:r>
              <a:rPr lang="en-US" sz="2100" b="1" dirty="0">
                <a:solidFill>
                  <a:srgbClr val="FFFFFF"/>
                </a:solidFill>
                <a:latin typeface="Poppins"/>
                <a:ea typeface="Poppins"/>
                <a:cs typeface="Poppins"/>
                <a:sym typeface="Poppins"/>
              </a:rPr>
              <a:t>Lynsey Edwards</a:t>
            </a:r>
          </a:p>
        </p:txBody>
      </p:sp>
    </p:spTree>
  </p:cSld>
  <p:clrMapOvr>
    <a:masterClrMapping/>
  </p:clrMapOvr>
  <mc:AlternateContent xmlns:mc="http://schemas.openxmlformats.org/markup-compatibility/2006" xmlns:p14="http://schemas.microsoft.com/office/powerpoint/2010/main">
    <mc:Choice Requires="p14">
      <p:transition spd="slow" p14:dur="2000" advTm="28359"/>
    </mc:Choice>
    <mc:Fallback xmlns="">
      <p:transition spd="slow" advTm="2835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pic>
        <p:nvPicPr>
          <p:cNvPr id="17" name="Picture 16" descr="A music book in a concert hall&#10;&#10;Description automatically generated">
            <a:extLst>
              <a:ext uri="{FF2B5EF4-FFF2-40B4-BE49-F238E27FC236}">
                <a16:creationId xmlns:a16="http://schemas.microsoft.com/office/drawing/2014/main" id="{2A2AAD7D-530C-04BC-C58C-212DBFE62798}"/>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36443" y="-2114944"/>
            <a:ext cx="18288000" cy="12401944"/>
          </a:xfrm>
          <a:prstGeom prst="rect">
            <a:avLst/>
          </a:prstGeom>
        </p:spPr>
      </p:pic>
      <p:sp>
        <p:nvSpPr>
          <p:cNvPr id="3" name="TextBox 3"/>
          <p:cNvSpPr txBox="1"/>
          <p:nvPr/>
        </p:nvSpPr>
        <p:spPr>
          <a:xfrm>
            <a:off x="992257" y="1291725"/>
            <a:ext cx="12456455" cy="1575431"/>
          </a:xfrm>
          <a:prstGeom prst="rect">
            <a:avLst/>
          </a:prstGeom>
        </p:spPr>
        <p:txBody>
          <a:bodyPr wrap="square" lIns="0" tIns="0" rIns="0" bIns="0" rtlCol="0" anchor="t">
            <a:spAutoFit/>
          </a:bodyPr>
          <a:lstStyle/>
          <a:p>
            <a:pPr algn="l">
              <a:lnSpc>
                <a:spcPts val="11700"/>
              </a:lnSpc>
            </a:pPr>
            <a:r>
              <a:rPr lang="en-US" sz="11700" b="1" dirty="0">
                <a:solidFill>
                  <a:srgbClr val="FFFFFF"/>
                </a:solidFill>
                <a:latin typeface="Poppins Ultra-Bold"/>
                <a:ea typeface="Poppins Ultra-Bold"/>
                <a:cs typeface="Poppins Ultra-Bold"/>
                <a:sym typeface="Poppins Ultra-Bold"/>
              </a:rPr>
              <a:t>ANALOGY</a:t>
            </a:r>
          </a:p>
        </p:txBody>
      </p:sp>
      <p:sp>
        <p:nvSpPr>
          <p:cNvPr id="2" name="TextBox 1">
            <a:extLst>
              <a:ext uri="{FF2B5EF4-FFF2-40B4-BE49-F238E27FC236}">
                <a16:creationId xmlns:a16="http://schemas.microsoft.com/office/drawing/2014/main" id="{548935C6-919E-DDCD-6B1D-09EC29C93109}"/>
              </a:ext>
            </a:extLst>
          </p:cNvPr>
          <p:cNvSpPr txBox="1"/>
          <p:nvPr/>
        </p:nvSpPr>
        <p:spPr>
          <a:xfrm>
            <a:off x="3049657" y="3162300"/>
            <a:ext cx="13030200" cy="9725739"/>
          </a:xfrm>
          <a:prstGeom prst="rect">
            <a:avLst/>
          </a:prstGeom>
          <a:noFill/>
        </p:spPr>
        <p:txBody>
          <a:bodyPr wrap="square" rtlCol="0">
            <a:spAutoFit/>
          </a:bodyPr>
          <a:lstStyle/>
          <a:p>
            <a:r>
              <a:rPr lang="en-GB" sz="3400" b="1" dirty="0">
                <a:solidFill>
                  <a:schemeClr val="bg1">
                    <a:lumMod val="85000"/>
                  </a:schemeClr>
                </a:solidFill>
                <a:latin typeface="Poppins" panose="00000500000000000000" pitchFamily="2" charset="0"/>
                <a:cs typeface="Poppins" panose="00000500000000000000" pitchFamily="2" charset="0"/>
              </a:rPr>
              <a:t>Performance – Project</a:t>
            </a:r>
          </a:p>
          <a:p>
            <a:endParaRPr lang="en-GB" sz="3400" b="1" dirty="0">
              <a:solidFill>
                <a:schemeClr val="bg1">
                  <a:lumMod val="85000"/>
                </a:schemeClr>
              </a:solidFill>
              <a:latin typeface="Poppins" panose="00000500000000000000" pitchFamily="2" charset="0"/>
              <a:cs typeface="Poppins" panose="00000500000000000000" pitchFamily="2" charset="0"/>
            </a:endParaRPr>
          </a:p>
          <a:p>
            <a:r>
              <a:rPr lang="en-GB" sz="3400" b="1" dirty="0">
                <a:solidFill>
                  <a:schemeClr val="bg1">
                    <a:lumMod val="85000"/>
                  </a:schemeClr>
                </a:solidFill>
                <a:latin typeface="Poppins" panose="00000500000000000000" pitchFamily="2" charset="0"/>
                <a:cs typeface="Poppins" panose="00000500000000000000" pitchFamily="2" charset="0"/>
              </a:rPr>
              <a:t>Score – Project Plan </a:t>
            </a:r>
          </a:p>
          <a:p>
            <a:endParaRPr lang="en-GB" sz="3400" b="1" dirty="0">
              <a:solidFill>
                <a:schemeClr val="bg1">
                  <a:lumMod val="85000"/>
                </a:schemeClr>
              </a:solidFill>
              <a:latin typeface="Poppins" panose="00000500000000000000" pitchFamily="2" charset="0"/>
              <a:cs typeface="Poppins" panose="00000500000000000000" pitchFamily="2" charset="0"/>
            </a:endParaRPr>
          </a:p>
          <a:p>
            <a:r>
              <a:rPr lang="en-GB" sz="3400" b="1" dirty="0">
                <a:solidFill>
                  <a:schemeClr val="bg1">
                    <a:lumMod val="85000"/>
                  </a:schemeClr>
                </a:solidFill>
                <a:latin typeface="Poppins" panose="00000500000000000000" pitchFamily="2" charset="0"/>
                <a:cs typeface="Poppins" panose="00000500000000000000" pitchFamily="2" charset="0"/>
              </a:rPr>
              <a:t>Orchestra –Team Members </a:t>
            </a:r>
          </a:p>
          <a:p>
            <a:endParaRPr lang="en-GB" sz="3400" b="1" dirty="0">
              <a:solidFill>
                <a:schemeClr val="bg1">
                  <a:lumMod val="85000"/>
                </a:schemeClr>
              </a:solidFill>
              <a:latin typeface="Poppins" panose="00000500000000000000" pitchFamily="2" charset="0"/>
              <a:cs typeface="Poppins" panose="00000500000000000000" pitchFamily="2" charset="0"/>
            </a:endParaRPr>
          </a:p>
          <a:p>
            <a:r>
              <a:rPr lang="en-GB" sz="3400" b="1" dirty="0">
                <a:solidFill>
                  <a:schemeClr val="bg1">
                    <a:lumMod val="85000"/>
                  </a:schemeClr>
                </a:solidFill>
                <a:latin typeface="Poppins" panose="00000500000000000000" pitchFamily="2" charset="0"/>
                <a:cs typeface="Poppins" panose="00000500000000000000" pitchFamily="2" charset="0"/>
              </a:rPr>
              <a:t>Conductor – Project Manager </a:t>
            </a:r>
          </a:p>
          <a:p>
            <a:endParaRPr lang="en-GB" sz="3400" b="1" dirty="0">
              <a:solidFill>
                <a:schemeClr val="bg1">
                  <a:lumMod val="85000"/>
                </a:schemeClr>
              </a:solidFill>
              <a:latin typeface="Poppins" panose="00000500000000000000" pitchFamily="2" charset="0"/>
              <a:cs typeface="Poppins" panose="00000500000000000000" pitchFamily="2" charset="0"/>
            </a:endParaRPr>
          </a:p>
          <a:p>
            <a:r>
              <a:rPr lang="en-GB" sz="3400" b="1" dirty="0">
                <a:solidFill>
                  <a:schemeClr val="bg1">
                    <a:lumMod val="85000"/>
                  </a:schemeClr>
                </a:solidFill>
                <a:latin typeface="Poppins" panose="00000500000000000000" pitchFamily="2" charset="0"/>
                <a:cs typeface="Poppins" panose="00000500000000000000" pitchFamily="2" charset="0"/>
              </a:rPr>
              <a:t>Audience – Stake Holders and Sponsors </a:t>
            </a: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endParaRPr lang="en-GB" sz="3000" dirty="0">
              <a:solidFill>
                <a:schemeClr val="bg1">
                  <a:lumMod val="85000"/>
                </a:schemeClr>
              </a:solidFill>
              <a:latin typeface="Poppins" panose="00000500000000000000" pitchFamily="2" charset="0"/>
              <a:cs typeface="Poppins" panose="00000500000000000000" pitchFamily="2" charset="0"/>
            </a:endParaRPr>
          </a:p>
          <a:p>
            <a:r>
              <a:rPr lang="en-GB" sz="2000" dirty="0">
                <a:solidFill>
                  <a:schemeClr val="bg1">
                    <a:lumMod val="85000"/>
                  </a:schemeClr>
                </a:solidFill>
                <a:latin typeface="Poppins" panose="00000500000000000000" pitchFamily="2" charset="0"/>
                <a:cs typeface="Poppins" panose="00000500000000000000" pitchFamily="2" charset="0"/>
              </a:rPr>
              <a:t> </a:t>
            </a:r>
          </a:p>
        </p:txBody>
      </p:sp>
      <p:pic>
        <p:nvPicPr>
          <p:cNvPr id="6" name="Graphic 5" descr="Violin with solid fill">
            <a:extLst>
              <a:ext uri="{FF2B5EF4-FFF2-40B4-BE49-F238E27FC236}">
                <a16:creationId xmlns:a16="http://schemas.microsoft.com/office/drawing/2014/main" id="{F90CB605-0C02-EACF-8DE7-C8BD35E713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8057" y="4914900"/>
            <a:ext cx="914400" cy="914400"/>
          </a:xfrm>
          <a:prstGeom prst="rect">
            <a:avLst/>
          </a:prstGeom>
        </p:spPr>
      </p:pic>
      <p:pic>
        <p:nvPicPr>
          <p:cNvPr id="8" name="Graphic 7" descr="Conductor female with solid fill">
            <a:extLst>
              <a:ext uri="{FF2B5EF4-FFF2-40B4-BE49-F238E27FC236}">
                <a16:creationId xmlns:a16="http://schemas.microsoft.com/office/drawing/2014/main" id="{A732231D-0C92-E336-BC70-B1F11CCABB6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768018" y="6005966"/>
            <a:ext cx="914400" cy="914400"/>
          </a:xfrm>
          <a:prstGeom prst="rect">
            <a:avLst/>
          </a:prstGeom>
        </p:spPr>
      </p:pic>
      <p:pic>
        <p:nvPicPr>
          <p:cNvPr id="12" name="Graphic 11" descr="Treble clef with solid fill">
            <a:extLst>
              <a:ext uri="{FF2B5EF4-FFF2-40B4-BE49-F238E27FC236}">
                <a16:creationId xmlns:a16="http://schemas.microsoft.com/office/drawing/2014/main" id="{EBA80626-0052-23D1-A7A2-73F1E51BB2E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62540" y="4000500"/>
            <a:ext cx="914400" cy="914400"/>
          </a:xfrm>
          <a:prstGeom prst="rect">
            <a:avLst/>
          </a:prstGeom>
        </p:spPr>
      </p:pic>
      <p:pic>
        <p:nvPicPr>
          <p:cNvPr id="16" name="Graphic 15" descr="Performance Curtains outline">
            <a:extLst>
              <a:ext uri="{FF2B5EF4-FFF2-40B4-BE49-F238E27FC236}">
                <a16:creationId xmlns:a16="http://schemas.microsoft.com/office/drawing/2014/main" id="{F948A90A-1A32-8DE7-F5CE-957C04748F9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948899" y="6962645"/>
            <a:ext cx="914400" cy="914400"/>
          </a:xfrm>
          <a:prstGeom prst="rect">
            <a:avLst/>
          </a:prstGeom>
        </p:spPr>
      </p:pic>
      <p:pic>
        <p:nvPicPr>
          <p:cNvPr id="19" name="Graphic 18" descr="Drama with solid fill">
            <a:extLst>
              <a:ext uri="{FF2B5EF4-FFF2-40B4-BE49-F238E27FC236}">
                <a16:creationId xmlns:a16="http://schemas.microsoft.com/office/drawing/2014/main" id="{FECBD3AC-6E7B-901A-86C9-07128332083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867814" y="3021496"/>
            <a:ext cx="914400" cy="914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139"/>
    </mc:Choice>
    <mc:Fallback xmlns="">
      <p:transition spd="slow" advTm="3813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pic>
        <p:nvPicPr>
          <p:cNvPr id="15" name="Picture 14" descr="A musical notes on a black background&#10;&#10;Description automatically generated">
            <a:extLst>
              <a:ext uri="{FF2B5EF4-FFF2-40B4-BE49-F238E27FC236}">
                <a16:creationId xmlns:a16="http://schemas.microsoft.com/office/drawing/2014/main" id="{5610C5E0-0705-F3C4-D9F9-F464F3C2463D}"/>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8821400" cy="10096500"/>
          </a:xfrm>
          <a:prstGeom prst="rect">
            <a:avLst/>
          </a:prstGeom>
        </p:spPr>
      </p:pic>
      <p:sp>
        <p:nvSpPr>
          <p:cNvPr id="2" name="Freeform 2"/>
          <p:cNvSpPr/>
          <p:nvPr/>
        </p:nvSpPr>
        <p:spPr>
          <a:xfrm>
            <a:off x="10482858" y="2255009"/>
            <a:ext cx="12228407" cy="12124525"/>
          </a:xfrm>
          <a:custGeom>
            <a:avLst/>
            <a:gdLst/>
            <a:ahLst/>
            <a:cxnLst/>
            <a:rect l="l" t="t" r="r" b="b"/>
            <a:pathLst>
              <a:path w="12228407" h="12124525">
                <a:moveTo>
                  <a:pt x="0" y="0"/>
                </a:moveTo>
                <a:lnTo>
                  <a:pt x="12228407" y="0"/>
                </a:lnTo>
                <a:lnTo>
                  <a:pt x="12228407" y="12124525"/>
                </a:lnTo>
                <a:lnTo>
                  <a:pt x="0" y="12124525"/>
                </a:lnTo>
                <a:lnTo>
                  <a:pt x="0" y="0"/>
                </a:lnTo>
                <a:close/>
              </a:path>
            </a:pathLst>
          </a:custGeom>
          <a:blipFill>
            <a:blip r:embed="rId4">
              <a:alphaModFix amt="8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TextBox 3"/>
          <p:cNvSpPr txBox="1"/>
          <p:nvPr/>
        </p:nvSpPr>
        <p:spPr>
          <a:xfrm>
            <a:off x="1028700" y="1291725"/>
            <a:ext cx="12456455" cy="1687830"/>
          </a:xfrm>
          <a:prstGeom prst="rect">
            <a:avLst/>
          </a:prstGeom>
        </p:spPr>
        <p:txBody>
          <a:bodyPr lIns="0" tIns="0" rIns="0" bIns="0" rtlCol="0" anchor="t">
            <a:spAutoFit/>
          </a:bodyPr>
          <a:lstStyle/>
          <a:p>
            <a:pPr algn="l">
              <a:lnSpc>
                <a:spcPts val="11700"/>
              </a:lnSpc>
            </a:pPr>
            <a:r>
              <a:rPr lang="en-US" sz="11700" b="1">
                <a:solidFill>
                  <a:srgbClr val="FFFFFF"/>
                </a:solidFill>
                <a:latin typeface="Poppins Ultra-Bold"/>
                <a:ea typeface="Poppins Ultra-Bold"/>
                <a:cs typeface="Poppins Ultra-Bold"/>
                <a:sym typeface="Poppins Ultra-Bold"/>
              </a:rPr>
              <a:t>INTRODUCTION</a:t>
            </a:r>
          </a:p>
        </p:txBody>
      </p:sp>
      <p:sp>
        <p:nvSpPr>
          <p:cNvPr id="4" name="TextBox 4"/>
          <p:cNvSpPr txBox="1"/>
          <p:nvPr/>
        </p:nvSpPr>
        <p:spPr>
          <a:xfrm>
            <a:off x="3214656" y="3923423"/>
            <a:ext cx="5929344" cy="2603277"/>
          </a:xfrm>
          <a:prstGeom prst="rect">
            <a:avLst/>
          </a:prstGeom>
        </p:spPr>
        <p:txBody>
          <a:bodyPr lIns="0" tIns="0" rIns="0" bIns="0" rtlCol="0" anchor="t">
            <a:spAutoFit/>
          </a:bodyPr>
          <a:lstStyle/>
          <a:p>
            <a:pPr marL="0" lvl="0" indent="0" algn="just">
              <a:lnSpc>
                <a:spcPts val="10750"/>
              </a:lnSpc>
            </a:pPr>
            <a:r>
              <a:rPr lang="en-US" sz="5000" b="1" dirty="0">
                <a:solidFill>
                  <a:srgbClr val="FFC000">
                    <a:alpha val="83922"/>
                  </a:srgbClr>
                </a:solidFill>
                <a:latin typeface="Poppins"/>
                <a:ea typeface="Poppins"/>
                <a:cs typeface="Poppins"/>
                <a:sym typeface="Poppins"/>
              </a:rPr>
              <a:t>The Project</a:t>
            </a:r>
          </a:p>
          <a:p>
            <a:pPr marL="0" lvl="0" indent="0" algn="just">
              <a:lnSpc>
                <a:spcPts val="10750"/>
              </a:lnSpc>
            </a:pPr>
            <a:endParaRPr lang="en-US" sz="5000" dirty="0">
              <a:solidFill>
                <a:srgbClr val="FFFFFF">
                  <a:alpha val="83922"/>
                </a:srgbClr>
              </a:solidFill>
              <a:latin typeface="Poppins"/>
              <a:ea typeface="Poppins"/>
              <a:cs typeface="Poppins"/>
              <a:sym typeface="Poppins"/>
            </a:endParaRPr>
          </a:p>
        </p:txBody>
      </p:sp>
      <p:sp>
        <p:nvSpPr>
          <p:cNvPr id="5" name="TextBox 5"/>
          <p:cNvSpPr txBox="1"/>
          <p:nvPr/>
        </p:nvSpPr>
        <p:spPr>
          <a:xfrm>
            <a:off x="3214656" y="6165335"/>
            <a:ext cx="5929344" cy="1254125"/>
          </a:xfrm>
          <a:prstGeom prst="rect">
            <a:avLst/>
          </a:prstGeom>
        </p:spPr>
        <p:txBody>
          <a:bodyPr lIns="0" tIns="0" rIns="0" bIns="0" rtlCol="0" anchor="t">
            <a:spAutoFit/>
          </a:bodyPr>
          <a:lstStyle/>
          <a:p>
            <a:pPr marL="0" lvl="0" indent="0" algn="just">
              <a:lnSpc>
                <a:spcPts val="10750"/>
              </a:lnSpc>
            </a:pPr>
            <a:r>
              <a:rPr lang="en-US" sz="5000" b="1" dirty="0">
                <a:solidFill>
                  <a:srgbClr val="FFC000">
                    <a:alpha val="83922"/>
                  </a:srgbClr>
                </a:solidFill>
                <a:latin typeface="Poppins"/>
                <a:ea typeface="Poppins"/>
                <a:cs typeface="Poppins"/>
                <a:sym typeface="Poppins"/>
              </a:rPr>
              <a:t>Methodology</a:t>
            </a:r>
            <a:r>
              <a:rPr lang="en-US" sz="5000" dirty="0">
                <a:solidFill>
                  <a:srgbClr val="FFC000">
                    <a:alpha val="83922"/>
                  </a:srgbClr>
                </a:solidFill>
                <a:latin typeface="Poppins"/>
                <a:ea typeface="Poppins"/>
                <a:cs typeface="Poppins"/>
                <a:sym typeface="Poppins"/>
              </a:rPr>
              <a:t> </a:t>
            </a:r>
          </a:p>
        </p:txBody>
      </p:sp>
      <p:pic>
        <p:nvPicPr>
          <p:cNvPr id="9" name="Graphic 8" descr="List with solid fill">
            <a:extLst>
              <a:ext uri="{FF2B5EF4-FFF2-40B4-BE49-F238E27FC236}">
                <a16:creationId xmlns:a16="http://schemas.microsoft.com/office/drawing/2014/main" id="{0C3E317E-DE25-3E6F-5640-19841AF814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6246" y="3923423"/>
            <a:ext cx="1669899" cy="1669899"/>
          </a:xfrm>
          <a:prstGeom prst="rect">
            <a:avLst/>
          </a:prstGeom>
        </p:spPr>
      </p:pic>
      <p:pic>
        <p:nvPicPr>
          <p:cNvPr id="11" name="Graphic 10" descr="Circles with arrows with solid fill">
            <a:extLst>
              <a:ext uri="{FF2B5EF4-FFF2-40B4-BE49-F238E27FC236}">
                <a16:creationId xmlns:a16="http://schemas.microsoft.com/office/drawing/2014/main" id="{468AFF4D-F09D-FDDE-79DB-DE1F2D50974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6236" y="5987663"/>
            <a:ext cx="2039123" cy="2039123"/>
          </a:xfrm>
          <a:prstGeom prst="rect">
            <a:avLst/>
          </a:prstGeom>
        </p:spPr>
      </p:pic>
      <p:sp>
        <p:nvSpPr>
          <p:cNvPr id="12" name="TextBox 11">
            <a:extLst>
              <a:ext uri="{FF2B5EF4-FFF2-40B4-BE49-F238E27FC236}">
                <a16:creationId xmlns:a16="http://schemas.microsoft.com/office/drawing/2014/main" id="{F62AA68E-E593-966E-54AD-F05106FC73E3}"/>
              </a:ext>
            </a:extLst>
          </p:cNvPr>
          <p:cNvSpPr txBox="1"/>
          <p:nvPr/>
        </p:nvSpPr>
        <p:spPr>
          <a:xfrm>
            <a:off x="7924800" y="4315075"/>
            <a:ext cx="9528049"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£3.7 million project funded by the Welsh European Funding Office (WEFO)</a:t>
            </a:r>
          </a:p>
          <a:p>
            <a:pPr marL="285750" indent="-285750">
              <a:buFont typeface="Arial" panose="020B0604020202020204" pitchFamily="34" charset="0"/>
              <a:buChar char="•"/>
            </a:pPr>
            <a:r>
              <a:rPr lang="en-US" sz="2400" dirty="0">
                <a:solidFill>
                  <a:schemeClr val="bg1"/>
                </a:solidFill>
                <a:latin typeface="Poppins" panose="00000500000000000000" pitchFamily="2" charset="0"/>
                <a:cs typeface="Poppins" panose="00000500000000000000" pitchFamily="2" charset="0"/>
              </a:rPr>
              <a:t>Axis 2: Skills for Growth</a:t>
            </a:r>
          </a:p>
          <a:p>
            <a:pPr marL="285750" indent="-285750">
              <a:buFont typeface="Arial" panose="020B0604020202020204" pitchFamily="34" charset="0"/>
              <a:buChar char="•"/>
            </a:pPr>
            <a:r>
              <a:rPr lang="en-US" sz="2400" dirty="0">
                <a:solidFill>
                  <a:schemeClr val="bg1"/>
                </a:solidFill>
                <a:latin typeface="Poppins" panose="00000500000000000000" pitchFamily="2" charset="0"/>
                <a:cs typeface="Poppins" panose="00000500000000000000" pitchFamily="2" charset="0"/>
              </a:rPr>
              <a:t>Priority 2.2: Improving the relevance of education and training systems in the </a:t>
            </a:r>
            <a:r>
              <a:rPr lang="en-GB" sz="2400" dirty="0">
                <a:solidFill>
                  <a:schemeClr val="bg1"/>
                </a:solidFill>
                <a:latin typeface="Poppins" panose="00000500000000000000" pitchFamily="2" charset="0"/>
                <a:cs typeface="Poppins" panose="00000500000000000000" pitchFamily="2" charset="0"/>
              </a:rPr>
              <a:t>labour</a:t>
            </a:r>
            <a:r>
              <a:rPr lang="en-US" sz="2400" dirty="0">
                <a:solidFill>
                  <a:schemeClr val="bg1"/>
                </a:solidFill>
                <a:latin typeface="Poppins" panose="00000500000000000000" pitchFamily="2" charset="0"/>
                <a:cs typeface="Poppins" panose="00000500000000000000" pitchFamily="2" charset="0"/>
              </a:rPr>
              <a:t> market</a:t>
            </a:r>
            <a:endParaRPr lang="en-GB" sz="2400" dirty="0">
              <a:solidFill>
                <a:schemeClr val="bg1"/>
              </a:solidFill>
              <a:latin typeface="Poppins" panose="00000500000000000000" pitchFamily="2" charset="0"/>
              <a:cs typeface="Poppins" panose="00000500000000000000" pitchFamily="2" charset="0"/>
            </a:endParaRPr>
          </a:p>
        </p:txBody>
      </p:sp>
      <p:sp>
        <p:nvSpPr>
          <p:cNvPr id="13" name="TextBox 12">
            <a:extLst>
              <a:ext uri="{FF2B5EF4-FFF2-40B4-BE49-F238E27FC236}">
                <a16:creationId xmlns:a16="http://schemas.microsoft.com/office/drawing/2014/main" id="{54C56DBB-1D41-6D1B-59A7-21007CDF2A78}"/>
              </a:ext>
            </a:extLst>
          </p:cNvPr>
          <p:cNvSpPr txBox="1"/>
          <p:nvPr/>
        </p:nvSpPr>
        <p:spPr>
          <a:xfrm>
            <a:off x="7924800" y="6546596"/>
            <a:ext cx="8349499"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WEFO Guidance Delivery Models </a:t>
            </a:r>
            <a:r>
              <a:rPr lang="en-GB" sz="1400" dirty="0">
                <a:solidFill>
                  <a:schemeClr val="bg1"/>
                </a:solidFill>
                <a:latin typeface="Poppins" panose="00000500000000000000" pitchFamily="2" charset="0"/>
                <a:cs typeface="Poppins" panose="00000500000000000000" pitchFamily="2" charset="0"/>
              </a:rPr>
              <a:t>(WEFO, 2018a; 2018b; 2014) </a:t>
            </a:r>
          </a:p>
          <a:p>
            <a:pPr marL="285750" indent="-285750">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Grant Recipient Body – Project Management Unit (PMU)</a:t>
            </a:r>
          </a:p>
          <a:p>
            <a:pPr marL="285750" indent="-285750">
              <a:buFont typeface="Arial" panose="020B0604020202020204" pitchFamily="34" charset="0"/>
              <a:buChar char="•"/>
            </a:pPr>
            <a:r>
              <a:rPr lang="en-GB" sz="2400" dirty="0">
                <a:solidFill>
                  <a:schemeClr val="bg1"/>
                </a:solidFill>
                <a:latin typeface="Poppins" panose="00000500000000000000" pitchFamily="2" charset="0"/>
                <a:cs typeface="Poppins" panose="00000500000000000000" pitchFamily="2" charset="0"/>
              </a:rPr>
              <a:t>Based on the waterfall methodology </a:t>
            </a:r>
          </a:p>
        </p:txBody>
      </p:sp>
    </p:spTree>
    <p:extLst>
      <p:ext uri="{BB962C8B-B14F-4D97-AF65-F5344CB8AC3E}">
        <p14:creationId xmlns:p14="http://schemas.microsoft.com/office/powerpoint/2010/main" val="4118351174"/>
      </p:ext>
    </p:extLst>
  </p:cSld>
  <p:clrMapOvr>
    <a:masterClrMapping/>
  </p:clrMapOvr>
  <mc:AlternateContent xmlns:mc="http://schemas.openxmlformats.org/markup-compatibility/2006">
    <mc:Choice xmlns:p14="http://schemas.microsoft.com/office/powerpoint/2010/main" Requires="p14">
      <p:transition spd="slow" p14:dur="20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2" name="Freeform 2"/>
          <p:cNvSpPr/>
          <p:nvPr/>
        </p:nvSpPr>
        <p:spPr>
          <a:xfrm>
            <a:off x="9132548" y="1165918"/>
            <a:ext cx="9155452" cy="9155452"/>
          </a:xfrm>
          <a:custGeom>
            <a:avLst/>
            <a:gdLst/>
            <a:ahLst/>
            <a:cxnLst/>
            <a:rect l="l" t="t" r="r" b="b"/>
            <a:pathLst>
              <a:path w="9155452" h="9155452">
                <a:moveTo>
                  <a:pt x="0" y="0"/>
                </a:moveTo>
                <a:lnTo>
                  <a:pt x="9155452" y="0"/>
                </a:lnTo>
                <a:lnTo>
                  <a:pt x="9155452" y="9155452"/>
                </a:lnTo>
                <a:lnTo>
                  <a:pt x="0" y="9155452"/>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2464350" y="4201879"/>
            <a:ext cx="4794950" cy="4760078"/>
          </a:xfrm>
          <a:custGeom>
            <a:avLst/>
            <a:gdLst/>
            <a:ahLst/>
            <a:cxnLst/>
            <a:rect l="l" t="t" r="r" b="b"/>
            <a:pathLst>
              <a:path w="4794950" h="4760078">
                <a:moveTo>
                  <a:pt x="0" y="0"/>
                </a:moveTo>
                <a:lnTo>
                  <a:pt x="4794950" y="0"/>
                </a:lnTo>
                <a:lnTo>
                  <a:pt x="4794950" y="4760078"/>
                </a:lnTo>
                <a:lnTo>
                  <a:pt x="0" y="4760078"/>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4" name="TextBox 4"/>
          <p:cNvSpPr txBox="1"/>
          <p:nvPr/>
        </p:nvSpPr>
        <p:spPr>
          <a:xfrm>
            <a:off x="544775" y="581602"/>
            <a:ext cx="7294512" cy="3173730"/>
          </a:xfrm>
          <a:prstGeom prst="rect">
            <a:avLst/>
          </a:prstGeom>
        </p:spPr>
        <p:txBody>
          <a:bodyPr lIns="0" tIns="0" rIns="0" bIns="0" rtlCol="0" anchor="t">
            <a:spAutoFit/>
          </a:bodyPr>
          <a:lstStyle/>
          <a:p>
            <a:pPr algn="l">
              <a:lnSpc>
                <a:spcPts val="11700"/>
              </a:lnSpc>
            </a:pPr>
            <a:r>
              <a:rPr lang="en-US" sz="11700" b="1" dirty="0">
                <a:solidFill>
                  <a:srgbClr val="FFFFFF"/>
                </a:solidFill>
                <a:latin typeface="Poppins Bold"/>
                <a:ea typeface="Poppins Bold"/>
                <a:cs typeface="Poppins Bold"/>
                <a:sym typeface="Poppins Bold"/>
              </a:rPr>
              <a:t>KEY FINDINGS</a:t>
            </a:r>
          </a:p>
        </p:txBody>
      </p:sp>
      <p:sp>
        <p:nvSpPr>
          <p:cNvPr id="5" name="Freeform 5"/>
          <p:cNvSpPr/>
          <p:nvPr/>
        </p:nvSpPr>
        <p:spPr>
          <a:xfrm>
            <a:off x="3845895" y="893545"/>
            <a:ext cx="2297892" cy="808980"/>
          </a:xfrm>
          <a:custGeom>
            <a:avLst/>
            <a:gdLst/>
            <a:ahLst/>
            <a:cxnLst/>
            <a:rect l="l" t="t" r="r" b="b"/>
            <a:pathLst>
              <a:path w="2297892" h="808980">
                <a:moveTo>
                  <a:pt x="0" y="0"/>
                </a:moveTo>
                <a:lnTo>
                  <a:pt x="2297892" y="0"/>
                </a:lnTo>
                <a:lnTo>
                  <a:pt x="2297892" y="808980"/>
                </a:lnTo>
                <a:lnTo>
                  <a:pt x="0" y="808980"/>
                </a:lnTo>
                <a:lnTo>
                  <a:pt x="0" y="0"/>
                </a:lnTo>
                <a:close/>
              </a:path>
            </a:pathLst>
          </a:custGeom>
          <a:blipFill>
            <a:blip r:embed="rId7">
              <a:extLst>
                <a:ext uri="{96DAC541-7B7A-43D3-8B79-37D633B846F1}">
                  <asvg:svgBlip xmlns:asvg="http://schemas.microsoft.com/office/drawing/2016/SVG/main" r:embed="rId8"/>
                </a:ext>
              </a:extLst>
            </a:blip>
            <a:stretch>
              <a:fillRect l="-42766" t="-121933"/>
            </a:stretch>
          </a:blipFill>
        </p:spPr>
        <p:txBody>
          <a:bodyPr/>
          <a:lstStyle/>
          <a:p>
            <a:endParaRPr lang="en-GB"/>
          </a:p>
        </p:txBody>
      </p:sp>
      <p:graphicFrame>
        <p:nvGraphicFramePr>
          <p:cNvPr id="8" name="Diagram 7">
            <a:extLst>
              <a:ext uri="{FF2B5EF4-FFF2-40B4-BE49-F238E27FC236}">
                <a16:creationId xmlns:a16="http://schemas.microsoft.com/office/drawing/2014/main" id="{D1D05D94-9B2D-12C0-0FF7-2FF9DD613C42}"/>
              </a:ext>
            </a:extLst>
          </p:cNvPr>
          <p:cNvGraphicFramePr/>
          <p:nvPr>
            <p:extLst>
              <p:ext uri="{D42A27DB-BD31-4B8C-83A1-F6EECF244321}">
                <p14:modId xmlns:p14="http://schemas.microsoft.com/office/powerpoint/2010/main" val="4074774379"/>
              </p:ext>
            </p:extLst>
          </p:nvPr>
        </p:nvGraphicFramePr>
        <p:xfrm>
          <a:off x="606546" y="4326627"/>
          <a:ext cx="12499854" cy="317373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12522"/>
    </mc:Choice>
    <mc:Fallback xmlns="">
      <p:transition spd="slow" advTm="1252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grpSp>
        <p:nvGrpSpPr>
          <p:cNvPr id="2" name="Group 2"/>
          <p:cNvGrpSpPr/>
          <p:nvPr/>
        </p:nvGrpSpPr>
        <p:grpSpPr>
          <a:xfrm>
            <a:off x="178720" y="1586100"/>
            <a:ext cx="7429284" cy="10567800"/>
            <a:chOff x="0" y="-314317"/>
            <a:chExt cx="1956684" cy="1485116"/>
          </a:xfrm>
        </p:grpSpPr>
        <p:sp>
          <p:nvSpPr>
            <p:cNvPr id="3" name="Freeform 3"/>
            <p:cNvSpPr/>
            <p:nvPr/>
          </p:nvSpPr>
          <p:spPr>
            <a:xfrm>
              <a:off x="32214" y="-314317"/>
              <a:ext cx="1924470" cy="1170799"/>
            </a:xfrm>
            <a:custGeom>
              <a:avLst/>
              <a:gdLst/>
              <a:ahLst/>
              <a:cxnLst/>
              <a:rect l="l" t="t" r="r" b="b"/>
              <a:pathLst>
                <a:path w="1924470" h="1170799">
                  <a:moveTo>
                    <a:pt x="41321" y="0"/>
                  </a:moveTo>
                  <a:lnTo>
                    <a:pt x="1883148" y="0"/>
                  </a:lnTo>
                  <a:cubicBezTo>
                    <a:pt x="1894107" y="0"/>
                    <a:pt x="1904618" y="4354"/>
                    <a:pt x="1912367" y="12103"/>
                  </a:cubicBezTo>
                  <a:cubicBezTo>
                    <a:pt x="1920116" y="19852"/>
                    <a:pt x="1924470" y="30362"/>
                    <a:pt x="1924470" y="41321"/>
                  </a:cubicBezTo>
                  <a:lnTo>
                    <a:pt x="1924470" y="1129477"/>
                  </a:lnTo>
                  <a:cubicBezTo>
                    <a:pt x="1924470" y="1140436"/>
                    <a:pt x="1920116" y="1150947"/>
                    <a:pt x="1912367" y="1158696"/>
                  </a:cubicBezTo>
                  <a:cubicBezTo>
                    <a:pt x="1904618" y="1166445"/>
                    <a:pt x="1894107" y="1170799"/>
                    <a:pt x="1883148" y="1170799"/>
                  </a:cubicBezTo>
                  <a:lnTo>
                    <a:pt x="41321" y="1170799"/>
                  </a:lnTo>
                  <a:cubicBezTo>
                    <a:pt x="30362" y="1170799"/>
                    <a:pt x="19852" y="1166445"/>
                    <a:pt x="12103" y="1158696"/>
                  </a:cubicBezTo>
                  <a:cubicBezTo>
                    <a:pt x="4354" y="1150947"/>
                    <a:pt x="0" y="1140436"/>
                    <a:pt x="0" y="1129477"/>
                  </a:cubicBezTo>
                  <a:lnTo>
                    <a:pt x="0" y="41321"/>
                  </a:lnTo>
                  <a:cubicBezTo>
                    <a:pt x="0" y="30362"/>
                    <a:pt x="4354" y="19852"/>
                    <a:pt x="12103" y="12103"/>
                  </a:cubicBezTo>
                  <a:cubicBezTo>
                    <a:pt x="19852" y="4354"/>
                    <a:pt x="30362" y="0"/>
                    <a:pt x="41321" y="0"/>
                  </a:cubicBezTo>
                  <a:close/>
                </a:path>
              </a:pathLst>
            </a:custGeom>
            <a:solidFill>
              <a:srgbClr val="000000">
                <a:alpha val="0"/>
              </a:srgbClr>
            </a:solidFill>
            <a:ln w="28575" cap="rnd">
              <a:solidFill>
                <a:srgbClr val="FFBF00"/>
              </a:solidFill>
              <a:prstDash val="solid"/>
              <a:round/>
            </a:ln>
          </p:spPr>
          <p:txBody>
            <a:bodyPr/>
            <a:lstStyle/>
            <a:p>
              <a:endParaRPr lang="en-GB" dirty="0"/>
            </a:p>
          </p:txBody>
        </p:sp>
        <p:sp>
          <p:nvSpPr>
            <p:cNvPr id="4" name="TextBox 4"/>
            <p:cNvSpPr txBox="1"/>
            <p:nvPr/>
          </p:nvSpPr>
          <p:spPr>
            <a:xfrm>
              <a:off x="0" y="-66675"/>
              <a:ext cx="1924470" cy="1237474"/>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0523156" y="1585176"/>
            <a:ext cx="7306971" cy="8331180"/>
            <a:chOff x="0" y="0"/>
            <a:chExt cx="1924470" cy="1170799"/>
          </a:xfrm>
        </p:grpSpPr>
        <p:sp>
          <p:nvSpPr>
            <p:cNvPr id="6" name="Freeform 6"/>
            <p:cNvSpPr/>
            <p:nvPr/>
          </p:nvSpPr>
          <p:spPr>
            <a:xfrm>
              <a:off x="0" y="0"/>
              <a:ext cx="1924470" cy="1170799"/>
            </a:xfrm>
            <a:custGeom>
              <a:avLst/>
              <a:gdLst/>
              <a:ahLst/>
              <a:cxnLst/>
              <a:rect l="l" t="t" r="r" b="b"/>
              <a:pathLst>
                <a:path w="1924470" h="1170799">
                  <a:moveTo>
                    <a:pt x="41321" y="0"/>
                  </a:moveTo>
                  <a:lnTo>
                    <a:pt x="1883148" y="0"/>
                  </a:lnTo>
                  <a:cubicBezTo>
                    <a:pt x="1894107" y="0"/>
                    <a:pt x="1904618" y="4354"/>
                    <a:pt x="1912367" y="12103"/>
                  </a:cubicBezTo>
                  <a:cubicBezTo>
                    <a:pt x="1920116" y="19852"/>
                    <a:pt x="1924470" y="30362"/>
                    <a:pt x="1924470" y="41321"/>
                  </a:cubicBezTo>
                  <a:lnTo>
                    <a:pt x="1924470" y="1129477"/>
                  </a:lnTo>
                  <a:cubicBezTo>
                    <a:pt x="1924470" y="1140436"/>
                    <a:pt x="1920116" y="1150947"/>
                    <a:pt x="1912367" y="1158696"/>
                  </a:cubicBezTo>
                  <a:cubicBezTo>
                    <a:pt x="1904618" y="1166445"/>
                    <a:pt x="1894107" y="1170799"/>
                    <a:pt x="1883148" y="1170799"/>
                  </a:cubicBezTo>
                  <a:lnTo>
                    <a:pt x="41321" y="1170799"/>
                  </a:lnTo>
                  <a:cubicBezTo>
                    <a:pt x="30362" y="1170799"/>
                    <a:pt x="19852" y="1166445"/>
                    <a:pt x="12103" y="1158696"/>
                  </a:cubicBezTo>
                  <a:cubicBezTo>
                    <a:pt x="4354" y="1150947"/>
                    <a:pt x="0" y="1140436"/>
                    <a:pt x="0" y="1129477"/>
                  </a:cubicBezTo>
                  <a:lnTo>
                    <a:pt x="0" y="41321"/>
                  </a:lnTo>
                  <a:cubicBezTo>
                    <a:pt x="0" y="30362"/>
                    <a:pt x="4354" y="19852"/>
                    <a:pt x="12103" y="12103"/>
                  </a:cubicBezTo>
                  <a:cubicBezTo>
                    <a:pt x="19852" y="4354"/>
                    <a:pt x="30362" y="0"/>
                    <a:pt x="41321" y="0"/>
                  </a:cubicBezTo>
                  <a:close/>
                </a:path>
              </a:pathLst>
            </a:custGeom>
            <a:solidFill>
              <a:srgbClr val="FFBF00"/>
            </a:solidFill>
            <a:ln cap="rnd">
              <a:noFill/>
              <a:prstDash val="solid"/>
              <a:round/>
            </a:ln>
          </p:spPr>
          <p:txBody>
            <a:bodyPr/>
            <a:lstStyle/>
            <a:p>
              <a:endParaRPr lang="en-GB"/>
            </a:p>
          </p:txBody>
        </p:sp>
        <p:sp>
          <p:nvSpPr>
            <p:cNvPr id="7" name="TextBox 7"/>
            <p:cNvSpPr txBox="1"/>
            <p:nvPr/>
          </p:nvSpPr>
          <p:spPr>
            <a:xfrm>
              <a:off x="0" y="-66675"/>
              <a:ext cx="1924470" cy="1237474"/>
            </a:xfrm>
            <a:prstGeom prst="rect">
              <a:avLst/>
            </a:prstGeom>
          </p:spPr>
          <p:txBody>
            <a:bodyPr lIns="50800" tIns="50800" rIns="50800" bIns="50800" rtlCol="0" anchor="ctr"/>
            <a:lstStyle/>
            <a:p>
              <a:pPr algn="ctr">
                <a:lnSpc>
                  <a:spcPts val="3359"/>
                </a:lnSpc>
              </a:pPr>
              <a:endParaRPr/>
            </a:p>
          </p:txBody>
        </p:sp>
      </p:grpSp>
      <p:sp>
        <p:nvSpPr>
          <p:cNvPr id="9" name="Freeform 9"/>
          <p:cNvSpPr/>
          <p:nvPr/>
        </p:nvSpPr>
        <p:spPr>
          <a:xfrm>
            <a:off x="15386942" y="2039749"/>
            <a:ext cx="4995862" cy="4995862"/>
          </a:xfrm>
          <a:custGeom>
            <a:avLst/>
            <a:gdLst/>
            <a:ahLst/>
            <a:cxnLst/>
            <a:rect l="l" t="t" r="r" b="b"/>
            <a:pathLst>
              <a:path w="4995862" h="4995862">
                <a:moveTo>
                  <a:pt x="0" y="0"/>
                </a:moveTo>
                <a:lnTo>
                  <a:pt x="4995863" y="0"/>
                </a:lnTo>
                <a:lnTo>
                  <a:pt x="4995863" y="4995862"/>
                </a:lnTo>
                <a:lnTo>
                  <a:pt x="0" y="4995862"/>
                </a:lnTo>
                <a:lnTo>
                  <a:pt x="0" y="0"/>
                </a:lnTo>
                <a:close/>
              </a:path>
            </a:pathLst>
          </a:custGeom>
          <a:blipFill>
            <a:blip r:embed="rId3">
              <a:alphaModFix amt="23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1828800" y="292113"/>
            <a:ext cx="15201900" cy="1255537"/>
          </a:xfrm>
          <a:prstGeom prst="rect">
            <a:avLst/>
          </a:prstGeom>
        </p:spPr>
        <p:txBody>
          <a:bodyPr lIns="0" tIns="0" rIns="0" bIns="0" rtlCol="0" anchor="t">
            <a:spAutoFit/>
          </a:bodyPr>
          <a:lstStyle/>
          <a:p>
            <a:pPr algn="ctr">
              <a:lnSpc>
                <a:spcPts val="9520"/>
              </a:lnSpc>
            </a:pPr>
            <a:r>
              <a:rPr lang="en-US" sz="9520" b="1" dirty="0">
                <a:solidFill>
                  <a:srgbClr val="FFFFFF"/>
                </a:solidFill>
                <a:latin typeface="Poppins Ultra-Bold"/>
                <a:ea typeface="Poppins Ultra-Bold"/>
                <a:cs typeface="Poppins Ultra-Bold"/>
                <a:sym typeface="Poppins Ultra-Bold"/>
              </a:rPr>
              <a:t>KEY FINDINGS</a:t>
            </a:r>
          </a:p>
        </p:txBody>
      </p:sp>
      <p:sp>
        <p:nvSpPr>
          <p:cNvPr id="11" name="TextBox 11"/>
          <p:cNvSpPr txBox="1"/>
          <p:nvPr/>
        </p:nvSpPr>
        <p:spPr>
          <a:xfrm>
            <a:off x="1694553" y="1764260"/>
            <a:ext cx="4551992" cy="975716"/>
          </a:xfrm>
          <a:prstGeom prst="rect">
            <a:avLst/>
          </a:prstGeom>
        </p:spPr>
        <p:txBody>
          <a:bodyPr lIns="0" tIns="0" rIns="0" bIns="0" rtlCol="0" anchor="t">
            <a:spAutoFit/>
          </a:bodyPr>
          <a:lstStyle/>
          <a:p>
            <a:pPr marL="0" lvl="0" indent="0" algn="ctr">
              <a:lnSpc>
                <a:spcPts val="3919"/>
              </a:lnSpc>
              <a:spcBef>
                <a:spcPct val="0"/>
              </a:spcBef>
            </a:pPr>
            <a:r>
              <a:rPr lang="en-US" sz="2799" b="1" dirty="0">
                <a:solidFill>
                  <a:srgbClr val="FFFFFF"/>
                </a:solidFill>
                <a:latin typeface="Poppins Bold"/>
                <a:ea typeface="Poppins Bold"/>
                <a:cs typeface="Poppins Bold"/>
                <a:sym typeface="Poppins Bold"/>
              </a:rPr>
              <a:t>1. Inflexibility of the Waterfall </a:t>
            </a:r>
            <a:r>
              <a:rPr lang="en-GB" sz="2799" b="1" dirty="0">
                <a:solidFill>
                  <a:srgbClr val="FFFFFF"/>
                </a:solidFill>
                <a:latin typeface="Poppins Bold"/>
                <a:ea typeface="Poppins Bold"/>
                <a:cs typeface="Poppins Bold"/>
                <a:sym typeface="Poppins Bold"/>
              </a:rPr>
              <a:t>Methodology</a:t>
            </a:r>
          </a:p>
        </p:txBody>
      </p:sp>
      <p:sp>
        <p:nvSpPr>
          <p:cNvPr id="12" name="TextBox 12"/>
          <p:cNvSpPr txBox="1"/>
          <p:nvPr/>
        </p:nvSpPr>
        <p:spPr>
          <a:xfrm>
            <a:off x="12059385" y="1835227"/>
            <a:ext cx="4551992" cy="975716"/>
          </a:xfrm>
          <a:prstGeom prst="rect">
            <a:avLst/>
          </a:prstGeom>
        </p:spPr>
        <p:txBody>
          <a:bodyPr lIns="0" tIns="0" rIns="0" bIns="0" rtlCol="0" anchor="t">
            <a:spAutoFit/>
          </a:bodyPr>
          <a:lstStyle/>
          <a:p>
            <a:pPr marL="0" lvl="0" indent="0" algn="ctr">
              <a:lnSpc>
                <a:spcPts val="3919"/>
              </a:lnSpc>
              <a:spcBef>
                <a:spcPct val="0"/>
              </a:spcBef>
            </a:pPr>
            <a:r>
              <a:rPr lang="en-US" sz="2799" b="1" dirty="0">
                <a:solidFill>
                  <a:srgbClr val="000A2E"/>
                </a:solidFill>
                <a:latin typeface="Poppins Bold"/>
                <a:ea typeface="Poppins Bold"/>
                <a:cs typeface="Poppins Bold"/>
                <a:sym typeface="Poppins Bold"/>
              </a:rPr>
              <a:t>2. Leadership and Communication Failures</a:t>
            </a:r>
          </a:p>
        </p:txBody>
      </p:sp>
      <p:sp>
        <p:nvSpPr>
          <p:cNvPr id="13" name="TextBox 13"/>
          <p:cNvSpPr txBox="1"/>
          <p:nvPr/>
        </p:nvSpPr>
        <p:spPr>
          <a:xfrm>
            <a:off x="594594" y="2997190"/>
            <a:ext cx="6664690" cy="6986528"/>
          </a:xfrm>
          <a:prstGeom prst="rect">
            <a:avLst/>
          </a:prstGeom>
        </p:spPr>
        <p:txBody>
          <a:bodyPr wrap="square" lIns="0" tIns="0" rIns="0" bIns="0" rtlCol="0" anchor="t">
            <a:spAutoFit/>
          </a:bodyPr>
          <a:lstStyle/>
          <a:p>
            <a:pPr marL="0" lvl="0" indent="0">
              <a:lnSpc>
                <a:spcPct val="150000"/>
              </a:lnSpc>
            </a:pPr>
            <a:r>
              <a:rPr lang="en-GB" sz="1600" dirty="0">
                <a:solidFill>
                  <a:srgbClr val="FFFFFF">
                    <a:alpha val="83922"/>
                  </a:srgbClr>
                </a:solidFill>
                <a:latin typeface="Poppins"/>
                <a:ea typeface="Poppins"/>
                <a:cs typeface="Poppins"/>
                <a:sym typeface="Poppins"/>
              </a:rPr>
              <a:t>The project followed the Waterfall methodology which is known for its structured and linear approach to project management </a:t>
            </a:r>
            <a:r>
              <a:rPr lang="en-GB" sz="1200" dirty="0">
                <a:solidFill>
                  <a:srgbClr val="FFFFFF">
                    <a:alpha val="83922"/>
                  </a:srgbClr>
                </a:solidFill>
                <a:latin typeface="Poppins"/>
                <a:ea typeface="Poppins"/>
                <a:cs typeface="Poppins"/>
                <a:sym typeface="Poppins"/>
              </a:rPr>
              <a:t>(PMBOK, 2021). </a:t>
            </a:r>
          </a:p>
          <a:p>
            <a:pPr marL="0" lvl="0" indent="0">
              <a:lnSpc>
                <a:spcPct val="150000"/>
              </a:lnSpc>
            </a:pPr>
            <a:endParaRPr lang="en-GB" sz="1600" dirty="0">
              <a:solidFill>
                <a:srgbClr val="FFFFFF">
                  <a:alpha val="83922"/>
                </a:srgbClr>
              </a:solidFill>
              <a:latin typeface="Poppins"/>
              <a:ea typeface="Poppins"/>
              <a:cs typeface="Poppins"/>
              <a:sym typeface="Poppins"/>
            </a:endParaRPr>
          </a:p>
          <a:p>
            <a:pPr marL="0" lvl="0" indent="0">
              <a:lnSpc>
                <a:spcPct val="150000"/>
              </a:lnSpc>
            </a:pPr>
            <a:r>
              <a:rPr lang="en-GB" sz="1600" dirty="0">
                <a:solidFill>
                  <a:srgbClr val="FFFFFF">
                    <a:alpha val="83922"/>
                  </a:srgbClr>
                </a:solidFill>
                <a:latin typeface="Poppins"/>
                <a:ea typeface="Poppins"/>
                <a:cs typeface="Poppins"/>
                <a:sym typeface="Poppins"/>
              </a:rPr>
              <a:t>While this was effective for predictable aspects such as budgeting, scheduling, and compliance with funders like WEFO, it lacked flexibility. </a:t>
            </a:r>
          </a:p>
          <a:p>
            <a:pPr marL="0" lvl="0" indent="0">
              <a:lnSpc>
                <a:spcPct val="150000"/>
              </a:lnSpc>
            </a:pPr>
            <a:endParaRPr lang="en-GB" sz="1600" dirty="0">
              <a:solidFill>
                <a:srgbClr val="FFFFFF">
                  <a:alpha val="83922"/>
                </a:srgbClr>
              </a:solidFill>
              <a:latin typeface="Poppins"/>
              <a:ea typeface="Poppins"/>
              <a:cs typeface="Poppins"/>
              <a:sym typeface="Poppins"/>
            </a:endParaRPr>
          </a:p>
          <a:p>
            <a:pPr marL="0" lvl="0" indent="0">
              <a:lnSpc>
                <a:spcPct val="150000"/>
              </a:lnSpc>
            </a:pPr>
            <a:r>
              <a:rPr lang="en-GB" sz="1600" dirty="0">
                <a:solidFill>
                  <a:srgbClr val="FFFFFF">
                    <a:alpha val="83922"/>
                  </a:srgbClr>
                </a:solidFill>
                <a:latin typeface="Poppins"/>
                <a:ea typeface="Poppins"/>
                <a:cs typeface="Poppins"/>
                <a:sym typeface="Poppins"/>
              </a:rPr>
              <a:t>This created difficulties when unexpected changes occurred, as the methodology does not accommodate iterative feedback or adapt to evolving stakeholder needs </a:t>
            </a:r>
            <a:r>
              <a:rPr lang="en-GB" sz="1200" dirty="0">
                <a:solidFill>
                  <a:srgbClr val="FFFFFF">
                    <a:alpha val="83922"/>
                  </a:srgbClr>
                </a:solidFill>
                <a:latin typeface="Poppins"/>
                <a:ea typeface="Poppins"/>
                <a:cs typeface="Poppins"/>
                <a:sym typeface="Poppins"/>
              </a:rPr>
              <a:t>(APM, 2019).</a:t>
            </a:r>
          </a:p>
          <a:p>
            <a:pPr marL="0" lvl="0" indent="0">
              <a:lnSpc>
                <a:spcPct val="150000"/>
              </a:lnSpc>
            </a:pPr>
            <a:endParaRPr lang="en-GB" sz="1600" dirty="0">
              <a:solidFill>
                <a:srgbClr val="FFFFFF">
                  <a:alpha val="83922"/>
                </a:srgbClr>
              </a:solidFill>
              <a:latin typeface="Poppins"/>
              <a:ea typeface="Poppins"/>
              <a:cs typeface="Poppins"/>
              <a:sym typeface="Poppins"/>
            </a:endParaRPr>
          </a:p>
          <a:p>
            <a:pPr>
              <a:lnSpc>
                <a:spcPct val="150000"/>
              </a:lnSpc>
            </a:pPr>
            <a:r>
              <a:rPr lang="en-GB" sz="1600" dirty="0">
                <a:solidFill>
                  <a:srgbClr val="FFFFFF">
                    <a:alpha val="83922"/>
                  </a:srgbClr>
                </a:solidFill>
                <a:latin typeface="Poppins"/>
                <a:ea typeface="Poppins"/>
                <a:cs typeface="Poppins"/>
                <a:sym typeface="Poppins"/>
              </a:rPr>
              <a:t>This was particularly problematic in a project reliant on external funding and shifting market conditions </a:t>
            </a:r>
            <a:r>
              <a:rPr lang="en-GB" sz="1200" dirty="0">
                <a:solidFill>
                  <a:srgbClr val="FFFFFF">
                    <a:alpha val="83922"/>
                  </a:srgbClr>
                </a:solidFill>
                <a:latin typeface="Poppins"/>
                <a:ea typeface="Poppins"/>
                <a:cs typeface="Poppins"/>
                <a:sym typeface="Poppins"/>
              </a:rPr>
              <a:t>(Sommer </a:t>
            </a:r>
            <a:r>
              <a:rPr lang="en-GB" sz="1200" i="1" dirty="0">
                <a:solidFill>
                  <a:srgbClr val="FFFFFF">
                    <a:alpha val="83922"/>
                  </a:srgbClr>
                </a:solidFill>
                <a:latin typeface="Poppins"/>
                <a:ea typeface="Poppins"/>
                <a:cs typeface="Poppins"/>
                <a:sym typeface="Poppins"/>
              </a:rPr>
              <a:t>et al</a:t>
            </a:r>
            <a:r>
              <a:rPr lang="en-GB" sz="1200" dirty="0">
                <a:solidFill>
                  <a:srgbClr val="FFFFFF">
                    <a:alpha val="83922"/>
                  </a:srgbClr>
                </a:solidFill>
                <a:latin typeface="Poppins"/>
                <a:ea typeface="Poppins"/>
                <a:cs typeface="Poppins"/>
                <a:sym typeface="Poppins"/>
              </a:rPr>
              <a:t>., 2014).</a:t>
            </a:r>
          </a:p>
          <a:p>
            <a:pPr marL="0" lvl="0" indent="0">
              <a:lnSpc>
                <a:spcPct val="150000"/>
              </a:lnSpc>
            </a:pPr>
            <a:endParaRPr lang="en-GB" sz="1600" dirty="0">
              <a:solidFill>
                <a:srgbClr val="FFFFFF">
                  <a:alpha val="83922"/>
                </a:srgbClr>
              </a:solidFill>
              <a:latin typeface="Poppins"/>
              <a:ea typeface="Poppins"/>
              <a:cs typeface="Poppins"/>
              <a:sym typeface="Poppins"/>
            </a:endParaRPr>
          </a:p>
          <a:p>
            <a:pPr marL="0" lvl="0" indent="0">
              <a:lnSpc>
                <a:spcPct val="150000"/>
              </a:lnSpc>
            </a:pPr>
            <a:r>
              <a:rPr lang="en-GB" sz="1600" b="1" dirty="0">
                <a:solidFill>
                  <a:srgbClr val="FFFFFF">
                    <a:alpha val="83922"/>
                  </a:srgbClr>
                </a:solidFill>
                <a:latin typeface="Poppins"/>
                <a:ea typeface="Poppins"/>
                <a:cs typeface="Poppins"/>
                <a:sym typeface="Poppins"/>
              </a:rPr>
              <a:t>Impact</a:t>
            </a:r>
            <a:r>
              <a:rPr lang="en-GB" sz="1600" dirty="0">
                <a:solidFill>
                  <a:srgbClr val="FFFFFF">
                    <a:alpha val="83922"/>
                  </a:srgbClr>
                </a:solidFill>
                <a:latin typeface="Poppins"/>
                <a:ea typeface="Poppins"/>
                <a:cs typeface="Poppins"/>
                <a:sym typeface="Poppins"/>
              </a:rPr>
              <a:t>: The project became less responsive to the needs of employers and stakeholders, limiting its ability to adapt and ultimately leading to target underachievement. </a:t>
            </a:r>
          </a:p>
          <a:p>
            <a:pPr marL="0" lvl="0" indent="0">
              <a:lnSpc>
                <a:spcPct val="150000"/>
              </a:lnSpc>
            </a:pPr>
            <a:endParaRPr lang="en-GB" sz="1600" dirty="0">
              <a:solidFill>
                <a:srgbClr val="FFFFFF">
                  <a:alpha val="83922"/>
                </a:srgbClr>
              </a:solidFill>
              <a:latin typeface="Poppins"/>
              <a:ea typeface="Poppins"/>
              <a:cs typeface="Poppins"/>
              <a:sym typeface="Poppins"/>
            </a:endParaRPr>
          </a:p>
        </p:txBody>
      </p:sp>
      <p:sp>
        <p:nvSpPr>
          <p:cNvPr id="14" name="TextBox 14"/>
          <p:cNvSpPr txBox="1"/>
          <p:nvPr/>
        </p:nvSpPr>
        <p:spPr>
          <a:xfrm>
            <a:off x="10813248" y="3060994"/>
            <a:ext cx="6542378" cy="5878532"/>
          </a:xfrm>
          <a:prstGeom prst="rect">
            <a:avLst/>
          </a:prstGeom>
        </p:spPr>
        <p:txBody>
          <a:bodyPr lIns="0" tIns="0" rIns="0" bIns="0" rtlCol="0" anchor="t">
            <a:spAutoFit/>
          </a:bodyPr>
          <a:lstStyle/>
          <a:p>
            <a:pPr>
              <a:lnSpc>
                <a:spcPct val="150000"/>
              </a:lnSpc>
            </a:pPr>
            <a:r>
              <a:rPr lang="en-GB" sz="1600" kern="100" dirty="0">
                <a:effectLst/>
                <a:latin typeface="Poppins" panose="00000500000000000000" pitchFamily="2" charset="0"/>
                <a:ea typeface="Aptos" panose="020B0004020202020204" pitchFamily="34" charset="0"/>
                <a:cs typeface="Poppins" panose="00000500000000000000" pitchFamily="2" charset="0"/>
              </a:rPr>
              <a:t>The leadership approach in the project was largely </a:t>
            </a:r>
            <a:r>
              <a:rPr lang="en-GB" sz="1600" b="1" kern="100" dirty="0">
                <a:effectLst/>
                <a:latin typeface="Poppins" panose="00000500000000000000" pitchFamily="2" charset="0"/>
                <a:ea typeface="Aptos" panose="020B0004020202020204" pitchFamily="34" charset="0"/>
                <a:cs typeface="Poppins" panose="00000500000000000000" pitchFamily="2" charset="0"/>
              </a:rPr>
              <a:t>Laissez-Faire</a:t>
            </a:r>
            <a:r>
              <a:rPr lang="en-GB" sz="1600" kern="100" dirty="0">
                <a:effectLst/>
                <a:latin typeface="Poppins" panose="00000500000000000000" pitchFamily="2" charset="0"/>
                <a:ea typeface="Aptos" panose="020B0004020202020204" pitchFamily="34" charset="0"/>
                <a:cs typeface="Poppins" panose="00000500000000000000" pitchFamily="2" charset="0"/>
              </a:rPr>
              <a:t>, a style that allows for high levels of autonomy but often led to unclear roles and weak direction </a:t>
            </a:r>
            <a:r>
              <a:rPr lang="en-GB" sz="1200" kern="100" dirty="0">
                <a:effectLst/>
                <a:latin typeface="Poppins" panose="00000500000000000000" pitchFamily="2" charset="0"/>
                <a:ea typeface="Aptos" panose="020B0004020202020204" pitchFamily="34" charset="0"/>
                <a:cs typeface="Poppins" panose="00000500000000000000" pitchFamily="2" charset="0"/>
              </a:rPr>
              <a:t>(Munna, 2021). </a:t>
            </a:r>
          </a:p>
          <a:p>
            <a:pPr>
              <a:lnSpc>
                <a:spcPct val="150000"/>
              </a:lnSpc>
            </a:pPr>
            <a:endParaRPr lang="en-GB" sz="1600" kern="100" dirty="0">
              <a:latin typeface="Poppins" panose="00000500000000000000" pitchFamily="2" charset="0"/>
              <a:ea typeface="Aptos" panose="020B0004020202020204" pitchFamily="34" charset="0"/>
              <a:cs typeface="Poppins" panose="00000500000000000000" pitchFamily="2" charset="0"/>
            </a:endParaRPr>
          </a:p>
          <a:p>
            <a:pPr>
              <a:lnSpc>
                <a:spcPct val="150000"/>
              </a:lnSpc>
            </a:pPr>
            <a:r>
              <a:rPr lang="en-GB" sz="1600" kern="100" dirty="0">
                <a:effectLst/>
                <a:latin typeface="Poppins" panose="00000500000000000000" pitchFamily="2" charset="0"/>
                <a:ea typeface="Aptos" panose="020B0004020202020204" pitchFamily="34" charset="0"/>
                <a:cs typeface="Poppins" panose="00000500000000000000" pitchFamily="2" charset="0"/>
              </a:rPr>
              <a:t>The lack of structured leadership created confusion within the team, which struggled with internal communication and coordination. </a:t>
            </a:r>
          </a:p>
          <a:p>
            <a:pPr>
              <a:lnSpc>
                <a:spcPct val="150000"/>
              </a:lnSpc>
            </a:pPr>
            <a:endParaRPr lang="en-GB" sz="1600" kern="100" dirty="0">
              <a:latin typeface="Poppins" panose="00000500000000000000" pitchFamily="2" charset="0"/>
              <a:ea typeface="Aptos" panose="020B0004020202020204" pitchFamily="34" charset="0"/>
              <a:cs typeface="Poppins" panose="00000500000000000000" pitchFamily="2" charset="0"/>
            </a:endParaRPr>
          </a:p>
          <a:p>
            <a:pPr>
              <a:lnSpc>
                <a:spcPct val="150000"/>
              </a:lnSpc>
            </a:pPr>
            <a:r>
              <a:rPr lang="en-GB" sz="1600" kern="100" dirty="0">
                <a:effectLst/>
                <a:latin typeface="Poppins" panose="00000500000000000000" pitchFamily="2" charset="0"/>
                <a:ea typeface="Aptos" panose="020B0004020202020204" pitchFamily="34" charset="0"/>
                <a:cs typeface="Poppins" panose="00000500000000000000" pitchFamily="2" charset="0"/>
              </a:rPr>
              <a:t>Without a clear leader to guide conflicts and uncertainties, team dynamics deteriorated significantly affecting morale </a:t>
            </a:r>
            <a:r>
              <a:rPr lang="en-GB" sz="1200" dirty="0">
                <a:latin typeface="Poppins"/>
                <a:ea typeface="Poppins"/>
                <a:cs typeface="Poppins"/>
                <a:sym typeface="Poppins"/>
              </a:rPr>
              <a:t>(Sommer </a:t>
            </a:r>
            <a:r>
              <a:rPr lang="en-GB" sz="1200" i="1" dirty="0">
                <a:latin typeface="Poppins"/>
                <a:ea typeface="Poppins"/>
                <a:cs typeface="Poppins"/>
                <a:sym typeface="Poppins"/>
              </a:rPr>
              <a:t>et al</a:t>
            </a:r>
            <a:r>
              <a:rPr lang="en-GB" sz="1200" dirty="0">
                <a:latin typeface="Poppins"/>
                <a:ea typeface="Poppins"/>
                <a:cs typeface="Poppins"/>
                <a:sym typeface="Poppins"/>
              </a:rPr>
              <a:t>., 2014).</a:t>
            </a:r>
            <a:r>
              <a:rPr lang="en-GB" sz="1200" kern="100" dirty="0">
                <a:effectLst/>
                <a:latin typeface="Poppins" panose="00000500000000000000" pitchFamily="2" charset="0"/>
                <a:ea typeface="Aptos" panose="020B0004020202020204" pitchFamily="34" charset="0"/>
                <a:cs typeface="Poppins" panose="00000500000000000000" pitchFamily="2" charset="0"/>
              </a:rPr>
              <a:t> </a:t>
            </a:r>
          </a:p>
          <a:p>
            <a:pPr>
              <a:lnSpc>
                <a:spcPct val="150000"/>
              </a:lnSpc>
            </a:pPr>
            <a:endParaRPr lang="en-GB" sz="1600" kern="100" dirty="0">
              <a:effectLst/>
              <a:latin typeface="Poppins" panose="00000500000000000000" pitchFamily="2" charset="0"/>
              <a:ea typeface="Aptos" panose="020B0004020202020204" pitchFamily="34" charset="0"/>
              <a:cs typeface="Poppins" panose="00000500000000000000" pitchFamily="2" charset="0"/>
            </a:endParaRPr>
          </a:p>
          <a:p>
            <a:pPr>
              <a:lnSpc>
                <a:spcPct val="150000"/>
              </a:lnSpc>
            </a:pPr>
            <a:r>
              <a:rPr lang="en-GB" sz="1600" b="1" kern="100" dirty="0">
                <a:effectLst/>
                <a:latin typeface="Poppins" panose="00000500000000000000" pitchFamily="2" charset="0"/>
                <a:ea typeface="Aptos" panose="020B0004020202020204" pitchFamily="34" charset="0"/>
                <a:cs typeface="Poppins" panose="00000500000000000000" pitchFamily="2" charset="0"/>
              </a:rPr>
              <a:t>Impact</a:t>
            </a:r>
            <a:r>
              <a:rPr lang="en-GB" sz="1600" kern="100" dirty="0">
                <a:effectLst/>
                <a:latin typeface="Poppins" panose="00000500000000000000" pitchFamily="2" charset="0"/>
                <a:ea typeface="Aptos" panose="020B0004020202020204" pitchFamily="34" charset="0"/>
                <a:cs typeface="Poppins" panose="00000500000000000000" pitchFamily="2" charset="0"/>
              </a:rPr>
              <a:t>: Poor leadership resulted in disengagement among team members and a lack of ownership over key tasks, which undermined both team performance and the overall project outcomes </a:t>
            </a:r>
            <a:r>
              <a:rPr lang="en-GB" sz="1200" kern="100" dirty="0">
                <a:effectLst/>
                <a:latin typeface="Poppins" panose="00000500000000000000" pitchFamily="2" charset="0"/>
                <a:ea typeface="Aptos" panose="020B0004020202020204" pitchFamily="34" charset="0"/>
                <a:cs typeface="Poppins" panose="00000500000000000000" pitchFamily="2" charset="0"/>
              </a:rPr>
              <a:t>(Adair, 2005).</a:t>
            </a:r>
          </a:p>
        </p:txBody>
      </p:sp>
      <p:pic>
        <p:nvPicPr>
          <p:cNvPr id="18" name="Picture 17" descr="A person in a blue coat and blue pants&#10;&#10;Description automatically generated">
            <a:extLst>
              <a:ext uri="{FF2B5EF4-FFF2-40B4-BE49-F238E27FC236}">
                <a16:creationId xmlns:a16="http://schemas.microsoft.com/office/drawing/2014/main" id="{933BF85D-9E76-7E33-10CA-64C65AA2763E}"/>
              </a:ext>
            </a:extLst>
          </p:cNvPr>
          <p:cNvPicPr>
            <a:picLocks noChangeAspect="1"/>
          </p:cNvPicPr>
          <p:nvPr/>
        </p:nvPicPr>
        <p:blipFill>
          <a:blip r:embed="rId5">
            <a:alphaModFix amt="70000"/>
            <a:extLst>
              <a:ext uri="{28A0092B-C50C-407E-A947-70E740481C1C}">
                <a14:useLocalDpi xmlns:a14="http://schemas.microsoft.com/office/drawing/2010/main" val="0"/>
              </a:ext>
            </a:extLst>
          </a:blip>
          <a:stretch>
            <a:fillRect/>
          </a:stretch>
        </p:blipFill>
        <p:spPr>
          <a:xfrm>
            <a:off x="7625960" y="3428542"/>
            <a:ext cx="3309601" cy="630549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2142"/>
    </mc:Choice>
    <mc:Fallback xmlns="">
      <p:transition spd="slow" advTm="17214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grpSp>
        <p:nvGrpSpPr>
          <p:cNvPr id="2" name="Group 2"/>
          <p:cNvGrpSpPr/>
          <p:nvPr/>
        </p:nvGrpSpPr>
        <p:grpSpPr>
          <a:xfrm>
            <a:off x="1089988" y="2260382"/>
            <a:ext cx="7429284" cy="9512518"/>
            <a:chOff x="0" y="-314317"/>
            <a:chExt cx="1956684" cy="1485116"/>
          </a:xfrm>
        </p:grpSpPr>
        <p:sp>
          <p:nvSpPr>
            <p:cNvPr id="3" name="Freeform 3"/>
            <p:cNvSpPr/>
            <p:nvPr/>
          </p:nvSpPr>
          <p:spPr>
            <a:xfrm>
              <a:off x="32214" y="-314317"/>
              <a:ext cx="1924470" cy="1170799"/>
            </a:xfrm>
            <a:custGeom>
              <a:avLst/>
              <a:gdLst/>
              <a:ahLst/>
              <a:cxnLst/>
              <a:rect l="l" t="t" r="r" b="b"/>
              <a:pathLst>
                <a:path w="1924470" h="1170799">
                  <a:moveTo>
                    <a:pt x="41321" y="0"/>
                  </a:moveTo>
                  <a:lnTo>
                    <a:pt x="1883148" y="0"/>
                  </a:lnTo>
                  <a:cubicBezTo>
                    <a:pt x="1894107" y="0"/>
                    <a:pt x="1904618" y="4354"/>
                    <a:pt x="1912367" y="12103"/>
                  </a:cubicBezTo>
                  <a:cubicBezTo>
                    <a:pt x="1920116" y="19852"/>
                    <a:pt x="1924470" y="30362"/>
                    <a:pt x="1924470" y="41321"/>
                  </a:cubicBezTo>
                  <a:lnTo>
                    <a:pt x="1924470" y="1129477"/>
                  </a:lnTo>
                  <a:cubicBezTo>
                    <a:pt x="1924470" y="1140436"/>
                    <a:pt x="1920116" y="1150947"/>
                    <a:pt x="1912367" y="1158696"/>
                  </a:cubicBezTo>
                  <a:cubicBezTo>
                    <a:pt x="1904618" y="1166445"/>
                    <a:pt x="1894107" y="1170799"/>
                    <a:pt x="1883148" y="1170799"/>
                  </a:cubicBezTo>
                  <a:lnTo>
                    <a:pt x="41321" y="1170799"/>
                  </a:lnTo>
                  <a:cubicBezTo>
                    <a:pt x="30362" y="1170799"/>
                    <a:pt x="19852" y="1166445"/>
                    <a:pt x="12103" y="1158696"/>
                  </a:cubicBezTo>
                  <a:cubicBezTo>
                    <a:pt x="4354" y="1150947"/>
                    <a:pt x="0" y="1140436"/>
                    <a:pt x="0" y="1129477"/>
                  </a:cubicBezTo>
                  <a:lnTo>
                    <a:pt x="0" y="41321"/>
                  </a:lnTo>
                  <a:cubicBezTo>
                    <a:pt x="0" y="30362"/>
                    <a:pt x="4354" y="19852"/>
                    <a:pt x="12103" y="12103"/>
                  </a:cubicBezTo>
                  <a:cubicBezTo>
                    <a:pt x="19852" y="4354"/>
                    <a:pt x="30362" y="0"/>
                    <a:pt x="41321" y="0"/>
                  </a:cubicBezTo>
                  <a:close/>
                </a:path>
              </a:pathLst>
            </a:custGeom>
            <a:solidFill>
              <a:srgbClr val="000000">
                <a:alpha val="0"/>
              </a:srgbClr>
            </a:solidFill>
            <a:ln w="28575" cap="rnd">
              <a:solidFill>
                <a:srgbClr val="FFBF00"/>
              </a:solidFill>
              <a:prstDash val="solid"/>
              <a:round/>
            </a:ln>
          </p:spPr>
          <p:txBody>
            <a:bodyPr/>
            <a:lstStyle/>
            <a:p>
              <a:endParaRPr lang="en-GB" dirty="0"/>
            </a:p>
          </p:txBody>
        </p:sp>
        <p:sp>
          <p:nvSpPr>
            <p:cNvPr id="4" name="TextBox 4"/>
            <p:cNvSpPr txBox="1"/>
            <p:nvPr/>
          </p:nvSpPr>
          <p:spPr>
            <a:xfrm>
              <a:off x="0" y="-66675"/>
              <a:ext cx="1924470" cy="1237474"/>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9670768" y="2260381"/>
            <a:ext cx="7306971" cy="7499243"/>
            <a:chOff x="0" y="0"/>
            <a:chExt cx="1924470" cy="1170799"/>
          </a:xfrm>
        </p:grpSpPr>
        <p:sp>
          <p:nvSpPr>
            <p:cNvPr id="6" name="Freeform 6"/>
            <p:cNvSpPr/>
            <p:nvPr/>
          </p:nvSpPr>
          <p:spPr>
            <a:xfrm>
              <a:off x="0" y="0"/>
              <a:ext cx="1924470" cy="1170799"/>
            </a:xfrm>
            <a:custGeom>
              <a:avLst/>
              <a:gdLst/>
              <a:ahLst/>
              <a:cxnLst/>
              <a:rect l="l" t="t" r="r" b="b"/>
              <a:pathLst>
                <a:path w="1924470" h="1170799">
                  <a:moveTo>
                    <a:pt x="41321" y="0"/>
                  </a:moveTo>
                  <a:lnTo>
                    <a:pt x="1883148" y="0"/>
                  </a:lnTo>
                  <a:cubicBezTo>
                    <a:pt x="1894107" y="0"/>
                    <a:pt x="1904618" y="4354"/>
                    <a:pt x="1912367" y="12103"/>
                  </a:cubicBezTo>
                  <a:cubicBezTo>
                    <a:pt x="1920116" y="19852"/>
                    <a:pt x="1924470" y="30362"/>
                    <a:pt x="1924470" y="41321"/>
                  </a:cubicBezTo>
                  <a:lnTo>
                    <a:pt x="1924470" y="1129477"/>
                  </a:lnTo>
                  <a:cubicBezTo>
                    <a:pt x="1924470" y="1140436"/>
                    <a:pt x="1920116" y="1150947"/>
                    <a:pt x="1912367" y="1158696"/>
                  </a:cubicBezTo>
                  <a:cubicBezTo>
                    <a:pt x="1904618" y="1166445"/>
                    <a:pt x="1894107" y="1170799"/>
                    <a:pt x="1883148" y="1170799"/>
                  </a:cubicBezTo>
                  <a:lnTo>
                    <a:pt x="41321" y="1170799"/>
                  </a:lnTo>
                  <a:cubicBezTo>
                    <a:pt x="30362" y="1170799"/>
                    <a:pt x="19852" y="1166445"/>
                    <a:pt x="12103" y="1158696"/>
                  </a:cubicBezTo>
                  <a:cubicBezTo>
                    <a:pt x="4354" y="1150947"/>
                    <a:pt x="0" y="1140436"/>
                    <a:pt x="0" y="1129477"/>
                  </a:cubicBezTo>
                  <a:lnTo>
                    <a:pt x="0" y="41321"/>
                  </a:lnTo>
                  <a:cubicBezTo>
                    <a:pt x="0" y="30362"/>
                    <a:pt x="4354" y="19852"/>
                    <a:pt x="12103" y="12103"/>
                  </a:cubicBezTo>
                  <a:cubicBezTo>
                    <a:pt x="19852" y="4354"/>
                    <a:pt x="30362" y="0"/>
                    <a:pt x="41321" y="0"/>
                  </a:cubicBezTo>
                  <a:close/>
                </a:path>
              </a:pathLst>
            </a:custGeom>
            <a:solidFill>
              <a:srgbClr val="FFBF00"/>
            </a:solidFill>
            <a:ln cap="rnd">
              <a:noFill/>
              <a:prstDash val="solid"/>
              <a:round/>
            </a:ln>
          </p:spPr>
          <p:txBody>
            <a:bodyPr/>
            <a:lstStyle/>
            <a:p>
              <a:endParaRPr lang="en-GB"/>
            </a:p>
          </p:txBody>
        </p:sp>
        <p:sp>
          <p:nvSpPr>
            <p:cNvPr id="7" name="TextBox 7"/>
            <p:cNvSpPr txBox="1"/>
            <p:nvPr/>
          </p:nvSpPr>
          <p:spPr>
            <a:xfrm>
              <a:off x="0" y="-66675"/>
              <a:ext cx="1924470" cy="1237474"/>
            </a:xfrm>
            <a:prstGeom prst="rect">
              <a:avLst/>
            </a:prstGeom>
          </p:spPr>
          <p:txBody>
            <a:bodyPr lIns="50800" tIns="50800" rIns="50800" bIns="50800" rtlCol="0" anchor="ctr"/>
            <a:lstStyle/>
            <a:p>
              <a:pPr algn="ctr">
                <a:lnSpc>
                  <a:spcPts val="3359"/>
                </a:lnSpc>
              </a:pPr>
              <a:endParaRPr/>
            </a:p>
          </p:txBody>
        </p:sp>
      </p:grpSp>
      <p:sp>
        <p:nvSpPr>
          <p:cNvPr id="8" name="Freeform 8"/>
          <p:cNvSpPr/>
          <p:nvPr/>
        </p:nvSpPr>
        <p:spPr>
          <a:xfrm>
            <a:off x="-2094805" y="8316011"/>
            <a:ext cx="4995862" cy="4995863"/>
          </a:xfrm>
          <a:custGeom>
            <a:avLst/>
            <a:gdLst/>
            <a:ahLst/>
            <a:cxnLst/>
            <a:rect l="l" t="t" r="r" b="b"/>
            <a:pathLst>
              <a:path w="4995862" h="4995863">
                <a:moveTo>
                  <a:pt x="0" y="0"/>
                </a:moveTo>
                <a:lnTo>
                  <a:pt x="4995863" y="0"/>
                </a:lnTo>
                <a:lnTo>
                  <a:pt x="4995863" y="4995862"/>
                </a:lnTo>
                <a:lnTo>
                  <a:pt x="0" y="49958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15386942" y="2039749"/>
            <a:ext cx="4995862" cy="4995862"/>
          </a:xfrm>
          <a:custGeom>
            <a:avLst/>
            <a:gdLst/>
            <a:ahLst/>
            <a:cxnLst/>
            <a:rect l="l" t="t" r="r" b="b"/>
            <a:pathLst>
              <a:path w="4995862" h="4995862">
                <a:moveTo>
                  <a:pt x="0" y="0"/>
                </a:moveTo>
                <a:lnTo>
                  <a:pt x="4995863" y="0"/>
                </a:lnTo>
                <a:lnTo>
                  <a:pt x="4995863" y="4995862"/>
                </a:lnTo>
                <a:lnTo>
                  <a:pt x="0" y="4995862"/>
                </a:lnTo>
                <a:lnTo>
                  <a:pt x="0" y="0"/>
                </a:lnTo>
                <a:close/>
              </a:path>
            </a:pathLst>
          </a:custGeom>
          <a:blipFill>
            <a:blip r:embed="rId3">
              <a:alphaModFix amt="23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1856511" y="656063"/>
            <a:ext cx="15201900" cy="1255537"/>
          </a:xfrm>
          <a:prstGeom prst="rect">
            <a:avLst/>
          </a:prstGeom>
        </p:spPr>
        <p:txBody>
          <a:bodyPr lIns="0" tIns="0" rIns="0" bIns="0" rtlCol="0" anchor="t">
            <a:spAutoFit/>
          </a:bodyPr>
          <a:lstStyle/>
          <a:p>
            <a:pPr algn="ctr">
              <a:lnSpc>
                <a:spcPts val="9520"/>
              </a:lnSpc>
            </a:pPr>
            <a:r>
              <a:rPr lang="en-US" sz="9520" b="1" dirty="0">
                <a:solidFill>
                  <a:srgbClr val="FFFFFF"/>
                </a:solidFill>
                <a:latin typeface="Poppins Ultra-Bold"/>
                <a:ea typeface="Poppins Ultra-Bold"/>
                <a:cs typeface="Poppins Ultra-Bold"/>
                <a:sym typeface="Poppins Ultra-Bold"/>
              </a:rPr>
              <a:t>KEY FINDINGS</a:t>
            </a:r>
          </a:p>
        </p:txBody>
      </p:sp>
      <p:sp>
        <p:nvSpPr>
          <p:cNvPr id="11" name="TextBox 11"/>
          <p:cNvSpPr txBox="1"/>
          <p:nvPr/>
        </p:nvSpPr>
        <p:spPr>
          <a:xfrm>
            <a:off x="2467477" y="2544005"/>
            <a:ext cx="4551992" cy="1475853"/>
          </a:xfrm>
          <a:prstGeom prst="rect">
            <a:avLst/>
          </a:prstGeom>
        </p:spPr>
        <p:txBody>
          <a:bodyPr lIns="0" tIns="0" rIns="0" bIns="0" rtlCol="0" anchor="t">
            <a:spAutoFit/>
          </a:bodyPr>
          <a:lstStyle/>
          <a:p>
            <a:pPr algn="ctr">
              <a:lnSpc>
                <a:spcPts val="3919"/>
              </a:lnSpc>
              <a:spcBef>
                <a:spcPct val="0"/>
              </a:spcBef>
            </a:pPr>
            <a:r>
              <a:rPr lang="en-US" sz="2799" b="1" dirty="0">
                <a:solidFill>
                  <a:schemeClr val="bg1">
                    <a:lumMod val="85000"/>
                  </a:schemeClr>
                </a:solidFill>
                <a:latin typeface="Poppins" panose="00000500000000000000" pitchFamily="2" charset="0"/>
                <a:ea typeface="Poppins Bold"/>
                <a:cs typeface="Poppins" panose="00000500000000000000" pitchFamily="2" charset="0"/>
                <a:sym typeface="Poppins Bold"/>
              </a:rPr>
              <a:t>3. </a:t>
            </a:r>
            <a:r>
              <a:rPr lang="en-GB" sz="2800" b="1" dirty="0">
                <a:solidFill>
                  <a:schemeClr val="bg1">
                    <a:lumMod val="85000"/>
                  </a:schemeClr>
                </a:solidFill>
                <a:latin typeface="Poppins" panose="00000500000000000000" pitchFamily="2" charset="0"/>
                <a:cs typeface="Poppins" panose="00000500000000000000" pitchFamily="2" charset="0"/>
              </a:rPr>
              <a:t>Deficit in Project Delivery Models</a:t>
            </a:r>
          </a:p>
          <a:p>
            <a:pPr marL="0" lvl="0" indent="0" algn="ctr">
              <a:lnSpc>
                <a:spcPts val="3919"/>
              </a:lnSpc>
              <a:spcBef>
                <a:spcPct val="0"/>
              </a:spcBef>
            </a:pPr>
            <a:endParaRPr lang="en-US" sz="2799" b="1" dirty="0">
              <a:solidFill>
                <a:srgbClr val="FFFFFF"/>
              </a:solidFill>
              <a:latin typeface="Poppins Bold"/>
              <a:ea typeface="Poppins Bold"/>
              <a:cs typeface="Poppins Bold"/>
              <a:sym typeface="Poppins Bold"/>
            </a:endParaRPr>
          </a:p>
        </p:txBody>
      </p:sp>
      <p:sp>
        <p:nvSpPr>
          <p:cNvPr id="12" name="TextBox 12"/>
          <p:cNvSpPr txBox="1"/>
          <p:nvPr/>
        </p:nvSpPr>
        <p:spPr>
          <a:xfrm>
            <a:off x="11048257" y="2600991"/>
            <a:ext cx="4551992" cy="1475853"/>
          </a:xfrm>
          <a:prstGeom prst="rect">
            <a:avLst/>
          </a:prstGeom>
        </p:spPr>
        <p:txBody>
          <a:bodyPr lIns="0" tIns="0" rIns="0" bIns="0" rtlCol="0" anchor="t">
            <a:spAutoFit/>
          </a:bodyPr>
          <a:lstStyle/>
          <a:p>
            <a:pPr algn="ctr">
              <a:lnSpc>
                <a:spcPts val="3919"/>
              </a:lnSpc>
              <a:spcBef>
                <a:spcPct val="0"/>
              </a:spcBef>
            </a:pPr>
            <a:r>
              <a:rPr lang="en-US" sz="2799" b="1" dirty="0">
                <a:solidFill>
                  <a:srgbClr val="000A2E"/>
                </a:solidFill>
                <a:latin typeface="Poppins Bold"/>
                <a:ea typeface="Poppins Bold"/>
                <a:cs typeface="Poppins Bold"/>
                <a:sym typeface="Poppins Bold"/>
              </a:rPr>
              <a:t>4. Inadequate </a:t>
            </a:r>
            <a:r>
              <a:rPr lang="en-US" sz="2800" b="1" dirty="0">
                <a:latin typeface="Poppins" pitchFamily="2" charset="77"/>
                <a:cs typeface="Poppins" pitchFamily="2" charset="77"/>
              </a:rPr>
              <a:t>Planning and Development</a:t>
            </a:r>
            <a:endParaRPr lang="en-GB" sz="2800" b="1" dirty="0">
              <a:latin typeface="Poppins" pitchFamily="2" charset="77"/>
              <a:cs typeface="Poppins" pitchFamily="2" charset="77"/>
            </a:endParaRPr>
          </a:p>
          <a:p>
            <a:pPr marL="0" lvl="0" indent="0" algn="ctr">
              <a:lnSpc>
                <a:spcPts val="3919"/>
              </a:lnSpc>
              <a:spcBef>
                <a:spcPct val="0"/>
              </a:spcBef>
            </a:pPr>
            <a:endParaRPr lang="en-US" sz="2799" b="1" dirty="0">
              <a:solidFill>
                <a:srgbClr val="000A2E"/>
              </a:solidFill>
              <a:latin typeface="Poppins Bold"/>
              <a:ea typeface="Poppins Bold"/>
              <a:cs typeface="Poppins Bold"/>
              <a:sym typeface="Poppins Bold"/>
            </a:endParaRPr>
          </a:p>
        </p:txBody>
      </p:sp>
      <p:sp>
        <p:nvSpPr>
          <p:cNvPr id="13" name="TextBox 13"/>
          <p:cNvSpPr txBox="1"/>
          <p:nvPr/>
        </p:nvSpPr>
        <p:spPr>
          <a:xfrm>
            <a:off x="1594597" y="3803344"/>
            <a:ext cx="6542378" cy="5505097"/>
          </a:xfrm>
          <a:prstGeom prst="rect">
            <a:avLst/>
          </a:prstGeom>
        </p:spPr>
        <p:txBody>
          <a:bodyPr lIns="0" tIns="0" rIns="0" bIns="0" rtlCol="0" anchor="t">
            <a:spAutoFit/>
          </a:bodyPr>
          <a:lstStyle/>
          <a:p>
            <a:pPr marL="0" lvl="0" indent="0">
              <a:lnSpc>
                <a:spcPct val="150000"/>
              </a:lnSpc>
            </a:pPr>
            <a:r>
              <a:rPr lang="en-US" sz="1600" dirty="0">
                <a:solidFill>
                  <a:srgbClr val="FFFFFF">
                    <a:alpha val="83922"/>
                  </a:srgbClr>
                </a:solidFill>
                <a:latin typeface="Poppins"/>
                <a:ea typeface="Poppins"/>
                <a:cs typeface="Poppins"/>
                <a:sym typeface="Poppins"/>
              </a:rPr>
              <a:t>The project did not implement a robust model mapping to manage change effectively. Change was inevitable due to external market factors and stakeholders' evolving needs, but the project lacked the necessary mechanisms to handle these changes proactively </a:t>
            </a:r>
            <a:r>
              <a:rPr lang="en-US" sz="1200" dirty="0">
                <a:solidFill>
                  <a:srgbClr val="FFFFFF">
                    <a:alpha val="83922"/>
                  </a:srgbClr>
                </a:solidFill>
                <a:latin typeface="Poppins"/>
                <a:ea typeface="Poppins"/>
                <a:cs typeface="Poppins"/>
                <a:sym typeface="Poppins"/>
              </a:rPr>
              <a:t>(Bell, 2020). </a:t>
            </a:r>
          </a:p>
          <a:p>
            <a:pPr marL="0" lvl="0" indent="0">
              <a:lnSpc>
                <a:spcPct val="150000"/>
              </a:lnSpc>
            </a:pPr>
            <a:endParaRPr lang="en-US" sz="1600" dirty="0">
              <a:solidFill>
                <a:srgbClr val="FFFFFF">
                  <a:alpha val="83922"/>
                </a:srgbClr>
              </a:solidFill>
              <a:latin typeface="Poppins"/>
              <a:ea typeface="Poppins"/>
              <a:cs typeface="Poppins"/>
              <a:sym typeface="Poppins"/>
            </a:endParaRPr>
          </a:p>
          <a:p>
            <a:pPr marL="0" lvl="0" indent="0">
              <a:lnSpc>
                <a:spcPct val="150000"/>
              </a:lnSpc>
            </a:pPr>
            <a:r>
              <a:rPr lang="en-US" sz="1600" dirty="0">
                <a:solidFill>
                  <a:srgbClr val="FFFFFF">
                    <a:alpha val="83922"/>
                  </a:srgbClr>
                </a:solidFill>
                <a:latin typeface="Poppins"/>
                <a:ea typeface="Poppins"/>
                <a:cs typeface="Poppins"/>
                <a:sym typeface="Poppins"/>
              </a:rPr>
              <a:t>Without tools like Lewin’s Change Model or Kotter’s 8-Step process, the project was slow to react to emerging issues, and significant changes were made too late to prevent project underperformance </a:t>
            </a:r>
            <a:r>
              <a:rPr lang="en-US" sz="1200" dirty="0">
                <a:solidFill>
                  <a:srgbClr val="FFFFFF">
                    <a:alpha val="83922"/>
                  </a:srgbClr>
                </a:solidFill>
                <a:latin typeface="Poppins"/>
                <a:ea typeface="Poppins"/>
                <a:cs typeface="Poppins"/>
                <a:sym typeface="Poppins"/>
              </a:rPr>
              <a:t>(PMBOK, 2021).</a:t>
            </a:r>
          </a:p>
          <a:p>
            <a:pPr marL="0" lvl="0" indent="0">
              <a:lnSpc>
                <a:spcPct val="150000"/>
              </a:lnSpc>
            </a:pPr>
            <a:endParaRPr lang="en-US" sz="1600" dirty="0">
              <a:solidFill>
                <a:srgbClr val="FFFFFF">
                  <a:alpha val="83922"/>
                </a:srgbClr>
              </a:solidFill>
              <a:latin typeface="Poppins"/>
              <a:ea typeface="Poppins"/>
              <a:cs typeface="Poppins"/>
              <a:sym typeface="Poppins"/>
            </a:endParaRPr>
          </a:p>
          <a:p>
            <a:pPr marL="0" lvl="0" indent="0">
              <a:lnSpc>
                <a:spcPct val="150000"/>
              </a:lnSpc>
            </a:pPr>
            <a:r>
              <a:rPr lang="en-US" sz="1600" b="1" dirty="0">
                <a:solidFill>
                  <a:srgbClr val="FFFFFF">
                    <a:alpha val="83922"/>
                  </a:srgbClr>
                </a:solidFill>
                <a:latin typeface="Poppins"/>
                <a:ea typeface="Poppins"/>
                <a:cs typeface="Poppins"/>
                <a:sym typeface="Poppins"/>
              </a:rPr>
              <a:t>Impact</a:t>
            </a:r>
            <a:r>
              <a:rPr lang="en-US" sz="1600" dirty="0">
                <a:solidFill>
                  <a:srgbClr val="FFFFFF">
                    <a:alpha val="83922"/>
                  </a:srgbClr>
                </a:solidFill>
                <a:latin typeface="Poppins"/>
                <a:ea typeface="Poppins"/>
                <a:cs typeface="Poppins"/>
                <a:sym typeface="Poppins"/>
              </a:rPr>
              <a:t>: This lack of model mapping contributed to breakdowns in team morale, stakeholder communication, accountability. Led to significant budget and target reprofiling, and the project ultimately fell short of its original milestones </a:t>
            </a:r>
            <a:r>
              <a:rPr lang="en-US" sz="1200" dirty="0">
                <a:solidFill>
                  <a:srgbClr val="FFFFFF">
                    <a:alpha val="83922"/>
                  </a:srgbClr>
                </a:solidFill>
                <a:latin typeface="Poppins"/>
                <a:ea typeface="Poppins"/>
                <a:cs typeface="Poppins"/>
                <a:sym typeface="Poppins"/>
              </a:rPr>
              <a:t>(PMBOK, 2021).</a:t>
            </a:r>
          </a:p>
        </p:txBody>
      </p:sp>
      <p:sp>
        <p:nvSpPr>
          <p:cNvPr id="14" name="TextBox 14"/>
          <p:cNvSpPr txBox="1"/>
          <p:nvPr/>
        </p:nvSpPr>
        <p:spPr>
          <a:xfrm>
            <a:off x="10151025" y="3797339"/>
            <a:ext cx="6542378" cy="5874429"/>
          </a:xfrm>
          <a:prstGeom prst="rect">
            <a:avLst/>
          </a:prstGeom>
        </p:spPr>
        <p:txBody>
          <a:bodyPr lIns="0" tIns="0" rIns="0" bIns="0" rtlCol="0" anchor="t">
            <a:spAutoFit/>
          </a:bodyPr>
          <a:lstStyle/>
          <a:p>
            <a:pPr>
              <a:lnSpc>
                <a:spcPct val="150000"/>
              </a:lnSpc>
            </a:pPr>
            <a:r>
              <a:rPr lang="en-GB" sz="1600" kern="100" dirty="0">
                <a:effectLst/>
                <a:latin typeface="Poppins" pitchFamily="2" charset="77"/>
                <a:ea typeface="Aptos" panose="020B0004020202020204" pitchFamily="34" charset="0"/>
                <a:cs typeface="Poppins" pitchFamily="2" charset="77"/>
              </a:rPr>
              <a:t>The project began confidently with the approval of a detailed plan utilising WEFO </a:t>
            </a:r>
            <a:r>
              <a:rPr lang="en-GB" sz="1200" kern="100" dirty="0">
                <a:effectLst/>
                <a:latin typeface="Poppins" pitchFamily="2" charset="77"/>
                <a:ea typeface="Aptos" panose="020B0004020202020204" pitchFamily="34" charset="0"/>
                <a:cs typeface="Poppins" pitchFamily="2" charset="77"/>
              </a:rPr>
              <a:t>(2014) </a:t>
            </a:r>
            <a:r>
              <a:rPr lang="en-GB" sz="1600" kern="100" dirty="0">
                <a:effectLst/>
                <a:latin typeface="Poppins" pitchFamily="2" charset="77"/>
                <a:ea typeface="Aptos" panose="020B0004020202020204" pitchFamily="34" charset="0"/>
                <a:cs typeface="Poppins" pitchFamily="2" charset="77"/>
              </a:rPr>
              <a:t>models and guidance.</a:t>
            </a:r>
          </a:p>
          <a:p>
            <a:pPr>
              <a:lnSpc>
                <a:spcPct val="150000"/>
              </a:lnSpc>
            </a:pPr>
            <a:endParaRPr lang="en-GB" sz="1600" kern="100" dirty="0">
              <a:effectLst/>
              <a:latin typeface="Poppins" pitchFamily="2" charset="77"/>
              <a:ea typeface="Aptos" panose="020B0004020202020204" pitchFamily="34" charset="0"/>
              <a:cs typeface="Poppins" pitchFamily="2" charset="77"/>
            </a:endParaRPr>
          </a:p>
          <a:p>
            <a:pPr>
              <a:lnSpc>
                <a:spcPct val="150000"/>
              </a:lnSpc>
            </a:pPr>
            <a:r>
              <a:rPr lang="en-GB" sz="1600" kern="100" dirty="0">
                <a:effectLst/>
                <a:latin typeface="Poppins" pitchFamily="2" charset="77"/>
                <a:ea typeface="Aptos" panose="020B0004020202020204" pitchFamily="34" charset="0"/>
                <a:cs typeface="Poppins" pitchFamily="2" charset="77"/>
              </a:rPr>
              <a:t>The evaluation found, in retrospect, that adjusting upfront development work would have been beneficial, such as scaling staff recruitment. </a:t>
            </a:r>
          </a:p>
          <a:p>
            <a:pPr>
              <a:lnSpc>
                <a:spcPct val="150000"/>
              </a:lnSpc>
            </a:pPr>
            <a:endParaRPr lang="en-GB" sz="1600" kern="100" dirty="0">
              <a:latin typeface="Poppins" pitchFamily="2" charset="77"/>
              <a:ea typeface="Aptos" panose="020B0004020202020204" pitchFamily="34" charset="0"/>
              <a:cs typeface="Poppins" pitchFamily="2" charset="77"/>
            </a:endParaRPr>
          </a:p>
          <a:p>
            <a:pPr>
              <a:lnSpc>
                <a:spcPct val="150000"/>
              </a:lnSpc>
            </a:pPr>
            <a:r>
              <a:rPr lang="en-GB" sz="1600" kern="100" dirty="0">
                <a:effectLst/>
                <a:latin typeface="Poppins" pitchFamily="2" charset="77"/>
                <a:ea typeface="Aptos" panose="020B0004020202020204" pitchFamily="34" charset="0"/>
                <a:cs typeface="Poppins" pitchFamily="2" charset="77"/>
              </a:rPr>
              <a:t>Modelling budget income streams by minimising foundation degrees responding to market need rather than funders needs.</a:t>
            </a:r>
          </a:p>
          <a:p>
            <a:pPr>
              <a:lnSpc>
                <a:spcPct val="150000"/>
              </a:lnSpc>
            </a:pPr>
            <a:endParaRPr lang="en-GB" sz="1600" kern="100" dirty="0">
              <a:effectLst/>
              <a:latin typeface="Poppins" pitchFamily="2" charset="77"/>
              <a:ea typeface="Aptos" panose="020B0004020202020204" pitchFamily="34" charset="0"/>
              <a:cs typeface="Poppins" pitchFamily="2" charset="77"/>
            </a:endParaRPr>
          </a:p>
          <a:p>
            <a:pPr>
              <a:lnSpc>
                <a:spcPct val="150000"/>
              </a:lnSpc>
            </a:pPr>
            <a:r>
              <a:rPr lang="en-GB" sz="1600" kern="100" dirty="0">
                <a:latin typeface="Poppins" pitchFamily="2" charset="77"/>
                <a:ea typeface="Aptos" panose="020B0004020202020204" pitchFamily="34" charset="0"/>
                <a:cs typeface="Poppins" pitchFamily="2" charset="77"/>
              </a:rPr>
              <a:t>Lack of project team continuity. Developed by a core team that wasn’t heavily involved in the execution phase.</a:t>
            </a:r>
            <a:endParaRPr lang="en-GB" sz="1600" kern="100" dirty="0">
              <a:effectLst/>
              <a:latin typeface="Poppins" pitchFamily="2" charset="77"/>
              <a:ea typeface="Aptos" panose="020B0004020202020204" pitchFamily="34" charset="0"/>
              <a:cs typeface="Poppins" pitchFamily="2" charset="77"/>
            </a:endParaRPr>
          </a:p>
          <a:p>
            <a:pPr>
              <a:lnSpc>
                <a:spcPct val="150000"/>
              </a:lnSpc>
            </a:pPr>
            <a:endParaRPr lang="en-US" sz="1600" kern="100" dirty="0">
              <a:effectLst/>
              <a:latin typeface="Poppins" panose="00000500000000000000" pitchFamily="2" charset="0"/>
              <a:ea typeface="Aptos" panose="020B0004020202020204" pitchFamily="34" charset="0"/>
              <a:cs typeface="Poppins" panose="00000500000000000000" pitchFamily="2" charset="0"/>
            </a:endParaRPr>
          </a:p>
          <a:p>
            <a:pPr>
              <a:lnSpc>
                <a:spcPct val="150000"/>
              </a:lnSpc>
            </a:pPr>
            <a:r>
              <a:rPr lang="en-US" sz="1600" b="1" kern="100" dirty="0">
                <a:effectLst/>
                <a:latin typeface="Poppins" panose="00000500000000000000" pitchFamily="2" charset="0"/>
                <a:ea typeface="Aptos" panose="020B0004020202020204" pitchFamily="34" charset="0"/>
                <a:cs typeface="Poppins" panose="00000500000000000000" pitchFamily="2" charset="0"/>
              </a:rPr>
              <a:t>Impact</a:t>
            </a:r>
            <a:r>
              <a:rPr lang="en-US" sz="1600" kern="100" dirty="0">
                <a:effectLst/>
                <a:latin typeface="Poppins" panose="00000500000000000000" pitchFamily="2" charset="0"/>
                <a:ea typeface="Aptos" panose="020B0004020202020204" pitchFamily="34" charset="0"/>
                <a:cs typeface="Poppins" panose="00000500000000000000" pitchFamily="2" charset="0"/>
              </a:rPr>
              <a:t>: </a:t>
            </a:r>
            <a:r>
              <a:rPr lang="en-GB" sz="1600" dirty="0">
                <a:effectLst/>
                <a:latin typeface="Poppins" pitchFamily="2" charset="77"/>
                <a:ea typeface="Aptos" panose="020B0004020202020204" pitchFamily="34" charset="0"/>
                <a:cs typeface="Poppins" pitchFamily="2" charset="77"/>
              </a:rPr>
              <a:t>The evaluation found that the project-developed process groups were too late to have an effect, didn’t replace key members of staff</a:t>
            </a:r>
            <a:r>
              <a:rPr lang="en-GB" sz="1600" dirty="0">
                <a:latin typeface="Poppins" pitchFamily="2" charset="77"/>
                <a:ea typeface="Aptos" panose="020B0004020202020204" pitchFamily="34" charset="0"/>
                <a:cs typeface="Poppins" pitchFamily="2" charset="77"/>
              </a:rPr>
              <a:t>.</a:t>
            </a:r>
            <a:endParaRPr lang="en-US" sz="1600" kern="100" dirty="0">
              <a:effectLst/>
              <a:latin typeface="Poppins" pitchFamily="2" charset="77"/>
              <a:ea typeface="Aptos" panose="020B0004020202020204" pitchFamily="34" charset="0"/>
              <a:cs typeface="Poppins" pitchFamily="2" charset="77"/>
            </a:endParaRPr>
          </a:p>
        </p:txBody>
      </p:sp>
    </p:spTree>
    <p:extLst>
      <p:ext uri="{BB962C8B-B14F-4D97-AF65-F5344CB8AC3E}">
        <p14:creationId xmlns:p14="http://schemas.microsoft.com/office/powerpoint/2010/main" val="1613247974"/>
      </p:ext>
    </p:extLst>
  </p:cSld>
  <p:clrMapOvr>
    <a:masterClrMapping/>
  </p:clrMapOvr>
  <mc:AlternateContent xmlns:mc="http://schemas.openxmlformats.org/markup-compatibility/2006" xmlns:p14="http://schemas.microsoft.com/office/powerpoint/2010/main">
    <mc:Choice Requires="p14">
      <p:transition spd="slow" p14:dur="2000" advTm="116008"/>
    </mc:Choice>
    <mc:Fallback xmlns="">
      <p:transition spd="slow" advTm="11600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graphicFrame>
        <p:nvGraphicFramePr>
          <p:cNvPr id="23" name="Diagram 22">
            <a:extLst>
              <a:ext uri="{FF2B5EF4-FFF2-40B4-BE49-F238E27FC236}">
                <a16:creationId xmlns:a16="http://schemas.microsoft.com/office/drawing/2014/main" id="{20859255-6913-3034-8AFD-8FF4F45D8D1E}"/>
              </a:ext>
            </a:extLst>
          </p:cNvPr>
          <p:cNvGraphicFramePr/>
          <p:nvPr>
            <p:extLst>
              <p:ext uri="{D42A27DB-BD31-4B8C-83A1-F6EECF244321}">
                <p14:modId xmlns:p14="http://schemas.microsoft.com/office/powerpoint/2010/main" val="1036203639"/>
              </p:ext>
            </p:extLst>
          </p:nvPr>
        </p:nvGraphicFramePr>
        <p:xfrm>
          <a:off x="1219200" y="5362994"/>
          <a:ext cx="15200474" cy="51145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reeform 2"/>
          <p:cNvSpPr/>
          <p:nvPr/>
        </p:nvSpPr>
        <p:spPr>
          <a:xfrm>
            <a:off x="-2064437" y="2286989"/>
            <a:ext cx="10270331" cy="10270331"/>
          </a:xfrm>
          <a:custGeom>
            <a:avLst/>
            <a:gdLst/>
            <a:ahLst/>
            <a:cxnLst/>
            <a:rect l="l" t="t" r="r" b="b"/>
            <a:pathLst>
              <a:path w="10270331" h="10270331">
                <a:moveTo>
                  <a:pt x="0" y="0"/>
                </a:moveTo>
                <a:lnTo>
                  <a:pt x="10270331" y="0"/>
                </a:lnTo>
                <a:lnTo>
                  <a:pt x="10270331" y="10270332"/>
                </a:lnTo>
                <a:lnTo>
                  <a:pt x="0" y="10270332"/>
                </a:lnTo>
                <a:lnTo>
                  <a:pt x="0" y="0"/>
                </a:lnTo>
                <a:close/>
              </a:path>
            </a:pathLst>
          </a:custGeom>
          <a:blipFill>
            <a:blip r:embed="rId8">
              <a:alphaModFix amt="18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 name="Freeform 3"/>
          <p:cNvSpPr/>
          <p:nvPr/>
        </p:nvSpPr>
        <p:spPr>
          <a:xfrm>
            <a:off x="15544799" y="175141"/>
            <a:ext cx="2517061" cy="2148959"/>
          </a:xfrm>
          <a:custGeom>
            <a:avLst/>
            <a:gdLst/>
            <a:ahLst/>
            <a:cxnLst/>
            <a:rect l="l" t="t" r="r" b="b"/>
            <a:pathLst>
              <a:path w="6756125" h="6700360">
                <a:moveTo>
                  <a:pt x="0" y="0"/>
                </a:moveTo>
                <a:lnTo>
                  <a:pt x="6756125" y="0"/>
                </a:lnTo>
                <a:lnTo>
                  <a:pt x="6756125" y="6700360"/>
                </a:lnTo>
                <a:lnTo>
                  <a:pt x="0" y="67003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5" name="TextBox 5"/>
          <p:cNvSpPr txBox="1"/>
          <p:nvPr/>
        </p:nvSpPr>
        <p:spPr>
          <a:xfrm>
            <a:off x="933450" y="577083"/>
            <a:ext cx="13525500" cy="3045834"/>
          </a:xfrm>
          <a:prstGeom prst="rect">
            <a:avLst/>
          </a:prstGeom>
        </p:spPr>
        <p:txBody>
          <a:bodyPr wrap="square" lIns="0" tIns="0" rIns="0" bIns="0" rtlCol="0" anchor="t">
            <a:spAutoFit/>
          </a:bodyPr>
          <a:lstStyle/>
          <a:p>
            <a:pPr algn="l">
              <a:lnSpc>
                <a:spcPts val="11700"/>
              </a:lnSpc>
            </a:pPr>
            <a:r>
              <a:rPr lang="en-US" sz="11700" b="1" dirty="0">
                <a:solidFill>
                  <a:srgbClr val="FFFFFF"/>
                </a:solidFill>
                <a:latin typeface="Poppins Ultra-Bold"/>
                <a:ea typeface="Poppins Ultra-Bold"/>
                <a:cs typeface="Poppins Ultra-Bold"/>
                <a:sym typeface="Poppins Ultra-Bold"/>
              </a:rPr>
              <a:t>WATERFALL METHODOLOGY</a:t>
            </a:r>
          </a:p>
        </p:txBody>
      </p:sp>
      <p:sp>
        <p:nvSpPr>
          <p:cNvPr id="7" name="TextBox 7"/>
          <p:cNvSpPr txBox="1"/>
          <p:nvPr/>
        </p:nvSpPr>
        <p:spPr>
          <a:xfrm>
            <a:off x="4572000" y="8155178"/>
            <a:ext cx="3439340" cy="939873"/>
          </a:xfrm>
          <a:prstGeom prst="rect">
            <a:avLst/>
          </a:prstGeom>
        </p:spPr>
        <p:txBody>
          <a:bodyPr wrap="square" lIns="0" tIns="0" rIns="0" bIns="0" rtlCol="0" anchor="t">
            <a:spAutoFit/>
          </a:bodyPr>
          <a:lstStyle/>
          <a:p>
            <a:pPr marL="0" lvl="0" indent="0" algn="just">
              <a:lnSpc>
                <a:spcPts val="3870"/>
              </a:lnSpc>
            </a:pPr>
            <a:endParaRPr lang="en-US" dirty="0">
              <a:solidFill>
                <a:srgbClr val="FFFFFF"/>
              </a:solidFill>
              <a:latin typeface="Poppins"/>
              <a:ea typeface="Poppins"/>
              <a:cs typeface="Poppins"/>
              <a:sym typeface="Poppins"/>
            </a:endParaRPr>
          </a:p>
          <a:p>
            <a:pPr marL="0" lvl="0" indent="0" algn="just">
              <a:lnSpc>
                <a:spcPts val="3870"/>
              </a:lnSpc>
            </a:pPr>
            <a:endParaRPr lang="en-US" dirty="0">
              <a:solidFill>
                <a:srgbClr val="FFFFFF"/>
              </a:solidFill>
              <a:latin typeface="Poppins"/>
              <a:ea typeface="Poppins"/>
              <a:cs typeface="Poppins"/>
              <a:sym typeface="Poppins"/>
            </a:endParaRPr>
          </a:p>
        </p:txBody>
      </p:sp>
      <p:pic>
        <p:nvPicPr>
          <p:cNvPr id="16" name="Graphic 15" descr="Teacher with solid fill">
            <a:extLst>
              <a:ext uri="{FF2B5EF4-FFF2-40B4-BE49-F238E27FC236}">
                <a16:creationId xmlns:a16="http://schemas.microsoft.com/office/drawing/2014/main" id="{92CBD5BD-01B8-A3CA-D976-71AE3257DB3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5149674" y="341139"/>
            <a:ext cx="1270000" cy="1270000"/>
          </a:xfrm>
          <a:prstGeom prst="rect">
            <a:avLst/>
          </a:prstGeom>
        </p:spPr>
      </p:pic>
      <p:sp>
        <p:nvSpPr>
          <p:cNvPr id="22" name="TextBox 7">
            <a:extLst>
              <a:ext uri="{FF2B5EF4-FFF2-40B4-BE49-F238E27FC236}">
                <a16:creationId xmlns:a16="http://schemas.microsoft.com/office/drawing/2014/main" id="{5C3FDCC4-E157-130E-632D-C4B54F9D3674}"/>
              </a:ext>
            </a:extLst>
          </p:cNvPr>
          <p:cNvSpPr txBox="1"/>
          <p:nvPr/>
        </p:nvSpPr>
        <p:spPr>
          <a:xfrm>
            <a:off x="9320695" y="3390900"/>
            <a:ext cx="3439340" cy="939873"/>
          </a:xfrm>
          <a:prstGeom prst="rect">
            <a:avLst/>
          </a:prstGeom>
        </p:spPr>
        <p:txBody>
          <a:bodyPr wrap="square" lIns="0" tIns="0" rIns="0" bIns="0" rtlCol="0" anchor="t">
            <a:spAutoFit/>
          </a:bodyPr>
          <a:lstStyle/>
          <a:p>
            <a:pPr marL="0" lvl="0" indent="0" algn="just">
              <a:lnSpc>
                <a:spcPts val="3870"/>
              </a:lnSpc>
            </a:pPr>
            <a:endParaRPr lang="en-US" dirty="0">
              <a:solidFill>
                <a:srgbClr val="FFFFFF"/>
              </a:solidFill>
              <a:latin typeface="Poppins"/>
              <a:ea typeface="Poppins"/>
              <a:cs typeface="Poppins"/>
              <a:sym typeface="Poppins"/>
            </a:endParaRPr>
          </a:p>
          <a:p>
            <a:pPr marL="0" lvl="0" indent="0" algn="just">
              <a:lnSpc>
                <a:spcPts val="3870"/>
              </a:lnSpc>
            </a:pPr>
            <a:endParaRPr lang="en-US" dirty="0">
              <a:solidFill>
                <a:srgbClr val="FFFFFF"/>
              </a:solidFill>
              <a:latin typeface="Poppins"/>
              <a:ea typeface="Poppins"/>
              <a:cs typeface="Poppins"/>
              <a:sym typeface="Poppins"/>
            </a:endParaRPr>
          </a:p>
        </p:txBody>
      </p:sp>
      <p:sp>
        <p:nvSpPr>
          <p:cNvPr id="25" name="TextBox 24">
            <a:extLst>
              <a:ext uri="{FF2B5EF4-FFF2-40B4-BE49-F238E27FC236}">
                <a16:creationId xmlns:a16="http://schemas.microsoft.com/office/drawing/2014/main" id="{0F6F433E-8014-79FC-D037-AF55BAAB1426}"/>
              </a:ext>
            </a:extLst>
          </p:cNvPr>
          <p:cNvSpPr txBox="1"/>
          <p:nvPr/>
        </p:nvSpPr>
        <p:spPr>
          <a:xfrm>
            <a:off x="11054756" y="8671821"/>
            <a:ext cx="6953730" cy="263534"/>
          </a:xfrm>
          <a:prstGeom prst="rect">
            <a:avLst/>
          </a:prstGeom>
          <a:noFill/>
        </p:spPr>
        <p:txBody>
          <a:bodyPr wrap="square" rtlCol="0">
            <a:spAutoFit/>
          </a:bodyPr>
          <a:lstStyle/>
          <a:p>
            <a:pPr algn="ctr">
              <a:lnSpc>
                <a:spcPct val="115000"/>
              </a:lnSpc>
              <a:spcAft>
                <a:spcPts val="1000"/>
              </a:spcAft>
            </a:pPr>
            <a:r>
              <a:rPr lang="en-GB" sz="1000" dirty="0">
                <a:solidFill>
                  <a:schemeClr val="bg2"/>
                </a:solidFill>
                <a:effectLst/>
                <a:latin typeface="Poppins" panose="00000500000000000000" pitchFamily="2" charset="0"/>
                <a:ea typeface="Calibri" panose="020F0502020204030204" pitchFamily="34" charset="0"/>
                <a:cs typeface="Poppins" panose="00000500000000000000" pitchFamily="2" charset="0"/>
              </a:rPr>
              <a:t>Fig </a:t>
            </a:r>
            <a:r>
              <a:rPr lang="en-GB" sz="1000" i="1" dirty="0">
                <a:solidFill>
                  <a:schemeClr val="bg2"/>
                </a:solidFill>
                <a:latin typeface="Poppins" panose="00000500000000000000" pitchFamily="2" charset="0"/>
                <a:ea typeface="Calibri" panose="020F0502020204030204" pitchFamily="34" charset="0"/>
                <a:cs typeface="Poppins" panose="00000500000000000000" pitchFamily="2" charset="0"/>
              </a:rPr>
              <a:t>1. </a:t>
            </a:r>
            <a:r>
              <a:rPr lang="en-GB" sz="1000" i="1" dirty="0">
                <a:solidFill>
                  <a:schemeClr val="bg2"/>
                </a:solidFill>
                <a:effectLst/>
                <a:latin typeface="Poppins" panose="00000500000000000000" pitchFamily="2" charset="0"/>
                <a:ea typeface="Calibri" panose="020F0502020204030204" pitchFamily="34" charset="0"/>
                <a:cs typeface="Poppins" panose="00000500000000000000" pitchFamily="2" charset="0"/>
              </a:rPr>
              <a:t>Waterfall model</a:t>
            </a:r>
            <a:r>
              <a:rPr lang="en-GB" sz="1000" i="1" dirty="0">
                <a:solidFill>
                  <a:schemeClr val="bg2"/>
                </a:solidFill>
                <a:latin typeface="Poppins" panose="00000500000000000000" pitchFamily="2" charset="0"/>
                <a:ea typeface="Calibri" panose="020F0502020204030204" pitchFamily="34" charset="0"/>
                <a:cs typeface="Poppins" panose="00000500000000000000" pitchFamily="2" charset="0"/>
              </a:rPr>
              <a:t> </a:t>
            </a:r>
            <a:r>
              <a:rPr lang="en-GB" sz="1000" dirty="0">
                <a:solidFill>
                  <a:schemeClr val="bg2"/>
                </a:solidFill>
                <a:effectLst/>
                <a:latin typeface="Poppins" panose="00000500000000000000" pitchFamily="2" charset="0"/>
                <a:ea typeface="Calibri" panose="020F0502020204030204" pitchFamily="34" charset="0"/>
                <a:cs typeface="Poppins" panose="00000500000000000000" pitchFamily="2" charset="0"/>
              </a:rPr>
              <a:t>Source: PMI (2019)</a:t>
            </a:r>
            <a:endParaRPr lang="en-GB" sz="1000" dirty="0">
              <a:effectLst/>
              <a:latin typeface="Poppins" panose="00000500000000000000" pitchFamily="2" charset="0"/>
              <a:ea typeface="Calibri" panose="020F0502020204030204" pitchFamily="34" charset="0"/>
              <a:cs typeface="Poppins" panose="00000500000000000000" pitchFamily="2" charset="0"/>
            </a:endParaRPr>
          </a:p>
        </p:txBody>
      </p:sp>
      <p:sp>
        <p:nvSpPr>
          <p:cNvPr id="26" name="TextBox 25">
            <a:extLst>
              <a:ext uri="{FF2B5EF4-FFF2-40B4-BE49-F238E27FC236}">
                <a16:creationId xmlns:a16="http://schemas.microsoft.com/office/drawing/2014/main" id="{2158EC58-47A2-26CD-9383-1FBC8D5B4609}"/>
              </a:ext>
            </a:extLst>
          </p:cNvPr>
          <p:cNvSpPr txBox="1"/>
          <p:nvPr/>
        </p:nvSpPr>
        <p:spPr>
          <a:xfrm>
            <a:off x="1219200" y="4112966"/>
            <a:ext cx="15962474" cy="2646878"/>
          </a:xfrm>
          <a:prstGeom prst="rect">
            <a:avLst/>
          </a:prstGeom>
          <a:noFill/>
        </p:spPr>
        <p:txBody>
          <a:bodyPr wrap="square" rtlCol="0">
            <a:spAutoFit/>
          </a:bodyPr>
          <a:lstStyle/>
          <a:p>
            <a:r>
              <a:rPr lang="en-GB" sz="2400" dirty="0">
                <a:solidFill>
                  <a:schemeClr val="bg2"/>
                </a:solidFill>
                <a:latin typeface="Poppins" panose="00000500000000000000" pitchFamily="2" charset="0"/>
                <a:cs typeface="Poppins" panose="00000500000000000000" pitchFamily="2" charset="0"/>
              </a:rPr>
              <a:t>This traditional linear approach was </a:t>
            </a:r>
            <a:r>
              <a:rPr lang="en-US" sz="2400" dirty="0">
                <a:solidFill>
                  <a:schemeClr val="bg2"/>
                </a:solidFill>
                <a:effectLst/>
                <a:latin typeface="Poppins" panose="00000500000000000000" pitchFamily="2" charset="0"/>
                <a:ea typeface="Calibri" panose="020F0502020204030204" pitchFamily="34" charset="0"/>
                <a:cs typeface="Poppins" panose="00000500000000000000" pitchFamily="2" charset="0"/>
              </a:rPr>
              <a:t>initially defined by Royce </a:t>
            </a:r>
            <a:r>
              <a:rPr lang="en-US" sz="1600" dirty="0">
                <a:solidFill>
                  <a:schemeClr val="bg2"/>
                </a:solidFill>
                <a:effectLst/>
                <a:latin typeface="Poppins" panose="00000500000000000000" pitchFamily="2" charset="0"/>
                <a:ea typeface="Calibri" panose="020F0502020204030204" pitchFamily="34" charset="0"/>
                <a:cs typeface="Poppins" panose="00000500000000000000" pitchFamily="2" charset="0"/>
              </a:rPr>
              <a:t>(1970, cited in Atlassian, 2024). </a:t>
            </a:r>
          </a:p>
          <a:p>
            <a:r>
              <a:rPr lang="en-US" sz="2400" dirty="0">
                <a:solidFill>
                  <a:schemeClr val="bg2"/>
                </a:solidFill>
                <a:effectLst/>
                <a:latin typeface="Poppins" panose="00000500000000000000" pitchFamily="2" charset="0"/>
                <a:ea typeface="Calibri" panose="020F0502020204030204" pitchFamily="34" charset="0"/>
                <a:cs typeface="Poppins" panose="00000500000000000000" pitchFamily="2" charset="0"/>
              </a:rPr>
              <a:t>It comprises sequential activities completed within each phase that</a:t>
            </a:r>
            <a:r>
              <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rPr>
              <a:t> are predictive in nature.</a:t>
            </a:r>
          </a:p>
          <a:p>
            <a:pPr marL="285750" indent="-285750">
              <a:buFont typeface="Arial" panose="020B0604020202020204" pitchFamily="34" charset="0"/>
              <a:buChar char="•"/>
            </a:pPr>
            <a:endPar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endParaRPr>
          </a:p>
          <a:p>
            <a:pPr marL="285750" indent="-285750">
              <a:lnSpc>
                <a:spcPct val="150000"/>
              </a:lnSpc>
              <a:buFont typeface="Arial" panose="020B0604020202020204" pitchFamily="34" charset="0"/>
              <a:buChar char="•"/>
            </a:pPr>
            <a:r>
              <a:rPr lang="en-GB" sz="2400" b="1" dirty="0">
                <a:solidFill>
                  <a:schemeClr val="bg2"/>
                </a:solidFill>
                <a:latin typeface="Poppins" panose="00000500000000000000" pitchFamily="2" charset="0"/>
                <a:ea typeface="Calibri" panose="020F0502020204030204" pitchFamily="34" charset="0"/>
                <a:cs typeface="Poppins" panose="00000500000000000000" pitchFamily="2" charset="0"/>
              </a:rPr>
              <a:t>Advantage</a:t>
            </a:r>
            <a:r>
              <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rPr>
              <a:t> – clearly defines project requirements </a:t>
            </a:r>
            <a:r>
              <a:rPr lang="en-GB" sz="1600" dirty="0">
                <a:solidFill>
                  <a:schemeClr val="bg2"/>
                </a:solidFill>
                <a:latin typeface="Poppins" panose="00000500000000000000" pitchFamily="2" charset="0"/>
                <a:ea typeface="Calibri" panose="020F0502020204030204" pitchFamily="34" charset="0"/>
                <a:cs typeface="Poppins" panose="00000500000000000000" pitchFamily="2" charset="0"/>
              </a:rPr>
              <a:t>APM (2019). </a:t>
            </a:r>
          </a:p>
          <a:p>
            <a:pPr marL="285750" indent="-285750">
              <a:buFont typeface="Arial" panose="020B0604020202020204" pitchFamily="34" charset="0"/>
              <a:buChar char="•"/>
            </a:pPr>
            <a:r>
              <a:rPr lang="en-US" sz="2400" b="1" dirty="0">
                <a:solidFill>
                  <a:schemeClr val="bg2"/>
                </a:solidFill>
                <a:latin typeface="Poppins" panose="00000500000000000000" pitchFamily="2" charset="0"/>
                <a:ea typeface="Calibri" panose="020F0502020204030204" pitchFamily="34" charset="0"/>
                <a:cs typeface="Poppins" panose="00000500000000000000" pitchFamily="2" charset="0"/>
              </a:rPr>
              <a:t>Disadvantage</a:t>
            </a:r>
            <a:r>
              <a:rPr lang="en-US" sz="2400" dirty="0">
                <a:solidFill>
                  <a:schemeClr val="bg2"/>
                </a:solidFill>
                <a:latin typeface="Poppins" panose="00000500000000000000" pitchFamily="2" charset="0"/>
                <a:ea typeface="Calibri" panose="020F0502020204030204" pitchFamily="34" charset="0"/>
                <a:cs typeface="Poppins" panose="00000500000000000000" pitchFamily="2" charset="0"/>
              </a:rPr>
              <a:t> – rigidity doesn’t allow for evolving needs, stakeholder feedback</a:t>
            </a:r>
            <a:r>
              <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rPr>
              <a:t> and market changes </a:t>
            </a:r>
            <a:r>
              <a:rPr lang="en-US" sz="1600" dirty="0">
                <a:solidFill>
                  <a:schemeClr val="bg2"/>
                </a:solidFill>
                <a:latin typeface="Poppins" panose="00000500000000000000" pitchFamily="2" charset="0"/>
                <a:ea typeface="Calibri" panose="020F0502020204030204" pitchFamily="34" charset="0"/>
                <a:cs typeface="Poppins" panose="00000500000000000000" pitchFamily="2" charset="0"/>
              </a:rPr>
              <a:t>Sasankar, Ashish and Chavan (2011). </a:t>
            </a:r>
            <a:endParaRPr lang="en-GB" sz="1600" dirty="0">
              <a:solidFill>
                <a:schemeClr val="bg2"/>
              </a:solidFill>
              <a:latin typeface="Poppins" panose="00000500000000000000" pitchFamily="2" charset="0"/>
              <a:ea typeface="Calibri" panose="020F0502020204030204" pitchFamily="34" charset="0"/>
              <a:cs typeface="Poppins" panose="00000500000000000000" pitchFamily="2" charset="0"/>
            </a:endParaRPr>
          </a:p>
          <a:p>
            <a:endParaRPr lang="en-GB" dirty="0">
              <a:solidFill>
                <a:schemeClr val="bg2"/>
              </a:solidFill>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2710735452"/>
      </p:ext>
    </p:extLst>
  </p:cSld>
  <p:clrMapOvr>
    <a:masterClrMapping/>
  </p:clrMapOvr>
  <mc:AlternateContent xmlns:mc="http://schemas.openxmlformats.org/markup-compatibility/2006" xmlns:p14="http://schemas.microsoft.com/office/powerpoint/2010/main">
    <mc:Choice Requires="p14">
      <p:transition spd="slow" p14:dur="2000" advTm="69528"/>
    </mc:Choice>
    <mc:Fallback xmlns="">
      <p:transition spd="slow" advTm="6952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pic>
        <p:nvPicPr>
          <p:cNvPr id="1030" name="Picture 6">
            <a:extLst>
              <a:ext uri="{FF2B5EF4-FFF2-40B4-BE49-F238E27FC236}">
                <a16:creationId xmlns:a16="http://schemas.microsoft.com/office/drawing/2014/main" id="{418B85AF-6B09-CD55-B244-BA200FAFD3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841" y="2707207"/>
            <a:ext cx="8960511" cy="7158687"/>
          </a:xfrm>
          <a:prstGeom prst="rect">
            <a:avLst/>
          </a:prstGeom>
          <a:noFill/>
          <a:extLst>
            <a:ext uri="{909E8E84-426E-40DD-AFC4-6F175D3DCCD1}">
              <a14:hiddenFill xmlns:a14="http://schemas.microsoft.com/office/drawing/2010/main">
                <a:solidFill>
                  <a:srgbClr val="FFFFFF"/>
                </a:solidFill>
              </a14:hiddenFill>
            </a:ext>
          </a:extLst>
        </p:spPr>
      </p:pic>
      <p:sp>
        <p:nvSpPr>
          <p:cNvPr id="3" name="Freeform 3"/>
          <p:cNvSpPr/>
          <p:nvPr/>
        </p:nvSpPr>
        <p:spPr>
          <a:xfrm>
            <a:off x="14262654" y="19834"/>
            <a:ext cx="1510746" cy="1386756"/>
          </a:xfrm>
          <a:custGeom>
            <a:avLst/>
            <a:gdLst/>
            <a:ahLst/>
            <a:cxnLst/>
            <a:rect l="l" t="t" r="r" b="b"/>
            <a:pathLst>
              <a:path w="6756125" h="6700360">
                <a:moveTo>
                  <a:pt x="0" y="0"/>
                </a:moveTo>
                <a:lnTo>
                  <a:pt x="6756125" y="0"/>
                </a:lnTo>
                <a:lnTo>
                  <a:pt x="6756125" y="6700360"/>
                </a:lnTo>
                <a:lnTo>
                  <a:pt x="0" y="67003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042069" y="109570"/>
            <a:ext cx="13525500" cy="1448473"/>
          </a:xfrm>
          <a:prstGeom prst="rect">
            <a:avLst/>
          </a:prstGeom>
        </p:spPr>
        <p:txBody>
          <a:bodyPr wrap="square" lIns="0" tIns="0" rIns="0" bIns="0" rtlCol="0" anchor="t">
            <a:spAutoFit/>
          </a:bodyPr>
          <a:lstStyle/>
          <a:p>
            <a:pPr algn="l">
              <a:lnSpc>
                <a:spcPts val="11700"/>
              </a:lnSpc>
            </a:pPr>
            <a:r>
              <a:rPr lang="en-US" sz="9000" b="1" dirty="0">
                <a:solidFill>
                  <a:srgbClr val="FFFFFF"/>
                </a:solidFill>
                <a:latin typeface="Poppins Ultra-Bold"/>
                <a:ea typeface="Poppins Ultra-Bold"/>
                <a:cs typeface="Poppins Ultra-Bold"/>
                <a:sym typeface="Poppins Ultra-Bold"/>
              </a:rPr>
              <a:t>LEAN METHODOLOGY</a:t>
            </a:r>
          </a:p>
        </p:txBody>
      </p:sp>
      <p:sp>
        <p:nvSpPr>
          <p:cNvPr id="7" name="TextBox 7"/>
          <p:cNvSpPr txBox="1"/>
          <p:nvPr/>
        </p:nvSpPr>
        <p:spPr>
          <a:xfrm>
            <a:off x="4572000" y="8155178"/>
            <a:ext cx="3439340" cy="939873"/>
          </a:xfrm>
          <a:prstGeom prst="rect">
            <a:avLst/>
          </a:prstGeom>
        </p:spPr>
        <p:txBody>
          <a:bodyPr wrap="square" lIns="0" tIns="0" rIns="0" bIns="0" rtlCol="0" anchor="t">
            <a:spAutoFit/>
          </a:bodyPr>
          <a:lstStyle/>
          <a:p>
            <a:pPr marL="0" lvl="0" indent="0" algn="just">
              <a:lnSpc>
                <a:spcPts val="3870"/>
              </a:lnSpc>
            </a:pPr>
            <a:endParaRPr lang="en-US" dirty="0">
              <a:solidFill>
                <a:srgbClr val="FFFFFF"/>
              </a:solidFill>
              <a:latin typeface="Poppins"/>
              <a:ea typeface="Poppins"/>
              <a:cs typeface="Poppins"/>
              <a:sym typeface="Poppins"/>
            </a:endParaRPr>
          </a:p>
          <a:p>
            <a:pPr marL="0" lvl="0" indent="0" algn="just">
              <a:lnSpc>
                <a:spcPts val="3870"/>
              </a:lnSpc>
            </a:pPr>
            <a:endParaRPr lang="en-US" dirty="0">
              <a:solidFill>
                <a:srgbClr val="FFFFFF"/>
              </a:solidFill>
              <a:latin typeface="Poppins"/>
              <a:ea typeface="Poppins"/>
              <a:cs typeface="Poppins"/>
              <a:sym typeface="Poppins"/>
            </a:endParaRPr>
          </a:p>
        </p:txBody>
      </p:sp>
      <p:pic>
        <p:nvPicPr>
          <p:cNvPr id="16" name="Graphic 15" descr="Teacher with solid fill">
            <a:extLst>
              <a:ext uri="{FF2B5EF4-FFF2-40B4-BE49-F238E27FC236}">
                <a16:creationId xmlns:a16="http://schemas.microsoft.com/office/drawing/2014/main" id="{92CBD5BD-01B8-A3CA-D976-71AE3257DB3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262654" y="256778"/>
            <a:ext cx="601216" cy="601216"/>
          </a:xfrm>
          <a:prstGeom prst="rect">
            <a:avLst/>
          </a:prstGeom>
        </p:spPr>
      </p:pic>
      <p:graphicFrame>
        <p:nvGraphicFramePr>
          <p:cNvPr id="20" name="Diagram 19">
            <a:extLst>
              <a:ext uri="{FF2B5EF4-FFF2-40B4-BE49-F238E27FC236}">
                <a16:creationId xmlns:a16="http://schemas.microsoft.com/office/drawing/2014/main" id="{F2554141-7E2E-3054-863A-E4FCEC8FC4D1}"/>
              </a:ext>
            </a:extLst>
          </p:cNvPr>
          <p:cNvGraphicFramePr/>
          <p:nvPr>
            <p:extLst>
              <p:ext uri="{D42A27DB-BD31-4B8C-83A1-F6EECF244321}">
                <p14:modId xmlns:p14="http://schemas.microsoft.com/office/powerpoint/2010/main" val="577676736"/>
              </p:ext>
            </p:extLst>
          </p:nvPr>
        </p:nvGraphicFramePr>
        <p:xfrm>
          <a:off x="11514505" y="2978004"/>
          <a:ext cx="5012590" cy="333610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2" name="TextBox 7">
            <a:extLst>
              <a:ext uri="{FF2B5EF4-FFF2-40B4-BE49-F238E27FC236}">
                <a16:creationId xmlns:a16="http://schemas.microsoft.com/office/drawing/2014/main" id="{5C3FDCC4-E157-130E-632D-C4B54F9D3674}"/>
              </a:ext>
            </a:extLst>
          </p:cNvPr>
          <p:cNvSpPr txBox="1"/>
          <p:nvPr/>
        </p:nvSpPr>
        <p:spPr>
          <a:xfrm>
            <a:off x="9320695" y="3390900"/>
            <a:ext cx="3439340" cy="939873"/>
          </a:xfrm>
          <a:prstGeom prst="rect">
            <a:avLst/>
          </a:prstGeom>
        </p:spPr>
        <p:txBody>
          <a:bodyPr wrap="square" lIns="0" tIns="0" rIns="0" bIns="0" rtlCol="0" anchor="t">
            <a:spAutoFit/>
          </a:bodyPr>
          <a:lstStyle/>
          <a:p>
            <a:pPr marL="0" lvl="0" indent="0" algn="just">
              <a:lnSpc>
                <a:spcPts val="3870"/>
              </a:lnSpc>
            </a:pPr>
            <a:endParaRPr lang="en-US" dirty="0">
              <a:solidFill>
                <a:srgbClr val="FFFFFF"/>
              </a:solidFill>
              <a:latin typeface="Poppins"/>
              <a:ea typeface="Poppins"/>
              <a:cs typeface="Poppins"/>
              <a:sym typeface="Poppins"/>
            </a:endParaRPr>
          </a:p>
          <a:p>
            <a:pPr marL="0" lvl="0" indent="0" algn="just">
              <a:lnSpc>
                <a:spcPts val="3870"/>
              </a:lnSpc>
            </a:pPr>
            <a:endParaRPr lang="en-US" dirty="0">
              <a:solidFill>
                <a:srgbClr val="FFFFFF"/>
              </a:solidFill>
              <a:latin typeface="Poppins"/>
              <a:ea typeface="Poppins"/>
              <a:cs typeface="Poppins"/>
              <a:sym typeface="Poppins"/>
            </a:endParaRPr>
          </a:p>
        </p:txBody>
      </p:sp>
      <p:sp>
        <p:nvSpPr>
          <p:cNvPr id="24" name="TextBox 23">
            <a:extLst>
              <a:ext uri="{FF2B5EF4-FFF2-40B4-BE49-F238E27FC236}">
                <a16:creationId xmlns:a16="http://schemas.microsoft.com/office/drawing/2014/main" id="{241C12C1-788E-ECB4-A51B-DC2F01C312C8}"/>
              </a:ext>
            </a:extLst>
          </p:cNvPr>
          <p:cNvSpPr txBox="1"/>
          <p:nvPr/>
        </p:nvSpPr>
        <p:spPr>
          <a:xfrm>
            <a:off x="1042069" y="9833237"/>
            <a:ext cx="5805948" cy="246221"/>
          </a:xfrm>
          <a:prstGeom prst="rect">
            <a:avLst/>
          </a:prstGeom>
          <a:noFill/>
        </p:spPr>
        <p:txBody>
          <a:bodyPr wrap="square" rtlCol="0">
            <a:spAutoFit/>
          </a:bodyPr>
          <a:lstStyle/>
          <a:p>
            <a:pPr marL="457200" algn="ctr"/>
            <a:r>
              <a:rPr lang="en-GB" sz="1000" kern="100" dirty="0">
                <a:solidFill>
                  <a:schemeClr val="bg2"/>
                </a:solidFill>
                <a:effectLst/>
                <a:latin typeface="Poppins" panose="00000500000000000000" pitchFamily="2" charset="0"/>
                <a:ea typeface="Aptos" panose="020B0004020202020204" pitchFamily="34" charset="0"/>
                <a:cs typeface="Poppins" panose="00000500000000000000" pitchFamily="2" charset="0"/>
              </a:rPr>
              <a:t>Fig.2 </a:t>
            </a:r>
            <a:r>
              <a:rPr lang="en-GB" sz="1000" i="1" dirty="0">
                <a:solidFill>
                  <a:schemeClr val="bg2"/>
                </a:solidFill>
                <a:effectLst/>
                <a:latin typeface="Poppins" panose="00000500000000000000" pitchFamily="2" charset="0"/>
                <a:ea typeface="Aptos" panose="020B0004020202020204" pitchFamily="34" charset="0"/>
                <a:cs typeface="Poppins" panose="00000500000000000000" pitchFamily="2" charset="0"/>
              </a:rPr>
              <a:t>LEAN’s Iterative </a:t>
            </a:r>
            <a:r>
              <a:rPr lang="en-GB" sz="1000" i="1" dirty="0">
                <a:solidFill>
                  <a:schemeClr val="bg2"/>
                </a:solidFill>
                <a:latin typeface="Poppins" panose="00000500000000000000" pitchFamily="2" charset="0"/>
                <a:cs typeface="Poppins" panose="00000500000000000000" pitchFamily="2" charset="0"/>
              </a:rPr>
              <a:t>life cycle </a:t>
            </a:r>
            <a:r>
              <a:rPr lang="en-US" sz="1000" i="1" dirty="0">
                <a:solidFill>
                  <a:schemeClr val="bg2"/>
                </a:solidFill>
                <a:latin typeface="Poppins" panose="00000500000000000000" pitchFamily="2" charset="0"/>
                <a:cs typeface="Poppins" panose="00000500000000000000" pitchFamily="2" charset="0"/>
              </a:rPr>
              <a:t> 2020-2023 Lean Project Management Foundation</a:t>
            </a:r>
            <a:r>
              <a:rPr lang="en-GB" sz="1000" i="1" dirty="0">
                <a:solidFill>
                  <a:schemeClr val="bg2"/>
                </a:solidFill>
                <a:latin typeface="Poppins" panose="00000500000000000000" pitchFamily="2" charset="0"/>
                <a:cs typeface="Poppins" panose="00000500000000000000" pitchFamily="2" charset="0"/>
              </a:rPr>
              <a:t> </a:t>
            </a:r>
          </a:p>
        </p:txBody>
      </p:sp>
      <p:sp>
        <p:nvSpPr>
          <p:cNvPr id="27" name="TextBox 26">
            <a:extLst>
              <a:ext uri="{FF2B5EF4-FFF2-40B4-BE49-F238E27FC236}">
                <a16:creationId xmlns:a16="http://schemas.microsoft.com/office/drawing/2014/main" id="{AE85CE67-A8B1-7A85-39B9-BEF670C553B7}"/>
              </a:ext>
            </a:extLst>
          </p:cNvPr>
          <p:cNvSpPr txBox="1"/>
          <p:nvPr/>
        </p:nvSpPr>
        <p:spPr>
          <a:xfrm>
            <a:off x="9753600" y="5830467"/>
            <a:ext cx="8534400" cy="3416320"/>
          </a:xfrm>
          <a:prstGeom prst="rect">
            <a:avLst/>
          </a:prstGeom>
          <a:noFill/>
        </p:spPr>
        <p:txBody>
          <a:bodyPr wrap="square" rtlCol="0">
            <a:spAutoFit/>
          </a:bodyPr>
          <a:lstStyle/>
          <a:p>
            <a:endPar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endParaRPr>
          </a:p>
          <a:p>
            <a:pPr marL="342900" indent="-342900">
              <a:buFont typeface="Arial" panose="020B0604020202020204" pitchFamily="34" charset="0"/>
              <a:buChar char="•"/>
            </a:pPr>
            <a:r>
              <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rPr>
              <a:t>Advantages </a:t>
            </a:r>
            <a:r>
              <a:rPr lang="en-US" sz="2400" dirty="0">
                <a:solidFill>
                  <a:schemeClr val="bg2"/>
                </a:solidFill>
                <a:latin typeface="Poppins" panose="00000500000000000000" pitchFamily="2" charset="0"/>
                <a:ea typeface="Calibri" panose="020F0502020204030204" pitchFamily="34" charset="0"/>
                <a:cs typeface="Poppins" panose="00000500000000000000" pitchFamily="2" charset="0"/>
              </a:rPr>
              <a:t>— </a:t>
            </a:r>
            <a:r>
              <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rPr>
              <a:t>Lean encourages regular feedback and continuous improvement, leading to higher-quality outcomes. </a:t>
            </a:r>
            <a:r>
              <a:rPr lang="en-GB" sz="1600" dirty="0">
                <a:solidFill>
                  <a:schemeClr val="bg2"/>
                </a:solidFill>
                <a:latin typeface="Poppins" panose="00000500000000000000" pitchFamily="2" charset="0"/>
                <a:ea typeface="Calibri" panose="020F0502020204030204" pitchFamily="34" charset="0"/>
                <a:cs typeface="Poppins" panose="00000500000000000000" pitchFamily="2" charset="0"/>
              </a:rPr>
              <a:t>(Douglas, Antony and Douglas, 2015).</a:t>
            </a:r>
            <a:endParaRPr lang="en-US" sz="1600" dirty="0">
              <a:solidFill>
                <a:schemeClr val="bg2"/>
              </a:solidFill>
              <a:latin typeface="Poppins" panose="00000500000000000000" pitchFamily="2" charset="0"/>
              <a:ea typeface="Calibri" panose="020F0502020204030204" pitchFamily="34" charset="0"/>
              <a:cs typeface="Poppins" panose="00000500000000000000" pitchFamily="2" charset="0"/>
            </a:endParaRPr>
          </a:p>
          <a:p>
            <a:endParaRPr lang="en-US" sz="2400" dirty="0">
              <a:solidFill>
                <a:schemeClr val="bg2"/>
              </a:solidFill>
              <a:latin typeface="Poppins" panose="00000500000000000000" pitchFamily="2" charset="0"/>
              <a:ea typeface="Calibri" panose="020F0502020204030204" pitchFamily="34" charset="0"/>
              <a:cs typeface="Poppins" panose="00000500000000000000" pitchFamily="2" charset="0"/>
            </a:endParaRPr>
          </a:p>
          <a:p>
            <a:pPr marL="285750" indent="-285750">
              <a:buFont typeface="Arial" panose="020B0604020202020204" pitchFamily="34" charset="0"/>
              <a:buChar char="•"/>
            </a:pPr>
            <a:r>
              <a:rPr lang="en-US" sz="2400" dirty="0">
                <a:solidFill>
                  <a:schemeClr val="bg2"/>
                </a:solidFill>
                <a:latin typeface="Poppins" panose="00000500000000000000" pitchFamily="2" charset="0"/>
                <a:ea typeface="Calibri" panose="020F0502020204030204" pitchFamily="34" charset="0"/>
                <a:cs typeface="Poppins" panose="00000500000000000000" pitchFamily="2" charset="0"/>
              </a:rPr>
              <a:t>Disadvantages – </a:t>
            </a:r>
            <a:r>
              <a:rPr lang="en-GB" sz="2400" dirty="0">
                <a:solidFill>
                  <a:schemeClr val="bg2"/>
                </a:solidFill>
                <a:latin typeface="Poppins" panose="00000500000000000000" pitchFamily="2" charset="0"/>
                <a:ea typeface="Calibri" panose="020F0502020204030204" pitchFamily="34" charset="0"/>
                <a:cs typeface="Poppins" panose="00000500000000000000" pitchFamily="2" charset="0"/>
              </a:rPr>
              <a:t>Lean’s less structured approach might lead to scope creep and inadequate documentation, which can be problematic in highly regulated environments </a:t>
            </a:r>
            <a:r>
              <a:rPr lang="en-GB" sz="1600" dirty="0">
                <a:solidFill>
                  <a:schemeClr val="bg2"/>
                </a:solidFill>
                <a:latin typeface="Poppins" panose="00000500000000000000" pitchFamily="2" charset="0"/>
                <a:ea typeface="Calibri" panose="020F0502020204030204" pitchFamily="34" charset="0"/>
                <a:cs typeface="Poppins" panose="00000500000000000000" pitchFamily="2" charset="0"/>
              </a:rPr>
              <a:t>(Klein </a:t>
            </a:r>
            <a:r>
              <a:rPr lang="en-GB" sz="1600" i="1" dirty="0">
                <a:solidFill>
                  <a:schemeClr val="bg2"/>
                </a:solidFill>
                <a:latin typeface="Poppins" panose="00000500000000000000" pitchFamily="2" charset="0"/>
                <a:ea typeface="Calibri" panose="020F0502020204030204" pitchFamily="34" charset="0"/>
                <a:cs typeface="Poppins" panose="00000500000000000000" pitchFamily="2" charset="0"/>
              </a:rPr>
              <a:t>et al</a:t>
            </a:r>
            <a:r>
              <a:rPr lang="en-GB" sz="1600" dirty="0">
                <a:solidFill>
                  <a:schemeClr val="bg2"/>
                </a:solidFill>
                <a:latin typeface="Poppins" panose="00000500000000000000" pitchFamily="2" charset="0"/>
                <a:ea typeface="Calibri" panose="020F0502020204030204" pitchFamily="34" charset="0"/>
                <a:cs typeface="Poppins" panose="00000500000000000000" pitchFamily="2" charset="0"/>
              </a:rPr>
              <a:t>., 2021).</a:t>
            </a:r>
          </a:p>
        </p:txBody>
      </p:sp>
      <p:sp>
        <p:nvSpPr>
          <p:cNvPr id="31" name="TextBox 30">
            <a:extLst>
              <a:ext uri="{FF2B5EF4-FFF2-40B4-BE49-F238E27FC236}">
                <a16:creationId xmlns:a16="http://schemas.microsoft.com/office/drawing/2014/main" id="{005DC9D6-378C-D3D0-54A0-85BF3CA0D6B6}"/>
              </a:ext>
            </a:extLst>
          </p:cNvPr>
          <p:cNvSpPr txBox="1"/>
          <p:nvPr/>
        </p:nvSpPr>
        <p:spPr>
          <a:xfrm>
            <a:off x="12760035" y="2872257"/>
            <a:ext cx="7734300" cy="400110"/>
          </a:xfrm>
          <a:prstGeom prst="rect">
            <a:avLst/>
          </a:prstGeom>
          <a:noFill/>
        </p:spPr>
        <p:txBody>
          <a:bodyPr wrap="square">
            <a:spAutoFit/>
          </a:bodyPr>
          <a:lstStyle/>
          <a:p>
            <a:pPr marL="457200" algn="ctr"/>
            <a:r>
              <a:rPr lang="en-GB" sz="1000" kern="100" dirty="0">
                <a:solidFill>
                  <a:schemeClr val="bg2"/>
                </a:solidFill>
                <a:effectLst/>
                <a:latin typeface="Poppins" panose="00000500000000000000" pitchFamily="2" charset="0"/>
                <a:ea typeface="Aptos" panose="020B0004020202020204" pitchFamily="34" charset="0"/>
                <a:cs typeface="Poppins" panose="00000500000000000000" pitchFamily="2" charset="0"/>
              </a:rPr>
              <a:t>Fig.3 </a:t>
            </a:r>
            <a:r>
              <a:rPr lang="en-GB" sz="1000" i="1" dirty="0">
                <a:solidFill>
                  <a:schemeClr val="bg2"/>
                </a:solidFill>
                <a:effectLst/>
                <a:latin typeface="Poppins" panose="00000500000000000000" pitchFamily="2" charset="0"/>
                <a:ea typeface="Aptos" panose="020B0004020202020204" pitchFamily="34" charset="0"/>
                <a:cs typeface="Poppins" panose="00000500000000000000" pitchFamily="2" charset="0"/>
              </a:rPr>
              <a:t>LEAN's five guiding </a:t>
            </a:r>
          </a:p>
          <a:p>
            <a:pPr marL="457200" algn="ctr"/>
            <a:r>
              <a:rPr lang="en-GB" sz="1000" i="1" dirty="0">
                <a:solidFill>
                  <a:schemeClr val="bg2"/>
                </a:solidFill>
                <a:effectLst/>
                <a:latin typeface="Poppins" panose="00000500000000000000" pitchFamily="2" charset="0"/>
                <a:ea typeface="Aptos" panose="020B0004020202020204" pitchFamily="34" charset="0"/>
                <a:cs typeface="Poppins" panose="00000500000000000000" pitchFamily="2" charset="0"/>
              </a:rPr>
              <a:t>principles </a:t>
            </a:r>
            <a:r>
              <a:rPr lang="en-GB" sz="1000" i="1" dirty="0" err="1">
                <a:solidFill>
                  <a:schemeClr val="bg2"/>
                </a:solidFill>
                <a:effectLst/>
                <a:latin typeface="Poppins" panose="00000500000000000000" pitchFamily="2" charset="0"/>
                <a:ea typeface="Aptos" panose="020B0004020202020204" pitchFamily="34" charset="0"/>
                <a:cs typeface="Poppins" panose="00000500000000000000" pitchFamily="2" charset="0"/>
              </a:rPr>
              <a:t>Source:</a:t>
            </a:r>
            <a:r>
              <a:rPr lang="en-GB" sz="1000" dirty="0" err="1">
                <a:solidFill>
                  <a:schemeClr val="bg2"/>
                </a:solidFill>
                <a:effectLst/>
                <a:latin typeface="Poppins" panose="00000500000000000000" pitchFamily="2" charset="0"/>
                <a:ea typeface="Aptos" panose="020B0004020202020204" pitchFamily="34" charset="0"/>
                <a:cs typeface="Poppins" panose="00000500000000000000" pitchFamily="2" charset="0"/>
              </a:rPr>
              <a:t>PMI</a:t>
            </a:r>
            <a:r>
              <a:rPr lang="en-GB" sz="1000" dirty="0">
                <a:solidFill>
                  <a:schemeClr val="bg2"/>
                </a:solidFill>
                <a:effectLst/>
                <a:latin typeface="Poppins" panose="00000500000000000000" pitchFamily="2" charset="0"/>
                <a:ea typeface="Aptos" panose="020B0004020202020204" pitchFamily="34" charset="0"/>
                <a:cs typeface="Poppins" panose="00000500000000000000" pitchFamily="2" charset="0"/>
              </a:rPr>
              <a:t> (2022) </a:t>
            </a:r>
            <a:r>
              <a:rPr lang="en-GB" sz="1000" kern="100" dirty="0">
                <a:solidFill>
                  <a:schemeClr val="bg2"/>
                </a:solidFill>
                <a:effectLst/>
                <a:latin typeface="Poppins" panose="00000500000000000000" pitchFamily="2" charset="0"/>
                <a:ea typeface="Aptos" panose="020B0004020202020204" pitchFamily="34" charset="0"/>
                <a:cs typeface="Poppins" panose="00000500000000000000" pitchFamily="2" charset="0"/>
              </a:rPr>
              <a:t> </a:t>
            </a:r>
          </a:p>
        </p:txBody>
      </p:sp>
      <p:sp>
        <p:nvSpPr>
          <p:cNvPr id="4" name="TextBox 3">
            <a:extLst>
              <a:ext uri="{FF2B5EF4-FFF2-40B4-BE49-F238E27FC236}">
                <a16:creationId xmlns:a16="http://schemas.microsoft.com/office/drawing/2014/main" id="{A94B3BDB-5E4A-9933-0C63-6EA526A0FD2B}"/>
              </a:ext>
            </a:extLst>
          </p:cNvPr>
          <p:cNvSpPr txBox="1"/>
          <p:nvPr/>
        </p:nvSpPr>
        <p:spPr>
          <a:xfrm>
            <a:off x="1042069" y="2031978"/>
            <a:ext cx="15712956" cy="923330"/>
          </a:xfrm>
          <a:prstGeom prst="rect">
            <a:avLst/>
          </a:prstGeom>
          <a:noFill/>
        </p:spPr>
        <p:txBody>
          <a:bodyPr wrap="none" rtlCol="0">
            <a:spAutoFit/>
          </a:bodyPr>
          <a:lstStyle/>
          <a:p>
            <a:r>
              <a:rPr lang="en-GB" sz="1800" dirty="0">
                <a:solidFill>
                  <a:schemeClr val="bg2"/>
                </a:solidFill>
                <a:latin typeface="Poppins" panose="00000500000000000000" pitchFamily="2" charset="0"/>
                <a:ea typeface="Calibri" panose="020F0502020204030204" pitchFamily="34" charset="0"/>
                <a:cs typeface="Poppins" panose="00000500000000000000" pitchFamily="2" charset="0"/>
              </a:rPr>
              <a:t>The Lean methodology is the highly adaptive life cycle approach </a:t>
            </a:r>
            <a:r>
              <a:rPr lang="en-GB" sz="1400" dirty="0">
                <a:solidFill>
                  <a:schemeClr val="bg2"/>
                </a:solidFill>
                <a:latin typeface="Poppins" panose="00000500000000000000" pitchFamily="2" charset="0"/>
                <a:ea typeface="Calibri" panose="020F0502020204030204" pitchFamily="34" charset="0"/>
                <a:cs typeface="Poppins" panose="00000500000000000000" pitchFamily="2" charset="0"/>
              </a:rPr>
              <a:t>(APM 2019).  </a:t>
            </a:r>
            <a:r>
              <a:rPr lang="en-GB" sz="1800" dirty="0">
                <a:solidFill>
                  <a:schemeClr val="bg2"/>
                </a:solidFill>
                <a:latin typeface="Poppins" panose="00000500000000000000" pitchFamily="2" charset="0"/>
                <a:ea typeface="Calibri" panose="020F0502020204030204" pitchFamily="34" charset="0"/>
                <a:cs typeface="Poppins" panose="00000500000000000000" pitchFamily="2" charset="0"/>
              </a:rPr>
              <a:t>Offering iterative </a:t>
            </a:r>
            <a:r>
              <a:rPr lang="en-US" sz="1800" dirty="0">
                <a:solidFill>
                  <a:schemeClr val="bg2"/>
                </a:solidFill>
                <a:latin typeface="Poppins" panose="00000500000000000000" pitchFamily="2" charset="0"/>
                <a:ea typeface="Calibri" panose="020F0502020204030204" pitchFamily="34" charset="0"/>
                <a:cs typeface="Poppins" panose="00000500000000000000" pitchFamily="2" charset="0"/>
              </a:rPr>
              <a:t>developed in the 1950’s, by Taiichi Ohno. </a:t>
            </a:r>
          </a:p>
          <a:p>
            <a:r>
              <a:rPr lang="en-US" sz="1800" dirty="0">
                <a:solidFill>
                  <a:schemeClr val="bg2"/>
                </a:solidFill>
                <a:latin typeface="Poppins" panose="00000500000000000000" pitchFamily="2" charset="0"/>
                <a:ea typeface="Calibri" panose="020F0502020204030204" pitchFamily="34" charset="0"/>
                <a:cs typeface="Poppins" panose="00000500000000000000" pitchFamily="2" charset="0"/>
              </a:rPr>
              <a:t>Focusing on delivering value efficiently by eliminating waste, </a:t>
            </a:r>
            <a:r>
              <a:rPr lang="en-GB" sz="1800" dirty="0">
                <a:solidFill>
                  <a:schemeClr val="bg2"/>
                </a:solidFill>
                <a:latin typeface="Poppins" panose="00000500000000000000" pitchFamily="2" charset="0"/>
                <a:ea typeface="Calibri" panose="020F0502020204030204" pitchFamily="34" charset="0"/>
                <a:cs typeface="Poppins" panose="00000500000000000000" pitchFamily="2" charset="0"/>
              </a:rPr>
              <a:t>optimising</a:t>
            </a:r>
            <a:r>
              <a:rPr lang="en-US" sz="1800" dirty="0">
                <a:solidFill>
                  <a:schemeClr val="bg2"/>
                </a:solidFill>
                <a:latin typeface="Poppins" panose="00000500000000000000" pitchFamily="2" charset="0"/>
                <a:ea typeface="Calibri" panose="020F0502020204030204" pitchFamily="34" charset="0"/>
                <a:cs typeface="Poppins" panose="00000500000000000000" pitchFamily="2" charset="0"/>
              </a:rPr>
              <a:t> processes, and continuously improving </a:t>
            </a:r>
            <a:r>
              <a:rPr lang="en-US" sz="1400" dirty="0">
                <a:solidFill>
                  <a:schemeClr val="bg2"/>
                </a:solidFill>
                <a:latin typeface="Poppins" panose="00000500000000000000" pitchFamily="2" charset="0"/>
                <a:ea typeface="Calibri" panose="020F0502020204030204" pitchFamily="34" charset="0"/>
                <a:cs typeface="Poppins" panose="00000500000000000000" pitchFamily="2" charset="0"/>
              </a:rPr>
              <a:t>(PMI, 2022).</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99335"/>
    </mc:Choice>
    <mc:Fallback xmlns="">
      <p:transition spd="slow" advTm="9933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5" name="Freeform 5"/>
          <p:cNvSpPr/>
          <p:nvPr/>
        </p:nvSpPr>
        <p:spPr>
          <a:xfrm>
            <a:off x="13182600" y="5143500"/>
            <a:ext cx="6014103" cy="5003075"/>
          </a:xfrm>
          <a:custGeom>
            <a:avLst/>
            <a:gdLst/>
            <a:ahLst/>
            <a:cxnLst/>
            <a:rect l="l" t="t" r="r" b="b"/>
            <a:pathLst>
              <a:path w="7995303" h="6527075">
                <a:moveTo>
                  <a:pt x="0" y="0"/>
                </a:moveTo>
                <a:lnTo>
                  <a:pt x="7995303" y="0"/>
                </a:lnTo>
                <a:lnTo>
                  <a:pt x="7995303" y="6527075"/>
                </a:lnTo>
                <a:lnTo>
                  <a:pt x="0" y="652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1219200" y="254736"/>
            <a:ext cx="11734800" cy="1864357"/>
          </a:xfrm>
          <a:prstGeom prst="rect">
            <a:avLst/>
          </a:prstGeom>
        </p:spPr>
        <p:txBody>
          <a:bodyPr wrap="square" lIns="0" tIns="0" rIns="0" bIns="0" rtlCol="0" anchor="t">
            <a:spAutoFit/>
          </a:bodyPr>
          <a:lstStyle/>
          <a:p>
            <a:pPr algn="l">
              <a:lnSpc>
                <a:spcPts val="15754"/>
              </a:lnSpc>
            </a:pPr>
            <a:r>
              <a:rPr lang="en-US" sz="9600" b="1" dirty="0">
                <a:solidFill>
                  <a:srgbClr val="FFFFFF"/>
                </a:solidFill>
                <a:latin typeface="Poppins Ultra-Bold"/>
                <a:ea typeface="Poppins Ultra-Bold"/>
                <a:cs typeface="Poppins Ultra-Bold"/>
                <a:sym typeface="Poppins Ultra-Bold"/>
              </a:rPr>
              <a:t>HYBRID LIFE CYCLE</a:t>
            </a:r>
          </a:p>
        </p:txBody>
      </p:sp>
      <p:sp>
        <p:nvSpPr>
          <p:cNvPr id="13" name="Freeform 13"/>
          <p:cNvSpPr/>
          <p:nvPr/>
        </p:nvSpPr>
        <p:spPr>
          <a:xfrm rot="5400000">
            <a:off x="16353200" y="432085"/>
            <a:ext cx="1001736" cy="1551735"/>
          </a:xfrm>
          <a:custGeom>
            <a:avLst/>
            <a:gdLst/>
            <a:ahLst/>
            <a:cxnLst/>
            <a:rect l="l" t="t" r="r" b="b"/>
            <a:pathLst>
              <a:path w="1001736" h="1551735">
                <a:moveTo>
                  <a:pt x="0" y="0"/>
                </a:moveTo>
                <a:lnTo>
                  <a:pt x="1001736" y="0"/>
                </a:lnTo>
                <a:lnTo>
                  <a:pt x="1001736" y="1551735"/>
                </a:lnTo>
                <a:lnTo>
                  <a:pt x="0" y="1551735"/>
                </a:lnTo>
                <a:lnTo>
                  <a:pt x="0" y="0"/>
                </a:lnTo>
                <a:close/>
              </a:path>
            </a:pathLst>
          </a:custGeom>
          <a:blipFill>
            <a:blip r:embed="rId5">
              <a:extLst>
                <a:ext uri="{96DAC541-7B7A-43D3-8B79-37D633B846F1}">
                  <asvg:svgBlip xmlns:asvg="http://schemas.microsoft.com/office/drawing/2016/SVG/main" r:embed="rId6"/>
                </a:ext>
              </a:extLst>
            </a:blip>
            <a:stretch>
              <a:fillRect l="-183048"/>
            </a:stretch>
          </a:blipFill>
        </p:spPr>
        <p:txBody>
          <a:bodyPr/>
          <a:lstStyle/>
          <a:p>
            <a:endParaRPr lang="en-GB"/>
          </a:p>
        </p:txBody>
      </p:sp>
      <p:sp>
        <p:nvSpPr>
          <p:cNvPr id="14" name="Freeform 14"/>
          <p:cNvSpPr/>
          <p:nvPr/>
        </p:nvSpPr>
        <p:spPr>
          <a:xfrm rot="8858981">
            <a:off x="9144147" y="4103154"/>
            <a:ext cx="16519341" cy="13621195"/>
          </a:xfrm>
          <a:custGeom>
            <a:avLst/>
            <a:gdLst/>
            <a:ahLst/>
            <a:cxnLst/>
            <a:rect l="l" t="t" r="r" b="b"/>
            <a:pathLst>
              <a:path w="16306265" h="14497752">
                <a:moveTo>
                  <a:pt x="0" y="0"/>
                </a:moveTo>
                <a:lnTo>
                  <a:pt x="16306264" y="0"/>
                </a:lnTo>
                <a:lnTo>
                  <a:pt x="16306264" y="14497751"/>
                </a:lnTo>
                <a:lnTo>
                  <a:pt x="0" y="14497751"/>
                </a:lnTo>
                <a:lnTo>
                  <a:pt x="0" y="0"/>
                </a:lnTo>
                <a:close/>
              </a:path>
            </a:pathLst>
          </a:custGeom>
          <a:blipFill>
            <a:blip r:embed="rId7">
              <a:alphaModFix amt="9999"/>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5" name="TextBox 14">
            <a:extLst>
              <a:ext uri="{FF2B5EF4-FFF2-40B4-BE49-F238E27FC236}">
                <a16:creationId xmlns:a16="http://schemas.microsoft.com/office/drawing/2014/main" id="{86459BFA-2529-9330-5C40-9E8CDD963222}"/>
              </a:ext>
            </a:extLst>
          </p:cNvPr>
          <p:cNvSpPr txBox="1"/>
          <p:nvPr/>
        </p:nvSpPr>
        <p:spPr>
          <a:xfrm>
            <a:off x="11620311" y="2237754"/>
            <a:ext cx="5754472" cy="461665"/>
          </a:xfrm>
          <a:prstGeom prst="rect">
            <a:avLst/>
          </a:prstGeom>
          <a:noFill/>
        </p:spPr>
        <p:txBody>
          <a:bodyPr wrap="square" rtlCol="0">
            <a:spAutoFit/>
          </a:bodyPr>
          <a:lstStyle/>
          <a:p>
            <a:r>
              <a:rPr lang="en-GB" sz="2400" dirty="0">
                <a:solidFill>
                  <a:schemeClr val="bg1"/>
                </a:solidFill>
                <a:latin typeface="Poppins" panose="00000500000000000000" pitchFamily="2" charset="0"/>
                <a:cs typeface="Poppins" panose="00000500000000000000" pitchFamily="2" charset="0"/>
              </a:rPr>
              <a:t>Project Phases </a:t>
            </a:r>
            <a:r>
              <a:rPr lang="en-GB" sz="1200" dirty="0">
                <a:solidFill>
                  <a:schemeClr val="bg1"/>
                </a:solidFill>
                <a:latin typeface="Poppins" panose="00000500000000000000" pitchFamily="2" charset="0"/>
                <a:cs typeface="Poppins" panose="00000500000000000000" pitchFamily="2" charset="0"/>
              </a:rPr>
              <a:t>(APM, 2019)</a:t>
            </a:r>
          </a:p>
        </p:txBody>
      </p:sp>
      <p:graphicFrame>
        <p:nvGraphicFramePr>
          <p:cNvPr id="16" name="Diagram 15">
            <a:extLst>
              <a:ext uri="{FF2B5EF4-FFF2-40B4-BE49-F238E27FC236}">
                <a16:creationId xmlns:a16="http://schemas.microsoft.com/office/drawing/2014/main" id="{B7F8164A-9A5A-814B-774C-533C52E544E6}"/>
              </a:ext>
            </a:extLst>
          </p:cNvPr>
          <p:cNvGraphicFramePr/>
          <p:nvPr>
            <p:extLst>
              <p:ext uri="{D42A27DB-BD31-4B8C-83A1-F6EECF244321}">
                <p14:modId xmlns:p14="http://schemas.microsoft.com/office/powerpoint/2010/main" val="112497477"/>
              </p:ext>
            </p:extLst>
          </p:nvPr>
        </p:nvGraphicFramePr>
        <p:xfrm>
          <a:off x="3272750" y="2648025"/>
          <a:ext cx="12805450" cy="689846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 name="TextBox 1">
            <a:extLst>
              <a:ext uri="{FF2B5EF4-FFF2-40B4-BE49-F238E27FC236}">
                <a16:creationId xmlns:a16="http://schemas.microsoft.com/office/drawing/2014/main" id="{FB6E38A5-B772-8D1C-6D2F-354469615857}"/>
              </a:ext>
            </a:extLst>
          </p:cNvPr>
          <p:cNvSpPr txBox="1"/>
          <p:nvPr/>
        </p:nvSpPr>
        <p:spPr>
          <a:xfrm>
            <a:off x="9144000" y="2442079"/>
            <a:ext cx="5246914" cy="646331"/>
          </a:xfrm>
          <a:prstGeom prst="rect">
            <a:avLst/>
          </a:prstGeom>
          <a:noFill/>
        </p:spPr>
        <p:txBody>
          <a:bodyPr wrap="square" rtlCol="0">
            <a:spAutoFit/>
          </a:bodyPr>
          <a:lstStyle/>
          <a:p>
            <a:endParaRPr lang="en-GB" dirty="0">
              <a:solidFill>
                <a:schemeClr val="bg1">
                  <a:lumMod val="75000"/>
                </a:schemeClr>
              </a:solidFill>
            </a:endParaRPr>
          </a:p>
          <a:p>
            <a:endParaRPr lang="en-GB" dirty="0">
              <a:solidFill>
                <a:schemeClr val="bg1">
                  <a:lumMod val="75000"/>
                </a:schemeClr>
              </a:solidFill>
            </a:endParaRPr>
          </a:p>
        </p:txBody>
      </p:sp>
      <p:sp>
        <p:nvSpPr>
          <p:cNvPr id="7" name="TextBox 6">
            <a:extLst>
              <a:ext uri="{FF2B5EF4-FFF2-40B4-BE49-F238E27FC236}">
                <a16:creationId xmlns:a16="http://schemas.microsoft.com/office/drawing/2014/main" id="{19060F3A-4737-5803-8521-A0B9414A88FB}"/>
              </a:ext>
            </a:extLst>
          </p:cNvPr>
          <p:cNvSpPr txBox="1"/>
          <p:nvPr/>
        </p:nvSpPr>
        <p:spPr>
          <a:xfrm>
            <a:off x="834887" y="2699419"/>
            <a:ext cx="4647016" cy="5386090"/>
          </a:xfrm>
          <a:prstGeom prst="rect">
            <a:avLst/>
          </a:prstGeom>
          <a:noFill/>
        </p:spPr>
        <p:txBody>
          <a:bodyPr wrap="square">
            <a:spAutoFit/>
          </a:bodyPr>
          <a:lstStyle/>
          <a:p>
            <a:r>
              <a:rPr lang="en-GB" sz="3600" dirty="0">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rPr>
              <a:t>There is evidence to suggest that projects related to learning and recruitment would benefit from an optimal hybrid approach</a:t>
            </a:r>
          </a:p>
          <a:p>
            <a:endParaRPr lang="en-GB" sz="2600" dirty="0">
              <a:solidFill>
                <a:schemeClr val="bg1">
                  <a:lumMod val="85000"/>
                </a:schemeClr>
              </a:solidFill>
              <a:latin typeface="Poppins" panose="00000500000000000000" pitchFamily="2" charset="0"/>
              <a:ea typeface="Aptos" panose="020B0004020202020204" pitchFamily="34" charset="0"/>
              <a:cs typeface="Poppins" panose="00000500000000000000" pitchFamily="2" charset="0"/>
            </a:endParaRPr>
          </a:p>
          <a:p>
            <a:endParaRPr lang="en-GB" sz="1000" dirty="0">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endParaRPr>
          </a:p>
          <a:p>
            <a:r>
              <a:rPr lang="en-GB" sz="1000" dirty="0">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rPr>
              <a:t> (Albuquerque, Torres and </a:t>
            </a:r>
            <a:r>
              <a:rPr lang="en-GB" sz="1000" dirty="0" err="1">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rPr>
              <a:t>Berssaneti</a:t>
            </a:r>
            <a:r>
              <a:rPr lang="en-GB" sz="1000" dirty="0">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rPr>
              <a:t>, 2020; Klein </a:t>
            </a:r>
            <a:r>
              <a:rPr lang="en-GB" sz="1000" i="1" dirty="0">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rPr>
              <a:t>et al</a:t>
            </a:r>
            <a:r>
              <a:rPr lang="en-GB" sz="1000" dirty="0">
                <a:solidFill>
                  <a:schemeClr val="bg1">
                    <a:lumMod val="85000"/>
                  </a:schemeClr>
                </a:solidFill>
                <a:effectLst/>
                <a:latin typeface="Poppins" panose="00000500000000000000" pitchFamily="2" charset="0"/>
                <a:ea typeface="Aptos" panose="020B0004020202020204" pitchFamily="34" charset="0"/>
                <a:cs typeface="Poppins" panose="00000500000000000000" pitchFamily="2" charset="0"/>
              </a:rPr>
              <a:t>., 2021; Douglas, Antony and Douglas, 2015). </a:t>
            </a:r>
            <a:endParaRPr lang="en-GB" sz="1000" dirty="0">
              <a:solidFill>
                <a:schemeClr val="bg1">
                  <a:lumMod val="85000"/>
                </a:schemeClr>
              </a:solidFill>
              <a:latin typeface="Poppins" panose="00000500000000000000" pitchFamily="2" charset="0"/>
              <a:cs typeface="Poppins" panose="000005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06364"/>
    </mc:Choice>
    <mc:Fallback xmlns="">
      <p:transition spd="slow" advTm="10636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2" name="AutoShape 2"/>
          <p:cNvSpPr/>
          <p:nvPr/>
        </p:nvSpPr>
        <p:spPr>
          <a:xfrm flipV="1">
            <a:off x="566549" y="4227471"/>
            <a:ext cx="6254160" cy="0"/>
          </a:xfrm>
          <a:prstGeom prst="line">
            <a:avLst/>
          </a:prstGeom>
          <a:ln w="38100" cap="flat">
            <a:solidFill>
              <a:srgbClr val="FFBF00"/>
            </a:solidFill>
            <a:prstDash val="solid"/>
            <a:headEnd type="none" w="sm" len="sm"/>
            <a:tailEnd type="arrow" w="med" len="sm"/>
          </a:ln>
        </p:spPr>
        <p:txBody>
          <a:bodyPr/>
          <a:lstStyle/>
          <a:p>
            <a:endParaRPr lang="en-GB"/>
          </a:p>
        </p:txBody>
      </p:sp>
      <p:sp>
        <p:nvSpPr>
          <p:cNvPr id="3" name="Freeform 3"/>
          <p:cNvSpPr/>
          <p:nvPr/>
        </p:nvSpPr>
        <p:spPr>
          <a:xfrm>
            <a:off x="11734800" y="5372100"/>
            <a:ext cx="7464678" cy="4914900"/>
          </a:xfrm>
          <a:custGeom>
            <a:avLst/>
            <a:gdLst/>
            <a:ahLst/>
            <a:cxnLst/>
            <a:rect l="l" t="t" r="r" b="b"/>
            <a:pathLst>
              <a:path w="9830752" h="7093653">
                <a:moveTo>
                  <a:pt x="0" y="0"/>
                </a:moveTo>
                <a:lnTo>
                  <a:pt x="9830752" y="0"/>
                </a:lnTo>
                <a:lnTo>
                  <a:pt x="9830752" y="7093653"/>
                </a:lnTo>
                <a:lnTo>
                  <a:pt x="0" y="7093653"/>
                </a:lnTo>
                <a:lnTo>
                  <a:pt x="0" y="0"/>
                </a:lnTo>
                <a:close/>
              </a:path>
            </a:pathLst>
          </a:custGeom>
          <a:blipFill>
            <a:blip r:embed="rId3">
              <a:extLst>
                <a:ext uri="{96DAC541-7B7A-43D3-8B79-37D633B846F1}">
                  <asvg:svgBlip xmlns:asvg="http://schemas.microsoft.com/office/drawing/2016/SVG/main" r:embed="rId4"/>
                </a:ext>
              </a:extLst>
            </a:blip>
            <a:stretch>
              <a:fillRect b="-42470"/>
            </a:stretch>
          </a:blipFill>
        </p:spPr>
        <p:txBody>
          <a:bodyPr/>
          <a:lstStyle/>
          <a:p>
            <a:endParaRPr lang="en-GB"/>
          </a:p>
        </p:txBody>
      </p:sp>
      <p:sp>
        <p:nvSpPr>
          <p:cNvPr id="4" name="TextBox 4"/>
          <p:cNvSpPr txBox="1"/>
          <p:nvPr/>
        </p:nvSpPr>
        <p:spPr>
          <a:xfrm>
            <a:off x="566549" y="1225297"/>
            <a:ext cx="7925107" cy="2941639"/>
          </a:xfrm>
          <a:prstGeom prst="rect">
            <a:avLst/>
          </a:prstGeom>
        </p:spPr>
        <p:txBody>
          <a:bodyPr lIns="0" tIns="0" rIns="0" bIns="0" rtlCol="0" anchor="t">
            <a:spAutoFit/>
          </a:bodyPr>
          <a:lstStyle/>
          <a:p>
            <a:pPr algn="l">
              <a:lnSpc>
                <a:spcPts val="11299"/>
              </a:lnSpc>
            </a:pPr>
            <a:r>
              <a:rPr lang="en-US" sz="11299" b="1" dirty="0">
                <a:solidFill>
                  <a:srgbClr val="FFFFFF"/>
                </a:solidFill>
                <a:latin typeface="Poppins Ultra-Bold"/>
                <a:ea typeface="Poppins Ultra-Bold"/>
                <a:cs typeface="Poppins Ultra-Bold"/>
                <a:sym typeface="Poppins Ultra-Bold"/>
              </a:rPr>
              <a:t>FOR NEXT PROJECT</a:t>
            </a:r>
          </a:p>
        </p:txBody>
      </p:sp>
      <p:sp>
        <p:nvSpPr>
          <p:cNvPr id="9" name="TextBox 9"/>
          <p:cNvSpPr txBox="1"/>
          <p:nvPr/>
        </p:nvSpPr>
        <p:spPr>
          <a:xfrm>
            <a:off x="631442" y="-12700"/>
            <a:ext cx="8275133" cy="1123698"/>
          </a:xfrm>
          <a:prstGeom prst="rect">
            <a:avLst/>
          </a:prstGeom>
        </p:spPr>
        <p:txBody>
          <a:bodyPr lIns="0" tIns="0" rIns="0" bIns="0" rtlCol="0" anchor="t">
            <a:spAutoFit/>
          </a:bodyPr>
          <a:lstStyle/>
          <a:p>
            <a:pPr algn="l">
              <a:lnSpc>
                <a:spcPts val="8818"/>
              </a:lnSpc>
              <a:spcBef>
                <a:spcPct val="0"/>
              </a:spcBef>
            </a:pPr>
            <a:r>
              <a:rPr lang="en-US" sz="6298" dirty="0">
                <a:solidFill>
                  <a:srgbClr val="FFBF00"/>
                </a:solidFill>
                <a:latin typeface="Poppins"/>
                <a:ea typeface="Poppins"/>
                <a:cs typeface="Poppins"/>
                <a:sym typeface="Poppins"/>
              </a:rPr>
              <a:t>RECOMMENDATION</a:t>
            </a:r>
          </a:p>
        </p:txBody>
      </p:sp>
      <p:sp>
        <p:nvSpPr>
          <p:cNvPr id="8" name="TextBox 7">
            <a:extLst>
              <a:ext uri="{FF2B5EF4-FFF2-40B4-BE49-F238E27FC236}">
                <a16:creationId xmlns:a16="http://schemas.microsoft.com/office/drawing/2014/main" id="{147AC03F-5521-3FAB-3F3A-48A286331261}"/>
              </a:ext>
            </a:extLst>
          </p:cNvPr>
          <p:cNvSpPr txBox="1"/>
          <p:nvPr/>
        </p:nvSpPr>
        <p:spPr>
          <a:xfrm>
            <a:off x="1981200" y="4166936"/>
            <a:ext cx="10475587" cy="7417415"/>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Creation of Process Groups at Initiation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Effective Model Mapping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Ensuring Staff have the Correct Skills and Qualifications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University-Wide Change </a:t>
            </a:r>
            <a:r>
              <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Management Approach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Internal Information Flow</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rPr>
              <a:t>Strategic Engagement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00" dirty="0">
              <a:solidFill>
                <a:schemeClr val="bg1">
                  <a:lumMod val="75000"/>
                </a:schemeClr>
              </a:solidFill>
              <a:latin typeface="Poppins" panose="00000500000000000000" pitchFamily="2" charset="0"/>
              <a:ea typeface="Aptos" panose="020B0004020202020204" pitchFamily="34" charset="0"/>
              <a:cs typeface="Poppins"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 </a:t>
            </a:r>
          </a:p>
        </p:txBody>
      </p:sp>
    </p:spTree>
    <p:extLst>
      <p:ext uri="{BB962C8B-B14F-4D97-AF65-F5344CB8AC3E}">
        <p14:creationId xmlns:p14="http://schemas.microsoft.com/office/powerpoint/2010/main" val="1984658291"/>
      </p:ext>
    </p:extLst>
  </p:cSld>
  <p:clrMapOvr>
    <a:masterClrMapping/>
  </p:clrMapOvr>
  <mc:AlternateContent xmlns:mc="http://schemas.openxmlformats.org/markup-compatibility/2006" xmlns:p14="http://schemas.microsoft.com/office/powerpoint/2010/main">
    <mc:Choice Requires="p14">
      <p:transition spd="slow" p14:dur="2000" advTm="44770"/>
    </mc:Choice>
    <mc:Fallback xmlns="">
      <p:transition spd="slow" advTm="4477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5" name="Freeform 5"/>
          <p:cNvSpPr/>
          <p:nvPr/>
        </p:nvSpPr>
        <p:spPr>
          <a:xfrm flipH="1">
            <a:off x="11121907" y="5496673"/>
            <a:ext cx="7945909" cy="7523254"/>
          </a:xfrm>
          <a:custGeom>
            <a:avLst/>
            <a:gdLst/>
            <a:ahLst/>
            <a:cxnLst/>
            <a:rect l="l" t="t" r="r" b="b"/>
            <a:pathLst>
              <a:path w="7945909" h="7523254">
                <a:moveTo>
                  <a:pt x="7945909" y="0"/>
                </a:moveTo>
                <a:lnTo>
                  <a:pt x="0" y="0"/>
                </a:lnTo>
                <a:lnTo>
                  <a:pt x="0" y="7523254"/>
                </a:lnTo>
                <a:lnTo>
                  <a:pt x="7945909" y="7523254"/>
                </a:lnTo>
                <a:lnTo>
                  <a:pt x="7945909" y="0"/>
                </a:lnTo>
                <a:close/>
              </a:path>
            </a:pathLst>
          </a:custGeom>
          <a:blipFill>
            <a:blip r:embed="rId3">
              <a:alphaModFix amt="6999"/>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4" name="Picture 3" descr="A group of people playing instruments&#10;&#10;Description automatically generated">
            <a:extLst>
              <a:ext uri="{FF2B5EF4-FFF2-40B4-BE49-F238E27FC236}">
                <a16:creationId xmlns:a16="http://schemas.microsoft.com/office/drawing/2014/main" id="{E7AC4738-9017-E711-7BA5-362D3A3D1B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1529598"/>
            <a:ext cx="8153400" cy="7934149"/>
          </a:xfrm>
          <a:prstGeom prst="rect">
            <a:avLst/>
          </a:prstGeom>
        </p:spPr>
      </p:pic>
      <p:pic>
        <p:nvPicPr>
          <p:cNvPr id="2" name="Picture 1" descr="A yellow and orange chart with white text&#10;&#10;Description automatically generated">
            <a:extLst>
              <a:ext uri="{FF2B5EF4-FFF2-40B4-BE49-F238E27FC236}">
                <a16:creationId xmlns:a16="http://schemas.microsoft.com/office/drawing/2014/main" id="{7DF38FDF-B298-63A8-F93A-8B95D7F4F0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91600" y="896937"/>
            <a:ext cx="8534400" cy="8791349"/>
          </a:xfrm>
          <a:prstGeom prst="rect">
            <a:avLst/>
          </a:prstGeom>
        </p:spPr>
      </p:pic>
      <p:sp>
        <p:nvSpPr>
          <p:cNvPr id="3" name="TextBox 2">
            <a:extLst>
              <a:ext uri="{FF2B5EF4-FFF2-40B4-BE49-F238E27FC236}">
                <a16:creationId xmlns:a16="http://schemas.microsoft.com/office/drawing/2014/main" id="{98FF2835-F339-6A2D-C56C-A7CBC42198CD}"/>
              </a:ext>
            </a:extLst>
          </p:cNvPr>
          <p:cNvSpPr txBox="1"/>
          <p:nvPr/>
        </p:nvSpPr>
        <p:spPr>
          <a:xfrm>
            <a:off x="10058400" y="9867900"/>
            <a:ext cx="5729454" cy="261610"/>
          </a:xfrm>
          <a:prstGeom prst="rect">
            <a:avLst/>
          </a:prstGeom>
          <a:noFill/>
        </p:spPr>
        <p:txBody>
          <a:bodyPr wrap="none" rtlCol="0">
            <a:spAutoFit/>
          </a:bodyPr>
          <a:lstStyle/>
          <a:p>
            <a:r>
              <a:rPr lang="en-GB" sz="1100" dirty="0">
                <a:solidFill>
                  <a:schemeClr val="bg1">
                    <a:lumMod val="85000"/>
                  </a:schemeClr>
                </a:solidFill>
                <a:effectLst/>
                <a:latin typeface="Poppins" pitchFamily="2" charset="77"/>
                <a:ea typeface="Times New Roman" panose="02020603050405020304" pitchFamily="18" charset="0"/>
                <a:cs typeface="Poppins" pitchFamily="2" charset="77"/>
              </a:rPr>
              <a:t>PMBOK (2021) </a:t>
            </a:r>
            <a:r>
              <a:rPr lang="en-GB" sz="1100" i="1" dirty="0">
                <a:solidFill>
                  <a:schemeClr val="bg1">
                    <a:lumMod val="85000"/>
                  </a:schemeClr>
                </a:solidFill>
                <a:effectLst/>
                <a:latin typeface="Poppins" pitchFamily="2" charset="77"/>
                <a:ea typeface="Times New Roman" panose="02020603050405020304" pitchFamily="18" charset="0"/>
                <a:cs typeface="Poppins" pitchFamily="2" charset="77"/>
              </a:rPr>
              <a:t>Mapping of Models Likely to be used in each Performance Stage</a:t>
            </a:r>
            <a:r>
              <a:rPr lang="en-GB" sz="1100" dirty="0">
                <a:solidFill>
                  <a:schemeClr val="bg1">
                    <a:lumMod val="85000"/>
                  </a:schemeClr>
                </a:solidFill>
                <a:effectLst/>
                <a:latin typeface="Poppins" pitchFamily="2" charset="77"/>
                <a:ea typeface="Times New Roman" panose="02020603050405020304" pitchFamily="18" charset="0"/>
                <a:cs typeface="Poppins" pitchFamily="2" charset="77"/>
              </a:rPr>
              <a:t>.</a:t>
            </a:r>
            <a:endParaRPr lang="en-GB" sz="1100" dirty="0">
              <a:solidFill>
                <a:schemeClr val="bg1">
                  <a:lumMod val="85000"/>
                </a:schemeClr>
              </a:solidFill>
              <a:latin typeface="Poppins" pitchFamily="2" charset="77"/>
              <a:cs typeface="Poppins" pitchFamily="2" charset="77"/>
            </a:endParaRPr>
          </a:p>
        </p:txBody>
      </p:sp>
      <p:sp>
        <p:nvSpPr>
          <p:cNvPr id="7" name="TextBox 6">
            <a:extLst>
              <a:ext uri="{FF2B5EF4-FFF2-40B4-BE49-F238E27FC236}">
                <a16:creationId xmlns:a16="http://schemas.microsoft.com/office/drawing/2014/main" id="{C563FB27-AFF3-7622-3FAB-6806A0B20E2A}"/>
              </a:ext>
            </a:extLst>
          </p:cNvPr>
          <p:cNvSpPr txBox="1"/>
          <p:nvPr/>
        </p:nvSpPr>
        <p:spPr>
          <a:xfrm>
            <a:off x="381000" y="-201794"/>
            <a:ext cx="11201400" cy="1935145"/>
          </a:xfrm>
          <a:prstGeom prst="rect">
            <a:avLst/>
          </a:prstGeom>
          <a:noFill/>
        </p:spPr>
        <p:txBody>
          <a:bodyPr wrap="square">
            <a:spAutoFit/>
          </a:bodyPr>
          <a:lstStyle/>
          <a:p>
            <a:pPr algn="l">
              <a:lnSpc>
                <a:spcPts val="15754"/>
              </a:lnSpc>
            </a:pPr>
            <a:r>
              <a:rPr lang="en-US" sz="8000" b="1" dirty="0">
                <a:solidFill>
                  <a:srgbClr val="FFFFFF"/>
                </a:solidFill>
                <a:latin typeface="Poppins Ultra-Bold"/>
                <a:ea typeface="Poppins Ultra-Bold"/>
                <a:cs typeface="Poppins Ultra-Bold"/>
                <a:sym typeface="Poppins Ultra-Bold"/>
              </a:rPr>
              <a:t>MODEL</a:t>
            </a:r>
            <a:r>
              <a:rPr lang="en-US" sz="9000" b="1" dirty="0">
                <a:solidFill>
                  <a:srgbClr val="FFFFFF"/>
                </a:solidFill>
                <a:latin typeface="Poppins Ultra-Bold"/>
                <a:ea typeface="Poppins Ultra-Bold"/>
                <a:cs typeface="Poppins Ultra-Bold"/>
                <a:sym typeface="Poppins Ultra-Bold"/>
              </a:rPr>
              <a:t> MAPPING</a:t>
            </a:r>
          </a:p>
        </p:txBody>
      </p:sp>
    </p:spTree>
    <p:extLst>
      <p:ext uri="{BB962C8B-B14F-4D97-AF65-F5344CB8AC3E}">
        <p14:creationId xmlns:p14="http://schemas.microsoft.com/office/powerpoint/2010/main" val="2931856987"/>
      </p:ext>
    </p:extLst>
  </p:cSld>
  <p:clrMapOvr>
    <a:masterClrMapping/>
  </p:clrMapOvr>
  <mc:AlternateContent xmlns:mc="http://schemas.openxmlformats.org/markup-compatibility/2006" xmlns:p14="http://schemas.microsoft.com/office/powerpoint/2010/main">
    <mc:Choice Requires="p14">
      <p:transition spd="slow" p14:dur="2000" advTm="186401"/>
    </mc:Choice>
    <mc:Fallback xmlns="">
      <p:transition spd="slow" advTm="18640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5" name="Freeform 5"/>
          <p:cNvSpPr/>
          <p:nvPr/>
        </p:nvSpPr>
        <p:spPr>
          <a:xfrm flipH="1">
            <a:off x="11121907" y="5496673"/>
            <a:ext cx="7945909" cy="7523254"/>
          </a:xfrm>
          <a:custGeom>
            <a:avLst/>
            <a:gdLst/>
            <a:ahLst/>
            <a:cxnLst/>
            <a:rect l="l" t="t" r="r" b="b"/>
            <a:pathLst>
              <a:path w="7945909" h="7523254">
                <a:moveTo>
                  <a:pt x="7945909" y="0"/>
                </a:moveTo>
                <a:lnTo>
                  <a:pt x="0" y="0"/>
                </a:lnTo>
                <a:lnTo>
                  <a:pt x="0" y="7523254"/>
                </a:lnTo>
                <a:lnTo>
                  <a:pt x="7945909" y="7523254"/>
                </a:lnTo>
                <a:lnTo>
                  <a:pt x="7945909" y="0"/>
                </a:lnTo>
                <a:close/>
              </a:path>
            </a:pathLst>
          </a:custGeom>
          <a:blipFill>
            <a:blip r:embed="rId3">
              <a:alphaModFix amt="6999"/>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4" name="Picture 3" descr="A group of people playing instruments&#10;&#10;Description automatically generated">
            <a:extLst>
              <a:ext uri="{FF2B5EF4-FFF2-40B4-BE49-F238E27FC236}">
                <a16:creationId xmlns:a16="http://schemas.microsoft.com/office/drawing/2014/main" id="{E7AC4738-9017-E711-7BA5-362D3A3D1B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811000" y="190500"/>
            <a:ext cx="5951233" cy="5791200"/>
          </a:xfrm>
          <a:prstGeom prst="rect">
            <a:avLst/>
          </a:prstGeom>
        </p:spPr>
      </p:pic>
      <p:sp>
        <p:nvSpPr>
          <p:cNvPr id="3" name="TextBox 2">
            <a:extLst>
              <a:ext uri="{FF2B5EF4-FFF2-40B4-BE49-F238E27FC236}">
                <a16:creationId xmlns:a16="http://schemas.microsoft.com/office/drawing/2014/main" id="{98FF2835-F339-6A2D-C56C-A7CBC42198CD}"/>
              </a:ext>
            </a:extLst>
          </p:cNvPr>
          <p:cNvSpPr txBox="1"/>
          <p:nvPr/>
        </p:nvSpPr>
        <p:spPr>
          <a:xfrm>
            <a:off x="4049336" y="9024005"/>
            <a:ext cx="5094664" cy="468590"/>
          </a:xfrm>
          <a:prstGeom prst="rect">
            <a:avLst/>
          </a:prstGeom>
          <a:noFill/>
        </p:spPr>
        <p:txBody>
          <a:bodyPr wrap="none" rtlCol="0">
            <a:spAutoFit/>
          </a:bodyPr>
          <a:lstStyle/>
          <a:p>
            <a:pPr>
              <a:lnSpc>
                <a:spcPct val="150000"/>
              </a:lnSpc>
              <a:spcAft>
                <a:spcPts val="800"/>
              </a:spcAft>
            </a:pPr>
            <a:r>
              <a:rPr lang="en-GB" sz="1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PMBOK (2021) </a:t>
            </a:r>
            <a:r>
              <a:rPr lang="en-GB" sz="1800" i="1"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Example of Information Flow</a:t>
            </a:r>
            <a:r>
              <a:rPr lang="en-GB" sz="1800" kern="100" dirty="0">
                <a:solidFill>
                  <a:schemeClr val="bg1">
                    <a:lumMod val="75000"/>
                  </a:schemeClr>
                </a:solidFill>
                <a:effectLst/>
                <a:latin typeface="Poppins" panose="00000500000000000000" pitchFamily="2" charset="0"/>
                <a:ea typeface="Aptos" panose="020B0004020202020204" pitchFamily="34" charset="0"/>
                <a:cs typeface="Poppins" panose="00000500000000000000" pitchFamily="2" charset="0"/>
              </a:rPr>
              <a:t>.</a:t>
            </a:r>
          </a:p>
        </p:txBody>
      </p:sp>
      <p:pic>
        <p:nvPicPr>
          <p:cNvPr id="6" name="Picture 5" descr="A diagram of a flowchart&#10;&#10;Description automatically generated">
            <a:extLst>
              <a:ext uri="{FF2B5EF4-FFF2-40B4-BE49-F238E27FC236}">
                <a16:creationId xmlns:a16="http://schemas.microsoft.com/office/drawing/2014/main" id="{C3ADE150-A57D-DD17-2203-C3359A170E82}"/>
              </a:ext>
            </a:extLst>
          </p:cNvPr>
          <p:cNvPicPr>
            <a:picLocks noChangeAspect="1"/>
          </p:cNvPicPr>
          <p:nvPr/>
        </p:nvPicPr>
        <p:blipFill>
          <a:blip r:embed="rId6"/>
          <a:stretch>
            <a:fillRect/>
          </a:stretch>
        </p:blipFill>
        <p:spPr>
          <a:xfrm>
            <a:off x="717739" y="3613805"/>
            <a:ext cx="11518524" cy="4735790"/>
          </a:xfrm>
          <a:prstGeom prst="rect">
            <a:avLst/>
          </a:prstGeom>
        </p:spPr>
      </p:pic>
      <p:sp>
        <p:nvSpPr>
          <p:cNvPr id="8" name="TextBox 7">
            <a:extLst>
              <a:ext uri="{FF2B5EF4-FFF2-40B4-BE49-F238E27FC236}">
                <a16:creationId xmlns:a16="http://schemas.microsoft.com/office/drawing/2014/main" id="{3C33441B-55B0-0009-3AE7-740BB838F69C}"/>
              </a:ext>
            </a:extLst>
          </p:cNvPr>
          <p:cNvSpPr txBox="1"/>
          <p:nvPr/>
        </p:nvSpPr>
        <p:spPr>
          <a:xfrm>
            <a:off x="838199" y="571500"/>
            <a:ext cx="13716001" cy="2246769"/>
          </a:xfrm>
          <a:prstGeom prst="rect">
            <a:avLst/>
          </a:prstGeom>
          <a:noFill/>
        </p:spPr>
        <p:txBody>
          <a:bodyPr wrap="square">
            <a:spAutoFit/>
          </a:bodyPr>
          <a:lstStyle/>
          <a:p>
            <a:r>
              <a:rPr lang="en-US" sz="7000" b="1" dirty="0">
                <a:solidFill>
                  <a:srgbClr val="FFFFFF"/>
                </a:solidFill>
                <a:latin typeface="Poppins Ultra-Bold"/>
                <a:cs typeface="Poppins Ultra-Bold"/>
                <a:sym typeface="Poppins Ultra-Bold"/>
              </a:rPr>
              <a:t>STRENGTHENING INTERNAL INFORMATION FLOW </a:t>
            </a:r>
            <a:endParaRPr lang="en-GB" sz="7000" dirty="0"/>
          </a:p>
        </p:txBody>
      </p:sp>
    </p:spTree>
    <p:extLst>
      <p:ext uri="{BB962C8B-B14F-4D97-AF65-F5344CB8AC3E}">
        <p14:creationId xmlns:p14="http://schemas.microsoft.com/office/powerpoint/2010/main" val="2018947688"/>
      </p:ext>
    </p:extLst>
  </p:cSld>
  <p:clrMapOvr>
    <a:masterClrMapping/>
  </p:clrMapOvr>
  <mc:AlternateContent xmlns:mc="http://schemas.openxmlformats.org/markup-compatibility/2006" xmlns:p14="http://schemas.microsoft.com/office/powerpoint/2010/main">
    <mc:Choice Requires="p14">
      <p:transition spd="slow" p14:dur="2000" advTm="51008"/>
    </mc:Choice>
    <mc:Fallback xmlns="">
      <p:transition spd="slow" advTm="5100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5" name="Freeform 5"/>
          <p:cNvSpPr/>
          <p:nvPr/>
        </p:nvSpPr>
        <p:spPr>
          <a:xfrm>
            <a:off x="12231480" y="8892318"/>
            <a:ext cx="853474" cy="403460"/>
          </a:xfrm>
          <a:custGeom>
            <a:avLst/>
            <a:gdLst/>
            <a:ahLst/>
            <a:cxnLst/>
            <a:rect l="l" t="t" r="r" b="b"/>
            <a:pathLst>
              <a:path w="853474" h="403460">
                <a:moveTo>
                  <a:pt x="0" y="0"/>
                </a:moveTo>
                <a:lnTo>
                  <a:pt x="853473" y="0"/>
                </a:lnTo>
                <a:lnTo>
                  <a:pt x="853473" y="403460"/>
                </a:lnTo>
                <a:lnTo>
                  <a:pt x="0" y="4034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095654" y="6619901"/>
            <a:ext cx="3363558" cy="3115360"/>
          </a:xfrm>
          <a:custGeom>
            <a:avLst/>
            <a:gdLst/>
            <a:ahLst/>
            <a:cxnLst/>
            <a:rect l="l" t="t" r="r" b="b"/>
            <a:pathLst>
              <a:path w="5783112" h="5783112">
                <a:moveTo>
                  <a:pt x="0" y="0"/>
                </a:moveTo>
                <a:lnTo>
                  <a:pt x="5783112" y="0"/>
                </a:lnTo>
                <a:lnTo>
                  <a:pt x="5783112" y="5783112"/>
                </a:lnTo>
                <a:lnTo>
                  <a:pt x="0" y="57831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AutoShape 7"/>
          <p:cNvSpPr/>
          <p:nvPr/>
        </p:nvSpPr>
        <p:spPr>
          <a:xfrm>
            <a:off x="4426834" y="6533049"/>
            <a:ext cx="0" cy="2730270"/>
          </a:xfrm>
          <a:prstGeom prst="line">
            <a:avLst/>
          </a:prstGeom>
          <a:ln w="85725" cap="rnd">
            <a:solidFill>
              <a:srgbClr val="FFFFFF"/>
            </a:solidFill>
            <a:prstDash val="solid"/>
            <a:headEnd type="none" w="sm" len="sm"/>
            <a:tailEnd type="none" w="sm" len="sm"/>
          </a:ln>
        </p:spPr>
        <p:txBody>
          <a:bodyPr/>
          <a:lstStyle/>
          <a:p>
            <a:endParaRPr lang="en-GB"/>
          </a:p>
        </p:txBody>
      </p:sp>
      <p:sp>
        <p:nvSpPr>
          <p:cNvPr id="8" name="AutoShape 8"/>
          <p:cNvSpPr/>
          <p:nvPr/>
        </p:nvSpPr>
        <p:spPr>
          <a:xfrm>
            <a:off x="1117554" y="6619901"/>
            <a:ext cx="0" cy="2730270"/>
          </a:xfrm>
          <a:prstGeom prst="line">
            <a:avLst/>
          </a:prstGeom>
          <a:ln w="85725" cap="rnd">
            <a:solidFill>
              <a:srgbClr val="FFFFFF"/>
            </a:solidFill>
            <a:prstDash val="solid"/>
            <a:headEnd type="none" w="sm" len="sm"/>
            <a:tailEnd type="none" w="sm" len="sm"/>
          </a:ln>
        </p:spPr>
        <p:txBody>
          <a:bodyPr/>
          <a:lstStyle/>
          <a:p>
            <a:endParaRPr lang="en-GB"/>
          </a:p>
        </p:txBody>
      </p:sp>
      <p:sp>
        <p:nvSpPr>
          <p:cNvPr id="9" name="Freeform 9"/>
          <p:cNvSpPr/>
          <p:nvPr/>
        </p:nvSpPr>
        <p:spPr>
          <a:xfrm>
            <a:off x="15160597" y="9295778"/>
            <a:ext cx="2412073" cy="399088"/>
          </a:xfrm>
          <a:custGeom>
            <a:avLst/>
            <a:gdLst/>
            <a:ahLst/>
            <a:cxnLst/>
            <a:rect l="l" t="t" r="r" b="b"/>
            <a:pathLst>
              <a:path w="2412073" h="399088">
                <a:moveTo>
                  <a:pt x="0" y="0"/>
                </a:moveTo>
                <a:lnTo>
                  <a:pt x="2412073" y="0"/>
                </a:lnTo>
                <a:lnTo>
                  <a:pt x="2412073" y="399088"/>
                </a:lnTo>
                <a:lnTo>
                  <a:pt x="0" y="39908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4953000" y="417369"/>
            <a:ext cx="8869008" cy="1402990"/>
          </a:xfrm>
          <a:prstGeom prst="rect">
            <a:avLst/>
          </a:prstGeom>
        </p:spPr>
        <p:txBody>
          <a:bodyPr lIns="0" tIns="0" rIns="0" bIns="0" rtlCol="0" anchor="t">
            <a:spAutoFit/>
          </a:bodyPr>
          <a:lstStyle/>
          <a:p>
            <a:pPr algn="l">
              <a:lnSpc>
                <a:spcPts val="9863"/>
              </a:lnSpc>
            </a:pPr>
            <a:r>
              <a:rPr lang="en-US" sz="9863" b="1" dirty="0">
                <a:solidFill>
                  <a:srgbClr val="FFFFFF"/>
                </a:solidFill>
                <a:latin typeface="Poppins Bold"/>
                <a:ea typeface="Poppins Bold"/>
                <a:cs typeface="Poppins Bold"/>
                <a:sym typeface="Poppins Bold"/>
              </a:rPr>
              <a:t>CONCLUSION</a:t>
            </a:r>
          </a:p>
        </p:txBody>
      </p:sp>
      <p:sp>
        <p:nvSpPr>
          <p:cNvPr id="13" name="TextBox 12">
            <a:extLst>
              <a:ext uri="{FF2B5EF4-FFF2-40B4-BE49-F238E27FC236}">
                <a16:creationId xmlns:a16="http://schemas.microsoft.com/office/drawing/2014/main" id="{24F655F4-B500-87FF-0D5A-B079FCBA7102}"/>
              </a:ext>
            </a:extLst>
          </p:cNvPr>
          <p:cNvSpPr txBox="1"/>
          <p:nvPr/>
        </p:nvSpPr>
        <p:spPr>
          <a:xfrm>
            <a:off x="7231779" y="2352176"/>
            <a:ext cx="9144000" cy="611065"/>
          </a:xfrm>
          <a:prstGeom prst="rect">
            <a:avLst/>
          </a:prstGeom>
          <a:noFill/>
        </p:spPr>
        <p:txBody>
          <a:bodyPr wrap="square">
            <a:spAutoFit/>
          </a:bodyPr>
          <a:lstStyle/>
          <a:p>
            <a:pPr marL="0" lvl="0" indent="0" algn="just">
              <a:lnSpc>
                <a:spcPts val="3869"/>
              </a:lnSpc>
            </a:pPr>
            <a:r>
              <a:rPr lang="en-US" sz="4000" b="1" dirty="0">
                <a:solidFill>
                  <a:schemeClr val="bg1">
                    <a:lumMod val="75000"/>
                  </a:schemeClr>
                </a:solidFill>
                <a:latin typeface="Poppins" panose="00000500000000000000" pitchFamily="2" charset="0"/>
                <a:cs typeface="Poppins" panose="00000500000000000000" pitchFamily="2" charset="0"/>
                <a:sym typeface="Poppins"/>
              </a:rPr>
              <a:t>Planning</a:t>
            </a:r>
            <a:r>
              <a:rPr lang="en-US" sz="3000" b="1" dirty="0">
                <a:solidFill>
                  <a:schemeClr val="bg1">
                    <a:lumMod val="75000"/>
                  </a:schemeClr>
                </a:solidFill>
                <a:latin typeface="Poppins" panose="00000500000000000000" pitchFamily="2" charset="0"/>
                <a:cs typeface="Poppins" panose="00000500000000000000" pitchFamily="2" charset="0"/>
                <a:sym typeface="Poppins"/>
              </a:rPr>
              <a:t> </a:t>
            </a:r>
            <a:endParaRPr lang="en-US" sz="3000" dirty="0">
              <a:solidFill>
                <a:schemeClr val="bg1">
                  <a:lumMod val="75000"/>
                </a:schemeClr>
              </a:solidFill>
              <a:latin typeface="Poppins" panose="00000500000000000000" pitchFamily="2" charset="0"/>
              <a:cs typeface="Poppins" panose="00000500000000000000" pitchFamily="2" charset="0"/>
              <a:sym typeface="Poppins"/>
            </a:endParaRPr>
          </a:p>
        </p:txBody>
      </p:sp>
      <p:pic>
        <p:nvPicPr>
          <p:cNvPr id="15" name="Graphic 14" descr="Music notation outline">
            <a:extLst>
              <a:ext uri="{FF2B5EF4-FFF2-40B4-BE49-F238E27FC236}">
                <a16:creationId xmlns:a16="http://schemas.microsoft.com/office/drawing/2014/main" id="{8AA3D918-8AFE-3095-878C-AF895BB8D49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486399" y="1727245"/>
            <a:ext cx="1523997" cy="1523997"/>
          </a:xfrm>
          <a:prstGeom prst="rect">
            <a:avLst/>
          </a:prstGeom>
        </p:spPr>
      </p:pic>
      <p:pic>
        <p:nvPicPr>
          <p:cNvPr id="17" name="Graphic 16" descr="Drama with solid fill">
            <a:extLst>
              <a:ext uri="{FF2B5EF4-FFF2-40B4-BE49-F238E27FC236}">
                <a16:creationId xmlns:a16="http://schemas.microsoft.com/office/drawing/2014/main" id="{3FD82830-27FA-ED0E-6B34-C20A6E5C5B7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494405" y="3627509"/>
            <a:ext cx="1211191" cy="1211191"/>
          </a:xfrm>
          <a:prstGeom prst="rect">
            <a:avLst/>
          </a:prstGeom>
        </p:spPr>
      </p:pic>
      <p:sp>
        <p:nvSpPr>
          <p:cNvPr id="19" name="TextBox 18">
            <a:extLst>
              <a:ext uri="{FF2B5EF4-FFF2-40B4-BE49-F238E27FC236}">
                <a16:creationId xmlns:a16="http://schemas.microsoft.com/office/drawing/2014/main" id="{0D9A299A-5B39-5D39-A314-7C3DA8C6C9F7}"/>
              </a:ext>
            </a:extLst>
          </p:cNvPr>
          <p:cNvSpPr txBox="1"/>
          <p:nvPr/>
        </p:nvSpPr>
        <p:spPr>
          <a:xfrm>
            <a:off x="7264436" y="3920610"/>
            <a:ext cx="9842461" cy="707886"/>
          </a:xfrm>
          <a:prstGeom prst="rect">
            <a:avLst/>
          </a:prstGeom>
          <a:noFill/>
        </p:spPr>
        <p:txBody>
          <a:bodyPr wrap="square">
            <a:spAutoFit/>
          </a:bodyPr>
          <a:lstStyle/>
          <a:p>
            <a:r>
              <a:rPr lang="en-US" sz="4000" b="1" dirty="0">
                <a:solidFill>
                  <a:schemeClr val="bg1">
                    <a:lumMod val="75000"/>
                  </a:schemeClr>
                </a:solidFill>
                <a:latin typeface="Poppins" panose="00000500000000000000" pitchFamily="2" charset="0"/>
                <a:cs typeface="Poppins" panose="00000500000000000000" pitchFamily="2" charset="0"/>
              </a:rPr>
              <a:t>Execution</a:t>
            </a:r>
            <a:r>
              <a:rPr lang="en-US" sz="3000" b="1" dirty="0">
                <a:solidFill>
                  <a:schemeClr val="bg1">
                    <a:lumMod val="75000"/>
                  </a:schemeClr>
                </a:solidFill>
                <a:latin typeface="Poppins" panose="00000500000000000000" pitchFamily="2" charset="0"/>
                <a:cs typeface="Poppins" panose="00000500000000000000" pitchFamily="2" charset="0"/>
              </a:rPr>
              <a:t> </a:t>
            </a:r>
            <a:endParaRPr lang="en-GB" sz="3000" dirty="0">
              <a:solidFill>
                <a:schemeClr val="bg1">
                  <a:lumMod val="75000"/>
                </a:schemeClr>
              </a:solidFill>
              <a:latin typeface="Poppins" panose="00000500000000000000" pitchFamily="2" charset="0"/>
              <a:cs typeface="Poppins" panose="00000500000000000000" pitchFamily="2" charset="0"/>
            </a:endParaRPr>
          </a:p>
        </p:txBody>
      </p:sp>
      <p:pic>
        <p:nvPicPr>
          <p:cNvPr id="21" name="Graphic 20" descr="Saxophone outline">
            <a:extLst>
              <a:ext uri="{FF2B5EF4-FFF2-40B4-BE49-F238E27FC236}">
                <a16:creationId xmlns:a16="http://schemas.microsoft.com/office/drawing/2014/main" id="{28B7F0CB-5B9E-06BF-F499-88AC175F0602}"/>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548631" y="5295034"/>
            <a:ext cx="1398815" cy="1398815"/>
          </a:xfrm>
          <a:prstGeom prst="rect">
            <a:avLst/>
          </a:prstGeom>
        </p:spPr>
      </p:pic>
      <p:sp>
        <p:nvSpPr>
          <p:cNvPr id="22" name="TextBox 21">
            <a:extLst>
              <a:ext uri="{FF2B5EF4-FFF2-40B4-BE49-F238E27FC236}">
                <a16:creationId xmlns:a16="http://schemas.microsoft.com/office/drawing/2014/main" id="{059EB6A8-7DF2-B036-935C-371EB919DE4F}"/>
              </a:ext>
            </a:extLst>
          </p:cNvPr>
          <p:cNvSpPr txBox="1"/>
          <p:nvPr/>
        </p:nvSpPr>
        <p:spPr>
          <a:xfrm>
            <a:off x="7178812" y="5699382"/>
            <a:ext cx="8858122" cy="707886"/>
          </a:xfrm>
          <a:prstGeom prst="rect">
            <a:avLst/>
          </a:prstGeom>
          <a:noFill/>
        </p:spPr>
        <p:txBody>
          <a:bodyPr wrap="square" rtlCol="0">
            <a:spAutoFit/>
          </a:bodyPr>
          <a:lstStyle/>
          <a:p>
            <a:r>
              <a:rPr lang="en-US" sz="4000" b="1" dirty="0">
                <a:solidFill>
                  <a:schemeClr val="bg1">
                    <a:lumMod val="75000"/>
                  </a:schemeClr>
                </a:solidFill>
                <a:latin typeface="Poppins" panose="00000500000000000000" pitchFamily="2" charset="0"/>
                <a:cs typeface="Poppins" panose="00000500000000000000" pitchFamily="2" charset="0"/>
              </a:rPr>
              <a:t>Continuous</a:t>
            </a:r>
            <a:r>
              <a:rPr lang="en-US" sz="3000" b="1" dirty="0">
                <a:solidFill>
                  <a:schemeClr val="bg1">
                    <a:lumMod val="75000"/>
                  </a:schemeClr>
                </a:solidFill>
                <a:latin typeface="Poppins" panose="00000500000000000000" pitchFamily="2" charset="0"/>
                <a:cs typeface="Poppins" panose="00000500000000000000" pitchFamily="2" charset="0"/>
              </a:rPr>
              <a:t> </a:t>
            </a:r>
            <a:r>
              <a:rPr lang="en-US" sz="4000" b="1" dirty="0">
                <a:solidFill>
                  <a:schemeClr val="bg1">
                    <a:lumMod val="75000"/>
                  </a:schemeClr>
                </a:solidFill>
                <a:latin typeface="Poppins" panose="00000500000000000000" pitchFamily="2" charset="0"/>
                <a:cs typeface="Poppins" panose="00000500000000000000" pitchFamily="2" charset="0"/>
              </a:rPr>
              <a:t>Feedback</a:t>
            </a:r>
            <a:r>
              <a:rPr lang="en-US" sz="3000" b="1" dirty="0">
                <a:solidFill>
                  <a:schemeClr val="bg1">
                    <a:lumMod val="75000"/>
                  </a:schemeClr>
                </a:solidFill>
                <a:latin typeface="Poppins" panose="00000500000000000000" pitchFamily="2" charset="0"/>
                <a:cs typeface="Poppins" panose="00000500000000000000" pitchFamily="2" charset="0"/>
              </a:rPr>
              <a:t> </a:t>
            </a:r>
            <a:endParaRPr lang="en-GB" sz="3000" dirty="0">
              <a:solidFill>
                <a:schemeClr val="bg1">
                  <a:lumMod val="75000"/>
                </a:schemeClr>
              </a:solidFill>
              <a:latin typeface="Poppins" panose="00000500000000000000" pitchFamily="2" charset="0"/>
              <a:cs typeface="Poppins" panose="00000500000000000000" pitchFamily="2" charset="0"/>
            </a:endParaRPr>
          </a:p>
        </p:txBody>
      </p:sp>
      <p:pic>
        <p:nvPicPr>
          <p:cNvPr id="24" name="Graphic 23" descr="Conductor female with solid fill">
            <a:extLst>
              <a:ext uri="{FF2B5EF4-FFF2-40B4-BE49-F238E27FC236}">
                <a16:creationId xmlns:a16="http://schemas.microsoft.com/office/drawing/2014/main" id="{54FFA3BA-FAE4-C3C7-BCF7-C2CF67BF791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632971" y="7181825"/>
            <a:ext cx="1314475" cy="1314475"/>
          </a:xfrm>
          <a:prstGeom prst="rect">
            <a:avLst/>
          </a:prstGeom>
        </p:spPr>
      </p:pic>
      <p:sp>
        <p:nvSpPr>
          <p:cNvPr id="25" name="TextBox 24">
            <a:extLst>
              <a:ext uri="{FF2B5EF4-FFF2-40B4-BE49-F238E27FC236}">
                <a16:creationId xmlns:a16="http://schemas.microsoft.com/office/drawing/2014/main" id="{AD9CFCE4-0B41-ABD2-D9A8-DC17AA4866B2}"/>
              </a:ext>
            </a:extLst>
          </p:cNvPr>
          <p:cNvSpPr txBox="1"/>
          <p:nvPr/>
        </p:nvSpPr>
        <p:spPr>
          <a:xfrm>
            <a:off x="7178812" y="7544241"/>
            <a:ext cx="8975234" cy="707886"/>
          </a:xfrm>
          <a:prstGeom prst="rect">
            <a:avLst/>
          </a:prstGeom>
          <a:noFill/>
        </p:spPr>
        <p:txBody>
          <a:bodyPr wrap="square" rtlCol="0">
            <a:spAutoFit/>
          </a:bodyPr>
          <a:lstStyle/>
          <a:p>
            <a:r>
              <a:rPr lang="en-US" sz="4000" b="1" dirty="0">
                <a:solidFill>
                  <a:schemeClr val="bg1">
                    <a:lumMod val="75000"/>
                  </a:schemeClr>
                </a:solidFill>
                <a:latin typeface="Poppins" panose="00000500000000000000" pitchFamily="2" charset="0"/>
                <a:cs typeface="Poppins" panose="00000500000000000000" pitchFamily="2" charset="0"/>
              </a:rPr>
              <a:t>Adaptable</a:t>
            </a:r>
            <a:r>
              <a:rPr lang="en-US" sz="3000" b="1" dirty="0">
                <a:solidFill>
                  <a:schemeClr val="bg1">
                    <a:lumMod val="75000"/>
                  </a:schemeClr>
                </a:solidFill>
                <a:latin typeface="Poppins" panose="00000500000000000000" pitchFamily="2" charset="0"/>
                <a:cs typeface="Poppins" panose="00000500000000000000" pitchFamily="2" charset="0"/>
              </a:rPr>
              <a:t> </a:t>
            </a:r>
            <a:r>
              <a:rPr lang="en-US" sz="4000" b="1" dirty="0">
                <a:solidFill>
                  <a:schemeClr val="bg1">
                    <a:lumMod val="75000"/>
                  </a:schemeClr>
                </a:solidFill>
                <a:latin typeface="Poppins" panose="00000500000000000000" pitchFamily="2" charset="0"/>
                <a:cs typeface="Poppins" panose="00000500000000000000" pitchFamily="2" charset="0"/>
              </a:rPr>
              <a:t>Leadership</a:t>
            </a:r>
            <a:r>
              <a:rPr lang="en-US" sz="3000" b="1" dirty="0">
                <a:solidFill>
                  <a:schemeClr val="bg1">
                    <a:lumMod val="75000"/>
                  </a:schemeClr>
                </a:solidFill>
                <a:latin typeface="Poppins" panose="00000500000000000000" pitchFamily="2" charset="0"/>
                <a:cs typeface="Poppins" panose="00000500000000000000" pitchFamily="2" charset="0"/>
              </a:rPr>
              <a:t> </a:t>
            </a:r>
            <a:endParaRPr lang="en-GB" sz="3000" dirty="0">
              <a:solidFill>
                <a:schemeClr val="bg1">
                  <a:lumMod val="75000"/>
                </a:schemeClr>
              </a:solidFill>
              <a:latin typeface="Poppins" panose="00000500000000000000" pitchFamily="2" charset="0"/>
              <a:cs typeface="Poppins" panose="000005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7059"/>
    </mc:Choice>
    <mc:Fallback xmlns="">
      <p:transition spd="slow" advTm="6705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6" name="Freeform 6"/>
          <p:cNvSpPr/>
          <p:nvPr/>
        </p:nvSpPr>
        <p:spPr>
          <a:xfrm>
            <a:off x="527832" y="409013"/>
            <a:ext cx="1001736" cy="1551735"/>
          </a:xfrm>
          <a:custGeom>
            <a:avLst/>
            <a:gdLst/>
            <a:ahLst/>
            <a:cxnLst/>
            <a:rect l="l" t="t" r="r" b="b"/>
            <a:pathLst>
              <a:path w="1001736" h="1551735">
                <a:moveTo>
                  <a:pt x="0" y="0"/>
                </a:moveTo>
                <a:lnTo>
                  <a:pt x="1001736" y="0"/>
                </a:lnTo>
                <a:lnTo>
                  <a:pt x="1001736" y="1551735"/>
                </a:lnTo>
                <a:lnTo>
                  <a:pt x="0" y="1551735"/>
                </a:lnTo>
                <a:lnTo>
                  <a:pt x="0" y="0"/>
                </a:lnTo>
                <a:close/>
              </a:path>
            </a:pathLst>
          </a:custGeom>
          <a:blipFill>
            <a:blip r:embed="rId3">
              <a:extLst>
                <a:ext uri="{96DAC541-7B7A-43D3-8B79-37D633B846F1}">
                  <asvg:svgBlip xmlns:asvg="http://schemas.microsoft.com/office/drawing/2016/SVG/main" r:embed="rId4"/>
                </a:ext>
              </a:extLst>
            </a:blip>
            <a:stretch>
              <a:fillRect l="-183048"/>
            </a:stretch>
          </a:blipFill>
        </p:spPr>
        <p:txBody>
          <a:bodyPr/>
          <a:lstStyle/>
          <a:p>
            <a:endParaRPr lang="en-GB"/>
          </a:p>
        </p:txBody>
      </p:sp>
      <p:sp>
        <p:nvSpPr>
          <p:cNvPr id="7" name="Freeform 7"/>
          <p:cNvSpPr/>
          <p:nvPr/>
        </p:nvSpPr>
        <p:spPr>
          <a:xfrm>
            <a:off x="16591490" y="8036857"/>
            <a:ext cx="1001736" cy="1551735"/>
          </a:xfrm>
          <a:custGeom>
            <a:avLst/>
            <a:gdLst/>
            <a:ahLst/>
            <a:cxnLst/>
            <a:rect l="l" t="t" r="r" b="b"/>
            <a:pathLst>
              <a:path w="1001736" h="1551735">
                <a:moveTo>
                  <a:pt x="0" y="0"/>
                </a:moveTo>
                <a:lnTo>
                  <a:pt x="1001736" y="0"/>
                </a:lnTo>
                <a:lnTo>
                  <a:pt x="1001736" y="1551735"/>
                </a:lnTo>
                <a:lnTo>
                  <a:pt x="0" y="1551735"/>
                </a:lnTo>
                <a:lnTo>
                  <a:pt x="0" y="0"/>
                </a:lnTo>
                <a:close/>
              </a:path>
            </a:pathLst>
          </a:custGeom>
          <a:blipFill>
            <a:blip r:embed="rId3">
              <a:extLst>
                <a:ext uri="{96DAC541-7B7A-43D3-8B79-37D633B846F1}">
                  <asvg:svgBlip xmlns:asvg="http://schemas.microsoft.com/office/drawing/2016/SVG/main" r:embed="rId4"/>
                </a:ext>
              </a:extLst>
            </a:blip>
            <a:stretch>
              <a:fillRect l="-183048"/>
            </a:stretch>
          </a:blipFill>
        </p:spPr>
        <p:txBody>
          <a:bodyPr/>
          <a:lstStyle/>
          <a:p>
            <a:endParaRPr lang="en-GB"/>
          </a:p>
        </p:txBody>
      </p:sp>
      <p:sp>
        <p:nvSpPr>
          <p:cNvPr id="8" name="TextBox 8"/>
          <p:cNvSpPr txBox="1"/>
          <p:nvPr/>
        </p:nvSpPr>
        <p:spPr>
          <a:xfrm>
            <a:off x="1828800" y="-37371"/>
            <a:ext cx="15104015" cy="1471557"/>
          </a:xfrm>
          <a:prstGeom prst="rect">
            <a:avLst/>
          </a:prstGeom>
        </p:spPr>
        <p:txBody>
          <a:bodyPr lIns="0" tIns="0" rIns="0" bIns="0" rtlCol="0" anchor="t">
            <a:spAutoFit/>
          </a:bodyPr>
          <a:lstStyle/>
          <a:p>
            <a:pPr algn="ctr">
              <a:lnSpc>
                <a:spcPts val="11700"/>
              </a:lnSpc>
            </a:pPr>
            <a:r>
              <a:rPr lang="en-US" sz="9000" b="1" dirty="0">
                <a:solidFill>
                  <a:srgbClr val="FFFFFF"/>
                </a:solidFill>
                <a:latin typeface="Poppins Ultra-Bold"/>
                <a:ea typeface="Poppins Ultra-Bold"/>
                <a:cs typeface="Poppins Ultra-Bold"/>
                <a:sym typeface="Poppins Ultra-Bold"/>
              </a:rPr>
              <a:t>REFERENCES </a:t>
            </a:r>
          </a:p>
        </p:txBody>
      </p:sp>
      <p:sp>
        <p:nvSpPr>
          <p:cNvPr id="13" name="TextBox 12">
            <a:extLst>
              <a:ext uri="{FF2B5EF4-FFF2-40B4-BE49-F238E27FC236}">
                <a16:creationId xmlns:a16="http://schemas.microsoft.com/office/drawing/2014/main" id="{D0BA316F-7549-3F96-DBB8-A0BD519B7703}"/>
              </a:ext>
            </a:extLst>
          </p:cNvPr>
          <p:cNvSpPr txBox="1"/>
          <p:nvPr/>
        </p:nvSpPr>
        <p:spPr>
          <a:xfrm>
            <a:off x="1676400" y="1257300"/>
            <a:ext cx="14782800" cy="8863965"/>
          </a:xfrm>
          <a:prstGeom prst="rect">
            <a:avLst/>
          </a:prstGeom>
          <a:noFill/>
        </p:spPr>
        <p:txBody>
          <a:bodyPr wrap="square" rtlCol="0">
            <a:spAutoFit/>
          </a:bodyPr>
          <a:lstStyle/>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Adair, J. (2022)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Develop Your Leadership Skills: Fast, Effective Ways to Become a Leader People, Want to Follow</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Kogan Page. (Accessed: 28 August 2024).</a:t>
            </a:r>
          </a:p>
          <a:p>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dirty="0">
                <a:solidFill>
                  <a:schemeClr val="bg1">
                    <a:lumMod val="85000"/>
                  </a:schemeClr>
                </a:solidFill>
                <a:effectLst/>
                <a:latin typeface="Poppins" pitchFamily="2" charset="77"/>
                <a:ea typeface="Calibri" panose="020F0502020204030204" pitchFamily="34" charset="0"/>
                <a:cs typeface="Poppins" pitchFamily="2" charset="77"/>
              </a:rPr>
              <a:t>APM Body of Knowledge (2019) </a:t>
            </a:r>
            <a:r>
              <a:rPr lang="en-GB" sz="1200" i="1" dirty="0">
                <a:solidFill>
                  <a:schemeClr val="bg1">
                    <a:lumMod val="85000"/>
                  </a:schemeClr>
                </a:solidFill>
                <a:effectLst/>
                <a:latin typeface="Poppins" pitchFamily="2" charset="77"/>
                <a:ea typeface="Calibri" panose="020F0502020204030204" pitchFamily="34" charset="0"/>
                <a:cs typeface="Poppins" pitchFamily="2" charset="77"/>
              </a:rPr>
              <a:t>Association for Project Management, Princes Risborough</a:t>
            </a:r>
            <a:r>
              <a:rPr lang="en-GB" sz="1200" dirty="0">
                <a:solidFill>
                  <a:schemeClr val="bg1">
                    <a:lumMod val="85000"/>
                  </a:schemeClr>
                </a:solidFill>
                <a:effectLst/>
                <a:latin typeface="Poppins" pitchFamily="2" charset="77"/>
                <a:ea typeface="Calibri" panose="020F0502020204030204" pitchFamily="34" charset="0"/>
                <a:cs typeface="Poppins" pitchFamily="2" charset="77"/>
              </a:rPr>
              <a:t>. Available at: ProQuest </a:t>
            </a:r>
            <a:r>
              <a:rPr lang="en-GB" sz="1200" dirty="0" err="1">
                <a:solidFill>
                  <a:schemeClr val="bg1">
                    <a:lumMod val="85000"/>
                  </a:schemeClr>
                </a:solidFill>
                <a:effectLst/>
                <a:latin typeface="Poppins" pitchFamily="2" charset="77"/>
                <a:ea typeface="Calibri" panose="020F0502020204030204" pitchFamily="34" charset="0"/>
                <a:cs typeface="Poppins" pitchFamily="2" charset="77"/>
              </a:rPr>
              <a:t>Ebook</a:t>
            </a:r>
            <a:r>
              <a:rPr lang="en-GB" sz="1200" dirty="0">
                <a:solidFill>
                  <a:schemeClr val="bg1">
                    <a:lumMod val="85000"/>
                  </a:schemeClr>
                </a:solidFill>
                <a:effectLst/>
                <a:latin typeface="Poppins" pitchFamily="2" charset="77"/>
                <a:ea typeface="Calibri" panose="020F0502020204030204" pitchFamily="34" charset="0"/>
                <a:cs typeface="Poppins" pitchFamily="2" charset="77"/>
              </a:rPr>
              <a:t> Central. (Accessed: 2 July 2024).</a:t>
            </a:r>
          </a:p>
          <a:p>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 </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Bell, M. (2020)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Lewin's Change Management Model</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5">
                  <a:extLst>
                    <a:ext uri="{A12FA001-AC4F-418D-AE19-62706E023703}">
                      <ahyp:hlinkClr xmlns:ahyp="http://schemas.microsoft.com/office/drawing/2018/hyperlinkcolor" val="tx"/>
                    </a:ext>
                  </a:extLst>
                </a:hlinkClick>
              </a:rPr>
              <a:t>https://www.mindtools.com/ajm9l1e/lewins-change-management-model</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(Accessed: 30 August 2024).</a:t>
            </a:r>
          </a:p>
          <a:p>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 </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 </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Douglas, J., Antony, J. and Douglas, A. (2015) ‘Waste identification and elimination in HEIs: the role of Lean thinking’.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International Journal of Quality &amp; Reliability Management</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32(9), pp.970-981. Available at: DOI:10.1108/IJQRM-10-2014-0160. (Accessed: 29 July 2024).</a:t>
            </a:r>
          </a:p>
          <a:p>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Klein, L.L., </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Tonetto</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M.S., Avila, L.V. and Moreira, R. (2021) ‘Management of lean waste in a public higher education institution’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Journal of Cleaner Production</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286, pp.1-14.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6">
                  <a:extLst>
                    <a:ext uri="{A12FA001-AC4F-418D-AE19-62706E023703}">
                      <ahyp:hlinkClr xmlns:ahyp="http://schemas.microsoft.com/office/drawing/2018/hyperlinkcolor" val="tx"/>
                    </a:ext>
                  </a:extLst>
                </a:hlinkClick>
              </a:rPr>
              <a:t>https://doi.org/10.1016/j.jclepro.2020.125386</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(Accessed: 29 July 2024).</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Munna, A. S. (2021) ‘Strategic Management, Leadership and Staff Motivation: Literature Review’.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International Education and Culture Studies</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1(1), pp. 21-29.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7">
                  <a:extLst>
                    <a:ext uri="{A12FA001-AC4F-418D-AE19-62706E023703}">
                      <ahyp:hlinkClr xmlns:ahyp="http://schemas.microsoft.com/office/drawing/2018/hyperlinkcolor" val="tx"/>
                    </a:ext>
                  </a:extLst>
                </a:hlinkClick>
              </a:rPr>
              <a:t>https://repository.uwtsd.ac.uk/id/eprint/1857/</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(Accessed: 28 August 2024).</a:t>
            </a:r>
          </a:p>
          <a:p>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 </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Project Management Institute (2022)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The Five Principles of Lean</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8">
                  <a:extLst>
                    <a:ext uri="{A12FA001-AC4F-418D-AE19-62706E023703}">
                      <ahyp:hlinkClr xmlns:ahyp="http://schemas.microsoft.com/office/drawing/2018/hyperlinkcolor" val="tx"/>
                    </a:ext>
                  </a:extLst>
                </a:hlinkClick>
              </a:rPr>
              <a:t>https://www.pmi.org/disciplined-agile/lean/principles#:~:text=The%20five%20principles%20of%20lean%20are:%20Specify%20value%20from%20the</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(Accessed: 14 September 2024).</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Project Management Institute (2021) A Guide to the Project Management Body of Knowledge (PMBOK® Guide) – Seventh Edition and The Standard for Project Management (ENGLISH). Newtown Square, Pennsylvania: Project Management Institute (PMBOK® Guide). Available at: https://search-</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ebscohost</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com.ezproxy.uwtsd.ac.uk</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login.aspx?direct</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true&amp;db</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nlebk&amp;AN</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=2942429&amp;site=</a:t>
            </a:r>
            <a:r>
              <a:rPr lang="en-GB" sz="1200" kern="100" dirty="0" err="1">
                <a:solidFill>
                  <a:schemeClr val="bg1">
                    <a:lumMod val="85000"/>
                  </a:schemeClr>
                </a:solidFill>
                <a:effectLst/>
                <a:latin typeface="Poppins" pitchFamily="2" charset="77"/>
                <a:ea typeface="Aptos" panose="020B0004020202020204" pitchFamily="34" charset="0"/>
                <a:cs typeface="Poppins" pitchFamily="2" charset="77"/>
              </a:rPr>
              <a:t>ehost</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-live (Accessed: 12 June 2024).</a:t>
            </a:r>
          </a:p>
          <a:p>
            <a:endParaRPr lang="en-GB" sz="1200" kern="100" dirty="0">
              <a:solidFill>
                <a:schemeClr val="bg1">
                  <a:lumMod val="85000"/>
                </a:schemeClr>
              </a:solidFill>
              <a:latin typeface="Poppins" pitchFamily="2" charset="77"/>
              <a:ea typeface="Aptos" panose="020B0004020202020204" pitchFamily="34" charset="0"/>
              <a:cs typeface="Poppins" pitchFamily="2" charset="77"/>
            </a:endParaRPr>
          </a:p>
          <a:p>
            <a:r>
              <a:rPr lang="en-GB" sz="1200" dirty="0">
                <a:solidFill>
                  <a:schemeClr val="bg1">
                    <a:lumMod val="85000"/>
                  </a:schemeClr>
                </a:solidFill>
                <a:effectLst/>
                <a:latin typeface="Poppins" pitchFamily="2" charset="77"/>
                <a:ea typeface="Calibri" panose="020F0502020204030204" pitchFamily="34" charset="0"/>
                <a:cs typeface="Poppins" pitchFamily="2" charset="77"/>
              </a:rPr>
              <a:t>Royce, W.W. (1970) Managing the Development of Large Software Systems. Available at: https://</a:t>
            </a:r>
            <a:r>
              <a:rPr lang="en-GB" sz="1200" dirty="0" err="1">
                <a:solidFill>
                  <a:schemeClr val="bg1">
                    <a:lumMod val="85000"/>
                  </a:schemeClr>
                </a:solidFill>
                <a:effectLst/>
                <a:latin typeface="Poppins" pitchFamily="2" charset="77"/>
                <a:ea typeface="Calibri" panose="020F0502020204030204" pitchFamily="34" charset="0"/>
                <a:cs typeface="Poppins" pitchFamily="2" charset="77"/>
              </a:rPr>
              <a:t>blog.jbrains.ca</a:t>
            </a:r>
            <a:r>
              <a:rPr lang="en-GB" sz="1200" dirty="0">
                <a:solidFill>
                  <a:schemeClr val="bg1">
                    <a:lumMod val="85000"/>
                  </a:schemeClr>
                </a:solidFill>
                <a:effectLst/>
                <a:latin typeface="Poppins" pitchFamily="2" charset="77"/>
                <a:ea typeface="Calibri" panose="020F0502020204030204" pitchFamily="34" charset="0"/>
                <a:cs typeface="Poppins" pitchFamily="2" charset="77"/>
              </a:rPr>
              <a:t>/assets/articles/royce1970.pdf (Accessed: 2 July 2024).</a:t>
            </a:r>
          </a:p>
          <a:p>
            <a:endParaRPr lang="en-GB" sz="1200" dirty="0">
              <a:solidFill>
                <a:schemeClr val="bg1">
                  <a:lumMod val="85000"/>
                </a:schemeClr>
              </a:solidFill>
              <a:effectLst/>
              <a:latin typeface="Poppins" pitchFamily="2" charset="77"/>
              <a:ea typeface="Calibri" panose="020F0502020204030204" pitchFamily="34" charset="0"/>
              <a:cs typeface="Poppins" pitchFamily="2" charset="77"/>
            </a:endParaRPr>
          </a:p>
          <a:p>
            <a:r>
              <a:rPr lang="en-GB" sz="1200" dirty="0">
                <a:solidFill>
                  <a:schemeClr val="bg1">
                    <a:lumMod val="85000"/>
                  </a:schemeClr>
                </a:solidFill>
                <a:effectLst/>
                <a:latin typeface="Poppins" pitchFamily="2" charset="77"/>
                <a:ea typeface="Calibri" panose="020F0502020204030204" pitchFamily="34" charset="0"/>
                <a:cs typeface="Poppins" pitchFamily="2" charset="77"/>
              </a:rPr>
              <a:t>Sasankar, A.B. and Chavan, V. (2011) ‘SWOT Analysis of Software Development Process Models’. </a:t>
            </a:r>
            <a:r>
              <a:rPr lang="en-GB" sz="1200" i="1" dirty="0">
                <a:solidFill>
                  <a:schemeClr val="bg1">
                    <a:lumMod val="85000"/>
                  </a:schemeClr>
                </a:solidFill>
                <a:effectLst/>
                <a:latin typeface="Poppins" pitchFamily="2" charset="77"/>
                <a:ea typeface="Calibri" panose="020F0502020204030204" pitchFamily="34" charset="0"/>
                <a:cs typeface="Poppins" pitchFamily="2" charset="77"/>
              </a:rPr>
              <a:t>International Journal of Computer Science</a:t>
            </a:r>
            <a:r>
              <a:rPr lang="en-GB" sz="1200" dirty="0">
                <a:solidFill>
                  <a:schemeClr val="bg1">
                    <a:lumMod val="85000"/>
                  </a:schemeClr>
                </a:solidFill>
                <a:effectLst/>
                <a:latin typeface="Poppins" pitchFamily="2" charset="77"/>
                <a:ea typeface="Calibri" panose="020F0502020204030204" pitchFamily="34" charset="0"/>
                <a:cs typeface="Poppins" pitchFamily="2" charset="77"/>
              </a:rPr>
              <a:t>, 8(5), pp. 390-399. Available at: </a:t>
            </a:r>
            <a:r>
              <a:rPr lang="en-GB" sz="1200" u="sng" dirty="0">
                <a:solidFill>
                  <a:schemeClr val="bg1">
                    <a:lumMod val="85000"/>
                  </a:schemeClr>
                </a:solidFill>
                <a:effectLst/>
                <a:latin typeface="Poppins" pitchFamily="2" charset="77"/>
                <a:ea typeface="Calibri" panose="020F0502020204030204" pitchFamily="34" charset="0"/>
                <a:cs typeface="Poppins" pitchFamily="2" charset="77"/>
                <a:hlinkClick r:id="rId9">
                  <a:extLst>
                    <a:ext uri="{A12FA001-AC4F-418D-AE19-62706E023703}">
                      <ahyp:hlinkClr xmlns:ahyp="http://schemas.microsoft.com/office/drawing/2018/hyperlinkcolor" val="tx"/>
                    </a:ext>
                  </a:extLst>
                </a:hlinkClick>
              </a:rPr>
              <a:t>https://www.researchgate.net/publication/267381191_SWOT_Analysis_of_Software_Development_Process_Models</a:t>
            </a:r>
            <a:r>
              <a:rPr lang="en-GB" sz="1200" dirty="0">
                <a:solidFill>
                  <a:schemeClr val="bg1">
                    <a:lumMod val="85000"/>
                  </a:schemeClr>
                </a:solidFill>
                <a:effectLst/>
                <a:latin typeface="Poppins" pitchFamily="2" charset="77"/>
                <a:ea typeface="Calibri" panose="020F0502020204030204" pitchFamily="34" charset="0"/>
                <a:cs typeface="Poppins" pitchFamily="2" charset="77"/>
              </a:rPr>
              <a:t> (Accessed</a:t>
            </a:r>
            <a:r>
              <a:rPr lang="en-GB" sz="1200" dirty="0">
                <a:solidFill>
                  <a:schemeClr val="bg1">
                    <a:lumMod val="85000"/>
                  </a:schemeClr>
                </a:solidFill>
                <a:effectLst/>
                <a:latin typeface="Arial" panose="020B0604020202020204" pitchFamily="34" charset="0"/>
                <a:ea typeface="Calibri" panose="020F0502020204030204" pitchFamily="34" charset="0"/>
                <a:cs typeface="Arial" panose="020B0604020202020204" pitchFamily="34" charset="0"/>
              </a:rPr>
              <a:t>: 29 July 2024).</a:t>
            </a:r>
            <a:endParaRPr lang="en-GB" sz="1200" dirty="0">
              <a:solidFill>
                <a:schemeClr val="bg1">
                  <a:lumMod val="85000"/>
                </a:schemeClr>
              </a:solidFill>
              <a:effectLst/>
              <a:latin typeface="Calibri" panose="020F0502020204030204" pitchFamily="34" charset="0"/>
              <a:ea typeface="Calibri" panose="020F0502020204030204" pitchFamily="34" charset="0"/>
              <a:cs typeface="Arial" panose="020B0604020202020204" pitchFamily="34" charset="0"/>
            </a:endParaRPr>
          </a:p>
          <a:p>
            <a:endParaRPr lang="en-GB" sz="1200" dirty="0">
              <a:solidFill>
                <a:schemeClr val="bg1">
                  <a:lumMod val="85000"/>
                </a:schemeClr>
              </a:solidFill>
              <a:effectLst/>
              <a:latin typeface="Poppins" pitchFamily="2" charset="77"/>
              <a:ea typeface="Calibri" panose="020F0502020204030204" pitchFamily="34" charset="0"/>
              <a:cs typeface="Poppins" pitchFamily="2" charset="77"/>
            </a:endParaRPr>
          </a:p>
          <a:p>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 </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Sommer, A.F., Dukovska-Popovska, I. and Steger-Jensen, K. (2014) ‘Barriers towards integrated product development — Challenges from a holistic project management perspective’,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International journal of project management</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32(6), pp. 970–982.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10">
                  <a:extLst>
                    <a:ext uri="{A12FA001-AC4F-418D-AE19-62706E023703}">
                      <ahyp:hlinkClr xmlns:ahyp="http://schemas.microsoft.com/office/drawing/2018/hyperlinkcolor" val="tx"/>
                    </a:ext>
                  </a:extLst>
                </a:hlinkClick>
              </a:rPr>
              <a:t>https://doi.org/10.1016/j.ijproman.2013.10.013</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a:t>
            </a:r>
          </a:p>
          <a:p>
            <a:r>
              <a:rPr lang="en-GB" sz="1200" kern="100" dirty="0">
                <a:solidFill>
                  <a:schemeClr val="bg1">
                    <a:lumMod val="85000"/>
                  </a:schemeClr>
                </a:solidFill>
                <a:effectLst/>
                <a:latin typeface="Poppins" pitchFamily="2" charset="77"/>
                <a:ea typeface="Times New Roman" panose="02020603050405020304" pitchFamily="18" charset="0"/>
                <a:cs typeface="Poppins" pitchFamily="2" charset="77"/>
              </a:rPr>
              <a:t> </a:t>
            </a:r>
            <a:endParaRPr lang="en-GB" sz="1200" kern="100" dirty="0">
              <a:solidFill>
                <a:schemeClr val="bg1">
                  <a:lumMod val="85000"/>
                </a:schemeClr>
              </a:solidFill>
              <a:effectLst/>
              <a:latin typeface="Poppins" pitchFamily="2" charset="77"/>
              <a:ea typeface="Aptos" panose="020B0004020202020204" pitchFamily="34" charset="0"/>
              <a:cs typeface="Poppins" pitchFamily="2" charset="77"/>
            </a:endParaRP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Welsh European Funding Office (2018a)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Applying for EU Funding – Part 1: The Pre Planning Stage</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11">
                  <a:extLst>
                    <a:ext uri="{A12FA001-AC4F-418D-AE19-62706E023703}">
                      <ahyp:hlinkClr xmlns:ahyp="http://schemas.microsoft.com/office/drawing/2018/hyperlinkcolor" val="tx"/>
                    </a:ext>
                  </a:extLst>
                </a:hlinkClick>
              </a:rPr>
              <a:t>https://www.gov.wales/sites/default/files/publications/2019-09/applying-for-eu-funding-part-1-the-pre-planning-stage.pdf</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(Accessed: 17 September 2024).</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Welsh European Funding Office (2014)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Applying for EU Funding – Part 2: The Business Planning Stage</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12">
                  <a:extLst>
                    <a:ext uri="{A12FA001-AC4F-418D-AE19-62706E023703}">
                      <ahyp:hlinkClr xmlns:ahyp="http://schemas.microsoft.com/office/drawing/2018/hyperlinkcolor" val="tx"/>
                    </a:ext>
                  </a:extLst>
                </a:hlinkClick>
              </a:rPr>
              <a:t>https://www.gov.wales/docs/wefo/publications/140926applyingforfundingpart2en.pdf</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(Accessed: 17 September 2024).</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t>
            </a:r>
          </a:p>
          <a:p>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Welsh European Funding Office (2018b) </a:t>
            </a:r>
            <a:r>
              <a:rPr lang="en-GB" sz="1200" i="1" kern="100" dirty="0">
                <a:solidFill>
                  <a:schemeClr val="bg1">
                    <a:lumMod val="85000"/>
                  </a:schemeClr>
                </a:solidFill>
                <a:effectLst/>
                <a:latin typeface="Poppins" pitchFamily="2" charset="77"/>
                <a:ea typeface="Aptos" panose="020B0004020202020204" pitchFamily="34" charset="0"/>
                <a:cs typeface="Poppins" pitchFamily="2" charset="77"/>
              </a:rPr>
              <a:t>Best Practice Guide Preparing for Project Closure</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Available at: </a:t>
            </a:r>
            <a:r>
              <a:rPr lang="en-GB" sz="1200" u="sng" kern="100" dirty="0">
                <a:solidFill>
                  <a:schemeClr val="bg1">
                    <a:lumMod val="85000"/>
                  </a:schemeClr>
                </a:solidFill>
                <a:effectLst/>
                <a:latin typeface="Poppins" pitchFamily="2" charset="77"/>
                <a:ea typeface="Aptos" panose="020B0004020202020204" pitchFamily="34" charset="0"/>
                <a:cs typeface="Poppins" pitchFamily="2" charset="77"/>
                <a:hlinkClick r:id="rId13">
                  <a:extLst>
                    <a:ext uri="{A12FA001-AC4F-418D-AE19-62706E023703}">
                      <ahyp:hlinkClr xmlns:ahyp="http://schemas.microsoft.com/office/drawing/2018/hyperlinkcolor" val="tx"/>
                    </a:ext>
                  </a:extLst>
                </a:hlinkClick>
              </a:rPr>
              <a:t>https://www.gov.wales/docs/wefo/publications/180405-project-closure-guide-en.pdf</a:t>
            </a:r>
            <a:r>
              <a:rPr lang="en-GB" sz="1200" kern="100" dirty="0">
                <a:solidFill>
                  <a:schemeClr val="bg1">
                    <a:lumMod val="85000"/>
                  </a:schemeClr>
                </a:solidFill>
                <a:effectLst/>
                <a:latin typeface="Poppins" pitchFamily="2" charset="77"/>
                <a:ea typeface="Aptos" panose="020B0004020202020204" pitchFamily="34" charset="0"/>
                <a:cs typeface="Poppins" pitchFamily="2" charset="77"/>
              </a:rPr>
              <a:t> (Accessed: 17 September 2024).</a:t>
            </a:r>
          </a:p>
        </p:txBody>
      </p:sp>
    </p:spTree>
  </p:cSld>
  <p:clrMapOvr>
    <a:masterClrMapping/>
  </p:clrMapOvr>
  <mc:AlternateContent xmlns:mc="http://schemas.openxmlformats.org/markup-compatibility/2006" xmlns:p14="http://schemas.microsoft.com/office/powerpoint/2010/main">
    <mc:Choice Requires="p14">
      <p:transition spd="slow" p14:dur="2000" advTm="658"/>
    </mc:Choice>
    <mc:Fallback xmlns="">
      <p:transition spd="slow" advTm="65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6" name="Freeform 6"/>
          <p:cNvSpPr/>
          <p:nvPr/>
        </p:nvSpPr>
        <p:spPr>
          <a:xfrm>
            <a:off x="527832" y="409013"/>
            <a:ext cx="1001736" cy="1551735"/>
          </a:xfrm>
          <a:custGeom>
            <a:avLst/>
            <a:gdLst/>
            <a:ahLst/>
            <a:cxnLst/>
            <a:rect l="l" t="t" r="r" b="b"/>
            <a:pathLst>
              <a:path w="1001736" h="1551735">
                <a:moveTo>
                  <a:pt x="0" y="0"/>
                </a:moveTo>
                <a:lnTo>
                  <a:pt x="1001736" y="0"/>
                </a:lnTo>
                <a:lnTo>
                  <a:pt x="1001736" y="1551735"/>
                </a:lnTo>
                <a:lnTo>
                  <a:pt x="0" y="1551735"/>
                </a:lnTo>
                <a:lnTo>
                  <a:pt x="0" y="0"/>
                </a:lnTo>
                <a:close/>
              </a:path>
            </a:pathLst>
          </a:custGeom>
          <a:blipFill>
            <a:blip r:embed="rId3">
              <a:extLst>
                <a:ext uri="{96DAC541-7B7A-43D3-8B79-37D633B846F1}">
                  <asvg:svgBlip xmlns:asvg="http://schemas.microsoft.com/office/drawing/2016/SVG/main" r:embed="rId4"/>
                </a:ext>
              </a:extLst>
            </a:blip>
            <a:stretch>
              <a:fillRect l="-183048"/>
            </a:stretch>
          </a:blipFill>
        </p:spPr>
        <p:txBody>
          <a:bodyPr/>
          <a:lstStyle/>
          <a:p>
            <a:endParaRPr lang="en-GB"/>
          </a:p>
        </p:txBody>
      </p:sp>
      <p:sp>
        <p:nvSpPr>
          <p:cNvPr id="7" name="Freeform 7"/>
          <p:cNvSpPr/>
          <p:nvPr/>
        </p:nvSpPr>
        <p:spPr>
          <a:xfrm>
            <a:off x="16591490" y="8036857"/>
            <a:ext cx="1001736" cy="1551735"/>
          </a:xfrm>
          <a:custGeom>
            <a:avLst/>
            <a:gdLst/>
            <a:ahLst/>
            <a:cxnLst/>
            <a:rect l="l" t="t" r="r" b="b"/>
            <a:pathLst>
              <a:path w="1001736" h="1551735">
                <a:moveTo>
                  <a:pt x="0" y="0"/>
                </a:moveTo>
                <a:lnTo>
                  <a:pt x="1001736" y="0"/>
                </a:lnTo>
                <a:lnTo>
                  <a:pt x="1001736" y="1551735"/>
                </a:lnTo>
                <a:lnTo>
                  <a:pt x="0" y="1551735"/>
                </a:lnTo>
                <a:lnTo>
                  <a:pt x="0" y="0"/>
                </a:lnTo>
                <a:close/>
              </a:path>
            </a:pathLst>
          </a:custGeom>
          <a:blipFill>
            <a:blip r:embed="rId3">
              <a:extLst>
                <a:ext uri="{96DAC541-7B7A-43D3-8B79-37D633B846F1}">
                  <asvg:svgBlip xmlns:asvg="http://schemas.microsoft.com/office/drawing/2016/SVG/main" r:embed="rId4"/>
                </a:ext>
              </a:extLst>
            </a:blip>
            <a:stretch>
              <a:fillRect l="-183048"/>
            </a:stretch>
          </a:blipFill>
        </p:spPr>
        <p:txBody>
          <a:bodyPr/>
          <a:lstStyle/>
          <a:p>
            <a:endParaRPr lang="en-GB"/>
          </a:p>
        </p:txBody>
      </p:sp>
      <p:sp>
        <p:nvSpPr>
          <p:cNvPr id="8" name="TextBox 8"/>
          <p:cNvSpPr txBox="1"/>
          <p:nvPr/>
        </p:nvSpPr>
        <p:spPr>
          <a:xfrm>
            <a:off x="1988343" y="114300"/>
            <a:ext cx="15104015" cy="1575431"/>
          </a:xfrm>
          <a:prstGeom prst="rect">
            <a:avLst/>
          </a:prstGeom>
        </p:spPr>
        <p:txBody>
          <a:bodyPr lIns="0" tIns="0" rIns="0" bIns="0" rtlCol="0" anchor="t">
            <a:spAutoFit/>
          </a:bodyPr>
          <a:lstStyle/>
          <a:p>
            <a:pPr algn="ctr">
              <a:lnSpc>
                <a:spcPts val="11700"/>
              </a:lnSpc>
            </a:pPr>
            <a:r>
              <a:rPr lang="en-US" sz="9000" b="1" dirty="0">
                <a:solidFill>
                  <a:srgbClr val="FFFFFF"/>
                </a:solidFill>
                <a:latin typeface="Poppins Ultra-Bold"/>
                <a:ea typeface="Poppins Ultra-Bold"/>
                <a:cs typeface="Poppins Ultra-Bold"/>
                <a:sym typeface="Poppins Ultra-Bold"/>
              </a:rPr>
              <a:t>BIBLIOGRAPHY</a:t>
            </a:r>
            <a:r>
              <a:rPr lang="en-US" sz="11700" b="1" dirty="0">
                <a:solidFill>
                  <a:srgbClr val="FFFFFF"/>
                </a:solidFill>
                <a:latin typeface="Poppins Ultra-Bold"/>
                <a:ea typeface="Poppins Ultra-Bold"/>
                <a:cs typeface="Poppins Ultra-Bold"/>
                <a:sym typeface="Poppins Ultra-Bold"/>
              </a:rPr>
              <a:t> </a:t>
            </a:r>
          </a:p>
        </p:txBody>
      </p:sp>
      <p:sp>
        <p:nvSpPr>
          <p:cNvPr id="13" name="TextBox 12">
            <a:extLst>
              <a:ext uri="{FF2B5EF4-FFF2-40B4-BE49-F238E27FC236}">
                <a16:creationId xmlns:a16="http://schemas.microsoft.com/office/drawing/2014/main" id="{D0BA316F-7549-3F96-DBB8-A0BD519B7703}"/>
              </a:ext>
            </a:extLst>
          </p:cNvPr>
          <p:cNvSpPr txBox="1"/>
          <p:nvPr/>
        </p:nvSpPr>
        <p:spPr>
          <a:xfrm>
            <a:off x="1676400" y="1562100"/>
            <a:ext cx="14915090" cy="8125301"/>
          </a:xfrm>
          <a:prstGeom prst="rect">
            <a:avLst/>
          </a:prstGeom>
          <a:noFill/>
        </p:spPr>
        <p:txBody>
          <a:bodyPr wrap="square" rtlCol="0">
            <a:spAutoFit/>
          </a:bodyPr>
          <a:lstStyle/>
          <a:p>
            <a:r>
              <a:rPr lang="en-GB" sz="1000" dirty="0">
                <a:solidFill>
                  <a:schemeClr val="bg1"/>
                </a:solidFill>
                <a:latin typeface="Poppins" panose="00000500000000000000" pitchFamily="2" charset="0"/>
                <a:cs typeface="Poppins" panose="00000500000000000000" pitchFamily="2" charset="0"/>
              </a:rPr>
              <a:t>Albuquerque, F., Torres, A. S., and </a:t>
            </a:r>
            <a:r>
              <a:rPr lang="en-GB" sz="1000" dirty="0" err="1">
                <a:solidFill>
                  <a:schemeClr val="bg1"/>
                </a:solidFill>
                <a:latin typeface="Poppins" panose="00000500000000000000" pitchFamily="2" charset="0"/>
                <a:cs typeface="Poppins" panose="00000500000000000000" pitchFamily="2" charset="0"/>
              </a:rPr>
              <a:t>Berssaneti</a:t>
            </a:r>
            <a:r>
              <a:rPr lang="en-GB" sz="1000" dirty="0">
                <a:solidFill>
                  <a:schemeClr val="bg1"/>
                </a:solidFill>
                <a:latin typeface="Poppins" panose="00000500000000000000" pitchFamily="2" charset="0"/>
                <a:cs typeface="Poppins" panose="00000500000000000000" pitchFamily="2" charset="0"/>
              </a:rPr>
              <a:t>, F. T. (2020) ‘Lean product development and agile project management in the construction industry’. </a:t>
            </a:r>
            <a:r>
              <a:rPr lang="en-GB" sz="1000" dirty="0" err="1">
                <a:solidFill>
                  <a:schemeClr val="bg1"/>
                </a:solidFill>
                <a:latin typeface="Poppins" panose="00000500000000000000" pitchFamily="2" charset="0"/>
                <a:cs typeface="Poppins" panose="00000500000000000000" pitchFamily="2" charset="0"/>
              </a:rPr>
              <a:t>Revista</a:t>
            </a:r>
            <a:r>
              <a:rPr lang="en-GB" sz="1000" dirty="0">
                <a:solidFill>
                  <a:schemeClr val="bg1"/>
                </a:solidFill>
                <a:latin typeface="Poppins" panose="00000500000000000000" pitchFamily="2" charset="0"/>
                <a:cs typeface="Poppins" panose="00000500000000000000" pitchFamily="2" charset="0"/>
              </a:rPr>
              <a:t> de </a:t>
            </a:r>
            <a:r>
              <a:rPr lang="en-GB" sz="1000" dirty="0" err="1">
                <a:solidFill>
                  <a:schemeClr val="bg1"/>
                </a:solidFill>
                <a:latin typeface="Poppins" panose="00000500000000000000" pitchFamily="2" charset="0"/>
                <a:cs typeface="Poppins" panose="00000500000000000000" pitchFamily="2" charset="0"/>
              </a:rPr>
              <a:t>Gestão</a:t>
            </a:r>
            <a:r>
              <a:rPr lang="en-GB" sz="1000" dirty="0">
                <a:solidFill>
                  <a:schemeClr val="bg1"/>
                </a:solidFill>
                <a:latin typeface="Poppins" panose="00000500000000000000" pitchFamily="2" charset="0"/>
                <a:cs typeface="Poppins" panose="00000500000000000000" pitchFamily="2" charset="0"/>
              </a:rPr>
              <a:t>, 27(2), pp. 135–151. Available at: https://</a:t>
            </a:r>
            <a:r>
              <a:rPr lang="en-GB" sz="1000" dirty="0" err="1">
                <a:solidFill>
                  <a:schemeClr val="bg1"/>
                </a:solidFill>
                <a:latin typeface="Poppins" panose="00000500000000000000" pitchFamily="2" charset="0"/>
                <a:cs typeface="Poppins" panose="00000500000000000000" pitchFamily="2" charset="0"/>
              </a:rPr>
              <a:t>doi.org</a:t>
            </a:r>
            <a:r>
              <a:rPr lang="en-GB" sz="1000" dirty="0">
                <a:solidFill>
                  <a:schemeClr val="bg1"/>
                </a:solidFill>
                <a:latin typeface="Poppins" panose="00000500000000000000" pitchFamily="2" charset="0"/>
                <a:cs typeface="Poppins" panose="00000500000000000000" pitchFamily="2" charset="0"/>
              </a:rPr>
              <a:t>/10.1108/rege-01-2019-0021. (Accessed: 29 July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APM (2024) What is Project Planning. Available at: What is project planning? | APM (Accessed: 20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APM Body of Knowledge (2019) Association for Project Management, Princes Risborough. Available from: ProQuest </a:t>
            </a:r>
            <a:r>
              <a:rPr lang="en-GB" sz="1000" dirty="0" err="1">
                <a:solidFill>
                  <a:schemeClr val="bg1"/>
                </a:solidFill>
                <a:latin typeface="Poppins" panose="00000500000000000000" pitchFamily="2" charset="0"/>
                <a:cs typeface="Poppins" panose="00000500000000000000" pitchFamily="2" charset="0"/>
              </a:rPr>
              <a:t>Ebook</a:t>
            </a:r>
            <a:r>
              <a:rPr lang="en-GB" sz="1000" dirty="0">
                <a:solidFill>
                  <a:schemeClr val="bg1"/>
                </a:solidFill>
                <a:latin typeface="Poppins" panose="00000500000000000000" pitchFamily="2" charset="0"/>
                <a:cs typeface="Poppins" panose="00000500000000000000" pitchFamily="2" charset="0"/>
              </a:rPr>
              <a:t> Central. (2 July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APM (2018) Project risk analysis and management. Available at: https://</a:t>
            </a:r>
            <a:r>
              <a:rPr lang="en-GB" sz="1000" dirty="0" err="1">
                <a:solidFill>
                  <a:schemeClr val="bg1"/>
                </a:solidFill>
                <a:latin typeface="Poppins" panose="00000500000000000000" pitchFamily="2" charset="0"/>
                <a:cs typeface="Poppins" panose="00000500000000000000" pitchFamily="2" charset="0"/>
              </a:rPr>
              <a:t>www.apm.org.uk</a:t>
            </a:r>
            <a:r>
              <a:rPr lang="en-GB" sz="1000" dirty="0">
                <a:solidFill>
                  <a:schemeClr val="bg1"/>
                </a:solidFill>
                <a:latin typeface="Poppins" panose="00000500000000000000" pitchFamily="2" charset="0"/>
                <a:cs typeface="Poppins" panose="00000500000000000000" pitchFamily="2" charset="0"/>
              </a:rPr>
              <a:t>/media/10466/</a:t>
            </a:r>
            <a:r>
              <a:rPr lang="en-GB" sz="1000" dirty="0" err="1">
                <a:solidFill>
                  <a:schemeClr val="bg1"/>
                </a:solidFill>
                <a:latin typeface="Poppins" panose="00000500000000000000" pitchFamily="2" charset="0"/>
                <a:cs typeface="Poppins" panose="00000500000000000000" pitchFamily="2" charset="0"/>
              </a:rPr>
              <a:t>pram_web.pdf</a:t>
            </a:r>
            <a:r>
              <a:rPr lang="en-GB" sz="1000" dirty="0">
                <a:solidFill>
                  <a:schemeClr val="bg1"/>
                </a:solidFill>
                <a:latin typeface="Poppins" panose="00000500000000000000" pitchFamily="2" charset="0"/>
                <a:cs typeface="Poppins" panose="00000500000000000000" pitchFamily="2" charset="0"/>
              </a:rPr>
              <a:t> (Accessed: 20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Aroral, H.K. (2021) ‘Waterfall Process Operations in the Fast-paced World: Project Management Exploratory Analysis’. International Journal of Applied Business and Management Studies, 6(1), pp. 91-99. Available at: http://</a:t>
            </a:r>
            <a:r>
              <a:rPr lang="en-GB" sz="1000" dirty="0" err="1">
                <a:solidFill>
                  <a:schemeClr val="bg1"/>
                </a:solidFill>
                <a:latin typeface="Poppins" panose="00000500000000000000" pitchFamily="2" charset="0"/>
                <a:cs typeface="Poppins" panose="00000500000000000000" pitchFamily="2" charset="0"/>
              </a:rPr>
              <a:t>www.ijabms.com</a:t>
            </a:r>
            <a:r>
              <a:rPr lang="en-GB" sz="1000" dirty="0">
                <a:solidFill>
                  <a:schemeClr val="bg1"/>
                </a:solidFill>
                <a:latin typeface="Poppins" panose="00000500000000000000" pitchFamily="2" charset="0"/>
                <a:cs typeface="Poppins" panose="00000500000000000000" pitchFamily="2" charset="0"/>
              </a:rPr>
              <a:t>/</a:t>
            </a:r>
            <a:r>
              <a:rPr lang="en-GB" sz="1000" dirty="0" err="1">
                <a:solidFill>
                  <a:schemeClr val="bg1"/>
                </a:solidFill>
                <a:latin typeface="Poppins" panose="00000500000000000000" pitchFamily="2" charset="0"/>
                <a:cs typeface="Poppins" panose="00000500000000000000" pitchFamily="2" charset="0"/>
              </a:rPr>
              <a:t>wp</a:t>
            </a:r>
            <a:r>
              <a:rPr lang="en-GB" sz="1000" dirty="0">
                <a:solidFill>
                  <a:schemeClr val="bg1"/>
                </a:solidFill>
                <a:latin typeface="Poppins" panose="00000500000000000000" pitchFamily="2" charset="0"/>
                <a:cs typeface="Poppins" panose="00000500000000000000" pitchFamily="2" charset="0"/>
              </a:rPr>
              <a:t>-content/uploads/2021/05/05_ARORAL_PB.pdf (Accessed: 24 June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Atlassian (2024) Waterfall Methodology: A Comprehensive Guide. Available at: https://</a:t>
            </a:r>
            <a:r>
              <a:rPr lang="en-GB" sz="1000" dirty="0" err="1">
                <a:solidFill>
                  <a:schemeClr val="bg1"/>
                </a:solidFill>
                <a:latin typeface="Poppins" panose="00000500000000000000" pitchFamily="2" charset="0"/>
                <a:cs typeface="Poppins" panose="00000500000000000000" pitchFamily="2" charset="0"/>
              </a:rPr>
              <a:t>www.atlassian.com</a:t>
            </a:r>
            <a:r>
              <a:rPr lang="en-GB" sz="1000" dirty="0">
                <a:solidFill>
                  <a:schemeClr val="bg1"/>
                </a:solidFill>
                <a:latin typeface="Poppins" panose="00000500000000000000" pitchFamily="2" charset="0"/>
                <a:cs typeface="Poppins" panose="00000500000000000000" pitchFamily="2" charset="0"/>
              </a:rPr>
              <a:t>/agile/project-management/waterfall-methodology (Accessed: 2 July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err="1">
                <a:solidFill>
                  <a:schemeClr val="bg1"/>
                </a:solidFill>
                <a:latin typeface="Poppins" panose="00000500000000000000" pitchFamily="2" charset="0"/>
                <a:cs typeface="Poppins" panose="00000500000000000000" pitchFamily="2" charset="0"/>
              </a:rPr>
              <a:t>Bonebright</a:t>
            </a:r>
            <a:r>
              <a:rPr lang="en-GB" sz="1000" dirty="0">
                <a:solidFill>
                  <a:schemeClr val="bg1"/>
                </a:solidFill>
                <a:latin typeface="Poppins" panose="00000500000000000000" pitchFamily="2" charset="0"/>
                <a:cs typeface="Poppins" panose="00000500000000000000" pitchFamily="2" charset="0"/>
              </a:rPr>
              <a:t>, D.A. (2010) ‘40 years of storming: a historical review of Tuckman’s model of small group development’, Human resource development international, 13(1), pp. 111–120. Available at: https://</a:t>
            </a:r>
            <a:r>
              <a:rPr lang="en-GB" sz="1000" dirty="0" err="1">
                <a:solidFill>
                  <a:schemeClr val="bg1"/>
                </a:solidFill>
                <a:latin typeface="Poppins" panose="00000500000000000000" pitchFamily="2" charset="0"/>
                <a:cs typeface="Poppins" panose="00000500000000000000" pitchFamily="2" charset="0"/>
              </a:rPr>
              <a:t>doi.org</a:t>
            </a:r>
            <a:r>
              <a:rPr lang="en-GB" sz="1000" dirty="0">
                <a:solidFill>
                  <a:schemeClr val="bg1"/>
                </a:solidFill>
                <a:latin typeface="Poppins" panose="00000500000000000000" pitchFamily="2" charset="0"/>
                <a:cs typeface="Poppins" panose="00000500000000000000" pitchFamily="2" charset="0"/>
              </a:rPr>
              <a:t>/10.1080/13678861003589099 (Accessed: 20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 CMI (2014) Stakeholder Analysis and Management. Available at: https://</a:t>
            </a:r>
            <a:r>
              <a:rPr lang="en-GB" sz="1000" dirty="0" err="1">
                <a:solidFill>
                  <a:schemeClr val="bg1"/>
                </a:solidFill>
                <a:latin typeface="Poppins" panose="00000500000000000000" pitchFamily="2" charset="0"/>
                <a:cs typeface="Poppins" panose="00000500000000000000" pitchFamily="2" charset="0"/>
              </a:rPr>
              <a:t>www.managers.org.uk</a:t>
            </a:r>
            <a:r>
              <a:rPr lang="en-GB" sz="1000" dirty="0">
                <a:solidFill>
                  <a:schemeClr val="bg1"/>
                </a:solidFill>
                <a:latin typeface="Poppins" panose="00000500000000000000" pitchFamily="2" charset="0"/>
                <a:cs typeface="Poppins" panose="00000500000000000000" pitchFamily="2" charset="0"/>
              </a:rPr>
              <a:t>/</a:t>
            </a:r>
            <a:r>
              <a:rPr lang="en-GB" sz="1000" dirty="0" err="1">
                <a:solidFill>
                  <a:schemeClr val="bg1"/>
                </a:solidFill>
                <a:latin typeface="Poppins" panose="00000500000000000000" pitchFamily="2" charset="0"/>
                <a:cs typeface="Poppins" panose="00000500000000000000" pitchFamily="2" charset="0"/>
              </a:rPr>
              <a:t>wp</a:t>
            </a:r>
            <a:r>
              <a:rPr lang="en-GB" sz="1000" dirty="0">
                <a:solidFill>
                  <a:schemeClr val="bg1"/>
                </a:solidFill>
                <a:latin typeface="Poppins" panose="00000500000000000000" pitchFamily="2" charset="0"/>
                <a:cs typeface="Poppins" panose="00000500000000000000" pitchFamily="2" charset="0"/>
              </a:rPr>
              <a:t>-content/uploads/2020/03/CHK-234-Stakeholder-analysis-and-management-1.pdf (Accessed: 20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 Cornelius, D. A. (2014) The PM role in a lean and agile world. Paper presented at PMI® Global Congress 2014—North America, Phoenix, AZ. Newtown Square, PA: Project Management Institute.</a:t>
            </a:r>
          </a:p>
          <a:p>
            <a:endParaRPr lang="en-GB" sz="1000" dirty="0">
              <a:solidFill>
                <a:schemeClr val="bg1"/>
              </a:solidFill>
              <a:latin typeface="Poppins" panose="00000500000000000000" pitchFamily="2" charset="0"/>
              <a:cs typeface="Poppins" panose="00000500000000000000" pitchFamily="2" charset="0"/>
            </a:endParaRPr>
          </a:p>
          <a:p>
            <a:r>
              <a:rPr lang="en-GB" sz="1000" dirty="0" err="1">
                <a:solidFill>
                  <a:schemeClr val="bg1"/>
                </a:solidFill>
                <a:latin typeface="Poppins" panose="00000500000000000000" pitchFamily="2" charset="0"/>
                <a:cs typeface="Poppins" panose="00000500000000000000" pitchFamily="2" charset="0"/>
              </a:rPr>
              <a:t>Gisclard</a:t>
            </a:r>
            <a:r>
              <a:rPr lang="en-GB" sz="1000" dirty="0">
                <a:solidFill>
                  <a:schemeClr val="bg1"/>
                </a:solidFill>
                <a:latin typeface="Poppins" panose="00000500000000000000" pitchFamily="2" charset="0"/>
                <a:cs typeface="Poppins" panose="00000500000000000000" pitchFamily="2" charset="0"/>
              </a:rPr>
              <a:t>-Biondi, H. (2021) The Risk Management Lifecycle Explained: 5 Steps to Managing Risks. Available at: https://</a:t>
            </a:r>
            <a:r>
              <a:rPr lang="en-GB" sz="1000" dirty="0" err="1">
                <a:solidFill>
                  <a:schemeClr val="bg1"/>
                </a:solidFill>
                <a:latin typeface="Poppins" panose="00000500000000000000" pitchFamily="2" charset="0"/>
                <a:cs typeface="Poppins" panose="00000500000000000000" pitchFamily="2" charset="0"/>
              </a:rPr>
              <a:t>www.appvizer.co.uk</a:t>
            </a:r>
            <a:r>
              <a:rPr lang="en-GB" sz="1000" dirty="0">
                <a:solidFill>
                  <a:schemeClr val="bg1"/>
                </a:solidFill>
                <a:latin typeface="Poppins" panose="00000500000000000000" pitchFamily="2" charset="0"/>
                <a:cs typeface="Poppins" panose="00000500000000000000" pitchFamily="2" charset="0"/>
              </a:rPr>
              <a:t>/magazine/operations/project-management/risk-management-lifecycle (Accessed: 28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Hartney, J. (2019) How to Use a RACI Chart to Simplify Responsibilities. Available at: https://</a:t>
            </a:r>
            <a:r>
              <a:rPr lang="en-GB" sz="1000" dirty="0" err="1">
                <a:solidFill>
                  <a:schemeClr val="bg1"/>
                </a:solidFill>
                <a:latin typeface="Poppins" panose="00000500000000000000" pitchFamily="2" charset="0"/>
                <a:cs typeface="Poppins" panose="00000500000000000000" pitchFamily="2" charset="0"/>
              </a:rPr>
              <a:t>pe.nebulome.com</a:t>
            </a:r>
            <a:r>
              <a:rPr lang="en-GB" sz="1000" dirty="0">
                <a:solidFill>
                  <a:schemeClr val="bg1"/>
                </a:solidFill>
                <a:latin typeface="Poppins" panose="00000500000000000000" pitchFamily="2" charset="0"/>
                <a:cs typeface="Poppins" panose="00000500000000000000" pitchFamily="2" charset="0"/>
              </a:rPr>
              <a:t>/how-to-use-a-</a:t>
            </a:r>
            <a:r>
              <a:rPr lang="en-GB" sz="1000" dirty="0" err="1">
                <a:solidFill>
                  <a:schemeClr val="bg1"/>
                </a:solidFill>
                <a:latin typeface="Poppins" panose="00000500000000000000" pitchFamily="2" charset="0"/>
                <a:cs typeface="Poppins" panose="00000500000000000000" pitchFamily="2" charset="0"/>
              </a:rPr>
              <a:t>raci</a:t>
            </a:r>
            <a:r>
              <a:rPr lang="en-GB" sz="1000" dirty="0">
                <a:solidFill>
                  <a:schemeClr val="bg1"/>
                </a:solidFill>
                <a:latin typeface="Poppins" panose="00000500000000000000" pitchFamily="2" charset="0"/>
                <a:cs typeface="Poppins" panose="00000500000000000000" pitchFamily="2" charset="0"/>
              </a:rPr>
              <a:t>-chart-to-simplify-responsibilities/ (Accessed: 20 August 2024). </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 Iqbal, U. (2024) Importance of Project Management Documents &amp; Templates in Project Management. Available at: Importance of Project Management Documents &amp; Templates in Project Management (</a:t>
            </a:r>
            <a:r>
              <a:rPr lang="en-GB" sz="1000" dirty="0" err="1">
                <a:solidFill>
                  <a:schemeClr val="bg1"/>
                </a:solidFill>
                <a:latin typeface="Poppins" panose="00000500000000000000" pitchFamily="2" charset="0"/>
                <a:cs typeface="Poppins" panose="00000500000000000000" pitchFamily="2" charset="0"/>
              </a:rPr>
              <a:t>linkedin.com</a:t>
            </a:r>
            <a:r>
              <a:rPr lang="en-GB" sz="1000" dirty="0">
                <a:solidFill>
                  <a:schemeClr val="bg1"/>
                </a:solidFill>
                <a:latin typeface="Poppins" panose="00000500000000000000" pitchFamily="2" charset="0"/>
                <a:cs typeface="Poppins" panose="00000500000000000000" pitchFamily="2" charset="0"/>
              </a:rPr>
              <a:t>) (Accessed: 4 September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Kobiruzzaman, M. M. (2024) Tuckman Theory of Communication, Advantages, and Disadvantages. Available at: https://</a:t>
            </a:r>
            <a:r>
              <a:rPr lang="en-GB" sz="1000" dirty="0" err="1">
                <a:solidFill>
                  <a:schemeClr val="bg1"/>
                </a:solidFill>
                <a:latin typeface="Poppins" panose="00000500000000000000" pitchFamily="2" charset="0"/>
                <a:cs typeface="Poppins" panose="00000500000000000000" pitchFamily="2" charset="0"/>
              </a:rPr>
              <a:t>newsmoor.com</a:t>
            </a:r>
            <a:r>
              <a:rPr lang="en-GB" sz="1000" dirty="0">
                <a:solidFill>
                  <a:schemeClr val="bg1"/>
                </a:solidFill>
                <a:latin typeface="Poppins" panose="00000500000000000000" pitchFamily="2" charset="0"/>
                <a:cs typeface="Poppins" panose="00000500000000000000" pitchFamily="2" charset="0"/>
              </a:rPr>
              <a:t>/</a:t>
            </a:r>
            <a:r>
              <a:rPr lang="en-GB" sz="1000" dirty="0" err="1">
                <a:solidFill>
                  <a:schemeClr val="bg1"/>
                </a:solidFill>
                <a:latin typeface="Poppins" panose="00000500000000000000" pitchFamily="2" charset="0"/>
                <a:cs typeface="Poppins" panose="00000500000000000000" pitchFamily="2" charset="0"/>
              </a:rPr>
              <a:t>tuckmans</a:t>
            </a:r>
            <a:r>
              <a:rPr lang="en-GB" sz="1000" dirty="0">
                <a:solidFill>
                  <a:schemeClr val="bg1"/>
                </a:solidFill>
                <a:latin typeface="Poppins" panose="00000500000000000000" pitchFamily="2" charset="0"/>
                <a:cs typeface="Poppins" panose="00000500000000000000" pitchFamily="2" charset="0"/>
              </a:rPr>
              <a:t>-model-five-stages-of-group-and-team-development-theory/ (Accessed: 20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Krishna, D. (2018) ‘Decoding 7C's in Effective Communication’. International Journal of Communication, 28(1-2), pp. 37-46. Available at: https://</a:t>
            </a:r>
            <a:r>
              <a:rPr lang="en-GB" sz="1000" dirty="0" err="1">
                <a:solidFill>
                  <a:schemeClr val="bg1"/>
                </a:solidFill>
                <a:latin typeface="Poppins" panose="00000500000000000000" pitchFamily="2" charset="0"/>
                <a:cs typeface="Poppins" panose="00000500000000000000" pitchFamily="2" charset="0"/>
              </a:rPr>
              <a:t>www.researchgate.net</a:t>
            </a:r>
            <a:r>
              <a:rPr lang="en-GB" sz="1000" dirty="0">
                <a:solidFill>
                  <a:schemeClr val="bg1"/>
                </a:solidFill>
                <a:latin typeface="Poppins" panose="00000500000000000000" pitchFamily="2" charset="0"/>
                <a:cs typeface="Poppins" panose="00000500000000000000" pitchFamily="2" charset="0"/>
              </a:rPr>
              <a:t>/publication/358347670_Decoding_7C's_in_Effective_Communication (Accessed: 28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Maslow, A. (1967) A Theory of </a:t>
            </a:r>
            <a:r>
              <a:rPr lang="en-GB" sz="1000" dirty="0" err="1">
                <a:solidFill>
                  <a:schemeClr val="bg1"/>
                </a:solidFill>
                <a:latin typeface="Poppins" panose="00000500000000000000" pitchFamily="2" charset="0"/>
                <a:cs typeface="Poppins" panose="00000500000000000000" pitchFamily="2" charset="0"/>
              </a:rPr>
              <a:t>Metamotivation</a:t>
            </a:r>
            <a:r>
              <a:rPr lang="en-GB" sz="1000" dirty="0">
                <a:solidFill>
                  <a:schemeClr val="bg1"/>
                </a:solidFill>
                <a:latin typeface="Poppins" panose="00000500000000000000" pitchFamily="2" charset="0"/>
                <a:cs typeface="Poppins" panose="00000500000000000000" pitchFamily="2" charset="0"/>
              </a:rPr>
              <a:t>: The Biological Rooting of the Value-Life. Journal of Humanistic Psychology, 7, 93-127. Available at:</a:t>
            </a:r>
          </a:p>
          <a:p>
            <a:r>
              <a:rPr lang="en-GB" sz="1000" dirty="0">
                <a:solidFill>
                  <a:schemeClr val="bg1"/>
                </a:solidFill>
                <a:latin typeface="Poppins" panose="00000500000000000000" pitchFamily="2" charset="0"/>
                <a:cs typeface="Poppins" panose="00000500000000000000" pitchFamily="2" charset="0"/>
              </a:rPr>
              <a:t>http://</a:t>
            </a:r>
            <a:r>
              <a:rPr lang="en-GB" sz="1000" dirty="0" err="1">
                <a:solidFill>
                  <a:schemeClr val="bg1"/>
                </a:solidFill>
                <a:latin typeface="Poppins" panose="00000500000000000000" pitchFamily="2" charset="0"/>
                <a:cs typeface="Poppins" panose="00000500000000000000" pitchFamily="2" charset="0"/>
              </a:rPr>
              <a:t>dx.doi.org</a:t>
            </a:r>
            <a:r>
              <a:rPr lang="en-GB" sz="1000" dirty="0">
                <a:solidFill>
                  <a:schemeClr val="bg1"/>
                </a:solidFill>
                <a:latin typeface="Poppins" panose="00000500000000000000" pitchFamily="2" charset="0"/>
                <a:cs typeface="Poppins" panose="00000500000000000000" pitchFamily="2" charset="0"/>
              </a:rPr>
              <a:t>/10.1177/002216786700700201 (Accessed: 30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err="1">
                <a:solidFill>
                  <a:schemeClr val="bg1"/>
                </a:solidFill>
                <a:latin typeface="Poppins" panose="00000500000000000000" pitchFamily="2" charset="0"/>
                <a:cs typeface="Poppins" panose="00000500000000000000" pitchFamily="2" charset="0"/>
              </a:rPr>
              <a:t>Mikko</a:t>
            </a:r>
            <a:r>
              <a:rPr lang="en-GB" sz="1000" dirty="0">
                <a:solidFill>
                  <a:schemeClr val="bg1"/>
                </a:solidFill>
                <a:latin typeface="Poppins" panose="00000500000000000000" pitchFamily="2" charset="0"/>
                <a:cs typeface="Poppins" panose="00000500000000000000" pitchFamily="2" charset="0"/>
              </a:rPr>
              <a:t>, K. and Mahoney, J. T. (2023) 'Contracting within and across Organizations'. Efficient Organization: A Governance Approach. pp. 69-98. Available at: https://</a:t>
            </a:r>
            <a:r>
              <a:rPr lang="en-GB" sz="1000" dirty="0" err="1">
                <a:solidFill>
                  <a:schemeClr val="bg1"/>
                </a:solidFill>
                <a:latin typeface="Poppins" panose="00000500000000000000" pitchFamily="2" charset="0"/>
                <a:cs typeface="Poppins" panose="00000500000000000000" pitchFamily="2" charset="0"/>
              </a:rPr>
              <a:t>doi.org</a:t>
            </a:r>
            <a:r>
              <a:rPr lang="en-GB" sz="1000" dirty="0">
                <a:solidFill>
                  <a:schemeClr val="bg1"/>
                </a:solidFill>
                <a:latin typeface="Poppins" panose="00000500000000000000" pitchFamily="2" charset="0"/>
                <a:cs typeface="Poppins" panose="00000500000000000000" pitchFamily="2" charset="0"/>
              </a:rPr>
              <a:t>/10.1093/</a:t>
            </a:r>
            <a:r>
              <a:rPr lang="en-GB" sz="1000" dirty="0" err="1">
                <a:solidFill>
                  <a:schemeClr val="bg1"/>
                </a:solidFill>
                <a:latin typeface="Poppins" panose="00000500000000000000" pitchFamily="2" charset="0"/>
                <a:cs typeface="Poppins" panose="00000500000000000000" pitchFamily="2" charset="0"/>
              </a:rPr>
              <a:t>oso</a:t>
            </a:r>
            <a:r>
              <a:rPr lang="en-GB" sz="1000" dirty="0">
                <a:solidFill>
                  <a:schemeClr val="bg1"/>
                </a:solidFill>
                <a:latin typeface="Poppins" panose="00000500000000000000" pitchFamily="2" charset="0"/>
                <a:cs typeface="Poppins" panose="00000500000000000000" pitchFamily="2" charset="0"/>
              </a:rPr>
              <a:t>/9780197610282.003.0003 (Accessed: 20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err="1">
                <a:solidFill>
                  <a:schemeClr val="bg1"/>
                </a:solidFill>
                <a:latin typeface="Poppins" panose="00000500000000000000" pitchFamily="2" charset="0"/>
                <a:cs typeface="Poppins" panose="00000500000000000000" pitchFamily="2" charset="0"/>
              </a:rPr>
              <a:t>Natvig</a:t>
            </a:r>
            <a:r>
              <a:rPr lang="en-GB" sz="1000" dirty="0">
                <a:solidFill>
                  <a:schemeClr val="bg1"/>
                </a:solidFill>
                <a:latin typeface="Poppins" panose="00000500000000000000" pitchFamily="2" charset="0"/>
                <a:cs typeface="Poppins" panose="00000500000000000000" pitchFamily="2" charset="0"/>
              </a:rPr>
              <a:t>, D. and Stark, N. L. (2016) ‘A Project Team Analysis Using Tuckman’s Model of Small-Group Development’, The Journal of Nursing Education, 55(12), pp. 675–681. Available at: https://</a:t>
            </a:r>
            <a:r>
              <a:rPr lang="en-GB" sz="1000" dirty="0" err="1">
                <a:solidFill>
                  <a:schemeClr val="bg1"/>
                </a:solidFill>
                <a:latin typeface="Poppins" panose="00000500000000000000" pitchFamily="2" charset="0"/>
                <a:cs typeface="Poppins" panose="00000500000000000000" pitchFamily="2" charset="0"/>
              </a:rPr>
              <a:t>doi.org</a:t>
            </a:r>
            <a:r>
              <a:rPr lang="en-GB" sz="1000" dirty="0">
                <a:solidFill>
                  <a:schemeClr val="bg1"/>
                </a:solidFill>
                <a:latin typeface="Poppins" panose="00000500000000000000" pitchFamily="2" charset="0"/>
                <a:cs typeface="Poppins" panose="00000500000000000000" pitchFamily="2" charset="0"/>
              </a:rPr>
              <a:t>/10.3928/01484834-20161114-03 (Accessed: 28 August 2024).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Rolfe, G., Freshwater, D. and Jasper, M. (2010) Critical reflection in nursing and the helping professions: a user's guide. London: Palgrave Macmillan.</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Tuckman, B. W. (1965) ‘Developmental sequence in small groups’. Psychological Bulletin, 63(6), p. 384.</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Tuckman, B.W. and Jenson, M.A. (1977) Stages of small-group development revisited. Group and Organization Studies, 2, no. 4, pp. 419–27.</a:t>
            </a:r>
          </a:p>
          <a:p>
            <a:endParaRPr lang="en-GB" sz="1000" dirty="0">
              <a:solidFill>
                <a:schemeClr val="bg1"/>
              </a:solidFill>
              <a:latin typeface="Poppins" panose="00000500000000000000" pitchFamily="2" charset="0"/>
              <a:cs typeface="Poppins" panose="00000500000000000000" pitchFamily="2" charset="0"/>
            </a:endParaRPr>
          </a:p>
          <a:p>
            <a:r>
              <a:rPr lang="en-GB" sz="1000" dirty="0">
                <a:solidFill>
                  <a:schemeClr val="bg1"/>
                </a:solidFill>
                <a:latin typeface="Poppins" panose="00000500000000000000" pitchFamily="2" charset="0"/>
                <a:cs typeface="Poppins" panose="00000500000000000000" pitchFamily="2" charset="0"/>
              </a:rPr>
              <a:t>Wyss, S. (2014) Successful agile integration into existing methodologies. Paper presented at PMI® Global Congress 2014—EMEA, Dubai, United Arab Emirates. Newtown Square, PA: Project Management Institute.</a:t>
            </a:r>
          </a:p>
          <a:p>
            <a:endParaRPr lang="en-GB" sz="1200" dirty="0">
              <a:solidFill>
                <a:schemeClr val="bg1"/>
              </a:solidFill>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2470047850"/>
      </p:ext>
    </p:extLst>
  </p:cSld>
  <p:clrMapOvr>
    <a:masterClrMapping/>
  </p:clrMapOvr>
  <mc:AlternateContent xmlns:mc="http://schemas.openxmlformats.org/markup-compatibility/2006" xmlns:p14="http://schemas.microsoft.com/office/powerpoint/2010/main">
    <mc:Choice Requires="p14">
      <p:transition spd="slow" p14:dur="2000" advTm="66"/>
    </mc:Choice>
    <mc:Fallback xmlns="">
      <p:transition spd="slow" advTm="6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A2E"/>
        </a:solidFill>
        <a:effectLst/>
      </p:bgPr>
    </p:bg>
    <p:spTree>
      <p:nvGrpSpPr>
        <p:cNvPr id="1" name=""/>
        <p:cNvGrpSpPr/>
        <p:nvPr/>
      </p:nvGrpSpPr>
      <p:grpSpPr>
        <a:xfrm>
          <a:off x="0" y="0"/>
          <a:ext cx="0" cy="0"/>
          <a:chOff x="0" y="0"/>
          <a:chExt cx="0" cy="0"/>
        </a:xfrm>
      </p:grpSpPr>
      <p:sp>
        <p:nvSpPr>
          <p:cNvPr id="5" name="Freeform 5"/>
          <p:cNvSpPr/>
          <p:nvPr/>
        </p:nvSpPr>
        <p:spPr>
          <a:xfrm flipH="1">
            <a:off x="11121907" y="5496673"/>
            <a:ext cx="7945909" cy="7523254"/>
          </a:xfrm>
          <a:custGeom>
            <a:avLst/>
            <a:gdLst/>
            <a:ahLst/>
            <a:cxnLst/>
            <a:rect l="l" t="t" r="r" b="b"/>
            <a:pathLst>
              <a:path w="7945909" h="7523254">
                <a:moveTo>
                  <a:pt x="7945909" y="0"/>
                </a:moveTo>
                <a:lnTo>
                  <a:pt x="0" y="0"/>
                </a:lnTo>
                <a:lnTo>
                  <a:pt x="0" y="7523254"/>
                </a:lnTo>
                <a:lnTo>
                  <a:pt x="7945909" y="7523254"/>
                </a:lnTo>
                <a:lnTo>
                  <a:pt x="7945909" y="0"/>
                </a:lnTo>
                <a:close/>
              </a:path>
            </a:pathLst>
          </a:custGeom>
          <a:blipFill>
            <a:blip r:embed="rId3">
              <a:alphaModFix amt="6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5410200" y="495300"/>
            <a:ext cx="8115300" cy="1348190"/>
          </a:xfrm>
          <a:prstGeom prst="rect">
            <a:avLst/>
          </a:prstGeom>
        </p:spPr>
        <p:txBody>
          <a:bodyPr lIns="0" tIns="0" rIns="0" bIns="0" rtlCol="0" anchor="t">
            <a:spAutoFit/>
          </a:bodyPr>
          <a:lstStyle/>
          <a:p>
            <a:pPr algn="l">
              <a:lnSpc>
                <a:spcPts val="10226"/>
              </a:lnSpc>
            </a:pPr>
            <a:r>
              <a:rPr lang="en-US" sz="10226" b="1" dirty="0">
                <a:solidFill>
                  <a:srgbClr val="FFFFFF"/>
                </a:solidFill>
                <a:latin typeface="Poppins Bold"/>
                <a:ea typeface="Poppins Bold"/>
                <a:cs typeface="Poppins Bold"/>
                <a:sym typeface="Poppins Bold"/>
              </a:rPr>
              <a:t>QUESTIONS</a:t>
            </a:r>
          </a:p>
        </p:txBody>
      </p:sp>
      <p:pic>
        <p:nvPicPr>
          <p:cNvPr id="4" name="Graphic 3" descr="Badge Question Mark with solid fill">
            <a:extLst>
              <a:ext uri="{FF2B5EF4-FFF2-40B4-BE49-F238E27FC236}">
                <a16:creationId xmlns:a16="http://schemas.microsoft.com/office/drawing/2014/main" id="{7247029F-9643-4E61-884A-D0A448D6E4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53200" y="2705100"/>
            <a:ext cx="5334000" cy="5334000"/>
          </a:xfrm>
          <a:prstGeom prst="rect">
            <a:avLst/>
          </a:prstGeom>
        </p:spPr>
      </p:pic>
    </p:spTree>
    <p:extLst>
      <p:ext uri="{BB962C8B-B14F-4D97-AF65-F5344CB8AC3E}">
        <p14:creationId xmlns:p14="http://schemas.microsoft.com/office/powerpoint/2010/main" val="633259147"/>
      </p:ext>
    </p:extLst>
  </p:cSld>
  <p:clrMapOvr>
    <a:masterClrMapping/>
  </p:clrMapOvr>
  <mc:AlternateContent xmlns:mc="http://schemas.openxmlformats.org/markup-compatibility/2006" xmlns:p14="http://schemas.microsoft.com/office/powerpoint/2010/main">
    <mc:Choice Requires="p14">
      <p:transition spd="slow" p14:dur="2000" advTm="16716"/>
    </mc:Choice>
    <mc:Fallback xmlns="">
      <p:transition spd="slow" advTm="1671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2132</TotalTime>
  <Words>4482</Words>
  <Application>Microsoft Office PowerPoint</Application>
  <PresentationFormat>Custom</PresentationFormat>
  <Paragraphs>313</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Muli</vt:lpstr>
      <vt:lpstr>Calibri</vt:lpstr>
      <vt:lpstr>Poppins</vt:lpstr>
      <vt:lpstr>Aptos</vt:lpstr>
      <vt:lpstr>Poppins Ultra-Bold</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presentation</dc:title>
  <dc:creator>Student</dc:creator>
  <cp:lastModifiedBy>Lynsey Edwards</cp:lastModifiedBy>
  <cp:revision>35</cp:revision>
  <cp:lastPrinted>2024-09-23T07:28:56Z</cp:lastPrinted>
  <dcterms:created xsi:type="dcterms:W3CDTF">2006-08-16T00:00:00Z</dcterms:created>
  <dcterms:modified xsi:type="dcterms:W3CDTF">2024-09-23T08:34:21Z</dcterms:modified>
  <dc:identifier>DAGRZlvnSfM</dc:identifier>
</cp:coreProperties>
</file>