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57" r:id="rId3"/>
    <p:sldId id="258" r:id="rId4"/>
    <p:sldId id="259" r:id="rId5"/>
    <p:sldId id="263" r:id="rId6"/>
    <p:sldId id="267" r:id="rId7"/>
    <p:sldId id="266" r:id="rId8"/>
    <p:sldId id="265" r:id="rId9"/>
    <p:sldId id="260" r:id="rId10"/>
    <p:sldId id="261" r:id="rId11"/>
    <p:sldId id="264"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3061"/>
  </p:normalViewPr>
  <p:slideViewPr>
    <p:cSldViewPr snapToGrid="0" snapToObjects="1">
      <p:cViewPr varScale="1">
        <p:scale>
          <a:sx n="118" d="100"/>
          <a:sy n="118" d="100"/>
        </p:scale>
        <p:origin x="92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EFD7CB-2B41-1E48-BAA1-681A62C9B605}" type="datetimeFigureOut">
              <a:rPr lang="en-US" smtClean="0"/>
              <a:t>5/14/19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07DFC-32AA-2A41-996B-C91C24934B30}" type="slidenum">
              <a:rPr lang="en-US" smtClean="0"/>
              <a:t>‹#›</a:t>
            </a:fld>
            <a:endParaRPr lang="en-US" dirty="0"/>
          </a:p>
        </p:txBody>
      </p:sp>
    </p:spTree>
    <p:extLst>
      <p:ext uri="{BB962C8B-B14F-4D97-AF65-F5344CB8AC3E}">
        <p14:creationId xmlns:p14="http://schemas.microsoft.com/office/powerpoint/2010/main" val="100086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C07DFC-32AA-2A41-996B-C91C24934B30}" type="slidenum">
              <a:rPr lang="en-US" smtClean="0"/>
              <a:t>1</a:t>
            </a:fld>
            <a:endParaRPr lang="en-US" dirty="0"/>
          </a:p>
        </p:txBody>
      </p:sp>
    </p:spTree>
    <p:extLst>
      <p:ext uri="{BB962C8B-B14F-4D97-AF65-F5344CB8AC3E}">
        <p14:creationId xmlns:p14="http://schemas.microsoft.com/office/powerpoint/2010/main" val="9120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C07DFC-32AA-2A41-996B-C91C24934B30}" type="slidenum">
              <a:rPr lang="en-US" smtClean="0"/>
              <a:t>4</a:t>
            </a:fld>
            <a:endParaRPr lang="en-US" dirty="0"/>
          </a:p>
        </p:txBody>
      </p:sp>
    </p:spTree>
    <p:extLst>
      <p:ext uri="{BB962C8B-B14F-4D97-AF65-F5344CB8AC3E}">
        <p14:creationId xmlns:p14="http://schemas.microsoft.com/office/powerpoint/2010/main" val="1844485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C07DFC-32AA-2A41-996B-C91C24934B30}" type="slidenum">
              <a:rPr lang="en-US" smtClean="0"/>
              <a:t>5</a:t>
            </a:fld>
            <a:endParaRPr lang="en-US" dirty="0"/>
          </a:p>
        </p:txBody>
      </p:sp>
    </p:spTree>
    <p:extLst>
      <p:ext uri="{BB962C8B-B14F-4D97-AF65-F5344CB8AC3E}">
        <p14:creationId xmlns:p14="http://schemas.microsoft.com/office/powerpoint/2010/main" val="1118050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C07DFC-32AA-2A41-996B-C91C24934B30}" type="slidenum">
              <a:rPr lang="en-US" smtClean="0"/>
              <a:t>9</a:t>
            </a:fld>
            <a:endParaRPr lang="en-US" dirty="0"/>
          </a:p>
        </p:txBody>
      </p:sp>
    </p:spTree>
    <p:extLst>
      <p:ext uri="{BB962C8B-B14F-4D97-AF65-F5344CB8AC3E}">
        <p14:creationId xmlns:p14="http://schemas.microsoft.com/office/powerpoint/2010/main" val="2990140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C07DFC-32AA-2A41-996B-C91C24934B30}" type="slidenum">
              <a:rPr lang="en-US" smtClean="0"/>
              <a:t>10</a:t>
            </a:fld>
            <a:endParaRPr lang="en-US" dirty="0"/>
          </a:p>
        </p:txBody>
      </p:sp>
    </p:spTree>
    <p:extLst>
      <p:ext uri="{BB962C8B-B14F-4D97-AF65-F5344CB8AC3E}">
        <p14:creationId xmlns:p14="http://schemas.microsoft.com/office/powerpoint/2010/main" val="41584076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22FB117-A3CE-AC4D-B37E-CF2C36D4436C}" type="datetimeFigureOut">
              <a:rPr lang="en-US" smtClean="0"/>
              <a:t>5/14/19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18B6DE6-772A-0D4F-BE60-F5012E4654C0}" type="slidenum">
              <a:rPr lang="en-US" smtClean="0"/>
              <a:t>‹#›</a:t>
            </a:fld>
            <a:endParaRPr lang="en-US" dirty="0"/>
          </a:p>
        </p:txBody>
      </p:sp>
    </p:spTree>
    <p:extLst>
      <p:ext uri="{BB962C8B-B14F-4D97-AF65-F5344CB8AC3E}">
        <p14:creationId xmlns:p14="http://schemas.microsoft.com/office/powerpoint/2010/main" val="343984432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2FB117-A3CE-AC4D-B37E-CF2C36D4436C}" type="datetimeFigureOut">
              <a:rPr lang="en-US" smtClean="0"/>
              <a:t>5/14/19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18B6DE6-772A-0D4F-BE60-F5012E4654C0}" type="slidenum">
              <a:rPr lang="en-US" smtClean="0"/>
              <a:t>‹#›</a:t>
            </a:fld>
            <a:endParaRPr lang="en-US" dirty="0"/>
          </a:p>
        </p:txBody>
      </p:sp>
    </p:spTree>
    <p:extLst>
      <p:ext uri="{BB962C8B-B14F-4D97-AF65-F5344CB8AC3E}">
        <p14:creationId xmlns:p14="http://schemas.microsoft.com/office/powerpoint/2010/main" val="23814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22FB117-A3CE-AC4D-B37E-CF2C36D4436C}" type="datetimeFigureOut">
              <a:rPr lang="en-US" smtClean="0"/>
              <a:t>5/14/19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D18B6DE6-772A-0D4F-BE60-F5012E4654C0}" type="slidenum">
              <a:rPr lang="en-US" smtClean="0"/>
              <a:t>‹#›</a:t>
            </a:fld>
            <a:endParaRPr lang="en-US" dirty="0"/>
          </a:p>
        </p:txBody>
      </p:sp>
    </p:spTree>
    <p:extLst>
      <p:ext uri="{BB962C8B-B14F-4D97-AF65-F5344CB8AC3E}">
        <p14:creationId xmlns:p14="http://schemas.microsoft.com/office/powerpoint/2010/main" val="183583016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2FB117-A3CE-AC4D-B37E-CF2C36D4436C}" type="datetimeFigureOut">
              <a:rPr lang="en-US" smtClean="0"/>
              <a:t>5/14/19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18B6DE6-772A-0D4F-BE60-F5012E4654C0}" type="slidenum">
              <a:rPr lang="en-US" smtClean="0"/>
              <a:t>‹#›</a:t>
            </a:fld>
            <a:endParaRPr lang="en-US" dirty="0"/>
          </a:p>
        </p:txBody>
      </p:sp>
    </p:spTree>
    <p:extLst>
      <p:ext uri="{BB962C8B-B14F-4D97-AF65-F5344CB8AC3E}">
        <p14:creationId xmlns:p14="http://schemas.microsoft.com/office/powerpoint/2010/main" val="421943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2FB117-A3CE-AC4D-B37E-CF2C36D4436C}" type="datetimeFigureOut">
              <a:rPr lang="en-US" smtClean="0"/>
              <a:t>5/14/19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18B6DE6-772A-0D4F-BE60-F5012E4654C0}" type="slidenum">
              <a:rPr lang="en-US" smtClean="0"/>
              <a:t>‹#›</a:t>
            </a:fld>
            <a:endParaRPr lang="en-US" dirty="0"/>
          </a:p>
        </p:txBody>
      </p:sp>
    </p:spTree>
    <p:extLst>
      <p:ext uri="{BB962C8B-B14F-4D97-AF65-F5344CB8AC3E}">
        <p14:creationId xmlns:p14="http://schemas.microsoft.com/office/powerpoint/2010/main" val="1176042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2FB117-A3CE-AC4D-B37E-CF2C36D4436C}" type="datetimeFigureOut">
              <a:rPr lang="en-US" smtClean="0"/>
              <a:t>5/14/19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18B6DE6-772A-0D4F-BE60-F5012E4654C0}" type="slidenum">
              <a:rPr lang="en-US" smtClean="0"/>
              <a:t>‹#›</a:t>
            </a:fld>
            <a:endParaRPr lang="en-US" dirty="0"/>
          </a:p>
        </p:txBody>
      </p:sp>
    </p:spTree>
    <p:extLst>
      <p:ext uri="{BB962C8B-B14F-4D97-AF65-F5344CB8AC3E}">
        <p14:creationId xmlns:p14="http://schemas.microsoft.com/office/powerpoint/2010/main" val="3284611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2FB117-A3CE-AC4D-B37E-CF2C36D4436C}" type="datetimeFigureOut">
              <a:rPr lang="en-US" smtClean="0"/>
              <a:t>5/14/19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18B6DE6-772A-0D4F-BE60-F5012E4654C0}" type="slidenum">
              <a:rPr lang="en-US" smtClean="0"/>
              <a:t>‹#›</a:t>
            </a:fld>
            <a:endParaRPr lang="en-US" dirty="0"/>
          </a:p>
        </p:txBody>
      </p:sp>
    </p:spTree>
    <p:extLst>
      <p:ext uri="{BB962C8B-B14F-4D97-AF65-F5344CB8AC3E}">
        <p14:creationId xmlns:p14="http://schemas.microsoft.com/office/powerpoint/2010/main" val="2027703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22FB117-A3CE-AC4D-B37E-CF2C36D4436C}" type="datetimeFigureOut">
              <a:rPr lang="en-US" smtClean="0"/>
              <a:t>5/14/19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D18B6DE6-772A-0D4F-BE60-F5012E4654C0}"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48372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22FB117-A3CE-AC4D-B37E-CF2C36D4436C}" type="datetimeFigureOut">
              <a:rPr lang="en-US" smtClean="0"/>
              <a:t>5/14/19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18B6DE6-772A-0D4F-BE60-F5012E4654C0}"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4857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2FB117-A3CE-AC4D-B37E-CF2C36D4436C}" type="datetimeFigureOut">
              <a:rPr lang="en-US" smtClean="0"/>
              <a:t>5/14/19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18B6DE6-772A-0D4F-BE60-F5012E4654C0}" type="slidenum">
              <a:rPr lang="en-US" smtClean="0"/>
              <a:t>‹#›</a:t>
            </a:fld>
            <a:endParaRPr lang="en-US" dirty="0"/>
          </a:p>
        </p:txBody>
      </p:sp>
    </p:spTree>
    <p:extLst>
      <p:ext uri="{BB962C8B-B14F-4D97-AF65-F5344CB8AC3E}">
        <p14:creationId xmlns:p14="http://schemas.microsoft.com/office/powerpoint/2010/main" val="4045168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2FB117-A3CE-AC4D-B37E-CF2C36D4436C}" type="datetimeFigureOut">
              <a:rPr lang="en-US" smtClean="0"/>
              <a:t>5/14/19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18B6DE6-772A-0D4F-BE60-F5012E4654C0}" type="slidenum">
              <a:rPr lang="en-US" smtClean="0"/>
              <a:t>‹#›</a:t>
            </a:fld>
            <a:endParaRPr lang="en-US" dirty="0"/>
          </a:p>
        </p:txBody>
      </p:sp>
    </p:spTree>
    <p:extLst>
      <p:ext uri="{BB962C8B-B14F-4D97-AF65-F5344CB8AC3E}">
        <p14:creationId xmlns:p14="http://schemas.microsoft.com/office/powerpoint/2010/main" val="3078853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22FB117-A3CE-AC4D-B37E-CF2C36D4436C}" type="datetimeFigureOut">
              <a:rPr lang="en-US" smtClean="0"/>
              <a:t>5/14/19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18B6DE6-772A-0D4F-BE60-F5012E4654C0}" type="slidenum">
              <a:rPr lang="en-US" smtClean="0"/>
              <a:t>‹#›</a:t>
            </a:fld>
            <a:endParaRPr lang="en-US" dirty="0"/>
          </a:p>
        </p:txBody>
      </p:sp>
    </p:spTree>
    <p:extLst>
      <p:ext uri="{BB962C8B-B14F-4D97-AF65-F5344CB8AC3E}">
        <p14:creationId xmlns:p14="http://schemas.microsoft.com/office/powerpoint/2010/main" val="39941027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ducation.ie/en/Schools-Colleges/Services/National-Educational-Psychological-Service-NEPS-/NEPS-Guides/Language-Skills/Language-Difficulties-Guidance-for-Teachers-and-Strategies-for-In-Class-Support-Primary.pdf" TargetMode="External"/><Relationship Id="rId2" Type="http://schemas.openxmlformats.org/officeDocument/2006/relationships/hyperlink" Target="https://childdevelopmentinfo.com/child-development/language_development/#.XNQrUqeZNQJ" TargetMode="External"/><Relationship Id="rId1" Type="http://schemas.openxmlformats.org/officeDocument/2006/relationships/slideLayout" Target="../slideLayouts/slideLayout2.xml"/><Relationship Id="rId5" Type="http://schemas.openxmlformats.org/officeDocument/2006/relationships/hyperlink" Target="https://www.simplypsychology.org/language.html" TargetMode="External"/><Relationship Id="rId4" Type="http://schemas.openxmlformats.org/officeDocument/2006/relationships/hyperlink" Target="https://www.simplypsychology.org/vygotsk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8" name="Rectangle 9">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11">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C168922-3B8D-9D4B-BAA5-F43F24267AE5}"/>
              </a:ext>
            </a:extLst>
          </p:cNvPr>
          <p:cNvSpPr>
            <a:spLocks noGrp="1"/>
          </p:cNvSpPr>
          <p:nvPr>
            <p:ph type="ctrTitle"/>
          </p:nvPr>
        </p:nvSpPr>
        <p:spPr>
          <a:xfrm>
            <a:off x="1263520" y="1272800"/>
            <a:ext cx="6544620" cy="4312402"/>
          </a:xfrm>
        </p:spPr>
        <p:txBody>
          <a:bodyPr anchor="ctr">
            <a:normAutofit/>
          </a:bodyPr>
          <a:lstStyle/>
          <a:p>
            <a:pPr algn="r"/>
            <a:r>
              <a:rPr lang="en-US" sz="6800" dirty="0">
                <a:solidFill>
                  <a:schemeClr val="tx1"/>
                </a:solidFill>
              </a:rPr>
              <a:t>Language development </a:t>
            </a:r>
          </a:p>
        </p:txBody>
      </p:sp>
      <p:sp>
        <p:nvSpPr>
          <p:cNvPr id="3" name="Subtitle 2">
            <a:extLst>
              <a:ext uri="{FF2B5EF4-FFF2-40B4-BE49-F238E27FC236}">
                <a16:creationId xmlns:a16="http://schemas.microsoft.com/office/drawing/2014/main" id="{8FBE100E-A877-B748-9888-6876E27C8336}"/>
              </a:ext>
            </a:extLst>
          </p:cNvPr>
          <p:cNvSpPr>
            <a:spLocks noGrp="1"/>
          </p:cNvSpPr>
          <p:nvPr>
            <p:ph type="subTitle" idx="1"/>
          </p:nvPr>
        </p:nvSpPr>
        <p:spPr>
          <a:xfrm>
            <a:off x="8473440" y="1272800"/>
            <a:ext cx="2481307" cy="4312402"/>
          </a:xfrm>
        </p:spPr>
        <p:txBody>
          <a:bodyPr anchor="ctr">
            <a:normAutofit/>
          </a:bodyPr>
          <a:lstStyle/>
          <a:p>
            <a:pPr algn="l">
              <a:spcAft>
                <a:spcPts val="600"/>
              </a:spcAft>
            </a:pPr>
            <a:r>
              <a:rPr lang="en-US" sz="2000" dirty="0"/>
              <a:t>By: Reema, Sarah-Jayne, &amp; Wroud</a:t>
            </a:r>
          </a:p>
        </p:txBody>
      </p:sp>
      <p:cxnSp>
        <p:nvCxnSpPr>
          <p:cNvPr id="16" name="Straight Connector 15">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647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83A9C-5868-E244-A059-138BD413ECD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CC0FD760-B67D-ED4D-A4D9-DB50AD453BFB}"/>
              </a:ext>
            </a:extLst>
          </p:cNvPr>
          <p:cNvSpPr>
            <a:spLocks noGrp="1"/>
          </p:cNvSpPr>
          <p:nvPr>
            <p:ph idx="1"/>
          </p:nvPr>
        </p:nvSpPr>
        <p:spPr/>
        <p:txBody>
          <a:bodyPr>
            <a:normAutofit/>
          </a:bodyPr>
          <a:lstStyle/>
          <a:p>
            <a:pPr marL="0" indent="0">
              <a:buNone/>
            </a:pPr>
            <a:r>
              <a:rPr lang="en-US" sz="2400" dirty="0"/>
              <a:t>Within this presentation, we will be looking at language development within children and young people and explaining what it is, looking at different theories that relate to language, the different environmental barriers and how to overcome them. </a:t>
            </a:r>
          </a:p>
          <a:p>
            <a:pPr marL="0" indent="0">
              <a:buNone/>
            </a:pPr>
            <a:endParaRPr lang="en-US" sz="2400" dirty="0"/>
          </a:p>
          <a:p>
            <a:pPr marL="0" indent="0">
              <a:buNone/>
            </a:pPr>
            <a:endParaRPr lang="en-US" sz="2400" dirty="0"/>
          </a:p>
          <a:p>
            <a:pPr marL="0" indent="0">
              <a:buNone/>
            </a:pPr>
            <a:endParaRPr lang="en-US" sz="2400" dirty="0"/>
          </a:p>
        </p:txBody>
      </p:sp>
      <p:sp>
        <p:nvSpPr>
          <p:cNvPr id="4" name="TextBox 3">
            <a:extLst>
              <a:ext uri="{FF2B5EF4-FFF2-40B4-BE49-F238E27FC236}">
                <a16:creationId xmlns:a16="http://schemas.microsoft.com/office/drawing/2014/main" id="{08B74EB0-C3C3-8945-9CDD-1F900FC8B7E3}"/>
              </a:ext>
            </a:extLst>
          </p:cNvPr>
          <p:cNvSpPr txBox="1"/>
          <p:nvPr/>
        </p:nvSpPr>
        <p:spPr>
          <a:xfrm>
            <a:off x="9568543" y="348343"/>
            <a:ext cx="2220686" cy="369332"/>
          </a:xfrm>
          <a:prstGeom prst="rect">
            <a:avLst/>
          </a:prstGeom>
          <a:noFill/>
        </p:spPr>
        <p:txBody>
          <a:bodyPr wrap="square" rtlCol="0">
            <a:spAutoFit/>
          </a:bodyPr>
          <a:lstStyle/>
          <a:p>
            <a:r>
              <a:rPr lang="en-US" dirty="0"/>
              <a:t>Reema </a:t>
            </a:r>
          </a:p>
        </p:txBody>
      </p:sp>
    </p:spTree>
    <p:extLst>
      <p:ext uri="{BB962C8B-B14F-4D97-AF65-F5344CB8AC3E}">
        <p14:creationId xmlns:p14="http://schemas.microsoft.com/office/powerpoint/2010/main" val="3804908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7CE70-24F4-7D41-A509-5E9E477820AF}"/>
              </a:ext>
            </a:extLst>
          </p:cNvPr>
          <p:cNvSpPr>
            <a:spLocks noGrp="1"/>
          </p:cNvSpPr>
          <p:nvPr>
            <p:ph type="title"/>
          </p:nvPr>
        </p:nvSpPr>
        <p:spPr>
          <a:xfrm>
            <a:off x="393032" y="369879"/>
            <a:ext cx="11405936" cy="1371600"/>
          </a:xfrm>
        </p:spPr>
        <p:txBody>
          <a:bodyPr>
            <a:normAutofit fontScale="90000"/>
          </a:bodyPr>
          <a:lstStyle/>
          <a:p>
            <a:r>
              <a:rPr lang="en-US" dirty="0"/>
              <a:t>What is language development &amp; why is it important?</a:t>
            </a:r>
          </a:p>
        </p:txBody>
      </p:sp>
      <p:sp>
        <p:nvSpPr>
          <p:cNvPr id="3" name="Content Placeholder 2">
            <a:extLst>
              <a:ext uri="{FF2B5EF4-FFF2-40B4-BE49-F238E27FC236}">
                <a16:creationId xmlns:a16="http://schemas.microsoft.com/office/drawing/2014/main" id="{CF654502-5A60-5246-803D-335473FAE198}"/>
              </a:ext>
            </a:extLst>
          </p:cNvPr>
          <p:cNvSpPr>
            <a:spLocks noGrp="1"/>
          </p:cNvSpPr>
          <p:nvPr>
            <p:ph idx="1"/>
          </p:nvPr>
        </p:nvSpPr>
        <p:spPr>
          <a:xfrm>
            <a:off x="216977" y="1565328"/>
            <a:ext cx="11701220" cy="5036949"/>
          </a:xfrm>
        </p:spPr>
        <p:txBody>
          <a:bodyPr>
            <a:normAutofit/>
          </a:bodyPr>
          <a:lstStyle/>
          <a:p>
            <a:pPr marL="0" indent="0">
              <a:buNone/>
            </a:pPr>
            <a:r>
              <a:rPr lang="en-US" dirty="0"/>
              <a:t>It is an important skill which allows people to communicate with one another. A child can start to develop language even before they can use words. </a:t>
            </a:r>
            <a:endParaRPr lang="en-US" dirty="0">
              <a:solidFill>
                <a:srgbClr val="FF0000"/>
              </a:solidFill>
            </a:endParaRPr>
          </a:p>
          <a:p>
            <a:pPr marL="0" indent="0">
              <a:buNone/>
            </a:pPr>
            <a:r>
              <a:rPr lang="en-US" dirty="0"/>
              <a:t>In the first 5 years stimulation of language development is important as the brain is both developing new nerve cells as well as multiple connections between nerve cells to serve the function of language both expressive and receptive. (Child Development Institute, unknown). </a:t>
            </a:r>
          </a:p>
          <a:p>
            <a:pPr marL="0" indent="0">
              <a:buNone/>
            </a:pPr>
            <a:endParaRPr lang="en-US" dirty="0">
              <a:solidFill>
                <a:srgbClr val="FF0000"/>
              </a:solidFill>
            </a:endParaRPr>
          </a:p>
          <a:p>
            <a:pPr marL="0" indent="0">
              <a:buNone/>
            </a:pPr>
            <a:r>
              <a:rPr lang="en-US" dirty="0"/>
              <a:t>Most children will follow their own timetable for developing language. However, there are signs where it can indicate a concern.</a:t>
            </a:r>
            <a:endParaRPr lang="en-US" dirty="0">
              <a:solidFill>
                <a:srgbClr val="FF0000"/>
              </a:solidFill>
            </a:endParaRPr>
          </a:p>
          <a:p>
            <a:pPr marL="0" indent="0">
              <a:buNone/>
            </a:pPr>
            <a:r>
              <a:rPr lang="en-US" dirty="0"/>
              <a:t>During 18-24 months a child who is unable to follow basic commands or has trouble making vocalisation may be showing signs of language development difficulties. </a:t>
            </a:r>
          </a:p>
          <a:p>
            <a:pPr marL="0" indent="0">
              <a:buNone/>
            </a:pPr>
            <a:endParaRPr lang="en-US" dirty="0"/>
          </a:p>
        </p:txBody>
      </p:sp>
      <p:sp>
        <p:nvSpPr>
          <p:cNvPr id="4" name="TextBox 3">
            <a:extLst>
              <a:ext uri="{FF2B5EF4-FFF2-40B4-BE49-F238E27FC236}">
                <a16:creationId xmlns:a16="http://schemas.microsoft.com/office/drawing/2014/main" id="{CEF08483-514F-AD4C-8EBE-6A3C8D6E7701}"/>
              </a:ext>
            </a:extLst>
          </p:cNvPr>
          <p:cNvSpPr txBox="1"/>
          <p:nvPr/>
        </p:nvSpPr>
        <p:spPr>
          <a:xfrm>
            <a:off x="9219054" y="185213"/>
            <a:ext cx="2220686" cy="369332"/>
          </a:xfrm>
          <a:prstGeom prst="rect">
            <a:avLst/>
          </a:prstGeom>
          <a:noFill/>
        </p:spPr>
        <p:txBody>
          <a:bodyPr wrap="square" rtlCol="0">
            <a:spAutoFit/>
          </a:bodyPr>
          <a:lstStyle/>
          <a:p>
            <a:r>
              <a:rPr lang="en-US" dirty="0"/>
              <a:t>SJ </a:t>
            </a:r>
          </a:p>
        </p:txBody>
      </p:sp>
    </p:spTree>
    <p:extLst>
      <p:ext uri="{BB962C8B-B14F-4D97-AF65-F5344CB8AC3E}">
        <p14:creationId xmlns:p14="http://schemas.microsoft.com/office/powerpoint/2010/main" val="1017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8FBB7-1301-0449-86D8-F03597125CF7}"/>
              </a:ext>
            </a:extLst>
          </p:cNvPr>
          <p:cNvSpPr>
            <a:spLocks noGrp="1"/>
          </p:cNvSpPr>
          <p:nvPr>
            <p:ph type="title"/>
          </p:nvPr>
        </p:nvSpPr>
        <p:spPr>
          <a:xfrm>
            <a:off x="252248" y="92350"/>
            <a:ext cx="11405938" cy="1078724"/>
          </a:xfrm>
        </p:spPr>
        <p:txBody>
          <a:bodyPr/>
          <a:lstStyle/>
          <a:p>
            <a:r>
              <a:rPr lang="en-US" dirty="0"/>
              <a:t>Vygotsky </a:t>
            </a:r>
          </a:p>
        </p:txBody>
      </p:sp>
      <p:sp>
        <p:nvSpPr>
          <p:cNvPr id="3" name="Content Placeholder 2">
            <a:extLst>
              <a:ext uri="{FF2B5EF4-FFF2-40B4-BE49-F238E27FC236}">
                <a16:creationId xmlns:a16="http://schemas.microsoft.com/office/drawing/2014/main" id="{F1AD2EAB-F4FE-154C-972E-4A3CF1C92C73}"/>
              </a:ext>
            </a:extLst>
          </p:cNvPr>
          <p:cNvSpPr>
            <a:spLocks noGrp="1"/>
          </p:cNvSpPr>
          <p:nvPr>
            <p:ph idx="1"/>
          </p:nvPr>
        </p:nvSpPr>
        <p:spPr>
          <a:xfrm>
            <a:off x="252248" y="945932"/>
            <a:ext cx="11687504" cy="5590317"/>
          </a:xfrm>
        </p:spPr>
        <p:txBody>
          <a:bodyPr>
            <a:normAutofit/>
          </a:bodyPr>
          <a:lstStyle/>
          <a:p>
            <a:pPr marL="0" indent="0">
              <a:buNone/>
            </a:pPr>
            <a:r>
              <a:rPr lang="en-US" dirty="0"/>
              <a:t>Vygotsky believed that language is a social concept, and to be able to develop language you need have social interaction. Vygotsky also believed, it is not only a child’s exposers to words that helps them to develop their language, but the way the think.  </a:t>
            </a:r>
          </a:p>
          <a:p>
            <a:pPr marL="0" indent="0">
              <a:buNone/>
            </a:pPr>
            <a:br>
              <a:rPr lang="en-US" dirty="0"/>
            </a:br>
            <a:r>
              <a:rPr lang="en-US" dirty="0"/>
              <a:t>Vygotsky talks about three different forms of language-</a:t>
            </a:r>
          </a:p>
          <a:p>
            <a:pPr>
              <a:buFont typeface="Wingdings" pitchFamily="2" charset="2"/>
              <a:buChar char="v"/>
            </a:pPr>
            <a:r>
              <a:rPr lang="en-US" dirty="0"/>
              <a:t>Social speech (from age of two)</a:t>
            </a:r>
          </a:p>
          <a:p>
            <a:pPr>
              <a:buFont typeface="Wingdings" pitchFamily="2" charset="2"/>
              <a:buChar char="v"/>
            </a:pPr>
            <a:r>
              <a:rPr lang="en-US" dirty="0"/>
              <a:t>Private speech (age of three)</a:t>
            </a:r>
          </a:p>
          <a:p>
            <a:pPr>
              <a:buFont typeface="Wingdings" pitchFamily="2" charset="2"/>
              <a:buChar char="v"/>
            </a:pPr>
            <a:r>
              <a:rPr lang="en-US" dirty="0"/>
              <a:t>Silent inner speech (age of seven)</a:t>
            </a:r>
            <a:br>
              <a:rPr lang="en-US" dirty="0"/>
            </a:br>
            <a:endParaRPr lang="en-US" dirty="0"/>
          </a:p>
          <a:p>
            <a:pPr marL="0" indent="0">
              <a:buNone/>
            </a:pPr>
            <a:r>
              <a:rPr lang="en-US" dirty="0"/>
              <a:t>According McLeod, S (2018) Vygotsky viewed language as mans greatest tool, a means for communication with the outside world.</a:t>
            </a:r>
          </a:p>
          <a:p>
            <a:pPr marL="0" indent="0">
              <a:buNone/>
            </a:pPr>
            <a:endParaRPr lang="en-US" dirty="0"/>
          </a:p>
          <a:p>
            <a:pPr marL="0" indent="0">
              <a:buNone/>
            </a:pPr>
            <a:r>
              <a:rPr lang="en-US" dirty="0"/>
              <a:t>Lev Vygotsky believed in the Zone of Proximal Development (ZPD) it suggested the difference between what a child can do without help, and what they can’t do without an adults assistance.</a:t>
            </a:r>
            <a:br>
              <a:rPr lang="en-US" dirty="0"/>
            </a:br>
            <a:r>
              <a:rPr lang="en-US" dirty="0"/>
              <a:t>“Children can operate at one level on their own, described as their (level of actual development), but at a higher level when supported or (scaffolded) by an adult or a more experienced peer, described as their “level of potential development.” (Whitebread, 2012).</a:t>
            </a:r>
          </a:p>
        </p:txBody>
      </p:sp>
      <p:sp>
        <p:nvSpPr>
          <p:cNvPr id="4" name="TextBox 3">
            <a:extLst>
              <a:ext uri="{FF2B5EF4-FFF2-40B4-BE49-F238E27FC236}">
                <a16:creationId xmlns:a16="http://schemas.microsoft.com/office/drawing/2014/main" id="{55A7FCEC-8F74-6E4A-99F8-DEB5A817631F}"/>
              </a:ext>
            </a:extLst>
          </p:cNvPr>
          <p:cNvSpPr txBox="1"/>
          <p:nvPr/>
        </p:nvSpPr>
        <p:spPr>
          <a:xfrm>
            <a:off x="9437500" y="334475"/>
            <a:ext cx="2220686" cy="369332"/>
          </a:xfrm>
          <a:prstGeom prst="rect">
            <a:avLst/>
          </a:prstGeom>
          <a:noFill/>
        </p:spPr>
        <p:txBody>
          <a:bodyPr wrap="square" rtlCol="0">
            <a:spAutoFit/>
          </a:bodyPr>
          <a:lstStyle/>
          <a:p>
            <a:r>
              <a:rPr lang="en-US" dirty="0"/>
              <a:t>Wroud</a:t>
            </a:r>
          </a:p>
        </p:txBody>
      </p:sp>
    </p:spTree>
    <p:extLst>
      <p:ext uri="{BB962C8B-B14F-4D97-AF65-F5344CB8AC3E}">
        <p14:creationId xmlns:p14="http://schemas.microsoft.com/office/powerpoint/2010/main" val="2139184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69FDE-92EB-734C-B7E9-795E2A4F6754}"/>
              </a:ext>
            </a:extLst>
          </p:cNvPr>
          <p:cNvSpPr>
            <a:spLocks noGrp="1"/>
          </p:cNvSpPr>
          <p:nvPr>
            <p:ph type="title"/>
          </p:nvPr>
        </p:nvSpPr>
        <p:spPr>
          <a:xfrm>
            <a:off x="232611" y="153310"/>
            <a:ext cx="10058400" cy="1371600"/>
          </a:xfrm>
        </p:spPr>
        <p:txBody>
          <a:bodyPr/>
          <a:lstStyle/>
          <a:p>
            <a:r>
              <a:rPr lang="en-US" dirty="0"/>
              <a:t>Milestones </a:t>
            </a:r>
          </a:p>
        </p:txBody>
      </p:sp>
      <p:sp>
        <p:nvSpPr>
          <p:cNvPr id="3" name="Content Placeholder 2">
            <a:extLst>
              <a:ext uri="{FF2B5EF4-FFF2-40B4-BE49-F238E27FC236}">
                <a16:creationId xmlns:a16="http://schemas.microsoft.com/office/drawing/2014/main" id="{DC0F7C07-31DE-F240-AA01-538C1213526E}"/>
              </a:ext>
            </a:extLst>
          </p:cNvPr>
          <p:cNvSpPr>
            <a:spLocks noGrp="1"/>
          </p:cNvSpPr>
          <p:nvPr>
            <p:ph idx="1"/>
          </p:nvPr>
        </p:nvSpPr>
        <p:spPr>
          <a:xfrm>
            <a:off x="232611" y="1138989"/>
            <a:ext cx="11726778" cy="5365175"/>
          </a:xfrm>
        </p:spPr>
        <p:txBody>
          <a:bodyPr/>
          <a:lstStyle/>
          <a:p>
            <a:pPr marL="0" indent="0">
              <a:buNone/>
            </a:pPr>
            <a:r>
              <a:rPr lang="en-US" sz="2400" dirty="0"/>
              <a:t>Birth – starts communicating by crying for their needs to be met e.g. milk. </a:t>
            </a:r>
          </a:p>
          <a:p>
            <a:pPr marL="0" indent="0">
              <a:buNone/>
            </a:pPr>
            <a:r>
              <a:rPr lang="en-US" sz="2400" dirty="0"/>
              <a:t>9-18 months- recognises and reacts to sound e.g. their name and starts to say their first words.</a:t>
            </a:r>
          </a:p>
          <a:p>
            <a:pPr marL="0" indent="0">
              <a:buNone/>
            </a:pPr>
            <a:r>
              <a:rPr lang="en-US" sz="2400" dirty="0"/>
              <a:t>2 years- child will have a vocabulary of almost 300 words and respond to simple commands e.g. sit down.</a:t>
            </a:r>
          </a:p>
          <a:p>
            <a:pPr marL="0" indent="0">
              <a:buNone/>
            </a:pPr>
            <a:r>
              <a:rPr lang="en-US" sz="2400" dirty="0"/>
              <a:t>3 years- almost 1,000 words and 90% of which is understandable.</a:t>
            </a:r>
          </a:p>
          <a:p>
            <a:pPr marL="0" indent="0">
              <a:buNone/>
            </a:pPr>
            <a:r>
              <a:rPr lang="en-US" sz="2400" dirty="0"/>
              <a:t>5 years- can understand the concept of opposites and can speak in sentences.</a:t>
            </a:r>
          </a:p>
          <a:p>
            <a:pPr marL="0" indent="0">
              <a:buNone/>
            </a:pPr>
            <a:r>
              <a:rPr lang="en-US" sz="2400" dirty="0"/>
              <a:t>6-12 years- vocabulary development continues at a break taking place</a:t>
            </a:r>
          </a:p>
          <a:p>
            <a:pPr marL="0" indent="0">
              <a:buNone/>
            </a:pPr>
            <a:r>
              <a:rPr lang="en-US" sz="2400" dirty="0"/>
              <a:t>Adolescence- writing improves as planning and revising skills are enhanced. </a:t>
            </a:r>
          </a:p>
          <a:p>
            <a:pPr marL="0" indent="0">
              <a:buNone/>
            </a:pPr>
            <a:endParaRPr lang="en-US" sz="2400" dirty="0"/>
          </a:p>
          <a:p>
            <a:pPr marL="0" indent="0">
              <a:buNone/>
            </a:pPr>
            <a:endParaRPr lang="en-US" sz="2400" dirty="0"/>
          </a:p>
          <a:p>
            <a:pPr marL="0" indent="0">
              <a:buNone/>
            </a:pPr>
            <a:endParaRPr lang="en-US" dirty="0"/>
          </a:p>
        </p:txBody>
      </p:sp>
      <p:sp>
        <p:nvSpPr>
          <p:cNvPr id="4" name="TextBox 3">
            <a:extLst>
              <a:ext uri="{FF2B5EF4-FFF2-40B4-BE49-F238E27FC236}">
                <a16:creationId xmlns:a16="http://schemas.microsoft.com/office/drawing/2014/main" id="{1F7463DE-5BB5-194C-92BF-7BECE171CBA1}"/>
              </a:ext>
            </a:extLst>
          </p:cNvPr>
          <p:cNvSpPr txBox="1"/>
          <p:nvPr/>
        </p:nvSpPr>
        <p:spPr>
          <a:xfrm>
            <a:off x="9568543" y="348343"/>
            <a:ext cx="2220686" cy="369332"/>
          </a:xfrm>
          <a:prstGeom prst="rect">
            <a:avLst/>
          </a:prstGeom>
          <a:noFill/>
        </p:spPr>
        <p:txBody>
          <a:bodyPr wrap="square" rtlCol="0">
            <a:spAutoFit/>
          </a:bodyPr>
          <a:lstStyle/>
          <a:p>
            <a:r>
              <a:rPr lang="en-US" dirty="0"/>
              <a:t>Reema </a:t>
            </a:r>
          </a:p>
        </p:txBody>
      </p:sp>
    </p:spTree>
    <p:extLst>
      <p:ext uri="{BB962C8B-B14F-4D97-AF65-F5344CB8AC3E}">
        <p14:creationId xmlns:p14="http://schemas.microsoft.com/office/powerpoint/2010/main" val="1285687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E9504-BB07-2440-9574-194F7BFCD2C3}"/>
              </a:ext>
            </a:extLst>
          </p:cNvPr>
          <p:cNvSpPr>
            <a:spLocks noGrp="1"/>
          </p:cNvSpPr>
          <p:nvPr>
            <p:ph type="title"/>
          </p:nvPr>
        </p:nvSpPr>
        <p:spPr>
          <a:xfrm>
            <a:off x="304800" y="322385"/>
            <a:ext cx="11582400" cy="1001149"/>
          </a:xfrm>
        </p:spPr>
        <p:txBody>
          <a:bodyPr/>
          <a:lstStyle/>
          <a:p>
            <a:r>
              <a:rPr lang="en-US" dirty="0"/>
              <a:t>Skinner </a:t>
            </a:r>
          </a:p>
        </p:txBody>
      </p:sp>
      <p:sp>
        <p:nvSpPr>
          <p:cNvPr id="3" name="Content Placeholder 2">
            <a:extLst>
              <a:ext uri="{FF2B5EF4-FFF2-40B4-BE49-F238E27FC236}">
                <a16:creationId xmlns:a16="http://schemas.microsoft.com/office/drawing/2014/main" id="{F1D94E70-65F4-2941-99D7-D9CA45C98A11}"/>
              </a:ext>
            </a:extLst>
          </p:cNvPr>
          <p:cNvSpPr>
            <a:spLocks noGrp="1"/>
          </p:cNvSpPr>
          <p:nvPr>
            <p:ph idx="1"/>
          </p:nvPr>
        </p:nvSpPr>
        <p:spPr>
          <a:xfrm>
            <a:off x="304800" y="2407921"/>
            <a:ext cx="11495314" cy="2218508"/>
          </a:xfrm>
        </p:spPr>
        <p:txBody>
          <a:bodyPr/>
          <a:lstStyle/>
          <a:p>
            <a:pPr marL="0" indent="0">
              <a:buNone/>
            </a:pPr>
            <a:r>
              <a:rPr lang="en-US" dirty="0"/>
              <a:t>Skinner believed that language is developed by the way behavior is reinforced, as they associate words with meanings.  </a:t>
            </a:r>
          </a:p>
          <a:p>
            <a:pPr marL="0" indent="0">
              <a:buNone/>
            </a:pPr>
            <a:r>
              <a:rPr lang="en-US" dirty="0"/>
              <a:t>An example is when a child says “milk” and the mother smiles and gives the child what they want, the child will fine the outcome rewarding and also enhanced their language development. </a:t>
            </a:r>
          </a:p>
        </p:txBody>
      </p:sp>
      <p:sp>
        <p:nvSpPr>
          <p:cNvPr id="5" name="TextBox 4">
            <a:extLst>
              <a:ext uri="{FF2B5EF4-FFF2-40B4-BE49-F238E27FC236}">
                <a16:creationId xmlns:a16="http://schemas.microsoft.com/office/drawing/2014/main" id="{BD60DE03-5E1F-8741-A788-5E27E0DA3569}"/>
              </a:ext>
            </a:extLst>
          </p:cNvPr>
          <p:cNvSpPr txBox="1"/>
          <p:nvPr/>
        </p:nvSpPr>
        <p:spPr>
          <a:xfrm>
            <a:off x="9383486" y="446314"/>
            <a:ext cx="2198914" cy="369332"/>
          </a:xfrm>
          <a:prstGeom prst="rect">
            <a:avLst/>
          </a:prstGeom>
          <a:noFill/>
        </p:spPr>
        <p:txBody>
          <a:bodyPr wrap="square" rtlCol="0">
            <a:spAutoFit/>
          </a:bodyPr>
          <a:lstStyle/>
          <a:p>
            <a:r>
              <a:rPr lang="en-US" dirty="0"/>
              <a:t>Wroud</a:t>
            </a:r>
          </a:p>
        </p:txBody>
      </p:sp>
    </p:spTree>
    <p:extLst>
      <p:ext uri="{BB962C8B-B14F-4D97-AF65-F5344CB8AC3E}">
        <p14:creationId xmlns:p14="http://schemas.microsoft.com/office/powerpoint/2010/main" val="1572651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1D595-8C84-1C4F-8022-4FFA7EBE1298}"/>
              </a:ext>
            </a:extLst>
          </p:cNvPr>
          <p:cNvSpPr>
            <a:spLocks noGrp="1"/>
          </p:cNvSpPr>
          <p:nvPr>
            <p:ph type="title"/>
          </p:nvPr>
        </p:nvSpPr>
        <p:spPr>
          <a:xfrm>
            <a:off x="291885" y="533009"/>
            <a:ext cx="10058400" cy="1371600"/>
          </a:xfrm>
        </p:spPr>
        <p:txBody>
          <a:bodyPr>
            <a:normAutofit fontScale="90000"/>
          </a:bodyPr>
          <a:lstStyle/>
          <a:p>
            <a:r>
              <a:rPr lang="en-US" dirty="0">
                <a:solidFill>
                  <a:srgbClr val="000000"/>
                </a:solidFill>
              </a:rPr>
              <a:t>Potential language development delay causes or risk factors:</a:t>
            </a:r>
            <a:br>
              <a:rPr lang="en-US" dirty="0">
                <a:solidFill>
                  <a:srgbClr val="000000"/>
                </a:solidFill>
              </a:rPr>
            </a:br>
            <a:endParaRPr lang="en-US" dirty="0"/>
          </a:p>
        </p:txBody>
      </p:sp>
      <p:sp>
        <p:nvSpPr>
          <p:cNvPr id="3" name="Content Placeholder 2">
            <a:extLst>
              <a:ext uri="{FF2B5EF4-FFF2-40B4-BE49-F238E27FC236}">
                <a16:creationId xmlns:a16="http://schemas.microsoft.com/office/drawing/2014/main" id="{6FE01D8D-7AF1-A442-9977-0B8899CC895D}"/>
              </a:ext>
            </a:extLst>
          </p:cNvPr>
          <p:cNvSpPr>
            <a:spLocks noGrp="1"/>
          </p:cNvSpPr>
          <p:nvPr>
            <p:ph idx="1"/>
          </p:nvPr>
        </p:nvSpPr>
        <p:spPr>
          <a:xfrm>
            <a:off x="291885" y="1638170"/>
            <a:ext cx="11608230" cy="4885331"/>
          </a:xfrm>
        </p:spPr>
        <p:txBody>
          <a:bodyPr/>
          <a:lstStyle/>
          <a:p>
            <a:pPr marL="342900" indent="-228600">
              <a:buFont typeface="Arial" panose="020B0604020202020204" pitchFamily="34" charset="0"/>
              <a:buChar char="•"/>
            </a:pPr>
            <a:r>
              <a:rPr lang="en-US" sz="2000" dirty="0">
                <a:solidFill>
                  <a:srgbClr val="000000"/>
                </a:solidFill>
              </a:rPr>
              <a:t>Psychosocial issues: (e.g.: Anxiety, Depression and severe neglect can also lead to potential delays in language development)</a:t>
            </a:r>
          </a:p>
          <a:p>
            <a:pPr marL="342900" indent="-228600">
              <a:buFont typeface="Arial" panose="020B0604020202020204" pitchFamily="34" charset="0"/>
              <a:buChar char="•"/>
            </a:pPr>
            <a:r>
              <a:rPr lang="en-US" sz="2000" dirty="0">
                <a:solidFill>
                  <a:srgbClr val="000000"/>
                </a:solidFill>
              </a:rPr>
              <a:t>Learning disabilities: (e.g.: Dyslexia, in some cases can lead to language delays. Autism, although not all children with autism have language development delays, autism is commonly known to affect a child's language development.)</a:t>
            </a:r>
          </a:p>
          <a:p>
            <a:pPr marL="342900" indent="-228600">
              <a:buFont typeface="Arial" panose="020B0604020202020204" pitchFamily="34" charset="0"/>
              <a:buChar char="•"/>
            </a:pPr>
            <a:r>
              <a:rPr lang="en-US" sz="2000" dirty="0">
                <a:solidFill>
                  <a:srgbClr val="000000"/>
                </a:solidFill>
              </a:rPr>
              <a:t>Hearing impairment: As children with a hearing impairment commonly cannot hear language and thus cause difficulty in learning to communicate. </a:t>
            </a:r>
          </a:p>
          <a:p>
            <a:pPr marL="342900" indent="-228600">
              <a:buFont typeface="Arial" panose="020B0604020202020204" pitchFamily="34" charset="0"/>
              <a:buChar char="•"/>
            </a:pPr>
            <a:r>
              <a:rPr lang="en-US" sz="2000" dirty="0">
                <a:solidFill>
                  <a:srgbClr val="000000"/>
                </a:solidFill>
              </a:rPr>
              <a:t>Social disadvantage (e.g. poverty)</a:t>
            </a:r>
          </a:p>
          <a:p>
            <a:pPr marL="342900" indent="-228600">
              <a:buFont typeface="Arial" panose="020B0604020202020204" pitchFamily="34" charset="0"/>
              <a:buChar char="•"/>
            </a:pPr>
            <a:r>
              <a:rPr lang="en-US" sz="2000" dirty="0">
                <a:solidFill>
                  <a:srgbClr val="000000"/>
                </a:solidFill>
              </a:rPr>
              <a:t>Family history of language development delay</a:t>
            </a:r>
          </a:p>
          <a:p>
            <a:pPr marL="342900" indent="-228600">
              <a:buFont typeface="Arial" panose="020B0604020202020204" pitchFamily="34" charset="0"/>
              <a:buChar char="•"/>
            </a:pPr>
            <a:r>
              <a:rPr lang="en-US" sz="2000" dirty="0">
                <a:solidFill>
                  <a:srgbClr val="000000"/>
                </a:solidFill>
              </a:rPr>
              <a:t>Babies born prematurely</a:t>
            </a:r>
          </a:p>
          <a:p>
            <a:pPr marL="0" indent="0">
              <a:buNone/>
            </a:pPr>
            <a:endParaRPr lang="en-US" dirty="0"/>
          </a:p>
        </p:txBody>
      </p:sp>
      <p:sp>
        <p:nvSpPr>
          <p:cNvPr id="5" name="TextBox 4">
            <a:extLst>
              <a:ext uri="{FF2B5EF4-FFF2-40B4-BE49-F238E27FC236}">
                <a16:creationId xmlns:a16="http://schemas.microsoft.com/office/drawing/2014/main" id="{3DCBADC6-D532-C04E-B872-E0A5E5F1F19D}"/>
              </a:ext>
            </a:extLst>
          </p:cNvPr>
          <p:cNvSpPr txBox="1"/>
          <p:nvPr/>
        </p:nvSpPr>
        <p:spPr>
          <a:xfrm>
            <a:off x="10350285" y="334498"/>
            <a:ext cx="2220686" cy="369332"/>
          </a:xfrm>
          <a:prstGeom prst="rect">
            <a:avLst/>
          </a:prstGeom>
          <a:noFill/>
        </p:spPr>
        <p:txBody>
          <a:bodyPr wrap="square" rtlCol="0">
            <a:spAutoFit/>
          </a:bodyPr>
          <a:lstStyle/>
          <a:p>
            <a:r>
              <a:rPr lang="en-US" dirty="0"/>
              <a:t>Gemma </a:t>
            </a:r>
          </a:p>
        </p:txBody>
      </p:sp>
    </p:spTree>
    <p:extLst>
      <p:ext uri="{BB962C8B-B14F-4D97-AF65-F5344CB8AC3E}">
        <p14:creationId xmlns:p14="http://schemas.microsoft.com/office/powerpoint/2010/main" val="2342267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0CD1E5-CF19-FA4D-8EA7-8108CBD222BB}"/>
              </a:ext>
            </a:extLst>
          </p:cNvPr>
          <p:cNvSpPr txBox="1"/>
          <p:nvPr/>
        </p:nvSpPr>
        <p:spPr>
          <a:xfrm>
            <a:off x="9568543" y="348343"/>
            <a:ext cx="2220686" cy="369332"/>
          </a:xfrm>
          <a:prstGeom prst="rect">
            <a:avLst/>
          </a:prstGeom>
          <a:noFill/>
        </p:spPr>
        <p:txBody>
          <a:bodyPr wrap="square" rtlCol="0">
            <a:spAutoFit/>
          </a:bodyPr>
          <a:lstStyle/>
          <a:p>
            <a:r>
              <a:rPr lang="en-US" dirty="0"/>
              <a:t>Gemma  </a:t>
            </a:r>
          </a:p>
        </p:txBody>
      </p:sp>
      <p:pic>
        <p:nvPicPr>
          <p:cNvPr id="5" name="Content Placeholder 4">
            <a:extLst>
              <a:ext uri="{FF2B5EF4-FFF2-40B4-BE49-F238E27FC236}">
                <a16:creationId xmlns:a16="http://schemas.microsoft.com/office/drawing/2014/main" id="{46D87B2D-CC17-1049-AFA1-9372628FA22E}"/>
              </a:ext>
            </a:extLst>
          </p:cNvPr>
          <p:cNvPicPr>
            <a:picLocks noGrp="1" noChangeAspect="1"/>
          </p:cNvPicPr>
          <p:nvPr>
            <p:ph idx="1"/>
          </p:nvPr>
        </p:nvPicPr>
        <p:blipFill rotWithShape="1">
          <a:blip r:embed="rId2"/>
          <a:srcRect l="50000" t="14584" r="21719" b="11042"/>
          <a:stretch/>
        </p:blipFill>
        <p:spPr>
          <a:xfrm>
            <a:off x="3329976" y="348343"/>
            <a:ext cx="4126739" cy="6104582"/>
          </a:xfrm>
          <a:prstGeom prst="rect">
            <a:avLst/>
          </a:prstGeom>
          <a:ln w="9525">
            <a:noFill/>
          </a:ln>
        </p:spPr>
      </p:pic>
    </p:spTree>
    <p:extLst>
      <p:ext uri="{BB962C8B-B14F-4D97-AF65-F5344CB8AC3E}">
        <p14:creationId xmlns:p14="http://schemas.microsoft.com/office/powerpoint/2010/main" val="1636307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AF10C-8556-D44B-8C5D-88D9E1722BBA}"/>
              </a:ext>
            </a:extLst>
          </p:cNvPr>
          <p:cNvSpPr>
            <a:spLocks noGrp="1"/>
          </p:cNvSpPr>
          <p:nvPr>
            <p:ph type="title"/>
          </p:nvPr>
        </p:nvSpPr>
        <p:spPr>
          <a:xfrm>
            <a:off x="288758" y="0"/>
            <a:ext cx="10058400" cy="1371600"/>
          </a:xfrm>
        </p:spPr>
        <p:txBody>
          <a:bodyPr/>
          <a:lstStyle/>
          <a:p>
            <a:r>
              <a:rPr lang="en-US" dirty="0"/>
              <a:t>Barriers </a:t>
            </a:r>
          </a:p>
        </p:txBody>
      </p:sp>
      <p:sp>
        <p:nvSpPr>
          <p:cNvPr id="3" name="Content Placeholder 2">
            <a:extLst>
              <a:ext uri="{FF2B5EF4-FFF2-40B4-BE49-F238E27FC236}">
                <a16:creationId xmlns:a16="http://schemas.microsoft.com/office/drawing/2014/main" id="{9ED1E02D-3D95-394D-B738-2AC2231295A1}"/>
              </a:ext>
            </a:extLst>
          </p:cNvPr>
          <p:cNvSpPr>
            <a:spLocks noGrp="1"/>
          </p:cNvSpPr>
          <p:nvPr>
            <p:ph idx="1"/>
          </p:nvPr>
        </p:nvSpPr>
        <p:spPr>
          <a:xfrm>
            <a:off x="288758" y="1256450"/>
            <a:ext cx="11614484" cy="4991950"/>
          </a:xfrm>
        </p:spPr>
        <p:txBody>
          <a:bodyPr>
            <a:normAutofit/>
          </a:bodyPr>
          <a:lstStyle/>
          <a:p>
            <a:pPr>
              <a:buFont typeface="Wingdings" pitchFamily="2" charset="2"/>
              <a:buChar char="v"/>
            </a:pPr>
            <a:r>
              <a:rPr lang="en-US" dirty="0"/>
              <a:t>National Educational Psychological Service (2015) states that children with language difficulties may have problems with expressive language (spoken words, articulation, word-finding, vocabulary, semantic confusions etc.) or with receptive language (understanding, recall, etc.) or even both.</a:t>
            </a:r>
            <a:br>
              <a:rPr lang="en-US" dirty="0"/>
            </a:br>
            <a:endParaRPr lang="en-US" dirty="0"/>
          </a:p>
          <a:p>
            <a:pPr>
              <a:buFont typeface="Wingdings" pitchFamily="2" charset="2"/>
              <a:buChar char="v"/>
            </a:pPr>
            <a:r>
              <a:rPr lang="en-US" dirty="0"/>
              <a:t>If there is a lack of stimulation during their first five years, it could result in the child making slower progress or end up with poor communication skills.</a:t>
            </a:r>
          </a:p>
          <a:p>
            <a:pPr>
              <a:buFont typeface="Wingdings" pitchFamily="2" charset="2"/>
              <a:buChar char="v"/>
            </a:pPr>
            <a:endParaRPr lang="en-US" dirty="0"/>
          </a:p>
          <a:p>
            <a:pPr>
              <a:buFont typeface="Wingdings" pitchFamily="2" charset="2"/>
              <a:buChar char="v"/>
            </a:pPr>
            <a:r>
              <a:rPr lang="en-US" dirty="0"/>
              <a:t>Parent/career may have had a negative experience from their childhood.</a:t>
            </a:r>
          </a:p>
          <a:p>
            <a:pPr>
              <a:buFont typeface="Wingdings" pitchFamily="2" charset="2"/>
              <a:buChar char="v"/>
            </a:pPr>
            <a:endParaRPr lang="en-US" dirty="0"/>
          </a:p>
          <a:p>
            <a:pPr>
              <a:buFont typeface="Wingdings" pitchFamily="2" charset="2"/>
              <a:buChar char="v"/>
            </a:pPr>
            <a:r>
              <a:rPr lang="en-US" dirty="0"/>
              <a:t>Speaks another language/cultural differences.</a:t>
            </a:r>
          </a:p>
          <a:p>
            <a:pPr>
              <a:buFont typeface="Wingdings" pitchFamily="2" charset="2"/>
              <a:buChar char="v"/>
            </a:pPr>
            <a:endParaRPr lang="en-US" dirty="0"/>
          </a:p>
          <a:p>
            <a:pPr>
              <a:buFont typeface="Wingdings" pitchFamily="2" charset="2"/>
              <a:buChar char="v"/>
            </a:pPr>
            <a:r>
              <a:rPr lang="en-US" dirty="0"/>
              <a:t>Poverty </a:t>
            </a:r>
          </a:p>
          <a:p>
            <a:pPr>
              <a:buFont typeface="Wingdings" pitchFamily="2" charset="2"/>
              <a:buChar char="v"/>
            </a:pPr>
            <a:endParaRPr lang="en-US" dirty="0"/>
          </a:p>
          <a:p>
            <a:pPr marL="0" indent="0">
              <a:buNone/>
            </a:pPr>
            <a:endParaRPr lang="en-US" dirty="0"/>
          </a:p>
          <a:p>
            <a:pPr marL="0" indent="0">
              <a:buNone/>
            </a:pPr>
            <a:endParaRPr lang="en-US" dirty="0"/>
          </a:p>
          <a:p>
            <a:pPr marL="0" indent="0">
              <a:buNone/>
            </a:pPr>
            <a:endParaRPr lang="en-US" dirty="0"/>
          </a:p>
        </p:txBody>
      </p:sp>
      <p:sp>
        <p:nvSpPr>
          <p:cNvPr id="4" name="TextBox 3">
            <a:extLst>
              <a:ext uri="{FF2B5EF4-FFF2-40B4-BE49-F238E27FC236}">
                <a16:creationId xmlns:a16="http://schemas.microsoft.com/office/drawing/2014/main" id="{7965097C-589E-0648-B73C-1C6D1BCA3798}"/>
              </a:ext>
            </a:extLst>
          </p:cNvPr>
          <p:cNvSpPr txBox="1"/>
          <p:nvPr/>
        </p:nvSpPr>
        <p:spPr>
          <a:xfrm>
            <a:off x="9568543" y="348343"/>
            <a:ext cx="2220686" cy="369332"/>
          </a:xfrm>
          <a:prstGeom prst="rect">
            <a:avLst/>
          </a:prstGeom>
          <a:noFill/>
        </p:spPr>
        <p:txBody>
          <a:bodyPr wrap="square" rtlCol="0">
            <a:spAutoFit/>
          </a:bodyPr>
          <a:lstStyle/>
          <a:p>
            <a:r>
              <a:rPr lang="en-US" dirty="0"/>
              <a:t>SJ</a:t>
            </a:r>
          </a:p>
        </p:txBody>
      </p:sp>
    </p:spTree>
    <p:extLst>
      <p:ext uri="{BB962C8B-B14F-4D97-AF65-F5344CB8AC3E}">
        <p14:creationId xmlns:p14="http://schemas.microsoft.com/office/powerpoint/2010/main" val="3072824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CE248-89D1-1747-A00D-8CF3619751DD}"/>
              </a:ext>
            </a:extLst>
          </p:cNvPr>
          <p:cNvSpPr>
            <a:spLocks noGrp="1"/>
          </p:cNvSpPr>
          <p:nvPr>
            <p:ph type="title"/>
          </p:nvPr>
        </p:nvSpPr>
        <p:spPr>
          <a:xfrm>
            <a:off x="263235" y="240812"/>
            <a:ext cx="11236037" cy="1371600"/>
          </a:xfrm>
        </p:spPr>
        <p:txBody>
          <a:bodyPr/>
          <a:lstStyle/>
          <a:p>
            <a:r>
              <a:rPr lang="en-US" dirty="0"/>
              <a:t>How to overcome those barriers </a:t>
            </a:r>
          </a:p>
        </p:txBody>
      </p:sp>
      <p:sp>
        <p:nvSpPr>
          <p:cNvPr id="3" name="Content Placeholder 2">
            <a:extLst>
              <a:ext uri="{FF2B5EF4-FFF2-40B4-BE49-F238E27FC236}">
                <a16:creationId xmlns:a16="http://schemas.microsoft.com/office/drawing/2014/main" id="{74968BCB-5C86-404D-8B76-D0BAE2662A9F}"/>
              </a:ext>
            </a:extLst>
          </p:cNvPr>
          <p:cNvSpPr>
            <a:spLocks noGrp="1"/>
          </p:cNvSpPr>
          <p:nvPr>
            <p:ph idx="1"/>
          </p:nvPr>
        </p:nvSpPr>
        <p:spPr>
          <a:xfrm>
            <a:off x="263235" y="1286359"/>
            <a:ext cx="11665530" cy="5183713"/>
          </a:xfrm>
        </p:spPr>
        <p:txBody>
          <a:bodyPr>
            <a:normAutofit/>
          </a:bodyPr>
          <a:lstStyle/>
          <a:p>
            <a:pPr marL="0" indent="0">
              <a:buNone/>
            </a:pPr>
            <a:endParaRPr lang="en-GB" dirty="0"/>
          </a:p>
          <a:p>
            <a:pPr marL="0" indent="0">
              <a:buNone/>
            </a:pPr>
            <a:r>
              <a:rPr lang="en-GB" dirty="0"/>
              <a:t>Address that there is a language barrier.</a:t>
            </a:r>
            <a:br>
              <a:rPr lang="en-GB" dirty="0"/>
            </a:br>
            <a:endParaRPr lang="en-GB" dirty="0"/>
          </a:p>
          <a:p>
            <a:pPr marL="0" indent="0">
              <a:buNone/>
            </a:pPr>
            <a:r>
              <a:rPr lang="en-GB" dirty="0"/>
              <a:t>It is important that children know that it is ok to ask for help, even if they are not sure how to phrase the question(s). Children should be encouraged to let the teacher know if they are confused and this can be done by a visual signal.</a:t>
            </a:r>
          </a:p>
          <a:p>
            <a:pPr marL="0" indent="0">
              <a:buNone/>
            </a:pPr>
            <a:endParaRPr lang="en-GB" dirty="0"/>
          </a:p>
          <a:p>
            <a:pPr marL="0" indent="0">
              <a:buNone/>
            </a:pPr>
            <a:r>
              <a:rPr lang="en-GB" dirty="0"/>
              <a:t>Parents can encourage language development skills by; interacting, singing songs, and reading stories etc.  </a:t>
            </a:r>
          </a:p>
          <a:p>
            <a:pPr marL="0" indent="0">
              <a:buNone/>
            </a:pPr>
            <a:endParaRPr lang="en-US" dirty="0"/>
          </a:p>
        </p:txBody>
      </p:sp>
      <p:sp>
        <p:nvSpPr>
          <p:cNvPr id="4" name="TextBox 3">
            <a:extLst>
              <a:ext uri="{FF2B5EF4-FFF2-40B4-BE49-F238E27FC236}">
                <a16:creationId xmlns:a16="http://schemas.microsoft.com/office/drawing/2014/main" id="{C2EE3F97-920B-B54F-8552-8BC4B6EFEE00}"/>
              </a:ext>
            </a:extLst>
          </p:cNvPr>
          <p:cNvSpPr txBox="1"/>
          <p:nvPr/>
        </p:nvSpPr>
        <p:spPr>
          <a:xfrm>
            <a:off x="9568543" y="348343"/>
            <a:ext cx="2220686" cy="369332"/>
          </a:xfrm>
          <a:prstGeom prst="rect">
            <a:avLst/>
          </a:prstGeom>
          <a:noFill/>
        </p:spPr>
        <p:txBody>
          <a:bodyPr wrap="square" rtlCol="0">
            <a:spAutoFit/>
          </a:bodyPr>
          <a:lstStyle/>
          <a:p>
            <a:r>
              <a:rPr lang="en-US" dirty="0"/>
              <a:t>SJ </a:t>
            </a:r>
          </a:p>
        </p:txBody>
      </p:sp>
    </p:spTree>
    <p:extLst>
      <p:ext uri="{BB962C8B-B14F-4D97-AF65-F5344CB8AC3E}">
        <p14:creationId xmlns:p14="http://schemas.microsoft.com/office/powerpoint/2010/main" val="730990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8B321-C0CF-094E-A4A1-F3B4CAF44B99}"/>
              </a:ext>
            </a:extLst>
          </p:cNvPr>
          <p:cNvSpPr>
            <a:spLocks noGrp="1"/>
          </p:cNvSpPr>
          <p:nvPr>
            <p:ph type="title"/>
          </p:nvPr>
        </p:nvSpPr>
        <p:spPr>
          <a:xfrm>
            <a:off x="285241" y="191235"/>
            <a:ext cx="10058400" cy="1371600"/>
          </a:xfrm>
        </p:spPr>
        <p:txBody>
          <a:bodyPr/>
          <a:lstStyle/>
          <a:p>
            <a:r>
              <a:rPr lang="en-US" dirty="0"/>
              <a:t>Conclusion </a:t>
            </a:r>
          </a:p>
        </p:txBody>
      </p:sp>
      <p:sp>
        <p:nvSpPr>
          <p:cNvPr id="3" name="Content Placeholder 2">
            <a:extLst>
              <a:ext uri="{FF2B5EF4-FFF2-40B4-BE49-F238E27FC236}">
                <a16:creationId xmlns:a16="http://schemas.microsoft.com/office/drawing/2014/main" id="{EA6B9A5C-9818-7142-B6D3-7898F7F764E8}"/>
              </a:ext>
            </a:extLst>
          </p:cNvPr>
          <p:cNvSpPr>
            <a:spLocks noGrp="1"/>
          </p:cNvSpPr>
          <p:nvPr>
            <p:ph idx="1"/>
          </p:nvPr>
        </p:nvSpPr>
        <p:spPr>
          <a:xfrm>
            <a:off x="285241" y="1562834"/>
            <a:ext cx="11512661" cy="4888039"/>
          </a:xfrm>
        </p:spPr>
        <p:txBody>
          <a:bodyPr/>
          <a:lstStyle/>
          <a:p>
            <a:pPr marL="0" indent="0">
              <a:buNone/>
            </a:pPr>
            <a:r>
              <a:rPr lang="en-US" dirty="0"/>
              <a:t>Over all, it is clear that Vygotsky believes that for a child to be able to develop their language skills, they need to be interacting socially with others. It is also clear that if someone is behind in their language development, there are possibly going to be faced with many barriers.  Although it is clear that there are many way that these could be over come. Also, it is important to remember that every child will develop at their own pace.</a:t>
            </a:r>
          </a:p>
        </p:txBody>
      </p:sp>
      <p:sp>
        <p:nvSpPr>
          <p:cNvPr id="4" name="TextBox 3">
            <a:extLst>
              <a:ext uri="{FF2B5EF4-FFF2-40B4-BE49-F238E27FC236}">
                <a16:creationId xmlns:a16="http://schemas.microsoft.com/office/drawing/2014/main" id="{F8FC9E3B-B9DA-1248-A9DE-020D2FA589BB}"/>
              </a:ext>
            </a:extLst>
          </p:cNvPr>
          <p:cNvSpPr txBox="1"/>
          <p:nvPr/>
        </p:nvSpPr>
        <p:spPr>
          <a:xfrm>
            <a:off x="10480730" y="258903"/>
            <a:ext cx="1317172" cy="369332"/>
          </a:xfrm>
          <a:prstGeom prst="rect">
            <a:avLst/>
          </a:prstGeom>
          <a:noFill/>
        </p:spPr>
        <p:txBody>
          <a:bodyPr wrap="square" rtlCol="0">
            <a:spAutoFit/>
          </a:bodyPr>
          <a:lstStyle/>
          <a:p>
            <a:r>
              <a:rPr lang="en-US" dirty="0"/>
              <a:t>Reema </a:t>
            </a:r>
          </a:p>
        </p:txBody>
      </p:sp>
    </p:spTree>
    <p:extLst>
      <p:ext uri="{BB962C8B-B14F-4D97-AF65-F5344CB8AC3E}">
        <p14:creationId xmlns:p14="http://schemas.microsoft.com/office/powerpoint/2010/main" val="2459188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7010E-6E64-EA40-8E76-42F732044B61}"/>
              </a:ext>
            </a:extLst>
          </p:cNvPr>
          <p:cNvSpPr>
            <a:spLocks noGrp="1"/>
          </p:cNvSpPr>
          <p:nvPr>
            <p:ph type="title"/>
          </p:nvPr>
        </p:nvSpPr>
        <p:spPr>
          <a:xfrm>
            <a:off x="273268" y="344905"/>
            <a:ext cx="11645464" cy="979398"/>
          </a:xfrm>
        </p:spPr>
        <p:txBody>
          <a:bodyPr/>
          <a:lstStyle/>
          <a:p>
            <a:r>
              <a:rPr lang="en-US" dirty="0"/>
              <a:t>Referencing </a:t>
            </a:r>
          </a:p>
        </p:txBody>
      </p:sp>
      <p:sp>
        <p:nvSpPr>
          <p:cNvPr id="3" name="Content Placeholder 2">
            <a:extLst>
              <a:ext uri="{FF2B5EF4-FFF2-40B4-BE49-F238E27FC236}">
                <a16:creationId xmlns:a16="http://schemas.microsoft.com/office/drawing/2014/main" id="{F89F8665-3C6A-B64C-AE7B-1EE6FD36334D}"/>
              </a:ext>
            </a:extLst>
          </p:cNvPr>
          <p:cNvSpPr>
            <a:spLocks noGrp="1"/>
          </p:cNvSpPr>
          <p:nvPr>
            <p:ph idx="1"/>
          </p:nvPr>
        </p:nvSpPr>
        <p:spPr>
          <a:xfrm>
            <a:off x="273268" y="1269732"/>
            <a:ext cx="11517678" cy="5243363"/>
          </a:xfrm>
        </p:spPr>
        <p:txBody>
          <a:bodyPr/>
          <a:lstStyle/>
          <a:p>
            <a:pPr marL="0" indent="0">
              <a:buNone/>
            </a:pPr>
            <a:r>
              <a:rPr lang="en-US" dirty="0"/>
              <a:t>Child Development Institute (Unknown) </a:t>
            </a:r>
            <a:r>
              <a:rPr lang="en-US" i="1" dirty="0"/>
              <a:t>Language Development in Children</a:t>
            </a:r>
            <a:r>
              <a:rPr lang="en-US" dirty="0"/>
              <a:t>. Available at: </a:t>
            </a:r>
            <a:r>
              <a:rPr lang="en-US" dirty="0">
                <a:hlinkClick r:id="rId2"/>
              </a:rPr>
              <a:t>https://childdevelopmentinfo.com/child-development/language_development/#.XNQrUqeZNQJ</a:t>
            </a:r>
            <a:r>
              <a:rPr lang="en-US" dirty="0"/>
              <a:t> (Accessed: 8</a:t>
            </a:r>
            <a:r>
              <a:rPr lang="en-US" baseline="30000" dirty="0"/>
              <a:t>th</a:t>
            </a:r>
            <a:r>
              <a:rPr lang="en-US" dirty="0"/>
              <a:t> May 2019).</a:t>
            </a:r>
          </a:p>
          <a:p>
            <a:pPr marL="0" indent="0">
              <a:buNone/>
            </a:pPr>
            <a:r>
              <a:rPr lang="en-US" dirty="0"/>
              <a:t>National Education Psychological Service (2015) </a:t>
            </a:r>
            <a:r>
              <a:rPr lang="en-US" i="1" dirty="0"/>
              <a:t>Children with language difficulties in primary school- teacher guidelines &amp; strategies for in-class support.</a:t>
            </a:r>
            <a:r>
              <a:rPr lang="en-US" dirty="0"/>
              <a:t> Available at: </a:t>
            </a:r>
            <a:r>
              <a:rPr lang="en-US" dirty="0">
                <a:hlinkClick r:id="rId3"/>
              </a:rPr>
              <a:t>https://www.education.ie/en/Schools-Colleges/Services/National-Educational-Psychological-Service-NEPS-/NEPS-Guides/Language-Skills/Language-Difficulties-Guidance-for-Teachers-and-Strategies-for-In-Class-Support-Primary.pdf</a:t>
            </a:r>
            <a:r>
              <a:rPr lang="en-US" dirty="0"/>
              <a:t> (Accessed: 7</a:t>
            </a:r>
            <a:r>
              <a:rPr lang="en-US" baseline="30000" dirty="0"/>
              <a:t>th</a:t>
            </a:r>
            <a:r>
              <a:rPr lang="en-US" dirty="0"/>
              <a:t> May 2019).</a:t>
            </a:r>
          </a:p>
          <a:p>
            <a:pPr marL="0" indent="0">
              <a:buNone/>
            </a:pPr>
            <a:r>
              <a:rPr lang="en-US" dirty="0"/>
              <a:t>McLeod, S (2018) </a:t>
            </a:r>
            <a:r>
              <a:rPr lang="en-US" i="1" dirty="0"/>
              <a:t>Lev Vygotsky</a:t>
            </a:r>
            <a:r>
              <a:rPr lang="en-US" dirty="0"/>
              <a:t>. Available at:  </a:t>
            </a:r>
            <a:r>
              <a:rPr lang="en-US" dirty="0">
                <a:hlinkClick r:id="rId4"/>
              </a:rPr>
              <a:t>https://www.simplypsychology.org/vygotsky.html</a:t>
            </a:r>
            <a:r>
              <a:rPr lang="en-US" dirty="0"/>
              <a:t> (Accessed: 7</a:t>
            </a:r>
            <a:r>
              <a:rPr lang="en-US" baseline="30000" dirty="0"/>
              <a:t>th</a:t>
            </a:r>
            <a:r>
              <a:rPr lang="en-US" dirty="0"/>
              <a:t> May 2019).</a:t>
            </a:r>
          </a:p>
          <a:p>
            <a:pPr marL="0" indent="0">
              <a:buNone/>
            </a:pPr>
            <a:r>
              <a:rPr lang="en-US" dirty="0"/>
              <a:t>Lemetyinen, H (2012) </a:t>
            </a:r>
            <a:r>
              <a:rPr lang="en-US" i="1" dirty="0"/>
              <a:t>Language Acquisition. </a:t>
            </a:r>
            <a:r>
              <a:rPr lang="en-US" dirty="0"/>
              <a:t>Available at:</a:t>
            </a:r>
            <a:r>
              <a:rPr lang="en-US" i="1" dirty="0"/>
              <a:t> </a:t>
            </a:r>
            <a:r>
              <a:rPr lang="en-US" dirty="0">
                <a:hlinkClick r:id="rId5"/>
              </a:rPr>
              <a:t>https://www.simplypsychology.org/language.html</a:t>
            </a:r>
            <a:r>
              <a:rPr lang="en-US" dirty="0"/>
              <a:t> (Accessed: 8</a:t>
            </a:r>
            <a:r>
              <a:rPr lang="en-US" baseline="30000" dirty="0"/>
              <a:t>th</a:t>
            </a:r>
            <a:r>
              <a:rPr lang="en-US" dirty="0"/>
              <a:t> May 2019).</a:t>
            </a:r>
          </a:p>
          <a:p>
            <a:pPr marL="0" indent="0">
              <a:buNone/>
            </a:pPr>
            <a:r>
              <a:rPr lang="en-US" dirty="0"/>
              <a:t>Whitebread, D.(2012) Developmental Psychology and Early Childhood Education. SAGE publication, London.</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9316531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318</TotalTime>
  <Words>854</Words>
  <Application>Microsoft Macintosh PowerPoint</Application>
  <PresentationFormat>Widescreen</PresentationFormat>
  <Paragraphs>80</Paragraphs>
  <Slides>12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Garamond</vt:lpstr>
      <vt:lpstr>Wingdings</vt:lpstr>
      <vt:lpstr>Savon</vt:lpstr>
      <vt:lpstr>Language development </vt:lpstr>
      <vt:lpstr>Introduction</vt:lpstr>
      <vt:lpstr>What is language development &amp; why is it important?</vt:lpstr>
      <vt:lpstr>Vygotsky </vt:lpstr>
      <vt:lpstr>Milestones </vt:lpstr>
      <vt:lpstr>Skinner </vt:lpstr>
      <vt:lpstr>Potential language development delay causes or risk factors: </vt:lpstr>
      <vt:lpstr>PowerPoint Presentation</vt:lpstr>
      <vt:lpstr>Barriers </vt:lpstr>
      <vt:lpstr>How to overcome those barriers </vt:lpstr>
      <vt:lpstr>Conclusion </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Language development </dc:title>
  <dc:creator>reemaullah29@gmail.com</dc:creator>
  <cp:lastModifiedBy>reemaullah29@gmail.com</cp:lastModifiedBy>
  <cp:revision>38</cp:revision>
  <dcterms:created xsi:type="dcterms:W3CDTF">2019-05-07T12:48:26Z</dcterms:created>
  <dcterms:modified xsi:type="dcterms:W3CDTF">2019-05-14T09:12:03Z</dcterms:modified>
</cp:coreProperties>
</file>