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5" autoAdjust="0"/>
    <p:restoredTop sz="94660"/>
  </p:normalViewPr>
  <p:slideViewPr>
    <p:cSldViewPr snapToGrid="0">
      <p:cViewPr varScale="1">
        <p:scale>
          <a:sx n="62" d="100"/>
          <a:sy n="62" d="100"/>
        </p:scale>
        <p:origin x="67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2576F0-2075-47D5-AD0D-703B107D62D5}" type="datetimeFigureOut">
              <a:rPr lang="en-US" smtClean="0"/>
              <a:t>8/3/2022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803790-6D6B-4682-87FB-A656232BEA1D}" type="slidenum">
              <a:rPr lang="en-US" smtClean="0"/>
              <a:t>‹#›</a:t>
            </a:fld>
            <a:endParaRPr lang="en-US"/>
          </a:p>
        </p:txBody>
      </p:sp>
    </p:spTree>
    <p:extLst>
      <p:ext uri="{BB962C8B-B14F-4D97-AF65-F5344CB8AC3E}">
        <p14:creationId xmlns:p14="http://schemas.microsoft.com/office/powerpoint/2010/main" val="3304569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business place, each new or established company perform different action procedures to satisfy consumers and achieve organizational mission and target. Each business organization follows a legal structure, format and management strategy to conduct activities in workplace (</a:t>
            </a:r>
            <a:r>
              <a:rPr lang="en-US" sz="1200" kern="1200" dirty="0" err="1">
                <a:solidFill>
                  <a:schemeClr val="tx1"/>
                </a:solidFill>
                <a:effectLst/>
                <a:latin typeface="+mn-lt"/>
                <a:ea typeface="+mn-ea"/>
                <a:cs typeface="+mn-cs"/>
              </a:rPr>
              <a:t>Vorley</a:t>
            </a:r>
            <a:r>
              <a:rPr lang="en-US" sz="1200" kern="1200" dirty="0">
                <a:solidFill>
                  <a:schemeClr val="tx1"/>
                </a:solidFill>
                <a:effectLst/>
                <a:latin typeface="+mn-lt"/>
                <a:ea typeface="+mn-ea"/>
                <a:cs typeface="+mn-cs"/>
              </a:rPr>
              <a:t> &amp; Other 2019). Crystal</a:t>
            </a:r>
            <a:r>
              <a:rPr lang="en-US" sz="1200" kern="1200" baseline="0" dirty="0">
                <a:solidFill>
                  <a:schemeClr val="tx1"/>
                </a:solidFill>
                <a:effectLst/>
                <a:latin typeface="+mn-lt"/>
                <a:ea typeface="+mn-ea"/>
                <a:cs typeface="+mn-cs"/>
              </a:rPr>
              <a:t> car wash is a car washing workshop that provide better services to customers for ensuring high satisfaction </a:t>
            </a:r>
            <a:r>
              <a:rPr lang="en-US" sz="1200" kern="1200" dirty="0">
                <a:solidFill>
                  <a:schemeClr val="tx1"/>
                </a:solidFill>
                <a:effectLst/>
                <a:latin typeface="+mn-lt"/>
                <a:ea typeface="+mn-ea"/>
                <a:cs typeface="+mn-cs"/>
              </a:rPr>
              <a:t>. The leaders of this company conduct SWOT analysis for detecting internal strengths, weakness, opportunity and threats. Besides, the managers of this company also practice 4ps marketing mix to sell huge product and services in marketplace. </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3</a:t>
            </a:fld>
            <a:endParaRPr lang="en-US"/>
          </a:p>
        </p:txBody>
      </p:sp>
    </p:spTree>
    <p:extLst>
      <p:ext uri="{BB962C8B-B14F-4D97-AF65-F5344CB8AC3E}">
        <p14:creationId xmlns:p14="http://schemas.microsoft.com/office/powerpoint/2010/main" val="1089885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Crystal car wash is a car washing company in Mine road Manchester, which trying to perform outstanding operations in workplace for holding a better position in complex business place. </a:t>
            </a:r>
            <a:r>
              <a:rPr lang="en-US" baseline="0" dirty="0"/>
              <a:t> </a:t>
            </a:r>
            <a:r>
              <a:rPr lang="en-US" dirty="0"/>
              <a:t>This car washing company provides high services and facilities to customers and also take very reasonable price for improving customer’s </a:t>
            </a:r>
            <a:r>
              <a:rPr lang="en-US" dirty="0" err="1"/>
              <a:t>satisfaction</a:t>
            </a:r>
            <a:r>
              <a:rPr lang="en-US" sz="1200" kern="1200" dirty="0" err="1">
                <a:solidFill>
                  <a:schemeClr val="tx1"/>
                </a:solidFill>
                <a:effectLst/>
                <a:latin typeface="+mn-lt"/>
                <a:ea typeface="+mn-ea"/>
                <a:cs typeface="+mn-cs"/>
              </a:rPr>
              <a:t>As</a:t>
            </a:r>
            <a:r>
              <a:rPr lang="en-US" sz="1200" kern="1200" dirty="0">
                <a:solidFill>
                  <a:schemeClr val="tx1"/>
                </a:solidFill>
                <a:effectLst/>
                <a:latin typeface="+mn-lt"/>
                <a:ea typeface="+mn-ea"/>
                <a:cs typeface="+mn-cs"/>
              </a:rPr>
              <a:t> a new business organization, each business unit of this company trying to provide high effort and dedication to meet sustainable goals and objectives. The leaders and mangers of this new clothing company are very talent and intellectual who practice effective leadership and management procedures to ensure competitive performance in workplace.</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4</a:t>
            </a:fld>
            <a:endParaRPr lang="en-US"/>
          </a:p>
        </p:txBody>
      </p:sp>
    </p:spTree>
    <p:extLst>
      <p:ext uri="{BB962C8B-B14F-4D97-AF65-F5344CB8AC3E}">
        <p14:creationId xmlns:p14="http://schemas.microsoft.com/office/powerpoint/2010/main" val="3170967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Crystal</a:t>
            </a:r>
            <a:r>
              <a:rPr lang="en-US" sz="1200" kern="1200" baseline="0" dirty="0">
                <a:solidFill>
                  <a:schemeClr val="tx1"/>
                </a:solidFill>
                <a:effectLst/>
                <a:latin typeface="+mn-lt"/>
                <a:ea typeface="+mn-ea"/>
                <a:cs typeface="+mn-cs"/>
              </a:rPr>
              <a:t> Car Wash </a:t>
            </a:r>
            <a:r>
              <a:rPr lang="en-US" sz="1200" kern="1200" dirty="0">
                <a:solidFill>
                  <a:schemeClr val="tx1"/>
                </a:solidFill>
                <a:effectLst/>
                <a:latin typeface="+mn-lt"/>
                <a:ea typeface="+mn-ea"/>
                <a:cs typeface="+mn-cs"/>
              </a:rPr>
              <a:t> is a private limited company, which tries to gain high profit from competitive business place. The owner of this company is very innovative and dedicative who tries to make most suitable business decision and plan for performing functions in workplace. As a new private company, the leaders of this company follow the business strategies, structures and approaches of competitors in workplace. </a:t>
            </a:r>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5</a:t>
            </a:fld>
            <a:endParaRPr lang="en-US"/>
          </a:p>
        </p:txBody>
      </p:sp>
    </p:spTree>
    <p:extLst>
      <p:ext uri="{BB962C8B-B14F-4D97-AF65-F5344CB8AC3E}">
        <p14:creationId xmlns:p14="http://schemas.microsoft.com/office/powerpoint/2010/main" val="28345457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objective of this</a:t>
            </a:r>
            <a:r>
              <a:rPr lang="en-US" sz="1200" kern="1200" baseline="0" dirty="0">
                <a:solidFill>
                  <a:schemeClr val="tx1"/>
                </a:solidFill>
                <a:effectLst/>
                <a:latin typeface="+mn-lt"/>
                <a:ea typeface="+mn-ea"/>
                <a:cs typeface="+mn-cs"/>
              </a:rPr>
              <a:t> car washing </a:t>
            </a:r>
            <a:r>
              <a:rPr lang="en-US" sz="1200" kern="1200" dirty="0">
                <a:solidFill>
                  <a:schemeClr val="tx1"/>
                </a:solidFill>
                <a:effectLst/>
                <a:latin typeface="+mn-lt"/>
                <a:ea typeface="+mn-ea"/>
                <a:cs typeface="+mn-cs"/>
              </a:rPr>
              <a:t>company is to collect competitive profit than other similar business organization in competitive marketplace (Lewis &amp; Other 2010). The leaders of this company visit different business units and also observe their actual performance in workplace. Sometimes, the leaders of this company provide effective directions and dynamic strategies to improve organizational operations in workplace.</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6</a:t>
            </a:fld>
            <a:endParaRPr lang="en-US"/>
          </a:p>
        </p:txBody>
      </p:sp>
    </p:spTree>
    <p:extLst>
      <p:ext uri="{BB962C8B-B14F-4D97-AF65-F5344CB8AC3E}">
        <p14:creationId xmlns:p14="http://schemas.microsoft.com/office/powerpoint/2010/main" val="3720736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of SwipeWire Company refers to strengths, weakness, opportunities and threats that are internal factors of company. The strengths factors of Crystal</a:t>
            </a:r>
            <a:r>
              <a:rPr lang="en-US" sz="1200" kern="1200" baseline="0" dirty="0">
                <a:solidFill>
                  <a:schemeClr val="tx1"/>
                </a:solidFill>
                <a:effectLst/>
                <a:latin typeface="+mn-lt"/>
                <a:ea typeface="+mn-ea"/>
                <a:cs typeface="+mn-cs"/>
              </a:rPr>
              <a:t> Car Washing </a:t>
            </a:r>
            <a:r>
              <a:rPr lang="en-US" sz="1200" kern="1200" dirty="0">
                <a:solidFill>
                  <a:schemeClr val="tx1"/>
                </a:solidFill>
                <a:effectLst/>
                <a:latin typeface="+mn-lt"/>
                <a:ea typeface="+mn-ea"/>
                <a:cs typeface="+mn-cs"/>
              </a:rPr>
              <a:t>Company are high quality</a:t>
            </a:r>
            <a:r>
              <a:rPr lang="en-US" sz="1200" kern="1200" baseline="0" dirty="0">
                <a:solidFill>
                  <a:schemeClr val="tx1"/>
                </a:solidFill>
                <a:effectLst/>
                <a:latin typeface="+mn-lt"/>
                <a:ea typeface="+mn-ea"/>
                <a:cs typeface="+mn-cs"/>
              </a:rPr>
              <a:t> services </a:t>
            </a:r>
            <a:r>
              <a:rPr lang="en-US" sz="1200" kern="1200" dirty="0">
                <a:solidFill>
                  <a:schemeClr val="tx1"/>
                </a:solidFill>
                <a:effectLst/>
                <a:latin typeface="+mn-lt"/>
                <a:ea typeface="+mn-ea"/>
                <a:cs typeface="+mn-cs"/>
              </a:rPr>
              <a:t>, skilled employees, technological availability and effective management of resources and capabilities in workplace (Helms &amp; Nixon 2010). The weakens of Crystal</a:t>
            </a:r>
            <a:r>
              <a:rPr lang="en-US" sz="1200" kern="1200" baseline="0" dirty="0">
                <a:solidFill>
                  <a:schemeClr val="tx1"/>
                </a:solidFill>
                <a:effectLst/>
                <a:latin typeface="+mn-lt"/>
                <a:ea typeface="+mn-ea"/>
                <a:cs typeface="+mn-cs"/>
              </a:rPr>
              <a:t> Car Washing </a:t>
            </a:r>
            <a:r>
              <a:rPr lang="en-US" sz="1200" kern="1200" dirty="0">
                <a:solidFill>
                  <a:schemeClr val="tx1"/>
                </a:solidFill>
                <a:effectLst/>
                <a:latin typeface="+mn-lt"/>
                <a:ea typeface="+mn-ea"/>
                <a:cs typeface="+mn-cs"/>
              </a:rPr>
              <a:t> company are poor communication among employees, poor directions leaders and lack of capital to operate desired action procedures in workplace. Some threats of Crystal</a:t>
            </a:r>
            <a:r>
              <a:rPr lang="en-US" sz="1200" kern="1200" baseline="0" dirty="0">
                <a:solidFill>
                  <a:schemeClr val="tx1"/>
                </a:solidFill>
                <a:effectLst/>
                <a:latin typeface="+mn-lt"/>
                <a:ea typeface="+mn-ea"/>
                <a:cs typeface="+mn-cs"/>
              </a:rPr>
              <a:t> Car Washing</a:t>
            </a:r>
            <a:r>
              <a:rPr lang="en-US" sz="1200" kern="1200" dirty="0">
                <a:solidFill>
                  <a:schemeClr val="tx1"/>
                </a:solidFill>
                <a:effectLst/>
                <a:latin typeface="+mn-lt"/>
                <a:ea typeface="+mn-ea"/>
                <a:cs typeface="+mn-cs"/>
              </a:rPr>
              <a:t> Company can be such as-global pandemic, better performance of competitors and poor demand of consumers in marketplace.</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7</a:t>
            </a:fld>
            <a:endParaRPr lang="en-US"/>
          </a:p>
        </p:txBody>
      </p:sp>
    </p:spTree>
    <p:extLst>
      <p:ext uri="{BB962C8B-B14F-4D97-AF65-F5344CB8AC3E}">
        <p14:creationId xmlns:p14="http://schemas.microsoft.com/office/powerpoint/2010/main" val="1108081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4ps marketing of</a:t>
            </a:r>
            <a:r>
              <a:rPr lang="en-US" sz="1200" kern="1200" baseline="0" dirty="0">
                <a:solidFill>
                  <a:schemeClr val="tx1"/>
                </a:solidFill>
                <a:effectLst/>
                <a:latin typeface="+mn-lt"/>
                <a:ea typeface="+mn-ea"/>
                <a:cs typeface="+mn-cs"/>
              </a:rPr>
              <a:t> Crystal Car </a:t>
            </a:r>
            <a:r>
              <a:rPr lang="en-US" sz="1200" kern="1200" baseline="0" dirty="0" err="1">
                <a:solidFill>
                  <a:schemeClr val="tx1"/>
                </a:solidFill>
                <a:effectLst/>
                <a:latin typeface="+mn-lt"/>
                <a:ea typeface="+mn-ea"/>
                <a:cs typeface="+mn-cs"/>
              </a:rPr>
              <a:t>Washin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company are-product, price, place and promotion that directly influence to services</a:t>
            </a:r>
            <a:r>
              <a:rPr lang="en-US" sz="1200" kern="1200" baseline="0" dirty="0">
                <a:solidFill>
                  <a:schemeClr val="tx1"/>
                </a:solidFill>
                <a:effectLst/>
                <a:latin typeface="+mn-lt"/>
                <a:ea typeface="+mn-ea"/>
                <a:cs typeface="+mn-cs"/>
              </a:rPr>
              <a:t> and satisfaction of consumers in marketplace</a:t>
            </a:r>
            <a:r>
              <a:rPr lang="en-US" sz="1200" kern="1200" dirty="0">
                <a:solidFill>
                  <a:schemeClr val="tx1"/>
                </a:solidFill>
                <a:effectLst/>
                <a:latin typeface="+mn-lt"/>
                <a:ea typeface="+mn-ea"/>
                <a:cs typeface="+mn-cs"/>
              </a:rPr>
              <a:t>. The production department of</a:t>
            </a:r>
            <a:r>
              <a:rPr lang="en-US" sz="1200" kern="1200" baseline="0" dirty="0">
                <a:solidFill>
                  <a:schemeClr val="tx1"/>
                </a:solidFill>
                <a:effectLst/>
                <a:latin typeface="+mn-lt"/>
                <a:ea typeface="+mn-ea"/>
                <a:cs typeface="+mn-cs"/>
              </a:rPr>
              <a:t> Crystal Car Washing </a:t>
            </a:r>
            <a:r>
              <a:rPr lang="en-US" sz="1200" kern="1200" dirty="0">
                <a:solidFill>
                  <a:schemeClr val="tx1"/>
                </a:solidFill>
                <a:effectLst/>
                <a:latin typeface="+mn-lt"/>
                <a:ea typeface="+mn-ea"/>
                <a:cs typeface="+mn-cs"/>
              </a:rPr>
              <a:t> tries to provide </a:t>
            </a:r>
            <a:r>
              <a:rPr lang="en-US" sz="1200" kern="1200" dirty="0" err="1">
                <a:solidFill>
                  <a:schemeClr val="tx1"/>
                </a:solidFill>
                <a:effectLst/>
                <a:latin typeface="+mn-lt"/>
                <a:ea typeface="+mn-ea"/>
                <a:cs typeface="+mn-cs"/>
              </a:rPr>
              <a:t>comepetive</a:t>
            </a:r>
            <a:r>
              <a:rPr lang="en-US" sz="1200" kern="1200" baseline="0" dirty="0">
                <a:solidFill>
                  <a:schemeClr val="tx1"/>
                </a:solidFill>
                <a:effectLst/>
                <a:latin typeface="+mn-lt"/>
                <a:ea typeface="+mn-ea"/>
                <a:cs typeface="+mn-cs"/>
              </a:rPr>
              <a:t> services and facilities to customers for improving organizational value and reputation. </a:t>
            </a:r>
            <a:r>
              <a:rPr lang="en-US" sz="1200" kern="1200" dirty="0">
                <a:solidFill>
                  <a:schemeClr val="tx1"/>
                </a:solidFill>
                <a:effectLst/>
                <a:latin typeface="+mn-lt"/>
                <a:ea typeface="+mn-ea"/>
                <a:cs typeface="+mn-cs"/>
              </a:rPr>
              <a:t>This Car</a:t>
            </a:r>
            <a:r>
              <a:rPr lang="en-US" sz="1200" kern="1200" baseline="0" dirty="0">
                <a:solidFill>
                  <a:schemeClr val="tx1"/>
                </a:solidFill>
                <a:effectLst/>
                <a:latin typeface="+mn-lt"/>
                <a:ea typeface="+mn-ea"/>
                <a:cs typeface="+mn-cs"/>
              </a:rPr>
              <a:t> Washing </a:t>
            </a:r>
            <a:r>
              <a:rPr lang="en-US" sz="1200" kern="1200" dirty="0">
                <a:solidFill>
                  <a:schemeClr val="tx1"/>
                </a:solidFill>
                <a:effectLst/>
                <a:latin typeface="+mn-lt"/>
                <a:ea typeface="+mn-ea"/>
                <a:cs typeface="+mn-cs"/>
              </a:rPr>
              <a:t> company also tries to fix reasonable price for each services</a:t>
            </a:r>
            <a:r>
              <a:rPr lang="en-US" sz="1200" kern="1200" baseline="0" dirty="0">
                <a:solidFill>
                  <a:schemeClr val="tx1"/>
                </a:solidFill>
                <a:effectLst/>
                <a:latin typeface="+mn-lt"/>
                <a:ea typeface="+mn-ea"/>
                <a:cs typeface="+mn-cs"/>
              </a:rPr>
              <a:t> and facilities of </a:t>
            </a:r>
            <a:r>
              <a:rPr lang="en-US" sz="1200" kern="1200" baseline="0" dirty="0" err="1">
                <a:solidFill>
                  <a:schemeClr val="tx1"/>
                </a:solidFill>
                <a:effectLst/>
                <a:latin typeface="+mn-lt"/>
                <a:ea typeface="+mn-ea"/>
                <a:cs typeface="+mn-cs"/>
              </a:rPr>
              <a:t>conumers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to ensure maximum happiness of consumers (</a:t>
            </a:r>
            <a:r>
              <a:rPr lang="en-US" sz="1200" kern="1200" dirty="0" err="1">
                <a:solidFill>
                  <a:schemeClr val="tx1"/>
                </a:solidFill>
                <a:effectLst/>
                <a:latin typeface="+mn-lt"/>
                <a:ea typeface="+mn-ea"/>
                <a:cs typeface="+mn-cs"/>
              </a:rPr>
              <a:t>Wani</a:t>
            </a:r>
            <a:r>
              <a:rPr lang="en-US" sz="1200" kern="1200" dirty="0">
                <a:solidFill>
                  <a:schemeClr val="tx1"/>
                </a:solidFill>
                <a:effectLst/>
                <a:latin typeface="+mn-lt"/>
                <a:ea typeface="+mn-ea"/>
                <a:cs typeface="+mn-cs"/>
              </a:rPr>
              <a:t>, 2013). This company also uses various technological instruments and social media tools to conduct desired advertising procedures. Crystal</a:t>
            </a:r>
            <a:r>
              <a:rPr lang="en-US" sz="1200" kern="1200" baseline="0" dirty="0">
                <a:solidFill>
                  <a:schemeClr val="tx1"/>
                </a:solidFill>
                <a:effectLst/>
                <a:latin typeface="+mn-lt"/>
                <a:ea typeface="+mn-ea"/>
                <a:cs typeface="+mn-cs"/>
              </a:rPr>
              <a:t> Car Washing</a:t>
            </a:r>
            <a:r>
              <a:rPr lang="en-US" sz="1200" kern="1200" dirty="0">
                <a:solidFill>
                  <a:schemeClr val="tx1"/>
                </a:solidFill>
                <a:effectLst/>
                <a:latin typeface="+mn-lt"/>
                <a:ea typeface="+mn-ea"/>
                <a:cs typeface="+mn-cs"/>
              </a:rPr>
              <a:t> Company also can take different opportunities like-use emerging technologies, high demand of consumers and better performance of employees and managers in workplace.</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8</a:t>
            </a:fld>
            <a:endParaRPr lang="en-US"/>
          </a:p>
        </p:txBody>
      </p:sp>
    </p:spTree>
    <p:extLst>
      <p:ext uri="{BB962C8B-B14F-4D97-AF65-F5344CB8AC3E}">
        <p14:creationId xmlns:p14="http://schemas.microsoft.com/office/powerpoint/2010/main" val="3703670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target market of Crystal</a:t>
            </a:r>
            <a:r>
              <a:rPr lang="en-US" sz="1200" kern="1200" baseline="0" dirty="0">
                <a:solidFill>
                  <a:schemeClr val="tx1"/>
                </a:solidFill>
                <a:effectLst/>
                <a:latin typeface="+mn-lt"/>
                <a:ea typeface="+mn-ea"/>
                <a:cs typeface="+mn-cs"/>
              </a:rPr>
              <a:t> Car Washing </a:t>
            </a:r>
            <a:r>
              <a:rPr lang="en-US" sz="1200" kern="1200" dirty="0">
                <a:solidFill>
                  <a:schemeClr val="tx1"/>
                </a:solidFill>
                <a:effectLst/>
                <a:latin typeface="+mn-lt"/>
                <a:ea typeface="+mn-ea"/>
                <a:cs typeface="+mn-cs"/>
              </a:rPr>
              <a:t>Company is urban area where consumer’s demand is high. The marketing department of Crysta</a:t>
            </a:r>
            <a:r>
              <a:rPr lang="en-US" sz="1200" kern="1200" baseline="0" dirty="0">
                <a:solidFill>
                  <a:schemeClr val="tx1"/>
                </a:solidFill>
                <a:effectLst/>
                <a:latin typeface="+mn-lt"/>
                <a:ea typeface="+mn-ea"/>
                <a:cs typeface="+mn-cs"/>
              </a:rPr>
              <a:t>l Car Washing </a:t>
            </a:r>
            <a:r>
              <a:rPr lang="en-US" sz="1200" kern="1200" dirty="0">
                <a:solidFill>
                  <a:schemeClr val="tx1"/>
                </a:solidFill>
                <a:effectLst/>
                <a:latin typeface="+mn-lt"/>
                <a:ea typeface="+mn-ea"/>
                <a:cs typeface="+mn-cs"/>
              </a:rPr>
              <a:t> Company follows various strategies like- reasonable price of services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discount for selected items and </a:t>
            </a:r>
            <a:r>
              <a:rPr lang="en-US" sz="1200" kern="1200" dirty="0" err="1">
                <a:solidFill>
                  <a:schemeClr val="tx1"/>
                </a:solidFill>
                <a:effectLst/>
                <a:latin typeface="+mn-lt"/>
                <a:ea typeface="+mn-ea"/>
                <a:cs typeface="+mn-cs"/>
              </a:rPr>
              <a:t>gamificaiton</a:t>
            </a:r>
            <a:r>
              <a:rPr lang="en-US" sz="1200" kern="1200" dirty="0">
                <a:solidFill>
                  <a:schemeClr val="tx1"/>
                </a:solidFill>
                <a:effectLst/>
                <a:latin typeface="+mn-lt"/>
                <a:ea typeface="+mn-ea"/>
                <a:cs typeface="+mn-cs"/>
              </a:rPr>
              <a:t> program for improving customer’s happiness in competitive business place.</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9</a:t>
            </a:fld>
            <a:endParaRPr lang="en-US"/>
          </a:p>
        </p:txBody>
      </p:sp>
    </p:spTree>
    <p:extLst>
      <p:ext uri="{BB962C8B-B14F-4D97-AF65-F5344CB8AC3E}">
        <p14:creationId xmlns:p14="http://schemas.microsoft.com/office/powerpoint/2010/main" val="559375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nutshell, we can say each small or prominent business organization conducts various action procedures to reach sustainable organizational goals and objectives. Each company also practices legal policy, strategy and management procedure to perform activities in workplace. Entrepreneurs or owners of company should be more dynamic, intellectual and innovative to ensure outstanding operations in any competitive situations (Bridge &amp; O'Neill  2012).</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10</a:t>
            </a:fld>
            <a:endParaRPr lang="en-US"/>
          </a:p>
        </p:txBody>
      </p:sp>
    </p:spTree>
    <p:extLst>
      <p:ext uri="{BB962C8B-B14F-4D97-AF65-F5344CB8AC3E}">
        <p14:creationId xmlns:p14="http://schemas.microsoft.com/office/powerpoint/2010/main" val="2589343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Bridge, S. and O'Neill, K., 2012. </a:t>
            </a:r>
            <a:r>
              <a:rPr lang="en-US" sz="1200" i="1" kern="1200" dirty="0">
                <a:solidFill>
                  <a:schemeClr val="tx1"/>
                </a:solidFill>
                <a:effectLst/>
                <a:latin typeface="+mn-lt"/>
                <a:ea typeface="+mn-ea"/>
                <a:cs typeface="+mn-cs"/>
              </a:rPr>
              <a:t>Understanding enterprise: Entrepreneurship and small business</a:t>
            </a:r>
            <a:r>
              <a:rPr lang="en-US" sz="1200" kern="1200" dirty="0">
                <a:solidFill>
                  <a:schemeClr val="tx1"/>
                </a:solidFill>
                <a:effectLst/>
                <a:latin typeface="+mn-lt"/>
                <a:ea typeface="+mn-ea"/>
                <a:cs typeface="+mn-cs"/>
              </a:rPr>
              <a:t>. Macmillan International Higher Education.</a:t>
            </a:r>
          </a:p>
          <a:p>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Doern</a:t>
            </a:r>
            <a:r>
              <a:rPr lang="en-US" sz="1200" kern="1200" dirty="0">
                <a:solidFill>
                  <a:schemeClr val="tx1"/>
                </a:solidFill>
                <a:effectLst/>
                <a:latin typeface="+mn-lt"/>
                <a:ea typeface="+mn-ea"/>
                <a:cs typeface="+mn-cs"/>
              </a:rPr>
              <a:t>, R., Williams, N. and </a:t>
            </a:r>
            <a:r>
              <a:rPr lang="en-US" sz="1200" kern="1200" dirty="0" err="1">
                <a:solidFill>
                  <a:schemeClr val="tx1"/>
                </a:solidFill>
                <a:effectLst/>
                <a:latin typeface="+mn-lt"/>
                <a:ea typeface="+mn-ea"/>
                <a:cs typeface="+mn-cs"/>
              </a:rPr>
              <a:t>Vorley</a:t>
            </a:r>
            <a:r>
              <a:rPr lang="en-US" sz="1200" kern="1200" dirty="0">
                <a:solidFill>
                  <a:schemeClr val="tx1"/>
                </a:solidFill>
                <a:effectLst/>
                <a:latin typeface="+mn-lt"/>
                <a:ea typeface="+mn-ea"/>
                <a:cs typeface="+mn-cs"/>
              </a:rPr>
              <a:t>, T., 2019. Special issue on entrepreneurship and crises: business as usual? An introduction and review of the literature. </a:t>
            </a:r>
            <a:r>
              <a:rPr lang="en-US" sz="1200" i="1" kern="1200" dirty="0">
                <a:solidFill>
                  <a:schemeClr val="tx1"/>
                </a:solidFill>
                <a:effectLst/>
                <a:latin typeface="+mn-lt"/>
                <a:ea typeface="+mn-ea"/>
                <a:cs typeface="+mn-cs"/>
              </a:rPr>
              <a:t>Entrepreneurship &amp; Regional Development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31</a:t>
            </a:r>
            <a:r>
              <a:rPr lang="en-US" sz="1200" kern="1200" dirty="0">
                <a:solidFill>
                  <a:schemeClr val="tx1"/>
                </a:solidFill>
                <a:effectLst/>
                <a:latin typeface="+mn-lt"/>
                <a:ea typeface="+mn-ea"/>
                <a:cs typeface="+mn-cs"/>
              </a:rPr>
              <a:t>(5-6), pp.400-412.</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Helms, M.M. and Nixon, J., 2010. Exploring SWOT analysis–where are we now? A review of academic research from the last decade. </a:t>
            </a:r>
            <a:r>
              <a:rPr lang="en-US" sz="1200" i="1" kern="1200" dirty="0">
                <a:solidFill>
                  <a:schemeClr val="tx1"/>
                </a:solidFill>
                <a:effectLst/>
                <a:latin typeface="+mn-lt"/>
                <a:ea typeface="+mn-ea"/>
                <a:cs typeface="+mn-cs"/>
              </a:rPr>
              <a:t>Journal of strategy and management</a:t>
            </a:r>
            <a:r>
              <a:rPr lang="en-US" sz="1200" kern="1200" dirty="0">
                <a:solidFill>
                  <a:schemeClr val="tx1"/>
                </a:solidFill>
                <a:effectLst/>
                <a:latin typeface="+mn-lt"/>
                <a:ea typeface="+mn-ea"/>
                <a:cs typeface="+mn-cs"/>
              </a:rPr>
              <a:t>.</a:t>
            </a:r>
          </a:p>
          <a:p>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Schaper</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Volery</a:t>
            </a:r>
            <a:r>
              <a:rPr lang="en-US" sz="1200" kern="1200" dirty="0">
                <a:solidFill>
                  <a:schemeClr val="tx1"/>
                </a:solidFill>
                <a:effectLst/>
                <a:latin typeface="+mn-lt"/>
                <a:ea typeface="+mn-ea"/>
                <a:cs typeface="+mn-cs"/>
              </a:rPr>
              <a:t>, T., Weber, P. and Lewis, K., 2010. </a:t>
            </a:r>
            <a:r>
              <a:rPr lang="en-US" sz="1200" i="1" kern="1200" dirty="0">
                <a:solidFill>
                  <a:schemeClr val="tx1"/>
                </a:solidFill>
                <a:effectLst/>
                <a:latin typeface="+mn-lt"/>
                <a:ea typeface="+mn-ea"/>
                <a:cs typeface="+mn-cs"/>
              </a:rPr>
              <a:t>Entrepreneurship and small business</a:t>
            </a:r>
            <a:r>
              <a:rPr lang="en-US" sz="1200" kern="1200" dirty="0">
                <a:solidFill>
                  <a:schemeClr val="tx1"/>
                </a:solidFill>
                <a:effectLst/>
                <a:latin typeface="+mn-lt"/>
                <a:ea typeface="+mn-ea"/>
                <a:cs typeface="+mn-cs"/>
              </a:rPr>
              <a:t>. John Wiley &amp; Sons.</a:t>
            </a:r>
          </a:p>
          <a:p>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Wani</a:t>
            </a:r>
            <a:r>
              <a:rPr lang="en-US" sz="1200" kern="1200" dirty="0">
                <a:solidFill>
                  <a:schemeClr val="tx1"/>
                </a:solidFill>
                <a:effectLst/>
                <a:latin typeface="+mn-lt"/>
                <a:ea typeface="+mn-ea"/>
                <a:cs typeface="+mn-cs"/>
              </a:rPr>
              <a:t>, T., 2013. From 4Ps to SAVE: A </a:t>
            </a:r>
            <a:r>
              <a:rPr lang="en-US" sz="1200" kern="1200" dirty="0" err="1">
                <a:solidFill>
                  <a:schemeClr val="tx1"/>
                </a:solidFill>
                <a:effectLst/>
                <a:latin typeface="+mn-lt"/>
                <a:ea typeface="+mn-ea"/>
                <a:cs typeface="+mn-cs"/>
              </a:rPr>
              <a:t>theoritical</a:t>
            </a:r>
            <a:r>
              <a:rPr lang="en-US" sz="1200" kern="1200" dirty="0">
                <a:solidFill>
                  <a:schemeClr val="tx1"/>
                </a:solidFill>
                <a:effectLst/>
                <a:latin typeface="+mn-lt"/>
                <a:ea typeface="+mn-ea"/>
                <a:cs typeface="+mn-cs"/>
              </a:rPr>
              <a:t> analysis of various marketing mix models. </a:t>
            </a:r>
            <a:r>
              <a:rPr lang="en-US" sz="1200" i="1" kern="1200" dirty="0">
                <a:solidFill>
                  <a:schemeClr val="tx1"/>
                </a:solidFill>
                <a:effectLst/>
                <a:latin typeface="+mn-lt"/>
                <a:ea typeface="+mn-ea"/>
                <a:cs typeface="+mn-cs"/>
              </a:rPr>
              <a:t>Business Sciences International Research Journal</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(1).</a:t>
            </a:r>
          </a:p>
          <a:p>
            <a:endParaRPr lang="en-US" dirty="0"/>
          </a:p>
        </p:txBody>
      </p:sp>
      <p:sp>
        <p:nvSpPr>
          <p:cNvPr id="4" name="Slide Number Placeholder 3"/>
          <p:cNvSpPr>
            <a:spLocks noGrp="1"/>
          </p:cNvSpPr>
          <p:nvPr>
            <p:ph type="sldNum" sz="quarter" idx="10"/>
          </p:nvPr>
        </p:nvSpPr>
        <p:spPr/>
        <p:txBody>
          <a:bodyPr/>
          <a:lstStyle/>
          <a:p>
            <a:fld id="{CA803790-6D6B-4682-87FB-A656232BEA1D}" type="slidenum">
              <a:rPr lang="en-US" smtClean="0"/>
              <a:t>11</a:t>
            </a:fld>
            <a:endParaRPr lang="en-US"/>
          </a:p>
        </p:txBody>
      </p:sp>
    </p:spTree>
    <p:extLst>
      <p:ext uri="{BB962C8B-B14F-4D97-AF65-F5344CB8AC3E}">
        <p14:creationId xmlns:p14="http://schemas.microsoft.com/office/powerpoint/2010/main" val="9379030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8/3/2022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8/3/2022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8924" y="2729046"/>
            <a:ext cx="9601196" cy="1303867"/>
          </a:xfrm>
        </p:spPr>
        <p:txBody>
          <a:bodyPr>
            <a:normAutofit/>
          </a:bodyPr>
          <a:lstStyle/>
          <a:p>
            <a:r>
              <a:rPr lang="en-US" sz="5400" dirty="0"/>
              <a:t>Welcome to the Presentation </a:t>
            </a:r>
          </a:p>
        </p:txBody>
      </p:sp>
    </p:spTree>
    <p:extLst>
      <p:ext uri="{BB962C8B-B14F-4D97-AF65-F5344CB8AC3E}">
        <p14:creationId xmlns:p14="http://schemas.microsoft.com/office/powerpoint/2010/main" val="828522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6640" y="1999919"/>
            <a:ext cx="6815669" cy="1515533"/>
          </a:xfrm>
        </p:spPr>
        <p:txBody>
          <a:bodyPr/>
          <a:lstStyle/>
          <a:p>
            <a:r>
              <a:rPr lang="en-US" dirty="0"/>
              <a:t>Entrepreneurship </a:t>
            </a:r>
          </a:p>
        </p:txBody>
      </p:sp>
    </p:spTree>
    <p:extLst>
      <p:ext uri="{BB962C8B-B14F-4D97-AF65-F5344CB8AC3E}">
        <p14:creationId xmlns:p14="http://schemas.microsoft.com/office/powerpoint/2010/main" val="1624446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Introduction </a:t>
            </a:r>
          </a:p>
        </p:txBody>
      </p:sp>
      <p:sp>
        <p:nvSpPr>
          <p:cNvPr id="3" name="Content Placeholder 2"/>
          <p:cNvSpPr>
            <a:spLocks noGrp="1"/>
          </p:cNvSpPr>
          <p:nvPr>
            <p:ph idx="1"/>
          </p:nvPr>
        </p:nvSpPr>
        <p:spPr/>
        <p:txBody>
          <a:bodyPr>
            <a:normAutofit/>
          </a:bodyPr>
          <a:lstStyle/>
          <a:p>
            <a:pPr algn="just"/>
            <a:r>
              <a:rPr lang="en-US" dirty="0"/>
              <a:t>In business place, each new or established company performs different action procedures to satisfy consumers and achieve organizational mission and target.</a:t>
            </a:r>
          </a:p>
          <a:p>
            <a:pPr algn="just"/>
            <a:r>
              <a:rPr lang="en-US" dirty="0"/>
              <a:t> Each business organization follows a legal structure, format and management strategy to conduct activities in workplace (</a:t>
            </a:r>
            <a:r>
              <a:rPr lang="en-US" dirty="0" err="1"/>
              <a:t>Vorley</a:t>
            </a:r>
            <a:r>
              <a:rPr lang="en-US" dirty="0"/>
              <a:t> &amp; Other 2019). </a:t>
            </a:r>
          </a:p>
          <a:p>
            <a:endParaRPr lang="en-US" dirty="0"/>
          </a:p>
        </p:txBody>
      </p:sp>
    </p:spTree>
    <p:extLst>
      <p:ext uri="{BB962C8B-B14F-4D97-AF65-F5344CB8AC3E}">
        <p14:creationId xmlns:p14="http://schemas.microsoft.com/office/powerpoint/2010/main" val="4262438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Overview of Crystal Car Wash Company and it’s services </a:t>
            </a:r>
          </a:p>
        </p:txBody>
      </p:sp>
      <p:sp>
        <p:nvSpPr>
          <p:cNvPr id="3" name="Content Placeholder 2"/>
          <p:cNvSpPr>
            <a:spLocks noGrp="1"/>
          </p:cNvSpPr>
          <p:nvPr>
            <p:ph idx="1"/>
          </p:nvPr>
        </p:nvSpPr>
        <p:spPr>
          <a:xfrm>
            <a:off x="1199867" y="2285999"/>
            <a:ext cx="9601196" cy="3318936"/>
          </a:xfrm>
        </p:spPr>
        <p:txBody>
          <a:bodyPr>
            <a:normAutofit/>
          </a:bodyPr>
          <a:lstStyle/>
          <a:p>
            <a:pPr algn="just"/>
            <a:r>
              <a:rPr lang="en-US" dirty="0"/>
              <a:t>Crystal car wash is a car washing company in Mine road Manchester, which trying to perform outstanding operations in workplace for holding a better position in complex business place. </a:t>
            </a:r>
          </a:p>
          <a:p>
            <a:pPr algn="just"/>
            <a:r>
              <a:rPr lang="en-US" dirty="0"/>
              <a:t>This car washing company provides high services and facilities to customers and also take very reasonable price for improving customer’s satisfaction.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39487" y="4301248"/>
            <a:ext cx="3904325" cy="2031313"/>
          </a:xfrm>
          <a:prstGeom prst="rect">
            <a:avLst/>
          </a:prstGeom>
        </p:spPr>
      </p:pic>
    </p:spTree>
    <p:extLst>
      <p:ext uri="{BB962C8B-B14F-4D97-AF65-F5344CB8AC3E}">
        <p14:creationId xmlns:p14="http://schemas.microsoft.com/office/powerpoint/2010/main" val="3720673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Ownership, legal format and management policy of Crystal Car Wash Company </a:t>
            </a:r>
          </a:p>
        </p:txBody>
      </p:sp>
      <p:sp>
        <p:nvSpPr>
          <p:cNvPr id="3" name="Content Placeholder 2"/>
          <p:cNvSpPr>
            <a:spLocks noGrp="1"/>
          </p:cNvSpPr>
          <p:nvPr>
            <p:ph idx="1"/>
          </p:nvPr>
        </p:nvSpPr>
        <p:spPr/>
        <p:txBody>
          <a:bodyPr/>
          <a:lstStyle/>
          <a:p>
            <a:pPr algn="just"/>
            <a:r>
              <a:rPr lang="en-US" dirty="0"/>
              <a:t>Crystal Car Wash is a private limited company, which tries to gain high profit from competitive business place. </a:t>
            </a:r>
          </a:p>
          <a:p>
            <a:pPr algn="just"/>
            <a:r>
              <a:rPr lang="en-US" dirty="0"/>
              <a:t>The owner of this company is very innovative and dedicative who tries to make most suitable business decision and plan for performing functions in workplace. </a:t>
            </a:r>
          </a:p>
        </p:txBody>
      </p:sp>
    </p:spTree>
    <p:extLst>
      <p:ext uri="{BB962C8B-B14F-4D97-AF65-F5344CB8AC3E}">
        <p14:creationId xmlns:p14="http://schemas.microsoft.com/office/powerpoint/2010/main" val="1675649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p>
        </p:txBody>
      </p:sp>
      <p:sp>
        <p:nvSpPr>
          <p:cNvPr id="3" name="Content Placeholder 2"/>
          <p:cNvSpPr>
            <a:spLocks noGrp="1"/>
          </p:cNvSpPr>
          <p:nvPr>
            <p:ph idx="1"/>
          </p:nvPr>
        </p:nvSpPr>
        <p:spPr/>
        <p:txBody>
          <a:bodyPr/>
          <a:lstStyle/>
          <a:p>
            <a:pPr algn="just"/>
            <a:r>
              <a:rPr lang="en-US" dirty="0"/>
              <a:t>The main objective of this car washing company is to collect competitive profit than other similar business organization in competitive  marketplace (Lewis &amp; Other 2010).</a:t>
            </a:r>
          </a:p>
          <a:p>
            <a:pPr algn="just"/>
            <a:r>
              <a:rPr lang="en-US" dirty="0"/>
              <a:t> The leaders of this company visit different business units and also observe their actual performance in workplace.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2024" y="4216400"/>
            <a:ext cx="2867949" cy="1809750"/>
          </a:xfrm>
          <a:prstGeom prst="rect">
            <a:avLst/>
          </a:prstGeom>
        </p:spPr>
      </p:pic>
    </p:spTree>
    <p:extLst>
      <p:ext uri="{BB962C8B-B14F-4D97-AF65-F5344CB8AC3E}">
        <p14:creationId xmlns:p14="http://schemas.microsoft.com/office/powerpoint/2010/main" val="841328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SWOT analysis of Crystal Car Washing Company </a:t>
            </a:r>
          </a:p>
        </p:txBody>
      </p:sp>
      <p:sp>
        <p:nvSpPr>
          <p:cNvPr id="3" name="Content Placeholder 2"/>
          <p:cNvSpPr>
            <a:spLocks noGrp="1"/>
          </p:cNvSpPr>
          <p:nvPr>
            <p:ph idx="1"/>
          </p:nvPr>
        </p:nvSpPr>
        <p:spPr/>
        <p:txBody>
          <a:bodyPr>
            <a:normAutofit/>
          </a:bodyPr>
          <a:lstStyle/>
          <a:p>
            <a:pPr algn="just"/>
            <a:r>
              <a:rPr lang="en-US" dirty="0"/>
              <a:t>SWOT analysis of Crystal Car Washing Company refers to strengths, weakness, opportunities and threats that are internal factors of company. </a:t>
            </a:r>
          </a:p>
          <a:p>
            <a:pPr algn="just"/>
            <a:r>
              <a:rPr lang="en-US" dirty="0"/>
              <a:t>The strengths factors of Crystal Car Washing Company are high quality services, skilled employees, technological availability and effective management of resources and capabilities in workplace (Helms &amp; Nixon 2010). </a:t>
            </a:r>
          </a:p>
        </p:txBody>
      </p:sp>
    </p:spTree>
    <p:extLst>
      <p:ext uri="{BB962C8B-B14F-4D97-AF65-F5344CB8AC3E}">
        <p14:creationId xmlns:p14="http://schemas.microsoft.com/office/powerpoint/2010/main" val="1187702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4ps marketing of Crystal Car Washing  Company </a:t>
            </a:r>
          </a:p>
        </p:txBody>
      </p:sp>
      <p:sp>
        <p:nvSpPr>
          <p:cNvPr id="3" name="Content Placeholder 2"/>
          <p:cNvSpPr>
            <a:spLocks noGrp="1"/>
          </p:cNvSpPr>
          <p:nvPr>
            <p:ph idx="1"/>
          </p:nvPr>
        </p:nvSpPr>
        <p:spPr>
          <a:xfrm>
            <a:off x="1295402" y="2393159"/>
            <a:ext cx="9601196" cy="3318936"/>
          </a:xfrm>
        </p:spPr>
        <p:txBody>
          <a:bodyPr>
            <a:normAutofit/>
          </a:bodyPr>
          <a:lstStyle/>
          <a:p>
            <a:pPr algn="just"/>
            <a:r>
              <a:rPr lang="en-US" dirty="0"/>
              <a:t>4ps marketing of Crystal Car Washing company are-product, price, place and promotion that directly influence to services and satisfaction of customers in marketplace. </a:t>
            </a:r>
          </a:p>
          <a:p>
            <a:pPr algn="just"/>
            <a:r>
              <a:rPr lang="en-US" dirty="0"/>
              <a:t>This Car washing company also tries to fix reasonable price for each services of customers and action procedures in complex business place (</a:t>
            </a:r>
            <a:r>
              <a:rPr lang="en-US" dirty="0" err="1"/>
              <a:t>Wani</a:t>
            </a:r>
            <a:r>
              <a:rPr lang="en-US" dirty="0"/>
              <a:t>, 2013). </a:t>
            </a:r>
          </a:p>
          <a:p>
            <a:pPr algn="just"/>
            <a:r>
              <a:rPr lang="en-US" dirty="0"/>
              <a:t>This company also uses various technological instruments and social media tools to conduct desired advertising procedures.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3273" y="4940312"/>
            <a:ext cx="2893325" cy="1296101"/>
          </a:xfrm>
          <a:prstGeom prst="rect">
            <a:avLst/>
          </a:prstGeom>
        </p:spPr>
      </p:pic>
    </p:spTree>
    <p:extLst>
      <p:ext uri="{BB962C8B-B14F-4D97-AF65-F5344CB8AC3E}">
        <p14:creationId xmlns:p14="http://schemas.microsoft.com/office/powerpoint/2010/main" val="394891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target market and marketing strategies of Crystal Car Washing Company </a:t>
            </a:r>
          </a:p>
        </p:txBody>
      </p:sp>
      <p:sp>
        <p:nvSpPr>
          <p:cNvPr id="3" name="Content Placeholder 2"/>
          <p:cNvSpPr>
            <a:spLocks noGrp="1"/>
          </p:cNvSpPr>
          <p:nvPr>
            <p:ph idx="1"/>
          </p:nvPr>
        </p:nvSpPr>
        <p:spPr/>
        <p:txBody>
          <a:bodyPr/>
          <a:lstStyle/>
          <a:p>
            <a:pPr algn="just"/>
            <a:r>
              <a:rPr lang="en-US" dirty="0"/>
              <a:t>The target market of Crystal Car Washing Company is urban area where consumer’s demand is high. </a:t>
            </a:r>
          </a:p>
          <a:p>
            <a:pPr algn="just"/>
            <a:r>
              <a:rPr lang="en-US" dirty="0"/>
              <a:t>The marketing department of Crystal Car Washing Company follows various strategies like- reasonable price of services s, discount for selected items and </a:t>
            </a:r>
            <a:r>
              <a:rPr lang="en-US" dirty="0" err="1"/>
              <a:t>gamificaiton</a:t>
            </a:r>
            <a:r>
              <a:rPr lang="en-US" dirty="0"/>
              <a:t> program for improving customer’s happiness in competitive business place.</a:t>
            </a:r>
          </a:p>
          <a:p>
            <a:endParaRPr lang="en-US" dirty="0"/>
          </a:p>
        </p:txBody>
      </p:sp>
    </p:spTree>
    <p:extLst>
      <p:ext uri="{BB962C8B-B14F-4D97-AF65-F5344CB8AC3E}">
        <p14:creationId xmlns:p14="http://schemas.microsoft.com/office/powerpoint/2010/main" val="262293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Conclusion </a:t>
            </a:r>
          </a:p>
        </p:txBody>
      </p:sp>
      <p:sp>
        <p:nvSpPr>
          <p:cNvPr id="3" name="Content Placeholder 2"/>
          <p:cNvSpPr>
            <a:spLocks noGrp="1"/>
          </p:cNvSpPr>
          <p:nvPr>
            <p:ph idx="1"/>
          </p:nvPr>
        </p:nvSpPr>
        <p:spPr/>
        <p:txBody>
          <a:bodyPr/>
          <a:lstStyle/>
          <a:p>
            <a:pPr algn="just"/>
            <a:r>
              <a:rPr lang="en-US" dirty="0"/>
              <a:t>In nutshell, we can say each small or prominent business organization conducts various action procedures to reach sustainable organizational goals and objectives. </a:t>
            </a:r>
          </a:p>
          <a:p>
            <a:pPr algn="just"/>
            <a:r>
              <a:rPr lang="en-US" dirty="0"/>
              <a:t>Entrepreneurs or owners of company should be more dynamic, intellectual and innovative to ensure outstanding operations in any competitive situations (Bridge &amp; O'Neill  2012).</a:t>
            </a:r>
          </a:p>
          <a:p>
            <a:endParaRPr lang="en-US" dirty="0"/>
          </a:p>
        </p:txBody>
      </p:sp>
    </p:spTree>
    <p:extLst>
      <p:ext uri="{BB962C8B-B14F-4D97-AF65-F5344CB8AC3E}">
        <p14:creationId xmlns:p14="http://schemas.microsoft.com/office/powerpoint/2010/main" val="1602390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Reference </a:t>
            </a:r>
          </a:p>
        </p:txBody>
      </p:sp>
      <p:sp>
        <p:nvSpPr>
          <p:cNvPr id="3" name="Content Placeholder 2"/>
          <p:cNvSpPr>
            <a:spLocks noGrp="1"/>
          </p:cNvSpPr>
          <p:nvPr>
            <p:ph idx="1"/>
          </p:nvPr>
        </p:nvSpPr>
        <p:spPr/>
        <p:txBody>
          <a:bodyPr>
            <a:normAutofit lnSpcReduction="10000"/>
          </a:bodyPr>
          <a:lstStyle/>
          <a:p>
            <a:pPr marL="0" indent="0">
              <a:buNone/>
            </a:pPr>
            <a:endParaRPr lang="en-US" dirty="0"/>
          </a:p>
          <a:p>
            <a:r>
              <a:rPr lang="en-US" dirty="0"/>
              <a:t>Bridge, S. and O'Neill, K., 2012. </a:t>
            </a:r>
            <a:r>
              <a:rPr lang="en-US" i="1" dirty="0"/>
              <a:t>Understanding enterprise: Entrepreneurship and small business</a:t>
            </a:r>
            <a:r>
              <a:rPr lang="en-US" dirty="0"/>
              <a:t>. Macmillan International Higher Education.</a:t>
            </a:r>
          </a:p>
          <a:p>
            <a:r>
              <a:rPr lang="en-US" dirty="0"/>
              <a:t>Helms, M.M. and Nixon, J., 2010. Exploring SWOT analysis–where are we now? A review of academic research from the last decade. </a:t>
            </a:r>
            <a:r>
              <a:rPr lang="en-US" i="1" dirty="0"/>
              <a:t>Journal of strategy and management</a:t>
            </a:r>
            <a:r>
              <a:rPr lang="en-US" dirty="0"/>
              <a:t>.</a:t>
            </a:r>
          </a:p>
          <a:p>
            <a:r>
              <a:rPr lang="en-US" dirty="0" err="1"/>
              <a:t>Wani</a:t>
            </a:r>
            <a:r>
              <a:rPr lang="en-US" dirty="0"/>
              <a:t>, T., 2013. From 4Ps to SAVE: A </a:t>
            </a:r>
            <a:r>
              <a:rPr lang="en-US" dirty="0" err="1"/>
              <a:t>theoritical</a:t>
            </a:r>
            <a:r>
              <a:rPr lang="en-US" dirty="0"/>
              <a:t> analysis of various marketing mix models. </a:t>
            </a:r>
            <a:r>
              <a:rPr lang="en-US" i="1" dirty="0"/>
              <a:t>Business Sciences International Research Journal</a:t>
            </a:r>
            <a:r>
              <a:rPr lang="en-US" dirty="0"/>
              <a:t>, </a:t>
            </a:r>
            <a:r>
              <a:rPr lang="en-US" i="1" dirty="0"/>
              <a:t>1</a:t>
            </a:r>
            <a:r>
              <a:rPr lang="en-US" dirty="0"/>
              <a:t>(1).</a:t>
            </a:r>
          </a:p>
          <a:p>
            <a:endParaRPr lang="en-US" dirty="0"/>
          </a:p>
        </p:txBody>
      </p:sp>
    </p:spTree>
    <p:extLst>
      <p:ext uri="{BB962C8B-B14F-4D97-AF65-F5344CB8AC3E}">
        <p14:creationId xmlns:p14="http://schemas.microsoft.com/office/powerpoint/2010/main" val="3723554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9492" y="2797284"/>
            <a:ext cx="9601196" cy="1303867"/>
          </a:xfrm>
        </p:spPr>
        <p:txBody>
          <a:bodyPr>
            <a:normAutofit/>
          </a:bodyPr>
          <a:lstStyle/>
          <a:p>
            <a:r>
              <a:rPr lang="en-US" sz="5400" dirty="0"/>
              <a:t>Thank You </a:t>
            </a:r>
          </a:p>
        </p:txBody>
      </p:sp>
    </p:spTree>
    <p:extLst>
      <p:ext uri="{BB962C8B-B14F-4D97-AF65-F5344CB8AC3E}">
        <p14:creationId xmlns:p14="http://schemas.microsoft.com/office/powerpoint/2010/main" val="32308527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80</TotalTime>
  <Words>1432</Words>
  <Application>Microsoft Office PowerPoint</Application>
  <PresentationFormat>Widescreen</PresentationFormat>
  <Paragraphs>59</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Welcome to the Presentation </vt:lpstr>
      <vt:lpstr>Entrepreneurship </vt:lpstr>
      <vt:lpstr>Introduction </vt:lpstr>
      <vt:lpstr>Overview of Crystal Car Wash Company and it’s services </vt:lpstr>
      <vt:lpstr>Ownership, legal format and management policy of Crystal Car Wash Company </vt:lpstr>
      <vt:lpstr>Continue.. </vt:lpstr>
      <vt:lpstr>SWOT analysis of Crystal Car Washing Company </vt:lpstr>
      <vt:lpstr>4ps marketing of Crystal Car Washing  Company </vt:lpstr>
      <vt:lpstr>The target market and marketing strategies of Crystal Car Washing Company </vt:lpstr>
      <vt:lpstr>Conclusion </vt:lpstr>
      <vt:lpstr>Reference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dc:title>
  <dc:creator>Andrei Stefan</dc:creator>
  <cp:lastModifiedBy>Andrei Stefan</cp:lastModifiedBy>
  <cp:revision>14</cp:revision>
  <dcterms:created xsi:type="dcterms:W3CDTF">2022-07-29T09:42:41Z</dcterms:created>
  <dcterms:modified xsi:type="dcterms:W3CDTF">2022-08-03T02:36:44Z</dcterms:modified>
</cp:coreProperties>
</file>