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F3B6B-83C1-488B-AA5D-AC02CF2A0B98}" v="29" dt="2021-11-10T20:09:57.7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94660"/>
  </p:normalViewPr>
  <p:slideViewPr>
    <p:cSldViewPr snapToGrid="0">
      <p:cViewPr varScale="1">
        <p:scale>
          <a:sx n="78" d="100"/>
          <a:sy n="78" d="100"/>
        </p:scale>
        <p:origin x="86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11/10/2021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11/10/2021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11/10/2021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11/10/2021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5366B-B5DE-9249-81CB-ADEE3B080C24}"/>
              </a:ext>
            </a:extLst>
          </p:cNvPr>
          <p:cNvSpPr>
            <a:spLocks noGrp="1"/>
          </p:cNvSpPr>
          <p:nvPr>
            <p:ph type="ctrTitle"/>
          </p:nvPr>
        </p:nvSpPr>
        <p:spPr/>
        <p:txBody>
          <a:bodyPr/>
          <a:lstStyle/>
          <a:p>
            <a:r>
              <a:rPr lang="en-GB" dirty="0"/>
              <a:t>Land Rover - strategic management </a:t>
            </a:r>
            <a:endParaRPr lang="en-US" dirty="0"/>
          </a:p>
        </p:txBody>
      </p:sp>
      <p:sp>
        <p:nvSpPr>
          <p:cNvPr id="3" name="Subtitle 2">
            <a:extLst>
              <a:ext uri="{FF2B5EF4-FFF2-40B4-BE49-F238E27FC236}">
                <a16:creationId xmlns:a16="http://schemas.microsoft.com/office/drawing/2014/main" id="{542A8AA0-900E-294E-9DA3-C16330AEDEB6}"/>
              </a:ext>
            </a:extLst>
          </p:cNvPr>
          <p:cNvSpPr>
            <a:spLocks noGrp="1"/>
          </p:cNvSpPr>
          <p:nvPr>
            <p:ph type="subTitle" idx="1"/>
          </p:nvPr>
        </p:nvSpPr>
        <p:spPr>
          <a:xfrm>
            <a:off x="2695194" y="4465433"/>
            <a:ext cx="6801612" cy="1239894"/>
          </a:xfrm>
        </p:spPr>
        <p:txBody>
          <a:bodyPr>
            <a:normAutofit lnSpcReduction="10000"/>
          </a:bodyPr>
          <a:lstStyle/>
          <a:p>
            <a:r>
              <a:rPr lang="en-GB" dirty="0"/>
              <a:t>Strategies for resilience and prosperity (BMSP6006)</a:t>
            </a:r>
          </a:p>
          <a:p>
            <a:r>
              <a:rPr lang="en-GB" dirty="0"/>
              <a:t>Glenn </a:t>
            </a:r>
            <a:r>
              <a:rPr lang="en-GB" dirty="0" err="1"/>
              <a:t>Behenna</a:t>
            </a:r>
            <a:endParaRPr lang="en-GB" dirty="0"/>
          </a:p>
          <a:p>
            <a:r>
              <a:rPr lang="en-GB" dirty="0"/>
              <a:t>By Caitlin Innes 1900689</a:t>
            </a:r>
            <a:endParaRPr lang="en-US" dirty="0"/>
          </a:p>
        </p:txBody>
      </p:sp>
      <p:pic>
        <p:nvPicPr>
          <p:cNvPr id="5" name="Audio 4">
            <a:hlinkClick r:id="" action="ppaction://media"/>
            <a:extLst>
              <a:ext uri="{FF2B5EF4-FFF2-40B4-BE49-F238E27FC236}">
                <a16:creationId xmlns:a16="http://schemas.microsoft.com/office/drawing/2014/main" id="{A6BA1BA8-FBE4-41C7-A586-B79C9776DB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969369246"/>
      </p:ext>
    </p:extLst>
  </p:cSld>
  <p:clrMapOvr>
    <a:masterClrMapping/>
  </p:clrMapOvr>
  <mc:AlternateContent xmlns:mc="http://schemas.openxmlformats.org/markup-compatibility/2006">
    <mc:Choice xmlns:p14="http://schemas.microsoft.com/office/powerpoint/2010/main" Requires="p14">
      <p:transition spd="slow" p14:dur="2000" advTm="10366"/>
    </mc:Choice>
    <mc:Fallback>
      <p:transition spd="slow" advTm="1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949D-5294-1941-B982-BE49DBF8A7C3}"/>
              </a:ext>
            </a:extLst>
          </p:cNvPr>
          <p:cNvSpPr>
            <a:spLocks noGrp="1"/>
          </p:cNvSpPr>
          <p:nvPr>
            <p:ph type="title"/>
          </p:nvPr>
        </p:nvSpPr>
        <p:spPr>
          <a:xfrm>
            <a:off x="1600200" y="1220580"/>
            <a:ext cx="8991600" cy="1645920"/>
          </a:xfrm>
        </p:spPr>
        <p:txBody>
          <a:bodyPr/>
          <a:lstStyle/>
          <a:p>
            <a:r>
              <a:rPr lang="en-GB" dirty="0"/>
              <a:t>What is strategy?</a:t>
            </a:r>
            <a:endParaRPr lang="en-US" dirty="0"/>
          </a:p>
        </p:txBody>
      </p:sp>
      <p:sp>
        <p:nvSpPr>
          <p:cNvPr id="4" name="TextBox 3">
            <a:extLst>
              <a:ext uri="{FF2B5EF4-FFF2-40B4-BE49-F238E27FC236}">
                <a16:creationId xmlns:a16="http://schemas.microsoft.com/office/drawing/2014/main" id="{51EAC9A4-C4A1-418B-9F29-C2D9C97B69A0}"/>
              </a:ext>
            </a:extLst>
          </p:cNvPr>
          <p:cNvSpPr txBox="1"/>
          <p:nvPr/>
        </p:nvSpPr>
        <p:spPr>
          <a:xfrm>
            <a:off x="2797277" y="3429000"/>
            <a:ext cx="6597445" cy="1631216"/>
          </a:xfrm>
          <a:prstGeom prst="rect">
            <a:avLst/>
          </a:prstGeom>
          <a:noFill/>
        </p:spPr>
        <p:txBody>
          <a:bodyPr wrap="square">
            <a:spAutoFit/>
          </a:bodyPr>
          <a:lstStyle/>
          <a:p>
            <a:pPr algn="just"/>
            <a:r>
              <a:rPr lang="en-US" sz="2000" b="0" i="0" dirty="0">
                <a:solidFill>
                  <a:srgbClr val="000000"/>
                </a:solidFill>
                <a:effectLst/>
                <a:latin typeface="Arial" panose="020B0604020202020204" pitchFamily="34" charset="0"/>
                <a:cs typeface="Arial" panose="020B0604020202020204" pitchFamily="34" charset="0"/>
              </a:rPr>
              <a:t>A definition of strategy given by </a:t>
            </a:r>
            <a:r>
              <a:rPr lang="en-GB" sz="20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Juneja</a:t>
            </a:r>
            <a:r>
              <a:rPr lang="en-GB" sz="20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2015) is that strategy is the direction that an organisation goes in with  its components to be able to achieve their goals to get to the future the company wants. Additionally, strategy is noted to be a ‘strategic planning process’ (</a:t>
            </a:r>
            <a:r>
              <a:rPr lang="en-GB" sz="20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Juneja</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2015).</a:t>
            </a:r>
            <a:endParaRPr lang="en-GB" sz="20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D273C75A-11E1-4647-B564-7A14881922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4230835344"/>
      </p:ext>
    </p:extLst>
  </p:cSld>
  <p:clrMapOvr>
    <a:masterClrMapping/>
  </p:clrMapOvr>
  <mc:AlternateContent xmlns:mc="http://schemas.openxmlformats.org/markup-compatibility/2006">
    <mc:Choice xmlns:p14="http://schemas.microsoft.com/office/powerpoint/2010/main" Requires="p14">
      <p:transition spd="slow" p14:dur="2000" advTm="30520"/>
    </mc:Choice>
    <mc:Fallback>
      <p:transition spd="slow" advTm="30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7FB3-7975-D44E-821C-A22EA6B3CC64}"/>
              </a:ext>
            </a:extLst>
          </p:cNvPr>
          <p:cNvSpPr>
            <a:spLocks noGrp="1"/>
          </p:cNvSpPr>
          <p:nvPr>
            <p:ph type="title"/>
          </p:nvPr>
        </p:nvSpPr>
        <p:spPr>
          <a:xfrm>
            <a:off x="1600199" y="829352"/>
            <a:ext cx="8991600" cy="1645920"/>
          </a:xfrm>
        </p:spPr>
        <p:txBody>
          <a:bodyPr/>
          <a:lstStyle/>
          <a:p>
            <a:r>
              <a:rPr lang="en-GB" dirty="0"/>
              <a:t>What is strategic management?</a:t>
            </a:r>
            <a:endParaRPr lang="en-US" dirty="0"/>
          </a:p>
        </p:txBody>
      </p:sp>
      <p:sp>
        <p:nvSpPr>
          <p:cNvPr id="4" name="TextBox 3">
            <a:extLst>
              <a:ext uri="{FF2B5EF4-FFF2-40B4-BE49-F238E27FC236}">
                <a16:creationId xmlns:a16="http://schemas.microsoft.com/office/drawing/2014/main" id="{8A535F75-50D0-43AC-878A-2556A92BF820}"/>
              </a:ext>
            </a:extLst>
          </p:cNvPr>
          <p:cNvSpPr txBox="1"/>
          <p:nvPr/>
        </p:nvSpPr>
        <p:spPr>
          <a:xfrm>
            <a:off x="1600199" y="3173361"/>
            <a:ext cx="8991600" cy="3170099"/>
          </a:xfrm>
          <a:prstGeom prst="rect">
            <a:avLst/>
          </a:prstGeom>
          <a:noFill/>
        </p:spPr>
        <p:txBody>
          <a:bodyPr wrap="square">
            <a:spAutoFit/>
          </a:bodyPr>
          <a:lstStyle/>
          <a:p>
            <a:pPr algn="just"/>
            <a:r>
              <a:rPr lang="en-US" sz="2000" dirty="0">
                <a:solidFill>
                  <a:schemeClr val="bg1"/>
                </a:solidFill>
                <a:latin typeface="Arial" panose="020B0604020202020204" pitchFamily="34" charset="0"/>
              </a:rPr>
              <a:t>Q</a:t>
            </a:r>
            <a:r>
              <a:rPr lang="en-US" sz="2000" i="0" dirty="0">
                <a:solidFill>
                  <a:schemeClr val="bg1"/>
                </a:solidFill>
                <a:effectLst/>
                <a:latin typeface="Arial" panose="020B0604020202020204" pitchFamily="34" charset="0"/>
              </a:rPr>
              <a:t>uoting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Tucci &amp; Roy (2020)</a:t>
            </a:r>
            <a:r>
              <a:rPr lang="en-US"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2000" i="0" dirty="0">
                <a:solidFill>
                  <a:schemeClr val="bg1"/>
                </a:solidFill>
                <a:effectLst/>
                <a:latin typeface="Arial" panose="020B0604020202020204" pitchFamily="34" charset="0"/>
              </a:rPr>
              <a:t>‘strategic management is the ongoing planning, monitoring, analysis and assessment of all necessities an organization needs to meet its goals and objectives.’</a:t>
            </a:r>
            <a:r>
              <a:rPr lang="en-US" sz="2000" i="0" dirty="0">
                <a:solidFill>
                  <a:schemeClr val="bg1"/>
                </a:solidFill>
                <a:effectLst/>
                <a:latin typeface="Arial" panose="020B0604020202020204" pitchFamily="34" charset="0"/>
                <a:cs typeface="Arial" panose="020B0604020202020204" pitchFamily="34" charset="0"/>
              </a:rPr>
              <a:t> </a:t>
            </a:r>
          </a:p>
          <a:p>
            <a:pPr algn="just"/>
            <a:endParaRPr lang="en-US" sz="2000" dirty="0">
              <a:solidFill>
                <a:schemeClr val="bg1"/>
              </a:solidFill>
              <a:latin typeface="Arial" panose="020B0604020202020204" pitchFamily="34" charset="0"/>
              <a:cs typeface="Arial" panose="020B0604020202020204" pitchFamily="34" charset="0"/>
            </a:endParaRPr>
          </a:p>
          <a:p>
            <a:pPr algn="just"/>
            <a:r>
              <a:rPr lang="en-US" sz="2000" dirty="0">
                <a:solidFill>
                  <a:schemeClr val="bg1"/>
                </a:solidFill>
                <a:latin typeface="Arial" panose="020B0604020202020204" pitchFamily="34" charset="0"/>
                <a:cs typeface="Arial" panose="020B0604020202020204" pitchFamily="34" charset="0"/>
              </a:rPr>
              <a:t>S</a:t>
            </a:r>
            <a:r>
              <a:rPr lang="en-US" sz="2000" b="0" i="0" dirty="0">
                <a:solidFill>
                  <a:schemeClr val="bg1"/>
                </a:solidFill>
                <a:effectLst/>
                <a:latin typeface="Arial" panose="020B0604020202020204" pitchFamily="34" charset="0"/>
                <a:cs typeface="Arial" panose="020B0604020202020204" pitchFamily="34" charset="0"/>
              </a:rPr>
              <a:t>trategic management strategies are constantly changing over time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(Tucci &amp; Roy, 2020)</a:t>
            </a:r>
            <a:r>
              <a:rPr lang="en-US" sz="2000" b="0" i="0" dirty="0">
                <a:solidFill>
                  <a:schemeClr val="bg1"/>
                </a:solidFill>
                <a:effectLst/>
                <a:latin typeface="Arial" panose="020B0604020202020204" pitchFamily="34" charset="0"/>
                <a:cs typeface="Arial" panose="020B0604020202020204" pitchFamily="34" charset="0"/>
              </a:rPr>
              <a:t>. Prominent theorist in the field of strategic management strategies include people such as Peter Drucker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(Tucci &amp; Roy, 2020)</a:t>
            </a:r>
            <a:r>
              <a:rPr lang="en-US" sz="2000" dirty="0">
                <a:solidFill>
                  <a:schemeClr val="bg1"/>
                </a:solidFill>
                <a:latin typeface="Arial" panose="020B0604020202020204" pitchFamily="34" charset="0"/>
                <a:cs typeface="Arial" panose="020B0604020202020204" pitchFamily="34" charset="0"/>
              </a:rPr>
              <a:t>. </a:t>
            </a:r>
            <a:r>
              <a:rPr lang="en-US" sz="2000" b="0" i="0" dirty="0">
                <a:solidFill>
                  <a:schemeClr val="bg1"/>
                </a:solidFill>
                <a:effectLst/>
                <a:latin typeface="Arial" panose="020B0604020202020204" pitchFamily="34" charset="0"/>
                <a:cs typeface="Arial" panose="020B0604020202020204" pitchFamily="34" charset="0"/>
              </a:rPr>
              <a:t>Among his contributions came the idea that a business purpose was to create a customer, this leading to the wants of the customer, this then determines what a business is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(Tucci &amp; Roy, 2020)</a:t>
            </a:r>
            <a:r>
              <a:rPr lang="en-US" sz="2000" b="0" i="0" dirty="0">
                <a:solidFill>
                  <a:schemeClr val="bg1"/>
                </a:solidFill>
                <a:effectLst/>
                <a:latin typeface="Arial" panose="020B0604020202020204" pitchFamily="34" charset="0"/>
                <a:cs typeface="Arial" panose="020B0604020202020204" pitchFamily="34" charset="0"/>
              </a:rPr>
              <a:t>. </a:t>
            </a:r>
          </a:p>
        </p:txBody>
      </p:sp>
      <p:pic>
        <p:nvPicPr>
          <p:cNvPr id="3" name="Audio 2">
            <a:hlinkClick r:id="" action="ppaction://media"/>
            <a:extLst>
              <a:ext uri="{FF2B5EF4-FFF2-40B4-BE49-F238E27FC236}">
                <a16:creationId xmlns:a16="http://schemas.microsoft.com/office/drawing/2014/main" id="{E079252D-CA43-4E0F-AC25-4948E33FC1E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941858118"/>
      </p:ext>
    </p:extLst>
  </p:cSld>
  <p:clrMapOvr>
    <a:masterClrMapping/>
  </p:clrMapOvr>
  <mc:AlternateContent xmlns:mc="http://schemas.openxmlformats.org/markup-compatibility/2006">
    <mc:Choice xmlns:p14="http://schemas.microsoft.com/office/powerpoint/2010/main" Requires="p14">
      <p:transition spd="slow" p14:dur="2000" advTm="63284"/>
    </mc:Choice>
    <mc:Fallback>
      <p:transition spd="slow" advTm="6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4D4B23B-BADA-42F1-9062-5A6EB14CF844}"/>
              </a:ext>
            </a:extLst>
          </p:cNvPr>
          <p:cNvSpPr>
            <a:spLocks noGrp="1"/>
          </p:cNvSpPr>
          <p:nvPr>
            <p:ph type="title"/>
          </p:nvPr>
        </p:nvSpPr>
        <p:spPr>
          <a:xfrm>
            <a:off x="650965" y="274499"/>
            <a:ext cx="6242719" cy="1329712"/>
          </a:xfrm>
          <a:noFill/>
          <a:ln>
            <a:solidFill>
              <a:schemeClr val="bg1"/>
            </a:solidFill>
          </a:ln>
        </p:spPr>
        <p:txBody>
          <a:bodyPr wrap="square">
            <a:normAutofit/>
          </a:bodyPr>
          <a:lstStyle/>
          <a:p>
            <a:r>
              <a:rPr lang="en-GB" dirty="0">
                <a:solidFill>
                  <a:schemeClr val="bg1"/>
                </a:solidFill>
              </a:rPr>
              <a:t>Organisational overview</a:t>
            </a:r>
          </a:p>
        </p:txBody>
      </p:sp>
      <p:sp>
        <p:nvSpPr>
          <p:cNvPr id="3" name="Content Placeholder 2">
            <a:extLst>
              <a:ext uri="{FF2B5EF4-FFF2-40B4-BE49-F238E27FC236}">
                <a16:creationId xmlns:a16="http://schemas.microsoft.com/office/drawing/2014/main" id="{7793F984-1A79-5148-941F-5A788A0E1864}"/>
              </a:ext>
            </a:extLst>
          </p:cNvPr>
          <p:cNvSpPr>
            <a:spLocks noGrp="1"/>
          </p:cNvSpPr>
          <p:nvPr>
            <p:ph idx="1"/>
          </p:nvPr>
        </p:nvSpPr>
        <p:spPr>
          <a:xfrm>
            <a:off x="208547" y="1764632"/>
            <a:ext cx="7154779" cy="4289034"/>
          </a:xfrm>
        </p:spPr>
        <p:txBody>
          <a:bodyPr>
            <a:noAutofit/>
          </a:bodyPr>
          <a:lstStyle/>
          <a:p>
            <a:pPr>
              <a:lnSpc>
                <a:spcPct val="90000"/>
              </a:lnSpc>
            </a:pP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Land Rover’s strategy appears to be generally directed towards sustainability, they say </a:t>
            </a:r>
            <a:r>
              <a:rPr lang="en-GB" sz="16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‘We have a strong foundation on which to build a sustainable and resilient business for our customers and their communities, our partners, employees, shareholders and the environment’ </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(Jaguar Land Rover, 2021b). </a:t>
            </a:r>
          </a:p>
          <a:p>
            <a:pPr marR="540385">
              <a:lnSpc>
                <a:spcPct val="90000"/>
              </a:lnSpc>
              <a:spcAft>
                <a:spcPts val="800"/>
              </a:spcAft>
            </a:pP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Land Rover describe their new worldwide strategy as a ‘reimagination of the future’, quoting: </a:t>
            </a:r>
          </a:p>
          <a:p>
            <a:pPr marL="914400" marR="540385" indent="-914400">
              <a:lnSpc>
                <a:spcPct val="90000"/>
              </a:lnSpc>
              <a:spcAft>
                <a:spcPts val="800"/>
              </a:spcAft>
              <a:buFont typeface="+mj-lt"/>
              <a:buAutoNum type="arabicPeriod"/>
            </a:pPr>
            <a:r>
              <a:rPr lang="en-GB" sz="16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A sustainability-rich reimagination of modern luxury, unique customer experiences, and positive societal impact.</a:t>
            </a:r>
          </a:p>
          <a:p>
            <a:pPr marL="914400" marR="540385" indent="-914400">
              <a:lnSpc>
                <a:spcPct val="90000"/>
              </a:lnSpc>
              <a:spcAft>
                <a:spcPts val="800"/>
              </a:spcAft>
              <a:buFont typeface="+mj-lt"/>
              <a:buAutoNum type="arabicPeriod"/>
            </a:pPr>
            <a:r>
              <a:rPr lang="en-GB" sz="16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In the next five years, Land Rover will welcome six pure electric variants as it continues to be the world leader of luxury SUVs.</a:t>
            </a:r>
          </a:p>
          <a:p>
            <a:pPr marL="914400" marR="540385" indent="-914400">
              <a:lnSpc>
                <a:spcPct val="90000"/>
              </a:lnSpc>
              <a:spcAft>
                <a:spcPts val="800"/>
              </a:spcAft>
              <a:buFont typeface="+mj-lt"/>
              <a:buAutoNum type="arabicPeriod"/>
            </a:pPr>
            <a:r>
              <a:rPr lang="en-GB" sz="16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All Land Rover nameplates to be available in pure electric form by end of the decade; first all-electric Land Rover model in 2024.</a:t>
            </a:r>
          </a:p>
          <a:p>
            <a:pPr marL="0" marR="540385" indent="0">
              <a:lnSpc>
                <a:spcPct val="90000"/>
              </a:lnSpc>
              <a:spcAft>
                <a:spcPts val="800"/>
              </a:spcAft>
              <a:buNone/>
            </a:pP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(Jaguar Land Rover, 2021a).</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34" name="Picture 10" descr="Range Rover and Range Rover Sport P400e - Chargemaster">
            <a:extLst>
              <a:ext uri="{FF2B5EF4-FFF2-40B4-BE49-F238E27FC236}">
                <a16:creationId xmlns:a16="http://schemas.microsoft.com/office/drawing/2014/main" id="{745578C3-1CAE-4DC7-934A-11BBBD5511B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19870" y="2187775"/>
            <a:ext cx="3428662" cy="2281618"/>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D5211CDB-9477-41F8-85AE-32F83D5D10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691018211"/>
      </p:ext>
    </p:extLst>
  </p:cSld>
  <p:clrMapOvr>
    <a:masterClrMapping/>
  </p:clrMapOvr>
  <mc:AlternateContent xmlns:mc="http://schemas.openxmlformats.org/markup-compatibility/2006">
    <mc:Choice xmlns:p14="http://schemas.microsoft.com/office/powerpoint/2010/main" Requires="p14">
      <p:transition spd="slow" p14:dur="2000" advTm="102967"/>
    </mc:Choice>
    <mc:Fallback>
      <p:transition spd="slow" advTm="102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EB9B5-10F7-E740-BACE-BA7793FCBF30}"/>
              </a:ext>
            </a:extLst>
          </p:cNvPr>
          <p:cNvSpPr>
            <a:spLocks noGrp="1"/>
          </p:cNvSpPr>
          <p:nvPr>
            <p:ph type="title"/>
          </p:nvPr>
        </p:nvSpPr>
        <p:spPr>
          <a:xfrm>
            <a:off x="2231136" y="964692"/>
            <a:ext cx="7729728" cy="1188720"/>
          </a:xfrm>
        </p:spPr>
        <p:txBody>
          <a:bodyPr vert="horz" lIns="182880" tIns="182880" rIns="182880" bIns="182880" rtlCol="0" anchor="ctr">
            <a:normAutofit/>
          </a:bodyPr>
          <a:lstStyle/>
          <a:p>
            <a:r>
              <a:rPr lang="en-US"/>
              <a:t>Porters five forces</a:t>
            </a:r>
            <a:endParaRPr lang="en-US" dirty="0"/>
          </a:p>
        </p:txBody>
      </p:sp>
      <p:graphicFrame>
        <p:nvGraphicFramePr>
          <p:cNvPr id="8" name="Content Placeholder 4">
            <a:extLst>
              <a:ext uri="{FF2B5EF4-FFF2-40B4-BE49-F238E27FC236}">
                <a16:creationId xmlns:a16="http://schemas.microsoft.com/office/drawing/2014/main" id="{92092B94-2024-4A2A-B7F8-38BB82ACEA79}"/>
              </a:ext>
            </a:extLst>
          </p:cNvPr>
          <p:cNvGraphicFramePr>
            <a:graphicFrameLocks noGrp="1"/>
          </p:cNvGraphicFramePr>
          <p:nvPr>
            <p:ph sz="half" idx="2"/>
          </p:nvPr>
        </p:nvGraphicFramePr>
        <p:xfrm>
          <a:off x="965200" y="3210078"/>
          <a:ext cx="10261602" cy="1964443"/>
        </p:xfrm>
        <a:graphic>
          <a:graphicData uri="http://schemas.openxmlformats.org/drawingml/2006/table">
            <a:tbl>
              <a:tblPr firstRow="1" firstCol="1" bandRow="1">
                <a:tableStyleId>{5C22544A-7EE6-4342-B048-85BDC9FD1C3A}</a:tableStyleId>
              </a:tblPr>
              <a:tblGrid>
                <a:gridCol w="1154434">
                  <a:extLst>
                    <a:ext uri="{9D8B030D-6E8A-4147-A177-3AD203B41FA5}">
                      <a16:colId xmlns:a16="http://schemas.microsoft.com/office/drawing/2014/main" val="2033054967"/>
                    </a:ext>
                  </a:extLst>
                </a:gridCol>
                <a:gridCol w="2022365">
                  <a:extLst>
                    <a:ext uri="{9D8B030D-6E8A-4147-A177-3AD203B41FA5}">
                      <a16:colId xmlns:a16="http://schemas.microsoft.com/office/drawing/2014/main" val="2878761751"/>
                    </a:ext>
                  </a:extLst>
                </a:gridCol>
                <a:gridCol w="2627229">
                  <a:extLst>
                    <a:ext uri="{9D8B030D-6E8A-4147-A177-3AD203B41FA5}">
                      <a16:colId xmlns:a16="http://schemas.microsoft.com/office/drawing/2014/main" val="1861143449"/>
                    </a:ext>
                  </a:extLst>
                </a:gridCol>
                <a:gridCol w="2892217">
                  <a:extLst>
                    <a:ext uri="{9D8B030D-6E8A-4147-A177-3AD203B41FA5}">
                      <a16:colId xmlns:a16="http://schemas.microsoft.com/office/drawing/2014/main" val="624455485"/>
                    </a:ext>
                  </a:extLst>
                </a:gridCol>
                <a:gridCol w="1565357">
                  <a:extLst>
                    <a:ext uri="{9D8B030D-6E8A-4147-A177-3AD203B41FA5}">
                      <a16:colId xmlns:a16="http://schemas.microsoft.com/office/drawing/2014/main" val="502176076"/>
                    </a:ext>
                  </a:extLst>
                </a:gridCol>
              </a:tblGrid>
              <a:tr h="567458">
                <a:tc>
                  <a:txBody>
                    <a:bodyPr/>
                    <a:lstStyle/>
                    <a:p>
                      <a:pPr algn="ctr">
                        <a:lnSpc>
                          <a:spcPct val="150000"/>
                        </a:lnSpc>
                        <a:spcAft>
                          <a:spcPts val="800"/>
                        </a:spcAft>
                      </a:pPr>
                      <a:r>
                        <a:rPr lang="en-GB" sz="1200">
                          <a:effectLst/>
                        </a:rPr>
                        <a:t>Threat of new entrants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algn="ctr">
                        <a:lnSpc>
                          <a:spcPct val="150000"/>
                        </a:lnSpc>
                        <a:spcAft>
                          <a:spcPts val="800"/>
                        </a:spcAft>
                      </a:pPr>
                      <a:r>
                        <a:rPr lang="en-GB" sz="1200">
                          <a:effectLst/>
                        </a:rPr>
                        <a:t>Bargaining power of buyers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algn="ctr">
                        <a:lnSpc>
                          <a:spcPct val="150000"/>
                        </a:lnSpc>
                        <a:spcAft>
                          <a:spcPts val="800"/>
                        </a:spcAft>
                      </a:pPr>
                      <a:r>
                        <a:rPr lang="en-GB" sz="1200">
                          <a:effectLst/>
                        </a:rPr>
                        <a:t>Threat of substitute products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algn="ctr">
                        <a:lnSpc>
                          <a:spcPct val="150000"/>
                        </a:lnSpc>
                        <a:spcAft>
                          <a:spcPts val="800"/>
                        </a:spcAft>
                      </a:pPr>
                      <a:r>
                        <a:rPr lang="en-GB" sz="1200">
                          <a:effectLst/>
                        </a:rPr>
                        <a:t>Bargaining power of suppliers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algn="ctr">
                        <a:lnSpc>
                          <a:spcPct val="150000"/>
                        </a:lnSpc>
                        <a:spcAft>
                          <a:spcPts val="800"/>
                        </a:spcAft>
                      </a:pPr>
                      <a:r>
                        <a:rPr lang="en-GB" sz="1200">
                          <a:effectLst/>
                        </a:rPr>
                        <a:t>Rivalry among existing competitors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extLst>
                  <a:ext uri="{0D108BD9-81ED-4DB2-BD59-A6C34878D82A}">
                    <a16:rowId xmlns:a16="http://schemas.microsoft.com/office/drawing/2014/main" val="1401802658"/>
                  </a:ext>
                </a:extLst>
              </a:tr>
              <a:tr h="1396985">
                <a:tc>
                  <a:txBody>
                    <a:bodyPr/>
                    <a:lstStyle/>
                    <a:p>
                      <a:pPr marL="342900" lvl="0" indent="-342900">
                        <a:lnSpc>
                          <a:spcPct val="150000"/>
                        </a:lnSpc>
                        <a:buFont typeface="Symbol" panose="05050102010706020507" pitchFamily="18" charset="2"/>
                        <a:buChar char=""/>
                      </a:pPr>
                      <a:r>
                        <a:rPr lang="en-GB" sz="1200">
                          <a:effectLst/>
                        </a:rPr>
                        <a:t>Toyota</a:t>
                      </a:r>
                      <a:endParaRPr lang="en-GB" sz="1100">
                        <a:effectLst/>
                      </a:endParaRPr>
                    </a:p>
                    <a:p>
                      <a:pPr marL="342900" lvl="0" indent="-342900">
                        <a:lnSpc>
                          <a:spcPct val="150000"/>
                        </a:lnSpc>
                        <a:buFont typeface="Symbol" panose="05050102010706020507" pitchFamily="18" charset="2"/>
                        <a:buChar char=""/>
                      </a:pPr>
                      <a:r>
                        <a:rPr lang="en-GB" sz="1200">
                          <a:effectLst/>
                        </a:rPr>
                        <a:t>Ford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marL="342900" lvl="0" indent="-342900">
                        <a:lnSpc>
                          <a:spcPct val="150000"/>
                        </a:lnSpc>
                        <a:buFont typeface="Symbol" panose="05050102010706020507" pitchFamily="18" charset="2"/>
                        <a:buChar char=""/>
                      </a:pPr>
                      <a:r>
                        <a:rPr lang="en-GB" sz="1200">
                          <a:effectLst/>
                        </a:rPr>
                        <a:t>How often customers upgrade their current car.</a:t>
                      </a:r>
                      <a:endParaRPr lang="en-GB" sz="1100">
                        <a:effectLst/>
                      </a:endParaRPr>
                    </a:p>
                    <a:p>
                      <a:pPr marL="342900" lvl="0" indent="-342900">
                        <a:lnSpc>
                          <a:spcPct val="150000"/>
                        </a:lnSpc>
                        <a:buFont typeface="Symbol" panose="05050102010706020507" pitchFamily="18" charset="2"/>
                        <a:buChar char=""/>
                      </a:pPr>
                      <a:r>
                        <a:rPr lang="en-GB" sz="1200">
                          <a:effectLst/>
                        </a:rPr>
                        <a:t>Price customers can spend.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marL="342900" lvl="0" indent="-342900">
                        <a:lnSpc>
                          <a:spcPct val="150000"/>
                        </a:lnSpc>
                        <a:buFont typeface="Symbol" panose="05050102010706020507" pitchFamily="18" charset="2"/>
                        <a:buChar char=""/>
                      </a:pPr>
                      <a:r>
                        <a:rPr lang="en-GB" sz="1200">
                          <a:effectLst/>
                        </a:rPr>
                        <a:t>Other brand now offering similar vehicles for less.</a:t>
                      </a:r>
                      <a:endParaRPr lang="en-GB" sz="1100">
                        <a:effectLst/>
                      </a:endParaRPr>
                    </a:p>
                    <a:p>
                      <a:pPr marL="342900" lvl="0" indent="-342900">
                        <a:lnSpc>
                          <a:spcPct val="150000"/>
                        </a:lnSpc>
                        <a:buFont typeface="Symbol" panose="05050102010706020507" pitchFamily="18" charset="2"/>
                        <a:buChar char=""/>
                      </a:pPr>
                      <a:r>
                        <a:rPr lang="en-GB" sz="1200">
                          <a:effectLst/>
                        </a:rPr>
                        <a:t>How the customers may view the product differentiation from competitors.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marL="342900" lvl="0" indent="-342900">
                        <a:lnSpc>
                          <a:spcPct val="150000"/>
                        </a:lnSpc>
                        <a:buFont typeface="Symbol" panose="05050102010706020507" pitchFamily="18" charset="2"/>
                        <a:buChar char=""/>
                      </a:pPr>
                      <a:r>
                        <a:rPr lang="en-GB" sz="1200">
                          <a:effectLst/>
                        </a:rPr>
                        <a:t>Lack of new suppliers meaning fewer alternative options for Land Rover if they or the supplier don’t agree on something.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tc>
                  <a:txBody>
                    <a:bodyPr/>
                    <a:lstStyle/>
                    <a:p>
                      <a:pPr marL="342900" lvl="0" indent="-342900">
                        <a:lnSpc>
                          <a:spcPct val="150000"/>
                        </a:lnSpc>
                        <a:buFont typeface="Symbol" panose="05050102010706020507" pitchFamily="18" charset="2"/>
                        <a:buChar char=""/>
                      </a:pPr>
                      <a:r>
                        <a:rPr lang="en-GB" sz="1200">
                          <a:effectLst/>
                        </a:rPr>
                        <a:t>Audi</a:t>
                      </a:r>
                      <a:endParaRPr lang="en-GB" sz="1100">
                        <a:effectLst/>
                      </a:endParaRPr>
                    </a:p>
                    <a:p>
                      <a:pPr marL="342900" lvl="0" indent="-342900">
                        <a:lnSpc>
                          <a:spcPct val="150000"/>
                        </a:lnSpc>
                        <a:buFont typeface="Symbol" panose="05050102010706020507" pitchFamily="18" charset="2"/>
                        <a:buChar char=""/>
                      </a:pPr>
                      <a:r>
                        <a:rPr lang="en-GB" sz="1200">
                          <a:effectLst/>
                        </a:rPr>
                        <a:t>Mercedes</a:t>
                      </a:r>
                      <a:endParaRPr lang="en-GB" sz="1100">
                        <a:effectLst/>
                      </a:endParaRPr>
                    </a:p>
                    <a:p>
                      <a:pPr marL="342900" lvl="0" indent="-342900">
                        <a:lnSpc>
                          <a:spcPct val="150000"/>
                        </a:lnSpc>
                        <a:buFont typeface="Symbol" panose="05050102010706020507" pitchFamily="18" charset="2"/>
                        <a:buChar char=""/>
                      </a:pPr>
                      <a:r>
                        <a:rPr lang="en-GB" sz="1200">
                          <a:effectLst/>
                        </a:rPr>
                        <a:t>Lexus</a:t>
                      </a:r>
                      <a:endParaRPr lang="en-GB" sz="1100">
                        <a:effectLst/>
                      </a:endParaRPr>
                    </a:p>
                    <a:p>
                      <a:pPr marL="342900" lvl="0" indent="-342900">
                        <a:lnSpc>
                          <a:spcPct val="150000"/>
                        </a:lnSpc>
                        <a:spcAft>
                          <a:spcPts val="800"/>
                        </a:spcAft>
                        <a:buFont typeface="Symbol" panose="05050102010706020507" pitchFamily="18" charset="2"/>
                        <a:buChar char=""/>
                      </a:pPr>
                      <a:r>
                        <a:rPr lang="en-GB" sz="1200">
                          <a:effectLst/>
                        </a:rPr>
                        <a:t>BMW</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8009" marR="48009" marT="0" marB="0"/>
                </a:tc>
                <a:extLst>
                  <a:ext uri="{0D108BD9-81ED-4DB2-BD59-A6C34878D82A}">
                    <a16:rowId xmlns:a16="http://schemas.microsoft.com/office/drawing/2014/main" val="723026628"/>
                  </a:ext>
                </a:extLst>
              </a:tr>
            </a:tbl>
          </a:graphicData>
        </a:graphic>
      </p:graphicFrame>
      <p:pic>
        <p:nvPicPr>
          <p:cNvPr id="3" name="Audio 2">
            <a:hlinkClick r:id="" action="ppaction://media"/>
            <a:extLst>
              <a:ext uri="{FF2B5EF4-FFF2-40B4-BE49-F238E27FC236}">
                <a16:creationId xmlns:a16="http://schemas.microsoft.com/office/drawing/2014/main" id="{6A5D4E2F-1B08-4674-8D4D-B5B67EB6DA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791924086"/>
      </p:ext>
    </p:extLst>
  </p:cSld>
  <p:clrMapOvr>
    <a:masterClrMapping/>
  </p:clrMapOvr>
  <mc:AlternateContent xmlns:mc="http://schemas.openxmlformats.org/markup-compatibility/2006">
    <mc:Choice xmlns:p14="http://schemas.microsoft.com/office/powerpoint/2010/main" Requires="p14">
      <p:transition spd="slow" p14:dur="2000" advTm="95490"/>
    </mc:Choice>
    <mc:Fallback>
      <p:transition spd="slow" advTm="95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DAE26-E8B4-2E40-9574-0BA412B34723}"/>
              </a:ext>
            </a:extLst>
          </p:cNvPr>
          <p:cNvSpPr>
            <a:spLocks noGrp="1"/>
          </p:cNvSpPr>
          <p:nvPr>
            <p:ph type="title"/>
          </p:nvPr>
        </p:nvSpPr>
        <p:spPr>
          <a:xfrm>
            <a:off x="2231136" y="964692"/>
            <a:ext cx="7729728" cy="1188720"/>
          </a:xfrm>
        </p:spPr>
        <p:txBody>
          <a:bodyPr vert="horz" lIns="182880" tIns="182880" rIns="182880" bIns="182880" rtlCol="0" anchor="ctr">
            <a:normAutofit/>
          </a:bodyPr>
          <a:lstStyle/>
          <a:p>
            <a:r>
              <a:rPr lang="en-US"/>
              <a:t>Swot analysis</a:t>
            </a:r>
            <a:endParaRPr lang="en-US" dirty="0"/>
          </a:p>
        </p:txBody>
      </p:sp>
      <p:graphicFrame>
        <p:nvGraphicFramePr>
          <p:cNvPr id="8" name="Content Placeholder 4">
            <a:extLst>
              <a:ext uri="{FF2B5EF4-FFF2-40B4-BE49-F238E27FC236}">
                <a16:creationId xmlns:a16="http://schemas.microsoft.com/office/drawing/2014/main" id="{076E2EB5-3D7A-4F28-A752-45A70FD10CF5}"/>
              </a:ext>
            </a:extLst>
          </p:cNvPr>
          <p:cNvGraphicFramePr>
            <a:graphicFrameLocks noGrp="1"/>
          </p:cNvGraphicFramePr>
          <p:nvPr>
            <p:ph sz="half" idx="2"/>
          </p:nvPr>
        </p:nvGraphicFramePr>
        <p:xfrm>
          <a:off x="1822031" y="2638425"/>
          <a:ext cx="8547939" cy="3107750"/>
        </p:xfrm>
        <a:graphic>
          <a:graphicData uri="http://schemas.openxmlformats.org/drawingml/2006/table">
            <a:tbl>
              <a:tblPr firstRow="1" firstCol="1" bandRow="1">
                <a:tableStyleId>{5C22544A-7EE6-4342-B048-85BDC9FD1C3A}</a:tableStyleId>
              </a:tblPr>
              <a:tblGrid>
                <a:gridCol w="4597343">
                  <a:extLst>
                    <a:ext uri="{9D8B030D-6E8A-4147-A177-3AD203B41FA5}">
                      <a16:colId xmlns:a16="http://schemas.microsoft.com/office/drawing/2014/main" val="3451924490"/>
                    </a:ext>
                  </a:extLst>
                </a:gridCol>
                <a:gridCol w="3950596">
                  <a:extLst>
                    <a:ext uri="{9D8B030D-6E8A-4147-A177-3AD203B41FA5}">
                      <a16:colId xmlns:a16="http://schemas.microsoft.com/office/drawing/2014/main" val="2765790659"/>
                    </a:ext>
                  </a:extLst>
                </a:gridCol>
              </a:tblGrid>
              <a:tr h="398354">
                <a:tc>
                  <a:txBody>
                    <a:bodyPr/>
                    <a:lstStyle/>
                    <a:p>
                      <a:pPr algn="ctr">
                        <a:lnSpc>
                          <a:spcPct val="150000"/>
                        </a:lnSpc>
                        <a:spcAft>
                          <a:spcPts val="800"/>
                        </a:spcAft>
                      </a:pPr>
                      <a:r>
                        <a:rPr lang="en-GB" sz="1700">
                          <a:effectLst/>
                        </a:rPr>
                        <a:t>Strengths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tc>
                  <a:txBody>
                    <a:bodyPr/>
                    <a:lstStyle/>
                    <a:p>
                      <a:pPr algn="ctr">
                        <a:lnSpc>
                          <a:spcPct val="150000"/>
                        </a:lnSpc>
                        <a:spcAft>
                          <a:spcPts val="800"/>
                        </a:spcAft>
                      </a:pPr>
                      <a:r>
                        <a:rPr lang="en-GB" sz="1700">
                          <a:effectLst/>
                        </a:rPr>
                        <a:t>Weaknesses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extLst>
                  <a:ext uri="{0D108BD9-81ED-4DB2-BD59-A6C34878D82A}">
                    <a16:rowId xmlns:a16="http://schemas.microsoft.com/office/drawing/2014/main" val="43352144"/>
                  </a:ext>
                </a:extLst>
              </a:tr>
              <a:tr h="1155521">
                <a:tc>
                  <a:txBody>
                    <a:bodyPr/>
                    <a:lstStyle/>
                    <a:p>
                      <a:pPr marL="342900" lvl="0" indent="-342900">
                        <a:lnSpc>
                          <a:spcPct val="150000"/>
                        </a:lnSpc>
                        <a:buFont typeface="+mj-lt"/>
                        <a:buAutoNum type="arabicPeriod"/>
                      </a:pPr>
                      <a:r>
                        <a:rPr lang="en-GB" sz="1700">
                          <a:effectLst/>
                        </a:rPr>
                        <a:t>Skilled labour forces </a:t>
                      </a:r>
                      <a:endParaRPr lang="en-GB" sz="1500">
                        <a:effectLst/>
                      </a:endParaRPr>
                    </a:p>
                    <a:p>
                      <a:pPr marL="342900" lvl="0" indent="-342900">
                        <a:lnSpc>
                          <a:spcPct val="150000"/>
                        </a:lnSpc>
                        <a:buFont typeface="+mj-lt"/>
                        <a:buAutoNum type="arabicPeriod"/>
                      </a:pPr>
                      <a:r>
                        <a:rPr lang="en-GB" sz="1700">
                          <a:effectLst/>
                        </a:rPr>
                        <a:t>Product portfolio</a:t>
                      </a:r>
                      <a:endParaRPr lang="en-GB" sz="1500">
                        <a:effectLst/>
                      </a:endParaRPr>
                    </a:p>
                    <a:p>
                      <a:pPr marL="342900" lvl="0" indent="-342900">
                        <a:lnSpc>
                          <a:spcPct val="150000"/>
                        </a:lnSpc>
                        <a:buFont typeface="+mj-lt"/>
                        <a:buAutoNum type="arabicPeriod"/>
                      </a:pPr>
                      <a:r>
                        <a:rPr lang="en-GB" sz="1700">
                          <a:effectLst/>
                        </a:rPr>
                        <a:t>High brand awareness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tc>
                  <a:txBody>
                    <a:bodyPr/>
                    <a:lstStyle/>
                    <a:p>
                      <a:pPr marL="342900" lvl="0" indent="-342900">
                        <a:lnSpc>
                          <a:spcPct val="150000"/>
                        </a:lnSpc>
                        <a:buFont typeface="+mj-lt"/>
                        <a:buAutoNum type="arabicPeriod"/>
                      </a:pPr>
                      <a:r>
                        <a:rPr lang="en-GB" sz="1700">
                          <a:effectLst/>
                        </a:rPr>
                        <a:t>Slow to sell – large stock</a:t>
                      </a:r>
                      <a:endParaRPr lang="en-GB" sz="1500">
                        <a:effectLst/>
                      </a:endParaRPr>
                    </a:p>
                    <a:p>
                      <a:pPr marL="342900" lvl="0" indent="-342900">
                        <a:lnSpc>
                          <a:spcPct val="150000"/>
                        </a:lnSpc>
                        <a:buFont typeface="+mj-lt"/>
                        <a:buAutoNum type="arabicPeriod"/>
                      </a:pPr>
                      <a:r>
                        <a:rPr lang="en-GB" sz="1700">
                          <a:effectLst/>
                        </a:rPr>
                        <a:t>Lack of market research</a:t>
                      </a:r>
                      <a:endParaRPr lang="en-GB" sz="1500">
                        <a:effectLst/>
                      </a:endParaRPr>
                    </a:p>
                    <a:p>
                      <a:pPr marL="342900" lvl="0" indent="-342900">
                        <a:lnSpc>
                          <a:spcPct val="150000"/>
                        </a:lnSpc>
                        <a:spcAft>
                          <a:spcPts val="800"/>
                        </a:spcAft>
                        <a:buFont typeface="+mj-lt"/>
                        <a:buAutoNum type="arabicPeriod"/>
                      </a:pPr>
                      <a:r>
                        <a:rPr lang="en-GB" sz="1700">
                          <a:effectLst/>
                        </a:rPr>
                        <a:t>High employee turnover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extLst>
                  <a:ext uri="{0D108BD9-81ED-4DB2-BD59-A6C34878D82A}">
                    <a16:rowId xmlns:a16="http://schemas.microsoft.com/office/drawing/2014/main" val="2727374697"/>
                  </a:ext>
                </a:extLst>
              </a:tr>
              <a:tr h="398354">
                <a:tc>
                  <a:txBody>
                    <a:bodyPr/>
                    <a:lstStyle/>
                    <a:p>
                      <a:pPr algn="ctr">
                        <a:lnSpc>
                          <a:spcPct val="150000"/>
                        </a:lnSpc>
                        <a:spcAft>
                          <a:spcPts val="800"/>
                        </a:spcAft>
                      </a:pPr>
                      <a:r>
                        <a:rPr lang="en-GB" sz="1700">
                          <a:effectLst/>
                        </a:rPr>
                        <a:t>Opportunities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tc>
                  <a:txBody>
                    <a:bodyPr/>
                    <a:lstStyle/>
                    <a:p>
                      <a:pPr algn="ctr">
                        <a:lnSpc>
                          <a:spcPct val="150000"/>
                        </a:lnSpc>
                        <a:spcAft>
                          <a:spcPts val="800"/>
                        </a:spcAft>
                      </a:pPr>
                      <a:r>
                        <a:rPr lang="en-GB" sz="1700">
                          <a:effectLst/>
                        </a:rPr>
                        <a:t>Threats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extLst>
                  <a:ext uri="{0D108BD9-81ED-4DB2-BD59-A6C34878D82A}">
                    <a16:rowId xmlns:a16="http://schemas.microsoft.com/office/drawing/2014/main" val="2177564250"/>
                  </a:ext>
                </a:extLst>
              </a:tr>
              <a:tr h="1155521">
                <a:tc>
                  <a:txBody>
                    <a:bodyPr/>
                    <a:lstStyle/>
                    <a:p>
                      <a:pPr marL="342900" lvl="0" indent="-342900">
                        <a:lnSpc>
                          <a:spcPct val="150000"/>
                        </a:lnSpc>
                        <a:buFont typeface="+mj-lt"/>
                        <a:buAutoNum type="arabicPeriod"/>
                      </a:pPr>
                      <a:r>
                        <a:rPr lang="en-GB" sz="1700">
                          <a:effectLst/>
                        </a:rPr>
                        <a:t>E-commerce</a:t>
                      </a:r>
                      <a:endParaRPr lang="en-GB" sz="1500">
                        <a:effectLst/>
                      </a:endParaRPr>
                    </a:p>
                    <a:p>
                      <a:pPr marL="342900" lvl="0" indent="-342900">
                        <a:lnSpc>
                          <a:spcPct val="150000"/>
                        </a:lnSpc>
                        <a:buFont typeface="+mj-lt"/>
                        <a:buAutoNum type="arabicPeriod"/>
                      </a:pPr>
                      <a:r>
                        <a:rPr lang="en-GB" sz="1700">
                          <a:effectLst/>
                        </a:rPr>
                        <a:t>Skilled workers </a:t>
                      </a:r>
                      <a:endParaRPr lang="en-GB" sz="1500">
                        <a:effectLst/>
                      </a:endParaRPr>
                    </a:p>
                    <a:p>
                      <a:pPr marL="342900" lvl="0" indent="-342900">
                        <a:lnSpc>
                          <a:spcPct val="150000"/>
                        </a:lnSpc>
                        <a:buFont typeface="+mj-lt"/>
                        <a:buAutoNum type="arabicPeriod"/>
                      </a:pPr>
                      <a:r>
                        <a:rPr lang="en-GB" sz="1700">
                          <a:effectLst/>
                        </a:rPr>
                        <a:t>Benefit the new way of living greener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tc>
                  <a:txBody>
                    <a:bodyPr/>
                    <a:lstStyle/>
                    <a:p>
                      <a:pPr marL="342900" lvl="0" indent="-342900">
                        <a:lnSpc>
                          <a:spcPct val="150000"/>
                        </a:lnSpc>
                        <a:buFont typeface="+mj-lt"/>
                        <a:buAutoNum type="arabicPeriod"/>
                      </a:pPr>
                      <a:r>
                        <a:rPr lang="en-GB" sz="1700">
                          <a:effectLst/>
                        </a:rPr>
                        <a:t>Change in customer taste </a:t>
                      </a:r>
                      <a:endParaRPr lang="en-GB" sz="1500">
                        <a:effectLst/>
                      </a:endParaRPr>
                    </a:p>
                    <a:p>
                      <a:pPr marL="342900" lvl="0" indent="-342900">
                        <a:lnSpc>
                          <a:spcPct val="150000"/>
                        </a:lnSpc>
                        <a:buFont typeface="+mj-lt"/>
                        <a:buAutoNum type="arabicPeriod"/>
                      </a:pPr>
                      <a:r>
                        <a:rPr lang="en-GB" sz="1700">
                          <a:effectLst/>
                        </a:rPr>
                        <a:t>Increase in competitors </a:t>
                      </a:r>
                      <a:endParaRPr lang="en-GB" sz="1500">
                        <a:effectLst/>
                      </a:endParaRPr>
                    </a:p>
                    <a:p>
                      <a:pPr marL="342900" lvl="0" indent="-342900">
                        <a:lnSpc>
                          <a:spcPct val="150000"/>
                        </a:lnSpc>
                        <a:spcAft>
                          <a:spcPts val="800"/>
                        </a:spcAft>
                        <a:buFont typeface="+mj-lt"/>
                        <a:buAutoNum type="arabicPeriod"/>
                      </a:pPr>
                      <a:r>
                        <a:rPr lang="en-GB" sz="1700">
                          <a:effectLst/>
                        </a:rPr>
                        <a:t>Competitor technical development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4747" marR="84747" marT="0" marB="0"/>
                </a:tc>
                <a:extLst>
                  <a:ext uri="{0D108BD9-81ED-4DB2-BD59-A6C34878D82A}">
                    <a16:rowId xmlns:a16="http://schemas.microsoft.com/office/drawing/2014/main" val="374549240"/>
                  </a:ext>
                </a:extLst>
              </a:tr>
            </a:tbl>
          </a:graphicData>
        </a:graphic>
      </p:graphicFrame>
      <p:pic>
        <p:nvPicPr>
          <p:cNvPr id="4" name="Audio 3">
            <a:hlinkClick r:id="" action="ppaction://media"/>
            <a:extLst>
              <a:ext uri="{FF2B5EF4-FFF2-40B4-BE49-F238E27FC236}">
                <a16:creationId xmlns:a16="http://schemas.microsoft.com/office/drawing/2014/main" id="{6EA689BD-A226-47F4-96B1-6FE985C358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698708270"/>
      </p:ext>
    </p:extLst>
  </p:cSld>
  <p:clrMapOvr>
    <a:masterClrMapping/>
  </p:clrMapOvr>
  <mc:AlternateContent xmlns:mc="http://schemas.openxmlformats.org/markup-compatibility/2006">
    <mc:Choice xmlns:p14="http://schemas.microsoft.com/office/powerpoint/2010/main" Requires="p14">
      <p:transition spd="slow" p14:dur="2000" advTm="87781"/>
    </mc:Choice>
    <mc:Fallback>
      <p:transition spd="slow" advTm="87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6607-DDAF-964B-92D6-905568EB0FAF}"/>
              </a:ext>
            </a:extLst>
          </p:cNvPr>
          <p:cNvSpPr>
            <a:spLocks noGrp="1"/>
          </p:cNvSpPr>
          <p:nvPr>
            <p:ph type="title"/>
          </p:nvPr>
        </p:nvSpPr>
        <p:spPr>
          <a:xfrm>
            <a:off x="2231136" y="964692"/>
            <a:ext cx="7729728" cy="1188720"/>
          </a:xfrm>
        </p:spPr>
        <p:txBody>
          <a:bodyPr vert="horz" lIns="182880" tIns="182880" rIns="182880" bIns="182880" rtlCol="0" anchor="ctr">
            <a:normAutofit/>
          </a:bodyPr>
          <a:lstStyle/>
          <a:p>
            <a:r>
              <a:rPr lang="en-US"/>
              <a:t>Stakeholder analysis</a:t>
            </a:r>
            <a:endParaRPr lang="en-US" dirty="0"/>
          </a:p>
        </p:txBody>
      </p:sp>
      <p:graphicFrame>
        <p:nvGraphicFramePr>
          <p:cNvPr id="8" name="Content Placeholder 4">
            <a:extLst>
              <a:ext uri="{FF2B5EF4-FFF2-40B4-BE49-F238E27FC236}">
                <a16:creationId xmlns:a16="http://schemas.microsoft.com/office/drawing/2014/main" id="{6A0B5497-64C3-4902-A076-249B4A27BA5E}"/>
              </a:ext>
            </a:extLst>
          </p:cNvPr>
          <p:cNvGraphicFramePr>
            <a:graphicFrameLocks noGrp="1"/>
          </p:cNvGraphicFramePr>
          <p:nvPr>
            <p:ph sz="half" idx="2"/>
          </p:nvPr>
        </p:nvGraphicFramePr>
        <p:xfrm>
          <a:off x="3438241" y="2638425"/>
          <a:ext cx="5315519" cy="3348346"/>
        </p:xfrm>
        <a:graphic>
          <a:graphicData uri="http://schemas.openxmlformats.org/drawingml/2006/table">
            <a:tbl>
              <a:tblPr firstRow="1" firstCol="1" bandRow="1"/>
              <a:tblGrid>
                <a:gridCol w="2558623">
                  <a:extLst>
                    <a:ext uri="{9D8B030D-6E8A-4147-A177-3AD203B41FA5}">
                      <a16:colId xmlns:a16="http://schemas.microsoft.com/office/drawing/2014/main" val="392164493"/>
                    </a:ext>
                  </a:extLst>
                </a:gridCol>
                <a:gridCol w="2756896">
                  <a:extLst>
                    <a:ext uri="{9D8B030D-6E8A-4147-A177-3AD203B41FA5}">
                      <a16:colId xmlns:a16="http://schemas.microsoft.com/office/drawing/2014/main" val="4139890757"/>
                    </a:ext>
                  </a:extLst>
                </a:gridCol>
              </a:tblGrid>
              <a:tr h="232171">
                <a:tc>
                  <a:txBody>
                    <a:bodyPr/>
                    <a:lstStyle/>
                    <a:p>
                      <a:pPr algn="ctr"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Keep satisfied</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Manage closely</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5901497"/>
                  </a:ext>
                </a:extLst>
              </a:tr>
              <a:tr h="1594088">
                <a:tc>
                  <a:txBody>
                    <a:bodyPr/>
                    <a:lstStyle/>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Government</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Media</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Capital market</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Executives </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Suppliers </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Key shareholders</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Partners</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Customers</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Employees</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Communities </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Environment </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07712011"/>
                  </a:ext>
                </a:extLst>
              </a:tr>
              <a:tr h="232171">
                <a:tc>
                  <a:txBody>
                    <a:bodyPr/>
                    <a:lstStyle/>
                    <a:p>
                      <a:pPr algn="ctr"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Monitor</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Keep informed</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22886421"/>
                  </a:ext>
                </a:extLst>
              </a:tr>
              <a:tr h="1049321">
                <a:tc>
                  <a:txBody>
                    <a:bodyPr/>
                    <a:lstStyle/>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Competitors </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Interest groups</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Research and development </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300" b="0" i="0" u="none" strike="noStrike">
                        <a:effectLst/>
                        <a:latin typeface="Arial" panose="020B0604020202020204" pitchFamily="34" charset="0"/>
                      </a:endParaRPr>
                    </a:p>
                    <a:p>
                      <a:pPr algn="just" fontAlgn="t">
                        <a:lnSpc>
                          <a:spcPct val="150000"/>
                        </a:lnSpc>
                        <a:spcBef>
                          <a:spcPts val="0"/>
                        </a:spcBef>
                        <a:spcAft>
                          <a:spcPts val="800"/>
                        </a:spcAft>
                      </a:pPr>
                      <a:r>
                        <a:rPr lang="en-GB" sz="9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300" b="0" i="0" u="none" strike="noStrike">
                        <a:effectLst/>
                        <a:latin typeface="Arial" panose="020B0604020202020204" pitchFamily="34" charset="0"/>
                      </a:endParaRPr>
                    </a:p>
                  </a:txBody>
                  <a:tcPr marL="49692" marR="49692" marT="6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2939676"/>
                  </a:ext>
                </a:extLst>
              </a:tr>
            </a:tbl>
          </a:graphicData>
        </a:graphic>
      </p:graphicFrame>
      <p:cxnSp>
        <p:nvCxnSpPr>
          <p:cNvPr id="7" name="Straight Arrow Connector 6">
            <a:extLst>
              <a:ext uri="{FF2B5EF4-FFF2-40B4-BE49-F238E27FC236}">
                <a16:creationId xmlns:a16="http://schemas.microsoft.com/office/drawing/2014/main" id="{9D8F0CEC-39B6-4C4C-927B-2A1925953311}"/>
              </a:ext>
            </a:extLst>
          </p:cNvPr>
          <p:cNvCxnSpPr/>
          <p:nvPr/>
        </p:nvCxnSpPr>
        <p:spPr>
          <a:xfrm flipV="1">
            <a:off x="3078014" y="3027261"/>
            <a:ext cx="0" cy="2959510"/>
          </a:xfrm>
          <a:prstGeom prst="straightConnector1">
            <a:avLst/>
          </a:prstGeom>
          <a:ln w="38100">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104E4535-4122-4DCA-930A-60EB0F337F1D}"/>
              </a:ext>
            </a:extLst>
          </p:cNvPr>
          <p:cNvCxnSpPr>
            <a:cxnSpLocks/>
            <a:endCxn id="12" idx="1"/>
          </p:cNvCxnSpPr>
          <p:nvPr/>
        </p:nvCxnSpPr>
        <p:spPr>
          <a:xfrm>
            <a:off x="3438241" y="6322142"/>
            <a:ext cx="4833739"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34A3D547-1E3E-4B48-A262-5AD9DD6EB99C}"/>
              </a:ext>
            </a:extLst>
          </p:cNvPr>
          <p:cNvSpPr txBox="1"/>
          <p:nvPr/>
        </p:nvSpPr>
        <p:spPr>
          <a:xfrm>
            <a:off x="2717787" y="6102452"/>
            <a:ext cx="720454" cy="369332"/>
          </a:xfrm>
          <a:prstGeom prst="rect">
            <a:avLst/>
          </a:prstGeom>
          <a:noFill/>
        </p:spPr>
        <p:txBody>
          <a:bodyPr wrap="none" rtlCol="0">
            <a:spAutoFit/>
          </a:bodyPr>
          <a:lstStyle/>
          <a:p>
            <a:r>
              <a:rPr lang="en-GB" dirty="0"/>
              <a:t>LOW</a:t>
            </a:r>
          </a:p>
        </p:txBody>
      </p:sp>
      <p:sp>
        <p:nvSpPr>
          <p:cNvPr id="12" name="TextBox 11">
            <a:extLst>
              <a:ext uri="{FF2B5EF4-FFF2-40B4-BE49-F238E27FC236}">
                <a16:creationId xmlns:a16="http://schemas.microsoft.com/office/drawing/2014/main" id="{70975620-EDFE-4F46-8DD5-6E3A9F768C85}"/>
              </a:ext>
            </a:extLst>
          </p:cNvPr>
          <p:cNvSpPr txBox="1"/>
          <p:nvPr/>
        </p:nvSpPr>
        <p:spPr>
          <a:xfrm>
            <a:off x="8271980" y="6137476"/>
            <a:ext cx="750526" cy="369332"/>
          </a:xfrm>
          <a:prstGeom prst="rect">
            <a:avLst/>
          </a:prstGeom>
          <a:noFill/>
        </p:spPr>
        <p:txBody>
          <a:bodyPr wrap="none" rtlCol="0">
            <a:spAutoFit/>
          </a:bodyPr>
          <a:lstStyle/>
          <a:p>
            <a:r>
              <a:rPr lang="en-GB" dirty="0"/>
              <a:t>HIGH</a:t>
            </a:r>
          </a:p>
        </p:txBody>
      </p:sp>
      <p:sp>
        <p:nvSpPr>
          <p:cNvPr id="13" name="TextBox 12">
            <a:extLst>
              <a:ext uri="{FF2B5EF4-FFF2-40B4-BE49-F238E27FC236}">
                <a16:creationId xmlns:a16="http://schemas.microsoft.com/office/drawing/2014/main" id="{CB66F493-AA10-406D-99D5-A0300B01A0B9}"/>
              </a:ext>
            </a:extLst>
          </p:cNvPr>
          <p:cNvSpPr txBox="1"/>
          <p:nvPr/>
        </p:nvSpPr>
        <p:spPr>
          <a:xfrm>
            <a:off x="2687715" y="2542248"/>
            <a:ext cx="750526" cy="369332"/>
          </a:xfrm>
          <a:prstGeom prst="rect">
            <a:avLst/>
          </a:prstGeom>
          <a:noFill/>
        </p:spPr>
        <p:txBody>
          <a:bodyPr wrap="none" rtlCol="0">
            <a:spAutoFit/>
          </a:bodyPr>
          <a:lstStyle/>
          <a:p>
            <a:r>
              <a:rPr lang="en-GB" dirty="0"/>
              <a:t>HIGH</a:t>
            </a:r>
          </a:p>
        </p:txBody>
      </p:sp>
      <p:sp>
        <p:nvSpPr>
          <p:cNvPr id="16" name="TextBox 15">
            <a:extLst>
              <a:ext uri="{FF2B5EF4-FFF2-40B4-BE49-F238E27FC236}">
                <a16:creationId xmlns:a16="http://schemas.microsoft.com/office/drawing/2014/main" id="{AD2EB648-854C-4AF6-8387-037A6950E07D}"/>
              </a:ext>
            </a:extLst>
          </p:cNvPr>
          <p:cNvSpPr txBox="1"/>
          <p:nvPr/>
        </p:nvSpPr>
        <p:spPr>
          <a:xfrm>
            <a:off x="1933405" y="4127932"/>
            <a:ext cx="784382" cy="369332"/>
          </a:xfrm>
          <a:prstGeom prst="rect">
            <a:avLst/>
          </a:prstGeom>
          <a:noFill/>
        </p:spPr>
        <p:txBody>
          <a:bodyPr wrap="none" rtlCol="0">
            <a:spAutoFit/>
          </a:bodyPr>
          <a:lstStyle/>
          <a:p>
            <a:r>
              <a:rPr lang="en-GB" dirty="0"/>
              <a:t>Power</a:t>
            </a:r>
          </a:p>
        </p:txBody>
      </p:sp>
      <p:sp>
        <p:nvSpPr>
          <p:cNvPr id="17" name="TextBox 16">
            <a:extLst>
              <a:ext uri="{FF2B5EF4-FFF2-40B4-BE49-F238E27FC236}">
                <a16:creationId xmlns:a16="http://schemas.microsoft.com/office/drawing/2014/main" id="{925779E4-9D52-4009-B3ED-1F09E9B299D2}"/>
              </a:ext>
            </a:extLst>
          </p:cNvPr>
          <p:cNvSpPr txBox="1"/>
          <p:nvPr/>
        </p:nvSpPr>
        <p:spPr>
          <a:xfrm>
            <a:off x="5642093" y="6357167"/>
            <a:ext cx="907813" cy="369332"/>
          </a:xfrm>
          <a:prstGeom prst="rect">
            <a:avLst/>
          </a:prstGeom>
          <a:noFill/>
        </p:spPr>
        <p:txBody>
          <a:bodyPr wrap="none" rtlCol="0">
            <a:spAutoFit/>
          </a:bodyPr>
          <a:lstStyle/>
          <a:p>
            <a:r>
              <a:rPr lang="en-GB" dirty="0"/>
              <a:t>Interest</a:t>
            </a:r>
          </a:p>
        </p:txBody>
      </p:sp>
      <p:pic>
        <p:nvPicPr>
          <p:cNvPr id="4" name="Audio 3">
            <a:hlinkClick r:id="" action="ppaction://media"/>
            <a:extLst>
              <a:ext uri="{FF2B5EF4-FFF2-40B4-BE49-F238E27FC236}">
                <a16:creationId xmlns:a16="http://schemas.microsoft.com/office/drawing/2014/main" id="{810686CC-9A37-4364-BCB4-98A649F851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977146728"/>
      </p:ext>
    </p:extLst>
  </p:cSld>
  <p:clrMapOvr>
    <a:masterClrMapping/>
  </p:clrMapOvr>
  <mc:AlternateContent xmlns:mc="http://schemas.openxmlformats.org/markup-compatibility/2006">
    <mc:Choice xmlns:p14="http://schemas.microsoft.com/office/powerpoint/2010/main" Requires="p14">
      <p:transition spd="slow" p14:dur="2000" advTm="45265"/>
    </mc:Choice>
    <mc:Fallback>
      <p:transition spd="slow" advTm="45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35A6A-88F9-3D44-BAE7-1295D365F1E2}"/>
              </a:ext>
            </a:extLst>
          </p:cNvPr>
          <p:cNvSpPr>
            <a:spLocks noGrp="1"/>
          </p:cNvSpPr>
          <p:nvPr>
            <p:ph type="title"/>
          </p:nvPr>
        </p:nvSpPr>
        <p:spPr/>
        <p:txBody>
          <a:bodyPr/>
          <a:lstStyle/>
          <a:p>
            <a:r>
              <a:rPr lang="en-GB" dirty="0"/>
              <a:t>New strategy recommendations</a:t>
            </a:r>
            <a:endParaRPr lang="en-US" dirty="0"/>
          </a:p>
        </p:txBody>
      </p:sp>
      <p:sp>
        <p:nvSpPr>
          <p:cNvPr id="3" name="Content Placeholder 2">
            <a:extLst>
              <a:ext uri="{FF2B5EF4-FFF2-40B4-BE49-F238E27FC236}">
                <a16:creationId xmlns:a16="http://schemas.microsoft.com/office/drawing/2014/main" id="{F5F3C32F-3988-E943-AD96-AE755AA0931B}"/>
              </a:ext>
            </a:extLst>
          </p:cNvPr>
          <p:cNvSpPr>
            <a:spLocks noGrp="1"/>
          </p:cNvSpPr>
          <p:nvPr>
            <p:ph idx="1"/>
          </p:nvPr>
        </p:nvSpPr>
        <p:spPr/>
        <p:txBody>
          <a:bodyPr>
            <a:normAutofit/>
          </a:bodyPr>
          <a:lstStyle/>
          <a:p>
            <a:pPr marL="342900" indent="-342900">
              <a:buFont typeface="+mj-lt"/>
              <a:buAutoNum type="arabicPeriod"/>
            </a:pPr>
            <a:r>
              <a:rPr lang="en-US" sz="3600" dirty="0"/>
              <a:t>Porters five forces </a:t>
            </a:r>
          </a:p>
          <a:p>
            <a:pPr marL="342900" indent="-342900">
              <a:buFont typeface="+mj-lt"/>
              <a:buAutoNum type="arabicPeriod"/>
            </a:pPr>
            <a:r>
              <a:rPr lang="en-US" sz="3600" dirty="0"/>
              <a:t>SWOT Analysis</a:t>
            </a:r>
          </a:p>
          <a:p>
            <a:pPr marL="342900" indent="-342900">
              <a:buFont typeface="+mj-lt"/>
              <a:buAutoNum type="arabicPeriod"/>
            </a:pPr>
            <a:r>
              <a:rPr lang="en-US" sz="3600" dirty="0"/>
              <a:t>Stakeholder Analysis</a:t>
            </a:r>
          </a:p>
        </p:txBody>
      </p:sp>
      <p:pic>
        <p:nvPicPr>
          <p:cNvPr id="5" name="Audio 4">
            <a:hlinkClick r:id="" action="ppaction://media"/>
            <a:extLst>
              <a:ext uri="{FF2B5EF4-FFF2-40B4-BE49-F238E27FC236}">
                <a16:creationId xmlns:a16="http://schemas.microsoft.com/office/drawing/2014/main" id="{5C9F4FA0-1B60-435E-BC5C-C14025F572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867510604"/>
      </p:ext>
    </p:extLst>
  </p:cSld>
  <p:clrMapOvr>
    <a:masterClrMapping/>
  </p:clrMapOvr>
  <mc:AlternateContent xmlns:mc="http://schemas.openxmlformats.org/markup-compatibility/2006">
    <mc:Choice xmlns:p14="http://schemas.microsoft.com/office/powerpoint/2010/main" Requires="p14">
      <p:transition spd="slow" p14:dur="2000" advTm="98601"/>
    </mc:Choice>
    <mc:Fallback>
      <p:transition spd="slow" advTm="9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251BD-46B2-DF44-9E83-B74854E2D016}"/>
              </a:ext>
            </a:extLst>
          </p:cNvPr>
          <p:cNvSpPr>
            <a:spLocks noGrp="1"/>
          </p:cNvSpPr>
          <p:nvPr>
            <p:ph type="ctrTitle"/>
          </p:nvPr>
        </p:nvSpPr>
        <p:spPr/>
        <p:txBody>
          <a:bodyPr/>
          <a:lstStyle/>
          <a:p>
            <a:r>
              <a:rPr lang="en-GB" dirty="0"/>
              <a:t>Conclusion </a:t>
            </a:r>
            <a:endParaRPr lang="en-US" dirty="0"/>
          </a:p>
        </p:txBody>
      </p:sp>
      <p:pic>
        <p:nvPicPr>
          <p:cNvPr id="3" name="Audio 2">
            <a:hlinkClick r:id="" action="ppaction://media"/>
            <a:extLst>
              <a:ext uri="{FF2B5EF4-FFF2-40B4-BE49-F238E27FC236}">
                <a16:creationId xmlns:a16="http://schemas.microsoft.com/office/drawing/2014/main" id="{0092F5EF-1E75-4157-9CE3-633892488C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635455775"/>
      </p:ext>
    </p:extLst>
  </p:cSld>
  <p:clrMapOvr>
    <a:masterClrMapping/>
  </p:clrMapOvr>
  <mc:AlternateContent xmlns:mc="http://schemas.openxmlformats.org/markup-compatibility/2006">
    <mc:Choice xmlns:p14="http://schemas.microsoft.com/office/powerpoint/2010/main" Requires="p14">
      <p:transition spd="slow" p14:dur="2000" advTm="26387"/>
    </mc:Choice>
    <mc:Fallback>
      <p:transition spd="slow" advTm="26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266DCC-10E1-9C41-A950-863BE0D83781}"/>
              </a:ext>
            </a:extLst>
          </p:cNvPr>
          <p:cNvSpPr>
            <a:spLocks noGrp="1"/>
          </p:cNvSpPr>
          <p:nvPr>
            <p:ph type="title"/>
          </p:nvPr>
        </p:nvSpPr>
        <p:spPr/>
        <p:txBody>
          <a:bodyPr/>
          <a:lstStyle/>
          <a:p>
            <a:r>
              <a:rPr lang="en-GB" dirty="0"/>
              <a:t>References</a:t>
            </a:r>
            <a:endParaRPr lang="en-US" dirty="0"/>
          </a:p>
        </p:txBody>
      </p:sp>
      <p:sp>
        <p:nvSpPr>
          <p:cNvPr id="5" name="Content Placeholder 4">
            <a:extLst>
              <a:ext uri="{FF2B5EF4-FFF2-40B4-BE49-F238E27FC236}">
                <a16:creationId xmlns:a16="http://schemas.microsoft.com/office/drawing/2014/main" id="{2BA38303-AED3-8441-908B-0F2A6E15989A}"/>
              </a:ext>
            </a:extLst>
          </p:cNvPr>
          <p:cNvSpPr>
            <a:spLocks noGrp="1"/>
          </p:cNvSpPr>
          <p:nvPr>
            <p:ph sz="half" idx="1"/>
          </p:nvPr>
        </p:nvSpPr>
        <p:spPr>
          <a:xfrm>
            <a:off x="1581912" y="2638044"/>
            <a:ext cx="8987765" cy="3101982"/>
          </a:xfrm>
        </p:spPr>
        <p:txBody>
          <a:bodyPr>
            <a:noAutofit/>
          </a:bodyPr>
          <a:lstStyle/>
          <a:p>
            <a:pPr marL="0" indent="0">
              <a:lnSpc>
                <a:spcPct val="220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Jaguar Land Rover. (2021a). </a:t>
            </a:r>
            <a:r>
              <a:rPr lang="en-GB" sz="1200" i="1" dirty="0">
                <a:effectLst/>
                <a:latin typeface="Arial" panose="020B0604020202020204" pitchFamily="34" charset="0"/>
                <a:ea typeface="Calibri" panose="020F0502020204030204" pitchFamily="34" charset="0"/>
                <a:cs typeface="Arial" panose="020B0604020202020204" pitchFamily="34" charset="0"/>
              </a:rPr>
              <a:t>REIMAGINE | JLR Corporate Website</a:t>
            </a:r>
            <a:r>
              <a:rPr lang="en-GB" sz="1200" dirty="0">
                <a:effectLst/>
                <a:latin typeface="Arial" panose="020B0604020202020204" pitchFamily="34" charset="0"/>
                <a:ea typeface="Calibri" panose="020F0502020204030204" pitchFamily="34" charset="0"/>
                <a:cs typeface="Arial" panose="020B0604020202020204" pitchFamily="34" charset="0"/>
              </a:rPr>
              <a:t>. https://www.jaguarlandrover.com/reimagine</a:t>
            </a:r>
          </a:p>
          <a:p>
            <a:pPr marL="0" indent="0">
              <a:lnSpc>
                <a:spcPct val="220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Jaguar Land Rover. (2021b, June 7). </a:t>
            </a:r>
            <a:r>
              <a:rPr lang="en-GB" sz="1200" i="1" dirty="0">
                <a:effectLst/>
                <a:latin typeface="Arial" panose="020B0604020202020204" pitchFamily="34" charset="0"/>
                <a:ea typeface="Calibri" panose="020F0502020204030204" pitchFamily="34" charset="0"/>
                <a:cs typeface="Arial" panose="020B0604020202020204" pitchFamily="34" charset="0"/>
              </a:rPr>
              <a:t>SUSTAINABILITY TO DRIVE JAGUAR LAND ROVER STRATEGY WITH NEW EXECUTIVE APPOINTMENT AND REORGANISATION | JLR Media Newsroom</a:t>
            </a:r>
            <a:r>
              <a:rPr lang="en-GB" sz="1200" dirty="0">
                <a:effectLst/>
                <a:latin typeface="Arial" panose="020B0604020202020204" pitchFamily="34" charset="0"/>
                <a:ea typeface="Calibri" panose="020F0502020204030204" pitchFamily="34" charset="0"/>
                <a:cs typeface="Arial" panose="020B0604020202020204" pitchFamily="34" charset="0"/>
              </a:rPr>
              <a:t>. https://media.jaguarlandrover.com/news/2021/06/sustainability-drive-jaguar-land-rover-strategy-new-executive-appointment-and</a:t>
            </a:r>
          </a:p>
          <a:p>
            <a:pPr marL="0" indent="0">
              <a:lnSpc>
                <a:spcPct val="220000"/>
              </a:lnSpc>
              <a:spcAft>
                <a:spcPts val="80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Juneja</a:t>
            </a:r>
            <a:r>
              <a:rPr lang="en-GB" sz="1200" dirty="0">
                <a:effectLst/>
                <a:latin typeface="Arial" panose="020B0604020202020204" pitchFamily="34" charset="0"/>
                <a:ea typeface="Calibri" panose="020F0502020204030204" pitchFamily="34" charset="0"/>
                <a:cs typeface="Arial" panose="020B0604020202020204" pitchFamily="34" charset="0"/>
              </a:rPr>
              <a:t>, P. (2015). </a:t>
            </a:r>
            <a:r>
              <a:rPr lang="en-GB" sz="1200" i="1" dirty="0">
                <a:effectLst/>
                <a:latin typeface="Arial" panose="020B0604020202020204" pitchFamily="34" charset="0"/>
                <a:ea typeface="Calibri" panose="020F0502020204030204" pitchFamily="34" charset="0"/>
                <a:cs typeface="Arial" panose="020B0604020202020204" pitchFamily="34" charset="0"/>
              </a:rPr>
              <a:t>Strategy—Definition and Features</a:t>
            </a:r>
            <a:r>
              <a:rPr lang="en-GB" sz="1200" dirty="0">
                <a:effectLst/>
                <a:latin typeface="Arial" panose="020B0604020202020204" pitchFamily="34" charset="0"/>
                <a:ea typeface="Calibri" panose="020F0502020204030204" pitchFamily="34" charset="0"/>
                <a:cs typeface="Arial" panose="020B0604020202020204" pitchFamily="34" charset="0"/>
              </a:rPr>
              <a:t>. https://www.managementstudyguide.com/strategy-definition.htm</a:t>
            </a:r>
          </a:p>
          <a:p>
            <a:pPr marL="0" indent="0">
              <a:lnSpc>
                <a:spcPct val="220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Tucci, L., &amp; Roy, M. (2020, April). </a:t>
            </a:r>
            <a:r>
              <a:rPr lang="en-GB" sz="1200" i="1" dirty="0">
                <a:effectLst/>
                <a:latin typeface="Arial" panose="020B0604020202020204" pitchFamily="34" charset="0"/>
                <a:ea typeface="Calibri" panose="020F0502020204030204" pitchFamily="34" charset="0"/>
                <a:cs typeface="Arial" panose="020B0604020202020204" pitchFamily="34" charset="0"/>
              </a:rPr>
              <a:t>What is Strategic Management, and Why is it Important?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SearchCIO</a:t>
            </a:r>
            <a:r>
              <a:rPr lang="en-GB" sz="1200" dirty="0">
                <a:effectLst/>
                <a:latin typeface="Arial" panose="020B0604020202020204" pitchFamily="34" charset="0"/>
                <a:ea typeface="Calibri" panose="020F0502020204030204" pitchFamily="34" charset="0"/>
                <a:cs typeface="Arial" panose="020B0604020202020204" pitchFamily="34" charset="0"/>
              </a:rPr>
              <a:t>. https://searchcio.techtarget.com/definition/strategic-management</a:t>
            </a:r>
          </a:p>
        </p:txBody>
      </p:sp>
      <p:pic>
        <p:nvPicPr>
          <p:cNvPr id="2" name="Audio 1">
            <a:hlinkClick r:id="" action="ppaction://media"/>
            <a:extLst>
              <a:ext uri="{FF2B5EF4-FFF2-40B4-BE49-F238E27FC236}">
                <a16:creationId xmlns:a16="http://schemas.microsoft.com/office/drawing/2014/main" id="{87F55C07-7D90-4E58-A83A-5464497B40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950046970"/>
      </p:ext>
    </p:extLst>
  </p:cSld>
  <p:clrMapOvr>
    <a:masterClrMapping/>
  </p:clrMapOvr>
  <mc:AlternateContent xmlns:mc="http://schemas.openxmlformats.org/markup-compatibility/2006">
    <mc:Choice xmlns:p14="http://schemas.microsoft.com/office/powerpoint/2010/main" Requires="p14">
      <p:transition spd="slow" p14:dur="2000" advTm="2494"/>
    </mc:Choice>
    <mc:Fallback>
      <p:transition spd="slow" advTm="2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4625</TotalTime>
  <Words>648</Words>
  <Application>Microsoft Office PowerPoint</Application>
  <PresentationFormat>Widescreen</PresentationFormat>
  <Paragraphs>89</Paragraphs>
  <Slides>10</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Symbol</vt:lpstr>
      <vt:lpstr>Parcel</vt:lpstr>
      <vt:lpstr>Land Rover - strategic management </vt:lpstr>
      <vt:lpstr>What is strategy?</vt:lpstr>
      <vt:lpstr>What is strategic management?</vt:lpstr>
      <vt:lpstr>Organisational overview</vt:lpstr>
      <vt:lpstr>Porters five forces</vt:lpstr>
      <vt:lpstr>Swot analysis</vt:lpstr>
      <vt:lpstr>Stakeholder analysis</vt:lpstr>
      <vt:lpstr>New strategy recommendations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 Rover - strategic management</dc:title>
  <dc:creator>Caitlin Faye Innes (1900689)</dc:creator>
  <cp:lastModifiedBy>Caitlin Faye Innes</cp:lastModifiedBy>
  <cp:revision>2</cp:revision>
  <dcterms:created xsi:type="dcterms:W3CDTF">2021-10-29T18:04:34Z</dcterms:created>
  <dcterms:modified xsi:type="dcterms:W3CDTF">2021-11-10T20:11:00Z</dcterms:modified>
</cp:coreProperties>
</file>