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80" r:id="rId1"/>
  </p:sldMasterIdLst>
  <p:notesMasterIdLst>
    <p:notesMasterId r:id="rId30"/>
  </p:notesMasterIdLst>
  <p:handoutMasterIdLst>
    <p:handoutMasterId r:id="rId31"/>
  </p:handoutMasterIdLst>
  <p:sldIdLst>
    <p:sldId id="257" r:id="rId2"/>
    <p:sldId id="303" r:id="rId3"/>
    <p:sldId id="304" r:id="rId4"/>
    <p:sldId id="315" r:id="rId5"/>
    <p:sldId id="316" r:id="rId6"/>
    <p:sldId id="317" r:id="rId7"/>
    <p:sldId id="318" r:id="rId8"/>
    <p:sldId id="319" r:id="rId9"/>
    <p:sldId id="320" r:id="rId10"/>
    <p:sldId id="321" r:id="rId11"/>
    <p:sldId id="322" r:id="rId12"/>
    <p:sldId id="323" r:id="rId13"/>
    <p:sldId id="324" r:id="rId14"/>
    <p:sldId id="325" r:id="rId15"/>
    <p:sldId id="326" r:id="rId16"/>
    <p:sldId id="327" r:id="rId17"/>
    <p:sldId id="328" r:id="rId18"/>
    <p:sldId id="329" r:id="rId19"/>
    <p:sldId id="330" r:id="rId20"/>
    <p:sldId id="334" r:id="rId21"/>
    <p:sldId id="335" r:id="rId22"/>
    <p:sldId id="336" r:id="rId23"/>
    <p:sldId id="337" r:id="rId24"/>
    <p:sldId id="338" r:id="rId25"/>
    <p:sldId id="339" r:id="rId26"/>
    <p:sldId id="340" r:id="rId27"/>
    <p:sldId id="341" r:id="rId28"/>
    <p:sldId id="297" r:id="rId29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CC"/>
    <a:srgbClr val="660066"/>
    <a:srgbClr val="0066FF"/>
    <a:srgbClr val="777777"/>
    <a:srgbClr val="000000"/>
    <a:srgbClr val="808000"/>
    <a:srgbClr val="663300"/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8C3C17-7739-4C72-8FFC-3D41697BF3AA}" type="doc">
      <dgm:prSet loTypeId="urn:microsoft.com/office/officeart/2005/8/layout/cycle1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87D24EB-1BD7-4973-979E-BBAACCB5E770}">
      <dgm:prSet phldrT="[Text]" custT="1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sz="1600" b="1" dirty="0">
              <a:solidFill>
                <a:srgbClr val="000000"/>
              </a:solidFill>
            </a:rPr>
            <a:t>Research Questions</a:t>
          </a:r>
        </a:p>
      </dgm:t>
    </dgm:pt>
    <dgm:pt modelId="{0195C141-4381-4B9F-B5F2-0FDF6966DF79}" type="parTrans" cxnId="{A331146B-A606-4DCA-8EE8-48A3D476CFAB}">
      <dgm:prSet/>
      <dgm:spPr/>
      <dgm:t>
        <a:bodyPr/>
        <a:lstStyle/>
        <a:p>
          <a:endParaRPr lang="en-GB"/>
        </a:p>
      </dgm:t>
    </dgm:pt>
    <dgm:pt modelId="{426DB58F-7239-43A3-AF93-34259A3644E5}" type="sibTrans" cxnId="{A331146B-A606-4DCA-8EE8-48A3D476CFAB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5FDACCB0-3BF1-4BF3-BB6B-0FA4870357C3}">
      <dgm:prSet phldrT="[Text]" custT="1">
        <dgm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sz="1600" b="1" dirty="0">
              <a:solidFill>
                <a:srgbClr val="000000"/>
              </a:solidFill>
            </a:rPr>
            <a:t>Data Collection</a:t>
          </a:r>
        </a:p>
      </dgm:t>
    </dgm:pt>
    <dgm:pt modelId="{767F595C-3235-4F52-96C7-6FA19B9AF1F4}" type="parTrans" cxnId="{84856DE6-511F-4A4E-A715-4AD2AD46ED7C}">
      <dgm:prSet/>
      <dgm:spPr/>
      <dgm:t>
        <a:bodyPr/>
        <a:lstStyle/>
        <a:p>
          <a:endParaRPr lang="en-GB"/>
        </a:p>
      </dgm:t>
    </dgm:pt>
    <dgm:pt modelId="{0B47E3BE-EDB6-450C-8B28-4F1BCE567C47}" type="sibTrans" cxnId="{84856DE6-511F-4A4E-A715-4AD2AD46ED7C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F2CC5672-515A-4CBE-9541-955B38907483}">
      <dgm:prSet phldrT="[Text]" custT="1">
        <dgm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sz="1600" b="1" dirty="0">
              <a:solidFill>
                <a:srgbClr val="000000"/>
              </a:solidFill>
            </a:rPr>
            <a:t>Analysis</a:t>
          </a:r>
          <a:endParaRPr lang="en-GB" sz="1400" b="1" dirty="0">
            <a:solidFill>
              <a:srgbClr val="000000"/>
            </a:solidFill>
          </a:endParaRPr>
        </a:p>
      </dgm:t>
    </dgm:pt>
    <dgm:pt modelId="{FC90C1FD-BF33-4EDA-A714-D1AFA6F8632F}" type="parTrans" cxnId="{6E62EB64-AC67-41D4-A22C-D61C0F7C17F7}">
      <dgm:prSet/>
      <dgm:spPr/>
      <dgm:t>
        <a:bodyPr/>
        <a:lstStyle/>
        <a:p>
          <a:endParaRPr lang="en-GB"/>
        </a:p>
      </dgm:t>
    </dgm:pt>
    <dgm:pt modelId="{88210306-0E9E-4A98-928A-1817E7AA1E6B}" type="sibTrans" cxnId="{6E62EB64-AC67-41D4-A22C-D61C0F7C17F7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243BEE28-7F3C-4322-BDC4-16DAC5C76503}">
      <dgm:prSet phldrT="[Text]" custT="1">
        <dgm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sz="1600" b="1" dirty="0">
              <a:solidFill>
                <a:srgbClr val="000000"/>
              </a:solidFill>
            </a:rPr>
            <a:t>Conclusion &amp; Interpretation</a:t>
          </a:r>
        </a:p>
      </dgm:t>
    </dgm:pt>
    <dgm:pt modelId="{E0572892-8CF3-4622-8518-10055B413FAE}" type="parTrans" cxnId="{8A698CB6-BCED-47CB-A366-38A4FFD9A74E}">
      <dgm:prSet/>
      <dgm:spPr/>
      <dgm:t>
        <a:bodyPr/>
        <a:lstStyle/>
        <a:p>
          <a:endParaRPr lang="en-GB"/>
        </a:p>
      </dgm:t>
    </dgm:pt>
    <dgm:pt modelId="{E6DCC666-4129-499A-BCAF-66834F3F2FF5}" type="sibTrans" cxnId="{8A698CB6-BCED-47CB-A366-38A4FFD9A74E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F311B15C-3F54-4DB8-A2D8-CF9D66707284}">
      <dgm:prSet phldrT="[Text]" custT="1">
        <dgm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sz="1600" b="1" dirty="0">
              <a:solidFill>
                <a:srgbClr val="000000"/>
              </a:solidFill>
            </a:rPr>
            <a:t>Report</a:t>
          </a:r>
          <a:endParaRPr lang="en-GB" sz="1400" b="1" dirty="0">
            <a:solidFill>
              <a:srgbClr val="000000"/>
            </a:solidFill>
          </a:endParaRPr>
        </a:p>
      </dgm:t>
    </dgm:pt>
    <dgm:pt modelId="{B9BDAB69-2196-4881-8E20-B152A1E67A24}" type="parTrans" cxnId="{C6C3CBDD-B428-479A-A91A-2001EB6CB691}">
      <dgm:prSet/>
      <dgm:spPr/>
      <dgm:t>
        <a:bodyPr/>
        <a:lstStyle/>
        <a:p>
          <a:endParaRPr lang="en-GB"/>
        </a:p>
      </dgm:t>
    </dgm:pt>
    <dgm:pt modelId="{1803A005-C97B-4638-B6EC-3D6EEFF472E8}" type="sibTrans" cxnId="{C6C3CBDD-B428-479A-A91A-2001EB6CB691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22479D1F-AD14-45D4-8D21-A7E7FE8E3FD3}">
      <dgm:prSet custT="1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sz="1600" b="1" dirty="0">
              <a:solidFill>
                <a:srgbClr val="000000"/>
              </a:solidFill>
            </a:rPr>
            <a:t>Identifying  Samples</a:t>
          </a:r>
        </a:p>
      </dgm:t>
    </dgm:pt>
    <dgm:pt modelId="{8A9EBC4B-81EA-44BE-85B8-078550C4DE4B}" type="parTrans" cxnId="{C306E464-BA74-45A2-9F2A-EE296D7975DF}">
      <dgm:prSet/>
      <dgm:spPr/>
      <dgm:t>
        <a:bodyPr/>
        <a:lstStyle/>
        <a:p>
          <a:endParaRPr lang="en-GB"/>
        </a:p>
      </dgm:t>
    </dgm:pt>
    <dgm:pt modelId="{D4FD8AE0-B4E9-4B46-854A-1BC4957BD2BE}" type="sibTrans" cxnId="{C306E464-BA74-45A2-9F2A-EE296D7975DF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227A152D-D31C-49A5-BCB4-AA3A0ADEC4BE}">
      <dgm:prSet custT="1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sz="1600" b="1" dirty="0">
              <a:solidFill>
                <a:srgbClr val="000000"/>
              </a:solidFill>
            </a:rPr>
            <a:t>Identifying Measures</a:t>
          </a:r>
        </a:p>
      </dgm:t>
    </dgm:pt>
    <dgm:pt modelId="{681F563F-7585-45AC-901D-15D66F327C9A}" type="parTrans" cxnId="{89A1F73B-CC82-4C4D-882F-6B57793247FC}">
      <dgm:prSet/>
      <dgm:spPr/>
      <dgm:t>
        <a:bodyPr/>
        <a:lstStyle/>
        <a:p>
          <a:endParaRPr lang="en-GB"/>
        </a:p>
      </dgm:t>
    </dgm:pt>
    <dgm:pt modelId="{6D26430B-AF22-4994-9A88-F8B33D61B932}" type="sibTrans" cxnId="{89A1F73B-CC82-4C4D-882F-6B57793247FC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98C6850C-2657-4B07-B303-5105740F7FE0}">
      <dgm:prSet custT="1">
        <dgm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dgm:style>
      </dgm:prSet>
      <dgm:spPr/>
      <dgm:t>
        <a:bodyPr/>
        <a:lstStyle/>
        <a:p>
          <a:r>
            <a:rPr lang="en-GB" sz="1600" b="1" dirty="0">
              <a:solidFill>
                <a:srgbClr val="000000"/>
              </a:solidFill>
            </a:rPr>
            <a:t>Research Design</a:t>
          </a:r>
        </a:p>
      </dgm:t>
    </dgm:pt>
    <dgm:pt modelId="{EF8C0898-87F9-45E6-8E31-49061F272046}" type="parTrans" cxnId="{F94928B6-974E-4924-A2D3-71D624C2E382}">
      <dgm:prSet/>
      <dgm:spPr/>
      <dgm:t>
        <a:bodyPr/>
        <a:lstStyle/>
        <a:p>
          <a:endParaRPr lang="en-GB"/>
        </a:p>
      </dgm:t>
    </dgm:pt>
    <dgm:pt modelId="{4F4A1B10-2B64-4E7B-A239-91260628DBDA}" type="sibTrans" cxnId="{F94928B6-974E-4924-A2D3-71D624C2E382}">
      <dgm:prSet>
        <dgm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dgm:style>
      </dgm:prSet>
      <dgm:spPr/>
      <dgm:t>
        <a:bodyPr/>
        <a:lstStyle/>
        <a:p>
          <a:endParaRPr lang="en-GB"/>
        </a:p>
      </dgm:t>
    </dgm:pt>
    <dgm:pt modelId="{865DCD06-3FC2-47F1-9139-9BAB105F936B}" type="pres">
      <dgm:prSet presAssocID="{B48C3C17-7739-4C72-8FFC-3D41697BF3AA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F1CC218B-D551-4058-97DA-652F3C250DEE}" type="pres">
      <dgm:prSet presAssocID="{087D24EB-1BD7-4973-979E-BBAACCB5E770}" presName="dummy" presStyleCnt="0"/>
      <dgm:spPr/>
    </dgm:pt>
    <dgm:pt modelId="{9436D079-85CD-467C-A401-73D1EACEF410}" type="pres">
      <dgm:prSet presAssocID="{087D24EB-1BD7-4973-979E-BBAACCB5E770}" presName="node" presStyleLbl="revTx" presStyleIdx="0" presStyleCnt="8" custScaleX="17458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BE4F9F1-F7F5-49A1-9D60-541BAFBDD07D}" type="pres">
      <dgm:prSet presAssocID="{426DB58F-7239-43A3-AF93-34259A3644E5}" presName="sibTrans" presStyleLbl="node1" presStyleIdx="0" presStyleCnt="8"/>
      <dgm:spPr/>
      <dgm:t>
        <a:bodyPr/>
        <a:lstStyle/>
        <a:p>
          <a:endParaRPr lang="en-US"/>
        </a:p>
      </dgm:t>
    </dgm:pt>
    <dgm:pt modelId="{08B021FB-4045-442F-84AE-2479FE49C576}" type="pres">
      <dgm:prSet presAssocID="{98C6850C-2657-4B07-B303-5105740F7FE0}" presName="dummy" presStyleCnt="0"/>
      <dgm:spPr/>
    </dgm:pt>
    <dgm:pt modelId="{B5A29408-A5C0-44E8-9218-161969C60DF3}" type="pres">
      <dgm:prSet presAssocID="{98C6850C-2657-4B07-B303-5105740F7FE0}" presName="node" presStyleLbl="revTx" presStyleIdx="1" presStyleCnt="8" custScaleX="16538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62F8398-CD05-4190-970A-0211A3EEF501}" type="pres">
      <dgm:prSet presAssocID="{4F4A1B10-2B64-4E7B-A239-91260628DBDA}" presName="sibTrans" presStyleLbl="node1" presStyleIdx="1" presStyleCnt="8"/>
      <dgm:spPr/>
      <dgm:t>
        <a:bodyPr/>
        <a:lstStyle/>
        <a:p>
          <a:endParaRPr lang="en-US"/>
        </a:p>
      </dgm:t>
    </dgm:pt>
    <dgm:pt modelId="{3F7BA719-D4C0-4F85-A4FB-D78482D11777}" type="pres">
      <dgm:prSet presAssocID="{227A152D-D31C-49A5-BCB4-AA3A0ADEC4BE}" presName="dummy" presStyleCnt="0"/>
      <dgm:spPr/>
    </dgm:pt>
    <dgm:pt modelId="{90923CF2-2414-47AA-994A-81497085B3BA}" type="pres">
      <dgm:prSet presAssocID="{227A152D-D31C-49A5-BCB4-AA3A0ADEC4BE}" presName="node" presStyleLbl="revTx" presStyleIdx="2" presStyleCnt="8" custScaleX="18387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41DAE10-84DC-45C6-8FD9-1EE7565B21C1}" type="pres">
      <dgm:prSet presAssocID="{6D26430B-AF22-4994-9A88-F8B33D61B932}" presName="sibTrans" presStyleLbl="node1" presStyleIdx="2" presStyleCnt="8"/>
      <dgm:spPr/>
      <dgm:t>
        <a:bodyPr/>
        <a:lstStyle/>
        <a:p>
          <a:endParaRPr lang="en-US"/>
        </a:p>
      </dgm:t>
    </dgm:pt>
    <dgm:pt modelId="{C51AF8D2-D30A-4ABD-AC33-03FF709C6B96}" type="pres">
      <dgm:prSet presAssocID="{22479D1F-AD14-45D4-8D21-A7E7FE8E3FD3}" presName="dummy" presStyleCnt="0"/>
      <dgm:spPr/>
    </dgm:pt>
    <dgm:pt modelId="{2B94D629-8B23-41D1-BA99-393785F71029}" type="pres">
      <dgm:prSet presAssocID="{22479D1F-AD14-45D4-8D21-A7E7FE8E3FD3}" presName="node" presStyleLbl="revTx" presStyleIdx="3" presStyleCnt="8" custScaleX="19499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8775E7C3-8A70-45F5-B34E-27E4696736AE}" type="pres">
      <dgm:prSet presAssocID="{D4FD8AE0-B4E9-4B46-854A-1BC4957BD2BE}" presName="sibTrans" presStyleLbl="node1" presStyleIdx="3" presStyleCnt="8"/>
      <dgm:spPr/>
      <dgm:t>
        <a:bodyPr/>
        <a:lstStyle/>
        <a:p>
          <a:endParaRPr lang="en-US"/>
        </a:p>
      </dgm:t>
    </dgm:pt>
    <dgm:pt modelId="{2537EB0C-5E3E-4B44-9C45-5F17C28FEB33}" type="pres">
      <dgm:prSet presAssocID="{5FDACCB0-3BF1-4BF3-BB6B-0FA4870357C3}" presName="dummy" presStyleCnt="0"/>
      <dgm:spPr/>
    </dgm:pt>
    <dgm:pt modelId="{5F4E8063-0F1B-4E5D-8154-D1C2838F7E51}" type="pres">
      <dgm:prSet presAssocID="{5FDACCB0-3BF1-4BF3-BB6B-0FA4870357C3}" presName="node" presStyleLbl="revTx" presStyleIdx="4" presStyleCnt="8" custScaleX="158527" custRadScaleRad="101583" custRadScaleInc="13774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AD79FFB-4832-48B9-8AE0-54F93EAA03F4}" type="pres">
      <dgm:prSet presAssocID="{0B47E3BE-EDB6-450C-8B28-4F1BCE567C47}" presName="sibTrans" presStyleLbl="node1" presStyleIdx="4" presStyleCnt="8"/>
      <dgm:spPr/>
      <dgm:t>
        <a:bodyPr/>
        <a:lstStyle/>
        <a:p>
          <a:endParaRPr lang="en-US"/>
        </a:p>
      </dgm:t>
    </dgm:pt>
    <dgm:pt modelId="{3022BED7-CF10-4F9D-88A4-2B4D979C6B1B}" type="pres">
      <dgm:prSet presAssocID="{F2CC5672-515A-4CBE-9541-955B38907483}" presName="dummy" presStyleCnt="0"/>
      <dgm:spPr/>
    </dgm:pt>
    <dgm:pt modelId="{985E362E-69BB-47E5-AA70-1278F522E151}" type="pres">
      <dgm:prSet presAssocID="{F2CC5672-515A-4CBE-9541-955B38907483}" presName="node" presStyleLbl="revTx" presStyleIdx="5" presStyleCnt="8" custScaleX="152861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B93694B9-242D-423F-B8E3-2699A66C47D1}" type="pres">
      <dgm:prSet presAssocID="{88210306-0E9E-4A98-928A-1817E7AA1E6B}" presName="sibTrans" presStyleLbl="node1" presStyleIdx="5" presStyleCnt="8"/>
      <dgm:spPr/>
      <dgm:t>
        <a:bodyPr/>
        <a:lstStyle/>
        <a:p>
          <a:endParaRPr lang="en-US"/>
        </a:p>
      </dgm:t>
    </dgm:pt>
    <dgm:pt modelId="{10B0A7CD-30DF-4672-9F99-EC58D7197031}" type="pres">
      <dgm:prSet presAssocID="{243BEE28-7F3C-4322-BDC4-16DAC5C76503}" presName="dummy" presStyleCnt="0"/>
      <dgm:spPr/>
    </dgm:pt>
    <dgm:pt modelId="{29AB7F5B-690D-433E-8246-B1A479DB7B78}" type="pres">
      <dgm:prSet presAssocID="{243BEE28-7F3C-4322-BDC4-16DAC5C76503}" presName="node" presStyleLbl="revTx" presStyleIdx="6" presStyleCnt="8" custScaleX="24371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CDAFF40-F5EC-4B14-832B-77BEAA5A16B5}" type="pres">
      <dgm:prSet presAssocID="{E6DCC666-4129-499A-BCAF-66834F3F2FF5}" presName="sibTrans" presStyleLbl="node1" presStyleIdx="6" presStyleCnt="8"/>
      <dgm:spPr/>
      <dgm:t>
        <a:bodyPr/>
        <a:lstStyle/>
        <a:p>
          <a:endParaRPr lang="en-US"/>
        </a:p>
      </dgm:t>
    </dgm:pt>
    <dgm:pt modelId="{0F4828DE-B3AF-45E2-BBAD-F1D820A9C0EF}" type="pres">
      <dgm:prSet presAssocID="{F311B15C-3F54-4DB8-A2D8-CF9D66707284}" presName="dummy" presStyleCnt="0"/>
      <dgm:spPr/>
    </dgm:pt>
    <dgm:pt modelId="{B51B7E5A-E5F6-40C2-B337-82C3225575A4}" type="pres">
      <dgm:prSet presAssocID="{F311B15C-3F54-4DB8-A2D8-CF9D66707284}" presName="node" presStyleLbl="revTx" presStyleIdx="7" presStyleCnt="8" custScaleX="147697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2FDA54A9-462F-4091-9C8C-7A776B940EC2}" type="pres">
      <dgm:prSet presAssocID="{1803A005-C97B-4638-B6EC-3D6EEFF472E8}" presName="sibTrans" presStyleLbl="node1" presStyleIdx="7" presStyleCnt="8"/>
      <dgm:spPr/>
      <dgm:t>
        <a:bodyPr/>
        <a:lstStyle/>
        <a:p>
          <a:endParaRPr lang="en-US"/>
        </a:p>
      </dgm:t>
    </dgm:pt>
  </dgm:ptLst>
  <dgm:cxnLst>
    <dgm:cxn modelId="{86BA9D52-3415-4DB9-A929-40745025144B}" type="presOf" srcId="{F2CC5672-515A-4CBE-9541-955B38907483}" destId="{985E362E-69BB-47E5-AA70-1278F522E151}" srcOrd="0" destOrd="0" presId="urn:microsoft.com/office/officeart/2005/8/layout/cycle1"/>
    <dgm:cxn modelId="{82B1CCFD-D3E1-4819-8665-22724C291AFD}" type="presOf" srcId="{227A152D-D31C-49A5-BCB4-AA3A0ADEC4BE}" destId="{90923CF2-2414-47AA-994A-81497085B3BA}" srcOrd="0" destOrd="0" presId="urn:microsoft.com/office/officeart/2005/8/layout/cycle1"/>
    <dgm:cxn modelId="{07253700-F226-4473-9433-8EF4859E41DD}" type="presOf" srcId="{B48C3C17-7739-4C72-8FFC-3D41697BF3AA}" destId="{865DCD06-3FC2-47F1-9139-9BAB105F936B}" srcOrd="0" destOrd="0" presId="urn:microsoft.com/office/officeart/2005/8/layout/cycle1"/>
    <dgm:cxn modelId="{546CC81D-AEFA-4E19-8ED2-F4C9D1260779}" type="presOf" srcId="{22479D1F-AD14-45D4-8D21-A7E7FE8E3FD3}" destId="{2B94D629-8B23-41D1-BA99-393785F71029}" srcOrd="0" destOrd="0" presId="urn:microsoft.com/office/officeart/2005/8/layout/cycle1"/>
    <dgm:cxn modelId="{BEB8A38C-6D83-4BBA-BC60-FA527110138F}" type="presOf" srcId="{426DB58F-7239-43A3-AF93-34259A3644E5}" destId="{0BE4F9F1-F7F5-49A1-9D60-541BAFBDD07D}" srcOrd="0" destOrd="0" presId="urn:microsoft.com/office/officeart/2005/8/layout/cycle1"/>
    <dgm:cxn modelId="{6E62EB64-AC67-41D4-A22C-D61C0F7C17F7}" srcId="{B48C3C17-7739-4C72-8FFC-3D41697BF3AA}" destId="{F2CC5672-515A-4CBE-9541-955B38907483}" srcOrd="5" destOrd="0" parTransId="{FC90C1FD-BF33-4EDA-A714-D1AFA6F8632F}" sibTransId="{88210306-0E9E-4A98-928A-1817E7AA1E6B}"/>
    <dgm:cxn modelId="{D9F0D180-9A49-4BD9-96D0-CDF26C6D3A9B}" type="presOf" srcId="{243BEE28-7F3C-4322-BDC4-16DAC5C76503}" destId="{29AB7F5B-690D-433E-8246-B1A479DB7B78}" srcOrd="0" destOrd="0" presId="urn:microsoft.com/office/officeart/2005/8/layout/cycle1"/>
    <dgm:cxn modelId="{553FB53F-F1EF-4939-9D77-839802072687}" type="presOf" srcId="{88210306-0E9E-4A98-928A-1817E7AA1E6B}" destId="{B93694B9-242D-423F-B8E3-2699A66C47D1}" srcOrd="0" destOrd="0" presId="urn:microsoft.com/office/officeart/2005/8/layout/cycle1"/>
    <dgm:cxn modelId="{8D47E7F9-D1DC-4089-B111-FCBF9934DE54}" type="presOf" srcId="{F311B15C-3F54-4DB8-A2D8-CF9D66707284}" destId="{B51B7E5A-E5F6-40C2-B337-82C3225575A4}" srcOrd="0" destOrd="0" presId="urn:microsoft.com/office/officeart/2005/8/layout/cycle1"/>
    <dgm:cxn modelId="{A331146B-A606-4DCA-8EE8-48A3D476CFAB}" srcId="{B48C3C17-7739-4C72-8FFC-3D41697BF3AA}" destId="{087D24EB-1BD7-4973-979E-BBAACCB5E770}" srcOrd="0" destOrd="0" parTransId="{0195C141-4381-4B9F-B5F2-0FDF6966DF79}" sibTransId="{426DB58F-7239-43A3-AF93-34259A3644E5}"/>
    <dgm:cxn modelId="{6C6181A2-188C-4924-ACA8-ED73DD10A904}" type="presOf" srcId="{1803A005-C97B-4638-B6EC-3D6EEFF472E8}" destId="{2FDA54A9-462F-4091-9C8C-7A776B940EC2}" srcOrd="0" destOrd="0" presId="urn:microsoft.com/office/officeart/2005/8/layout/cycle1"/>
    <dgm:cxn modelId="{C7F54480-7F13-4896-A0DF-2A9175F413D5}" type="presOf" srcId="{5FDACCB0-3BF1-4BF3-BB6B-0FA4870357C3}" destId="{5F4E8063-0F1B-4E5D-8154-D1C2838F7E51}" srcOrd="0" destOrd="0" presId="urn:microsoft.com/office/officeart/2005/8/layout/cycle1"/>
    <dgm:cxn modelId="{6490D44F-A38A-456D-A6A9-61A48724FCE1}" type="presOf" srcId="{4F4A1B10-2B64-4E7B-A239-91260628DBDA}" destId="{862F8398-CD05-4190-970A-0211A3EEF501}" srcOrd="0" destOrd="0" presId="urn:microsoft.com/office/officeart/2005/8/layout/cycle1"/>
    <dgm:cxn modelId="{8A698CB6-BCED-47CB-A366-38A4FFD9A74E}" srcId="{B48C3C17-7739-4C72-8FFC-3D41697BF3AA}" destId="{243BEE28-7F3C-4322-BDC4-16DAC5C76503}" srcOrd="6" destOrd="0" parTransId="{E0572892-8CF3-4622-8518-10055B413FAE}" sibTransId="{E6DCC666-4129-499A-BCAF-66834F3F2FF5}"/>
    <dgm:cxn modelId="{37649203-1D56-4723-B0E7-A654E0F0C172}" type="presOf" srcId="{0B47E3BE-EDB6-450C-8B28-4F1BCE567C47}" destId="{2AD79FFB-4832-48B9-8AE0-54F93EAA03F4}" srcOrd="0" destOrd="0" presId="urn:microsoft.com/office/officeart/2005/8/layout/cycle1"/>
    <dgm:cxn modelId="{0EB2BF79-EB98-463D-8296-A283608AE264}" type="presOf" srcId="{087D24EB-1BD7-4973-979E-BBAACCB5E770}" destId="{9436D079-85CD-467C-A401-73D1EACEF410}" srcOrd="0" destOrd="0" presId="urn:microsoft.com/office/officeart/2005/8/layout/cycle1"/>
    <dgm:cxn modelId="{F94928B6-974E-4924-A2D3-71D624C2E382}" srcId="{B48C3C17-7739-4C72-8FFC-3D41697BF3AA}" destId="{98C6850C-2657-4B07-B303-5105740F7FE0}" srcOrd="1" destOrd="0" parTransId="{EF8C0898-87F9-45E6-8E31-49061F272046}" sibTransId="{4F4A1B10-2B64-4E7B-A239-91260628DBDA}"/>
    <dgm:cxn modelId="{822FCDBB-A98D-4001-ACF4-EE334006EE8B}" type="presOf" srcId="{D4FD8AE0-B4E9-4B46-854A-1BC4957BD2BE}" destId="{8775E7C3-8A70-45F5-B34E-27E4696736AE}" srcOrd="0" destOrd="0" presId="urn:microsoft.com/office/officeart/2005/8/layout/cycle1"/>
    <dgm:cxn modelId="{84856DE6-511F-4A4E-A715-4AD2AD46ED7C}" srcId="{B48C3C17-7739-4C72-8FFC-3D41697BF3AA}" destId="{5FDACCB0-3BF1-4BF3-BB6B-0FA4870357C3}" srcOrd="4" destOrd="0" parTransId="{767F595C-3235-4F52-96C7-6FA19B9AF1F4}" sibTransId="{0B47E3BE-EDB6-450C-8B28-4F1BCE567C47}"/>
    <dgm:cxn modelId="{89A1F73B-CC82-4C4D-882F-6B57793247FC}" srcId="{B48C3C17-7739-4C72-8FFC-3D41697BF3AA}" destId="{227A152D-D31C-49A5-BCB4-AA3A0ADEC4BE}" srcOrd="2" destOrd="0" parTransId="{681F563F-7585-45AC-901D-15D66F327C9A}" sibTransId="{6D26430B-AF22-4994-9A88-F8B33D61B932}"/>
    <dgm:cxn modelId="{C6C3CBDD-B428-479A-A91A-2001EB6CB691}" srcId="{B48C3C17-7739-4C72-8FFC-3D41697BF3AA}" destId="{F311B15C-3F54-4DB8-A2D8-CF9D66707284}" srcOrd="7" destOrd="0" parTransId="{B9BDAB69-2196-4881-8E20-B152A1E67A24}" sibTransId="{1803A005-C97B-4638-B6EC-3D6EEFF472E8}"/>
    <dgm:cxn modelId="{3FC8AAF7-6E03-404C-86A9-F27C5202387D}" type="presOf" srcId="{98C6850C-2657-4B07-B303-5105740F7FE0}" destId="{B5A29408-A5C0-44E8-9218-161969C60DF3}" srcOrd="0" destOrd="0" presId="urn:microsoft.com/office/officeart/2005/8/layout/cycle1"/>
    <dgm:cxn modelId="{05610479-5B8F-4029-8573-D14F9DC155F3}" type="presOf" srcId="{6D26430B-AF22-4994-9A88-F8B33D61B932}" destId="{341DAE10-84DC-45C6-8FD9-1EE7565B21C1}" srcOrd="0" destOrd="0" presId="urn:microsoft.com/office/officeart/2005/8/layout/cycle1"/>
    <dgm:cxn modelId="{74A40D45-AF05-4F7B-8078-67642BCD9818}" type="presOf" srcId="{E6DCC666-4129-499A-BCAF-66834F3F2FF5}" destId="{6CDAFF40-F5EC-4B14-832B-77BEAA5A16B5}" srcOrd="0" destOrd="0" presId="urn:microsoft.com/office/officeart/2005/8/layout/cycle1"/>
    <dgm:cxn modelId="{C306E464-BA74-45A2-9F2A-EE296D7975DF}" srcId="{B48C3C17-7739-4C72-8FFC-3D41697BF3AA}" destId="{22479D1F-AD14-45D4-8D21-A7E7FE8E3FD3}" srcOrd="3" destOrd="0" parTransId="{8A9EBC4B-81EA-44BE-85B8-078550C4DE4B}" sibTransId="{D4FD8AE0-B4E9-4B46-854A-1BC4957BD2BE}"/>
    <dgm:cxn modelId="{ADE332EE-C5DA-4B56-ACE9-B88DEF41D942}" type="presParOf" srcId="{865DCD06-3FC2-47F1-9139-9BAB105F936B}" destId="{F1CC218B-D551-4058-97DA-652F3C250DEE}" srcOrd="0" destOrd="0" presId="urn:microsoft.com/office/officeart/2005/8/layout/cycle1"/>
    <dgm:cxn modelId="{EF4B809E-1385-494B-9CFA-6B24A68ECF1F}" type="presParOf" srcId="{865DCD06-3FC2-47F1-9139-9BAB105F936B}" destId="{9436D079-85CD-467C-A401-73D1EACEF410}" srcOrd="1" destOrd="0" presId="urn:microsoft.com/office/officeart/2005/8/layout/cycle1"/>
    <dgm:cxn modelId="{28D72C24-9F41-468A-AE35-2BBD55273E7E}" type="presParOf" srcId="{865DCD06-3FC2-47F1-9139-9BAB105F936B}" destId="{0BE4F9F1-F7F5-49A1-9D60-541BAFBDD07D}" srcOrd="2" destOrd="0" presId="urn:microsoft.com/office/officeart/2005/8/layout/cycle1"/>
    <dgm:cxn modelId="{09DDF602-6265-417A-B618-2F48E5A312D1}" type="presParOf" srcId="{865DCD06-3FC2-47F1-9139-9BAB105F936B}" destId="{08B021FB-4045-442F-84AE-2479FE49C576}" srcOrd="3" destOrd="0" presId="urn:microsoft.com/office/officeart/2005/8/layout/cycle1"/>
    <dgm:cxn modelId="{99334374-6BFE-47D3-B0D8-F43F5C102856}" type="presParOf" srcId="{865DCD06-3FC2-47F1-9139-9BAB105F936B}" destId="{B5A29408-A5C0-44E8-9218-161969C60DF3}" srcOrd="4" destOrd="0" presId="urn:microsoft.com/office/officeart/2005/8/layout/cycle1"/>
    <dgm:cxn modelId="{8EFEE092-3211-47A4-9F2E-6382E2879B94}" type="presParOf" srcId="{865DCD06-3FC2-47F1-9139-9BAB105F936B}" destId="{862F8398-CD05-4190-970A-0211A3EEF501}" srcOrd="5" destOrd="0" presId="urn:microsoft.com/office/officeart/2005/8/layout/cycle1"/>
    <dgm:cxn modelId="{FA87130E-35E7-424E-9DDD-76BD531E3566}" type="presParOf" srcId="{865DCD06-3FC2-47F1-9139-9BAB105F936B}" destId="{3F7BA719-D4C0-4F85-A4FB-D78482D11777}" srcOrd="6" destOrd="0" presId="urn:microsoft.com/office/officeart/2005/8/layout/cycle1"/>
    <dgm:cxn modelId="{C826BE39-FF58-4716-B8F9-F1002B6B9EA2}" type="presParOf" srcId="{865DCD06-3FC2-47F1-9139-9BAB105F936B}" destId="{90923CF2-2414-47AA-994A-81497085B3BA}" srcOrd="7" destOrd="0" presId="urn:microsoft.com/office/officeart/2005/8/layout/cycle1"/>
    <dgm:cxn modelId="{93EF6676-47FB-4C51-BF55-4F4169D4CC09}" type="presParOf" srcId="{865DCD06-3FC2-47F1-9139-9BAB105F936B}" destId="{341DAE10-84DC-45C6-8FD9-1EE7565B21C1}" srcOrd="8" destOrd="0" presId="urn:microsoft.com/office/officeart/2005/8/layout/cycle1"/>
    <dgm:cxn modelId="{9672E182-EED5-431F-A0AD-942E6DA17C9E}" type="presParOf" srcId="{865DCD06-3FC2-47F1-9139-9BAB105F936B}" destId="{C51AF8D2-D30A-4ABD-AC33-03FF709C6B96}" srcOrd="9" destOrd="0" presId="urn:microsoft.com/office/officeart/2005/8/layout/cycle1"/>
    <dgm:cxn modelId="{CA5D90CB-7141-4524-AE65-18F51429308B}" type="presParOf" srcId="{865DCD06-3FC2-47F1-9139-9BAB105F936B}" destId="{2B94D629-8B23-41D1-BA99-393785F71029}" srcOrd="10" destOrd="0" presId="urn:microsoft.com/office/officeart/2005/8/layout/cycle1"/>
    <dgm:cxn modelId="{0014CE13-2291-4B16-BB87-FE47E2FFBD0D}" type="presParOf" srcId="{865DCD06-3FC2-47F1-9139-9BAB105F936B}" destId="{8775E7C3-8A70-45F5-B34E-27E4696736AE}" srcOrd="11" destOrd="0" presId="urn:microsoft.com/office/officeart/2005/8/layout/cycle1"/>
    <dgm:cxn modelId="{641A83FF-9460-4053-9C62-A967963410F6}" type="presParOf" srcId="{865DCD06-3FC2-47F1-9139-9BAB105F936B}" destId="{2537EB0C-5E3E-4B44-9C45-5F17C28FEB33}" srcOrd="12" destOrd="0" presId="urn:microsoft.com/office/officeart/2005/8/layout/cycle1"/>
    <dgm:cxn modelId="{7192EB35-804E-463E-90D9-3628A44844CB}" type="presParOf" srcId="{865DCD06-3FC2-47F1-9139-9BAB105F936B}" destId="{5F4E8063-0F1B-4E5D-8154-D1C2838F7E51}" srcOrd="13" destOrd="0" presId="urn:microsoft.com/office/officeart/2005/8/layout/cycle1"/>
    <dgm:cxn modelId="{6D486B60-3582-4610-BB3B-68D8EE208B68}" type="presParOf" srcId="{865DCD06-3FC2-47F1-9139-9BAB105F936B}" destId="{2AD79FFB-4832-48B9-8AE0-54F93EAA03F4}" srcOrd="14" destOrd="0" presId="urn:microsoft.com/office/officeart/2005/8/layout/cycle1"/>
    <dgm:cxn modelId="{694E8AAB-197C-4413-B351-089E1C8D8B1A}" type="presParOf" srcId="{865DCD06-3FC2-47F1-9139-9BAB105F936B}" destId="{3022BED7-CF10-4F9D-88A4-2B4D979C6B1B}" srcOrd="15" destOrd="0" presId="urn:microsoft.com/office/officeart/2005/8/layout/cycle1"/>
    <dgm:cxn modelId="{D02869BB-DAAF-4CFD-9A31-9A41C58B69DB}" type="presParOf" srcId="{865DCD06-3FC2-47F1-9139-9BAB105F936B}" destId="{985E362E-69BB-47E5-AA70-1278F522E151}" srcOrd="16" destOrd="0" presId="urn:microsoft.com/office/officeart/2005/8/layout/cycle1"/>
    <dgm:cxn modelId="{5C482F18-3340-43CA-8F86-2202102AE6CE}" type="presParOf" srcId="{865DCD06-3FC2-47F1-9139-9BAB105F936B}" destId="{B93694B9-242D-423F-B8E3-2699A66C47D1}" srcOrd="17" destOrd="0" presId="urn:microsoft.com/office/officeart/2005/8/layout/cycle1"/>
    <dgm:cxn modelId="{B3ABF5DA-950A-4CE4-8B71-3B9DC3B110FD}" type="presParOf" srcId="{865DCD06-3FC2-47F1-9139-9BAB105F936B}" destId="{10B0A7CD-30DF-4672-9F99-EC58D7197031}" srcOrd="18" destOrd="0" presId="urn:microsoft.com/office/officeart/2005/8/layout/cycle1"/>
    <dgm:cxn modelId="{2B5DA597-E3D3-470D-A52C-129C9796C542}" type="presParOf" srcId="{865DCD06-3FC2-47F1-9139-9BAB105F936B}" destId="{29AB7F5B-690D-433E-8246-B1A479DB7B78}" srcOrd="19" destOrd="0" presId="urn:microsoft.com/office/officeart/2005/8/layout/cycle1"/>
    <dgm:cxn modelId="{6F9CB4D2-0B6B-4CE2-AAC0-40D3D5355D5A}" type="presParOf" srcId="{865DCD06-3FC2-47F1-9139-9BAB105F936B}" destId="{6CDAFF40-F5EC-4B14-832B-77BEAA5A16B5}" srcOrd="20" destOrd="0" presId="urn:microsoft.com/office/officeart/2005/8/layout/cycle1"/>
    <dgm:cxn modelId="{98CE4DC4-BDFD-46BA-8472-7E5600078B84}" type="presParOf" srcId="{865DCD06-3FC2-47F1-9139-9BAB105F936B}" destId="{0F4828DE-B3AF-45E2-BBAD-F1D820A9C0EF}" srcOrd="21" destOrd="0" presId="urn:microsoft.com/office/officeart/2005/8/layout/cycle1"/>
    <dgm:cxn modelId="{1FEFAA4A-3BAA-471E-B364-5CFCA7E9F853}" type="presParOf" srcId="{865DCD06-3FC2-47F1-9139-9BAB105F936B}" destId="{B51B7E5A-E5F6-40C2-B337-82C3225575A4}" srcOrd="22" destOrd="0" presId="urn:microsoft.com/office/officeart/2005/8/layout/cycle1"/>
    <dgm:cxn modelId="{AB81978F-7FF4-4AD3-A2B8-B767C02A255C}" type="presParOf" srcId="{865DCD06-3FC2-47F1-9139-9BAB105F936B}" destId="{2FDA54A9-462F-4091-9C8C-7A776B940EC2}" srcOrd="23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36D079-85CD-467C-A401-73D1EACEF410}">
      <dsp:nvSpPr>
        <dsp:cNvPr id="0" name=""/>
        <dsp:cNvSpPr/>
      </dsp:nvSpPr>
      <dsp:spPr>
        <a:xfrm>
          <a:off x="3232915" y="1012"/>
          <a:ext cx="1231580" cy="705445"/>
        </a:xfrm>
        <a:prstGeom prst="rect">
          <a:avLst/>
        </a:prstGeom>
        <a:gradFill rotWithShape="1">
          <a:gsLst>
            <a:gs pos="0">
              <a:schemeClr val="accent3">
                <a:tint val="43000"/>
                <a:satMod val="165000"/>
              </a:schemeClr>
            </a:gs>
            <a:gs pos="55000">
              <a:schemeClr val="accent3">
                <a:tint val="83000"/>
                <a:satMod val="155000"/>
              </a:schemeClr>
            </a:gs>
            <a:gs pos="100000">
              <a:schemeClr val="accent3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3">
              <a:satMod val="115000"/>
            </a:schemeClr>
          </a:contourClr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>
              <a:solidFill>
                <a:srgbClr val="000000"/>
              </a:solidFill>
            </a:rPr>
            <a:t>Research Questions</a:t>
          </a:r>
        </a:p>
      </dsp:txBody>
      <dsp:txXfrm>
        <a:off x="3232915" y="1012"/>
        <a:ext cx="1231580" cy="705445"/>
      </dsp:txXfrm>
    </dsp:sp>
    <dsp:sp modelId="{0BE4F9F1-F7F5-49A1-9D60-541BAFBDD07D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19269238"/>
            <a:gd name="adj4" fmla="val 18788291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  <dsp:sp modelId="{B5A29408-A5C0-44E8-9218-161969C60DF3}">
      <dsp:nvSpPr>
        <dsp:cNvPr id="0" name=""/>
        <dsp:cNvSpPr/>
      </dsp:nvSpPr>
      <dsp:spPr>
        <a:xfrm>
          <a:off x="4248474" y="984117"/>
          <a:ext cx="1166672" cy="705445"/>
        </a:xfrm>
        <a:prstGeom prst="rect">
          <a:avLst/>
        </a:prstGeom>
        <a:gradFill rotWithShape="1">
          <a:gsLst>
            <a:gs pos="0">
              <a:schemeClr val="accent3">
                <a:tint val="43000"/>
                <a:satMod val="165000"/>
              </a:schemeClr>
            </a:gs>
            <a:gs pos="55000">
              <a:schemeClr val="accent3">
                <a:tint val="83000"/>
                <a:satMod val="155000"/>
              </a:schemeClr>
            </a:gs>
            <a:gs pos="100000">
              <a:schemeClr val="accent3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3">
              <a:satMod val="115000"/>
            </a:schemeClr>
          </a:contourClr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>
              <a:solidFill>
                <a:srgbClr val="000000"/>
              </a:solidFill>
            </a:rPr>
            <a:t>Research Design</a:t>
          </a:r>
        </a:p>
      </dsp:txBody>
      <dsp:txXfrm>
        <a:off x="4248474" y="984117"/>
        <a:ext cx="1166672" cy="705445"/>
      </dsp:txXfrm>
    </dsp:sp>
    <dsp:sp modelId="{862F8398-CD05-4190-970A-0211A3EEF501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434974"/>
            <a:gd name="adj4" fmla="val 20948047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  <dsp:sp modelId="{90923CF2-2414-47AA-994A-81497085B3BA}">
      <dsp:nvSpPr>
        <dsp:cNvPr id="0" name=""/>
        <dsp:cNvSpPr/>
      </dsp:nvSpPr>
      <dsp:spPr>
        <a:xfrm>
          <a:off x="4183255" y="2374437"/>
          <a:ext cx="1297109" cy="705445"/>
        </a:xfrm>
        <a:prstGeom prst="rect">
          <a:avLst/>
        </a:prstGeom>
        <a:gradFill rotWithShape="1">
          <a:gsLst>
            <a:gs pos="0">
              <a:schemeClr val="accent3">
                <a:tint val="43000"/>
                <a:satMod val="165000"/>
              </a:schemeClr>
            </a:gs>
            <a:gs pos="55000">
              <a:schemeClr val="accent3">
                <a:tint val="83000"/>
                <a:satMod val="155000"/>
              </a:schemeClr>
            </a:gs>
            <a:gs pos="100000">
              <a:schemeClr val="accent3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3">
              <a:satMod val="115000"/>
            </a:schemeClr>
          </a:contourClr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>
              <a:solidFill>
                <a:srgbClr val="000000"/>
              </a:solidFill>
            </a:rPr>
            <a:t>Identifying Measures</a:t>
          </a:r>
        </a:p>
      </dsp:txBody>
      <dsp:txXfrm>
        <a:off x="4183255" y="2374437"/>
        <a:ext cx="1297109" cy="705445"/>
      </dsp:txXfrm>
    </dsp:sp>
    <dsp:sp modelId="{341DAE10-84DC-45C6-8FD9-1EE7565B21C1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2594731"/>
            <a:gd name="adj4" fmla="val 2113783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  <dsp:sp modelId="{2B94D629-8B23-41D1-BA99-393785F71029}">
      <dsp:nvSpPr>
        <dsp:cNvPr id="0" name=""/>
        <dsp:cNvSpPr/>
      </dsp:nvSpPr>
      <dsp:spPr>
        <a:xfrm>
          <a:off x="3160906" y="3357542"/>
          <a:ext cx="1375597" cy="705445"/>
        </a:xfrm>
        <a:prstGeom prst="rect">
          <a:avLst/>
        </a:prstGeom>
        <a:gradFill rotWithShape="1">
          <a:gsLst>
            <a:gs pos="0">
              <a:schemeClr val="accent3">
                <a:tint val="43000"/>
                <a:satMod val="165000"/>
              </a:schemeClr>
            </a:gs>
            <a:gs pos="55000">
              <a:schemeClr val="accent3">
                <a:tint val="83000"/>
                <a:satMod val="155000"/>
              </a:schemeClr>
            </a:gs>
            <a:gs pos="100000">
              <a:schemeClr val="accent3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3">
              <a:satMod val="115000"/>
            </a:schemeClr>
          </a:contourClr>
        </a:sp3d>
      </dsp:spPr>
      <dsp:style>
        <a:lnRef idx="0">
          <a:schemeClr val="accent3"/>
        </a:lnRef>
        <a:fillRef idx="3">
          <a:schemeClr val="accent3"/>
        </a:fillRef>
        <a:effectRef idx="3">
          <a:schemeClr val="accent3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>
              <a:solidFill>
                <a:srgbClr val="000000"/>
              </a:solidFill>
            </a:rPr>
            <a:t>Identifying  Samples</a:t>
          </a:r>
        </a:p>
      </dsp:txBody>
      <dsp:txXfrm>
        <a:off x="3160906" y="3357542"/>
        <a:ext cx="1375597" cy="705445"/>
      </dsp:txXfrm>
    </dsp:sp>
    <dsp:sp modelId="{8775E7C3-8A70-45F5-B34E-27E4696736AE}">
      <dsp:nvSpPr>
        <dsp:cNvPr id="0" name=""/>
        <dsp:cNvSpPr/>
      </dsp:nvSpPr>
      <dsp:spPr>
        <a:xfrm>
          <a:off x="944886" y="83766"/>
          <a:ext cx="3931133" cy="3931133"/>
        </a:xfrm>
        <a:prstGeom prst="circularArrow">
          <a:avLst>
            <a:gd name="adj1" fmla="val 3499"/>
            <a:gd name="adj2" fmla="val 216979"/>
            <a:gd name="adj3" fmla="val 5116621"/>
            <a:gd name="adj4" fmla="val 4924509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  <dsp:sp modelId="{5F4E8063-0F1B-4E5D-8154-D1C2838F7E51}">
      <dsp:nvSpPr>
        <dsp:cNvPr id="0" name=""/>
        <dsp:cNvSpPr/>
      </dsp:nvSpPr>
      <dsp:spPr>
        <a:xfrm>
          <a:off x="1827215" y="3357542"/>
          <a:ext cx="1118321" cy="705445"/>
        </a:xfrm>
        <a:prstGeom prst="rect">
          <a:avLst/>
        </a:prstGeom>
        <a:gradFill rotWithShape="1">
          <a:gsLst>
            <a:gs pos="0">
              <a:schemeClr val="accent1">
                <a:tint val="43000"/>
                <a:satMod val="165000"/>
              </a:schemeClr>
            </a:gs>
            <a:gs pos="55000">
              <a:schemeClr val="accent1">
                <a:tint val="83000"/>
                <a:satMod val="155000"/>
              </a:schemeClr>
            </a:gs>
            <a:gs pos="100000">
              <a:schemeClr val="accent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1">
              <a:satMod val="115000"/>
            </a:schemeClr>
          </a:contourClr>
        </a:sp3d>
      </dsp:spPr>
      <dsp:style>
        <a:lnRef idx="0">
          <a:schemeClr val="accent1"/>
        </a:lnRef>
        <a:fillRef idx="3">
          <a:schemeClr val="accent1"/>
        </a:fillRef>
        <a:effectRef idx="3">
          <a:schemeClr val="accent1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>
              <a:solidFill>
                <a:srgbClr val="000000"/>
              </a:solidFill>
            </a:rPr>
            <a:t>Data Collection</a:t>
          </a:r>
        </a:p>
      </dsp:txBody>
      <dsp:txXfrm>
        <a:off x="1827215" y="3357542"/>
        <a:ext cx="1118321" cy="705445"/>
      </dsp:txXfrm>
    </dsp:sp>
    <dsp:sp modelId="{2AD79FFB-4832-48B9-8AE0-54F93EAA03F4}">
      <dsp:nvSpPr>
        <dsp:cNvPr id="0" name=""/>
        <dsp:cNvSpPr/>
      </dsp:nvSpPr>
      <dsp:spPr>
        <a:xfrm>
          <a:off x="1271428" y="195923"/>
          <a:ext cx="3931133" cy="3931133"/>
        </a:xfrm>
        <a:prstGeom prst="circularArrow">
          <a:avLst>
            <a:gd name="adj1" fmla="val 3499"/>
            <a:gd name="adj2" fmla="val 216979"/>
            <a:gd name="adj3" fmla="val 8760861"/>
            <a:gd name="adj4" fmla="val 8329219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  <dsp:sp modelId="{985E362E-69BB-47E5-AA70-1278F522E151}">
      <dsp:nvSpPr>
        <dsp:cNvPr id="0" name=""/>
        <dsp:cNvSpPr/>
      </dsp:nvSpPr>
      <dsp:spPr>
        <a:xfrm>
          <a:off x="936104" y="2374437"/>
          <a:ext cx="1078350" cy="705445"/>
        </a:xfrm>
        <a:prstGeom prst="rect">
          <a:avLst/>
        </a:prstGeom>
        <a:gradFill rotWithShape="1">
          <a:gsLst>
            <a:gs pos="0">
              <a:schemeClr val="accent4">
                <a:tint val="43000"/>
                <a:satMod val="165000"/>
              </a:schemeClr>
            </a:gs>
            <a:gs pos="55000">
              <a:schemeClr val="accent4">
                <a:tint val="83000"/>
                <a:satMod val="155000"/>
              </a:schemeClr>
            </a:gs>
            <a:gs pos="100000">
              <a:schemeClr val="accent4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4">
              <a:satMod val="115000"/>
            </a:schemeClr>
          </a:contourClr>
        </a:sp3d>
      </dsp:spPr>
      <dsp:style>
        <a:lnRef idx="0">
          <a:schemeClr val="accent4"/>
        </a:lnRef>
        <a:fillRef idx="3">
          <a:schemeClr val="accent4"/>
        </a:fillRef>
        <a:effectRef idx="3">
          <a:schemeClr val="accent4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>
              <a:solidFill>
                <a:srgbClr val="000000"/>
              </a:solidFill>
            </a:rPr>
            <a:t>Analysis</a:t>
          </a:r>
          <a:endParaRPr lang="en-GB" sz="1400" b="1" kern="1200" dirty="0">
            <a:solidFill>
              <a:srgbClr val="000000"/>
            </a:solidFill>
          </a:endParaRPr>
        </a:p>
      </dsp:txBody>
      <dsp:txXfrm>
        <a:off x="936104" y="2374437"/>
        <a:ext cx="1078350" cy="705445"/>
      </dsp:txXfrm>
    </dsp:sp>
    <dsp:sp modelId="{B93694B9-242D-423F-B8E3-2699A66C47D1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11234974"/>
            <a:gd name="adj4" fmla="val 10148047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  <dsp:sp modelId="{29AB7F5B-690D-433E-8246-B1A479DB7B78}">
      <dsp:nvSpPr>
        <dsp:cNvPr id="0" name=""/>
        <dsp:cNvSpPr/>
      </dsp:nvSpPr>
      <dsp:spPr>
        <a:xfrm>
          <a:off x="615634" y="984117"/>
          <a:ext cx="1719290" cy="705445"/>
        </a:xfrm>
        <a:prstGeom prst="rect">
          <a:avLst/>
        </a:prstGeom>
        <a:gradFill rotWithShape="1">
          <a:gsLst>
            <a:gs pos="0">
              <a:schemeClr val="accent4">
                <a:tint val="43000"/>
                <a:satMod val="165000"/>
              </a:schemeClr>
            </a:gs>
            <a:gs pos="55000">
              <a:schemeClr val="accent4">
                <a:tint val="83000"/>
                <a:satMod val="155000"/>
              </a:schemeClr>
            </a:gs>
            <a:gs pos="100000">
              <a:schemeClr val="accent4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4">
              <a:satMod val="115000"/>
            </a:schemeClr>
          </a:contourClr>
        </a:sp3d>
      </dsp:spPr>
      <dsp:style>
        <a:lnRef idx="0">
          <a:schemeClr val="accent4"/>
        </a:lnRef>
        <a:fillRef idx="3">
          <a:schemeClr val="accent4"/>
        </a:fillRef>
        <a:effectRef idx="3">
          <a:schemeClr val="accent4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>
              <a:solidFill>
                <a:srgbClr val="000000"/>
              </a:solidFill>
            </a:rPr>
            <a:t>Conclusion &amp; Interpretation</a:t>
          </a:r>
        </a:p>
      </dsp:txBody>
      <dsp:txXfrm>
        <a:off x="615634" y="984117"/>
        <a:ext cx="1719290" cy="705445"/>
      </dsp:txXfrm>
    </dsp:sp>
    <dsp:sp modelId="{6CDAFF40-F5EC-4B14-832B-77BEAA5A16B5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13461448"/>
            <a:gd name="adj4" fmla="val 12913783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  <dsp:sp modelId="{B51B7E5A-E5F6-40C2-B337-82C3225575A4}">
      <dsp:nvSpPr>
        <dsp:cNvPr id="0" name=""/>
        <dsp:cNvSpPr/>
      </dsp:nvSpPr>
      <dsp:spPr>
        <a:xfrm>
          <a:off x="1937424" y="1012"/>
          <a:ext cx="1041921" cy="705445"/>
        </a:xfrm>
        <a:prstGeom prst="rect">
          <a:avLst/>
        </a:prstGeom>
        <a:gradFill rotWithShape="1">
          <a:gsLst>
            <a:gs pos="0">
              <a:schemeClr val="accent4">
                <a:tint val="43000"/>
                <a:satMod val="165000"/>
              </a:schemeClr>
            </a:gs>
            <a:gs pos="55000">
              <a:schemeClr val="accent4">
                <a:tint val="83000"/>
                <a:satMod val="155000"/>
              </a:schemeClr>
            </a:gs>
            <a:gs pos="100000">
              <a:schemeClr val="accent4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accent4">
              <a:satMod val="115000"/>
            </a:schemeClr>
          </a:contourClr>
        </a:sp3d>
      </dsp:spPr>
      <dsp:style>
        <a:lnRef idx="0">
          <a:schemeClr val="accent4"/>
        </a:lnRef>
        <a:fillRef idx="3">
          <a:schemeClr val="accent4"/>
        </a:fillRef>
        <a:effectRef idx="3">
          <a:schemeClr val="accent4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lvl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600" b="1" kern="1200" dirty="0">
              <a:solidFill>
                <a:srgbClr val="000000"/>
              </a:solidFill>
            </a:rPr>
            <a:t>Report</a:t>
          </a:r>
          <a:endParaRPr lang="en-GB" sz="1400" b="1" kern="1200" dirty="0">
            <a:solidFill>
              <a:srgbClr val="000000"/>
            </a:solidFill>
          </a:endParaRPr>
        </a:p>
      </dsp:txBody>
      <dsp:txXfrm>
        <a:off x="1937424" y="1012"/>
        <a:ext cx="1041921" cy="705445"/>
      </dsp:txXfrm>
    </dsp:sp>
    <dsp:sp modelId="{2FDA54A9-462F-4091-9C8C-7A776B940EC2}">
      <dsp:nvSpPr>
        <dsp:cNvPr id="0" name=""/>
        <dsp:cNvSpPr/>
      </dsp:nvSpPr>
      <dsp:spPr>
        <a:xfrm>
          <a:off x="1187978" y="66433"/>
          <a:ext cx="3931133" cy="3931133"/>
        </a:xfrm>
        <a:prstGeom prst="circularArrow">
          <a:avLst>
            <a:gd name="adj1" fmla="val 3499"/>
            <a:gd name="adj2" fmla="val 216979"/>
            <a:gd name="adj3" fmla="val 16133274"/>
            <a:gd name="adj4" fmla="val 15869826"/>
            <a:gd name="adj5" fmla="val 4083"/>
          </a:avLst>
        </a:prstGeom>
        <a:gradFill rotWithShape="1">
          <a:gsLst>
            <a:gs pos="0">
              <a:schemeClr val="dk1">
                <a:tint val="43000"/>
                <a:satMod val="165000"/>
              </a:schemeClr>
            </a:gs>
            <a:gs pos="55000">
              <a:schemeClr val="dk1">
                <a:tint val="83000"/>
                <a:satMod val="155000"/>
              </a:schemeClr>
            </a:gs>
            <a:gs pos="100000">
              <a:schemeClr val="dk1">
                <a:shade val="85000"/>
              </a:schemeClr>
            </a:gs>
          </a:gsLst>
          <a:path path="circle">
            <a:fillToRect l="-40000" t="-90000" r="140000" b="190000"/>
          </a:path>
        </a:gradFill>
        <a:ln>
          <a:noFill/>
        </a:ln>
        <a:effectLst>
          <a:outerShdw blurRad="50800" dist="25400" dir="5400000" rotWithShape="0">
            <a:srgbClr val="000000">
              <a:alpha val="45000"/>
            </a:srgbClr>
          </a:outerShdw>
        </a:effectLst>
        <a:scene3d>
          <a:camera prst="orthographicFront" fov="0">
            <a:rot lat="0" lon="0" rev="0"/>
          </a:camera>
          <a:lightRig rig="flat" dir="t">
            <a:rot lat="0" lon="0" rev="20040000"/>
          </a:lightRig>
        </a:scene3d>
        <a:sp3d contourW="12700" prstMaterial="dkEdge">
          <a:bevelT w="25400" h="38100" prst="convex"/>
          <a:contourClr>
            <a:schemeClr val="dk1">
              <a:satMod val="115000"/>
            </a:schemeClr>
          </a:contourClr>
        </a:sp3d>
      </dsp:spPr>
      <dsp:style>
        <a:lnRef idx="0">
          <a:schemeClr val="dk1"/>
        </a:lnRef>
        <a:fillRef idx="3">
          <a:schemeClr val="dk1"/>
        </a:fillRef>
        <a:effectRef idx="3">
          <a:schemeClr val="dk1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68A7089-D345-43B2-9FB2-C4154CD4206A}" type="datetimeFigureOut">
              <a:rPr lang="en-GB" smtClean="0"/>
              <a:t>29/01/2019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BD5401-686E-41AA-B4C0-9DDC02B819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8284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101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5492ACD-F42D-4B63-9E34-D78A94F01715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17969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FE19A590-F88F-496D-88E0-14EBDEAE19A4}" type="slidenum">
              <a:rPr lang="en-GB"/>
              <a:pPr/>
              <a:t>1</a:t>
            </a:fld>
            <a:endParaRPr lang="en-GB"/>
          </a:p>
        </p:txBody>
      </p:sp>
      <p:sp>
        <p:nvSpPr>
          <p:cNvPr id="512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310471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39EFE9B-D188-4AF0-80BF-076D9312D545}" type="slidenum">
              <a:rPr lang="zh-CN" altLang="en-US"/>
              <a:pPr/>
              <a:t>14</a:t>
            </a:fld>
            <a:endParaRPr lang="en-US" altLang="zh-CN"/>
          </a:p>
        </p:txBody>
      </p:sp>
      <p:sp>
        <p:nvSpPr>
          <p:cNvPr id="2457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458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157986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909B314-2DAA-4063-A3D2-35DB3C4A76CC}" type="slidenum">
              <a:rPr lang="zh-CN" altLang="en-US"/>
              <a:pPr/>
              <a:t>15</a:t>
            </a:fld>
            <a:endParaRPr lang="en-US" altLang="zh-CN"/>
          </a:p>
        </p:txBody>
      </p:sp>
      <p:sp>
        <p:nvSpPr>
          <p:cNvPr id="2560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1720953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2E300CC-018A-4A28-9059-076CF1459544}" type="slidenum">
              <a:rPr lang="zh-CN" altLang="en-US"/>
              <a:pPr/>
              <a:t>16</a:t>
            </a:fld>
            <a:endParaRPr lang="en-US" altLang="zh-CN"/>
          </a:p>
        </p:txBody>
      </p:sp>
      <p:sp>
        <p:nvSpPr>
          <p:cNvPr id="2969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970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81650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245C100-B6D6-438D-9591-847C3480C1A9}" type="slidenum">
              <a:rPr lang="zh-CN" altLang="en-US"/>
              <a:pPr/>
              <a:t>17</a:t>
            </a:fld>
            <a:endParaRPr lang="en-US" altLang="zh-CN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195682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D26339B-174C-4467-B0B1-C0A2002F7F05}" type="slidenum">
              <a:rPr lang="zh-CN" altLang="en-US"/>
              <a:pPr/>
              <a:t>19</a:t>
            </a:fld>
            <a:endParaRPr lang="en-US" altLang="zh-CN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7544447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7936EB1A-E503-4BA0-9103-33DB356C7602}" type="slidenum">
              <a:rPr lang="en-GB"/>
              <a:pPr/>
              <a:t>28</a:t>
            </a:fld>
            <a:endParaRPr lang="en-GB"/>
          </a:p>
        </p:txBody>
      </p:sp>
      <p:sp>
        <p:nvSpPr>
          <p:cNvPr id="101378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7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94735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51A0A728-58A8-4400-8922-32EBFA9DE4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BCAD4A-9A78-436A-B712-C2F2C1BDE2D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484784"/>
            <a:ext cx="4038600" cy="529060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84784"/>
            <a:ext cx="4038600" cy="529060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47557F-7AD8-4A27-9C27-E480EA56204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004316E-0BDD-430E-94E9-748E7FD875E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07C7589-490C-489F-8478-54DCAA9AA8E4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33DB5-9604-4A11-AA59-4A2BA65D2EC8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6604B-AEF8-4CAD-9FCE-84916A090B45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D0EE74-0717-4790-87C9-294E4E01F89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D7706E-F231-41A3-8F0A-B1292F3E562B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457200" y="1600200"/>
            <a:ext cx="8229600" cy="4530725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Rectangle 11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AC405D2-BAC2-4553-96CA-DBBFC7D8260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258406252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484784"/>
            <a:ext cx="8229600" cy="5089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19347F20-F82F-4947-A7B4-706D91F163B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  <p:sldLayoutId id="2147483692" r:id="rId12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857224" y="2199330"/>
            <a:ext cx="6480048" cy="1372546"/>
          </a:xfrm>
        </p:spPr>
        <p:txBody>
          <a:bodyPr>
            <a:normAutofit fontScale="90000"/>
          </a:bodyPr>
          <a:lstStyle/>
          <a:p>
            <a:r>
              <a:rPr lang="en-GB" dirty="0"/>
              <a:t>Research Methods</a:t>
            </a:r>
            <a:br>
              <a:rPr lang="en-GB" dirty="0"/>
            </a:br>
            <a:r>
              <a:rPr lang="en-GB" dirty="0"/>
              <a:t>&amp; Data Analysis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57224" y="3587100"/>
            <a:ext cx="6480048" cy="2722219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endParaRPr lang="en-GB" sz="4000" dirty="0"/>
          </a:p>
          <a:p>
            <a:pPr>
              <a:lnSpc>
                <a:spcPct val="90000"/>
              </a:lnSpc>
            </a:pPr>
            <a:r>
              <a:rPr lang="en-GB" sz="4000" dirty="0"/>
              <a:t>Introduction 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1200" dirty="0"/>
          </a:p>
          <a:p>
            <a:r>
              <a:rPr lang="en-GB" dirty="0"/>
              <a:t>Coursework 2 : </a:t>
            </a:r>
          </a:p>
          <a:p>
            <a:pPr lvl="1"/>
            <a:r>
              <a:rPr lang="en-GB" dirty="0"/>
              <a:t>An written project proposal for your summer project of approximately 4000 words </a:t>
            </a:r>
          </a:p>
          <a:p>
            <a:pPr lvl="1"/>
            <a:r>
              <a:rPr lang="en-GB" dirty="0"/>
              <a:t>23:59, Friday May 3rd 2018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472518" cy="582594"/>
          </a:xfrm>
        </p:spPr>
        <p:txBody>
          <a:bodyPr>
            <a:normAutofit fontScale="90000"/>
          </a:bodyPr>
          <a:lstStyle/>
          <a:p>
            <a:r>
              <a:rPr lang="en-GB" dirty="0"/>
              <a:t>Recommended Books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00108"/>
            <a:ext cx="8229600" cy="5643602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en-GB" dirty="0"/>
              <a:t>Research</a:t>
            </a:r>
            <a:r>
              <a:rPr lang="en-GB" sz="2400" dirty="0"/>
              <a:t> Methods</a:t>
            </a:r>
          </a:p>
          <a:p>
            <a:r>
              <a:rPr lang="en-GB" sz="2400" dirty="0"/>
              <a:t>Greenfield, T. (2002) </a:t>
            </a:r>
            <a:r>
              <a:rPr lang="en-GB" sz="2400" i="1" dirty="0"/>
              <a:t>Research Methods for Postgraduates, 2</a:t>
            </a:r>
            <a:r>
              <a:rPr lang="en-GB" sz="2400" i="1" baseline="30000" dirty="0"/>
              <a:t>nd</a:t>
            </a:r>
            <a:r>
              <a:rPr lang="en-GB" sz="2400" i="1" dirty="0"/>
              <a:t> Edition, </a:t>
            </a:r>
            <a:r>
              <a:rPr lang="en-GB" sz="2400" dirty="0"/>
              <a:t>London: Arnold</a:t>
            </a:r>
          </a:p>
          <a:p>
            <a:r>
              <a:rPr lang="en-GB" sz="2400" dirty="0" err="1"/>
              <a:t>Biggam</a:t>
            </a:r>
            <a:r>
              <a:rPr lang="en-GB" sz="2400" dirty="0"/>
              <a:t> , J. (2011) </a:t>
            </a:r>
            <a:r>
              <a:rPr lang="en-GB" sz="2400" i="1" dirty="0"/>
              <a:t>Succeeding With Your Masters Dissertation (2nd Edition), </a:t>
            </a:r>
            <a:r>
              <a:rPr lang="en-GB" sz="2400" dirty="0"/>
              <a:t>Open University Press</a:t>
            </a:r>
          </a:p>
          <a:p>
            <a:r>
              <a:rPr lang="en-GB" sz="2400" dirty="0" err="1">
                <a:ea typeface="Times New Roman"/>
                <a:cs typeface="Times New Roman"/>
              </a:rPr>
              <a:t>Marder</a:t>
            </a:r>
            <a:r>
              <a:rPr lang="en-GB" sz="2400" dirty="0">
                <a:ea typeface="Times New Roman"/>
                <a:cs typeface="Times New Roman"/>
              </a:rPr>
              <a:t>, M.P. (2011) </a:t>
            </a:r>
            <a:r>
              <a:rPr lang="en-GB" sz="2400" i="1" dirty="0">
                <a:ea typeface="Times New Roman"/>
                <a:cs typeface="Times New Roman"/>
              </a:rPr>
              <a:t>Research Methods for Science </a:t>
            </a:r>
            <a:r>
              <a:rPr lang="en-GB" sz="2400" dirty="0">
                <a:ea typeface="Times New Roman"/>
                <a:cs typeface="Times New Roman"/>
              </a:rPr>
              <a:t>Cambridge University Press</a:t>
            </a:r>
          </a:p>
          <a:p>
            <a:endParaRPr lang="en-GB" sz="2400" dirty="0"/>
          </a:p>
          <a:p>
            <a:pPr marL="109728" indent="0">
              <a:buNone/>
            </a:pPr>
            <a:r>
              <a:rPr lang="en-GB" sz="2400" dirty="0"/>
              <a:t>Data Visualisation</a:t>
            </a:r>
          </a:p>
          <a:p>
            <a:r>
              <a:rPr lang="en-GB" sz="2400" dirty="0"/>
              <a:t>Few, S. (2012)</a:t>
            </a:r>
            <a:r>
              <a:rPr lang="en-GB" sz="2400" i="1" dirty="0"/>
              <a:t> Show Me the Numbers</a:t>
            </a:r>
            <a:r>
              <a:rPr lang="en-GB" sz="2400" dirty="0"/>
              <a:t>, Burlingame: Analytics Press</a:t>
            </a:r>
          </a:p>
          <a:p>
            <a:pPr marL="109728" indent="0">
              <a:buNone/>
            </a:pPr>
            <a:endParaRPr lang="en-GB" sz="2000" dirty="0"/>
          </a:p>
          <a:p>
            <a:pPr>
              <a:lnSpc>
                <a:spcPct val="115000"/>
              </a:lnSpc>
              <a:spcAft>
                <a:spcPts val="0"/>
              </a:spcAft>
              <a:buNone/>
            </a:pPr>
            <a:endParaRPr lang="en-GB" sz="2000" dirty="0">
              <a:ea typeface="Times New Roman"/>
              <a:cs typeface="Times New Roman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2">
                    <a:lumMod val="75000"/>
                  </a:schemeClr>
                </a:solidFill>
              </a:rPr>
              <a:t>What Is Research?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48727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/>
              <a:t>What is research?</a:t>
            </a:r>
            <a:endParaRPr lang="en-US" altLang="zh-CN"/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People undertake research in order to find things out in a systematic way, thereby increasing their knowledge (</a:t>
            </a:r>
            <a:r>
              <a:rPr lang="en-GB" dirty="0" err="1"/>
              <a:t>Jankowicz</a:t>
            </a:r>
            <a:r>
              <a:rPr lang="en-GB" dirty="0"/>
              <a:t>, 1995).</a:t>
            </a:r>
          </a:p>
          <a:p>
            <a:endParaRPr lang="en-GB" dirty="0"/>
          </a:p>
          <a:p>
            <a:r>
              <a:rPr lang="en-GB" dirty="0"/>
              <a:t>Research methodology refers to the step-by-step research process; the selection of the most efficient ways to collect, analyse and present data whilst maintaining academic rigour. </a:t>
            </a:r>
          </a:p>
          <a:p>
            <a:pPr marL="109728" indent="0">
              <a:buNone/>
            </a:pPr>
            <a:r>
              <a:rPr lang="en-GB" dirty="0"/>
              <a:t>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56222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Purpose of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research is to make an original contribution to current state-of-the-art research</a:t>
            </a:r>
          </a:p>
          <a:p>
            <a:r>
              <a:rPr lang="en-GB" dirty="0"/>
              <a:t>It may also advance knowledge in directions other than the currently accepted paradigm</a:t>
            </a:r>
          </a:p>
          <a:p>
            <a:r>
              <a:rPr lang="en-GB" dirty="0"/>
              <a:t>Research must therefore be</a:t>
            </a:r>
          </a:p>
          <a:p>
            <a:pPr lvl="1"/>
            <a:r>
              <a:rPr lang="en-GB" dirty="0"/>
              <a:t>Embedded in a recognisable field of study, recognising and building upon past works</a:t>
            </a:r>
          </a:p>
          <a:p>
            <a:pPr lvl="1"/>
            <a:r>
              <a:rPr lang="en-GB" dirty="0"/>
              <a:t>Of interest to other researchers in the same (and possibly other) field</a:t>
            </a:r>
          </a:p>
          <a:p>
            <a:pPr lvl="1"/>
            <a:r>
              <a:rPr lang="en-GB" dirty="0" err="1"/>
              <a:t>Generalisable</a:t>
            </a:r>
            <a:r>
              <a:rPr lang="en-GB" dirty="0"/>
              <a:t> to more than a single experience, circumstance or environment</a:t>
            </a:r>
          </a:p>
        </p:txBody>
      </p:sp>
    </p:spTree>
    <p:extLst>
      <p:ext uri="{BB962C8B-B14F-4D97-AF65-F5344CB8AC3E}">
        <p14:creationId xmlns:p14="http://schemas.microsoft.com/office/powerpoint/2010/main" val="18185960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066800"/>
          </a:xfrm>
        </p:spPr>
        <p:txBody>
          <a:bodyPr>
            <a:normAutofit/>
          </a:bodyPr>
          <a:lstStyle/>
          <a:p>
            <a:r>
              <a:rPr lang="en-GB" dirty="0"/>
              <a:t>What is research?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1368152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Cyclical process that can be split into 3 stages</a:t>
            </a:r>
          </a:p>
          <a:p>
            <a:pPr lvl="1"/>
            <a:r>
              <a:rPr lang="en-GB" dirty="0"/>
              <a:t>Planning</a:t>
            </a:r>
          </a:p>
          <a:p>
            <a:pPr lvl="1"/>
            <a:r>
              <a:rPr lang="en-GB" dirty="0"/>
              <a:t>Data collection</a:t>
            </a:r>
          </a:p>
          <a:p>
            <a:pPr lvl="1"/>
            <a:r>
              <a:rPr lang="en-GB" dirty="0"/>
              <a:t>Implementation</a:t>
            </a:r>
          </a:p>
        </p:txBody>
      </p:sp>
      <p:graphicFrame>
        <p:nvGraphicFramePr>
          <p:cNvPr id="4" name="Diagram 3"/>
          <p:cNvGraphicFramePr/>
          <p:nvPr>
            <p:extLst/>
          </p:nvPr>
        </p:nvGraphicFramePr>
        <p:xfrm>
          <a:off x="1331640" y="234888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276308" y="5805264"/>
            <a:ext cx="2207460" cy="646331"/>
          </a:xfrm>
          <a:prstGeom prst="rec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0000"/>
                </a:solidFill>
              </a:rPr>
              <a:t>Implementation Stage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6372200" y="2348880"/>
            <a:ext cx="2207460" cy="369332"/>
          </a:xfrm>
          <a:prstGeom prst="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rgbClr val="000000"/>
                </a:solidFill>
              </a:rPr>
              <a:t>Planning Stage</a:t>
            </a:r>
          </a:p>
        </p:txBody>
      </p:sp>
    </p:spTree>
    <p:extLst>
      <p:ext uri="{BB962C8B-B14F-4D97-AF65-F5344CB8AC3E}">
        <p14:creationId xmlns:p14="http://schemas.microsoft.com/office/powerpoint/2010/main" val="3858318660"/>
      </p:ext>
    </p:extLst>
  </p:cSld>
  <p:clrMapOvr>
    <a:masterClrMapping/>
  </p:clrMapOvr>
  <p:transition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 research has a purpose…</a:t>
            </a:r>
            <a:endParaRPr lang="en-US" altLang="zh-CN" dirty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There are three kinds of research purpose:</a:t>
            </a:r>
          </a:p>
          <a:p>
            <a:endParaRPr lang="en-GB" dirty="0"/>
          </a:p>
          <a:p>
            <a:pPr lvl="1"/>
            <a:r>
              <a:rPr lang="en-GB" b="1" dirty="0"/>
              <a:t>Exploratory research</a:t>
            </a:r>
          </a:p>
          <a:p>
            <a:pPr lvl="2"/>
            <a:r>
              <a:rPr lang="en-GB" dirty="0"/>
              <a:t>Collecting preliminary data to help clarify or identify a problem, rather than for generating problem solutions </a:t>
            </a:r>
          </a:p>
          <a:p>
            <a:pPr marL="704088" lvl="2" indent="0">
              <a:buNone/>
            </a:pPr>
            <a:r>
              <a:rPr lang="en-GB" dirty="0"/>
              <a:t> </a:t>
            </a:r>
          </a:p>
          <a:p>
            <a:pPr lvl="1"/>
            <a:r>
              <a:rPr lang="en-GB" b="1" dirty="0"/>
              <a:t>Descriptive research </a:t>
            </a:r>
          </a:p>
          <a:p>
            <a:pPr lvl="2"/>
            <a:r>
              <a:rPr lang="en-GB" dirty="0"/>
              <a:t>Provides a better understanding of a particular issue or problem</a:t>
            </a:r>
          </a:p>
          <a:p>
            <a:pPr lvl="2"/>
            <a:endParaRPr lang="en-GB" dirty="0"/>
          </a:p>
          <a:p>
            <a:pPr lvl="1"/>
            <a:r>
              <a:rPr lang="en-GB" b="1" dirty="0"/>
              <a:t>Explanatory research </a:t>
            </a:r>
          </a:p>
          <a:p>
            <a:pPr lvl="2"/>
            <a:r>
              <a:rPr lang="en-GB" dirty="0"/>
              <a:t>Seeks to establish cause and effect relationships</a:t>
            </a: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8451465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Primary and Secondary Research</a:t>
            </a:r>
            <a:endParaRPr lang="en-US" altLang="zh-CN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/>
          </a:p>
          <a:p>
            <a:r>
              <a:rPr lang="en-GB" b="1" i="1" dirty="0"/>
              <a:t>Primary research (or field research) </a:t>
            </a:r>
            <a:r>
              <a:rPr lang="en-GB" dirty="0"/>
              <a:t>involves the collection of original (new) data by the researcher to address a specific problem </a:t>
            </a:r>
          </a:p>
          <a:p>
            <a:endParaRPr lang="en-GB" dirty="0"/>
          </a:p>
          <a:p>
            <a:r>
              <a:rPr lang="en-GB" b="1" i="1" dirty="0"/>
              <a:t>Secondary research (or desk research) </a:t>
            </a:r>
            <a:r>
              <a:rPr lang="en-GB" dirty="0"/>
              <a:t>is based on data that has been collected by somebody else for some other purpose (and for this reason, it may not precisely meet the needs of the secondary user)</a:t>
            </a: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8802440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Quantitative and Qualitative Research</a:t>
            </a:r>
            <a:endParaRPr lang="en-US" altLang="zh-CN" dirty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b="1" i="1" dirty="0"/>
              <a:t>Qualitative research </a:t>
            </a:r>
            <a:r>
              <a:rPr lang="en-GB" dirty="0"/>
              <a:t>involves the collection of (soft) data that are open to interpretation, for example, people’s opinions which cannot be generalised in numerical terms.</a:t>
            </a:r>
          </a:p>
          <a:p>
            <a:endParaRPr lang="en-GB" dirty="0"/>
          </a:p>
          <a:p>
            <a:r>
              <a:rPr lang="en-GB" b="1" i="1" dirty="0"/>
              <a:t>Quantitative research </a:t>
            </a:r>
            <a:r>
              <a:rPr lang="en-GB" dirty="0"/>
              <a:t>– research that produces statistics (hard data)</a:t>
            </a: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1504948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04664"/>
            <a:ext cx="8435280" cy="648072"/>
          </a:xfrm>
        </p:spPr>
        <p:txBody>
          <a:bodyPr>
            <a:normAutofit fontScale="90000"/>
          </a:bodyPr>
          <a:lstStyle/>
          <a:p>
            <a:r>
              <a:rPr lang="en-GB" dirty="0"/>
              <a:t>Longitudinal and cross-sectional studies</a:t>
            </a:r>
            <a:endParaRPr lang="en-US" altLang="zh-CN" dirty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b="1" i="1" dirty="0"/>
              <a:t>Longitudinal research </a:t>
            </a:r>
            <a:r>
              <a:rPr lang="en-GB" dirty="0"/>
              <a:t>extends over a substantial period of time and involves studying changes over time</a:t>
            </a:r>
          </a:p>
          <a:p>
            <a:endParaRPr lang="en-GB" dirty="0"/>
          </a:p>
          <a:p>
            <a:r>
              <a:rPr lang="en-GB" b="1" i="1" dirty="0"/>
              <a:t>Cross-sectional research </a:t>
            </a:r>
            <a:r>
              <a:rPr lang="en-GB" dirty="0"/>
              <a:t>takes a 'snapshot' of a situation in time </a:t>
            </a: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31864178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87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Credibility of research findings </a:t>
            </a:r>
            <a:endParaRPr lang="en-US" altLang="zh-CN" dirty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Research findings must be credible</a:t>
            </a:r>
          </a:p>
          <a:p>
            <a:r>
              <a:rPr lang="en-GB" dirty="0"/>
              <a:t>Credibility tests </a:t>
            </a:r>
          </a:p>
          <a:p>
            <a:pPr lvl="1"/>
            <a:r>
              <a:rPr lang="en-GB" b="1" dirty="0"/>
              <a:t>Reliability</a:t>
            </a:r>
            <a:r>
              <a:rPr lang="en-GB" dirty="0"/>
              <a:t> </a:t>
            </a:r>
          </a:p>
          <a:p>
            <a:pPr lvl="2"/>
            <a:r>
              <a:rPr lang="en-GB" dirty="0"/>
              <a:t>Will the research give the same result if run a second time? Or by a different researcher?</a:t>
            </a:r>
          </a:p>
          <a:p>
            <a:pPr lvl="1"/>
            <a:r>
              <a:rPr lang="en-GB" b="1" dirty="0"/>
              <a:t>Validity</a:t>
            </a:r>
          </a:p>
          <a:p>
            <a:pPr lvl="2"/>
            <a:r>
              <a:rPr lang="en-GB" dirty="0"/>
              <a:t>Is this an appropriate way to research this topic?</a:t>
            </a:r>
          </a:p>
          <a:p>
            <a:pPr lvl="2"/>
            <a:r>
              <a:rPr lang="en-GB" dirty="0"/>
              <a:t>Are you asking the right questions?</a:t>
            </a:r>
          </a:p>
          <a:p>
            <a:pPr lvl="2"/>
            <a:r>
              <a:rPr lang="en-GB" dirty="0"/>
              <a:t>Are you asking the right people? Or collecting the right data?</a:t>
            </a:r>
          </a:p>
          <a:p>
            <a:pPr lvl="1"/>
            <a:r>
              <a:rPr lang="en-GB" b="1" dirty="0" err="1"/>
              <a:t>Generalisability</a:t>
            </a:r>
            <a:endParaRPr lang="en-GB" b="1" dirty="0"/>
          </a:p>
          <a:p>
            <a:pPr lvl="2"/>
            <a:r>
              <a:rPr lang="en-GB" dirty="0"/>
              <a:t>Do the results apply globally? Locally? To the same business sector?</a:t>
            </a:r>
          </a:p>
        </p:txBody>
      </p:sp>
    </p:spTree>
    <p:extLst>
      <p:ext uri="{BB962C8B-B14F-4D97-AF65-F5344CB8AC3E}">
        <p14:creationId xmlns:p14="http://schemas.microsoft.com/office/powerpoint/2010/main" val="33061701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04056"/>
          </a:xfrm>
        </p:spPr>
        <p:txBody>
          <a:bodyPr>
            <a:normAutofit fontScale="90000"/>
          </a:bodyPr>
          <a:lstStyle/>
          <a:p>
            <a:r>
              <a:rPr lang="en-GB" dirty="0"/>
              <a:t>Selecting your methodology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793608"/>
          </a:xfrm>
        </p:spPr>
        <p:txBody>
          <a:bodyPr/>
          <a:lstStyle/>
          <a:p>
            <a:r>
              <a:rPr lang="en-GB" dirty="0"/>
              <a:t>When deciding on a methodology you will need to select</a:t>
            </a:r>
          </a:p>
          <a:p>
            <a:pPr lvl="1"/>
            <a:r>
              <a:rPr lang="en-GB" dirty="0"/>
              <a:t>A philosophy</a:t>
            </a:r>
          </a:p>
          <a:p>
            <a:pPr lvl="1"/>
            <a:r>
              <a:rPr lang="en-GB" dirty="0"/>
              <a:t>An approach</a:t>
            </a:r>
          </a:p>
          <a:p>
            <a:pPr lvl="1"/>
            <a:r>
              <a:rPr lang="en-GB" dirty="0"/>
              <a:t>Three strategies</a:t>
            </a:r>
          </a:p>
          <a:p>
            <a:r>
              <a:rPr lang="en-GB" dirty="0"/>
              <a:t>The three strategies are required so that you can </a:t>
            </a:r>
            <a:r>
              <a:rPr lang="en-GB" i="1" dirty="0"/>
              <a:t>triangulate</a:t>
            </a:r>
            <a:r>
              <a:rPr lang="en-GB" dirty="0"/>
              <a:t> your results</a:t>
            </a:r>
          </a:p>
          <a:p>
            <a:pPr lvl="1"/>
            <a:r>
              <a:rPr lang="en-GB" dirty="0"/>
              <a:t>Compare the results from all three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13</a:t>
            </a:fld>
            <a:endParaRPr lang="en-GB"/>
          </a:p>
        </p:txBody>
      </p:sp>
      <p:grpSp>
        <p:nvGrpSpPr>
          <p:cNvPr id="34" name="Group 33"/>
          <p:cNvGrpSpPr/>
          <p:nvPr/>
        </p:nvGrpSpPr>
        <p:grpSpPr>
          <a:xfrm>
            <a:off x="251120" y="1196752"/>
            <a:ext cx="8712568" cy="1368040"/>
            <a:chOff x="323528" y="1772816"/>
            <a:chExt cx="8712568" cy="1368040"/>
          </a:xfrm>
        </p:grpSpPr>
        <p:grpSp>
          <p:nvGrpSpPr>
            <p:cNvPr id="35" name="Group 34"/>
            <p:cNvGrpSpPr/>
            <p:nvPr/>
          </p:nvGrpSpPr>
          <p:grpSpPr>
            <a:xfrm>
              <a:off x="1835696" y="1772816"/>
              <a:ext cx="7200400" cy="1368040"/>
              <a:chOff x="179512" y="1340808"/>
              <a:chExt cx="7200400" cy="1368040"/>
            </a:xfrm>
          </p:grpSpPr>
          <p:sp>
            <p:nvSpPr>
              <p:cNvPr id="43" name="TextBox 42"/>
              <p:cNvSpPr txBox="1"/>
              <p:nvPr/>
            </p:nvSpPr>
            <p:spPr>
              <a:xfrm>
                <a:off x="3780072" y="1700808"/>
                <a:ext cx="3599840" cy="369332"/>
              </a:xfrm>
              <a:prstGeom prst="rect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Inductive</a:t>
                </a:r>
              </a:p>
            </p:txBody>
          </p:sp>
          <p:sp>
            <p:nvSpPr>
              <p:cNvPr id="44" name="TextBox 43"/>
              <p:cNvSpPr txBox="1"/>
              <p:nvPr/>
            </p:nvSpPr>
            <p:spPr>
              <a:xfrm>
                <a:off x="179512" y="1340808"/>
                <a:ext cx="3600000" cy="360000"/>
              </a:xfrm>
              <a:prstGeom prst="rect">
                <a:avLst/>
              </a:prstGeom>
              <a:solidFill>
                <a:schemeClr val="accent5">
                  <a:lumMod val="75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>
                    <a:solidFill>
                      <a:schemeClr val="bg1"/>
                    </a:solidFill>
                  </a:rPr>
                  <a:t>Positivism</a:t>
                </a:r>
              </a:p>
            </p:txBody>
          </p:sp>
          <p:sp>
            <p:nvSpPr>
              <p:cNvPr id="45" name="TextBox 44"/>
              <p:cNvSpPr txBox="1"/>
              <p:nvPr/>
            </p:nvSpPr>
            <p:spPr>
              <a:xfrm>
                <a:off x="179512" y="1700808"/>
                <a:ext cx="3600000" cy="369332"/>
              </a:xfrm>
              <a:prstGeom prst="rect">
                <a:avLst/>
              </a:prstGeom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Deductive</a:t>
                </a:r>
              </a:p>
            </p:txBody>
          </p:sp>
          <p:sp>
            <p:nvSpPr>
              <p:cNvPr id="46" name="TextBox 45"/>
              <p:cNvSpPr txBox="1"/>
              <p:nvPr/>
            </p:nvSpPr>
            <p:spPr>
              <a:xfrm>
                <a:off x="3779912" y="1340808"/>
                <a:ext cx="3600000" cy="360000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>
                    <a:solidFill>
                      <a:schemeClr val="bg1"/>
                    </a:solidFill>
                  </a:rPr>
                  <a:t>Phenomenology</a:t>
                </a:r>
              </a:p>
            </p:txBody>
          </p:sp>
          <p:sp>
            <p:nvSpPr>
              <p:cNvPr id="47" name="TextBox 46"/>
              <p:cNvSpPr txBox="1"/>
              <p:nvPr/>
            </p:nvSpPr>
            <p:spPr>
              <a:xfrm>
                <a:off x="179512" y="2060848"/>
                <a:ext cx="1440000" cy="646331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Experiment</a:t>
                </a:r>
                <a:endParaRPr lang="en-GB" dirty="0"/>
              </a:p>
            </p:txBody>
          </p:sp>
          <p:sp>
            <p:nvSpPr>
              <p:cNvPr id="48" name="TextBox 47"/>
              <p:cNvSpPr txBox="1"/>
              <p:nvPr/>
            </p:nvSpPr>
            <p:spPr>
              <a:xfrm>
                <a:off x="1619672" y="2060847"/>
                <a:ext cx="1440000" cy="648000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/>
                  <a:t>Software</a:t>
                </a:r>
                <a:r>
                  <a:rPr lang="en-GB" dirty="0"/>
                  <a:t> </a:t>
                </a:r>
                <a:r>
                  <a:rPr lang="en-GB" sz="1600" dirty="0"/>
                  <a:t>Development</a:t>
                </a:r>
                <a:endParaRPr lang="en-GB" dirty="0"/>
              </a:p>
            </p:txBody>
          </p:sp>
          <p:sp>
            <p:nvSpPr>
              <p:cNvPr id="49" name="TextBox 48"/>
              <p:cNvSpPr txBox="1"/>
              <p:nvPr/>
            </p:nvSpPr>
            <p:spPr>
              <a:xfrm>
                <a:off x="3059832" y="2060848"/>
                <a:ext cx="1440480" cy="648000"/>
              </a:xfrm>
              <a:prstGeom prst="rect">
                <a:avLst/>
              </a:prstGeom>
              <a:solidFill>
                <a:schemeClr val="accent4">
                  <a:lumMod val="40000"/>
                  <a:lumOff val="60000"/>
                </a:schemeClr>
              </a:solidFill>
              <a:ln>
                <a:solidFill>
                  <a:schemeClr val="accent4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Document Review</a:t>
                </a:r>
              </a:p>
            </p:txBody>
          </p:sp>
          <p:sp>
            <p:nvSpPr>
              <p:cNvPr id="80" name="TextBox 79"/>
              <p:cNvSpPr txBox="1"/>
              <p:nvPr/>
            </p:nvSpPr>
            <p:spPr>
              <a:xfrm>
                <a:off x="45003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Case Study</a:t>
                </a:r>
              </a:p>
            </p:txBody>
          </p:sp>
          <p:sp>
            <p:nvSpPr>
              <p:cNvPr id="81" name="TextBox 80"/>
              <p:cNvSpPr txBox="1"/>
              <p:nvPr/>
            </p:nvSpPr>
            <p:spPr>
              <a:xfrm>
                <a:off x="59399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Survey</a:t>
                </a:r>
              </a:p>
            </p:txBody>
          </p:sp>
        </p:grpSp>
        <p:sp>
          <p:nvSpPr>
            <p:cNvPr id="36" name="TextBox 35"/>
            <p:cNvSpPr txBox="1"/>
            <p:nvPr/>
          </p:nvSpPr>
          <p:spPr>
            <a:xfrm>
              <a:off x="323528" y="1780456"/>
              <a:ext cx="120789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Philosophy</a:t>
              </a:r>
            </a:p>
          </p:txBody>
        </p:sp>
        <p:sp>
          <p:nvSpPr>
            <p:cNvPr id="37" name="TextBox 36"/>
            <p:cNvSpPr txBox="1"/>
            <p:nvPr/>
          </p:nvSpPr>
          <p:spPr>
            <a:xfrm>
              <a:off x="382550" y="2159420"/>
              <a:ext cx="10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Approach</a:t>
              </a: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373349" y="2632190"/>
              <a:ext cx="11082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Strategies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3870774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Research philosophies </a:t>
            </a:r>
            <a:endParaRPr lang="en-US" altLang="zh-CN" dirty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Epistemology, your research philosophy, depends on the way that you think about the development of knowledge</a:t>
            </a:r>
          </a:p>
          <a:p>
            <a:endParaRPr lang="en-US" altLang="zh-CN" dirty="0"/>
          </a:p>
          <a:p>
            <a:r>
              <a:rPr lang="en-US" altLang="zh-CN" dirty="0"/>
              <a:t>Epistemology asks the question ‘how do we know what we know?’ </a:t>
            </a:r>
            <a:r>
              <a:rPr lang="en-GB" dirty="0"/>
              <a:t>Two main research philosophies:</a:t>
            </a:r>
          </a:p>
          <a:p>
            <a:pPr lvl="1"/>
            <a:r>
              <a:rPr lang="en-GB" dirty="0"/>
              <a:t>Positivism</a:t>
            </a:r>
          </a:p>
          <a:p>
            <a:pPr lvl="1"/>
            <a:r>
              <a:rPr lang="en-GB" dirty="0"/>
              <a:t>Phenomenology</a:t>
            </a:r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19563067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Philosophies</a:t>
            </a:r>
            <a:endParaRPr lang="en-US" altLang="zh-CN" dirty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Positivism</a:t>
            </a:r>
          </a:p>
          <a:p>
            <a:pPr lvl="1"/>
            <a:r>
              <a:rPr lang="en-GB" dirty="0"/>
              <a:t>Knowledge is based on the observation or experience of real phenomena in an objective and real world</a:t>
            </a:r>
            <a:endParaRPr lang="en-US" altLang="zh-CN" dirty="0"/>
          </a:p>
          <a:p>
            <a:pPr lvl="1"/>
            <a:r>
              <a:rPr lang="en-US" altLang="zh-CN" dirty="0"/>
              <a:t>Objective experiments are performed to observe these phenomena</a:t>
            </a:r>
          </a:p>
          <a:p>
            <a:endParaRPr lang="en-US" altLang="zh-CN" dirty="0"/>
          </a:p>
          <a:p>
            <a:r>
              <a:rPr lang="en-US" altLang="zh-CN" dirty="0"/>
              <a:t>Phenomenology</a:t>
            </a:r>
          </a:p>
          <a:p>
            <a:pPr lvl="1"/>
            <a:r>
              <a:rPr lang="en-US" altLang="zh-CN" dirty="0"/>
              <a:t>Knowledge is a social phenomenon that can only be understood subjectively</a:t>
            </a:r>
          </a:p>
          <a:p>
            <a:pPr lvl="1"/>
            <a:r>
              <a:rPr lang="en-US" altLang="zh-CN" dirty="0"/>
              <a:t>Subjective data is collected and examined in order to understand thoughts, feelings and ideas</a:t>
            </a:r>
          </a:p>
        </p:txBody>
      </p:sp>
    </p:spTree>
    <p:extLst>
      <p:ext uri="{BB962C8B-B14F-4D97-AF65-F5344CB8AC3E}">
        <p14:creationId xmlns:p14="http://schemas.microsoft.com/office/powerpoint/2010/main" val="402619252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Features of the main paradigms </a:t>
            </a:r>
            <a:endParaRPr lang="en-US" altLang="zh-CN" dirty="0"/>
          </a:p>
        </p:txBody>
      </p:sp>
      <p:graphicFrame>
        <p:nvGraphicFramePr>
          <p:cNvPr id="15390" name="Group 30"/>
          <p:cNvGraphicFramePr>
            <a:graphicFrameLocks noGrp="1"/>
          </p:cNvGraphicFramePr>
          <p:nvPr>
            <p:ph type="tbl" idx="1"/>
            <p:extLst/>
          </p:nvPr>
        </p:nvGraphicFramePr>
        <p:xfrm>
          <a:off x="457200" y="1600200"/>
          <a:ext cx="8229600" cy="4782312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33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Positivistic</a:t>
                      </a:r>
                      <a:endParaRPr kumimoji="0" lang="en-US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Phenomenological</a:t>
                      </a:r>
                      <a:endParaRPr kumimoji="0" lang="en-US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2653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Tends to produce quantitative data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Uses large samples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Concerned with testing theory (deductive approach)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Data is highly specific &amp; precise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The location is artificial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Reliability is high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Validity is low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Generalises from sample to population</a:t>
                      </a:r>
                      <a:endParaRPr kumimoji="0" lang="en-US" altLang="zh-CN" sz="2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Tends to produce qualitative data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Uses small samples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Concerned with generating theory (inductive approach)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Data is rich and subjective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The location is natural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Reliability is low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Validity is high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2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Generalises from one setting to another</a:t>
                      </a:r>
                      <a:endParaRPr kumimoji="0" lang="en-US" altLang="zh-CN" sz="22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410582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Methods of the main paradigms</a:t>
            </a:r>
            <a:endParaRPr lang="en-US" altLang="zh-CN" dirty="0"/>
          </a:p>
        </p:txBody>
      </p:sp>
      <p:graphicFrame>
        <p:nvGraphicFramePr>
          <p:cNvPr id="16407" name="Group 23"/>
          <p:cNvGraphicFramePr>
            <a:graphicFrameLocks noGrp="1"/>
          </p:cNvGraphicFramePr>
          <p:nvPr>
            <p:ph type="tbl" idx="1"/>
            <p:extLst/>
          </p:nvPr>
        </p:nvGraphicFramePr>
        <p:xfrm>
          <a:off x="457200" y="1600200"/>
          <a:ext cx="8229600" cy="2554224"/>
        </p:xfrm>
        <a:graphic>
          <a:graphicData uri="http://schemas.openxmlformats.org/drawingml/2006/table">
            <a:tbl>
              <a:tblPr/>
              <a:tblGrid>
                <a:gridCol w="41148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1148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43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Positivistic</a:t>
                      </a:r>
                      <a:endParaRPr kumimoji="0" lang="en-US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None/>
                        <a:tabLst/>
                      </a:pPr>
                      <a:r>
                        <a:rPr kumimoji="0" lang="en-GB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Phenomenological</a:t>
                      </a:r>
                      <a:endParaRPr kumimoji="0" lang="en-US" altLang="zh-CN" sz="28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819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Structured questionnaire surveys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Structured interview surveys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Experiments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Software development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Action research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Case studies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Document analysis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Unstructured interviews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accent1"/>
                        </a:buClr>
                        <a:buSzTx/>
                        <a:buFont typeface="Wingdings" pitchFamily="2" charset="2"/>
                        <a:buChar char="l"/>
                        <a:tabLst/>
                      </a:pPr>
                      <a:r>
                        <a:rPr kumimoji="0" lang="en-GB" sz="22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Focus groups</a:t>
                      </a:r>
                      <a:endParaRPr kumimoji="0" lang="en-US" altLang="zh-CN" sz="2200" b="0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宋体" charset="-122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800095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Selecting your methodology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793608"/>
          </a:xfrm>
        </p:spPr>
        <p:txBody>
          <a:bodyPr>
            <a:normAutofit/>
          </a:bodyPr>
          <a:lstStyle/>
          <a:p>
            <a:r>
              <a:rPr lang="en-GB" dirty="0"/>
              <a:t>A positivist philosophy </a:t>
            </a:r>
            <a:r>
              <a:rPr lang="en-GB" i="1" dirty="0"/>
              <a:t>normally</a:t>
            </a:r>
            <a:r>
              <a:rPr lang="en-GB" dirty="0"/>
              <a:t> leads to a deductive approach</a:t>
            </a:r>
          </a:p>
          <a:p>
            <a:r>
              <a:rPr lang="en-GB" dirty="0"/>
              <a:t>A phenomenological philosophy </a:t>
            </a:r>
            <a:r>
              <a:rPr lang="en-GB" i="1" dirty="0"/>
              <a:t>normally</a:t>
            </a:r>
            <a:r>
              <a:rPr lang="en-GB" dirty="0"/>
              <a:t> leads to a deductive approach</a:t>
            </a:r>
          </a:p>
          <a:p>
            <a:endParaRPr lang="en-GB" dirty="0"/>
          </a:p>
          <a:p>
            <a:r>
              <a:rPr lang="en-GB" i="1" dirty="0"/>
              <a:t>Occasionally</a:t>
            </a:r>
            <a:r>
              <a:rPr lang="en-GB" dirty="0"/>
              <a:t> this is not the case </a:t>
            </a:r>
          </a:p>
          <a:p>
            <a:pPr lvl="1"/>
            <a:r>
              <a:rPr lang="en-GB" dirty="0"/>
              <a:t>Your tutor will be able to advise you think that this might apply to you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18</a:t>
            </a:fld>
            <a:endParaRPr lang="en-GB"/>
          </a:p>
        </p:txBody>
      </p:sp>
      <p:grpSp>
        <p:nvGrpSpPr>
          <p:cNvPr id="19" name="Group 18"/>
          <p:cNvGrpSpPr/>
          <p:nvPr/>
        </p:nvGrpSpPr>
        <p:grpSpPr>
          <a:xfrm>
            <a:off x="107504" y="1392609"/>
            <a:ext cx="8712568" cy="1368040"/>
            <a:chOff x="323528" y="1772816"/>
            <a:chExt cx="8712568" cy="1368040"/>
          </a:xfrm>
        </p:grpSpPr>
        <p:grpSp>
          <p:nvGrpSpPr>
            <p:cNvPr id="20" name="Group 19"/>
            <p:cNvGrpSpPr/>
            <p:nvPr/>
          </p:nvGrpSpPr>
          <p:grpSpPr>
            <a:xfrm>
              <a:off x="1835696" y="1772816"/>
              <a:ext cx="7200400" cy="1368040"/>
              <a:chOff x="179512" y="1340808"/>
              <a:chExt cx="7200400" cy="1368040"/>
            </a:xfrm>
          </p:grpSpPr>
          <p:sp>
            <p:nvSpPr>
              <p:cNvPr id="24" name="TextBox 23"/>
              <p:cNvSpPr txBox="1"/>
              <p:nvPr/>
            </p:nvSpPr>
            <p:spPr>
              <a:xfrm>
                <a:off x="3780072" y="1700808"/>
                <a:ext cx="3599840" cy="369332"/>
              </a:xfrm>
              <a:prstGeom prst="rect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Inductive</a:t>
                </a:r>
              </a:p>
            </p:txBody>
          </p:sp>
          <p:sp>
            <p:nvSpPr>
              <p:cNvPr id="25" name="TextBox 24"/>
              <p:cNvSpPr txBox="1"/>
              <p:nvPr/>
            </p:nvSpPr>
            <p:spPr>
              <a:xfrm>
                <a:off x="179512" y="1340808"/>
                <a:ext cx="3600000" cy="360000"/>
              </a:xfrm>
              <a:prstGeom prst="rect">
                <a:avLst/>
              </a:prstGeom>
              <a:solidFill>
                <a:schemeClr val="accent5">
                  <a:lumMod val="75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>
                    <a:solidFill>
                      <a:schemeClr val="bg1"/>
                    </a:solidFill>
                  </a:rPr>
                  <a:t>Positivism</a:t>
                </a:r>
              </a:p>
            </p:txBody>
          </p:sp>
          <p:sp>
            <p:nvSpPr>
              <p:cNvPr id="26" name="TextBox 25"/>
              <p:cNvSpPr txBox="1"/>
              <p:nvPr/>
            </p:nvSpPr>
            <p:spPr>
              <a:xfrm>
                <a:off x="179512" y="1700808"/>
                <a:ext cx="3600000" cy="369332"/>
              </a:xfrm>
              <a:prstGeom prst="rect">
                <a:avLst/>
              </a:prstGeom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Deductive</a:t>
                </a:r>
              </a:p>
            </p:txBody>
          </p:sp>
          <p:sp>
            <p:nvSpPr>
              <p:cNvPr id="27" name="TextBox 26"/>
              <p:cNvSpPr txBox="1"/>
              <p:nvPr/>
            </p:nvSpPr>
            <p:spPr>
              <a:xfrm>
                <a:off x="3779912" y="1340808"/>
                <a:ext cx="3600000" cy="360000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>
                    <a:solidFill>
                      <a:schemeClr val="bg1"/>
                    </a:solidFill>
                  </a:rPr>
                  <a:t>Phenomenology</a:t>
                </a:r>
              </a:p>
            </p:txBody>
          </p:sp>
          <p:sp>
            <p:nvSpPr>
              <p:cNvPr id="28" name="TextBox 27"/>
              <p:cNvSpPr txBox="1"/>
              <p:nvPr/>
            </p:nvSpPr>
            <p:spPr>
              <a:xfrm>
                <a:off x="179512" y="2060848"/>
                <a:ext cx="1440000" cy="646331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Experiment</a:t>
                </a:r>
                <a:endParaRPr lang="en-GB" dirty="0"/>
              </a:p>
            </p:txBody>
          </p:sp>
          <p:sp>
            <p:nvSpPr>
              <p:cNvPr id="29" name="TextBox 28"/>
              <p:cNvSpPr txBox="1"/>
              <p:nvPr/>
            </p:nvSpPr>
            <p:spPr>
              <a:xfrm>
                <a:off x="1619672" y="2060847"/>
                <a:ext cx="1440000" cy="648000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/>
                  <a:t>Software</a:t>
                </a:r>
                <a:r>
                  <a:rPr lang="en-GB" dirty="0"/>
                  <a:t> </a:t>
                </a:r>
                <a:r>
                  <a:rPr lang="en-GB" sz="1600" dirty="0"/>
                  <a:t>Development</a:t>
                </a:r>
                <a:endParaRPr lang="en-GB" dirty="0"/>
              </a:p>
            </p:txBody>
          </p:sp>
          <p:sp>
            <p:nvSpPr>
              <p:cNvPr id="30" name="TextBox 29"/>
              <p:cNvSpPr txBox="1"/>
              <p:nvPr/>
            </p:nvSpPr>
            <p:spPr>
              <a:xfrm>
                <a:off x="3059832" y="2060848"/>
                <a:ext cx="1440480" cy="648000"/>
              </a:xfrm>
              <a:prstGeom prst="rect">
                <a:avLst/>
              </a:prstGeom>
              <a:solidFill>
                <a:schemeClr val="accent4">
                  <a:lumMod val="40000"/>
                  <a:lumOff val="60000"/>
                </a:schemeClr>
              </a:solidFill>
              <a:ln>
                <a:solidFill>
                  <a:schemeClr val="accent4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Document Review</a:t>
                </a:r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>
                <a:off x="45003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Case Study</a:t>
                </a:r>
              </a:p>
            </p:txBody>
          </p:sp>
          <p:sp>
            <p:nvSpPr>
              <p:cNvPr id="32" name="TextBox 31"/>
              <p:cNvSpPr txBox="1"/>
              <p:nvPr/>
            </p:nvSpPr>
            <p:spPr>
              <a:xfrm>
                <a:off x="59399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Survey</a:t>
                </a:r>
              </a:p>
            </p:txBody>
          </p:sp>
        </p:grpSp>
        <p:sp>
          <p:nvSpPr>
            <p:cNvPr id="21" name="TextBox 20"/>
            <p:cNvSpPr txBox="1"/>
            <p:nvPr/>
          </p:nvSpPr>
          <p:spPr>
            <a:xfrm>
              <a:off x="323528" y="1780456"/>
              <a:ext cx="120789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Philosophy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382550" y="2159420"/>
              <a:ext cx="10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Approach</a:t>
              </a: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373349" y="2632190"/>
              <a:ext cx="11082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Strategies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62289869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Approaches</a:t>
            </a:r>
            <a:endParaRPr lang="en-US" altLang="zh-CN" dirty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Deductive</a:t>
            </a:r>
          </a:p>
          <a:p>
            <a:pPr lvl="1"/>
            <a:r>
              <a:rPr lang="en-GB" dirty="0"/>
              <a:t>This involves developing a theory and hypothesis, and designing a research strategy to test that hypothesis</a:t>
            </a:r>
          </a:p>
          <a:p>
            <a:pPr lvl="1"/>
            <a:r>
              <a:rPr lang="en-GB" dirty="0"/>
              <a:t>e.g.  You hypothesise that your new piece of software is better (faster, more usable, has more features) than an existing piece of software</a:t>
            </a:r>
          </a:p>
          <a:p>
            <a:r>
              <a:rPr lang="en-GB" altLang="zh-CN" dirty="0"/>
              <a:t>Inductive</a:t>
            </a:r>
          </a:p>
          <a:p>
            <a:pPr lvl="1"/>
            <a:r>
              <a:rPr lang="en-GB" dirty="0"/>
              <a:t>This involves collecting data, analysing it, then developing theory</a:t>
            </a:r>
          </a:p>
          <a:p>
            <a:pPr lvl="1"/>
            <a:r>
              <a:rPr lang="en-GB" dirty="0"/>
              <a:t>e.g. You develop a description of how businesses use Facebook for advertising based upon a survey of local businesses</a:t>
            </a:r>
            <a:endParaRPr lang="en-US" altLang="zh-CN" dirty="0"/>
          </a:p>
          <a:p>
            <a:endParaRPr lang="en-US" altLang="zh-CN" dirty="0"/>
          </a:p>
        </p:txBody>
      </p:sp>
    </p:spTree>
    <p:extLst>
      <p:ext uri="{BB962C8B-B14F-4D97-AF65-F5344CB8AC3E}">
        <p14:creationId xmlns:p14="http://schemas.microsoft.com/office/powerpoint/2010/main" val="414863503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Selecting your methodology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2780928"/>
            <a:ext cx="8229600" cy="3793608"/>
          </a:xfrm>
        </p:spPr>
        <p:txBody>
          <a:bodyPr>
            <a:normAutofit/>
          </a:bodyPr>
          <a:lstStyle/>
          <a:p>
            <a:r>
              <a:rPr lang="en-GB" dirty="0"/>
              <a:t>These are the most commonly-used research strategies within applied computing</a:t>
            </a:r>
          </a:p>
          <a:p>
            <a:pPr lvl="1"/>
            <a:r>
              <a:rPr lang="en-GB" dirty="0"/>
              <a:t>Others exist, but they are difficult to apply to a short applied computing project</a:t>
            </a:r>
          </a:p>
          <a:p>
            <a:r>
              <a:rPr lang="en-GB" dirty="0"/>
              <a:t>Your choice of methods depends upon research questions, your own skills, and the research resources available to you</a:t>
            </a:r>
          </a:p>
          <a:p>
            <a:r>
              <a:rPr lang="en-GB" dirty="0"/>
              <a:t>You </a:t>
            </a:r>
            <a:r>
              <a:rPr lang="en-GB" b="1" dirty="0"/>
              <a:t>must</a:t>
            </a:r>
            <a:r>
              <a:rPr lang="en-GB" dirty="0"/>
              <a:t> be able to justify your choices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20</a:t>
            </a:fld>
            <a:endParaRPr lang="en-GB"/>
          </a:p>
        </p:txBody>
      </p:sp>
      <p:grpSp>
        <p:nvGrpSpPr>
          <p:cNvPr id="19" name="Group 18"/>
          <p:cNvGrpSpPr/>
          <p:nvPr/>
        </p:nvGrpSpPr>
        <p:grpSpPr>
          <a:xfrm>
            <a:off x="107504" y="1412888"/>
            <a:ext cx="8712568" cy="1368040"/>
            <a:chOff x="323528" y="1772816"/>
            <a:chExt cx="8712568" cy="1368040"/>
          </a:xfrm>
        </p:grpSpPr>
        <p:grpSp>
          <p:nvGrpSpPr>
            <p:cNvPr id="20" name="Group 19"/>
            <p:cNvGrpSpPr/>
            <p:nvPr/>
          </p:nvGrpSpPr>
          <p:grpSpPr>
            <a:xfrm>
              <a:off x="1835696" y="1772816"/>
              <a:ext cx="7200400" cy="1368040"/>
              <a:chOff x="179512" y="1340808"/>
              <a:chExt cx="7200400" cy="1368040"/>
            </a:xfrm>
          </p:grpSpPr>
          <p:sp>
            <p:nvSpPr>
              <p:cNvPr id="24" name="TextBox 23"/>
              <p:cNvSpPr txBox="1"/>
              <p:nvPr/>
            </p:nvSpPr>
            <p:spPr>
              <a:xfrm>
                <a:off x="3780072" y="1700808"/>
                <a:ext cx="3599840" cy="369332"/>
              </a:xfrm>
              <a:prstGeom prst="rect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Inductive</a:t>
                </a:r>
              </a:p>
            </p:txBody>
          </p:sp>
          <p:sp>
            <p:nvSpPr>
              <p:cNvPr id="25" name="TextBox 24"/>
              <p:cNvSpPr txBox="1"/>
              <p:nvPr/>
            </p:nvSpPr>
            <p:spPr>
              <a:xfrm>
                <a:off x="179512" y="1340808"/>
                <a:ext cx="3600000" cy="360000"/>
              </a:xfrm>
              <a:prstGeom prst="rect">
                <a:avLst/>
              </a:prstGeom>
              <a:solidFill>
                <a:schemeClr val="accent5">
                  <a:lumMod val="75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>
                    <a:solidFill>
                      <a:schemeClr val="bg1"/>
                    </a:solidFill>
                  </a:rPr>
                  <a:t>Positivism</a:t>
                </a:r>
              </a:p>
            </p:txBody>
          </p:sp>
          <p:sp>
            <p:nvSpPr>
              <p:cNvPr id="26" name="TextBox 25"/>
              <p:cNvSpPr txBox="1"/>
              <p:nvPr/>
            </p:nvSpPr>
            <p:spPr>
              <a:xfrm>
                <a:off x="179512" y="1700808"/>
                <a:ext cx="3600000" cy="369332"/>
              </a:xfrm>
              <a:prstGeom prst="rect">
                <a:avLst/>
              </a:prstGeom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Deductive</a:t>
                </a:r>
              </a:p>
            </p:txBody>
          </p:sp>
          <p:sp>
            <p:nvSpPr>
              <p:cNvPr id="27" name="TextBox 26"/>
              <p:cNvSpPr txBox="1"/>
              <p:nvPr/>
            </p:nvSpPr>
            <p:spPr>
              <a:xfrm>
                <a:off x="3779912" y="1340808"/>
                <a:ext cx="3600000" cy="360000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>
                    <a:solidFill>
                      <a:schemeClr val="bg1"/>
                    </a:solidFill>
                  </a:rPr>
                  <a:t>Phenomenology</a:t>
                </a:r>
              </a:p>
            </p:txBody>
          </p:sp>
          <p:sp>
            <p:nvSpPr>
              <p:cNvPr id="28" name="TextBox 27"/>
              <p:cNvSpPr txBox="1"/>
              <p:nvPr/>
            </p:nvSpPr>
            <p:spPr>
              <a:xfrm>
                <a:off x="179512" y="2060848"/>
                <a:ext cx="1440000" cy="646331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Experiment</a:t>
                </a:r>
                <a:endParaRPr lang="en-GB" dirty="0"/>
              </a:p>
            </p:txBody>
          </p:sp>
          <p:sp>
            <p:nvSpPr>
              <p:cNvPr id="29" name="TextBox 28"/>
              <p:cNvSpPr txBox="1"/>
              <p:nvPr/>
            </p:nvSpPr>
            <p:spPr>
              <a:xfrm>
                <a:off x="1619672" y="2060847"/>
                <a:ext cx="1440000" cy="648000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/>
                  <a:t>Software</a:t>
                </a:r>
                <a:r>
                  <a:rPr lang="en-GB" dirty="0"/>
                  <a:t> </a:t>
                </a:r>
                <a:r>
                  <a:rPr lang="en-GB" sz="1600" dirty="0"/>
                  <a:t>Development</a:t>
                </a:r>
                <a:endParaRPr lang="en-GB" dirty="0"/>
              </a:p>
            </p:txBody>
          </p:sp>
          <p:sp>
            <p:nvSpPr>
              <p:cNvPr id="30" name="TextBox 29"/>
              <p:cNvSpPr txBox="1"/>
              <p:nvPr/>
            </p:nvSpPr>
            <p:spPr>
              <a:xfrm>
                <a:off x="3059832" y="2060848"/>
                <a:ext cx="1440480" cy="648000"/>
              </a:xfrm>
              <a:prstGeom prst="rect">
                <a:avLst/>
              </a:prstGeom>
              <a:solidFill>
                <a:schemeClr val="accent4">
                  <a:lumMod val="40000"/>
                  <a:lumOff val="60000"/>
                </a:schemeClr>
              </a:solidFill>
              <a:ln>
                <a:solidFill>
                  <a:schemeClr val="accent4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Document Review</a:t>
                </a:r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>
                <a:off x="45003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Case Study</a:t>
                </a:r>
              </a:p>
            </p:txBody>
          </p:sp>
          <p:sp>
            <p:nvSpPr>
              <p:cNvPr id="32" name="TextBox 31"/>
              <p:cNvSpPr txBox="1"/>
              <p:nvPr/>
            </p:nvSpPr>
            <p:spPr>
              <a:xfrm>
                <a:off x="59399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Survey</a:t>
                </a:r>
              </a:p>
            </p:txBody>
          </p:sp>
        </p:grpSp>
        <p:sp>
          <p:nvSpPr>
            <p:cNvPr id="21" name="TextBox 20"/>
            <p:cNvSpPr txBox="1"/>
            <p:nvPr/>
          </p:nvSpPr>
          <p:spPr>
            <a:xfrm>
              <a:off x="323528" y="1780456"/>
              <a:ext cx="120789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Philosophy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382550" y="2159420"/>
              <a:ext cx="10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Approach</a:t>
              </a:r>
            </a:p>
          </p:txBody>
        </p:sp>
        <p:sp>
          <p:nvSpPr>
            <p:cNvPr id="23" name="TextBox 22"/>
            <p:cNvSpPr txBox="1"/>
            <p:nvPr/>
          </p:nvSpPr>
          <p:spPr>
            <a:xfrm>
              <a:off x="373349" y="2632190"/>
              <a:ext cx="11082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Strategies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67715534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Document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16624"/>
          </a:xfrm>
        </p:spPr>
        <p:txBody>
          <a:bodyPr>
            <a:normAutofit/>
          </a:bodyPr>
          <a:lstStyle/>
          <a:p>
            <a:r>
              <a:rPr lang="en-GB" dirty="0"/>
              <a:t>Document review </a:t>
            </a:r>
            <a:r>
              <a:rPr lang="en-GB" b="1" dirty="0"/>
              <a:t>will</a:t>
            </a:r>
            <a:r>
              <a:rPr lang="en-GB" dirty="0"/>
              <a:t> be one of your strategies</a:t>
            </a:r>
          </a:p>
          <a:p>
            <a:pPr lvl="1"/>
            <a:r>
              <a:rPr lang="en-GB" dirty="0"/>
              <a:t>We refer to it as ‘the literature review’ </a:t>
            </a:r>
            <a:r>
              <a:rPr lang="en-GB" dirty="0">
                <a:sym typeface="Wingdings" panose="05000000000000000000" pitchFamily="2" charset="2"/>
              </a:rPr>
              <a:t></a:t>
            </a:r>
            <a:endParaRPr lang="en-GB" dirty="0"/>
          </a:p>
          <a:p>
            <a:endParaRPr lang="en-GB" dirty="0"/>
          </a:p>
          <a:p>
            <a:r>
              <a:rPr lang="en-GB" dirty="0"/>
              <a:t>The aims of the document review are to</a:t>
            </a:r>
          </a:p>
          <a:p>
            <a:pPr lvl="1"/>
            <a:r>
              <a:rPr lang="en-GB" dirty="0"/>
              <a:t>Identify the main theories in the field</a:t>
            </a:r>
          </a:p>
          <a:p>
            <a:pPr lvl="1"/>
            <a:r>
              <a:rPr lang="en-GB" dirty="0"/>
              <a:t>Identify the prominent researchers in the field</a:t>
            </a:r>
          </a:p>
          <a:p>
            <a:pPr lvl="1"/>
            <a:r>
              <a:rPr lang="en-GB" dirty="0"/>
              <a:t>Identify positive and negative factors that might affect your project</a:t>
            </a:r>
          </a:p>
          <a:p>
            <a:pPr lvl="1"/>
            <a:r>
              <a:rPr lang="en-GB" dirty="0"/>
              <a:t>Confirm that your project is practical</a:t>
            </a:r>
          </a:p>
          <a:p>
            <a:pPr lvl="1"/>
            <a:r>
              <a:rPr lang="en-GB" dirty="0"/>
              <a:t>Provide something that you can compare your results to</a:t>
            </a:r>
          </a:p>
          <a:p>
            <a:pPr lvl="2"/>
            <a:r>
              <a:rPr lang="en-GB" dirty="0"/>
              <a:t>Does your work support or contradict the findings of previous studies in the field?</a:t>
            </a:r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6800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Experiments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zh-CN" dirty="0"/>
              <a:t>Experimentation sets out to examine the relationship between two factors (or variables) by manipulating one whilst measuring changes in the other </a:t>
            </a:r>
          </a:p>
          <a:p>
            <a:pPr lvl="1"/>
            <a:r>
              <a:rPr lang="en-GB" altLang="zh-CN" dirty="0"/>
              <a:t>For instance, we may test out three different e-commerce website designs and measure the effect on usability. </a:t>
            </a:r>
          </a:p>
          <a:p>
            <a:r>
              <a:rPr lang="en-GB" altLang="zh-CN" dirty="0"/>
              <a:t>Experiments are used to determine if a causal relationship exists - in other words, if the alteration of one variable ‘causes’ a change in another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976791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Experimental terminology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Hypothesis</a:t>
            </a:r>
          </a:p>
          <a:p>
            <a:pPr lvl="1"/>
            <a:r>
              <a:rPr lang="en-GB" dirty="0"/>
              <a:t>Your big question</a:t>
            </a:r>
          </a:p>
          <a:p>
            <a:pPr lvl="1"/>
            <a:r>
              <a:rPr lang="en-GB" dirty="0"/>
              <a:t>It must be phrased in a testable form</a:t>
            </a:r>
          </a:p>
          <a:p>
            <a:r>
              <a:rPr lang="en-GB" dirty="0"/>
              <a:t>Experimental variables</a:t>
            </a:r>
          </a:p>
          <a:p>
            <a:pPr lvl="1"/>
            <a:r>
              <a:rPr lang="en-GB" dirty="0"/>
              <a:t>The factors you are going to investigate</a:t>
            </a:r>
          </a:p>
          <a:p>
            <a:pPr lvl="1"/>
            <a:r>
              <a:rPr lang="en-GB" dirty="0"/>
              <a:t>Independent variable (IV) – the thing you’re going to control or manipulate</a:t>
            </a:r>
          </a:p>
          <a:p>
            <a:pPr lvl="1"/>
            <a:r>
              <a:rPr lang="en-GB" dirty="0"/>
              <a:t>Dependent variable (DV) – the thing you’re going to measure</a:t>
            </a:r>
          </a:p>
          <a:p>
            <a:pPr lvl="1"/>
            <a:r>
              <a:rPr lang="en-GB" dirty="0"/>
              <a:t>Aim for: changes in the IV cause changes in the DV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972994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Software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This strategy involves developing novel software and testing that it works effectively</a:t>
            </a:r>
          </a:p>
          <a:p>
            <a:r>
              <a:rPr lang="en-GB" dirty="0"/>
              <a:t>Software development projects</a:t>
            </a:r>
          </a:p>
          <a:p>
            <a:pPr lvl="1"/>
            <a:r>
              <a:rPr lang="en-GB" dirty="0"/>
              <a:t>Designing and building a database to act as a scheduling system</a:t>
            </a:r>
          </a:p>
          <a:p>
            <a:pPr lvl="1"/>
            <a:r>
              <a:rPr lang="en-GB" dirty="0"/>
              <a:t>Designing and building a game-playing robot</a:t>
            </a:r>
          </a:p>
          <a:p>
            <a:pPr lvl="1"/>
            <a:r>
              <a:rPr lang="en-GB" dirty="0"/>
              <a:t>Designing and building an educational website</a:t>
            </a:r>
          </a:p>
          <a:p>
            <a:pPr lvl="1"/>
            <a:r>
              <a:rPr lang="en-GB" dirty="0"/>
              <a:t>Designing and building a website to collect usability data</a:t>
            </a:r>
          </a:p>
          <a:p>
            <a:r>
              <a:rPr lang="en-GB" dirty="0"/>
              <a:t>Not software development projects</a:t>
            </a:r>
          </a:p>
          <a:p>
            <a:pPr lvl="1"/>
            <a:r>
              <a:rPr lang="en-GB" dirty="0"/>
              <a:t>Using an existing website to collect questionnaire data</a:t>
            </a:r>
          </a:p>
          <a:p>
            <a:pPr lvl="1"/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603747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Case Study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688632"/>
          </a:xfrm>
        </p:spPr>
        <p:txBody>
          <a:bodyPr>
            <a:normAutofit lnSpcReduction="10000"/>
          </a:bodyPr>
          <a:lstStyle/>
          <a:p>
            <a:r>
              <a:rPr lang="en-GB" dirty="0"/>
              <a:t>A case study is an intensive examination of a single instance of a phenomenon of interest</a:t>
            </a:r>
          </a:p>
          <a:p>
            <a:pPr lvl="1"/>
            <a:r>
              <a:rPr lang="en-GB" dirty="0"/>
              <a:t>E.g. a company, an event, a process or a technology</a:t>
            </a:r>
          </a:p>
          <a:p>
            <a:r>
              <a:rPr lang="en-GB" dirty="0"/>
              <a:t>Involves gathering very detailed data and using it to explain what is happening</a:t>
            </a:r>
          </a:p>
          <a:p>
            <a:pPr lvl="1"/>
            <a:r>
              <a:rPr lang="en-GB" dirty="0"/>
              <a:t>E.g. visiting schools to investigate the use of iPads in the classroom</a:t>
            </a:r>
          </a:p>
          <a:p>
            <a:pPr lvl="1"/>
            <a:r>
              <a:rPr lang="en-GB" dirty="0"/>
              <a:t>Difficult to repeat (low reliability) but is very focussed on the phenomenon studied (high validity)</a:t>
            </a:r>
          </a:p>
          <a:p>
            <a:r>
              <a:rPr lang="en-GB" dirty="0"/>
              <a:t>Can be very time-consuming and requires good access to the phenomenon of interest</a:t>
            </a:r>
          </a:p>
          <a:p>
            <a:r>
              <a:rPr lang="en-GB" dirty="0"/>
              <a:t>Data mining projects also count as case studies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08163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Survey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An investigation into opinions through questionnaires or interviews</a:t>
            </a:r>
          </a:p>
          <a:p>
            <a:r>
              <a:rPr lang="en-GB" dirty="0"/>
              <a:t>The design of questionnaires and interviews is complex and must be prototyped before use</a:t>
            </a:r>
          </a:p>
          <a:p>
            <a:r>
              <a:rPr lang="en-GB" dirty="0"/>
              <a:t>All questions must be written with great care</a:t>
            </a:r>
          </a:p>
          <a:p>
            <a:r>
              <a:rPr lang="en-GB" dirty="0"/>
              <a:t>Respondents are questioned either verbally, in writing or via computer and their responses noted</a:t>
            </a:r>
          </a:p>
          <a:p>
            <a:r>
              <a:rPr lang="en-GB" dirty="0"/>
              <a:t>May be able to generalise from small samples to large populations</a:t>
            </a:r>
          </a:p>
          <a:p>
            <a:r>
              <a:rPr lang="en-GB" dirty="0"/>
              <a:t>Good for getting large amounts of subjective data in a short amount of time</a:t>
            </a:r>
          </a:p>
          <a:p>
            <a:r>
              <a:rPr lang="en-GB" dirty="0"/>
              <a:t>Good for ‘what’ and ‘how’ questions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D8DC0F4-76EC-4928-B389-C9FEDA3416A3}" type="slidenum">
              <a:rPr lang="en-GB" smtClean="0"/>
              <a:pPr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0716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Selecting your methodology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12FDC1-C426-46F0-A50A-E2690F78E5D8}" type="slidenum">
              <a:rPr lang="en-GB" smtClean="0"/>
              <a:pPr/>
              <a:t>27</a:t>
            </a:fld>
            <a:endParaRPr lang="en-GB"/>
          </a:p>
        </p:txBody>
      </p:sp>
      <p:sp>
        <p:nvSpPr>
          <p:cNvPr id="39" name="Left Brace 38"/>
          <p:cNvSpPr/>
          <p:nvPr/>
        </p:nvSpPr>
        <p:spPr>
          <a:xfrm rot="16200000">
            <a:off x="3707664" y="1196593"/>
            <a:ext cx="432048" cy="4320800"/>
          </a:xfrm>
          <a:prstGeom prst="leftBrace">
            <a:avLst/>
          </a:prstGeom>
          <a:ln w="38100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Left Brace 39"/>
          <p:cNvSpPr/>
          <p:nvPr/>
        </p:nvSpPr>
        <p:spPr>
          <a:xfrm rot="16200000">
            <a:off x="6587264" y="3556651"/>
            <a:ext cx="432048" cy="4320800"/>
          </a:xfrm>
          <a:prstGeom prst="leftBrace">
            <a:avLst/>
          </a:prstGeom>
          <a:ln w="381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TextBox 40"/>
          <p:cNvSpPr txBox="1"/>
          <p:nvPr/>
        </p:nvSpPr>
        <p:spPr>
          <a:xfrm>
            <a:off x="1763288" y="3573016"/>
            <a:ext cx="4320800" cy="664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Strategies normally used by </a:t>
            </a:r>
          </a:p>
          <a:p>
            <a:pPr algn="ctr"/>
            <a:r>
              <a:rPr lang="en-GB" dirty="0"/>
              <a:t>experimental projects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4643688" y="5933075"/>
            <a:ext cx="4320800" cy="664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Strategies normally used by </a:t>
            </a:r>
          </a:p>
          <a:p>
            <a:pPr algn="ctr"/>
            <a:r>
              <a:rPr lang="en-GB" dirty="0"/>
              <a:t>survey projects</a:t>
            </a:r>
          </a:p>
        </p:txBody>
      </p:sp>
      <p:grpSp>
        <p:nvGrpSpPr>
          <p:cNvPr id="22" name="Group 21"/>
          <p:cNvGrpSpPr/>
          <p:nvPr/>
        </p:nvGrpSpPr>
        <p:grpSpPr>
          <a:xfrm>
            <a:off x="251120" y="1628912"/>
            <a:ext cx="8712568" cy="1368040"/>
            <a:chOff x="323528" y="1772816"/>
            <a:chExt cx="8712568" cy="1368040"/>
          </a:xfrm>
        </p:grpSpPr>
        <p:grpSp>
          <p:nvGrpSpPr>
            <p:cNvPr id="23" name="Group 22"/>
            <p:cNvGrpSpPr/>
            <p:nvPr/>
          </p:nvGrpSpPr>
          <p:grpSpPr>
            <a:xfrm>
              <a:off x="1835696" y="1772816"/>
              <a:ext cx="7200400" cy="1368040"/>
              <a:chOff x="179512" y="1340808"/>
              <a:chExt cx="7200400" cy="1368040"/>
            </a:xfrm>
          </p:grpSpPr>
          <p:sp>
            <p:nvSpPr>
              <p:cNvPr id="27" name="TextBox 26"/>
              <p:cNvSpPr txBox="1"/>
              <p:nvPr/>
            </p:nvSpPr>
            <p:spPr>
              <a:xfrm>
                <a:off x="3780072" y="1700808"/>
                <a:ext cx="3599840" cy="369332"/>
              </a:xfrm>
              <a:prstGeom prst="rect">
                <a:avLst/>
              </a:prstGeom>
              <a:solidFill>
                <a:schemeClr val="accent1">
                  <a:lumMod val="60000"/>
                  <a:lumOff val="4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Inductive</a:t>
                </a:r>
              </a:p>
            </p:txBody>
          </p:sp>
          <p:sp>
            <p:nvSpPr>
              <p:cNvPr id="28" name="TextBox 27"/>
              <p:cNvSpPr txBox="1"/>
              <p:nvPr/>
            </p:nvSpPr>
            <p:spPr>
              <a:xfrm>
                <a:off x="179512" y="1340808"/>
                <a:ext cx="3600000" cy="360000"/>
              </a:xfrm>
              <a:prstGeom prst="rect">
                <a:avLst/>
              </a:prstGeom>
              <a:solidFill>
                <a:schemeClr val="accent5">
                  <a:lumMod val="75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>
                    <a:solidFill>
                      <a:schemeClr val="bg1"/>
                    </a:solidFill>
                  </a:rPr>
                  <a:t>Positivism</a:t>
                </a:r>
              </a:p>
            </p:txBody>
          </p:sp>
          <p:sp>
            <p:nvSpPr>
              <p:cNvPr id="29" name="TextBox 28"/>
              <p:cNvSpPr txBox="1"/>
              <p:nvPr/>
            </p:nvSpPr>
            <p:spPr>
              <a:xfrm>
                <a:off x="179512" y="1700808"/>
                <a:ext cx="3600000" cy="369332"/>
              </a:xfrm>
              <a:prstGeom prst="rect">
                <a:avLst/>
              </a:prstGeom>
              <a:solidFill>
                <a:schemeClr val="accent5">
                  <a:lumMod val="60000"/>
                  <a:lumOff val="4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dirty="0"/>
                  <a:t>Deductive</a:t>
                </a:r>
              </a:p>
            </p:txBody>
          </p:sp>
          <p:sp>
            <p:nvSpPr>
              <p:cNvPr id="30" name="TextBox 29"/>
              <p:cNvSpPr txBox="1"/>
              <p:nvPr/>
            </p:nvSpPr>
            <p:spPr>
              <a:xfrm>
                <a:off x="3779912" y="1340808"/>
                <a:ext cx="3600000" cy="360000"/>
              </a:xfrm>
              <a:prstGeom prst="rect">
                <a:avLst/>
              </a:prstGeom>
              <a:solidFill>
                <a:schemeClr val="accent1">
                  <a:lumMod val="75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>
                <a:noAutofit/>
              </a:bodyPr>
              <a:lstStyle/>
              <a:p>
                <a:pPr algn="ctr"/>
                <a:r>
                  <a:rPr lang="en-GB" dirty="0">
                    <a:solidFill>
                      <a:schemeClr val="bg1"/>
                    </a:solidFill>
                  </a:rPr>
                  <a:t>Phenomenology</a:t>
                </a:r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>
                <a:off x="179512" y="2060848"/>
                <a:ext cx="1440000" cy="646331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Experiment</a:t>
                </a:r>
                <a:endParaRPr lang="en-GB" dirty="0"/>
              </a:p>
            </p:txBody>
          </p:sp>
          <p:sp>
            <p:nvSpPr>
              <p:cNvPr id="32" name="TextBox 31"/>
              <p:cNvSpPr txBox="1"/>
              <p:nvPr/>
            </p:nvSpPr>
            <p:spPr>
              <a:xfrm>
                <a:off x="1619672" y="2060847"/>
                <a:ext cx="1440000" cy="648000"/>
              </a:xfrm>
              <a:prstGeom prst="rect">
                <a:avLst/>
              </a:prstGeom>
              <a:solidFill>
                <a:schemeClr val="accent5">
                  <a:lumMod val="40000"/>
                  <a:lumOff val="60000"/>
                </a:schemeClr>
              </a:solidFill>
              <a:ln>
                <a:solidFill>
                  <a:schemeClr val="accent2">
                    <a:lumMod val="50000"/>
                  </a:schemeClr>
                </a:solidFill>
              </a:ln>
            </p:spPr>
            <p:txBody>
              <a:bodyPr wrap="square" rtlCol="0">
                <a:spAutoFit/>
              </a:bodyPr>
              <a:lstStyle/>
              <a:p>
                <a:pPr algn="ctr"/>
                <a:r>
                  <a:rPr lang="en-GB" sz="1600" dirty="0"/>
                  <a:t>Software</a:t>
                </a:r>
                <a:r>
                  <a:rPr lang="en-GB" dirty="0"/>
                  <a:t> </a:t>
                </a:r>
                <a:r>
                  <a:rPr lang="en-GB" sz="1600" dirty="0"/>
                  <a:t>Development</a:t>
                </a:r>
                <a:endParaRPr lang="en-GB" dirty="0"/>
              </a:p>
            </p:txBody>
          </p:sp>
          <p:sp>
            <p:nvSpPr>
              <p:cNvPr id="33" name="TextBox 32"/>
              <p:cNvSpPr txBox="1"/>
              <p:nvPr/>
            </p:nvSpPr>
            <p:spPr>
              <a:xfrm>
                <a:off x="3059832" y="2060848"/>
                <a:ext cx="1440480" cy="648000"/>
              </a:xfrm>
              <a:prstGeom prst="rect">
                <a:avLst/>
              </a:prstGeom>
              <a:solidFill>
                <a:schemeClr val="accent4">
                  <a:lumMod val="40000"/>
                  <a:lumOff val="60000"/>
                </a:schemeClr>
              </a:solidFill>
              <a:ln>
                <a:solidFill>
                  <a:schemeClr val="accent4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Document Review</a:t>
                </a:r>
              </a:p>
            </p:txBody>
          </p:sp>
          <p:sp>
            <p:nvSpPr>
              <p:cNvPr id="50" name="TextBox 49"/>
              <p:cNvSpPr txBox="1"/>
              <p:nvPr/>
            </p:nvSpPr>
            <p:spPr>
              <a:xfrm>
                <a:off x="45003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Case Study</a:t>
                </a:r>
              </a:p>
            </p:txBody>
          </p:sp>
          <p:sp>
            <p:nvSpPr>
              <p:cNvPr id="51" name="TextBox 50"/>
              <p:cNvSpPr txBox="1"/>
              <p:nvPr/>
            </p:nvSpPr>
            <p:spPr>
              <a:xfrm>
                <a:off x="5939912" y="2060848"/>
                <a:ext cx="1440000" cy="648000"/>
              </a:xfrm>
              <a:prstGeom prst="rect">
                <a:avLst/>
              </a:prstGeom>
              <a:solidFill>
                <a:schemeClr val="accent1">
                  <a:lumMod val="40000"/>
                  <a:lumOff val="60000"/>
                </a:schemeClr>
              </a:solidFill>
              <a:ln>
                <a:solidFill>
                  <a:schemeClr val="accent1">
                    <a:lumMod val="50000"/>
                  </a:schemeClr>
                </a:solidFill>
              </a:ln>
            </p:spPr>
            <p:txBody>
              <a:bodyPr wrap="square" rtlCol="0" anchor="ctr">
                <a:noAutofit/>
              </a:bodyPr>
              <a:lstStyle/>
              <a:p>
                <a:pPr algn="ctr"/>
                <a:r>
                  <a:rPr lang="en-GB" sz="1600" dirty="0"/>
                  <a:t>Survey</a:t>
                </a:r>
              </a:p>
            </p:txBody>
          </p:sp>
        </p:grpSp>
        <p:sp>
          <p:nvSpPr>
            <p:cNvPr id="24" name="TextBox 23"/>
            <p:cNvSpPr txBox="1"/>
            <p:nvPr/>
          </p:nvSpPr>
          <p:spPr>
            <a:xfrm>
              <a:off x="323528" y="1780456"/>
              <a:ext cx="1207895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Philosophy</a:t>
              </a:r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382550" y="2159420"/>
              <a:ext cx="108985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Approach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373349" y="2632190"/>
              <a:ext cx="11082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Strategies</a:t>
              </a:r>
            </a:p>
          </p:txBody>
        </p:sp>
      </p:grpSp>
      <p:sp>
        <p:nvSpPr>
          <p:cNvPr id="52" name="Left Brace 51"/>
          <p:cNvSpPr/>
          <p:nvPr/>
        </p:nvSpPr>
        <p:spPr>
          <a:xfrm rot="16200000">
            <a:off x="5168575" y="2348720"/>
            <a:ext cx="432048" cy="4320800"/>
          </a:xfrm>
          <a:prstGeom prst="leftBrace">
            <a:avLst/>
          </a:prstGeom>
          <a:ln w="38100"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TextBox 52"/>
          <p:cNvSpPr txBox="1"/>
          <p:nvPr/>
        </p:nvSpPr>
        <p:spPr>
          <a:xfrm>
            <a:off x="3224999" y="4725144"/>
            <a:ext cx="4320800" cy="6642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Strategies normally used by </a:t>
            </a:r>
          </a:p>
          <a:p>
            <a:pPr algn="ctr"/>
            <a:r>
              <a:rPr lang="en-GB" dirty="0"/>
              <a:t>development projects</a:t>
            </a:r>
          </a:p>
        </p:txBody>
      </p:sp>
    </p:spTree>
    <p:extLst>
      <p:ext uri="{BB962C8B-B14F-4D97-AF65-F5344CB8AC3E}">
        <p14:creationId xmlns:p14="http://schemas.microsoft.com/office/powerpoint/2010/main" val="147638343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Coming Soon…</a:t>
            </a:r>
            <a:endParaRPr lang="en-US"/>
          </a:p>
        </p:txBody>
      </p:sp>
      <p:sp>
        <p:nvSpPr>
          <p:cNvPr id="100355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Next lecture: Research Methods</a:t>
            </a:r>
          </a:p>
          <a:p>
            <a:pPr lvl="1"/>
            <a:r>
              <a:rPr lang="en-GB" dirty="0"/>
              <a:t>Research – What is it? How do you do it?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2B0CEF5-A40A-470B-BA13-25B297AB4A9C}" type="slidenum">
              <a:rPr lang="en-GB"/>
              <a:pPr/>
              <a:t>28</a:t>
            </a:fld>
            <a:endParaRPr lang="en-GB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Urban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6423</TotalTime>
  <Words>1533</Words>
  <Application>Microsoft Office PowerPoint</Application>
  <PresentationFormat>On-screen Show (4:3)</PresentationFormat>
  <Paragraphs>280</Paragraphs>
  <Slides>28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7" baseType="lpstr">
      <vt:lpstr>宋体</vt:lpstr>
      <vt:lpstr>Arial</vt:lpstr>
      <vt:lpstr>方正姚体</vt:lpstr>
      <vt:lpstr>Georgia</vt:lpstr>
      <vt:lpstr>Times New Roman</vt:lpstr>
      <vt:lpstr>Trebuchet MS</vt:lpstr>
      <vt:lpstr>Wingdings</vt:lpstr>
      <vt:lpstr>Wingdings 2</vt:lpstr>
      <vt:lpstr>Nik2013</vt:lpstr>
      <vt:lpstr>Research Methods &amp; Data Analysis</vt:lpstr>
      <vt:lpstr>Assessment</vt:lpstr>
      <vt:lpstr>Recommended Books</vt:lpstr>
      <vt:lpstr>What Is Research?</vt:lpstr>
      <vt:lpstr>What is research?</vt:lpstr>
      <vt:lpstr>The Purpose of Research</vt:lpstr>
      <vt:lpstr>What is research?</vt:lpstr>
      <vt:lpstr>So research has a purpose…</vt:lpstr>
      <vt:lpstr>Primary and Secondary Research</vt:lpstr>
      <vt:lpstr>Quantitative and Qualitative Research</vt:lpstr>
      <vt:lpstr>Longitudinal and cross-sectional studies</vt:lpstr>
      <vt:lpstr>Credibility of research findings </vt:lpstr>
      <vt:lpstr>Selecting your methodology</vt:lpstr>
      <vt:lpstr>Research philosophies </vt:lpstr>
      <vt:lpstr>Philosophies</vt:lpstr>
      <vt:lpstr>Features of the main paradigms </vt:lpstr>
      <vt:lpstr>Methods of the main paradigms</vt:lpstr>
      <vt:lpstr>Selecting your methodology</vt:lpstr>
      <vt:lpstr>Approaches</vt:lpstr>
      <vt:lpstr>Selecting your methodology</vt:lpstr>
      <vt:lpstr>Document Review</vt:lpstr>
      <vt:lpstr>Experiments</vt:lpstr>
      <vt:lpstr>Experimental terminology</vt:lpstr>
      <vt:lpstr>Software Development</vt:lpstr>
      <vt:lpstr>Case Study</vt:lpstr>
      <vt:lpstr>Survey</vt:lpstr>
      <vt:lpstr>Selecting your methodology</vt:lpstr>
      <vt:lpstr>Coming Soon…</vt:lpstr>
    </vt:vector>
  </TitlesOfParts>
  <Company>University of Akureyri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Visualisation</dc:title>
  <dc:subject>Data Representation</dc:subject>
  <dc:creator>Nik Whitehead</dc:creator>
  <cp:lastModifiedBy>Mabrouka Abuhmida</cp:lastModifiedBy>
  <cp:revision>134</cp:revision>
  <cp:lastPrinted>2015-10-06T14:02:14Z</cp:lastPrinted>
  <dcterms:created xsi:type="dcterms:W3CDTF">2006-01-28T12:00:35Z</dcterms:created>
  <dcterms:modified xsi:type="dcterms:W3CDTF">2019-01-29T22:48:45Z</dcterms:modified>
</cp:coreProperties>
</file>