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277" r:id="rId3"/>
    <p:sldId id="285" r:id="rId4"/>
    <p:sldId id="290" r:id="rId5"/>
    <p:sldId id="288" r:id="rId6"/>
    <p:sldId id="291" r:id="rId7"/>
    <p:sldId id="292" r:id="rId8"/>
    <p:sldId id="281" r:id="rId9"/>
    <p:sldId id="272" r:id="rId10"/>
    <p:sldId id="293" r:id="rId11"/>
    <p:sldId id="294" r:id="rId12"/>
  </p:sldIdLst>
  <p:sldSz cx="12192000" cy="6858000"/>
  <p:notesSz cx="6731000" cy="9855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868E"/>
    <a:srgbClr val="009999"/>
    <a:srgbClr val="6C5E42"/>
    <a:srgbClr val="663300"/>
    <a:srgbClr val="C0BC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86176" autoAdjust="0"/>
  </p:normalViewPr>
  <p:slideViewPr>
    <p:cSldViewPr snapToGrid="0">
      <p:cViewPr varScale="1">
        <p:scale>
          <a:sx n="72" d="100"/>
          <a:sy n="72" d="100"/>
        </p:scale>
        <p:origin x="120" y="324"/>
      </p:cViewPr>
      <p:guideLst/>
    </p:cSldViewPr>
  </p:slideViewPr>
  <p:notesTextViewPr>
    <p:cViewPr>
      <p:scale>
        <a:sx n="3" d="2"/>
        <a:sy n="3" d="2"/>
      </p:scale>
      <p:origin x="0" y="0"/>
    </p:cViewPr>
  </p:notesTextViewPr>
  <p:notesViewPr>
    <p:cSldViewPr snapToGrid="0">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6767" cy="49447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2676" y="0"/>
            <a:ext cx="2916767" cy="494472"/>
          </a:xfrm>
          <a:prstGeom prst="rect">
            <a:avLst/>
          </a:prstGeom>
        </p:spPr>
        <p:txBody>
          <a:bodyPr vert="horz" lIns="91440" tIns="45720" rIns="91440" bIns="45720" rtlCol="0"/>
          <a:lstStyle>
            <a:lvl1pPr algn="r">
              <a:defRPr sz="1200"/>
            </a:lvl1pPr>
          </a:lstStyle>
          <a:p>
            <a:fld id="{0E44E4C5-8AF4-466E-A88A-BDCECE553B80}" type="datetimeFigureOut">
              <a:rPr lang="en-GB" smtClean="0"/>
              <a:t>30/04/2018</a:t>
            </a:fld>
            <a:endParaRPr lang="en-GB"/>
          </a:p>
        </p:txBody>
      </p:sp>
      <p:sp>
        <p:nvSpPr>
          <p:cNvPr id="4" name="Slide Image Placeholder 3"/>
          <p:cNvSpPr>
            <a:spLocks noGrp="1" noRot="1" noChangeAspect="1"/>
          </p:cNvSpPr>
          <p:nvPr>
            <p:ph type="sldImg" idx="2"/>
          </p:nvPr>
        </p:nvSpPr>
        <p:spPr>
          <a:xfrm>
            <a:off x="409575" y="1231900"/>
            <a:ext cx="5911850" cy="33258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100" y="4742815"/>
            <a:ext cx="5384800" cy="388048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60730"/>
            <a:ext cx="2916767" cy="49447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2676" y="9360730"/>
            <a:ext cx="2916767" cy="494470"/>
          </a:xfrm>
          <a:prstGeom prst="rect">
            <a:avLst/>
          </a:prstGeom>
        </p:spPr>
        <p:txBody>
          <a:bodyPr vert="horz" lIns="91440" tIns="45720" rIns="91440" bIns="45720" rtlCol="0" anchor="b"/>
          <a:lstStyle>
            <a:lvl1pPr algn="r">
              <a:defRPr sz="1200"/>
            </a:lvl1pPr>
          </a:lstStyle>
          <a:p>
            <a:fld id="{A0BBA460-1BB7-4635-83E0-3EF89167900E}" type="slidenum">
              <a:rPr lang="en-GB" smtClean="0"/>
              <a:t>‹#›</a:t>
            </a:fld>
            <a:endParaRPr lang="en-GB"/>
          </a:p>
        </p:txBody>
      </p:sp>
    </p:spTree>
    <p:extLst>
      <p:ext uri="{BB962C8B-B14F-4D97-AF65-F5344CB8AC3E}">
        <p14:creationId xmlns:p14="http://schemas.microsoft.com/office/powerpoint/2010/main" val="2425636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0BBA460-1BB7-4635-83E0-3EF89167900E}" type="slidenum">
              <a:rPr lang="en-GB" smtClean="0"/>
              <a:t>2</a:t>
            </a:fld>
            <a:endParaRPr lang="en-GB" dirty="0"/>
          </a:p>
        </p:txBody>
      </p:sp>
    </p:spTree>
    <p:extLst>
      <p:ext uri="{BB962C8B-B14F-4D97-AF65-F5344CB8AC3E}">
        <p14:creationId xmlns:p14="http://schemas.microsoft.com/office/powerpoint/2010/main" val="1143859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A0BBA460-1BB7-4635-83E0-3EF89167900E}" type="slidenum">
              <a:rPr lang="en-GB" smtClean="0"/>
              <a:t>3</a:t>
            </a:fld>
            <a:endParaRPr lang="en-GB" dirty="0"/>
          </a:p>
        </p:txBody>
      </p:sp>
    </p:spTree>
    <p:extLst>
      <p:ext uri="{BB962C8B-B14F-4D97-AF65-F5344CB8AC3E}">
        <p14:creationId xmlns:p14="http://schemas.microsoft.com/office/powerpoint/2010/main" val="550859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A0BBA460-1BB7-4635-83E0-3EF89167900E}" type="slidenum">
              <a:rPr lang="en-GB" smtClean="0"/>
              <a:t>4</a:t>
            </a:fld>
            <a:endParaRPr lang="en-GB" dirty="0"/>
          </a:p>
        </p:txBody>
      </p:sp>
    </p:spTree>
    <p:extLst>
      <p:ext uri="{BB962C8B-B14F-4D97-AF65-F5344CB8AC3E}">
        <p14:creationId xmlns:p14="http://schemas.microsoft.com/office/powerpoint/2010/main" val="3484261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A0BBA460-1BB7-4635-83E0-3EF89167900E}" type="slidenum">
              <a:rPr lang="en-GB" smtClean="0"/>
              <a:t>5</a:t>
            </a:fld>
            <a:endParaRPr lang="en-GB" dirty="0"/>
          </a:p>
        </p:txBody>
      </p:sp>
    </p:spTree>
    <p:extLst>
      <p:ext uri="{BB962C8B-B14F-4D97-AF65-F5344CB8AC3E}">
        <p14:creationId xmlns:p14="http://schemas.microsoft.com/office/powerpoint/2010/main" val="30279106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A0BBA460-1BB7-4635-83E0-3EF89167900E}" type="slidenum">
              <a:rPr lang="en-GB" smtClean="0"/>
              <a:t>6</a:t>
            </a:fld>
            <a:endParaRPr lang="en-GB" dirty="0"/>
          </a:p>
        </p:txBody>
      </p:sp>
    </p:spTree>
    <p:extLst>
      <p:ext uri="{BB962C8B-B14F-4D97-AF65-F5344CB8AC3E}">
        <p14:creationId xmlns:p14="http://schemas.microsoft.com/office/powerpoint/2010/main" val="49626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p:txBody>
      </p:sp>
      <p:sp>
        <p:nvSpPr>
          <p:cNvPr id="4" name="Slide Number Placeholder 3"/>
          <p:cNvSpPr>
            <a:spLocks noGrp="1"/>
          </p:cNvSpPr>
          <p:nvPr>
            <p:ph type="sldNum" sz="quarter" idx="10"/>
          </p:nvPr>
        </p:nvSpPr>
        <p:spPr/>
        <p:txBody>
          <a:bodyPr/>
          <a:lstStyle/>
          <a:p>
            <a:fld id="{A0BBA460-1BB7-4635-83E0-3EF89167900E}" type="slidenum">
              <a:rPr lang="en-GB" smtClean="0"/>
              <a:t>7</a:t>
            </a:fld>
            <a:endParaRPr lang="en-GB" dirty="0"/>
          </a:p>
        </p:txBody>
      </p:sp>
    </p:spTree>
    <p:extLst>
      <p:ext uri="{BB962C8B-B14F-4D97-AF65-F5344CB8AC3E}">
        <p14:creationId xmlns:p14="http://schemas.microsoft.com/office/powerpoint/2010/main" val="31500984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p>
          <a:p>
            <a:pPr algn="just"/>
            <a:endParaRPr lang="en-US" baseline="0" dirty="0"/>
          </a:p>
        </p:txBody>
      </p:sp>
      <p:sp>
        <p:nvSpPr>
          <p:cNvPr id="4" name="Slide Number Placeholder 3"/>
          <p:cNvSpPr>
            <a:spLocks noGrp="1"/>
          </p:cNvSpPr>
          <p:nvPr>
            <p:ph type="sldNum" sz="quarter" idx="10"/>
          </p:nvPr>
        </p:nvSpPr>
        <p:spPr/>
        <p:txBody>
          <a:bodyPr/>
          <a:lstStyle/>
          <a:p>
            <a:fld id="{A0BBA460-1BB7-4635-83E0-3EF89167900E}" type="slidenum">
              <a:rPr lang="en-GB" smtClean="0"/>
              <a:t>8</a:t>
            </a:fld>
            <a:endParaRPr lang="en-GB" dirty="0"/>
          </a:p>
        </p:txBody>
      </p:sp>
    </p:spTree>
    <p:extLst>
      <p:ext uri="{BB962C8B-B14F-4D97-AF65-F5344CB8AC3E}">
        <p14:creationId xmlns:p14="http://schemas.microsoft.com/office/powerpoint/2010/main" val="1631836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896606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2107644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3995129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143853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4182827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2183438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3648590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2493435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2723901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349079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CAF3C1-B0C0-4E5F-9C7D-953452EBBE30}" type="datetimeFigureOut">
              <a:rPr lang="en-GB" smtClean="0"/>
              <a:t>30/04/2018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91C1A2-A939-4391-B45A-8A39720FFAA1}" type="slidenum">
              <a:rPr lang="en-GB" smtClean="0"/>
              <a:t>‹#›</a:t>
            </a:fld>
            <a:endParaRPr lang="en-GB" dirty="0"/>
          </a:p>
        </p:txBody>
      </p:sp>
    </p:spTree>
    <p:extLst>
      <p:ext uri="{BB962C8B-B14F-4D97-AF65-F5344CB8AC3E}">
        <p14:creationId xmlns:p14="http://schemas.microsoft.com/office/powerpoint/2010/main" val="2683446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CAF3C1-B0C0-4E5F-9C7D-953452EBBE30}" type="datetimeFigureOut">
              <a:rPr lang="en-GB" smtClean="0"/>
              <a:t>30/04/2018</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91C1A2-A939-4391-B45A-8A39720FFAA1}" type="slidenum">
              <a:rPr lang="en-GB" smtClean="0"/>
              <a:t>‹#›</a:t>
            </a:fld>
            <a:endParaRPr lang="en-GB" dirty="0"/>
          </a:p>
        </p:txBody>
      </p:sp>
    </p:spTree>
    <p:extLst>
      <p:ext uri="{BB962C8B-B14F-4D97-AF65-F5344CB8AC3E}">
        <p14:creationId xmlns:p14="http://schemas.microsoft.com/office/powerpoint/2010/main" val="1635921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2"/>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2"/>
          <a:srcRect l="90610"/>
          <a:stretch/>
        </p:blipFill>
        <p:spPr>
          <a:xfrm>
            <a:off x="2222499" y="0"/>
            <a:ext cx="9969501" cy="1227329"/>
          </a:xfrm>
          <a:prstGeom prst="rect">
            <a:avLst/>
          </a:prstGeom>
        </p:spPr>
      </p:pic>
      <p:sp>
        <p:nvSpPr>
          <p:cNvPr id="8" name="TextBox 7"/>
          <p:cNvSpPr txBox="1"/>
          <p:nvPr/>
        </p:nvSpPr>
        <p:spPr>
          <a:xfrm>
            <a:off x="7801575" y="75055"/>
            <a:ext cx="4258962" cy="1077218"/>
          </a:xfrm>
          <a:prstGeom prst="rect">
            <a:avLst/>
          </a:prstGeom>
          <a:noFill/>
        </p:spPr>
        <p:txBody>
          <a:bodyPr wrap="square" rtlCol="0">
            <a:spAutoFit/>
          </a:bodyPr>
          <a:lstStyle/>
          <a:p>
            <a:pPr algn="r"/>
            <a:r>
              <a:rPr lang="en-GB" sz="3200" b="1" dirty="0">
                <a:solidFill>
                  <a:schemeClr val="bg1"/>
                </a:solidFill>
              </a:rPr>
              <a:t>www.landsker.co.uk</a:t>
            </a:r>
          </a:p>
          <a:p>
            <a:pPr algn="r"/>
            <a:r>
              <a:rPr lang="en-GB" sz="3200" b="1" spc="300" dirty="0">
                <a:solidFill>
                  <a:schemeClr val="bg1"/>
                </a:solidFill>
              </a:rPr>
              <a:t>01994 </a:t>
            </a:r>
            <a:r>
              <a:rPr lang="en-GB" sz="3200" b="1" spc="300" dirty="0" smtClean="0">
                <a:solidFill>
                  <a:schemeClr val="bg1"/>
                </a:solidFill>
              </a:rPr>
              <a:t>123 456</a:t>
            </a:r>
            <a:endParaRPr lang="en-GB" sz="3200" b="1" spc="300" dirty="0">
              <a:solidFill>
                <a:schemeClr val="bg1"/>
              </a:solidFill>
            </a:endParaRPr>
          </a:p>
        </p:txBody>
      </p:sp>
      <p:pic>
        <p:nvPicPr>
          <p:cNvPr id="11" name="Picture 10"/>
          <p:cNvPicPr/>
          <p:nvPr/>
        </p:nvPicPr>
        <p:blipFill rotWithShape="1">
          <a:blip r:embed="rId3"/>
          <a:srcRect l="20085" t="28789" r="22497" b="43357"/>
          <a:stretch/>
        </p:blipFill>
        <p:spPr bwMode="auto">
          <a:xfrm>
            <a:off x="0" y="2176530"/>
            <a:ext cx="12192000" cy="3433438"/>
          </a:xfrm>
          <a:prstGeom prst="rect">
            <a:avLst/>
          </a:prstGeom>
          <a:ln>
            <a:noFill/>
          </a:ln>
          <a:extLst>
            <a:ext uri="{53640926-AAD7-44D8-BBD7-CCE9431645EC}">
              <a14:shadowObscured xmlns:a14="http://schemas.microsoft.com/office/drawing/2010/main"/>
            </a:ext>
          </a:extLst>
        </p:spPr>
      </p:pic>
      <p:sp>
        <p:nvSpPr>
          <p:cNvPr id="2" name="TextBox 1"/>
          <p:cNvSpPr txBox="1"/>
          <p:nvPr/>
        </p:nvSpPr>
        <p:spPr>
          <a:xfrm>
            <a:off x="104775" y="5867400"/>
            <a:ext cx="11955762" cy="523220"/>
          </a:xfrm>
          <a:prstGeom prst="rect">
            <a:avLst/>
          </a:prstGeom>
          <a:noFill/>
        </p:spPr>
        <p:txBody>
          <a:bodyPr wrap="square" rtlCol="0">
            <a:spAutoFit/>
          </a:bodyPr>
          <a:lstStyle/>
          <a:p>
            <a:pPr algn="ctr"/>
            <a:r>
              <a:rPr lang="en-GB" sz="2800" dirty="0" smtClean="0"/>
              <a:t>Ashley Calvert (Business Consultant</a:t>
            </a:r>
            <a:r>
              <a:rPr lang="en-GB" sz="2800" dirty="0" smtClean="0"/>
              <a:t>) – Haverfordwest Castle Feasibility Study</a:t>
            </a:r>
            <a:endParaRPr lang="en-GB" sz="2800" dirty="0"/>
          </a:p>
        </p:txBody>
      </p:sp>
    </p:spTree>
    <p:extLst>
      <p:ext uri="{BB962C8B-B14F-4D97-AF65-F5344CB8AC3E}">
        <p14:creationId xmlns:p14="http://schemas.microsoft.com/office/powerpoint/2010/main" val="3696966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3"/>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3"/>
          <a:srcRect l="90610"/>
          <a:stretch/>
        </p:blipFill>
        <p:spPr>
          <a:xfrm>
            <a:off x="2066323" y="0"/>
            <a:ext cx="10125677" cy="1227329"/>
          </a:xfrm>
          <a:prstGeom prst="rect">
            <a:avLst/>
          </a:prstGeom>
        </p:spPr>
      </p:pic>
      <p:sp>
        <p:nvSpPr>
          <p:cNvPr id="8" name="TextBox 7"/>
          <p:cNvSpPr txBox="1"/>
          <p:nvPr/>
        </p:nvSpPr>
        <p:spPr>
          <a:xfrm>
            <a:off x="8842257" y="611432"/>
            <a:ext cx="2865320" cy="461665"/>
          </a:xfrm>
          <a:prstGeom prst="rect">
            <a:avLst/>
          </a:prstGeom>
          <a:noFill/>
        </p:spPr>
        <p:txBody>
          <a:bodyPr wrap="square" rtlCol="0">
            <a:spAutoFit/>
          </a:bodyPr>
          <a:lstStyle/>
          <a:p>
            <a:pPr algn="r"/>
            <a:r>
              <a:rPr lang="en-GB" sz="2400" b="1" dirty="0">
                <a:solidFill>
                  <a:schemeClr val="bg1"/>
                </a:solidFill>
              </a:rPr>
              <a:t>Agenda</a:t>
            </a:r>
            <a:endParaRPr lang="en-GB" sz="2400" b="1" spc="300" dirty="0">
              <a:solidFill>
                <a:schemeClr val="bg1"/>
              </a:solidFill>
            </a:endParaRPr>
          </a:p>
        </p:txBody>
      </p:sp>
      <p:sp>
        <p:nvSpPr>
          <p:cNvPr id="3" name="TextBox 2"/>
          <p:cNvSpPr txBox="1"/>
          <p:nvPr/>
        </p:nvSpPr>
        <p:spPr>
          <a:xfrm>
            <a:off x="577516" y="1689406"/>
            <a:ext cx="10684042" cy="3908762"/>
          </a:xfrm>
          <a:prstGeom prst="rect">
            <a:avLst/>
          </a:prstGeom>
          <a:noFill/>
        </p:spPr>
        <p:txBody>
          <a:bodyPr wrap="square" rtlCol="0">
            <a:spAutoFit/>
          </a:bodyPr>
          <a:lstStyle/>
          <a:p>
            <a:pPr algn="just"/>
            <a:r>
              <a:rPr lang="en-GB" sz="3200" dirty="0"/>
              <a:t>Agenda</a:t>
            </a:r>
          </a:p>
          <a:p>
            <a:pPr algn="just"/>
            <a:endParaRPr lang="en-GB" sz="2400" dirty="0"/>
          </a:p>
          <a:p>
            <a:pPr marL="457200" indent="-457200" algn="just">
              <a:buFont typeface="Arial" panose="020B0604020202020204" pitchFamily="34" charset="0"/>
              <a:buChar char="•"/>
            </a:pPr>
            <a:r>
              <a:rPr lang="en-GB" sz="2400" dirty="0" smtClean="0"/>
              <a:t>Who are Landsker Business Solutions?</a:t>
            </a:r>
          </a:p>
          <a:p>
            <a:pPr marL="457200" indent="-457200" algn="just">
              <a:buFont typeface="Arial" panose="020B0604020202020204" pitchFamily="34" charset="0"/>
              <a:buChar char="•"/>
            </a:pPr>
            <a:r>
              <a:rPr lang="en-GB" sz="2400" dirty="0" smtClean="0"/>
              <a:t>Who is Ashley Calvert? – What's his experience?</a:t>
            </a:r>
          </a:p>
          <a:p>
            <a:pPr marL="457200" indent="-457200" algn="just">
              <a:buFont typeface="Arial" panose="020B0604020202020204" pitchFamily="34" charset="0"/>
              <a:buChar char="•"/>
            </a:pPr>
            <a:r>
              <a:rPr lang="en-GB" sz="2400" dirty="0" smtClean="0"/>
              <a:t>Setting </a:t>
            </a:r>
            <a:r>
              <a:rPr lang="en-GB" sz="2400" dirty="0"/>
              <a:t>the </a:t>
            </a:r>
            <a:r>
              <a:rPr lang="en-GB" sz="2400" dirty="0" smtClean="0"/>
              <a:t>context – What is the question?</a:t>
            </a:r>
          </a:p>
          <a:p>
            <a:pPr marL="457200" indent="-457200" algn="just">
              <a:buFont typeface="Arial" panose="020B0604020202020204" pitchFamily="34" charset="0"/>
              <a:buChar char="•"/>
            </a:pPr>
            <a:r>
              <a:rPr lang="en-GB" sz="2400" dirty="0" smtClean="0"/>
              <a:t>Project Objectives</a:t>
            </a:r>
          </a:p>
          <a:p>
            <a:pPr marL="457200" indent="-457200" algn="just">
              <a:buFont typeface="Arial" panose="020B0604020202020204" pitchFamily="34" charset="0"/>
              <a:buChar char="•"/>
            </a:pPr>
            <a:r>
              <a:rPr lang="en-GB" sz="2400" dirty="0" smtClean="0"/>
              <a:t>Methodology &amp; Approach</a:t>
            </a:r>
          </a:p>
          <a:p>
            <a:pPr marL="457200" indent="-457200" algn="just">
              <a:buFont typeface="Arial" panose="020B0604020202020204" pitchFamily="34" charset="0"/>
              <a:buChar char="•"/>
            </a:pPr>
            <a:r>
              <a:rPr lang="en-GB" sz="2400" dirty="0" smtClean="0"/>
              <a:t>Timing plan </a:t>
            </a:r>
          </a:p>
          <a:p>
            <a:pPr marL="457200" indent="-457200" algn="just">
              <a:buFont typeface="Arial" panose="020B0604020202020204" pitchFamily="34" charset="0"/>
              <a:buChar char="•"/>
            </a:pPr>
            <a:r>
              <a:rPr lang="en-GB" sz="2400" dirty="0" smtClean="0"/>
              <a:t>Cost </a:t>
            </a:r>
          </a:p>
          <a:p>
            <a:pPr marL="457200" indent="-457200" algn="just">
              <a:buFont typeface="Arial" panose="020B0604020202020204" pitchFamily="34" charset="0"/>
              <a:buChar char="•"/>
            </a:pPr>
            <a:r>
              <a:rPr lang="en-GB" sz="2400" dirty="0" smtClean="0"/>
              <a:t>Any questions</a:t>
            </a:r>
            <a:endParaRPr lang="en-GB" sz="2400" dirty="0"/>
          </a:p>
        </p:txBody>
      </p:sp>
    </p:spTree>
    <p:extLst>
      <p:ext uri="{BB962C8B-B14F-4D97-AF65-F5344CB8AC3E}">
        <p14:creationId xmlns:p14="http://schemas.microsoft.com/office/powerpoint/2010/main" val="336984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3"/>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3"/>
          <a:srcRect l="90610"/>
          <a:stretch/>
        </p:blipFill>
        <p:spPr>
          <a:xfrm>
            <a:off x="2222499" y="0"/>
            <a:ext cx="9969501" cy="1227329"/>
          </a:xfrm>
          <a:prstGeom prst="rect">
            <a:avLst/>
          </a:prstGeom>
        </p:spPr>
      </p:pic>
      <p:sp>
        <p:nvSpPr>
          <p:cNvPr id="5" name="TextBox 4"/>
          <p:cNvSpPr txBox="1"/>
          <p:nvPr/>
        </p:nvSpPr>
        <p:spPr>
          <a:xfrm>
            <a:off x="2857959" y="564225"/>
            <a:ext cx="9122299" cy="461665"/>
          </a:xfrm>
          <a:prstGeom prst="rect">
            <a:avLst/>
          </a:prstGeom>
          <a:noFill/>
        </p:spPr>
        <p:txBody>
          <a:bodyPr wrap="square" rtlCol="0">
            <a:spAutoFit/>
          </a:bodyPr>
          <a:lstStyle/>
          <a:p>
            <a:pPr algn="r"/>
            <a:r>
              <a:rPr lang="en-GB" sz="2400" b="1" dirty="0">
                <a:solidFill>
                  <a:schemeClr val="bg1"/>
                </a:solidFill>
              </a:rPr>
              <a:t>Who are Landsker Business Solutions?</a:t>
            </a:r>
          </a:p>
        </p:txBody>
      </p:sp>
      <p:pic>
        <p:nvPicPr>
          <p:cNvPr id="3" name="Picture 2"/>
          <p:cNvPicPr>
            <a:picLocks noChangeAspect="1"/>
          </p:cNvPicPr>
          <p:nvPr/>
        </p:nvPicPr>
        <p:blipFill>
          <a:blip r:embed="rId4"/>
          <a:stretch>
            <a:fillRect/>
          </a:stretch>
        </p:blipFill>
        <p:spPr>
          <a:xfrm>
            <a:off x="1992923" y="1334354"/>
            <a:ext cx="8147539" cy="3840507"/>
          </a:xfrm>
          <a:prstGeom prst="rect">
            <a:avLst/>
          </a:prstGeom>
        </p:spPr>
      </p:pic>
      <p:sp>
        <p:nvSpPr>
          <p:cNvPr id="7" name="TextBox 6"/>
          <p:cNvSpPr txBox="1"/>
          <p:nvPr/>
        </p:nvSpPr>
        <p:spPr>
          <a:xfrm>
            <a:off x="1852246" y="5427785"/>
            <a:ext cx="8288216" cy="646331"/>
          </a:xfrm>
          <a:prstGeom prst="rect">
            <a:avLst/>
          </a:prstGeom>
          <a:noFill/>
        </p:spPr>
        <p:txBody>
          <a:bodyPr wrap="square" rtlCol="0">
            <a:spAutoFit/>
          </a:bodyPr>
          <a:lstStyle/>
          <a:p>
            <a:pPr algn="ctr"/>
            <a:r>
              <a:rPr lang="en-GB" dirty="0"/>
              <a:t>Our overall aim is to help our clients make the right business decision </a:t>
            </a:r>
            <a:endParaRPr lang="en-GB" dirty="0" smtClean="0"/>
          </a:p>
          <a:p>
            <a:pPr algn="ctr"/>
            <a:r>
              <a:rPr lang="en-GB" dirty="0" smtClean="0"/>
              <a:t>and </a:t>
            </a:r>
            <a:r>
              <a:rPr lang="en-GB" dirty="0"/>
              <a:t>find the right business solution.</a:t>
            </a:r>
          </a:p>
        </p:txBody>
      </p:sp>
    </p:spTree>
    <p:extLst>
      <p:ext uri="{BB962C8B-B14F-4D97-AF65-F5344CB8AC3E}">
        <p14:creationId xmlns:p14="http://schemas.microsoft.com/office/powerpoint/2010/main" val="89168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3"/>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3"/>
          <a:srcRect l="90610"/>
          <a:stretch/>
        </p:blipFill>
        <p:spPr>
          <a:xfrm>
            <a:off x="2222499" y="0"/>
            <a:ext cx="9969501" cy="1227329"/>
          </a:xfrm>
          <a:prstGeom prst="rect">
            <a:avLst/>
          </a:prstGeom>
        </p:spPr>
      </p:pic>
      <p:sp>
        <p:nvSpPr>
          <p:cNvPr id="5" name="TextBox 4"/>
          <p:cNvSpPr txBox="1"/>
          <p:nvPr/>
        </p:nvSpPr>
        <p:spPr>
          <a:xfrm>
            <a:off x="2928297" y="564225"/>
            <a:ext cx="9122299" cy="461665"/>
          </a:xfrm>
          <a:prstGeom prst="rect">
            <a:avLst/>
          </a:prstGeom>
          <a:noFill/>
        </p:spPr>
        <p:txBody>
          <a:bodyPr wrap="square" rtlCol="0">
            <a:spAutoFit/>
          </a:bodyPr>
          <a:lstStyle/>
          <a:p>
            <a:pPr algn="r"/>
            <a:r>
              <a:rPr lang="en-GB" sz="2400" b="1" dirty="0">
                <a:solidFill>
                  <a:schemeClr val="bg1"/>
                </a:solidFill>
              </a:rPr>
              <a:t>Who is Ashley Calvert? – What's his experience?</a:t>
            </a:r>
          </a:p>
        </p:txBody>
      </p:sp>
      <p:sp>
        <p:nvSpPr>
          <p:cNvPr id="2" name="TextBox 1"/>
          <p:cNvSpPr txBox="1"/>
          <p:nvPr/>
        </p:nvSpPr>
        <p:spPr>
          <a:xfrm>
            <a:off x="1652954" y="1334354"/>
            <a:ext cx="8499231" cy="5262979"/>
          </a:xfrm>
          <a:prstGeom prst="rect">
            <a:avLst/>
          </a:prstGeom>
          <a:noFill/>
        </p:spPr>
        <p:txBody>
          <a:bodyPr wrap="square" rtlCol="0">
            <a:spAutoFit/>
          </a:bodyPr>
          <a:lstStyle/>
          <a:p>
            <a:pPr marL="457200" lvl="0" indent="-457200" algn="just">
              <a:buFont typeface="Arial" panose="020B0604020202020204" pitchFamily="34" charset="0"/>
              <a:buChar char="•"/>
            </a:pPr>
            <a:r>
              <a:rPr lang="en-GB" sz="2400" dirty="0" smtClean="0">
                <a:solidFill>
                  <a:prstClr val="black"/>
                </a:solidFill>
              </a:rPr>
              <a:t>Has been working at Landsker for 2.5 year</a:t>
            </a:r>
            <a:endParaRPr lang="en-GB" sz="2400" dirty="0">
              <a:solidFill>
                <a:prstClr val="black"/>
              </a:solidFill>
            </a:endParaRPr>
          </a:p>
          <a:p>
            <a:pPr marL="457200" lvl="0" indent="-457200" algn="just">
              <a:buFont typeface="Arial" panose="020B0604020202020204" pitchFamily="34" charset="0"/>
              <a:buChar char="•"/>
            </a:pPr>
            <a:r>
              <a:rPr lang="en-GB" sz="2400" dirty="0" smtClean="0">
                <a:solidFill>
                  <a:prstClr val="black"/>
                </a:solidFill>
              </a:rPr>
              <a:t>Has </a:t>
            </a:r>
            <a:r>
              <a:rPr lang="en-GB" sz="2400" dirty="0">
                <a:solidFill>
                  <a:prstClr val="black"/>
                </a:solidFill>
              </a:rPr>
              <a:t>extensive </a:t>
            </a:r>
            <a:endParaRPr lang="en-GB" sz="2400" dirty="0" smtClean="0">
              <a:solidFill>
                <a:prstClr val="black"/>
              </a:solidFill>
            </a:endParaRPr>
          </a:p>
          <a:p>
            <a:pPr marL="1371600" lvl="2" indent="-457200" algn="just">
              <a:buFont typeface="Arial" panose="020B0604020202020204" pitchFamily="34" charset="0"/>
              <a:buChar char="•"/>
            </a:pPr>
            <a:r>
              <a:rPr lang="en-GB" sz="2400" dirty="0">
                <a:solidFill>
                  <a:prstClr val="black"/>
                </a:solidFill>
              </a:rPr>
              <a:t>R</a:t>
            </a:r>
            <a:r>
              <a:rPr lang="en-GB" sz="2400" dirty="0" smtClean="0">
                <a:solidFill>
                  <a:prstClr val="black"/>
                </a:solidFill>
              </a:rPr>
              <a:t>etail</a:t>
            </a:r>
            <a:r>
              <a:rPr lang="en-GB" sz="2400" dirty="0">
                <a:solidFill>
                  <a:prstClr val="black"/>
                </a:solidFill>
              </a:rPr>
              <a:t>, S</a:t>
            </a:r>
            <a:r>
              <a:rPr lang="en-GB" sz="2400" dirty="0" smtClean="0">
                <a:solidFill>
                  <a:prstClr val="black"/>
                </a:solidFill>
              </a:rPr>
              <a:t>ocial enterprise, Private </a:t>
            </a:r>
            <a:r>
              <a:rPr lang="en-GB" sz="2400" dirty="0">
                <a:solidFill>
                  <a:prstClr val="black"/>
                </a:solidFill>
              </a:rPr>
              <a:t>sector expertise</a:t>
            </a:r>
            <a:r>
              <a:rPr lang="en-GB" sz="2400" dirty="0" smtClean="0">
                <a:solidFill>
                  <a:prstClr val="black"/>
                </a:solidFill>
              </a:rPr>
              <a:t>.</a:t>
            </a:r>
          </a:p>
          <a:p>
            <a:pPr marL="457200" lvl="0" indent="-457200" algn="just">
              <a:buFont typeface="Arial" panose="020B0604020202020204" pitchFamily="34" charset="0"/>
              <a:buChar char="•"/>
            </a:pPr>
            <a:r>
              <a:rPr lang="en-GB" sz="2400" dirty="0" smtClean="0">
                <a:solidFill>
                  <a:prstClr val="black"/>
                </a:solidFill>
              </a:rPr>
              <a:t>Approved consultant on </a:t>
            </a:r>
          </a:p>
          <a:p>
            <a:pPr marL="1371600" lvl="2" indent="-457200" algn="just">
              <a:buFont typeface="Arial" panose="020B0604020202020204" pitchFamily="34" charset="0"/>
              <a:buChar char="•"/>
            </a:pPr>
            <a:r>
              <a:rPr lang="en-GB" sz="2400" dirty="0" smtClean="0">
                <a:solidFill>
                  <a:prstClr val="black"/>
                </a:solidFill>
              </a:rPr>
              <a:t>Farming Connect, WCO-OP – Social Business Wales, </a:t>
            </a:r>
          </a:p>
          <a:p>
            <a:pPr marL="1371600" lvl="2" indent="-457200" algn="just">
              <a:buFont typeface="Arial" panose="020B0604020202020204" pitchFamily="34" charset="0"/>
              <a:buChar char="•"/>
            </a:pPr>
            <a:r>
              <a:rPr lang="en-GB" sz="2400" dirty="0" smtClean="0">
                <a:solidFill>
                  <a:prstClr val="black"/>
                </a:solidFill>
              </a:rPr>
              <a:t>Arts Council of Wales Resilience programme</a:t>
            </a:r>
            <a:endParaRPr lang="en-GB" sz="2400" dirty="0">
              <a:solidFill>
                <a:prstClr val="black"/>
              </a:solidFill>
            </a:endParaRPr>
          </a:p>
          <a:p>
            <a:pPr marL="457200" lvl="0" indent="-457200" algn="just">
              <a:buFont typeface="Arial" panose="020B0604020202020204" pitchFamily="34" charset="0"/>
              <a:buChar char="•"/>
            </a:pPr>
            <a:r>
              <a:rPr lang="en-GB" sz="2400" dirty="0">
                <a:solidFill>
                  <a:prstClr val="black"/>
                </a:solidFill>
              </a:rPr>
              <a:t>W</a:t>
            </a:r>
            <a:r>
              <a:rPr lang="en-GB" sz="2400" dirty="0" smtClean="0">
                <a:solidFill>
                  <a:prstClr val="black"/>
                </a:solidFill>
              </a:rPr>
              <a:t>orks </a:t>
            </a:r>
            <a:r>
              <a:rPr lang="en-GB" sz="2400" dirty="0">
                <a:solidFill>
                  <a:prstClr val="black"/>
                </a:solidFill>
              </a:rPr>
              <a:t>primarily for Landsker </a:t>
            </a:r>
            <a:r>
              <a:rPr lang="en-GB" sz="2400" dirty="0" smtClean="0">
                <a:solidFill>
                  <a:prstClr val="black"/>
                </a:solidFill>
              </a:rPr>
              <a:t>on</a:t>
            </a:r>
          </a:p>
          <a:p>
            <a:pPr marL="1371600" lvl="2" indent="-457200" algn="just">
              <a:buFont typeface="Arial" panose="020B0604020202020204" pitchFamily="34" charset="0"/>
              <a:buChar char="•"/>
            </a:pPr>
            <a:r>
              <a:rPr lang="en-GB" sz="2400" dirty="0">
                <a:solidFill>
                  <a:prstClr val="black"/>
                </a:solidFill>
              </a:rPr>
              <a:t>H</a:t>
            </a:r>
            <a:r>
              <a:rPr lang="en-GB" sz="2400" dirty="0" smtClean="0">
                <a:solidFill>
                  <a:prstClr val="black"/>
                </a:solidFill>
              </a:rPr>
              <a:t>eritage </a:t>
            </a:r>
            <a:r>
              <a:rPr lang="en-GB" sz="2400" dirty="0">
                <a:solidFill>
                  <a:prstClr val="black"/>
                </a:solidFill>
              </a:rPr>
              <a:t>projects, </a:t>
            </a:r>
            <a:endParaRPr lang="en-GB" sz="2400" dirty="0" smtClean="0">
              <a:solidFill>
                <a:prstClr val="black"/>
              </a:solidFill>
            </a:endParaRPr>
          </a:p>
          <a:p>
            <a:pPr marL="1371600" lvl="2" indent="-457200" algn="just">
              <a:buFont typeface="Arial" panose="020B0604020202020204" pitchFamily="34" charset="0"/>
              <a:buChar char="•"/>
            </a:pPr>
            <a:r>
              <a:rPr lang="en-GB" sz="2400" dirty="0">
                <a:solidFill>
                  <a:prstClr val="black"/>
                </a:solidFill>
              </a:rPr>
              <a:t>F</a:t>
            </a:r>
            <a:r>
              <a:rPr lang="en-GB" sz="2400" dirty="0" smtClean="0">
                <a:solidFill>
                  <a:prstClr val="black"/>
                </a:solidFill>
              </a:rPr>
              <a:t>arm </a:t>
            </a:r>
            <a:r>
              <a:rPr lang="en-GB" sz="2400" dirty="0">
                <a:solidFill>
                  <a:prstClr val="black"/>
                </a:solidFill>
              </a:rPr>
              <a:t>diversification, </a:t>
            </a:r>
            <a:endParaRPr lang="en-GB" sz="2400" dirty="0" smtClean="0">
              <a:solidFill>
                <a:prstClr val="black"/>
              </a:solidFill>
            </a:endParaRPr>
          </a:p>
          <a:p>
            <a:pPr marL="1371600" lvl="2" indent="-457200" algn="just">
              <a:buFont typeface="Arial" panose="020B0604020202020204" pitchFamily="34" charset="0"/>
              <a:buChar char="•"/>
            </a:pPr>
            <a:r>
              <a:rPr lang="en-GB" sz="2400" dirty="0">
                <a:solidFill>
                  <a:prstClr val="black"/>
                </a:solidFill>
              </a:rPr>
              <a:t>B</a:t>
            </a:r>
            <a:r>
              <a:rPr lang="en-GB" sz="2400" dirty="0" smtClean="0">
                <a:solidFill>
                  <a:prstClr val="black"/>
                </a:solidFill>
              </a:rPr>
              <a:t>usiness </a:t>
            </a:r>
            <a:r>
              <a:rPr lang="en-GB" sz="2400" dirty="0">
                <a:solidFill>
                  <a:prstClr val="black"/>
                </a:solidFill>
              </a:rPr>
              <a:t>and </a:t>
            </a:r>
            <a:r>
              <a:rPr lang="en-GB" sz="2400" dirty="0" smtClean="0">
                <a:solidFill>
                  <a:prstClr val="black"/>
                </a:solidFill>
              </a:rPr>
              <a:t>Financial </a:t>
            </a:r>
            <a:r>
              <a:rPr lang="en-GB" sz="2400" dirty="0">
                <a:solidFill>
                  <a:prstClr val="black"/>
                </a:solidFill>
              </a:rPr>
              <a:t>plans, </a:t>
            </a:r>
            <a:r>
              <a:rPr lang="en-GB" sz="2400" dirty="0" smtClean="0">
                <a:solidFill>
                  <a:prstClr val="black"/>
                </a:solidFill>
              </a:rPr>
              <a:t>Feasibility studies</a:t>
            </a:r>
          </a:p>
          <a:p>
            <a:pPr marL="1371600" lvl="2" indent="-457200">
              <a:buFont typeface="Arial" panose="020B0604020202020204" pitchFamily="34" charset="0"/>
              <a:buChar char="•"/>
            </a:pPr>
            <a:r>
              <a:rPr lang="en-GB" sz="2400" dirty="0" smtClean="0">
                <a:solidFill>
                  <a:prstClr val="black"/>
                </a:solidFill>
              </a:rPr>
              <a:t>Research, Community consultation &amp; Audience </a:t>
            </a:r>
            <a:r>
              <a:rPr lang="en-GB" sz="2400" dirty="0">
                <a:solidFill>
                  <a:prstClr val="black"/>
                </a:solidFill>
              </a:rPr>
              <a:t>development. </a:t>
            </a:r>
            <a:endParaRPr lang="en-GB" sz="2400" dirty="0" smtClean="0">
              <a:solidFill>
                <a:prstClr val="black"/>
              </a:solidFill>
            </a:endParaRPr>
          </a:p>
          <a:p>
            <a:pPr marL="1371600" lvl="2" indent="-457200" algn="just">
              <a:buFont typeface="Arial" panose="020B0604020202020204" pitchFamily="34" charset="0"/>
              <a:buChar char="•"/>
            </a:pPr>
            <a:r>
              <a:rPr lang="en-GB" sz="2400" dirty="0" smtClean="0">
                <a:solidFill>
                  <a:prstClr val="black"/>
                </a:solidFill>
              </a:rPr>
              <a:t>Event </a:t>
            </a:r>
            <a:r>
              <a:rPr lang="en-GB" sz="2400" dirty="0">
                <a:solidFill>
                  <a:prstClr val="black"/>
                </a:solidFill>
              </a:rPr>
              <a:t>Management</a:t>
            </a:r>
          </a:p>
          <a:p>
            <a:pPr marL="457200" lvl="0" indent="-457200" algn="just">
              <a:buFont typeface="Arial" panose="020B0604020202020204" pitchFamily="34" charset="0"/>
              <a:buChar char="•"/>
            </a:pPr>
            <a:endParaRPr lang="en-GB" sz="2400" dirty="0" smtClean="0">
              <a:solidFill>
                <a:prstClr val="black"/>
              </a:solidFill>
            </a:endParaRPr>
          </a:p>
        </p:txBody>
      </p:sp>
    </p:spTree>
    <p:extLst>
      <p:ext uri="{BB962C8B-B14F-4D97-AF65-F5344CB8AC3E}">
        <p14:creationId xmlns:p14="http://schemas.microsoft.com/office/powerpoint/2010/main" val="989934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
                                            <p:txEl>
                                              <p:pRg st="10" end="1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3"/>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3"/>
          <a:srcRect l="90610"/>
          <a:stretch/>
        </p:blipFill>
        <p:spPr>
          <a:xfrm>
            <a:off x="2222499" y="0"/>
            <a:ext cx="9969501" cy="1227329"/>
          </a:xfrm>
          <a:prstGeom prst="rect">
            <a:avLst/>
          </a:prstGeom>
        </p:spPr>
      </p:pic>
      <p:sp>
        <p:nvSpPr>
          <p:cNvPr id="5" name="TextBox 4"/>
          <p:cNvSpPr txBox="1"/>
          <p:nvPr/>
        </p:nvSpPr>
        <p:spPr>
          <a:xfrm>
            <a:off x="5591007" y="613664"/>
            <a:ext cx="6400646" cy="461665"/>
          </a:xfrm>
          <a:prstGeom prst="rect">
            <a:avLst/>
          </a:prstGeom>
          <a:noFill/>
        </p:spPr>
        <p:txBody>
          <a:bodyPr wrap="square" rtlCol="0">
            <a:spAutoFit/>
          </a:bodyPr>
          <a:lstStyle/>
          <a:p>
            <a:pPr algn="r"/>
            <a:r>
              <a:rPr lang="en-GB" sz="2400" b="1" dirty="0">
                <a:solidFill>
                  <a:schemeClr val="bg1"/>
                </a:solidFill>
              </a:rPr>
              <a:t>Setting the context – What is the question?</a:t>
            </a:r>
          </a:p>
        </p:txBody>
      </p:sp>
      <p:sp>
        <p:nvSpPr>
          <p:cNvPr id="15" name="TextBox 14"/>
          <p:cNvSpPr txBox="1"/>
          <p:nvPr/>
        </p:nvSpPr>
        <p:spPr>
          <a:xfrm>
            <a:off x="471399" y="4681488"/>
            <a:ext cx="10897507" cy="1569660"/>
          </a:xfrm>
          <a:prstGeom prst="rect">
            <a:avLst/>
          </a:prstGeom>
          <a:noFill/>
        </p:spPr>
        <p:txBody>
          <a:bodyPr wrap="square" rtlCol="0">
            <a:spAutoFit/>
          </a:bodyPr>
          <a:lstStyle/>
          <a:p>
            <a:pPr algn="just"/>
            <a:endParaRPr lang="en-GB" sz="2400" dirty="0"/>
          </a:p>
          <a:p>
            <a:pPr algn="just">
              <a:spcAft>
                <a:spcPts val="1200"/>
              </a:spcAft>
            </a:pPr>
            <a:r>
              <a:rPr lang="en-GB" sz="2400" dirty="0"/>
              <a:t>The purpose of this feasibility study is to provide interested parties with an objective, independent and analytical view of the potential to establish an all weather space in the Castle of Haverfordwest, the county town of Pembrokeshire.</a:t>
            </a:r>
          </a:p>
        </p:txBody>
      </p:sp>
      <p:pic>
        <p:nvPicPr>
          <p:cNvPr id="3" name="Picture 2"/>
          <p:cNvPicPr>
            <a:picLocks noChangeAspect="1"/>
          </p:cNvPicPr>
          <p:nvPr/>
        </p:nvPicPr>
        <p:blipFill>
          <a:blip r:embed="rId4"/>
          <a:stretch>
            <a:fillRect/>
          </a:stretch>
        </p:blipFill>
        <p:spPr>
          <a:xfrm>
            <a:off x="595878" y="1344040"/>
            <a:ext cx="4854453" cy="3685644"/>
          </a:xfrm>
          <a:prstGeom prst="rect">
            <a:avLst/>
          </a:prstGeom>
        </p:spPr>
      </p:pic>
      <p:pic>
        <p:nvPicPr>
          <p:cNvPr id="7" name="Picture 6"/>
          <p:cNvPicPr>
            <a:picLocks noChangeAspect="1"/>
          </p:cNvPicPr>
          <p:nvPr/>
        </p:nvPicPr>
        <p:blipFill>
          <a:blip r:embed="rId5"/>
          <a:stretch>
            <a:fillRect/>
          </a:stretch>
        </p:blipFill>
        <p:spPr>
          <a:xfrm>
            <a:off x="5725258" y="1344040"/>
            <a:ext cx="5542863" cy="3685644"/>
          </a:xfrm>
          <a:prstGeom prst="rect">
            <a:avLst/>
          </a:prstGeom>
        </p:spPr>
      </p:pic>
      <p:sp>
        <p:nvSpPr>
          <p:cNvPr id="8" name="TextBox 7"/>
          <p:cNvSpPr txBox="1"/>
          <p:nvPr/>
        </p:nvSpPr>
        <p:spPr>
          <a:xfrm>
            <a:off x="595878" y="6251148"/>
            <a:ext cx="10672243" cy="400110"/>
          </a:xfrm>
          <a:prstGeom prst="rect">
            <a:avLst/>
          </a:prstGeom>
          <a:noFill/>
        </p:spPr>
        <p:txBody>
          <a:bodyPr wrap="square" rtlCol="0">
            <a:spAutoFit/>
          </a:bodyPr>
          <a:lstStyle/>
          <a:p>
            <a:r>
              <a:rPr lang="en-GB" sz="1000" dirty="0" smtClean="0"/>
              <a:t>http</a:t>
            </a:r>
            <a:r>
              <a:rPr lang="en-GB" sz="1000" dirty="0"/>
              <a:t>://</a:t>
            </a:r>
            <a:r>
              <a:rPr lang="en-GB" sz="1000" dirty="0" smtClean="0"/>
              <a:t>map.coflein.gov.uk</a:t>
            </a:r>
            <a:endParaRPr lang="en-GB" sz="1000" dirty="0" smtClean="0"/>
          </a:p>
          <a:p>
            <a:r>
              <a:rPr lang="en-GB" sz="1000" dirty="0" smtClean="0"/>
              <a:t>https://place.fliggy.com</a:t>
            </a:r>
            <a:endParaRPr lang="en-GB" sz="1000" dirty="0"/>
          </a:p>
        </p:txBody>
      </p:sp>
    </p:spTree>
    <p:extLst>
      <p:ext uri="{BB962C8B-B14F-4D97-AF65-F5344CB8AC3E}">
        <p14:creationId xmlns:p14="http://schemas.microsoft.com/office/powerpoint/2010/main" val="14946835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3"/>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3"/>
          <a:srcRect l="90610"/>
          <a:stretch/>
        </p:blipFill>
        <p:spPr>
          <a:xfrm>
            <a:off x="2222499" y="0"/>
            <a:ext cx="9969501" cy="1227329"/>
          </a:xfrm>
          <a:prstGeom prst="rect">
            <a:avLst/>
          </a:prstGeom>
        </p:spPr>
      </p:pic>
      <p:sp>
        <p:nvSpPr>
          <p:cNvPr id="5" name="TextBox 4"/>
          <p:cNvSpPr txBox="1"/>
          <p:nvPr/>
        </p:nvSpPr>
        <p:spPr>
          <a:xfrm>
            <a:off x="5450331" y="527019"/>
            <a:ext cx="6400646" cy="461665"/>
          </a:xfrm>
          <a:prstGeom prst="rect">
            <a:avLst/>
          </a:prstGeom>
          <a:noFill/>
        </p:spPr>
        <p:txBody>
          <a:bodyPr wrap="square" rtlCol="0">
            <a:spAutoFit/>
          </a:bodyPr>
          <a:lstStyle/>
          <a:p>
            <a:pPr algn="r"/>
            <a:r>
              <a:rPr lang="en-GB" sz="2400" b="1" dirty="0">
                <a:solidFill>
                  <a:schemeClr val="bg1"/>
                </a:solidFill>
              </a:rPr>
              <a:t>Project Objectives</a:t>
            </a:r>
          </a:p>
        </p:txBody>
      </p:sp>
      <p:sp>
        <p:nvSpPr>
          <p:cNvPr id="15" name="TextBox 14"/>
          <p:cNvSpPr txBox="1"/>
          <p:nvPr/>
        </p:nvSpPr>
        <p:spPr>
          <a:xfrm>
            <a:off x="647246" y="1527981"/>
            <a:ext cx="10897507" cy="4370427"/>
          </a:xfrm>
          <a:prstGeom prst="rect">
            <a:avLst/>
          </a:prstGeom>
          <a:noFill/>
        </p:spPr>
        <p:txBody>
          <a:bodyPr wrap="square" rtlCol="0">
            <a:spAutoFit/>
          </a:bodyPr>
          <a:lstStyle/>
          <a:p>
            <a:pPr algn="just"/>
            <a:r>
              <a:rPr lang="en-GB" sz="3200" dirty="0" smtClean="0"/>
              <a:t>Project Objectives:</a:t>
            </a:r>
            <a:endParaRPr lang="en-GB" sz="3200" dirty="0"/>
          </a:p>
          <a:p>
            <a:pPr algn="just"/>
            <a:endParaRPr lang="en-GB" sz="2400" dirty="0"/>
          </a:p>
          <a:p>
            <a:pPr marL="342900" indent="-342900" algn="just">
              <a:spcAft>
                <a:spcPts val="1200"/>
              </a:spcAft>
              <a:buFont typeface="Arial" panose="020B0604020202020204" pitchFamily="34" charset="0"/>
              <a:buChar char="•"/>
            </a:pPr>
            <a:r>
              <a:rPr lang="en-GB" sz="2400" dirty="0" smtClean="0"/>
              <a:t>Research </a:t>
            </a:r>
            <a:r>
              <a:rPr lang="en-GB" sz="2400" dirty="0"/>
              <a:t>of best practice elsewhere, locally, regionally into the existence and uses of similar castle structures in comparable settings</a:t>
            </a:r>
            <a:r>
              <a:rPr lang="en-GB" sz="2400" dirty="0" smtClean="0"/>
              <a:t>.</a:t>
            </a:r>
            <a:endParaRPr lang="en-GB" sz="2400" dirty="0"/>
          </a:p>
          <a:p>
            <a:pPr marL="342900" indent="-342900" algn="just">
              <a:spcAft>
                <a:spcPts val="1200"/>
              </a:spcAft>
              <a:buFont typeface="Arial" panose="020B0604020202020204" pitchFamily="34" charset="0"/>
              <a:buChar char="•"/>
            </a:pPr>
            <a:r>
              <a:rPr lang="en-GB" sz="2400" dirty="0" smtClean="0"/>
              <a:t>Conduct </a:t>
            </a:r>
            <a:r>
              <a:rPr lang="en-GB" sz="2400" dirty="0"/>
              <a:t>local market analysis to determine potential uses for the covered court yard and adjacent areas and identify viable target </a:t>
            </a:r>
            <a:r>
              <a:rPr lang="en-GB" sz="2400" dirty="0" smtClean="0"/>
              <a:t>audiences</a:t>
            </a:r>
            <a:endParaRPr lang="en-GB" sz="2400" dirty="0"/>
          </a:p>
          <a:p>
            <a:pPr marL="342900" indent="-342900" algn="just">
              <a:spcAft>
                <a:spcPts val="1200"/>
              </a:spcAft>
              <a:buFont typeface="Arial" panose="020B0604020202020204" pitchFamily="34" charset="0"/>
              <a:buChar char="•"/>
            </a:pPr>
            <a:r>
              <a:rPr lang="en-GB" sz="2400" dirty="0" smtClean="0"/>
              <a:t>Consult </a:t>
            </a:r>
            <a:r>
              <a:rPr lang="en-GB" sz="2400" dirty="0"/>
              <a:t>with PCC Licensing officers re likely licensed capacity and its impact on the economics of possible attractions at the Castle</a:t>
            </a:r>
            <a:r>
              <a:rPr lang="en-GB" sz="2400" dirty="0" smtClean="0"/>
              <a:t>.</a:t>
            </a:r>
            <a:endParaRPr lang="en-GB" sz="2400" dirty="0"/>
          </a:p>
          <a:p>
            <a:pPr marL="342900" indent="-342900" algn="just">
              <a:spcAft>
                <a:spcPts val="1200"/>
              </a:spcAft>
              <a:buFont typeface="Arial" panose="020B0604020202020204" pitchFamily="34" charset="0"/>
              <a:buChar char="•"/>
            </a:pPr>
            <a:r>
              <a:rPr lang="en-GB" sz="2400" dirty="0" smtClean="0"/>
              <a:t>Documenting </a:t>
            </a:r>
            <a:r>
              <a:rPr lang="en-GB" sz="2400" dirty="0"/>
              <a:t>all of the above in a comprehensive but succinct report accompanied by supporting appendices and to make recommendations.</a:t>
            </a:r>
          </a:p>
        </p:txBody>
      </p:sp>
    </p:spTree>
    <p:extLst>
      <p:ext uri="{BB962C8B-B14F-4D97-AF65-F5344CB8AC3E}">
        <p14:creationId xmlns:p14="http://schemas.microsoft.com/office/powerpoint/2010/main" val="2134598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3"/>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3"/>
          <a:srcRect l="90610"/>
          <a:stretch/>
        </p:blipFill>
        <p:spPr>
          <a:xfrm>
            <a:off x="2222499" y="0"/>
            <a:ext cx="9969501" cy="1227329"/>
          </a:xfrm>
          <a:prstGeom prst="rect">
            <a:avLst/>
          </a:prstGeom>
        </p:spPr>
      </p:pic>
      <p:sp>
        <p:nvSpPr>
          <p:cNvPr id="5" name="TextBox 4"/>
          <p:cNvSpPr txBox="1"/>
          <p:nvPr/>
        </p:nvSpPr>
        <p:spPr>
          <a:xfrm>
            <a:off x="8182707" y="527019"/>
            <a:ext cx="3668269" cy="461665"/>
          </a:xfrm>
          <a:prstGeom prst="rect">
            <a:avLst/>
          </a:prstGeom>
          <a:noFill/>
        </p:spPr>
        <p:txBody>
          <a:bodyPr wrap="square" rtlCol="0">
            <a:spAutoFit/>
          </a:bodyPr>
          <a:lstStyle/>
          <a:p>
            <a:pPr algn="r"/>
            <a:r>
              <a:rPr lang="en-GB" sz="2400" b="1" dirty="0">
                <a:solidFill>
                  <a:schemeClr val="bg1"/>
                </a:solidFill>
              </a:rPr>
              <a:t>Methodology &amp; Approach</a:t>
            </a:r>
          </a:p>
        </p:txBody>
      </p:sp>
      <p:sp>
        <p:nvSpPr>
          <p:cNvPr id="15" name="TextBox 14"/>
          <p:cNvSpPr txBox="1"/>
          <p:nvPr/>
        </p:nvSpPr>
        <p:spPr>
          <a:xfrm>
            <a:off x="647246" y="1527981"/>
            <a:ext cx="10897507" cy="4832092"/>
          </a:xfrm>
          <a:prstGeom prst="rect">
            <a:avLst/>
          </a:prstGeom>
          <a:noFill/>
        </p:spPr>
        <p:txBody>
          <a:bodyPr wrap="square" rtlCol="0">
            <a:spAutoFit/>
          </a:bodyPr>
          <a:lstStyle/>
          <a:p>
            <a:pPr algn="just"/>
            <a:r>
              <a:rPr lang="en-GB" sz="3200" dirty="0"/>
              <a:t>Our methodology:</a:t>
            </a:r>
          </a:p>
          <a:p>
            <a:pPr algn="just"/>
            <a:endParaRPr lang="en-GB" sz="2400" dirty="0"/>
          </a:p>
          <a:p>
            <a:pPr marL="342900" indent="-342900" algn="just">
              <a:spcAft>
                <a:spcPts val="1200"/>
              </a:spcAft>
              <a:buFont typeface="Arial" panose="020B0604020202020204" pitchFamily="34" charset="0"/>
              <a:buChar char="•"/>
            </a:pPr>
            <a:r>
              <a:rPr lang="en-GB" sz="2400" dirty="0"/>
              <a:t>Inception meeting, meet the </a:t>
            </a:r>
            <a:r>
              <a:rPr lang="en-GB" sz="2400" dirty="0" smtClean="0"/>
              <a:t>design </a:t>
            </a:r>
            <a:r>
              <a:rPr lang="en-GB" sz="2400" dirty="0"/>
              <a:t>team, confirming the project </a:t>
            </a:r>
            <a:r>
              <a:rPr lang="en-GB" sz="2400" dirty="0" smtClean="0"/>
              <a:t>plan</a:t>
            </a:r>
          </a:p>
          <a:p>
            <a:pPr marL="342900" indent="-342900" algn="just">
              <a:spcAft>
                <a:spcPts val="1200"/>
              </a:spcAft>
              <a:buFont typeface="Arial" panose="020B0604020202020204" pitchFamily="34" charset="0"/>
              <a:buChar char="•"/>
            </a:pPr>
            <a:r>
              <a:rPr lang="en-GB" sz="2400" dirty="0" smtClean="0"/>
              <a:t>Tourism and Marketing research – CADW, ONS, Stat Wales, ACW, RSA–Heritage Identity &amp; Place</a:t>
            </a:r>
            <a:endParaRPr lang="en-GB" sz="2400" dirty="0"/>
          </a:p>
          <a:p>
            <a:pPr marL="342900" indent="-342900" algn="just">
              <a:spcAft>
                <a:spcPts val="1200"/>
              </a:spcAft>
              <a:buFont typeface="Arial" panose="020B0604020202020204" pitchFamily="34" charset="0"/>
              <a:buChar char="•"/>
            </a:pPr>
            <a:r>
              <a:rPr lang="en-GB" sz="2400" dirty="0" smtClean="0"/>
              <a:t>External </a:t>
            </a:r>
            <a:r>
              <a:rPr lang="en-GB" sz="2400" dirty="0"/>
              <a:t>research, best practice &amp; benchmark </a:t>
            </a:r>
            <a:r>
              <a:rPr lang="en-GB" sz="2400" dirty="0" smtClean="0"/>
              <a:t>analysis, </a:t>
            </a:r>
            <a:r>
              <a:rPr lang="en-GB" sz="2400" dirty="0" smtClean="0"/>
              <a:t>event </a:t>
            </a:r>
            <a:r>
              <a:rPr lang="en-GB" sz="2400" dirty="0"/>
              <a:t>a</a:t>
            </a:r>
            <a:r>
              <a:rPr lang="en-GB" sz="2400" dirty="0" smtClean="0"/>
              <a:t>nalysis</a:t>
            </a:r>
            <a:endParaRPr lang="en-GB" sz="2400" dirty="0" smtClean="0"/>
          </a:p>
          <a:p>
            <a:pPr marL="342900" indent="-342900" algn="just">
              <a:spcAft>
                <a:spcPts val="1200"/>
              </a:spcAft>
              <a:buFont typeface="Arial" panose="020B0604020202020204" pitchFamily="34" charset="0"/>
              <a:buChar char="•"/>
            </a:pPr>
            <a:r>
              <a:rPr lang="en-GB" sz="2400" dirty="0"/>
              <a:t>Consultation with stakeholders and the “community” </a:t>
            </a:r>
          </a:p>
          <a:p>
            <a:pPr marL="342900" indent="-342900" algn="just">
              <a:spcAft>
                <a:spcPts val="1200"/>
              </a:spcAft>
              <a:buFont typeface="Arial" panose="020B0604020202020204" pitchFamily="34" charset="0"/>
              <a:buChar char="•"/>
            </a:pPr>
            <a:r>
              <a:rPr lang="en-GB" sz="2400" dirty="0" smtClean="0"/>
              <a:t>Work with appointed architects – feasible options, roof options</a:t>
            </a:r>
            <a:endParaRPr lang="en-GB" sz="2400" dirty="0"/>
          </a:p>
          <a:p>
            <a:pPr marL="342900" indent="-342900" algn="just">
              <a:spcAft>
                <a:spcPts val="1200"/>
              </a:spcAft>
              <a:buFont typeface="Arial" panose="020B0604020202020204" pitchFamily="34" charset="0"/>
              <a:buChar char="•"/>
            </a:pPr>
            <a:r>
              <a:rPr lang="en-GB" sz="2400" dirty="0" smtClean="0"/>
              <a:t>SWOT, STEEPLE, </a:t>
            </a:r>
            <a:r>
              <a:rPr lang="en-GB" sz="2400" dirty="0" smtClean="0"/>
              <a:t>Event </a:t>
            </a:r>
            <a:r>
              <a:rPr lang="en-GB" sz="2400" dirty="0" smtClean="0"/>
              <a:t>cost </a:t>
            </a:r>
            <a:r>
              <a:rPr lang="en-GB" sz="2400" dirty="0" smtClean="0"/>
              <a:t>assumptions,  Pro and Cons analysis</a:t>
            </a:r>
            <a:endParaRPr lang="en-GB" sz="2400" dirty="0"/>
          </a:p>
          <a:p>
            <a:pPr marL="342900" indent="-342900" algn="just">
              <a:spcAft>
                <a:spcPts val="1200"/>
              </a:spcAft>
              <a:buFont typeface="Arial" panose="020B0604020202020204" pitchFamily="34" charset="0"/>
              <a:buChar char="•"/>
            </a:pPr>
            <a:r>
              <a:rPr lang="en-GB" sz="2400" dirty="0" smtClean="0"/>
              <a:t>Construction of Feasibility </a:t>
            </a:r>
            <a:r>
              <a:rPr lang="en-GB" sz="2400" dirty="0" smtClean="0"/>
              <a:t>study</a:t>
            </a:r>
            <a:endParaRPr lang="en-GB" sz="2400" dirty="0"/>
          </a:p>
        </p:txBody>
      </p:sp>
    </p:spTree>
    <p:extLst>
      <p:ext uri="{BB962C8B-B14F-4D97-AF65-F5344CB8AC3E}">
        <p14:creationId xmlns:p14="http://schemas.microsoft.com/office/powerpoint/2010/main" val="1026605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3"/>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3"/>
          <a:srcRect l="90610"/>
          <a:stretch/>
        </p:blipFill>
        <p:spPr>
          <a:xfrm>
            <a:off x="2222499" y="0"/>
            <a:ext cx="9969501" cy="1227329"/>
          </a:xfrm>
          <a:prstGeom prst="rect">
            <a:avLst/>
          </a:prstGeom>
        </p:spPr>
      </p:pic>
      <p:sp>
        <p:nvSpPr>
          <p:cNvPr id="5" name="TextBox 4"/>
          <p:cNvSpPr txBox="1"/>
          <p:nvPr/>
        </p:nvSpPr>
        <p:spPr>
          <a:xfrm>
            <a:off x="10103935" y="611432"/>
            <a:ext cx="2473570" cy="461665"/>
          </a:xfrm>
          <a:prstGeom prst="rect">
            <a:avLst/>
          </a:prstGeom>
          <a:noFill/>
        </p:spPr>
        <p:txBody>
          <a:bodyPr wrap="square" rtlCol="0">
            <a:spAutoFit/>
          </a:bodyPr>
          <a:lstStyle/>
          <a:p>
            <a:pPr algn="just"/>
            <a:r>
              <a:rPr lang="en-US" sz="2400" b="1" dirty="0">
                <a:solidFill>
                  <a:schemeClr val="bg1"/>
                </a:solidFill>
              </a:rPr>
              <a:t>Timing plan </a:t>
            </a:r>
          </a:p>
        </p:txBody>
      </p:sp>
      <p:pic>
        <p:nvPicPr>
          <p:cNvPr id="8" name="Picture 7"/>
          <p:cNvPicPr>
            <a:picLocks noChangeAspect="1"/>
          </p:cNvPicPr>
          <p:nvPr/>
        </p:nvPicPr>
        <p:blipFill>
          <a:blip r:embed="rId4"/>
          <a:stretch>
            <a:fillRect/>
          </a:stretch>
        </p:blipFill>
        <p:spPr>
          <a:xfrm>
            <a:off x="851280" y="1303287"/>
            <a:ext cx="10489440" cy="5373207"/>
          </a:xfrm>
          <a:prstGeom prst="rect">
            <a:avLst/>
          </a:prstGeom>
        </p:spPr>
      </p:pic>
    </p:spTree>
    <p:extLst>
      <p:ext uri="{BB962C8B-B14F-4D97-AF65-F5344CB8AC3E}">
        <p14:creationId xmlns:p14="http://schemas.microsoft.com/office/powerpoint/2010/main" val="30934645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2"/>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2"/>
          <a:srcRect l="90610"/>
          <a:stretch/>
        </p:blipFill>
        <p:spPr>
          <a:xfrm>
            <a:off x="2222499" y="0"/>
            <a:ext cx="9969501" cy="1227329"/>
          </a:xfrm>
          <a:prstGeom prst="rect">
            <a:avLst/>
          </a:prstGeom>
        </p:spPr>
      </p:pic>
      <p:sp>
        <p:nvSpPr>
          <p:cNvPr id="7" name="Rectangle 6"/>
          <p:cNvSpPr/>
          <p:nvPr/>
        </p:nvSpPr>
        <p:spPr>
          <a:xfrm>
            <a:off x="973015" y="1783551"/>
            <a:ext cx="10058400" cy="3970318"/>
          </a:xfrm>
          <a:prstGeom prst="rect">
            <a:avLst/>
          </a:prstGeom>
        </p:spPr>
        <p:txBody>
          <a:bodyPr wrap="square">
            <a:spAutoFit/>
          </a:bodyPr>
          <a:lstStyle/>
          <a:p>
            <a:pPr algn="ctr"/>
            <a:r>
              <a:rPr lang="en-GB" sz="3600" dirty="0"/>
              <a:t>Subject to the availability of client and stakeholder personnel, I estimate that the project would take between five and eight weeks to complete</a:t>
            </a:r>
            <a:r>
              <a:rPr lang="en-GB" sz="3600" dirty="0" smtClean="0"/>
              <a:t>.</a:t>
            </a:r>
          </a:p>
          <a:p>
            <a:pPr algn="ctr"/>
            <a:endParaRPr lang="en-GB" sz="3600" dirty="0"/>
          </a:p>
          <a:p>
            <a:pPr algn="ctr"/>
            <a:r>
              <a:rPr lang="en-GB" sz="3600" dirty="0"/>
              <a:t>I would be prepared to undertake the work on a fixed price basis of </a:t>
            </a:r>
            <a:endParaRPr lang="en-GB" sz="3600" dirty="0" smtClean="0"/>
          </a:p>
          <a:p>
            <a:pPr algn="ctr"/>
            <a:r>
              <a:rPr lang="en-GB" sz="3600" dirty="0" smtClean="0"/>
              <a:t>£</a:t>
            </a:r>
            <a:r>
              <a:rPr lang="en-GB" sz="3600" dirty="0"/>
              <a:t>4,975 (+ VAT)</a:t>
            </a:r>
          </a:p>
        </p:txBody>
      </p:sp>
      <p:sp>
        <p:nvSpPr>
          <p:cNvPr id="9" name="Rectangle 8"/>
          <p:cNvSpPr/>
          <p:nvPr/>
        </p:nvSpPr>
        <p:spPr>
          <a:xfrm>
            <a:off x="10615692" y="580654"/>
            <a:ext cx="831446" cy="523220"/>
          </a:xfrm>
          <a:prstGeom prst="rect">
            <a:avLst/>
          </a:prstGeom>
        </p:spPr>
        <p:txBody>
          <a:bodyPr wrap="none">
            <a:spAutoFit/>
          </a:bodyPr>
          <a:lstStyle/>
          <a:p>
            <a:r>
              <a:rPr lang="en-GB" sz="2800" b="1" dirty="0" smtClean="0">
                <a:solidFill>
                  <a:schemeClr val="bg1"/>
                </a:solidFill>
              </a:rPr>
              <a:t>Cost</a:t>
            </a:r>
            <a:endParaRPr lang="en-GB" sz="2800" b="1" dirty="0">
              <a:solidFill>
                <a:schemeClr val="bg1"/>
              </a:solidFill>
            </a:endParaRPr>
          </a:p>
        </p:txBody>
      </p:sp>
    </p:spTree>
    <p:extLst>
      <p:ext uri="{BB962C8B-B14F-4D97-AF65-F5344CB8AC3E}">
        <p14:creationId xmlns:p14="http://schemas.microsoft.com/office/powerpoint/2010/main" val="8413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2"/>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2"/>
          <a:srcRect l="90610"/>
          <a:stretch/>
        </p:blipFill>
        <p:spPr>
          <a:xfrm>
            <a:off x="2222499" y="0"/>
            <a:ext cx="9969501" cy="1227329"/>
          </a:xfrm>
          <a:prstGeom prst="rect">
            <a:avLst/>
          </a:prstGeom>
        </p:spPr>
      </p:pic>
      <p:sp>
        <p:nvSpPr>
          <p:cNvPr id="8" name="TextBox 7"/>
          <p:cNvSpPr txBox="1"/>
          <p:nvPr/>
        </p:nvSpPr>
        <p:spPr>
          <a:xfrm>
            <a:off x="7801575" y="75055"/>
            <a:ext cx="4258962" cy="1077218"/>
          </a:xfrm>
          <a:prstGeom prst="rect">
            <a:avLst/>
          </a:prstGeom>
          <a:noFill/>
        </p:spPr>
        <p:txBody>
          <a:bodyPr wrap="square" rtlCol="0">
            <a:spAutoFit/>
          </a:bodyPr>
          <a:lstStyle/>
          <a:p>
            <a:pPr algn="r"/>
            <a:r>
              <a:rPr lang="en-GB" sz="3200" b="1" dirty="0">
                <a:solidFill>
                  <a:schemeClr val="bg1"/>
                </a:solidFill>
              </a:rPr>
              <a:t>www.landsker.co.uk</a:t>
            </a:r>
          </a:p>
          <a:p>
            <a:pPr algn="r"/>
            <a:r>
              <a:rPr lang="en-GB" sz="3200" b="1" spc="300" dirty="0">
                <a:solidFill>
                  <a:schemeClr val="bg1"/>
                </a:solidFill>
              </a:rPr>
              <a:t>01994 </a:t>
            </a:r>
            <a:r>
              <a:rPr lang="en-GB" sz="3200" b="1" spc="300" dirty="0" smtClean="0">
                <a:solidFill>
                  <a:schemeClr val="bg1"/>
                </a:solidFill>
              </a:rPr>
              <a:t>123 456</a:t>
            </a:r>
            <a:endParaRPr lang="en-GB" sz="3200" b="1" spc="300" dirty="0">
              <a:solidFill>
                <a:schemeClr val="bg1"/>
              </a:solidFill>
            </a:endParaRPr>
          </a:p>
        </p:txBody>
      </p:sp>
      <p:sp>
        <p:nvSpPr>
          <p:cNvPr id="7" name="Rectangle 6"/>
          <p:cNvSpPr/>
          <p:nvPr/>
        </p:nvSpPr>
        <p:spPr>
          <a:xfrm>
            <a:off x="2025473" y="2639335"/>
            <a:ext cx="7870225" cy="2585323"/>
          </a:xfrm>
          <a:prstGeom prst="rect">
            <a:avLst/>
          </a:prstGeom>
        </p:spPr>
        <p:txBody>
          <a:bodyPr wrap="square">
            <a:spAutoFit/>
          </a:bodyPr>
          <a:lstStyle/>
          <a:p>
            <a:pPr algn="ctr"/>
            <a:r>
              <a:rPr lang="en-GB" sz="5400" b="0" i="0" dirty="0">
                <a:effectLst/>
              </a:rPr>
              <a:t>Thank you for your time</a:t>
            </a:r>
          </a:p>
          <a:p>
            <a:pPr algn="ctr"/>
            <a:endParaRPr lang="en-GB" sz="5400" dirty="0"/>
          </a:p>
          <a:p>
            <a:pPr algn="ctr"/>
            <a:r>
              <a:rPr lang="en-GB" sz="5400" dirty="0"/>
              <a:t>Any Questions?</a:t>
            </a:r>
          </a:p>
        </p:txBody>
      </p:sp>
    </p:spTree>
    <p:extLst>
      <p:ext uri="{BB962C8B-B14F-4D97-AF65-F5344CB8AC3E}">
        <p14:creationId xmlns:p14="http://schemas.microsoft.com/office/powerpoint/2010/main" val="35067500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6" name="Picture 5"/>
          <p:cNvPicPr>
            <a:picLocks noChangeAspect="1"/>
          </p:cNvPicPr>
          <p:nvPr/>
        </p:nvPicPr>
        <p:blipFill>
          <a:blip r:embed="rId2"/>
          <a:stretch>
            <a:fillRect/>
          </a:stretch>
        </p:blipFill>
        <p:spPr>
          <a:xfrm>
            <a:off x="0" y="0"/>
            <a:ext cx="2331993" cy="1227329"/>
          </a:xfrm>
          <a:prstGeom prst="rect">
            <a:avLst/>
          </a:prstGeom>
        </p:spPr>
      </p:pic>
      <p:pic>
        <p:nvPicPr>
          <p:cNvPr id="12" name="Picture 11"/>
          <p:cNvPicPr>
            <a:picLocks noChangeAspect="1"/>
          </p:cNvPicPr>
          <p:nvPr/>
        </p:nvPicPr>
        <p:blipFill rotWithShape="1">
          <a:blip r:embed="rId2"/>
          <a:srcRect l="90610"/>
          <a:stretch/>
        </p:blipFill>
        <p:spPr>
          <a:xfrm>
            <a:off x="2222499" y="0"/>
            <a:ext cx="9969501" cy="1227329"/>
          </a:xfrm>
          <a:prstGeom prst="rect">
            <a:avLst/>
          </a:prstGeom>
        </p:spPr>
      </p:pic>
      <p:sp>
        <p:nvSpPr>
          <p:cNvPr id="8" name="TextBox 7"/>
          <p:cNvSpPr txBox="1"/>
          <p:nvPr/>
        </p:nvSpPr>
        <p:spPr>
          <a:xfrm>
            <a:off x="7801575" y="75055"/>
            <a:ext cx="4258962" cy="1077218"/>
          </a:xfrm>
          <a:prstGeom prst="rect">
            <a:avLst/>
          </a:prstGeom>
          <a:noFill/>
        </p:spPr>
        <p:txBody>
          <a:bodyPr wrap="square" rtlCol="0">
            <a:spAutoFit/>
          </a:bodyPr>
          <a:lstStyle/>
          <a:p>
            <a:pPr algn="r"/>
            <a:r>
              <a:rPr lang="en-GB" sz="3200" b="1" dirty="0">
                <a:solidFill>
                  <a:schemeClr val="bg1"/>
                </a:solidFill>
              </a:rPr>
              <a:t>www.landsker.co.uk</a:t>
            </a:r>
          </a:p>
          <a:p>
            <a:pPr algn="r"/>
            <a:r>
              <a:rPr lang="en-GB" sz="3200" b="1" spc="300" dirty="0">
                <a:solidFill>
                  <a:schemeClr val="bg1"/>
                </a:solidFill>
              </a:rPr>
              <a:t>01994 </a:t>
            </a:r>
            <a:r>
              <a:rPr lang="en-GB" sz="3200" b="1" spc="300" dirty="0" smtClean="0">
                <a:solidFill>
                  <a:schemeClr val="bg1"/>
                </a:solidFill>
              </a:rPr>
              <a:t>123 456</a:t>
            </a:r>
            <a:endParaRPr lang="en-GB" sz="3200" b="1" spc="300" dirty="0">
              <a:solidFill>
                <a:schemeClr val="bg1"/>
              </a:solidFill>
            </a:endParaRPr>
          </a:p>
        </p:txBody>
      </p:sp>
      <p:sp>
        <p:nvSpPr>
          <p:cNvPr id="2" name="Rectangle 1"/>
          <p:cNvSpPr/>
          <p:nvPr/>
        </p:nvSpPr>
        <p:spPr>
          <a:xfrm>
            <a:off x="649995" y="2274838"/>
            <a:ext cx="10807547" cy="1323439"/>
          </a:xfrm>
          <a:prstGeom prst="rect">
            <a:avLst/>
          </a:prstGeom>
        </p:spPr>
        <p:txBody>
          <a:bodyPr wrap="square">
            <a:spAutoFit/>
          </a:bodyPr>
          <a:lstStyle/>
          <a:p>
            <a:r>
              <a:rPr lang="en-GB" sz="1600" dirty="0" smtClean="0"/>
              <a:t>Slide 5 - </a:t>
            </a:r>
            <a:r>
              <a:rPr lang="en-GB" sz="1600" dirty="0" err="1" smtClean="0"/>
              <a:t>Coflein</a:t>
            </a:r>
            <a:r>
              <a:rPr lang="en-GB" sz="1600" dirty="0" smtClean="0"/>
              <a:t> </a:t>
            </a:r>
            <a:r>
              <a:rPr lang="en-GB" sz="1600" dirty="0"/>
              <a:t>Mapping, (2004), Haverfordwest Castle [ONLINE]. Available at: </a:t>
            </a:r>
            <a:r>
              <a:rPr lang="en-GB" sz="1600" dirty="0">
                <a:solidFill>
                  <a:srgbClr val="00B0F0"/>
                </a:solidFill>
              </a:rPr>
              <a:t>http://map.coflein.gov.uk/index.php?action=do_images&amp;cache_name=&amp;numlink=94235 [Accessed 26 April 2018</a:t>
            </a:r>
            <a:r>
              <a:rPr lang="en-GB" sz="1600" dirty="0" smtClean="0">
                <a:solidFill>
                  <a:srgbClr val="00B0F0"/>
                </a:solidFill>
              </a:rPr>
              <a:t>].</a:t>
            </a:r>
          </a:p>
          <a:p>
            <a:endParaRPr lang="en-GB" sz="1600" dirty="0"/>
          </a:p>
          <a:p>
            <a:r>
              <a:rPr lang="en-GB" sz="1600" dirty="0" smtClean="0"/>
              <a:t>Slide 5 - Fliggy.com</a:t>
            </a:r>
            <a:r>
              <a:rPr lang="en-GB" sz="1600" dirty="0"/>
              <a:t>, (2008), British Museum [ONLINE]. Available at: </a:t>
            </a:r>
            <a:r>
              <a:rPr lang="en-GB" sz="1600" dirty="0">
                <a:solidFill>
                  <a:srgbClr val="00B0F0"/>
                </a:solidFill>
              </a:rPr>
              <a:t>https://place.fliggy.com/newguide/2016113016340604256?spm=181.7743038.21.1.642edd4aPryBd1 [Accessed 26 April 2018].</a:t>
            </a:r>
          </a:p>
        </p:txBody>
      </p:sp>
      <p:sp>
        <p:nvSpPr>
          <p:cNvPr id="3" name="TextBox 2"/>
          <p:cNvSpPr txBox="1"/>
          <p:nvPr/>
        </p:nvSpPr>
        <p:spPr>
          <a:xfrm>
            <a:off x="649995" y="1630496"/>
            <a:ext cx="4065224" cy="400110"/>
          </a:xfrm>
          <a:prstGeom prst="rect">
            <a:avLst/>
          </a:prstGeom>
          <a:noFill/>
        </p:spPr>
        <p:txBody>
          <a:bodyPr wrap="square" rtlCol="0">
            <a:spAutoFit/>
          </a:bodyPr>
          <a:lstStyle/>
          <a:p>
            <a:r>
              <a:rPr lang="en-GB" sz="2000" b="1" dirty="0" smtClean="0"/>
              <a:t>Slide References</a:t>
            </a:r>
            <a:endParaRPr lang="en-GB" sz="2000" b="1" dirty="0"/>
          </a:p>
        </p:txBody>
      </p:sp>
    </p:spTree>
    <p:extLst>
      <p:ext uri="{BB962C8B-B14F-4D97-AF65-F5344CB8AC3E}">
        <p14:creationId xmlns:p14="http://schemas.microsoft.com/office/powerpoint/2010/main" val="5260887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11756</TotalTime>
  <Words>504</Words>
  <Application>Microsoft Office PowerPoint</Application>
  <PresentationFormat>Widescreen</PresentationFormat>
  <Paragraphs>76</Paragraphs>
  <Slides>11</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Selwyn</dc:creator>
  <cp:lastModifiedBy>OfficeLaptop</cp:lastModifiedBy>
  <cp:revision>135</cp:revision>
  <cp:lastPrinted>2018-01-16T18:46:18Z</cp:lastPrinted>
  <dcterms:created xsi:type="dcterms:W3CDTF">2015-10-05T15:35:27Z</dcterms:created>
  <dcterms:modified xsi:type="dcterms:W3CDTF">2018-04-30T17:57:04Z</dcterms:modified>
</cp:coreProperties>
</file>