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42"/>
  </p:notesMasterIdLst>
  <p:sldIdLst>
    <p:sldId id="257" r:id="rId2"/>
    <p:sldId id="256" r:id="rId3"/>
    <p:sldId id="259" r:id="rId4"/>
    <p:sldId id="258" r:id="rId5"/>
    <p:sldId id="260" r:id="rId6"/>
    <p:sldId id="261" r:id="rId7"/>
    <p:sldId id="262" r:id="rId8"/>
    <p:sldId id="263" r:id="rId9"/>
    <p:sldId id="264" r:id="rId10"/>
    <p:sldId id="265" r:id="rId11"/>
    <p:sldId id="293" r:id="rId12"/>
    <p:sldId id="266" r:id="rId13"/>
    <p:sldId id="267" r:id="rId14"/>
    <p:sldId id="268" r:id="rId15"/>
    <p:sldId id="269" r:id="rId16"/>
    <p:sldId id="270" r:id="rId17"/>
    <p:sldId id="271" r:id="rId18"/>
    <p:sldId id="272" r:id="rId19"/>
    <p:sldId id="294" r:id="rId20"/>
    <p:sldId id="273" r:id="rId21"/>
    <p:sldId id="274" r:id="rId22"/>
    <p:sldId id="275" r:id="rId23"/>
    <p:sldId id="276" r:id="rId24"/>
    <p:sldId id="277" r:id="rId25"/>
    <p:sldId id="278" r:id="rId26"/>
    <p:sldId id="279" r:id="rId27"/>
    <p:sldId id="280" r:id="rId28"/>
    <p:sldId id="281" r:id="rId29"/>
    <p:sldId id="282" r:id="rId30"/>
    <p:sldId id="283" r:id="rId31"/>
    <p:sldId id="295" r:id="rId32"/>
    <p:sldId id="284" r:id="rId33"/>
    <p:sldId id="285" r:id="rId34"/>
    <p:sldId id="286" r:id="rId35"/>
    <p:sldId id="287" r:id="rId36"/>
    <p:sldId id="288" r:id="rId37"/>
    <p:sldId id="289" r:id="rId38"/>
    <p:sldId id="290" r:id="rId39"/>
    <p:sldId id="291" r:id="rId40"/>
    <p:sldId id="292"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90"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06765-66DD-4846-9A31-F1DE08D7B53D}" type="datetimeFigureOut">
              <a:rPr lang="en-GB" smtClean="0"/>
              <a:t>14/11/2019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6848FC-C062-409D-A0DC-8F2ED206FB00}" type="slidenum">
              <a:rPr lang="en-GB" smtClean="0"/>
              <a:t>‹#›</a:t>
            </a:fld>
            <a:endParaRPr lang="en-GB"/>
          </a:p>
        </p:txBody>
      </p:sp>
    </p:spTree>
    <p:extLst>
      <p:ext uri="{BB962C8B-B14F-4D97-AF65-F5344CB8AC3E}">
        <p14:creationId xmlns:p14="http://schemas.microsoft.com/office/powerpoint/2010/main" val="3208595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 aspects of the</a:t>
            </a:r>
            <a:r>
              <a:rPr lang="en-GB" baseline="0" dirty="0" smtClean="0"/>
              <a:t> studies that report findings such as these that are necessary to know before one can evaluate the validity of the results. However, most people do not bother to find out the details (which are key to understanding the study AND the results), but only pay attention to the findings – even if the findings are completely erroneous.</a:t>
            </a:r>
            <a:endParaRPr lang="en-GB" dirty="0"/>
          </a:p>
        </p:txBody>
      </p:sp>
      <p:sp>
        <p:nvSpPr>
          <p:cNvPr id="4" name="Slide Number Placeholder 3"/>
          <p:cNvSpPr>
            <a:spLocks noGrp="1"/>
          </p:cNvSpPr>
          <p:nvPr>
            <p:ph type="sldNum" sz="quarter" idx="10"/>
          </p:nvPr>
        </p:nvSpPr>
        <p:spPr/>
        <p:txBody>
          <a:bodyPr/>
          <a:lstStyle/>
          <a:p>
            <a:fld id="{31988DA3-1297-4171-878F-7BF76F1BD311}" type="slidenum">
              <a:rPr lang="en-US" smtClean="0"/>
              <a:t>5</a:t>
            </a:fld>
            <a:endParaRPr lang="en-GB"/>
          </a:p>
        </p:txBody>
      </p:sp>
    </p:spTree>
    <p:extLst>
      <p:ext uri="{BB962C8B-B14F-4D97-AF65-F5344CB8AC3E}">
        <p14:creationId xmlns:p14="http://schemas.microsoft.com/office/powerpoint/2010/main" val="992385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e.g., if the human population on earth was homogenous in</a:t>
            </a:r>
            <a:r>
              <a:rPr lang="en-GB" baseline="0" dirty="0" smtClean="0"/>
              <a:t> characteristics, how many people would an alien need to abduct in order to understand what humans are like?</a:t>
            </a:r>
            <a:endParaRPr lang="en-GB" dirty="0"/>
          </a:p>
        </p:txBody>
      </p:sp>
      <p:sp>
        <p:nvSpPr>
          <p:cNvPr id="4" name="Slide Number Placeholder 3"/>
          <p:cNvSpPr>
            <a:spLocks noGrp="1"/>
          </p:cNvSpPr>
          <p:nvPr>
            <p:ph type="sldNum" sz="quarter" idx="10"/>
          </p:nvPr>
        </p:nvSpPr>
        <p:spPr/>
        <p:txBody>
          <a:bodyPr/>
          <a:lstStyle/>
          <a:p>
            <a:fld id="{31988DA3-1297-4171-878F-7BF76F1BD311}" type="slidenum">
              <a:rPr lang="en-US" smtClean="0"/>
              <a:t>24</a:t>
            </a:fld>
            <a:endParaRPr lang="en-GB"/>
          </a:p>
        </p:txBody>
      </p:sp>
    </p:spTree>
    <p:extLst>
      <p:ext uri="{BB962C8B-B14F-4D97-AF65-F5344CB8AC3E}">
        <p14:creationId xmlns:p14="http://schemas.microsoft.com/office/powerpoint/2010/main" val="2404770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e.g., in the drug example, the presentation of the drug or no drug is what is manipulated by the researcher.</a:t>
            </a:r>
            <a:endParaRPr lang="en-GB" dirty="0"/>
          </a:p>
        </p:txBody>
      </p:sp>
      <p:sp>
        <p:nvSpPr>
          <p:cNvPr id="4" name="Slide Number Placeholder 3"/>
          <p:cNvSpPr>
            <a:spLocks noGrp="1"/>
          </p:cNvSpPr>
          <p:nvPr>
            <p:ph type="sldNum" sz="quarter" idx="10"/>
          </p:nvPr>
        </p:nvSpPr>
        <p:spPr/>
        <p:txBody>
          <a:bodyPr/>
          <a:lstStyle/>
          <a:p>
            <a:fld id="{31988DA3-1297-4171-878F-7BF76F1BD311}" type="slidenum">
              <a:rPr lang="en-US" smtClean="0"/>
              <a:t>34</a:t>
            </a:fld>
            <a:endParaRPr lang="en-GB"/>
          </a:p>
        </p:txBody>
      </p:sp>
    </p:spTree>
    <p:extLst>
      <p:ext uri="{BB962C8B-B14F-4D97-AF65-F5344CB8AC3E}">
        <p14:creationId xmlns:p14="http://schemas.microsoft.com/office/powerpoint/2010/main" val="1405960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48A87A34-81AB-432B-8DAE-1953F412C126}" type="datetimeFigureOut">
              <a:rPr lang="en-US" smtClean="0"/>
              <a:pPr/>
              <a:t>11/14/2019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6D22F896-40B5-4ADD-8801-0D06FADFA095}"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96908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2652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48A87A34-81AB-432B-8DAE-1953F412C126}" type="datetimeFigureOut">
              <a:rPr lang="en-US" smtClean="0"/>
              <a:t>11/14/2019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6D22F896-40B5-4ADD-8801-0D06FADFA095}"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78816551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934089"/>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65251602"/>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02494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27385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65051" y="6375679"/>
            <a:ext cx="1233355" cy="348462"/>
          </a:xfrm>
        </p:spPr>
        <p:txBody>
          <a:bodyPr/>
          <a:lstStyle/>
          <a:p>
            <a:fld id="{48A87A34-81AB-432B-8DAE-1953F412C126}" type="datetimeFigureOut">
              <a:rPr lang="en-US" smtClean="0"/>
              <a:t>11/14/2019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6D22F896-40B5-4ADD-8801-0D06FADFA095}"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0092830"/>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65950" y="6375679"/>
            <a:ext cx="1232456" cy="348462"/>
          </a:xfrm>
        </p:spPr>
        <p:txBody>
          <a:bodyPr/>
          <a:lstStyle/>
          <a:p>
            <a:fld id="{48A87A34-81AB-432B-8DAE-1953F412C126}" type="datetimeFigureOut">
              <a:rPr lang="en-US" smtClean="0"/>
              <a:t>11/14/2019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37561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6430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9431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48A87A34-81AB-432B-8DAE-1953F412C126}" type="datetimeFigureOut">
              <a:rPr lang="en-US" smtClean="0"/>
              <a:pPr/>
              <a:t>11/14/2019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6D22F896-40B5-4ADD-8801-0D06FADFA095}"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123432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bps.org.uk/sites/beta.bps.org.uk/files/Policy%20-%20Files/Code%20of%20Human%20Research%20Ethics%20(2014).pdf"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06622" y="997720"/>
            <a:ext cx="5062218" cy="4394988"/>
          </a:xfrm>
        </p:spPr>
        <p:txBody>
          <a:bodyPr/>
          <a:lstStyle/>
          <a:p>
            <a:r>
              <a:rPr lang="en-GB" sz="4000" b="1" dirty="0" smtClean="0"/>
              <a:t>Academic Study Skills for Students</a:t>
            </a:r>
            <a:endParaRPr lang="en-GB" sz="4000" b="1" dirty="0"/>
          </a:p>
        </p:txBody>
      </p:sp>
      <p:sp>
        <p:nvSpPr>
          <p:cNvPr id="3" name="Subtitle 2"/>
          <p:cNvSpPr>
            <a:spLocks noGrp="1"/>
          </p:cNvSpPr>
          <p:nvPr>
            <p:ph type="subTitle" idx="1"/>
          </p:nvPr>
        </p:nvSpPr>
        <p:spPr>
          <a:xfrm>
            <a:off x="2215045" y="5931017"/>
            <a:ext cx="8045373" cy="790458"/>
          </a:xfrm>
        </p:spPr>
        <p:txBody>
          <a:bodyPr>
            <a:noAutofit/>
          </a:bodyPr>
          <a:lstStyle/>
          <a:p>
            <a:r>
              <a:rPr lang="en-GB" sz="2400" dirty="0" smtClean="0"/>
              <a:t>Types of Research </a:t>
            </a:r>
          </a:p>
          <a:p>
            <a:r>
              <a:rPr lang="en-GB" sz="2400" dirty="0" smtClean="0"/>
              <a:t>Variables</a:t>
            </a:r>
            <a:endParaRPr lang="en-GB" sz="2400" dirty="0"/>
          </a:p>
        </p:txBody>
      </p:sp>
    </p:spTree>
    <p:extLst>
      <p:ext uri="{BB962C8B-B14F-4D97-AF65-F5344CB8AC3E}">
        <p14:creationId xmlns:p14="http://schemas.microsoft.com/office/powerpoint/2010/main" val="5780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Overview</a:t>
            </a:r>
            <a:endParaRPr lang="en-GB" dirty="0"/>
          </a:p>
        </p:txBody>
      </p:sp>
      <p:sp>
        <p:nvSpPr>
          <p:cNvPr id="5" name="Content Placeholder 4"/>
          <p:cNvSpPr>
            <a:spLocks noGrp="1"/>
          </p:cNvSpPr>
          <p:nvPr>
            <p:ph idx="1"/>
          </p:nvPr>
        </p:nvSpPr>
        <p:spPr/>
        <p:txBody>
          <a:bodyPr>
            <a:normAutofit lnSpcReduction="10000"/>
          </a:bodyPr>
          <a:lstStyle/>
          <a:p>
            <a:r>
              <a:rPr lang="en-GB" sz="2800" dirty="0" smtClean="0"/>
              <a:t>Different types of research in psychology</a:t>
            </a:r>
          </a:p>
          <a:p>
            <a:pPr lvl="1"/>
            <a:r>
              <a:rPr lang="en-GB" sz="2400" dirty="0" smtClean="0"/>
              <a:t>Strengths and weaknesses</a:t>
            </a:r>
          </a:p>
          <a:p>
            <a:pPr lvl="1"/>
            <a:endParaRPr lang="en-GB" sz="2400" dirty="0" smtClean="0"/>
          </a:p>
          <a:p>
            <a:r>
              <a:rPr lang="en-GB" sz="2800" dirty="0" smtClean="0"/>
              <a:t>Introduction to variables</a:t>
            </a:r>
          </a:p>
          <a:p>
            <a:pPr lvl="1"/>
            <a:r>
              <a:rPr lang="en-GB" sz="2400" dirty="0" smtClean="0"/>
              <a:t>Definitions and measurement</a:t>
            </a:r>
          </a:p>
          <a:p>
            <a:pPr lvl="1"/>
            <a:endParaRPr lang="en-GB" sz="2400" dirty="0" smtClean="0"/>
          </a:p>
          <a:p>
            <a:r>
              <a:rPr lang="en-GB" sz="2800" dirty="0" smtClean="0"/>
              <a:t>Sampling</a:t>
            </a:r>
            <a:endParaRPr lang="en-GB" sz="2800" dirty="0"/>
          </a:p>
        </p:txBody>
      </p:sp>
    </p:spTree>
    <p:extLst>
      <p:ext uri="{BB962C8B-B14F-4D97-AF65-F5344CB8AC3E}">
        <p14:creationId xmlns:p14="http://schemas.microsoft.com/office/powerpoint/2010/main" val="979007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smtClean="0"/>
              <a:t>Why are research methods important?</a:t>
            </a:r>
            <a:endParaRPr lang="en-GB" sz="4800" b="1"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164310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research methods</a:t>
            </a:r>
            <a:endParaRPr lang="en-GB" dirty="0"/>
          </a:p>
        </p:txBody>
      </p:sp>
      <p:sp>
        <p:nvSpPr>
          <p:cNvPr id="3" name="Content Placeholder 2"/>
          <p:cNvSpPr>
            <a:spLocks noGrp="1"/>
          </p:cNvSpPr>
          <p:nvPr>
            <p:ph idx="1"/>
          </p:nvPr>
        </p:nvSpPr>
        <p:spPr/>
        <p:txBody>
          <a:bodyPr>
            <a:noAutofit/>
          </a:bodyPr>
          <a:lstStyle/>
          <a:p>
            <a:r>
              <a:rPr lang="en-GB" sz="2400" dirty="0" smtClean="0"/>
              <a:t>Psychology regarded as a science</a:t>
            </a:r>
          </a:p>
          <a:p>
            <a:pPr lvl="1"/>
            <a:r>
              <a:rPr lang="en-GB" sz="2000" dirty="0" smtClean="0"/>
              <a:t>Science (at a basic level) attempts to </a:t>
            </a:r>
            <a:r>
              <a:rPr lang="en-GB" sz="2000" dirty="0"/>
              <a:t>answer questions through careful observation and collection of data</a:t>
            </a:r>
          </a:p>
          <a:p>
            <a:endParaRPr lang="en-GB" sz="2400" dirty="0"/>
          </a:p>
          <a:p>
            <a:r>
              <a:rPr lang="en-GB" sz="2400" dirty="0"/>
              <a:t>These answers can then be used to further our knowledge of us (humans) and of our world</a:t>
            </a:r>
          </a:p>
          <a:p>
            <a:pPr lvl="1"/>
            <a:r>
              <a:rPr lang="en-GB" sz="2000" dirty="0"/>
              <a:t>As well as then helping us to predict subsequent events and behaviour</a:t>
            </a:r>
          </a:p>
          <a:p>
            <a:pPr lvl="1"/>
            <a:endParaRPr lang="en-GB" sz="2000" dirty="0"/>
          </a:p>
          <a:p>
            <a:r>
              <a:rPr lang="en-GB" sz="2400" dirty="0"/>
              <a:t>BUT to do this, we require a systematic/universal way of collecting and understanding data</a:t>
            </a:r>
          </a:p>
          <a:p>
            <a:pPr lvl="1"/>
            <a:endParaRPr lang="en-GB" sz="2000" dirty="0"/>
          </a:p>
        </p:txBody>
      </p:sp>
    </p:spTree>
    <p:extLst>
      <p:ext uri="{BB962C8B-B14F-4D97-AF65-F5344CB8AC3E}">
        <p14:creationId xmlns:p14="http://schemas.microsoft.com/office/powerpoint/2010/main" val="3811132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research methods</a:t>
            </a:r>
            <a:endParaRPr lang="en-GB" dirty="0"/>
          </a:p>
        </p:txBody>
      </p:sp>
      <p:sp>
        <p:nvSpPr>
          <p:cNvPr id="3" name="Content Placeholder 2"/>
          <p:cNvSpPr>
            <a:spLocks noGrp="1"/>
          </p:cNvSpPr>
          <p:nvPr>
            <p:ph idx="1"/>
          </p:nvPr>
        </p:nvSpPr>
        <p:spPr/>
        <p:txBody>
          <a:bodyPr>
            <a:normAutofit/>
          </a:bodyPr>
          <a:lstStyle/>
          <a:p>
            <a:r>
              <a:rPr lang="en-GB" sz="2400" dirty="0" smtClean="0"/>
              <a:t>Methodology helps us understand and evaluate the merit of all the information that we are confronted with </a:t>
            </a:r>
            <a:r>
              <a:rPr lang="en-GB" sz="2400" b="1" u="sng" dirty="0" smtClean="0">
                <a:solidFill>
                  <a:schemeClr val="accent2">
                    <a:lumMod val="60000"/>
                    <a:lumOff val="40000"/>
                  </a:schemeClr>
                </a:solidFill>
              </a:rPr>
              <a:t>every day</a:t>
            </a:r>
          </a:p>
          <a:p>
            <a:endParaRPr lang="en-GB" sz="2400" b="1" u="sng" dirty="0">
              <a:solidFill>
                <a:schemeClr val="accent2">
                  <a:lumMod val="60000"/>
                  <a:lumOff val="40000"/>
                </a:schemeClr>
              </a:solidFill>
            </a:endParaRPr>
          </a:p>
          <a:p>
            <a:pPr lvl="1"/>
            <a:r>
              <a:rPr lang="en-GB" sz="2000" dirty="0" smtClean="0"/>
              <a:t>E.g., do you believe the following?</a:t>
            </a:r>
          </a:p>
          <a:p>
            <a:pPr lvl="1"/>
            <a:endParaRPr lang="en-GB" sz="2000" dirty="0" smtClean="0"/>
          </a:p>
          <a:p>
            <a:pPr lvl="2"/>
            <a:r>
              <a:rPr lang="en-GB" sz="1800" dirty="0" smtClean="0"/>
              <a:t>Chocolate makes children hyperactive</a:t>
            </a:r>
          </a:p>
          <a:p>
            <a:pPr lvl="2"/>
            <a:r>
              <a:rPr lang="en-GB" sz="1800" dirty="0" smtClean="0"/>
              <a:t>Smoking is linked to poor grades in teenagers</a:t>
            </a:r>
          </a:p>
          <a:p>
            <a:pPr lvl="2"/>
            <a:r>
              <a:rPr lang="en-GB" sz="1800" dirty="0" smtClean="0"/>
              <a:t>Right handed people live longer than left handed people</a:t>
            </a:r>
            <a:endParaRPr lang="en-GB" sz="1800" dirty="0"/>
          </a:p>
        </p:txBody>
      </p:sp>
      <p:sp>
        <p:nvSpPr>
          <p:cNvPr id="4" name="Cloud Callout 3"/>
          <p:cNvSpPr/>
          <p:nvPr/>
        </p:nvSpPr>
        <p:spPr>
          <a:xfrm>
            <a:off x="8872152" y="5097462"/>
            <a:ext cx="1556951" cy="617838"/>
          </a:xfrm>
          <a:prstGeom prst="cloudCallout">
            <a:avLst>
              <a:gd name="adj1" fmla="val -67923"/>
              <a:gd name="adj2" fmla="val 783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endParaRPr lang="en-GB" dirty="0"/>
          </a:p>
        </p:txBody>
      </p:sp>
      <p:sp>
        <p:nvSpPr>
          <p:cNvPr id="5" name="Cloud Callout 4"/>
          <p:cNvSpPr/>
          <p:nvPr/>
        </p:nvSpPr>
        <p:spPr>
          <a:xfrm>
            <a:off x="7858896" y="4271483"/>
            <a:ext cx="1857633" cy="661687"/>
          </a:xfrm>
          <a:prstGeom prst="cloudCallout">
            <a:avLst>
              <a:gd name="adj1" fmla="val -84691"/>
              <a:gd name="adj2" fmla="val 71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Where?</a:t>
            </a:r>
            <a:endParaRPr lang="en-GB" dirty="0"/>
          </a:p>
        </p:txBody>
      </p:sp>
      <p:sp>
        <p:nvSpPr>
          <p:cNvPr id="6" name="Cloud Callout 5"/>
          <p:cNvSpPr/>
          <p:nvPr/>
        </p:nvSpPr>
        <p:spPr>
          <a:xfrm>
            <a:off x="6151605" y="3751952"/>
            <a:ext cx="1857633" cy="661687"/>
          </a:xfrm>
          <a:prstGeom prst="cloudCallout">
            <a:avLst>
              <a:gd name="adj1" fmla="val -43893"/>
              <a:gd name="adj2" fmla="val 71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How?</a:t>
            </a:r>
            <a:endParaRPr lang="en-GB" dirty="0"/>
          </a:p>
        </p:txBody>
      </p:sp>
      <p:sp>
        <p:nvSpPr>
          <p:cNvPr id="7" name="Cloud Callout 6"/>
          <p:cNvSpPr/>
          <p:nvPr/>
        </p:nvSpPr>
        <p:spPr>
          <a:xfrm>
            <a:off x="8009238" y="6043884"/>
            <a:ext cx="1556951" cy="617838"/>
          </a:xfrm>
          <a:prstGeom prst="cloudCallout">
            <a:avLst>
              <a:gd name="adj1" fmla="val -74272"/>
              <a:gd name="adj2" fmla="val -109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a:t>
            </a:r>
            <a:endParaRPr lang="en-GB" dirty="0"/>
          </a:p>
        </p:txBody>
      </p:sp>
    </p:spTree>
    <p:extLst>
      <p:ext uri="{BB962C8B-B14F-4D97-AF65-F5344CB8AC3E}">
        <p14:creationId xmlns:p14="http://schemas.microsoft.com/office/powerpoint/2010/main" val="584280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00"/>
                                        <p:tgtEl>
                                          <p:spTgt spid="5"/>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500"/>
                                        <p:tgtEl>
                                          <p:spTgt spid="4"/>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RESEARCH?</a:t>
            </a:r>
            <a:endParaRPr lang="en-GB" dirty="0"/>
          </a:p>
        </p:txBody>
      </p:sp>
      <p:pic>
        <p:nvPicPr>
          <p:cNvPr id="4" name="Content Placeholder 3"/>
          <p:cNvPicPr>
            <a:picLocks noGrp="1" noChangeAspect="1"/>
          </p:cNvPicPr>
          <p:nvPr>
            <p:ph idx="1"/>
          </p:nvPr>
        </p:nvPicPr>
        <p:blipFill>
          <a:blip r:embed="rId2"/>
          <a:stretch>
            <a:fillRect/>
          </a:stretch>
        </p:blipFill>
        <p:spPr>
          <a:xfrm>
            <a:off x="3400423" y="2668227"/>
            <a:ext cx="5391150" cy="3019044"/>
          </a:xfrm>
          <a:prstGeom prst="rect">
            <a:avLst/>
          </a:prstGeom>
        </p:spPr>
      </p:pic>
    </p:spTree>
    <p:extLst>
      <p:ext uri="{BB962C8B-B14F-4D97-AF65-F5344CB8AC3E}">
        <p14:creationId xmlns:p14="http://schemas.microsoft.com/office/powerpoint/2010/main" val="19569931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in psychology </a:t>
            </a:r>
            <a:endParaRPr lang="en-GB" dirty="0"/>
          </a:p>
        </p:txBody>
      </p:sp>
      <p:sp>
        <p:nvSpPr>
          <p:cNvPr id="3" name="Content Placeholder 2"/>
          <p:cNvSpPr>
            <a:spLocks noGrp="1"/>
          </p:cNvSpPr>
          <p:nvPr>
            <p:ph idx="1"/>
          </p:nvPr>
        </p:nvSpPr>
        <p:spPr/>
        <p:txBody>
          <a:bodyPr>
            <a:normAutofit/>
          </a:bodyPr>
          <a:lstStyle/>
          <a:p>
            <a:r>
              <a:rPr lang="en-GB" sz="2800" dirty="0"/>
              <a:t>Qualitative versus quantitative</a:t>
            </a:r>
          </a:p>
          <a:p>
            <a:endParaRPr lang="en-GB" sz="2800" dirty="0"/>
          </a:p>
          <a:p>
            <a:r>
              <a:rPr lang="en-GB" sz="2800" dirty="0"/>
              <a:t>Basic versus applied research</a:t>
            </a:r>
          </a:p>
          <a:p>
            <a:endParaRPr lang="en-GB" sz="2800" dirty="0"/>
          </a:p>
          <a:p>
            <a:r>
              <a:rPr lang="en-GB" sz="2800" dirty="0"/>
              <a:t>Experimental versus </a:t>
            </a:r>
            <a:r>
              <a:rPr lang="en-GB" sz="2800" dirty="0" smtClean="0"/>
              <a:t>non-experimental</a:t>
            </a:r>
            <a:endParaRPr lang="en-GB" sz="2800" dirty="0"/>
          </a:p>
        </p:txBody>
      </p:sp>
    </p:spTree>
    <p:extLst>
      <p:ext uri="{BB962C8B-B14F-4D97-AF65-F5344CB8AC3E}">
        <p14:creationId xmlns:p14="http://schemas.microsoft.com/office/powerpoint/2010/main" val="9194881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vs. Quantitative</a:t>
            </a:r>
            <a:endParaRPr lang="en-GB" dirty="0"/>
          </a:p>
        </p:txBody>
      </p:sp>
      <p:sp>
        <p:nvSpPr>
          <p:cNvPr id="3" name="Content Placeholder 2"/>
          <p:cNvSpPr>
            <a:spLocks noGrp="1"/>
          </p:cNvSpPr>
          <p:nvPr>
            <p:ph idx="1"/>
          </p:nvPr>
        </p:nvSpPr>
        <p:spPr>
          <a:xfrm>
            <a:off x="2416114" y="2353904"/>
            <a:ext cx="2581772" cy="1001204"/>
          </a:xfrm>
        </p:spPr>
        <p:txBody>
          <a:bodyPr>
            <a:noAutofit/>
          </a:bodyPr>
          <a:lstStyle/>
          <a:p>
            <a:pPr marL="0" indent="0" algn="ctr">
              <a:buNone/>
            </a:pPr>
            <a:r>
              <a:rPr lang="en-GB" sz="3200" b="1" dirty="0">
                <a:solidFill>
                  <a:schemeClr val="accent2">
                    <a:lumMod val="60000"/>
                    <a:lumOff val="40000"/>
                  </a:schemeClr>
                </a:solidFill>
              </a:rPr>
              <a:t>Qualitative</a:t>
            </a:r>
            <a:endParaRPr lang="en-GB" sz="3200" b="1" dirty="0">
              <a:solidFill>
                <a:schemeClr val="accent2">
                  <a:lumMod val="60000"/>
                  <a:lumOff val="40000"/>
                </a:schemeClr>
              </a:solidFill>
            </a:endParaRPr>
          </a:p>
        </p:txBody>
      </p:sp>
      <p:sp>
        <p:nvSpPr>
          <p:cNvPr id="4" name="Content Placeholder 2"/>
          <p:cNvSpPr txBox="1">
            <a:spLocks/>
          </p:cNvSpPr>
          <p:nvPr/>
        </p:nvSpPr>
        <p:spPr>
          <a:xfrm>
            <a:off x="6823675" y="2152743"/>
            <a:ext cx="2915944" cy="885750"/>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lgn="ctr">
              <a:buNone/>
            </a:pPr>
            <a:r>
              <a:rPr lang="en-GB" sz="3200" b="1" dirty="0">
                <a:solidFill>
                  <a:schemeClr val="accent2">
                    <a:lumMod val="60000"/>
                    <a:lumOff val="40000"/>
                  </a:schemeClr>
                </a:solidFill>
              </a:rPr>
              <a:t>Quantitative</a:t>
            </a:r>
            <a:endParaRPr lang="en-GB" sz="3200" b="1" dirty="0">
              <a:solidFill>
                <a:schemeClr val="accent2">
                  <a:lumMod val="60000"/>
                  <a:lumOff val="40000"/>
                </a:schemeClr>
              </a:solidFill>
            </a:endParaRPr>
          </a:p>
        </p:txBody>
      </p:sp>
      <p:cxnSp>
        <p:nvCxnSpPr>
          <p:cNvPr id="6" name="Straight Arrow Connector 5"/>
          <p:cNvCxnSpPr/>
          <p:nvPr/>
        </p:nvCxnSpPr>
        <p:spPr>
          <a:xfrm>
            <a:off x="3629433" y="3170738"/>
            <a:ext cx="0" cy="1368152"/>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8382907" y="3092229"/>
            <a:ext cx="0" cy="1368152"/>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8" name="Content Placeholder 2"/>
          <p:cNvSpPr txBox="1">
            <a:spLocks/>
          </p:cNvSpPr>
          <p:nvPr/>
        </p:nvSpPr>
        <p:spPr>
          <a:xfrm>
            <a:off x="2054884" y="4931435"/>
            <a:ext cx="3304232" cy="612068"/>
          </a:xfrm>
          <a:prstGeom prst="rect">
            <a:avLst/>
          </a:prstGeom>
          <a:ln w="25400">
            <a:solidFill>
              <a:schemeClr val="accent1">
                <a:lumMod val="60000"/>
                <a:lumOff val="40000"/>
              </a:schemeClr>
            </a:solidFill>
          </a:ln>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a:buFont typeface="Wingdings 2" pitchFamily="18" charset="2"/>
              <a:buNone/>
            </a:pPr>
            <a:r>
              <a:rPr lang="en-GB" sz="2000" dirty="0"/>
              <a:t>Free text/words </a:t>
            </a:r>
          </a:p>
        </p:txBody>
      </p:sp>
      <p:sp>
        <p:nvSpPr>
          <p:cNvPr id="9" name="Content Placeholder 2"/>
          <p:cNvSpPr txBox="1">
            <a:spLocks/>
          </p:cNvSpPr>
          <p:nvPr/>
        </p:nvSpPr>
        <p:spPr>
          <a:xfrm>
            <a:off x="6596469" y="4931436"/>
            <a:ext cx="3740348" cy="1589437"/>
          </a:xfrm>
          <a:prstGeom prst="rect">
            <a:avLst/>
          </a:prstGeom>
          <a:ln w="25400">
            <a:solidFill>
              <a:schemeClr val="accent1">
                <a:lumMod val="60000"/>
                <a:lumOff val="40000"/>
              </a:schemeClr>
            </a:solidFill>
          </a:ln>
        </p:spPr>
        <p:txBody>
          <a:bodyPr vert="horz" lIns="91440" tIns="45720" rIns="91440" bIns="45720" rtlCol="0">
            <a:no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r>
              <a:rPr lang="en-GB" sz="2000" dirty="0"/>
              <a:t>Numbers</a:t>
            </a:r>
          </a:p>
          <a:p>
            <a:r>
              <a:rPr lang="en-GB" sz="2000" dirty="0"/>
              <a:t>Categories or continuous</a:t>
            </a:r>
          </a:p>
          <a:p>
            <a:r>
              <a:rPr lang="en-GB" sz="2000" dirty="0"/>
              <a:t>Nominal, Ordinal, Interval, Ratio</a:t>
            </a:r>
          </a:p>
        </p:txBody>
      </p:sp>
    </p:spTree>
    <p:extLst>
      <p:ext uri="{BB962C8B-B14F-4D97-AF65-F5344CB8AC3E}">
        <p14:creationId xmlns:p14="http://schemas.microsoft.com/office/powerpoint/2010/main" val="42295201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research</a:t>
            </a:r>
            <a:endParaRPr lang="en-GB" dirty="0"/>
          </a:p>
        </p:txBody>
      </p:sp>
      <p:sp>
        <p:nvSpPr>
          <p:cNvPr id="3" name="Content Placeholder 2"/>
          <p:cNvSpPr>
            <a:spLocks noGrp="1"/>
          </p:cNvSpPr>
          <p:nvPr>
            <p:ph idx="1"/>
          </p:nvPr>
        </p:nvSpPr>
        <p:spPr/>
        <p:txBody>
          <a:bodyPr>
            <a:normAutofit/>
          </a:bodyPr>
          <a:lstStyle/>
          <a:p>
            <a:r>
              <a:rPr lang="en-GB" sz="2800" b="1" dirty="0">
                <a:solidFill>
                  <a:schemeClr val="accent2">
                    <a:lumMod val="60000"/>
                    <a:lumOff val="40000"/>
                  </a:schemeClr>
                </a:solidFill>
              </a:rPr>
              <a:t>Qualitative research:</a:t>
            </a:r>
          </a:p>
          <a:p>
            <a:endParaRPr lang="en-GB" sz="2800" dirty="0"/>
          </a:p>
          <a:p>
            <a:pPr lvl="1"/>
            <a:r>
              <a:rPr lang="en-GB" sz="2400" dirty="0"/>
              <a:t>We are interested in the specific experiences of our sample</a:t>
            </a:r>
          </a:p>
          <a:p>
            <a:pPr lvl="1"/>
            <a:r>
              <a:rPr lang="en-GB" sz="2400" dirty="0"/>
              <a:t>The ‘life-world’ of the participants we interview </a:t>
            </a:r>
            <a:r>
              <a:rPr lang="en-GB" sz="2400" dirty="0" err="1"/>
              <a:t>etc</a:t>
            </a:r>
            <a:endParaRPr lang="en-GB" sz="2400" dirty="0"/>
          </a:p>
          <a:p>
            <a:pPr lvl="1"/>
            <a:r>
              <a:rPr lang="en-GB" sz="2400" dirty="0"/>
              <a:t>We </a:t>
            </a:r>
            <a:r>
              <a:rPr lang="en-GB" sz="2400" b="1" dirty="0"/>
              <a:t>do not</a:t>
            </a:r>
            <a:r>
              <a:rPr lang="en-GB" sz="2400" dirty="0"/>
              <a:t> attempt to generalise to larger populations</a:t>
            </a:r>
          </a:p>
          <a:p>
            <a:endParaRPr lang="en-GB" sz="2400" dirty="0"/>
          </a:p>
        </p:txBody>
      </p:sp>
    </p:spTree>
    <p:extLst>
      <p:ext uri="{BB962C8B-B14F-4D97-AF65-F5344CB8AC3E}">
        <p14:creationId xmlns:p14="http://schemas.microsoft.com/office/powerpoint/2010/main" val="16490048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 research</a:t>
            </a:r>
            <a:endParaRPr lang="en-GB" dirty="0"/>
          </a:p>
        </p:txBody>
      </p:sp>
      <p:sp>
        <p:nvSpPr>
          <p:cNvPr id="3" name="Content Placeholder 2"/>
          <p:cNvSpPr>
            <a:spLocks noGrp="1"/>
          </p:cNvSpPr>
          <p:nvPr>
            <p:ph idx="1"/>
          </p:nvPr>
        </p:nvSpPr>
        <p:spPr/>
        <p:txBody>
          <a:bodyPr>
            <a:normAutofit/>
          </a:bodyPr>
          <a:lstStyle/>
          <a:p>
            <a:r>
              <a:rPr lang="en-GB" sz="2800" b="1" dirty="0">
                <a:solidFill>
                  <a:schemeClr val="accent2">
                    <a:lumMod val="60000"/>
                    <a:lumOff val="40000"/>
                  </a:schemeClr>
                </a:solidFill>
              </a:rPr>
              <a:t>Quantitative research:</a:t>
            </a:r>
          </a:p>
          <a:p>
            <a:endParaRPr lang="en-GB" sz="2800" dirty="0"/>
          </a:p>
          <a:p>
            <a:pPr lvl="1"/>
            <a:r>
              <a:rPr lang="en-GB" sz="2400" dirty="0"/>
              <a:t>We are not really interested in the sample that we study – we are interested in the </a:t>
            </a:r>
            <a:r>
              <a:rPr lang="en-GB" sz="2400" b="1" dirty="0"/>
              <a:t>target population</a:t>
            </a:r>
          </a:p>
          <a:p>
            <a:pPr lvl="1"/>
            <a:endParaRPr lang="en-GB" sz="2400" b="1" dirty="0"/>
          </a:p>
          <a:p>
            <a:pPr lvl="1"/>
            <a:r>
              <a:rPr lang="en-GB" sz="2400" dirty="0"/>
              <a:t>We want to be able to generalise our results to this target population</a:t>
            </a:r>
          </a:p>
          <a:p>
            <a:endParaRPr lang="en-GB" sz="1800" dirty="0"/>
          </a:p>
        </p:txBody>
      </p:sp>
    </p:spTree>
    <p:extLst>
      <p:ext uri="{BB962C8B-B14F-4D97-AF65-F5344CB8AC3E}">
        <p14:creationId xmlns:p14="http://schemas.microsoft.com/office/powerpoint/2010/main" val="37847981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questio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a:stretch>
            <a:fillRect/>
          </a:stretch>
        </p:blipFill>
        <p:spPr>
          <a:xfrm>
            <a:off x="3787984" y="367610"/>
            <a:ext cx="4389857" cy="4389857"/>
          </a:xfrm>
          <a:prstGeom prst="rect">
            <a:avLst/>
          </a:prstGeom>
        </p:spPr>
      </p:pic>
      <p:sp>
        <p:nvSpPr>
          <p:cNvPr id="4" name="Rectangle 3"/>
          <p:cNvSpPr/>
          <p:nvPr/>
        </p:nvSpPr>
        <p:spPr>
          <a:xfrm>
            <a:off x="2502346" y="5348225"/>
            <a:ext cx="6961137"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 so far?</a:t>
            </a:r>
            <a:endPar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843627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03469" y="1098388"/>
            <a:ext cx="7268523" cy="4394988"/>
          </a:xfrm>
        </p:spPr>
        <p:txBody>
          <a:bodyPr/>
          <a:lstStyle/>
          <a:p>
            <a:r>
              <a:rPr lang="en-GB" sz="6000" dirty="0" smtClean="0"/>
              <a:t>Methods of Research</a:t>
            </a:r>
            <a:endParaRPr lang="en-GB" sz="6000"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994959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Naturalistic observations</a:t>
            </a:r>
            <a:endParaRPr lang="en-GB" dirty="0"/>
          </a:p>
        </p:txBody>
      </p:sp>
      <p:sp>
        <p:nvSpPr>
          <p:cNvPr id="3" name="Content Placeholder 2"/>
          <p:cNvSpPr>
            <a:spLocks noGrp="1"/>
          </p:cNvSpPr>
          <p:nvPr>
            <p:ph idx="1"/>
          </p:nvPr>
        </p:nvSpPr>
        <p:spPr/>
        <p:txBody>
          <a:bodyPr>
            <a:noAutofit/>
          </a:bodyPr>
          <a:lstStyle/>
          <a:p>
            <a:r>
              <a:rPr lang="en-GB" sz="2400" dirty="0" smtClean="0"/>
              <a:t>Researcher observes a behaviour as it occurs in a natural setting, and attempts to avoid influencing that behaviour</a:t>
            </a:r>
          </a:p>
          <a:p>
            <a:endParaRPr lang="en-GB" sz="2400" dirty="0"/>
          </a:p>
          <a:p>
            <a:r>
              <a:rPr lang="en-GB" sz="2400" dirty="0" smtClean="0"/>
              <a:t>Nothing is manipulated in the observation</a:t>
            </a:r>
          </a:p>
          <a:p>
            <a:pPr lvl="1"/>
            <a:r>
              <a:rPr lang="en-GB" sz="2000" dirty="0" smtClean="0"/>
              <a:t>This method is used when there are variables that cannot be directly manipulated for ethical or practical reasons</a:t>
            </a:r>
          </a:p>
          <a:p>
            <a:pPr lvl="1"/>
            <a:endParaRPr lang="en-GB" sz="2000" dirty="0" smtClean="0"/>
          </a:p>
          <a:p>
            <a:r>
              <a:rPr lang="en-GB" sz="2400" dirty="0" smtClean="0"/>
              <a:t>Not ‘true’ experiments – quasi experiments because researcher cannot determine a true </a:t>
            </a:r>
            <a:r>
              <a:rPr lang="en-GB" sz="2400" u="sng" dirty="0" smtClean="0"/>
              <a:t>cause and effect</a:t>
            </a:r>
            <a:endParaRPr lang="en-GB" sz="2400" u="sng" dirty="0"/>
          </a:p>
        </p:txBody>
      </p:sp>
    </p:spTree>
    <p:extLst>
      <p:ext uri="{BB962C8B-B14F-4D97-AF65-F5344CB8AC3E}">
        <p14:creationId xmlns:p14="http://schemas.microsoft.com/office/powerpoint/2010/main" val="18394474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Naturalistic observations</a:t>
            </a:r>
            <a:endParaRPr lang="en-GB" dirty="0"/>
          </a:p>
        </p:txBody>
      </p:sp>
      <p:sp>
        <p:nvSpPr>
          <p:cNvPr id="3" name="Content Placeholder 2"/>
          <p:cNvSpPr>
            <a:spLocks noGrp="1"/>
          </p:cNvSpPr>
          <p:nvPr>
            <p:ph sz="half" idx="1"/>
          </p:nvPr>
        </p:nvSpPr>
        <p:spPr>
          <a:xfrm>
            <a:off x="1511876" y="2797687"/>
            <a:ext cx="4435918" cy="2471305"/>
          </a:xfrm>
        </p:spPr>
        <p:txBody>
          <a:bodyPr>
            <a:noAutofit/>
          </a:bodyPr>
          <a:lstStyle/>
          <a:p>
            <a:pPr marL="0" indent="0" algn="ctr">
              <a:buNone/>
            </a:pPr>
            <a:r>
              <a:rPr lang="en-GB" sz="2400" b="1" dirty="0" smtClean="0">
                <a:solidFill>
                  <a:srgbClr val="00B050"/>
                </a:solidFill>
              </a:rPr>
              <a:t>Advantages</a:t>
            </a:r>
          </a:p>
          <a:p>
            <a:pPr>
              <a:buFont typeface="Wingdings" panose="05000000000000000000" pitchFamily="2" charset="2"/>
              <a:buChar char="ü"/>
            </a:pPr>
            <a:endParaRPr lang="en-GB" sz="2400" dirty="0"/>
          </a:p>
          <a:p>
            <a:pPr>
              <a:buFont typeface="Wingdings" panose="05000000000000000000" pitchFamily="2" charset="2"/>
              <a:buChar char="ü"/>
            </a:pPr>
            <a:r>
              <a:rPr lang="en-GB" sz="2400" dirty="0" smtClean="0"/>
              <a:t>Behaviour can be observed in natural settings with little or no influence</a:t>
            </a:r>
          </a:p>
          <a:p>
            <a:pPr>
              <a:buFont typeface="Wingdings" panose="05000000000000000000" pitchFamily="2" charset="2"/>
              <a:buChar char="ü"/>
            </a:pPr>
            <a:endParaRPr lang="en-GB" sz="2400" dirty="0"/>
          </a:p>
          <a:p>
            <a:pPr>
              <a:buFont typeface="Wingdings" panose="05000000000000000000" pitchFamily="2" charset="2"/>
              <a:buChar char="ü"/>
            </a:pPr>
            <a:r>
              <a:rPr lang="en-GB" sz="2400" dirty="0" smtClean="0"/>
              <a:t>No artificial labs, no uncomfortable or inaccurate behaviour</a:t>
            </a:r>
            <a:endParaRPr lang="en-GB" sz="2400" dirty="0"/>
          </a:p>
        </p:txBody>
      </p:sp>
      <p:sp>
        <p:nvSpPr>
          <p:cNvPr id="4" name="Content Placeholder 3"/>
          <p:cNvSpPr>
            <a:spLocks noGrp="1"/>
          </p:cNvSpPr>
          <p:nvPr>
            <p:ph sz="half" idx="2"/>
          </p:nvPr>
        </p:nvSpPr>
        <p:spPr>
          <a:xfrm>
            <a:off x="6824844" y="2797687"/>
            <a:ext cx="3670720" cy="2471305"/>
          </a:xfrm>
        </p:spPr>
        <p:txBody>
          <a:bodyPr>
            <a:noAutofit/>
          </a:bodyPr>
          <a:lstStyle/>
          <a:p>
            <a:pPr marL="0" indent="0" algn="ctr">
              <a:buNone/>
            </a:pPr>
            <a:r>
              <a:rPr lang="en-GB" sz="2400" b="1" dirty="0" smtClean="0">
                <a:solidFill>
                  <a:srgbClr val="FF0000"/>
                </a:solidFill>
              </a:rPr>
              <a:t>Limitations</a:t>
            </a:r>
          </a:p>
          <a:p>
            <a:pPr>
              <a:buFont typeface="Century Gothic" panose="020B0502020202020204" pitchFamily="34" charset="0"/>
              <a:buChar char="×"/>
            </a:pPr>
            <a:endParaRPr lang="en-GB" sz="2400" dirty="0"/>
          </a:p>
          <a:p>
            <a:pPr>
              <a:buFont typeface="Century Gothic" panose="020B0502020202020204" pitchFamily="34" charset="0"/>
              <a:buChar char="×"/>
            </a:pPr>
            <a:r>
              <a:rPr lang="en-GB" sz="2400" dirty="0" smtClean="0"/>
              <a:t>Cannot establish a causal relationship</a:t>
            </a:r>
          </a:p>
          <a:p>
            <a:pPr>
              <a:buFont typeface="Century Gothic" panose="020B0502020202020204" pitchFamily="34" charset="0"/>
              <a:buChar char="×"/>
            </a:pPr>
            <a:endParaRPr lang="en-GB" sz="2400" dirty="0"/>
          </a:p>
          <a:p>
            <a:pPr>
              <a:buFont typeface="Century Gothic" panose="020B0502020202020204" pitchFamily="34" charset="0"/>
              <a:buChar char="×"/>
            </a:pPr>
            <a:r>
              <a:rPr lang="en-GB" sz="2400" dirty="0" smtClean="0"/>
              <a:t>Very little control over other variables</a:t>
            </a:r>
          </a:p>
          <a:p>
            <a:pPr marL="0" indent="0">
              <a:buNone/>
            </a:pPr>
            <a:endParaRPr lang="en-GB" sz="2400" dirty="0"/>
          </a:p>
        </p:txBody>
      </p:sp>
      <p:sp>
        <p:nvSpPr>
          <p:cNvPr id="5" name="TextBox 4"/>
          <p:cNvSpPr txBox="1"/>
          <p:nvPr/>
        </p:nvSpPr>
        <p:spPr>
          <a:xfrm>
            <a:off x="1333850" y="1792364"/>
            <a:ext cx="9496337" cy="830997"/>
          </a:xfrm>
          <a:prstGeom prst="rect">
            <a:avLst/>
          </a:prstGeom>
          <a:noFill/>
        </p:spPr>
        <p:txBody>
          <a:bodyPr wrap="square" rtlCol="0">
            <a:spAutoFit/>
          </a:bodyPr>
          <a:lstStyle/>
          <a:p>
            <a:r>
              <a:rPr lang="en-GB" sz="2400" b="1" i="1" u="sng" dirty="0"/>
              <a:t>Habituation:</a:t>
            </a:r>
            <a:r>
              <a:rPr lang="en-GB" sz="2400" dirty="0"/>
              <a:t> the process in which people typically adapt to and ignore the presence of an observer as time passes</a:t>
            </a:r>
            <a:endParaRPr lang="en-GB" sz="2400" b="1" i="1" u="sng" dirty="0"/>
          </a:p>
        </p:txBody>
      </p:sp>
    </p:spTree>
    <p:extLst>
      <p:ext uri="{BB962C8B-B14F-4D97-AF65-F5344CB8AC3E}">
        <p14:creationId xmlns:p14="http://schemas.microsoft.com/office/powerpoint/2010/main" val="17362709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a:t>
            </a:r>
            <a:r>
              <a:rPr lang="en-GB" dirty="0" err="1" smtClean="0"/>
              <a:t>reserach</a:t>
            </a:r>
            <a:endParaRPr lang="en-GB" dirty="0"/>
          </a:p>
        </p:txBody>
      </p:sp>
      <p:sp>
        <p:nvSpPr>
          <p:cNvPr id="3" name="Content Placeholder 2"/>
          <p:cNvSpPr>
            <a:spLocks noGrp="1"/>
          </p:cNvSpPr>
          <p:nvPr>
            <p:ph sz="half" idx="1"/>
          </p:nvPr>
        </p:nvSpPr>
        <p:spPr>
          <a:xfrm>
            <a:off x="2333996" y="2222288"/>
            <a:ext cx="7524004" cy="3638763"/>
          </a:xfrm>
        </p:spPr>
        <p:txBody>
          <a:bodyPr>
            <a:normAutofit/>
          </a:bodyPr>
          <a:lstStyle/>
          <a:p>
            <a:r>
              <a:rPr lang="en-GB" sz="2400" dirty="0"/>
              <a:t>Seeks to identify how humans and other animals behave, particularly in natural settings</a:t>
            </a:r>
          </a:p>
          <a:p>
            <a:endParaRPr lang="en-GB" sz="2400" dirty="0"/>
          </a:p>
          <a:p>
            <a:r>
              <a:rPr lang="en-GB" sz="2400" b="1" u="sng" dirty="0">
                <a:solidFill>
                  <a:schemeClr val="accent2">
                    <a:lumMod val="60000"/>
                    <a:lumOff val="40000"/>
                  </a:schemeClr>
                </a:solidFill>
              </a:rPr>
              <a:t>Case Studies</a:t>
            </a:r>
            <a:r>
              <a:rPr lang="en-GB" sz="2400" b="1" dirty="0"/>
              <a:t>:</a:t>
            </a:r>
            <a:r>
              <a:rPr lang="en-GB" sz="2400" dirty="0"/>
              <a:t> an in-depth analysis of an individual, group, or event</a:t>
            </a:r>
            <a:endParaRPr lang="en-GB" sz="2400" b="1" dirty="0"/>
          </a:p>
          <a:p>
            <a:pPr marL="0" indent="0">
              <a:buNone/>
            </a:pPr>
            <a:endParaRPr lang="en-GB" sz="2400" dirty="0"/>
          </a:p>
        </p:txBody>
      </p:sp>
    </p:spTree>
    <p:extLst>
      <p:ext uri="{BB962C8B-B14F-4D97-AF65-F5344CB8AC3E}">
        <p14:creationId xmlns:p14="http://schemas.microsoft.com/office/powerpoint/2010/main" val="188254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research</a:t>
            </a:r>
            <a:endParaRPr lang="en-GB" dirty="0"/>
          </a:p>
        </p:txBody>
      </p:sp>
      <p:sp>
        <p:nvSpPr>
          <p:cNvPr id="3" name="Content Placeholder 2"/>
          <p:cNvSpPr>
            <a:spLocks noGrp="1"/>
          </p:cNvSpPr>
          <p:nvPr>
            <p:ph sz="half" idx="1"/>
          </p:nvPr>
        </p:nvSpPr>
        <p:spPr>
          <a:xfrm>
            <a:off x="1598222" y="1754486"/>
            <a:ext cx="4316017" cy="3404177"/>
          </a:xfrm>
        </p:spPr>
        <p:txBody>
          <a:bodyPr>
            <a:noAutofit/>
          </a:bodyPr>
          <a:lstStyle/>
          <a:p>
            <a:pPr marL="0" indent="0" algn="ctr">
              <a:buNone/>
            </a:pPr>
            <a:r>
              <a:rPr lang="en-GB" sz="2400" b="1" dirty="0" smtClean="0">
                <a:solidFill>
                  <a:srgbClr val="00B050"/>
                </a:solidFill>
              </a:rPr>
              <a:t>Advantages</a:t>
            </a:r>
          </a:p>
          <a:p>
            <a:pPr>
              <a:buFont typeface="Wingdings" panose="05000000000000000000" pitchFamily="2" charset="2"/>
              <a:buChar char="ü"/>
            </a:pPr>
            <a:endParaRPr lang="en-GB" sz="2400" dirty="0"/>
          </a:p>
          <a:p>
            <a:pPr>
              <a:buFont typeface="Wingdings" panose="05000000000000000000" pitchFamily="2" charset="2"/>
              <a:buChar char="ü"/>
            </a:pPr>
            <a:r>
              <a:rPr lang="en-GB" sz="2400" dirty="0"/>
              <a:t>Researchers can gain in-depth, detailed information about their question of interest</a:t>
            </a:r>
          </a:p>
          <a:p>
            <a:pPr>
              <a:buFont typeface="Wingdings" panose="05000000000000000000" pitchFamily="2" charset="2"/>
              <a:buChar char="ü"/>
            </a:pPr>
            <a:endParaRPr lang="en-GB" sz="2400" dirty="0"/>
          </a:p>
          <a:p>
            <a:pPr>
              <a:buFont typeface="Wingdings" panose="05000000000000000000" pitchFamily="2" charset="2"/>
              <a:buChar char="ü"/>
            </a:pPr>
            <a:r>
              <a:rPr lang="en-GB" sz="2400" dirty="0"/>
              <a:t>Case studies can provide new ideas of challenge existing theories</a:t>
            </a:r>
          </a:p>
        </p:txBody>
      </p:sp>
      <p:sp>
        <p:nvSpPr>
          <p:cNvPr id="4" name="Content Placeholder 3"/>
          <p:cNvSpPr>
            <a:spLocks noGrp="1"/>
          </p:cNvSpPr>
          <p:nvPr>
            <p:ph sz="half" idx="2"/>
          </p:nvPr>
        </p:nvSpPr>
        <p:spPr>
          <a:xfrm>
            <a:off x="6568580" y="1874517"/>
            <a:ext cx="4396766" cy="3404177"/>
          </a:xfrm>
        </p:spPr>
        <p:txBody>
          <a:bodyPr>
            <a:noAutofit/>
          </a:bodyPr>
          <a:lstStyle/>
          <a:p>
            <a:pPr marL="0" indent="0" algn="ctr">
              <a:buNone/>
            </a:pPr>
            <a:r>
              <a:rPr lang="en-GB" sz="2400" b="1" dirty="0" smtClean="0">
                <a:solidFill>
                  <a:srgbClr val="FF0000"/>
                </a:solidFill>
              </a:rPr>
              <a:t>Limitations</a:t>
            </a:r>
          </a:p>
          <a:p>
            <a:pPr>
              <a:buFont typeface="Century Gothic" panose="020B0502020202020204" pitchFamily="34" charset="0"/>
              <a:buChar char="×"/>
            </a:pPr>
            <a:endParaRPr lang="en-GB" sz="2400" dirty="0"/>
          </a:p>
          <a:p>
            <a:pPr>
              <a:buFont typeface="Calibri" pitchFamily="34" charset="0"/>
              <a:buChar char="x"/>
            </a:pPr>
            <a:r>
              <a:rPr lang="en-GB" sz="2400" dirty="0"/>
              <a:t>Cannot determine cause-effect relationships</a:t>
            </a:r>
          </a:p>
          <a:p>
            <a:pPr>
              <a:buFont typeface="Calibri" pitchFamily="34" charset="0"/>
              <a:buChar char="x"/>
            </a:pPr>
            <a:endParaRPr lang="en-GB" sz="2400" dirty="0"/>
          </a:p>
          <a:p>
            <a:pPr>
              <a:buFont typeface="Calibri" pitchFamily="34" charset="0"/>
              <a:buChar char="x"/>
            </a:pPr>
            <a:r>
              <a:rPr lang="en-GB" sz="2400" dirty="0"/>
              <a:t>Difficult to generalise findings</a:t>
            </a:r>
          </a:p>
          <a:p>
            <a:pPr>
              <a:buFont typeface="Calibri" pitchFamily="34" charset="0"/>
              <a:buChar char="x"/>
            </a:pPr>
            <a:endParaRPr lang="en-GB" sz="2400" dirty="0"/>
          </a:p>
          <a:p>
            <a:pPr>
              <a:buFont typeface="Calibri" pitchFamily="34" charset="0"/>
              <a:buChar char="x"/>
            </a:pPr>
            <a:r>
              <a:rPr lang="en-GB" sz="2400" dirty="0"/>
              <a:t>Lack of objectivity in collecting and interpreting data</a:t>
            </a:r>
          </a:p>
          <a:p>
            <a:pPr marL="0" indent="0">
              <a:buNone/>
            </a:pPr>
            <a:endParaRPr lang="en-GB" sz="2400" dirty="0"/>
          </a:p>
        </p:txBody>
      </p:sp>
    </p:spTree>
    <p:extLst>
      <p:ext uri="{BB962C8B-B14F-4D97-AF65-F5344CB8AC3E}">
        <p14:creationId xmlns:p14="http://schemas.microsoft.com/office/powerpoint/2010/main" val="27580674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 experiments</a:t>
            </a:r>
            <a:endParaRPr lang="en-GB" dirty="0"/>
          </a:p>
        </p:txBody>
      </p:sp>
      <p:sp>
        <p:nvSpPr>
          <p:cNvPr id="3" name="Content Placeholder 2"/>
          <p:cNvSpPr>
            <a:spLocks noGrp="1"/>
          </p:cNvSpPr>
          <p:nvPr>
            <p:ph idx="1"/>
          </p:nvPr>
        </p:nvSpPr>
        <p:spPr/>
        <p:txBody>
          <a:bodyPr>
            <a:normAutofit/>
          </a:bodyPr>
          <a:lstStyle/>
          <a:p>
            <a:r>
              <a:rPr lang="en-GB" sz="2800" dirty="0"/>
              <a:t>Conducted in a special environment where variables can be carefully controlled</a:t>
            </a:r>
          </a:p>
          <a:p>
            <a:endParaRPr lang="en-GB" sz="2800" dirty="0"/>
          </a:p>
          <a:p>
            <a:r>
              <a:rPr lang="en-GB" sz="2800" dirty="0"/>
              <a:t>Participants are aware that they are taking part in an experiment</a:t>
            </a:r>
          </a:p>
          <a:p>
            <a:pPr lvl="1"/>
            <a:r>
              <a:rPr lang="en-GB" sz="2400" dirty="0"/>
              <a:t>They may or may not know the true aims of the experiment…</a:t>
            </a:r>
          </a:p>
          <a:p>
            <a:endParaRPr lang="en-GB" sz="2800" dirty="0"/>
          </a:p>
        </p:txBody>
      </p:sp>
    </p:spTree>
    <p:extLst>
      <p:ext uri="{BB962C8B-B14F-4D97-AF65-F5344CB8AC3E}">
        <p14:creationId xmlns:p14="http://schemas.microsoft.com/office/powerpoint/2010/main" val="8191027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 experiments</a:t>
            </a:r>
            <a:endParaRPr lang="en-GB" dirty="0"/>
          </a:p>
        </p:txBody>
      </p:sp>
      <p:sp>
        <p:nvSpPr>
          <p:cNvPr id="3" name="Text Placeholder 2"/>
          <p:cNvSpPr>
            <a:spLocks noGrp="1"/>
          </p:cNvSpPr>
          <p:nvPr>
            <p:ph type="body" idx="1"/>
          </p:nvPr>
        </p:nvSpPr>
        <p:spPr>
          <a:xfrm>
            <a:off x="1252728" y="1470251"/>
            <a:ext cx="4800600" cy="632529"/>
          </a:xfrm>
        </p:spPr>
        <p:txBody>
          <a:bodyPr/>
          <a:lstStyle/>
          <a:p>
            <a:pPr algn="ctr"/>
            <a:r>
              <a:rPr lang="en-GB" b="1" dirty="0" smtClean="0">
                <a:solidFill>
                  <a:srgbClr val="00B050"/>
                </a:solidFill>
              </a:rPr>
              <a:t>Advantages</a:t>
            </a:r>
            <a:endParaRPr lang="en-GB" b="1" dirty="0">
              <a:solidFill>
                <a:srgbClr val="00B050"/>
              </a:solidFill>
            </a:endParaRPr>
          </a:p>
        </p:txBody>
      </p:sp>
      <p:sp>
        <p:nvSpPr>
          <p:cNvPr id="4" name="Content Placeholder 3"/>
          <p:cNvSpPr>
            <a:spLocks noGrp="1"/>
          </p:cNvSpPr>
          <p:nvPr>
            <p:ph sz="half" idx="2"/>
          </p:nvPr>
        </p:nvSpPr>
        <p:spPr>
          <a:xfrm>
            <a:off x="1809332" y="2560903"/>
            <a:ext cx="3687391" cy="3109913"/>
          </a:xfrm>
        </p:spPr>
        <p:txBody>
          <a:bodyPr>
            <a:noAutofit/>
          </a:bodyPr>
          <a:lstStyle/>
          <a:p>
            <a:pPr>
              <a:buFont typeface="Wingdings" panose="05000000000000000000" pitchFamily="2" charset="2"/>
              <a:buChar char="ü"/>
            </a:pPr>
            <a:r>
              <a:rPr lang="en-GB" sz="2400" dirty="0" smtClean="0"/>
              <a:t>Well controlled</a:t>
            </a:r>
          </a:p>
          <a:p>
            <a:pPr>
              <a:buFont typeface="Wingdings" panose="05000000000000000000" pitchFamily="2" charset="2"/>
              <a:buChar char="ü"/>
            </a:pPr>
            <a:r>
              <a:rPr lang="en-GB" sz="2400" dirty="0" smtClean="0"/>
              <a:t>Permits the study of cause and effect</a:t>
            </a:r>
          </a:p>
          <a:p>
            <a:pPr>
              <a:buFont typeface="Wingdings" panose="05000000000000000000" pitchFamily="2" charset="2"/>
              <a:buChar char="ü"/>
            </a:pPr>
            <a:r>
              <a:rPr lang="en-GB" sz="2400" dirty="0" smtClean="0"/>
              <a:t>Confounding variables are minimised</a:t>
            </a:r>
          </a:p>
          <a:p>
            <a:pPr>
              <a:buFont typeface="Wingdings" panose="05000000000000000000" pitchFamily="2" charset="2"/>
              <a:buChar char="ü"/>
            </a:pPr>
            <a:r>
              <a:rPr lang="en-GB" sz="2400" dirty="0" smtClean="0"/>
              <a:t>Can be replicated (copied/repeated)</a:t>
            </a:r>
            <a:endParaRPr lang="en-GB" sz="2400" dirty="0"/>
          </a:p>
        </p:txBody>
      </p:sp>
      <p:sp>
        <p:nvSpPr>
          <p:cNvPr id="5" name="Text Placeholder 4"/>
          <p:cNvSpPr>
            <a:spLocks noGrp="1"/>
          </p:cNvSpPr>
          <p:nvPr>
            <p:ph type="body" sz="quarter" idx="3"/>
          </p:nvPr>
        </p:nvSpPr>
        <p:spPr>
          <a:xfrm>
            <a:off x="6684198" y="1470252"/>
            <a:ext cx="4800600" cy="632529"/>
          </a:xfrm>
        </p:spPr>
        <p:txBody>
          <a:bodyPr/>
          <a:lstStyle/>
          <a:p>
            <a:pPr algn="ctr"/>
            <a:r>
              <a:rPr lang="en-GB" b="1" dirty="0" smtClean="0">
                <a:solidFill>
                  <a:srgbClr val="FF0000"/>
                </a:solidFill>
              </a:rPr>
              <a:t>Limitations</a:t>
            </a:r>
            <a:endParaRPr lang="en-GB" b="1" dirty="0">
              <a:solidFill>
                <a:srgbClr val="FF0000"/>
              </a:solidFill>
            </a:endParaRPr>
          </a:p>
        </p:txBody>
      </p:sp>
      <p:sp>
        <p:nvSpPr>
          <p:cNvPr id="6" name="Content Placeholder 5"/>
          <p:cNvSpPr>
            <a:spLocks noGrp="1"/>
          </p:cNvSpPr>
          <p:nvPr>
            <p:ph sz="quarter" idx="4"/>
          </p:nvPr>
        </p:nvSpPr>
        <p:spPr>
          <a:xfrm>
            <a:off x="6954474" y="2560904"/>
            <a:ext cx="4865614" cy="3512584"/>
          </a:xfrm>
        </p:spPr>
        <p:txBody>
          <a:bodyPr>
            <a:noAutofit/>
          </a:bodyPr>
          <a:lstStyle/>
          <a:p>
            <a:pPr>
              <a:buFont typeface="Century Gothic" panose="020B0502020202020204" pitchFamily="34" charset="0"/>
              <a:buChar char="×"/>
            </a:pPr>
            <a:r>
              <a:rPr lang="en-GB" sz="2400" dirty="0" smtClean="0"/>
              <a:t>Artificial or contrived</a:t>
            </a:r>
          </a:p>
          <a:p>
            <a:pPr>
              <a:buFont typeface="Century Gothic" panose="020B0502020202020204" pitchFamily="34" charset="0"/>
              <a:buChar char="×"/>
            </a:pPr>
            <a:r>
              <a:rPr lang="en-GB" sz="2400" dirty="0" smtClean="0"/>
              <a:t>Participants know they are being studied, which is likely to affect their behaviour</a:t>
            </a:r>
          </a:p>
          <a:p>
            <a:pPr>
              <a:buFont typeface="Century Gothic" panose="020B0502020202020204" pitchFamily="34" charset="0"/>
              <a:buChar char="×"/>
            </a:pPr>
            <a:r>
              <a:rPr lang="en-GB" sz="2400" dirty="0" smtClean="0"/>
              <a:t>Researcher may influence results</a:t>
            </a:r>
          </a:p>
          <a:p>
            <a:pPr>
              <a:buFont typeface="Century Gothic" panose="020B0502020202020204" pitchFamily="34" charset="0"/>
              <a:buChar char="×"/>
            </a:pPr>
            <a:r>
              <a:rPr lang="en-GB" sz="2400" dirty="0" smtClean="0"/>
              <a:t>Setting is not like real life</a:t>
            </a:r>
          </a:p>
          <a:p>
            <a:pPr>
              <a:buFont typeface="Century Gothic" panose="020B0502020202020204" pitchFamily="34" charset="0"/>
              <a:buChar char="×"/>
            </a:pPr>
            <a:r>
              <a:rPr lang="en-GB" sz="2400" dirty="0" smtClean="0"/>
              <a:t>Doesn’t represent real life experiences</a:t>
            </a:r>
          </a:p>
          <a:p>
            <a:pPr lvl="1">
              <a:buFont typeface="Century Gothic" panose="020B0502020202020204" pitchFamily="34" charset="0"/>
              <a:buChar char="×"/>
            </a:pPr>
            <a:r>
              <a:rPr lang="en-GB" sz="2000" dirty="0" smtClean="0"/>
              <a:t>E.g., trigrams to test memory</a:t>
            </a:r>
            <a:endParaRPr lang="en-GB" sz="2000" dirty="0"/>
          </a:p>
        </p:txBody>
      </p:sp>
    </p:spTree>
    <p:extLst>
      <p:ext uri="{BB962C8B-B14F-4D97-AF65-F5344CB8AC3E}">
        <p14:creationId xmlns:p14="http://schemas.microsoft.com/office/powerpoint/2010/main" val="40281752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questio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a:stretch>
            <a:fillRect/>
          </a:stretch>
        </p:blipFill>
        <p:spPr>
          <a:xfrm>
            <a:off x="3787984" y="367610"/>
            <a:ext cx="4389857" cy="4389857"/>
          </a:xfrm>
          <a:prstGeom prst="rect">
            <a:avLst/>
          </a:prstGeom>
        </p:spPr>
      </p:pic>
      <p:sp>
        <p:nvSpPr>
          <p:cNvPr id="4" name="Rectangle 3"/>
          <p:cNvSpPr/>
          <p:nvPr/>
        </p:nvSpPr>
        <p:spPr>
          <a:xfrm>
            <a:off x="3491396" y="5348225"/>
            <a:ext cx="4983031"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a:t>
            </a:r>
            <a:endPar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044093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research</a:t>
            </a:r>
            <a:endParaRPr lang="en-GB" dirty="0"/>
          </a:p>
        </p:txBody>
      </p:sp>
      <p:sp>
        <p:nvSpPr>
          <p:cNvPr id="3" name="Content Placeholder 2"/>
          <p:cNvSpPr>
            <a:spLocks noGrp="1"/>
          </p:cNvSpPr>
          <p:nvPr>
            <p:ph idx="1"/>
          </p:nvPr>
        </p:nvSpPr>
        <p:spPr>
          <a:xfrm>
            <a:off x="1971414" y="1702965"/>
            <a:ext cx="9244668" cy="4633181"/>
          </a:xfrm>
        </p:spPr>
        <p:txBody>
          <a:bodyPr>
            <a:noAutofit/>
          </a:bodyPr>
          <a:lstStyle/>
          <a:p>
            <a:r>
              <a:rPr lang="en-GB" sz="2400" dirty="0"/>
              <a:t>Information about a topic is obtained by administering questionnaires or interviews to many </a:t>
            </a:r>
            <a:r>
              <a:rPr lang="en-GB" sz="2400" dirty="0"/>
              <a:t>people</a:t>
            </a:r>
          </a:p>
          <a:p>
            <a:endParaRPr lang="en-GB" sz="2400" dirty="0"/>
          </a:p>
          <a:p>
            <a:r>
              <a:rPr lang="en-GB" sz="2400" i="1" dirty="0"/>
              <a:t>Types of surveys/questionnaires</a:t>
            </a:r>
            <a:r>
              <a:rPr lang="en-GB" sz="2400" dirty="0"/>
              <a:t>:</a:t>
            </a:r>
          </a:p>
          <a:p>
            <a:pPr lvl="1"/>
            <a:r>
              <a:rPr lang="en-GB" sz="2000" dirty="0" smtClean="0"/>
              <a:t>Cross-sectional</a:t>
            </a:r>
          </a:p>
          <a:p>
            <a:pPr lvl="1"/>
            <a:r>
              <a:rPr lang="en-GB" sz="2000" dirty="0" smtClean="0"/>
              <a:t>Longitudinal/prospective</a:t>
            </a:r>
          </a:p>
          <a:p>
            <a:pPr lvl="2"/>
            <a:r>
              <a:rPr lang="en-GB" sz="1800" dirty="0" smtClean="0"/>
              <a:t>Able to follow up over time</a:t>
            </a:r>
          </a:p>
          <a:p>
            <a:pPr lvl="2"/>
            <a:r>
              <a:rPr lang="en-GB" sz="1800" dirty="0" smtClean="0"/>
              <a:t>Allows prediction about causality</a:t>
            </a:r>
          </a:p>
          <a:p>
            <a:pPr lvl="1"/>
            <a:r>
              <a:rPr lang="en-GB" sz="2000" dirty="0" smtClean="0"/>
              <a:t>Randomised controlled trials</a:t>
            </a:r>
          </a:p>
          <a:p>
            <a:pPr lvl="2"/>
            <a:r>
              <a:rPr lang="en-GB" sz="1800" dirty="0" smtClean="0"/>
              <a:t>Gold-standard in psychological research</a:t>
            </a:r>
          </a:p>
          <a:p>
            <a:endParaRPr lang="en-GB" sz="2400" dirty="0"/>
          </a:p>
          <a:p>
            <a:pPr marL="0" indent="0">
              <a:buNone/>
            </a:pPr>
            <a:endParaRPr lang="en-GB" sz="1400" dirty="0"/>
          </a:p>
        </p:txBody>
      </p:sp>
    </p:spTree>
    <p:extLst>
      <p:ext uri="{BB962C8B-B14F-4D97-AF65-F5344CB8AC3E}">
        <p14:creationId xmlns:p14="http://schemas.microsoft.com/office/powerpoint/2010/main" val="35126936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research</a:t>
            </a:r>
            <a:endParaRPr lang="en-GB" dirty="0"/>
          </a:p>
        </p:txBody>
      </p:sp>
      <p:sp>
        <p:nvSpPr>
          <p:cNvPr id="3" name="Content Placeholder 2"/>
          <p:cNvSpPr>
            <a:spLocks noGrp="1"/>
          </p:cNvSpPr>
          <p:nvPr>
            <p:ph idx="1"/>
          </p:nvPr>
        </p:nvSpPr>
        <p:spPr/>
        <p:txBody>
          <a:bodyPr>
            <a:normAutofit/>
          </a:bodyPr>
          <a:lstStyle/>
          <a:p>
            <a:pPr marL="114300" indent="0" algn="ctr">
              <a:buNone/>
            </a:pPr>
            <a:r>
              <a:rPr lang="en-GB" sz="2800" b="1" u="sng" dirty="0">
                <a:solidFill>
                  <a:schemeClr val="accent1">
                    <a:lumMod val="60000"/>
                    <a:lumOff val="40000"/>
                  </a:schemeClr>
                </a:solidFill>
              </a:rPr>
              <a:t>POPULATION:</a:t>
            </a:r>
            <a:endParaRPr lang="en-GB" sz="2800" u="sng" dirty="0">
              <a:solidFill>
                <a:schemeClr val="accent1">
                  <a:lumMod val="60000"/>
                  <a:lumOff val="40000"/>
                </a:schemeClr>
              </a:solidFill>
            </a:endParaRPr>
          </a:p>
          <a:p>
            <a:pPr lvl="1"/>
            <a:r>
              <a:rPr lang="en-GB" sz="2400" dirty="0"/>
              <a:t>All of the individuals that we are interested in drawing a conclusion about</a:t>
            </a:r>
          </a:p>
          <a:p>
            <a:pPr lvl="1"/>
            <a:endParaRPr lang="en-GB" sz="2400" dirty="0"/>
          </a:p>
          <a:p>
            <a:pPr marL="114300" indent="0" algn="ctr">
              <a:buNone/>
            </a:pPr>
            <a:r>
              <a:rPr lang="en-GB" sz="2800" b="1" u="sng" dirty="0">
                <a:solidFill>
                  <a:schemeClr val="accent1">
                    <a:lumMod val="60000"/>
                    <a:lumOff val="40000"/>
                  </a:schemeClr>
                </a:solidFill>
              </a:rPr>
              <a:t>SAMPLE:</a:t>
            </a:r>
          </a:p>
          <a:p>
            <a:pPr lvl="1"/>
            <a:r>
              <a:rPr lang="en-GB" sz="2400" dirty="0"/>
              <a:t>A subset of the individuals drawn from the larger population</a:t>
            </a:r>
          </a:p>
          <a:p>
            <a:endParaRPr lang="en-GB" sz="2800" b="1" dirty="0"/>
          </a:p>
        </p:txBody>
      </p:sp>
    </p:spTree>
    <p:extLst>
      <p:ext uri="{BB962C8B-B14F-4D97-AF65-F5344CB8AC3E}">
        <p14:creationId xmlns:p14="http://schemas.microsoft.com/office/powerpoint/2010/main" val="187615011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research</a:t>
            </a:r>
            <a:endParaRPr lang="en-GB" dirty="0"/>
          </a:p>
        </p:txBody>
      </p:sp>
      <p:sp>
        <p:nvSpPr>
          <p:cNvPr id="3" name="Content Placeholder 2"/>
          <p:cNvSpPr>
            <a:spLocks noGrp="1"/>
          </p:cNvSpPr>
          <p:nvPr>
            <p:ph idx="1"/>
          </p:nvPr>
        </p:nvSpPr>
        <p:spPr>
          <a:xfrm>
            <a:off x="2333997" y="3867325"/>
            <a:ext cx="7524003" cy="2795036"/>
          </a:xfrm>
        </p:spPr>
        <p:txBody>
          <a:bodyPr>
            <a:noAutofit/>
          </a:bodyPr>
          <a:lstStyle/>
          <a:p>
            <a:pPr marL="114300" indent="0" algn="ctr">
              <a:buNone/>
            </a:pPr>
            <a:r>
              <a:rPr lang="en-GB" sz="2400" dirty="0"/>
              <a:t>How do we get a </a:t>
            </a:r>
            <a:r>
              <a:rPr lang="en-GB" sz="2400" b="1" dirty="0"/>
              <a:t>representative sample?</a:t>
            </a:r>
          </a:p>
          <a:p>
            <a:pPr marL="114300" indent="0">
              <a:buNone/>
            </a:pPr>
            <a:endParaRPr lang="en-GB" sz="2400" b="1" dirty="0"/>
          </a:p>
          <a:p>
            <a:pPr marL="114300" indent="0" algn="ctr">
              <a:buNone/>
            </a:pPr>
            <a:r>
              <a:rPr lang="en-GB" sz="2400" dirty="0"/>
              <a:t>Say, for example, we are interested in exploring levels of depression in individuals who own dogs…</a:t>
            </a:r>
          </a:p>
          <a:p>
            <a:pPr marL="114300" indent="0">
              <a:buNone/>
            </a:pPr>
            <a:endParaRPr lang="en-GB" sz="2400" dirty="0"/>
          </a:p>
          <a:p>
            <a:pPr marL="114300" indent="0" algn="ctr">
              <a:buNone/>
            </a:pPr>
            <a:r>
              <a:rPr lang="en-GB" sz="2400" dirty="0"/>
              <a:t>What would we need to do</a:t>
            </a:r>
            <a:r>
              <a:rPr lang="en-GB" sz="2400" dirty="0" smtClean="0"/>
              <a:t>?</a:t>
            </a:r>
            <a:endParaRPr lang="en-GB" sz="2400"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6810" y="1695323"/>
            <a:ext cx="2238375" cy="204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71160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research</a:t>
            </a:r>
            <a:endParaRPr lang="en-GB" dirty="0"/>
          </a:p>
        </p:txBody>
      </p:sp>
      <p:sp>
        <p:nvSpPr>
          <p:cNvPr id="3" name="Text Placeholder 2"/>
          <p:cNvSpPr>
            <a:spLocks noGrp="1"/>
          </p:cNvSpPr>
          <p:nvPr>
            <p:ph type="body" idx="1"/>
          </p:nvPr>
        </p:nvSpPr>
        <p:spPr>
          <a:xfrm>
            <a:off x="1252728" y="1764473"/>
            <a:ext cx="4800600" cy="632529"/>
          </a:xfrm>
        </p:spPr>
        <p:txBody>
          <a:bodyPr/>
          <a:lstStyle/>
          <a:p>
            <a:pPr algn="ctr"/>
            <a:r>
              <a:rPr lang="en-GB" sz="2000" b="1" dirty="0" smtClean="0">
                <a:solidFill>
                  <a:srgbClr val="00B050"/>
                </a:solidFill>
              </a:rPr>
              <a:t>Advantages</a:t>
            </a:r>
            <a:endParaRPr lang="en-GB" sz="2000" b="1" dirty="0">
              <a:solidFill>
                <a:srgbClr val="00B050"/>
              </a:solidFill>
            </a:endParaRPr>
          </a:p>
        </p:txBody>
      </p:sp>
      <p:sp>
        <p:nvSpPr>
          <p:cNvPr id="4" name="Content Placeholder 3"/>
          <p:cNvSpPr>
            <a:spLocks noGrp="1"/>
          </p:cNvSpPr>
          <p:nvPr>
            <p:ph sz="half" idx="2"/>
          </p:nvPr>
        </p:nvSpPr>
        <p:spPr/>
        <p:txBody>
          <a:bodyPr/>
          <a:lstStyle/>
          <a:p>
            <a:pPr>
              <a:buFont typeface="Wingdings" panose="05000000000000000000" pitchFamily="2" charset="2"/>
              <a:buChar char="ü"/>
            </a:pPr>
            <a:r>
              <a:rPr lang="en-GB" dirty="0" smtClean="0"/>
              <a:t>Allows us to collect large amounts of data quickly and inexpensively</a:t>
            </a:r>
          </a:p>
          <a:p>
            <a:pPr>
              <a:buFont typeface="Wingdings" panose="05000000000000000000" pitchFamily="2" charset="2"/>
              <a:buChar char="ü"/>
            </a:pPr>
            <a:r>
              <a:rPr lang="en-GB" dirty="0" smtClean="0"/>
              <a:t>We can ask about an almost limitless variety of attitudes, perceptions, experiences</a:t>
            </a:r>
          </a:p>
        </p:txBody>
      </p:sp>
      <p:sp>
        <p:nvSpPr>
          <p:cNvPr id="5" name="Text Placeholder 4"/>
          <p:cNvSpPr>
            <a:spLocks noGrp="1"/>
          </p:cNvSpPr>
          <p:nvPr>
            <p:ph type="body" sz="quarter" idx="3"/>
          </p:nvPr>
        </p:nvSpPr>
        <p:spPr>
          <a:xfrm>
            <a:off x="6633864" y="1844733"/>
            <a:ext cx="4800600" cy="632529"/>
          </a:xfrm>
        </p:spPr>
        <p:txBody>
          <a:bodyPr/>
          <a:lstStyle/>
          <a:p>
            <a:pPr algn="ctr"/>
            <a:r>
              <a:rPr lang="en-GB" sz="2000" b="1" dirty="0" smtClean="0">
                <a:solidFill>
                  <a:srgbClr val="FF0000"/>
                </a:solidFill>
              </a:rPr>
              <a:t>Limitations</a:t>
            </a:r>
            <a:endParaRPr lang="en-GB" sz="2000" b="1" dirty="0">
              <a:solidFill>
                <a:srgbClr val="FF0000"/>
              </a:solidFill>
            </a:endParaRPr>
          </a:p>
        </p:txBody>
      </p:sp>
      <p:sp>
        <p:nvSpPr>
          <p:cNvPr id="6" name="Content Placeholder 5"/>
          <p:cNvSpPr>
            <a:spLocks noGrp="1"/>
          </p:cNvSpPr>
          <p:nvPr>
            <p:ph sz="quarter" idx="4"/>
          </p:nvPr>
        </p:nvSpPr>
        <p:spPr/>
        <p:txBody>
          <a:bodyPr/>
          <a:lstStyle/>
          <a:p>
            <a:pPr>
              <a:buFont typeface="Century Gothic" panose="020B0502020202020204" pitchFamily="34" charset="0"/>
              <a:buChar char="×"/>
            </a:pPr>
            <a:r>
              <a:rPr lang="en-GB" dirty="0" smtClean="0"/>
              <a:t>Unrepresentative samples can produce distorted results</a:t>
            </a:r>
          </a:p>
          <a:p>
            <a:pPr>
              <a:buFont typeface="Century Gothic" panose="020B0502020202020204" pitchFamily="34" charset="0"/>
              <a:buChar char="×"/>
            </a:pPr>
            <a:r>
              <a:rPr lang="en-GB" dirty="0" smtClean="0"/>
              <a:t>Self-reports can be biased – people may not want to admit their attitudes or behaviours</a:t>
            </a:r>
          </a:p>
          <a:p>
            <a:pPr>
              <a:buFont typeface="Century Gothic" panose="020B0502020202020204" pitchFamily="34" charset="0"/>
              <a:buChar char="×"/>
            </a:pPr>
            <a:r>
              <a:rPr lang="en-GB" dirty="0" smtClean="0"/>
              <a:t>Cannot indicate causation</a:t>
            </a:r>
            <a:endParaRPr lang="en-GB" dirty="0"/>
          </a:p>
        </p:txBody>
      </p:sp>
    </p:spTree>
    <p:extLst>
      <p:ext uri="{BB962C8B-B14F-4D97-AF65-F5344CB8AC3E}">
        <p14:creationId xmlns:p14="http://schemas.microsoft.com/office/powerpoint/2010/main" val="35692175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a:t>
            </a:r>
            <a:endParaRPr lang="en-GB" dirty="0"/>
          </a:p>
        </p:txBody>
      </p:sp>
      <p:sp>
        <p:nvSpPr>
          <p:cNvPr id="3" name="Content Placeholder 2"/>
          <p:cNvSpPr>
            <a:spLocks noGrp="1"/>
          </p:cNvSpPr>
          <p:nvPr>
            <p:ph idx="1"/>
          </p:nvPr>
        </p:nvSpPr>
        <p:spPr>
          <a:xfrm>
            <a:off x="6460685" y="1723043"/>
            <a:ext cx="4386279" cy="3636510"/>
          </a:xfrm>
        </p:spPr>
        <p:txBody>
          <a:bodyPr>
            <a:noAutofit/>
          </a:bodyPr>
          <a:lstStyle/>
          <a:p>
            <a:r>
              <a:rPr lang="en-GB" sz="2400" dirty="0" smtClean="0"/>
              <a:t>Sampling is the process of selecting individuals (participants/ a sample) to provide an adequate description and robust inference of the population</a:t>
            </a:r>
          </a:p>
          <a:p>
            <a:endParaRPr lang="en-GB" sz="2400" dirty="0"/>
          </a:p>
          <a:p>
            <a:r>
              <a:rPr lang="en-GB" sz="2400" dirty="0" smtClean="0"/>
              <a:t>The sample we choose should be </a:t>
            </a:r>
            <a:r>
              <a:rPr lang="en-GB" sz="2400" b="1" i="1" u="sng" dirty="0" smtClean="0">
                <a:solidFill>
                  <a:schemeClr val="accent1">
                    <a:lumMod val="60000"/>
                    <a:lumOff val="40000"/>
                  </a:schemeClr>
                </a:solidFill>
              </a:rPr>
              <a:t>representative</a:t>
            </a:r>
            <a:r>
              <a:rPr lang="en-GB" sz="2400" dirty="0" smtClean="0">
                <a:solidFill>
                  <a:schemeClr val="accent1">
                    <a:lumMod val="60000"/>
                    <a:lumOff val="40000"/>
                  </a:schemeClr>
                </a:solidFill>
              </a:rPr>
              <a:t> </a:t>
            </a:r>
            <a:r>
              <a:rPr lang="en-GB" sz="2400" dirty="0" smtClean="0"/>
              <a:t>of the population</a:t>
            </a:r>
            <a:endParaRPr lang="en-GB" sz="2400" dirty="0"/>
          </a:p>
        </p:txBody>
      </p:sp>
      <p:sp>
        <p:nvSpPr>
          <p:cNvPr id="4" name="Rounded Rectangle 3"/>
          <p:cNvSpPr/>
          <p:nvPr/>
        </p:nvSpPr>
        <p:spPr>
          <a:xfrm>
            <a:off x="1503409" y="1803295"/>
            <a:ext cx="3602181" cy="4147127"/>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marL="285750" indent="-285750">
              <a:buFont typeface="Arial" panose="020B0604020202020204" pitchFamily="34" charset="0"/>
              <a:buChar char="•"/>
            </a:pPr>
            <a:r>
              <a:rPr lang="en-GB" sz="2000" dirty="0">
                <a:solidFill>
                  <a:schemeClr val="accent2">
                    <a:lumMod val="75000"/>
                  </a:schemeClr>
                </a:solidFill>
              </a:rPr>
              <a:t>If all members of a population were identical, the population is considered to be </a:t>
            </a:r>
            <a:r>
              <a:rPr lang="en-GB" sz="2000" b="1" i="1" dirty="0">
                <a:solidFill>
                  <a:schemeClr val="accent2">
                    <a:lumMod val="75000"/>
                  </a:schemeClr>
                </a:solidFill>
              </a:rPr>
              <a:t>homogenous</a:t>
            </a:r>
          </a:p>
          <a:p>
            <a:pPr marL="285750" indent="-285750">
              <a:buFont typeface="Arial" panose="020B0604020202020204" pitchFamily="34" charset="0"/>
              <a:buChar char="•"/>
            </a:pPr>
            <a:endParaRPr lang="en-GB" sz="2000" b="1" i="1" dirty="0">
              <a:solidFill>
                <a:schemeClr val="accent2">
                  <a:lumMod val="75000"/>
                </a:schemeClr>
              </a:solidFill>
            </a:endParaRPr>
          </a:p>
          <a:p>
            <a:pPr marL="742950" lvl="1" indent="-285750">
              <a:buFont typeface="Arial" panose="020B0604020202020204" pitchFamily="34" charset="0"/>
              <a:buChar char="•"/>
            </a:pPr>
            <a:r>
              <a:rPr lang="en-GB" dirty="0">
                <a:solidFill>
                  <a:schemeClr val="accent2">
                    <a:lumMod val="75000"/>
                  </a:schemeClr>
                </a:solidFill>
              </a:rPr>
              <a:t>That is, the characteristics of any one individual is the same as the characteristics as any other individual (little or no variation among individuals)</a:t>
            </a:r>
            <a:endParaRPr lang="en-GB" dirty="0">
              <a:solidFill>
                <a:schemeClr val="accent2">
                  <a:lumMod val="75000"/>
                </a:schemeClr>
              </a:solidFill>
            </a:endParaRPr>
          </a:p>
        </p:txBody>
      </p:sp>
    </p:spTree>
    <p:extLst>
      <p:ext uri="{BB962C8B-B14F-4D97-AF65-F5344CB8AC3E}">
        <p14:creationId xmlns:p14="http://schemas.microsoft.com/office/powerpoint/2010/main" val="13834923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Representative samples</a:t>
            </a:r>
            <a:endParaRPr lang="en-GB" dirty="0"/>
          </a:p>
        </p:txBody>
      </p:sp>
      <p:sp>
        <p:nvSpPr>
          <p:cNvPr id="3" name="Content Placeholder 2"/>
          <p:cNvSpPr>
            <a:spLocks noGrp="1"/>
          </p:cNvSpPr>
          <p:nvPr>
            <p:ph idx="1"/>
          </p:nvPr>
        </p:nvSpPr>
        <p:spPr>
          <a:xfrm>
            <a:off x="2028381" y="1678403"/>
            <a:ext cx="8550136" cy="4270877"/>
          </a:xfrm>
        </p:spPr>
        <p:txBody>
          <a:bodyPr>
            <a:noAutofit/>
          </a:bodyPr>
          <a:lstStyle/>
          <a:p>
            <a:r>
              <a:rPr lang="en-GB" sz="2400" dirty="0">
                <a:solidFill>
                  <a:schemeClr val="accent1">
                    <a:lumMod val="60000"/>
                    <a:lumOff val="40000"/>
                  </a:schemeClr>
                </a:solidFill>
              </a:rPr>
              <a:t>A </a:t>
            </a:r>
            <a:r>
              <a:rPr lang="en-GB" sz="2400" b="1" dirty="0">
                <a:solidFill>
                  <a:schemeClr val="accent1">
                    <a:lumMod val="60000"/>
                    <a:lumOff val="40000"/>
                  </a:schemeClr>
                </a:solidFill>
              </a:rPr>
              <a:t>representative sample </a:t>
            </a:r>
            <a:r>
              <a:rPr lang="en-GB" sz="2400" dirty="0"/>
              <a:t>is one that reflects the important characteristics of the population</a:t>
            </a:r>
          </a:p>
          <a:p>
            <a:pPr algn="ctr"/>
            <a:endParaRPr lang="en-GB" sz="2400" dirty="0"/>
          </a:p>
          <a:p>
            <a:pPr marL="114300" indent="0" algn="ctr">
              <a:buNone/>
            </a:pPr>
            <a:r>
              <a:rPr lang="en-GB" sz="2400" i="1" dirty="0"/>
              <a:t>Dog owners and depression study</a:t>
            </a:r>
          </a:p>
          <a:p>
            <a:endParaRPr lang="en-GB" sz="2400" dirty="0"/>
          </a:p>
          <a:p>
            <a:r>
              <a:rPr lang="en-GB" sz="2400" dirty="0"/>
              <a:t>Population of interest?</a:t>
            </a:r>
          </a:p>
          <a:p>
            <a:endParaRPr lang="en-GB" sz="2400" dirty="0"/>
          </a:p>
          <a:p>
            <a:endParaRPr lang="en-GB" sz="2400" dirty="0"/>
          </a:p>
          <a:p>
            <a:r>
              <a:rPr lang="en-GB" sz="2400" dirty="0"/>
              <a:t>Sample</a:t>
            </a:r>
            <a:r>
              <a:rPr lang="en-GB" sz="2400" dirty="0" smtClean="0"/>
              <a:t>?</a:t>
            </a:r>
            <a:endParaRPr lang="en-GB" sz="2400" dirty="0"/>
          </a:p>
        </p:txBody>
      </p:sp>
      <p:cxnSp>
        <p:nvCxnSpPr>
          <p:cNvPr id="4" name="Straight Arrow Connector 3"/>
          <p:cNvCxnSpPr/>
          <p:nvPr/>
        </p:nvCxnSpPr>
        <p:spPr>
          <a:xfrm>
            <a:off x="5777840" y="4371784"/>
            <a:ext cx="1332148" cy="0"/>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3967979" y="5738707"/>
            <a:ext cx="1332148" cy="0"/>
          </a:xfrm>
          <a:prstGeom prst="straightConnector1">
            <a:avLst/>
          </a:prstGeom>
          <a:ln w="25400">
            <a:solidFill>
              <a:schemeClr val="accent1">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6" name="Rounded Rectangle 5"/>
          <p:cNvSpPr/>
          <p:nvPr/>
        </p:nvSpPr>
        <p:spPr>
          <a:xfrm>
            <a:off x="7665112" y="3975740"/>
            <a:ext cx="2664296" cy="792088"/>
          </a:xfrm>
          <a:prstGeom prst="round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Every single dog owner!</a:t>
            </a:r>
            <a:endParaRPr lang="en-GB" dirty="0">
              <a:solidFill>
                <a:schemeClr val="tx1"/>
              </a:solidFill>
            </a:endParaRPr>
          </a:p>
        </p:txBody>
      </p:sp>
      <p:sp>
        <p:nvSpPr>
          <p:cNvPr id="7" name="Rounded Rectangle 6"/>
          <p:cNvSpPr/>
          <p:nvPr/>
        </p:nvSpPr>
        <p:spPr>
          <a:xfrm>
            <a:off x="5979176" y="5204212"/>
            <a:ext cx="3774544" cy="1188132"/>
          </a:xfrm>
          <a:prstGeom prst="round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 can’t ask questions of EVERY dog owner, so we take a sample of this population</a:t>
            </a:r>
            <a:endParaRPr lang="en-GB" dirty="0">
              <a:solidFill>
                <a:schemeClr val="tx1"/>
              </a:solidFill>
            </a:endParaRPr>
          </a:p>
        </p:txBody>
      </p:sp>
    </p:spTree>
    <p:extLst>
      <p:ext uri="{BB962C8B-B14F-4D97-AF65-F5344CB8AC3E}">
        <p14:creationId xmlns:p14="http://schemas.microsoft.com/office/powerpoint/2010/main" val="285267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Representative samples</a:t>
            </a:r>
            <a:endParaRPr lang="en-GB" dirty="0"/>
          </a:p>
        </p:txBody>
      </p:sp>
      <p:sp>
        <p:nvSpPr>
          <p:cNvPr id="3" name="Content Placeholder 2"/>
          <p:cNvSpPr>
            <a:spLocks noGrp="1"/>
          </p:cNvSpPr>
          <p:nvPr>
            <p:ph idx="1"/>
          </p:nvPr>
        </p:nvSpPr>
        <p:spPr/>
        <p:txBody>
          <a:bodyPr/>
          <a:lstStyle/>
          <a:p>
            <a:endParaRPr lang="en-GB"/>
          </a:p>
        </p:txBody>
      </p:sp>
      <p:pic>
        <p:nvPicPr>
          <p:cNvPr id="4" name="Picture 5" descr="pas82760_0210"/>
          <p:cNvPicPr>
            <a:picLocks noChangeAspect="1" noChangeArrowheads="1"/>
          </p:cNvPicPr>
          <p:nvPr/>
        </p:nvPicPr>
        <p:blipFill>
          <a:blip r:embed="rId2" cstate="print"/>
          <a:srcRect/>
          <a:stretch>
            <a:fillRect/>
          </a:stretch>
        </p:blipFill>
        <p:spPr bwMode="auto">
          <a:xfrm>
            <a:off x="2183625" y="2222287"/>
            <a:ext cx="7960992" cy="4104456"/>
          </a:xfrm>
          <a:prstGeom prst="rect">
            <a:avLst/>
          </a:prstGeom>
          <a:noFill/>
          <a:effectLst>
            <a:outerShdw blurRad="50800" dir="14400000">
              <a:srgbClr val="000000">
                <a:alpha val="40000"/>
              </a:srgbClr>
            </a:outerShdw>
          </a:effectLst>
        </p:spPr>
      </p:pic>
    </p:spTree>
    <p:extLst>
      <p:ext uri="{BB962C8B-B14F-4D97-AF65-F5344CB8AC3E}">
        <p14:creationId xmlns:p14="http://schemas.microsoft.com/office/powerpoint/2010/main" val="14795252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Samples </a:t>
            </a:r>
            <a:endParaRPr lang="en-GB" dirty="0"/>
          </a:p>
        </p:txBody>
      </p:sp>
      <p:sp>
        <p:nvSpPr>
          <p:cNvPr id="3" name="Content Placeholder 2"/>
          <p:cNvSpPr>
            <a:spLocks noGrp="1"/>
          </p:cNvSpPr>
          <p:nvPr>
            <p:ph idx="1"/>
          </p:nvPr>
        </p:nvSpPr>
        <p:spPr/>
        <p:txBody>
          <a:bodyPr>
            <a:normAutofit/>
          </a:bodyPr>
          <a:lstStyle/>
          <a:p>
            <a:r>
              <a:rPr lang="en-GB" sz="2400" dirty="0"/>
              <a:t>In psychological research, we are interested in people!</a:t>
            </a:r>
          </a:p>
          <a:p>
            <a:endParaRPr lang="en-GB" sz="2400" dirty="0"/>
          </a:p>
          <a:p>
            <a:r>
              <a:rPr lang="en-GB" sz="2400" dirty="0"/>
              <a:t>Who we include in our research studies is hugely important for the validity of our research findings</a:t>
            </a:r>
          </a:p>
          <a:p>
            <a:endParaRPr lang="en-GB" sz="2400" dirty="0"/>
          </a:p>
          <a:p>
            <a:r>
              <a:rPr lang="en-GB" sz="2400" dirty="0"/>
              <a:t>Sample size is extremely important in statistical </a:t>
            </a:r>
            <a:r>
              <a:rPr lang="en-GB" sz="2400" dirty="0"/>
              <a:t>analyses</a:t>
            </a:r>
            <a:endParaRPr lang="en-GB" sz="2400" dirty="0"/>
          </a:p>
        </p:txBody>
      </p:sp>
    </p:spTree>
    <p:extLst>
      <p:ext uri="{BB962C8B-B14F-4D97-AF65-F5344CB8AC3E}">
        <p14:creationId xmlns:p14="http://schemas.microsoft.com/office/powerpoint/2010/main" val="409932072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sampling</a:t>
            </a:r>
            <a:endParaRPr lang="en-GB" dirty="0"/>
          </a:p>
        </p:txBody>
      </p:sp>
      <p:sp>
        <p:nvSpPr>
          <p:cNvPr id="3" name="Content Placeholder 2"/>
          <p:cNvSpPr>
            <a:spLocks noGrp="1"/>
          </p:cNvSpPr>
          <p:nvPr>
            <p:ph idx="1"/>
          </p:nvPr>
        </p:nvSpPr>
        <p:spPr/>
        <p:txBody>
          <a:bodyPr>
            <a:normAutofit/>
          </a:bodyPr>
          <a:lstStyle/>
          <a:p>
            <a:r>
              <a:rPr lang="en-GB" sz="2400" dirty="0"/>
              <a:t>What about if you just select participants from who is available at the time to complete your study?</a:t>
            </a:r>
          </a:p>
          <a:p>
            <a:endParaRPr lang="en-GB" sz="1600" dirty="0"/>
          </a:p>
          <a:p>
            <a:pPr lvl="1"/>
            <a:r>
              <a:rPr lang="en-GB" sz="2400" dirty="0"/>
              <a:t>This is called an </a:t>
            </a:r>
            <a:r>
              <a:rPr lang="en-GB" sz="2400" b="1" dirty="0">
                <a:solidFill>
                  <a:schemeClr val="accent1">
                    <a:lumMod val="60000"/>
                    <a:lumOff val="40000"/>
                  </a:schemeClr>
                </a:solidFill>
              </a:rPr>
              <a:t>opportunity or convenience sample</a:t>
            </a:r>
          </a:p>
          <a:p>
            <a:pPr lvl="1"/>
            <a:endParaRPr lang="en-GB" sz="2400" b="1" dirty="0">
              <a:solidFill>
                <a:srgbClr val="7030A0"/>
              </a:solidFill>
            </a:endParaRPr>
          </a:p>
          <a:p>
            <a:pPr lvl="2"/>
            <a:r>
              <a:rPr lang="en-GB" sz="2000" dirty="0"/>
              <a:t>But what then about the people who aren’t available?</a:t>
            </a:r>
          </a:p>
          <a:p>
            <a:pPr lvl="1"/>
            <a:endParaRPr lang="en-GB" sz="2000" dirty="0"/>
          </a:p>
        </p:txBody>
      </p:sp>
      <p:sp>
        <p:nvSpPr>
          <p:cNvPr id="4" name="TextBox 3"/>
          <p:cNvSpPr txBox="1"/>
          <p:nvPr/>
        </p:nvSpPr>
        <p:spPr>
          <a:xfrm>
            <a:off x="1884219" y="5624947"/>
            <a:ext cx="3980872" cy="646331"/>
          </a:xfrm>
          <a:prstGeom prst="rect">
            <a:avLst/>
          </a:prstGeom>
          <a:noFill/>
          <a:ln w="19050">
            <a:solidFill>
              <a:schemeClr val="tx1"/>
            </a:solidFill>
            <a:prstDash val="dash"/>
          </a:ln>
        </p:spPr>
        <p:txBody>
          <a:bodyPr wrap="square" rtlCol="0">
            <a:spAutoFit/>
          </a:bodyPr>
          <a:lstStyle/>
          <a:p>
            <a:pPr marL="285750" indent="-285750">
              <a:buFont typeface="Wingdings" panose="05000000000000000000" pitchFamily="2" charset="2"/>
              <a:buChar char="ü"/>
            </a:pPr>
            <a:r>
              <a:rPr lang="en-GB" dirty="0"/>
              <a:t>Easy in terms of time and therefore money</a:t>
            </a:r>
            <a:endParaRPr lang="en-GB" dirty="0"/>
          </a:p>
        </p:txBody>
      </p:sp>
      <p:sp>
        <p:nvSpPr>
          <p:cNvPr id="5" name="TextBox 4"/>
          <p:cNvSpPr txBox="1"/>
          <p:nvPr/>
        </p:nvSpPr>
        <p:spPr>
          <a:xfrm>
            <a:off x="6460837" y="5763445"/>
            <a:ext cx="3980872" cy="369332"/>
          </a:xfrm>
          <a:prstGeom prst="rect">
            <a:avLst/>
          </a:prstGeom>
          <a:noFill/>
          <a:ln w="19050">
            <a:solidFill>
              <a:schemeClr val="tx1"/>
            </a:solidFill>
            <a:prstDash val="dash"/>
          </a:ln>
        </p:spPr>
        <p:txBody>
          <a:bodyPr wrap="square" rtlCol="0">
            <a:spAutoFit/>
          </a:bodyPr>
          <a:lstStyle/>
          <a:p>
            <a:pPr marL="285750" indent="-285750">
              <a:buFont typeface="Century Gothic" panose="020B0502020202020204" pitchFamily="34" charset="0"/>
              <a:buChar char="×"/>
            </a:pPr>
            <a:r>
              <a:rPr lang="en-GB" dirty="0"/>
              <a:t>Can produce biased samples</a:t>
            </a:r>
            <a:endParaRPr lang="en-GB" dirty="0"/>
          </a:p>
        </p:txBody>
      </p:sp>
    </p:spTree>
    <p:extLst>
      <p:ext uri="{BB962C8B-B14F-4D97-AF65-F5344CB8AC3E}">
        <p14:creationId xmlns:p14="http://schemas.microsoft.com/office/powerpoint/2010/main" val="1573132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sampling</a:t>
            </a:r>
            <a:endParaRPr lang="en-GB" dirty="0"/>
          </a:p>
        </p:txBody>
      </p:sp>
      <p:sp>
        <p:nvSpPr>
          <p:cNvPr id="3" name="Content Placeholder 2"/>
          <p:cNvSpPr>
            <a:spLocks noGrp="1"/>
          </p:cNvSpPr>
          <p:nvPr>
            <p:ph idx="1"/>
          </p:nvPr>
        </p:nvSpPr>
        <p:spPr/>
        <p:txBody>
          <a:bodyPr>
            <a:noAutofit/>
          </a:bodyPr>
          <a:lstStyle/>
          <a:p>
            <a:r>
              <a:rPr lang="en-GB" sz="2400" dirty="0"/>
              <a:t>Likewise, a sample of </a:t>
            </a:r>
            <a:r>
              <a:rPr lang="en-GB" sz="2400" b="1" u="sng" dirty="0">
                <a:solidFill>
                  <a:schemeClr val="accent1">
                    <a:lumMod val="60000"/>
                    <a:lumOff val="40000"/>
                  </a:schemeClr>
                </a:solidFill>
              </a:rPr>
              <a:t>volunteers</a:t>
            </a:r>
            <a:r>
              <a:rPr lang="en-GB" sz="2400" dirty="0"/>
              <a:t> are a self-selected sample</a:t>
            </a:r>
          </a:p>
          <a:p>
            <a:pPr lvl="1"/>
            <a:r>
              <a:rPr lang="en-GB" sz="2000" dirty="0"/>
              <a:t>May have their own reasons for volunteering</a:t>
            </a:r>
          </a:p>
          <a:p>
            <a:pPr lvl="1"/>
            <a:endParaRPr lang="en-GB" sz="2000" dirty="0"/>
          </a:p>
          <a:p>
            <a:pPr lvl="1"/>
            <a:endParaRPr lang="en-GB" sz="2000" dirty="0"/>
          </a:p>
          <a:p>
            <a:r>
              <a:rPr lang="en-GB" sz="2400" dirty="0"/>
              <a:t>Does not always include willing volunteers, though</a:t>
            </a:r>
          </a:p>
          <a:p>
            <a:pPr lvl="1"/>
            <a:r>
              <a:rPr lang="en-GB" sz="2000" dirty="0"/>
              <a:t>And all participants come with their own biases and expectations!</a:t>
            </a:r>
          </a:p>
          <a:p>
            <a:endParaRPr lang="en-GB" sz="1600" dirty="0"/>
          </a:p>
        </p:txBody>
      </p:sp>
    </p:spTree>
    <p:extLst>
      <p:ext uri="{BB962C8B-B14F-4D97-AF65-F5344CB8AC3E}">
        <p14:creationId xmlns:p14="http://schemas.microsoft.com/office/powerpoint/2010/main" val="427617941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sampling</a:t>
            </a:r>
            <a:endParaRPr lang="en-GB" dirty="0"/>
          </a:p>
        </p:txBody>
      </p:sp>
      <p:sp>
        <p:nvSpPr>
          <p:cNvPr id="3" name="Content Placeholder 2"/>
          <p:cNvSpPr>
            <a:spLocks noGrp="1"/>
          </p:cNvSpPr>
          <p:nvPr>
            <p:ph idx="1"/>
          </p:nvPr>
        </p:nvSpPr>
        <p:spPr>
          <a:xfrm>
            <a:off x="1973780" y="2443960"/>
            <a:ext cx="4510148" cy="3636510"/>
          </a:xfrm>
        </p:spPr>
        <p:txBody>
          <a:bodyPr/>
          <a:lstStyle/>
          <a:p>
            <a:pPr marL="0" indent="0" algn="ctr">
              <a:buNone/>
            </a:pPr>
            <a:r>
              <a:rPr lang="en-GB" b="1" dirty="0" smtClean="0">
                <a:solidFill>
                  <a:schemeClr val="accent1">
                    <a:lumMod val="60000"/>
                    <a:lumOff val="40000"/>
                  </a:schemeClr>
                </a:solidFill>
              </a:rPr>
              <a:t>Random sampling/selection</a:t>
            </a:r>
          </a:p>
          <a:p>
            <a:pPr marL="0" indent="0" algn="ctr">
              <a:buNone/>
            </a:pPr>
            <a:endParaRPr lang="en-GB" b="1" dirty="0">
              <a:solidFill>
                <a:schemeClr val="accent1">
                  <a:lumMod val="60000"/>
                  <a:lumOff val="40000"/>
                </a:schemeClr>
              </a:solidFill>
            </a:endParaRPr>
          </a:p>
          <a:p>
            <a:r>
              <a:rPr lang="en-GB" dirty="0" smtClean="0"/>
              <a:t>Selection process with no pattern</a:t>
            </a:r>
          </a:p>
          <a:p>
            <a:r>
              <a:rPr lang="en-GB" dirty="0" smtClean="0"/>
              <a:t>Every individual has an equal probability of being selected for a study</a:t>
            </a:r>
          </a:p>
          <a:p>
            <a:r>
              <a:rPr lang="en-GB" dirty="0" smtClean="0"/>
              <a:t>Reduces the likelihood of research bias</a:t>
            </a:r>
          </a:p>
          <a:p>
            <a:r>
              <a:rPr lang="en-GB" dirty="0" smtClean="0"/>
              <a:t>Names are usually selected from a computerised list</a:t>
            </a:r>
          </a:p>
        </p:txBody>
      </p:sp>
      <p:sp>
        <p:nvSpPr>
          <p:cNvPr id="4" name="Rounded Rectangle 3"/>
          <p:cNvSpPr/>
          <p:nvPr/>
        </p:nvSpPr>
        <p:spPr>
          <a:xfrm>
            <a:off x="7788346" y="1754038"/>
            <a:ext cx="3115442" cy="419695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i="1" dirty="0">
                <a:solidFill>
                  <a:schemeClr val="accent1">
                    <a:lumMod val="75000"/>
                  </a:schemeClr>
                </a:solidFill>
              </a:rPr>
              <a:t>Why assign/choose participants randomly?</a:t>
            </a:r>
          </a:p>
          <a:p>
            <a:pPr algn="ctr"/>
            <a:endParaRPr lang="en-GB" dirty="0"/>
          </a:p>
          <a:p>
            <a:pPr algn="ctr"/>
            <a:r>
              <a:rPr lang="en-GB" dirty="0">
                <a:solidFill>
                  <a:schemeClr val="accent1">
                    <a:lumMod val="75000"/>
                  </a:schemeClr>
                </a:solidFill>
              </a:rPr>
              <a:t>Samples that are assigned randomly are most likely to be truly </a:t>
            </a:r>
            <a:r>
              <a:rPr lang="en-GB" b="1" i="1" u="sng" dirty="0">
                <a:solidFill>
                  <a:schemeClr val="accent1">
                    <a:lumMod val="75000"/>
                  </a:schemeClr>
                </a:solidFill>
              </a:rPr>
              <a:t>representative</a:t>
            </a:r>
            <a:r>
              <a:rPr lang="en-GB" dirty="0">
                <a:solidFill>
                  <a:schemeClr val="accent1">
                    <a:lumMod val="75000"/>
                  </a:schemeClr>
                </a:solidFill>
              </a:rPr>
              <a:t> of the population under consideration</a:t>
            </a:r>
            <a:endParaRPr lang="en-GB" dirty="0">
              <a:solidFill>
                <a:schemeClr val="accent1">
                  <a:lumMod val="75000"/>
                </a:schemeClr>
              </a:solidFill>
            </a:endParaRPr>
          </a:p>
        </p:txBody>
      </p:sp>
    </p:spTree>
    <p:extLst>
      <p:ext uri="{BB962C8B-B14F-4D97-AF65-F5344CB8AC3E}">
        <p14:creationId xmlns:p14="http://schemas.microsoft.com/office/powerpoint/2010/main" val="3149578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questio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a:stretch>
            <a:fillRect/>
          </a:stretch>
        </p:blipFill>
        <p:spPr>
          <a:xfrm>
            <a:off x="3787984" y="367610"/>
            <a:ext cx="4389857" cy="4389857"/>
          </a:xfrm>
          <a:prstGeom prst="rect">
            <a:avLst/>
          </a:prstGeom>
        </p:spPr>
      </p:pic>
      <p:sp>
        <p:nvSpPr>
          <p:cNvPr id="4" name="Rectangle 3"/>
          <p:cNvSpPr/>
          <p:nvPr/>
        </p:nvSpPr>
        <p:spPr>
          <a:xfrm>
            <a:off x="3491396" y="5348225"/>
            <a:ext cx="4983031"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a:t>
            </a:r>
            <a:endPar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41981518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7200" dirty="0" smtClean="0"/>
              <a:t>Variables</a:t>
            </a:r>
            <a:endParaRPr lang="en-GB" sz="7200"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66607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variables</a:t>
            </a:r>
            <a:endParaRPr lang="en-GB" dirty="0"/>
          </a:p>
        </p:txBody>
      </p:sp>
      <p:sp>
        <p:nvSpPr>
          <p:cNvPr id="3" name="Content Placeholder 2"/>
          <p:cNvSpPr>
            <a:spLocks noGrp="1"/>
          </p:cNvSpPr>
          <p:nvPr>
            <p:ph idx="1"/>
          </p:nvPr>
        </p:nvSpPr>
        <p:spPr/>
        <p:txBody>
          <a:bodyPr>
            <a:normAutofit/>
          </a:bodyPr>
          <a:lstStyle/>
          <a:p>
            <a:r>
              <a:rPr lang="en-GB" sz="2400" b="1" dirty="0" smtClean="0"/>
              <a:t>Two main types of variables used in experiments:</a:t>
            </a:r>
          </a:p>
          <a:p>
            <a:endParaRPr lang="en-GB" sz="2400" dirty="0"/>
          </a:p>
          <a:p>
            <a:pPr>
              <a:buAutoNum type="arabicPeriod"/>
            </a:pPr>
            <a:r>
              <a:rPr lang="en-GB" sz="2400" i="1" dirty="0" smtClean="0"/>
              <a:t>Independent variables</a:t>
            </a:r>
          </a:p>
          <a:p>
            <a:pPr>
              <a:buAutoNum type="arabicPeriod"/>
            </a:pPr>
            <a:r>
              <a:rPr lang="en-GB" sz="2400" i="1" dirty="0" smtClean="0"/>
              <a:t>Dependent variables</a:t>
            </a:r>
          </a:p>
          <a:p>
            <a:pPr>
              <a:buAutoNum type="arabicPeriod"/>
            </a:pPr>
            <a:endParaRPr lang="en-GB" sz="2400" dirty="0"/>
          </a:p>
          <a:p>
            <a:pPr marL="0" indent="0">
              <a:buNone/>
            </a:pPr>
            <a:r>
              <a:rPr lang="en-GB" sz="2400" dirty="0" smtClean="0"/>
              <a:t>Plus – confounding or extraneous…</a:t>
            </a:r>
            <a:endParaRPr lang="en-GB" sz="2400" dirty="0"/>
          </a:p>
        </p:txBody>
      </p:sp>
    </p:spTree>
    <p:extLst>
      <p:ext uri="{BB962C8B-B14F-4D97-AF65-F5344CB8AC3E}">
        <p14:creationId xmlns:p14="http://schemas.microsoft.com/office/powerpoint/2010/main" val="290843114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Independent variable (IV)</a:t>
            </a:r>
            <a:endParaRPr lang="en-GB" dirty="0"/>
          </a:p>
        </p:txBody>
      </p:sp>
      <p:sp>
        <p:nvSpPr>
          <p:cNvPr id="3" name="Content Placeholder 2"/>
          <p:cNvSpPr>
            <a:spLocks noGrp="1"/>
          </p:cNvSpPr>
          <p:nvPr>
            <p:ph idx="1"/>
          </p:nvPr>
        </p:nvSpPr>
        <p:spPr>
          <a:xfrm>
            <a:off x="1511877" y="1874517"/>
            <a:ext cx="5901196" cy="3636510"/>
          </a:xfrm>
        </p:spPr>
        <p:txBody>
          <a:bodyPr>
            <a:noAutofit/>
          </a:bodyPr>
          <a:lstStyle/>
          <a:p>
            <a:r>
              <a:rPr lang="en-GB" sz="2400" dirty="0" smtClean="0"/>
              <a:t>The factor </a:t>
            </a:r>
            <a:r>
              <a:rPr lang="en-GB" sz="2400" dirty="0"/>
              <a:t>that is manipulated or controlled by the researcher in order to determine their effect on a given behaviour</a:t>
            </a:r>
          </a:p>
          <a:p>
            <a:endParaRPr lang="en-GB" sz="2400" dirty="0"/>
          </a:p>
          <a:p>
            <a:r>
              <a:rPr lang="en-GB" sz="2400" dirty="0"/>
              <a:t>A variable that influences a certain behaviour OR accounts for differences in a certain behaviour</a:t>
            </a:r>
          </a:p>
          <a:p>
            <a:endParaRPr lang="en-GB" sz="2400" dirty="0"/>
          </a:p>
          <a:p>
            <a:r>
              <a:rPr lang="en-GB" sz="2400" dirty="0"/>
              <a:t>The IV should </a:t>
            </a:r>
            <a:r>
              <a:rPr lang="en-GB" sz="2400" b="1" dirty="0"/>
              <a:t>NOT</a:t>
            </a:r>
            <a:r>
              <a:rPr lang="en-GB" sz="2400" dirty="0"/>
              <a:t> be influenced by anything else in your study</a:t>
            </a:r>
            <a:r>
              <a:rPr lang="en-GB" sz="2400" dirty="0" smtClean="0"/>
              <a:t>!</a:t>
            </a:r>
            <a:endParaRPr lang="en-GB" sz="2400" dirty="0"/>
          </a:p>
        </p:txBody>
      </p:sp>
      <p:sp>
        <p:nvSpPr>
          <p:cNvPr id="4" name="Explosion 1 3"/>
          <p:cNvSpPr/>
          <p:nvPr/>
        </p:nvSpPr>
        <p:spPr>
          <a:xfrm>
            <a:off x="8235195" y="2340528"/>
            <a:ext cx="3194805" cy="2951909"/>
          </a:xfrm>
          <a:prstGeom prst="irregularSeal1">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2"/>
                </a:solidFill>
              </a:rPr>
              <a:t>CAUSE</a:t>
            </a:r>
            <a:endParaRPr lang="en-GB" b="1" dirty="0">
              <a:solidFill>
                <a:schemeClr val="tx2"/>
              </a:solidFill>
            </a:endParaRPr>
          </a:p>
        </p:txBody>
      </p:sp>
    </p:spTree>
    <p:extLst>
      <p:ext uri="{BB962C8B-B14F-4D97-AF65-F5344CB8AC3E}">
        <p14:creationId xmlns:p14="http://schemas.microsoft.com/office/powerpoint/2010/main" val="1404623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Independent variable (IV)</a:t>
            </a:r>
            <a:endParaRPr lang="en-GB" dirty="0"/>
          </a:p>
        </p:txBody>
      </p:sp>
      <p:sp>
        <p:nvSpPr>
          <p:cNvPr id="3" name="Content Placeholder 2"/>
          <p:cNvSpPr>
            <a:spLocks noGrp="1"/>
          </p:cNvSpPr>
          <p:nvPr>
            <p:ph idx="1"/>
          </p:nvPr>
        </p:nvSpPr>
        <p:spPr/>
        <p:txBody>
          <a:bodyPr>
            <a:noAutofit/>
          </a:bodyPr>
          <a:lstStyle/>
          <a:p>
            <a:pPr marL="0" indent="0">
              <a:buNone/>
            </a:pPr>
            <a:r>
              <a:rPr lang="en-GB" sz="2400" b="1" dirty="0" smtClean="0"/>
              <a:t>e.g., simple IV’s:</a:t>
            </a:r>
          </a:p>
          <a:p>
            <a:pPr marL="0" indent="0">
              <a:buNone/>
            </a:pPr>
            <a:r>
              <a:rPr lang="en-GB" sz="2400" dirty="0"/>
              <a:t>	</a:t>
            </a:r>
            <a:endParaRPr lang="en-GB" sz="2400" dirty="0" smtClean="0"/>
          </a:p>
          <a:p>
            <a:pPr marL="0" indent="0">
              <a:buNone/>
            </a:pPr>
            <a:r>
              <a:rPr lang="en-GB" sz="2400" dirty="0"/>
              <a:t>	</a:t>
            </a:r>
            <a:r>
              <a:rPr lang="en-GB" sz="2400" dirty="0" smtClean="0"/>
              <a:t>Gender</a:t>
            </a:r>
          </a:p>
          <a:p>
            <a:pPr marL="0" indent="0">
              <a:buNone/>
            </a:pPr>
            <a:r>
              <a:rPr lang="en-GB" sz="2400" dirty="0"/>
              <a:t>	</a:t>
            </a:r>
            <a:r>
              <a:rPr lang="en-GB" sz="2400" dirty="0" smtClean="0"/>
              <a:t>Age</a:t>
            </a:r>
          </a:p>
          <a:p>
            <a:pPr marL="0" indent="0">
              <a:buNone/>
            </a:pPr>
            <a:endParaRPr lang="en-GB" sz="2400" dirty="0"/>
          </a:p>
          <a:p>
            <a:pPr marL="0" indent="0">
              <a:buNone/>
            </a:pPr>
            <a:r>
              <a:rPr lang="en-GB" sz="2400" b="1" dirty="0" smtClean="0"/>
              <a:t>e.g., psychological constructs:</a:t>
            </a:r>
          </a:p>
          <a:p>
            <a:pPr marL="0" indent="0">
              <a:buNone/>
            </a:pPr>
            <a:r>
              <a:rPr lang="en-GB" sz="2400" dirty="0"/>
              <a:t>	</a:t>
            </a:r>
            <a:endParaRPr lang="en-GB" sz="2400" dirty="0" smtClean="0"/>
          </a:p>
          <a:p>
            <a:pPr marL="0" indent="0">
              <a:buNone/>
            </a:pPr>
            <a:r>
              <a:rPr lang="en-GB" sz="2400" dirty="0"/>
              <a:t>	</a:t>
            </a:r>
            <a:r>
              <a:rPr lang="en-GB" sz="2400" dirty="0" smtClean="0"/>
              <a:t>Personality type</a:t>
            </a:r>
            <a:endParaRPr lang="en-GB" sz="2400" dirty="0"/>
          </a:p>
        </p:txBody>
      </p:sp>
      <p:sp>
        <p:nvSpPr>
          <p:cNvPr id="4" name="Oval 3"/>
          <p:cNvSpPr/>
          <p:nvPr/>
        </p:nvSpPr>
        <p:spPr>
          <a:xfrm rot="20937320">
            <a:off x="7142290" y="2777080"/>
            <a:ext cx="3875874" cy="1915469"/>
          </a:xfrm>
          <a:prstGeom prst="ellipse">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solidFill>
                  <a:schemeClr val="tx2"/>
                </a:solidFill>
              </a:rPr>
              <a:t>Researcher chooses what manipulations to put in place</a:t>
            </a:r>
            <a:endParaRPr lang="en-GB" dirty="0">
              <a:solidFill>
                <a:schemeClr val="tx2"/>
              </a:solidFill>
            </a:endParaRPr>
          </a:p>
        </p:txBody>
      </p:sp>
    </p:spTree>
    <p:extLst>
      <p:ext uri="{BB962C8B-B14F-4D97-AF65-F5344CB8AC3E}">
        <p14:creationId xmlns:p14="http://schemas.microsoft.com/office/powerpoint/2010/main" val="13484313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Dependent variable (DV)</a:t>
            </a:r>
            <a:endParaRPr lang="en-GB" dirty="0"/>
          </a:p>
        </p:txBody>
      </p:sp>
      <p:sp>
        <p:nvSpPr>
          <p:cNvPr id="3" name="Content Placeholder 2"/>
          <p:cNvSpPr>
            <a:spLocks noGrp="1"/>
          </p:cNvSpPr>
          <p:nvPr>
            <p:ph idx="1"/>
          </p:nvPr>
        </p:nvSpPr>
        <p:spPr>
          <a:xfrm>
            <a:off x="1310542" y="2205509"/>
            <a:ext cx="5516912" cy="3636510"/>
          </a:xfrm>
        </p:spPr>
        <p:txBody>
          <a:bodyPr>
            <a:normAutofit/>
          </a:bodyPr>
          <a:lstStyle/>
          <a:p>
            <a:r>
              <a:rPr lang="en-GB" sz="2400" dirty="0"/>
              <a:t>The factor that is </a:t>
            </a:r>
            <a:r>
              <a:rPr lang="en-GB" sz="2400" u="sng" dirty="0"/>
              <a:t>measured</a:t>
            </a:r>
            <a:r>
              <a:rPr lang="en-GB" sz="2400" dirty="0"/>
              <a:t> by the researcher and the variable that may be influenced by the independent variable</a:t>
            </a:r>
          </a:p>
          <a:p>
            <a:endParaRPr lang="en-GB" sz="2400" dirty="0"/>
          </a:p>
          <a:p>
            <a:pPr marL="0" indent="0" algn="ctr">
              <a:buNone/>
            </a:pPr>
            <a:r>
              <a:rPr lang="en-GB" sz="2400" dirty="0"/>
              <a:t>The DV </a:t>
            </a:r>
            <a:r>
              <a:rPr lang="en-GB" sz="2400" b="1" i="1" u="sng" dirty="0"/>
              <a:t>depends upon</a:t>
            </a:r>
            <a:r>
              <a:rPr lang="en-GB" sz="2400" dirty="0"/>
              <a:t> the IV!</a:t>
            </a:r>
          </a:p>
          <a:p>
            <a:endParaRPr lang="en-GB" sz="2400" dirty="0"/>
          </a:p>
        </p:txBody>
      </p:sp>
      <p:sp>
        <p:nvSpPr>
          <p:cNvPr id="4" name="Explosion 1 3"/>
          <p:cNvSpPr/>
          <p:nvPr/>
        </p:nvSpPr>
        <p:spPr>
          <a:xfrm>
            <a:off x="7681522" y="2205509"/>
            <a:ext cx="3568115" cy="3488804"/>
          </a:xfrm>
          <a:prstGeom prst="irregularSeal1">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solidFill>
                  <a:schemeClr val="tx2"/>
                </a:solidFill>
              </a:rPr>
              <a:t>EFFECT</a:t>
            </a:r>
            <a:endParaRPr lang="en-GB" b="1" dirty="0">
              <a:solidFill>
                <a:schemeClr val="tx2"/>
              </a:solidFill>
            </a:endParaRPr>
          </a:p>
        </p:txBody>
      </p:sp>
    </p:spTree>
    <p:extLst>
      <p:ext uri="{BB962C8B-B14F-4D97-AF65-F5344CB8AC3E}">
        <p14:creationId xmlns:p14="http://schemas.microsoft.com/office/powerpoint/2010/main" val="179918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0" y="1357313"/>
            <a:ext cx="2762250" cy="415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3314" y="214313"/>
            <a:ext cx="2955925"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3376" y="3500438"/>
            <a:ext cx="1990725"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4810126" y="1428750"/>
            <a:ext cx="2500313" cy="954088"/>
          </a:xfrm>
          <a:prstGeom prst="rect">
            <a:avLst/>
          </a:prstGeom>
          <a:noFill/>
          <a:ln>
            <a:solidFill>
              <a:schemeClr val="accent6">
                <a:lumMod val="60000"/>
                <a:lumOff val="40000"/>
              </a:schemeClr>
            </a:solidFill>
          </a:ln>
        </p:spPr>
        <p:txBody>
          <a:bodyPr>
            <a:spAutoFit/>
          </a:bodyPr>
          <a:lstStyle/>
          <a:p>
            <a:pPr eaLnBrk="0" hangingPunct="0">
              <a:defRPr/>
            </a:pPr>
            <a:r>
              <a:rPr lang="en-GB" sz="2800" dirty="0">
                <a:latin typeface="Jokerman" pitchFamily="82" charset="0"/>
              </a:rPr>
              <a:t>Independent variables</a:t>
            </a:r>
          </a:p>
        </p:txBody>
      </p:sp>
      <p:cxnSp>
        <p:nvCxnSpPr>
          <p:cNvPr id="6" name="Straight Arrow Connector 5"/>
          <p:cNvCxnSpPr/>
          <p:nvPr/>
        </p:nvCxnSpPr>
        <p:spPr bwMode="auto">
          <a:xfrm rot="10800000" flipV="1">
            <a:off x="3738563" y="1928814"/>
            <a:ext cx="1071562" cy="428625"/>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7" name="Straight Arrow Connector 6"/>
          <p:cNvCxnSpPr/>
          <p:nvPr/>
        </p:nvCxnSpPr>
        <p:spPr bwMode="auto">
          <a:xfrm>
            <a:off x="7310438" y="1785938"/>
            <a:ext cx="1071562" cy="0"/>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8" name="Straight Arrow Connector 7"/>
          <p:cNvCxnSpPr/>
          <p:nvPr/>
        </p:nvCxnSpPr>
        <p:spPr bwMode="auto">
          <a:xfrm flipV="1">
            <a:off x="7381876" y="2500313"/>
            <a:ext cx="1357313" cy="857250"/>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9" name="Straight Arrow Connector 8"/>
          <p:cNvCxnSpPr/>
          <p:nvPr/>
        </p:nvCxnSpPr>
        <p:spPr bwMode="auto">
          <a:xfrm rot="10800000" flipV="1">
            <a:off x="3595689" y="3357564"/>
            <a:ext cx="1285875" cy="642937"/>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sp>
        <p:nvSpPr>
          <p:cNvPr id="10" name="TextBox 9"/>
          <p:cNvSpPr txBox="1"/>
          <p:nvPr/>
        </p:nvSpPr>
        <p:spPr>
          <a:xfrm>
            <a:off x="4881563" y="2714625"/>
            <a:ext cx="2500312" cy="954088"/>
          </a:xfrm>
          <a:prstGeom prst="rect">
            <a:avLst/>
          </a:prstGeom>
          <a:noFill/>
          <a:ln>
            <a:solidFill>
              <a:schemeClr val="accent6">
                <a:lumMod val="60000"/>
                <a:lumOff val="40000"/>
              </a:schemeClr>
            </a:solidFill>
          </a:ln>
        </p:spPr>
        <p:txBody>
          <a:bodyPr>
            <a:spAutoFit/>
          </a:bodyPr>
          <a:lstStyle/>
          <a:p>
            <a:pPr eaLnBrk="0" hangingPunct="0">
              <a:defRPr/>
            </a:pPr>
            <a:r>
              <a:rPr lang="en-GB" sz="2800" dirty="0">
                <a:latin typeface="Jokerman" pitchFamily="82" charset="0"/>
              </a:rPr>
              <a:t>Dependent variables</a:t>
            </a:r>
          </a:p>
        </p:txBody>
      </p:sp>
      <p:sp>
        <p:nvSpPr>
          <p:cNvPr id="11" name="TextBox 10"/>
          <p:cNvSpPr txBox="1"/>
          <p:nvPr/>
        </p:nvSpPr>
        <p:spPr>
          <a:xfrm>
            <a:off x="5453063" y="4429125"/>
            <a:ext cx="2500312" cy="954088"/>
          </a:xfrm>
          <a:prstGeom prst="rect">
            <a:avLst/>
          </a:prstGeom>
          <a:noFill/>
          <a:ln>
            <a:solidFill>
              <a:schemeClr val="accent6">
                <a:lumMod val="60000"/>
                <a:lumOff val="40000"/>
              </a:schemeClr>
            </a:solidFill>
          </a:ln>
        </p:spPr>
        <p:txBody>
          <a:bodyPr>
            <a:spAutoFit/>
          </a:bodyPr>
          <a:lstStyle/>
          <a:p>
            <a:pPr eaLnBrk="0" hangingPunct="0">
              <a:defRPr/>
            </a:pPr>
            <a:r>
              <a:rPr lang="en-GB" sz="2800" dirty="0">
                <a:latin typeface="Jokerman" pitchFamily="82" charset="0"/>
              </a:rPr>
              <a:t>Dependent variables</a:t>
            </a:r>
          </a:p>
        </p:txBody>
      </p:sp>
      <p:sp>
        <p:nvSpPr>
          <p:cNvPr id="12" name="TextBox 11"/>
          <p:cNvSpPr txBox="1"/>
          <p:nvPr/>
        </p:nvSpPr>
        <p:spPr>
          <a:xfrm>
            <a:off x="5381626" y="5643564"/>
            <a:ext cx="2500313" cy="954087"/>
          </a:xfrm>
          <a:prstGeom prst="rect">
            <a:avLst/>
          </a:prstGeom>
          <a:noFill/>
          <a:ln>
            <a:solidFill>
              <a:schemeClr val="accent6">
                <a:lumMod val="60000"/>
                <a:lumOff val="40000"/>
              </a:schemeClr>
            </a:solidFill>
          </a:ln>
        </p:spPr>
        <p:txBody>
          <a:bodyPr>
            <a:spAutoFit/>
          </a:bodyPr>
          <a:lstStyle/>
          <a:p>
            <a:pPr eaLnBrk="0" hangingPunct="0">
              <a:defRPr/>
            </a:pPr>
            <a:r>
              <a:rPr lang="en-GB" sz="2800" dirty="0">
                <a:latin typeface="Jokerman" pitchFamily="82" charset="0"/>
              </a:rPr>
              <a:t>Independent variables</a:t>
            </a:r>
          </a:p>
        </p:txBody>
      </p:sp>
      <p:cxnSp>
        <p:nvCxnSpPr>
          <p:cNvPr id="13" name="Straight Arrow Connector 12"/>
          <p:cNvCxnSpPr/>
          <p:nvPr/>
        </p:nvCxnSpPr>
        <p:spPr bwMode="auto">
          <a:xfrm flipV="1">
            <a:off x="7953375" y="4286250"/>
            <a:ext cx="928688" cy="357188"/>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14" name="Straight Arrow Connector 13"/>
          <p:cNvCxnSpPr/>
          <p:nvPr/>
        </p:nvCxnSpPr>
        <p:spPr bwMode="auto">
          <a:xfrm>
            <a:off x="7953376" y="4714875"/>
            <a:ext cx="785813" cy="357188"/>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15" name="Straight Arrow Connector 14"/>
          <p:cNvCxnSpPr/>
          <p:nvPr/>
        </p:nvCxnSpPr>
        <p:spPr bwMode="auto">
          <a:xfrm flipV="1">
            <a:off x="7739063" y="6286500"/>
            <a:ext cx="785812" cy="285750"/>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cxnSp>
        <p:nvCxnSpPr>
          <p:cNvPr id="16" name="Straight Arrow Connector 15"/>
          <p:cNvCxnSpPr/>
          <p:nvPr/>
        </p:nvCxnSpPr>
        <p:spPr bwMode="auto">
          <a:xfrm flipV="1">
            <a:off x="7810500" y="6429376"/>
            <a:ext cx="1428750" cy="142875"/>
          </a:xfrm>
          <a:prstGeom prst="straightConnector1">
            <a:avLst/>
          </a:prstGeom>
          <a:solidFill>
            <a:schemeClr val="accent1"/>
          </a:solidFill>
          <a:ln w="31750" cap="flat" cmpd="sng" algn="ctr">
            <a:solidFill>
              <a:schemeClr val="accent6">
                <a:lumMod val="60000"/>
                <a:lumOff val="40000"/>
              </a:schemeClr>
            </a:solidFill>
            <a:prstDash val="solid"/>
            <a:round/>
            <a:headEnd type="none" w="med" len="med"/>
            <a:tailEnd type="stealth" w="lg" len="lg"/>
          </a:ln>
          <a:effectLst/>
        </p:spPr>
      </p:cxnSp>
    </p:spTree>
    <p:extLst>
      <p:ext uri="{BB962C8B-B14F-4D97-AF65-F5344CB8AC3E}">
        <p14:creationId xmlns:p14="http://schemas.microsoft.com/office/powerpoint/2010/main" val="369779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fill="hold"/>
                                        <p:tgtEl>
                                          <p:spTgt spid="6"/>
                                        </p:tgtEl>
                                        <p:attrNameLst>
                                          <p:attrName>ppt_x</p:attrName>
                                        </p:attrNameLst>
                                      </p:cBhvr>
                                      <p:tavLst>
                                        <p:tav tm="0">
                                          <p:val>
                                            <p:strVal val="0-#ppt_w/2"/>
                                          </p:val>
                                        </p:tav>
                                        <p:tav tm="100000">
                                          <p:val>
                                            <p:strVal val="#ppt_x"/>
                                          </p:val>
                                        </p:tav>
                                      </p:tavLst>
                                    </p:anim>
                                    <p:anim calcmode="lin" valueType="num">
                                      <p:cBhvr additive="base">
                                        <p:cTn id="8" dur="2000" fill="hold"/>
                                        <p:tgtEl>
                                          <p:spTgt spid="6"/>
                                        </p:tgtEl>
                                        <p:attrNameLst>
                                          <p:attrName>ppt_y</p:attrName>
                                        </p:attrNameLst>
                                      </p:cBhvr>
                                      <p:tavLst>
                                        <p:tav tm="0">
                                          <p:val>
                                            <p:strVal val="0-#ppt_h/2"/>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2000" fill="hold"/>
                                        <p:tgtEl>
                                          <p:spTgt spid="7"/>
                                        </p:tgtEl>
                                        <p:attrNameLst>
                                          <p:attrName>ppt_x</p:attrName>
                                        </p:attrNameLst>
                                      </p:cBhvr>
                                      <p:tavLst>
                                        <p:tav tm="0">
                                          <p:val>
                                            <p:strVal val="0-#ppt_w/2"/>
                                          </p:val>
                                        </p:tav>
                                        <p:tav tm="100000">
                                          <p:val>
                                            <p:strVal val="#ppt_x"/>
                                          </p:val>
                                        </p:tav>
                                      </p:tavLst>
                                    </p:anim>
                                    <p:anim calcmode="lin" valueType="num">
                                      <p:cBhvr additive="base">
                                        <p:cTn id="12" dur="2000" fill="hold"/>
                                        <p:tgtEl>
                                          <p:spTgt spid="7"/>
                                        </p:tgtEl>
                                        <p:attrNameLst>
                                          <p:attrName>ppt_y</p:attrName>
                                        </p:attrNameLst>
                                      </p:cBhvr>
                                      <p:tavLst>
                                        <p:tav tm="0">
                                          <p:val>
                                            <p:strVal val="0-#ppt_h/2"/>
                                          </p:val>
                                        </p:tav>
                                        <p:tav tm="100000">
                                          <p:val>
                                            <p:strVal val="#ppt_y"/>
                                          </p:val>
                                        </p:tav>
                                      </p:tavLst>
                                    </p:anim>
                                  </p:childTnLst>
                                </p:cTn>
                              </p:par>
                              <p:par>
                                <p:cTn id="13" presetID="2" presetClass="entr" presetSubtype="9"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2000" fill="hold"/>
                                        <p:tgtEl>
                                          <p:spTgt spid="8"/>
                                        </p:tgtEl>
                                        <p:attrNameLst>
                                          <p:attrName>ppt_x</p:attrName>
                                        </p:attrNameLst>
                                      </p:cBhvr>
                                      <p:tavLst>
                                        <p:tav tm="0">
                                          <p:val>
                                            <p:strVal val="0-#ppt_w/2"/>
                                          </p:val>
                                        </p:tav>
                                        <p:tav tm="100000">
                                          <p:val>
                                            <p:strVal val="#ppt_x"/>
                                          </p:val>
                                        </p:tav>
                                      </p:tavLst>
                                    </p:anim>
                                    <p:anim calcmode="lin" valueType="num">
                                      <p:cBhvr additive="base">
                                        <p:cTn id="16" dur="2000" fill="hold"/>
                                        <p:tgtEl>
                                          <p:spTgt spid="8"/>
                                        </p:tgtEl>
                                        <p:attrNameLst>
                                          <p:attrName>ppt_y</p:attrName>
                                        </p:attrNameLst>
                                      </p:cBhvr>
                                      <p:tavLst>
                                        <p:tav tm="0">
                                          <p:val>
                                            <p:strVal val="0-#ppt_h/2"/>
                                          </p:val>
                                        </p:tav>
                                        <p:tav tm="100000">
                                          <p:val>
                                            <p:strVal val="#ppt_y"/>
                                          </p:val>
                                        </p:tav>
                                      </p:tavLst>
                                    </p:anim>
                                  </p:childTnLst>
                                </p:cTn>
                              </p:par>
                              <p:par>
                                <p:cTn id="17" presetID="2" presetClass="entr" presetSubtype="9"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2000" fill="hold"/>
                                        <p:tgtEl>
                                          <p:spTgt spid="9"/>
                                        </p:tgtEl>
                                        <p:attrNameLst>
                                          <p:attrName>ppt_x</p:attrName>
                                        </p:attrNameLst>
                                      </p:cBhvr>
                                      <p:tavLst>
                                        <p:tav tm="0">
                                          <p:val>
                                            <p:strVal val="0-#ppt_w/2"/>
                                          </p:val>
                                        </p:tav>
                                        <p:tav tm="100000">
                                          <p:val>
                                            <p:strVal val="#ppt_x"/>
                                          </p:val>
                                        </p:tav>
                                      </p:tavLst>
                                    </p:anim>
                                    <p:anim calcmode="lin" valueType="num">
                                      <p:cBhvr additive="base">
                                        <p:cTn id="20" dur="2000" fill="hold"/>
                                        <p:tgtEl>
                                          <p:spTgt spid="9"/>
                                        </p:tgtEl>
                                        <p:attrNameLst>
                                          <p:attrName>ppt_y</p:attrName>
                                        </p:attrNameLst>
                                      </p:cBhvr>
                                      <p:tavLst>
                                        <p:tav tm="0">
                                          <p:val>
                                            <p:strVal val="0-#ppt_h/2"/>
                                          </p:val>
                                        </p:tav>
                                        <p:tav tm="100000">
                                          <p:val>
                                            <p:strVal val="#ppt_y"/>
                                          </p:val>
                                        </p:tav>
                                      </p:tavLst>
                                    </p:anim>
                                  </p:childTnLst>
                                </p:cTn>
                              </p:par>
                              <p:par>
                                <p:cTn id="21" presetID="2" presetClass="entr" presetSubtype="9"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2000" fill="hold"/>
                                        <p:tgtEl>
                                          <p:spTgt spid="13"/>
                                        </p:tgtEl>
                                        <p:attrNameLst>
                                          <p:attrName>ppt_x</p:attrName>
                                        </p:attrNameLst>
                                      </p:cBhvr>
                                      <p:tavLst>
                                        <p:tav tm="0">
                                          <p:val>
                                            <p:strVal val="0-#ppt_w/2"/>
                                          </p:val>
                                        </p:tav>
                                        <p:tav tm="100000">
                                          <p:val>
                                            <p:strVal val="#ppt_x"/>
                                          </p:val>
                                        </p:tav>
                                      </p:tavLst>
                                    </p:anim>
                                    <p:anim calcmode="lin" valueType="num">
                                      <p:cBhvr additive="base">
                                        <p:cTn id="24" dur="2000" fill="hold"/>
                                        <p:tgtEl>
                                          <p:spTgt spid="13"/>
                                        </p:tgtEl>
                                        <p:attrNameLst>
                                          <p:attrName>ppt_y</p:attrName>
                                        </p:attrNameLst>
                                      </p:cBhvr>
                                      <p:tavLst>
                                        <p:tav tm="0">
                                          <p:val>
                                            <p:strVal val="0-#ppt_h/2"/>
                                          </p:val>
                                        </p:tav>
                                        <p:tav tm="100000">
                                          <p:val>
                                            <p:strVal val="#ppt_y"/>
                                          </p:val>
                                        </p:tav>
                                      </p:tavLst>
                                    </p:anim>
                                  </p:childTnLst>
                                </p:cTn>
                              </p:par>
                              <p:par>
                                <p:cTn id="25" presetID="2" presetClass="entr" presetSubtype="9"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2000" fill="hold"/>
                                        <p:tgtEl>
                                          <p:spTgt spid="14"/>
                                        </p:tgtEl>
                                        <p:attrNameLst>
                                          <p:attrName>ppt_x</p:attrName>
                                        </p:attrNameLst>
                                      </p:cBhvr>
                                      <p:tavLst>
                                        <p:tav tm="0">
                                          <p:val>
                                            <p:strVal val="0-#ppt_w/2"/>
                                          </p:val>
                                        </p:tav>
                                        <p:tav tm="100000">
                                          <p:val>
                                            <p:strVal val="#ppt_x"/>
                                          </p:val>
                                        </p:tav>
                                      </p:tavLst>
                                    </p:anim>
                                    <p:anim calcmode="lin" valueType="num">
                                      <p:cBhvr additive="base">
                                        <p:cTn id="28" dur="2000" fill="hold"/>
                                        <p:tgtEl>
                                          <p:spTgt spid="14"/>
                                        </p:tgtEl>
                                        <p:attrNameLst>
                                          <p:attrName>ppt_y</p:attrName>
                                        </p:attrNameLst>
                                      </p:cBhvr>
                                      <p:tavLst>
                                        <p:tav tm="0">
                                          <p:val>
                                            <p:strVal val="0-#ppt_h/2"/>
                                          </p:val>
                                        </p:tav>
                                        <p:tav tm="100000">
                                          <p:val>
                                            <p:strVal val="#ppt_y"/>
                                          </p:val>
                                        </p:tav>
                                      </p:tavLst>
                                    </p:anim>
                                  </p:childTnLst>
                                </p:cTn>
                              </p:par>
                              <p:par>
                                <p:cTn id="29" presetID="2" presetClass="entr" presetSubtype="9"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2000" fill="hold"/>
                                        <p:tgtEl>
                                          <p:spTgt spid="15"/>
                                        </p:tgtEl>
                                        <p:attrNameLst>
                                          <p:attrName>ppt_x</p:attrName>
                                        </p:attrNameLst>
                                      </p:cBhvr>
                                      <p:tavLst>
                                        <p:tav tm="0">
                                          <p:val>
                                            <p:strVal val="0-#ppt_w/2"/>
                                          </p:val>
                                        </p:tav>
                                        <p:tav tm="100000">
                                          <p:val>
                                            <p:strVal val="#ppt_x"/>
                                          </p:val>
                                        </p:tav>
                                      </p:tavLst>
                                    </p:anim>
                                    <p:anim calcmode="lin" valueType="num">
                                      <p:cBhvr additive="base">
                                        <p:cTn id="32" dur="2000" fill="hold"/>
                                        <p:tgtEl>
                                          <p:spTgt spid="15"/>
                                        </p:tgtEl>
                                        <p:attrNameLst>
                                          <p:attrName>ppt_y</p:attrName>
                                        </p:attrNameLst>
                                      </p:cBhvr>
                                      <p:tavLst>
                                        <p:tav tm="0">
                                          <p:val>
                                            <p:strVal val="0-#ppt_h/2"/>
                                          </p:val>
                                        </p:tav>
                                        <p:tav tm="100000">
                                          <p:val>
                                            <p:strVal val="#ppt_y"/>
                                          </p:val>
                                        </p:tav>
                                      </p:tavLst>
                                    </p:anim>
                                  </p:childTnLst>
                                </p:cTn>
                              </p:par>
                              <p:par>
                                <p:cTn id="33" presetID="2" presetClass="entr" presetSubtype="9"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2000" fill="hold"/>
                                        <p:tgtEl>
                                          <p:spTgt spid="16"/>
                                        </p:tgtEl>
                                        <p:attrNameLst>
                                          <p:attrName>ppt_x</p:attrName>
                                        </p:attrNameLst>
                                      </p:cBhvr>
                                      <p:tavLst>
                                        <p:tav tm="0">
                                          <p:val>
                                            <p:strVal val="0-#ppt_w/2"/>
                                          </p:val>
                                        </p:tav>
                                        <p:tav tm="100000">
                                          <p:val>
                                            <p:strVal val="#ppt_x"/>
                                          </p:val>
                                        </p:tav>
                                      </p:tavLst>
                                    </p:anim>
                                    <p:anim calcmode="lin" valueType="num">
                                      <p:cBhvr additive="base">
                                        <p:cTn id="36" dur="2000" fill="hold"/>
                                        <p:tgtEl>
                                          <p:spTgt spid="1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514" y="447188"/>
            <a:ext cx="10771464" cy="1453330"/>
          </a:xfrm>
        </p:spPr>
        <p:txBody>
          <a:bodyPr>
            <a:normAutofit/>
          </a:bodyPr>
          <a:lstStyle/>
          <a:p>
            <a:pPr algn="ctr"/>
            <a:r>
              <a:rPr lang="en-GB" sz="4400" dirty="0" smtClean="0"/>
              <a:t>But – also need to consider extraneous and confounding variables</a:t>
            </a:r>
            <a:endParaRPr lang="en-GB" sz="4400" dirty="0"/>
          </a:p>
        </p:txBody>
      </p:sp>
      <p:sp>
        <p:nvSpPr>
          <p:cNvPr id="3" name="Content Placeholder 2"/>
          <p:cNvSpPr>
            <a:spLocks noGrp="1"/>
          </p:cNvSpPr>
          <p:nvPr>
            <p:ph idx="1"/>
          </p:nvPr>
        </p:nvSpPr>
        <p:spPr>
          <a:xfrm>
            <a:off x="1192585" y="2397778"/>
            <a:ext cx="3013858" cy="3636510"/>
          </a:xfrm>
        </p:spPr>
        <p:txBody>
          <a:bodyPr>
            <a:noAutofit/>
          </a:bodyPr>
          <a:lstStyle/>
          <a:p>
            <a:pPr>
              <a:buAutoNum type="arabicPeriod"/>
            </a:pPr>
            <a:r>
              <a:rPr lang="en-GB" b="1" dirty="0" smtClean="0">
                <a:solidFill>
                  <a:schemeClr val="accent1">
                    <a:lumMod val="60000"/>
                    <a:lumOff val="40000"/>
                  </a:schemeClr>
                </a:solidFill>
              </a:rPr>
              <a:t>Extraneous variables…</a:t>
            </a:r>
          </a:p>
          <a:p>
            <a:pPr>
              <a:buAutoNum type="arabicPeriod"/>
            </a:pPr>
            <a:endParaRPr lang="en-GB" dirty="0"/>
          </a:p>
          <a:p>
            <a:pPr marL="0" indent="0">
              <a:buNone/>
            </a:pPr>
            <a:r>
              <a:rPr lang="en-GB" dirty="0" smtClean="0"/>
              <a:t>Other variables which are present during the study which shouldn’t effect the study but could potentially become a confounding variables</a:t>
            </a:r>
          </a:p>
          <a:p>
            <a:pPr marL="0" indent="0">
              <a:buNone/>
            </a:pPr>
            <a:endParaRPr lang="en-GB" dirty="0"/>
          </a:p>
          <a:p>
            <a:pPr marL="400050" lvl="1" indent="0">
              <a:buNone/>
            </a:pPr>
            <a:r>
              <a:rPr lang="en-GB" dirty="0"/>
              <a:t>e.g., noise level, temperature, lighting…</a:t>
            </a:r>
            <a:endParaRPr lang="en-GB" dirty="0"/>
          </a:p>
        </p:txBody>
      </p:sp>
      <p:pic>
        <p:nvPicPr>
          <p:cNvPr id="4" name="Picture 3"/>
          <p:cNvPicPr>
            <a:picLocks noChangeAspect="1"/>
          </p:cNvPicPr>
          <p:nvPr/>
        </p:nvPicPr>
        <p:blipFill>
          <a:blip r:embed="rId2"/>
          <a:stretch>
            <a:fillRect/>
          </a:stretch>
        </p:blipFill>
        <p:spPr>
          <a:xfrm>
            <a:off x="4870687" y="2938733"/>
            <a:ext cx="2731958" cy="2317686"/>
          </a:xfrm>
          <a:prstGeom prst="rect">
            <a:avLst/>
          </a:prstGeom>
        </p:spPr>
      </p:pic>
      <p:sp>
        <p:nvSpPr>
          <p:cNvPr id="6" name="Content Placeholder 2"/>
          <p:cNvSpPr txBox="1">
            <a:spLocks/>
          </p:cNvSpPr>
          <p:nvPr/>
        </p:nvSpPr>
        <p:spPr>
          <a:xfrm>
            <a:off x="8251868" y="2397778"/>
            <a:ext cx="3013858" cy="3636510"/>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None/>
            </a:pPr>
            <a:r>
              <a:rPr lang="en-GB" b="1" dirty="0" smtClean="0">
                <a:solidFill>
                  <a:schemeClr val="accent1">
                    <a:lumMod val="60000"/>
                    <a:lumOff val="40000"/>
                  </a:schemeClr>
                </a:solidFill>
              </a:rPr>
              <a:t>2. Confounding variables…</a:t>
            </a:r>
          </a:p>
          <a:p>
            <a:pPr>
              <a:buFont typeface="Arial" panose="020B0604020202020204" pitchFamily="34" charset="0"/>
              <a:buAutoNum type="arabicPeriod"/>
            </a:pPr>
            <a:endParaRPr lang="en-GB" dirty="0" smtClean="0"/>
          </a:p>
          <a:p>
            <a:pPr marL="0" indent="0">
              <a:buFont typeface="Arial" panose="020B0604020202020204" pitchFamily="34" charset="0"/>
              <a:buNone/>
            </a:pPr>
            <a:r>
              <a:rPr lang="en-GB" dirty="0" smtClean="0"/>
              <a:t>Other variables which we </a:t>
            </a:r>
            <a:r>
              <a:rPr lang="en-GB" b="1" dirty="0" smtClean="0"/>
              <a:t>should</a:t>
            </a:r>
            <a:r>
              <a:rPr lang="en-GB" dirty="0" smtClean="0"/>
              <a:t> have controlled for but didn’t … and that could actually explain the outcome of the experiment/study</a:t>
            </a:r>
          </a:p>
          <a:p>
            <a:pPr marL="0" indent="0">
              <a:buFont typeface="Arial" panose="020B0604020202020204" pitchFamily="34" charset="0"/>
              <a:buNone/>
            </a:pPr>
            <a:endParaRPr lang="en-GB" dirty="0" smtClean="0"/>
          </a:p>
          <a:p>
            <a:pPr marL="400050" lvl="1" indent="0">
              <a:buFont typeface="Gill Sans MT" panose="020B0502020104020203" pitchFamily="34" charset="0"/>
              <a:buNone/>
            </a:pPr>
            <a:r>
              <a:rPr lang="en-GB" dirty="0" smtClean="0"/>
              <a:t>e.g., age, socio-economic status…</a:t>
            </a:r>
            <a:endParaRPr lang="en-GB" dirty="0"/>
          </a:p>
        </p:txBody>
      </p:sp>
    </p:spTree>
    <p:extLst>
      <p:ext uri="{BB962C8B-B14F-4D97-AF65-F5344CB8AC3E}">
        <p14:creationId xmlns:p14="http://schemas.microsoft.com/office/powerpoint/2010/main" val="372820711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3998" y="447188"/>
            <a:ext cx="7524003" cy="1215357"/>
          </a:xfrm>
        </p:spPr>
        <p:txBody>
          <a:bodyPr>
            <a:normAutofit fontScale="90000"/>
          </a:bodyPr>
          <a:lstStyle/>
          <a:p>
            <a:r>
              <a:rPr lang="en-GB" dirty="0" smtClean="0"/>
              <a:t>NB: BPS’s code of human research ethics</a:t>
            </a:r>
            <a:endParaRPr lang="en-GB" dirty="0"/>
          </a:p>
        </p:txBody>
      </p:sp>
      <p:sp>
        <p:nvSpPr>
          <p:cNvPr id="3" name="Content Placeholder 2"/>
          <p:cNvSpPr>
            <a:spLocks noGrp="1"/>
          </p:cNvSpPr>
          <p:nvPr>
            <p:ph idx="1"/>
          </p:nvPr>
        </p:nvSpPr>
        <p:spPr/>
        <p:txBody>
          <a:bodyPr/>
          <a:lstStyle/>
          <a:p>
            <a:r>
              <a:rPr lang="en-GB" dirty="0">
                <a:hlinkClick r:id="rId2"/>
              </a:rPr>
              <a:t>https://www.bps.org.uk/sites/beta.bps.org.uk/files/Policy%20-%20Files/Code%20of%20Human%20Research%20Ethics%20(2014).</a:t>
            </a:r>
            <a:r>
              <a:rPr lang="en-GB" dirty="0" smtClean="0">
                <a:hlinkClick r:id="rId2"/>
              </a:rPr>
              <a:t>pdf</a:t>
            </a:r>
            <a:endParaRPr lang="en-GB" dirty="0" smtClean="0"/>
          </a:p>
          <a:p>
            <a:endParaRPr lang="en-GB" dirty="0"/>
          </a:p>
          <a:p>
            <a:r>
              <a:rPr lang="en-GB" dirty="0" smtClean="0"/>
              <a:t>Ethics are important in psychological research! </a:t>
            </a:r>
          </a:p>
          <a:p>
            <a:endParaRPr lang="en-GB" dirty="0"/>
          </a:p>
          <a:p>
            <a:r>
              <a:rPr lang="en-GB" dirty="0" smtClean="0"/>
              <a:t>ALSO NB: Code of Human Research Ethics and Code of Ethics and Conduct are not the same thing!</a:t>
            </a:r>
            <a:endParaRPr lang="en-GB" dirty="0" smtClean="0"/>
          </a:p>
          <a:p>
            <a:endParaRPr lang="en-GB" dirty="0"/>
          </a:p>
          <a:p>
            <a:endParaRPr lang="en-GB" dirty="0"/>
          </a:p>
        </p:txBody>
      </p:sp>
    </p:spTree>
    <p:extLst>
      <p:ext uri="{BB962C8B-B14F-4D97-AF65-F5344CB8AC3E}">
        <p14:creationId xmlns:p14="http://schemas.microsoft.com/office/powerpoint/2010/main" val="152169247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question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a:stretch>
            <a:fillRect/>
          </a:stretch>
        </p:blipFill>
        <p:spPr>
          <a:xfrm>
            <a:off x="3787984" y="367610"/>
            <a:ext cx="4389857" cy="4389857"/>
          </a:xfrm>
          <a:prstGeom prst="rect">
            <a:avLst/>
          </a:prstGeom>
        </p:spPr>
      </p:pic>
      <p:sp>
        <p:nvSpPr>
          <p:cNvPr id="4" name="Rectangle 3"/>
          <p:cNvSpPr/>
          <p:nvPr/>
        </p:nvSpPr>
        <p:spPr>
          <a:xfrm>
            <a:off x="3491396" y="5348225"/>
            <a:ext cx="4983031" cy="923330"/>
          </a:xfrm>
          <a:prstGeom prst="rect">
            <a:avLst/>
          </a:prstGeom>
          <a:noFill/>
        </p:spPr>
        <p:txBody>
          <a:bodyPr wrap="none" lIns="91440" tIns="45720" rIns="91440" bIns="45720">
            <a:spAutoFit/>
          </a:bodyPr>
          <a:lstStyle/>
          <a:p>
            <a:pPr algn="ctr"/>
            <a:r>
              <a:rPr lang="en-US" sz="5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a:t>
            </a:r>
            <a:endPar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8029915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71</TotalTime>
  <Words>1430</Words>
  <Application>Microsoft Office PowerPoint</Application>
  <PresentationFormat>Widescreen</PresentationFormat>
  <Paragraphs>254</Paragraphs>
  <Slides>40</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Century Gothic</vt:lpstr>
      <vt:lpstr>Gill Sans MT</vt:lpstr>
      <vt:lpstr>Impact</vt:lpstr>
      <vt:lpstr>Jokerman</vt:lpstr>
      <vt:lpstr>Wingdings</vt:lpstr>
      <vt:lpstr>Wingdings 2</vt:lpstr>
      <vt:lpstr>Badge</vt:lpstr>
      <vt:lpstr>Academic Study Skills for Students</vt:lpstr>
      <vt:lpstr>Overview</vt:lpstr>
      <vt:lpstr>Why are research methods important?</vt:lpstr>
      <vt:lpstr>Importance of research methods</vt:lpstr>
      <vt:lpstr>Importance of research methods</vt:lpstr>
      <vt:lpstr>What is RESEARCH?</vt:lpstr>
      <vt:lpstr>Research methods in psychology </vt:lpstr>
      <vt:lpstr>Qualitative vs. Quantitative</vt:lpstr>
      <vt:lpstr>Qualitative research</vt:lpstr>
      <vt:lpstr>Quantitative research</vt:lpstr>
      <vt:lpstr>PowerPoint Presentation</vt:lpstr>
      <vt:lpstr>Methods of Research</vt:lpstr>
      <vt:lpstr>Naturalistic observations</vt:lpstr>
      <vt:lpstr>Naturalistic observations</vt:lpstr>
      <vt:lpstr>Descriptive reserach</vt:lpstr>
      <vt:lpstr>Descriptive research</vt:lpstr>
      <vt:lpstr>Lab experiments</vt:lpstr>
      <vt:lpstr>Lab experiments</vt:lpstr>
      <vt:lpstr>PowerPoint Presentation</vt:lpstr>
      <vt:lpstr>Survey research</vt:lpstr>
      <vt:lpstr>Survey research</vt:lpstr>
      <vt:lpstr>Survey research</vt:lpstr>
      <vt:lpstr>Survey research</vt:lpstr>
      <vt:lpstr>Sampling </vt:lpstr>
      <vt:lpstr>Representative samples</vt:lpstr>
      <vt:lpstr>Representative samples</vt:lpstr>
      <vt:lpstr>Samples </vt:lpstr>
      <vt:lpstr>Types of sampling</vt:lpstr>
      <vt:lpstr>Types of sampling</vt:lpstr>
      <vt:lpstr>Types of sampling</vt:lpstr>
      <vt:lpstr>PowerPoint Presentation</vt:lpstr>
      <vt:lpstr>Variables</vt:lpstr>
      <vt:lpstr>Defining variables</vt:lpstr>
      <vt:lpstr>1. Independent variable (IV)</vt:lpstr>
      <vt:lpstr>1. Independent variable (IV)</vt:lpstr>
      <vt:lpstr>2. Dependent variable (DV)</vt:lpstr>
      <vt:lpstr>PowerPoint Presentation</vt:lpstr>
      <vt:lpstr>But – also need to consider extraneous and confounding variables</vt:lpstr>
      <vt:lpstr>NB: BPS’s code of human research ethics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Study Skills for Students</dc:title>
  <dc:creator>Stacey Coleman</dc:creator>
  <cp:lastModifiedBy>Stacey Coleman</cp:lastModifiedBy>
  <cp:revision>5</cp:revision>
  <dcterms:created xsi:type="dcterms:W3CDTF">2019-11-14T09:06:38Z</dcterms:created>
  <dcterms:modified xsi:type="dcterms:W3CDTF">2019-11-14T10:18:23Z</dcterms:modified>
</cp:coreProperties>
</file>