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3F730-83D5-8E8E-1C09-2AB1B939E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C269E9-A275-10B3-840D-6BE0218193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603B26-2801-AD5E-0B7B-948114880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C24C9-812F-7E68-94DC-2D188900D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02EB6-5979-A3B6-06F2-5D557635F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022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9D36A-CC97-D65B-C36A-C41183F92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DDC5B-334A-D0E7-3309-BA4CA5667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70837-5A1F-8A1B-83AD-C2549502D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3332-4716-9B76-FC3C-C0EC4F872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70EA9-466A-0416-CCA6-767546FFB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473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ED62B-AFD8-940B-C672-76B0EC79B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0CC6D4-CDC1-8EF4-98EC-B20B81B586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DF2A4-4184-E762-D983-344724837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155096-C381-55AE-D12C-FCC965CE7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8AB91-AB44-1304-0283-30A6E9EF3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847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9335E-414F-89D4-8694-36FDA13B5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52F8B-5A86-9C1C-F568-673BE8119C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36DC9E-A372-DF8C-2A69-237092A576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4496F7-2A17-2DA6-BF68-72AF4427B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E6EA7A-6B29-9DF4-BEB5-B17920433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6D46BA-891B-C43E-3AC5-9193A3EEF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10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B305F-4670-2C5E-B74F-AB615C9F3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077B5B-5C93-034E-2FF3-26879DDFBC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E2E44B-8331-2352-4EF3-F5088CDFF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DC745A-A85C-C796-DA9C-FF9BB54F7F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32B9A3-7CE7-2CC5-2A96-526D3F5FAE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B91818-B362-3B10-6777-DBDF1D645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076712-5C23-40A0-AD9E-2D429B6BA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51017F-E2EA-891C-9436-5E00577C5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419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DA9E6-A405-4EE4-4406-23F14612F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64CD4A-C071-A327-636C-0AD81D799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EFDB60-B19E-325D-C46D-FC4A7D207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279FB6-50D9-8390-93AE-9CB016DE5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137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B43B11-2D76-C211-5510-713E62D9C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312EF3-08DB-01EB-1E0E-7A1017509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C50B2E-86F5-ADAA-6BD7-6AC5D25ED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612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B023E-2E41-CC73-CA55-233AC48F2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57A3C-351D-6609-172D-96F3492EF9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9EE8BB-929B-426C-FAD3-95D20F8F9B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FBD6F1-4629-51C6-52C4-11CFEF640C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FB4954-CE32-8F5F-FAF9-B5338F0F6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557769-24E3-19D1-1E10-FAFB32330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55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E2D6C-C243-FA73-D4D3-3D156D29B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E6C214-8F25-877B-75FE-55851FDDFA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5B6369-B657-E90B-8C3E-1AE451D8DE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DDFF7D-BFEF-9956-FA6A-54584AC6E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D14F57-AA1E-10F9-8342-30BC1B826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ECA11C-F047-B286-07BE-5190DECEC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76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3AEC5-BC31-D7DD-2A0D-F8DADBF11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949F4-15C3-5BD7-C00A-4561BC606A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AB00D-FC43-8FBD-4891-0369CDF9D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CD2268-8C1B-E913-B562-3C826BFCD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1CC4C-0DBA-13EF-C625-AA759DF4E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135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F9F044-6CB3-46D2-9358-C534298DFD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F7E06D-8BC5-2261-D00C-CE3E4B461E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DF3DA-5D28-7CF3-385F-70CF4D3D3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C2BFED-EE25-BF5C-DA32-103FE62F6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7BAE0-BFE1-82CE-372C-FA0911E1E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866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25B905-D007-FA85-C056-96FBB57E3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35F25A-AAF9-6BE5-3C45-52D2FB1846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7BAED-0A4F-0D7F-C5D2-5FEFD95F6C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ED3B2E-B2B3-B34F-924C-5C0D370E4E7E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0BD52D-7421-91FC-FD89-F7803AA5EE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6B7BC-0F3C-9FB1-A418-A91079459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A0ED03-AF3B-3E4C-9CF3-4AD1DD5AFC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904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2007_Honda_Civic_TypeR_01.JPG" TargetMode="Externa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Relationship Id="rId5" Type="http://schemas.openxmlformats.org/officeDocument/2006/relationships/hyperlink" Target="https://it.wikipedia.org/wiki/File:Honda_Africatwin.jpg" TargetMode="External" /><Relationship Id="rId4" Type="http://schemas.openxmlformats.org/officeDocument/2006/relationships/image" Target="../media/image2.jpeg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fhlogo.blogspot.com/2011/11/honda-cars.html" TargetMode="External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7.xml" /><Relationship Id="rId5" Type="http://schemas.openxmlformats.org/officeDocument/2006/relationships/hyperlink" Target="https://freepngimg.com/png/30656-honda-logo-red" TargetMode="External" /><Relationship Id="rId4" Type="http://schemas.openxmlformats.org/officeDocument/2006/relationships/image" Target="../media/image4.png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global.honda/en/about/profile.html" TargetMode="External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hyperlink" Target="https://global.honda/en/newsroom/news/2023/c230426eng.html?utm_source=chatgpt.com" TargetMode="External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trategicmanagementinsight.com/swot-analyses/honda-swot-analysis/" TargetMode="External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honda-png/download/5364" TargetMode="External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.honda/en/newsroom/news/2023/c230426eng.html?utm_source=chatgpt.com" TargetMode="External" /><Relationship Id="rId2" Type="http://schemas.openxmlformats.org/officeDocument/2006/relationships/hyperlink" Target="https://global.honda/en/about/profile.html" TargetMode="External" /><Relationship Id="rId1" Type="http://schemas.openxmlformats.org/officeDocument/2006/relationships/slideLayout" Target="../slideLayouts/slideLayout7.xml" /><Relationship Id="rId4" Type="http://schemas.openxmlformats.org/officeDocument/2006/relationships/hyperlink" Target="https://strategicmanagementinsight.com/swot-analyses/honda-swot-analysis/" TargetMode="Externa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nknowncystic.wordpress.com/2012/05/" TargetMode="External" /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88A1E8-8BFA-943C-2625-66DEDFBE690F}"/>
              </a:ext>
            </a:extLst>
          </p:cNvPr>
          <p:cNvSpPr txBox="1"/>
          <p:nvPr/>
        </p:nvSpPr>
        <p:spPr>
          <a:xfrm>
            <a:off x="5184074" y="251212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CD864D-6342-321C-284F-4E763DAE217B}"/>
              </a:ext>
            </a:extLst>
          </p:cNvPr>
          <p:cNvSpPr txBox="1"/>
          <p:nvPr/>
        </p:nvSpPr>
        <p:spPr>
          <a:xfrm>
            <a:off x="3599708" y="1844139"/>
            <a:ext cx="4155374" cy="916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E36FC0-7F03-910F-A88F-4AFEFDAD7D9D}"/>
              </a:ext>
            </a:extLst>
          </p:cNvPr>
          <p:cNvSpPr txBox="1"/>
          <p:nvPr/>
        </p:nvSpPr>
        <p:spPr>
          <a:xfrm>
            <a:off x="3264483" y="352838"/>
            <a:ext cx="5656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/>
              <a:t>      </a:t>
            </a:r>
            <a:r>
              <a:rPr lang="en-GB" dirty="0">
                <a:solidFill>
                  <a:srgbClr val="00B050"/>
                </a:solidFill>
              </a:rPr>
              <a:t>      </a:t>
            </a:r>
            <a:r>
              <a:rPr lang="en-GB" sz="2400" b="1" u="sng" dirty="0">
                <a:solidFill>
                  <a:srgbClr val="00B050"/>
                </a:solidFill>
              </a:rPr>
              <a:t> Honda Motor Co. Ltd Presentation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937145-3C4B-4BD2-5303-104DD1DF713A}"/>
              </a:ext>
            </a:extLst>
          </p:cNvPr>
          <p:cNvSpPr txBox="1"/>
          <p:nvPr/>
        </p:nvSpPr>
        <p:spPr>
          <a:xfrm>
            <a:off x="1192878" y="1428093"/>
            <a:ext cx="1031587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 </a:t>
            </a:r>
            <a:r>
              <a:rPr lang="en-GB" sz="2400" b="1" dirty="0">
                <a:solidFill>
                  <a:srgbClr val="FF0000"/>
                </a:solidFill>
              </a:rPr>
              <a:t>Name:</a:t>
            </a:r>
            <a:r>
              <a:rPr lang="en-GB" sz="2400" b="1" dirty="0"/>
              <a:t> Amdad Hussain</a:t>
            </a:r>
            <a:endParaRPr lang="en-US"/>
          </a:p>
          <a:p>
            <a:pPr algn="ctr"/>
            <a:endParaRPr lang="en-GB" sz="2400" b="1" dirty="0"/>
          </a:p>
          <a:p>
            <a:pPr algn="ctr"/>
            <a:r>
              <a:rPr lang="en-GB" sz="2400" b="1" dirty="0">
                <a:solidFill>
                  <a:srgbClr val="FF0000"/>
                </a:solidFill>
              </a:rPr>
              <a:t>Student ID:</a:t>
            </a:r>
            <a:r>
              <a:rPr lang="en-GB" sz="2400" b="1" dirty="0"/>
              <a:t> 2413131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>
                <a:solidFill>
                  <a:srgbClr val="FF0000"/>
                </a:solidFill>
              </a:rPr>
              <a:t>Module code:</a:t>
            </a:r>
            <a:r>
              <a:rPr lang="en-GB" sz="2400" b="1" dirty="0"/>
              <a:t> LCBB4014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>
                <a:solidFill>
                  <a:srgbClr val="FF0000"/>
                </a:solidFill>
              </a:rPr>
              <a:t>Module name:</a:t>
            </a:r>
            <a:r>
              <a:rPr lang="en-GB" sz="2400" b="1" dirty="0"/>
              <a:t> Introduction to Business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>
                <a:solidFill>
                  <a:srgbClr val="FF0000"/>
                </a:solidFill>
              </a:rPr>
              <a:t>Lecturer:</a:t>
            </a:r>
            <a:r>
              <a:rPr lang="en-GB" sz="2400" b="1" dirty="0"/>
              <a:t> Said Usman</a:t>
            </a:r>
          </a:p>
        </p:txBody>
      </p:sp>
      <p:pic>
        <p:nvPicPr>
          <p:cNvPr id="5" name="Picture 4" descr="A white car in a showroom&#10;&#10;AI-generated content may be incorrect.">
            <a:extLst>
              <a:ext uri="{FF2B5EF4-FFF2-40B4-BE49-F238E27FC236}">
                <a16:creationId xmlns:a16="http://schemas.microsoft.com/office/drawing/2014/main" id="{8D29A2AC-B407-98C6-8F3C-EEC50B4E3A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" y="3989363"/>
            <a:ext cx="3560768" cy="2865120"/>
          </a:xfrm>
          <a:prstGeom prst="rect">
            <a:avLst/>
          </a:prstGeom>
        </p:spPr>
      </p:pic>
      <p:pic>
        <p:nvPicPr>
          <p:cNvPr id="9" name="Picture 8" descr="A group of motorcycles in a room&#10;&#10;AI-generated content may be incorrect.">
            <a:extLst>
              <a:ext uri="{FF2B5EF4-FFF2-40B4-BE49-F238E27FC236}">
                <a16:creationId xmlns:a16="http://schemas.microsoft.com/office/drawing/2014/main" id="{01C485EA-958F-6E04-0CC2-AC10C2C2C3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1" y="-3634"/>
            <a:ext cx="3563815" cy="3113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338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ED94B6-E64E-7B61-21AA-F001F6F5B742}"/>
              </a:ext>
            </a:extLst>
          </p:cNvPr>
          <p:cNvSpPr txBox="1"/>
          <p:nvPr/>
        </p:nvSpPr>
        <p:spPr>
          <a:xfrm>
            <a:off x="3158605" y="352822"/>
            <a:ext cx="534274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/>
              <a:t>                           </a:t>
            </a:r>
            <a:r>
              <a:rPr lang="en-GB" sz="2800" b="1" u="sng"/>
              <a:t> Contents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7E51C4-D1F8-D388-4F9C-1DC30285BE3C}"/>
              </a:ext>
            </a:extLst>
          </p:cNvPr>
          <p:cNvSpPr txBox="1"/>
          <p:nvPr/>
        </p:nvSpPr>
        <p:spPr>
          <a:xfrm>
            <a:off x="487232" y="890457"/>
            <a:ext cx="1145834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ctr">
              <a:buAutoNum type="arabicPeriod"/>
            </a:pPr>
            <a:r>
              <a:rPr lang="en-GB" b="1" dirty="0"/>
              <a:t>Company Overview                                                                      Page 3</a:t>
            </a:r>
            <a:endParaRPr lang="en-US"/>
          </a:p>
          <a:p>
            <a:pPr marL="342900" indent="-342900" algn="ctr">
              <a:buAutoNum type="arabicPeriod"/>
            </a:pPr>
            <a:endParaRPr lang="en-GB" b="1"/>
          </a:p>
          <a:p>
            <a:pPr marL="342900" indent="-342900" algn="ctr">
              <a:buAutoNum type="arabicPeriod"/>
            </a:pPr>
            <a:r>
              <a:rPr lang="en-GB" b="1" dirty="0"/>
              <a:t>Market Presence                                                                            Page 4</a:t>
            </a:r>
          </a:p>
          <a:p>
            <a:pPr marL="342900" indent="-342900" algn="ctr">
              <a:buAutoNum type="arabicPeriod"/>
            </a:pPr>
            <a:endParaRPr lang="en-GB" b="1"/>
          </a:p>
          <a:p>
            <a:pPr marL="342900" indent="-342900" algn="ctr">
              <a:buAutoNum type="arabicPeriod"/>
            </a:pPr>
            <a:r>
              <a:rPr lang="en-GB" b="1" dirty="0"/>
              <a:t>Electric Vehicles                                                                             Page 5</a:t>
            </a:r>
          </a:p>
          <a:p>
            <a:pPr marL="342900" indent="-342900" algn="ctr">
              <a:buAutoNum type="arabicPeriod"/>
            </a:pPr>
            <a:endParaRPr lang="en-GB" b="1"/>
          </a:p>
          <a:p>
            <a:pPr marL="342900" indent="-342900" algn="ctr">
              <a:buAutoNum type="arabicPeriod"/>
            </a:pPr>
            <a:r>
              <a:rPr lang="en-GB" b="1" dirty="0"/>
              <a:t>SWOT Analysis                                                                                 Page 6</a:t>
            </a:r>
          </a:p>
          <a:p>
            <a:pPr marL="342900" indent="-342900" algn="ctr">
              <a:buAutoNum type="arabicPeriod"/>
            </a:pPr>
            <a:endParaRPr lang="en-GB" b="1"/>
          </a:p>
          <a:p>
            <a:pPr marL="342900" indent="-342900" algn="ctr">
              <a:buAutoNum type="arabicPeriod"/>
            </a:pPr>
            <a:r>
              <a:rPr lang="en-GB" b="1" dirty="0"/>
              <a:t>PESTEL Analysis                                                                              Page 7</a:t>
            </a:r>
          </a:p>
          <a:p>
            <a:pPr marL="342900" indent="-342900" algn="ctr">
              <a:buAutoNum type="arabicPeriod"/>
            </a:pPr>
            <a:endParaRPr lang="en-GB" b="1" dirty="0"/>
          </a:p>
          <a:p>
            <a:pPr marL="342900" indent="-342900" algn="ctr">
              <a:buAutoNum type="arabicPeriod"/>
            </a:pPr>
            <a:r>
              <a:rPr lang="en-GB" b="1" dirty="0"/>
              <a:t>Impact of Globalisation                                                              Page 8</a:t>
            </a:r>
          </a:p>
          <a:p>
            <a:pPr marL="342900" indent="-342900" algn="ctr">
              <a:buAutoNum type="arabicPeriod"/>
            </a:pPr>
            <a:endParaRPr lang="en-GB" b="1" dirty="0"/>
          </a:p>
          <a:p>
            <a:pPr marL="342900" indent="-342900" algn="ctr">
              <a:buAutoNum type="arabicPeriod"/>
            </a:pPr>
            <a:r>
              <a:rPr lang="en-GB" b="1" dirty="0"/>
              <a:t>Influence of Innovation                                                               Page 9</a:t>
            </a:r>
          </a:p>
          <a:p>
            <a:pPr marL="342900" indent="-342900" algn="ctr">
              <a:buAutoNum type="arabicPeriod"/>
            </a:pPr>
            <a:endParaRPr lang="en-GB" b="1" dirty="0"/>
          </a:p>
          <a:p>
            <a:pPr marL="342900" indent="-342900" algn="ctr">
              <a:buAutoNum type="arabicPeriod"/>
            </a:pPr>
            <a:endParaRPr lang="en-GB" b="1" dirty="0"/>
          </a:p>
          <a:p>
            <a:pPr marL="342900" indent="-342900" algn="ctr">
              <a:buAutoNum type="arabicPeriod"/>
            </a:pPr>
            <a:r>
              <a:rPr lang="en-GB" b="1"/>
              <a:t>Recommendation                                                                          Page 10</a:t>
            </a:r>
          </a:p>
          <a:p>
            <a:pPr marL="342900" indent="-342900" algn="ctr">
              <a:buAutoNum type="arabicPeriod"/>
            </a:pPr>
            <a:endParaRPr lang="en-GB" b="1" dirty="0"/>
          </a:p>
          <a:p>
            <a:pPr marL="342900" indent="-342900" algn="ctr">
              <a:buAutoNum type="arabicPeriod"/>
            </a:pPr>
            <a:r>
              <a:rPr lang="en-GB" b="1" dirty="0"/>
              <a:t>Conclusion                                                                                         Page 11</a:t>
            </a:r>
          </a:p>
          <a:p>
            <a:pPr marL="342900" indent="-342900" algn="ctr">
              <a:buAutoNum type="arabicPeriod"/>
            </a:pPr>
            <a:endParaRPr lang="en-GB" b="1" dirty="0"/>
          </a:p>
          <a:p>
            <a:pPr marL="342900" indent="-342900" algn="ctr">
              <a:buAutoNum type="arabicPeriod"/>
            </a:pPr>
            <a:r>
              <a:rPr lang="en-GB" b="1" dirty="0"/>
              <a:t>Reference List                                                                                   Page 12</a:t>
            </a:r>
          </a:p>
        </p:txBody>
      </p:sp>
    </p:spTree>
    <p:extLst>
      <p:ext uri="{BB962C8B-B14F-4D97-AF65-F5344CB8AC3E}">
        <p14:creationId xmlns:p14="http://schemas.microsoft.com/office/powerpoint/2010/main" val="1652544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7FBBD1-75B2-AE21-8AEA-91A3B37A8E93}"/>
              </a:ext>
            </a:extLst>
          </p:cNvPr>
          <p:cNvSpPr txBox="1"/>
          <p:nvPr/>
        </p:nvSpPr>
        <p:spPr>
          <a:xfrm>
            <a:off x="3561832" y="252016"/>
            <a:ext cx="45866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        </a:t>
            </a:r>
            <a:r>
              <a:rPr lang="en-GB" sz="2400" b="1" u="sng"/>
              <a:t>Company Overview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69738C-9522-F196-019A-081567AB1B69}"/>
              </a:ext>
            </a:extLst>
          </p:cNvPr>
          <p:cNvSpPr txBox="1"/>
          <p:nvPr/>
        </p:nvSpPr>
        <p:spPr>
          <a:xfrm>
            <a:off x="918385" y="722353"/>
            <a:ext cx="11108183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The founder of </a:t>
            </a:r>
            <a:r>
              <a:rPr lang="en-GB" sz="2400" b="1" err="1"/>
              <a:t>honda</a:t>
            </a:r>
            <a:r>
              <a:rPr lang="en-GB" sz="2400" b="1"/>
              <a:t> was Soichiro Honda, but now run by Toshihiro </a:t>
            </a:r>
            <a:r>
              <a:rPr lang="en-GB" sz="2400" b="1" err="1"/>
              <a:t>Mibe</a:t>
            </a:r>
            <a:r>
              <a:rPr lang="en-GB" sz="2400" b="1"/>
              <a:t>.</a:t>
            </a:r>
          </a:p>
          <a:p>
            <a:endParaRPr lang="en-GB" sz="2400" b="1"/>
          </a:p>
          <a:p>
            <a:r>
              <a:rPr lang="en-GB" sz="2400" b="1"/>
              <a:t>It all began in a Honda technical research institute in 1946. Which later became Honda Motor Co. Ltd in 1948.</a:t>
            </a:r>
            <a:endParaRPr lang="en-GB" sz="2400"/>
          </a:p>
          <a:p>
            <a:endParaRPr lang="en-GB" sz="2400" b="1"/>
          </a:p>
          <a:p>
            <a:r>
              <a:rPr lang="en-GB" sz="2400" b="1"/>
              <a:t>Honda group has 357 companies around the world.</a:t>
            </a:r>
          </a:p>
          <a:p>
            <a:endParaRPr lang="en-GB" sz="2400" b="1"/>
          </a:p>
          <a:p>
            <a:r>
              <a:rPr lang="en-GB" sz="2400" b="1"/>
              <a:t>Company started with small motorized bikes before expanding into cars which first made its way onto the road in 1960s. </a:t>
            </a:r>
            <a:r>
              <a:rPr lang="en-GB" sz="2400" b="1" err="1"/>
              <a:t>Its</a:t>
            </a:r>
            <a:r>
              <a:rPr lang="en-GB" sz="2400" b="1"/>
              <a:t> for economical car sales like compact cars, sedans, SUV and pickups etc. Luxury ones are Acura.</a:t>
            </a:r>
          </a:p>
          <a:p>
            <a:endParaRPr lang="en-GB" sz="2400" b="1"/>
          </a:p>
          <a:p>
            <a:r>
              <a:rPr lang="en-GB" sz="2400" b="1"/>
              <a:t>Recently the company has made choices of going in to</a:t>
            </a:r>
            <a:r>
              <a:rPr lang="en-GB" sz="2400" b="1">
                <a:solidFill>
                  <a:srgbClr val="FF0000"/>
                </a:solidFill>
              </a:rPr>
              <a:t> Electric Vehicles </a:t>
            </a:r>
            <a:r>
              <a:rPr lang="en-GB" sz="2400" b="1"/>
              <a:t>due to the expanding business.</a:t>
            </a:r>
            <a:endParaRPr lang="en-GB" sz="2400"/>
          </a:p>
          <a:p>
            <a:endParaRPr lang="en-GB" sz="2400" b="1">
              <a:solidFill>
                <a:srgbClr val="FF0000"/>
              </a:solidFill>
            </a:endParaRPr>
          </a:p>
        </p:txBody>
      </p:sp>
      <p:pic>
        <p:nvPicPr>
          <p:cNvPr id="7" name="Picture 6" descr="A silver and red logo&#10;&#10;AI-generated content may be incorrect.">
            <a:extLst>
              <a:ext uri="{FF2B5EF4-FFF2-40B4-BE49-F238E27FC236}">
                <a16:creationId xmlns:a16="http://schemas.microsoft.com/office/drawing/2014/main" id="{620AF764-D524-A0F8-5C59-BFD1FCD325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57952" y="5266592"/>
            <a:ext cx="1283664" cy="1424354"/>
          </a:xfrm>
          <a:prstGeom prst="rect">
            <a:avLst/>
          </a:prstGeom>
        </p:spPr>
      </p:pic>
      <p:pic>
        <p:nvPicPr>
          <p:cNvPr id="13" name="Picture 12" descr="A red logo with wings&#10;&#10;AI-generated content may be incorrect.">
            <a:extLst>
              <a:ext uri="{FF2B5EF4-FFF2-40B4-BE49-F238E27FC236}">
                <a16:creationId xmlns:a16="http://schemas.microsoft.com/office/drawing/2014/main" id="{1A1D789B-4207-D53F-6275-D45F1205B8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66792" y="5032131"/>
            <a:ext cx="1834663" cy="1881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937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1376CD-A61A-30F5-F478-944A1F18B03B}"/>
              </a:ext>
            </a:extLst>
          </p:cNvPr>
          <p:cNvSpPr txBox="1"/>
          <p:nvPr/>
        </p:nvSpPr>
        <p:spPr>
          <a:xfrm>
            <a:off x="3791452" y="184626"/>
            <a:ext cx="495632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                      </a:t>
            </a:r>
            <a:r>
              <a:rPr lang="en-GB" sz="2400" b="1" u="sng"/>
              <a:t>Market Presence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0E7EBD-DDA5-99B5-56F8-AA53EF769C7A}"/>
              </a:ext>
            </a:extLst>
          </p:cNvPr>
          <p:cNvSpPr txBox="1"/>
          <p:nvPr/>
        </p:nvSpPr>
        <p:spPr>
          <a:xfrm>
            <a:off x="588038" y="660605"/>
            <a:ext cx="113575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The company has a big Market presence, where they provide state of the art vehicles worldwide.</a:t>
            </a:r>
          </a:p>
          <a:p>
            <a:r>
              <a:rPr lang="en-GB" b="1"/>
              <a:t>Honda has presence in</a:t>
            </a:r>
            <a:r>
              <a:rPr lang="en-GB" b="1">
                <a:solidFill>
                  <a:srgbClr val="FF0000"/>
                </a:solidFill>
              </a:rPr>
              <a:t> North America, China, Japan, Asia, Europe,</a:t>
            </a:r>
            <a:r>
              <a:rPr lang="en-GB" b="1"/>
              <a:t> and</a:t>
            </a:r>
            <a:r>
              <a:rPr lang="en-GB" b="1">
                <a:solidFill>
                  <a:srgbClr val="FF0000"/>
                </a:solidFill>
              </a:rPr>
              <a:t> other</a:t>
            </a:r>
            <a:r>
              <a:rPr lang="en-GB" b="1"/>
              <a:t> parts of the world.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0C10EF-CE26-8FE3-841B-90B54E42DFA6}"/>
              </a:ext>
            </a:extLst>
          </p:cNvPr>
          <p:cNvSpPr txBox="1"/>
          <p:nvPr/>
        </p:nvSpPr>
        <p:spPr>
          <a:xfrm>
            <a:off x="375218" y="1315755"/>
            <a:ext cx="2923391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/>
              <a:t>Sales Revenue in geographical markets</a:t>
            </a:r>
          </a:p>
          <a:p>
            <a:r>
              <a:rPr lang="en-GB" b="1" i="1">
                <a:solidFill>
                  <a:srgbClr val="FF0000"/>
                </a:solidFill>
              </a:rPr>
              <a:t>North America:</a:t>
            </a:r>
            <a:r>
              <a:rPr lang="en-GB" b="1" i="1"/>
              <a:t> 59.0%</a:t>
            </a:r>
          </a:p>
          <a:p>
            <a:r>
              <a:rPr lang="en-GB" b="1" i="1">
                <a:solidFill>
                  <a:srgbClr val="FF0000"/>
                </a:solidFill>
              </a:rPr>
              <a:t>Asia: </a:t>
            </a:r>
            <a:r>
              <a:rPr lang="en-GB" b="1" i="1"/>
              <a:t>18.9%</a:t>
            </a:r>
          </a:p>
          <a:p>
            <a:r>
              <a:rPr lang="en-GB" b="1" i="1">
                <a:solidFill>
                  <a:srgbClr val="FF0000"/>
                </a:solidFill>
              </a:rPr>
              <a:t>Japan: </a:t>
            </a:r>
            <a:r>
              <a:rPr lang="en-GB" b="1" i="1"/>
              <a:t>11.4%</a:t>
            </a:r>
          </a:p>
          <a:p>
            <a:r>
              <a:rPr lang="en-GB" b="1" i="1">
                <a:solidFill>
                  <a:srgbClr val="FF0000"/>
                </a:solidFill>
              </a:rPr>
              <a:t>Europe:</a:t>
            </a:r>
            <a:r>
              <a:rPr lang="en-GB" b="1" i="1"/>
              <a:t> 6.4%</a:t>
            </a:r>
          </a:p>
          <a:p>
            <a:endParaRPr lang="en-GB" b="1" i="1"/>
          </a:p>
          <a:p>
            <a:r>
              <a:rPr lang="en-GB" b="1" i="1"/>
              <a:t>Consolidated operating profit: 1,213 billion yen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6E1504-DA37-A089-816B-A164493116B8}"/>
              </a:ext>
            </a:extLst>
          </p:cNvPr>
          <p:cNvSpPr txBox="1"/>
          <p:nvPr/>
        </p:nvSpPr>
        <p:spPr>
          <a:xfrm>
            <a:off x="300690" y="4100364"/>
            <a:ext cx="30746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/>
              <a:t>Sales Revenue in business segments</a:t>
            </a:r>
          </a:p>
          <a:p>
            <a:r>
              <a:rPr lang="en-GB" b="1">
                <a:solidFill>
                  <a:srgbClr val="FF0000"/>
                </a:solidFill>
              </a:rPr>
              <a:t>Automobiles:</a:t>
            </a:r>
            <a:r>
              <a:rPr lang="en-GB" b="1"/>
              <a:t> 65%</a:t>
            </a:r>
          </a:p>
          <a:p>
            <a:r>
              <a:rPr lang="en-GB" b="1">
                <a:solidFill>
                  <a:srgbClr val="FF0000"/>
                </a:solidFill>
              </a:rPr>
              <a:t>Motorcycles:</a:t>
            </a:r>
            <a:r>
              <a:rPr lang="en-GB" b="1"/>
              <a:t> 16.7%</a:t>
            </a:r>
          </a:p>
          <a:p>
            <a:r>
              <a:rPr lang="en-GB" b="1">
                <a:solidFill>
                  <a:srgbClr val="FF0000"/>
                </a:solidFill>
              </a:rPr>
              <a:t>Financial Service:</a:t>
            </a:r>
            <a:r>
              <a:rPr lang="en-GB" b="1"/>
              <a:t> 16.2%</a:t>
            </a:r>
          </a:p>
          <a:p>
            <a:r>
              <a:rPr lang="en-GB" b="1">
                <a:solidFill>
                  <a:srgbClr val="FF0000"/>
                </a:solidFill>
              </a:rPr>
              <a:t>Power products and other businesses:</a:t>
            </a:r>
            <a:r>
              <a:rPr lang="en-GB" b="1"/>
              <a:t> 1.8%</a:t>
            </a:r>
          </a:p>
          <a:p>
            <a:endParaRPr lang="en-GB" b="1"/>
          </a:p>
          <a:p>
            <a:r>
              <a:rPr lang="en-GB" b="1"/>
              <a:t>Consolidated Sales revenue: 21,688 billion yen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A12E50-D5E8-10DB-F17F-B164FE34CD21}"/>
              </a:ext>
            </a:extLst>
          </p:cNvPr>
          <p:cNvSpPr txBox="1"/>
          <p:nvPr/>
        </p:nvSpPr>
        <p:spPr>
          <a:xfrm>
            <a:off x="4069452" y="5986740"/>
            <a:ext cx="79041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u="sng">
                <a:solidFill>
                  <a:srgbClr val="00B0F0"/>
                </a:solidFill>
              </a:rPr>
              <a:t>Reference:</a:t>
            </a:r>
            <a:r>
              <a:rPr lang="en-GB" b="1">
                <a:solidFill>
                  <a:srgbClr val="00B0F0"/>
                </a:solidFill>
              </a:rPr>
              <a:t> Information about the company and market, available at:</a:t>
            </a:r>
            <a:r>
              <a:rPr lang="en-GB"/>
              <a:t> </a:t>
            </a:r>
            <a:r>
              <a:rPr lang="en-GB">
                <a:hlinkClick r:id="rId2"/>
              </a:rPr>
              <a:t>https://global.honda/en/about/profile.html</a:t>
            </a:r>
            <a:r>
              <a:rPr lang="en-GB"/>
              <a:t> 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59B7F5-83D5-ED6D-02A4-BB5852854C95}"/>
              </a:ext>
            </a:extLst>
          </p:cNvPr>
          <p:cNvSpPr txBox="1"/>
          <p:nvPr/>
        </p:nvSpPr>
        <p:spPr>
          <a:xfrm>
            <a:off x="5930787" y="1629706"/>
            <a:ext cx="5745975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Honda only sold in Japan, but has expanded into other countries over time. Since 1950 when it started to export motorcycles outside of Japan it has seen a great global presence. </a:t>
            </a:r>
          </a:p>
          <a:p>
            <a:r>
              <a:rPr lang="en-GB" b="1" dirty="0"/>
              <a:t>Worldwide Unit sales  for the Fiscal year ended 31st March 2025.</a:t>
            </a:r>
          </a:p>
          <a:p>
            <a:r>
              <a:rPr lang="en-GB" b="1" dirty="0">
                <a:solidFill>
                  <a:srgbClr val="FF0000"/>
                </a:solidFill>
              </a:rPr>
              <a:t>Automobiles:</a:t>
            </a:r>
            <a:r>
              <a:rPr lang="en-GB" b="1" dirty="0"/>
              <a:t> 3.71 million units</a:t>
            </a:r>
          </a:p>
          <a:p>
            <a:r>
              <a:rPr lang="en-GB" b="1" dirty="0">
                <a:solidFill>
                  <a:srgbClr val="FF0000"/>
                </a:solidFill>
              </a:rPr>
              <a:t>Motorcycles:</a:t>
            </a:r>
            <a:r>
              <a:rPr lang="en-GB" b="1" dirty="0"/>
              <a:t> 20.57 million units</a:t>
            </a:r>
          </a:p>
          <a:p>
            <a:r>
              <a:rPr lang="en-GB" b="1" dirty="0">
                <a:solidFill>
                  <a:srgbClr val="FF0000"/>
                </a:solidFill>
              </a:rPr>
              <a:t>Power Products:</a:t>
            </a:r>
            <a:r>
              <a:rPr lang="en-GB" b="1" dirty="0"/>
              <a:t> 3.70 million units</a:t>
            </a:r>
          </a:p>
          <a:p>
            <a:endParaRPr lang="en-GB" b="1"/>
          </a:p>
          <a:p>
            <a:r>
              <a:rPr lang="en-GB" b="1" dirty="0"/>
              <a:t>Global Total units: 28.00 million units</a:t>
            </a:r>
          </a:p>
          <a:p>
            <a:endParaRPr lang="en-GB" b="1"/>
          </a:p>
          <a:p>
            <a:r>
              <a:rPr lang="en-GB" b="1" dirty="0"/>
              <a:t>More motorcycles due to it being the first ones ever created for sale, which later expanded to cars etc.</a:t>
            </a:r>
          </a:p>
        </p:txBody>
      </p:sp>
    </p:spTree>
    <p:extLst>
      <p:ext uri="{BB962C8B-B14F-4D97-AF65-F5344CB8AC3E}">
        <p14:creationId xmlns:p14="http://schemas.microsoft.com/office/powerpoint/2010/main" val="3724945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1A4F6E-6379-6CEA-B9D3-00F7A0E9C328}"/>
              </a:ext>
            </a:extLst>
          </p:cNvPr>
          <p:cNvSpPr txBox="1"/>
          <p:nvPr/>
        </p:nvSpPr>
        <p:spPr>
          <a:xfrm>
            <a:off x="319221" y="252015"/>
            <a:ext cx="11542354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                                                                                                 </a:t>
            </a:r>
            <a:r>
              <a:rPr lang="en-GB" sz="2000" b="1" u="sng"/>
              <a:t> Electric Vehicles</a:t>
            </a:r>
          </a:p>
          <a:p>
            <a:endParaRPr lang="en-GB" sz="2000" b="1" u="sng"/>
          </a:p>
          <a:p>
            <a:r>
              <a:rPr lang="en-GB" sz="2000" b="1"/>
              <a:t>What we are seeing now company shifting towards Electric vehicles.</a:t>
            </a:r>
          </a:p>
          <a:p>
            <a:endParaRPr lang="en-GB" sz="2000" b="1"/>
          </a:p>
          <a:p>
            <a:r>
              <a:rPr lang="en-GB" sz="2000" b="1"/>
              <a:t>Honda will try to aim 100% zero-emission vehicle sales by 2040. These all however include EVs and any fuel-cell vehicles. (</a:t>
            </a:r>
            <a:r>
              <a:rPr lang="en-GB" sz="2000" b="1" err="1"/>
              <a:t>global.honda</a:t>
            </a:r>
            <a:r>
              <a:rPr lang="en-GB" sz="2000" b="1"/>
              <a:t> 2023 summary)</a:t>
            </a:r>
            <a:endParaRPr lang="en-GB"/>
          </a:p>
          <a:p>
            <a:endParaRPr lang="en-GB" sz="2000" b="1"/>
          </a:p>
          <a:p>
            <a:r>
              <a:rPr lang="en-GB" sz="2000" b="1"/>
              <a:t>Honda believes that the demand for these hybrid vehicles will be really strong.</a:t>
            </a:r>
            <a:endParaRPr lang="en-GB"/>
          </a:p>
          <a:p>
            <a:endParaRPr lang="en-GB" sz="2000" b="1"/>
          </a:p>
          <a:p>
            <a:r>
              <a:rPr lang="en-GB" sz="2000" b="1"/>
              <a:t>Honda has heavy competition with many companies who are doing EV cars and to provide affordable vehicles. </a:t>
            </a:r>
          </a:p>
          <a:p>
            <a:endParaRPr lang="en-GB" sz="2000" b="1"/>
          </a:p>
          <a:p>
            <a:r>
              <a:rPr lang="en-GB" sz="2000" b="1"/>
              <a:t>By 2030 Honda has a vision that large amounts of its car sales be electrified (hybrids, EVs, fuel-cell vehicles)</a:t>
            </a:r>
          </a:p>
          <a:p>
            <a:endParaRPr lang="en-GB" sz="2000" b="1"/>
          </a:p>
          <a:p>
            <a:r>
              <a:rPr lang="en-GB" sz="2000" b="1"/>
              <a:t>Aims to produce 2 million Electric Vehicles annually.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8F4BFC-59C4-03C8-FBAB-A31653DB563B}"/>
              </a:ext>
            </a:extLst>
          </p:cNvPr>
          <p:cNvSpPr txBox="1"/>
          <p:nvPr/>
        </p:nvSpPr>
        <p:spPr>
          <a:xfrm>
            <a:off x="319251" y="5684134"/>
            <a:ext cx="114751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0B0F0"/>
                </a:solidFill>
              </a:rPr>
              <a:t>Reference: 100% zero-emission vehicle sales, Available at:</a:t>
            </a:r>
            <a:r>
              <a:rPr lang="en-GB"/>
              <a:t>  </a:t>
            </a:r>
            <a:r>
              <a:rPr lang="en-GB">
                <a:hlinkClick r:id="rId2"/>
              </a:rPr>
              <a:t>https://global.honda/en/newsroom/news/2023/c230426eng.html?utm_source=chatgpt.com</a:t>
            </a:r>
            <a:r>
              <a:rPr lang="en-GB"/>
              <a:t> </a:t>
            </a:r>
          </a:p>
        </p:txBody>
      </p:sp>
      <p:pic>
        <p:nvPicPr>
          <p:cNvPr id="4" name="Picture 3" descr="About us – Automotive Club">
            <a:extLst>
              <a:ext uri="{FF2B5EF4-FFF2-40B4-BE49-F238E27FC236}">
                <a16:creationId xmlns:a16="http://schemas.microsoft.com/office/drawing/2014/main" id="{1AB36789-BD3E-CD9E-87B5-6FFB20052F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2117" y="4439770"/>
            <a:ext cx="3608295" cy="1564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114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38B4E1-ADC8-FE45-9F6A-BFB3426C5084}"/>
              </a:ext>
            </a:extLst>
          </p:cNvPr>
          <p:cNvSpPr txBox="1"/>
          <p:nvPr/>
        </p:nvSpPr>
        <p:spPr>
          <a:xfrm>
            <a:off x="3780263" y="117500"/>
            <a:ext cx="374664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           </a:t>
            </a:r>
            <a:r>
              <a:rPr lang="en-GB" sz="2400" b="1" u="sng"/>
              <a:t>SWOT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0FEE3F-37E4-C5D2-0078-81539502C2F0}"/>
              </a:ext>
            </a:extLst>
          </p:cNvPr>
          <p:cNvSpPr txBox="1"/>
          <p:nvPr/>
        </p:nvSpPr>
        <p:spPr>
          <a:xfrm>
            <a:off x="526429" y="358171"/>
            <a:ext cx="596438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Strengths</a:t>
            </a:r>
          </a:p>
          <a:p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Has very strong global reputation</a:t>
            </a:r>
          </a:p>
          <a:p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It has very broad product portfolio</a:t>
            </a:r>
          </a:p>
          <a:p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It has very strong dominance in motorcycle and engine industries leading to higher brand awareness.</a:t>
            </a:r>
          </a:p>
          <a:p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Strong position in the </a:t>
            </a:r>
            <a:r>
              <a:rPr lang="en-GB" b="1" dirty="0" err="1"/>
              <a:t>asian</a:t>
            </a:r>
            <a:r>
              <a:rPr lang="en-GB" b="1" dirty="0"/>
              <a:t> market for more profits.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B57B46-F6F5-1F93-329F-0EAEC061D851}"/>
              </a:ext>
            </a:extLst>
          </p:cNvPr>
          <p:cNvSpPr txBox="1"/>
          <p:nvPr/>
        </p:nvSpPr>
        <p:spPr>
          <a:xfrm>
            <a:off x="6944448" y="436519"/>
            <a:ext cx="498992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Weaknesses</a:t>
            </a:r>
          </a:p>
          <a:p>
            <a:endParaRPr lang="en-GB" b="1" u="sng"/>
          </a:p>
          <a:p>
            <a:pPr marL="285750" indent="-285750">
              <a:buFont typeface="Arial"/>
              <a:buChar char="•"/>
            </a:pPr>
            <a:r>
              <a:rPr lang="en-GB" b="1" dirty="0"/>
              <a:t>It has to rely on North America to accumulate revenue.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Having Acura a luxury car for </a:t>
            </a:r>
            <a:r>
              <a:rPr lang="en-GB" b="1" dirty="0" err="1"/>
              <a:t>honda</a:t>
            </a:r>
            <a:r>
              <a:rPr lang="en-GB" b="1" dirty="0"/>
              <a:t>, this is less competitive unlike the others which are Lexus, BMW or Mercedes this gives limitation on the possibilities of having high-margin sales.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Slow on EV adoption compared to its competitors.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BEB5AC-1666-32D3-A552-035DC0CA66DF}"/>
              </a:ext>
            </a:extLst>
          </p:cNvPr>
          <p:cNvSpPr txBox="1"/>
          <p:nvPr/>
        </p:nvSpPr>
        <p:spPr>
          <a:xfrm>
            <a:off x="520849" y="3427099"/>
            <a:ext cx="598675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Opportunities</a:t>
            </a:r>
          </a:p>
          <a:p>
            <a:endParaRPr lang="en-GB" b="1" u="sng"/>
          </a:p>
          <a:p>
            <a:pPr marL="285750" indent="-285750">
              <a:buFont typeface="Arial"/>
              <a:buChar char="•"/>
            </a:pPr>
            <a:r>
              <a:rPr lang="en-GB" b="1" dirty="0"/>
              <a:t>Growth in Hybrid Vehicle demand.</a:t>
            </a:r>
          </a:p>
          <a:p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Electrifying of two-wheeled vehicles.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Improving US economy</a:t>
            </a:r>
          </a:p>
          <a:p>
            <a:pPr marL="285750" indent="-285750">
              <a:buFont typeface="Arial"/>
              <a:buChar char="•"/>
            </a:pPr>
            <a:r>
              <a:rPr lang="en-GB" b="1" dirty="0"/>
              <a:t>Low fuel prices makes more demand for trucks and SUVs.</a:t>
            </a:r>
          </a:p>
          <a:p>
            <a:endParaRPr lang="en-GB" b="1" u="sng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24CA17-328A-C54D-0F4C-3BC2E9E8AC40}"/>
              </a:ext>
            </a:extLst>
          </p:cNvPr>
          <p:cNvSpPr txBox="1"/>
          <p:nvPr/>
        </p:nvSpPr>
        <p:spPr>
          <a:xfrm>
            <a:off x="6754041" y="4183473"/>
            <a:ext cx="509073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Threats:</a:t>
            </a:r>
          </a:p>
          <a:p>
            <a:endParaRPr lang="en-GB" b="1" u="sng"/>
          </a:p>
          <a:p>
            <a:pPr marL="285750" indent="-285750">
              <a:buFont typeface="Arial"/>
              <a:buChar char="•"/>
            </a:pPr>
            <a:r>
              <a:rPr lang="en-GB" b="1" dirty="0"/>
              <a:t>Increase in competition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Rising of Japanese exchange rates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6377E8-4278-D0B2-1CE0-8BA10E40F756}"/>
              </a:ext>
            </a:extLst>
          </p:cNvPr>
          <p:cNvSpPr txBox="1"/>
          <p:nvPr/>
        </p:nvSpPr>
        <p:spPr>
          <a:xfrm>
            <a:off x="285618" y="5997991"/>
            <a:ext cx="1155915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0B0F0"/>
                </a:solidFill>
              </a:rPr>
              <a:t>Reference: Swot analysis 2025 of Honda, Available at:</a:t>
            </a:r>
            <a:r>
              <a:rPr lang="en-GB" b="1"/>
              <a:t> </a:t>
            </a:r>
            <a:r>
              <a:rPr lang="en-GB">
                <a:hlinkClick r:id="rId2"/>
              </a:rPr>
              <a:t>https://strategicmanagementinsight.com/swot-analyses/honda-swot-analysis/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53296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4B0C11-F941-3D0C-EE26-B963C24FF534}"/>
              </a:ext>
            </a:extLst>
          </p:cNvPr>
          <p:cNvSpPr txBox="1"/>
          <p:nvPr/>
        </p:nvSpPr>
        <p:spPr>
          <a:xfrm>
            <a:off x="3057799" y="218414"/>
            <a:ext cx="52587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                                </a:t>
            </a:r>
            <a:r>
              <a:rPr lang="en-GB" b="1" u="sng"/>
              <a:t>PESTEL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E2627C-05AA-C748-CD7A-3A57F24F6A51}"/>
              </a:ext>
            </a:extLst>
          </p:cNvPr>
          <p:cNvSpPr txBox="1"/>
          <p:nvPr/>
        </p:nvSpPr>
        <p:spPr>
          <a:xfrm>
            <a:off x="319220" y="621641"/>
            <a:ext cx="3645838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Political:</a:t>
            </a:r>
          </a:p>
          <a:p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Putting some regulatory pressure on emissions and safety.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Trade policies and tariffs.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366840-C536-921F-EA15-97E0FD83581F}"/>
              </a:ext>
            </a:extLst>
          </p:cNvPr>
          <p:cNvSpPr txBox="1"/>
          <p:nvPr/>
        </p:nvSpPr>
        <p:spPr>
          <a:xfrm>
            <a:off x="3969124" y="627112"/>
            <a:ext cx="3651047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>
                <a:solidFill>
                  <a:srgbClr val="FF0000"/>
                </a:solidFill>
              </a:rPr>
              <a:t>Economical:</a:t>
            </a:r>
          </a:p>
          <a:p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/>
              <a:t>Exchange rate fluctuations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/>
              <a:t>Global economics going down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/>
              <a:t>Rising costs of manufacturing the vehicles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5C7DF7-B968-6D41-FF3C-7119D1C3369C}"/>
              </a:ext>
            </a:extLst>
          </p:cNvPr>
          <p:cNvSpPr txBox="1"/>
          <p:nvPr/>
        </p:nvSpPr>
        <p:spPr>
          <a:xfrm>
            <a:off x="7972822" y="485578"/>
            <a:ext cx="388105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Social:</a:t>
            </a:r>
          </a:p>
          <a:p>
            <a:endParaRPr lang="en-GB" b="1" u="sng"/>
          </a:p>
          <a:p>
            <a:r>
              <a:rPr lang="en-GB" b="1" dirty="0"/>
              <a:t>Exchange of preferences from consumers</a:t>
            </a:r>
          </a:p>
          <a:p>
            <a:endParaRPr lang="en-GB" b="1"/>
          </a:p>
          <a:p>
            <a:r>
              <a:rPr lang="en-GB" b="1" dirty="0"/>
              <a:t>Strong motorcycle presence in some countries</a:t>
            </a:r>
          </a:p>
          <a:p>
            <a:endParaRPr lang="en-GB" b="1"/>
          </a:p>
          <a:p>
            <a:r>
              <a:rPr lang="en-GB" b="1" dirty="0"/>
              <a:t>Brand loyalty and reputation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1BA53C-0FAB-4D0A-8C84-264D11321136}"/>
              </a:ext>
            </a:extLst>
          </p:cNvPr>
          <p:cNvSpPr txBox="1"/>
          <p:nvPr/>
        </p:nvSpPr>
        <p:spPr>
          <a:xfrm>
            <a:off x="319158" y="3074183"/>
            <a:ext cx="327621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>
                <a:solidFill>
                  <a:srgbClr val="FF0000"/>
                </a:solidFill>
              </a:rPr>
              <a:t>Technological:</a:t>
            </a:r>
          </a:p>
          <a:p>
            <a:endParaRPr lang="en-GB" b="1" u="sng"/>
          </a:p>
          <a:p>
            <a:pPr marL="285750" indent="-285750">
              <a:buFont typeface="Arial"/>
              <a:buChar char="•"/>
            </a:pPr>
            <a:r>
              <a:rPr lang="en-GB" b="1"/>
              <a:t>Electrifying of vehicles and battery innovation.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/>
              <a:t>Manufacturing robots or making cars with automation.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/>
              <a:t>Introduction to AI, sensors for future competitiveness.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16EEE2-4BD1-E467-5C47-E5FB5C946571}"/>
              </a:ext>
            </a:extLst>
          </p:cNvPr>
          <p:cNvSpPr txBox="1"/>
          <p:nvPr/>
        </p:nvSpPr>
        <p:spPr>
          <a:xfrm>
            <a:off x="4105016" y="3292675"/>
            <a:ext cx="337702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Environmental:</a:t>
            </a:r>
          </a:p>
          <a:p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Environmental regulations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Climate risks and Natural disasters (supply chains at risk of floods and typhoons)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 b="1" dirty="0"/>
              <a:t>Due to increase in recyclable materials and sustainable batteries influence products design</a:t>
            </a:r>
          </a:p>
          <a:p>
            <a:pPr marL="285750" indent="-285750">
              <a:buFont typeface="Arial"/>
              <a:buChar char="•"/>
            </a:pPr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58BFF3-8743-297A-6CAD-ECEC37F5974E}"/>
              </a:ext>
            </a:extLst>
          </p:cNvPr>
          <p:cNvSpPr txBox="1"/>
          <p:nvPr/>
        </p:nvSpPr>
        <p:spPr>
          <a:xfrm>
            <a:off x="7980521" y="3494628"/>
            <a:ext cx="393145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Legal: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/>
              <a:t>Intellectual property and technology licensing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Vehicle safety regulations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Data privacy law</a:t>
            </a:r>
          </a:p>
        </p:txBody>
      </p:sp>
    </p:spTree>
    <p:extLst>
      <p:ext uri="{BB962C8B-B14F-4D97-AF65-F5344CB8AC3E}">
        <p14:creationId xmlns:p14="http://schemas.microsoft.com/office/powerpoint/2010/main" val="2931437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4F0A24E-DA45-4956-165B-23E8B41F6B02}"/>
              </a:ext>
            </a:extLst>
          </p:cNvPr>
          <p:cNvSpPr txBox="1"/>
          <p:nvPr/>
        </p:nvSpPr>
        <p:spPr>
          <a:xfrm>
            <a:off x="2772181" y="319220"/>
            <a:ext cx="546035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                       </a:t>
            </a:r>
            <a:r>
              <a:rPr lang="en-GB" sz="2000" b="1" u="sng" dirty="0"/>
              <a:t> Impact of globalisation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1F3933-994A-0A11-C232-EA283A47F34A}"/>
              </a:ext>
            </a:extLst>
          </p:cNvPr>
          <p:cNvSpPr txBox="1"/>
          <p:nvPr/>
        </p:nvSpPr>
        <p:spPr>
          <a:xfrm>
            <a:off x="409171" y="717792"/>
            <a:ext cx="1149195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b="1" dirty="0"/>
              <a:t>Honda has access to global markets, it has more than 150 countries which it sells its products to.</a:t>
            </a:r>
            <a:endParaRPr lang="en-US" sz="2000"/>
          </a:p>
          <a:p>
            <a:pPr marL="285750" indent="-285750">
              <a:buFont typeface="Arial"/>
              <a:buChar char="•"/>
            </a:pPr>
            <a:endParaRPr lang="en-GB" sz="2000" b="1" dirty="0"/>
          </a:p>
          <a:p>
            <a:pPr marL="285750" indent="-285750">
              <a:buFont typeface="Arial"/>
              <a:buChar char="•"/>
            </a:pPr>
            <a:r>
              <a:rPr lang="en-GB" sz="2000" b="1" dirty="0"/>
              <a:t>It has worldwide production networks to enable creation of cars and motorcycles faster.</a:t>
            </a:r>
          </a:p>
          <a:p>
            <a:pPr marL="285750" indent="-285750">
              <a:buFont typeface="Arial"/>
              <a:buChar char="•"/>
            </a:pPr>
            <a:endParaRPr lang="en-GB" sz="2000" b="1" dirty="0"/>
          </a:p>
          <a:p>
            <a:pPr marL="285750" indent="-285750">
              <a:buFont typeface="Arial"/>
              <a:buChar char="•"/>
            </a:pPr>
            <a:r>
              <a:rPr lang="en-GB" sz="2000" b="1" dirty="0"/>
              <a:t>Learning the demand for global market, and knowing what different customers or consumers want,</a:t>
            </a:r>
          </a:p>
          <a:p>
            <a:pPr marL="285750" indent="-285750">
              <a:buFont typeface="Arial"/>
              <a:buChar char="•"/>
            </a:pPr>
            <a:endParaRPr lang="en-GB" sz="2000" b="1" dirty="0"/>
          </a:p>
          <a:p>
            <a:pPr marL="285750" indent="-285750">
              <a:buFont typeface="Arial"/>
              <a:buChar char="•"/>
            </a:pPr>
            <a:r>
              <a:rPr lang="en-GB" sz="2000" b="1" dirty="0"/>
              <a:t>Globalisation allowed Honda to be the world's largest motorcycle manufacturer.</a:t>
            </a:r>
          </a:p>
          <a:p>
            <a:pPr marL="285750" indent="-285750">
              <a:buFont typeface="Arial"/>
              <a:buChar char="•"/>
            </a:pPr>
            <a:endParaRPr lang="en-GB" sz="2000" b="1" dirty="0"/>
          </a:p>
          <a:p>
            <a:pPr marL="285750" indent="-285750">
              <a:buFont typeface="Arial"/>
              <a:buChar char="•"/>
            </a:pPr>
            <a:r>
              <a:rPr lang="en-GB" sz="2000" b="1" dirty="0"/>
              <a:t>Having global supply chains comes with environmental issues like flood which cause affects global production.</a:t>
            </a:r>
          </a:p>
          <a:p>
            <a:pPr marL="285750" indent="-285750">
              <a:buFont typeface="Arial"/>
              <a:buChar char="•"/>
            </a:pPr>
            <a:endParaRPr lang="en-GB" sz="2000" b="1" dirty="0"/>
          </a:p>
          <a:p>
            <a:pPr marL="285750" indent="-285750">
              <a:buFont typeface="Arial"/>
              <a:buChar char="•"/>
            </a:pPr>
            <a:r>
              <a:rPr lang="en-GB" sz="2000" b="1" dirty="0"/>
              <a:t>Due to global competition, allows Honda to engrave in to Electric Vehicles more </a:t>
            </a:r>
            <a:r>
              <a:rPr lang="en-GB" sz="2000" b="1" dirty="0" err="1"/>
              <a:t>modernied</a:t>
            </a:r>
            <a:r>
              <a:rPr lang="en-GB" sz="2000" b="1" dirty="0"/>
              <a:t> cars.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9354B8-8BB0-1939-205F-7F97081A7C21}"/>
              </a:ext>
            </a:extLst>
          </p:cNvPr>
          <p:cNvSpPr txBox="1"/>
          <p:nvPr/>
        </p:nvSpPr>
        <p:spPr>
          <a:xfrm>
            <a:off x="-957663" y="203293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9" name="Picture 8" descr="Clipart - Globe">
            <a:extLst>
              <a:ext uri="{FF2B5EF4-FFF2-40B4-BE49-F238E27FC236}">
                <a16:creationId xmlns:a16="http://schemas.microsoft.com/office/drawing/2014/main" id="{B88ED21F-7BCD-378B-5FF1-7624BA3BB4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7066" y="5086843"/>
            <a:ext cx="1529269" cy="1552014"/>
          </a:xfrm>
          <a:prstGeom prst="rect">
            <a:avLst/>
          </a:prstGeom>
        </p:spPr>
      </p:pic>
      <p:pic>
        <p:nvPicPr>
          <p:cNvPr id="10" name="Picture 9" descr="FREE IMAGE: Shopping mall interior | Libreshot Public Domain Photos">
            <a:extLst>
              <a:ext uri="{FF2B5EF4-FFF2-40B4-BE49-F238E27FC236}">
                <a16:creationId xmlns:a16="http://schemas.microsoft.com/office/drawing/2014/main" id="{34DC4B0D-74A5-9B71-434F-BAF624570B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2655" y="5290212"/>
            <a:ext cx="2467943" cy="1577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667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F57377-C01F-7B6C-7347-96B12077BAB7}"/>
              </a:ext>
            </a:extLst>
          </p:cNvPr>
          <p:cNvSpPr txBox="1"/>
          <p:nvPr/>
        </p:nvSpPr>
        <p:spPr>
          <a:xfrm>
            <a:off x="3612235" y="369624"/>
            <a:ext cx="443548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            </a:t>
            </a:r>
            <a:r>
              <a:rPr lang="en-GB" sz="2000" b="1" u="sng" dirty="0"/>
              <a:t> Influence of Innovation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67A2B1-F35C-7A26-D9A1-74AB8E2A97F8}"/>
              </a:ext>
            </a:extLst>
          </p:cNvPr>
          <p:cNvSpPr txBox="1"/>
          <p:nvPr/>
        </p:nvSpPr>
        <p:spPr>
          <a:xfrm>
            <a:off x="520834" y="991264"/>
            <a:ext cx="1142474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dirty="0"/>
              <a:t>The use of AI and automation to make production faster, and implementing devices for economic growth.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Attracting of investments and high skill jobs with better equipment.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Good innovations allow for better competitive advantage.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Innovation can help to reduce carbon footprints.</a:t>
            </a:r>
          </a:p>
          <a:p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Expanding into new markets allow for new vehicles being made.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Adding in sensors and Collision mitigation systems helps to improve the safety of the vehicle.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It allowed Honda from going from motorcycles to automobiles like cars and expand the market.</a:t>
            </a:r>
          </a:p>
        </p:txBody>
      </p:sp>
    </p:spTree>
    <p:extLst>
      <p:ext uri="{BB962C8B-B14F-4D97-AF65-F5344CB8AC3E}">
        <p14:creationId xmlns:p14="http://schemas.microsoft.com/office/powerpoint/2010/main" val="2478186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E69D0B-2D54-3A8D-FB89-4317922FC7A9}"/>
              </a:ext>
            </a:extLst>
          </p:cNvPr>
          <p:cNvSpPr txBox="1"/>
          <p:nvPr/>
        </p:nvSpPr>
        <p:spPr>
          <a:xfrm>
            <a:off x="4687506" y="352823"/>
            <a:ext cx="411626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u="sng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A109B6-98CE-ABDE-F90D-51CF97DD862D}"/>
              </a:ext>
            </a:extLst>
          </p:cNvPr>
          <p:cNvSpPr txBox="1"/>
          <p:nvPr/>
        </p:nvSpPr>
        <p:spPr>
          <a:xfrm>
            <a:off x="117608" y="789651"/>
            <a:ext cx="1197918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dirty="0"/>
              <a:t>Honda has a huge global market in US and </a:t>
            </a:r>
            <a:r>
              <a:rPr lang="en-GB" b="1" err="1"/>
              <a:t>asian</a:t>
            </a:r>
            <a:r>
              <a:rPr lang="en-GB" b="1" dirty="0"/>
              <a:t> areas.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It is adopting AI and autonomous activities to faster production.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Brand has a good reputation for having reliability, fuel efficiency and engineering quality amongst all the cars </a:t>
            </a:r>
            <a:r>
              <a:rPr lang="en-GB" b="1" dirty="0" err="1"/>
              <a:t>amd</a:t>
            </a:r>
            <a:r>
              <a:rPr lang="en-GB" b="1" dirty="0"/>
              <a:t> motorcycles.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Has a very big motorcycle segment known widely.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It has very strong power product brands like lawn and gardens etc.</a:t>
            </a:r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It is growing into the EV/hybrid side with its modern technology, along with aviation and robotics.</a:t>
            </a:r>
          </a:p>
        </p:txBody>
      </p:sp>
      <p:pic>
        <p:nvPicPr>
          <p:cNvPr id="4" name="Picture 3" descr="A red and black logo&#10;&#10;AI-generated content may be incorrect.">
            <a:extLst>
              <a:ext uri="{FF2B5EF4-FFF2-40B4-BE49-F238E27FC236}">
                <a16:creationId xmlns:a16="http://schemas.microsoft.com/office/drawing/2014/main" id="{15D84624-6578-BB34-0A3F-50AFBA3733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88831" y="4319133"/>
            <a:ext cx="9144000" cy="1947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797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29D697-5816-7086-0B98-39F301D176B7}"/>
              </a:ext>
            </a:extLst>
          </p:cNvPr>
          <p:cNvSpPr txBox="1"/>
          <p:nvPr/>
        </p:nvSpPr>
        <p:spPr>
          <a:xfrm>
            <a:off x="3696241" y="184812"/>
            <a:ext cx="40322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                   </a:t>
            </a:r>
            <a:r>
              <a:rPr lang="en-GB" sz="2000" b="1" u="sng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CCCE72-9565-7CEE-E98F-CC3C6CDF7808}"/>
              </a:ext>
            </a:extLst>
          </p:cNvPr>
          <p:cNvSpPr txBox="1"/>
          <p:nvPr/>
        </p:nvSpPr>
        <p:spPr>
          <a:xfrm>
            <a:off x="319220" y="672043"/>
            <a:ext cx="1152555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dirty="0"/>
              <a:t>Honda Motor Co. Ltd (2025) Honda's Global Presence. Available at: </a:t>
            </a:r>
            <a:r>
              <a:rPr lang="en-GB" b="1" dirty="0">
                <a:hlinkClick r:id="rId2"/>
              </a:rPr>
              <a:t>https://global.honda/en/about/profile.html</a:t>
            </a:r>
            <a:r>
              <a:rPr lang="en-GB" b="1" dirty="0"/>
              <a:t>  Accessed: 15/11/2025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b="1" dirty="0"/>
              <a:t>(Zero Emissions Reference) </a:t>
            </a:r>
            <a:r>
              <a:rPr lang="en-GB" b="1" err="1"/>
              <a:t>Hondor</a:t>
            </a:r>
            <a:r>
              <a:rPr lang="en-GB" b="1" dirty="0"/>
              <a:t> Motor Co. Ltd (2025) </a:t>
            </a:r>
            <a:r>
              <a:rPr lang="en-GB" b="1" dirty="0">
                <a:solidFill>
                  <a:srgbClr val="35363B"/>
                </a:solidFill>
                <a:ea typeface="+mn-lt"/>
                <a:cs typeface="+mn-lt"/>
              </a:rPr>
              <a:t>4-3. Strengthening EV production system and capability. Available at: 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  <a:hlinkClick r:id="rId3"/>
              </a:rPr>
              <a:t>Summary of 2023 Honda Business Briefing– Honda’s corporate transformation initiatives including electrification – | Honda Global Corporate Website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b="1" dirty="0">
                <a:ea typeface="+mn-lt"/>
                <a:cs typeface="+mn-lt"/>
              </a:rPr>
              <a:t>Accessed: 15/11/2025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ea typeface="+mn-lt"/>
                <a:cs typeface="+mn-lt"/>
              </a:rPr>
              <a:t>Strategic Management Insight (2025) Honda SWOT analysis. Available at:  </a:t>
            </a:r>
            <a:r>
              <a:rPr lang="en-GB" dirty="0">
                <a:ea typeface="+mn-lt"/>
                <a:cs typeface="+mn-lt"/>
                <a:hlinkClick r:id="rId4"/>
              </a:rPr>
              <a:t>https://strategicmanagementinsight.com/swot-analyses/honda-swot-analysis/</a:t>
            </a:r>
            <a:r>
              <a:rPr lang="en-GB" dirty="0">
                <a:ea typeface="+mn-lt"/>
                <a:cs typeface="+mn-lt"/>
              </a:rPr>
              <a:t>  </a:t>
            </a:r>
            <a:r>
              <a:rPr lang="en-GB" b="1" dirty="0">
                <a:ea typeface="+mn-lt"/>
                <a:cs typeface="+mn-lt"/>
              </a:rPr>
              <a:t>Accessed: 15/11/2025</a:t>
            </a:r>
          </a:p>
        </p:txBody>
      </p:sp>
    </p:spTree>
    <p:extLst>
      <p:ext uri="{BB962C8B-B14F-4D97-AF65-F5344CB8AC3E}">
        <p14:creationId xmlns:p14="http://schemas.microsoft.com/office/powerpoint/2010/main" val="331259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66437A-D090-E8C9-7189-C0B5C1B1A904}"/>
              </a:ext>
            </a:extLst>
          </p:cNvPr>
          <p:cNvSpPr txBox="1"/>
          <p:nvPr/>
        </p:nvSpPr>
        <p:spPr>
          <a:xfrm>
            <a:off x="2025074" y="2114051"/>
            <a:ext cx="8378079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 dirty="0"/>
              <a:t>Any Question?</a:t>
            </a:r>
          </a:p>
        </p:txBody>
      </p:sp>
      <p:pic>
        <p:nvPicPr>
          <p:cNvPr id="3" name="Picture 2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3267E159-C134-DC84-3652-E6C04D94A4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33446" y="3429000"/>
            <a:ext cx="4536830" cy="344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14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Amdad The Great</dc:creator>
  <cp:lastModifiedBy>Amdad The Great</cp:lastModifiedBy>
  <cp:revision>378</cp:revision>
  <dcterms:created xsi:type="dcterms:W3CDTF">2025-11-15T08:52:54Z</dcterms:created>
  <dcterms:modified xsi:type="dcterms:W3CDTF">2025-11-18T19:39:19Z</dcterms:modified>
</cp:coreProperties>
</file>