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2"/>
  </p:notesMasterIdLst>
  <p:sldIdLst>
    <p:sldId id="335" r:id="rId2"/>
    <p:sldId id="345" r:id="rId3"/>
    <p:sldId id="346" r:id="rId4"/>
    <p:sldId id="347" r:id="rId5"/>
    <p:sldId id="348" r:id="rId6"/>
    <p:sldId id="350" r:id="rId7"/>
    <p:sldId id="351" r:id="rId8"/>
    <p:sldId id="352" r:id="rId9"/>
    <p:sldId id="353" r:id="rId10"/>
    <p:sldId id="354" r:id="rId11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984"/>
    <p:restoredTop sz="92991"/>
  </p:normalViewPr>
  <p:slideViewPr>
    <p:cSldViewPr>
      <p:cViewPr varScale="1">
        <p:scale>
          <a:sx n="61" d="100"/>
          <a:sy n="61" d="100"/>
        </p:scale>
        <p:origin x="48" y="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781D1DD-1DB3-A543-B236-D89F1C999EBB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7782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1813"/>
            <a:ext cx="5029200" cy="4116387"/>
          </a:xfrm>
          <a:noFill/>
          <a:ln/>
        </p:spPr>
        <p:txBody>
          <a:bodyPr/>
          <a:lstStyle/>
          <a:p>
            <a:pPr lvl="1">
              <a:spcBef>
                <a:spcPct val="20000"/>
              </a:spcBef>
            </a:pPr>
            <a:r>
              <a:rPr lang="en-US" altLang="en-US" sz="1400"/>
              <a:t>Power can be calculated by multiplying the force of the muscular contraction by the speed of contraction.</a:t>
            </a:r>
            <a:endParaRPr lang="en-US" altLang="en-US" sz="2800"/>
          </a:p>
          <a:p>
            <a:endParaRPr lang="en-US" altLang="en-US" sz="2800"/>
          </a:p>
        </p:txBody>
      </p:sp>
      <p:sp>
        <p:nvSpPr>
          <p:cNvPr id="7782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60463" y="688975"/>
            <a:ext cx="4537075" cy="3403600"/>
          </a:xfrm>
          <a:ln w="12700" cap="flat"/>
        </p:spPr>
      </p:sp>
    </p:spTree>
    <p:extLst>
      <p:ext uri="{BB962C8B-B14F-4D97-AF65-F5344CB8AC3E}">
        <p14:creationId xmlns:p14="http://schemas.microsoft.com/office/powerpoint/2010/main" val="1645528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CAFFADA-AF06-5E4D-AFCD-3209BFAC2B8B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853682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.png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Human Anatomy &amp; </a:t>
            </a:r>
            <a:r>
              <a:rPr lang="en-GB" altLang="en-US" sz="4800" dirty="0" smtClean="0">
                <a:ea typeface="ＭＳ Ｐゴシック" charset="-128"/>
              </a:rPr>
              <a:t>Physiology 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</a:t>
            </a:r>
            <a:r>
              <a:rPr lang="en-GB" altLang="en-US" sz="4800" dirty="0">
                <a:ea typeface="ＭＳ Ｐゴシック" charset="-128"/>
              </a:rPr>
              <a:t>3</a:t>
            </a:r>
            <a:r>
              <a:rPr lang="en-GB" altLang="en-US" sz="4800" dirty="0" smtClean="0">
                <a:ea typeface="ＭＳ Ｐゴシック" charset="-128"/>
              </a:rPr>
              <a:t> – Muscular Strength/ Power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06707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Grp="1" noChangeArrowheads="1"/>
          </p:cNvSpPr>
          <p:nvPr>
            <p:ph type="title"/>
          </p:nvPr>
        </p:nvSpPr>
        <p:spPr>
          <a:xfrm>
            <a:off x="1464752" y="434578"/>
            <a:ext cx="6172200" cy="8572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Power / Strength</a:t>
            </a:r>
            <a:endParaRPr lang="en-GB" altLang="en-US" dirty="0"/>
          </a:p>
        </p:txBody>
      </p:sp>
      <p:sp>
        <p:nvSpPr>
          <p:cNvPr id="4100" name="AutoShape 7" descr="https://s-media-cache-ak0.pinimg.com/564x/ac/58/44/ac58444d21cbcb5c255d785f56bc0a26.jpg"/>
          <p:cNvSpPr>
            <a:spLocks noChangeAspect="1" noChangeArrowheads="1"/>
          </p:cNvSpPr>
          <p:nvPr/>
        </p:nvSpPr>
        <p:spPr bwMode="auto">
          <a:xfrm>
            <a:off x="1259681" y="748903"/>
            <a:ext cx="228600" cy="228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350">
              <a:latin typeface="Verdana" charset="0"/>
            </a:endParaRPr>
          </a:p>
        </p:txBody>
      </p:sp>
      <p:sp>
        <p:nvSpPr>
          <p:cNvPr id="4101" name="AutoShape 9" descr="https://s-media-cache-ak0.pinimg.com/564x/ac/58/44/ac58444d21cbcb5c255d785f56bc0a26.jpg"/>
          <p:cNvSpPr>
            <a:spLocks noChangeAspect="1" noChangeArrowheads="1"/>
          </p:cNvSpPr>
          <p:nvPr/>
        </p:nvSpPr>
        <p:spPr bwMode="auto">
          <a:xfrm>
            <a:off x="1373981" y="863204"/>
            <a:ext cx="228600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350">
              <a:latin typeface="Verdana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281" y="1844824"/>
            <a:ext cx="5964039" cy="341430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5565257"/>
            <a:ext cx="1864960" cy="80164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11402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1849" y="2132856"/>
            <a:ext cx="7514035" cy="2343151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To perform a peak power test </a:t>
            </a:r>
            <a:r>
              <a:rPr lang="en-GB" dirty="0"/>
              <a:t>and be able to determine if there is a relationship between leg circumference and leg power</a:t>
            </a:r>
            <a:endParaRPr lang="en-GB" dirty="0" smtClean="0"/>
          </a:p>
          <a:p>
            <a:r>
              <a:rPr lang="en-GB" dirty="0" smtClean="0"/>
              <a:t>To undertake and get valid reliable test results for a handheld dynamometer test and describe the significance of the data.</a:t>
            </a:r>
          </a:p>
          <a:p>
            <a:r>
              <a:rPr lang="en-GB" dirty="0" smtClean="0"/>
              <a:t>To be able to record data on excel documents accurately and reliably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0924" y="5733256"/>
            <a:ext cx="1864960" cy="80164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733101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A8E1B-0865-744C-8B1A-B6DEE89AC3B3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866569" y="476672"/>
            <a:ext cx="5505450" cy="515541"/>
          </a:xfrm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lIns="69056" tIns="34529" rIns="69056" bIns="34529" rtlCol="0" anchor="ctr">
            <a:normAutofit/>
          </a:bodyPr>
          <a:lstStyle/>
          <a:p>
            <a:r>
              <a:rPr lang="en-US" altLang="en-US" sz="2400"/>
              <a:t>Muscle Activity Definitions</a:t>
            </a:r>
            <a:endParaRPr lang="en-US" altLang="en-US" b="1">
              <a:solidFill>
                <a:schemeClr val="bg2"/>
              </a:solidFill>
              <a:latin typeface="Times New Roman" charset="0"/>
            </a:endParaRP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00200" y="1543050"/>
            <a:ext cx="5829300" cy="4000500"/>
          </a:xfrm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lIns="69056" tIns="34529" rIns="69056" bIns="34529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dirty="0"/>
              <a:t>Muscular Strength  </a:t>
            </a:r>
          </a:p>
          <a:p>
            <a:pPr lvl="1">
              <a:lnSpc>
                <a:spcPct val="90000"/>
              </a:lnSpc>
              <a:buFont typeface="Wingdings" charset="2"/>
              <a:buChar char=""/>
            </a:pPr>
            <a:r>
              <a:rPr lang="en-US" altLang="en-US" dirty="0"/>
              <a:t>the amount of force that a muscle, or muscle group, can produce in a single maximal effort.</a:t>
            </a:r>
          </a:p>
          <a:p>
            <a:pPr lvl="2">
              <a:lnSpc>
                <a:spcPct val="90000"/>
              </a:lnSpc>
              <a:buFont typeface="Wingdings" charset="2"/>
              <a:buChar char=""/>
            </a:pPr>
            <a:r>
              <a:rPr lang="en-US" altLang="en-US" sz="1500" dirty="0"/>
              <a:t>One repetition max, dynamometer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Muscular Endurance</a:t>
            </a:r>
          </a:p>
          <a:p>
            <a:pPr lvl="1">
              <a:lnSpc>
                <a:spcPct val="90000"/>
              </a:lnSpc>
              <a:buFont typeface="Wingdings" charset="2"/>
              <a:buChar char=""/>
            </a:pPr>
            <a:r>
              <a:rPr lang="en-US" altLang="en-US" dirty="0"/>
              <a:t>the ability of a muscle group to perform repeated contractions against a light load for an extended period of time.</a:t>
            </a:r>
          </a:p>
          <a:p>
            <a:pPr lvl="2">
              <a:lnSpc>
                <a:spcPct val="90000"/>
              </a:lnSpc>
              <a:buFont typeface="Wingdings" charset="2"/>
              <a:buChar char=""/>
            </a:pPr>
            <a:r>
              <a:rPr lang="en-US" altLang="en-US" sz="1500" dirty="0"/>
              <a:t>Partial curl ups, push ups, repetitions of a % of body weight</a:t>
            </a:r>
            <a:endParaRPr lang="en-US" altLang="en-US" dirty="0"/>
          </a:p>
          <a:p>
            <a:pPr lvl="2">
              <a:lnSpc>
                <a:spcPct val="90000"/>
              </a:lnSpc>
              <a:buFont typeface="Wingdings" charset="2"/>
              <a:buChar char=""/>
            </a:pPr>
            <a:r>
              <a:rPr lang="en-US" altLang="en-US" sz="1500" dirty="0"/>
              <a:t>Vertical jump</a:t>
            </a:r>
            <a:r>
              <a:rPr lang="en-US" altLang="en-US" dirty="0">
                <a:solidFill>
                  <a:schemeClr val="bg2"/>
                </a:solidFill>
                <a:latin typeface="Times New Roman" charset="0"/>
              </a:rPr>
              <a:t> </a:t>
            </a:r>
            <a:endParaRPr lang="en-US" altLang="en-US" dirty="0" smtClean="0">
              <a:solidFill>
                <a:schemeClr val="bg2"/>
              </a:solidFill>
              <a:latin typeface="Times New Roman" charset="0"/>
            </a:endParaRPr>
          </a:p>
          <a:p>
            <a:pPr>
              <a:lnSpc>
                <a:spcPct val="90000"/>
              </a:lnSpc>
              <a:buFont typeface="Wingdings" charset="2"/>
              <a:buChar char=""/>
            </a:pPr>
            <a:r>
              <a:rPr lang="en-US" altLang="en-US" dirty="0"/>
              <a:t>Muscular </a:t>
            </a:r>
            <a:r>
              <a:rPr lang="en-US" altLang="en-US" dirty="0" smtClean="0"/>
              <a:t>Power</a:t>
            </a:r>
            <a:endParaRPr lang="en-US" altLang="en-US" dirty="0" smtClean="0">
              <a:solidFill>
                <a:schemeClr val="bg2"/>
              </a:solidFill>
              <a:latin typeface="Times New Roman" charset="0"/>
            </a:endParaRPr>
          </a:p>
          <a:p>
            <a:pPr lvl="2">
              <a:lnSpc>
                <a:spcPct val="90000"/>
              </a:lnSpc>
              <a:buFont typeface="Wingdings" charset="2"/>
              <a:buChar char=""/>
            </a:pPr>
            <a:endParaRPr lang="en-US" altLang="en-US" dirty="0">
              <a:solidFill>
                <a:schemeClr val="bg2"/>
              </a:solidFill>
              <a:latin typeface="Times New Roman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0924" y="5733256"/>
            <a:ext cx="1864960" cy="80164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2620250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3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Assessing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Assessing </a:t>
            </a:r>
            <a:r>
              <a:rPr lang="en-US" dirty="0" smtClean="0"/>
              <a:t>Power </a:t>
            </a:r>
            <a:endParaRPr lang="en-US" dirty="0"/>
          </a:p>
          <a:p>
            <a:r>
              <a:rPr lang="en-US" dirty="0"/>
              <a:t>Power is defined as the rate at which energy is used or created from other forms. Power can be calculated by the following formula </a:t>
            </a:r>
          </a:p>
          <a:p>
            <a:r>
              <a:rPr lang="en-US" dirty="0"/>
              <a:t>Power = force (strength) x velocity (speed) </a:t>
            </a:r>
          </a:p>
          <a:p>
            <a:r>
              <a:rPr lang="en-US" dirty="0"/>
              <a:t>As you can see from above, power is a function of the force that can be produced and the speed of that force application.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0924" y="5733256"/>
            <a:ext cx="1864960" cy="80164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828161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417882" y="875538"/>
            <a:ext cx="7514035" cy="640557"/>
          </a:xfrm>
        </p:spPr>
        <p:txBody>
          <a:bodyPr/>
          <a:lstStyle/>
          <a:p>
            <a:r>
              <a:rPr lang="en-GB" altLang="en-US" dirty="0"/>
              <a:t>Muscle girth</a:t>
            </a:r>
          </a:p>
        </p:txBody>
      </p:sp>
      <p:sp>
        <p:nvSpPr>
          <p:cNvPr id="34836" name="Rectangle 1044"/>
          <p:cNvSpPr>
            <a:spLocks noGrp="1" noChangeArrowheads="1"/>
          </p:cNvSpPr>
          <p:nvPr>
            <p:ph type="body" sz="half" idx="1"/>
          </p:nvPr>
        </p:nvSpPr>
        <p:spPr>
          <a:xfrm>
            <a:off x="1269816" y="2636912"/>
            <a:ext cx="1828800" cy="2480432"/>
          </a:xfrm>
        </p:spPr>
        <p:txBody>
          <a:bodyPr/>
          <a:lstStyle/>
          <a:p>
            <a:r>
              <a:rPr lang="en-GB" altLang="en-US" sz="1500" dirty="0"/>
              <a:t>Find midpoint of thigh</a:t>
            </a:r>
          </a:p>
          <a:p>
            <a:endParaRPr lang="en-GB" altLang="en-US" sz="1500" dirty="0"/>
          </a:p>
          <a:p>
            <a:r>
              <a:rPr lang="en-GB" altLang="en-US" sz="1500" dirty="0"/>
              <a:t>Measure girth at this point</a:t>
            </a:r>
          </a:p>
        </p:txBody>
      </p:sp>
      <p:pic>
        <p:nvPicPr>
          <p:cNvPr id="34830" name="Picture 103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4734" y="2285229"/>
            <a:ext cx="1982335" cy="2702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34834" name="Picture 104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934" y="1989192"/>
            <a:ext cx="1924050" cy="2998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34838" name="AutoShape 1046"/>
          <p:cNvSpPr>
            <a:spLocks noChangeArrowheads="1"/>
          </p:cNvSpPr>
          <p:nvPr/>
        </p:nvSpPr>
        <p:spPr bwMode="auto">
          <a:xfrm rot="10800000">
            <a:off x="3657600" y="4229100"/>
            <a:ext cx="171450" cy="28575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5517232"/>
            <a:ext cx="1864960" cy="80164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24167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8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8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Peak Power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2 </a:t>
            </a:r>
            <a:r>
              <a:rPr lang="en-GB" altLang="en-US" dirty="0"/>
              <a:t>minute warm-up (90W)</a:t>
            </a:r>
          </a:p>
          <a:p>
            <a:r>
              <a:rPr lang="en-GB" altLang="en-US" dirty="0" smtClean="0"/>
              <a:t>2 min rest </a:t>
            </a:r>
            <a:r>
              <a:rPr lang="en-GB" altLang="en-US" dirty="0"/>
              <a:t>before test </a:t>
            </a:r>
            <a:r>
              <a:rPr lang="en-GB" altLang="en-US" dirty="0" smtClean="0"/>
              <a:t>begins</a:t>
            </a:r>
            <a:endParaRPr lang="en-GB" altLang="en-US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515976"/>
            <a:ext cx="1864960" cy="80164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7319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980728"/>
            <a:ext cx="6729355" cy="63396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Resistance Settings</a:t>
            </a:r>
            <a:endParaRPr lang="en-GB" dirty="0"/>
          </a:p>
        </p:txBody>
      </p:sp>
      <p:graphicFrame>
        <p:nvGraphicFramePr>
          <p:cNvPr id="5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4092961"/>
              </p:ext>
            </p:extLst>
          </p:nvPr>
        </p:nvGraphicFramePr>
        <p:xfrm>
          <a:off x="899592" y="1916832"/>
          <a:ext cx="7344816" cy="4176462"/>
        </p:xfrm>
        <a:graphic>
          <a:graphicData uri="http://schemas.openxmlformats.org/drawingml/2006/table">
            <a:tbl>
              <a:tblPr/>
              <a:tblGrid>
                <a:gridCol w="1224136"/>
                <a:gridCol w="1224136"/>
                <a:gridCol w="1224136"/>
                <a:gridCol w="1224136"/>
                <a:gridCol w="1224136"/>
                <a:gridCol w="1224136"/>
              </a:tblGrid>
              <a:tr h="398908">
                <a:tc gridSpan="3">
                  <a:txBody>
                    <a:bodyPr/>
                    <a:lstStyle/>
                    <a:p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US" sz="400" b="1" dirty="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Female </a:t>
                      </a:r>
                      <a:endParaRPr lang="en-US" sz="800" dirty="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7F7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en-US" sz="400" b="1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Weight (kg)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400" b="1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Air Setting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400" b="1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Magnet Setting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400" b="1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Weight (kg)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400" b="1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Air Setting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400" b="1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Magnet Setting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8D8"/>
                    </a:solidFill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hr-HR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&lt;50 </a:t>
                      </a:r>
                      <a:endParaRPr lang="hr-HR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hr-HR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&lt;45 </a:t>
                      </a:r>
                      <a:endParaRPr lang="hr-HR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uk-UA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51-55 </a:t>
                      </a:r>
                      <a:endParaRPr lang="uk-UA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2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uk-UA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46-50 </a:t>
                      </a:r>
                      <a:endParaRPr lang="uk-UA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uk-UA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56-60 </a:t>
                      </a:r>
                      <a:endParaRPr lang="uk-UA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2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uk-UA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51-55 </a:t>
                      </a:r>
                      <a:endParaRPr lang="uk-UA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2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uk-UA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61-65 </a:t>
                      </a:r>
                      <a:endParaRPr lang="uk-UA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3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uk-UA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56-60 </a:t>
                      </a:r>
                      <a:endParaRPr lang="uk-UA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2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66-70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3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uk-UA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61-65 </a:t>
                      </a:r>
                      <a:endParaRPr lang="uk-UA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2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71-75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4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66-70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2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76-80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4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71-75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3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81-85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4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76-80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3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86-90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5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81-85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3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91-95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5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86-90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4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96-100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6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91-95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4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fi-FI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101-105 </a:t>
                      </a:r>
                      <a:endParaRPr lang="fi-FI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6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96-100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5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106-110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7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101-105 </a:t>
                      </a:r>
                      <a:endParaRPr lang="fi-FI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5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cs-CZ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111-115 </a:t>
                      </a:r>
                      <a:endParaRPr lang="cs-CZ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7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106-110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5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116-120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8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111-115 </a:t>
                      </a:r>
                      <a:endParaRPr lang="cs-CZ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5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cs-CZ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121-125 </a:t>
                      </a:r>
                      <a:endParaRPr lang="cs-CZ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8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116-120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6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tr-TR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126-130 </a:t>
                      </a:r>
                      <a:endParaRPr lang="tr-TR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9 </a:t>
                      </a:r>
                      <a:endParaRPr lang="fi-FI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121-125 </a:t>
                      </a:r>
                      <a:endParaRPr lang="cs-CZ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6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131-135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fi-FI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9 </a:t>
                      </a:r>
                      <a:endParaRPr lang="fi-FI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tr-TR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126-130 </a:t>
                      </a:r>
                      <a:endParaRPr lang="tr-TR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7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cs-CZ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136-140 </a:t>
                      </a:r>
                      <a:endParaRPr lang="cs-CZ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10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131-135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7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cs-CZ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141-145 </a:t>
                      </a:r>
                      <a:endParaRPr lang="cs-CZ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10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136-140 </a:t>
                      </a:r>
                      <a:endParaRPr lang="cs-CZ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8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707">
                <a:tc>
                  <a:txBody>
                    <a:bodyPr/>
                    <a:lstStyle/>
                    <a:p>
                      <a:r>
                        <a:rPr lang="it-IT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146-150 </a:t>
                      </a:r>
                      <a:endParaRPr lang="it-IT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is-I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10 </a:t>
                      </a:r>
                      <a:endParaRPr lang="is-I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5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400" dirty="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141-145 </a:t>
                      </a:r>
                      <a:endParaRPr lang="cs-CZ" sz="800" dirty="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40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8 </a:t>
                      </a:r>
                      <a:endParaRPr lang="en-US" sz="80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ru-RU" sz="400" dirty="0">
                          <a:solidFill>
                            <a:srgbClr val="191919"/>
                          </a:solidFill>
                          <a:effectLst/>
                          <a:latin typeface="Gotham" charset="0"/>
                        </a:rPr>
                        <a:t>1 </a:t>
                      </a:r>
                      <a:endParaRPr lang="ru-RU" sz="800" dirty="0">
                        <a:effectLst/>
                      </a:endParaRPr>
                    </a:p>
                  </a:txBody>
                  <a:tcPr marL="37391" marR="37391" marT="18695" marB="18695" anchor="ctr">
                    <a:lnL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33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2446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3" y="1084522"/>
            <a:ext cx="7514035" cy="458529"/>
          </a:xfrm>
        </p:spPr>
        <p:txBody>
          <a:bodyPr>
            <a:normAutofit fontScale="90000"/>
          </a:bodyPr>
          <a:lstStyle/>
          <a:p>
            <a:r>
              <a:rPr lang="en-GB" smtClean="0"/>
              <a:t>The Test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3233" y="1830130"/>
            <a:ext cx="7514035" cy="3833036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The </a:t>
            </a:r>
            <a:r>
              <a:rPr lang="en-US" dirty="0" err="1"/>
              <a:t>Wattbike</a:t>
            </a:r>
            <a:r>
              <a:rPr lang="en-US" dirty="0"/>
              <a:t> has pre-set test workouts and a number of automatic outputs following completion of a test. </a:t>
            </a:r>
          </a:p>
          <a:p>
            <a:r>
              <a:rPr lang="en-US" dirty="0"/>
              <a:t>From the Main menu select </a:t>
            </a:r>
            <a:r>
              <a:rPr lang="en-US" b="1" dirty="0"/>
              <a:t>workout/Tests </a:t>
            </a:r>
            <a:r>
              <a:rPr lang="en-US" dirty="0"/>
              <a:t>and then </a:t>
            </a:r>
            <a:r>
              <a:rPr lang="en-US" b="1" dirty="0"/>
              <a:t>Tests </a:t>
            </a:r>
            <a:r>
              <a:rPr lang="en-US" dirty="0"/>
              <a:t>– the Tests screen appears. </a:t>
            </a:r>
          </a:p>
          <a:p>
            <a:r>
              <a:rPr lang="en-US" dirty="0"/>
              <a:t>Select </a:t>
            </a:r>
            <a:r>
              <a:rPr lang="en-US" b="1" dirty="0"/>
              <a:t>Peak Power 6” Test</a:t>
            </a:r>
            <a:r>
              <a:rPr lang="en-US" dirty="0"/>
              <a:t>. </a:t>
            </a:r>
            <a:endParaRPr lang="en-US" dirty="0" smtClean="0"/>
          </a:p>
          <a:p>
            <a:r>
              <a:rPr lang="en-US" dirty="0"/>
              <a:t>Input rider weight and press </a:t>
            </a:r>
            <a:r>
              <a:rPr lang="en-US" b="1" dirty="0"/>
              <a:t>ENTER </a:t>
            </a:r>
            <a:r>
              <a:rPr lang="en-US" dirty="0"/>
              <a:t>to start the Test. </a:t>
            </a:r>
          </a:p>
          <a:p>
            <a:r>
              <a:rPr lang="en-US" dirty="0"/>
              <a:t>A loading screen will appear with a progress bar once this has disappeared the person can start riding. </a:t>
            </a:r>
          </a:p>
          <a:p>
            <a:r>
              <a:rPr lang="en-US" dirty="0"/>
              <a:t>The monitor is set at 6”. The live display will show each pedal revolution, the peak power achieved and a live graph build up with the time counting down</a:t>
            </a:r>
            <a:r>
              <a:rPr lang="en-US" dirty="0" smtClean="0"/>
              <a:t>.</a:t>
            </a:r>
          </a:p>
          <a:p>
            <a:r>
              <a:rPr lang="en-GB" altLang="en-US" dirty="0"/>
              <a:t>Record peak power results as displayed by the </a:t>
            </a:r>
            <a:r>
              <a:rPr lang="en-GB" altLang="en-US" dirty="0" err="1" smtClean="0"/>
              <a:t>WattBike</a:t>
            </a:r>
            <a:r>
              <a:rPr lang="en-US" dirty="0" smtClean="0"/>
              <a:t> </a:t>
            </a:r>
            <a:endParaRPr lang="en-US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0924" y="5733256"/>
            <a:ext cx="1864960" cy="80164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41867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404664"/>
            <a:ext cx="7514035" cy="935627"/>
          </a:xfrm>
        </p:spPr>
        <p:txBody>
          <a:bodyPr/>
          <a:lstStyle/>
          <a:p>
            <a:r>
              <a:rPr lang="en-GB" dirty="0" smtClean="0"/>
              <a:t>Tasks and Documentation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772816"/>
            <a:ext cx="7514035" cy="3143251"/>
          </a:xfrm>
        </p:spPr>
        <p:txBody>
          <a:bodyPr>
            <a:normAutofit fontScale="92500" lnSpcReduction="10000"/>
          </a:bodyPr>
          <a:lstStyle/>
          <a:p>
            <a:r>
              <a:rPr lang="en-GB" sz="2700" dirty="0"/>
              <a:t>Add all values to an excel document</a:t>
            </a:r>
          </a:p>
          <a:p>
            <a:r>
              <a:rPr lang="en-GB" sz="2700" dirty="0"/>
              <a:t>Look at the values between peak power and muscle circumference </a:t>
            </a:r>
          </a:p>
          <a:p>
            <a:r>
              <a:rPr lang="en-GB" sz="2700" dirty="0"/>
              <a:t>Compare the two and produce a graph on excel to display your data</a:t>
            </a:r>
          </a:p>
          <a:p>
            <a:r>
              <a:rPr lang="en-GB" sz="2700" dirty="0"/>
              <a:t>Is there any difference in the relationship when you look at gender differences?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0635" y="5157192"/>
            <a:ext cx="1864960" cy="80164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061301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1728</TotalTime>
  <Words>554</Words>
  <Application>Microsoft Office PowerPoint</Application>
  <PresentationFormat>On-screen Show (4:3)</PresentationFormat>
  <Paragraphs>178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ＭＳ Ｐゴシック</vt:lpstr>
      <vt:lpstr>Arial</vt:lpstr>
      <vt:lpstr>Calibri</vt:lpstr>
      <vt:lpstr>Century Schoolbook</vt:lpstr>
      <vt:lpstr>Gotham</vt:lpstr>
      <vt:lpstr>Times New Roman</vt:lpstr>
      <vt:lpstr>Verdana</vt:lpstr>
      <vt:lpstr>Wingdings</vt:lpstr>
      <vt:lpstr>Wingdings 2</vt:lpstr>
      <vt:lpstr>View</vt:lpstr>
      <vt:lpstr>Human Anatomy &amp; Physiology  Practical 3 – Muscular Strength/ Power</vt:lpstr>
      <vt:lpstr>Power / Strength</vt:lpstr>
      <vt:lpstr>Learning Objectives</vt:lpstr>
      <vt:lpstr>Muscle Activity Definitions</vt:lpstr>
      <vt:lpstr>Assessing Power</vt:lpstr>
      <vt:lpstr>Muscle girth</vt:lpstr>
      <vt:lpstr>Peak Power </vt:lpstr>
      <vt:lpstr>Resistance Settings</vt:lpstr>
      <vt:lpstr>The Test</vt:lpstr>
      <vt:lpstr>Tasks and Documentation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81</cp:revision>
  <cp:lastPrinted>2017-10-06T10:07:38Z</cp:lastPrinted>
  <dcterms:created xsi:type="dcterms:W3CDTF">2016-09-15T12:23:08Z</dcterms:created>
  <dcterms:modified xsi:type="dcterms:W3CDTF">2019-10-23T10:53:56Z</dcterms:modified>
</cp:coreProperties>
</file>