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57" r:id="rId2"/>
    <p:sldId id="269" r:id="rId3"/>
    <p:sldId id="263" r:id="rId4"/>
    <p:sldId id="261" r:id="rId5"/>
    <p:sldId id="262" r:id="rId6"/>
    <p:sldId id="272" r:id="rId7"/>
    <p:sldId id="259" r:id="rId8"/>
    <p:sldId id="264" r:id="rId9"/>
    <p:sldId id="273" r:id="rId10"/>
    <p:sldId id="271" r:id="rId11"/>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59" autoAdjust="0"/>
    <p:restoredTop sz="82424" autoAdjust="0"/>
  </p:normalViewPr>
  <p:slideViewPr>
    <p:cSldViewPr snapToGrid="0">
      <p:cViewPr varScale="1">
        <p:scale>
          <a:sx n="61" d="100"/>
          <a:sy n="61" d="100"/>
        </p:scale>
        <p:origin x="1116" y="72"/>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1/17/2018</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1/17/2018</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Keeping events sustainable not only has a positive impact on the environment but also gives the event a good reputation and</a:t>
            </a:r>
            <a:r>
              <a:rPr lang="en-GB" baseline="0" dirty="0" smtClean="0"/>
              <a:t> consequently people will want to go to it again.  It is important that event planners take in to consideration the different impacts it might have on the economy, environment and socially as well. </a:t>
            </a:r>
            <a:endParaRPr lang="en-GB" dirty="0"/>
          </a:p>
        </p:txBody>
      </p:sp>
      <p:sp>
        <p:nvSpPr>
          <p:cNvPr id="4" name="Slide Number Placeholder 3"/>
          <p:cNvSpPr>
            <a:spLocks noGrp="1"/>
          </p:cNvSpPr>
          <p:nvPr>
            <p:ph type="sldNum" sz="quarter" idx="10"/>
          </p:nvPr>
        </p:nvSpPr>
        <p:spPr/>
        <p:txBody>
          <a:bodyPr/>
          <a:lstStyle/>
          <a:p>
            <a:fld id="{333E963C-1534-4F8D-B2A7-66D81AA25953}" type="slidenum">
              <a:rPr lang="en-US" smtClean="0"/>
              <a:t>2</a:t>
            </a:fld>
            <a:endParaRPr lang="en-US"/>
          </a:p>
        </p:txBody>
      </p:sp>
    </p:spTree>
    <p:extLst>
      <p:ext uri="{BB962C8B-B14F-4D97-AF65-F5344CB8AC3E}">
        <p14:creationId xmlns:p14="http://schemas.microsoft.com/office/powerpoint/2010/main" val="2809043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event</a:t>
            </a:r>
            <a:r>
              <a:rPr lang="en-US" baseline="0" dirty="0" smtClean="0"/>
              <a:t> we have chosen is a Premier League fixture in Swansea. The</a:t>
            </a:r>
            <a:r>
              <a:rPr lang="en-US" dirty="0" smtClean="0"/>
              <a:t> Premier</a:t>
            </a:r>
            <a:r>
              <a:rPr lang="en-US" baseline="0" dirty="0" smtClean="0"/>
              <a:t> League is the biggest football league in the world and to the UK each year brings in hundreds of thousands of tourists to cities such as Liverpool, Manchester and London.  Since the Liberty stadium opened in the 2005/2006 season, it meant Swansea could move on to the next level and bring in more supporters with a bigger stadium. They got promoted to the Premier League in 2011,  they have been watched by a global audience every week and when teams such as Chelsea, Manchester United and City as well as Liverpool play there are more eyes on city. Many Premier League supporters make a weekend of it and for example will stay in the city to visit the Gower and experience the nightlife of the city also.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According</a:t>
            </a:r>
            <a:r>
              <a:rPr lang="en-US" baseline="0" dirty="0" smtClean="0"/>
              <a:t> to a BBC News report in 2013, Swansea being in the Premier League brings an estimated £58 million to the welsh economy. This has thus given the opportunity for funding in not only Swansea but also Wales as a whole.  Development in the local area includes that of Swansea Bay, Wind Street and the Morfa retail park which is right next to the stadium. This is very important for the local economy. Local hotels also see benefits through the tourists who make a weekend out of the game.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Swansea City are working to find a way</a:t>
            </a:r>
            <a:r>
              <a:rPr lang="en-US" baseline="0" dirty="0" smtClean="0"/>
              <a:t> to extend the Liberty Stadium’s capacity to 30,000 in an ‘environmental minded manner</a:t>
            </a:r>
            <a:r>
              <a:rPr lang="en-US" baseline="0" dirty="0" smtClean="0"/>
              <a:t>’. </a:t>
            </a:r>
            <a:r>
              <a:rPr lang="en-US" baseline="0" dirty="0" smtClean="0"/>
              <a:t>There are also negative impacts such as traffic congestion as a result of football fans as well as shoppers this means on Saturday afternoons traffic is bad. The road outside the ground being closed means an alternative route caused more havoc. </a:t>
            </a:r>
            <a:r>
              <a:rPr lang="en-US" baseline="0" dirty="0" smtClean="0"/>
              <a:t> Stadium made with Tata Steel, which is one of few materials with a close recycling loop and </a:t>
            </a:r>
            <a:r>
              <a:rPr lang="en-GB" baseline="0" dirty="0" smtClean="0"/>
              <a:t>over 10,000 trees and shrubs in landscaped areas of Liberty Stadium have been planted.  During planning they had to consider the close proximity of the River Tawe and the risk of flooding with the draining system. </a:t>
            </a: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Swansea</a:t>
            </a:r>
            <a:r>
              <a:rPr lang="en-GB" baseline="0" dirty="0" smtClean="0"/>
              <a:t> City thrive on being a family club, and families and friends get to get together every other week to watch a game at the Liberty Stadium. The club is party owned by fans, so it keeps the fans together and the club at the heart of the community.  One thing in which the club are looking to do is to buy the stadium from the council- this would be huge for the club and perhaps then they can implement safe standing and extend the capacity.  Charities such as Swans 4 Cancer, Swans Aid and the Community Trust help give back to the community.</a:t>
            </a:r>
            <a:endParaRPr lang="en-GB" dirty="0"/>
          </a:p>
        </p:txBody>
      </p:sp>
      <p:sp>
        <p:nvSpPr>
          <p:cNvPr id="4" name="Slide Number Placeholder 3"/>
          <p:cNvSpPr>
            <a:spLocks noGrp="1"/>
          </p:cNvSpPr>
          <p:nvPr>
            <p:ph type="sldNum" sz="quarter" idx="10"/>
          </p:nvPr>
        </p:nvSpPr>
        <p:spPr/>
        <p:txBody>
          <a:bodyPr/>
          <a:lstStyle/>
          <a:p>
            <a:fld id="{333E963C-1534-4F8D-B2A7-66D81AA25953}" type="slidenum">
              <a:rPr lang="en-US" smtClean="0"/>
              <a:t>6</a:t>
            </a:fld>
            <a:endParaRPr lang="en-US"/>
          </a:p>
        </p:txBody>
      </p:sp>
    </p:spTree>
    <p:extLst>
      <p:ext uri="{BB962C8B-B14F-4D97-AF65-F5344CB8AC3E}">
        <p14:creationId xmlns:p14="http://schemas.microsoft.com/office/powerpoint/2010/main" val="3671756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There</a:t>
            </a:r>
            <a:r>
              <a:rPr lang="en-US" baseline="0" dirty="0" smtClean="0"/>
              <a:t> are 19 other grounds in the Premier League- and this means there is plenty of other grounds to look at how a match day is sustainable there. Bournemouth have recycling initiatives like having recycling bins at all points around the ground and  composting all waste food on match days. </a:t>
            </a:r>
            <a:r>
              <a:rPr lang="en-US" dirty="0" smtClean="0"/>
              <a:t>In </a:t>
            </a:r>
            <a:r>
              <a:rPr lang="en-US" dirty="0" smtClean="0"/>
              <a:t>accordance to</a:t>
            </a:r>
            <a:r>
              <a:rPr lang="en-US" baseline="0" dirty="0" smtClean="0"/>
              <a:t> Blueandgreentomorrow.com, rainwater at Old Trafford, home of Manchester United is recycled and used to irrigate the pitch. This is something that they do very well and could be implemented around all grounds around the country.  They also say that there are two initiatives Manchester United have implemented. </a:t>
            </a:r>
            <a:r>
              <a:rPr lang="en-GB" baseline="0" dirty="0" smtClean="0"/>
              <a:t>The ‘Reds Go Green’ focuses on waste efficiency and recycling, and the Switch off and save campaign which promotes energy efficient practices at work.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There are many ways in which</a:t>
            </a:r>
            <a:r>
              <a:rPr lang="en-US" baseline="0" dirty="0" smtClean="0"/>
              <a:t> the Liberty Stadium can be improved to ensure match days are more sustainable for the environment and economy. Like done at Old Trafford, irrigate the pitch with rainwater which is another development which could enhance the sustainability of the ground. Bournemouth are an example of a club that compost left over food after every home game and this could be brought in to the Liberty Stadium. The Landore railway station could be reopened as this would then see less cars, as fans could easily walk to the ground from the station and thus use the train more.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8</a:t>
            </a:fld>
            <a:endParaRPr lang="en-US"/>
          </a:p>
        </p:txBody>
      </p:sp>
    </p:spTree>
    <p:extLst>
      <p:ext uri="{BB962C8B-B14F-4D97-AF65-F5344CB8AC3E}">
        <p14:creationId xmlns:p14="http://schemas.microsoft.com/office/powerpoint/2010/main" val="212442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AAD347D-5ACD-4C99-B74B-A9C85AD731AF}" type="datetimeFigureOut">
              <a:rPr lang="en-US" smtClean="0"/>
              <a:t>1/17/2018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1/17/2018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96027F-7875-4030-9381-8BD8C4F21935}" type="datetimeFigureOut">
              <a:rPr lang="en-US" smtClean="0"/>
              <a:t>1/17/2018</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96027F-7875-4030-9381-8BD8C4F21935}" type="datetimeFigureOut">
              <a:rPr lang="en-US" smtClean="0"/>
              <a:t>1/17/2018</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Date Placeholder 2"/>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smtClean="0"/>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smtClean="0"/>
              <a:t>Click to edit Master title style</a:t>
            </a:r>
            <a:endParaRPr lang="en-US"/>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1/17/2018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1/17/2018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4.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575406" y="868251"/>
            <a:ext cx="8825658" cy="3329581"/>
          </a:xfrm>
        </p:spPr>
        <p:txBody>
          <a:bodyPr/>
          <a:lstStyle/>
          <a:p>
            <a:r>
              <a:rPr lang="en-US" dirty="0"/>
              <a:t>Sustainable event management</a:t>
            </a:r>
          </a:p>
        </p:txBody>
      </p:sp>
      <p:sp>
        <p:nvSpPr>
          <p:cNvPr id="6" name="Subtitle 5"/>
          <p:cNvSpPr>
            <a:spLocks noGrp="1"/>
          </p:cNvSpPr>
          <p:nvPr>
            <p:ph type="subTitle" idx="1"/>
          </p:nvPr>
        </p:nvSpPr>
        <p:spPr/>
        <p:txBody>
          <a:bodyPr/>
          <a:lstStyle/>
          <a:p>
            <a:r>
              <a:rPr lang="en-US" dirty="0" smtClean="0"/>
              <a:t>Events management</a:t>
            </a:r>
          </a:p>
          <a:p>
            <a:r>
              <a:rPr lang="en-US" dirty="0" smtClean="0"/>
              <a:t>By Rhodri Stranaghan and Liam jones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4" name="Title 3"/>
          <p:cNvSpPr>
            <a:spLocks noGrp="1"/>
          </p:cNvSpPr>
          <p:nvPr>
            <p:ph type="title"/>
          </p:nvPr>
        </p:nvSpPr>
        <p:spPr>
          <a:xfrm>
            <a:off x="1937048" y="0"/>
            <a:ext cx="7497898" cy="2568633"/>
          </a:xfrm>
        </p:spPr>
        <p:txBody>
          <a:bodyPr/>
          <a:lstStyle/>
          <a:p>
            <a:r>
              <a:rPr lang="en-GB" dirty="0"/>
              <a:t>Define and discuss the concept of ‘sustainable events management’.</a:t>
            </a:r>
            <a:br>
              <a:rPr lang="en-GB" dirty="0"/>
            </a:br>
            <a:endParaRPr lang="en-US" dirty="0"/>
          </a:p>
        </p:txBody>
      </p:sp>
      <p:sp>
        <p:nvSpPr>
          <p:cNvPr id="3" name="Text Placeholder 2"/>
          <p:cNvSpPr>
            <a:spLocks noGrp="1"/>
          </p:cNvSpPr>
          <p:nvPr>
            <p:ph type="body" sz="half" idx="2"/>
          </p:nvPr>
        </p:nvSpPr>
        <p:spPr>
          <a:xfrm>
            <a:off x="1686339" y="2853559"/>
            <a:ext cx="7999315" cy="3342290"/>
          </a:xfrm>
        </p:spPr>
        <p:txBody>
          <a:bodyPr/>
          <a:lstStyle/>
          <a:p>
            <a:r>
              <a:rPr lang="en-US" dirty="0" smtClean="0"/>
              <a:t>“It is important in the planning of events to consider the sustainability- how the event has an impact. </a:t>
            </a:r>
          </a:p>
          <a:p>
            <a:r>
              <a:rPr lang="en-US" dirty="0" smtClean="0"/>
              <a:t>An event will fail to work as well if the sustainability is not considered- The social, environmental and economic impacts can be massive for local surroundings and people.</a:t>
            </a:r>
          </a:p>
          <a:p>
            <a:endParaRPr lang="en-US" dirty="0"/>
          </a:p>
        </p:txBody>
      </p:sp>
    </p:spTree>
    <p:extLst>
      <p:ext uri="{BB962C8B-B14F-4D97-AF65-F5344CB8AC3E}">
        <p14:creationId xmlns:p14="http://schemas.microsoft.com/office/powerpoint/2010/main" val="31082049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17" y="479767"/>
            <a:ext cx="9404723" cy="1400530"/>
          </a:xfrm>
        </p:spPr>
        <p:txBody>
          <a:bodyPr/>
          <a:lstStyle/>
          <a:p>
            <a:r>
              <a:rPr lang="en-US" dirty="0" smtClean="0"/>
              <a:t>Introduction- A Premier League Fixture in Swansea</a:t>
            </a:r>
            <a:endParaRPr lang="en-US" dirty="0"/>
          </a:p>
        </p:txBody>
      </p:sp>
      <p:sp>
        <p:nvSpPr>
          <p:cNvPr id="6" name="Content Placeholder 5"/>
          <p:cNvSpPr>
            <a:spLocks noGrp="1"/>
          </p:cNvSpPr>
          <p:nvPr>
            <p:ph idx="1"/>
          </p:nvPr>
        </p:nvSpPr>
        <p:spPr>
          <a:xfrm>
            <a:off x="156075" y="2399760"/>
            <a:ext cx="8946541" cy="4195481"/>
          </a:xfrm>
        </p:spPr>
        <p:txBody>
          <a:bodyPr/>
          <a:lstStyle/>
          <a:p>
            <a:r>
              <a:rPr lang="en-US" dirty="0" smtClean="0"/>
              <a:t>Premier League fixtures bring thousands of spectators to Swansea every year.</a:t>
            </a:r>
          </a:p>
          <a:p>
            <a:r>
              <a:rPr lang="en-US" dirty="0" smtClean="0"/>
              <a:t>It puts Swansea on the map- global audience- Players such as Ki </a:t>
            </a:r>
            <a:r>
              <a:rPr lang="en-US" dirty="0" err="1" smtClean="0"/>
              <a:t>Seung</a:t>
            </a:r>
            <a:r>
              <a:rPr lang="en-US" dirty="0" smtClean="0"/>
              <a:t> Yeung bring in Asian fans. </a:t>
            </a:r>
          </a:p>
          <a:p>
            <a:r>
              <a:rPr lang="en-US" dirty="0" smtClean="0"/>
              <a:t>20,000 spectators attend each fixture. 19 league games are played each season at the Liberty Stadium.</a:t>
            </a:r>
          </a:p>
          <a:p>
            <a:r>
              <a:rPr lang="en-US" dirty="0" smtClean="0"/>
              <a:t>Cup matches also bring in spectators.</a:t>
            </a:r>
          </a:p>
          <a:p>
            <a:r>
              <a:rPr lang="en-US" dirty="0" smtClean="0"/>
              <a:t>Premier League survival is detrimental to the city as the Premier League brings in thousands of tourists to Swansea.</a:t>
            </a:r>
          </a:p>
          <a:p>
            <a:pPr marL="0" indent="0">
              <a:buNone/>
            </a:pPr>
            <a:endParaRPr lang="en-US" dirty="0"/>
          </a:p>
        </p:txBody>
      </p:sp>
      <p:pic>
        <p:nvPicPr>
          <p:cNvPr id="3" name="Picture 2"/>
          <p:cNvPicPr>
            <a:picLocks noChangeAspect="1"/>
          </p:cNvPicPr>
          <p:nvPr/>
        </p:nvPicPr>
        <p:blipFill>
          <a:blip r:embed="rId3"/>
          <a:stretch>
            <a:fillRect/>
          </a:stretch>
        </p:blipFill>
        <p:spPr>
          <a:xfrm>
            <a:off x="8550665" y="0"/>
            <a:ext cx="3641335" cy="257131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Economic Impact</a:t>
            </a:r>
            <a:endParaRPr lang="en-US" dirty="0"/>
          </a:p>
        </p:txBody>
      </p:sp>
      <p:sp>
        <p:nvSpPr>
          <p:cNvPr id="5" name="Content Placeholder 4"/>
          <p:cNvSpPr>
            <a:spLocks noGrp="1"/>
          </p:cNvSpPr>
          <p:nvPr>
            <p:ph idx="1"/>
          </p:nvPr>
        </p:nvSpPr>
        <p:spPr>
          <a:xfrm>
            <a:off x="0" y="2399759"/>
            <a:ext cx="8946541" cy="4195481"/>
          </a:xfrm>
        </p:spPr>
        <p:txBody>
          <a:bodyPr/>
          <a:lstStyle/>
          <a:p>
            <a:r>
              <a:rPr lang="en-GB" dirty="0"/>
              <a:t>Brings in estimated </a:t>
            </a:r>
            <a:r>
              <a:rPr lang="en-GB" dirty="0" smtClean="0"/>
              <a:t>£58 </a:t>
            </a:r>
            <a:r>
              <a:rPr lang="en-GB" dirty="0"/>
              <a:t>million to welsh economy according to BBC news report in 2013</a:t>
            </a:r>
            <a:r>
              <a:rPr lang="en-GB" dirty="0" smtClean="0"/>
              <a:t>.</a:t>
            </a:r>
          </a:p>
          <a:p>
            <a:r>
              <a:rPr lang="en-GB" dirty="0" smtClean="0"/>
              <a:t>Development of Swansea bay, Wind Street and the Morfa retail park have all come through Swansea’s Premier League status.</a:t>
            </a:r>
          </a:p>
          <a:p>
            <a:r>
              <a:rPr lang="en-GB" dirty="0" smtClean="0"/>
              <a:t>2013, Premier League contributed 3.4bn to UK gdp </a:t>
            </a:r>
            <a:endParaRPr lang="en-GB" dirty="0"/>
          </a:p>
          <a:p>
            <a:r>
              <a:rPr lang="en-US" dirty="0" smtClean="0"/>
              <a:t>Jobs created in Swansea at the stadium, local hotels busier through tourists brought in meaning local businesses gain and also then need more staff so more jobs are created.</a:t>
            </a:r>
          </a:p>
          <a:p>
            <a:r>
              <a:rPr lang="en-US" dirty="0" smtClean="0"/>
              <a:t>Through Swansea’s status, Kings of Leon, Take That and JLS to name a few have all performed at the stadium as well as The Killers and Little Mix this summer.</a:t>
            </a:r>
            <a:endParaRPr lang="en-US" dirty="0"/>
          </a:p>
        </p:txBody>
      </p:sp>
      <p:pic>
        <p:nvPicPr>
          <p:cNvPr id="4" name="Picture 3"/>
          <p:cNvPicPr>
            <a:picLocks noChangeAspect="1"/>
          </p:cNvPicPr>
          <p:nvPr/>
        </p:nvPicPr>
        <p:blipFill>
          <a:blip r:embed="rId3"/>
          <a:stretch>
            <a:fillRect/>
          </a:stretch>
        </p:blipFill>
        <p:spPr>
          <a:xfrm>
            <a:off x="8592976" y="-1"/>
            <a:ext cx="3598919" cy="239975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t>
            </a:r>
            <a:r>
              <a:rPr lang="en-US" dirty="0" smtClean="0"/>
              <a:t>nvironmental impacts</a:t>
            </a:r>
            <a:endParaRPr lang="en-US" dirty="0"/>
          </a:p>
        </p:txBody>
      </p:sp>
      <p:sp>
        <p:nvSpPr>
          <p:cNvPr id="4" name="Content Placeholder 3"/>
          <p:cNvSpPr>
            <a:spLocks noGrp="1"/>
          </p:cNvSpPr>
          <p:nvPr>
            <p:ph idx="1"/>
          </p:nvPr>
        </p:nvSpPr>
        <p:spPr>
          <a:xfrm>
            <a:off x="572279" y="1554388"/>
            <a:ext cx="8946541" cy="4988302"/>
          </a:xfrm>
        </p:spPr>
        <p:txBody>
          <a:bodyPr>
            <a:normAutofit/>
          </a:bodyPr>
          <a:lstStyle/>
          <a:p>
            <a:r>
              <a:rPr lang="en-US" dirty="0" smtClean="0"/>
              <a:t>Club working to find a way to extend capacity to 30,000 in an environmental minded manner. </a:t>
            </a:r>
          </a:p>
          <a:p>
            <a:r>
              <a:rPr lang="en-GB" dirty="0" smtClean="0"/>
              <a:t>To </a:t>
            </a:r>
            <a:r>
              <a:rPr lang="en-GB" dirty="0"/>
              <a:t>help save energy, the club tell staff to be mindful </a:t>
            </a:r>
            <a:r>
              <a:rPr lang="en-GB" dirty="0" smtClean="0"/>
              <a:t>of printing and use of electric appliances</a:t>
            </a:r>
            <a:endParaRPr lang="en-US" dirty="0" smtClean="0"/>
          </a:p>
          <a:p>
            <a:r>
              <a:rPr lang="en-US" dirty="0" smtClean="0"/>
              <a:t>Negative as traffic congestion as a result of shoppers as well as football fans means bad traffic on Saturday afternoons</a:t>
            </a:r>
            <a:r>
              <a:rPr lang="en-US" dirty="0" smtClean="0"/>
              <a:t>.</a:t>
            </a:r>
            <a:endParaRPr lang="en-GB" dirty="0"/>
          </a:p>
          <a:p>
            <a:r>
              <a:rPr lang="en-GB" dirty="0" smtClean="0"/>
              <a:t>Liberty </a:t>
            </a:r>
            <a:r>
              <a:rPr lang="en-GB" dirty="0"/>
              <a:t>Stadium made from Tata Steel, who say steel is one of few materials with close recycling loop- used again and again </a:t>
            </a:r>
            <a:r>
              <a:rPr lang="en-GB" dirty="0" smtClean="0"/>
              <a:t>without </a:t>
            </a:r>
            <a:r>
              <a:rPr lang="en-GB" dirty="0"/>
              <a:t>loss of </a:t>
            </a:r>
            <a:r>
              <a:rPr lang="en-GB" dirty="0" smtClean="0"/>
              <a:t>strength- can be melted and reused if stadium demolished.</a:t>
            </a:r>
            <a:endParaRPr lang="en-US" dirty="0" smtClean="0"/>
          </a:p>
          <a:p>
            <a:r>
              <a:rPr lang="en-US" dirty="0" smtClean="0"/>
              <a:t>Over 10,000 trees and shrubs in landscaped areas of Liberty Stadium have been planted. </a:t>
            </a:r>
          </a:p>
          <a:p>
            <a:r>
              <a:rPr lang="en-US" dirty="0" smtClean="0"/>
              <a:t>Had to consider close proximity to the river </a:t>
            </a:r>
            <a:r>
              <a:rPr lang="en-US" dirty="0" err="1" smtClean="0"/>
              <a:t>tawe</a:t>
            </a:r>
            <a:r>
              <a:rPr lang="en-US" dirty="0" smtClean="0"/>
              <a:t> which backs on to the east stand- risk of flooding. </a:t>
            </a:r>
            <a:endParaRPr lang="en-US" dirty="0" smtClean="0"/>
          </a:p>
        </p:txBody>
      </p:sp>
      <p:pic>
        <p:nvPicPr>
          <p:cNvPr id="3" name="Picture 2"/>
          <p:cNvPicPr>
            <a:picLocks noChangeAspect="1"/>
          </p:cNvPicPr>
          <p:nvPr/>
        </p:nvPicPr>
        <p:blipFill>
          <a:blip r:embed="rId3"/>
          <a:stretch>
            <a:fillRect/>
          </a:stretch>
        </p:blipFill>
        <p:spPr>
          <a:xfrm>
            <a:off x="8842385" y="0"/>
            <a:ext cx="3349615" cy="236482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Impacts</a:t>
            </a:r>
            <a:endParaRPr lang="en-GB" dirty="0"/>
          </a:p>
        </p:txBody>
      </p:sp>
      <p:sp>
        <p:nvSpPr>
          <p:cNvPr id="3" name="Content Placeholder 2"/>
          <p:cNvSpPr>
            <a:spLocks noGrp="1"/>
          </p:cNvSpPr>
          <p:nvPr>
            <p:ph idx="1"/>
          </p:nvPr>
        </p:nvSpPr>
        <p:spPr>
          <a:xfrm>
            <a:off x="1104293" y="1702677"/>
            <a:ext cx="8946541" cy="4562348"/>
          </a:xfrm>
        </p:spPr>
        <p:txBody>
          <a:bodyPr/>
          <a:lstStyle/>
          <a:p>
            <a:r>
              <a:rPr lang="en-GB" dirty="0" smtClean="0"/>
              <a:t>Brings families together to watch their local team- different generations all supporting the same team</a:t>
            </a:r>
          </a:p>
          <a:p>
            <a:r>
              <a:rPr lang="en-GB" dirty="0" smtClean="0"/>
              <a:t>Club having close link with supporters through the years- Swans Trust and being supporter owned brings club to heart of community.</a:t>
            </a:r>
          </a:p>
          <a:p>
            <a:r>
              <a:rPr lang="en-GB" dirty="0" smtClean="0"/>
              <a:t>Looking to implement safe standing to further boost the atmosphere in the stadium-</a:t>
            </a:r>
          </a:p>
          <a:p>
            <a:r>
              <a:rPr lang="en-GB" dirty="0" smtClean="0"/>
              <a:t>Swans 4 Cancer, Swans aid and community trust help to give back to the community.</a:t>
            </a:r>
          </a:p>
          <a:p>
            <a:r>
              <a:rPr lang="en-GB" dirty="0" smtClean="0"/>
              <a:t>Part on new deal for stadium-Club looking to build 4g pitches for community.</a:t>
            </a:r>
            <a:endParaRPr lang="en-GB" dirty="0"/>
          </a:p>
        </p:txBody>
      </p:sp>
    </p:spTree>
    <p:extLst>
      <p:ext uri="{BB962C8B-B14F-4D97-AF65-F5344CB8AC3E}">
        <p14:creationId xmlns:p14="http://schemas.microsoft.com/office/powerpoint/2010/main" val="986775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Competition- How other grounds are more sustainable</a:t>
            </a:r>
            <a:endParaRPr lang="en-US" dirty="0"/>
          </a:p>
        </p:txBody>
      </p:sp>
      <p:sp>
        <p:nvSpPr>
          <p:cNvPr id="5" name="Content Placeholder 4"/>
          <p:cNvSpPr>
            <a:spLocks noGrp="1"/>
          </p:cNvSpPr>
          <p:nvPr>
            <p:ph idx="1"/>
          </p:nvPr>
        </p:nvSpPr>
        <p:spPr/>
        <p:txBody>
          <a:bodyPr/>
          <a:lstStyle/>
          <a:p>
            <a:r>
              <a:rPr lang="en-GB" dirty="0"/>
              <a:t>• </a:t>
            </a:r>
            <a:r>
              <a:rPr lang="en-GB" dirty="0" smtClean="0"/>
              <a:t>Waste- Bournemouth have </a:t>
            </a:r>
            <a:r>
              <a:rPr lang="en-GB" dirty="0"/>
              <a:t>r</a:t>
            </a:r>
            <a:r>
              <a:rPr lang="en-GB" dirty="0" smtClean="0"/>
              <a:t>ecycling </a:t>
            </a:r>
            <a:r>
              <a:rPr lang="en-GB" dirty="0"/>
              <a:t>initiatives such as the </a:t>
            </a:r>
            <a:r>
              <a:rPr lang="en-GB" dirty="0" smtClean="0"/>
              <a:t>recycling of </a:t>
            </a:r>
            <a:r>
              <a:rPr lang="en-GB" dirty="0"/>
              <a:t>fan waste on all concourses and </a:t>
            </a:r>
            <a:r>
              <a:rPr lang="en-GB" dirty="0" smtClean="0"/>
              <a:t>points around the ground.</a:t>
            </a:r>
            <a:endParaRPr lang="en-GB" dirty="0"/>
          </a:p>
          <a:p>
            <a:r>
              <a:rPr lang="en-GB" dirty="0" smtClean="0"/>
              <a:t>Bournemouth also compost all waste food from match days.</a:t>
            </a:r>
          </a:p>
          <a:p>
            <a:r>
              <a:rPr lang="en-GB" dirty="0" smtClean="0"/>
              <a:t>Rainwater </a:t>
            </a:r>
            <a:r>
              <a:rPr lang="en-GB" dirty="0"/>
              <a:t>at Old Trafford is recycled and used to irrigate the pitch. </a:t>
            </a:r>
            <a:endParaRPr lang="en-GB" dirty="0" smtClean="0"/>
          </a:p>
          <a:p>
            <a:r>
              <a:rPr lang="en-GB" dirty="0" smtClean="0"/>
              <a:t>‘Reds Go Green’ and ‘Switch </a:t>
            </a:r>
            <a:r>
              <a:rPr lang="en-GB" dirty="0"/>
              <a:t>O</a:t>
            </a:r>
            <a:r>
              <a:rPr lang="en-GB" dirty="0" smtClean="0"/>
              <a:t>ff </a:t>
            </a:r>
            <a:r>
              <a:rPr lang="en-GB" dirty="0"/>
              <a:t>A</a:t>
            </a:r>
            <a:r>
              <a:rPr lang="en-GB" dirty="0" smtClean="0"/>
              <a:t>nd Save’ campaigns work for sustainability. </a:t>
            </a:r>
            <a:endParaRPr lang="en-GB" dirty="0" smtClean="0"/>
          </a:p>
          <a:p>
            <a:r>
              <a:rPr lang="en-GB" dirty="0" smtClean="0"/>
              <a:t>The FA look at energy, waste water and transport as well as with purchasing eco friendly equipment for Wembley.</a:t>
            </a:r>
            <a:endParaRPr lang="en-GB"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7428" y="95271"/>
            <a:ext cx="9404723" cy="1400530"/>
          </a:xfrm>
        </p:spPr>
        <p:txBody>
          <a:bodyPr/>
          <a:lstStyle/>
          <a:p>
            <a:r>
              <a:rPr lang="en-GB" dirty="0"/>
              <a:t>Recommend further developments which could enhance the sustainable impacts of the event</a:t>
            </a:r>
            <a:br>
              <a:rPr lang="en-GB" dirty="0"/>
            </a:br>
            <a:endParaRPr lang="en-US" dirty="0"/>
          </a:p>
        </p:txBody>
      </p:sp>
      <p:sp>
        <p:nvSpPr>
          <p:cNvPr id="5" name="Content Placeholder 4"/>
          <p:cNvSpPr>
            <a:spLocks noGrp="1"/>
          </p:cNvSpPr>
          <p:nvPr>
            <p:ph idx="1"/>
          </p:nvPr>
        </p:nvSpPr>
        <p:spPr>
          <a:xfrm>
            <a:off x="898360" y="2525883"/>
            <a:ext cx="8946541" cy="4195481"/>
          </a:xfrm>
        </p:spPr>
        <p:txBody>
          <a:bodyPr>
            <a:normAutofit/>
          </a:bodyPr>
          <a:lstStyle/>
          <a:p>
            <a:r>
              <a:rPr lang="en-US" dirty="0" smtClean="0"/>
              <a:t>Selling local produce at ground for example partnership with Gower brewery</a:t>
            </a:r>
          </a:p>
          <a:p>
            <a:r>
              <a:rPr lang="en-US" dirty="0" smtClean="0"/>
              <a:t>As done at Old Trafford using rainwater to irrigate the pitch.</a:t>
            </a:r>
          </a:p>
          <a:p>
            <a:r>
              <a:rPr lang="en-US" dirty="0" smtClean="0"/>
              <a:t>Composting food like Bournemouth and other premier league clubs</a:t>
            </a:r>
          </a:p>
          <a:p>
            <a:r>
              <a:rPr lang="en-US" dirty="0" smtClean="0"/>
              <a:t>Encourage </a:t>
            </a:r>
            <a:r>
              <a:rPr lang="en-US" dirty="0" smtClean="0"/>
              <a:t>public transport even more- e.g. looking to re open Landore railway </a:t>
            </a:r>
            <a:r>
              <a:rPr lang="en-US" dirty="0" smtClean="0"/>
              <a:t>station</a:t>
            </a:r>
          </a:p>
          <a:p>
            <a:r>
              <a:rPr lang="en-US" dirty="0" smtClean="0"/>
              <a:t>Swansea could use new LED floodlight system which saves energy and reduce electricity to up to 2/3.</a:t>
            </a:r>
          </a:p>
          <a:p>
            <a:r>
              <a:rPr lang="en-US" dirty="0" smtClean="0"/>
              <a:t>Liberty Stadium could make use of ‘ Bikes for Swansea’ with plenty of cycle paths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Thanks For Listening</a:t>
            </a:r>
            <a:endParaRPr lang="en-GB" dirty="0"/>
          </a:p>
        </p:txBody>
      </p:sp>
      <p:sp>
        <p:nvSpPr>
          <p:cNvPr id="3" name="Content Placeholder 2"/>
          <p:cNvSpPr>
            <a:spLocks noGrp="1"/>
          </p:cNvSpPr>
          <p:nvPr>
            <p:ph idx="1"/>
          </p:nvPr>
        </p:nvSpPr>
        <p:spPr/>
        <p:txBody>
          <a:bodyPr/>
          <a:lstStyle/>
          <a:p>
            <a:r>
              <a:rPr lang="en-GB" dirty="0" smtClean="0"/>
              <a:t>Are there any questions?</a:t>
            </a:r>
            <a:endParaRPr lang="en-GB" dirty="0"/>
          </a:p>
        </p:txBody>
      </p:sp>
    </p:spTree>
    <p:extLst>
      <p:ext uri="{BB962C8B-B14F-4D97-AF65-F5344CB8AC3E}">
        <p14:creationId xmlns:p14="http://schemas.microsoft.com/office/powerpoint/2010/main" val="1592100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Text Placeholder 2"/>
          <p:cNvSpPr>
            <a:spLocks noGrp="1"/>
          </p:cNvSpPr>
          <p:nvPr>
            <p:ph idx="1"/>
          </p:nvPr>
        </p:nvSpPr>
        <p:spPr>
          <a:xfrm>
            <a:off x="1104293" y="1853248"/>
            <a:ext cx="8946541" cy="4195481"/>
          </a:xfrm>
        </p:spPr>
        <p:txBody>
          <a:bodyPr>
            <a:normAutofit fontScale="92500" lnSpcReduction="10000"/>
          </a:bodyPr>
          <a:lstStyle/>
          <a:p>
            <a:r>
              <a:rPr lang="en-GB" dirty="0"/>
              <a:t>Unknown. (Unknown). Liberty Stadium Guide. Available: http://www.stadiumguide.com/libertystadium/. Last accessed 14th Jan 2018</a:t>
            </a:r>
            <a:r>
              <a:rPr lang="en-GB" dirty="0" smtClean="0"/>
              <a:t>.</a:t>
            </a:r>
          </a:p>
          <a:p>
            <a:r>
              <a:rPr lang="en-GB" dirty="0"/>
              <a:t>Unknown. (2017). The folly of Swansea. Available: https://reaction.life/folly-swansea-bay-tidal-lagoon/. Last accessed 18th Jan 2018.</a:t>
            </a:r>
            <a:endParaRPr lang="en-GB" dirty="0" smtClean="0"/>
          </a:p>
          <a:p>
            <a:r>
              <a:rPr lang="en-GB" dirty="0"/>
              <a:t>Unknown. (2018). Sustainable Football- Which Team Is The Greenest. Available: https://blueandgreentomorrow.com/features/sustainable-football-team-greenest/. Last accessed 15th Jan 2018</a:t>
            </a:r>
            <a:r>
              <a:rPr lang="en-GB" dirty="0" smtClean="0"/>
              <a:t>.</a:t>
            </a:r>
          </a:p>
          <a:p>
            <a:endParaRPr lang="en-GB" dirty="0" smtClean="0"/>
          </a:p>
          <a:p>
            <a:r>
              <a:rPr lang="en-GB" dirty="0"/>
              <a:t>Unknown. (2017). Swansea City FC agree deal to lease stadium. Available: http://www.bbc.co.uk/news/uk-wales-south-west-wales-41863135. Last accessed 17th Jan 2018.</a:t>
            </a:r>
            <a:endParaRPr lang="en-GB" dirty="0" smtClean="0"/>
          </a:p>
        </p:txBody>
      </p:sp>
    </p:spTree>
    <p:extLst>
      <p:ext uri="{BB962C8B-B14F-4D97-AF65-F5344CB8AC3E}">
        <p14:creationId xmlns:p14="http://schemas.microsoft.com/office/powerpoint/2010/main" val="9347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themeOverride>
</file>

<file path=docProps/app.xml><?xml version="1.0" encoding="utf-8"?>
<Properties xmlns="http://schemas.openxmlformats.org/officeDocument/2006/extended-properties" xmlns:vt="http://schemas.openxmlformats.org/officeDocument/2006/docPropsVTypes">
  <Template/>
  <TotalTime>22291</TotalTime>
  <Words>1555</Words>
  <Application>Microsoft Office PowerPoint</Application>
  <PresentationFormat>Widescreen</PresentationFormat>
  <Paragraphs>67</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Business Strategy</vt:lpstr>
      <vt:lpstr>Sustainable event management</vt:lpstr>
      <vt:lpstr>Define and discuss the concept of ‘sustainable events management’. </vt:lpstr>
      <vt:lpstr>Introduction- A Premier League Fixture in Swansea</vt:lpstr>
      <vt:lpstr>Economic Impact</vt:lpstr>
      <vt:lpstr>Environmental impacts</vt:lpstr>
      <vt:lpstr>Social Impacts</vt:lpstr>
      <vt:lpstr>Competition- How other grounds are more sustainable</vt:lpstr>
      <vt:lpstr>Recommend further developments which could enhance the sustainable impacts of the event </vt:lpstr>
      <vt:lpstr>Thanks For Listening</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event management</dc:title>
  <dc:creator>Rhodri Stranaghan</dc:creator>
  <cp:lastModifiedBy>Rhodri Stranaghan</cp:lastModifiedBy>
  <cp:revision>56</cp:revision>
  <cp:lastPrinted>2012-08-15T21:38:02Z</cp:lastPrinted>
  <dcterms:created xsi:type="dcterms:W3CDTF">2017-12-10T22:19:38Z</dcterms:created>
  <dcterms:modified xsi:type="dcterms:W3CDTF">2018-01-18T02:39:37Z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