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3" r:id="rId3"/>
    <p:sldId id="264" r:id="rId4"/>
    <p:sldId id="269" r:id="rId5"/>
    <p:sldId id="270" r:id="rId6"/>
    <p:sldId id="261" r:id="rId7"/>
    <p:sldId id="262" r:id="rId8"/>
    <p:sldId id="260" r:id="rId9"/>
    <p:sldId id="263" r:id="rId10"/>
    <p:sldId id="271" r:id="rId11"/>
    <p:sldId id="272" r:id="rId12"/>
    <p:sldId id="265" r:id="rId13"/>
    <p:sldId id="266" r:id="rId14"/>
    <p:sldId id="268" r:id="rId15"/>
    <p:sldId id="274" r:id="rId16"/>
    <p:sldId id="257" r:id="rId17"/>
    <p:sldId id="278" r:id="rId18"/>
    <p:sldId id="258" r:id="rId19"/>
    <p:sldId id="259" r:id="rId20"/>
    <p:sldId id="276" r:id="rId21"/>
    <p:sldId id="277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4" autoAdjust="0"/>
    <p:restoredTop sz="93478" autoAdjust="0"/>
  </p:normalViewPr>
  <p:slideViewPr>
    <p:cSldViewPr>
      <p:cViewPr varScale="1">
        <p:scale>
          <a:sx n="109" d="100"/>
          <a:sy n="109" d="100"/>
        </p:scale>
        <p:origin x="169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638B73-A839-47E8-B45F-C4E4EDF20B40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4D199-8164-484A-8188-3810255396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34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A4D199-8164-484A-8188-3810255396E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1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BBCA674-07F7-4D9A-8C92-E09340385DF9}" type="datetimeFigureOut">
              <a:rPr lang="en-GB" smtClean="0"/>
              <a:pPr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4EB76C7-71F9-4116-AA54-71FFA7411B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offin lid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395536" y="188640"/>
            <a:ext cx="6214160" cy="64807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221088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476672"/>
            <a:ext cx="8223448" cy="1555600"/>
          </a:xfrm>
        </p:spPr>
        <p:txBody>
          <a:bodyPr>
            <a:noAutofit/>
          </a:bodyPr>
          <a:lstStyle/>
          <a:p>
            <a:pPr lvl="0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Commemoration, Status &amp; Identity in the 2</a:t>
            </a:r>
            <a:r>
              <a:rPr lang="en-GB" sz="40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Millennium Levant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Historical Background: A Reminder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064896" cy="4680520"/>
          </a:xfrm>
        </p:spPr>
        <p:txBody>
          <a:bodyPr>
            <a:noAutofit/>
          </a:bodyPr>
          <a:lstStyle/>
          <a:p>
            <a:r>
              <a:rPr lang="en-GB" sz="2800" dirty="0" smtClean="0"/>
              <a:t>MBA </a:t>
            </a:r>
            <a:r>
              <a:rPr lang="en-GB" sz="2800" dirty="0" smtClean="0"/>
              <a:t>(c.2000-1600 BC):</a:t>
            </a:r>
          </a:p>
          <a:p>
            <a:pPr lvl="1"/>
            <a:r>
              <a:rPr lang="en-GB" sz="2400" dirty="0" smtClean="0"/>
              <a:t>Significant cultural changes attributed to the appearance of the Amorites</a:t>
            </a:r>
          </a:p>
          <a:p>
            <a:pPr lvl="1"/>
            <a:r>
              <a:rPr lang="en-GB" sz="2400" dirty="0" smtClean="0"/>
              <a:t>Foundation of Amorite city kingdoms throughout Levant</a:t>
            </a:r>
          </a:p>
          <a:p>
            <a:r>
              <a:rPr lang="en-GB" sz="2800" dirty="0" smtClean="0"/>
              <a:t>LBA (c.1600-1200 BC):</a:t>
            </a:r>
          </a:p>
          <a:p>
            <a:pPr lvl="1"/>
            <a:r>
              <a:rPr lang="en-GB" sz="2400" dirty="0" smtClean="0"/>
              <a:t>Egyptian, Mitanni &amp; Hittite superpowers dominate region politically, economically &amp; culturally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Canaanite Funerary Ritual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690864" cy="508406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Great diversity throughout region for treatment of the dead</a:t>
            </a:r>
          </a:p>
          <a:p>
            <a:r>
              <a:rPr lang="en-GB" dirty="0" smtClean="0"/>
              <a:t>Funerary ritual develops as area for (elite) display</a:t>
            </a:r>
          </a:p>
          <a:p>
            <a:r>
              <a:rPr lang="en-GB" dirty="0" smtClean="0"/>
              <a:t>Funerary ritual, material culture &amp; ceremonial action open to external influences:</a:t>
            </a:r>
          </a:p>
          <a:p>
            <a:pPr lvl="1"/>
            <a:r>
              <a:rPr lang="en-GB" dirty="0" smtClean="0"/>
              <a:t>Hybridized practices reflecting distinct identities</a:t>
            </a:r>
          </a:p>
          <a:p>
            <a:pPr lvl="1"/>
            <a:r>
              <a:rPr lang="en-GB" dirty="0" smtClean="0"/>
              <a:t>Some practices shared between very different communities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5589240"/>
            <a:ext cx="1638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Jericho Tomb </a:t>
            </a:r>
            <a:endParaRPr lang="en-GB" sz="2000" dirty="0"/>
          </a:p>
        </p:txBody>
      </p:sp>
      <p:pic>
        <p:nvPicPr>
          <p:cNvPr id="12" name="Content Placeholder 11" descr="jericho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972044" y="2348880"/>
            <a:ext cx="3776420" cy="308979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MBA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Regional variation in placement of dead reflecting very different ideologies</a:t>
            </a:r>
          </a:p>
          <a:p>
            <a:r>
              <a:rPr lang="en-GB" dirty="0" smtClean="0"/>
              <a:t>Syria: burial beneath houses (possibly mimicking royal </a:t>
            </a:r>
            <a:r>
              <a:rPr lang="en-GB" dirty="0" err="1" smtClean="0"/>
              <a:t>hypogaea</a:t>
            </a:r>
            <a:r>
              <a:rPr lang="en-GB" dirty="0" smtClean="0"/>
              <a:t>): </a:t>
            </a:r>
            <a:r>
              <a:rPr lang="en-GB" dirty="0" err="1" smtClean="0"/>
              <a:t>eg</a:t>
            </a:r>
            <a:r>
              <a:rPr lang="en-GB" dirty="0" smtClean="0"/>
              <a:t>. </a:t>
            </a:r>
            <a:r>
              <a:rPr lang="en-GB" dirty="0" err="1" smtClean="0"/>
              <a:t>Qatna</a:t>
            </a:r>
            <a:r>
              <a:rPr lang="en-GB" dirty="0" smtClean="0"/>
              <a:t>, Ugarit, Sukas</a:t>
            </a:r>
          </a:p>
          <a:p>
            <a:r>
              <a:rPr lang="en-GB" dirty="0" smtClean="0"/>
              <a:t>Central  &amp; southern Levant</a:t>
            </a:r>
          </a:p>
          <a:p>
            <a:pPr lvl="1"/>
            <a:r>
              <a:rPr lang="en-GB" dirty="0" smtClean="0"/>
              <a:t>Adults buried in external cemeteries, at Jericho, Megiddo, ‘</a:t>
            </a:r>
            <a:r>
              <a:rPr lang="en-GB" dirty="0" err="1" smtClean="0"/>
              <a:t>Ajjul</a:t>
            </a:r>
            <a:r>
              <a:rPr lang="en-GB" dirty="0" smtClean="0"/>
              <a:t> (courtyard cemetery)</a:t>
            </a:r>
          </a:p>
          <a:p>
            <a:pPr lvl="1"/>
            <a:r>
              <a:rPr lang="en-GB" dirty="0" smtClean="0"/>
              <a:t>Infants buried in settlement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MBA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90688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Variability in tomb type between settlements (but all types are represent throughout the region)</a:t>
            </a:r>
          </a:p>
          <a:p>
            <a:pPr lvl="1"/>
            <a:r>
              <a:rPr lang="en-GB" dirty="0" smtClean="0"/>
              <a:t>Rock cut chamber tombs</a:t>
            </a:r>
          </a:p>
          <a:p>
            <a:pPr lvl="1"/>
            <a:r>
              <a:rPr lang="en-GB" dirty="0" smtClean="0"/>
              <a:t>Built chamber tombs</a:t>
            </a:r>
          </a:p>
          <a:p>
            <a:pPr lvl="1"/>
            <a:r>
              <a:rPr lang="en-GB" dirty="0" smtClean="0"/>
              <a:t>Built cists</a:t>
            </a:r>
          </a:p>
          <a:p>
            <a:pPr lvl="1"/>
            <a:r>
              <a:rPr lang="en-GB" dirty="0" smtClean="0"/>
              <a:t>Shaft graves</a:t>
            </a:r>
          </a:p>
          <a:p>
            <a:pPr lvl="1"/>
            <a:r>
              <a:rPr lang="en-GB" dirty="0" smtClean="0"/>
              <a:t>Pit graves</a:t>
            </a:r>
          </a:p>
          <a:p>
            <a:r>
              <a:rPr lang="en-GB" dirty="0" smtClean="0"/>
              <a:t>Usually primary inhumation</a:t>
            </a:r>
            <a:endParaRPr lang="en-GB" dirty="0"/>
          </a:p>
        </p:txBody>
      </p:sp>
      <p:pic>
        <p:nvPicPr>
          <p:cNvPr id="5" name="Content Placeholder 4" descr="Tomb50 el Gib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r="42944"/>
          <a:stretch>
            <a:fillRect/>
          </a:stretch>
        </p:blipFill>
        <p:spPr>
          <a:xfrm>
            <a:off x="5857520" y="548680"/>
            <a:ext cx="2746928" cy="3179698"/>
          </a:xfrm>
        </p:spPr>
      </p:pic>
      <p:sp>
        <p:nvSpPr>
          <p:cNvPr id="6" name="Rectangle 5"/>
          <p:cNvSpPr/>
          <p:nvPr/>
        </p:nvSpPr>
        <p:spPr>
          <a:xfrm>
            <a:off x="8069056" y="692696"/>
            <a:ext cx="463384" cy="26240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Tomb50 el Gib.gif"/>
          <p:cNvPicPr>
            <a:picLocks noChangeAspect="1"/>
          </p:cNvPicPr>
          <p:nvPr/>
        </p:nvPicPr>
        <p:blipFill>
          <a:blip r:embed="rId2" cstate="email"/>
          <a:srcRect l="57052" t="17967" b="15831"/>
          <a:stretch>
            <a:fillRect/>
          </a:stretch>
        </p:blipFill>
        <p:spPr>
          <a:xfrm>
            <a:off x="6516216" y="4365104"/>
            <a:ext cx="2192660" cy="22322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28184" y="3789040"/>
            <a:ext cx="16733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El Jib Tomb 50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MB Warrior Graves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96743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Widespread phenomenon:</a:t>
            </a:r>
          </a:p>
          <a:p>
            <a:pPr lvl="1"/>
            <a:r>
              <a:rPr lang="en-GB" dirty="0" err="1" smtClean="0"/>
              <a:t>Mespotamia</a:t>
            </a:r>
            <a:endParaRPr lang="en-GB" dirty="0" smtClean="0"/>
          </a:p>
          <a:p>
            <a:pPr lvl="1"/>
            <a:r>
              <a:rPr lang="en-GB" dirty="0" smtClean="0"/>
              <a:t>Levant</a:t>
            </a:r>
          </a:p>
          <a:p>
            <a:pPr lvl="1"/>
            <a:r>
              <a:rPr lang="en-GB" dirty="0" smtClean="0"/>
              <a:t>Nile Delta</a:t>
            </a:r>
          </a:p>
          <a:p>
            <a:pPr lvl="1"/>
            <a:r>
              <a:rPr lang="en-GB" dirty="0" smtClean="0"/>
              <a:t>Cyprus</a:t>
            </a:r>
          </a:p>
          <a:p>
            <a:r>
              <a:rPr lang="en-GB" dirty="0" smtClean="0"/>
              <a:t>Developed from Early Dynastic III warrior burials in Ur &amp; Kish:</a:t>
            </a:r>
          </a:p>
          <a:p>
            <a:pPr lvl="1"/>
            <a:r>
              <a:rPr lang="en-GB" dirty="0" smtClean="0"/>
              <a:t>Male burials equipped with axes &amp; daggers</a:t>
            </a:r>
          </a:p>
          <a:p>
            <a:pPr lvl="1"/>
            <a:r>
              <a:rPr lang="en-GB" dirty="0" smtClean="0"/>
              <a:t>Related to status, identity &amp; official position</a:t>
            </a:r>
          </a:p>
          <a:p>
            <a:endParaRPr lang="en-GB" dirty="0"/>
          </a:p>
        </p:txBody>
      </p:sp>
      <p:pic>
        <p:nvPicPr>
          <p:cNvPr id="7" name="Picture 10" descr="EMe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5148064" y="2132856"/>
            <a:ext cx="3747489" cy="359410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452320" y="5877272"/>
            <a:ext cx="1213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Near East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MB Warrior Graves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24536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MB II phenomenon</a:t>
            </a:r>
          </a:p>
          <a:p>
            <a:r>
              <a:rPr lang="en-GB" dirty="0" smtClean="0"/>
              <a:t>Typical equipment:</a:t>
            </a:r>
          </a:p>
          <a:p>
            <a:pPr lvl="1"/>
            <a:r>
              <a:rPr lang="en-GB" dirty="0" smtClean="0"/>
              <a:t>Dagger </a:t>
            </a:r>
          </a:p>
          <a:p>
            <a:pPr lvl="1"/>
            <a:r>
              <a:rPr lang="en-GB" dirty="0" smtClean="0"/>
              <a:t>Fenestrated or </a:t>
            </a:r>
            <a:r>
              <a:rPr lang="en-GB" dirty="0" err="1" smtClean="0"/>
              <a:t>socketed</a:t>
            </a:r>
            <a:r>
              <a:rPr lang="en-GB" dirty="0" smtClean="0"/>
              <a:t> axes</a:t>
            </a:r>
          </a:p>
          <a:p>
            <a:pPr lvl="1"/>
            <a:r>
              <a:rPr lang="en-GB" dirty="0" err="1" smtClean="0"/>
              <a:t>Socketed</a:t>
            </a:r>
            <a:r>
              <a:rPr lang="en-GB" dirty="0" smtClean="0"/>
              <a:t> spearheads </a:t>
            </a:r>
          </a:p>
          <a:p>
            <a:pPr lvl="1"/>
            <a:r>
              <a:rPr lang="en-GB" dirty="0" smtClean="0"/>
              <a:t>Metal belts </a:t>
            </a:r>
          </a:p>
          <a:p>
            <a:r>
              <a:rPr lang="en-GB" dirty="0" smtClean="0"/>
              <a:t>Structured practice reflecting shared ideology throughout wide region:</a:t>
            </a:r>
          </a:p>
          <a:p>
            <a:pPr lvl="1"/>
            <a:r>
              <a:rPr lang="en-GB" dirty="0" smtClean="0"/>
              <a:t>Shared cultural milieu of MB elites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9" name="Picture 7" descr="axe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96136" y="3778753"/>
            <a:ext cx="2808312" cy="2407125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5940152" y="6237312"/>
            <a:ext cx="25010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Fenestrated axe-head</a:t>
            </a:r>
            <a:endParaRPr lang="en-GB" sz="2000" dirty="0"/>
          </a:p>
        </p:txBody>
      </p:sp>
      <p:pic>
        <p:nvPicPr>
          <p:cNvPr id="16" name="Content Placeholder 15" descr="220px-MBII_ribbed_dagger_Rishon_Le-Zion.pn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 rot="10800000">
            <a:off x="5868144" y="1196752"/>
            <a:ext cx="2890052" cy="194421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948264" y="3284984"/>
            <a:ext cx="1739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Ribbed dagger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Spread of Warrior Burials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07392"/>
          </a:xfrm>
        </p:spPr>
        <p:txBody>
          <a:bodyPr/>
          <a:lstStyle/>
          <a:p>
            <a:r>
              <a:rPr lang="en-GB" dirty="0" smtClean="0"/>
              <a:t>Practice spreads into Nile Delta in MB IIB/C:</a:t>
            </a:r>
          </a:p>
          <a:p>
            <a:pPr lvl="1"/>
            <a:r>
              <a:rPr lang="en-GB" dirty="0" smtClean="0"/>
              <a:t>Tell </a:t>
            </a:r>
            <a:r>
              <a:rPr lang="en-GB" dirty="0" err="1" smtClean="0"/>
              <a:t>ed-Dab’a</a:t>
            </a:r>
            <a:endParaRPr lang="en-GB" dirty="0" smtClean="0"/>
          </a:p>
          <a:p>
            <a:pPr lvl="1"/>
            <a:r>
              <a:rPr lang="en-GB" dirty="0" smtClean="0"/>
              <a:t>Tell </a:t>
            </a:r>
            <a:r>
              <a:rPr lang="en-GB" dirty="0" err="1" smtClean="0"/>
              <a:t>Maskhuta</a:t>
            </a:r>
            <a:endParaRPr lang="en-GB" dirty="0" smtClean="0"/>
          </a:p>
          <a:p>
            <a:r>
              <a:rPr lang="en-GB" dirty="0" smtClean="0"/>
              <a:t>Spread of Asiatic practices to Egypt as part of </a:t>
            </a:r>
            <a:r>
              <a:rPr lang="en-GB" dirty="0" err="1" smtClean="0"/>
              <a:t>Hyksos</a:t>
            </a:r>
            <a:r>
              <a:rPr lang="en-GB" dirty="0" smtClean="0"/>
              <a:t> phenomenon</a:t>
            </a:r>
          </a:p>
          <a:p>
            <a:r>
              <a:rPr lang="en-GB" dirty="0" smtClean="0"/>
              <a:t>Also spread to Cyprus in MC III-LC 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580112" y="5117122"/>
            <a:ext cx="30273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Tell </a:t>
            </a:r>
            <a:r>
              <a:rPr lang="en-GB" sz="2000" dirty="0" err="1" smtClean="0"/>
              <a:t>ed-Dab’a</a:t>
            </a:r>
            <a:r>
              <a:rPr lang="en-GB" sz="2000" dirty="0" smtClean="0"/>
              <a:t> warrior grave</a:t>
            </a:r>
            <a:endParaRPr lang="en-GB" sz="2000" dirty="0"/>
          </a:p>
        </p:txBody>
      </p:sp>
      <p:pic>
        <p:nvPicPr>
          <p:cNvPr id="11" name="Content Placeholder 10" descr="daba warrior bu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2380818"/>
            <a:ext cx="3646362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MB </a:t>
            </a:r>
            <a:r>
              <a:rPr lang="en-GB" dirty="0" err="1" smtClean="0"/>
              <a:t>Equid</a:t>
            </a:r>
            <a:r>
              <a:rPr lang="en-GB" dirty="0" smtClean="0"/>
              <a:t>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752528" cy="4896544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Equids</a:t>
            </a:r>
            <a:r>
              <a:rPr lang="en-GB" dirty="0" smtClean="0"/>
              <a:t>  accompanying human burials at ‘</a:t>
            </a:r>
            <a:r>
              <a:rPr lang="en-GB" dirty="0" err="1" smtClean="0"/>
              <a:t>Ajjul</a:t>
            </a:r>
            <a:r>
              <a:rPr lang="en-GB" dirty="0" smtClean="0"/>
              <a:t>, Jericho, </a:t>
            </a:r>
            <a:r>
              <a:rPr lang="en-GB" dirty="0" err="1" smtClean="0"/>
              <a:t>Jemmeh</a:t>
            </a:r>
            <a:r>
              <a:rPr lang="en-GB" dirty="0" smtClean="0"/>
              <a:t> &amp; in northern Syria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Ajjul</a:t>
            </a:r>
            <a:r>
              <a:rPr lang="en-GB" dirty="0" smtClean="0"/>
              <a:t>: shoulder, pelvic girdle &amp;/or front limbs removed:</a:t>
            </a:r>
          </a:p>
          <a:p>
            <a:pPr lvl="1"/>
            <a:r>
              <a:rPr lang="en-GB" dirty="0" smtClean="0"/>
              <a:t>Possibly for consumption?</a:t>
            </a:r>
          </a:p>
          <a:p>
            <a:r>
              <a:rPr lang="en-GB" dirty="0" smtClean="0"/>
              <a:t>Also represented in Nile Delta (</a:t>
            </a:r>
            <a:r>
              <a:rPr lang="en-GB" dirty="0" err="1" smtClean="0"/>
              <a:t>Hyksos</a:t>
            </a:r>
            <a:r>
              <a:rPr lang="en-GB" dirty="0" smtClean="0"/>
              <a:t>):</a:t>
            </a:r>
          </a:p>
          <a:p>
            <a:pPr lvl="1"/>
            <a:r>
              <a:rPr lang="en-GB" dirty="0" smtClean="0"/>
              <a:t>Tell </a:t>
            </a:r>
            <a:r>
              <a:rPr lang="en-GB" dirty="0" err="1" smtClean="0"/>
              <a:t>ed-Dab’a</a:t>
            </a:r>
            <a:r>
              <a:rPr lang="en-GB" dirty="0" smtClean="0"/>
              <a:t>: 13th dynasty palace tombs </a:t>
            </a:r>
          </a:p>
          <a:p>
            <a:pPr lvl="1"/>
            <a:r>
              <a:rPr lang="en-GB" dirty="0" smtClean="0"/>
              <a:t>Tell </a:t>
            </a:r>
            <a:r>
              <a:rPr lang="en-GB" dirty="0" err="1" smtClean="0"/>
              <a:t>Maskhuta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731565" y="2924944"/>
            <a:ext cx="2016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Equid</a:t>
            </a:r>
            <a:r>
              <a:rPr lang="en-GB" sz="2000" dirty="0" smtClean="0"/>
              <a:t> burial ‘</a:t>
            </a:r>
            <a:r>
              <a:rPr lang="en-GB" sz="2000" dirty="0" err="1" smtClean="0"/>
              <a:t>Ajjul</a:t>
            </a:r>
            <a:endParaRPr lang="en-GB" sz="2000" dirty="0"/>
          </a:p>
        </p:txBody>
      </p:sp>
      <p:pic>
        <p:nvPicPr>
          <p:cNvPr id="6" name="Content Placeholder 6" descr="Ajjul-bu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52120" y="404664"/>
            <a:ext cx="3274195" cy="2448272"/>
          </a:xfrm>
        </p:spPr>
      </p:pic>
      <p:pic>
        <p:nvPicPr>
          <p:cNvPr id="7" name="Picture 4" descr="080310-science-donkey-skeletons-256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292080" y="3645024"/>
            <a:ext cx="3384376" cy="2439899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796136" y="6165304"/>
            <a:ext cx="2859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Equid</a:t>
            </a:r>
            <a:r>
              <a:rPr lang="en-GB" sz="2000" dirty="0" smtClean="0"/>
              <a:t> burial Tell </a:t>
            </a:r>
            <a:r>
              <a:rPr lang="en-GB" sz="2000" dirty="0" err="1" smtClean="0"/>
              <a:t>ed-Dab’a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the Dead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Central Levant provides evidence for animal sacrifice &amp; feasting:</a:t>
            </a:r>
          </a:p>
          <a:p>
            <a:pPr lvl="1"/>
            <a:r>
              <a:rPr lang="en-GB" dirty="0" smtClean="0"/>
              <a:t>Animal bones (sheep, goat, cow &amp; pig) found in burials at Byblos, Sidon, </a:t>
            </a:r>
            <a:r>
              <a:rPr lang="en-GB" dirty="0" err="1" smtClean="0"/>
              <a:t>Kemid</a:t>
            </a:r>
            <a:r>
              <a:rPr lang="en-GB" dirty="0" smtClean="0"/>
              <a:t> el-</a:t>
            </a:r>
            <a:r>
              <a:rPr lang="en-GB" dirty="0" err="1" smtClean="0"/>
              <a:t>Loz</a:t>
            </a:r>
            <a:r>
              <a:rPr lang="en-GB" dirty="0" smtClean="0"/>
              <a:t>, </a:t>
            </a:r>
            <a:r>
              <a:rPr lang="en-GB" dirty="0" err="1" smtClean="0"/>
              <a:t>Arqa</a:t>
            </a:r>
            <a:endParaRPr lang="en-GB" dirty="0" smtClean="0"/>
          </a:p>
          <a:p>
            <a:pPr lvl="1"/>
            <a:r>
              <a:rPr lang="en-GB" dirty="0" smtClean="0"/>
              <a:t>Sidon &amp; </a:t>
            </a:r>
            <a:r>
              <a:rPr lang="en-GB" dirty="0" err="1" smtClean="0"/>
              <a:t>Arqa</a:t>
            </a:r>
            <a:r>
              <a:rPr lang="en-GB" dirty="0" smtClean="0"/>
              <a:t>: heads of sacrificed animals</a:t>
            </a:r>
          </a:p>
          <a:p>
            <a:pPr lvl="1"/>
            <a:r>
              <a:rPr lang="en-GB" dirty="0" smtClean="0"/>
              <a:t>Ovens identified at Sidon: funerary banquets</a:t>
            </a:r>
          </a:p>
          <a:p>
            <a:r>
              <a:rPr lang="en-GB" dirty="0" smtClean="0"/>
              <a:t>Supported by texts:</a:t>
            </a:r>
          </a:p>
          <a:p>
            <a:pPr lvl="1"/>
            <a:r>
              <a:rPr lang="en-GB" dirty="0" smtClean="0"/>
              <a:t>Byblos stele lists different foods offered in funerary ritual (bread, beer, beef &amp; fowl)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Grave Goods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32048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Pottery continues to be standard:</a:t>
            </a:r>
          </a:p>
          <a:p>
            <a:pPr lvl="1"/>
            <a:r>
              <a:rPr lang="en-GB" dirty="0" smtClean="0"/>
              <a:t>Bowls, </a:t>
            </a:r>
            <a:r>
              <a:rPr lang="en-GB" dirty="0" err="1" smtClean="0"/>
              <a:t>juglets</a:t>
            </a:r>
            <a:r>
              <a:rPr lang="en-GB" dirty="0" smtClean="0"/>
              <a:t>, jars lamps</a:t>
            </a:r>
          </a:p>
          <a:p>
            <a:r>
              <a:rPr lang="en-GB" dirty="0" smtClean="0"/>
              <a:t>Greater provision of personalised objects &amp; more access to luxuries:</a:t>
            </a:r>
          </a:p>
          <a:p>
            <a:pPr lvl="1"/>
            <a:r>
              <a:rPr lang="en-GB" dirty="0" smtClean="0"/>
              <a:t>Weapons, personal adornment, scarabs, luxury pottery, (including certain types of </a:t>
            </a:r>
            <a:r>
              <a:rPr lang="en-GB" dirty="0" err="1" smtClean="0"/>
              <a:t>juglet</a:t>
            </a:r>
            <a:r>
              <a:rPr lang="en-GB" dirty="0" smtClean="0"/>
              <a:t>), wooden furniture (Jericho)</a:t>
            </a:r>
          </a:p>
          <a:p>
            <a:r>
              <a:rPr lang="en-GB" dirty="0" smtClean="0"/>
              <a:t>Wealth removed from circulation &amp; materiality</a:t>
            </a:r>
            <a:r>
              <a:rPr lang="en-GB" dirty="0"/>
              <a:t> </a:t>
            </a:r>
            <a:r>
              <a:rPr lang="en-GB" dirty="0" smtClean="0"/>
              <a:t>used to express identities</a:t>
            </a:r>
          </a:p>
        </p:txBody>
      </p:sp>
      <p:pic>
        <p:nvPicPr>
          <p:cNvPr id="5" name="Content Placeholder 4" descr="MB pottery jericho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660232" y="368248"/>
            <a:ext cx="2241060" cy="3348784"/>
          </a:xfrm>
        </p:spPr>
      </p:pic>
      <p:sp>
        <p:nvSpPr>
          <p:cNvPr id="6" name="TextBox 5"/>
          <p:cNvSpPr txBox="1"/>
          <p:nvPr/>
        </p:nvSpPr>
        <p:spPr>
          <a:xfrm>
            <a:off x="6732240" y="3789040"/>
            <a:ext cx="21898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MB pottery Jericho</a:t>
            </a:r>
            <a:endParaRPr lang="en-GB" sz="2000" dirty="0"/>
          </a:p>
        </p:txBody>
      </p:sp>
      <p:pic>
        <p:nvPicPr>
          <p:cNvPr id="7" name="Picture 6" descr="jewellery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372200" y="4437112"/>
            <a:ext cx="2610291" cy="208823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44208" y="6021288"/>
            <a:ext cx="12282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Jewellery </a:t>
            </a:r>
            <a:endParaRPr lang="en-GB" sz="2000" dirty="0"/>
          </a:p>
        </p:txBody>
      </p:sp>
      <p:pic>
        <p:nvPicPr>
          <p:cNvPr id="9" name="Picture 8" descr="hyksos scarab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4572000" y="3933056"/>
            <a:ext cx="1450447" cy="203062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4048" y="6021288"/>
            <a:ext cx="912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Scarab</a:t>
            </a:r>
            <a:endParaRPr lang="en-GB" sz="2000" dirty="0"/>
          </a:p>
        </p:txBody>
      </p:sp>
      <p:pic>
        <p:nvPicPr>
          <p:cNvPr id="11" name="Picture 10" descr="TAY juglet.jpg"/>
          <p:cNvPicPr>
            <a:picLocks noChangeAspect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4427984" y="836712"/>
            <a:ext cx="1995494" cy="223224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499992" y="3212976"/>
            <a:ext cx="19593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Yahudiyeh</a:t>
            </a:r>
            <a:r>
              <a:rPr lang="en-GB" sz="2000" dirty="0" smtClean="0"/>
              <a:t> </a:t>
            </a:r>
            <a:r>
              <a:rPr lang="en-GB" sz="2000" dirty="0" err="1" smtClean="0"/>
              <a:t>juglet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Royal Tombs of Byblos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906888" cy="489542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8 rock cut shaft tombs identified as royal</a:t>
            </a:r>
          </a:p>
          <a:p>
            <a:pPr lvl="1"/>
            <a:r>
              <a:rPr lang="en-GB" dirty="0" smtClean="0"/>
              <a:t>Tombs  I, II &amp; III found intact </a:t>
            </a:r>
          </a:p>
          <a:p>
            <a:r>
              <a:rPr lang="en-GB" dirty="0" smtClean="0"/>
              <a:t>Selective adoption of certain Egyptian features:</a:t>
            </a:r>
          </a:p>
          <a:p>
            <a:pPr lvl="1"/>
            <a:r>
              <a:rPr lang="en-GB" dirty="0" smtClean="0"/>
              <a:t>Tomb IV: alabaster vase inscribed with an offering formula</a:t>
            </a:r>
          </a:p>
          <a:p>
            <a:pPr lvl="1"/>
            <a:r>
              <a:rPr lang="en-GB" dirty="0" smtClean="0"/>
              <a:t>Personal adornment of Egyptian style &amp; used of Egyptian hieroglyphs &amp; titles prestige goods such as pectorals &amp; pendants</a:t>
            </a:r>
          </a:p>
        </p:txBody>
      </p:sp>
      <p:pic>
        <p:nvPicPr>
          <p:cNvPr id="5" name="Content Placeholder 4" descr="byblos pector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24128" y="3861048"/>
            <a:ext cx="2965420" cy="2174642"/>
          </a:xfrm>
        </p:spPr>
      </p:pic>
      <p:pic>
        <p:nvPicPr>
          <p:cNvPr id="9" name="Picture 8" descr="pendant Tomb II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372200" y="620688"/>
            <a:ext cx="2522135" cy="26749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04248" y="3356992"/>
            <a:ext cx="1723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Pendant Tomb II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228184" y="6093296"/>
            <a:ext cx="2500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Gold pectoral Tomb III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Royal Tombs of Byblos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464496" cy="4895424"/>
          </a:xfrm>
        </p:spPr>
        <p:txBody>
          <a:bodyPr>
            <a:normAutofit/>
          </a:bodyPr>
          <a:lstStyle/>
          <a:p>
            <a:r>
              <a:rPr lang="en-GB" dirty="0" smtClean="0"/>
              <a:t>Material objects &amp; inferred practices suggest hybridity: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 smtClean="0"/>
              <a:t>Tomb I faience fragments from an Egyptian-style coffin </a:t>
            </a:r>
          </a:p>
          <a:p>
            <a:pPr lvl="1"/>
            <a:r>
              <a:rPr lang="en-GB" dirty="0" smtClean="0"/>
              <a:t>Tomb II: gold scimitar inscribed with Egyptian hieroglyphs to record “</a:t>
            </a:r>
            <a:r>
              <a:rPr lang="en-GB" dirty="0" err="1" smtClean="0"/>
              <a:t>Yapishemuabi</a:t>
            </a:r>
            <a:r>
              <a:rPr lang="en-GB" dirty="0" smtClean="0"/>
              <a:t> &amp; his father as the ‘high officials’ of Byblos”</a:t>
            </a:r>
          </a:p>
          <a:p>
            <a:endParaRPr lang="en-GB" dirty="0"/>
          </a:p>
        </p:txBody>
      </p:sp>
      <p:pic>
        <p:nvPicPr>
          <p:cNvPr id="5" name="Content Placeholder 4" descr="sickle sword Tomb II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88024" y="2348880"/>
            <a:ext cx="4108491" cy="2088232"/>
          </a:xfrm>
        </p:spPr>
      </p:pic>
      <p:sp>
        <p:nvSpPr>
          <p:cNvPr id="6" name="Rectangle 5"/>
          <p:cNvSpPr/>
          <p:nvPr/>
        </p:nvSpPr>
        <p:spPr>
          <a:xfrm>
            <a:off x="6228184" y="4509120"/>
            <a:ext cx="24656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smtClean="0"/>
              <a:t>Gold scimitar  Tomb II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Jar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02832" cy="4679400"/>
          </a:xfrm>
        </p:spPr>
        <p:txBody>
          <a:bodyPr/>
          <a:lstStyle/>
          <a:p>
            <a:r>
              <a:rPr lang="en-GB" dirty="0" smtClean="0"/>
              <a:t>Used throughout MB &amp; LBA:</a:t>
            </a:r>
          </a:p>
          <a:p>
            <a:pPr lvl="1"/>
            <a:r>
              <a:rPr lang="en-GB" dirty="0" smtClean="0"/>
              <a:t>Intramural (placed next to or aligned with walls)</a:t>
            </a:r>
          </a:p>
          <a:p>
            <a:pPr lvl="1"/>
            <a:r>
              <a:rPr lang="en-GB" dirty="0" smtClean="0"/>
              <a:t>Babies &amp; infants up to 2 years placed in storage jars or transport amphorae</a:t>
            </a:r>
          </a:p>
          <a:p>
            <a:pPr lvl="1"/>
            <a:r>
              <a:rPr lang="en-GB" dirty="0" smtClean="0"/>
              <a:t>Small range of grave goods – usually </a:t>
            </a:r>
            <a:r>
              <a:rPr lang="en-GB" dirty="0" err="1" smtClean="0"/>
              <a:t>juglets</a:t>
            </a:r>
            <a:endParaRPr lang="en-GB" dirty="0"/>
          </a:p>
        </p:txBody>
      </p:sp>
      <p:pic>
        <p:nvPicPr>
          <p:cNvPr id="5" name="Content Placeholder 4" descr="LB jar bu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204864"/>
            <a:ext cx="3648405" cy="2736304"/>
          </a:xfrm>
        </p:spPr>
      </p:pic>
      <p:sp>
        <p:nvSpPr>
          <p:cNvPr id="6" name="TextBox 5"/>
          <p:cNvSpPr txBox="1"/>
          <p:nvPr/>
        </p:nvSpPr>
        <p:spPr>
          <a:xfrm>
            <a:off x="6588224" y="5013176"/>
            <a:ext cx="21323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LB I jar burial</a:t>
            </a:r>
          </a:p>
          <a:p>
            <a:r>
              <a:rPr lang="en-GB" sz="2000" dirty="0" smtClean="0"/>
              <a:t>Khirbet el-</a:t>
            </a:r>
            <a:r>
              <a:rPr lang="en-GB" sz="2000" dirty="0" err="1" smtClean="0"/>
              <a:t>Maqatir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LBA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608512" cy="5157192"/>
          </a:xfrm>
        </p:spPr>
        <p:txBody>
          <a:bodyPr>
            <a:normAutofit/>
          </a:bodyPr>
          <a:lstStyle/>
          <a:p>
            <a:r>
              <a:rPr lang="en-GB" dirty="0" smtClean="0"/>
              <a:t>Tomb types &amp; grave goods continue MB tradition:</a:t>
            </a:r>
          </a:p>
          <a:p>
            <a:pPr lvl="1"/>
            <a:r>
              <a:rPr lang="en-GB" dirty="0" smtClean="0"/>
              <a:t>Cave burials (rock-cut chambers) for multiple inhumation</a:t>
            </a:r>
          </a:p>
          <a:p>
            <a:pPr lvl="1"/>
            <a:r>
              <a:rPr lang="en-GB" dirty="0" smtClean="0"/>
              <a:t>Pit graves (single burials)</a:t>
            </a:r>
          </a:p>
          <a:p>
            <a:pPr lvl="1"/>
            <a:r>
              <a:rPr lang="en-GB" dirty="0" smtClean="0"/>
              <a:t>Syria: built chamber tombs beneath houses</a:t>
            </a:r>
          </a:p>
          <a:p>
            <a:r>
              <a:rPr lang="en-GB" dirty="0" smtClean="0"/>
              <a:t>Exotics are incorporated into funerary furniture:</a:t>
            </a:r>
          </a:p>
          <a:p>
            <a:pPr lvl="1"/>
            <a:r>
              <a:rPr lang="en-GB" dirty="0" smtClean="0"/>
              <a:t>Cypriot &amp; Mycenaean pottery</a:t>
            </a:r>
            <a:endParaRPr lang="en-GB" dirty="0"/>
          </a:p>
        </p:txBody>
      </p:sp>
      <p:pic>
        <p:nvPicPr>
          <p:cNvPr id="5" name="Picture 5" descr="tomb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260648"/>
            <a:ext cx="3737681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148064" y="3212976"/>
            <a:ext cx="3634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Ugarit: corbel vaulted built tomb</a:t>
            </a:r>
            <a:endParaRPr lang="en-GB" sz="2000" dirty="0"/>
          </a:p>
        </p:txBody>
      </p:sp>
      <p:pic>
        <p:nvPicPr>
          <p:cNvPr id="7" name="Picture 6" descr="milk bow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3861048"/>
            <a:ext cx="3272711" cy="225817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588224" y="6093296"/>
            <a:ext cx="1832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White Slip bowl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Egyptianising</a:t>
            </a:r>
            <a:r>
              <a:rPr lang="en-GB" dirty="0" smtClean="0"/>
              <a:t> Ritual in LB II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536504" cy="4864606"/>
          </a:xfrm>
        </p:spPr>
        <p:txBody>
          <a:bodyPr>
            <a:normAutofit/>
          </a:bodyPr>
          <a:lstStyle/>
          <a:p>
            <a:r>
              <a:rPr lang="en-GB" dirty="0" smtClean="0"/>
              <a:t>Hybridized  funerary ritual at </a:t>
            </a:r>
            <a:r>
              <a:rPr lang="en-GB" dirty="0" err="1" smtClean="0"/>
              <a:t>Deir</a:t>
            </a:r>
            <a:r>
              <a:rPr lang="en-GB" dirty="0" smtClean="0"/>
              <a:t> el-</a:t>
            </a:r>
            <a:r>
              <a:rPr lang="en-GB" dirty="0" err="1" smtClean="0"/>
              <a:t>Balah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Mix of Canaanite traditions &amp; new Egyptianizing  elements</a:t>
            </a:r>
          </a:p>
          <a:p>
            <a:r>
              <a:rPr lang="en-GB" dirty="0" smtClean="0"/>
              <a:t>Clay coffins placed in pit graves = Egyptian practice</a:t>
            </a:r>
          </a:p>
          <a:p>
            <a:r>
              <a:rPr lang="en-GB" dirty="0" smtClean="0"/>
              <a:t>Other ritual does not appear Egyptian</a:t>
            </a:r>
          </a:p>
          <a:p>
            <a:endParaRPr lang="en-GB" dirty="0" smtClean="0"/>
          </a:p>
        </p:txBody>
      </p:sp>
      <p:pic>
        <p:nvPicPr>
          <p:cNvPr id="10" name="Picture 2" descr="DeirelBalah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1916832"/>
            <a:ext cx="3430462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5868144" y="6021288"/>
            <a:ext cx="28180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Clay Coffins </a:t>
            </a:r>
            <a:r>
              <a:rPr lang="en-GB" sz="2000" dirty="0" err="1" smtClean="0"/>
              <a:t>Deir</a:t>
            </a:r>
            <a:r>
              <a:rPr lang="en-GB" sz="2000" dirty="0" smtClean="0"/>
              <a:t> el </a:t>
            </a:r>
            <a:r>
              <a:rPr lang="en-GB" sz="2000" dirty="0" err="1" smtClean="0"/>
              <a:t>Balah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Egyptianising</a:t>
            </a:r>
            <a:r>
              <a:rPr lang="en-GB" dirty="0" smtClean="0"/>
              <a:t> Ritual in LB II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392488" cy="466455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Certain items necessary to prepare an Egyptian for the afterlife are missing:</a:t>
            </a:r>
          </a:p>
          <a:p>
            <a:pPr lvl="1"/>
            <a:r>
              <a:rPr lang="en-GB" dirty="0" smtClean="0"/>
              <a:t>Only one </a:t>
            </a:r>
            <a:r>
              <a:rPr lang="en-GB" i="1" dirty="0" err="1" smtClean="0"/>
              <a:t>ushabti</a:t>
            </a:r>
            <a:r>
              <a:rPr lang="en-GB" dirty="0" smtClean="0"/>
              <a:t> from </a:t>
            </a:r>
            <a:r>
              <a:rPr lang="en-GB" dirty="0" err="1" smtClean="0"/>
              <a:t>Deir</a:t>
            </a:r>
            <a:r>
              <a:rPr lang="en-GB" dirty="0" smtClean="0"/>
              <a:t> </a:t>
            </a:r>
            <a:r>
              <a:rPr lang="en-GB" dirty="0" smtClean="0"/>
              <a:t>el </a:t>
            </a:r>
            <a:r>
              <a:rPr lang="en-GB" dirty="0" err="1" smtClean="0"/>
              <a:t>Balah</a:t>
            </a:r>
            <a:endParaRPr lang="en-GB" dirty="0" smtClean="0"/>
          </a:p>
          <a:p>
            <a:pPr lvl="1"/>
            <a:r>
              <a:rPr lang="en-GB" dirty="0" smtClean="0"/>
              <a:t>No evidence for the mummification of the body</a:t>
            </a:r>
          </a:p>
          <a:p>
            <a:pPr lvl="1"/>
            <a:r>
              <a:rPr lang="en-GB" dirty="0" smtClean="0"/>
              <a:t>No Egyptian amulets</a:t>
            </a:r>
          </a:p>
          <a:p>
            <a:pPr lvl="1"/>
            <a:r>
              <a:rPr lang="en-GB" dirty="0" smtClean="0"/>
              <a:t>No </a:t>
            </a:r>
            <a:r>
              <a:rPr lang="en-GB" dirty="0" err="1" smtClean="0"/>
              <a:t>canopic</a:t>
            </a:r>
            <a:r>
              <a:rPr lang="en-GB" dirty="0" smtClean="0"/>
              <a:t> jars</a:t>
            </a:r>
          </a:p>
          <a:p>
            <a:r>
              <a:rPr lang="en-GB" dirty="0" smtClean="0"/>
              <a:t>Not burying Egyptians but Canaanites aware of Egyptian </a:t>
            </a:r>
            <a:r>
              <a:rPr lang="en-GB" dirty="0" smtClean="0"/>
              <a:t>practices</a:t>
            </a:r>
            <a:endParaRPr lang="en-GB" dirty="0" smtClean="0"/>
          </a:p>
        </p:txBody>
      </p:sp>
      <p:pic>
        <p:nvPicPr>
          <p:cNvPr id="10" name="Picture 2" descr="DeirelBalah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1916832"/>
            <a:ext cx="3430462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5868144" y="6021288"/>
            <a:ext cx="28180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Clay Coffins </a:t>
            </a:r>
            <a:r>
              <a:rPr lang="en-GB" sz="2000" dirty="0" err="1" smtClean="0"/>
              <a:t>Deir</a:t>
            </a:r>
            <a:r>
              <a:rPr lang="en-GB" sz="2000" dirty="0" smtClean="0"/>
              <a:t> el </a:t>
            </a:r>
            <a:r>
              <a:rPr lang="en-GB" sz="2000" dirty="0" err="1" smtClean="0"/>
              <a:t>Balah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605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Egyptianising</a:t>
            </a:r>
            <a:r>
              <a:rPr lang="en-GB" dirty="0" smtClean="0"/>
              <a:t> Ritual in LB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Structured placement of grave goods:</a:t>
            </a:r>
          </a:p>
          <a:p>
            <a:pPr lvl="1"/>
            <a:r>
              <a:rPr lang="en-GB" dirty="0" smtClean="0"/>
              <a:t>Coffin placed in a shaft at the bottom of a larger shallow pit</a:t>
            </a:r>
          </a:p>
          <a:p>
            <a:pPr lvl="1"/>
            <a:r>
              <a:rPr lang="en-GB" dirty="0" smtClean="0"/>
              <a:t>Large storage vessels containing dipper </a:t>
            </a:r>
            <a:r>
              <a:rPr lang="en-GB" dirty="0" err="1" smtClean="0"/>
              <a:t>juglets</a:t>
            </a:r>
            <a:r>
              <a:rPr lang="en-GB" dirty="0" smtClean="0"/>
              <a:t> placed above the coffin </a:t>
            </a:r>
          </a:p>
          <a:p>
            <a:pPr lvl="1"/>
            <a:r>
              <a:rPr lang="en-GB" dirty="0" smtClean="0"/>
              <a:t>Smaller pottery vessels &amp; other objects also placed around body</a:t>
            </a:r>
            <a:endParaRPr lang="en-GB" dirty="0"/>
          </a:p>
        </p:txBody>
      </p:sp>
      <p:pic>
        <p:nvPicPr>
          <p:cNvPr id="5" name="Content Placeholder 6" descr="burial in situ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6300192" y="1268760"/>
            <a:ext cx="2267405" cy="4879226"/>
          </a:xfrm>
        </p:spPr>
      </p:pic>
      <p:sp>
        <p:nvSpPr>
          <p:cNvPr id="6" name="TextBox 5"/>
          <p:cNvSpPr txBox="1"/>
          <p:nvPr/>
        </p:nvSpPr>
        <p:spPr>
          <a:xfrm>
            <a:off x="5868144" y="6165304"/>
            <a:ext cx="25969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Tomb 118 </a:t>
            </a:r>
            <a:r>
              <a:rPr lang="en-GB" sz="2000" dirty="0" err="1" smtClean="0"/>
              <a:t>Deir</a:t>
            </a:r>
            <a:r>
              <a:rPr lang="en-GB" sz="2000" dirty="0" smtClean="0"/>
              <a:t> el </a:t>
            </a:r>
            <a:r>
              <a:rPr lang="en-GB" sz="2000" dirty="0" err="1" smtClean="0"/>
              <a:t>Balah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Egyptianising</a:t>
            </a:r>
            <a:r>
              <a:rPr lang="en-GB" dirty="0" smtClean="0"/>
              <a:t> Ritual in LB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Canaanite &amp; </a:t>
            </a:r>
            <a:r>
              <a:rPr lang="en-GB" dirty="0" err="1" smtClean="0"/>
              <a:t>Egyptianising</a:t>
            </a:r>
            <a:r>
              <a:rPr lang="en-GB" dirty="0" smtClean="0"/>
              <a:t> objects</a:t>
            </a:r>
          </a:p>
          <a:p>
            <a:r>
              <a:rPr lang="en-GB" dirty="0" smtClean="0"/>
              <a:t>Pottery: mix of Canaanite, Cypriot, Mycenaean &amp; locally produced Egyptian wares </a:t>
            </a:r>
          </a:p>
          <a:p>
            <a:r>
              <a:rPr lang="en-GB" dirty="0" smtClean="0"/>
              <a:t>Bronze wine set: </a:t>
            </a:r>
          </a:p>
          <a:p>
            <a:pPr lvl="1"/>
            <a:r>
              <a:rPr lang="en-GB" dirty="0" smtClean="0"/>
              <a:t>Adoption of Egyptian practices</a:t>
            </a:r>
            <a:endParaRPr lang="en-GB" dirty="0"/>
          </a:p>
        </p:txBody>
      </p:sp>
      <p:pic>
        <p:nvPicPr>
          <p:cNvPr id="5" name="Content Placeholder 4" descr="wine set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211960" y="1556792"/>
            <a:ext cx="2889693" cy="2664296"/>
          </a:xfrm>
        </p:spPr>
      </p:pic>
      <p:sp>
        <p:nvSpPr>
          <p:cNvPr id="10" name="Rectangle 9"/>
          <p:cNvSpPr/>
          <p:nvPr/>
        </p:nvSpPr>
        <p:spPr>
          <a:xfrm>
            <a:off x="7170279" y="1700808"/>
            <a:ext cx="186621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smtClean="0"/>
              <a:t>Bronze wine set</a:t>
            </a:r>
          </a:p>
          <a:p>
            <a:r>
              <a:rPr lang="en-GB" sz="2000" dirty="0" smtClean="0"/>
              <a:t>Tomb 118</a:t>
            </a:r>
          </a:p>
          <a:p>
            <a:r>
              <a:rPr lang="en-GB" sz="2000" dirty="0" err="1" smtClean="0"/>
              <a:t>Deir</a:t>
            </a:r>
            <a:r>
              <a:rPr lang="en-GB" sz="2000" dirty="0" smtClean="0"/>
              <a:t> el </a:t>
            </a:r>
            <a:r>
              <a:rPr lang="en-GB" sz="2000" dirty="0" err="1" smtClean="0"/>
              <a:t>balah</a:t>
            </a:r>
            <a:endParaRPr lang="en-GB" sz="2000" dirty="0"/>
          </a:p>
        </p:txBody>
      </p:sp>
      <p:pic>
        <p:nvPicPr>
          <p:cNvPr id="11" name="Picture 10" descr="meryre tomb amar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3284984"/>
            <a:ext cx="2232248" cy="33758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101901" y="5805264"/>
            <a:ext cx="24143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Drinking wine: Tomb </a:t>
            </a:r>
          </a:p>
          <a:p>
            <a:r>
              <a:rPr lang="en-GB" sz="2000" dirty="0" smtClean="0"/>
              <a:t>of </a:t>
            </a:r>
            <a:r>
              <a:rPr lang="en-GB" sz="2000" dirty="0" err="1" smtClean="0"/>
              <a:t>Meryre</a:t>
            </a:r>
            <a:r>
              <a:rPr lang="en-GB" sz="2000" dirty="0" smtClean="0"/>
              <a:t>, Amarna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Egyptianising</a:t>
            </a:r>
            <a:r>
              <a:rPr lang="en-GB" dirty="0" smtClean="0"/>
              <a:t> Ritual in LB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Personal adornment : Mix of Egyptian &amp; Canaanite:</a:t>
            </a:r>
          </a:p>
          <a:p>
            <a:pPr lvl="1"/>
            <a:r>
              <a:rPr lang="en-GB" dirty="0" smtClean="0"/>
              <a:t>Egyptian items: necklaces with lotus seed beads, </a:t>
            </a:r>
            <a:r>
              <a:rPr lang="en-GB" i="1" dirty="0" err="1" smtClean="0"/>
              <a:t>Wadjet</a:t>
            </a:r>
            <a:r>
              <a:rPr lang="en-GB" dirty="0" smtClean="0"/>
              <a:t> eyes, scarabs, gold embossed </a:t>
            </a:r>
            <a:r>
              <a:rPr lang="en-GB" dirty="0" err="1" smtClean="0"/>
              <a:t>palmettes</a:t>
            </a:r>
            <a:endParaRPr lang="en-GB" dirty="0" smtClean="0"/>
          </a:p>
          <a:p>
            <a:pPr lvl="1"/>
            <a:r>
              <a:rPr lang="en-GB" dirty="0" err="1" smtClean="0"/>
              <a:t>Egyptianising</a:t>
            </a:r>
            <a:r>
              <a:rPr lang="en-GB" dirty="0" smtClean="0"/>
              <a:t>: carnelian beads</a:t>
            </a:r>
          </a:p>
          <a:p>
            <a:pPr lvl="1"/>
            <a:r>
              <a:rPr lang="en-GB" dirty="0" smtClean="0"/>
              <a:t>Canaanite items: hoop &amp; drop earrings, gold pendant</a:t>
            </a:r>
            <a:endParaRPr lang="en-GB" dirty="0"/>
          </a:p>
        </p:txBody>
      </p:sp>
      <p:pic>
        <p:nvPicPr>
          <p:cNvPr id="6" name="Picture 5" descr="deir el balah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220072" y="4005064"/>
            <a:ext cx="1542821" cy="2595368"/>
          </a:xfrm>
          <a:prstGeom prst="rect">
            <a:avLst/>
          </a:prstGeom>
        </p:spPr>
      </p:pic>
      <p:pic>
        <p:nvPicPr>
          <p:cNvPr id="7" name="Content Placeholder 6" descr="jewellery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580112" y="1268760"/>
            <a:ext cx="3384376" cy="26322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948264" y="4437112"/>
            <a:ext cx="201503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Jewellery from</a:t>
            </a:r>
          </a:p>
          <a:p>
            <a:r>
              <a:rPr lang="en-GB" sz="2000" dirty="0" smtClean="0"/>
              <a:t>Tomb 118, </a:t>
            </a:r>
            <a:r>
              <a:rPr lang="en-GB" sz="2000" dirty="0" err="1" smtClean="0"/>
              <a:t>Deir</a:t>
            </a:r>
            <a:r>
              <a:rPr lang="en-GB" sz="2000" dirty="0" smtClean="0"/>
              <a:t> el</a:t>
            </a:r>
          </a:p>
          <a:p>
            <a:r>
              <a:rPr lang="en-GB" sz="2000" dirty="0" err="1" smtClean="0"/>
              <a:t>Balah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Egyptianising</a:t>
            </a:r>
            <a:r>
              <a:rPr lang="en-GB" dirty="0" smtClean="0"/>
              <a:t> Ritual in LB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/>
          <a:lstStyle/>
          <a:p>
            <a:r>
              <a:rPr lang="en-GB" dirty="0" smtClean="0"/>
              <a:t>Luxuries include alabaster lotus goblet </a:t>
            </a:r>
          </a:p>
          <a:p>
            <a:pPr lvl="1"/>
            <a:r>
              <a:rPr lang="en-GB" dirty="0" smtClean="0"/>
              <a:t>Widespread in Egypt &amp; Levant in religious &amp; high status contexts</a:t>
            </a:r>
          </a:p>
          <a:p>
            <a:pPr lvl="1"/>
            <a:r>
              <a:rPr lang="en-GB" dirty="0" smtClean="0"/>
              <a:t>Symbol of sun &amp; creation</a:t>
            </a:r>
          </a:p>
          <a:p>
            <a:r>
              <a:rPr lang="en-GB" dirty="0" smtClean="0"/>
              <a:t>Alabaster cosmetic spoon of swimming girl:</a:t>
            </a:r>
          </a:p>
          <a:p>
            <a:pPr lvl="1"/>
            <a:r>
              <a:rPr lang="en-GB" dirty="0" smtClean="0"/>
              <a:t>Typical Egyptian form</a:t>
            </a:r>
            <a:endParaRPr lang="en-GB" dirty="0"/>
          </a:p>
        </p:txBody>
      </p:sp>
      <p:pic>
        <p:nvPicPr>
          <p:cNvPr id="5" name="Content Placeholder 4" descr="alabaster cup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1196751"/>
            <a:ext cx="2304256" cy="2623307"/>
          </a:xfrm>
          <a:prstGeom prst="rect">
            <a:avLst/>
          </a:prstGeom>
        </p:spPr>
      </p:pic>
      <p:pic>
        <p:nvPicPr>
          <p:cNvPr id="6" name="Picture 5" descr="alabaster cosmetic spoon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04048" y="4869160"/>
            <a:ext cx="3735802" cy="172594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580112" y="3933056"/>
            <a:ext cx="27155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Tomb 118 </a:t>
            </a:r>
            <a:r>
              <a:rPr lang="en-GB" sz="2000" dirty="0" err="1" smtClean="0"/>
              <a:t>Deir</a:t>
            </a:r>
            <a:r>
              <a:rPr lang="en-GB" sz="2000" dirty="0" smtClean="0"/>
              <a:t> el </a:t>
            </a:r>
            <a:r>
              <a:rPr lang="en-GB" sz="2000" dirty="0" err="1" smtClean="0"/>
              <a:t>Balah</a:t>
            </a:r>
            <a:r>
              <a:rPr lang="en-GB" sz="2000" dirty="0" smtClean="0"/>
              <a:t>: </a:t>
            </a:r>
          </a:p>
          <a:p>
            <a:r>
              <a:rPr lang="en-GB" sz="2000" dirty="0" smtClean="0"/>
              <a:t>alabaster objects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Great variety in burial facilities throughout region</a:t>
            </a:r>
          </a:p>
          <a:p>
            <a:r>
              <a:rPr lang="en-GB" dirty="0" smtClean="0"/>
              <a:t>Syria: dead kept within household: related to </a:t>
            </a:r>
            <a:r>
              <a:rPr lang="en-GB" i="1" dirty="0" err="1" smtClean="0"/>
              <a:t>kispkum</a:t>
            </a:r>
            <a:r>
              <a:rPr lang="en-GB" dirty="0" smtClean="0"/>
              <a:t>?</a:t>
            </a:r>
          </a:p>
          <a:p>
            <a:r>
              <a:rPr lang="en-GB" dirty="0" smtClean="0"/>
              <a:t>Burial becomes arena for expression &amp; manipulation of identities: expressed in particular through materiality</a:t>
            </a:r>
          </a:p>
          <a:p>
            <a:r>
              <a:rPr lang="en-GB" dirty="0" smtClean="0"/>
              <a:t>Shared ideologies of over wide area: warrior tombs</a:t>
            </a:r>
          </a:p>
          <a:p>
            <a:r>
              <a:rPr lang="en-GB" dirty="0" smtClean="0"/>
              <a:t>Egyptian influence important in construction of identities &amp; status in both MB &amp; LB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478</TotalTime>
  <Words>1070</Words>
  <Application>Microsoft Office PowerPoint</Application>
  <PresentationFormat>On-screen Show (4:3)</PresentationFormat>
  <Paragraphs>166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Towns, Tombs &amp; Temples</vt:lpstr>
      <vt:lpstr>Historical Background: A Reminder</vt:lpstr>
      <vt:lpstr>Canaanite Funerary Ritual </vt:lpstr>
      <vt:lpstr>MBA Burials</vt:lpstr>
      <vt:lpstr>MBA Burials</vt:lpstr>
      <vt:lpstr>MB Warrior Graves</vt:lpstr>
      <vt:lpstr>MB Warrior Graves</vt:lpstr>
      <vt:lpstr>Spread of Warrior Burials </vt:lpstr>
      <vt:lpstr>MB Equid Burials</vt:lpstr>
      <vt:lpstr>Feasting the Dead</vt:lpstr>
      <vt:lpstr>Grave Goods</vt:lpstr>
      <vt:lpstr>Royal Tombs of Byblos</vt:lpstr>
      <vt:lpstr>Royal Tombs of Byblos</vt:lpstr>
      <vt:lpstr>Jar Burials</vt:lpstr>
      <vt:lpstr>LBA Burials</vt:lpstr>
      <vt:lpstr>Egyptianising Ritual in LB II</vt:lpstr>
      <vt:lpstr>Egyptianising Ritual in LB II</vt:lpstr>
      <vt:lpstr>Egyptianising Ritual in LB II</vt:lpstr>
      <vt:lpstr>Egyptianising Ritual in LB II</vt:lpstr>
      <vt:lpstr>Egyptianising Ritual in LB II</vt:lpstr>
      <vt:lpstr>Egyptianising Ritual in LB II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30</cp:revision>
  <dcterms:created xsi:type="dcterms:W3CDTF">2014-03-22T11:03:58Z</dcterms:created>
  <dcterms:modified xsi:type="dcterms:W3CDTF">2017-12-06T13:57:36Z</dcterms:modified>
</cp:coreProperties>
</file>