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8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1.xml" ContentType="application/vnd.openxmlformats-officedocument.presentationml.slide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0" r:id="rId3"/>
    <p:sldId id="261" r:id="rId4"/>
    <p:sldId id="265" r:id="rId5"/>
    <p:sldId id="262" r:id="rId6"/>
    <p:sldId id="256" r:id="rId7"/>
    <p:sldId id="258" r:id="rId8"/>
    <p:sldId id="257" r:id="rId9"/>
    <p:sldId id="259" r:id="rId10"/>
    <p:sldId id="264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openxmlformats.org/officeDocument/2006/relationships/customXml" Target="../customXml/item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customXml" Target="../customXml/item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971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4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948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930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617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740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452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94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46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672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265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39ECA-2B1A-408A-92D9-CADCCFB3BD37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920CD3-214A-407F-A5AC-ADF346F39FD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52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dzFbP2AgFo" TargetMode="External"/><Relationship Id="rId2" Type="http://schemas.openxmlformats.org/officeDocument/2006/relationships/hyperlink" Target="https://www.youtube.com/watch?v=wcR815SfWOU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t-Pjq37Lhqg" TargetMode="External"/><Relationship Id="rId5" Type="http://schemas.openxmlformats.org/officeDocument/2006/relationships/hyperlink" Target="https://www.bbc.co.uk/sounds/play/w3ct7033" TargetMode="External"/><Relationship Id="rId4" Type="http://schemas.openxmlformats.org/officeDocument/2006/relationships/hyperlink" Target="https://webtv.un.org/en/asset/k1q/k1qo746ptp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123728" y="1556792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www.youtube.com/watch?v=wcR815SfWOU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www.youtube.com/watch?v=7dzFbP2AgFo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webtv.un.org/en/asset/k1q/k1qo746ptp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www.bbc.co.uk/sounds/play/w3ct7033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www.youtube.com/watch?v=t-Pjq37Lhqg</a:t>
            </a:r>
            <a:endParaRPr lang="en-GB" dirty="0" smtClean="0"/>
          </a:p>
          <a:p>
            <a:r>
              <a:rPr lang="en-GB" smtClean="0"/>
              <a:t>Tianjin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735610" y="548680"/>
            <a:ext cx="782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645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Sustainable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is it sustainability?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655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68783" y="532833"/>
            <a:ext cx="56133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/>
              <a:t>Framing Sustainability…</a:t>
            </a:r>
            <a:endParaRPr lang="en-GB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3016"/>
            <a:ext cx="5325002" cy="2789287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19304" y="6415274"/>
            <a:ext cx="1414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/>
              <a:t>Ben-Eli, 2018</a:t>
            </a:r>
            <a:endParaRPr lang="en-GB" i="1" dirty="0"/>
          </a:p>
        </p:txBody>
      </p:sp>
      <p:sp>
        <p:nvSpPr>
          <p:cNvPr id="5" name="Rectangle 4"/>
          <p:cNvSpPr/>
          <p:nvPr/>
        </p:nvSpPr>
        <p:spPr>
          <a:xfrm>
            <a:off x="2286000" y="2619805"/>
            <a:ext cx="3233304" cy="49654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41300" marR="5080" indent="-228600" algn="just">
              <a:lnSpc>
                <a:spcPts val="2400"/>
              </a:lnSpc>
              <a:buSzPct val="90476"/>
              <a:buFont typeface="Wingdings"/>
              <a:buChar char=""/>
              <a:tabLst>
                <a:tab pos="241300" algn="l"/>
              </a:tabLst>
            </a:pPr>
            <a:r>
              <a:rPr lang="en-GB" sz="2100" i="1" spc="-50" dirty="0" smtClean="0">
                <a:solidFill>
                  <a:srgbClr val="FFFFFF"/>
                </a:solidFill>
                <a:latin typeface="Tahoma"/>
                <a:cs typeface="Tahoma"/>
              </a:rPr>
              <a:t>A broad the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net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benefits of </a:t>
            </a:r>
            <a:r>
              <a:rPr lang="en-GB" sz="2100" i="1" spc="-55" dirty="0">
                <a:solidFill>
                  <a:srgbClr val="FFFFFF"/>
                </a:solidFill>
                <a:latin typeface="Tahoma"/>
                <a:cs typeface="Tahoma"/>
              </a:rPr>
              <a:t>economic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development, 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subject to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maintaining the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services </a:t>
            </a:r>
            <a:r>
              <a:rPr lang="en-GB" sz="2100" i="1" spc="-55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quality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natural  resources </a:t>
            </a:r>
            <a:r>
              <a:rPr lang="en-GB" sz="2100" i="1" spc="-55" dirty="0">
                <a:solidFill>
                  <a:srgbClr val="FFFFFF"/>
                </a:solidFill>
                <a:latin typeface="Tahoma"/>
                <a:cs typeface="Tahoma"/>
              </a:rPr>
              <a:t>over</a:t>
            </a:r>
            <a:r>
              <a:rPr lang="en-GB" sz="2100" i="1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time.</a:t>
            </a:r>
            <a:endParaRPr lang="en-GB" sz="2100" dirty="0">
              <a:latin typeface="Tahoma"/>
              <a:cs typeface="Tahoma"/>
            </a:endParaRPr>
          </a:p>
          <a:p>
            <a:pPr marL="240665">
              <a:lnSpc>
                <a:spcPts val="2340"/>
              </a:lnSpc>
            </a:pPr>
            <a:r>
              <a:rPr lang="en-GB" sz="2100" b="1" i="1" spc="-60" dirty="0">
                <a:solidFill>
                  <a:srgbClr val="FFFFFF"/>
                </a:solidFill>
                <a:latin typeface="Tahoma"/>
                <a:cs typeface="Tahoma"/>
              </a:rPr>
              <a:t>Pearce and Turner</a:t>
            </a:r>
            <a:r>
              <a:rPr lang="en-GB" sz="2100" b="1" i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lang="en-GB" sz="2100" b="1" i="1" spc="-65" dirty="0">
                <a:solidFill>
                  <a:srgbClr val="FFFFFF"/>
                </a:solidFill>
                <a:latin typeface="Tahoma"/>
                <a:cs typeface="Tahoma"/>
              </a:rPr>
              <a:t>(1990)</a:t>
            </a:r>
            <a:endParaRPr lang="en-GB" sz="2100" dirty="0">
              <a:latin typeface="Tahoma"/>
              <a:cs typeface="Tahoma"/>
            </a:endParaRPr>
          </a:p>
          <a:p>
            <a:pPr marL="241300" marR="5080" lvl="0" indent="-228600" algn="just">
              <a:lnSpc>
                <a:spcPts val="2400"/>
              </a:lnSpc>
              <a:buSzPct val="90476"/>
              <a:buFont typeface="Wingdings"/>
              <a:buChar char=""/>
              <a:tabLst>
                <a:tab pos="241300" algn="l"/>
              </a:tabLst>
            </a:pPr>
            <a:r>
              <a:rPr lang="en-GB" sz="2100" i="1" spc="-50" dirty="0" smtClean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the net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benefits of </a:t>
            </a:r>
            <a:r>
              <a:rPr lang="en-GB" sz="2100" i="1" spc="-55" dirty="0">
                <a:solidFill>
                  <a:srgbClr val="FFFFFF"/>
                </a:solidFill>
                <a:latin typeface="Tahoma"/>
                <a:cs typeface="Tahoma"/>
              </a:rPr>
              <a:t>economic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development, 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subject to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maintaining the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services </a:t>
            </a:r>
            <a:r>
              <a:rPr lang="en-GB" sz="2100" i="1" spc="-55" dirty="0">
                <a:solidFill>
                  <a:srgbClr val="FFFFFF"/>
                </a:solidFill>
                <a:latin typeface="Tahoma"/>
                <a:cs typeface="Tahoma"/>
              </a:rPr>
              <a:t>and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quality </a:t>
            </a:r>
            <a:r>
              <a:rPr lang="en-GB" sz="2100" i="1" spc="-45" dirty="0">
                <a:solidFill>
                  <a:srgbClr val="FFFFFF"/>
                </a:solidFill>
                <a:latin typeface="Tahoma"/>
                <a:cs typeface="Tahoma"/>
              </a:rPr>
              <a:t>of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natural  resources </a:t>
            </a:r>
            <a:r>
              <a:rPr lang="en-GB" sz="2100" i="1" spc="-55" dirty="0">
                <a:solidFill>
                  <a:srgbClr val="FFFFFF"/>
                </a:solidFill>
                <a:latin typeface="Tahoma"/>
                <a:cs typeface="Tahoma"/>
              </a:rPr>
              <a:t>over</a:t>
            </a:r>
            <a:r>
              <a:rPr lang="en-GB" sz="2100" i="1" spc="-140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lang="en-GB" sz="2100" i="1" spc="-50" dirty="0">
                <a:solidFill>
                  <a:srgbClr val="FFFFFF"/>
                </a:solidFill>
                <a:latin typeface="Tahoma"/>
                <a:cs typeface="Tahoma"/>
              </a:rPr>
              <a:t>time.</a:t>
            </a:r>
            <a:endParaRPr lang="en-GB" sz="2100" dirty="0">
              <a:solidFill>
                <a:prstClr val="black"/>
              </a:solidFill>
              <a:latin typeface="Tahoma"/>
              <a:cs typeface="Tahoma"/>
            </a:endParaRPr>
          </a:p>
          <a:p>
            <a:pPr marL="240665" lvl="0">
              <a:lnSpc>
                <a:spcPts val="2340"/>
              </a:lnSpc>
            </a:pPr>
            <a:r>
              <a:rPr lang="en-GB" sz="2100" b="1" i="1" spc="-60" dirty="0">
                <a:solidFill>
                  <a:srgbClr val="FFFFFF"/>
                </a:solidFill>
                <a:latin typeface="Tahoma"/>
                <a:cs typeface="Tahoma"/>
              </a:rPr>
              <a:t>Pearce and Turner</a:t>
            </a:r>
            <a:r>
              <a:rPr lang="en-GB" sz="2100" b="1" i="1" spc="-95" dirty="0">
                <a:solidFill>
                  <a:srgbClr val="FFFFFF"/>
                </a:solidFill>
                <a:latin typeface="Tahoma"/>
                <a:cs typeface="Tahoma"/>
              </a:rPr>
              <a:t> </a:t>
            </a:r>
            <a:r>
              <a:rPr lang="en-GB" sz="2100" b="1" i="1" spc="-65" dirty="0">
                <a:solidFill>
                  <a:srgbClr val="FFFFFF"/>
                </a:solidFill>
                <a:latin typeface="Tahoma"/>
                <a:cs typeface="Tahoma"/>
              </a:rPr>
              <a:t>(1990)</a:t>
            </a:r>
            <a:endParaRPr lang="en-GB" sz="2100" dirty="0">
              <a:solidFill>
                <a:prstClr val="black"/>
              </a:solidFill>
              <a:latin typeface="Tahoma"/>
              <a:cs typeface="Tahoma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1037" y="1662903"/>
            <a:ext cx="73448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broad principle that  the resources we rely on are available to the next generation</a:t>
            </a:r>
          </a:p>
          <a:p>
            <a:r>
              <a:rPr lang="en-GB" dirty="0" smtClean="0"/>
              <a:t>It doesn’t take account of the ecosystem which produces the resource and  will change over time </a:t>
            </a:r>
          </a:p>
          <a:p>
            <a:r>
              <a:rPr lang="en-GB" dirty="0" smtClean="0"/>
              <a:t>Defining sustainability as  a dynamic equilibrium or a balance between ever changing populations and eco systems may be more useful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51520" y="3536498"/>
            <a:ext cx="30363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Gallopin</a:t>
            </a:r>
            <a:r>
              <a:rPr lang="en-GB" dirty="0" smtClean="0"/>
              <a:t> (2003) gives the equation</a:t>
            </a:r>
          </a:p>
          <a:p>
            <a:endParaRPr lang="en-GB" dirty="0"/>
          </a:p>
          <a:p>
            <a:r>
              <a:rPr lang="en-GB" dirty="0" smtClean="0"/>
              <a:t>V(Ot+1)≥V(</a:t>
            </a:r>
            <a:r>
              <a:rPr lang="en-GB" dirty="0" err="1" smtClean="0"/>
              <a:t>Ot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smtClean="0"/>
              <a:t>Where: V= net value, </a:t>
            </a:r>
          </a:p>
          <a:p>
            <a:r>
              <a:rPr lang="en-GB" dirty="0" smtClean="0"/>
              <a:t>O= output &amp; t= today, allowing that V is open to interpretation and O may be uncertain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582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istory of native Australian tribes - Australian Native Trib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2000" cy="340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ustralian Aboriginal First Nations Art Symbols (Flashcards) | TP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7278" y="3402244"/>
            <a:ext cx="4712473" cy="3339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572000" y="8353"/>
            <a:ext cx="453775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First nation Australians</a:t>
            </a:r>
          </a:p>
          <a:p>
            <a:r>
              <a:rPr lang="en-GB" dirty="0"/>
              <a:t> </a:t>
            </a:r>
            <a:r>
              <a:rPr lang="en-GB" dirty="0" smtClean="0"/>
              <a:t>A culture that lasted 40,000 years, sustainable but how?</a:t>
            </a:r>
          </a:p>
          <a:p>
            <a:r>
              <a:rPr lang="en-GB" dirty="0" smtClean="0"/>
              <a:t>Did they develop? And if not, what did they do for 40,000 years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323528" y="3933056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How old would you say the oldest developing culture is?</a:t>
            </a:r>
          </a:p>
          <a:p>
            <a:endParaRPr lang="en-GB" dirty="0"/>
          </a:p>
          <a:p>
            <a:r>
              <a:rPr lang="en-GB" dirty="0" smtClean="0"/>
              <a:t>Are their lessons here for us?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161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547664" y="476672"/>
            <a:ext cx="587301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/>
              <a:t>The Development Model</a:t>
            </a:r>
            <a:endParaRPr lang="en-GB" sz="4400" dirty="0"/>
          </a:p>
        </p:txBody>
      </p:sp>
      <p:sp>
        <p:nvSpPr>
          <p:cNvPr id="3" name="TextBox 2"/>
          <p:cNvSpPr txBox="1"/>
          <p:nvPr/>
        </p:nvSpPr>
        <p:spPr>
          <a:xfrm>
            <a:off x="575195" y="1340768"/>
            <a:ext cx="784887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view of human societies based on the idea of progress * and continuous economic growth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Askari</a:t>
            </a:r>
            <a:r>
              <a:rPr lang="en-GB" dirty="0" smtClean="0"/>
              <a:t> and </a:t>
            </a:r>
            <a:r>
              <a:rPr lang="en-GB" dirty="0" err="1" smtClean="0"/>
              <a:t>Mirakor</a:t>
            </a:r>
            <a:r>
              <a:rPr lang="en-GB" dirty="0" smtClean="0"/>
              <a:t> identify 2 phases of development.</a:t>
            </a:r>
          </a:p>
          <a:p>
            <a:r>
              <a:rPr lang="en-GB" dirty="0" smtClean="0"/>
              <a:t>The first from approximately 1700-1945 which affected Europe and North America, the 2</a:t>
            </a:r>
            <a:r>
              <a:rPr lang="en-GB" baseline="30000" dirty="0" smtClean="0"/>
              <a:t>nd</a:t>
            </a:r>
            <a:r>
              <a:rPr lang="en-GB" dirty="0" smtClean="0"/>
              <a:t> since 1945 where other parts of the world, notably in Asia, developed.</a:t>
            </a:r>
          </a:p>
          <a:p>
            <a:r>
              <a:rPr lang="en-GB" dirty="0" smtClean="0"/>
              <a:t>This was fuelled by  innovations made possible by the  concentrated energy inputs of fossil fuels</a:t>
            </a:r>
          </a:p>
          <a:p>
            <a:endParaRPr lang="en-GB" dirty="0" smtClean="0"/>
          </a:p>
          <a:p>
            <a:r>
              <a:rPr lang="en-GB" dirty="0" smtClean="0"/>
              <a:t>Development encompasses 2 events of major significance:</a:t>
            </a:r>
          </a:p>
          <a:p>
            <a:endParaRPr lang="en-GB" dirty="0" smtClean="0"/>
          </a:p>
          <a:p>
            <a:pPr marL="342900" indent="-342900">
              <a:buAutoNum type="arabicParenR"/>
            </a:pPr>
            <a:r>
              <a:rPr lang="en-GB" dirty="0" smtClean="0"/>
              <a:t>The Industrial Revolution: Started in Britain, </a:t>
            </a:r>
            <a:r>
              <a:rPr lang="en-GB" dirty="0" err="1" smtClean="0"/>
              <a:t>ongoing</a:t>
            </a:r>
            <a:r>
              <a:rPr lang="en-GB" dirty="0" smtClean="0"/>
              <a:t> in parts of the world, saw accelerated development</a:t>
            </a:r>
          </a:p>
          <a:p>
            <a:pPr marL="342900" indent="-342900">
              <a:buAutoNum type="arabicParenR"/>
            </a:pPr>
            <a:r>
              <a:rPr lang="en-GB" dirty="0" smtClean="0"/>
              <a:t>The Green Revolution: Intensive agricultural techniques including new  high yield crop varieties &amp; energy inputs in bid to feed large and growing populations</a:t>
            </a:r>
          </a:p>
          <a:p>
            <a:pPr marL="342900" indent="-342900">
              <a:buAutoNum type="arabicParenR"/>
            </a:pPr>
            <a:endParaRPr lang="en-GB" dirty="0"/>
          </a:p>
          <a:p>
            <a:r>
              <a:rPr lang="en-GB" dirty="0" smtClean="0"/>
              <a:t>Is this compatible with the concept of sustainability? Discuss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614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4394919"/>
          </a:xfrm>
        </p:spPr>
        <p:txBody>
          <a:bodyPr/>
          <a:lstStyle/>
          <a:p>
            <a:r>
              <a:rPr lang="en-GB" dirty="0" smtClean="0"/>
              <a:t> 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flipV="1">
            <a:off x="1371600" y="476672"/>
            <a:ext cx="94860" cy="72008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</p:txBody>
      </p:sp>
      <p:sp>
        <p:nvSpPr>
          <p:cNvPr id="5" name="AutoShape 4" descr="data:image/jpg;base64,/9j/4AAQSkZJRgABAQEAYABgAAD/2wBDAAUDBAQEAwUEBAQFBQUGBwwIBwcHBw8LCwkMEQ8SEhEPERETFhwXExQaFRERGCEYGh0dHx8fExciJCIeJBweHx7/2wBDAQUFBQcGBw4ICA4eFBEUHh4eHh4eHh4eHh4eHh4eHh4eHh4eHh4eHh4eHh4eHh4eHh4eHh4eHh4eHh4eHh4eHh7/wAARCAHdAfEDASIAAhEBAxEB/8QAHwAAAQUBAQEBAQEAAAAAAAAAAAECAwQFBgcICQoL/8QAtRAAAgEDAwIEAwUFBAQAAAF9AQIDAAQRBRIhMUEGE1FhByJxFDKBkaEII0KxwRVS0fAkM2JyggkKFhcYGRolJicoKSo0NTY3ODk6Q0RFRkdISUpTVFVWV1hZWmNkZWZnaGlqc3R1dnd4eXqDhIWGh4iJipKTlJWWl5iZmqKjpKWmp6ipqrKztLW2t7i5usLDxMXGx8jJytLT1NXW19jZ2uHi4+Tl5ufo6erx8vP09fb3+Pn6/8QAHwEAAwEBAQEBAQEBAQAAAAAAAAECAwQFBgcICQoL/8QAtREAAgECBAQDBAcFBAQAAQJ3AAECAxEEBSExBhJBUQdhcRMiMoEIFEKRobHBCSMzUvAVYnLRChYkNOEl8RcYGRomJygpKjU2Nzg5OkNERUZHSElKU1RVVldYWVpjZGVmZ2hpanN0dXZ3eHl6goOEhYaHiImKkpOUlZaXmJmaoqOkpaanqKmqsrO0tba3uLm6wsPExcbHyMnK0tPU1dbX2Nna4uPk5ebn6Onq8vP09fb3+Pn6/9oADAMBAAIRAxEAPwD7LooooAKKKKACiiigAooooAKKKKACiiigAooqnc6nZW5w86s3onzfyrlxeOw2Dhz4iooLu2l+ZUYSm7RVy5RWBc+JIlyIYc+hZv6Cs+fxFeP9xlT/AHV/xzXk/wCsVCp/u1KdTzjFpf8AgU+VfcxyjGHxyS+f+Vzr6K4WTVr5/wDl4lH/AAM/0qu11OxyzEn1JNS80zOSvTwlv8VSK/8ASVIydbDp/H9y/wA7HoWR6ijNed+fL/eoFxKO9H1/OF/zDQ/8Gv8A+Vi+sYb+Z/d/wT0SiuAjv7uP/VzOv+6xFWYtcv4/+W7n64P86f8Aa2Pgk6mDb/wzi/zcSlVoPaf3p/8ABO2orlrfxLMCPNjRx34INaVtr9nJ/rA8Z/76H6VS4lwUdMRzUn/fi4r/AMC+H8TWNPn+Bp+j/Tc16KjgnhnGYZUcf7JzUle3SqwqxU6ck0+q1RDTWjCiiitBBRRRQAUUUUAFFFFABRRRQAUUU2SSONd0jqi+rHAqZTjBOUnZIErjqKzLnXLGEHazSn/ZGB+ZrNuPEzZ/cwov1y3+FeHPiTAXcaMnVa/ki5/ilyr5s0dJx+PT1djpaK4ubXr6Q/65gPRQBVWTUr2T708jD0Lk1KzfG1L+ywcrf3pQj+Tk/wADJ1aEd5/cn/wDvqMj1Fedm4lPejz5f71SsfnD/wCYaH/g1/8Aysn6xhv5n93/AAT0SivPFuZlIIbkd6nj1S+j6XEuPTeaazPNI358In/hqJ/+lRj+Y/b4d/b/AA/4c7yiuOg8QX0f3pN49GUGr9t4lB4mhU+6nH86FxDCn/vNCpT83HmX3wckaRUJfBNP52/Ox0VFULbV7GfA83yyezjH69KvKysoZSCD0Ir1MHmOExsebD1FP0advXt8xyhKHxIWiiiu0gKKKKACiiigAooooAKKKKACiiigAooooAKKKKACiiigAooooAKKKKACiisnU9ct7YFIcSv65+Uf41w4/MsNgIKVeVr6JbtvsktW/QqMHLY1JZI4kLyOqKOpJxWNf+IIYsrbrvP95uB+XU1zt9qFxdybpHJ9Pb6elVOScnk14zqZpmG37in8nUf5xh/5M/QxqYqjT0j7z/D/ADf4F+91a7ujh5G2+nQfkKoszt95jQBSha6MLkuDw0/aqHNP+aTcpfe7v7tDiq4urVVpPTstENApcU/bS7a9U57EeKXFSYo20BYjxRipNtG2gLEeKTFS7aTFAWIsUYwakK0hWk0mrMBYp5o2DKxyOhzzWvYeIbiLCzYlX/a6/n/jWMRTSK8WpkOGU3VwzdGfeGl/WPwy+aZ108dVhpJ8y8/6ud1Y6paXeAr7HP8AC39PWr1ecKzIflNbOl67PBiOY+Ynox5H0NL+0sdl/wDvsPaU/wCeC1X+KGr+cb+iO2nWpVtIuz7P9H/mddRUFleW93HuhfJ7qeoqevoMPiaWJpqrRkpRezWqKlFxdmgooorYQUUVHcTRW8ZkmcIo7moqVYUoOdR2S3b0SGk27IkqteX1taD99IN3ZRyTWFqniB2zHa5Rf738R/wrAllklYszE5PPvXzrzfFY/TLoe5/z8mny/wDbsdHL1fLHzYqk6dD+I7vsv1fT8zev/EcjErbKIx69T/hWJPd3E7bpJGY+pOTUIFKBSjkVGq1PGydaX974V6QXur7r+ZxVMfVekPdXl/nuIck8kmjFPC0oWvahCMEoxVkcbu3djMUYqTFLtqgsR4oxUm2jbQFiPFJipdtG2gLEWKTFSlaQrQFiNSy/dYirVpqF1bMDHIy/Q/06VAVppFeZjMnweLlz1aa5uklpJeklZ/ibUsTVpfDLTt0+46aw8RBsLcx5/wBpOv5VuW1xBcJvhkVx7dRXnhFTW13PbyB43YEdwcGuVRzTAa0pe3h/LKymvSWil6SS/wAR3U8ZSqaVFyvutvu/y+49CorB0vX0kxHdcH++B/MVuoyuoZWDKehB4Nerl+a4fHpqm7SjvFq0o+q/XZ9GdEoOKv07i0UUV6RAUUUUAFFFFABRRRQAUUUUAFFFFABRRRQAUUUUAFR3E0dvEZZnCqO5pl7dQ2kJklb6L3Y+1cbq2pTXs2S2FH3QOgrxMxzWdOp9Uwkees//AAGK/mm+3Zby6d1Xuwjz1HZfn6FzWdbkuCYocpF6A8n6/wCFYjFmOWOaAKcBWWByqGHm69WXtKr3k9/SK2jHyXzu9TzcRip1vd2j2/rcQCnBaULTwtesc1hoWlC08ClAoKsNApcU8LShaY7EeKXFSYoxQFiPb7UbfapcUYoHYixSYqXFGKBWIcUhWpitNK0BYiK00rUpFIRSJsQkU0ipiKaVoEOtbqa2kV43II6EGur0fWoroLHMQkvQHs3+BrjyKFZkbK14VfLKuGqPFZc1Gb1lF/BP1XSX95fO53UMZZKFXVfiv67Ho9Fc7oWt5C2903HRXPUfX/Gret6wlophhIMuOW7L/ia3jxJhPq7q1LxnF8rh9vme0Uut+jWjWt7Xt6Hsm9U9O/SxZ1XU4bFCCQ8uOEz09zXIahqFxeSlncn09B9KrzzSTOWdicnJyeppoFc0MBXzCar5lstY094x85fzS/8AJV0XU4q+Nt7lH7+r/wAkIBTgKULTgK99I84QLShacBTgKB2GhaUCnhaULTHYZilxUm2jFA7Ee2jb7VLijFA7EW2jFS4pMUBYixSEVKVpCtArEW2mlalK0hFIViErTSKmIppFBNiLkHI4NaWk6tPZvtzuQ9VPQ/4VQIphFeZj8rpYxqpdxqR+Ga0kv813Tun2N6GJnRem3VdD0CxvIbyLfC3I+8p6irFef2N5NaTB43Kkd/8APauy0nUYr6LjCygfMuf1HtUYHNKsKywePSVR/DJfDP07S7x+autvUi4VY89P5rqv+B5l6iiivoCQooooAKKKKACiiigAooooAKKKKACob26itIDNKeB0Hcn0qSaRIYmkkbaqjJNcVreove3B6hBwq+g/xrxc2zGpRccLhVetPbtFdZy8l0XV6dylyxi6k9l+PkRapfS3lwzM3HYdgPQVTAoAp6inl+X08DS5I6t6yk95Pq35/lstDya9eVaXNL/hgAp4FAFPArvM0hAKcBShaeBTKSGhacBS4pwFBVhuKXFOC07FMYzFG2n4pdtAWGbaNtSbaTbQFiPFJipcUmKAsR4pCKkIpCtAEZFNK1IRSEUhWISKaRUxWmEUEtEJFNIqYimkKAWc4UdTXHj8dRwNCWIrO0V977Jd23okVSozrTVOC1ZGu2JfOc4A6D1oEi3Kb1yGHVao3U7TSZ6KPuimQyNE4dDgj9a/N6jxdfFLM20qy+FdFH+R973d5bp7aI+3p5NTjhXQe7/M0AKeBSoyyxiVO/UehpwFfoWV5lSzHDqtT0ezXWLW6f8AWq1Pi8ThZ4ao6c+gAU4ClAp4WvSMUhoWnBacBSgUFJCAUYpwFOAplDMUuKfilxQFhm2jbT9tLtoCxHtpMVJtoxQFiLFJipcUhWgCMimlakIpCKQrERWmkVKRTWWglohIphFTEU0ikS0QkVLZ3MlrMskblSDwR2prCmEVyY3BUsbRdGqtH96fRp9GujKpVZUpKUdzudI1CO+hzwsi/eX+o9qvV5/p93JaXCyI2CDxXcWF1HeWyzJx2ZfQ+lcmVY6tCq8BjHeoleMv549/KS2kvmtHp7ClGrD2kNuq7P8Ay7FiiiivoCQooooAKKKKACiiigAoorO16++x2Z2tiR8hfYdzXHmGNp4HDTxFXaK+b7Jebei8yoRc5JIx/E+peZJ9mib5EPPu3/1qwBSuxdyxpVFeTlOCqU4yxGJ/jVNZeXaK8orTzd31POxeIVWVo/Ctv8/mKop6ikUVIBXsHMkAFPVaFFPFMpIBSgUoFOApliAU4CnAU4CgdhoWlC08LTgtMdhgFLtp+KXFA7Ee2jbUmKMUDsRbaQrU2KQigViErTSKmK00rQKxERTCKmIppFIViIimkVIRTSKCSIrzWdqE+9vKQ/IvX3NW9Qm8qPapw7cD2rJr83zPHf2njHJP91SbUfOWzl8to/N9j7LI8AqNP2017z/IKKOKOKz5z3ya0nMMmf4TwwrVAzgjkHoaxK0NMm/5Ysfdf8KjD455Zilil8ErKa8ukvWPX+7fsjx84wCxNLmiveReUU4UCngV+nJpq6PhrWEApwFKBTgtMdhAKcFpwWnBaCrDAtKFqQLS4pjsR7aNtSYoxQOxHtpCtS4oxQKxCVppWpytNK0BYhIppFSkU0ikTYiIppFSkUwigRGy1GRUxprCkS0QsKjYVMRTGFIhohIrT0HUGs7kbiSh4Yeo/wDrVnMKbyDkdRXmZpgHjKS9m+WpF80JdpL9Hs11TZthq7ozv0e68j0dWVlDKQQRkEd6WsLwtf8AmxfZZG5HKf1FbtdmVZgsfhlVtaS0kv5ZLdf5d1Z9T1Zx5Xpt09Aooor0SAooooAKKKKAAnAJPAFcPr16by8Zh93ov07V0viO6+z6eUB+aX5fw7/5964oncxY18zi39fzOND7FG0n5zfwr/t1Xl6uJOIqeyo6by0+XX79vvFFPUU1RUiivcPIQ5RT1FIoqQCmWkKKcBSCngUyxQKcBQoqRRQNIQLTwtKBThTLSExSgU4LTgKY7DAtLtqTFLtoHYj20bak20baB2IitIVqUikIoFYiNIRUhWmlaBWIitMIqY01hSJaICKjkIVSx4qciszV5tsflg8tx+FfO8TZhLCYPkpO06j5Y+V938ld+tjuy3C/WcQovZaszbmUzTF+3b6VHRRXw9KMaMFTgtFoffpWVgoooqucdgpUZkcMvBByKSihyUk09hWN61kWaJXHcVOBWTpE21zGTweRWyor6vhLGueHlg5v3qWi84P4fu1j8j4bOMJ7DEXW0tQAp4WlVaeBX1p5aQgFKBSgU8LTKsNApQtPApQKB2GbaNtSbaNtA7EW2grUu2kIoFYhINJUxFNK0CsREUwrUpFIRSFYgIphFTMtMYUiWiEimmpSKYRQSRMKjNTGo2FIhoiYVGRUzCo2FIhklhcPb3KSKcEEEV3ttMtxbpMn3XGfpXnZrqfCN5vje2Y8/eX+v9K8Jv8As/NI1F8Ff3X5TS91/wDb0U4vzUT1MHU9pSdN7x1Xp1/r1N+iiivpzUKKKKACiimXEghgklPRFLflUVKkacHOT0WrGld2OT8V3XnXxjVsrH8ox+v6/wAqxhUl1IZLhmY5JPP1pq187kEJPCfWKitKq3N/9vbL5RsvkcGOnzVmlstPu/4I5RUi01aete2cqHoKeKRelOFM0Q5RT1FIKeoplIcoqRRSKKeKZSACnqKFFPAplpCAU8LSgU8LTKsNApQtPApcUDsM20bakxRinYLERWmlamIppWkFiErTSKmK0wigmxCy0w1MRUbCkS0Qy/KhaubvpPMuW7gcCt7VJPKtye+K5omvzPiPFfWM1cOlKKX/AG9LV/hy/ifWZBh+Wk6j6hRxRRXkuZ9AFFFFTzgHFFFFNTAdExjkVx2Oa6W1YSRBhXMVuaFLui2HtxXdlGK+q5pRqdJ+4/nrH/yZJfM8bO8P7TD83VGmKcBSAZqQCv1U+MSACnAUqingUyrCBaULTwtOAoKsR7aXbUmKMUwsRbaQrUuKQikFiErTSKmK00igViEioyMVOwpjCkS0REVGwqUimsKRLIGFMYVKwqM0iGRmmMKkamGkSyI1GwqVhTGpEMhNWtHuTa3qSc4Bycdx3/Sq7daap2uG9K8zOMJLF4OdOn8e8fKUdY/ika4Wr7KrGT26+nU9HBBAI5B6UVR0Ofz9MiOcsg2H8P8A62KvV6WX4uONwtPER2mk/vW3yPUnHkk49gooorrJCszxLL5elsufvsF/r/StOue8ZS4SGIdcFj+PA/rXg8Syf9m1KUd6loL/ALfko/k2aUnyy5u2v3anMdSTT160xakWvShFRSjHZHhXux61IvWmLUiVZSHinrTBUi0zRDlqVRTFqRKZSHinKKQVItMtCipFFNUVIoplocopwFAFPAplJABTgtKBTwtMqxHto21Jto20AREU0ipiKYRQFiEimMKmYUwipIaIGFMYVMwqNqCWYPiCTgJ6mser2tPuusduT+tUa/EliPbzqV7/ABylL5Nu34WP0DA0vZ4eEfIKKKKlzOuwUUUVPtB2CiiiqUxWCr+iSbbgr24P+fzqhU9i227Q++KzxNSUaLnHePvL1jqvxRlXgp05RfU6xRT1FMiO6NW9QKmUV+30akatONSOzSf3n5042dmKoqQCkUU9RWg0gApwFKBTwKZaQ3bRtqTbS7aYEW2mkVNtppFAEJFMYVMwphFIlohYVGRUzCo2FIlkLCmGpmqI9aRDI3FRNUzVG1IlkTVGalaozSII3qNqlaozSIZE1RtUrVGaTIZ0/g6bdFLCfQMP5H+ldBXIeEpSmohOzgqfyz/SuvryeHf3dGrh/wDn3Umvk3zr7lJI9yUuaMZ90v8AL9Aooor6AgK5Pxg+b4L6IB/M11lcb4qbOqSDOQMf+givn8+96WFp96q/CMpfoNu1Kb8v1SMlakWmLUi16x4qJFqROlRipVplocKkWoxUgplokWpVqJa5vxF8Q/B3h3VzpGsa0ltfLGsph8iRyEPQ/KpFNFxTZ1i9akWsSw8TaDd+Gv8AhJI9TgTSArMbubMSKFYqSd4GOQRzXM2vxp+GE9wkK+K4I97bVkmtpooic44kdAmPfOKaNFF9j0ValWue8XeMPDPhG1iufEesW2npKSsSuSzyEddqKCzdR0B61U8IfEjwR4r1BtO0LX4bi9C7/s0sUkErL3ISRVLD6A0ykmdetSKKxo/Emgt4pfwsNTgGspbi5NmSQ5jJxuGeD+FXNX1jTNHFmdTu1the3cdnb7gT5k0hwiDA6nB68VRaRoqKcBXOeM/G/hTwbDDJ4m1u208zk+TGwZ5ZMddsaAs34DuPWofBfxH8E+ML2Sw8Pa/BdXkab2tpI5IJtv8AeCSKrEe4HcU7FJHVbaCtZVl4p8O3ni298J2+qwPrljEstzZ8h0RgrA8jB4ZehOMil1zxN4f0TV9M0jVNUgtr/VZTFY27ZLzMMZwAOnI5OBzQVymkRTGFZ+geItF1+S/j0i/S5l065a1vI9rI8Mo6qysAR9cYPao/D3iPRPEX27+xb9L1LG4a1uHjRtiyr95QxGGI74J6j1pENGiwqNqlao2pEsieoZOFJ9qnbpVe5/1D/wC6a5sZVdLD1Ki6Jv7kEFeSRyWoNuu39sD9Kr1Ld/8AHzJ/vVFX4Zhvdw8I+S/I/RoK0UFFFFEplBRSZozUe0AWikpaqNQAp0R2yofRhTaBW1+ZNAzsbI7rdKtLVTTebcfU1cSv1zhyo6mU4aT35I/kj87xMbVprzY8VIopi1geLvHHhXwhPZw+ItWSxlvQ5tkMUjmQJjdgIp6bh+de2jNI6VRUgFcXH8UPAbaFca4fEESadbTJBNPJBKio7/dHzKDzg89K7O3kjmiSaGRJInUMjqchgehB7imVYeFpdtc7o/jrwlq0mkx6frUEzax5/wDZ/wAjr9oMBIlC5A5Ug5HWtPX9d0fQRY/2vfR2pv7tLK1DAkyzPnagABOTg+1MrlLpFNIrnrjx/wCD4PD2p+IJdchXTNKvGsb248t8QzhlUoRtyTl1HAI5pnhLx74P8W3lxZ+Htct726t0DywbWjkVT/FtcAkdORxyKLCaOhYVG1ct4x+JfgbwnqS6brviCC3viob7NFFJPKoPQskasV455Aq54P8AGPhjxjZyXXhrWLfUI4m2yqmVeM+jIwDL+IpCaZtGomrN8O+JtB8RPfJomqQXr6fcNbXaISGhkBwVYHB7HnocHFPm1rS4/EUXh97xBqkts11Hb7TlolYKWzjHUgdaRm0W2qJ6zfC/ibQfFNhJf+H9Tg1C3jlaGR48jY46qQQCD061CPFXh6TWNS0ePVYJL/TIBPewpkmBMZy2BjOO3X2qSWmaxqJq43T/AIsfD/UZ7eCx8QrO9xIscW21mwzE4Azsx1rc03xJoWp65qGiWGpQz6jppAu7cZDxZ6cHqPcZoaIcWaTVG1UtV1vS9M1Cx0++u1hutQaRbWMqxMpRdzYwOy881xMnxq+Gqsqtr86lzhQdLuwSfb91SsTyt7I9APSomrL8J+KND8V2Et9oN3Jc28UvlOz28kJDYBxiRVJ4I5xitVqkzkrEbVEalbrUTUjNl3QJPL1OE/7YH5nH9a7qvP8ATCRexkf3h/MV6BXkZU7ZljIecH98bf8AtqPYo64eHz/MKKKK+hGFcV4m/wCQpL/vf0FdrXGeKlxqsvGBkf8AoIr57O9MRgpf9PH+NOoE/wCDU9P1RlrUi1GtSLXrnjIkFSrUQqVaZaHCpBUYqQUy0SrXjGo3/iKw/aR1qTw54fg1udvD9uskUt+LUIvmfe3FWzzxivZlrhvEPw8vL/xxceLdH8YajoV7cWiWkq29vFIGRTkffU96pG0GupzXxDfUfEPjL4Z6D4v0eOx03ULy8m1CxFz58LzQxkwIzgKGBPOCMHOOcGvYbvTtPvNNfTbuxtriydPLe3kiVo2T+6VPGPauW1TwLaeIPBcXh3xTqV3q88Uhmj1IqkNzFKGJSRCgAVlBwCByBznJrIn+GviC9shpuo/FTxTPp3CvHGsMMroMfKZlTec45OecnNMu6dil4Gt7TWP2hPHN/rKxXOpaKlnbaWkoUm1t3iLM0Y6gsWOW/wBojvipP2qILW1+HC+J4FWLxDo99bS6PcKoMqzGZAUHGSCu4leh2j0rpPGnw+sfEOtWfiGx1TUdA1+zTyotQsHUM8XP7uRWBV0yc4I/wqrpXwyD+I7HXvFnirV/FNzpzeZYw3axx28EnaQRxqAXHZj0/AYZaavc4nxR4QuPF3xt8QTWN9JpHiLTdFsLvTLyNv8AUT5lBVsdUYHaw7j16VNr/jZ/FOm+E9N1izGmeKNI8a6ZBq+n84jfc+2RCfvRuBuU89cZPBPq2n+F7e08ean4uW6lafULOG0eEgbEWIsQQeuTurM8bfDPw/4q8W6B4qnD2mr6NdxTpcQgZnSNtwif1GcEHqOcdaq5aaOe+FtnY6t8aPiDrmsLHc69pt9FY2Sy4Y2dn5QKGMdU37nJI689MnJ+1Bbw2Ph3RPFem2obxVp2s2iaO8a/vJpHkwYM91Zd2VPHH59H4z+HNnrniKDxRpOsal4b8QxR+S1/pzLmeLskqMCsgHbI4wPQVBoHwwjj8VWnifxX4o1bxZqNgp+wC9WOO3tWPWRIkULv/wBo+3cAgGmed33g688TfHb4oapoN4dP8U6I2j3Oj3WcLvNoweF/WOQAK34HsQXax4U1y31vwR448dGKTxfqvi6zheKIgxadaiK4K20RBPGfmY5OW9cZPsfh7wla6P468UeLIryaWfxCLQTQsoCRfZ4zGu09TkHJzU3jHw1b+JJtCluLqWA6Pq0WpxhAD5jojqFOex8w/lTKueT/ALRGg3Wk+INE8Q+FdWm0HUfFOpW3hvVpLeNSLiKbIWUg/wDLRApAbrg4yMV614S8PaV4V8OWXh/RbZbexs4wkajGW9WY92JySe5Jqn4/8I2vi5dCW6u5rb+x9attXj8tQfMeHdhDnsd1dCaTIk9Bjd6iapG6VG1IhkbVXu8/Z5Mehqw3Sq9z/qH/AN015+aLmwNZf3Zfkx0v4kfU466/4+ZM/wB41HUt3/x8yf7xqKvw2lL9zH0X5H6JH4UIaKKSsZzsULRSUlc/tdR2HUCkFLW0KlwFopBS12QkI6/TP+PYfWrqVS03i3H1q6lfr3C3/Imw3+BfkfnuL/jz9SRa8b+NF1q9n8b/AIaXGh6TFq2oLFqnlWsl0LdZMwoDmQg4wMnpzjFeyLXGfEHwDJ4q8RaFr9l4kvtC1HRVnW3mtoY5CRMFVshwR0XHTvX0CM4s5H4vza3rvw90uHxh4YtdJaXxTp0JtFvlvEmhMqgksFUDOWG3Hb3q74Xvrz4S+J7bwXr91JP4O1OXy/DupTNuazlOP9DmPYddjHsMf7u9L8PdQ1HR4tP8Q+NNT1kw6na6hDLNbQxshgfcEwigEMepPNdb4r8P6T4q8PXeg65ardWF2m2RDwR3DA9iCAQexFNFJngng3Rb2/8A2VtF17RIt+veGtRutX07Cbi7RXcpePA5IdNw2jqdtdl4Q12z+K/xdsfEWmyPL4d8LaYksBKYD6hdJlgT3McXBHZjXd/C3wfa+AvA9j4Vs7ya9gtDKVmmUB23yM5zjjq2Kf8ADnwXofgPQ7jSNBhaO3nvZrt93J3SNkD6Ku1R7KO9Mu584a9/ybZ8Vtoyf+E6mwP+3q2ruvDV5q3iH9oa0uvF2kWnhbVdH0WRdOsFuBO+orITukEwVVZEGfk6gkn1rq734P6Xc+AfEvhBtYvFt9f1l9WmnCLvidpI32KOhGYwOfWug8eeC7XxQ+j3i31xpuqaNdrdWN9bgb0PR0IPVHHDL3oE2jh/2VrS2m+Htx4muoIz4i1fUbuTWJiB5nnLM4CHuABghe24nvS+OLOz0j9oPwLqmjwLDquspeWuqCI7ftNtHCGVpB0JVguCeTgDnAxsat8L1j8SXviDwh4o1Xwnd6h81/DZJHJbXEn/AD1MTqVDnuw689ySbngn4e2Ph3W7vxFf6rqHiDxBdJ5T6jqDKXjizny41UBY0zzgCpJb6nkHgrw7rWn6dq3xE8FRtLrdn4g1GPUNO34TVbRZ3JjIx/rV6ofwweldL4d8UaR4w+O/h/XtFuPNtZ/ClyCrDDxOLlNyOOzA9R/QivS/BHhi38KabeWNtdS3C3WoXF8zSAAq0zlyox2GaxNN+GuhaV8Urvx9prSW13eWrw3NsgHlSO7Bml9mO0ZxwevUmhshyWp418LfC/jCx+HeleLfhrNbpqmoNc2mq2t037iVftEqx3OCQPMjH5rxjsdnw14Wt/CHj3xXpUdzNe3DeDlnvbyYkyXVw8spklbJPJPucAAZPWvXvh/4Xt/BvhO18PWt1LdRWzysJZQAx3yM56ehbFVL7wfa3HivVfEDXkyy6jpK6W8QUbUQMx3j3+c/lSuS56s8y/Zz1fxrH8NfDFjbeDbSfRiWQ6idXVHEZnfe/k7M5XJ43c46jNZ9v4U1PU/G3jrxN4VuFtPFOk64PsjOcRXUZhiL28vqjY45GDzkda7Xwh8M9a8LWWn6bpvxG1hdLsnBSzNnblWXfuZS23dgknvnmup8N+GrfQtX17UIbmWZ9ZvRdyK4AEbBFTAx2+Wk2TKSTbR5dceL7Hxj48+Gl9bxyWt5Bf38F/ZS8SWk62p3RsPY9D3H4gdH8VP+R8+HX/YYl/8ASd609V+HGh3nxM0zx9CZLXU7MOJljA2XWYyil/dQTyOvAPStPxL4bt9b1rQdUmuZYn0a6a5jRQCJCyFMH25pXRDkrqxtGo271IelRtUGDI261E1St1qJqRmySy/4+V+teh15/poJvUA/vD+Yr0CvHy13zXFvypr/ANLf6nr0P93j6v8AQKKKK+iKCuT8YJi+DeqA/wAxXWVzvjKL5YZR1wVP4c/414HEXuUaVbpCpBv0cuV/+lFJc0ZR7p/5nMrUi1GtSLXqo8NEq1InSolqRKZoiQVItRCpFplolWpVqFakSmWiVetSCohUimmWiValWoFNSKaZSJlqRTUIp4NMtMnU04GoQaeGplEu6kLUzNIWp3C44mmMaCaYxpADGo2pWNMJpMlsa9Qy8qR7VIxqNqipBTi4vZkXs7nIagu27f3wf0quelX9aTZde2MfrVA9K/nyjGUaShLdaP1Wn6H6NRkpU4yQUhpaQ1z1TZDTQDQaAK4HzXGKKUUgpRXZSEKOtPiG6RV9SBTB1qexXddRj3zXZOfJTlLsmTJ2TZ1dkNtulWl61XhG2NV9AKmU1+6ZTh/q2AoUf5YRX3JI/Oa0+apKXdsmFSKahU09TXokpk6mng1CppwNMsmDUu6og1LmncLjyaYTSFqaTSAGNRtSk0wmkJsQ1E1OY1GxpEMa1RvT2qI9aRDENRNT2qNqRDGNUbU9qjNIgaelRNUjVGaRDGNURqRqjNIhl3QU8zUoV/21z+ef6V3Vcf4TiL6irdkBY/lj+tdhXk5MufE4ut3mor/t2Ef1bPZguWjBeV/vbCiiivoACsvxNEJNMLf3GB/Pj+talR3MYmt5ITj51K815ucYN43AVqEd5RdvXp9zsaUpcs02ed9CRT1ouUMc7KRg56Ui1ll2LWMwtPEL7ST+/dfLY8atTdKpKD6MlWpF61EtPWu4lEwp61GvSnCmWiValU1CKepoLROKcpqNTTxVFIlFSKahU08GmWidTTgahBp4agpMmBpwaoQaXNMq5Luo3VHuozQFx5NNJppNITQK4pNRsaGamMaRLYjGmMaUmo2NIlsxfEEfRx2P86yK6TVYvMtiMZOP/wBVc6kcjfdRj9BX4jnWHWDzHEUnoubmXpLX87r5H3OUV1Uwsb9NBlJVkWdwf4MfUilNpj71xCv/AAKvCdSnN2g7+mv5Ho+1j3KtJVr7PCOt3D+BpPIh/wCfyL86X1aq9fZy/wDAZf5D9rErilqyLVT925gP/AqQ2U3Vdjj/AGWoU4U/j09br8xe1j3K4q/ose+5LemBVV4Jk+9G35ZrX0KLbFvPfJ/pXo4OhHHV6WHi788kn6by/wDJUzkx9dUsNKSZsKakU1Cpp4NfvZ8AmTKakBqAGng0ykyYGng1CGpwNMpMl3UbqjzRuoHckLU0mm5pCaAuKTTGNBamE0iWwY1GxpSaYxoJYjGozSmmsaRLY1zUTU5jTDUkMaxqM05qaaCGMeo2pzUxqRDGNUbU9utMA3MF9ayq1Y0oSqTdkld/ISTk0kdP4OhISWY+gUfzP9K6GqGgQeTpkfGC/wA5/Hp+mKv1w8OUpQy6nOatKd5v1m3L8L2+R7lWylyrZafdoFFFFe4ZhRRRQBx3im18m/Z1XCv8w/Hr+tZArs/Etr9osDIBlouf+A9/8fwrjCCrFT1FfMZYvqmKr4F7J88f8M3dr/t2fMvRo5sfC/LVXXR+q/4BItSCoVNSKa904ETIaeKiU1IKZaZItPU1EDTwaZRMpqRTUCmpFNMtMlBp6mogacKZSZMDTg1QhqcDQUmTBqUNUQNLupjuS7qN1RbqN1AXJC1eMftP/FPWfh3p2k2egQW4v9VaU/apxuWBY9mcL0JJccngYPBzx7EWryz9oK4+G9xZaV4f+IzTWsOoNM9lfRqc20kewH5gCVyJB1BU4OegprcqFr6mR4Cb47rqek6hqniLwp4m8PXcyGeSyKZWFjgujKkYOOvU9Ohp3hP4geJtR/aU1/wRdXcLaLZW7yQRCBQwIWIjLYyfvGvEdIk/4Vx8Y9EsPhr41PiLTtQmiE8MPzKUaTDRyYyjHaM7hgjrgdT0uueIbf4e/tU6p4g1lJo9M1S32pchG2qGjjywwPmAdCpx9fauHF4+NCTpxjzVOVyUV1tbrtfX5622OqnhpVNem1+x6z+054213wP4DtNV8OXUUF5Jqcdu7PEsg8sxysRg+6rXI/Gf4yeIPDPhrwrbaL9kTVNYs47i4vZ1BSL5UzhenJY8ngAdOeOG/aP+I2h+N9E0vw34Zu31W4kv1mIihcAEKyKo3AEkl+2eldj8SLTwJ/wjvhrwv8QJHsrh7QLa3sfHkSRrGrjfg4ByOoK4GTggV4Uc1xtqFTEQ5XJyvBauyWm6T03drX9D0IZbStNcydra9Ls1vh9ffGRdd0+fxHr3h/XvD9yC0s1oF3KhQlWQqiA87fXg/lzfxL1X45eE9K1HXLrxJoB062cMqQQ5kKPIFXrGAT8wzz2NedeE5ZvBXxi0rR/AviZvEGl300QnSL5kKMxDKwB2llX5t4xj25Fe5ftIjz/gfrcv8cX2dW+n2iOvErU6NDO6FbFQhONZWu46p68rs72bfu+d12O+nCHsJOF48t+vW3c5DwPc/GbxBa6Rrtx4g0J9KumjmkiaMiUxbvmHEeA2Ae/41z/xS+Kni2z8aatYeEpIDp+jRL9rbyVk+bcquST0wzhcD0JrtPCuvw+F/wBn3T9cmZAbbTAYlbOHkPCLx6sQK8o+F9p4v/4RnWruDwK3iCDxGrJLdveJESuWDYB5+8Sc8cgelfo8IRhHlirIurKUYQpxk7tXe76f5n0X4P1y38SeGNP1y1G2O8hEhTOdjdGXPswI/CvOfgz458ReJrnxbHq11FKumbfsu2FU25MvXA5+4vWsX9mTWbzS9Q1b4f60n2e7tpDPBE/3lbgSJkHH91hj1Y1U/Zw/4/fiB/wD+c9UbRxMqjpO+97+qQ34SfG6/u9f/szxpcQeRdELBdrGsYhf0fHG0+vY+x4634o+N/EPh/4o+FtD0u6jisdReAXCmJWLBp9hwTyOPSvNPgf4J07xx4I8S6ddhYrqOeFrS625aF9rfmpwAR3+oBrD+0+JF+KPhPQvFAJvdGv7a0V2OWaPzwykt/EMHg+mKTSejOOOJrRoR5nu9H89Uz6M+NHjq/8ABPgiXUbC5C6jPKsFoJBvAY8k4PXChvxxWP8AAX4peKNZ8Qar4Z8Zqq6pBGtxAPJEJ2YG5SB3+ZCPYn0rz74yX2oeMPjBYeHdG0sa3DoYEktmsoQTNlWlUseAMBV9jms74i6l4v0b4haT8R9T8HHw+Y5Y4Zdtyky3BAbIOOhMeV+i18lm+U4LEVPYwpwjUcW1JWjNS0slZqVnrf8A4cuvVUqzk1eKdrW0ffy0PX/j58RPGHh/W/C2leE762s5dWlkhkNxArru3RqhJIJAG85wKxF+JnxU8E/E/QvDfja40fWrXVXiXFhFghZHMYZTtU7gexGD09xzf7TM+m6zqngK4N5s0y9LsblTt2wu0PzgnphTnmuK8Xr4d8D+JNJ1T4beMLrVdXSUiTcFmABA2gMFCtnJBHP4U8pq4qOFoR53J2npJN3abteerVttUzhxeEoqpPlSSVvxXRdT6H+KPxA8TaD8ePB3hPTbuGPSdUWA3UbQKzNvndDhiMjgDpXtINfJvxh1hbb9oDwBq2sNFZLBb2stwXb5YsTuWyfQc819AaT8TfAepXsFjaeLNHmurh1jhiS6Us7k4AAz1Jr0MNnMJwpe3i4Smr9XHe1ua1vvsefiMFOk2lrb+tjxbRPHvxm8ZfFHxN4U8La9oloul3FwyfbbZQoiSbywMqjEnkdfevavhXafEqzj1D/hYmr6NqLuY/sR05SNgG7fuyidflx16GvlHw7ovg3XPjf40t/GviKXQrFLu8khnju0gLyfacBdzAg8Fjj2r6X+BWl+A9D07UtP8D+Kn19GlSa5Ml4k7REjC/dAwDtP5GvbexzzskenbqN1RbqN1SZXJN1IWpm6kJoC44tTSaQmmlqQrik0wmkJpCaCWwJqNjQzUxjSJbEY0xjSk0wmkQxDTGNKajY0iWxDUbGnMajY0iGNNWdJtzc3scYz8zY47Dv+lVTXTeEbPaHumHT5V+vevCzxvERp4CO9Z2f+Bazf3e76yR24CH7x1HtH8+n9eR0KqFUKowAMCloor6ZJJWR1hRRRTAKKKKAEZQylWAIIwQa4bW7NrO8ZOdv8J9R2Nd1WZ4hsftdoXVcyRjP1HcV8/nuHnBQx9FXnSu2l9qD+KPrb3l5pdy1FVIulLr+fQ4sU9TTGUoxU0qmvRoV6denGrTd4yV0+6Z4kouEnGW6JlNPU1CpqQGtRpkwpwNRKaeKZaZKDTgaiBpwNMdyYGnhqhDU4GmUmTZpQaiDU4NQVclDUu6o80ZpjuSbqN1R02SRY13MawxGJpYalKtWlyxW7ZUIynJRirslZwoyTgVz3iy30TWLP7FrGl2WpQg7liuoFlAPrhgcfWuM+N3xNPgLQ7XUo9MOoi4uhb7BceVt+VmyDtbP3fTvXnlz8atesbZNQ1n4Y61Z6eyhjdCYuoB6HJjA79yK+MxWKzLOYXwydOi9tUpz/ABvFeS95+Wx9Bg8DQoSviH73az0PSdC8H+FdCumutF8PadYTsWPmxQjeN3UBjyB7A4q5rWi6PrUKQ6xpdlqEaElFuYFkCn1GRxWEfHmk3Xw5u/Guj/6fbW9s8xhL7HDKMmNuu1vz7HkEVwujfGXxRrNgt9pXwr1O9tWJVZobwspIOCMiKuCGAxc7yjf3dLuVmn83c9918PTSh0euiv8AkekeHvBfhTw/Is2jeH9Ps50ztmSEGUZzn5zlu579OK0NZ0XSNahWHWNLstQjUkqtzAsgUn03DivPPFvxXvvCtv4fu9a8HzWtrqqAzM93h7Rg2HVk8vJIUhh0zyO1dV8RvGlh4N8Hv4ilQXisyJbRJJtE7NyAGwQBty2fQVz1cJjHOEndyk7J3vqtN7lRq0OWSWy30Lfhvwh4X8ONv0TQrGylwV82OIeYQTkgufmx7ZraubLT9StZNO1azt72xuMLLBOgdGwQRkHg4IB/CvKfEfxguND8C6F4nu/CvOsM5jtvt+CiAZVi3l87hzjHQjml074oeM7ya3H/AAqXWEgmZf332hiqqxHzf6rpg5rHEZRjcRBzn56uSvdPo290zP6xh7ezX5Pr8j0DUvDWinTl0K40myl02LHl2rwqYgB0wuMVPYWdrYWcVnY20VtbRLtjiiQKiD0AHArm9c+IXl/FXS/AH9jGSW6tzN9u+042gJI2Nm3n/V/3u9dXX6JkeLrYnBU5YhWqW1216KWnSVr/AIdDalKMr23WjMweH9DGuf24NIsRqn/P55C+b93b97Gfu8fSjSvD+h6U1y2maRY2Zuv+PgwwKnm9fvYHPU9fU1wHjL4x2el+IZfD3h3Qb3xHqMJKyrbkhUcHBUYVixB64GPeoPDXxogm1230Txb4cvvDV1cECN7gnZk9N25VKgnjOCPUivYMfrOHU7X19OvqekaJoWi6GkqaNpVlp6ykGQW0KxhyOmcdetF94f0XVNTtr+90iyu763K/Z55YFaSMhsjaxGRg81yPxd+JH/CASaXGNFOptqHmYAufK2FNn+y2c7/bpWboPxpay8U2el+LvBWpeHTeEJbzzyErknAYgovy5wCRnGa4sxxNTDYadWlHmkk7Lu+3+fkFTE0IP2b3Xlp/kenw+HfD+lalJfafo9hb6hMD9puooFWWUsdzbmAyckA0axpWm6xZGy1awtr62LBjFcRB1yOhwe9ee+NfjFp/hX4iJ4Z1bS5BassbS6gs+fL3jOTHt5A74PTt2rofiN490fwX4YXWbh0u2uABZQRSc3JIzwwBAXHJbp07kA/lVPL8enTlUu5z1Tvu3r8vToi41aKjJXXu7mle+EfC99aWtneeHtMuLezUpbRSWyMsKnqFBHA4HT0pmm+C/COnXaXlh4Z0e2uIzlJY7NFZT6g4yDXH2nxYWf4SXfj/APsEqLe4EH2P7Xndl0XO/Zx9/P3e1ZWmfGDxbqlhFf6d8J9VurWYExzRXbMrDOOCIvUGvRp5fmDjJdE2neSWvVash4jDJru1fZ7fcema34Y8Oa5cpc6xoWnahMieWklzbrIyrknAJHTJP51WsPBPg+wvYL2y8L6Pb3UEgkiljs0VkYHIIOOCDXJ/Er4qS+CNI0C9u/Dck02rQtJJbtdeW1syqhKH5DuIL46DpXXeHvFWl+IPCQ8SaTILi3MDSGPdhkZVyY29GHT9eRih4fFQoqUr8jut9O1t/wDhzTnoTm46cy8i4ng/wHd3ctxqHg3QZriZzJLLJYxkuxOSxJHUmuq8MeHfDPh/z28PaHp2lmcL532S3WIvtzt3bRzjJx9TXh/hb4u6j4k8J6lrWk+Cbm7ubG5ihFlBdl2kDgktkR8Yx6Gqcvx+8R6Pq1rpN78M7+C9usfZ7aS+KySZOBtHlc5PFd+X082y2bhRXPBbwcldf4G3p6P3ezR4mPw+FrR54Ozfk7P8D6X3Ubq8/wDhX448QeLpr2PXPA994ZW3VDE9zMXE5JOQMouMYHr1rvK+3oYinXjeDTtvqnZ9nZvU+aqQlTfLJEm6kLUzNGa2IuOJppNIWppakK44mmFqQmmFqBNik0wmgmmE0iWwJppoNNY0iWxGNRk0pNMY0ENiMajJpWNN6nA61MpKKu9idyWzha4uFjRckkAD3rvrOBba2SFOijr6nuaxPCthsX7XIvsn9T/Sugrxski8ZVnmU1pL3af+Bdf+33r/AIVE9qNP2NNU+u79f+B/mFFFFfSCCiiigAooooAKKKKAOT8Tab5EvnxL+7c/kfSsMGvRLiGO4haGRcqwwa4nWLCSzuWVuR1B9R618pFf2LivYv8AgVH7r/kk94/4ZPWPZ3j1RniqPto+0j8S3813+XUqKaeDUINPU19CeUiYGnq1Qg08GmUmTClBqINTwaC0yQGnA1EDTgaYyUNTg1Qg07NA7koal3VFmkZ9orHEYmlhqUq1aXLGKu2XCLnJRitWSSTCNdzVhahetOxVCdvc+tJqN4ZmKIfkHU+tVK/PsVXrZrUVeurU1rCD/wDSpf3uy+z63PtcsyyOGjzS1kzxX9r3/kQ9K/7Ci/8AoqSvQ7y90jT/AIai412SFNOGlqJxL0ZTGBtx3JzgDuTik+I/gjSvHek2+matcXkMME4nU2zqrFtpXB3KeMMa4yD4AeDVnje61DXb2NCD5M10u1gOx2oDj6EV6camHnh4U6kmnFt6LudEqdaNaUoRTul1PPPhBDeL8BfiBPJvFnJEwhyfl3iM7yB9CnPt7Vo/BbRvihe+AbW48L+L9O0zTDLKI7ea0R2Vgx3HJjJ5PvXuN54X0ibwdP4Ut4PsOmTW7W+y2wpRW64yDzznJzXnsX7P3hSJNkWueI0X+6t1GB/6Lrd5jRqqpz6c0r6x5tLW27nP9TqU3Dl1srb26nQfEDwbqHir4UtoerXMV5rsECzR3KRhQ9yg7DAADcr0GA1fPvhy71v4lXvhHwDcmcWml7xcOCSfLDcs3ptQBFz3OO9fVfhLQ7bw14dtNEs57meC1DBJLhw0jZYtyQB3PpWT4X8A6B4c8V6x4k06OUXeqH51ZvkiBO5gg7BmwTnPQYwK4sLmUcNTqRau024O2zeny01sbV8HKrKMtukvTc8v/a9ijg8N+G4YY1jjjuJERVGAqhFAAFdH4S0H4vI2kXF1430uXS1MLy262SBmh4JQHy8528Zz+NdX8SfAOj+PbSzttXuL2FLSRpIzbOqklgAc7lPpXJQfAbwxDLHIuveJfkYEA3aY4/4BU0sXh3goUZySavvHm3fS+wp4eqq8qkVo7dbbGXr8hi/a68NyDnFif/RU9e161bstvJLa8CRDsP8AdbFcF49+E/h/xl4iXXNRv9WtrpYVhH2WVEUKM+qk5+Y96j8HfB3w34e8SWesRazr872zFljnuUaMkqR8wCDPX1rOlmFHC1aWLjUacIcsoqN+ZK701Wqb0fqupcKdanOTUbpu+/Q81/ZSmsbHVvEOm6hst9ZZo1WOb5ZCql96jPOQ2Mj6elaH7WV9pc2jaRpcckUusfa/MREw0iRbSDnHIBYrj1x7V3vxC+D3hPxJqp1C7huLK9c7nubJwhm92BBBPvjPvVXwP8GfCfh7WYtRgS81K+jYNC95IGEbf3gFAGfc5x2r7yjjsPWw6xUJr2bV79Lf1v2MFh63sPYJLl7+W+3c8v8A2iodSh0P4e2+ouf7TS0ZLhnbcfOCwBiT3+bPNdlc/C/x34r8U6XqHxC8TaZd2WmHMUVjGQWG4ErjYgGcDLcngV3/AMTfhzoPjSTSxqd1fRSaaXZDbOqhi+3Odyn+4PTvXVV8Tj+IoYyNOrhVa3Nq1qk9E1fa6/B6mkMEp1ZTns7W17LqfOnxB8O2Piv9pddB1HeLe608gshwyMLd2Vh9GAOOhxWXP8JNetdD8Q3/AIwvZZ7Pw/p08ekIJiRJhS6sPRBnOOueOgwfdJfAekSfEeLx21xejUoovKWIOvk42FOm3PQnvW54g0u31vQr7R7ppEgvbd4JGjIDBWBBIJBGefSlHOZ01Sp0n7qjFPya3t6rQP7PjNzlNatu36XPnDSv+TR9X/7CK/8Ao+Kt/wCFeh/Fm6+H+k3Hh/xpplhpjxt9nt5bNHaMb2yCTGSecnr3r0S3+Fvh+D4dXHgVLvUTp1xMJnlMiecGDq3B24xlR2rnI/gB4VjQJHrviRFHRVuowB/45XX/AGhhqkKkb2vNy1jzaW7PqZLCVYyi7bRS0djkf2t0uo9M8Hx30yzXSxTrNIowHcLDuYDtk5NQ+ILLWPgr4guLnT1mvPB+tK0TRFiTCzL09A45wT95Rg88j1Txd8KfD/ifRNE0nUL7VFh0aAwwPHKgdwQoy5KnJ+QdMd66/XtH07XNFuNH1S2W5s7hNkiN39CPQg4IPYippZlTp0KdG14rm5l6u6a80XLBTnUnU2eln8tTxX9jv/kB+IP+vmL/ANBam/Gb/k4nwJ9bX/0pavTvhr4A0fwFaXlvpFxezpdyK8huXViCoIGNqj1pPE3w/wBH8QeM9J8VXlzfJe6WY/ISJ1EbbHLjcCpJ5PYiqeNpPHTrfZaf5WKWFqLDRp9U/wBTs7ad4H3KeO49a37O6WaMEGubqS2neCTcvTuPWvFh7fCVvrWE+LrHpNdn2faXTZ6F47AQxcLPfozp91JuqtbXCzRhlOc1LmvvcuzCjmFBVqT06p7prdNdGj4WvRnQm4TWqHlqaWpuaQmu0xuOJppNNJpCaBCk00mkJprNSE2KxphNITTSaCGwY1GxpWNMJpEtiE1oaHYPeXQHIUcsfQVVsreS6nWNFJLHAHrXcaZZx2VsI1wWPLt6mvnsY3m1d4Ck/wB3H+K//ca85fa7R82elg6PIvbS36f5/wCXmWI0WNFRBhVGAPanUUV9VGKilGKskbhRRRTAKKKKACiiigAooooAKr6hZx3tuYpOD1Vscg1YorDE4aliqUqNaN4y0aHGTi7o4DUbOWznaN1xj/OarA13+o2UN7CUkGGA+Vu4rjNT0+azmKuuPQjofpXzdHEVcpnHC4yV6b0hUf4Rn2l2ltL/ABHPicKp3qUl6r9V5fkVgaeDUINOBr6E80mBpwNRA04GgaZMGpQaiBpQaZVyXNLmow1LuoKuSbqzdUuusKH/AHj/AEqxfXHkQkj7x4WsXJJJJyTXxOYV3muJcF/BpP8A8Cmv0h+MvQ+uyPL+SPt5rV7BS0lFTOB9GOopBS1yyiAUUUVjKIBRRRWTiAUUUVk4AFFFOijaRwqDJrKpywi5SdkguTwFbiP7LMCR/Aw6qacUFhHsTLTOOXx0HtWnp1gsShm5J6n1qW9s0njPy/lXPHLMyq4OValF/Vm1J0+sv7yXbZ8v2rXttfxp5ph41/Z30/C5zlFS3MDwPtYcdj61FW1GUKsFODumeypJq6Ciiit1AAooorRRADRRRWsYgFFFIa2jEANJRRXVCAFixuDBJz9w9f8AGttX3KCDkGucrQ0q4/5YOf8Ad/wrNVZZVX+uw+B6VF5dJ+sevePojx82y9YmnzR+JGnmkzSE00tX3kZKSTT0PhnoPJppamlqaTTJuOLU0mmk00mkJsUmmE0E0wmgm4pNPtoZLiVURSSTgAd6daW0lzKqRqWJPAHeux0bTI7GPc2GmI5PZfYV4WJxtbGVng8C9VpOfSHku8+y6bvs+/DYRWVSrt0Xf/gBoumpYw7mwZmHJ9B6CtGiivcwOBo4GgqFFWS+9vq2+rb1bOyc3J3YUUUV1khRRRQAUUUUAFFFFABRRRQAUUUUAFRXdtDdQmKZcjse4+lS0VlWo069N0qsVKL0aezGm07o47WNGmtWMifPF/eA/n6VkHKnB4NekEAgggEHqDWJqmgxTAva4Rv7h6fh6V828LjMp/3dOrR/lv78V/db+Jf3W7ro3sRVoU6+vwy/B/5HJg04NUl3Zz20hSSNlPoR/nNQZr0cDmWGx0XKhK9t1s0+zT1T9UeZVoVKLtNWJQ1ODVCDShq7jO5NmlX9Ki3VDqMvl2wQfek/lXi57jKlHDqjQdqlR8sfK+8v+3Vd+tl1PRyzC/WsQovZasp3k/nzFv4Rwo9qgpKUVwUcJTw1GNGmrRirH6JFJKyHCim04VnOAwpaSiuWcAHUUlFc8oALRRRWTiAUU6KN5G2opJrVsdKLYaXB/l/9euOpXSqKjTTnUe0Y6v8A4C83ZGNfEU6MeabsULW1kuCMLhfWt2ysUgUfLzVqGBIlwo59alxX0OWcMSnJV8xs2tVBfCvX+Z/gui6nyuPzedf3KeiI8Gl2mpMUYr7M8WxTurVJlIZRk/rWFeWMkBJVSy/qK6jFNkjVxhhXyea8NKrN4nBNQqPdfZl69n/eXzTPVwGaVMN7stYnG0VuX+lBiXj4Pt/hWRPBLCfnXj1HSvllVdOr7DERdOp2fX/C9pL0+dj6zD4uliI80GRUUUV2KJ0hRSUVrGABSUUVvCABRRSGuuEAChWKsGU4IORSUhrpjTTVmtANyCYTQLIPoR6GnZrN0ubZMYm+6/8AOr7HBIp5BVeHlPLp/Y1h5wey/wC3XePpbufDZ7g/YVvaR2l+Y4tTSaaWppNfSHhXHFqaTSE1JDBLMwVFJJ6ADrXLjMdh8HT9pXmorz/JdW/Jal06U6suWCuyPqav6ZplxeSYVflHUnoPrWtpXh/GJLv5R/cB5P1PauhijjhjEcaBFHQAV5Kjjs20SdGj32qS9F9heb97yjuenSwtOjrP3pfgv8/yK2nWEFjHtjGXP3nPU1boor6LC4SjhKSo0IqMVsl/X3vqayk5O7CiiiugkKKKKACiiigAooooAKKKKACiiigAooooAKKKKACiiigCO4ghuE2TRq6+46Vh6h4dV8vbP/wFv6H/ABroKK8rHZNhMbNVJxtNbSi+WS+a3Xk7ryLjUaXLuuz2OBu9PurZsSRsvpkf16VVIZT8wIr0dlVlKsoYHqCOtULnR7GbP7sxk/3Dj9OlcH1bN8J/DnGtH+97k/vScX/4DH1MZ4WhPa8X96/z/E4mMbnC1m303nXTMPujgfSul1qxi0+UIJC29eoGCBWG2nwsf3c5Hswr5xZq62Yzr4mjOKprkXuuaUnrK7hzL+Vf1Y9rKFh8GmpzXNL8ihRVw6dN/C8bD6002F0P4Af+BCu2We5ZezrxT83b87H0Ma1OSumVqKn+xXX/ADyP5ilFldH/AJZfqKynm+Xf9BEP/Ao/5l88e5AKWrK6fcH+FR9TU0elzH7zgfQZrkeb4GX8Opzf4U5f+kpmc8RSh8UkihRWxFpKfxsx/HFXYNPgjIwoz7Cqj9cxGmHw0n5ytBf+Te9/5KcNXN8LT+1f0MGG1nkI2ocep4rRtdJJIMmT+grYjjRfuqBUqiu+jw1iq7vjK3Kv5YaffJ6/conkYjPpy0pKxBb2cUKgBQfwqyBSgU8LX02By7C4CHs8NBRXXu/V7t+bPFqVZ1Zc03djQtLtp4WnBa7iLEe2jFS7aNtA7EO2kK1NtpCtArEJFQTW8coO5cE1aIppFcuMwWHxtN0sRBSj2f8AW/mVCcqb5oOzMK70heWj4+n+FZs1ncRn7m4e1dYRUckat95Qa+Xr8L1aLvgq2n8s/eXyl8S+fMezh89qw0qK5xxGDz1pK6iayhkHKg/UZqlNpMeTtyPoa8+VPH4b+PhpesGpr7tJf+Snr0s5wtTd29TEorRk0uQfdkB+oqBtPuAf4T+NR/a2Ch/Enyf4k4/+lJHfDE0p/DJMqUlWTZXI/wCWf6immyuv+eR/MV1QzfLv+giH/gUf8zXnj3K5oqyLG6P/ACzx/wACFOGnz92jX6mtVnmWJ29vFvyaf5XJdWEdWyoCVII4IrY8zzYUmH8Q5+tVV09BjzLj6hRWhpsEBkS2DMFZxlm5xnjNcGPzeFOrSxuHpzlyOzfK4pxlo1eVlvyv5HjZpUw2LpexU1zdCuMk8DNT29ncTuFjjZj6AZrrbXQ7GEDcrSH3OB+QrSijjiTZGiovooxX03ss4xW/LRj/AOBz/SK/8mPm4YShD4m5P7l/n+Rzen+HHOHuWEY9By3+Fb1nZ29ouIYwD3Y8k/jViiuzB5HhcNU9s7zqfzSd5fLpH0ikjdzduWOi7IKKKK9ggKKKKACiiigAooooAKKKKACiiigAooooAKKKKACiiigAooooAKKKKACiiigAooplxIIYJJSMhFLY+gqKlSNODnJ6LUaV3Y4vxFP52oykHIDYH0HFZ4p1wxadieaRa+d4ehJZfTqT+Kpeb9Zty/C9jz8dPmry8tPu0HrUi0xakWvalFS0aOeN0PWniminrULD0l9lfcjVSl3HLUi01akWtkktgQ5RTxSCnqOaZaHKKeBSCnqKZaFAqRVoUU8CmUkIBTgtKBTwtMpIj20u2pAtGKY7EW2kIqUrTSKQrERFRkVORTCKRLRAwphFTMKjYUEshNNYVIwphpEshYVGamcVG1S0QyJhzTDUjUw1i8PSe8V9wuaXciao2qVqjaqjCMfhVjOTb3ImohbbKppWphrnx2Fji8NUw8tpJr71YKVR05qa6HoVjN59nFLnO5Rn696mrK8Ly+Zpu3ujEfgef61q0ZJipYvL6NafxOKv6rR/jc9qrFRm0gooor1DMKKKKACiiigAooooAKKKKACiiigAooooAKKKKACiiigAooooAKKKKACiiigAooooAKpa4/l6VOR1IC/mcVdrL8UNt0z6uP614vEdSVPKcQ478kkvVqy/M1oW9pG/c4snLk+9PWoxUi12UaapU4wjslb7jwXJybbJFqRajWpU61qUh4p60wU9aZoiRakSmLUiUykPFSJTBUi0y0PWpFFMWpFploeKeopq1ItMtDlFOAoUU9RTKExRipAKNtOw7ERFNIqUimEUhELCmEVMwqNqQmQsKjapmqJqRmyJqjPWpTUbdaRLI26VE3SpmqJu9IhkTUw1I1RtSII3qNqlbpUbUiGRNUbVK1RtSZDOl8Gy5SaM9cAj8Mj/AAroq5Xwa3+mOv8AsH+Yrqq8rh28cPVpdI1KiXo5OS/M9yTvGMu6X5BRRRXvkBRRRQAUUUUAFFFFABRRRQAUUUUAFFFFABRRRQAUUUUAFFFFABRRRQAUUUUAFFFFABWN4ub/AIlqr6v/AENbNY3i5f8AiXI3YP8A0NeHxHf+zalv7v8A6UjSl8X3/kcgKetMFPWvSR4KJVqRKjWpEpotDxUi1GKkWmaIkWpV6VEtSr0ploeOtSLUY61KtNFokWpFqNalWmUh61KtRLXmHhD4geN/FMdn4g0Xwbp83hW7vvs8cp1Ei8EIm8tpzHs24GC23OcCqRokesCpF6V5t4o+IWq/8JnL4L8DeHV17WLWNZdRmnufItbFXBKB3AJLEDO0DofriPT/AIieI9F8VaboHxE8MW2kJq0og0/U7C88+1knOcQvuVWRjjjrk/nTRaR6ki0pWvPfGvxDv7LxQvg3wV4fPiPxII1mu42nENtYRN91ppCDgnqEHJHPpmXw74j+Iw8Qxab4s8E2NtZTROy6npuo+fFG6qWCujKrAEDAbpnA78Mux3DCo2rjvhP47Xxp8L7LxtqFtDpMcyzvMhm3JCkUjoWLEDjCZPpWV8EvicnxHtNXaXTTplzY3K+XA7EtJayLugmIIGNwz0yOM96TIkj0JqjauW8O+MJNW+JPivwi1ikSaClmy3AkyZvPj3nK44x06nNdS1IlkZqJutSmom61JmyNqiepWqJ6RDGNUTVK1RtSZDIjUZqQ1GaRDGtURqVqiNIhkbVG1SNUbUiGbPhD/kIf8Bb+lddXI+EP+Qh/wFv6V11eXkW+J/6+y/8ASYntL+HD0/zCiiiveEFFFFABRRRQAUUUUAFFFFABRRRQAUUUUAFFFFABRRRQAUUUUAFFFFABRRRQAUUUUAFZXild2l/Rx/I1q1R15N+lTeq4b9a8TiSMpZTiOTdQbXyV/wBDWhb2kbnCCpFphGGI9Ketd1OanBSWzPBas7Eq1IlRLUi1oUiQVItRjrT1pmhKtSJUS9akSmUiUVItRCpFplolWpVqFakU0y0TLXz/AKnqeg+D9S0nxh8MPFdtPp+t6rDHfeGo5hLHcmYqGeGMZaGUdSMeg4xtPvwrIsvCXhS01b+2LTwzosGo7i32uOxiWbJ6neFznnrmqTNIs868C61pngX4p+NNA8Vvb6VNrmpHVtN1G5cJFeQsigxBzgBoyD8pP8RwPVvx013SPG0GjfD7wteWmsa1fanb3DSWkgmGnQxOGe4dlyFwPlxkE7j9D6trOj6PrlqLXWtJsNTtw24RXdukyA+uGBGaboHh7w/oCyLoWh6ZpQlx5gs7RId+OmdoGfxp3Kv1PMfDeqaf4D+PHjO38VXkdjH4oNteaVf3REcMyxxlHh8wgKGQngE5wR6jPov/AAm3hO61KDRbPxHpd5qN2snk29tcrK5CozMSFJwMKeTgdutaOs6TpOtWn2TWNLstSt87vJu7dZUz67WBFU9D8K+FtClabRPDej6ZIy7We0sY4WZfQlQCRRcfMfNvhS/1W7/ZW8I+AfDe0654ruby0i3NtCW6XErzux7Ltwp4PDHArpJV8c+AvH/hzxl4l0bw7p2heRF4dvf7JmllEcDH9w7hlG0I4UbueGx3Fe5ad4c8O6a9q+naDpdk1ojx2xt7SOMwq5y6pgDaGPJA6nrVrVLGx1SxlsdSs7a9tJQBJBcRLJG4ByMqwIPIB/Ci4OR5F4U1nSNJ/aI+Jp1XVbGwEsOleX9puEi34t+cbiM4yPzr1myvbPULRLuwuoLu3kzsmhkDo2Dg4I4PII/CsrV/Bng7Vr+S/wBV8J6Df3cgAee506KWRsAAZZlJOAAPoK0NM0/T9JsI9P0uxtbCziz5dvbQrHGmSScKoAGSSfqaTJkyw1RNUjGomqTJjDUbdae1RnrSJY1qibvUjVE3SkQxjVG1PamGkQMbpUbVI9RNSIYxqjantUbUmQzd8HL/AKax9EJ/lXV1zfgyP/Wy+ihfzP8A9aukryuHryo1qn81Sp9yly/+2nttWjBeS/K4UUUV75IUUUUAFFFFABRRRQAUUUUAFFFFABRRRQAUUUUAFFFFABRRRQAUUUUAFFFFABRRRQAVFdx+dayxDq6FR+VS0VnWpRq05U5bNNP5jTs7nnMw2zNQtXNdg8jUJUHQMcfTqP51SFeBw/VlPLqUZ/FBcj9YPlf4o87Gw5K8vPX79SVakWolqQV7JzolFPXrUaniniqNESrUi1EtPWgpEwrO8Va9Y+GfDeoa/qRcWljA00gQZZsdFA9ScAfWtBTXM/Fjw3P4u+HWteHrWRY7m7g/cMxIXzFYOoJHQFlAPsapGkd9TmdKi+Mniazh13+3tG8Jwz/vrbSjpv2pxGeVWaRmBDY67QMZ7HgXfEvjHxf4Z8NaNpV5Z6RqXjjWbt7SygtmdLVgpJ89gTuCKm0sM9T6VS0T40eF7XTI7Xxh9t8Oa5bqI7uwuLKZyrgclGRSGU9Qc8iqfjW5vddfwb8WPDmh6peJoVzc+Zp0luY7me1mXymljQ8kgDco/iBH0qjZXvqjUurD426TayaxF4o0DX5Y18x9HOmfZ0cDkpHMGLbsZALDGetVfF/xS1u58AeEPEvgPTorm61vUltnsboYYlUkMkOTjDboyob8e9W7v44eD5NOx4fXU9b1mVcW2lQafMszyEfdYldqgHqcnABxmucsfDOp+FvDPwt0vVdj6j/wlBurwRcrHJLHcOVz7bgM9MimUvNG94v+NViPAVtqPg23bUvEGoxS/Z9PkX57MxAmZ7hR9wR4OQepxg45rN8U/FPxnpmh/DHUNJ0u21S58QafJe6naImHlWO3jmcRc/K20yEDnJAHNdj4m8GeG9J0zxr4m03SYoNX1bS5xdTKDl8RN0HRSTycfePJya4DQ45BrH7PRMb/ALvSbsP8v3f+JfH19KENNG78SfjTDF4Ogufh19n1nVruwk1IbhuSytYgWkkmGQVPBQKcZbjtg9DovjLWLv4k+HtAl+z/AGPUPCv9qz4jw3n+Yi8HPC4Y8VR8d+CvDXhr4b/EO/0DSYrS71fTLqW6aMH528luFH8IyScDjJNc/qV1J4R8W+B/Heo2d3JoP/CMjS725t4Wk+xMfLkWSRVBOwkbcgcH8Mg9Dvvip4m1Lw3/AMIr/Z3k/wDE08R2mm3HmJu/cyB923ng/KOa43Tvi3f2PxW1rw/4otIofDv9pjTdN1ONCFhuPLRxFMc4AYP8rccg9RkrB4t8T2PxK8XeD9E8F+bqdvpetw6vqd+IJEgto4VbahZgAWfcQAM9PrV/wVoWneItS+KWi63Zi5sL3XQkkbgjcPs8WCD2IIBBHQgUC0S1On8WeJNR034meC/D1t5P2LWft32rcmX/AHMIdNpzxyea5LQdZ8eeOJPFllpHiay8PzaJ4lnsYphpi3HmW6DhWVm+9kg7vbpXL6PbeLtF+OHgPwn4jEuoWekjUDpesEc3Vs1thUkx0kTbgnvkfU9V8AldNc+JRZGXd4uuyMjGRxzQJ6Iw/Ba/F7xLeeIrcfE6ztf7F1WTTi3/AAj8L+dsVW3/AHhtzu6c9Otbmr/Ea68B+KNR034gyRjS54nutE1G3gYCZVHzWzgZHmjsejA9sgVb+C6uusfEPcrKG8V3BGR1HlRc1V/aGgW407warQiUf8Jfp24FN3y7mzn2pdSW05WZ0fw1vvFWraC2s+KbeCxkvpDNZ2CJh7W3P3FkJ6yEcnpjpgHIrpjSk801jUmLYx6jansaiNSQxrUw05qYaCGNeomp7VG1IhjGphpzUkY3SKPeubF4mOFoTrz2im38lcKcHOaiup2HhWLy9PZz1Zv0A/8A11r1W0uHyNPhj5yFyfqeTVmssgw0sNltGnP4uVN+r1f4tnt1mnN22CiiivXMwooooAKKKKACiiigAooooAKKKKACiiigAooooAKKKKACiiigAooooAKKKKACiiigAooooA5vxjb/ADR3AHVcH6j/AOsf0rmxXeazb/adPkQDLAbl+orhHXa5WvmcN/smZ1sM9qn7yP4RmvvSf/bxhjoc0I1F00f6f15D1qRahU1Ite4eaiVTUgqJakXpTNESLT1NRA08GmUTKakBqBTUimmWmSjGeQDUimogaUHFMpMmXAOaeDUINOBplXJw1KCKhDU4NQO5LmjP0qPdRuoHckyB7U0tTN1IWoFccTTCaQmmk0CuKajY5oZqaaRLYGmMaGNMY0iWxrGmMaU0wmkQxDTGpxqNjSJY01G1OY1G1IhjTV3Qrb7Tfxpjjdz9Byaomuo8I2u1HuWH+yv9f6V4Wd/7R7LAL/l7LX/BH3pffZR/7eO3L4e+6n8v59P8/kdBRRRX051hRRRQAUUUUAFFFFABRRRQAUUUUAFFFFABRRRQAUUUUAFFFFABRRRQAUUUUAFFFFABRRRQAUUUUAFcX4ks/s16xUYRvmXjse34V2lZ+vWf2uxbauZE+ZfUjuK8HPsPU9lHF0VedF8yXeO0o/NbeaRcYqadOWz/AD6M4cVIppjqUcqaUGu7D16eIpRq03eMldPyZ4kouEnGW6JlNPU1Epp4NbjTJhTgaiU08UFpkoNPU1CDTwaZSZMrU8GoQacGplJkwpwaog1OzTHclBpc1FRk0DuS5ozUe6jdQO5JmkJpmTSUBccWppNJmkJoFcUmmM1IWppNIlsCaYTQTTCaRLYMaYaU01jQSxGNRmlJpjGkQ2NY1GxpzGmGk3YkltImmuFRVJJIAHqa72ygW2tY4V/hHJ9T3rB8J2PzG6kHC8L7n/61dJXiZLH67iKmZP4X7lP/AAJ6y/7elr6KJ7Uafsaap9d36/8AACiiivpRBRRRQAUUUUAFFFFABRRRQAUUUUAFFFFABRRRQAUUUUAFFFFABRRRQAUUUUAFFFFABRRRQAUUUUAFFFFAHJ+J9O8mbz41/ducjHY9xWGDXod3BHc27wyD5WH5H1rhtUs5LO5aNx0PX196+VpL+yMX9Xf8Gq24PpGT1cPR7x+a7GWLo+1h7WO639O/+ZApp6mogaepr6A8tEoNSKahBpwNMpMmBpwNRq1OFBaZIDTwahBpwNMZMDTg1Qg0oNA7kwal3VFuo3Uyrk273o3e9RbqN1AXJN1Bao91JuoC48tTSaaWppNIVxxamk0hNNJoJuKTTSaQmkJoFcCajY0E00mkS2IxpjGlY1GTSIbAmrOl2j3d0kajkn8veq8aGRwortNB08WVtudf3rjn/ZHpXgZlOeOrLLaDtfWo19mHb/FPZdld9j0MFRt++nstvN/5IvW8KW8CQxjCqMCpKKK+mp04UoKnBWSVkuyR1Ntu7CiiirEFFFFABRRRQAUUUUAFFFFABRRRQAUUUUAFFFFABRRRQAUUUUAFFFFABRRRQAUUUUAFFFFABRRRQAUUUUAFUtXsEvrfbwJV+4T/ACNXaK5cbg6ONoSoVleMv6uuzW6fRlRk4u6PO7mCS3lZHUgg4we1MBrtdb0xb6LcgAmA4P8AeHpXG3MElvKyOpBBwc9q8LB4uthKqwONd5fYn0mv0muq67rTbjxWFSXtaa06rt/wAU08GoQacGr3TgTJgacGqIGnA0FJkwNLmogacGplJkgNODVGDS5pjuSbqM1HmlzQMkzRmo80ZoC5Jmk3UzNJmgLjy1ITTc0maBXHZppNIWppakK4pamk0hNNJoJbAmmsaQmmE0iWxSaaAWbavNABY7VrpfD+jjC3Nyvy9VU/xe59q8fMMwqQqLC4Vc1aWy6RX80uyXRbyei8uvC4X2vvS0iv6siTw3pXlqt1MvPWMH+f+Fb9FFejlmWwwFHkT5pN3lJ7yk92/wBF0VkejOXNsrJbBRRRXokBRRRQAUUUUAFFFFABRRRQAUUUUAFFFFABRRRQAUUUUAFFFFABRRRQAUUUUAFFFFABRRRQAUUUUAFFFFABRRRQAUUUUAFUNX0yK+jJ4WYDhvX2NX6K5MbgaGOoujXjeL/B9Gn0a6NFRm4u6PP76zmtJSkiEEdqrg16DeWsN3F5cyZ9D3H0rldW0Wa1JkQb4/7w/r6V8+8Tiso93GXnR6VEtV/18S/9LWndLcwrYONX3qOj7f5f5GUDTgajIZThhg0oNe9SqwqwU6bTT2a1R5bTi7PclDU4GoQ1ODVYXJQacGqINS7qCrku6l3VEGozTHcl3UbqjzRmgLkm6k3VHmjdQFx5akJpm6kLUhXHk00tTS1NLUCuOJppamk0maG0hCk0sUbysFUZ5qzp+nXF5JtjQn19B9TXW6XpUFkAxAeX+9jgfSvAnmVbHydHLdVs6j+CPp/PLyWi6voehRwVveraeXV/5FHQ9EWICa6X5uoQ/wBf8K3qKK9jLsso4CDULuUtZSespPu3+S2WyR1ynzWWyXQKKKK9EkKKKKACiiigAooooAKKKKACiiigAooooAKKKKACiiigAooooAKKKKACiiigAooooAKKKKACiiigAooooAKKKKACiiigAooooAKKKKACg8jB5FFFAGTqWh29yGaHET+mPlJ/pXNX+mXNo37yMgdj2P0Nd3SMqspVgCD1BFfPVshVKbq5fP2Unq1a8H6x0s/OLi+9y5ONVWqq/n1+/wDzPODlThhg0A12l7odnOCYwYm9uR+VYl54fu4stGvmKO6nP6daxeZYvCaY2g7fzQvOPzS99f8AgLXmcc8Bf+FK/k9H/kY+acGp0ttNE21kIPoeDUR3DqCK7cJm2CxmlCrGT7X1+a3XzOSph6tL44tD91LuqPNGa9C5iSbqN1R5o3UXGSbqN1R5ozRcQ/dSE00c9BTlikboprjxWYYXBrmxFSMF5tL8zSnSqVHaEWxCaTNaVpot7Pz5TKPVvlH61tWXh2GP5riTefReB+fWvOWcVMTpgaEp/wB5+5D75av/ALdizshl8v8Al5JL8X+H+ZzNvaz3DhI0Yk9gMmug0zw9tw922P8AYB5/E1vQQQ26bYY1QewqSrjklbGPmzKpzL+SN1D5/an83b+6ddONOj/DWvd7/wDAGQxRwxiOJAijoBT6KK+ihCNOKhBWS6IG29woooqhBRRRQAUUUUAFFFFABRRRQAUUUUAFFFFABRRRQAUUUUAFFFFABRRRQAUUUUAFFFFABRRRQAUUUUAFFFFABRRRQAUUUUAFFFFABRRRQAUUUUAFFFFABRRRQAUUUUANkjjkXbJGrj0YZqlNpFhISfJ2E/3SR+nSr9FcOLyzBY3/AHilGfqky41Jw+F2MSTw3bN9yZh9VB/wqrJ4ZYf6udG/3gR/jXS0V53+rWBirUueH+GpNfhzW/Abqc3xJP1SOWPhm4z/AKyL/vo/4Un/AAjNx/z0i/76P+FdVRS/1eh/z/q/+Bsm8P5F9xzKeGZM/NLEB7EmrEfhqFfvXBP0T/69b1FNcN4Nq1WVSf8AiqTf4cyX4DU7fDFL5IzIdDsIx8yu/wBWx/Kr0Ftbw/6mGNPcLz+dS0V2YTJsvwb5qFGMX3sr/fv+I5VZy0bCiiivTMwooooAKKKKACiiigAooooAKKKKACiiigAooooAKKKKACiiigAooooAKKKKACiiigAooooA/9k="/>
          <p:cNvSpPr>
            <a:spLocks noChangeAspect="1" noChangeArrowheads="1"/>
          </p:cNvSpPr>
          <p:nvPr/>
        </p:nvSpPr>
        <p:spPr bwMode="auto">
          <a:xfrm>
            <a:off x="2190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663" y="1268760"/>
            <a:ext cx="5040560" cy="3215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466995" y="437763"/>
            <a:ext cx="4401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Conceptualising sustainability around </a:t>
            </a:r>
            <a:r>
              <a:rPr lang="en-GB" sz="2400" b="1" dirty="0" smtClean="0"/>
              <a:t>People, Planet, Profit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014411" y="4653136"/>
            <a:ext cx="66036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UN identifies three pillars of sustainability:</a:t>
            </a:r>
          </a:p>
          <a:p>
            <a:r>
              <a:rPr lang="en-GB" b="1" dirty="0" smtClean="0"/>
              <a:t>Social- </a:t>
            </a:r>
            <a:r>
              <a:rPr lang="en-GB" dirty="0" smtClean="0"/>
              <a:t>equity, justice and well-being</a:t>
            </a:r>
          </a:p>
          <a:p>
            <a:r>
              <a:rPr lang="en-GB" b="1" dirty="0" smtClean="0"/>
              <a:t>Environmental-</a:t>
            </a:r>
            <a:r>
              <a:rPr lang="en-GB" dirty="0" smtClean="0"/>
              <a:t> managing resources and cutting pollution</a:t>
            </a:r>
          </a:p>
          <a:p>
            <a:r>
              <a:rPr lang="en-GB" b="1" dirty="0" smtClean="0"/>
              <a:t>Economic-</a:t>
            </a:r>
            <a:r>
              <a:rPr lang="en-GB" dirty="0" smtClean="0"/>
              <a:t> Balancing profit with responsible resource use and equity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33388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4752528" cy="70609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The 3 Pillars…</a:t>
            </a:r>
            <a:endParaRPr lang="en-GB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5688632" cy="4167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940153" y="1048334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Shows sustainability resting on the 3 pillars of the environment, society and the </a:t>
            </a:r>
            <a:r>
              <a:rPr lang="en-GB" dirty="0" smtClean="0"/>
              <a:t>economy</a:t>
            </a:r>
          </a:p>
          <a:p>
            <a:endParaRPr lang="en-GB" dirty="0" smtClean="0"/>
          </a:p>
          <a:p>
            <a:r>
              <a:rPr lang="en-GB" dirty="0" smtClean="0"/>
              <a:t> Does this describe it well?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89107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6279175" cy="4908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948265" y="908720"/>
            <a:ext cx="194421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Shows the interaction of  the 3 pillars.</a:t>
            </a:r>
          </a:p>
          <a:p>
            <a:r>
              <a:rPr lang="en-GB" dirty="0" smtClean="0"/>
              <a:t>Suggests a ‘sweet spot’ at the intersection of all 3 pillars.</a:t>
            </a:r>
          </a:p>
          <a:p>
            <a:endParaRPr lang="en-GB" dirty="0"/>
          </a:p>
          <a:p>
            <a:r>
              <a:rPr lang="en-GB" dirty="0" smtClean="0"/>
              <a:t>But is ‘bearable’ an outcome. Is the importance of environment underplayed, or the fact that outcomes missing a pillar are acceptable?</a:t>
            </a:r>
          </a:p>
        </p:txBody>
      </p:sp>
    </p:spTree>
    <p:extLst>
      <p:ext uri="{BB962C8B-B14F-4D97-AF65-F5344CB8AC3E}">
        <p14:creationId xmlns:p14="http://schemas.microsoft.com/office/powerpoint/2010/main" val="701224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7717728" cy="541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9183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69186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smtClean="0"/>
              <a:t>So what is Sustainable development?</a:t>
            </a:r>
            <a:endParaRPr lang="en-GB" sz="4400" dirty="0"/>
          </a:p>
        </p:txBody>
      </p:sp>
      <p:sp>
        <p:nvSpPr>
          <p:cNvPr id="3" name="TextBox 2"/>
          <p:cNvSpPr txBox="1"/>
          <p:nvPr/>
        </p:nvSpPr>
        <p:spPr>
          <a:xfrm>
            <a:off x="323528" y="2060848"/>
            <a:ext cx="77768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“development that meets the needs of the current generation without compromising the ability of future generations to meet their own” WCED( 1987)</a:t>
            </a:r>
          </a:p>
          <a:p>
            <a:endParaRPr lang="en-GB" dirty="0"/>
          </a:p>
          <a:p>
            <a:r>
              <a:rPr lang="en-GB" dirty="0" smtClean="0"/>
              <a:t>Is this a definitive definition or an approximation of the concept behind an approach?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74747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347674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7" ma:contentTypeDescription="Create a new document." ma:contentTypeScope="" ma:versionID="b561d6c2bdfeb70e89a750c037ebda6d">
  <xsd:schema xmlns:xsd="http://www.w3.org/2001/XMLSchema" xmlns:xs="http://www.w3.org/2001/XMLSchema" xmlns:p="http://schemas.microsoft.com/office/2006/metadata/properties" xmlns:ns2="20412d98-6c36-457e-a543-06e3d82144c9" targetNamespace="http://schemas.microsoft.com/office/2006/metadata/properties" ma:root="true" ma:fieldsID="594748857c0bc7a9f49c326db9c4250c" ns2:_="">
    <xsd:import namespace="20412d98-6c36-457e-a543-06e3d82144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3BC218E-8C2C-4B35-80EC-CF31B9DE9323}"/>
</file>

<file path=customXml/itemProps2.xml><?xml version="1.0" encoding="utf-8"?>
<ds:datastoreItem xmlns:ds="http://schemas.openxmlformats.org/officeDocument/2006/customXml" ds:itemID="{C4B8CC37-A621-4BD4-A924-A8E0BD6E0EDD}"/>
</file>

<file path=customXml/itemProps3.xml><?xml version="1.0" encoding="utf-8"?>
<ds:datastoreItem xmlns:ds="http://schemas.openxmlformats.org/officeDocument/2006/customXml" ds:itemID="{7BC7C987-794A-46D4-B7F4-F3C93793E6A3}"/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514</Words>
  <Application>Microsoft Office PowerPoint</Application>
  <PresentationFormat>On-screen Show (4:3)</PresentationFormat>
  <Paragraphs>67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Sustainable Development</vt:lpstr>
      <vt:lpstr>PowerPoint Presentation</vt:lpstr>
      <vt:lpstr>PowerPoint Presentation</vt:lpstr>
      <vt:lpstr>PowerPoint Presentation</vt:lpstr>
      <vt:lpstr> </vt:lpstr>
      <vt:lpstr>The 3 Pillars…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 </dc:title>
  <dc:creator>Hp i7</dc:creator>
  <cp:lastModifiedBy>Hp i7</cp:lastModifiedBy>
  <cp:revision>30</cp:revision>
  <dcterms:created xsi:type="dcterms:W3CDTF">2026-01-25T15:41:51Z</dcterms:created>
  <dcterms:modified xsi:type="dcterms:W3CDTF">2026-01-27T15:54:16Z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</Properties>
</file>