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39"/>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3" r:id="rId37"/>
    <p:sldId id="292" r:id="rId38"/>
  </p:sldIdLst>
  <p:sldSz cx="18288000" cy="10287000"/>
  <p:notesSz cx="6858000" cy="9144000"/>
  <p:embeddedFontLst>
    <p:embeddedFont>
      <p:font typeface="Poppins" panose="00000500000000000000" pitchFamily="2" charset="0"/>
      <p:regular r:id="rId40"/>
      <p:bold r:id="rId41"/>
      <p:italic r:id="rId42"/>
      <p:boldItalic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2157" autoAdjust="0"/>
  </p:normalViewPr>
  <p:slideViewPr>
    <p:cSldViewPr>
      <p:cViewPr varScale="1">
        <p:scale>
          <a:sx n="51" d="100"/>
          <a:sy n="51" d="100"/>
        </p:scale>
        <p:origin x="89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2.fntdata"/></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6C9AEB-40FD-4B2C-BD05-2CC5374E3953}" type="doc">
      <dgm:prSet loTypeId="urn:microsoft.com/office/officeart/2005/8/layout/default#1" loCatId="list" qsTypeId="urn:microsoft.com/office/officeart/2005/8/quickstyle/simple3" qsCatId="simple" csTypeId="urn:microsoft.com/office/officeart/2005/8/colors/colorful5" csCatId="colorful" phldr="1"/>
      <dgm:spPr/>
      <dgm:t>
        <a:bodyPr/>
        <a:lstStyle/>
        <a:p>
          <a:endParaRPr lang="en-GB"/>
        </a:p>
      </dgm:t>
    </dgm:pt>
    <dgm:pt modelId="{BAD8A526-918A-42CE-9631-11D2837CAE10}">
      <dgm:prSet phldrT="[Text]" custT="1"/>
      <dgm:spPr/>
      <dgm:t>
        <a:bodyPr/>
        <a:lstStyle/>
        <a:p>
          <a:pPr algn="just" rtl="0">
            <a:lnSpc>
              <a:spcPct val="150000"/>
            </a:lnSpc>
          </a:pPr>
          <a:r>
            <a:rPr lang="en-US" sz="2800" b="0" i="0" u="none" dirty="0">
              <a:latin typeface="Times New Roman" panose="02020603050405020304" pitchFamily="18" charset="0"/>
              <a:cs typeface="Times New Roman" panose="02020603050405020304" pitchFamily="18" charset="0"/>
            </a:rPr>
            <a:t>The fishbone analysis of IKEA outlined that pay gap along with high pressure working conditions due to ineffective scheduling systems are the root cause affecting employee dissatisfaction (Bloomberg, 2024). </a:t>
          </a:r>
          <a:endParaRPr lang="en-GB" sz="2800" dirty="0">
            <a:latin typeface="Times New Roman" panose="02020603050405020304" pitchFamily="18" charset="0"/>
            <a:cs typeface="Times New Roman" panose="02020603050405020304" pitchFamily="18" charset="0"/>
          </a:endParaRPr>
        </a:p>
      </dgm:t>
    </dgm:pt>
    <dgm:pt modelId="{90C28B14-8936-4BC3-A701-6740E052D916}" type="parTrans" cxnId="{57759C60-8219-40C9-BD28-82BA098112C7}">
      <dgm:prSet/>
      <dgm:spPr/>
      <dgm:t>
        <a:bodyPr/>
        <a:lstStyle/>
        <a:p>
          <a:endParaRPr lang="en-GB"/>
        </a:p>
      </dgm:t>
    </dgm:pt>
    <dgm:pt modelId="{E9386DEE-5964-49FF-A1FF-BA8D0F6FE0E9}" type="sibTrans" cxnId="{57759C60-8219-40C9-BD28-82BA098112C7}">
      <dgm:prSet/>
      <dgm:spPr/>
      <dgm:t>
        <a:bodyPr/>
        <a:lstStyle/>
        <a:p>
          <a:endParaRPr lang="en-GB"/>
        </a:p>
      </dgm:t>
    </dgm:pt>
    <dgm:pt modelId="{4BD7C403-6D3E-4FA7-89F4-85B620B25990}">
      <dgm:prSet custT="1"/>
      <dgm:spPr/>
      <dgm:t>
        <a:bodyPr/>
        <a:lstStyle/>
        <a:p>
          <a:pPr algn="just" rtl="0">
            <a:lnSpc>
              <a:spcPct val="150000"/>
            </a:lnSpc>
          </a:pPr>
          <a:r>
            <a:rPr lang="en-US" sz="2800" b="0" i="0" u="none" dirty="0">
              <a:latin typeface="Times New Roman" panose="02020603050405020304" pitchFamily="18" charset="0"/>
              <a:cs typeface="Times New Roman" panose="02020603050405020304" pitchFamily="18" charset="0"/>
            </a:rPr>
            <a:t>60% of the workforce in the UK and Ireland are quitting jobs due to high working pressure, erratic schedules and irate customers (Bloomberg, 2024).</a:t>
          </a:r>
        </a:p>
      </dgm:t>
    </dgm:pt>
    <dgm:pt modelId="{06B5534E-1C40-4857-B99A-9C2013949A4A}" type="parTrans" cxnId="{83E7FD38-189C-4F85-AD7F-532BAD4E4239}">
      <dgm:prSet/>
      <dgm:spPr/>
      <dgm:t>
        <a:bodyPr/>
        <a:lstStyle/>
        <a:p>
          <a:endParaRPr lang="en-GB"/>
        </a:p>
      </dgm:t>
    </dgm:pt>
    <dgm:pt modelId="{831C96DD-56D4-4E6D-874D-3522A5C249D4}" type="sibTrans" cxnId="{83E7FD38-189C-4F85-AD7F-532BAD4E4239}">
      <dgm:prSet/>
      <dgm:spPr/>
      <dgm:t>
        <a:bodyPr/>
        <a:lstStyle/>
        <a:p>
          <a:endParaRPr lang="en-GB"/>
        </a:p>
      </dgm:t>
    </dgm:pt>
    <dgm:pt modelId="{FE65E4D7-6EC6-48F3-AA79-40369CC239B2}" type="pres">
      <dgm:prSet presAssocID="{9B6C9AEB-40FD-4B2C-BD05-2CC5374E3953}" presName="diagram" presStyleCnt="0">
        <dgm:presLayoutVars>
          <dgm:dir/>
          <dgm:resizeHandles val="exact"/>
        </dgm:presLayoutVars>
      </dgm:prSet>
      <dgm:spPr/>
    </dgm:pt>
    <dgm:pt modelId="{2F6073B4-26BA-4B64-B726-A489407811A3}" type="pres">
      <dgm:prSet presAssocID="{BAD8A526-918A-42CE-9631-11D2837CAE10}" presName="node" presStyleLbl="node1" presStyleIdx="0" presStyleCnt="2">
        <dgm:presLayoutVars>
          <dgm:bulletEnabled val="1"/>
        </dgm:presLayoutVars>
      </dgm:prSet>
      <dgm:spPr/>
    </dgm:pt>
    <dgm:pt modelId="{1894B86D-89DC-49E6-A157-E349095631FB}" type="pres">
      <dgm:prSet presAssocID="{E9386DEE-5964-49FF-A1FF-BA8D0F6FE0E9}" presName="sibTrans" presStyleCnt="0"/>
      <dgm:spPr/>
    </dgm:pt>
    <dgm:pt modelId="{0F2298DD-B717-4B5D-B990-CD26E9336E42}" type="pres">
      <dgm:prSet presAssocID="{4BD7C403-6D3E-4FA7-89F4-85B620B25990}" presName="node" presStyleLbl="node1" presStyleIdx="1" presStyleCnt="2">
        <dgm:presLayoutVars>
          <dgm:bulletEnabled val="1"/>
        </dgm:presLayoutVars>
      </dgm:prSet>
      <dgm:spPr/>
    </dgm:pt>
  </dgm:ptLst>
  <dgm:cxnLst>
    <dgm:cxn modelId="{83E7FD38-189C-4F85-AD7F-532BAD4E4239}" srcId="{9B6C9AEB-40FD-4B2C-BD05-2CC5374E3953}" destId="{4BD7C403-6D3E-4FA7-89F4-85B620B25990}" srcOrd="1" destOrd="0" parTransId="{06B5534E-1C40-4857-B99A-9C2013949A4A}" sibTransId="{831C96DD-56D4-4E6D-874D-3522A5C249D4}"/>
    <dgm:cxn modelId="{57759C60-8219-40C9-BD28-82BA098112C7}" srcId="{9B6C9AEB-40FD-4B2C-BD05-2CC5374E3953}" destId="{BAD8A526-918A-42CE-9631-11D2837CAE10}" srcOrd="0" destOrd="0" parTransId="{90C28B14-8936-4BC3-A701-6740E052D916}" sibTransId="{E9386DEE-5964-49FF-A1FF-BA8D0F6FE0E9}"/>
    <dgm:cxn modelId="{03BB7C48-6E3E-4BF0-975A-3F12AA507449}" type="presOf" srcId="{4BD7C403-6D3E-4FA7-89F4-85B620B25990}" destId="{0F2298DD-B717-4B5D-B990-CD26E9336E42}" srcOrd="0" destOrd="0" presId="urn:microsoft.com/office/officeart/2005/8/layout/default#1"/>
    <dgm:cxn modelId="{8282BA6C-6EA2-4ADD-B20E-817A9CCAEB3A}" type="presOf" srcId="{9B6C9AEB-40FD-4B2C-BD05-2CC5374E3953}" destId="{FE65E4D7-6EC6-48F3-AA79-40369CC239B2}" srcOrd="0" destOrd="0" presId="urn:microsoft.com/office/officeart/2005/8/layout/default#1"/>
    <dgm:cxn modelId="{EA52DBE4-95B5-4894-B9BA-B6B934C76EA5}" type="presOf" srcId="{BAD8A526-918A-42CE-9631-11D2837CAE10}" destId="{2F6073B4-26BA-4B64-B726-A489407811A3}" srcOrd="0" destOrd="0" presId="urn:microsoft.com/office/officeart/2005/8/layout/default#1"/>
    <dgm:cxn modelId="{F4C73554-265A-47D0-A081-6C1942D7DCA3}" type="presParOf" srcId="{FE65E4D7-6EC6-48F3-AA79-40369CC239B2}" destId="{2F6073B4-26BA-4B64-B726-A489407811A3}" srcOrd="0" destOrd="0" presId="urn:microsoft.com/office/officeart/2005/8/layout/default#1"/>
    <dgm:cxn modelId="{A03AA432-A3AC-461C-AC6E-6DF6AEDA473F}" type="presParOf" srcId="{FE65E4D7-6EC6-48F3-AA79-40369CC239B2}" destId="{1894B86D-89DC-49E6-A157-E349095631FB}" srcOrd="1" destOrd="0" presId="urn:microsoft.com/office/officeart/2005/8/layout/default#1"/>
    <dgm:cxn modelId="{10C107E2-FEA5-4175-9D5B-0041B6A704EA}" type="presParOf" srcId="{FE65E4D7-6EC6-48F3-AA79-40369CC239B2}" destId="{0F2298DD-B717-4B5D-B990-CD26E9336E42}" srcOrd="2"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0FB098-D447-4476-A457-7BFBCBEF2EF6}" type="doc">
      <dgm:prSet loTypeId="urn:microsoft.com/office/officeart/2005/8/layout/list1" loCatId="list" qsTypeId="urn:microsoft.com/office/officeart/2005/8/quickstyle/simple3" qsCatId="simple" csTypeId="urn:microsoft.com/office/officeart/2005/8/colors/colorful2" csCatId="colorful" phldr="1"/>
      <dgm:spPr/>
      <dgm:t>
        <a:bodyPr/>
        <a:lstStyle/>
        <a:p>
          <a:endParaRPr lang="en-GB"/>
        </a:p>
      </dgm:t>
    </dgm:pt>
    <dgm:pt modelId="{10C74C99-B2E5-4F25-8D7F-FFB8BFD22AA9}">
      <dgm:prSet phldrT="[Text]" custT="1"/>
      <dgm:spPr/>
      <dgm:t>
        <a:bodyPr/>
        <a:lstStyle/>
        <a:p>
          <a:pPr algn="ctr" rtl="0"/>
          <a:r>
            <a:rPr lang="en-US" sz="3200" b="1" i="0" u="none" dirty="0">
              <a:latin typeface="Times New Roman" panose="02020603050405020304" pitchFamily="18" charset="0"/>
              <a:cs typeface="Times New Roman" panose="02020603050405020304" pitchFamily="18" charset="0"/>
            </a:rPr>
            <a:t>Problem- </a:t>
          </a:r>
          <a:r>
            <a:rPr lang="en-US" sz="3200" b="0" i="0" u="none" dirty="0">
              <a:latin typeface="Times New Roman" panose="02020603050405020304" pitchFamily="18" charset="0"/>
              <a:cs typeface="Times New Roman" panose="02020603050405020304" pitchFamily="18" charset="0"/>
            </a:rPr>
            <a:t>Poor workforce management and high employee turnover at IKEA </a:t>
          </a:r>
          <a:endParaRPr lang="en-GB" sz="3200" dirty="0">
            <a:latin typeface="Times New Roman" panose="02020603050405020304" pitchFamily="18" charset="0"/>
            <a:cs typeface="Times New Roman" panose="02020603050405020304" pitchFamily="18" charset="0"/>
          </a:endParaRPr>
        </a:p>
      </dgm:t>
    </dgm:pt>
    <dgm:pt modelId="{C082C541-4147-4ADF-BEF0-CE2642B30F72}" type="parTrans" cxnId="{CB4CCD5D-6B98-4EFF-9F17-82E01B9CA3CA}">
      <dgm:prSet/>
      <dgm:spPr/>
      <dgm:t>
        <a:bodyPr/>
        <a:lstStyle/>
        <a:p>
          <a:endParaRPr lang="en-GB"/>
        </a:p>
      </dgm:t>
    </dgm:pt>
    <dgm:pt modelId="{A79FABBA-939F-479D-B2DC-5DEAF6A1E046}" type="sibTrans" cxnId="{CB4CCD5D-6B98-4EFF-9F17-82E01B9CA3CA}">
      <dgm:prSet/>
      <dgm:spPr/>
      <dgm:t>
        <a:bodyPr/>
        <a:lstStyle/>
        <a:p>
          <a:endParaRPr lang="en-GB"/>
        </a:p>
      </dgm:t>
    </dgm:pt>
    <dgm:pt modelId="{2DCF88B1-5A40-4E61-934C-AA9CB75F1B96}">
      <dgm:prSet custT="1"/>
      <dgm:spPr/>
      <dgm:t>
        <a:bodyPr/>
        <a:lstStyle/>
        <a:p>
          <a:pPr algn="ctr" rtl="0"/>
          <a:r>
            <a:rPr lang="en-US" sz="3200" b="1" i="0" u="none">
              <a:latin typeface="Times New Roman" panose="02020603050405020304" pitchFamily="18" charset="0"/>
              <a:cs typeface="Times New Roman" panose="02020603050405020304" pitchFamily="18" charset="0"/>
            </a:rPr>
            <a:t>Why 1</a:t>
          </a:r>
          <a:r>
            <a:rPr lang="en-US" sz="3200" b="0" i="0" u="none">
              <a:latin typeface="Times New Roman" panose="02020603050405020304" pitchFamily="18" charset="0"/>
              <a:cs typeface="Times New Roman" panose="02020603050405020304" pitchFamily="18" charset="0"/>
            </a:rPr>
            <a:t>- Employees and new hiring are quitting jobs at IKEA </a:t>
          </a:r>
          <a:endParaRPr lang="en-US" sz="3200" b="0" dirty="0">
            <a:latin typeface="Times New Roman" panose="02020603050405020304" pitchFamily="18" charset="0"/>
            <a:cs typeface="Times New Roman" panose="02020603050405020304" pitchFamily="18" charset="0"/>
          </a:endParaRPr>
        </a:p>
      </dgm:t>
    </dgm:pt>
    <dgm:pt modelId="{B6714504-72B4-4F2F-8148-7A7129BF150C}" type="parTrans" cxnId="{B1BAEE11-1FF3-4A47-97DA-F5DE49591D8E}">
      <dgm:prSet/>
      <dgm:spPr/>
      <dgm:t>
        <a:bodyPr/>
        <a:lstStyle/>
        <a:p>
          <a:endParaRPr lang="en-GB"/>
        </a:p>
      </dgm:t>
    </dgm:pt>
    <dgm:pt modelId="{0D83B753-6B33-47DE-A427-7A3310ED3018}" type="sibTrans" cxnId="{B1BAEE11-1FF3-4A47-97DA-F5DE49591D8E}">
      <dgm:prSet/>
      <dgm:spPr/>
      <dgm:t>
        <a:bodyPr/>
        <a:lstStyle/>
        <a:p>
          <a:endParaRPr lang="en-GB"/>
        </a:p>
      </dgm:t>
    </dgm:pt>
    <dgm:pt modelId="{7AD2DF31-6F2A-4AC7-AEAE-AEFAAE0A8CD4}">
      <dgm:prSet custT="1"/>
      <dgm:spPr/>
      <dgm:t>
        <a:bodyPr/>
        <a:lstStyle/>
        <a:p>
          <a:pPr algn="ctr" rtl="0"/>
          <a:r>
            <a:rPr lang="en-US" sz="3200" b="1" i="0" u="none" dirty="0">
              <a:latin typeface="Times New Roman" panose="02020603050405020304" pitchFamily="18" charset="0"/>
              <a:cs typeface="Times New Roman" panose="02020603050405020304" pitchFamily="18" charset="0"/>
            </a:rPr>
            <a:t>Why 2</a:t>
          </a:r>
          <a:r>
            <a:rPr lang="en-US" sz="3200" b="0" i="0" u="none" dirty="0">
              <a:latin typeface="Times New Roman" panose="02020603050405020304" pitchFamily="18" charset="0"/>
              <a:cs typeface="Times New Roman" panose="02020603050405020304" pitchFamily="18" charset="0"/>
            </a:rPr>
            <a:t>- Volunteering employee turnover are driven by </a:t>
          </a:r>
          <a:r>
            <a:rPr lang="en-US" sz="3200" b="0" i="0" u="none" dirty="0" err="1">
              <a:latin typeface="Times New Roman" panose="02020603050405020304" pitchFamily="18" charset="0"/>
              <a:cs typeface="Times New Roman" panose="02020603050405020304" pitchFamily="18" charset="0"/>
            </a:rPr>
            <a:t>hugh</a:t>
          </a:r>
          <a:r>
            <a:rPr lang="en-US" sz="3200" b="0" i="0" u="none" dirty="0">
              <a:latin typeface="Times New Roman" panose="02020603050405020304" pitchFamily="18" charset="0"/>
              <a:cs typeface="Times New Roman" panose="02020603050405020304" pitchFamily="18" charset="0"/>
            </a:rPr>
            <a:t> workload and scheduling issues</a:t>
          </a:r>
          <a:endParaRPr lang="en-US" sz="3200" b="0" dirty="0">
            <a:latin typeface="Times New Roman" panose="02020603050405020304" pitchFamily="18" charset="0"/>
            <a:cs typeface="Times New Roman" panose="02020603050405020304" pitchFamily="18" charset="0"/>
          </a:endParaRPr>
        </a:p>
      </dgm:t>
    </dgm:pt>
    <dgm:pt modelId="{DE72282A-D683-40A4-BA93-B59C4D727B6A}" type="parTrans" cxnId="{BCECFF3E-F3DD-4565-9A25-E9ED719A2606}">
      <dgm:prSet/>
      <dgm:spPr/>
      <dgm:t>
        <a:bodyPr/>
        <a:lstStyle/>
        <a:p>
          <a:endParaRPr lang="en-GB"/>
        </a:p>
      </dgm:t>
    </dgm:pt>
    <dgm:pt modelId="{F26C7775-365E-458A-964A-6586FB4ECE32}" type="sibTrans" cxnId="{BCECFF3E-F3DD-4565-9A25-E9ED719A2606}">
      <dgm:prSet/>
      <dgm:spPr/>
      <dgm:t>
        <a:bodyPr/>
        <a:lstStyle/>
        <a:p>
          <a:endParaRPr lang="en-GB"/>
        </a:p>
      </dgm:t>
    </dgm:pt>
    <dgm:pt modelId="{9971E025-25E2-4B0B-8FDB-371915BBB627}">
      <dgm:prSet custT="1"/>
      <dgm:spPr/>
      <dgm:t>
        <a:bodyPr/>
        <a:lstStyle/>
        <a:p>
          <a:pPr algn="ctr" rtl="0"/>
          <a:r>
            <a:rPr lang="en-US" sz="3200" b="1" i="0" u="none">
              <a:latin typeface="Times New Roman" panose="02020603050405020304" pitchFamily="18" charset="0"/>
              <a:cs typeface="Times New Roman" panose="02020603050405020304" pitchFamily="18" charset="0"/>
            </a:rPr>
            <a:t>Why 3- </a:t>
          </a:r>
          <a:r>
            <a:rPr lang="en-US" sz="3200" b="0" i="0" u="none">
              <a:latin typeface="Times New Roman" panose="02020603050405020304" pitchFamily="18" charset="0"/>
              <a:cs typeface="Times New Roman" panose="02020603050405020304" pitchFamily="18" charset="0"/>
            </a:rPr>
            <a:t>High workload and issues are caused by staff shortage </a:t>
          </a:r>
          <a:endParaRPr lang="en-US" sz="3200" b="0" dirty="0">
            <a:latin typeface="Times New Roman" panose="02020603050405020304" pitchFamily="18" charset="0"/>
            <a:cs typeface="Times New Roman" panose="02020603050405020304" pitchFamily="18" charset="0"/>
          </a:endParaRPr>
        </a:p>
      </dgm:t>
    </dgm:pt>
    <dgm:pt modelId="{3387F48C-D5E7-4E69-BDDA-ECC794128424}" type="parTrans" cxnId="{76C9D15F-FE3D-4F81-B163-85A951A13976}">
      <dgm:prSet/>
      <dgm:spPr/>
      <dgm:t>
        <a:bodyPr/>
        <a:lstStyle/>
        <a:p>
          <a:endParaRPr lang="en-GB"/>
        </a:p>
      </dgm:t>
    </dgm:pt>
    <dgm:pt modelId="{A8C245DD-4807-43BD-A6A9-1CB04C6AD73B}" type="sibTrans" cxnId="{76C9D15F-FE3D-4F81-B163-85A951A13976}">
      <dgm:prSet/>
      <dgm:spPr/>
      <dgm:t>
        <a:bodyPr/>
        <a:lstStyle/>
        <a:p>
          <a:endParaRPr lang="en-GB"/>
        </a:p>
      </dgm:t>
    </dgm:pt>
    <dgm:pt modelId="{8DF0E87B-18DC-43D8-A5F0-4537EBAECBB0}">
      <dgm:prSet custT="1"/>
      <dgm:spPr/>
      <dgm:t>
        <a:bodyPr/>
        <a:lstStyle/>
        <a:p>
          <a:pPr algn="ctr" rtl="0"/>
          <a:r>
            <a:rPr lang="en-US" sz="3200" b="1" i="0" u="none">
              <a:latin typeface="Times New Roman" panose="02020603050405020304" pitchFamily="18" charset="0"/>
              <a:cs typeface="Times New Roman" panose="02020603050405020304" pitchFamily="18" charset="0"/>
            </a:rPr>
            <a:t>Why 4</a:t>
          </a:r>
          <a:r>
            <a:rPr lang="en-US" sz="3200" b="0" i="0" u="none">
              <a:latin typeface="Times New Roman" panose="02020603050405020304" pitchFamily="18" charset="0"/>
              <a:cs typeface="Times New Roman" panose="02020603050405020304" pitchFamily="18" charset="0"/>
            </a:rPr>
            <a:t>- Staff shortage occur th due to low lay limited benefits and workplace inflexibility</a:t>
          </a:r>
          <a:endParaRPr lang="en-US" sz="3200" b="0">
            <a:latin typeface="Times New Roman" panose="02020603050405020304" pitchFamily="18" charset="0"/>
            <a:cs typeface="Times New Roman" panose="02020603050405020304" pitchFamily="18" charset="0"/>
          </a:endParaRPr>
        </a:p>
      </dgm:t>
    </dgm:pt>
    <dgm:pt modelId="{892B970C-3B76-40C7-B91C-F35A3A43DC99}" type="parTrans" cxnId="{D715AE95-382B-48AE-8EA9-7708C44A7BA7}">
      <dgm:prSet/>
      <dgm:spPr/>
      <dgm:t>
        <a:bodyPr/>
        <a:lstStyle/>
        <a:p>
          <a:endParaRPr lang="en-GB"/>
        </a:p>
      </dgm:t>
    </dgm:pt>
    <dgm:pt modelId="{CED56060-5F58-4543-840F-939523D2D5DE}" type="sibTrans" cxnId="{D715AE95-382B-48AE-8EA9-7708C44A7BA7}">
      <dgm:prSet/>
      <dgm:spPr/>
      <dgm:t>
        <a:bodyPr/>
        <a:lstStyle/>
        <a:p>
          <a:endParaRPr lang="en-GB"/>
        </a:p>
      </dgm:t>
    </dgm:pt>
    <dgm:pt modelId="{B0F7F8F6-A580-432F-8B02-CE965377DCFD}">
      <dgm:prSet custT="1"/>
      <dgm:spPr/>
      <dgm:t>
        <a:bodyPr/>
        <a:lstStyle/>
        <a:p>
          <a:pPr algn="ctr" rtl="0"/>
          <a:r>
            <a:rPr lang="en-US" sz="3200" b="1" i="0" u="none" dirty="0">
              <a:latin typeface="Times New Roman" panose="02020603050405020304" pitchFamily="18" charset="0"/>
              <a:cs typeface="Times New Roman" panose="02020603050405020304" pitchFamily="18" charset="0"/>
            </a:rPr>
            <a:t>Why 5</a:t>
          </a:r>
          <a:r>
            <a:rPr lang="en-US" sz="3200" b="0" i="0" u="none" dirty="0">
              <a:latin typeface="Times New Roman" panose="02020603050405020304" pitchFamily="18" charset="0"/>
              <a:cs typeface="Times New Roman" panose="02020603050405020304" pitchFamily="18" charset="0"/>
            </a:rPr>
            <a:t>- Ineffective HR strategies due to poor workplace autonomy and work standardization</a:t>
          </a:r>
          <a:endParaRPr lang="en-US" sz="3200" b="0" dirty="0">
            <a:latin typeface="Times New Roman" panose="02020603050405020304" pitchFamily="18" charset="0"/>
            <a:cs typeface="Times New Roman" panose="02020603050405020304" pitchFamily="18" charset="0"/>
          </a:endParaRPr>
        </a:p>
      </dgm:t>
    </dgm:pt>
    <dgm:pt modelId="{D1609FF2-630E-4FDA-8899-64064445D52C}" type="parTrans" cxnId="{77B9E3A8-B9E4-491D-9A59-0DA4F48ACD19}">
      <dgm:prSet/>
      <dgm:spPr/>
      <dgm:t>
        <a:bodyPr/>
        <a:lstStyle/>
        <a:p>
          <a:endParaRPr lang="en-GB"/>
        </a:p>
      </dgm:t>
    </dgm:pt>
    <dgm:pt modelId="{D2D2A43C-09B8-4228-979F-F2916ECE64D2}" type="sibTrans" cxnId="{77B9E3A8-B9E4-491D-9A59-0DA4F48ACD19}">
      <dgm:prSet/>
      <dgm:spPr/>
      <dgm:t>
        <a:bodyPr/>
        <a:lstStyle/>
        <a:p>
          <a:endParaRPr lang="en-GB"/>
        </a:p>
      </dgm:t>
    </dgm:pt>
    <dgm:pt modelId="{01ED025B-A1A3-405B-948C-C8C449A82390}" type="pres">
      <dgm:prSet presAssocID="{BC0FB098-D447-4476-A457-7BFBCBEF2EF6}" presName="linear" presStyleCnt="0">
        <dgm:presLayoutVars>
          <dgm:dir/>
          <dgm:animLvl val="lvl"/>
          <dgm:resizeHandles val="exact"/>
        </dgm:presLayoutVars>
      </dgm:prSet>
      <dgm:spPr/>
    </dgm:pt>
    <dgm:pt modelId="{6DC32563-4C98-48AC-8904-8A056CA9AEC6}" type="pres">
      <dgm:prSet presAssocID="{10C74C99-B2E5-4F25-8D7F-FFB8BFD22AA9}" presName="parentLin" presStyleCnt="0"/>
      <dgm:spPr/>
    </dgm:pt>
    <dgm:pt modelId="{FF60239F-B89B-490A-A41A-D96A6ED2E552}" type="pres">
      <dgm:prSet presAssocID="{10C74C99-B2E5-4F25-8D7F-FFB8BFD22AA9}" presName="parentLeftMargin" presStyleLbl="node1" presStyleIdx="0" presStyleCnt="6"/>
      <dgm:spPr/>
    </dgm:pt>
    <dgm:pt modelId="{3D7D2223-9EC9-456F-AF09-BB1A1AE89B9E}" type="pres">
      <dgm:prSet presAssocID="{10C74C99-B2E5-4F25-8D7F-FFB8BFD22AA9}" presName="parentText" presStyleLbl="node1" presStyleIdx="0" presStyleCnt="6" custScaleX="126552" custScaleY="156404">
        <dgm:presLayoutVars>
          <dgm:chMax val="0"/>
          <dgm:bulletEnabled val="1"/>
        </dgm:presLayoutVars>
      </dgm:prSet>
      <dgm:spPr/>
    </dgm:pt>
    <dgm:pt modelId="{90C9E23D-A17F-4FD5-80F2-2EA00EBD2723}" type="pres">
      <dgm:prSet presAssocID="{10C74C99-B2E5-4F25-8D7F-FFB8BFD22AA9}" presName="negativeSpace" presStyleCnt="0"/>
      <dgm:spPr/>
    </dgm:pt>
    <dgm:pt modelId="{42602D6E-1588-4DA6-8470-7C4D03CD4C6A}" type="pres">
      <dgm:prSet presAssocID="{10C74C99-B2E5-4F25-8D7F-FFB8BFD22AA9}" presName="childText" presStyleLbl="conFgAcc1" presStyleIdx="0" presStyleCnt="6">
        <dgm:presLayoutVars>
          <dgm:bulletEnabled val="1"/>
        </dgm:presLayoutVars>
      </dgm:prSet>
      <dgm:spPr/>
    </dgm:pt>
    <dgm:pt modelId="{0B95D1FF-4442-42AC-A3F0-3C3E811F12A1}" type="pres">
      <dgm:prSet presAssocID="{A79FABBA-939F-479D-B2DC-5DEAF6A1E046}" presName="spaceBetweenRectangles" presStyleCnt="0"/>
      <dgm:spPr/>
    </dgm:pt>
    <dgm:pt modelId="{DF4BD33C-5EE0-4D0E-A788-BF5B6CC54416}" type="pres">
      <dgm:prSet presAssocID="{2DCF88B1-5A40-4E61-934C-AA9CB75F1B96}" presName="parentLin" presStyleCnt="0"/>
      <dgm:spPr/>
    </dgm:pt>
    <dgm:pt modelId="{0AF69390-E291-4DD0-83A5-E71D561672E9}" type="pres">
      <dgm:prSet presAssocID="{2DCF88B1-5A40-4E61-934C-AA9CB75F1B96}" presName="parentLeftMargin" presStyleLbl="node1" presStyleIdx="0" presStyleCnt="6"/>
      <dgm:spPr/>
    </dgm:pt>
    <dgm:pt modelId="{AA4E556A-7E03-423B-91D8-5EDE79449BB9}" type="pres">
      <dgm:prSet presAssocID="{2DCF88B1-5A40-4E61-934C-AA9CB75F1B96}" presName="parentText" presStyleLbl="node1" presStyleIdx="1" presStyleCnt="6" custScaleX="126552" custScaleY="156404">
        <dgm:presLayoutVars>
          <dgm:chMax val="0"/>
          <dgm:bulletEnabled val="1"/>
        </dgm:presLayoutVars>
      </dgm:prSet>
      <dgm:spPr/>
    </dgm:pt>
    <dgm:pt modelId="{B44BEB23-BC07-4089-9765-56997AD3B514}" type="pres">
      <dgm:prSet presAssocID="{2DCF88B1-5A40-4E61-934C-AA9CB75F1B96}" presName="negativeSpace" presStyleCnt="0"/>
      <dgm:spPr/>
    </dgm:pt>
    <dgm:pt modelId="{4D315C13-5BE8-466B-A9CE-F348DE1E6E3B}" type="pres">
      <dgm:prSet presAssocID="{2DCF88B1-5A40-4E61-934C-AA9CB75F1B96}" presName="childText" presStyleLbl="conFgAcc1" presStyleIdx="1" presStyleCnt="6">
        <dgm:presLayoutVars>
          <dgm:bulletEnabled val="1"/>
        </dgm:presLayoutVars>
      </dgm:prSet>
      <dgm:spPr/>
    </dgm:pt>
    <dgm:pt modelId="{F758798F-B942-4B37-944F-8BF27074BA9A}" type="pres">
      <dgm:prSet presAssocID="{0D83B753-6B33-47DE-A427-7A3310ED3018}" presName="spaceBetweenRectangles" presStyleCnt="0"/>
      <dgm:spPr/>
    </dgm:pt>
    <dgm:pt modelId="{C3F20A4C-4007-4628-A436-0B4085FE5EE2}" type="pres">
      <dgm:prSet presAssocID="{7AD2DF31-6F2A-4AC7-AEAE-AEFAAE0A8CD4}" presName="parentLin" presStyleCnt="0"/>
      <dgm:spPr/>
    </dgm:pt>
    <dgm:pt modelId="{68CED2D0-9BC1-450D-9917-71D797EC4195}" type="pres">
      <dgm:prSet presAssocID="{7AD2DF31-6F2A-4AC7-AEAE-AEFAAE0A8CD4}" presName="parentLeftMargin" presStyleLbl="node1" presStyleIdx="1" presStyleCnt="6"/>
      <dgm:spPr/>
    </dgm:pt>
    <dgm:pt modelId="{766B5A2A-73F2-4457-9338-638FF4D6D67D}" type="pres">
      <dgm:prSet presAssocID="{7AD2DF31-6F2A-4AC7-AEAE-AEFAAE0A8CD4}" presName="parentText" presStyleLbl="node1" presStyleIdx="2" presStyleCnt="6" custScaleX="126552" custScaleY="156404">
        <dgm:presLayoutVars>
          <dgm:chMax val="0"/>
          <dgm:bulletEnabled val="1"/>
        </dgm:presLayoutVars>
      </dgm:prSet>
      <dgm:spPr/>
    </dgm:pt>
    <dgm:pt modelId="{39D14D69-3CF8-4C6B-B2F9-51C35B6E6455}" type="pres">
      <dgm:prSet presAssocID="{7AD2DF31-6F2A-4AC7-AEAE-AEFAAE0A8CD4}" presName="negativeSpace" presStyleCnt="0"/>
      <dgm:spPr/>
    </dgm:pt>
    <dgm:pt modelId="{DF4267E7-D24B-4192-831B-7B13AF20CBFB}" type="pres">
      <dgm:prSet presAssocID="{7AD2DF31-6F2A-4AC7-AEAE-AEFAAE0A8CD4}" presName="childText" presStyleLbl="conFgAcc1" presStyleIdx="2" presStyleCnt="6">
        <dgm:presLayoutVars>
          <dgm:bulletEnabled val="1"/>
        </dgm:presLayoutVars>
      </dgm:prSet>
      <dgm:spPr/>
    </dgm:pt>
    <dgm:pt modelId="{32DCD4A3-202A-41C0-A90F-F4511A696BF9}" type="pres">
      <dgm:prSet presAssocID="{F26C7775-365E-458A-964A-6586FB4ECE32}" presName="spaceBetweenRectangles" presStyleCnt="0"/>
      <dgm:spPr/>
    </dgm:pt>
    <dgm:pt modelId="{75E88064-C6FE-489B-A66A-D83C05090E3C}" type="pres">
      <dgm:prSet presAssocID="{9971E025-25E2-4B0B-8FDB-371915BBB627}" presName="parentLin" presStyleCnt="0"/>
      <dgm:spPr/>
    </dgm:pt>
    <dgm:pt modelId="{C2622180-6DD5-447F-820D-4BC794724762}" type="pres">
      <dgm:prSet presAssocID="{9971E025-25E2-4B0B-8FDB-371915BBB627}" presName="parentLeftMargin" presStyleLbl="node1" presStyleIdx="2" presStyleCnt="6"/>
      <dgm:spPr/>
    </dgm:pt>
    <dgm:pt modelId="{2FA11206-83FB-4228-A82B-F5D0C35B607A}" type="pres">
      <dgm:prSet presAssocID="{9971E025-25E2-4B0B-8FDB-371915BBB627}" presName="parentText" presStyleLbl="node1" presStyleIdx="3" presStyleCnt="6" custScaleX="126552" custScaleY="156404">
        <dgm:presLayoutVars>
          <dgm:chMax val="0"/>
          <dgm:bulletEnabled val="1"/>
        </dgm:presLayoutVars>
      </dgm:prSet>
      <dgm:spPr/>
    </dgm:pt>
    <dgm:pt modelId="{62E19099-AF6C-4687-B7C8-434EB32C4DD0}" type="pres">
      <dgm:prSet presAssocID="{9971E025-25E2-4B0B-8FDB-371915BBB627}" presName="negativeSpace" presStyleCnt="0"/>
      <dgm:spPr/>
    </dgm:pt>
    <dgm:pt modelId="{0DEE02F5-0B1F-4C8D-8546-56DC4AA7D66D}" type="pres">
      <dgm:prSet presAssocID="{9971E025-25E2-4B0B-8FDB-371915BBB627}" presName="childText" presStyleLbl="conFgAcc1" presStyleIdx="3" presStyleCnt="6">
        <dgm:presLayoutVars>
          <dgm:bulletEnabled val="1"/>
        </dgm:presLayoutVars>
      </dgm:prSet>
      <dgm:spPr/>
    </dgm:pt>
    <dgm:pt modelId="{FFDAFA30-C52A-4B9E-B190-4C3D27C27329}" type="pres">
      <dgm:prSet presAssocID="{A8C245DD-4807-43BD-A6A9-1CB04C6AD73B}" presName="spaceBetweenRectangles" presStyleCnt="0"/>
      <dgm:spPr/>
    </dgm:pt>
    <dgm:pt modelId="{E00F9AF8-7C0B-4664-8CC4-C8DA1C42C1CE}" type="pres">
      <dgm:prSet presAssocID="{8DF0E87B-18DC-43D8-A5F0-4537EBAECBB0}" presName="parentLin" presStyleCnt="0"/>
      <dgm:spPr/>
    </dgm:pt>
    <dgm:pt modelId="{6612C780-71D6-4EAF-BA9D-53631E1497C4}" type="pres">
      <dgm:prSet presAssocID="{8DF0E87B-18DC-43D8-A5F0-4537EBAECBB0}" presName="parentLeftMargin" presStyleLbl="node1" presStyleIdx="3" presStyleCnt="6"/>
      <dgm:spPr/>
    </dgm:pt>
    <dgm:pt modelId="{D41EB429-AEFF-4929-8C72-29DBE044A1B1}" type="pres">
      <dgm:prSet presAssocID="{8DF0E87B-18DC-43D8-A5F0-4537EBAECBB0}" presName="parentText" presStyleLbl="node1" presStyleIdx="4" presStyleCnt="6" custScaleX="126552" custScaleY="156404">
        <dgm:presLayoutVars>
          <dgm:chMax val="0"/>
          <dgm:bulletEnabled val="1"/>
        </dgm:presLayoutVars>
      </dgm:prSet>
      <dgm:spPr/>
    </dgm:pt>
    <dgm:pt modelId="{FCD913D1-8C00-4348-BEA9-E4EA2969DB6F}" type="pres">
      <dgm:prSet presAssocID="{8DF0E87B-18DC-43D8-A5F0-4537EBAECBB0}" presName="negativeSpace" presStyleCnt="0"/>
      <dgm:spPr/>
    </dgm:pt>
    <dgm:pt modelId="{0AC292C9-62BB-4A00-9B9B-135E43C841B3}" type="pres">
      <dgm:prSet presAssocID="{8DF0E87B-18DC-43D8-A5F0-4537EBAECBB0}" presName="childText" presStyleLbl="conFgAcc1" presStyleIdx="4" presStyleCnt="6">
        <dgm:presLayoutVars>
          <dgm:bulletEnabled val="1"/>
        </dgm:presLayoutVars>
      </dgm:prSet>
      <dgm:spPr/>
    </dgm:pt>
    <dgm:pt modelId="{D4F01F77-8FD3-4C82-911F-6A5F9CB4481F}" type="pres">
      <dgm:prSet presAssocID="{CED56060-5F58-4543-840F-939523D2D5DE}" presName="spaceBetweenRectangles" presStyleCnt="0"/>
      <dgm:spPr/>
    </dgm:pt>
    <dgm:pt modelId="{1B3622FB-A269-4059-BA0A-6B2D51166F51}" type="pres">
      <dgm:prSet presAssocID="{B0F7F8F6-A580-432F-8B02-CE965377DCFD}" presName="parentLin" presStyleCnt="0"/>
      <dgm:spPr/>
    </dgm:pt>
    <dgm:pt modelId="{A629700F-33FD-49F3-B25F-25897555A52B}" type="pres">
      <dgm:prSet presAssocID="{B0F7F8F6-A580-432F-8B02-CE965377DCFD}" presName="parentLeftMargin" presStyleLbl="node1" presStyleIdx="4" presStyleCnt="6"/>
      <dgm:spPr/>
    </dgm:pt>
    <dgm:pt modelId="{297A0590-E654-4FA2-A55B-A5D90240CCB9}" type="pres">
      <dgm:prSet presAssocID="{B0F7F8F6-A580-432F-8B02-CE965377DCFD}" presName="parentText" presStyleLbl="node1" presStyleIdx="5" presStyleCnt="6" custScaleX="126552" custScaleY="156404">
        <dgm:presLayoutVars>
          <dgm:chMax val="0"/>
          <dgm:bulletEnabled val="1"/>
        </dgm:presLayoutVars>
      </dgm:prSet>
      <dgm:spPr/>
    </dgm:pt>
    <dgm:pt modelId="{17381B55-7B8A-4F54-96DB-37919776C497}" type="pres">
      <dgm:prSet presAssocID="{B0F7F8F6-A580-432F-8B02-CE965377DCFD}" presName="negativeSpace" presStyleCnt="0"/>
      <dgm:spPr/>
    </dgm:pt>
    <dgm:pt modelId="{C218680F-B46F-4D22-9123-6A152F824E8B}" type="pres">
      <dgm:prSet presAssocID="{B0F7F8F6-A580-432F-8B02-CE965377DCFD}" presName="childText" presStyleLbl="conFgAcc1" presStyleIdx="5" presStyleCnt="6">
        <dgm:presLayoutVars>
          <dgm:bulletEnabled val="1"/>
        </dgm:presLayoutVars>
      </dgm:prSet>
      <dgm:spPr/>
    </dgm:pt>
  </dgm:ptLst>
  <dgm:cxnLst>
    <dgm:cxn modelId="{559B610E-6B12-4BEB-B301-321B7728291A}" type="presOf" srcId="{9971E025-25E2-4B0B-8FDB-371915BBB627}" destId="{2FA11206-83FB-4228-A82B-F5D0C35B607A}" srcOrd="1" destOrd="0" presId="urn:microsoft.com/office/officeart/2005/8/layout/list1"/>
    <dgm:cxn modelId="{B1BAEE11-1FF3-4A47-97DA-F5DE49591D8E}" srcId="{BC0FB098-D447-4476-A457-7BFBCBEF2EF6}" destId="{2DCF88B1-5A40-4E61-934C-AA9CB75F1B96}" srcOrd="1" destOrd="0" parTransId="{B6714504-72B4-4F2F-8148-7A7129BF150C}" sibTransId="{0D83B753-6B33-47DE-A427-7A3310ED3018}"/>
    <dgm:cxn modelId="{9D0A331D-F623-42E1-B9A9-694BE87D8CA5}" type="presOf" srcId="{2DCF88B1-5A40-4E61-934C-AA9CB75F1B96}" destId="{AA4E556A-7E03-423B-91D8-5EDE79449BB9}" srcOrd="1" destOrd="0" presId="urn:microsoft.com/office/officeart/2005/8/layout/list1"/>
    <dgm:cxn modelId="{D29FE920-460C-4EC7-AE01-01BCF5199991}" type="presOf" srcId="{7AD2DF31-6F2A-4AC7-AEAE-AEFAAE0A8CD4}" destId="{68CED2D0-9BC1-450D-9917-71D797EC4195}" srcOrd="0" destOrd="0" presId="urn:microsoft.com/office/officeart/2005/8/layout/list1"/>
    <dgm:cxn modelId="{C86F533E-BB23-4C0C-B712-E9BA061D39B6}" type="presOf" srcId="{8DF0E87B-18DC-43D8-A5F0-4537EBAECBB0}" destId="{6612C780-71D6-4EAF-BA9D-53631E1497C4}" srcOrd="0" destOrd="0" presId="urn:microsoft.com/office/officeart/2005/8/layout/list1"/>
    <dgm:cxn modelId="{BCECFF3E-F3DD-4565-9A25-E9ED719A2606}" srcId="{BC0FB098-D447-4476-A457-7BFBCBEF2EF6}" destId="{7AD2DF31-6F2A-4AC7-AEAE-AEFAAE0A8CD4}" srcOrd="2" destOrd="0" parTransId="{DE72282A-D683-40A4-BA93-B59C4D727B6A}" sibTransId="{F26C7775-365E-458A-964A-6586FB4ECE32}"/>
    <dgm:cxn modelId="{CB4CCD5D-6B98-4EFF-9F17-82E01B9CA3CA}" srcId="{BC0FB098-D447-4476-A457-7BFBCBEF2EF6}" destId="{10C74C99-B2E5-4F25-8D7F-FFB8BFD22AA9}" srcOrd="0" destOrd="0" parTransId="{C082C541-4147-4ADF-BEF0-CE2642B30F72}" sibTransId="{A79FABBA-939F-479D-B2DC-5DEAF6A1E046}"/>
    <dgm:cxn modelId="{76C9D15F-FE3D-4F81-B163-85A951A13976}" srcId="{BC0FB098-D447-4476-A457-7BFBCBEF2EF6}" destId="{9971E025-25E2-4B0B-8FDB-371915BBB627}" srcOrd="3" destOrd="0" parTransId="{3387F48C-D5E7-4E69-BDDA-ECC794128424}" sibTransId="{A8C245DD-4807-43BD-A6A9-1CB04C6AD73B}"/>
    <dgm:cxn modelId="{9DC9ED65-685F-4D45-BAF0-95785C4C4A3C}" type="presOf" srcId="{B0F7F8F6-A580-432F-8B02-CE965377DCFD}" destId="{297A0590-E654-4FA2-A55B-A5D90240CCB9}" srcOrd="1" destOrd="0" presId="urn:microsoft.com/office/officeart/2005/8/layout/list1"/>
    <dgm:cxn modelId="{21BAC946-C395-43E6-9F20-1ED374D287D6}" type="presOf" srcId="{BC0FB098-D447-4476-A457-7BFBCBEF2EF6}" destId="{01ED025B-A1A3-405B-948C-C8C449A82390}" srcOrd="0" destOrd="0" presId="urn:microsoft.com/office/officeart/2005/8/layout/list1"/>
    <dgm:cxn modelId="{04ACC44D-0E12-459F-ADA0-0D9859172CAB}" type="presOf" srcId="{7AD2DF31-6F2A-4AC7-AEAE-AEFAAE0A8CD4}" destId="{766B5A2A-73F2-4457-9338-638FF4D6D67D}" srcOrd="1" destOrd="0" presId="urn:microsoft.com/office/officeart/2005/8/layout/list1"/>
    <dgm:cxn modelId="{0EF28488-0154-44B7-BA9F-48DC40C5BAEA}" type="presOf" srcId="{10C74C99-B2E5-4F25-8D7F-FFB8BFD22AA9}" destId="{3D7D2223-9EC9-456F-AF09-BB1A1AE89B9E}" srcOrd="1" destOrd="0" presId="urn:microsoft.com/office/officeart/2005/8/layout/list1"/>
    <dgm:cxn modelId="{D715AE95-382B-48AE-8EA9-7708C44A7BA7}" srcId="{BC0FB098-D447-4476-A457-7BFBCBEF2EF6}" destId="{8DF0E87B-18DC-43D8-A5F0-4537EBAECBB0}" srcOrd="4" destOrd="0" parTransId="{892B970C-3B76-40C7-B91C-F35A3A43DC99}" sibTransId="{CED56060-5F58-4543-840F-939523D2D5DE}"/>
    <dgm:cxn modelId="{6D113AA1-20CF-4177-8E70-CD703DDD0050}" type="presOf" srcId="{8DF0E87B-18DC-43D8-A5F0-4537EBAECBB0}" destId="{D41EB429-AEFF-4929-8C72-29DBE044A1B1}" srcOrd="1" destOrd="0" presId="urn:microsoft.com/office/officeart/2005/8/layout/list1"/>
    <dgm:cxn modelId="{27ACE7A1-2E9F-42AB-81B9-2F4470BE1DAE}" type="presOf" srcId="{10C74C99-B2E5-4F25-8D7F-FFB8BFD22AA9}" destId="{FF60239F-B89B-490A-A41A-D96A6ED2E552}" srcOrd="0" destOrd="0" presId="urn:microsoft.com/office/officeart/2005/8/layout/list1"/>
    <dgm:cxn modelId="{77B9E3A8-B9E4-491D-9A59-0DA4F48ACD19}" srcId="{BC0FB098-D447-4476-A457-7BFBCBEF2EF6}" destId="{B0F7F8F6-A580-432F-8B02-CE965377DCFD}" srcOrd="5" destOrd="0" parTransId="{D1609FF2-630E-4FDA-8899-64064445D52C}" sibTransId="{D2D2A43C-09B8-4228-979F-F2916ECE64D2}"/>
    <dgm:cxn modelId="{505F66E5-593A-464D-AAA9-7840A79813F7}" type="presOf" srcId="{9971E025-25E2-4B0B-8FDB-371915BBB627}" destId="{C2622180-6DD5-447F-820D-4BC794724762}" srcOrd="0" destOrd="0" presId="urn:microsoft.com/office/officeart/2005/8/layout/list1"/>
    <dgm:cxn modelId="{B4B978F7-E12A-4718-88A4-FDAFD86EE1C5}" type="presOf" srcId="{B0F7F8F6-A580-432F-8B02-CE965377DCFD}" destId="{A629700F-33FD-49F3-B25F-25897555A52B}" srcOrd="0" destOrd="0" presId="urn:microsoft.com/office/officeart/2005/8/layout/list1"/>
    <dgm:cxn modelId="{B66B75F9-E63E-4682-BD30-695FF8B2F9A5}" type="presOf" srcId="{2DCF88B1-5A40-4E61-934C-AA9CB75F1B96}" destId="{0AF69390-E291-4DD0-83A5-E71D561672E9}" srcOrd="0" destOrd="0" presId="urn:microsoft.com/office/officeart/2005/8/layout/list1"/>
    <dgm:cxn modelId="{97A101F5-D5FB-4AAA-9019-A57A2BF97FE2}" type="presParOf" srcId="{01ED025B-A1A3-405B-948C-C8C449A82390}" destId="{6DC32563-4C98-48AC-8904-8A056CA9AEC6}" srcOrd="0" destOrd="0" presId="urn:microsoft.com/office/officeart/2005/8/layout/list1"/>
    <dgm:cxn modelId="{DDC37C23-26AD-4E4A-A563-EC216C06FB10}" type="presParOf" srcId="{6DC32563-4C98-48AC-8904-8A056CA9AEC6}" destId="{FF60239F-B89B-490A-A41A-D96A6ED2E552}" srcOrd="0" destOrd="0" presId="urn:microsoft.com/office/officeart/2005/8/layout/list1"/>
    <dgm:cxn modelId="{B8B9BC5D-D1FA-4A91-AB7B-8751BCBC1C03}" type="presParOf" srcId="{6DC32563-4C98-48AC-8904-8A056CA9AEC6}" destId="{3D7D2223-9EC9-456F-AF09-BB1A1AE89B9E}" srcOrd="1" destOrd="0" presId="urn:microsoft.com/office/officeart/2005/8/layout/list1"/>
    <dgm:cxn modelId="{A29C9B06-085D-4EAE-B9F1-BA2D7250AD7D}" type="presParOf" srcId="{01ED025B-A1A3-405B-948C-C8C449A82390}" destId="{90C9E23D-A17F-4FD5-80F2-2EA00EBD2723}" srcOrd="1" destOrd="0" presId="urn:microsoft.com/office/officeart/2005/8/layout/list1"/>
    <dgm:cxn modelId="{E78CCF6E-DB34-46F5-925A-58CB81D19065}" type="presParOf" srcId="{01ED025B-A1A3-405B-948C-C8C449A82390}" destId="{42602D6E-1588-4DA6-8470-7C4D03CD4C6A}" srcOrd="2" destOrd="0" presId="urn:microsoft.com/office/officeart/2005/8/layout/list1"/>
    <dgm:cxn modelId="{462756B4-EF9F-48C0-A682-524DFA9511FE}" type="presParOf" srcId="{01ED025B-A1A3-405B-948C-C8C449A82390}" destId="{0B95D1FF-4442-42AC-A3F0-3C3E811F12A1}" srcOrd="3" destOrd="0" presId="urn:microsoft.com/office/officeart/2005/8/layout/list1"/>
    <dgm:cxn modelId="{B57EF351-F32F-4761-AFC9-A4DD3BAFDD95}" type="presParOf" srcId="{01ED025B-A1A3-405B-948C-C8C449A82390}" destId="{DF4BD33C-5EE0-4D0E-A788-BF5B6CC54416}" srcOrd="4" destOrd="0" presId="urn:microsoft.com/office/officeart/2005/8/layout/list1"/>
    <dgm:cxn modelId="{66799E7B-EE68-4E77-9394-1E4B67F7369D}" type="presParOf" srcId="{DF4BD33C-5EE0-4D0E-A788-BF5B6CC54416}" destId="{0AF69390-E291-4DD0-83A5-E71D561672E9}" srcOrd="0" destOrd="0" presId="urn:microsoft.com/office/officeart/2005/8/layout/list1"/>
    <dgm:cxn modelId="{E23F8A9E-C302-432B-8F5A-937F08ADEC00}" type="presParOf" srcId="{DF4BD33C-5EE0-4D0E-A788-BF5B6CC54416}" destId="{AA4E556A-7E03-423B-91D8-5EDE79449BB9}" srcOrd="1" destOrd="0" presId="urn:microsoft.com/office/officeart/2005/8/layout/list1"/>
    <dgm:cxn modelId="{6EF5AFE9-D47F-4BD5-BB2A-94EF3461E83E}" type="presParOf" srcId="{01ED025B-A1A3-405B-948C-C8C449A82390}" destId="{B44BEB23-BC07-4089-9765-56997AD3B514}" srcOrd="5" destOrd="0" presId="urn:microsoft.com/office/officeart/2005/8/layout/list1"/>
    <dgm:cxn modelId="{1FD30FD1-676B-4477-A630-D51B2892A151}" type="presParOf" srcId="{01ED025B-A1A3-405B-948C-C8C449A82390}" destId="{4D315C13-5BE8-466B-A9CE-F348DE1E6E3B}" srcOrd="6" destOrd="0" presId="urn:microsoft.com/office/officeart/2005/8/layout/list1"/>
    <dgm:cxn modelId="{ECADE185-A02F-46EE-88B2-0ABA15828C89}" type="presParOf" srcId="{01ED025B-A1A3-405B-948C-C8C449A82390}" destId="{F758798F-B942-4B37-944F-8BF27074BA9A}" srcOrd="7" destOrd="0" presId="urn:microsoft.com/office/officeart/2005/8/layout/list1"/>
    <dgm:cxn modelId="{E1506044-9E9C-43CE-8074-92BF0ABD6317}" type="presParOf" srcId="{01ED025B-A1A3-405B-948C-C8C449A82390}" destId="{C3F20A4C-4007-4628-A436-0B4085FE5EE2}" srcOrd="8" destOrd="0" presId="urn:microsoft.com/office/officeart/2005/8/layout/list1"/>
    <dgm:cxn modelId="{993DACEF-350E-4BB9-A4FB-2737553CFCE9}" type="presParOf" srcId="{C3F20A4C-4007-4628-A436-0B4085FE5EE2}" destId="{68CED2D0-9BC1-450D-9917-71D797EC4195}" srcOrd="0" destOrd="0" presId="urn:microsoft.com/office/officeart/2005/8/layout/list1"/>
    <dgm:cxn modelId="{3BF1A6A1-39A6-4BD9-B86E-53637FAC880E}" type="presParOf" srcId="{C3F20A4C-4007-4628-A436-0B4085FE5EE2}" destId="{766B5A2A-73F2-4457-9338-638FF4D6D67D}" srcOrd="1" destOrd="0" presId="urn:microsoft.com/office/officeart/2005/8/layout/list1"/>
    <dgm:cxn modelId="{07D16A79-8DFD-4ACF-80CB-7AB50542828D}" type="presParOf" srcId="{01ED025B-A1A3-405B-948C-C8C449A82390}" destId="{39D14D69-3CF8-4C6B-B2F9-51C35B6E6455}" srcOrd="9" destOrd="0" presId="urn:microsoft.com/office/officeart/2005/8/layout/list1"/>
    <dgm:cxn modelId="{DAD79AD4-EA4A-46CC-A402-A7ED9FD2B071}" type="presParOf" srcId="{01ED025B-A1A3-405B-948C-C8C449A82390}" destId="{DF4267E7-D24B-4192-831B-7B13AF20CBFB}" srcOrd="10" destOrd="0" presId="urn:microsoft.com/office/officeart/2005/8/layout/list1"/>
    <dgm:cxn modelId="{085F6D01-2CF2-4A9F-BE9F-FF149C8FBEA3}" type="presParOf" srcId="{01ED025B-A1A3-405B-948C-C8C449A82390}" destId="{32DCD4A3-202A-41C0-A90F-F4511A696BF9}" srcOrd="11" destOrd="0" presId="urn:microsoft.com/office/officeart/2005/8/layout/list1"/>
    <dgm:cxn modelId="{7EEB21D5-F997-4F09-B94E-46CA22211DF1}" type="presParOf" srcId="{01ED025B-A1A3-405B-948C-C8C449A82390}" destId="{75E88064-C6FE-489B-A66A-D83C05090E3C}" srcOrd="12" destOrd="0" presId="urn:microsoft.com/office/officeart/2005/8/layout/list1"/>
    <dgm:cxn modelId="{4B4C7054-3E93-4146-9793-CE54BFD9BDC6}" type="presParOf" srcId="{75E88064-C6FE-489B-A66A-D83C05090E3C}" destId="{C2622180-6DD5-447F-820D-4BC794724762}" srcOrd="0" destOrd="0" presId="urn:microsoft.com/office/officeart/2005/8/layout/list1"/>
    <dgm:cxn modelId="{3DC9FE1F-91BC-463D-9D93-C53F95D706B0}" type="presParOf" srcId="{75E88064-C6FE-489B-A66A-D83C05090E3C}" destId="{2FA11206-83FB-4228-A82B-F5D0C35B607A}" srcOrd="1" destOrd="0" presId="urn:microsoft.com/office/officeart/2005/8/layout/list1"/>
    <dgm:cxn modelId="{37F1B42D-E4BB-453B-9001-AF0617198ADD}" type="presParOf" srcId="{01ED025B-A1A3-405B-948C-C8C449A82390}" destId="{62E19099-AF6C-4687-B7C8-434EB32C4DD0}" srcOrd="13" destOrd="0" presId="urn:microsoft.com/office/officeart/2005/8/layout/list1"/>
    <dgm:cxn modelId="{D11E8B65-D874-4015-9EC3-28F20DFB774C}" type="presParOf" srcId="{01ED025B-A1A3-405B-948C-C8C449A82390}" destId="{0DEE02F5-0B1F-4C8D-8546-56DC4AA7D66D}" srcOrd="14" destOrd="0" presId="urn:microsoft.com/office/officeart/2005/8/layout/list1"/>
    <dgm:cxn modelId="{C0845125-28C6-45DB-81C5-095463BCF342}" type="presParOf" srcId="{01ED025B-A1A3-405B-948C-C8C449A82390}" destId="{FFDAFA30-C52A-4B9E-B190-4C3D27C27329}" srcOrd="15" destOrd="0" presId="urn:microsoft.com/office/officeart/2005/8/layout/list1"/>
    <dgm:cxn modelId="{14E51DE6-1833-4033-9082-3B4ED199A980}" type="presParOf" srcId="{01ED025B-A1A3-405B-948C-C8C449A82390}" destId="{E00F9AF8-7C0B-4664-8CC4-C8DA1C42C1CE}" srcOrd="16" destOrd="0" presId="urn:microsoft.com/office/officeart/2005/8/layout/list1"/>
    <dgm:cxn modelId="{74FC6CA5-3F1D-4CC2-97C7-C941BC374400}" type="presParOf" srcId="{E00F9AF8-7C0B-4664-8CC4-C8DA1C42C1CE}" destId="{6612C780-71D6-4EAF-BA9D-53631E1497C4}" srcOrd="0" destOrd="0" presId="urn:microsoft.com/office/officeart/2005/8/layout/list1"/>
    <dgm:cxn modelId="{889D4CE5-7A73-41CD-A0FD-9C5A5901DD5A}" type="presParOf" srcId="{E00F9AF8-7C0B-4664-8CC4-C8DA1C42C1CE}" destId="{D41EB429-AEFF-4929-8C72-29DBE044A1B1}" srcOrd="1" destOrd="0" presId="urn:microsoft.com/office/officeart/2005/8/layout/list1"/>
    <dgm:cxn modelId="{3AAF12E4-CA62-4AD1-BAE1-DFA51CC4D2B6}" type="presParOf" srcId="{01ED025B-A1A3-405B-948C-C8C449A82390}" destId="{FCD913D1-8C00-4348-BEA9-E4EA2969DB6F}" srcOrd="17" destOrd="0" presId="urn:microsoft.com/office/officeart/2005/8/layout/list1"/>
    <dgm:cxn modelId="{2F484DAC-C957-483C-B84C-6FE65FE7E895}" type="presParOf" srcId="{01ED025B-A1A3-405B-948C-C8C449A82390}" destId="{0AC292C9-62BB-4A00-9B9B-135E43C841B3}" srcOrd="18" destOrd="0" presId="urn:microsoft.com/office/officeart/2005/8/layout/list1"/>
    <dgm:cxn modelId="{D04CEE31-E693-45EE-B184-E230A2D365CF}" type="presParOf" srcId="{01ED025B-A1A3-405B-948C-C8C449A82390}" destId="{D4F01F77-8FD3-4C82-911F-6A5F9CB4481F}" srcOrd="19" destOrd="0" presId="urn:microsoft.com/office/officeart/2005/8/layout/list1"/>
    <dgm:cxn modelId="{705BFD76-712D-4AD5-8141-AE04ED5709C6}" type="presParOf" srcId="{01ED025B-A1A3-405B-948C-C8C449A82390}" destId="{1B3622FB-A269-4059-BA0A-6B2D51166F51}" srcOrd="20" destOrd="0" presId="urn:microsoft.com/office/officeart/2005/8/layout/list1"/>
    <dgm:cxn modelId="{2479A28E-4389-4F37-8BB2-45D4FE46E963}" type="presParOf" srcId="{1B3622FB-A269-4059-BA0A-6B2D51166F51}" destId="{A629700F-33FD-49F3-B25F-25897555A52B}" srcOrd="0" destOrd="0" presId="urn:microsoft.com/office/officeart/2005/8/layout/list1"/>
    <dgm:cxn modelId="{6ADF169D-9F2F-4A0B-BFD9-08FAA76D0C5D}" type="presParOf" srcId="{1B3622FB-A269-4059-BA0A-6B2D51166F51}" destId="{297A0590-E654-4FA2-A55B-A5D90240CCB9}" srcOrd="1" destOrd="0" presId="urn:microsoft.com/office/officeart/2005/8/layout/list1"/>
    <dgm:cxn modelId="{B2E3E758-FAA7-4922-9F3B-41BC4BC12BA0}" type="presParOf" srcId="{01ED025B-A1A3-405B-948C-C8C449A82390}" destId="{17381B55-7B8A-4F54-96DB-37919776C497}" srcOrd="21" destOrd="0" presId="urn:microsoft.com/office/officeart/2005/8/layout/list1"/>
    <dgm:cxn modelId="{8534703D-E4A7-4B14-B610-71585B6407C6}" type="presParOf" srcId="{01ED025B-A1A3-405B-948C-C8C449A82390}" destId="{C218680F-B46F-4D22-9123-6A152F824E8B}"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073B4-26BA-4B64-B726-A489407811A3}">
      <dsp:nvSpPr>
        <dsp:cNvPr id="0" name=""/>
        <dsp:cNvSpPr/>
      </dsp:nvSpPr>
      <dsp:spPr>
        <a:xfrm>
          <a:off x="1764" y="944939"/>
          <a:ext cx="6883200" cy="4129920"/>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just" defTabSz="1244600" rtl="0">
            <a:lnSpc>
              <a:spcPct val="150000"/>
            </a:lnSpc>
            <a:spcBef>
              <a:spcPct val="0"/>
            </a:spcBef>
            <a:spcAft>
              <a:spcPct val="35000"/>
            </a:spcAft>
            <a:buNone/>
          </a:pPr>
          <a:r>
            <a:rPr lang="en-US" sz="2800" b="0" i="0" u="none" kern="1200" dirty="0">
              <a:latin typeface="Times New Roman" panose="02020603050405020304" pitchFamily="18" charset="0"/>
              <a:cs typeface="Times New Roman" panose="02020603050405020304" pitchFamily="18" charset="0"/>
            </a:rPr>
            <a:t>The fishbone analysis of IKEA outlined that pay gap along with high pressure working conditions due to ineffective scheduling systems are the root cause affecting employee dissatisfaction (Bloomberg, 2024). </a:t>
          </a:r>
          <a:endParaRPr lang="en-GB" sz="2800" kern="1200" dirty="0">
            <a:latin typeface="Times New Roman" panose="02020603050405020304" pitchFamily="18" charset="0"/>
            <a:cs typeface="Times New Roman" panose="02020603050405020304" pitchFamily="18" charset="0"/>
          </a:endParaRPr>
        </a:p>
      </dsp:txBody>
      <dsp:txXfrm>
        <a:off x="1764" y="944939"/>
        <a:ext cx="6883200" cy="4129920"/>
      </dsp:txXfrm>
    </dsp:sp>
    <dsp:sp modelId="{0F2298DD-B717-4B5D-B990-CD26E9336E42}">
      <dsp:nvSpPr>
        <dsp:cNvPr id="0" name=""/>
        <dsp:cNvSpPr/>
      </dsp:nvSpPr>
      <dsp:spPr>
        <a:xfrm>
          <a:off x="7573285" y="944939"/>
          <a:ext cx="6883200" cy="4129920"/>
        </a:xfrm>
        <a:prstGeom prst="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just" defTabSz="1244600" rtl="0">
            <a:lnSpc>
              <a:spcPct val="150000"/>
            </a:lnSpc>
            <a:spcBef>
              <a:spcPct val="0"/>
            </a:spcBef>
            <a:spcAft>
              <a:spcPct val="35000"/>
            </a:spcAft>
            <a:buNone/>
          </a:pPr>
          <a:r>
            <a:rPr lang="en-US" sz="2800" b="0" i="0" u="none" kern="1200" dirty="0">
              <a:latin typeface="Times New Roman" panose="02020603050405020304" pitchFamily="18" charset="0"/>
              <a:cs typeface="Times New Roman" panose="02020603050405020304" pitchFamily="18" charset="0"/>
            </a:rPr>
            <a:t>60% of the workforce in the UK and Ireland are quitting jobs due to high working pressure, erratic schedules and irate customers (Bloomberg, 2024).</a:t>
          </a:r>
        </a:p>
      </dsp:txBody>
      <dsp:txXfrm>
        <a:off x="7573285" y="944939"/>
        <a:ext cx="6883200" cy="4129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02D6E-1588-4DA6-8470-7C4D03CD4C6A}">
      <dsp:nvSpPr>
        <dsp:cNvPr id="0" name=""/>
        <dsp:cNvSpPr/>
      </dsp:nvSpPr>
      <dsp:spPr>
        <a:xfrm>
          <a:off x="0" y="772539"/>
          <a:ext cx="14554200" cy="554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D7D2223-9EC9-456F-AF09-BB1A1AE89B9E}">
      <dsp:nvSpPr>
        <dsp:cNvPr id="0" name=""/>
        <dsp:cNvSpPr/>
      </dsp:nvSpPr>
      <dsp:spPr>
        <a:xfrm>
          <a:off x="727710" y="81509"/>
          <a:ext cx="12893041" cy="101575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5080" tIns="0" rIns="385080" bIns="0" numCol="1" spcCol="1270" anchor="ctr" anchorCtr="0">
          <a:noAutofit/>
        </a:bodyPr>
        <a:lstStyle/>
        <a:p>
          <a:pPr marL="0" lvl="0" indent="0" algn="ctr" defTabSz="1422400" rtl="0">
            <a:lnSpc>
              <a:spcPct val="90000"/>
            </a:lnSpc>
            <a:spcBef>
              <a:spcPct val="0"/>
            </a:spcBef>
            <a:spcAft>
              <a:spcPct val="35000"/>
            </a:spcAft>
            <a:buNone/>
          </a:pPr>
          <a:r>
            <a:rPr lang="en-US" sz="3200" b="1" i="0" u="none" kern="1200" dirty="0">
              <a:latin typeface="Times New Roman" panose="02020603050405020304" pitchFamily="18" charset="0"/>
              <a:cs typeface="Times New Roman" panose="02020603050405020304" pitchFamily="18" charset="0"/>
            </a:rPr>
            <a:t>Problem- </a:t>
          </a:r>
          <a:r>
            <a:rPr lang="en-US" sz="3200" b="0" i="0" u="none" kern="1200" dirty="0">
              <a:latin typeface="Times New Roman" panose="02020603050405020304" pitchFamily="18" charset="0"/>
              <a:cs typeface="Times New Roman" panose="02020603050405020304" pitchFamily="18" charset="0"/>
            </a:rPr>
            <a:t>Poor workforce management and high employee turnover at IKEA </a:t>
          </a:r>
          <a:endParaRPr lang="en-GB" sz="3200" kern="1200" dirty="0">
            <a:latin typeface="Times New Roman" panose="02020603050405020304" pitchFamily="18" charset="0"/>
            <a:cs typeface="Times New Roman" panose="02020603050405020304" pitchFamily="18" charset="0"/>
          </a:endParaRPr>
        </a:p>
      </dsp:txBody>
      <dsp:txXfrm>
        <a:off x="777295" y="131094"/>
        <a:ext cx="12793871" cy="916580"/>
      </dsp:txXfrm>
    </dsp:sp>
    <dsp:sp modelId="{4D315C13-5BE8-466B-A9CE-F348DE1E6E3B}">
      <dsp:nvSpPr>
        <dsp:cNvPr id="0" name=""/>
        <dsp:cNvSpPr/>
      </dsp:nvSpPr>
      <dsp:spPr>
        <a:xfrm>
          <a:off x="0" y="2136769"/>
          <a:ext cx="14554200" cy="554400"/>
        </a:xfrm>
        <a:prstGeom prst="rect">
          <a:avLst/>
        </a:prstGeom>
        <a:solidFill>
          <a:schemeClr val="lt1">
            <a:alpha val="90000"/>
            <a:hueOff val="0"/>
            <a:satOff val="0"/>
            <a:lumOff val="0"/>
            <a:alphaOff val="0"/>
          </a:schemeClr>
        </a:solidFill>
        <a:ln w="6350" cap="flat" cmpd="sng" algn="ctr">
          <a:solidFill>
            <a:schemeClr val="accent2">
              <a:hueOff val="-291073"/>
              <a:satOff val="-16786"/>
              <a:lumOff val="1726"/>
              <a:alphaOff val="0"/>
            </a:schemeClr>
          </a:solidFill>
          <a:prstDash val="solid"/>
          <a:miter lim="800000"/>
        </a:ln>
        <a:effectLst/>
      </dsp:spPr>
      <dsp:style>
        <a:lnRef idx="1">
          <a:scrgbClr r="0" g="0" b="0"/>
        </a:lnRef>
        <a:fillRef idx="1">
          <a:scrgbClr r="0" g="0" b="0"/>
        </a:fillRef>
        <a:effectRef idx="0">
          <a:scrgbClr r="0" g="0" b="0"/>
        </a:effectRef>
        <a:fontRef idx="minor"/>
      </dsp:style>
    </dsp:sp>
    <dsp:sp modelId="{AA4E556A-7E03-423B-91D8-5EDE79449BB9}">
      <dsp:nvSpPr>
        <dsp:cNvPr id="0" name=""/>
        <dsp:cNvSpPr/>
      </dsp:nvSpPr>
      <dsp:spPr>
        <a:xfrm>
          <a:off x="727710" y="1445739"/>
          <a:ext cx="12893041" cy="1015750"/>
        </a:xfrm>
        <a:prstGeom prst="roundRect">
          <a:avLst/>
        </a:prstGeom>
        <a:gradFill rotWithShape="0">
          <a:gsLst>
            <a:gs pos="0">
              <a:schemeClr val="accent2">
                <a:hueOff val="-291073"/>
                <a:satOff val="-16786"/>
                <a:lumOff val="1726"/>
                <a:alphaOff val="0"/>
                <a:lumMod val="110000"/>
                <a:satMod val="105000"/>
                <a:tint val="67000"/>
              </a:schemeClr>
            </a:gs>
            <a:gs pos="50000">
              <a:schemeClr val="accent2">
                <a:hueOff val="-291073"/>
                <a:satOff val="-16786"/>
                <a:lumOff val="1726"/>
                <a:alphaOff val="0"/>
                <a:lumMod val="105000"/>
                <a:satMod val="103000"/>
                <a:tint val="73000"/>
              </a:schemeClr>
            </a:gs>
            <a:gs pos="100000">
              <a:schemeClr val="accent2">
                <a:hueOff val="-291073"/>
                <a:satOff val="-16786"/>
                <a:lumOff val="172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5080" tIns="0" rIns="385080" bIns="0" numCol="1" spcCol="1270" anchor="ctr" anchorCtr="0">
          <a:noAutofit/>
        </a:bodyPr>
        <a:lstStyle/>
        <a:p>
          <a:pPr marL="0" lvl="0" indent="0" algn="ctr" defTabSz="1422400" rtl="0">
            <a:lnSpc>
              <a:spcPct val="90000"/>
            </a:lnSpc>
            <a:spcBef>
              <a:spcPct val="0"/>
            </a:spcBef>
            <a:spcAft>
              <a:spcPct val="35000"/>
            </a:spcAft>
            <a:buNone/>
          </a:pPr>
          <a:r>
            <a:rPr lang="en-US" sz="3200" b="1" i="0" u="none" kern="1200">
              <a:latin typeface="Times New Roman" panose="02020603050405020304" pitchFamily="18" charset="0"/>
              <a:cs typeface="Times New Roman" panose="02020603050405020304" pitchFamily="18" charset="0"/>
            </a:rPr>
            <a:t>Why 1</a:t>
          </a:r>
          <a:r>
            <a:rPr lang="en-US" sz="3200" b="0" i="0" u="none" kern="1200">
              <a:latin typeface="Times New Roman" panose="02020603050405020304" pitchFamily="18" charset="0"/>
              <a:cs typeface="Times New Roman" panose="02020603050405020304" pitchFamily="18" charset="0"/>
            </a:rPr>
            <a:t>- Employees and new hiring are quitting jobs at IKEA </a:t>
          </a:r>
          <a:endParaRPr lang="en-US" sz="3200" b="0" kern="1200" dirty="0">
            <a:latin typeface="Times New Roman" panose="02020603050405020304" pitchFamily="18" charset="0"/>
            <a:cs typeface="Times New Roman" panose="02020603050405020304" pitchFamily="18" charset="0"/>
          </a:endParaRPr>
        </a:p>
      </dsp:txBody>
      <dsp:txXfrm>
        <a:off x="777295" y="1495324"/>
        <a:ext cx="12793871" cy="916580"/>
      </dsp:txXfrm>
    </dsp:sp>
    <dsp:sp modelId="{DF4267E7-D24B-4192-831B-7B13AF20CBFB}">
      <dsp:nvSpPr>
        <dsp:cNvPr id="0" name=""/>
        <dsp:cNvSpPr/>
      </dsp:nvSpPr>
      <dsp:spPr>
        <a:xfrm>
          <a:off x="0" y="3500999"/>
          <a:ext cx="14554200" cy="554400"/>
        </a:xfrm>
        <a:prstGeom prst="rect">
          <a:avLst/>
        </a:prstGeom>
        <a:solidFill>
          <a:schemeClr val="lt1">
            <a:alpha val="90000"/>
            <a:hueOff val="0"/>
            <a:satOff val="0"/>
            <a:lumOff val="0"/>
            <a:alphaOff val="0"/>
          </a:schemeClr>
        </a:solidFill>
        <a:ln w="6350" cap="flat" cmpd="sng" algn="ctr">
          <a:solidFill>
            <a:schemeClr val="accent2">
              <a:hueOff val="-582145"/>
              <a:satOff val="-33571"/>
              <a:lumOff val="3451"/>
              <a:alphaOff val="0"/>
            </a:schemeClr>
          </a:solidFill>
          <a:prstDash val="solid"/>
          <a:miter lim="800000"/>
        </a:ln>
        <a:effectLst/>
      </dsp:spPr>
      <dsp:style>
        <a:lnRef idx="1">
          <a:scrgbClr r="0" g="0" b="0"/>
        </a:lnRef>
        <a:fillRef idx="1">
          <a:scrgbClr r="0" g="0" b="0"/>
        </a:fillRef>
        <a:effectRef idx="0">
          <a:scrgbClr r="0" g="0" b="0"/>
        </a:effectRef>
        <a:fontRef idx="minor"/>
      </dsp:style>
    </dsp:sp>
    <dsp:sp modelId="{766B5A2A-73F2-4457-9338-638FF4D6D67D}">
      <dsp:nvSpPr>
        <dsp:cNvPr id="0" name=""/>
        <dsp:cNvSpPr/>
      </dsp:nvSpPr>
      <dsp:spPr>
        <a:xfrm>
          <a:off x="727710" y="2809969"/>
          <a:ext cx="12893041" cy="1015750"/>
        </a:xfrm>
        <a:prstGeom prst="roundRect">
          <a:avLst/>
        </a:prstGeom>
        <a:gradFill rotWithShape="0">
          <a:gsLst>
            <a:gs pos="0">
              <a:schemeClr val="accent2">
                <a:hueOff val="-582145"/>
                <a:satOff val="-33571"/>
                <a:lumOff val="3451"/>
                <a:alphaOff val="0"/>
                <a:lumMod val="110000"/>
                <a:satMod val="105000"/>
                <a:tint val="67000"/>
              </a:schemeClr>
            </a:gs>
            <a:gs pos="50000">
              <a:schemeClr val="accent2">
                <a:hueOff val="-582145"/>
                <a:satOff val="-33571"/>
                <a:lumOff val="3451"/>
                <a:alphaOff val="0"/>
                <a:lumMod val="105000"/>
                <a:satMod val="103000"/>
                <a:tint val="73000"/>
              </a:schemeClr>
            </a:gs>
            <a:gs pos="100000">
              <a:schemeClr val="accent2">
                <a:hueOff val="-582145"/>
                <a:satOff val="-33571"/>
                <a:lumOff val="34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5080" tIns="0" rIns="385080" bIns="0" numCol="1" spcCol="1270" anchor="ctr" anchorCtr="0">
          <a:noAutofit/>
        </a:bodyPr>
        <a:lstStyle/>
        <a:p>
          <a:pPr marL="0" lvl="0" indent="0" algn="ctr" defTabSz="1422400" rtl="0">
            <a:lnSpc>
              <a:spcPct val="90000"/>
            </a:lnSpc>
            <a:spcBef>
              <a:spcPct val="0"/>
            </a:spcBef>
            <a:spcAft>
              <a:spcPct val="35000"/>
            </a:spcAft>
            <a:buNone/>
          </a:pPr>
          <a:r>
            <a:rPr lang="en-US" sz="3200" b="1" i="0" u="none" kern="1200" dirty="0">
              <a:latin typeface="Times New Roman" panose="02020603050405020304" pitchFamily="18" charset="0"/>
              <a:cs typeface="Times New Roman" panose="02020603050405020304" pitchFamily="18" charset="0"/>
            </a:rPr>
            <a:t>Why 2</a:t>
          </a:r>
          <a:r>
            <a:rPr lang="en-US" sz="3200" b="0" i="0" u="none" kern="1200" dirty="0">
              <a:latin typeface="Times New Roman" panose="02020603050405020304" pitchFamily="18" charset="0"/>
              <a:cs typeface="Times New Roman" panose="02020603050405020304" pitchFamily="18" charset="0"/>
            </a:rPr>
            <a:t>- Volunteering employee turnover are driven by </a:t>
          </a:r>
          <a:r>
            <a:rPr lang="en-US" sz="3200" b="0" i="0" u="none" kern="1200" dirty="0" err="1">
              <a:latin typeface="Times New Roman" panose="02020603050405020304" pitchFamily="18" charset="0"/>
              <a:cs typeface="Times New Roman" panose="02020603050405020304" pitchFamily="18" charset="0"/>
            </a:rPr>
            <a:t>hugh</a:t>
          </a:r>
          <a:r>
            <a:rPr lang="en-US" sz="3200" b="0" i="0" u="none" kern="1200" dirty="0">
              <a:latin typeface="Times New Roman" panose="02020603050405020304" pitchFamily="18" charset="0"/>
              <a:cs typeface="Times New Roman" panose="02020603050405020304" pitchFamily="18" charset="0"/>
            </a:rPr>
            <a:t> workload and scheduling issues</a:t>
          </a:r>
          <a:endParaRPr lang="en-US" sz="3200" b="0" kern="1200" dirty="0">
            <a:latin typeface="Times New Roman" panose="02020603050405020304" pitchFamily="18" charset="0"/>
            <a:cs typeface="Times New Roman" panose="02020603050405020304" pitchFamily="18" charset="0"/>
          </a:endParaRPr>
        </a:p>
      </dsp:txBody>
      <dsp:txXfrm>
        <a:off x="777295" y="2859554"/>
        <a:ext cx="12793871" cy="916580"/>
      </dsp:txXfrm>
    </dsp:sp>
    <dsp:sp modelId="{0DEE02F5-0B1F-4C8D-8546-56DC4AA7D66D}">
      <dsp:nvSpPr>
        <dsp:cNvPr id="0" name=""/>
        <dsp:cNvSpPr/>
      </dsp:nvSpPr>
      <dsp:spPr>
        <a:xfrm>
          <a:off x="0" y="4865230"/>
          <a:ext cx="14554200" cy="554400"/>
        </a:xfrm>
        <a:prstGeom prst="rect">
          <a:avLst/>
        </a:prstGeom>
        <a:solidFill>
          <a:schemeClr val="lt1">
            <a:alpha val="90000"/>
            <a:hueOff val="0"/>
            <a:satOff val="0"/>
            <a:lumOff val="0"/>
            <a:alphaOff val="0"/>
          </a:schemeClr>
        </a:solidFill>
        <a:ln w="6350" cap="flat" cmpd="sng" algn="ctr">
          <a:solidFill>
            <a:schemeClr val="accent2">
              <a:hueOff val="-873218"/>
              <a:satOff val="-50357"/>
              <a:lumOff val="5177"/>
              <a:alphaOff val="0"/>
            </a:schemeClr>
          </a:solidFill>
          <a:prstDash val="solid"/>
          <a:miter lim="800000"/>
        </a:ln>
        <a:effectLst/>
      </dsp:spPr>
      <dsp:style>
        <a:lnRef idx="1">
          <a:scrgbClr r="0" g="0" b="0"/>
        </a:lnRef>
        <a:fillRef idx="1">
          <a:scrgbClr r="0" g="0" b="0"/>
        </a:fillRef>
        <a:effectRef idx="0">
          <a:scrgbClr r="0" g="0" b="0"/>
        </a:effectRef>
        <a:fontRef idx="minor"/>
      </dsp:style>
    </dsp:sp>
    <dsp:sp modelId="{2FA11206-83FB-4228-A82B-F5D0C35B607A}">
      <dsp:nvSpPr>
        <dsp:cNvPr id="0" name=""/>
        <dsp:cNvSpPr/>
      </dsp:nvSpPr>
      <dsp:spPr>
        <a:xfrm>
          <a:off x="727710" y="4174199"/>
          <a:ext cx="12893041" cy="1015750"/>
        </a:xfrm>
        <a:prstGeom prst="roundRect">
          <a:avLst/>
        </a:prstGeom>
        <a:gradFill rotWithShape="0">
          <a:gsLst>
            <a:gs pos="0">
              <a:schemeClr val="accent2">
                <a:hueOff val="-873218"/>
                <a:satOff val="-50357"/>
                <a:lumOff val="5177"/>
                <a:alphaOff val="0"/>
                <a:lumMod val="110000"/>
                <a:satMod val="105000"/>
                <a:tint val="67000"/>
              </a:schemeClr>
            </a:gs>
            <a:gs pos="50000">
              <a:schemeClr val="accent2">
                <a:hueOff val="-873218"/>
                <a:satOff val="-50357"/>
                <a:lumOff val="5177"/>
                <a:alphaOff val="0"/>
                <a:lumMod val="105000"/>
                <a:satMod val="103000"/>
                <a:tint val="73000"/>
              </a:schemeClr>
            </a:gs>
            <a:gs pos="100000">
              <a:schemeClr val="accent2">
                <a:hueOff val="-873218"/>
                <a:satOff val="-50357"/>
                <a:lumOff val="5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5080" tIns="0" rIns="385080" bIns="0" numCol="1" spcCol="1270" anchor="ctr" anchorCtr="0">
          <a:noAutofit/>
        </a:bodyPr>
        <a:lstStyle/>
        <a:p>
          <a:pPr marL="0" lvl="0" indent="0" algn="ctr" defTabSz="1422400" rtl="0">
            <a:lnSpc>
              <a:spcPct val="90000"/>
            </a:lnSpc>
            <a:spcBef>
              <a:spcPct val="0"/>
            </a:spcBef>
            <a:spcAft>
              <a:spcPct val="35000"/>
            </a:spcAft>
            <a:buNone/>
          </a:pPr>
          <a:r>
            <a:rPr lang="en-US" sz="3200" b="1" i="0" u="none" kern="1200">
              <a:latin typeface="Times New Roman" panose="02020603050405020304" pitchFamily="18" charset="0"/>
              <a:cs typeface="Times New Roman" panose="02020603050405020304" pitchFamily="18" charset="0"/>
            </a:rPr>
            <a:t>Why 3- </a:t>
          </a:r>
          <a:r>
            <a:rPr lang="en-US" sz="3200" b="0" i="0" u="none" kern="1200">
              <a:latin typeface="Times New Roman" panose="02020603050405020304" pitchFamily="18" charset="0"/>
              <a:cs typeface="Times New Roman" panose="02020603050405020304" pitchFamily="18" charset="0"/>
            </a:rPr>
            <a:t>High workload and issues are caused by staff shortage </a:t>
          </a:r>
          <a:endParaRPr lang="en-US" sz="3200" b="0" kern="1200" dirty="0">
            <a:latin typeface="Times New Roman" panose="02020603050405020304" pitchFamily="18" charset="0"/>
            <a:cs typeface="Times New Roman" panose="02020603050405020304" pitchFamily="18" charset="0"/>
          </a:endParaRPr>
        </a:p>
      </dsp:txBody>
      <dsp:txXfrm>
        <a:off x="777295" y="4223784"/>
        <a:ext cx="12793871" cy="916580"/>
      </dsp:txXfrm>
    </dsp:sp>
    <dsp:sp modelId="{0AC292C9-62BB-4A00-9B9B-135E43C841B3}">
      <dsp:nvSpPr>
        <dsp:cNvPr id="0" name=""/>
        <dsp:cNvSpPr/>
      </dsp:nvSpPr>
      <dsp:spPr>
        <a:xfrm>
          <a:off x="0" y="6229460"/>
          <a:ext cx="14554200" cy="554400"/>
        </a:xfrm>
        <a:prstGeom prst="rect">
          <a:avLst/>
        </a:prstGeom>
        <a:solidFill>
          <a:schemeClr val="lt1">
            <a:alpha val="90000"/>
            <a:hueOff val="0"/>
            <a:satOff val="0"/>
            <a:lumOff val="0"/>
            <a:alphaOff val="0"/>
          </a:schemeClr>
        </a:solidFill>
        <a:ln w="6350" cap="flat" cmpd="sng" algn="ctr">
          <a:solidFill>
            <a:schemeClr val="accent2">
              <a:hueOff val="-1164290"/>
              <a:satOff val="-67142"/>
              <a:lumOff val="6902"/>
              <a:alphaOff val="0"/>
            </a:schemeClr>
          </a:solidFill>
          <a:prstDash val="solid"/>
          <a:miter lim="800000"/>
        </a:ln>
        <a:effectLst/>
      </dsp:spPr>
      <dsp:style>
        <a:lnRef idx="1">
          <a:scrgbClr r="0" g="0" b="0"/>
        </a:lnRef>
        <a:fillRef idx="1">
          <a:scrgbClr r="0" g="0" b="0"/>
        </a:fillRef>
        <a:effectRef idx="0">
          <a:scrgbClr r="0" g="0" b="0"/>
        </a:effectRef>
        <a:fontRef idx="minor"/>
      </dsp:style>
    </dsp:sp>
    <dsp:sp modelId="{D41EB429-AEFF-4929-8C72-29DBE044A1B1}">
      <dsp:nvSpPr>
        <dsp:cNvPr id="0" name=""/>
        <dsp:cNvSpPr/>
      </dsp:nvSpPr>
      <dsp:spPr>
        <a:xfrm>
          <a:off x="727710" y="5538430"/>
          <a:ext cx="12893041" cy="1015750"/>
        </a:xfrm>
        <a:prstGeom prst="roundRect">
          <a:avLst/>
        </a:prstGeom>
        <a:gradFill rotWithShape="0">
          <a:gsLst>
            <a:gs pos="0">
              <a:schemeClr val="accent2">
                <a:hueOff val="-1164290"/>
                <a:satOff val="-67142"/>
                <a:lumOff val="6902"/>
                <a:alphaOff val="0"/>
                <a:lumMod val="110000"/>
                <a:satMod val="105000"/>
                <a:tint val="67000"/>
              </a:schemeClr>
            </a:gs>
            <a:gs pos="50000">
              <a:schemeClr val="accent2">
                <a:hueOff val="-1164290"/>
                <a:satOff val="-67142"/>
                <a:lumOff val="6902"/>
                <a:alphaOff val="0"/>
                <a:lumMod val="105000"/>
                <a:satMod val="103000"/>
                <a:tint val="73000"/>
              </a:schemeClr>
            </a:gs>
            <a:gs pos="100000">
              <a:schemeClr val="accent2">
                <a:hueOff val="-1164290"/>
                <a:satOff val="-67142"/>
                <a:lumOff val="69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5080" tIns="0" rIns="385080" bIns="0" numCol="1" spcCol="1270" anchor="ctr" anchorCtr="0">
          <a:noAutofit/>
        </a:bodyPr>
        <a:lstStyle/>
        <a:p>
          <a:pPr marL="0" lvl="0" indent="0" algn="ctr" defTabSz="1422400" rtl="0">
            <a:lnSpc>
              <a:spcPct val="90000"/>
            </a:lnSpc>
            <a:spcBef>
              <a:spcPct val="0"/>
            </a:spcBef>
            <a:spcAft>
              <a:spcPct val="35000"/>
            </a:spcAft>
            <a:buNone/>
          </a:pPr>
          <a:r>
            <a:rPr lang="en-US" sz="3200" b="1" i="0" u="none" kern="1200">
              <a:latin typeface="Times New Roman" panose="02020603050405020304" pitchFamily="18" charset="0"/>
              <a:cs typeface="Times New Roman" panose="02020603050405020304" pitchFamily="18" charset="0"/>
            </a:rPr>
            <a:t>Why 4</a:t>
          </a:r>
          <a:r>
            <a:rPr lang="en-US" sz="3200" b="0" i="0" u="none" kern="1200">
              <a:latin typeface="Times New Roman" panose="02020603050405020304" pitchFamily="18" charset="0"/>
              <a:cs typeface="Times New Roman" panose="02020603050405020304" pitchFamily="18" charset="0"/>
            </a:rPr>
            <a:t>- Staff shortage occur th due to low lay limited benefits and workplace inflexibility</a:t>
          </a:r>
          <a:endParaRPr lang="en-US" sz="3200" b="0" kern="1200">
            <a:latin typeface="Times New Roman" panose="02020603050405020304" pitchFamily="18" charset="0"/>
            <a:cs typeface="Times New Roman" panose="02020603050405020304" pitchFamily="18" charset="0"/>
          </a:endParaRPr>
        </a:p>
      </dsp:txBody>
      <dsp:txXfrm>
        <a:off x="777295" y="5588015"/>
        <a:ext cx="12793871" cy="916580"/>
      </dsp:txXfrm>
    </dsp:sp>
    <dsp:sp modelId="{C218680F-B46F-4D22-9123-6A152F824E8B}">
      <dsp:nvSpPr>
        <dsp:cNvPr id="0" name=""/>
        <dsp:cNvSpPr/>
      </dsp:nvSpPr>
      <dsp:spPr>
        <a:xfrm>
          <a:off x="0" y="7593690"/>
          <a:ext cx="14554200" cy="5544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sp>
    <dsp:sp modelId="{297A0590-E654-4FA2-A55B-A5D90240CCB9}">
      <dsp:nvSpPr>
        <dsp:cNvPr id="0" name=""/>
        <dsp:cNvSpPr/>
      </dsp:nvSpPr>
      <dsp:spPr>
        <a:xfrm>
          <a:off x="727710" y="6902660"/>
          <a:ext cx="12893041" cy="1015750"/>
        </a:xfrm>
        <a:prstGeom prst="round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5080" tIns="0" rIns="385080" bIns="0" numCol="1" spcCol="1270" anchor="ctr" anchorCtr="0">
          <a:noAutofit/>
        </a:bodyPr>
        <a:lstStyle/>
        <a:p>
          <a:pPr marL="0" lvl="0" indent="0" algn="ctr" defTabSz="1422400" rtl="0">
            <a:lnSpc>
              <a:spcPct val="90000"/>
            </a:lnSpc>
            <a:spcBef>
              <a:spcPct val="0"/>
            </a:spcBef>
            <a:spcAft>
              <a:spcPct val="35000"/>
            </a:spcAft>
            <a:buNone/>
          </a:pPr>
          <a:r>
            <a:rPr lang="en-US" sz="3200" b="1" i="0" u="none" kern="1200" dirty="0">
              <a:latin typeface="Times New Roman" panose="02020603050405020304" pitchFamily="18" charset="0"/>
              <a:cs typeface="Times New Roman" panose="02020603050405020304" pitchFamily="18" charset="0"/>
            </a:rPr>
            <a:t>Why 5</a:t>
          </a:r>
          <a:r>
            <a:rPr lang="en-US" sz="3200" b="0" i="0" u="none" kern="1200" dirty="0">
              <a:latin typeface="Times New Roman" panose="02020603050405020304" pitchFamily="18" charset="0"/>
              <a:cs typeface="Times New Roman" panose="02020603050405020304" pitchFamily="18" charset="0"/>
            </a:rPr>
            <a:t>- Ineffective HR strategies due to poor workplace autonomy and work standardization</a:t>
          </a:r>
          <a:endParaRPr lang="en-US" sz="3200" b="0" kern="1200" dirty="0">
            <a:latin typeface="Times New Roman" panose="02020603050405020304" pitchFamily="18" charset="0"/>
            <a:cs typeface="Times New Roman" panose="02020603050405020304" pitchFamily="18" charset="0"/>
          </a:endParaRPr>
        </a:p>
      </dsp:txBody>
      <dsp:txXfrm>
        <a:off x="777295" y="6952245"/>
        <a:ext cx="12793871" cy="9165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618C0-8589-4A5E-B53A-2430517C1FF7}" type="datetimeFigureOut">
              <a:rPr lang="en-GB" smtClean="0"/>
              <a:pPr/>
              <a:t>01/08/2026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B6809A-9FD5-4BC3-B4D6-1D1453790F97}" type="slidenum">
              <a:rPr lang="en-GB" smtClean="0"/>
              <a:pPr/>
              <a:t>‹#›</a:t>
            </a:fld>
            <a:endParaRPr lang="en-GB"/>
          </a:p>
        </p:txBody>
      </p:sp>
    </p:spTree>
    <p:extLst>
      <p:ext uri="{BB962C8B-B14F-4D97-AF65-F5344CB8AC3E}">
        <p14:creationId xmlns:p14="http://schemas.microsoft.com/office/powerpoint/2010/main" val="1133047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This section introduces IKEA and show cases by the job design and satisfaction plays an important role. It will also review current practices and we highlight the opportunities for improvement.</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2</a:t>
            </a:fld>
            <a:endParaRPr lang="en-GB"/>
          </a:p>
        </p:txBody>
      </p:sp>
    </p:spTree>
    <p:extLst>
      <p:ext uri="{BB962C8B-B14F-4D97-AF65-F5344CB8AC3E}">
        <p14:creationId xmlns:p14="http://schemas.microsoft.com/office/powerpoint/2010/main" val="2350772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IKEA is one of the global leaders in retail furniture and have a very strong people centric HR environment. Its flat hierarchy as well as collaborative culture makes job design and satisfaction very central to sustaining the innovation as well as focus on the consumers.</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3</a:t>
            </a:fld>
            <a:endParaRPr lang="en-GB"/>
          </a:p>
        </p:txBody>
      </p:sp>
    </p:spTree>
    <p:extLst>
      <p:ext uri="{BB962C8B-B14F-4D97-AF65-F5344CB8AC3E}">
        <p14:creationId xmlns:p14="http://schemas.microsoft.com/office/powerpoint/2010/main" val="182643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Job design along with satisfaction, place, and an important role for the motivation, retention as well as productivity of the employees. At IKEA, the empowerment along with collaboration are deeply embedded in the culture, which make these factors very important for maintaining innovation as well as alignment with the strategic objective of the brand.</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4</a:t>
            </a:fld>
            <a:endParaRPr lang="en-GB"/>
          </a:p>
        </p:txBody>
      </p:sp>
    </p:spTree>
    <p:extLst>
      <p:ext uri="{BB962C8B-B14F-4D97-AF65-F5344CB8AC3E}">
        <p14:creationId xmlns:p14="http://schemas.microsoft.com/office/powerpoint/2010/main" val="2806138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HR philosophy of the company focuses upon equality, empowerment as well as collaborations. The values of the company like togetherness and respect helps in riding the practices that alliance well with the mission and culture of the company.</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5</a:t>
            </a:fld>
            <a:endParaRPr lang="en-GB"/>
          </a:p>
        </p:txBody>
      </p:sp>
    </p:spTree>
    <p:extLst>
      <p:ext uri="{BB962C8B-B14F-4D97-AF65-F5344CB8AC3E}">
        <p14:creationId xmlns:p14="http://schemas.microsoft.com/office/powerpoint/2010/main" val="2876322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IKEA enhances the job satisfaction of the employees by providing them with fair pay, career development as well as diversity policies. This helps in ensuring that the employees feel valued and supported while working.</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6</a:t>
            </a:fld>
            <a:endParaRPr lang="en-GB"/>
          </a:p>
        </p:txBody>
      </p:sp>
    </p:spTree>
    <p:extLst>
      <p:ext uri="{BB962C8B-B14F-4D97-AF65-F5344CB8AC3E}">
        <p14:creationId xmlns:p14="http://schemas.microsoft.com/office/powerpoint/2010/main" val="964849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IKEA lessons to its employees actively with the help of surveys and feedback </a:t>
            </a:r>
            <a:r>
              <a:rPr lang="en-US" dirty="0" err="1"/>
              <a:t>programmes</a:t>
            </a:r>
            <a:r>
              <a:rPr lang="en-US" dirty="0"/>
              <a:t>. This represents the continuous improvement culture of the company which addresses the concerns of the employees. The open communication and continuous improvement, showcases engagement and loyalty among the employees.</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7</a:t>
            </a:fld>
            <a:endParaRPr lang="en-GB"/>
          </a:p>
        </p:txBody>
      </p:sp>
    </p:spTree>
    <p:extLst>
      <p:ext uri="{BB962C8B-B14F-4D97-AF65-F5344CB8AC3E}">
        <p14:creationId xmlns:p14="http://schemas.microsoft.com/office/powerpoint/2010/main" val="2828325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AI and digital tools can help in </a:t>
            </a:r>
            <a:r>
              <a:rPr lang="en-US" dirty="0" err="1"/>
              <a:t>optimising</a:t>
            </a:r>
            <a:r>
              <a:rPr lang="en-US" dirty="0"/>
              <a:t> the processes like scheduling, enhancing collaboration as well as reduction in the repetitive tasks. The analytics can further help in identifying the skill gaps, supporting the flexible as well as hybrid working models at IKEA, which can improve the workflows.</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8</a:t>
            </a:fld>
            <a:endParaRPr lang="en-GB"/>
          </a:p>
        </p:txBody>
      </p:sp>
    </p:spTree>
    <p:extLst>
      <p:ext uri="{BB962C8B-B14F-4D97-AF65-F5344CB8AC3E}">
        <p14:creationId xmlns:p14="http://schemas.microsoft.com/office/powerpoint/2010/main" val="3992299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AI can help in </a:t>
            </a:r>
            <a:r>
              <a:rPr lang="en-US" dirty="0" err="1"/>
              <a:t>personalising</a:t>
            </a:r>
            <a:r>
              <a:rPr lang="en-US" dirty="0"/>
              <a:t> the career development, give recognition and can also support the overall well-being of the employees. The digital tools further helps in enhancing the communication and also ensures fairness while rewarding which boost the employee morale.</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9</a:t>
            </a:fld>
            <a:endParaRPr lang="en-GB"/>
          </a:p>
        </p:txBody>
      </p:sp>
    </p:spTree>
    <p:extLst>
      <p:ext uri="{BB962C8B-B14F-4D97-AF65-F5344CB8AC3E}">
        <p14:creationId xmlns:p14="http://schemas.microsoft.com/office/powerpoint/2010/main" val="2979745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AI can help in </a:t>
            </a:r>
            <a:r>
              <a:rPr lang="en-US" dirty="0" err="1"/>
              <a:t>personalising</a:t>
            </a:r>
            <a:r>
              <a:rPr lang="en-US" dirty="0"/>
              <a:t> the career development, give recognition and can also support the overall well-being of the employees. The digital tools further helps in enhancing the communication and also ensures fairness while rewarding which boost the employee morale.</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10</a:t>
            </a:fld>
            <a:endParaRPr lang="en-GB"/>
          </a:p>
        </p:txBody>
      </p:sp>
    </p:spTree>
    <p:extLst>
      <p:ext uri="{BB962C8B-B14F-4D97-AF65-F5344CB8AC3E}">
        <p14:creationId xmlns:p14="http://schemas.microsoft.com/office/powerpoint/2010/main" val="2020045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IKEA can align its HRM strategies with sustainability and innovation by making use of AI in order to forecast the needs of the workforce. It can also help the company and strengthen the employee engagement with the help of digital platforms.</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11</a:t>
            </a:fld>
            <a:endParaRPr lang="en-GB"/>
          </a:p>
        </p:txBody>
      </p:sp>
    </p:spTree>
    <p:extLst>
      <p:ext uri="{BB962C8B-B14F-4D97-AF65-F5344CB8AC3E}">
        <p14:creationId xmlns:p14="http://schemas.microsoft.com/office/powerpoint/2010/main" val="2823831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Ultimately, IKEA has a very strong foundation, but it is very important for the company to embrace AI and similar Digital tools. The company should be very adaptable so that it can sustain the competitiveness and employee satisfaction in the near future.</a:t>
            </a:r>
          </a:p>
          <a:p>
            <a:endParaRPr lang="en-GB" dirty="0"/>
          </a:p>
        </p:txBody>
      </p:sp>
      <p:sp>
        <p:nvSpPr>
          <p:cNvPr id="4" name="Slide Number Placeholder 3"/>
          <p:cNvSpPr>
            <a:spLocks noGrp="1"/>
          </p:cNvSpPr>
          <p:nvPr>
            <p:ph type="sldNum" sz="quarter" idx="5"/>
          </p:nvPr>
        </p:nvSpPr>
        <p:spPr/>
        <p:txBody>
          <a:bodyPr/>
          <a:lstStyle/>
          <a:p>
            <a:fld id="{B1B6809A-9FD5-4BC3-B4D6-1D1453790F97}" type="slidenum">
              <a:rPr lang="en-GB" smtClean="0"/>
              <a:pPr/>
              <a:t>12</a:t>
            </a:fld>
            <a:endParaRPr lang="en-GB"/>
          </a:p>
        </p:txBody>
      </p:sp>
    </p:spTree>
    <p:extLst>
      <p:ext uri="{BB962C8B-B14F-4D97-AF65-F5344CB8AC3E}">
        <p14:creationId xmlns:p14="http://schemas.microsoft.com/office/powerpoint/2010/main" val="2678602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IKEA has been ineffective in managing its internal workflow due to the growing issues of staff turnover and shortage in the retail sector.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13</a:t>
            </a:fld>
            <a:endParaRPr lang="en-GB"/>
          </a:p>
        </p:txBody>
      </p:sp>
    </p:spTree>
    <p:extLst>
      <p:ext uri="{BB962C8B-B14F-4D97-AF65-F5344CB8AC3E}">
        <p14:creationId xmlns:p14="http://schemas.microsoft.com/office/powerpoint/2010/main" val="502108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outlines that as a service driven company such as </a:t>
            </a:r>
            <a:r>
              <a:rPr lang="en-US" sz="1200" b="0" i="0" u="none" strike="noStrike" kern="1200" dirty="0" err="1">
                <a:solidFill>
                  <a:schemeClr val="tx1"/>
                </a:solidFill>
                <a:effectLst/>
                <a:latin typeface="+mn-lt"/>
                <a:ea typeface="+mn-ea"/>
                <a:cs typeface="+mn-cs"/>
              </a:rPr>
              <a:t>IKEAa</a:t>
            </a:r>
            <a:r>
              <a:rPr lang="en-US" sz="1200" b="0" i="0" u="none" strike="noStrike" kern="1200" dirty="0">
                <a:solidFill>
                  <a:schemeClr val="tx1"/>
                </a:solidFill>
                <a:effectLst/>
                <a:latin typeface="+mn-lt"/>
                <a:ea typeface="+mn-ea"/>
                <a:cs typeface="+mn-cs"/>
              </a:rPr>
              <a:t> dissatisfied workforce can lead dissatisfied customers that directly impact the business performance and revenue generation.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14</a:t>
            </a:fld>
            <a:endParaRPr lang="en-GB"/>
          </a:p>
        </p:txBody>
      </p:sp>
    </p:spTree>
    <p:extLst>
      <p:ext uri="{BB962C8B-B14F-4D97-AF65-F5344CB8AC3E}">
        <p14:creationId xmlns:p14="http://schemas.microsoft.com/office/powerpoint/2010/main" val="19889912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growing concerns of staff layoff and volunteer turnover outline that IKEA have poor approach to managing its staff during uncertain market conditions that directly impact job satisfaction due to poor job design.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15</a:t>
            </a:fld>
            <a:endParaRPr lang="en-GB"/>
          </a:p>
        </p:txBody>
      </p:sp>
    </p:spTree>
    <p:extLst>
      <p:ext uri="{BB962C8B-B14F-4D97-AF65-F5344CB8AC3E}">
        <p14:creationId xmlns:p14="http://schemas.microsoft.com/office/powerpoint/2010/main" val="2524455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However, the poor workplace environment is also a major contributor that is impacting the efficiency of IKEA and causing job dissatisfaction.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16</a:t>
            </a:fld>
            <a:endParaRPr lang="en-GB"/>
          </a:p>
        </p:txBody>
      </p:sp>
    </p:spTree>
    <p:extLst>
      <p:ext uri="{BB962C8B-B14F-4D97-AF65-F5344CB8AC3E}">
        <p14:creationId xmlns:p14="http://schemas.microsoft.com/office/powerpoint/2010/main" val="3586947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can be argued that instead of cutting headcount, IKEA offered AI skill training and </a:t>
            </a:r>
            <a:r>
              <a:rPr lang="en-US" sz="1200" b="0" i="0" u="none" strike="noStrike" kern="1200" dirty="0" err="1">
                <a:solidFill>
                  <a:schemeClr val="tx1"/>
                </a:solidFill>
                <a:effectLst/>
                <a:latin typeface="+mn-lt"/>
                <a:ea typeface="+mn-ea"/>
                <a:cs typeface="+mn-cs"/>
              </a:rPr>
              <a:t>upskilling</a:t>
            </a:r>
            <a:r>
              <a:rPr lang="en-US" sz="1200" b="0" i="0" u="none" strike="noStrike" kern="1200" dirty="0">
                <a:solidFill>
                  <a:schemeClr val="tx1"/>
                </a:solidFill>
                <a:effectLst/>
                <a:latin typeface="+mn-lt"/>
                <a:ea typeface="+mn-ea"/>
                <a:cs typeface="+mn-cs"/>
              </a:rPr>
              <a:t> to improve ethical accountability of the brand.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17</a:t>
            </a:fld>
            <a:endParaRPr lang="en-GB"/>
          </a:p>
        </p:txBody>
      </p:sp>
    </p:spTree>
    <p:extLst>
      <p:ext uri="{BB962C8B-B14F-4D97-AF65-F5344CB8AC3E}">
        <p14:creationId xmlns:p14="http://schemas.microsoft.com/office/powerpoint/2010/main" val="3726943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root cause analysis has identified that the root cause of poor job satisfaction is driven by different categories of factors including people, methods, environment and management teams as mentioned in the picture. The management teams of IKEA experienced a reduction in employee engagement due to high employee turnover that crept well above 30% (Boyle, 2024).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18</a:t>
            </a:fld>
            <a:endParaRPr lang="en-GB"/>
          </a:p>
        </p:txBody>
      </p:sp>
    </p:spTree>
    <p:extLst>
      <p:ext uri="{BB962C8B-B14F-4D97-AF65-F5344CB8AC3E}">
        <p14:creationId xmlns:p14="http://schemas.microsoft.com/office/powerpoint/2010/main" val="3496410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poor workplace condition and ineffective scheduling systems, lacking at IKEA is a major concern affecting job design and job satisfaction. </a:t>
            </a: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19</a:t>
            </a:fld>
            <a:endParaRPr lang="en-GB"/>
          </a:p>
        </p:txBody>
      </p:sp>
    </p:spTree>
    <p:extLst>
      <p:ext uri="{BB962C8B-B14F-4D97-AF65-F5344CB8AC3E}">
        <p14:creationId xmlns:p14="http://schemas.microsoft.com/office/powerpoint/2010/main" val="31171280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leadership behavior and approaches are significant for strengthening job satisfaction and design through developing recruitment and employee management approaches based on changes in the labor market.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20</a:t>
            </a:fld>
            <a:endParaRPr lang="en-GB"/>
          </a:p>
        </p:txBody>
      </p:sp>
    </p:spTree>
    <p:extLst>
      <p:ext uri="{BB962C8B-B14F-4D97-AF65-F5344CB8AC3E}">
        <p14:creationId xmlns:p14="http://schemas.microsoft.com/office/powerpoint/2010/main" val="15191267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issues of poor workforce management and high employee turnover at IKEA is caused by the ineffective HR strategy and job design by the management teams.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21</a:t>
            </a:fld>
            <a:endParaRPr lang="en-GB"/>
          </a:p>
        </p:txBody>
      </p:sp>
    </p:spTree>
    <p:extLst>
      <p:ext uri="{BB962C8B-B14F-4D97-AF65-F5344CB8AC3E}">
        <p14:creationId xmlns:p14="http://schemas.microsoft.com/office/powerpoint/2010/main" val="3111582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IKEA integrate Diversity and Inclusion policy along with Performance and Development policy for measuring its performance and improve cultural approach</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22</a:t>
            </a:fld>
            <a:endParaRPr lang="en-GB"/>
          </a:p>
        </p:txBody>
      </p:sp>
    </p:spTree>
    <p:extLst>
      <p:ext uri="{BB962C8B-B14F-4D97-AF65-F5344CB8AC3E}">
        <p14:creationId xmlns:p14="http://schemas.microsoft.com/office/powerpoint/2010/main" val="27870878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However, use of AI and ML to enhance recruitment and selection is limited at IKEA that needs to be addressed to enhance performance and operational efficiency. </a:t>
            </a:r>
            <a:endParaRPr lang="en-US" b="0" dirty="0">
              <a:effectLst/>
            </a:endParaRPr>
          </a:p>
          <a:p>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23</a:t>
            </a:fld>
            <a:endParaRPr lang="en-GB"/>
          </a:p>
        </p:txBody>
      </p:sp>
    </p:spTree>
    <p:extLst>
      <p:ext uri="{BB962C8B-B14F-4D97-AF65-F5344CB8AC3E}">
        <p14:creationId xmlns:p14="http://schemas.microsoft.com/office/powerpoint/2010/main" val="5612148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competitiveness of the market along with rising competition from companies Ashley Furniture and </a:t>
            </a:r>
            <a:r>
              <a:rPr lang="en-US" sz="1200" b="0" i="0" u="none" strike="noStrike" kern="1200" dirty="0" err="1">
                <a:solidFill>
                  <a:schemeClr val="tx1"/>
                </a:solidFill>
                <a:effectLst/>
                <a:latin typeface="+mn-lt"/>
                <a:ea typeface="+mn-ea"/>
                <a:cs typeface="+mn-cs"/>
              </a:rPr>
              <a:t>Wayfair</a:t>
            </a:r>
            <a:r>
              <a:rPr lang="en-US" sz="1200" b="0" i="0" u="none" strike="noStrike" kern="1200" dirty="0">
                <a:solidFill>
                  <a:schemeClr val="tx1"/>
                </a:solidFill>
                <a:effectLst/>
                <a:latin typeface="+mn-lt"/>
                <a:ea typeface="+mn-ea"/>
                <a:cs typeface="+mn-cs"/>
              </a:rPr>
              <a:t> creates significant pressure for IKEA to operate (Petro, 2025).</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24</a:t>
            </a:fld>
            <a:endParaRPr lang="en-GB"/>
          </a:p>
        </p:txBody>
      </p:sp>
    </p:spTree>
    <p:extLst>
      <p:ext uri="{BB962C8B-B14F-4D97-AF65-F5344CB8AC3E}">
        <p14:creationId xmlns:p14="http://schemas.microsoft.com/office/powerpoint/2010/main" val="1304695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Management at IKEA must focus on improving its business accountability and strategic integration of HR approaches</a:t>
            </a:r>
            <a:endParaRPr lang="en-US" b="0" dirty="0">
              <a:effectLst/>
            </a:endParaRPr>
          </a:p>
          <a:p>
            <a:endParaRPr lang="en-GB"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25</a:t>
            </a:fld>
            <a:endParaRPr lang="en-GB"/>
          </a:p>
        </p:txBody>
      </p:sp>
    </p:spTree>
    <p:extLst>
      <p:ext uri="{BB962C8B-B14F-4D97-AF65-F5344CB8AC3E}">
        <p14:creationId xmlns:p14="http://schemas.microsoft.com/office/powerpoint/2010/main" val="40096941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Previous analysis highlighted scheduling and workload-related problems. The recommendations directly address the issues. IKEA has already reduced voluntary turnover to 16%, which indicates effective employee-focused HR practices (</a:t>
            </a:r>
            <a:r>
              <a:rPr lang="en-GB" sz="1200" kern="1200" dirty="0" err="1">
                <a:solidFill>
                  <a:schemeClr val="tx1"/>
                </a:solidFill>
                <a:latin typeface="+mn-lt"/>
                <a:ea typeface="+mn-ea"/>
                <a:cs typeface="+mn-cs"/>
              </a:rPr>
              <a:t>Ingka</a:t>
            </a:r>
            <a:r>
              <a:rPr lang="en-GB" sz="1200" kern="1200" dirty="0">
                <a:solidFill>
                  <a:schemeClr val="tx1"/>
                </a:solidFill>
                <a:latin typeface="+mn-lt"/>
                <a:ea typeface="+mn-ea"/>
                <a:cs typeface="+mn-cs"/>
              </a:rPr>
              <a:t> Group, 2025). The next recommendation improves employee satisfaction, job design and operational efficiency using evidence-based HRM principles.</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26</a:t>
            </a:fld>
            <a:endParaRPr lang="en-GB"/>
          </a:p>
        </p:txBody>
      </p:sp>
    </p:spTree>
    <p:extLst>
      <p:ext uri="{BB962C8B-B14F-4D97-AF65-F5344CB8AC3E}">
        <p14:creationId xmlns:p14="http://schemas.microsoft.com/office/powerpoint/2010/main" val="13885259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job characteristics model recommends increasing autonomy, skill variety and feedback. Self-scheduling of the IKEA initiative directly supports employee control over working hours, while cross-training increases meaningful work (Schneider, 2024). It is also effective in improving motivation and reducing stress while increasing employee retention rate and satisfaction across retail operations. Hackman and Oldham's models suggest reaching jobs through skill variety, autonomy, meaningful work and feedback. Applying the dimensions enables IKEA to reduce dissatisfaction caused by an unpredictable schedule while improving employee engagement, motivation and retention.</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27</a:t>
            </a:fld>
            <a:endParaRPr lang="en-GB"/>
          </a:p>
        </p:txBody>
      </p:sp>
    </p:spTree>
    <p:extLst>
      <p:ext uri="{BB962C8B-B14F-4D97-AF65-F5344CB8AC3E}">
        <p14:creationId xmlns:p14="http://schemas.microsoft.com/office/powerpoint/2010/main" val="36676894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AI should be used to support employees and not replace them. IKEA is training 30000 employees in AI literacy that enables technology to improve productivity (</a:t>
            </a:r>
            <a:r>
              <a:rPr lang="en-GB" sz="1200" kern="1200" dirty="0" err="1">
                <a:solidFill>
                  <a:schemeClr val="tx1"/>
                </a:solidFill>
                <a:latin typeface="+mn-lt"/>
                <a:ea typeface="+mn-ea"/>
                <a:cs typeface="+mn-cs"/>
              </a:rPr>
              <a:t>Ingka</a:t>
            </a:r>
            <a:r>
              <a:rPr lang="en-GB" sz="1200" kern="1200" dirty="0">
                <a:solidFill>
                  <a:schemeClr val="tx1"/>
                </a:solidFill>
                <a:latin typeface="+mn-lt"/>
                <a:ea typeface="+mn-ea"/>
                <a:cs typeface="+mn-cs"/>
              </a:rPr>
              <a:t> Group, 2024). It is also effective in improving and protecting the satisfaction and well-being of employees. Intelligent scheduling predicts customer demand, allocates shifts fairly and balances workload.</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28</a:t>
            </a:fld>
            <a:endParaRPr lang="en-GB"/>
          </a:p>
        </p:txBody>
      </p:sp>
    </p:spTree>
    <p:extLst>
      <p:ext uri="{BB962C8B-B14F-4D97-AF65-F5344CB8AC3E}">
        <p14:creationId xmlns:p14="http://schemas.microsoft.com/office/powerpoint/2010/main" val="2072359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Implementation should begin with pilot stores before organisation-wide rollout. Managers, HR and technology teams should monitor employee turnover, satisfaction and productivity. Continuous evaluation allows IKEA to refine the job design while ensuring that AI supports employee well-being rather than increasing workplace pressure (</a:t>
            </a:r>
            <a:r>
              <a:rPr lang="en-GB" sz="1200" kern="1200" dirty="0" err="1">
                <a:solidFill>
                  <a:schemeClr val="tx1"/>
                </a:solidFill>
                <a:latin typeface="+mn-lt"/>
                <a:ea typeface="+mn-ea"/>
                <a:cs typeface="+mn-cs"/>
              </a:rPr>
              <a:t>WorkRise</a:t>
            </a:r>
            <a:r>
              <a:rPr lang="en-GB" sz="1200" kern="1200" dirty="0">
                <a:solidFill>
                  <a:schemeClr val="tx1"/>
                </a:solidFill>
                <a:latin typeface="+mn-lt"/>
                <a:ea typeface="+mn-ea"/>
                <a:cs typeface="+mn-cs"/>
              </a:rPr>
              <a:t> Network, 2024).</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29</a:t>
            </a:fld>
            <a:endParaRPr lang="en-GB"/>
          </a:p>
        </p:txBody>
      </p:sp>
    </p:spTree>
    <p:extLst>
      <p:ext uri="{BB962C8B-B14F-4D97-AF65-F5344CB8AC3E}">
        <p14:creationId xmlns:p14="http://schemas.microsoft.com/office/powerpoint/2010/main" val="369226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Success should be measured using business outcomes and employee satisfaction rather than only financial performance. Higher engagement improves customer service, productivity and retention. Monitoring absenteeism, employee engagement and turnover enables IKEA to evaluate whether redesigned jobs create sustainable improvement in employee satisfaction.</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30</a:t>
            </a:fld>
            <a:endParaRPr lang="en-GB"/>
          </a:p>
        </p:txBody>
      </p:sp>
    </p:spTree>
    <p:extLst>
      <p:ext uri="{BB962C8B-B14F-4D97-AF65-F5344CB8AC3E}">
        <p14:creationId xmlns:p14="http://schemas.microsoft.com/office/powerpoint/2010/main" val="39856970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Over the next decade, repetitive retail activities will increasingly become automated. Rather than completely replacing the employees, AI needs to be incorporated where it complements the work by reducing administrative tasks, enabling staff to spend more time delivering a customised customer experience and improving inventory accuracy.</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31</a:t>
            </a:fld>
            <a:endParaRPr lang="en-GB"/>
          </a:p>
        </p:txBody>
      </p:sp>
    </p:spTree>
    <p:extLst>
      <p:ext uri="{BB962C8B-B14F-4D97-AF65-F5344CB8AC3E}">
        <p14:creationId xmlns:p14="http://schemas.microsoft.com/office/powerpoint/2010/main" val="1305315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Job redesign needs to be supported through continuous learning as employees need interpersonal capability and digital capability alongside AI literacy. Investing in future skills prepares the workforce of IKEA for technical change while maintaining employee adaptability, confidence and long-term employability in the modern retail environment (</a:t>
            </a:r>
            <a:r>
              <a:rPr lang="en-GB" sz="1200" kern="1200" dirty="0" err="1">
                <a:solidFill>
                  <a:schemeClr val="tx1"/>
                </a:solidFill>
                <a:latin typeface="+mn-lt"/>
                <a:ea typeface="+mn-ea"/>
                <a:cs typeface="+mn-cs"/>
              </a:rPr>
              <a:t>Grodnitzky</a:t>
            </a:r>
            <a:r>
              <a:rPr lang="en-GB" sz="1200" kern="1200" dirty="0">
                <a:solidFill>
                  <a:schemeClr val="tx1"/>
                </a:solidFill>
                <a:latin typeface="+mn-lt"/>
                <a:ea typeface="+mn-ea"/>
                <a:cs typeface="+mn-cs"/>
              </a:rPr>
              <a:t>, 2024).</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32</a:t>
            </a:fld>
            <a:endParaRPr lang="en-GB"/>
          </a:p>
        </p:txBody>
      </p:sp>
    </p:spTree>
    <p:extLst>
      <p:ext uri="{BB962C8B-B14F-4D97-AF65-F5344CB8AC3E}">
        <p14:creationId xmlns:p14="http://schemas.microsoft.com/office/powerpoint/2010/main" val="20755910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Technology alone cannot improve job satisfaction. Thus, IKEA should combine AI with flexible work arrangements, well-being initiative and continuous learning opportunities (Bloomberg, 2024). A human-centred workplace reduces employee burnout, increases engagement and organisational commitment despite rapid technology transformation.</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33</a:t>
            </a:fld>
            <a:endParaRPr lang="en-GB"/>
          </a:p>
        </p:txBody>
      </p:sp>
    </p:spTree>
    <p:extLst>
      <p:ext uri="{BB962C8B-B14F-4D97-AF65-F5344CB8AC3E}">
        <p14:creationId xmlns:p14="http://schemas.microsoft.com/office/powerpoint/2010/main" val="3245706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AI creates opportunity only when employees have appropriate trust in technology and skills. IKEA should proactively manage the resistance through training, regular communication and employee involvement (CIPD, 2023). The balanced approach enables technology to improve job quality while supporting long-term organisation performance and reducing uncertainty.</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34</a:t>
            </a:fld>
            <a:endParaRPr lang="en-GB"/>
          </a:p>
        </p:txBody>
      </p:sp>
    </p:spTree>
    <p:extLst>
      <p:ext uri="{BB962C8B-B14F-4D97-AF65-F5344CB8AC3E}">
        <p14:creationId xmlns:p14="http://schemas.microsoft.com/office/powerpoint/2010/main" val="31273785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proposed recommendation directly responds to earlier identified challenges of workload pressure, unpredictable schedules, and employee turnover. Combining effective job design with continuous development and AI creates a motivated workforce capable of delivering superior customer experience and sustainable organisation performance.</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35</a:t>
            </a:fld>
            <a:endParaRPr lang="en-GB"/>
          </a:p>
        </p:txBody>
      </p:sp>
    </p:spTree>
    <p:extLst>
      <p:ext uri="{BB962C8B-B14F-4D97-AF65-F5344CB8AC3E}">
        <p14:creationId xmlns:p14="http://schemas.microsoft.com/office/powerpoint/2010/main" val="36455231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High performance work systems align learning, recruitment, and performance management and employee involvement into one integrated system. Applying the framework can enable IKEA to support AI adoption, redesign jobs and improve engagement. Ultimately, it will be effective in creating a better customer experience and sustainable organisational success.</a:t>
            </a:r>
            <a:endParaRPr lang="en-US"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1B6809A-9FD5-4BC3-B4D6-1D1453790F97}" type="slidenum">
              <a:rPr lang="en-GB" smtClean="0"/>
              <a:pPr/>
              <a:t>36</a:t>
            </a:fld>
            <a:endParaRPr lang="en-GB"/>
          </a:p>
        </p:txBody>
      </p:sp>
    </p:spTree>
    <p:extLst>
      <p:ext uri="{BB962C8B-B14F-4D97-AF65-F5344CB8AC3E}">
        <p14:creationId xmlns:p14="http://schemas.microsoft.com/office/powerpoint/2010/main" val="19499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24805-A96B-68F7-50E3-F2DCA34E2AF5}"/>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IN"/>
          </a:p>
        </p:txBody>
      </p:sp>
      <p:sp>
        <p:nvSpPr>
          <p:cNvPr id="3" name="Subtitle 2">
            <a:extLst>
              <a:ext uri="{FF2B5EF4-FFF2-40B4-BE49-F238E27FC236}">
                <a16:creationId xmlns:a16="http://schemas.microsoft.com/office/drawing/2014/main" id="{063CF20E-B1CE-4996-6A39-727805D05345}"/>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A6D97D6-2CAA-0F4F-4568-3E1B64BF7750}"/>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5" name="Footer Placeholder 4">
            <a:extLst>
              <a:ext uri="{FF2B5EF4-FFF2-40B4-BE49-F238E27FC236}">
                <a16:creationId xmlns:a16="http://schemas.microsoft.com/office/drawing/2014/main" id="{CE04734F-807F-89CB-30C1-281D310481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3EDF75-007C-8028-617A-7CC4733AAFA4}"/>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85040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48941-153A-A570-EB89-A4787F807C1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8E16CFB-EE87-22B1-1D78-66EE6A6F17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1F66F48-927A-B64E-206B-FB6AFEF548B0}"/>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5" name="Footer Placeholder 4">
            <a:extLst>
              <a:ext uri="{FF2B5EF4-FFF2-40B4-BE49-F238E27FC236}">
                <a16:creationId xmlns:a16="http://schemas.microsoft.com/office/drawing/2014/main" id="{012071C3-AD81-BEAA-F013-7819892C7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62AB6C-CD2E-648B-7842-F9BEE0A81D27}"/>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73658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8C87-35FF-D94C-F274-8DAE90EE8239}"/>
              </a:ext>
            </a:extLst>
          </p:cNvPr>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E52B9EC-D2DE-1416-DA68-0183C9BD9216}"/>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0DC29B-BDC9-A665-08D5-9B1F07A6D800}"/>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5" name="Footer Placeholder 4">
            <a:extLst>
              <a:ext uri="{FF2B5EF4-FFF2-40B4-BE49-F238E27FC236}">
                <a16:creationId xmlns:a16="http://schemas.microsoft.com/office/drawing/2014/main" id="{EDD3DE87-ACA8-A82C-BFB1-20DF893B00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7EACC0-C2EE-3154-CB3A-105BC68D4C4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38340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6613C-D0B0-D776-49A2-98DF7ADDC11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F79D41B-5E26-3870-22E5-3E9CDBDC1068}"/>
              </a:ext>
            </a:extLst>
          </p:cNvPr>
          <p:cNvSpPr>
            <a:spLocks noGrp="1"/>
          </p:cNvSpPr>
          <p:nvPr>
            <p:ph sz="half" idx="1"/>
          </p:nvPr>
        </p:nvSpPr>
        <p:spPr>
          <a:xfrm>
            <a:off x="1257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AD7E737-6F41-22DF-5ACD-70A72B469B95}"/>
              </a:ext>
            </a:extLst>
          </p:cNvPr>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D767CD9-EBFF-C9D0-7C33-BD1F6ABDA03B}"/>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6" name="Footer Placeholder 5">
            <a:extLst>
              <a:ext uri="{FF2B5EF4-FFF2-40B4-BE49-F238E27FC236}">
                <a16:creationId xmlns:a16="http://schemas.microsoft.com/office/drawing/2014/main" id="{018D75BE-BB4E-D5DB-0583-AB98B26AC6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372B00-ED27-DE70-81B9-3404C91787D3}"/>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86111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0D950-D1AC-8F2A-12D8-9AE62F90B724}"/>
              </a:ext>
            </a:extLst>
          </p:cNvPr>
          <p:cNvSpPr>
            <a:spLocks noGrp="1"/>
          </p:cNvSpPr>
          <p:nvPr>
            <p:ph type="title"/>
          </p:nvPr>
        </p:nvSpPr>
        <p:spPr>
          <a:xfrm>
            <a:off x="1259682" y="547688"/>
            <a:ext cx="15773400" cy="1988345"/>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D5BC800-6B85-0BE5-100E-3F6E8E3E25BE}"/>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238CE936-8191-F80F-04A5-64398D925B95}"/>
              </a:ext>
            </a:extLst>
          </p:cNvPr>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6E39105-FE94-A2C5-6C74-0115F78904D1}"/>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CBBD82B1-7A0A-54CC-F269-8948ADEE83BD}"/>
              </a:ext>
            </a:extLst>
          </p:cNvPr>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E2C8C01-BDA0-EB01-9FF4-90802DDA1B9D}"/>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8" name="Footer Placeholder 7">
            <a:extLst>
              <a:ext uri="{FF2B5EF4-FFF2-40B4-BE49-F238E27FC236}">
                <a16:creationId xmlns:a16="http://schemas.microsoft.com/office/drawing/2014/main" id="{0F57F907-B5F6-D4EE-1023-F17034B7E18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0E1FD1-1847-B6B9-936C-62E821A33AE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8576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2F79-A61F-89BB-8579-7F3567619DA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B9B2AFC-A24D-75D0-DF16-7DC7A90FFEC0}"/>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4" name="Footer Placeholder 3">
            <a:extLst>
              <a:ext uri="{FF2B5EF4-FFF2-40B4-BE49-F238E27FC236}">
                <a16:creationId xmlns:a16="http://schemas.microsoft.com/office/drawing/2014/main" id="{D0D16503-9438-28C8-51A0-9A3D9EB1AA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5C5A43F-5BE5-289F-C7A7-7BF610B61759}"/>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91803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690752-9D39-E1C1-AF28-9AA3CC63C1D2}"/>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3" name="Footer Placeholder 2">
            <a:extLst>
              <a:ext uri="{FF2B5EF4-FFF2-40B4-BE49-F238E27FC236}">
                <a16:creationId xmlns:a16="http://schemas.microsoft.com/office/drawing/2014/main" id="{3423E1A9-1A7A-1A2B-E0E0-FA1DED2E605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5C85279-C243-9B35-C5E0-0102983A2664}"/>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93084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7EA0D-D2D0-BA86-DE3A-487EE1A0F146}"/>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BCB49CE-0351-FE71-1AFE-96D9D76A7038}"/>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3FC2AA1-4AD6-C41A-8CD9-A766B000D9E8}"/>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5B0837B8-2857-7397-AE7B-C217387CB4E0}"/>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6" name="Footer Placeholder 5">
            <a:extLst>
              <a:ext uri="{FF2B5EF4-FFF2-40B4-BE49-F238E27FC236}">
                <a16:creationId xmlns:a16="http://schemas.microsoft.com/office/drawing/2014/main" id="{3825B0D2-64E2-A201-E503-A2804A91DB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C11014-D5A9-A454-7273-D326E5BB0584}"/>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61922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23F89-98FC-7382-BC04-96B819F7EDB1}"/>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89EAAE0-08D4-53D3-3930-955D2919EC14}"/>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IN"/>
          </a:p>
        </p:txBody>
      </p:sp>
      <p:sp>
        <p:nvSpPr>
          <p:cNvPr id="4" name="Text Placeholder 3">
            <a:extLst>
              <a:ext uri="{FF2B5EF4-FFF2-40B4-BE49-F238E27FC236}">
                <a16:creationId xmlns:a16="http://schemas.microsoft.com/office/drawing/2014/main" id="{385B5134-2F1E-B8CF-1A2A-B5948CF5BA6B}"/>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1C09B0C0-4117-0570-9E00-4D22F4CE1FF1}"/>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6" name="Footer Placeholder 5">
            <a:extLst>
              <a:ext uri="{FF2B5EF4-FFF2-40B4-BE49-F238E27FC236}">
                <a16:creationId xmlns:a16="http://schemas.microsoft.com/office/drawing/2014/main" id="{F3CE5724-DA73-B9DD-09FE-3AF0DD50E5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BD5C0-B106-BC89-28FD-8DD8833805D9}"/>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72045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978A7-294C-B17E-5707-3A1D600065AC}"/>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BC908DF-4127-DCA3-FC4D-A7A16A620A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2EF5F48-7F92-E3B7-B495-B99A402DA3C0}"/>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5" name="Footer Placeholder 4">
            <a:extLst>
              <a:ext uri="{FF2B5EF4-FFF2-40B4-BE49-F238E27FC236}">
                <a16:creationId xmlns:a16="http://schemas.microsoft.com/office/drawing/2014/main" id="{5E66E035-340A-FCF3-DC3B-7087996296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F4DC76-F420-43D9-73F1-3ED64D89059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6881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C487AA-FE48-F263-0B69-7CAA7EFE7DFE}"/>
              </a:ext>
            </a:extLst>
          </p:cNvPr>
          <p:cNvSpPr>
            <a:spLocks noGrp="1"/>
          </p:cNvSpPr>
          <p:nvPr>
            <p:ph type="title" orient="vert"/>
          </p:nvPr>
        </p:nvSpPr>
        <p:spPr>
          <a:xfrm>
            <a:off x="13087350" y="547688"/>
            <a:ext cx="3943350" cy="8717757"/>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BB67FB2-E95E-013A-90BB-3D25F3D67A1A}"/>
              </a:ext>
            </a:extLst>
          </p:cNvPr>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7DF1E2F-9EFF-AF76-DF4E-03F45407A96F}"/>
              </a:ext>
            </a:extLst>
          </p:cNvPr>
          <p:cNvSpPr>
            <a:spLocks noGrp="1"/>
          </p:cNvSpPr>
          <p:nvPr>
            <p:ph type="dt" sz="half" idx="10"/>
          </p:nvPr>
        </p:nvSpPr>
        <p:spPr/>
        <p:txBody>
          <a:bodyPr/>
          <a:lstStyle/>
          <a:p>
            <a:fld id="{1D8BD707-D9CF-40AE-B4C6-C98DA3205C09}" type="datetimeFigureOut">
              <a:rPr lang="en-US" smtClean="0"/>
              <a:pPr/>
              <a:t>8/1/2026</a:t>
            </a:fld>
            <a:endParaRPr lang="en-US"/>
          </a:p>
        </p:txBody>
      </p:sp>
      <p:sp>
        <p:nvSpPr>
          <p:cNvPr id="5" name="Footer Placeholder 4">
            <a:extLst>
              <a:ext uri="{FF2B5EF4-FFF2-40B4-BE49-F238E27FC236}">
                <a16:creationId xmlns:a16="http://schemas.microsoft.com/office/drawing/2014/main" id="{4D12E194-46D2-E3E0-88A8-B2148798D1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1138-061C-3700-4FE6-0DC1E60D4C1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874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42A256-4960-1A42-CC72-B7CE187F7908}"/>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71F6FF7-F3A1-1C53-F6B1-A44C276B0D90}"/>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46B66F4-44C5-552D-DE15-29C61A6CC1D7}"/>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1D8BD707-D9CF-40AE-B4C6-C98DA3205C09}" type="datetimeFigureOut">
              <a:rPr lang="en-US" smtClean="0"/>
              <a:pPr/>
              <a:t>8/1/2026</a:t>
            </a:fld>
            <a:endParaRPr lang="en-US"/>
          </a:p>
        </p:txBody>
      </p:sp>
      <p:sp>
        <p:nvSpPr>
          <p:cNvPr id="5" name="Footer Placeholder 4">
            <a:extLst>
              <a:ext uri="{FF2B5EF4-FFF2-40B4-BE49-F238E27FC236}">
                <a16:creationId xmlns:a16="http://schemas.microsoft.com/office/drawing/2014/main" id="{7C09AD11-0E48-4778-D664-9A6C8830F49A}"/>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382FAC-C92C-D916-10C5-D2C8C5EC4009}"/>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9171805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hyperlink" Target="https://www2.deloitte.com/global/en/pages/human-capital/articles/introduction-human-capital-trends.html" TargetMode="External"/><Relationship Id="rId13" Type="http://schemas.openxmlformats.org/officeDocument/2006/relationships/hyperlink" Target="https://www.ikea.com/global/en/newsroom/corporate/ikea-retail-sales-fy25-251016/?utm_source=copilot.com" TargetMode="External"/><Relationship Id="rId18" Type="http://schemas.openxmlformats.org/officeDocument/2006/relationships/hyperlink" Target="https://www.ingka.com/newsroom/ikea-retail-unleashes-ai-revolution-empowering-thousands-to-master-the-future-of-tech/" TargetMode="External"/><Relationship Id="rId26" Type="http://schemas.openxmlformats.org/officeDocument/2006/relationships/hyperlink" Target="https://www.reuters.com/business/world-at-work/ikea-franchiser-slashes-850-jobs-cost-cutting-drive-consumer-spending-falls-2026-05-18/" TargetMode="External"/><Relationship Id="rId3" Type="http://schemas.openxmlformats.org/officeDocument/2006/relationships/hyperlink" Target="https://www.business-standard.com/world-news/ikea-lost-5-000-each-time-when-a-worker-quit-so-it-began-paying-more-124061101253_1.html" TargetMode="External"/><Relationship Id="rId21" Type="http://schemas.openxmlformats.org/officeDocument/2006/relationships/hyperlink" Target="https://orcid.org/0000-0002-0814-1380" TargetMode="External"/><Relationship Id="rId7" Type="http://schemas.openxmlformats.org/officeDocument/2006/relationships/hyperlink" Target="http://dx.doi.org/10.1108/IJLSS-10-2024-259" TargetMode="External"/><Relationship Id="rId12" Type="http://schemas.openxmlformats.org/officeDocument/2006/relationships/hyperlink" Target="https://www.ikea.com/us/en/newsroom/corporate-news/ikea-launches-new-ai-powered-digital-experience-empowering-customers-to-create-lifelike-room-designs-pub58c94890/" TargetMode="External"/><Relationship Id="rId17" Type="http://schemas.openxmlformats.org/officeDocument/2006/relationships/hyperlink" Target="https://ikeafoundation.org/stories/annual-review-2023/" TargetMode="External"/><Relationship Id="rId25" Type="http://schemas.openxmlformats.org/officeDocument/2006/relationships/hyperlink" Target="https://doi.org/10.57239/PJLSS-2024-22.2.00640?utm_source=copilot.com" TargetMode="External"/><Relationship Id="rId2" Type="http://schemas.openxmlformats.org/officeDocument/2006/relationships/hyperlink" Target="https://www.bloomberg.com/news/features/2024-06-11/how-ikea-keeps-its-store-workers-from-quitting" TargetMode="External"/><Relationship Id="rId16" Type="http://schemas.openxmlformats.org/officeDocument/2006/relationships/hyperlink" Target="https://www.ikea.com/th/en/this-is-ikea/work-with-us/workplace-and-benefits-pube8f062c1/?utm_source=copilot.com" TargetMode="External"/><Relationship Id="rId20" Type="http://schemas.openxmlformats.org/officeDocument/2006/relationships/hyperlink" Target="https://doi.org/10.1016/j.grets.2024.100081" TargetMode="External"/><Relationship Id="rId29" Type="http://schemas.openxmlformats.org/officeDocument/2006/relationships/hyperlink" Target="https://www.hks.harvard.edu/publications/ikea-self-scheduling-intervention-baseline-report" TargetMode="External"/><Relationship Id="rId1" Type="http://schemas.openxmlformats.org/officeDocument/2006/relationships/slideLayout" Target="../slideLayouts/slideLayout7.xml"/><Relationship Id="rId6" Type="http://schemas.openxmlformats.org/officeDocument/2006/relationships/hyperlink" Target="https://www.cipd.org/en/knowledge/factsheets/well-being-factsheet/" TargetMode="External"/><Relationship Id="rId11" Type="http://schemas.openxmlformats.org/officeDocument/2006/relationships/hyperlink" Target="https://www.humanresourcesonline.net/case-study-how-ikea-avoids-miscommunication-among-staff?utm_source=copilot.com" TargetMode="External"/><Relationship Id="rId24" Type="http://schemas.openxmlformats.org/officeDocument/2006/relationships/hyperlink" Target="https://www.forbes.com/sites/gregpetro/2025/05/15/defying-industry-slump-new-ikea-stores-are-popping-up-all-over-what-gives/" TargetMode="External"/><Relationship Id="rId32" Type="http://schemas.openxmlformats.org/officeDocument/2006/relationships/hyperlink" Target="https://www.weforum.org/publications/the-future-of-jobs-report-2025/?utm_source=copilot.com" TargetMode="External"/><Relationship Id="rId5" Type="http://schemas.openxmlformats.org/officeDocument/2006/relationships/hyperlink" Target="https://www.cipd.org/en/knowledge/factsheets/performance-factsheet/" TargetMode="External"/><Relationship Id="rId15" Type="http://schemas.openxmlformats.org/officeDocument/2006/relationships/hyperlink" Target="https://www.ikea.com/au/en/this-is-ikea/about-us/the-ikea-vision-and-values-pub9aa779d0/?utm_source=copilot.com" TargetMode="External"/><Relationship Id="rId23" Type="http://schemas.openxmlformats.org/officeDocument/2006/relationships/hyperlink" Target="https://www.researchgate.net/profile/Rehaman-Mohammed/publication/397299657_Predictive_Talent_Management_Leveraging_AI_for_Workforce_Optimization/links/69302537a3f2c62161df86f5/Predictive-Talent-Management-Leveraging-AI-for-Workforce-Optimization.pdf?utm_source=copilot.com" TargetMode="External"/><Relationship Id="rId28" Type="http://schemas.openxmlformats.org/officeDocument/2006/relationships/hyperlink" Target="https://www.salesforce.com/uk/news/stories/daily-ai-workforce-use-growth/?utm_source=copilot.com" TargetMode="External"/><Relationship Id="rId10" Type="http://schemas.openxmlformats.org/officeDocument/2006/relationships/hyperlink" Target="https://www.drgustavo.com/blog/what-can-ikea-teach-us-about-employee-retention" TargetMode="External"/><Relationship Id="rId19" Type="http://schemas.openxmlformats.org/officeDocument/2006/relationships/hyperlink" Target="https://www.ikea.com/nl/nl/files/pdf/e6/a6/e6a6d913/ingkagroup_annualsummaryandsustainabilityreport_fy24.pdf" TargetMode="External"/><Relationship Id="rId31" Type="http://schemas.openxmlformats.org/officeDocument/2006/relationships/hyperlink" Target="https://www.weforum.org/reports/the-future-of-jobs-report-2025" TargetMode="External"/><Relationship Id="rId4" Type="http://schemas.openxmlformats.org/officeDocument/2006/relationships/hyperlink" Target="https://fortune.com/europe/2024/06/11/ikeas-boss-solved-swedish-retailers-global-unhappy-worker-crisis-raising-salaries-introducing-flexible-working-subsidized-childcare/" TargetMode="External"/><Relationship Id="rId9" Type="http://schemas.openxmlformats.org/officeDocument/2006/relationships/hyperlink" Target="https://www.gallup.com/workplace/349484/state-of-the-global-workplace.aspx" TargetMode="External"/><Relationship Id="rId14" Type="http://schemas.openxmlformats.org/officeDocument/2006/relationships/hyperlink" Target="https://www.inter.ikea.com/en/how-we-do-business/ikea-culture-and-values?utm_source=copilot.com" TargetMode="External"/><Relationship Id="rId22" Type="http://schemas.openxmlformats.org/officeDocument/2006/relationships/hyperlink" Target="https://nielseniq.com/global/en/news-center/2025/retail-share-of-eu-consumer-spending-falls-for-third-year-in-a-row/" TargetMode="External"/><Relationship Id="rId27" Type="http://schemas.openxmlformats.org/officeDocument/2006/relationships/hyperlink" Target="https://employerbranding.news/resources/what-ikeas-ai-reskilling-story-looks-like-now-it-has-made-layoffs-too/" TargetMode="External"/><Relationship Id="rId30" Type="http://schemas.openxmlformats.org/officeDocument/2006/relationships/hyperlink" Target="https://www.researchgate.net/profile/Nitin-Rathore-3/publication/386409501_Impact_of_AI_and_ML_on_Employee_Job_Satisfaction_and_Performance/links/6756774fba2f3a1eb8ba2062/Impact-of-AI-and-ML-on-Employee-Job-Satisfaction-and-Performance.pdf?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9921358" y="9026484"/>
            <a:ext cx="4167257" cy="1252052"/>
          </a:xfrm>
          <a:prstGeom prst="rect">
            <a:avLst/>
          </a:prstGeom>
        </p:spPr>
        <p:txBody>
          <a:bodyPr lIns="50800" tIns="50800" rIns="50800" bIns="50800" rtlCol="0" anchor="ctr"/>
          <a:lstStyle/>
          <a:p>
            <a:pPr algn="ctr">
              <a:lnSpc>
                <a:spcPts val="3499"/>
              </a:lnSpc>
            </a:pPr>
            <a:endParaRPr/>
          </a:p>
        </p:txBody>
      </p:sp>
      <p:sp>
        <p:nvSpPr>
          <p:cNvPr id="6" name="TextBox 6"/>
          <p:cNvSpPr txBox="1"/>
          <p:nvPr/>
        </p:nvSpPr>
        <p:spPr>
          <a:xfrm>
            <a:off x="2373426" y="1255068"/>
            <a:ext cx="13541147" cy="8063746"/>
          </a:xfrm>
          <a:prstGeom prst="rect">
            <a:avLst/>
          </a:prstGeom>
        </p:spPr>
        <p:txBody>
          <a:bodyPr wrap="square" lIns="0" tIns="0" rIns="0" bIns="0" rtlCol="0" anchor="t">
            <a:spAutoFit/>
          </a:bodyPr>
          <a:lstStyle/>
          <a:p>
            <a:pPr algn="ctr"/>
            <a:r>
              <a:rPr lang="en-GB" sz="2800" b="1" dirty="0">
                <a:latin typeface="Times New Roman" panose="02020603050405020304" pitchFamily="18" charset="0"/>
                <a:cs typeface="Times New Roman" panose="02020603050405020304" pitchFamily="18" charset="0"/>
              </a:rPr>
              <a:t>GRP PRESENTATION:</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STUDENT NAME: RUTVIK ASHOKBHAI SUTARIYA</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STUDENT I'D: 2530030</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STUDENT NAME:- PRINCEKUMAR HARSHADBHAI PATEL</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STUDENT ID :- 2542500</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STUDENT NAME: ADARSH SANJAY BHAI SORATHIYA</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STUDENT I'D: 2542080</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STUDENT NAME: DARSHAN MUKESHBHAI KANANI</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STUDENT ID: 2532572</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PROGRAMME: MASTER OF BUSINESS ADMINISTRATION</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MODULE: HUMAN CAPITAL MANAGEMENT</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MODULE CODE: LCMB7023</a:t>
            </a: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LECTURER: GLADIUS KULOTHUNGAN AND ENO MAYCOCK</a:t>
            </a:r>
            <a:endParaRPr lang="en-GB" sz="2800" dirty="0">
              <a:latin typeface="Times New Roman" panose="02020603050405020304" pitchFamily="18" charset="0"/>
              <a:cs typeface="Times New Roman" panose="02020603050405020304" pitchFamily="18" charset="0"/>
            </a:endParaRPr>
          </a:p>
          <a:p>
            <a:pPr algn="ctr"/>
            <a:endParaRPr lang="en-GB" sz="3600" b="1" dirty="0">
              <a:latin typeface="Times New Roman" panose="02020603050405020304" pitchFamily="18" charset="0"/>
              <a:cs typeface="Times New Roman" panose="02020603050405020304" pitchFamily="18" charset="0"/>
            </a:endParaRPr>
          </a:p>
          <a:p>
            <a:pPr algn="ctr"/>
            <a:r>
              <a:rPr lang="en-GB" sz="3600" b="1" dirty="0">
                <a:latin typeface="Times New Roman" panose="02020603050405020304" pitchFamily="18" charset="0"/>
                <a:cs typeface="Times New Roman" panose="02020603050405020304" pitchFamily="18" charset="0"/>
              </a:rPr>
              <a:t>TOPIC- JOB DESIGN &amp; JOB SATISFACTION AT IKEA</a:t>
            </a:r>
          </a:p>
          <a:p>
            <a:pPr algn="ctr"/>
            <a:r>
              <a:rPr lang="en-GB" sz="2800" b="1" dirty="0">
                <a:latin typeface="Times New Roman" panose="02020603050405020304" pitchFamily="18" charset="0"/>
                <a:cs typeface="Times New Roman" panose="02020603050405020304" pitchFamily="18" charset="0"/>
              </a:rPr>
              <a:t>ASSESSMENT COMPONENT 2: GROUP PRESENTATION</a:t>
            </a:r>
          </a:p>
          <a:p>
            <a:pPr algn="ctr"/>
            <a:r>
              <a:rPr lang="en-GB" sz="2000" b="1" dirty="0">
                <a:latin typeface="Times New Roman" panose="02020603050405020304" pitchFamily="18" charset="0"/>
                <a:cs typeface="Times New Roman" panose="02020603050405020304" pitchFamily="18" charset="0"/>
              </a:rPr>
              <a:t>Submission</a:t>
            </a:r>
          </a:p>
          <a:p>
            <a:pPr algn="ctr"/>
            <a:r>
              <a:rPr lang="en-GB" sz="2000" b="1" dirty="0">
                <a:latin typeface="Times New Roman" panose="02020603050405020304" pitchFamily="18" charset="0"/>
                <a:cs typeface="Times New Roman" panose="02020603050405020304" pitchFamily="18" charset="0"/>
              </a:rPr>
              <a:t>deadline:</a:t>
            </a:r>
            <a:r>
              <a:rPr lang="en-US" sz="2000" b="1" dirty="0">
                <a:latin typeface="Times New Roman" panose="02020603050405020304" pitchFamily="18" charset="0"/>
                <a:cs typeface="Times New Roman" panose="02020603050405020304" pitchFamily="18" charset="0"/>
              </a:rPr>
              <a:t> 2nd August</a:t>
            </a:r>
          </a:p>
          <a:p>
            <a:pPr algn="ctr"/>
            <a:r>
              <a:rPr lang="en-US" sz="2000" b="1" dirty="0">
                <a:latin typeface="Times New Roman" panose="02020603050405020304" pitchFamily="18" charset="0"/>
                <a:cs typeface="Times New Roman" panose="02020603050405020304" pitchFamily="18" charset="0"/>
              </a:rPr>
              <a:t>2026 by 2PM</a:t>
            </a:r>
            <a:endParaRPr lang="en-GB" sz="2000" b="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A97467B8-88BE-49B9-832F-814F1494F293}"/>
              </a:ext>
            </a:extLst>
          </p:cNvPr>
          <p:cNvPicPr>
            <a:picLocks noChangeAspect="1"/>
          </p:cNvPicPr>
          <p:nvPr/>
        </p:nvPicPr>
        <p:blipFill>
          <a:blip r:embed="rId2"/>
          <a:stretch>
            <a:fillRect/>
          </a:stretch>
        </p:blipFill>
        <p:spPr>
          <a:xfrm>
            <a:off x="287016" y="193181"/>
            <a:ext cx="3888432" cy="18539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1006071" y="1196981"/>
            <a:ext cx="7161608" cy="948978"/>
          </a:xfrm>
          <a:prstGeom prst="rect">
            <a:avLst/>
          </a:prstGeom>
        </p:spPr>
        <p:txBody>
          <a:bodyPr lIns="0" tIns="0" rIns="0" bIns="0" rtlCol="0" anchor="t">
            <a:spAutoFit/>
          </a:bodyPr>
          <a:lstStyle/>
          <a:p>
            <a:pPr marL="0" lvl="0" indent="0" algn="l">
              <a:lnSpc>
                <a:spcPts val="7419"/>
              </a:lnSpc>
              <a:spcBef>
                <a:spcPct val="0"/>
              </a:spcBef>
            </a:pPr>
            <a:r>
              <a:rPr lang="en-US" sz="6999" b="1" u="none" strike="noStrike" dirty="0">
                <a:solidFill>
                  <a:srgbClr val="000000"/>
                </a:solidFill>
                <a:latin typeface="Times New Roman" pitchFamily="18" charset="0"/>
                <a:ea typeface="Poppins"/>
                <a:cs typeface="Times New Roman" pitchFamily="18" charset="0"/>
                <a:sym typeface="Poppins"/>
              </a:rPr>
              <a:t>INTRODUCTION</a:t>
            </a:r>
          </a:p>
        </p:txBody>
      </p:sp>
      <p:sp>
        <p:nvSpPr>
          <p:cNvPr id="8" name="TextBox 8"/>
          <p:cNvSpPr txBox="1"/>
          <p:nvPr/>
        </p:nvSpPr>
        <p:spPr>
          <a:xfrm>
            <a:off x="489056" y="2407196"/>
            <a:ext cx="11319239" cy="5806846"/>
          </a:xfrm>
          <a:prstGeom prst="rect">
            <a:avLst/>
          </a:prstGeom>
        </p:spPr>
        <p:txBody>
          <a:bodyPr wrap="square" lIns="0" tIns="0" rIns="0" bIns="0" rtlCol="0" anchor="t">
            <a:spAutoFit/>
          </a:bodyPr>
          <a:lstStyle/>
          <a:p>
            <a:pPr marL="342900" indent="-342900" algn="just">
              <a:lnSpc>
                <a:spcPts val="3499"/>
              </a:lnSpc>
              <a:spcBef>
                <a:spcPct val="0"/>
              </a:spcBef>
              <a:buFont typeface="Arial" panose="020B0604020202020204" pitchFamily="34" charset="0"/>
              <a:buChar char="•"/>
            </a:pPr>
            <a:r>
              <a:rPr lang="en-GB" sz="2800" dirty="0">
                <a:solidFill>
                  <a:srgbClr val="000000"/>
                </a:solidFill>
                <a:latin typeface="Times New Roman" pitchFamily="18" charset="0"/>
                <a:ea typeface="Poppins"/>
                <a:cs typeface="Times New Roman" pitchFamily="18" charset="0"/>
                <a:sym typeface="Poppins"/>
              </a:rPr>
              <a:t>This presentation will provide introduction to IKEA and its global presence along with discussion on the significance of job design and job satisfaction in the management of human capital.</a:t>
            </a:r>
          </a:p>
          <a:p>
            <a:pPr marL="342900" indent="-342900" algn="just">
              <a:lnSpc>
                <a:spcPts val="3499"/>
              </a:lnSpc>
              <a:spcBef>
                <a:spcPct val="0"/>
              </a:spcBef>
              <a:buFont typeface="Arial" panose="020B0604020202020204" pitchFamily="34" charset="0"/>
              <a:buChar char="•"/>
            </a:pPr>
            <a:r>
              <a:rPr lang="en-GB" sz="2800" dirty="0">
                <a:solidFill>
                  <a:srgbClr val="000000"/>
                </a:solidFill>
                <a:latin typeface="Times New Roman" pitchFamily="18" charset="0"/>
                <a:ea typeface="Poppins"/>
                <a:cs typeface="Times New Roman" pitchFamily="18" charset="0"/>
                <a:sym typeface="Poppins"/>
              </a:rPr>
              <a:t>A discussion on the significance of job design and job satisfaction in the management of human capital.</a:t>
            </a:r>
          </a:p>
          <a:p>
            <a:pPr marL="342900" indent="-342900" algn="just">
              <a:lnSpc>
                <a:spcPts val="3499"/>
              </a:lnSpc>
              <a:spcBef>
                <a:spcPct val="0"/>
              </a:spcBef>
              <a:buFont typeface="Arial" panose="020B0604020202020204" pitchFamily="34" charset="0"/>
              <a:buChar char="•"/>
            </a:pPr>
            <a:r>
              <a:rPr lang="en-GB" sz="2800" dirty="0">
                <a:solidFill>
                  <a:srgbClr val="000000"/>
                </a:solidFill>
                <a:latin typeface="Times New Roman" pitchFamily="18" charset="0"/>
                <a:ea typeface="Poppins"/>
                <a:cs typeface="Times New Roman" pitchFamily="18" charset="0"/>
                <a:sym typeface="Poppins"/>
              </a:rPr>
              <a:t>A review of the current policies and practices adopted by IKEA (IKEA, 2026).</a:t>
            </a:r>
          </a:p>
          <a:p>
            <a:pPr marL="342900" indent="-342900" algn="just">
              <a:lnSpc>
                <a:spcPts val="3499"/>
              </a:lnSpc>
              <a:spcBef>
                <a:spcPct val="0"/>
              </a:spcBef>
              <a:buFont typeface="Arial" panose="020B0604020202020204" pitchFamily="34" charset="0"/>
              <a:buChar char="•"/>
            </a:pPr>
            <a:r>
              <a:rPr lang="en-GB" sz="2800" dirty="0">
                <a:solidFill>
                  <a:srgbClr val="000000"/>
                </a:solidFill>
                <a:latin typeface="Times New Roman" pitchFamily="18" charset="0"/>
                <a:ea typeface="Poppins"/>
                <a:cs typeface="Times New Roman" pitchFamily="18" charset="0"/>
                <a:sym typeface="Poppins"/>
              </a:rPr>
              <a:t>An exploration of opportunities for improvement and innovation within the organisation.</a:t>
            </a:r>
          </a:p>
          <a:p>
            <a:pPr marL="342900" indent="-342900" algn="just">
              <a:lnSpc>
                <a:spcPts val="3499"/>
              </a:lnSpc>
              <a:spcBef>
                <a:spcPct val="0"/>
              </a:spcBef>
              <a:buFont typeface="Arial" panose="020B0604020202020204" pitchFamily="34" charset="0"/>
              <a:buChar char="•"/>
            </a:pPr>
            <a:r>
              <a:rPr lang="en-GB" sz="2800" dirty="0">
                <a:solidFill>
                  <a:srgbClr val="000000"/>
                </a:solidFill>
                <a:latin typeface="Times New Roman" pitchFamily="18" charset="0"/>
                <a:ea typeface="Poppins"/>
                <a:cs typeface="Times New Roman" pitchFamily="18" charset="0"/>
                <a:sym typeface="Poppins"/>
              </a:rPr>
              <a:t>An analysis of current opportunities and challenges, including a root cause analysis of key issues.</a:t>
            </a:r>
          </a:p>
          <a:p>
            <a:pPr marL="342900" indent="-342900" algn="just">
              <a:lnSpc>
                <a:spcPts val="3499"/>
              </a:lnSpc>
              <a:spcBef>
                <a:spcPct val="0"/>
              </a:spcBef>
              <a:buFont typeface="Arial" panose="020B0604020202020204" pitchFamily="34" charset="0"/>
              <a:buChar char="•"/>
            </a:pPr>
            <a:r>
              <a:rPr lang="en-GB" sz="2800" dirty="0">
                <a:solidFill>
                  <a:srgbClr val="000000"/>
                </a:solidFill>
                <a:latin typeface="Times New Roman" pitchFamily="18" charset="0"/>
                <a:ea typeface="Poppins"/>
                <a:cs typeface="Times New Roman" pitchFamily="18" charset="0"/>
                <a:sym typeface="Poppins"/>
              </a:rPr>
              <a:t>Consideration of AI and other digital technologies in shaping future strategies, followed by recommendations for further development.</a:t>
            </a:r>
          </a:p>
        </p:txBody>
      </p:sp>
      <p:grpSp>
        <p:nvGrpSpPr>
          <p:cNvPr id="21" name="Group 5">
            <a:extLst>
              <a:ext uri="{FF2B5EF4-FFF2-40B4-BE49-F238E27FC236}">
                <a16:creationId xmlns:a16="http://schemas.microsoft.com/office/drawing/2014/main" id="{2561843D-6CEE-B3F2-841A-750B8441C7B7}"/>
              </a:ext>
            </a:extLst>
          </p:cNvPr>
          <p:cNvGrpSpPr/>
          <p:nvPr/>
        </p:nvGrpSpPr>
        <p:grpSpPr>
          <a:xfrm>
            <a:off x="12307603" y="1631760"/>
            <a:ext cx="5496480" cy="6835243"/>
            <a:chOff x="0" y="0"/>
            <a:chExt cx="787019" cy="842878"/>
          </a:xfrm>
        </p:grpSpPr>
        <p:sp>
          <p:nvSpPr>
            <p:cNvPr id="22" name="Freeform 6">
              <a:extLst>
                <a:ext uri="{FF2B5EF4-FFF2-40B4-BE49-F238E27FC236}">
                  <a16:creationId xmlns:a16="http://schemas.microsoft.com/office/drawing/2014/main" id="{CEC14C20-A97B-8D7B-96D9-5CED26EC4D1D}"/>
                </a:ext>
              </a:extLst>
            </p:cNvPr>
            <p:cNvSpPr/>
            <p:nvPr/>
          </p:nvSpPr>
          <p:spPr>
            <a:xfrm>
              <a:off x="0" y="0"/>
              <a:ext cx="787019" cy="842878"/>
            </a:xfrm>
            <a:custGeom>
              <a:avLst/>
              <a:gdLst/>
              <a:ahLst/>
              <a:cxnLst/>
              <a:rect l="l" t="t" r="r" b="b"/>
              <a:pathLst>
                <a:path w="787019" h="842878">
                  <a:moveTo>
                    <a:pt x="0" y="0"/>
                  </a:moveTo>
                  <a:lnTo>
                    <a:pt x="787019" y="0"/>
                  </a:lnTo>
                  <a:lnTo>
                    <a:pt x="787019" y="842878"/>
                  </a:lnTo>
                  <a:lnTo>
                    <a:pt x="0" y="842878"/>
                  </a:lnTo>
                  <a:close/>
                </a:path>
              </a:pathLst>
            </a:custGeom>
            <a:blipFill>
              <a:blip r:embed="rId3"/>
              <a:stretch>
                <a:fillRect l="-3548" r="-3548"/>
              </a:stretch>
            </a:blipFill>
          </p:spPr>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4751512" y="966005"/>
            <a:ext cx="13148996" cy="892104"/>
          </a:xfrm>
          <a:prstGeom prst="rect">
            <a:avLst/>
          </a:prstGeom>
        </p:spPr>
        <p:txBody>
          <a:bodyPr wrap="square" lIns="0" tIns="0" rIns="0" bIns="0" rtlCol="0" anchor="t">
            <a:spAutoFit/>
          </a:bodyPr>
          <a:lstStyle/>
          <a:p>
            <a:pPr marL="0" lvl="0" indent="0" algn="ctr">
              <a:lnSpc>
                <a:spcPts val="7419"/>
              </a:lnSpc>
              <a:spcBef>
                <a:spcPct val="0"/>
              </a:spcBef>
            </a:pPr>
            <a:r>
              <a:rPr lang="en-US" sz="6000" b="1" u="none" strike="noStrike" dirty="0">
                <a:solidFill>
                  <a:srgbClr val="000000"/>
                </a:solidFill>
                <a:latin typeface="Times New Roman" pitchFamily="18" charset="0"/>
                <a:ea typeface="Poppins"/>
                <a:cs typeface="Times New Roman" pitchFamily="18" charset="0"/>
                <a:sym typeface="Poppins"/>
              </a:rPr>
              <a:t>COMPANY OVERVIEW (IKEA) </a:t>
            </a:r>
          </a:p>
        </p:txBody>
      </p:sp>
      <p:sp>
        <p:nvSpPr>
          <p:cNvPr id="11" name="TextBox 11"/>
          <p:cNvSpPr txBox="1"/>
          <p:nvPr/>
        </p:nvSpPr>
        <p:spPr>
          <a:xfrm>
            <a:off x="10016074" y="2191172"/>
            <a:ext cx="7504468" cy="7678512"/>
          </a:xfrm>
          <a:prstGeom prst="rect">
            <a:avLst/>
          </a:prstGeom>
        </p:spPr>
        <p:txBody>
          <a:bodyPr wrap="square"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800" dirty="0">
                <a:solidFill>
                  <a:srgbClr val="000000"/>
                </a:solidFill>
                <a:latin typeface="Times New Roman" pitchFamily="18" charset="0"/>
                <a:ea typeface="Poppins"/>
                <a:cs typeface="Times New Roman" pitchFamily="18" charset="0"/>
                <a:sym typeface="Poppins"/>
              </a:rPr>
              <a:t>IKEA was founded in 1943 in Sweden by Ingvar Kamprad</a:t>
            </a:r>
          </a:p>
          <a:p>
            <a:pPr marL="342900" indent="-342900" algn="just">
              <a:lnSpc>
                <a:spcPct val="150000"/>
              </a:lnSpc>
              <a:spcBef>
                <a:spcPct val="0"/>
              </a:spcBef>
              <a:buFont typeface="Arial" panose="020B0604020202020204" pitchFamily="34" charset="0"/>
              <a:buChar char="•"/>
            </a:pPr>
            <a:r>
              <a:rPr lang="en-US" sz="2800" dirty="0">
                <a:solidFill>
                  <a:srgbClr val="000000"/>
                </a:solidFill>
                <a:latin typeface="Times New Roman" pitchFamily="18" charset="0"/>
                <a:ea typeface="Poppins"/>
                <a:cs typeface="Times New Roman" pitchFamily="18" charset="0"/>
                <a:sym typeface="Poppins"/>
              </a:rPr>
              <a:t>It operates more than 460 stores in more than 60 countries all across the world.</a:t>
            </a:r>
          </a:p>
          <a:p>
            <a:pPr marL="342900" indent="-342900" algn="just">
              <a:lnSpc>
                <a:spcPct val="150000"/>
              </a:lnSpc>
              <a:spcBef>
                <a:spcPct val="0"/>
              </a:spcBef>
              <a:buFont typeface="Arial" panose="020B0604020202020204" pitchFamily="34" charset="0"/>
              <a:buChar char="•"/>
            </a:pPr>
            <a:r>
              <a:rPr lang="en-US" sz="2800" dirty="0">
                <a:solidFill>
                  <a:srgbClr val="000000"/>
                </a:solidFill>
                <a:latin typeface="Times New Roman" pitchFamily="18" charset="0"/>
                <a:ea typeface="Poppins"/>
                <a:cs typeface="Times New Roman" pitchFamily="18" charset="0"/>
                <a:sym typeface="Poppins"/>
              </a:rPr>
              <a:t>IKEA reported total global retail sales of EUR 44.6 billion for the FY 2025 (IKEA, 2025).</a:t>
            </a:r>
          </a:p>
          <a:p>
            <a:pPr marL="342900" indent="-342900" algn="just">
              <a:lnSpc>
                <a:spcPct val="150000"/>
              </a:lnSpc>
              <a:spcBef>
                <a:spcPct val="0"/>
              </a:spcBef>
              <a:buFont typeface="Arial" panose="020B0604020202020204" pitchFamily="34" charset="0"/>
              <a:buChar char="•"/>
            </a:pPr>
            <a:r>
              <a:rPr lang="en-US" sz="2800" dirty="0">
                <a:solidFill>
                  <a:srgbClr val="000000"/>
                </a:solidFill>
                <a:latin typeface="Times New Roman" pitchFamily="18" charset="0"/>
                <a:ea typeface="Poppins"/>
                <a:cs typeface="Times New Roman" pitchFamily="18" charset="0"/>
                <a:sym typeface="Poppins"/>
              </a:rPr>
              <a:t>The mission of the Company is “ to create a better every day life for many people” (IKEA, 2026)</a:t>
            </a:r>
          </a:p>
          <a:p>
            <a:pPr marL="342900" indent="-342900" algn="just">
              <a:lnSpc>
                <a:spcPct val="150000"/>
              </a:lnSpc>
              <a:spcBef>
                <a:spcPct val="0"/>
              </a:spcBef>
              <a:buFont typeface="Arial" panose="020B0604020202020204" pitchFamily="34" charset="0"/>
              <a:buChar char="•"/>
            </a:pPr>
            <a:r>
              <a:rPr lang="en-US" sz="2800" dirty="0">
                <a:solidFill>
                  <a:srgbClr val="000000"/>
                </a:solidFill>
                <a:latin typeface="Times New Roman" pitchFamily="18" charset="0"/>
                <a:ea typeface="Poppins"/>
                <a:cs typeface="Times New Roman" pitchFamily="18" charset="0"/>
                <a:sym typeface="Poppins"/>
              </a:rPr>
              <a:t>The HR philosophy of the company focus upon equality, teamwork, and empowerment</a:t>
            </a:r>
          </a:p>
          <a:p>
            <a:pPr marL="342900" indent="-342900" algn="just">
              <a:lnSpc>
                <a:spcPct val="150000"/>
              </a:lnSpc>
              <a:spcBef>
                <a:spcPct val="0"/>
              </a:spcBef>
              <a:buFont typeface="Arial" panose="020B0604020202020204" pitchFamily="34" charset="0"/>
              <a:buChar char="•"/>
            </a:pPr>
            <a:r>
              <a:rPr lang="en-US" sz="2800" dirty="0">
                <a:solidFill>
                  <a:srgbClr val="000000"/>
                </a:solidFill>
                <a:latin typeface="Times New Roman" pitchFamily="18" charset="0"/>
                <a:ea typeface="Poppins"/>
                <a:cs typeface="Times New Roman" pitchFamily="18" charset="0"/>
                <a:sym typeface="Poppins"/>
              </a:rPr>
              <a:t>The major values are togetherness, cost, consciousness, and respect for individuals.</a:t>
            </a:r>
          </a:p>
        </p:txBody>
      </p:sp>
      <p:sp>
        <p:nvSpPr>
          <p:cNvPr id="23" name="Freeform 5">
            <a:extLst>
              <a:ext uri="{FF2B5EF4-FFF2-40B4-BE49-F238E27FC236}">
                <a16:creationId xmlns:a16="http://schemas.microsoft.com/office/drawing/2014/main" id="{B04208E1-29EB-D952-3DB1-F06C15A5FB4C}"/>
              </a:ext>
            </a:extLst>
          </p:cNvPr>
          <p:cNvSpPr/>
          <p:nvPr/>
        </p:nvSpPr>
        <p:spPr>
          <a:xfrm>
            <a:off x="263310" y="3053702"/>
            <a:ext cx="6114570" cy="4939988"/>
          </a:xfrm>
          <a:custGeom>
            <a:avLst/>
            <a:gdLst/>
            <a:ahLst/>
            <a:cxnLst/>
            <a:rect l="l" t="t" r="r" b="b"/>
            <a:pathLst>
              <a:path w="6114570" h="4939988">
                <a:moveTo>
                  <a:pt x="0" y="0"/>
                </a:moveTo>
                <a:lnTo>
                  <a:pt x="6114570" y="0"/>
                </a:lnTo>
                <a:lnTo>
                  <a:pt x="6114570" y="4939988"/>
                </a:lnTo>
                <a:lnTo>
                  <a:pt x="0" y="4939988"/>
                </a:lnTo>
                <a:lnTo>
                  <a:pt x="0" y="0"/>
                </a:lnTo>
                <a:close/>
              </a:path>
            </a:pathLst>
          </a:custGeom>
          <a:blipFill>
            <a:blip r:embed="rId3"/>
            <a:stretch>
              <a:fillRect/>
            </a:stretch>
          </a:blipFill>
        </p:spPr>
        <p:txBody>
          <a:bodyPr/>
          <a:lstStyle/>
          <a:p>
            <a:endParaRPr lang="en-GB" dirty="0"/>
          </a:p>
        </p:txBody>
      </p:sp>
      <p:sp>
        <p:nvSpPr>
          <p:cNvPr id="25" name="Freeform 6">
            <a:extLst>
              <a:ext uri="{FF2B5EF4-FFF2-40B4-BE49-F238E27FC236}">
                <a16:creationId xmlns:a16="http://schemas.microsoft.com/office/drawing/2014/main" id="{77CD1102-21D7-89CE-E698-A4D7A3F117CB}"/>
              </a:ext>
            </a:extLst>
          </p:cNvPr>
          <p:cNvSpPr/>
          <p:nvPr/>
        </p:nvSpPr>
        <p:spPr>
          <a:xfrm>
            <a:off x="0" y="0"/>
            <a:ext cx="9720064" cy="8941317"/>
          </a:xfrm>
          <a:custGeom>
            <a:avLst/>
            <a:gdLst/>
            <a:ahLst/>
            <a:cxnLst/>
            <a:rect l="l" t="t" r="r" b="b"/>
            <a:pathLst>
              <a:path w="787019" h="842878">
                <a:moveTo>
                  <a:pt x="0" y="0"/>
                </a:moveTo>
                <a:lnTo>
                  <a:pt x="787019" y="0"/>
                </a:lnTo>
                <a:lnTo>
                  <a:pt x="787019" y="842878"/>
                </a:lnTo>
                <a:lnTo>
                  <a:pt x="0" y="842878"/>
                </a:lnTo>
                <a:close/>
              </a:path>
            </a:pathLst>
          </a:custGeom>
          <a:blipFill>
            <a:blip r:embed="rId4">
              <a:alphaModFix amt="20000"/>
            </a:blip>
            <a:stretch>
              <a:fillRect l="-3548" r="-3548"/>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431032" y="823020"/>
            <a:ext cx="7581900" cy="1804981"/>
          </a:xfrm>
          <a:prstGeom prst="rect">
            <a:avLst/>
          </a:prstGeom>
        </p:spPr>
        <p:txBody>
          <a:bodyPr wrap="square" lIns="0" tIns="0" rIns="0" bIns="0" rtlCol="0" anchor="t">
            <a:spAutoFit/>
          </a:bodyPr>
          <a:lstStyle/>
          <a:p>
            <a:pPr algn="l">
              <a:lnSpc>
                <a:spcPts val="7419"/>
              </a:lnSpc>
            </a:pPr>
            <a:r>
              <a:rPr lang="en-US" sz="4400" b="1" dirty="0">
                <a:solidFill>
                  <a:srgbClr val="000000"/>
                </a:solidFill>
                <a:latin typeface="Times New Roman" pitchFamily="18" charset="0"/>
                <a:ea typeface="Poppins"/>
                <a:cs typeface="Times New Roman" pitchFamily="18" charset="0"/>
                <a:sym typeface="Poppins"/>
              </a:rPr>
              <a:t>IMPORTANCE OF JOB DESIGN &amp; SATISFACTION </a:t>
            </a:r>
          </a:p>
        </p:txBody>
      </p:sp>
      <p:sp>
        <p:nvSpPr>
          <p:cNvPr id="12" name="TextBox 12"/>
          <p:cNvSpPr txBox="1"/>
          <p:nvPr/>
        </p:nvSpPr>
        <p:spPr>
          <a:xfrm>
            <a:off x="719064" y="6007596"/>
            <a:ext cx="16540236" cy="3740771"/>
          </a:xfrm>
          <a:prstGeom prst="rect">
            <a:avLst/>
          </a:prstGeom>
        </p:spPr>
        <p:txBody>
          <a:bodyPr wrap="square" lIns="0" tIns="0" rIns="0" bIns="0" rtlCol="0" anchor="t">
            <a:spAutoFit/>
          </a:bodyPr>
          <a:lstStyle/>
          <a:p>
            <a:pPr marL="582925" lvl="1" indent="-291463" algn="just">
              <a:lnSpc>
                <a:spcPts val="3644"/>
              </a:lnSpc>
              <a:spcBef>
                <a:spcPct val="0"/>
              </a:spcBef>
              <a:buFont typeface="Arial"/>
              <a:buChar char="•"/>
            </a:pPr>
            <a:r>
              <a:rPr lang="en-US" sz="2699" spc="83" dirty="0">
                <a:solidFill>
                  <a:srgbClr val="2B2B2B"/>
                </a:solidFill>
                <a:latin typeface="Times New Roman"/>
                <a:ea typeface="Times New Roman"/>
                <a:cs typeface="Times New Roman"/>
                <a:sym typeface="Times New Roman"/>
              </a:rPr>
              <a:t>The strong job design and satisfaction plays important role as they helps in creating a sustainable competitive advantage for IKEA (Quan and Khan, 2024).</a:t>
            </a:r>
          </a:p>
          <a:p>
            <a:pPr marL="582925" lvl="1" indent="-291463" algn="just">
              <a:lnSpc>
                <a:spcPts val="3644"/>
              </a:lnSpc>
              <a:spcBef>
                <a:spcPct val="0"/>
              </a:spcBef>
              <a:buFont typeface="Arial"/>
              <a:buChar char="•"/>
            </a:pPr>
            <a:r>
              <a:rPr lang="en-US" sz="2699" spc="83" dirty="0">
                <a:solidFill>
                  <a:srgbClr val="2B2B2B"/>
                </a:solidFill>
                <a:latin typeface="Times New Roman"/>
                <a:ea typeface="Times New Roman"/>
                <a:cs typeface="Times New Roman"/>
                <a:sym typeface="Times New Roman"/>
              </a:rPr>
              <a:t>The effective design helps in enhancing motivation, engagement, and overall productivity</a:t>
            </a:r>
          </a:p>
          <a:p>
            <a:pPr marL="582925" lvl="1" indent="-291463" algn="just">
              <a:lnSpc>
                <a:spcPts val="3644"/>
              </a:lnSpc>
              <a:spcBef>
                <a:spcPct val="0"/>
              </a:spcBef>
              <a:buFont typeface="Arial"/>
              <a:buChar char="•"/>
            </a:pPr>
            <a:r>
              <a:rPr lang="en-US" sz="2699" spc="83" dirty="0">
                <a:solidFill>
                  <a:srgbClr val="2B2B2B"/>
                </a:solidFill>
                <a:latin typeface="Times New Roman"/>
                <a:ea typeface="Times New Roman"/>
                <a:cs typeface="Times New Roman"/>
                <a:sym typeface="Times New Roman"/>
              </a:rPr>
              <a:t>Job satisfaction is linked to high retention and reduced turnover along with improved performance among employees</a:t>
            </a:r>
          </a:p>
          <a:p>
            <a:pPr marL="582925" lvl="1" indent="-291463" algn="just">
              <a:lnSpc>
                <a:spcPts val="3644"/>
              </a:lnSpc>
              <a:spcBef>
                <a:spcPct val="0"/>
              </a:spcBef>
              <a:buFont typeface="Arial"/>
              <a:buChar char="•"/>
            </a:pPr>
            <a:r>
              <a:rPr lang="en-US" sz="2699" spc="83" dirty="0">
                <a:solidFill>
                  <a:srgbClr val="2B2B2B"/>
                </a:solidFill>
                <a:latin typeface="Times New Roman"/>
                <a:ea typeface="Times New Roman"/>
                <a:cs typeface="Times New Roman"/>
                <a:sym typeface="Times New Roman"/>
              </a:rPr>
              <a:t>The flat hierarchy of IKEA further helps in encouraging empowerment, collaboration, as well as voice of employees</a:t>
            </a:r>
          </a:p>
          <a:p>
            <a:pPr marL="582925" lvl="1" indent="-291463" algn="just">
              <a:lnSpc>
                <a:spcPts val="3644"/>
              </a:lnSpc>
              <a:spcBef>
                <a:spcPct val="0"/>
              </a:spcBef>
              <a:buFont typeface="Arial"/>
              <a:buChar char="•"/>
            </a:pPr>
            <a:r>
              <a:rPr lang="en-US" sz="2699" spc="83" dirty="0">
                <a:solidFill>
                  <a:srgbClr val="2B2B2B"/>
                </a:solidFill>
                <a:latin typeface="Times New Roman"/>
                <a:ea typeface="Times New Roman"/>
                <a:cs typeface="Times New Roman"/>
                <a:sym typeface="Times New Roman"/>
              </a:rPr>
              <a:t>Highly satisfied employees, further support the innovative and customer centered culture of IKEA</a:t>
            </a:r>
          </a:p>
        </p:txBody>
      </p:sp>
      <p:sp>
        <p:nvSpPr>
          <p:cNvPr id="18" name="Freeform 6">
            <a:extLst>
              <a:ext uri="{FF2B5EF4-FFF2-40B4-BE49-F238E27FC236}">
                <a16:creationId xmlns:a16="http://schemas.microsoft.com/office/drawing/2014/main" id="{9F4030F3-4C0A-2645-14AC-43B2A7530FF3}"/>
              </a:ext>
            </a:extLst>
          </p:cNvPr>
          <p:cNvSpPr/>
          <p:nvPr/>
        </p:nvSpPr>
        <p:spPr>
          <a:xfrm>
            <a:off x="8423920" y="1"/>
            <a:ext cx="9721080" cy="5585468"/>
          </a:xfrm>
          <a:custGeom>
            <a:avLst/>
            <a:gdLst/>
            <a:ahLst/>
            <a:cxnLst/>
            <a:rect l="l" t="t" r="r" b="b"/>
            <a:pathLst>
              <a:path w="6134084" h="5482919">
                <a:moveTo>
                  <a:pt x="0" y="0"/>
                </a:moveTo>
                <a:lnTo>
                  <a:pt x="6134084" y="0"/>
                </a:lnTo>
                <a:lnTo>
                  <a:pt x="6134084" y="5482919"/>
                </a:lnTo>
                <a:lnTo>
                  <a:pt x="0" y="5482919"/>
                </a:lnTo>
                <a:lnTo>
                  <a:pt x="0" y="0"/>
                </a:lnTo>
                <a:close/>
              </a:path>
            </a:pathLst>
          </a:custGeom>
          <a:blipFill>
            <a:blip r:embed="rId3"/>
            <a:stretch>
              <a:fillRect b="-11876"/>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559824" y="1121597"/>
            <a:ext cx="10516459" cy="963021"/>
          </a:xfrm>
          <a:prstGeom prst="rect">
            <a:avLst/>
          </a:prstGeom>
        </p:spPr>
        <p:txBody>
          <a:bodyPr wrap="square" lIns="0" tIns="0" rIns="0" bIns="0" rtlCol="0" anchor="t">
            <a:spAutoFit/>
          </a:bodyPr>
          <a:lstStyle/>
          <a:p>
            <a:pPr marL="0" lvl="0" indent="0" algn="l">
              <a:lnSpc>
                <a:spcPts val="7419"/>
              </a:lnSpc>
              <a:spcBef>
                <a:spcPct val="0"/>
              </a:spcBef>
            </a:pPr>
            <a:r>
              <a:rPr lang="en-US" sz="6999" u="none" strike="noStrike" dirty="0">
                <a:solidFill>
                  <a:srgbClr val="000000"/>
                </a:solidFill>
                <a:latin typeface="Poppins"/>
                <a:ea typeface="Poppins"/>
                <a:cs typeface="Poppins"/>
                <a:sym typeface="Poppins"/>
              </a:rPr>
              <a:t> </a:t>
            </a:r>
            <a:r>
              <a:rPr lang="en-US" sz="5400" b="1" u="none" strike="noStrike" dirty="0">
                <a:solidFill>
                  <a:srgbClr val="000000"/>
                </a:solidFill>
                <a:latin typeface="Times New Roman" pitchFamily="18" charset="0"/>
                <a:ea typeface="Poppins"/>
                <a:cs typeface="Times New Roman" pitchFamily="18" charset="0"/>
                <a:sym typeface="Poppins"/>
              </a:rPr>
              <a:t>IKEA’S HR PHILOSOPHY </a:t>
            </a:r>
            <a:endParaRPr lang="en-US" sz="6999" b="1" u="none" strike="noStrike" dirty="0">
              <a:solidFill>
                <a:srgbClr val="000000"/>
              </a:solidFill>
              <a:latin typeface="Times New Roman" pitchFamily="18" charset="0"/>
              <a:ea typeface="Poppins"/>
              <a:cs typeface="Times New Roman" pitchFamily="18" charset="0"/>
              <a:sym typeface="Poppins"/>
            </a:endParaRPr>
          </a:p>
        </p:txBody>
      </p:sp>
      <p:sp>
        <p:nvSpPr>
          <p:cNvPr id="5" name="TextBox 5"/>
          <p:cNvSpPr txBox="1"/>
          <p:nvPr/>
        </p:nvSpPr>
        <p:spPr>
          <a:xfrm>
            <a:off x="7679850" y="2479204"/>
            <a:ext cx="9601054" cy="6559488"/>
          </a:xfrm>
          <a:prstGeom prst="rect">
            <a:avLst/>
          </a:prstGeom>
        </p:spPr>
        <p:txBody>
          <a:bodyPr wrap="square"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3200" dirty="0">
                <a:solidFill>
                  <a:srgbClr val="000000"/>
                </a:solidFill>
                <a:latin typeface="Times New Roman" pitchFamily="18" charset="0"/>
                <a:ea typeface="Poppins"/>
                <a:cs typeface="Times New Roman" pitchFamily="18" charset="0"/>
                <a:sym typeface="Poppins"/>
              </a:rPr>
              <a:t>The HR philosophy of IKEA is deeply rooted in the aspects of togetherness, cost, consciousness, and respect for individuals (IKEA, 2026).</a:t>
            </a:r>
          </a:p>
          <a:p>
            <a:pPr marL="342900" indent="-342900" algn="just">
              <a:lnSpc>
                <a:spcPct val="150000"/>
              </a:lnSpc>
              <a:spcBef>
                <a:spcPct val="0"/>
              </a:spcBef>
              <a:buFont typeface="Arial" panose="020B0604020202020204" pitchFamily="34" charset="0"/>
              <a:buChar char="•"/>
            </a:pPr>
            <a:r>
              <a:rPr lang="en-US" sz="3200" dirty="0">
                <a:solidFill>
                  <a:srgbClr val="000000"/>
                </a:solidFill>
                <a:latin typeface="Times New Roman" pitchFamily="18" charset="0"/>
                <a:ea typeface="Poppins"/>
                <a:cs typeface="Times New Roman" pitchFamily="18" charset="0"/>
                <a:sym typeface="Poppins"/>
              </a:rPr>
              <a:t>The flat hierarchy helps in encouraging collaboration along with participative management.</a:t>
            </a:r>
          </a:p>
          <a:p>
            <a:pPr marL="342900" indent="-342900" algn="just">
              <a:lnSpc>
                <a:spcPct val="150000"/>
              </a:lnSpc>
              <a:spcBef>
                <a:spcPct val="0"/>
              </a:spcBef>
              <a:buFont typeface="Arial" panose="020B0604020202020204" pitchFamily="34" charset="0"/>
              <a:buChar char="•"/>
            </a:pPr>
            <a:r>
              <a:rPr lang="en-US" sz="3200" dirty="0">
                <a:solidFill>
                  <a:srgbClr val="000000"/>
                </a:solidFill>
                <a:latin typeface="Times New Roman" pitchFamily="18" charset="0"/>
                <a:ea typeface="Poppins"/>
                <a:cs typeface="Times New Roman" pitchFamily="18" charset="0"/>
                <a:sym typeface="Poppins"/>
              </a:rPr>
              <a:t>The employees are empowered to take responsibility and contribute to the business ideas.</a:t>
            </a:r>
          </a:p>
          <a:p>
            <a:pPr marL="342900" indent="-342900" algn="just">
              <a:lnSpc>
                <a:spcPct val="150000"/>
              </a:lnSpc>
              <a:spcBef>
                <a:spcPct val="0"/>
              </a:spcBef>
              <a:buFont typeface="Arial" panose="020B0604020202020204" pitchFamily="34" charset="0"/>
              <a:buChar char="•"/>
            </a:pPr>
            <a:r>
              <a:rPr lang="en-US" sz="3200" dirty="0">
                <a:solidFill>
                  <a:srgbClr val="000000"/>
                </a:solidFill>
                <a:latin typeface="Times New Roman" pitchFamily="18" charset="0"/>
                <a:ea typeface="Poppins"/>
                <a:cs typeface="Times New Roman" pitchFamily="18" charset="0"/>
                <a:sym typeface="Poppins"/>
              </a:rPr>
              <a:t>One of the key human resources policy programs of IKEA is “IWAY”.</a:t>
            </a:r>
          </a:p>
        </p:txBody>
      </p:sp>
      <p:sp>
        <p:nvSpPr>
          <p:cNvPr id="27" name="Freeform 9">
            <a:extLst>
              <a:ext uri="{FF2B5EF4-FFF2-40B4-BE49-F238E27FC236}">
                <a16:creationId xmlns:a16="http://schemas.microsoft.com/office/drawing/2014/main" id="{7CA151DC-F3EE-941B-DC46-D6E6C1DA49E0}"/>
              </a:ext>
            </a:extLst>
          </p:cNvPr>
          <p:cNvSpPr/>
          <p:nvPr/>
        </p:nvSpPr>
        <p:spPr>
          <a:xfrm>
            <a:off x="503040" y="390972"/>
            <a:ext cx="7056784" cy="8298490"/>
          </a:xfrm>
          <a:custGeom>
            <a:avLst/>
            <a:gdLst/>
            <a:ahLst/>
            <a:cxnLst/>
            <a:rect l="l" t="t" r="r" b="b"/>
            <a:pathLst>
              <a:path w="6363903" h="6381649">
                <a:moveTo>
                  <a:pt x="0" y="0"/>
                </a:moveTo>
                <a:lnTo>
                  <a:pt x="6363903" y="0"/>
                </a:lnTo>
                <a:lnTo>
                  <a:pt x="6363903" y="6381650"/>
                </a:lnTo>
                <a:lnTo>
                  <a:pt x="0" y="6381650"/>
                </a:lnTo>
                <a:lnTo>
                  <a:pt x="0" y="0"/>
                </a:lnTo>
                <a:close/>
              </a:path>
            </a:pathLst>
          </a:custGeom>
          <a:blipFill>
            <a:blip r:embed="rId3"/>
            <a:stretch>
              <a:fillRect r="-4052" b="-4504"/>
            </a:stretch>
          </a:blipFill>
        </p:spPr>
        <p:txBody>
          <a:bodyPr/>
          <a:lstStyle/>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871035" y="2375979"/>
            <a:ext cx="4746068" cy="5892627"/>
            <a:chOff x="0" y="0"/>
            <a:chExt cx="1249993" cy="1551968"/>
          </a:xfrm>
          <a:effectLst>
            <a:reflection blurRad="6350" stA="50000" endA="300" endPos="38500" dist="50800" dir="5400000" sy="-100000" algn="bl" rotWithShape="0"/>
          </a:effectLst>
        </p:grpSpPr>
        <p:sp>
          <p:nvSpPr>
            <p:cNvPr id="6" name="Freeform 6"/>
            <p:cNvSpPr/>
            <p:nvPr/>
          </p:nvSpPr>
          <p:spPr>
            <a:xfrm>
              <a:off x="0" y="0"/>
              <a:ext cx="1249993" cy="1551968"/>
            </a:xfrm>
            <a:custGeom>
              <a:avLst/>
              <a:gdLst/>
              <a:ahLst/>
              <a:cxnLst/>
              <a:rect l="l" t="t" r="r" b="b"/>
              <a:pathLst>
                <a:path w="1249993" h="1551968">
                  <a:moveTo>
                    <a:pt x="53831" y="0"/>
                  </a:moveTo>
                  <a:lnTo>
                    <a:pt x="1196163" y="0"/>
                  </a:lnTo>
                  <a:cubicBezTo>
                    <a:pt x="1210439" y="0"/>
                    <a:pt x="1224131" y="5671"/>
                    <a:pt x="1234227" y="15767"/>
                  </a:cubicBezTo>
                  <a:cubicBezTo>
                    <a:pt x="1244322" y="25862"/>
                    <a:pt x="1249993" y="39554"/>
                    <a:pt x="1249993" y="53831"/>
                  </a:cubicBezTo>
                  <a:lnTo>
                    <a:pt x="1249993" y="1498137"/>
                  </a:lnTo>
                  <a:cubicBezTo>
                    <a:pt x="1249993" y="1512414"/>
                    <a:pt x="1244322" y="1526106"/>
                    <a:pt x="1234227" y="1536201"/>
                  </a:cubicBezTo>
                  <a:cubicBezTo>
                    <a:pt x="1224131" y="1546296"/>
                    <a:pt x="1210439" y="1551968"/>
                    <a:pt x="1196163" y="1551968"/>
                  </a:cubicBezTo>
                  <a:lnTo>
                    <a:pt x="53831" y="1551968"/>
                  </a:lnTo>
                  <a:cubicBezTo>
                    <a:pt x="39554" y="1551968"/>
                    <a:pt x="25862" y="1546296"/>
                    <a:pt x="15767" y="1536201"/>
                  </a:cubicBezTo>
                  <a:cubicBezTo>
                    <a:pt x="5671" y="1526106"/>
                    <a:pt x="0" y="1512414"/>
                    <a:pt x="0" y="1498137"/>
                  </a:cubicBezTo>
                  <a:lnTo>
                    <a:pt x="0" y="53831"/>
                  </a:lnTo>
                  <a:cubicBezTo>
                    <a:pt x="0" y="39554"/>
                    <a:pt x="5671" y="25862"/>
                    <a:pt x="15767" y="15767"/>
                  </a:cubicBezTo>
                  <a:cubicBezTo>
                    <a:pt x="25862" y="5671"/>
                    <a:pt x="39554" y="0"/>
                    <a:pt x="53831" y="0"/>
                  </a:cubicBezTo>
                  <a:close/>
                </a:path>
              </a:pathLst>
            </a:custGeom>
            <a:solidFill>
              <a:srgbClr val="F0F0EF"/>
            </a:solidFill>
          </p:spPr>
        </p:sp>
        <p:sp>
          <p:nvSpPr>
            <p:cNvPr id="7" name="TextBox 7"/>
            <p:cNvSpPr txBox="1"/>
            <p:nvPr/>
          </p:nvSpPr>
          <p:spPr>
            <a:xfrm>
              <a:off x="0" y="-66675"/>
              <a:ext cx="1249993" cy="1618643"/>
            </a:xfrm>
            <a:prstGeom prst="rect">
              <a:avLst/>
            </a:prstGeom>
          </p:spPr>
          <p:txBody>
            <a:bodyPr lIns="50800" tIns="50800" rIns="50800" bIns="50800" rtlCol="0" anchor="ctr"/>
            <a:lstStyle/>
            <a:p>
              <a:pPr algn="ctr">
                <a:lnSpc>
                  <a:spcPts val="3499"/>
                </a:lnSpc>
              </a:pPr>
              <a:endParaRPr>
                <a:solidFill>
                  <a:srgbClr val="92D050"/>
                </a:solidFill>
              </a:endParaRPr>
            </a:p>
          </p:txBody>
        </p:sp>
      </p:grpSp>
      <p:grpSp>
        <p:nvGrpSpPr>
          <p:cNvPr id="8" name="Group 8"/>
          <p:cNvGrpSpPr/>
          <p:nvPr/>
        </p:nvGrpSpPr>
        <p:grpSpPr>
          <a:xfrm>
            <a:off x="7002590" y="3631332"/>
            <a:ext cx="4746068" cy="5892627"/>
            <a:chOff x="0" y="0"/>
            <a:chExt cx="1249993" cy="1551968"/>
          </a:xfrm>
        </p:grpSpPr>
        <p:sp>
          <p:nvSpPr>
            <p:cNvPr id="9" name="Freeform 9"/>
            <p:cNvSpPr/>
            <p:nvPr/>
          </p:nvSpPr>
          <p:spPr>
            <a:xfrm>
              <a:off x="0" y="0"/>
              <a:ext cx="1249993" cy="1551968"/>
            </a:xfrm>
            <a:custGeom>
              <a:avLst/>
              <a:gdLst/>
              <a:ahLst/>
              <a:cxnLst/>
              <a:rect l="l" t="t" r="r" b="b"/>
              <a:pathLst>
                <a:path w="1249993" h="1551968">
                  <a:moveTo>
                    <a:pt x="53831" y="0"/>
                  </a:moveTo>
                  <a:lnTo>
                    <a:pt x="1196163" y="0"/>
                  </a:lnTo>
                  <a:cubicBezTo>
                    <a:pt x="1210439" y="0"/>
                    <a:pt x="1224131" y="5671"/>
                    <a:pt x="1234227" y="15767"/>
                  </a:cubicBezTo>
                  <a:cubicBezTo>
                    <a:pt x="1244322" y="25862"/>
                    <a:pt x="1249993" y="39554"/>
                    <a:pt x="1249993" y="53831"/>
                  </a:cubicBezTo>
                  <a:lnTo>
                    <a:pt x="1249993" y="1498137"/>
                  </a:lnTo>
                  <a:cubicBezTo>
                    <a:pt x="1249993" y="1512414"/>
                    <a:pt x="1244322" y="1526106"/>
                    <a:pt x="1234227" y="1536201"/>
                  </a:cubicBezTo>
                  <a:cubicBezTo>
                    <a:pt x="1224131" y="1546296"/>
                    <a:pt x="1210439" y="1551968"/>
                    <a:pt x="1196163" y="1551968"/>
                  </a:cubicBezTo>
                  <a:lnTo>
                    <a:pt x="53831" y="1551968"/>
                  </a:lnTo>
                  <a:cubicBezTo>
                    <a:pt x="39554" y="1551968"/>
                    <a:pt x="25862" y="1546296"/>
                    <a:pt x="15767" y="1536201"/>
                  </a:cubicBezTo>
                  <a:cubicBezTo>
                    <a:pt x="5671" y="1526106"/>
                    <a:pt x="0" y="1512414"/>
                    <a:pt x="0" y="1498137"/>
                  </a:cubicBezTo>
                  <a:lnTo>
                    <a:pt x="0" y="53831"/>
                  </a:lnTo>
                  <a:cubicBezTo>
                    <a:pt x="0" y="39554"/>
                    <a:pt x="5671" y="25862"/>
                    <a:pt x="15767" y="15767"/>
                  </a:cubicBezTo>
                  <a:cubicBezTo>
                    <a:pt x="25862" y="5671"/>
                    <a:pt x="39554" y="0"/>
                    <a:pt x="53831" y="0"/>
                  </a:cubicBezTo>
                  <a:close/>
                </a:path>
              </a:pathLst>
            </a:custGeom>
            <a:solidFill>
              <a:srgbClr val="F0F0EF"/>
            </a:solidFill>
          </p:spPr>
        </p:sp>
        <p:sp>
          <p:nvSpPr>
            <p:cNvPr id="10" name="TextBox 10"/>
            <p:cNvSpPr txBox="1"/>
            <p:nvPr/>
          </p:nvSpPr>
          <p:spPr>
            <a:xfrm>
              <a:off x="0" y="-66675"/>
              <a:ext cx="1249993" cy="1618643"/>
            </a:xfrm>
            <a:prstGeom prst="rect">
              <a:avLst/>
            </a:prstGeom>
          </p:spPr>
          <p:txBody>
            <a:bodyPr lIns="50800" tIns="50800" rIns="50800" bIns="50800" rtlCol="0" anchor="ctr"/>
            <a:lstStyle/>
            <a:p>
              <a:pPr algn="ctr">
                <a:lnSpc>
                  <a:spcPts val="3499"/>
                </a:lnSpc>
              </a:pPr>
              <a:endParaRPr/>
            </a:p>
          </p:txBody>
        </p:sp>
      </p:grpSp>
      <p:grpSp>
        <p:nvGrpSpPr>
          <p:cNvPr id="14" name="Group 14"/>
          <p:cNvGrpSpPr/>
          <p:nvPr/>
        </p:nvGrpSpPr>
        <p:grpSpPr>
          <a:xfrm>
            <a:off x="12954551" y="2197186"/>
            <a:ext cx="4746068" cy="5892627"/>
            <a:chOff x="0" y="0"/>
            <a:chExt cx="1249993" cy="1551968"/>
          </a:xfrm>
        </p:grpSpPr>
        <p:sp>
          <p:nvSpPr>
            <p:cNvPr id="15" name="Freeform 15"/>
            <p:cNvSpPr/>
            <p:nvPr/>
          </p:nvSpPr>
          <p:spPr>
            <a:xfrm>
              <a:off x="0" y="0"/>
              <a:ext cx="1249993" cy="1551968"/>
            </a:xfrm>
            <a:custGeom>
              <a:avLst/>
              <a:gdLst/>
              <a:ahLst/>
              <a:cxnLst/>
              <a:rect l="l" t="t" r="r" b="b"/>
              <a:pathLst>
                <a:path w="1249993" h="1551968">
                  <a:moveTo>
                    <a:pt x="53831" y="0"/>
                  </a:moveTo>
                  <a:lnTo>
                    <a:pt x="1196163" y="0"/>
                  </a:lnTo>
                  <a:cubicBezTo>
                    <a:pt x="1210439" y="0"/>
                    <a:pt x="1224131" y="5671"/>
                    <a:pt x="1234227" y="15767"/>
                  </a:cubicBezTo>
                  <a:cubicBezTo>
                    <a:pt x="1244322" y="25862"/>
                    <a:pt x="1249993" y="39554"/>
                    <a:pt x="1249993" y="53831"/>
                  </a:cubicBezTo>
                  <a:lnTo>
                    <a:pt x="1249993" y="1498137"/>
                  </a:lnTo>
                  <a:cubicBezTo>
                    <a:pt x="1249993" y="1512414"/>
                    <a:pt x="1244322" y="1526106"/>
                    <a:pt x="1234227" y="1536201"/>
                  </a:cubicBezTo>
                  <a:cubicBezTo>
                    <a:pt x="1224131" y="1546296"/>
                    <a:pt x="1210439" y="1551968"/>
                    <a:pt x="1196163" y="1551968"/>
                  </a:cubicBezTo>
                  <a:lnTo>
                    <a:pt x="53831" y="1551968"/>
                  </a:lnTo>
                  <a:cubicBezTo>
                    <a:pt x="39554" y="1551968"/>
                    <a:pt x="25862" y="1546296"/>
                    <a:pt x="15767" y="1536201"/>
                  </a:cubicBezTo>
                  <a:cubicBezTo>
                    <a:pt x="5671" y="1526106"/>
                    <a:pt x="0" y="1512414"/>
                    <a:pt x="0" y="1498137"/>
                  </a:cubicBezTo>
                  <a:lnTo>
                    <a:pt x="0" y="53831"/>
                  </a:lnTo>
                  <a:cubicBezTo>
                    <a:pt x="0" y="39554"/>
                    <a:pt x="5671" y="25862"/>
                    <a:pt x="15767" y="15767"/>
                  </a:cubicBezTo>
                  <a:cubicBezTo>
                    <a:pt x="25862" y="5671"/>
                    <a:pt x="39554" y="0"/>
                    <a:pt x="53831" y="0"/>
                  </a:cubicBezTo>
                  <a:close/>
                </a:path>
              </a:pathLst>
            </a:custGeom>
            <a:solidFill>
              <a:srgbClr val="F0F0EF"/>
            </a:solidFill>
          </p:spPr>
        </p:sp>
        <p:sp>
          <p:nvSpPr>
            <p:cNvPr id="16" name="TextBox 16"/>
            <p:cNvSpPr txBox="1"/>
            <p:nvPr/>
          </p:nvSpPr>
          <p:spPr>
            <a:xfrm>
              <a:off x="0" y="-66675"/>
              <a:ext cx="1249993" cy="1618643"/>
            </a:xfrm>
            <a:prstGeom prst="rect">
              <a:avLst/>
            </a:prstGeom>
          </p:spPr>
          <p:txBody>
            <a:bodyPr lIns="50800" tIns="50800" rIns="50800" bIns="50800" rtlCol="0" anchor="ctr"/>
            <a:lstStyle/>
            <a:p>
              <a:pPr algn="ctr">
                <a:lnSpc>
                  <a:spcPts val="3499"/>
                </a:lnSpc>
              </a:pPr>
              <a:endParaRPr/>
            </a:p>
          </p:txBody>
        </p:sp>
      </p:grpSp>
      <p:sp>
        <p:nvSpPr>
          <p:cNvPr id="20" name="TextBox 20"/>
          <p:cNvSpPr txBox="1"/>
          <p:nvPr/>
        </p:nvSpPr>
        <p:spPr>
          <a:xfrm>
            <a:off x="4507418" y="182722"/>
            <a:ext cx="9332010" cy="1911998"/>
          </a:xfrm>
          <a:prstGeom prst="rect">
            <a:avLst/>
          </a:prstGeom>
        </p:spPr>
        <p:txBody>
          <a:bodyPr lIns="0" tIns="0" rIns="0" bIns="0" rtlCol="0" anchor="t">
            <a:spAutoFit/>
          </a:bodyPr>
          <a:lstStyle/>
          <a:p>
            <a:pPr marL="0" lvl="0" indent="0" algn="ctr">
              <a:lnSpc>
                <a:spcPts val="7419"/>
              </a:lnSpc>
              <a:spcBef>
                <a:spcPct val="0"/>
              </a:spcBef>
            </a:pPr>
            <a:r>
              <a:rPr lang="en-US" sz="6000" b="1" u="none" strike="noStrike" dirty="0">
                <a:solidFill>
                  <a:srgbClr val="000000"/>
                </a:solidFill>
                <a:latin typeface="Times New Roman" pitchFamily="18" charset="0"/>
                <a:ea typeface="Poppins"/>
                <a:cs typeface="Times New Roman" pitchFamily="18" charset="0"/>
                <a:sym typeface="Poppins"/>
              </a:rPr>
              <a:t>JOB SATISFACTION INITIATIVES </a:t>
            </a:r>
          </a:p>
        </p:txBody>
      </p:sp>
      <p:sp>
        <p:nvSpPr>
          <p:cNvPr id="21" name="TextBox 21"/>
          <p:cNvSpPr txBox="1"/>
          <p:nvPr/>
        </p:nvSpPr>
        <p:spPr>
          <a:xfrm>
            <a:off x="1146388" y="3150543"/>
            <a:ext cx="3916498" cy="4343497"/>
          </a:xfrm>
          <a:prstGeom prst="rect">
            <a:avLst/>
          </a:prstGeom>
        </p:spPr>
        <p:txBody>
          <a:bodyPr lIns="0" tIns="0" rIns="0" bIns="0" rtlCol="0" anchor="t">
            <a:spAutoFit/>
          </a:bodyPr>
          <a:lstStyle/>
          <a:p>
            <a:pPr algn="just">
              <a:lnSpc>
                <a:spcPct val="150000"/>
              </a:lnSpc>
            </a:pPr>
            <a:r>
              <a:rPr lang="en-US" sz="3200" dirty="0">
                <a:solidFill>
                  <a:srgbClr val="000000"/>
                </a:solidFill>
                <a:latin typeface="Times New Roman" pitchFamily="18" charset="0"/>
                <a:ea typeface="Poppins"/>
                <a:cs typeface="Times New Roman" pitchFamily="18" charset="0"/>
                <a:sym typeface="Poppins"/>
              </a:rPr>
              <a:t>It also focuses upon employee development by providing training and internal mobility such as “AI Literacy Program”.</a:t>
            </a:r>
          </a:p>
        </p:txBody>
      </p:sp>
      <p:sp>
        <p:nvSpPr>
          <p:cNvPr id="23" name="TextBox 23"/>
          <p:cNvSpPr txBox="1"/>
          <p:nvPr/>
        </p:nvSpPr>
        <p:spPr>
          <a:xfrm>
            <a:off x="7215174" y="4286244"/>
            <a:ext cx="3916498" cy="3604833"/>
          </a:xfrm>
          <a:prstGeom prst="rect">
            <a:avLst/>
          </a:prstGeom>
        </p:spPr>
        <p:txBody>
          <a:bodyPr lIns="0" tIns="0" rIns="0" bIns="0" rtlCol="0" anchor="t">
            <a:spAutoFit/>
          </a:bodyPr>
          <a:lstStyle/>
          <a:p>
            <a:pPr algn="just">
              <a:lnSpc>
                <a:spcPct val="150000"/>
              </a:lnSpc>
            </a:pPr>
            <a:r>
              <a:rPr lang="en-US" sz="3200" dirty="0">
                <a:solidFill>
                  <a:srgbClr val="000000"/>
                </a:solidFill>
                <a:latin typeface="Times New Roman" pitchFamily="18" charset="0"/>
                <a:ea typeface="Poppins"/>
                <a:cs typeface="Times New Roman" pitchFamily="18" charset="0"/>
                <a:sym typeface="Poppins"/>
              </a:rPr>
              <a:t>The company provides competitive pay and co-worker discount as the financial incentives (IKEA, 2026)</a:t>
            </a:r>
          </a:p>
        </p:txBody>
      </p:sp>
      <p:sp>
        <p:nvSpPr>
          <p:cNvPr id="25" name="TextBox 25"/>
          <p:cNvSpPr txBox="1"/>
          <p:nvPr/>
        </p:nvSpPr>
        <p:spPr>
          <a:xfrm>
            <a:off x="13369336" y="2862485"/>
            <a:ext cx="3916498" cy="4919616"/>
          </a:xfrm>
          <a:prstGeom prst="rect">
            <a:avLst/>
          </a:prstGeom>
        </p:spPr>
        <p:txBody>
          <a:bodyPr lIns="0" tIns="0" rIns="0" bIns="0" rtlCol="0" anchor="t">
            <a:spAutoFit/>
          </a:bodyPr>
          <a:lstStyle/>
          <a:p>
            <a:pPr algn="just">
              <a:lnSpc>
                <a:spcPct val="150000"/>
              </a:lnSpc>
              <a:buFont typeface="Arial" pitchFamily="34" charset="0"/>
              <a:buChar char="•"/>
            </a:pPr>
            <a:r>
              <a:rPr lang="en-US" sz="2400" dirty="0">
                <a:solidFill>
                  <a:srgbClr val="000000"/>
                </a:solidFill>
                <a:latin typeface="Times New Roman" pitchFamily="18" charset="0"/>
                <a:ea typeface="Poppins"/>
                <a:cs typeface="Times New Roman" pitchFamily="18" charset="0"/>
                <a:sym typeface="Poppins"/>
              </a:rPr>
              <a:t>Further, the diversity and inclusion practices, boost, fairness, and belonging among the staff.</a:t>
            </a:r>
          </a:p>
          <a:p>
            <a:pPr algn="just">
              <a:lnSpc>
                <a:spcPct val="150000"/>
              </a:lnSpc>
              <a:buFont typeface="Arial" pitchFamily="34" charset="0"/>
              <a:buChar char="•"/>
            </a:pPr>
            <a:r>
              <a:rPr lang="en-US" sz="2400" dirty="0">
                <a:solidFill>
                  <a:srgbClr val="000000"/>
                </a:solidFill>
                <a:latin typeface="Times New Roman" pitchFamily="18" charset="0"/>
                <a:ea typeface="Poppins"/>
                <a:cs typeface="Times New Roman" pitchFamily="18" charset="0"/>
                <a:sym typeface="Poppins"/>
              </a:rPr>
              <a:t>The work life balance of the company is highly supported by providing them with flexible working hours and family friendly policies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39587" y="1447929"/>
            <a:ext cx="1047326" cy="104732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AA94"/>
            </a:solidFill>
          </p:spPr>
        </p:sp>
        <p:sp>
          <p:nvSpPr>
            <p:cNvPr id="4" name="TextBox 4"/>
            <p:cNvSpPr txBox="1"/>
            <p:nvPr/>
          </p:nvSpPr>
          <p:spPr>
            <a:xfrm>
              <a:off x="76200" y="9525"/>
              <a:ext cx="660400" cy="727075"/>
            </a:xfrm>
            <a:prstGeom prst="rect">
              <a:avLst/>
            </a:prstGeom>
          </p:spPr>
          <p:txBody>
            <a:bodyPr lIns="50800" tIns="50800" rIns="50800" bIns="50800" rtlCol="0" anchor="ctr"/>
            <a:lstStyle/>
            <a:p>
              <a:pPr algn="ctr">
                <a:lnSpc>
                  <a:spcPts val="3499"/>
                </a:lnSpc>
              </a:pPr>
              <a:r>
                <a:rPr lang="en-US" sz="2499" dirty="0">
                  <a:solidFill>
                    <a:srgbClr val="FFFFFF"/>
                  </a:solidFill>
                  <a:latin typeface="Poppins"/>
                  <a:ea typeface="Poppins"/>
                  <a:cs typeface="Poppins"/>
                  <a:sym typeface="Poppins"/>
                </a:rPr>
                <a:t>01</a:t>
              </a:r>
            </a:p>
          </p:txBody>
        </p:sp>
      </p:grpSp>
      <p:sp>
        <p:nvSpPr>
          <p:cNvPr id="6" name="TextBox 6"/>
          <p:cNvSpPr txBox="1"/>
          <p:nvPr/>
        </p:nvSpPr>
        <p:spPr>
          <a:xfrm>
            <a:off x="10564324" y="1431294"/>
            <a:ext cx="6694011" cy="1938992"/>
          </a:xfrm>
          <a:prstGeom prst="rect">
            <a:avLst/>
          </a:prstGeom>
        </p:spPr>
        <p:txBody>
          <a:bodyPr lIns="0" tIns="0" rIns="0" bIns="0" rtlCol="0" anchor="t">
            <a:spAutoFit/>
          </a:bodyPr>
          <a:lstStyle/>
          <a:p>
            <a:pPr algn="just">
              <a:lnSpc>
                <a:spcPct val="150000"/>
              </a:lnSpc>
              <a:spcBef>
                <a:spcPct val="0"/>
              </a:spcBef>
            </a:pPr>
            <a:r>
              <a:rPr lang="en-US" sz="2400" dirty="0">
                <a:solidFill>
                  <a:srgbClr val="000000"/>
                </a:solidFill>
                <a:latin typeface="Poppins"/>
                <a:ea typeface="Poppins"/>
                <a:cs typeface="Poppins"/>
                <a:sym typeface="Poppins"/>
              </a:rPr>
              <a:t>“</a:t>
            </a:r>
            <a:r>
              <a:rPr lang="en-US" sz="2800" dirty="0">
                <a:solidFill>
                  <a:srgbClr val="000000"/>
                </a:solidFill>
                <a:latin typeface="Times New Roman" pitchFamily="18" charset="0"/>
                <a:ea typeface="Poppins"/>
                <a:cs typeface="Times New Roman" pitchFamily="18" charset="0"/>
                <a:sym typeface="Poppins"/>
              </a:rPr>
              <a:t>Voice of the Co‑worker” program helps in understanding the feelings of the employees (Human Resources Online, 2023).</a:t>
            </a:r>
            <a:endParaRPr lang="en-US" sz="2400" dirty="0">
              <a:solidFill>
                <a:srgbClr val="000000"/>
              </a:solidFill>
              <a:latin typeface="Times New Roman" pitchFamily="18" charset="0"/>
              <a:ea typeface="Poppins"/>
              <a:cs typeface="Times New Roman" pitchFamily="18" charset="0"/>
              <a:sym typeface="Poppins"/>
            </a:endParaRPr>
          </a:p>
        </p:txBody>
      </p:sp>
      <p:grpSp>
        <p:nvGrpSpPr>
          <p:cNvPr id="7" name="Group 7"/>
          <p:cNvGrpSpPr/>
          <p:nvPr/>
        </p:nvGrpSpPr>
        <p:grpSpPr>
          <a:xfrm>
            <a:off x="9339587" y="3606311"/>
            <a:ext cx="1047326" cy="10473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AA94"/>
            </a:solidFill>
          </p:spPr>
        </p:sp>
        <p:sp>
          <p:nvSpPr>
            <p:cNvPr id="9" name="TextBox 9"/>
            <p:cNvSpPr txBox="1"/>
            <p:nvPr/>
          </p:nvSpPr>
          <p:spPr>
            <a:xfrm>
              <a:off x="76200" y="9525"/>
              <a:ext cx="660400" cy="727075"/>
            </a:xfrm>
            <a:prstGeom prst="rect">
              <a:avLst/>
            </a:prstGeom>
          </p:spPr>
          <p:txBody>
            <a:bodyPr lIns="50800" tIns="50800" rIns="50800" bIns="50800" rtlCol="0" anchor="ctr"/>
            <a:lstStyle/>
            <a:p>
              <a:pPr algn="ctr">
                <a:lnSpc>
                  <a:spcPts val="3499"/>
                </a:lnSpc>
              </a:pPr>
              <a:r>
                <a:rPr lang="en-US" sz="2499">
                  <a:solidFill>
                    <a:srgbClr val="FFFFFF"/>
                  </a:solidFill>
                  <a:latin typeface="Poppins"/>
                  <a:ea typeface="Poppins"/>
                  <a:cs typeface="Poppins"/>
                  <a:sym typeface="Poppins"/>
                </a:rPr>
                <a:t>02</a:t>
              </a:r>
            </a:p>
          </p:txBody>
        </p:sp>
      </p:grpSp>
      <p:sp>
        <p:nvSpPr>
          <p:cNvPr id="11" name="TextBox 11"/>
          <p:cNvSpPr txBox="1"/>
          <p:nvPr/>
        </p:nvSpPr>
        <p:spPr>
          <a:xfrm>
            <a:off x="10564324" y="3736921"/>
            <a:ext cx="6694011" cy="2003112"/>
          </a:xfrm>
          <a:prstGeom prst="rect">
            <a:avLst/>
          </a:prstGeom>
        </p:spPr>
        <p:txBody>
          <a:bodyPr lIns="0" tIns="0" rIns="0" bIns="0" rtlCol="0" anchor="t">
            <a:spAutoFit/>
          </a:bodyPr>
          <a:lstStyle/>
          <a:p>
            <a:pPr algn="just">
              <a:lnSpc>
                <a:spcPct val="150000"/>
              </a:lnSpc>
              <a:spcBef>
                <a:spcPct val="0"/>
              </a:spcBef>
            </a:pPr>
            <a:r>
              <a:rPr lang="en-US" sz="2400" dirty="0">
                <a:solidFill>
                  <a:srgbClr val="000000"/>
                </a:solidFill>
                <a:latin typeface="Times New Roman" pitchFamily="18" charset="0"/>
                <a:ea typeface="Poppins"/>
                <a:cs typeface="Times New Roman" pitchFamily="18" charset="0"/>
                <a:sym typeface="Poppins"/>
              </a:rPr>
              <a:t>The feedbacks and surveys helps in understanding the areas for improvement. </a:t>
            </a:r>
            <a:r>
              <a:rPr lang="en-US" sz="2400" dirty="0">
                <a:solidFill>
                  <a:srgbClr val="2E2E2E"/>
                </a:solidFill>
                <a:latin typeface="Times New Roman" pitchFamily="18" charset="0"/>
                <a:ea typeface="Times New Roman"/>
                <a:cs typeface="Times New Roman" pitchFamily="18" charset="0"/>
                <a:sym typeface="Times New Roman"/>
              </a:rPr>
              <a:t>Open communication at IKA further helps in boosting trust among employees.</a:t>
            </a:r>
          </a:p>
          <a:p>
            <a:pPr algn="just">
              <a:lnSpc>
                <a:spcPts val="2800"/>
              </a:lnSpc>
              <a:spcBef>
                <a:spcPct val="0"/>
              </a:spcBef>
            </a:pPr>
            <a:endParaRPr lang="en-US" sz="2000" dirty="0">
              <a:solidFill>
                <a:srgbClr val="000000"/>
              </a:solidFill>
              <a:latin typeface="Poppins"/>
              <a:ea typeface="Poppins"/>
              <a:cs typeface="Poppins"/>
              <a:sym typeface="Poppins"/>
            </a:endParaRPr>
          </a:p>
        </p:txBody>
      </p:sp>
      <p:grpSp>
        <p:nvGrpSpPr>
          <p:cNvPr id="15" name="Group 15"/>
          <p:cNvGrpSpPr/>
          <p:nvPr/>
        </p:nvGrpSpPr>
        <p:grpSpPr>
          <a:xfrm>
            <a:off x="9331974" y="5843671"/>
            <a:ext cx="1047326" cy="1047326"/>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FAA94"/>
            </a:solidFill>
          </p:spPr>
        </p:sp>
        <p:sp>
          <p:nvSpPr>
            <p:cNvPr id="17" name="TextBox 17"/>
            <p:cNvSpPr txBox="1"/>
            <p:nvPr/>
          </p:nvSpPr>
          <p:spPr>
            <a:xfrm>
              <a:off x="76200" y="9525"/>
              <a:ext cx="660400" cy="727075"/>
            </a:xfrm>
            <a:prstGeom prst="rect">
              <a:avLst/>
            </a:prstGeom>
          </p:spPr>
          <p:txBody>
            <a:bodyPr lIns="50800" tIns="50800" rIns="50800" bIns="50800" rtlCol="0" anchor="ctr"/>
            <a:lstStyle/>
            <a:p>
              <a:pPr algn="ctr">
                <a:lnSpc>
                  <a:spcPts val="3499"/>
                </a:lnSpc>
              </a:pPr>
              <a:r>
                <a:rPr lang="en-US" sz="2499" dirty="0">
                  <a:solidFill>
                    <a:srgbClr val="FFFFFF"/>
                  </a:solidFill>
                  <a:latin typeface="Poppins"/>
                  <a:ea typeface="Poppins"/>
                  <a:cs typeface="Poppins"/>
                  <a:sym typeface="Poppins"/>
                </a:rPr>
                <a:t>03</a:t>
              </a:r>
            </a:p>
          </p:txBody>
        </p:sp>
      </p:grpSp>
      <p:sp>
        <p:nvSpPr>
          <p:cNvPr id="19" name="TextBox 19"/>
          <p:cNvSpPr txBox="1"/>
          <p:nvPr/>
        </p:nvSpPr>
        <p:spPr>
          <a:xfrm>
            <a:off x="10594194" y="6117907"/>
            <a:ext cx="6694011" cy="1055674"/>
          </a:xfrm>
          <a:prstGeom prst="rect">
            <a:avLst/>
          </a:prstGeom>
        </p:spPr>
        <p:txBody>
          <a:bodyPr lIns="0" tIns="0" rIns="0" bIns="0" rtlCol="0" anchor="t">
            <a:spAutoFit/>
          </a:bodyPr>
          <a:lstStyle/>
          <a:p>
            <a:pPr algn="just">
              <a:lnSpc>
                <a:spcPct val="150000"/>
              </a:lnSpc>
              <a:spcBef>
                <a:spcPct val="0"/>
              </a:spcBef>
            </a:pPr>
            <a:r>
              <a:rPr lang="en-US" sz="2400" dirty="0">
                <a:solidFill>
                  <a:srgbClr val="000000"/>
                </a:solidFill>
                <a:latin typeface="Times New Roman" pitchFamily="18" charset="0"/>
                <a:ea typeface="Poppins"/>
                <a:cs typeface="Times New Roman" pitchFamily="18" charset="0"/>
                <a:sym typeface="Poppins"/>
              </a:rPr>
              <a:t>Engagement initiatives further boost the motivation and loyalty of the employees.</a:t>
            </a:r>
          </a:p>
        </p:txBody>
      </p:sp>
      <p:sp>
        <p:nvSpPr>
          <p:cNvPr id="25" name="TextBox 25"/>
          <p:cNvSpPr txBox="1"/>
          <p:nvPr/>
        </p:nvSpPr>
        <p:spPr>
          <a:xfrm>
            <a:off x="609600" y="1178410"/>
            <a:ext cx="8534400" cy="1876155"/>
          </a:xfrm>
          <a:prstGeom prst="rect">
            <a:avLst/>
          </a:prstGeom>
        </p:spPr>
        <p:txBody>
          <a:bodyPr wrap="square" lIns="0" tIns="0" rIns="0" bIns="0" rtlCol="0" anchor="t">
            <a:spAutoFit/>
          </a:bodyPr>
          <a:lstStyle/>
          <a:p>
            <a:pPr marL="0" lvl="0" indent="0" algn="l">
              <a:lnSpc>
                <a:spcPts val="7419"/>
              </a:lnSpc>
              <a:spcBef>
                <a:spcPct val="0"/>
              </a:spcBef>
            </a:pPr>
            <a:r>
              <a:rPr lang="en-US" sz="6999" u="none" strike="noStrike" dirty="0">
                <a:solidFill>
                  <a:srgbClr val="000000"/>
                </a:solidFill>
                <a:latin typeface="Poppins"/>
                <a:ea typeface="Poppins"/>
                <a:cs typeface="Poppins"/>
                <a:sym typeface="Poppins"/>
              </a:rPr>
              <a:t> </a:t>
            </a:r>
            <a:r>
              <a:rPr lang="en-US" sz="5400" b="1" u="none" strike="noStrike" dirty="0">
                <a:solidFill>
                  <a:srgbClr val="000000"/>
                </a:solidFill>
                <a:latin typeface="Times New Roman" pitchFamily="18" charset="0"/>
                <a:ea typeface="Poppins"/>
                <a:cs typeface="Times New Roman" pitchFamily="18" charset="0"/>
                <a:sym typeface="Poppins"/>
              </a:rPr>
              <a:t>EMPLOYEE FEEDBACK &amp; ENGAGEMENT </a:t>
            </a:r>
          </a:p>
        </p:txBody>
      </p:sp>
      <p:sp>
        <p:nvSpPr>
          <p:cNvPr id="29" name="Freeform 8">
            <a:extLst>
              <a:ext uri="{FF2B5EF4-FFF2-40B4-BE49-F238E27FC236}">
                <a16:creationId xmlns:a16="http://schemas.microsoft.com/office/drawing/2014/main" id="{0B732429-2D46-99DD-1DB9-0D08B59A13B3}"/>
              </a:ext>
            </a:extLst>
          </p:cNvPr>
          <p:cNvSpPr/>
          <p:nvPr/>
        </p:nvSpPr>
        <p:spPr>
          <a:xfrm>
            <a:off x="639468" y="3483848"/>
            <a:ext cx="7640435" cy="5836116"/>
          </a:xfrm>
          <a:custGeom>
            <a:avLst/>
            <a:gdLst/>
            <a:ahLst/>
            <a:cxnLst/>
            <a:rect l="l" t="t" r="r" b="b"/>
            <a:pathLst>
              <a:path w="6916487" h="4123275">
                <a:moveTo>
                  <a:pt x="0" y="0"/>
                </a:moveTo>
                <a:lnTo>
                  <a:pt x="6916487" y="0"/>
                </a:lnTo>
                <a:lnTo>
                  <a:pt x="6916487" y="4123275"/>
                </a:lnTo>
                <a:lnTo>
                  <a:pt x="0" y="4123275"/>
                </a:lnTo>
                <a:lnTo>
                  <a:pt x="0" y="0"/>
                </a:lnTo>
                <a:close/>
              </a:path>
            </a:pathLst>
          </a:custGeom>
          <a:blipFill>
            <a:blip r:embed="rId3"/>
            <a:stretch>
              <a:fillRect r="-902"/>
            </a:stretch>
          </a:blipFill>
          <a:effectLst>
            <a:glow rad="139700">
              <a:schemeClr val="accent3">
                <a:satMod val="175000"/>
                <a:alpha val="40000"/>
              </a:schemeClr>
            </a:glow>
          </a:effectLst>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359024" y="3055268"/>
            <a:ext cx="6807273" cy="5122877"/>
          </a:xfrm>
          <a:prstGeom prst="rect">
            <a:avLst/>
          </a:prstGeom>
        </p:spPr>
        <p:txBody>
          <a:bodyPr wrap="square" lIns="0" tIns="0" rIns="0" bIns="0" rtlCol="0" anchor="t">
            <a:spAutoFit/>
          </a:bodyPr>
          <a:lstStyle/>
          <a:p>
            <a:pPr marL="342900" indent="-342900" algn="just">
              <a:lnSpc>
                <a:spcPct val="150000"/>
              </a:lnSpc>
              <a:spcBef>
                <a:spcPct val="0"/>
              </a:spcBef>
              <a:buFont typeface="Arial" panose="020B0604020202020204" pitchFamily="34" charset="0"/>
              <a:buChar char="•"/>
            </a:pPr>
            <a:r>
              <a:rPr lang="en-US" sz="2499" dirty="0">
                <a:solidFill>
                  <a:srgbClr val="000000"/>
                </a:solidFill>
                <a:latin typeface="Times New Roman" pitchFamily="18" charset="0"/>
                <a:ea typeface="Poppins"/>
                <a:cs typeface="Times New Roman" pitchFamily="18" charset="0"/>
                <a:sym typeface="Poppins"/>
              </a:rPr>
              <a:t>The AI driven scheduling helps in boosting the workload distribution</a:t>
            </a:r>
          </a:p>
          <a:p>
            <a:pPr marL="342900" indent="-342900" algn="just">
              <a:lnSpc>
                <a:spcPct val="150000"/>
              </a:lnSpc>
              <a:spcBef>
                <a:spcPct val="0"/>
              </a:spcBef>
              <a:buFont typeface="Arial" panose="020B0604020202020204" pitchFamily="34" charset="0"/>
              <a:buChar char="•"/>
            </a:pPr>
            <a:r>
              <a:rPr lang="en-US" sz="2499" dirty="0">
                <a:solidFill>
                  <a:srgbClr val="000000"/>
                </a:solidFill>
                <a:latin typeface="Times New Roman" pitchFamily="18" charset="0"/>
                <a:ea typeface="Poppins"/>
                <a:cs typeface="Times New Roman" pitchFamily="18" charset="0"/>
                <a:sym typeface="Poppins"/>
              </a:rPr>
              <a:t>The digital platforms ca be used for improved collaboration in the diverse global teams</a:t>
            </a:r>
          </a:p>
          <a:p>
            <a:pPr marL="342900" indent="-342900" algn="just">
              <a:lnSpc>
                <a:spcPct val="150000"/>
              </a:lnSpc>
              <a:spcBef>
                <a:spcPct val="0"/>
              </a:spcBef>
              <a:buFont typeface="Arial" panose="020B0604020202020204" pitchFamily="34" charset="0"/>
              <a:buChar char="•"/>
            </a:pPr>
            <a:r>
              <a:rPr lang="en-US" sz="2499" dirty="0">
                <a:solidFill>
                  <a:srgbClr val="000000"/>
                </a:solidFill>
                <a:latin typeface="Times New Roman" pitchFamily="18" charset="0"/>
                <a:ea typeface="Poppins"/>
                <a:cs typeface="Times New Roman" pitchFamily="18" charset="0"/>
                <a:sym typeface="Poppins"/>
              </a:rPr>
              <a:t>Automation reduces the workload of repetitive tasks and free employees for more creative work (Shah et al. 2024).</a:t>
            </a:r>
          </a:p>
          <a:p>
            <a:pPr marL="342900" indent="-342900" algn="just">
              <a:lnSpc>
                <a:spcPct val="150000"/>
              </a:lnSpc>
              <a:spcBef>
                <a:spcPct val="0"/>
              </a:spcBef>
              <a:buFont typeface="Arial" panose="020B0604020202020204" pitchFamily="34" charset="0"/>
              <a:buChar char="•"/>
            </a:pPr>
            <a:r>
              <a:rPr lang="en-US" sz="2499" dirty="0">
                <a:solidFill>
                  <a:srgbClr val="000000"/>
                </a:solidFill>
                <a:latin typeface="Times New Roman" pitchFamily="18" charset="0"/>
                <a:ea typeface="Poppins"/>
                <a:cs typeface="Times New Roman" pitchFamily="18" charset="0"/>
                <a:sym typeface="Poppins"/>
              </a:rPr>
              <a:t>Data analysis further helps in identifying the skill gap and training requirements</a:t>
            </a:r>
          </a:p>
        </p:txBody>
      </p:sp>
      <p:sp>
        <p:nvSpPr>
          <p:cNvPr id="18" name="TextBox 18"/>
          <p:cNvSpPr txBox="1"/>
          <p:nvPr/>
        </p:nvSpPr>
        <p:spPr>
          <a:xfrm>
            <a:off x="935088" y="174948"/>
            <a:ext cx="9332010" cy="1833066"/>
          </a:xfrm>
          <a:prstGeom prst="rect">
            <a:avLst/>
          </a:prstGeom>
        </p:spPr>
        <p:txBody>
          <a:bodyPr lIns="0" tIns="0" rIns="0" bIns="0" rtlCol="0" anchor="t">
            <a:spAutoFit/>
          </a:bodyPr>
          <a:lstStyle/>
          <a:p>
            <a:pPr marL="0" lvl="0" indent="0" algn="ctr">
              <a:lnSpc>
                <a:spcPts val="7419"/>
              </a:lnSpc>
              <a:spcBef>
                <a:spcPct val="0"/>
              </a:spcBef>
            </a:pPr>
            <a:r>
              <a:rPr lang="en-US" sz="4400" b="1" dirty="0">
                <a:solidFill>
                  <a:srgbClr val="000000"/>
                </a:solidFill>
                <a:latin typeface="Times New Roman" pitchFamily="18" charset="0"/>
                <a:ea typeface="Poppins"/>
                <a:cs typeface="Times New Roman" pitchFamily="18" charset="0"/>
                <a:sym typeface="Poppins"/>
              </a:rPr>
              <a:t>ENHANCING JOB DESIGN WITH AI &amp; DIGITAL TOOLSPLAN</a:t>
            </a:r>
          </a:p>
        </p:txBody>
      </p:sp>
      <p:sp>
        <p:nvSpPr>
          <p:cNvPr id="22" name="Freeform 5">
            <a:extLst>
              <a:ext uri="{FF2B5EF4-FFF2-40B4-BE49-F238E27FC236}">
                <a16:creationId xmlns:a16="http://schemas.microsoft.com/office/drawing/2014/main" id="{B236DC17-6958-165F-33E7-D9898CEE7ABE}"/>
              </a:ext>
            </a:extLst>
          </p:cNvPr>
          <p:cNvSpPr/>
          <p:nvPr/>
        </p:nvSpPr>
        <p:spPr>
          <a:xfrm>
            <a:off x="7775848" y="2283502"/>
            <a:ext cx="9903617" cy="7396502"/>
          </a:xfrm>
          <a:custGeom>
            <a:avLst/>
            <a:gdLst/>
            <a:ahLst/>
            <a:cxnLst/>
            <a:rect l="l" t="t" r="r" b="b"/>
            <a:pathLst>
              <a:path w="7618258" h="3585263">
                <a:moveTo>
                  <a:pt x="0" y="0"/>
                </a:moveTo>
                <a:lnTo>
                  <a:pt x="7618258" y="0"/>
                </a:lnTo>
                <a:lnTo>
                  <a:pt x="7618258" y="3585263"/>
                </a:lnTo>
                <a:lnTo>
                  <a:pt x="0" y="3585263"/>
                </a:lnTo>
                <a:lnTo>
                  <a:pt x="0" y="0"/>
                </a:lnTo>
                <a:close/>
              </a:path>
            </a:pathLst>
          </a:custGeom>
          <a:blipFill>
            <a:blip r:embed="rId3"/>
            <a:stretch>
              <a:fillRect t="-9485" r="-310" b="-9369"/>
            </a:stretch>
          </a:blipFill>
          <a:effectLst>
            <a:innerShdw blurRad="63500" dist="50800" dir="8100000">
              <a:prstClr val="black">
                <a:alpha val="50000"/>
              </a:prstClr>
            </a:innerShdw>
          </a:effectLst>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09600" y="5791469"/>
            <a:ext cx="6705600" cy="2771977"/>
          </a:xfrm>
          <a:prstGeom prst="rect">
            <a:avLst/>
          </a:prstGeom>
        </p:spPr>
        <p:txBody>
          <a:bodyPr wrap="square" lIns="0" tIns="0" rIns="0" bIns="0" rtlCol="0" anchor="t">
            <a:spAutoFit/>
          </a:bodyPr>
          <a:lstStyle/>
          <a:p>
            <a:pPr marL="0" lvl="0" indent="0" algn="l">
              <a:lnSpc>
                <a:spcPts val="7419"/>
              </a:lnSpc>
              <a:spcBef>
                <a:spcPct val="0"/>
              </a:spcBef>
            </a:pPr>
            <a:r>
              <a:rPr lang="en-US" sz="5400" b="1" u="none" strike="noStrike" dirty="0">
                <a:solidFill>
                  <a:srgbClr val="000000"/>
                </a:solidFill>
                <a:latin typeface="Times New Roman" pitchFamily="18" charset="0"/>
                <a:ea typeface="Poppins"/>
                <a:cs typeface="Times New Roman" pitchFamily="18" charset="0"/>
                <a:sym typeface="Poppins"/>
              </a:rPr>
              <a:t>OPPORTUNITIES FOR JOB SATISFACTION </a:t>
            </a:r>
          </a:p>
        </p:txBody>
      </p:sp>
      <p:sp>
        <p:nvSpPr>
          <p:cNvPr id="9" name="TextBox 9"/>
          <p:cNvSpPr txBox="1"/>
          <p:nvPr/>
        </p:nvSpPr>
        <p:spPr>
          <a:xfrm>
            <a:off x="6498028" y="5784260"/>
            <a:ext cx="11214100" cy="4354782"/>
          </a:xfrm>
          <a:prstGeom prst="rect">
            <a:avLst/>
          </a:prstGeom>
        </p:spPr>
        <p:txBody>
          <a:bodyPr wrap="square" lIns="0" tIns="0" rIns="0" bIns="0" rtlCol="0" anchor="t">
            <a:spAutoFit/>
          </a:bodyPr>
          <a:lstStyle/>
          <a:p>
            <a:pPr marL="582928" lvl="1" indent="-291464" algn="just">
              <a:lnSpc>
                <a:spcPts val="4319"/>
              </a:lnSpc>
              <a:buFont typeface="Arial"/>
              <a:buChar char="•"/>
            </a:pPr>
            <a:r>
              <a:rPr lang="en-GB" sz="2699" dirty="0">
                <a:solidFill>
                  <a:srgbClr val="2E2E2E"/>
                </a:solidFill>
                <a:latin typeface="Times New Roman"/>
                <a:ea typeface="Times New Roman"/>
                <a:cs typeface="Times New Roman"/>
                <a:sym typeface="Times New Roman"/>
              </a:rPr>
              <a:t>Employees can personalise their career pathways by using AI analytics</a:t>
            </a:r>
          </a:p>
          <a:p>
            <a:pPr marL="582928" lvl="1" indent="-291464" algn="just">
              <a:lnSpc>
                <a:spcPts val="4319"/>
              </a:lnSpc>
              <a:buFont typeface="Arial"/>
              <a:buChar char="•"/>
            </a:pPr>
            <a:r>
              <a:rPr lang="en-GB" sz="2699" dirty="0">
                <a:solidFill>
                  <a:srgbClr val="2E2E2E"/>
                </a:solidFill>
                <a:latin typeface="Times New Roman"/>
                <a:ea typeface="Times New Roman"/>
                <a:cs typeface="Times New Roman"/>
                <a:sym typeface="Times New Roman"/>
              </a:rPr>
              <a:t>The unification of training and recognition program can create interest to work</a:t>
            </a:r>
          </a:p>
          <a:p>
            <a:pPr marL="582928" lvl="1" indent="-291464" algn="just">
              <a:lnSpc>
                <a:spcPts val="4319"/>
              </a:lnSpc>
              <a:buFont typeface="Arial"/>
              <a:buChar char="•"/>
            </a:pPr>
            <a:r>
              <a:rPr lang="en-GB" sz="2699" dirty="0">
                <a:solidFill>
                  <a:srgbClr val="2E2E2E"/>
                </a:solidFill>
                <a:latin typeface="Times New Roman"/>
                <a:ea typeface="Times New Roman"/>
                <a:cs typeface="Times New Roman"/>
                <a:sym typeface="Times New Roman"/>
              </a:rPr>
              <a:t>The digital well-being platforms can further help in monitoring stress and engagement among employees</a:t>
            </a:r>
          </a:p>
          <a:p>
            <a:pPr marL="582928" lvl="1" indent="-291464" algn="just">
              <a:lnSpc>
                <a:spcPts val="4319"/>
              </a:lnSpc>
              <a:buFont typeface="Arial"/>
              <a:buChar char="•"/>
            </a:pPr>
            <a:r>
              <a:rPr lang="en-GB" sz="2699" dirty="0">
                <a:solidFill>
                  <a:srgbClr val="2E2E2E"/>
                </a:solidFill>
                <a:latin typeface="Times New Roman"/>
                <a:ea typeface="Times New Roman"/>
                <a:cs typeface="Times New Roman"/>
                <a:sym typeface="Times New Roman"/>
              </a:rPr>
              <a:t>The better communication tools for the strengthen the voice of employees</a:t>
            </a:r>
          </a:p>
          <a:p>
            <a:pPr marL="582928" lvl="1" indent="-291464" algn="just">
              <a:lnSpc>
                <a:spcPts val="4319"/>
              </a:lnSpc>
              <a:buFont typeface="Arial"/>
              <a:buChar char="•"/>
            </a:pPr>
            <a:r>
              <a:rPr lang="en-GB" sz="2699" dirty="0">
                <a:solidFill>
                  <a:srgbClr val="2E2E2E"/>
                </a:solidFill>
                <a:latin typeface="Times New Roman"/>
                <a:ea typeface="Times New Roman"/>
                <a:cs typeface="Times New Roman"/>
                <a:sym typeface="Times New Roman"/>
              </a:rPr>
              <a:t>81% of the workers who use AI daily are more satisfied with their general corporate environment than those working manually (</a:t>
            </a:r>
            <a:r>
              <a:rPr lang="en-GB" sz="2699" dirty="0" err="1">
                <a:solidFill>
                  <a:srgbClr val="2E2E2E"/>
                </a:solidFill>
                <a:latin typeface="Times New Roman"/>
                <a:ea typeface="Times New Roman"/>
                <a:cs typeface="Times New Roman"/>
                <a:sym typeface="Times New Roman"/>
              </a:rPr>
              <a:t>Salesforce</a:t>
            </a:r>
            <a:r>
              <a:rPr lang="en-GB" sz="2699" dirty="0">
                <a:solidFill>
                  <a:srgbClr val="2E2E2E"/>
                </a:solidFill>
                <a:latin typeface="Times New Roman"/>
                <a:ea typeface="Times New Roman"/>
                <a:cs typeface="Times New Roman"/>
                <a:sym typeface="Times New Roman"/>
              </a:rPr>
              <a:t>, 2025).</a:t>
            </a:r>
          </a:p>
        </p:txBody>
      </p:sp>
      <p:sp>
        <p:nvSpPr>
          <p:cNvPr id="14" name="Freeform 6">
            <a:extLst>
              <a:ext uri="{FF2B5EF4-FFF2-40B4-BE49-F238E27FC236}">
                <a16:creationId xmlns:a16="http://schemas.microsoft.com/office/drawing/2014/main" id="{C8FFECF6-0110-E15C-964E-E89274C678C1}"/>
              </a:ext>
            </a:extLst>
          </p:cNvPr>
          <p:cNvSpPr/>
          <p:nvPr/>
        </p:nvSpPr>
        <p:spPr>
          <a:xfrm>
            <a:off x="2591272" y="147958"/>
            <a:ext cx="12961440" cy="5283574"/>
          </a:xfrm>
          <a:custGeom>
            <a:avLst/>
            <a:gdLst/>
            <a:ahLst/>
            <a:cxnLst/>
            <a:rect l="l" t="t" r="r" b="b"/>
            <a:pathLst>
              <a:path w="8682859" h="4139664">
                <a:moveTo>
                  <a:pt x="0" y="0"/>
                </a:moveTo>
                <a:lnTo>
                  <a:pt x="8682858" y="0"/>
                </a:lnTo>
                <a:lnTo>
                  <a:pt x="8682858" y="4139664"/>
                </a:lnTo>
                <a:lnTo>
                  <a:pt x="0" y="4139664"/>
                </a:lnTo>
                <a:lnTo>
                  <a:pt x="0" y="0"/>
                </a:lnTo>
                <a:close/>
              </a:path>
            </a:pathLst>
          </a:custGeom>
          <a:blipFill>
            <a:blip r:embed="rId3"/>
            <a:stretch>
              <a:fillRect b="-6289"/>
            </a:stretch>
          </a:blipFill>
          <a:effectLst>
            <a:outerShdw blurRad="50800" dist="38100" dir="5400000" algn="t" rotWithShape="0">
              <a:prstClr val="black">
                <a:alpha val="40000"/>
              </a:prstClr>
            </a:outerShdw>
          </a:effectLst>
        </p:spPr>
        <p:txBody>
          <a:bodyPr/>
          <a:lstStyle/>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965193" y="704039"/>
            <a:ext cx="5971936" cy="1823000"/>
          </a:xfrm>
          <a:prstGeom prst="rect">
            <a:avLst/>
          </a:prstGeom>
        </p:spPr>
        <p:txBody>
          <a:bodyPr wrap="square" lIns="0" tIns="0" rIns="0" bIns="0" rtlCol="0" anchor="t">
            <a:spAutoFit/>
          </a:bodyPr>
          <a:lstStyle/>
          <a:p>
            <a:pPr marL="0" lvl="0" indent="0" algn="l">
              <a:lnSpc>
                <a:spcPts val="7419"/>
              </a:lnSpc>
              <a:spcBef>
                <a:spcPct val="0"/>
              </a:spcBef>
            </a:pPr>
            <a:r>
              <a:rPr lang="en-US" sz="5400" b="1" u="none" strike="noStrike" dirty="0">
                <a:solidFill>
                  <a:srgbClr val="000000"/>
                </a:solidFill>
                <a:latin typeface="Times New Roman" pitchFamily="18" charset="0"/>
                <a:ea typeface="Poppins"/>
                <a:cs typeface="Times New Roman" pitchFamily="18" charset="0"/>
                <a:sym typeface="Poppins"/>
              </a:rPr>
              <a:t>FUTURE TRENDS IN JOB DESIGN</a:t>
            </a:r>
          </a:p>
        </p:txBody>
      </p:sp>
      <p:sp>
        <p:nvSpPr>
          <p:cNvPr id="13" name="TextBox 13"/>
          <p:cNvSpPr txBox="1"/>
          <p:nvPr/>
        </p:nvSpPr>
        <p:spPr>
          <a:xfrm>
            <a:off x="431032" y="3055268"/>
            <a:ext cx="6108127" cy="5982022"/>
          </a:xfrm>
          <a:prstGeom prst="rect">
            <a:avLst/>
          </a:prstGeom>
        </p:spPr>
        <p:txBody>
          <a:bodyPr wrap="square" lIns="0" tIns="0" rIns="0" bIns="0" rtlCol="0" anchor="t">
            <a:spAutoFit/>
          </a:bodyPr>
          <a:lstStyle/>
          <a:p>
            <a:pPr marL="575685" lvl="1" indent="-287843" algn="just">
              <a:lnSpc>
                <a:spcPts val="4266"/>
              </a:lnSpc>
              <a:buFont typeface="Arial"/>
              <a:buChar char="•"/>
            </a:pPr>
            <a:r>
              <a:rPr lang="en-US" dirty="0">
                <a:solidFill>
                  <a:srgbClr val="2E2E2E"/>
                </a:solidFill>
                <a:latin typeface="Times New Roman"/>
                <a:ea typeface="Times New Roman"/>
                <a:cs typeface="Times New Roman"/>
                <a:sym typeface="Times New Roman"/>
              </a:rPr>
              <a:t>Hybrid working models expand the flexibility for employees</a:t>
            </a:r>
          </a:p>
          <a:p>
            <a:pPr marL="575685" lvl="1" indent="-287843" algn="just">
              <a:lnSpc>
                <a:spcPts val="4266"/>
              </a:lnSpc>
              <a:buFont typeface="Arial"/>
              <a:buChar char="•"/>
            </a:pPr>
            <a:r>
              <a:rPr lang="en-US" dirty="0">
                <a:solidFill>
                  <a:srgbClr val="2E2E2E"/>
                </a:solidFill>
                <a:latin typeface="Times New Roman"/>
                <a:ea typeface="Times New Roman"/>
                <a:cs typeface="Times New Roman"/>
                <a:sym typeface="Times New Roman"/>
              </a:rPr>
              <a:t>Automation helps in reshaping the operations and logistics</a:t>
            </a:r>
          </a:p>
          <a:p>
            <a:pPr marL="575685" lvl="1" indent="-287843" algn="just">
              <a:lnSpc>
                <a:spcPts val="4266"/>
              </a:lnSpc>
              <a:buFont typeface="Arial"/>
              <a:buChar char="•"/>
            </a:pPr>
            <a:r>
              <a:rPr lang="en-US" dirty="0">
                <a:solidFill>
                  <a:srgbClr val="2E2E2E"/>
                </a:solidFill>
                <a:latin typeface="Times New Roman"/>
                <a:ea typeface="Times New Roman"/>
                <a:cs typeface="Times New Roman"/>
                <a:sym typeface="Times New Roman"/>
              </a:rPr>
              <a:t>AI enabled monitoring for improves the safety and efficiency of the workplace</a:t>
            </a:r>
          </a:p>
          <a:p>
            <a:pPr marL="575685" lvl="1" indent="-287843" algn="just">
              <a:lnSpc>
                <a:spcPts val="4266"/>
              </a:lnSpc>
              <a:buFont typeface="Arial"/>
              <a:buChar char="•"/>
            </a:pPr>
            <a:r>
              <a:rPr lang="en-US" dirty="0">
                <a:solidFill>
                  <a:srgbClr val="2E2E2E"/>
                </a:solidFill>
                <a:latin typeface="Times New Roman"/>
                <a:ea typeface="Times New Roman"/>
                <a:cs typeface="Times New Roman"/>
                <a:sym typeface="Times New Roman"/>
              </a:rPr>
              <a:t>The digital transformation also requires continuous reskilling of the employees </a:t>
            </a:r>
          </a:p>
          <a:p>
            <a:pPr marL="575685" lvl="1" indent="-287843" algn="just">
              <a:lnSpc>
                <a:spcPts val="4266"/>
              </a:lnSpc>
              <a:buFont typeface="Arial"/>
              <a:buChar char="•"/>
            </a:pPr>
            <a:r>
              <a:rPr lang="en-US" dirty="0">
                <a:solidFill>
                  <a:srgbClr val="2E2E2E"/>
                </a:solidFill>
                <a:latin typeface="Times New Roman"/>
                <a:ea typeface="Times New Roman"/>
                <a:cs typeface="Times New Roman"/>
                <a:sym typeface="Times New Roman"/>
              </a:rPr>
              <a:t>By 2030, macrotrends and AI-driven automation will displace approximately 92 million jobs, but will simultaneously create 170 million new roles (World Economic Forum, 2025). </a:t>
            </a:r>
          </a:p>
        </p:txBody>
      </p:sp>
      <p:sp>
        <p:nvSpPr>
          <p:cNvPr id="15" name="Freeform 8">
            <a:extLst>
              <a:ext uri="{FF2B5EF4-FFF2-40B4-BE49-F238E27FC236}">
                <a16:creationId xmlns:a16="http://schemas.microsoft.com/office/drawing/2014/main" id="{81536DFF-847B-EDA8-8BCF-D73906DBD8CF}"/>
              </a:ext>
            </a:extLst>
          </p:cNvPr>
          <p:cNvSpPr/>
          <p:nvPr/>
        </p:nvSpPr>
        <p:spPr>
          <a:xfrm>
            <a:off x="7199784" y="174948"/>
            <a:ext cx="10657184" cy="9865096"/>
          </a:xfrm>
          <a:custGeom>
            <a:avLst/>
            <a:gdLst/>
            <a:ahLst/>
            <a:cxnLst/>
            <a:rect l="l" t="t" r="r" b="b"/>
            <a:pathLst>
              <a:path w="6942293" h="4634246">
                <a:moveTo>
                  <a:pt x="0" y="0"/>
                </a:moveTo>
                <a:lnTo>
                  <a:pt x="6942293" y="0"/>
                </a:lnTo>
                <a:lnTo>
                  <a:pt x="6942293" y="4634246"/>
                </a:lnTo>
                <a:lnTo>
                  <a:pt x="0" y="4634246"/>
                </a:lnTo>
                <a:lnTo>
                  <a:pt x="0" y="0"/>
                </a:lnTo>
                <a:close/>
              </a:path>
            </a:pathLst>
          </a:custGeom>
          <a:blipFill>
            <a:blip r:embed="rId3"/>
            <a:stretch>
              <a:fillRect l="-28906" t="-24870" r="-28730" b="-7961"/>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287016" y="4063380"/>
            <a:ext cx="8115300" cy="4445128"/>
          </a:xfrm>
          <a:prstGeom prst="rect">
            <a:avLst/>
          </a:prstGeom>
        </p:spPr>
        <p:txBody>
          <a:bodyPr wrap="square" lIns="0" tIns="0" rIns="0" bIns="0" rtlCol="0" anchor="t">
            <a:spAutoFit/>
          </a:bodyPr>
          <a:lstStyle/>
          <a:p>
            <a:pPr marL="597275" lvl="1" indent="-298637" algn="just">
              <a:lnSpc>
                <a:spcPts val="4426"/>
              </a:lnSpc>
              <a:buFont typeface="Arial"/>
              <a:buChar char="•"/>
            </a:pPr>
            <a:r>
              <a:rPr lang="en-GB" sz="2400" dirty="0">
                <a:solidFill>
                  <a:srgbClr val="2E2E2E"/>
                </a:solidFill>
                <a:latin typeface="Times New Roman"/>
                <a:ea typeface="Times New Roman"/>
                <a:cs typeface="Times New Roman"/>
                <a:sym typeface="Times New Roman"/>
              </a:rPr>
              <a:t>Align HRM strategy with sustainability as well as innovation goals</a:t>
            </a:r>
          </a:p>
          <a:p>
            <a:pPr marL="597275" lvl="1" indent="-298637" algn="just">
              <a:lnSpc>
                <a:spcPts val="4426"/>
              </a:lnSpc>
              <a:buFont typeface="Arial"/>
              <a:buChar char="•"/>
            </a:pPr>
            <a:r>
              <a:rPr lang="en-GB" sz="2400" dirty="0">
                <a:solidFill>
                  <a:srgbClr val="2E2E2E"/>
                </a:solidFill>
                <a:latin typeface="Times New Roman"/>
                <a:ea typeface="Times New Roman"/>
                <a:cs typeface="Times New Roman"/>
                <a:sym typeface="Times New Roman"/>
              </a:rPr>
              <a:t>Using AI to forecast the needs of the workforce and to optimise the talent pipelines accordingly (Pasha et al. 2025)</a:t>
            </a:r>
          </a:p>
          <a:p>
            <a:pPr marL="597275" lvl="1" indent="-298637" algn="just">
              <a:lnSpc>
                <a:spcPts val="4426"/>
              </a:lnSpc>
              <a:buFont typeface="Arial"/>
              <a:buChar char="•"/>
            </a:pPr>
            <a:r>
              <a:rPr lang="en-GB" sz="2400" dirty="0">
                <a:solidFill>
                  <a:srgbClr val="2E2E2E"/>
                </a:solidFill>
                <a:latin typeface="Times New Roman"/>
                <a:ea typeface="Times New Roman"/>
                <a:cs typeface="Times New Roman"/>
                <a:sym typeface="Times New Roman"/>
              </a:rPr>
              <a:t>Strengthening the engagement of the employees by giving them digital participation platform</a:t>
            </a:r>
          </a:p>
          <a:p>
            <a:pPr marL="597275" lvl="1" indent="-298637" algn="just">
              <a:lnSpc>
                <a:spcPts val="4426"/>
              </a:lnSpc>
              <a:buFont typeface="Arial"/>
              <a:buChar char="•"/>
            </a:pPr>
            <a:r>
              <a:rPr lang="en-GB" sz="2400" dirty="0">
                <a:solidFill>
                  <a:srgbClr val="2E2E2E"/>
                </a:solidFill>
                <a:latin typeface="Times New Roman"/>
                <a:ea typeface="Times New Roman"/>
                <a:cs typeface="Times New Roman"/>
                <a:sym typeface="Times New Roman"/>
              </a:rPr>
              <a:t>Preparing employees for the digital transformation and changing customer needs</a:t>
            </a:r>
          </a:p>
        </p:txBody>
      </p:sp>
      <p:sp>
        <p:nvSpPr>
          <p:cNvPr id="10" name="TextBox 10"/>
          <p:cNvSpPr txBox="1"/>
          <p:nvPr/>
        </p:nvSpPr>
        <p:spPr>
          <a:xfrm>
            <a:off x="719064" y="687257"/>
            <a:ext cx="8115300" cy="2860976"/>
          </a:xfrm>
          <a:prstGeom prst="rect">
            <a:avLst/>
          </a:prstGeom>
        </p:spPr>
        <p:txBody>
          <a:bodyPr wrap="square" lIns="0" tIns="0" rIns="0" bIns="0" rtlCol="0" anchor="t">
            <a:spAutoFit/>
          </a:bodyPr>
          <a:lstStyle/>
          <a:p>
            <a:pPr marL="0" lvl="0" indent="0" algn="l">
              <a:lnSpc>
                <a:spcPts val="7419"/>
              </a:lnSpc>
              <a:spcBef>
                <a:spcPct val="0"/>
              </a:spcBef>
            </a:pPr>
            <a:r>
              <a:rPr lang="en-US" sz="5400" b="1" dirty="0">
                <a:solidFill>
                  <a:srgbClr val="000000"/>
                </a:solidFill>
                <a:latin typeface="Times New Roman" pitchFamily="18" charset="0"/>
                <a:ea typeface="Poppins"/>
                <a:cs typeface="Times New Roman" pitchFamily="18" charset="0"/>
                <a:sym typeface="Poppins"/>
              </a:rPr>
              <a:t>STRATEGIC OPPORTUNITIES FOR IKEA</a:t>
            </a:r>
          </a:p>
        </p:txBody>
      </p:sp>
      <p:sp>
        <p:nvSpPr>
          <p:cNvPr id="14" name="Freeform 12">
            <a:extLst>
              <a:ext uri="{FF2B5EF4-FFF2-40B4-BE49-F238E27FC236}">
                <a16:creationId xmlns:a16="http://schemas.microsoft.com/office/drawing/2014/main" id="{2D2BCD93-5F59-4A01-4BC0-669EC13BF373}"/>
              </a:ext>
            </a:extLst>
          </p:cNvPr>
          <p:cNvSpPr/>
          <p:nvPr/>
        </p:nvSpPr>
        <p:spPr>
          <a:xfrm>
            <a:off x="8999984" y="246956"/>
            <a:ext cx="9001000" cy="9361040"/>
          </a:xfrm>
          <a:custGeom>
            <a:avLst/>
            <a:gdLst/>
            <a:ahLst/>
            <a:cxnLst/>
            <a:rect l="l" t="t" r="r" b="b"/>
            <a:pathLst>
              <a:path w="5314750" h="5324912">
                <a:moveTo>
                  <a:pt x="0" y="0"/>
                </a:moveTo>
                <a:lnTo>
                  <a:pt x="5314749" y="0"/>
                </a:lnTo>
                <a:lnTo>
                  <a:pt x="5314749" y="5324912"/>
                </a:lnTo>
                <a:lnTo>
                  <a:pt x="0" y="5324912"/>
                </a:lnTo>
                <a:lnTo>
                  <a:pt x="0" y="0"/>
                </a:lnTo>
                <a:close/>
              </a:path>
            </a:pathLst>
          </a:custGeom>
          <a:blipFill>
            <a:blip r:embed="rId3"/>
            <a:stretch>
              <a:fillRect/>
            </a:stretch>
          </a:blipFill>
        </p:spPr>
        <p:txBody>
          <a:bodyPr/>
          <a:lstStyle/>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1"/>
          <p:cNvSpPr txBox="1"/>
          <p:nvPr/>
        </p:nvSpPr>
        <p:spPr>
          <a:xfrm>
            <a:off x="9144000" y="606996"/>
            <a:ext cx="9246161" cy="905633"/>
          </a:xfrm>
          <a:prstGeom prst="rect">
            <a:avLst/>
          </a:prstGeom>
        </p:spPr>
        <p:txBody>
          <a:bodyPr lIns="0" tIns="0" rIns="0" bIns="0" rtlCol="0" anchor="t">
            <a:spAutoFit/>
          </a:bodyPr>
          <a:lstStyle/>
          <a:p>
            <a:pPr marL="0" lvl="0" indent="0" algn="ctr">
              <a:lnSpc>
                <a:spcPts val="7419"/>
              </a:lnSpc>
              <a:spcBef>
                <a:spcPct val="0"/>
              </a:spcBef>
            </a:pPr>
            <a:r>
              <a:rPr lang="en-US" sz="5400" b="1" u="none" strike="noStrike" dirty="0">
                <a:solidFill>
                  <a:srgbClr val="000000"/>
                </a:solidFill>
                <a:latin typeface="Times New Roman" pitchFamily="18" charset="0"/>
                <a:ea typeface="Poppins"/>
                <a:cs typeface="Times New Roman" pitchFamily="18" charset="0"/>
                <a:sym typeface="Poppins"/>
              </a:rPr>
              <a:t>OVERALL ANALYSIS</a:t>
            </a:r>
          </a:p>
        </p:txBody>
      </p:sp>
      <p:sp>
        <p:nvSpPr>
          <p:cNvPr id="27" name="TextBox 27"/>
          <p:cNvSpPr txBox="1"/>
          <p:nvPr/>
        </p:nvSpPr>
        <p:spPr>
          <a:xfrm>
            <a:off x="9432032" y="2405378"/>
            <a:ext cx="8421592" cy="6840142"/>
          </a:xfrm>
          <a:prstGeom prst="rect">
            <a:avLst/>
          </a:prstGeom>
        </p:spPr>
        <p:txBody>
          <a:bodyPr wrap="square" lIns="0" tIns="0" rIns="0" bIns="0" rtlCol="0" anchor="t">
            <a:spAutoFit/>
          </a:bodyPr>
          <a:lstStyle/>
          <a:p>
            <a:pPr marL="647697" lvl="1" indent="-323848" algn="just">
              <a:lnSpc>
                <a:spcPct val="150000"/>
              </a:lnSpc>
              <a:buFont typeface="Arial"/>
              <a:buChar char="•"/>
            </a:pPr>
            <a:r>
              <a:rPr lang="en-US" sz="2999" dirty="0">
                <a:solidFill>
                  <a:srgbClr val="2E2E2E"/>
                </a:solidFill>
                <a:latin typeface="Times New Roman"/>
                <a:ea typeface="Times New Roman"/>
                <a:cs typeface="Times New Roman"/>
                <a:sym typeface="Times New Roman"/>
              </a:rPr>
              <a:t>The current practices of the company showcase a very strong foundation for job design as well as employee satisfaction.</a:t>
            </a:r>
          </a:p>
          <a:p>
            <a:pPr marL="647697" lvl="1" indent="-323848" algn="just">
              <a:lnSpc>
                <a:spcPct val="150000"/>
              </a:lnSpc>
              <a:buFont typeface="Arial"/>
              <a:buChar char="•"/>
            </a:pPr>
            <a:r>
              <a:rPr lang="en-US" sz="2999" dirty="0">
                <a:solidFill>
                  <a:srgbClr val="2E2E2E"/>
                </a:solidFill>
                <a:latin typeface="Times New Roman"/>
                <a:ea typeface="Times New Roman"/>
                <a:cs typeface="Times New Roman"/>
                <a:sym typeface="Times New Roman"/>
              </a:rPr>
              <a:t>The AI and digital tools represent an opportunity for the company to further enhance its operations.</a:t>
            </a:r>
          </a:p>
          <a:p>
            <a:pPr marL="647697" lvl="1" indent="-323848" algn="just">
              <a:lnSpc>
                <a:spcPct val="150000"/>
              </a:lnSpc>
              <a:buFont typeface="Arial"/>
              <a:buChar char="•"/>
            </a:pPr>
            <a:r>
              <a:rPr lang="en-US" sz="2999" dirty="0">
                <a:solidFill>
                  <a:srgbClr val="2E2E2E"/>
                </a:solidFill>
                <a:latin typeface="Times New Roman"/>
                <a:ea typeface="Times New Roman"/>
                <a:cs typeface="Times New Roman"/>
                <a:sym typeface="Times New Roman"/>
              </a:rPr>
              <a:t>The future trends somehow demands better, adaptability, innovation, and continuous learning</a:t>
            </a:r>
          </a:p>
          <a:p>
            <a:pPr marL="647697" lvl="1" indent="-323848" algn="just">
              <a:lnSpc>
                <a:spcPct val="150000"/>
              </a:lnSpc>
              <a:buFont typeface="Arial"/>
              <a:buChar char="•"/>
            </a:pPr>
            <a:r>
              <a:rPr lang="en-US" sz="2999" dirty="0">
                <a:solidFill>
                  <a:srgbClr val="2E2E2E"/>
                </a:solidFill>
                <a:latin typeface="Times New Roman"/>
                <a:ea typeface="Times New Roman"/>
                <a:cs typeface="Times New Roman"/>
                <a:sym typeface="Times New Roman"/>
              </a:rPr>
              <a:t>The strategic focus will further ensure that the company remains competitive as well as employee-centric.</a:t>
            </a:r>
          </a:p>
        </p:txBody>
      </p:sp>
      <p:sp>
        <p:nvSpPr>
          <p:cNvPr id="33" name="Freeform 7">
            <a:extLst>
              <a:ext uri="{FF2B5EF4-FFF2-40B4-BE49-F238E27FC236}">
                <a16:creationId xmlns:a16="http://schemas.microsoft.com/office/drawing/2014/main" id="{2A84DFE8-122F-8B67-7E61-2511ECCF53AF}"/>
              </a:ext>
            </a:extLst>
          </p:cNvPr>
          <p:cNvSpPr/>
          <p:nvPr/>
        </p:nvSpPr>
        <p:spPr>
          <a:xfrm>
            <a:off x="215008" y="0"/>
            <a:ext cx="9217024" cy="9680004"/>
          </a:xfrm>
          <a:custGeom>
            <a:avLst/>
            <a:gdLst/>
            <a:ahLst/>
            <a:cxnLst/>
            <a:rect l="l" t="t" r="r" b="b"/>
            <a:pathLst>
              <a:path w="6259660" h="6259660">
                <a:moveTo>
                  <a:pt x="0" y="0"/>
                </a:moveTo>
                <a:lnTo>
                  <a:pt x="6259660" y="0"/>
                </a:lnTo>
                <a:lnTo>
                  <a:pt x="6259660" y="6259660"/>
                </a:lnTo>
                <a:lnTo>
                  <a:pt x="0" y="6259660"/>
                </a:lnTo>
                <a:lnTo>
                  <a:pt x="0" y="0"/>
                </a:lnTo>
                <a:close/>
              </a:path>
            </a:pathLst>
          </a:custGeom>
          <a:blipFill>
            <a:blip r:embed="rId3"/>
            <a:stretch>
              <a:fillRect r="-7303" b="-7303"/>
            </a:stretch>
          </a:blipFill>
        </p:spPr>
        <p:txBody>
          <a:bodyPr/>
          <a:lstStyle/>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10728176" y="52507"/>
            <a:ext cx="7272809" cy="2705869"/>
          </a:xfrm>
          <a:prstGeom prst="rect">
            <a:avLst/>
          </a:prstGeom>
        </p:spPr>
        <p:txBody>
          <a:bodyPr wrap="square" lIns="0" tIns="0" rIns="0" bIns="0" rtlCol="0" anchor="t">
            <a:spAutoFit/>
          </a:bodyPr>
          <a:lstStyle/>
          <a:p>
            <a:pPr lvl="0" algn="ctr">
              <a:lnSpc>
                <a:spcPts val="7419"/>
              </a:lnSpc>
              <a:spcBef>
                <a:spcPct val="0"/>
              </a:spcBef>
            </a:pPr>
            <a:r>
              <a:rPr lang="en-GB" sz="3200" b="1" dirty="0">
                <a:latin typeface="Times New Roman" panose="02020603050405020304" pitchFamily="18" charset="0"/>
                <a:cs typeface="Times New Roman" panose="02020603050405020304" pitchFamily="18" charset="0"/>
              </a:rPr>
              <a:t>CURRENT CHALLENGES </a:t>
            </a:r>
          </a:p>
          <a:p>
            <a:pPr lvl="0" algn="ctr">
              <a:lnSpc>
                <a:spcPts val="7419"/>
              </a:lnSpc>
              <a:spcBef>
                <a:spcPct val="0"/>
              </a:spcBef>
            </a:pPr>
            <a:r>
              <a:rPr lang="en-GB" sz="3200" b="1" dirty="0">
                <a:latin typeface="Times New Roman" panose="02020603050405020304" pitchFamily="18" charset="0"/>
                <a:cs typeface="Times New Roman" panose="02020603050405020304" pitchFamily="18" charset="0"/>
              </a:rPr>
              <a:t>THE KEY PROBLEMS IN MAINTAINING JOB SATISFACTION</a:t>
            </a:r>
            <a:endParaRPr lang="en-US" sz="3200" b="1" u="none" strike="noStrike" dirty="0">
              <a:solidFill>
                <a:srgbClr val="000000"/>
              </a:solidFill>
              <a:latin typeface="Times New Roman" panose="02020603050405020304" pitchFamily="18" charset="0"/>
              <a:ea typeface="Poppins"/>
              <a:cs typeface="Times New Roman" panose="02020603050405020304" pitchFamily="18" charset="0"/>
              <a:sym typeface="Poppins"/>
            </a:endParaRPr>
          </a:p>
        </p:txBody>
      </p:sp>
      <p:sp>
        <p:nvSpPr>
          <p:cNvPr id="9" name="TextBox 9"/>
          <p:cNvSpPr txBox="1"/>
          <p:nvPr/>
        </p:nvSpPr>
        <p:spPr>
          <a:xfrm>
            <a:off x="10865035" y="3055268"/>
            <a:ext cx="6439850" cy="6385851"/>
          </a:xfrm>
          <a:prstGeom prst="rect">
            <a:avLst/>
          </a:prstGeom>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One of the major concerns that retailers such as IKEA face is the job irregularities due to long working hours and poor workflow management (</a:t>
            </a:r>
            <a:r>
              <a:rPr lang="en-GB" sz="2800" dirty="0" err="1">
                <a:latin typeface="Times New Roman" panose="02020603050405020304" pitchFamily="18" charset="0"/>
                <a:cs typeface="Times New Roman" panose="02020603050405020304" pitchFamily="18" charset="0"/>
              </a:rPr>
              <a:t>Grodnitzky</a:t>
            </a:r>
            <a:r>
              <a:rPr lang="en-GB" sz="2800" dirty="0">
                <a:latin typeface="Times New Roman" panose="02020603050405020304" pitchFamily="18" charset="0"/>
                <a:cs typeface="Times New Roman" panose="02020603050405020304" pitchFamily="18" charset="0"/>
              </a:rPr>
              <a:t>, 2024). </a:t>
            </a:r>
          </a:p>
          <a:p>
            <a:pPr marL="457200" lvl="0" indent="-4572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50% of the new employees at IKEA are quitting jobs in the UK and Ireland due to poor workflow management and extensive working pressure due to understaffing (</a:t>
            </a:r>
            <a:r>
              <a:rPr lang="en-GB" sz="2800" dirty="0" err="1">
                <a:latin typeface="Times New Roman" panose="02020603050405020304" pitchFamily="18" charset="0"/>
                <a:cs typeface="Times New Roman" panose="02020603050405020304" pitchFamily="18" charset="0"/>
              </a:rPr>
              <a:t>Grodnitzky</a:t>
            </a:r>
            <a:r>
              <a:rPr lang="en-GB" sz="2800" dirty="0">
                <a:latin typeface="Times New Roman" panose="02020603050405020304" pitchFamily="18" charset="0"/>
                <a:cs typeface="Times New Roman" panose="02020603050405020304" pitchFamily="18" charset="0"/>
              </a:rPr>
              <a:t>, 2024). </a:t>
            </a:r>
          </a:p>
        </p:txBody>
      </p:sp>
      <p:sp>
        <p:nvSpPr>
          <p:cNvPr id="23" name="AutoShape 2" descr="data:image/png;base64,iVBORw0KGgoAAAANSUhEUgAAArAAAAHLCAYAAAAwSaspAAAAAXNSR0IArs4c6QAAIABJREFUeF6EvQmM5dd15ndr3/fqfaveNzbJ5k6KFCVqMyV7PIk9iq0RZI3hsWcGMQJjkAXjAAmQwEAMJ8YkiMYjJM4Iji3LkihZu0VLIimKu7g2m2Tv+1rVXfu+5Pt95973XrXo+DWLVfXqvf+7/3vPPec731lu3X333rvSUF+fUl1KKysrqb6+SV/1aWllOS0sraSm1ubU1dWVevr6Ul1dQ1pZWk6NDQ3+mpqcSGNjN9Okvs/Pz+vvdampqSm1t3ek5ZTSnJ7r6uxK3b09aWFhIS0uLKdlv79Rn1eXlhYX06bNm9L169f12Sk15OsyjqWlpcqYmpv1esbS2KT3LKVFva9e19BTaWZuNtU3avwac//gmtTW0pounj/ncXDRuKd6j42f+V6n38tzuu2aB5PAM7wv5kMv1tTon97Hw3+uW/EYWlqaPU7mZ3JysvJZ9fUN+fUrnoeVusb4/OXltLSwyNv1+XVpbmYqNegX3XZaXlzQHM37nhsamtIi968H8zc9M53m5+Y9P1xnXq9rbmpOzc3NaXp+Id2YmE1tbW1pfnY6NTfWpeWFaV13Oe3bszt1d3enN994I33g4Q+mdes2pIGBtenkmQvppZ+/mnp6+9OadevTwJq1qaW11e9f0jjamuq1zgupqV7zsLSYpmdnNN8xn426N8YxN7fgObTcaEzLuqcFvba+IeZ2RfPDo7Ex3ztroX/1zL/mlDnmzXlaY77yWjVonXldU1NjfhXzpWvGOzTny/q5Ll28dDU1t7anWclWi9Z9VvLWyHu9fsu+dgPzrn+sU0tLi78XWeU+lrUmfDY/s978vqSbaZT8sMY8z2N2dtbzXWSI11k+9GCvLOfxF3lr9D1qXfU67sXyzCTxHK/Pn1Wux9+RWT6T95Trl88o8leEtSKPRaaLfGaZb2lEqFbSmjVr0ic/+fG0YcNayU18fsg++7A+LSyyP7hvyaHec/zESc/Z5s3b0tS05JM11mNRc760sKTtUCcZa9T7FryXl5eX4l74u8e95HlZ0fW4z1i0Fe9/S0AeH8+Xe5ufn9N9L6XOrs40OjqWBgcG0sjIDe2d2LteP12Pdeez6jW37I/JySnJwKXYW1kG2QesFfNZ1rTMFd/LvueuGrVXkM/6en3pmlx/7dq1aevWremP//iPtR56lT5venoy3bhxo6IDeM/o6Gh67733Ul9vb+rp7vE+2z40lK5dver7apY8IqOMgS/fR7n3soj5e8xD+WLZmDuvVEWGuFZ17RqkY9v9++DgYHr44YctLydPn/Z9Mwfoo+np6XR9ZNj6lec7OrrSjh07LMc8NzIyktavX58uXLhg2eMaTU0h797bzIu+z83Npc7OzrR9+/Z0/Pjxih7ib8yF9bZ+bq6TjtAwFzX4tu7O1CD92KV56e6R/p9fTN0dndJNi6mtuSW1sJf4iIaYo1r57ujo8Bisq2vWrPwez/EeXhPzGj+HbmHvM6X1tXsDmZfshv5c1PxJTnRf7POJiXHPJ7ZtWfPEHuS+mA/mqaen1/oaGWUeb968YZ1fXsNn8VrWkH3Ea9gH8T1+X5Ju5ItpXcYOYuP8Ht2L9emcjUsDn8vN++8r3gd8ztTUpOxfQ7p27ZrGuGib22i9Va89Gve1uIgNjn08PTWVrmhvlHUdm5hM/f1rrevndB/zWo9G2aUV6fHl5bnUtDyVlq5dTFdfeTkNoDv1NavPWW5tTLOy+82tHal348a0+Y7b0rmLF9IjH3gwTdy8mfq0Z7/19a+lq2fOJ1atRWquWfMhix33kb+Xn5FipNr4QD9NSg7W3XZ3Wupbk25qDurmJtPDD95nXb1/717L5pe//FeyXevSDslfp2QoSXdZr7KmKXQ4j3feeUdrczPt3LnT+6JWjxY5Qle3ydYtLOieG1vS+NRMujI8mhbrW9PQ7n1pVPPU3tyaJsZG0vXL59NLT39fNnE234mNv9e5p7Mj9fV0p2bN/52Hbku7du2w3RmZmtO81aW29k7tmb7U0taR2jq6U4d+R0jbtTdXVhZlz2e8T5taW7z+2Ai+AgNJv0pfzkmPIZfj42Na2wXJwJSe42s6TY2Pp0Vhn/mZybQs/dna3CB8NZtmpasahYeAWMjx33z7h+nmNDIoW8ZncP/NTel//O//MO3bucv4Y0WfNSF9xp1du37VOr9Jaz42fCMtST7QJSOjkkNhwSXJmIQ1LYzp8ycmUr2wwYrGsKLrTLMm0jFjkq/+zZtTa39vuuP++9ORk8dS79rB9KOnnko3Rqe07xqki7rTnXfeaR2FHsImb9u2zfeLzKJvx8cnNIdtaXBNd9qyeWPq7+vxnEzrc2dmZrQPNKW/+y8/L91fBXhsem6gTguDIsKIMPEoCYOWrJRZUUBswAqkMjZRAL+UmiSYPBYXQ7gqm13XbNKG5FHAHzdRDDfXKKCHv6+syBDJ0MxNS+B0Y7Oz+i7jgDLhyjMCdoBZNMOcFJP0ocdYa+CLgNcaMj7fv/N6jT2QadWo5pu6xegwT8zHsg1oAUCMl/GXTVILmA25LJACUJqTZgGsBY1zUSCUeW6VMEm8DCYaNPj5+VnPWZmDmEOBSM1RAVr8jhHi80cx4tfHUoeA7pQWvEWgT7JsAZ6S4H/0I4+lS5cupJMnT6Rf+dVfTq1SRJs270yvvXkkHTt+KnXJuAyuXafXN6Wtcia2btmcZIakKFoFWGa0VhpXBkcIWb2sDsrFS46jg5mWobPzIoNlYN8chrcYtwLSeK7WoPP+8jtrjTw1MFfarOVnG3aDoKqrIcyVxiZn05e+9P+myekZA2xtTc1zQ5qXXCxIOTCOFcCVjBLL26x5Htem59Hf32/FWNbNn51l0rJi0FtnJcJ9YVzu10Y8deqUN5udo/zg3gDuC9nhKDLQlJ0Y5oq1Ks4Un8X1FjJQLXLI56LQCtAJ2c97K891eW2tHDOWMo8V+WUP2x/AgC6n/fsP2uAalOR9xzVQTChFQC4G8tLli2mdAM289tiRt4/a0euT8W7WujY0NntfNSJfcp7COMfeLsCsYlQy8CjArQpCwoGsfd7zp3nmuQEB1wkpp127dqWzZ8/aMWDM/pJRbpBSXdD6AlBZI8uK5t7yKB3WLGDEGhdwx3X5WzFkVadjJc3KKUSwwplCfTVaiW6SkX7wgfvSF77wBc3JhIxdi0DM1TSjOZnX9QzaNNbpqel08eJFzUWTnUvWGCN75coVf2ZZu7IHyn2sAtH53oqTVPYU4Kw+A0Pex7VZiybNe7kHrsv9MWcf/vCHPScnTp/yPQA2WduxsbE0qi/mZGJiKm3ftsNj5JplD5exFuesyDb6n2sVvc3P3FOfiIwim0VXF7mql+FmHVirKRnXRelKSIxlgBk2BTAn3dfbFYZofmmu4jSyX01yZMe3yFXtPpiUrLIl4jm+a4/bUQV0Z+dT+x0ghzOCF4ATFaSHvuSUAxpxfNDjHdoTHQJElyX38yICkC/2DHKEXMyIYMAxnpmZNeBB3HGqDx48mN58800Z2ZsGCyu6P8ZRiA9AK9dhjAGqAbjY/RnJkJy1GYHVfJ+96zfIWdwiWyvnULq1Q2vX3NbqucJI4zCwJgsCKevWrU0P3He/9dqMnMtWySbX5nc+Z3lZNkjOaLPkk310Vc5Uq8Ca5UkExKzs95jkoFH3BEnSqK86zVNLi8DvxHCavXAmzR4/JgArJ3FlIc1LiUzIjhx84P502+2H08/eeCttPHRIMtCbOnXNU6+/lW7fviP9rQDmkpyAJelhiY3vlXtvk5qUKredfj8AO685HtMeXn/bPWlZ4Hpc69+c5gWwGtKWLVsEkj+Q/vIv/zK9+uqr6fDhO9PQtqHUnfUYawl4xwsqeujYsWNpeHjYQAjHrEKEZV3tvaQ5m5NstkqnAX7PXbycOvsG0/RiQ2rt6pWMSEYlCyuSzST7962v/Cct1Uy+QgDYRsl3lxygvh45MZr3OwRg9+7eaRlfRjfKkVvRuGZmFzTni6mzR0C2uU1yFc4exNe2LZssg8t63ZT2ArpkVja+tS10B079gp5n7XnfuvXSLZcvC1iP6m+yebL18HYLupdJ2Xl+bpA1RgY7ZLu1sHbQvv69H6XxjL9BZHz969/+nbRPOnZe+6C3pzMNyylqkX08f+6sdQdy16hxzevz5zQm24nZAMatkv/pGyOpQXuiQXpvVjoy1Yt86WhPI3ptg/DEikBoS/9geuxTn0ovijwb0NhPnDqZrsoZvDk2KVvSpfvssB1G/3B97DHEAesG1rmse2Wu0Fdr1vTaodqxfcgOJiB9QWu0oM+v+6M/+h/EwIanjdQJK/o7HiJGHAALG2BFpudgQcPbE4iCXUM4JbGL9i6lGLX5UWKL9pD0OnmbKI2iIAFDGIDy4D3F8BUDHaxIeNLL8lb4HcUHuzajSb1xYzQdO3lKm71bAFZKUIqHz0Dps3uCJMUFN3dauR+DVZRNxkLhS8XDnGAGSdXnea/VUn6NFJyErhCIKEezPNaVAThgcgyI9WEVAJKZgVDKYSx5X/GKuMdgrvTleWNSQ/m2a6HZcIwdkMZjSYqKNeP6MzIQR0+dEwPU54VvAgQiqNpkS1IIrW2NMsj3pDNnT5gt/8DDj4jpWisj35Vee+NNMVhXUt/AYFq7YX3q7+1Ln3z846mrQ4rRCtXUgr0/GwoUshQXBgFB4gGQx0CZbdPwDLxRV6wd9wBbqjfaq5TQLWrsZu70vgUpIeSDOQO0xjTXiXGWodJ7MR586LwUL3OwpPmxwtLrr98cT9/57vdsoOd0XdYfpQzIwLvFIGEQmdcmjL/GhVLH0O/Ysd3Ghwebhy+UIWMHJOB84RWHgQ5Z/cxnPpNef/2NdE6bHDlEVAooQSAapQBsvL32HrYfDZovyy8ecAa1jAmmhfWrBS8ALwBl7aOAg8JSVRhEAIEGgTGvZabKeyMoESC8U94uIBRjxv71fiaCIUcJ2d68dbOVnZklMWaAMsbRyFxoTlG4KP5mMRYGZP4K0MDawWKV+7aU4umb8SpMezgQnpe8F3hNyE/sazaGIwqSYZTonBS4gScyh2AY7NVpLJojwKf+4OvnOUBU5yUjZwR81wsU9HR36Z6k4NgvsF+AJ+ms8vPykv6m6y2bVUMGGyQbUtyal4cefEDO0f+TziuSA0s7NiqgAitwc9RjntdcYVhYT+aTOWHfIl8wsYA8QGPVCQ2H2v5yjS6ItbJ3VnECPC28RteufUwKMLN+yAGODnNVHCwALHN19sL5SiSIeUQ22B+s5ZgYk66OHoGlzX4vjhhGY7tYrSNvvmXdGREHmGj2djj3ZoT0tx4Zpj1ixJ78/vdTnX4H0BpI6pVmLeWgL8v4z8kxr5eR6xcDNqP5XCeHYAlQoNeMs1fFePXKKRoT047Dnv2Hyv0XZ6jiuGTmFOUSeyXvL0AruhhH0+RB7MewZUyh5MVEht6ideY3vDo72lozAEK7mN7BwbXSgecN8lh7ZIgIYuxFjLbWWfeLDPQShdQ/QOyEmDqiVkAzALQjS/7c/LPXOsZc7AH7njWzw6b9w7ib5Bi2tLYJWIrRwuHSz+w3QGCDwGiTxmQ9YdlvdoQR5wtA2w7Q1fNEzbCpy8tEOaQHs3N6Q2vcasYvpYnJabGBnWnN+o1mX1vFCOLUtOjzU52cHn1deO2lNHvsvdQweTMJ9qb5pro0LvD00Mc/knbs2ZeOHj+dWjt70uULl9OmwYH08pNPpQ7pkJmJkSTY5blYblB0EmAGDwDgz0Ic8D7sbNEKc5qfcc3XGjGwdQPr0oRkZOLGlbR7xzYB2K1pTPro/PnzjnQcEkjctHGTAWxEqkQu+EJV/ADYh6HeKJkDDDmalomA4jgiC+xVwFhzU2u6cn0kLUDKdK9J0kQIvACs1qVe9zV+I333639hZrOMHrIMUqdD+rBH7LOmKN1+6KCcw61iROfS2PRsWpHebJPdbmhs1YwwPmx2RHXXDAq0SRcSRYXBbRNjiZ5F98Cas878jd87iApIZgDryPao5gP2cZk9Zq+IfTevrzl4aMs9zltrKzIb8/LV7zyZro4JbOqzu7TvP/HII+nBw/ekCQH9VhxxAeFZAeIgIPlWb+d80Q6dCEKNiX1QrwvA9C5rf7RpfZsA+VNyUvVvtlEYAXspEk1MSWoT6Nx7+K40IoA8gw7SZzz9zE9tx3t6+kU6LZhw27lrp/cjehPmfPfu3Qa0169dt34hGga5Mu/5V3RIY9y9c4eAK9GKpTSlPVh39erFFQYdOx3hQswi3FvQndVE3pAoEIAJoWIrY5QvTFc2KDa4OezuqyzzxlDSPNhcGCTAsEGxbhDlEeH6kPZgmMpnEhJhkxK+BDwtp3fePZa++H/9uZg3UebycBA6lAETMCPFfVGKnLBgMCyAkAAcDhfzz7ebP8MfGP+rNTI2xBlwlPv07AiYBVuqz5TwtEnhhKENBsCKN8+llTFGXhPvtABYN10DRcntEi7FuGibCVCNyNjcTB1SStNSZnPygpY0r4NKi7h27aqNNeH7SQkT7AUbiXBEq5Tw+q3btPBtZgpatCkxyhInC3SjhKu5uS7d/8Bd6chbr3l8d9/zQQnHBl/juedfTDclYP2AWDGxeL69Mv6ThAhgCxYVEpmZMBsFqGzUvLIWzAPgFeYRhTgr4cacrYPNZZ01R1UWivWNMHyRK+aCMOzw8IjXhAdAApmAWUCAAbxt8nSRLYcMMAAwrPp9TJuDxzQKg/dmpyskKFgamE4DLM3/jF6PEYaVQMFhxBkPY8DY83txnAhrAviC1Qhm9BFt/EsKyZ07d64CHJEBM1YwN4A2M8gBPMq9t8vgcG2nvWTQGT8HaCnMLz/Dkpb0hloDXhjWWvayXKuW9a9lt9kzGHBC2RhsFAPr3Qoj3BRhK2TXhl4/LzrS0RDMtF63QXM0BwCsqIFYJYMRnK3MeJU0ATNdpBEAJko0Rq/FSbER4W8O7ZZ0g3D4MLwwa4yP8YyKYeBzABiG15p/fCMYKvYY+5KUGof80TmadwCB51yvmZLy9b2SoqPxxyO8CTtUXM+yi1HQ/Qh4Ides4/wsyr8l/eEf/rv0kx89mV577ee+z0VFRbi/K1fFVOQ0FD734rnzThng/ggzh6MCOyZ50ryXzysyWdasVj5qf65l3IuTzS2zHswFYBOFDpAtKRLIzOOPP25ZPi3nqrDqhYm+JCaDcBxRnzUCCaQQMAdnzpxJR44cSXcdPpxefOElOWARMXO0QI+SfuF1Qc/oM++77770ja99LbXrMwtTWuSX8eAEzGiuWmV4G2SUUbrBJFcjFhjSPjnKdpDwsjKo5zPL/FhPZyeoOHDWz9bpBcBif0KPh/0oKT38PZh1Xy87CL6pbF/4gdez5msUUj9z5rSdZV6Pg8PzEZ0RMBTAi3sN2WFNPW7bwQLLSsQvIBrjivGU53kf8hdpQoZ6XEv/Fuc1b9p3MNXoqwC8oUMgGB3y1dxzvS4BJu4Im0kYuVlAOvSsdDwOqQCsJNrvnZJTjm5rlV2wjiZtQClEg0oZkwei/c58hzMrqJpal5Wmdv5MOvfc02k9BlK6f0E6ZKqlMd374UfTTQHghqX6dOXYOYWBx+yctBFRnFtOm9evTWvFDo/OjKXj508ppWsmtQvZLc4olSTvvsLA3gpgJyQzAwcOp7rBDWkSHTIzntYO9FkOBxQyLqAU2V8nQNMl5xaZLPJXdDTzduLECet3WLuhIbF1Xq+Qi+Lks6+CudWcyVYOyykdU9h/XJho85BYSZw3HPslEWXXLqcXfvI97eexWA858HbE9V4AbKvAPaly94gd3r9/j5lb8TGpQSQepA5zznezuhqDI0LaF/WE7aVvmyTPTdJ5nUpBwkACWhkatm5iYswOC85KvxhvCJ5Zse5LwhwrJvMEWYkCm+wS2FYYP54jPUY6X7KB8v7qt58UkJTDrXHce9vBdP9td6RlrWWddKNTB+RUQv4siFhqammSg9QmmVQ0RPoXHMP3+TnpW8lVnXRmI68jPYYohq6xrDFOt8h+oHPlvANe7xBJdunmmFMKTpw6m06fOReEnHRtswgI5gWbs2fPXksHERFs66ZNmzLptKyUNxFqYmi977Ud0O2kOyAbXWJ7IefmNDd1/8sf/8kKzArhX8gj8uFiIwezg2IEqDQrL6QIC7mnzRowTAlAiY2HQgpQpwsTys8/Ew5v0GTGtQTKtFFntUCwFAwQhczgi6CVVIKi2PHSUSQTWjxCOzBr1wV6Tp+7KNCAlwHwbUjnL1xMn/vc50w9v/b6q8EEoyqsTWAIYe9yyDB76xjBwgDcmocVTGkokjK20FeaixxCZmMU5Q6jUWWOQ9lZZ2rSTcpZYWi2nEuK0lFIScKPwcTYjCkMQAh3XJ7+mv6eNO0wV53nGK+Sa/NZzHMxXuSKIbQ7CV8AkCUgDQ2Eq8PLBEs1NixrziZTX3+HwuB3p6985a/Tvt23iYn9kJ4bsKf4ne/9nRkucuS2KyQEVGEdrgs4k9LQ3FYvD2nEG6YF9kKCS04brBTCD9sOK8bPhDTXK9e2fkXGTOvMmLkWX4Q0WWvWHRDJWjkkT75gZuD4jpJnTgrDiKwUcFbkrGIEspcN8GPGGZPZIYMSKViYMkwFoF73aEZSc8r61IayUZgVY6l5B7jwOq7FAzkFHPAo61zCq8EESsbNEgZLXuS3gFTuhc9gDhqVW1mMb2EIGBcAm/1W5K2EwIoi5rUACebGgCHvU/7O88wN81z2LlEL1oZ7d4hWexGASe4QTJnzyrVP2qQQcAABpofvOmwn5Y0330hnBdaRQ/LfGbudSANeya9lOmIT4f+FsUZGYLAZCwYHZtfMqn5HafH3cFazQ5sjMKwFMmEHAWdNnwFoxFjxmShw5NvzCnCBx8nX4DlmHaXtXMKa+f/FfV3joFtiMGZxD1J9Ht+//bd/oLUeS9/77rfNimEkABiTyDi5vBo/cgFzMKX5WdDP5XMMQope0lWDzQygVeSm/F7GGc503BM/G25ncFZYegA8RhlWolyTNeX3Rx991O97T+HfawrTIUPIEzIxrP1F6gu6EwALA0t+4FtvvSVjf035grvS22+/bSbQ85hl2AZfN87+ZQy9yvU9LLD7xBNPeF/Uyne5D7NujiyR3gVSCDok5LHezCapNegtOygIYs2jAjLsqMSjdj/V14uZrPwls6urr1ArEmEbMolRQKGjenZ8kgBIixi9buf9MT9cmzlFjiA9IChgYnk9titIjdjfkboQTmj5nJi7yMmMlILVj7it2DE2S/yq73b8BDzmyTktdkN/EixXGD6iG7CtEBbLTj0ijUYgEQYWTaX5DcDNnAa4Yf9Zh0qmmrSH5qSvpfFSl5wH0QSuy8C5mNX12tpkKCZHUufYjXTqyR+mLsCxuTURBMqJnhZgX5LNaluoS13YLT13Q/fXumYg/cZnPitmfr9shCICYi3fe+ft9MX/9U9S/5LmQdcJjrrChcU+y9Myr7kCwPbuuT21bNyapnWfo9cupb27tptBPXX8hGzEJZEYrVGHI6C3VnqY9UHGi7wUe3jy5EnbF/bEnj17Ko5trFfIFJEybCOjahCAJ+e1vrkjrehrdhGHS2QXtlopFI2KjP7NX/yZgGOknjUrDcD2RRG+PpE8pKqRQnC3AOzhOw6ZdJoUoTKptUHXQraQPgjzyBpj10gjJMqN/DMxjVqbQdlLnh8fH3WqCg9qWAC5gNiBgX4TOdNEC+WUoNd1QQNU5CzuP5yvRuEl5IU5gtD63t8/la7enE0PHb49HdyxM42JPR8U+z41IqIA4KrUKMFR61TXcUjWyQG+oc9plvMCcG2WM7KivVCnr36tw6hwASkwSzj2ygWekp6ZFf5YJ3b0wH0PpKvSicNK7RtXqswLL//cEWfy4wGw2PIpUv40RvQ9c4IeRW+i69Fb6Bq+SgRrUWsB8Qkj3Ny4onSNXZ73ea6z98DhlWaBnjq8ShZOs9uiZF08dnuRVgLksizJ8+508nuktdZZEXXK+JXEdwYAwCRfbFqL6ZQCgRMWnR1LHtKo2AA8iQ0bFOaTwUYZXlXeWBSAxKZnA7oYx4yVlI1+t7Dqd/JyAdPTEgpkknHCKKEwP/X4J9MVTS7MgpkE69D8XiYgh4UxwBW2ys/XFFvYA465cGjYITSBoOwZO1SEUqSYRQAJ1grhIzeXR2HLEKLILY6UhlBafJGKESw2oW9ed+36NQFY2EgZHxnJBnIXrZRwD0oREkCUXLsYC/fOz9euXdFCTloBAyq5flVF4L2Ts6ic0fHraf++3VqvjnT0rbfTHXccTkPbd6aNm7aIWRpOL7z0isFOp0JE5GShuClgGJchX5Q3Oj+vxHEJJuuLEQpdjMCQrycGQcI9pg3GePt714rFlaIErCA7MI6AG10fto1wPrJTwJuVr5QyDgXyRqrAtSvX/Pd5KeWN6zdFKFMbSqk9TqFAifNZnmd9Rglnwv4gS8HOkcdG+EQgOys8y5jGgnFqlWyyYWATXHSUwTAeB+CJ9xe2lBzYkydO2pnwPZGekL1qpiGnenuli/k1oMuGjFGyKWEY7chhaAB0+nuwicvaD91pQmx4OGURHjVb5PAQbqhyk6UwANJRdCWQR66fHswnYNGgMrPRvD9SI2Akg/so4f0wxmJkZQQBKQRKULJ33HGHleZbR942089z/J0H7Kv3U46+lNQay30gcjs3ACcU1U05YyXlCNllDQsYZ/+UifIcaHzknwKao3As1sOOhT4PBVdSCmJvxq6yI2MAisOiHGjtQ9aDtJUVjZdXLTOXGS3gyHpPsS6mlwv/HwAWoP3b/+LzLnr72lf/WnMg2ZAhI1WJMD7hWt6BbE+JaQW8OiRMOoH0HKGwwhozOO4tnOEq+AkmOUBteYQ/UBi7AOnlNazhvD6X4hRyxAr7xDrjDD7yCEVcKyrOPG0DPiYZQ2chEwBa8t/3c44UAAAgAElEQVSRn82btoopOmBGF9B6VaG6fQIfL7/8sp29iB6Fg8IYGV8tgD10+6H0zW/+rdMkivMSpECkZTF+AzjdOGw/Dgty7WIpjadbAIRiL5h29lxEK0JerSuZEy193qJ5fgpQZYWD+bx17mpBbu3fStEg64XtKIAzAAwAttljYk/j6CoUaRkrecusK8AJ3UKUpoCgcp2yfrXPVz6jBoRXFtlrXNa1usZ8Jms659zdAPXOldSYKRLCDnS6uCVS5JA9CgsBsJ6/AmDJKZZe5PWMF2CAmMOuz1HAKbDYocJd7WL/vKK1WjATra/5iVSnVIrzTz+V+rQ2sibmcme1tnNmeSXfEFnaM6Os25b16Z///r9JvYPr9TlKXcP2i6Hr62hLX/rjP03jbx1Pvbx/ZfoXAGysumw3KQQaS8+eQ6lVsjnL78NX0u23H/B8TIjpPSan7Lrs4x133C753ZQGRLqU6FVhVpkz1gxHjVxSSJT9+/dH4Wie8MpruV/jC1I9GtNVkWFzyt1eamhPXcrDxVqPqnCuu1OgbGI0PfWDJ6RvR7NcgElwwmW3dR0gU7f22H333KU0gtsU5ZtUJBJdIZ0gMAkOAvtA4EUtEEy5SBXNJ/sMmWvWXljUGIvjjQ5bJN8cUKnPIMeVlAKIB4SHGiU+uzhQLgBzNC90KKAamXXOuZ5/662jAv3rU6/Sh0avXE2NwnFN88JQ4DHIEhMXpPmhJ3FtwmaiO2bEvJLGIuSZ2vQ5nZKjq5pfIhC2C3IsJpEFRW/7hRk2SD8tq6h6ROC1QSD5rNITB9esc5pgnQxMl/4GqdVAUb4e4IsxOVkQmlEILICbSU12OevXqHzocAY1FwLMHXKUBvq6bSvmhCPrHvnwr6wYEPEScir0YhC/AR55Ry5uyYqezQRoM4gKVhUlgE5BSQBunYtImDkDrACSTHBUWLroQQsUeVxSsvLKCQli9IKYCaaCzWoFh3LLlbGAJXRPs17rQieNgUR0Pt2Mg3MmAzRgUCy0OSfRuZi+j9CBodRsNvSVK6f5s64fXnXk7tYWd5WUgMhVjdQA3s3zkW9ZBeH8AUaLRXGytiu2+U61foTfMfbc56TC802aC4R4RcAGIcQwFsa7MJiFxWPxzbBqni5dOJ+uXzlnZQaAZd4jfBb5m1wPVn1led6VfAf3703Hjr7tjXX48N1yVrRxBTZPnTmbnvnpcyrq6kublX+Et9kmIR4evqbcP1IYZIikFOcookMmsrHFoWgklKLPHFNl7LTyYtpblUcpJwNQ73xPA26quQmtEsKmml8CmfPBnBqAR2oZarcsjAr8AMoReIw04TBycWIeca6MZD2/eJ5cC5laI+/bjK5kl8p5cv/mlVM7o41SG95HBoMJmve42PyVcL6tYMhiMIB16dOf/nR67rnnHGIvRqpcj9Am8l15oKCyAnHVfGZtSM/AqHBvJbeQeWAvMT8AWBhalAPYpjhNBeegPAkjAmCDgQ0nKZzJ9gj5Z1YowFMAp1KoVPYX4ynMkUGLHZAIw999992elxdffMnzX1jqkO3VjFgB6p4uf04wUnwfGhqyMSn3yfo5V1R/L+xxmS+eYxyFgeW+2Jp8pnNNKRzQGvlB9IJvBkzBfnFfOKFcn/zU2KexR/wW/y9Ga2Dm52Kze9UMgMGzklEBWAofP/bRD6cv/9Vf2KGcU44YDCwGycwPc6v5RzbZsy56kIzjkCMfDoF7gFWRqJ2jCuNaA2DzCKpvyHor3heFgrBK61UQESxhhLnRr6S38DsA9ujRo5Yxnh9cM2gASw4henKDcggPHrjNzNBpGfsLFy6lAypIIoWAUDMgLwxf5M/xvRR7cW/79u1L3/ve9+yI3QramEAc83Kf6CbkzoSG9jYAuVe6JbrUhCGLeYj141FyRcskxPRUQf37gdcid9X3rN6HdlizfFXYU2yBnmOOuK/rAFgBbGwfj8KUR2pIj+W1RL6KrNaubO0YyrysXvn4Le6zjC9YYAOHDGABgKsBLPypagE0NhxXXu+IsWSBFIF2KtglJ5HqQPqKgA+Ocd4vjJlbIp1jgQI7yUBHt9YOblcA1o6UWXLZ4+WZNHXy3XTl+efSgGRc1sTAk/iTLAir45EvKSXtstT/b/3hf53W7NiVzpy8kJ7+4VMK/25JDz36cOrXOL/6hT9Lwy+9pWvK4dO7XVqUTS3fALBc2wBW+7ln10EB2G0CyuRk3lCx1mZF5oZ93xTLQdI8+NCDaZtY2f6+wCasZWG6S5Tr9OnT3n+s2W23Sc6zTmPWLc9gA+7eAJJbb1J1/ViaX1Yx11V1L9h70CkErYpGzEzJ3oyOpFd+9mS6eeN6JtMglFhH2XTZLAqwu4V5bldo/pDyYMmBBadOCQDicJI2gF3HxrjwVA+u3QKrrnunXoUUQJOHXBndSCEe2MkdjrR35DQHOA2Ms6LrAmCNTZyaCEEXG8gFnLKBc/p8ik/nxYDSTaBe4PHKeUW5cSSlLxdlo8l/JZqEUgfLBOkRGAn5mRNYdIGixkC52xrt+RERjRA3c9Q7CW/MC/C2KGWwWTZ3921i0eUM3lCO+6QA6xGleTa1tWtspNXJORQwWRTpCGIiXS3wSUSViQShR4kMlYhniWA4tUskFisHmAaDUDz3oQ990KmOdb/7+3+oIq4AYiwyCm9gTb8VngFsZk24kKuntflpj2JjQS4GmwrmDMMgwYCVKKF+rlkN0+b2Snq9Q8tSYoRE2JWEkasCGQYmCkDCG2daMSAAWAYK+MKYAEJpVwTCRyjImWRRI0evhK7CqBa2Lyj3UGDxFUxz9cHrwyBHbhVyFSxKKCcyVsNIc00YTZ4HVHjM2YAbtGP0WaysoH1NPF+WIzN+bCSMbr+cBvJMCSOMKKQ1IcAF0COfByDAQm/YuMGgl8uZGdY9036rr6vFzgMFTBbszKKg2DrkEfP50O+AnH2i3yfHrvn5zVu2pUc++KF09J1jrgp85dXX0xtiZ5tbOtIBCSTAinu8dFl5TcqxITfGbLu+c38uzAJISdDrtTHJgyWfpaFejLi0FpuWdcMomk3N4XjGzRqXwi2niTjfdtHec6miZk24BmweAIiQGPLEfNkxMEsaJgHZRT5p2dalKud6sfIokDlVgk5IEU1SiJMLVZhLxgNQQ+6QxwIICvhxZws9ovPFbPrN3/yN9JOfPOVxBFNLgC1kwDnWpeiG8eD8ZbbfbFT+3AJgqZSFiUIWzCQDKCUPPb3dTqB3BTWpJ7omjhhC7yJFvb5bVaO0FyHygLhFyJLKU7UForrZCjbCQQZwGVjG89WKf+bCkQ7dZxSURNufBx54wADlGSXdAzqQWeQgwqSxL1zsY8e2Ztfkz+EaJeeXz2COmYthtWQpDkIxJuV6BRRs2iQG9uy5cAylyLlv5p/0JhwRHOMYRA5Lcp9lH2kyio4qIILPqYZ8Y/yVfR8ZtlGY6M0d3wntDalC+Lc+99n0zW98zbmG0/L0AZAwicgK94gxmdVa+bvkg3uDFSAPz5+BUYABvmX+3w+8xnPFtHuS831G8NVhb30nx39QxTPcF8CS++W9AFhA4bETx7WX3zGAZVwbxVjdUOEHoLZNxmTztu2KwuxzJOzEiVPpzOkz6f4HH0zP/vRnMsYKRyO3ToVBh0ZRiDsg6DMABbQx+tGPf+xWRoUMcL5zMAJm9KNeItaC24jIVIBiKuyZJ4qn3J3AuaWxJv8QEF01fzVzWWSnSGCZ11XPA3JYWBzCAs7zBkFuIFMMYGXziCoZwGJYy97VuGCzmO9SFFfGWvu5FQbYACRsSZXXr9kkMNT6lVfEEmfPKct0yGY1/QC2bTmTPaSaoSvQG0QByLMGwALGiCYxZvaMUwhE+MyIBTMhwkhky5cEYlbE/lE05MIibDYtr6S7F9RGq1lttMZOHE1XXnwh9dPiCZJG4wLAMl7oLIDoRJMA9a6t6Q/+6H9O14an0p//6X9MF945lW4/eCh99l//tsiluvSlf/+/p7E33xUIVoGR/lmK3wfAAozJeO/ZEQB2XsDphlIIBpXniJzQReeNN1536gmOdX9/n9jEQctWNYUK+x16grxuACz6nXSXwsAWIsgyYqc/nADaaE1onvSTGMOeNAN8kM6b075ubxVbLfbv+9/4q3Th/GnbWvKhrUMF7gCRnbK5ANhDArD33HWni9obRQhNz4gUkb2clN5AZ7AfXXSmf4BWcl+t94k2apYXCJGTD0ubUAFGA28cLIpowTUmeoKcoD2iU3hZ2Yw3kLm4R9liTTZ5wnbzlei8Xrn5x19/02CWgi/2QodYXzoWEYYPbBLsZ+hNcFzgrVZFb+t17a0q/Lt09kKaJV2KCIHYaSpQejavdwrBQeXGY28viOFtUqHgM8+9qGsojUx7H1yBLFKQRkSPtaEgG9lEN4BJKDTEOaHzDE5XIeoYD2k1/A5wbVNbC3QGOrlXtvKzn/1sqjtw96OqP8kKFCnTHVHoAVByzpvRXOSuuTKbDcQi5o1KTisiHmxAi3MnUJAGBPI+CBdRWWkQY69e6F6LicKFWUMQSbwuirJWQXhCtdHcLiczo4S3ADkY8SlVUdJTEKWAb7RIj1VYW6Hq4lVgnJ34DpDwgleJEd91WLBQJln5wlplGB2vdx6ra1rDY8YDg66nklAeIYAZwOnq7Aw4KrlMCBYV9npEzm1uuwKD63mHjZ1PG5RcT54p3iYbIYow2lyNSW7PGm1c0jEAUCgtPBs2RbTN0prhcZHgzSVhXPXNRoRPIP9Gr9+wbmN6/OMfTefOHNFz8wJDvelDH/6IjNlpFXIpCby5Pb137GS6ePmawgcLSszfYDDZqArVYY2L+Sb/BgAZMoMiJLk90gjow4oDMz4JI9UU+Zpj6tmm3nXFGWDMARbZmDDObB42d+Ty4IVhWAg/R+pGhBxJPaAYhQWxocQuaSy8F2UEo413CMPbrqp72GNYYdo/zUyOp/Ebw14DNg6yx2cVdrWEtysMIuAy971lrMj9P/tnv55+/KMfu01LrGHuUWqZhs0IQ+WwpQ1tsH0sACE8QOnWrVviPhSiQonxoqKI2V8Ax4nMroa8AAz0FR6V5ZfwbZWBLUyqulXonqrror2Q90s4YgEwYswZHLFnHJ6Mjh+MHyP9oABNr4z6z199zUrV7IbmwPsghhHgJrPqcdcBbMtXyTMGsBPSRmldUjjJBW/MUQYs5XsBmrUMrAPGGUCR/3X9ukC/1tKsC9fI01IALCAZwB1GO/ZW5DqG5SwOqAFCHsMK6T3cONEEPxn9L4k2/M7nP59efP5ZGR+K/JQ6I7k1C3sLgOXz+OJzaN/z3rvvxoTgO3j3xdzUztP7PUfbnQCxlQnVrwFg+SLF5sCBA26lVFIrWDv0xMc+9jGv4cuv/ty/oyMYJ/1XZ2UsyCvWYou93eQiLu7jzOmzLqB8WAUXP33mWetu5Nj1+pZnBEh6nXxQvZdrbVGY8Gc/+5l1wiqm0bggQvxu2aSvCMNH940mGTfXUdDSTAthWS3sTwhEOFo1c7UK6Oe/RTFBmVPPYp7f6s9lbqsyEhvTzDLXqRhsQslNbgmFbLlftFVaRK9K1CIYaIpIIzc9tmS1QLW6tEGUFBCwai3zktIBh24IJS4Qtie/zzaGi5diMTJWEQGl7sn5YEwAFIgawCupLQBYomE4XdHZJyJT7IUip7RHhPhZVAEWgLGpVfn/djgoQNL1ENUGAc2pkTR79Uy69MLzqUvpCW3oZf0N0BoAlvVV20a9df8nPpQe/+efVfh3XmD1i2n+6mh6RL2IP/7pT6VX3nwx/fV//A+pX20vVbmQpgSO3w/AsgxLskk39UPX9v0CsEMqBFKuvBjY7i6lQwnsHNdeIupGOgA2v0/kBBGISFVUJb5Z2Ei5QN6Qc774+d5777WjXeS0onOwV7DOFNQJwNJWbErgYmRiLq3ZsFUBHsmJHM9l9X6FgT359svpxPF3clvQIGIAsE1aq+4ukXAayx5V09OJoE5/G5G9W5RRrBMGYe8hc+whZBy9WO80rJCfBslDo0Bio7oGmBgQMeQica1ZRDmDmClbxESbCDeKwHAcff/MI6DSrIXkj9oUrTe4aEj69y0Vac9eVZ/9GtLOBJ9rQjKA5X1mCtGc5K8rVVHtvGjVNiRmfezacLpxedh2eUnXnqUd2Lr+1CkAO6juC2u3blT054wKQu9N55Rj62wH6E8XD4ftBguwZkScnT6Xo3F8p/UgGJC8ZxMW2FzWITazfg7GelYpDZ0wvxSW6QvwWzd04B6NOthOKw3oar3YOZikCWheAGVcEG8hhN+NkmJytWHYTCxSX9+Aq4DZPLwe5qRZN7CKhZURAlVj1BBKbqr01izCFka3NP6mh50YIhYpP4/XDFIn3w2FQN87wAwtRhZYHIfsDSU8YTBXKNIIH4YxDzYUP4UFY/EyWwUtT1jWiiWsZJUhCAAPB1vAjnMPc+P04gkyL6XFjUM7osBDR+cwqz8OSjwUMM2BYZ/MvgogkSMJm0wYAeUFQ9CvpsCtAnLMFakXJT+T1hL9vWot4tYcmg9ofwHYklPcrvfgZVGot23LUHr0kQ+oevqo83owNJ1iKxtlYGhor2x2iHoZ7RmxsW+ktWpH5ITqLhLIZRiV3zerEIFbYDm/KELKovB9H8gGnzss1oc5wdAhDzQKZ9JD6QSjF2HzyP2qswcaBVYA2JLYzbVLb1TAKdEBvuNQuam9N24o+rLRkS3AZ2/vgI0R4bM6bZibSoWoXZcSHnQkgXSNbODsgNjRqRopDO4nPvGJ9NOf/tQ5jiVa4JwjmFBylQlrmYaqppVYxgB6PKfJAtCRAwsQp2imMAMlxYK5JoWgMJRFxphbb2hdrxyaYfnJTBH3whhLmMoKb7k6/mCI2A28p4TeIpRW+gkD9gCwH1DvRZTN0bffcR4xrwGAREP2OJTBVpxcxRpvsIR/MaSsY0kFKQ7DVSlRZDQj6by/0B9xHfaic2BpXYWuMUMSIWz2GEoOZ8TrrI8vPFcBpjwZBXzRjq3kyXku+GflzHbOIbMYvR10A/sMYOlYMT5xM/22CkKPH3tHXQYuu5DROW2A1bzXnXqiApDSw5rP2T405HA96+JDH2oBadGv3invB2qzG47K8cj0mlBD/p1oBUZ5l4wl9xwtx6bS888/7xZvrPET3/iG81fRHW4Rhv7T64iKMHbYN0LRRM6cx6tJpIjr5ZdfsXMQujEiAyUqFelcwVRSt/DSSy9V+uwWwFbAJjmFZgItr6wHjFU40uTXMxZ0cLAwYmbj5nx/tXq5Mm9W1VHwGGq78sr81tCfIZN5XrN+j7VmG4cTY53ufUGP5BI5UbsvFTWhX92Jh21vHR02z+FmA9pIhah8liMEEZXj4/w934fXrfwvljGeALzaUSp3FykEEAAhDx5dgOCyV7k3/U6Uz+yZfg5SQHUJFJjBwgtM0FbIoAxblvujTov14oPphsGBFLCu8xDMbu2EHRNAIh8SfdmiFnA31H1EhVynf/ZMalcqWBs2SldwHERjayQFUBmSgmSp58De9Pn/9r9Jk+qdevnExXT23RMqJHw4jczfTF/84r9Ps1cupkHZ5nbZFODl+6UQGMBqjkc1AR1D+1Lb5qG0pLHeHL4koNodPbeVo71RUUdkCbJr27YtKhBeZ3kq6XolFxQ5hX2FxWO9H3jgQRNMtU5yYWCj5Rg1CCqckj2bUieIc1dupO17DiiVSgeB0NZKhVvzU2Pp1NFX0ztH37DsouvNciJPGn+39lKb5p+iorsO3+G1mtG1OACq0b2zIVDoMAH7GXqpVXbPXVKQZqKGsv1S1RkP1HutIZyoIXKvZA6ayOwo5A8tNyW9gVmKrONYIV8aV5tsX7PWdruIr7dEQkyrlqRJhWV2gGwBgrklFdC4jPWF7YCUQG/qxhaUTsJg165d444HNy5fVfoBDK2uobE3DioVaOO6tH7/7tS3aUO6rLzlffv2y/5QV0IKAyktioCSrkDEnpaLGhtt57BR4B7nt2rNkPuSfolOi5SwIIds/3SPi5IjCovdJ19OAfgHptqpdpt33SGnLUJUbC1exI0E2Mpea+yuzGpivNCsMekYb4QBZYiSg0GCHWQgMCItCk0Vo+6wo2aIPE1YtXIKTAk5hqKKkFTWbf4cs1Q5T5BJp8oQIBGME8nYxjEVUOkCGGv/UG5udO2CDatW/e4btHJkslywk4WB+wxgG6xNKCP9Fa/cDHUoHMYB+AJ0lFO4+B3lXEIXBYiUvKaw/aG0w4AECKHP3Fa1wsILYWE4eWNanueAWNdxtfkgBLF58ya/HuVl50CbmPcuyCtZu0ZtOBBpWF3Nb2Gh1gkMDslDog0HYGCGKmrypPTlzaX3R5iCAg793Nyp1mTk2h1IP/z7n6jIY1hh7b60cUhNl3X/tNwYGxEzqs8nV3BRLcwM0LISxuPyCTP6R2EE41ijJG7uC+DNAwXMBHASx6RAMTNB/8LoYZjSOrW1YeIxzrBCEeqWEdX6EyKlDQnz6eUMSOLrFoXmv2n9HBGQQox1UxGbWCkeUQ0qVlYbgc4CTkkAWLvohNcGaihrx8YnWf1jH/1Y+umzGcBSKMcakmIiucOjdY/JEDh/jkXZQEy5UvIaiQ4Q0kXJuuWWQWXIQ3HwmJsiS7WMJj8XphYGFpBrOa04ecyncslzLi/Po+wsZfmzChMZoLgqw8GUBWMGcKHIp0XjPXbseOTQ4gQQgtR9uF7Mm5Q/hPVeNU7+UnH4ghVhrqNQ83p2EkKPxAShRGIvcs01kleaXbP7IvgbrDSyHiAjGOHirMRejrXy5+ZcMO+tQBSWpaLb+JlWXjwPC1D2d4BY5iQ6hkyM30y//Eu/pAbhN7VeZ61cyOOc0ZzS3Nst3qSAJxUFKm2ruhTmRJ4oSHWqDLdVkxNa1tqfog8r81Z5PpRDFfxkWTJTI9lE8d95113O7ePnHskBjvH31Zf187/1ORfeffnLf23lHocOoGq1d2Rw6AFaWqVFCyLldirvHY3PdFxXL0z68WYUVTEgpEDAcvDoV2NyZO/111+PU4XK2sPiZHDI3qnIA/sOxxb5xonXgDjVkWnGMZ8WcABAROpNmf8Avg6016xlTAovyyRDZZ7KXmPu4iVZOitvqdqU0Ptec++BAADrpZ+uXL2kz5UxJZVJ8zA0NGTZvSmdQZs0mFoEIwp4Y4/TJ9MV7RnFWv4gTwCovgc+qPTyjfQfZD0Y/5B555/7tZHryqPs84gWkqMY1dkUUQN6io5Al/fAhANmCEfn+SK9wHtfl8Np4OTF2RyZnIHhA3r5XsmNpE8roEvRzJsCncp7ff1730lrIa+o6dB41HjAALRBawsMJuJ3Tdf9jf/yv0pD93wgjS1INlUghmt6+fSx9PX/9MVUd+Ni6hYwA6DR2wJXDiBciilLUzUY4Zv6mwHs1p3qJypHR7mnhIjfffuI8l4/4GjnkSNvufH/vr37VMilvsIUBWcn104H9yE9c0UhbBhY7M7DOnkyDp+Ibi3IAWuLzBcGFpKCOZkSOGvtiT6w5MCuaK5bdRhPiyKbrz774/T2kdfUGg7dLL2b9xVgvkP6ukupW1s2rk2PqdUYXSDmBbZGhYEiCkVPbaU/yZ5P0u1A42A/tbnjk8ahuVxWdf6ixoE+Iu+O9V+UrnGNi1VYbk0IqKPTAKZHnYUaddM4ME57EshFR7QJa03eGEt7FCl5R9X/41cuq/ergKT7qJc8aa0mAJJ5Udssp2ZKPojVklJQp/meX5w03miW3qfAvFGye1nRmiXJTa/qaBrUJWmzGOctArDPqfh758496V3lvFqe9VrAsTEdQG/VroyDQiDaQg3ntqbWfRHlCBwW+9SnO+Yi5aInq5GfqH+o27zjdj1XZRmDFcwK1hcLtVBC8pWNZ5AXvkBcPMKbZpC0idnIPoVI7A2bhU2NIXQvV72evwFgaVRc+rr9glLnuoyHUB+5rhJcXkteKGGfUrRSGAD3nA3LEUBRj1qgkGez8rdA+H5V+VPlb5UnfG9ZUVrxVT2EwuK5l2s2oiiYkjweYCreU64RsxmGqngaGBxyQGCZWGByRACxGH7AK2078DxdMCKQUsJ6GDKq8vr7ZWQys8SmWa90hG0CroMCrrBHbLxGjt+TQmQT490FA0x4vtXFbwa+szB5XTrYYK2MTKcKNn6Q5iTozUqW7lL4ppfwtXIRh5V0Lckyy4SyjJODIlcHBrZF4QdSAAhlYhgQZkLJPHw4gZUIjeOLZ1gKs1RVTZsXXaOE9XkdhYKsO6kUPhDDuXMBWsqj5DhH2CjmNnIuA2jRQQEgFH+jg9Sy5YgHLWYKiAxZLt0DIvzeKsP70Y8+lp5V+HRsdFzPxXUi95vOGKSuVGWkXKN27Rk/Dh5reEPOV0MOp9cCzHIEaO0+qJVDxsg1CgtcgC2vKYUxxSia2a7sg9WOaFwzH1uYAWw4RTq+UZ40hvmYWth43zsPl1Bw9HGtgGYMbzaaUdqQ581RmTigoaRosGY3PW+rAeetewwACFBlu9XnQr2e3E6F1I1gBjNL5T1V2twFZ1V4Wa5bCR2aea3KSXm/Dw5BhgoF5sFEGBcAe/999+jUGbXnU2EUVctTMqqz5B6aFVEtgPYsADZaaakLiOTfa5OPnHW6UC50rJWHW++5ohd0zz4kxbooHHgMjYPOMk7k0x3SKUh8cd/NGhtpQEfVTeAjH/mI2aCXXnohH8uoNB8ZJaJWayTjNLB/UbmNG2R8Nm3a7H1xQk3pWZPbb79DObLvOMQfqSZ8cF5nrTm5sYBfmsjzpzPqfRv5MiwS/8WRrpanDN5inYnMBNjzzGZdS0eZSOHBMHOfAS4iUhqh0epR02FXYg/HZ4R+j1B8zBcfkQ+YsQwG+LWGtYwUMiODyiyrBcBS9Hn16pXozc195248OJw99N/UOpNKN0ez+JznzhgJ9/owEstaGV2el34T9mQAACAASURBVOyQxTpWIXVkqwVbFnsc+5QLlWPV7QzHe8iX5LUlzQpjHxET9CbOKseZMuaQ5cgVJDRsHagr0DWkX0U21IsQBZonKkBqlMkgWEQxtFqjcaUPjF+7kPrUbea4+h8bwFKEpGu4s6xvQfrBPK46bunkrhvK9fzPf+/306bdt4udVFqCAH2X2gO2qGXjX33hT9OVo0dSt97HaUnB5EqnshYaWAGwZEfPql6iaeOO1LJVDerlOC+p5/i5M6d8utR2pbsA1FkfACz521sVxXL9g+7HlfkAWF2TlDUwATn0sM/khYctyHIN1PdJZaT5hQPD3udY3UnZvRPnr6Ttu9Whg1ZOyhdtUeuo65fOaV4uppdffBaF5NxjxIfIQrPGDbZpl67coHD6Rx571LOFs7AIU0nRkpjN6BKDbg3nuxRXOz2IPVIneyYQC6jmgAN0JiJIJwIXNrvWIg6KAhjOyobX0YbRf4vjvI0ndF8jwzfTgZ2704TStYZlKxsofMWB10fxXiLUbsHGe+lsorlx9E6A2qkHHpLaOfZ2pAE65lDgRssu6bYxCtNIV1Rv3n5hi+2HDqSXjryRhnbsTk/9+FkRVkoxoGCftda8A9xL3UTs29ADgS1DPxfnrxTa89cgHINkiXxwgHt5r7VMvo5fneo2Dt2Wc2DzJrQCqXmNN6hdgcpGBe2XwwdKbilKCwUOaHENCon8Cks5t+p9ACw3WwBsCQncCmC9kUkHyIYTYMNrCTNzkhKUvt+Tlb6BIko1K81yFwVI1P7Oz0VR8KZVALMGsK6eierElzByyUksryu5HvxeWLxaoFUZQwaxZcG3qD8jfVHDCNNWI85BRlH52EAJWeX0G93nju1DiapLaQ6xrBvSTp1eQniZSt8uKTbAJdOANzerNlsN2oAL8orxSvGMYM19lC1hKK0Ta9ooYNYsxdShVlqA2JMq8nheHhblcr1K9+C1ME0kgI9ykpU2Q2m+TWcIJ5tbuZCvoubQPsJSZ3hLmEsYGPYHEMucRO4g9hCBiRzYbp3Q4VyhHLpjXdrIa9Vc4F173lFc2WHwltC1CoAtTGxht8t8s6lcxEUuUH6SsBTX/wUAi3ePoclGBnbrsY98SPl/z8mTJp83ippsLNVexmGdwry+j+xwHQNxs8+qUuVYYJjrbPmK3PP3Up1dgGJxjIIJDQDLHqs4bfkabnuSK7tD3h24y6+rddBWM7+1wJ3wD6EgoiowsC5kI93jfQCsqwLzTMIqrRqPFXUY2zJ+dEJxJstztXuL99cCWHL/UGDcL/lg1wVgHdYlNy97IQC5ABB5Te25F8UYV6+ytfH7KgBrFo7nMsgiHUXryFGFQzqdbKsA3+kTx6z4xwkpujWOChBy9wEzsPQwpFWb1gZnEJm3Io9tXJmXW3Ubn1vrGHscGbhUXotM+RqKEuizKWaEkXZbM421WYaMzhUPqfCOk8eOHz/mz0c3jsrRpLPEDqUITCiESPrLjt07VAi2hw9SiPase2fv2rVHRaLkrcVpVjhidv4Ki6j5Zu/RZBwjyHsIzZZ8/nKKY2EnnYssQ0zI1Se06ffIkSfnO9YD1sfGXXunANQgRAtxkkGrdXtVzjw/8V8GqhnSekPHfvTcwZbqVZHFGfNcgHIxmryen5G50mfbaStOzxIrqHt2GzDPS52OwFQXjVxEGOApH8ATHx1rme1mhRAqg2UMjMfLGeDajque9z73/onrFLKD75wGtSDdzd8hGUqUMQpgxMJXACzpcfCZsMC517Mux54bEMM8Q0oJdSSEiinINFCmVIQz75NSvi6rDaxC92rDdVZy0k/XCDlHATwLgBVDZ6AkNk7i3bZ3Z/rM7/2b1FrfoVZTf5/WCyjvPXybrr+Uhk+dSE/8n3+mfrJi/RRdZHnkq/g7gRsALPfOiCfoiDCwOa3ZfyjNSF5Gb15x9JHTErnPs2fP6OSv8/p9yAB2SHnmZU1dJA3MJnxOOoIA16lTp21zPvjBDzoNqVTwB6tntGJ84ON39dkAzglFHW9OLaTufh2zTNoLoE3M95KimyM6mOHpp5+0fWJTh4MlXd6oLkqym21iMTeuG0if+NhjTK16nyrdSCxs5OYHeGR8yD3jAYz5ZEOlHmADllfo4KM9g/11ehfEEE5TVOzTqxXGkj1nBp+0KiIZFHuJ2HJ012RikzDAnnT1/MX0zis/T116rd0bXQeZWyRlQPfu6KlqUtjnZmGRZekJUhtIIurvU5pRt2qZlAZIwT4HLUxqv9Kzt0GE2hoRbTtvvy0dVySxVwdY/ODJvxepE0c8Y19LTUIp2C3pqV60/Ih9WdXTtbbD+yJHJyskRA1R5ddaX+co6YZtB5W3XAPg2Ic1G7FY+9WJ69U2FqCkkotHURDFVfF7FF9FaDZaqkSeIYU/NNptqgDY8v6qsokBWPFoon3EYw4lA+K61Qqk1tBbc5j1zR58ARNFoxjxx+z5yhnll5/LZ5UJ/gXDUjOBvJf5s77R8xy9CQtT3lMSzLkWGywqzEOR+nNqxhHKOZQ6BoJuA04FcOUdPT87rahgtaPyPsIAGEiMCizt4x9/TCeBHLQxg/1xWgegTJ6rc2w0d5yd3CahNxuBgSKKQHEUeTpaKzYGRoaTSTDQJPh3KYe0Vfm3r+q865++8pqOhtTxszLQm8XgEEYdVn4S/XxpgF+OEeZ2AK4N8kwNFvU3zqdGvghBAkzjwIdIfyA/lkp4sw7SbIydtmrk/gDmypzCwDIXsLj2qgnZo7zMBGUAC+AxuCkh4igkjLBGHB9Jr1pYe6pauTZMduS3RZipsg9QcEX+dE+EZT/04Q+qjdbzDn2WFJlgT1BCKBGPJBvLvIHymiMTKOOhoSGzyHTg8BbOYKsWwNY26C6yUTYycwaAgYEtTlmZI+YHZ6fqiFVZx9XOWZWNpY0McgAY4eQuHIu9OjKS0C8MrItwUPMYPZyeDBKsfLzHMkDI68B4K6CV8GGuYLezklnuW++pVlnhmMLAep+gfA1gu82O0ZDfLBm5uAXAmoWLfVa2ugFrzX4tqUCxFGFUQALRn7XIj/8Uv6vRcL3WE0bz0MH96Zgas2NwplRVjFODbBJxQf9wlCGpKbBMPhVPMkt+s+8JwF5C61nf+L5u+bk85xsww5dD1fbEQ0n7uVzVj/zSSm1OxouynH063vWTOomLNKFnnnk6ChtkEIdxMJFxQnlimn7wd38ntmRI4b7d3gtndDrOqZNnVd19r9b6pAtJYyyog3B+WzGWev9asbh9krt+9eAc0XXtTJmxp9gkn2An2ezUuIoBqhiifL/kEPOASb8gPTeptAZ3nSy5qQaBGQhm0BpyG8jO65zZ2Hg+p4J5H9XuPfZxliCIj8p8F6UdksA1AAucdEj/7bBVoavJkVyj50elX3k/XRcuiwWMY12l03E+yQdHt2fgWXZDyakO3i1Am5cW0MjcOrMtjGzm2v1331MOl1aY3hUVxQpI8AKa+PNhpZsL+iQAbLQR5BQuHyeqySBfmrkigjugwytmKNiRTuaAoRV3ioi/ETJelH24LvC6PDeW1giknX766dQuG96izzbw0acTpAB4KiFIzyi9KE2n3/+T/ykNKGf9x3/1zfTyD37sop+Pfe6/SLvuuz2NXbqavvt//HlaEROodvrWElzDGXj6BQDLvNjFVsvFqTZ1F1ALqxnqFdSTFn27XsWKb+owlWGFsK9ekqOlw3r2yPmiE0YhqOwI+ypxcZjXEydOSj+OGsDG/o4WVCVCQ3Q4bDcyTvrDopxTpdS1q2utQCmnPBqo6/5bdNNn3n0rPfWTHwRwpTjaByJRJNUuljZO41o32KvWe49KhlQIq4KwWZFHsN8+IlvXYs+6wLyQa9gocrMBYRyFqy9kgbZVtkN+F26G9JVsJm1GIbSQOfYcBdt0nCDdcIrDE5R72j+wIX3w0Y+kHlX9nz36bvr+V7+SNuiQjjkx2gBraXqnCtAOi16zAOmLly7YZnCqGN0GOkQ2bti0RntcBxiRIywya1JytojzKSzQp24E9z0qO/jqq2mtcMDXvvVNt2ZzESzS5/WoqGJjvbzbVn2neDbvjPx8fHs/soHnI3JayImsp/PrzcAaxHhR0SKh1APplutXi6ribxmIolzxdtEYej3ti1DuZl0LYHUBWACFAH8BZAFMHDt6Xki+KER7aAVc5lASE83iMUa+2LicGIWhL21kahnYojAq91Cm7h8wHAYCNZNu9VLwR+WH6qLwx9riFZR2ae/E/EULsTAG0eMzWn+VMKbDSHmuEdVQ2tUemJ528kHJcaHdjO4zGtfDDhEKmBVrssvsK8zU7/7Lf6EmxTqbW2FPNDnKd0JH0tpIS7FdVREK+aSDatMVx6MCssgpJeVD5xZrvABQ89heo6hIJ3TMecUrKux6/tW304mTZ6KFjzbRoNhYjCA9aKdyhbbHjZCxhuS8ccqTFBLgPlIjlN+q1AbmKpqCC+zKW3W/OwCphZoWIF0OyRa2kvuOhuM6MUd5tXZcmM3MwBbBRrEX9pU15feSJ8xYAVMUUBG65NhPtyeBydW4F2oAbHFurGwNauNUkw+qSOH5518QG04/v9KFwAlJGcBWWcgCUhz+yMwp3zmK82kZCACt21y9DwNbAGyR3+rGjVYxhYGt7Ncs378AYFflEBZXqbp33QuRfVlxLKMf7Z7de83A0mbJIVI8bwPHSLuIE40AsB6BP72kEBRtwXef2qb7ZB1xZm7oaMHiqN4K3Mu9UNTJGse9x/5h3fn84vjUzkfs+2DwYx+HE1SZ17zPqlA+y2iRnZxCECA3MwK6FjUHhFbv1Ok65xXO5CSzeR2PSUdLnDcDWBlL5NQFNWK4yEnFqUTWo7gw2MNaZ3i1IxFKpgpo2XtBDMRzjs/zCrM4sCU2XDBztKybU9qSKqVpLfTrv/Zryh0f1CEDT9g5o+VYp8bTKQM2BkuskCjh1Y7uDjupba0KEQqgTaoBPaCU0DJ6v00hXNaLwiBSFJgD9AkdEADrEAeRFlRqBzRnjubgEChvXXq6AM4M03xdgAJFR8gvTitHoNLsfWSMM9bDLlgvGiRILtE/2fwA/IxPslAE+RJ1GjhRnivr15AZM6+FgXUksGYdMtjkUnwuoAKZGxFIpI0W99FMSzk97xO4fOhFdL05r+LCiBRGYWOkbuf1rThCtZKWbWjZFOgkA9jCFMcfIk86iJfwB2G/o0hVI0kz0uWMB8eeVAk+0+0J5cD0yPa4EFbOh3vBaiLgVwE2vJu63ME1GwWqOG5dETyfcwp4ye3O9N5pgfSxcUU3VmbTWqmzt9TntxP962NpdW3+nwGseEPtAB19eveB9Ot/8K/S9ZvD6at/8h8EVIfF0K2kh3/jV9M9n/hwevuVN9JT//dXUveY2Eg1ysJehvsSIs0dY+dnNG8bhvam6yoGa9uwxUeRnlNP8/Ub1jmV7Pjx92y7OBFyqwATLCwANvZR7Fczz7nmhnl6771j7q4BgA3bGhHZwvr5AAenD1CFrxaJGcCeOH/VKQToZTPTup+rF87ISE2kJ3/4Hc9FsVGkWjUq7E96DQzs2oFepRA8Ij0H0yzb565NhNIjqmj/WtdFH1JjVFhh11x4zyujlnoK/SNlghO37Pyg1zhyNqebcSoigkcnCiZxSe+fEh5qlGzs2nObyKUhtbzanM688246r3Z6zVrDRY3/jPr71snGLWouuzWGFg5uElg+Ld3WJYxxY0StU5UiuHWD2mVdOS/GXhiOA6qkZyYhl5Tz3i5y4a4HH0o/VX/w7bIRz+vwk6ucEOp2lbD+ERkrRY+xJQqQqmwCr4ML0Gr2Tvif0Ze5PGrTvgoWDR0dryiYrW7T9kMVABsIOBBWvGm1Ai4iWNiqcqIMyoAcjNK/kyb27laAoNqA56pzCxKsaihqchApauFRKOeiFIoHH7lKAQRQHihoQmkYumAbozdkYaTKvNVepxiOEp4pry8efnj28ag1MuX1txqhWk+BewaUlbYQhW2LNYlcwGJQy3OembwSCC7vpYUQfex8SEKm2EkJmFE4Jc4Nj0IOggWwUjA9sJHtyoH9zK//ihQv5xbLgAiMkjPrZv/6mXniZB5YpNjMYlVkxLgnWnNtkrKIth7kOOa8QlhJujqIeYC9qW/rUX/Yd5Q3d8JsBCwg7THAu7DGnCtPDt1NtR1B0XKcbRFg7p/UCEA4bUt4L/MFyPexp+QocmyelC+vpYfdmEJBZdMyVQBY3geIMduN4tLGKutQgGtJIwhZiV6ZbAoDRv1OMZlblAhYc3wqn+d8WxWj+XSpCngI2Y0WU6sBLAwsajgMWS2ADWVZK1sFwIZj0+yTlDjbm7li8mrli/UgNFwa9tfKL9csgLwwsBVZyh+KrFSa/SNeGcAWhtMOZWVPRuFWLevs3oLaPLtg6CQrJ0+dtmItALYwsLcCWMZ5aw4soIfxOqyue2L+r6sP7KpIT82eLXsPoBA5sDGRrA33xToUAFuej/fEPRnAwlbitJmZz8xwjZNQPiNYghK+whGqev5F13CMo9CNj4ccHb1hIw9IIFzpY7Op6pcTxr4khYBuKN0aJ3vjvNJcWFfkLELD76dDV8tJCA06CIBSA2JhBNmTuk9SCAq7zWuwYa0t9WIKB9InP/lJNffuTi+88JxfD7vao/Z+9FfsEnM3L5AJKwUoa5cxwqGbFoCcU+g0HKLYjy7AlNGL3H164urUHOeU1rmdH/vVVd52IfODyFd2z+vMOGVnnRcUh1avd99jR6NW0l0qRhtXpfvb7x13aLtSyMRrLIj52sauVSNITm1Ev/Kc3vL3MqTK95zfXKIw1TFnAKv7GVAaETnp7p4gR4XQLmlOEemKbi/I5RlyoZ3XR5ujKN4sp5UVRtWAyfIIog7m3Iba86PnYfAgENAzvq+QP/7qk9ryfbGGPkFQOalLclSYR1II4nAeAT+BHELKqwCswsyNojfpI4N+AUTR+3VAAHYGB0VghNA2ObCMjNQIaglWFuWICeTULc2kAU39i1//ehqkqEcFSQT5Cf3zoKBIUqd0sqa07/GPpsd+69Pp/KXL6cv/2xdSw9XxtHVoW/rob/5nqW9oQ3pKtROvPvH91IuO1juwaLgCZf7taOp+5zS3bWs2pGsqAtuy/860JDJlVuCJg3FwpK6rCAk7x2EiGzasd0EyX3Zq8tVqASw6+R2Bt2uKDgJgQ78VvQyu4Yu1i5oLiggBsGNTCtk36DRCTiyUDLcJlI2PDqfOloY0dvVC+va3vsaMRYcfHFzNZZOIHewoefKDOhkKANuswq8lQLGAKzYlgGuQg0XfOl+Z4+jpyELaHGsSkuKHD/Whw49z0jnsoKQfRErVsoAo6SuLuq9p7dUZ7e1DiqJs2rpLe7U57R7alV5Vqlu35LlD+SENWt+//+4304Ic0A7kThhiRTihRXiBAwKmlRqFXO0a2q50qROSUc1Lh9oREs2keFBy16V2mnvvPJwuqJNMu5zY1988kq6oMwEpQpBAoU+j/VeJ1IfjWMVVZU+yJQ1gs/NZjYL9IgFU7EDVhlUxKX9z2hNFXOUFnkC2mmczA1Ar1vCM/SwbzZ5gtU0Pxp8FAlzSnBYGp+SVOYXALGwwDCggqu94PUC0FHEVY1+M6q0sTQG4KOGDBw75hA42sg0Fm8tpC2HErC4YZwYkZdy1QLJMqMXnfUJ95T23sib+HSBuw6LDATKAtXLRPzMWAJT88Gf6tTXeSEWxR8IzeVjc13k3cQ+FhgGBffK59xJoPtYnciHcbN4M4Cij26/G0nfdccBH2XFo2aIEFJXBUWt4ScwDQJH0gH7YU+dyKcFfCdmDUuAo5Dj/m8p9dQbUOp05f0Eg5lTap5N7egZV+Smm8bmfPS8gcUNJ3r0CFt1pUAw6fWtJcZiUQeLc6jVr6eMahVrleDwUC0qF8dMKrEuFZrwHNpVKWUg9t6zR3GFcy9HEzLXD0JovZAUATxqBvVWDFVvJSioBP8NclPQFtyvRvcM000+Q8CU9iTHsrAtzbmNBhSZMeQY8ltWaNab10D333pV+/vNXzSAV4IRycugEpuYW8FrWvzhWdM4AzAHEyIGNfMeq48WYGe+tR1YWGQ7DqdQOASXmrtYxKgVTUX2ewRnbzQx/dR/ws4+DzeA10nJgleiJGBWkt912SCHFYQFOukZEEVfk+kbkoZJLmFMIbgWwXNvgNQOWcpABDGy539rvZd9zHcAUBqvcQwGwvB4HyHqoFpTm9n++MDKUwWutUrzVeSwMbTmFD2BeHiXKsaRcwEbN45Da9oAwbupgERiLReWbI8PkvgJeOciAU9WQWRwuN4+XjLrFlf4G4KnVIxUn245iZg8LwK0BsJW/ZQDruS+kgq+o/GKB1852sT9yQini2qj+mDBWnGpjllNyTrFmm3Ryk0KB3/72t5X/usspBMjsWRVjXbkynIa2b9d7rlcKT6E2g52XrOQQPHK7e/c+t8M7L70QDFLR68EWo9eXAKhZpgEZlbxY/T1+DgeaQrRpzdNrOjQFR7I4cuW7+1xXwF8mFVj3nBpWKz+8LNa4RsMaSEpmM/MVchMpB14Dg8Zog8V+oqek2/eQo2j1HvfBHGDTkOGbN0ZcDOWOBJhg513m1LucQx0UajbalYI8hhbjs6PuaEF0Vc0awKbW4Nnt6qIwlnxOxRtVYLOiiNqkT6AqCBBwy5hppI+qojhpRikuzQKwHQJR80rXWaQaXOCos2dQnytgIeBK0d6gurxgC+ywKD9VmbHp6sgVYam5tF6O66vf+k7qlNy0uCtMFINxezqC3vdAnuougbV/+nu/k66PT6WR01fSwrWxtHPrUOoc7E6nzx1L3/iLL6U5Nb7vNIgvD6I50YpzUWk609qrc8hLpwgN8jdvvyetiBQZHbnqPrDoAgiHq7Ip9EXvk63aoKLvPYo+om+xET5yGmfT6YPs/yqALafTRV9c85leB/c3MftKoZUimpr38Wl1F4FdFihtpKAZx5NiKUU4xgVgv/99hcohWHxiFhEasZiycRz6saK6kjWqyv+kQH0DBwBIJ80JwLLHXKjoCEX0gHX0RAbarT1JvXS/er3WHUJzKqbWsOg/O5I1TrD3pVaMMcq1SdOa3zbZ78P3P5heePkNAen16QMCs688+1xanhpPPdIPTQKwL/zoh2lGdqeHPFs5Ok3oSd0bBxWcPXc23af2fBfkeCOPk3PCEN3tyglWj32xrkKs6Zd+7dfTc6+9nvoFZF99/Ui6ITKiS846c0g/Z/CfwTb9zjWfiIqLrXW/2BTwUNS1xOmgbDL3Fs+PEtEpUXZeGymEXCdOwgyMGvYdOYQ8cg3N1l13hmhmRVpKXKrMQdn8VYNL4r5zWWtSCKJIRUcEwhIyyMLe2gCizALAcrNUOWM88WwpzCkMmVVzDegszFU0wI3G+BQSROHBRRv7EtYp+RYGd1mHlJ6VBp01Xn3NrjKQKIa+dh78mgIyyhv43Xi3MCO1ADY+lMT/0rctQH4uBqpRsMWoxsk/C+4By31fUoFEsIJUO8K09gSAxdPw4pX+q2wwKTq8ND2/trct7d+7S10CVN0rpbQ4zxnGdcofUksfH1crml9XmJKBhendtWu3vPcusa8bHIKEdejobFfeX3d6W6GHd959T57wQvqZekySB3v47vsVdlRundb9iSe+pfxYvYfiLykcGoHTsBmHgiR01qjkproCE4Oge6NH3CWtGQJJCJ+54QhHXruoMBDnIztn1esR4Jd1cyNxyRlzgbzh8ETT7tj8lbm086I50ly1KNTqIguNh2rIVuVnkS88rtAqvegAsc63peceAFZjK4wvz9tZw1PkZ30n5/Cw+vy9pk2Mg+ZWOTaKjCNagyBgxdmpZd0KG0y0gc9gPWnsXFR7eU/JbQak1zKztQCW9zPmAmCRN4MuzQcKo3S/8HO5955TBCzHBfyV1IjIYQTAkkMXpw+ldJtO1CHf76YAp+eh5K+j+AOehKPoziCxMWoZWP8ts6+M/VYAW91KVYeuzBcOG/m9PEKJ67QbN81X4ZvmzIuyevPm5yKloTZ9wAcZGNjEmO0W2pcMmXEzbwPefEE9V5r3L8soNciqbJLB7Gxvcb43hnJBjAXvo4UcAHVO+wkZBgThhFLYiHxGkZUViC9eKw+197+KWXgfAGs05ckAvMX14lqsHbmZOmJU8vDLn/qUugRsSG+r9RB9aOntOibG5arG3SqQ06rOIkeOvK09pD2vUCzA+uSJM2ofdU1HyR4Su3jWhsFtpgzgICxALeQ8ytGTDjh06A6nRzh1yfm4uc4h7xX0KKxaSSmDufXhAbGRzPIgY8jq3j17rTPeEFsGwA5AHE7pqtMMfb8ZwHoagoHl4VSBIn/YmDxXTidgGDUQMeaweh2D2BCyOE6a7ik+ojOY0LInWR/SuNx7VfoD4Mg+5WNDVmrZ4gygPabqzxVY7ftAb1fHX2SDcbjvdyVnfNlylVZ0rn2HWMCb42aK3X5O10ZHUNjTyVGdrh1QKyiOI5fMdrZwUBC9qdW6T7PQJQC74NaAKgRUCgGyT7SAbipN9apIV/rAyMSI5F1Fgrr220/+JLUpwtDKCZWl32gGsKQBTMon61Bx4+/9d/8uTYvxW1L4v7+zLy0pHeXy6RPpb7/yF2n43Mk0oJqMVhZCnhdmgIxaYN0y6Re0cNQhAIvYCrVTVMA69W4ccp/aRYBXd6fJmyuK3F0XiMXj4HCVDXLS9sgJIwzvNfL+jfqDwMp1auf0nsmShx56yFFHn15mQg1bFAwsqXXui1oArPqWnrk4nHrFBneLKCFPd0kpQ9cvnU9dQu7f/e4TTlXIwQitkwga5YO06rj1DtWW9OleHnroXukqnXAl54GIB0exB4BFP0fWL1JHkSDjcc45UTzLeHZ8chEqNoxuPi7Io6tBLiTklsl6EwmbFrTOLWv70mPa+++cOpd+ok4AD9x1bXjTlQAAIABJREFUf/rUY59IP1ErtHpFT/p0YlbjwnT6+VM/TuOXr6Q1FAKqdWWTIqZ0L7px41q6Uyecjcg5uyy2m2EsyQGaI61V99gumdt/z33p/IgiosIG07o3dEanUjjnaM2n6US/TKvYreAedAt7JPrgB7FZsBlgtl5ywTp0CAAD5Il2OApqJ5KoKQXeOB3RupG8YFIx4oH81uBQbBMAtlbBBstSFGU1nFVRvNSyZZBpQ0u+UVZMnEGP109Li2gIXVhberWGVwv72iyAwaMwsGzcW9nSsrm5KQxCQfMoYMAMxUExSRGiL0oHjVfrqZfr1AKdWgXlgYSWXAVAyv3Wfq98RmajuSYKsDaFoDBQlffpNeUUGH9UVmDFy6Jdxs4dO22gHT5FJ5JGoC/y6giZlz6yVBSW00WYl+iHql6ZMmQcNrBzaIsYAs2FmCKeH1aD4VgDQsHq4dbbnz78kY8aRFKUsU6Nisn5QhnSYQBhgnWFnTmu76QRkFMES3v7odvdCL1O3ueTP37K4ah25atSkNQrEMt6+KN0v5M6jcQtTvKDe0Wox/Q890ixDkVdV9W3jxzaOW1meo9aRHP4rhwEAUuKomKeMZyEMG9l1cq68HywvGrHkllwwAXKizQKFD/3ziaxXNHOByZADGzJv6l2HwiWHUUHgL1D4eRX1RgahyM2UTg+cYJSgLn3A7Bcg88CwPKd+2JNbexZGYPx0jNVLJ72T5HZWpauvIZ5iNPYqnJfAGzJvfb7ayImBfQUQFWiFc7lcr6yTkcjzUfK4qAY94tiPahij4LLYGZ5b61uoCVOAe2hhGvApectgDPzz/cxnfRWHrWvrQXrBcAaYHgP1LDknhecllXZUTXXrKYClPkrc8/vRWZCLoo3W9j7GLvDe1g1GaslRTEG5dyt0bGWIyryKf02eT+OM3uebhyw+rRa6sxMHQy7WROzkasB9616x459ZZ14fTj7FX1ccjzRcfnnuDf6HMux6lB3DunGf/Irv2Im9vTpk2qX9ZILk0Y1tg1qfdWvFIMr10YMbDvVs5LDCDhc5sTxUwKk192V4KKAQtkvDDn8HWI7Gp/0A/vpnnvuT+e09y5zoITHXC0G9HpZ72KcYvwAWN+f5zUArAu/NPAd29UySSDiqHRGC2CfOycdp+Ig+S4r+6Csp50QPjlf2/PJF85Ofod/zQCyyG0ISVnzDC/z0gDOaTTv3qKMveZ1EVVUsY50IxGA0nGlKk+hAzxnZQ9w3RqypBbAApDj+hmYZ+nlLeTj2om2I6X8S3Kpl+n322KWf0C5yks+Xi9OeCKFgHPvmXIYySkBvwbJbadOdYpiLYV3FTXr7FbdAkBCYe+pyVmB1053tDF5dPxounntnMClGtBzupKcsuPPPJcaBG7l4mtU0TAfdacTZF0uNSfmf0bjOHjPven2D3zIDN31kdF0QSc4nvi5DsRQ8//6JUUABKbnMu6oo02UwvPNmusWsauNHcod1XH1s5KtcQFB8b1puQlHQsBFzGCvACx645oc6XEx0aQQ0Mpuy5bNjiJw/C37plTmx6ElsS/onkIUgnoDTrLEOY+TK5n2ALDuBmDQKwZRAHN0ShGXNjHBArKtpMDpxYsCZTDaC2PD6Rvf+Io+S+l5BOb0BTh1Gy0KGHWdfrWdevyXPiab1i12mfQ78lYB97LRmgOnf+TIVKQpRUcgEzDkmGZ9WSJjdrAN3iI9skTfkBxOVJsBxIo97d++OY3qOqfPXUo7lEJwUyeifeaf/NP0HRVwNSolpL1ZTKeA7HHZrQvaa+u071s5DEEglkvv3LXD93Ty3Gl3LLFzBMusXPl2FXHvP3xXGtahRnMAT+XNnxYuaCL9kPFqMByLS31Sk2QO34r9TcEaNg57SrSVdYIkCZbVNJzJFR+SpY+i6B+ii/kgctStyC6Ek1vjaUS0sIwDJIqN5TqsXdjVfxTAFgNbzWeodh2wUUCxekDROgUgRpGBV9obNUKzFZChBcerBWh0SkgxAD5tyUYr7/xaJa6rOD9Jf4MF5OhWJoNQdhjsqsL3ZzjPNqvCWqOalQXfinGtKMD8uvdjSsrbVhndPL5iYAEkJQe25FVW7uUWr95600xQ3CsM6aFDt5l9xSjipzp8p03mE8ckbKVAyR4ZJ4pJuIuQ006jT+CVkMCawR7lwGxUXg4nVugELJ3sBeDiZKoFCX6r+kE+/OiHnE+KF47Ro6ACRYC3yry8JwVwUdWj76mI5+lnn00fePD+9MrzzxjAbt22I61Vsv1Ztd157mcvSTn2SjmqYldpA4yNHFjmgjYkdI4oYAPlHCCrNRd0BaClqAtAOi2wgCfnzSph5si6kiNrAKr7ZUMAcGCAKsb2ljUtc4IhKA3BI+c2UhxiYwWAJd/X4Jg1kGdpAKvFKWeZVy+9ovnqUWj9gFMIAPlxQpslqQbArmaLasEsG40UAp9ConkYZ45qACyvZT74W+1pWjW357/xVRjYEnYpKTeFgQ3wR7iL9iwBqoMtq/FcnUISnUAsr5IhdiuGmoMMDGBlOFBKtJV5PwBLoKiEZGsBrAFpzR5j/XiMq/3Y++2l2nzV2hZhVNlCq1BYhEzQuzBnCdbgg5pArO7PoUUo1QxODGDzXvG2876LgqNyjHNEC+INLiaktQz5n+r72qXw9uaN68WsjljButhRn0PXAVhwTqZzSoiLLpRvKJAxJrDBAOPUqbjjVeA+/14LVKu6sRYUYi0ZWejRSsFS1j2wOAPKvWsTGfCJT3w8rZVTeE7hwKeffsoO2aDkrR2WQ2tKr0ZYq2mxdBiDWbU3OqpIy/D1G4rG7PWenOdEoEwERApBHBnOd47yvf++B+2kXhFTQy57gYwGqUXvlj6pgRbCqdM/8l+ZE1hLjDlH7iJ7bx496sNGWDMfnenJCv1c+yjzU2F0+cwKuI9cuPJ51fdlJGlgE5LjOcwyUPJQcQBmaaxOVwHvnahqD2xMD+g2j9W9f02Y+Kb8cEF6vv4/ZDtq1z6kteTGZoHUM3FfkTeNM4QjxeESANj2Th13KmeSYrtlASLwD7oVWeRYzZhqHWUunZKUMwsjSKvAOgENzWrq7h20I0JnmRkBBCJm66X3O/Tep//uOz7AoFmfQTrZoj7n+LMvpWXZVvVpCactF9cCYPmoJc0hhxONagzNOgxDxxaJ6RWjKCDT6cCh+tOqmn9GpznN0DuV40RldzrFtNJjvFlOVL2iGosKpc/ogtfHFbEVeJRkWE8tzowKvIoUkd6+LiBKEdeEdDe1HduVZ7tv314XWVEAtSiZZT3jmN04xOfkyVNKZbviPGuIhzjIIOTFtSXOgY18Uhh0Ct1uCKSNjKtPao/yxpUjjgMKOz2pIrUmzek3v/E3Wns50OGfOaJZAGynDjjYtH5NeuzDD2uPJRVAzct5ZFZYVwrm1EJSdgbAtkAfWnQzY/fBBZFPzX7DgUOHw0pG+kEAWOSH7jnYJVj62TmRZr1KR9swqAMFutKTynvfqEOQPv2rn05PfffJ9LiOhv72l/9SFK1aZ6owr1Hzdvboe+n0m2+ldZLlDt07xV1rdJpWlxyFszo1bV5zMafXMRd1srHLev6xTzyejimXvntgvZnpy5LHep8eSfGj9oHGA7EFmTIrcB+deRYUGb9iW0tEarsc1bI/kB5wAHoUAEs7NtbwkvKo0aM4aTdlcziueuu2zXbUnJ6gBcZxLAcauF5H1+J3cELdtt2HVzGwJSxTWl5F6B8FUAApjCuKNleiOjeEXLqgjh3WN4DNbALsH0q3KBy9d51CczBNGBgMQW27nVUMRDYtPMfJXYyDIppoI0XfyzifujBK1n+EKGq03z9mPLimTdg/AmIrRga9o9cykT4WUewEp48xmShohNYgKBsDxueZqwG9oUSDNWZx7r///nT0rSP5BK1IOSAsFEfmBptZQBubz3mwmdlbkvKFiVnWRqsXk3lg7w4xq1IIEiq8as6g53i7FrXX2LXnYLrj8N0xbnk5sLA+li2naKCgL2rzX5Owvq1QzHeVjL9TSuOBu/emZ2UY777vodTa0Zs2b9muAoyT6fU3jqiyWX0ptUFJSYDuv64jW+dy4ZnzfggLkeitzwzmU+yCwkLMC0oK9v6SjGK9Nq6r1vXF5ofxAMQSOnKekOYEEHhKzDBeXjYh3iABErIx0c8uBNGDz8MLpxE2eWXMIQC2TUwAubelKIYQBSkR7u+YAU8JiXBdlP4hnTzykiov2TjR/D7aT8HAYvSKwYuxrGbzuXd6HhMeJyRO0YgZKz1fvGyMNnJc0gAq8qbXBBMcp4vx/lsZWF5bAKyNP/LjkFnJ01sdNSkpQAU0U7jTKkMD00Yf2PMXL5gtZ2phb6IArJpCgDGgKr4WwNaCjkjxiEdJ/fj/A7BlLxQAa3AiUM194Vg59zuDlDhqsFy9AB2KU+IYYwPY/AI7iRlE8Y4S9XCxF4UuNmQBYAPc6nfYGcq1ZDQ4JnKzjkwk5xXANqcx8XpAxpiKogCvtK5zfpeu0UcbQekzF9yRA2YgVHUcVoGZGhmJNQshLs6GX5t1JvmmcXpbRLXC4VFvZuV2kypEDuwu9c18992jSnN5TTpDrfPkaK0X2zop0NIgxghQMKhqaSq0kf/TShu4LgC7Y/sudyigSMzcpa8d6SREcdh7PXLg7rvvAbXdOuVqfBzRsgbsgWjFRpV9jC+cKsabQ/sZyTPf6HH2MWk+p5TzT4qPjbUNN7o4gMj7PQDCeTYreywARRSolkdlzll+T22ZN6NNG8fAyHGyFQysX+PoV7wkZEL7M9cGOOKlOTUS5z71EyxzyL3fzYR5n1THEkA4HsxrzJXvsiLDIZfIN7mXdErBrl3DqZC8tWvdiF4MDgiIujH+ihlYiIxO6fBCeExMjEl2VUwogDjnbgOQFupn2zOgMQZDhuNFqtmenTvSN7/2dYWZx9Um6ucCoq06JVBpbNNz6b1nXkhLOm1RXXBdtFgLYLlTjn8FFCo4rQxdfbrYtynStljHGVpPNQnUClArh3RAJziOqDtOt/Jce5RmQJ/pBogChZHrZTMWpCeuDI9JHnXst67IZM2rnVe77BkyAqlDCylA7LL243qlEBw8sN+HhsT6kcuZe5k6VN/oPrAX9L4777zTxEMFwNomVAGsUw9oYaU1HBmbSlduKm1CY+zCJpFzLsA6oRB7j0Lq33jiryUjqn2wakVn63hrHfQDA9untJxOheN3bN8ioKr0ANlT7Ccpc8hZsPgqhiYVQHoWZwibSzpSOEWkC0TNTNlLobrDHoQjSS/YYEg72wfS1l0H0rY7D6ad9xxKf/43X3aK0L/63G+lI8+/lu5WeuUPvv4VpWIQCRI7Kvk79ubRdEqFV1sETpvleGxTi7JuydWNsRtpdEbpUBR8k76nr3Z1Ithxz93pulj4aeGGgbXqYiHyeZrUOU0AY6JPL237rl65ZLsG3sJeU5DP3iNNsU/R3thDkR7kCIttdETtWVfsD1iA9mfk13PkNQXqvN/7gUiT66WCdc3BiyAA+Sc7XLdj391oraw/c16Rd11sxKIMfNSeN2n2GG28o7UOaQH/H2PvAaRpdp3n3Yk9OeccduLmHBEWBEEQBAiApAgxQaQkijagYJHlcpnlcrnKJVVZtORysWSxSIugSYASwQSCIAARwC4X2Jx3Z3d2d3Yn59iTOsz0BD/POff+/zezA8u9aHRP/+n77j33nPe8Jwla9R4sUJkESGgJSnGgzYNQ+Yje9aSgrj2kgl2FU++kjXMVOCQ7Ug85n+GGTxlg1jsb7gJorFWEoxzICP1oMKvm8XOSSegDiQDblbdJZebaptJJMi1ZhAZku79frxTDCLIBjWlVAer9tjzebgpBAFEPVtVijWVuaQT+OcfePVJefP6FML4xFpCDIuDSoLtGMfe3gkCvMgFshhbsODCL/NUxqlVNxJ9JBeFdt91Mz1b3y4rUK+UYCunUqXPl/gcfKevIf/X9LZ6YT75P9GHlEMX1855O1Ni9dz+KYE/52te/HsU965fPxkCuLu/SN/L2O+8t8/DIBLI7CEO+FoUYMygOwCP0sLG/w+fwyuyTCRsfhUW+cQXscSBRxEdojaKQrmCAw2mE1352wTDavoZr1sEJAIsSylzFK/Hc96iUtJWVe9ca2jdb4N4EqygYrGDPddt/kBY4/PtiMM1Tolr8In/3APm+rpEG1f0KIxXGN8fAKpfzF5hCcSvh2edQOCo+5aeG1iO/zPnqDYPkGWl2q0UwBBN2hNBpOAHDEU2sO85XA72N5WnMamPqG9gVwHZzYMM08nmeiTj0lb3KLIea3tNrl5VXlX0mk4FVueg5m788wLm1C4EANoYtCEAihyk41kwh8M6Mv/W6HGR+e2Q76gCYAoIeCGHiacqw6zgU7ceaKa+LpUnRIajvGwAWAy4oCz8b9idDcThtnouEBzVvPUFBws9cgzAEFRn47wZYUz48MBmeTYcg76HVmYR+9FqCmckei7YlWkQI3k4DsgYyddGo2zQCFLZ5sDolISdco7IrSIjUngreGuDspki1Pcs9T2MVxrEB1LqWIUeCwYhiVZmrz3GNpsFkuQ0WRdng/fXXX40iuMw9t3AThsfK+Qibmn40SlSGsdRMMxoBrJwH6AoUzlIkpBHyzCTgM1eT17rV/FsZXkoPyJO8t1/hTNdDF8bJQQX8jCEm9dq9t65T43u7bv4tox2Gwi/GGVRuu70eux1IekLj7adI9aQo1zGNYpOs9jef2Xpp9h+r0lLX3fMngDb/Ls5BFFn1U+giiqPDoKwoHyE/bcAJ799TPO2aqjMUT87f0362z1X2kuHNSEVKvl/hePH+5sfLtAkGRo1S4hTZmF8AGyPfeZ51JjrS0wCwJnooy0aZzNuchV6/iH4dj5NBsJZuFIxIBcgKIJxuJSGxDF39t9/+ZhkdpP/ryAkAJSN10U+ToOC2kUt55cRZ4KTn0jhL5kXbhcCvS+S9Sj3bQ5aYBCA0UwvMbqCZAEVMsJCCX5jtGUyoGh0hp5Ww8JxpswlpTwvGfQIs8XjsDfxp2XfwKOCXYSWTYD653uGLpwG0kyJdwI4e2gGH7zg212ihKQRGzly7SAOIfFbTCZShyUFwWGjohDnrO3LMruncLQ+2FgBH60gB7ATA2vkyMGM+KQTUQthdxzsnKmhO8WRs6p/+yZcjRSMAMB9qsd0U7mUBrPh4c+ohjx556D7ALGkQ2G1b18XUUd5JssXotNusnGubop2lHSmqXVMndSNRLrXyGB0Kqh632l/MM2vmojJ74fJyyyP3lznrVpSvfvsb5c677imPQEx986tfKx+45bby5Lf+uoyR2zyO/FeB8nvvvFd2vfp6Wck+rJwzq6xavJBc1sOxf1dpA3aYNnITiYrPnr+wrGBU9QHyW4eRwZVEXGXxh0e0g173lLDpOsPqB8mhaOkGHrG4+pjpgcjpunXrIsdVbCNWiU4FcXbTSYxCWPSnkXcj8O6xetS/SWr5+kYkJZmXZ653TmJ9XFtIjrUbb+11IYiD2svvSyOTCjgLtsIr6HUU8LxxVSpYPKKgwl30nkVIg5brnzmwXsQlHp+F15KGM0PibnIqsFqhmRggPi9SE2y4LqCo7Iq/y8D6+gi51ueGwoznKWfxyZ1ryDdthV2h6PKFyW74e2U8EuHXa6jPievx7xGKyAVs34KOflgyFWozrKmoVGQ2me4rurg6HrN44OGHHyrP0WM0mRu8sxhNau5Z9pQ1z6QxS4J1q53DzvK+o1WgLgJgxfHjLT6hNdbdd90RuUOu2bY3tkPTnys/8RM/WdasXYXBoT0RlfW2rDJslUVyshh4xIePlVOEBV5F4L/73e/hOPA4rTZuv21rHDwb8X/w0UcpDphHrt3i8n2a+x88dBwQOwsDPicKy6ZNHY/RP42xPJMhMcIGEZrlnjWGOizOGfcwTIdFUkmfxzN0olEUE/HEC/Su9PmGkMMYcq8K/FnArgo8AnFhiBoIqIxP/Xeyi5keYeisfQlkZVvTK0z2JOWksnmyIQJLmz2r4Pj3FDxsmfYRrtGq0iwqruHeek/mEucZ61+Tvzcv2r00/SBBfjbRbsAtDmluaM9Cp2z2LrvDxnFNtTguHlUxBNCoTFCV4Sg0yweyyCrknH/2BLtGVVIQ47nKqsYhGM/IFW0MUz0McXu53mGIA1GkIxjnp15v5BJWWRe4qL303vMy+jfVlFM7Fs0p9BnJtWWz+HYe/RnFWa6cIcN6dn3/eFoc4byevK73n8UA4fUDI9/ZM+05VL/xWI5+rKCavysj4TzGX7O/ayy7hkvMUQ1kWHFfHyC66s62IPWeUzyqfKSo5LX6SsH0tQJQNz/Xuz45/tZfQQEXqQSA0GVLVwBgt0U7PTYv0iBi3XUqMD6eKUPNDeulTqrMhu8YrGQ6Y7mCrnEbhZ37FnLbOgS0ta3yZ8StFQDnNeYi+/8ZQekCzYp/o8Fo3k1XLvqA9Nq/6yTk+cqlyXtpjG1PufYAbc+BCR1cryX2tD+SuMl9Fv3lvrevtuy9NYt76D2cv1Q5u+aBuOk8zHmt+XveV6YQ5LX1i1KsNxggRW4Y5s592QeAPY2DMZ80q3Ow/YsXkkLgNCa+zqH/9Q+NTkgwCCaGYTpHYdNkywW3pv5cwW7OJIVgHAVdgloB7L133lZ2vvVGOX30EL1ByS89A5HA6+fRnYBYctn25LPlIt0pZnKddn31iuX+xhQrr570AJ1Jz452SrfUXfE5PlctD7yNFIYltL66AKM6A4LFYkP7plrrYFeMceb7wmQeP0naHNX/5nYqg5dhbueSGmOu7lGu8TzMsmDvMKyq07m2bt0KSUOuKWdycvSn9pPTAXAvLaLczQTJjRs3llWrVqbObTmw6inlFAc19loAyb8Hz9HbeZicXXqGLWC9BaGXsVkXaS92aeh0eeYHj9Md4UQ6+oBXU/LmkMro1l7GJsymBuV+GNFlSxYEmLtolAg74XkxDceuOabyeQglCiLahn2R2Ap8APuReCj1UMgiYjIRG5EttXgPXrto0RLk4lhZw9SyexlgtOzWTeX3//yr5Sc/81n69l4tv/vb/6H86s/8TPm7r32tTAH0jwIKr4y7QGuxbWXHcy+WeyEn1gDqTxDxvGq3iqlgCeTnnPIDMfPBDz5adpICcAY8dv9DHyDn9SD3OpV7XRQ51HHGka3pFKtNxSYO4FBIpjz3/PNEDI6WLbDjDmTSAWu2TRA7DacqbIrjasETOrraZQvydc7MgxXEWh+j/TGlMvrFVoCvA+86tC49reDZ146776EPZk112Jc04vnvVHDNGMT0pMhb8G8yAsleXPF5euCCjHyTNC4yri1toL2fn1C7EDRAK2sSHrjtfKqiCWVW7WEADdmMKqQxVpZ/WU3uItlEXFCXYDn8sp6R6ar6rtppoCceF5CGEq4GP3RPsjRdr6jnAfCSzLdpDEN6CL2pWx0N1xRxr1l1VX5p96vB5N4trDhCLkh4iby/veki0Vl21L6uCGMAlaDwbR+hkjOBOidbzcar0kttPWSdurV500aKOBaXbTCke/fsp8hrTvnYx34MJbCa15KvRN5sFEahRHw/2TcP5nEYWAXqHVIIXiYcOd1KV8DKKDmBd99zR3np5efifu+6+64AsFdQPn9H2KmMy5wrhx9MImHqIv38rqIIxIjcBU6IijZzgMJZYb0j99R9tHl4rUa0obhMvjfsONwwvAIUfniNhlICHwQplSBS458TfTIPMtcpgfAlwiAN4I2rbZdUGMJTZUmFkb0um5lJXiQNq88hHEZusmkG8+bRPSGcvAQEaUcD5vK3HE2YAMD9NZUEhsI8Hp8TUdEECj0AEiBTvWZ/zLjjvuwGAKnPDIGpALsLcurvjeVpbJ//bmOW/dQQyQCRNf+unpQeEqhXJHCPHKxQoHkG+oinc91ciikuDcwmeO087p3WM9XOnaG6689gXlseii6AiVVtZ6UDeBs71s5nO7MNDLiCXeavPb/7Oe0ausx2e7/3X4/3n7mboe/6yLHHBlYM1d/Ta+7y/f/ogrPufYfM9Si9zuuuB0ztoWgfFCURMCdL0CEry5sA2AF0yDhYF2GEFx+F4ACKnH4TJ6Tz5ukcpAKsur6zb5crW9hfs2w91WP5OzrSv3XhX/ucMPLVObge/UWvcM/SdU6NOi+tUPzo/R7vc52evmaFqyy1NVafdWWl7a/Xms/JKF+zB1cAT12ZaftzvYz2ZCfeIcjza796OfLX/TkAazpNfoXdiN/t80t6xVT6fqMTBVX7GAl6irzxRYR0z5MfuGzRPHQZAJYPO+cUM9ZtEk5xFDTBrg9T7zACgJ0LQNH59LyZdTPAcKFxsIUTSSM5R3Rj9XIiQYxHnUaO58TL58uhPRTf6tRPnRVE0QtPPFUmoP9nGc1BjgJy85mjqGRHyDC0KhlXHhE6xqjZ+q2rbCGimzYZ4LOE3NAx7EDYGggTR6Cq7ycBYge8V1IdZGCjfdUk+kVDUMh8yohv3bIpUmLOnz8NO0dIHrJj69abqUW4hYhjgnSLiKwBcRciVY99lbmWhV27dm303Q7Ws5PS5LVFPwRtg0CWBR1kFCqVOeXAkWMA2KWROz5GOsYZc2CZyPXEd79VzgBgBcKJO6gnMS3AHFzS9hbBvN5968ayZvmSyDd2dK8jx40YO8lONjKiG64X12MUT1vtT98jCmLFT4GtUjYdW6zDNo11uQSZs5Kw+qH9h9mDCeXhn/hUmcE+MlarPL/j7bLp9lvKXPo9//v/7d+Uf/3f/w/lmb/5ZrmC0zMHrDA0dKpsexmSielcG+YtLFfMWYXYmrF0fhmdSmH3+tXlMvd0nrz4TQxy+Ma3/kv58I/8KL2B+WwcBfdpDGA/mQj4BJwiWdJZs2dkW0q6HJlOYK6yoNIIqdE3gbu57v6UHJN4cjqc9T6meF5QP3F/rsVFMIyF+eQXAAAgAElEQVRT+QS6srDiKll2e8tHL3ttP0WALdUu1obPkvEN2/qP/8l/owoJENAWL5RH2KSmXNKgpdfePPf0t7N9Sp7kpnB6rIJHsymcxojws40eTepfkJMsb9f7jTeMfbV9RY5FSGZT8RF41jZe1aMWWGTRUMCH+G5KKoFDvjar8tPQNQgSz4t/1ysIAJsP5z0lOM6L0CD0Q5d9ZZiKMN7hGqMja004obV/8O3qWkX+Eq8xRGqvuwhT1rCa95Mh7uwLmARbhhPblCtbobxHqN9iqrEIETKjPLIpbABPtSmHxwIAD/tM8mR+hA4EGzasBxgyqQcvygIFP0Pv0MR8b9D8Sj0bhyrYXsec1MxjkS2/SK7PmvLcCwLWQpjmjjIX44nsl6eefQkhNTw4lbwtqtu5Do1phCHDzOpFmutFErfsNUol2EzlIbazHd40sIZIk+lklWobDVNJAlhpKoMsSnls3p6va+sfeTM+Zk++5mxUQc3nZ4uz3NZMl4m/m//EZ+qF58hb2pvhXChb5onF2NvGsNXXRjVHzfPrOkd9liXFqxnLxIXJvmTQoLYFiyKkKngdsJmszY0B7PXALxYvpTZeE05NRCeVacONrdrbtfdz8/P82CimqQA2k+abga9vV/WC/5LF6LF1HVBx/ezrdn0WCORR6qPAG11772+hb/qv6QK/HwZgO28dL7wejLS/5YN5f/VItxtsy5HnPVcg9UioC09+vareGe/rkQauGqvXHOD+m+c1db+a85Frc81DvXt4/1+9rmTHnLjkDPfly1eVN7dti5y3cSh+x8wmk8zpq/scqQHXKKcQ+o6+arKX+9Ty7tv9XH/t1zj5kWtw7Q3Ev0Ku+h1Jrl2LG9zwdTfblRGdyPbv7jV1QW13j9MRq/tc9X7ew/t2Pf4WDHvsw7UyeiMnq+v0XLOf1+n+rk8SZ7DuWq67slXPHv+eTKX3mMwdv++nUPYo+n0xANZBGssXkwMrScGlmfpxmV8cE9wA7BATu4aHzweA9a2Nitq7e6qFtgDEq7J5gImJyPDFc6fo8wrDeJ5o24mDZQ5h37HoMD+uvPSDZ8oEAMV0C14dV8r62T9EiNcAa8YoUmz82e3rkWtrA/6BsoQ+4WP0IZ0VXQVIARDAYk8mCmK51ytc06GjJ5FUGNjQhTB83KOpMUbexqygf4diQ+oqZC5vvhkAy/cc7sltjN7rFeS4HwLVBmAFU7KwDcC2PQ39qr2xX7qpQnzuKVIIrl4hqzfWP+/JXlpXsXfTbKP1tT8N1jIJJSLItJEc1dHgs2nKUBbPnVHuvmVjWbtyKXnyAnsJiWzVF2x4OBMZ/YhiZlMQcD4y3TBzYwNf1QiykQ9TkaYDAkeoRVgydwF7NVT2QURNmL+obHr44TIXNnr2emwxAHYHXQTs5frNP/1q+c0vfLG8RyeSAVILZ/CBA9zDy088Xna/8npZAhM6hWuQEDuMY3D7ow+XKTgZgzChrv9M0gIvoqgdITsMgJ0KZtD5HaI7w6jhemxHRMlYNwmt06dOBANrn3RJuHb2Wg/Y6DUcNsW2e5UgdO2ji4Ss6uWIJjtkxfaUMrDa+K2M8I4ODZWFNde16fIGiiXuZGTH/cav/3pyQoHrWhjFPa7hjwBvzWOtv+eV5ps6HaUp+Y6RCoHxfx3wF6/m+VYUtwISkXfLf+pp8DjofoaiJINVFaBeit8VvAbF7DV0lE62qVAxt+vXzooSUpvG7y30yXNCj+Sl1s/M++qr8qqe4jlxQ2EUelPIAnjFBdS0ha46iwfyM9vbVOAcbHF4F2kAYwACHkkwSJWt0nHMe8yKxGwdYZgTZYdwn6J9yfa3aUVDqxTZM/NdbJGS4Chzb1vDX8dHfuonP1WWksBt+r35U619WTYOJsEeJXEW8OqkoV27doeXE4UjsR5eA97l6HmEdXF58cWXI7/u7nsfIJ1gIcp0RvnG3/yXCF0ZJlAJWenqOEoZ3Al8T+K9PPSGN3MPU5lEVX+P8U/ZiqXOnUyFHIc/RzjKbIY/0IxF/T1DoPGGaYT8rjLic+tOZahZmfaP/B4MbLxdBbYyjPzeZpIfYx63xROLyB3KojzBcX54Ri36OYF53XnxYSvrOen3JM3rDmfLj+flplTEL+xZ66HbQ1LtyhJhp+w2EBXXG9KX99JblPxbCn0C5Qam+2xEc+byLnw85nfL4CnfwQ5l2lB+RK5N+73f+zY/p2/0m6znz+Yodp3TLkC4EcgMcKJCz4NV7yXBXwKXXKc+cKl7cR0CvB70dt6o6pZ0jEN8Qk/555gTk+oizrpLHi5TsJjX8sxd7q3v7DfdFcV9vQ/NX7r4pumN9hQLRK7/6unW9z2S73X5KsMtyHNctWpNANgJQeVrQoUV3ksCWD9rQjgFTUl3Pqv+2psrnztXwXZdl9Dx3kAlAni86d+QDcmOmg7wvnu4DrS3xwNb3uCrC5z7a5Nh1dyWKvP1fbtgsitbqoNI6eArncRkPPNlaScyjSLTZboMe/dzutfg79cD+Xi8LWv3fq77m7or5Kmju1Iv5HU47lUGcwygfhBW6xDFQItphTYESFhBeNpuIW6kADZS9S18NdWJv593YhwAdr7jvrUr6JRLUKeTYdHGw8D63t74uUHSvUhonTIOUEL/11ODh+3hF0AFuqHshKk7smtnmWxhHc/X3TV9wFSBGC7bk5W8lyCb+e5mNbkETrlaRDs3wc5s0sTsIGMKmt8TyTOdBjPMsKqy79AxwLNt4ihuiqFEgCnwgR0Hdux4q+x4+83Yb32jm2Ffb4GFtY6gu8/NURRH2B/eNDdbNZpuoCx1i7wzhUDigtoHe91yNgbPMFXvPF106GW7eOny6NxxnrS5K9jT08cOlvfeep0UhgOx/rKp2TucMwYQm8r6L5w1tdxJOH/jmlXklU6AzSRtjRqCLLyC2zXdkT3tDzhKMKe9MqoYQJyzD9zNFALX1c8C6E7gPbDM5cSBQ9HqcIyCuFs/9nF7d5W7P/po+bPHHivbdr4Xtv52yKkHNm4oR2GuZ3Jvk3EATtOZZPeLr5YRijcvO5JeJ8gevfSQXXXLlnJpGqkmRCrODzGdaxJ1RjEEg049gNjz5MmPXIBcG6AnhXUU9mbVqYHcOXLoIJGAM9EKdcWK5RHNtV5HnOK3uE7mVUwTNQFcX+vUNC4mmtlFwujmuai7sSbKQUjm1d522y1xoCJCalol6QsNCNsxxcIvUw1sBTfuv/tnX0B3pzFPRe5Zrmq3Mlx5JhO8Xv/VJto0Q+2bNAB2vRIIj5jNt4lva1p/Qa9QcNYzTnlCemGayLcBxIaH1ipeU1lGtTmy2Nrb+Lkxh9xraGHeCsAjBOg9WjVew2gBzJsFu85QJsp43+26OHlw62P9QoUEZamM2uv8RYPSWIBY3FjJAFEIrkLtWowR6naTbOtyJQQ/J3/kyFRp89qL055ppBhYCTx46kx5i0KqKeSoXMCbCSCKB5P3R2FSrfD19VYe/wRNj22hMh4lMUCFte/ZWHAFwuswRGBesSNPVQbJjOb7CWYn2yjbOdwU3Hzve4+XzVtuKcvpSrB56+0Ufx0sz7/4EgeAfFW8vemA5AH2dhIKc7zhP8FrVOzHCsYiyrQK3oJP4n+xx3xihh31lEkh6e0NO2j6hqGjlq/sitcFT9D1/k3zcPcb+qdsxXd4ef3Xt11TTkyNEdgqW7LYytW8+eQ9RSpEXzRyhytLF7sfb1hPTP/3uK76uSng/jMBYsulzs+/EYj5IaLYPq8jpvHq+JwU7D4IrNfY3t5l78IrnphTzJSzlLvGEud7+MJkqv1d5qPrpCbk8/Oyf18vJB3X1kBCXmjX+HQu/ZrHuon77TldHdF+v54d7LJxN5KFeF3cAtd/QwTVWOfKGMRyJni91nlwFfKe8yvbu6QYJ1AMTdHTBfmsGzOwdX1vCGBVHzeSiQQ+l2DZZs8BwK5ZW7a/8YYd2LlMnX72z+iF+2oNAnpvomeqAZB2Bnv70T87PWcjwvuxY319HM5xing403UNG6lw/X7WO7vRn3uA9EbM7vVykoxwi5z13+5Ge5zylQ5QgtOUuetZ2/b3nj5ws3pnNw5I76s5pbmJuce5Mtdu8DX/qmudV6OzoVHWPnaepT6rXXzU4VKDFwARxxmKcYBc1IUwsEOE/gWwUbDE+TSFwKEEAWCtPYHgOUerNzvWzEe/ez8xYY/Q61RSx0whsDGBVfOjFCONu0TI9uwpeqwe5f2oI6ldC8YhSxOlfy2qOXSACNyuKK6144gydBU9Pi4iM3k/7bvnh1Rx91QIGp0eZs2BkxBlYC2UnQT76pS4WbPmAfQulV30MJX9HQ9jK4lymR6yo4SlVxAif+KJxxCyHNgzEX18KwB265Yt8b7a/swXrc42n2m4XtLFQl8B86233RY6PnFDjpCNwS3qNrT2Jc4JC0DbK5MjppVD9Et2SM8Mip2GmGzmUCAqQMozT3yv7N+9M3KOYx9Zg5hoyL8HsNFz6Zpw9y2b6QB0UxllMey/KzBVNOxQZCGTflREngPIwUiKX9g5gW1MKhXUoWOS4BFf2xOXdleA3xP7DsCY88l85kX289aPfaJMZX0WsxbPvf1W+Yu/+Va5gzaPP//pTwJe3yoXjjCAAYZ9mD7wL2CjJ9Dndgh5mg4wt5jzLMWcq7nezQ/cVQ7CZJ436mvfYPJDnNw2iuNjy81zgNpgXcmhdo8dEW+LLNu47duzG7JjPBHdDWEz2rCpNnFMTCeW6Nrk1hYsbHclPYYp7rUlqpjGFAIjtGvXro11MB1BRnYIeVeeLJZvU7pWUogq+zvuX/6z/7bXRiuMceR6Bf8ax/Par/f/O8FN36I34xTKovsO8Z5VwgNQtDy7bIP1w0Iyafx4pcorQsFqpWRhWs5IANhgCmVuap5UXHvfWofOiD/VMH9PEeUdtoKzdr/Jjr3P+sSbxPVoz7ye8OATHAdjV1/SmCdKAXkNOayhG+u6+pruGte1aB0MWs6vADb6virMJqzrWQt6UXSGgu3V+S5TOAZgQFV+Wc2bk0aipyCJ0lbZ5qGZWD5Fw3Obs08gr2eySeSRG8RB5nUC2CiScu47B+ftt9+OcEywtGGscqKJYSxfNpV2LY4kfPa5l8pq5i+vWbeprFi9hiEIB8oLrxLKRFFNQ2FNRQCnwsjKDDnmVgDr4kVubLCwCYRCGXp/nbSVtheR4lLBXzhBHZAXALtrEOqLmmGLx2o+Z9/ZyCd1QVBXziN4oRFQLnkgxpsiV/a2azLdGPielP2Qa2j9aNvntQMd99Ex/j/sPvry+H4Q073m69egMZTd13eNfff5sf7cSAOwSmlMgqlgJc5H/F87D1xLgKrGglYgF3vXKuY9p30W9od9dru+919/msXr2bbuunUf7wLe7j5fr1fyOnRkOUMV3Pz/WyOelbRsT/pq7KeuTgLY5j9lBfwPoRg7G3ft/f3Xn9+/1nApo2hmFq2S1qxdFwDWsGcMMiH1KvaUxy9ZQ8BeDKBDg92p3+FcV70UkCwc7QrO3L58uOrNCuQ7uj5C4lWGExxebx/yavNT2+/5M2zNdQ5nk5Hu/nXl4v8LwHYdlwZgU34bA5sy2vY/ZaddVzot6SdcHy3rb1b3Wq6Vq76tqZqsr5M6x9ZwdePw20rpRzhW09D6GQy13StkwRxEsY+C2oV0fziPYV9O38/oDIFRF8A6/lpQJmFhjcF58kRlYO0GExMaLagGiEyn2PbqBAphyaWM9oPIhoMGJhG2PnPG8H12qZkEITLVPEeucRNM4kqG3OzbvSt6/77B935Yr5hWpmxVm59Rn2plO/KimpiIHhBoGiq3F7TfAxb+AFIHIFOmk8c6wuit3eR1XqRLglzvJEiVK2N002HP7NhycP/esDl2HzAf9BZaGW4hN3Y+7xstBx1SAPCyqMwvOwI1BlZbduedd/Z0fCsQzXagehGmEAAs+UUG9splwCkg2lC6o8YFsBMB7APwzj947Dtlz853uRZSHsnRtR9q5CBbRIdxnE3XhLsZ5X77zVvLONjlEdoxJGFhL1PHD9uhifHSOAPqVgG90Uvrd65y7+5VFMGbbyeIBWDyQWUYp+SMtTF2WOB7XADYeeWuT3yaXq2zynJ6dr9IisV26lV++Rc/V/a+8Va5dOxwmUzh2ejxA+Xtl18oV00PsGtPyDfpI9zxjEXzy+pbt8QwibNOThVbAKQn4EhccboadTGTkJdjjIw1JdC2bOIV7YO20ClxRld1MsxtloTsOrBdR9G/dwcLidnCvkY0iOmgRBNOIn9iEKey2iN306ZNFRc0XDY+2F3ZV3GKsiSBJtE27tcBsO2I+sHmY0Qrq5bozqNZSS3IrEostHR6tJlo268O7SqSLgBuSiUBX2bN9Lsb9NmOvrqoCo8QmZW23a8uOGnKri1gAFiBUL0+NWUX/IQ3ptcWYchkHUwsbvfTQO/7PfumcrKQyr5u2W80mWHzi1qoQiWjR+LfBXvjxtuDNPOJLFaLrQvQVgFwRb16OznxR0e8yxjUamA+zRZUtugQ5NqOad8Bpm1FonVsTjIjtu7So+ONojMEn+3Gf+ITnygLCL9MHGceaj8Vw3vWu7RFk23NvPadhCUUKAFstioTtNNPVoBc847s6WefSUHswx94tKzGiM6eO7+8vG175Obqfc+nwEy2V8BsOkEUdnFIowJTYB5ylmGetuapbBSRBHmuVYJd81lTAZkv3MChfxeg9xqNh3HKHL5oL+XhT0vdd8nC4PatSysCyMOXB9Z9dC0NWfg+c2ncHPnIES5N4JwhqpZic730ZsuhrkFuMuchbqxO+Fb1/a4Ber2rzef6mK/vKeN6RhsQbukBKe/9a7lRLub7jHHIZEY2XGvDX012PPt2YDBMlMWKTg5KPeFzR2k/o9IP/VHzFD1TUdTmboXj9f7oTYKIPFfXA9X2uvfrgz7b/cNe3723FmHo5dtb3Mfa237O0KYsgQo2lKGOtQrWvLWOY9RScpwgaOssDdeYFbUWZpiTzv3ZW7c1247c9ShEqnDFewz2LQFiN0LVtjjbd/VzPJuuDfh3w7VLMGR2+QxYmXXr1pNC8Dr2j33D6F6CPZpgRxM+z79Y0TzJuexW9sRFpPzG0JSW6lBVXD+i0K47U53cc/tcCibSPtd6hHZ/0Ysz+3/bmq453ZmzPymKWqIiXJ1U06UaQG7nM4F0/zsvttmavt0JsenzE+1ZfbBt+kTojq6TlWkDAczDz0rwYAGshEDk11dQ27NjAcxq+yxf0SI/1/iTqTPyNW67uY+tgwMfpt4HsMg0muoVgIX3cT1dr8jl43PPYcz9fFMIBsl93H/0OKNN50df7ZVLFyajz+sEsBeI2OkfTrMlE/r4EgVcgxQdLaQjhToqx4drtxnEQBrBxCkU3hjiFZRN4LWjTH4kt9TUgh07dxMKZriBY33Zlw2E71ctW6jyivU6y+vOwMZte/WV8trLzxL5Y2JkilDIbC9VhsvLZIywijTLp+E+UTgb5qs7jN7NmT03WE+72AzDwL793m7AOGMMKIqSoR2m/ZOhetk1J3G5ltMYFqB3ccst9D6lMGuxg3MiKhIP12hm9sk+zFQ57Za/Xw9gQw95dZFCaHSCaCayeXIQpvDyAOkMR8vyVWui4OoyERqHAR3dv7OcOLS/7CSdwTMtwApSDeCsfbCQbCbA/NYtN5WH7r8X5I4u4YhFrYQnEdky19OKexctuio5wtu+8ZwRi4xlnuNs2ZLMoi5C/xPZ0wsw7xeoSZnOng+4ttixCzDXD/3M3y9HSPO7/aGHyzu791K1v4nCvMPl1SeeKPtefanMMYWIgRBXYNt1OiTNL3HvI/w+hYEVC3FQVm3dWKbSy9UIjcz1eEf+khZxmb3ZTaeDYQrHjAT4HQPr+XynM9rn2gmhS5ziGaPIbT9Hj2wj6dWGhy0V+ITOy/MXZ5GV876jWN0zGPbiajgd6grrbjw3W7dujnW2kEsmfQ/36JAn9aBdDpSl6L2tDvsXX/w1GF03Nd8wDBgvbgY9ppBEMm41MqGsUqkEYAq71As6xe/9VIOO8ghFYvjVm7LIII2bFxl9JDXGPX4r3zPZVz+mKo4wPf1QaIbq0pPuLpJgq1WZRz5QKFtvMGU3gAy/B5AVMtbF9Y/xnuk8dQyNAl/ZUz0Zwyz8O5KVO7l4wQTz9r6fj5nb6NqZAhHTn1ouiMbO53WKElIDsyb+z0bNYQgSsHRZhEj699ByCTYg30nP1ikIdfYnTa3aAwwRbvf5zMhmhN/Hf+zjZQFCawpB8EVNsLhoqXo9Gwu6bGnxzjvJwLYE7GRKZSVN0K/cUiw+gkdDcr00jej6jZvLYgpK/vKvvhGUv8DVlij+nGpBWFRIsz46RbHQ5vTay6/uiwom0haqnMkecZ0KbI6Jdaxwetwa43BcguNJllkFr4GNe1OGND5hqLJQsP+VbU4CHFej29aj5Sp5735m5NwA0GYD/l1bD64HNl7HG17AK49G7N5O3kZcfwCBKh+9UxJG8lrA1varjUTsXGT9tYa1vR3+U66iT16ewmz95LLV+8u88AzTtA4NYe9D4aehzbNTmW2vtbI2vqHvo9zmDPFECuHI8FpbuoVjEOP++noi7tccWtOBQpbz85s8NnCdeLUipSqr77/fXMP2vAbq++xZ//XttT+MwW79BN3LyNnkO/q2InPTSXORlTIk1h7PS89G/OnM5M55yTJEng2jG67NWMyWTyfYbh5NTgNA+3flMkBi6qf3A7O+HOR9KMciq36uZkqvX65lY2hT5qPvKgDEHLsN9Hd+b8c7TERiAg8g9rLnjOs19DuKkXAfyahL595zwlecKZSJrftSJ2aKV1wnj0expQ6KrXAA+easyXq1ftYyltpzn6tj4/keIofeSnNfl223OCusseuoUyM4UFdlQYypDvkVsljXIHKwLT5Ujo121fNiSk+OKOc7dHR11OrvKfPdCFveR3SM8e8pVGHUk0TIQqAEG0koVHEPvdR+79km3iz2kvdrOey+SbrUWY8RrwtHhXNqaDjWMBmnibSWGiI/0nUVsNizVcdJnStjOARo0AaM8dzTFHAdAMBOIVf0EvK5ahmtjCK2nFPtBLCGsWIalwVZgNwjtJ2SgfUapjK4BgFgvQGOAFjzHC/YsQfLM0CXmPFU2R+FSbPa3JHCM3GCvF67ANxKEc3KFYvpWjBIPuKttG9ajqM3ys8FZcf2V8t/+soflaeeehJAcwpbooxnwZJr6PDZPLcMnqG4cPYcpnBRMCw5Yv6rbb4sPLTCXdZ1554D5TyzUZVj11ByZYRUCG2HQ0LcZxlYv9cIvGiNtYrwcdgAnQBtcexxyqosnYDIL6dxhWzVM5inqNU+sE+Oiq0AduwipJSlxqz/TPuvA/DHGF4wmUjGO2+8RiU/bGakVaVM6/BYKKctcJDB5vWrALD3wcDOiLz01qWoERbqDOW5FTbptDgEJ0ammvVIi7uLFDQtZkLWZboE7AEwXwKkTmBvJ9mnnHuw2HsQ+3ffZ3+mLIMsWk6/VAcUvfPWm2WQHNnj771LsdbLjIsl5E6tymXuQYZ02AlYrO4xoqsb7riN8Om0soU2m5zK+C/OAAD7Muf0LOkGJ5iOJgaxdZYElebF1pVH6NKg3Jrzupgc4wv8TczjOZFQajqlkTZtKE8jXJSJOPdBXJl2oEMwKRwO98iesNrbVatWRa9Z9fIQUQWHV0kyuGbX5jNzFr/4hV+7OsFF1JtGQbSwdU7H0pBlkVWyOH1l7O95XlucKU5x+7+e4u+39qnKusc0JGvVbqYZ1dQaflSiSDJmI7k57Vl9rCrZ1nvVm4o2Fb5EwBeBgRTUbLuVAL371cIfKf3V2NYEsbjEVMtxKNtr43fvW2AYRQEJFluPMv8doY3oGmD/SI0DCoYqyxppi3cQ7Fh1p5dcIU8qZQEI/7PJvkYmiZd6HXHvyRi48YIFldyhw+QxxTzvHG6QzCbPrOkPKhfBib13HTk5h58TbR8S7Ucq+OE1tr2YCSOVIOVC2f7mm3joJ3LCWHgv5hvlUpj/mABKB4a2GHz2WQ7bipWrmPa1OXr6jQNkPfXUM6GIZF2moWino6SncdhdOT1NL1RAPMEOB6EA01mxx6AHO8PR/RSBGFJRnY3MFao99VhzBT8Z2jRiMe/ahH3zp8wFruxtfkY6LX7F1KhYs8ruCqjr74Ix79PqSL2+BPiNWc/edPaHdb+b+b1Gxup5SAiYX2H4av5hAzUpxxpGn9EEtcHTkLg8a4LhDgPUWoYl4EiHxA+Kf8XtVUYopTiOVg9Qu5c1nSaNfEZYgmm3Ejq8aM6QLEHkaQs8cuBFpLUoO3xOJtkjq+qOmk4TkqpjEL5I7tH1TGtjuK4v2Glso0Cpy8o28Nkc6zjznUhRG+/b3re91lXwPd23lqITwzWUQdbTPfTe2mMJTBKw5qrlesqc+RodGc+HLEJEOkzpYf/tSZmMQmeYRN3NOMGxIX0l1PstgH5KSBYc9aWlgefevlb9FJ0yXP/csCgs2bhhI+BiO2AHpxFjKJRwDa8ADAQvV3iNk57qjfX00QQJCvY1dGucndR6oUuCEeL8OK3PKIb353mKCImuVJIDrRH71Jq25PoEII6Uqrr/nsUQycwBFARfBCzF3cca9M9IGySTrHRbNp4RZ6cBWNegAvogOFLmugBW2Y178tbCmcszGHaiOnyRXiVTHb0r897zMvt7pcPYiJPeOZLNbs5o3d/IrWS9bGflyMwztdd1MP7hgDuogBn16EL1nvmcF+1jzpcN3E0LiHGqXLZs1/5jx8uAPU95jgBW1taiaSdzmTKmjZgpO4kuv8DIcQHsUjqluLkZEeDcTSQ1DILDPNgR9uUKwHWcBAY/HUxxdnisnDh2iib8c2NYgOBxEe2ZNm5YS50QwNe8eEiK4SF70BpNyiic97b9zTfK24CnvX32PGUAACAASURBVHv3oOfPhM4O3U3mqHI2h3S1uYw3tzBnNnbHKKB6dAJ2b/qMWaxJKW/t2AW7qy0kfYGoYbk6Em2e1CURbQoyQ7KCwT7YJwuI169fmwyc8qmI6OhUkCrZIID1HN5zzz1x9v1qOqi1tAznB7vjWptCcPnS5DJEVdk0rkupso2WPXaHTh8vB3a9W1554ZkAsFGAjDw4IlYbN4n0uOkA8/Wrlpf7770LApbpePTK7RZIp+OaDqzX4WMZGaw1GEoesjSZ70ms38Hdu+jTe7RM4dItr7N+JNo7830WZ/WBz/5UOQ+z+/AjD7PnR8sJet/O4EweoW7lnZdehLU9yQ7YstJ+3nQM0NElJ3c+nRmWAnxX0J3hNG3JdJh05AccFMXr7Ze+a+8hUiDIJ3aEMrpe+32MArBWq7OUPrliAgvK0itFz+tg8Nw2fKjp4BYtbEX6+e88v2KYPGPjy2GmhXqW7OFrBHrt2rXh9JwihcKUBcGrKQM6eS0iqx1Sj4/7whe/eNWeYx6MHAGZ+aQxupFFn8wGyRSGIIRxjOOd/8l2qdjDC01F0cewCQHz2b4Vz6mAN5V5M9ot/No4oXxN6i0VtOAp2UX/lhO72rs24Q2Nk9cXWiqsTy+fsrEwTYibUDfDH2qro7B6Ydy0IKmM6734w8VujJKeR5s25UKH18GTzT0N4Ef6w9jlHLVrmP4yGxfhJtazHdLYRpsZ8zmuTIbf0tNP85msWTJsUvO2wiDRn+q9o+SpTEAxjODZR39aQV/Y3wpegs25TOXmbPrA/mjMd5/Emo4SHmmgyJ+Og53P+LeYu8znb3ttGwqO+ccaK3vp2TDbjw+NgQdltbrAjxc7+MARrbNQwvfccx/KFwXO9Wkv//Y73w0B1MhZPTopGFzSCWCHzB+K1l94udkQvrbXinOhvFVWxH/zXNnXIUO4vEeABpPqPfgoA42mexIeoWwHyl0hl+FQ4fT7BCeYaBOVmgykssyJce2QBPPCcx1xl9Nf0tNsbK577d/PM1yhsVUhR1VYGuPWEZ0qoypOgZ99lWt6TJPvCNtVea5nJ2XOMZKZA9dawzQF0QV6DcA6KCHOUZPhehHt3q6Xd8O83pdhPD3rBCA4YdFAOsdthpHn/WxQfo6qUY2AMj0TAKVnroFxupu6QNHVAGj8lWUVXN5WBSD1vDXj42PtXMZzalpGa5vi/rYEfhVihOHCyauh8GgV1X/v9jnBjlokWYGqLVveIadv2/a3mEz3cBR9nCGXPJRsVXA9zdVRYLKK+4lI2P/Qg+NnH6O1zjCGQIMr6z/CT9vhyTaF/uLeDRm2ns7mwrl/MXo1Qjwp5/3Jg/mB3T1rhvn6a1IP6gQLwu2PeTsFLm+89grjQWGIOd+zpjMhkGs7RqHn0cEzYawED/NIg9HZFwRFSN+uIXzH4VYnxRnwbNviECaGvfjABz9Y3qDDgekWyoXy0VpC9fLTjXQASK2+Pnj4YJzVWQwoUQX6eVNgiiJciRwsW74izsshJr4FQx1ObBbH1gW4xna0fHNBtNeYjGqSLqGDZOEqgO11CBHUhh1ImWigOPRpRGVknkyzusp1zo5pa+Hgxbak7CefkABIYNaK6QLM8plRJMfrw77I7Ftwi15SRi6wDydxfAfpDjCLoiB1oAUrAh/16UIGE2wgHH4UGVIveg0y0wJYUwjMgT1IFwIZ2DHkyhSCGKXbAKz9rdEf02lNpWtwEeB58OD+smTF0uzY4vmXCYQRDAALQBxxShyTpa7K0FGbcRaQfJRxwsYrB6wwRx5mUJW+cOEsHmMUKQBoLp8/GSZ3vJ0CWIcBHpdR9twbWZvOfZ0h1P0kjOybb24ve6kkN/ppbuoU5G0xusK+oY4Et52W3XOmQLhMpsr98uUJUYQsgKQiLUz4pUumsI2SGpEpSelQGrGbiI2aEpPxNmxYh+w6ubHtTboe6v+jdG+wmt2JZvffd19G5apuiZaetgsLqIA+BVcIt8+eB9CPm15ee/NtiiHXxRChAfJaHQxxcM+7dGs4XV557imlIHS2qX6y6SIRZds0jrWrlpUH77snJlS6x90uS2ELq2PsPakTtJfZD13jxrXgIAhCT9I+bYSCK7WRebDJKrCfFExdZB0G+cx76ee+hL6wM2ZMKScZ5zrRdCXW47m/e7ycx2ZvoROBLeHOk8frSOspFmgjgxPQS4Oke01k/R974gdl8OQZXjZUbsaRusSaO7p3+SoKqOhCIGAcQ6YdHHSCQi9D+TpZ6nrTJWeYbsIZGHIkbERwrP1jwIZguxI/XbKhERCR02xhFnY8WzrikJ0+F3tk2og5w+YIS1DJwFr8Z+1JI6h8XouiRXT4n/6Lf3nVvMyo+LJCj75taRhlFDLM5O8xy7ajXLOHZIbLrSqL2nFeEJO4ZIr4z9yIShqEt9y8Hw9AYljzT5MxvBHrkd60r8z3bLlZGcKqeSbKrp8vGxNGw4OQ7Egr9ulVIgpOrCDMD4zrT0Yr9WYXCDTw0TX07fegxA1Tc4BU5i3UHAfcZr/kkZpX4jqquMV85h9dBgDMx4BEeoEWnhdkvl2CBxWnV+1a+5xJ5AwJAHQsrD6Ncah46bZQcW0cmff2u++VSXiN5wEUsrIx8rcqb0P+EeJEmC3e+tGPfRRFivdHs8hhPPZwPmqPNcOQth4ZwdAJtl9gtK3KQHYq2XcBFAfFe+I99Krt1WeVZaAVASZ5TIv10DjATtmaDSAWWH/v8cci1GOIUWUerCUH7hy96AxBjicvK/uVBlINZ8dxsW6RPW41GIOnTtN+xf6yFAcAxoeGz0WzZ/vW6gGOsS4ejAFC2/5dz+0gimzm9Jm6JyFnOmLB+EW0gfdhTQy5aQyj0bLTQbj/HC3Zqp6dtW6RxRQchqMBlB30sHr1qhgicRbDJ6B2KomsR+vskIxmZYgC0eqIaUgdz+p7usepxBIoJ/OXaSgpk9dEL2TQ+ByLImxzFlXGvH/2Uc6hDS1y4Ov1mMOtrExTvlcclspWhMTnma5GXg9Xltlq0CbrmafO6FTk1z1VOf3cz/9iucx6GlZaiMzcdectVDSfLwvnz44Rk3EO47tCEh3LPjzpvHc6QO2re9YaaMmDmQ3Am3JsKU958b2XxxM7fmg+HI/3n+SM8udfeLF87ZvfBsB+IHKrdEBV0P6siqBGcvp6YR4tW3ZSlf0u4DdCbijagwBaQewZjMYFlO05FLAGbhEKdwrnacBvZNb8R8P06oRuT8QcE5sAK5Qy95ggqY+cZdnN4W73kSBb4ci8M8HORz78aLnvnrvKay+8AIPD+SWFYCYMhnJ64OiJcgRDNWKvac7GYmaXCwKPEJ6OSTbIUaTFum/RKkenSkadTiLImvL1K7/yK+Wb3/xmyIDy0XXM2p6pGy6Sc7eNPNwTMDZrCW/aEF59PJ8+o+YJe4b8WkB/UKfzHAbACiLDEVGnx35pG/KsNAltaQ3qv17XjtATaWeieLZGL7qpBQly0/EPYBsMSksbyAiNDPPiJYsiHSsHydSoW/3wpC60a0noBKXghwQQyn0Lsid+EspnTyyEHSH0efzEcSYgnorJRZ5xpyEOUCh1EVm54/bbAHWzygHaHOlU5Mhl2T2dLULFgMuDkBPT0H8XsScC2OiNzXc6H3wm+mA6e4SZiBQCAezy1SsjrB/ddiBPrjJQYBqFPxPp6XkSR8ZhDUAhOq2NAq5P8D1YpgDGBLDjbHnE+NFFixxhfqYsYxTsMLm4c5iwOPGKjhh6dfh0nMcxdGTkbVaya8NNN5E3OVpeZPjNa9uY9IXsLWSf5zKe1PV1zLIsrM6S7N5EOyNQ7PTG2++iq5FDbIaV+JMmw1LL5kb0TGxneo4tJHHKAMBzSYG7ecvGcBAi1ZFr6YfpJ0a0zDQC9f8DDzyQY4tDvDN6DIEcomXFv5FdUwaGYKFPnhyJyWDK6zRrQQi/G9afSAh/73vvlKce/9uMiKJkDa1bpX9JIovzY5Hy6hVLIoVgCiNzg/jXGaw5oQqnMqJs+7dwarXx5i9j+7Q30/nbKdjP86RzTDOaJYmlfIlipF8HTC1hYhZFXzffdnf58IcfKU98/3vR4uv4wX2MBOZ6g9SZWG69446yYOVyIi8QB4B+p1zOpH/sM6++WqaQe/zatrcBi3SsgHWXUBuDzLqEPtMRWbV6PWnR05jMtjB04ynkw7WzZZVkjSlC2uCpnOWL5MzGRLMeB5MOZQxrMCoZRimxTY9E5JoukoamPhsmZWIamCHtMmCZz5uG462jrBNj0VxG/DLV7/pIXpAxP/lTPxtttDTYLu4URoyZJ+VFLEIAFy9eXPaRZykK9w0EVD5XHaNy1atuFfXZvNfwcra3qPaxHnp1bh5Ae5X6Ze8vnx8KiM/sFbaECm85euZD5QqFSqvXKivUUhvCEFQmxsM/xucr8IINhcbDo0FXAbvwFmMECBXM6jUHwxlcQpqOjsFNhZWAMVSZih1DMIq34fq4uA8++CBNljeW997dycJfpip/ZVRvnkXR7Duwv2zcwgg38ncEHhsIf8zBCGRunOyBm5P5UvHRHhATxDGEEWozn1fGhvtzT+yvp43zap955rnyu//xS+USIZnzAD7X3ZySwEphzM1pk6qngh4B/OiPfgSBgPnkQJzFq0yWPcGTAHYFuatOxfDd/4ZpHm8RkpQ5k0EyzDAHIz8f0Dd7FobZ0COhq2BXWWvBjAxs9IGL9jvISvSExUtEce7Du9NDc70cjmCvvyNHDgZ7dRWlao9ZjUnsL++hEXReu8ZOL/KkXqkdFVinu+++M5gOC2p27doVu6bs2VpjCSEm9/VdWqk8/fRTeG/8W9AN4L4AeMkQ77iQHefAL7IvruE227XwnqMCWIBsDHiAsVBOFuD1+7k7yDHUoL+7472ykUln7pHA2sPvPsqwqUDa1DoFJuQyfsmIgCBXj1snKrz0YHQzHN4YhXAHY7xgrmP24gXMAwhmksts2xEfy84QjYmsjqDnpoVt6+cGkA1E3I9KNIAcQueO8/mzcAzs62dIx/UIeQyPOhlPc5TOYyg3bd5cfupnf7a88tpryNUCZH9LALrZXJs5eTVOwMdlpMXvlnLTPu+/9jPykHsgvv/sflCkep31rDZ5v9H7Kt/ZlSEffYveyV/9q29ixsdHa55jOGotTyuZtNQfvaA/r1uArAwCUF/DCEScClk5Czg5BgNyjMIR5fECzb2HUL4Labc2ax6OkcCA89HGbLuGbSKP+9FSIJpy1plLpiY/OVnkPjPdBY7pvACYCEM+8tBDjAi9o7z+4nMgC1g++0ET4XAoyhHk8zAh4lH2UwDrebIBvvPaR2BjgoHFcGd4RSGtEQYNMH+zqPOXfumXyte//leVxZaZSpKjOR/hbPD+YzA+O8nDM53oJgCN92Bq/gryFgXFk2HV3NelFGJoBA8floFV1tN5d90zaqWCS40brp8REw1h0qy5jy39JQCvjm/fWcoxoUYAklkO+yCAbUnqvMZBJYJn2bHl5PQdptp7PDoo3tvP8L96DcEeVWc0U31EQFWyq+OpUtbongfEy8AKwgaxmb6fLJIpBOo3AaxrtW7NGuzD6Rg2Y1GM5871t1WREbhBmK+DtHWaQrX+ReyWRVXWHkhknIRVH5ZJs24BR0AAO8rn7dm7uyzjXgQ+tkWaSEFRGc837Ouk6eTScq2n6VZwjDZLA7TPukI3miH2dyYkyxi6dArvf/zogfKZz34CHXOoHOT9ZD6n08VgPENqHEc7RGg9W6kjf6bSBEjD1lqkJMml/LDuhzgTx9BTM6NDBoVRPM91ELilQ6cslLLtrXfLyRMwcIK6cCAy9UJnT1unnjNcrX6dQV6kBV233bo1nAVTmTLlMXVV01GmEfj9EOdCANS+3G+LT/wh2hDAyvyOUHU1ODjKlLHLXO/cYFZbCsG5k0fLyWOHytOPf5f11GdQRiCT2EcBrLZpKnhmOSD9gXvujp6pEkAWK3l+E4NUp6nVwBjxCLlGdgGwkRoCGBxhvyeyr5O5rCucXadS2rP1kvCIn06svDzCup+z3ztFf6Q3DJ05Dtilhyt75+CHEWT1DADxAms5CQdp+rzZZSMttkbYu4uw8gcYHHEaxjtwhDkcAZTTaYiIC/syGQDrZLgWZdEJyBSszNm9aO9+9zlS/CAy0Dee3ayZULxrjYoAU5zD66LuICLE6jhrEBLYRk1P5haFEyizLwsbPd8j57j2+o9zn4RHY3PjVQuXrowiLhmCCH8DJiy4MT9jNpt55x13kXOyoTz91FNlO4BGBigpYHKt8DwMN40gvDJvJl0rUCalp1JO7zW/VXgAB3JC3WBDyPbXFLd5oVGdX2844VcqEl/j/OEIpKvXKhs8D+bnJvK+pgK8LC4QEHjNw2ye3rRgUUbDEKgFCOaJmVMxl7DWPFuN8BpZ0Qg5+586MBSj0qYS77NDLe8wc95og4GHZm7IEsbOycA63u4nfvyjFDEtYw7zkWhls4wxrt/4xrfLOR6/AGj5GPmnM/A8bZGxaD4hJRg4U37GMHp6cLFUbHKMNiWHpo/+G1ucITafZj7eZUI6r7zyavkPv/sfqRycgNHQqKQSN6c5mIbIVcvGw8vIofrQhz8U7OkEqlDPoDwjjwihViBmMAJ2KS1bZKi8hot4+DaEfvXV16IK1dQCc1jXrFxRVhGmkkUQoChwKmr7BS5knnakCfB3PfRJhCpUDlNhiIdNnUBBb8M712jMw5M2/HqIhsjDw7AAOE7Jstn4mfUFSNvGw72fyZ4NsY5ujcb3FhpUex97du6KNIfIkSHsICA1xKHwv/3WW+XFl15ibZk4Rsuv6bFnQ1kwxkY7DWU2B9z52tHSxL9HagKeIJ7oMMC65VGvJOSpvLy5nT6bXIMs+NGjh6n+vDVYLkNWHjRnfU/jswKMsgcTkfHEkBGLzDPBf1a/KmwChAifhlee7Fd67f1G/a2YSFmegeNjMYPsdAJxlUWGyAW8YdQrAIioiIc+lE4C2HAJPUM6opzhYPxlBawk5acs0BQA6HFYu2CS0di2elE3RKif/3RU/Lyf/YWfL7uYOa4zsnLFMpyfRYQmrzIogzZtIYPKc/Y0TBXQZ0F7FqX90rzGQKz5xzN4454x5dJChMhDDP2QICa/2k9/7zKXnU8IpdEHuwLzfbR6+8u/faLs2H2ofIreyKeQ35l8jmfZ0L7nfYz1jfY8vlSgE4U/V8sPfvCDKECUcT1JFfcg30cBP06pu4yS1/jKEi1evjIqyHVYJk+RfYWJNaplalC8ZSrkdqgbS9iUc2OsWyqEzwuWtla4W8ClzMrC3k/o8pEH7i8vP/N0maqR4z5kp0Z4bDfX9iLhf0mGeZzNm25az55Nj+jEqZiAY1sk5SANj99hbAR5wVaNL//qX/2r8qXf/31a5O0J+Rzh3CbOi1eG42xYfDIA0DSTibYXQkYEjxYbWUy2ZMlyOpQADnjfzThA7tYOelYKVBqATyNX+3Z2SIkE7glIo0VUeF+QJRmKSpY1SJWUD4Gk5MGKlatDbjW0vULNoNEgT9BpTh80jWIjvSx37d4d7xlboqxXg9ll0trvvl7dGTLiyMs6BtswbKQPoAvNCVUWpqDbDYkairUPq7bRQqZFAJ5jx47QHmsZtmCgLMWxsJvHVHTfRd7vNLK/+8BRcmABsBTmrV+9DLlL1Dx45nw5R89OncKFNLSfBFM4cn4wclG9Z89zFDFHPwpCtjCo49lz002GAdgnIQ5spWh61RV1D0TUdCZOjZw5UXa9uz3yX1czclwHaRb69PlnXir7KbbSLgxJojgTgYTMACp1b1xWC6ImTLC/Kikj6OfFhLknTs4CQyO86mn3wciTAMoCYBnYQwfthpCFyxOxA0NcY7TOkhQIcivPehSC8fe77r09zltOdURv8ljLLx3UqcQhPUhqkAysUUJfG+yrgEkZCeck39bI4Cgyeo4itcMAyHkLl0QR3TT0gR0Edr3zBoVUF8rzTz+Jvc6uOdFlJJKok2SaigexhJSQB+65E5JhLuAWjMM96vRkD3HaYAGUWwqKTkgWCMBkUhMyGZ1zlnTA8ezpZHToFXM7uTgxzQDX70c5fleZG4IRHSZCdgXcMBHZm8TeXUTWJup8kPs6EVkbxMmYQLeBqzisdz/8UNlPnYzdFV5+7Q2cCmzbEMSTOaTgNqPu5sv7+vMMJlA/ieXEWcexv5oTR/w6GtdIZxRo1bMREQkZ+F4rCNVw9ezCyauIxV+DFPCsZuFrIMKI1PuajL4oszn4oHV4qSC/cybj6UbjeY+wa7PnLQ7xiIRYP3QcNy+6hvUcBXzIdK5ft7H86j/6x+XlVwi9fe0vohr3MotkIY7GX69xzZo1wTo2QWkmpCmCNKAKDHk7VDzOJUH8BCGWWbB55qHJaqZqb8yDxjZbvEQRgUoyPPMo04/PdQTeHXfezT/ZDEDRTACJuS9nTDw+crScd4Z99L6jQpbDs37tuvIarJEM1lQOgyyaNL7GoClPr9uDGrS1AKGjzHxM9WcPtIso/nkYKFlAD/md0Paf+cwnyupV88tzz75eli2dFyHXA8dPl93HzzF1ZKw8+sEPYOSoqMNBWLeSJs+8l02bZzO1yibV7vC4YA2EAH5SC0G7a5mbKcMrMFIEXnr51fLb/9fv0VCZZOsKYFsup/kpkWMDgFWhrwBkfJDPdx71+AljhN4Hq1eVRVozCe3PshIVgXYPZpL79BYg8Otf/+tymANjCynDox948AF69cG24gnPJMfpNI9piDJUwxxjDOTsGTB2HlKUyzCe5ZjFBChpGalXAMSGL6YT0nLtVainB48AlHAmTMtAjA3RuAaned5J3t+pLeZMnbHlEaB4w03rAmDtBUC1opnFKBAZShWM7NM777wTvWxl3KcB/KbymNfqoVLKPLiGjZVbi100jH7LzMQBreDIc+FYQh0h3y+8aiIHFgoYVjEvyObOVucbAnEdWsVkywUKgCrbGo5RGtCINoThrSHUGkFobEL7e5ts4v3K1PjVkuWj4p9zYWjHz0yAnEn1kQjX+coUgvxsvwIo19SdKGDinMlWmLvYpuOFTmAfWh8//37w4CHCjmfKx3/8x8va9esiVDeAkRYEOK/8lpvZGxbYhKPMmmv56+YMtlWtsh0KTkvS2keFBxnXZxTF9QyjVUGOyrQH6K65u1zRG31pBLP1Wn65vkcwcH/71AvlS//pz8s//Pwv40Sydxia6dz7KHurjCgHFwQpnB9bhDmYw3ZAT+HIm8Nt+PsEE9o8t8dxZmQwRnX0AC86AjKwM/m2Al8H0nuMgjfOpOsp69LYBK8rCD51f2P0XJkadWktvlrefTw/QDZrhOx95CMfKJ//+z9Xvv+d75Td6GAddq/ZEOIxHNVX3toeAG8+a3nnbXfF3u8g9egE/ReNLkXnAK7LdncCSqMrOvED5PNJTvzmb/5m+TPGVJ6AGBCQBUtax8O2biZek5E7W+G4bsG4sQ6REsTvOqU6oTLSjzzyCPrqHG2/3iB/MNMKrkmtqAayy1ArKvaMbGFYt1RZiDOmw8xnthQQX2cYcg76ubU2MzLVY7rDAYHFQqf4mttvvz2a38v8tK4SXlM3ZNmto/Aa/Dy7KFyS7UVvycjrtI+YUsXfQieYH8ge6FxrC3RidEBW4zRPQZ72HthH8c+aWIMlhNqHzhHqJWXgAnIyiGO8Y8/BKOIau3CubL5pZTCtYgXbPpm3KbmzYmlOVhw5fypaHy5esgpbJ6vOHjpv3pA4zeknmAOLzRqFeLqEzr1Csd8BbOSA40IvDJUFM4mwHHyv7N2F/JDy8OFHP8JUL94b2/v0D56kJuK1GJxwnPqGoWGiswumBllhmony6b2dIkp28MhZWh3NJ895VTCUVA8x0nVTpsQZgVCuom2YWZ7jy/Z3bNd4IOxeNvSnQIz82wFC5k5vtLhYIb1C6HzWLOwA13PH3bdEZ5+rtvy8yntWh9b3N/3JVlp20LmPHNioXejIU4sa5N9yxOsFztEZnIIrgExH3I4a0hZ7WOBEPvng8YPlW1//iyiWk3jz+i2KzBx37gd2dPH8OeVBisam0a7Me/F8KveGyZWjaU7cUt8Kto2quha8V0zHgyw6b4ocU68cJGGLvyigNQqijue/aepl2PKzg0cp6iMVhPedYEExr72MMz0CrhgWKHMdY+QpnwMo3vnIg3RFkFSZS47ys2XPPgYcYONHHRPLOVT2zd8dHjnHvyeVlTgca9YhP5AwdlV5fdubYDqiyqyHkYNwcpPuy2iGZ97/WnWkeil0et8JvF4nmyqYnSoyZS40c8tX59dwoC1+Zy9C/2kbPOyVhOi+f3w++THxiWFYxa82wOY/vd3xeFJ6jOMRNnM7P/ZjHw0g9Md//JW46WzzJFCiwg1jLm2vco6ipuu82GAb+IABepZOwhu8mzYO7767A+ElTGG+aGXGGoCNa6qJ+pNYXJkmPUiN4BVDsbIZXOMCWL9NNPQ138qeZdGj0eRijN8RBNm8tIsYFb0Nc2mc2buPajcN0tq1a+P9gtFk4QQGobT4zhBq0tW65Q2YexeuhSzibA6UBkvDo9G4+647y09+6uOEshfiDR/g8CHsKIjvPfsqjAcj+1iTj/3oR0MLcT7LKg76BP42g+dF3pI5OXqIpgGEIHRBSIaIc2ZyUvdPkULwe7//R2h/AGwo9zTQsn9R8BO5QyrXC1zT8vKBDzyC82HrpzHYlxOhhPWEfc1sWM5FeJ8JoMaXP/zDL9NC5bZIAN8LS/oWIPUhWJ6l9H+TaZiGktRgZ+hc73pa7P8hQqprVy0NlloQMo3w1DBrb46TwPRdeg5uf2cHof7lUYSisR/kUJ4iVBPXg9K1PVHsL78btvXenD+t12qO7hb6xJkOcvTwkWQv+fzNG2/CoWAOuGksvM/rr78GAN8ezJ0e5DzGGh7j+hKcArBYQ8GREuPgKAAAIABJREFUaQdxOJQD713Fwx4IZFrujs9xn51OFqCDA6aMm2/luEJ/P8J9azQjX7Yq66awm+w0g1gJhTjbmTrQYYg6zE8XrKlMTWb3bzmxxKEVGbVQSQcrIHtVjboufA8McXuR3yiYqAomqKaK+ZKBvRJhTNkR76tvvFvObDpQ9j8drkDkFz//SwHqzZ3eSGGF6+7briT6MIcCA4Fscxg8Zz1p7jvmme7SCNKOuPu3qM2p2FPZ7z0vNEl+1bfK43KDr/aaUHb1+ScxFjKwjz39dPnYRz4aWN9owMRI8chCJr90bE6jRwx9moembnn99dcDtJ4GuJvfKIAbxbCEM4/suAaRJoCszwBA2SDcivRMCar9YWW9O85MOB3x76wzaECryU0rREkdmsbBc2rDewHXckCMKQTvMMhgxJxwHlc2gM7lLKBqL0VVMucDfMZNRNMEvsdhnU9jtC3ski3KvtA6HekE2Y/0EgzZCPr/85//xfLMk0+FA2iFvUxydkzIsZdeiyD9GLmHhyEjzEs0cqIzZB6waQvuz+Q6WnLt+pviyL0H2BYsN2DfnLYWKmw2pJ8nndGKxlJnhC83PtI+gqnJNAR10fp1FLNESkaud3s/17m1+rlANMV+oaYHZSFpJ/JW9X73M/2sSN8xhM6+NifEvD7TLXTiZOeP49wYZjdFyvSr2DcWRttyO3bCGqs95L8KGmagOwWw5xllqh62pfcp5O7NHTTyB1BdwbnfunkNjrlAjvaJJ87A6BKF4d7WoNcnXCXKNwKRgF5dsXJdpuixf5f5PFqsloGZsIL2CkevnqWo7NDenTFONgCCLY1gY+/YsrbMnwUzqg2ygwV8yiuvvR4A7y7WZwG6YRRG1tSGN4nE3nvv3dRVME0LsihYdP7bRb/Oo+gO7bGY4I++8p+ieGzz5q21Z2g68VmAaRspHCn6hRvJkYTKWgVYe3Iy7ZZgdFLBicE9EDiLYAbnwDjfcttW9jpT48Qo0dmZ56l31Y0SYrZmuv/++0O+my5r5EGTp8izZQ1Nc1EnnIYE0l476vYKNlT5On5oH/nFp8sPnvguhWymO9YIFmSMxV7qi8kC2LmzIoVgBussLBu10w+P2VFIWyZPfNXevbbO9DXmLkPGTHMQBc8ZJs1unOX/nLexsJesE7jnQqRKgBesT8LOXCI3eYwerxeJUF5BztwobcOYvbjY93N87kz07wbw1QWA8jmidYfIq9XuziAdZdQBGDgVLT3pEnK7aeN67OCyyKd2DkAW9E+OsfLPP/8SxX9ZkG1+dqISHRO/Ux9ZGNfVTf3zeiONLENvPVTVx5VQanrND2qkVLR100EM6NgnNq8ByXMXLAWDtMbLkpv23EzvzjyaVGe1zQyLeQ+btI9QkgDI8LRgR+/a9jIW1LT59hle6jImggSVmJWI06Odk0nDtks4cGB/bcVzPQObeUsyjnrSuXgIa1QBOhJOJ5MG84BnK3FNGj+HZ6LnKXA7jxd7kry9k/a7A1xo7GVPDB3bmD0YTe7dEPV8jLBfrVgkAGy1kj0gURWa4Wc9+EWAZ0GLK2RrkVkwfYakf/ozHwcoLyhv79gT3qxp80dPAKjxeGUU9Qyt0J7C9yI8poWz8JjdyGgoXgFqzbnqisBpGBPDflM5ZB7mJzHA//eX/tDS0JhlrJFIEGP7o1RQot4rCKUA1rYbhhYncPhPEPq0OMTD5f4LXhYtWposKHv/b//d/xHFF7/6a79avvoXfxa5Rw+SpG7OlVrUnEdDTOcjqZu8uNrLcCdh/Xnk3cg6yMgEuxehvuzZJzh/EeZ4kBDfZLxVGf5i3hNet9XgjtaLwqGYvJZzlQ8I/rmX2eyzTNlqWFMN8jl+93GV1GpApkY4CvZYtDcw5jpIFo5pOJfCosrYCrZdqJBqfl9HsUnkx6Ic/Nay6gVmq7QEfAJYwbrskmyDof8ErUfiOfPJeZSBFVQrK13mqP27MbDBonkUKuPawpJdtqdryJtisCByBbmDro3G2ZNgLpmAqb2HbIDgKQyuLW9UMMqshWMBSgztp1efeYF9paDxNlwvu+A5bq1PIqe6Gu3sYXg1+lBeRBf81E//dEzMcTTkreRZ6dXvIRRrmslqnDgjDQEehDpdJFmFOnhY5NNr8n50UHuT9uyGohzHiQ81Gbqmqs8OgG2sbqjA92nM/mvbYyh1oiZ//q3vlm9+93Eqh++PMK7sq1Xeo+iPyFvTqUVuj5+klZEjLpELw3g7d76LXjkT637q5AkAwSBzwWk9QyTFMz3MeZiKPM23fmAFzhEfq2wEM1/z8YxOKIf9gr/Mk45q+narccd9wBrFQgEUHYiifI6LlJ0RQNPCBfPKPXfcXvaZUoOzqVH0lRcAAYZ8TwM6DWErC+btX+RzzH+1UEhWyzxYZSWcQeVCEGcUCN16jlSsT3/m0+WVl1/ifGYEow0fCfjIdQnY/D5K43lBlOzRokVLapuhKYxgXhiRLPMeTQG6acOmuO4dzGwX/ETLO89FtRc6nUkeJNvTvq4AwHoAs3YgUAd5tmKISbDa6bgfwbldCjiMHslKjshDo2nBYzOGrFICtLvLzl078/xaYBwfma6RYhujPytW7qWTCZjzKtOZAKialmBeqPttupqROjuUyMIK5o2ieWaNXIxQLHWUotDNVIzPotB0Ael659GJc5gypWtwkrV+7a3dEfq/OjZSbtmyjvNl8fBVXncKu2P+8+VyE4xZYbLWpQtnaGv1VlnJVERTvVw3W0QNX8R+AqomT50VDuF5GPkzJ45Gf9Ehu6ew7DOmTij337mlLFtoESbTsXbvQu5Ph50dBQDFTHvvC2doAHbO1BWnYW3i2l2scJRZjzfp7LGfCI3RPPOv9xw4XM7S4/Xmm2+r8p5dQ9wfJzwZht+5Zz/kyDvIBkypj0WK1Dlk6ZAB5TgzOs3nqFRfu249+dQrypabaXRPykM6UJwj7UVNPYnCI5xLHWtTCCQpugC26xxFoS17HEAf+7Vr38HAJwMW/loMzScc2b+b7gznyrNPPhHRU9toqSPtNBDDboKBpU6CfrcP3XsP+cQzIkpMgyr2DowSTjH3K5ZyQ5g+JniL6WvIvsN9EJpyjm4QlwHQVy3SNpWTr4m8XgBrlM0QvwVolymiuzg0GPboUhSdiizBbIg3CKBMh2DaeOftZRAW9wp65iy44G3SNCaQLiP5M4A8aXMDt/CeTsu8+85bg0k39dGLE1wbIbVTwMuvvMaeIi+RNlGVU2MPGoDtaeM8N56fPojtn6d2rvJE6236s7IoVY7EKzF4qOojnxSAt2KvALJVIURHKgT7qgAg2w2lF+6bjsNFjHw9m4/xEo2X1ZIf/ZEPE4I/Xp559qk05mzOHNgxL9h/N8+2hbuaAW4pBJPxKOfD9C2YP5dw5AHA695Q+FZyZ4/KpFxCyUSeiUqnVlULKITUNTlf5tTN0IOaAwC7A09x6YpVeIowZBw4gdwwG7WH0IpJ+iqWqYbI8FQWL1kYzfqtwl299iZCN7PiM1uj4VyF2j6sadBQhCahEwpikVevXh0G3J2NZHEAqKE4c+B+7Vd/kXSCxeWZ598k/4sq07mLyx9/9c+ZcX22zCUH99FHH40G1ZfwNm/dvLaAYYPZc7Z1blA3fSAv4CwhdYubZEWXUk38vceeKH/w5f9crqAUhyh4CoMvOPNA91qfZRut1atXkNT+YADaScQyNDbBeEYVMgoJcGjBk3ttsdN//s9fDbbJgqm77qOqkcdnzZgWec5LFzO6FgB/LqZj2LqKNid4kyoRQybmm0bDe40LN6PTsGv3e4SdFtJSxZYuU8p3Hv9B9D20yGvuXNha0hIOY3TO0NtWIKRDaY6Z+3sOcKA3ON6wCwpuLsDaex0kFUTZFWAupdhQQiaMKwblBSqy36SXraB2Ks/ZSKsQQ5buT0g0h0fFLMs8jyItiyw8T4awAnCzjuZgetBlGGXyBayRh2T1NrIiyDNt5g7AgyydYciWRqBy8gy0vK/GFLeDmNPf0ptvgLf93k05iHPjjfF0c3F9jv3yGmt70UJIWXc+q/UX9DUGahqD13oQNuZOI9rOZUga+yZ8sMJcBlYD0Loj2PqnscoRjWD1LAAS7N8O62e1+Suvvh5OmVNSTgLqDHXddNOaspx8WP0w13MC7FFUctevdOBzQEUUY5rCUVnlZNYMI2HMkKPI6Tapn/cJYxlXkesXe+bP0Jqdg9p+5e/mbyerau6UnR6ulD/962+VN9/eiRHeSOP2myOakgUNThajgTZ7LJCV0THVZcRODNyzuc/DyMUwMnmSFKghfncu+DmccRnY4zgX0zknSwGvS+mL7PkQGCkHhgENNYfzUYthM++yUynfAAE/M6czoz+N6WuGwcjYEkCijqfG7QEYMfPj3qLIbEYwqjgELP5JczEBV4eOH42zvmr1unAGj9Ki6QhGU93dx80alVxEU5Su0j5J3fsPPv/58uyzz5b9MIZujWxrzjzX2ZWBNU0JsGwhEU6e0a3Fi8mnB3gYGVOmjMBMtX0S7NZWagZkTN9gapA1Fd5TiyC0qEEDmV3HbgbgoE3bcztbuo3PVd+0jim2MJQUUTZTZmuEMX5mi7C2pmOwYkZRDh46EPfQPRdtrVsVdAM//tt9jLQBi9d0fjmHvv4SsiYxY0sgnX3lwvWJMwdQWk2V9zqiRReohdhJf9GtjEbVebJd1TlYuJj2x3Xae/OV7e8BgmbCqowy6/4m1g+ygcp9GbXzFPIMcTa3bqZYDgB7lRGs5vwvWbYqcp3DSXV4AelbEwxrMxrUsLdtk97bvg3YR069oWbyXmdNn1Q+9PA9ZTEgzMyv5557vjz+/afoAKNs1X6fgV7IgYUV9b4ffvCh8sjDD4ZTY0caHaq/e+L7ZTtpZxJItgW7QNj/5NkRdOydvfSBprcsFJIJ3wvIfYlaDouigqlEvw+ewjGE0Fi8aG7YcZ2RUYDYho1byjrA/0buOYOUEDBXqsNeAawYxHSN5557Loqr1Wl+ZleemkykvXRKVU6EOnV2KICr3QiUXYvUZxCxNIXgu9/+RjDCOqmxtuCj6KzB9dqBZv7s6eVhAKxsumfmgirbdYkcUd6SmpVJrIdpBBNhnmUXtU2OV7d7wGm6goxZQG30Gj2kfYgyUg8c96ZjabrB0ClSCOjeE0WBHr4p3L9tDsVJ2LNlyPw4UhLH8/tJHNRXAKCCVmVBltv0SQu2o6+37C7g+b777qKLwjJkARCtc8x5WkDXAs+o6/Jnf/m1KCyPnEpxWQuLNV3egKy2qgHR+ljTW6Grq24xLS1/r98dnSfC6w5ACEKpKvauLmh2a9zyVRuutjFdsjDZniJD9JmbYGpthhF9409/+pPkkb5CiHx3JEhLSVtxqqJvzE1Ut2tkqvLtMphmx2295XYMgGDsOKCXwhqVTE3svQbARj5kFrq4YS6eANZCMAtMLthexhAJxkH2RhC69VbAFsVVPtcqcsODjj87StGC4Mv2JjIgFqCtXbsmFIWhNAV/LhX2M3iPptz0zluT7qYEXRepdNkBDXawcEl0RX6Ohlj2ccvmTeWzn/0kubBzyptv7ICRmB8hoeNnRqI3o8zWrYzGu4C3uW7lkrJm2Zwy3dxFlTkGKd2G/Go/QxjCeus1Xi1/9fX/Ur72198IY2Ofx2zdZFVjjkDN1/oCAezK8iAA1pxYIGf0HzQ04+F2vwxPL2bdvC/7nn7lK1+JPCLzZ/+n//l/JHVkCcVbKyJ3dAZeuDmg5vcdZl63TbdNfI9+d16tTZ79VCuiyRtyusu2116OddpIOGnh0hWEJq+Wx77/ZITLBAhTSGY3bD9I4niPBfcg85/eqiDWAj3TEAxJaghP0Ohb9nMhDoHVvBaQBCPAZwpe9+7dmzl9HOabKbh66cUXa7hLXZxG0/xWGVgPq4DZwxJ5k/wXwI71WbNmTXi8OiummcjstwbLsqEzKDKyU4FAxW/3QIem9SntpZ805kfvkr3uKtXu4ez+PQ6+oWmuSwDr9QhggwUQ2FQD3WOVBIaeEisEhXmV6e2/Zw1lyyDp7ITM4NTwU6AuCDaHzOcna5x5a63qXPk3L9L1stXKx5ju9iwGbxXO3EIcFFNCDnB9dzAbfCHFiqZ2C2Btot7Cu96TeWs6Wg3AWiwWfV7RKRliHIdzgmMGKxHJRDUEHPt7zemoerCdlQpia6epcMplV4Kd57GW0/44RRkvvf5KyNAHH34k0jB0fKIxfxQlZVRKB8Z1GDU1hfc4R/s5+3taxKjxPoFM7JOZR694TycJHft88/NXrl4Tyl696N+cW99AupGuaNJegXy9/J7evJEh6BsATxfcE+d8GTpoHgUbH/4Q+fXIpq20ptmZwtZ83PtRIi1DGKnDXJcqYTFs8zQYssMU6p1AD80EuE9Un9ZOGE1WQ4owWuazfu5znyvPPPUkYdYTYfhYmGCJQn7YDZ3+UYz7iZPHYuyjenMgDPmEcvMtsDtE6GyhZR6drZbWU9TjPr/J+ps/3QDs9YCxG/L1MQFgFIkpj4ZokUHlTUfD4imdU4vtdBb27tkL07km0gLc9wj76xBU2QknT+YUWZaIsGWgIDhbzbU0gj6b1O1IIIAL496AbOTDAmT5ad6r/Sv9XJlQneAolkLvTqKaf8NNmyKv2urzM+cGy49T3DsTADsT+TtDGFsG1m4Bh5GrF7e9yzkGfNAa7c7bNqF37SFb6EeMo392GNkcwfnaxLoA3oliPf/C83R4WE23mNlxft3v86OQMBRSTSZ8LJA6y3StA3t2kjbgSG9aftFtYPL4S+Wzn7TImPxsdPG2N7ZTHPxH0RM6+gZzTi9ATBzD4dFbnDdvevncz/5M2Uzeu3nA2Sv8KjmTb5Rv/M3fUONiMehUgPqW8s6uA+XOu+4JBralD7gXk+iQYIvJQxROOfAmU8yyX/oZQLVgfTrgzDST0+TWqu/XrllX1lFjsZ4aCPu0muowDoKt7a3vr34Wz7yIrm8A1rPX048VZKU9dyqU+zgubNhR2s0NIKsTkFPPhI6HbPXo+ZPlhae/H3YliHz2Rwyi4ye7Phk8MZeUKRnY2Ths2udhop5XWctL4iZTGwGtAxBykwHcVvtMtLBQQGguLyl+Q5zFy0aPxU4CVq55xFQ9nKBw3G2vyIaeoUsEm0FqCE6j4I49G4c9FryupKZnDkTOCe7FfPPX33gzzpwgVJm+wvkxmiQp4Bmye4457QsWzKJ2YUt0UTEqpLM1gz2UPDK6unv3vvI0DqysuuCz17tc1VtBaWCNGwDYsF+d5yRubYimPmZRczwvU3jSOdY+63hkKlnuV80nq+8ZOuGzP/MLVzX0uwn9GY6xSixbGASmDA/sskCnMoOfpGr3e9/7TjzXFlgq+/vINfFLoWkX7AZoZFteoH/PsD+NeO97KCp49+/fh5AAMpWKUC6xDD1hM5kqWjhR4CUDF4npGj4rFvm7bbhkREVG5uxGmyUE61ZCQsuXLQ8K3Ou30vYimyNjcoh8MK1qtN8gjDKHGdAWC+m1bdq0OXtzmkuC4jFtwVD1MkJRpwlvqyhjJGztB7gEFvQ4zIb3qeKcBsNgIcAU3kNjvWbN2vKPPv+zJHjPKK8CYhfy/AtXxpfHnnwJ4zEYIcDVVPTPnzWN1loDZf1KgJmAPaNdObHKhtmxvxr8ZJ/8fCnKL//x1/CUn4jNFkz2wL9rWIVE/0WFu5E8F9M/fLMJVK0eBGQ0tlzQKoCdN4+cXARbAPsnf/InAQBVUPfcfXv55//8C2UzB8QKZFlPr8T+bRok27q8TL6UX1bI7trPZA0dErVtFK2NL0sIc775xutxMLbcenuZARN7jJSIl2HvRhHY6bRgcu1lFK0K17B4syGksiaCBwEixmHBwqXR1sjGy46dk0lVuWicNKyTWMCXCXkew2hH9beMOw219zHy1oMbcsY9e6/e9+q1a2JdNUjZys0Tkukkfr5500cBdbIqGiPZFltKNfBlQdyyZUujC4L5V5lK4/zzBH9dZjXYAL1pK4UN2XaUax7TPKjN+YtLEXzxvWwJjhlfgmaLx1TUkTZQPyPzn0PDRvgppKYHmn3PlCNBqOc2ZCyiGglgNVaG3Nz3xog1ANsDTyhf024EJJMBIR8hh9SzOWYhC+95NzJ2mH1ZTA/JBTgXtiXz3CifzTEJR4znR/g3Iho4fhUwBlDlesTfmzevhuEWEAlubRmmg1f9dn/WEHPuu0WQ9X5Zq3bfUbkvMI2b19OUSBhHeHNvefrFZ+PMfoCiIp9vnpl6KNr2RDTBCT1MsYPFcZrNGM/Zt38vqSi7o+r+FJGoU+oUHD1Ds6bMmNYiuFpGJMjvSXVil4CtTRUyvSkBUcqhTE9P78UF+khjYLMFTbQA4sswbqZpZdsp5egOmHDDudPRQ08+9liZYfs91lDjdBZgN51G8ru5bgs9LWyaQoh0L+HSM+RcTgIYWPUexRidIj/VR8xA5zN/4zd+o/zxl78cKROR+8rZ1jEUNBpdcX8Ef+6z8u+X+X2inSUAZsGsxUlGrkwNUm+6HnsBUgK7xrjEDnGfTS+1kbVeQ6Y42NqOnpkwSCnLhSjXytpybyieEx1GuDYdXntKupxRHFTXL+RCSqbqAdfQvr22DzR1LgfKJGMXG1RlKrpG1PcR5PoeMTmqPSmco+zG4D0px66RX41t4rQTOYP0wPbNImfyiScfp3fo/YxcnRd7dwoyxbQtZc3c68effJHca/IkaZm0ZdMaWD56ZnLG9u5DF8FsWnh0K+F0i7iAmADY59CLS8ti7IqMqCDrtE36ZeBgPB1ja87xBx++H8Z3avn3v/2/lxeffawsXzi3/NiPfAjdaw4/o8GRja9Bjswg1U62zl6hFkTbGcb02tlzZpZPfuITMKTm5KMno+H+OGzrkfL0M88GSHIE6ed+4ZfKN779GBGqO7P3Oee3pRCMh91XLg5AgLz44ssha+6T9vUk9RDTYYXPnjoO0YI8sbYygGsEsKQRbIS1njrN3GnJmCRtGquqDEoq2UHH4ryIUHR0bNiTjk5sANaKexlY20iJIWaQVqisnTp6EJA8Up4kB9bELEFf6G2iiBrq6JdMDctUbNxD6L55vM7rGjL0z2JNxAkwFXMyABY4WMZOD9M1gH7KrKstysZ4b8c+XyB95JIANoZZiHF0vEeC3AknEZtzie8LOD3kNES6wEWc4FG7xWA71xFFmkLk9yTkivn3r9N5ZArR7iCV7A5h1Jp3iqimkSD2zLNsC62ppJDcc/cdQZxFtMD7r+lksuTmZb/80ivlGYgKHYyYaikIB29F1CIiZql7Q6XxeCM8kiTpRzx6TmQDuxF1T52c0ak4MdXRT3kxj/iHfY375X/0hasCADdc1soGvjZiDrDIIdDoNLZHhuHTP/lp2kN9PT7Qi/dLQfE5rxK+ajeggVVwZK1aFbPveRkv5IEHHyGkfyAArKFjv1yD7CnXMbo8195weiGDhJZbpWrOIibUF4uHsYkXmatEg33YhdMI4j333gfbtxnQeiqSlw3ryJrYukS2QCYy/sZGrly1Jt77PSpz56LgVforCf/5pUf38MMPR+9IQW7kZfHZ5uY4TUUmMucap5vgcxTwWQiAf9t409ryxX/yedImFpVvf/eJsoEmzO/sPECbFArLYK81Mps3rsMTZlwpeaYb16+txRmyG+SX2Ts1pmPRWoJ7XcHEj3d37uOQD8LA/nXMCjbvSkHtCZEFL9UR0NiomLfwuXdRPOC/x2NgDQe2Q++zzY0TgCmEArUvfelLwcQJMn7pF/9e+adf/EJcq+vUPCQBp3k10Xybz/w+0z2OwiKcGWKKRnR/sJcd9wG4NLfK3Njvf//7eHzk6WzaGkpiJ2DgeUJIc6jYdv+tyNV5cN8a+BAYyaJaHGIKxXgM4QKMjpmDOXyBym8OcWNO7QphD9gjhHunY0gnwHxNQpGcxQlpRVwSLd6LDM4a8paHeQ8Pt46R4KVNnWoM7OFgnFEcAFgZWPfZzxXwWbxh+xbbqXmO/BL8tNnN/ruB1TjMpst0/na959pNK/Ax79sCCocGuK9ehyDA/YmiowpioxjGMyRbiOy0v3dZNddUr7oBpgCF7I0Mi+/pelqs5pnN12VhUagVZdzqXH6fDVNkuxjzkS3akH2R6fzQhx4tf/yVL5d36QLxqU9+Apm2JZzDL2Q0UkE1Rtc80sa+GVJzP7IgbTzh16mAslVl955kg3Vo2qS7BPeZH51srWE8UzYEYc1hSEBmZk+ub+D6dMy5ht1U5P7eH/xBrKH6SxbONBmdE9fI7hW21WqdK0Y4X+MxJjong6ZJsPd7du9Epk4HIyuAdVeVMft7mpcvE+WnuS9RLc9PGS4jQCEPOh5co7gxwtI1ItL2vxmE9nrXypCo1xdTb3idIez7Ka7cvGUzrXwWwMDiuO1nQADn3EJLc5WnU2/gFCZZxtlz5kc48QTh6rOGLFmv6ehMQVsDGD3nibXVgf+Vf/DL5Vvf+mZEr9R7sk6yjI6VzF7caSOavgxngHM3FYZNsDlKJxK7hxiedX1bD2QHX/RGQPdARd8YtvtvgCMiArJOpnqEE0aKQi0Mc50DTtb3yRSsOmQnwGufvfH8WHTaJto1gNlam/XfI+W+6bvr/37Nuaj/UGd3nace+6SJ4pJMvZpN+txlqtv/nz/8UrmV2o01pJtcxpadJq1jJnZTeGDz+b+m0HDilNllHgTHmpWLKJqiCwnvs3P3AfJgT3LvtONiVOu82XbFOR25pI5CXcDZdEiFLOfsBUuxN/vK0lXrYNOvktt6jKK1W8qKxQvK//lv/3V57snvlY3k0dpndgzbb6Rk0O4vDCaZNoPCWdZzDOBrz2PZeAuWZtOP1dqBMZwWR+FGByH2Vkd22FQ25PvQ4ePlp/7eT5ft2M07bk8AG63V+AowOwE5Qo/vZfLU66+/GexwFCcrwcSFAAAgAElEQVRz75MYtHP61BEGhVDgzedJmtgtfy35vRvoaLABMmYa+t5tNS+66aYkcuyUcjCih5s2bepFlXxOi6y23/0sI5l+9h5yceeT9iLItxvBEHIqLppOtfWpo/vLU3/3Xa6JVlcYjtBDvMjcf3O/zXVesmBOuQ9Hcip6yH7L52Dix3HWTTO4yrrPmzarXGVk7jn2zTzYubDkpjNeBP9cpEhvjEJlC7NQApXAyBFOAQ454w6zuITsGFk5AcAfZyck7PEUzvy0RQvKBz/2sbIDUsrc9ccffzx03YDTwix+57yMt02pnYx4QGdAnRP1MPycO3ta9Na9CLMbTgT31XU4bD9pdO15hhu9jW2YSCQhW3Zmj3KdavFXszdtPzyv2RYrQXmrA2kR+qbnfH4DvO5pY2Gj8NjrNOpzg68gegSwbdqBm/7yqy8HMM2QyOUwKM7IDQHkBZ/6zGfKX/75n8aHtLDJGoyYFyUr1TwcjaHG3mlFkQRuNZ75lgjLo49+NGYoHyGMHX6+KQsamcj56rBPWO5IdmazBFUNwOqVuIDO002hTHUVN8RnOBHKjdpICGMTIWt7pKbn59SNIao4j4YwnqYi07ChwMfQmtcrg3A7OTv23PTAOubMti/mVMpGWZks++hYO8GPebzRqLzDhGXSv9WJjA8cOlM2rV9VfuUffj6KxV57fUdZhjKaNHkG7OkzMdlnNu15brl5a4Awc1stbNNgayRHCFlG4YbKGqW7ggKZV2E7B2BO/vJrfxW5W+bHZG5YVdKsR7TuDmVvb8WxaDZ/G9NfZG6vYNT2wbI15epP96tVubvWv/M7vxPrIdhfvnxx+fGP/2j5hZ/7+RgKoRFJ5k4gQY4fINZCqbdoSv2Dp58jGf4IvbOnZ19bDqh5Q1f5zAHyiRYB+l+FHbWl2dJlS2KE7Zu06tj+zrvR1mo6eW6u5WmKCBxRG34Bh9IQurOZNai209Lgrgd4tpD3CvZPKchenlQ4k48ah0cPlD9MwpgLLhoL1vqhyiYblsrG+TlJLnvW9ashTZHZQVGAoVIVpOFuv3x/IwzTcbAsfPC9TEkwncZKfhVd1wNtBzj6veo5h0z222vdyECGfNfrsm1NM6YCTZlYmVPfoymLBg4zRSEseoDeUCp82x7F9/TstrPqusnMmLttAYZ5vX2nrG/4800E1DIEk8sSwteGoD/xE58i7PhGeQcH0HzC12m589h3v0Pv0N+L4r9phAOj+53OTAUYKs7wvCujaqTBq3TIhnUNdhSxZU0oXNfan6EbrtVk6TYmD9b92Z7VHr9e/w3TSuZ/+V9/KwqZHqE7h29gHqw9Z6NtlY4q3zomAzjGRgk8+RY/npJ9x3gfw0EyB1bnRlCrDovUgrODwaTNw2l1tKxfWQ2dPzP/tfb/xUEPR8F1qRd7PQPfrl3Za07nBlKU5sDcTeV6NZimVEX7K3S2fSXPoN8OUGy7D0d11drVgB7mq6PL5lNQZfuf/QyrsPBTFsUCzCjWdV+DAOb/eI9RomPqwH/3W79Vfvu3fzsmj+nQyhqbpvLzP/e50IHR2NzoGn9N3edu1K4VnBH1UnYVyXS0bMXD/4cMqvMlMNKpy0Eu2ZdYiW32wL+H3MoauX68aBGG2whLdHFgbXPUdk0wkUGW2WZRcz3z/tqXPWB1+r1uI05TWMM8J6kHkqnNIq6YThbC2okOKnOdf+faKdT9v3sLuc95Pi0LCv2ELX3xtZfIFyVHn+ffBoi96rWg0+zwYf/eCdzXN77zA7DOBEZ8Ty/LmI61CJDkvuzdLwM7TOvGe2Gx3+V1Y/SDnUaB7yl6fh6jAwiFSDCJtre87c4HymNPPVcm00/2HABK13YC4NkW1ccO7SG/k2Ip9vm9HdvDLqgTom2hbQ7JnTV/3rNg5xmLjJ2WdYR0PIvWdGayjRoTwZDrRaSgqUcHYP50mJYS9bKd4V0Au+bMR/pAOJ0OE5ocObCvvf4GuCBtvfJhCsE47unihbNxrsZ4r5UrqRPhupbQq/wmAOxMnLIotFZv1H2IomzWThyjHf9/CXvvoE3P67zv2d57wQKLxTb03iGikVRIURJleTx25EmcxCVyipOM5XGPx47zT8YzkT20bE/izFjjmTiiqOIqkmIRBRCN6GVRFovFAlhs732/7fn9rnPf7/suSNkf+HG/7/3e93nu5y7nXOec65yzefPm6LV+njoNaWwYuUdNEpoWKpyNDKw+sHg5Jc0AsK7ZabqVHQbAfrx963CEpDsbAcWpABiMU0WPJZtPoCuFYDmccmu3IsjSGCaUF3jI0zHi9hOKP42DZwFro8Et7jFacwGO8yVre+NEuNIArMnrFQmn1nO6eAISLfll+VJr7dulCn2wDDzwxM9+Jcmae8BaT//wmTgeU9ca/BBnRTZxFTb0Z1Pfcs714pLstQD6np58f043Ot6pXhW39RwOaUE27XkZA3lWgHFFh9Py25PfAGyPdHRs4Zz71UFsRQvrHMqJF18qD6oVfKs3zvmXjimALdqZLpMf/8q6//lf/p8pV1b9ylWI27ZvIyy7jjDizmEHIMBGAVNm0Vqwlwf6yle+Mvzr3/mduDN8UInAq+FdWIamauOVt8GNo7dCT1SEWws76no37PijF56LcojA4Eqj8Fo79Nl0ckasGcfYrO/aJ0OvlyFJebERjC5F88ImusYELEQZWXf0hvUbh9vuvDsZm2ZPpkA3rvlDhP5tvXcZgawVJRCTQK8C3/XpnmzSJWxGie96YG0akE4SjOWCHagYlyEqwYqvhXdolwrG5MK4PUxwM4TITShfs3n4i3/xzyVE8v4HnxByXkmoZn/aDdpD2vFZL8+wzPKltNljwyYsHo9ZZYzL0TVh6U0ArJ6k3yTMbzKHXuTqo10Ctrjf5bZPDUrm+E6yxO+8607mCVDHZ+za0tfQuVsLTSJtJvnZ/t3/9J/+08xpWrUCKr6Akv9v/uv/KvtEsLiGNfdLJeAaaZiYzPPm2++h+GxhiPXZOMSGJtJqktJrywDrp04cGd569ZUUzN60CZ4aFt02Dre8tUV4EPSOnMUilZdkq9oZVn3QW8dae6COWVoL4KDHTNDlGJdwYD0YKXjPMys4BSKCEOvazYQrdJwKDlFEsXiKA6tgXUP436Qkw5eWldFgMCStQPQgW2bndRIkvKdh+zMoPA+eUQY9sSai6IU19C4vuubFsKpteUvgTdIIQoJXpjQA2wGov/ckFT8zNooMXl2BT31dOmHJ7V5kcXTmR9DTvbvSJ7y2cx3KTyGDKIVY8s5Pq6+XBJhG0alMaptdXBcagfV/exJabxndxYeGg0JeQGnXGvvdP/roEwC8cyT6vJhGIbdANTF55T4MpjlzABqEKOs81FWkxDgFRmDlyHYHWcCsSV8IRnGfZ9l9nw5zdmqL0CyPy1Vfca9q4vw4XM0eZE09uxXaKl67Hol/9y28KqynXmT3iJQk1z8grXBM+PPScfQyKIeUWWZvK8HtlW5oVZ7eQZIiBasmclkD1A4986XacK+zKHvPjXsx3Wp8sFZlZKxMxVpVoDv0jhbR6cLfZ/NMCxDuIfHwL//KryRiYPmck3pjeaPNYFRyCzgvC02qRDbrDV+z9tqUzdpNImtkE3Jp2/YddO9TYc1Ol0VBYziKAq62b6bZ4IOz9Ou//uvDr/3arxFGfCWd1gQOPqdy0drEGXek+MyEjuNhCaCrPRzQ3QEk741Xim8TdtyrCStqGPHsXtv9mmQS9UK6/XR6D8/GnCrz5FT+8n/751N9xOoNDtnoQxJswmtkbqS4OZ/Odaa81RLnZw3hVDuRzsG4LS+oDkudSmknqfZQ61A5GuMOQOkYFgpO7berurfxUu25avAwWWN8uvoDI86236+QwLaEWuhr6AR45y23DRcAMHNYNz2gmR/W6D987ynOGkmui/HwraLRzGr4sQja3XsO0dlwH14xWvIi16y7fem85a3eHhaQeGV4WoAu53Hh4lXDrgNU+1m+mqifDWnOwZmmlKXni0oIlwEtxzG233jtxTQQULeuAIhKObBakE9oe2g5mEohqUlWVtBAVwmpXzq9YwnyUPDq9lZvzmVs299/Z3iQyF+vU91l3WySyowEfLp73/DGW1tStssz43qfPcv5gvd7gi5T1lhW/22iFr2ywiL7d959BxEOKr8Iqg1P8dW9q8pPcwSkEUgvUx53+Tvp0fcztf7uXbAPntHTGM1TeEet4Zwautb5hVZhg4fXX34+LaPl5pehpSEG0APb2LbZZK8/8Yt/LDQ8m/oYydPgNqlrPglfO+AVH2HNprOv5lkTXf6tOwg6n2fgkutu+3Tms2S14FCPPRU+OFMz3Iu87wxu/MsLwETowZVEiVdvWD+sAzecRn/9IfV6F4JfLBmaRDD3ae4BfsK7a9c+8Uf4xjnnOhVcp5lEuzal3KjnQN3hl2dNMKFRaq3ee+65d3j37a0BsroV1AUaiUbJi2vezkP71zXRGWa0SOyog8x2wqE1RhaXE8hKJ9I9xXSnpVGwHuJHI7xpMDSyO+PNaqLf88hvv/zf/8qVHuJXAR+hm4MKWwL013/jN4bvfPvbcKZ4EBZaBXf//fcP3/q938shjReW/8xgV5GrFBOibABW+kD3GPTX5cA++OAjw0svvhBh7oYo6VKWc7daC4iZyEGnLf7ea7Q6SfJavF+1Nys6waR1nXFxgORZTsPSW05B5vseeiR82coSN3OeHsd0LjmGhaeX00xSLW1B6yIoB9IhbiTZYA5hsJ/6qc+lg5SAJMX32dR2V3HrC1zKUiLsyCIZRtVaWUABajuDVVgU7x8Lae/rf/B//H0syTkkFL0LrWAlAPbo8K9+87fxAt48PEBJHzP8kVcpzbGAz7G3EvyKM0GvLtncx0/Yienc8LVf+7/xNNJKlcMgAB55BHj2ArByA+3YMgTA3oGXNy1TUcYf09c9wrcpE4GxbYPdiIegM/yLf/Evcj096EliQQnfuHlTEhP+1t/8G+nl/f57Wwld3kZC0zFKhn2AIHqL73dQqMwM62LZHOfceoUK7ula8PKO4S9tvH7V8OpLzw9f+ukvDPMWUzCbUi+vAhIP0JHENbdbkIJ89579qUVpBQJr43mY5Nvp+TRbXCs/vN10PCnj6TxjTfY4AlHQOo+Ql924/Nk9liMQ7k0pWNdBheb6V0c3wHbzdglUVdTPQn3wmt5XCoGHUQDrl4BHEFu86Us5fB7cbo32dZkEsZYq6YK3c1i7oC3hWsZIv4YGih2MjHJ47dROFmDLd2zevEQ59NjK7yX01s9EUQHqdw9998Ba1qc4uXq3BfOVKW4muYrM609SCGq8AgrWlP0ld1Je4zyMB2VASm+lggOFsrmWpfZMXDIc39tL51gL5Pi8axUgYyKEtST5o2esitLL8irR4DiUUem418BdBxa9BOCF89J7xpUXKhxc9/AiHcAayVDBWlvYcjkmftpkROB6GmWRRD7uFy8sn5R75hx5jjqVSp+DZ/ICyt8GBgJYk7f0xPi6a6QSUqE7TgFtoiGZr/JQRnk49924yRqOJPXoddeqz43z4tj0cv+5P/tnSSDbj4eO7kqMf4o9a+1Gx7vApCzupQf7R3Tnkh5j8fSjUMMMT8tDn8+zezadzx1UUVDZSt2oMlriTQcoheDc8Hf/7t8ZfvM3vp7s8NPIyqwF9zvFz1lvvsJxJsx7DKqXz1Rl2JR/zr+/2zbZa5cxFW9LQF4v4diMb97dPWXjCEGTU3zuOPO9HEM+eQZ8fjVnN17u7CNLGlHeKE4KPFbS3BpAbvZC7pdwN3qg9lQlsDpeO+rV/iwOXw9r9nXqlKau5zodyecP2I08LdqdXzFA5X3q4ODCAsEL7OvzAOuzNoPBe/15OiXdSmLXJehkkfECfq40he74JpSzmQDJhQtnD+uoZHMticA27DE8v+8Asgga2mbC/3NmUEVm6Vz4p88PS9F119gUAcCiDjpwEOodVIAZlNE6jRdwlt0zAU0n8Cxa8eY852AhSuboEbrK0WbWObvM/Myjdqwe2D5uI2gaoBuguF1HToBzLwVPgeK5sMWyLYTNRdF7rBPpFO3KP9r65vAI3FB1o1/u5ZJXgrhZND44QERxS7phCWA1sK9Ql/bQod3D/t0fR5a4JoKZJYsp3QXYv5nog5Vj9PzZ/a/Ly6wD66v3VRqBeEVqkOvW1/BqnNCjtzOGXVAZrD5wQd1plEqnCXpmEXNju9anv/8d5ozWwFKzQl3SsVblOhdRdWQpzqwnSZK2qo4GeGQYzrvrqexzkoTJI9SFl5s+N6VJmTa84NIX0pVRIwv8ccm8D/eOaQy8fhFdmbbN5nX4mDzHKegV5wHMq6CdrCMyqNf19nsfgOuM7mHfG+73LJ/mrFdSI6CX55AiYdWKJWCiOUQ5kwgpmEYPWU/3Nio7WE1BR4a0ROfcSNzP/MyX0pL3ueeez9nei8Fh5Q496OdpvCBXXuduOmM1PeQcewY0cnqlkJGBAW65gJzVS20eRS9l5rlRHx2kSoJzZw1nk6s12OeHB/bjzoms+1/8H36FCKVufcjbeMC279gx/OIf/0U2yk0Jqb3woxeG3/rGb6YIvK0z1153/fADEgWSwMLILY2zFC+YADMArylWlfge+0t7IFio4k5eJIPwZgTwncPvf/ub5ZVoGzTcTC29nnzUAOxCyhP5EOG7RgFfjsCxhWd1Ciol393SVULKNpAIfsDnDHsTw+lYAbldsGWbwzNmDDPptgs9wQY4ivKR6+a15VsaprCygeU7THL4whe+CNH81Qr3xjqhlzXhazPRjyDUfWYLAKfWoQsrtUFOGcI0VgKfmQ9AuMzmuO+uO4Zf/gt/hqStJcMeSmc4kO//4XPDquvWDbfcfttwzUrAlrXmtIzgXXf21gV4NODufFmQ+jh8o3/0j/5xBIDWl3/vXo+kKbREBD25ekDvwmoVAJkwcg7F+zFKyykOX5JD6EHXWtWbux+e8L/+3X+due1e9ABi3m+Xl88//sTwBCVU3iOsrnK6Cw/3v/l38KIV0mQ9mngwl5CVc3cJpXYlAAXvkBYtNfVmQFxfu3LRcFKeE0bE7fc9MszHc6AyffedrdWpi/mRY2n3mP2AfJtX9MoThpkFmBoF7isbGBgu0QNpwk1qc2KBO56zWHSGm6YB6EywGVEIGLneWtd0KQrxBOAzCkhvD/vHeqDuB8G0Jc++953vjPjNUgicKw+oIUwz0ytjkrp6AN5+aF2rbpWO92mVRJKb6NwVsMxRzNp2g68L2v55Bfidd9yJd2HXcNDSbXylWL1Fryc8XVHg3hcB2Y2TAsMVRu0AKglq7M1EMNhvFxCWN1NSSmrCSy+9lOsXYGscc0fofQSwCOEZCMEF8ZbTkQ2gJnXCc7CEkHb6hVvD0Z7nrL2cNsOWCa/6n2e2fTtG18R7+YwFWmqfuzaC0vBHBeV6LTqfqlF2xnU91f4lREeGHBeKwvSCzSAIIk6nO/l3hyn983ToAVVYfG72gaBHD590mf3UbtYbJ/DIyRd0cUY0AvU+naWaigDWZC7/7hlxX9h+1zqk3t+wsdxXlahKReXRGxuMFavGQatM0GRa5F3z/DmeACjBPHP18AMPDh9SfP8NDOuP8Did5DzIqZ8H4LkWvtoXHnuCrPX57BWyqPG6CZpOQgey5qteGMujGSY1+dRugkUIKtqEBfhVhr5XD+LXvva14Wv/6B8Ccg6HB2v71fB4I0D0nOmBwat5rpKbusFkkq+ea1uTZ082T3iFBatqS7zRXKbzbyPfpDTEAJFW1sqmaYxzFbtAukf6PLrf4/wQb+tLbQmf8Yl4LSlfgttQdho/vDla6iyQvAhnVEPGpjqpj+xecR/lWFZiqNcatdCs7Zm1qLeM93RksPfJ3EzUwPR1fXbMwVnWYyZy1ILx991193DThs0Y9sgqqG5GDjUML/H+b/3BDw34o4fnDhtJ8F2J59Qz+/Ene1D0JwGcx4d74C7OB93ASh5ef+uNYQnew2uhrti1bA574RhVb+YvWTXMRB5PWSqKKgTXUaN8CSDoMvOs99rSWm9DaViAkb8Cj7CNgK4QvZwPABasmWU/zWggciJ1HHKOryQp2oXs4MRzZetgo7aWUtxDDdVXn/sBJd7ujxwNB7x3DCSJy9yJvTgsBLBnqEusvpS3eYquYqdP0xJWANs5RszzcrzId5MAvPmmGxONTHSpGbhtSXJGlP3SCMzpkKvbK3/0tervLYHkk8xI29S9VFmQ/7oMz7b6Jl542vju+WT78OlHH1Ah52BVImBOigM7N5WYFjNvs5E9dtrcDG1xCn18DCC2lFyMS+jp3XQbm2GbWNbOCIfn/BJGxAX2B3cobGbEz6hroheW/oO+BydV7KNcmcG/yoCphTQIWb922Hgz+T22S96wkeoJjJsdYJTFKIwVc2xKoO5eAH46z5x8SmKt1QiWLaU7YBJiTZwFp2gsgYPuvfcunGcrg2c2bNRzTUSWvaAzo1fXscV4oWtl+lzWCHqglZd4BqP0HQOGZicG49ufO04LrxY9PIsKHJV7YaSlvNlOgV1G7Q54hutuxqus0ZO9NUruGq/c6Nz9d3/pV6gDSyYqh3QrdVGPHT8zfJEQvwRoiy8b5jHZStpAvJ8csB/+8KmEjXRTW6rVcGZlGle3Kw+0inAX/BZrxEVtic452A888FC8WO8DfhRwenLdBOG/Kv3l3OTfEhDyIlO/rgNY7itg0eWs8E0J8OZtKe9aeT21VC2FobvcxC436Qo2tFaZAjiudb2RAIkTcNaq/FEJTw+GzRnsMqLFcgfJOdvwMOrql+uppbgB1709l0+hwKwB2j2wLkqVn8CKNXGBsasY9UIBjdg0F4ZNG26gJNLqJGsJGG23p9Cai2dSGQcczvzGa+nzmTijKz0edL1JWPAoxX9DfTarAHiY0iRAQerK8r7yYihfikT9UyR6bNiwgT/qNT4FZ/PDbA5DgbbN3Agn1TVTCB3Ag/TUD59N6RKTNao+LyAnhZMBsYKNVm6juCuto4lWZzxYAiK+GVdqS2hUKBQt3eIIALDnKR+2hjp/txNuNix7F4K8ANOM4Rna3hn20FI0zHSWdjKH4a86G15TT6HhHYvH6xVdKXcT4CSIdd6kwtjWcAXhHHtRzycJQk6RCRQZP2uoZZuKBMyBv0tRCUDjuQJYWBdDwFa2eJSah0/94dMJ3zu/8nbn4l02YmHNxZSeMxwe7w61h9lLGgtVhsxsz/IAdG9aQrV4QsKFTdZzmSl6QuOhat7zcJobmtOgMiKgd8H6t54by3e5P9xrOegqk/Z+E9dScEoQ1BRtAYtx1m6Bx6rw4Plas+YaFM3CNIAwC9U5CDeygQk/7xrZbnE2ys1zZae1VXju1wFgTagRWKwgw3o6At16nEVx8FsgYbjWRyrKTUVdas86zgsAsPLc6Vuprx40UtAllOTfYuzWZwS29XLxHQv455V8XqOoA+LKRqfEDcpdA/ciJW0sJq/CifzieQ3/pSyUng/mzWSY4ny7L5Ab3OYgBt4xwJwGuMbSh9s/GI4AWssbQ3tlq1AwTuWia21ouj9jxtdAewnhmg/H2wuEdbDdAVQoWBb3FoTxomu/gj2vcfo+4NnSf1YX0KA7RjRET+8Tjz6Gs+HaJNl4vSnOyxHqRy7jTLiO0gkOc0YCHp2XAK8GxhyNa4TsNKL0jwGw//yfG+35gDO7KgDdvTqngerYNNbspfW48q48aVUvUwmgogywSxOVogQo5zoAjuHrJgmYaDIviz2xAfibiljXde2fSvotw6yoJn45kx2EqvxHRlwDpvHcx9Fg8lnRBZYtXU40ZUkict3QrLWp8cTm6ZvIoettdR/KacneKw5f56f7mThdWo3m+ewJs/nn6gBhsi6yT83rOIYHc/PGjcOteJtmEdU4QYRoFTXSNcrOs8d//6nnKJVE2cBlc6mpvJRkLSKhKNwD+4/hLVbRnx82b1gLrQOZNOvS8Cb6G8/BsNbGEcbbGdeFEyTYzVs6TMdBcBq5eRBP61qqCOBaSAL1FF2WdF7t2UWFFv5NRSBlCrLfJheeq+wPZ4LrnQZoqg9MDNaJ4DnpiZRSySKf5f7rGKEBw6sv/nC4/146OiIbQh9QDmrIIT8lxh8m1+GVV16Po0JXngD33NQpzhBNf6gAkAoHbWWXoovvAsBuYM6upXqPjpdp4Ue2vcK/rony3+RM+dnmL6iPUuIynKRqdjHmVpdBe+TISZKPAYzs33mA/XMmPmnEQGWY4ty8QRmp/XT30oIwZG5OhSXypRFOE5jz8y/SXnslHnDP+yXWfgXycQf0wOk82zwdSl7Ts851La+l0ghPW/oTZ3mGmIXr2+73DEbFGRxNCFFAtRiHuYOnvfCGtcOmB+8dPsaRsYR9a66AOtYqMNZgN89IPTgLvemelXpn+T/pUdmuYinWzT1tFRHPoDkyN1Ka7Bf/2FeZh4PQLtcNH5KsJR7YQ2OUvXvpkmmZQ76dw6oQJN1N+A32EE3xeihzzbEgxpLq5t5yHD2Jr4z0otgZmbUKjPjO5D+X59jRE7n+9evWo4twPFVeX5wF6paS6QLwGUW3++X/8X+5YmcqOWavvP4qgGBq+MrPfJUaepuTDBVr1yxuNpslZH7wve8Ozz3zTKzJbAr+0yOq0FbxlwJ2wLrge2JRAVjB6N14cd+jFZ2b3jCOwqAnkXVLtnNd4wGj/Ipu8O558bWVJEgIJuKtaQKrC5zw/wRlKCEtOmdAgSDH0WQFw2byRDxEeTYEyUW8yI6nOImVLdkpC7rL026Rw+cCaanbCjfJBLy/JxX0kkq+ryvhytDVSq9QdR2iChn4s73HtWAMl/be6OET+S3IifUr2V3BV3xW652GdoEF92292Lx+Ad5On5922q8KwzkXTzzxRLyGKqlTlOL4iM4zflaOrsbL5s10cIE6YXRNZSQAACAASURBVOvHXWzY3//eH5BQYB93s6PhG3PABHOOKYaKLmy+XLseuo5lmTIcAqXqYGMim5/zGTQ4bKtoSPWaNavTreYePNIfb30rJPiHAdmW+7BSxfd/8FQymZetXMPmvsB6U9KEsjFSJVJDU/4c15Pkb2mT5YAFD4NNECxC/+GOj8JnNjN2KYDqLMJASFOcVUoaOb+sT48adAVUXi+BKLV1ee8KPBpf/eovDP/23/777JfUCwYs+Pm9JMKkhBoAVqpzQEhTZnpi0+ij3aevTxlX1lG1lFIZGpOhl/6+Th3wqvKFFPh69BxT8TLhKHEPvcEC2PAQBdABCjMCyvQmd+Xivuy81q7U/bd7LH3fRhSDv1tJIZx19tpkK8YuiGxaMRf+q3UcVXKWGdNocywWxvda1V2rPOVGAOYurGiLezueb59bc1MPA+9Nb+4YwMWX1wMSD0s3TjXO2rnooeXu6fM8lZ+uh5lKSfm+fq4jbON5IxkBoDAfD5Fc6wjS5i1QzjgGf+98/g7+BfjKEPf9m9Q0NqnPZzgOX3wXBv5eOhBZ1Px2qgG4tnb66w0jqgtgja0DJPmafe4r1My3wr7Jsy4L/UwvM+WzuCZp1Y1huhDnwEnOkrLKWpl6I61SoIG5mL2fYukqMZ7ppFxHlOIqjHjv6970OmOPWMntvu8EsOy6NDX5K3/lL1NW7zdTB1aHhNUjeu5CKAAWRGePHqKOpi05nTOvJdVLEBHDVKPMZF0NLZ/RvYdR28FgB4hFW6koRaeJ5Gc+I42oUR4zlz06MRqzFnt7rx+wQU60X67Vz2dRWNxeKmTnYBXJYEvQM5+Q9BbDKJ7a7lAp/q0XCEcXEKKMC7+VeagIIwX+w+GzmUJ52t1nGj96bzVkFmIYTpPbDbC4GHtV0HGR8li3UgHgeiJu0qBOtVKGyEru9b3nXqE41kzKYi3Eq74g2eLnAZzHj53DiICPj3d1ww1rkH3W/Z0aXiSMPwe6wCr2thEPdfbS6fBYL1OYH4rWUahrSPPhJM6LPR+8m/1qcw4BfarcGB1gXMp4z4CGq0bseZJ0netUJqGtfLAX77ELo+sfBwD78CCOj8x76wRm5ZsDJGrfiYwX3Pp6P8MmW+v9tjnPSy++lkRg12iWXe9Iajp9+vBwaN/ugGxlwnl03BJA+L333g+4WUeJOmqWC5xa0lPth1oLAaz0RY0GAaxfnp28h7nveyyyXgMXcLhz524ihxjPGBIz0FnTWUepN5bz2s/53kreyXGiMafPInuRXLOo+7oIj/gxKo7oKliCs+zJR34KQ4RzxBg2r1037CHKqdd1muUCpSbEWWDtWQwApZ98eJ7B7P9Z4iD2zBkM4ik7/WFwTgEsAWHDKSEqst4mBZvwlG7b82kMUYGee+0kVZe8tl53z8I5qSI8r5SrGcy7XHd/V3dY6UQMsR8vdRoG2TAGao+16x97nMYU6BZBrA2gdP7IN+/yUYJU965WYiLPoxGZuapmLdYgLsO/IuTBLU2XdGqQVCUj3SmrF+dYtXXXyWgjI2X1tbSal+oklcIjbNJ8aF3aIOzLk/CwI7v+0l/+q5TRQvkwYW+RSXyKEkhf/vLPY+UIYNlM3Ejl50ZeyEXefP214Xd/57cJm1GyQ2sJZXwrnBTryJaADoFjpDzk7nmoPew3Ufh4LpbL61xj8+ZN8VCFI8RGSgvTCNC+0FWVwJCK7VMNicdHwWvXw//Yy8FIEXcVW+6cu5cXgZ/Cr+NvbmJ5XOHdmXHL5OhBM0s4oUnvbVgyh5VMf94v0O4Cfjl1YkM0ZkHkiEoyNjFsFy55aRJ621yY8DaZDz/rYviaB7aAq57F4oXFCm3AxYVcSVa+XhuBnQkTCzkYZwk3KDCSuelGj0Hg9kGo+IzMxaHD+4Z/+A+/lpJnF/8TANa5F8DqfXZ+VLqWAEonEAEVG82DvgK+jsDB/skfUpD8IO58qRoqKAnkggJnN4pF4MGhEai5qTPGHBpAgC3p2nqot1N6LIk58mKLw5psY4CN4O+rXyRJDpK8SXS3UpJpDtfcR7jiPdpSWlR6ARaxHrPt9HNOyS4tMMC/lEFLrOyntq98Lr1DcuM8xHKWXcvD7J0bNqyj5uyBrIXzbza/mceusZtFSzOefpWWqpl/XVeVr8/lvn0Br/BpXnOuruNwuX883D7/GZIfdM11IrsgQ3qJn+8cv37vKGq96PEYFh81AKYBmg7KemjZaTScK5+tlzY5SimxhEq9lvSclhgUJcPz2wlJM1cBLAneZ1I59LPlCzlrzXvlQHx2920vm6fBki5rGqV6IvRG6Tl0rO4ZqSHNK3WSPeL15VhbL1AFOC8lZs4Pt91+67Aaz+5ZOKp6bVToAel+QC+N556fF3J+eumy8A9bcmefjw7oOsD3X8fSS2t5dh1OdVoa8ynrfY6/vK8KXSk+hm9j2TcvWv9MB3GddtBBUuSaIUDO7A5oVtuQf3pA7ch1CAqSNAL9dXqid6PwTHLbiMLJvuIeZgW7VzxvVguYXN8GrSrzfizM8hzOvwrZ5/Sz8cY6f+whjc9SYCeGPXD+NODWAFCltXguBLaeyaOAW5ODprh+B7D+zb2s7C+O7QT1wv0iFQAqkLLxL/yFPzd897vfSfa5FCJloe/o0QPHIyXmfTqbGbVK0hQPIoD126++z/te8vNpuNJAZxIbG0isigQNdDYgW8yy8brWr83r6mdrEpshUz8LEEev5QKtyrNngfUvo2IatWqvSbTmrS1vRgZXh6YC4WUsdZpPu02Mozoz7imvowIXBBp1U5epL8sjS6tW5TsGXsoWJRzh3GJkIn9uuO4G6AE3pCboFN5NDZCU8mNunn9pC3SDafBb51CBYH7KaEmjOAB4PXgIcIxMXb2aBjjz2AvTpoadO+h3PwPdlggVNUNZ3/kX1HnoonUbhmPLFsCDPT388N/+m2HvB1uja2TrKuuUzTGimKbi8BaoTccm5JzG8oqVy3KG9dw5TgFR2lnrBeVBvY560DU9BRfzc0SujlD54vY77sr+HZXjzBzolIFfCugSwJpkJLBT9l8EtJ49e4zn2RZnT33NSG7KQ+SyrMFgFsB6VkxU7AaPZ9w1Ebz2M3PTTTdnHYsL/0cD2CPUMj+KTjgAXe3atTeEdqjXcubMi8OHtDw+Si7GHjz0js3zBfEYXVmJfks4Q3ORO49Q7/Z+G3dw5vaSBH+KkP5CHDJSA6an9JtRBitsoPfcmHE8sKIA9uny8Jm/U+iN8xiaJiD6novM7zwwwjx01BpofpyuYRYyJU2WpO2w73QanIBOcAmKgK/3XIE0UCDSJ4VIZ2IikMyx66bnXAArvUccEiCNLjaKJi+2V5GKwZF1wiPM+DTUUnIy8laBawTXyhNzQ9nQwO+JWzkfLFIvV1fOIZ43kbLGh2c+dAil2hXA+yTPIZ/+Gur4GxmJoakOa9VEettxz2cirv/Tr/z1KyYkOcDXseAuXpk1fOnLX6E26sa4/RVgCb1F3rPB2NAfUqngn/zaP4YTYmFrSjTRUcoasunmYjwpgeLq0JLmAlGEF5IYZreWt/Bg3Ikn1hIv4+LZJbDGAq627UpA1RGsEjdnKZvLZA0Lfj8tKdUkfomyKgNjpv08ws/hi/EMbkRd6/prdambKagn1gm2/mhC3WWiZ1EEnlXnrLIetTTNrhWouUhy/+Qi+nP13i7PiAfUAywQ8OCrUPSGdQ9uPCgICb2vhmuck0W8fwMAy84jWqFLF1nWxlJXGF+8ltayrKKbP72P+dnkjIMozV/91a9FYZxn4X+SB9bxh9eLQHryyScDwBW4J2gZJ4DtnLsYF/AfbdFqWMewvUWrrQeootPD6byGN6mVzP21hAz5KvTiyeYzCjxn7XJCh2Xdamn5ogpKQONnpSUo4O3CEwFEuZTNlOra8s7bVAS4joS2G0Nf+ADA+smnuwFkgDeALKbe8BFh+0oe4n5RUBSUZy7sT78KLptASOG6Zctb8bAdgWKwjpDIUSxlW3lKFVhJ4ocARb5jgCoCwYSblCmKMVM8Pg+7HCLpND/4gz/gteLf2SRDIVTddhZyYI9w8I5nP3rAXaudhJsU2hsQOgJfQXtXpnMxBF1/gVWMGsFrC92VTh4bcgFw/K1b3J7VoxgWCgqViZnLJnIFF/PfXBSlGfXyOg3jxBOeUioR3zEuOyWgvF6Bt/msfHPXxUxnx+Zie24KAPb3upaMDy+FHgAB4SfUVN2NB/JBeJmG7t4iq1i5sWHDhuGX/vNfwoBYj6cHpcS6BzihuN1Lhrp7qbNFnBlDTq5pJWOlmWlhlAZUAjL5dQSsGVcMKDuDpV1LBZILE1VIPkJUIJLXq4xXeZz0UNfvUYD+nffGS9veF4kXe6O8gZ6TdHZjXXcQTv8IICsF6TjRJw16vaqOZw+l9bzG+o0bolz03rr3UkIrMqCAaIXAiw9shYPsgVqO+oosA7BAVdLzmUgM8x3j0YQLPTaCiFyPguOA5DgbzNLn2spfOdI6CjSCLJm5mmYYnjsVWsK//KycikLpRfwdQkL9RtgIjZITsYXSaDtR4JZFC8UmJZfKiK1WshfT1VBA4u9OnIbh8uXWA1cHGBlQaemFqseUY1s0l9qj7qusmYk5ZmGrPNUlccbbdjOEqqKjOWfNsEqThw5mXet2Fkwoys5Wz2Yta/9k3j1z7TO2IV9IIo55Hn5WJRng2mgMOTq5p3K4wKcgO/d1zM0r61yl41QbT48UJPKRhzRBqBIp5TE/QyRzC5Vbbtp8U51hntUcDccwE5D06hvv4/EDpK5YgF6Aq7/Elq1UhsHzeuQ4IERFT2mtZQDcaZdOkSj06TC15+Awn/1x4NDe8J6nDpKItHLtcM3dlLK67cZhL4mVz33zPwxnjx6ohLLIUkP3NpmQXw0g9QyE9kFjGqhbHijLHy6AqzDN5CO7K+pEkLqUPBaeh88nF4TPGeHYD83hoUdob0wU/Jbb7hgZb91Yd4ndF+oEAax5DwLYWdaLRq6dpa7t7k92RL6Xap6GMbgCGfNQkm43Ur3mokoy4KZpf51cnhcArN+eMQFsRVb/UwD22HCaM3EaGsxCvPGnOTeec7gAhPSP44HdMmx79z3krTQqnpP9eebU8TgLZrMH5vMsi1izh+Q0r7+B3BoqLLE+VziDs5tXtqrPKH+4bCJMcltN0OK+GKGnxDnR11CZBL3c/zLnfjr67I6HHhou8PnDONBeAqelggIyT3kj+HcuE+x1Xnlu58x9vpjoum2LNbimcEzpbOjOFOXdMipheD/X9ARJdzp3VuJIMkFZeRPva6NTKNOPWT8aAyZJ1OkwVzXaU32He1pVyQhoj6AkQmyJuEYtVWbpnBAU6wCy3v76DRsLuPK7+0C8tZqKO6ugY4gXvLDR20SMmHuXO7k5jGHaX/vb/xvPUUT3l6jxNZO2c1/8z76MhbMuIKIDo/ICItAYzHGy8SyD9TRK3U5UGzetT93NFJ71YBsGTmhJjyb9oAEKZrlv3LgRAvr2ZMDr8dNKmuTnZZsqgBqYdKTWOrT3uq91jqGeRLmAo/e1zzWZHwVYoSsBuIkEZl/alaUs9WUAHcGtG3wdBZ4tAeVkurA9rOa4tWRuwyPozxLDF+HS1qPQQb2Wtd5VlUv6fAfEwrltnhZbYZYWsnWeUpVvaVwKMn48cvQkiS4ID7gteqaqyHB5o130CoO6oSuML1gQ9Aqubcjwja9/vXiKXP8nAVjnssKml+OBleqhF+AYnNNPEA6RqWwwKQS3wNm0RqTc2jMc3oMoo1NIH60pOZ4qaQWBCtEMz4BVsy1bCEcAexLujuBiHuFlBbAc6u7R1npeYatSqRqMwdqpOcMoQSBIeL8z2V/fhaJy/4P05cbLaYhhG+Hs9z/4MAR+ObFyfXZDcTCUaDmw2XpxCcHs/Ojj8L5Wa6mipN99953Mk3O6DoFyGMHt/nS+9Kg6NyYZHqbigi1011E6zsNWHrziB6UFJuMVEFsH2LkwOeEajCo7swkmDNWapGP3MAGOtJjuObOCg80N/LzNAapqhsl9NMJgzQWbGlgdzJTi7eClgFXCwOyRa/BiGpIUoKe9aTw20CI0HhQOhXbKQ2r0gctouXYPZg/VTlIT+q38130SC5rn1cPYy910msEoXN8+JJXDL+fsOOHDvcylxurPUFD7G7/121EgrsP9DzyAB+Z2KAR0s0rJOjjbLSxlHVCfwWtbfsv5UWacD9gvq7s8o+UB6yA6toURFZ5TxSngtvPQZzsoBdI2CkKMNeYs2fDxeAuW9DRVUkUlgZanpt+nc1I7dzYRCBZJI0IDUCPF/XGM7O2P8X4JLM9SlSSeKeTAWryxyiGVgLJBuZCGCzxAaBYx+JtxoGhorRT7XHfPkvKzZ29XYhsGBmdFgGUClga33zbwiOJoYXgBl2NS2Kf5C99SoKr6QxmkVW9xXA1hFI6Xh+m8MicryPg+yTUqZI7zKYm6nFf2/7hlsuBBDjmZ1qyJBkWF1+WrldKp73EdyFTUbh42FVpt4Zrj8tJoPMjBLsUs11AF7/uC85ue6NUs3I/dUPHvzbmeV4OB2vtDwagXsuf6mfcMpOwhV+/npRSx7yxDvFwm9f/qFpW/fy9uY3Un9IUynrolUsXkp/CKzrACDqBtIfSbLRh6zz/7PBHM2zIG9W3qavLsZnlvef8jEu84l9SBXTRv2rAKDqy84xNHTxF1ImlQigC0gOmXiEJ98iEA9pPhLFniK5j/qXMY6tTZPvTpkeH2Bx4fFtI45sgKQt6M95lv/d5waM8njLOqWnz+85+n/vi14Q+7z+JR5Vud+M1vfTMG4gqaLxiljROR/0yisnOl8zMFPcX1M4HWKj1bt75P8vdrJA7fBtCbX01rkJvurU7pqZrBtv++OLz4I6iLyFOX1oom06HHHTjw6XCcgv3nDK9b2QA+tqW37r//AZqoLOWaN4Wzrv6YBLCuqhxtsYXnXACb5GsH7or/ERSC7oGdRnWE+A2TgE1EaxZdtUh8e4vI0gEMU9f+LMmQehJ9Hp1Jc1izuTz/g3ffMzxAlYQj+/dAGdBJi7EpEHXLtr3QctTDS/Vas0mePUNE9CQOFicg+w6PqCSdBeiy45zRB5/8/PChIX+i0S+/gVceGonPo8PFMxdvKGNW3/q6+Qv+Wx1Cz+OM8uxSecKyi3mfNZCriYw16NV1l3BEKgv8XTmivo7803AzAduvRNeNCELTYI5341zSk6U+7dQNc1LK0CtvuHOUJDorNnC/JKXxfL2EmQ2UbJ9shEJHoxQCI+62i19DY4k5lGKzFn1fQ+WP8jB4DF047f/6f/7llcPcVGX7AnUcF1Kq4skv/DQK87qAvhpE8QXNVlN4f7DtveH1114ha/L0sOuTj9JByk5Z7u5SLGUBxNpFIFiI+L5776E0xsFkwB+BvN7rxPYHnVSUXTAlDE8YWIDldbvHykQTwURlfo+VW0IF8Rxpwc5KNQEXp5jAxddUAhta8UDpQkcVJGEhrWizUNZFI1El5YnITmShAkg52CsocJzgJovg/V0Y/xayMp/tnEf/rmcvFRGcCL2Q/CyHtTJxy8oybGUCk0JexS74NZtPKzsFfvlshT0bL1BvuDwyvvXGylVMmTEEzX8MwDqfAlg9IipuM5M/Yd26Nexnb6NCg+FON6xUC/lMgrFXqb4gz+4k5WviLeI/uXA+/2m4N25gr7MYwrXk9nl4PWcB6OXT6jVcCSh2k6awOxvV94fPIr/ITFgzwCmbMgNBJE/1E0CB5WAe//yT1PHbEErDi/T4tpzWNVSSkBdjtqidyJzLWTxPupMAmA7zXIsxKvSwu8FTt5c9onfVSgHFy56KMSUNRcWup9ax9XJcXbGHZ4NVaF1U6+P+4A9+kCL34RhirARESgeRW2oYDSHiWqoQFSgm9h04cDDhQ71w7qO+192HHkw/J9DpfcKd+3hrwpVqIX43Lj9LNdF7GU88+07DIx58+dyKpQ7UeHuCbs17VAqjwJmfLS5YKddRuLyBOw2TVXg3HK9f4ZE3QDfJRXU/ef+0VQ4NAI+caIHraAzsgvivgPSzztXatSR4ITcE1Hp2eh1NwVV5cvBcInz7+UnlDAv8N6BQCqpAg/9V61XBUJ39HLHmgZ00QspjW0Cje8MCklQmcKv0IGYeMl/eoht85fXpXoRAFoR2lbHiDyb/JMzqtXwGjOSW9OWZUchaW7Urq35vlVgHiN37Nynr0t40gL2Ml/H6NI9ge937Xgzwq0Qp39sNAf8m99E9Ui2tC0SFLtV4wT3810N7o7mpJ8qzG2HQCyvot6yOtIdkLgNcNSyq2UfV1fXzTksa1WBg5vc4CAQBNcf11cPxzHibb+kG5Rkv2oC/m4BSc2dFhPLKRpewZklK72sTRDme04ZJ217xT7Xva+/09exGTc1xn4skdIUu10orNXdW6Z3Wk52/l8Ol5qgcf+3ZstfG5dq6Y6YSyhLMGS5TLcC0lxlG3M/TFYsKMruhom0i/8Dzo45RHgiKPFfvbP8EHiTZ92SeL6Oc0zVLoaYB+M6Q+LSbskjn8FadACydAejNoKbrXO5R34yTuVpJ/d+dn+wdVq+nSc6d9wzDbZuH0zhPnqGiyo73302Slc6gP/1LvxSHQqgfjdsbmcRc2NDGTo8V4jWiU3STn//5nyO6hHxmIkxkTmMInUB85l08ld/hHvdhvJ5jvm4ko1y5WU6wKpcnx1SHgpzMH73wSuNOF4XgCmDqxIkDw0P33Y0+MbpAma4332au7Jp3X8DzeppzxCzRC9u+vJ7XVtZqQPtlbfUOmhPCThL0uFpJ58DaLW4X63EYysMq6+Cyl90bC5jQjz/cRtMHdOaO7TGgBNUBYe49cxmYtxswAL76pS8PZw4eCqVgtnk3GLOexSkwiE6GRJCzJWv/+/lLZ44NU0TwjNKoqwT2l9DvFzh3i1fTXGjjxuGCkQr06rs0itmFgXLq1FQcQ8p/5Z55CMpO59Z9udT8BPmt/GJbXpsvGJbXWFBml9HWnF7RFlYiKt7sEiks8nUZb7r98bwX2BPqZhPj/fYT6vrldPWzmYiGzj4ciuH6x+CryJZfXV/FgGBPawR1r718YOXSFAadDs3oVZxmRk1NhjNiXLQ5x1r6JAnayFYjdlaCmvb//sbvUEa0QtK/981vpwbaE1/4Is0JzIZ0E4ucVX4lRAWIW0nC2rt3F3U1j9CfecmwgwXetm17hMU0gJyesXhSPdR85nrcyxvIvH/j9dfjllfRi7DT/CDlhMpTMOK/+rnwRKkhmYNDHKKFPqtG6LyAqCpr0gR9C0+pvrvwsM6eIQo3TZRmE6TpIe6EstgKDvlwkobXcyD1ZKRWJO91YiU7W9fR0Oijjz4OP2ZNwL6F8hVOCgCfw00ZdzoT7s9lHZXgTQJDBF6F0bK0/N/thKY/NbynVYKUC1mdTGeVxhxDOu3zetv0haiQ3Be+7wQkZgs2mylvKL97p/th7hZnf10AKxhTudrAQQpGcXPLvVGe5iLZGwISAOqtKr6MFqcWuRyaUghuVi1zx6MQkM9m7dF4UsL1Atxx8AwNVvKXyWgFzAKxVILJcMV4UBSpCG03S4FqE/Q+/HDHcBeFkwWPhhpffOkVQmdUfLAFH+BYoyRhOT1BCgM9BuwTE4Y8iAqf7sHSmLH5hIAxz8vHDMMLSO3JXl7x4lhXlnSFmZ1vO7d5iHzuOXbrcQ3d2743e8h/FZxlcQpOE+JtQDOF1fUY8X++ls4sOVMtI7XzgVR/AQZNmWdZ/F2LtzjaAU1SAuIxazy9QLS2twQ9DWy50IF8DeAFDIRf0yMcXQlXiFXlbVTDts0aVu6bigDUNQpEOqhWnsvK447P5xJMC2gYf4Ck91ZJJMu2subj1WnKvgPLqP8Agrp+5sa6oU0IltfLMftP84AJmJO5W4coyXCO0VBu21r+MVU53WY+m/Pnvs2D1JxmXtp7vJKGaTnZyltXQGl8r+L2V/ayYzYBxvt7JhJWzvwUp1dPhrVlI6idh8ipkg8Fqft8tiFl7avcYPcmZW4a+OzKps9TxuvfnOe2QN3r6tw5dr/cb+6ZDopr3mrdizYxVjQ5FNkrpYCcBHm8KbiehItSQLmW4f3sM8P9VTfXVcxrXMNzVqC2Cv5PPlMtdo1vshlAwb+67+j97X211v6tr/vVe3dkIGQN6kNZd+LU3Ztef6q5j374zJpk3aN4Sx7WtNaa5mLtK8C9zXlEZ/tcPydV5aOiZqXPVL6VEHYZQXWGaNbCWUTrSM7av3t/ZPj1FNy/wHWVU9ZN9tsSVzsw5qeY3+V0SpoJ9/KCbYwFCpR8sqPTHA7XPOTfvESxyqhQ/lrqyaN6zbprh/27jgzz1mwYVj38U8Nw163Dbgz5H37/+8OOre9EVn7+8cfoNPnYKHLUox6utSDtN/6/30iyrTMgR3HmrIXUA79x+JN/8k9GjlWx+/GaKf9ee+314V/RQMNKPQsW2+mwuODdAxs90CgTzs3LL+HdpJyWgMYasufxHp85c3S4985bU2TfeuqH4Kbu33eo1WanIstNmysE71n3XDX55D0Er+poDTS9xL2rYGTyyPitM1l7xwSoc8MhPJQXL+HAwhlj7XH30kLKC9hi9xPKSb3w7NORAYJ8QTbmYXbtWhwgv/CzP5dOWpeZ3wXon3Qvs50671dPJYLKfIs9HKoAUH11hqoQ8/ApSFkwH2ca83fJZE4T0KB9nMexdha38Tvbd9C1bDf704TIqjBUBmhR0fwSpOrQcK7dfxq1p/G+XoRCUBxs6UUlnwSdHisNt/q8z0RlG5yDbVvH4HW8AtiUD8zvcssvRC+bs3IWHKDBYDhfJ57nx0TYvieikdSZrEscFp4f5Y6GnQCWZzXR+jZqW8/GUDHabrv4a6Hp6eQsfctcQisRh3ltI8lSFkIF+sbv/rsrlTxB0XoL0oPyb8Tty1fzTAAAIABJREFUbkF/Z3q63Ar+5mRJ5PaB36cFngDIvvXrr78uVvlerJcUmTfTHG9KOIqCEgZ9LfXELPtiuRkBlyUTBFPliSzk72bp3omRF0J3OO+3LV08TlzLz+s5rbCYXpommNok+VosLj2V4eOWUPbayfK15pigoe5YBd9bqEvXu18qIXkksZhUYmzGwwgNx2X3FJ/LEiiSuZdQfsXwv+9PeFhekIvVPAvxGPVYVhRSU2D8JGjS45oC/IISXrO3ecII5UdryqSAgl6+eCN4r5SN55//UfO8lHu+z5s/dwDrtRQ0tsOV16LQtZrEXhOfDFk1QW7ZJ8upaXnLBTuOFaQwK+XchHpTMB2IyP3qXw2W1/wpQLvsjx/NzwvAqlZn1IFrUFiyvC9RgnW4Hefb771L+JUwFeOag/UpN+ZdQlPu0eWUmrGnu0mFqRFnBi215czM7oCoxuh3C9EaOurzzz0MvXpzve3NHTR6f+2BKp6v91lPv0ZT9+SNr+07S3gEoPYH8kqhL5Rg1WudjFnvnylrCKNWOMKof3Wh2hVqI2FmrGkLzBvjoa3NUTzA8cfrigGWdZvicGb6Gw6om8U4aiCt8/7imTCRw7WKkm9DzR6pX2MDtmoCAUO5qoqgwJ/jqeSutrhtbKkEmrWvC3WQ1UFaf73e7huq080I7YzuE7H7Y68XWu3Ft0azOYk9xrOUyemyoR6yMErPfvc6Hci0M8vfNUKzozRIm1e7QuDt7LU7ZP5zgsdlzUagzL+NPJK1b7IOeaoS9nnqplzHg/7xn6qNY32N53E8t1cBx+ZxHu/dCVDWZEf9rV4PIGOfVXn+JkPbX71XOMyctxlkbafGqsaKfdd5LYlN0RnVclkDto1ydP3A1Sxje4LYKvWzXtcmoEce2MynRlW7UvZjk13l8a2/jGr+8rNbuM/L5OyNPfeT53D8jv6ZLlPrfNYaX3U9jaoa8cTz1bhGiWgaXP0soSMsiaRbdS6ezEP7Dg4fbP+Qij+bAKo20iHSAvhYLEUDcLODJNZPodtNoWumSO5BaA3zpRoI3JiL2eiKuQxhDuNzhjOdrIf0G3AYAPaaYd+nJHyugMpy/4PDjPvuGg4ABJ77w6eGra+/krlftoxQcZNJ5cErB5DRQs+kkSt1QHVqs4JK6VIbCcQ48b4jo6ee1WiiEaokBkM90FtanMrW7U19bxWbUN8uD6+8/AbGM3W7pZ/hWbNc3alTh4djh/YlfOx5efCBh3lNjzHRHIzszQJYz2RzWEXn6ojgHh3AGjERwCrHux7sADZ7RWWYLU/iMk0hDkJjOEQy1zXXXp/In0mAS8hD+fgjnXPD8DzlQy8QjXCmpzPHZLgMyxjLn/lTv5Ra8lZwuEx4ezH6qro5VsQ1hm/mtfj9xZHGc221AcD6FdrDzsPzeYGxHyVyOxvH212PPDqcZG7OY5C8vmXrcADuqXNmvXeN8W4Qh04kDuKarp+OOM+mScRJtpSKBVVEAKsOc+/Pg75ifkQqTbBXL5APoOoyJ0FKlJjN9Y5zL0ZYdV40Eu6ELWYtV4HprHawnwiATYR8PY4evxouSDJgizrFyG2GRtcajtu1sX3y7bff4YqkLKblwObijTVSapRWLGLTFr+sN27TnIBuDeqv/+ZvX7EeqTe3VI/tO22z6BOFZK0Q0qvGl9aWHrmtAFizb3+Bume2jLQfuF0p4rXls5ZtiEZgwSwVFWIyhHGzpd11rmk8U9lE3SuXOWgKsX7OIrUD1b0QOQQsViZzJPyL6+gOjpWghRSpUwK5e+IqW7JdM5tKL4NFyl3MsQe4g4oqlVIFeXMNJkyPsUkQ3bOZhJBkBNqqtjwE3XOVsKsWeAur9dI+GZafE7h2zh3XLsve9VdQR/o24SDt2fEWmBTQGaL8kCQnvajulx4WaZI0m7oEe7VDFcCWFTwNHvKOuOJjmfIB51MKgQkaWov7CAHbdSeWIvvEsjk94zxQtCvZBsYLkDRgwhUNR5Q6Fly1bHmVfgN4EfeCmfzgcxfAzd5nXRYuYp8hrFVKt9zKxsbinEWIahecm7e2vJtaDAsBt8tpUGBhaFv1+q2QqPI+/Uv1W0AkN+Of8gR6t/KGV7JSU0BBEjWW8HZQvAnFknmd2ratbM4YBNSVat/qeK4al92z5xpWzcqmkPPGBBpLwTXFmFnIVh0DiJqburavZ08k9F0AqnuHxuHZemv/Sgi6nvxq9drQ8mdf971VGq6EYY9ijC54lY4uCkGs9tzjajBUyTIF7DuAltdWrzigMuLq8QsC18vj61zOz+35a4PV3GXgDcBOzJk1hvvHc538b+zVm5iaGldb51LeXtOn6KB70qio+9aH6r4V3s+Hcu470KmZbk/Wf5x4tpHB0Nagbf8CRpmPcTi8j/cnATD/Fj/GpOXzE+awX2PkSUTWtQdp48xDjTy/ff4iShso6SCx5qxWqjiw7bmVp032pY2xRhD/9qQZr6kM/Un31bBLglxNfznbu2Hl+mXZrexd9zX8m1mf2Cf+3nVDX4eS97U+tRp1QMc7rc9Mvad/9XXt0zqa35GhVu/s9+90gg4gere3zuvtnw91iGucUY/o6KCywHz4nEdpX/o20cx1JCSdQ6/gaxwWIkP24kQ6iGyfAhTNAczN5NzP5fXZTadqqMf7yDPJtbRLUxGDQirh22JZw7CKWuMH9xwZrizBW/bg54aFjz40fIpB/ho1Td9+8/XIzNQJN/Jh5DTyrXGUGW+8ZHoNwQBJxCEU7aLoTfTZ0kJcHrX/Nk6lEdZ0teQ6tvq+/rp1VO1Zn9yRDmDD444+KC62ADadsFgLy2gpK06coIsT4M4a7atpzLB82SrA2bp4GR3r3ffclSQuU0u6g0oDynvoEfTbsckv7sAq+6SZxX3f1OajcxUe2H04qQSwq6AeOj4BsYXHtm17h1ycpcNzP/g+HsCq+T0XnT6XcT55/8PDNRgBcnETBbFsmh05bXXfykgl2sZtrOajSTiN99rRTr78dLvTaQDiSJE2MB0Av/bmm4b50BUPQGHbdeDI8NHOvTyrXU+bjpHvH89+6TIddlI8QjtkDHqfay/rVDEKYoS2ZJcRaSPrRszcTr7PJkxigOpkyQh5Bj+bXB+dcqGTEAUwOsCz6Xk1gdda63pGLWfZE2B7+cHQ1YwACYKVww28JgoZ7niVLp3bqhht2LCBdarayGI713T9DRsiGA4SDTbyb7lGKW6hIkhb42xMI+HiirzzWQAhORKVJAD/LYCOTDHBmQqn8ar0iL7w/PPwI06lrajeL1H0nr0HKLxrZq88kxnJvvZInSazbQEA4DxuePtoV1euAgbxWDZuSJ/wSdHizz5If0/fqJPKtVvFVyH8gJWxgO98jM9eu95WHhS/Ot/XnwusFBG6XzsHLhZfeRYqjFu1JtNTW0XU7jvSLdHBTUU3pdrDiCNhWLikNlwWvTJAR4pnpMsF0byupYYn0uxvGy6cgULgmvU57B7YDmBdHwFsEemnDTs++jCUkVjc3FfP+W14OhdaEZsL7cVDa9cdi9E7R3JQ+hwFqI4hR/yr9eWB6T83lROl0UCHzzgCFpntXCdGCp9NCTM7b6SkR/F6TBRS8M2dTxtEO8tgRe6nvNa70FWEx4ugPCwB7JoZmrBZ+Hnj9ewivemykSfZrMqqNtA6S/3YxlA4VKje/SHNQCOnrlNho76mgp6R92tCsfZ90AHAZ5Xu5C2vVpTZ9KNZzfti2LiROjgqC3wEcutNEcS1pyZAV0nodrsf9/bW+4tCUNa861h1LGt9Ouz8zHU+4x/te2D0LBMg1vlKaLIZaLmns+iwNNza8AoT1mYvr9UYXIznqz/31Yt2dSOD5l3J1PU9OfF+pydguORETdoE3Bl9pOZrNHv+IsDSgIiXseZkDPI6avWZxnukXb5A1OR4Jq/dnn0SMNbS/4Tx9/W+egpqi3zmtdGvuU7Naaa1jWXk6c9z1LvrlhV5ijfR5gFSuJosSwW4Wqy8ucKBKsJyAviV0nnNOqgITl1zci/2z/c/jXZ9f5trEoPPa6mDskijKyWc3+ao0zT6uctzxnj+8QkpZV5fk3/vxmDEVGT5+D11XfdVrXFk61UJRAWW+wV79K4bgwLYi8obwqSXAEtzSUoyqeYtqvespfORcusKOvIKAOrtZ54d5pw6NyzWc4aS9iGtUVCpmq3AXNtqzqxuoZntkZRHmBeDxLyV15EEdIC6mgtW4IF9eFj0uYeGXXhGXyZyt+XVl+OXUtoaPaxuY/WM5kmE32nIHbDaI5qppGJ9WSKZ9fzlpAhI0Q/Q+MLRPwChZTQeuOH6Dck0Xw6Y7c6aRGddHRMLkTWvvvImAHYPIzZhCI4s45+iCsFRPLBzAc3mUQhO15Nwbcb9YqKet952y4hC0HGByZxe21CzFLhKwr4tr2Uf/0cArM7CjwjRz7bGu/In+oz9wzObdHvcZgavvZT20TPEPMzLHVA/7rj+huE0SZyzm460zNYSqhQJ8EyINqLpObB7X97Djc6Aic7hyVXGuk5XoIjMJ+J9nvm+niSwxYTO91MT+DAe563bdgD47MpJsynC/32/dqecz9UTgl0/QbNfC6AgGD1ULurkqbyMJdW+1YQqZ9lzwJ40Cux1baokuLZBUKKrvCi3VkemdEwT9CyhKLVSfqxfUh+vWNGFNU8FmySflyHh3uw4L9VfKnxXNALPkptGvi97b3UqJEHlANTrOTb51Yj4MSozWONdPuxKvP5+UOqi1z1F+cppX//GN66YMW4ZlJRNAITq1UuWccJ4CiY3s2AWUMdAnnv2mWzQeWy2hYAOuZMfbP+4WqPqUeS9D5JJvo6uETvef48wNx0f2BJm5XUyrg9fG7qEdFcGPVmkC5huVWvVdcBxFd+zKZ4u6F3Ezov1GiMgMZItJZVyXf7t4FTPWzxjenidWIUygzOU3IWk4sPkkhCR27gVZgm5sBnlZEThNSGe8ioKcc3EKIjy8jRRl8NbEK880REK3K8EqBcaC9q8S6Ec/iN1YOEEWax/JgJxmG7mZAndDqInPbBaZgJY/3V+7agjh9ikAcfrAb+NAuyWk7qCwNxLHctjcoxbKaMCR5m0kVD3tfj4/FNXZn3RiLUWKPHvnYtpWE0PZVexDcA6p40wrodYK88NLJdHYr0HbtZMqAJ81ixLQ2QfI2jMgjSRbTldZZbCs/JIykuqORvPm6MIj8+QfvN4+1q86qF8VCj56i+lcVmwCmlLd6TLCIIsxsVVMKEp1Z+gKCeB7dUAtvsn664dMIz3fAcuYyMswlTFGSUzpouk1mUDHyPPeJTvT4YynwXbk96k7j1zvgrAFhD87LVqXlpCQq1yW+sxusg+vwo9FKArIyabqWZRIJVzMX49z/NHArefsFw1i9lbdZ1mTHW+7ySgvwrcXz1PGdtIFl0NHvNk/k1Q1zywlqaqjT4JYmt8enpGVQUCpuo9dZlJn3W7T/5Wczb5vj/qaWviJuVDvXMSRI33U5d5BULHa14KZRJWtoNeY2zcutREzXkYQ9AoH569uNI190kuDDe4nsl9FPn2k1BkrVhbOZ/lM0/a5HqtbP29txmvBy0p6rWjD1SYUZI9+qYTokVjJt47eZfRLSf22mcNznFJtfpkzgP/CvhSSaJFuiK7J+49UuINPDg/uBkCGGZflgYA9w++3+tvvzUsWUVuAt48/GfDXBJjX//Wd4YFyL4Zlwktc925lk3Vx2pEsPkQnVJp3SlaKRhIqEPoR/MfXpOFKIA9c+TUcHYWMvK+h4alTz42HERmvvrCS8PzzzyFPNVvWzxl6VFpAkOEdR5c/zTPEIjEOKmcBgGO8jnUEGUMz1ttiauIfXdQKGd9XT7l9QA8q3GYQPxjAJa2re63eGB3UVVIUAv2mANH4vDhPcPNm6jHatkxxncAT+Q6wLCZ6oLh9YB+95qAq69LB7CGoVM6js8JYHsGe/bKH+GBtVHCbpJu93Of6xjzlE0ArHzANXbt3jkspAbvoqUwjYkk23BgNU6f+YC7PeTCzLWFNdedDdg+DfVjFR5jOaY90dfqOLaetj7sFKDrKJWbxEM6DSUknEP/Lb5m1bCBcmMrblg/fAIf+CQ44M13t1HZgYo+M3D8IebP8eyWvavKF2M9YCtn96Ggsidz+8yeR6Ml0hh0AK2gRe5iqr1EbInrLEHG+gaMorMDfrnRKRK2L+lF55o+wwzWSe+n1zzKnq3jVwaB/FQbMXjF1PSe/JvnpDkq/Yw/93GrXoK9+ICONGkBZ5i7ngCvs809aHLhRgwFGy34fgsC+LrjShT31//lr18x69iQmp6pKy6c3lbRsq5mX9Ptm8K1erouDS+88KNwnZYkk39ONrBtBN+HaHwOS8myCA88+AAcmA1pi7ZvDwlfkJWtlyYosv5c8V4lHlNCiQeYbGBQHtOmXCrudhVI8q/pEa4Ab1Kog6gsTkDVBKJo2atXK4byCAWG8VxyuRTYSThxopukC0+21cI0299QzzSEjYkKboB4k8OBJcswVIGyXPIMXF/uyLRYZ355zwpTNvHbFjxHcMSbnBmBW4olTTX5oXJQik/qWh0nW3IPVqbd0k7QUrByZ0ZB2mzoDs6lfpjEVR2opiUB7SilQSpLuBKPBLB6QDEVSS7YSYvMIxUWMWs21I/6KkHZx19YZARgsrPZqPE++WPNreDLr7STbZ7XAhylgGeGb2QTB4Boas+xBszjRfg+WmHnEC5zqQMbC5qPzKdO3x4oENbbNCSzCM/x/GTzl5GgMMkISpuPlFxXKjE4uFD3FvUn6M9YYNGwX3FYFexywUysC6eprUy9v81HB0YdoH/GUx0nVNubmce+P7MH/+ivAk4FbqKgpOM0b3/4plG+GjZtTfp1J3iW/5HLt3NVwkTLuNcm7VGOblj1UXageZkz0OFTanK2m6SGpyvvtAh63Mn8HDUTcNaASKNLpNd9jLU68zkjzn7aKF9tiGQqfgzYOqk1NzUDNZIRLMv8NmDbXq/3NEOnzX9tlfHnP3uvWodSGmV41lgFsXliy0MVOqz7T3pgS2PUs7X31PX6OPOBGmWbo8i/tmF+Epb3MjOz56qGdeZFmcgfelLH5DMoMy7JnWuGeb3dz7UEmIk1rPvVNXuYPDW+W91Pj62eGc9QXhMYsCcredI6woA7KWl69uRtT3g8Mzn1uC1aN2kUtzlq89DPb+Y9s1OcyV4asFfqUNapRzQuK6mlDLBkpbfz2e/bD1uu6N5rz1nz5/w3oJ5n97sAUpcZKaDOvQR6dp9yDNZ0dX58dgGW1zLHw8iNHikTg90XJtF5nXl4tNQltgHfc2DvsHwNYVFrl6Nb5sP1f5suiDdMF0wepfZnbVXNgvqufac+GHlfWVueOk0OLlBcfwHb05q/q65bMZwDEJ8EGi++8/5h2ecfH3aR/LsNGtarr7wYWSmFwL0Wg9S9HedLGR9SsgLQmYeim3kiqwFB172CEjuNdc+fa2NFEcPAq+FJzp8/h4QcQr80mXF/ODfq+1AIdAEz56++UhQCz9BMW1Ujx3fu/IDEqC+xh6bTJOkTkt12Dw8/9LlUn3Eu77jr9pyx+Ib4SgQA0Oe1zY+xzbd75Y477hhFerOfRw6Upi9zeKEkTgDY62lUZFLVDEpqzUZnfbpr57B4JVV1KEN2gTa3S5mTeTQb2EOb2NXohoV2huRQWBnkOMDKpDzn5wi81ST8olOlUZ7Hu3iE8peW5dIba3OTcwC0GVbB2bAB8HrD8A7lIOeSRLt9J9UlwFSzZs4jQYoKAzip1EPirkvK3uiAigj4XD6r+3LhIuqluw+Yf9fExChrhR+jSpTAWi+sckBMEwoja3IWD6wJe+pgGyucg3esl7Nyd6zKVM1OrHF+Ep5wdWeskqNV37nObfF7y9FSHPmWYOvvraRjktz5qioqJYMExuno6ZmVzsE8+bpUheuppLFA3ML6Wj/+BM+hA9FENMcx7df+2T8Bn1JsHzC6yFJIzWKMdzkPqWJTwZR3UcH19NNPJ6FLOoFJMGfhvO7DatgDKV1P2XwIyY888giHeFk6PUxj0k9gFR2hicHFC/QJhjcxGXZPhYNwp5oAF/Q1iZNbx+uoxJsU+O3n0pf5KoDaw/ilS6IQMr1NidQvUQ/13kQx854AghxTP1jgwE+r2MvaKCGkRJE/WTQDQa8cYqkXfFqQNpHpGOUdJVG10XoWa3knanzZKCqexj8Kxymjq1F2QV7jUIzB84E/tYfKCDMpKH8Oi37SA9uto+4R0Jp57LHHykpG6r0Dh/kEVlbKILG+CpxbqYiw0A5ObOI9uz5hox4J1ycCPJNToLw8vLVhe/rQVZ4/3iu/po957GucVM5tcRuAnQ5YSUko23tCNBfEelhUfPKryqMm99eOcZcIIRFKYB6srboTb7HPpxLxgNvRTKs8AsVC//xea6znrPaR853Ob+w3uTUdOOQQ9nJMFkHXM8HzV7F8uqXEI6Xi83CUAAyFwKBTIaARlSSCq+2fNA5oj1wzV4e9V0vInovX00zQ2oxjUFugqipSeAar0L7P1LGqP0x6VkO6n/A+5dYN5NTS1Yd7mz/vp+3TeY29rqbzX0qmwIzPECPJMm4xbjRKrEBRSWVl/ReHtht34aPzN2uKVqJPJRV2ukIHyBqPmSWVaM56cdTrqwyTmt/ctR0KwVqd+TyW82DSjEkIltjrr4/eXZ9MrCV80OoUky/XKB5bqyn4nlrrjJ490YvmyxdUcKqg9VxYps8uTHLLkrghHyzrlbS9cP0NI/Ye4fEUNlkyaVD7VFXtxUQNBXRl8nduWQeoenb0SoS3z/72GdMJj+HaYnjz5s1EVw5TBHxlRq+83kWm+0nCkTMJQ1639vrsOxMl0tOcz/fSRrWFO6CseaipKdnXudeWDHsX7uYxZHoSXl1PnlcgY21Op8y2x8tpEpNEs1H4XwdGWy/+sYHM6GAEpLavEjC1pvm/+tssgZNem/bdAbbzqGy1tF9KAUbwFy2ma4zydfh/rVJGfq6j4D7I2Zo4dbl2QKxnsrNwi1pmNHA/me42kZEfnxbWyJ/eqU+5esP6DSQbQdmyLq7dudSjCbECKvCiKdnn8u8hIklrrqUhDkp5HsBkHhnZW6gSsJL22VcuYyT4KCVuAl5NJMwytbH211N0brqVXMYJXQuo6ek9z06nRvBt9w6Lqfd60MoMgLXpEGdX4Pk9hNfRZ3TuPvjg/dRgljMp2JETuxBdvoRomCWzCNIOa9auZ86mR38oc52n1LHOma7ykb5+jEo2mq1P/eF3wltcu/a6kXGQpD+8ep4NVd/rb7wJHc6unIAbzobd7o4dOzRsXn/9cMvNNzKubdSm/hgKwcaUWlKf3nX3XTmzOnvCMZXD2SgMRvB2Qq9zbLfcfGvGVp5zJq9PoHPY8YLAHFD3MTQGW8nOJMfkHPLTaN8liv/rqb6MN/ziuVMkaNHxkTk5/umuYToGSJoVy1OeUXvkFM6kpQDSFXhUNU6k4c2QM0zJ0d3UMz/O2Tyn7qG6wRwSwpdu2DisADAvo3TXTjDUqnXrhz1EV4llsCuNWMO3VcdzXpVtx6kXe/LMiTxbb8LS97vJ+D7SKJLWKzPxop3RPBtW8fFZuzGhborxIbaRhsdd9b5a1suzrU71b6lTr96LjGoOKX/3+SMqI8Gix3KiYvgVZuheVykIaTOcZEwP37hilO85hXGl/NQ4dEz33suepRyl9Jp0Rg3flv2Gx1nvfvDMP/jV//PKEro1WA7GItvLyBpUR1jPU76JwMEw7hkWUu6L4OkVirpb2iolkxiI5Nv9TP5hLI5jbJ75WBZPPPH5lEFQ4eaQMbHyGU6fPDIcgdvigxqaDZGZhwyvprm0zeaLB4d7C57TAzvAQn6OZGPLkjSX1lgCZnI7T0ogWUi10EAs+IBXj35D/8pPnTe5VoGPElj1eq+O0BfA61TyREtQalSBAjXVVShFl/W4ynuRV9g8HJ3g3z3N/ptexY3oHICQzWf4JQHxAsRsNveG3wpGO+hYmsoao5b2svj1WdqsjvmPPcmkQmtubgHeo48+WlY0m2HL1rfDj5nPGl+EV7MIvowA1k433JTs2D2sC10uMnVjcFYys6z1CK5WoLx7L6Lued0SIQU6xsCqez/7a31Oo2QpLWNi3BpKq81lL3lYYkjpnWePnA/hu0q2VD06uU72q54zvEInm1PsTeG03trlcGemOOBz2XAY76nTNyWZnut2wOA6CQT8PeCicboCbplzOcEWi55CQNmdqhIHZwSo9DCY4KXXLbXEUM/qT7JVBGqBKRs/SDb3ntkPrS3ebBSf7Wz9nPfLoW/AsoOcGCII0d5HfmQ4MDc9IaLX3fTgV4imgJy8pazXJHLmF8+5oCeJNukGZyjL9bpEGbkboAJtzxk7R6WQqqhRnsV44ATsCZ+zd9lHAQjeDyBiDeOP8B7YNWqhfCkM25UqQQbkXN0Ex3rf3n2jUFQI/OzHNGRAacablzPYjEUhZLimxa/s/O5e0L/OSxPEejdMguF5XB8TOJYgqJ2jGLCRJ63TVfalXWoUxAXOrupM1uYsZkOeNTs5z+9Y3Qcqe6NItnD9/h98H6/QIWTaoVS2sKi761f1Eq+k/uVKyr6YhW2hd89iniF7qiImkVScc0GORprXtSSN3ruUaGuKQYB8lA4/gtOLtmvWG49yFEi6T60LfScep/OMbROJQXopDpC9+0McDsdJCJmJ0H/kpx6NQXb0MEkk7E2bafSweeY4HbAyrEou6XPAUrt3lU8n8MI8/+yzRIFQtHptmnG5as2qgDiNmNtp4HHddTdwEQv023Odp2giO6qesxHlONqgEc6lBI2GRaRpZLkHS5akqUcHIl6Pc6bS7pSXjyh1ZDWVNMNQKdusIl7qOltRnM3480X/lFJeOa94cW2kIa/VMQl0m+DtBpnrEQnIeF59+ZU0d1Fu2YSxtx4IAAAgAElEQVRDsHcQmaxSta70+rRix9Bh3myDHe9gnsHwvmd1algM9e4goe4bN25k/wNyeG0ePNgPnnpqmEeCzHzPWWZu7G2dkUmMtMjr+dbg4ltbzpMMjs0n6PY8XIZfMJNW3HPX3zqs/RN/ath+9PSw7+Pdw7pbrqNM4d3Dvt1ERlln9/Azz/4w3jdbm6+mDqfXtpSgsuShBx9ijy1FCZEVThj5FBEpw8qCW8tspS46ezGeMuSmXQ4vk13/o2d/AM1rybARoFYeOs+VerxKGrrnt1A39kMAqve5IsWC8Qjsb6X81rp116cDnM6KlSutKb46+9JOntIa9RKX5707hEzIOp0mIy7fjXQ5U+9F72iw9ulrs+jkhQDA+fsE+XSQ3JKlJFChxGLUWA7r0L5dw4I5VIhYNHe4mapLJnZdgKN6gee0y9YM59gQPHJs/x68q3MXDHc/fA9JYXtJcj88LGCM7z73wnDw451Vb568jRkrBK/rhssmbW28cfjDZ18Y7n/40eHwcRo34EhELQfQKxdiwCUyfC7zKkB3f6dmsl34Uju8AHpFFWpPRG4FvJe3tCd7+ZdeG7ccH2W0xmizZjbrpINyNyXb3OP+LEfVd1YJybp2nZGqj50dOWFcij2qbnZFTDrtM+Pk+vWapRiLt6zcFtyniQ130BB6CBrq3PnVWCMNnHiv9FbHo+yI3Pob/+vfEeVhuW9MX11LNd2AKzues2RpG54pT2MKm1tKg38PsuH37dvfhN8s+tTvGPaSYHNeLg1h7ccffxJr3/ZikRIMsugHkpyPHz1Yhb75Xc+lk96zmn2/h9E2mX7UrlV2L7HEQzwaejwFsII9lVgTgLVgbRHdqnlPKa/yYBW4ym++7rdCsLl5+utezp/1dkY466OZ8LYpIhhteRWa9CgBU8kMZh8alrHigsCk7mUHIMuKlXJ2gQw1aY2MvB8NsI88Q6FbKLBrA6oUBALWU1UBbdnyDod6O61OFw9n5UHGDCqrslMJ3Dz+rhIVwAaQ87xvvbclniOLT19kbeW+3ka2ZjywrMme3RTJhrfsBgvhOgkZ5TWMEdbc/wp0waygr9f69G/pqFRot32u5n7ye+xFcU689oXh5htvGu6/775aF250oTV3OCvoQjoriASNFUaaQbmTdcOhoyeGDwkX7ae5wRLCIx6OgwBwqSsLLOBsK02AvlavNWYVuhUCgYah14Ee9u4nGw9Y9sUDcpaWvtaQ/BiFeA+1aN1DgqIAt8bjKSOqvFdu2JNYjye5Xvf86YG03NRpLN+jKHq9ZK67rwuC5PwI1DUE03ChnTWNFMM6Cp7sr8bFrTWtfZuyNs2Tp8Ls4K7W3lBveZV7YXzXQQHh+juOLuy7p1XOm94gFYTVKQKaAxoLyaSmr4JXQOg4BIB2FGKu56HQbFHo83zve9+jY9kr6fbkXF8Pn8tWvFOs3yPUoXyDFog3UBpFQr7eAMGcQMY6yuFPakz4rXHbnstxdLCeaEfLvO3Rhc5BdEyd6rKNNbXcivfoVIh+5rveKgO5futg2J/72RkZrf0DzifjqmYSUngwxjFAvvfd3+e8IOjJnj1LWFHPZoClZ495cwzOTbpwGSXgzHeFOmnMec4ElJ27lsTV1m/cZ55tLWjeY3jUBAdBahILmxdjBcmO7lGpQCvtmoTsEsDaWOG7jFEjbxaASgDrnH1KZrP1nl3bLidqjspAd6/qTe3zZjTCyJDRizM8916aXkTx8bqKygL8KwgT21FJ7ulNJKOsxqsUo819qwFgF7QoqzIslJV9/pVfMe5zxspozn4ORaF+Po+Xu+/J0HyM3ARU+gbrdtOKGzBpqDF73xKJ7bPqkunKIN5d9aDVuC6V6s+qII7P7malR2KYpfRYvc8WsMmH4PcFtJ19+cWXMAIOAmLODGuRKc73UUoXeb1b4TJei6d7kb3cAWp6vjVMLiNrDR3Ppl34JTowncdJ8O5rbw7XYuAkamc5JfiEHzz91LAAIDWfYQiiU0O8njI1BiLnJwCsr+j4UpXFdRD/TJXuu6SRRtmkhRtuG1b+sT8x7L8I5xEQu/S6xeGRHjkAUAZI25FwO55OOafuWT2zygu/5zF+O2AtWwGoRf8LosQK2dPIv94R0DN8EZDluVDOzEW3/4d//zvDCoy3TRsLwDrvrnHAWdZj2vDetg/Iy9gRmS7mEMAKnNbjtb0W77S12PX4e450UlzL6xs2bkp0LqWrct2KmPqvZ9Bugu69m268OWeusEA/86WbaiILwOpV3sUzH0C3zAeoO75peomZ9L2ffjSsWUZU+e5bhhuprTvD8DzOvYunSXBivDLsLmOA2E78g3c+JPF45XDPA3dx5k4Mx2gk8DrG3gd4mS+evYhRR3F+qhbc+NB9wwU8uyc5Y6dMfoeucOzk1LD3EK1adR6gmy/pbGve9zjE2GMx+nhmo95uCGmAnwWvXT/7eKnL3Zx+kXMepuAqzn2TpbUOZegVDiujSVnnvPVqSV2Wet1QSKTYxOAcg+deNcpzkvyS4NyKZJTM9mOuGdgi+RuVCBbHpOCCtUxUn3vfSW3YuSS46ZzoDix1t+fXC8VB8Tf/zt/DYcPiwfMQHDzx6GPZBApZOxgpdLqAi0eJCTfMqzv3JBt1O+U+Dh4mHM3E2i1pNy0lFyFEBLBrONjRwQI3AWeKe+uxnZluChZx3r9/X7q8OHAnPsXp+VcehBOg92IRJZNGnArGWmWtFLa9DWQp7fp9zGEqxVfdOSabJHTlPGqCoJJ0gwsMAhqrtFeB3Nrk/We7dmV5XZRmoecZGbNgZMpixlkE667padG7piejQlQCPe+vh0XFHQVS8a3cIyXBBYWGnPhXoan3WUFmiDNeL8awY/uH8cJqfU0ZtmzK2GvUkMfeTxWeALYOMQD2bdrRYWnLj5EUrdAP2d3QMNd6mTIrR5LEhRIzPMnYvG1xWjror8YLZRiU17rKlDHO5vkoK035XyC4GwzN6Mt8FF3DjXxpuOfOu2J17cALKJC6gDVm6N7+4PJ0BJgbEYQCFJXVhk03DtdC7LfV7LbtHwXk69Wbwno7AIi1E4odUI4icA8COASnaw1tks0oL0iP6rvvvZfns6mBIQuzN09jXBwkovAx3KtHH380QNOT2Peg3tszXNvz4h5SAQgWqsWw4a+j5UXj3gpTQcd5vMzx9niQ5YkRCrMg+H6qQZg1my48eiWhc8x27/AdMGemrnvSWrS85ueSDerh5T95S86t6xbDQc5hLPEK2bsARjHCM2KMZsa65+LBCS2IpI+EQOfGS6jnwuSCArd6/avzjgCkPHRluF0kQ7rCypZdwWJn/l6kk9/b77ydLFUzhVcTgVlNC1wVz0MPPRhFtI3alps3bYpS8QzMbPzobnglvNiNsWzkBmTaawGYvFbe38p2FjScA9B1MCtos9yLeyGe77K6KiTs/CiwlTfNMAsQawaWa1gdpsaeA1+L0WyyIYrrppvoKb+XgvIYgZ/gdbaVbNacfWamtnvaUjHqDtdLoO68pS4ifyuOajuwubdGgomGTRF7VnxGaRcd1AHUqiC7zVIIV3NvBX+MIvanAMG5saPcQgCWXjTv41x8j/bMljacxVgefuRzObe76Gp0EKMvCiSe9kZhUuc0tBRZ0lF+5qTqLHtePtgGjx7A5rN6jq39bejU/a5xfyMA9rrraM8MgJM77nX0rtU1M+NpUBIRqkSNJ0v524wv3xYjqiIAfsy9Fg9eM9RS4kklzP30fFsb+7776P7Ez36gqFvtOo60lV9LuaVGSQmilTcvhSeUg3Hpu4rUVVTGKIvnvpfSs9PUiSN0aQTwacS6BhrLesJ/+qe/xB6j3iZga/6CxeyFRkFJe13WlZIBOmYusWe3w0ddyv7QgLde53wA7DY8sIvhwtqgIFAruqF2zPTmgZ0EsAGt+psyR/wcD6whaBxGPNsMZNrizXcOC7/8leHItHnD6cMnh11HdrKfuQqtaj3j7idDuDokFiDPuswr+ojtSRcmsXsWur/wQLZO3uecpF64e4g/qDP0ZjvHF+kQtpIa8Mo6ZZTjq7rBRe3Sm/r2u1uH96ksI11JWe97TiAzr8EQWwsHUjCrzI9OZZ/ddMvNJIivD+YQwI4pBMXZVTfIgT2L0baZ+4Yr+Z8AsN5798HDqehz0Tm2IUT6zhrMvzhsXLNieOw+iu0TZl9u1zJ1wAkcfukuaIvs03gQjwyf7tgZp9A9lPlyPV95/rnh1Rd/RPvgcxh0K4fF4JlriI6soDbuaa51nj2qc8U26Z9SS/9HJLRNI2lZQ6ExYMp4aQ6kVDQQqGfNC5HrCAxG8byU8s++8efghtTcVf6VI0lnoAZe1jE7vsCr7+leWA2TULESTTLqe3Wy86QzKvf24yWO6l5BSXVuO17yJ89FYhzqFPaHeEjuuNgiNCvW01wcIzkbN2zAqQb/lj2h0ZjoVSpKaGCWETLtr//tv3tFPoHepm1YQo8/+rkIaAdvppfekkW4vB1wKfDisJnUIm/2MH2Zn33+RQY/fdhH+NBuSSvpFf/oY49jidCsoIWxq85YAS0FoUJYnsV3f//b6erUuz3Zei3lJQCDAg7LWsxgQcv6LU9VhX1qQbrntCznynrNQjUaQJRusd5qdlu1gcgFrZuEM7Rrm4RQOLr0LdQQ8NY8jpWnwxiKOZEvOXi9u1YaDcQyKC5brCbHIZdG7p9JDhxsldoaiO2HaDvnmk/J7WicRcnNEtcjICIQCpj7dI4sHaa4tl6Q8EO1QOHzdZvys54mx2Mpqs997nMZm5vmzTffxLtSyXN6Nfy7oTe9xr7nB4RF5TjpmVNoC6JqjwuimUuu4fhmYqF2D3ZXZM6JXa/6dHbKhvutQJGKsAGG8s3g2UMQ0ifcUNxNcPjOQG94f+vW8qcLPljzHR9/hBfg/mS0aqEp1Gw7dy/ZtXPmL2I/Tg1vbtmShgeL2M8K1sOAQ4GkpVkEsYZabYRhF48Kw16MZd8zJR96mJp+hL0VBM/Qo9xw+Je+/KVkC6tEPVSxMDl0Git6kNzXdotz3vS0Ov9TeOK0kN17Z/lMUU6oQ45VmdBmqASX0vHKcP8xvFYBPgLVeKgqu7m+Gvcw+7h+r+LSxUusDNvyXHZvpaXIVNaCu+6dFRynz3mEUu2nAnxyoOeHZ2V4bj8hZz1ghsCL2qDxVILQRS9ApRUt7xvQzv6Q9uHzC5ZO2N4SZbgIo8k20HNRhiZz3HfXHXn/u2+/XUkcrKsGwGk4f4LZTqXpntUCsh3kFYj1q9NiOuDtNR5dMwGxn3c/CybjGdSbHSBU1IfuYQ11wFkIOGrAyiPXPDl9HH1OLxhl8P7IIdtpV5UOPSHQBlhX/z2N11/Dxu5UZ6LEK4TWQ2ST3t0+lu5Jz9OxFs6Fytdvv5L0wNz63Ini6I1NS9fOBaV2KHvaboeu1XrKF+7fvxdDT+E/PzUhzVk4DjhZBHf8brr7uF8OIntOEAa1lNFoDAKgAMTyyLgX+1cSXht1SM78yy+9OOxEZ/jlXFrPccmyFZwROYPzh3sAkraCVv7pJco82qmPfeoGyu9SC7oiEiiFs9eVWwOefc34NxQWAbNyzLVrRoHUDg0z5dpjGOp6/BOxU3n2Dm4KyDhJqi5tVLzGdQyVKkMYj5S6w786v01W6eU189tKPQmLMg96YKdOHRnWrKRNdcLl1fkoshQPrNVhZjMPU3Z0EoQDg6REJXdiBvJar6+GEV68NcgiDdwZViIAfOuBXcq5mJPIWpa1AHz2yNgD2yWErwhe8x71YGhnpfPUDDPYHzOv3Tis/9P/5bD/0qxhx7vbhxe2PB+q28xL5YnzPAvSO/1Jb5/n37kyCljUqcq1SHdFnFBxYserZgY7xnz+VjokhiNzde2a5ci5ZcPNNEeSvqTsqDJcFSGayf4WwG7dui21vtV/GtrWlrfOt0k8hzHwNU5cO6OJtxBl2LgJioae1ejm8ryOAJetTTGWlauboHKMAWzRjkbK2/nkdz2wc0gS/hDe7G4qKalPdJqV8wje8pnjw8104HzygTuHcxirM1vFhnNncRjw/OdwhJwkMesw+uIwUenF6PfVGPC7P9oxvEYbdPfLWRKSV6+/ZrgDHbOSrqTnmAjZ8jYUUCcsIHp4nnX7+m/9bjpNTscjK+2k7/U8vA4t57vJqS4eR467ZuyWPKt90pv39KRl56nn7nSZOjrkNR3Zp+pPDfc0gWhAtmRo23+eLWVCm82xHB1fzSFXlZIyBLN9mWsQTDBefu+g2YiryWTsCe9pdPR6PO2raaG+mH1ggrev6/XtMtl5m/ZX/9bfu6LQfAMX93FCSo/AdbkeN7mvuVn27cOjKo+LkKBIWXDmZk6InwEcPH56+Oa3vw8oWBeexO/93jcT1v7Zn/359FR3EbqwdrAJo2P5KSC8x9v0ot8ND2gP3wkPZYHKyo8yESiFA5u4yAjAdk9MR/m1F5ui0iprXozw2Bo3tivuEppBo5ncCOuEpFp4Nge1lEau3wEDP5vlm2fK/er9RUpPWe7ygLX6gNWZqb7Dn/PgMi49dmapajRUAkQRsvX8el9bCdYIHaOKoyyqgF/oGRLZP+JwFAfT4tI1N/1rcmP6rN5LAKtQcYO+8cZr8fZIIfAaCt1b4MDmGVjf12n5Gw+uvtPm8e3wqZzFdbCyOAk5NmUQ77GCqYREzXOFeAo818atmqO1sZ3fS+fPJASmt9TuJBovkrdTd1B1wnrsJmRpaHr9xg3sl0+Hn/u5nx224s2bA9/o/oceRnlcJInwABUWtrlLApJMrNlHRMAqEIbsjgJ6PZirAGq2o3PtPv74k4zNdVvBPMkB1RCy7p3e2IdJRjQ8/BIKq6zW8twthjfuvCUcyXUEp5ZuSUIkyryH+QUbCnW5cgJmwbuhN0PyetbtKuOZ6Hxa+eRanBonekZU/gGnLawvKBXU6I1TwXRPbXlASsDk3oJYFUQPywfojgGte6WSyKg1aXkXqA7H4N1dh2E1TfpLvGPud5fUdS5rP2eBGZLXG048Sz4PQ7PaoPoWy8wBkuXXGkXwbMmppXyMiS7ezzHnnMT65v5yQo1sxPgrJVpUmvqa3M+dQuDrvrdXM9HjqTLtCVD+vYeuIjcmQKzX03BL2ZfPANj+uf7Z8KVN1mQ+ppRNKjXHZ29uhS3raihfz4BKv4Asmd8YYRo8OgFKiHcT82oQ3mWjJ0YD0nV9+aWX0nbbz3jdALRQFyr03v+t81wUIZuQqEgtl2dUSyAtmD2BYn2WEOZh2nfbIvPee+/L+di7dz/GHb3as7/0anQvdJX/6iDkqvnP4beD0Ilk4DvWcOsY37nQCPCcME7bVZoEZIUU6Wd6yjKvypOsbSUGp2C589+s3Wr6UYlSk1+lJtu8RZ605Dv2onMrcNQwTQSL3y0tl/OPIr7cvK6xv+LY0FuvHkNGJDomXawcD7MwyI06RZxFpNX7nR/Bu2Df8+/5VJHOgmw6n5JPnl3PdIVci9e5lDCyZ0K+qB6wrL9gnmtNTcfbynGay9xfQ0WVdXRP0oM8iwo9C/BYCmCX4emfY3euq2bCSRwD2O7Hr8yUJo71vfgeAayAR2cDenbmdZuHlb/wx4dD0+YOR/YfGX705gtquDRVqFByr6DTAIJ0D/abPP3qaImRIl+an0YdlwrqR5e7Drb5VL66DgG8zOUKEpVWgB1uubkArPssXrQk5OG5p1LDO++9TyTs/XhglRfzwwM/Tpv6RYPtaPeDQXQ0eE0xhR7Y66ktq7dbw6rkTu2FlAJl/Y3gHYEvvmHDppyPOmdZ7uzE0VcDsDOh5u2EA7sXL+xMwOziRH3ZZ3jGp44fGm6AQnD7Wnigp+D6YqC7Z8+F544DinN3Rm4qDowpzsUmjMlTgO4P8K77vCfRY9Z6XY8Rfy+VIE6w36z7egrOvLLC8z3LyCG5Hd/6zvfCNT57lnnU2DPy04fbAKzUrdDOglcqutvzd7qh3p+vZGol2HUZWBWlSi//2Pbi/e4H1zp1YfO+MsIT+S5PYU1kAGxFtrqMLjE3jmj16H13yEgfOK/h1io99c/1iFfOJfcyaikNbBPe6vnkixjNrpq6dW2vl7321/7237+yDMv8mWeeCa/lESyEtYShVLb2+54H2Donp4hZ9Odltk4Ncb9Cxh/tPogF9T68rKUkbj0Z/uB7eM8WUcxXKkG4Sjx0L15rGKm3aRWQbdu2NaUZdu7U49DCgoLW5g10nrT20uXKg8oDFge2EP04Kapz9sq6j2Ly701p12TXRu8L2b1YbpAcyvaZ8M+a53iURCKgixSUloDCdtH4rzgwrUoCdyg3eCljBZ0h3jyLT8dGcOIVdoJ369V1z1kfk29UgcTKkFzTsv7K813uc8f6wguQwsmEzUJE4NYun/QmZSvxumDtoYceGvEH33jt1SgRFZDAyxp9N910UwF5xmdmv3/zgBXoLMCeL8Fes7rLS1Ebyr8HRsczVOCjb7b+b0Bxe//44HBPSfFY8NZ6200FBLOcN9ywLvssIRMuvH37hwGgjz/+BEB2AaH3/fBl7x9eefX1eJWWwDczsesjiPI2eJCUrwffOZsPEXw2RlNC7NI7OJzOofOr978yaK/EUpc8LohcaB1aS+LwX08cqvlvhlL9MAITArvUhYywLytZYFhhXsFihfz1ElrCRMSejH09re2aUYDhrhXfuEC/1nR5NcZCopSsC9/36ZhjVHyjXlZN5epe6mBHcNDXYPQ6F1uGMnDtFG7LoFjsAfjb1jhlkHJmGEM0gApLzroVNfyVfWnSDe+pguEFpMO7YoyzUFBOwRwpPjyZXvZNm+HYBxBUiZ7sC11gntfco56tA5eucDoGzJZX0HL9RHb6PDUPRJIpG+d8ct4m96TzLN+rX6eE7lg++LOybBc1h+Xrn8H7dkKvuoKzlY8xdGh9xwMARjmxJkAomAtEER7Uc5ekiFqTeo6xt/fq59I3UWd416e7cs1a4uLzCw5isEgj4D9BmlSPyGHusQbngdneel1tb61StTnJEXIVnqYF5kkUpR387rr7nuz1D7Z9OOyF8qVHdJyop/E5Nhg8F7USXe8XYKns83JApAyixg7/pWsj6195AH6w6AA9kVVqUcR26T5kpUXr2/1GAqbdy3lqjoOS5fV7l3WR8Uaf2r7xgirqrHcDtt0B0jZU/Y3vfiYE3uP9xqWbk6QD6nr4bIqA6nGJOT2MhsjVV5V/UIq6njclpEhIPYlR2Cs9hEcoaHOe8LQ6F2bQX0OdzzWAfSNi+MaGRSRybX/m6WEJkYy54dHXfDidyhKBv9UY7EJlApHnT4lje9mcIGUJVWl0pwTAAoqvsF7Tr1k/rPvT/8Vw4PKcYf+uA8Mzr/ywjNzKdcs8XODeKa3FNY3CKPdMkjNsXx68iooUaKq1dGwBI85T++4y6Tz5LmvXrIaitjjlrMJNVp+DK6QQZE64xw5k9ltvvZPzPJ2/KTdPm2SMcXgz0WDPggBW+SyA3XTjZqpcrE3Vi7bRSoZwf5/D/S0ffD8e0XXUdFW/xehxurKbx7rSh4g5hAzbe+gwGf54RDXKMb40RKYB4hZAcVvOPM6HJjAdQ3xmM/BOGH1BFpzHSLvEObhiVRDW9hLPeR7j8CL60/N/nhvPvgYKwld/bphG3fLLrMdsooSz8NK7Zyrx9Mjw0iuvDrtpCBWDRz2g4WsE12VtelOjKpQoNUU7H/WOjnIrNO9XHY1yIEw26XCZevmtqz9baxqvOgrESKrgOvx3DSNlu3suakA9wHstUVojzL36NogObLik68w4ilpUo6LZNerk2liCtO1xZbdRDQ3wG0nkm23+i9WFuFBoWO1M5q5/7W/971eWE8p86ukfZuM+DAfRqgS1UfXmyHUkkxQFrEfMQ7QUAalC1kuzjc33HvyVhXB9vvjFL9RGZzMYdjnBAT6DEvCJVX5JfNKLFWHFBLH4b731JhwZwEe8mAVQUzw5irsOTXGlqmOIKLyDUBVX3ttAo5vX9yQxKnNcZWyi5CJgCnQEHDaPTLgdE8LPQ+VBqQ4UBRw8sD0hq0au17O8pi5EFhwQpretZ/t1JaqnSkERddw3oYK0CZsSrk2wt61gVnZ3k4+tSoFHti2KaPbwW9/4bbyFH4SKcSn0g+7an1SQNQfSQO65557RBtjy5hu5q/N0Ck+Nf7f8jl4zx69nUQGjBylKYGLckz93SsmkVyjhgoS+xkKiW1eViX+11efmTQKc88f9X335xYRib9q8KQdRkG8R5veht9jYwJD+bbffRr09yrgANOX3+pVQJV5NM55ffOlVAK7t9GZG0G0korCeEJAWZQc8fsa5C/eGPSLY7TUdFVyCTAXqDjK79QLI8ZObU0aI3ola0+IB1z40UTErFHdIKwflyijsQ1zXMJMfyZ8T5v//OXsPQDuv6lp3qZ+jctSr1Y5kSVZxwx0bd1qMwSShhoSSBuHdJIRAQiAvDZKQ3CQXcgM3FwKEJFwCNoZgbGxMcbds2ZLVLFm9965T1N/4xlxz7y0hJ++9TRydss+//3+VucYcc8w58/Duo73SXb7whS86+QDgw71GklysmyyLFfUaG9Cn8XOXQLHcBEaF8mNoTAc5rJ9sFIYh6zU2wTFW5FS56w0/Uy5SmM+Mo+bkge9/X87ARj+3TYtvtkIsNLcKiflgo4ySfo6ThIZ4hJgLGLcOJSrwt+3aS4D2NkcfBI5VHWCEjHh44AFeHRj2fm/qtq23TOqhpXIIYT0YM4ym2z/LPmGcqQ0YjlQFOjbgGSkIlsBAEhbO74uxonIATgsaZHfd0/oEtDP2gMTNApPIQU5pLaFVczIehpj+4bpWX/23fNkLZYWkEQBYsmgJhSHzwWbYXlWHGlvDzw0AeN7q3Hh4qXvL3FVnMQ6FeHG/g2rdRh8Cuj900jgph9XVx/pm2cipcvp2Sj5AQiIOIAlzHAT/8WFAqGgAACAASURBVN1vW0owQmWtrlK0AtZ1udihg6ol7coetasO9jfmIdZs2pSGA2p4FjUmQ8/btGnuoOfOfREFABAEEGROOawCWAYi03+qD4VsqsEwGqTGiwM67GO1ZVwg/tLjkxGrcD4ClGara4O9+n4uYrubkiUiPgBnA/M4gO0gVBDstcjDVyzgkonmVAJFcodcL9s6e5xI4NH6BLS7la6+ZmzQ65Ns6naiOD0kKdrKiXkGVOpvB+r9c6fP0jxNdUTjNJUJVK5pwxOPlnb97dA6VJZKYIz0gpuOKtVyrI3I5EDqVziIJ3gO8IUBbBAhoNtTAMax08qsd7+37DrTXnZu3lm+95MHfGaJDLYjF1EzSJKIkjkxy84ldi2kBET+0m4E8NdoaM1nYitXSAmByzTp+gBYAOsrFQE0gLUTwsAH2CfvZIfC9i+8sMw2HKeZSBwadSrIAGBgYF9UrgL2Bjb10ssvc4UTAKxvu77SwWemDGAVkRuv9vZIxlyztEYGc4J9tvEUdroHqJHB3rJ5u6IXAqQzL5wTFX/koJyU1nmAIhntXcr1EVM+eIDWibDBYTmJR4UT2Ih9cSw0fieUiHdcEcWjB7uVhKw1AX4Snho3e2aZd901pb/sYjt192uVGE4+EsYe+ckjZZ309GhEkRUAbhuL3lMfDm6QE82ztUlYpQNeny7xbGyjFjCZ+KBJguTeir0Qe5rZpXGVAbbGiT0J4QNx4Qv6j2qljuYUnPWVo9st98EvcRfMnHq1BQnh0oeOaoVEgv2JTers7LQda1PCMOsmHaPQwdbvPywA26EBffTRR80M4imRlc46i8LcANIAsWgi+UTqD47URLAAl0m/slKC/lk6/NAoWg8lYEGI9JAA7H5lU8rua3NHBjOmqT99f/UQJNsQKrvzDXc44yzae0YVgtS/nTzF8RbeWiu7GJ5Wk4mNMQ3jwWJNA5vAM72zZA1j/MNjMzjWoPF3AUAByWFasxREvp/D87Q8Mg7tmPgoCcHHj9MhToKaPXEmhBClAAtlohKsRGJZsLRpaMOst8501Xl54TX1PRw8GErm4V/+5Wtl4cKFTrzpOkxbt58GsHnwUM4MAGsgpPFZJq0oL+6VEAa/7xRgjJCgtKMKvSAit+E2uAh2rHGQ5QJmEWoOIvs0xh2ZyRDNL0YwAS7j40O31rZMYJGHMeVXWNjTpkjHJyCye9d2h2VJzDmMpOAYC0jtiad3yvueXXar3MZGaQTp2Uziwdve9lYbUjxh1jItjVdKU7VFiSrXXvfKcvHcWeWqSxd4y+CU1L1XDy4BSj0zhxL3SEj/sLxnNhAGc7mAyeTJFzg5xZph3VeEFIOt5BkANayjLHDOvxFajV7QHjd03fpbFgLhVg4bQFO3wA4sDSDqAenBzYjVqEU4TrGekg0L85RzjRwhikpHiDP0sBgGCmADypnf1L4GUI9C0rmX7ChpnV17zRUC9NJWi3XmkFgojSO6wkEkbbA67fiF48bp2yZtOuOG9GacqhcQKue5YS1hUYg+UEmBA9vrwJmktI4MwJn6Xe7FWdYJVuo6898AerhXSxlC144sRzNlMAFQjyQuOglhO8JgZoIAEo3MMudsD5YaRjTZGu15jT0Hq+UWNVrDCPcI2PLCmeS+qfTRg6a1ZsgjIWD9sWb5mvbaZ/R9tzLLYWXDWQ5HmYfwfbD/tE4BxsbmCWAbAKvakjoWJMQkuOLgSPacdTFD5YHcr13XjEL5NPRQrgIHnNbaNddcbTuOnvxb3/qWS+6RTHf99a/yevzBQz/wXMWBFRaowapVIEsljnx5DZvjiwOO9W0bVx1SMv7dgtT6f5IMcx0HgPX1G3kgTIbWrkK1buxSX60RhvNFkuycVTtpzb2xUDiPDfRrZ6AesLZTwVaFPQ+2yDkUnF51reR7cIj4uqbChE32tLH+OdTrvfJxAA3sFsCRSgh6uCFi1a677nrvGzL5n1u0SLKc/Y7SMXdey7qnE9SUZI517dlTZ5TpU6YbbJ46qVqdZ46XDU8+VtrEyA2Jj/cLAommOFT9wDYNVmTjFHV8K4CFs3OqKWen7s0l6SqA7YMkbeyUMuWtv1B2iIE9su9oWfTi85J4KEIlRyJKI7H22M9cMnTew8RCcr80kUFuNkJaVuwW48HZ4XJGJGM6+TRII8BFVhgZr/Pwn774+bJO1Q2IALrxA5+kPYBO+mwAuzySTWU3kOIgU+mnZyMZ6rAkXNhhPhebfOPNNyn/Zpg6S412Yvi564e5RnK2X5KoiRMm+XxzBaVKJJ0PwBJVpZXsEe2JY1r36LmppkHb2K4dW8vJ7VvKlIF9JPHQnlEzg27tcZpMnMAoQRgQGdWXvXJCtqpGO2kG/cUg99UYTVYt2ytuvLEc1N8MFlm4Q+frXkWdaXhAk+Cjms+Fkqgh1yByjS2NyGfYjKaEwO6Y5zVxAbYgz9PWPdNKCAQ0akH67MYWZNn6dZJRroGuZ/f3WttRyopGAwZnFREHCG2NYjTshUm9+jm2HfVlUBssqs9/A9jQ84MPnWCpZ+I8hIGdNWum1ky0qE7iMXEM+VJ9PvR7f3RmmHQ4jz32qCZ6olDvTGtLDCLR1YHK+VDrimBWBaCszxukBbK/HOo+UrZs3yyx9IxymcJT0T+ecC3hMww23bZUTkgHI96p7k7lTXTIkugg9m/zhg2+OdqkAV7N4Pk/P708zxgr1watIS3CaTkg9sK9qUKvdO6gRfgpvHK/t6L8VhBlZs7hzNPy1iaX9bqnDBc1DsgKVjCO6O3CLkZfaGrmjlbG5Fvf8vPS+swwQxTMbqwbSuok+GtOZEyedbe2Z5GgwPsbwLaC8mQavNBY0Pr59x/6oVr6Pm5QcUps2MsBWJYNpaMuueQSjxOG9IWlS70YYDyp9sAGn9453T+DeV7j/suMJzcWLEOEBDKkHYupAc7qZvCCJNPUB1wAA4x7CrmjeDLPF05RsDPhsMDIzZrZqfGbKQaLZheIyCM7Ue6q2UvW6WBt8I3q2vK0dIKwX4N0cHYoyXDenFk+pGGYhujw2Krw6Jr1G6RFVF1DGXsyWtEn4gB4A+j6vB+2kHknKYuvpyu7davq31Fhg1Ap9QY3qQ4hTB0HEy+AqY9A3zvheVj7oS5sztzh7DH5DnGyAewHAGKjjBoApq8bLMTeAujwMxxI1qJhm/XZwTDFZrcV8jzkaR2rvc4FgK/Og8uaQb4IRESGcBg5WOMAQbEuDV70P57nne94i7vq9Wp8SIB4QZERxicy9yEZIgEm/kO/GJpT9hy9v3dLzpLl9syk6rM4ZDj4+Ry6EsHghG6rv5xcahwyRpWJ1nXTaXVDgnqToblCYhCfn6F4Sy/0PRnumckKsPWeY5ys6QyA40JOtUyHmUBYMtdYDd177NPoFgOjDsh3H3EzuxHG7QWk8H4bbAZPMgFV8iBSMEW1IR98QIyWAAB9xFOPFuGu0Jq5uxyTggk0e8Vc5rzGtwZw7DGz+ZTwidC1x4J7sQ2WZlX3MVtVQw6KtccO09gAdokxAjxwfwsWRNLcMa35b3/7264ugcSA6jBEKih5xv4+4sMSOUvd264Da0vke+cV4JW7DTvLHLC/Gwy3ftdfJeu8pR21C913dCcLliu2e1zFin72jgqV5uEcALNaR9vCOh51TAw4DdjDmY7SgvXeOOh9If+VvzZQrRq/cCZi/9Top69R3x3PqhcsUNxr2OHGPqvnUX6Cf0NURfeAMxo4o49Lh0EUQALwLI+LFNqvsDThzyAeYV41dg5lAzT1N5NnukkAoIQmP0rlCQC7d78ZWF61uZ3/bde1bFM1fu3sJcZeX1ulqutaOqS6szGCwcCK0iynRk8pne/8xbKn7zB1guouy9YuF5EkJ+Nk8MpUDAiwgg0/6WS4myTXItEYR7BNpbROcHbqM0ieQrdu5l8gjUiWK4oIILrUnuYJkE0ew+f/4e/KU088Xq679jqvGWxjzBtzgk4/GNglS2BgQ4bSoeRwzpHTIjDmSO+6b+8ed49kG1jupp8NF1ExQVJHG6f6agI4NSVQ9OiIEuEmSV9McmokdEZ3xVxnrQwsVRtoJXtQ5wU1YAcItAOmTosZHydQfWjVitJH9WDbegTCT+pcY2zJa/DCEYBlnyuBEYf3ALWJ1fCgR9e58JJ5Zd4VV4itVfRaTsDS5avKfpEyR3BCkFjq/CbC6HOIfYZDRnQPMt2Ru1jjflVH0924SArXWGJL83xtZaAbg1L3VMoq88xpVmBpuX79o5Q8xVhF8mTap8AoEYng/3w+JF7zyMbPDbSroxjbvbKx2A9VZ3AQhvdgn8mJ0d86YZCzQeuLMqMw53Pnznb925CdsHHCZnquAb0f/oM/PQNg/bFKdxD2GD/hAievsMicxcxN6UOg9Y+LPt8tcfRklSJiUz6jhgZHew6rPhydOqaV+TKq3g5mRsTmyYM5rRV/RvQ8tDwTxcY7JkOP/ugQPYu3bS4rli0vK1R+xzpBH0AB8rkHKPmsAkDyEywkIKuZ2dZqVuLhmPjU4+UBFNna1XJUA2VNR5UJID1gg10qEP7somfFQnV44aQeFuMTh7DCFmIYAIwYZCdyaPFxsBDOHq2SIZlIEgkrKklilgKDFyY0mzC4XJfuhcOntRWldSfVUEf4KVrHOQtPY4I2lIoRFJD2D7ywf5qBzUWcAJaFDku2WMX/0RWzKGCM+D1F7K1VlsewViWpeEZ3FzLglzhfXtO5np4PfRk7d6epYUUcHFrmtXp1/C484CjJlkA4PbdMLps758JyiYTu/dTVpK/DeoRzYcx0r9r8PGObMkSXr15b7nvgQRXI7lCHt91luEptjFe24uWXXeJQ6Q3qONMm8AQLu0+JiUdUK7ZDIMsddLR+CauSyEVYivkDOKIFZqwpJ0ZBeAT61EMmLH7fffeZlYY5SEeExUn5MeQXIffoX1bpegCf1Bexb9LAusyb3sfnkbGbyVyp48NYsmlTC00iVZSAC4AX45myg6rxrqAHRhhmMZt9+K310D7X044kqWbkwayGGP0PfuADLlMCS7J581ZnwS9U+RcYFpIZHGUI3BEGSwcjyTA4hJMl09gupwK5gqsdWKdZJCMY6QOeOcQRHaPi6Iw1L+Q2hNcjUhKvBmjx7Ws940CzR/UsBhc2djJ7emOCXYxdQxaB2WTdBPqoxq46Afl9w8Da2mLc4rMdjo3wcmiju/xzO1u6sx6qR3hMAV5WdqpcTo8OyAnlCoU0v3X3N1y2rVf/8WqE2Q2g4wDKRNQEzf5AbBHjqkubH6yHVZTMCplVAqw8oGGHp3Z2llGq9sKVsQ3DtRec5EL1B4H6UXLYABkkdlHyiQN9/Lgx5eqrr/HB/MhPHvMhiENHbWl/upnLWnpK94WOPNdPgNhgLgPAhnPJzx0pgHFnDGFKyBOoUQRbPB+AOK2VUW84w1HdJA5e/gsQxTqufot+1gJsNUhuYOz5D9CdXekCGMehkdPfAMQVoKaVbD5T/dQ65p6lyt62MlixmOLVup9woohwDJJjhr74pltujcQf7KLsx9Ili3XGKZql65+iBTlAUWsaCQEnQj8B+AunzCyd6sRE0uKJ46rP2udE2fjU42Jg95bBBubcUwB3zqpeJciR5Es0YJjsdxuOnG2vzlyWMEOg4q8hkqhNaASmjnWInHrHL5W9A4aVnsPHytodIo4Gyd6rXSnv9Jom0qazmcogV19xpdb1K8p+3ccg5RZQUYgoBS48zCe2gmklIuJasdqHduw0J+xt5rxDpY/+6i//1GUZ6cyJBBEni/khRH4+CQGcCRpYWFeFMlT+8TqD2SeeeMLOGmWxBivSMFpRn9ECs5S5ylecJwGwkGLBaE5QLWIArPW2tcrC+QDsKTHRB/T+zdt2CmAeVZWDCyWl0h1SIUcSgoPCJ6NVG32kHIwzxxVt4kykFBqfhznkDFQk9KQSsU5qnI6qxuuc664oUxbMLd3CQWd0/eefXawkLxF1zJme8ShEHDk0nIu6v0h00p5HjmLvm6dpcXJNakSEJW14RqJjLzbXZ6zTIFmcLN3cFI2fhS625fp1fUeSdezFPKsZ47Plf/l3SSB6d/ge8t+zbEdjj1UJjt8V50nQKGw9tYcVFiWqTHSIM/riS+Zr/inNFzk7jFVGeweTVPiRT/zZGcrdPPjQg9IWzlNdzalejBgpimf7wSvFCxKHMcXl3LBxvTysjnLrba+UB7XZIQu6OfEhEWqRByIAdFIrsv9Ahba0Eigr00WzhBp2pljytm1bylYl3cAQ0B0nsvEjYzCyviOBJBik2qYSBqt64Ll4Y7DjjIlBj2zsVsCUAxreSCR9UbaD9+SBMWXyFGVErlSymsIleIFmLWOT8x4MXK+YF5jPbBnLoHIYc2AQQj+uBQi7aSCrQe6rPsYYYhfvhZpHsOxErWbyV1gqXtF7OMLxwZ5lAg7F8jPzELBMdQGepbsyg/5rA564Vj7vJDkcF4tJ5DqA/xeWyvuW94gH161Nye/Rz6HZAcB+9rP/oGSb0Q6bw7RRN/iUsjEznJn63MxMTKkAE4ChPSCPGY1W63zxPCxMH1CViYxDQqBUOjzaYA7Wpp+gbj7D1PGErmAwq2Ti056PtjLdCpnRrni39EUUeR4sg9QmPZJGWuzqkfLq22+REyHWT2N9icr4TJ7eWRYtfl51ZTdqTk7bweBet4thpeoCEgxYRkLmIc/oNYOyXoc9h+HFYq3HKOwKg0VYJ5/T86f/UbVginSG6GUppfXC4hcseYj1VUMklal0woSel7AH6wP9pOst6l+zAwIR3nf2UJtGIcfcbKGdn+oE+YsARtby8nc1uTE8W///Bvuahi7/jZJm8ffoID/0oQ9ZygCA3S1GZJPGgNI1JLKhv837SBbgpEoBETqn9iVJKDuUwcu4sL7aNW8AwlGUKjOg1GrQf1QnSRkJ45u1BdMpwGok42pto2vgBoANJphDOpJ3vN9lh9rFPqLXy0zyNLLnGt+0E+cC+rx+2iR3B9PYMN+8AOkG2lXCxAEM6KVF5Gk5vOQDvPb228rX/+1fVLtSWcjaT9xvgmrKjMWBw34M5y10m2HA2aqRGAFwbs6Jmx3oDYwnz2SHnBWgP/AY6xCfOLVTIdIJtlMjR3Y4CsBa2r5VbTTrGmDeNqxb66xuErymwfZpSnYqWSTL9ESTjQCSmQASdrRpR2KpBNjHmWCvpPYxASzllZz0anAZ65XVSq3OAKd8Bka6HqyuARyf0crAph0PMxZ/G2MVUhletr8VCPuX9a3NPRJsfeNXfHZ1BdI++vJxhntZk93Nrjn3sG+OTXM8uHa7bJNbbOqPx46bWK4R2Nop3WWHIkWU0lvy/PPOTOc50KjaWeJzQJfYaf3dzEmdpXP6jHrOHBaAle564RNloBKQCLL7s8WYH9U6HC5AuFsAaMSQ9jJUTgrNW5R6WdSV1JEo1hVRzyIGloC+Na48XrtCwCMnlYve9+tl34AOJXHtLYtWLRaA6hLY7WNJmrP50Z1qfEmivU6OziXzF0jm0aayhGL1UWDqGdpk84iQOIytMSDi6vNP5x2SFSQErCdCwPvUcfPbd39NtZLXl6sVGctOXO0igqgVfT4AiyxjuEAMUVYA7DyVzKKqBnVgGXOS42hkQG7DCDnI7TrHWucnz5QNwimUPxwrpxmSwYAvkwjruLYysH0Enkji6hLRdlilzYaI8DiJtllrbJTOGIGUsn/p86XvgV1lxGBJGvtpnJAsAVR0Zp6ka2mPwLvGSaNaRs+7sFz4qqvVuldAl+6ljy8sB7bvFVMbmGZv10E5+GPEgg/Qcwx3l0LkPhCD4Ks+BpHNCgQNMMh8Vqc713Zd/c1/ql2PH4ShaX1v7Kjmz879XbqTEbmLMz2d6NiJZ1+vNU/m3N+de2/mv7EtbIR6X1zdjhfVf7SGRqhqBQAWfIOE5MRJ5SggS6vlFzFgkHwQrqoD+0dnmKzvfvc7ZZ70r50SLw+o9fmSITQw0eE0VBtnnbo/kYX75S//kxMZxo4dXt7y83eV2bPnOPMVnRWJHMFcYgzkXRAilWdCdt0xapvJoAFeKZVw4OD+8tD9DypZRoWM9RAAP27QQE3XOAH7iOfhiYuD3UYROYFZgTpH+XUe3l6wEWZsXeDpITQAI/hcE8RBM0r3PkVAbuWKlbF4dA+ZJd2g4DGm1kOFIefnQ6UVClAWme945bA22WyBeoDO4KzA2besG4lyOGczp/ycjYkBIJs1QmEc3NHJhkQRwBB6W4AXySt2pLwA+CJCNMGORjUDwOmcORf5OhTvX7J8hUM/aNZoFGAAq5IVhBapfXrP3d8WUzbMANbgBa/Tpj1AWJbuAHD1SA8ES0TYib7bbK4eH/7BhqUHx4LFa28ADIeSuVcOIrw7MdwKQ8JEwBpFmNanvkN1JPJRmJr+4qd0kA0Qs90r9ngAYEaOAepq2jO+Az2s7nUYJVg6xWzou/Wbd5ctqpYBKwJopAA79V7Xqj0hZbR4JkAcIadLxbhuUwid7PlpGhNKeXzr7nscVSChrHG46XOHSifG2HEYDVMdv7WrFR5SncCKVnzY8nfh/Tcz9CkTBnijficSDkoA9WrD9neoMUOuAdKiqH+sJRsxI59YM7wIq9C9C8H9afZWDaUCsNgdLs3GXtA6yLJlraEhrklJsN/8rd80WN2j5LeHHnzYEgpYl11Kami0/nO4LkzfcdXt9ULT12Ol66IpCWuJPTsI1lZz71ayGBvdH/PH2YrT5Lqg1buP3tk1cmIAFTCDv08HyCu7gj+3nAUMVOBDwhJ7xXahOlABVVKKUzcHf+Hr14HTjwGWUSbOFqJ6+dHZDHkTY0+taoylm3RwTWcGowXDJp7Qemord97xM+U793xDh9A2lYTTkYceW/bE2vCUHjU+2DcSa6SyyxEar8C2vg8nFrAOKx/gL7KSDd6tCVaTBNpQan0iARondpWOaJR8c7lDJ+MEaMQZoWX3ML2fLG7GYa/6rbu/uPYuh0XayASazTG3tWqMT6xBZGHkCzT/boAAlVuB6tfRPbCCV7SwCcRqmNqMix21jEblkRrzn3Y91n/afhpz1GocdS7zTMjDPddO2MIKYLldn8g1QYunscE8z4s9VoFuPHWcsF5b+nmjhJB/HJUISKgFkFx86StsK3aqGyX1nWHwqXl8kCiZgQiVKbCj+pqyfnaCpGWeItnUzNkBYE91CZCeKNuee6YM3LKtjBKTyglwbMzQMlhdzqap5Shh/ImTxpaJI4eWB770r8riU2KUw836e4CGs8qUzKrP6y89LS+Vfi0nRowp09/y3nJo6Fhn2vcZqkiJ7p3wt+uuCuytW7O6bN2kJFLZ31eossuwSiwg0XE1HO3tLkWPDL41vZH0GPs0Qt/RstQlAZFXKEIxULrRParHfbM0oG4Hiv5bY+lKLOxHrRNLCFTD95TGkbbhQ2Q/wBInZSepBbpD+4r1xrnK6wrpaZH6jRUwhYHN8y7WcFRBIYJ06OBht/UlwpiMZZScrDKZurY4M4mzHJD93y3pxnGaUIjUA1j16jwaqr85/NKKcnzDmjJKY9qmkoyEwU/rc07pGj1o/49qTHXpk5K7HdHPr1K5rMnz5pT9GoOn1OBlzQp1OdMYMlfsdTptjVJi8Zz5cyV1W1tuetUNZabOK6RIT6oGufeMxjS7sOVqTeCZuCHWfuyfymPWtyarGVglyXx+aX+ymiCv88RI9Uopskifi++9mz1eZ++djKmkveA+ws3Nk6K5zwK4Nu8lrwSLbVQnW0FvgZHSH0PKgReuvuZKEQVUBlL5uVpRh2ZE7DXLlH73Ix9XFYJR5e67vykAu0DaKnWQgHkNCrQe2GhkMPCnylYd+LTQ+9q/fTWGTROMB/e6172+vOY1t3sxkdyBVoW2Z65hCjDVIQag6haQHazDHoZjhYAUYOJHDz3sMlosvJPy7AGxHAIczCfRBmEAGqFUL9Ow//XgiePKqM3gpal6rj53y+ERrEBcI38cbGhfdx5jcJavWBEhyta/q1/HUgmFkYGlw3YBOAF0LKiQOEQ40hURHBrAyJhjqv/G95GAE3fk55eBGjFquDYrBfBDG8o9x/tYPoQa+pQJMmiEY/EqAbr1PPfRnSE5DlAnfMyY4aLifE1B8+WrXoxahnhy+jxaIaI3YRUdPHBIjON3BbjwkuU9mu2OZenAaR4E+hfwcOTwQTNxXAeDBbNI4kJIOAJ0OaFD/7Ego3sVayKYNA6FaLEb1SJYqO5QRjKTnj+ytWPOMixyCvaLjGcxDYlHeC/AQsqI8vrX3aYNe0weWqe7n/ScbiuLV2xwv3pK16C/7JVWcaO8dMLv27ZutwZpoJ55usZqj5yqjjEjVR1jtLLmO8r937nPjMAJjYfnyOE8ZZnLe54q6QzPBvuwRUZz6xatY6+uCqh0TxhfHBuMNtKACKWdbowHIJSQGnMdYaRwFNJp8trwzOeWj8PYyYIagCxnZAlB1d4gwWhlklq/5ropc2F+R48ZVf6v3/ygAXw/RQuWLV0pSc+LBiLUC3U5HjHwrnTg4GeYsVhfcuDE7O0Sg2Btuj4f2Qy/nzBxshxWHC4dVkRXyGJ1UlrYlXzGeKzm88Y6j3BrrCHmPsxisrUeEz0/8if2njtEMeotz91gjWN7/dSrNTzG15loyBxEIkUzWsDh613g2wgtKPIQokZ3vfGO8uiPf1ReXKHkSFhpgUXmhoiTy2rZVoVEIcBVDc15/0cSab5ynqx1BTC4W18j+yneVgEUf0fSIUXi6cCFzSUicEBh65RRsd9+8PBDrhs9+YKpjWokP/rRT7wGeIVT2ZQL5DjDejTDjDE+mUybcqScx4ECsOj5+FwAP9dLecgQiqH7GVNfi+0ExCKfit2SkrAsQRil0QDDzRKEDea02v3mhDb3BT9rMdv1/uPw5eeZJ5F246xF8VPXjd+2rqM8c7z+VTJpgEAgOyM2ZQAAIABJREFU5MxNN93qPXxA9nOkSvodUpIOXdrozoTTzBj0Vzk/nneMHMY2OT4nBOi7lDA6ashw6/lO9BUglt3as3RJ6ac8hAniYCVsKiNuvLh0vuJynYeKuOlMPHVKpZyO7ilPfPFrpeN4aGKPDdS6Q2st8DVsoN7XK2mfrkUqItNxUtGnyXe+uxwVE0sd0utvvcUF4pEF2rpqbu+9++tl4ZOP2wl7w+tfr7NwojL5t7shAGQUe4AOYuGA6nPkwHPWDxUBFhKCvto37MVwUEaKSVu1ZpVsyYpy880CsJbDhBPoNc1akW3Yqez/xZJb8Bm9IkyGCjxyX92SJI2UNIaoEKxuynKuuPJqd/mbSM1q11yv4MprJlpP41AflHxshOaCPZERXOODc9YIZxEY/ZCcDqrXbNi8rVwkMo8oH/ijn6Qdu1YsLv337Sgj5bhTiaCN3BN9Xo9Ig27tox5doEfPfEgVIA7qOdzFVGfZKeUC0ZTBeQnca3hCdvLf+s53lqFqhLFO2GeWzh0YxWeefKp84R+/oHMqQKMal3rMItE1NM71CbyfYuUnPxpf5wNmEn6jhr4uiP0KCjBekMt4I64E4BM+4XC9TP0+LETzdTaMjb+Ku4n/nyA4/219f+tn8HuuzX+cozgOo8WaUwkHDHDD9depHIJKkskpB+8AXCFJ0yb2+fBH//AM7NO9997rCgTzF6jcEgWefRASpqzG1lbztADsxrJXpVruvvvfo0sUi1ChXLSCeP/v+sV3is2b6jDtGGllJigLEENrrRCaBS3+A9KYAGZA0FQh+MqXv2xwcVgbhbIXR1VGCc2t9Q6wGejk6oEXQ3i20Q8w6mBJgNfMDGj8vHoZWpDnHuo2atZ99bFWhkOAji4JwHLKzvo7s5wxnfzLBub5GEdesC/JVMK8+dxqvL95GAXDVGsX1ucDzI0cPdzJR/yhAWRNhoh7gYkoYhDlIMgwclmSylrvJwG9mT+NYWdnpyZ+qg3MIYUSV6hqxCBXlNBz6z2wiIQizyhLgMzN++57QLrIoU5acs1dg9cKYBMga94R6XepIxuL65RAGeWvAFp0v0q9Cnfs59SayvJkBgYNoO1jzSCVn6OfclmjmsTiZXfWAa/FroPDJXtcsNufUDVcAIwTCkENKj//828qTz75aPm5n31zGTJinMJlfcsPf/gjy1PIsO1SAsw2SVe4Nkwz2lnW5ByBgT26/4nTp5QxMn4jxHJ/+5v3OCsdhhE04o0OuNIBP1UltignB1uBPny9vGmO3OzRHS1eQ/LSJq0cWkGeD0xu7a2+ZnwAuDh4UW2gOl4tBgNJhbFTwz5VR0xjxuERTlNlkAC/5wDYXKsY8tR1sx5YI5PU7eY973u3x2HXzn3l+w885MRLaijSnAHmCLYpZPeAGK03WEk9GyFDHE4iKowPABY5BTc6fkITwFKNw2NmYB7SpIiiNDPtw6HLvU0Epfl9roGU1CQ7m2ElIiitQCOBbuvaaRnOs96bjkKG6uMgPhfAhv45PiMiC7A/OG9v+bk3l+UvLC5P6/A/KbaANpMAMMKkTY1vU9qToLwB4OuNNVgifd8KYMPx/elX6JnDEaL0HTaYzF0cjWx8gF1a+MzTWpfryiiFLNF4c+uPP/6EnyUBfzJXORb8SxJmgvx0RkNSFYllKXHizszAIvlA42mHTXuiFpAnITPnwdfX+6OkWWXc6xmTa7T1SfPZWx2T872v9Wettvps8Bln2cutiZe77rnvDyZKuwHzo/WOVOaaa17pKiiHdbZRRxp9/EzZhlH6lzJ1exXZOiLpWbfAT6/kUgcOq8SWAOdRdUMbKUJnIFUmBGAHnuope5cvLf1Wry9jBg4rm5TY9XO/8W5FMyaXrat3SWe/RntNSaW7N5VJ0iL06h66Bqi81CWTymUqL3hqT1e5//6HyySx4aNPh6PcR0ViT2ouZv/cr5X9HePKAdVnfeUttxggHFfrWhz/YTpLPv8/P1M2KhJKPdN3vvMd0sCq6YXGi7wBSoKx7mH3LW/ReUuUAGA5XAROnn0kcvJ+xoi8ia3K3n/+uefLTTfeEOwrJwlRD6w20RitE6QQzwsHsF8oVUcnRWvMZU9mzphup4jKOdg4zoWZqkRzgaR+EyZNeFkAm1UIOjS27In/CsCSxLVTGOSQ5u+07BOytmPSG1Nvd4yaEHRtXlcOrlGeziE5JIo8D9Y5RXvmHp2Zp3VPvXrfPnXmOqz5OCo0hk1k7EmGHqg9caw+M2JECCgK8//273yonBF26lDezEFVa4JcOahci3/8h8+xZGKM9F/Gm4I8Swohfs/P0JsTJwVQJ/uZf5tgkmtkA1F+VtFSY6u5akUDDjfZ0wSbzVS5+JNWl5GOnKwTJ/v7d/VKdZ9UfqL5hwbjFVVAHNRnAt4PVu7KGEWXYbU5H26R49MjuQUVLwD4kK1JzNkmfORjf2zI/L3vfU9hkEvLvAWX+LANtyaDP2DCEPdvUNh1h/Qg93/vO34fAzZEm2Oe9LMO7elN10mwPVcha4TreFjUlYUpcLYZjJuuw2bHw+fGHnv0sXLff/yHaP8tZt9IMLKuyhKCWiS5MdR8RLCRnkADw/gvDAujk15WM9To91RNV/Nv4jEBvNzbhbMutJ6Qfu6tWr0GaOALr6Jgi6IbhrSaqm0JEMFgA/jY5KlFted/FoPSPIx4xuiS0QxpAGBHjx3pGrqZKWhdVz4fHqHAwDg5B7RU5X7QbqXRjgMixiPBCgCWTmm8DsjJWC0jBYClhzJAB/YVSQIriRaTD3z/BzJI8nxhgfU/15/LxVklDzg4lO0h1HpSYaUegVeAK+9FAoBxsxOg+4GRwbtKAOt7a1LoUM+N8SK5j8M3Sy5ZhlBDfjm/gNczisUEgI05xkPFs6cW6xkl/k2ffkF57etutUxg/sWXlYkqVcP6cj1Zyj/JwLMRliqhbRSltwRY9qnoO7Uzh6lczAQlcFFiqVP/3nvPveWYvHNC7IypkwprUtbkaapTJ4kI0QbW7osrl3sLY7SIIrAWzF4QqhMzSWvV6EgTITjWTWjIxMBWhyPnr+GUYKRqeDMWbKxBr399TgJYY6uqD7Vzctaeye+CiYK1ge3mNXnK5PLr7/9VhT93iUHeoQYZ+1UWaqFL0NA8InSY1FFkf5MtrdAxe1/3iyHGgWHuGZ+4HwFY/X6CEkJ7kcHQjYwauY5d8QqWpBXAJpgzq1zZVqIL2aEr97tBEwefE9cYU5XkI+vbwMQDU+1B6ojP5gpySFqBTNoDPhd2KRnYrD2InXP4swI+swzYQ/1HQt4dr32Nnl+O33e+pUUooF+1wCSxJsvZyjr7LqsRb2VXWxnhBLDh7Pw0gG2OR5QnA8Rig7k3dz6jwQDRH032IUVJ+J5hZc25/jOdnvQ1ay7D/ec691lxwOuMA6c+f4LyrHHKveCYcX2SId1al45cFbiSlNPqgMQpxwA0iYCcFz4nWd783Bivs8v1tN5r6/tsb+seaToccf8Jwv8zANuyZRpfno8h5xFOQpTIXt326tf43MjGBUPV8YxW3JvWbdBZSVMVATeNnTMpZL/biIDIyRgoWzBp4pQyT4CMiiqCbyrb1FMOyob0XbWhDNZe6OkvQqNzQtm57WA5c0wRyX5tiiBJuqL3taku9smhI8q1v/D2cskbXlmGqyxWe/eZ8u2vf6c8pojqqGNqRwsjKeTSpf93yS/8Zjk8YoIA7DEzsDQRsCRNxz1s599/5m/LPrWSpioOLeXf9IY32NknErdP+tCjsuvkRBBRcbQIACxb5q5r2odRkSUyybvoVqX9/tyihXKWHi0333RjhLJh8WukyRV4dI09+w5aQkCSN5UW2jSWILiuQ4e1pue4ZBikEkmiEEy0qp86ffp/ysBSSYUKCnSuJAIZEj/sV0C8NKNeWz7T+pV9+ry9Auq9uglaYR93CSQlo+o+D2xYVbo2vlQGdh0oIwU6KWEGwO3W89Chr0t7/rD+VeqZ1kUAzzzi/Ny6Dh9vppFa4IKTH/u9D6nsY4dJo8HtIr/0B+RIfOqTf+Hrs7xy57cCyVaQmtYuF2vUb67yqWr6Ws8BPy/3UP8g2dgExx6b+p7Wr8/9nLSqXOdcgB0gtsG1+JPye54fuUYA8QDcydKCN2Gmx8sx6ZYcCux3/fWvFLE40knmmZsV2twgYvr83sc/eQYv/eGHf1guVxODObMviolmIKJ+kl98JJ7DmhdXlU1imX748Pe9UBGYD5UHNltJMRg8GJlXvOIy6zloCcekwAjANtFpiQegbRrGJDz1YGH2K+x1//fulxb3vjA0+vh2lbJg82dCRN4Lh8HZr2RgfbQYkHrwW1ZpJhTEz1uBbQw3RhMGA8ObfcjP+ZCzr2eDHuHxyJrrMUCDfU3D3mCTKruYI5nXTS1pHmb2WnUfYxX2PqTNlN0zIikuJQ80Z1DSgMIzCWCTgW2AgApgMbx8RgJYvgfArhKAbVcIi9JoZJ9Cy5OsRP3A7QoF/+DhH+lAlFeo0AcvwhmMa5SOAsQHkCc0RmkqanxSwP2omgsw9N1iZTMZhrBiVICgTmI0iEho1Tiwqz6YzwKYcM1sEWovqwJ8jydzRYfvKiHI7UNJGtwXh8a1pDo6BivENbi8+rZbBcL2qhzWAlcw2LZjT1knIIvxOSEDdVjPuGbV6jJO47lrx3Z9ft8yeZr6yGs8YAKmydNf9MyzqpSxrKFnBcC6Zp3GDs30YB1YMO3IbF544Xl73gFgATCSYQjAWgsqw8wYRChW90kd2Apgk4GNZJ2sMtA8jN0GM8FptQjBXJ/NwMbU6+dpvFotNSu9hc3OVrLjx48tN996swX0ZO7u3XOoPPDA9xVCnOxDBSYOrTVNGNg6wcZGmSL0akROqNkbrTTlRVM/UvM9HgkBYUPNqbvKVePKexLAAnpyHSQzG3rX0NadCzqSpeXnGDTCSTA+lqac83ysnZcDK62MYtoJA+KWJK4EU9wHjkheL66Jx0Tm+LFylcK7sy6cXv7xc3/vUlpn9F7q6eIkRKITh1etOFLBaDqtrTKR8wFY6+lfhoHN++A+iR7dfvvtnkNAUtoggOvSZUucJDt92gwDAMZqpep381zZwph7TMCXzxldDyOBj9/xLCkj4PvUpPF7GFhqhTIyjubo93vFaPEK+VnTSbeu1bqKJhHR+owJqnOOzrXl5/s+f5ZAtRVwt77//yt49VZr2TN5LQNYrbiBCnm+6a43Kcwe9poe7px1zNtWSYr2KASPXvoUTrP2NklfrsTMPtJ/48crwXbWXK+lY9JX9hXjeni15Dsvri9KfXbXrr4q89t1Qh0FR00t193xhnLs8N7y+H/cW8YOGlY6FDF66x98pOw4qtJ3sj0/c/vryhBVGvjEe95Thu7fUQbIiSLBq1c2eP5bf6N0qx7sbiWYzVKZtb5U3pHdJhntpdUry3dVL7hbNrxDxAQlMW+9+WaXaBujjH/m/rBsA/kHWFrABRFUHDuXs9K9ErIHuJuN1QCRZ/HCkkXlwfvvLzeKgXUUSUCPazmJlLUhu3BALPQy6YVxqo6I1RwqMEdd2YNKBr5wZqePG5K4yEGAbBmphhzUUMXxdmV5H0m5xsI5zk5crEmYu3xRqjPmsPEjA1iCvD0kQEoyxfkwe+48VBWWqQ1QItaBjavL0U1ryjhpejVIkpOJ3Vb+BgD2IC2jkW/oks7+0FtY3i5xBllQv+b3Bo5AK5EHv/Oh/1bahoFx2GMRbYWx/9Y3v6WKBc9HhNtvb1BYliFQwyI1sPGGZlUaYwnPRsgpwquPplRpO3l49h+RXd7JnDghz46DZBGuIlQHyQMVYxb5Cme/mMWB2DdH/5oRFd710xIu7QPd03GdA61xXe7HhJbWArIT6ohTorVDCbJ33nmHHJUJJsQyCpOVCCqA/fMzewUeH33kMZe6oCNTAlgLwhuMD4lEfcpLaum2Tu1fH3/sJwYZpxQ2apeGJ7z/CH1dLLAwc+YMt6Bt1/ejlCFLGBLBOLQ/g+v+0c62F7sjj8d6Thnq519YWv7nZz9b9glYjBqubDQAUi1fFAuPQXp5ABsSgrMHOarlxav1b2PRxwYA+Fx77bXOSmejYPjP1Z4FA8hMxj2kUYZ55XlGSTOJ4YouXtGiMd7TZABYwq3AulVCwPMDYMcrE3+/QEEyj87qrYyqS3fJICUDy1i6Lm0dGy/SCtDPZWC5l/16tpfkgCA/YFxhBigXNVIgnM/ZpnJI6OM6NPbcg5Pp9NlZI9HMVX2eLLt0RuwcbC7Alc3YI50tpZSoB8mLseC/dgHCBDl5vxiPZFe499T9ueNHyyZAUtIoqCyWy/NgFjL+A3xzMKLDNbMvw3tM4dwZYkgvv1SJiWIypnXOKpOmzSyPPf1sOahaiGieYEtWq/XxMRn1PjIg3apmcALro80858JZ+tvLymbpvpeJASBT1A4ZGlgSFmS8J4uxpe0szh6SiueffcYhdgAstwaY6BYIdGcmXRMGlgOackuApWSbYWAxYC6VxhJOprs+oekt1l0FMwZ+/K4CWPd9tzsdoPZ8ADYBWRoy/gXoTFEx/j3StXPDjnocj/A32dG5F9i/rhVqmxihZ15DyYzeucvfY/h4A+sCicF41WA8JvkEPb3dQKIC8NjDwcw3mdAwsE3QEkxiOoH5eRH5CDYFmwFgAygl05n7vJVhPdsaNL9LwNbKzmXbYEqttX6W2xo3GNi4BmAVAHth59Tynne/q3zsox8uR9SxBzkNchA0sFl3N5pMNBlHIjW5B862B8GNJAOLlOGnNLD1Efg71jrrBgkBABY5EFIe1lh+3qNqJbtCdnuGanxTZQN9veU0up+mrrU5/jkPofuNVyvgdxSCNVz17PweBjb60J9yFIOxxbHgjKCTT74aESLsSIsULJ8xWd5coznvrWOU99M61/n7dOL5XZMxb5IZCUbPvd7LrZG8Tus4eO75T6UGO8Weztd5R4IpZzD7BXKAtuzbVD96+7Yt0aqVPQOwEaBsk63oxbHVz4iMXTJvgfg4JQMp5A+APapkqn4r15Vhsh2jJU/bcvRg2aO5fvtv/26Ze+utZfnTj5d7dEaeUrb8m3/t/eVVP3tX+dRHPlJ2H95fPvRnf1zGqmTWv//tX5edT/5EgEu5DGJDjwswTXvDL5UybU7Zpuv16F6I3NEWkCSuVS8uL1s2rHfbzsFyRi6WnPCNb3yj1y97gT1NfszGLdsjdUJ/m0nAY9Vta1QlcWCWQW9Ed04pEvainKdvfP3rapRyVe2wFfSFz8Vqzw4f7SkvLFsqAHzYNVjBmNSU3b19WwPAIklE5oWeFQZ2nKSGU6dLFvcyABYAtEPtsDmDLlJL5bQHicHOBbADBw4ueyjrqaTV4aPGukUsxYfOKClrOJ2gju4vW5c/V47tVYttKs2AYkTO4Mp3k2iuhxokqcEQNZqgehOJb9hyEpwBokSijwkIcwZwbozTmN2h8T16RrVjdRXsLbITIsHb1YDnYeUFkXNBQTTnkGgP9RNgHqi8i34Sria5hY0cqAo2AYKJQKomrxsxIWumDGicqdgRyIloCRxnLuuV+T0qzMJ7pk+f7vMgm0awzkOTHg7s+RxpIrPHJNvznjBBUclB/HtHAaPiSkCy+LpavprTkXC7WDc8rXOa6+RSsvRyNca6Scw9TiEvPj+TwBuA9qN/8KkzO6TPeVq12q5VseHOzuk+JB0ubCRx0UiAcjJ9y8qly8RYrSyLnn3aA3tKwGGsNuFMeYIMBjrXy1QXkVqxkcUm4Ku7HqrwBvR4r/Q3ZIgPV9idxcfBxiO4OLMWPjX1dior8Z5v31uelRdCQgQanaYQmQFtJmvkYZgsZuAZc1NhczgsG4S5h6H+OFFuAEwm7lWvepVLB8GKpYas1TDm9RLA5sE3VMCMtquU4II5zdaMwVLBJMVnhc6seYjFoogkrrwWTN1Y9U3Go09WBI0L1wrjS5vQ/mZgCZ+yKFoZ2BwPnjpD0jglEwUmeO1TVuxLqnM6WMAjmw4kgOX+tqgbyY9VI7KjY5Q8bhhYyr2YJrPRDro/PDISlwgVcR1KnvTIM4WtO+VuZpF1H4esDjc6uQlwuDd4tR4eW70nC/Dj0XOQWRcKUsLgexPoGhUAAA7RJTn4cA6A5R5D1gEDi4YXHfHpcvP1l4mFgNlWW9lZ80rH6PHl4Z88LqH4aYf90CutEesxQOuGCgr7lZE7SKCU8lAU9F6/dr2Z6ufUq5pmBZZsEAYUcBgv9mGEsvXZK/T8Xvz8IoOaAXo2h6B1r0elt6XSANU9Buigd8c3jRMghbXCv1GQOhhAc8kxxPHSN5YQnMXAhjPFPoWJRL/qAfP6rx57i5XOdZxOVyOkprdj4A+LedmkZIJBinpQeYKM8jGj6bDVZfbR9ZTr7EdZlQCyHGw7ddDwUThvzDmZpOiCGW9AHMlbfanxzH3VeWXdA2CD3fPuiN/bYPIITQaW37Z687yH9ZU6dcB7lnRqZcvy0GoFK/n7/F2r88TXGS0gXJksng2nmdQw5I3PkOFmrmHv/+xP/6j85m+8XwmBm1xei0dirUf0iOeKKiRNcJgyp7QNsb/z960SglwGrc+R95alAmFgbxZjxgFPbeecZ8bmEQHYtWo7PUsVZmbPnu1Q7OPKdOYaTR1rM4kuP8dlBquEK8F+HiD8vLX8Fgxstr8EwPIijMsLAJv3EwCWxcPWj/nnlQA2Gd/UOOf3rUz1y4HPPJj5fWqlzwWs/xUDe75rtzL5jX3Ec7UNLVdcfa3rorJ3SYIEKAwGwPZ2iX3dUbYrqZNEP3TAEEKQNmNVZosE0NMaX4DNBeMucLIOALbfqe7Spc5VZcXaMloll5S6VHpF2c5QbevX/ur7yyEBss2qUvC9f/xfcsCPlvd/4hNlqpKv/8f7f1MJW2fKG//bB8udr7urfPWTf1KWffeeMlS2arDsGwzs5DveVQbMWlA2Se6yVw47+5hyW8dlO1aoHfJRSU2G6t45p+fPu0iJ2a9zPXTWMMlp7XL2x0yYYpKF8aVuO1VtCPHTyID1QkKx+9bra8DwiheeK1/+py8awFpKgu3Ms6w62wawaq6zVxUA+spuQF5gkw9J0jVTDCxEC5pWACxnGQB2mPADYKePdLbnOoDsNSocbdu23Wc/uu8wo9kNrmlc7ZjpXdSt36czl7rh6zZtFZ6ZJTsvO6MSoL0alxMqn3Vsz5aybtliV3gA17CzT3M2615J5qPCB00p2LuTFIUYK+Ya8J9Ja5bT0RQBKYSSsMcoj+VA114xt4pEW9IWcrkhihS6eUR/5Qzp/iGWooMo+1HJejprsTtgJkNGnQFUu8Geklg3WBiK8UfSdUBVcbbv2KKktq2KurxYdktWEUVB4xXwMVAR98zhuUXOQlJDdaumCWq8P3+PFTvONxR8ykyvvHjLGZbv53OIQOSvrHqr34NJYNVHq6LKdZKwgEvYT5z9+Wq1+f4aALtJD4fG5GptxunyatIzamVgKRnDgl22eElZqcW+TJ4VgOOUBLwjR40rC1Qzs1e61sFiI+drQ02ShwSQcDkfHeL9tHhoVckBjsaVCRkpINsurwWPzV1wqKMqNtal7LSw1qxZV776la+ovMca11htMiJh+JJKBrRgCGKwsYxeks1BbxzkTfAaiz7D8mKPBCRe+9rXehz42r2TK3OQ4DJmHHe6WVWAjcwmJ+sUsfhuZVSmwYv7jaztvMZPa+HOod01TqOUAU8NO5fOgW2qDCwfbZlGBbCMI6+G+NrMVn2uCp75HoBCEXm+3q2wDHVO21USDcNAnIT7pqYpYHLjxs3lsSeeEtgUq+xC9XhNUZw7cEbcEwtvuOp9wjSwmfrLbaZ+IIW77YPVe2EMohIDXVuihXBrApffpw3IgehOXbA7rpMbY+axZHNWGUIcaIRQzD82wA8MbOtBQ31ODnKSugb26S13/sxtLl0yZNjIcpFKxBw80lNeUsOGHbCHToIrcs5eEAgdVnZLSE9LwStfcYUyvGe5rBprFI3rhvXrIyER71r3TJjD5Vw0R2iCV6ljC3paWttycPeKET4mQIjMhEQ2nA40gjiECWDj8A5wE6xZU/McizoArAnWBotZtc76HiYyGENavYZxsAPQ8moFsLGMAzgxZhcp+eOIWDucF7R8GFJqWVI3lw5bTRARh0BjnPU1pfV26HABSCVrOUyOzQAxESPEZHDYUbGhHwC2xSw2JAS62Ybz6ftKFrbZPjCGIEwe/yZz6JqBGleYvtRbngtgW8fgfOCW3+c+D2ezn9cpIO+sz61h9ARcvpbmmPWFg/7Xn/6L8ucCsSuVgHNa7Bprg+oT2WY4oxFpgCmPlYC99V8fqPUZuRdskcOtFTgnq5jvgQDga9bA5Uq6YTxgXZIdxY6tfulFy6IumqOuQIqUAQYWLny2Ub0iwOHZSWbheKrsIdrZuhdbwStfp6TAgFGgZaCL00tWI0fetkZrx7+ray3XXFqoSkLHe2qeQH5GJhrm77iHRgm+er1zwWnaC+YtEySbdrfakrqOXg4En7Vp6jetzE/q7wjSjJs0pVygMlgTlA3PvDDmrEWaSvQKwO7V19vl0EDUED53sp1YtnadH4OGtgvMKAIj5m14e4fH6LiaGAygcoAS7nqeX1ZG99O+VnRrSOe48p4/+FjZ0H2ijJ48vRwUW/n1//7pclJM3Pv+7z8sIy+YXD733g8omUjVgD7wQWlXf7bcLQZ20T3/qrJcAkLae72anzGvfnvpf+H8skP1X49qzZ7Q3HbI5u6RDVyqJESqDyAngHi6TOf5a17zGoMiErOOI3uivJSkZW4eoWdCKkCki3B/OmecB+kInhYDu3PzemXVf16duK5xB0/IDkrL2dZzlGrtHRGTvGz5Mq0XlRyTDaPuMvdwWCzqZCWY0sCIqgLYF9YvTSOoanTh7Fk6m4L9yz0UX4ct2ip7xvmV0WF6sCC7AAAgAElEQVTvdR/dZwNYzqMTivMD7LYI9O7Zr0oSktr0V3KcYmnaz4qoSLbRt/tgefSH31Pz17hC1CVBy0nC6gQlwM8vs9SIZ5vGE/BKQrKT3CuwhJUmEucoqyLR5A10H1aVF0UK4YhcQQFHV0wrREI/YSuSU08gd1MkCycpE9od4fWejapPTjC2jQgbSUT0qByqru5DskUilWSrXlDVp80qz9Y6AtbkMmZ1DE1S5R6pP8/38x5SGZAG8zcGn/pCATsBeP1LxT+DWYiKKK1mgAxbrxulpTLs+gD+CPuClpW305pdbxwiAHvtddcKS17sKAZ/zNj1oRdAxROt+9l26fc+/udn1q5dZ43J1VdfbW2JNzd0sNmSOOg4kPlyhQAeGbcvKuTAQtOtKSNwmpogLFARYLWZlX5l/sWXWNiN3oR+xlFmiWx6Oleo1FFtf6iVIS+DmqajvaBpcjBAI0HIsZ8O0n3KzKN13le//JXyHelz6OyDoUCXB4XMfxg1xjsSLQQaasJAq4E6V3IQgxAHfIqeYf3uvPPO8oxalGa9uTTcDcObIA42zKACVkX1PGWY+Jt5GgO6O7UeSGFkg2WIg7Kpb/QP66HeOET1/jHjRinELUBSw+upgDE813gOkvcOA0tdWH7m+gAth0QChTyQKdo/Sroh3rNTIv1NMgYJYJEQAGABK4zJ+vUb1aZ1kT5D4JR+57p1DmjvVC+F0H7yXB3DxXIKrJ3Qyp0oHeVmHZJHpLFt0xw0GDOYNs0noIBaoNkMIO/Xh2crgNV1nSTiUiyZ9c1ylPEENNaOX+cCMu7sbAAbumRg3+ljRyRr2Fd++Vd/vewXQz5LgH7CxEmq9NBTNkjvtE0eZ4aOHxNbRf3SFfJWbxLrMaOzszz00ENltuQEHOaEM9grCSg4KC9Q+1nYXBLhNqvBxwGx3DCsJCiSyNglMIyOjBqOrHOzuLRkrl2k4lCM1RDa32AqW9cwJP7LAVgOEgCXQVIFsOd34JrA1SuP/ah7miu25YiY9C3bttaIwQAnJBosycIlC5cMl/ccTqnmjq5AewRUWCCUuxkk4EpSI/o6+om7RBrGtobPm/POuginM18BomJfon3PQ5HvW8FnK7tGSHyNHFz2byuASSB41gecc51WAJRj0Qpg83r+1wx0cz0GgMX26PAQm/Vnf/JH5Vvf+D/lRz/8gRlY1in6XztsntxgIVkvEdITA5aTzm+rs5xyG96HfWsm+dFvPmyeK3TU8czGJlwLfWtEjqKucWpJt6uXO537pk6ZVqZPn+4oBd8DZEPfy1F8tiPNM6Oxj+oWzb3Iz3n/uQAWlp0qGxyyk6VT5HkAsBH6jDMk15w5Bua4JiLy8wSwrfsK8M336ZxEhY7mGs75y6SvVsIhohKxJvK/8zGpreujdY2db92kXXdUSM81a+6CMkyVSmAEE8wDYBm3U5I5AWC3bd4gcmO/u7VRr5fmPye0Vw+p4QUkzXERNiOGUoVAQFHgVUWxSo8AbPeipUriUrKdtsj4edPKnb/yq+V/331f+dBHfr/sVpTnbiVc7eo6VH7r058q48X6/a/3fFBVDPqXm9/93vLzd7293P3ZvynP3P1V62jBbD3ap5Pf+EsCsMHArhKwPqiQ+WDNxXHN8d7dOx0Wp4vbEAHS+QKKSFJYKxBTRD2pTtShGrftWls9WvO2UzCtIihI9mJSU7rCfLap+sEyaWD/7atfKQvmzzOANVCvXRmx+5aMKXt/qUD5TjWpISwPsIHs2qfI8OTJE9VBbqz3eOq3cXw6xcRSwrBfI2E7IgixPtRMQOfx5k2bHUanulK+Xg7AnhE47xYQ3CaZ2KDB0pFDPqg8mjwN5a0qoqjyWccO7ioPfUc1wSkpqAtSdeMEa0H/3n77rYped4rg2Oj2wRddNNctcQEn1G1GNuD1rOcfIqLjUuUJkQDX3bPf9X+p4U33S0BrVDGChY72slSx4Rzm5706g1h7/C46iyqEr/HDGcFm0gnMVZV0f8flHPXo7DshVp/rPP/8krJWcjiPka1ZbkoPWjAJeYD4V3WjtjCp7ECfQ/oPiDhVNYlnCTN2ds7QJfqLwKQ9LjVbqROtihU68weJcBuEjAw5InIMkZb9KvkGxoS9Rx9O1SOiAsYLJAVyLorMymS28xGKfT72ib84s0ytXNGYXKUCwROoB8rDGJI3qxAwUBxaK6RRfUEbaP36NfYwaDQw+6J5ZcbMWQI88qzkOcyXAJxexQyA0bZofkTqLC8qELAZSAg5pRIeY1XzdJAeaqgmFUYFb08z4/IT/WDueK/u51H1lf7WPfeo9ew2Z32nEJxBIgGGjQbAgBmzgTnLaJ6tmT0fgMVQo/nhc1pZj1aD6WsCYmHDYGsSwLogfXe54oqrxOAu8by7gwXvEUCvuSvVkDZrYHqJsEYsLagHt35AFQIkBA2Q7cMvwbaY7ASwsC/8r3k+xGdUUMznc9gRNqQeHq/tCmttUciXTZQSAgAsY8/nvaRGFYvVqYt57CETEiPVYGBDfB2HDPpHDJk0erqH+QKFTy980oW73cuaDlSEms0qqiwJdRA1T3kYZdkzgxYduA0GNgEsmBk2ViAhn4k2mcx3tzR8DQDb2Iax+Zgintv1QV34Wvcq7VGbNgyhrdepviEteC+77FJlAKvwuBjpNXLgKO2G87VPGaEbNm6wR0tVimnanPcrCWG8OsDAdg1W0sYO7RUOKl4AzckCBdQ7HSUpwZ7dOxRS3+6mDtTJPUFym0J0EwWYT7p00Bl3HYPVzjI0wbCFWUkG9v8/gK17tzY7OHsfJEPfBAGMLwzsQYXJtiuJLZ0sDiTkMEOUkOVKIN5TCS7DFpBwx40fRvcpA42chEYTHex9vXeYWFxn3wK2qp61CShiXQRoSJDRjJC0AtgENa1OD6MFQMHppk2qGVNsS61YEea3JdxvH6xa4uqPhUPIHMaYIVPCKWxXtYiDzBHAtYY8AbDZOjX2rQ4mRwKKui3tK7/2q+9ThZZVagLyDddWhGXJbH2cXJ41HTnGGK0oB38ysq3zxJy4oyHslJwd1gSflyApnUDWOTWFeQHYYJqiHqd/FE62/naNNJUvKLowf97FZZYiClx3u7R+aN2CAMgT6mygCfPlpMvKPuf7+Pz8L518KDPWCs8NgOV5SKSxExK303SyY8Y1+vGbc5nU1u8Zh8wpSFuQ18r3pSPQesDl37V+butn1Vv6f/XPufdnkKa1P/+yy3XwDhKBM9VnD8++X9EbIpXHxdqdkQ3cIadwiORz11x1haUGdI4aIptMguzqDRscNu9QtKu/gFsvAFYtSnulne15Zklpl2U9pfd39xd5RDh64NDyR3/32bJNHaG+/pn/LgbvaPnQJz9pAPvX732/tIiny5s/+MHyhjt+tnz1058sLz54bxmmfXhK5+9xnbFjbntbGTz3irJPTvVLW7fKkVZpLDnau2SvTrgebDTjGS0WH7D9xje+yXuXSIJLnrGPtWZxzLHrqdentevg2r2TrnCc2VEe8HTZuP6l8rV/+We1aL+4jCCJmySu2mES5xaG8phA16rVqz0WlNFqg8nXPR9VVHPmDMkEfOxGh0r2OgzsBZKpzFRyVn86A9S11Qpg+fxNAmsnFP1asGBBY+29HICF8dwp4En1nw3S+Y6RJGeAzoNIuRObuUd62hNHyvpVJPNytmk/IlcTQMPmXXrpJWoA0Vt2i/U9I8Z0AV3MNCY4+emIs82IXTKOc2RzySvoPSldKm1pIW0wQjCXIHStB0BqdEeMpCoAbJypONSyXYwfNsy6PpKx2JcAPvYzeAgn+ojWIpVupHNW+UzONjeYQsrIdbguDinOdHWoB2h8ndSteyenhF06gBwGXXeQ1zb5AAEsZ06dXC4T/psi53i/SLc+/SSBExDv0ZrBmaVZT7vwCgnjR+QwHUfnrdZxnAf8nqg7rDRVHxgrN19Cbihn2EQFkXnutc7xWWQiNvhjn/jUmWcXLrKhvFJVCAiH4n04UQd9ZhofjRIJVwDYxUpU2bZ9s0XZ0NeXKCQ7SWGjY5qDfoOGlAViRYapMgEHBh5XdJXQJgQE65qU0urpOlx2ygvskTc4WR0pXnH5pdZPjtPnk7XMf4BjAqXZQQhdyze+8Q1VTPiR7yrLxPDQ6Cx5eSJajGUynk1LdS7TEL9hYPA4f/zjHzeYi/ybPHTrGz0+yW4yyLAlaDUuV/tSDgUWoheYBnigDEcc/vEZKSHIa9uz1c8bSQz6mzFjRylzngO01s3ECNFj26E+etdLn6hSTw4fVgY2nyEmOEBsJgVxaNEpitdWgdcd0qYB8NhAQHtYGRgbDtkVqjKxcvUaNzKgFhv3268e4pYPeK/wbNHIoLtbRbW1EeaL5X3yqceUka4WearlFr3S4575z+V7BAyaDGysrXwmDJ/DSrp241BFWpIZq7oWIBLn4pD0WDgPmINmcf9KYfoMlo4Ip6J2bvH1qGcrkc7c2RcqnHWVKg5sc9LiSHVq2aRGBhs2b3eHGtbmXnWO2bhxnYooX++5WbRokQ9jEmS4LpocQlqEZcfq70fqcBmksWCtkgRGu2UYU5wCDjNqKNJdjY2KB42EgL3A86azlPpoz2OVEzTXXe2mwu/OIyGILmIAnSYDS3mxc8Fr677IazM2c6QRO6J5pOZr/jxKw4U+N1lEQlu8DGj0H21+AVAwkAD+bgHYofq7kZKjYIPp8OfeCtR9JYfL6zf2QK6LAB8REWk1TglgE7wliODv0jHjmXHO0MaRiGCD3MJqeiU0wFnsuPN9n5+be5qDEqY9AGw4w0iosrNcwy4kgD20r9yqZIPBYhr+7V//WZpDdR2DDdHYsg+idXR8NtfmGRjbvBf+TWlAfiZAFMDLfTjbtsUhPxtQhW6WcULrx54kXMj3zB37Z+26NVqrG12FAGc1ElUP2WZltYJ4phZPWN/BJKbONe+Rd2UUJMeae+O8oPpEK4BNBrY1icvPUYmdrELQyowmCEm23yyObAfP0Vw/cZ/p2OS95d/yPXsrr3vu2LV+n3N5vrXRmGeer2UdBYDtX+ZdCoAdWKbPmGmQzb2SiARpcUTZ+G16D01/5ijUPU2JkkSsBgvMjhAwOq71cYBuXStXK1ROG22x7Qq599MBf2LL5tK9cEkZCslPhU/C/YpsdA8bU/7kK18qL616oXz1b/9KGWM95f2/+7FykQr7/81HP6pWqDvLe9QS+sYbbimf+djvlq1P/aQM075jS/TKq5r0mneWYfOuLDsVKTku+zlAP9uwarn0r6o7q8/grAYEjVVEFLLgbW9/h3NaegEjXER/Qx1b1iY69+GSQ7AHYSKxdWbz9fcAkX0C8qfFQh/vPVK++IV/lPM0t4yWDaTZSTarIBmWv+kV4KMKAW14ibxiR9EN79U5NUM615Gqk8q+IfLFeuwQthiv5jtzLpqjez4/gOV961XGDPBNG/XGunoZCQHd1HrkcOySRvRwl2QzGot2lZIsA8Rhi3HtooVsmyrpCGYQcQRvUI6RGmWWAohUoWlFr8aDSkyXKgrNv2Y6fV6Go45elTOr88KZLi2KxJKKNIBC1g/g0pFX572oHrVlAHIG5FjTWAa74rbufp+vbofBX5lo0C3j8Op/VHkiEtCjcmqUcVy/br3kDTsCu5CAD+lHtAi5k2t495eTNUZywjGOKjvEr3tznXe9h+YSnPXYfOaRPXmB8NqkieNVjUcJYKKlh4+RPlld34iEj1cZRqSfkDnHJOfbskntfQ/u0dw6O87ba4iwAucB9dSRTQLSGXuqR6Tdyzr9tlDVDjZs88c//qkzjz3yqNHwK668ooxS+JTQBgi5VUIA0ueAelHlhBY9/ZS8JbXbREKgB7lSfzdcOljkBP1VAH/eArWhExsVPb+jjihia4DoCS2U/tqMqlKsg35tWb7kOf23qNx+203lXe96l0KZtNaUEJnDH8bO3TsC4GFwaQv32GNPlM997nM+uACPsJ0ImlnkTprwIZnG+OyDvMn2tBprhcP1eTDQAFgM/8tpYJ1pB5DTImiG+6INKYCIgstmGUlLZMAlo7BasbZRTDmDjX4u6prgwfsZMyQE+yWfaJTeqQA2Dv8AsEgICCH8VwCW8aGMyBCNKZ+3RSBlj1jHIfSbllYPdruzs9NGCeZ7mXQy6zZsdjgDL8pAAxY0BEtR/qKyXCRKdckRQTc1XaW4lkiwf1SbmVD/MXmOfJ4PIj0XzLg7q2nRByhoAlhcPABs1otMzSWLPPVS/MwJKjL6+9QtJbr9UFKrAlcX2KfuCU4serNwKhizkyrM118i/VPoUVUU+Ybrriw3qsPHtq1bVPv4sjJq3KTyovSwu3X4rN+kFo4jh5XHH/mJJCVvcDmPJUuWeE0QpWD90YaW+6BxAWGtvlqnA2WMYF84ctYr3DXQbO1glXka6bkMplmd0JwcVEusED6rGaCtjo0bVzTAXhip1Bz9lwA26f6WdrP/GZBNBpbMz+0q+UNYCx1lgoJBA9sbIePGPTLkAm/0NHcSn9YRBhzGe7gOm1EKMxJBGaSDGhUUwB13PUFrXidBShimiJIkgHbtzOrYNQ+ACDVnFzEOKfqcM8+9MJEVcOZ1zgWr5wMpDQaRmavJKefTwBLKClkLYjV/lCUEzPdxAfgLZ04v8wRUvvrPX1LLSHX1kWNOTVTukecgwSmdXewG9iIdtWRKW3WgOCW8j6x2fp7rofWZAnBHNQZejAXvw2lin6XjgQ7bziwZ0lrHXIP2sfwegJxM8bkAlmvznjz8836TCc797cNEnw+bgm2YIlvAK6MUHIRnHT7Mc2Vgc53ltRJ44tgha+L+skh+3meu53MdgFw7/DzlBueugZcDr77B/+TV+tn+HI3zxdLID5TdpKg+TB8glooYWZf5uIAH0ccLVYd0krLO29SJa+jQtjJcDFcXzJbs4Zo161Vua6vD6waw0iuelF06uvCFMlhAZZAWUxsBTO2h/X2Hlz+++/+UF9YsLV+SxnXIgZPlZ9/1K+WVb35z+dzn/65s3rGx/Nbv/LZA8IDymY9/uPTdtqm0ay3SMfa0nJHTc24qna96rQruK8dDodBde7cpyUwF+nWOnkDnKXuP403IHhvw3ve+V6RDmztxUZHGVQv0BqIdzNPVV11T5TBR9xvtPGcyXwNsnacgQP4vX/1nJ2ONFavnblz17OPsQk6ooXPt9e3bd7kOLH/WofyKvdKSzr1I4F81QEkyZz2xF4YrmjhHIfrJYv8oEZZrq5WB5fxep8gaoexLpOf9rwBsPzGH3Xr+jWpuM0wNP3oBXccFLvsoVA/kPK6GE+0qmTlMTQ1UbQeyBwdsnxxBOq7tlTSPXUBkmU6P5J1wRmU5SWfN1+eFVe0vZh0yow2Np2vHS+tKnfwapUOK1RdtqPY44JNupCQC9lMZL7YTZwQRMLcr17iTj4Q9Yg5wREi85dlhsrtkn1i/kC5ICC3d0TmB08/ZTB1/5pg93ClnjLC/HdfwunWW631ISDlva94M5Blh/vmq9z9fjjPED0z6BWp3PFEd/07oM6gpTxSH8wHksFHVj3axJqm7RTkwPVNEz6M9ME5Pf+EORx+RkWgMKMV2jCpH9WzILdoAsL//8b8888Mf/MBe7uWXv6IM04F8Ros0mFM2anjMvI6oPBJJCs8vfKoc2KsSKcgA5AlcecXVrgV7UoOK1zJP3bzoqJDsCpcI6EORX5Xu4TDQQGxQaGuT2IEVyuzDq5mu7kfveMfbpW2Z7ox1dy4i4QsdrSbWrQ31p9wOJY2+ogSvJc+rxZsGIQqgU28zCnP7ltkMNezZNKDNmmnxVNDo6LamKLx2YXns8ccEwBQ+lx43Fn2EpW34zDSEJ8X/534IscA8sBiuuerq8txzzzUYXMIxwUIGIxrgoyazVPwc/LTGG8Cia7LIyWo/ePCA790aN/2OBR4eCTo69VEWy8Uiir72NaRZgXtKCFi0GH8ALOFxxod6kPuUaDVUBgIvKspndBpgkmS0WGBti0IoeMJdYol8DzBuHszQ8GYoj4OTeRsuIDtRGZUrVi4TO3rQ0pLUr5kxQ7crY20Aq03mdeF1pWeufhLZlWx8h2Zguxhgvc8F92FTdI1JCsMDkgLcUx0hQjKxIlgjAWA5eHlu2uYCvFlughDcucqc9FPIbEt58113KqGiw73kx+m6eJ9LVRuT9oEHBOaYa2usdS9PPPGEPdLd2vyTJgBglZxE2EX/rVfVinYxEZTT2bpts8E7Zbmob0z26UiF03kegzGNC14mFRksbId98Bgz83Vd8pVDJnFIBmNVxfCWpNe1lIxlTeJyy9FM4qp/w5wFs8kQIeXh/0K7zRwSLudf2uce1Fgd1HMDYAHpAPdgDEOuw7MwWa4iYAdGejkBWNgH9ly3Qm9kvXLwjdJaQLfF/jX0rqyx5RH+OhLQnD1rNi6e1bVfHfUJFt5Av7IJsSDCkeUe0xkaq7k4KhANgM2kR7MS3tdhgA1SHXaLdMeGbxsDElZAP4yWxmJeFCkgBAkrEs0xZEQF0JmVeLtv2vdLsgTK/jGSQl1/7dXly1/6og12F6BaVTCYl9CiBnvN2oxn0GHEeOg6DulVGxNTp+Q4KjlovdAWthGJqeOYdov78B6Xs8Y9TyZ5SsPtJBhd2130dL29YgEBFiNHjHbdXKQhu6QvhGHlkAlwHLYwnep0uB3Sq5+bjiXDmvOTwMCzWDXNSAh4NWU21ZnPgfd8sB5jfVrqoW3M2LAmb7rx5vLQDx6sTB0DEwx1ayJH2jw7rXVOm/Y69JAm48+ecNvYOuX+2s5IfKUv0pbW72MVaZ1G3UwYK84akpm0UiVDulzzNMzSAO6vWxHEnWK3OdhxePbu3W05FfkBnZ3Tyyh1WBwk1nOgCRAxW7r6S2tVamvHbpfz64XZO6mykcoa3/f0IpXR0h5iDwBgicqMuqD88l//Rdmtkk7/+2/+Rq1Nj5U5l15RfvGjv1MODxBLpvaxYxU5e/g/VE/9y18oE3U+9xUtNqhdmnaBip5Jc8vMG24va2THNivKtGndS7pPOTJubV0lQdrLYAEY2F/8hXeZad4vm855yP44SUOT6rBcfPGlBiB7JLsC0AE4uuTY04ETAETzk927tqs1+bdUAeNC/Vykls79cBQjXEyUlzrZ5I5sVfkoUAIRLhKeesXaXabQPMm4C59+xgxgh+6LhGTyFC6VDAxijOlLBy/3BufMWsnhcNRgYO3QQKicxcBm7gg7WMyiAOtenS3rBWI7xCIOVdRSVtJgq0vMYT/pYPft3iYWcb+BHGCLpOgDen4+v01ga5QS+DgPkfNwBrWLSaxAxIDVDloAE0dhqJ96Wp/rM7HaAOqTG9CaUY0cF/a5o47S/B6TJAAbDC7APtmnBmjKLp6SNxC2LuQEnI+MBXO6W1HEHfovrLdIJc2dE4DJY/FcaC866TzXf7V1YcX908GSAwyRrYFs4tUp52KK9jusqeU0UxXNlXTsKKyxxpx1FKW++grobxBpKXJHpB6JptwfpBgA/dbbX23JA0SIT2sq9jgiq5Uvh/ysV8ue7fNbH/3UmYcf+qEPrYuEpAcrq5q4Mg1QOUq8udlwGmg8r6ViTBc/84R6OO93wXhNY7nksqucsAFjN0Zh3ovmzo9uPA1xJtcJs5Ftw9AHbVQ5p1Uvqu/60sUaEAy8dGH696prrix33HGHjK1CkfqEseO0IdR1BMMZIA49Bhq4HoV3ny/f/ObdNshObhA4oA4ibAChDQ6KDIMGA3R2OI5JQ+tJ+J8D+XkB4ghbJrMXbG7zPzZBgFlesEt0WOqSV0vI+bFHH3FZETZpUPnBqhqgtBzeYUkBpyTw5AEWdWBJ+CFkbVY0E8AsQYkxhPnMkE10NQnwzsssTh13fsYmovQIZZF4BsLeh6RZRAPbo/Gj8wUOw0AZHzYkLf02bd4qBwR2tacC8Ejk4cV1nFmu+6YLExuFBhVjBVxWrlxhfSfeoNn2ekjzrABkwhbuge7hC3BmcGEHJRh0NjKse3Yhy9Ah8472CsPoMmX1b+2BeoNV+K/rsbHRHx1RqIz1CzvSpjkiWSGqFyh8r+vdcMN1OvgHKvwxuZDoxuH59FNPq6uKWh9roRIKpzvXNunYunQt5nPPrp0KFbeVkWLs2dT7BQDQv84UI7Bdh1eGujAYPAtr2ExYrdXb6InNIYBXrTGCZaaKAi+ego0fID91olFqKtZvVl4IEACg5LNg02OLhaME4GfdxaGfWkPb8IZ0AYYLR2Ps+HGlS94645VJRpl9ns0OgsmOAuQ5b7ALNILAmB6kfJzWE4z0WNkA7gO9G3uVmn5RIcGWx+OITeFb7p+kQNYM99KmeYM9oFtNQNb4184auni9D10U7AbvHz9hvAuoe53wu7of/HesBd1vsKB6djRrGjMAd3QgSj13HCgeK/0PeQ1jA/u5V/PPkjkiGchQ1jAdwADYOHV1fAkBIk+56413lm/8+9dU+3OzQQGZ6ADhlCbYXpghDQcvnQucNMLOLpVW38Pe51ld2SHtT3VyvVAYmwq64+uimqKTzXhw/Ywi8R4iB/yH5ptC8Eix1q9XaThdL+ezCURjDWVya6tGNtnSlBAky8l9utySDl4+D5DMM2d0gTlpZdPtPGleaI4R9859RAk9PhuHlTkmiuMyX2jEdT0y+bEr4RBEEf1cz+y7WJcRGXPZMtl/fC2um00Zzj6ccxzDthKNOq15BFBZr45ExFo/dIfompWMo10/aJhKGLYPLxNkp4fLJrFeeOGwbJdEi/WOY79X4IZ5gJiZrhApoXBqB/cVaDyD/lHn5e4DR8tOSQgoUXVCJSOHCJz027ezvPT4o2WsPnOwSjnpacoRdKU6Uz+hdq90jPofn/6r0qaepSRI3vGLbynTrrmk9NF6W/Hgj8pj9z9QBml9DdHznEDXp4YHx5VcM+KiBWXaddeV3QJ9D3WOxUIAACAASURBVD31eNklprdD1zxGtze912XtNFc4odjHX5CEgH2A88PeA0CigfSa0PMOV6iZc7/NjRtUz11zxF5kTzIXvJ/28nerK9iMmap0I1uInWcuw8EIG8bR8pJkayQWJtvOGh49aoQ/a51wAqCW3AVKFdrGyHGdv2CeK734KD7HucOmUBKTMoloYLErThBqwDfWXboyUUkAPLV9514n3Z7uozJ9ij4BpHp6aVzQVdplkx64795yXPiCMyQtFEwstof67CN1bnbos9AQM3YAepMLdt4jSbUR0SASabKiWU4u9za4AHvgWtn6IeA0rLgijdLMhucfrldIZap5bcEqrHXkJwBAwOomkVdr16vMX9qPajiCzeSbhLZ5F803MsbAnsFaz+0akzbKnWk/TtXZOWr0COeXcD+cHxBwLh+mi6aMkP0HOD0smwpxxH49LOIBOSYdC2+WfJNT/LAiU1Ezm+6UVLegGUSQiK2vBnb46B/+zRmyrAGcV4lBbFf3ovAvQxPDC++PkhIk/6xdvao8C4A9tMflOYC6F18m5lYsVK82y3ixWRepiwX9oBsvDED95hRGV6N9QmzNRmVbLlfIfZ2uiQanr5A52c+HJS6fpDITv/IrvyJWdIZ0KTsk5o4GC6D24+rT7lAYV9WYH5J4+DOf+ay6fqi0l0BV9Gru01g43EuG8hyOq0wiiw4wBdN4443quStgtEIlk8KQNnUrPnfrwrCnxzKCLRKYY6Ap6QFgnqVM9eXSE9F5BRCG9gPQ5g4XeNAJJqoHgY40w6jhQYY0YZQOgK0yLhjGqPMI+1w9FgzHiGHWukUSDNrOypDqdy8HYNFHJoA9rIQdFhrPS91dACxyDe5h5YurnfHJZ7KwOlRWCsBh4GDvLLwhWCPmAIYSADtK87ZCYSAYUp4fQ3VM68GZknoFgA3nw8+KKNzXiZJYmbhyhvmt2ceMdOrs7BDUgx/tbh6wseeYq2BiDCr0L+VdQvwe82ijgdfK/MswHFHdU7ifD3zg1wXqN4ilnikQSy3jY2XxCmW1a26OaY1SC3ePnCPC1HSbGqy1BAPbwfhpQ+4Rk4FnfYHGcLO0a5loYO9R9xE1XiNxLzd03hOG3OsS6yMDQjkyiGn0Qywyq0MdWq8AFtBnFjaTqcRk0LdbByYMSVNHq/e3sBJhnAIsGuRRP1D3kyAH6dA2daAhXEs9UZwcGEDujQL52c40gVgA58hSh81j/BnrI/pvqiIZhKQY791ilphzEtgYC5xLwDV65ACllG/3Q/p5ad0LWPFeq1oxsybeGwGgCb+RPMh64L44nHBeqXfoGsO6clQ3SLAarC4AiRAv/8Hesubc5lfXtMaSw8SMYNSyJNTJoUclAQ71QzrEqZdJYhr3y7NwOESNaqIE/crb3/Jz5cknHlVEabnuVdozmGHK2zD2rD/2AVpwrYk81LyvrO+EkW5qbp30qLFg3eXzB1Mfr7RH/G0CS+aOdcf7saP8LS8AK4z6CDUnYT7ZX+hgU7oQjlGmWp3NZqWOND+Dcc8SXXk/rBUO7DHjJnpeUr+b98hBznNmObCM4LCMsUG591M+wD2z9tA8ArwBNa6UUNk77onn4Jr8m2uZewwHJvS/LgMIg1PXT7LLmYyX+zA0ylqTdE7T/TdKOWJTGF/YLLGJ/dTG9ZCIlBtue70rEKxTUswJjfFQEQoMX6/W4xbVUsaJ6KGjnaowDJUdGqy23bRkphUrrbdPCeiiV4RE6Jw9t7SLGSfp+aT+Zoj0igMO7i6rHn+kaKWV4VpnPTrveummpfX4l9KTdh3uKX//J39RBuzR/HJf5FmIhd8mZnYQS0TAcajOQcKV6BLLEF1Jdb1Pdowur3rTXWXFti3luNba0089UU7KXrO+edlmaSwYU7qp3XrzTbbnrB+SccgB4BmxT5QGJEl/mO4bPWq7qta4agb2H8YNgCOnbNvmjYqUfknX7LCNxU73iKk2ALFDCdnRTw7VBgHVDRyTPnsoX0ilAyKGEDBrFa1NeQJOGDXIL1NiGI7v+QAsJm+dNJ9EvAjnuypHA8Am/5RQTt/rLD2hM23rNjGtuvfjp9HzBong7l3OFzlZHviuupXp/ISVbQJYSAOdkbIBZOJQ2Yf2tbNrV1PWX6MerPZ0On5BCtUQJBbRJEVzj3u9utZcdNKydEfODziJa+Re5+etsh7mMvet27VCIMnuAGBXvbQ2Amg/9WL/5y/qv3krYZ7tyA8V4YOulXMQADtzxvTSKQfNciPuoyboZbJ2asPTvvDzoTjZwk492F99Jmvplle/WlH3oSZC4oyGha8AtsXmtdo/k19/8pefP4MuEu0OYfSO4dJeGMBm7U8Cr9JbqJzEWlHA6zesK889/YQOGyXv8EQ6YC+++HJ3WcIDn6Ks7TnKSuMQqaRgTDQfpk8/BQOirzkMNisjbtGzC92xhPIdRyV8H6DNyMJnQMZJi3PR3NnlNa++1WwYBXoB2gDSXnlJHDRtOowoms7rnrvvLfd//wFnEIcnHqDNwmB7KJkslWHY6MWM3uWuO9+kAv9rLHQGOCEV8AA5BMrh76Cnn8HARKEaSmgM0XMTWoKCpyXr7l07PIk8DyEQCtij8bG35GtURkxfW+tRPUfXeq1fA1wPKZyLYWdhZrIahxKHD/pOQrtxL8wThf1j0bUCWL5n47KZMoQJODkqDQ+HDIakTdIC2qHCrAJuVuvQoAICB8sGZXzCpgyRYfLBp2d0/Uqz2CprpYx8xN8YaJIQXlyxwof5GTpl0WbTBfGjiwhggN7b6SlG/2mAq+MfTQBb9UB+NrMgweoANHASXMi5Zl6H4x2jkEwRhxOzBIAFJESnNQFWmCzWscIGgAtqFyJQhy1HtkLSBQB2tPSbB8UmLF7xkkMr3PsugVSMKmVnqC97mUJnBxU2QirBXK9Z81IZozDh6lWr3Z+bbmcksPDsZKiaRwSguTMTiyFapbIvAsCG0SMED5tHWREbucrIJbuewDWdgmSyODgSVES7P1hu1kOz3Bt/S6gmQERlMn0vpdxyy61l5SqVf9P8sy42SNMFi81YsS7x/i3fcUhWc1JLSnFIWWdcHQ3KoIwRK0M7QHpZH1WWNCyb27PW0JnZ+crC26jBfAHYfV3qHEoqo/dgI1jgZs/0TEgE0Hwhe0G/zbMTpn+T9H8LpY9Dnx87IA4CtHXMjR0HmFicUq7JAVHXFY0u2ok86POJ2vBrIht0qTsobVs4TyTb6Voag8Fi8c0ust60zmDqrEkXWDh4YK8kRFeWF9XHfuFTT7mUHPeXzljOYTLcOAs8fyZasT4SwPIUvI8DinWbf5uHQHM9RBm0YLNg+yNzOBjRYf5bXkTO+K9DLBzX5e8BtOkUJqDM6zNmZqph2piXyjbzfdok1hGfEzo2yiipgozWE/aKahzYVcrFZVJtssi+IVampj61ogadbmgTz5OfmT/z83KIVubOf1/BPJ+d3crSSeT33P8x6TpDFpBRiPjaUSAASJXE0BiFWpMwS0QaT+lrZ9z7M9EYCmiQyyAA26Vw782ve0OZOWe+SiatUSqHulRBJsi60JZ1/bq1KuCvcREY3sm5KttBJAL7OU5Ab5Sc38nqtIjUiGfq1pjt1lrrULia8lpDVKO17cjBsvLRH5aRWrIDtcaOgWM0XqckHbtNlXJ2b91VVi1cXNrlsCml1HkAR5WNf2KIIjEmBtBMiuEHVGAPBGAvueHmMnS8qiVoD3WJWOD5vnffd3RGoVUNx5/9hU0iMXWCWNRLFXqnQyPSOpxtIoObFF7HjmC2e63NErunM5lkHDTYzAf22fOtMUY/+um//HMD/NlKoMXRzn3tVuwGsH3K6tVr3S1uqNbtcNlYulKtlk3iejipixc/F13ONG7TxGYDYC9WaS6Htr154nytq8shbc46khU7OzudROuMdr8lLEUrA4v+lDrh+/YfLZuV1Huk+7jq+0rLDWkmJ+G4qu10S9e+ZuVS6Ti36K8TwNpVjmiZcMsQWEPZV/I1LpSsLEt9RqSj2dXKkUaaN2m9Y59yj4X5ClvoV2UfsLWOvjk3AOAfzVEst7IDZiFOg7DJCGY0nlX1ANlDcN7KVS8Zr1jBF6ay5ZXopv7IZEkdX7CQAawalnCuaaxgiKdOvUCyurFxptT78X7j1v0BId8CiyELoT45siueDht/Wo5Uj5zCa2+4wblPkbzOXIYTSpSs2cague8bduT3//ivzzgjjfAcdLbqGuJppOaB+miadpWUGGr0vlWTt+SZp5Q5udO6hv4y7nPnK+NOxh2PZYa0LrPnzG0AJn/QOQwsi+uYwMU2MVaPPvLjsl+aHJg8On2RlsOwzpw5wyBqtzQnsLGvfe2ryxWvuNKLYKiymylnFJ2LYJ+UHUeReE3SCmlpvvHNb5Znnn3W+pxMhGp2nMk2asG2hB7tuATr7yuPKHFnp7L0ItwfjFWCD4NLQyNmlLCtvE0BDgadsCIdJCZIH/mk9JKwMbCvyCEcagScelKCZY1rJCsTP2MxRKKPnm/4EGtq+Xy0sKwDWA4OJQAkX1OyxvBV4aB+fSOMzus/A7AscgNYGa0s9M2/bDaPk8aCKgoAP4D3GnXvgfYnbBBAvS5EzbUZWAy+PpOQwBAZsSVLFkcBf5VPQVXEJnSZIG1uGFiez4cgbIdlDjX0wWGpccqwuzVSlXFrsH66IiHrYOGQNtT6cFhGXcpaOMBuNWiwIGi2M9TgDl4yGAelXwKMuc4pIUzdCxKV22671evoSrWvG6SyNlt27lclAsZKTQsE6rZLcx0dn1QiRRKZwwL548dNKBeIlXhCbAlimh0qTQT7iBRhjfRXzAgNAQBlfE1b1QinssJCP2mtmNbKaTRP+jfWqbIw5RSw4S3eJ3yKPEaOA4CQdQH7TrgTpQtMaIaRPF7aR4wDbBLjYjZP+wOGkoOdvcNa4HuuS/WN51X+jXmCQSF0E0kYgAzpnF1mBe+fJhpyQvQZZLjitHBvGFCeg+txsEzUmMCo8NBk2hKS3Ltvt/+W9WbQrs9CEoIhRgrE4TJeDCKJT+6+IrsyWgfmUc0h4Jys52H6DyDGmIxVGJF7uPnWW8ojP/mJ1qdkPGKHQsKirkNyykiy41ocihyu21WCj3kYKUaQvbro2UUGutOnTzfDRCY0B8UM2R4AJuwfmw/miRJjtLXmIMSZXi9nHocKdhGHmwSFK1TbkXX74P332VB31UStOKxwoiPCxJjDarUC2EhyC4eDnwPuMOA8rx3p6gDbnNbvE2Tmv1m7l+uzl7KCAJ/FGI9U8gvXZQ3mdR1FqSC4cShUAJuVRLy3fJY2Q4J8n/eUbBBRHuYKRx47lI0MknlNZzS1v7kXWpllrsu9w647rN8ClG0XajQoO9i13leyvAG0AcVxADcdgAA41gZWDTp2j32HEaElZ8gHOAKI1Gk+tHfZn+zpPgortw0fXS675voydcYsVeLZqPD7Ya8d5pts7TWKJgJgT0nPt11JMwCF2TMvdF3Q0ZLWDBRhQOIRIddBWv+rJeVYIsYex/mE5qldtm2YwNLSH/9IAFbac9Gcw5X9flQsLD3kTyFh0c861KXpjCJC2NRegde9JBNqz6D5Hy57fEz/Oy0H9JRsw/H+g8uCa15V2jrQdY5Sa1nVqFXE5cXVy9VCmtJ5oQ/ntGPsyZkYr25IANipU6Y6lM86IdKxVXZwuJh8znskg5S9IoHHXdg0XxANnidd86SiWcdVSH+hkr6xUTRJYl7yrMIeB6HRT0zrFjvOdHQjL4HEWeZ4kkD/m+66q/yTmGfWBPZjuKKC/Jza3EQHTWKcB8DSyGCvSmOxHpE1QHi9HIClWgrln3btPmAJwQE1ukEDG9n6isjI2QUXPfPkowKwm1sYWMycTx2H6vvrgdr1N0gyp0+fYccunD7WZNiB3AfgiZPCWylXbI3yMjCBP7TvcBT0PXMQjUtiH+a+Odc+pI2oB42jcZx51H9/YekKnwtxTtZ0htz4rf8GzGk6BexFjTH6V06XNq1D1vbUyZNUKUIVqHBaID2MJWseEpNbXwnQeQ8sf4y3Ij/aBzi+81W5auq0TuutQ1IZzr3JTK+Rs28yn73Phz/xyTOA0Ez4AYAALKxGso4ONkSHjUIQzzz3rMJiR8rBPTvL+peWlf0SaLepM8fsucryE4OH00CR+Fmz5rwsgD0NW6Brd8swb9+6uTwssX43QEM/JZsdb4ebm6gWnQCVgwf3Wl4AcLvmmqvLL//y+/Rg0obqoUbJU2RRd+hQAEwabJH8oE34wAMPlq98+cteMLB/HK7OHNQr+pDHocDAditM/Nu/8+Fy7733OBSKIYamj/cFexbsRGhWWYxktTODeOz0ZX7b296mDb6zfEctcDnEeuVpYqQoRcXmNjg1CA6gGtxuaBVt0Gtovp+MW9swyviEYeRfSoEAOpij4zKMHKiEZTG+MHZFHVzOB2B5PjZ8MrAsdOrokSyQwJ+Dn5AM7+Vw+7EMJ6U2CAkSsoFFOiKNFmCKe8Zw9df483VHx0gDU8JNgJFn5TScEuvR3kbx8poRiTHHOdIGYj1HBQMOaZjZcDD7VqBPaILxaCSO8P6qd0PrhEPCmjih8YB5Dqcr2h7DksTGwSkh+1Mt+6S/YmypcIBGlHZ9MG2HFAKCmR4mJptqAgBYGIfrr3+lQM72csutr1ZB5pEKYa4tO+Rc0bKRqgw7ZLx57slq3IG2arQAwfx588XOdZcnxJhsc+/tfuqkNrosVS1dxgYGFnaev4vaeHShobZNJEYhNSHUfLp25mI+OVCHqFMP6/a43h9hF2Wl67kSlESdUK0zrWs2OiWtGDcABJICWEzWC39LQqR1shTC1qGARslspwuKDyivv+NnyhLVCT0g44HDNO7/oew9gzw7r/POOzn25BwwAZhBziARCIIgQUgUJVmBWkm2LNduWfaqXNpaufRlP+6H3aote71VXrtkiwo0RUFUMHNGEgIBImcMBgNMzjnPdPeE3t/vOfftbowo726Dzenw7/u/9w3nfc5znnMOwFzgp9TEZAlth00KFNnLQLsPfH4ZG9egrxXwuZd8H9ebADjhcgtZyxATGl1KuRUPV4Gha9GDJaWHOLj914PTsjFWapiKZGnZyhVJkJC1kcFSZ2m7W9e0TSNkyG03aF3eefNLq+d9OB7rAKUyDgIg14V7xixc9XN+v5xnfIHEEMOaPodA1pC1yZELKFF3gAzoqmVZnbm2fmjzCuvEchCvXxewu5rD3YNBRn8P97V2zerUuvzbv/rrsE9niKI08CS77rqv0moC0+rvLfvroR/WU5GZJDHrWabJezcEWsl4xWq067mX0qqYZ8kzMvZGqIxQpE1v36HL11dXMZwis3oFNNgkpRGRDvQnw5hOumxeu3YLTdbxUQxNDqH+cBofypSNcx49vB0358N/22tdnwUyi7ktAqGc+TBRfWyz7G1pLX2NY2zVhjhMfWJa1f8uXb+hy9Tw7XW0STrk/iaZxDSOSS5pWH20cTOaUdITtdkVRo5NYk3IIish4Awt9o62ovNpj7xm443Ufr465MpF1vWsaLwrxLuFBE4PQqMzhykDpcN5HZnaJjFpw6fTftYqMuVoTup24hhZA3Up7PkQe08AO4d9+toTT9BKFsBlbgCvO+mhDwM7RKm24URrkF7QPcouSK6sYW5VP2POjAHs8dLulPU/OcMmwIyOUJj/uls/3k2bhQNDLVnrlJ46chLQSHm1PR9G2+h4aIsEh7dTmUWWbTn7VXullMrzYDtO23HW0h3UO9cuDHEdw9PhInlv94mNW6Lp5qIhcJAz+LWsYbPF7oXK76jW39qgtF0WYEqE8Z5GhN2LOstqopVe6Mx6Hr3++mvRwApi53Lex12/AsC6ipXJHKZijc7rKkiaRJJ6IFTLfkxCYHlP1++evTTf4Gw/Tvtvk5IiDTBZfZjnYD5+8uxT3X5wS8qCVjpW/6EsDsfEKFYA7Iqcq9peo7W+XYXYi2zymT2nEoTirEx3s35PNTFP045rH9TSOr4Z4+yVSraKPMYnCagdsxMN8Sl/8B7dKzaqefMtqiSZm9Df9UcZ2NGHqahzL2fIffG/KczjgIm5vI8AVrZ+FWvkmvWrM09eVLsVh5cBLjKkGrDU2cSadd3brCLkF/dmMhcvv5ocFInPI1QiqD0+BmBt4+61ywL2lojrGwWb8Du/9wcjHrImI6VnvfpRXlNVyAQQlSKjRlJKf/++XehshqllN5Hkqze7QyeGuhVrKY7dA9jr6XpxDQC26PL+zXx6WQMNB4tEAvk02bX7YHN/9MPvscjxJNkBLn5BnqEwH9rD9wj6V6MiLn5BrLKC30Rcfgt11syslwFpiT6CIqf1HIe4WZ0mKvzRF79I5YR38KbogJKDwky73oNx8rkpN8cf/MEfdF/5ylfGhWIrLPfTvByBvYvb+5mP52zty9th7gzLvfLSi9lkCzhQBSYJk8G8tQOigHCxsM3oubgqrIWXpcaEUNBZ7slF7hjEy7apgKWnGEq9Yg8J703Pp9WDdbSvZGBla2WYHBufRwZ2kI3cws5WNCgAWxqox594NAeeh7jhIo3HBcLBhobtJHUaJ8FSJ3bqkl20AoMGwo31Kg6ObMU0y2RYq072mf/MSG8Z9Tm0MAqyt6MMUvSOtclal58YOxKLCvCRRYshTl1KxiGlm1j1NTbKOSr5IN8LdHm9IFHwEy+Or5VLyHganne9qK/y8J7LurBvuaDxU9TyvIluajpDVtKQaXsXTfA+wMxZfuY+OIhBnE7Ra/erDOwdt97BTy90r778HNUKns96dDyfeuZZun1xkEdKU2HsMyTFeRBOtw+6jofhSTarQCfJcBweUqoJbaudY26GeZ1zP8B6LkNe9UNLZ9hajZIZCiAXvAjqHKt2OKS5B3PTQsc6RN6jY6+cwfH7tV/7te4FnI8DOGC+t3vHaytjGSDa4VpxzF3vcwCg+rjq1lL2hTEVNBox0GkwE9778GdGSkxcUbM6AVZegCYjO8ga8ujwus6J68rD5aqVq7rjkf9Ya9R2trIX5eCl/iPf+/zVQKMSDG02YcKjc3oO56TZnfnsPzPsLellIt4K5kQ9nZ3VjrEuBLRPUz7wlptuzt9ajH0zNZB1xqbD3h9izhOa5z7tImNkZjFZ1IYkbZVrpEdWrRIK0c7B1q+GjVhJtOi//s1fs3ZhknEAHF/nqyXFyZI2bWuLLjSgFjDnsdQ7k75/dVgbK0M1BmALELRDzn9bwl1pyEpK4LV1agrslQ615QM0IOrftY+mOQ8wTFRgHGPEz1p4v+nvAoL7z5Tn4X+20fTw0yFKFnHC8U3O4uu9L0FmMTV+jGeRmiRiPGPr1wLMgFO+9jna70tLONbNqzFAMjyOf8kSKhHQjwrd1ngJItS9u0dNJBY8qYH1PHM+Lis/4++1H4vR+C5dtb5bdc113WrOvH17tgNgiVZZwcXoEvt5MwC2yZZ24dQIrO+86/buasoLDbBHzd6uCIqAaUK3m3rUWz54L1VchojqTGE9zeb9Xn3ymW4e4zON0lq0kuhO8anLc47nIXdr9ChPAIqfQdByTWwhzOyqVSvhCi3Kzvq1KQDyv3XX3tIt494n0t3rAiHbEzCTWz/YhNzuUBLL3MeeJUtgXq8DTEhkKR3Q6XXcTkEG7MdBl4leyx4yDH0aezaR60eil/PLeWQvua9lYzkDyukqoNjWm5E0oyWNrctrtc383Jqw2mjBrH+rLRFMC35cKdppS2pZ8/hqHOXZNu5o5FDvjDk6vqNOqKyx2nC7dg3ztz8NwGatG1aHpDhy7BR10s3WP4ZUAc1uHEu02uRMHKaj3amjB9E+46SYjDYOAGdGWPMzlUvx5UrkmOsYJ9eX52SSVHmm6qrVJ+A6eQGYvQSgB4oxA96TdWZrc/T1dqlDyxpqe7TtmcgHerDV9tloVEP7ExnUlDj0r9NJVQD7//bR6naPXrsHsLNxMJQSTOsZ2GXUDN54zZqcwX4UWFXTr5NqPks13NWOu+cSbWZMrFI1ZKky9xsYcw0651uoqyyArQTXkhB4jrfGDFdGamL7Hvmv3x554cUXR9m1CWQsGqKb4huhH5rsjRBTcQDeos7nxfP01j11qFswa1K3EPH65j0nuyPnMKa2CWVcbkCvsm7d1bnRBtrGSwgEP26sU2QUmq373e98K17aZCay2AwLKaupGMnhs+V9kqoUUXOH1VqRxCMOyjvvvBNZwc+mOLcf7VB2tZl8VJ47bTs50J/Am/3Ot78dgbALoLVntLKBbIedoH73d3+3+xKMbfu7tqnaghir5yhbWj2J1d7Krtp+9y7qmL391lsYhQ8wBGhLWcgaBj244XiklQjlmDTmKwwa4YrKtquM4OmAlhE4c2l+QYeHgEDWBeC/1nL08NWbbzqa0huXtzAewGoUZK58vQDW1wjqNdKtC5R62gZgff8fk4QiCydYksG0DMxpDKug6DwMnIEmjZesvIkHMmDz+FcQsZkqBLriF+kuMhHA0lql2sdZ9rM5JR4g82EBm8bvIn9je0JZixRu570NRZ9ivpoXuITwm0CkdFplDHUYXNzzKF0i4+dh6xqypqIfMnuOoU6RGfaytY21UfNqmMuN57UszaRx/MS99yFfuSbzaoF/5R/vf0inLhIFh9loxxmLYcCVa0cG8Vb03xPICp1uhuoPvh+QZLH4x554MpUNTCRJmJL1IpPuvRsW0bgbdlQ3Z/tdwfQ8AazsCgeq+lP7QetZe7DYiML5CWDqDYX37Vp2XJseMSFzi1D3oZxKWgLA4uzpJPn7BqIEpH489NBD1P7lGdEfOedq3dLxTPmEGac4Do5tFb03LmuhbTu1wR5zPz6bh1ykGcxbCnvDmi5auDjOqGtskINefbv31sLDeutV95AoCM+xGvBb2m8lCvR9XwjL05fH8iCzuYKAzmiA+8jxWMzBLkBlTwAAIABJREFUn/qBjOkpGJrymidk3cviCHrNXhZYG32QcRXEK2uwgoktMzWyAusPyILWQXb9KUXIQRhtF44LQOMqQPBw9IMTqXn8Fokm18Yo++zvsfbXshdWsdeefPxR5AtWrhDAFkvaZATVMKRq2Vbb1wKVrr1WYksb6Bw5v+6HK8FdA5HtEBp/gPmzsLk9gPV3jUX9SGJtv4fGSxPa1+2gaAx+kzp47QaY2z5qYNHvXdwe0s65z9Rq2LZ7av+26zcAP57RbffdDunxCS8enGVDx4D+eHA//m8DiJI82z4qEaac5iqXJsNa7bqL0LBj0AULtwsGE77ErgqkoqMvpmjeklXdVMLwS1cQhSFx8CJOk/vD653HhpgjkkQtrmddZR3Wu9BGu7bns8YW8CkwydnBe1hq622IoEUL6FKlcwpZMA994YtP/Zi5pzMVWlbh+QXOqPDEPcjxH9uw60Q6LjN5tjNGDLF3K9HhW7vbqNWkqWipZ83v1l13CxKChZAjAAerH6DN3fTWq0woTrXSpYCGEcgOw/yWhZvX3UOXO5/lAHkdtkdNB6r+7AgAYUCWLF2exjgSCtowE3gFa9pW2VmjNp6Bnp+eFWWji0Ro0pQikc5RkuoIUgk088ybtqRVu1gGQXLkMDVi+Rv3g5+C16uQ7c3DLsaBirPS55nEPk1IxKwB2BVEcwI9AqbrrByvgZWBdfiOHjuNbGyQ0mCniTrT4hf7F1sNyByi5vm2LZu6zW/TbTPgdTx/Gc1hWmvbBncxBf1vvLEaKGh/02TGv+DPWvJ21XEH2MHshsCSEDAp1PNVFpPfijbaeDlvVmFI5R0WgGu27Z1y0sbup41FKWPLQTxAu+CXacqTWvn9h0GPhvvH/Xl+azTYj7yPxBPzNNO5MYFM7TPPOt+SYdeVRtr3aNVA/Ls21+2cah31vDcrN4kDLxhxZUzsZmklqKPgnaozXHWzrQPbGNha/mM638zhU8+9OOILNwO8fkJHrokzCQuzCS4xWLM5QDUVUwA/s/nZoz/8bjd/JofQpOFu74dvd+tWE+K7PNDtPMyhGkOMfmbjtclqL+1pT4aP08DaM34SD67udT/1OP/uyccCYAV7Mk51IGg8JiP6vrZ7DVbPDHw/KixWGaoCEwf1F3/xHxHy/XQ20ADhO4GdG6YGsNo/ypYJLL785S8T2n0LA7uoGBs2jYtLz++3f/u3uy/C1lZodox9beyE75kBxcgNEzI2BGedS0PqLtS3qKZgVqla0L0Ac+94VkoC2emiWqZZpstJNcHFg6zpAY8fPQnbR2ct2QAO6plUgvAg8MNQbZgqGWye10UswK+EDbtzyMI0Tel/G8C6EAWwVhP4aQDWsdpJQp3Uv72Vz2CcNbzHMCxHMWA6KbORDfjsyxG4Wy/XMI9FkN9AQynr5HOcPgNLSe1Bn9HFGO0S4zRAz29Bp4Z1Mf3DTcDbD+s3Fb2nf+cYC0Q9DG1lt8ei0hzkfm89OUNty5Fr5FBjYe4hJCwgmsHfC6DVRCon8fcWbw+4s24jW9jNM76tn1ICDa1Fmy+Q2SmY8Fn24aX+1m/9VtbhSgzkGpgT08I28d6Hj6AlBLSdO38BIHgO52kdmbC3pZbibIqUW27rMSp6yNy+9NJLCaXriGjrZCid2ziESSzxqjDrMME2f7AsyYKUjSFcZOgFJl6mUWfD72WKfa6WFNTWaSpJuIY5FJxfAWoLNVkdwXCxSUky5e4RQUWcBw5n51HHT8bjHPeh4TwJ6Hccmk7SkLMHSmQYAnABmSX1zkf7kRBY+6hwtQ6XrYNnRAYkUHR+TLJyHl0TJmSFRe6jLE5mynkBHg2Vtb3rvXmP7gvHpf6W2sV9WFpJiTUnzfDWTjVw79+7bpQiKMNx7r0P156h0AbqjUasWrGyGD3GwGoThvw8DA2bxkAKerA5AtqVlBvTNsmmbyWcumDB4gKdDMI+5t7mIgtw5t59+01A9QH+5nDu2+Q2E8rcu85p03q73qvNbGurqM7ZkoVEYnrteLJ6TQDhXhqz2myB18k9jh7cdYA3cCnzGR2nh52Hi9G1/rXFmlZFjgplVlJIA3k5ZNifYVADECrJqg7JVhmipAQ6iHWQFmvbHKpmM8ezQWPcoZdhD/T32NZQIjV8EzkBX7S5LrlQHzIdB2ArilWHvSdx6QarZqv5G0a7WlvmdsAXc5uBG32mAInLnEP5LynMef8pvKa6D10EnO4k6Yr1j7xl8bI1AE6SRNVGKtnAOTOytZVEYJ1lI2k7dm6LlMzylLdTs/QCLN4czo8FFMo3yjGCQ3zAsC7E0ESYS6V0Z5CM3Hzdzem+vgfd+Jvbt3RHWN8XAHZyXHMncLBbBJ67nGYU0PJ5fs3N4vp1l9hra7HZAybAyDrz+umzF3brkPnNXrScdrWMDY92hKTDZ4i2zZ5aSTVGDRONY88aqh9gnW6kMYclFy0heBQnUJ3+7FnW51SLjzaciIln/Va0q9b/tmbxRULtzrvXUDJlW1LbzIsF7qDxg8K56PeZA6U3mWPOdcP9zzz34zgJnos6njqgOnYPkOCjJrbptp2rW4mcSBTMA2RmTffOSa0j2VCcTvazn9ozJQQJ3Rec6/fNGOAzqD4Be3bkKAmP2PZBmDa7USbRiMmYARN4jupI295/t9v87ltZuz8NwJoUbMcxcwdu4h51oiR/ao/JSlptpsB7YQtAK0nYicD3eyv5IQFqAkfqzOP06DiEzAJFWg6y6ViVPvn849tcZzwcaRn45JsUA34U+2ed9yHmqAHg5ElEjlDSmf6lNS+yn70DHuKFfTBDx6sHsJI/c7i3jVSKcu0kKTJ2oKLtYVJDEk1NbkOrvDKTM8V8G4nSIasVwbovJlr52c/+DLXIT/dRp6qmIoDt05KbiRgF6v5+wl/+zddGTIiYzYI5DjPxvSefTda8ZYKk7adCq2soBQIHkA8c2E0ZhjNHuj10A5kOHz9p/truxBCMiLpDWJ7r6QHswi4BQltOTULA5tfAMLCH9u3heru7J598NCUqZKDtt+vhashUdkhNnIDKmnpVbqPVS61wt8yldRrv/vjd3S//8i/lgDOkX2V0Cq2XPrDqi8q8fPe73+0ee+zxhCY8pK1hN48F/vBDn+3+hnp1AiLDPk6qxlhAqmeVw5HH8DBWV2IIxC4sC2GZrtmwkWs+luzI2bz+4CFK1LDgBpBmuNlPwGp58LkpfU/1XB5klh7RMBuedZP5tezSGd5LMOwqSj/xnrHxcDOE43x4QPv7ajEru1qsxHgG1mduDGzShnoAq/Fr4UbLca3AYy9mkLAxYFQGWeW3BaTVLO5iDtQfGmIxAzUFipknWTLDseoD9dQ/hoximLk8eRqQitPh4m/ZznMJJxtKMbFDPafsnAythmsamrABWFTfW8DlvApEBahqU6O54bUCDrWPOXj4/JAkM2sLep0U1GczJtOR8fJZrZCQA5yHO0Q4WaPQDncBrBvLXevrnQM3/JyA7EPdF77wqwFa6ynnsoGkrQ/p1HUA+cAxunUJYo+jC77qqnUJQSuXsGXwQTz+Z6gD7Dz7XHES+oQzWQPfK2yb2p2UPVZegR6RUJyJfy307wHgfU5Hn2zCW1V6MCtdw1/JPpWhWZrDluFZTLLawEoAcx1HstA3kdBcC2Jd46WTNLw1h1DbAUDgsYTZXZ/qRL1+S5RxvY1GJGJyAd4XlRXZnKLGu9i6KjckI+Xfpxi/bIwZ5hpotn6upaH0Kok6VKkU585EQW1OktXcmz3AbTrWlPlhDt0H6aPO3PoeGsZoNnumwDESeAdA9VpKgZkAUicyWszoh0uL10BdG/fU4e0Zjfbe9oq3bMxF2PdEUbg/95z3mc43ls3DpshSWEJuEok158+TcNY7ys6L7zc+ZN6kA3UAjbVdrkOgEhzHGMdKbGgHRNVDrTFoALFFK8Jq9+MTIx+0VnrDn/YxXjbg78czpM2ONhbZ79szjH+tX3v5MVZtzP6PZ4ba9ep+KlJWn2N3VixLMUOjDJPjEytVdn18GLXJCfz56L3x9/5FWnXn6QOLc92Eu9vXGZI64CeQS5AJjBygrz8sC6/jyTrdT43QCWpI+ZxD58khojgzJGdYS0YAtJtbSOISYEzF/m2lSsFRasGybLqf//znuxWLqcUKALyEcPX40ROA1/3dXhyhnXSkNAn0GoDANBzNgXlLsIkk+9EUaBtnyf5jR6J5PU/0Z+QkDUOG+BfbUZkP2EZgma4M/Za6YbpFXQ2bhWCkm8xjTZ1CxZqBhd1i5AMzcbimmi8C6D1EI6KfPIetMlyfNrjIlELATE/1iDVkl3/ygU9En+2G/VsSo/fu2ZlmM57Nn3rwwe6BTz1Iwf/5kDdvUR/+TXThb+c+U17TSBL3qNbxYx+/J3vuXqJbShLL4bCsXlvnlxIlUdJjPWrlftqlg7Y853z+9d/49e4bX/86Nup4EpoE1la6WKaDDIDNR+/ceCZmvbHujcwIYJuMznNABnZsrY2TCCZKhlTjDF0Fzw93W6iXKkljPeCp6I4HOS/sIjUCefXmay//gwBWVnIhZ7m267777o8tlugp51BAaGOEdlZbLjFtCrI+41M5o9oVbOl5zl9BZZXSVKpFVRGlltjYArilpa2GMOMqEAQIj31EUMHFlZdZ6UHJXCWWCR5LpveRv8DxG+G+WtTYvZaGLryP2lcJBSP0Pqt5JNdtpC0u2M9d5v24H5WLRe/bA/HU++WZrJUsSx2NuXkx2lQDB8z3x1knZ4hC6Ki0cpvuq7S07ZF1+Z3lyMa2/dt/93+NeHAuQidiAXI9pq07d6Hpe4ULnQEwLMkbWBTamnZDZ4932997DQb23WzGHbKv00kKYYRsHXk7XpbXKQP09xlYeSfbsR4mJHcYEfwTj/+Q859yIABDmVZrFbroHAi7nGj0BVIyOh5gHnAOvAeRH62XvJrQeynSfMutN0e/6QZw8bhYWgUCJ00q33av3/ve9xA0v4WnPK1bjsd6D21gv/GtbyYZyQNfb1owFe+JgU7yjEBKRgoJg/3tp1uiCu2Ger33qQloqH4B3tdh2OUyYpWwEE+E/7wngWQLzU41c7N/BjejoVvBm8Ag5b24xn7GSUChVyoY9dmtt1qHdr9wx+mNr9TAymJ5X76vf7sVBlZA4Qb3+3lmjcNKtUYTHsQaIbO+/Vqv6xCdfJwLd4EepWyyOlEX2gESaBwn2wSuI/x0mhDwIB1LLvWt4rzPsEK06jNJy8xs2UCZMefTZBbZiqkAIVmAxiC5gGTN7b7lfTovxQpNo60hXcq4/xL6z4/jYoa4jKvrockIZK9c+PNwag6wpnyeSh6odaODobGuTOySecjWXEYSsGDBnBjpl19/g0Ydd8DGrkl5le07dzMnh/j7IRIzru3Wr10XwOK62L5tO4lCaMRNqGL9CDLc9AKuYbvsJCRCxQDPSLuACEaLaEqoyI0vQxtDy9euO61t9H9+r8it/2hsnN82TaA/02DEs0+YdCwE1DZ925Nje4IMZpJtNm3exP65Z9Roed0GPKoETN90Iv9qqsacxHYgtH9jvEwmEgioe9LYwCS08HPTR7Xv23tVeLeK1KtpboloAcj+XKDInAawCGKyn8tZie6QtdruuUVRWoi79NJjYC8gsx/P8c/W9JSN5fTeStNVjoMHSsrQxKlUWgU7bFJEIaPqYMiwp+MQjk1jxr2fsUooNYnjgV2xJHWMNIfArxs4Gw8y22E1HgyPLgx3ac+a+LP2zPU8Y+vnyvf/ad/7s/FrqN1vG/N2/dG/7RfA+OdqQHr8/bWvU7vZvTBuXtqzXXntXFNQmef4KBPbAG173zafkbr0YLcB4nrvgrTj36t+XJ2LAnapOJAf9Tp15RcHDhJZAgxemIjjBri8iIOiJCAyF+0Hf/s+tvk87OM09v3uHdtodEL7U8Lqd95+e2p4nj5xlC6WJ5AfoNdm3cxQl0wVmfOszxWrlwIyaQ6wlI5qAtjJs7rtuyF6zp7sFq9cFmd9MuzdIZOTkC98sHsbNWUBfADYqbRm92y9OHMyOu+1Ya2mc8+zSEadPIPuUEtXdXPQ8CpHMCJ1HsLh0R98F+kBwMrRYIBcr5aAUotvycBpOOXVkXICCap7WZdWK6hxs1lR7YGL3Sq6Mcnivk0U7pDPmwVRboFn5J13fYxz4QxSpYfjvKaVaqJoXqsSkk5T2vHRHz0aeZa1lj3vlA3YkObzgH+7IdrlbN26dd3H7roriaCSOEYiEyRnTZT9K3uohCDn0wGqn2Dfr7YGrftpFKpVCbzRtZgkLsimU+e4FzqqHTmORM6W2EYJ/DtkTecBsXt2dK/QiTQU+UdgX0kIrH6j1lnQ/JnPfDb/Wre+sa8a99ZKOzjTMZA57+UDkQIwxtGu2ziCOUznM8ZI+aSzJznk+DU9eLN1ZQevBK8ZkDymhIx23iicVWVSkhLsFfY3+7A9ktr/Oj+a/Uq9bGzdVIkPPqfwKYD1eTeQ1Cq2CbkQm1r36zNXlLkcd3/nurtsNzdtPOMlmWP5VXOvPv/zvwigNn+ikk79qJKqxcGOObvjAOy//td/MGJ7NkO0snHrzMpNOHKEOqC7u1dee5OsfsJes6przzx6OY8MknRyHrEt5ZiefI42sPh/1gidTZ3B2wCwlr/xBn4agAV6Yxsm00Z2Czqx3UgEXiT0TCgfsGexY3VuO7bvCoD1aw8u9XQBUAyQX0upCxISgtNI8Z+bzFCnrc1+4Rd+PiV3ZGSWAqb1+AJ+TWhhMesZ2LzgiSce716DUl+9/uqUknqdLlQC5RIiUz6F9/ZrQWUy3vjP7wXGAhjZW7V1hwmv283LDWXylh1YZGsGuM90N+nZEMsIeb9q7szM9r3UjuxlMx6BIVwFc21ZrkE8wHTeYNIPo5GyvFDpgYqSf4/uZR54lfylhmZMxH0lgDV0KrjXq/N5Ptz6YfUsZ4bcAIY7vH49G+MHIAtYwhhWAhDhZbzOgGUPGtk31oHrwxDCWQCgWs7pADKZckXXhgUu8OmHBi/6sSRDlJ/pM7dD1nEOoI52toqyhxEFzOpoRBLAGLqcsxkYFysDyEw6F465APZY+nmjF+MalrHRd8r3GIbbKb8m8D4P0ynTkPsRlAise61o05e6PgapcTxr9jTkA2sjMFcD+7GP38t8z6bBxL6UiDpDrdg1q9dm/qcBwB0be2+r053LPQ2xUX2m6qbCqPlc2jibT2iG/BlPlfaZeudqxgWx7g/GOn459z5qkDB0VzJj7SC/Ehhlo/cZqTmYxl2n2L6qgdFahJrpvpcEhWs30siB+bAtqQMeo8qaGQ+C3Gs1hzVPYzVpBWxVwaRlkKfaAh+Gz4ZY081wN11jA2WNiRxNvglILnCas0l2VZDIz8N49jVDA0B6w+bJmDXaf1/GPCdzXh/ntZcWZRxTB7SOr8b46Ww2BrGyo6uCQfa+h1iiCrIB3EfGtW/Ly94Ms2xCggy4jIjPEANcWr7GjrdnHz04+wMntxTWdWyefc34Of8Iwzjud+0Z2jWz7/pDq/19/W3fJOIKoNlA+/i/r3kb05s2INiY4itf6/eNFW+M8t87TMcB1dwjIGA8IG33faVjMXodAGzT+o0x0WNVEcaPXdhd1k2Aan+zDbC2MRkFIHHIKmRbAFb5QDUiYcEllmgVkgOHjnYLqaV67hLWkUosFzgHVy5GMoVsZqJkABGTN158qTtKdHES6+YY5MNp7JJaVbHSxREbKzC/amzpsAVNkY6XU2G7CCJ3c5fM787D9C675sZu6nwqALAPt5GIdBSgPBd50SKYyaWQRJO4xgXW7yuUwVJytZDozNldSFaoU3oOzawlHReTXBMpoIQI1QemAmQH5iOBwQ4O20gAyd7TTz7BM3DOBORb17gA7BoK09tgyKjDAC3H1ZaHmGZdW7PTc9nz0y5gOuHqhWWpJQzch7WOCzQ1JlJy4R7Kj7nctYFpxZ1Euqplep7SYd//wQ95HpM054TFtC68c3Dfffd2777zbsigT9FwKNVGrGsMaDKB2P3p6xp4yjnCWrOikIlczvdGE9P47x8qo6W00epGR0+cgek9zZmnhpoEMfcvjoeyDStO7N25FQb2lSRx/YMAFhzl2Xw3Z8ZazlPJLskqI2KyvLKws4hCimlS+zkSy4qQjO5brq5ky3rm4hfPYuVd51gLOtPjdcRhSPvPti9H17j4IJVJSk6whWhp5HYSdMobmfOPOnc+VgHYRia5b9RJy74LYD2rJvcMrGfvddddi9MzL7ZPoxoGtidPjARWrX4iy6zVkzheq3HGtBXnALZ+KknjjyCMPpN5FMBqW/3wMnW9Mae1XTvn0sMPfW7kCF7Kr/7yr4TlmjJ1QrdizcpuCZvAmnXnKej7zFPPJxt7+YrV6ToyMoKuDq9RH/WF197uttPD2DddTFb2rbBVi9CY5gTMPfh/TpALWsQN0AS1bwdIXUZAbrmlWYSQpyjYYaDUjijJSFao5bLY+cMsoAqTEja1BAvGoWmt6vC2UD4ygZQvof0irJ4L2wXuxFrzsbVrdZHrNRb4A+TwZrvx7NQetZIPLZQYgNBPSAOhAqGLJiWpC4yXweEsIOUA8+9ShJ2NaUKSC0fD0NizVirDEUlGufpFrqN26Ec/fCzs7XWUZZqI5+2id/LUTtpr29cI2ocpU2WYyoXhuPos6WHcA4ua3Bp7DbgAVhG8DKy62m10P1Pz6z2YfDMGYOvgtEamYLNC0AUqDQubMWyIMGFrk+T8e643I1n9lSlq3b+U07A0hpOYU7lnlMxGdE557yQDyc7JUEY839cOjONUzNj51Anek/uXKT1B+MQNeBbjG62sHWQC4qclkccuTjLWjvfUaEXRMPZG9FbE4fNYk3bOsuRSnqUPScqYtUz9Yl/1uAGWaMNuueVGOpO9l85ou1njDz38s6xDSioRXtK5E2Auhd1eSYKAY6dhtZTYMPOqtnXD1ev7urg8N2My0Th6YkJsSO47RiZgUpDbohUqbAAaggdnkjkM2JdfCZNZc11hUF9bYLwZ72Kq+oYFvWGfaNiqB2stjOx1dAaU13jfBzH0N9x4Q+bP90kps4SuEu/PezbDIdSuxBfr0PblXMI0V2kT94xAQw1VYwmc+xZxSBUQVySvy/0LkjWwPodJdeIGD9OojdRaaOR1OIptrcVdmk33mt+mZWJ/v43JrUcuw5eOTI53vyYL25QcIAkI/Vi2FrH+ZSpwpLIFL46c0qLbZYsE5cOC4t4Zct/74fq1IL6Zvo0hrvmpXuxjjHEZ6I+whglre489yyin17OUkdzJAuvo5J7b2Ocyox8hdfr5yRj1QNr1MjoWPeXiEKSsTRyFxkjWPQVoBejWs+tY5SCzfFBYJO+ztlgjEPJV/3cNLDbmeYxlHZML1LM7l22eK6FPprUF7zK3OeDrPccD8/HfXwn8XZvJgvf2s7fKcY4mvbeVo8/Qn1OOdean18BGd5tJ1fmhdi8s4hrA5ZGT57vT6OAncA5uXLeqO3mM/vJm8ANIvv/1v+120M3xMg7sDOeb9/RMGjIES6LnENpKr0mgFVAkbJH+qVNyxhxAMTWoV6JXJWxEd62Bbgth9COcrQtp2bqcaNNSQLLg0xacz5KQc4r3uQ+GcylA5xwAYeeeXYlYev5phy8R+ZpBVLND9jB/yYpkwfv+s7HDL8Ek1h4BEIW9vFSNGOzsZTk/pXu8INIlGUHs9gi2xOol87iXQdhfa1yn0ovjxmsEstFEu2d5dgHOVdRklqC59557826tdFtau/J36ZA3dK579tlnses2LJmWyJqRSiOuH+f5tFE33nRjQJIAzDwNc0GsGatMyoluEag43rzPWey90VxtkVUL0j2z38o+swlnzTCaN3OR+Th9digaWFuuLlm2AkeBsbL++pnj3X66is1kTJ9/9u/4uysBrBeuBkyCb/MKbqY+/j133xcpg+NckislS5bUrH3s2BaZUy2SL7NmTeYSIA/agpazTC2xCbO2WTU6OK0vD9dkRk3/WvuhbHPt99qbsZHZy5AxdDTbQ55HcoOYb7ta9v5s1mBtyT7SwbYxmXiEFsrem1hFcigOHXNssxbzK66nGsv1N1yfs0R76Xlqkyfn2XwQWXJ/roZXCcEgbLu23r2YnAbzg3DObqKzmvMgc56oNffh+5gz1RJcx8uXYjr+0c/9ysjQaYpPU9/O+m9DFygivnBGd93H7iD0AKDldmdcQM+z+YPu7c3vd8ektdE9zGFhIoQjM5LEDwb6zTffBrCNdLfddnsyyJvmrY5bl1N5SZcov2Pi07atdISA2ZvOZjHDzyPazVL1UPsKBh7kAb91SPpRZ1AN8JXeexnc6jLh14aLE9Z3QTHY0vnJls1E9cwUX5/EU7NGpLpFPUO1kd51NXYoOj9tZ3tjb7gkS19A0bM6znwlIDRNV7vfvsKrxl6PoT8T/EJaPmFW/t1GGz3LxCxbuYbaaNXV5hDsq+yvdUX1mFKgnoF9b9PbPJsqJ5KTCOULqlKaI4f6mPbMr1087fn1grejZ1V/okekEbDWnxsui5K/N4PShhLKAnI93kPm1wMtmhNeZ1jFvS9YaUkn/mt2bQ6efh4yX7nLfq5ysBZrNpb9y7gwvenUxLMJZuUjrNV0cO8B6iMu4bWT0//7nIWz1Qxj2Hx/N4oSDudWSYCL/iTyAn16143rwI5bG2n7OButlsljZ9k8Jtw4ngGNginBlrV/Aw6s10q9U6II19+wAUD6PJ1GlsbQMjHdzbfcyRqe3G3dtYfw3i5qMl4imeCqsNgaBlnj/YTbbAv7C9RXPU62r/6sdQQtYG5fZw+fy5ZE6425o9o0PWGgUyO35jFh6zBDVeO2fl6/a4xcsWLFVjpPMhUysK7JPiDqYo3BbGxbQJ6+Ri9VsbOYh4F6WxMDRg/7HpDUdYuRrJBVK4ZdTOMoGMn0VwjJtVsPry4LAAAgAElEQVQygdxuPYvsu88r2PQGsl/K0Nb/GkgzpGlCJwY0ut965pTCc377vZYF6XP3jEFe1L9hAzjRzPb37d9l7AQn/aEbB7DtbX7nOtIhy3P1P7fki05yhfr82+rgV8C0gHHaKVqqxyhPrlHyET9aJ7nK1m61UStKFacvVq79zvrbHu44hwHyZVd6ExjQmPWtXe2TnQpNOmY9E+04x/mp6zd2NICyZ2RK1lF6xFFm3ZJv7gn3Kc+kg2iYUQCbZA/exqhKjcGYRCV2IA59jXWzRWOa2DH5Rk1RHYoFbAvAJqHMuWDgW3QgQCj72bNjTGbhNRrr1Oa5sU65rnKS/n7L8at95LWrjFGtm6zbfmhHzDbnsEzZQ0sYstbcJMoIXCvHYOduueOe7hDdmg4gAzCsfO01a7tz5DicpNzjjevWdH/5xf/c7aAG9EyuO8X7qKWfE7AgRX2dM47/9xreCrxRN4EI2EWYuZU30Rho0ZJumO/3U9bp9EnrgA+Q2T4XgoGkU87NyTDC77zzIaH+U5S9ugbyAxjc26533nqju/n662odEz0dsWb51AHObULzaPyVdZmQtQSWVofEvIpyeid0T8HKmuQj+5qdHYdCQoaqKABqa+Fm/dnEyLXfz0OLnCnlitPaz61kyCLKz9ly++NUY5jK+eI5don3b+e3a9Qkyeeef57GClWjO0nazJt5MTcAjiR3/N6cmNdefbVbt3Zdt3atEbACsHUW13r0ekYlZacPHjycc0LwG2ctW1WOvSom1PlUgFLLdBL5wNFjJM057+w/qJmAyBFItMsXSAwmqe2px77PGJjJX+uyzasyS88iSRcTJlevuirgzvwMn1UmMi3bBYESaYxTknIBiOlalXvH/lv9SYcdexD2FRQ9qKPo9a3yQNJX7Y9axD1Pk/2gvEm7Ohq1YE24f72858J2ZC3bt2/NWBkJTgQ0dbv6p/BcVyaS9pBlSquLntpXiEYcOTGIU2+ATaLrqqvWdg/RDMfkeEdEosyVb7Ka359LDf4m9QI4s7YucM5IXpnn4nm+mr1zHQSKjSzOw+5bWlL0p32dhLw02tpRkqB2kH8/4aGHPz9ykk1wPYf8dSSsrKEl5lTaya7k8B5hMnYCXFfNXdTNoZbcECP1GjXQXuWQtpzCUrqSDII+Bu1NzwOa0GOL04F0yWrGqbQm1odzEAcBZiYEbX7vnWRv2+fLGrAe7hqv8u6rVI/QbwLJEG3Lj4V+ekvQ/xMD3x9agpaWOdu8fr3R6jZlF6/qaFUGuLR1lvZy0xmGfp9akCYetde4EVsSSwvVpjBzFr7TM9YCthZSGepMeg4eXpMDig8N/iiABVyZRcygOGHnCJlbqmT23MVorLg/Ns4JJlG5xACJVIMIr3NGcaDt2rWNMK8dkazfV9q2GJUcoo0JqoNMAOunP28AdhJz5/dqXQWwMQ7eHvdqkW2NSxyPgBcPrKoF2QxEA0HRZvYsVW2+evZRQFMYquYvB2mBkrwg81tHkwA2C5x1ckGBOmtCsDmXkP0Fsn9NmDoNULcy4Bk2g+tV+YLZ3cvQyKqHHsJDPUuWr2EnawNadNnnMTtyI4mFaru9f3XJxwjzH6AJh85KMtz7VsM6EN7vBcJ7s2XDr726e/ONl3L/81gzM9ClzZo9n1bJN3cnmTNrOL6/dWvWykbC77IEr2JcDyFxMDT3z//5/8D9D3ZvU3h7PpUlhgiTmbVpT/Sp3E8C+VkrvSA9wK9K17U1nYM+kxvUkvVV2eNjGaICqADY2CGZSMe0khWqnF0zdrVmsxQjbSnsZZOCc5R8Wk4NU50QpS7eh8yI1QoasyEoiAbVvw17WcCn1v0YY9fK4VXiZYE9mx21tZk9wl8k9KedzH0G1oYVKGNb7O8oaO6Z536HjYG53pGtMeodAQ37qE0W/MryV2e4Vm7HbjD1ng3YFEguxlBbVeu9gSSNv4y1IVENtL+zNmiVx+EqAa9VM3PEtqRUpbDOda7je/SA2bBgKznT9tOo/q3ZieYscn/u2bRjzV7qZRH93sw+5HfOYbLv+Tsze4udrZluof8kbfCZag9ELEzEUVPXnrGdX8ojGiPdEukE5FbU0D5HViBQGHePtZ5cf72D1U9qKgh40Mgy+V8csNaVsBL6qm5zOTrqHauCQa3ZzEfIDBdIOWZ6pTVv/ZGb9VPruoBqRXY8B5QDpZ5lf40cyj0mq85n9XoBldGBSZT+CwPM+WPyUdggHOJ3SFKywcbly5O6a2BHBy9OonPdu92yJbBLdE2cxn7bv2trt45x/c4jX+k20SAjALbNZ1nAfDgeOdFi/3gmx5HvhYITsekXIY1W0ap6OuWphgEH+7F1509bsYOa5/NJUp5n0yEqH3DevvcOGlsA33XXbwAkzsh1DfG/9ebr3a2APiOAk6mYcBkWdtKMuXSUBRRz/to4ZhDSZhZElHWfLXGojReMCGCXLl2EjSVhip+FAbMpgWX96MY5HQBsFGfjtRtDDrVE0bR7Zj/Y4MP6286Ja22YSNQcIminsc0f//hduZas3xQdjN459vwS5P2E+q6HsfVGGuf21QVcqzK4Rga3b98WkslEYGuhrwa8/kMAVudLoL6P7ojasRsolxdlSN5zDMCWLSrAayK6SWRHGdNjAGoT6kboYia4nMmYHdi7g45cZ7qXnnuG567GJOM/BLDaKwkj1/LqlVflXDhtcjJj4XqbwVh4prtAY2fs0snst7iAoDqlvtA0j+Qs5EzEnpznBXLnE41QchJGcuY+dCNkr4/pvUunXHZVbHrBlsohiSbRXXNLWp+7X+PUB6cYOdOWlNOqU5PIj5YtUTD3SXWiE5spiZtABJ4nSInVBWiFP/3gZyKpjCPgHov+lb3BOZfulFa9SSdIHIuTR7qzym64z90kZlcDi2ndw5//HHlUdjjVUUAq4Tkg2Ifl1YY0h6mRl6mL8vkv/Lr2Ft3MVYSal3RLkA3MXzifchzV6u44RX3XLaHQPc83AyBFvJ96d4Pds0/RUm3nvm4xh940shcFEDFudu6KB9AMriCltq8Datb8HDyUN157qTSB1EBLORWz8QSVzkg8ixID+7/esRoFSFcC2QacfI9k4vYuSWNq/blenXU5TWryQ1CbTYbhVALgUrSsj0lGm8jUUyTu7w0jjh1iJZwuj6WFs8rQeki7EeoeGmgI4oixj2C8MWgxyGSXc4goNfD6lq2yhNBsavUdOsX3TIoOwQCdjxRK62U6+RcZ++PHD6VovEkBpbH1QKm3aiCheWAmgLmh/LkllnbCGk6OcbZU0HnC38ujf/bO7QZl1xHvxVIXhh4SCuZ5a7ELayvTOGHihI99PnvPVxOCAOr+MPPn5Vn2rJqL2zBJ5qc/hNxoOYFlJeXRZOxcBxMpW7QMBvNYDMohwjAnBPrMlUy/9XDNXJW59dAzacZQnxt8wTyYAhNhMZRqeG++DQkBZbvsQCYwnsGz7Saj1q5b3lsy1Q3t8a+h3yk4a3aE2Xjt+u6dt17jWXlPDNAtt9zB5t8RPewAY3oa47yFSgiHjxxLVQXbDlpkO5UcGNvf+Z1/Tpmm5ewVWA1eO9OMfeYwLVwzB7U+ioupgzhJO47RuAxzd5DGp5js+ouxMJwbrf6+mmHUXqvQfu05/yZRqRzsFa6SBS5gJFNBTVxeZ5ctDzFBRnX8skpCSXTM4A/g4HXev/tpKDo2s1OVPFSYXnlNAVtNBRo8fubrk/PAewZWBY/1gFenJmw56yHZr6UFq4PempK157yma6YYvVrszcak65Jrswez+WXGoMbD1xXjUGWrkrBnEkHPyrZkslEtMe81qq/vx9NqHIcO7etLjhkNKfbS6zo21vX0kPL+3HNXX72u++pf/nnqYGqPqgZx7fWYgh4MNgA5xpgUGHVN+zvbIbvG6+nHOyTl2CTcKKjr15CvG9XZ9kAvY+GY8Tqd1jXr1qUDXZpi8HfahiavqOBvc6zKYXHeH3zwwdyTH41NaeH8BkSKoS199JUaXL9vbKfXcG4N8TqvYVd4Zt/jUw8+kHD2+I/MNpPYmNjMu981/JD1PeaQVJSn2nZ6/Y8yteWUt7XS6hvnbHL+4mnZwlkN+ki3n2jN//lv/01C4A9+5me6z//CF7rJM+d13/vR492KpQuJvMyJPGgfFQfWwGh+7y8f6d6hock/BGB9lNqZxZ65q/uTLsDygsCH0nyzyYA/b3kpAOzQWfMT0EwOUG4QAMuuBABODYA9dOgIGsQNOCU4xO5NEoZeR6N5243XlWMMazYRe4Yyu5s0fU4SWpUCHKV84S233BKNZZw2I1L8+6Mf/pCykNS/Zr5MRHUqPAP9tMPlBMLgsvIrVtFlChsWYGaichrtTOh20LzBc81rutZkDC0V9t7md4nO+n5UVlGGokM5SooYGTtL+/eXul1UZnB92VrXdbeWyj4SFIM4cp7Lls0zmVm7ILgRILZ153sWcNOhtLLMOaJiRMNYB0oIGoDNeeQM9A6NvzCMbf1XyZ2TVHp4m2S8hUgiZa6TxMo9b/9wUzeDuX7tpedSLqwImPoIeYQj4If7XznmqhWrmZvr0rilivOb6E7+Ds+T9RccYOTMGLTymQr/G4uRgZXllcG23u4wr7kM+2lC4OS+QkBwRtwgwC3P6HM2IJsV5j1xvUs4KTqhlvjaAng1h0Zr0siFFg3x7xNbds+wYlrcwEhN6CDuwdJ0lXRm7N0ucZO7JfOXBVt5LwNoYbWFOgSrSHy2kY8RPcGsrPNUpHmHqZG9n3Uyg7Vku29tqSToZz/3OTpgIls1cR8AaxQxTjDnZiNSxmO/5Hn8L//r/zYyZyFdo9QMcmMzOGhcIOd5cLWSdiK5ZcMNKQWxl0U/gUEQUc/izbe8s6l7j/aL6ntmWzKKyU/ZkmjVyoiVrqMHsMlipOXhTLo2vfxiSo3IKOqNVc8bKX5d5gqTxhnWOOtoMBmNIRkPTNviaQ+WNeEQ56Cr7k5+tKK6JjT5qTFWI2vdR/XC0UbpNZtwwuF9kIG1taReXKtXeWVSQ792iyFw1nttWPu+gHUdPPVFfR9cns8eXfCgx9D12CJ1+iz6xp+FLcUhOMA9KB+YyaZ3kl066pIszzOdSVVvVOzYGIBt4LkZaHVCzqfv5bMIYKfaDo5nVU+0iu5BJh357Pb9rg5VGf3ewFhGxgU7lszTDE9Vhaiank3bmlJHsiwB8cVgtVC3xqX0OgVg62ARfFRINRKCtNXDwMkU8DsZweXLVyWBwozcswICNpPt+Y5SHcHnch4VmF/Ca72IlmrewMyo2DiNMCTTu+uRxixCz1StVzWu5UBYlusNyr/MhFnIvVmaxi49I1O6a6nte+3Gdd33vvM1NlHVoNRJveuuu6PHvZ6Q1HJKzZjg8PIrr+PAkcSBTEEGQj24Zbn+x3/5L6PlMkz4ja/9bbeH8NdFW+2y5gzj1jromYje8Bo68x5zMGgSBJwCwz4sGka197ZdVmWwxyQFxbiV3CC/z/XLkWhhvhz8/fuGiefwuemGWwnn7EsIvLoTVXkuPwr4lZPmv9XrHlkHDoTJFB6UCfULqBz2hFwnphGJ7ykjPQXDFRbZjzC/1ZhDsKNzVol9htbEe4x17ywZys9YaRF6T3a8EQso4n8BsOoee+Bfh1k9swDV9dl08ykPxjqVEdDxir6L33uIql1L3UIOTMfQy7v35s9Dh03tzLTO7PdCv7NzgAiMBbS+l4z8PXd/rHvkkT/P3/sM6Q6XzOt+P7iKE5Gpfdb2SVsPOgiOqdGgMh9jTk4NYnWvq06JTd7Ty3Wa5KL+pA65Xp7j2lJTr6PhvVpGR/YxQNqhzDxUt7wLJKp6D5b9MwNeu2jiqVnFbVzH39sQDnVsns5Rr3FrQL0SNEtzXOu25sbwtePtta9GDrSRKGBlXfcJbTloseeyzTGatb6rm1bZJOe1gdVi/sqxqrJj1TQijnjWqAlDgA9e1zKsHRNHbqpMFGvRBD1LSU4i9G43xSHWgnvk9js+3v3sz/0KctL53etvv8/8XaDc1JKEl08c2Ntdjz349l98pdvy0sv/TQDrLigIVXVJBbD+bKLSLUChAHbuVWsCYA9SrWAQACv7OZMKA/MAsJb7mgazuuntbWEYN25cT54HdWUdCxzxVzhbb7vp+oT9ZfgmTZvTDRsCpknRdGQAsrDW7F5IYpiMZLjgREomds88/TTzsD73ZidEzYjjlvrAAjmTmmW2+zkKQaHN8Tr8LC2K+TcyAmyIn7KwO3dupxX8XQHMsr52q2prx31vfsIrr71KXfAjWc8ysJ7RdtRzL+7fu7ffpyQS8f4rYX/nAZYEsE0D2/Z8kxA4Z7uoJe5aEmBJ6YW5VDoQf65sh3vJyIXd1wZTO56qC5REtOQnvHSV4VRGA6izecXTT/yQs/pcP2tjzyGAdaysYa49WQaLroTgMtes6Ay2hWfS2Q8u8oy1jq9RJ+bnsudmnEf2iTpnQaIYivu7YGJVAKRnURFCsYeOo/iF8Q6jG06i15LzcxtETSB5sOaX1sWceTt27MpWUiqgjUspLp0YS3dxvmpXJpGTNGlyOXsaBs9pqylUq2X1q+YB2VqWkphU5rjZcpK82God7dluRAojmNVhcgz9vRpfBOPdDogfn9aOh+k6SeLbzXfenpKmRroGqX9vZDTaamSmqc7k+uvtYNaOAPZLX3pkZD/MwqQpPoyFm2UKaFNpmSpLUGHorqVckJ6bB+k+tCw76Ghj28erSI5ys79D2P2Fn7yY0ksL0A7KSKT/r4evbHgE9b0HzteKxDdRM06AYbeaAQ5t2bIqVF0hppqE3iD3BrwAYb/yeyNYy2dsEbmZGpPlTxuAbn+XUBWM5g0kS1m31cXtoIX6FsT24ud4kBi29/D6bH4g+BMIqqvRk/C6Loii4s3SY+JHQ0Zj9+j9tAM4hrsxJcoquIZhnhWw2IsAP5aYmDZjXneQcm+n8QYFsGnTaukuw0ss9ktmDgJiDYUrvQjwjITg72tgHUPb6Hnffi0Du3vPbipKUOtWD5t7FsCa6W8o8ggOylNPPRltqPUAfTaz6sfCDYYtCnQ3pld2qJKnqiqA2YgL6EJiJ41W7qiFY1uoNOPgurDrDca0ZZiPsGEu6HXKnAKQ5lnCjM27kV7iH27f3W2jhBWucpl9NvRpROEOpzpXWWK94olcc+Xyxd1sCoZfRGvjZltPx6SFMKGy786bCV4LOJAVxX/5y3+exhIeeq43EwguUOn7/gc+Tbvi67sv/tH/zT1yXR06nmkD1/qN3/gN1vymbgPMx4JF8wF+B9BQHwzbplD9Q2QFp1gnv/8//08BM/YOO4hk4Q//47/nnmxsIWtRLGoL8ZclpbUtYFyAUP3EfXpDOtU/uzlGrUlIW9OCySb3cGw1loY3sgr7/dQYttJIlnbN0E20y/x7I/vBZhWuVZ2Gxnq2bnbRgTnvvN4C3SeoSXmK9VTNA8oxK+2kc1vO4xzWghq21pFJaUPVctWRLX2rYVpbSIdFTQWGYpKr45fsj4mL1VYy+63PSA04KS8w7xWtqXuBr1O1gh8L+pNc2et6fSajDSZGChpct64J9d7qW5XyCGh9H8FsvhaYBgyZxIDWmoPfN0lzDiJP5ajX3rK7TEsYuun6a7s/+7M/Kac2mA3AHkZMm+RB0xjyAmSp6sAvBcs6L9bErXJ9x/KckT70tiPgTidT+Uvs1Vg4PNEunRrfiK+TtOdhraQGwuAS60og0kCiSRRGMwI6PCxdOzJSvEYmTeZDnZwZ0zo11dq3mK5U8ugPQEGBZXq8/1Rt4Rlb2DRSrQBYCIL+sKwOc3acqzrjAinnNkXSjXpFH10hRD+cA2e3pAqusTE771x4fe9ZdtDwp/ept6Gtbsy4ToSjNcqG9VrvklIQMcBm+KHtTWgXJta8AA9aHYWVK9d2D37257qLE2jAcvgk18a5XkpIHaf09JED3XWrlnc/oI3whyRXzZQ90hnIFcckBO3r8QA2JaEddeZokPtXQrBg7bpukLE6eJI9doZEIsp2zZhF3eYBx4NmEXTY2vwuZft27U2kaMWKeSaPMw4jSc66DT2hEjVLYE6FMb44ifN8MhINqtyYCT+LtWX9WfW0Lc/Dm92+dVsAmI7FJWse93YpsTfmnfLP2XOZeyOuzo1gNcipztvMl793/ljzyziDduygkgt5NUYy0kI4kZGaQwGsa+21N17vPti6I/vOhCGdOM8OpQkm/fi9XSJdLwIm14bANOST+6F3WvtvvFEA267KlVACw5nZu0/5N4nl4wCsjXomYv8Hka29iuxr9tz5yC9mhnCQgT1z4jAJe3Qwe/M1QuDHhJ/97JaDaZKWHzKwjr0A1tbkrqGGSSTLfEvtTaQUl2BHCcfjXsFn9k6ktpHnkW0VE7kOXY86VRmzAPE6OyqiVXXBJRyNZmpLw0onumVTYasGSRi4F6qiQauHXuePWmMbtFglQRulHbMEpJKrWgPm6Hz9a99MEqu2yEitcsMB2qrPmz47jSVCQfbRNff1Mkgj8UEILkiz0uRLWAx2u7ZtT1hQcqwYswndLR+jBCv5Jp5RQwBYWf1ErVkPqfvfA9hRZ14b8Ddf/drIubNkh52jHicTPJtDx/DiLPQf5S3bZYQyCCZ0WesSFmk3i8JyCuvwEhf2TRA8sF+mduw+KhqYtScSt/SIi12AZ8a+BlDDLfHwFot17+6d3Tay4tQr6uVWUsBYwoZhnNzsFaC1eX9tA4yuouyt0nAlVKfxcZP13qKvc/Ens57Phx9+uPvcz/1c2pja413NVHmjMnHFbqplsUnBI488Eo1jHboVfvXQtByWgF1tmx/ZD/m/sY/RAuPxlorV8UVVAH2wu/nmG7pPfeITKXo9mTDP0fNocchyPXjocAr5+/zWyM3BYUckk99M1JHNiSc3FnK7UkLw0wDsdA7HdOBgDFavXpmSY668kzBq3/jm1yIf0Hv3cLf6QWNLHMfGgrXyQLLZrb2f7OFMmSOKZ0/lUGxdzBpjq3ELY+bT92PsYWKBYzshTYFVPg9Y1EtbYMkYq1mwdtasXU+nOMTnVAIwuWKIQuBYlhg25QANzOux6gitWr4wh9EIY+t6W04Lw9kUvp5LiHw6gnB10N6rrYX/5E//LCXRPHQTfsEYnEMx/8kHPoO27Oruka/8WXcDGrOXX3oxXbuWo7nVaK7mmmfRQ912580cLvMJhZygq9zTyG8WRX5ip6Z/8S9+h5aMyDfYhMcIQf7Xv/2rtBo29GKd3ClhNXvtYL/GXYOtZmnGL8aoOrk5fsUsVROCtrYFe21s45jopBGK6X2xilwIhvn3LIezyY3RLveHkGBjNVKSI0YBmI+Eirkf6+yG4eJn6aLCmktTk9RoPB7mW3mK+z2esk6Mjk/C9MV4+V7uf7NoBaOGA10BOk/eTwM2ronIcASeynRkInSouc8W4i9HqjTULWkjwNX9nR8WE9rC8joCev6CS58jABb5ks+iTGYYh8fGKf6+vY9G3ueQddT58D3NhlYitZQ+8doAnR33xRIceNev19N5WYKzeQwHRlB/F2zCt7/59YDjqmSARIl7ca1W1Q01cbIttRe0WYI778Pr+d6uURlY78f7iO0ZZ8t0ggIYZL/6+a29Wkl9JfMpEJVi5wn9FZNpFyfnv9kxtbw5+FwT3GycJ25OVlkG3v0h0NbWVbvI6nTov+WUKLsQ8AIiUwfZ1skwstj2JKNht7wvE0FSOohrGaKvet7uZ413ybgqScz7NFFD0MnBGofHBJiy73Yf9DUCrTjDyX636HklvlWlmVqLOio+qzo6x8e5ctkIdgXCuW9D5CBJ96pRnsk4IwHR/M/w+gwA48JFy7pPPvizhHOnpgqBFQSmz8A2C95h59cvW9Q9/4PvdR8IYPnb8QC2HQnlbuSUqzOAT2FzKWwAsNzHSgDswnVXw8BODoA9hwZ2gNJSBWAda+6H5Kz3N+2gycweAKxlIKla4JwwLi++8DwMrFFTKr6QADQN+3RhAvNH/VqTWZ3zOYR0f/Cdr9MW1aL87j7DnequBBT+e8UhFqvdA7Y4i95+/72LwAWg0+n6GoXtzC/lN+/62MfTFlcJgTVmU/u0j6o0AOs+eePNNylZuL3af3MV/z1D0m2Yem2Yc8Pe8OcbaHJkcxelAT8NwHpngrSdkB62FF9HrVKJoAJ+H2VgdaiVfw1JGlh3FXnGj3/yPPcO+UBnUiUSlkLb9sGmboBz5eWfPAtjbK3Svw9gvVdtos7SYmRl18HAyhQ2PCKA9Ry68aab0tWzGzxBmB+ncSKSPRz4yxlDq/NEmZv9Jw6LjVcrmzO0zoD2kQhFX5834ymKcUokPwDHI3S0cF34MVpCso9y+2r3UpzjRExrRUbaOYFoJWtcRtgSkX/xlUcYf2QhlsaycpRNlbjOPOzadRuvLaCfiB6Elutfh0Cw2zvaJvi57MUxUyO59FuTzADYfH3nfXd3yyFGI4WBkR9S4qRti0NTIHZ8JCoM7H/6T388sm/nh2w2dSncNEDJRgRrll9FmQRuiE1+jkE/z6QPs/C3wS59++vfJMvxBkTUK7sN3PhcDgUBoEbUtnIffLA1oGAWC0D9QzEF1iOrsg0CWYXxH2x+r9uBdii9phk2E3PsDZ9C8H14KAVv+73UGNjxurEGqMb0NLV9xrO143/n61s/dt/j5ptv7r7w3/1aDmHrX1rYvx2YYZR4TesY9c1vfjO9hGXEZgICNeaGU6Xl/VAr0kL4dQCoTzUTr0B59nyvV4wxl/VlPNZRd+8GRPHn2KzTCE/tOy4LcKE7AqA0+cwx82D1ChNTLxXgFnDj4WUd2PIrG2BvgNP3FMDqubqZZcL2EIqx64WHiwdBNLA2WGChHD6wHx3SCym+L6C1Fahdmhq70Zhxr+v1PLzdrMlqDbOnB+lhKgASYOeuepaGpKu056xuWONDe6kpa3bCbi0AACAASURBVOa2G5Zwh3BEA2sL4xmsn6UU4N6xm440MITDrPTB8zY2mJsQtgfgZNamchTrCV+CDblq5WIALM4TkgKfayMC/kvcjN3NZF6XkKjonG7evLn7+te/RRjcLlx1EE4m4eEsivnPff4fAVDmd3/zV49weEyLc2H4dOUKEgqQBSwks3YhWvHhC+eijZ1Du8YtWz6k2cHehNF279nT/dIv/VLGXxBtFu7X/hp2BhG9FSQEE62bVsqR8ZzpDKZZ7JnDBvAcWx0l/62aopNjxAU0rfNWK2ztvCb8zB5yvbXwuOxgMlQDhjHkPQD298odhhi7lXTiUrfmnPoMXju1/ZzFHCC29qNDmB2ymAjDYY5j02u6TjRqrTJHGFv2gUBBIymYaPtjfMi8ZDC1yRton4SMxGVYobeSLkRv2wPaBpAdQ/eXJc0msEdau2kBkgswgC+sULG/Ap5otQU8rM+WGCBjIdBqCUTt3kedhl4a5T06djLV02EfHKMcTiYYuXJl3vjae7ecn/dtZQwbdgiE91GhwgjAeTr7uBe0AwJegZOHnpP27rvvhg3xgHZvtbaRzSGsUmWOVV+3NuxlHWhZH2F6W4vaYsScFw8PK4/4O9eyzxYWNN18rKZQYLoRBpW1XzGj6qRTUo5Ubeh/3qRZzrm1mwWwTccdFi52q7TLngGtRa5hQsfL9RQnzpM981EJijVnyi+Ed41QUGtd8ymgto6la8o7DDDvX++YDiecWgRGbB2Xd+4F9dY9FsxU6T9CrwBe10ENAeecAFrnUmDuus2dTsBurMJhvY+EGsPyJJgiHZgxDXbZcDI06Sq0968/82T3PhKCAd7QJK4mD2hw0LGs+hGlXtSm9xVnYXZxAljPq2++rZsDOeTXx3A4T5+wS51n6QQqEcj6mzsxHUC1l9a1Owj5r4FhpN55zoZiYG+/+cbKk3AMIEUuaZM5z2faHAiAfh4H7eknv0dh/i0Fdtwv/dmUwdLjat9nZNtHg+Af+WERR700LN4BH56HCxatTEv4i4zV+vVrU5EgVQjS6KVFlSr6aTv2HTDKrhPXgXZFkkK8UMRvzbP7YC1tZJUZ3HjjjTmfjA6X9rvPTeEePJ8to2V1mDvvujPNcgQTPm+Y9fIhvNNqWKCkCds6iBxsN/vUkmFqhyNDxOGcxNk0TImyZ+keeurk0czk+I/JOIW+Vpvo/c+nfJkAWxZaO+E6jEYUAPhZsvbPW9GJUL0Rx4k4SIOuK6LfnpOewdEJK53JnrP1qvfrqqnISm3Vsjn5Pj+rldYc3YsynjC24wGu1y97Gi1Xnr8wg4/E914HlnRgABnYvOnkbkwG933Q/ekf/0lKp9UZUJ20JjIu85mnq2G4na9RCRdz4RnV7GciRc22aEu4TktWjiPNfd5ED4G1XGcK1z9J/k+TXtim1XO+nY+ZMdeYNv/f//EfjRyktMJMwwNMzkk6hZy15y7n1oUhvDcWyUrCEZv37+tOYKBmwKztBbAdQbtgX/Hb77yzu5NP31QmbxGaS0N0anOeefbH8RTW0DPe8FQGxjAJi/ctmga8g8e1j2QaOzwImAw3RtEVD6O0TFWwv8LR5WkUs+NHY50KLNYkhKHqJ7ABufFJBy5+B7bpomSQH3r4swlT3g8LqgbWsL1SAa+VSgHOa8/qvs49f/2b30p4325Sy2AgBUIyOYZe9U68l+hdMLJhsDCQGoRkCkfDWF6goGUY4GAygAyYeisB7J7jIxRUPpsOSbbTFcA6+ZbXsKbgRUCTm8IqBIZ/DC+0RdvAQDuABVA+r88tgLWjyizm1Ew/x6kxsIYONSqWULEE0IwcLAUaGhtdY1znW0K8fIzWdQ07RkUK9WSwLC5KxyP3EWBhcpIHYrGJyf5PRQLfYwQHaC6laQ7AHMp8qIueSJhhR4TeSxYv6z6gLt8xwwqsoQswsNOpayhjODCXtqgJtTD3AIPLgNYVS8kCZYNNQI4gk3zjrbfG+bJRg806VsE6z5s/r9sEUHjrrXdj6FJSyvvGuA8RRtlwPR3dFs5BE/YEa2AMnAyR5bsEB+84RcM/85lPAVR3kMQxhZaytwP8FnUvvfIa5c+ORJ7w4Kc/jXbS8i+ymYe7l174SQyxm9/MUEGFm94xCqjXqEbCU3UV2/qNF1r1X8ox4yolX6nWsq2XfWPonGsDrlPxjMO+ykzxs7RIVSbRs6/OnRO6h2S2F378QveP//Fv5TCwzXELBWqQKoJQkYl88L2MXcK6o4dQgR/vPQCxZw3DEsfgyA4VADKZySsJjhswbpn52dtc5zJRhhkYTitoGN5KCDxMcwJVuZ96topoUIlGs56fF+Atw177opjZ+vBnxeJVQXAOJ34kC9f+1gNTm2Noes6cAVgg9ltC31SwOH6Sourv5L5tOCIz6HOXxjjvFhtmuTST47wPJQzq/gQUAaTsZ9mIlMzh9+WUFEgypPYc7I/st2ykdqkArq17qzpEytVhC2z+UnpDo0UF8r13WZZaC72cpN+nBirTXpfXKocpRqueTflGaqcyp64TiYcL2JfIUQTLzLcSAUvy2F48IUjmZNiDyPeSSVFf7lfaDaVBJp5q05kzr+t6EZAK8LUPjlOiAamZLZtbfdMrOmMdyGLRWvULRzeMq4CWfaqtreXo9crRUs+r3neYfSqTq1xCdi8HK2Os3TnHM8teW9bIhxNMBzizRCQnrJQz4j4kWuPqHTFEzt8vJ6v8+ls+RhURQvDzKBkUEoJVp45x8HS3krXy9nPPdFtIRioAWwxrcEe/+q4EsP6+nqjW8HgAO8wcHKUu6slj2GNyUKbNIByPZEEGdgqOdgAsjOXVlPJqAFb95ssvvdDdjLwpAEK7Nn1ed97I0oUJ3bIVK3nei91ZSn89//SPur073s3aG43WNDZ1dLfU3m8re+xJ+hf0W8q1H51sfw6HpZsOgzl9LgB7g09HNYGVScJKYLffN8WoqZm+1L1D4pT1VxNxYt60jXYCS8nD3oF1XRQDuyH7QwLqI/KS3k6lGgc3dYQEW0tk+rppzKc4I5EP3lUAmz3bJxHbjEkGdufOvd1xxsevJ6AfDr4Ak5wle/48ksetm99Bu7mXP/wogFUD673l9TzXQs6DW26mJFpyCqo+qg6Ee+Khhx7C4eDv2UtvbvqgO3IKoD4BuRMMqPkv1ltVmsLCzdqLQ040okpfVUWn2Ise85Tz2RLLa26qQkSfaB1WtteT9xVRCgQLfPv595xRzEIkc8LIIDkgK7pP3X8HROZIt3Pr+91/+bMv5b0rWqE0inHkjJ3FXtpIA6wB1n9Ju5QRVWKvkSv3fpWxU1teJUlt5mF1EB0XmW/PqxtoRX8tgF9gfAoMOoKEJbYdGYORNFnY9pF1Jjv9f/yHfzdyEmM504MDALBo+uTub/7kS93JfUe7BWTEn2FA7//CL3f7GExbzFq1dTYXO04CzUkArUZrA+zhPffck8mTvVGM7+LTsD3//Iuh8ecB8DSU5wEnMwG61n176vEnutd/8hyLHJRvj3IMQQupzSD5Jm0/czBUklBjVcdLA5q2pAFcByp6ENkMt17/ffs6BjQsUXmJ6naXoY+UmVwBGH3wgU9R7H9bmDND6Jb38LWG9Azn2WVsH2U8LOdh6NFnls0wjO7ftBC+B/xoCF1RNpNVQFz2sQCIYHSAhLbt27d03/7G17oFhFdG8JQPnplKq8AzCVdeQ1KDOtkyloJYpcNsaPe9yU7agt46XsnA+h6CccfRrwWw+2FZZ6aTiqVYJuBcrEbvSgFtwMSNdNS47fZbEl5VA5tM7CQ2FLs6PnzZQrItNKLWJYkbbq54ha0WXYUL6+BV/O3hWwqkSwJ7wRghGztyTEIbPQwAtcrDOQDg808/SwLAYNgHAexpWP1LnDJDMKRTYCCOU69vLsk1uU7YByUEQ93KZSS+9QB2Juvm7vvui/TA15lEkHAuzyzzuB1tT9q7RkZljUzqzHL9pavIoGS8P2Tjej+uXfVDp05TdkZdJUb1E/fdw+GxpttLRuVcQnxqCSdxgL5EKa1zjN08ipHfTmMPi0HvwulbAGheDcs5jOc9a5YJj8UaNLCnQZom0OzD8a7lkqyo5SvjEwelb6np79zYLSyUguPqnjAKR3FEv/qXfx0pQzSdAKdipmD2cLwEPQmRBmid6ZbhJJwxK5wZaZrBZNfn/qr8kh8B1/zsNKGk0lUVa+m8tz3WHMoW7vF91b211o1+74FVyV4VSmrJIN6PrNQEPPv1hP1+7/d+L/q1yI8EitzykI4K9146LsPHQjOXVIHIAtpqxTSQgqEewGjAK4MsMDP1jXugnQPA38oSynyx19evWx8g6X1eIBSrXMsyad/4xjcquQrnS2ObrjIBpLXHLe5+DWzTIIyrdkLb4NqTwWzOgSysAMpkTI18Gx815MoTtJ/qYFvr7AKdtVYGmRf17zM5kB0HdblGj6azpgVrjmVKSAmILNvVz5vjoc1ywNUCW9Re/ad2KvpQxsUMYEdnBuvTRg0+l683q9rnjOyEH/gcJ3guwaBRDZ3zw2TE51qy4rxWFt+5kASII6xOtZdC5Fp2GsKh1JFvSVmuJRuX6Ag7r5lj12TmEEKB/AV/dhTnVYbU+3LSTRTxX7WTHiKRbvB86aSUJiqAcMba1uCHYOUsFZQOQZEk4czz7Grpvd/zvK/tzhM9dBAB8q7XJTQC2HjDLd1lSitN8DMLF+fB1UdXymV0qdz84gvdBwJYmdX/jwC2aJsiv5QQyMDOXbOWhK5p3RGcp1PHrASBLGv6BNp+W0WHfQnw2bn1QADsuvVX9QBWXerk7hXkTtdevR6GciBrdhJAciIsLKKKVKCZTuLNZezXd77xVQDs28kfqOS9kuP06KjHCu6UHsByk5ILljdKO+xY8YJxqQPMWsRExrFSbrOI2vJ7D5zq1iIBm4YzanmuksRxxV4D7pu47nRy3tn0brcFRll7o6PRbLTOpVVdSqpS58oNAB0Z2JsIxYf08iTJmd6DtAA78jqI2hlFvJazLfKmkACVuNY0sL6/+tGzni9cyC6Le/bt51mwBbMXxMaaFHz6xKHu7IljECvvk1S2q3/yfph8f858z5KQZOzFubTEvYncAkmxyFjY/3OsR84+/gwA1ko3l6bM7b76rR91r7+3tbsMWL48kUYH2kQGVTApTWQpRiNo3nV1OxOHl30LnTFK3hWgLnLDbFhZXKO22Eirw/ROvfdTNZVr/ppzlQhySnQp97oIETSze/jBu2BZz3bHyJP60p+i6dfB9XxiNY2whwh8Uu5yerd+7dpE/sZkbn3UZRzJ0eRtSlTTcZLBVpOfZFSuef1tt6aTq2Toedb9ENGHnCuAHfeiNqrhtlEG9j//0X8cOc9mN8R1iVDItFNHux9+5avdpFMXoek3dHsIr37i17/QvXfsSHeYjOu9O/Z1ZwAOywF9eqgnYSoNS81HRnAvB/q6dWtjaGVnBbNqdyxX9A4VC9TfTbZ3NDeuXEDh9hk8Hdm/YTwtGdjIBzhYZmPY9PgNb6vJbIZxfLixAcE2YfkegCNjMyZS7svE9KCxHbKNrZqK0ZIhNUTr4pAB2wBo3LVrVzw3Da4gVUOekIZGmfdQhuCh4kFWJYfqIxmQvYeTiRaAEyZwvxagrbJA5Vqo9bsEk3ige/3VFwJmJ0yZ1X1wkK4bZ6xHdzSHdzSBGBm9QLM6DfdK6/eihISGwyvJ4I1j7nzGBmD9nQD2ABnheoFneB7L1Qhg9WSdg8/BRN9++80x/gmxcJhEv2d4PeChgdL2rH3HJUNxshQ9GIgTItLQsGSztY0lg1ZAx4+Sakzs/u7vnu1eQD9NjIaNVd3LFrN2pgu66UktWN1BC9fDaFYFmIODlm6i7AmJNvPMUiXLtQAsben4XAvDane3S+hpbed7Nx1gbr39jgrdUk/XNXaGtfwBVSa++fVvFBvMdT1EM9dEHj73i7/CnjgBG/bjgAtZ7onoyBYuXMpaXxjN5YOfvp91xloALO/a+mFY5BWUo9ODfuW1NwLk16FlM4y0HSCZVru8l39juR5BpOObcjMCVw1RWOpmUmqM1EvaxlQQV2PZ18bkq4SbWO8ajoCb3lAaQXiHLmJ67D5TXUcQ0bdo5W/zNx4eWMv1a1ex3ndmXiLn4PVeywRAgYRMiOu66Qg1oA1gNGmDYR6NvaFyn8HSKa4773GYxIg5GHTXZDSoPHd1r/OZxrTRrWOeIV73noeY19GhNUQm2PYe7Njnh4eba159qUDOygLFNsPK8ewVPcBgwuwVCzKY0Lys/TkcGN+vIhTF7ro+K+mxQ7N3a/ejH/0IZgG5CntHmYJjZkKT5XnUe6kD9uMklSlkFpSpOG7XXbsBGcu0NLbYQdJraYEBnQCwdDXiNZYZMzHsNJEFT5kkrzAmzp2v8xlln1yXxaLXPYYV1dmxsYKyLNaF9ith9by+mrFUqS/3pfbWRNBpqWfq7+2QU60tq6RY1V+tCiwaEw8jGW1Z84yv92+VBcZHsGwHHg9Qyw56IMsO2x1PANRsUJNiCaZdI6mfGz1f5RCYNyBT5yEaPW2/9px3HerIXdTRySQLKpWa9YmAMsKGYCNfMURr+SsZW22srLYdp2TouVblPNQ4Nb14NYqohLGUC+T3M3rW2ijP5f450oVQRj7PaBLU3G7awCKAsdEN231yLqiAIIdkMbV/t776cvch3fgGjDRdAWALBn5UQlBltEYZiO4s97CK7O15RC2HOJsO4zCfOWkyol0yu1EAKwO7c9tBAOy2bu261QGw6uotB/X6q690a5H3mYylvZwIgKUOB8CcJFGSsdUeX2QfPP/Uj7qdW97I2VKJhXWGRDoyCmtGzXV+0mSvYz8d+yrMJnMreLPd7Gxqxh47NYzsahXfI99aMJeI36pyNCPhqRHRpLm330NS+D65DokCMG/uBW2J82ZnRs+laLnZnDcDXK1CcPvtt9cN8N51vbqmttcqBLaS9dy7Ws2s1Xx0kJm3KwFsYjcypYzNvv10VlOPbCH+KZXwDALkzJ3YnSPy9uqLP+4O0nrbmRwPAJXNuZ7cK9ZWnw6Da3LsfO4zciwdWMbFcbyH9rjmogxNmNN996mXu7feB7gTVTxxFlDIXJdvhLSgj0wrdSlphQmOpTMOcWCkI+duRURLxVHpntW2GBDufsL+mgie6JKVAYyWKFNo09dXZEhkyujO1AvUOJ7U/cLP3EdJr9PdxfOnuz+jSYcNLhxDKwXplE/W0eO9r4G0tFJJIoV8JIKo/EY5VcMkXDuFMsU96m15JtGr5NJlXrcEueStt9+WElyyq9X63YTkwk7F/I61w07Nhq/+4R+ODBsK4kXnKTb8nS/+h+781r3d3MtTQOBrun14JXf/+q92L+/bTZ/ly93xQ8eRGJxOdvpMND/W+tJxkykwRJC+uIBPw0Qu5GXUUlsEazmNydy2fWf3EiHbYVbQcsKwpxFXW5vIEOwOWM8PSejy72bPngEoOdfdeustKQa/uC8D1UKZNeaBbHEY20YoUr0P1feeWAtxNvA1XnsXBgl27JzFnNkshvXinbCBDNvJxB7Ee9OYaygDbtSPcNAEyMq88P3jJHm9jiTCklWG5qqcRYXKnbxzQ2pEZf0sXwXLKCvCSpuuhg1mYdli9JTzKeXkJoH1fm/PWdjGS/RkPo73urYK7tvVJxM7DOBBapD+2tn58ZBr3X4UwDrhOhIJFfPhRj6IFtOOKoIIjf1VV60KgFWKMMChNI1weY2iAKVCvobTGkCKrejZ2AZaGygZ1R2r+xVQqi9LUohhc9h0rmuor7TFHmjqoCZSnuhMd4SQwRDgc6bFtZn76zdew7wvoDICiW0I3AWwJxR2e/gzNhMBXqdhk5SACGCrhNJQQOx6NMWzca4uDlNEG4BhuMZEMMdtiA3osx8/eogM3l3dD3/wfYy5CSCl1ZOh0dD/6m/80+7Q4YPd0z9+KnILS6xMwjtes5boAgkUbsJ77r2b9b8MIwHrRULXk0891d13/wPdSkDsMeo3vvrGGwFfN9Mi7xAJeY8Cho4y/vPQi5th6of3coJ5aYYvFRkC/ko/5O/d5bORVmgwZMxk8cvRq0zvmSRcNvARMMy6E7CYYW6ntiQvsMccL/eDem/fJyx8f1CsoVj4BySYOYe+t86T82SSXlr3Eolws1XdSBwL1qbzbmRCIyOb7T5plTq8jtp4QYSATEDoa107Oh6CVt+nQupjTk0OC15jEqCh7HK8TuCILQljpqzGe/DwMjxmE4aZhFetWKEEZxB7JdOiXMT7EtwoWfD5tVF+KvWYhhNhu1/3juu/koGqx7jOqVIo97Dg05myXrSHWmPMvSd1xjKu7hfHMqCSa+nsbtiwvltKEfZvfO3rOdA8iAX3jrvPrtPf2mNfhhW3QoBxTYGh41VHkGxzaQVH2fc4hDKEOLA4cc3X8TASWDoHXsPXR0oRPWxlGu9gvS+hQsiMWZSgwzF0PpzndMHqmdEGGhcyd4eJNMVe9tKMJnW4yP0KbEvrq9bNyAMglTPEcGDuN6NRJchSGzrhWu+pRabUIlb3rtgWXiOBEfY2SKmSXMPQKxPRViu5wZFxfJaS4X2EPZzmFACHVng9NStLwl+Ofx9pc+023X9CmLLx/RhFz285wD5pxJaiYR2VFISdBQTA3qbgPslbUyl1OMXw+BQaq0D4DPC7S+dOdYuonb6bLlhbYEBn81zjAaxz2cCCZZGaBrZJCDLZOgTc23Iy1+evXUcnLtY7h/ip45yRnJ9sacCgzlUxsLu3H0JTvw0SYhVRTwFs6dLfoBzVqmVL0h3QiIsM7CVs1zm22Rx0mXaZwjgT4Xq0++CtVxJKN8pgOvBHObnc1f+PjxozI1E5M7FLly9PZc1RCQfwOkB5Q6MqKYUWqUuNSPreMxfvQyiYrFs67mo77lkQR5/5cd4NU2tDrrn6mrDvyhdznVEA2480r9FWCmCNgKxBMztAhFOOtgHY8RICAa8a2HNITw5Re/wIxJTzZAOIgCcczMucJ8cgm7ZveQ8GVmf/CgDL641Eatcce9fiDeQKLVu8JHZOe6wzLOC8+567cSYWsWdmd0+/+E73d8+/2k2atRCMpaAER9ISf+yHQYiWGYbOGR8dQPe4azWJvOKHJDMWgB21BX0Cp9vIc8pwfzn6OqhU4MF5tVxm6oJHHlaEU9XTJeoAUz/x8jlIpCndL33+E5S0PMHn2e4rf/rHaRZkBYnaY6Udn44NNFol/mnVTZqEyZvKtSNFtFoFDrHJku4/zzrxmpVOuOeFnDV30K3N+uKexbKwIRXQG3jvqUUceVgROMooJ/zn3//9kWtgGiyGs3fPru7L/+Z/72acgwElRrCYBgYHEeY88E9/q3uWArjHAQBb6PO8kPISArhlZGJv37GTUOnClGMyoWkxxZwvgc5nMdDWhvUwtovG+nXXhKG6yE1864c/SBhnLpnmehPz+FfguPm9d7snfvRoQMaiJVyHyXng/nsBYQyMYaHei3HAG9sks9OAU2qSMlhj4e1WqqYAWABXLwnx6/SCxytRk2I7M+UFZpzO4/n27N2dMg533nkHoeJPJAwWuQCHpwlBCpDV2Qgm3HDP0wbvscceD0ti72IzXd2AM2BVAxz4Tx2T4cvzMNE5wK3lyka+BhH+mtUrAJDT0XkOdtsOXcRQXoTdPtWtI5QUFpTN4kI2rGBdPYsdj8g6ZBv1qsB4lyWN0DhfCWBliw+hxbQVsADdcPWqlQJYdWiTcCA+IBy+A1ZzThbLEcCWrJBeXwOwjfVuC8n3agBWMBSNTDIPS0bgnGgUPeRabUjnZzRDmvGQhbO2sIz7GUCI4HfD1eu6a2AvJ7AOFY6/t+V9FjYHJ891joWtd32ChgGLaHagE+H4+uiO6/o1jYE9l6SBG0niUsh/Fk2i4xZtEZtiphpDjMp5+l/7DGY8G1Y12eHOT3yKriUfoMt6G1bgg2qBPGNOdxVRibkcAhbcv5vOMssIi2HZ6NTiCX25++Fjj3afuP+TtARekWTGHchulKIoLXjmmWdqI8s8GW2QteKeDhJmtqGFFRKGWTeOm9nyzmGMFutiFuvI712nHhA6VAJrD3B1va61VjDbMHSVY+IAZz3OAdxpcZzz0oLS/hk2u9WINfSro7SPsJllbjxQVhBh8fCQWfT1Hv6NHfXnhqs9NARnSdZh8E0Cs4+1PxMcCQzCvLGnznDA63Vn35ml2q9P2ciUyRJoGSKzhSLGWc2ySREyZ5YWO8/aEPy5Zoc1ytgLdXECS8cuzIrnoIBLYMLrmozJtTYHGyNQ9TATbBouNsEyzJ/AlDVrmM7w9Snm5L777u/efOtNZCrkBHAQqt05zt/Oxga0RK0ztjTu5TBhoY3Xani5/mr288NENL78X76UudxLMffrOcy2vL8ZJ+ZIMqO1EZEWAf7MSD5LDoLj6DM7p+6TKkVV1Rfa3s4GZ61aNzK5T/2+V8LkQe37RYuu46jdMsLCOz35xNM4WPfHqX300UcZk7kwxO9kfVblizoYZhM1W0wI+Pjho7EDfgrqdUhaZz8PKwkKax9r8zaxP7/9/e9mfY+viJB7DstQzFngRQ9c3ed5FJlSX9cD12i++5+NZ7h0fDZu3BBZhs9gre6y/WXzcu3+/6IDhpwou6UtVP9ddb6rgYXl0exUNTnPNsgcT1LiwBVMlmllrSQPLsPCWurNajwm9kyhI5/d+qbi7Atg50kA4MAumDmp24eu/n2SqGZ57YD/CrfnOZ2r7KYKdRdRYJi4/wnr8Az3tRR7NQDQu8R6PMFZfOwI9omylEZuVq+hpjf2ZjJ7ZPcOASwlLQGw669ZnpwCGx689ear3TK0pssZI45HGC72KNGjIRxz68AaOfBcfuax73XbNr0evfaFRPEyAXFYeg6vH9O669iLURjeD3QLFgVEWmaxzoMkd+LoT0O6YB7A1uTdXQAAIABJREFUwoW0scWOXXPNeubLhjx9zWAuIyPsW2/BzlpGywQ839G25iZ1yxoqOVQXu2bd2oDBpRBgrj+bMWjrRltE9/tBFs+9bRKXxI1tsk2+TcK42vPYmyLAwmayxpXPTKdl7xtvv4t9o+49FZUWL18TRnAqIPA87Otx8jSOoX/d+uFmZ7afz7b6fH4qOAHeV2ELfSarJSzQ2WZtaR+UT8qa3n3vPaliMjQ8sdv0wb7u+8++0g1NHuhOU2tVEhPrBC5YTej+YNaeBMMwzve5s0RmcT4t+Sd/VRGUaoNenQ2doZovAbr5/VNnVZ3l0qp33U3kNJ0g8r2TilJx7jOv5SSfG2QchpFgUiJuGQD2F3/23m7SJTpforv+cwDsCeyhzy0Idf+6n6aBgdaAU5TIJarT6/B1Ki/2nQdN3PP6OiOMRP7O/WCERedXez8PoP9pyKYwyHye5uwpSWI1tEk3rj5S6YhHDvLzs2eOXA3N/eDDP9M9jiZ1KxqvabaQ4w1no5/cxwb49D/577ufbAZAkP2+9f03w4gexgBPQR8yiVDGCRjZyaDwBz71qW4xgELjI5AwgUbjOdWwAkBI/ct8So1Mp/2eDIZF3w/sZ4IwKOpZZrBJB/E4NwOS36X2qmzShImK9fHG+uQQb1wvfgykVuJI0wE6uPYg10NJQhcz5kEokq9s+tLwJaQaAGpIVwai6r6a2Svd7uREBM2Aawg+8+CnE853AK1vmWSVsCm9FoVn/nDb9u77MHqbqItb2sQKsctWCATDeuopOTaCUVagDNIn778PgL8mNULBUt3eExT4hcGzLIVeZrQzc8h6ZQGb9GXW/SzBDl9HEzN6SIwGBMrw8EyCinpGWluSiHcY5nwOBawtwC9gv/qqdeVFcb/vUpt3P6/RS9IJ0cNLaTMsukkZlW1eLWkFTAIlQZGHbHoWK5lwzAxp9tnFhiw1MNaaTV/nMEqwz5Y3Yjysfbtq+RKkIoIsNVYVCrcETMo5Re9ZoKR5mJdhPJPVScbtRMDmm5u2JMTv3MhsXbeBkimsGTMprcc5n5JSh3mugwf3suhZT5QVmQSAnW4yEdc2GcfqA8o7ZIQHYQ1uu/eBMPCbcKr27Ye1HpiXotZzFyyDJTckNNR9EsnMCpgOKx/Y8esVtG/ziUqcJcP8dpxCWwa+x745cOhYDr9nf/wTfjcYHZQshNo/18IeQvdTlQ/wdRL9GAi1fgO8p4eNcyX418jaWtEPf2YURHCm7ECNmHoivdrpgF1LkySEy3Vlb1pzkTQP6McyNTMZa8HoCgD3Lppc+KHjEyYPJlMnQYBZpen6mqWeVawL/zZrvJclyHYfwulJJID3bftLY1u9u8uxmko5JI92DySdJ0vwJXSpRCGJOYCIHCrMqQzcKECpkFcy2/vXex0bYeTaeuu9hxpWJodZMXHKBjxUtrxP1jUnxGz202kAo2Esr+k+NSztvJrwcRWA/rHHH4ssYRbgV+YiPdd99v4Q928SctMtcnxkDZkvNevLKLT+u//qX3V/+chfpHTW4UPUCaXoulVcjh45xLhinPPeRJwAzSmuz301Z1wGWeNe2tp2QNZhW4CVT2tBa+cSSZoKsz4nYFR7dQr7fNzGC9zjYsCMibRvv/Mez7U+UQkBtNpyGaoZMGVGh9Tcui+t2VgSgUr4C7ujI8Ka0hZZUaIx567nk1zr4Ycf6p6h49wHRNGSuGeo07GJQ61MpUBs4YVW5kcgqfnypz0T5AGcA6yedaxDmM6JTUtMqjubCinWyE3yXaqwtL+pr8PykWCV/JxaNWUTY2RK3qQsx6jGAvbUWRyvS1xLYiJzyVp3POp5y3lISNvQK2M+E5Bv5rQ6vQXKEAixzpx0sTuy8/1u84+f7aggirPNeuQ9ZsG0TSTD3HUwBZB52BC1ukv3DnaW4gLdtAAPIpnuiavXdvNuua67AMt6cXgyNtnzdRY5AgC41fNZMdwnrz6y/0T3LglAS2kHfsMttH5PfdVJ3fvvvxu2UyfUiN8k/hbXj3snkoPNnmC5Qtb1ay881b3zEonW2tcMuLa25mE24fa1V61l39A0gPVkRG46TtVlk+T4rpU/dC2MTyJ0PtMa1LWZhjOogbn+cTT5M3EaNxJZK3tehFJLVnWtGKF98y3LDOZOsM/IjWD8lPqcInlqJQlohqm3Ice6DemA59pNN5CcxTkRSUj0+uX8mCzkme/6lrhR8mhUxeeoGGNbZ/W8caq0Azy/TXPOWntWh9oGA9xQwDQE3lRQ12svPt/tooZuuTljHxXFgK1l7y7mPgewoashiFbCLFZzDXN5YFA5S++8665Erw0+bWd+//Rbz3QXZtHiGad2YNJQd99t13QnDu1Adw3jzp2sWbOC8qXkM8CkXxgmIZuWu0rZrGH+3jubqUe8gqjEYuZ9Vs6fo0cPkoS1odsJ2J45D/2z9o3xEVN5Jq/G3u9FBuW9HUZPPh/w6fn6wqsfdgdPXMZRZ41PG+x+EQnBwDTOHs7cv/jyl7r9u/cEywTwIjUQwyj1uxbbpu0xPyHEgs1OjMTq2FuGTqLDPADZf9Z1y/NIXW/2jxEYu45+7nOfz9nlz5vUTKBbEqqegRWTOI/amV+aNnnkHMzWDACkBnUiA2IO8yRBIxv7KN7b/b/6T7rnNm0mO/NMd/zgrmg1t5KYdRl9yEw8FnU2HoZ33/sJNpMdjypJSXZLT08tmGyjAzgNndAyCj4voF6mwmkH712ube1MD5nZGFM7Q5mF9uSTT3Tvk/E3gw4khqDVRYUKB4TKLCTBgIdLq9VonNR+mYHbuq9U+aFqjWnYXvArgK12t5EQMCjqcgyV1mGO9g6PxpB9LfMKdy+Edl9MuNoEmOjyEMIPcBBUNq0hmJ75ZaEYSn78iSdD+2uJyyuS1VoRUHAMFtTn0FieRmdpu7mb0El62Bw6RvWBc4R7CWW46JLIlg8LC6sbsS0nWhqSLNLlJLUWq5boFSdd2Dff043tpxUIDqNldqEIgGR+BLACWVk9+xLv3kurWfuwsmp8du/XpK4JMPFJlONJZM2VSpSovsxNJRsJwkorm4MJo6AOUSYkJTAMf/KfgMfXu9gvwKTOZK3NInmwDEmVyUlo0OsFbPmHfTkfAQmAUe3rcWokXn/LndSHPdi9+NJrCY0N87trycodiAaWsC2e8xzlBAJ/u4tMFDSgpQKk26XLe5IRn4RMwV7PGvzBCXj29zyQkLpt93btQu+ILsk6iktWrQOALqwkrns+3i0HHDgeM2C1n3n67zAsh+m+siFJjp984JN5Ju/tFO9hm8fHH38SdnZ1wK37bQbM2yHA9WnKhswD/DpeJgOk1BHyA/XNlmnz8HRTr0Tb5pqQSdwN4MwmZrxlRZOxwdeGEdMthU/X/jS0eyYVthBuk9XUwd91SwADMtUmUVQIuYHcYvErdDyWYZwQjge91jdgqva7jIidufx6VGMOsEoikgxivxdacevoMgFMtkv1Ghr4scRHQ3qln5KnGqso0K+1sHi1h+t+ehCpE+BftLXT70vvZwkH2F6SNf2YBdN8njm87LMlLF+le9Tr/rN/9s+6555/rttJyD3VHOKsysIl06+HWgLmMcajCu/X4enBrN35jd/8TVoL/z+EvQd0nud5pvmCIAmCaAQBsBeAvVeREkVVSpZsybZkx8kkdorj7O4kk5NJspOTk53ZncycSTYT+2SdTexx2kwcx0lOimNbsi3JVi/snRR7EyvYQIAAQRQS2Ot63u8jmUx8FjJNEvzx/9/3fu/7lPu5n/uhSZXz1H7hHI1dbekCdu4GSauOxwqTEZaa21HuLlAKEzfXIQMBuamsPBvlWmdETHWKjCwKYsnzDS1mnsNNPuM2Jb4PcPY6rbZZs6kEOVJSehbJDtfe2toWCJV0jZLTPIhzlW4hzeQyezga7oKXnc+mX57rjMaXv1ekn/qpTxM0d6QXv/Pt2LuhG6vd89nYimI+EYHp3WAzdp/3UCAu/rVEX4sbjrUuP1fboqM12G8BrZH+ED6geCK5t7yI9o1T7WMpvpPHEeR/zddfjDwmkGqhitLNeYrJUXy/C8ROZL8JH6Wd16F6/z4TQQ73ZI1VDattrGkDz/A2KgSY5NRx5lg6/PZbaZwNipzt6UzEGjdpGjauNips15nk9NIL36Fio6xdoYTBZ47VSXuOucIGdKdr+DXo0BY0Z8+e64opWjaDTp8Gj7wCnjevv9oOCMREMMXfFy2fFwmwydyhQ+iV1iP5Jwoodx9h+v7bJueg6fjYIWyijYa7t75NAPtOPGPvqZlSvwGWgYP24KkNG0Ilo4nApBGf0YyPbEGJoYEE3DxRPnrWAs6NvlYJBIMMJi1Rm2BcukQCjN/+/g9eptJag+zmnCKRzTrkOZDJz/3kydNU2k4VNBvQZBDnXvax76WObCDDfhYfLqK6cOFiKnXzwif7mZlrmfeL1VH36AUmaonATmSNDGBhfYRfz/vq7t6KsdD6MM7ThfYr6QoUqR7AtPoWUVK0j0mspe0d2LcLW30Z+sZx3sEAtoSgTeqlwMAlZ180kCDXwYefjv+dyF5VVtQzJ/XDQQn3rVmTltPga3B86nJP+pNvvZN6qxgCRbNoPc/38fsWp1OHdkfMMYb7a0aycdeOLakBJHvG3Nlp06ZtafWK+8J3bXqPpj0CSEeYO1b4Gj5+ALrDkqVLUNnZj2b5bH7fF+o5Ip+CZtI6RbWboen5b4tA/bXdB1G2uNQlPx9K0uib6aMfWpcaKRyPxF/+w9/+DRO0jmc1GyMBzpfKSLLYRYgngyhH/0MkiA4pkHtulSn78+hVMohWC1NakAm/DfUBqqSgNjz19NM5CeH7nm33jqBMGcDm/obst8LuP8cztyRimUOR2ioNuVmrQAjZ2u3myWkl4/P2ErCeOoO+a9clDuNIuuQR7IavIcfPR6hkz5r7QaSmTA/DZYk3uqR1hkWXeL1admxKg08bEKZB2m2awAx5nOtO+IKvvfZaoAPzgN29WUuD5wiovv3CN6OhyvJmZMIcbPmTsTh8eOZN5ZGRJvMNSCvpBMzUjfizI8hyQ35W6dxK57cILbmpBBVlxF9KCJWSQIGqsPnk4CjfMZ3DE40frINTN7yOkEPysRUO5wLcWac8yTvznsw+RIAMBk6x+ZXgugIvUuUFtV4XMW3KbtDB4ap0/VYNkie5waKcP14Spp0Iot5pLTw2sx/LsT8sgFVvzsDc5+A9nKWMeZWDWQdFwHuRuzJ7JqiyASwH7/svv0LJ+xSBU3Y+DrGT06gIf5TeCkNTBiiBwBkuGHTy50CkCgTF8LdEZO0qdHEi2DY7Dk4vz5d9UMO6zWIc43g4nuUmdXM6A/pO8Jr9XEZjNGOU9Ew0ruM8JkxtSwsXr0jvbd6edsJDHgbRWMoc8Ft9IMyIOIu0KrascBNbkeuU08aa8bo6UAavWxRpJOoPI+D/qIjQVwlv9f6HYva2EmnHmE4zgDesAMmYNmtBamqZGGjUQ3BgJ+BQ9ZsGitINtqCqoS7jHBB1qTDrSOocPbtvP3JdPNMPTp8FiX0vTW9ri6RIweqz7O0uOs/l7ToD3GZHHUID/+4evggX0bV0c0vTcT/ZdHkcNC8cPvfmrPDoOGWFTAw1IDqpWFMQz1JyKwY28DMRKBYBbBvXMo6JYs4i9xmWAVPQKooAtnyuJeqaEd2yOS83XFiKNSG99zn684HSow5RnruSR6qz9N/tjM97JQcJeSjB3QA2tA/v+ol4bS6r5/0WKF8EsPnveQjC3bKy+8nk2YbGOwEsSF6/5SwlqYrkKOIpPlflg9/7vd8jicc0azu8HhOpskRXBHIxRIQ1iH0aAWz++aj8cD0OSblA4OqevUwpcBpn8Sq8TQPhMMwme0SetdhFDb+8/yjBFwmB75U50NmulOsd3/BdcR6WXz2rIrANqF5II5hMFewK/G2rGFIj/GztkRMWJzAdZ5wNJpy7M6ApTiqyQpWHSGSubB0VhkmgemdJeMuv8uzH+uqIfL0FcCkg3MvPfu5nQHU70gsvfjsAhUwLyQ7LRsG8OLFA/JYlzUJ8q1jLEnku17D8fvn3WANQIOkRft4EeisMTESSI8m5533LnwloofjoKBjHdWRFj1hng2rsgHQIE88RNqZw3YIpXv8Eg56mCUGXC51gVXSk4ZisYb9HsD/6OZ81dlMTMNRWV6YufOQhAtjxvHkle+zDz38snb7SyXuPTGehZ124gLA+Q0C8BxNLlVNqtIUkU0008N6QMiMCyxTAW4IH+NgPTjNAhwB2NBzbqZOhd1HeHcW9GMDu2XsgEOQlKxiV6llgzQ8TwNbWMZIWv2IyTBcX4NMIbAZjhDkDBt49VB/2bn8nvb9NqcsM7Bjg1NF4ZeDQQDK94dFHwq7cUhFCzV32yZiGJtZrUjzHQSQHRKmlBvrZEbzwn82q3WiaX4Ka9D0oge41kVeVMxYuBFkuENpo1vJ8FUDmKWKMHbv2hx/V3InYCvD4S1QxaGcifrzfBDjxM1tb6ZVYErzYsvpRBrCW/fX552ggN9k3ePVnflgAG0GTaCDP2AD2MqVy/Us1YEVMvMLvjiZw6qaqcQbt+uOHD3KV/3MAa2JvRaueYN2qospGcmANYHOjoujwEA2iq4LO048vO0sPyB//43ups6I5nnc9+3AK/nDlgnkkn4MAC4djgM6lc6dYFOzFpFq0frcRdC4HGBrDVNP3CXQnROLVDPLbc0PVkwFiEwZYQHwm9A67Z9BqoqtNsQ/gohQJrk07IDXIc3TpapebAb9M4l7ZE01cLXX4AeqPLzKY5QjV5bDVcbYyT91w1pkAK2nA8tlatXPfuI9qAXaUV/Xc+Lz9nqNjPa9h0k00BcWKZtrHNzyRea4mh0V115Gyvr5UlzJ2CF68scYntIN2mxvgSf6NIMWGBZApAo9x85emRRs+kt7ZAzoDetV58Sylfhwp/MQjKBJ0diE4y8Y083gQrujEScgEWcoM4xCQW9ywZX2j8LFskKsYUxsgpsCbnUh5ogVjqSyLpfaDdE4brAYiYgDMZrWcdQgk7L333gtjPGRJWy6L9y93pywfhENx5BzdvXaaY1yE7nOAlUvQ9xrMKGcSeD/8yGNs8Am8JnOjoowSSGAmR2uERYANWpVAEsF2xn3MPFZblGuPRTXwF0niPvy+6MZLL70UiKzZjUim5ULhdctmBuh28ylBtpiJHdFBTpZ88fqIdK2HZIL3sJSbO6kx9jpQp8yoQgDCWMl9R0eyzvpfQGANYOWK5TJgJSXiM+k6hqCG7NAufEvLsykpWqb1z28ySeokmsA2LMToX/6bQIJhoJ0nFGVHWkL5Ioi5HJgDjHz/vi7/JZdTMfxmWaKxBq6W7cMbWq6hVIGRnsEc7wmkeZFRhY/LXqcs0Rb9ToWTcs9DvVAzl/ngVTRUzJzFPGze0iBx29ZNafXyJRw+jMutrNaghYzmSLhjoyjzjRrpOg6QJWfZjx4MuxkbT4TPoAmPstfS+9enPXv2EiQeI4A9iT4fnDdGMrbNX5IaGpsjK1//wBrQXRqASGQUkXTIxVEM2034nusJbg0g7EadT3Ki5NDWbTvCURxF31aZFpMYHfIJPsMuWxfFfWDZS+R1HHvs6NFjcdAjqWJdLIUZwLqWp5Hvir3Bvcm7BGAOVN+EIaYRFU14GrmMTvhOGdUOXVP4fL6vKL2JpAL6pfP3+yEvxrMqu8nLoNDfLYOVgag/UzZweXYj+SxQQ/eKvF0Ny91EMl9LFvw2gGXKVyAxues8QkH3T5F45f2VI1h/K9HdUsA76AkGJRFkZpSm/JWn3WU+ug5dNQjfxDPQZ0k8JKl0/DqpoUABbPr767/5mxgVaxKZA1grB3elwryeCF5zZJeDSy/RaygOw0MPPxR/7gR16+PMSqGSQtDOs+8QPaQpUdqCSab8bwOAMgAuOcQGaeX9ZupARsLDppkk0kQVZ0ouLQmBZTzL7DGggDVR5aBWkIFDNF1xfM6saJMJrNzy/dC4DGDz++akQEqB0oIi/Jn6cTfojIcQjycHu2WC8nP/6+cY9Xw8vYmtM5h2XUJL1kA2eNfZpkYA633gYLCsd4LK/E93A9ryc8r9GIsLCmRgZfDXQjOaiY8obLYX/5QLG4bExCdsivzabFNKekK27X7vNkljYwT8ckvtwDbocW81cHb1C/1SxQzcldwKaUE0ZKVYyDN3ahr3caufJkZQq86zJ9NRuO5jTdY5/xWUb2/wjHq64FFbUqXJtL52HCXkNWnV2rUgudXpALS9d0Rl2V79GLJGJNhaGEQwYBUJe3Hs+EV4t3C4QXAntKAAMYpyMHfVcbGLpH0/0/+YRb9qYQTkZQBbPXZU8KGtVlK4ZsKhesP0IkAzuc19W53Zv3Nj2vkulcJ84lgbwSVlIQl+acj+0IbHQ2LxVqh7wLk0aaVS5X6x+qhMlONmVSIS9Rdk0aYrH2d1TYqYPNK89NAtQFLnz58Xn2WF0wpEntqXJbxOE0jtheaStUvR2uX+e+CjqwbTg//MOs/5y0rULDrf5wIoqKihryr3QXxa4fNVC5GXL//VWGO0+/lfQGD18zFKmZ+9fJmAWbqeVVoq0JEghv8g4UXF5sih99OxA/tj79yLwOaOe2Imgkgpfmqpa/8nEjiarOoLTa/1FXOZ5vgQvRJY6XSlfyh95Rvvpqu3eTZDPF98U0XPtVRrXIbmuYlnN2pQVrEH8V8oxkYFtJ/gVrOj71YX2Ut0uqDUC+MK44xaquUqPU2BfiFibsKbaUeusOfCYDSOD9fIWVEhRICIQQCjR9xIz37o/jSpER9H4+DL330xHaAJX3+e9QR8h7gjENgZqbV1Zvi5sLeBlApg5t4N7bv76jrXMsgZsCoV0qhWlflwTaa2ZJ39RlIH+b7n3JioDGBLJYLQmC0D2H9FO7QoQ7+DdvM2js3AvSSHpc1Y+2BqXbchvbFjN0ZtYhpHOb+Szd9B+XbPoROU4UA5FbPF6D24/iEeWHOUAt0MOauPU1VMVGHj8iBPQvi/TBn9Clywhx59mFF484LTVCfsTunKjb8PDuxF+LGV3KSZro0EGni5sWYfZvvhiKNEavNVHkkqQdttKME5jLKG9k6nXd7k5YJmykBtevrDz4YerAvu/cfUIMnFKhLwZ7NtM011MseB7vZjrJRBUnPQAE95ED/QMotyK2agMRHI/3gwh+iu3LYdI4Vhu0ZZJcZp+lC5Ng3i008/BWq4OCbEdEHaxy6li3BgDZhLxMEYVbRO+RM5l25S/pAdXhk9FoFfecgNZESdymDCALYbI1JLdhiz2+0ehBtnQ4Dl3NdffzMyNTkug87BJiIyc3VgQATQCr6Y9YjqRZk5JykRW9xByCKKDQMSPEgDWIni/tkEg3XSeYQj4Xsz4eLUjR5ITfV3XxO7MJymy5rRr/Ir6zKC+qhmgBOsZvDDVFBkxbl9Xtu20UBB0FoHGjJ4E51YkpnhogHmNhzu0SPxEkyyGWbPTqJR0AClh8Y5uy8tsVkQGa5qCArBNhDJk0yWOx4BLLzUOgZOzF5AN+v4KIk/uv5BPotAkH1zm2djAHuMAFYUx33y/Mc/lg5Rlp85c0ZoIxuY7mQfDOHQzjLoowP0yMz31MkTkOPhyeIg21rbotM+VC8oXx6hkawManQEBpui4nKTDRYNcKSWyP0dxX6Sd24AYfB6V7u14DGyjLlbtXDm8Tyd3d0CujM6nr3P9d4zouHJsk35q0RgM20oy3f5eoNRgyeb5SLx1Djxfd/PrHs4AticSJZIrPvbIFpEIOgpRXDqI9e2Wl4K5DkQ2HIP3JXFy6ik+zGjtTrPXL4q0XpLXFks2+uwpCraYMJrM8UA58dGTROkUijdAHY5gy++j7KISIGNHdov8dxSAq5MsHzfsmkszoXrUyCxrtn9998Pt3hq8ELVotXGnYRX3U4TUqf8TT5bB97E8+wNmkVeZxNpkxSvuQxgS9ucA8qi6SmcdO4JELIy8HSKojbJ67JRzfHQvkgnXI0N81z6rFRX0M5Z5jUwK5+V9yF1ZRLX6rMMDd+CLlDKUuXA3bfltYXqwi/+4r+h/HuA4TVvx3MMZZNChi+SJ6kDZZAaISW0kwhgS7cj37VMhu8GKuV9B04D18MqnPQrG9B8NqJrZWKVn1L5dZdHG51Fd/6tsCtKTon+icBSnu3CsQ4wHtTPkBtooG1jaRPIVhZaz1VGUbQ86CEPWDC4q3fIA0nrWHRauy+cTsffeSeNICnzPfpAoEaCdj391EfTjo3vJKdePrB2fXrm48+l3diG+iYGBfH8v/rF/zf1tXdEEtFE4Dl5xdJ0Q44uScmhI9hkuuFreK+m8aNBx/AFrOE1HMWOnftIdMenZasXRbm/DGDHVMOX5X0MNg1gRWA7u3pTI/YcgxG0iIN7tqQd77xaPoAIiqTxeRZbsI1PPbEh7IlNw66Vgdco5t7rEwWp5EvXw9O3mprPGPxdqlr+jCCIFY4uUEwlGzcxnMOSsk14GW/JGs3RfBT+wArh+bSXNbFb30l5BrA3eCYGsTdULhG0MtDi/6x8WjltnUb3u/u99Bnh3/Nr/N3zbrKmbTIp+2EBrEldJMz4RFUILqL/fJWhJeMnT8O3QE108AXrdgIFguvweY/TG5ED/7vOL5BD9kIMX5H7rJwWgfNkwbGCshg1S+z/9Jmt6Un6jgYJFrsIIv/oH99N7X02iKMENNCTJtZCw0IGUtkt95xgx0iSK5/b0RMng36wf98B1mmYKVhzYh3VGjetlXLhEJiiNSsUYlrxKwI+SqYeP3EacAwKG5fe06N9w/YGrca4MY8DroKHS9oVAey0Fj6bAPbVV15OuxnUYwXC6o/2VjlCXy9Io/yo9kxbIhXJWG48VSH9kQdI6kLX9Q62X05Qgm4Vvjz3Evm1Eh1Y7ZOMgBKxlULgV1kRlOJY+pCKT/FAUz1fAAAgAElEQVQExBVqDLzkEIpg+Fi4j2vc0Jz1j6VJq9anrYePAqlDqO6gFBW6itXp/BU6lLGdRtQ29Kxb9yCIGlIVoimhL1kgcwaSBISWYRrY4FvQ1uxnU+/cvoVN3p9W4jCepGN3FpnnRDJrG7rkqx09dixtwuHbay+3RqTQsuvZ02dC/ujAnt2gTWMCNbFbWGcUc7gdzcZnBs+SB5YlWAqdzQIhuVPG5KE+++wnoolhNBmzh2mAAyriauZjdqdweFla7eFAjaQ0LcqrsR8A5lb2a+oU5JR4oEL4NViYGM3H5g55HTaHnLJTBEO//8UvBqcxdBWVleDaNsA1mt2G7h/X2gNPsgMO7AX1T3nwmaJgtzToLYbC7NbAtYoDcktdUe4xppwV6MY9FjwMiwFsDg7gUoLY9VCmrAcVKANYObAhNYTxeumlV0L4WT6s5WczSu9fEryk+4wEZZTGAEUnHbFzHMrsfDIXD85pUQotKRUZBb+Hs8jfvd8Z8KHrR1E+q/f53p0oFuWl2IkFkl/cmK7IvaCM0xiM6QCZVg2qEXL7qsl6Hd/Z03mZYI4sln3pqEepCwbrFdAHKmkKvIWB8IBPxEjLG+phbO8IMm2DWPs/K6pxCA88HIi/jVxSCJguSJfklDRrwTJ43HAWub7HCGCdg27J/iZ/308TnImXxn4cydhzz300ko7vvvBCev75j3OYGymrXUqvk8iMATm+GhrCfYF0icqJYk6ixFt28hu42XRnAOjae9gNYC15+vdTp04GAqXcSkjARQALf5uEwbUOR2AiCXyQJy1laSUDnjz/OnMVLSONYD/Z3V0GiiXS5+vvDWB9DD5LM/nyDJWIqwGtJV2/X+ow+2e760VISypOaXy8X6/BvZgTohzwGsD5estI8VqsWVk+z+X1u6NlM4Ugv9b1KZHQkm8rySz0dXmd5XX3ciSu8uYNYEUutA/Bm0erFm7jOjQav0flRHpUrzJK0SSWKUrl/Qd2J/+d9y2/L9ZXotXu7fXr14fMj3xa10AbYdLhOl8mmVEH2wTcAPYGDSI21pTnRTqGa6fzLb/uRV+zmoTyUtyfDoJnr0D9pMkZmQqRcaXTCMxczxuUdGe2zYrk0mtTn9b1dj0yBzZXVvxybUSrDGDvRbPv7fbPiH6enOV+/aV/+4tp9+5daTtJXFTcCr5ooPh3s9sIXXOenRPc8nzf+zl3k5V7rVlGuQ0OPA/5/VEQcUpZYTcy1FeiuEbY2fGFR4sA2n8XdcqouVS6aLhD5cYgrZ996BrLfdadmuTYKS4X0neyuc3KiMBAgAI48WFRLoKWbhAzA9g+kNwjAAHV2OlKbPw5fMcv/Pv/QPIyM33r63+eDtIAdP8D69NY7uOlt15PbZTWf/5zn02//5v/Kd2+3MX5ZRQpAdns+9dSAcXWMrL24GEaZ+jmrwF4aBzHMIbqYBXT5NNNALsXqlFjWr56cexhxQDlwFYhTnsngLWqhCzmICoEiuc7XtTk8NCebem9H7wYQIvrJn3ApFI+/VSqo4/D4bdR2J4LNcOtIo6D4lRDA5vSfVIOpsGJNaHWDl2iUbEL+6uyisGK2snvbt3B2tyIpFDlAbWVpdxZicoSaHLGDWZyALtlJ6Pa1QklkahlvXtAX21GdM8GOGWQxbVLg1lI83kbPQlSA+4GsIXaRZz5FBQZE2SDqcmAJT8sgA2aQIBtlVC2OoJq1wnqWQuFxNRU/VM5vCeP0czO0Ir9SJXdRWAzMBYoI9esMod9EXUkHBN4znJg83CYjCF7bqZPm56e++SPZIUWns0ffevddO4mMZJUtv6OtHr+jHS752pqg05iM+urP/he+okf+1R67Qevs2+rWc+VNA1vZxDPB2nNmrXEZKPSQShva9asDnDPxk0TCoNyn9s1mkYdkVxDYlwJpewGPTai3T10jYusBxGNQDqGs3CRo0YYwF5Pzzy5Ns2YCP+attq3oHhuQW0p/LwrzvOQEtrIez6A1rqxRtaRVvGGccf4XH8JUvh9qQU2Vw/dUlaxmKgquFhSjXi4S5lcNkalF0FU/h7UA7Vg+Sqpi3kQVQHCPD9q5HBG9tTeMuQSFCa6FoHlNQsefzo1Lr4vbT54FIN2KnW2nyET0RhwSxVk2aPtNqaTk4f28PqHc9ew2bVIT2wIRb/4s9ku76z0yI6dm0Pyx26+2xwQSzEtkMZXr1qZ1q1dl6YBd7sYTY0t6KLdTvtAbE9Sdg21AMs3BiO89zEC3I0EA3Ycnj97JuQpJBZ7FxGEF2hhBEIFSinnrUSZglNBJvLsRz8RCKzf15iHMzBDiazJB5VlOsIQB0pi4KY2GfeZPVlkPk4fcaKYG1feh1JJDkkwmA/uBwZNrtw3vvGNkLEpA4NHUW+YgsPQYSmj1dkH/YBhEdInRGIyAmcWyPuxXjmAdUQjQabIJvdWYhZlcOC9WwLVaZeH6ySoi2VTDbBzy1UGmIqeYkxX4uD+4OXvB19TTq0KC3IU/fx2DFPJow3Xw/UEykbpwvvKn5kR70BfI/eLJ5BLkt43/17yZDOHLksDTcep141CML/mrsxOzDcv+IVx7RqXIvGIYIWDYzKkxqHc1HoQDpF0DXgX5drBPlAZENZKpD9s4gq3ZckBBHaUqhaU4G6hzTuBPadBbIeTVlPbRNDuNB4kT0bWpkWrH0hb0XOUZ7oHIvwYyn5j6sanuYtXgjKAAhUUggaF6X0+3M/OHTvhn2HgQIYmtjSmTzz3XKCjdq/uRR9yFcZbrtA2XneccYXuMw+oZdxO0He/mpta7gQNBnhH6Zov6RxmvJabDWBdl/NwFGPkKM9TFQJ18eQqxyQTlBVsaIu9roZhEaAYDGqsYxQsDQM6khjvyDFtZ0pb0GrYDyGHVqCxZVCWkdlc7rPKUgZUvncW3q8O2kyuMNDJzBnwGSsj50HxvET52PWyRFtMhCs556FHGhQeOZ2ZXhO0JoPvyPbzz+eAskiI/L5Zf5Si8shF90s0TLBHvbZoEuI/gx+RNu8nJ6smMzYYyMXjmrAfJs6LKd++8goILOc4N8KpWmIXcQ6I4j64P1GbjFCKSOZAuUSkQ70E3tqnfuzHApW0cSojwKdRIbgczRAisGNYY3WwY2iAAuUWGHg/z53rZxBZVlDu5cZ6HZ7ZQE48W/ygShf2FSxCR9TGLZ+r1IVe1l+5nBhOYMDNfWzdujWCFsuKrl2Jugc9iOev3VDeLawpPxO8Y9bdew6kqbhXHZQBwq/+yq+w/7fHmQkFknhuBCcFzzGQXRLMUl5wLkjc3v17IqYs3y9XZbTVhS3xj0H9cq9lxQXvodx30tauwM8v7UmJ4uTg2mdClzsO1nOmDc5IcHYF4f/8d66xGr/itKN2KhDaRKXvvDDVJ5wMdJ1BExWCAPi1dhJQE5v8JnyHZzaWa+vqRk8XZKmS4G0fvQTjOVv9bJL1zz+X5oDEDxNEvva3f5VO04hzizPYL7JJk9fStavSs08/mb782/81jaEk7MOsISBrIxAZcJAFAY0UgmF4rK7ftKnjqPqwp3ldH0MCNm7aTlBSl9asU9Cf4Jq9ehqu7e0hwAHKuuHP+Nn+W05iJJBTU93ufoLUI/t2MgnzjbDW/s+g1LX1+RnAisBaCld7PAJ+y/6xdiJsUFGwv6UWtZWC2JMEF+5GbbFg2OUuhw/khPYCPRj30X0vzc8zlatrLrXPdgRqLwz0AQSI5l5+KRsp97aDZkLtiLzkONNcxDjO8tx58wlgZ0RDVzSJFn4oEmzPPc9FBDYSHt5rBpUwA1i/okW7rAiELcnSe0pkXrnShS4598PP9xcldnW7VVIaAGk/QRD7/q6dvIsJbUYOywqGVZBA0emNMDEy+NfmlzY0AkTOu8DQM89+DASfe8L3fOGvXklnAa4G6MGoHOhMi1tbqHaPQE5UBHNEeuutV2mqeyQd2n+ccv2CzKMnZnsFn/0QibIb2+ZQObdSB6wE72Hs/XRQ+BhgYn8TCe5FeMmj+b0Bbu/W7buiaaxM8BxDbM7nqGiiZ2gEN9MTDy9Ps9AeHlVxK20lEX8VLXMBSg+QajeqM1TxTNrQ5RVIFHl1MIt/Ng7MGuWZO27e2EtQ3nfjSgBysV+wS73wg0tt5g+BSlv1dcyuttRf/coYht3NiXHJgQ1A7WO0ZvexGI0S7+WDhY3mB4lFuniYS596Jo2duzRtP3oS/taRdP0yjteOXJCvsfXIUtiJxi95HvcBayt3Naxzi6zYSJ3gQ8REZ+gHsjYbt1BmYsNtp+FliMWO7nVRPRZ9Ohty3f3r0oOguZLFa0E0q0EM1a08wKzkM6CvMZmn0J80q9Fpfvtb34xyWyTZRveW/3FQBlIGvGY64Tg5eBntyeMW63iQP/rjP5UpBAbf3FAIoHP9ZoY5MCt05sKgWjLNYuRmhBGqaSwtaRtk8t6T2bjjoBPYrKYz1yiLUuTxkEzq4YHZIPSlL30Jvs2V9NRTT0UHn9feDem6a7AqtYPAlgFsPphKpDh6jfWKMYgcZPXWvF0PYDziwvBrQjjAjmksgx0fvvIjlpZFw5WvcsqZG9510OkrkCyNoDeQDaQvWGevt4MGo7J0WTqz0Phkr8Q40CjFFcZIpxoeKAcNgdbaFa/z59uWbWMalc1BfG8SusH1BYXA69eohYkJZDd/lb/Hn4I4bmDMpCi4QwMculpoK+ofivZc77YUyIAMgtVKOHPVZHw+97h+Alp2e3Bgb9E1XIvUTDU/185wjrERwIJOIvo9PKo+LVixGqrKluBMKos2YjQIPajpgmX38VrGcLL2D66FA+uEKA0ma7CdasGRI0eDA2Rw/Mnnn2f3E5jAmxLJuHD+DPt6bTRzvU+ge/LU6TDcW7ZuizKKwttTmFqjwZ2G0VNC7TCfLWprkKEWqomdjsn7ER22hGoAK4VmNGsvAmtwdgMOtXPrzcI9o9HwyPKFcECgYDnbVnl8KshEBc7Xe9U4WH0oJ1wFN6zg0mYELnefBwfdgNLUjb0Wuo987mW0Qy3xZN1k6DY4ItGHoB4IfvH6QN64FocR9Ipu+W/8PYKeoAxkRzgEwuXIweBmet7C6Zgg5aCnkqj7FslziPXzme4tD0KeFuaJ8LNMX3NDhwFsB5Ua31NBfI2oz8o9p18zgLXrd+nypaEiooydCWjutsdZew1eG58dPCychmoUWfrNhqzM9/b7Ulz8+f/tF34hvfzyy0GLagZZu4R26RWe5xVslrZEKSUncoX8l0G0iDlr4LkrB0rci3SXSUWGGkilg7KQeWx2mE8D2WkGGdNhyNE3kPXedGIH4Tgr7+U50f74FffIpsgIV6YjVPEsHRxxhkBO21lqRMpXjmCEs2tJNmwMDWgG2jZw3MJuGJzLj/QzvVYVJtTgjeCbACiXjE0+ka6D5uOHZqqXZzufdp+XnxMBJ+sSPOSgpckjpCEOSpMDOgxc3MeWVy1ZZ9Q9001ywOCUIu0EXGe75Pl+cOoKm6X+qZbzcvv5qPZsxkELOsiB7aGRchI2+ePPf6JIEBjAwV7duGkz/Rs0M3FvTukSvBjDNVzrRtKOMzSaCt2hV15NY1UnANB49qd/Jn0PjuvTzz6ftn77H5DYejvoEze0mdifn//VX0LP9UT6h6//bZqsdrZNfSQPrfevSrewv4MVNZR8GdgA91TN8unTGu8EsP3dg6D720i0atLaB1fFmqtCcBY994HB3tTaylRMgnzIuNhJqTpM5ZM/z/qamJ0+djBtefP74YsNSMsxqO69qdMmwfG/P3ifgk2DVCJy8pqflwmoCaeVrUy98/wqSp/H+Po4bTbfse9YPDclveSxLmOoS6bgFP4iHnrmKZscbCPo6sVeGj1o1/RTao8uRrvUfeh+M8EKP83nTMYeqmXuM703gPVZe27lwJpguRdnwNH8YQFsKaMl0NbT05/OogxziWqkKgSh9MF5FoE9cfQgtJwr6ThTw2wmvssfLkAdtG+VBrS6N4HmOqukUwBptA0BpWgz2dfGMJ/8JPVvAbWx49MX/+6NdKIbpJJEZyQVwkmNVH9rses8p7Cd0PkaCBivd2lXGlEXORVVb2lfk9gvanlL2/HcOma5hve/RL+QCYjNjwa4Nqh5DubOW8hAoyv4DxI1AcYAiESgfa7uIcfPIvkJB3bDQ8vS3OnN/Pl22kly+tJ3vhtxTIWDlQAy7QcaxZqZHNSFrj9NfLzJVJ5JKH/wnk2AMu6RHs7Erf5u9vvBmCbq+damZv5+VjV65JFHYziR9JOgHFpJZP/F/ioD2AKBjebNZ2pqhuvhRp3hZhVsAjfkg0ENubBONtp9H/8kxLtZaf+Z8+nNN15NQ/AKpfAKRze3zGCMJhuYRVb6ajbR/ngOiAupaL/GcIibE7McwPDwrgQII9OmrRvjwW9D8DkyJx2S5RwWT6KyfMZJzFH+xI/8aJoBrUBS9AzeW6N5GcTpvfc2ErReDl1WOwX9MqB699130xuvwulRIFtODtdhhH+TsobyGHbkioCWDkFDPJ4g+Ud/4mfuTM2KElOgPGXn893GghKl4PhHAGuAbFphAKvxcLPajGNTlw0b9Uz+UH6jPnizoC0qFXCwDJoMUmxY++pX/yJKMUppBVWAzKEDMeELBALRzagz0Phj3ERgLXUppaVcmHzY0KE0K41VyA+5RCvLADbcAvdzkpJzSLeAuungLHNPYsOPdhNzXQbZbhrFzS/y+b5WfpElTwObUn9XJ6Mzi3vhGoOmYTmRe82bztGr+TO1/qEp6Z+xWaJMYegMmMmop6IBO3ZkPyoEuZHE5xOHvfjZsjwbCFAE8gY1GUHpRY7kBkHsWDpjzXx1pE7l6jOAhZvNCqGYIVpWBEjQCoYGu8kwHbYQvY+hydp+sRMnQAA7yN6HGjOyujHNWbwMRGlHSGkdBS3jmwyAyAGsCKxO9YE1q6KJy8qLu3gbIySPOgqRxEck73kQ2EFGTd6GJtOOUxEM0hE46MAS/NvvvAeXvJMST0/asmU71ISsxakjca80UxqU+7UbdYXQxrN0RtOXSgSutTO+fTYmfgawVaKvNuRxTb2Uhgy+3De4/XAYPsOgDkgDcSpPXaPHhHNFhzNilHbMa0RKTmGJuv9LTVyDBgFFkmqAqfC+12yiKUHfwDe4mXxuFuM3gQi4JSta8C918BjVKw0Ot27MZ14kPgZcoTNIkKqL8/6DO21SZMnfpJg95D3KFa5yYAhcL/dYRkLzKFwDS4NNAzH5qCE9JuebYKCXsr6IoCic4xbz0ISGtHjJ4vT6G28EBza6ntnjgfhiVypEUAKxzAGvCOMYHG0oKvAeIqk3SR4u0dV+BX7pf/zN30wvQneyUU25ox4oAe1KafF7yDaxNtNQDXA4g81C7ittmXvA3z2nmaqTUXR/xd+xuRGaa3ciYKYZCdmneUgLqQfrVwxyMFlgUdwrhywx0jjk+onAGqgY5Dhe2uQ/kno+t549NoM9doJ9X8r4BRUlgsqsTCHCoj1ugL5jo2gTcjwKrVt98D1KDm6WnQLVk+KhSoyIp1P5pGSA6mRqqk/YX1nRIcrEVrfCljlmVk1jJvCBlov6ZUSW94nKTg6ovD5tqvJk/px6mHIBTZp03JbOTQJ9jZSVJrSw5arLtTwM77Ka8/QWJf0mggLPlDutCTrbhz/yTAR30jN6eK4bN20JwCXGKtuHYAMzr+0ggJWeNJbPPPTyD9IY9qKjpwfpjzjPvf6H//RbadM3/z7tfu1VzikVE9bjMTjy9z3yQPrTr/y3dI3qWCM2tRdFlLEk9fMfXpduE4TcHBoTAext3qsMYGvpELdhc6DnVgSwoznvBrBSsAwFL168EJQGefc2cVWOrInJju3tDF0AaKq2yQ8fcvLQPiZxQdHDj5RUDPdcNEGDDisTmHstbAgiiGW9fLa5SuK40NwnUoIaJrqjMHJRJePXDezzd155F4rLGNQH5kcQaCCav6Rx3GmnikDnMgHjbgJDaS1+QJ2UOZBig9jPffZnoxHLoSLudQPoHTu2pYkkadrDSEqK/RJnNT6jIicjqpxg+9qIF1QhCFsTyXD2UbnCad8LNEN+daBrf5Y90F3IaFlBqiYuUX+9t/sayeeFtJdqg5OoAlaMpD4HsGPH5iFAqhBEGR9nNR00O7jeAlCRwudK5U//5E+jJoGNg9/85W9uSoeukhBX0BcgGMZoYiA4lghUVpugbGg3/FGocmrFalu9ZvXHe6je2Szm2ZNGGZKjnJm+3n4om8ZnWctYn2PlbFxjE5QCpmvp9wtFEFfEKoWVroSfROyK+72eHl23KC2ZM411Iy7AD33j7/42xmV7lsJqUyVTdXMOylF5IEoOOlvh5UpNk+YT0/F4vba2rhbVhF2bozEv+iOwGV5HliAbzXTLB+N56l9Km1cGsJ7zqBZHb0TRzPq7n/zksAicpR8lQW7BwxkBUmUAa1HgkR//ydTF7OfDcLYcSbb9vddTDxmImpmj4OU0w2ntJeuWRzaGjV0jxMsHiR6Z3ddhDGswCjUgktVwZ+QR7dm/N8jZu/fuDBC+NGF5wrdrKppiWbI+3bd2NYTl5cwWXwDXZWIaT3RutnCGzOoAAeANkMLQP1QrjX+zy/c1BMiPHz6c52MXPKjgaJrDWdKKzN6Hj2wRAsDPfeononxQcsDKcbKZi2XglREcN2rO7rnS+LblSnl7Cq4r8I/UB6/SYfpaDazUiBoI9b5nI0bez8gatNlpX+skY+dalW5RE/Ma3ao36EQ8TwDp+rkp8uGgPIxR6IXLdtvyCgYm5kn7SeFcc3BwL4WgnjUPKD+C8WEQ2BPxGjvu7Sq16WwyAaw0CNfFxjrvdffuvakz5rHTJc/BkHOcx1HmINTPkPBflk81bKJtrkt2dC5bRj4NOkQEDUpjjKZJTNBMcrDiyNiRt3tTnQPFNWuFky4D2Ltl27zGYXSc1sRCU30B+QBRZZ/U1jfyi9I+DqQX0evbNNp56MYiPaPcGIsWXcLDt3BqcGEb6tEfRUGjGTme8zRPjKllrB8pXAWDEapo1mqbsyACx3379hLAnuT7NFU1tBDArg4E1sBl7eoVqdZmDs7FLdZt0+at7L9TkdGqqfj8cx/nehw8MZT27dmFg8PZsdg22VhyMZDcvHU7aM9NyoSnGIRxIoIP79PnZvCv49fpnqe8L6fVwysPNgeLnblpinUsA1jPnghakPPDakp8USVEJQ2pN9BjQAmuYaSH1PZlgMNEhjEMwkvqYtKM6+7nZcmSHLDkwMO9lZ9RKAboBCKhyOVdm2vk0+r8vbYy8bCJITiuOlcfOa/1+YfGsTQd9kxg7rxPbi7LnNagmMT8KGFbkDORTqUmImijm9ryKsjaOYLuIfbV1JnTQxoo828J/rh2tZ8N+IPfivGcyrqd5Aw0E+jJAxcdtIwftAubwHgfRwkbwL4FNamWoFyEQNuQJ/3koQlhQA2aVEPh33WwTiyT9+cgh2tXr4Vh7uPefud3fzftI3C8iJKHAaxre4lSaRe6v93QXUxIlzKhS61Hy7Mmda5f6P4WSZv3VH6VwVtwwHguvt6KiioyqgrUOsgAFN9kzsQyRvuSmO6Am7powaL4DM+tMmzlKF+bW0p9Uz/Hhjh5uY49jiY4KRLxfAwmb8Uz1i7NQ3vSgEuerkoq5/n+VXxDOPTic3Q0gdzpF4NvlSXHlLKK7mPPc+EBonLDh/jcYg/I6VQdpOA+ltzqPDVMuk91NKEF5aTg+fd050BL2zuaX36OAewI9rNI7EVsnPqXi9Hd7hNswH+p2SwS/h4d+dOnT43KhtQaKTZz8TujpNngjG1s/YCqiUN7bBiuAsU3OavmHjsojeKiUx3B4FHoJyM8S3znko+JoPHX/6//lDa/9GLa+8b38W0j0qwlS9OPE5R94zsvpE3IbjXzrKt4flIARhP0zl23JvWT+A8i6XfiJCV0gKVRBCvqwNZRWlYHduDGbcCcbSH3tna91U/WigW9yv10XLsUTTXS36oIkPpp4upCbaUaoGlIjXPW98xxENg3fhBIZhmcRiMWnzsG//IEMlo3kGRqp/QvxULtas+oSa9n38ZtfZa+LEsjGszSFBsBI58B17IX6oL+Jgda1wKpzyiusV+uNhQumqbW62kbPQQdnA0Tg1orQSB10t1+gUpGoHH4+6qQ7qxIu+ChNgIOzUDHvRyaUuTChX2qDB1YgRnvV274Dwtgo1HRvcp6dV3vDRmtPpvC4SCbVKroYRDbix7t5Yvn047NmwoENscFJYWgtkZ/rY0dGb61HhsymQED8uUNKqXmeS2e23/9r3+eIQH4QhQm/ux7u9KednWAqQRLbRF80G+h4evZdhjM6JGim/wO2GAFwrWLIUKspbYwKlse8BwVhH0iNES8w9XC1ht7xOfnPhZfF0pCKoJw1iLAlrJDVDaqAqWk4a700NqFadUi1Cxo4jpMBecvv/rVqLAIpkTzLAd7DFXOOaytiHA52GIKsqSu6U3sq+9pD5B2eSz76vD+nTGcQhsXVa2giGW64VqkWAXzDGCDgsS63YzR47npK6pf+LLSNlZ8/jOfGXYjqp266Y230mm6Gr3YYfg9HazDh37651L7SEqZyGEcI2PrvHyGh4jzYyM3NyOBxUPtwolU6wQMCs1ootyXF21YxxC/5yy4mg1hFqWButYFF4Igox+DZvDqksqMwK8m1CN4jRmeXLn6tAxR3sce3xCRvRpmzhGWV3bg0BEyVIIGPkPSvc7c8ue5s2fSnp07Yzyqhy8vtudC6Y5sVDXgTch+PfPcj4SjdkGDOydqHNOlCm5Y0UEYxt1Nwhu5oB78yDoJYEOLtrjvsqxgud4gc9aMyXEPOqZGSPAxxtCux4DQc3B8CQd3DMTj+MmzjNsdFwGsD11H4ZcBrFwTjYCEcnlbMdTAE6szLTxciZ55fQ3wcHRgJV/w+InjeRMDGZp1N2Eopzg5zc1uNyRO7bSJiFcAACAASURBVBp0gWOMQD0HYjMWNFDk+9CBg9FZWqpKeN02fYmerwXRMfhWU049QEXrBwiwbaTTqHmwLNfGmFCzQPlPuZaMYxmB815I8Mqzi6k4GXkN7rKBUhEwxd+LgDiCZ+EH7ribDPMqossjaRx0BKBoqp9tljxEB2cdI/Sa0bxVgNrO0SqQV4PXdPsGyO/4UFeYTKnj1OlLlAWZtIVo+G1KOHWNlOmRiduDNvEugljHJd8mYavl+4tXrg0E1gO3ZiXTtjxMXLsHbuPGzTgbhwswMYvA+BnQG1HyPgKrgwdU1TgdE9fGgXjWkczNmTsvuFZ76CZ1AoyJzBW4z01kyBo8R/k6hllZpKs8lw4aC7x/ES8NjkGHzROWAN2LLouBgwhsRwcaIlJc+OXEoUiyCgS2hrW6Cd/uCtzf0VAjli1bTOBxDv3Dc7lzPcbHWtUwqVNpICNnZbOM+8BMIgcnufrhhBwberLeaEbnPf8mnV1ct9QGz1829I6IzRrHGuDcPZ57Zv2Z/L7sSUWytRtKuBWJk8UV0Vg/S2d2gqqCyEMdgy0s59s9b8OGn9PJ2jY6NY8kw/Mwk8k3+2leaqHkpuLJNZodbKSyYlSlfBdn0oB3MbbGsb91rH2mSmRkIgIx0U6uuZN78szqHG9ijA0eY2pdEYwZ3IzluX0alOUSz+gIibWdxwZPHTxXUZNunGQPSdR0aDx+Fhspurtzo13m794x1AXCUxp19UMzWYdFFQXD8faDeI1SXxsageNgDWBFxkWx5GYvnLcYVElt7MEItrV3ftm0lYdV5CY6/25p9hwNZ/mOMrrkl4iKZVkRF9fqBuU9A9gNSI+d4JxcookpDzpRb9gkJaOxoVcde4brlbJRcFpLBKwcBRpJQlR3MuUoSrsFH85blZoVeyaSxOZoOs0BUebV50Eqou6OqKyiwoFNU6nA4TcgR3IjrZJpj12/Vqg6r6JVehF91ps3O0CkpxH0wDll/9WQGD/62IagLWjHelGIOYKsndQXfZilYM+pgU3nDYMuqlrYn4MvvZxqCYLULrjGdXRSHfj1/wwC+9rLaSNofDPI7vP/6tNMsqxNr4DIzsfGDgAQ7Xrr7ZjUWMkzW/7EY6kXZ98H8nr8FHrhKKTkQQaN0JZ4HuzDWzeH0rvvwWVm392/nsSaZ68j6GJPXbx0js7w+aaDPE+ul9eqQjCWCkOF/HL+k0Kw+XV6MTg3rl3WHFdZQrrCqPQoEyId/jLAvcpJjeRzpMmpIE6WzrT5WTsdtoHno58KHjrP+SYB1OnzgAMEnPLZr6E6tBx1hf85gA2SSnCNN+/aG2o8NtfZxOX0yQ4aWX/7//7tsJlWeGqo3OgBvv2tb7G/KF/D+/bncwCdT6BVHe1UeUZNNA1gfxiFIIZ1aJsIyG/SsXuShuczoLcTZ8wKCoGqQ/U0Z0shuAmIdAhg4zZNwvkrc8Q9O1WAA/q3KpBoq5vjsQGi/dpeUe5AukUe+f2Xf/lXeE/OCTHR118/kLadgbpXwQhpNWet8jqoiAlut61Wsudr6R/qA/i7rRynDaaqtwQYYEVWugV9NiC0Jpl5GJA9QdoGq0U2ZWfuumOTBRiD2hVUGwJDwSHWTmUfg+DRlQ4Q6EgPrJqb1i4Dyaen5CSKOH/+Z38W5z6053mpgwxsam9Fos/A1nU07pmETZOGqAJF5rdqw5XdMkbM07nyEKg8hKWkaalC4HhgKQR+xSQ8zp620K+wjQUCGxSC+2vrhu1kb3SyiDPlcaAjCGCF5XCN6Zmf+/l0lozxIFyLt99+A84qzs2JOWzUcZRdJ8GxuHrhbBrPAxrNhzgzJpyXJQbLgQaDGJR+kTVjPzruqijTepOwyvgcHRXogSV5H4Y8RigEXXBDhuRm8H2lPA30xoFgPvnUh0IcvhYNuokTJoegdSebeiMZ0SGavUQfNGDOLHdqy7YtW9P3vvtClOzCsfJQ87hOShQYkJYp09PTH/tElnsqsnhnNtvsJYIoz06rUHJsPKWBYvCgbtKcI7fW4MDNq5G+GyhkgW8fWD+bbgJ8qBUrVwVn0UYcDV85kSgHaFkPby9j4TbvPgIHtoOAsJ7ghTKvZXMfHOt0Ex3XmMTlsIHg3bIFdLDFUbo3gFVH1AA2DjT3bQArmd0s2mtzdrHj51wT+YCXQPmMz6VixEHjM1euvi996IknoRs0xsbVyPlcMlIyGGigTSLegw7TbNlDdhJNSEvwuwkCO+g+FOnS2cbYUTJygz4Dn8WL5qc5MydzOGlqiKRBQ2h56a7eZax5bHbLVupammgo5XYdpBiEk0qAJZWxGDY5zr18Ppgbgd741EbyUAsKewr+dtfV9uDBjkbPeMF8pyKdZb/MIIBtZ2oODV2gHcNQBcYizTWe0pSqAgY8Z8+1k2Q5vaklLVv1AFQCSrTc7+pVBLAeJgNY1nDjxk0kIKcjQGtm2MHHKRGKfpnQnWB29nGu4Roj/tasuS/21iyCZDvDP6DRYOPmLSQsDcGh1VEYuEVGLQLIvjVw8DMif+L/7BTOzRRZCsos1W5Nx/iq+3odVDCPV1R0nbHF/JyJnXZA5NUA5yLI802c8hKalipRgnj//T3BE/U5xLhgyzXsgZgSxXO5G8CKQvqeOSnxNSLG/i4/sVSp8N9NwCwJRnhaVDHUBtTBBAJolz2vi0YrjSeP345at1iZdZf7N0p9BhM8+2YSQRE4O8avgdjUog96naAsS9hIg6IJlbUPfiT34bXMBvXevWtP0Huc5CZS1Y0coOiwgb7In6MfFy1ZlF749oux7lZxoqkxNAl7Y497z8GJ1fizKUuVg7K0bmDYJRrMWXnk4cdAvWrTEfjFc+fMj1L9dYLfywT6VgCUYZoGR065JpuwdMC+Ty6P51K5AaJr6PoatBmgB6UnninnSi1Ynsd5Aq/zcGxFxQwuIigkEIxAVck5vqcUYE5sG+48Nxcr9ywUJVUCoibKn5ecWmZCGQhsliNTuqodCTj3otf32GOPxfo2ksCMNVhW8YOATipMjEbWOWGdrJDpZ0KKzOBC3rKjDIqqUVTI3AP8ik7mwlmVZWF/Tm6k95R5xv7u88makzbcBjrDuVF3WG611Jwh7KpKHsdIIGxg0Yo0YPelzXQQ/E4lUH+D7updO7cS8E3Hnik638d6dzEzfkn6jV//99Fp3UcJvp/hKH/4pf8Rja7am1D5YB3GEvB1Q60bAh2rY3z1/u+9lKp4xrXYkqs8gotc87/7rd9O7+/ckl5HDH7RkhXpx37yp/B5KGOA7I7GZm3/wRvpm3/9F0gK0vhIErn08YeQ0QLgoDlVBHYQrr/3O2NGU0gEjuRsD/YRwL67Jez//evh5oOQ2tylCsB5+PYLKNsbwI41gGWMbBfczhpoQzj8SA7PnjiSNr36cqCc0ZTLPsn+TIpIY3rkofuR7LLBN1MCfF5DgB/yUIOqxD6rJW5QXsyvEgAShZdy0M/aXECpSABL9Z7z0KiWMJksJ05Z8s7PDb1v9oST4nbtO0Sy7uAC0HESKfeKSfoXPv95fBV8VGyjZsRKx0skA0AxrMn0O/vlDgIrYsd7X8GPagdU1Wlra6MxKe/zf04hCFDJfc6+7KUB1qTT6xnDel2l3F7PnlFKq6sDOgc0sPcYm3wLkKT8yoGVuu2sRwSKUFA4Y+Px4RM4s1bAPMdSiDybPfjXf/drvxbA4RAgwt+/9X7a8UF3YixG+Aubj2M4jV38vJ8gwEgoN6NY/1vsRf2ztk0da1Hz0JAnYNTfd7F+9iC4ppBueA74vNKOe87EWK2qCRcIchTVEoOICuIdZatG4SOHBjsIXuem+1ejMUxT4HmC+v/+J3+K7YR+w/6LkcHaa5hirSRh45SXJPg2qdXuq7iiXfGabDCTNytdVdVqYzGbtwQXrGhIlbRXxuR7emtrJNjRZ8DelkJQ7hGrMqG2USQMFf/Hc58cPoZO4Y2LV9OQvAS4D+pqRec8GeiHfuaz6RTO8Syll5de/i7W1QzakhDZIA69lr3Y1U4Ay4OvtcGGixM9jcofTr8OZ2r0D3U+tL2CpVOWCqOIVJSQuKhOm8k40KcJ8i7jMJR2d4H9io2ZY8k0Z8EcJD42IGI8L80jCBiPjp8jas+ikLBl2z4MWOZ/Sey3o7KPw7SbYOpdSjUiHwZmwcfjfwuXrkhPf/TjcWizrmEe3erH6ZgMLEUT88FQ1zSTHnI5gw7e4MA4Rx05IBBMM7gsI5aRAAM6M1LRtCqCtHUQ45XZUnpLFEDHbTNBILoE7mNY8/ePnUZq6Z3oJG+EAG0ZqGDOhLGR22lmrBpB8E1NG7L8QkYwYyeKVoyLjeS93QS1tUknjAwGU2ftuhmAZmc8QHPJxXDS22heunLpQnB5H9+wIS1bvjoysyrWRv24WBubOTiIMa2MZyWSFWV/0ToOjCOAReOcHT6VEs+M1tk8F8pMlKxDd5J3qeaZDQ70Ykj3p5bGLL5uZjqKdYpSFR+kZMsN+Jx5zCGcKEfs8jxd76PHD0f3fpDKlUX3vS2PEIzf5n0dAFaNsa+p0mEiGc33RRgraO7ig61h0bXdCt+XqXK3q2i6mJlWrH0Ubq0NV6fRdD2U9uzaTWMKkmagvCoeLF1pAAvCx964b9UKgmH3JRkyaMOmzZsJqM6E4ZjFIdyw4YkINM3eD/Ne5ynF6VylgqymlCYFYCEj/MxWnfh18gM4yjjiq5SgRQ460SEU6WghGDaRcVKTjSP1PJc+B2qw3tfRC9aiX7nIiGCua5A9JGWjk7Psa22oMjYRsctlQsbKkkCIokxAFuwD1BBWgiSPqRkGbd4eWbx7RoMYgZ3hR5n9Bgrr0AaeHussn1n1AQ2WiJx7Udma4ECKYGFgNV5nqYYYMGmEIqPW8Mm1I4D1c2Lf+t7BldJRZj3bTOHhMUVgk4X23WNdlP7lUUpxsUQoki4HVtWFEuEteaOWfy1dafBaW2dF89I4UKj77luVNm181zcPp22zpffhtLxly5elP/7KHwcX1KDfz1Hc23PlNdip7hqVUmG59J2pFX6JBCtXZ0CnLNok1AhsmpiJ5rLXbtnbQSKW6FWPqKeZR0UPx2vb1Cnn1sEuoQNrOZUv5fg8H9okqUWuT5Q9Wau412BhwENn7ZW0kUJwg/du5B4M/t5Bm9QJhvIiLdsdOYq6BXsgc9ByE2Z5P1JxFi9Zwn7eFLJOJvMibQagBrTuM9UOZra1RqLns/S5OaFQqpH2LVB0+e+UF/2ZbD0zd92/RoWlWLcwxeas/ME/R6XMPZGffvzZv3iPCv27HUfh4P1+f58c60ylsKxqoiwvOtQLuE+/L1ji3uvDnrq/LTfXsG9N3EWwvv71v4zpVTPaJqbWNgXf+3lPeOxNE9O//Te/SNCTwQmd/p9/7eupx+E4ToPEhvazZxp5ztevC/dwZmgePfTWm6mCHg1wN74DEMRn/NLv/Jd0GJmxH/zd36V1jz+a7nt4fTqLvW0/jZLIqXOpXZoSKP6gSScDVpY//EAaYp0HQNSOnDgLHYURo+y5ZoOierWtAUe4x3eQ+pNZs4Lu/gbQPhtwumlkvQgY4XhRz/uggp/wVduZCDYa/1JNoizf+uLp42nja98NNZssW5Qn9Jm41rI+D69fR28LSB9Bl37OUnAMfOFBiIxqHwzatH23DKwC1GF8NwG/jauVqjtQRQ0FB9bc6VyzZ88Kv+Raludbp66NsQdm4+ZtcHVpWmWTVMM7Fjg6T4L/xT/4A7rvZxbIqpXZyvQXX/vz1Mu6z53dmtH9aEbK6H4k1iR1l+iZkcPajd2dDQd2LIGTgZubrJRiir3Jz6j3G307AHZnqSqKHo4mIL1G/BM2QJoE69sBur3tvTfjGUSSpu+Vky/KD/jlObL830S1YJpjuqkM6qMuY9Pd4GPUlOds/uzn/pc0kYCtAjnIV9/dnd7ddTj1DDIFq74pmghVavBg+HwqABX1a31WECLQzAmlWI+vCYTVBjH9ptUU10N7iV83ZNP3ee5yf0AGNtTVt8qrvFkG0Qza7JtQpQf/CWVh4ZwZ6ZEH1wCSdHP97emPvvKVmK7lgTRYHYPdlEbQir/TRzdyr1dJGjJqiu+imc0E7xp0KUfcug8M8n3eVklq0RG2Wdzpf/qOiTTAr1i1ikRZ+dEMlAY4E8oVhYoNv5eKVBXf/bM/GVYu5giTrr7x9a+lQTYLQhBsRg4tSNRTn/2ZdIzs/yK/jp48RrjNprQ0BDej+4MLqRph+O6LjCnjhsi54wD1a5AE0ghg6535jAMnpAhqgCbeKSxu2lw4zIZN+oA9fXWU907wWZfYgLRk/FMzpv1UPooDUwNUv3juopCQWAJnrWUyjTwQhG8RWLejj2eD1BVKdA1w3UaJpDjejkxsLxJGu3buCu5HPcHRfHTHnnjqI9EEpJEreX35YbrfbJrIQWt00LphNc4YgJvqW3IfatZFSddpSpEhyiURtcgImT/vBrkOCdsZycuXLooMecmihWFIdcaWLyMWFu3B8HWQ5Tta78Sps7ylgwVyc5SzoSvYME3j0XKNKWh21xpoZH5oXtFs9M2UMgcQHiUb4k4Ai8EXvrfsq9SP7+GBvwi3x2757fChr9CZO2PGFBz9ajI9ythkV3U4/tE0oOkkDWQVbc7qAjgqZ9oTwFuS6O64mI5TbrhO1m3A5vSXpctWEaytxAmDZIDcOma1F6L6RZKOm9cdT5x5WWZklsAtR8xobQsOzbHjp2PyTg2l+2uguV0gKsMEyU7+CXUJkUAaPMbIV7Kr3OfIKo4dS7BBhjU0SBKBY3FdRP3MrG7z+VJF2trmRADbM0imOLktzVm4GjSlh4z3UpRMdqK1Z/PGBOaZD0EvmD5rfjQlaPDvI/AzKxehu8HnbibwPw0i6HrMntUW6FQgZFyPaO45Ali/lGyqZg2XLVsSk+WW0Jnb3DIeHvq2KJ91UAU5dw4+IYGOCZWBj7JdgbhKzQABMAj0czqhmkgfUFKlhiDb+2/mDJ0+C+0BYzSCvZm7vkVf86S5KOHz4+ORqfP3JuZrD9zuhvtHxzDvG9PfVDXAmRkcZw6k+ueqBORT228DY2FQTIbktokwnCaA97zJ92rluk0glbszc85qAFlU3/c2UPNMlhSR2L1GL/5ucEbGm4Oa3PzgNRjQ63xEIkVbLZsr1C2tRnken6+KIhpKHa7rJypnACYCc+D9g3EtD6HhuyV4bOrk4vC47zPwia2OrECz8q/+6q+j/O66O2VIY2qw7mc24Jh8z6ztWDQb6DiLyMxrVKfYJk41gz1jXTzXnIxWxECLLugLly62R3nfYMGk2ubO0PV1epaID3tEPmG0uljNMjmNxFgYPYvAR0ONe4qf12GJ3D6ITTSwFMUyCFCJwABWdH4hNkfHIQ1ArqvPIugh0QNAB7RIHM7WxPY8wMRYzrlfnm+/snRYVi+IkeHy3wm2m2k8EjnyuRsUuqZeo0FvcFbjP3dOvg9pSyFtlyPXsJUhfcV7R1Iefy+D2lxiFhgoFSuyhFiuLFkNy6ND83t5NqOvnb0awy1CqUE/n98/yv7co7xCL+oHDK3QXo1vrsVOLSW4k1KV1WieJAmttgENO2Og/5Y6mJz/PuXoWDOfTzNrcQ3bWYW6CaSYtIsejGoSy/EcEU5d9JI89ZOfSefpHN9HpaUS8GKY5L2LZz+M3RoFR7ESHzHWkc9cVyUB7BymCQ6zZxP81WNQM/rg39bTMDcB0KERH6L9q+Rm3nnv3WiQXsFkL3nolnStQGlrFkIhEGS47bViqw1g7RcYQwCrS2s/cyy99+oLQflwHX227h/PUBXP7+EHH4SCA92IwFO7bsJabZKMTZbbP5ZrbSCx1h5ev0k1woSXNRoGmXSwg8/q0KkzgdZ7Xt0HC6GMlYN8/nkAa5y9e9c+zqGT0KT4UU7n/Rxp/Ku/8r+HWH4082HrTJJff+37BEUE6nMo88eeKnZYcU48E5dJAK16GsCaZFsx+5cCWCu8OQE18aqksfcivpdOfyq8A1x/CP+zBr0knl1XL6RDu2niAiSJfWkqRrApNUN5LB256zeRe27G/05CjUAczkRbFN3ql8DOj3/mM6l19lQC/OF07OT59MF5kqBRNCIPqNdr0uyULekLBLNhu004QcixaXLPy7MTjVtWy6IiZkk/UwIGAXuGtKdRYcpxQQSeQXsUByVuCQqCQau/KweaYx6vP3ptoC1I77OtxwD2y1/+w9gfESfxYukmTvmbPWt2WsMeNNA/a1IG4GniY5VYKTRjlhr45ib/cl5dSxvKeqABSqtcs+b+qDJJvRKNVaJLOuIo4oKBUKqR6lDYDuMEExH9z6OLFw2vZuzlhmeeRKj2lfTmn/5laokMhswbB/f0Zz+b3kdSooIFevRxRsvBmxwi2x6kHPH//J//OV2/cjb180AxX6nG7NEsWcNjNRC7UUsGOcThJx6H7/pPA9hw5kXIpaG7alBFg8sRSjuXNUZkcmrYukV0xtmz5edgwGY3pwZ35YqV6amPfAg+a3OaiJD3OLrSLWFt3b4Vzc3tEQzZ0BRIAmjMBUTjv/mP3+IBweGkI3ztAw+H0S4bhqJ0yWIZ5OqkymwxjgeLpqC03as32Mwh+cK9qnDgUIMKMzh+XsdnKSrzhrIOWqDJ3EcjQfVfkSx8mAlcDyBYLX+lFWkk7+qmQxNsWmABnY7W2XUjvfPuJpwRmwmDFiPiCDJnt7XGJhHFkztXOobSyblU3nMZwJYIrJlgP9C9Rl1ZH/mUgcByQBwGMUzH4lamphw/diQtW7wwrUWPsInM301WxaFy84ky291q6ah0pjp5A1gHA9iYcv7cGcowlGgZfnHDiUOU01aCXrbNmhuo9gVoJ/0YgEsEsL1dlxhkAHeIU6KGqcLUor0NHH6Dx2udN8jw2oKvqdh197XLrD8B+emTcdi8hpDTwdh3Uj6RXyPh3UatcQ0YHtAAEZvcrYyTJQD0gNY46AEFiItwQW/QbDBuUmtqnbuc6+W6Ll9AOQBEH1T1BgeoBbSykkzZAFZn4CZcTXOh5H5LPNcxSFugq9hUpeN29vfDDz8cAazGf6+T5ehe1XC41+3Yttt3xYoVIQC+YvXy2Cfv7z8QCIT7JUbY8vNLaPiw6UZh8l6Ca8fVet8mP4ffPxAOxX1WDdqigVdq6yjzuiONwXC4hwdwKmW5dhSOUpQhZpnTkDaJ0tz17svBCfUrqhFy3DRy9/C/cxNdRr5sHInhIOx7X7sU1FLB7IucreAGss7T0XOW7G/nv6hOAB9RisyyV76/nfwaQJ9NUHvifwTZBfqbKTFZRs6qUG7uydPG5NV6+FzfEWTL7t2y0SdLhGnoLIsy6Y2ATgrBQWTJPM/KlB04sC8Cs2hQDAR4BIHfeLjJc9PmTZuCFiGqZENYBEqqIuj+dBCWsopALcIrqTz8F+vD8xcF1IFbZraKYOe0CZ9yWtoVkRsbKUvpPe/LoFBEWgTH4NVoy2u38pCdj/FvoYpioIfHj4A/0BbdckaAh/leNEzy+SGNxPvJl4vmOpxUoFTcqwM4rHhE97oOrEDabbATubcqY76SkxmeX1xCbuoKHprlX76Tk3WSEt7TRCBzXQtOZIFKZ+Otvc8JSnk/PnuDSiti5cCDCAjuQW0DgdfxFjxd1z/n6oVDK9fEIKb4ufiEkhahlQ4bkW1AUA34N8+K9/I2lbn3GUM9DhrKfUjjdcMPH8VIVRG5lZzP0Q4C4dkLQO7YvQfJPM4v+6uP9+jkXLayT3pI+MeOZDQ2Tm/7D15JlfiwkQSmFss5eWkYW9x9nYTC8c0EBTd8P1FkFnDIRmT2z3gocrXYvBHYwkmzZqZbdvlDKThG45gKDPVwbydC7RhPUGkAq5bHOyjy3CSJW4mYvVUOPGVU6U5RbVscyYoyaB4q0PxurgQbWhF2eyTJ7+n09ivfjATHtXCPG5z4S1WGJ/H3KtV0YxfkwMZUumhgNLnEdqgnWj+ea6xOl6+RRGKTfO790NwqKDkrAbX/8MkIOE0eTXCXwi8PdYx7Kix3EFjWd8uWnekcNsQvAz1TD0dm/9Iv/XIEsNFIiq33Ob791mtMtfsgLZrPdC/3gPtIFLLYA+6TawEIdPz/BrACT65BcLfhOnoN8sVvSxUJ/mjm7TvEqQ/N3/defyWoBO5jLdoQz7US3yVVxsplI2i4g4cqsB8t0DGUrFRRJpRRBMSxfZ8mqVm00DHSHdEYrF6vVI+RgHM2ydvcq0SVtESbngza+gn4pA0M8MwjSeNeTci8tpALs0Ga7+k/pO9cVy0DVNR/M1AVnLjOUIMq9X09cew/dcJ9bl7fqNGi+Oo1qx7AtZgkoplu5bKTgRJfZBBTpvXkpjd9hRS6JQyVeOaZZ3gdMQp26bZ9AspvBn9dLfCukEOTmmZDrqosnr2YasnrXRfjNJVfPvEjnwiKiHzqQSqHrqHvcYcvzzXdCWCXVdXTpDaUfvv3P5+6EYD/b7/xH1OjpOFbXBjB4AayhD04crkuT3zoCUT2wUV5yL10MX/5t/5rGroBXHztYmpioceyqYWrDWDlu47kkNeSndnI4kRxA9hwRwUCm81h/hWSwCx8LZxMWJ7pAsHmeYIRm1tyXuAb5uhVmNw8ypuaOWVmbJoGHM+aBx8ICHqqI295aA0YhGvwJLcib2RpLjpToTSMEUFjUY7QNFMJQjxvyfKwzToesxebYqLByqyz1LDUyWoz+f4YMokhjJtzfaNZrfi3yNKjtGcZcTBLVWGQxjFOTb7tpMkTwyGob3fkyKEg24vUGdBY+vKao8TN2E1RrdusUwWGpxeDumvvvnQKQxZd2xgax5NeJEvMiEx2nGG0y9/5vgGspU6NhRvECWB59KPZW55MNAE+YKYQDNK04RjQinSca7tMsGWQPKsVgnyU4zXFrA0HfYQBEPeoLqK8q8K3RhYY4+LYuDqMPoImAxl14TBtrz61rwAAIABJREFUOOMKUF3mVxMg6Bwvgdz3gErXg0aY6Ym++hy8XjurDWC9VoNY5XoUWg4jgqMYhmt2mDKo2qgGIE1MTBkLAnsVRNKDoqTNhJZ6GrlEYMnY5ZSKcvHsHIRwywEaGFiVGLpvwG+kSaKqnvWYzhQjjEA7FAoD2E3vwAfGaNRQ6hhTOz7NppPb8qFOfxUoieUTjVEXCcY2EFQb2lzPxQT/DyBgHtIm7KH30TC2QS4CMg8/v8aCxIiCGwzF5KaHHgqawF4GJ+js1IW9zkG34UjEQ8TWdTvK89FJKRVUIaeYZx6jHAtpFQMgAyc7sH2eOWjJ41RNmy0hOWov5mnTsHAQ+sKaBxBOZ//65UCEkn8amXoR2JT86pKbmQM59laxz+8ke75HETy439x78iKDeu4u0skYiPoac7oi8IsA1njMU1UOSojgJLcruTdieo/oQBi1zKHLNByDkUz1yUlcdmY6ZT/HCkapqhAoHethCU3ZLNc+KisGvAR1UjoOsyY68pCVybFjRgj5q+vqdWqos+xMGcBqIHy2JtwZ1QpeIddpc9ZYmudy44IcM4NN309prnxvusIYl8l/3pfrWaJU7vHM3c/rVe6hfGW+U4FcF+hTNCN7OUVwF0meDi+SuMzpt1kqVtvkgV+ipzY+BeIetCg/J9M+wjHGdZF0FAlvLAJrq0O26abSZ1O8V0k7Ke3onbj17h8CwclKGcVX/LHAassgRKublzvb/Xj/u+jsvQn7neBe1xwgCmus9qw/XSD5JQJi+V+b7M+ITkstqQM9WsMgnT73FeifYzdnom6RlaQs4w5R9UGFgACjU/lGAAVfMwPf2E3FoxLt1Vo6xLe+9VYaQRA3ArttENHv+VQEn+pTTJ4j0erliZUqoj7VOuy8Ukh1BKhSCMYzodBhQWOq6mniOg0qR8WQMutk0LzxjSKwaI6zDu+8+x7BWR8J8BqS7CY3ZTTkun9tfPYZCzZof68AhlRy7ZXqDoMwG8BufP3FGGNd+hBtR+iV8+tDGx6n+kAVIJpHs+b3bRp29HkGKIFsc43ay1FjoAjxL54xAQIrapEc0Z8gKmgC6fS31lZoJwR0ZeUi79FcZRGB3cVksdNnzsW/K7NnkvIBCfBP0Qy5bNnyONPSFnxuGze+zXCEE1HJDN9sYBh2p/CF/G4QeIWKXSdgkwhszQ+hEMh9zXbNsj32H9/qJLEKJam8T74fTUOsgQjsFoLnEoGNJlSSDRsoDcIEFqQQSA10/IWB7AwSZpVTTGYno/ohTWcRNJ2ZM6CG9VyO6osRhnbKX1aWjBtsWDWwVkLN/gLpO1KdounMpJmNHs8lKqEpyvfaYxVURFVVnDgGGu/aTIPKd1UdbL7v1L+o8kiFESXFLl2B4jAJydTbtx3h2xMKHaEJy+1ZvbGK/YUvfCF8kF+qe2infH4t+N9VlP5FWGdOnxH688Y111x7/J7UEquu2lolEgUYTWgcrGPMojqDlTWT7eUkjQbb2jmbAd1rWce8tHFZ6Smex2Mz5w3XUkL83C/9fLqJgO6XfuXXUj0LODCM5EHb3LT+U59Me9lANziwZuUiqaMIWnookRzdtjtV9MPTg9jcLALk+MJ7AlgJx3UEixK6LQGi5BFbqzIsl19Ft7kG0O9L2sWpP/j0k6l5dlv6FqWYD86CMl73IKjpCiocfBCDYIJNbqh5/AQ4PWivaUxsquAK1963LLK1RjhlTZQA5KaoB3eITtz2C5ciUDR7DCdAMKZEklcS03Q0NixWNK9Y/pd3Fs6jUDEQQdKiSZaHZ5i5tDo5gjSdUzgIp91k9GTGjNZAuHLpFKfGe4vo1Br4hePLJciA/KOJCWNWk8t4djbLKtb46H7On7/EVKh9UaZVEui6G6Bw/jnzzCtasMYiAJQ3pVNx40ghMIg3KHQzTIBb2QLaqVP1uiSYu0nl+Ri8ig5dwDB3X2kPxELuTq1d3dIHMLghZs06KVRu04eBzgXW+ToZuw1u52iSMsDUmUodVoBZ/uVkkDl5cl0gqf1kdy3MA2+DiG8HuRvVUqGSKo6eu86kIH9G+oIyOAbSgzQSDpPh28DTa+mYtR/DAIJGkHed3Cma1RINFdOmNgcPVp5QNYmKE7NyNznPAOc8AufcwEFXcBuaLdUFhjrUN6cRIJndlOHaQVPfgc82iDEZC32hZhzyV/MWBaVDDs4quvd18JV2GtNBuw26gXqbPuvlBJurOdAGb+4Dx/zZXOG6W+ZXZsaSintLlQGfj8jzMsrXV5kE43Qum99CIF8uHwZH9MKxsNdJfNrVbNU581nVGDf3ZzQPFB380c/P9zQABmsGXx54m/50anKJq0BOdC468MefeBzDlWXQSqTVzN7nG8MlTD4LI18GQxnRymXtkn7ja1xjy9lyQQ14AqXFaRufRCBSGKJ40zvBS3ZiZcA2Uj5sWIjSUnhcNdg5icwxSQ7I8vALOVJ+bkYg4ud4vdcvZUVjGgEta+n3vW5RUlHcCLYCgUUNQ+k6qDcnTzDUQWSyKIXfuVY+M86ZFxftswa0JiXlucsJtshirJNoaNy461QEoNxExocNmrMDz7y9zLE1MQ8kKxqiioBSOxNfec2ztFQQ4OJn3Cf5Y/IeF+3158sR2tFwIeKNvSl1ll21aEArIsSQC4rk1OvWrklbyWV6u+NDOUXus4i3KIyIq8Gucax0hvh311kaQPE8AxbzM+5ef64MFJvh7m/l7ojnlB/f3Z+JZ+Z/BrMRlPuaTAmIoLd4vygkx/OxbO7a5/cIfmA8g/zsBQzkZ/v7li2badbcjy1owHmuDkUcVXP8yRloeMYwLwdmcK8i+GPRg3bspgGy1aZm9upNtVevoMDAmh04eij6LvpAclwbqv8xGKjMhQRr/GW6WOR0qYFAydJpA3a0igrdOIAYdWTHFgHsDSXS+PfJ9Ig0jxeBRW6Nffc2HNgukt3llG9tyLUvQlqbzacrqIoYkKkd6k67DOg0kkBpFInULS7o2qUP4MC+GJOu8hrmxloDWKdOPUZCbQPbTfyCQYxcYmD2QGDdHq6pSPVoqEtTW0FBCSwjERKZJIgWOX3zzU2xjm1tbYECKpEkNefe5+t7B4jCC9/ffzhGd2cFjYYAB85BIfjE859MDz64PmgdVmI8F3t270AxZ39agR2OhqR7Ati8d3jOUuMYkKCCi/xvdet/GIWg1FathLerlNdhGv9GEzBq3w1g/cxu3ucaw5wO7toWSjfBgbWuwL1Xgbzqc81vjU1aUB8Yb8MgQMM4fGTITHJN0bzN1T3y6GM0BS9hf3BO3c8EpSoNvY0ahZVBm9ZFguv5vYNGMn9Ju3JggHQnkzCbnjoItGMIFZ95ApqKKGsOFNHfXbQgfefFF2K66UomnUqXWbhgYejpyw2eDuf/HBV2JT4NYEeT4NSBqkvBXLfugaA/uLDS3uy7+PwXPh/v7WdZLdXeG7CvYLSt44IbuLZQKXB/4/ts8Fau0ORY5SNBg0BTeejRp0R8aIwQwbtACz+3bt266NnJ4EMYoABhyj3j+b4TwL7wp/9juKIaxIYjdQONs//+67+RaiC7DzK9o2H+QgYZfIwhBmfSceRDdjE+rUrdVw8PD6wFxGv4JlwXJIqkHYwJ+Qd5P9nxiDLYxNXPYTanF4ENY1JkSPcGsC5EPyd8HDSAKQvnpAc//GS6Tfe4MhI7drxPd+L+CGLlAJqFy/+xO1JiPitJoDoVw4PRtxsUsXqDpJWr7ktNBGkNUCHUj1UUXaLwVrQ3DSqUkBo2Q+WAm9VlMjQZrCifwbK6bTyEkjxsQGd5zgDWwytZPqQNRTQMRDHgIrCaJRFY4fK2tlkEsE6MAbGES5R9hc5hOEo+TuGRBiAKl/mwSLJcPRs8IfkkMfITxycKqzahfKY98CktIZiJXVS2piiP3UFbCndh1itJW8PktRjABoXA+e98r4VDYqYUjTXcs4ZMB6Ge4CwoDWr1DgHh86kxRGGc8mUkBTZhOeElkFyehc04rtGZD06FlEsvZbUPTh1H1/RoTEeSx1qJ/EolM5yrKcN7WOrqDN6GggvYOn1KNCCUDWUhSM8aKsMhCd8ssUFno0NmPZQvGQZtO3KEyXBco1IhUhTkdDbCyTrA2NZbJGOzWicHEuuE8FEEnRpI+ZmjyLKGQEtEKqZg9BWGvopG4qSZ80jOGlIvHqcbx9RJxvv2G2+GcajiuuubJqdZnAnnrlr+XrkMUW6RTfbKFcoyTuIqA9hVK5YFPcAA1rU9gIaenZgGJhFEyCMH3TCokGCfhxOMTvMWzGd9mjDMJ1BHOBMBvM0potqrMEDZ+d5IR0BYbIIzYXSssGWmopqcHbzaeuyLjEhkmkVZjncHGqhYuhHlNVheh+6kyaHXWmqQltqgd1DA4txGsGrwE8imXGPKrT6b2Pv5q5TJKvVgY258EUzcCWCL19779zt/xpjrkCLh0BVF0JLR2DIoKUfK5oA1V0J8bVku9tBlHVslf/J43LjGQDzzQIDI4nmd1x8TpjC+3s8FkHSDT51a2RXvWXT9RYEjSLRJImzdPRWQIgj3+zp8qwrSEAJ+VkomngM2JBBRg2nR0Cwtp+6oFY1SI1p+ZQwSKBDabFWzEZVTFmsTSKrd4TkIiIRDhFmOrAikftEyIklzKT8VnFfuO/89cNko1cpp9R5zAJ3L5sEvVRbL91VeR83Z+J6azh7TPGLbzxitYkvcf4GE6XsiGM58uTvJSLEP5PT56SU0f6eKFPFt+byL+zVFKTh6vk4OrBve+zTxiOceoXj+cwT5vH8gWFIieH0ufeazYLXC6ZGd8COVytvGYAfl65bhiCtJkkNwnjeaMhE6mh+F36llfxw7wnAHbMGFC5cDmewmcB2ELlBJP8Qwn1VDb0IFVAQwzXQIHnsn56uPdTMPopc0GpVMGnoN2LjOMZxbaTQOABIIaMRPqZk+Tk4xibu0KZVNevBzNdjyKVTNmvkMKQRjeO7vwMm1yrh81Rq41hMjsDWfUsN6Fbx0A9jRBJlWAc4zcbCKRHwsZVunGF4+fwK0+HsgZEqR5ZQqglf8kIGUCKxSi96XZyemSTbUxL1EeydBvGvlmO0HHnocdNeJctwXnM0B1sPJma+99kaoZsiBdWqU1B2pOYHy39kHee8KYu3bezBkMT2bgcDyHE8Tf3z8Y8/FlKZyqIRndPs2Eo+926B5LM1BqRXUsEE5UckpYopmYmUIDaLrubd/KYCNkcyREJokMcyAAFYt9G6Qb6eIGjRnJSCHPHal174Hd1gOrGfOpI34wQERgcDiA6dAz2smER4gaLdJUyrAecAd1ycoPfiFT3zqU+kRpnD2muizX7xyB6p88+//Lv3kpz+Tvvq1r8VUvXb2l7Khnahq2FOgnc4UqRTBp75YAOMqSLpUv8vw6DuJKVaSjE1lv2wiILZP4lF0fbejB21MIgimJNlHPvyR9OKLL0bQG9Ki2B97it58803206RAQ8dQPQtFJZ7774LAWln2ywDWs2dT7FIUO/x57YL+3T0kRdM9o/LKbae38m+isFmnmUZ21VRYWxUiohFUe8pzeI4BQI68z8BbHpEe9+wZF3S8N4D9/C/88vDpq5fQ8XsMPdez6Wu/9TsJtmjquY0QLwHgqo89kzYzqeTkkWNMLDkIhwZDIvcBB9jEQb5J8DqSh1RSCHzAgxoOG7gIDC1xZvQFCSi3h9m68dsdU5zFBcLg86uuGQh62fw0Yc7M1Dx9MiRsZCcoT5xvvwwae5Yblb9nEJsDWJHO6ppGugURTO93EztqtZdu3x6Cvr40C+mahYuWx4O1y9eDJB9sFxqxltTrKE077cJyqt115ahDrbAIlMhXmbnrBCdzAG8TfFyjwebMmVMxrzn4NyIiptrB0cnX5YNubW0DLZ0RBl7o/Q5ShYOQx6H+ZB7fCeKq9AjDEKqYhBGlINbD69YBBtpBwBHtCRwYie5mZ3a927xSOod4ysWDbsRAq1kYWSsH5yiNCh4wZxWLoChL4qACGx100oqrO+GnliSlBZQ639MAZY6pMRWqlrWybOA9WqIWxQtnqKwFv+/ZvTNN5sA0IQ1yEomWd959K6SNdFA2DUTDEIi5EzomTWzmAF0hOHOKSB28LgZdYJTc0NekjrB+OiOnkPi7JYcQUBZF5DD1gGYeQDbtJojxMI6znuEDUgyUQdpKd/lIVAdWIAEi1UARe525yHEOiORwKWBPxgt/xz1w8WoXpbWGmLY1VroC99PDAbehrR15ogGkNZpo5Jo+e0HwoSSvL14wN7i1Bg+doCDbaRC8TLYvJ/T+B9ZAI1gcB1jUah8c2BKBjTG6BK1ypQySmhh2oayTHZ1tM2eFLFwD63/s2IlQI3DqnHxV99IYkjqF800WDAAUYHdaTgQcIJAxqcxgI3hiWS4tplYVgVoEK8ZThcMyEdq9ZwfqGGsCgS3J+WXA694vy/BR5hN9M2hxopeBWBFY5vNcoIOBwhTNYBirklsuEpvfK6OkuVlHHuc95fEIynAKEVhFPFTYCl6v88DZx6hbDZyWzF++0j3JZ/pclBwLagHvG5QTdS8j4MxRlAGN157RZjiJ0SChwgg8Q/aY1YRoPCu4Xrmx04spDlfccw4My07mrOvsaEW7sfPIWf9NhNJu6CyZV0qZ5c5iFTusxvg85beLmuqgfR8TG/nkTr0pE9S7SYi8N+7fBsK4jjzO2eBI1MPgq6QHeMnaMffWTceBYkNcfx2IX9EUp8PnOsuGLm/U5NnR0nKXfU/VLryHdrrb/beJcOdNHKVTyfcfT4Oa1DAbZqJpFNtnM6a2xS9/tgywYxqgjy7QK81DRtHdo9fd+9gC17ADG2viLZ3K5+qksRYSTtfGf4tGsbg/n2emFuTnaxldlMepgntCC3wCttAE2f3mmE1RwFk4cq9pIyNkTT6VSjJIch0jHMZ5NlMpug1QMYgT5kGlE4eP0/sAj5F11PeNJsGvIdCnLSsSG5uQr3L25vE+laC332CMsGhWaB7jSxxk4tuHFGO25uEP611TAJUmAhUb8Ear5EBgMopq0NGTHzCAgaEroq9O4ptC8yXPso7k5k30iq1WrWb8ehMNXqJV2qQD+OwFqBDYxCeFQBBEDiz8B3SzGdBBR3UfvPfXvvO3AVzkpEPVHiqvvK8Sbc999Nk0Z1ZruoENE8yRLjFcViOjCZvkkPcdIJBdsGQVPj/3A4zHlp0GwBCJ3c8AF22SYIpTDaeC+NlsVjZLZy6sDWRWLyupkh7DL6vJi8oK1yOl5xK9Ho8/tiE9++xHw5c5qdNzevzYYbjqb6b5c2cFlz003tlD7u/ws1ElqCR2OE88AKgFNWgcAVqwVrRdUckoULXwUZ49+0myTutJ4oMhOcS+xmlR7jHupRvK5J6t73EmQCz9DAzTGKgBoufS8gSi+qCQ1LBnq/l35bSs5FpOF2Ucjf2SUvRRBt088exH0k0qs1W892jst7QQp3y5Zp4xg/kWwLhhK55WDzgnfcQ2dQTLMZXMJiHRdYJW45sT7JVmUFPPYSWgzdTJ02mUvhzracXVpLibn9efyvfVymbwwUqZusZq9ENjcDACyZX7wTXKAwdGpC996Q+ojGbATRDGxLaOPbYAWqAuRdtgMKwN62Rfqk5UxiM+k5DtCrOdE81S49l7E1zyTZ5nBLtZmLYptMuDxpn56n6Vk96CvvDgzLbhRyjZf/jJDemNb3wjbf6Hf0h12IXrlBimwQdayr9tPfg+XXfvw408TDaCoVQUHcPWwmz4XqL+ShaypBDI+ZAqQIKXGsjIRuBwboOWBQKb6X9hZNw2OefLrQclx21k3ai0cO3SNHvFojRIsHy+nY5zqPCW+qUCGCz0g/qqBWrTxmgOYz2l34bmGQQdaKqRmXZcORd6mgM4fWVXxtPBrl6swatzic3exlGmUdrhwIHD6Qy0Ast+BkhjQkNRrdQ8XSSjZuRHGif+ffac2WgtnmPzdoaOpMhk2Ykf02aUiOLQyOkQIbXrciKfnSdUZF5ciYDkiUO5QcWHoXSEDUeTmurho56KQG7uvLnhxEQ9zab7OLxmXHapO73JMsFx1CHCUXuIue6y8aNB7i1ZvQfTe1ELUS6zygCWPSci8SOy6cbQ6Q9goB3FKudkCo1ABlriKzORzLFsK39H/ooIjNfjTswOVM24QVBC58xrkIfSSSSuDiClJZFfpFY/eQsI3rnI47muySDtN+lU7WHkoUiPjnwcgaOI1Q1er4X3UMWaBVqVs69ouGEPeG3Ozu7k+UigbyQwHg3KOwoDtI/S0oTGGoTbSRxUIIi8gtqAAVREbwZ+ol/IlIEomPldQ+R7eDR/ZhLXeGag23SjQdyJMTmFURjAOLvP5i+GL205iXVYtADENkr0TASjPLeDAPYS12Qw8MC6tfHs7bI3KdqzZzeGAjSfP+dgEw4yTnXu/DmhSyp3WM6yJ6KUKJNCIh/qwMHDcGiPwB2eFxzpaxirkyePB3Iyjr1hY6CEd/XvymloJgC+V6Cpgbi5v3IjoPvjymU6Ptkv7tUa1DvqkeaRkx1ZtPuBay3LxX7PUqtn2ODBZ+IwhDK4lfqS+UpZLsds2kYyJZxsWpIX7ME3QIqfMQPHkWhATSajgYr9lZuJTIYwmBhmg3wbIV0H6TzRUc5tBbroa3kvG5EM9huRcHG/iyCUAx4MQi1dGcB6pqVqaFzlh00iWDiOkx2JY/AcmpQagDVTkVBe7gDNdDHOVqQWO+J7eg6zPnHucM88gsKYFX8OO8bWiq5ukUubQrhOG/COnzhRNFF0hpqI58Uu40vw7VxfZbukyxhQO61NukePus9+igmdJXEdvSgedlijHghugbhGEMha2uyjEoO2oWwaPEMZ1mfaEnJ0VSEn5f7owhnpNBy163Nzb4hOzoKbf+DAIc7quLR3z96QH2xmv74PWj+PMrDVBUvaDo+xy3w2Dkw5qzzIAsfos2HdDUT9uwfYP9+ddsjztjIgt0hHxr7xWdtg67nXRvncW/hMJcXCwfJ+dY7n5rlYoXBsaSi8BH1C5Je1wM6GxrhyfuhmHjnyPsGUKiYTYsqWAZFUBM/RCpp/DZZfhaq2kWaoGpCyZ599Jl1HBaSOs3Hq4P50Ce3mKu2yDa7Y82rsSHPTpBjTeZOBKSMATFQKg/oaz72B/XOZquGsBx9N1ZzXb7/5RtqOPF2oT3I9cqN9oNLxQsNbvi3PrAX0d+7suUFpacFPOUTGIUAVXK9NXGfOX8x7E7Rr+tQJ/ByIMPfw1jvvxfCTVXRxNxNAqRvtFCgpS7PaWqOTPxqQ2DNXGa7gQJYqkM1btxj12nkBFYJvx6CAHBxkBDbWm+fnKFmHrvSwR2KYSJEoSlUK3nZ0auOTUSRatmYdPFj2nBJvnM0TrFsfKjOvvPRCaJi6XwyiDDynwAEtg5oMDhXBCfbjzOnzadv2nXE9SoC5h09BRfjosx9LP/ETn46zP4BNdA8fOXwADd/vMQWqNQLYnDTmqCJXGIwPaOJlLxwkdrFheTxnP0JWPrdMPr0GaQLuP5s+7QtQ2mm/tC/eo47zZEO1e3eAfdl55Xw6cXAf68Ze5/McqVtP4tHCfenHL4CKjiBBlRZXR5WtmT3mebd8buKszVLG7LHHH2OI0kdBxfHb2ilsSpW2CLvnnsgTu1gbk2KuMQYU6EhFqzlL/j1P9XS4C+eAc6y9FfrJSW0lwSoBqRUFwDUTwUwJ889Wn+yJyIpJmXpjNMa5CT/CPvXvghUmhVZ68DF/+id/HEi6FSC/qlmTGtZ+ETxk+xy8Ju2tdjYmtKl4FLKd+I+wT+HIo48gN8/mBEK7rlKEzaQf/djHAqTQ7um7bMq+M8zknwew3/jD3x8eQaPLAJH533z5K2kQ/kkNb97J9c+CozHn4fUEsAfS/i070jkyEqPOW1XKroBGNjTD+7maRlHqlUJQRUBpMCrfx3JtrR2PGH85h+KJUn8j+i5svhce3JUC2hD9HySQWbV+WVr20Or0wRU7AUHK6Ixzisj/x9h7wHl5XmfaDzANZui9z1AFaiBQ7yAJS5YcWZZkS3Ls2ClOtTfrbJxNvMnGya6duCj+snGyn5M4cZdsFatLRgKBKAIJgQDRey9DGZjGALPXdZ73HUaO9/t9I4+BKf//+77P85xzn3Pucx+10QQ5FeiU9SDDdg6wqjBzr5qB6dJZN+NbiPx27ySKPwKJfQt6apRaNFcFH8xFGUc2ceLEhsgoDqIUY9PCASKUReiuqpuo9I+O1geaZ7lDBKeRJuQv2NS94eha7DhOaVstR9ldZgCypqBiyBLZKbNhMUzROw1lrJNCWO/c9Rrr1RX5BZghYpbbYkbNCL2dzb5j2xaadTZjgJRbujgiLjvzo3jD/SjKvQPDNpPhCAdoOFpHF63vp/i6m8YMm6BdQ6jj0HjsgB/Tm40loVq+sQfa7GMGsGeCu+o9bEaz1LW2aaihvp4MbENQDWyW8zp1yIJJsyMDmHR1Gi6wmqk2pykLZIa0ma7D7QBryeKtbMBmBPPRCAlN0wEA4REMdmgHXB5HcsuAZDDroUEfCAgJIxWRJUYWOkF0bWPkQrRciSEiPoMQFRsOkxk5jeHpi3aeI1INNPbv2s58+YFEn5S/UCuIEk8vMiBmfuSNBv+VgOIMstHQZ2yOOEUTVjVNWocbm+C5XkRQw+hWDtQWGv02spc6Hbk6ekK65IqrcERmBqqQqSEDGxwSZqEz+aqkELi+1153dfC9nHris1rF2EMBR4BvrqF+/GgGRMxB/o1JVQDHozSftZKBVx5F3rJRukYnT7dqJNOyJKoP7iUzY0uRz9mEGsF1V81Ou3ftwEiQqWKNjzLtRoAm7cG9FpqEBh/sA5v+JkyYRFb4NGu8OfapjuD2O+ZQTdjBGjG/HYMRwvk815JK4P7waw4Q0DB5LmJ+dUxXyVlZvbJZbsGFUmDymIzOzZI5mlP/3l5vAAAgAElEQVTjWZbpDabMhunMlI3Kmsmsr9OO2D9m/KTuCKaCglFkbQVYSlIJUJzG15VhxYCOHDMuArg+ZASdzGMGxfdRAUHDbNZgGwGctBhlphyDKgXF5iSvw/Ngmdl56561LZu2RNYygj+uy1Kz1I4wvlF1yM1j0ZTFXhL0+Zzk/YaUm1aNrWHTqACvIQDheqobTADDdjgSWvpMLbIxh9lrvr58QqsQPk+zRWY/9wH+c9ksg4uyCStC/uA253K9FR+dgeciJhUCPAdTqnUvKXi+gJJgC9WKiTSyGPztQ0ZLPrkBl04xONhmj9Bo1Gmo8yrlSOC8iKakkzSHjORruwgKJtHIqOqEtsAhDVZjbJDhQiJI1nm69nkcsWAU7erIkOKg1aE2iBfQAgwtrZ7mjO/nenSWBg3qe5u9jaxcYTcjcMa/GPj0A8Tt3LkjmlD80A6VH11Uk7CUDMQhS2oVZABn3OEFoWOsz+HZqe7RDzD3wovPIYr/MmPFB6b7Keu2yDXkub6zaGHahpLNcIKFYYBFXWpveZ5k6BodxRyTELFr3ItmgMsD3A5Ih1p6pKk33Z5qoRu9uHxp2rFvV6riRvYeRti9L3uYsnCALTmnZgv1C9zr1MkXwZVkvVjDaJDi7HRy3zuptm01s8b6DGAttR1yXWsBDG9AIThEMHoZ1VKDRmGmFTQB7GgAlQDWhIcNwScB3c1klmp4fjZxnTq2Ny177bnQ58xAyF4CpbHo/ueM3YTUnNnUZrN5+nQlmhzTbEInHJkSgoAv/PydH7qf6iwjaFkTJ3dt3ryBRMjptGTxq0Fz8dq0Ia6/NIJSgq4EsJGcwB4dJGG1ZMmyYp9nuTbHaN915wcjA2sA7qNxbzTCOX7h+Sfp1xgXALbkOZfNnVHN4Hq1h8tXrkijOFNOxsq0lZzJK32xAFDwqo9WjtGqwiEoZCfBNq3yxx0MIqCTXgOSWbrg50zU2x9gvR8NvsNGjaEC3E4PyN44P6PgMA/gWShBJdY4a6XQKod2MnoVkPK78Qb220eiglrNM42GT3xzf8f98vxzpcheAvGTE6t4/iZ4AKll1rSRqqnPpNUgn7PqfUTlkt/RdpoxV0LThIZ2Qhzg0kUviYDY5E5w6HNywFZNg6CokIWfz9Qi10ea2ne/92/4Q6QIC/K2EnP9WKOGhvoICs20a0+dVCimkPJnIlE9dAOeGHLigArpQ5H9zs8k1oFn0M6zvvnmW4sx4zanFRU/pS95Hnm98mdkYJ/9xtc6D7IRfvbUE+kooGWwHW+AsBPc2MVsmpHMe1+J4V23/K10mBK+WYAOOgxN948mqm0CSNUUAFYObHQoyrvimnorLG/JKr6GkbR4EqUjL6DMv+YSig1O1TUsFk/mqptmpEuZ7bx++3vBga3s1ZcoEz4K0cRojGgVg6CjkYeNNGzkODrAU7pkFk0oAFj1F08hbrx69bux+PLOzEZo3CWV76MpafLk+uggnzCR8WdsPvUZayC3v7NmDdyh1QHUdIYeFA9QuYnkYlbBURW0HeBZNJOKt5SnMXJD2ehkOTt4c2ZKMd5TpkwNpy5YiAlBcm7jU3ktjXxR/sVYKRkhb7gtAMbGtGfn1phg4ijSiy+5KLI4ZoHNgBp179y1l8YepJzYOILs7QQfll+kTngQR48emzupAYRNBCjyXpxz7UQbge5wDrTOwJ9tZ7MJjIwSo/TExvyXf/l26OzOu20eI3wnBjnbQ2Yno0DDbn+1Yxvh4a6lVCRXZigbWGBj5uso1JQ2ykh20rdgPHv1hDdNt6Ldv8Mom7dDH2g8lqdjtZCNrSWb7u+68Y0IzZZERjE2MVFlZJzsus86d871tmzchBpCLzKndnkr1r6WjMeo4f3T+DFqUwqAzM9UMVGFUphrJefIMgn3y3Km2UwbW7BoeRoG/cCAaCIk94PIeDhyci3ZJwFsLcHamAnT0A2eGZQTAebUKRPzlBoO3nEArE1czonXUV9L9kKQVBpqOWlRNuXkjSbj+it3zyNqnRz84DM4wn04Kc/WYdQyBBWKQusgLJmfgRu5au364GXptAcSdMjZO3LkII0W14fk2c6dW2Ii0WG+ZiCkAcsjOZETA8SMZYzqQUT/zTqtRgpoPfJbctF06FcwkEFlBuVmNBI2B0YmWcPFNavzqRETCLiHzcRVALZyR7DC51RIXB+zAiF6n4HWbbfdHvxatXG9Bo2nwF9gGUR/noUZNwHMKUCv5S3XOz7Yk33IiGkQg8tN5UCajyU4n6nPR8e/Z9+eGGYg3yuPwjwf4PgUQeBwsphldte96dlRaaHMGJv59PrkGEsbGE2pTiBmmTq0FQFoXrP3ZHbG0m5uaCuyB66Q5W/+DBCCg4nvsXtlE+kEQ0UluLdZpkYlCvVfzcg0Q4OxkVAQry2Q42h5W+cmiPBZC8R1fGaxBbM6xxgewvtFAKHjCSCdu3RjPDalZv8cQknRhlVLwi+TZZRuc+mll8YZ3r6doSbSdSjFe+06OF/XapK0o1noP7+58s3gLzYCuPsDAK+nicZAIMrMXKdi7NoetZldn3qCXa8xBm7wzII3V1yv1x1/jwy+WVmqJv1pImQ9QobLChel5QAo3puZF0EFdjM3cGQAb1Y3JPuwvWVmNnN5s0/x93zWkd1RSSEy1dybTVmuD//5bAxMIwvH76wA3Hzv+99HIm88w0egEADAzgHadnJm97zzdhpBirWf4y/ZpwJeS/sHDyM5BxiUCtJhMcrMDZc5nDN1or0yNcy6IdXBC1y9d0c6gI1rRPxeHfVBJALs0q4wqC7AgfvDfTaZwFlwqL6qPrIXGebz3Ms+EizvQeELe83Zmsg4ajOwjrFehva09LqL4e7a2GvXeF+ocBuhLQyjlGxwLpfWiWSwhVAiYPIcPNgeNIidPr4/LV/4HMHzwQAqBgs+Y9UQVFy48bprCdpoPsK/G2gJJqKcLhAzqSCUQ26ona79S2ZcwzAYAjYzsE6GggpncuK1V56P1/K8u7+UDhTMlpx0j7qBWIBD1qgRrdoFCxfFv23S1Bcf4LxcMXMWpeUP5xI1CRD95ynGqv/k8e+mSYAn90Qkw1jPXKrOf1fDVRu1Dgwzmj6DIeyxkkJgEFhSCNSBzZJ7NllbjTpJYugw/T7cZVQQsnSUJf7TaIRvWAMeQsu9L/dT52hx1vMIZ9v3NJgZCnfYoQmVvNkUbIqaqiG9J+fZZB420JGpv/vbvwtobY89mTm82HBoY/vBFzNnzYxAzWrbdTTUbUWneymUttugHRxicI39PCoZ6BZ//OPHmPz4K/iE4+kZOK2CfZ95ezs60lQbtQ+euzyyVbpL5skLYEMLNuxXnpAnFdLEQ3eqi+tksu0nj/+YSuNb0avTg1/W//UnYHLvqQBlFUC84z1k24sNw/c3se+yqkpW9DATG2sUohE5o2k/jT1N8+bdSQA9Pvxflk80uMpZ+sxtzlnAwFN3DRrceSY6vXkFu3J9GrxaE0Bs9n0fSf2nTUlvYuTXLVuZTmLwfbN26iXO5x0/jE54HHYNxn6YEUR0QPJQ7CrkVXrTWNPTDCwnWxKBgwwqIlQtUX1Q9TPqt1EIYHyeRb/+jiuhEExJq95bjVFnLnxHFRwg+BQYDEtKNgWeP9/MJmAC0JRpRLYtacTYy+Di0A1J89HevdtDk9PhBMFjEwxhDA7Chdm/F07JUObek32z9HD1NdfE2M9qHHKNOoyk1i0d7NlDGYB7UvM0yB08afmi3p9TtPaT2SlVClyVKIVqBLibUEsgWpXTZFbDRcgUgAyoBQ3+PTsColZ4jWaA5Mgq8XXmdFtkaZpONpKu35kOEsE3A/DcHBdNuyiauU4EKGwL2ZcOFtYspRtCasF7dMrKczXbGVOquH47GPcDFsxstAAcdTxOCAqKgSCJLJNTw9yQ6sv+4e//PhnFlSEzNQtwoHyHGTCzThuYWiPQdQa8XCyN6QGAhGUFQZ+DFcqZ607VUrj9FPd0lnZ/J0qZYbBDs7mFCVh8njsDTYNHvHXzdkCU4DprTpolsYTrxKDYtpaQMaJWywcP6ZOmoj1nY18Tr72PpooBdE86feb1+a/QGDaUGfNmYMkAUxJqZ1DBe7x+43Gf2+lQKLCIWY0k11WzZ6SX5i9PY8hsTCcgGI/BOc39NRNIvEtQs2HjZpatTxo/9dI04aLL2d8I45NJmwT3ytKgaymFwEEEAlgP1vVIutn1GhEvRtQu58i2sx+vnj0zffieeVFqKQ+vP7efMq8AwAEWTpCSv2ZGrDef2zFoBiDSShSX3424uYbtnjvvAnDUpmXLEDSPzk07RLNhyg1iNkP0jb1wGiWRSZMmk7FFo5cBChoXM9z+3MzLZ2D8yMZFltpInSwov+tkGbONZdgr0LL6YjezOS4BhfqzAWCdzMLfc1OTmWYCEGyCZUApOh6jIOv7d56FjQWWzkX2Apzg6rK4TuTKigpZVsXspu9jScxmCkGsP+unEjABdHiugtSg+rBXHaFo5jGyLbZMa2x1HmZ63FtcoAMEzBZ7n244s6mhweq6hNqAdik7Nn8mhgYU2dDyexrS3HSVM9AaaQFpE8/acD47UwyzOodc1zFoA/Lh2sm0yJMzMyPNJN4j6EUGtFmezKy1TRuuicFLlCZ5TlHhsQHNTHhYJM1KpmBoRxSXN1CwScLzbZbZ2e4C2HHI73mPAlfv0QpB6KIK8LiPoCKxH0aNHkkzI8oz8lzlwVk50PDyTEopLddBm5kpRdi2IkPiOsUQDLM2UcVyP2Tt1hLImtkbOCArsZTPu6vBUafKNYX6AWsRdBife5Q5tQNWvKQFlWoTRSYnUFjkpuNPnV6suWvA78rx9nnZPLmJDLuAwWexGnrP177+9TT9isvS9Tdem84znroFm3WETNOGNxamBs7XAEfuWdrFH7Tze4cAWr2cgsz7tFUQZGuyuO6RKJUca+2RxlxyVepHlvqVtSvS4rff4Hv0ZliVpXSfvUSoeMa19lF9gMaXG2iyCR42tsVrC9k29sJhqpyr122IMel20U+ZVM/38RU8oxVvr0Qb+xDUpktjpKp4QLBp9W4o/kL5Qasl6sCeJfDeD/B2kIFNr02Ne6KJy6E6eX1yhtxgU36yALY/kl4tnBEDXG2F1cKQMgvwz2uSjYZ0ku6696MU2LLSi1W30zSEN5H9/v53vh16xxMmTMhVPM6cPNho2iqApv7RDwHsUQDYwtcXxznS/umvpKVcA8f3937v9wNoOVTA5sY96IB/99//N89jQlRHAwdxHxeaRfMYewPk3Xv38PwAWWRDywxsdwArh/6CDmxuTt1B89hu+h9G8VzbQP9xTrBVB3ZvTUf0yyTDtCFCphOO/7TsH4EWigTsTWWoagkyYlBJ2BGz/7mx0GrW1Uzl/OKf/degZ9RxTtvxj57tN8hAP/vcc+lP/+zP0rPPPEn/xOr01b/7RvruP387baICoh6/GWExzv33P0Bz2MH09a8/SvPTvWH3H3vs8fSZ3/5tmhRHkNw5yaGzOb0AggJIMJmA3f2aKerabpsWoyyQn58BBF+P6liAxnxOX3z+2bSYykRvKpf6Z+mCvTljYpMGAquwx6ydeyC/jM2jReXZcdQGP2Enci9KNPf6p5iRX1Bz/b77HkjT2c9KiXlmQ8Um6GPlUJ28X4Kfe1PPys5aIijtT4ej0TynbIJmsqc3ffTBVNtQn96iAeWdN5anU05A4g3PotmpKWiAIHwS4NKb0ucwDogANvNZs0RILZFMT7K5XsQ5CMp1yH8ofhvj/kD5Zw0J5QDFIyQ1z3tXwAe59e4b0shpY9LS1SvJEo0gsqXMdoRMJA9iFKBL29hOeeIcRmHi5Klp265Gyr6zEC3u5M/JNDjtTO+QZRIsutD+6QPfu3c3jn8L+ngXcbgc69bB5JXLyeKOiUzkUMCmHXQOBjhBV/kyNshOopzRlCcV7s6SJJbo26JZxxFpZhpcKbN5AlP5ch4UDYdlwEYypXK3XKbQ2sNpRGnVsh+LYrbFyCy64/mUH9qHZ29m1+h+HxH85k3rAYH7AMmnwil5sB34oHbcZMrUse/k/IT2ZyVgsRkDvTk08CxhClTUtDvAYazBeDcDYKsKAFuLU9Vp6SyjBAoAfevNZelTn/h4RJcCQgGzYMSyQA3PofEYTUWAJWMeO+IFsCfYG6GVyCE2a+4hlftcC9iX2rB7L2VS5mKb6RbwDBrMxJEWOGSYPxvyjiLm7y6QES3Q1mkOJBMk7+YUQPIUoNOMi4oHx3n/vn1rmJk8nuw7RHae6w6mdcnBm3f7HWn9u++kaWTZe3SSPUPOq5XAp67/8DBQHVgbuajj4cMVMWY0tjQRDFTAgTWjMIY9vw+ZqhqMmuBv1TvvprfXvJfqpwluL+Ee0bHD4EyaPDHAoo0CAoyVK9+mHHwwrv2G628gw18fnGKN4QZoOH4IFm+CXvDBO26NTIXZJaNR94NZT/Uobd7ax7z5SZOmkDkdl4db8Bxs5jM7vYzBFmYIbAz7zG98Gq7VmNjbfeGy2jUs+T4k4SxBsjcEwzkjkYdqhCZq8TX5TOtRSAjiPD8cXbwB3PI1uW/d11uI/jfSxGlTnYAWcx6BXW7Ayj/vh4BHg+TrWOoyM5e/TsAGkI0mM/5eao/689FQUWTDtA/hSnM0GHJUsS+K6zcLJJVGBydQEhUF39IIPjqwe0U5yyBVY5476zVKHpLs3LJcnj/va+emn8icRtYvNzyG/m0Ybvd4NqKRwSuyfDkRlQ1qyAsJ8OwuJvu4g8YLZ6lbpWozC1vw1bLeswGfPDZURAgYDcgMqOTe50ZNG1Fs8KyKfV9LNi3z5nOzi9dkWS5KfIHS5O9a2hXgc5q4fs+QGcjwTfy8wW2NjSWKgvOl3EQVSDD2RKy7wUDw4nJjlPv6HDStmFnuRC/OrEGWFSlBlnvE9zB4NsPlenLxkekMyS4DENe9AP1WUwTS0fTHz6pZWlsrR5bzH5QUg5gMNsOpcnleT8m5jsAhAgW+Hpnd7GmkS4VjKxycaxvgyKyNmsf8mdVLsq63zyIkyrDX0nHMfKlC8K/f+dfUl76Iu1HdqeT22kkgHN78Xtrw+oI0fQScYmlrvM85M3DY/EYqgtVN2G2C9dZevC4TKd0Gw/Ajx+mVmnD1TanPlTPSC28tTctXvM7eg1dJ1nN4f2gaPEuffWTdXAfswGlskuNgvfFQnsCPBE+WrxzFtrxFRXHUqLExYOCiqRMBDkqb9Uhv24xM9WbKtEtj33tu+vCst0FBk0trBj6yhwJYrnUvI+P7QoUxi3zs4K60aunPAwi6D4LSQCCl3bdp62aqOw5NcM+qdNIsH5vXd4pZZEgdhuIIWV571jU3sdj0ZlCRFfqYoetD8uKNBfNDmUZQfBQg7ppNAnB6diz1Z9ORS9Sez/30o1g9tQpURcXFBIwVvClQ8f7LH30h8z6jgmv1Znf6yWPfg6o1mWsG9EdTpUFOzsS7DxXWP0RCZi/B3zAA9GikCvOxyXsp7EfYl9yo6TWZtd5LIqiF/XeSQPS8WVWTAeyfSkX/8WurVyyl6ZmBOgQ1KgqojR6DQHiRKrL+2hcnpvXiPi+ZPhW7PCDQooGs1ISDJBDs8P9f33oUjqrXzMQrFHAEylu2MSFt6TKSLKNCwWkvwedv/uan0pf++1/w/hljyAeeP//V9Guf/BTJtr0BWm3aMgjxOd9xxwciA6vxUwlIkJ1tm/ZAm1VWcDIuiZZp7z+sd27ojIxDVJj8GZMTVWnhglfTyy+/EI3DAli11Hvw+gYmqmAYXPo8paAdOkQFFiCouTCzmxtNcwNnmFb/LD7DMImj8MW/9ZlPMwTo5jj/EeQEqM4Ul5yFzZ+ekx79+DUl6qt1bvygzteybJ8Bg9NcEH1vIpZtoP5FbMRWyl7R2WzkSnZzKFyr0wd3pz4YiME42D48GF/LhyGArUEZoFUCL2DsPGns+x/4CPIhyCxQsj+wey+j7Pamk3D/GsmMShzub+YScPqhh+5O7X17MgFsB3yQganyfCWyTHDZBBREqzHbnOsQVI4gKt22bRcgs4FIFeFhuWgsorqcdkXWsCnQ94gDYvPLJsjXF00ZD5cIsWYyn204jGkzGMPHYjc0NMTGl6ujfIWHxBKj4yc1JJYpegEIK+D66ESdxOU8c41j8IT4+XFkgKt5Fpb0zTR2KGquUcCw2Tlfx2tgC2K9zFyonafEiV2Ojo9z4/dCnuMcpTW5qhp8I7pDlFEcNCBHxMzCYICuJWqlLsQAghavV4AR0jIAlIM828OHjgH2zyHMTFmCCU91aNL5uhpHM7BmUDw8NosYdbeT6d20bjV6g4PSnJuuj+aOs+wQJ2DVcF/9kb863UQUT0ZbY6reqyDNTscaMl52VxpOnYYDW9PbDJr6th0APPhuvWj6oNPf7ExFJTzGIYyfbT6CIQJYE+y0wdXp5Po1oE6UcTqZgNMIbjtZQwW7jVCDN4Pja2HfqT3nvtjB1KpdjP7LvNOWNIvyi1Hvz+fPT8eaKNMzaUuAo8rCEJrkPnzvh8Ihud6P/fRpnk0j70hHJfv+05/59fTEk4+nhz/84eDzzl/wWnp5yVvpulvmwCFEc5ApdTajjYNLfcZEE47cOddrV61NRzDA3B2lyFvSqDEjGDHLhBqAgCLerkkdoxyn4mgeuu8eQAE/GfyjC051HWDSgMMKgNSHChyNIta9zC5y2vXhi+DDCiK20dX7qx9/mD1VTUWAyTvTppLpGBebS6qEez46/+Wo8osCVx1GvC4GV5qLxm8JfNpP/OojAQzKqXMaCsv5uVGAMjd0keM4Uo24X3f+uVG73/P1w7j4PCNqz38XkASQYg2j+Sga5/J1lVG9Px+anX6WgLUAMGGseI/slLIRC6AUAEvAiRG1OMJ/ISUW4Dtn78K4CaDkSZVZBcFr8en7WkEJkC7gifeCAwi48BlHpy3fC95VkT3MFIHsHCPnF2ApZza0xGWZy9fijguHljMHGmwzD2aIc2c/FAVsrd8IlQGuUXsgGNTRmF3ICgGZmxa/H9UxLX+3Z+BX4tkUIKBwyJEzEYTymjFRTSfkPHX5dvJQ5e3H/iiAejznC1y4rMBgpjsPkZDK4keUFrUvAQgzT12PJDiNgRcF6A+AG88q8+gKrNAVKIRvNGvin0XwUJZ9o5oUQQ0gxKYyrj9AvOXcrucvQHfNsspCvH4EUzmAsulEH5TfOuvuxodf4PpbAGVjSUwIcDZBJ/jRj3+E/6lId827i0wljXcEiid3b0qbKbFPpdrTDzvWxjOoQG9a33Ic29qLXlOzqucslbrXlFoyYIAX2u/yK1It0yFfR7JxOTZoALbw0kunpY/AebyIpIugeiXlfxsp5QgvYazxuIYJQU0yGeFzjUod99MIRWPF26uhttBFj/2eRKZL6okSXKtWr6Y5cFeadvFlaRKcfCse+hhH4w4ENApiVI6xifU0UoyNBkXQoc5yra2njiLI/2Lau4chDAa0PEtlHS3zdwCcrmNK5OiRAD6epT5LGlolmU797wmqBiYMeuIPpShcdd2N0WDsHnZfGbiqT/3tf3g0tFPl4IeAPxQos/sZwOT6QZbFy2dkPwmAt5S5jDPA4CF52nB8J9Lg9l+Q+PRsxjRI/MAxJkP94Af/L5zp+khs1PC1UEfxrGiLIphGRguweJgEi4B+ND5PTm7k/TzHcjH5ISkdYTQD7OMPqUBto+J1ovF08O7dT+ej2RguMbr3R/btDrnGkNUqMsjlJteHqwQhnWMc9zx18iQSY2gHe871jQ6oIastnfCf/uVbacjIIVFRiOmD7G/Vgg5TAVgGv3km/s0JmTORZfwpDfZS+n70w8cAqHfEEItx0AqlBa2igdhE0V6SP1b+RkGHamA/ZV5sHoaQec4OjPA8Z9uQ7UpxbMOGXEhGaD/iX8a6BiUEIovIvj7zzM/Cr9jvop9WZlNeawPrYA+CrxsTANl3b69azZraqH1Bkzlbkl/+4Xo98vGH0j333B0Z//AfxZ6KIDb2SqYQhARiTdlBpeFn8foDQiYwH169ywlwco4DurZv35aWLVkUJS/R8xmbS+AbDiJD1or01mAymX24wD5GMT4o7rjD8jvk6WZmJKuf6pm8BEmrCqLcCjb3UMrx/TksbTiK5596MvU1W+pmIhqZdOXF6dygmrSfIQkaiCoeqg0UytFozCQu2zWvwTXqkOxsCXwoTUstRLJ2pdtoc1a9TgyOk1N0/grAn6Ks0alG6DgI7hisARiFXn0Q0qfEYVOTUXE5TUkyssoFcv8EIHL5WoiQahHMr6OsK0B1fOpRMmd74A8P5OfHwrMRKPmg/XnlLeSKhZA8m2D4sMF0kTLYgGtWlmTr9t3pAAe0CvDaF1Bqp/gVNE85BlBO4nE+5aQZidqEc4RoMjQjAYVukrFk3+ppTJOX6wYzq+vzUHLLBjVLmScob2+Ax2lUadew40gF/+PGjY8MtaBEkWFPUQudtU10V7az7tOJ9Hew9ktXrsskdsrTHfzcoH690yVEvWNGMydasjsG4i0mqDivO3f5q2kLD2zCKCgPE3nup+DyHCBaraH7ezzZF7hZA9STZB3PnCRz+S7XCPWAg3YeuSoN6aSJw9GWm0anMx2crPWipSvoGmeSFfuohk1rpsFs7i23XBeNRXJVt0ARmDX78nDY8swEMa8tXJw2b9vHHiCD5IFg/0+dPDrdgeqGE0v6kqF4ffFySP5rw6D1obz2X/7kj9LzdM/OAgy341xWr383vbVhW5rJZK1ZM69FTgc6CWs1jkzCGa5FK3aEjOnaVfBUaUIAbqa5c24luBpKGZb7AsCu4frMZNeQ5R1ESXIWAtZzbrk5+GFmYrUkNvI4AnLX7n3BwXYNveEosdrcx/OxfKbUzAHer51KwCAoHqNHDOM6TzPGdS8VCuSMzIzlkDbAQQA19kwmwVsRyYbaRjEHTXIAACAASURBVMODRMlNBGLTp04JIB0ZPjOs7Ak5qYI1955fLzVdc4dqkc0s0Ulhj8oo2X+GbmJRbThHh0spm1WarsgiatS7ZXADY2ioClDWZai6/bv772fQkwPCUkZJ8GO5WyAjAA4bXIJkvhclRN5D4BMZYw23AI/nouM1+5mlYtSAzVNnul9jCagjW1hca/frzbxU4dX7vx/gvcgeybENDhfr4Ot4HiObGdSBPMAglAziGrUc+R7D6Yfj97Xys/N7GWjnLLK/YyY7Xrd4/tG4KSVDDmpx3RnIFgMu4rUyRSJoJFIVeN8sd5S7+33OAthyBKuxhPQeK0dWNWK0dFGXDEdYrEu+8gxSRKyxTuJeI++4pxyE5I9c2gygrC0DzHoPOrFcIi7Wkr8LfMosela4yNl7vx6BFReo9FoUQyMKKN6Ov8stHgXnXRthc98TgIP+VBbnzr2ds0PVjuxP676taevrz6ZJA9AHBsC2U/53tKvnphFbfKbFwDDfQMV5zqkBgatOMF4HgO1Fc+R7W3amRjLypw6T6GFAzcOfeCSyha7dDnoWpMjYf/AmnPYJqBZIn5JzGfvKTDrAyoEmK1atCU3zAfjUyXB1BbCWbq00bkaN5qLpl5CFvYj7hjoDhUDpMG1DBrAGdowmLQCsyanzclebj6e3l86PwD8y2lxTHwC0Q3akI92AkP14gnB5yjaeet+CO5M9eSGy/nArFYpx9Q1RIYqst5n9aPJM6cWnfxpKPmbu5dxHExfTzfIUr7wPugI8FmgvNKq1NCSbqHEfVGG3W6iyuVZ/+aW/jv6OngwaiIoV/RePP/ZvNLWNYYoaU6WKs2yworRVyLPx30H7Cmhu1ZePhH8b59PASZ603fDuVZsgA7yxZ7jHJvbHXkDkru378LHj4jzZrGMD8BESbsdpLNuCOlOMWnXMvfeRt298+PV+dY6Ip7rLmpUTPattqOO9zNb2o0r7L9/9VxQMwERcuyDPj5gMqOwWWUwnBdokaanePT4ADq9NVNopp4UJhMdZpeO5BNWIvRKqH95JqBYZtMqBNemTpxdKH/A8u06669xEm/dxHJOiMpUvRx+Ukwc+83fWrErf+c53wu6EPCFVnWqeiT4smiTZJ76G4NUAbDeqEqeg5OTznfWgDQZKAZdsG/Jn2BO+9xFGyd7PAC0bv7L0YpkEKAFspqiFHZa6o1vrra4lArZXcfCG0GjTA06oWpimgiUSL2Z0WgflYjeljtXRmv15iO2k8WF5xgM2C+LC1CPGPpVmkTqyVIchG7+NRMkxSpVqojUZMUc3LeJYvNgwANUpMoOdDigwcuZaWgGWx/neWaqP7W3n05B+1WRvHyg4Wucp+ayhrLsB4yO/Ijf4WCL7+Mc/DmA8Bun9EIBtKxOVaiE5z6A5YHAALeU8BA+7tm2EH4mUE0Dqzg/dy6i/yiB4m/lw8UuBb3VideJufA+fZdsly1ciWwVop0FCsKuMlsZxx/btaQPZM0ep2cjka1je8b6aaSo7F6NhKZ8wmlUOpNq4lguXLl+Rdh06jlGjsx4AvI8M3lSM0dzbbuvqwt7Ps9MgK3bvYc7ls7zsNjj1R3fVxqvhjNCtNLVfZD2M90zamMXbgZF7h5KzwwGU06k25U+UZpQrGHGYgtnJU3D0zuLsTkOxGDZkAKT6xrTmve1RDu5UmJ1164/k0tRJDXBO4Rry/ic4ROvWb4yGlZADg8tjQ96w4QMwbKNiitvhQyeQDToDgB8Xme7efXpQWnsV4G5G0DGLlDW8LvaI0b7lscGhgUuER6DTjEM5euxkcJqM7KsJdMwKGWTooOQD2lQ3HHUDSw8GHWZ5+qHr2sJzrqSz1GhR+ap2eLfmb0I2Badbh0HvQZa+2gk1GPa58+ZSJnk+tVDqkfPUj3JnT/a6o2RrqSpUwqcdytCE0WRCWigtGrwfY93WrVnP8AMoI1jH2wHIQ4cxfIFsuifsXZ59leMGGRACA4FO4F7pOhzEOKgMg4nODVRcZw2DoxTlN8vhHgaPWiNracZMjZIuLYy+1cjLLR6IQRtFU9h+KASHDuyJAEmnqJHKWSyr1UWXfJTschZXsGK2Z+dOdIR5fqP4PUtHfj8AA+fY7u5onCnK6SVnLRyApq0Ar13gsABQJbDLDTVmSwRqWW4twFN5bZFNLVicYS31AuVrZ+MZX+VayyEFWUM2w7n89hnsZuOfMww5O5u/n/nmpXHOhi//riCnBLAeAeVrnDefKzwGCDY8CgZVsYiyWlj5THeIPEABGjWyJa8urikAsfeRsx45u5RBXHRGh24y1Z8CqDZj4M2MhsQOwFsHpm0RkDnFJtMXCmfSZfCzM8oSUvmZZaiWAxCzeMp+heg434wgv5DIErQ55c5ypg2NMZghZLqyHmtZ2rUJTIWCNgKlM4CsDMw5/wR5ARDZk2fNumEXLCFG+53OsMhIB7ct1ifnP3WCOrEMQgW/OfXjawoi8k/rUTn/+KMYIOF6RhbfwLwsOeds/QXaQBdu4C++l05agJS3VPbKeb9Gtk06C2dk+rTp0dewm36GZ555mr2eqLJQCu+BHjVC5p2HdqXN859OY5EkGIhRkhrVE+5oDfaoEV5my2lUCAKA2YgM4DczrV1Rl/ry2anPPXemXQdocoaDv3LpqwTph9CZvQHeP1SMGGuuTGGmeljpu4p+DOlInYIq97QyR9ijRoKplQBYK5dmYKcSOGvL+gAa3rHJlOEKU6ddnC66eHo841oqMt0BbEgest8EsEegxtWSDOqENngGCtfqZQtRi9mW14FnZgZWqpYcbTmwgmX1a7WDobGq7Bx/2uDo9fi1kzTHNtuoo/a6gxsEYK4b/zWjtqFfjUBL0MHPTwNoh1JHPtxddkS6xy4ArFllbbh0OOWUbNjrj9370pf+KsC+ygrbt+9ITz/9JICuBk7t8GgMruC5B0XFRffcWV1hvdWR9XMQ9MDxAMqohHhSrN5oK9wfAF6zsFYzBMgnuP+j+LXzZCp1JA7XkW1TDTWCJGzaQ1X6zSWvGy7FmevagXn7RcKuH9nIIVAHTnP9J+00N8Apqkl10Asmk4n/9x9+F/4zyhNK9PGRG5x4zu4rmxeLjKhJMc9a2Ak2sTz7zMkPixT+LgJeblhf7TM3YaKslvtLykBkYAPEOik0nyf3bny9OB/eShR6uj6sDuc1kuq4ecum9I1vfD0arK+88kqSRhsA9IfCzxQmKKod+fXyUwmtdGkEXG8795Tzp90/yl/OVuy2ubemT3/61zJNjLNfVgX9Xs7A5s8AsGMHD+0cwya9lCk/yi7VsAnkWEhUtzxgM8t7761Lby6lM9AGEY0Di9ofp1/LJj69b1cawca3HCoAch7wQ5/+VBpJyv84WQY5necAXd/4q7+CgsCEJYjeZ8gMzpjB5AbQ+3amdbQDOutE9GqxcW1tyHrtwqg3UXLU0A2E73grmmlmksyKbNm8JW3aonSQzVF2+dL1R+fwbXPnZv1Afm7pshWUOXuka2+8BaCG9BAPQyHhUcMGpe2b16WLpzSkSUSC19x8c+pPM9poRrJFdy8HSx6bm+AlRKgFsI4c9NMMrSoDlmxeZ7qFDzC6K20ysaMXEOKAhCiZc092PCuhsW/HZrjAWQqqL9GxpZ2chaBhimxyK8ayFxuiNwDqKI5lwNARGAcmagCgGhomUhqenr73g++na666GiCt8XFIAgAndDzpaCRa1uHJK6sHVA0FxPkzWbrGkZQKgdNZySZXq3QL5XZ17lQWqOB9WwFLgvOcCWTtMTptqB9soVlLx9GLUYEDNHocLtnP8l86MGrO0HYcnXQKR8INBxAbgUuFaKYLtZ2JaMoWaYRq0QweNtiBDjmi6tmLsvp7y8k8dfLsL8K4qA0I0AoiDgAUQG3TilSM/rz3sBGMn7WjWpkhOzo54c2U8o7R+Wlmz2yyEkUOC3AetGoU7p2xrH0FnGEboXqRzj9PQNEEBeIMdIU27sGv96XppYbSPmSkyISPnziOKS/L0jEap9TpHAKXuQoD2oQjAvalmjOAc9ZhDM+6Df4bvgBC/36mwqwnww/Q54TeccdtIWB9hlG5dmuuW7OW54b2Kf+dYzpYe49TaQoc2g/e9YHIBG+nbOSJ97CaFW1ksIJ8ZysNBhfV0F2uvOqqPEhC3hlnUCUBqwUORHAqnLJMAnibWwwmQu7Jhi4CTp22jjNnRTlnSpwA1A6RnTBy7g+lxil3JUjVWJTBnH8vO0DLyVUR0QtodHwFkA0DjBEtHVZponwd183zIChxP+bGjQvOK2c4c6TvRynNVTZlZPAo/zF3sPqzeVxpbpLyoUeXtCAlSv4Z5ArczCzHa5txiNcvAKxNCEXZPBqwuC71T80WvbWSqYOW8eUoCzICWGennOV3NMpZ2i2rY2SAlLO+Ai2vTRqG7y/NID9D72sS2e7Zs69KGyld+zvK5KjL6qc2MChCBM3ylA8hkWfFJZBYdztfZCCCL2wpng/BapxHuGoX0wE/CHvg9B+pFTaJHKI6YAZoXD2a2eyJUBQhQSFNKDIq2BOVCTJNwld0//AO0biTbZwBsoDejNIGdDhfe3VBlIVPcO5qyDTF041LjTyYHicCkAzqfX7B+YjvOs0xAG7xXwk4BRK1ALWsoSxHOu8xXzsyqgWlo3wg3Rt3gitcrIESXf5MPLZyj3rGsC+DsCWWZz07qtM898JzBKkpXXX9tTwjKl6sScXhvWn9Cz9NIwlS++FIzzDcpwc2YqANqNgdQYnX405TQ1j6QIULTfKnc8LkNOiB+9LqDVvT268tgmJ2EM7tCADU2OC1D1K+0KyW/RnY4udeeAHa06zgHJbT1Fw3t9YxbLMAVp/rWNLpaEdLubPL3dHi6zagEU3FdDqjpn32AlibuMzAmngpM7CnAJlHueZapQoxWh3IFwpgd8C5NAsngOwH59qBDq1UW6+96koGq4yOcaBS2tRvFmDHBL6Ch+y5jql+EdBkGoprHOcVALpTG47diUoOQY6ZuUvonNcOdAewAQL5315s7jsoAWkj/B1f31LyYJJqf/IFpoSS6PnpT59MP/4RlA/s65XXX0UTNoNgsM8esuDwu7sEZYJZPp3maH+Bw2ImjAXAKsnkbsobNSp+Vubc4xH4c0aOYnOlrJ06cpLn0Q9MwfXSx6OPOoWdHYxtfv7pp7A5DgGwKpGbUeOg82GQqu8w4JBvbRJHFo47UnArpXDSxEnpez/6fhpC934fAgf3qdRIq7AG5IJYbVKe5oi9Zt97/pzo6X1ZnWgEZ4hR/Ld2t45r9az4d22x/sN7Cv634JV1ydnXTCUrAWz3LGdhguM+4ugUfGHtxVYqsn/zN1+J7KsJw1defomm4J1dP2tiyftopxorcM3JCvnIJjhNrFyQw7oQYXa9U9iDq6++Mv3BH/xeKBl1r8YFpslXVCQieIXf/NSvd44eWx86re6oCp6/aN2JHZ1kL47Cv9iCoVq5bHGULRS7OwvA7T+QOfMYtPNHDqQ6HlYtYUlM4cIwjqeRilOZtuDUL2Me/IP33ZcWvPR8WvDz+alh8vQ05457kCwZFULHf/r5z6eRgF/VCswCVBLVjb3ksnSMGz8IiLRh6xQTmyxDa5xtqjHr5oQqJReM1OPGuFY5eu1stPr6+phg0tzGiD4kZSw1hzkFgA2lkawN8XzwAJ3qI9N9D34sjaqfGAubN38uSVq+/8EPfpDW01Tj4RgO+VtCvDQFS/1tZDJtuNlOyddySGhJRvmvI+SKFFF3qspAKBOWxm10EkS0A5y2U95xEeS7jR1fHxM0cKVxD9IKTkJLsKzlAVa8fhRdm24wn0GZHY5DYiY2ojpLAkasSFqQQRoN+TsPbIBPxc2Uk4Z0DGZ9t5CN3cZ1m+Hrg2OTN2sUrcN1TdWis9NfaSy/Vke20SkwlqY65Kni1AXmTWQGAlAY6RFw1JKRDXDESZXvKOfOhiu7qytIOw7sPwIniS4t++Us+qwt7cdZX5x9BVO4elPqcufjXMTRU+mW97rNSJ3gvvfSgKb4s5wxBfvdiwHQ5Dhyj2dw3iU/UlkkQaGc5WgcCn4x/GUbEC27M/nL0bUa0YE8+328tioJ1ch4GaBMpAFs7btvo/toKYislA1UvO8ZnFSPMzQ6qIYB0b9+wlgkdDgTGBWVA9YzFCO6z9nH8+bdEZnxswQX8nrXrlnHZJa+3KN6oZTkesMrRb7unrvvSrfNuSU9+7NnguussTuG0oAZmYHsnwkEGWoBN8K7UtWijsqH3f/q99pYJwh6ly5qneHixa9Hw4UWxIAiZyI10Llc3ghYNQA0gyQvulnxfLJpc+fOobMUXUMGc5TDNvxdFTQMosoMa5iOArBaIizLzd0BbJ6skwcehJG18aEARQKzzOvMINPoOuv95kxIYS6L99DQZ+7rBfJ+/rny69no5pGuOnuzEzrByEyYTea/7hnb8vWjlGWpN0rlGQhH5YAzfQX2ymB1ASOEzZJFOb64hihFR1BYdMNHArEo4weALUG9zjBnvwXAGdhmqGZpdCoZqDlzbktr1pKVxyn4jBv5lBZUDlYYg6OVj7uN5rny+YW/9f/C8+esSdgD3kipQBUHqmlWDTvOMx8BtcShAyqbbATQLF+6Ml1FEDwMW6Yqhs1gql4Ex1TuuqUE7uGCRiebJ0qMAvRifQTmxX3/1md+Kz2GfE/IgNncGg2NNmNpQ4t2Xn+tyD77FJT+Ku9DPBChgM+qALZ+QVAnOLH6E4A+eBehUtXlTDMQztfk75YTv4KNWjQAqvVcxDpddt2fdz8NwI9czDrUYh8O0rD5yquvpB61nQjyw12tZhqfYvnokK959vE0EqdYzcM2A3uOa1Oe6jwqNk1UhMRpkbAycA8Ay7+lr4ybmIZ89P60ZuP2tPRlGpnI4tpgOYtGrdEMkNF/yVMUkBlIf/uf/xm/NSFKsOoP2xhUU6hMHIPbKIDtq5YtQcLFKAP1xA+rSLAaALsWhYKJ0P0uQfXA825zcXcAawZWu9aEpvpRbGktQJgTig5vU1qDX99KVi0qEiy2ANmBH60EJNeTER47CnoSHfb2Rwis7EkI3rj3arUs1CbEbjlTJmgqOYvVJBQ2MAZXmTVpJsPoKxH4uCcznalra+Sgg9fcr7QdlUxtuNUK+bhBgeLG7qBBdw92VglBK8O1PIvr6dMYAFB3yIPVgqAEBTYt9yv0Lvan9DvL7xNIWulXbOLKk7g4y9or9yXvoV2s4NzvU+cdwL95/bYo0ZtndWtZZd5HY7fc1hfI2p/rAJwHTxOqkcjU942uJXuKcjBhQHniONVDvq5uuOtr4mQUA3O+98Pvp/EkQmL4R/j0nBHN1SHHhpt8IpFIJSYUiqjomRRxD5t48rlINfA+9GflFDLXQPUF174NEJwBbM7CigFK+oC+qmyoywkBTUAG4S5stlv53661kmbf/OY3IxlxM8k/1+IEwVyeAGkzeq7exZCOANJ5yE2W7SorgOXrh+Uv3qv8+/loyvvTP/2TAryaEc6JknzW83WFGTRZ8Yef/0LnADJQGu/cIU8EYPSjNA4H0TFs27dsTCveeJ1FlodktyWHEcdvNNV+eH8awPL2NbMjX8sMLpvhjGCMFZ957dXpYUi5LzE7+E3kIf7wP/0xnX04LRowezIy9W/prBvC1fSGQ9SKAR88YWoaN3N2OgUR/hyvL6Y8cQLJH5xSRBVctELlZua8CyNujZcHYgNd0hVwlQbFSDcAMkYoZkGTSfYQDGZGdQ/4KlWAqz5IgU1uGJvuvf9BOCjyBnMDQzwkNoXl06WQqB1/Z5e2B0LHJpCrJXoyE6oeptex4s2V8XN9KDP3AQTpDAPYWXpw3Fv47Jx9mUD2Q96sEaxRmrJd6kXK0XSzmdk8D0f3AKUUHYmSI0ZrbjylsbLkT3bSbqjYFGGos9CwmqIegqFEpWZule5QeSAmRhUlhp49NZCILnOo99FApVSYvGIbMWzMMMtu9sIsqJzbOu5bvk61uoSWVHl/G1AEx5YijeLsjjfLI30mGngcSsHhliSfDy4TziprOWwMW+CbVfDNUg+7N+XEmNkAmBpEsEPtgFXLUG5uyUOMpiSNjVE196rh8LBGhggD0mzXqjJfdjKXneTB5cQRqVlJFaC3nD86SJ3gFlaODw+3mW8nrchSVk5t9tUz0+s0LYYgFM+sHYPXwvsMQnt0cJ8BqTe/PpI1qR8/iooBXao84200Xa3bsIUsLeCZ35l35wcAFLVxLQYXq98hA0uWt0cPRiED3nuTgVZAfBRg4jdQEthLFLsP2RaVJDRw4+ttKFQTlzIv9+o157V3KAG6g44v5L6kGjyH5IoZK7nqbzPruhwbG13FhUC/0k1mN2ym8DXMmivPM3Lk6PTQww+l5555HP4t4x/NshQgVcqKXNCSEtAFXgUpBCrdPzJYzubFv2dNVp6vHboGGiXXNDKkRXbYTE6xn7u/VgmMdZSZg5mNX/na5dfL6yq5tmVTkb/T/Sy/70KLf2hUtRvRrMRLe5a8VsXtpQy99lrOLOoUfL3utIhc2Xj/dYVZLZ5blNsCyBWdv15/kamTkzauoYGg4TYm1W0I4LmLDOAhKAtnGGIRfpJrauBnfIaOIRXklA65BPNRBA3gQEaMQ+O6qqLSn4C5BOQ2yxgAeYZ8nSeeeIpK1py4xwXcnwBBepglWV83D73I8lV5ao7OnfNmSbvLdeTmPG3TQ488lOa/Mj8cpTSCTq77wnjhzD/0hoLWkRcvr32cY3FmThbk5HL+WmRnuSenoQk6dNqR4fabqmoE0ImHXaykz1kuZnZy8kaDUmFQwp8GEaFd6mcAZY8+UmuAlGkkWhwMoALKy6+8kKqYAnkxzTK1DM7pjdHuDY1q1fM/ScMsgWIf2ql8dHDNUoN6k5U9fZjJdfjCDu/LDJ5AyG2q7upYZKMAsO9u3pnmP/Ms68IAALryH37okQhMGliXVtbbwRk++3/8p2/F0Bu50N6jGch+6i8DNo6TiV759prwO/352qV0teuH+wJUzcCuWcvUrSlTGS5xeQBYB8qUAFYNZTvo5cAKYKUQ1FlNsxKERuhaBi1s2bIhAi052wJkQaw6xTczyGAY9KYzqlAAPAVAtchqmUn1Q3+iBFSl/Ecyfz5j/azqGpb9tTF7kPjSF5bnx3udSZDoWSv3tCtpfcPPI6j2rFy5MvyvZ1IFA8FbqzJV2hMpMaHrDY2RtbsBfVSTRyPgtoa/cP+Wmdhij+jb7IjvR9l+HMmdaCotMrAx2Nf9GVsMEIi/qMGP7aGvo0llHugk5MHSKfpGenKf8fPct6NfFy9YwL5wlDm/6x6x2sU/OoLm0BuMgdwg6+Ezcs+dA+R6pnwuJmLEE//wT/8YHFuVHTwxrkMogUTm0mBR8JeDhgikyfhKv7RR2Z/xez5L8YESi6GEoqQn/1lFtkIk7U47WzZy6Y9LsNrBsww6UABMXXB+z9KeubFzw23+UDrPZjLVa1yfkEGMAD2PfY2GWCus3Lf3amXX6ysbMTO3P4+/zR/ln9lvnCHBpE7wF//bfw3bEZ/dridqKsVxjvP+uS98sbOS0kgfDIVp9I6YmkW8oYPCMOyiQ3EnWYA1K5YBalhJhZs53GMoubtQbYggj+Z5V/IAegMYWizzAxgdMzC6YXJ66JO/Gp1p//Ov/wLOTQtNTpPT9t0H02f++PdwrufT1+G1DNfRwps0CzkEbc9pN90Kt5CNw33m+V3tgNYxAfBs5HIx5Kfm7EYBajBOpttbyXiZyVLsWDDVxIx6SxwVeJN2DO0oO/4ABEMHoeMJgJ1zxzyytCoOXHiQluJ8+CuILlbDxzlqNCb9IexmJ0BmSPDk7E4cSTRtI5BTrhYveoNNQ+Rs5s8xeCyWhPBT8HibCgWHSq5D4C9Q0fFosWMDxSLRCAfHpqPlGJm78oA7OQoQyqZ3trBd/mYVM9Ao7Ho4BZ2BY+Eyz7MPoNXsr1Ic6gJK8ZDTl8nxcrlyV7slZLVjGxuN4txAdPezTr5/CUiayMjGJsZJKKcjod/DYQe94vJKcRlQy4UN0jUg2uyrmQWlN0K+SumOCCiyoLiZ6OoaJ2TJcaMxzyEDcqfsbOYQaBQtkbjGPpvYykXjkLxf8zFx2OLZCeBzpm7w4EGRuRnrGD+uayOauLoyp7j5DMwmOfXLUcLHqC5IbFJo2UjUMsc4MuKf/o1fS3/36Fdp5cj8qEYMaAfBwcwZs9OVF89Mp+CNDuL6Lp46geld8MEwePvh+C5GRuu0HEf2+xVXzk4jARAGFBqHd+Cs0sLLbG3njHNFaGy28QydovURFBGuRxPQaV0TiMYt6bsOZvMFWSo9OJkln2XBYR5p6paR67d5y9a0mYy/+2IlAFYtWrUaw8CxH3RoGqVD8PZcLwMNHUwrr+8gj/vv/3B6/tknotvVtY8mLp6xmQcBrAYoRO4LEFnKa3keumdny4yrXxf8lYbLf2cu6IXMSDnII3iO3b5eWLUii5KBYvm+5fd8H68xa7Pm8y84KMF3KQXV9VoFaO7++7ncmV/7goTOOUrvF8cghJdeeiUcZOitRnCb6Uz+fK7UZJpD9+t7XyZakKtDUqFBAOv+jOQMY2JRDplNJtSubgHfHgKLwzblOUK58BUqjHhfTsOKLNcv+4gsRJiN+FOHaNARI0cpHftv6QVSItxbixe+HoMs7FpesmRJ0JAcpx0cTvmNNt5iX917mbCoXXHyX5AJ4nqiM5nvuW4PfvSBsHlHoWZFQ0yXDS1oHGGTslMsM62R8QrAWnQPRxasALXF372XQZxRM9OCXW1BBPlcX2b7ClP5fX/e56rxKdbSp+49G2j7DtX+rqoGyiAKJMxAAToGkoGdjAzfAGziCYL0V3/+Iva6J/zMi9MIpBv78HO9EKxf/izNXYATFTtofY3snD9XSwB67jiBKF9rYWEDzLE3+gSljWsez+AXFJ7bnQAAIABJREFUVEwEsIvmvwqPmIYcbM7HHvk4ou9jCVAmsI8AtaE7XJX+7u8ejU71foBHu+R18voPN41NwMuYhOmkqvoxTJLERlTb5Y4t8+y/hcxfA5J7l8+cwRpyFrjPPTQQe+6lvZUUguOMkjUDW82Zr4DL20EFdN2K5QS+m6MJz1r6IOgR+o5O7NblNBJfRrZ0FMmqwdDeVBMwK+gZcI8El1ger8GcUk2BgORgMiYZ4HIOylUT+u3HlZI0mnO1WHtHZscI4CIwjTGhnkc75rlGnUn4dv4sz9R5khphJ+L/Mu3ELXre6kEEcxcakvx7OcUtgsrILGaYjIMp6BL6Dfn4nMyigcsfUau+w/OOf5zE8zxIwqEHgUNvaVrYRimLp7m3AQSM/dgLoZFs0oWAwjxVgEMVPnifDetJWuBzQozQrG+RgfQMSNfxfH7t619N06ZPL7id+QYL0ku+3uIj5yn1d/rvnFENsMifAU4JEkyKeS7FQV1/57lFk3aMss8VsCxFVmZe858G8WbXs52+oGoSzy0iy2z7PENPPPFEWr5seQx2yf0S79cVyM/aZ54Ti1m95QIoziSDvJrRzyP/3bfBL0qVcN9/8YsAWGPWOLN5MEVe+ryOpd/p8cd/9hedPTlwFUSXVViqsxxMZ2yoBWsXu3OIzcBuWrcGgKrKAE1JZLNGop16Xh4dZdBBRBb+rgbP/N05DmQD+qr3fvShaDx5kVT7e0x1qTNN3quWUXtt6Qtf+W8Qo4+lR//qb1MDvIkado6acr0Aqn05jCdiAhdcIl7RaRJmK0PqxqxDGKuC+xbZkMz/sARQlhgrkbpSXklOiJMy1G61C90ysjSCWhzeSMDsbbffjgTJpVHKKx+SUeRBnP1TTz8dEitHMaRGMoJEyyiO3FTXbihcVbMZ9Q0NkaE0Nb8dfukapiYJBIwMldySRed179ixPfhGuRyAozC9HpEWBtGGKADUaaaLOCVKg5jXjNMhn5FDNY4S03DKDjlbnH9PhygODtI/a2bpwQysurd2Pzq6zUheUGQJxVJObIECDKku4BSkzfCKT2LctnONZUmznIhzSAdlZO/oSLi0oVZARGwHpLSKYWSl7Zw9RbDQCgfZ0bCCTGfZCwK8ER1gjDctjJD315eMuMay0skdAOngWpFpFK56L3FkI1PjS+SyVfAuAw4UH4UD96bMtugElBOxmU4KwVH1OAHsZld1ChqSGkry8pYtOWeOcMTjrF9nmsqYzEc+/rH01a99OfVCcUIQ0ixnk2ucPevKdC0Adg/SIMdYRwr+RN5MlWKAQidSYydpkuhJyaua5zwTADuaBi2v9Sz3soq58p1IunWgldgalBIMDVzr9WvXxDCIGYCKSy+ZTplsboAKDZHZbUtlMY8cp6ADl3NtI4UC0VIMQkSf/SBvVn7RmwxTeBN5noOAWDuKDZQE7iEuHRxYS7JkFACwZ7jf/qzfB5nssvDVl0KlQ8cTgRfPWednc4ABXZkBKCkCJZDI0XAGIaWRi0DMoSAEML+YeQ0j5F61xIbxE+SWXyuXtFz44NMJmnRC3bIAvxTAyst2ahvXfUHL9ALHtnztruvUYXINJec3nBfGWwCrfnN3AFsa6QzG8kz00kn+MoAdGVizzvyC1xTd8jl3EwGHU79mX30NQRVNcgAoM+P7kBVsg4bjPvYa1V92a9scalPeL/twHSPjWWSDzdgKYK9gipYUKJ9FHXbFqTg6k4MoxjjpSoAeARL2WxF/ubZeczTDcr7de5HtibUyC54rPhmAuBYCOgDsgw8wZnZxBIICFH6yWKcMYENrNsB1Bi7580KmVX3NcNhi5bIxlX+4DiqVOFhD++f33UeWEnO2p8jbcAa8zkyfkrqSbYVgOv4hzcjueYFViPnnYRvqVw6gwjOB6tZAgvs2OIWLmVRWzetMYpR4b5RCWrmnzuNH0qEt62hcJSCj4jZ19nX8yehyfGTzkX1p5fzFUAsAyFyH91+FfenJ2UZokRINWsQP3J/W0/D7+is/Z4wvU/QAsA+i3zmOKUOjRiO3iO01++15e/TRr0VQbeXJqo3EBO2XgX8A2BUAWJpA1a+eSCOwUo3C+a3bd5CdXU0ZemK6DMClw7fMvZfGNH1MjJeVwgN3N6sQNKcqs6VmYNtOp41vr6CrfT3BrANk1II9n8ZAPemLXb4U+to0JJkmQHXYR4LmabVGrUjwbGPEp+sWiYMCCPL1sBNaPey7wYSl+TxRzfXJnHQz+gXGCftY5Odj7apNSGWDkIOe4rs2DGaPUATCRQCUW6jKn+rK2Xkwst/I1kVPEn+zZa6AUsV3svRfDqhUo+fM6ke53nqGu+xD9vGUQT+UFq/bBujT0AGG4mdUPTDZEh5JQX5+L7RWpRBw3jagXmO/SFVQDPLI6Szrp7JLb2xvfxIljzKR69K4vLiTwo5eOO/l/foVz16mcQavXqqB1ACer6V6J2l6drX1fmpbzX6fCdlDpQwNDHIiqaQNBA82wGwOroNe4bWEr+3+pHJ/QyVB0RNPPJmWL18eviiD13yNOatbVEh81sEJLM+9V58pVqGMI91DpQLOpX+KLYKbbBYdOurnPvsHBN7S4MyZXqCZlU1cXX7n5y+/3Llx/WYE2I9msdmanqlVo8vGq2Gjr123Fg7shrSDbrPevHAPvtcK99TGqPPQDioP7U20yZAn9XdYeAzyjR+8K11yzXV0FB5Mz//sZ6kJLmw/br5Kjkyv3uk47/75L3+RKRc703e++ff8Pu/FNVIoTY0AhUYOXhMH13LrMLKdalvaTWc2otmZukbHHlSnYBjx8Hs28CgzJE/UAyuXrBZ+34yZV6AKMDR4Ips5qPVwYM6TgXVKxgC66efMnQMwZLQsZY3SEe9EVsQFMgMrl9VGGT9ispHPBiOYx16eixGd11xzbQxEGEmj0Qg4ssehCKwn4+bITp2kpb3ITrEQzmZfvOh1dEMPBpjQyJwGEAd/DYPWyPjVkJcJw17I2gSfJKUreZ+JgPtWeW+RabDDWqK0PL0MYt3fvpcAdgAgu0oxbA5PI1mGEQgNX3Lp9Njczoe2/BwTcyy78QZm7hYvfiOEvRVDjk3Fmnk/GiDvXwfYl9912EAXp6XY6F63ZuAsGoKlD1GfL3Pq8ji4cD4BBGwiwdSzjk57apMryjX4pxPXCmWp7JTCwZWd44Upyr6xMHZhLyLL3pfxo5bmYgpPIfljvsaSdwjWh5kw22rXd+ZZKrlSykpdeeXV6Z57705/85X/kc4D+EzjC7utSFxN480NqFrsgjLSivh31TmI+R2nESjHSMGJadWxC1owUH14RmaOBBB9yWA0ksGpG9uQqgD77fIt2UcnAYybKSPv2EaTHw5rckN9cH+kgmh8BCE+O7uka9mvjhJ2mo0cdO3GIPZ1BcbV7JR6vt7f8y++FLQIGxDzdCv2AtWCIUTL6hsreyTtZa8jPylxDIYGM4+Gs9dffTl0iksA6x4qx7+WfDWvKfRV3WfdDG13AFsCTQFsCXy7l/9Lw1yW/f2Zrui6u/GOJrT/CGCjbMTP/WIGVu5VSfr/xQxs+Z7dnYMmN2uZ5iyqr2umfDrZkO4ANlQIogu+GGesEe+myvB/A7AhQaUzjApCdpqGXbkM2zfdeNPNkYGVQrCfc7eXWfctgAs3vK9pOdlrkgtfyuJccGr5DJQAtmz68ffUyZY/60hcOcw+e7mCG7HhC179eTSpXY5jXgsH1hK9660DCRWCYs2trsRHlC1zgiA/uwxEPZMGRg8y6GbRosXBgc0A1m/mX42fLhIKF55/dwCbM6jxguHk8p9+uM+kTln5Ktc5st5KI3ULZAREkdAo9oPwJGd8dMo2SHkPvk+eyBQZZf8N0BwIUKxHvWMgwWwbVKlXn3s29SYo748aSRN/ngPQOc+tD1QBz1E9SY7Js65NR0k+nGzcl47t2ZKO7SJozILnYdNa0dAeIweQgLjHkLFpzEMfS1sooc/nTDbD96/mDN//sY8xiMAsPxJeSj9xNr03AaxTDwfJm49pRm0RBJpctnq0DG1UK1XjzMAGgEX7mGe+HWC5nIbD0fihGbOuCMqYGdh9+2hA5XVLACuF4CQ8fykEAtgKKkHnqOxsXv0WfP9VgFenxbWkyUz5kp4gsL+YRuxRBLgnUAk6Q9JqG81VFdiQ6kguZIk+1zxX/bKCRQkhMwh10IEAr9gQWl+BUQlZC5BaNnMFdTmqaUU1NPZa3lAxKTQ+Mh86bI6+oZB8yhTtvJ/yuNv8eznxdyHnZ6k7e4D84a+VtdcIMAPEOtIeTXd6cdrGTk4dJKeaCDalCYQt0Hfw+j359LoiocQbST8ILWQzrQLYde9iK5j4R2AZMpU+s4IKYJVWObJvfO2r6XJGyv4H3FpcX9c9x1+yFckDTczq8mwFpgJYAkrfw7Pj30sAa4OoybeyiSvUB4psrM1cCoGEnnVBJYgmq0gUlgC2qJT47gYo2L7HH388aB5WeQJQ0xydgWtu2irPZXkLuWchA9iyZ8DKjk9fFSntlPrtMSiFwKkN/PCBD8wD5BtYsx+6nfmsNpP3WeyBtYvmd1bW9U/rN2xKa/m0ZOhYu7NqTFCykFC9B37e5vVrgKmmx+WzKNjfwMEHeB09mBj2GlH8CYz8pUgrfOjXPoGUSK+08I2l6KXRxIMhOk6p4zxZJGjHqYOD+7n/+UVGe65LT3/3u2l0O9ErXCIFH/az4Ps4QG1uDgCsBsnpW16sYv55LrZnIxBb6M769zoMt9GPjV3KRvkgHVt60y1zQmJDAOvvjyS6XLPqLbpBRwN6mebEnzaGmW0yonAhNOyCVjMjgggNtI7AzaHKgQvRAUjQkQnmx2BUvvAnf8L79KM0NDGytwrdG/38+LEfRibBgQM6f3/nNJlLAfJasm/+jLJRbgY3nUD9TOh05pJLtgn58N7AvaiWENNnCgkNCeJnKSnEM7HE3gVgmXZF81nOGDFKEhqIqfxhyCXdcssNPEdArBJmlO41ot63HNhDDDz41rf+AT7knnBcgoiOs3JsctOU7+G9OHkqpLVio+eUfnb0TviQA5g3aB8UAALsEzWWNkZQLTi3nJ3BNk6j6UQILEvy9zWVUQljFB0j+XGURktjkQ9ZUWzRXvHMBCRypqJUIsfYjIuNgezjDKCzNqev5b1I2M9JIO9TAfmz6aYbb0k3zb0lff2rX6FhywkmHHKu5yzXcsv1N6Y5yOOseeGl1LFvV+qPmkBVJWvhyDsVf9RFZH2ryTprXM7CD9JYO6nmhIdt2Mg0jBJlX2gKTbymTYnvMmv94H5Gx3IdFXS1/PqnP5VmkklRTaHJzm44uapHGPnPpgFE2oaNXgY7MdQhMmRI2eBY6sj8LkQdQ1Ait2kD6iEn2Pc6GqVwbIyQ82o5dCsalOo3yumeO/fWtAAOYBtUEQFzmcUMxQcj/LJcxR7wjFhdiLRct4/3Z2ChuEcG1ul0pbZoLjOVP1cC2O4UgvJ7ZRRf0gPKDGyZjfV1fhHA2rSkoQ4jW7xn99frDpD8u1ef92s2hBnAnkNayQysFIKXonqQAazVnxwk+my6Z2DL9wr30t3QBn/XylAGsAGq+H33oQM/Pnj33dB3DgfP1Q7p3TSGnEav2X3jvQlgfS8D6Cgl/8KHeaPCR+esjhcXn/nZO1nNAMTRsqE2QBXl5VdejCz+nXfdmV54/qWotJQgvuTN6kz0AVGejMzp+7nN5WUEheDBBwl4SwDbTas2Tn5xXt335bXxta6pbTq0AghdCIDKTC2jWMkkSxPz+ZQZYW1bSWsK2+hzLbI+fr2cUBb7jHOXc4H2I1en0/YW8C+z2Yr0D6JUX48vGAKoPItfeuWJn6ZaKjd1lrF5XYcE9DiLcD+2hsRl6sXZOkG29YwBDF6sfjBZ2lMdaT+A8Hd+9z8FJerFpx5PfUhG9DrDtQ0cnup/9eNpJ4NkXmI2/en2Y5FweYCei0sumwmwZCiBE7GCHlYTANbxyUMHM/4aH+cgGHnN3kUz52jpcgFsRRpD85CDDGrwkwLYnYjtL0XaccTosZF5t+ImgD2A//JP+dxV8isB5hnANqVKKpKV0Jl6nGtL7721DN788qDgDBhQl26//VYA9/NpCFW7K+ihmDB8VNry7jqAfFXaTWNpX2yImd9SPMp1jmCw2BglzPTPKKlHAGHGLQdxPeWKFpSSODMBUjMkEWzWcE8ZwJbZvKLUXSLO+E7+KKFM1+sU3yuTJPFDGe92fRRxWFxzHFd9S3H9/tNqmRSCNsrZo7n/1mFMU8QGV5BY854FoE1wTfuqLa+fUbvcXzRNrx0x4vAM86Ibsb81yEkOwWYakLjPrQL6JMQCA2mm+8qXvxxjvIuCY7crLW6wyG7mbxQA1mdTULLinFLp9DqseHU45TQysI7pBtB2A7C5gQvllACw2nUznpnj6j3499CQN9FU+PWwvbEe+SnarPnkk0+mN9lzYpYeVIvPtDfF4nUi+RY7AewYaxqgNq+WBZYue0y2OqQJ+Za9MyOoKl+KgoYYzaY9KXO3UYkcSNbbvgYBbFfiIvxOpieE3Xjnie911nAo+M10BGC1ja7JPbv3peOn4YnC73xj6RJGme1Ou7ZuDs7NWeUkHLc5bkJq5TDUMRigvyNo5aVY5qYb8qo5c5n+SoYTbqlj8waTDXwNyYkllFLOA34r4H587m/+PC15c0l69ns/DAAL5Ey0w6Q9rDyqp3AOubh2j2/hCGwEkm/hJlPOSZ5TLKQZCwGN0hWWrSwN5y1po9Wc2+4IHpdOVzC6devG0BEdTomqlujb5yHSF8zpsMx2aDB1Kv68WSsBgR/huLlPN4r0ANUJzHSofjB37lwiqcvDeRwkYjW66i3IYONvpznnnVXvIDJMGYnGG0GnhuvQoQOR7dyJhJI6cDo8S7YZEOo041jHBnLz3UQDxlBAUMwiDwOeN3QPZh1nJ2CZLXf6WqJQ9859p3FXFzBK6HCc+/WrhPx+HcMSpgfv2UyHZOwopXCSBDgLIai//vrrkWm1AUzpGZvhdPLDyOQegeSeJzEVwNQrMfosIiOfvzChlgapkAUJ7hQ8HZCeQDmXJp3l7rjWPhhs5sJ734XTkftWloTL8mbp/IIobwqSjS14y5xE75vMpyLc3IvPKyYpcVClDVhWdKKVwY5NXx5yO33j+XANgmklR+bSHX4ZU7y++f88itFWh9FwxfHKSOygkXwdKhpb5i9AN2sPvO3TlIcc1BGJHgI+nh0/bzB3lsDG8aZa6DNmZuk6bWc9hhPV9504JR3GiDjNZh3C0Ht37wxHKbdpPI77s5/9fTJpdUFot/lgF05qNET/qZMnh9E8AadM46Rcm9PUjKql6qgmMZgM7YaNG3ltGwH3plc5czaFDSPTalnP5ssmmgG3bN0eZ0YAqx7t8jcWRgTv/hXsuD89E5YKPQN+6FCHMcJYAr9n/Zd9/N8ysCWH1N/JwU4ea2s3a/m1C6+X93YJYP//cGCtRpiBLbuj88np9lGkOHIQlTN5eQpaqSJQAFg0mEcFhUAAiwC5nP5QOMjBjs8waBS8jHurzN76st0BbC4VlgA2U1Syo2YAB1WMj5Kd241dMHuqFM5uMmkn4aHH9fM1MxK+/hYAbNkQ9/7nne2CrxkZUrPVBvT8UDU2x47tBrKt7nvPdguB99vwYKWl3EYD2cKFC8NhCFathHheBOb2NmgPymEHESBlNFq8vYBf2k1BISADe0xNSmyv5zJL7ryfA1vSALIDLigE/kxYnKJsGpSD/D5WecwUr1mzJoJr96B2KfZBAXZiylcECfgOaFrOXo8gWwdaUKp6c34Nsg0oY2YYP69NMcMoQBsFWBwKgK1g37z40x+nOux9neVWrxIn6/ui4Jg6cdpNTIOsGDQyPfLQr6bFP382NR/aAZ+U6kG/oenLj36TqUmL07e/+Y1UjwRkNUolZ/sOSpM++Ym071hTeu6pn6FFzTQi1uLhjz0CSPxAGk4gKe0sj3WuSF8lYLYHQIUUR5y3kOk1KeOg9WZA41I4sNIgxqAuM6mBCWLYGgHs7j170xtIRvp6s5C90rfYoyDfXSUMm7gqDYDwiy1khuXA9qLRuCeqMOeh5m1dt4rx6tuxm1Whq34Q2Stm0KRx+MfJo+k7wY6d2H84jSAZtIdqUZWasAb0PCMtgJW2YlnivGWKWE4sCPhCwC5iq3yms4fIVbg4M90+g/7x/k2ef6YIMOMf+QB3HW5lAn2RaJL0z/j5ohrp3pI9UiLe+H7mohcRFt/LShXmSfxdK88dYAvqvGk4jXE1Uy5Lm5nwOZhmW/sRfKlmcFItoFZsE1q+Vvp4zQB+NjOqcQtWWsekrmqcgMMTWg1slDcsOLhVrNMA1v9L//0vGWpD9bcrw1w+gAJZd8F1v55L9ZE/Dl+bbY7SkDEdEfudAazZ2PxpNc7KtIF0yYG1YTkPSfllANZpamZUi9eO6lFZoUJtiSrBCy+8SBPowvAP1QzyaW1FQz6aoqXuxK4Iv36hx8Cm32KASXH9mUKQcYCJGF/LOxNPmPD6xCc/TnV7dPhAX7G001a2/LnsT9hnX7l3TueMO+amBqK3c05S6aDhhU37xsq30Ahk3jpCyXt37kpb4YLmedLyL3qQuawPbbOKE0c59HTdAZjOmpUk43aWi6qC+HwKsDKAaG8wzril8RBi74AhbrASA/U7f/HHRI5L0ms/ezaN6CBrxS1TsAXAMo2DA3wOlYCziMJWsznco3I4/MgloHwQ8mLmZFBuLDGtbsZHSapKEDzjUAGwZuHsXpTPepgs7CD4KzY4KX3hqNNqok912Gz6iYiGxVWU+QSA0wihlejajafOpjJVM+hUvY1BA2YrjJrtkCwjaRtpzNqpqWu21jJtD15bQ+yM4xVvroguQUu6Ghs/tmzaSCfopmg+ajPDy/tH1ieyhjlCMrs09/Z5MY1F4KfclvqBLnCMw4synx3EGdTJVVX8uXSqculySZ2uSTIIA+gmvQpd0Tk33xJZke04SvX2bDBTkUJwrvrCs888gybmijC+bkh5l1cxkWoJBtsyvOWumHvO+wtG3Iy9aE5Q/cFnIoB11rvOv81mJDa6gUKlIwjZ8HK8zNgeDz1XJUbkLgMYo5HEiDdnfeUUahbP43wc82c3t1l2na/RbCkp5mtHBlKdQg0G+0b+7yiGPKgZa8e0X4/ytqAnZJIA/Gi0et9yoideNCX9/d9/Mw2MaVhKrsQIhHT1FbPTrIYJaf2zL6RKJHbqzrelOmS0WvCOGurYofLlcIotTRp6wATPpY37aONcnBkyPA2lXFQxhgwsAw2OQyFYvWpFTNAS7J7jWcrPuww+7Oc//4d0GDMmksBDB3Q7owPdHycBHI4U9k8F5e1gPQLg6EepT4cuH7ua/RZDKwC12ylBvwsQuPmmm5Ax02Ei6YV+7DvMGy8BrBnfd9C9NTgdgVSXe8X1NoMXJamiYdA9aUnSkrcB5C/7KKNsQZcB34USu0Ale5ILADZzYMvfuZAl1dnlnysBYrmPy58RbJktLkGu3dsa6shgyocs0jPhSgtn2QVetRtWeMzAald0kBrF93FgBbB943lp9+RnaWdKub3I2PK77vuYPpe9SZe7EZxbQg/lFHll+dvx4Xp+4hOfRHptZ8hdHUW3eNeObcgy6QgygJ02bVr8ruom7u9f/DB2zeAVe1cAv6jA8IOuzbx58yKLWwJws61mToZQGbpj3u3BXTUQiUlfBFzls6ynOiAfPaR8gt/mGpQe/8L62SUfHFgBLMCvh7YlFre8UkF1kX31QnU2v3ATIavpkSkqPTkINyvTjibqFQz/WBsJhVLIPNRdpGQYRLDGNqUKdt0L6m4LVkOdhTJ6NffUTHZ0xowr0sVkuN6Jbn2m4WkTkCKyu74eiagxJFNq8DfP/eDfU38GztTY0Y19lYfnBCqLHDWU9Q81n013P/Lr6eZb5qZnfvzvab2DCdp7pI/+zufSZBIXGxi//U9/++U0kQC6gualdriT0z75ybQfH/kMyZv2DoTm8Z0fufd+XmMOr0sDEJVIbeRgMln/+x//IfiZQ4cODMnFJmxVf65Nu9OMD1pGxsvBQmMIWB0uYIa4imTPHmzB4qVvEsiOAcBeVWRge8YoUsGlANaGIekHpzBUh9hjleh6KzMp/2H3JvivzSfxVU1M5Noa3PwRgOih0E4m8Zoth9GJxp5XYptPAoo7kLQ0WI/zWax3JI8K5OlxytWNYn/mmCO+FjJofFZxHzlZkf9dfgQEEhAXezu+XrxJHjdb/EbwpW0m5H0KNRl/1J8o1T7ip/1+/FZOi+hvBNU2al3g3eb8op9+z4DBDOxp3m/o5Emp76WzUyt7zAYuKZJxvnw1kjzKnMWURDPMXLS9QxhRMJS+63z0N/SmKdthNSfoa7ABLF6AP9zL0h7/8s//IgYClBKQ73sav3hguuB+AWJ9LSka0mbYMyY0VDEqKQSRgRXESikAtGrL/HQ0u9KW0TxuBjYwhonBfObPUm3KTIhMJSjVV/25vtCfXn7llfQStBhBZ/8BaL7TyxRXFBSCcuiKgW+mgDm23vNa8DniXjMgzb69pCuE1i12xMrjp6lE1qPYFE2DUk+LCrB4SyBf9i70+PP6AZ1H+MLVd85L1991V6ociswTRqMZQbv3KBk89b0fp2M7D2Bs9xOJVmeVAYzDULrbG8m+1hGZjkSfLqQeuFinKUXWK8AXDVhwVrEENHmxfSxnh6Pg34DGcIGUXyu56R7MBGsEELSRmt8N/wgcndPypKP7cOCcQmEE4w0LGCUT2+lvSciKux3bbqQKSiWCRQFULRHspWS8zBTaQOQ4TwGxgMusq9dWAWCuAD1YenaWsoa53eYdMnKWWBVD9sE2nzqGXueN6d5fuSc0CiVMtxCJRYecnBTu1+yfwPkcv9MP598PvdhNUCeOEsE11E+I6MXmZtJnAAAgAElEQVQMq9xaM69mcTUwLoalWZtvnNgUmox86FTMHpo98ePWW2+Lzj8NhqBKLU4PdgDYYiOUzRAa9phkZZYI67Jp46bIQPpegl51Yu2grOEA/sqHfoVn0pPMOw41yq9s3DgUmdv01FNPxbWNYVjAAPR/fc6O1q3kOdu0Jce2DZCqIxqkQ2A0r5xMSwFmAQwQDB46FU8n+h8ECBY8VkMdCMcZjSHZlMVMdZ6n6+W9Z5NlySEHKcFv5PmaAWpmHwhkgwNKROyHTnskQy2y+Lvzwm1akrvjdCIPSyaKG5qbtbLiY2ZD8N9MrVAB+F44ry0b4C9RatxJc83GnXtpUDufrmEO9ZQxw9PW536WqpF2q0NpoYokri/BfIbM+2VtzLo3A4aJjTCHAhz4ZTiRFsp5Y2+8PnUMHJFOnWe/Y9TWrV2V9u9B81fbZtbYzLuZVIIvA6CrCSzv+uDt6TIavLZT9hecC74zrYWOXvaQa7x501Yi1rHRFDSbTMxxMtpmsPpzNhe+9jpqFGNx9kjg8JyOoV/5Ltz2HWgqDiGjOhbO5Lat7wWV5dc//en0j//r72OfDCdAayJjZ9Bhs59rdBPaf/Jsu0+si2ArMt2ZpuH3vC7LmP3UGWZ9KlWAKL4fRo319/dKCoFAtCzHh7EK/ncGQGU5y/Utf8ayuAA5S6dlIxmUBdbdwKqK99M4l07SAEdTbDZS4KM6hDZEkB/SLhprPi8jwJBH+iYUnyivu0EEqzqKwllERpTryufTfZSNsGel/B2rQLpoQW7JyexSTGB/fPaznw1wKtA1y7531w6e1554He/J4NI13h6BZ9bWLe/dZxbjfXXIltICpGcX7YfP7Pobrk+zcYwCWJ+Tn8rfDEUK7u67PwiFaUVUmcx2aC/L13aOug1+ZuFz8xp2LbiYmUIU0n28jyDzAx/4QNirXdAfhjqisxuA707ZKPV0S3Ces3GW6ZFmYq18zRgiw7V6X2b85SLL/y2pKIJ0+d+5MUWai05WW6aSRk48xAQiAITO0uyy/uGSy65Ei/wa/NfetHv7ptS7p75JqUGCC6WqsH9VNDMtfeaxVHN8X+rTJreR/czJbaM8WtMPoExQPJCg88O//fvpJO+7fPFracNrr6b+g8al3/vCl9IiGpQHYON+RNVmMK/V2zHmlIcn3nd/2u5AnNdeSW3Hob9xbfd9+MFQOrHnIQAsz1gAK8hVsUUVAFUSpPz4LMxqtwI4lsK7P4N9GM8Zn0JPiFVEG6oNJt9YtjINZF2vh+LkOPFerIMSfdKoVDVxsI/+0ErQvsNo6yLn14s1P8/X90Mte2PhazznShqT6hiFzTPAF1zGsIRBKi6QWuzphDpsxzaCgE6oDRUox4TOZxHXBI4qkKhxrVQPfZQ+xYEZAWCj6pJHVEussvZWwtdM6Ml2Pmdr8+/nzZwBrTZWvFABCPTnQwqLnwlMmOOjSHyUlARfvShQFi+U4a+vo3eNTLHXhJ2pYO9UO3Y1GohpcPVKePa1ZKAHQhnbifRjX9azEt/lRK5zYg1Aaj/siGtg0iYAYWQqbaqyytgrvbcBrWWeQQNqF07U0/fEiFUekuetHwD2j/7oP0dywTeOwAw/5Z+/nMcfEL3ruXlHmVfKMxaggr3UOT/Hp383aadvbAt6gSC2zMJCgZT+UHwG/5WH1SFm8xULO61/EVtpRyNg5wt1UG8WLHgtPff8s2E3+5EIi8Y11yMWLdvsnHzIiS0/sx53rgZnjej3f2QKVx72ZCXtASavGsTLWdbRmbjyQ132C5Qj9sszN1zSuR8gtwsie38O1iV33ZfGXnsVTpYOSQ7J7jWb0xPf+XGav+AN1AUwLjbkcLODmfjTwkIN7z8U2ZHhEa1KahbMmE2qkFLAYT9rBseowO49x535gJ2bzWaL9iFT/DpADEaTN8ChPkkRp5NyxjmcUi+4N33Vz+S/LJBtJo/Ml5qrRACWQuTYyNfS4dmp6Ye6oWbnLLHabavTD4fKphEsSHZX6/QwKgoniCqHM7WmxZF1GJY+ZLYOAzoVwFe6RHH4QQP6pP/xpT/n/pRcEmC1MX3JzJlTauDwslGrzQTy/u0sQjUHXvgVM4rZKGrG7mMqjs1TymccJ7stKDyCE5EYLfAThO4lK7INp3WAn1UbzqyoTtbhBnNvu52s2MA4qT0Up+b1JWkHOCucaMkRMxMpiChT7xspK2sQyznpZpwb6smi87o+UzvdRwBm1MqTT1Nng5zgnGeZm9c4VDbXwXsW1GtYswi84J3n4dziKJna8kS5ime2f99OXhv9RL53lKzO/r2Ho+PfaS6W8Y1IGybUh1pCyQ92/xg5hpar0lFhxGzIUGonZ+TsBjW7Y8bUhqR3AdMtSofg2K+gaU+jrVVrZ82VLdOQ9bCxT7kGg40oPwj8BShuQkvCXDMZCmeKS+Pfs2NTGswm3bh1W1q25r10/Gh7ugEKx+TxI9K2Z5/E2QlgkTQDwHbwsrBgaOQiS82Jd995/wJYbD0HENkx9lEzZbnhN1ybziPT03JO4HKADuB30769O3M2kN9VWkc9/jAAXOPtVEd+7ZMPE+33iPLeITIiZvAF7qFhK0eQQKuRLNgqpsDdCn2nH9WFyYi0O43sPbKt9iufpkHIbHf//oMCyO6AFvQ2agruvcGMDN7NtLhepMRuQldxEQZKQ2kAdBIAqxEUwLrvLiY7vGL5m2HoVO4oQWsYXQFckaXIWcs8QCHvTSfjZC8XzaIFgDVQKTvpXbNsAvMzs+Tr70aJT6Oo63LPBVhUi5Q53DpsXk8QI7gPyakC9MYYWb5nmdyRoaVusqBR2Zs8LUc1EHjoNmaxUaagDeoENANMv+drlRSVGJlaSmuZRWLzBMiITKXbiI5a71s7CIBV9i9Kez4/1l8esxqZBt3zyKgL/LxZs6NqkZ7GBtfRXOT1SSE4SuOlfHoBph/xLIrPyMoWlIGc0XbEZ+b0Cuq8N+9ZPq9n3+fTFGc9Tw+M0jpVM7POx3k+Nk353K1aaSvzfWDHuFa5qJsB235vwoQJ4awFvneS8Hh94aJQJPCZRSLadfIaCyfmdQcFyOAz+Gv53671KfbWzJkz4x6zCHvx7AyeaLASwHtv3k8pxRO0sXi+WUbIfWUVxSxwLc/OCkEN589nZod/ZR+Gz4yeSEkdRYHd21I/B4/I6ec6mlsEsATSrafS4id/kHqeYNw5ybMqolF2BDrkZJzwgzZD9R48PDFqMM2979705qIFaceyZelGfOWeVhw39nfGpInpn//mr9M4db0JrM+iTHLJA4+k3Tyb5+e/kM40HoxgZu4dH0hXzJod+rxyoaMTm/v+4fe/H/KHUn2c6tTGa/ShkSqCBZI3S1AXsTdCGa3gwGJczISq5f0GGdg6zvW1192Q6jgP+iMzfvotwZPUIhMrTkXde6gxMrA97XsA0JyACrZw/ksAZiZOQiOo5LmOZVrlZZyDc1CNerB3K7D1A1BQ2UEGu5PMsLZBH+pya1sFlRFk5mPQRQOIZKO+ykBO+iH/Vh9Z+xgDV37hI4Bwcf5L/OqOKYrTXd/z1wI7xzkvspHxvqLYvL8KPB3vEPakANvlNeeKSA76DG1NNMhOzckINOn57AOVaDjN6OsYEz5i1HieX/YlpzinVdyPSg2W79UXtyxvR792JZQ68GOO6PUdlHTUp5ndiPPLwmm/6ggMP/e5z0L3uT0DxIKelKsiWarvP37EHXR7ygV1z8ypko3S59jfymA6Djj7CRrvVSfoBmBDH9ZrlkYgcOXaVesISbMAsCX32CA8UycEmDadLl32RvrJTx4LmzkERRUTSVk7uly1vDbdP8vg/f07pLy7/Hu50gde4FoffvjhCOJVJfr/BLAvXTm1s4MFOEMkuht+zPkJdOHeeG0aevlkxncOS/0odTYfOJF+vnBx+ta//ls6cKQxSu0S0imOQVAekkbCy5R36MQh30wZD0WdzUye0/gU/AyjYsetttBpHglWPgWxzln2cDkudPqsGal2MBqufKO1EweF7FBvBPCzrhuvLfC0/MxGsFnLzr8m5GfMmO7Zsy/to3Rid6f/FmgKHOU36iRO8v59zFyYTWATuPGUKTqMlm2/OrK5AA4zsVVE7kcAmI7C60W3puXoc+h2/sHvfIbMwEVk12hGI+MomdtGncYjh+L6zK7aFd4CiJtyEdFD8DsqQ9Be0Gq2oQXn4OYwM2XWwald68iGCW6HQzsIR23jFI5dAOLG2MwUnT3w5a67/gYcKACT33eyij+Xsx7vlw5y45je97M7gNXpRbTEbwwlG+g11Ki3yvo4FcrRwBrNy5H1MCDpDwCOSV5uTt7HjIFmwskmTWRJLH/m8gWBinqebH6dpJlMpcZOnmwkMHAWtBxKANh+dB2Rc9lBx7WG13nQ8+68I0CY1xr8YwybcloqNpQ5JTPMGrKcXzIqtOyLA6IztpXn78AJhxUcp4w4AzHv6dMQBGd/CBY0TllGhz1pp1Q0hRW6dPxMzsA6qYbWjNazTEmaHuvVyBjJXqzzKoz2klXrAsDeSgAxjQlyW9FMrTl+GACLg+e2O9g3LXxWs4d7QZa1678FAwILJgCs195GYHOGSTQjrr0y9WKft59Hoo6sWysE+Cqckc/yGAFUZTVAQDk7y9MAkkHw9G6CrzyOqXHKwFkhOAyItQFMzpWGR4Bm1uxdKgxyryXAn8OIOsXNMvH2LUgxUZnYChgfrlKGsjgEc7vgulvKG4bDWrTgFYK0ulCu2Lppc5wDJdL28/sVrEuNFAgM2R1k3dyrlmn9MLNQxZ43eHHNfI9JOHMDKIn62eg55ztnbCLTaqqkMHDRMAbYEmhGwOS5VjAcZyEAjExe4dUCzHD/lrHKr1vyMgt42YwZTCej5M9z87ya4TLraCOmzsGAV6cgGHc0pALyS8myWo3xjAo+HV06DkqG1ZNtUGrM/gXFhKt3fXKV4zwgd0o0V3kv5cjG8px5XZ6XDOzzWN08CpJgx4oHe11gVk/wqE3w+55tz5vNGGbhvF6/byaypGF0p1nkrHMuw2Z+eDFYgSv1nPp+glTXX5qR16bD2k92zaBPOyCA9fVzo17mo3mNSmz5PYGtGVIbQAXAS5Yui2u65557crYThY7pVCtULimfXwTWAaZz4FFSQMrrK7+eG67IvtNdPwVet68RMohF4KEDs6nWfd1FIWENzkTLf2EDzHgFnzALuRu8CNJ9NgJwfc0RqBnDx0xIk6dfgR705rQIrdfaniQzmMQ4jPscMmRkGosDrmIi1WuP/XvqOI7MGOahCgnH88o5AWCHDWEMNX6gFVB7iCau3/r8f06bqGxsRRf9wc9+Lr3B/ho3YVKaSkVy8eM/Sa9993toxGJLAImXfeShtJ9n+swLzzIu3UCkkslRt2DHb2JQyfjcYAeVwOf5DFQtpxyOpL/AzKk2UP1uzZPgaCkqBPq68TZxEfT3toLJxlTHezEDgnrTiH3ttdejrkPfBYGbCic2Zapcoh8MAEtQuOf/0PYe0Hle15nuQSUAggDYCVaARRTFKlESqWZ1y+qSm2J77GQmLjOJHSdxYseZyZ3ltJXcOLEzWeN2Y8exk7jFGSfjuKhTXaQo9l7A3gkSvRHAfZ59/o+kPE687tzJ70WTQvn/7zvfObu8+93vpkm3QtUEzqwN0D3Iha1f+1I0stWAODcxYGbpgrnoulstxU4SPGskx2H7D6BcUUXwFsATtsn9J1AUDJNSxGgokoe5SinJqjN+LaOnmXM+KL/9MnteBK2+jUFuJKyl5xwyXeHh8qvwAf47kF1Rz9JP5xTXny8hgfEbfjd/LYKw0nvkz9c7FL+DD9NXeJ3EF72seR0Jy2yogj7DPnTqbdKtIBEtY9/VErSfPHoI/jBVgmiSY30DyeScYxvdk9LitBdqGkdzF2BOTCCMSnHuU/nEJz6Rfg5liqICmZO4HOj+tFfmmr5RbisnhCoSwIVVqjICWJq4eP4ml0UAmwdKqOELjaAUzBZBbQ5gswJBUJ74mJDaCmT4UqO2ikFr1jxDj8API1AXQIoEs2SLimuOJKKA5X/iRorK2qUv59TFn88yfYkA9l1R4RnizEcScxkCe2lt2J/Pr5w/OoQDD+I6XZH9865K6Hyk49WMqqOcseyKxamGcmclnMojHJZ///4PhNyLmf0hRvBZDpk9uyWchqRhkTMzbZGvUaFrEEhLo8EhZfOfwPk6N1v8EB37rGHKJhKhWLZ0WZqL86uFOT9scwzbqR9JpCECoihxsaA2XtiN6eHJJX6cP4FsB0HsidNwHDHQIqe1jlZUgBgDrSOV1H4IJKEPw2D55Qo+ZykzmU8Q8D5HJ63Oe5SuzL5emokI6Ayoa8bCISXgCu4M9ze/tSV98EPvB/WhJEyJ9jzNW9WWGfnec3R/66BExcowVG9+y70RbKo5Gh16rIHG1TJYNw02B+EV68xsGKllI2/ftiM9+dSTkZFL7s/IjtM1zqUXyfZt1LkKKZcaeHmizf6RaBS85OBq5TJjHHIcgcbcP8VG0gkZVOgcDHymEkyJ+nqEnbjledEgrn9tHaWoG+DIjmPoxMwgqTdR4jI4NxEwyzxfGnVrydr385mY/elsPbgORRBFcNrWrBlT4PcdIIjtTm17D6ZJU2fgsE6mg8i81MAPko8nimzDTHBZA2XNRaV+kFuD44h3SqhNmCTWMzJFrsUA1oaUGn6/h8+4EgrBTAYI+D6if2PtHjW7DSQtB7AZgc2JQhgwjI8JgXJzBrCOJuyG2z3cdTaQjzXI1HS2DwU/9srZzWnPP30nje08nWp532pHYPO27hcN9wWRaZoWz4kO8oUx2K0x5nU2c1XWpRqaZNgEqQJ0s5O95tjf5pnNqYf73E2Zs7yeEqLz3zkPTfD0lNCqpzFk9qzpaRGoXMFHNVBxP5uYqXUsPUZOtodb3b8rKAFK0biSRGozfNeTNGL4DMbi6BxkYPA6geRuC3Jv7Ui3nTqyL7XSHGLW+/ff/laYdzuYRecc8GA75TLQMnVyVUj4ypf/Iu0/eDw9/dTTlHr3R7JgorKV91vOSEul6IbI/EUbQpqL5yDqbnk3Ahm5zZ4sn0NQOzCgNj+Ihhi4sl4ivL6GcSaBuvOzjhY1wPVexkhhQUP3NDblbihQOxyJWUoODaoMuAwOpd04/SgndHmK4C03vwlqzPeCI+xayvc16PR8ymNXCN6fN/DzNZVk3g5Z0cIVBMvywxuwLwrAF4Favq8Qk4r7Ut/XoDzK/d5f6b0KXqqooYonlvIjOSF5M/jy+yKdnq0ClSnQY98nJuBYxYrAP0tdxZAE9nvhkFxTA20pNeo1u667aBb1/bzXLNGW7apBrH7RMqPP3DM8hrMp8ub3pDE4+OC6665P70LHtIOkxefr++9B99pA2PfUVhV0j0tlSBPG3N2cHVQO8L3HekcaRyNl5qQX9ktbswTb7Khur8/v+TvSzvI9ZrWJPOxjIOxcQW9w3WLoDO+5dMVyzlJ1ap59BWBDd9q+aV2aPh5/gF+JalJXH0knFImhHgYWfCsNnzycajmrlQSqseOh0TVPYSoX+/AUAvsDjVPSz33oQ+kwTU87SJrf+yu/nNqx9RSVoAicS3/9aZQESKJHBkkioFEte+id6RR76p9R+BhCU9Z7uZ595/5xXLTJ6O00jTaQeCFnCYhwKrXMnhm+1GmNSj2K+Jk4KqPVT9AxEwWYBQSwDrwxdDvN5z33wsvhF2688QaSM/otSEZUdenBR81uaY09zw2HHvlh0MRygmY13v2cKhKAZgKsapCucihThyh7nzl2II3n2dTIFzYR5/5d4+N79iXItXwdWxkJmtGeV4HN4axHH4J7P7RcM6+cUCk/cxE9v8cfJ1NFgl5qXCr2hc9MmoTJbA7UMoIrTabGaZpyIQUvrCmFfqg2O0tKxedehvBn3dhi7HMOew1ih8oEWvhZaCI2HGXU1eskaONLxKnh55COSWPpWZh1x23pPFWxdtDococ9WfkhMJwMT3gH48a3bszj1i+9rLyQuEf10M/Nvubyn/G2pdX5OZ9ikNNHP/qrlzidpSTuUpn8srfW970hgM2wckhZudoGsNKa/Bt/PMS5KTiwfTZ4yZFlD0m3VPPcmEIbcCGaulibfyWA9RkFMgzY4lS/b37z70KvPCaOhiLS/xqwFjSI4nuXfubyNMT7y3FLpghaxR1Ob3vbo+nhhx8mNrCKakKZR3pLISiSY6swZS+uaEXikgeGE+9wHZZel45Sgjw3Hp04ou1mstSWabNSA06gk4Dil3/5V9IptO0sL3ZzAKeSybZiNDRYlrrDoOtEQO8smejUnBKhaL/dqjYIGMiaa8mlKaNs6YaXo3cr2ogZfjcgcxPLI8SZmwGUgmDLbyKwXaBv+NXgLyrIXs7XGihxVZFd7t1/IK1nglazWTZd1ma+kto3rH8tuKuGLbfeeguGYB4OuhM+5w4cnJNNBnAoRwPhmjSNzBzOSx3dpFMmN6cr6Bx3rN/kSY3osTKyj482gD2Gg3wR7VQ3h07aoMBpV7fdfmeaTgDY02+pzmxZUXMyN5yZh9FH+OILL4TDGD9uPIjDVAxOT9qG0d4PN7FXySOy7SyzczqtXf86+o5zuD+eiwUPlQjiuUvVUCEgB7A5hs3rPxb0xfKszyYHsExH4vkUlAVpBAZ4PjMRWIPE15EYW7L4KrL81giODXLrcdT+bjhO7lOEZl/b/jSv5GQ1OFIqdBxSCHpBZ9zcIyQEjXBkujGmlrl37dxHUDrEs6PHk/UYP7EprbhmeaB7Nsy4QSWghwSV3NgwYP6funqZ4RfGgD0iP9Sy6Xmkb15j+pScLlHrq+DNzMEJaMQttav56DqVFxSCkAgpdZ4HYmWpWpFz0cIEcr44DkgHCOsEnMTLCH3/8FkmrHVcSPfQPbxw5hQQ2L9P9d3tJHagh9hD4+IopVlJYE+WETi2sx48Ijqc4anyvpp2Qv3UyV31cq39ksU4rDE1jkSxAgdxju6C6QuvSqdpouwneJgBB0uR+Lp6yphwOr03nUInCZCBl0GIXMFBKDKHGT08r5VBF5RQO1hvz5XoaCtBnIMWtoKeqJZRDQfWxOqQASxnYxelYRtGDu3dRlI6Of3KRz6SfvdTnwrnOolA7wgVApsGawmS3//BD6Vdu/cGQvnnf/67SHEdSU8++VRQYVxrKwxer8/IZjC1AkUZlYZzb2blAQw35zEa/0pJaTZI2VBHqdmvs2YmNN5vMQ1Lp1h09+vY1CPeCk/fsv698Dqfef65PDhD64IDWUQyIvKqY41Z6fK82L8acFEqueZSenL5K8/tDm4iDtvxrgaoQZHh2RYaxqLMnnNVH0LSjH0aAVUJudAxx3Q4eP6WhP3lmGxnBakUwEUSyX+rN+vfBrG9BLCeoU5HL/L3/PkLAoFUBs2NH7z+ErppYN9O454BbKh5SL6OhC0LkYsGRUMfKF8re+IACWQ0LErp4vuuq8Gm1+rfuQPY5C7L+fk1KxhSrOyWLmQFV1L6dn28vk1oXP/Sh385fR0VmV78gkGm65KVTEqJiQGFADq2u0DWHSCSKVgDkSy4Pt6bTYmBPnE2RdlXIhlnkqC91G4afhiUGxj4PIoSq8/Oa1Ze0eTGnoLj7Fn3wSxK7Q0TmyOA3bFtZ/rB976D+gANOp3taSbI5BQQtpn8fD126vnvfj2Vn0D8HySnbNQmQANYFFcmKH1ISR4fc4a5W7/467+Bjd5GE9eL0VOwnQD+jnvuT1cTcP/Zp34vNZO8VnHG+klEr3zzI+kEa/z4M0+krtMkp6zHLbfdAW3CrnObjstIAhYGTWPNs8+E2s88GrS0gZ3RpJmHwAzhd0RgHbU+Az9xxTyGLWCb9GNnCYTXPP9SjCK/Bd5zI9rm6mGbBDgwZw69F4FAqlDDmTGALXMaoCN62e+V2Mcmqi1DDNAZ7elMvVQjq1BDMXV0TKqZjRWY2DvY3EGawIZB8JQmC460W5z37Ua1yD3gAy8jmxIk8NkPK/DPYTYRsvzsWenEZnveC3Q9zoY70EpC9K9ckmHyTQJB5m/3vcF0NP8KMsntVdTLDeH7ZWcR9j0oMHpCo2y+nyuVJEH1Sk2SJNO7M4ZpZE5oI1aF70zQJ/sIu1A9yjMcVVaRgBZQ4Dj7cSKyZ5U8V2OJ08QIPVQXTx87RKXueDRjGyiKtISuRvgqrtf+HBWa+O/g6dsI7RnGYbivrep89KO/nj72Gx+/WCktEkDPQlF1yZYxv7KsZD5POUD2T0ZlR5Tokh/OZw6XdGHl/AcK638bwPLHxvSQy2IdTDxC6o89djmFIFBXgZ9AYjM/15cBrBKgX/nKX4ZNzNd4KSC9HHUtrr/4WmH/5MYWrxyox52FLcxKDSPpPqT+lOkLGQmTpX85gJ0TtT0bTwYoMx4bOy31gU6ebKpJR23A4pgsYK7zWKYmVfDwPvHxT0JSVwJiIrJbHUwAaUkLnBrDzRrYxGQd/m3g5U0P4IwLJyTf8yQ8vnYaBIZGCFS8dS5ehG052njveuw9GJcOGhr2EyzCIYRMK0l7kIMTTo4/Bc/UJhm39TAByBg63RtoDBoHD8jM+SgoybNws2zWmAlKqKM5SqlnLwiNZTEDqrcT4U/BeHXDe3RgwlgGONTXeN0pDGcPNIcpzfwuTWULFy6llNRMtrUFp70zzWqZihTNHaBax9MXPvd5hkCcDI1ON8J4AvtqeUgaU4LTlnlzQAlxTmwg0Zha+D+NjPLTeW3BCRhYLI6y9ThQ4PHcA41eBOcbKYvaxODXHdUq0mhw1EVga4leg5XltSj1UPpxZGKBergdDGB9Bm6QIoDVUSkdZcJiWUMKATs3rk0Re0lM69evg0e6Aj1C1pL3Fk2fy/AEjZWObyI8TsunOrnllOt1ziIwattGWbNEpTjFwR7lGVeRpOjQHYO7d08bBwh0AgNoRjgHQffirqgAACAASURBVO45oAk2BY6j2SjKmBzAOIxBR8mojYbHALbgwOpczhIoNfA7Z0AgbBBTqNxESZRyBg1qJgwGVcqkCJGWY0xEYDMtIZdd3Xgii9ILRGA9rAuQgXNNTzG1aDxOYt2WDelpGl56zg+ne6AQLJw2Ke2HAzsO6ZAqr88A1mSeq5YDq90u5yy1KzdDUlTG/UotkC4zwsHt1KizNyKQYC84mGPEmdlUP7rZa3OvW52Oc2aGyc5FT85C2fEQN5Lxt/LfGm7Xfj1BuwjKKiY6GXzt20dgGZSPgKsJKkDMMYKtra3sq4kRSNrU5dhcqQHHkXo7DVLeSdIkL23vjo2gOpXpoQcfSF/96ldD4kWu2jmeq+jx+IlT0oMPPcrI3JMkHVcT6L4v7dh1APrGy9GU6FqLgBucFWVvk0aTHv9bmkBwIy0fyxU1gC3tl8uN2aV/Z2TQZ3H5sAP3g/tQ9M3kz2efaRN3p+//8AchR1dIQmXZJaSERJJZM/eyn9nn6GB+3+qCRrjQGvW95xLwSXmQlmBVKHSNS8iO12OS5t8maQ1UKdToNXDXjmXeWN6zNoY6YCQjTbnpJNOJGsJOikrL/zSIk1JgFUQJGZMSP0N5PtF1Ed8CXfRvr9U/J6BxiEboZAq0JjtKgk6qZTaUSocYTyOpHNZRgmlL1iYmyv7EOGvWwM8I/WuWSps1hetRRssAZJB7NBDSEXvPNoUdLz1TP+seSnzr12/ICQZnS2Qt5K1K61w0XLo2BfqSecy52c0EOyvbZD5rofGtk21h3x4BHCh+r6BjyDEMDUvWvLB3RZOblKLC3k0DqbSRb8y4idAIFvBeR9PTP/p+asLGD/Z3IRE5jQEPTSCy2EEO8ZrvfC1VEJhUM/je4rnaS1U0fE2iictx170EtWeYtveR3/qdtJYq1brnnkmTWZczR0+RgE6JPXmSsetjRJA4570EsIvf8ihDeyrS86+ilXvyYDRhC2wsWbw8zYfeoS9Tsshn8dKLL0D12cMENjjGnKHz7INGKFa+LE2/RCWoj+bi6TSoFgisVU71n59Z8wLPN0sjTmiEuuPX2V/a5ZbWeUZlslajWnn42MlAEg1gL0jl4/PrCUr68ckGsBU03tZrJ0XwCGCrsWUXDAgJ1pXpkv/Zxf5tpdmvGrDozBnACfb4HmhKjiSPPcgzFkwIFQ4bo3j+0bGObzNxkbZXVC2skhn8BX3IvgjpMeyjYvxrVC7sv4g9JTUFMKiUGGl0Y8x4dGtpzjMdICgF+Uvxiv1oxQfT2LJgRpTZKwlQx9Uw6AeQbojnO4SBdhiT1RdpYJU0NRzcdzh1EtB2814qJ5WBxAaqjIpFGcOQ9uzYRO/A/qhWWGHOknNWI61sWGnKU+KkTnhBse9Zixjew7pKkfrAB/9T+s//5b9mdPMneK8/NYANorEB++UBbqkELy88pjxmBFawLirj/AkElusyYDWANSkUgRVYytQC1QcEYi5VNwM1d41t2PPr4dxS6Nd//vOfu4iiF1raEYZmBO1nvIqAt+DJXv47mXt7xx23pfe85z3EcAJTjqa/hMAWwX1IeD67ck40E/rFQQLYk1VkxZSqj4HAbqM7dt8BBLbPdqQzKA6ctbORRZgzdRZ8ycZ0kixxIXQDM30XX0els9FvFELjTjmKjcn7y6erhQdyvv0Ypf6udJbDcLYjj5K85tpV6bGf+3dkDhhOUMs2dWf52QnINNjg4EMoDKmSWj3wpxzx2TyDAHrRkuhuV9xfjdaDyNMosK1BnIcjGCDoU7f0AKRqG2MaCDCvR+szZBuqbASj4xA9s8E+COojfTgW5mEzB37v/kMIP/cRYC7H2eHUmDl99NgBptpsAu1qCe6W5fB6EMQVaIQWMhVlrIWIpSjIBSRaZoDaxYQpO6AJPOfw3nK85jG28J++948xynU6/22QYTfveJAvO6F1ZioAnMOJTGJsbdAHWM92ELh+1qAMo+X0lEqM7dgQ8M/lNQ+KTqmYmnS5HI8yNJoY9Tx1II65s9TU0UHpi9/fyua8hgBlFqVtEXM7GR1TqPER1bBL1qDBZ2HHshtWh7trF5NpuN6MltlcRvLDgaqmS0/Fh/N0cu7YvjcCWPNFEayZDJG4ErRXykS1BpXPj4klOmUPjI4tyiMZgS0CEEtBoj4eRDnF8i67HJPK8xelnIaRl8oSkkqiowatco6cLCbaZmDOf2sYVVJwVnotjYLqLUrTOIsD7zx3Jk0GzXhh/avpBRp6+s4OpQfueyC1TmpIbf/0j6lxkMCOJEpSldNWzCkr6OYSjXAaVznoSTuoRkMtqDVJ0jSMXA+G4hw3L4Wl3O4xM0t+z9HLY5CsOQMPd95Nt6Z2A5OaejR/p5LMHYqGw3oSSINRX0rnbOSaNI43U5LUWdigaBOXwVDTeANZu7K7IosVGXY0qR3B6y15yU/DWrUdOBzUihnsubbdm9PxIwcjcNoODcAgbpTkUOfUQ8DXMm9+SAi1cT1ve/vb0yOP3kXz3I5odtrBzxvERhnehIP7kntrMKvjcn9oooqgtQi4QhYpGpwy17WQRvEeRVgLznbQVEoBb9gpfifoOhhogzPP0i233BJIcNFIoFEWfTVYlOoS4vwY4hj+oJGNsmRGe71u39/PN7H07BwCDQsOLPuoQI11rO57r7dQUSgQE685l8BK08PCydiYkIPbPI3G37d572Sgjqfhzuvo5JFZPj7Ccy1KdY60dQ2LYQPFNC7XxPNtg5fJuPdyqUSXHbov10g03kmBanlH05y9Cd4Da6fMnu8ZYy2VVPIcAxSI2Bs0h3qCaiilaoUyWTEZTURMTiC27Dc//vH0rW99K55vJBnhvC6/nsyd81qKwLJQM/Cz5dwX93t5A4jvJYXAyYv+nH4lpisFPy6zGIuyZagZEHRIn3GMtwisgdtNnIvJNBrXj6cxdZKc7xPpH77xN2lCnVrbp9PdULyU+6tjn02ksevJb3w9jTAetr+LvcW51znWoDLSiP2QCoSngBZUmSZMnQ36fZqudQbsTGhMp7H/PeTctew1/QnkCICgqjRrxepUPn1eugB39OnnnwRRPQ5NpIexzQ+RZC9Js+ZkrrW+zMTc2fJtUDyuXMjvsF72a4yRG++UNOz1y8hanoe614rNnI1tHo+0l9lyD2u15vmXA9xYveo6GnEnRDDlmmkLrliIHBtn3abiAf4+TXNyhbaW4MVS81j2ZRMUpSN78Lf43XICWBxhVOYasGHlJD09BEPL0Srt5u99AFAbqXpQ5YVi1pq2a/eRK5PGpD8KhY689WOfhDJQiV9dUGiKs1LYgSJBzDJWud+ioMyYAGad4lKHWJyzjOC5d1RV8cwVtqMYMlIEf35Pio7Jrp5g8vSm4KzW02swib3Rb38OwRFkFPRx5d7znsANw10DaQ/+aoS16mf965UgtCoERcNJnicOMwiGKtx2El2ZE8bUcjvt2M8FkZyo5VdEhuEX3cZWS60W1FCpe+s73pX+7DN/cbHKlJPdN1IiSm+S/ypivUugZ/5SILMqbJjYEZDSLK/akNTH0IO1Cn4ZAisH1iB2kKQo046gFoREqonkJQ5s6OYGCJqvSXrawYNtVOD+PIOV/1uvN/J7C3nFnIBn83w9ydKHoOu4tlnqN6sQWNQquPTagrKnrp1DEz9Zi538HOjzY6al4QWL0rGJ49Imsu2DcOcO70ajsOc8F0xXIht/WtMUHD9NMwSRlpst2bpx5FDZvJI1FrOOqdG7/7Zb+CBcqpmT4FsN0tlMpnAEQ76Tcn8Po0OXX30DDQJvY7lsfOLQdJ0PgeVRkFi7wgOVYxFzR6MBElJDNI/NnNNCFgXfE1SpGm5PF+iqcjSORO1ixvXceXMDmdNBHCSA7aS07Xzia5YvCYSqoYlgB86TVNXB3vMYmTMczOZUDip2CKpEL8MUbrv9njisZ5EgeR4JlT37tkeHe54QUwnvqJFmhIXhdH0CuTySS/pOoJraPLGEwowSXE0BLR1Ddt0YJd/1GKaTlLw88pY1J9BUMJuEwGzSaTTOr98LurZh05ZAnOsRlDYb7CV4c8RgyFc4f1uuZ+mQBweWwEEHrDHQIeiQRXM17iorKJ/kUAUb6IoA1rKh5P9ZdLrOAME4QYAuQiJfymBcxKoGVOM8icdkqBJX0unu+ynZZVk2So0YONG4BpzAOBrjKglgD5KlnqWhYttWkFIVSAyKSDSuWryIkv3CIJSPifIMwYUIlofIADR4c4afeQ62ZzbKS+zoGOnL3hIBM4DtKQ1iuBp+mRxYr8FnVMdzVIVTKREPus88dEL5D6/DTmwRDpvvlBFZhmZkh/w09g54VXp27YvpJeRjhkBg73vz/akFqZkjP/5BamCIgfJwozR3yNGs4tnXwJceZD2nzG5lUAF0Gv7XAb+0QWfRP5LGcRo7/Uw5vpwRx0HaWTzAXqkDLaN4l6647a50HCPYx75yQslZBclFv6FiyO/z2R45cjhKuAbi18NL1MIcg0JgYiG/eiyNHKK2QzgcVSxEVVtxmFISjvN+m5isY/nIZ3GEKsIU9pxThzaAvvvqZ88ZwLp3eigNyuudxu9ev+om0J416ff+4PfTow/dDipE8IrKgbxXSf3ObhdhNEhyX4zgVWvh8WlAHTSQJV+yPfeBFiU/kxSz7qpomizx43jaoiGeIYOpaOxijd2PUhDkvwalhefaxFly5LSOysA2gsWSkHYRyIkkGvRkZQLZGzHLKpy916RtcZ0nUnmQWrMBCpKc1+x01XnMsk2FgQ/UMAx91iQMoy91wP8W3ZCjzW8q/2ciLYVKTrAleUt6cnyV8br11jcxSpgR2dBqdu3edTGgd7S1AWw0SRHEuKbhsKNhhMlr0D5ieIanIgx8Rp1c3ghO+Fnth3vmpZdfDS6yhilXvGwkySfKnxdtl77kWrZiTz3H0imkb2UtWH80/75+0mDYe/g4DShPMChjL5Ui38nnHGVSbUYJhXW/+u9C+zFGhWpLuKdw1oHs5DJvbrdRSaY8vRmVhj279zDIYU+WObOM7MCai9zIXEsxKXHP6WPOc25dx5bWlqiI+T5VdM83TGKqF5MFn/jB91IDCGwX5d9WEjXpZvOgaRFGpue+CxWCyt9Ynn0PFK/JnIl6zlA/pX8pEBar+0ZqCH6xuVzD2Dr8GwFDL75FHWhXaQLyihVjuFf80ZXX3pJGGuC2c5bX4DO6zmMX4U7ef//DBOdLqT61BrBjg43l5K00i27ZtCF6M6STmIA7DjziEhKfV18jOaWK1YqvnTNzeuh4G6yYdMuB9YyuMoBFR9b11Dc5DtzR40HNUu+T9TqHiowovNJgGoB6ku8W1qC7/RSjs5F6Yh+UQyGolz5IJcvy0kmAq2rO9maeRwe2bir7qhJfOwTlacfOvWwIuvFt+BGpYx1CppBrMDETmMiT5PLeKxLR7Ktyuf9i8mJ0wue5ru4D78Hgyj3vuQ10z7MbJej8u1lL1INg4uyXM4JXvKd7z3VoQL/dgGfSpPro7bCp1clt7hGPgnxnkUv9j3a882wnfpopiNzv+q3bo1HP6aTuuiHAmc52EpeOU2kn42L9zGC5XPbSxhQcX68t+66I54M+JW3EHoV73vJg+tJf/lVpfxf3Uhy5y6LU4r1/EuDMxz/fP2BZ+EySL5WE5OD7twimvTnaQqd4hlSowSx2NQewcmKplodPLdmwaEizdJ/VnYoEwWejTfrTP/10NBJfDKjfePs/479+8r7yHRR0Ah+n1alf+qVf+tkB7BPXtliDclfQOEV5vXZaGpp7ZTqOtM6rlF3aGW+4hSaWiio74+D8cVP11XZKV6cO0NKldOV7oAxuYnF4kheRlChf5wDWzuEdjqKrovTfR1mUp3mQrPjIyTOM6oPcfsNtIDz3cBt5oo7l3vPnTwdfScNVEHf92xKTd1ZHCUjJqzqHJdDBbyn6PMhZ295d6RXQGB/MHMRwfagnaDg7Qseg6gFKkCyhU30IVLSW9xiAuV0L53ZkAL5uf0eaSwBpO0k3gtSnz3alq6+9niB9bqCnzz77FIHCVgK9PDHLwK0ZjvC1114X3X0Fr6fg+xlIjCWQs7s3z5I3sGNeObI1HfCJdu7cFaNmLedHOYXATtjc8qRZoyVGO8PNoDZzkHbvRReSjNSBBv2sv+UXdWI1Em5Q197PFkXya15j0Y0t0mRpqawUwGqsI4DFYHaAsOvSDhBs3n77rRHAhgHhPQ125JyK2NYSwJrZaYhEvrKGJM/MJjWu6zToxD4CSrUMcWkYQhogThwPCsEW5KiG6HYy+XA84k1ISvl8yqPcYrnWwLXEfY0zmbU5Lw9gCw6splK/J99NB2oAK2J7Hc+hZc6sQDDkD4boNs+gkusOdIDfcf+UR0dp7j63HBNNDRzia3B8lme7KalVVwylFzatTWtpsOsHgX3ovofSLJ7lsSceT2OZYmOJTX6oBzycNGSqMTSAPfru99K8AQVmHMMr0JNd+4Mn0kRLq1AD7NrNUsyU1XB2/ey9QfZy7eyWdIymgoV3vYVuZxBqjOV0eFedISo/DIWHMcUEIxrLY9BhLHGb1a+m6UrDbEOXpV8DA8vHdm96huTTTQCRla/ss18G7WMfSeMuGjKG0XjspuyqdNO0CfV0am+FoL89kocGkh0z9tBX5tpnoAF84823BufuBppFdAT797dF0GjAv2+/1Y0SRYD9F9wrlUnMnXG0DgaRl5ptgwGNlld+KMg5wan/1oiGsS9p4YbGMw4lzntsh4wCWNaUEx+Oy6w9vpepIbEvghyeja7Bn+vRgcKKPx8ycvyMAawoWwQ57AODaRGJ+VQVPKvP0BgYFIbgZeUJTpaqNL0FulIgPxHkhsOS45Z5n3LpYvKTXdzuwUjMkKmCumMw7T3pVA3UlCoTVW87IMUmB7nSc06C7p3CNnh9olAiOPLmLJ/Lb7SapKMvubvwJZe4cVk3dQbo80aSHVGOQC5Ka28w7xq6otqiM1BV5BIvvmox1SoUW0hSM9pZQpZLCLiZh0iZtuZupn05XOMk1a1+OcEiUaxj1nWVI1lq6ikFsMXaaS8EKYpXBLkl5DqvLfZ5yeLYr0eOHA2OYXRmS9WRD8815J8nmaUilbnUef3zxC75q2p9w5cEaR6pHMd6kcwSpFSOWLHKkoC799NUyj3X0sT19Le+RmnjkIyqdPNDD6VGEvRqkpbH/+GbACz9NPHALVT1Rn1qPswdKePTCX3xvOVZT0Ur1DFWfOai5TeC1hHAAs++9OIzKKQcin3+73/xA1QsW2IamxQCX6Ksu3ftSM8+9TTPfWnIDsYgljgLRldV9EBsSKegS7UiydQya8bFALaP61GFwOBq1arr06QJSk5m9NPeiblUzyKYs0+BYEz6jCiaZ2060pFvve/NKAkht0gD1wV8Yz9UMgWlGuGG28C4F3+whaadA1Re+ljramhb8nhHqBb94MdPAGb0haKBwasLYTIagSX/afNgncCElYLirApAXNyxcZji7IZMmkomoohxrPETpSbGjOpmySxfUQnwfQx+DdjYxcGNj2cvoi1HNoNe/lsOvrx2L2HW9ElIa04jIc3apLWAWeX4nDJigRr21oj9IFCrDuMDHnzrO9J2KBc72g4Ro1O9MykOHiufQaf/kQN70uv0SIi4hgTqT7wi58u3WLru3Chd5RAKA1gqcTffckf6m7/91sX45vIz8b++Y9zSG1+XBbD2FYV+uwhsBLDKUapMMBAUAu152HTAL2MV5fAG6UAsAlirs9EoF0n5pQC2QGDzPhqNgUB/8id/wt9ngjL3//310wNY3ycnORUhI6hWtspBOW34lxDYq1vDA4zwFC5wkDrGIJS/cDEI7Pj0PF3j/SBHmyGQS/arRBlAeaz6MYinV9BIxXsuB0WbRQZnaSzmxnNHllLyxfgELSEgbE7J43V4e1XD8GS7kJ3iQezcfQAOnmWXMniWS9DHuwFuDR2joF+nTh/nAB4jyjegbIluWh2rCJIdz72Ub3WKY0EPJk2aFrOgnS8tl/PF558NoX3LgTMJrnXixyiPOvHIOdhmWiuvXhYlFMtIA1zzJPhGjtbrIZBzhNk5HN4YsvduHvZkyruROXKd55nGtWv3DugQGTX1QS+Yv4gO0BsDjbWjr5CE0WlEts6o1AXIxai16DhW38sy3UbGy6rr6n97SOUQOgO7X/6iPCTWbjKc0/FMxXIwQGtra/AWf/Cjx9MZZL7mzMU4cRW+p8i3jrFwrgavOmCdyTHKy37P8vAOAmYRXJ1bcNB4RI5xVTfQUvNBnOgdd9wWmrBF96/SO2ZwTThcHb8BrBPDGgnWJOZPQ5rJ8kqe+55RooOH9tOpvCfoIMqGKNa+8fVNGEW2In9EYO++586gMuhwRM8DkQk+HIeQv6MRIE5s1DAuumrRMAMKUe4jGBrR5ZiWxf64Cj7xdKRoRJO1eINQLHpAPspiritDMXAuNvVcAB10RrhTSZxcZaOC6grXXrcqHUMhogvEvomRu89vWZ9eAWW80D6SHrz3QQJYOtGffDyVcXiroQV0AL90gDKf4TJn1VMFoAGgDgRmSusMnlkVfLVZ6Um6+i909IB2gEyyUOPgmg6T+Y4jaRqg+jCiDBVjm0/x9/w77qbxgyyffzeTpPSS5KjpN5ZypQGsQdlR7nczVA/lqG5Bt/UsSYPlyUUg4lMQNO+COiDH2YDx5IljrANjDfl5vy91Q63bLSRDp6AGHYAidCWNJJPRu1Rs5umnnmAy3O5IgLJAdXbOBkJHjpxAtud0ntbCGfJ4eyZ9ud80fj57uZlFaT0Q1FJSZXIb/FAch4MHgq8mEm7SYilTKgmJRjcdvxrLglrg+xeJofu7+HpRmgz92VCuyAGq1+L7Xl7Sl24S6CU/q4GMMQMRxGaOqg7Fn7cU7R/5woUMne8nVzGnHZcC2KAWGPyGM72EIuQxuCRFNrkEnSpL41iRsvEsOMF8lgmtgZxT+wzWLOFXYyt14AY5XSTJBhtBG+C+bRjrI7hpp5ph46XUlbjrkp3VHunEvRevVAUW7+UUZy9r3hJUulY4bQXcXSQVOuS9+j7aGKsyalePpXysGkeBmmnDCx6z99xH9UdnOJZEO6gIwUEnCPJZ8hkm6r7ydfJ93ihfZg4+/ZkC6Cg4scX3/T2fo2sjFSuafKKpKrvKQOJLEmsmj45utvHW/WqVSS6mWtpSKHqwNac71Jgdk25edTVu7DwABmvJzz5N6d2gpYJS8It//43Uv3kb5xe6DgjpYQNzKh3jQUGVc2wnkZsweSZUgPbUiU1xfftZwtj9AoPY/vEEsHUkghWs4fwFV8NHnU0n+EDaQBXnzOm24Al/4IP/MS2nSuS6q6QTQTdvcYgA8XHGFy9cuCC4qa5NoGk8FwPEdRs2IYN2Ms2lkmIA24hPMXqQgmAA68Quy642fkUTJO/tc59N4hlryV606uc6HWU0tc2fv/nRD6cBpo8pITmGSoklaAEX+dLtNDE+8cST6eqVK9N3vvs/QHlfRHpsRrrm+hv52XHpaRpbq2saAtntBPU2YSu4yDmhA73GJlU7xUv0tBTMRfnfhC6qBA5IYV9xVsLWRBaSVWj8XjQbxT5QT9kEMJ+xvH9MYPB9DiwpVR4Lm1PQBzxzBUWlSFwX0ZMi+jzkHqXKVM3P1PHZjTYBcrb20KB3Rj46vJE7H3lr2nyiPf34hVehuiEtSZKgvvc4KBcHiAFGGLgkmKXOe9DUvO7SNeaNelkAm0OhSLad/uneVkbrxhvelP6e9S3sR0EhuEQ/yHv+4utfQ2AN8iLatCkr82DlxGYE9lIA28+e1JYEjaA0ocu4pQAfCwpBVNCjOpUTirBh7BFpWX/6p39K4ooMY0mq/Seu8mf8Z876iud0OYXAw2TC6r79GJJ1Ko/8qwHsM8vnBgLLuUXmh279avhg8DkPYmhf2GM3/HDaRfZXU62ElTMzFbcG4WGAQBcPdAWZ8mxKDRoUPzx384K+RUkoi+ALl8u7Wrv2FQYJECgToPmZGziUXZQoBxjJN23anHTVkqvTKrTsJDrsJ/jZAkm6A+TuKjqzr7vu2jgg8sRsyDppdgkvbzmjAiUfV6AXqyEVzfxHppqICHlIpxNcO0ShjYkjZ06g7SmKzENYyThYEdhKxYjZeAYXwwRbQ0gbiUKIdHaQrSqjNcpmd+P6JCdPmUiifjBkUEYoHw+A0s6mZLxYiSuyzejMFHr3YZMJefAM7pto0pmBAYhpPnxP7l4l6F1QL9hodZSzdFTyIxPl3G6CeMuw5whO5KGuWr0KKZ/pIK80DGDUdxBkbN+xkxI0M+oJcMeWdC91hL6/XLDCoBiI2nhlk0/oWmJUJhM4Kt91eQBby8Z57bW16X46AMeBWsmBVaA8MEP2nJlmjxNFOCD+W58tL3YSgZaKDQqnqwyg07V83dGRBdo1+vtB/TYQwPahtepkKp31ffe/hfuZwP6gzIRzDYSMAyfqZTBapHfFNI4oM4bTHWbfoEOL43ISTRtd1no3g6mVdPg6uq+HtQs9UKVopCBgNOR9WroV5apiDeZD+1BqTQWDM9zrYfbVtSCah1irC6x/Hbzox2nAeI5y8mhXWXorFJcJrMbJJ59MTTR4dGPApsxoTQ+8/32pasZkZGaOpO987dtmg2li8xT2MQj+4bY0gjOkTSZV8rkGNb0G36xnPQGsCSIbJA3Q9DE6Y3aavuqGdEDpOQL6aRMI7klqLBXWIallw5u8xENMTNsCAmvzlYmTzmoHWsIiLt6z524ABDakXBy2wP6rAwkfT4lzGWMvHWbQOm9BenXdhpC1mz8P3UeudTxlyddoUBFNG0egnsXoLbSDVtjwxF4zQYkGBYIny++1gYZybyIZBkfRyJCDPPVh3Tdq1AaloPT81Ig0for3VjZHYW+pATxPA1sRRp1YHkWay90iLoG+6+RE6fi6TkBDmkdKegAAIABJREFULK1A+xOi15i7CGzlb/LhxZSp3OGqXLmBUFXQA9SrFR3KVB9Kh6U9KEVBRZVoROXzYpRC5D8Z0YmgQ16/6FhYvVLp2yaToC9kBx3oqHuaz5b2ofSUztYA3iA2fBzfNxnz2kRF7OT3vBpsmHQW1ADfV96c6KzvIa88JOYCzMjJmX95L4FMlq7NBjerOnHdGSTLwaQhfNiozC2PruQo/YqiOVUQrViu0WeWkc2cShYi565rRkUztUHd4LrQ6M40jBnTZ2Yudum5+cv5+eerLcqeF//FF/xe5vMWQupZnzaej8hSWdYCNxrKeyE3mIj07YHmVvQgyHk+QfA2Xvk/mrKOn1XzlsAD+cOygQ7WwkmLJPZQwubPojKGI34ZpLV3wxbWojrt55rn01Q8EbqWzVrVDbXp/R/+CNPxpqUn/ul/pudfeAKeO5Uvk5OwoYzTJMBtwDfUT6P3gM+d0jyPRBV6Gg23G197Eb+0L+zmlSTYJvze/1HoO8XzdIJWFfvnigXz8IfsjUisRP6h1oD+vYYU3iGS9SKANegsY50Mgp997kU4sFAI8BHjSSgy3xrdWqpTNvLF4JASOKByjpU3/SnZfTrBAJPJk8YHXUF9cwMGp+ZZWVkED3siNuhZxg5v5PNnk0D34M+OMxTirAAPAayNqepohxoH+yeP7zaANaFBgisoOxkt9YxGshP7NNN2vFY74A2wiqAmnqvBZ1RcMlKah1fkzvjYvQaLnjP7WNh3vqeBsP7UBLuYkBd2hd/XvqtHPxf0dQI0vmHAB4fbVONvGrHLldjOdnxqN0BOWR3VZUCJu975WNrDBMan127Cv9LUSuCucYtRv6j29HWewacx4rfEy7ZyVEhaFRFcFGTikGZ+p/8Sgc1VlTHwlm9K3/vH778hmYtz5Q//tNe/GMD6wwbs8tYFgAxg8SPSA0ILlqA1aAQ0cZUAqaygkitc/j0ofaBEh8pjZXMTl+te8OyHpCewjp/5zGfwlwf53Z8CPf/0K7/sq2G0Yo8Wa5PtWK5U1dF8P5k45xOf+DiVClujfzoC6/2WrVkKAkv2OMrGG8T4HK9GUB4Uai/B2Mv7GaHZ1Z92vrYeUjd+lhKMQVwF6OsQjU8DBAFXL1ucZqKR6ObU4WUZFLmZOVBTCSBPtEkxnrGWluy+3jwx5/XXNuWNP4icyILFILCr01JKZ0NskGPHD6WtO7dF9L/4qmWgnPODYyXadgK+nwHsEnRj1aBVAknJG/lEdht/5++/TZB5hAazBSFPZSa7g/KowsNjyILrKN0ug/og2jnO8ombnwdvGaWch7Ni2QrK9TvQEMQhKYnCBrjAg6sj2B0LSrGNkrKlVzMUG11aWxaEHq4OuA6DllEng7w8cSNE0LkPJyA5hznknVkrRe49wG5WeXcxFSNK6EhdGSDyv8MEuhs2vB6SYOowKgumjqX8SDfkpu070i5KHI1wgA0Cg2IRFIw8p9kNadfoCcr4Uwg05a+a1U8EmXHsqIfOcmQnDVg2PG3bvhWe1ltCBNmRvYGUcI8aCWV71EQco5EI2RqNBQ1kNDCovevfIiZ2M5tl9sKbFtndsWMbzUjwNjdtDbkVQwL5M/c/eH8IdwciZ7MC12oAlqd75XJIXoVIATOdILLAYQzSmZDfOk2JfQ8BZ9QXuZbroADIgXXqmzxYR+VC6oqhCQa8Zr02Mxloz5rVEuOGK/i6GpmnQBdvRl5tN8HhCInM2JqK9NS6l9IL8NNGoPs88sBbE0qr6RizoBvlv0HmnwCqfvf73p3WwZ/7uUffldY8sYZndiT9h1/+EM0NZ5j+czD91R//carFyY5jv0jZsD4xwO/X0eDVD4Jr82EHCdhkZIoaCTAP9SBoj/OcBL2lD8SdqDWNw8nYmW1wb5PiVioMjkW+4YbVcd4Og+AY0Pi8NThSJnxWfTzHOoxAWxtarZQI3/ve94aEVjPBsrSJHTRh2AF/x603xFop5n83gxBc/+DGazD9PznyyoEVaAr/PUACqBG21CfCE0gr91LwVg24DM4sjztsQiMQ6K26g2r4GbwZ1GPQI8M3ELZZqIQgBSJjaGbAVQqEIlRzj7MOMfbYoCqQKt7daqu8zVLwGI1Z7BevI78Mbg18s66lY2NNemoIHrw295YJhgb6Ynd8lCnt4M+yPDlwKpXXom5YCsUicMzIgvXsCC5LaIxO1ylqlsN9eb2eTZFOr1Hn7b4UhcoarwxbYF/a3KmdKBx+0WVtcG1Vx+vMHQ6lz/Vq+GembeVE2mZQGx2De+oxMtiO98wRaQSVJhGen/heMRQh0zFsnso8wUszy0PnsoRc+zm5YReEO5DdTMnQNvhzgTqV9kSOXjPpIdawtHYFElM4SQPpjJT7LKScZMeWK1pswtL95tG+2RFaFnXfuJ90fqpsVJG0VdU10avh70DvofQ7hgqgJXI/eydB73QqFTVQCNb+83dTP7SaQWg11QuvTD//4V9Nuxl+8I0vfTHdy/jweZQ0v/alv05lKpsMkRyPdFJSh8bWiC7r/KVof0Of6qP83kQSBqBQRZPzWALYMvb6Ky89Ayq8MwKKhbzPsiXQQ/Bfzz67Js6Vfq21pRX1l6up0jXHAILMJ+b+2XvV+Ib1KOAcBDltRf5rLhQp5QkdFCTf+SkUd6ST3XTTjSjrTLj4vBySM5uG4QiaXE/+7lPP27GpjgAHSa6GNxmSXJRq++2uF9FgK1wPTcjt3QGnvhObvReedgf+oBG/IY82ZAtZK+kN6mi7x05jk3PclbW2RQFrnDRW2sOi8gIeUilsIswxggOA5OVmep0f7rkQ5dPWBYVC2grnKTrnnQpVSoQNFsdR2ZWK43l1z5lQ2/sQn+Nnl/buTuycCketAFpTp09Ng+wlm6jGiERyLvuhvVUCSjl8ZgDH3EmMcMtj70xHBuvSM2uR6sMWjwR1wQlo7EPAi5PHDqTX170S66tPKoNWIQ+1sAlx2E0YI4jN/Ff/Lio3qtBcffW16Qc//HGsRVgok0ltm9S2y16l3PMNb128/6WYNqxhBNFWMC9Ac1CL34auYgSzlDB7lYJGwM9EY5dBLOfM9ZVWYDJvX0dWeCjQcrHL/D3v4c8+82fQSvbyPv/7AWyRsBQIbLEGDlMaD+D3W7/18RiNrLrJT6MQRAD7NBSCqgrn2XIzTB5pp6lpdNnK1FYzPr26X6NLx/PLz2CMVAGgkxupn0lNjGdlowmzr6bEMB3CezRkBDpGeMQ62rRgUKbByV2EQ+llBPnH1RLk0sHtwIHdGJBueIEjRHV33X0fAez1BFZ8Pu/hnHCbGJzjvBJUrAgM/bqNKjvQNV29ahUyWXIo5Tfm6TInCdSeeeYpxri1pcXMj7dUrlHduOE1dNsOgww0c52DaeF8yvGU8aeAlPlwRyA8V2vhQa5Wr17N8IBXMUqUVUp1q+hKNdPjsw4eOUnQl8en6SzVk7VBJks/5e2UBfnNMAha2PBjLlj2wEmxJoMI/I/yWVXIa1XZhMJha3EiDQ1zZkfOpRb50XkcIhB3VOp03v+KhVcESjSO0ocSK7P52lx+7yg84hco8TjlzPvNpHcdUi7XHcF5ujka4Asfh0YxhvdtIOng5DOytw6JF6ajwcMzI9+zdydB3I3RsHecz25wkg/GzW0apVnRbhIeO7wt+WpgGtHfDcUFNr2fbfdv5jgSPBMc79q1M8pnX/ziFy+WDuXQveVeOoH5uQaCtQnj+Z0wyBo+ucB5fQ2SRMs0BKJW1ZaeWVcDszIMsXxOhfSDh8o1XAsCq6LDAL+vE4hBEyREOvzM17HEKlpfH5JZBrDVBPKvb96UziDNtRrDvW3T+jTYdS41Qc14Yd3a9Op2Guh4rg89+FAaB+erc80raYp8KULRw/I8Kb+fZob6p37v01E2++qXvwiHbhxBagUaf59M/+PLX0nb1zyVJnMwNBaBeIlI1CuYjRQIRqCdfdZIADuWpOzQOSTcUPpwhKWo7QUC5UbkuzS8PgD5rkq9qTMqhcC1bDsI75jAJ/aeSKPqCFHizh26nqUzcJfuuece1B9mw8t7Od1+J1Nm4HgZEDfxPO38Vit5Djw7EzWfXTT/iB5jRFz/kMUKiTAHRGQeqnqqNqKEFE4pldZA6kAKRDiCYRs9SgGTBj/TCbL2ZxjdEtoXI1kJMm0U0qgWVICCbxXlwFKwmCseuZPb93NtDVqLSog2yfcr+Kn+WhTew15dksgqkL7coW+zjk1f+fzEpBkpKvyKJU/X22pJsR6FQy0Cw+K/DRoiuI77UqDbpLb0nuzNQhVDDrHvJ7dX6RupLV5PBzQhA9BQ9ohEMjeDKIWjHmNoSgZ/OHs6bdEAlY/C6RtUmth28hxjX5i6ut4mgrxXbiZhnfnMGs6EwyFMtmPfYNuDkx5OLqsI+O9xnPloBgl6CQEywdp5JgbaWCMQUDjeCKmjFFygqhliLVB4/y0y5nsW8mR5rVWlyE06mTOdqSR6f4EES7UietoIOZruH7m7VuoUtzf4sRp2ispVBaNRB+wDACmshEqw/cXn01QilOFhGoMJbJR4XNIyN00CmX36+99ORzduDarBuz/2sVRNoHiIAPALf/zZ9NFPfiK9RKByHdSbPVBxNr+4Jg2fZcAHTZeNc+ZH0+0kqGo7qRrWY/vQdQRTqYWCBALLPaxl9Oa2zevEiVh/nmEIU+dmxUCTWQd1k2/A7yxkhOtsEusIZGimUsLLcemnT5/D75G4cK9jKWErMen+jcl88JflAk9EV9uR5t5bO6obG7Bp19G/cYqR1fWs6TirP/zsWex6P/aelYjzPR6k3GqkjnuQz7ztzjuoIE1NT6EvO5sqVS90q8M09o2SZK9dvznsbkZJmVyJyoI9GfZRxDlU3pr3LCoRosqCJNqPItkxyBXMEZXN0ptOoOPc4WsELfrYj/4JikkU3XNDlz8fI+ODu50rvGNEnPFP46FOVBuU8jV5rfU8g5gmx7nqI+jdgcqCoIkNylNYpzrs9wzO8gkAmw6QxHImbTqFrcrBY9jtXtb46kceSkfKx6YXt+whYId6xh9pDU5B27tzayjMrHv1Be6b2MCAnEUJKtLl4GnYmzwdT5MTe5nPNlj3GS9Zsiz9+Ec/jvNYvILlXaqgXPpaph9ETu/h8t85H3zDK+aWlQA0z/8ovgO+GuuZh6o4HMipqTb/ue7aV31bX8len4O+ZfWm114hEn9jJxu9rDYHEsvnD+JPP/+lz9EMvOmNH/5/6L9cQxP43/7t36ZaCEUp5C9zc1nY87ChVoVZqceXzwZswWhZEqqtSIdY4Mrl16eDNRPT6weQdoE/uZ6SCYKWcXljKGc0T4FXY6BWDwn5+lWpeSLSW7Gg+SEUTsxgpuCwuFE30WU5bgxNRciYSKLesn0nuqaYATbbffc/AiXAOeRmU1UI5bchGHwqOmOXQGyvIZjUIB5hgpMbePeevZRPb4KkjjoAZREzrSoagTZv2Zgef9ypJqeZxIKeaYhljzAu71UMFvqKrS3IeJ1kEtVEgjM2JO8fyAMPudpRb2zGpaBgr4I6WxbPtU7vDSet1irlkr0HaPLxQZfudx58DblmgXLo7KNZIjtUBTo8YA3DBE3lfB6Ook9DRpPPVJxNA4ajWu4WD2wQNM75yP1DziwnM8fAdbPxT1LmtQHLRi+RHYO+ar7vqEGpAo00eznBRF6tXeMxJ52X3DMdVo+cLdZbbkkvn9UrLYLf6SVwG1BNor0zDXf2pUEQ6cNH29KNt6wOY2ZQa7e8DW0VlCzlzA5hzETi6lgbeaRel4iHzkwZLUX0J1JCm0Zi4HV4TW3w0W6//TZoIfvSl7/85ZiOZEb9wAMPhAi5z82RioPOcg6jlXmRIapSKpMGr7AkQyLH2qlFDnXYtXM39Ah0gzFsIv3XoVU5Ey70IOtqAKtWopQWJ5/YcGXzlhQGn9SyFStxNCQLrOV5KANH4YuqdbiNCSsXuuHKIYv1CvqLrxPU97M/7oVaMZsZx8f++ek0JcqviHePL09HcI4zFi5Pv/PJP0xP/uP30j98++sMJJiZaiZPT+/5+Q+lb/7559KJ119JE+SXOWZSx+tdojE5RCI0lms/Z9BGeXHs1SvT6R5F25F2Yy80aES42qZJrCnJl8bwIKXordssd5bRPHhNrJGJm8icPEXRD6sBGnwzZpOq0wTnNgutBrFtnTcXJL4jnH0rAyt2QkXpQzZmImiUCat82txoALpi4IWTNCu2NCwnu4XfOQqCtBVusE1JtmA7nUv0VgOXdVUV8id4LhkdSykGYDlYzUZY42sgEk0bl/FLowTq5CArEiU0LiOEao3mknKIl8fBzIima+H9FkhhITsVZfGSTQpaQskxSL+wpFsEXEUAG+eMs2gjYjSX5d82Mgsd7GKCkPs9AtJIFHN5s3iFcoYBGo7UtYs9bYOKtBivtxQU+rsxcpdramlpgWKQm7iUPyp0YM/SuCMAULxM1KOLmP2d6RQGEjZuijZlJFtkRY1klQx0mO0EmAaGyj8pJ7aKQEnJMZ+JPEkD9jzlMKM/uZJDcycoXcT5/o/rdk/1EUR6D6tvuIHpXC/FfVtls4lTqKlYx2LNC1Tl4g1c9g/BY6/ZZ2VAXHAZ/Z1o0imhUt6TfsAxnheHtxC8xSjZQPFGg/u+DV73VJRp7r//gSgZj6mDlqEPIvAYIOB86R++m8YPI7/Xx3oQWDYjr3XlzNnp7NH9lNv3pL5THdFdP23ZkjT9+mtTLTJL3/ziX6f3/+pHSDap3FDda0Bq6Y9+65NpBk3MTJdOtQTAs+G5T53dnPZC7WmAg14JHcyGnyoGBiiJdRJN7JPoSg/QY2FvQ+ZEZ7Tb5lYVILShVzLlzuaVOgO52OMkryMkNHTD04nGuguCMLUM4MOGHQETz0oE+9ggnbwi9gaw6sOe44zPIGAr4+fq+cxBqjknaXgdBdmvDP4jP6u0Gv7JhEj6wDXXrkiLmWB2FFu+GdRy7lVLUzvVxuOs3wh+Y/uutghIo2vdRErVABt4gxpgRJWrEiKrcY+mTVHFyWh/7Cb9oude31I6n97HRfWiUvU21qBEHYikMP92gRHFTrrAPjCJm8rgoSaCWAP1elVK1IsVwGHPKre5E5DjLAo702hcW76AShZnYRjqWT+V3hr8PqshsQlACdvDWusblz/yYDpO8vP6XmwipXIHCKmfO4KfOnP8MBPJRkDX13AvpRHHVi9+IqDM2z3fRw5gsxqLyGIEsCRba5jimak/uTKSyUe5JVXjeFmdp2TL/HqOtwTK8spcirtyhSifjTL2g0i7gJSKRkOCdXzdeMxA1WZ04wyrskEZIoFz5LCAnSo7DkRwgBMPP/agwIs+5Qtf/gKV4fU/7Vj///6aNkEb/HFk+qYiiam2svWaIvEO+pgItQHsj5nEFSwvHHk3yOR5eHJVy65Ne8sa0mv7jlP6Opk2vvos35cjReBCpjG7eU6Mtaugy3r19auZVpID2MsXsZDLCEOOEbVDuq1tX5rBaL6jB3ZRNhuG44rjJAgqx1k/8rbHaBRhRB4G3WxGDuspykD6B5tPRHN1Yso0aeSVelkEx9VpQQZOSqnYdPHsc2vYEGsoe3RFJ6/lBVGNrZs3MqZvRtoBmqm27DzGZg5KyOb7IdYNImoAqzakzTIG1w5I0C6HAWdD+D1cHp2ZR6J7uiijzYM+MIlA0pNqI5RToIomBeSDQTlB10bhuJIfDprRMPmlBmM2GxSxEVSsnutwYG0Vm6TaUm25o13t1ndggeg1KIQl9kBEnCKUJbf8LEv7w5bq4oFSJuPn5dHl0X0+V46xBjPv+XShtiHtSDSSoCvbbbCMwW4/3ZGGLe2zyTt7zqUbblkVvLlBDJcBbB8bWb5QzJMnCDQYNpiwtFpI5qhzqzN2/rPZ/HR40ZGlm1FT0lm6dCnIElN96FjW8T3zzNPB3zRgEBGt4boLVMf7DAUE7rUJiof3lDlBUCoIfkUk1Tl1+MEmBkGo/+hzsoR0A451BmiGz9YA1sAm4EhXI0SwpT+IjlfFfjuPMXfwRBPPb3fb3rSaMtxulAMcrVjDTPSn6UZ/YTOaq3yeAfdkkoyTT76YJgccOJSO0uAxGd3gd3zwI2lMR2X60h/+EeeqJz30oXelFgKFzVv3p7/7o0+neTRr1cFtHge6eZL95sSUAVQORtmbsHARPOdQLlqcJt98C4dsAvqEuWzujPIRuJHNk2egdkEAy/1IB1B2RzR6FdUJHdExEjuRVIMaEwGVFzS5GpxGnpsGzTVdRdXC0arbd+6IMbYGm0tAll5Cike09Cjv4+hQ0VcDWDU+dZpSeO5mkMO1cOduv+O29MIrG9Ov/8ZvMNDjzqCzPIEyg7zjXsqMnkMnK+VSedYadQ+K2IZRLVUnfF+DOh2u1j0HsdmQ41YDfcmOK/PeDNJCNaAkwm9ApQMMyokNWSJApXK11YLiDLoRi/Cy+GwrpaETXKIhaDR1qlMIJOSHb0BT1/1u4BdqAzjKWoJ4pYGymgflRvZlOOK4r8IBlRw11xMcXUXDDRT4XzGxyzWwPOy1aKjdtzfdSNUH7WqRGqtMNq3afGmS4TkqHJxNn36mncAGHJecY1Hm1+eRMPO+76QEaiOX9tDnkJVJaqIZ9Pvf/5/hHOXzS7FQarAZfqCSQ4ESGYIFnzdzDV0rea9y6XwaVqmep+oTyXIkBllx5vLSZ0G3KACNQMELKgg/73p4fd6D1yB/P3d55/n2ARCU8pQIZILnW3KuJQpKMThiHuDHwTYGCRCsPkil5CzUojHY9ErevxJ+eR8NUE99/atpwgVK5xe6IugZgsRaTWBSIzWOCmMfY8svYCPOcG33/+IvpGn0Nnz5M19MH/u//kt6/Nkn02GUAn7xve9On/3dTwE8MExlGBsMhahlARPwZk9LB6huOVDH4TfyQquwrQawqsrYzHrs6MFoAi58Y64s2AcBtam0lxzPm1FoACVsSzdUJgPYvTQ8Hzl8PHo6mqehbevELc6UTX2bkfnrON8NmrcIIGVSJBRW41SnsRm3gaSnlwT2KPtqkCC8moClKmgjPEl9Gmup3N21q69Ni5YuTu0k88+98mpadesdaYGa8GjHnm7vQDXoZFpDQ5MUMffgkA2wXHduwjVhNsgwGMpjYqMhyeDHPXQZwnixShMyWahu8LvBXY1ELyeNxd7x+1mLOTcC+gr3owfiPfvQ2tYmTp3VnCYASqmxqlQiqTeVT22IHPPhdACFCWk8Lag0zIB+0cHQiWoCetrRofIN0ahHXwI0kyqUZMpoxO2FM7kEilt7/USUaHZF8FoOAi11QvhDX9mNStJzzwLuyTs1gY7s6lIi+9MiOdFp18LhB67PIpIWh8HkRLh034G1Xnq9MYAt2ciAeXJskv++7JMN/H0KJoBKZRGr+O4Grdr4mMaFXTlH8Krd9RF1s/cFGGzGtkHeKamjxCmj0BD83SFQWCfUqSns+n/5q3+ZXqWn6d/qpQ/5tV/7NRL5uTwfk+M3BrDa7TL37z9dO5u8LkvODOPMTpFxVK+4Lh2orE/rGRV5CFRg2+tr88bhTx0bdk5zS8xHr2mqj6aX8ZSpisUvsoiChFxk2MFdZQPNmDouHdizFQh7MO3ex7x0eESOgX37Y+9GhmQ6D1cebYIisCOmECnMvBjJK52pzukEhsjSncZOXuhkJgQZIBVIr0LtrzF21aYREYhGAiC/f4Ts2I70AQKC5UsXEcQajJVKcNw/YWBwYOspCzRREt9DxubMaKVHoilJTpId+CzCgcN5sILX4f0uYqrKVJDeQIJYCA2/MLcb1VnLZQSZ48vQZS1DlieaV5jfDRIwEUpDE2jwZB2a818IYEWJiZwiAAnOWwSMGFoOcGgyaiwwXNG44vflnRE49hG0GIjpvCT229TluFlH/kVdJ2o7lAYqaAjoJitFuaGXTdIPon4W5GGUhrVTRxha0d+Z7nvk3nBYTtdy4rZGzlJ7DchCL4GuaEt08+OERYvOodwg+rcE5OI8jnWA4EfpsHN00BtIOKBhDk7TZjU3puWuEwSyNgzpuKITlfvReReIWbF/HJYwgelmUbqmTLUJfur59hOBNMiTee31jcEttAHGQNhxxPLAbNzLTUwE/3b9y1Hi6UT3Nautc5nbOj8jPTbfYPi2IiFlgLaOrmGdXwNlwDUEFS9TKhmlZPfoIw+nmtOdqf2l9Wk8RnUQLdi6WRPSYx/9tXS8azh97g//Ik1AV6esnLIYCgbz33Rzet+HPpq+9gefTkdeYswpaPzPfeADqY69cgKVg30gP1tefilVtMN54/k2QR9ogkYzWAEvF/RG49TPWurc6pn2I5/bddkH59cAVsd48003RQlfCaYNr5MRc7+qI/Sx16ORQoUN9rNldGkZ6mNOpYlh27atwRUT+RMF9+/MU1Wa7DhDJ7aHAbQ8rANaxICIRx56OILXFSsWp298+4n0e7//hwxSuDkGBWwmQdwPaumeNXhy2p7OzKTGoGTUADGQycgI42uek6K0Zn5ySb8RZAFnElQIA6OYBJPL05aqo+SMMTZ48vcj2BEpvhjUINweAWweS1iU9AsbFfzKQGBzGV0jnptJWCuejdWU9evXQ9NxbCoatiaKbJtGypUmy42UzeWUi5RFcFoK3goXksHhjMDKy3cfipQUMmHev+itFnUKwyp8PXT/fWkTiIZjSg1cDWR2Ul0wwfAeI/Djf+OgAfmyWVVaThHY+rWgb0UjCzrPVFge4nk18WwNiGNanRQA7IJcyR/84IdhwzZv2sjPAkCwFnNB1tv2t5WCjYiaM/XCdceuqMRg8O61e85eePGFqMTFtZUQ0wj2RduDXpUbw0L1gd8vqCBFIOs1W+L1pWybqGlRgQm4yj86Yf72/Du8JlMZQIZIMLMNhMNPknUVjbd7qcrVIlD/tre9LWzXONFOznkVlKtOKno/+uIXN7+KAAAgAElEQVR/T1Owu5VlpYldGGP0P1IDQckoAWw7Tn0EG3qGwOz2d74jTUeC6ouf/Xz69U98Mr225fV0Di73o488kH73t34zzYRbe5ShLGQ7ae6V89O0mVPTISo4quJUMYREuz2GQNYz1whPU+ml4/RunKU5qkCbRfilDthoZXIpl99Jgu5d96HB68FDbal+bFPavm13NKrNgjLnuNmJEx0akrmm0oEOHz6Wbrh5NdWRlqAeWSo+hs9dRgN0Nzqux0lKz7Gv6q30iM7ZYGUQ72Qz3mPlDdelJVczWZF1ffL5Fxi/Ozs1TpyWdkHRqmANnXK5mWuoVLFFbjt+safbHomMsGZlEJ+kKGwOYEPaqpTYFVMUi/jA5+y+1jf7c1Fl8L0MDy9DYN0/BSf6ElfarYl/NFiGiypffwpI83gH2HjmfReTA30x71XL3juLZOcpEvwaVCjG+zPY1QbOJj3l/CxjtwHvZAlXUY0GRkrd2NBF992TRmbOT0++Qqmcfp8L+GeDvRrWbS8ghxSCbeyLXp5TfrkA/3oAGzgMP+ZwGs/DfHR611HlK6onUUGS81vwpbCDmTyb311OdIBq+XjmpsqSxFiWR8tKL571bsCE9h7k1KCe2Lys7bKv5RzgQidNeFEc47PO8HUHQZ3BX1dTaawcYMrmkgVU2hsJ6qkAcAmOd85JuNXBqvS1v/t6eg6w8N/qpd378Ic/HBXGC+HLLtlxr+NiAPvVVfWjY3EK1cLDdFP2NV+ZLsxflnbxpDZAaj9+9EA6c3gXF43DluBe0ZgmjIVoDqI0lmzm6uuvCbmVzPPKGbavIqMoJFOcqnKajvRGJqF0nKUET8C0Y9fedB6dvImTm9O7/t3PI+IPcmZ2iEFxxr2bXoK5TVdmex54tSUzudgcg2xBUr0oil/jv+3u30JHtk7AedrK1iitdRD09xRasE1wKpYh/VVm0xbQvyhLFw8VWirqCN04e5t6KtNRZkY7scQGJhEiOz6lHQ3yOYeOU35ggxgke6iWXrkoqApRIizx8YoANvNiCOJGkbTifwMiY+Ugv8PdaeLJQ2kqpeomMp0RMp1qnQ/PIpfJpGvw+d4nn2nndDRbcA2iiheliDRCdoB7IJRjgiZQjYMv0yjbQGaXuIiXEjoYni5G6G05P5rO01XZyfv3kTycQ06pwlEuXP+mbRvSbW++HceHIeb3azFech7Vas1IqFNEMsdWIyUSpUC3JPzJlGdMUspwMEP8jtpzlpsUpBfVam4mQeFa7Bx2Td0rTnIyM4yGmxKHUgNvmdTgwwDWgEjEV6HyQyBGfT3tHKguHMNExjquj9GEjpGsp0v0TnidSsmENJOlFN6LDI3ghoYCqCq56mpQVB5lO9/XPWfQL4F95cprQIjXYPxwkCC1vv9m+FP9GPYH7r0vNfTi6F7dmOq5tz6aP97z/vema8nUn9m0I3Uep9QGSjMyeD5tPbo79cHz+tWP/U7a8vhzac03/zZNRfy8nvns4+lCnsh+mdDclF5D0aB9GxPKMJAGsLXy96AQjJ/CWgET9lodwDk0UbqfSrBjmU5FiW0gz+q3LgfZ9jkcxjhv4Wv+Wx1TG6cMGvLIVRQpWG/L/CJn0+A/b0WT2ZHKxXAEv95Jk8OGDRvDCD6OQL2OVGNnyu3QigcffBiFirekhYvmErx+Ln3zW98NvtzsmbOCD3WGoNxzUcMe9N+OKDbJCvF5y78l434Jgc0To3JpPyNuueyYK5FyGnNjaAmB5Dvy5NRFtnkvcyc5gwZQlEBDMUCuqAmfjVsllLXgy4bz9LNMZXQUNntF8Om5yjqwopA2SW6HYxyzzAPVdYACXEF45+ehYRSVBnlsVkSKAFablFVGjNC95Ty6NRJbbVSc31zyi8YwrmUlPQQiaDesZkwrXDxpBPKVF1ESP0hjns8g+LiWJ3kPp2Z5Vs6SIKjYUJTdw2EbnPDHs+Dn3XPPW0L+LCg7XJN0MHVuvV8DWn/WfSDVwz02p7WFqtfJ+H5QNfg7OrsBD4oO8pAL4h6WL786JA072DP+jAmJXNpCVqxwbF5fIXtWcIoLP+F587oLpRo5re6Bghcd5zSqTiX5tUDc5QNndE/ELxQq+DCbR6VPSUXyXPe5Bnp63r8WH9DH+Xjqy59LcypAlKSOhGYttlE5PQMDVDg6WKNh1rSbZ3PLgw8S1N2cfv93SNLuujM9zOjxblDMF59/Jj3LyGKxvT700C+wFxcsugI1ksnpGJPVaupo3qLhx8EClZzpTIFyuMUAgMzJ4B8a0Lvv3Ufu4ZBp494N6EwkRVUt7doIa4VtLHKOuxgYsGvXvpjiOB0u/DQkuxyvaWDhUJM25PCuhfbQCmJVxrqO4ZmcgQ7USnXk0G74nyQ8ZdI/WMtq0TWllgAB1GefRUC8+JoVjFQtT8/D+S8jqZjZOhce8fmYsnX8JLrtGNEWUO5urr/PxkvOphQCg6iCliPIZCIYOqSeG89xKdIqUPxwbXHOL0lc+aWCm11uoMhzK/a1QfEbqYk5SAw7AWo6AFfTTvuZ2KCJJOYAqEh8YrLUD7X/hvVvIHboonG1l/1fwbTNKvzTGK5hrKVzdVIJuPtUlYMiMQb01QC2k/tY8OY7Uu0Vy9NTazdTgeNcoShRge+zEfw8Ep+VqFmsp8m3CxQ4x64/O4At4lwl8Nz305tnkCxb7UHG0/PGfjUgdZ9HtUoKRhjEbLekvw0BkhjIxijYUO3JGtpqq1uxsTFemcouJredB3E7RSO+TXYCgp7p8yDPAlxnoYX0khQa4wjvnDlNJZtKe0XPqfTwA3fAx56ZejqxBzT3qeBg5WsAJLaKuOgb3/xWehw5yX+rl2vzwQ9+kEEvt8Qzzo1eed8U9ltMruyfP9Qyeh61gfJuxWKYxz7lmjTYuiy1YYi3UFI9cQRJoS7mcTNubxC0dLBvDIXwRoK1MhpL4JNcs4xDkDk7hYEqAtjLeR0aUXmpNRWUDZgjf5rF20v3/Bn0Mac2z04PPPxWkM/JMdazHgNgSVzOZpXEcpBRS3d5yo7l+awB5yY2qNF4KQqsn7RJ6VX4rjYOyYcUpVGKaje6bU7hUqZqMRlzOT9cYYOVQRyHsp5AeZRGrmYCLUuwXp+ZtFNQogmEm6rk5/u4vgNHjscBM/PXCSxGR1OnGvcbJVKNY6lbOVBZnB9k8CoMZg8i2hcIYBtGutLM7rNpUtfZNI6pTRUB2WNMIexXXnAilZwzCyGXmj4io8V4h8F3ljLBq/zNckqbTg5TL7AiOm9tvKITGANZxtcs/8vhs4NymHLUurZTqYvRqZ2gDd10Tp5EFgV4FO5QddpEZnnbPXeheUg5Bh6imp5drL2EeMtdOjIRHu//FAmJVAMLFm6wPsoqSnYAf5bWAaF8Do77wmB/EaXq+fMXgBBmdDFL99BgBD9MpO8cTSs5AbI7Pc+Rnzs3j7EV9RHFtzTmdLZetBtFo9YRYPaCXpx3nCH74E5K2g5bKATolXKRvkO6EqixaKXB/zCcMe/H960mKFAX0oaX5cirvQoCG2LnJGw2820WveKZPoJTq8NJdoBEDOMQyinxLVq5NDUtXpjKkTibbHOjMizDXWnhiivTOSTDGmunpm/83/8tHQddqyln5CtBaeuVi1kiBmUMdqYLINETaQDrw0rVM9WuBlL/gbPdqZmSfSXNa3KXhnBo09UnJRD1ZQBrgNUIarWSsb+ifftQUdjhwAUC69aWeXSIHotkQ66wyZUc4HM44JtB3xqhzSjrdPzo4UAbFUD3a5aYDWjUilSGyOduc6BnbvHiJelexm+qULB8xaL0ax/7g5jBLjVE3p7B8wY47k7mk3N8jPd27eXSBi+StTb7emMQkxG2XG68WC3OiJ6zvv1fhnVKwa2BSh3I+4RAiUUTlVCyVO/QABtGC8kdg8eCwuJbRJDlhxTlR/a1waZSX9EVLSfN0jvr4BQ7Kz0ZWczIqfZiHOdJDeqsFAC/mnNgIBIFO85rTN4Jj2vMz3nh3osANiZpxaQinjtnwaTUs/MYo37/6q++mpYuuRJ9zrZQhIizAp1E5LSgQcg31/4ZVLueUrIsoYXTc31jlbKtCOoGZ0wKldO4tFOCAibqVitE/KycmDgql+TvuM4i8QICOalQJizfixODrIKsvGYlvQe7g3bTzH6fQKXD9ymCVhVUtNnF+xXJQeEHLqcQuE5W9BxyIdoiEheNbOoxkzT5x68F/5W1jnXmjLj+0skaSCYM9LTVQ9gukUyHVURgjTyVCYJIkZPx6kBghw7uT0//P/8ttSAFWSV4YY7hXiA5G+sQkwoqati4Pr7ez9euv/3OdMXSFenzX/hLxUZJ4BYF4HFw3178hGVVEC3AgEGS5kVXLQQBnEJVhQAWilaMHfV5kcBKJ9uPhOPuPQxxIcAw4A4R+/Bl6kCjcENQ6RqqAWvC7vr5zOydMBippfK1Y8deEPm9DDKYQwA7heojzc52i7N+a9Fp37e3La2++cbUQoJcy3uVQ13pYY/0waGWNjAMyDDslMyYcpVboOyDmUvAu/TqFc63TutpaCpn749Xkxq/egKZMfVtzwNwVFM+d/zucd7TBuoQwhf0UIc3EFklAjPNy8pL9KTYcBsBxxtf0d8Rz7O0f0v7Txusmk1IOJXAjLwFJY9kW1AAZEUwM8gzGeH35kyfFTQ+B6WPVPEHWoi0wFrueQwUiK49balc+gQ2WFWXCiuZBGO+BkRgtUHwPwlPZdqn85zfebe/KU24+sb07R89S3UTGhZPfZBgsZ7zUIYP6mJ62Wv4Cm20AEgm5/7rCGwUFkxuS1JaNsFtQA9ezeI4wdIuogrt6fDtiCM0kyXE1TPgBDTpnIJjAwTnAXJx1Qa16rV3gYyrfW65X/DJ4TMm2r1OWcOuHmFA1WzG2IugtxGDdRHENoCwn+J52wDXy4SxpYtb0pULZmDDz+PPaKi2wksCqWyoA4u+/Z3vph/SfJYlxP7Pv1yHX/iFX2DQy13h/7R1QZgwxnKdIqFnLTd/ZdVoTfdo2r1ubzq0j/Lw5OtSxYJVqY0HtRvpozYCv6N7txEgEf1DXB87dmpqrGkKdGV88/goSdpReLlxKsoEGlo3qgZqOyVJhXXHEMCqn3YEPs0+5IZYD8a5TkqPvv0xAtcJ0e1ro0LWlc1Qex8ZgPykMN4cTp9tjFDlnjQkuWuZoISH6RhZuz51cJY9g48HeXsDNAh5kQawLTOnwQu0eUIFsawlWS4PiOCiGcqC6K8cJqeNqC/b6bhUfs9mmh4MwwmMggdWR6MhkkJgF2XA2mFUsg5dHDbeU/59YwXdmqxfH59ZXokoNnNcphK4TSV7Gz9CwMcDipImB7jKKSEllMjSXZQ7PZg8Oe/fZgY7lit1FjbasL5lluFxAP6pAlWuwNGXi8SqxelayrHhiTuA4vlNaNxiFIco7XewhiePn4UXxfbAAW3bsyPd/eC9aN7hINjwNRxqHUs2HgYB+Znq/IyyfQ42bkUZRXSZdeyz7BwNFp4/s0a6QJnmorTNXXfdxUjSVdGsF+8XpeWMvKgLLDUkDDjNTXZ83nHHHRFAiE5o7HfCTR5FCqcXAe56OLCbCZyUYTlL8GvC4n48DgocjCLeUwUCJ94MGdzIMw1dQvlKLknW4ZUmolURFZ0NArJx4zrMAWg6tu41rmkr+oB9rM2jDz+SRtkbZ7mGYWeVk4EP0GRRqX7oBasYGEA+uKqGpqsrpqYJ05mutYeGxc1tNPHByWXvby1nhvxnP4so+JzQtfzbz34mHXl+LdxvkJxbb01DyFv1Wg0BDeBi48yMYnymwHvTQLtHtrOW8l3r2ANOgDNYP3QYigxOxX3XBIJ4Cl6zJ90gycDrBJ3IKjesokmtAURKisDUqZNCccB9OxuB9EKT0uDR8rX89x/8+HGaJNsZxHFFeutb347syzWIb1+TPvgffyMdpiwn8jGPzul9NIe0HWxLs+AEisDsJ9BRULseKonPwUERGlm1OdUXlidnk4VnRVtiECrqZ1JTIJplBn0lJ5cRNwJYDL7IpwikZ9sgx3JmjkzzDO8IvnCmUgIyQpQbZrJdyoFeFM9wWhPgLGpXJtEk1wwaItpv5+s2GtRMnHJpL79nyN+YCMabOFgA5+kHlgyqlxAyYvxPNFd0xD2bub7KBaHtzJ9O9pAVC9/3/vvvZwzvjxCnh39Ks49NdCJZcwhUNjo+mvW4vHnBc2PT1WHoPmNI1PK95LjZUr/36ThVz4Ho+hQco2ie9/Xyq+uiTH3X3XeR0O+OhDB4/J5tkUrOidcmmhrOrnRfKspMZ5jLo29/W3qSisGRI8cicbHxVH6tz8FzZkJlQOU9B5JUsoGFLJBoYyDfvG8Mc7ChhUWwEdXn6Pr4KsqpBfJWlJSjeYhnXU+FxXtXH9uGM23RFezPw/iru+++JyQUx2DfBgyUonKEzTx5NP34v/9JurLaKUqms3nHVIwAkoiIViLdBCXAgScqAw1j9xwJ226ndmjj6jgBPLh4taVNbEb0V/BrGwBwZjG4xER8XANasNglGSKZHzrMWOJ1aTsVCpHswOhiT+amw8wbJblmbeSn2+/hfpG6onSjCKywYht9F9u27eI5QDmYNZ0mWftOdOgjULHWM474IEMHVtAI3ZpquedaPuQkvQHHoFVMsUHYsZ+8X7+VPpJZ6TbjmbZpE+ds9JA3cl5dq0nYg7Mk6TYOV0JjUn4soC0CnFnsyQbOiVPEtmMDd+/eA3AzMXSePRuRqNotHns2U2T6+J77uWjuu1zB4vI+mXyICNgJujzPMa0OpNTx1J45ddHlbcaYXRINE8J+YwsCyylQqyZhV2ZDI7ChqsyhS1TcGvG9w9o9qr9jSLpqbQo1ebHrVJtEAG543U91pdMpd/j6Wnieyt1387uzb1qd5t/9cPr0l78eCgQTqBR3wyd1zK6jdzv5cwjlic6O9hL1LSOwEYSW7ELc10++9OM8Vp+53N6nnnwqzpPnJKo+JsCl6ocBq5vG/RrvaUAf0nkkx/iGTp6rz8Mqr3uqFx/g3jEItmrbj28eQQtZwygI1YWvtH9ogKRPv9cMePjyK+tQOZqT1hNIL0FXv4dzNQLA1jwF2c9B6IXIxoUauHQG3tfCxvf/+Yfpe2giByXsZwTtP3UN/oUvFtxnv/2Od7wjPfbYO1IvlUPDl8IXxLmN2IHlWPuNq0Yr+8rSpLqpjEbrTVvbiOonLkh7iEf2HwIl3bYnnWDkHh4mnSe6r28k+wMJ6gOKb26ZmK5beTNR+yXB6oyeZPTRDVrIpGxEDN4y3AgLMth7PrWhabf/wBEampD/YGO8/Z3vhmeJmDsLVBjiyFadHY5RNIAROQtqQnT75U3iZxmIiEj6gI7jyF987tmgEBjA1pItyf3YSiNO8EvZwCsgqo+DpK2rkTeqcVLqaizGYhLc2KMEv7JSR234AXUWfjcWrccgnYLjeYYgSyeRZ7kzt5fSrx3wUUKLJgSxI4NviOdENINkeOMqMN6UJvoNYDkhkzAkUymHzyC4nmAZUiK4CIpZbFkuk1V7qAgYLf+WKU1iQ5ZBvMGyAaxyWSKv/i03CeRVPmy5slMkAQawQMzBMXbSmgjsCAjvs+t2pSOUwrv5uTqaufpoTOo715nOgcbs2r873Xjn7XRsduKQmkKOxPuyuz20HUFl80YqdXfbbGbHP858EOTNcspQTGDJXePCHD6n7ejV6vhOk8EvXbqE8ua9oAVz81rJ5ePnRM9sIJLL5rmw7Cnqo1P3GbW0tAb3sw/Uuh/FhLH1jci6vB5oTb+NTkxekzsokiQvykOrY3X3G+xHl7Ui+VxZFXsmByZZa1EEbwoojrJsWza9hq1H5QCD9jrluS1MLxvghx++74FUy3v0g86dBFUZ7kELkj1lQ8QYuldHBk076PqkTNnH4A/l3eouYGAxIObv45ptoBtK7/3t/0xQDLeMQQnbaGYb3L4XAHw43fKOx1I7QcBAGQ6SZ9anritoTzn3MYVSoFrHBtyWmQ1i3V8r4QhZQj9IMKJh0nn4cyoOqHNo5m3ga3NWD+X2FaAtc2bNDBqB42WlWthwFQ1U3GO9uqEYaYOel158BerHtPSlL32J37sm3QOFQiTWxoP3vPd9IXxtQHoNicNxgt22A/uDD9uDszmwf09IhI3F2XdRZo559RhUFSpO0ygkJcdA2rGlZ0rDOjJKar5lMsa+1sqH4Q7fFs7U8y9a4ZmeyvNyX6hWokRMJIyBrPFzasvKFzOZNIANnhgOv/i3rpY97BANu28Ncm0enQx3dAqlyFdoYskTvbQx2qHaSLp8eQ0xMOQinzefDd9fe9cLYmAgbkNqMaFMZLOgKhTd1lKOHn3rWwm4DkVJ+BSDVnyGJvyu41oCTsvqollZ/SCrFohASjOoxMkWgXkE7QSEXpsBgIHrYoTobbA7jb6xtng9yZiSWg+TiL3y6ithIwtJMr8/B+koh3nY/CPvephScVC1uK9aEgevdd26dXGObXRtbW0FoWciU0lazEDOgM0mkdydnscG59hEFRTlwXJFy4A1uNG8t/vVfVj0FChbll+Xo1k2jWoTnLTG3uBtYyAJ92xgY7Cuztmq628AueY88b1eO8cD7USfm8l5T33pz9PsUQJzAqOcwljfyk0/Q3Bg+7lXiiEEUWxd7FIHe6ZbipaNKwaw2irsdOu0WTTO8gZj6f2gSleHL2lBicAG43qqQqJZqgJY3XNfbUKWb9N6kuJQCCmQJC/Af2eOr8/VAPaqqxbFWmWReaQrqQyOUP45gK/csnlHUFxaW2YRwE4KG+z7vU7g0YaPXoZfW0o1SERZqaxTDnhhb0+F4teJ37Jpa5AgVq3XWpKOGbyP52wf1dHaJlROsMdHOJuHAJcEPgyumpA4bJk1J81h0uWps6fTOAaqSLGReufEs5dfYpQqdruQlIugVDpecFelcZUSJB7YRd4r/sRzkTnteX+UNglBGU2o/O4Z9qzonsCQ9kOwyCbRc1a4rNBxLtzjt996T9qNPZwA8DS7ZTq0Eaqp2J2JPMtuEuo+mrfGYMtrhNs5rxdY8wgQfZ422vN3L5dACAq4xgh30NcaEoZ+KqIzVqEpfvu96e9+9DT2WQCpEmrdpGhS7m4/DZo7DG99bVAUvVYpI6GNHQ1teb/4Cg1b6YWlc6AvtZkr4iQe/7e+9e103333xfcjec+1p3gPQRzPtTY+aBVQXThhQekzGegGRZWip1qSIMFppvSpxy4Sa0x0/PApRiiPjbHf+j9pSUtofm+j4fEoz3n+/CuhirSnA1AslOy8/Y47o9neRsfly+ZjAwiAocpVSw0JDd6shfssygl/981vxHMu6B6XHmT+1+XB6E9+71/62QxUZKT1IUY6//zPvxcaw/lYL09swZGPJlibuF78zhWjdpaPgiDB0ONix6fDnZXppb3tHIq+tGsDZdvjSH3wfYZSpPFIA02dSJPG+QOp5YrJ6bprbgd1arpYNiog/oJSoNE2s1e2xWktXeeOUeKAx8cCHsIQDoD0zpzVysLdTQDbyMa2OSijHgZuBpgiMaYeOcvL2ZyGUaOe0Qmy3TCijJoFgX1hzbPBlbSTV4dv6XTbVhpxDGY49Detvp4sCqI8PE/HKkpiF4ElXEUPsw4jfjS68ew8HAWFDbF/nPIE+EJ72AgdOHgPbMFtu/v2OwINMFM0cCsE+QO1hAE9RMA6DgktOVfK+JshTmKjt5wEwSJQaJIrqiEz+NfxgtJx69FlbglKhKDcwJY/5ZaeImDFGdBtWqFTUHrMLAyjVCZtgMB1hJ9zDjgWMES2R+OBOwGpOr28bkeqJHDdQTB5jAy5Fk3UCg7oWQL3swSg0yhDGRSXEbyPYM1FMOzujBGVXKZlUQOjQDJBXZ2epTGNTncI10L+PiPXwefjOjmP/QDyT8V863k0SLz3fe+L5zkOJNg8TqPmS4crYq/REvkrMnxRJCWfBuANO17VAGEdxlt9PwNY3+uWW94U44MN1kwCRGiCG8n1B9Lk55SQkHCUBEXSRPQrNu9Ng6fbtm8n58CkpYqu25fSxi1WIGoCPR5HYkA5IB2g3NbfBT/Ujn/WQlL8OTVeOWdQXYNXZ9WjpgyFAwziZKa71KHasY9y0x9+7i/T63S2vrTuhbT3lRfTLIzCKM94BY08R5UUgltXzrPrxQFIh+hHsm3WVJoqoDh4jFXo2AqFYLJBCsmADnAfRmcbSYLo3DQ6kffu3B736WseZcJzVA1UiHjzPW8OXlE0WLFn3Me+nxI0jSaQvJcjmtUIfJ7gxKldawlaNI4P0hQ0D2rDfCbgfe3rfxNn82XO9S10KzsrfR9nYwnay6cJwhzd3IdhHwcCqzPy2pv4o6PeC93BJhsnpkU3LOfTv7O+n2gg0YF8Og13JMPZGPoSfTWAPUQCPA96iaVWh5eIthoAZ9qB8s0hVJa58QFi5N/3r3AO/M9zP9bhIp5/DpwNQU6TmwUKtZn9GjqtfC90LNmbk5FnE+0TccxIaXZURaNqgRAUTTpFd/XFikWpoSUn3UIKKV1Lo+khnOx4GmJPMz77GI0+oinu+4JC4GXryDxTBrfaUxFoB1UUZdW4x9DbzKCBZ8IA06YfpewMMjpBVT1/rp+AgH96OKu+p9c8CZ71WdYyHEjQJrTBWeaqj56Fe+59S3oJLW/f32DeZMYANkbdBuqdk9XcNX6J014gqQWKXTSmaRf8OZFu3zOUR/jdAsG6nPvofUqjyPFwliQK1JnPtTHFMeKWY+dQwZDfq66l0/b6S0optQSwa77yhTSDAQTlNOyUsDLbOgEvCA6qCHgNegherS35or89nQ7khw/12bEW5QQjC/BXfSxOFQGsw25E7FvnzSb5OBHVSKcuOjLbz3c/b9m6ARnHlyOflxMacevFl/8BzaGEwJp0uDcyIEBlQpUZ7IfDRzZv2sbZnkryMDsCWNFbd8cCRc0AACAASURBVLITDvfREL2c4HfpwnkomwwG73WQwE8ZvjEiuvAInaJkI+0kEUv+oE3JyFwoTKzdeJLBE9Dm9qF0IBVNJNT1tLnOXojFgEFSkToEDnj2+gCpDa+8spYEODcxed2ZTiJH06BNKpnjaTN6lnsbMh1EkKEAu4qlMHDTFsur7iOJ8uf8WwDFplwb02wWVvFGcOralddha8f+v7S9B3ieZ3n+fWvLkixblvfeI/FInL3IghBCFiOMAIUAf9pSKOUPKZvSMsruR6FQChRCCCRAyCIhITuOEztxHMcr3ntbsiXLlizJlr7f77rfxwkUjrbH8X2irh2NV8/7PPd93ed1Xud1Xuk5SI3GEYPSiLFDsT7E1YWSeD+MdQX2mjUSAITBLoDfEZvXONP7eJ6W/AWwqiA6AatdrN0aJUQMVar384DT4bjLzHnd9enm3z0SSU0ZhIZNizWcy+UQUJ2HGCuP5M5hPWEFyP8bQewdT/JpXJJFdm8coIlOyY8frnldEUz2bJq0pH/jjX+f3vjGN56IJVkOkEm7TivP7E/Z+5BmiAMEboJ4Xqcz/GWd2Mb5J8mILZvXov1eM82ZO/e0ce3VoVcXLSuNGsUaEqxKsNhsuB6mXi9i19gEmP0qJAM1aGEvvvAsJKMHwk4rkDYvHIMk2DNLkMT99Gc/jdjZixb6jz+KWPhfvvC/+IRywPe//6/+LIANG62Ft8/pV3tSC6ATcAxEBdLaxUSe2rE8nLb03a8/xFQiMgFuyn6GPw8cPDZsPLq6WunSbGIk6/mprsqZ2VmfUhw0L79OF/UCurlryQg62+m6b6pHL0ejFSVlS9UnM0L2bEZoNsEUBVMTzRslDY2gLTKWonRn4Mrsa8zq9Q8PL3SWBGhLY/4uGRoXudfjAlu/DssuytwDAX1ve/Mb+DfTPwAiVWTn6tUEsLoQDEZasI8GkTLnd1Nu76asFCwdD3H2zBmw0kyUonyiFsvD32D8mlddlm1LONzs7DRC5Skigm7uC4EGczCeP0Lw6KbLAHYO5ZDx/Gnk9/axYRxvKGiqMThGoxZNG6XSqixlGWBGAKvmtQKgrUWMgvsKmMhyZRcyrlx/ObqsfjV9jr4DvMrCgkCsMcafRx5+PDWOH5sqCWLbDnakFY5Q5H0OBSDuA0z42qMoF/XAHNYQhDM7XEzrEVCURWbsesmG9EomDA42phAsuK/eH8cWeuBrcm2n5V4AskDfk2cybOprLr88NmETOswBXKulxAIgRIc0jgOHAImOGnSkrYyE04n6Ce760wm2nn9heZQ8nBYjoP3ojTfyDGDDNebmw/0e+iHXJ5tQBsjNGPYt6oM9EbknAmBZBUfL7ty+CeY5u2Pc+qvfAORwCgA4XXn1tXEgHQOE7sOGpZN1dYzrq0Fk20qA2sE119F4YalqEPtd5fQxAOyVb3oD4Pf8dDMH6GpMsf/P33wEjevMNGxMc/rBl/4pbUZnWss+6IbdaCNJ6jqO7Q6JnRZvZ59+WjpMyX3S+Imwg8PiwN8AWNU+bChMoQBWNmEjLMTiZ56JIDZkyODoeJaBdR/pXqClmEzjxz/xcRK76SfYQpnZDeyZTnWSJAAbcN9w5HEjeliD/Lp1NFpyoCjRsNFrBWB+AhZ0e/fup4KyJaYEnfeKi8OX2f03HY3zXrqx22jicozwYN6PycRAnUp4Dlr8+GzdLw3KXASoCroIyJmNsdGJvW95zfXOv3MyXLKfIcHV1cL9PQ+/StdI6B35yayNLwFYQTAfL/eBLaRNsS85EHoJvhr4u1fNPGRsTaImYExvouThYxnXyW02Qo7ivqgZtcNfTb9xrWi88DVfbgOnPrH4fYJoy/D6dhalQZlQJ/HMmT0n5AR2bm/btinel+4GEyZM5F6zLyPuObgjd2sbbwQ7JnlSknFvQv+bQb4gwoqRINhmPkGsQy8E3TGshutQry8Y20OioV1asKB8zv23nmTGe6aJebUTGnldDymBx/XXX58eevhh9uSRuAfn4YBxzz33xu/0YB5EA6zPNqplJrCsn6J07LMozohC86quUXDsuFt/p7FB9jrG8JYSlpfATQaEVmr0qIwqirGWReVgm+kMJRGs2xRjabuPZLKe59POmlQPXIu2+LH//I9EfYD1BhueIVfIWOgRTn3VAFhN7HXGoMHTvV83cXzaQZVkL80tXYyidfpiI/F5hGO6McOvrB2I3yoac0vxUycAGvYTt91/Q3k/xkKIIRjYVatfYOokzVFmBNFdnpOpDGQzmtVf/eyzzo1hIoXGuofeiEokDX0QCTtwvlm2dEXYvE0GLAtgC8n1c0ueD4eC02lOno48rpO92gFo4mFQSmftAQKzsRJVBqoeY1nfVayjrVQ+ynFIGE8iuItGrR00Lh9HvmSTllMXZPaU1hg7TKTPxHEoJH0Ob+EGtlG1EwjJ/hUJZEjdXJfBbwNakRP5bl139rH4Wr5jKx3BRcdNyE1ZAXp4HodIfG1iOkjc083EpNwx5504CCkPu/iii6IZMWKHAypwVKnF83f+nOk0ajH8iL05kGmGalw9M3qQTLQh19rC8zly2ClsOnawV+hxMPIclZmuhpXmC82cgyMBqjX1VWkUbivnvvN96es/vpX+nzLYV6ZX0q0vA9tzhJi4dwdTQbdGc7oSRoGno4A9G92v7gOrg0e47kjAYv9TzYD1Nll0v3Wypt72trenT33qU6U4ZxMqZyjSr2CxQdhilHD54FZZbXbwUwEQxW4Bivlb61CzJIdACKDVuDo9rUu9PddjIuBNlxiSvPFctX+kC0co70c7TV8N3IeejgP45Q4KqZj9JjXGFF5LX2OXbzfPZtmK59N3v//d2OPZKu3/+w/Pm4997MbUgfXcn2JgA8A+9sszeEs2Ioi6kQjwX71VDamVRq0BgNjNq3anu3+1PC1Y2p7aeOCDho5GDzMmAt/EaeMo8c4HMGQmoAhQJ4JOSQMluHQKlyzdwf070oSxw7C6eh4fsg5YmeaYyz6cLFAAIWPmk5INsfRTjVWFDVpqF13qYb8TDRhZ6Gzjk1oOD7o22INlK1elFxgDK+BxVKQ32Ekkq1Yu53t7OWAnp+lksK0csOU8DRt8KmBJ6wAsZQ4WAASZxagb1XWhAislN6OArBHguJ/g0ErAdMManF2oQwnAuiNoPF9YXBUTdwSilktr+lh4QJojeg4yKnYYut4LOUQnA14bHeHnhJbo4sRvlUYrWYEqwG8tQTjGa2pcqSSBRKOcsmwFB5L2MNDaqRzdVZlsrICW6+fNp37ZV0fzEYgzgHUCiJZBFekJdI19duYCIIZNnEw5vjttoIu+lVKsVkfVTjfhZ2dOhw1Q0g649tDw2gy+ai0Lqt8DS9Dh1y09euC78WywiBIrz0dw5xjh1RzIBjANlWfDNFyKvlXrHJvOZAHMyi0xm3364Uxkm/HWy9jBCgqULdX2WaLk/lhqWkpZ1IAbpRS+/y1vfWtM17Rs4zWYLVtOifGaggxNp6MsnCcjCbrsqjTzn0eZXPCwdPHCkJRwBqVFzy5NO2hy03brMhhSkx11Xr3MDT+KfdhhgFwlwMcS+r4uvEK5V4NgoScR8I+xduZddmW6+n3vSt//0XfS8488nEZSrejphQ3jcX7unz+bdrzwbHriZ79gHZalXbxyq6AJCcExWBcPj1cTrDcwHevAhnWUghiZzFqTpbfjVO/aGWjmKlgXBwGZK7Fg0nxe9n0/X6/jGWut5AGgXlHd3pe//NU0kzHKMtyCIBOGVv7eyKHvcA6ZTdnLSZQTBYgbkXTsZl3IwD7wwAOU6SbFnpqKVGMnGthOgt+pp+EbTAB1uouNdDuofvSQxBwiGbJzXy1bpTpku6NLpcOd/B7Hugruik5lN7gMdpQkSVCUARQA1qTHoO0aEZy1kGTOxP1jEevK5rOoxpRQQXTOEzsisEeTlRlMjkrFv322Bv+YIGacsurD37KBEwF9y5U8udYsBfJz/lvGZCcH5CCSHEv9Uf3hf3kUsuNU89r38BVgWXEqTPo9UIomD5teYugEP3cqw1Z8XZM+RzNa1hdM2iT1DAlJZqAzOBYoCl79s1dWtSTP0YZOatKve389wARzglZL6wJYQb+vfYBnooTgOdaUo0lj1Df3wHKs72Urh7/X3Ml+q6Va4z6PZkt+/7tuuCH94he/iINa6YgJ6K23/SpLN/hoRH5l6dv35v30o6jEFIDUazQxCOeRYMzpD5CB5Xf4cx6s4UrBa2aJVtaK+hycziY0iiQgdM1+je5r9PKywVqSed9eJPkQKw6kCapdH2PudyXJ9MJbbkrNvQej0qabnk4kqlKp0mOTB0gnlKnM7rO5E5Zu/Dlnpk21/TQtbaTyQrzkG+aNn5p1nUg+2pFe7WYPjGBK3tRpeEpz0IqOmvFFD6cVgR3X9yJTm5Y+x+AIhfd/wL6+dOhrAaj8YY5yNGVzxMluSrfmYf3oMnft2MeUvBcicZg8hUauMcNjrwgWn332OUrE29J8zrZRznwHtNnlcwR5mkmTbizRVMW5MYYGvkPc50PE4DKqLmOwqNxG7GrBcaALBK8nu81Z6vpjX3DuOIpaUDl27Kh0yUUXhvOBE/yWLFkazg+uZ5t7ipKx5fQimeqhpO9D9rwMH+TYL05HLFVPS1pRf5cJs/0d4Z9MUuc4cGO142GN44LRU+bNZZzuxGB3c+UEW0vsD2uJFycBCltofKy0ccvElz25j/N5D76m+wCEOxnWg3lS1pMG1MuPQ/7QE0dDN5XFmCtGRWTkvFnpwhven35y94PEW5Nc2GxYZzkQNbD6x66GXd+D9jk+JEOs9pU0sIUOPFcMcvzKVYNY1vH/XCdvxPbt1ltvPVHRDSsxXyeS9ygZxb3Jssy8r/JP5ySoYPR7AfMW3cJmi7jayfOsIAHy2I9ma16jA+mT0htxi1IKpZAuMhsgu60gigSpNncC0KNpnefeABY4RLP9AIYeSVhYkFi3cW36+je/FpK8/z8+vIfqgj//+X+kiZCpen9CQqALR9kDP7uov6aSUkUZnYYVNCUBQPrJWLFb5kYDKLF/6u0sS488sz/d88jGtGc/4/PqphA08DDjAJl7KmV666Ul5iMaJnxHASI0885BcCmU8xEY0OPdh9LUyWPSww8/hu/YQTKxEbgQjInHIXgQBMYTKWVkGtabhRb/7ahHQYwfaiT9vPS5h5rs3HI6NbW50j5GBtbAq6XPagCs4vsr8XY72LqPw7oN4DkI8GOXOno8Nv4xAM9AO/N5qNUsVG0zjpN5mXG6MO3idPTtLg5PwU8YcfP99WTPdhVGZ1zpQLP0H2VC3rtjGSvxHDzGk1dbU0kn5Eg8RC8kOMyw+QEbLcnRCr5PI+cBAlgDDtlujbpTx0ZqC2LJUKAK8KwAZFYCUKjJpuPolAS0lQDXMvWvZInHZV65rn4lBDAXWfEsJ1iRlj+1OFWpk5TVouRVhS62gsES+9E0afi8l8DXDbKvQyDv2MONG1az0A9FQNaKSoZA5we7wfXDVKMU0MDAxWvWxhhSs8E89tFkZztsnaVln20Xh8opdEhrjt/O17btBAgRIKYw3jfbPI2Igzh3pzOliqawxx59NKyaopKh/gkmwoN+OdN3Onk+JjH13A/Xh6Vly03KSGQBDB7aD8VgA27DRBgID1YPdMvlgldPtOvf/o4AFffdfQdJWgMymUNpFVZvPrdqEoJXoVNyoIHP8xhJxzHuSR9rTi3oTliaGryTjwEGq1v2pKGAs+phI9J7P/25VDViCMMRXkjdeDVueuZFwML4tGbn1vTe99+QtixdnO794Y84MAkcQwalXWa7CBBMnHQGePUrXpE2o+mu3biekbPOKncaij7BPk71SHlClFUK9VxVulM4mY3u882wheq5rWqMh1HXEus973lPaBkbWfub8HjUxkxpx146U00SNwBY9WBWj6f12TwA1jrs9HYBmJQaeL9GoKtsZuKQ4L+TcuWMWXPYF3j4EjkHNiDzADBZ3eiGeTcJ02ptPIyJYNo1YdKzimRGaYyym5CaaDHF0/JzfgjKounFIB6HXC5Pj2RMsFpKmzTH0DCmI0MDv1NWJXxmiQcyIDXsS835BQJh/RT/k4kvnR06cvD5BvZPbo7QWo1qAEzxhIkT03NLloTu+4SulgA6FcP68F8taWBj2pjacn7WOJf1YJll9b3U8h6U3vh5py0ZL/zeqBhZtuYAVhbjmm/i2e/Zuyueh8MKfG8m/fmQy/pkr8VEROmHLhJalHmw5cEDVnuYBa83Lof5RA55CYEpNOhswVrQZytDuGP7DiQkrwgJivZzAnz3jZ36JgfaHRrvQncP0yPI9D4oKXknXcE/+clPAkDLdl9//duw07k1mtncTyZMxsWiicunHbZKgjnPdg9gwKHWhh6oNqyavGgP59eUgghclDr5frMxou+MXWxFSteHUrWtmngY7B3P0zLrzBkzAXfD01i0mtqSWaGpo8GyjTiv5KuMs2bTk4+lJgbICFnc8v28PwZDcjC74Li/xOgjJKHVME1tAKRJTHpczzc8vXhJmjFlVkiZLjnjHHSFO1M9pdYWqlfbkJuNYurgtOmTiINtYfc4HG9yfdKjp4F143jup556IuRrf+6jCqLhTIYCzYN0cX0HgO1hEhrXpYH87p37WZPLYO2acCqYBIAdEdUlmf5leGHvI8k+mapaOfG0xn4F7pfNLyFB4xyxDK2t4hCqNjoJaKs4kGEz+zj/NtGJ3gPz2E3FrdqRqcjm4s4Ha0jMhJVzXZdzts9CljccKcFzEFA22qqTtbFO0JX1vRnHBTNnJRKQ4flc9MQUxEec3+rTS+vav5V6qfnOMVsLRJJPvkdAO5rRtk7d1CHEqqYkVuigaTZqJQZUwyAPBqDW6jIDIdXOmb6Jc2YzSXkH8buH86wL4kU2suALY1BK8UDoU6FqnjRWnM6+bWb0+PBZU9Ir3/e36Wf3PcrEUHARTdhhVckrOPSoAw/3dWtXsqe2RmnfAT8+j/CUVq/6so9wKInfJtFXSihsPIe9nI+V3iOcbyGBMg7ZB1RKCiNkKk/wrkSindl7P0pfOoG3TGaE5sbMaM4USFv+B2OEdzLPUCcocZKEjgyxMdwhVo5iloQwnvsse8JpI5+1FTQUdx7GqQDrTe0v+7j+Hbu3py9++QsBhv9cUvZnF/v/4AveB/tZvvrVL6d2qgn/FcBm15myf/rA7P55cxl7WYv5fB0l8dCs8KZIR3q60VcqC6iAzuZwPtw9KD21eH+6646tvOGmNH3GxWnuWfMou0hBZ1PlWgSAx8kcoZHIUACbdN/3cOMeW/gQAM1pDt3pVMpmv/71HZGlnzz7ZMpy+0PDJJORnQbIwNCxWHqWNau2i1TGzfKUNk1RmspTeY5SKogGIw4tpwCtopSyn9Gok9BY6l3p6FX1amvXrPIoSGPx0BvPRK5eX4e8SxAcgnkemGC4mmvIVH8uM1sK8pAbWCp3dhAs98AamiEZbGWRGgjIMqU+SK9JCyg98jyUw2jY/I51V0un+eAm9Gd0LdZSZv3rqUPTzFp+njJLDYGglkhaxsar5d8hcA/JQP47uwwoC2ADA0j6dRrQH9XOX23HnElNGb7M8beOMiQIlzkRJhwIiNAiN5MM9JYt2GVYopV6OMJ70B9uJyBG/0BNzdfT4b6KLnQNVwR+xyiZLHxiQZRrZcg9JDV5jxGU7LA1ZMCCLQ9jmaajMFA2ATlFy0k7sin7AVNm7gJQGQZBlRZOZtVbOTRlrcwgp0yeSLf769AATgsQ+5KHZEVYNd12221py+ZNYac0iMYDmde26F72cB8cgDdKmKyhdhiRwsczpikbDLmvMnYGV4F1jMaNTsry9OlPf5oN3pr+88c/ygFUHbQBhaA4gqldF1xwQQRjvzYQJvyoJTGAWg9f30MAHUCi0LoVuxYSgAG8n4G8/1Ew3AMAwzMAEg0Ev1XPr0zvwN+uAdamC7B705e/lvbSKOnz2M9Bs4vnfcgpPDzvYSQmr4SV2f7Yw6mG4R+1sLvsNK4pZ/JG4iiiRiSDobBBkGfTCFhsuuDc9DiergLwITzTceMnkVFXplM4ICeOn8jo5isAScPSYwueTA8/8liwX4KJzbgJbOM9mIw4eWsqz0FNqpUNcdQmtK6+Xxt+DmLPImCZRMJQgoU814E0m6wI3asxW8bAZEa3gi7WkWvGfb1mNQA2nEOyjZKNRwI1k1jfW1QdZOEi8JcCNu/TdaG2zNKck8Q206ji1CITNIl716NrprByKkptJ15FJoT/UZwLZsJ95/q0YuL6aIaptDN7KZO4/FywRbxHbahOguVzkpzJsgxs1r8KYEuNB8qagikhPqlhNy6paWaNuyb9iFIrn3efDAi3FS3KTgZAojvExm8VzHhDfSNAZVjYokkC+KFcyVG+vvYwmmi2MJjFBrniIBMYer9sejXueI0ym/YBbAe0RqKgYwj7cgQJos/E9ysTY6Jg/HRUtWC0cI4pz8La6C/w+8YDivfjZeo4Zu+vmsgOypYx7CEaTUuNm65D1mNmUjmMtUTz37JPpX97GHvfZFljZHHp0A0fXd6zper87Hy07kE1zgJ1nx6HM6AqmlIDjVSGX6lrcDCJ+XYaeTehAV913z1oFWXdqIBxTxp4/wMAHkNxfKhnnY6hefjgVnTHxLsqYq9nhSXdRnSV7fx77LnnpD31lWkxEqtpU2dQidiTLr/ssgD59bCXbe1dNMXspBw8hLUxjQRhX+zF4bxuJ5phgYD3aSv7aeHCR1mXMOlag2VEwvpDQ60OWGKC/5122ulpLueh+6KOPdFiw5JjXnnfeyFlnlm0JOzMppLoj8S0Xz/XKt7bFiRAVa5FnXHQuQ8hFtfqC06AqKV66fjfCvZEN/egiabMAayLVTSmDqE5ax2ayKN0pIe8BDAiE1w0SGeNdzF8JDfQCFgjcYgEo2QxZ3k7wFtOKIr9EMmc0wBL56mlscxAZrBr0h2Me6aZM7vO7+i205/n0coe09Zp5szpWfbkk5el1WUBIqWyl1S/ZVvaSoNcLXF8IHItFjqWWDTO4dO6h9+PCRSvawMvbhWcFWKR//rhRXHdXJNtmtM4b8ejUR0GaL7mE59N//bLOwH9h2g2Zywv5ym3PXoftkjsoINV+lN8WL06LmjMWyfOO/eB4DTLmSDqtHksSSs8p0wulL2oKw9rPqu7JQlU7O9IDLLVYEz9ssTIHuxlfxZxLazRAKo2ykd10Sopa0+5Qxma70Jm4IYxljjiOhpO+bd/+xw8nzuRXRzjWRa9KlmuyX8D4K2MmrgeRWesBOrTn/l0xLaCAf4TN/Z//am4Z+Io7tlI7v93vvOv0bwXiY6x28ZFG+Z8n67Aj7371P6tDCqYPKUuXXThqQh4KQMCZFP5ftA3jSf1BNY+hP19dKMfq0n1g8fAmJWln/5kEZvjlDR+5vzoxKyowraEm1BGw1I/IuAB6EhSLwcxAmIZqkVLnwDoHk77AW6OtnwRHakLUTbM4OgD8kD0cCpmmtvV5woYzaYzwNqtm8sQufznwxNgC0g8OA3eO9jo6pKmEnCmTJkcr6Un5WrKq86WbgZUzJg+NTrmWxGw78cjrlObiVIqFu1iWScdn6un+WY4jFYdgMnDroMHvtNub0seMr9IDxq05IpyqCwRmRmTLxzHFsRJ6REaZ2sGVKSmhpFcfFdqRmdy46yRaeoASrwsvgE0edWh4ymvoHvZDlCCRzkAs4wxtOWwampZbdTSp6/MbmjATRksLKgtHcfKRQBbLmMqgGUaDQItfgaQatk/mGABrG/OBjnpXncYGS8lHoXyrU44Q6vTin2KWlyD6/OwNDvxVGzwoOXnN1CeefLJBSHVkAU/RDliop3LlB17bDLhNW28iaEAsXG9lzInToFyE2U2Jbq7uRSflyDBsoa+q1GKKjWNXXUlRuJYAVkyG6B/KzdT9m3Tps3pP374g2A1DLwOL9BGy+7fYjKTzTkeAm6CDpoO3JgeJIWFj8BBlqNoZNH83K9/4IMfDG3mvff/jm587iXvWZaqht+v5+w4WE2THJkImxu6PLydL00WbWe2IpdOssVKmxdwJ4jCBBsum5frVUqmi37WqTH1QxmhS1bbu203htrl6TAH9EEC2z4Cd4eyEIDo6MYh6dL5Z6bNjzyY6jevjelgmOswbSY/PvMizA5irarx7fWG87MDOeCG06j1wNOL0jJA0FAskCZNns5z60jnn3MBB5/+pIzApeGgg6qIbJRVhwEAiTWrVoSGVfsuweaFSBgElaNojlkM66JPo02OeonaCW9pWiATtkgCPu6Z3qBhSm/yxh9HOdvAdRS5TMG6HiS5UFJkwpi17KWecO6RzyIqEj4z/x1ANjOd/j6ZOv8dE794XiYz4jxlBBm4GnSdE5/1o3lGe36N0A1yjZbBooaohKEEYC23enCMw6XBgShqqQV+YUbPBamP3oucInS86gJJOoIdNjH0WZfKhLHllamwHrKTQXYnKPSghdyqYKBy2Z+1xIGsFtL70YS1YDuJuNevI4CHlsBSRk0bJA+TgunyfakPLVxZXj4/3v0j2C/cBry0wre1KPMWVl3F5wtdr6CmABxZo5hHPBfNawVL5M/H67+svHmCHuL3CdrjPQti5aYtqHn4xLlcOoIFMEq6XDMGTj5fsLcyLY4Ntqk0GoSI47qyWA0RE1QR545AZOgiUs+z2bZ1U1rNVLrVd/4q1ckA8mu4gzT86B1Zni677trUSDLQhxPL+meXp7UraGpFL97bB5gn8axhGtMxSIBqkunhp+PaAbu7bBkyOnorzmNf7efcGE6jVit+zZtpfBkmgJ09nXXZEqXxEUyU7GRAjwbxngu78CZ/8snHORNJkjh3lCxlZwOOyGDKMns+n2qHDKzssqd4G7FLKYxCByUjzzz9bGjJp0yaGIk+i5D935taRaj9OgAAIABJREFUqZp1ELcFrcY9Y5NTI6MxmHt3FHLmCDGwmcrJGIidPn6X7PEG/Mx3IonzXgfRUrKnyu4OWAyWdMzx1OJ7lJLYOBaZSIBNP2QlBeLR/OfgnwBu+XnKwFoFDY/mEqtos6+bTzbPte46copUHk2UWT8lAMep6kyaMC7NZESuAqEegKESvx7YwsG645BMtix7ikYtmFcImx4tuEjcdkLKbKPJqoXfczhUbOwh/F2PwKBnAHuCdy2dzv6VAZGDjacQhycDYEfitnTlJz6dbn6QanG7z41zVSmjDY68zuG2fVQW11PB2hhnXF673hM9dgsWNAOymAAZzYCOkTbsmAxQudEmjd+8jKR/FFUXhwS5/EO6E1jb75d4yqx2Oedk2AUCYP3j01AiousOPxHfK9tqLNTDV/jeh02n/uf+fDSfG5v5GUFsYU954t9UELp4xrLAPhuBrQMtfaieqxJ2xgAT8I/RT+G/i48cA1+6pSVC/mX3+L//pzClkIk3NQ0EwH4nZDBZfmGfAnJA3qv3LiaR/v175vffefdSpuyM58HUpfaDe9P7/vJMwOg6gqUKIaEXC7drEAGcoHp0r0coQWw4wKUm7Tk4OB08zESSvkYCAPR6aGcAMy5QBOH9xwElBN5nn1+E0fNmfNM2UdoTMHpoCWLyRrFE5ab2I0gXmS/BAv80i7TBxCkTseH/6D4ULIjlhXZAgUqOGZirW4ZzNSj8Vkvpe+llYeufaed8LSNGbSLqxm4lz98uGZK7KS2vB+qXSZENyNN9BGdeZoQHLUJAD9LbBnubvQwgPgCZ3dDIycpYIuXBKDMYUMk8cn5uTE9H+vjssWkirHQ9q3MANlu1ANyKSllgDnHZVxlXQK2uA2VasgSAFbzShAHbyAkeALYPap8uKL6XDVYDgBW4UoJW/6r7gNmah0eOLO6vKA6Eg4ABxlGXByiNdlBma0HTuQ4WroFxmfU0Ax1Cq7Zlw5aY0FN0G+vpugUWwlLosJJFk++/uGcCZsv7Phd/p7ZMPkuZMjemJUitq/y3U6K2YEl1mHK87K6fszQrQ6up99RpUwMkN9MYETo4AQ+B6Z577uagytOmZPBnYO0ku6S35SRKbLLjHgxF52sERn7e92DCk4cY8L4BQIXA/vWvf0M06SxmGo3g2qlPB0iqZJ6cWGJp2lPHQDwYlqOTLFRwdpxr2Agz2cc6r3BcLu+7GzeHStc4h0wLoOeoQVsQRKLRASskYV/P9XCXAoQe8b1hbbVfQM8ubmes3+SRY9M1F70qrbrnntSwfTMMLACC5yUxFviLdRbhz+DGZ3qVFKDTrifoX/Sud6QfoFdcih68vmko04LmkBTVYdMzJ2yYllAi12JsFI4N+iiqDzcIrsFdwT1q00Qfn5ORP4nhCqMozQ4g8dzmEA/thQiESg/scBdIKgfxAMh7RQbN2OHBZye7nb/ef/e36yDvJ3dcLnXJVHpvdbjQN9Wpcn/YEJqbPTKozfZMpVGVBlYjPTejH3at6O4v2IKIp6X/l4GjSzI7T9jEo4bej0Kr6cEtIN+L1vXEh8HT0lmEpdwoVZjP50M7B9eXf8g0RrJTHNpcc+FvWvg9Fk1O0ZAKEDkOU+J9cLKOll7Ot9cH030Ws+J9n/yubgBJPY2W7oPs4yrTl9dz9mrO1+fXlAUI+AvwXOjzijVfNFvF4RuVLRO/3CRbuLz4OrLkUeY1lsVBmr+nSDJipG7e7nG/lSoV/y54osLCLHoXgsUT1ObDOsfffC+9d+GBahWqpCOtpIpUUa5W3ShNrNXtxXFtlLsdtbqddTkCosNzZR9uDuuRGy29/RdM5ea+8juQsqYGS7Q8x4EwsHth4xyr2rW/DUJjJkMAzkc+tSYteYwpfPA3R/l9TTDj9dMBfKxfJ3vpnTyTRin7JyaPHZ8OAGpWI68ZTiJ4EqM3DwM47QofOWIMpABVPfcna30f/r4LFz5BMwz9A5A12slZxYgzjpsVjWzEy3FUFNR4OrLY80mHiH47zonXB7A6epqE1ITdBqYZxEXHopezFtp5/X5+byNx1QTRONUDSeLSa0OnL/t6iN/bBIA99xUXpRbY6m7IlmeXrUx7AbCeZSFv4dEZg3VAyAn/H+otc9qRXX+KMc0h/bH6UQKw2Tat1GQUDb75/CtIKZ918b2xDkp7z/Vj2cJnW+ae5Ewe2YzjAu+1n1jgtCyUdKma72vizG6l0noYGVF52VHuqf07sNg2W3P9m4jpHRBPLYJMHoKWZjV6sNOk1KUT0Z8EsDlMCGAncR2TqZqNwKXoWiRgv1ywCM/rFo5W+jNKYLSO72lHKrZl44sxqEJWMDPL0boWoaDYD0OQ2tVxPscoc5Nq3mWVY455X1YaBJG33/FrzroZfB2MEZKbGN0QiUAhg/PvYC2iP8NNZl9N3ofV0fjhWGvBSbYis+mqm1G7fr7YtzHxjdhtz45Jicmtv8Mqk9aAlSRXygi6rCBHNUn3jzxwJMc/B3Zm4PuJT30iNLRF5PtTaUERE/8n3/MHAZT/sML0b9/9dpCUIfPyyfFeXEs1LIZGyby/ecvc/oamNppq5qQ7fvkMtgv7019+YHairwqTZ4IZD6Sa5q4qJkm1HSTTIbAGe8UGEf0f7Rubdu4bmPa2MPHqMOViAFo3GUDY4bgxcIV2Ws5aDPJbDu5O6yjt5FLdkPjbSRF247opfGg+I8u0Xq/6MT+vYNu7Z6nLP56DMp1m0/p56nfmDfbfMo5OQlErpsejINzfo/7LZqrtlN4aWZxq83wYipd7WZUCTUczRtmqpLPyd/i5+ihrZl1KsCNMDBOEWSqw7GdWYznag1lTYbVVBigXhTd7AI1o3TDbLs7K4/hJshFHMd3svePw2BvAtCbeRy3iebXE/WhxvMcVBKEKBfkwAxWwCmWAePQZAVjLBKyA2PgjgGWqlix4OZuE9kluFNpXGNh+QaxsU9RH8vLwL59p3Og4bLQ36U67yOLXw7hupSS7FUPwRjri6wCxzTR3jBk7IaZ3LMIySWG9/pu+L0tptYDS3TB2glQzP1/WDah/YT746mKTaJ+kti/7alrmt+mrM7m5D8BcBMDm3vt905lIo2G9i3YvJcuByCZsRhkLM2aTkMHdX7Ri+SpYkYU824MA2FkBehcseCKNhuG0gas4jAvw7n/HSFsCuUHXzazvrNPcLLe84Q1vjIaXFSs0Hee5kyzI7k6mRL6f3xG6XA8cXmcI98fShpPHjrPG1sEM62xRxZoZzDPrsoFCzTRBwapCp9dsmV82SZDB34OjWYO9xVvv4L712BnPujRIOilsKmX/1116edqEV2z1xnWw9DLbQWPHoIvI5vU3jWOFIC94ZJ3UAoRnXnheehIJwRJkF1Uw9HNPPysdQmc8lzKlet5VTNNphS2exhCCIQRqr0cQuw2Hg2Xo1SWBbJ6wM380evKZzJofP2kq05yYQEPQquUgdQqayYzsy2vRB8dad3/ydCyfm3TKvoR2y31oad09y3VqESSLbxCVrfUgVK4SvqnKCUp8TAFcs96R7wXgFlZRJiLe2+yDWByUGTSeyNi9OyeogJcsjOLrJqlWC/z9Bmutg2BzlQzZeFgAtZz3cRDyPmVf89hq9o0VJ74Y4O1lADbHMt57dKK7/yTLBOYl3Sb/HQ4mJfupkN50HuJ3Z5s6mxxHDB9F5YhJdwCPSMxZR+H8wfM3tqnr93UVKL20s032rSzkA8a9NImJOzbsue7Vkqt/qyUxLuyqZEeH0fxiBcvrsfHL9+/96UA/GExNqYFMYG/CZwJX7+ERNyYftuoVNQWI5lVdY3SSiaTZz+V/KwWoUIev3CDY2MzKhv2SkrBg2XOntXHJ/x7AmrAjezsVDnZO6KyPObc+JAtWc6yONIfF1ChGNFfxuVY8Olc8uyg9fdvNAFfOEl6T2SInAOw+TuR3f+Cvotr00D33p09+6jNpK4MOzj9vfvrMhz+cytooxbPNGild95PcPUOX/zzOxxYqb8oveon542kWa+/qo+diLfHQJG8aeznLmUaPQi4DgNXT1ESuhbNnwYJHw85qKKTA7DnzwnlBv069Yn3+vtd1aM99xgJYk0cTFFkvzNHCpm8BbiXunblI8MZSXiUtxKSeZ+SwEs6jIzxfK0JjRo+K4T0C4E2wgw0k29XEzdPOPDfVQzjUENd62NePPLYgeg8801yPsodWXQp7M5MmSZtiqmQMXYhydD4rZRTD+kwf86yYjOQwnmOJ4Cm8ksMT1kpB9MTkmOVet0HbZ+z5LaDrhqH2WNrI5CwHKUxFAhPPmXhcwX2v4pw9guMJWhY8X4+nFicmcs0TOKPsp2lB1nX/wqdT/5CBqY2vH7FXxaoed6vLCVW8/n8HYMdxAdNg/5qxR3vDp/8p3Y7X7Yo1mxnnPTowj03rldyLbZvWQjTsjYQ/uvdKH1n21BfVgEmM6R1HslPDuWyjm+eO91EnAkkMfRBaII/+4XOfo4n4NI54CCitHfPhHLLMoorUF2eIk/ccz62G3yQx2wXKvh6zwkV1xj0po6rcwQlaAlifbTSYhlREKR+ac/aych3XlGe0z8fGen4DyVeutkQTGRVbMZlrsRi8YWz8x89/LruhlBL4/OyzhKH4d+SppSQ/x/KsbC/iZYwEDlKh9H5LyW2xBv+fb30TRUA9155jbaUOTcQX71+Tbio3XDOj/9LXNqMlHZiWP4OAeeYImngeTZddOT6te2E3jOHANGIYTGCCDWChOCf4mYVr0ulnMTGkBouj1MThjInz/mZYKDwr+7Hd8AIBYo5q7eMgPkiZXnurNsrmG+mmHkLDgsFV0OMBXhw2GloPx5+0mBXtDXfzeCNDd8mmt3wto+vhl418ncyRyxcGQochDKUpwAelQNqMJzrXLbnxPcsZdyl7IXOqj2JkwrEQKE8SXASmcVzxmm0EgaNIAYL9jxKaY21702gCpRmzh4ndw+pBYsQpT8YpYhns6omXN2sPWVDTsMHRYGBTnIzr4P1b0kXde9P4KsoiWnhUUMaOblgwKEyqvqOOhe1HwlHORuCFYWB1GJB1hX3l7zIZWCy0+mAg1L2W80f2tV8Aiymz4ztdjCfQa7xTAayHujy6mwEdEofdZjr9NwBGemEan6O71K724WNGpVkE2zHjJyPLoJuXBb4YFkD7HT9GoGHVHUA21gPW5xEapSgl5izchg0ZIFmGOuQNMhK5MYeytTpAnqtd04HH+H4D6BAaFXwtA6gm+4dgNk7GfNmxmN73MQwssMNbcbmj8H784x8DssdFU9nChU+lcRPGlrLHPH5Ttsbr8uMPgIblpRK7ZAXgqquujiYajZxtHLSc6+CFkRxWlgP1IBWsaDGkrKQTCYGBoZ9D6kW89A5xrUQRtHVDiRnorRzLydq1WayFw6Waw1YfwVEwC00EqgrkIqvXrgpGlQgbHbLHZMd5dommipPIIq965WVp2W/vSk27tqY691OpbBcd2rLB+djI1jC8z16CfRUJ2g50plrfdRC8K1kvU+fNxwuxIs069XSkPJUBuLeRzNm9PQm7oC7ucQUPZc3q5WnlC8vY644zFrDVxR6ZhPfrzJPn4kJAIxNgvpMqykEY79t//es4cK+gI71BVhBQ52Q2y3VRwdHqRIaNtXiQZi4lBmbWAs9gBfhT2AbZjJM/xxoSCEcgzH8KGYHg1bVhQuOfu+++O7TUfZQJBW1FHMhgyMy9mMZVvE7O5MpgdKrYd4Lm0FOzrkykjUtRvgO0RVzhHhtvlD8cp7LkGhDseYDL/PthvLLBMRc58nGi37Ll1HBV4SMm15VArvHIte/vPMGStreGBl5GQxcUD3UnSnkdcaBTFXHcstfm+17GM3JKU3Fv8nVUBRiSMDAWjcfP9hRGqxp7tdTagZRKPWyhaTXx9/c7DSw3Zr1U2/LzAk/dFwSXyiiU8OylQqENl6DWP1oBncTeNOnUXk4AWwBVL9zUyvJ/PrYy6/oSZeO/c1zNn88cjrY8QeT5bz5/iDjstKAD7TBHXJdVo1BEEe/1Kh0zagJd/i+wJ0dE/DjQuje9gO/qgzf9OwxsBrADBLDqb3nh2Redm9763vekX91+R1qCrvSLX/5K+uHPf5quvOyC9B9f/WoA2CPaJqG7rCAZfoFEeQyygB4SVLWzguSpNEW2dvREgjgKMCmAdUzrPg70cfjEHkUz2OXeI95Jnjz26ENR1p9NX8a5550fziiCAgGsSUPY461bG8nKUOQNyrmCQGFtCSKMs48/vkD/pzSfBthT6dBu532yhKOh1IEnTSTwvZxXMsLbaPIz+d+0ZTO61xFpJLGzefRYLMIY1hCNyVgSSjpoNRVjYXmerPOYMGaMYa0qoXE/+Pwzkwqwx4M7GD8dcfjd9noUVnWu+7xPSxU+gU08dZMgAazyFydNkYTpPEOcj/hMMiJjrJ3eYO5vJ6DrmWVo0Lk3s2adROKOTI9rOowUowO9Mv6MxEKkEVxPA5W3My64MACsbjqb6Hf50a23MZyAscNc81Ge/3HeYxXxwelyh/8HANaW8mmD8fNFGnjdZz+fHlm9HuvMDdhUYldpExdrqBr80ErS03FwX9oEpjH2aVPoxrNi3AzGGUWjn+/XGGOV4DjE1nAae606HwdUOr1yx7YN0VT+yU99Or0Gn+1wriDxdW3H+ghQkO+9e/EYIF5QWoVc0EFLEhfZ/dqOFSvlsOvEYG3//NlIFfhdnhd6Q+/evSdikbIk15rPXj28ccb4qRxkH/Fdh5lC81zP+/YckIAoBhiJtb7wpc+TZO+MM9yPwKcldruwDsyfzySC53sBYItk3mTIdeR/hzy0BHaLAShf/OIXwE2jYv14TgwAoJsUKrOxP6rsr948vf+8SykxHGhMd/58fwS9URNbALBj0sJHN6ZHH9jKTNyR6bo3ncKL7+MHj6dbblqRrn09Ez8a6eD3f/2jmN4xOq3Z0pD6aybT6WfzC8APKt2bGwCWpiC7kTeTEY6m+9ENEBNiCPRFSVBGRQ+9lxp3KPdoBcQi9PsLzVvWyeYuOjOHPJecN2XnMuzSIMpmNoVYlnICTxyC3DpL2qtoRGrCr9AmLrM/76mkltpNmQiDSZTX2DA2bPiwi9JnlA553ZGAbJmOTMsLYo+GWbEbVcaxdESWyjCRi4IzaznoAWbtbDrA/ahDu9MbGwEz5UdSParwukrKP0ztKkfW0E+2pu61DPDaT0m4zGYNNzqLlggKgIV5pSEstLAA2GMwsOVIB8p1HQAkkZLGn2NxChTZXEDKACmOJs0OCbk0cAQAvuHFtWk7Xebb6Uzv5v00YeF0kIU9iaaZIaPwQ2RBe/+9x+oAtzCIwk5w74M30Qw+2/QcyF3IBOQos/J3YVCuvie8NUuaFgOmB6fj8MxsDeKRPIR+0QaN3NGcy5w0UsEGn4EudhaatCaSHe+1sgTXg41IO3fuYurNC+GfKqss0PEAsKPd89H/FhzFMy+VTPPf2crn7/7u79Jdd92ZliAhMMGxuUDJiptp5OjxeDTOicSojqAkeNdNIZA4wWA1rICsHTqCNIuGLaeo2ZUsC78eADGYppzwo+T50ZvOuEKkFV1Y03WgmcWI0mYHfWn13j3O14biOWi3uUMD1jz82zR482q8hFlvuR8wmOD8kQtL0QDB77RhpRzd9EEbCfn8MVlQ1kQz2rdKrmEqWb6M8SpGRzoqdsb0GWk8pct+KwS8xsoXloYOtloXBRkztbu8/xZKjVNnnkzH/DlpHCB266590a2+EE20/r7vvuEGGDCCM/fbZxZstM+Q9WUSacle3XrW++G0ENOvtOjR6BufTSczRdLjPg0BbABY14HP3/3t38WfQkKQy+M2IRVVkqybdR35OpmFLxiBrKGMP/hCJhpKZY7U1QqCXcsFU2EcyELZuMWl0rV+qHlNGX9C1xz0gf9XVDkKMJaBh9fte1Uv7HsMuYAgrPSn0KYexWGi0JLqlxlsiJ6wrAFL+V0kJGE9pQbWpipYN4ebvPw6vHc6D4S1nV7N2mPxvtwfvp73xWvx3yeu3bdXAtYvB8PxuqXxlP4+P4pDp9AlZxCTk4va0LNneU2woyFyybpZdXRR2QqNq78wSy4iMno//DzATElWyBQAsN7jaOyMvgrXhbIP+iloftE+R2CsbrIGa5/hQ0dhk7gmDcGSUXZm/37cPljDC267ieat3GRSxx+gZyRTF1/3ulShZy1x/xYs7N5+w7vTmRefnzYuX5xu+vo38XCm0RDAMxjf70okNgueejrN0WkDWdBgzpZaDtHRuKB0UF18CnZ2NI3BNnHp86phvABWBraTKpPvowWA8thDD8ROnce0rDNwGxDAGpesTPjhvdyNJ7OgYjjnkOeTOnRJF6V1Pu8nabjU1vBi5A7XX/dGeiUqY6xpGxWsnSQnY0gwbCx1uMQ6CAmnD/ZaFSFuN6DZ1RrMUaOriFXjJkwOHft2tN7uv9gjUeTIfRwh32Pfuz9zV32W/xRd7h4tgh8/X6wH73ORcOYYm0equ65Ngk2YfOZtuCP4Hj1v4z36/rlPcokNSAHaAGHPriGOw6JOV7oE0Mb+KHVSBay2pwC5zYip49L8Sy5MQyafFGRNC43I7QfaI07dBIDt4vfaT68zyXEcdlDmIfkSwNpvkxOlP/5wxUpfIURJ0wdBmHE2vflzX0hPbdqRnnl+FZUsBlewr+zHqSIx10rrAGttO0mCw36U+ORKknp5qkmArB6qcLNnz2O4waSQoY0cyehue0IAoraSrlm5FN/xzen9H/ggLjh/EX0SOaZndjsaXFkL3m99cZ9GS62/9gUXXwY7fXIkdPYR9CGNrKBCdxCXgZt+8mOwy/70rne/F2kXEgzumRaWEj02YouNTCpfSZPuVVddGfLNiDHEpyVMtrzj7nvD19vnJgn3msuvYojN1SRkEgRZKuEfGdiN+Ia7919iXbMcqJgQGOHzZdUp/1sZULGmsjQgY7RCwx+yKF7f93/jjR9NJ82adsJb2nuq5LHHyjcEUtm7rpjaf91fjOdC9qX7frMDu5/29I53jU9Xvu60dO9vXkyLF+wjCDan1155NmbpT6dTToON0vppsIcBgTG189+DONDGp617xjBudlRYNx1DmyLDZGvwXg67vSxAvR/3cvMHwRC56A3ULzVqZB1c4RNZMHjqvdRDGXjiMOKNxjYK8JgbqdxEBsoY32g3PoBiOHoog590v4dcwai0Akrr2PSyJXYCev+iM5ZNWjRcxJzyiNj5puaPku7LjUwG+/KGBzMHG4VCQxYMYwYXlg/VhVryLqvkIPd/Rwn2gJyZ5Yig509NoyvxVwvnAZoGmNSEUAoQCogO4Ao4DBkBANaJZBhnBwNLNtdvs5a2WTKwNG2VYb2lTrafZjpuALcP4GIGHONwuS7vG4vPiSZ7yGKbyH6rCSj6ie4ka91Cg1Y7OivH5Y5HO6x5vdY18tMG8ya8DQ1qZoGW3UcQLFv5/ueeey42hJm6ZXu7KZ26lg+srAHOpcYsXI8SY2kDuGkEjgdhjOJ+CXjiAMt+gXEAev9l8UqB1Q2td+Y1V15DAJ4YrKuSFrWqAlhH5f381ltOMMLanIVcyIxWVi00z2akeRMW7L3jET/3uX8MRu/BB+4r+S/yg2puebYTps0Ku6MjlNCHx8ANxvU5xYgNLtO9mvcdzC2g75wz5pMpk9xFd2cP4H93lOCPcmKGZoltcQRfvQ4qEhMnDAfoAWiUU8CUdhywMYyyLtZynVYNkGJsfOL3afhmRseSmVdzO5TnqEPtFay6jj04+Fz0BRPoIH8ArrAj3EFSiXScPdE8ZXqqdIoPo3mdNLQBizFlISfPOClNgJ2jDhlrY92LK9Oy59AABxMj4HQqMbpd3ncbLNBV11xDcjM8nXXuhWnh08+Eo8QWEp9XMaVsAgeigwtsgrJ81se9VlYjw66FlqxCaGFL+9b/cI0sR6/os/P7XSoGUhuttHXxuXu4n+hkLgXEQlpQ7LWYCMf12qDnGjI+CL5dRrmULWgtjWo2WcodUPHaxXAApyh56OYGCPfwS84Vdga7HyIAqxmzpFUChV6v11PoVF25rq1C5+j3yriecCWxLFikuaXA7Rr3Wg4xAthE3nXjr8vl+1KZUKaKz8uMicoUWvi18DjmaybSVoCKUbWu7Tz0Ae/TsPnKZdyXyndZi1ocHsVghmLvVtg4JbPsa6ub43eHDj5iiVWqHBt9f0E6qBPm81kLaCy08qU1UpZY+LloAIvQKvgWiJYI2dLz8ft0QrB0LbAtsEZU1DSfh/mW1Vcz7PQgnmQ0vO3aodSokbJiI+t6S9qBT+VjP/8RvuaCKMErsge+VyeDjpqydPI5Z6Wps07mUP9J+ijs11p+5pWnz0m/+ffvp83L1uLoAeEwEx0d4PQRZEqnoAP30KyBTKgfyPkCWD5K8+WTMLgjsdGaheWSJfDdVKfGjZ1InGD/U01RulFN+XvdWtwliLcNgKJGpFnVxCw19q6RqBzYn8GBbezzzAhdO+BOXbrrrh0yYRG2arUA3lNnzU7jANDNkDtjYKd0QajGxWI9sqD1TOPbREVM4Drj5JOQCzQwfGdbANcWysPWbAazf+fMORX7Sq0IG2jO3ZiWI5vaA0nhXhB0uV9CYuyFhOd6Afpc+7lBMZQ5Pu9IVDPLFnKm2NcvgV0/f5RYaHz3jPe1JtG8LWtp6t44EBtKz3eurZaqWkfXofT0kidhaSvSbAczbGCwDBZZ1aylnfsPptOvfmWaf/Xl6XgTZ1+/dnl9gPh2wFtbxKif3vILHJPQxipCdsva1c/laGXXEQNu/jSA9VsFsMwoS1OR8wwihr0ZBva5XfvTbx94LI2mEZaCcuy5gVRL1q5axjSu1rSX5FTCxBglO+v0wRoqeIMG14WkatrU6Qw4OCkGYSgjqOWstNqrtHAFPuAb169ON7z7/6T3vO8vczWg/9FBAAAgAElEQVTOASJcuMDS/eZec+DMTf/5IzxRkQ6xj1//puvTuRdeSoy0IgjRBaZw4NAtOOg8+NCDwYx/8O8+nM7BScPKwcc/9rEYOXzVlVeniRAQjq9dSrXxne98V3rd614fSa6Vmw988ENhb/oX73pXEEZaLZ4y7/SYTmj/j/ZahbTqV7f/MkCmjYeeh2EXaKWJRKloAPNeR1yMRl0lmb63bDUWe901z9oxzknLZOcnfWqZQkbMOe+8cyBZJpd6WrQFg5ji2cpR2PxddsPlY/uvfeskGjKgjDvH092o/+laDtyJ6QfffSpNm3QRJcHONJbD6dZf/jSNnjAwnXJKc5o7bzIHG5nB8Z0wRgOQEExOG7YPT+0A2EpAVnef4JRATQDZuRVLC9wB1GLtoQyQPb0yteybi9J8zL/O03hCC1vKzs22IwL5EaroOMGifBqfz2lf/nr82xJsJRKHc6IkaMl/pQb6BAkBlFqtbNFTar7wd8ICR1esOKsEvIIZUNMZv7AAsXER+TpipRXhN3e4+yW7DyNDMQD4N98l5c87jMurZcpSDS4Nc6n9fO3V89PoKnTFXHINwLOyQf0AAFZNa1hmAb4aBLDIAmziAqzapOXX+wnWZUgNytC+lg1AQhCuAxxsMLkxdYtwEAHfhg4PcwEO76kLtnUho3ab2PwVgI8jbJI2FkITgU4bqHo+14bZuWx56C1txOJ3OFqw0VGjvIlbyXC1V5o5Y1boDzW0tmtbEGsSYMIgC2CTTzalNjDbOSirKoTzgM8sloML2ihFWwKPWMM9j/GdcdDmsoMshGXJWBe5GyiaU25413txm5gWlkNqj/29K1euTE+gg3366aeyXprv1RPUpjqvQTAfXZgC45JNkCjtJJr+PguA/Zdv/gt2NQujy9GfiRjNBhvH5KxzzjmHjcUoThqbrAy4kQYQkO3/XEG3v3Y5lhfPPevM6Db2vXoY72bCzQw0dAZUoYtrzY7lLZvXpOOHsTSjS7SeN48oghKgwAvTf8ptgzAOn0jTyKoHfptGk/zxlMMqyqTCbtAagKlZsUyUwNmGJKt/GrM7EtMd1SOYGNCYBjOatII56mOQhBzhmW5C87x98/Y0j8NwLMD2eJ8auN6wt1q+dEmMWnZErgHZ+2M5aw/2a7Pnzksn82faSfNiZKYJTBPOHmqZBUvqtExwmtHVZlYy7/Ee954JTRi856ZHy0ImmLpgvNRklF0q7CguMvKC+ctNBfnwKf4OhpY11guDLIsZzUaR+GTTb9dP6FD52/+5T2MN6qFFQpCDa06GjR0yTloFWQ6URRCEKYXoVs9OXCmY79xIp64zW0RZaYr3x7X5O3rVnfG0a1kf3aHZBojzWoX2NJIpJQo5s8sOCqy5RgdBUP7VPcChA5mJUBeYk2avsx6Q2i77kPPCYPm9f/5+9fraCQo68xS2kezDbVlz6veXpFClgBnPwvjg3vO+C1J9UdlvR4QW7NrEiYyl5RBTymCZ3p8xxnlw+T09rD3jhddi2TSH5tyNLYscjh+8D8upXoeVn2hKU0IQ69rEIZejXTdHlGZZaWO9KEmSlfUe1BETdZOxSjOI9aYN3ig0py372lizlN9Zdzt3bE27Nq1Pi269OZXhpep1DrEJLNYz4za5uHMuf1UaAbv30IOPpC994xvp/R/5UPqHD70/LfzNHWntMyvRwLI20H4POmkGIPWZaCiNs8hGXIiGUYDA3t4K2NlnAsDOBMAKVHdRjZhGsnsQBwmnAw7HdzW8VInxx2FRLXsaq6LMyxs3JpwgSSLBV+9JMmC5ljWiH7hSkYPE7UUwwSawJ02anIZRyRlgzwWbvZyv1w6qC+u6PTiEuAoHIyOYQ6LfxlpwaMEGgIgDX8R0ZzHxawgJuw+9sakBMDk5dJhLn1/K/XgY8mdYgGm3WrbR8h/meyVrQbvwPUNl2vwf+8vGrzKAS4z2iBhdhNdoQYpm6Qi3NnyxTsdShR0KiVIPEGwEyMbIWX6utwsWk/u1c9OLqad1R2rCJafWCZec4zaI9/PMX/neG9IAmus6WWcOCHIaVzuJ3549LSSKXYw4vQVNOfIIG6td6KEjFsAehjXPExr/1MfLAeyUOv3uB6Q3fPyz6cWDh9PTS1diTck65tp1ZamiaioDayPXimXPx1kVyQcxxHVQTxVsCMMQ/Hs8GliTmj58hk1YTPTK+R6rUwew+9qPFOEtTOP6y7/5YE70QjZggMm4xj33s5/9jH3POGtY6eU8p+ve+o40H4xjo5aJO4sFN41l6V+/8dWQ2m3mvLj29W9M12BJuWbligCwNkJ/9gtfpKGtguEXS9Jn/+EfIkH93ve+F3Hz+9//QfoFNpVvevNb03VvfnPEJBdJrx7B9nqwDgTqORGpZirfg+jNW6Ma6XW7x2NioI1oQQLkWOvXJJlMomNqJ/KPGIsblbIsffL7jbviQK8lmgTZ8+PwNh4/Dl9lE3rPMpuNWSs1eusb0z7/gdH957yCjkoGFDzyu03pbdefhmZ3C5ilIv3ylg00eZxLg9ZBiL/m9MtfPpxecfFcWII96aQ548neurCaYPbwwJFpzfrGtHkXneLVkxnJZy8hthNkupY8tqFT3Ed3+1L82toQ2BcZkG/IzWyjQnQhZnT6R2srIMSfXXT/9QuKo8rTGecgWDeYQ9vbPSpwlQnV7zWbAcMOhc7EG0lRVxo8sko3aQ6uMgD5vPzj359LnV5rZlJyqTFaaVgQMTlMGyfZFQ9u2VkGL2u/UUt5qgaD7TMaytPXXnNmGoHHbi3ZWjWlMB0HmCoRsgBEiDF1q9/BBDaOKA9gA/XpMgBwFcSW830VtQDZsM2CdY2JW8oHZGCVDgggBPt5Mfl3G0Hu7jt+Q9bOtBg+pb2KB8U8RhgKYLvI9PeQ7Wk/1YrWaP3mTYAPOv1hW1uYr+xC2oaOztLkyYCy8ylnjWWDHjVRADwqI9BM34W7HZBk6WIHNlu5hCkzkw9LgZH32YYUM62iu9VD3Tt5ArQIYPOtDjbQ+y2wtNHD7PR1174e/8QzwljfA15ANQpWwqlRjz/+aAYI/ribKcq2OSAXjT0+f4dn2Kj192zyr3z5y2kNjYYK7NXfWfq2KW0ytmzz+T1qFEc6RIHrDv0spSPNy5cxGnn37p2B988+8/TMklo6k4FlQMT0k2azSY1LAI2yHryKt6UdW9akyqP4L5PcDNHnl2s7gotGOclMOxt5MEz4VJ7LknvuSuPogh3EPYhpQTL7gI1DvA/1d97HAzA/ZRx4jQCGXhgJpj/ze7RjJlAiPRHAlnNoDEPzepQDch2ln11bdqQzZp/CYYxml2tyT7zw/JK0evky2CyZDfx0ZUaCDYP9AIhP5CB/1WWvSTPmnBLDLExSitK3YMYmoReWvUBQY24660qtlfIcy0aCEnNBS3ACHFk9s3WTFnVjSkoslWaAm5s0vX9Fx//L7Z8KrVSWDuXmHu2CZF0Lux6DbHY1yNl+oY9185oU2e1sGTcPWMgdv66pGbDS+rHaFKg3YwfvYwjrKxaga5e4EcAu9jesuA2XrC+noEVJ3dIrLMwRrNQE516jXqkuxejm5V6GdtqVbsLMv60Wqau+gma4O++4PQ43p2WZSIamlIRGn1Zfqwn/490MEMmgNK+zALC8H9dlno6Xy9JTYX8c9lDcr6L8F/HKfeB9iAOG5JUEVD3cCb0xh2Mz1+TnZYX14FUjbvJYAFv/VgYk4Fd3J8gxloaTgBIiwRVrQEZFJlZZjIDUefchMQkJmovV2Ot/8bfG+LHfWcvGTj7n33Xa3wHY7PavBAAIhg4CsquIi1oXCpRHcL07dm5Ne5GqPXLzD9Nw1p4d2dX8GSTHx/47AACef+H50Uz1ox/+JP3TF79ElQlQfKQt3XXTT9L+zbuoTjWlWhpwyhgY8CzreewYhgQAWo5xvAxA2jWKGNCP686ChYujiWvWSVO5tkp+905Y0Qmhzz/Yjg6ctWmjr6zxWoCECe8MB+yUkpYSiR3PQMsr9eQmf8fcC+hgjSdO2uvApUW5ThmDdE6m/N/oEAhYVa+lXCkcLMgR9o5racKkSWEDWKfGmnvYxjNdix90a2sbTUI00yJlm0McGIIDTDdnUSR9xGVtLB/DhUGQkaddmvBkHXhmV11rOdkoZCKxfkwK443k/RDxugRgu1j32R/YZ23lKFvKjYA1HkM8quN51hNDBa1lUbEj9rOW9lAJ6t65LTXKtEMGVLOf9EuY/5rL0/wrXpvalQdRgRygzAe80Qa7vJWKkpMBf/azW6P51jM/A9js3X3YsebggT/3UQBYJQSTAbADOceu+cgn026amB7CiaCK5ukj+lYTI2xYVP+qA8Qq4qX3SQCbKws06JLkNDfV42dbBUYaxnXwA1oR8dzUkqrjdr1bEj9KXLzyqmvSB//vjeHY0l8aiqKVpkDP89nS/yx05mtXLku/u/vOdMU1b0hn4yiho4WVz270tN/7139JE5CDGQNu/82dgNc3pGuuvZbq6tr0QZjVkfSO/P3HPx4DCSQTP0XlwbHQn//854kRm9LNN98cA2smEzNGc/bINF900cWA70m5AsYNEsC6Vo1DTyx4HEnoJgZMTAxW3rhmPNCWMtjosETMJFIQlcZ8dPIOB/U5Z0CbvZ5lmyWj1P97Dwottc3Uo0bi/hDGAMRdm9iIeyZuDTa3P/KLk0lyAZxHm9PNP1yJHrInfeAjJ6WhYyvSv3x9GWXTC9NeFn4dWdKzS1elv3jnpenO3/w2nXPWedDaG9G/tTLZ5+y0fSdBtRWdTeWomHjRX14ynCXjVSehVnXR4idjrm0J/YU+UoNwZ/RGuSg+snbqpY//DXiN44U/lZQ4z41MqZNFqwaxm80tQyOsO0ZWJ1Mm0OxCp6SOMmcDuSPZw6T4rQWcLmCq2/SlfkOBkexO3rEyBzIOllXVxPi5GKHnJC9kAj6pOkoeFfg9njekOn31NWen5jJGNsK6VgFaygSwLPhgWulkV0KgBrbfkbD6QxKoywf4NcATgLcCFracsnM/9jIOKygDvJYJYgWwwTplltjAEIcvf2vafQflgxEsZgXuR7m+PcgqNEefi2Dervl2NFHKK5aih7znvt/y+jJSlD9snpNx5IDRPaKGA8UJT+cjorcZaNSo0bHZnnjqyWAFY/wvv3MzIHgZxvACAbMnfUujUYbfbTNWNnnPd7xEsP4BqX5iLeS3E9/ptBXZFw/PGdNnpasZj+lhq43WWWefFczOokVPh+4nZlGXfqe3IizP3IQeLjx/D1i7iwWw3/ja1xmxuQXSWxbbqSOyCwzA4H3OO+U0AuTRmAJmI4uvIcNmifw53l90dRJwTz/t1GgMEpBZAdhGB/VMmE4Noi3h9aMPb2ndSmBZniq6OFTwnxyNq4HuBoLEY9xvpSAj8V7VRmbJb+9NI+iYrrZ+JRvIaxzhfQwlO33LO94WQaUDzdMT992XjiDS15A77qgSEA2vaewbDPgoJ7gNmzM7dbHWlTzs2bwjnU9Tl4dxFweZQzRW4ECwY+smzNAZkMHBoT7abumdJCZ2LF+JFuqsc88PGYGjPR33axB94okFEfAMSPff//touBT0uO/rAEB1VBLsxrbUKFiyUcEGPSe7HUIr7Os0UJ4NCMNhaDAsmrvM6v0ZwWWhuSwSHP/bDF5LGYOoiyOCJf8byHUHABTw22jF/2K6Fj9jD6/7XVbUA1h9sl8XlE9FF2xiM4iKQz2NHLoCaDavP3LUhqysCGBdmKVg7sCDSL6svPBpGQJZKRMeQavXYlxoJQmUaXQNhwSq1DwRE22IgQ41WLDgMZoHGR2K1ZnjmQcyjtcY42sY+HXRcICDGljjlve8cNWQBc9yi/w5p9msXbs2AyRXtNf+MhlBRMwSCFXOY19C8T1VNIXKnOg+4F6ZDPO3ePGiALQ2swmgBcuFO4FxVDAfGnjZEtdgCdAU8dQue/esjggmeX9KA2vfwjHihKDcGey1xMCjAA8lWDKv3TQtOWJcsNTNnqhFWuUeVUPulKgdaApbdmxJT9/6s1TF9/q+RsDOdjItL+QchPqp7INxGPk/ev9DMZK5EeeOvTB+h9h/Q8tpbuHcUv86gLHjLzDEYwhJQx0x+RjBqwF95DD+u7ysLj3x5KIo4Qtg64nX20jWJ02axr4/TtJ/MCo1lkyPcnC3t7bEGNqTbcAi0VMHa3Nj0TynHtQGLrXkVgwd6alrhzYl7cSwp/Gh7ed+zEBHOYh9XW9znJMB0VuCAqOc7DOZiTSigrPNBNZOdMcDC1Ci25+GpvLwI03p/FecR2c9birsr7OJmcbKg6xPkxiTgZADCEyjeaeU5PlsgjnPCV/27M2ysFjTQQ6UkiN/3hhUAimxPfPLYDU2FHUGMYSYM0DLE55rlS4HuHHsWcf0Q6o91dyf42IDYn0LGs997Jdrb3hHOuviS6Lh1apPeak6a7KwlveoJebPf34b74MGczX3seyt6AlgcSGAIPhzH38MYOtZ86/90I3pYHVDuu1OYvDEqTCw+acHkKzsZPRzJzZl2kD2xqhW9799N9jXsUaakHUMBAgPY09ai+3jgXgmR3JGtUUWW0a+G7x03vkXpI99+jOxhn1m/SV2UrLGhlHXrR0ijz94X3rgvrvTJa++Ir3yiit5Pc5Rfu+Tjz6YHkb69gnOsEVUH3/605vTK199eXrrW94c+OOGd7+bvd2Srn3d61gfc4Pguffe+0LW8A0qEALNb1B9dBLjJZdemiay1wWYVl5GDMfVh/enhMBmskLW9Tz4wCR7Bk42npUBXk2E2WuZgUUSQlzNo4b1jqWxmTOl5zgDqjgrXGPuf5Nbp9zNYt06mji/Tm3gN4Hr0KH2QSln02dcdyq/TmKsBn/Br8f293Sj26ibmF5Ysifddc+G9NFPXojtxvH0nW8vTuee89qgo+sGUVru2MQYwjnpt3c+nK5/4w3ph9+/FXF4d3rfB94PJY0GcT+sQy98Ejd9MHOxo/mJ7GUNViOyEU8yjaQ7RoxmntULjf45dT7/ZVVldlNm7n/3wQICyF1wwSsiYxfAmm20M/2qFwG3IMEOZL1gRfdHmJji3hQMxXhCf11kRplBjcMu9JJeM6CJ6znCwWSHqd+bm0JKo21DF6ckwbKKm1XQCqvjdBPPWA7vekaclTFn+OJxg9MXLjktNfZ5iJNNsklQ5QNa+cYSgKVbCPAK82qGHAwsoFW5AIzrMQBs9n6leQsW1o5EgWuZ+rhgYG3JyTYcuY3LaNaXNqxane5mClqz5vMcPpaZ9yEO76Y0PomS2tTJk6Jrthut0C/RuCxfsbykBc4NNQYyF3JXZLJ0etLNaofiXNiMiy+5JPx3J06ZRLKC9QhZo6yrILWdA2vRwoVkZ5V0DeM9Wio7WC6zOUL9jh+5TJWZ0qy1eSnAR6mXe9pJYNtMUNb31cV/lGcxg8Yun/kQtEXnnn9edEdrJWMH9ve/+71ghjO7q6RYHV/uZrdZ5zBZqNOXPoxm6JOf/CTMCcGT61JbGiMS+TMBC6m5c0+hNAWA5doHq2NjLalHDH3aM4vZpM5y70qnnnoKpUw6idn03dyfbdt2IsmZw+ErY2ZzWzcWPtvSqqUL02BqgqOG0Onf2Z6ew/UDMwqCvsumksaRuWk+WrUnb/91Gk1jg/rkw7zX6kFDUjv3qRNUXgnwGwfjPAnGcz33/DgdpAx3Q0Ig6w/AwAqvm4x4CKCsctyYNBRJwmGWwjqC/V4B7LzT0nj0tvSucn+609Ili9Mupzw5FY61MxhDb/2Ut/IemgG6b3rLW8J2TruXWsCe4LKOvy1JqfV1ko86aPfzFFwUVuNsoeuHFlH7SJQMXA1UD2TEBbcyi500KAn4s9aS7mu12gQ8g6Ef2c4lN025BouGrkJS4GuWm7zxfg2c6id9jWGOu+XZeABkcJ33q/+rBhRUlOQN5bxungBGQs3vtFFnF6y55SzZ52gu5OcECzKLIUZgHQqD/dukNWID+9/KjeyxE3NM0GWE1YWZzOSkLZtyn7DuKrGgAlnlNJdeciljR9H/oQtcxd7Tl9g45c95YLvvxgO8HOtbSGQKM3jvles+3jPgxnvlOO1ly5bFvfF+FdKFgkWJGGwiRowx4TABjOtj8XvgOHLYkqRr3jL6r371qzzJLvZmBsNOZdN+rrDgChBsAOQjjwbNH2GjBqi2+uM0tsMkR4LwsFXilvWyZsPZgGlTLYA973MPCeYYgORunkdVlCZZ/4CHDnR9I1n3TTQ7Tpt+Er9Dv+vyYLF37NicDu7ZkR7+6Q/SFP77lNNOScOIlSsXP4eUbXc6RPw/plsHsYV5TnGvDkAq9DWgJya2DK9gXC9WiY1TKa3zzFe+uAa96WCYq3ri5TEA5rAY7lIGgH0cADuYhjABrL0dW7l/MrBWZToYrlAL6G2DtHnskYcAbMNiNPiFsFoSAp47DjXIcY+4xj0ZyF4RwFrC7wrnChhQmN9DAlhkWX0AtRk4IjQQLhv9Wd5H4wieOYlzO0ze5GlT04zQ23enHbD0T2C9ZaOYSYEe1MfYVw2cJe2t7WnMhNHpFTRCTSc2PPrYI+n+390fSZJJgol3JmZ4MHEmlp5hgJgs8fIboik2krZc4Qhv18C8/Jv9lV0jbFcK4ViMGW9Ep2zDmSws0TDK7FDOdlmlPSueTT00Y5Ufl/yoSG3cxzZefxPMXAcvcdV1V6Z3v+udjPHG15bn4Zh19RkHrPysXBcx9he/+BXTJUlWwvlArO1BTUyE2T1y6L8HsKO40kmcxXUAzCv/9sbURoL0+ycWReVTBxfjhQlwNzG7Hc/hVUgIekKakNG55Ngg5ICDG5BHkGgNg5wwacgyGCn1bAGXt4iMbQUOL7PTP37pyxHzKog5ZSE3Yq1Hh39mty2fL3jkfnSuP6TJ/qrQwQp2HXLxVRwB3nbd61nrp6Z777or/YBhP2dim/b3n/wEILs97A4//vFPxGCiw/RYTMP7WOLMMeHf/vZ3wjLvY3xd4mkKnt6TaR72fLzuujcTc+gt4Ln1ql/LaWlc58bNG9LDDz+cZmk3p066JBdQJqTUTu29cdUhNtkDl2oNSd5x+i0Kfbvnh9/r35de+qocX3mtqL4QR7Wmq6/PDd1BVpQArBI/G//KFv56eH8Y3naxuCibdB2Hraoiazw+Nv3z5xewICk5DK1nPvgwbuyRNGfuiPQUmeD1b/xA+tRHv5OuetOZad7ZIPoHN6IvgR3EB1ZrEJspcnmqirnba8IH9fHHH0rHYBSKjxzi/vCjCHZ/DGj/+L9fLjSQXIgKDN+k7rOcDvxzzzk/Dh51iqsxZ5eJcRsNJkBMmTIRAMIBDA1dbVbKoq+jo30slilmvvths8yMwpg/OmTVdilBwHJCbz1K7AcRjXcQ4BUg+3uL68usTL4Wr9Hr8nUsPyleHEiZvoLgcsXkpvSV15yX6nrRQLIJy9kkZbJ+lEpIYYKBVQdLBIy/+wAh/ehb+3k2FRgqlzUOC23qcQEeTKw71ckcMR9TMBuMS9a95tDhBfWn1XiD3guDPohFRbM7gylozqH84qSOFXztVEYZTmdS2VNPPwlI3BKlKIOa5V4XtxhQBiZG8FrPVhrAJqqhLjCMQ248GVs54GAUjUEe4Bs2bAx9rKmIJcPwcC1lzd0ya2RRPd1MHOIECwY7DkUz09zJGJpmtVGhkcsTXCpgZNo5wGT2DwDYDrJBtWiR2bn44ovIZs+jBDIq1qC6u92U9R76/YNYqFHCs1RtdsgreX3B5pJ9jgRUX3XVVemWW25hLOWBAJ8HCZpm7V7DdDrw550yP565wGgIWbXXLtB1WteTi56Ksq92MKecMi9mdxswtWHbtn0XzBojl2PcokJ0DLZJGp4noWuqp7kEl/VO7sHqjTs5WNmU3M9K/NROnT4vnT3ntPTUnb9OQ462hA7pfX/9wTRt/unpINf9qX/+Qrr0sldHWaUTDVv7+k1pB2xRFex5N6J+n3wPv/MYDOwQEouaSRNizOwR1oHlNgHsGXRXj8de5xA63H4685ch89m2cT3BgSELMKKuHQHhbvbEGWedlV51+Wsw9d4TUgEN0kfABjoGWjZpHaXqNkq6bZTvBKf7kZ2YOo2A3eqEaZZVHIBbQBMAXCbfrNugp59ujEXloXQwu95g5fjevH8y4yOwKUYLC2BzMpX1VZbKZW4rWHdZD0rwZ60KvOz+j9GufC5rDXOlJBwGYmqQP0OSx2u6ng24jr19kaQ7GqTYyAK5hkYAtlIfwbFAMLwvsyxmCKyZB/gBxngGoxhjcbNzSgG4vR9WGgSKBYjNspq81mWdG9j373//36TfUfUYyOG8HSZcGY4Jvj87ib11lOagcWgzVzJZMMa0lvZLAVAFsAJm2Q9fey4NFgJY/53H3GbZQISpElusvtl7qzRAZteYcTQ0moAe3D5GUa3Rhkug+pvf3A5IRir2skY0x9U+zyE+jPtgR3ILaztG8Kp7D9baAJ3jvMDW2GA8ll0On1BTxLjelxwMDls+F5gw2tmR4NtozixnHGg08nL428XdTNJWBYPvlLhy4qpAXn36LkrPHVhIPXbLDxMREs0qpVxAaifDQdQL9nD4dVsaR9tXq5SJa1B0gYcI4LgiTRsyMg3C6q4GP9UOTsx1lN8FfXb8yyBNYdJdrSV8hs8IYAeS5M2cNTXsIWU7s96R9mZAgclNJ7Hqwd/fj68owBjW6Y04CHhoq/M2dhbP46BT/Hhvym8EhrJ6gq++yj4A+5G0CAB77OChNBMbxwG4lTQTlxuolFi1W4J2fQfEwxAAu9WiSYBv0/WFsHFWxg7Qpb9h7Tq83XmPgAlJlU4S7jETxmCTOD49+fjjmaxhPUUXuMxvLBOezYnDNwuyioKeX40t9dLjPXEWxvfxJyz9+XpfaOlpfuLcGUFj3DgA7GgALCcbLjyJ69udWjZjR0VZ3r9/wccAACAASURBVPXSCpO6H73GIYgafEbSXmKFHtqvvfyy9LEP/U3qhZwYyPuupTphPb+Vrz/LmG52errt1l/T1MfAFSttygUFsPyOALAMn/jTH5kuM50QwKqBHcC9uPR9H0gVoyemu37/CJI9PO49RmUIWUP9DKQ5QKK0nEpJ2ICV9pWysiokg8OGAN5gxpu5RvKQOPZyr0xOhmMiYPgiV6exEyemr+CAoaSyXGadr9no1wvZ4YcxT//hpx5/EBeoH6J/PTe97/0fjO+95ac/TQ///j6q4mdAhByJiaWrGdzUgFPR2eecnd7x9rdHQrEDffQ6zmPdIybiSvOZz/5DyNt+8IP/jKbnm2BtH2MdDIMZN8ny/D0Py7c6gHuPjhO8AS+/8IXevXd3uu/e32KjNzO+17cfsZqkwwb9PLjIRCRjpJBxAYKUU4qJZGazD6xa2X6as08L5jWGIjm1kmvq4yybMMG2uhzrBbAOgfA6tHose+K20ZgGUD50IzM61hvbXwZD0j85fedbTxIgRmCXxZQovmfEqDpM4hvS80vXp6tf+7705S9+j063VyFuPpaeWd6TNu4kC2GOdI2WUBV6flIuByRu27k3mIPH2MR2VvKbItBLrWunYfNIjHF0EgeHVzQ6sPCiezg6UbVVMFO2NFgK+m4wA6IHgBmN5SwOoOdXY66P3cVcwIYB0ECxcuULoROR5WuA7ZyNLUMdWbxWQVUAQ82+bJo4CbZiD0zdegKWTV5qaGROBCnuVGnwfq5rP2ziXjS9lp011u8i07a//BhB34YRRfdeawZj3vCss/NgG8RBMYis4sLh9en6GQQiGFhEsUgB0LM6ClZbqoH8PsFrNG8pH4BqJ+Acx6mg14ldTaPxJ5wK8JYlZLMIcEtlRKOFgSN8QqU1/EMwtGThDlq2+Nn0u7vuj0lbvdyz/RwkhwQSLNAtHNpKDIYNbUrnX3QBRC/XQJYzZDB6r2imyHZGIbew9MH9iMlB/G5Lsdok6VXZdZTXAyTVw3qMhtWVAVgGOHZqk/oW76elgm6HDcCO9Rzr4K3m+2VfcRmBfRAstBKETu6tncNKPQ6QNIwczRjW5kEwjN3pxZWrARqr49kINmTxTqE0OBQLMC1apkyZzGFAOc5ydUdnSBleZC2oVaoqMXEeiOp3B8NunYrG9d7f/Y4uzFYSlANhF+aMdVnUWXPmppOxQ9EkfjiHpOtFMGJJdDtTmxYteSY8Xz3YzzhtPswQCYLzpbmv2wCLs5AQGMBl+mXpDmG5tfqFJTQgwEIhIUAAC0Di3dPA1dKCPpBjZj4M7BjcH174PeWrThp62NjjaJxrZU9d9hfvSFsJPrvXbErjSMhOPmlaalm9Nt38b/+WGrRp6UYb6O87hp4U+6FGgkzFxHFpJJ20h1gHz69aiZdidWTbTYCeaFIiWGxYszLt37UNYF0dGrB9ugMQXJQRvR+T98OAfysyXbDUgpRTcTUYN35iDEcwGVy4cBH6TGQQrBf15zv4+Wa0dpUA4v2AbOtnOkcYoJw7363dGffNccwyP4cpm1ouqmFdHAmv2Mz0GRN8VkWjYNZW5eqM68myXDHhKTf9aNDPRC1YX9dcjHrkYI6DILyfc6Jk/PD5qtOVITFhGwXDpZ+nrH3WzTJ73f1IvGhQziOb6ZpXd8rfMkpa2SglibI2VYF6SscnmhQE2+pcIzBnKy/Z3QKgCxgL142LSMBeJAlxr24MqzOacrwH/E6TJn9GQCKArSSACxCNf76u7LPsqAC2ODjmUK7WWs77piWc78X7Y3wqmGyvx0lBNr1ZUoxGN95HFcmGUgHXufIHp+Kt55ocEGOslk31UDFxVR4UDbhcX24oy5ZYYcFVSvCzW0F1PGs9KQNUl9ho93AwsVG1ks3hHLCpq9TUYaWlW8kRCYbspGuvhoR1C3tPs3orTx6Uw1lb+9gXXbjdPH7L9yEM0KRfcnGayf5dQSXOiYzDYFAPsb+PE1u2UYmwyiOgPUgUrwFwTBqNm0bz8FSNhMQYuZUmOHWWTg1U7iJLOmncRPbrgPQkzgCaqs+eOysSmU2bNiMhmE4ypHaRoRE6vdBV/zCd4YP0eKWR5uKLL47734Bm3OqCFS3Xrk1Yrn0TLwmDfs4e92SZIBh21QrWMciGcbgujEbCUMV91TNbR5HFL64Ip5mwJOOaB9Kk69CSQTRYDmItWtG4/757scs8HGfoYM7IdvZaaPiVHijt4tl5rIbRjvuKe6puWa9ZgYMT1xXaRTsF3yBAdp5BiZSLilWpP7tUvVKDn1+rlnP2kLaGQxrTCEDzKGQd82gqHcJz7edZ7d+2CWxALwzfDIWW9sDI7mC9dnCPe1mHB5hK14e9ypWveXW68UN/zfQtngMVysG8fzXC+2Ftn0PieIzE4bZf3k6DLJUE16BVk8CMyKq41wcPvkSgFUDW951pHuFvSqjd00ziH7XNdPpb3pGG0ifwg5t/kZrHTOIMNiml8sZ52ta6m56S3WkT/r1dSB8KGkvdty4Eglfv3UB9YTlvncQZbh1RibGWW9ITE6ebwRLf+M53Q5aXq0GlBEIS8ITDTD/jhBfgRvB9dNQnpw995KNgjQHpVkiXF4pGMmKZjL9NeX6cfsaZ6b3v/avYw163zL/NdnfcfVf6+te+Eez7V77y1QCenq8fIsbbu+Df0+j78Dp0ImjmzLNikHsJsuuTsoJbfn5zmn/qvPhdknmxTzmrrcIYo2VWlREYB2JIxoln4hSyAsBSyQUPWEG1Udw9oY7WOQE1JJQDBvg78zQ3zwXjlJZ9VtHLnvj5jP7j5XsAEI59hR1gEdXWMnGltT79+D9XpLe9/U3o3crT3XfenSZOHkbn52AkAe1p4sQL0ne++zM0F+elgc00DlSdnjbv60LUuyu17urgATP7nMByDN9YLZ0IN2kVDTZbNq9H26OAn1IyzIw2E3VsIg2MG9DJVVHG1/fMEnYEMwE1F3+Mle0DF8wE0NFkmfJprXPJ2RiWpNQVPb10Q6rF4uRkbE9cKN6E5TQS9ZJtavTbyO+aPWMyuhv5E61xOOTLakD5E7EWOZlgtTVtpOycffEy2IjGr7y+oyy7nclTaj1nwmrJ+kmPFyW16FwmgL/cZ9GFzXEQh8JAHsBQSg/nNdWlS0Yw/aYfxgmX7T4y6eoatDKAgL5BAFgejsMJyvhv9BzhNdqPzOAY85irhtNcMGQ82iKelyUwN2hs0sJAOh8GspqmPpYeDIKC2cULnkr33/MAkhC0cnx7a8k+Q63RC5SgO2BPFEdfce0VZP6qEQCbh3J3pYd9pU1B+jhmCMAhp1m9v0tbJ/RlgGHZRJ+bpbnhjEOdrFMArOXaNRuj0UsGVO2o4L8XRuPYcbrQq0gAbHTxa+rC1PZ4MPG8e3j2h9FfDgDUjiNTtflMQfkOgNQTOCq0s2Etvw4gcMygO9WkYwilTw29J/Jcx6BJc0CAvnGtiO43rWMKFWygwbY/6jhlTJuakKbQvLMc8ODT2kyJdunz2DtRchEMnXr6OWkaMgUTIsuUllRDl8mfzRwgi9ACyfZ7aJ9F0BBIFMzh5i3bkRBQ5uS9OOFEdjGuA/uUMrr/lUuXMVFGw3D120ePoMulJD5r8lQa6yrTkjtvT5OREDi9inES6RCHwP/95y+ltcvXpF9/98epd2B1+tZ3v5Ue+vmt6RlKOhU851qaCFqw6hoKMOng9YbMm53KODhGjJwAA1WRliEladt3IJ2BDq6uGR01ZSJznG3ouvbv5sBGs3cEfVcv+0d7qWZYn7/68EfSc1j17EPrW81zK2cdnHHGWZSZh4SOSz2fkpwn8Kv0mblHZWT1xx2EpMgBB4LJBp6jutKYGEW8ce9kv2cM5KOhj0NYw24PcO6nAv/CE1GWMMpsDukoMYoeCnbFZ7eNfEj4kTv5uVYCZTEyVfmIP6czhaA3JlBFgM0aW1n7oQ6icByaa7zEkvoaeeRt9jz0w2vzGYcZO98ncIyGrRjMwX5QGuUB5PeWunWKZjInJhncfV/+cc67ZeLZxKD9NORtZxqeln87duyIbnRH++oRqtWYko4XWcPqHMMFQWaCdSJAtoGjGMcroJtNE6AMbDRaEQODf+Z9eJ1FU5yx1fK/7z83cQmyYVTQYsfgFtwwvO8mBAt5ts0AtahIcb8HAoz9/Ba8MG1cKu5XIZPwPoUtGjchPJS5Dv+EhzcSAsvPJn2eB8Uz6gr2xmpNTlrkxgR45ZQ8O5ANVesoQByq5712cf9HYdvGN8Z9HgbD14Zt4xHK54/9/D+YmEUMgIVeAvC++s1vCn/UgzBHh6kOzKfUfjfl1gkwpmMmTk6LlmOezxk0ehQ2cKzRwqN1BxUU78tIbIWOEEMEz7OI/Zaun2RwSh1AZQ77K8AkY7cnE2960ebq7uJ6OdqdGdhG3HmG45gigI0hPUEE5AmTsuzKRUzUZLoFlRr799s0A6q0T2TRUwsZUY1WkGsdQuxsR6/qEJ01nKnhJKFri0CCpSszeyHWdpfyRya/AvLGyWN33HEPSSLabBvsYLQdzlErQHUMc0DbPFDF16l0NCvAVku9itDAZtDq1+w1tiDmv3MamT/o246zKJq9/IRvkX9YYD+mnAy5QwX36wzOhEk2tMIKNzhG3KYmnvkWqPDd7gV0UC2AlANW/6k0trXCwHYcTVe88tJ040f/lhh/KLxWh8HiSkLtJZY9+8wyPl+W7gCrKJGKaoMnZByOWkDRe4BNYbyT2JT5L9XsJQFbvP9m/sxmHQCN05zXX5eGMwTmoYXP0ifAmoyx7OroqbIgi+zubANUPhkYoTD59z17ttTrRsCZNJI4NII9Y3IQiR/JctaTZoGa1zCASsdXvvWt6AmSha020Q0XoVyVEP2UgY2WLX0mfffb/xoTFP/uwx8N/BPg231kggBOeG7x0+kbX/7nNJmz8jNM+HJCkg16d9xxZyTry5evxCXoaSQvA9M3v/HN2Nue5nuJO4uffTZ969v/HkNqJtvEyJuRrPvCF79Ios4EUNeA9o6RmPSnH/3oP6guziBuOgiF/UnVQc5R+YBg1qTaJC67DuSmXJsHww4whnggyyDW6iB0Pjrgetw1CpeY8KElA6g2Uys5F9Q6jTW0/yZFxOKbvji1f+pMdRbOxlVjRvceyKa3eygXtyy99y+vJpBhIoxu04tpaelJ+/bgLLAV09z2/enqq05OgwEph/vnwSJSgmclHD9SlnZvg8GCydp7aFc0CpVROq0124Y5a8GJYA/MjEN2HatpljKIrNxZ0GP5IyDROsIFUUmZoJfF3cOND19FHqqHoGygAdfmD6eWHCawCCpXrNtFyWhoAFgXqofKSqal9PQCkvjvgSyqOQDYasTjAju43tQNwJ7FRI/ZNFBsRpC9kVKoDIiZtt3K7WTrsdBZTGp6NgBIDnV0wfDpZdcQh18hxM/MzkuNEqGRc+WGlhNR8//L13sA2JVVZ7q7okqppFLOqlLOudXqnFsNJhkwmGj8jLHBDAZnP2OMwWFsz2ADNpiBHgyYcRNN50QndVKWWqGVS6GUSlIpVlLF+b6175EE5r3CcktVt+49Z5+9V/jXv/7FY69D//OOccPT6sk4435g8kHXBLCUe/sYetBvdiHPisMJvBXNWb1O1hhEkDuaSVOVDDIYAPeVDDVEjEWJ4/hpQDKcn+XIhD9yc4n39MJPn03PPPFMGkLQ0c1GaKEb+LySWWy2bchhXcBpDoa+cMfdd+AccDw6SNNoJ0R52Eok9GwDtFYZcfFjQmoj+Mw8q9DuVd6ITI2SgiV0u/i9xgMYF7l2Ol4P+gBe24qslIB77iBX71F2FFuENevWQeP0xtAJPAa+ptPdLtAgoYD+0089GcHoCBzXREpTK5YtDt6zz80kaCRST6NRSZiAkPRIkq9u0G/5Vuorbtq8CXWMU1CbqDiwvkNJfKaTdarv2oiO5BNPPk03OtPJ2L/Llq+CXwaywj4cR/CqRl6MQiQQOIDzXmcAy/278KuuXxUBbDGtyGlhs0D3y+Ema7iEL5qPNyFXtQ4nxDnotQGAJEFulS2ayK3opBfPXpCm4Zy3o01bj95gGXv3KMtz3/vfm2aDBn/5r76Qes+2pem3Lk8f+dRH01/+5sdTOYZqHN29C1bfjHrImfTUQ0/EmOI6SpxdlLKm10+nDFaedu3Zl/Zt353eBG9q5ET6bm00xMhsZxLXgUYSODNekVCRLpMo1ufXP/rR1MH9ncHYtGGgDFzkAoveyuVrJ7g3kK2knHvIKVIiKBg0z2UrZVT3imV6g0/PjJ7vIqLmlolqnf/OM7HcqiO2OUMHnsv+mX/tVxGMijAWnOaQ4BJ9Cieegzmdl0lGjD4tBXlXh2KYGOegKJfe8whWP8vzbBAo6qB9KTr84/wYSPGaHMxenfzl6/1jAGJgEk1UVkRIFERmvRaDuGKEY9B6RCtN/PgTAxw4Qu0E7cuvW4GUIYMiSKCkMu0i0ZDOJCd/FOiiZffJnIO9B/Zz5qUM5ff4+QA2DxIoS4uZ2qQyR4zotVPa8rAAQGi85vux+c3r994dThJTuHhGUqv8+WwE/XVANi5uRYUgKl5hDURBBsZksO2ABO6TkEDDOeWRtjRs8PccKGcqiE1ygQZj++WOu0dcj+AL874mi9oV6RSBQrJ2WWFBVZi8HyLQJpBz7K9qLw046nKR8kAWGSFKs8o5QIZnfvBtNQyxrwTNlKzvQbT9MKoZxxpRVgEBvpGhKI898jhc2klpOgHpOmSIBpBITeDf0uo6uXaDlQNM2fP5TWCEtiN8rRjcSRBqwmbJdQh85fmL5nMeRtIwfBBwZ3rYS/U0vb5u7OiTTzwGdYZJj1TT7r333liLGMBj/0NpvzqG1vsTgQ09TINYqVU8J6kL65mC2AYNoh4bOJLzIjlDibUz+MtLJkMknSOpTnXz3EZB+5jHs58E710qwgXoBdIG5ONv3b4LBFwtd6dDQU8hgDxB45tBcqR+HDWRPZGuofjXUXB8y/Db+jL9ZdBxTN5MMETRPXf8Lzd3lZK+qG7Av7eqQWXRKkL97OnECqPTxvVr0xTAmakkPFXECDWOyC5n8APb+Sz9OAfxtx1USM+xhZtJ9KophV/EznWQkN9x843pzz/9h3xWG+jrUEbqjg/e/cnmszSSvho6q48/8TRACeBAKTnqJxDWplj1aIH7+4sDWHe0oSDSjgawVB9H8Ayn3/dLac6d96SfPPEsZpnEyzu1yiqyCy1SJYIN614JCsGVAFa3yJ9BgGS1VMu8RpUWbCT3eYYWasnuBLWPtRzI2fpHEFgbCuUJVwkYiWibQCsHqE3k/fZAh/zm/d8IytuHP/KRPHLdHp2ooKu3nACKdqVvII1Vh0/81O//PpJdNKuzPz79Z38elD7P6RxGr8u3d4qegaZ/3IeX8J3bsTkP0+B1mkY6n6Gf8Rsf/s0Irl3TPKYdFJT7+PrX/zWauGyUFOE9S6VO7qrJaqaaZOSvsM0qtTiJrBjgMpw4RNktX+fzMaj3MzpRkwjbxBq/6U33RMDq/rPqVcU6SLWpEc3+1z9b2r9wCSW4cniE/CLsuyDTK3nz0EPH0gc+eB2LzcL3UgZ3IggP6tyZyvTYw40swnRQsfY0f8XtafNuuKTVTNEiqBo3nFGf1cMJOkCB2k5AITgK6rWfsunJ1MWDH8ZghDDadt4qf4Mhawc9FYEL+SnDactE3JQoqwlUIesR2oR8XzQiT3MAtQF9tYPzFLD53qOnGaWJrAkST8Gv42ev80D66Ea1E32oItYEsAPc1Bp0HOFlyvDOl55JiewA5YAmELWYQQ7hWAekeK8bTeNqxr/rwGGCvstkyuMg3E8ApctlPoPG7GxzSS9Po7AK76l2khAHFkMwivLHW2ZNSe9aQKcfhauyoThfDVKVslhkJBjEPgLYCvmvdiWaaViq9/AQ4JYPGZ1au3j/QWROGJqyijyy0M9Q3FvDmqcYxbDl+FMCjdKTzP5e+9z6CNYsj52CSyTn8zLOYg/oqGXjgWxON3Y32Xnk9GS1uQxoAGsOodP0vpxpX5K34FAbwMbgAohW3XaVEowp07Vx81YurSatWLEqSukNODwdrN3R+5D4GImGYZXwH+9v6cPnXmuwyfM5C8JQyTqMJrEZBvduBI1EFUDDJ6Cl2DH7CBJThwkgh+OA58+bm+64/VbiU6+DSWogLY6lHErZzveYCf9zLE6mk2YBS/+WOSJA5dBUc0j34ah+/cMfScfh/p6idPv8C2tAYbdGJ/kyEFjHqUoJmIAzlBcYKBYH6gDUhA1o84mauA9WwRUtxOg9uAcIhuxsryCwCzVLDuKpY01p46tropmrCgkrSekaAIMGo5kKjOdSSlez6hvSZlCiKUzt6qHBb8bdt6VVdIl+53//ezq4ZU8awZCB9/zR7zBhpj394B++lIbiQypBOFoVB2e/dYBMYDnT5Lmz08GWk2kAyYi8wVYSsF46cmdTWq0G0R2K6HY5Gf4B7r3xxNFA7A3Awp+xj5oop0uj+B1KSxftrKdMtI9mrUceeSyk0O65975IWByA4YCJMzhau16tCmgz1KDMZQINEdP5cO7SUpRrU9De59eDdmoHqIaJTCf70XGTGjPRL6kEBi4FapiDyYwKaXgNhOR4agiLADOaz+Rfa9d4VhkJdJ9JNyjJNgWKmydYaXNEZE1OXn99d3xeDCmJQMb3zaNXi+swQPPfBm1+1hkShnytJoy5SVWedEZnWbNwMNkmiCC633PXNhfA87fDfcToOihO84OLfwpEZDfNF+rxepEGUL7/VBKy1/fsCtpUEQQHCq1yAo4kmt7YR37usmXLIoB1TTyrMcee9bLb2S/XzbNtY5Wviedi0BilTqeqdTGjfXEgv5bQX9/1eozHjRK+yCHfN4Dch2McBAihokcrNlfJr1g7PtPKQqBIfJbrHGO4OQMqMhjIem+hC63D4ndMEhXY74TOoM0phhpY5taZOwR7IMHrEJ7PBdZokEgh/qPLLmc575zdY0ehuZyDq8169fG6t7zvfWkr1ZUYtUticIGJRbcymOShhx9JI+FwzwKpXstADQNYO7C11e5zKQ9Sic7Ls+da1BLVttwBR9BBBM8++1w0psxbMIegQuH3I4AwU9nDlLXlAnuG4JY//vijdKZz3yTz9xDA6psuclaichDNv1lz2L1VDwLr99sIFEKG0Uogn7lh7dp0DhR1NvzFRQTcUgZEZ0XWn/jpT2PM5nIaSKNKZaWDgFkdWid19fCaVugHNiqePHUOmk8LNhbuNkfyEpWWzYzeveA0yRIqacIhT1G1gBWgy1UgYK2sZR5PrlZtHgEbZ6/EO4+kLHa1ObpScexzbF4XybH7ec7cWezdCemlJxnMgo2rxYYMMZCjRHwEitRRkte2NhrWlM6jdNyK32wVhUM68mzz+dRKT8IN1y1Pf/3Xn8E3tDMyvi5NnTwlRnQ3owH7NJq+Us6ef34N4ISNiwI5XEcMwskVgNMMQvjFAaxRhx6WM2gAC4XAAHbyHXelVb/8K+lf7v92GjJqIihy9rHqwHZcPJvOMYlr366dJJZXKQSeK4tAtSqrkGSOpBooii3QFsNEShS8zMaX/436CcHmP33lK2k8/Hul/UzGBGGsTLjnpeyXaSNIOFqg4ilVVwc441kfAv3QqqMrL62nk3W8AJDRScA8BpsR08iwMWrlKlnp3rbS5Nm1uuWXnFXtmIoUKu1026xtvENFTVTUtVP6zWfse9io7jV87X/9K+cfSVUQZEEF4zN9ZPSxcO0udjFZM1RFsO8x0Ig1yFMBsy2SVqbRtGKuLbPvwM9SMu+Nb7gLVDqPs1YXWZ1dY6oBNid+83O3989e6K4lCDNguTyM7JdNWnaGct6lQEY0vgOqINKyIXp6LiK2PSk1HwVJPd2RjjGPeemN70jrXoNf0T8M5I0F7+YgEowNQQdt6Fg4n/AB64YOorv5QNpAZ+1OtMMuwbdw801kYpb1BrX/zmM8T4Ni5FGIHgIL7yaEWadQ9FUnIRlD3Ui18gy2ZX0qrbAf1OIkEzsGMup1FhlGSKZQ0t4L74kTHAik1IH5THYYqCRb1BBw8tjQFdddFwjwXgLYswQ2SpgMhrQ/iM+N8WkcAI24wv+b6XY8cx4NXJzNdRwonaROvkBhcxkzlxz9npu9R00TvrqZJT2y7Vx69+JZafWUUdwbASxTzXpxnNWVtRHA9tB0IAJbbmkyBhRQtpDjVSrrpQHo+9WwYQaNDIS2Bw5lOCY2vrw1XxcTpEQ3dEaiQHKcePgP/vChtOXVPaHrazJxkuC1BQNnB/0JSvJ3334bgCCOgE1s2cXGpJjHHDqNeRxkMddY7qE8Tw9kCMIH8qRSAC4mBMrhtrC4a15ZG6hAByLVDWjMqS1n449zrk+fodni5WdAEM5HA4aTrU43n4zDJ7ougm7ZfhQdvDNmzonms4ttXTjMQ2EQNq7fALf2WDSILcQJrV5NtoZBUPngtNwqnI+NBDU4znl0S4qS1tMEY9Bl2aKFJrAuAykOzvN07H78E59Mhw/sTedJttYiYP7q2nXhvJZfdyPqCjPCuU4mWLGpJRpKeO/9BNCb4RmaTGnMiwBW4+KXnZ4Gvxpzz5D5zGmCxM3r1qQzJ4+QMorc5q5fn18vpapKDPwKJK7s1t386KNpHBSCNvKZf0NC5RiBYTcIyusbtqZnn3s2ffIvP50+9tHfTnVnQQFI5KYvXZre9fHfZRT0C+nx//MfaRIlqTEN49M6HPQERaJtXuJ5DEER4zzBJW6SvQD9ASPRD5+PzI39BYKm83D8Lb/fRAMAAgjMv/4sTTOTQ27vaUTPH3rwYe5tWrp39eoIeFrJsDVMKxmXuZ7mBgMsjWe3+sg4/JMnm+EfXojgxkNuI5+OYyhNXNqb8zhTU/cynonBpEGVZH7XMgTEDayKINQMXwQzeKU24+TsveBpXCAiVwAAIABJREFUW4ptpJLjzy1jiTJkySmk7kKMv2i0Khq8KEETyJmcHAFB9vNNRHzO8hUDNdapeM74nk46lBH4YxnO+y6GIuQG1nj82cnL8S9REAxG1DU1APZ3QuTfwQdspgs0semMfK1ViiY46fYH+D0D6zbsWUY8t+X9V0JyCxRPR2DQFpUg9toKUEYpBDFhSSUEzmQMZ7DT2WfDdUrnGQNX3MS0w6ZFba4JMdcvIqIKgDZNDu5xAkNl1QxI1E820DFIcrS0sm12aAsaWB709kML2Waa4P0yWYhS41B8ioHFKYKxQhdacMSGSwNY43m5xoIILmJQC3hWHU7sIznuwZ5WgND1YaeaQNp6SdK6QIv6SOKCrBVJP1qz3gt2fgGC7+PYCw+gjXkL+uATHGHKPr3MH8fETiRgnUDQtxGObA17fwZVGNUo5ATK6y7GoR6joS6GL3Dty5cui5Lq43TuSyGYTYI4ZSoC8o1NDI+YhM0lQUZJITjPXO/jjz9MNYNrZi2U/HM/2xPg+0WljPXxGYmCu2/9PXVLo5Nf2TX+q4SZ/N4FUJkaoDwNKnGTWznDjxMUVvI5K5ctpTErB7BO6pPDXA916Cw21ZLrcRL/s+fbSDThGYKEX8Z/9lCV2vDKGsr0zVf4AEUgOmns8PSm1XcjCaWSzPm0g8rN1m37ItAzwJUqYZk34ie+ol7CM6tWJgpD1yv/nrNXR7l6NoFOA/vsLAg4UFcaBQorBWI/ldyd50+nPWfb00B+d/gIGqxJYHrVtMZOyb65AIXgIpXCRaiofOELf8d6dGGHxoBWTw0E9jR76bHHnuQaW+Hhv5o2MeLX4D6UEWzi4npjPDyB+y8KYLNWTw5gLZQvwBZS9E+Tbrs9Xf+2d6aHnnoutTBkpk/JTQInG4jaCWD7oIdsIvhvjUpSac63yCn7bgQxzzBAvBH4GsKOkPEsuunzDB3DVDn22Ebsy9/SxDWJZ++5rSaw07Y5REWlDv2pAazgTr/xEsmBo3mDWiMIJ5fawReitcQpivzbnCl/1oZkqQDZLkjpASjkfQ1aHccewwc4Yy0kXNXsKYdsGD843cxgtxjsIuGh6EcQ0XaS5/++/37spbroJGdck7QwA1i/pB9dtU8OlclnXIlOE7uMyjohM8cUuYErN+taFdL229T7hjfcGVPbgobAuqlk5PpGAPv1z97XP6nhHEEmuml9oB89w0NHUiqB0X9ZOU6ZbCf1I5Yv/7EfI9GDE4Qva6elnOiuqtnp9Ua6X/uHY/goa7ez0P2gFwQznRUXkLg4R6cznZ1OpZhGeYVN4OjIYziJFrpMLV3Ik1FDUPTQm4wO4yhV2K2XkYZeGd46hnBC2lcdIA6TQEYOipJPF+DyDUECZToBgw/G5oL98J8sJVUQJAwiS50301n1mniyX+gDnZRsb7v1NpqXRqZtGPs2Siq+7ygkmURQnD2cZ7qTEZDh7YDLeYnMZBgbcxWdf26eXBm+OppReaD88DzVjrt1U5O9nKNTtP1c+sB1C9Jdk1ivhJRQHYGgkiAVoLBqvGJY+GAoAhpi6QNO2FImC0eIQYDkmyonTov/irraBHcZZEBeX7kjZvUAvtYuX7lOoh8xDaY8/QiC+5ZtDKqoHUGhvxfye0s8n06M4EYM5CQCplreZyrNUlIuPDDqCwb+GgHs1fG93lsO2ov52XkSUTzMiKFFjcvTK+s2gnCKsLEv2KT3gtaNVgic95uI8sMQunebQCSjeYV1ruMwOFrQwQ+nMPIGtGNw3kuWLA3tuGPNIAbweExmGuG0aRgssc4G5bzjjtsi4bGJy+TmWNPRmFqkMX8nU0nOEbDbTDQUPlrwb7Ak7rNDlNZEGRcg0G/wev70sbR+w6ZAYNs5lNdddwPGpT4C2KkEwEUA617cJ1+WveceMVC5cdUNVxBY12s3TYH1BB0RwJrUsEqn0Kncsv4lEJUjlPg1Qrmx0YSlm3NVRlXghpU30Mk6Mu2leWMwU1/6yLpGwUuaSNf1SBo5OinP23G64pYb01f/5z+ludW16UJPe/rlT348HUBiYiaO+ftf/nLqgq4wZfqEdODwAVAFzDQdvkMxXL2XGNnncyWg6XeSFYa+GzSpy25r1rmS/e38dDfxEQJYM+43v+XNdLbewHCQxgjwlU8SfVRfUIFvOYZSBgy2Vq5cGfxzy4htBELjxk+OZ26i6nALgxerHRU43pE0nfSyRy8prcS+shojx1p+qobOs5wbARz2qBnIwaooS0auXXuTgByg+sdZ75b1Nc45q4cexXtF4x6BhKijxlIkUOOpIzFolaN5mq5tXyciZoBpYFEMVAjqSwTFOSi0JK7+qp9VJI3ZneevQs9Wx+J1+T657OoxyahKJ3u1nQBMZMSGMZUGDrCWr1MV8b57cQojAALUaZ5LdWQzusMawUJKKwf1lI7h28Vo25BsKwsE1vK+99EKr03k9Oqwh+zgvRav3+enqodVBB2fD6Kd97rpphsJHvJz2QPyq20L3ipOyPcdSwArVzwHvbmLPSO9WWZMh5anosl1rkXrlAoc1668YjW/YyDsc8xlRZuHCBKkDumQS3xmg8iBVHFau6CiwIW9SB/BGJzaq8xtr2IK1yDloeTYiTaJFopcyjnElryFrv+zJM9V7OmXX3w53cykvB7ua82a59MJbMFwUKp5BH7rt26LUbEzZs6OwPU0vklqjFJgJjL7uHev1302g7M1lma/xx+jIZZqx2zQxSlTJ5MwHSGAnYj5BhUECAl6B9HLo48+FBxT7dpb3vyWuLczvH90dAdFIiP7A0naFZG3TC9dxOSr3UmOLP5aEFjt2SLobtOwRSOlKfEcDFAefeopOzHSTauuo4t8YkCA2jy5ybcwTnQ61+bI8ObmM+nshXYGD9GsCxVBSlM/8nkvoyPaim8KP+eD9ozhR8ahE3vTyiWhbOJ5GAngtI8ANMYolyQOQ2PZ3g/RSf6r5NJwUEcnBbaDOEuWLSd5GUnp+BLVyk4S8BrswWm4lYfQrT7K3j9H9UHlAcGHEVSEhkOFcM90Kx6L37gId9Xm2hnT6um9+SfAmn5s6tSYwmbM0MJ7PkEAe47Kzys0kr6KLytURGJkSCRjADZMBP3/phDkMykWuIiAfSRo9SAqs2+mCeqBB9FMpfLXJVDl2Qe8MWEShd3I5EZjkCsUAn5f1uAwVIVqCWBtLJSS5WAYz5V7PyhGoqt8YNBnsD+fYaDG5AZUfEz2A720UZSeH4O9kpKCgeegkKlyaEtpyqYUAt7TvVRoaOvrL9NEW8maWwHzHKn64kJEUqnWvVKMvEbgxD9RsXYogo3rnBXR0GigJuA1ee8g6c5KC1lG0EbVb3/rWzxrqu4AUgaiJrxyWjMXPvPsg0JpAmEsYvDJeQikn2dd2EJBCmHmrEqQ95/vYVP4jTcuo2rj4CBH9V4NYK2Ol/3dJ+7qb2rexOzbpZRHMNpCvyBCVQSuvZ1A24pI0yndV6aMkxE9kkc8yAo74J0KVDkS1HNc2nVoVLrQjbA+ItDVveiT9hBFK+9Dk9J2eButXMgxxvtN5NCvBM2SBG8QIDxt5C8ycwz+VbPokk4GZ6mzF7hU4kZqgfxLDX6U6NQFcyEJ3lrg1F5E5/UQEjCXKIvWjRgbzsluVQPYg8gCGeSRkxAslKc5IEbOMo6JI061AvW6lakWKg9shhfZx4HqAIaXvuCBakGSRSdjU1Qnh+wAHFhlg2qB7hfS9W6JqfRErjgskbgCqcmz3/vSfFDhzosI0jcfTh9ctTDdQOBaVU4jwzBWnM0ghaAKjVeRMAcXGMD2SxFw1rGSE3CGuulSrxqKpBkqBJfhC/WC1NVgdBXIdspKGYfBko2BtzzPyzTORJMQD8vr//4D3097jlDatYTAv49TZleS5gKBw3bmYUvlmMjarWBcaA+HJMJTSstR2eZ/Mc89+Gh5tGM2XgSwft8OWP+AwIaB47p72JQvE8AOJGA0EJxAxrz6vjdmaS4CA8neo0YhqQKqZ/lxFyVKNetEewwkRCjkRToSczx/PEhNBJs7Gd1qg4ud2pa2JKRbetPZ1hJsKCdkucbgRIT5Iq9RTsSSpUGS/J4WPnsOKLC6excpVx4iqLJ540RTYzq4Z2f8/DWkt2xGWA79YSpOqxU1g1l07ovUFQjsHviIIrCWVVRmuPWWW8IZ+aVR2L5jF05xVmmWO4kJ63762OG0ee2LjBKEa0kAq66geUc1CYjPtJ9EZfEi5pXT/NbGfZ5HHaCVKkIvBqCXzNZ23Rqy42rPCELfFZTjxpNntoDGv+OPPpke3ro73Y4Eyi4Q2t0vP0sTWQMNaq+n8c654BxpBDvPYaz4e6+lQM6UlJJONksvBukyaz8LhQH5sntAkJu4Bp+5SNMSgqIaynqvwsmTL96A0XWClMieY2T38b3pM6YHkun0l10K6VNZqKYZbBhlTRtx1OMU9T908ADPFMdYRwlf3VyMrRUVw3z/p+EyILaaoVPPTVSlEZalQNIgNFQIuL4isCwmS5nkuI/8vUL+JbpfXQMCT/dulK3kd/G8YkoYxvkycLPBnsmz1RQDi6AS8PoieI4u+iLw4Hl7ncVrRE/kihWd/gbBMV46/pcD8BwlZGqSKJHn0UqCih4Gx+dw2EVjj4lkKH1wJlU/OUogUBla1g7cyMY+r1FGhgexjwzYnZ518ODBKNv3Agy4htnZSfHJKGxRMXLNLCnme7QJL08NEr32eUQp00y9VPY00PH+awi4Pcs+gxBeLwVkvm/0ACilw/9idDBn/ApvMsqLVrfyoInsWEGJg16RMUDRJb+yxJ4JPOEIt9x5uS0NZr0e+OKX06XX96Vam0JUgvFzBDaweR3GPjzXBhQ4LkGducS9nYI+UB49GSC6gBQV6t+SbE0H2XsN2ojjSp1EJFf3BMmzesfuG6tNRwgGVVCwmlVP9VC79eQTT7FnKqBZLCLJHg1qfgJlnXH4jmFMNTqRQQyS0+ee/Sl9BgxlYE3f9ta3BrXCcms761Y0/Pr8rAyIsPsctKWugYGoygLrN6wnQG5MC/AjM2jkUmvaoEIFnAeRXhvM81uuhB/obNDNeA77qChOJSAeBUhgb4Ayi+dphjrGAKJK/IX+tZvKx7ZNa1MLVaF+QJ7iy5W3yrhyCQ2gBGteS5kykKWzFHqdnEXHWYt6y2U0y4mKnPuQ59gj/9n9DV1iPmBFJ0FyD/tSdZADAAYt+IRekNhL7Mcz2NZybNloZMSGgV4O1HHxDNnVUMZOold+NjUwvOUrX/si7hE6FUDUGIN1aUq854M/eZDqznns0vr0wpoXMoBi4BiAHCgle+QMaL17urS9riSROXTVp6WMwKKKMw4edFl9Q3oPzVJfc7pXD5UbJACF/+Rc2/h2nKbXxr27gvIkBSoTKHIAqwasAew4QAgl2BwKE5KZgcpn1RCR0qie8OdPP/PZNBWam+tqomMsdhnbJJVrgAONiE+8D+OgonE0KhvsAeONfDaL5F4+udJXJPbGAVENzCO8DV4FYqQH6aesMBo4ithapY1m2KBLCRiakMIfltMayHIequDeHIpt/k+mejo9biL+WznCDrirvneWCyzRlcJGZXCv0sljxBsRQPPvQg87gLESb1Y7EFUpzsAFwLX7Vt8Z0+6iecyKUfDGpRCwFp/9rdv79za+mN73vjsQnt+R7rz9Og6d/DSCHFCcXriWO3YeQYbkeuaqwz+tOYWBAxrm4sp5oH2Vo9LpSxPSrsOjQXBGsGCUvGFjDxkAP4MNcw6dU8XkzxCg7t66MQ2jo/AMweZApkpdv/z6dONNN4X4/UgaLuQ1tZBB7QZ5ONh0ODsEkQoeWtEhHMaQYDSahVhEeazNEPZbQKhO8Rlq79XVjeHAEsCwoc4RHB+CuO+sYDsS57JBBrGgtRwQg+DRLPxlanfzaOBy4fbv3xtZqAs3EMMtLK+Go0GZm9br2bOXudIKbE8Yk5YsXgqPc1+WfgjnJ70hy0b4d+9hKMZQqZZxOJ4BZLt17afTOxY0pFUEsAMq4MzVIiVlAFttACv6iulQTiuGF+QmLuCDmA7Tz9CCyuHjUsW4aZTAQVoIaIdTyjIjG8gmd9O0URowoOsiqxmA8eyl/JyYCV7Bgfv373w37WzCqYPgmQ0dgs6hdNF5uLCvvrouygDTpozHaMGNxNgN5D5aaUKIqe0lBDYjLAjGl/h9hVPP2RSbzM0VneJw6uCyrCEjHoFRP3qimWEHd0EhuDMMu++3adNmkPhmOLcL0Rquh0s2PzQPLQdZNvF1A2kqE5ESJZKycJIy2jbGO+qYDxMABSePQz6dxOQGeG02gBRNVN6b+qNqdK6mzC2SZinFUscOuNHTqAjUwa0VLdhFR+wUkA0pBA//5/cMC1IjSZEc2WXLVsIta4ihB/NpyCrGaXqgDGC3UJ43ybLseTtlp0ID1HUygJ1OIOEAgBCpLgWwmwhgzzUfhHPMnpGkTuDQpUeR58xEgyUMGZiMo+zneo9u25JOkPy0sqcvQJSv4DmLRQ7FyJ3l8LPb0lTKciKqt77rXenO93yIrt32tBHKwasPMjp4Yi3I9REQWN5eVMgmnYuUsQ0iCLwr7LpnDTtswiFYU2d2zoqVdMfWhWJBE0iJ5nHq9AaC/rmhhSt1Zs2aNfFs3vnOd8YZMOCyOSRLZ1XGv+UUPv7ci0HBGDN6bHBjR9OxbQOK4vA2QFgWstlQuaYeGlbKuJ4ou/Me8hY13Ja8oulJ1D+mzOWvyNgNukrOozDi7i/thtdlqd5nX3BhVZ8oZnUXCIS/VwRfooZZ8irP8/b9DWajMhTIb/5TfH5UiCztRRAt39ME++rrfV00gEm1UV2j+N2SwwmaUgk5Vn1B/dBMyzHA0/HwvRLKEqikjiYg3KufocMpUEuVBbx+EzmDeB2Cai+RWAfXkkYqbJvfz3I2OQguqkiumXGkr417Yr0KPrAKAVmmL6Mx8TtyJvk8nWDxO9faBX9WNHQVz61oZovPtXW+9BWDIEpfBrB5rfMc+cvuEShudtX3U0156j8eSL0HmtIw56NHr7btyCQgXDt67YATcDxxws0AD57nas5Wmb4DHyK/fwh7dTJ2o44G0O2v7w3lDFVTHCFs0jYIgMVhHO7jPpMrzopyfdfTbFc/ZQYc2Oej4rRsxdIIYI8ebQZhHkuCblXpeOwFQ+o1L9AExO9rT++4/fZIqkz8bJw+CQqcbSvKKugWzyBB1sHrb6xCddnIxdnchFTSblRAFjGWegY8WHnjASTwGf/58ENRhVq6eAlVrclZD5172YdahYNOBkcS4gZnaAM0u8bDx9Ng/IZ2/TL8zZ345hNHHDlsmTY3OFbx33GjGAzDvVWiE61t77aJl0clNUGd0hiWwzcqeN+g/PGZjhIPRJ3XXVCGi+dbQ3I6Ex/ffGh/KDnsgmvfDCJ5nvsDqWEwgRxbqqkk8+MmIa+Ftm6ttEFpcKzLiePI2kETmIwixlf/9UvYmMFIQM1EIWlC7BQpLY/QZW/T5vr169NP4QSLottEbLXF+9Q3XjpHNY77uPbLil0OYONuIoCdD0VlvPKV2LZ3QSv7yZPPprPoBneh3OBkMdVn1IHt64TGBtp7Hv6w64tnjLcW+KklCBaFHYd/GQUibaXQAFZbpD2xmcopmVHtILH8PQYJTCV5sYphFVyE1OZqA9gqKZMO+9HuWTXkP9qzmGJqwBkJbh70EZU8/EL4Y/t8OBtS8gyYI4AFABEIMnA1sTWB99nps6W9+Obyo/2+1AN9ZUzYi0pKnjAYY+AJYB95+GHekyFINC76zH2t/FUrZdqjrN2ehxJFEyt/N4ANqdRSDJCvN/OpS/lxVJF8jaNnV997B2Dn+EiGDVCcwqUSgUoNZX/y4cX9zae3o+v6NgYUwI1EWH333p3pAx8Yx+alJNMOb+Z4ddq4BRkjHsLc5ZTYBkLSH8Qjx5l29wxJp86PTTsO0Y1cjvAEnXoVXfA/++BSsFidjEq15HB438F0YOf2yOa7vRA2t93clh/VKqwkwx1J2VeR68FKSpHVG/xZamyhnHcRAreagCIIWX+QdeGPmY4B7Knm49FB266mp80+dtlzeM4SwB6jicxFVofv3e96J/PeN+GARwWy554YjEzVLTffHHxLeUYX+a+NJVIE9JUF4uiCSnLe13iYbj24kJPGRJlULqUbQ4FgUY9c1sxC4gM95PJVQFJF6AYS/E9klNr7ls9JCwfgPKBq9BPAXqZDvKq6jnVwwhYfapMFm6DfrnQC2H5Ly8qegHxVDBubqifMomkNLUUQ2zqeSwc6ao77tXvPaxhJgNADwnAOpE9JJFG+XrJoye1ny9AzbCczI4BwMlo/3OeLBLCWwivIkAy4JyJQX64UklkgXaJ5ZrmcWJFWp62URNFLDjhI+8X3NRcRIHBY6QrdRqOUAtaXCEAWQgOYQwksBwUMVqAELX9IfUWHIEzBqMsX1XG8hnqEVBM7/Z14pYyNwcz2HdsILBliQCBkEKU8k9+fyN4R/bT73MNgWUKk4/TpkyGc7velLnhwDWzkdU6k49jOTwOk8yCDy9BO7KeU/ehDPw4Kga+xAemmG28Lgr1GdiHJjsF0OGiMhx3hr3Ef7hW5ijZ4+Pn+cc/s2XsAcfEprJ8TWHKgdoZGk9fWG8AeJniF9xMxGe/nFDUHi8AlX7hoWQSwXVzv2WOH0tE26B5o7Lags1oDVWYk+2oQ7zf3luvSGLqNW17bF8FKK8HA5LlL0q8wreWRb30zHdu1laBzWtoIAjuZfMisX5WDXnhwynqr8lCOAesVjRQx4vxVgu4sgi94AarM6/s5u6xDD89zKs513qKFMfbV8/YCXdiifPfdd1/s9y10qeuYC+RRo1XLWsHqDLmx6dNmRMXF/aXWrt4p4lHOm2U5UXPPtqJIERCxfkWpKTRFw2Fm95OnPRXqA9r9UnDrd0uBbhFoFtSCIoiyOiBaWNAQcsNH8e+IDMOo+plZVSA3ZhWvKYxv4QiLzyuQVc+H5WaRGddCZ2OwaGncGygC2OL1NkeqxiBqYpkwN6C2xWdbCYoEWQdlk5MBP/bisg7CJJ57zUFjRjQCUQV9KpQVvMa4bvnpvG8TNjXWj2tRPjACEH/H9wjBEgPmwsFcbUjz2rPQPQ6wxOv13EVgU7oO0ZtiglqhHFEoCRQJSXye+0yevM/Aao3vi0mwgmHlLcfGJbRbR8fzEQGSMtEHCKCA4ABs8f1///epacOWNFi5p1IAK4bokBaRyQ5+p1VUG13XU3BiL0RjmMrfphcM66BZdAGo5WD8xVYAHANYKQTydA9iWwQjdsKNPQ3iHc6Gz5HKcdeddwBITGEk59MhRbUE9RObuI7BMR1JBdB58w41yH6qhwD2OSg/VJuw1b9EtUI+tyoKZgkiTfoO6VWq7zjxTDtiJ3of9qvT6iF7actrW6lO7Qm98hlTG4IGFUg5e/QnjzwU/NqVcJ6nkpRL25HP2EiFahxygkPkvkc3NFzHi+3QiU7iZ+EtivwTWO3cuoER0ntL1Q9rIJnuMIZqzE0rDWChEuLvz1OhO6guLjcmQOEZklqkObeK4WCTQVbXCLza2O8nSDJE/kVgfwmwaijBmNrPL+7YAqe/KlHPJUjjWtuRByQxv8QI+okAKOOQ9hvBUJ8eBz6wF08QAxw5eorEeHi6/+tfYZrjOKYvzg4qXNgA1ulpdG5tfNzAVMRHGas9gCDbdTAOEamWanAJ1DsaB6/5uhrAZgQWYl6aD6o+wQCYCtL7f/8P0yPPvphOXCI1AoDrirPNb7EPrXDu4rk0I4uoXFdPCcGOABYFgmEEsWPwL+PkXXPfIrExoRGf0sOGV4/cikQf+/pjv/spekTolSBp0wYYEFdzzerKq5VpQqnigJOuvF+BG99TapIHRp3VrgCRTLKJ3URlo1afaULavvhjBY879Rnpo4ufSTsSse5mv0XTrc8GCkiMv3WNA8nOiaiJjhSC5559Bv/ajA+YFQi8qG4Lz9H4LjRhRX5LWEMeoS11Ip/rTD+8Wo3KFZtsGwvVAhvob4AWMxk1niKAtYnL9bcqVfYnvz27v639SLrz1jcRwB6i4akRx9uHflw5WaYzqBMOfzxdrxNSUzNcqQlVZKCUmcejRzjWTGEQRmEiGrDjeLh0NVpGwGpUlWFiREeR0doCt2gvjU/HGD02Z9Gc9I73/ErwqcwulULQQGs5YzyjmQWojAiaJGWzkcs8LGVTFL92gXxgETCZjXN4zS4cQen4QeF1ZR/MbjS0SrHkiQ4ghmyKxWgCHmFUpsGFP6sG8RpMuVZKg130BxoPxgZXANmDGVwOrlHRXjOSC/zOCcbUmY2IchqAB1fERikz5rC8ykDYDctcetEDmnLMZCxbXb54Oo3pPJc+sfqmtKCqE7AVXkotWY1BQxWcWBFYO8x01k7fsnEEZxQUAoKbLrLVilpEtqctpNxPQI9ESTUbopMgZwB8r37LNmZMGMjj++ny37ktVdu9SwZd6XQmguGO4VPJSimHeBBJk6uUFDNL4zCo+2rW5tjGXtZahLEQow6EK/4vk2YiX43nZoNXbMWcx5qg6EQ0ojyHSzbPGCBwba6HYs0Z6SE7tCuzTy1YXoPjkmpgAVnqgeR8pzqVedBdX/4rgtXB82kXpeM9n6NE/sADD0Tjg1qid9Gh78x294a6dpY5FaRXcUDqwEI66X2mBhMtZOsjQOrHgIwb+Ot46+unkhAgiQS14n9+4Z/ScZ5hF5976y13RmJkeWQJe8jM1S85xgb+O5AuCZkZjO2dBLAexpytdjFe8miMYbV8F46YtT4BArFt/SuM+TuOMgbG3/Kne5p1JzwgyatGe/b6GBJwmf3bz7UfZe+0sk5K4iQ6iYehhDGSfXHDu9+SxsxGJqyvOh3YsSem0iy/9+7URXLypc9/No3DIE6YOTFtYyTmePQV5URLP+hjKk082gtnAAAgAElEQVQn19zDM/EciB3galC5YAIXScx4AtEKynvH6NxtZEZ8O9c+liRjIYMaBmCcVf14GoF2pZruvuvuCAlExUWXhkKvySVQ+/9ANUBeXUcTUn+uFJQjnifSOOnMcktLaiRGzVB+Fca4G8c3CQTE8vHgKN1q3LJEnKUzUYRcBtcv56Yjn20RPPvZBW/VZ2Hy7Fm1qekC+8rSYs7+84ja0OaMAE1jn1HSApHUCWQB73y+A4A06C8FbrmkZ9d+Lv1aQvU+dE5qsc4n6SkC1wgEI/g2aM0T5uzQL8ZmBzJKcOZrBlB9cN9HWY9rE/3wzB0gGXheYXvpVHxlzlnm3cffg6eKcgFJnQlDrFHJkViRykFqT5SrRWa8/uAGcw4K5FTkx+uSmmMVSsRcm9xKEHOdCCQVk1CN4b2stjnlKhDYEoXADzWQL4ZQmPhqr0MxItYa5EykMdYcvibTtnaSZOVeiwzwRhe5D7YEWEjvGizlheRcVO+Fxx9LHYePpoFSFUoYfG7FIf9nT120WZBu7dk33pK206S6D51v6QDDBQz4fJvO5kID016+QgXKvWBFUKqLial7bC9BoFJ9QYfgOgQHlkCxmjZ9TjQyKg25dDmle5DOIyCbIxg+MnzYqAhgtYnlgAcvwre1/2EkzUl33HUnAS781eBsZ3to1UxbKW1pKpO09HlWSvp5jQisNJ9Nr4HAMqxkHhSC6diFkQTdsWe5HwewdFC5WkECPovrd9T5AACQg9zDGII+FT0CNY8Ato0A9gQqBfgLk26S4tdBYI8eOuCJif3kcpvojsAX30gAW2Upmvt06ItTKCvZLzWg+CYdng3/XoOtGAvNy33odEQbnqP5iCdYiW9ZxDW3Azr0YHvXGMDS6d/KHuuiOWoAdMVTTPjr5NhMZsTtVPR7R/GMHK/bwfscJ4A91ITiBBz9b6E9OgvUfDpIefUgw00ToR4kIp8GAW8CoNqcfvDDH0bzaSsBsDqo7byHerHy76OBNAOu8fWLAth5IAoTeH0nNv+Df/TH6cGfvpD2HW9JQ+E399qTwy8rxXnyyEH+HMZfnAx/Vpxhg08pBMP4MwYNWBt/VQdwEqTxhPQcZQe7RVB5xr3YiQ8zhW8OtsJBA1oHOZ4CYJ5D6ZiqxFjBs1SvVruKGybJ+iAzCM+QlCKbrRzaEMFpKa5yn3jWioEq/t1zn4cP0F9AQh9lfZ5XB0FjNXvSQRzVAGgi19oKiyQZTHDfcpaxBZu3bIwmeUe5a6etnpxB4jLbTcM6rrtopgtbmUHkK5U0HwMvDFpofOUguQhgBSEXLpiLnWqIn3mv1dBMrNiFCscf/NZ04obWtGjuSrKwFmbY70x/+qfv5k02cEAQG2d22qGjEHo7bweFAQkbpgFrgkuyPY2r60DyZRaBz9i0+whd3eyVdrhJ/ZTXy3CIwuXdBGnHjzcj0bQnnaKL81c/8Cvp//mtX4vxnnWgEsM4WPLvyuVC6bh4IM4ol6/jovd780r6cFMZmJd3kyfrBKk3ynw6s4zWiBhG7cJXllCYwsC7UKFR6MErLRhccLy20HbOCETI3GBOlXKTuxGqCGSD52OpjQfay8OWA1sgFTo70Y74fZ1eSP4osfIsAdbz3A/ZFH96QE664Rk3VHSlj96xIk1pQ9aI8bz9wwhYCGAr0HatAIHtZ6iEAaxDDPrttLOBC0PaJ9+RUKdiME0QUxHSZqxsBLd0cXYQ5NQwxaIcwxmEVTbvNjpsz5MdtTE1abQz7Slxrd24CZ4kjhxHVY2RqzVe4N6EojVm5Ry4LtZJ5QGTATl5yiPF1ipBXwV6pMP7Rd83CLHZys3s4Icq70NnVNrIGQ1yoxoI8Fk83y6bzJzRLdLEyL4qxuP28bmdvkdIAmnoJK4ju6GOJHvFg+eo0E9/+tPRbW0ysZQOfBtxPGCirh5Yy38hp8OhWr58efzdP+4Xk6L5NMVkAXi6nvmswdBLDLL+7NOfAa1CSJ61vPMu6AchDdQbAayv98sDtR80eAelPdFDg5q77rzzCipmoHySxolB7HVHBmbmMFxVJrhsXrsmtZ05itSKZX05kBgK+K+dTpAAhV245PrQ+1PibDBr1dJyCtQNWgzag22cqYFM1RkJ7aq5ujud6m1PY1GnKKMreDAoz6CJo1AKOZIGgKAOZK9OnVOfdjYiWcaaDuA5DHJcIc0cnRo+LohheiGpoxmhpzGUOYL3rDHBkHdQAShHjqyW5r4lyISpW3rw8EEEsV9K1/PvW2+9NTirIrAmBSaaoo4mj6LVZ3Boc5A5M6lTPstgZhc85nsItCXqq/5hafoUaHlMuGIt58Bx++AHPxhoYiG7IlrlnzxDO2urRsApCmgHO+9bcAqz0c7t0UEDCiPfG4GzAawGOaOCedCBv2/jl7+jeHfRQJQbv7Kdce97LcUZyGgEa86e9Pxb/QgUNJCV3JhkGd+fqSAQElJch/rXfl1BRjDUdhv7MytPcr4dwevfL7F2UdIPe0Y8xnoeYd938Nk2gxQos8GWgWghoxUNhTfeGE1c2lOdvF9+X4DA9QuaAgthRcL7UjanqB65pp7TZXTci7b7nKQdFc1o/q5lUbnOvqdrbBBb8HCLQLh4bz+7GCRRaPIaFJuUqGxgWVr0NXSHw4Bzszqp+COQYSUJLiv3/uQD30tDub5aD5M8UpOb/Fv+YngKy7mqw14mGZuJSHo7Z+oCz0a0bBw8y1qqCOqHTwTdkfDx8kuvxOm0QjScNd6zd19UBk/AZdWR2tgr30+911EEJVOmzERz9CmQrg4C2KWhQtCICkEdEoV1w0dfQWBt4nr5pecZEnMqjQdZnM05yHrD2HuoZTGEQNSZA3eBKpCjjCN5MFlx9CbXJC1iYymAnUuwIAI7Ycz4/KxZn2dI5LV3S5YsSfNJ0jtBzkRE9yNTOAG7X1sKYPUhgcAekUJAEm7jJtJGr78GlYsmz2KPuIoCznVU9W5ZtYIqEbg1gY2BYFAjjYXDnjnhSsqLOsocKJUWTMTZU6HEw++FBjDPaDnI9jDoeu00Cr7M550mVe+kxN7JHqsG5Dl+CO1oPrOhfiLygZPTGHi7F6AbXiC4P05QdLApc4q/883709L5C1hv5M7oYYnEkOt4hVH1DqDZiy3+9//z3WjSPcnAikqoAJ1UE6NsTgArUJV3SU6SfmEAS5A0HrvXhi197yc/ldbt3Jv2Hkd1AG652KQBVK/SnAApO5Cps9FYUE7pSd9YVchh9NkMpdw9GsR+EtVD6Wz6OykMNkyqly3BRN1xA9gPorW6jIpuH/GL5264/oagUt1Uk5RuEF+5qeoFD1dG1IIA562Ks1E0igZMyxoJHoWuv8EvAWeo+ZC8Fxx4g9McxMr3R9EGW6zP28N+GUbzeiOJ3hvoVXmJM7EYmmQte8XpioXNCqCBGz58uDFtZvy4Q530jb6fShDuhQB/SzarAAIimHXtTc5KtquwSRmRzRStTD1QTrUjwMXZs2fmfcSzM15w+l0w5X/nvfX94yfWsciT4an20TG+jhLK8PT+901Jna2W3oemR59sTq/tHgr6A3+wi0lNPMSVi1ak0WzuoaCx/YyOPXFhDBN+7LKWi1QG2bqehqzj6VDzflCsU0gGbYLAfS598D2/nN77q2+HT8QYP5o7DlF6nc/cZvX8es1CdUBmdCIrkJYDURBSZmE0S3buhRSRHA8lnuygdkl4baAtGHARHxcqlxjZoFF2KiEt3LyNjSHHgzM34K4ETTK1jqoVJ9NPys7bgJbOZIz9JUpPZTi6Lq6rHaNjecRAyevQ+ATfLRAa9fOYwIFD24iMkA1HAynzG9BXco0d506k0W1n0tvnTEozGCNbXUXQNBwngmEsJ4AthyLQZwCrCoGNJQaJBrA2UOj0aOSSTtBXA12jlolB1m5QNRD5qCQDdhyt4mM9RBiNSNsoI9XFAWmYPJ7mrFHpO+i21WPQDtOwcB7kYjhrVG5zig1qHBAH3GksDRStmjp5qwf+WJbQkoOSEdhiAxYu4wr6LDLLofIr5oy4Uf178SwsE/j+gW6pccjl03EP9Aq6XJ6mL1oS4tX7MTyzl69M3Ty7IU7ZYq0nTp1CENCRdm1Hd48AREeuXq2NQ4c4cBpzKR0Zjcqljmi04lleK7B+icNrAhTd6+whKQqW7E5CRXH0rJUD1/OB7/0g9EAtp9x++92UG2maIGteCuKoA4ov1sQAdhtBkTQV96poZIHAajjkdetMHFKQUT/VFY6nA4x/vHyhGSFvrtPFls9YzrOF11xO01P9jDlBvbjss0W/uA/ko5Nu1xOMMGxTjo2Mo+LY2XS2/3I6azmLPapYeZShcRxO6+lH+3EKyUDtuBGM3WxKw/mYGu57iIg+SIxDQjTnBq4a9IydZxkYs+UeG7vYT13sqwpQ1F6oHbNBYKvp0t2zb3fawB5fwXO6hQDBfR/BIUGrQWHIyAV3souy4CSk22p5XvMRj38iOq2tnEwmYMxB5U7OZHkEsPLLTGJ7nUJk8IKp8lnq6F13n2mBNsboZhs8i/JTCYGMZDL2IDxhfqdoGMi0ANVObCzKk26CLhCUFyg+peEFJqWiizkYi/bFK8hBwY0t9nxUFUoIZsHdUiPVSWVFuVxrHmivBr1kvLO9yVBjzjlzCc09qRqBQbNVAwNfNUO9T6/HKoTJjg7F1xdc9IxMl+hLakLzOQbPPo/MU/SZXh20UgTiBlEF5SUnAI7plQ+cqQw5uTPJNdnU3uaqi/zcIdi5HPgyPYt79nsx2jdscL6fgkLgcw57Hd/LjTTFGvhPbZn2IJYkUNfcrKdDjgY4pJNq2K97KBF/5bOfS6MFG6Lpr1T5iT3Ma10H/l7D73TZ4INtmXHzrakfXnY/QINKGYNprnFgi2sbKD+vU6HAa1PloQ6bsxtOvGt7HLpPaI3jPIfD+5uAoo57qp6xzE88+dMYnb2MALaBDvlDNPjWDh3B74PAgvj6flWUo19+8fl0kmEBo+VuUm71ih3ZadOLVy1VIfi3lP8bqCDlgETON9xB1qWHvbQVCt6O7a/TRDqTAHYagAQBrE1vnAEHKliBXAQyPJ8/rqMJ5T7QMTmwtQ7lEdmOALaN8bPHmGSG4pCTLmkOlQPbRP9HEE6v2ICyNIwg/xZKuDVEZAawNkBpA32VVAH1fgeocMF9eA8GZlbOQo+ca3AylwzUy/zuQJPk0+dTOVSOXfv2p8Nt51MHAwMuYg+Vemw+SqKAn541fQqA2sw0aQxjgQn6T0M1OkYAewB/hUlI//5v96cbly5P46G/OHAhEh2uaO2aZ1Gl2QsKfjD9EAR2BDz9ffhAq3kCISpDtKD/K60sgqc4f65T9vlFE5fQxHykwURgL4B0fvAP/jht2AtIcYgAmp4Am+o835QoUfpB5cgeAZBYbUkPVAu/DGCHElcMhUs7GpqK6j42rZqkmxhme6Qwfx7ewQ8A934traCHI5q8iCPkSzuEyVhmJHq87VABBbOmQTM4FvQWQTF0WqFbCubZi+AAFqchmhBK99CenaPSaGxkch0Nk4BTJpu+/gL+we899/wL6UMf+lB68OGf5CEjxGJSACyiveUtby0lkAaV2ap6ft0LzVA3X375BVDSRaXGLPVuAZri7OdANFOJsh2IaouLXrJ9RcUogw9ZxcevGLttIC6/tqEeyc3ZYQ+tyv1MAPsHH5zaP2zoZKrVOEo22bjxQPT/9nT63F/MYYEo3XeMTH/3j1tT41E6nhHQt7N9OAjgjatuozMMg9CHLIUl7F66XC2hha4cKBoL3YazbblE6ZaF3EB55jL//q1f+wAyIm/gQV9Kjc8/lwZQhqwfPzLt2riBMillIU1WlPXyHOVA6iKSzyUyBcBDrCn+L3e8lpYjB1iiGObdpez9Wq6FQVjA01HvLnHszIgo8fQ5So9frxBaooTbyenrxGBWE+lPxWDsptFo/3mkuo6dTkeQ9LAcOhneoYMMPNBeW51TJUrcRz/XTWKWaukcdx6Z2AA4sGNbDqY3T69Lo3rPxrSO8iEE/kMcHzsE1BW5HsdcEsCKBMcIWFHYeB85TLzO4J3rt4wTPD6zd9GhUARwfdjQtPg0nmAaGkGPm20qsiQTMdrf/acvpMWTJ6STiPa3ULKp5j4qXBeMvZlhLoJkDk10mboJRatL6x08aksl4WXiAYURyD/P3GYdihuwQMDDKRXPrOS8vJXcEIODAXHs5h76OPUTaE44AYFtN2Wl69/6dkpKNsMxSpZ9VclhnDJ+agTVmwicDFzltZr9jYN7pU5hCKLzGfLLIogULTM49HmEI8+d0pZMLNkr66NUV4zGFPUDfTmDNu1JUJdnnnkO6szemB99AyVIx+Fa9hHldQJRxD587dz9enqdrD8cNPvAJo0Qo+az5cwqpyOSY3ZsA0B0WYu2gnw44abceeelpMHmCw1uv/dt057ngT3iPGi5sJ0gRk0EogpCTxBFYz+2EOQcRAu32tfz/gNANUaOovzm3HOMyTQQsnpktLas25Amc9GDSRgGECTLb6oDTRoOR+4YHe+OLu3FyNrlWQY6D5kldXLZregR9cq3Aw3uRg5tsQgst3ARROEpynYLaMC7+957AtHbi06k3DTPQ5TyTSREujGGg3H6TjkyKNlBEiJfbdbsWTHhSQ62TYgirzqSauu77kSeVw0O0WcVJdASIheUHV/hmY+gLDdZ5cC1wOLysAN/rTjv/i0ao6xmuFd1ZBFQ5mcZQwVEUExKw4ZkWRjMdby/rysQzyKJy9SnHBjmBkflXrgK3zvKGpnycIXjlT8pG/LCqPNvA5UI1KQKYENFTBT0lx9rAC8S401Ho1ZM3svDL/zcqFYF9UEdReyH+5x/By+OYNwm1AKtjck+nPtISqMSlakSPq/iHjy/7lmv49ou+aJyZXNSJ5W2WNlAWTKiohPSAWcULgSMcpQgCBF2JOtJh0WI85/v1+eknfFsxHO98gzzs3Os6QDvCRmts8cb00++8s+pHqS2gjW6bALBSNEhUAUq+YgTUCRCsoo9agOmo8KnMVK1DYRJlZFTBDFiAZZzRZWlSFSBVj2LE9ekzZo1ix4JqooALK6JvPIYskHgpf74JBqJQq+1YUZ6KsTzL4FSLUhz2PeOIh9Gc9RAaGw2rQaYwnu8tnVzOrh7G4HkgFDIMTlwaIQqLK6XayM6f8sttwWtw3WRAmeDj8m0Cc5rIOk7AHymNTQQ5M1I41H0kRPt2r7A0BUlopYuWRH62jHtiWfhWPTxcHOHQYuSP9nLn4vYsJ2c0+F1NPLiT0wU96EUtH/XDh6LAYQ2SmQSLWZsyY3Xg8AGkke1g+N2jCpKNPRg40xWDJJUZRmJf9NHXaYK1EFwpmLGcHyOyo9ybbvOtaYRqBvde8Oy9MAPfpx2Hj1DwyjAhSKpILPHoF94zmfPnJpWrWAK4aSxJA9HoeydQS3nXNpNs15razfxyTdQWLkpJqjF5MLYXiDUr7yYtoFSnzx+NP3ge99PK7BTDtFpARE0IxewOgP6Ky89n8Acjvn/TXw8434JTcwlgJ0OctvC/vn1P/9MerHxYHpq3RZkQCmV8zA8f4RXoW0vD3Y3KjERSJcSAKOIwQSv0ghGAE5Ng5pmAiQNw4qHz0xb4zr76Vq9t/7Ku9LNd9wZ50juqxSSLKNngp7XsBk60BKCd5Fm6TiX6B+pww94H1MISI8jZ2cjlej3WRQZhoIg67+kabWzfzOPHRk6kqcZ9C5IB5Eu89Krr6Lgc1PQqyZRkXies2Bj+34UaJavuC50sIMLa+BqDOD55u8XaXZ/4bnnoEjNC0pCYFzBlc1DlIpm2Aw05oDWaVzec4Qzwshhh9gvxJ8hARhGwwAhD0GYRFPfQibdRT8Ca2h8MYh95a+W/Y9P1fd//WuUPZif9o733gyH8Pr0L1/8H+m2G2ekuYuHpcMnB6X//o+vpdOt6hMinE97pwHsypvQuhwDWgi3MujyejQu2Cy6y25rvQZXIqLSggN/9eWXYjTkJ//bJwgGloP8nE9n0J4rQzZp6AC07HDAg4BGq3gfuQ3KhnTHW6opWzKSZuQ+cW8vnEv+/rVf+d/ZGxWO5mdeUPp+8T1L3E7A6QcFqwIlre4BcUFJoYND1VoJNwQuzLQ5C9LO4xfTa5f60wv70CulC94S/DJkhhYudHRpzqLzpJ+r2oph0EtOt5q/KyQ9CMc8u/1oeudcUMWeFkq5NcGBSkN4WpR5+imj9YC+lbFpy4O8zSI49jFE8N0UfC+cNfeIwoBRlP3oEcCqJxo3RsmeY7jvJCMCkRWze3EGs+insJDf/ZvPpyoOsAh46M1hSC1TiEAGuh2+JZcwchOFTuAq6T07qdywVYoM8lIamMYq5M0dKEuxyNf+/ZrXFj/uDX1YkG2a2wYPHpGaupFNGTEhLXnbu9NlgpdaJYXo9jyv3FFvDtJWrFwWQuCPPfZ4oFWKqasDK40g8y8zhUAH3A2S4cbXa1nuugyPazCvyQEK4/MIbEOqi2A4RoKCjlq6eoRxepYRuziYN958O6gKU7z4ffVoDQxyktTHaMZtND4yLIP1Eh279ZZbA5Hz/dXeU05HjV7XSyfiKilkLxfVQCk4UFEh0KjxY7UCCbCjJBNOvQ85LWg8oHCWPA+B+NqAVw8i7cSVc6DVOsKxXP8dt9+ZRjCmeFfjjvT0Q08xUex0modDnjBuSGravjlNYKsq6zyMZLSZ91pIQ9YKdDHVy9zMrPXta19BFQHUzU5wHqCcNPLp1CtCDp+ym0B28XWr4EiBTHFm10AhmDl9ZrrnvtURZDkmuAG+kgNQciNQRRi/wcjPKFslf8ukw7WSbnCJexpByaqda7lMpWAovDcdt01dUWU36A/eE5xsEwSetbSMoiEoyk4GPUVSdc1hj2rIlXJ/oV6Q6Qteh4bWgNFgwn1bcDXdO0rw+RWyXZ6xIsK95v2LALZQ5biWXhBaqiUwK8aJqtVcCgYzlcHghMQWRxgd/gbO3jDRqvx5uWvy35x+tR8ZwGimLNEI1NgU2Q8unxbSfSUqZOMH72kZr5Dzqq+vJ1GAYlRqvCi6lP2dItmOkaYmGyXuaqCwNqBxZuQlSze4JFovZ46fZZ1ZnQ+AAusj3UGerfzcImn9ebusoxK99VyY3JnYGGBF2VmqEny64vNtcCqSk6LMWEkUVMNEwL5yJy7uTw/87d+mBpMxAqWjrMI7PvDeVIkjbgPhe+SHP2C9bN5heph2tGxwavil1amF+5sxdQYaqJxVrKbo8SkkGOsp2VcQlDy35sXgN9pENRGN1D3o1FpJsAlYbd6QYmSjjGUcqkhjPcn2C2tepsH4LEncPKhIc0AA96daNVCphrVgV5Qut5FoL1rQjXu2x5AgO+ZFAa8kW6KUJAwGxTfThDoXioFpWJcTugQWSo2MUkF2ENDI9zfIdt19nr7mZfjQRwBZli69Ps3lZzUkO66vEpJ1oxgkBKIsHcgtaTK5E8rOqBHjSJ6tsBHo0i+xZ+cO9oGNqfaZ5OmTw0Gpb75xFXbZQDEP8WjD952jAuZi5MY/Gs2YmBQ0HMxG+2XsP35NylUdAXstI19r+G8V23XkQOgWc8enB77/YNqyh0lsVfR+EOQ5av7IQYIv1njunIZ0+83L0qxp4xmcwTCPppPpMJWmHbsbabDuTt/4xtfQEr87mnpDW7sUwO5AG3nzpnXQG5vTV9C/vvuee0j2TwIw7KG6KSBUnU5gKzsAFfLYghwjeLQNRzN8Q8LMn7lAx3N5hmrEv+V3P5G24h9eRq5tiPS9TuIU1resAvuMX2pCtWYPwb+5alHCygFsBTQVhjiY7JD0ZJ3wwpdGrcCAKVQk2jlbb3jb29Ldb3hjJAc1BIBKrjmlVMUkqQnVIK7n+PdEZNLs6RjCOfHsujf1H+6fGKNeCsu1EXK7I1Hm5/pCf2aFrqA6OcXrHH5SG9peqrKIhqvmoNKOo8BrQKFNpnMAmwGgAFZYO/3RM089kWaiCBHTukpBrDYz7KxSYZx7ByZY1dW2XEnk7b2R485rCoRY265NC6Ay8t0+QBZ8zuKFYSudSmhsMpgKoIo1ZU9/a1n/V7/YiA2pTIuW0wiCLMXJo3sZtzoIbbxaKACV6Q///GlK1mMoGdBxysMbN3J8uu6GlZR24SxZFjB49chFMOV4wjzSTCt3jA0o0vLKKy9FV+Mf/97vUeaYiyG6mE5x4y0vvsCULjJoFm+wAGopgDUgQ8ErDnJGYEuBawn2Kgxl4U+uGswrYdOV3yl+dq1RjY1r3GXyp6ehU7RKagEBrEKDBrDtlXbNdaETOCEdutCXdiAuuObAsbSNphwP6XUrltGgsZhyro0b+WH5VcDiLr6lPmkAA0XWCBTLkN5Y2n8mvWv+mDS07GLMqZdjWz4YZ4pB7Yc724eTLjPDk29myU4dWBCzXpCEfpQIwtHp69gAwfbqs4wiPA/y49YiACdHSY3NF9MZyz0YshkjB6URBHI//vv/ztADdDW5nkAnJXprBPmfMWl8iVqVHHaUNK/8wA2VSwHX/imeQaCyruk1zv7av1/7s+L3/V4vHfd2WrbDcYMIm5oZgtE5c3Fa+vb3pLMY74Fc5+FmuuA5WNMnzIC3ep5xiEej+91g6EFGrXpYPSjjECW3NOLflV2y9KfZdjiFpWPVDcpFP8g8PSi+bgxEfXVJZ81C/QDHdAbesInXE089HQFsGSXWW267MwIwu0eXLVsREmuRPbOPDGBFYQt9vtsIYAtO9EUMvdI4yqAYBNlgooHQoHSqyxiodSbga4lF092UMUWHMpDX14MzqQeNkIN3ljKhvDa7UBej3mGDj/qCJ08cjwDh7W9/B1SHIemltc+nJx58GrTkFGgNJcfJNKUwEa0erviMKbPTGCSAzvMZnksR6hroGBWUnoCFUETgswkW7fm/xKX2SbVAXaR7Eg0M0ChmEcDXwtneTLa+C+zeL10AACAASURBVOR5OoiR4zF1tErKuSYG8v5XB6dTHk5J9Zw8VLlxBjLs8WMoG2x/bRtUkGHBD6sAgc+T17hPGl7yeMKMFmT9V0qtnI9IlEqJYQT4ls0jcys1Uar2ILJXshnFyNlrv2fQeUVJwEYagkWNqJOs/Ew50rmpK2vBlt79yufmCsTVc+DPM5qYk5CgyUTpTH5+VjK4jHyM6EdRvozu/ZgkqGNwLyJBxHq5BgNwkKPZl0o2rV33am5q8H98pvte7rfOy89wrxWBnjqidlv7M+9vAaU9aR0xShbjX9AfrvD1Sw6loLwU91EJfJkpUQRsBApyMwtubJYLtKSc+a4OT/AZFfzjIqgqGuOK6ysS26vP5aq8TgT/Nj2azAV/LiO1hbqWVZd+lFOqBnhuSFy/8i9pFue5GrJ2Dw1+5wQHuM6zgAsNSO4sWzKf7vBN6cSeQ1wXVbTV9yTmTDENaiYSUpR7uT+bcJtpzqonIOiHJvX8Sy+GjqwB7BTG9e6m6dFy+GGmoVn6tWHG65rCZCvvbUr9NCg0W1IzFAN59PPnz0GXen8gWjXYimYaj1SKMIjtxA6fonLSDVprk1uM1mXtVV0QkfLvrtMi+KvzkRLURjjQJwKGkuyT+tibN29JJiUzQmcZBJb18lm+ypCDAzTBLUCjWSTYANZK5hFkAE0mTYT0ePpVVVgcf10HAhvyZAS02hSDsAL7BoCMMvhguuiXLpoX0oTxTAhWB3Mue0tIufZyEP6rFRRSxJU6JrYcCUcCYzn/noBqqovDGE7Qj30ZUdNO70w/Ci9b09bdLaktYY8J9Aykm0Bg2zgj8+dNZ/rXrUzMnBLxw569yCUio7XltT1ILHalL37pS8j2vR3E11G4ViWsoqBow9CZTRuRtMKGfeXLX6LJa0ZM/1P/2gqmsmLHGR7Ryv0bYEZBvHRefz6AnUMAO48AtoNq4Jv+28fTTugCa7btARwZncqoDpqUVtBAc7n9fGqmnL+DprRwCGEXDIjBo7iv4QRaw2kutv/EhKI3mhazbQqwS7vPfzvZ87ch8/hGprTZSGmHvXGP0ndqnuoWjFOcsqkNjCqMCWspHirsmTFGkbRLL5GSUXItAVKZWAueFEmRNACVC5REM4DVPqsr63sYTGqPTFy1Y/ooQ4Hw8hH4A9rRPP/0E49Ba5ge8Y9/ouJjPFSKibxPz1HuYypiCOvkvp8NrAI4ebys1a5s57S5rhEMS6rHS9BZDkk6q1usXyRU+stXfthAo+MEsiqaQdAy++o/74OTV5V+/5PL0rgpNem1/T3pD//ixVQNMX0IfDwD2Ilj69NSulCHEBSRhEB7zdibfEe/5Jj6Qf7zGJ2YOt2XMA4DQBP/7A/+iKaA+UyeOZ2aHnow9QD5D67BgeKQBxrAcrNVllCFnz1BXKQPsriZ4r/FBiitZXxuxv9ibUv/verESi+48p8rwWyskwcb46hzJZgygO1krS/T2dJLh3wZjVXHu1iLDqZKIeWxGzHsSxjTlYyRbaCM1IkRzSXELO8VPLWSw1Wc3A06iD89ik6jx7qy7Fx620wabfrOQSkAeSBYLaNuYec3li/1Bf+VsgHBRkxJIpvNASz/JcAzoLCkIMkoHjRih6omlHEPHsxyAlja4VLjqYvpLGijYdNMxvoOOHsyPfLFL9DwQLDKRotl4vcL5xioahHVF865tGLXBqfF3wuHVCzqL3pNsWGvXf9rfz+eFw7GEll3P6LN6AOfLh+aLjXQuf2md6AjjGEHkexy9jQbawjTpipBmi9cOhUoqF2vHkzHHaspK+IpQjWCkkIROBgQnVfqzIYa1ADkahnUOD4zpixhhJUjGYuRN3Bpwmie5fUvE/BJZlfj8I677g0eq+XwFZRU7GjPE+FoXEIDdgfzsM0aHcZwGw1NhdD0eeTfjhFcmsXGoXeP8NknaGhspAzUBQ/UzDLUHkTmLAWbVPAc5sydj6wcQt08v8kTx4YQukjXPhAkG7tWcgbtRD2HKoEorrzRdxLA4g1CWu7LX/pfqYkZ4XNpnpg5fng6xMSY0QQ302YvSKOm1KfJcOXWvrIG9kpVuvONb0g//Pr96Tglyjr55zgSvzpkrIB+2VzWT2LQgyGeQtf2IPaqiJCTuFQhuP222+I56GRd05j4xB+Rn3e/+91RYpSLKedqK47GDunxcPjU2tyBLNoIOrtfp4zpuon4HQA5sqlApCtmxpPd1/BvGzM0hJkKpAHMdBHtTW5AyeVAjV0g7HzlhoJMFTBwiFdY0uecFqNLbdoZgJH1/T0CJio6iMyVdQ3YoJFQ58pPILKBRJhd5+/rDD1LBnaiMVYVrjgWno+jr0NZJVQFaM4oBfkiI3L8q0NLMyOcJkiiqN6nIzTlwhrgWMY2YThEUKW9Kc6XJU2TH/UapRF4Tf53LmXAbajAjIW3eRYudvBv+Zn35jOK5NTAhP8KQMgHD/TExNsqGO8xedKkCGBdQ/nM3dFIkekGIVhekusJSlc0duVJitrBkP+KzmhtTVaRiP4E+W3OTDdwFRl0PV1jGzXC47rrfW6RJWb5sdC2ZW07WtIL3/5mmqXWJOXhs9zsm3/tg2kq97oGXdY+GmumotG9oGFq+vJf/wP+Y2Aad+etKL0Mp4lqLEkXI2PZM3WUvE+QrE4nEO2HTvMMUlcGsFJgJk2YFLroDjQ4Qpe5aI+NO67BJPoJ/JpCI5UBpcobqts41OYggaHDeeR7n4K32cVz7RDJjqZY0GI6/Q0QLLvLNTRQLaSGrCpOnjI5Pl+Kk7xjaRiumXZhD6jpunXr00yCBQeFTOAafR5yAzdt2sI0zD1pLkMHpFSJ3ks9cdqlI2fHcf7sTRgxnKopn2uSrsyUVQDRfu3jOdDooOzpc9m/NvCKVI5itKtBg7FSOVQ70cwBEdCadDFshDPTCVBg4/IT6KXuPXAUvV6neELxsImuH3tAUxQLkVbMG5eWzhsL4osKy75zTEyjCYuqZDkI7OGDR+mxoTF8/vT0rre/MS1bMBP916a09bWdcFmPoYO7G7t/OX32c59NH/nIb0QAa1Uyu3uaQkmo1776Usgy/tv994edUNWmhSqVAazVr5NUqs4TxF4JYCPm5D4M0Eo8dxu7Z2H3FnI/rUh8vf1Tn0zbARF+/Nwr+Ps5KCpYMbQaiib50cboIdnEIIgIYIOeyC3x14H477ragdEINwnZr5jIyfOKqMazwEt95tp6v7sCKc93vPtXY9rnQAcJcPaGkZxJ3ZAW1sHaOL7V680asFZRM33KA28y43tmm5fPkHbMJmh9n2fZg1iMRtY/Ovrb+MNA16qAAWjQBKNXIyew+ryssmQDaP6A6BPiNd00sj33zFNouDM8g73qxzrdywDZeDBfRilYL12XrzN4zYF8XFAgrbnfKSf90jRiYI1JVO0gaAxLc1wXfGknAJoisIbrflyHv4TMDv9gKBnZ5rVE0XitZQtBCEdCDl/Xmj71mU1pCITq4fCCutv70pSJM0BrV/BzpkIZqGrAsimPxbVRRQkOnYiTks4SGL/IZIxhGIO/+vSfU+qthz/XlJrRaqMVGa4H6Ku8N39PhCqcBEELAWzwy+JBF8Fpkb1c1XyMJbrm58W/fx5xzZzLUnRb+p34l9Nd4ObIga2iZFBGl34XQVNPlVsag00+BR6U1l3oTmtP0jENJ8dM8IYbVhEEQaSHCxbzt0uoTy7N5WA2HhX3AGMyAvFeUNBVTDN723TKKgSwA5XFclQsFIIyHDTTHELqyulXBrH9ErkIYEUm0TSKaVzyeYJGwAVH/OpxNDvTuAQPh2AXCsGBM63pPHwky6uzmHTUz2F74l//hc/FaIkGc4GVjqKNQKDQdvUhZj7bzwekvwhN/UVo68//bj5S+eu//MxN05M7hvpY7x6urbmCQzt7RZp+1xtTJ8T7SssMUDkuwO0ZSgBbN7yGruhD0UQnOuTGzyM9h4IovhKB1ViQWJ1rBBQcTH+uFqCcVzNJeWb+/CiSak4uc2ywU+ekeZyko/QYQzHWrUcHlvKhSMLd974xAh6zURUPakShSvupQGANYHVMtzOWuJgYJdpxDBkvp6V5j9HcwBM7gVPcQ7Cnzl0NzjG4RR7syAWZbsPzET0bzehGEZhZdOQrudJCsHoAXlIr3KObbr4hDvTJ40cIbEDbue7V992D0RwSE2nu/9b3o/lhPrze2aMRVieAnUAi1I4zHUgZ8m40kdci73M9NIKBdFU///0fp4u79pNEYkwoWZWz984TDFdgsPuhdZTRGdw1flSaBPKrs3JAyaYNG+HdLUm33XZrGK0joBFnCLItP1mmWkVTwkd/+yORyTsxrbHxIONlKVVS+jMrH00SsZ6mnCMMLhG9lbQvoncWTq57pdBPdaTpQFAtfxbIqEoklpR4BqKYNaJaJnT2FJfOeEZYMxfUr6IyksuG2WBGOZ8XGSg7bMTmhyzbR4exe5KzEGMf5dZms/RfvrI+cg5kS5s8ErJym8sioVUhxQk16sA61tna2FUEWEWCQGbl2orKEfQNcvKOwQRn/ST7R6RCzpzG2/KxCGwR4PohTsOy89gxnq6V1+Q+X8Sz8TnVxUCDs/me2X9qyvreIdfE300cAhFWyUX+ssorzkjn76No/jxD0u6Xtq2qNHHO/S/lZjAol0G4+pZ2zxcSOAXto/h3YR+L/9bQJJNpEFkGzcDZKYxypUUKw6coKaRjC3TG0irTfs4cST/+xy+maVQ1qkBOz7KetfX1aTS80FnQiP792/enFUsWptXY56/+/T+n4TTR1tJJX4lNmD6pPr26fi0VgRHI541BYacJKk49nr4vPfsiASzrNhedVQPYLQSngxxwAs1tDGvgQBWTzTq64127BigE6zdsCJk+tcx9Lk7vMukZTj+E0yW1F8pAWUlx9O7+A3vi+bpuno9cucvNyK6jo7W1TUGnsBzrXg9aCGV+NGJffPHFGHTQ0NAAN3BSrLXPbgc2bxsc29kEffL4a+BvGgycZLCCIYGNRAafyxbOhSqF3rhBA/65S/UfhfIJRPXZNh66Z6Mqo40L2kSmwygH1k/DqFxSA57ckAciTjLtVKRRI8elz/3V36X/+NHzIQQkn1/t6xD39xzwvXtWzUyrb5tLckDfwEGa2PCrBrD2nhjAnqVUP3/+jPTr739Hun7ZPCpLx0CXN6btuw5Q6ULn+mxb+tP/90/SJz7xMRoUoUXwe7lZGz1u6BUvrnkupmh+42tfyyOTBR2UgRLo5LmcAlBo4bm4JpHuXhPAhta5gTuvnYVLXYDCQTl+94ZffXc6ARf9pdf3s05Uxdiyyk1anaWLK7VwFjdtXM/vhrGJ/Wx4VUPQPoIAdjjB/mQGZTh0SbQx2kvD0OfE12pbN3t87pJl6f0f+nUmpVGBwef3AD4NisodHS1IG3aBfucJV5lS5Xt4PnPgWJp0hR3x54UetDbAZmp5t+GrS4Gpr4neFi5FG2CwmSlK8umzDbIqpWasFIdc7bFJMyeakfiI7sLpfebpx2PfBiWLz3eQgUms76ksXbbD2Y4WdrjgVxnAxkkXCbbp2l4f7W1U0bTP7ENoGKuo+Od96WQ/K3vKLmLrdzw+pr8N3dbQawuDO56AknJT22kamAak59d2p0//zf40CEczlAlXXW2Uo6fNTYuRIxqAfqkzksslmXNlEcDyJ6JuJ3pw4fvhBl6AKL+WUuUIMuDPI3k0vX4CJVy00x55NA1iEhSKrCgXYDhtruDQVWq0rgSw+V0LysC1RjDLLlz9yo7LBc6v96t4fRFo/XwA6yaIFg0DWBanmmDKErxjNXvYyeUIE3eQ5bWUD08vnGay0ekLaQ+UiFbKCDfBDRpCU4A8Ea+7GOVo4B7ZqmgbQbiXMhK0oFbnCJqyHArBW6YhG0MT10CzVFGZQWy0aN4iiAWFDQTWNM4/auuS9TqxBGuTebHeOsFFbAR5sRinDFW7WSgxlNWmg2cZ5MApFU2ZNYKyDjynZ+7/ehrG+/XEqMLciVlkSEUHoN8pSXjGT20AuTbwLNa1CAz+S2Bbyrp83bU/uxaxzUFEzkLVye21kYnbM4A9XVmbuuYwhermu1Mra1+NYbgIqjJk5Og0aRSSNzRytCLqb7AoSuf7HKZ85oSnRSAhoqgbCKzMUC3neTkOoJDcrp6oyN1MnJ1cUpHL8Ujq1FFONEN2us0FHMsBSm9PP/scCOHxCGDvWf1L2ZFwaA1gRZVyA0w/Qwx20PDBGEqejajwbVcCWMt1FxHgboqAIM6GGTPP4zTIYyPd0JaVQ/60VHI2AzahcWrXYgyajWOe+6nMMveAn6bpcT+0BlG5u++4NegFHVAq9qBocBpOqk0YdUimiSrvOnCC5qxLIBrz0xzK9Mfgq0r3r0ZN4G2//dtsyuHpm5TaLoAQ/+Yf/156+UePpjZ4Zv0aNPjVPSKIKmIwsauqi4CxYXLqHF+XpiDaXkYj2F64Zc5mt/vaARKddIQfZt1acSCWsjVg6gN+CCmsMaNGRIObz2knWpYXQcpFYU38bJLZyAhnBc5tqlHoWvTHgC26sc3mMYBZQSBTMQwSijK45Tx7vjIpKO+5Aj3IZfz8FZzNQBI0tNI1fH1uGsp/yoO31wUa1yrf2qTU18chyYloOB8NuAl6RLSl341SYEZ4gwqn04/PViUAZyfqqiROdC87QpKqjAmr12owIE+sNMlPDVjPhXvD19gM6usMEn2/QF9K9IEsCwhHjb1+Erm4kQT4ygRlIKE3yuFSWAxsL4GM+Dkmv6K/rq8IjIGTnx1NnEGbyAFjViOwYWJQjOp0zw9yqAKVgBnTG8LQG5QNsqSp0yx1Vxc2t1BEKNBYn2XRKGbpWlvl8zlCle4IHft2s2uNfZ9AeMLf5sQgyqL8Rg0BVMfxQ+m7f/83aZxUHJoNu2nkOc/7vfV972PgDs1S6I3/6jvfmnYxkamZoGMA481H3bIqVeDDbl95c/rWd7+dxoKITamfgpzUkRhmIgK75uU1UUYVwWwAXd20cXNpv/SF+oBTC63ujB7j4BMUU1jbDRs2QwEAFafRdwRJgrbHPaaUXBPJnMlKBKIGGNjrwzQYyRssApFAoktBvN+T36oSQZSoDUYs+5aQ/hMEyk8+9VQ0cTU0TIsA1udvAKuKx0447vPnzYRDOg+kToUctJoZGSvCNY5r7qH6t4QAduSIwZwXwQJsjZUknwR72elvVjL8bP23z9bm0tKhigC4IkquOTG0GdC/2LTt/h42bGT69nf/M33xq98L2adLVCYr8U19+CUbpEQ271o1I73xznlpF1PPXt9/nvGstIri46qgxh05eDwdBwletHBW+thvvi/dcN3idPzYkfTMs2vSjtdRAdh1EMT8fPrMX3w6ffx3PkpjGtJOdHqHnCPXawD73HM/pTrVlr77nW+H3bB6ZvAavQfsIYNDJzm6+/J49Ay6eWpDaQSbYAA7Exu0kHMhwnvDu9+ZWmh2fX77Hs4v/SkcQ6srVjx7HcOOZvi6tS9l3bES3UOE14GaI4YNQk6rBkoK+rgmDaUGz9DIdg3lttvrwD1M47l96CMfgZPKWHgk37ymatdY3yCCbVUn9kVuFo2zXLJ17q+wh56ZApAytuFeQsO1VNUwNisKrZ5T5Su1byEXCmJ8mcFDfUTxVglyQyfvUYq3TdLz+3gg8zhqq17PP/sEzf/jwlZoM4sANhoYSxKcEROWAL5QHzIhj4DWH2TwLCsGZfsscu+PTfwNYG+59aZcVRPQjKcmXYGYYeuPx/V3y0GsUWsOPTLK55VcsQpvVehK/uSxC+nL9yNoO4LpRgRXvRiMuXPmp4VLEdwl6KqgAaeCGw5jU3IUmSvDhmWxdyH9IUdvPc0hzm7+u7/8S7KR0cD4B1PTj36URuDIy8pwFuRDZi0+NAsXlsYF5gLJuMIZuYq6/jziesVLlTLI4t/X8t6u/d6V17uBQ4mAch3XXQ0C6xQx9eguw4ut5vB1EtCfqhiWXjrfk5r4++6mY0ikHI/pQ7VIkchvKrKPXDLkUIFexUhJF5tFH0HZerDdwRyuJdAnVjMQorrrdASw5Y7MM4DFgPXh1MuRLOKDCWJNW1kEp3KRCfY7co8HXM77dJsg8BozoAFck00v9njpkHt7FcMfmpou9iJRIievJ82srWFm+Gvpxe9+J7p5I3gMZ5ybztwsVwPSuORwJvGD2MA/y/fzk4oyRbj3UnaVjV1+z59Z49JB+5lv5qNghB0SP139auhVgcAOSecmzU5lJErHQcKwvGnSzIa0Em7pYOgFx48dAtVsRLoELjLOQwcvWrRy5aoIWJUwc1rOQYKpfXDSlKdxfzqRxf2gw7fhycRKUfg6OGLtNCEMhCQ/dtTo2Mf7mTazBg28I03HTd3TfW98UzhVD+EiGvfkfllK1bG+tmN72kV5z05pnb0IrF8GWy10vUohMIsVYQpNXw5eM8ivc8o7oTeU4RgUrS4Pyoyv06j1paXLrgM5o/THWZiB1JzGw8Y1f+8Chv6ee+4KSko7cjT76YK9CEVkNEGpwbgoxIZte9Pxs+1pDh2iswh6zqFXOJpTNhhawmtw/97z0Q+nZlDPZ0kkP/75v0hP/8cPU8eeI+EMRo4fnRYhn3OaEtHxnY3pTOOxNACdy+4JI9LExfO4B1AYgqYNBAmrVl2PQ6XLlvs6SGl79er7wlm8iA6xJer5SGfdsHIFqPFFROEPQPcgMKMas2v3XlQI5kYAK1qiLFcggQq3h0ZhRqYMzsJRcz5c35CMYx1dD9f/Zkpv0wiuM3qUvVIOYg1Sc4qWo9BSp7yJqohTVrKPgMPn048dO8GUs/WskxxpG3FC2snNIypdskO+XZFQX7vPr+V2hiIHF+KZklZi445G2kYrG7h0PsucSgdqZ9DYwc8NyrUZ3qsNH1E+5l3kSJpoyeGWMiLNwe8ViLLrcqCxkSl7W2I9RDHDKbFu8mU9ByKOllJD1o7biQDJ0j3XZCJY8IHjuJfOu/tQioXNQtpwm7RszlUUf/myRcGLzA2InnV6BoI6kGXirk1WM5c4B6sFzcrX26xi4HQc/vlR/EAERn64zyJsSvYp2YZrcFDGsLkIDeVHKBHPIyhQM/MI8+1n0H0/FuTyJ489zLlZnFZyfdvZm03bdzFKm6mPt92UBjI0Y/q4KUxpejRk3aZxpo7QYKnWcj/nTSmqy9hTA9O57MuXX3o5zuN0gnX3oSjbEBLghmlTsTttqb4eqUjAjEPIO43EbtTTvGjnt4H+CPxCCz/rxj55rI8RoB+hUtJ2mQZaE5hSYqWTj0oOn+TeF8k1CfeZRKk3OIVSSWhyIth+5plnYjrfnDm5YTX7nXJoONig7VvTgpkzYlhLzcA8EObMGTSE+f1xnOeOjouUYhcSgNeynrkhzddEMsYVZGpH3hu5mzQHGLHX/TlBbwVBWyiCxDMyGlLtgUCH9RuCfNiDDz2T/vRzX4lnKa/T/dJrdZC3UlLrjuunpve9fSVqDUfTi+sPpAtd+DuCswoS4kM0cTW1MGxm3oz0e5/4DSaALWbwyWGe15OBvu7aB0jRcin98Z/+UfrUJ3+XUaYgpMgO5qSSRjlQ6J8+/QRBWEf64fceCJkyHUsZyKE9PsYSF0lMT9Kpb7U16y3EaY6YwyDbcyMONIN1WAj63kO8c/sH358ugqB+4yePoTyBOhPRUdCD8FenTzQBenVD7XilRCHIMlAmsVa5pQ8MpwlrKhQezU0kiLq8QLat9gptw/3Hlk2cNjP9xsc+RhJEpYbrNYk36Q+czrYX10n0UeUlg0MRyqCYZLvml0ny1bOcfbZnNOIpg1HpgxGs56ZV3zcQXJ53Nwiv8bd20DWRghSIrAEn1ydI51mPSZysk7QnVRU2MBLdZ6GOs3ZZ+26/gxvM2ysUpHIVy+TY3a5tzHvQv4tMC94ELapIKHxGrhf3fcstNwbiapVAtRUBO4Pbstd/MpdJXDh2eKg9FTS2CO5xM1XcxMCBY9ID/9mS/o2x8FXDcOwacD7Ijss5i9Cyq+FueyhFEfRGAFRaxFg0Fkei7TY6jdvgpGzftpVAoTb9w+c/j5zU0HTxTGM6/qOfpDpKtJXlcGSi/O2yEvjFJAo2fimA/Xn0tXAg16Kp8fRcdpGVEvp65Xv/P//2tR6w7kobmQgkCObLewkklS+JkYMoJLBhTw0YlZ5nUkMzAefYKfU8oIsRKInqOffaAKq4LhHL4IqFthmbhHUbQRBazQZQkH4VDWx3oPowOJ1HqxDn4bStwRwe0I1+R8nikMrkoqEf2C96Q9m3p4qyOuXzmsnTg5PrQ+znRFyCX1yBtEiFigRV3LsGpRLuDu3jx5jUpEi0U7hmDipPZze9mtb98Hu59Fpy8q63Qfa1qJWP8ecR12v/XQSu1zrvnw9gY1teE8Re+/s/+1o3js0ZkMalo7BWJ0HALzXMT10Tp6VukqZ2GgTGTZucbqSRqprk4iTSKqfQGHYO8z4CIk+BHZnLaGAQsRS9l3M5DUdk2XY9KImhgE5IJy5/1RKegxSO4hQsubcRwPaoc8hzU2qng6x4y2vbaRhrj6avVTegc4rhkDe2DBmTkK/hnJg1bkQiZw+B4ACecS20hptvujn2ggGHo3DPUA4PaTepJQQzBrAnDx9MWxCAVoJH/q1BbBx0S6mitKBKN950WxpNA6HNPfWgRRoDy5WWEhW3v3f1XantImVhdAJ2gb4cY5b5NKbYjIXuc5pO3PXb9sH56koLIMDP5H6bafRghlt62/+l6z0AvCyv7P87vVeGNgVmGKp0pYOIKPauiUajMUaNiclu/im72f3t7i/Zmuymmpg1rrH3FGOvWAAFAemdYZihDswM03v7fc593hdJNn/MZGDKt7zv89zn3HPPPffzt9mwsybS9FJkj/zs57YPHfpXv/89e4fO4CObt/vhk0jpKhkmF92PFafnMtFth42ig9tGhAFF4QAAIABJREFUF9pYdHZ9DJofX15hv/71A0hp5ts56HH1PpvRq1ZSxpX128YtW30SjoDLRRcu98bOQxrNS4CTp+4qOrgXLFzoE++a0MdKErITHaz0nEc48LW/4vKYBk7onJLDhAKhy3TkycyBJGsjaaJUjgojSiP9a7z+FLe80TTInLT4xcCKcXIPZw+q6GEBQ9k0qDSgkXMjcB18PKmM9fuoAARQGgBV/Dley3+esOlHxLLq61oTkk/4fHPPDIXMKOPLas1LdhpiQCkw0s8pdviIUF5TFw1dapByNta12rKVKaVB6KSXAPX4Yld1nVT6K6Ss6hICXq1A0MQJk11CoJJ8N4Ax7lOIG7J0LWOAGcfL+Hu6VgJPFTB+TcjAVCrWa5Kjh8Zy60AR0HYvbO6xyoauAxbAESgQQNYV9wRAsTnoj8PxpSQfPb/kFzoQ/bqG+yGgEftOe41IAFb3jnvQSKPRAWQvI7idnVivSVPeDGt051e/YWWsu217d3EPM21CObrdpkZ76Ke/tG4qCDOuvdJOsmeP7mHvsEbHVI5lZPU47/soYfJVN6DhY6QF7bDLmppWVlLmWm3tvZHovhU7Vr7zljeILl6ywCc+ybZoK/r37ZjAz5k73ydgHaFikw3jpuszSBNpNwd5GmvtJOteUh9vWonKvWLA9Z/ena6DrovAqZ5D/1CzjXthRiyrRpZr70tXrvjl1Qg1v7B2ZCF4ij2vcnUhUsA+zu8BPnTPuwAmqqa2dLbY1TdcYecsmMmzQhZo3Uu0FzFjAkSSEohZdW1iCOIu7dTPJKnix++p38K/q8bh6HWLQc1mfO5rb31o//yD+6loYvjP8w9hRZmQqqoS95S9On/qcPvG3VcBTI/Z8y9+yGhskTNIeJIyuD6MZa09SdWmwr5x7+02d9Zk24S95ptYlTUyNXA3yXUD1oBf++t77f/8/d9BVhDD6Znw/cRK27ttm7391utOLPz++efc8F/kg2QE/SJyeL+trOETAFi9FQewUX6bRHxwAMvXBN8q+L+Z7KtEGN75N1xvfZXl9hqNZ8lpuS4zlPwiCbeWXpqYREqteu/dICFwYkgVFvltU2VxL1gmPGJdme6EE8k3a9YZVDUFip3nWfu59sNpJrztzrvd4Ug0nvqBFENEbAjXaRKXwKsGpPg9i/dSRC7plmjNODklXKNESTaA3H+x8XKKcvYVcCw3HWdqFdXEDEMa9Pva1CCmwPCG5leNlw0j5J1F1b8dwOrnNBiqi3v0kSc0it+6enL5UfKgKo5kYsF1IOxjjzd6PUqAtHZ8nYXej5BQy8+f5yYh0uN7Ms21XAKAlQ7dkyVvRtWl5vc3PT1lqL6+14aXAFBTGdtmlGZT+WVmrWdmFtvvX2qyXz3cajkjx7onaSJvbOa06TZ5+mR+XjY/WgWfGlaHNc+25Oc0LWEzfp093ORDME4SJv/7P/0DDFEGXn77rP6Fl20Eur0ENLACYApSg1oYArDSYWrnBE1vyAI9FYkz8v/doHVaQhDlVfHPnvk7cZCODyFprCSf6EHYoudPZtMl0RTlxLa6/GURAiAcKJtitQWMv8TL7ijWHJqioaCmphTpjYLOSw4MIasIpTI9oi4Q2ak0HWpC4i0sTeuy8wrRtQwQ3GjMSpDLABYMsYTAwaskBBzMAzK/R8PVm5pvQzmjLHf6fMBuIUw47Kr81Lj/OUyu6mHaVmouAQ0tZBKAN4Gu8fVrN7r+KH2wg45dRrytXWmbX3qBjngyS2dYw7XVmerMScS86Mu+0M9ISE7f17/AxMbX9PQhfgbbdeb3/hLgVfxQPjgE290rfQv3/zg5bmflNGvIpuwFCwbthBcpQAVWY/qEGXjvjoRx2GqvYXMl+yiJzAUS5GNXSOf2oGyE+JoaZsqwyBkxutT2V1VbFRY3OQQ9vVeVAvV6qik3SiivTmLNqVYVSLqthlMtNA1scxG8PB2XMshATVw6qBcCumRXkgWY1aG9DdC1Q53eHHbSaM7zJq90z0Y1eUqgTkFAC0MANoFD/8iBKkY3f8DvE2QjpkPrxRkVon0K2t8lS88HkJO587zjJzAelyCiyWBiMeXpd9mlK9xRoqcLj8Sdn7ilS8lIRlT2tCOZ6LCPNx+0hrZ+mzpnlo0BjNZhM5OL9EXjYQtgj5phV08B4BMAPOdde5Xt+WSrDTTgaQlbKm/ZSbNmWEJOhr33yuvWe0RjFNGmkgzVARxS1GVMgG1nvVUCBEaXFtMwkYVNDdpVguwIrvsg16MDBkPRpoDrrRnums/dphIZr2El/oGLYU8FtGpqDgIUNG7XuCcHdKQ7cAuJlXlTXSwZ8aEUakLkevpAEmcgAp+iA9/jhIOlsLYVbAUUBa488Cu2KKVxUBX8XsPEGsAmDL5Kj6qqSMsvdlOsg7S5rjuL/vy5NCneH6d/QAd/tIcU2DsB4KqEeKlWUpSoGzkM9ACsEpyd6dDhIKbWbdiGACYtPvJazgSyy1FIFMCRjY469rVF3fjc30eCAxtdM03a0ftSg90enCLU3NUmhlSAKQIscbdyrFGN4+SZXtYCsCprt7DPtNadReU1hKurApH0kyFIi/kNjWzRwAZVoHQdPIB74I5+K2AOb8I7ffgGdkYPHg68CJeEF+XrYSQNSJteednqOVN6WxutEtY9hfe7BZnAxZddC0CDYAC0Hjiwh6o066cLC6LUbCclhs0/25JpFDwOgJXH8+xzZmB0j1E+62oMWtZE7vE6GFslUmJAyyEptuGQobUnH1WtPXmMalz1lLMmeUOiRsqKOT7CeTAK262R+C03nmCfcJ9Go6k/SuKw55ONONvQtMX7Txcj6Yx1xFCH8HuaLFByonWoGCibt/hixR3auhRKWgRiQpk42MC5tIXfCQlFYDsH2J8CKiKVmBrOOZLEFLJ2u/2rX7Lll1+I5JdkXU3LmtZ0RoXTAayvJz8FHMz5PvEPMXhh3Ghw7pHEzsUewGCaArnWa9btsPsfehYJm3TMSBF7sccbYsiF3K6oCk0pS7W//fpN7kDyxHMrqW5ifYb0KA0i59jhU7aHODO2bKR97x++STUsi6EnL0Ek0EyXNxI3gSqrq2+jget2+xcaufIA8okAX18iALA9ZwDYl174g8cMTVF0AKuKvQPYdgAsGlhevquveYPB71wMrN5TkLWNcwCbxdpJtBlXXGIpM6bZy+s2cXaSQLudGwQFPq99rLFBSIgPVgrAau+G816tKxkaWYx21dcDXttyhtA91kj72CVE109VFVVfs2g8vvver3tlIkXTAXlxYmFFtKgS73JEP7AjSeXp3XQGWcT3lJAqfhyn8pdL81cysg9JA7QeNJApv2C4yxa0M0MyFd63J1e6Dlo/vo60CQVggyTL5QSABB+eJM0+X+/l3m34eI2vP03kk05WpJ4n11yJMwFsSFIljVIcCX0IQXeP1aUG1UiX6xUH7oyWv+SkGjzFzy1ePN8BsnPHqljIKYfrmrDmwZlDjz+2jQMo36bNYxNOlHaGsq30g/kj7cFHttmr7wCmMkd6hiKHgNnT5jIObxqbQjZRGncXtICxXY0usFhiBeztW7CXQEfahD4rkyzw777zLS4qBzs+laf++IoVwyBixsAF4QASeFBDQyQjUDDTZtF9ivVu/0vDesaBEv4aUHscjKNve9D+86+Fhe/GU/iNhnGyArCJ6urXI5EZDnFxe2GgOkZUWueUc6y3kM51FsHJkw0cupSy0dMoRQjC6jC6zRecBPH6EPXP51wdXLzFZNgVAdjlw9CWAWBT2LgJMElDmSwwFjEUn0/lcAAr3aTsfcj6ulMBXHnFljt1nrU1YUzMz6XBYqVqBKS0A9KGdTXDSjTjA1pqXc2dtn7jFm/sygDATkoBeHzwuu19+y1eV6Y3p8SRyRlzFoUYnLgZLwawfh3OEMT+OTMbX99PwWmUMkXf+Eug9c+/5k16KPx7pIPlgjUiIThEwKpCx4H1sstZ+sh2B9kcOfgGqgu7urbaO+C10VQqzSDYzAZwqRwsBk3SgmCLVMCBM50Da57fUx3maq4oQveqgL99xxbYllI7Uou+CmZXc6tl+VSDPKEWqYimmsgr78prrkW3yash+Jx//vluDTdAMFJZ9SRrWABWgvfRlFvnz5sfSoBc1zpK0u6z52tBi4GsmzVwCMZWk1kQ3/lEFWXt0pCK8WlvZ0QuQXbu/CVICEb42p04CfaTPzVMltmNCXkHP3PpJRdx8OIpiZXL+o/eJVGE/Rw7nKw/2ephQzdsqsa/GQA7dx4DIJjkcqTGOqsZjUtQbiBoamRwAcw3QkhfbxlIUZJYA4toBKP3D9aj2Ypgqoajx3r1yWethE7TTkq4aiDK4Do4QwQr0EHJTj6eSkAGOCRGVVTYGEqwLTQ3JpLcpZEAKBHVsImSYib+cX9k9r569SqbO3eu7+0TJLJiJEoo856ESTpy5BDl2kxK+Xj5ch8F4PRzHsRYI6HczhAMzfGW5Rx77kxw5tm+oJPArfZ52P2hscATLLGw+lIAftq3qkzl4YAgwNDJHteekCG4l+V5DfF58eeypL+0xvXcoaEyaFYdwDrTEQ6f0ESmppmggQwl2SDl0X5LV7LEzzWTLKiKoGEwYiAEbkaRwKlU3SdAHCX16nIXmJGHqkBMFtdcVYgK7kUTTXVVJAgnkcz4dXGWOpTl9XrCY4R4pc9xrBT7o4OonPuuEZzaZ4H5EfCXbpFYp4qBIIyzOXp4AVhJdYLbgDfO+mOG7zlIjf7oYIp4Po/4cYLheTP3KGDeWG8Mo0wsO4SOu5rx3EAAy2dN9xAzDx46zl4Uc4vchEQmieuiil4PazMHhm5i2UTLnXUWlnyMdcaPVd3248eX23wqB7vQoRehCR/sHfIqylnMovdxt0qC5dUM8tJ1kR2fypxaNzrvJJNQnFcFQKBAunU5n3SisczgPRaTKDfiOLBr7UdIxegW14AQ3lGyM3RhLYaVqeuhM043IyxU/3oUn32oTNQIpd+Qzr5PfSfhqvr18cEy+rvWaTTdUNpTt2lSZOE+dHE9Wvi9m+68zc678mLrIBH1xjJfD1qHClFh/LHel4Na/229tnCXXA8LaB0UkPWva/y7EkEkOcSOZGLz/toGe/y516kc5iNLpHKzdwfWVbXus57Oaxtb2Gd/dSeTnUBJDzz6CuC6AG/XdvzQ8eTFt3xz9TE8qwvsFz/9N8uEdHn91Zep2tSxznJs/eZdDIdosltu+az9+Ec/xN8WazAqor6neB27tm51CYGmNb31+muMDD7p2tdkWEB58er6tBOrjsH+xgxsALA682MAG5rGx3E9ZrKH0rkPky5YZkVoMH/y5PNWXDaBfh0ar8EyOlubT2JfSGxYt2a162e94sq1UUqXxvrLhzjIYt9qelsusilveJNUUOy7wCMleAGyQTGrfP+bf/t3sJc4A7CGUohN7hWuketgEScQ4yqG7pvvxaiXxGNKyPpihl9jvlN13XFT6qTpXFW9Rgi4aTPOCdI03nyQ/ygmRdIfT37OALB8Nwa0AdTK7UBSi0C2yFZty6YNVKSbIDLGu4xANlqSrSh2CFMofmofaY27xFJssl93MbjdLvlQ1UnntVtwSRoWaeTFDGtA09y5Z7ssUM05zmvyGN7EteqBeUO//OlGutywx5nCmLQcyi2zx9mEUjIG0Pvff+8Z++DjVMsDXWvjwivZOTOWcKDO8DGTg+hXh1A1h+CrC6jrISZEZu0dth/AoDJ8I9ON1FH3t98UgKWZY/dGa34RTQn2LANDzAgWWNQ4WDaoMg/XwaoEF22gvwRg40D4p+A0ANj/P6DrGzFGuAJOAFgddT24LKs0olJCYiyJUElB5bzcYbapddBWMcShF0P2UrJt6SCL0D3Ja/RgdS2d79voXj/OWxfznO4fvYBf+VtqlGsGNyUDGl96mc+MybdbZ6C7aj1CIAa0ioHNJDOXRhZgKpuSRE1D4kMSAtyIXT7Qn0UnbPE4gFaD+8WOYAynvO0GcSfobGu0rCJ+htczIO0FDOwmjJeVAKQNdNoEAGztWy/bkbWMS0T24TqY6Dopg/eMSWUW/tNBpEX8KaMaTd6KLvhfKpv+ySFO9n/mn790wOv74eu8CJ4rmffazetU2esUwWoj13rdMcqWrKNMNnEHry8tK9UqccDQzPhjBA6BGh2qDjLE+nFgy/ZGOtF6PBj9OfjQ9+cBKs9DglCJRqwO8CnbGXlBqnlMo/hWU5bURK4cQJM8SjVR5jCjDdVxOxqAu/jcZd6QlYHTgZq41FCRR8OPyr/VOAocBxTXk9RoFK0amuKRmXoddQAysWs+KlSHigAZRtHSEY4YzqakmNXLAdfJSMoinD5279lvb2JHM/msGbyfApfFTJ5S6QdO9YFa27V7n1uVXMrwgEQOou7WBtu+mYMSi6GRTODqp6zT3NxGY9QBa8QGppKAVVI5Gqa11foOn7RmGhFrmAefhK46E9lJuthF7kEa++LW2+6wqQwp+Q/8gscyrnLehcvsI8ZlVq3fTJKLZRkBuItglUTwkg5T3fLNMs9WRg0IVjNCAeXXcTgoNBA0hwBiGSQAOkTUnDObxjQB1CzG265etcrH7srmrBWZkRq4xGrlIek4ebLOwan2fS1NPm6YTqBXuTzWv8YNQUnRoIBQCosOWw/unzoSaC1Iw+Vl7CjYn1nRCSNjabqA1YkBrB5fQTVmwHxYyBmJ8Jkx5n+vca3rCMCisdZUQv1MXK4XaHCpgL8uyRRoCon0jD51C7ZXetlmkggxFO0AWAF8/Z5Y/jaufY8zsDoIw3Q3sbkuu6D8Nop1qCROSVZFeTnd5pAJNNRqDcba2TgZPfM9xU1v+p7YH13zMcQZ6cwF6HRoxWs77i5WvA8scLi2QUsfOpLjKWV/Hg9cUkNJ1aeD+UYN10p/Un26Uvh6DPhV4E2FCDmw8h2rZd0kU7FphxDPJZnVvv7dMy/y3vNh/kfbVqQAA1RsEBhYccFI7LTOst6y4VRzUuxUFVUJYkcxNlv58h8GXE6kMqB68voNaiQc8KQqh32uQQbS8wUXkx6SiGb2BCPW0bHq/szB2mcDDKvcSqZyHixeuNhaGk8B1Eh82M9dVHVqkBcls47lzK3Rtn6vPOp9GmsjviWCpOFKuXWWtODRhdNnDfgR463R0vodj9N8KNrqw6GT1r1zPjHoVLKBvIP9Wc9auPa2z9oVn78JQKvTHEKKM0+g1QEsL0xrSEmSCKgg6YtZSW9xCiSTn8n6OiA+qny4t0pCph092WE/vv9JWFc1Z2WjEa2zli5IKjVJE5dKcrvs7ltW+PV9/Nm3ies5WGOhN0fL2iaXHxjyMWUj7B+++3WbPL4Ei6Z3YLhPEOcTbc3HW6z2SL1dfc0Vdv/991GdAsByzgnwqHl1dwRgxWh+8O5K11a77zaxp5smPQEhWZrJWkwXztWqWnace0o4w/tTOTJmYLFDY1+NpQO+7NIL7YUPN5Ksa04nlRDWkoCYGNhkPR/a5N5oAIszsJIQwLjmsfdTubgj2LNyzNH0NU8WpamQTEjJCNe6XawkyefXvvEtB3vpxJ5UnkBNXEmQO7o36tVWz0oc12IA69snAq5aFy4tYQ2uwvmpl7H1yQmdYBEB+DQ7BbE165yFVjqmnHWM7tTLrqExyllW1qc+fLKfYguXJJbzKD7qw2Oivu4Ats92Y4O4Fx9hSfgkt5KEQCSHZFEiZPQYLgsQLhSYVX+Pg1Dhu9A4KjCv8zx46Ss51oAMqgecr5qGOnv2TNfiywJO61XeuI7z3vv1lKH/+uc9fHO6LV6x3NbSSHHoMPOTR6fZhRfPtUeefttWbWizQhaVJTCVgQN93oylNAfMovQu3kjLILLRijIAXxe6oKDzPZRXuwFx0hhqHvN3v/1ty6ZhrHrbOmt7+Q2r5EX3DjJSk5ukssSAmiqchY0Oizj7U0bvB4hv7z85qPTFOBsNovNo18eP4RsuBI0QHALToCCbLM0rB40YWD2/Myf4kvpbkaaFwN+TkWdvVJ2wR3cetWa3G0n0stqC+QvwIS2mOW04wvjh2AedBGAw45mybKcydveAhQ0hW0tk5Q/C5tWzea4oSrF7Fo63nMEWAogALFo7BkX3KzODsUrQpBo1WagpSy4EavxBsjCEDlZgVU4FbSx4DTvQghnAGUKdAkP8rI8koIu/tQd/QXRIGrMIRWcVNKlVvfZHq6NLt0+C9ugaKgiq9KfNp0PENTEhbfDMy+NX2Nrhz+m/aNPotz/90qeAV04OUS4T/160yaJbET1D/Mu8fwVGUdSkLw2w0lt6U2wdE1haeZxMLVYOqy5KvEGbLT1XF2CT0pBnbcE+THFMrI+CsJrodOBqo+lwVcm5pHQsU+CWwGzOc4P4AwdoBDt6GOkA3rMMLvgI39cBwMMNn70e1naaPfPMc95oVIyp+UQ6RKXZE2OnA12loDHeBdyN1nOzNxqpqUy6rAuXX+gbVetMDP1h9HLtgDQtTEkI1CTQCit2nOfOlHYTXZmAtLRKOoraWSfNNCssXX4xWtEiplNlYfVT7O9jLwzSjh34wFKmuRzvVklc2k+dwEz6BetoOWETxhXTIT4WSUQTIJ1mLwyNx50z14rGafPDArVR7eggoeTxc7DWOgdP5iRcDN599vfsS3RovM6rPkeJj7LoYXSoF19/tdXgGrDm9TcZ8Vhp3QCqAeQVQ2KLBcIA5uqNTyOgt3JNxCTk0lxSCgOLYpJ12MeIT5JhmFMdpJNxJZBXr0DoBuyz5uJmIpN4zSgXA60y9Si0uaOwONpGUqjJP5ISCMy6SwbXX2XcAJ5CSVX3ODkCQ/H+dl2rsvg4FkTDDUJlJJSo46l5uk8+LpUgqgSoH6AtiyPNu5fFlF6TJCAxmPJIEsWhT5d32BgRBgt+vzpx+HIOh1i7hlY4UxbWqFhXAT1VbQKDJD2hLxEvp7kHLuBfHrj6+VaVQ71sPAhjiM6VruE2YowOQnm3up6SNS62V+l/O9d4z46dPtUrH//uydPOQg8vT+jAaGq/iMHQddSB56+Hx44lGLomAlpiU4uZwKaESN93xi8uX/t7DCA3Lv0rxspXVH8Ux5VUuIdrTCpE8UOxVpo7aXYCWx1ek19WHar88cqMPuv+8Mrz04fs2Np1toWmw37Wcn9Bui259moSoQ02b+ZCW7iAigWygIcYM7uLnotStNoFuUWAEFih4gJK6N12bNceq2Fy0gUXnoeLzHxA0Tq3qtNLWbtuA0Cnz2UXaqLZC/kiRqmBtSnnAFnYaWCBhkzIt7gEsNzG16tpSMqD2BiDfjVRfr4ymWcfZTO0ZitAKqWzFRKBtarjRFXFWHgZkz68R1U8PO3X9yU14LMkLEEPHMBqxNX6NXIAoPPQHy9q1nGwAXCSDECNsRGh5MOZ+dpJXtvFN1xp193xBWRxsLXEnXQahQPjGoFXfebDLbUEmpwB9psS9oD2jtY5gFSsp+ZXCfykcG5rhPlRnHr++rv/7nFnADvHRM7XIewRE5mglgiAHVMAC3zlPF+zb7+/A+CWibMATKkcqSAtNlQd4GwdZXfefoNddN4CnBW2IZk6SEWp0z74iPHhTBu75JIL0d7/yhO5JGQLYgYTuIE7t27B0ulNL8mvhRGVx7SuuQBsl+yg2OOqWhw+eMgt605LCLR8o16QGMBKAzsLG6189n/R9LNsAhKrF3j+bph+AVhN70yFdBkkmZEE6/13cD+gGiaJhVtD6T4Qk4pwptD5XwwBuGjRIrcfzCbG5CBVkhSkmYbEZtaVpySU/cczBrhQw1T4d5p8xYkPyQoMnqVIt69pe0E2Fe8b/arvHa0ZSZO4gZIoHKO/KGGwjbiu6rZ0r5AO+PjnU0XOyUNq5wxslCQKuGrcdAxi5UgSyVFUKfEkQXdaANabvkIcEPDcj+58zYdrIIlkdRUkWTt37nJXEbkQeIXX9axhvbaDBRUXfBqfpxjh7z4gRStNr4n747GS35H/7dnnnG0VFeXeoxI0wEqkea63fjZh6IH/3G+FJbOtcsFl9jG+rI3NR23r5g1o2jjrWFg9THoqpgO5XzpESndzz14MgJ0SNmQ0Z16R2qFPxKq5xRBvbgdZ0ZFD1QiTW+ysyRPtW9/8K8sDB9Ssftu6V75vZWjNOgmsQd8hHzY0p1DeHRzMGWwWn0lO+Ort4YbSaIbDOoidQQFiR+RV6VBXZazA0CTy+xJXu7k/TKScELr7TgWWDmCkTungnaaMk0XAYwnADqQxnhIGy8EwTURewmLRAI+sA4H669ub7bWDlOhZ2Fr4ismazKQIIzapBHZq0iRZoJSTeakpiGB5vNbqGpmYQ9aXw2bOx9utt+mkLcxPsMvHMN6vrYnNwMXgNQ7QxDWADnbAx8eqQYL3qPZVmefJJkT+aNqsfPSgiU0ZXkyLY5FPkEmgUaiPbDiZ0stgEVKDXrSHJ9DIMj2sB2nG4ECjjQEs76HpqXHnPkpKXCuu08Cg/CK5tjDtAzkU5fo7kE2QlcnSjKfV9FXUeB4oB9icCmgDfcGQWx2p6mMSK6QDXwNR3A1G2axM7/l9gbIAcX3texRWl6MyTv1Tn11/G4FdgXAxnu2Aeg0zqMJ4vU8Cdg47n1fEZUhPYZABL6SbRS0fSa3JrJwswJskEENurdLH91SyEmvSj02LYDF7l/I3wSNvhI+lqwQQZsqyjOc7jFaoE/Ck5g5dz4rKcW6zU4/3ZRUuBjqfBZK0kcXAqtFCXchFlAzV0KLSo8pg2vC6b7M4AAV+gin0EGXwU/67Kjtm8nV1luYQyKSp++jDVV4O0WYU6E0DtCQBlJN5b+MqJwHgmNTGNS4rwwibTVtbe5jApJLpICNtZ3gJrwt2bwdNXD0clJIPqAyv63zkMIFxMNlK2XcZ+ADruswYP9HVOr1oolLIbNMB0Mn88Ft/fNmGIbfQOhpVMppyLQ4ieDWmMQWuwXsVAAAgAElEQVRFFkFV6PmyCcRpAjqauuSlRBcqeUlMQwACq6/GQ/ThsNPyM26XLRigPVk+xuwp+ZVqRKkakjpobNI4T4EnL6NrTwtiqRIDAJA3bzWlb4FYZfUNSDWkUQ3ncjTG0heXArGmQgWrJQHdMGNb3wvMghwiglRAh7XsoYSFw9diRlIHghwqlDz6qNqYrdR70uGghFeJScQ0OgPiQTl+rvCUgVvTqaJOAxgR2FW3nPE1EEpq+tD69BK+pAZM+kmJyngO2AQUxNp74s5ENBhY2WupQctHKko754MbwsjGIJegZIk0w0e+qoEDDaKGdui5u2FxU9jnQzpIHLCIzgnDM0pxpQgMSSj3x0yq5Dh6HCUMbqsTsSbyLRbg9glbrG834hd88QEhvD/AkjR8oetY+zwwx/q7jl0H//y7BX10J4mfzmb/viCaH8RBlpCgcqNLAgasatsma9+71XbBKtVr/QMOhlWW2/KrrrTaqsNWs6/a19eyZefZgw/8yk3bR9CrMZYmtl4mJSbSONxJufbQ3r2MV62ii38CiQmjNpG+SIfdi9xl85btuDkcZCzmRDsHn3PNhZfWXY91HDZVTgwyVFczskDfKCZ+iQnfQHVibPk4t78ajfyomH2U7AzsEXvh4Yfoz8UpRvIa5V9aSwL5em9RMuVMq5qxvGkwrFddIgHGMHI3sJ7ObisYhVDqK01Ax/cM/wprPmhgdS/VNOyTlnSnOVeaOPtWXHO53fbVuz2uqkCgOK77oTXm05883kozLrZMq0rg2EdKhL2kDwFmGHDRHXr2REccWhwMHYEpvfmOb5C48l0SBzVBWTLkEFIpOBQrG5Fon7nyHBuWlw5hsIcy/yDVtEbuOeczzckfbNoOMVBkd9x2gy1ffLZPUNxNxWlf9XF7d9V6pGMnbCmOEg8//D9IZIrcLswrG6zBPTgevY3NmMZAf4I/rxre9MZUdZAXrNaWJAW1B2q8CqZrGDwDArmll+oHH//T+Jg5MKIj5c9bWWkzbr7FfvbMH0jEC6woHzZfORnXqRWXmUTW8KYNHxHX0MNqT/qeDTZ5kyZMdCtBxVBpq7VHvIKh16XElTXZz9mjqqsnNzyvfk9JnyowKd7AFZIJTyg8JoUkXGX2kPQptQmvx1ldHSiBeeKfUMbICwUkVV0YkIZVkkdv1gq2WMF/XH8PGlRZReprQaut5q7wb1nEaY10UP1zKyz9HNfxBPaN66l6nMUI5GC1l825ecDlA3IqUBKWqsEPvDsfoczCUxO0dKz+OiMWP1TGoHOI9X1Iek4TBfzq3DnnUIWkh0JesWKl/WKw/l7/wcShx36O0TVd3yMW3Ujn8hY6XA/bJgCszGL7OChVUh0zZhwPLFubdGanz3VrEZVPw8gvPZe66QJ/JxZN9ia6GFth/KrJeBsbj9ully63e75yNx35/XbolT/YwNq1NpzHbJc+lJvKmC9K53QoT2fGc2GyZQNAlRWomzEliVGXqZThDMlBDx2eQv+AWZ/l7EBKxt96LdDlvWS8KrnjXanXl5jKgcuKS2Imdle3bE5o0upPcb1YdxsXBNlAb2Iz5U8Wk1InXAgSAGG6QLRzWCsPu+94N76qjJgU4Evm5iGb0MEwSIY5gEpeljzMivIu6dEjx1AKHc0UJQJZBsb8lA1aj7Rb58kmy+N3pxakWGknfnf9GHLANIqB7ZeEIBNAicfVUBLZGYdHqpTgnnkJ4XAQUS7pQUaQOKLCMucuA81RfmYxdu/fbn1kNdkzp8Dkcl2SKFnWtFvVlqMwlzBlCUetrJOJRzDeLQfqYFu5JlzngYG2MFVlQqnlzCizzNwBtFHoR9mIw7wxjUyToQKi7RNxiuhl1GviAF2YbJ6BQbQ8BBz5Zere0+vqjTl9ZNHJOAVoM2Rj4iyfySEsW9wAWyowEgtVnwb70QTyXwr3RDKHbtgRn2stsMz66aME1U15PAUni0EAR2sXP6+ucUZCCDdB1/KZgzS5jQ3VxKFSSddxO3pVul9hPgYT2jjsOwFKND9RyjrU0GlHGnmu5Dwm6RRbAr/T3Upnd3Yh1YUS9JvMDcfn8dRxuvrZIMNpWMoHhHXQpNcrUbo2Ma9T/obudaeJX7CKg2h21EzTywbXRCiVbb0EF5VPFaz0+5lUH7TpFVw01UiaxYlYHBUU5CIJ2OXX2MEce0bG1hLdq/lArKXKKJrY5UGMTa4pTQoAGexLCeKVBWtjS7snr1AlVmIcfPa1gzbpO8O4YP99TeBhz0lbKW1nAZ6V5Yyb3bZzK1USymPcs3SV3PTeWIBdLL8ONzanMsD7S+G5+8WWewmIwE9g7JPbgPafT2qRhzGJo+4zQCNbE3OwyfGBASQbXungPh+EAfcpSLx+nS/JvH6yEl8XeVQTGtx+LAlQUQMrUw5gIGkT4+cHqAK719Q8+KqRSOy5yp6yF5IVUg9gL0XaXjVfRcE9NKwIhPIafRSjn0SBAeT6drCe1XiQmZmE00UrxvPYfqERHvB1qbMpALB4Uk3ckBOdg6c/iYX08riAcgR0YwZXq1jf1+EjA/CZ6C5z2LeB6QpDYMSwS18pSYCXB6MDRffZwY7AuvxydU+4Du009a2jlK0ER3tahWodIN7pL5CphA+5h/7EANqBLWtAcTp2bjj9WnmN0qOFg1E9DdJGqtAzZNdedTXXTYxxYEHaaGgSOFcM1+MFAKyzI/aSDEMb/N3pmjh9mGKr0eg3M2o5bsxwxaV8IAUA3N8HnSZrP4lJTq8+9YjlHtwDWIDg4D2fgrKUzlrAoPHESdsP8dLNupUP7ika307xOoqRzhSTsIk9ykGWIoa/HvnQPkBsF7FBr0/2dBdccIHvlU2bt3K/q20SbgJzYZPWb1gfZEqsI+nju2Fbz120kLin8ibacibZHeO5//CHlyifnmN33XkX1RCmnXFdG9Fwd1BhWf/+O0wLowFRFQEnTUKnte+SyA5J8qJQlo/P0rBmHMhG68fZb8UUgViXaIgFCNdZJ25g8QVe5X0qqzbWEfFDEgnp2/ul1+V6XnDZCrvnr7/qsTTEBel8w+RIJ4vcGzmS4WkViU3U6/KXxgmvJjQHtIHEEHUt9lPVjkGkd52chxdffRsDVCgHy/lDCSyxQqEhZQAmcmSy3fWlC2xcWZ5t20BT1tF+iB7OXpFVNCO/+t46fiYfAHu9LZ4zFS13Kk4zTO3asc/e+eBjJnKdsHkLZtujjz3iVRo12ComdJBU72f070qY0F5i0VaIM/U7aDKcD/VQzNCbgEQ6CLgaFIDiHYlz0We9azW7+fxs/oxkeMsCYnYxgDaDGHX2rXfa0++vpYoRRtsnk8yLNU+goSuBKsemjR/S+Hs42v+aiKchLcU2nTVSVlZu5RXjfAqkAJzOOK09HyksLbWqEe4VrIpM0NwrXjshF11716c7IJXPFfvVNeKe+nkS46DZ41NEBAoU6j0L7HoSFJr9XHfr7GloJFQ+pATF4wmPoAEVYXiLgncYrKO9LZ3q69jP7cRv2D1s/Yrp9ShxZbojLjnnnbfEHQKEWBvqT/kZLRmB23OpQYykR4tVVWclGUpqvLrL88u5yWNNxAqLBFOMFkEqQm06w3amkZC6FWZEIAgfJbz6r2OGfv+bQ5ZfMcXyzrnG1uGbd/hIDcbIW/0g7uNwSiXTLsdCp5fOd4GUOfPncKDAyEb+YmEBRADWPd/EPACsuLFb6Hw+UXcE1uig3fy5G+yWW2+2AsBM1QtPm+GrV8QL6lRw0+xtQFBSNqPkrplnKaUyDMaKKpNSGQ4Bfb1k90MAlCxtCszpvYFB0yKkgeGAR2/rZXdK7Mo6e/paEU0PYzFrk6v0pcNO+6nBy+42AEPGChR4VW7QjzxCJFG/dlofjBHMlRbKABrfPnzI3IkglXn0NLGkJav5hkDiWZ00I7LG4KCgOcYzGZhhX4AARTWlKfvLSeYQV/ci5fwcvDsLMGTO2NVgqadUwgFss3EGeVykQG6ZpSAkr0pfoyyuIQ6iDtjXrszhNmwxTTYjxlo1/pwTZs+ynrY669iwGRBXaPuOVdnYpcthzTOZJHPQcpJ6bHjfMSttPGCb33iLKSSnXNCejOixj/KCsvf8WUyxmT/OmroYi5ehjBWj624ApDpIUzAwBziry1vstsys+2DDEwCpzr7C4iaho+yklJIIw52EqD6VjFud8Mr2UlJoigHUJKVwjwYYjqEyfD8MM8FPB0uiykw0A3bRISs8kpDCgcp16+H5M/C7bEV6kYgUYjCJTJIPHZJKqoYG6BBNwDIrFZ1sXx24R7OmQyAPZVzYUjx1m/HuzcqdbDv399m+I2g+C8vc9/FY9U5YPgV7HpvscOSY0QSaEuZa13mXf48H5gBA1PQjFjBBCQVrNSdHU21C3tsDyJAmrYUD0T0/2SsjkJP0sHZVJdCB3iFdslur9TPiMc3L4V2AIo2ovOEz17ll1G7KvdJ3dmmsqOsMU93eRyViyR2K0MoqkGgs81FKYzJI1+x1AYNWAESzmp0AN/JUVcld7KJYIveKjBi5EXjfKhPXONq9HOIKlGIFxH5OnzLdXvjjb9EBH4ZhRe4jgAeIHVCyQrDWIImpsAldaH0T5LyhA4ng1MTPyv4sw9lwgpA3T3vhkd3MHuD3MxhDnYgmcxLa4RkwWC0wxhrluXr1h3bhsuXOxKqrW+9bLJlGbCbCjmWxBzSpq4MDSe9LwUvG5B7AnGWI7reXoEO5W2C1vKLC58HrxbSSLORQspPOVs4U0hEKPIqtD0NlFL10MkTBX0CDDwV5XUcNB5ALgE8WcsAQWNf4uWP2Njq5Pv0UhIjBnFuP5zY0KsWFdR/rSMW2DKPMqENMHxqEIeArhl+vyZkOP9y0uOXARjKoEjN7RQ0jDmCcTmZM5ol6T0jE2vcSt31YgAMmxWRp4MJrD13mQYIhMKU1G8bufsq+6u8CQOFQCU4CCtNujCXbO2KTPIxHcCirSUx6XIEJyZFUwtSfwCrSny5HluggPt0nwYOl4xsq/9tUATntN6dr5dmshEIemXj/sm+SOehefeI31rXpY4awKE6i+Wcd9HLItUsnrdcoAoXna1XMBmCOohKWObwUG7pSf/+yWtNelGb7OPo8afR0TbRXz6E8qeu6bRsjS3EqkR3WPORhG3A7UA+D7kErIPQUpe6FkDdiJ7UCxpRXuun8G2+8ybS5r3gCKrusHA70emRDRVQb9kLg5GqqGWupj/fXrAEyXHglJnKG0N+1b2J5xulGNkUwgREd0gKzSmL0s9rLAjaqHjgLFdh/Bzv8TobLQrBMkxUT9172c2pYHY7mtwMSYOK0yXYNQx40fSmDuCfde2jcCh3fQU4QmHOtUyUvWiuhXKwkOEhNdN6rMiYZgesvtDy5d93I7y6+8larOtzonf9iEAWKFZLTOdyG5Q/aP/3DzTaxPN92bq6xpvoEq8L/9STxKxvHledefJ9BC9lM4rrWFsyejHtJDnHyqG3ZttfeW72eprtj+PxOtccef5Su91HeYKs/SqIO7N0HgH2X/dqFzIrhMmiY3QM8SiY5nmmUTqPkXWUDWIfqgmlb6bopYXIfJAgmlQTHsAYXcI+Gc06mkjzPuf3L9vuPPkG6pxjH+1clRxMzkRQMQGbs3rHRjtRV+bXXvsuifC2P63OwV0tmvY6kgXUEk+C8GVTJMNdM8iRpjaU1D3KmwHQKV+n7cYwJn4Msxz9rLztZpzfktQp/H/51D00hwdAXvQHLQ5GSwxCeHPDyGnwqoJIpr6iGZCh4Xgs4Crn6g4bcn+d9EWcH9YooZmk9qMFMTj/So5bhQrMQ33BVjVTtamsh3kJOKpnWe+mXe4VKfwKoAv3Rnh0SVuL9CsB6Yu2JkOQsihnqSxChx0AWps/Nnn22nwF6QXp9apJLeOX/Thh645n9lj12tqVPu9g2MeVn7/7dHOK7/cVr4anDu6y0wlkhTZ6ah6hZ1iIq23lHr94r6DpoJ12e752T0rrtplO8CW3ogapddvddX7Drrr/O8mHWdj/zsCVv22wjuDCdEkNLBSKtRiGTUK6abR15bBBpgGAke7SxGDmXmKSSN4BpoIhNISROIwMbNTNTgVYXACAEA5hCCb+7/zgXmEk/CRiu8hq9hAdjm5aJNpXu9n4AUjoAR4e+hMSJaeKPtRG5iL1MwuJnFKwTEnlOdEIdXLBerEESuBHpkjHwPLq/yW4lxuQcSu1DA+hRCUapYlGVbYgh5Cb3D2IgTkaXmIwJOzcziaA7bgjgtA5z+ONMsjFG4kkmAN+ViF9rvzqKyZrVrOS7S0BRABb7q+4cgtF5l1hn7kjb8vFmm79kMTe51U6uXI3XEGBzzAiY9KV00TdY9bE2y8DCZGQXAPbEftsiAHuiiWsteYTeHawqwD3/7BLLml2EqwTgh1p7TS2NaF0jrWJKHvKCGl57mlXvb4CFhz1LpAEnldJ5N6Vc7mNSGuVD9FBaVw7EeZ8JQ6dIEgCscmZIZNQunxNTsPXh/lEYga1DB+rlDzIwXV/YOYlcJTlIz9LhLV9gXo8TDVxDxuIm0YTWzeAHuRXImLqdDo5d24YYqAEjmkGTANm//mj0Yhqg1K1RWOgdzJXOL5hhH6Ljfm31cVuw7ApYnzbbxMxsVTB0T+S7m4jLdjFm3/NnziNTHoXp+HF3mdDsec0VV5ncD0AkAJMITCorKvD3KNsnWO6l1K3gI4ujpUuZkBXERbB49W4ZI02lmo0EahVgWyg9HcL0f9KkiV4eefappxwki+nVWpUf6TSyd2WhRUyBUcKoAKPu/M1MrVJIuuSiFb5HBSAOH2acLEBLDLCAV3wglpeXB4aWA7oUaysBYzWgiaHQn4svpiOZ4D8CnWT1wX322huvWh6saSqnTxbXOYlg1QKozoDBmo0+q4nyW/fROuQw8qCU9RnAQYyBNFQKxux7dUmHSAn77Gkp7A8awQVodmcuwMQcG6N0yrBrMIq/4Pzl1kWc6ILd0uvsopFN76mPr8l2T5KB0ZS41VHcQIOMBzd3+oBZ8YCugBuVzPxJxWBSseE6CwSqTKfmCWkYxbLpnnkjlTTlMWvhte3Qc52LXlX3oJt7pMNPCZMzptH3g5ephzy/v/q9M5u5whvXt0I1yhkVJQFRM1gYiR0OD58X7iym5E801LDn5bKgdSTWz6eQ8ZrdsDwCvyrluxaYgN/d0eISKYFVZ934mWyuq4KGpAb6Wtwt7NZUiswR8Pfb4xrWuPz4aRPWmSyskzt6xf45ADdxfkpe5Lc5EnCk0qK0o6nIYvQTMduq5wjNceGA/JM//FuJvb6nMaQDquY5A6g4oPM1BrCqx/TggvEb69u2wbIgHeRnOWfx+VaLNOcw+sF6NKpqvlSDYTfrtguXmwIqhNkFVMFGlfk1FFPscg1exjESwG4YJWnulIRPnz7N76VGHO/F4WM8EoL5WOV9wkALn6wVsfN76eeYhZ1SLmOh9VgTJk7zIQaqZIxjnw0i03CvT6oiwyShQYvZeIyRv9yLYnolOrkftex7gRitYQFEZ199HUXJjuKyKhIqcQsgqjlSVz4Cr90RA+8ab/dW0vfC2GB9TuHrvuZ0IrF+T5H4FeTnkrSP8GtcNraEJqgrfS1kcU0S2atKIJyBdTs0PSR7iO+57EZclIMqETICIIANlZwje0i5qGjcrPc+AToGErPsimu/aDsOkGTzKpwxjIBTBgxRTlaP/fynX7UplYW2fs0OK8gZb3v21TDS9ygMLPrlp151H907vnC9zTqr3EYgIzpy9ARTuA7YKgDktt2HcIoYb088+Tixlsoh11mgqQUArIrO+zhUtMHq7wXM7oaBdX9nJY96xVrD2ck0lldRsdS11XvTZtXalGxFUiFJVvpsLP+aj1xsOJURWACbd/s99pvX37NGyIgy4pEcc5IgwjrlCMR5crh2Lw4JBzyGZbo0K9NKS8odwGYAZotIxBXHAkBUGT+wra5d1xqIRr2e7itxxjgGrRHb6cxMBFJ1vsWSm7BDIyGB7mAEYHWXldxEIDe+D/rpMGI22A56pUhxTAmy/3wg4twBIHpONWu9/NIfmahKs7DbgZEAAV71c/L7H44m/NxzF/o49iH2dZsceyD13H1AKN2ZIN6Ps8HsaPZkD7F+QFUWVZJYbxrjrjgpC0ORXrofYs47SZTHsr8WLVrskiOPwXwIHiW8+n+mD61+BfaneKH1VyyyHRyEW7Z/Qjm1KsQbnlvjFRUIumGs8mFTFixegIC6MLCgXJxwiIhult4hSAjEeDZil3Po4EHXSFRX77Gv33uXXXHF5ZbPi972yH9b5v6dDmC7WP29gKCBDAL6iAGbdPU0a82TVUgih3UdQu5GrLvG29lzysnwm8lyjWCzlcN3qjMW/ehtND0iJZWGK10jjUUcaqS0LwF0IZsPDSqMjwDbwOApfpbe/+ThsD6n2DRcYFlWkXn1EXjkZ5fOFKtB6p8JYswga5s70LkAkvuZhKWu3nT3zoORVfccj6kSeTLM48p39ruR9U2fE6jEhxTrq9aWekBuYxgdKDaWrKH5+AnLbqBTuAZodjIdQA+A5bBXDqj5cxpQINZVthk+xkWHBcFIALaHgRLDL7na2mFJt+NLN++C5YxjBsC8vdJKyPKy5k63ugOYZjNDtgfWd6Cv2fJ7DlvZ8X22/bW3rO0E3prILVSqloaxL7nVRpxbaqnTsPpJqEdjZOiLjlhOf5p99oszrHgqILc93X7+ow32+VvHYQCOzKILQ2G2uILZANKLrl6kEdhefbR6L2xSKVoYxrG2HPZN3NWZwqHKZKjeE54sWH+GX3ufUpGAU0DyYa6V/FSDTlLXSfrhrAx1gyszIgBBvmZkyOhdkgeuOdek9nCbPcHr/NKXJ8GwIhmRybHArQCORgFTalRCo+lAwwqn2WNPb7EN+5Lts7ffZU8/9zurQ5edJQkEvqiaQy2zbQHy0sJiujTn2vxF51ou88NVbqyhhC3gJ0Chcu3ECbB7jmLCpKXtNIYoARFozWWvjKsc5+Ml8/LocpaZOa9BTV7OGvI7bbCCu2BcW3Ai0O9fc9VVtuqD92FRKbtwaIiVygTInDV1upd0iui2nTCx0jPz43TWbkWbJ8Zo+fLzXUvaQAPaWgJLIwyR9qIkB5LJaDygGgZkpyQvWTGTur5H8JLdRWIpAHXllVc6IOl3e5cke/eDt60QGYEArEY6D/F+t6PxzUPXN4711UHDSu+xevaItHWqQCRYJb6YJTS2NSCV2fDx+iichqzfdWZcmx4SrjkXXGRnzTuH6WrNlsnjffDhWjuPoQ99sNc9ArDsv3a+58IEHleJjEzb9UdAXEMQ3CxfbIVApQd5gUkdQGIbgjRBB0NoviI54tAtwBpL1yLWtXppVs0F/gpDST04niQSgKk28Ny6vjprxCiKwZY+N/ZaDYd8dCr7MggHzJl/HPDxshwYcA3VmBX7req6q0ErZrZc2yggy73R/dHrk0WZHkM/68/lTIk0ZKH5K5HY24vmWetJX1OVTOycRiXriV3KosqNAxwBV5VSo4Mqeu1iimIGOZYQnOn2EusuxW7HqD2A2eA/qqsvNqYHoCYZSSq9AAHZh0/hZ8PzBz1sALGuHY4OTrFEAlACV7q+QHHfA14YlQG/qlsCsE88bP3bN1oeJIo0fGMnzmAYxyS8OT+w2XPOtsvOW8bQgl8wvrTLsseUUPbFK5eO6/GVkz2xU4Kgsu2ePbtocJQDh6x9SA45xy666CK/31u3ibXbw4SuCQwRWYSkYIvLffT+NUVy7YerbdqUSQATNX3B3g4v4d5S8YNFcrJDVRYqUXk0XZZS5Xnl5Zd8/02dOs2OIzXYV1ePBE1rLQb5UfMg1yMewxvWs877AFaGVJLljyRHWhDeQOOMenyF/aecqeoTkOXvmjI4CilFprxANc6W61gGgBVQKGYow/XXXeUsuab4HaquchCjdad7qY8MBuqMQF8qvaZs8tzE3nWSfBCMxaiJqHE2kPc+JGN67rbGXyfQo3DtjXfbxh37XV/qKlqAi65hCkRFNmf8r375NZs6aZi9/scP7OwZF5AE1FkNfRynaEb+70df9gavO794g02tLPYRuHV1DUzhqsVjdrNt2l6NJ/ZYe+Kpxzwm5HKtJWtoIjE4zJjqVavWEEdbmD4nt5bdnqRqKEmAdNwjKpw1VbW49RDzeE1hucoRIOiuRXKlcB+hC2wBcqd8zpskEv9zbrvbXly/1U7gRJPNuZYESO3lfEpEd5BOkNu+9WPOpL2+H9OxJtSY7JKSMTQfzeOa5gFgR1jZGMgE3V9tZzGYrD8HzQ4Wwyvx6xrFv7CT4nsd/qX75tMF3bVDDyYAHGKQwHPYfJG2VJFdmMy/HseruEIZ4p6aabU34splLCFw5CtG16OkGjGH8F1/BZuyN/1eeuOekhw17RJzCpHCLVkyz0ex657Ly1WVeIF3VRg6qKhlgKHyALrdPZK8qe8B+aEqLII5YoTZ+k7uIMPpJvbHU796+P0SnG0uvHAFjhUQHKxXf+0CsC//XeXQztWMQxu90BoLp9ruY4xSxNfr2HEBi8CvZxOYRjIRqAtbnCJo/oXY7BTS3KE3HhjYkC04++pTOgB4fOigVCdcVdUebHGO2re/9XW75FI6qymjb3vwF5Zbu5/RliBuLlQfmU8vGtChkmSbcMVZ1p4vSUKC/fapatu+AW9TTKzv/PKFVlaRQeZ21N59b43d+/WlbreQkYwlFdrMQZhOS++wjr4mH/H6u+c/sLGUYZeeP8FnKmcgf8hAgqASeBqd+l3dWJ7IoxEBv1jUHPQ2ov36OzhgYAI0CSONjLqFMmkGN6YdEKKDzDU1CiTSfSnocoF1QOzeVUu54yDA+gIPKLpubXRtp8oGg6DfgaC6h3L5MVisrPoBKz6SaEWtWZYzoGYiAqoybs2jlh5YXdECr9IZcgD2qlOYrsgWhkplOwMAACAASURBVBSMvvw6AEGh1e05aGPRanVX7bZuZBoFS+ZbL0r5Axv3WtrgMIzq08gUee19R6zo8E7b/cZKG2ySDICmGDHSaJO6E1sYszjKEqdRdiTQHKhJtqef2gvfnWcjxiba1bfN4fUm2vPPvWW3fRH/uKJeO4Fu6dB+ZY2Al0nZVlyewvVts8cfRYDPpp04aYAmibF0sbdb+fhC20U2nMMinzhxvO3diQa3LZfrmmBjxwE2csVcosVEr6xko2pvB/rFCZRD5VeaQOml0H/2+JEmD8zNWEZ1ApiLqQicqiPA8HoaT9U4m5IOCE3jmrVjx5KFr25GpjJInf2j7dW3a/HznWbDyqbbM8//AYYdhphu/CQY2B6ue/cAEhRY8xSCMPJRG0m2vHjpud7QoXtzFG2hmJ5kDn2Nq82DIQ2HMI2KaFjF0ArkigWTFZOajoIWVaJzmEjARTDdZ5PCCu+A7TlJIiPt9PJly5zpeffdd70LXkbW+fjRyglBATgfAFZeUeqPrbnxYmDF5CoZlDapAcupP/7h93YCdjaKYPEx6P+cweQwlbAqxo1zi6JaDjV56CrgXX75ZXwNn0jK+sNoAnzl9Re9szaDNZcm9oJ1vJOyqrTdkwkiPYePW39dY0gYyLbb0FaSkdhwKjJiEqQvUx9EAkyZSGjHLLzWgbThtvDiy23qvLm2m/JtGgD2o483AMKXWR86wwEMxhPVREBWroDZKOYrYiBVYtf9VdexJpFp7WosooflCHhKR+3BnQvsAJXrrD0aJtcEZslLrxGI0mE14MxE6JaXxY7iWHAhgAnW1CklLJSjdcg4AxX9/ummLy/Df3r4RBf/9Cd9L9a0eaOTDjc1PvE5SAJCA5ePz1X01GsT2PT3hBU3Eix3CtCrdJJAk7EAsNq7MCKdrU2uS+7WSMUI3IRpOEhbpDFT+BDjEQFXt+7RIejlwlDqjP/8KZgVwNJhHlwHPh2hKzCqix4AmECfSoj6rFwzFRlJmCYW7J58f5xxzT7F/OH3RYD4DHSBXFWmeH1u66PxmVzzRMBRDGBfA8AObvnEMtmf+DPYHd/5jjUXZtrbeza7pO3xH99nJi0lXccVs6ZbYskIO4RbxpTps70Rq1tNVSRK6/BlbUKGEw70QU82ryKBFDu/c9duQA8AFj/LRVS21MQl6zxpqYtp2Frz/ntMoZwMmTPcS7iVjLoeoGLVy+EMTCJedVMxyKDUyRhb9nevqGSabyWDOkD8SM3m8FZhjnWpCo5egq6D4oJsACVtcSCjr2lNCnTLCk2yEE+gwrrwI1fVSdc0hiROX4S3YlhFF2feGAaaAFj5/gkIqVNYWI5lFGoeLPUopvRdB4BVg9AQxNGp5gbfF1oncrCQD7JArPa34pYYYE9W9LokIfDu9FDi9s9iFwCwSge7YY9ScOy54eavMCZ2K7KwKNHzhjBeI/9mSJr95L++YEsWVNprL6xkQhX3p2sI9hLrQ5rtfvXwK06E3XX7Z2zCGBriuNb1DU2MqK6zDz/eynAWHJKoRj3BeqhkpG8+lSEl7I1UZ44Dgj9cvRaZVROs7THbwYQ0YQhVKFRVCdeuz07WHqPdJrin6MMBrDOw+gnYej6PYivOzU+3Iq1fbDMFYN9knG0d4FiJgTTEWqdJA1QAWf+7GSSz/wBTDPVIvFntc1WtZ1L2zsktgNgZyRjaihCvlLAKO/H3oKEPcVL/DtM7pV2PZT5xchyxqXwvNPKFmOCgW2wsv+u4Nk5uHGRGX/eYp4/4sbT2Y2mAtO7EiugxhVu0h4M+NtbbqgnW7IP33g0A1h9K8r8w/ngQ3fUw8ODFF51PFXOka5Bb8bKVRFNAXs8qiaGcYrIgs3oAsLpGOncUdjWJUm4+g8jUNHJbDasDmhrIL4oRVlVlxMjR7FOIO++5CRKCFEmiXvyb0qGqDQ2WWXquHcmotL1MEln10RqMsuujbIDBT6LSh48mEPQgHShlcy9ioRMoIzGxswNiYEMu6BS0RtTVMINb5crtdJB2YrL+j//wbTv/wqWWh1510y9+bEUnjloBbKzUO71chB4amdInMTd4+SRrQ0LQR0nikYd3s2AmUxLYYeevmGorLp5tb726wfYd2GHf+P8utzqYuDXvH8BvroULZDZ73jgy8in4wG2zj9Zsh8FBdzNyCPS+xD5ctc2mTKmwvfsOccELbcmiswENH5LhMT2I9zJ96libOb2cG0MWRuDp6eonIz9A+RI2gwVVe+QUZdgiAPws1yLu3HUIITk6p71MLZqUy/XK4OBrJeM+i/LoVgBXgc2eOYNxurvpaD9icxZOou+Kcjw647zGARtJqX54J56xsu3i1E+BMfTJPDLP1gHg3iYaWyd/TcARmV8TEofcyimWtfBc/HlgpzjoGz76wLIAhxkTKrgnZC508B+varZjzbonHZbTedhyqzbbdsorxFhLoFNUjPkAGuLupA4rXUHX+mQOlKQ8+3AdQf6jJjsXe6OX33rXvvDVFTQ75dizz7xg9/7VRYDSWkoJW/G1Ixi3s+GGOu2Gm6bTUVoL+3YCK5nhmD334Yk4zR785UeAW2xoWrpY3LPI9pvY6EdgJ8oBpDU2Y9ZoW3E5TP5QE4EQ/9f6RHv419VWUlZIEtJJWbwTq7IyW3bhRHvykfU0TaHFpCt14pRCgsMwe+qxg/adv73QXnp1JYE6wb5421JsVN4m4A3ZrbdUAHiwKcHQn+VvI8rOt9zSZQB8dNEA4yRY+SSNBKSprJ2/D9GkNiQpCPc8Wfde2kMuUxaJSxZa3AEOHJnRS7s6QECUOD1J4IZ14RIB7oNYNQVMAS6Vz8QWKmOU6bw2okz5FRhONbUiqalhowYGbTIygvHjK+0Pv/89oJeECtBbgJVKxbjx3oiTTxltEoMMtLsOVh+koWG7g5yLVlzoe1AH8m+fe8rqKVcqMLk1E3tSa0hAehYd1dKSluKekEswPVB9wFlcPcYVAFgFpBY0fqXjSu1/Hrqf5kdkObADBQQb7c19SClk0n42DTGtlPu6AN55mEpfhoWRunF/9/ILdjGetGKA32FuuQzbk3jDaUq+eL9q5urPGMmAhCttEnrD/fjA5qIHW7Nuva1AQtDazP4DYCRyEA2QletgbFPpXGVfQICkAGJRC2HEVRY/iTuE61ddNK1ILf4r2PwokLsbQdRE5FpTAVq9lpiBdPASGAwvVAnQ+QmroQOBRezSdBz9p+fhsbzBJUJgEVkSgcA/ZWPPQIT+eAImasiM5QJx446e08v5/vihaUKv0fXP/vqlA1d5LbKpigg3sWHSxArkK+nwIC9JBG9HoCKFA8WHI8gjlv+C1jUwr2cC2FjzFt5fALOfsrH6t2L6pwerX2c9a/TzWls+vEXg29k59d/xdwkf+VnvEuaPDtsAZsPvh6MzYmb1d5EA/nW9f71X1QNCd7XK24L2KfRMvPbUo9b+8Yc2CulHJ3sUJ3YbwUjUTBLls6Zi2XaAxO6P71h9zXErGFtm6UzpqqLCMRkZjuQYPTRwiXBZs2a1NdDI5UCC66WkTkmcXtcOrH9k/zOmvMKWnb8MDewnzsBqLLqGR2xiUtc4fGDVeJkPQTIafW0HsU1m9f29SrwAz4ywzQAo7sPpYAz75ejJU7YLG6g+gLk6q13XF3V5K7ly9t21UuGPXyfdD7/OAhLEIdm7RDlMIIukhRXDFUB4YLnFzoqdHmQwSwkMLB6p7KNG/J5bkPCVl40mfmZTjcqxq66+wisNGk3aTOVD91ITCsXi+7kDA57pjL4mMwWArPuhwStJKn2zPgVGdO/6IaOGaJpN5D4r1qQhA7jltnvtnVWM5aXglgBZkij7Ab0fAmo2Ur0f/NvnbOaU4bZl/W5A9nCuV76dArS0cwb86FfP+726CxeCitJCG4VlXDN6yqM01360YZut3bDdRkAuPPbYAzghjWOqJwk/e7WJe30ShnstVogNYJiT9Q22lSRC8VjDaCTV8EYprlEPzb79+Ptqh/eyr3vAK6o2yViMHehtJ6NZvrOGpRgt0zZUVGwzb/mSvcYghf1YJVayPjoAXCK/BjqHrB7mt7+nxbbjba8NotHj6rORPdvMWZAHkH/5xPNKmnZ9wI2ijmKOkkQBRe2fKCGJE+WwZ/URgKc3TrmUKASCWOaj5so4TvnacEAckt3wmB7kwtryfR4zsQEwa635WPRoz7qlbrQWlSS7dl5xldeyccM6e/7ZZx3jpXE+qMnL4xjoNp+R4+eeuwDmvtAbtCQhaKBpXVhQVSF5Pqdp+IO/fKRR6hlRr4NePYmqDAEG1eAmOQXrzhUHSnK5G0oy8nD3uPHGm9Bxa1x1GLCiHqGEP3y7ZKhmA00bFcvtQGKJHaAM+Oa7b9HVqs5SsYxBQlBYgAic0u6YMRW2cMlCGBl0oloeYf6oAyIfMaffASBIQlCNJuUEerdtZM59lCv+4z++Z/MWzbIcSvIbfvxfNrrtlOUImVM6Vud1e1InnfSUSy+cah1ZHGI8zn0PfGJnL7jSjp7YA5O7Fxb3K/byHwEpzTX2ta9fYg8/8CZasFS77LJlMEtHbNXq1Whtb7OTRxPspZdet4suXQAAAMRlDbfHH36Ni9lnU6ZW2Hyy9jWrtsCYNtlnPnsjk4Bq7f2VL/L3pWgOYSO5oNnoTZ944iWE/b22YsUSglmXreHxr7v6XADcaMyUnyNbz0IXmWUrLlhKl942Dqpmu/drd9jvfvsC7/8QGr+L7KUXXwfAnYOmEaYTv9l6QEDaoS4bdWjA8unV0ICDATwOk2hvlJDeNcTqypRQn48hBXY1oalRhqa1Ts00Ros8lJkbtCQETzXRSNfXLk/RglGWMGK8NaYW0vnZaUWNtZa742Pb+NFq6wQAJ2MdRoccG5chCzhCVFxebj3j0d31jsBKJsHee7/KvvuNz9p//OjXNmnGfNd9Pfr4c/blL19qzzz6DuCh1750zxwy1dH2/e8/Y9devxjvzmL76c9/b1+8Y5GNm9Rux2oG7YkH99iS5RiNX1wOgG+0+3+6yc6eySzxc8fZahKMHTub7Lv/OANmnGDA+6o52GH3/Xwv4Hcm9jhj7eknV3PPW+3r31phTzyyDulCl3325sVWXJJmGygnrVnZbl/+2lKSi277zS/XWwYM6JFjjXbXlyfblMlYiuGa0NtHNpcwyg4czbCisRcwMnkqm5EAg1yAQjl/T0f3izF5BsBPXsRE3UyVzmB9h2SQr0NcEhNlfErM2ODZBKdebV4YyEjt6abTKtvLjcB1gCQhms4jHaWE7K1M6Lnvl/d7A5Wsy/bsZSY7oFd7p4QpLRdTxnzgvx9wuYWyzGFMSil3AEuSg85wHE0p2tAqce5UcwLr5OIVF3gThYDjb599kgSgjsfT5tfuD8J+HUZz5i30ACAd1giCanV1tW3evNnVKVdeebkH7H4y3mIa2V598yU0vwAI2UjxfltgrzZzqBfiVDAVdr2FtTvg9maMDqRMOwcvzXU0Yy5A2/rGy69aNwxFkgKiAyh1nAqMMRmM6WrLroVVwWKsmtebDcj/EE/PFRdeaE3o9AR2lYnLgF6duvLXzKEpSKxIB0bnAoCFaPlkVyRQtJ/YogaObllwudmvTtkQpGOGMTCxUdDWZ3GZ3qUb/gtlu1DaDvPf8cmAMRDAEKsZP46XwAMPevoAOPMw+PODQfE/tAZExt3aw85oBICtj9Mjb09DlwAW4wPGgYPYFD+wQsnRwR9f14Gj31czYOyC4Eyw3B2IFc6OupVYeI9BQiDJTniPMQutkr1OunBYfvq9+P1EEssAkJzeCQysXDpiYK8X7Ywy6zRdjbhcO7df0uHDaz+TwQ0yhfCG9bZkaeQHq16fALMfZ9Lq6ucCAyupShKVq1efecx69++wEVTGGuoYZQwbP/uKi2wrcftsGllr126y7LY+7wsYN2OWJWNruB997KTpM5yB7YTh1zVYs2aVa8avuOIK04Qxacq9iY7Xu7/qgG3YsNEmQ0DMZXrdTqbrtaKn1HsTe9vC75XhhDGc5H0CMoMklZ0B3F2clYlI4KZMHs/5km6b8CMdWzmOhtxsO8ZeqWGS1IlGPL+102hscSkJ71uWQ4HpEkAIYCI0u8niCIZQzS9Rn/zpDnJnyoLRvNayZBG+3kh0ewBl2RqfXVyKVIA+EddJ06gLGZAH9alqYgHDG6697hqqSJJ14Q2Odl/XWjpxJSOqIhUVMf1PjgeKCwJEKpX7PuJ+AgDTASKpSPLkearx1YOwsAnsdyVcqVl5dseXvknFCy0qTBuu3Sw7yV5IrkhHMmgq/td//owxuR5ihPfRDTmApE+NoH3IMf71p4+z39vtTjSw40qxmiQ56CZhOd7QyiSunbZ67WacJpgQ+tAvsFWagNRMFZIhZFSNOEyctC2bt8HE1iFfBGPQhKc130Yfg5xivCkRcIkRoyWAZSS56OA9dappCsZwUE4dXP4sjsfS7AQbB5uejURgoKjEpnzmVnsbWUQd5IMYWCngxMCmQD4NENtbTh2zDZs/dGZSbK6sA/OxuZw5czak1xiPnxMAsGK5ZSMY30/9vECnWPY4XvkmcaAXJAHOzEeMbZgpG2Qd+h3p/R3QaT0IhKoRS48XJUWeIAnIuk1eALbafEqWldzreZTsam8oAXV7L70DJTLaid6QGaokBw9WMQHtR372KMmQC0loAFW1OYNK4iIILKrhvKdOjXWGGOyn4VqVLPV/ZHMv1d/R2Sb3GwCrzgjFNXdMULU00tx6o5qSOElSOYN47bn5hfaFL9zu91KkgNalSwh++9djh45swex63IW2e2AYAPaEvfHuG2S5mqUdaPcCDr9cdYwiIRCAXbBoARsVceiZDKwULwKw+k8MF6BM2axsS3Yxt142Sj//2Q9h3SZaMjZdW3/+MxvN6NNM3kiyj25NYHIKZcx5xTZx2VQ7Sem7h4P/Fw+usbmLL7DxZ6XYj3/4vN103R0wSFUwtsfsszcusf/z7ccAr0tg6abDeA3az376gN10w1WMoSu2Rx553L7+jRutAF3tgd2t9uwT79olV061c5dP8VGg9/+YhpWicisbX4ZW9aiLwD938xwyPLQ6hYxvxeLqvl++wfsptC8DioUIfvqjn9h55y5FpF9M1/Yf7IYbz7cJk2loo9Hp4Qff8kzkps9fRjDcZk8/scpv0Bg8X28EGCcltfAuu6xuR7Vl1NBUQwNXXjuHpnxgGZbti8qtiXTghIEObhXkno18XY0zsINEGja8zK+5zmTSA1h1pVAOz8R3T9lLI6WqpBnzrJrJNEkkDiPraqxg4zom1HzMNdbz6HEEdSmP8RwTrqm0jgppBMtszUedBPnt9l8/uAl7mLX29soaxqguQxv5id195wr793963maeXWSf+fwkSvDD7Ve/egFGfgGZcJE9/Oibds+985EZHLGOpmFc30/sO99bYnkj2pgUdcIe+XUdo1oJkmkw7lQCRgxPtFu/OJaS1aBP+mlpSbP/vq/Wbr/7Eiub3IcEZBOsbpt987vnc23XAn5L7Zobp7Fxmu2l378LI1Jo3/ruXPSZyB4e2m8b8BVErmTf+fulyAhOWi6Mdd3JKgLpSKqLpVZUtowkggQFNi+x/ZTlEjB7kItId5zC9Vc5LJfGPzEX1MCtgw3WrWkzHDTujcg1H+AAyuQ++OECgwGh7d/3aS5sfumixCTt23cA0+1DPD8d2jC2WYAtH//J99sIePtgYONJSZo8ddttt9ovfvELMnfK8mxSt7aqqPRgpfG0algQMFCJ07trAREXIVXphwkQcH32yccYMVzvennHc87IKfQkMrhhEeB1NGX+Eg+kArBbGb6gOdxXXXmFA1WJx0eMGmb7a/Zxb2gK5LUPIq2Rhdk+ypA5MNFjaMRqQyQ9yKHeijn5jZ+/1bXab73ztt18000kjUftsd/8j+WTkEoOkIf+qZPyaheP38rvzrv4MhixaXaEkmYRJaGNOJQsXrSEw6femUN5+3arNKm4wnMnyJNQ+kqCpQCGOt9V3iylRNomFwdGQqYh05BvrptwR9xBAGhiN/zTae2lA7goQJ8uy+tH2APab/qTjv5PAFml+hjABsgV/vw5cI2/dub3P/17aMzRR3QSnf7902X86DEDFxxscxRzvQnMda+6g7EsIqA/18dyEEtXLSbOm7qixwkDNAQ8wuvXHx2MCvrxz5wpIYg1qmfaaJ2WWTi+DXrVP70GAdycOfpVr9MZd+67A/SIOQ4DJcLrjpMH/V3vVj0BeiA9egCwrrbjB1XOVbKIlluMGGWjV557wqo3rrIlTHg7sPOAfeFL92CnlWTvf7LOrr/6GhpYW+zFJ56FiDhlqRrbiWa8msl6MwCzssKSC4Ve01omEbYwFOJzn/scpf5ZVM/2EHeaneE/SKVhPSyr3D8WLznXB50cwiEkZoNOIIcrBcBegNesM124dAg0aoiHpE4TGPSxYePH7h5wjCTtIECqgzJqNmxxShpaTQCjBgy4ew//pVDBcQs5SUIEFtjrAiBeTZCFHWtaZf5gl6TKZlgPem5lEGLz3LZMa0bJDo87nMqI5AcjRuJawtkq72ftG/m7qltc1ZzPfPaGwIpxb3JgP1X1cZmC7PXY72IQ/Y/Iuyi5EQvsAFDPLXwlZwFKvpr6l0gVlU3qzWzJ+LJ+5d7v2G9feNXfu2wPE5GqqaqSyt/TcZL5l+99xirLSP4hbzpbJbtSJQsSB6eff/rhg57kf+kL1wFgCwGLuM7gzX2qDW/XbdhkvU8ljoTjV/f/xF1YJNmQ/EMTrtTItXvHLnoWal0/v2H9RqtDmqBqTT6SpTaIgWZVl3gLWRpZyvWVu0oP9ySXn+EYwjkildGvGpoB2NcoYpwTepjmNvn6W2wVfsNHAMpqLh0k0PZyzTPohUmWT/DRA7Zx8xoHzNwqdXd7v9Acql9nTZnq/RDqRUjn8QVGtQbEBiv2hPJ9kDJpv+n7Ani60GLpdb1j2aJ+RjZ/fnu0r5Usau9EtKmPYOXv7tHK47hLiRKiCMD6ftQ+E7PK330ISry5lYjqMcUM+38hHrlUlM9qFP7PH/7Qy/1qOHWZiQ9rQdaDjGzRItyp0J/LnUL37CjNd/LnV5ySINT9jlW1AX+EMduh8dD9hOUrrqRbO8MHSimO8QqU9JIsKcbfjBevyB3tAx/zLQnBs18bNXRkO40u41fYzj7Ki2hJ3lj5pncDJ7r9RQIXfiSZQ77baJVjHTIPtkU3wlv41D2nD3XdexCSPjQA2K1btlLCPUUT1hZ+rMf+59f3cTPHWi+azX0PPmCjYMcyxRhRWlAR5VRip5WeX2lj5qBvHMCehwv0ywdW2uJl59rZCwvs8Yc+tKa6dDYf/mzlSbbo3En2439/yS69fAnygrPwiztozz79qt1x+3V02/fY22+/Y1+88ypVm6xmf7c9/di79vkvLrCKiVnukPCzH7wLrY8on9JpFqlXSmITDUg0vKCjHeRg7sSn9dHH3uHCjrC777gDPWu93Xffryk5nU/jSaa9s/I9u+OuFQADPC9pVnr8odVkWyPtahjJY3X77clH3wdIDdrscyr5HTxajS56yvZHt9RYUT2DDfb2wsAiAhdbwfOLPXHWlesuMOsAVuA1WtgaOeushk/mkupIvVAcBNLLAGBTcT1Q5tKdO9ySFpxne8mG+ynvDDtWbXnIQqq4H3AFlNH5vWQ0KliEdfP4Z10/2VrKuN8pxfbSy7WwmPX29bvnuIb14UexW5IfMJ2DX/nqUnv81+85W37jzbNohEqx53//vt3+pYW8kgz75f2r7Y4vzgHQA+B2Ntsff7fD7vnmVMsparP6uiT70b8ctOuunMv6kYdwK4dsI/cGv1I8YTMZmbprRxNrpMquvG6OTZ+XbU8+sclqq7vsG99cYb++/wNY7rE2b4kmmAzaC79dhwtBvn3jbxb4oIoH79vpPqSyjfnmt8/ykaoaA9zYyMjZwRJLKVhka9Y32M033sls9DLb+OYfrenQMRqWCmCiaSTB91N6nN5WXAtYd4msVw2VyEDb08O6FmjIUCMMAFYTq9T4hxGFDRtTxqhWptKJX+HeaTaNAO3Lr7yOO8FOqyeonqJkpSkwsjfS1hSruoNA26uNLWaAe/21r33NHnzw1x541WmsWdVjyyt8A5eiXx0LgFXAUWftHhrLBIouvuQCbmS/nWI05m+ffQKLNHxTo2gkSKO/6vlmz8FZAYZ8LIA4FyBdXX0QfR+jdAkEV15xKQwX+xXMXkJzSnN7PZNq9mMcv8MDdSeB/ggHirRLJZjkt9cctu7GZssqg7EhWbsC/eCLL73k8oqbrr/BHvnVfwPyaZqEpVbnqBD1vppatNtpNve8pc5udQAmCtARf4KWdzFSmAYARALXvI0A1qGDmPfWwXPk+IHZz75rCtk2gVRsmeQbGu+rUb/tsmFi1HKvmkn8v1DuDFrYGIAJQOkBogYIQQIBs1DP8kMklNrluBJKfD0cSj5EQAeKiItQAf8TBtZBWUwpnvH3T1lHyRnU4R0GJ+gFOQHizGT4XQfScVVPVlpiIBXMnaLUPQwssh+Kigt8Wf6sKttpnQj8xGVH/VjsMuAgSe/ReRQNYJC/algcMQsbuxDEEoIz2Ws/IF1G8Gm5Mj7nvKzpXw/XN3A2sgOKZ50LiGmYSeihkBg3/EpgwcM5wf1xsB67WXrLmF6pS6bcvxttpUQ5YmBf+e2Tth8Aew6m8FW7qu2G6250g/6NVPf6KSsOB4QdJGnsBTjk4UCQW1lOd3uVzZ+7wPXM0sAKjKkRS7rkr3zlK34Af8wkLo37FJNUTcPxunXrrAJ2deHCRT5RsZoGznT2rcYfdyL5uYVEbdLECSSN9cQXqoTs72Q8iwsAhk1tDLqBFW9kPR9D5pJCAlfKeVkAo/k2Z4XIrEGAyWmdol/kuJVQ1ynWJQZw4sy/L5Twc4GtDeA1VF5sbgAAIABJREFUlTOgGF2r7qsYUU1gakETLUceSW4qkFGkajKjm+TroYPmMocqhoCABorIXaWh7qQ3mkqvPwqnBEmWFHu0xrx6RMxzLbhPgJK0I9xrP+nlNsK+S6CaNYT0R/EsCcuob//N/7WHHn3KSRbYAWen9dppraRS1Wvf/8erbdSwQcvFzWawmyqinKXUP4BN5D/+4H8ASkftS7ddY5PGjfTmOGHmNkZib8OJ4NU31vAe8qjU/ZCx1NOpwjBlC3a8Fa1yIzZy++m3OE4jtV7/ru076eWpQ4JABQdAJxmHppwnoUnOVQla8V6YkWpbFpglF0Zd1n19APKcrDQbDrGQI7CEp3v5ZdfZlpMt9sZ7H9hENNKDmnzJhc2gefsgWtsMQO8nMLBhzSsBIFkgXi5ZvNiHGbi0gP2reK+EIgzu0P5C9822VE+DrrMqqh3EUgFYkRShtyL0ToSRqyInZOQf6dS5PnLKkcuKKg3aX5q8JymUtrucF9QgKnmJT9OKYk0rko1GWRNKqsV9zQdg5/KhJ+hlzYjZD4mV4pUaIPvsFFhu/foNDvzjfgPt3myqVulYjS7An3csLhdqyBSJWcPEs/QMSSthauVO4JII3rU3Z4dV5OvaJRTEtOiaeHrrmJ7rxZ7p43fkWPL5Wz7vPRmuAfa4Q2x86quFQ0d3YAA98ULbgTXSwaZOe/3ttwjgaNIiACv/siw66UQHjxvHlBI6iaWziwGsa2DdANLhawCwBLBNmza7AF4Atod06/FHHrBJFSXWsmWD1T7+iDGtm4xMmSwbk812AoeBcZdNtZKZJfiudtmR9i677xcf2T33XM0kMOZg72+FxfuYjWK29KJKu+zK+fbg/e9w8zrtgovOsg9WbyOTTrPrrl1utQfbALNvcMhPoSEHHUVntv3huY/tb/7+OqYxiW5Psvt/9gavNYcy6lIXEA91NzIqcDQBtBlQgyi9PwcG9hVAS6Zdc8Vldgjd7Qb0rLfffZFVV7XTOb7F7vmrZeiHpFPKsF/85ANKT5PQ+U6xRx57ga7qdKusmGzvvr+KgHmuYeTAdWiz2i347h5NtWH7h5jGReanjEeY1N0NuK74qqoE7OVAZTheW9Q5oFGk8kmUXEP7RIcSN1gWPAoUlDvE0vZmD7fkOUttd94wskvKSmSHWXS5H2VzazRrP9d8gEx4kMY5nFVtxo0zrXEUM5PJnl95g7F9lF/uumUGGs0Ee2vlMXv1lXpAeLZ99vOz0Zp223NPb2DhZ3on5+wFBXbVZyrRCXOvfvoJiyqb4A/oKi5HwrHNvvrNKZY/HHE2gP/l5xthTZvpxmQqDiWGZcsTAphFztDOiLMaGsOeeHSP5cLSJlAKO3qkzW69eToBoJR7tRKwNcpmzRkGAZ1hD//mQzt2uAgpwyx7+PE1sA3p9vmbF9hvHnoHwJdmN91YaXk5jKVFh9PQPRyueQLrep/94Ps/snLY9c1vvmCdlPbmzjibsYeAIKx3cglYjUgQMtkgDceQeRTm2Ui0dJ1sLhnLa7JNMpsvC7nDIWnLCN5lUybamLkLNZSR+0UQ5n5odOEjjz1J5+wB7g3aV7wiEzWdiq+rAUln+nbKjF0cHN4Byga+996v2IsvvsgIV5qk2E9F+GuWwgSpqaUUv8MKQLeA2S4A7G4ArNibSy5ewWMN2MljtbYZI+0+yqRDMCFidntgPw4xsUgC+HmAxFzGHWv+dQGfaw5WU2oLAPYKAKzs6jQcomh4vp1sOGItHNb7tm5jb+JfyWs7pMNa08CGMX6QtdGJvqyQUtGlV11B88UxN89fjmawB2ZZIx5H8RwtTCbLp5lNJur16JATKf1WjC13hk7MUBHBUgF04YKFPAeLEp19Crq9Ft6jQGwyh0kHQVaaux4NsVCjCOs/n8NLjVaj0MHpoNhCM1omzY1wPGcwkcHTMPZHDWDLC2Kn2UQ9VlBkBq2VN1RwHcTwCji4hMDL6jH7KBQbAnAMWs/8/Od/jx9Th4+X6vwgCGzqabrEt3l0oujLESD0H3GwIhAbAKz+7jJS/uhg8VHJflBElkuuQ/1U8+qTzcQ2R+aPrr11j+7A9oTXFzxqw3sK1yx+f6E5Tj/4vwGsvhzAt//ND2OXI/D61CwTxjmHMbJB5xcBMT2WXo8DshDP3NFAT+OQSN9AIyr7Jl0b7nk6Z5A0sK8+/5Qd2brezp4yGekR0wRZr/IOzZAWnZ/VgZ/FOihkxHch5fsEKgY7d+6xxfMXuk9yDGA3MDEoj+/dc889VMbKkNJsQqa0HwnUSCp71ZAg+21MxThPHuX4IVcZeVfXsS/LSSK/+uW7nTmrxw+5Fz1+D3uuiwPpBIyrjOobcBI5RN9HC2fSqOIxxM25zgKvhdn9YBXJv8rteu8CFUoyHJCE+yuWzA9vXVu/+NGiiJiqmJH3pmHu1cQJ4yndYhXJHusGxJ3wykaBX0vJHDQlsJ9zTQmya405T6Tnv4XKifSuuZSzaxneoiVxlKancTTPFhYNd0u0TqqtJZSzcmhW7ZWtH3vOGUKXd4QGv5BhaQQ5BzJMrJ5PcqHvff8/7cc/+xVVKr0HETIBeMncK5lA809/fzEa2CJs+pga15kJQx5GUCdmFto//vAhJm9V2Zduvcpm0ZMyoMcF4NJ+Y3urmWz20rs0YmfaT378bz4VLR3mT42sx6j+tOCtLnZ9H1WqHio4AtTu3MFnJXtKJNvR2ydB0uXqe5BurAxrI76n4eeahD9pEgcxLaVelZPTRwEVpMKKSVQpb7JPOBu27KbBWYy1BnkQz5OQ4/Vr1HUHGt117/re9rI791Ps5uSJk/j5LO8x0OvsoCFcdQb54wqHqaKqEenaP0qsxFQLVLoEgIUSxw9vqlQW7GGIteMJtjBC1LDp4lWtH0kDxPKKOwhkiuQOcTXKByKwB7U3XTMtv2i+pvjQB+jvQ8al0bXOAvv4Vy3DqNmM39HTSKMvzKHXL32/yxeJwPPnz0LWURkqKnx9A3IeHt5JGcUT2St6Eqb171IjKsc8b7CNk5NTWKfuduG2YsH+THI9Tfb71re+jZSAde0yPb1T4ssTd5UMndjTacMmL7dPWulQZub1Gyvf9o2mkoOC+mhKjxpgMIDvxHiE6WfjW+kVN10VLVI9mSQEeuP+JqXlSbb1WOooYFft3wVD2Yqm8Tc2lo1V99EqO45m7/9x9h7geVZXtv9W792yLbnJvfdubNwAG9NLCCWkkDqkT0iZOzNJJmRyZ5KZTOqkDxAIhBCKCeCCwRhwwbbcu+UiWS6yZPVe/7+1z/faJjP/597nKo+Di/R97/e+5+yz9tprr90fkJpC57huXBwLsbzzok26ZzZyBnSATFKqAyBsXHvAViy6BgaI7I5A8sbreziw42zqLLrEl4yzY0fqbc2r7+ER2Y4YPNHu+sBU9KkDyDyz7cU/v4Zuo9Gmz05CnzTR1r2yByeD23jolDMoWTbSrf5ff1hDIOyBeTO7gW785UtnARKBdXzeS3XxZHovWn4Os8DZHI2XWuz2u4YjV7jGXqSEfeRoE683h8+NTqo3xR779ds2a9YEzLOzkBdss3vuvM5Gj5xh//b9x2hM6rRVd03Fd7XVTu4pR5eaYzmHOnAhoBeLu5cAgNcGTyLj7eKeCLSKtQtm5AoYbC5pzHi43cqAJGDmfitT0vhLPXB196nRqzWnyPotutEOERC6SETSK45b/Juvk9mWIyFAq+YmySwmNhr5l824f6bV9GPkLQlFO6u9A5eGQfSyNDfzPqkD0BszMAKNbh8K22xG6bU2tlMyqbP+eeMQ7bcy9vcE1iIkJg0E9pqLNpwyAmcPnaCVNnAwGVoubDbuFwm9w3h2Tfz9SbRYaqAQg8DmIfGrbWDE39ECe/KJXfbIIx+2Q8fWWX+Y7elTxgAma+wEzXQDacoaNZo58NijadDHqdP1btT/BjO1r181GEkCh9a+43aJ5OCahQMZ9UrSwzNqTRhn/UbdhO9qn61YstJyyLAPbnjJemFJhmF2nkhA6oXVTVaXZBJgCJB26WyFxWenWiYG4Ek0P8geq09oFOCtzXn8NBOaaLornjjGiuZeyzMj0HsiR2kF3+Sf/PyXfIbjrKUwlKKBUqPKc5pqJ63Pob27fLa665UAGx/98Ifdm3X/wQN+kEsDO4imK83KGIIlTwmfUwHroDOwxzyBXLHyevecPFd+wlqpDiRRbkySNRrBugF/5LfeoeMabde8a5bwDGh8Qz/qAJYmLnVYC8DedNONnlGrC7+ApsMjR/ZouLGd2LcfFQUaMU6P03iwqtWyBCY4GbarA1mEtK0aPqBJUPUkqWO41ipkOX0w1fOxIEqlRDmUkmo7a3QrE/cq9hyxScNGMHmnHKmLwAnvycHYKecBGj1SSJJn3rDSUhkm0UxUlgWSDgJx2vW1NWj6CnC4GGzSLVYDfOVCIGarjkrKdiZQ6RDXlzNXUSkuQLXAFupYdzAWDmAxsDoNvFnoMmNLWVYAVkFTMSmWOHq09Nf4q//GwOxl0KcDxRmziHGUAUMAsJHzgGtfxb3Ean6XWVJPUMP16iX07yoDeox1ooJV4QAwAFhNSZR9U/R9EQvr1+q+1zH7Lf/kOqC4D7H47LozB64xRs0/R/h9NOXGDwiXL8UAbIBTfkD7NTuRGmlc+UyKWzoKYgDW45auPUoU/Lbo/uh4C0y5PkwAr38FYL28GBhY1FGWjOZ+7XNP26E1r9iY4QypmDbd1m7aZF/92jfsMQztT7MfctB2JskyjqQvnXWhuHacBPJa5F4NyJMEYPVVWrrDtaef//zniBeFgNdj7ves0c8XkBycBbSq72AmQzeOsX/VV5HCuTMMYDwB5nXe7Fl2EN9nJUC1NOZKE6ox0qpK5aMx30LZup3n0w+teRt7ZRbVj6Fck/yh165dw74rjXn7hkTG10XkShDTDEfJgfT33V6SDgSRUrBgPq/SrnGmjXPfTT17Z8hqztPcypx79l4q+1lMmqZkqRFS7J0+dyrx6P4HH/TPlIpu8djJo1j2ZTjTpwEtqXj5Ss7TDEupGJQEWaBhRrLhE+sb7Z8YN+fOLb0aZiO5A3FHKdoP/vVH9p3vfZ9kXqOI1ZzH+7M4UuVowGf5h68vs489cINV0X9SyyhZTbP0RuWUbPvOvz9hO0oP2Mfvv9nmzmRwCoMkOpFq0NhuFTRyPffCOiqkyfa9732L6WfyyTaXKUoS2EnSIDbyFFpmDQdQQiA2cwCJhez42gCPO9e9asUcr0XsyW6Y4TqwQA3ngaZ29mDH2YWcoYZrbiSOttKjMJBJnZOnjweXfNh2AmCPYM+VQQxv5wNpSAvDtS2FWHSpusLe3bzB9672qOM+fmUhgVBlIodnksmzUvOSGt9U9lfsF/FRh12DyEE5eki3fjmhdseHkHBq7GqvGGT349U9UzzQ2FlZVTHkSQMupIlVJzvvrIZ7JTyK6yrgyy1K2nVPWPmf5AU+wlvDavgJYW55COv9FPbSAfC+9xWvvHojtwL1JhBz+GAp4LUAqPVMda87sJ6bgSwHiZ/2Nc/+hRfAVpyxcqfQfpcJigCtjtHoSyy4J7P8XdTKqPum9R0LpR7rUkk+vvWtb3vlrUPrjPcW0I5bfe+IvpNn8XeddJ1tu9hjp+uqGNn2ui/6KEtwAEuZTlT0OICgxnq5QbX+5zotXY6uKmxIUcZ6iKWlO13bdBrNKoI2e/y3v7airGQ7tvYVq1/7FzpKYb4oKfRJj8JFnumptZkPXWvJgxgNF0dpBgAR38Evdc0j/k7iprXwsNOTaVKCQWzrwD0hBVaI7n+VBxJpBoqjLC58Fq9BAYy3UracnA7bqI5zWDqVM5KVtZHluAUWGZC8QBO4vnQ0VdIRySy/D8/X6mo6Jr+3GqZrui1eMoUFcQngoGkkfEZAVNicApMqzyTgYYnvJgu1qbE2aI4YfJAYl0cGSEd6J4bSAzjsEfwf23fG0pqwkzjMKNN2Dm9lTckEJ5WyNTccKAsHRWkF/RRlCIUusbHqMvaDQxm7l/f4nDzYLqcr+CW9HV2gbVhtjWSYwTlJDsiK29Egx295y+rOVVobh16md7Cij+I96zFqnn/vLGvIAkzxHq26X+h/klqxJOMztYkN435psXez2DWXOZmySXw8pR/+TIGXz0oG3p0TE5RTfkBuoEWr0lwHIv8+hk9oUk4c2W2CpmphPZKcKukAMgYoy04y+JTU/rb5zVZ7+YVye/TR++hYvEgAPMv34h/HWGAxcZJfqCkrnlG5PT4kQs+XEi1ylo4uOtMJpCmJWUxRK+R6NXGtkxJgAzqnUVY48mY7VdlrNy5eYWMofe/402+tlwMrmWvtIXDqsEjmGvNlt8jrKFNNYs13wxy2qQMdhpYqCY4RBBpqXk0AtWbeN3cGXrnzFsHSStuLHgvEqf++sPpVHAhaYEXq8Ac8SwlFI3O5n9KJ8V6nODgF+LSWpB2774P3ub1VKbpQ3fc8SuWqfAjMDh5UjC3OQD/wDh87ZkePHPcDRwysSnhnTh6j7H8Uh4lGgitlMEBYxbkq27XvkMZ70Di5mKaCDJrCRgDqC3AyKKM6ssv9N1feeKPvW1VOirEe2vTW627nJj2rN4bw6xyMhaQRJTBWiTosYUYb0YKp81fXnwtLI7ahg8NCwX0eLiUXaN48eOSwXbNsCe932mpPXbRpMFgXyg6gIRa2kUsBBwBNdB38vpUy6KzbbzMuwuoJiBpQooaCFhLpEUMH2xKY2urKSmzUmDimNUrQTpbEgHslrXEF3cFiMMQWKeDKwih4HHpwCgBNwVtsoTNIir3eLulsoXfz8q3JXIciuCQE0UESSrsx+tMBr44IbT4F+Jili8p6AsJ8r4KtvAslQ9LP6bqu7vR16BwuK4BB/UZNM4Hu8MAtkBIOr/DeOqAioKyDRBY02sPOxuiZ8Mv9Yf2HaZBhTQV/28B66nDU64l18b/Xu8be77LVFs84sKkxuyYBfG8ojenzAuz0r1ACDfdE1yVWTB6s0tp6cVQfMLpl/MbZWCUOsSazcP/9TvhaEHvkyQRJ3mVul8+TQlxL5Jo3vPyiHX79FbuLisFuKhCrbrkdV5hK/0wvvvCSLVt5Az6iTAZDH30eG6Uk9tvePftsMUNFBCQF5uQLrMqD7tcjX/2KjRoxEgBbZjtLt1sBDTd1sHevrXmNQ3IQVogrkRBU4hZyEmuggTZ98mQH5PMgby7wvg11lwAt56wOGyoBvKzcfu7WkUh1RtZ3Wj96n9mzZmMfONoZLckTBIoDOx7WhjfhxXSlghZ+D/xAp+TN7VEJVa8lz9AOPocGCEmu00FcHw8bHWQboZtbLJassnTgS4eoaoc6wtWgKReNAnpZBNTdi52EXOdgPOXzFPZSIjFD165Jd9Jxylc9OBDI6iiAlSD2CF+hVVVrU004Sl04dKXr5Hc//dFP7Zvf+o4zbUo0/ZzS/8S68Xf/+NVbbfn0UV6VQqELgy32mW9KyrHv/fwZKqk7AbirbN6M8chDmjlXNYQEAR5SrD8+Dzbhs/zd//qqTcJft12xCCa+jjO3CjvBdhpydU+6kFEMotEvDf19B6OFyxlQcYlqUSrVvn7shUytM/ZlFYlNreIP6KkRsNoGumrW82Dv5mLQn13fbNNmT7eRy1fZnvN19sLrbzJ2GwkB619xIxNbwpPYr2VmJDPK+V3uhZLKkJTpbimtzsvCX5ezIgciRKSTSAfFkC6eWzM44kItDC7PSD/j2ze2zaLddlUNKOy9aA/y30wmZ+bJQUJWjfJZ97iU6O4ZIjH0GlcDQ/3olV18uRhy+e90zSwLb5hNlJuN/y/EyxZImCaq4gKhMTLYr0TJnIC3JB0jRw51Uk1NsaU79vp0wHYfxX556fgaiWLD+y7myre873dp4BHZBX7969+w4SSwWueSUPUpJj4/r6DvfCJl2clLrBQm8ijl5rc3v+WfUn76CmDFHCpJmpDCX06ZMh0WbLRnaZ4XiuZVZq0b49mkmg8UfLuxz9pLF2Qjm/YIllL97He//oX1YzTb9ud+b73bt5AFYVeFdiZJU6rIVM70VtuUj9HsNBQgFUcTl7pQMaWnd9FtpnoAmbqpMvGV1U+y9DksRNdp8YE0jlTTHLow2xPlLL9TlS7bKQNoKoSWUxJMpxa55sGL0tfoQtI/njmKcqf2mSblXYGMA7zQbj/84Wu24sZRtnD5GM4Yed4B/gCWiQkwaWw+ZQ6umUNrqkbfeGmBnZnmBmq0LAApgeYqMdoq+zbhdXf4AGxnS6a9vf4YGTzGeHQyJqWKEKczXkC1iYyulsUCCJw9fzGMHuVVLVDuVQgaumS9GeCLA0PLNAENjmyHMrJhyQh2cxfMtF42VRsNN/tee82yDtCl39xgWQCNZDZtD7qylrR2qymMs2vunoJko5msMtdH2pKTWhqNE+oKT8jgMBZoJDNNppO8V162iqx9WMfwneop865oPke6RruhY24CoPbxbJQMpPANXR1NgAk6/fW9lFwSExgugW4qDkTYSkIS2BrsyA6SIW+pso9+5AaecxWPhgk/WK4lJ+b6s6Uy4npF1enlM6yDQjohH8/H3ZN/p+QrMqUWuJErgCzTmrtK7GB5Bu4NA+zrX/yaDWUJ7Xn2N5bB/dAg4TqSnThAP2oqK8DSS9PAeuUg0KFpTegrAaQNuDX08e/MH7N+muTGsz3LM87GE3nQ3LnopWVEry5LNEQE7d8/+QxLIJ4yIqV/7sFerK80TSoaI3mEDudT2MylaugG9jMfuOsen9q1BbZSh4jGPwrEam0NZkxfcVGRr0uxSkcYhZiO7uiG66SB7bBzFSes7PBeKyDhywJoS0u0/8gx273/iI/bnLtoGRWUTEzdR7k11qkTx207zSbyKb5+5UpnVRJYyAMYV/vCC38kucPX0olLWYHRFEiAFdQbDADVuOZsDkk5B5TRACP3hbnMgU9lHe7YttVnn8+FpVIZaBv6Qln2vPHWOwDfdBuNhU/L6YOAkhBUtY7TetBGiRHISbepd9xs7WJVKeelcI/lz9tMkpXOgTNrNN7QgPLT587YQHwgL+LJ28WBXjK8RBOavQSq8bBqQNGhqaa5VgJ4NMo16vx3BlS4SQbtSsZ4b1akez47GOXf5f0qXZp+Rt24AvKBvQjATz/uYFjRHupCIFkAXuA10e3DEil34jLB/lFs0rAVyTq8OcrZziu/IgmBwLbM6oPHY+wg8zgaLHZCQ0b4OVlVSXcpyz7FXcXa0MglFxPFRAgAWEElm+4GoC5e2DX5Yao5TfrH6LUiU/yokUQnk65BrycWSzIKHRa6NgfSKu85sRoDnzF2OAeLs0Z0eGoOcvClsb9euo4+i1PD/jxcp8u9lk9F8JwMFkfuDem2Y8Rt/q1XtkzcS5UW31q3xsp3vWP//O2/x2MVbSPymHHjJ9mGNzeyzg/Ytcuvs0Y+WyHgsxrNdApAbdeOUluyZInf+xa68fuxn06fOuV//jRSANmyya/1goANiVctSZlcbPrTNDmT5ht5ieo+ToTplP46i/s2d+Y02wuLK+s6Vc2aKS2loHU9yYAPMUtyi9G+d86Jn8lDhqRxtRcY5lOJh7Icd/ze6V7qM+pe6dk5quD+KFsQKaThGbBgTXJIIRZpNLWqQEuuXUxF412vsgzEI1VTtjoos6ewZoeXDOf+UccjvoU9HEu8VDJmXWYwobKXeLGUmfX9keto8IsqponEoEQAfyKfI5GkXT0WwSPYIVXs/yNMEeBTAEExeORrBsmN/sxHe+rxx+2rjzzi19gJMO3SvnD5VUiw7lw2zWYidZi4ALaumGE/nAHxXcmAvAJ79GePAWD32H13L7clNAXVI9VSy6AkZzUA2Ode3Gh1sMOzGPV75+13WhxNPbKTa0B/3KMhBGIHYAPzAZ+dJN7lVJJ6cQ4QS5rBPmyDMEuR7RkAXY4JF7HoOkd8axTIEpbxEa+4MtAMV8w9GoGkQk14mcgIymgke3XLdkvH01WJk2IeT5M+F8g29sjGjRvYm1DFGvDk9018dJ8V4PiQyy9FPX2f61vZGxpA0sG5Wl2Pd73ig++vq+Hl/w+ii/21wHE253OekhHik2QSXmnitS8B2ptkxHv5Wf0fXksSDsUnuUxwD7XWZJXmzbGxmNRCgtrQGNxlwu6/8iUAK3lXMmtW+tqg1dV3aGAIxAJ7uZV47RKmWO4cUzOFF/nrF7zqtdUkqRHQX/rSl7A5newstpMukuC8NLuwrya7GBulWbatut2Ony8PmYTeWgcbG2IQthx+Y/j/KdOm+aQSmYwrlGvEWOhJDVmZT4PgjzKkPQCAbWLa1eFD+20CPpa/+9UvLau31TY//ZglMTu4P96bSWSSSYDFBGB/RW+VzfvccoYY0NEItZ/GARuvjexlRm4kpQhdmAdhmkI0LkHXqAOrTZsYFkB1OIFugSqVIDs5RDIRZOsHIzMcSY3c6ktTUcSdq+sNACcg2w7bq0+TnMQITXxUDx+osImTR2BDpJGxXKuyEulq0O1qepamTSgg69/CsRwmlMSrMcYnkgGY+YzKStLQmDY39diRQ9VWW5Vizz8nHSJ2TzDIYi7i+XypGbCxWUl2AJulBuxDVt16BywsgE+bPzy2kKWJMfLDmOtB75MME5wIIEzLGAhIyYQxZsABZfF2AOy25/5keUd2WQF6qEyuNU3d5YCxhmTsP4bE29w7prkfbBeefDX49SZltNoA7EmaCQrdAIhEko429LBJcVksSkzsqet19zAkoUNm2MLRlJgIUJqmJLanOwntI88HJM5+0IAIscq8JxpdHXIC69LDpKTn8kHwGlX5iV8pTMbqYcys1l571wXKuXoefF9Kf7fukt90l0bVcgM0AMDtjnwKEIMLKB9qjGYTJXNZISngyZpr/8HjvM5Ue+rZAzRyjbIf/eAnNjI7zTY99mNGrFXRob8QWQVawMEXAAAgAElEQVQDIthg/bjvl8q2WSprNwf2vJcGu/gMHDgwzK5FQhEPiC3i+ddSDu8DNdWR/BQvXYr/bgljIvkoJBSJfO4OTrJf/gqGlxVQCeiaOm2GjR47FjB9jBHNZTQVMPcbxkMau8NMi+niM951592eNcv6RWWb/mjy0gkispQqKcGYHACrqVDHHMAeDwB2+XLXiF1i6EMVsox8BnEkaFwf9/IorOc2LGVakYPMRUKQzl4aTwNMBmzLaRjb0l07fSz0ckbJasELiGqf/PpXP8MVgLGOBFrd01Ss2poJ3OlYWhVTvlECORSJyEU0gbt27nDQduP11zvT/zra+euuWeTgV9vqPWyybr71FkDxiwTZAVaCxVD3GYFe9rA0WnqPPrr+ufc9rJGimZQEAbDtcbKmo7mOQ6iRfjlpGMdi4TWCISoNMCvNlJY3Y0hfD+C44847PC71g6Hev3+/jeIzppHwqcykzu9IFxrJBpxVFXBSlVosigPY4Duq72khqZXOXHHvcrlfSTn/FhhDYY+AyvrEfknzBqhXDJBXsBLQDsqY+uztfK5kXktz7wWaohgdsbkRiNRrCuxJWxZsi2gwkZ+rmGANQFBk0d/HDhL9OQ0wJacB3X8xcAKckV2WXkeji6MvgSG5SGi0s9i/oLWj6hRjQ6PXjiydIhsegU1FUwfCDmgkEQjkQCQjkGZf1yl3C+lAvZwZA94Rs3u1m0MkndAi0fUHhkf2iyExEFjVs0jlfBF7mMIeS+I5vbF+HbIW9KscZiloD4+fPoXLBY0qxD9ZMC1aupyu9y7rzxqtqkfjiKRgJ4MyNNZZUpdmStHTOLv0+noW+mySFUT+vrIk07VrDLPOrjwkNxokoftaQBVMsp9OGpvlpdpMs5TAcF0zwIUk+QSVk2Y0o10sKiWrrdS7lYYEmywqTXICABRJbyiwqufbHWOoI4eHsLLEZpEseDVAjYQaRtFnkxh1m0VTzggY4yY+y+qXVrv8YTDerpIhDWRowRwGhNRh2SUrqf4MK2jlWoHGgDt09pyPQwYNA4CnU2o/j/0eMQvCKAtmUPdYOskk9ncq75GiMxdWMfCHAcD6k4/QhktA/grA6gkqsYk1AL3Mfv/s33zBvZQF6uWXrSQwUUkKP3vbwik2lYT12puvtYzRRW5NRdEL1q/IfvCz32Llt51m3/kA7QXs/XriZSMDF5qtgolcb289aDV4jOraMtFDtnXUUTnDDYAbmAJe68deHAHzmqLJbtw/SRuKuVdqnuqQYwcA/d2jlYjlkN1jldUuMoq9nKneEyprOcgQBwzIQQ6Sz38LLQsCY8DgkZY4cCgAtt1e37nXEnBkEoBNZJ1nesOvAHyXvfUmVc7a89olfo/kBlFIc9+QQUWsmUYrQ36ge+lK1RjTKr5FyfLVX1cnl+//F38crnuNcofgTxTwX6jXhISRFojAdP4/fEWvF/1oBFj1Rt4HptgZ8tHLVSqtb33JnUqDEVpJLLjdHtfSaYxVc6B8gv2qYvZgHs5in11nxlXh7X+86s99/jOsicW+puUbK+uuuBemFfRVMrYzY+4K21TZYPtOH6XMsj3cBZUPOJAFYB38kdpNmzHDhlKK9O54ZYwcJrLj0XWEMQZKyZEKAlQOMu5Vo/XKDh0EOU+wn/3wh5YOm/cmHm55zA7Op7ScoAlFNED1aUJVUpUt+OJSq1fJnwP62JE6Hny1zZ7JBCBNZaG8pxJsBhtRbRHdmm2ukjsIX7R2CqBA/rWpBDlpO2RInyCRNGDmMFOrxo9H3O/CaDZlrDdKh0zQeuGpCJ2fjCAznlKySm2JjGuN68WHrqORQMVBggyh7HQ1QYWSdlIGP0dZTkDV57KLARFLoqxLFX01UAjdqfRNZkTtRLo6kb5nKlqt8lSHvbXhMN9bwLWGMYHx6FxSaTzqpLxehmVFE2WTG2+5y4OKa1F0kIY0wb+/R93TvEcynzUFAJuMBCIxOQ9tag4Adi5idIYasJC2PvuMFZ0+7IL0RJiRdK7DyFZrExqtayyTY1ZNtlaY0y4mVv3gF2tt/pJCu2YSmkvepwWmtEueqVicoMXnM1Oq9zK+mJYsfga2miYLjVQUW6KkoKo63Z54crfdfTel74FMSAPEJibCRhHg1cDfE9/kwb63l0Cp2X5KhbiebiQFGXSm9nQG25dTJy8C8nhtRs9q6cdxcCKq8OetoCiJwhQyMhkkP//8iz41R7PUlUFrfZag+Wwk6JTuZsTgtpM2dPwM++XPf22DAedbn/21ZXS32sRJ06xN78k6SWNsYPWx9yyBAzAHSQCTu62XQzKf8ZFNWZh+ozMtBBw00kSSjhTiPEzAGEqN8QBcVCIeNDT7uR109gQMrJw7qmh4UvOU9oe650XMq5vzYtUFH36gYFWNAfcQvAKVxGwF+AgoafSgdGcagTpyZAmlwyIPHrLQOkoZMoMD5/plS70hSgzsaXTmEO7qPfBySzngePvuA3Tp08QFgM2AbRg/YTwdo+jcXUIAgBWjc/0KgjuVB64vjSRSALYOOy7pmMQcxsmjmecu/9iBigP8fcnwYYDHGnTQlXb6xAlbAZDuYmG/t3kzIHmsDRs8iHLpFp+CpznWZWjSsgGko8V8VJR5jyIEiEsqUmGIk3QAsE9aYYQ6VekheejMwncWl4VmDhTFuTjY1GLKtNM4qMtxXaiGre5EojFt8jTscfDobMKfEdatnoNiCFZ/utc9seQyWAHFmCSxmB5ErzR0+SQu1+bE0XzDQAoYd4E8RWmlXp6USx/m1G1IhT0+irHV71kTkW2U/tvBntv2zrvWzvXJEF4d3gLUAk/BCkkxMpiMR79XAqfyol5OjKrcEJSctrFnfSiDSxokawkWNFr/zYAuNxbwlwungd4/DfCrbnhPpBU3AIfZ7JVWAIUOF/2dSAAdLmGcJPpD2ezEvCZ9MpQ0hLHqkn9oXZdM9fk+yRHCSRlswvR6eYCJC1U1zrYEoK54JimBWGQxr8HeK0jOQhVJwM7JyJi0IxzDWsMiR9hPNNpo0afwmmfR7587fRy2q9YlAdKNdwAaxeokAbhmsi7qSW6K0KpelGsGQHMXyeC8efP8/ZrwEvbnyedS0njbbbexh+ggp3FLNluadldF8+Lbm952uc5SmE6VZeU+ovPNjdv1jIjvDTC82bBNxbxXNbKDd7du5zPyjLwXJOgFLzfn+XNRshDdizDB0ccg8yG9QOuANUw2knRPpIzuXbvs40jypk+fjhRhrie4x9j/Gg4k6YOsv0aNYnAPdmBZfN59SCaaISzUmd9NpUx2hfK8lfSrP05Co4eP8M+wYN5sL3nnUnrW80pD95oCeI3nzI3zs0wNeWHUclBMXgEasUcU4Y4ASLQLJBHRM4Mwen0Ndoqf+jSgnjNFf8d90fukcB3yWl0yfqitxOZs9nWMWR010KpJ+Dpw0clILbDfPL3anntpvd286lq7ceV1dvzYUX9G8szORZMrbe6uPUy8gjxqZX20IV/QlaZQKcokThVzBo7My8JVRQx1fxwheO6A9RSeV6t0olROLwKGy7B46qPKOA1yKpvzIx4AIXtFVZji2FsqF9YQp8v3HkFrO8vGEEPPQsA88Zc1lks3tmKE2Mo8kvyjhw+S3Bd7D8NFdNFK5r2RkXWdxmtNmTTB1+sOmtqvBpq6rf9PIDPKdnTeaP8oHMUeUYQJI9mAb6j/iy+XhKp/QPr42PfHCgWh2Uzb3dfrVWvBz+0geVK8UHIsttSniV2lW/DJgor5ro24gtb/++v9zxcaNYJ+6MF77e677nLJnTBWOlrouJen9u87l828ianX2kbGde5D1H3wwJ6QIpAeqHO6CAmBDhsdqNMoFw4pKYl9IFgDMbBk5coUdc2hEQG9BBnvwX17KAO1U948aIuw3vr+dx9l0usle/Un/2pD6s5iZcGFsOiSGAPblQAjmFtrs/5mjjVQwk1IL8Y66R2y5Ab73Bev9Y7bVI3m5KBMl+8m5fT42CQIzWDu4+CTJQV1Xza9uh4JsgIh6Gp27zpur722DSPcFQCDXA4HuozRpArE9XGAqj/SRdIwwQKsCYny6VMnoBSEeKvy+dJhp8rLLtozsKY1LfKKlLhdqyeU1jrQtaSwUcQM+vhKXQtaPtqs5NsBcAsjadUM19dNSbquj+CiTjxGVzqrqG5A6HuCj/zlDp84RVmjx26+/R72qqx9pE0RzAgAVkFSInKFl3hppADJGZlsRD5vMVPGrl04ExkGBxYH+ttP/t5KzhPwKCulSttMuUQ3voYezMRp+TbxOqyNaC5r7Rpg3/r+q3b3A5NsbBGMJoCgmdeGIMRWBMak4wKHC12cyu1xWEhIyI0Z/WNEDQWZoEli/DpygIlavyvFD3A0YGYoJUEBeAAHL6RGu3b0qfEkCj3oFWRwHC8mnGvt6j7vUoVetMrJsLhb3z3NMAh+Nh7mDTa6FZF9XEIhn5vPSWAYOXy4ffSjH4GhznRrmJoaro0A7BNuALAfe+jjaDrftrUbNlBKN5tD6ezJ/3rSUkhydr70lCXBoMyeMY8mL5l6M1QCFrDq2E6WEAyptGAab0vTWgEatlY+fxfrJZWgfGHXfoJeLi4ENDUuX2ZxNDB1qPyrrU/gbyWYrlm7gc2cYeexqclmCossaTQdpuxEGYB0JF3CdNxz+GlaXRtdmiXsKYGK3bv2eCd3GmtdEgmx9yNHjnCWRUmkDt+y45j482zU+a9geZaDvezIfsvhUJIfn8D/afR7pUx866CEN3t+jIFFM5dFknf65HG6r3d6mX3xsuU+ujadRLWAwP/HZzESxyNXHcVqrkxGepCINU42VYAksg8dvFOmMGgEZkRavC1bNtuq625AKtSM7+J73vjQJeseMSKeWKqsh+yAnx8Jo9pD8xvb0/rUa8C6RpIOkyF9tErOJHBq5qCcWJ8/0IYuW2yXGDBxnnItJL8Nyu9vC5YuQ9aikjyMGSsxTTpoolkVzYOqprRwLzWwQXErke5YgcSI0RCo8EYlHbah5T8Y9Cv91y/+LHZO8iJfQwL20qbyPPQeoXimtP6KBMCZV71erCzuTWmwbEcoXfaxz8TCiU3VtCDJgEL7kk6C8Dt96Up6uE+KFdHkLQFV7W2xcPp3JTI6ZGT35Eb43Cfp/qP55wJpDoL4fHqNqJNZuFwMkQBOJ7Fa2liX3XiJX4megGakbQz9DA72BXzlXBDD6g77xazyrFRu9/fVwaX7wzdlo4NuYYxrxGRHGk+fxR7rOA6AVh9dDSisZsBH0MoGLbHWlkC0GFb3yNShJ8swnqvWUi/3SPIYzb3Px8WigTKpDsstm7d4xaIc3fYgNLCX6PjWcJmdO7bbgvnz/bpV8tf7S2eu5OeTn/gE/soDaGw9Y4eQ8wwnlkhD+dqrr9o4GpXn4x6QDbDrds16H5MXqxmfnu+TAKvwXRZg7uZ5VuJGcAT7Lp1BCSR7krFIgqEESA03chjRuSDdnnyOVW1yzkxgnnujsrXurQgTrQ8erj/jHPamqnqys1y4cCFOLOOxGaRaw3OTT6pGQUsbqvdZvnypaaJYGc1sTYDcbBLFnDyNTYcdxlWhk7UnCchAkuL+/fJpRJvOZ+8XqixpWT7uU5KLBCpW6rTRWR/0MWFP/J8AbJSEad1ouMGWd7faP//To7CbABkqNhnIV9rQT/bhxpKEK84MplmWAHQXrFxg2ROG2gUaMRtpDE5JK7TnXnvXfvvEH0g8ZtnC+fMAsIetsADrRC6ljAbWCipL0n3KJ7cLQNrAGFrVCVIArANAcyUwngVYiYkQTGWscjP7nD5pq2UfpRGHM0mM5S29j6le40py7abrkZggQdAe7uPzVyEpOHGmymrq0UxDfJ05cMwWzhxrs2642Tpy+tvv/7KW1+nvZIIkCRr40oQuPw+f2a0k7dUXmYYo6pF7kU4cSQccjyLet5PI76FCpDt6NWiNqjFRkh1BuMuVir/GdHoYilmOCOUCEABsBDL17ZdfP0K1f/0a/8OfowmBrqPnfkpzrdjhSetVsiZlXZIIOwEQqxRIvy7/cmETVYaEm1wewXmvNaaEWC+htet2apJoaW1EYl+9nBOmV38Fpj+keCHhv+W2m+xjDDNQ5UR7S+dP3Itj8/tah42y9tEz7K0z2Bwd2cuGPHbZED2NTGMQZRmJcBVYpiNKV5CQ1Y9PsHG9p0xs5EOgsloISPVkqUdhXjsoQ5+gmeP+u++2r9L5mXTpjK3+92/b2M4GGDAALKXopD50ML11ZsPbbconJls1p1piymj7z/94l0y3zx742DXWSHZ9EUsklcbyspPJJjnQmTDixu2cLpksroOHy916qA6tTAsd9MqqCyk7vv1WKQdtqT38ufudwVXXZGa2HhJsGjoyTcBKU/m1N5OuR7IFHBDS0IemJBNgYV1VLkgmOJ0rb7Wnn99tZy6hO0K7d/oUc9lh25J4eG7kTUagTFvWEtLmetMSv1cCkIRY/lItdkQcUrJkSkRz6cVLDmBvxsAYno614L1Jh/0+St9N7X32wQc+5gexFrR0v26VoeCnw0Biew6QcLA0c0gBKgGwJWijFjLNCvtu6wRobPnDH2zcpQpLa6AJTQGSBdaHlVZVL00/c4ts7JIxbPQOxOTZ9h+/WmP3fXixjWeSzfr1mxkJeNZ1RXPnDrUbb8QnsOsonfpsXPSkL76wF4CE1IJxevKMnTV3gC2+bjRMQJ099fuD9sXPL8CWqpOpSaW28tZBZLgTGUX3Bn6kQ2z2nBlohraTLFUSCMwmTcrG7omgyrPv02hdkpptW87SnENwyhjpuicFq/TMEu4VZQoOv1EAuwfuv9fF8HfdfZcfzirRaZ2OHTfB7nvgAfvS575g2dxbzRS/buVt9m/f+zcHrjte+TMd9TDSApzdoQErkXuQwX3MzOXwJkh2o+yPw8iaxUE3vQ5smBSCX4FAE/e+mgA6/FocMmA22rkncRLp8kzbcYPYum0Haw0dOIfOCXxQdUwpEKj5SlOBsjlgZ8KsiFmtxCzdr50Nfo7SfDusj4YfyLtQ4HL4iKFMx2E0JO8pAHui7BQapSxbiqF6J3qgmguVsAB7LT8rDQBLMgFrVwkDuxcboU7W76x5S0gcMm0C90SdsKcB0Xux8cpEl3UtpVfZnCSzXjUe+C8vPwdQQI+l/cw1tLBWNQ5SXquJABeV16dMnYxsoQprobPo3PfZrTfd5KBQ+/0sDVVZSHk0E7sec/EcWJ49dG2PQ0eYozJ6xUn00nw2YkdG/yE2deJUa0ACUXFsn4ZeW758u6lIVANgBy4lcR2YA+NKaRpmOxswvWzVTVavsbMET/opcTRQoEVnymffRcIs6x/VQARglUB0xLrx3ffVY38w/ga6+f4TgBWzKt2Y4pamAIk1ldl2HMyRNJne9at/lvVNTHbg0gO9lmIedVJvfJKuk72lg/vw4QO+TzUrXIeDAGU00OBqCYEDWCWj6hYngnr5WA2akiYIPMR0pL731TilBiE1S7HeUqnMiNnRoSPQ7DICIrHiT/RnZzw4hKQhU4zWOtPhFE3JChILVZFCRS3ICGJAXQDWwWx43zCaUmxi8KUUABaA0mvId7IF+U6kj42swyIJR3QgR0MSxA4nEyt9IpHnEEqLuQM6MNUJzd/JG1OsiIzT/SjjG9UspolPZFc+OUjP4Z2333Zdr1jJIVQH6nAdyIJx3rL5XUqOrH2eQfBITXcAq+bD2xl+kA/YkbxA7gNaGzWA3NU0i81i/Ox1C5dYG2BQ1QJBOVXuWiAATlacRlM+397YtNFOM6iADM+N5cU4qVrZ45ZIMUkJ1xj5fkrq5JOstI7EOHMDZe7u9lnc83Y+o+y6BHjldTwavXqCJgMCCGcCpiWlqmfKncqwuleaOOUuICC7JXxGfbazZyqd/U+iYUi3rqBfNgk02nDWiEZgF1CZGwpTOH/uDB9zLuCjyozGnqbAJCZT1Yl3ICJUJADhn/x/hD9XeLQIZ8jjVMimx07ix76asdjaU3HEo2QkPZI8FQHKG86dtkuHaComiV6wkgmBE4dahZ4Bk7ZSknPt9Q3b7ek/veTd9bffcadLr9avW2vvvAuxwKuLwtF/9SuDXxTG6PSPIzGnMYvnLH1+Ac9V43zjuQ9H0DzHU9bW5L+z1QDTmlrrjwf1FM6OuRMnui9vItcYBxu/dvNWO4kHOuwZCQ/OEjQs9afB+LrrltmAcdOsPiXLXngTy0a0xB3yA9eeYl960yb7+zwJkHpdJKvUHlU/juKHXDBkd9bcGsb2KqmO5EByg5CriBJnYRu9TjSx77+BOh5FcH/QGhNBADHA6yq507PUPlLDVDOMtieDehyqOrib0fu1996vxLrTfpR0JovzRN/nyXEsgY1GGQvbKK5p/wmoS8cdrXHFgUiCVFlZ7gysEmQ1lEWWhJ4EedwNyW4tDZD69+j99VpRgnxlsUUANtht6f7Mxr71cw9/hq1PYse510LVLe6FETl9nQiUG4aMs83n6qz0QKl3EKtMphKCxmr2k/8j2b5KdFOnBwZWJSfdTGmXdEvVyKVGQuWXcfJ0JSjIb7IR0Hbq+DH7wmc+bQ/df58lnD9urwJgx/UyxEDdZGjg4gGwzfHMiS9psckPTbAaAGVc3Gj7l++sR2870O59cJG98upGtH9VANIiBPzHbMnCIbbsWoYDAGR6YTo7Ye1++KMX0KpiStWXhWC+mkkdg+2ee26zjW+UMiL1oH3uC/eQYW8k0260jz50vTMt//mfT/Eew5gJv5gmsxfpaKSUwc7ILegkyE1lcbCh+YCpaGJPYNn15LM7rbw2A5ZnBJl4PaAUwXIso5Y3o+vjXIWr5i0xGBKn412JVUmPdLKAIE0OUZatpgqn0fkMyanueOZNGK2Xumz/oTK3tLrljg96t72XlfzpBgArdi7oYHXi6wCkXAkIT8LOaSQG1/PnTAS+tlkzh//bjz9mkxrPWiadmlKYJkpzisa4Goibs7DEhi8Y4SNoz1fn2r/85GX75MO3WDcb+Kmn0DDeuZh3TLFX//KyfepT4+hExyVPDXTxQ+0Pj++37Xs6sRWjpNzQw5zqcvvs5+fh39psr7x2xL6GXcpLz+xmYlKjfeNb40kQ+tm3/n4Dne+zGY6RwyjeN2z5snFeph00uNoWLkFu0FtPto02ixGD27dVW0UlzVSpAESY8t6kXBs/ZalPS6o8e9pTzwc+dL+Ptbvn3ns8oGsTJnGQyOtQxuQqCaaLXSeg3P+hj9lnP/NZOlNhMcoYfKCJIgrYyVhnKUnhwFBfbCdAlmoRJflMbjRslUqDKgkpamqgAQeIDP67FDRHD7c46f40btENrEmKCHyvvLren9slDp19GF0LWEuqEhmRKxFRZ/JQ7HWKYI80bUuG4qdOV7j5ttjYDmnGYD8H4bnarxCZA9con0p1RufAeC1lMID8USuQBBw+uNeumTeTz26uOVfD2G4Y2HaaoebMX+x68gnjkRDEAOxuBhnIp3XhkqUe9NJZ55kE/N/85qcc8BpJq8Q07O8e9pcaVUYJAANIBUbrYKTUiHa28ozdxUGTyTOpQRahoQP90aD5tCBWjsDGqzQRTmakYh/gPOH8WXx6+1kqAPUMWjaXAGD/c/b4HouD3coWk8WEiIup+Tb+jpvsYno8DA3PFVeQbDTkS7H90oQ0HeLpoMok7rvrxzXekMND90xgqpXnlCBAEQvSgX1VEA1q/nh+Vv/r5ozu9mqGnD7iKVFrhG06ujoloABkgkGTbJKISfHsL9ei6zDg3qRrX0rkp+lsAjECf7x2KwF2JzZpMk3X4aCypAClGgvFPOgrDE6ISQgcIAViRXtbwVzMh18v16RYq38K42BhZaVbFIhUBUZsZgxkiPmIWFhp7qNDSsmFDhMdamKudcCE9w5s6NXNVuHaJEUK6jrX/jrIDdHHm7vcWD0Am0jnKp1vp7Sf3INo+ljUIBZpbq9mmTzpFgvDtakKo2cYldX1GfU+PfK71bXwuR3k6++l3RV49mcAWOff33rzTZhEEQqnGEwz0hlWjWTeQdf/woXXAGqosEiKEbv+ZpKU4uIiZ3l1TRfZK0oIVe1YT7PYEOzill9zLVUY2EgNiwB8avjGRVj+QSTf5azhi6z/XJj+kWMmuKRh+3s7vRQvPbuemxvH65mLyeJ9VVqPfHF13xwAKo6LCOIZRwy7DmZNbFKjtOJNCwTLMpLMethLMVotJPJpgMEyYsApPq+YcEkI8mhIu0jHdzPfJy/YLo2PzcvEx5bkWaCEfZyPDroIcmP6tAnOwKYT+5KIL6kA13TuUTLnoeRZYvdVSboCZP87iH0fgI3WMZ9F6+TUyVP23NPPIN+C2YRpl85UbGm2zjb09dk43Awj9k5ZONXyppTYKUiWKs7RVmQEu3YesudfXO9uACVDqbwRS2uYsgafwPkRIPUAqkyFNKz2kVBkkGEowcqGrMrI6sfY3io7T1NWJvpePTeJGnPJiuUil98v18ZMnAZbP8h9bZWYNrO3a2j2OgQxUIt0TF/ybc3lXhXDWI8vGkLliSppDsMdcgfYf/7hT5aAHCoN5loIMQM5TSVJu5o8BzIBTk1MWmtqMBfteISkXqx4f6y85PQSuZZE8iFPWHk+AnSqJmg9RoDTLyb2FSoV4dyX9l4OE9o/2gt6H/1e4FhaUweLkvPFriFYBoZEOYo7YWJfsMbynpIYeA3a+CAn8FikZDqW+Gr4UwlWiOk0/En7rngWpAfIv1i3IkWycfhRM5cqTi4kcqbWqYPgCOix5Mq1RMNUdH1R4iygHK4zfBbFwlqsFEuQ7HwN9xDpX9Vg7r7Dq0fm95UnpttWPFGPwHC1oveUp5eimwK1fEnlLSYrDdHEYjiHAmDVbZpBJkPqRhdw6LrsYMPql2bHV8LOVHK41ZD1nCk/aV/njT942y2MxDpgr//ouzaOBp80v8CgM1aW4/IAACAASURBVG0wDOQnmY28d6TVOMs4yn7w6HqbPW8aoGUgYzaftSXM2p07Z5qtW/MS9HG9PfyZJVyjRkgmo4FLsO/9y/MYR48gc7ue7HsvmfkO+/JXPm4b8Y49cuwkvoEfxov2JTKhDvvwx9DtUTb+5S+ew6tvPr8m2z9985e2asUS2EbmrfedJUMXRlJmyQHFIt6/67y9sv64HajoZT79CNfBtssCRI1LYl7EFPDAlVHJwTJJHafeyBVMvb2j2D9zeKACR2JDBHzTNGJOmjUOyho6rHcfOIKwPgfW8FbX2vphoUXsQg3+ywIKPY7aAColYC+GtjMlBa0h7OmcmePRB8FEE5w3/tfvbEbrRUtvQKPGwpRlWBcl+/rETitYMprmmUHWBrA+WZlu/4EG9ouP3GtvvPAGJatGGzFhMIAugVLUMXvwgaFosZBOwIAlxCPx+OkuGOxM++Tn0VHCpD/66BM+RKKuoc02kjF/+WsL7LU/nULHWm2fe4ThF3is/sM31tiNN8wBlBXYz362BlZwsF23eATJBpqihMPcOw4fGoe68PHdtPEswYVxuGljKdchZ+A9ps2k6Yh7rEYjwYW7P3CXHw4f+MDdYTY892j+vAW2ePFSpuxs9yQMLxbkC63YOy2xD37wXnlH4C0JCJAFDPe/y3XUjFAUywoI0mHq9lzoeqXfE8hVBip2XYXdBHTHmqPdBfvRpoMeEJlMIHA+DlBTwxSpX/zid95YVAlLcxYZgQCskhOhFLFpbQJFlBSlD1IKeA2lznwZ/7PfNm/Zyhqo91J4HQ0OU6ZPsRy6jfX4j1BGU/lwAN2xS5cscZ/Hk2VHbS+SgNtvvQm2KcE2vrmBe34WBvaYpSCBmDJjLusiw213ckhCT2LhtYspWHr9BYsWedBTU2Qa3VU/+fH3AbBVko35tfUgb5E8R7ZuE2lGU2l2Ojr4Kl5/B/e3FtbqQw/cz6GawrXWUtastwIOky4CWCOlXMWQNevWw9rOtgQ8AbvPnPbZ9dNhjXafPuv+zFXlx2zt6mfdoSS5ucvH+Vaylebdf48xeI+KR60nJTk0/S2kYUzJhUrzSYiOE7h2sW3JZP6tPGMxromwGq2aMKPrFsCL2AfutI8E1q5BHqWyql6rR53B2lN8r3SrGfx8OvdLwKKJ14zjUMKQwirRQJdhlaQgXIDmc1QxzXXZOEU0tAJ2pIkLc+0FYt/ZuRWZBKVvWCEfCsDPeNIaHRgcIBHAFGBzay8NdIjYSL2OgIdK+bGfjw4gvYaX/mNJbfBW1QEQGr30WtoTLm9QIiGXBLmzuFe0fjY6VGS6HmRIil8OUmMSAoFUySHiXLsZtLU6TAQso+Yvt7PhXND3BgCLwJ+vCOBG89m9tBxjfK5mghyQChDDYEmuoCYbfd7gvCDD8zD4IYzUDrHOAa/ukTaDA9h4pEZM12JvlaGXHIde/RwaUU0W2snwgHnz5vo9qbl00a/7PM4CldhgSUIwJgZ233vvPRp2qBiwXteuXWujS4bbMnkZE7ebWNOVsK6jkBFJJlZWforJcXU+6CIfXfjyG27wM/Io5fv3tr7nritaRyqhKiHRPfKRn1yn/x3/1UHt2mGxcXxWla/bSfR0HzSXfhBuH2PGjKGkTzMerJ2mgjUATFW25pH4c6jAn/YAlQ2tKUmSBpPkVmLX10DCXFIyGGAmnW4moFYMbJBjZMK0DgeAT5nE9Eks85x9o7KSolK3GFhJZ9Q8KPrWk3EB2YiFfT+I/WsAexlo8UxO4pLySybyNSGZE/jJosGvFhCXwn1pJm4XdGJNRbwYN2e89Zs2yrYdP2JlDJW5VNPMM5lsL61eY6f4fOpWcvs57o/OLRz/afg2m1LSj1GvnJf0MPQkt1kyDGu/ohK67mmahZw6TlxJp/pyx80rqPZQZaO3Ij8La0KAVWbhcPvBr35vF7C8pMXEpYMpVCNTlJiy1/M4Q0eWFNuAIg5/dnL9uUaauEZZ0cQZ1gWAfW79JiYG8vwkf+LzyCFF53UKCVSStOFqUBL1GYsF586ewXbtHD0EAFj+Ppjz6wgPlWrFojC0JOCCaG9G+yQCnv4juiLtpVgS7vud9SLwquQ1gEkNGgiuFQkATF2jmjqvrvp4TBCeiEmNIjY42uNyBomApld+Od+0ZtUkOHb0OJcQBe17qDToGWtt76MClkE5VdWQEH8iFlXIO8Qc/boynEH/HuJb9CuKMbq+y5IpkQKw0+rt+DJOBJr0pVxedmRxa8YP7DuC1vLVU9V2AW1hb8wOIwaxYioYMZBkowosgmRsWDEL2VD1/dELZSCuzoOlTSOT61R5kA9bQYPHWZotzgJkz/AQH/3uP9kNlAR7y3bbu//5rzaSDNEN9QEJvehJWxJqbezKEZY4L8lq/YYU2fe/87KtXLWSdVttTzy+w4oHcqDQxd+f0bCjRubbJz5+LYtAfqIpZMQ99h8/etnuuGs+outRWAXVMgb2Ffv8Z++z0vcqrPrSBbv3/hvs5z99kvJCjn3y03RAchg/+p3f2qKFK2ACF9svfv6Y7d153IaPTqG7eQGBAUDBiuhCbyt7kr07K2zT1ku2/aAcEoq8WaeP8moS2hk1NmSpSYWb2y4mAlF/gnSwAM7GthoCSqPfM4FWAU5pGLPI5MTSKvNyj0Y1tHFgX2qk/Iu3XHpOPwewKngqe5Gnrhakno3KlUFsz8LgFE5C05qRQZJBE9dYbIZmTx+LNykeeVjEbHrsdzaLa8hsomNTzB8NM7jD0kXfbgNvGGuFkwcg9+zF+aDPfvf0ZvvK1z9kv/23J2EuBthMOkYTkimBZCKiz+ugKYv59nSl9zFH7Z+/tQVLo/720MOL7eL5dvvuN19Ci7qY4NOI/vK4femRJbb62V0uJ/nC1xY5u/0v/8xErVtH28pbxtqu0j328p8r7cwxs099chRGyPkE+gY3eqZOY+++y0SbJsqkScPR81J6h4WbMn0JGS1TZ1hXI9B93XjjCtfE3LDiBvczbKSJ4TOffphnm+ljZdU4p2xNB8XUaTPxd1zhXc0afafykTZ+F5srze1/ZMaNawVsewp7QQdmK9+TRDbfpoOI/6lomcwz9MCiw4jX0Ri8PpnK66DlmVdh9P/r3zzOGsmkefC4e6n6hDV514kFA7xWwFJcIrlzbwyC3p133uk+lLLxqabMJa3WIkBeM9qx2XNmeQOjmk2qAYEqGfXjUMhBAtDNJlZCIRlPfh4gl5JjA9Nm1Mj4/EuvYGW1yxZdv8oZ1FkAT125AOzu3aVMDhpg19ClLQCL2AXdXRrje3+Nzpn1wcEpa57EOJhVSXIo75ew16WVm4lN1nn29KaNb8WShw9wvTCVMCnVdDk7KHfwAexlfb766ms0kMEOc6DVHD/ANL5RNnkhfs/9ipEhXLB+WH8d3POuXTxTRqMHO4Y93gsrvuj+u+0iZ0IF90Oa8pzUHFtyyypvxtBeSoClhjSnxDoddiXfzvPeh2lyUUKpiWdxYlFjQTTY2ih/CE0HMmtIJTFpgL3ng7qmWibrXc3txDpJWNjbJCf00lp2UaE9ueZF23Z0D8sy2Z00xF6V9C+2mxYss9EFAy2JUZcCvmqIU1DfuGWTuxM4OIuBMoHZCNRFoFSHR/Bl1SMUUAyHQiQB0PddzWBGoDSJz+WNQp4UX4ETzqz6oJIrX4oUqglpHXbqYIuxLxGzqgMlKh1Gh4xP5hFiigFS/Tc6+KJr15+jwyiDjuBLJDPRARUdxFckAzFZQuyw0vepE1+2c/KMFIOlYQACqhET5WA8Sjr4OQ1wcTDNmkqU7IHXUPl2M1MG1SCnisCEcWPxV77gTWs7Y01c+rzSsOr1JCE4V3nWPv+5z7Imx7kTiICg4rH216t/+YsVYXu1nMQul/175OB+HECokFB6l8vCn196EenAeR8g0ElM+KdHH3Wpg8ay/vAHP2QowimuJTS2KcnwiUkgbj/oVaWJdIPcT0mflOzIBcPvL48zmwrHGMrmEydN0lEBE9nuQxUk8wm4CCCMjEDjVpXI7AE0zGI/KhbKwL+aZHnqjEmw0Oc4j6knwRw3ohXW+SUueNy40TZ+zAiqPgWAVmQ2GmjAXkqDVROA1YSueLlMuBwq5snrlcSIxQvr6sqKC2vE/9WTFEZPAz4f/+3vnCEbRIy5gE/rNiaeZQM605CIZXMOzeJ9Bo8ptuThhbaV59YHkF624nb7r2deJkmoiElusKgiqUjT2GQaSxMA+cPZ5/2JbUOo8khyFV/A+cC+OoX+eSTJ8LTZc+33sL+16KS/+pWvQDgAoOVoAUN4gXtzorrBjiDp2rhpu5MIq1bMpdqCPIRpgblMAxRJ1855rAmGIpf2v8N152bZDR98wNKHjbXVG7dixwhx4e44SM94ziKgWjSggPcSuHIdqdYpt6QGu0HF+mL01qq4OSuppDlWqtdtiwBkBOKiSsXVyZ7vI9b7MJ5zP8gLvY4kkLIqU5KkWCCiTRKWep73Sd5TsUR45LKDBD8VyZj0Htq7el0faCCfd09OlbSEYRleEOLe+LnIA6+mh2NEyUjf4+lUG1xWJEAtEg1ccRS9su6JQGwXJKhXjHxZXPEQDp9R7K1kLlcGY0QxTPI/vZd+djRViIFUJts5v9V8WgdDftvNt/h5KbuyXpLIuDUTB/aVkeSsPnbBdJzqxkTy7av/KyiWQlBT8PCZvMojuJhWBRay30xKEPl5hc7q5EOX1+qw4lcFGWBF1Vn7wY//HX/I6dZ5aIdt/+2PbRRvnqjxHGwWdQvX9jDG9aZRlrog2xqRILTik/qdf1hjHwQQpWb22ROPbWda0e2MesUPsqmCoMGCy9VNh6qJzwUo99m/fv95xsLOt2XL5tqbG3bQfb7PvvjF++3Jx16H2u+Ddb3VfvAv/0W5upBpJCthFSvt6adfpiP1Rps6dSKHbhq2WSfsebwwhw7rZ/feN5cMVbpWTa7ptS2b9sGM9tiWvdhnZA1i0cKQwAyJNZNnmm560MFycMH+qKTsrgEMYfDmCR6Y+9Z6EBY7IvNxGGSCuOxg3E+SzVmJzGIf4/AyEItfD4DtVSTTQ+XnfHyaoJRLCKQbI8QDlhNplJINUgLuAJNGDbeZU0bBwLbYpYpy2/zkkw5gc8jK1fGt9++k6auaIQQjbp1sWWMp2eMCsXt/u/3iib32D9++1Uq5f7tKW+2WuxbCNqXT3X2IErKYEQ58hjP09Q6xH31/Ex527fYBRsxKXvHeljJ75CvLbf2GI1x/g/3jt1dgnfYaB0q3ffzTsxnxd45xqSfsU5/mPXl20t1YZ3/7+Y/ftOElffbpz8wERFDq02xtNlDprrME8CEA+v5opNkUDBwYOXYmu78P4FNB0B5ut95yi52prLC77vqAHwYjsXgTgG2gFKzyhLZOL+xyA/ZgKkEsZjKPT5QhmEhDo7GAXm3Q+lbjDL9PRi7TLV2obGbkLsCe7gSQqWQiljVBXdWeOQI8pD+UE4O0lP53VB9gXR+nESGFMtNRNXgABASk9EvZrXwDy+msrUdeo7nYkpR88pOfsGMYtL9BOVTa5n6FAznIJrqOsz9G6kWDSDI4DMtwILjAoZvDvRsCUyMdoT5HefkJdHMjPNjI7keg5e3N25DdnEA3KqspJq5NnwE4S4wB2J28hwDsYpdPQEKQGGbbWoAaKl5ncv1Qoqlu996D7tU4kuvJhF2dOm0qI3qrbB2ThQQ4br/jdoJWms9g16HgVowE1RbNICfwbNr4ts2Ydo21ccgkwGLK03nlPfdaNWxrycChlgfD+aenfsue628jBw+zI3twWig7Y0vvu9tq0MKd4zAi3KF1y7Lrbr3VGpHiaK8lcIBl8MwmTxkPa4VLA4fO5q14dPLs1XDaKVsIlcEUNB3AirUM5XrZ+ujgboIF1xQgN+Dn2bRSrhxUSHJK4Nec9AQkSRt2bLY3d222dvJPaeXqAQV6jkkcFmMLh9iDK9FTIhVKk8wFWZB0nPLZ1fsK3DijL/2zDlKxmjEpg75Pa0/VrVB2pnyn//mQAmnYYoysDid3IAklNZ/EpTnpgOmrAWwoS6pcHA5IyQh8nrpiGB+8nYqTmJmIjblyiAY4EhgguRIEz1sZ6Ou65VWsL7EsUbnRwYr2SkxOoAlm8kz1YSvOsgSrLbFEQV8bYI9/dmeAg6bW74f+zDryTmeBPjFEsTglBwUlRD5oQkm7wIGzzwKw2rM4d7y72dfc/v37bPL4CUgCALDsj/dgYOfiQiAJQj2Hnz6vpm4do4rxzX/8Jgk5OntkBjq8xZBp5Ojzz/3ZRo8aZTdpMAKSgbffehOnk4kkSTNsH0D3pdUvexOKyuNKWK+ngVH2XG/SKKqqRjYkjq5RcgRnqrlusapaiFFTl/aVgETQD2v8brfHQoHHVpqUByErEihV55Jiy9ix4x2YCOzLMlJEh1iwgwcPoQ1925bhAiKNvMCrGObpMyfzeWtiDWO9Djxk66iYMRGGehyyJ+ndfcIRz1a6fLleiIlNhojRKGxZaSkBVKXPy79y1BFX79XD9wPYAD7UGBn+q7G7v/3Vrxi122Y5sL5tPOdK7mUu8TSN2J5ZX20jG6ls0HCdyTTGOORQ23cdsDfeoTFNjhg8X00BTQMIJfhgCyYe9k+jOZlqBxKYEjBGAQ4qzWiuT1RcsBw85jPyM+mR4M+VZSSj8e4TO3nCFGvDhaYZn9X2JiRzDJW5CNCUtOwMEozRNCrfitNBKme3mukq+ffKmiYmc3bQnMcIcizJOirPM8Si2KYtvdGGzFhgP3nij0yeRL8PCaZ+Fe3DBiROTcS+NJImPdAejWONJV7tkCiHWTfFADHJGMKd07OUPZ7kAKFDX+v+6sTS/85j1dXa1Xg/3/IB7/ohMZ1eSlclhD0i3a0wRyNs92Hwg599qoirYVJVnNge136QtCpifSVJUoyQU0oUA0Ljlqo5oTKlZ38Badu4sRN8/cliUX0TfXLqiFn5lZ045vIANYzKVkw/G9ZGoEOvJMdyClJfBRhJUge/I+EapZPVOaevKVOm+L5sBTuJuZYV3nXLlvm6VVNcGudG3PqpxX37YbReYyxnnTJ/3biYB4Lut/Kw6FcqG1aQwFmDWLDp1NQLgV4BLF/sHHzq4BZjS1m8AaRc29FsP/rNL2A0h1nT3q22j5Gyo6VdkyZUE0YAsi2JTTZ2xVhLnVtgNXjFVl1ss5/++2578CN4aE4ogjldR1cglkZ0EqYkNtr11w/iAKfsSZZp8f3twOFG+9GP10P/D7BcSgqVFRcpGY+CwZ2D9+fTgID+9uBHl9rjv36Dck8VmUyRWw4dPXbKHvrUKpjd8wjjaynNptK9epyst7/dcvN8Z1FVUcHHhyC1lQ2Taes3U2YEwFbXYNGhQQjcl1TeU9lzGkyZHkwKjVfJanbinqTxb10cmG0ws5lkulmwVWL/etG+SmIR7JS49zC60kxduFBu+w4dwUAZAHvjbQTeUEbTYSVLFwFYGa47nFVCoUOQBrCsLLGG6cwLH8scaVjLnmarhhHY9szTNqu12nLasAPToUgW34Pt1sW+Wpt0H2OBB3PYYRN28Fibbdl9BuuuGZZJJ/iGDXvxOGygUYZseViSLb4hlxIytko9eQSPYvvut9ZZQXEhBthogSub7OaVk2zu/EJb/ZctdrE2we6+ZxasSCXjf0/6Zpw+tYSmptMkGTPJkGsBQBrhiMsDLg133D3cJo2nu5NAoJK8sqz9B9VZPgHz+gJr7IZdzCi03MKhZH8s8rZ6tGL9WAfXYyJ+2j70oQ/5pvrKI1/10YPayC00Lqibu4/SdE3TRRsL4F2Gb6sM2lvRVl2g1Jgo/0k1fvF3YnHktyiQ19BUa3lQ/fW4YCRwSCZqmhLPJ8hpNGuawMA+0GAAWdCIGel27Q4A8dQZe/qZ52DT033ogKx+lHsLVCksSCd6Ht1UNcmdCMIWGL2//dsvWenOUg7dHSwnSrJYcE2bMdtN0ceiOc2EBdC886OA3NNk1wNhia5ZsMC7/2VntRnG7xY1U/F6ZWTCfRwUr7+xCUeLRJuDdCKJktesmTOduTrF7PddMLCFBAcHsASkdCWhaYn2+tqXrKn+Au4RTP4iMLWTpO1BSxsPK100bDjNUtnIbWbRMHKGJr91/lzvuuduX/fK9s8DUtuZntPOQSOdltjMze9sthlT51sbrHlbFZrZe2+3ASNh4GHph+YMhFHBBu2ZJyw9n0YxDk8JNXQPr0fXXEdVQZOVkmmIzELqtGTVjTg+sB05DRJUQuYCJB/QWlBj1hkOT5U9BcpVBg0Gfx4+LwNYgVjXmqlky/0SX6mAmsQh3wR73h92u0P6OKoSXWjtfvf8MzYQPV7egHxrIhkqv8SUM8CSnKgTmd7zN3d9yCYNHI57BWBNlU5AyAEM8qXdkpuBvGAFQKPmqVBaC139biTvrKt8jcXkq6wfGBDF/tBAJeAWPol+HzWEaSyxJ7RiQXRwqhzt3fvh4IgOKI1rFuCTJECaZB2WAYUECUE0/jZiZN32Rvcs5jDgDVkCWqpf818l4pGEIcgjSOjZey3umxp0fJ7s8T5iCQW2Ym8YO8zCn5zZca2dXAjCe4roi4Y36HPIWiqw5tIoo5Pl/rj+1X9JGpFo7256xw/pfbv32FQOvWpkU2ok3LZjp69VgUXZaOl1xcAeRoLzjW98wweEyK9XzKsalXsAiM899xx60mxbsGAe4KCd/bgNfW0KNkkDnbHX89mGxEe+uiWjxvK9/QALhygTn7VJ2NQNH65xyee9aU7P5yxNVEoExDKfPH6U3hCcVrj2sYDkSbCsakTTZ5aHteQR+w7BBvP7iUy7VIIlxwGNdM2AHSRMeTKg+y9ni9WwxSdJhOdzrePHjXcN8DkauYYOw9e9k2RSiRbPTOytErY8JH8zST5HIiPoh+NIhrr1YfEEWlXRSAYQCcwGB49goec6yiC6ubyLfOmEBaSn6L+cVFF5nGeqGPDP3/6OVWtAhCYtssZaAOLyaUlBzlXC9y3ifIyjvN+bzR7l9200LGfkFljGUCq5JI3J3L9UgJCwxXlYTDHEqkY99eRLdrq8FvcRzgDcA6AYaNoqYG/m2DjGmKJToHcESZfkOkgOetiT5SeYQImrQC3yisxi/F2JFTOQjxRxn5NYN/WsjfM0Wp1k7x+tqOI8uYQcAVcans2cYfk2k4lgqUX46A6fYH9at8nOorFNx15R+0eTN8UMaoiuGmXVMKjBITobutXEx37bs3M7rH5/t31SQi/Q6XkAvzRDrSsmARKAC/Z1kcwwtm18q4Y7PnBAkZOF+lIipYTR5QPEDE1qUzVNlnvniYM6i/RvApUCgjnIaiIJU8T6Cqsco2k/+vL3V4k49mydbIvFoPOs6/EAWAFMyRT64QqTpIFQXK/cUo4jZVMDsSRdgbUNkomQ+AQAq5iSQVNflMCF0bfh8wVGODTNa6/qmgNjHJpPNUnvnrvpt1AjJ/rnNDXfrZ8+qO/t8nP2di3dYfpWIWKVq70EyHrgh0XDhzlW/JkLUfnKQa5K2qxvAWb/oy/1YEbdpAeoxgqyoU5KhD974nd0RTL5Ysc7duhPT9sYDvxEyq4ay9NKib49pdlm3D7HuifROYxpfCsClVNHz1phMZYggMp4TPaPHroAM9tJJhdvI0bi9Ua5WbPYOzrybXtprf3+9zvt4YdvRKvBVKKcATZ99hiAIwbCh+gmTeu0wiJ5ew7DLH47HopVNIHdZCdOnQRYF9Gtecq2btmFFjAP8XuqLV96jQdIYhgBQ0G2xdav3WTn6wbaunfbsVRRExelGRgyjbVUmSF00wYbFUkDBHR0U5IJFOrcUwY9AGZtMD6Zsr+4iMSivPwU3aU0LlHKUaOKHs6R4/scwOZRYl2+4hZnTsKEFnkFBmo/SAgEYB3Oci86aOwBKDNidd6UCTZl3DBAX5NV4dNZyiCD6Whgc9nw3nRCl388n6mqr8pmfWSBdRfW85wIdnHFaIoAby1VhqU1m5SFqDIsvqyJTMWqbTxBaYnNk5DHYZVnX/nbt2zVbcW26g6SAfSpvXh19nYBNrCcamvXdWZ5J2wt3eiyNEumYUBlFB0YCX3pLrlo74YpQIifz9o4XXaILHsgr8F6aKultFfLa03gfuSRBLHo84oB9ZSdAJj16DSnTp1iS2hCkgD/QeZ7r1p1qzcYVZI1j2WjSb+qZhc9xG4A71SYOjV1qMu/nU2iSTvNsJcSlqkJRAx4GsFBa0qbRc1itbxPssAtHYp6njL0T+B5d8PI9/GsCwvz/WDQPvVxeYCnY+it//z8aoAv08WwvFLiojYcARmVXOopZx7nEK0sP+nT09RJ/vf/6+u2ma7pt97a5FY2xcXDSAYWus/wCDqSszTaj/2kYHMEeYkArEyd5bd8EleBGhqhtNklK+iH7cxZvGE3vbOVzth6u/6WO/zwk+tBMvv7FJmyA1g0ugtdQgCjw3XlZCbDZmE51lrH/RBglwVWmjdApqL1zO6HPRUHw+w5c7j2ctvEPPo25Av3P/iABx81KEpHeJGDq5omThmEFzDRZtPGd2z86KkMLeiyS/gRJ2p8JRrS5qZeu+vaVXYYEFGPxCeeMdNfYFzg1h177JVX1tjKB+5lxDH2Y2iKUwHiWVQXBGCbce3oIUilEGfEYGtCXxeNaL2SDQDExY64P6hsga76EvBxMKSEmxjWRnItz0fZ1qkJKx65SQN67f7IoeIlR2GIRzWViu/8+Ac2kODfxf7pwqqsi0qHEvNsZBnxyGlumr3IrgOgxxGbkqSP5nke4PmK7vWqTEw6cPXhFIHOSF+qaps3+PEVSQ6igywwmQK0QYuq1xeQ0TQ+xejQhBWCflR2FwMSyQ0kh9Ce6eRgl05cX++TCsSY1at1eO5sEGNkri5pRhrYqDwYMXIFDKCoYrBExLbq3yNvyejQjB5FxNilc++Dp662mx7CUwAAIABJREFUTejOjmQJzsCyLl3KIU0ePyw/b+0fb9SM2fwo8TjEvZYsaA9reua06d7Epaa19wCwM0jadEg3sc/FSFdgW6c9tALJ0Zixo1mDzcTfOqp5ND7RjPfG+g1MM8ywefPnuBXVBvTkkuMo+ZOuNg9N+VkaLbeimx2CFEZNzX946g9uHzcO3eokOtvlvtFPjYoksPsBpGpgEmI5vA8HG+K9PstUKomjALEDaNgagBOJ2K+quhrOsZ1ighxITp0yzVlhHfhDqR7p/FApX4mEXmMj+6+cCpuGGIxBGrAXCz75vqqRs5UkUj67OvhbSNabkFYNKx6Cj+Yd7smey1CRTNkuEseSELxLSysdZwoxT7660v3HE6/jqTDGu5wqnO5BiHM1gL0Cdlyzzb5UhejvHvkKzdtl1o12t11Ajapqr6qQbU1WQpLzdwuXWS9xpg0xWxLa9tQk4ip2W+1FuZYzBMCeTdOhmrkddDBCnnicTEJwHOb0GINc0uhJcY0+54S+KasA3eqQMfbzXz5tm0sP+dVq9+dxuZjK2NDCJEB+CV7g43A1qUVzW2WJORAjyCfTMnKdvS5HgtEOqzu4MNUmjRtuY/D3HkKcvdRID0UG/urIoF7etM2bxNTY6hpiwL+Sr3piQxL3ziWwfD7FPkkoUuQYseM91k0WzaFIlvAxFmGRzbAhuU6oet0da5qKNLBXx6z3yYPUVCvLUP7rTyBmAh3tT12PxgZLBuGTwkgMVMqXfHEozlFyZZL+WzFA8VqOAoMHD0ZOhj9tLClUHBGeUMKvxES/12dRkn0Gt5xi1lALzcbd7JVRsMEJANg2rklVk7PnytmjSA2RlgaAHOQl0Vd4D8kcxe4He61ILx8auII+1uOTkqZYEt6GzEt7V6zrl7/4ed8zjRBMstWLe2Vicd97XNCuJnxBmXHf7o1EEvOLB4E94E3TyR4z5d3FjeiTZowH0yeWK3C/zr7SLOzgVcSHyHFZzshNlSKWdbNRfsL0rZTcNLuw6TU7tfo5GwSrl8R7+UhE0HRTTrNd85GFeMECpFgIHQBclaXiEtvIcKpgFwfwXmo0yYTd0Zg8ShBoOBOYDtXTm8fhf8Iee/ygfe9/30IJhoOJcl4b3Y6epXSqNIK+I7kTdkkajRzsgJR51bMAAcAcwkmUK5LYROx519x0yfKCDycAQTrFA+yzl59fa5daBtur77TZ8FGIut3YH9siKHgFYDEuzqT4VpdwOswoi9fgBBlEs9cLAQHKLJR5n8YT8xLNBcq81fAlixSVTiopjx+gBDC0ZJTNX0iXOFnkFRWJbm6wmA5G2IqNyrLUzELGysK5ZvpkmzJaovYWu3D8sO158Tmb2lpj2QQ1TjFwhlA1rGRCnc1+aCH+dnVoYCmzMKBBGuZkDu1UyrzyAe3lPnbzzNNhwjrx8EsEwLZRmm1oibNv/sMxu34Vs7VvZ3oSHeXOSClYdTI6Fo2MnmEvGuU+3i8Vpwkvd6LVTXDzOjJkjYlNhh0Qiwy7mU4gFbffRtCWtvHwQfSeGeNt90FJABh1mFXEGL+B3pB0nFL6qlWrbBEM4t49e31O8mcf/py9seFN2JRBNGUMdL2fyiXdBM0uyg8LF86zpcuuczCZhqWLM0ay8+F564BX4iEA5M/PSxuxcXUqt/BaWQRYcXluF8czld2R8gpnyXgY7sjBr8OHyxzAKjs9TLDVBC1352Af6SCro5x2lmDZwaGqLLWXqPfQJx6C+d9hB3bv5zUpO3P/ZtCMpkN7Ot7LGiqgA0k6v+OUQEcML3GPSyUDFZi8Dx062KfeaUSkGtYaKCE+9cyfmBHeaouWXe+TpaZMnorbQDL3Tk1cu+iaLQLAYsWlaXh8DgHY0p3v8uxVDlQjogKipAg73LJpIKVNJWszYLWq0K5ugYnSUIYHP/JhX7eSy4gR0nNsczkBvsOs89dff8PGjJ/OpDNYFHwSq9DnyZ82jvWVQePoBILrWOyPTp47Y8MAAT18/nWUZG++717rZk3XcqioapCBC8FCRoa2uvQoTNARgFUJVntBTXKhc51TT40yMW2pdGkC+tnElQYaLjI4CBVgG4l7OSQgGSQt6kQ+xp4rgFEbOXoMa43kioaOi+ixn3zpzzYU1iodjXAfcpoKpB9dHhdJ2qqbbWxOsV03fT6ogYAaS+w34j+sjn/FA7GRkl1FwNTtBz3xDMxDYEDDOE4vl8e0Y2r805+9MSzGqorRjRoCxc4H1jT4EHiXO68lwCbgI6whAKgvlRv1fFp4Lg6eYyxPYFxC+S6ytdF905fsuHy8pe63lzNV+gzlvaiJQ8SQKm8FyMbOUXL1OKeDx2VmIT6p/O8X6MlD+FL6rf6C8Lr6CwGjmIdqTJbgNmUuOQgMjhJSJwlC0ItZejFchgYqsUR70VnOZK9IAysAKxnHTHTf0oy3o21Wh/9JEq+jNA3NWzjfmxoFYLtJfgYNZNokcer5518gcYV5w4c0vyAPOdQ6Z9nuJ5nSgIVWmvyyYAM1NKCOdTli9FhkN+sBBhX+XpMBpjWSMKixkPctx4+5nXUuW7x9+3fYuQsVvE48cp+RDioW4XaQhvzmApKcTtbuG2+9Qc8IUhvOrVvR+8kWS4zrTKoxulZp+h0o8r89e/awl87zbFPCBDGYJDlBdJKwi33VlzSSkrD0J8Ho4N90TsyfO8u9YwcjpctkhJVsDDXgJJ2EL5l9nEySlgC4ihNLmgTTSJ8KzIfH6QALQxKokd1eBpdOkpM+QeP12KdVdIx/7ZEv4tt6yHoZnS4cIFkAGQKymzYbgM3T385ZhAsRTbc6uzRVk1/JMKm9JUXUoLF1gtCIS4Vl9WQ1xFmte1XUspmMpvspazK5CNQBzptwMEhMyeUsN9vNtKz1f1lnjzz8EBO2qObRmJ5AVbcbMNeZhFXgplLbdeycXeK5ZxJfCqnq9rJfEiBOCiHbhg3E+zsHbTCJtpjG5FR8aPOxgZw+2/6w/i07i8wgNTXbu/F9VhH3Qm4sBXKKkVwkVjaX4X4aa+AAji8D8BDOJvGtJ0arB0KjlwXIu5SQ6NyIaU5Fl+ouR82gjlG1M7RPfCsrCdc5EvaKhw5+RVp6AdjLiWvoFqNCS2Ng8WAkY/08kVMPU8B4aixNI9nGn1b7X/IU+fq7vj4kuc6uaw/yu3ISt+HDqTSpSYx7J2cF4Y0Ofk7fq3HJen1Vw+Tb73FNcUuvFVs1+nxemebfEthPSkRdFx77kPoRd45RFY3n7TaC7oYDOUKi+RUqlQOQjJygilhFdQMAW9JXQQfjNrryzjSTxWPinyL2RWVrGEHlXBr9mMeiTqXzIQnU26VsluDfTmbXxgLtYUGmayygkjFVuqUDVoKAhY9Ps6Jc8b9//2vrZHTb+Vf+aI0b1+Lhhn8e35PBoS4bpEtF9XbNp+djp4VHGFOOujD470mgOQXAo0kbMoLvouvQy2/dGjagcq6Aj8aRpqKXPGAbN5TZpz+73LILAZTSk4k95GJUmpPHahw/09HOJmXyUpto8AyVVgDDrMJ2Dk34E7BqIp+FDJiHjsGjZmwC2GQdk2nP/2E1h+cIW/deB1pfxMzeHRsegEr5waBHW1uAJui8fIFxydKeKSsaXsLkDzQ/ynjVLXuOsqq2v7otRffnkb3I7H7/gYN47s4hyE52rau/rsrdvqiixaXHHrJeZTbpYomwxlo8e7JNHsZ4U55pxcHddpSy8JR2GoPIYl34zEHZgZi+KbPLZn0MkJQBwEOn28mmZDXSUU9gSZRJuOYiYyGiQ5D30LQxBbZ2MZqsj1IGtg0emmjFg/XZCUSAVU16SeL5dCOqbEtGE8e1x3dmWFIr+ictRrS63TjZ+9/LsxI3gDiCnn5Uh1CLAAmyjM7GeKaVtQBgh9vOAxcpBVGmh9Ht5GDqIvutrq6zj37kY3QZz2e04su2FQ+/MYi+DwPwZNytsokO3lQy5BQCUQdB4xa8H1esvJk30rhHnofWKM+whpKw/EoF5JIBXwrPkqp497PrsQJoCPdeXflXdEnhANYBrWctE36kD5Tcn39hNZZTeXYYFqITUOPHOcBdGebFcxxqNCYNYlyltNPNlPuXXb+MRqb9Vn/mInKBfKvielPQfIk9mU3gVLNFm0pddPEfgMlRl/IM5rW3SxcLaFRW31h7ERCaxq8M99rbhDawlXW1lGlbWoizZ81jO/WhgT2Jf+t+GFjs1jBJ12zuJNjTLBLN0tKtAECVpEJ2lIL04M033yEg9XJYjwbIptoc9GWn6PQt3bkLCUy1aZiEPpfA+F6CddBQSn4QANymd7bYyMkzYNkLeR91/TJpjGssxeJM9+Gulato8FwKq7XNdjKtZsTYMbbmjQ12BwA2CXnGRTStLdxXlRjn0fyVIIsEj3Q6yAO4i8Nap0f6Tw62ZEk5ZGEEEEujonD+7GkrZfTsOEDym2teI+GOw2ZuNiC/0V1TpsGuvVdaSuPpOZoSh9nsaxdZvyHDrEFeozDfz6951bafP2kdheg82WFqvfGDogWrn4z+9pGVH7BhmXgYc4/UzCfWaBsODfJ41sEgAOV2SQJd6kTWsa+1F2M9ArBTkA4gV4eRArtGmQp4ipWM2Ey32QOEqmIjsBi0cmE9egNXjMXUgegGOM5sSL4S9Pia0HW132MAs+F7As8Z02fqeaoU6utb91j9BophwSlALIqYOjWr6rDR4I1mStVe4o+6nvVcJA2IvX44iqOvYM/j0SyKabHfX25q8c0Vvl93SCNtIzZaQF5JgWbA70Z6o727D0A3i6lJiqnuA7v9bVxrZhN3KFGTyElSdA5wuXt/qU2dOxMP5gE02JTbJLTdRdgz6ph+9o/PAi5y2FsziPEF+JK+DuFQaB9EziK5jt5XGtoD7J+CAmyW0FmuWbueBsIqpD5jbTpDPqqQ9OTzGqkwmKfKz/qY2T5YzP1HdtJ8dcQ/k/TQ8m+99dbbiD+X3HaojDHR72wm8eH3uv470JY3UNGooXFzFXtEI5WVDNTwXmeRLKj7XYmi/qtJdNKLOovNfRGpogReZ47ur8Z5Cuhqr4uVK2RM6oxp43CAmWWTRlOCJ4PtT4KehgYmSWwUazgBttnwFaeLlQumWVQVgOT+sVxEfRlIQzh7VQ3pBSgm4QIAQrRLECV/93dfotKDq0wj55oGbrC0NPa6F2lDP4D0lwGwac6sMTiEmCVmPQ7m2zRgAS2++g/oioQooOIgmU1stHMlZexmQL2ghs7wNkr98kQWPpD2/eSxcrtQTiMd8eLhjyMro8LbQVm7C7BcDxnQmzkEt51L9hrTwvT9yxctQDaIZEim+GAbdbar+iwZGZQUVRYwgQYNpeZZ/jUL7c/bdsLe0iTL8Bv1KqQwRKeHxKgaADsYmWJrG7JCnm8ncVYjxbWlziEXy0Uqlw4gV0e/XCckAeSiXTOvZPv/9kv30VlZ7S3umU/8iskOBPii3XJ5l3kJP/i9BsuqEC8idjMaGx1Y3JBERl8RI+yJN68tv2S5dQj0utxB5X1+znsouIYaKotNDNeQt7mSxavZ4yufL3hOB4vAwGJHDZ//8/erwh8GIMgn98tf+qKNoXKxHWmPJqDFvThlRF8T2pF1lUwJqoFFg5lUU4jmiCdpapQCGgCgnQejjETmTTog8ymbigIX4Kk+XWl9HJiJjI3tJvNzmweysxQYU01xSh9aZN9+7GdIFFqs9qVnrOetDegqKVXw2ml8bweA6NLgRpvx0RnWl0q3ZSKZDN30Ld11LFym2Xj5XFpTAAkLqrGOA5Yf7maSV0Ya9hQaSQs47cU3NU56J7zzZAmkBjzZWWVTWu8hA5OYPg79ZqpvQl4vgdK99DJwhx1s/i51j/L9ArB66B0A5l7KR3IQbG7ttddefJ3RgXm2blstDwkA680fNGaJrWMxy77H11ZMceeZhSQFCiga+8iBM5OSk2KyWDllxW9QovIpY94sFo+ut9gfTikH+RS+d8KEyd4cJPG+G/6+D8CqTO8W+a7FzZD/Go6uy+dOtQmwZa31HVa+r9TKNqy2ySoLEzBUrpaNFuHIGnO6bc5DC6w1td66KeNvQ69agNZqWF46JvOMqhRDTeDQ9LCG5jCEIS6OCTEctHJmSIyjG1JAFPQp/7tOTdhiJG9CJ6CX/zUj8UiHOY9rJoNtQB+MjrGP9+6RQTfuDYK9STrwPRuDCeLG1GtRYKPVVNOFVpMyQXy+7TvOaFMGJiQmUppQ6YVSjLyK777rHr+f69au86k0pXQdJwNYxo8Z64bSJ08cdyZCxGeH9DP3PgBju5Q1kkrj13lvrtKc7ZM0QBWz6ebMnmkbYUByWds6CH2cKF++gWPlW99kVwHY9z0PNdXxKHbvOWAvM3IwnVL20f+Pu/cAr7O8sn+3ei+We5Us995tjAtgjE03PaEl9E6A0EIKBBIGMsmkTJIJ6UCYhNB7AAOm2IBtXOTeqyxZvfdy/r+1v/PJsoHMzPN/5t7n3kMUWdIpX3nfXdZee22CRQXKjhxxIAr0Dh3ci9TMFiunJCOuUDPB493f+ZYte+sdO8DkF02uSUOLMg8eXDPOb8qEKa5NKMR659aNPuEun0x4NgZVuqfrQYOef/Zp14RNY72OHjUc1Y0qELHD8Mgoh86d5+tyxrRZVE7abTeosHQkFcBOwlHL+CSyBpMQBP9o+Qc+EEN0FSFIrZSK3v/wY1+7Q6EyJIFOTZ0xA0dcDGK8xhHgKx2BDZpSXnn5RXi6NCBChRGvTtenGPL/BBDK/qAAmaBNWQTBmTiIfzz3PIhsmQ2B4zeZee+iWhTT6T183Gh78Z037XzkuVIp7R5kRGkH6zCdpGI2TXjKTsT3Et1G46TVEd7kgwKwT6rcsO9yWMdbaJ5oxBZs4XptZHRuX+gVdaBDA3BY06dOgqe6wUaQCJSUSiWESYCskR5UR9KQM+szcDDjnA8ifl5m03ByLxdusW2yTVRiRINJIUpNQC1hZt4ku/SU81BYQGpPurQu8xSxdz5ZYS265ziNJBBY3YCwe98N9ud8VoAyKPhXOU3PCaaCCS0OGqHCQFbXXLSE8P08gPUQOJS/CZBZPbp4sKw7/Vvlw2B0bJiQBbJX3R/unHSMXaVKOUHx2QIljpCvFieZMs5ZgZP452pkCZzZEekvvVfY+Xysk+7usMJ9pOd82e/DQF3noQRLSKRQ0Q1UYIT2rwOBnUFS5zqw+KgVn7xP9YIxq/AVaypqvPxaCXr+2ZqV2C3hglwfql5LzlhigyiNtoJOPsv61TSh6azxfgQk75JIpXIPLocmI15jAUHyxx8t916G/PwRNgqA4c2l79iOXbuw15NIEqfCrT9IuRYuPXZzL6XqMpDaBMTvt6OxXrhjU9C0xn833XgjQeQ0P16p9ayi1LwDucL+VJAauPcnn3yCcyalM3raqac6t1ITqD6COrAHapiuQzAARfqwDVTIgmsf3HdxoAP+sOyV1pDTwvlzioa0kGypqWgmMlbXX3Ei6ONhGzMEipbQd4AqAVmZTK3sJFFJzR5oyZSbO4RMMSFRUo+OpaO3zqxtn8bYgQ+OP6S11Rsbnkx17h64+JuhlYkXG6xPyXN20A+Tw969aRIN0vijViS1hHgL3Y3FLsT0JDHLSkVrlaAWxBIuBTKdUmOQnGGqPfP8K/bKe3sd1c1iomau6KAAZeQHJFHxNnb8RNDq41AUAIzhOTVqtmO9Szt1HYNdPliH3iv3oxy+awbvn5/LWFj9XZUbRTtqQpStV0WZ3w0GuMsiUolPzbGJSDA+u2qNFVWiTdLIGakBXdrhQkBJbuqhgGwsYICNOK7qjSGBlXRdh5opSQw00c3L8jw/aIMPxqkE5fqjH13J7Zf8PgwuQ6pOGIh+7o30OVF5PUd1vbT/xY/uNuOLgsmQI69Xh4lkiPZ237dhQP3FnxJUU47d5+F7ftFrPAZVJZX1/+1v3+dUuI8++hCZvE8t5rnpwyIt06fZ0sMIxU6Za7MmjsfBbYV8Ls3D/cxSZ0IE/A6J7JMueGeZSOUZmTT0wAdsIauppfyhqUYJkjag5OZoItySHvBGSnnfHmyM7//2F1ZKGbv02ScsEaQlmRKygmF1xWtkXt3wNhtzESTsFKLt+P724j9WWQWB9MVfneLwf2Ic3EhJFRF6iZPT1UnHONKkFMplcXAZCZixR17W11QblUQUcrcQWMv4xhI0Jdkg++CNTWRM9SyfRiZ5UN7mPVpV+vKGBhyOSnMqihDUJQ+G28UOJRYkkypnlCDdn3uqcMZDoqU3yubKRMLGEUdiAxTWsxouvlBATcdQ9/CECROB2Rs8mxhJqXIrZRahfOJ4SGdQE4w2Md1ow6aNNPEwg1lcTheT16I5Ws8tIM+r3EvUBAVBHeLcDVs8Zzodlv2tsYogbu2ntu/9N2x8Q6Wl6jo4P7edoBw+XE7EZl4z22rjgwDh+z/5lO7OXnbTFXQaElTFJpDFN1dhdCgzoaPXAp84KY4GgXauXSLv1UGpOwbNTwlBeBlACQfUizZNpWKsJ+Npk2J727IXdtma11usJ5dJvWiaaqSaBDmHN73ILspIJQoAzsFhcx6xTDprIZtPSOlllSQPSXBmNSq4HTF5lXJrKcVcc/V1BGujKJ3X2KOP/MidWB6l9H5IlqhJrgy0pYmpV5KxqeGaX3Hl1SArM73Dto6A5TDBk7hhQlqE4Ayg27+wcB8BbA+Evvt3dYWGAWwoCRQGsNpsuncenPg3JSxxcO/WUTZ/39Hq7dvVwBYgtEJ01Z2tMuKuHQU0vhU5qt1EQvDgIw/b3598yvYUwBElwB4warSNYKOKQjBxHM0eagRif21a/xnGFnkaZH3GjB3vTZc7oSNobGYKCWaE56QLtVMJndeoQWM4vGAhN/loOCdRqiuH71VLOVLz3Htznt6Ew9+TQTb3HgC9IBkRYucIIoGauI0K9oUoJ4ojpwYSUO9VNJzp3C+75BIPgqQF+vJLL3gHrAJz0XfkSJPZh0PyRlrfAQOg0PRgDQVB5uoPab4h8KwHhZVurKt0cMwJCtZp1Ju78GTWNJxDuqjV7KB/L1iwwK+nnp8EOqNGLmUNLugvrid7pB7O7BaC+gPYr23aXyBEcUJnCdoyef+xI4fzHsj9HDpAuUuoSQu6wSfaq6+9Aco83Hqi73mIcvh2gpIK+OmjmTyWMDnfCppL6IglnaVS0lrXZLOnzLIFsxdaAus0Mz7DYuB9q9tbe3IlSHQ7eyBAK6UNKlpKVH5NAeexAayD+9JslGRRECRqsIWk/vTaEDVVoucBbFSGJnQ0YQAYIishLy50WAFHWZUgOdcAUdFrvBvZuYtBqT6EPPU3NTsGrjUIYDX+VWhsEL7IzsmpBEF6MgGdGjkUGIfNKP/MKQV7J3Bkxz7v2HM61qlpvaoPQwGdVBAKSPZrUbxZjerANJQ2JEcnbuJhJrzlUMVIgavcyP3qZN90YA/i2SO7GPyRyPmm0iU/cfwk6w8XsAn/8u4H7zkdbOy4sXT297I17Cs1I0q+Tg2byexpjUnPpsmyNzY2N384M+7X236Snbzh+ezJUQTJTDykitkJ4FDG/i2litImeT2QwXKSZZ+Uho+8j0ayTJJcIVt1BFoaxvHJp5+QVFdDb2oiaF3khCU1ns2eOQvqAp32NBu99sqrDPMpcvRNa6GJapLHkwqkFK/qjulnZ2gE91SBrRcvORd1cXtiozXIS2czTvz2GxdYVgIViXoqQFCJ4hmrnUgiG0ulMIeJeb37D4UXTqkd3xtDA3BQHpaCC/YaG9FAjHBo+Q4bkDnSYsdMtkd/+BC6oGtBaqS8omMS0g+KTxKeTaJz3Rg1CjNRiYBWo3bVy8HNgDJEAIt9jwV9BQ7m86EFYb+lkNCO4ygqITFHj5SCv4+Sj5QdZM8jP4aiSgKJf0lFk33CMIRWgtq+/QdhT1JsP4n8dq5hJUMgkkgsBDxpjHdjA1RIYT+qYgQu6agvpXWTAZkHU91JzxlgZ91zjz1P1amkBt9ZpQleUIhImlO5b7EkEpWoLW0igBWNiJ405P5U8xDkqXK9Qu6g5O87yvf/kf127Br/5z//9xHbYxHVY6s1XxSohgjtFx1D+LewUtQ9gO2eYP7z4/98wP5fn2/wmjvvvAvZ0zkklm/bpytWWMyzx42MNE+eaC/u3GenX3Y9nXeUqDAGkxhfp6yoXjzK4kKfptUGQiGO2f4DRWSc+/k7ixwOaQwLM4nsFZyWn8UBpTuP0uMoRtQ2IMguiZAb7riZSSaFtuep31na9k0ErgFEL2cglLJxVMTGXzoNI8I0nUg/+9efvwgPMANZpllouBVZ76yJBIEoxDLmNQtH1gJ3Li4GojfBZ3sE/UE62TPSBvjGT06De9sGedznfsM/c+kVkAA2XGbMMHvg1j9a7YF268n+y6YcndgSSHeIGurBCKurHSPWyCbeS/D80Z5aq9WaEYLI4s9jtOcgRlbKGMgZqKynhSD0QcZc0HjoSHRTZQgDPdJ2yPiU9gmeVJ7vy3x7TVMJRIjl3AgSKDVsWL+WTHwX87aPo4EHTqCoA95RGJQNjhj8IICVA9ewg3Sy5JaYWjtz/nHo5VF+RuJqx6oVVrTibRtTX2Fp0gt1nhxcOBCItj5MabpuppV2FGMkMu3e7y+nU3+QLZrfj7GJERuUB48LDdjU+F6UV3eCCjARJW6I9RuYzqXQiNkUO7ibYLYDfg8Zc3YPUOu2Yp4TlJUaKNv0TB1hL/52tW38R5ON7EmTgMqoZK2iWMRjZeMwpK0EIppZ3cA9aB6AvunokSC+mh2Om1QSgtNIQEpMTTptMmpY4iqcxPXXX0+jwyR75+23cQbfcVQtByqAc5dJiuSPVaqLcI9K6UC9+eZbbSKIh4yKsnk1cyVjGF3HleuiEmkWiKW4ZOGcZ3fkvEdr1OH7BpZNipZtPRN20jv3X4aQoE/yVcs/XuX84e3bdumPXZ+TAAAgAElEQVTTPAZQECkqQHH5Adu6Y421S6eWz2whmPrug9+3px//i5XuPICzSbY+oJ39KJW0w1l2/VYMZSvBUw2c6csR+JcDUnezGr4aKKml4AQ6QMWlwJGmQNB1DNnLoBxdQZAkiTgOsXt9OpQCJQURHJckobyEzH6u5TVxBKkq3XTAVf0YgfYqmjGyoQAkE1wK1RAyJQkinf9XL7zIAyzRYt6BuyqSvxBvvZ/2XhaUiDS4pXpPcXXTQWHbcGKrl1PWZ7LLbkqyo0hEslm/GhqQLA1f1moGDWCyQYdBqFS+TIe3vHDhQrdD8awvaMhw9xKtGk6xgtN0rm0twev7b74DTaMYLmSpdwKnUY4cP3Yc/MAGqyYQUTNFKZ3DctBKENRd3oekvLi4xBsdNKpXx6Jyu6bPDIF6MOY4JHmoBglFUsOQbFwb9zerz0CbecJilC6QT8KW+ChR/ltLAOvSaVwfl5ryICKwC1+IwGpfeKk0CGB13RScyHY64hhFTfUeSn4loSWd3q5yu0r10cC3ewAY/k6UBPnLVlGIFLh60KrEORDX1+Oocp7KvlGwJqAo6bjlcwNOnG8CLLgAHXFgVVZUJU0Bcoi6hraqe6Da3VF9WQB7bBd2d3TW4yapO2BnFXhrjW+gCUVT+BTATsYe1MEHVTd4EUhoJr6iB00fNVRaGihxDqCCU87Ag0b4elm8VpxFTaES41t2UdJZSqQ0slbXvBa7IZmg1Oj1T1CVhWuozS6d4ATQWVEnmoXg8RzpgTezRvS3CH/LJmnsZN22Yp+dvsWXBj5I5P9GEFhVjoSKy1dJV1aatAdptKnhHp9x2imstybUSkpsBtze/shHFcGPFedfElqF0AjUICa7o1slcEBVa90nd1f6pfsOqWwEHenyISmU1fWQLq3Oq5My6d03zrYTj+9lg/ryfh1UW9nn8SlUWUHWE6SsA4odAwddwSql1ijSK11zcWKxM3CM9yzdaoN7TrTEySfYr376MysAiJH9kgKP2019PpQBBbCX5Y+zLKkP4VM8oNaaZA01kSQIiYX1ge1n3VMRloSl7rl6DKSM0CLt9KgMZQoBqFR82rC7HSilxDDI52VGoL/PIKNhNGGJq94OaHAIJYMOXQMBJawN2YFWNdfpIqmM7xck+qVryfMII+y4rHgbJE49Ey7P++637R800JaCZjVUUJ3VTocz20lSVAQnMwb7G9NQjS3JsYME2ftIvH0Isi/a6GccFakFCW33IPOoP/+XP/x3AtngOccGrv/lW3d7whcFtMf+7tifwwD3n37OsXHsPz2d4Mk33HCjLTplIQ3E7xHALieAnTk80o6O3cu79tk513zDDlGaKKSz8WtXX0vTxkCX8Yjl4uewodtAEbMzc8gQmyDC77MPVoCSksm0grp2MjO4EYSO7emk61JJiWDQU1kxU+AG3XT9NXT4lduWp35jWSjXx2AglV0C2UIWByUdS+nzK9MIemi0au5lP/vVc5TE02zkMGS1MEQTxjIta9ZQ+ISljA5cSRm2DofeaQsXnWATJoM2QnEoWNXApllHg04z3MhxTE/JdZkJjU0VgTuOcbOZ7Xn2g1t/ayN7DDXmFFgyZORMdovrePqgADYLG7sVI1aJY3ud0Z0vra2zalVWoCW0kFpNp1Q0ig48l/KJCo/LUcjwdfHQVMLzJoWACC7voR8lABwGSEL9tHhVfhevTVmyhHs//vhjOuu3OYUgj05X8Q99834JAqsATEFPBqXP1kiNnX3yXBsMH1bSIdtWLreSle/ZGPQ3U6UPiu0SqbsROkZkYKLNuHaGFTYdlBiJfe/hj72zu5mpbEWlZmcs6UeDzmQ4ZtsYMbqX640DrIuhFD/GTlyUZ8/9/R37cCnGHIQaRRm7+bYxEOxBbZEWioXbqS07kMTjb//2rpWtbLZR8HuT4VfGcD/k5ON1zVQGI6tvQiKplqSnDRRj0PFzaZajEaGlk7WAUeC6C6lrV1ctwW87FI8KJMwuv/QylAgm2L/95Cf2+989bvNnT/eu91gcURsOQYiSgocOzqkGrvatt91m40DAmzFYKt+I1yrHoVK0nKa0TCvhk2VBIfChE9GHZ5lRztHnKAR+ZxWcyg5yg0F3l324HE5lAT/HgMDuZh1IH1QKEqD9/L2obL9t2bHSWphapfvfSlR533e/a3/94xNWe6ic9YHuIc0heRxrBw5gLMFdehbXRuMs2QvXXf11ZLM+huda5aOEDyKdcxhCezNNlmcuXmhnLWDcLkFtC/s1HucgrpKC1jYld6yx9mhzmzT8ZNAVaGr6WTVlyx7ICXVqkoq0OykN79+7H/7fxTiaVoTCx7o02Ey0Nffv30UA+4kbxvPPP99nnQuFf5tkQrqTbjSdqqVRoZThQKvSaYoZlp/vSV8r93UbJfzpoF9SLJBGrcpqETVQch3Fi1e1QE6mnK5udXQrQD7pxPnOU8sEmUki8ZXQ/DoqOmrUiwHRGYC0yxCQl/279zq1Qp+lAF5JZZsaNbhFanipwZmmkOSlkSQXEew24AR7EOxIqHszElhZSOzUgISp2UbVmEmzxjKJLN+nCTWBwKlr/AA87K2Hyix38gw7bsHpBA8aP8u95p5t2Lg+uAA8tAYDBDYITsOmK0fH/H8KMrrTVAKkrJEAVoF02FwVKgAogFVzXKpULYSkeRNXYOD13LDRyhNpcWH1mThvcZRDnpxPuRKSHQ1gQ8T2iPi4qkihdqOCCCXP/glOR9H5iD8utf1AmBzbJzoM+8mTPmkqR/fPl3Hbjg5MvxiV6f4cofqho1QAKxRZgflm+KhCMDV5ayyNWQ3R6yNubG7+MOuNXFa96A3st+nDhtqHf/1Pa1UAK81b9kMz16id65/A+yGA4xU86dO6leDctH4aSGR8KiWvqYbHmera3wRu3jSj4nNQ4vR7S7Ipy97C3/tSSWkFOeXVPlY1hvK7RnFL0/Lmm27yAFbrUfdU6icH2MuqbIh2NG/ODNZOp9WQrA/nPKajsLAfFYUqGic/W7OOxPITHzCiYEtTpfyhfNTjooB32jWAgB88iXHpMtlQrUeexXdZuq9fONKu/tokkOqNlot0VIT7mpwKL1hVHKqi8ZIQo2oal4jTTBBlTx+oAFaj1qlgIlm1563tNiBrkiVOW2i/+80frIA+jnoqX2pO9qRfetnQ/nLgR14+bALgURv3pdql/VzLQI3iSPnFUbZXXT42kSSLAFZNrtofLeJbM52yFV/HEZBIw1dlz6VAF+qJfekguF3FcJz1G7f55M2Zs+Y4r72I69WAr23gOJqxwz1IqCsIYDX9TOvZmyxdgi4Y2RxeShjeNpPTG8z+jSOYP0c0L+Kk3ftpvAZAi9doaE3x4ujbqAhWHoISxsCFIVRR96Ipux27BqHSeyaCTXPkzYMdKx33gKP6v/0IA1g/hPBY/ov9+b92TN2vx3/nQ6KXTkHx5YyIX4L2uxRHVq0WhWBKbqQSp7WissEuvOVOmh0+9UztUkbtpdNVJwko6eHFcXPfpHRRWkw3O/qk/XNH2JqCLVZZVunyBrEJ6qZG6oAytdDEHLLOw3RgHmbDzYNIfwNOt5kO5I1//pn1Lt1PJqbNLnIuwY70vKZl26DTRgK9w8Ft6WcP/PBvbJxYBheIaF/BRo+3W29fDArURpnyE6S0eqKHWQmCWcHvT2VG/A575i+7mcg0kfJoKaV6mk1msyHpiE9Da07EdWtCL9JG2f1X/7tN7jmSIJYsiy7HODZSRLweMj1XvAMdbCToLAa9fZEA5K3tEv1XtUVYWrzNnTXVRsGdCyfYSELC55DzHDkEyca0Rx2H3x9v4AhI1NrJLu/Ev+WkRN7XRJRQL3IAElurP1tn6zZsQpB6BsYkH25TMK5WAaybphCF9U9U+VTcp2QC/myMZJ0tWTjXBqHX2VjdaJs/ft8qPvvAxtZVWIpUCHCq7SQbDQSRcUPQjL1qmh1oOoRx6MXkrA+QDhli112xyN58e6OtLlhn37xrOggWjTSHG+mkHGe/+fkyjECdXX7NeHvgnqV26slTbeGJc+1w5Ws2djK8POTGYiUxIseAweiTONr++qO3LLIj0UZA0k+BVhBLw5gattTvLxpBKwawIZbGI6RRSjFErUPykQDjfEXMh4ebAGKQqsSCe9iAxW1FKqwEoelvf+s+OMKj7cHvf59g+kU7Ye4MDzzUSKYuaE3p8XIzXxLiv/Ub3/AANkJgJn6hyjiOignRcY5gMGdd17e7qHQYwIacQwefeHRxBeX0/H4qAIu3d9ClXLdhizs36Qyrh9CHI5G0JYAUVFRS0dizHoNX6AoVGpbwfUpuv/vlb6wa4xgPst0PncJBBIziW0xB2zJRz+P+1cLhu/H6q2kcecP1boXOb0BG6J2lb1ESjdhtN99gd5EsLvvb36wOtLY3DShqZtMQjA4CWAWxfXLQWpT8iRwIRlyIRBu8tBbKnGPRlu3JRJsGEjtdf6E8S84823VuNekGT2bTGM+5fesGAtiPWbcJdtFFF3piJoT5hRdesA0FGwLxfrykSt5qJBnPWtbaHoVWphpN1KC0khLQSXNPIBkpRTx+BA176CNzA5RIVpM4iyYkY1sJmqFJSbpPJ86f68hrEqj1rq2bbNXHH3qjVg2lxPxB/S2N6zuMBqzXX3mdUjLVH4LSocOHgWxt8WNVdaUQG1ZLEJ8N11DDV4bkMTwBfV01Wk5lXO4WUBbxAyUH2JsStLpe++Zncz8Zxcy6auB4dsMhpvGZEbOZVgTF5d/+43HXskyOxbkinL51N++naJmHPteTnOj5OGofRfC79rOX8xUUBqGokishsBovHAau3QNYNYYJdQ9sS7BmuyOwgcMKUVlNuwqa3MJpWiESHAawISIboqIKfAKbE37p4ILINbA/OodgdKX+7cER+64rgI0OMuhur7r7Kr3FEQQ22FChXZMt9bC+K6YN/x1MsnIusCPOBB+c10bWmxKQz5DNGsG+0WAQBfgHadDqDZ0oGapMO34mi0rPZHoMXv7lryyWRDXRx71yTlLNYO8mqsIlpE/BH58j7We13KkJU9+9+1vOV4ZDsmW8toX1mSSpPvaHX9PgTFzNp5XXDyFBayU5bKWUraqUVADUh1BFz8g377jdG7MKaQBSU14NqKwUWD7+GKkmgp/Fi0+iSpdtVZTApchw4fkX2G4URErhlBds3Eij4EqrAEzSddJt0NyO6LwBPwovUzs06wskkAjSepQbEnKuW6a9RCFnFjSCe28/HgSWcbsHDzBZsw8Nxf3tQNF+GzmuBzzzTKd0qc9DykDxKepgl0IBXFXv3Y2zbc+vo4diAuPJL7Q//ekpW05CoeqGxjq7TxT6TGU0g4bTK0ZOtp5cj3rkkByt0yFKyUTN2XBZO1HJ8S5vyXC6Ugv2FWrV7qJy+8fyzRaHtNgkmpyLSqrtMFWXJq5pC1KOJy+cF0g9QQ3bDbXK9zWvL0eVpV5T6Ai4MzNyrAipP3XSS4UmbF50mx4t6+tKUd+1mekgsKqK0Mh21t132qcAczv2lzi3V34/EboDT7HivbusCXsbX1tpufiwXXBs9zCZro41IY6wf0Y0cJRqk0/k9N2k/wKEOqyAuA5ytJrSfc+E//6yYPTLEsUveo+j92Kw0f6nr+9OHzj2/f6n73VU5vAlB6zrcwETKy+84HzbhnTmLiZKxjw/bmBkIzeytEc/++o377O/PvkkAV+G3fqd+yxtAOPP1MVHkJXGqn/s33/l3Y9NGqFKk1c7zkKs0k5e7w0+rGR18PWGK9eDLxmz5154Bk3V+XbbrTdYHajNtt/9xPJrDnv2Ew/HVN2t4pEkIoDf/9QRdPl3kJX1se/c/wxj4QYxPet0ZH82UZJYYTfcvAikL4su/d0s0Dg2coN9vHynXX3tEtu9Z6u99NxWu+jC423KlF5IPIA5xaEyQJAcSxbnxr8N8ea6wfaDq35uC/KmszAR/yfLE6G/U/JOLNg4ddFqVByk+0JQwb9t3GKf8DmH4PK0QlhXk8yU8cPgSYqkr05guKEuLSPeWnQRaDOKqO9OKciwZPyChSenHGTHyv5dzoKN7DxafpmGePO2XQfgwG6140Aie6MbqyYupdXB66ITK7yep2k9EioTaoDEGKWw2NRWW3Ly8TZApd6yWkbhvWf1Gz61SS01Fo+AvvQhOzjvOs45fUxvG3HBcKuwGquuz7Bb7lhhF56z2E4/aYJ9tq7YnqXh7o67Fti2PXvpWkeHj8Bv52a4kz077cbbaGx5ZrPt2FhqQ6FFnHFurOUNE2EdjqB2pmQ+CEL7xI22px8hgN0Wb+N7ZiC3hrwL8mfavT5tm++yq+00PJSn0rDDeM59oGKt8WkYfKFxIjXTvKexoVzHJsmuMRqrpqbFHnn4h84Fvfeeu+3115baifNmEEiRDESRJwUJ4prFgHpWYNC+/+BD8NSEqNHJqwBJyKS6AUWrUDArFAbk2A0Z/w6RLDUnqemui1fo9zqYbe+NXqomqKQlp08g+/a771rB5q3skw4fZNAA1yrWO9LVOS0Er8wO7t1ojaAAEe59O5/50CM/tH/9wSPWSXlKyG2voUNtOKhkK1zymXyXkkIdTq+ZEtUN111ly5YtA4GtVgpgm7dstuee+TvnHbH77rnTvnf7rfbp009ZDChmX7qNE6UriROL5Vru27HL+lFSjefY00GrGyhbqiGoEsi9HC7dmHknWvLQYUyoIkiQEDsly0svvoSZ6uU2YhRcXCowE5HR2sNI2I+WfwTXMAWe+lcd+RNq/czfn0Xrcn9XeVq8WCFlw/NHW1+CiQkIqdfDOdV+XE2yvBhZrGLUOKSJmaSmLPlZzkNlU0mHaR+Vw8HVdRZnUbakEyQ+kev2zH8+wXXchSg7CFfVAZe/m04zWAuoT18oAb04Tx+NyWvVICblgPe4N9ORJHr59aU2Bz7tdGg6asDJ1nQbddPD8VVAr0qMRPKFDkm+rC2+mWpAhUWwW6UHpMBQAGJN8pjW0/qPnGSXXX2Lc8Eptvo42lXbNlqD60cHVQAlrKHB13etzaNL/R4a+u9CuoDK4j0JoOXQwtcq0RLaqJKwAvdjH+EaDQPakC7gKga6trxXSDs4lnKg9zriHIMANggk9T2gEThi7MeuuCiwSXo4BYoAtjuFIHSK3R1udyfc/fOORlqPFnIP/6Y1E0zLU/AVTFdTlLYfGpZQySISwh4ovARTyAgSac5T5SSF5r3efXuh5cu0SPzN67/7rXWgVQq72IOQdo69Wefk5XfOW0Ey34+bN8cG0uQj6x7MoA+4pd7pr5Kwy0dxMPwyHuQ9nqDEhy/wXMkR/unpZ2wEa60D1LAFQERyhE0EOBH2oSaDPUzSKv5+KT0kClyF6jewTlfTKCRZrfnzZ9sQejCqoNAIhb3miiugyFShuLICwGYnQewmJiTSnCwbypeH/dwG6VH7/VGjm6LYMBPw2yf6lt/GYL1h0xPxCcdP7WP333OGbV1XgB53IXajfzAJC+nJs86fjEJCIT0g0NDQ+E5EvWf85JHWh+e4FdcI5PZ42/pSAfZ9hA06/ev2u8f/aq/R3KZmN9GUNESjk8/pRHEljUD9krwx1h/6T30tFV5VBXVEUjDCDycQwNJe4UMJKF6BkKuqqx4VkhK011dtB1HlMzu5bxEoA/1yh9l4NMEHIUumqkBZSRmxAUoN8JLXQ8fTkKFSEn/RC+NoBu+BpnUhSjANVPmUmgSr+wjy6u6L1SUEdirNYXmu+51ip93+DVtJb1BRBdJrUNxcjxmAL5lkumQ/KiWM8E6nEjSCNbMB9Yk95RVOi2t0FSTdEw0i0mly3Bg6Z5MrySSp6c4bdzoiaz1MNo8NDrsArG5JsJ4TakX/j4PHz1mR/3d/oeWq9auKtCrGajjUNlMedtppp9rVV15FTLgdvwB17IUxAyIbqinH02Rx/jfush/g5AfmDrLv/vQnlsSmb1XZg52dxWK57xu3WT3ogxofFO61s/ibcLBxZFm0k8NZhCRNNtofQnVOTm+romzzvQfvt8u/drF9755vWtW2TbbnDz+zEQSwbUJgmbneLnkWHFaPU/IsaUYODjLNduxps0f/dZmdc/5UW3T68T7X96ePvmfXXXcuIudLWXzliDfns1Brbf0aphjduxh0J9lWrdxqrz6/3npmJsITPAk9x94El9VsAFBYeHAxrXApK/rZo9c+ZovoIB1Kk5LilQ46BiN0XsIK9ElVUlBoTEJYn5LJ3+kKX0kgeLhdZSWyN8jlo/L7RJe8Oh9BnkhlHYGIGgWhHT7NRoYOx95BkCnZmUBzUU8K0ZFg4ao0pu8qw8nw7ef89jBPetbsOX4dxTsK7NCR4MrRQO8uVGCnmx1MLklI67AlC4736Ua1FXVWsOxta9y8yiYwRjaJ4IejoWmoDoQ5Yn2n5dmA0wZaDRqwh0o67a7vrrclpx5n119+Nt2eH9r7yDBdcul0u/c7y+y6G4+zE0+eYr/+2Su8R6tdfeN0hJAR6t9YbM//VaWiOgLE45EMBC1AUsVPEyvUOzLK/vbDNy1pb4qNUdBPUYWh1m5UxYEVhSCea1/Fhq4G2d+e3cfWw0ooQ6KojjJ4gtQNoD5ECEBH02AD2ZYAFjmy4aPt9ltv9WEIV1/5deaeI2I+Vd366ejVUeZhklMKN1dKGTEu4t5pL9F4NHDIYEejxDfTw5tO5KSjRl26oq7TyXqXgZKx8ICiW/dmON1JwUQg3C7rhGZhtKnkrbeXOoe5lePcBFetiv0lyRWNZdTGbKmvtvLCHVZ/uCQorZHF3/fA9+yR7z8Mh0oSY+hqEsDmwudrQ+VjJvw3Na0IfW3jWtwEAvvuu+8F9B0+UyMuX335JZ8qc9c3b7WHoEpse+pJq6QhK5PypwpV6pTNkNKFJ06U3+CpSiIKtp7TdhS4VWEthqM7nDJiDCU61hzXTZJA3wHpXvnpaig543y88ThKmbtIKkUh0DW4hCYunZiQRiGwmv+th0ZX6qHANg20pgfB2Pgpk11/V8ntyk9X2vnICB1g9vnQoXk4RnU0BwMiqglak8Ud5ZgqKMdpb+jenHLSCQQK0hBtsfeXvmlbNq4jCCi1xpoDNFWNtdlcq2bKvT0oK0rKRWiahi/ISyqIPQAlYiyjOUsJYJpA4fsPHmJbuFe9oO701DhRVVPYVwECy71XAAsfVxJK6kLXWhDPeT12YX85AuFjp9hpF13BvqMRkEhCSV4Ln7t2xzZrlHCjyuniJHcLYB1piQYVYcAZcsY8OOSaKehXWVnTc4KkVXxT6WYTwFJ2Fv81hfJu98DP7U8U5en+fqF6get1egAboLauLeuKB11QZ5fncnZ9FF31zwj+F0Y+/ryuigT/VgVJ6KWCMJ2bONYOOkWddNdrvXQaPBxt5v56mHwEbj3SKe2fGX0236TiIV1TUSuKAFJ0jYT6iw8vTmkh5XcfQqHqDs+V2obGbuaDyublDvHJjylUCJ//7WMWRwk/AR+kIK6TY29RidpLMhpwgTwTaOGN37jVps2eBTqLrQDAcRqGyt2iHPA7VTZEUVN1JU5JrH9xnHxpitZtd99n/fAzLSCHnYmpVgqyuWdLgftTaRP/8OEHoaINc9WOWuybkMoWVD80CKUAes2iRSfTlAqAATVmL1O85iJfNw/6zq9/+e9u43aSeDUDJsWyFlQxIT8L7K6cviOvCmgJBl2wPAA8vNlR11tP1CKXH+GFp57Y126/aZH1Te9nv/zpYzQpwwGvZzT3qL525nmTbRn2ZtiQ0R5Mp/WI2FQoNSnQepRxilpBoGDbXt5AgjfYRp5/nT314mv25ocfuIScekMkV6fG6ja0xJOrKu2iQSPp8E/mvEkKhbDq2ku/mKAWMJcLKDlFbCG+QVXgBuyFOKdJqAs0c507ses9Bw61HoPHWw38iTJoRqVq7uJcc6i6VJRUevK9Bn50IolxFeujReNbsZfp2Dr9rY7mOl0G3zddKz/8B3QvfjuNZTwcu6QA9uRbbrbVTHnbewjUmLKZ9qLoXxCuQO/bCGJ320DQ/DQSywI0UzdpKqAGLSkOiOon64OiaaHfIB81/7nP7pZzRP/YbXt0sRG+4GX/n/1VYAOUCKt/6cgVCX/vSQ454yknn0jz9tU0525zADDm6RG9I5+hFJA2aaadccMt9ugPHrLRlPnu/fGPmDijGwePVZ12BHa3feUia6J8kYVDaAGtScG4xlJakH5bM9B/kxwh5ebs7F7oo+VYAZvumRdesjvuuJHO9q9ZVcFaK3zqMRtSVeg3L4abL7mlFhZpj1MG28DThiOCXErXMx3xP/gEzmu2LTlnIULRnyCK3EwgvMh+9esXEXDPs6985UJ7+ZUXbPXqXXb73aewaREXTkSQvLTDHvvVUmZZs/FOZ5oWaF+nOLCgA3HokzbtS7Vf3PafdvqIXBuRFNR22+FeigwUJw1TLTC07eoRL97Opnxu215bzXz0IjgvHfBtejDBZMggeEDCRb15IdmbgaS5p3TBL70bZQmK42QwZIpxGnFqKlloo0pIWAGSMv54DGMvOrNF5PexawQ6xfA7Cw+RgZ+0oCuAlVyXAtgwywpQDQynkADeMwECezxk+/jUNjvvlHnWH73UaqYwrX3nH9aybY2Ng1aRQhOQUsCmCJIf3K+8OWMs/fgMa0hutH3FBKCP7GHySIpNGtbXln6wz+bMQxNzeq498siHNu/kkTRDtNh7bxeS6fZjHGierfp0HUHlWFu1Yp+VF1fY3feehpE/wGfUuLGKAbHu1T7C/nI/I2dL02w4CHESFIIImry04Hg2HK8RgwS09SzQ+j55toJrvBkca39ZHfqmKr+ryYRyDpdm8phxSAAzEztviC1etJDu4Qk+DvKraDSuQ95GtI6cHj29q3cXjThCvbwhRA4Ww7KKQQGZUjhQkCqURGUnDKO6gt1NCn0XUqkv7k8oNX8kHcoAACAASURBVOTTj6IomCNa0e6WEIlScJpK4Oyi79Am3kMX8jASWQo0dhEcVaM36lPTeF9xz5rqqqzq0AFrrUJPmeuUiO7hN+66yx5+6Ifw9EBrcXaZ6JHmwU1vw0FJakeyQbXwq6TyceP119k77y6FisCEM9baWpo6XnzhWUcNv/ftu+3+b95hO5/8kzWWwEOnGzpGjSpabxpYoEqAnLaUAAgoNUoVN0wVBZ1MhMtzZ59o8cMJYKEKtGJ4K0qL7UrG9EqLcsCgfJ/INRk92e2U79ciTaU1qzG+YUD29ltv2QE49Jok1AFq7ogW13UIqG4afM4pyBOp4aUa5GkVCOwlX/mK7Ub/Mo97mkwDo8qsWqONBK1Jko0j/NYkN3EqFSTNY2xmHHs1CZtUQ0C/iU7nNZ9+aFmoYswYm+88fTBXZNeCrl/vxtZ+VPIoSRtuQAzePRZnloazFA9YNApNTZNmbhaodDWd3mrUksqB+K5qBIwjQWmBhlLDeklkjfWCQtV3+DjLYfpPXEYfK4Oukw53WiLyathYhePs1JjCKAKrpEHrSIifoy1RBFbxpidJWmOS09N0HvEvWbe11TV00dP5LeUQUVSwVQqg6wl2lDALoXZz0827uf1RkOIJboBk6jMDpZRgvGxXJSHkx3pwc+QRBsGuk+xRUPAZIWfXJ2PpM7oF4R7YsxbCqVvdpbm6H98X/TssnwaHHrz3seflr3MUi7I990DT6HJYT+KGCo3R8IL1qBHkkZAo0FcaoKlXOdzPmTNmeuCGLoAL6TeWM/WNqqIa/VrUXMueECu/EftcS6KSRmInzuwZ5yyxURPGMLWP6y40nnXgY34VgCp4dV1cXi/9X5HJtXRVTlJTEJ/3zvvLbT+T3WpaQYGpXOzYstH2I58nRRyFTGedeapPFvoM+b9abIX0TUVDksb10nfes1nHzSQpH2/1cLEL9+7xYR/DaIJcQWBYAQViOwMc6kARKZZ4lU5ar9UEZZoyqMKe4gAFsAHvOcBc/bq699VrRNnnfOg1OO/0PLv4vCn27BNv2PGzRtvgITn25J9o6h2Tbxd+dTLPw7eTuGWiLBSTgL43comJ0CLSEqH9cAAJ0Lr2/GO71ZVl24RLbrGnkAR8jWpHNnZRDcyiYQToMPuH0vp5A4baIA1gqKlwZN+TAvaAEEsI9XwBGGGzGqVdzF5uYyOroiV1pK279/vUq7POu4B9m2G1NGKKHqBm3xaQ2d7w4DU+9zBVpY+lx4wfVlNoK/snlUqW1qmmhdXWBMMe/HFsFMlhiMFwHIcyxPso0mzxHbfZWlDVD1dtsCF9cr2JNoam4gyAkioUL5qxR+OQDI3FxnxKBW4bdAM1cTl9IOjR7voc7SXxpl3VI+pPusZG+748akv+/+qHIIAPLoUui8xPGs3T6kGQGpMGWAWZmCodagwPkmL5kclQAL/+ta9ZGSCJTwr867h+kVUHSyxn1lybf9kV9iOoA3PRjbyNQLaJNxK6mqLNz02584wzrY0sktlXInt6l227HB1l9WY69uMIZOOQLKmCXF3Dpt5IRlwMinDPnbfYdV+5wMoIIA48/XsbWCMJELTfIEB3iNNIIJt73lhrRokgGfR02/Zq+/OTW2zCxN6Uh5DwgVt2yqKZNn7CMHvu2bcZ+VYPz2UIJQzQWrr/Lr9ynr299CP4uJhbJC86KVNfcekcxKkJtJsZnwqKp5GoiTQqHVrbbn/+3mt29phhNiIRWRUywjYZd4m343gkch5BGqQxtbdtoET4HBzYtVV1VtwoQ4XAPUjuwH45PkJTQwyErAohqiAYccCi28JLhWfYA0HrGN67CqfY2KA54UdnVz0Y8iAjq0xegxlkWmqQfKllstWpZ5xFMoDIshyuZL7EW1L50VHboDMzJkrKT2ccnxAsBbDnQCHojcOvUbnlrdcssrvARlcXW7omqLFh2hgmUA1feeQCuJVT6cZPpzkIZ/keAxqG9utpezYiTUKH9rx5BB1QKT76ZD/NBVWWm9fTNRFbMd65Q1NAwMq8USg5ucPmHt/f8of34npWeAALzgu6mmrZLfn2x/uW2pCmNBsKT5KiEcET3COC1Fj4SOJmJvBzIwFJdc9c+8veQltWWs89kUi6SvsgzKzyJK59BtSCBgKOr33tEgKrw3bLrbf4WN4LL7rACgo2cq0g+HOthH63YezULCe8QcGINP/eRzsuE46sJoGJY6hypygG4cQhR2H5UulNzwnVK+Q8FcCGnGfXdI1SRHTL1SQWy3El6zuf+cdf/NI2rkBrkg1WjcHT/Hm/fwpgeX/Ni25jX8TJsLPmUllPV5PdP/rwo/CpGJ0MbaQV5DQdLV9Vn6Yhp6bXVmMgJbZ90w3X2ltvv0UAC6LO+62h4/3Vl1+GJ9dh37vvbvvu7bfY6qefMIiBNm3GVGsA8RCFYBtBfjaoqBxKdj84bnlDCSZxwjjzGiabtZEEDZ6zwOKGj+U6w4vlPA/s2W6XwDsagLQU6Z2PbBw3aRrDAVSeW+co4aVCYLlwbQSFJSS44t2qKVE6ogq0VNp78733achIRg92Cl3a7AfoD+toRLmYe7dz63YQssEEgOgHq6uEbdCCbqeUgnXdpNWrvSaEd96c473qoCA2hb3eRMmugXG/1VAyKqARRVQmVHOPgj7uvpIV8dyEqrYTWKSwX9tJMhI53jj2QpMqQfyuWTxzqUQQFGq6j0LnWKFrGgep4B/vS8+oRVg/EfRoc6fMtLxxM0HtULHAuUnVQgFmJ3SXNpz0Ok1U80lFwWSsMIAN15SQwzBY84CW52kAh7jJHiBxDhp0MowmMonS+9jMaCCqYEfJsUZGekDSrZR4NC0hCDJDCoKua3cdyDCY7f4eR9EKovSA7iVLN3HdAszw+aHW67EBbEh56u6Bj0WNjw1gw+MJXxM+XzZS10r78DDBp5QYemE79+5mvOi27SRV22wgDTSecLKuM/FHveAQ90NvW8CEmv8q6MPQhMYa6FSloIlEPe4bpCCRJIUH9oycqfioZ593rk2gSVTVGg0cSZTmt5Jf2XgFXFQBpFyiqVDtKmkrYVCCgt3S/f77sy+BGPawXfsPWyJyWXv37GDaG+tCSRpgSRbjx//21OOuRHOYaozoA228TyMB2TvvLrOhNDweP+c46HIcayG8VAK7ZoaZVBKsH8K3HioqC+gC7NPefRlGAG2msPCwy0zpoTA5kHFSFnc01uiyVvxd4607WV+XnDfKTprTx1Z9sAVQgimAM/Jt6ev0r8xZaDv2LrcFC8dQrZSWKUkfAWwcHFjJk3W2kAjDg01ojbN9b+22on0JNue6e+1ZeLwvk8zmgJgqSWiRYg/boYP+iwToHmf1GugBrDiwSjSF0sqOtklzHtvLjEKLAQRL4JwaSB6ffPoFq6FRTNW3Ivp1YvEX11xzpeUAKLmCDPupHehZCUC/vgOhW9WQdFcyGAINa96vRQkHdsD3MragBIpGDcBU1yMsC4SXKRrAzuCY87Ez7QxkOuGG620btnz56g3Wn8lczfIdDH9Jo1H20J6d2P5G64fm/OD+A+wTeNlb9h7gWjE0h+sr6p6qOaqkRQjGA5qHPlRNZLIFQTUw2AtH6EXdKUGBjqtHdl17vnsSGe7nbsXC/3bg232Ph/v7f4OKECZPvsf5kgKF7GNv6F5Dhw5Fm3sTo8pnMA69p8dMmminmMUpNiQpWQy2OYMJnM6pliTg78f2imykEavvvJNtylnn2U/v+pZdeO659vVv3WOV3Ox4mifiWYCZbNTrFy+2BLLXHtxUlWPURKImHJUimjU61o2yylo4Acryxdy0HTXldutd37CvLDnDilattKLnn7A+lUWevWmMnGw89BkbcPYIi58G4gtC19qWRTaayqZMJzOFtwmqkYEhEM82wsbHxoDIxICmpTDSshEEM8cz4srKOgYgsKD4fVoiARSqCKkE1+LftCOBlRTXxza+W2Iv/GSFnTtxmA1Feov2ZVAoSS3J4SmAVTcw6CVj6ZYdqrCnNzM7G6PSoIoYIKsI8MlcdDViKbhQGcw5GtFHMAsjLBJoVrsMhVQQgifEERwp4RI3S520wQAA3ljOVrZGi5dgTbp3CxYu4gb2cHQoaA84MmbSid5qOmIDyLklJuBE4X+mMfz53JPnIL7MuFeQ3JVvvWLxzJ8fUXnIMnHGShjaMEQ15IbjFk+3+MkU9VOgWUQaMBqM8IOsniTpE1BRIU5JTETTDPVEyVdxnxWsp9Al6g0YLeLnYdQS6pAzAhlqLOP8IMqra18BOdcxk9G7v7l7mY0GF8tlCEV8DNk79IUOL5VS0mb4hKqNpZpD3yvXlhE1raUk1IYygXRJKYAReICWcf9SkHHpR0f+xPHj7Fk6iZ966i8uWH71tde4EHhPyofavEkEE5obLgevRrIIQw369My2X/7qF4HWqCgBQq65Byqp+kAF8WG5Hxq9qf/EsQuDDXcGPE9ou4yMKARdTV4yQdxjtX4g248WaJv98LY77KOXX7UMIeYgJI7scpI+G4lATOP35ATVp90G2phN1v7Vq66AvvOwDew9AG7mKVbOIimXlBLObBrNCuqSriKAjSWgv/G6a+3tt/5B2SyYA15AF3ZBwXocbMSuu+prditfG/7+V2ulM3Y6KE4d8kEp7OWdILVZ7GedSxoGImfYCAwp14F1UcnM9maaxwbOY+zsMAJY0BZ1BW9B1/BKJmINUnMd2orZaEKOGj/F9Sg3FBTgJErtYv6uLnVVEYRuTISPVs0EoVKSjBXLlzsfXgGCUK4JUAha+MxybI5E4S9HHHw7TWh5Q4ewnyVn5FoEoE4ErWqkkTQWnFYhiuJcngAHVginSm9SmxA/NR1edPuBbbbsuafh4HEPxNmXo8ImqNQbyFmpLK+1pGEm2n84MyVjAsw4LgnNS7pIAFoWqJGcujRm03HwTllQkybrukQNPVCkpp92tvUfQTDeRiIGm9KTLa5/a4RKC7jRZuTTOjBscgxOIYgisGEwGYqXe4Cn5/jaI7Dmmiu50tjQgg0FNnfOnOg6DEdVxzmyL0Q6mYTQrU20GhPiGqEMVej8/DPViKL/jkFOw4aRMCELqgpBMBZOCAooBEfLrYfKCAoeREXwhjue9jkENoowh/bxc8Gr0wii6K5bweAsQjN6hHAQBFshrUf7VIelSVyailUCoraHkvoQ6blqHfK3kaPyfUSqTxfk4GrxRRU08zTA099bfABUjpIywavGjxI9AfqJ0xvoF9fTaHTJJV+1yXC2ZSc0mSkVbrS+xwoZcuQVp4pvaqTsL/ReygWaXibOuZpIH3vsDyRvI2z95l00k6GMcXAfDWefOeKoz5EJ+tMffglNJAPtZKS9QIA1NlxBbAFNvKoCzTp+th3YvQPqwWbGuMN3ZcR5JvSwMoLYRpRB1HUqakM6uuwKjGI5n30HCdI5Jbkcjb0OmvmO+Chd4UBjQjrPyj1b7PqrBtjZi4dBq0jlmuHvWvfSGjKI/Q3oEVuJXCEKQC1UObGpsamcN5+QloJv6oT1TSUtBXrdvqX7bO/WDjv59ofsRfRSn3nlFaw+9o6KS4s6/CWCwCuTQJTP7Q+aDKWsob4KJC2Y4EYTh5UJrMQ2xfMVS7NpE/u/gh6C8ppGn56oa1QC+qbJY8dzbTIIYOugQ4n6IxpFKpz8fgS9lUjoiS/80YcfenO2uK5CnBOhPaSTTGgEthoxndut4FFAULf1p39LnWECXyOZTNbJRMrjr73ailgDn23YSdxDpURgB5TCDND5RoYYNIMm9yKg7Q1tZR33c/2W7QBK6CPj36VLrgEnahqUb9I9FiStkrmGVfgWE4gfvU3diioe0AaJ6Bcjs92f+3+D3B5Vyfm/eaNw/37Bd+3tIK0PGCyqRMt29GGoTl5enm2GDjdpEkoWXOe9exgCxF0ZOXakr1jZqHSoYaedeppXvDWKOubZs2dHigl+UkdPsP5oJf76gR/YRRdcaOdce5VVsck0sCCZi5rKIvn6qYuR56mxTDVsgUBq4lyCLiyLT0L0KlfwEm4WHDu6MuuhGKyiWeb+H91v82dOtf1od5W99YL1rqS0qdID20vBTGtaxEZdMsMqexMc5WjBs0ki/J3gMjGlM1ASYFRjCxpykuuS+HSE71pBMXTPx8JPaSb7yUAEv4oAoo0gFFNHFyEHzuZQab2evZ6ZmmurXthu7z621i6YhLxKTLWYvC4y3SYitQuei5ifZHWpfW1ZUa09x1z7MmkusijbJVJOqUjzphtwqjJY2aAx0jT1kX3OaYE744GOeD2yfRg0iODBIgwaufT7kKCt5gfN7VZgK+6gJhhlQsNIwTkNRSTb5U4IYIWaKSALsqJAmFqNZP1Qimgkom+Fz9cOUpDZK8nOWHCipWOwJRWy+vUXLRW+5ZDqIstWyYPjaUxotRqUACYuRqZlPN3/CVVIvmDq9Dk0R6VyjM1JEirBsRNgdtLwJbShg69UOL/NnL9kVhJjewYBAkmHOs6TaPiLAYHqgHnfQSCaCDqVUd/XHrtrqY3HiQ9glF68GriiHkolFNcV5JyaUCAoh0Kwk87XQhQmCtEPbgAFSSPAl6OIJUlIAiHMHz/ZtRpb6Mj/F6oEEr6/CTma/YjWD0BNQ6LeGnEZR9OEdw3z0D3Ohfbw0EMPRicYqZQbkPDlcOWoha4oiFUgov80/MA7vEMuszf10JWsmyfHyU3VvfMJSTy3nbUjRcRmArMHbrrZCpa+B+2G7Bp0Rkme3L9CX3VuEwc6OiKL1c5rew/LY+rUpfbA/Q9a7sA8mzFnvtXLqZN91hAADwIpxXPA44JbyvW9TioEjEKs5Bp1cH920CimID+O6Tkno0BxxXln2/pXXrMaUJ1MyvLN6BQqcO1kfSSSWMZxL+RQYll3kt8RtzRdDThcqSFMsUkclAdOzlrFke+i5HneWWfjKJCq6Y0UFhzlCVOYdkTguhWnWspnXHzxxY60NvA54tv16IEkF8FzEzZj2/bN3lU9Z/5C1nEKTVOUcwnWDjHEYS28ZfGXt5B15w4d7ON82Y0eXNZz712eCUNWRzVCd1FUgHlzQWCjZXglIkLZVTnpFam29cvesAJGPWaqoqIKifaeJAvY27rfQnC1TnnXYGoRFYtGjdtk/x9mmELe0BFUdgahcIGwPA5ODYZ6eYQ14pJJQkDpzp512umWjzZvJYhQM1y4RJK+VOnAEhnXt1YxuSgBLWAQeNy31o8nR3z5sA8lM6qiyPkJEdUIbpKSRFVVcGTxSu44tgYMlhpQ5nC+wTqWjZHuLwm8aCbcw8SkgIakJlBRDJRUO6qG/YlnD4gCICcpWbJAq1oeOrr5nNohFQs1JwbIZsBH1WcpiJVj9/ZRR9KlQy2FCE+0SQrVga+GRZlYIUmusKCucnFg2ReasBjnsleiccjuBVJTShbiOXkh3OLkBsGrtkJAVdCjC+GN7pHQD3ZRKbgPonUoGfFRwVQFtYYk+Si5ukRsZzaz5nMH93TKTQbJSTFySmrQTAVd3baPSXTww9UkGsFPtbEJkkjYJOvXhr9Qot7KfjrvvCWMop3OpCaCFOxMGglPanQohWxtK7qf6vuoIRBugtYgKpl+L6Q3jbX+xJ+fQsIr3w5C5SqnXF3NFLjNcLb9mnAvkzieb3/rTg/E1jBFTLZLDY7i02tkamHRYTtp4QLbiVPPBCDolZlq25GJ7ESCrgXln8oKFIBY/5KRyoC+shsbmMTnVoA+1qjRmmvbFPUXR8cSTiLyUEJBRAL36ZZr+9opcwdaRx37KQGbnljLcTL6GX1wTD7n1Oi2RIhzTAp3MYX7C8gQS0NtBlM1k1sZm/vRIbiJLbb4lgfspZUF9pcXX4WLjgKDOLCuma4b3Wrp9TW2GAR2LFWgKhKKItDwTiotyfDrMxnc08C6auP+thG8NrJmO7HlCVTkEvB/stmpBIWy26qgRfCDaqIWxa6ZTCQZxFNIegkc6Toa5T58/z1f505WFPWFvd+LBFQ0oR1wjwPNCV913f4/WIq4bZtEj24+PigCgDL/qqvtMGvrjY9WO8rbrMlofH4Wx9XAvS0p3oUOLoNalLACQJVVI1vJOaTSmyL/LiWkRsYZq19EiLN8vCTa1kOtVNPq57RT/5eCyKPXwv+zP+m6ysLIruqaOCKLHZBWfiZ7UxNLvZFadpdbouEo4tN7PxExwMBBQ+zaa26ALqoYi3X66je+HkmaOMvq2ZjpNMhsWMmcdbT0JiFJ1IYBy2GxZFM2aCostetAWuJBPFLJOpMZ0ZipTQBRpFXQtip/EiTmQxTLSbi5BCO6CZv7nR8/ZHMnjLYDb7xspe+/aj3RJM2k7CYeWAuNXLXZzCO/eA4i9my6DBHNQSDJ6rDVLF6aVxjpmgDq10Y3YhKIahsbPRmnoxnFnaAcmjakorSGIMSy2BQYxIIEJymIUtYC4thIk1M6Aezbv3rPNv59q51PRhkboVGEoEvjEJucI4aTc35SPJJOfe3tAzX2UWmVlWDMswdApmdwguIddTPLcZbixCVzI+MrA64pSyHiImeizmo1aIkDq4xdZVOhA6FWY2iotSkFo1dR6h2iTkreTwFSX02DopSrMZ6a8CTnIxugrnEpQ/Tp3cvGIfo/aACqC0xP6UALtwVaRpZ4Spx7WVmxbX/rZUvZs8l61TJJBkMrLLcSqasmrvPIeeMxGL2sFLS6Gf29WLKQRNBfCfPXJhPOYGxSpZkq56UQzB1OyJfT4osKMUunz52QnBLZpT+brLwVykBpnP3tB6/bcBxED5yAyroq7yYJAOVFzVrJ/NwIl3of5eni/sNtH+WaUjiF7cpMNZAAI6KE4Ljj59soOLevvvo879JiDz/8sC/ym2++2UXrB/Qf6M2BwQQp3Vc5Vq2RZsoTgwhgH+pykApmxKVzGSGOXp3iugeugynETl86qy446IhjDfxqkBXroSEY6lJOIwiopzT1rauutf1wICOgiApgxaUK3i34f+X6pAOk+CA9vL7P0Hw7+/wL7dFHf2xDBuTa/HkLXLg/wvVqYt3E4UFUImuBOxyfHmtX3niVvfnmuzR1MYqRRotqmvVGjabU3Fllg/J72uIF861xXwmbUMibpG8ItFWmZg3puijRlAikBy360s9KRIWm6WfWnBatru3WbTuQybqYsmoWklQ5loPxHz9hEmXPXa4eIDmsM04/06+FhhcUokCQTtdvA5q00rqshe+7Ar3KccfNodO/n02ZNIWgI5UmsJ0488129VVXeMNKbl5AIVCwKfS+kb2iBhAlI7XMLHf1Dv6bA4XAV56qJuz9iCTbZBQZxhHXyn596wPbTTDTQIdqJwlvEutLU7d4QoBykIB2EnRKXF2c2wahcKIQ8HM+k/GmzZjl/NzdqDVUQf9oApVVEJ0Iut93xGibMn229cOIxhFQwKD24DARKa1IB/g71661g2avhEYoBFtYMFJjD5JXjZN13EtSatwHIdU6tiaGs7SToPdDk1Yc/Bi4hQmon5BS2J69W0G9STQnTgXxVgLJPm2voHSmSYRsCvanps8psNX137J1hzfnaYJffwKnJkk7YYfbZDewIbKrSrZDpCkYaCnD7SqcciV805fWg4LrJqgnBMYgjImSmuLzpMXcB7RS+7zFkzyuP82akh6MIKVYK01M3qo39yupk1KvxlYTOHTGpFHVybB6Ka9wnqmS8/PO1CN76Vh09ljXKt8i7U2tUzVpabJWKs6ueP8+204ytQ7t5dS0bAat5HoT1WDGkibiRFRx2IbM4kQ45duQoarlnjay92tZY+0AHukgf20qR2qf4sPElWzCx51/wTm2AMQ/iXNJx8eIfpLMWlAVR5WYNq5FE0FsBeoCzbXYEmlXiwMN4pZBIPnH3zxufdBzVkc6UwAIogm0NzGhjePORuN84sQxdiqi7AtPOcnWrFkDgMF0KEdhsaDcqzVomp58yil+flmst6ED+tAkVW/Ll73LcTdaNYGqOuu1NwVv7odWkACvu7QStJIlL1quJkIF1tmjx+h91r0OoD65lUz+9N1bZ9jUEaCZ5Xu516KZkW4kZxFkZXDeVL9kFgXPyNahDqBJ7KJTyI6nQh9Ipb9kZ0GZrd1SaWdceZ9tZhT45oNSgcAuCBRQiV+T2pprLQ3azzDWVF/ea9OOrfbevh3MQ4D+BfAxZu586w8Sp+A7RtKGvF5VmACZDACiLh8kMEiUP6fGKD1CxQcASODQQcbv1kO3+AC1FgU6OnVVNtwSe2MoElcE0gIkwqsS7IEgkNVD6u2joLGPpokMxoQdd9ElVtuTKaEfraRhmsl70j4miO8BD7eGynRZOVJagCvi4Pdm6mAJ3P0GYoUMQK4cSuQOligwUxKNfZX9zYYCs+z999nHUOtcPi768MPofjwBcBU8jhzjsXvE/XD0l93v9pe/InyH7q8Mnx1+P3KFjv284K4c5SaPQrI9v46+XO+mmE+ORfJ36tnQl8RUBvbvRZUdYJK950pJui9+XwPlBh8Qg19KT+8BdfA29iE0H+x0zCt3XxfpHEkpjI3ZI4vA4XCl9SFYGzNprGdnGcogMH61bK7HHvs1B8v0jKIDlor4cqW0FVmQHQAkmUD5zSxQCdg30kndivNpgMOCGbe7f/iATaRMuv/V56x11TLrg1OjyM+FJhglIK1IA7WZmmv7O5HHwNvHEJzGMRY2gc5/EdMd/AfGUtYvfFSd2Zks+Da02LJAiNX8kMSIUXFqZRx0jdhaIIBE+pLpAl1slMFjkxW8tNbaN1baqeNHEvQehlsJaRgD3KTMmtfHa0a2xmcm9rW3ihpsBTzSIkroveheb0RnzjcMn6HAJ5y5raAnTp2YWvS8j5BSBVzicXg3LtdRmavkb8JRi6FUhk9U8jnulOAxrBpkIERWKFV/uDTtcj4461iupzIQ6R8GenHBqqimPDznuCl25ryZIIAEncyRrgWh6cB6I7bd6wAAIABJREFUVaBLl4dzXP/4YxZTuBsNXGn+sRBAOytxtK1pnXaIoGNzOUNgcaxZvKU0AYUMoarlSEkKC0ftMG5QdF0FlETBEilQhb/zxqeA5SCiB0ZQCCxyUG1pVr+9nHF8ZPLS+xW+jQNLUUshz5MsVgqGqj4NebQeJA1ljbajGSPD5JcWzW0noGkF+dX1uJLMSwjl73/3S0d6H/vNYy4CfsGFF/q1zcSQq1wllFPBhJp2dK3acTKTJo2zJ554wu+bZ3PRyTlOE2CDBJJa8LhFf9AqY2Op7Nqd69qd+9flbD3wU6OMxphGrA7U+1twcw9SQurAKKn07PwRD+4DsXpPATRukM+Jh7e78MwzaZYYb7/42b9bz6yePjZSXfoSPk8iQ5cOcN/eg11Wph5azKVXXmovv/oPHDAoRCOcaagzg9lfDeiUDh87wBYvnI9TCTVC1XQSJB5amzKiQuM8aHXjouBG/E6NClUJkruiKUyulBFj6zdstrvu/paPZFSzSE8USMZPmEDJczNi0uucE33RhV91zqbW9lZGICeRRMq5t7NvRAFaRZPKpGnoy/YdwMCCaXTPp8JZ3AHfabNdC/1Dov9D4MCmYX9ERVATk/QxlRDqmOuYAqbfR0hg58yd5QlWoN8bBISiLcFQ5prGWCXyOU1QLaoY61iCnfIghb0nlFMSPprQJmjSrwc2T0FUAvstATRkLIG5EpFBBKhbtmzx4DWXknQGFREiIktlmlgK4zS112PVDKJhILxPI+u1V488TzQ74BkpgP3ssw2gctERnthEOftUtCvbCJjEeNV89AQS6w5E8eOxO/2hQYme1IlCSDIBcSdDV1av+RBD3mjjxk3gPlO+piGvvbOWtc5ERKcncD/Zv7rurQTiq1avYZRmhS069Qyu9UCCGD5HCibYU+9X0HQ0h2yDkrJ/iYpBsBLQBsTOUBldf+e82DcJsjXcj0TO1RKbbWTfDKtGnSSB4+qIwd6La0xJQWCDpkxFkMPzvogSJJfgxoN4eADTEJtqqcPQER5Bo534x6JAESh7g123ZPCLHKSvU/ZoOvepmDHIJdg80bZcz1T2nnVWReKoPV0OrzEOKoxc6vj+2dY/O932gtDqye9TTla3/6WIofdmqtxH739gHy2jxCw+q0pdKgXjPFXjrAcguPPeO+ycJWeB4sK9A+XMpAqhiWOqYLQJ/eG6N5EklVENaqPvo5UAtoF/d7B3M2kM/sNv/miZaFqv3XMAVIkGY4aNbN641jnwgwf2pZpwHPal004/bTGBdyqqAnvwoQTGoMgqix+gSjEaxYxWaAOdfE0bP5qhPvvt4/feIQgi0CV5rK1FK5iqwGESeCUODey7qlrQYWkU87MC2EBvJdjvR4KioJIkYzR8gNmj91xiOYwUZ0YVx0SiIs51DAgr4IWSmFSSFVY911aKCuxA3KWC30T2TwoJYWpHGlMHS+3dFTvslMtus+qEXlaMUHIClVZ62FzKLlGUII4mG6Apbtdua0In/tW337A3QZqTKL23sF4TAYTOvegiqHNZXl2TzwsGgCjTCYJPKXIEQazsrpKjAFyQCoZ8p2x6EdNDhXRKNk/7X+ca0O5ikAjr6xrLGzetd1voAW7X40ioJ48+in0+BrWEVN5/+pILLBZ61dvrNnnzq5o/YxPSLVk0OBK1quq9tplEJB2/kQt/WXxdDYKoZ8/7JEeBCNiIVhq6Vc3Tnm3m2CpQ0VBDko5FlcUoVC1DHCTd3ZK8oHKrKo5oSaJVRdWOpJ7ifwuBliAhjQq9fdm26vb7MIA9Ooj/b7zwv34Kby0ARTfBpwqquRqb4jKafGUzPjg7M9l64gtFswhcE5QfaDzJXCdNMBWgl40ikwLYUaPGuTZ4I/03Ma/ee0OkY/gka8dRphIEHoAE3o/AafKUiZYJp1KjPhO5WIcwGi8vfQONWEJPssw+bLQPn3jSYtBao03JR7sKLeqQhggH3IRxLQVp2c+Gf/Bnj9oEyjkbn/iTdaz9yPqTRcYToHZIzBfHWIUhrESb9OOdtUYzvHNlBKRqnImMqqt9KArXLVEwqBK8EB+yfy1adQsngiIoYGkDQVTzhwdWDsHjJHgvqGpeys+Etz2JbrfjxzMKNpHuZpWh4O80YnRDKS0VDw4n9bNX9lTbMrrrK7ngKZSk2kGN1QwSFwvPjaCziTJOJgF0qNGojaCFpZsUCINLNksNJAGvKjDUwbHJ6ejw9NyQvK33VJORvmeDdk2dNk2u2qloKsNpKoy65FVClfNRF7IkpuYeN9lOGDfS2iqKLbknQRxGpgUEtqSs0NrWrbZqlAjyNZIP7lEKTiOmHWPBcdXBe60nKDhA5ypcfIsnEUludTExK0ehQe5NGbYCUp/Y5Gs7qnerf3pWHKAowZKL/h/vRY4BQgK6yL/z4SRngRjFgfIK9UnknJPFYeO1fJxLO5Xz9329BthfNu21DUwCawMxF88tmQC3WdIrVAIeePBfbEDfwfajRx8kWE20559/3psf5s2bF9WflPPVGgk2tmfl3tDRYrPhgr7xxus+wECPKspvMnbOF3RifBDMeVMK11icVecuRoPacJeGzrY76V0Bsxamlr6M0Q++810rBgEQqqPyiDjEwrpc90/lValQYNzEqYyjbHLRZZd6gP7is8/Z8CF5dBzvdfWADDU1KUOF4jN6xEQfYbxl+0ZbAkXgOcpzBwvRR0UHsQYtyAED++D0SuCfDrPTFy9gVrcmB4ljreESAX9SSUgoa6NbFxiVgOrYznGKEqG1qWxXd1OOYwM6yHfceQ/ZL9UF9kgOAezYceOZxIWMD1JR4m8uOgUHTMlM89BLihlviTFWc5V4hHUEsGvpDp8+ba7rRk6BfqBGqe1IHGlgwFVXXUWQvN4Gq4mLa6FAtY39UkVZ0flRXH914ytxE9P4xBOkLCKnFr1X2huYwpYY1r3GQpPoxslBsvgSSPziGSygQEknqSA2FhQxjmDM8z/ZFc5LQYMaLSLcl80ErhofOwJ5o61IoC2YP9/Hkqo8qWpIB93WwnqESLYTrLazMT5duQXEtpw9F9iulrZKeHok9u7l4erTTFSJhm8sNlEySQK/FGxJSSFCUK0KgRBFfuS1nDfHHBejme0NXOuBtm/fbuTMsHOMsxTq2o/ArB6KQfHhBs6X43EUgySchE/nI5T8EMoysaAUCmAbxQEVzCGkwQPXaLAqEqav+yCAlXMXV1ll9U4C2E6hRBosAfdRtYIRQ7PsrovPsC2//xV8enSUrQ5cgYTRBwCoGRM0Fl5kB0hrPHa4paWSMjs2B8OLpoT1Ov5ES5x3nNUqCNFoaAWwbqsDA/LPEFipCESw1XUkFbsolecPR/2Ba6uRwsXIFx3av5epbJugrzBdDXBDurBnnXi8baVkP3bcOJDpWnvp1VehieQ7+jUfm5EIOv3zn/6bjx92rWduTJOmIxK0aATpdTddjYzgxe5ws0liBJZodGxQncBuSPYKJLSkoQZ5SaazERw3UWpvJzDJ5L0VwKbAff0MRZRUKHDl7I0tBE1K7rKgA8yYgaQcg1pGjhxhl11+Kcopu2kia4TfKVSdBkoC2N7cS9GoChmMkUMVsvzAPp8618J1UHOoqGW6hhqEoCEqO5Bvqm/C53BtGolotaYbVerustAhFzbouQDYtYm56XbVOXMsUg3SmwSlhqBK1tm7A0TH41okyz7wcweRW7uSIeyyJmSJcpfI7+KhEtTVxtiuw0225LpvWmNaH9uCHGQztqdedDq+C76IJ9ADcrJ0aDqp2OLnXn/J3itkgpX6FYh0M0nksql2iJbUptI/a0uJrCOw0QA28KEhkqIukGjQSfyh6qTWswYVaCLbO0uXujJIQN1Tc2TEzjnnHPcLP/3ZT44p2x8dvCnAGsLXtJ4M4MFfjycx7HPcifaHl95AVSI9Or0TVF6xDPekqna/7aAvYAyybedRUevgM6qoHuUwAljIsVBF0e+KON9mAmhxP0dw73ezv5/40+OyxM5tl/3sjrKGQWycqxAFsluiEMp+B9Ka6sMBQIgOU/o8Hhr8pgtPjfq50KcF36N78J+gu1+O4gYVm66HPzFYZ4EaShRZViAu/8zv2WIBlYAfVMjpjUZ8/z4MbSEJlt/U4Bo91BCsaulgVHkUW5XT11PNNfUEm2sY8+p9N0c6h0+0GOSF5BiK4PDpyROR0koTJ5CShjLO/ZCUX/vwHWBzImZuRH8W5Qe//7MlHC62niywWlCBBD60gQ2sEkwnnLDdNAEdpgnp+z9+wCYN6mkFj//eYrYyrQND6pwoDkIZXguoSCcbogTHId00z7BAVeCWB12fQkU1vQrD0YzkRyeGuQUDIVSkCVQhRVwKMpd0SVJICR1jKdmcCG8gnKsZvqckORTJZrbEWV+MfDa82+ZkOiAJnDpBCdXAIm5Sssp4LMji2N72l/UHbDmOoFFlOO5HXGwGx4oTiEWXVIGx5FWE3EXRrICyEnT9egCrkq2asvRs12yN3tToZuqOPHTvSFbg1Y9y+OLFp8rDekE+hDd183VDnQ+nZQJKMnv6WFtCt3lqC5OacNIRSOo1pOCHi/db7QcfWMJnK0FCcUIEq9L8S2oTdAryC49YSFKNlBgwCClNiDejDKABFSWgs+JnqjFJU2x8XokHr0e+vsjh6Op3uOHUceLoQSV6EoxKtaIDuoZQxUScfhJlSD1X5XfxqCtYY/tyBthvVu+wnXALNXfbtfO4H0Jgk0E/fvTjX5Cl9WGAwf02cEBPe5KhG3sges+ZM9eHSgRJQcCrC6YeBciqDPLJCxbY008/7YitOMrKfvXdKQRh0KvNpmBdL3RkMqCGdAW2UU5Sd4cbJiUBt1Cod7X99Mc/sTICZDUyadyrdqqP1lWjAOerADaGEZCdOkZ+//Urr/Su6VdfetEm0qTWSbCkoQOHGXeZCYJUVl7H+OJ5SEjNhuS+3k4/4zT7w5+etNXrt9qYiTOYxlMPN6g/TvuQTZ040s46/RQv52v8pSNFWj+6JpI6UrKpRiaOI13zztkLKslqYIQMpTtmDjiNRqZ0rvlHK5C6uvRr8ApR3xg8tCuA3YF0USkyXSqpToUP6vqi3hAnmSM+GwqBpg3VkjStZGLQzBkngHwMJDGe6iMzt1PK3YKW31VXK4AtAEEmgNUgDg5V16m6rtyNnxIRdQsnsiYT2AvzUUiR75IBd/1I/ce5dFCybYAzn5Co8yUYFQGUiolR2mc2Lnta7lPrgvvtk+A4Z/Ed5RxV5eA6SKuyiGYglR8njh9Pw816H/u5cMGJIva7s+toU2ERvp4kBrXXsBWPP/6Svfj8Bz65SJzSZoK2GHixFktpmuRpENJHhag2qJKCC8dIB5xVl9LSIBIfzaN7pLXbSDCaDleOtZvYYAtOmUBn+W4kmFAeiOmLA2y0sRP7emKzfUeJcx6FUEg2Sddf5dZ+8HilIy2R+ohmxHsgIs1UOcYo8qp9EvXXHhC4+gpvwu8cgRVfVZtYthWAISGm1kYOTrIfX3uebfq3f7HejYewFdwXIbMci0KeJvxYcvZgpKhoMANxbGgqB7nDGRHZV7Lnc+afbM0nzLVSif5TUtd2ClRJg8c/DWB1YNyvRqSm6kgCUulG1n5PEBWBxGn/js22duUnJAXxNhgEXR3LOb0zkJhbbZNQvti1ZzdT+Ca4hvkzzzxjw5F1yyApLiZITMR+5w4YTJd/hm2kGrD74H7rlzfIvnL5JTZj1gw/zmz8o0aQJuBz1IipoCmetSGN1jKUbmpBnKWR3oItFTKbAfXlj7/+kyX26W+r0HXNyu5rZQSwa1atwB61ONo0A5stSoYC2lmzkMxiQIj0ptW0WA9XsghBfq3NPjlZdmDnVkrTaLsgM9kMv7yFBdIAr1ZUNj1nAOes4LWwhLIqUYGm6DVhhzU9soHntHY1cR0JQwQnUFuwybl97CQS34TGSstgf3SqXOt2L6j0KdhIUgArewqfq0PSXGp4wzdLPSORhEfNuPFop9dSzZy86Gyr5f4XwDtuoYLaIj/I9ZCd7SS5TGOfZpNgJBOAPMWgowL0yRtA8Y+fPQ+efBy0pa2OwJ5+1pnu8yU/meiNzIGN7ZoW58lPMLLc144qBR4/0BQMIt8Aiv3Wm2869zSsnjXij+644w4HJ755523hyot+/3wAm8tfJmQzpp37MnT+STYYLv9fXn/HfWMS9gryn/VKzaECUMS6L2TQzyaqaJm2CJ68KnO70J2WxGJefqAmIkUcJXRKmNToJx3zItbFk4CBsr263k0g690fITYafg//Ft5JRRVRCCawI0d2lO/3MJg86k2/5IdwN+pdugLe6L+/KIAN7km0FOuE+O5Hd+TInJonAE/nKDslU8Ofs1Cvkp51Nr5Io5PVqyGFEW+mljIF71kDECLQY978E9AOX+PJjAZhNWvM/Bv33x5pyx1H5586hXGadO7lw90cjXxLmnTvVKoBeVjP2K7l6z/D+cRZFgulV0MTCOxTCJxWIVmB0Dg8ohLKGfF0dvWksQguuK0FzY0fOdz+5Sc/tNFZyfb+z39izRgSlSMiqv+oNM7qUwAjWRkJScdxAsocYyhfxIskTkbYCeLpTh8nBNZgHZSbdxMgVGiaF0hIMs5laA5IKNSEdDhQGZDB1d2n8oxQ1VbRDzDGTHe2rHa4viqVJlDuSSUQVbMDzUZtvL9K2+lssCSQiKrYLPukrNn24RzEw03VZm0V8QfkheOXQHYGPJjDBPAS0T+A05MEzlqkgYIOXfFzJBofqAw4A1IIRZgJijQczYtCkXJ9dxF1PqMv5dYzKC1LM7NDzWNRmkIbhtkn+6j7VCg0gfvCuVNsrnQ0Of9WdP1iMdLV3LdyJGOKXnrZ+kJW79GGMImUI1g8CKP5QuokwI/j+og7rIw9U+gSyG09/y7MQKJIjW2gN0Lhg23R3dkQfEog21HlwIAEmbGiIF5LQCS6SQ+MT3/QH31eExbQ0QLpv4qf506b76ynegzdHgKA//h0u+2A49xKpuTlS5Zwq9A0nM0vf/171kSK/esjDzBedbT9+y9+4RNp5tD0JOK3ApqoJ/TARw8FsOLFnn32mQQaf3YE1qcSkYDJiAWlpyNbU1myYlEP9hymCx7H0geORo2kY6gQH/kXnMp//Mdv6aJvgGdVCUpa6A0bMqyqFijp8RYK8fhYLwpsL7n0Mr+ff2BCkBxyXxzWqPyhNEoVudKEyuNJaTnwf4d7InAZ6MTD8GWXr15vC05fYoVMHBo8ZCAi40U2HV7d+eecTkMVZUfnDIIka+/4epEIf6BFKkujtSkDpMw9jv0ixNNPOUohkKNY8fEqO++Ci7wxZgSjZHMovY5Gj3cH6OsqAtMeNI9ceNH5XoZTGayZ66umwrKyEoII8b3bmVolXv1kuIlDbOp0hjJQjdi8dQtDHjbbNdde6wGsuN8ZanZQNz73saa6xLVvxXWthSKRACoZi0bwvDknBAmK0EupmICC+vhMoSA0UbGSOCeusc6N52soiQpVMThWYUiyBz4JTveLf6q0LokuBcsKHkRBUZCYSkK0FWckhK0/XPPho4a7VFo75dIWGmSSqE5p9KUGTv71b2/aay+vwDSgi41dy+mVYgehYmVk9vNmtoGD+yOcXuiKD8kk9u0gTeLIa3XLTii3bpE+rSa1odGcEq/gTPy/cpvEhKRslEU+fZ+xwx1MhSKBHzkeRY8RQ5j4to7z0MQ4egLE33ab0wkNaSDVF+TbpCaiBitJohEkJQnu8JNW+IUX8NprUFmJ4X2O4DSKNJSwU8lRcBpD3wONO/kD4uzn155vmx5+0PrgrFNonBP9Qei9eK4RkML0nKFWXpdkiy64lCmJb1rp/s02lHeuJWHNOGGB1S04AeIWE+xIlGNJjL/IuX5RIOvsRxLZLUhlpaRLyxkrRke5VEokIr/8rdetjs78HCqJachNCY2WJFsheyg3Nw/0n+ZD1DHkND+Fk/3+e8tsUL8B1gNktQaEvxdKGZJQ1Lot4Z5FqIBcdtXX7axzlzgqmkFlrCdImvaBkGmZwgRPAkDVsE9NvEdNGeNK6UNoRUIOYSn7wy9/ZwlI4n2KFGN2FgEsvmLN6hVBqZvG4inQmnTvZR/UiT4Zju6JJ53kHfYVJG1VBLJJmmRF4HP4wG7LgTNfvHcnY0zpYQBdrIcDW6fncB0SoW5s31cMfYOAQM2ZcvKs5VrJD3FvtOND7DWwaAGVRDbgzJPn2dUXLcH3QadTCq9EFNqJGgBll2STEqSTzruosU/a8J3YTvlCV8BR2kpSFsNeLRcqTJm3CLu/l+l9iTTeNvK3dq0v5zzThMWe7Y2dSIRi9cKbr9oWfFgTAfCF515kPdFE3717l/39mWfh/55M5WZGNJCOonwKqt3hBL5DfQ5eTVJCKwUIbIs4/9IFlpTfP6i6iTYVAht1xCj33nuv++h77r2rK2kK7PvRAawsRz4fM4KYpxf2e8jsuTZq8Zn2wocrffiL+hJwVWhQM8KdJKY9pso205Al2pIAl1YSt2wUEWoBEmRjVHVJlqqJrpn4vaKXKbHkGh8i2NeaUhKqxDIAE6LurMsLfR7o1FM+H8DKLkURat/gPkvO93co0fVlEll65RcFqt0O4Zh/6hUBCuwHHl7Hrn97S0m0WqvKerCeeqEKtGjhKTYehYGhSGG+iyxku6PT2ElPWAL6iOxzA4COfNbCRYtJ5outGKlG9R4dZJhHzJsP3R1pHDQCce4cDrzNKsqq4eON8fnh6WwyBbCxGJ/N23bamo0F7jQycFY5BFJvg4A1NLJIQSOuuPYmK6brbwCZ6xCMfRsLsri+xaqJrPOHD7bUCtAkMttYEWLUIZmqDI78DURQhtunU6mcTobrXpSAWHXoCE0NEXGptCPhyERoUFr3yRr7KRlLmXQ8+e+rZ55mp5HBrocbdOqF5xPUimMBF003TvC10AXQ1xhknWJECpJUAtysSJx04MRJgNMk3i1NEnE0jOk4GimD7aMJo4wAuY75zVmagFNaR0chE3fYNI1sVDk7oXi5INa5OOA1a9bavUwt2oyIsRZgGBfJNRxtPI4szO6LRUG80DAZcDVwnXPO+UFpEw8d41wdZS6SndDWCuSzGilfnThzgi2AW5ZMuTYBKL6F8kY1H156aL81ob+ZuXa9ZTRV4uDbKOlo0phWFO5cs7klNaTvKpcDLqurvZW1YJNHG6vEm16EpH7Rqg54uEEAq0e0p5CMPYWNErFa5tPXo/2bCicxgc9o9dGaUjYIUGU1pun8k1ikJfx+E879zxsK7SDH3vB/GHsP+C7L6/3/ZO+9B0kIey8BQVAQBSeK2loVtW6t1lW3uFprW6n6da9qnVgnoqhsZO+9dyCDhOy9k//7up98FNt+v79/2ryQkHzyeZ7nvs99netc5zow6ToclOeI/Q4mKL9DV68qfDP/+qRNGDfKHn/8cadVnHT2OS6j0/32WB1vCenvnq7Q7GrYlNdee80BWJ8OxzdJSMyAe/9ciACsK/XzAr5xwL4Z1Sfv3JMPWZW9BQrUvFiOM8Brr7xF2bvOiguLbe/OveypUlceFoMhQNfBM5CEQ525uYDSRx55xG3Q3zNZbBi+k2ecNsaWL11iZQThKA7ji9CEHaIrWZ35vTmMf3/7HfbwjCdsPd63Z2N9l0fGmpOTDYA9bmNGDLVfXXKhawpoAnz5PiQ/CWUvqlPbTcbiv6UrchpYbp4qBE6ko0OZgCTmQ0F39Zr1dsWVV7P+gmERernyXk8aU3bu3O5stARgL71smivXSUIgmyGB7jKM1uXhp+ewAUudUOaPp3XLcbZE8tSUg8FOPm+48Xr2yy6nOxUj7BIHnnslTRF6LVUbarDQ8ZNciCT0NBr5HAOrpLQDmpL4QOpLXMEFgr3aIc0lDFIb4LWDtRso70rWV3ubjmbGjIr5E2uow5t7oj2lKpBj8wCtqguUMLyhhqQ8knt//nmTbNf23Q4IJaTDsJJ8NROXBFR1UCod/OKzhfbFF8uQQCTbrxj2MvGs3vbnZ96x/MJSSt6VlLCR98AC1XOgyp9Y8zFjqSQ0YrYuoCWdvzq1xci3w06RVQPYkVNwIMYnN1MRi7a1S/NJ+rqjoSUNjy2wsaePtrnz0fBRHVJDp+6Za9Lj3qSkpJJQ09AjdlYVE7dH5RCjhS4AK3mTfKS1T1Ti06nlSwA9gOumjtHU2QEobYCV68RWLyc1wF6740o78Le/0McAgO1gYAn3Fx7EGnimVZRqg6K6WV0ng1mQvZw/bRI+1F9YFM1FLeznOKa8NU6RRRxrDxuiIMcIn6w//M9j8qdEkfctPXwFVY0wAFIk50ArACGCe7Z20UL75O3XLFSlYoB6qKou3E83RZIEbuDgQa5sXEKnt2LmrI8/QY8Ke83aapGUQxU/Ja4O1nPNMqYnUbz3wbvtN8h7qqjaxOMlmwjgVSVCHfO6k/IbVtVSesgOdK91yOzK8CRu1jAE1tRbL75lgYkptmbPISRPSAjYzxvWr3AMbCQl87GnjlQvJesAKQYxViyvzhJpzHfQiBgLe1vH66r9r7zoGJr6Kpo2YXkBuA00iEr3X4t8SOu3kia/AM5rqGlXVSzjPjVybXWuAiOHCK/R9ORA7gFxP5sAs3XvrTdbE1XWMCVzym04M71RwmqKlW5RHrDqL9CkQE3JkmxKbhpiaNk1quCogkVFpp6LKuZ9H8eHVfKCdpJIjdLWOmtCMxzAeRoPkx5JnJgzb66twOM2NiHFJmHhF4svejVVG1XLNIBg+lVX06Ge5IHYLhZPYNXFbgecdJZ4AFbUXJDkhIAfJYw+ACtJnuP6uZxKkmGdG+oxmPHYI45Q+OXHzyeyD8D2pb8H8Y5lMnZ6CDrY17+Y4w6WTmKiBikEUumR0015TR6xYisJZLKdccZEQimWd8TFEDCN+mJEPtVybWogcyCc609LSwYv+kdHAAAgAElEQVSUHYUoWOvOWY1GV4LjAW5P5iX20g0KUcVGujwnA1Klivup10QCKFpE60CNToGw7/6SvqkCw7+0kCCo3O79nNdzc7IftO/6//+B159JnZ/vm8fD6s75/tWXDodyTXomkjsO6N/XzsZVY8RwpDOwqrHYx61a/iOSi9725aefMUEt1vIP57Ef1PtCDHQ9BSTH4DVV6IYMGUpj6zHOjt2WixRIA3P8Fv/10c7a1FwLoKQhMXwdJQiVXJJzu2E8roWJSJscawfCZU07CkY0EyZTXjr4ln/9NYFUAwYGUKgPxfrohPUCUYvaXbuexoz+Q62NLrvURLLXqmI79sVngCyVPGgaCZJ2B6TNa0VwIKjs0kmwqeRg0mAEJWxBHFrNZIEtCq4cUEEYJjcDsDYfOGqL0NUhucFCJMz6d8uwVALtEJC8icGgEymC5ohQyjlqcm8FgAdSRgxB6xrKC/sRwJsDsQ3CTiqIQy4UQNVKaQSDLLJqgiqLYD/TuF5Zu8c2EihUNdQD4eWcGbGnrRTY8yr70lIOHjzALpp6MWzgafbSSy/ZbJhPLboGsgov9/GyKn38lFkpafF90X1dzUMy98VyijLgeQyOqOWQk/bDzZbpKvt52hcdznTMooE9Y9RQu4RgGFhZQpcvkB7gUM4iLWdjNC5cajH4f8a213KNaP1kgqkIJf6TZxvMX6Un1jSaIBjmRpiR2phEO/uJGQw4iHM64wa9pg/l/dt2P+ntu6v05/5GtOEdzHOtyNthG9CY5ZIUBDbT8YnjhG6BcGyr/O/cKudecs2VHLa7aPT6dG+hHSDeNJMkRLHxQ1kTkqXIbP6lV/9BQ4UfDOxTdvHUKQC+O+j23sLhdIkbYqCApc2iBg9JT5rI5JKTE9ngDTRuXGVPP/20A7C6dxpe4PPLVBnM96GGJ3eUdT0bXxPXyc1c/xnwdJAp6DACF43Ou2+9R7BqszwmxuzescdpOMNlgcaCCYPxP1FZ7CQWShoSYYYeeWSGG5v7yGOP0ZB2GX0uuW4caR5TvFbReDJm3Bi0siFYUu2xoehPH7zvQXvjrbdtC01QfbAVywfApgKuiihTnz3hDLuIhK6hpsoOHzrgrRPundZiMqNSZeAteUBmZjfXqd2iBkLumQtoks8o8xfjr0QDgLsKO6jLr7jKSVlye/frauIawhjZtcgZdtBclmTTsBsSm9DijOJPuGegufTSJst+Kx8AE0lVRIAqlech2KdmSzUzJFA50UEcLmaLtxBOs4xYCElkZCkl1tIdvkriCGpqwJAMoLUNxqvmMAke4xrbAXr4D3c0V1ktayUoJAXWg/WDFpIZxOzPEOQOHZaYPNrCo3tZDcCnlbUfT6KmRhhVEmTjIhu7FjKkSBpqwgCzKbzXLJrjZJQ/n4QiIT2D95vuRgRL/9dKgpyMJnvWJ9/bVwDYMyaei1Y7jKQkg0B7BOZ5K4CrxK659nLKw4MZY3vEVqxYw7VG8/vSkZd4VmECoDU8/1gO6hDWeztgr6lBwAMgFENSENZsa5YdtuoTXA8xLCWr1gYMG2Tfz9vF/pF0Bu29QL3TCQNgYQpLYQNd44hKrM5GSx2+Guup5+3pgTWJLkBuLmr0cqBFsUFrGYsnFnMQyX4ba7SR728hUchJC7bX77za9rH/YiuOwsACvAAsdayVhD4kN4N6MSAlktiaaDU8q7TMSEsNaLSlz7/oHE5iho6xUEYHlzQgUcFphBYoB6b/r4+f46O+j3vCOm6BBAnguoN533tomtm9drXtWMnYUuRUATBjERpfqsY2YoASxUEAwjPOOMM937noYOXcoEDrmC5eVXdNMUBR0fky0KRUC6t945232W/RaIewNuPR4vmJVFES6oCU13+hn2JgI78XcqCmwsqIwY3svUjOk//5ywsegN0rAJuMFKaM6YXLkH3BdHLfxow+xTWtyAdVr6MO+h5oIi9hgMIaptR1cg7VQvEFADpO5MM2cX0CyVVy2HBewQ2uiUtkgM4ipm9zhyBalBixv7pS0q5Klze4wD3jLqgh+ZASxMED+ttD9/wB8C/PbI3GVfyTO4nApyyqNEhHoVqNh2JzpY9VFVD2MGizBS5ZV6oAqHOiDeBZzTUdo7EsmGvQuFsNqgzinjTzGiHs31jWewqA+6vv5tj3u/ZibZVs5515Pkk2llTE8U+RedQRq0fT0Dp+PBU250iAHy+VDz1bJxFTEko87WqLdfdScU6WfprGWAWhtowOf7mh6EMxrgl52owZ9CggFXru+Zlu73mr4Jfsq75fADaLz4H0/cSzlpIGD7NhsMTvz11gFbxmNPtVeCQy0MNOx8sP4M5ywHnRTp58jttTe3FbSYKFVWIi1xtHyoi40+tzf6NwQtnDVMMf5s51MrgB6LVdY7HOZNaUNL06e5x3OX8PEiMu20bOuAg02SU0DW/ZttMN8NH9iYyKo4Gsh5MrhRN7NQioCtnJITySXUMz906Suv/24e6COwq77oerYgpoe2y97x45PMJ79IaxsD74F8UfbSD58mq4UAbN6LL5FGOvWJrM8xXrPGLkKQ7gS+KhM24b57e+rwpipR5/62MA1JKiEucMEiI3HO57A7+jF1M2J0yYYBsYaa5md50ZatLz+/H5JzurE3MskIPEj5Jfe2mdDcRINq5XJiBDKB9mg2CxZf0W28MBKs1wiDIygFM2QCmSjbIVlmYF5Uw/btgd993jTIE3bNhmCVk9LTg1xfrlZFjY0f22483XLAZdXIjKyaEqzasMA3CCcWiCMWmha3/AxXR9EiwaVfoi2dBDU/k1iANMM3LDomLtxXc+tK8W/2hR3BQxRzP/+LhVHT1iURyifXJTyfqYVrJ5tVXs30EmrM5D0Dyffk2UGAROlDUDoOVqEMiboD8SnY60bWwMDnH5zu2Dgf2qoMJ28VBqFdSljztMpyuMcXy8lEOe44DK/U7PwgNVOefc8861J5980h584AFbvnwlPm+yBlKGqCxKQMFngu2NlPTpeQQcxAZJ0yQNVDIsyoQJE2F61ekMtBb7qkYa9plrvuEAFRPbCss2aexImzJsoHUAjJrVrCX/UEyuy/E6bMCPNAa2LLa9HpAqBlY6TG9otvxJMWhwAUldpxrtWksptio+xSY++ZhVw3I0w5S4UaNOMPdvHycxrx6QFeqTnk42QM1WfWCL7X7hBetH121wM00tcnkgYZAGtkHjs0GyjrxkUTXHJdkaEpnP9+XbURKKNiQEvdj0cTQyVTAvu6quyWY+/wqlszZ7+o8z7Jrpv7K7777bFsG+TKerOJk149ugKhlpkWuTCZioo/c2vGIffvhh93X3LCTXUKDQdf8XACvq8OSGLd9z+s+boPsifaRX+lHp9iNJa3j9ckZCVjLFTYBQm16HghfUKE0j+hd7H0Pp8pbbbnf+j89yr8aOH+eapOShumbZCkumKaVbZjKHQLVjBnv16mXXX3ejfcOghEJY2RZAehEllbSMDDtw+CAlyAl2DQ0hsvLRZCePYfV89JyPpjroiTbSFEkb62m1vQ5dHUuOyVADj0vSAm0j1kTX33gzYBuDbhioGN6PbLS2btnG8ITNlsA4z4unTfWkDuzVQqosUTRjKeOfNGkSgG2FfU45cDBWfRlUFa647FKrANy2YsOHUYXbjwpsqsJI5+ZK6QQtjfPUuotPSXQTwTAcYepeHvdG1uJoV9Fk5h/dZAsWfEyDTatNGTsMI/o2W4nGMCg0DWaCxkyYs5GnZKBNDbNDRxpJFiZaVOIptmDlOg7mIMBptksuJP3p26evG+kpRjSVtSQAnURDyYTTx9P89y1lXZpmlPChbVUTaQlsdybVptMnnG2vvfEJdj07XEOd3vvUaVPsX598hdYNHSz74OprLoMhx9+YBpwdGNT37NGXe0vTG2taHtpffjUbr+tmV2UIAJS1sA+cbysl84CgKuzjIAjqQm3LBqZPBUAIZDUgI+hn8xbg8cI+cZIlnrMPjKWQqMjiTwNc3FcVW9SITWVEpFsze1HMoTTHdcQJuHnWptaIZDBUphjEoOasMO1D1ous7tr9miw7LcDeuGu6HZj5lMVX5uESU+HWUx2YKAwGrYk1VhvEc4tMtuOQGBdcdpbt27jYmki0OrBaih6KUwqewiUgvmBcCSSO8Q7M//3jZwALoOY806x7laXV63AEp4/1Py61KN73RkYrh0qqIzjjKh2y/5Pdl+K9PMBJjKQvZU3opNV561i5LvCqv4mRrJf0iYSnDLBx7Q1X252MZVaDVCzVqECkCwrmnc4PVwyGKjWQIQIYqqzgkV5RfQIAW4k+OMD++vhfnIRg48GjNG0lU0moRFaxxAFWDUUYdcownBpYpzCwMWghVVruR+/JlHPPdlrm3QcOw+LL87oBBrbAjcKthuEtodysMcECsJVUJ/TstDbL+Huj69pXGZ0Ay+tJA68zXOylx9p5a0IxQGBU0+YkoXru2WcBDRGu8VlNU9Jrunsnpp5rFOEqv2hds2M+SXxkZdQpNxfOcwQ8zh5Ntm96UOVUiz769FOnvRUBVY+vV0QIgAqJWxBERiqvfQF7a9aXn9uqo0X0NKTZRBqkxCKrGvUpP1sLgJUrzxCkH6Pwj5bXrjxgJZnxAK1YR5mse30KIpc8O8tAN0RFXq/L8IGV3ZI+FOMEYEVkqBL1p6efckys1+PwcyHetxoFYLvx2Z/muRRAWAzg8pRLfmNfLlvtxgtrfC2NP0xg5IwHwLf5VVse9oL5h48AuHCP0HAL+VQ7T3LkBjxH1xciqZb09PKAVsIAQJMEURUonSYxyGC88b/sK36v3qMXu5EyYpOm5acEXASDAGwlLLwHvyHjsKPs3qOnY2FFCoRQja4gcRJrKamed0p7Tea+Dy9ueB+eo4P3XarAiZjw/vxlpcQRcnp/vJkIfseE8WNsxIhhPMcM4lsuMp4Iegi246l93E0UlNwyTNV1Xjwey8BMpkzKxuwg45Al+1A/gKwVG1nDRfnYMzLAJxqdu/oS5OGW3g1J5XnnM21vP3ZbERAo6/BlpqK+5rW/dZ6ITrNQXrSdjdROmVzTP/wSCKZkHlpM5Lq2hFJ0OWWJOrQe4WSoWXS7J3Ejvn3pFSvdn2dNLKRI5tJfds1VdpzMKxAHgjBYBtlzDcim9HJwtx187x+WXFdB7sY8ajwD2wiifmQwAjw1gVFWgU/kpAcfsGrKkrLRx9wG4MkiAAApExGdHMa/PfrHZ2ze0lVuzG1mRqa99OxfAdErbRzUdBwMcQQAc9vMJ61p/zbKFLySaw0mYLOx/CVSh1FsZ/P6EaBdsONJtLimAuk9sTHBh7E8rYfV9Btt+WikKrXIABiblm2xPEACVuKu9KAxssoWddA7bSV/Fh0/YfcD4s8880w6rG90jFcIi9CZlztw4M19dloXp/fzFpM3Is77kKYpMzPbxowd68bI6vvkN+m4gpMBLF9vAcCeC2gZ1TvbWmtOmH8MekneszSYpTBwtdiIxGB5FNcpPaKXlatxStcdwCYgj0D/qnG+wsR0fHOvamggm/jE41aG7rKVw62NTfjfNAQyZRdl54CeFrQCAa/dqmBJM0rZrtWW9+JrNkC2IZoiI70fzzsUKUgDh6K0yTIPV5NJFYfDEUBsITrYylCmylAajeKZyy6mlaxderArpt9AabfRnv7TY3bzzVfb5ZTWFy9eihXTLW4T6D4KFOpPjWOUtkiTulRmeQDd0z333uvsmfQRyub3NaQJwP7UqOXKiMLhjoL9CcS6Lf1LuvmkAKDypscuFxQW2qxZsxyD2QjTp/ndxTRGSgETwJ6QHu0Q+tGOFvxFudepHHDX33ATTEuT/f3ll5Hj8OyZ5y5tXgsgNh4fxvSEaIsm05D3aAdg9PLfXGHfzJ5D4wg+i7At9VQJYii/bKOx6nR0Y1f+9hpMvGkec2UzOSp4k9PUsBbK2hI4d2y+GAxeT4tKOZFAqNNue0oCt67Xrttkv7vjTkAhAzawkYqNT3AaWFlgbafJSQzqRSSd7XJa4GD5nAlgap4QoHrmmWdszerVNCh8TOl/omWRlF3LM1v67WwrPXLYctDKt7M2lHnrd6Vx3TX8rEazFVHOTO2ZhXziMuRG4VbLOv1x9SY7DY/cBnT3MeHttnLZ57Zt0/eWyUjp006Rf3KFHczfB8jhmcPyqRluQP9Y9FaRVlAcyIjeyRaVNsFWUk3SaNhG1oh0VskwKWIt1VimoQNu8htBsgqT9QsvOB9/0U2uIS4Ytqcei8B6nlVCcoL1YNJTerdce/XVWTB7azg8kpgemGwXXDTZ3nrjI9j2eEq8JRjVM1kGT7+y0kI3YSuIpkYxoh1UhkLRLh6HLdJIX113G3Yg3iEs8EGyiUwiuzvWZX2H2vzv17EXYWAzW20okqlvv9/AE/aSE7c2WVt6zslciw4N7Qmxy2Jg5RAg+UpKSjyShBQIhvXcA6RTNLWqOdWlEo5wUcJM5Yo9F6COc+K6a9gh5mWn+Nsb916FBvYh4ngegLHKedo2SGrAz0fRf9CBVOQ4z2rgWNwGmkps96alNO1SBsQGJmLIKIuaep4dJ4HV8JmuYb8/7aOT/+MXEh2377DiohQqS7M2iIx2EvuP//keVaMmS4X12bt5o7MvqqI5yNnFUQFRMhEGIBLrKECrxk3dW+f6IiJDsoEuzZEr1xLPyyjxBuJjTKZgv7v7Lrvg4qmABkaCs+6D6L0Qg6MY5xJ1pwtDDqTBDHKbaaxBbkDiQIk/lJv5p4efookr3TYfyud9MxoTILF29XL2IbIAQMw4ztkUzl2NiE6gB6UVAqknUrAp2GqNGDmS57sI0iiP84+mSNjdFiQ61eVlvE45oKzeydg0lkNNnKUkyhpEE0oFQ53swex5995k+O/cCqg0iKUTEPHCtit7h3AOSyt97fQr0SROdoBFWvZgKmQaINPJtWlAh65ZwFCTKuXz41zH1EjNa0kCpilhkhGInNYQGVUXHnz8UfooBa7pKamkiiYpgzRdJEn9SYbvuX66ffnNHFt+KI94F2NTxp1lkerFYR2+h0RQtpzdumU6ACf2bQCNlQKj6lB364O110bzl69ZWmtcJJFimgCspAjLSHD0Mz83H/vZH596Gg3/fnvxpRe6yuk+MPdLkkYAFocxGwqJksD9CIc8OOu6W+wtJAS1vCc5E7VICoPUUH7ypSR1h/G1VUJ8C2eSAKQArPTuwgAavFELc6uhBaoWak2nQfAVFR6zjz6e5RjYRnCG1kYrN1jvxgcstQPiaOjNyc4CCGqgjnAEThVUt4pPML7dSSywPGOtdmfCokiLQCUy7IE6gOKhQ4ectMXHvive/9RUrm3ftflO5qGdzEERhvejMdwR/F69XhQyFY3+1nWeDnkWHx1sE6lwVKH9TSHhUBzSQIJVjPFNIPHbsH4D7iBx1g+SQJaKIuoSknCb4MxSxUsfcl6QtKLoWKFzVFH1UlVMjQH2w70oDWw59tQxaGSPu3/fxhjzLGRnfpveeamzMDTOIgi8Tei12jFkHkdmVFh1Aoqa7AIQEcRBu5Ey9C4auULJRrrDiqShN/vyxf+xRsqIETz/OlwDghk3OfXqKzgsjrPZYy0imZI+07gGZJGdb1lrB959xxLQeGlmexNmyZpFHkx2pqlbZWi+ynlDEx992EopbcrKKZJgruxOEKdF02KY5FQIs/DMX/9OCQALITZKEqDnEUDv5vVr7ayJ45mAQumPDbzqz49i1XGAEbh0sIkhlSebAhalxnaAk1jNUCZ+BRCo29F3tRCoFcv8ufnNNFEUxGRbXlp/y4OFJDQ4GcXhrUewD9pvlQ35AFcYRYCSukVVJtXic5okMoju3bvbyy+/5LLIDz/66CctrC9r8eEg4T/XjOWAbFePJQtEC1EZ3MiRo5w2TkHTmU6JrtAhpRdwDCysNAvlnDMn2SXnnsnfG+x49XFr4D34NQCc9u6yqsWLLOYgFiywKhqpKl2OUhIVzYhd+OBqBjXlRFh10YM1AuNZOTZuxqN2HD/KZqQXskrxClC//PCyVp8G1gN7rpOaDNtgyI5tXmqFr//D+tDw5w/AadeGolEsvJn50MTXdn5nMAdLK6WCcpwTCpj0VJGWYyWwUzpc/dUY1MxGl/6KYHDOedMoUdfYc39/xu6//w6bgqj7m2++ZZTsnYAQZAssbPk0KjtXg4eYBGXBOsjuvOsuSnOXOP8/Z4+lRgRXGlEg/5kGckylh8Y9Qvn/CWJVjpX+UE1SnbCCRwBx/3JNXfrdDWz8InTlHQAWelBdZ3cDB5x/O9IQblMKVYRpF13CxK06e//jj509iwiOTjXrUcqTD3M2IDErhn0YFWYVgLIbb7vVnkB2sGXZSouURz+/R4xLOcHg+nvutOm/vx3AxbBg/u6BIVm76fl5fr4/aX815KCLnVUw1eHlxSzPa1Ea2fUbNtuNN9/muvSjYsmcs3NgiQba6lVr3Ni/VGLBJZde7A5GHZLvvfs2h1WlS7ReeeUVW4ln6Oyv5tigwadYDp6q1116ia2b950Vo39V42U0660JVlxT7WIAkgEkIGLCDh3Pt3TsaC684td4NKODRUc3b/l65BRnUQURwKqxHYDXbeu/sbhI/GHHZlhg6Akyk3qeBzrF5nDM3zVCSPrjQLxAIywy6UKmnp2HpROHMaV6/V5NwxGLraYANfPI2kbxopZnVFpWgiYtlf0NAD562E22awOsBeJj27tfb8cgyh7pZQDs0iW7uM9xaCTDaLzqb6tWbCG+EReoiGR1i+FgKmVyGkwEYFwle3+qWrLUklG82Od6GPl4JAv+nVGMRc4nUaAZCc/Z4yRE/iTcU6eeawvnr+A1GCSQHmj9hw6zBUswxZe/Xdce1DPWs03HBrEYVt7JQzh8FNcCSdzjY/zt1tumW78B2fbp59/YnDmLuFYmHDYLTMtvW6+l8aQaYsIBSqlelRB1tBtAOivFz9687wrb/dxjFlOxl0SUapoGGTg2Fe2jRk7zu09wGHWnJyD/yC6aX3lVbJ1qO7AiGjjSYqeeb8dZHO3OkUFxyHdE/1cc+4ukMYR1oA7tY8fysXgEHNCJ34DXdRMAsBQQoDV8giZksfiaEqbBN2ruFNmg+6LmPH14NoSeztBrvvTkBBFI1FRhS4Ltqea1p5E8TZh0Jtq8OIuBQQpmopcbKKPSqQOwXuLeJADL+m/HE70a94wWAIMkBE89/LiFJGXYhv2qSiQgYThhGzesdkBVGHjSGadbLs23JfjDqs0gG7eKWKbYXXPNdIsDyC1cvAqLpWKeeamTBKkRTxKdPJpXaojxTcSHSlh8NT2H47kejUuCmhc9RxAxe/ypRlt3ZvBkiRNtxBUlsm6CIsyfH9U4WVWlwYCeM3mynYoTggOiEEdO7wqBoFGokqPoQ6yXxptLBqjwr25x12yp6qXOCPWP0OkvsPz03/7qqpeyVKxiuII06SKtVPPrC1a48VcX27wlC20t7gkpeICfgwY2IT2FQQxlDKv5Fja7Eo1oqotRIiYkA4mnSqsPF5ddL4iazTxJnQCsQLbinQBsDSzw8mU/OibWR8AEctbchy3gQuy1vpr9uSMa9PG/MbAp/NtQZIppSBv8YQ3Pvu5m+/D7BeCQEktE5leNzCY6NN41SB4t2EWiUWV1VTVUya53RMDevfuco0I2gE94QZZeSqBCBAaJQfFI344ALt9++21H0ql6KDAnIkHe4m4SoBIO3qb+PRFJptcILmN/rMuIYRUAR+dPz3sNY/KZyu06+5xEhN8hFn43Dam1ug86y0VgdFlb6erdPBL9Dv5bf9eQgSbJNPhCimzNeI/xgPU4ziZ5Rk+FCe3br4999913NgT5aHXlCZrtTrHFCxdRgT6P3gEcSDhnNwBWk9GObwE7Csz36tkLQmQtFpbljk2O57W17tRgeZQBOLE0Su6kQqUpp5pYVsN9lJVacEwYycsAJ9WsRzJTxJQ16dddRXr7h693HoECj+aFahhVqWxzCI0WRyk/a4RiJj50An9buAEllEZCAJGD0DjsWbTINn72pcXT3d4OiKoj0MX37WNDJjEFSHZBiPijmYgSTDkrJxmNw8qlVvCvjyxVli9sjhbKfYGA0lC6g/1wASjDgqNj6Ajrd9tNVkRAF0MRj2OANJXynGthoy1evdS++PormlnqLYrAX19Zb4VHCmBZ+pPR1NnM5561pSuW2MXQ2dte+LNl1zE+Vd33PJwWbIucjoQxeZoyIlvmyEaaRnQM8TXZcqmUEshnC81EBdjBHEruaUfINtoBRf6wNUd35DGf94BVNhI0CUIacyY9oXREGoMZSxBR6UU3+nJmvKuU9+iMR5xO141tPIm216bRQlXXsAKpsmT9rLa3tJu9yFYGDhziDhUnqHeHlNeR5AOwkhK0ENDPPWuKTbtgEh2rLVZYyQg9AFNgDTOjd++wiqWLLIpJJwlw2v4qKetnnJ6Vg5gAHCo2Q8MCVE4CuNTR3dua28dOfXiG5aNna+Jg0wBIqZv+4+NkTOsDe3wtkvKsP1N49m1YYMX42/Xg4NAM7GbufzAsbyR0rxh4aURCpeUCrJ6Q3rb/YGvpPcBK0cdJ9B8oQAVr3ELSEwl4GjL0VNg9Oo5XLLKJZ46xvn37uVLCM8/8jdGkBRzEBF0OmNGjxriMT012KpW3EISvZFTrqWNO9Zp1VF47ifH+bxIC18jVBfZ8f/73I1bHpqcZVQktnxLSt18zKYzfKXavEZByKB+9D/ekkWvvBJwrqKgzVF6O2WmZNhW3iQqCy6wvPnUasE7AQyMgMJp1BSynTLrABpHZBjG9J5cqwx8en2H33nKbbULfnMQzjGB9qPmvnmz15kcfsktvvpHmDSYDseZ0rW6oQxe4cY4X3hHgMcw+9lnlwi4G9mQAu2nzNhjYu5x9UBCAMC2jG1Ozcl0pfKfTwCYiIbiQDF0NSQ2Mh10HQwyEAcoAACAASURBVIR0AiZMUpp1PJ/tNDW24/ecyTVcd9FUWzn7C6shaHdDLxrEmhQLrxNWSUogDHQL11MNs5w7oJ+dOe0CaxFw501/t2ytG7Prh2tGuD9sVMlm+3HeO9YNYKVA38YksgGjUt3B0dHI6E+66AV04TkBAgzSSJ1mMd0nWaVrSmHPAVJjkCT5qh+BbtqXDgJ5M6v0BzsJ86J93lhXCiuwH3lBjh1DujFm3GnIPnAroFz+0cfzbM7sdVROAeCwYDW1pWjRYNA5+LlE+9VlZwP6M9F37XZ6sYH9B2H/dhTmpdTGjDmN0miLLf5xIb0HQ2E042Ep1nBYj4ZxybI3XnsXp409du6F4wnyamDII+AzdAH7tAWLdjh9oZ6l8/pVIsWhLgDr3C9Y/yrdiYFKjPe3224810aO6sf3aTpVBx3aK+3NNz9HptObe0CJ3SW3HgMrKYFUgBoLLZ2hPGQzOc1fx/B+87MPWXTtfosNJJHALT+ABjk1zWn2ZoMaiYh3nKysXUAdHfMMjLeKzlgLHgCAvfh8K0A6JNYyjJ8Ro/d/ffzcxCUNJVIjANgcqg/jaXSsLoVlQ8oh5+rqylI7TrNkA9dV1zWxK5AYPYyDT0mZcyMROOCZiA1zQzukQ5edWVdJNyE6wRYvWkKVj8QDn9bTz5xgw7CISxCAhaQI58zRRDNpDQVkA9RPwf8aZQ2oRUdzkpr2GpA8RQOUnnhgBk212Gjtw0YLFwI5UqxZs8I11eiqx4waaX1w6TmB6b5AYDMAddjwwXbH7b+jgSuJODLPjhaW0/x1wiUU0pVvoVH4cF6+azgMQ+/Yga48CvAXwN5scpOeiNRi/RR/uFZpZdXIrHl1Ome8u63phBqtShVUa4Y4oxHhkcTKHJqIJo0fbek4oUTAKpYB1E5g56WRtfJXTWNikoZA+Ou8dBaPOo/YL2qgc7U0/U9TDtvsPoilYva3CAFVr2Uh5yQjEEgDALC3XTvdVqxZZd9v2mCJ7KPsxG42+owxVKxKSK7muP2VCfMmxlWNRymwlZrEJ5cFAVIROv7EU18ol4RAIE8MvJKFOvb3MgCs7Py8rnuV7Tvt0UcecwD26zlfubvhERknc4/eihQ8hk+0AfTkZLEm2jjPp9x4m31LX0CV2EwqwKWMXo8Kiaf8H0p1uphBEwyroHTeE7CmkrljUp2ETBICKlPEEyeJJBmTx7KG9cibe+++fY4Eqed1NRRGH0nE1kykYUq+YiACtY41zcwHQlVZ1NsOcqOjJTXAjYR1EJ9A5UeVHk33ZO83cB8LGOZRxv6QZEE6Ym9CJThMkwi7rl6xKQqniyR6A0ZjH5cKsFTRuBZQnkhCJTlDdVU5PRbncwZk2ccff8R6SHM/n4vu9kcGg0yceKYDq9tpMG7kmVXhplGLi0dCfKKLSxWAVzW6hfEemlgz/TAM6N2nt+XhK67eiSM0cRXlF6IRxyKVn9NrBAJgVdHOQ5qhs1qvLTa3XkTdrllvdx6CZYtloVRWFVFmS7Ceffs6DV4DB9GAHnTQcjO+/XGxG3OXATDIoCy79rNPrWjxEgCQJp/QJUmNNIlg0e+M8XSjEvBhTNIAI+FM9UqLZLLV4rlWPvszS9dBKisOAJO85cIpoyGetcM0TcVOOtf63nCNneianR2ioRQAmQa+/83337Kla5axeEMRxEfZ0QN5VpxXZAOYnVxJuaKMkuMUmldGnoqX3oljlnmIw7XkoCVj1l9Pl140DJ8b/wdwpoLNBwdcE52+LIA2WALNhfCMnRjIAIgvjM+2Iwl0uqmrj5JSC9ncsf0FdpCDt4RSoGrw2ixjKfNLZxlLkIsg84ighKOMP4FF1I+RvMuWL+VAYzqDQp2suGRiL/2R02C2unGc6o4tYXGV0BlbxfdK35KLjVlvRleK+RKAVTexjMB+KheqAMciFAM7dfK5THM5A+uODixgTjCFiJngGKnX4LNZsXSBRR3jsIFlDpCnL+9DzWvarirniyx1bmsqFZEh1yFIb8fy6LQHH7V8mKwmGBYx5kq3fcyxywi7AKunl/EyYr03WdEEM50ghMV5YPX3VvLRx0wDQ3KBdZEbWsDrhVPFahaAJSkRgG3H8/UgZdXsy6fb0F9PB2B4TUehHMZqYND7oybmjOIj0RX6YUxYzpAGTxfEoSbLliN5jpl5551/ukQilVF+ajCRWF9WZw88cL/L4H1jfMXAKtD5hkh4aa5SUYKxDqh/A7DOx04b3Veu7fpv/YzYGPdJQCigSrHgu9lIBKRbaodZa7d9hyh7RCZZdHwqRzrgHVY5WNOZeBYpdPWfesoo9laDLVu53LMDg8mS1Ug1772RPbht1QqL496dAPBeeu1V9hAjdO+jRLWZKUJRJJchMDHtaioiq//djIds2q03UdalOYF1JrZFozR9RSKVbTS9Rt3+jpHlejQtTqyNJyWQE4NYKs8Cbs3qdXbHnXc7ECPmMYd12Yc9t37zJudEoMawSyizai2rIWLRwvnOLkYNC4+RvC3FrmgLYBcq0nLRnN565W/shw8+pIITbOPQ+7XSaLGKOCIebBzPJ47ydzmSgmXo6gcyh37sOUgGuK4SXm8Jk6aGk5z4S8PddAIJxQ5LjYetYAJZcWEtjSDxlK0Pe7KRaoK59HFINcIYiXnoGMx/8umW1GscDUbsdrFGanpxk9t0rFPtkUaZ96FEUvu3nqS4Xdpz2JWKiiJ0rgthU3s4GYCatcajUQ8MjrMXX/4C4EPpMCINJr0e9jQMBuG4JUcTU5pK7bqrLibgooEtOoA9UiVlYjSt9awVSqepagzL7WffoOVOZM3Gx6bbEdjekaPxdQ5Js3f/8ZFt2bzOBg4nccjOsLUrt7iDfOy4yfbRrHmsLyVaXoOFM+bimaekJMHAlromizZAVQi6wxuvu8zOHN/X1m1YamdCMixbsdpOPfVM+3r2EgD4DzxvMcGAWNW78IfWZ6dMv6VZ59l3UDHITPazVx++2na99oSFHN9mMZ0kplR6AtDWhiK7amxlXcOYNbCGqtD0xcDgq0s9JBgCox2rp37DLfrSqZYPK91ETIkQOO7CDt7u8lIrL732vuJjaIV7mjlXxCzO+eJLm0SV8AQsfRnWcRkg6wpK7NsZPFEFexOKdq61ifOIs+Kma6/l/YuVQ7pE4igwoERLNsFdGgD3Gx03ANB44823LZ4mkyxs7LpRrh2GtVUc4EH+lFGcIQJuGosq+YO/s5tjDfGzwZxRcr1pwUu1FkY4HHD3KAA2kArhhj2HWRPpTgKxfNk8RzroifWn8a0fh3cFYCuEfS9A06t3rt111x2sv0Qmh63DR7TYTnA2FBTk29zvvneWXgMGDUUjrlI7+mQIiCbZVKlqooTLVxpmPwvsNCNtc3Z2athTEZ/f4as+KQ7IqUAl+GDAWBjxUGNjg4g/wwb0wV98OKwYwM25LUjqx16BCFGVy2nVu2K+ZAZhVGR1b+t5f0ECtyTsD5BM59N0pibhDuQobriMdBfcq4G5Ofbn++6mzLzKXp09G7BGgo6ueeql05hIdtDmzZ/n6EABJN+I70Zi5MBBAwFXo11pXsA1mElfjuSRawavr+8VONJY9lr0zsuWLXVg1gdgRQI9jFPQsuXL7JNPZrk15rOx/HeZnFZgMp9DmBCYRgxo557/5oFH7b0fFlsRCXoQyXYbBJzsOaPR/ZdXHrNaJB5HAWG/Rio1cCCEjLzMuRCB7gakIHIjOQFA17mk4yYRPKUx04uR+h1AAtaMFMNHdI1EU6phRmJCe7FOInTf5bzUJZWLgFzTxyGaQwtgJRXLunXLdvKngwfRk4INymFntdRPkARJ4uWkRHxfLcmUpCmK2UoQNJY+JyeHyYPcb/bKSOwOJQPYjDSnkmtKhxnvBkZUxaD/gL6u+rt0yRLXsyN3G0nT9Nx6Il9Ih5SZN28++6c7Z8Ru1/eRDBEqEK71dFzuATzbInTdWd27I3+LYV0DuCFbdF86SUBrGVZQzihvP/auXAgumnYxwHenc6Q4gFa2DxXqHbjg+O3/8pPO3cgC0/tkof85iv4uEyusHq70qdGA0SzoDhbO1yuWcWgwVi0GWUBbvW2c+7nVYYEQStYoe45aRhv2EMMFxR1Bp3AZbgODTmWONME0Fb3aoa/et47F31mCui4VWNkQQc5zVZOyIu0gvqvdL7nSsmmCqiIQKKNoaw60w9jB/OOD96wQs994POLCCUrKHHIoZao7uKm+GeS/3GkvqpmE8uc/PoVlVI3t+uerNjkrzqLqGY8HcBTbKHa1E9avja5aTQYJRkLghOqA6Q7evxaspnaVoFUsSe1jBXE9MWQG+LLhGmpp6Mo7gqi+wErIZryRZ37O9kLG2RmwzQKAKrtKJ5KZlYrw/BRK3N84xjiATFlg1GlVuF/u54HNB/FoVclVGX0+3XfVAFhlHf3R+/RhjKDYMDc2kdeVhsZl0RKwEELFENVTZrmaTT989EDXkSV7lRZYmVbo92p8e6uW/GDxx9VwgY5Y8BXNUAejAl10cKMchdu8Ttc2RmJWArT8h59mo+/4vRWoDMWCl8m5TIV9nfjelLGfS9F6T1p8AkuO2BP4xPKlAI+/si+/sCzsG9rRxMrJIBDWJURWXdw7fiPsDUcmQWc/rGvGb39nA/A1VROas2xRSY8STTn3JxDD41hKzuGUKwW08o4ewk5H9iRkhVyzSmNRsOG3wkymMPEpnkNeXoX7Dx/GQWOzzUSPOQGA5ACb2Bjeq/Oa62rk8ro8VU6TZMNruvON+BXYE3uj3+XYFzVFnNSA1ypwz/cHA853A+wWz5vDhoYRZd800xi3YdMRmzj5EuvWvQd6VJXyWA9cQ5DM+eW1zL1UIJC1kRIoBRbNeK9Dw7WbTbqI+xiK3kD63fMuuMjux0Lr/tvvtG3Yo2nVSkcUxAHSAOt6z/1/sN/ccJ3r4BVwdRrXLgbWJ4fw/Hc92YQnXeEZ6JnyTFSW0/hi6acUINcsX2U33nAz94NGBrTRqVRfenDwrtu4AcCwA3uTbMT1F7jX0eH1zttvUkKkUY7X/+Ddd3Hj+NK+ZMLY2FPHWXfY22sv/5Wt4HCqw1Ioi3JgB1qwRpJDTVrKgG1Q8K3j+vNhpPsOJ4DjwNDMtVVxf5biSXsKr6MyciRg5ETBQaYw7UGDJ99X1ybtmum8RFSpmsc6aYJYfbOfde8zDI0dI3fdgewNFXAgqYuJdn/p+rv3H12w39XWOtnLX7uxx31ys23H1k2Uv7LoFzjX3vvoR/v6ux2sxxTXqNjSXm7JAVV2Vi9GH1bk24RhfdFrJVhe/l5rg1mIScqxuhP1Vk0syczpbjva4+zbHQctjQY1xaJdALFsrA2jAMRrkGrU1GKnFtNqZwE8167aBHMcxHPIsQOwFvX1um752GpPyte4lcaXeDxHSYQ5nKJjW7Eqm2ajKQ2/9/a/eG/V9sBDN2Dm/ji+qCPs4ksus+9/+AEbMEZutuJRi1Y1gPhYz1AUP3SqciOQf7S0aMkxHfbukzfZllcesJjC3cjBsC/j8G6WNEtrV99LM1cV76dnjywLptQskugE19ZQhZSL5Cf6qistTw4h/AyR0iW8spfrEkm5dekZ2SmpgtmU/ZLYO5ZsC9MBxV5uXPqj5XIgtgHMapBezJrzpY2k6qYz4Ojeg7Z74zbiHSuApOmpPz/FXqTyAwCJgB3WcJRWTa/i97vhDU7Iyt+dztPfVq9d76yIVHGQN/FAOvTjKG0ms1YFjOVQ0ykz/5+4TJcGum5rPyqLHc7mqsoNwPjjn/4C+Yzt476jmN4nAGBqbeXyBbBekAlc5yASuNEjRwAQSh1oqMUSsW/f3nYPPRQxSFoWLlhG42KhbaXLfNFSBmUgyUvBis6PhKKWMr0a2sS4u/HYZJyeXZw3ycgNFVEyygPQKFWdHSKlBN4lxVAsc7Khrh4MnQdKVEIBss6Ojb2kBs1RsMRi21yBWk4Dmi7EuaCBHZ7rhTc5T5ZHbnQ3+7AV6YlYx7nzvoepLOfbgzjjaoh1nDM8SP1cDJXca2nybAFg/eXz2RZPn0wtCeOZDLuoIMlbtGixK+srJihG+uK04u4prOWeeNW7D8W2rpiuCXKK6fG8bzlO6HMr8XjPXkbeA4RUnpcrkFwpakiSdyNj+gmE+5gYXxDwTkgG3puNpPKVQzzXCPZL7nzYPlyz1TYfPMSwIdhHyIMgqpbBaH1LIc7aYFn37dnjXAiGDh+Bu0i9e1YxgN9YsJFkLHoGIoSUSOjc7QaGeO+995wtYQhsbw2xT4y82PnTSdRkhyh3AsXyRvQYhYV4ZPPfAvdVsMuSPWn9eAytRtIG2F6atgTqSwGBGq8cR4U4CmY0RmCTeyScoOqZnkcdcjOddaoUR9BMWMc1jADAyku3Dt21iBix7yNwpxo6dDAgkt4FMNgKHHIqYWT1DBJwWtBkRUmy+vXrj1Rmo3NS2r17rwPSPQC2utcZJId1vGfJUvIB3T0g6ZQcyYVHlbtqzgLZaXXjuZcjnWnlGo4xHlwZZiXnYSw9UBq77CZq6sw6+O2Xndsr6QrsmYFW5IgN7zkAwXoqxsLyCdXIL4y9ae76liapAATLArBqolg1+0NrpeM3UhoZvreWcl330061DnQN4fHJlneszCaec7Fa6iwd7dWmD2lQWb/Mkp32gsWkGcsA2CABp0AyhgAYy6tutHQY3BpZWelAQhv79rvv0425HyuePCfo3rV7p11Pk4rsdLSwk7Epuf++B9ggVVDxzCvn4v7KhI1ldMoOCWu3oWmI/lkAAWSqoU43IwbWG20nPaZXXxIN6zGwGlJwnA664tR+Vhjb0+oDYayIoLU1pbY97yAsSpFV03TRQfAWM5OFP1lu916u6UpNGcqCNBAit0c3mrBGOwDbAMgOpmMTusaJr7VoVMIsKsAGCFBSxaeE73kIlCsFYDnABw4eQsd5b+6BZwvl28S/ZGCxmCCTuoXGuZHjhxPY8N/MRwOrQQA87KpN66126XyLLz0KtiUz5rUEYOVCoBGB8pt0BDgdxmLF20kYysISLXz8ZBt2442WT3IiGwt5sqn04tOMavMokGgRuXK8nqhj9LxDvwVJQgQA9hgHfjWfGfxudTYLwIp3DOZet6iEIXNskYME1B24H2TfdLcNnXoZPeZ0nyNYX48V2yEs0yLc5DWcBTi8xo44zXU5NmGXVMVBEQtTJs/UBlix08eOs+uuvc76IilJIakQgN1H010NG+OOW25xRuG+9+pjbx0Q5b1LgiDJhzxSteF0XaUwH2rs6cnBqy7RTDScymb1vQoovrnbTmiuzn7A6lamAS2dP4fnrXnkMJFUFtZvybPTJ16IuL43awlmlkNATEcFU7tU3hVoS+PwFXsiRt3f2fOwjjh0/NkfixfPJ3MNp0tzv53GJKprAJSvY010iAROQxrUca7pVs3sxRt4buejMxQjq0xdQcONheySr3gTUfTQfy7dik+SfEZl1Q41EOgi+T6Nh10FgL311t+5KkAW9z2RoNmNg30DzKwy4QzsuC66eJr7PUrEPlLzBU2XCtCfwLR+/PEHju3o0bO/dcdV4urfXG7+XJdmu4eyVsLVbKDEhovX4aPympqOFLgCYTmj0YU2criUAo4XLV9jg4eNcrPio2E0/ADs8m4OAXCpW9UrErpWRxdw5RvrLoVDWZX2DsBQo8CrBju45icPxPuA/Ulnl/ua70OvoYkwjVyXfKubkFJVw7JVctCkZfa1VeuZ6f7DTqze4hx77x9Ub7068uyOcbmWyjSqJDVKS8ITpJHNAA4qXi0VTCRSswMH4PwTgTanoNXyw5Od7ZPKuRQwiDGwYhpZi01YR0eJTZ40DrBTixvBQRs8fIztOXiYw1FVGdafxuOKHURy061bkh05UEKwj7Hrrp9E5WGEvc5UqGULN2B7OASAdANm7k9ygJTZmNPGYxV1kS1GT/vm61/zDNAYunG+gCBeF7qA2Mib4TklAWDfefJG2/rGQxZ3bJclaH0CQ5uktWQvh1KKrkMn2kizU219hdVoJC3/nk6DrB/PL4L1Ezl9uh0VCwTIFXiVhZ6IA91tMXl6JC1a/7yWm8io+rPYPqUjxNs2Yk45pEYRay+esm4+5feNu7fbsFEjuM4JyErK7K3nXkbxQDMMnqIznnoU5gdNvab5sbZc8knsU5lWn2psc84Lsjdi76/bvBntsN5UoGWxXocAYNUdnkQJNVJlXDkgAGJZnV1Msacc1j4FUVsnE+hadeiz9x9/4o/I0yJt28F8NKrJDsCuo4ooj2YB2MED++NEMMLp1dU42ABw0Bn3MP0HCUgIlixZzsS9WbYQWUNadg/L6dWfQUM4SEDuSNqqvayE23lLa09p4IuSbRIXp3OVlZh8hjX+1iWpxCP+TWO0lZCHA1jCcFwQg689J7JEQ4vUS6BPVRIjsXmK59r1c2VM3pN3r/yZVRVzAw8kxSCGSoMvn2G9pwRcbPRRC3jrVImPduxWqmQVsl6DiAnl/Yfw9SvGjMF7vMn+/MkXFkGfTBV9JeH0XWjJHT2K7zFnj2eb57kMeNMV2euArfPPP9/pYd09ULojLb+qhfwZBwBSXFW5eis2TXsYmiK5iJrBxDp7g4b8nSOF7zz9b8b+iiW6c8MpYfcgeQrC5vGyux+xT7ccsHx8TBUXmiGnNLpYfeJ+NErXkIyspmIm9jGMiqwbHCOJF79TLKxIiBgIGlH3jjRg7ySCmQSmO4jlYmBrWQ/6SEmKc6BR1QPdFL1nWdoGUqEUYymm2Q0mEYHEearXE+usxkUlCXICiMLNRZ7ylQDZBKQBAyHF9oKhGgHwEawLMZ2SWKjqFA3IHYKP+D6qzN1hyI/A7IYjjRikqYQMmxmApGsUNljqCdDxsQ49q85FNfilMTzlIAysJD7jiClq4BJbKj9qve8Mmu01yU4OHGGA/YOcXZvQxvbs3ZezAetVCIpDSARUje6G1jiLs1aV01KSkBr0sKoQBFGJS6X5T8lICHu5hvftt/+7rzq344OS3rsb00Ty7dTug1lglGCkSdOiQH/YgD3I/E1r2aQh1pMSV11dmf34+XuGt5ZFASQkmK8m+++FB2UvOis7CKRz5/5oUy+/hrGmYZYeF2QLX/uzJezfailsLAGpVk1akg+sGrRg1Q5gDzPy5rstDm88QoAzmG6HDZjxxFO2ftNGJnSQwZKhaTRlSmqS3UtH+Z6du+xaAMvMZ5+zD2ehH3STQWCJUxPtsmz0IyrjoedKgqKW0XmQDnGBV31yU4MweHVnmHTgciQgFLWyaYp5QCUA2GNR3dEVSrDORBNK89vQvwrA1gFsWuSMwA2VOLtXzz5kG1luIWvUocZoZuWko28bBYCd44BtEKUO9b5KEyMP0hBEe8cLj9JZiiiZuc3KMPJxMKghQNfzqewtFz9QsbpKDpVp+zopvYPVs9UQS3ff726y3L64EHBI1tPEoEBUg3apksa2uhULLbmMzj5stIJgXP14L87IXebSfIJn+fAALCYdVkDjScKUi6zXry43TMM4/Mn66j320Wem7MTo6lQFcOjrCii+AKDGgXYynxiC9cEv/mWNlBLSYBzlSiAAqxnoPwNYjgGCFeSYFSdmWNKVt9iQC6e5yWdrVi2zffuO2HXX3OzmeZPkWil+dp+996ldeOH5MFJMbYKlbOak1zqQJKMnbNbrr7zqyvkBCtos9FremzpyL79UVkY5P2lgfUFRYvNnsZDRnwKS999/v9PPCsC++eab7hnIU1CbSgBNYnM1g8neRYFQgLceJkinWCSH23rA2qqlP7DxBaroOuWfNm/Pt9HjzrXefQc6OyKBjAOI+/diCSKGQU0GYkwm4yAQAWvEm+TxtrhMXF6TGn0p/2Vlw2dOOBObrOn2IUNEiotLHZOwZet2bzws71nWYvKR9Kc+7katyvHiJADrmBdJdMSedIE0Z2XmrNIE8qR41heAJgSNlStXUtK8x+mLE9JSAGyZ1o/rWLlwmR3G5ieLe3rh1KluPcii7P3332evVHAvw+xFbMEWIyn47vsfrPcQsSa9GHN7jsVTboti0pFGVAoGyIdWtk6NHJK6n2KBNFFJU738eb9trP1Cppp9v2iZnTJyLD/hjWH158AOlpsJMUigVNY+CvVKRB0wVY2D++p0aIplgEc3PEOMpYCmEtqTgKp+4hd/7QK3DhhLh68SNiXzQgJ7BTKiHr1ySDhbbfkaZCOL98BcJnbZUdXZuKgSu/8MAnEgcgSmE/rz3DUpxDMRR7pSyZ7j2fkhiZlfEmIvb661gvhBLrFTAqUBBcGU5TUOW1Ow4mLbaFQbbOkE8HffpJegG/GpBM1ljZuP1AVgZVzeQkKdbgV5VW5k7e23X4ludj2av8UY9kfbmPH97L4HrrU/3PcM8iWaPosrYWGnupL4l198hyQkl4SaQ5DOfjUBanypgJmM2xOjOu0fT9xg299+xAOwbmY7iZMaoTT1EHDvn9zN2tCry3EhHSamHbaydt8xx7SFUJJPpLklX2ydJBuKa3xqfUoD7dYfn0qqXUWHhEzATJZTYhKDJAnBfUBuA35oyzUQYDcemsNhCZet+NE9zyU/LLSxw0daBdPpknNS7XRY6yAWWgwJoA49JxKhVO3AHYBGo347SCrdB+fHVkqejRrzzP2Qt/LQwQPRhoagg8UJRHFBXrDsc4dYtM5ED7uTQxpYUm+ARSPrX2H1L5xLHQDYrbsP4YyTSlMSLgRrlyMvgd3mR3v26A7TnuF0iTUkRdEA5BykC0899QQMbJw999xL9te/vWDdOeT7DBjMWmNdoMMtY2StJnVpb0eQ5OkeqSlHZvG6byJE5MUup5VG7SFtcP4vFywl3dI9ltDk18DvDAbA6rrUGS4GNhgSqIV77SRmrgGwgwbHOGbSAxZ5NhUM9GjkHA6mAiL2Vloj32sKFCfGJzmGVM1SqlwKwIos6Lv1NwAAIABJREFU07m4dctyl4yoUS42IsimYtcZBmj7O139YRlY17Eg6und0HlXih2hgJsArI9U8Bn6S9+ppstpxDkBdWm/3XRF+b0Tv6T7VjyqJn7u2L6dc2Qvz4v4wr5q5nfr3/X8ZaWlj3/vTfEWg5cMS207NCrcciEkAiFSLr7jfpu9K8+25DEilnsfwPkcg3ZagF6jvGtgJA+RXF0HkaCBL7K/lCRQvRgC0EqaKuQkwe9W0q7UOBlnkNlffmXHaGaTq5A+ZH+lgSlpybGufC+rwcGDBzv/YzHcWrvqu5E8RIy7BsdIwtaHBi6PrfYAbT+SpMnnTrZ5xOBi7NdGnzKSHpLlNJpVYz/IyHk1rjp7zw4S2nwbBGBWR6EkVEcAlNoz8rbfunWzswDrjywyHVmosIc82ItLipx3dxLkjyZkqZFdFek87o/kDGUAZ0n8euFvrGE6bowuSfkipGVR4LIADnaN8z5Og2wkzW4iY3SPxOSrqUt6XklWEqm4VCDbCOOey6ZV2uxWmGy/fd9/2bkPRiyJrL2x/Kid0g9zZYTRrfwylchp9eQm1dmCjRgr4zTQPTaNrKPMln76DgLaLUzkElWgzv1wS0ef0l03ACHxZ3MX2cXX3mwRaKJSIR9/eP4Jyyk6TNCjHKWyuAI07K4AbCOlqiMhiXb67x8yP7QedVi5aHN00Bww4/EnmZm+B1YYCp6M+xJ8JCWqyKZ0qWxaTNjjjz1hn/zrMy6MEWV0ywXCzJ1G0Lp0ULoloNMK5WZoMkqge7BsKlhYD8BKz0RAY+No1KQOsDYe0glu5PGUPnY4rBvd8kwo44bVYIez7cA+AGwh2mBskVhoMbFRPCRKqkwoikPrFKAAy2u0wFzmdM+ALRvjxOjtGo2r5ihp7hQoCJQROsBBb5sYx6mHrkLu4WNFrlVKAWgkOh+NQJRljDei1WPMfs4UfwawD/z+FtgxDNbJAGsJ3IEwTbVkMqWw5k00vqVWkjl3yNuR15BtGdcvZtePcr6YOk4Dlwl2whYW4MDQ/bKrLeOCC62cxy+qX6/n04r6Si4KGL6Nr38TmHX/JmEAAVMAdtesDwwRkiU3YWMi4CbijyxZk7hadGDxLIIkT2BR76bpr+/vH7G0UWPxlWy1BXO/tssuv5qxw+GA2bWW0SMDH88E5olX2jIaCK+57mrnIydQUQWwlF5W5ZEwmmiCCRYVlCIKpC3mWWkS1EUXXUwZo8dPpSifFEMsq0YLyiP21VdfdXOyexMEdE0Crtso6yhwyIZE16cMcSAZaV904j5JhQK1YGI0AW7Z/B9s42q8d6NJVvh6I0nShq3HbMSpZ2FS3h8g3mlH8w47QfoEwOgeyk1ZsJgF+fjfIlGZwqQSuT4EcQ8V5MQybaVZyp97pIjagwNuIuM4X37xBQIGhwklseXoGSU/CeTw+QsjZm+hiauJpiOVAZ2rguOIvLWjw8DHwP7CqqircNtJYFJjhzK7EKoCy9CnznjoESoKPZ3dUw4sWgqloYoTdUyPYZQsB8lFHCR1JADqiNVUMsl8VFLri+1MLXvxEPrk5eu2wtzm2LV41LZwuJYWFxCgyORZMaHshXgOyHAOCjE5+pqMneS97M+6Ujk3H03n94DmgbgZhBBfvLK/GjM1/hUZE1monzrmOfwco+xAuQ5h0mQBWJUa+VTDiuKEGluCTmKhfYeW789fAFuBKgfrO4kjkVZaVIwh/QqYew5sEpkdewps1dojvA8aPqWJY12PjCmxJ3891LLCxY7I/UQVG7TgJLf+sv5BA9sKW9hGA+vi0hh7fgXJUWg/kjklrPLjpVIh/TuJZ2KCv9191yX8XWuixL7412yARwZODSRIyAk88ozyrGOomkkykBAUaVAEHt7It9rbYPyooujvA4cm25NP303MfJ6OX5qDIA5aISnk9akY1NYq5pNDUiV2wAcmeq4hUXPvE6I67O3Hb7Cd7zxuscd2WIKaQmFYNW7WOYWAPlthGpsotdfSyDR6ytnYwsXZgVUbrZQGtDYOo6xbbrfjxH5P0y8YqwoBDKBPR66khtigIRcRgKRG1o/KsqIXlHC7py7PXMBNE2BRCbyS18OHDtKhj7YwvwBg2NPK2DuR9HNcPv0KDkbWI8muhkSo4VZVIB3Yep0mXrsFjb4SbzGrO3bvd5pSSWmkzRsCABDjKI2jOrHDuDaVklmYXbSx56ntbLkcgOX1YBKVSD39zEyNxrEdB47hGjGKKkkgIOGQK/OKOU1QZzclUa9G4jGqUbBz/akgzaXDezZez6HobjMAAo0QMLXsdSVhoWL2JDsCaMpdQEClnTgo95oozi7F5XKYQPcGuc8COCr56uvhxMYELMG0xiqw46qB7XOxkKRW1UPte8nVFCe89eQxf2L7IiCjZLwvEklkkgCNmL5WWDVvQqQ3Kl1Nb5LSNQCu4Lz4d7m+BBKv9rupZ50Aur5UKEejdw9CDvTq3IXmh4tMLb0BgcjGvKpSmauiiCiQRtMBVd6/zhnFYBEOGrs7FnAlJwlnUylSjHMpGuAjUsADsNtwAtjL06EfgZ8RA6t7p+sTSytQ+7996MSFN7GhJHO9wjhvIaEuuPVum7uvwJbTSJRG6b+TRCqUHo4I1kdh0SHuR4dtpfv+KrTX/bAbPEaZvJmkK4PEP4ZnI+BZy9nkknOuLywymNiabS88/zwaT+K8IJdsK51UzWxQv1ynPRUbPmTQYGfBJ0JJIE/NiAL5Wv8agSwCYQhn0yHsMwWWZbk18lQGTTFkaStDqDbzvoaSNGygsfZ4QZFrMitBG5vN92mtiEjLwMpQz18kjvSocn8YgmyglL1VARuayJ6KY91q6MYxQOphzjJ9j6rFGp6i51NcLL1tu/PZ1us6W0XWiXCO00jLfpTnHs3rqOlVI9Wr+R7tuXBkgGqqFPGghMxzeqpz/rIlgFsRDDov8pFP5eIW4le0eG7nbqxhYhlBGtZWBXVMgwGBQuNSZVwMdOGGVdlyfAP9KQVlx2VYc3mxLf7oDQuiqzYWFkTTbDSiUdYo7Vx8O29oV0WNXXrnvZbDxScgFVhKSb9/eRFTmsh6tfkAdKFqpmDz1vOzBVGZdtYfHrca2NUGTYJxHqBh9s/3PrA3//EPt5GyeJAzHn/MZUbK9nrk9nCs2WcYpReRXXzwwUfoWwZaKUDgQuaRT8qKtuDaEkpfGtIAyNLhxmsLwEolF9ymUhDgQwAWVkRHXwtlqlLM5YtT+tqB4HQsfGBgBWCrjttW/DvV3dvMBhaA1ZQnzaDv3r0ngJTARuB3wI570r17po2moexz2LNWlVZUelLXpsuEWXREuBZAXhGMXiWenVWwMRV4+1XxsMR8jBl7mpuWJACrUpoLkVrU0vQ5msibNlXHJn3k3jsxNs/lGTBLGBpf03UayMjycSBoXfejpcEeB8kPVyVVAKxsedxoTgCs5oVTF3WliHamcBVjxt4HKUfchEmMfMSKC9DilXMoITJ1SRtf2iKnd+36UMBIpwHF6TlJ0wWKYzgUtuH7G7hmtaUwH5wZKI6ZlatEIAd4q/s+DndxF6yZQ2jEsm+6x/pNudA+++pzS4AxGT1qnCsprQSgdeuZaakZ6Fo5hN979582nWYmXX8lTUAyhu7Upuc9paLrcY4ArJ/NZN/hHEILFi1lvOdkZ2/m08Bqg2tT6T0/99xzjAHe5Jq8brv9dre+dL26dh10CqDafGqA0s8rSxSbq591c7bVDcQ1R1I+XTj7KwoTy2EIVCYVoxlFp+1+tJtnW3aPPjAofvyuDc5eJBNN6ELA+AA6Mfv27sNwgtk2ggCTRLImAFsBuBaAFSvf4sZXdhA8IjGMHsJ7/gtZLl2ZfD3vaCGbG90dicGjM5603zDO1K8FHZV0xl0MrG8Qg7PQOkkD64CtXllNfNoB/LsiJ3iGBDPANixebvfhAxvK75Etk55/DuA9PCWLUbY7mVLEuFXM6bVmy3kW8rHUCFndD1kPiUnIxwrqo1lznL/ttVgECRA0cQB6fWSyg4HFgOEKVbMkz1DWfWqK0RhCvacgGNmi4jJbsHA5Q1ZGOespgWyVreVu4SyBYCbEBurqHLvqIXa3Qp0RN1+XJliZfRv3JBigLvbvf/v4dwCrmKFrjA6Mt3LAtDrHYxNhCfn9hcUclLtJdrYcc/6zzmkg8oQ9e9vZOCQIbMAWKoG0Cm+cHweQH1IAKHo34nbuvgB7dv4xOx7Zl9joDRQQ9nDjhwHJPXMTaOa63wHJzRs32XY60fccqbJNe8TAKoZJy6mmK0WFRjSLqXZkP+xaALZPkliQzLcBgNQFPWxUMm4tD1Jp+Ltt2wjLFZjsNW351brnEIAWvbnRa0zsoPEylPdOECLvxfYmkmbax6+3fe8/bTFHAbCOLcKqTk9J1RWYzU464tvQvpYyRjqW8cYNbAL/MkrqOsTQUCdfc4MVKomVXRpVBrf2HA/vaZa1lYLksU2gDIYIWIC+dSvVv1AxSjQKS17RyNfrAYsDSZBkRbWdg3kTXpPq8hQA6JAFEWunjPf89P88D8OFhyvgUV6rIWiQ1cElHayAXQugSRVGATI/EsA1DOTRJKsI2Ck1Aw4eBIAF/EbB/GhikL4eRGlWnquSgomB9EgFroP10QYgaiFJEaB98cVXkNcF2hYY2DPPuYApcJEARpjWKGmNNfFKz9+buqT/yTVAcqY9EDZf0KjWAEDtSyNQNWXhIhLUZmJcCL8/jgYvTZGLJi6JXGnl92ogh3Tven+qVtYTr8RYOf90YlSb+hlk3spbFeBQGVYMt6ZUqeyrBpsW7p/6CZT0iVX19TboexUPA/hTEr0kmpZVdtakqyDusRIOb89p0lWjs9pSYqLn5CfvakatauJcZyeT58S6syb6AWCHAnQDabp7cwHsOV7NNV26ay1+saMC1Kn0MijmOJ0vv8MbBY5kkesT2H+AgUFqXhMOEIHkXGZ4r/p5+ZLKq1oSAgFYN9yG9aXr1/7W9yg+/rKy+XNEUAxRVBkUHmx9ALBqYj0Xy8ZFeaW2B7ZRSbE/bGg0DKws2zogkJQMLqdxLIPYHoXDifTEArB6xiqpNyA9EGsu8Ko4q1GvEYDY9WhGW1l38ghudVNHWQ/ghmFMtxsDmSVbv2jAXQq+wrKIrER+pvuvwRRyMRADq+rzOJrKt9Dzoful+zOaKnA3mj+bYN1XU9bvzrm1hyqDHE203yRFSGdfugmUfOZwRup75Yagpjs5D+is0++XpV8cfShisHW/5WqwD0wkBlYgWLhA3rD5uAjonsaTKKnJV2tcZ6mSGv2bzucSmNnjaGzHT5xk/RmMU0ovTytSySaeucBrMOtW54DOVyV7SSQ7Gj8rrBTDmViIpLQ71Qu/ja+90Fmflm2Z6fEWBMuYzotVMfqmCXPjEM2wZWhBlfzrNm3hzcVaRgLDCQqP2YJ3X7MwuvzDEHbL0N4fq5QmprqEUmKpZpWup+R31q232sizmW/Mpl2Hd+dgxuwF0s3aAPBo4aaHSPvGg6wDwB7Hd3UKuqyKhFh89ViEaARbG72C4IuMZlU2ILrcBXYWhTIsLdYcdEqyspL91xK64nr17G6l+3bZlKQIOzWBzuNG2DmVnACCwcr6CcgdYkS0OLHpciJ+rtEPdlnMVDMA9kRMgpWkAWADBWBjnTC+prLINiMGP0YDVxMbo4lJZOmUmLLw7svN7cmDpvEIUK5FockaPXpm2zDGPX7kfGApm5O1y4bIlW4FpFV6gi05uGevEy4XQ6HXNba62dey3xk77nRXXtZi9uQDHoP2H01c/OyMP9xtOb35XjZQMUxhsKbjkKUW4BzRvn6lZcDGBXKQqXwvoTsiRMdm+LuJV7oTYpcIhDyHIjzt+k2/2eLHMwWM8kEhZQW3sFzJAikG778AEK97r7/rT2Vreq9abAITAkNxANjN/3jLwjaut6RGSuRdANbvJAAr9lvMSguHweGYJOt+0702YPIF9te//80uPm8yCUpfgnqAzXjkUZty0RRY6VMsAqZ/FqbPEyad4UorEppXs6g7YPWyyNbD2SR6r+EE2V1Yv0XwHpfSCDP53Avd+9T79ZWk9OeGDRvsww8/ZBjCTc6L7zHGuWrT+QzPNUnN89P0NL56bf2cY0C4XqfNwm5Gpt+RPN/vcefYtWU1ABX2TIwz62fRsp1ICM6DJe9NuaTTFi1eYL0As91p6voAKYC6avtjCzL32zk2Agu7NN67JsKp1BgFQNREmnY1U/K/pKRYupB72bMz/8y89G3oiej+ZsJcVa0aNfztvvsetfPPPQ9AX0kg/xnA+lwUHEAV23USK+uAj6bu8VV18uqQCYSFUoPYNg6XW6/+rUWyBkNJUFUCj6Ks10SzTj0AN5YseiyNBnqNKhhxrQlJfOQJm0XglIm2yoHfzllItSLHfot1TgtAaifvXQd5Cs4BFZQyBS76MYHMn9igFSmPSunvBDZDaIDUgJB585mb3X8EYIQyqJoKKZq0SQ7jvCU5agBGOqEd+yoQzt8UlMVS6PAPUEIuyQsHviyzpPt1H7x3j6P+CfN6SWLX1937wfpJHroEBEaV0lGvZrx2JlHR3DHrsy/41ng7drSGwQoHSWSY7BVZbi88+GtLZLBIGzFHEhj/VnxqiX9schYS+/8Ecp82GNjDofbHr7bb0cBugEEAMEyhYB2Yi8MWKx9i2YszH2bNhPH62+zwwb322TcrbHcezbO1AA3FHEa9Kka04bqSlkETSzF6uno15mgcuCcl0ZCCPoPC7bGn7rKZf3ub5kami9UTl+TJHcIaA2Q3oecJDYl1e576AQAW0AP4aQUkxEZ4DOzBj/5s0UeYtOgsfUhsBLiJqZIndUQlIifjjfNafWF/wikpn9hzyPKYuFNPU2Dfux+wE0jGdOsld2h3Rvn6fvmB8355qUi5ZABQCtHqLQbAVuM0oGHawdz/epUNuTEyxG/hPJCTbCclymjOEzVoKYGWlVYbZcpSAOjf3nyDJIsR5cSIULSBuew5Nd0IvOqGBRP7OyFYZHrfxoadt2g5PqSVloTlj+LFMCQESibDeb0YAKjKnMFiiQDCQV3JngCV9pMDiorfSH3UhPPaq29aHQBnNVr+86f9itdMhhmGdSchcOBA4FIuF8RrMYHao/q7StOyrvpu/nwS8WA7Qmm5DnAjyyXX2MZ1aWqXgJAasiQhEGgLJNGTZVE6bJXAdylnisrDem15olbj1qP452tCDUYCJ2LImclzDVEierjHYi4F9JWI6uzxNezq1IzkezRqOYq9K/9a2TMp0ergjJTbg6aGRQLwG7gHYegna12So8lSGpWL3IdnFaype5w515x+OtM8Y+2lOfOsLRLShb2hxkEBQ1XGtAaTYfx8DcI+0sS9R4B2LtWghx5+CO0wTcJa46w/McICWIWALQFYMbA+DazAryQEit+K5wL4/xcDq5ggDewAGL+ewTwz1tg5N95py4uqbRMaTgG0NvpNAokHodyTxqZKqlBU/NatZijEOTYG4309L7Gl4cQEATCFkDoSkuPcu2DiURuAN5o4t5umqx07djsbK+GKYVT9hnMWlIB7lIzo+uTsIo/V4XiuFsCgSssqfbYAYQ1WV+rhEMkke8PTGeOt/o04Bk5lo2fVxEeddSKaDtDoqPvj5V2ef2wCxI8asSSJzKcaKPcBsbXCWpKQCOMdosohyY16I1QhF1NcyzVpJLliqs5DN2JW0x55DrH8Tp0Hus9KOGSlJTZW0jgNuxLq6A+r3BfMqUmEYmHlHOTiO6+tc1dWYJKvpfG+lYAUM40yk/9WDMxGyuD31a03dHabeDZ2PSXWdmyf9caKyh8z3FBYDmUB/jAoxwvybN2q9XjjcYE5vawR+nbpB2/iBXicQQGALoTAfgj31VwhtXQzwWUnnXedlMDvefQxiwVdb37pOesLgA2F7WuQvQ+gRWPsxETWsWir0vva6Xc9bOWU5UtpANiNSXpibAaLkdcFFCkjVNaqTEZZpUDUZgT3ot0FbnXzRG0n8fPxLIrB2Hvl+tVbDMAtVEbcnBdBAtq6bUrzxR1IAyvtFjuwU7UO3nuTGFhpuDIH2uHwboBrslyVqcvybQOAqAgJQSMPQI0q2dk4NrDYMjKyOIxVNqEE6rR47ZSBaOzqloYWeC4PlwOC7N6PkqBGvMkoWNlqB81Nh1lkKomUAvhLyKqkY1TZXs06Ej77xkpKo+RjhVxjjkYAqsSPUP7JRx6yTKb1tCOXKGFjBUoDSzmgANsf/23rYGBLCLYaW6cFS5CU6wAHhkbHCnh08nexWc1KJMITbThZZujwU3kugEuyMWW4TgDfJRXQ4vRJBrxD3wPW3qcO+naLJZte/vL/WAKbKQmDb08DqwlgcoQgOVETF/dejRzNLNj94QnWn+efM+YMe4vu9VOG9bc+PWgojE60h+673y749YWwbwOtEwb2gw/et+tvut4xsIWF+S77byc4JRBwNaxC87cj42IYIMBUHHbnZ19/Y1dec51jUn0NaAqGyiKVYOxkrV1x5ZX27jvv2I1ol1S2UpauQOiTTOh69TMnPwPff7drPC83N4rg8vk7b1nh4V0AWA1XlN46ivL5QVwizuYZ9aay0UiD4xGYswY6fEcz7OIzGjlGEpiQSqxcYeedM0WSbAIZgzE4dE/D2WMTGXWtypOAurS0BNwpuiMV+BNC+H1SErI//HGv0CEUigb2QTpgJ1N+19SVrjWjZpgucacn8xAy+1kDqzXQ7jSIPDvun0rrASSwmrSzAe3Undffwr4FZLAPtL6jk1Otlv3ewYGphCyLAJnGoSmR3If/muWaSaI57F999RUm6rzj2O30zB6utCt2WGu/EeZH7iBRaGV1MKskJfcINXE5VsQ5IniwUiWtggKqPktW2tBhY1hLkr5opKeavageUEGRBZIGBLjrFFhTo0YXsyVE6wOkbr2qaO2s+n5uZOvCrz/dJ/3dx1o7OZPzRwVYYTcVANqn6M031PB8W+yHBYu4L/EAkmSa23ZYPklk35hKm/nYdHSjvBWSFmlo/ZvLONDkIQfYo8mIGZCY/AfYmqMh9ujHa604ItclkQLKaqgDD/AJ6x4dYtN/fbGNHZVtP5L8FOJmUA44XbFJLBMuACTnQczlbeO++2GXl5EZhwYW3Xk7fsq8llNouia+BusxIMT+/sIT9tjDM/GrrCMmxLEWiNUBMMJUcLAE4XCi+sW9BNrgrKFGLfm28qzC2uxfM++2Pe/90QL3rMMSUQwih7CcZTS5i5XbyRnRQsLR1liBjWIPEkkA7N4jVknVopr90e/uh+24xnoDYtoBjpImtDsPW8UFQB0xSgD2oMb6FhdaOSV3MbAae6qKQBP3D6LXgWbncSzAp/Ut0CpgyOtp9HALMauU9/wCSWkC7jUyjVeZV00gqvsIQGp5tcLAyohdY17bWEMLWGOHKI0mwUolMWRkYH+kQtyDOKyU5GIQyj7VtKtAsZhq3CQu1GHTqGl3OpxVUWqWRlQa+tcBsOgY12/ZgQvJ+ejFswGYAjE/a68FDLTKnWe1c5pRYxlMMyBhCVrFH6jQCPxprWqqliulE4tdBsAP6oAXiNW1BFMSDqca5hIZDYHhtXQuCgDpxHN73+0Nr6onP2rdF72mmFPFRiXsKrX7Bp8IfMkiSaBPFaUYQL3OMMnnZOu0n/h+AocgZ0nGLxZwl+uBM9vvqoB4PKZiDu+7K2eMJSG4bgLOJIymfv2b+dYCC9kIgG1HBiCJjwCPzjyBaFX4tH7VdOWG0PA+lRSLDZw5cyb31BsbruYmxWk1rQmECcDLmmojjimRyJOUfAvA+vo5VEn7fwFYvfP+sMh9wtTkGmhnXXurbahqtsVUQhIBjCGSLYi84hlUItUjm7J1K5fRFzAN55WxTjoh7akamBIAgmruq1MygU5a7GYrTVuZGWnO61eNvBrAoB6ZITglLMGrVhO7BPgETuWLqpHGcj+Q3vTIkcOusVj3ReswkX9TEnQY550JEyY4XFEGS6v7J5vPPXjN9sarvwgfa0kHYkhGDmPlJ1/YbrxOBLivhfdThaeyCEKdg0MZ4yutq0gdNWmJ7ZVUROejJBjRVDjVH1JIb5DXxMU95lMjz7WO9LvF8EuTrYEOspCrIbEQgJbWPZMek9Hywub5yQu9gsQkgCa/NGRqQmuN/KySqVhJGrg38vbVdaqCF0li4bfk9ps7E0/FlJuGovzF39P8ghRAM445vAL57yDm0DZQCtix54DFZfeyc399pW1En1OIo0AC7VYhvKFGbabMVOuFXCCMzEyZSpW8VAEb45kVHgjYXP7CX2wA01wiOXDkWacgp0YVCZnlYNCUO9TG3fGAFWIjUVBRzEOnLFpQAe2u7k0eIg9d9PTwYcNdx5tKIkLoVfi9yX6iFLDSq2cPy4bJ2ct1hNMwltWOUbkM9Fm0gRx6KjCqW1fdrg7Atoh1BWTIVovDv5OFIwBbjp61OAMtCT6MLZgU+7MhC/P20O2602XQTWguBWBzObi7wcDmZOeiDYKp5Ym44wJgNnhwP/QkqW5SlOu9B9zKhUDlTJWe5PXZjr44D782gXHNWtdM43quSaBgLABWAnYxsF5HqIKYJyPQwSoAK6G2HuSfMLZPz2JmPHq5UjqTAwhSNdy/vEU/WPBO7H5ouhOAlaejczXASizQaVE5rLoAbDv3oYEybBka51E8BzQJVkxALmehS99Yxf1XdqfFrA5QnxBe9/GXjTCabkNJCh3Y8pdfsCQ0nolOA0vph2ct/bMArJpVlDzIJ7JeDFtqjmX+9nbrNX6SbcD6ZO/2zTYNR4J4mNk/0ET0q2t/BYAdwPSlHTBdR9HHXgpbRGcs1YFKShd+BOxuHDjqrGzj0IigJN1EADxGJ+OLr79hd917PwlHtgPiCnK6h9rsKiOtZtypgoBY5HHjxjlQq2tUtupzXvAyS8+b0nfNJwNYse4xzKFHhfQtAAAgAElEQVT+9O03rKyA7vx0hkDAQrYwZnD9tgIbMmqSxSWlI53jgKNqsWnTVhIYMUAEbA4aierHjxvruuv1/MJIHNvZW9lorI/CgrdQ01d5KgWLpF40D82cKQnBIbe2KivrbMdOpCPohWfOfMEuxhWgDf9Tx7MK0HUB2J+eU5cLge/vXgFUsE6FNl5RJUE0TKEkAqvmL7AH77nXotjPApkqT7YDbo5TFu6EAh06YrgNwt1h2YoVrF9l1sWO+daowI9htv/27F9sFyW8bjQ65mJ9cwUuBE4YABCJ4fWCtQ7EUHAYRgoYqEIh7Z37U4eemrxg6AEVSxavpCkBtw1ik0rcWrMtSJLk4qwD0qWlYsN0QfpTnw646cq0xyWTkdbbpwv2bLYcgyaQ2vWn9pq+13f+6r/Vle+sg9ph3wCwsjwzsZ40hK5n2ENleQvr9SrWoZ8tXzTfciLL7J6bGI0ZQpMQYUYsvT+JnPTwTUi2eOPmBzMRSFPY7uIIrIQ2WVlUL8AXDJTK6dorGrjANUZx0PHjAEg/wCyHeiTghMTo0283c9UZdOmKeeQuuOur5T6nMjkMEAK7q+ROm1xgAOEtzZ4h+Nb+0R6f8YLt3EqZlollGq/dGaDRltLekdQKiLr7SRIjUMzfmlhDArCzZt5j+9//kwXsXmNpKktTxXGOF4Bd2Xj5AWDbeV51J/B6BDBS96FRh5cVSEpItp6/J8ZjWaiSspqL1ACmxkGnT+aWUly1OjTGe+hwjlBsZh23EiePHc9346Hl4tLEXpesRDo6l+BoUiHPxs2MZ72I1dUakpbyhReeZ8ALSl7+fTCMliYVdQCUHYDTfqZyUofDTHlZsatkLKLzfy8xNIkzJoF4N4CJQ1yhkxFEk2yJSJHFVQOsUKi8TzUEgf1QT5m4CiJHTUqSEshSbDl7ohq2/TDOMP8fZ+8BpmV5rW3fTK8MQ+/MgICIICAiduwaNYlGk1h2kp1kp6p7JzHNnWZiEpOYxDRjiS3WJHbsiqKiIiCgiAiK9A4DA9Prf57rmVdJ/r3/7zv+ycEhGWbe93mf577Xfa1rXetaE7Esk0WSweLNs1ju/5zmFUwusgbukYAnyH/ioon84mWwbCTS0TnPP8h6BehyvQZANenoCoeFAgBwPoyQ+sN9MMrF7Cm7t+s5IwuIM04u8iscGDxPoqkLip/3E8CqJRVEW/1Uq6iswT1h841nkHtS8xrH+VodGcbnkYx5FZmYDWF5vLf+11nil3X7+1m6kaaFgD9P+6isOaqCRONTWJ+NgaG/9Zl5DLogVipXDBmuDjeOPqeSBxEhiyf7JoMqcMpGxe4ElPVOv6FRVH9Vn70AtpznI9i22VYWV+cWxyar3w2GkDWWIzEEeP83AHYCjP8Eu7n4MMeejwtHQ0d6ndd3DTrMooDBR710b+lEa45d5cvYi1bDPg4jCeqECBDw9QPAihdqYTgF5ep7jbNrOP/L2N8NAPbzPvYxqnCPhPbTZqk5Tz8Vz1twaQNxNKghY2lhnQgwvR9+VmOY51Mt5X+llYJDy/6uq02AZ3Wlkk/qwscjV7NXQRBrgrYeKYH3bCB/F6S+s/It7ufeYGatXHlmBugGCyhTMK7aS6Ik4D0S9SGcmYJU7609Epk0Yyf+yVPjbJUk8vq0PgzJHp9B2eNGrku3kT4wv0cDtgv4HEpmWpRVsciqYigUfQKuSRh9E8ddaLaVNmix9TZDmkYC/Hs9fP7HumtOPjU1r1+d6jG9LyP7Nfve14TmiwOkAcbIUXntgJsOFtsZn/18uv9ayjJ1W1IZk2/KKIU18yDrhvdJMz58Cj9n6dHpJJRp6HqdygzvBjbhi3/5fTqolPIjCzOPA6AVBrbb7L4HwOYffFSaiUB6I0GhWasO/Sgx6VazJj2dWRbZsMFhh0zBzey870YyWkspGvHqH9aFPveJP/829duwKg1s5gaS5beQwZbAgBrIBbCWuA3QxYjLBbCOlhXAap3STEa6ExuwHSMOTqsKBgO0KasANle/9Rqas2UEA3xWoc3NnA4kmxlVMyIdiLF7CfrHJrRtHhS6FkyZchAzzEfgsfiY9UdPsMxfMxhYJ0HBRCOt0AdWBrmRElEDQVAAa+Z6FCWAKFFw4FnGMcrsLyHIAVhLNj/90Q/TQFiXDqaO7ViNLpLA0bBxfXqXkZ3lqxCb44WbL7viJChL9vzdRqpiAGywb+oIAZMtNFJtA8Aedcm3UxOM2U692chS97Lg/TmfgQvXrkSDba6JKQeEcoGrE1BRwUSaF35/TRqCRkYG1kEGnTL6+zGwTgCTgd0LuN9VMz7VfO4/U/WBhwSLcuctN8DATkgnnXAajRzo58p7pQ1b16ebr70J/d5lZGxt0em+k+uz2akfm6iCID20P+ygI0JlIlg7K9esTnfS4Pe5L3wpOldzIDTHgkQHLZtPdlb3BxmKuXPnpmO4/1HS67Gfin8HyOfcC94H7hJ+ekgCYHtTtbj92j8w3pIO9dpquoYR66Ozno82cuYxZ+BBOpjDHisbGQqCsKPyNJg2CE1B67YDmxp9RstlVNS26Rdphy1gtg2AotzFjtUadNdX/fxK5CxrWc9k/nhsPv/Csgju1/75T7g00FUek3F6PIP/DwA2Pougjs+iOjwzdQdEa7CNi8Qff/eH0MPvJYhNoCFgCDqs7kYaRRiYYQf88SeelJYgCVj5zjtR+llK2U77pzvu/Csd1T+K0dJ96UytZTTsJwGwvWTuZHM9DAneaujKbL4zwWNfx385NLUGU7vowbyESsujT8xJ2xnQIVPm/rWBrwG9YVMr1nMcwI6jjUPTE5mDxWeX89lVV2ojhGMVBaQxZycOWvmvzHbL/8bP658ZTvc5kSwyEbasB3Qh1n52AqsvDi05P+8wgR3bmtJpJ56RdqKNHTuapHvD/PTV84+FLYGJL8okS4WO6CyHoeQ1jGP5MH/t7P2587eky294mpL3WNhFBqGoorVaocccscSKinrdQYyXLei1O804FP0gzY7X/RU2dj3sKHEsGF7WazHuF0OGVdJgUc/hqaRJfX82gUgGbPSBFem31/wg/fC/r0ZPu4EEqppD3SYuJ/JY1xfkZMy3CuNCp7MJcAAVFQDYO6/+enr3zp+mvGUv4y4CG2hMYV22EbP1MelVjhQNAqSNQSO9iMuNvGQpMcyUYV8fzNIvvixtBaZq16Q3qTr4IE24nzoNlPH8W9DHPTf74XQ4U6k2bGaNg97nUZat24E+k1hawVSsJvWCSg343SpKkwWwoy2AUUF8lJq516MAPpd85cuU/dnjrItDDzsMlpLyZxANNh2Z3PEpiU876a7fhyXSs3iKv76M0dto7vrwupOwDnIKVhXlcEdA+zUAFtcnanl7C2t7wKChrP8VHMpUAgVSygPUmBjvYY+6uGblY5ZWjdtxQ2Uoe4oFvmboaK0e6XlqssFZ9/Orf5N2wFYJKO0zURMYtn9BZOimkDUmNXAe2dAVTdfcz3bNd1nr2oKVwXq7N8LoP/aV5IfnaNYUVeJIU036dZaBELDZS42t51ibs+ijcpPtE5MC45f7S4cSbZom4FvrunnhWXyEA0zrTNHz5a/GFsr6S3S7yX1VcnsuImE/cOCQdMeLC9LqXVuiqbcDSQo3Kq5ZsGnjtgBWts9rNl5n/QnbAfblrOVrAngLYNXASqwop5CBNbauBiBq96RdmCDOSWq5+/1/y8AeCCaYWOGHyU9HnHdRWsEkSQGsMbyI98zHacLSdzcV0H14wa5lct4wqkkzZ8xEBtkadnZe+yYG7Zx22ilBeq1btybGzy9Do1sK4yggPfOMM9HPPh+gcSA2agJYP+uhDDOwCUunmn7IywR1YgYZUomX3Hh0hypJMPk5dc/xGaqtlUGPYTU8DL1e+5NIej995k2sn6hU8ZyUflhJLEFy4/X4ev7c67xmOCiEjIHkLCQcWfOf12ofhF9ek+ejWlh9enPkj/8WDhBgm/5gGkd4r92wjoSRZkxIjOM4P/oOGhzYp5NY1Wr1zyqOMjbua6NJEa9rouLOdZDCww8+wGhymrjmfP6C7kMxl1729BOpc97cVIQxtAxqC6WhNgJ2HRY1jbI/lJXaYJBO/cIX02M33prysUnp2oeoF8F/K4t5+xhKzx89hTI02jUeCIPb+YBlacroSWnXK/PTwtuvT7XFzamSi84HPLVw2CpAl2nYR9msdPrxadrnLkYHxjJnE2wmMxg2kO44UTvZb4xN4+LVuxqQPWgsTS7BUHwwTOVU2N9aDJfztm1Mj/7mZ2lc087Uu34rs9YJruGV5XQQtWKyDQZUyj89DGxngQdfxsA2c/Duwlu2btQhaWXBEBrKYDEAA2tWLEnL0F1YluggO1V/NZEbOYybOJ7ucu1H1MCarTptwzLvUFjpxx57NPSv7Vxzi6wWLLILRY3fPmxVVmFavoPMxokZ9cguBNF6sh076/gAVTKmfu5sWkgmOI9GHG2vgoFtjOENA4dAz7fhfUdjTyE7vx5t0spHHkp93luRBgNg+cnwydMzsp2OZRlYAaxfSgo6eMYtxZVpe/XQdMx/Xp72Da2BWefZAh4LYcV9Ti5AM6pcN+j/bD/iIUig2bMjzaVTfgQAsj8HRBcMrNZsGYDlGng9EwkZ2BbE7qv7DE6Tvvb9VMmUIoNzK13MTzPxZO+uhjAv3tOKzpUD/byzziObJpnRwSDKd/sovc/DmonuXfzk+qGp6oDZLCNTdcVsgpl/khLvx849N4KBIC9jBrIyXq7RIWcL5rpyE5rx5yQE/v+cJjYH2r1vuddQCuHG14XgL7/7DTihjgk7zPTmvRsBFwLYGUefEf7INi/LzOpbuoXGjPDU47UGkKHHTHGebzHPl8JHaOwaCRR9+hMArRIAETSkHozG9Ne/+VUYftuMsg024tm5C6PB4jo0f6edemo0/OQAbMxt309CsL8PbHwGS4o6FvQAWO2EFM57YM6dMyddylALweEx2OTlAyrX4SrQl25hKxpjcGwQFGxBs7eNvaEp9UpKVdqw/PSnP2Yy2k2hW9xNIB8FgL3wgvMDuOpWIJC1nCdTbGlKf0jXuUGqiGv2eQlMigi6r1FleYrJY06HsmTuNCzLSWqP89RparAhm6fUs8cmTHbrg6EbhhIBS5zx7qhY+5nDR2aflftedKTLFAVLnx3eekF3qqeVI9TD1NcCMMi+LFi0ijGxdSTdRRh1V6STj5+cDihrSh86tCZV9+fnkBkoC8ijtt3ddwx6v+EANkAnQw7SmrfTopfeS9/9y9O4EIwBCFIulQH1bXEu8G2KSFLyab50VOmJsw5K3/v+p9M7a9alX/3+LhimVtaA45JpfuD6euXjgHJAX54Rmk7WXn70GdDo5cQ97lM/pmmdc+7p6dHZz6CvawjP0/wCGzKlygRdJvWkMQI71kWBcUZQyX3SzuvOX34trb3nV6n79RexRLSUzbUST1HARek+r5S58OyDzu0b6NZHb8zvFounWL27OMhHIxPawWSublnscE+APeI+tpHQux4qPADfXYMjzk5euz0tXr401cPAHn/SiXg4Nac///aP3Ac9jmnKLaiEYOlMP/r1r1LFIPyC1d+bcOqbLWMJG2ayNxySYQBuOOXEEbGhFmUZRA/lKu+DewsWfXaHz3n2+fTKItx1BgwByA0Ir1Z9mbXI0qnl5ZdfITbPYrwv5VKbydBzD2aITQvVrWoAr2bsMZqaz6LcRu1qAd3rxQDJ8GN1gbqmlOzI/gcPm31ZfbD0n0lgUvopjiJbtu8KC6YiJ2QBQpxyp/whN240fFEBjurlLf/6vjJmAlEdN4oxljduZ2ucvZVjf2Nv2FwI0DVJZK/JDrfLclJF1bpIhxODQp5i80jyuGwqSP7PKX3e62pK0+NxDtqwfm1awWCTqG4qk3H5RnXFzyer/wGA9d4zxyBdeMT0NJmBHHe9vCi9STIey8+9Jf4IyRrOLkiRBLBKCkJaAYD1M2yGpdfG8rcwsDaXZU4Kma2j61UWcn8A64CAkBkQY7KqCyb/MLT/JwbWTz6OzzG5SlouL804+/y0DsD65KvEW87xPoxA7wXxI9Cqp4do4vABTC5lMBHXXltTCzO9D+10b+4PvSTc34Gs07EMKBjLMJjlSNd279xNMxSNyIBkiSE9s60EjkFu9eD9D0Tj8AQGXliel12tqcWaiusWtPbDB3crLHJOo5x55hYGgSOAlHn288Uz7/HZ1oLKZjLPt/g9G6nBLMOQJWzGwUNSIB9d+LbNW9InPvGJYFH1sldrK3gt5P5573xdRxY7MbQcvbWA1kqy56fYRFbW6mKu6Vyg7XtWIxkx5q4Dn+xmvxXxPJ3AWIvkoJmzTAfJNtaMVRITmGiURlpSBwPdn6FYNiKOxonnXWYDhIvN85d+pnvahZ9Mr9z3t1TGyMLidgXDsHEA2GbWXBPBqZEH3oLJfTeg5rhPfyY9dj0AdisUOl2FfRphklh0DQcPT+NOmmnrMkwYHxJGEv/ZNHPs1LRz7ry05sF70uCOXbC2hjJAmpmpo+nI/vZSNqvGJ3PSv30xreRiX174ChNnXqLLdFJMXxpKENrGAemMXQXMXQQwu/vWM5LsXUZ3SsmP5GeGMLu3FMH/078FwALaerOgKtDHtbFxWynbaSVjltcVAJZDkklcvbTswi6mMwAsmS4LfReeY7tGTU0r8welZkp1XYD6tW8vSW/pA8tD6hWzpluxU5oY4ysPoCHH5igBbAmfS8J0woQDYEIGptmUBIpgjP3MbTAGpSz6UgB/J9Y/MrAb1mDei0WFlHo9Aw9kDQULx59wUmzWfKe+8DxkYd2A+wNYD1cZ2J//9CcwBpSsaVirX7s27ML2EBDevP/eNGDDO2koerRuGrw8bPQ3VEJQyIFYBIAN4ysArMMHWmAQ6/qPSkde+p20u/9QJjsR5Mj81UbqtedGEOi5qAwq//OXTALaOZjwuXQA17BQB+BC0JFHSVMmUNUmADZstHgOAto2NMfLGPc5/Zs/SaVorM1M8ymX9+Iam/cSVB13SAknH51fmSJ/wyGsjJpEN852RvBWEnBH0XhRyaEjcDFj28tkttVkejb3XYDG1Q2VBdYMkHo/zYz3Z2VzOl83qT+fcyvwcwve97cTy4FYpRCCnj5oeW/47dWsubY07ZAaSv9s0oZuzNHXpWlHnJ7KaXxyOuf2XdvDt9UDwrVgaUgmugpGoZxAKINeyaEiG9us+8HAapJJR3zyfcCcpZ4bb7ghdJJ765UPLE9PUoarYIrKddf9OZ2F/KHLIRQCGtmaf9V69gC83PPzzBFEej9j6GwAWGxMYEUfuf/BdOlXL451dwxNF31gnV7H3eFMpug8jpSoFm9XNeBtNv3wM/uYT30UDhpWVqZMnhTjGj30+zIqcvyBB6ULLjyf9W25ORMsWL7yoCuEHcqNjDTRLOO+GB9sLiuE/VqI6fULWM51moS5l2gGaUJHK5NrMiggECR69vtpMhDb0/zobg/E4ntmWr0esc//awmHeX6GbjK2K5JFwZ9JikxFdpB5oDtSNB+f6EWvvYd1zru4RxC0C/al6VMGpTMOGZ5On0KDaQnVC4Couq7uFq6n/4TUXIkWkmS2rAF/ZsbLLnpxRbr8xjlpfdkhAD6kSCyScFigatGL/5qwl9G8WEiZddwB5elznzseCcd2Jh0txAoLJqUD0Cu4Zv11dO0FsHlg1hHsZbRtXCWGhNsThwIxu5RqRisjjh3DqcauUHsW0QMDFoKB5X215bIBxfK5gKmFm1KKmfsdv/ivtP6+X6fOJdjjkcQ7yEB62AJwM+uziCau3vhhd2xaGwC/XdBEXVit6w70cmO+/r20vZiETOmyOltuJdEnZFflJm4kXkvw+32djulOgFk/GjXGY67egGSrgYrbcw89xojaclhTy4vEB8DLN6+6Eh9RmgqdOEXZsZjnVKotFMB08NCBaTRaXMv+NiApX5N9zXj3uCP8hWE8TNBqppr32GNPkCi9iBXZKOQ6Q0lEx8MMt6RqStCO1Hx1/nzM18dRjt2dJk0+iMldL9OEMiXOyyLOJ8eW2zRs4tDGNRbxTPy+SVeWLApgM42zzyxbkcbWTKtsBUht5BpkDDfc/FdGpCNLUFtKidoyvo4rsSb5OeUUPhv3pnGqmYbJdjv5eU39X632qTuUELGJ0bf2dzM/b4cgwLI65Iczz5geE7vC2xdrO/aljGP0XthqG8wtf+f8tMTt+8roCo5tjnPYyxvMuG9ASqD0J6Q7LKus9VWnDDPHzLLK/VUOTjibJqHJGP7fg83aMnsZBLD8nKV5X1cJSA7A5hqEJCD8sonJ8++a310TADZiB2xo8MVcq5XCKHMD/ObPfyUb0e19/P8BYEdz6VN6Z30E08/6ODabaN1XAShN8tmXCD+iTN/Z1ZhOnHZQWvj8M0hOStIpJ5wc4+FbqWRuhZ3sJO4NBKOUEM+OO/7YiKMbGV60adPWOFvGjBnN5LXVSAcHQorhSkMVwulyow8YjSxreTzzSQzW2Io1l9hAQLiZ1y2nImHvQAXX4P3RbUV/V5vbzJW8h+pmm9mv9gmZMAluZartc3JC22AkBK4bR/C6bnYjbzr77HPi9R5k1G+w19zXYj6Xa0LJyXbA84FIEgYCnB11bEJQGGuuMog9gbaOAp6lEkVh/aVDBVKPrZB2W8E9RbC30w+fiZfz4QFg9+xB+gaOMgdyqpeVsebWPbEmSyFoTEomo8vtD3h3gl2vF350WfeED52aXn3o76ng9YVYXjVQuqcjlQ25x1IfAuZ62M+mFlKmISPTSTTDPHbDXwEo2wGSe1MFWf5u9TSHjk41MyenggqE7jARKIQ8edJhYyalN+ka75g/Lw3ooGuXh9jO4lcDGywim3If2r2Bp3w0DTnzvLSdm7rordcJXoh+kSHsIagMwm9NfVFftKmj8VyVMTIb3UZH2lK65bxhjofT+LZ79fL0/O9+kQ7EPL9vyx5sLhrAbVwPgcvN0e3myrZRMMF50gDRBGJWjJCcLHnLoBGprnZKWl80BCDemzGIdemdZQvS2++timkRsSm5N7K+TikZU3MAm81DwBK9wakb77SD0nDG4wlgi2FpLCV1ElgNDHZKNuJv2ETQrEfXsVm9KouymUO5TZBKcDmJRhw1v7IFAjiDV3SQBgPrNs2CngD2VwTwanz0Ghp3pzqYa+/xXvSRq/7xtzSARGMQzGwvEgPttSxPtgPadSQo1LMy7IjQ1HGANHDg7xoyLh0JE9pImaFdbz8Vi9yjXDdgaDa5jowNFu5kTGQc+D3/1QqkmERiHixhDfOO+8DAdnAgeojJuNqs4fzwTMpBhzD3ZsOAEWk6Nmp9x02O19d/uBMArdWXqVgbwa+CkX75No0QSBtpvtBSp4nPH5meJurc+yHokf2vIMbDWf3lizC053/yk3GdOf1rDozv35zlv+dGFvpRZHdlwXOB/30bs57jLz6vxBV/ZDP6yoBe88s0sDI/zZw+lmaQtRjwY6vy6up0xKyPpAFDRwDw6tKiJQtJ3IpD0hAMsGVD9pi2OGNrayjVwjqaPOoPDJMyHO1UcW9LkZYYCVSsoeuuw8aOg66M0uTzL87DYmpOaOX+wCCHj374rNjDuZWe84H94Fl53dls8mwnZJIBS8HujfB/BLwYhF+c81z60X//MDRc7aAOp8TNOv44hPuD0bf+Is3Cbq0vGf0COlx3wCb47PTlncIkuV/84hfpJ1f8OEajFhELZlKS+tJXvhRg33K8fWGypgUcLsF8k2C6zq1iWN0NgyW6ckspI776+hImXr0WZuJqRJvIjhvJ4AUgWeOI40AtrfoMRbFOWMu8iXOf22CY8V2ZT2zA0P2Z6f3+f3ZfjBkABRkBz1/BmP7JPb9jabiouB8M/0K6/huQF+1IX/jcuVzbO2nygJROPnBAGsEAAhZtNkYaz9c06ODU1RefYUrtadfatHfF/LT4udfSj25+Lq0v1ge2KhKOGKdq04vxye5+/lpR5sjIvSTxQ5EQTE2btrcxpvdlEo1BYYEUpxWVjsHDK4gpsEBMTvRSQ3pFOTgYbdhWJ0LJpAhq1UCqWSfQBYCVLYtmGypV7rOQIds8xb+Uo+e945dfTxvu/23qWPwc/s6AJOMq+9rKW0xwI0YX41bTSAJdZNwgRhXz/p08002wkLUmxzRsyjJ32DWO9KGd2FRI/CmkMtFILHzi7nvSxpXvpFE0sZ6Al2wpJMYT6IqXvDQvDbKZt4EKkokEyd4eXvvbONz0QVvYxLpqhfEMfbH2VKyvgVTBxoypjS5rR8G2a+Gn8QxrznXgGAiHuHQAkNv5cx9J/8OPPQ2LzfhffCxH19YibynCV3cjbGPvSJiHIYfZgnRJnbertBLmdQHuENXEzF2waer8LJV60Jej624gUY0+DJ1MIn5HsAzNtkmpa0yGtRWywAEdAou7776bdTUHxwGapsJG0Wt276MVVOoUyWk2ecr1GACPuKvlpeBVcKotl4SJ4Mjzs9t9YUyXYYmKXiZTKoDJ1KFDhtAEztiho4GWXDbgRCnXpFa2FsIpbPaU+PRUq2QDhzDkRLCzgaS9jHK9yWexn9eGRZIiKzPdamAj5pi1NKbjqchMoFnnPny+l8P4BYPP69u0IyBvA8DqeKBhv58xRyoYowWwBq7f/+H3kSzLhuZ5vvFvyjByANZx86+88lLIJOKM2k9CILsoCPzfvowcMrA1/OohFY5U70rTzjwn7RkwMi2iSiC7XkUzay/HHatdxlVoGmf+Vqoqyq+0RtRdZSM2lPZtWL53Qyp9OPq4o8MubcN6mGLiptcta7mR9T+VvgL7TZSy1SIFOBgnjGeRaPj5a5j8qf2azKyAUW2se1s21pGzNnUp4xI4NgOce9N8eAxa45knHJ9eff6FeI6y04JSXSMcaW6Tu+O/a1jvPj8BsRrZs6ZLUgoAACAASURBVM46Kxjtp2kmc02qfR5AT5KOCa4747w+4MOZHvce93kv56Vnrw1z9pL4c64N16vXqXOFSY97cC/fX8N7maxMgZQ8FsJOWdCq99ZFXGpHRjAAIjGP5DifWGTD/BiGIcxn1LPNbifilz73uWeRENx4ffdobtAoBhm8cfdNqY4pQpU8VIXo9QTeBoJQK9F7rxZMlNbPuugz6YEb7kiNzKe1skDTKywti3TikHTgsdPQORYgIaBTF3/DSkysa2FGV9Np3fTy3FRJE0EB0NoNqa+gnfDF0PE7AbuDP3F+Kj9eDW1V2gX4NOj3ZRPoMdgim8LPFBRQpgfQGQQ0C9/IKNZNG9dFlukwgXJK9W3LXkmL/nJNqpWtQoNYapMHpedOFrDjY2V3Qu5m6Al2ypPSb5BJgvz3aVQ+/aj0ZsGAtLGN7Ao2ry+L4LVXX6SRJBslG8EBYDHj0KmUdKsQEyN1cNqWMgIyoRYCydTph9Cl2Cc99OhjXDPNKVpLsHm1ZtELTtZJQ+g6/PTexXh4HWyyM6VbyNqLYa9PPQ3GzpGSNHHlgFcOwFpizzqrjYOd6WdXfBcA2zfG0O4kK+oAuDeuejNtQ/vZH3eJchwZiinHObc5T0bX7DsAAr9P8C6I8b4seLSWm4ZPTFP/80epG7CYdQd776MuG2Azo6c8KAWvjsIzDBukXLq+KJCCw6iIe7XoV1elkTRI5OMq0SVgUXdmU47lWH6mg9fi06Y6DtFN/dkEfWtSLzS4Bcg4Bg0ZkMqr0eowsagPIK2iL8G7qjhM5L2Ok089DU/FfXTx/yO0NJbZPvHxT6BLGxA2UGZ23l9Z+rls3E9cQIONJZM4PcQF2djDnAwi2JFcJOthB+Pnej5vjN51zUT52b/0vI6yFO9haCI701+uvToNx77tzJOOYAjC8rR6a1N6Zfn2NHLslNA055P0OXmqPcpyGQukXZ1AVfN2y4i+sgJ6td0eTGPRmTmRxPJPHILsnT9gLVdBwDPjXbJkKQGEsX8AhO9973vpMCbhhMUPnzGXOftess0Z02LpkEOJz+/gAAGOE8tKOchM6AKY8znLaEqb8/Tc9JOf/CzY2Dx+bzOlQm2w+jDqdwCg4DMYdi9iUIS/ch/elbJ2/vIoPF+1CPsSI3zX0IDlyNQPoc39+mVfDzDolDKlnqFGpXzmxBcnB3lNPgkthjxMO31mJJULYGCXMmvbxrF2PxeAwIw+xjEKS8P9IrPQyvZ0z/PKbnKs2cg34qO9/6RzT7znv5nOPFZCrIesbJpBXZ9zpj30TcLFgL1RQKx76cVFaf4rC9M5Z3+UZ1aQXnjhiTS2ojF9+xPHpIlMr9LOjAzQsQupa8D41F42kqYVx0ziL03CvXvNxnTnM4vT+gI8jNUC20TnZyJxtZpQSILfChDw8y1f8Ub6xCfPTlOPmpy+eTkNLA12MjP2NyyZsC7C1qtm9Mj0xrJVvGVlsEQVJD+TDh6btm16D2BVFYNSdIyx6aoA1soDtH4v/qXgWJ+5SaElVxufDPLtZmjE+LKChnTzlV9Jm5+8LbW++kQa0cZa5pzoZE3al6b2cxd9El0jxqQhuIesXYi0h8aWSgcGUOHaUjEwTbj0W+x3mFBkY6iAw5WhxIoYtoRd6JlXLHo17SCmL0MeNhzW6ESkAy/DoL1JY2CBumGrKz4L7pFESAvP+/Irf5wG4kNpu1mz1THWts1Ndj4fgN9ozfBBaShay8LyPvF5jDtamyl8sKGwEHlcFy/UiybY2+66hclxT9PsMhlmaQjWZaP5vqO3bXzij6y7bgGxhti7gMp9yKzsYdCgvRVbJeO2QLdISQznoZITAWuMWzVW+nx7kiDBoH83MbRJ0jWtLvGSSy4BgEMG4W4jGxnsl/7IPVWkWJVRHcgaeKIxUY03xE+zwxRIBrq4F2rXKwEkNuLG4IMeS8YAv4JmrSlDby2zmyV/xiIBrpZzvkc2ZjZ7P6Ubfmb3Q7hAsDVMbAXsA6jOqCv11giyolQvG67nLDEj3D84Y4v5XL05/4aVk+gfclB69MWX0lvIqVpiYA4ytZ6+hCaAfxnJvIl+rvLovcqGzGwLI4afX8WETxLokB55n/me1Ryvw5HfdvU/9dQTYU0WZ6ZPnPXhH2UJNie/H/b/JRrkQsdornUKrGkR63TiySeltlHj0sMvLCDEYPgf06RMMKiiISMZxvUWAs6tKPRF+lWDfGUj5NQmAKHVVMffur9OgzScN+8FBrpsD3egcsgHByOs5bzSfswqmwMYlAWYOMjgClKVcGmt1h9HA0/clYygPQ7LzZAXkMS9B4NbU4vXK701r+NeMx43pMlTJlEVOzo98fhTXC8VtKVvMp2PWMqzLOOc3A2JVkpHv0ytSat3SWLlcJhREwPdnhqQQtTW1DJl7bBIrjw7BbA2cUnyOLbXXhnPj0HoWZ0WOeeZp7FLXBYgVqcMJ3CFrhos5H7ZwUQ5XQZGjRmbPsKkzDr6izaSyNis6fNyopeHeQPWZH72nVyn+8rpkzaUqdPt9chNN3VPQiQ8YtTAtASd6j4edl898dhQO50/z7NpYWHQBpQKmQhy4rnnpX/ccneqppuzmDcpx3tyD8xf18iKNHA87gAs2Ao0TnmtPKzq/mSxQ9Kq22FgF7zEVCUOaBZf5L5sLEvJJfzsdjxkaz73uVRwxNHchPy0jc76bt67L6BLi5ZmDoo82NhyAp8DAwwdgqp1695Dx7URS48+4QSgrUfT4ufT0lt+l2p4DL2dF2z3MAcFja8EPYKJHagebkp1CMpdajLViNDEkM/fGwr6pG2Hz0qLsaBZv8/JPcVM96pMry9ewEG8OpvExb2xq3Y6pa1BlKxr8be0tGgAU3fUAqNwCA0I/QZWpYceeYyN3geQog5NDSMHCKA18yJtTO+hEX1vDUAcyxi1TDEzGQbjlFNOi58xG3HTZhqlzMw5K/Rmh7EMwlVXXo7Uoho/zYbQXbbjR9e0YmnafQ8DAdCilmKpVEyZVXN6N7mMHI8tGigKBDIBOrpSEyB/6wHT0yGXXsGO4v28y9a8dTAIuJsZjgdA8FU0OY9Xy6QAgUzidzgUVr+VlgJgh+OAkIcPbKfBjvcuFOxZGsbrt4Po146mcA8Z9jtl1Wl5EdqcXrCqlOzGTBhDNRNP4T1MFKH8PKxmQBo6on964pFHuc+lGFh/NwzyL7zwU5G1Dmbz/wW95cFMZisSBHGJatrWItF46pk56d8+85kARzn9q9EvDpFIXrKvALEBgPx/GRCLaNwDZt43vI5fyYEgo7XdxGTQVSXp17/4XhqBwf2nPvkRzNWXpjXbWphix7AK7JK0xinBH7MZSYpHp4dsDYL+gSQffQhgOlPI3jixRZbeyoKBzBKSbyegsAnJA+tP114bjEcuwLzxxnICSe90+Xf/O51Eeb+De6jMJiePsAQ1n/LnOeedlx6bPTtew5GPtbW16T6GLxRxyFlR0PXAMqXlO8f8Pfn0s+kb3/h2rPMy1vZuRgfWUb62yiBj4OGifso52s9yn+Mg5TpriBU33viXdOklFyPzWY2dUHu64N/+LX3hi1/IpjAR0AJjEgcsBVpRKbEM6EEqSOADh+5bppg4s2jp8vQmHcW96HA3ZRJHvs+Ix/OI7/Y8u/2ezfvPNijU3IP+p+f+/gLIHnzuN3qeew/gNYFzbbB2Q7/rPkDfUEI5/OGHnkSP/0b6wn98MTRjG9etTof0bkwfn1iZajr3wPzROAQY6LAjPFWnTe190qs7OlK9zxudZj7+z8156Cex4mqCRem2vk45dyoeiU8/+Sz3Gw0579fC9z3gKkgeKolJG2F825FwdYIebRrq7mSC32ET0zj0dfff92g04rYCVMdNGJumTZtAgo5uVDN6JE12+1bhd71p4zaa79ZwSNF4RwLk4aHvrqCpyCSIQ9oeAmUy5YX70o1XXpy2PnNnanz5yTQCuVkBQEkAK8nggJo6Dp1ReGAOYB9vXvxSql9FhQyQ1NZJ2bAMOcDXvpH2wMB2I1mIrncY2C4+czH3dRMSrVI24FpkYXbR76IZxIVvoup6LXYtGP9kqAFb5ERcW1f6MhrtoTBTpjKNrHvnqtv13AaLM9SmR+JGDXaHBciUEiVf3VCsOEmPCCkLtImgEc8u+dvvuCk9/AgJyIRJuJAwJhwtohO2JLc1fd+D9prFCusMIaH8yfHHJNiyrcboFqpoHv5vIuvxe/3ZNwK94c53x0ZLALj/GOeMACCh835zwMt0vYJ84jdMZqpCcqTfbObdqowg0/DLOIYrgcysADYcM2Jxxt+tytmjYULsOSXAMBGWmXN/hU5cBtXmsB6pUbjj8PrhpyqA9XZEVcR9k4XCsFyMPaIGlthiRU3pjqV5rkXdeyv3QwY4NouyA4EuT2YI/tVqhBtx3ZAo6t5bl/pi+nvYIePTXPSkb21Gj8r3HVMraNUyTImVFYJ+xJjs82Z72GsMAMs9+eEVP4D9xd0lmGWeYw+AlfHbgHxtG012AlhL7NmZlUkJ/ONI2j2ss/+vL0PUSD7jVEBlOWt1PKX/NhqOn3t9ZdgX6v7gPaigj6MTN5ChDD3oQBqoLGfg4H5oUWvZW0sAcSQUANxBxEpZ3+nTp+H7ujQalDvZoyXEuBpi8QbwhUSF1cXdALS+EF4mNt5f5Qf53JshnBkONagDxN0NSfCpiy6KZuaRgMmnnngizTx8BpMLN2Ix+kYaQSP5SNjL0xik8Shk2gBGGj8/90X21q54TsaDvVSDnWwngLUhKwgNSLbJxB8rCAJYHRsOnTYNG8NDg5gQPLqulA/Yk+IYWte5yZcetKfg//8iNnBbsfNcv349RBTVcJ5fnEfs31bOl10AVr1fh9eMDt/7eqpqklFqeLWkk4XfzWheJ27GerCyIFHh0uqZ1tVr9k03d0/FSH3oULRct/wptUNbV6Of0J6JKbZpHw+tGdZzIyCn/MAJ6XBGjL6G6PpkvGN78eErKfM20HG+sn5t2la/BZq4nMDHpmMNDxw0jOlZUM433YY8YUmqIECoz4yL4HUtJRcW9k5b+VPz759NiRnWKY9SJRvLZKrMLNIwIzYi8y4gg7EMHvuLTbiWZhLHm1nGd6CAvmC7X3oirbjr+jRSIbHzoAWwlLe0bVKcKutrGdsvAWy35tmyWgBYzpPUCNjcOP3otADAwcwHAgbm1WWFaQm63DWMTdvOommgNC2yPGTSRFiCoVhj1AJ+LZMAkGUjsEmawrSk6v6902x8NAsLqgK8mAHLLG2mHOUmNaNeAwgXwO6s2xmLppmHVl09JJ10EmMYzXRlvkMDlQHY7CtjgfyyhPqrn34v7DXq2JA2hHXgvlD/5uK095770oCGXakEAFuq44Mavp6yaDuHsH6KWtcUsLEMTE0E5boJR6RJl1yROmByTEa0U4vST6QMAkNBbO4a1I9l2bkMpeVVUYm+sgUr30hLf3NVGgH7WtCKhIAFB5eELY8JDADW6UQs6HYOup2ApzVVg9OKkkFpH7ZTNsxMQILR4Tri4Q+nLFlEd/XgYX3TM08+HZvgsm9+K9jwCy78t7BcUbd55113YKV2QAAhGT1Hli5csIDu9SeYsHVxfN9AmHMSMKHIWLYPgIvsbQaF9oMyPf/8PoB9H9xmPyMT18I1DGetf/2ST6VDxg5M55w+i3Lk7LS5vldavQcZDnprM/AGptEJcHi4oSM6YdaxTFoalcaS3ZYTJO228dCwOcIykqUi67iODZShF/TKHNyABlY235LQHOZKP/HEXMT51em6P/85HX3U0akKYb2HolmyTO3tt92GRu2N9O3LL09/veWW9J+XXYYOrQiJy+y0hE7YS75xWQBXje9d25bvKmHT7r33wfQfn/9SANJBHFB9KIN1w5rVI+0ZCWjQrsaGD4NpppOzOsIzI5he+eMr0+WXfzf0WO69kwlqNtPl2XTB24Tnq/k+B0CAWBnh0A8KYLPmKqsAvTi0XwOgr0S+04uEMhqirA/nviIZyZ7YP2HQnteIZyQA7XnOObZ9f7ia++X910Lw4z0LQXmFTXRyxhmJrw4RBjO/N9Y3z/EH1m7cpHT2R8/FteGaNLN8V/rhhyakCZTdi9BPMnOW5AzVQEG/VFdem7596+zUwsGkz6vexk0tsG29h8Vrd+uHCRC44LxPpD/94Tp8NusopfbhngOeonFMFpqDDzeREkY/I2oHdNCBj8/s6WccFyM+58EKt7YDSFibu9El9q4CuKEJtazoumkGwFrdKUGS4Z7uDA1z1icQnqQ8hzwODacLggPDLqy0oDHd+LNL07Zn/5b2EGdH0FSWT9nZqlsz4KGFClkn+rThHEbvznkZxxkmHe18N5WgVe6FG8eWkv6pFgeRBrymQb3hCNOLhl2T2i4A1zK8X3eTgLcGACK+A0CaOPjDOYBvWObPRM498ZtDQMbo29/5Do2NQ8I/1P2tttQmk/o9TSRXSLxGQXDQj1CgbCMfiQZkCHwDTxJAxx9BsQ5iZvh3YF31jwcepmw7jcZY+jrQeNtMJlsVndRKE2Bg9ZfWokyS2jXrv7kvX2fE6B7Wu9fhgW6MFzxKsEydfmiWFPUwsFnCzPXaXMRrmPi59u+8/Y4YQV6FJCGfZCKzd8uad3MMbC4RzzUkZVvBizL3sbEPXW8TwF8HH86eqLqEtCa7hZbSBbBtJEpdJkw8Q1/b1w0dbJSaMueB3BCX6Cq3KqcfuOxs4OfsumzoEWj5R9/SANR8vwRwP27MyHTe2WcxHveJmBjYD2KroLkh9UYWNvWgMelFKjhvbtiKZSUaYuJKsUxdD4At5ZzsT+d9TtqVi8ECKp01vnP5t0nCR8flmniJC5RIyNRtINnbjs7yScZ7qyEO/XsPgPXeCyRz3fT7hft/+qsrbQQ/O60chwM6z0YfxXCC0RPSKyvXs/+4h3zGZhKwMgi9UhpbKzn7OwDn9rH3h4GdwfAdiYNmfZ8hgJwoJbh2imcDEsIuNpfORgLHPsZX9mY366MW5l8NqySWbgNeqw276mcrkLIYggSt991zdzoMAnKA/rC85gP33gv5dXLYTb3yClZ3w4cwors0nf2Rj6XZDz8Kq1nD2pod8dXSvuDbe640RF/1GPLAuvXLcek2ha2COJANdmyv8hm97b0eyZWBgwfy2Utj1Lrr3e8fR6+EP6v+2GRO7/y3YHx9hv1wuBDHuJSsYjRRcW6garETgNtA0mmC0UDiFeQL91Z5mPvFioLnhmFe+8ygl6yWPXLrX7unH3UkQwNgOW4DwM6bkyoR8mp1sBttVAMLuJUHs40Do/eBB6dZ534cO5P6MIRulDFE+NSma0D9+rSnbiPd4Gg8ebCNWEoNYZzaEMb4vYH1UV8sdsq6MXjmjfX/sldAyr1XIYbzJdVp8iWXpjbKNq0taCQoAeg5V0JQzVOjgG4rdJ9edbB8GbBbu2YTLBsbAdA8fCQj52jy2fLU/WnL7L+noWaeTmrhM7wPYL0pGvgHkCNmoX31IDK76UD31Yug2lTSL609ZGaaV9+RGgl2/QgixRwai7BxeY8O/zqC0z4Au7Y2EzG5HoXmZDg6HpsgvPkysB50Uw5FHwsD+ziAqwzGIZ9DQk1mOYexmYTj0PS23UaJQzF3HcbGZh6WowajNT7++BMiMCiZyGWfuXL3/gysE71+84sfpTIAyy6o9V1ok9sbAbBvLEp7/35fGtS0m4ljDQB59WweupnDo64DAtjwZaVZysNYALt30qw04UvfSx1FapVZZep7IroLDgSvBNoQEMbDCCAd2EGpAffAwyAPpj0tfy29/ttfphrY4EL0rLoO5MXwBAAsbLDNdGp92xlduZHA1cyEpc39D0gNeAa2E8jL+9D8UNEXnSOOBmy3UkT0g4b2SS+9QPcz4wU/+9nPpncxbD7/AgEs85U55O666/bQQqspdfE753wJpchn5z6fPsuAAp9zrisym3qT6Wb/9StYhkBCPaCIzxmfWYYvStVxDLz/awLzLtZqn8qS9MufXJbOPmVGGljWne75+wNpXV13Wt+Cdx/lYTu4GupgMNFuFxKkG+miP+nEWawhkiDWUV+m0Hn4GETsRBW89mXDF+il557RnBzwuBVWQQCr1Yrg/VUYDL1sbWK45ZZbYeGmx0AHg3Ypv/si1izqpTwUr7rqKn7+1QhI6qXMcuu5jtPP+ggHwahIiHwfNZuWMGc/9iSs6VcJfCPSYA6Sg8cfQIloQNrMwWCzoQHKa93FHGzZR5sWbPZwzPMVV1wBe/uNrFRHd/ankRucia7K7Nlr0yYrJ+kQuAWAldnhOWkSH2V7DxwO1oUwhO/SyZsB2KxJ6/0va4nRxPW/HUPZ9wMw7Jes/E8/nUWGf30hawzuAcshloAzFrCzoxAA2C899siLHA7PkSBVEy/wjiYQT2pdkX5w/PA0ogOrQZiNEiat7dImZthBaVPR8PSje59P1eMnEsqIr1Rx1Yq2tWkJyAx54oKWO+fig3zrzTgNrMTuCqlC6PdkLzjci+lNsBGuHReYQtZVEZPCmhs3o08+LDwkH33kOVgRxgnT8JQtZ36W5+VMeyUEJTQXZQweSYLNQPzdWFqtzY1eyfrQhm7eueTcXxo/lRDc+NNL044XHkg7n5+dhiNZKHL0JY+qhWlEzTDI/VjPneghGxcuT23r38apZkOqZs3mMU50axFyq299MzVVDgb4OU0LUGUDl6OAAVILOXBt3nNO+wZKrjNpBlzK2Mt3tAaMErHxxjgm0M6kYIK+H/437iXEP3V8wSCy9usZTNAFI1E7qir17033N7KegUNY36VD+SwCWe+lUyTVQKK3Zx919+qbZt/3TPrr3X/HcuuoAJAO3zCnM3E0fssQtQIECwCFRcTGvnRV+57ug3c44wSs42n8soT9t7/9LWyOjDVTpk5Np51+BhWU/5mBDU0+yYD6zd9c/evYo71J3POoOAgkcw2FEXkCxGdfuXJ4bn3LijqRTIlbC8DESoxNV5n8rOfnfZyAPIFKWM8JYFlXhVy7X0GUZD/sD74PYLPqn0mqzWk0mxpDbbCN7ZIlDzbXODEq3D/4TONo3DzrtJO5joY0BxcRdc+e4Ur7qiCNphxYm15avDQtRUaTevdlDToCWzcG5XSa2BdG+ThHPORcRYxnuhR8/bKvMTRoYoA7JVTZaF4nU+0N3amlZgGskj0XjJIGv7yflrZlEgNs/y9fwg7cRtN0mNUqiKzhJCGFB01Js+e9xscoAow72MGqZnaO9raBmYbpPkjw+vbDMQYpnBWoPYJUzjljpcSFOlEnXNUzwOj1pW/QDA5Jw948+dRT0FfvwIJzdFoDcylxIcOss4syrkHDBgN2aZ7jNZrBC08++gha8WFY942muluRnqCx9sgjjwj5zLx5LzIRFHDP5z7i8KPTS0ykHDduQrr3H/dHUqOrgC4UzazrUiRD7iWRsUMPvP8zZswIEL1s2fJouLIvx4EMd951VzxbnQ50BOhk/y4Fw5joKHlQxjce8CvwXUtPjqA2c0Ow1yFL9pbhwBCNvyFTZC+7Fimp2CMUFoNWCqKqofuRvQBZEue69Gm5j3ydXo/cfmf3MSecwM3pSq/dfm1qnf90Kq2HzgdI7WNDNfKmTTBhG4ndg6dMT7PO+ThvCBgL8TdvhkVLE0FsG2NlOxuYtEWQL9WCg8xiEGi9P/rRJb+/Po3YsBlASscrQLhZH0xMuQv0cyQwb6SUNeXir6ZmHkInbAJPLcpDRYh9DbDqNQtEjNEJ7BaijEgD0qaN2mDYyV0AgB0Ig9Se1t5/e2pgkEF/Fn8FmwTeCoKCXNv1q+6HRWYfsetYAOvNENB22NhEZt5Y3D9tmXF0eh3GoJ0hBnbCtRIIXn15XlpFOdqpH47HlKE46MCxlIBHUgIexHVx8ALcBbCCuymHHQKA7UP54hkeWqaBtYuwIDQ8ZP4CLDI3uwgXvbYI+pxZ1mwox6YNxZbluOOOj01bjEdqLvvMuRD8KwN7za+uyIx+mWKxWwDL6NjdSxakxvsfSoNxAChEd1ks82hJlsCir2GH5uNhZZSB+m7KaM2Uq/YefFwa9/nLGGaBdyBlfjPzLF5avnGj6vsYMZX/ykh5B222khEzQ9IzE4uNpa+kN353daptozzBc7C8GPZDBMwCAmBYT7EWOpjXvg7Nb/HRJ6c9oybjeIGWD1DeDjvTylroxHOvEKaovJoJUH1L6fZeTDluWDrvvHMDwF500ae4b5RCAH233HoLwwCOztg27rESArPA1wiQHzn77Aywct+D8ejZIJmMIAvA/xTHIir3AFj+QQCbC3T/CmD1lRQcF8Om/faq76azZk1JA5mdPZ+56gvfxouwAYBeiL0KAL9xzzb+7OT9OfSpcpxEQ5QM7FA2/SAyaEGJPpeCS/0YtRnpZdNFHCiUB2le2wrzfP0NeDFziBxyyJT0AE4B9903O8pNyiim43epk4ElST+vgxkE+dqh/PGPfwymRTb2bYLiUdyvhx9+iMEQ5wNSh+GlbMMESakTaxj9+Y8HZqf/+sY3IzANoVP1EKzjhgBgLaM2EkAs9QhYff332B8v01Dm/Z15xBHp17/+Ne4P50fTQDUSie9897skZseHTCZKoZwOBrSYFuXfA7xmzWWeN0FHwgharp3/2uK0BkN49Yfh9Kr4LjSp8eRCF5zTtu4PPzPQmoHX3CEfCtMo3eYOrv1+I76VLfD3vxtrxITLg96kOhuE0Ikuqaiwb3rogWfpXn8J6ccQ9rTxBMDS+Xa6eGppGl/QSl9T/9Tn4EkMBkHKQ3PoLhjYHz/wEpKs0Smf57uNBrAq7N+6AIwldO+9wyhsp/V86fNfSH+4RgZ2V3jPyizGbhPb6+BiRUQrvBhQ4gGBhGDGhGi+uPWWv6c179kFjLaY8qSshlY6UYp2/KggjHVlx7JAMA4M72QPOIr0VKBowhr7hvHMOCzczKcupwAAIABJREFUeOV/prpXZsPCPpCGAWBLTE614AMo7ysZkCZ9kpGpaLbvvfLXVMAA7wxWKAGh92Jfb6bfYSxMf2PVUNYIzGRIkygp895tMHImXfUkQSuWv52mc3iaROlesY2O/+iiZ+27Nl0voRX3GbL21KlWhQQnG9Fqgr4PALu3nmlDvWks6WKkZp+9gNlhsNxD8HDCYJ54Z/d6G/Z8hTzX3TCDdTv6pVVvN6ebb787TT50JvZ1g2hWHBXvaeruYe6aL6F02ofqhGy1elwPWFnXxQxg0Z1FAOt6s4nF8ZvuB8eeTmRkZjhZCL5z67HH3SVAI+8j+LPxcR3gpYyytANw9v/5HM7K/b6vHU2vsS4yqZnMsNriZv1hua82fuYYW2UNAUO59tDD648czgOZZGB/XW2mNciuN5doBv3BPVczq9zBDej7u49NfCz3xxSukMKVphNOPDmNJKHZsnltWsjwlhao6wG6sdBshj9CMLCLSFIWrVqDKXQ1EsL6SG79/RbOdqeFWTFwMwbTqwSR/+7aVRcDG74CbphGabvVccK9q8P4351rA+46tPea6ishyCo0OrlkFR/jRw7A/nPg/2ckGwCWnz2MZlIB7CAqDFWHHpnmLF5B3wBYJ0af2nwKIw0jVAmZV0bDcp/qChqPhhDLqUro5sFa3so4bNliLQCHMFZYH+FVK1aSbD7Gz/cNu8CzPvyRYCMHAlqXIftyAMXBxA4HDnh2D0cOsJu1bWOhz203BNi7jGk+bOohkGPF6Zmnnwz/VhOBTZs2hvuAU7dswKqrq+f9x9DA9XCmiyZ2m/D47AT46qGNA8bmasB1TU0tQBvLMJq49J89YOy4eK2Y6EVC7s9Z4peBllWOaqbSHtaY7+vyMdbEcAwoaStuGZvaCrh+KYC6e7xRbbakpXRSjz2bD9y4Y6zLtoqVCv9kZ3iLY5v994cBsCef9iHicmN69Zbfp/xlL6SSfbtoDkCYDphqNJuBgd2J9cEEpmqNPfxI7EpYClLyAMK9AMlCaP5N7y5hGPrWVMkhbodxKwh0CML6vtzUxddcnw7YyqFNc1ah7CwANr+ccojZf0mftJ5gcNilX8E8f0hkf34Iy1aFeLAW0FSldiTKTXbzem4BlppxyN68CSP1mGaUR7feUH6+I62647rU8eLTqRqRcLnZEDXyToBqsI1kfkUxBlLCEE5FUGxRnf+EqJ/325OP5+gxJ6R3imm2gvsTmDTTDLaEcXQrGLum6HsfGhenZxyEtqx2VE3qBwDPprsIYG2ySdHE1XdAFR18c3h4+rlm5SJPoFwpexc2EBtYZCuYVtVIeUzNiwFOAHvMMcdF4CtFwpCzbnofQPUUueNg5gD47VU/jGkzdSz8PQid2/dtT7uWzE+tDz2aBglgcSEoZOMKYM2Y9eHs5F61h6idzy8bAiXeSkKyd+LRacznLkndxYw8LICqdwXFjHkBqoecADbLZkM+4B8PUruCHRGphIDn1Lbk1QCwo9HJFTllxcMQpigHYAP86lZRUJFWU2aqPPHM1DrusMQRH8Dekas2eKH6Sk00mZT3IQPuX56WoScah2fchz70IQzHl6VPfwbpCZ/B7PUaTK1PRP+pwbfCejfxarLAt1a8nU6h6cuMLWxGWGPF0VXbw2TI4LkmAsHK5hnkskCWu+dm2D0J4P7kbLZ+ZKlg1yorCtIfr/5B+siJ01Jtf0ZBzn05vbRsMwAWh4h8gitrv6EOCQq65CLWZCe/c9Lxx+A1OYEKCHpXplxpLD6QUa29YV8ryYSVRmQHic+AQxS90l5cMa6/4c/YlOzE/PoMJnKtS9//wRWhbfzjtX9Oxx83K0qeZtdefxkH7gYOxGcIRGd8+MPpUYCszMOnYEQ12V6ApcqKd95Lp59+Cj6mgzgMADu8n13b99z7QPrmd/47AthoTKunTJoAUEbTDbjN+QL7Xw9DWY+7yc5low6GCf8lLgS+hwFnEN61nzjv4wz4mBKHrEFT6U401gWj1gNg1cC6Kt0rHjQGNuLB/IVL0jpYOQ90E9pIqCKpCu4nqgPZ97N/6cmreoBqBmD9Z7nUbITs/qxL9i/7P+/cmNn3D+5YG0pmNEPP3AycvFeIjdZ99z6dnnt2YUiFnLI1AFZu2I4F6YuT0fZ37yUJKU3jKKtv4f5sa8dy6Lhz01evvTdtZc90CN5adQJQzW5CSJmQDdpMQ9N/UpW67k830DjniEo1i8hiBGkkf22wZtHOhLNBoUDKQSV5dSR31enqq69OV/zgl/hMroML6APwssHIypDlwsbwN9ZaKe6FOsZIBrBLpGJRCWPvvWm1PM/+JKUIHWW+w2UK6tMNP/162rng8bRlzkNpKAC2GK1YAFj2VVPZwHQWkpFV77yVnr/tzjSI+ySJkMfB2El1YBNOFJOZqtfUZwSSU2feCySIw7BFVbBKXezPvQDYde+tgYGqYWDA4GB/tR+UldlLvAxDW6sg7AkZVpnGo2GcRnJ2CCY8iC1nG6P3MF2rs3UVe/NVuqd3oIelEaeMQQtVTCxijLi67yZiZWlxV9q6bkdavoQu6aIp6S9c+wETp+IaMpJ1OyQqV86tr6MyKfMzChAAecQzUteYaTM9wLP58l1R8s3ZDXrgCqZ8dv0B42pNY/KWK8412SMhCHkAQGjV2yvTr375y3hO3dz/UiY85oBbTpYQcgM/v3KJHgCbi1PxOj1JoeOaWxrrI+7nqg/BxAaA1XnAeM5r5BjX/djWAMW5gBebKgOxuglEJZB/16kgY8hgjl2bAFgBvDaIXo9NqzNoBKribLJd94UXX0ZD3JIG4bFbRKNTOQ1+0+h1WIrjxCvLV4WEQE2uTa5+CWAFs1U0SuUY6Jztofe7A5Dw+S/8R4zk9mf1GM0BWBNq+x/qOA9lYLP9nlkRxpQ77v37ALYn/n+QsWZxxF8xKgzjcx8GA1tJ1WMgssEBR8xKT7z6BsciLjCcOy0QfSUOVwKnDC4vQvJWGv0Q46lWKevyWsaNw3z/oUcArnbsv8u/jUUWVJJWMABjzpxnsXsbyrOuTBNjWhxnAWtoPetJv/BRI2sCOJog1NSODG1vf+6JgPWF5+ZGcnUwQ5WqqUQ//thjSLVORHe6Jtj8Cpwk1nAfdqJ57YcPudO3Hn308Xg2vqbrsz9AWmeEQfyb3rpLly5JJ55wYrCuh9In8QCj2N2PO0gGNjPCVtRgL0YRwLSUZ9tOed9nPgw3Avdpb97TWJxP7M7OXDT17EmRqOuiCMJxO+D1USzrGm005N/1Z/aYM4mOdRYFANe4vsfZaOT3JS6sP/uFYg89fe/93UfB9nXjtbXwtmtT7+WLUzmATYZVHVw9gGTUzJmpHIP5VrQrrdzcfZY7+ODhu0inqzrVnWuXYzS9OVUWciWUxWzaGItmtpjF/cbvbkwHaC8CJMwjEDvPulcFF+lgjvLBad2QmnTUpf+VdiEGLiHjyvCZs+T1DFNTSY0tAjS/ZycS19TU1M6UjQ0xwtUbNJwA5rzspX+6OpW9ZvcrN4bNkEe5uhvPUMX+sglFsHqqMTXCbwFEGEpkhRvwZS0o7pMaSpnCdeSxaRXAuYksvTjKJNDxz7+Y1m6h8w2W09nZyhYOGFvLWLPhNHlR5gXge3Q6oaSD95w2HRaOBoK7//73aMrSH1bWT2Dh+FzHhzqxYgOdkmpg1anZHGaXXu3o8WnmzCMCFGgNktu0uaDlBlcTYiArI/Bf9ePLAXAcEHrUsuD37STzfO2V1PLgI0gp6AAkUOTJtFiODXNyAD2HYLsCWBdM6GyZjsY17jmQEuRXLqXpaBUgBesre6dtuGBz6nMbzT0+I1kJamvZAgVUcHD3AqCWoGfuVVCdtnG/1t1yfRqGDq6U4KWuuYssQiDNJwrgCw+q90NaT+DZjq5oS78xlFmdEqP3LDO8MVkvxsGhHa/TGUeSEAyuSi89Py9NmzItffQjH0mvYt30hS9+OTPdZkHLLp6Kib9g0vKYDOdSBOivvLogXUgDkeBdAJsbSWgJRRBlOc1O2tDwkB2vZ/56WbmADA9WNrq6HXWC/snQqxsxY/wU4HsfnHxVidXKddf8OH36grNSFYf73Ofnp+eW4lVcz2jN/H6sQRK7fbDjO2AS+fwNe3an8875SAYKKTP3R0JQRePWYLLvPgBGKxwiaQ/JAFS8dSvAZhsa6ttuvZl9Ykm4LFjo2++4O/35+pvTtdf+KXxYZWByDRY59iXHPofOic+dY27MkmXDY0KVHq3sFRnYkoqqdDtOFj/52S/C5/CUE0+gm/1A/j2blBI6pejAtReLMYdc++NovpcxH92y17e/9a30pa9+ORs4QRXjIpoNTjrppAhOAtjMccF1lUkGsgYT9mmwSD3DJgiCHpT3PfAIAbQOrXe/MA13rylFiC5sfkegLziQDTPTVwNYGEmKZagM/GcyWRmrzDdTjXFuwoz3w47/HBDIHfiWvWx+seTuVxuMY1548pogUCwiZtx/P96hT84j2US/ppSG70/s2pTOplo9GgbWA3MqU3bWb8E2pj8TyWacmp54b3faaiizdIb+NZ+Do41JPoX4Y8bKYp/WjDgg/fzKq9Pa1VvCik+mP0wQiLuCXcev4owcIFMGtjspGWjJZqozpKCl1aYgQEEADCc8KSv54B5ljgq+nuXfbNKbYC06vSM+yPIqJTB/Yj3hMfvHX3w3bV/8Qtrw/OOUVtnHlIZ1pW/ykMGGq4ODbB/gpLduNDArlXpY81ma+JxriCG1Z3wsdQ0em3bBDO+DYPCAr6b834tYzfZJLUiplFD0I0kKhs91wXPU9zeP/dscMgG14LCGXKMA5YQTjsN3W70e8ZdSaOjEeY1mupx3bHwVFnIB77GZKmMr5dJeVHIOSHsZG1tUBohp20wTLiQBJbo3FvZhsuLZDIi4Lg1nCmBvBvcMJr674wXH9TT8uB5K2QtaKGnlZjz1y7UbukvAhaM2owFXdwDusbHFBNAeCRPhsKmTTY9qYvb7PhclBCaZd/71dvZSb+JPE9c6MJ5fZoGW+bEKGP91T/u9cBbhPttfYULYwr1q4izPmld7dLZqXKMzOPOD9Vq8l0qUct+L59/jIhAgoYctzuiwDHyH+4f+zT2fxdexNG4zZ7nyCva8IGwMw2W2Yqn2zqrlVAJsPnTcN2w5OtGS1vo0HXeMFVhSvfr26rSTWKqqxdjg57Ma6d4N79Ke8ljuv8ZmwdIFF11IzD+NSpBjZmGr+Z9xyWRaAKsWdPbsh7L9H2vUczCTZPyfJARZcg0Dy3sfBtjsDYCtprow6MgT0mMvLwHj0JxGwm8FuoxkX5Ysj56TY2ZgJwqRN25sDWtAZriKqtUwpmy9BHDsH9PBDj/8MO57M+Ocl8FGvsy6w66NxLIAQDwVW6m+2FWtkr3nvWVNZUtt0B6O3EyvVlqIWM9FNJcvDrnn4VhvDcLWTQB7NBPOdN/Rp9V1twmvWe/XIFw1qmF61WmbiCklMiaOwL2gPiaBnQG7+lYQaspORAdWHSTG9pFQ7dLLlfvrOTmMat3xx8+KRnT3WmisuVabJ133NTDN9uVkzi096YMJAW+o5MCBTvc/8GB6jebcGJKkK4qJ3X7FsBiDHafsB1/70w7Ry/LcAw91H0VZr43xlwvuvjmVY6DchS5DilZ2s95ACiVdRKdY0eARAJHStMOZ01b6ecNuAm9RSV5a/xbelnu3A05gVysACQSICdDMvciU3rr2ljQGDRxPl/IaAdSslaacfAJsJ5qkzXjFHvHlL6fdBMJKsuH8sO3gNbBe0dy4F+WrLIqqt8kah7TY2AIlX8oBUkRw71NF9kBWufhPP019YJH7aNdFY0Po1gSwynkAHcUBYPlujE61pG/zCGDFqTJMdmnpPSK90n9Ieo/XbKNsl+/GJrCshKbfsB3wil6whfKHWe6UqQdTuuod8oDSEkfY0WnMxtMf9eRTTyBzLEuPP/UU/9/uPE2FCRaAVLUdbg4PTxld9S37AFttZMJu2jF4EB4JCIkDPRqsso55/7ixBUwGHTdkFWMSf3bF5SEC10+2G7Zj7/a1aesrz6dO9IvDOHCLsIfRLisasFhQBdoQxQGVHVpqU9WwtvCZGiYfnsZ//j/SjsYllEYQmXswcvABMVigBlobbzLvQsenesh0c41dCOGK0MF1495QXDIxNS/BM/emP6eRsL86IDRHtyqLn+dA4SobKGEywxCLDQDEebC3b+VVp1UbKbljK5ZHciH7VkSTVz+0TV/86r8zxnRsugtHi1NPOiV9hFLLYsbrfeWrl4RXoQysJevTTjstZoQHE8PB8cD992PD82r63g9+GE10uXKR9lMB2Ez7ZMe5l25Mdcjbt5MIIEfx553G46ZXHiKos9PVw9T/WinoBNDLiFEYIdi1p3tu/WMaX0uzCr68y98mML/FXPedTpuzeSQ/Ne4mmMAkOU54L24UF1JyncDUtr4kRIMpzVfjeTkQoX85DKwNHJG1ZjRjbGbNyrfTYfrXm28MyxkTnoMmTAxbsSt/+ov0STTBkw4+mGvJ1kw0ZfQcRiGt8NBk3+aGOcTPyMmErRfJCQduMPT6wJIc3nDzrelnv7g6DtQPcW8PYkCH+ki9A7UJ8r7FeGQTFO7nK0zd09JMxu8kvP3+6xtfi2kx1WT5n/rUp9KxCPx1bVDHqPZKf1lLUHbzeuiFZpDnUA0Y9vTQJaQ3P3PvfQ+ljVj39eV5NJF4lLPvBNV+qeOz0acepsvJZtrUCDgsuZksZgdw5hSxm3suW7Obku9YSr0mAMHI8/MeiN5n46ZB2HuU2Y75Onwmx0HbYEVFwaQ9rHOwzpvDEIl58xayN0oj0RB81zRuSbN6d6UqhqkU09hyOIfDu5RRG6jUHPnhC9JKbAa32DHP3ihBH60DQDtsZj5JZTZdLLMD+tvd96Zd27VksgnLa8sa1thBxGATXEeU2twqoMCtgD4DwYXWfb0YWdulRAgNvzFHsOF/3b85C6TQDgc3q3adw99mS7XyIQ/iGmS2o1jC+mDgy5mnHZfa8JZux+qqPz+vEX4eTSINToCys4kfLsKvVpu8Yjr7B1BhkS3dR9K7TUupgUzRoRfr3Z0NHIw7kKxUpGG4cEzmsC+n8pHvxCuGmNhgqI9pAD0fH+uxk/XSFp6qWDzyrDsAB48zqvv7P/weri9T4gCMsaiWn4mDXQzVWPs2WuDVj6Taoc1pDdaC7S3MVYeEqaTU3YQ+edrho1LVgK60Z8vOtOCl6jTh4M+k31z7l1QzYQrEB5OW0MEq7So3vkIQyDqtxddzG9UPfVuNESbFyjYEqk5MGoHjgPc3V2lQw+n+sX8irFh7GNj9AWysNzbeb2DP38AyzmTMkcmVjN91/+b8Xv05SYMcAM69j2vY80M8bXXQyU7tPBu9kt3h7gEBvg3UWTOXzzoDsLJbMcGMn8m9z/4A1p/NnT8ysQFIeoBgkDJ8Q6Cp/MGkUQZaBxWJgT2QD0MG4lQydABOO0haJC2aSGz8G4N3ZgBgV6/flF6GgcXTIhJD74NrRl90GV6rRFmt9IO6yT4AWRv79ZxzP5Y+/OGPxqhdy9QxYIF9YTKxDh9uq3kC2MzBxzMrS9r8OcGZSYkT0XJfIS/qSSpy3yMPTYeDaXpjM1mOJ3ct1cLH5y8Ne1E15d3sL51xosLLWOtZM5GKcB6MHMkwIAiHIbD4Nvq+RwW3P8B0NVrpQ6dPjWtbjCRuIT0MEw46GACLpSjXY6f/xMmT07sAcK9xFE3i9hGo+x3AJC/1rQ65kQBYxpjXZkgX+3FqkTMux25uOOBSMuutFYDDIEDIMSGnYj8T59ajr+9gDdivEFadVMS3odk26akn/no7TNS8K0qMHLojHozGwKyIjLVoBWv+DHySmdiJq45yDs+aCp57e48OOWzjem5tRJie/yOraox/m2rDvfc/DMtsRPrfv/YHsPv/lGdMr7kPPtjdm828e/UKBg3g2YfNhZYHzQYPOsQcYlBOJ2YePnqJzMk51+b6Zg9VZp0swvJKTKrfXZZKCeydnWSlbCCdAg49aFJqeG9teu/mO9MoHkwnGir6nEOs210Gw0MZpwnrpPpph6dDLmLCRVc9iwTbGayGVF/thbtTAxfTUoIq6ClbU/62PKqXYQml/uJCpkh090V70je9+Kvvp4HvLEi9CW5qLbuVBgBgNa/OZ4GV9ABYGdgmdL+5l+xSGE05blvqnb6/4O30Nu/XD91fLZNgHCW4di2WHEyFEqCqxfJhH3zw+Ni02xnl2RHzvjPPPMvA3/rOZZQNatPNt92aVq2klME9DbslFkSMzSToqSvUmsXmMEdBBsNKtB6L0FoPtigd8bo5ZiqnT/JAyrpKOwA9/dKPv/+tOHg0b+4ECO/btiZtnPdsyn9yDmU+ASz3UwDrLO4AsFwnB1R7IfcnGFgXF7pmhzzMOCaN/feL0o4GTOOL6PQkrJQQlGReZZf3slksAcRsea25gtmi7IuUpLy0Cl+6LWThx6eStUzBuvn6NBadE3cWHbXvwc/JAMPcyL/6txZkG5vIDK9bxsSUBtYDzyl8cu32Uw9DJ/UgMtiLL/1imjj1wPT73/4+fRrngTORELxE08dXL740stMqNDsC2NNPPz0YdjGLfUC33XprWkQD0JU//3mAvYyJc/3mHB30cnSsseUKWQo7cxsJr5mpt0Aryh4kJz7b8BoM2zHNljM9lgeE+sVO3OYfe/BuChHvpH7Mky6i63nxqh1p2Ra8HfPIrjlUmnZuSPvIoPVDbKTE92/nn5cOpEt3IE4aQ+norEJK0B8D5zI+syNdlel8UPImcYOp34mV1W0330Be1RSJ0dtvr0pX0PE/kA5TJxENZK92OKGqJ+n5gE3M7HdykpScG4MA0MEKlj4CwIqXleZQCrqThpaL/+sb4UP7mc98Gr0u45q5h6U2iBEU42CkIuB69vC7BbcDmxpmsn5rCW5rOES2Uqp6j6Bpg8J4R8/qA0hAlh3X87EZwOmIRA96G8FkVg+gOcARha6RIt7nmt/9IWxXDptxBGMIN2BHM5SO3sHBDMTEGe5VFdcoQxdaKysuBG+nwWj75TofRpnuKcqJjuDdx4E37bAZIdXJVTZ8zh66uW6wHOPViMa6hSl5/fsOIlHCao/uYbVhxmMbEfbUyUKoJ9MwyBGnjBWlfP32fXemKpJd5TOnnH9BevO95WkF5fEPXfjZtIdpPuuQkhRwKJK209iH1Ib7Mpq14IHQjZbO96+n4mPiGRZBfgoOeJs4Y//KUlulIgmMylQvpjCR7Osh7BSuFKOi9dgtSBspKVbBgDkSUqulyIkIfpY/ZcgzXXumd4zkVI9I3hMoxPfZ/1xbs+DCoROcDeUE1HLWpiXOdsqrG03K2LuVviXVkxaARxnj84zxfjXCLBfR0NLA4JtnF7+T3qJ/AVkhFZnWiLEzmWpVRAd3EcRDp7InMav2VQGQ8KBlfQ1DYqPm2sPc8qpuME5iuvNvd6VDZ+Bg46Z3v4Zenb3KHn9r8aNp/ar7U/+KramraRv3GiZ1X2uafvQxaOjf4ACuZtId8isGP8x9viQdNesb6SoY2NEHo6ukorQd3eA/8Df+PE2gWt3pSqBl3U3EFaVnAjfX7TnnnBOgSTJiCPo/gYFNMAInr7eUdd7C3gwg9i8ANsemrl23Jv3syp++ryFtbsHqDACdAYrM89XXy1UNPEsEAjE+lX/PgDuJtFWNUMlAiOiYE7yZAFZwZo6RSWDUsebOltxo2swPNtOa/utXrA/3R7yGr/kBGA/dKvExJvjBPpsMOVyjkhgyDiupEs5gp6DVwSq3Eod7s08Kcag5bPK4tGlbXXrutWXhA2tlQRZWoG4F2ESugjiQ24s5MifHwJ4JkXEe0iTjeTR2+kyML8QFGdgWYstDDz8Y+s5MgvFBI284VfDMYsrkvwDXkNZ5H9grg/mcM1isvVn7ZYyrn3LuhWnu0lUkaewb/r0OkFrK3rLCW9O3Mo3Btq2DM/eAA2pixO4Y2MguzvE9e/aGPOwttK1jxtTE4IgXsLTaRmV3PONibcRuZd/Z+3D4EUel9cS5DfwxIXLy1lLGafepprGcXomBVAabiUuLFy5ibPRqGoFHhPbaBl/PsUaImHdhcCXErDTK0CsjkETSqSg0wDQu+vz3gWHi/DNaGBd6GFOfcy5xcMnal/QBIIU8gyz48le+yLOxEpkNT5A8kIXVoSAbK5udlZIw2V8j++nR8+enG2+6JW3juiyF95hkxM9ndc4PvvZnXnPfjWtb8PST3a+/8WZa8uzjaSQ1nCJ0d910yFWisegLWNWHbjeLsxmmYeRI5t7S0LWzfhfsZjsaJ4AM2XI+oxK3bniX6wK8qgBwKgZA8YiDp6YtZBhb7rk/jWSxthSZY1E+gK3rKMXaiSat3QTIrlNmpXFnH5s2Nr6J19oqhP9bYQvaQ3uLhw4ZuS/qmLjMg7QbKUGe2lZLcJ340eaPYnDT4DRq6Mz09A9+nEZuWpfKyCoKCPJqPTXR9+YEgGUElLmFFlqNRFyDUC8n7dD9SxErbevunS55fmlay80pgTnpw2FYyA/J+O7G7DoYUDafdHkpzLMLQobGawlzc0tERN/LL/8OC29Q+vfPX5zpdqMVWOYpy5D9CsbHhhVlCh4bgDs7gg+hRD5x4qSsrESZwoWwv42IXdAuBBflAWNGpe99+7+iA1ddUDeU/t7ta9LmF+ek/GeeCwa2MMbIqv3JAKz3QQDf6gx0myJiuAMLmZctOfbkVHPhuWlX43wAF3oXWHNjmWeeDXMlaF7M5PWAtdRfYakMLVIhh2geLOqbb2wkoJ+Witc0pnW335QORNCeR2LTGOUBfXgFSRxSHjJ89hakGhso1d2zfmd6vYsxu9U0xLGmupGMtLE+GKjKQVmYzjv/o2n0+FHp75S0z/3oR9MxOGe8QqeuwE3Q6Xr95jc3EyUAAAAgAElEQVS/GRNABJ1uEoPfQw9apliWPvqxjwcINxAYdAzimiV7D/0S7GSTxCzPElw1cjeJE3B7GpAwVSJxqQd89iHLdL61Ug6DSAuHqnYfpbConViG7dq6Js19fDbXNDi99Dqm7JvwRuT+FLiOdjB9iaDZRcNgO0zSv190fppwAFo7yj/VOFM43ccyUzmso9rP8ElgXZnEefw0svd2A47uvP3mYFgKSPDexcJkVM2YdNl3vwcjpkbT/ZJt+X/tWHYt+b3cQRAhxdslmyp45XNqpG/1pZjD54Ybbk633nFX2MMdc/RRjDIcT6KCNo/PLnivhB0Jq69Ykd3p1ltvi8aLmtpauoMPIlju5Dl2kqRtoLHrSKxeGKXo5BcC7GIas7zn6qeqCMyHAUIiE2dthJdvVCzZK5xoP/zhj2FN96EPH4msg+kvI2uCOfbzNPMMNcCuBsDaFayFmq/7OHYvc+Y8g8n2znjm2kvFmoW9ZVsFWy0j7P3NKhpZspLds0zzlyvZ7qEc7f0fwOFhgmqHtGtF3bv7Izxr9a0miSlw3Cb7cf4//p76sB87SX4OPfV0mj5o1OT/Tzz0iLQb6dXmeobBwNoXdGNzxNxuGe3eVFRkDz0UNOWX+Q1ZAmAq87A0UtjhzfsXOque+Mjvxxd7lSI8MUTNain30JIqnwEpwOs0ilYQy62KNdvVG967mabWTxt9YD1rIWwOOUgrbFaDxLCBrEM5BiBS7rnIShYlLe33enGvd7Y1pfUcnAcOZXQusa+Zxs189lZ7m02b6CG9NBRWjfZAoIPdy0jddTv2MeZ5NfesNR1y0Di8nvsBONG+a0GkuIjnpZ2TTR9NyKUGABJ169hDguP17+SZ1lH2/B2JzS23/xXJFiPGZacDgJukZnt59bLH05uLbuDcQtbSF2YXIFVGZaHvkJFhX1RRVZ1KONP27uoFgEX6ddS/p2tuvC2Nm3ZE2snEL6UGDz08O5115ofw2aSxkmqMCY0NQupvBUSO8LS7XEnYs8/ORec9Nc2aNSvWU67L3QYek+wMZPckC/69h8kUhN58y02hVd+JPlAywvJjFRICgcH+rG1OQhAsqYtP5pQkxEqIZ0j2yYn3rANlBPL1sa16qjLB3sb/9+yRjMiGIWT6lJ7zKP5/ds5kX1lykAOw/pugJyowIflRXmMsRQPOswymGOuoPlV9YWD7RTWynEbFt99dF5XTcSQzJQzcsYlrN6D2iZdfo0pnD0kWSdyDMUKc518mIO7Zi9nnyCywjCuzaBK76CLkYT2sssBTAOt+fo+42ApbOfuRh4O1jPDudFE/G1/eRys+rvf/6SsT2KGB5c/hSAiqkBDk0ZA25ZwL0oJ3NqaVq9dB3pXDteKag9yqEACe11Sfju2REDjeXrcBhwA0M2LYCYODB9Gro6Z//kus6b6MJl4YXvNDYE1l0HXgMSk5gQEeMq5+Ti0VBbGW8LeTjIeshs8py7pp/caw08omr3WG+8VuyMJWzq7dkGYy5CYnUdo3EeImtLlP3JM+T29Jzz2N6nH2pPd/6lnPkH/4eas4Jq26pjhQ5iRkBEdhLea15Fh7KxGScyZxmc/x/vAzG/etJlZ7x3/c/0Ba/hZuJf7U+0x49vM5APuvTye3KmMrLXjqie7ZmMPvWLUsgemhjJl8QPmHZn38O8m40RduIZgtxMrl0q9+IU0cNTa9uujl1ACr0hf2oYTDrIzxsUPw2+siUJpWO1CsBJH+8YfMSO88MzfVIV4e1lKXGkvohk80CQBu22gSquBNtgNOy847K40547C0YfdrTPFaBoxEK8Y8+T2U7KKzMlQDBGmCtUb6oGM+sObSBPU0IG3fWJbWrChIp596SZrz45+lGliuYoJcgeU4DoiYwmX5WuNhGVjuQEcPgA13DS67hcOtDU/HjZTAr1iyIq3zQGdBFhFg8vUp5PcrGHfqZJs2wHhWeM3GuRo42gjolvLUjLURiL+BvcdgNLBfv+zbiLNhSeJAVB8HIGIRmEnnxpRqSaKG04EMlqn7oAm1+1VWqwWT89Dn5TKZCD5ZQFPvN4kGoK9d8h9kcZsBXBw2APfdG1elzdihFZHdCWALaIhyBreAyJKs0ledGdowNo/PEBZYgAquseqkM9IwnseOfS/Dtm/iHgCAcWb4298fjlGlakyXLVvC4cTBTKmzgmuspPw5cigSEw6CN9B8jhxxRmp5fWPa/Lfb01iEzgLSZnWIsukGPW20dJQA0LbiQvBu1aC0nM7ktRXDaO5j0MOubTwU9MAkOgWwOAXULY4/5Zg0GKeJRx+cnT5+3tlMQZuS5uPx+qtf/TqYLyUETq854YQT4h7H3G4+2yMcPk8+y9x25C+WqL2XWzgcbFI0ABs03HhtZKkGRvVXTYCT/k7usZkGRjskAuj1jj5qBuPrnkrTpk5On/z4x+I5L2BKUKfT0riHguhjZh0NGNmTnrz/76w9rOlWbE4rthLiSMb0v+3YsyFY070tWL7xzC7+4ufSpANHA2DRAsK+9qOcqoi/jIO1l8MvQvBiCGEdcEoIYPdSer33njuIxZkkYhsVgJUr300/u/q3OAnUxgHr4Iz99ZwGhP2Ba07XFv9lDbeyvrUdLyDglFhqtOxEV/D1192YlmCjYglpFEG0tmYYUpV16DPtsC1Hr12L5GVsJDVOE7rxLzdFNWAEHrFDsZero+FMbdoChjocd9wsgjba3ijzkTAB5DXCtlPYhMHkQi9ES5o2RxgI3VM2jN1w3U0xf37cuIMikOpGkB2omYpQvG5jkyVBR0pv27Yl/ewnV8Zr5MVcenRqvKZMjM4NVf0Gp/MuuCjYokwH6D7L/A/dW7lyfejQlTII9AAEmmr7hjaiWB1pbCCpo9HSY0B5U4E0JKyikp08nkO1lkY8+15YIu1j4EsVQb2c+9rOlMIm/ZGbYGj3KnnBDF+eDPDbBpuvRMHEOB8bJfXnroNwEVH7aglOhxBlKyR9CamAYESngOgViGSH2EjDqvu7GFP1lSveZAhFHQ1+NIcK8PQuVVdqwy0HX7T29HRnG2ECxNKAZf0rRFeAghaWYQv3oAJpQzEMbKEVJX5n/W72KzFsKFP0KNux7gHglPcwsuG5kty4mLTciqYHdYUWkKl2sX88aPtrM8bn7sWzaadJsVL3DD+FAI3Xl2kdxRCAGsZ0ao/lwbx1G3Pu8QG/7s83oP++M02d1gNgrZDECSwiz0vr3n4pLZh7PVj/Td6xjgE8pewvSA+abhwwYUuvY9NbGFqz5K32dOwZn09/vu3uNHD0QWh0Ga3NhLIHaXr8/Oc+D6C2RG5yBAvPhyuBPe/jnkXWInlhTF8PoBg9GqKH56xUJabJcaZazo1GHYB91kSVSVuiJ4JnIUv7DeQ26vT9EmTp4VvBWjFGxYHuuo+Sf9ac6c9Y1pWJ1XbSphn/aErvXnYwihKCLtj87CuTFWV/y750UvB7mV43q3Rm6z8HE/4ZfIgwAyDzO8HC8n9ilDfnYkgReI1g35Qn8Nr1jLB11Y4dO4pJkeg460AHfH8ospMyGnwn1A6lCpDSU/MXc/5ocp9J8LxAr0aQVUqCm7tfuWqSMU7AdTT9O5/69Gey6lhYrWWDUASwq5FzCGBlYG2kk5V3dKrryv3i9VoBzeQY2f3Ibs9+5W5+fjD/dggJZT+wTQmN6ZM/+sm0Ylt9mr9oaVRiikk6w3bQHoddW9PHzjyZZjbIDtxmtLurIH41IKXoTzIiiPUtVqI1dSzw66+/GfInm6tc5/v4I8s6DhuqerWlrAcnZVmZknnfCntq/5FV8rpwYhBMZr0tTQDyKPPzvWhW839+MJ8V/1VyIEufJSPmKvYyZUy63xWAK8vJ7sAHX+7F7N91Lcl08f6AP2+y8olPnhsNYzmpi8RP5uOaW2lZs3gmzsgAbHhNE++ff/GlNI/BHfunSrnVmbuGLN3IvnKr8f20atHTj3Xfev0NacvbS1J/mM3egMImmpa60aN2oiFq5gNu4h1XbG1MX/vaV9PUsRPSW2/jW8qo0FbE185JLu5fmWacNDO1ElSLOXhbYAvyaMI6ccqMtALwuufxJ9KgdmQJhY2AHIKTXaWwfxS00iaM6qs/9fE0+qQDme09L1UVrYJzo9QDwNoD3GW/kvE7ys9grAdktGCFsbbG1b06cQ3Y0D+9u6w0nXzud9Lj3/56mtCIVkkWQ6cBbbQAsN0OTVCjAmiOrrZgILOMvR06ZifBpgkwtRHd7V16WpJRaexdwg/7IBoBkoOHHRAM6Q6mZimU7wKIZVOEHIHnxqOsCuB38Xzxi/9BTM9P9/zt7ggOkQ1FaYbA1KMjsbPc0q1l6d10zOup1oAYvRI/PLsEBbgtmPxqJuxXrtTpAabWywzyMNwOvvDZC5E4rIbZwgydpbaD8ZSbX3wmleL7NhjWQwCbaX9cwAZOZ5PLTru47YWQSS5Me/jT79QPp2Fnnwr7MI8gvxmg0JHmvrCKUnBbOv/8U8icmCz19MO8DiUZ2KwhNMLMnD4TFpxuaADbawveSQdNxCt43ltp1wP3pNEkECC61OrscXWj0UXscWkQEcBWpXXDxqbd4w9N60tgN0IrBAvPSM7/h7L3ALCzrNq1n2mZPpkkk94rpBNC71WQ4idiw/qJR8UCiF0RESliBwRFUPhUioCAgEgH6SRAICGk915mMsn0Pue61rs34jnfOf/5B2PKzN77fZ/3eVa5173uVQElQbm0Vsp4hx01n7JxXXoYEeZPgRDPmjktvYhA9C+gFIgiDAR5++xnP5tOey+KGqJUgTgXpr/cfnt66tmXQg/T9dQQWjqKQAojK2odc5zJxGtA5kwmGvm8Ceg/ahQVeVYxoBkn/f73n4qw/20EYkfBwT0No92ZXn7+n0j/OHqzNo0m4z726IPT808/mpYteQPu5hjkyIaldQ0EHEyQC55ie32UcLfXN8fkqi987j/T/pTYpBCMgCumM7CMVyq32uY4nr1yRzqlUrKt1ibmdyNd8rd7/xI8V0s3zpCWJnH6+z6Qjjn2BJyqk2syJxhOL2cJdKT5UmS+kSEcoSUd0B5DwRitGdEDMjg4z2uuvT4tgvRv9/F4VAjm0MTVx/OsG1xJdyzIMUhWNUGnWWEfAc9Nv70x1m08wu2DGfEYupdcwzPPvBCcWJ2bAayOQmft9VSAbhgwyRMUTTWoDGebc/I65YceegQEoomu8FHR8dvlIdIIq3sp51Pqhx2trJPlzJ//9Go6dJ+RhcH5tqyayS+VQ4Mp4ryefNqZ6YJvfCsQi2yCktUF+LAkkOEIw4lnuX8mCwQVhkCwj2BPyop9ME6t2rcX+grndSjl7UrEzoERg8vazz5yMMkYqlEt8GIGgU42kXxQUoEC0kDoWUoJb2+aOnYEHfi1MdWnnTdt47wacMsFNHgOpFQ+r7xhy7ROsbMzVy1adbJJuK1OSV8qNKglG5fe5PLIR4ziAYHyWgbJ7GHO+LxZcyPRcLRtE9cyjPJmKTJfUqy0dz4YpTojoGVvlOFwOxwFyTNR1dAAuojPrWGNyjAfygqu37EpTUV1orPTxEKdb5Bgzx/ygT1Ar+5RcGUC324oHTsZhoEmMla+iesrkKvJe1SrQ4kSSz/XVkEAmzUSQtliTRxRuf/06WnitAkRmOzmmYnsv820q+uuuS7d9LubI4C1sbIgF5DlJSnWEzgue+MfafPbNNmx6jXSKKqcblROcO3TZRZgNPDRwNlXnfaff1y65sZb0qgpM+iLSGkHtuAJptF9/vOfz3RFQcXqKOvvT4Py2FDNacde4KnYVwOgInl90Shn4x/qKiEnRaCyht4S0bh8h30WkLEr2bs+53/QfGNjpu9TA1CgbW8BtVMLNj+B0ZhS3mq+vJ+pd2RNVdl46KyqZTDBonNPDjNgRK+zSrPaBl+5ADVXJzagyjd3hg5o9hO5YMEwIUffy31HH5LZjpwaAVtGrdJe7reHhNogZd7MWcEZFnlsbGiiKtVGADuRoW407DIy1sRvIqhsGWX28UyrsoH0WSQHO4wNQpkra7jKX6sVGtfFRDJDDW3AQtiftRszYWL6xKc+GcBPFiRlUnHaBqWnrJ49/thjUdXQ72sHIjHMUVPU0c64sXmqHt+XPgM3XmqIw3KG8prJBLClDnDh/gfNmZ+amcDXQuXRkdgGlEUAOTaBVnAG33fK8SRhxWn1cpqlAJDGjBqLmP8O7FAfPQSzYxjSJOgFr7/xOvSjpki0TPhE3e2JkaWuXTJxMfDu5d70Q9EQxT0YdPr4ikVBlcPgSxsf0qPYCBF7/2xDfIdyiFae4p5zz5WXqBIQ9i2ykQxcC1WLHDqbT3SyqmQ+YVGK0zp4ZnNdw0r29Fk0IlshCYnOnFSnvQf5XZTDb3PJifQ+6SYmt2UxhtxJmYJO3nf+Ky4rt2tN3jPMOPd9q7fuTK/1tcfu67/vt9em7nqmaLGIUgNKyTS6FHm2JCCqtnFXenHj3vTdH/wwTaGbbns93X1r30olcIHKCUAbQB0mn31k6gGJ7YPzVFyAIDvl96MgIi+/9Y+p6eUX0nAHk0ZmBSLIand3ws0aMDytYArNtAs/mcYwpKSx4TGMm6RqhKX53LYODCCyM70dfUgM4ThELOxSNIT1oRCEVYHS7l2CfM3O6Wny8UybuPSbafbejaCtubnxOspwhsplmZG4iXFIGmO+103AvmbbvrQXJKWBRe8FZdo3iqCDDnG7RkkzYkCAhPoqUJIymin2ki273M44N7AIDqTGI0LrQhz3cLre/1NMhklQLzGDnBG0cGGUrxlAN3MjfLld/OrjHns1uFh9O/mG0MCjBEUZ88gtSahBK/Rv1h9fUbLRmZoFOZGiPb331BPThz54SiATEttLOIzN6Ehuf5L5z0xYGsK8clxjBKxSB9S8lTogIluMp1IJQN5jD0FSfcmIVH3Ce9KYMw5Pzb0LCK43RzPV/XcvJJutTx/5+Bl0xXIw1yMhUgBvEefbiXMZjnh79QCQFtD0xa+vT7MP+EJa++Dzqfexh1BBYGiqqBKUEK4gAiHR0XIVJUS+y0akRbUT0ksgwLtxaK3WkFgPy3V2ClZRdpLMfvIpJzLPnAD23nvTuZ/+YIw+fmnhonTNdb+Nn7eM/RkMmfPoJWDLg/Pg3PrHP5NE3MfnhrcK41ZGQKBYcxdOwiYMRwrqZIPwzkHvwJGWOtOa9R85ciyBAueAdTz1tGPS/Q/emw6kFH72WR9Mrz7/bJrGBLv/+tNdafyUOWnW9AnpKHQ4/+vma3nmDCsYQPlswlwMc23aQ2m/wEQKdK4L9NqVfxalhrPe/4E0mQbJ8dzvaLQBq6CyyGMaidatz8TRqS1OT2IdpJ4076vHYe5Kz/B8o0zIPTXA6VxDEO6Aj099+jNwqEEpec6ZXqO0Fct9WXGon07ZaMQTvfHZ5BKwXqobctikbpRQZo2SOyXnX13zawztW1GWm04QMZYyrk2MYwaX0Wh4XKobuz8eTK4uzTepNZDhVsb/jh1FgxTjgQfQ/FAM1eaRRx6JEbdyMF3/qHxoHDFCUcXAMdsIFo7FBM+pbhpBf/Hvi6CBtNMk1MOeUHEgkjoDeJtB5PY5vt1pcNgF+fGf+tQ5aTdIsZbSioOfV4pB7+H+B0CNOurEE9J3f/iDcHxRNsXpt5LE6jltPhDZyBB59ZulyHiytWEZCua+2bR5C2h6W6hUqH8p9zecuHwu34/3rlGVBEdnUN5ECfBbX7so5pUXsmcr0YhUgN9g6OyzP5RGgli7J9U0VinDhMvrGSDlSNUP5AIt04rq2Fhh2b+IMxzUAvl/nm9M7AASw1aCF6dAl8mVpTP+lou/nSYQbA22AsPa9ZJoN3JHM884PY0FMWqFHlUMXUtpvVYOZh97lWneNvpnXexSpVxLy8XGQyRDOp0O7j+aN0CNullkkzNjqgEkRKL2CpSLlPmACkB3HFNaHiNDQZlJ1tTQtBHMoLWXvgoDWbVwy/h81ZRaaJptwrbNnsPY7rGTIzHTkanFvZJu6e9957vpiiuugDN4dBh0balqC06Q8mv9unXp9QXPYTtA9rl/O+QN7KUPlXPW3BNB0SIAFDxop5ryJxQ9RqJhrsj6dpKN1157I/3nZz6b/sgITbnIp556epoz7wCuDV9FUKN8luVQxzr7FYoBjmnlWYauMb8asc0mnFFPySVmecqKAeevr72O6WkvxAjRvIxQE0Fa1UC0YDmvAiTq8rpffQZqu2Z6yaK4VpLQ2nZPBE2NfUvg1keCLQdWoOXfy7huq6wZS29o0OGX1JN/Lx7/Oy6Wx+UytJ+GqzxKy5kzOBTQMKmZiwrDMO+D6ymjPO572q9hMutnBh1Ay2UFSV+mnZPvb1WG/gMDmbANbpugT2QNwJHU5qFSqT68h3QS92UWjAXTN4LfCKRyTVsRDEXQbVKaIdxZI6vBeyYxlq9OeY/Z2sjnxVfQzG1VqpyDUM3PboWqVE9leuaJp0B5pMTAdZdjT3w2BYAuDiOZS7A+Gf8ymUEzO1Fg2EGytRXahMOd6mgQ3wENbTPobA92sR36RBsT4xzB6hTOVp6XtyqlLYw7X96LqLTn3DGzfmUBXswWi1/R3a+di4ZNJTP9u4168nhztJKgHmpbRWTjTuN1WcLgM6WxPJQf1Ai250OqEj8TsY2UPP1HVg1wj2UVgYJ07InHUQmeEdWtSuxddwygsOk0+7xoqGYvKipi85hTrDwXSp5JgXiIKql0ofBQuXuPwVUm04Ju0FeNxbIhQlarrJrk1mHxU3/rv+fan6QiDmMFRk05WUv0tos75amluTutZKLLCxsb0/cuuyqNQwajngCxeeWiVAZ3thx0oW1IeRr1wSPSPh5yYW9FGliKtASoyqHopK648abU9PrCxDA4gkqXWvknLqCLgKJ4aFqGU5r97XNT3X6NhFKv06XN9An00N5a2ZhWvL2XhpbR6c03Vqb/8ZlD05KVjOnjQdfVUIKYOCJV8rlVoIn73qDjcd/8VDv/yPT4VZen+S17kMti44fMTjyxeBD53DJ3FmJxW9kUa5gstre5K+1io0w48ag04tD5aDbSUEZJeDcyJG+hJVqC/iTa/pm4ro0XoZ9I+McG0AiKjoSsDo1uraA0hx1BqQ5n8fqrC9JwBPj7QRNE18yE9tKF+faaTbx3V1q/FUSOQ2fmrnSFznEEzTh1BMHBT4pzmR0yDVUkRLGZs+kw7zvzFBoITg3hbnUKi9hgTUsXp11PPpEq336LEuY+rpPBAgSRxTh/h0e0EcCGo3MEZSDa4NR87paioWnEmWelkSfPjQC2r2BD6FFWpP3T3Xc9mo48di6NbRj+arczm5XmjVZKRBV0Ghcy+KEItHTRa+vSAYefl1b89clU+OTf03ATCYLVbpBY59r3EbBrLCoJlNxm7ahQPFVUl25+e03azX31EDhaUiqlo1uHJCJahhzHVy78ShqNQbj5V9ek7333fJo2ZtEhf3v60ZU/w0lSNsOxfONrF6avffUC1ppgSg4lAcVVP/5J+uU118ehNUPO9A2zcYMeoDjQ8nI1aPLnMFo9IIllJHHjJ+/HSNQpKE3UEVjA66stTssR058w4xQSrbFp01uvpU+fORES/ZtRijr+yHnppKPnE2TfweS2V9gTGHEmNVXVjUkDaupoeARdpOS0h4aXfoy3s9pHj5sEf24ck1Qmw9+ET8r3DUzVDhWxCAhRCa+cwZI+0AxP8PVXXwE5Xh3BoIits7YH1qq7eARcdQaChHi2exIKR/CBPfScCSoZTntzb5luOfox49jxeViYbtBVR2pq1Jxd/stfXAM37zbWYGD64NkmDqOxE+guj6xNk6fOoeIyEnvkKGZRzqb01GMPpAYaYiaM2Z9LJ2GrgmLElL97GUl7yntOjQA2mklyVJpYc50u51NlhsyZeF7lfKopzF7je6+8+jr8UfYtDkXDrKMOuR1QNc9DiSNPcSyilXK1v3rBl9O+XVQQCOR0z/RepYkTRsErawA1qE0Hosv6cYISnapoRQuovPSpKprnMjRCxyHCIQ8aVDpH44lJdgbcrJ+UheDE5xpb8p3hPqzgm/FcSiKaZcwma3Tj9Tekf8LJ9T0CQ9B58stgdRxJzIUXfT0dNP+QaJT0gIusG8CrtWhXeV4js55hJSUEYjEgK2yCCbkBLA6ZLV3CM+4i8ZTSVcrzL9u5Oz3+65+maYUNaRBrVMGzRtE/7ebn644/IRWfdBTSV7Y3yZmlDGqlQJ0eJ7+5Z3xG8ZxyQYCKAHxupkAi8s76Y9s6c6okOrAMKdMJmYdmga32rRP7XcSz888drr0Omf1psCpnczJC7T0EQoMoyzrCtQU9V9UqpkzZjybFKbEvpHJ4fjZuXJe+ftFF6eKLL2Z4x+GsA3saO+DY8QhoeN8N69elVxa8HHQs/YCjScfR8FKHLalhaMcAo20vk99NXP0ZdZUtUa9fvxHkbGd64aVX0icBJNbx973Yu4PRHdU39wnD8xxVHpALrgaqXFbPkx3S0iOyaINnSXOLUnMiy7E2BrG5CMV1vPaaa9NLiLs771675J5w4lolgbFIrnzPrJNbqoDDPzIajoorNhIbPFhJ8Uuut4ytXuygzdYZivrvX/9vAey/ELF3vzqebMjuhfUMkCfWkERflZnx9AiMJJgfEHSx7GxHuBWBUraHQhHBs8S3sopHVmBu4z2ceCYdLreDcjzO3D2EQxeMEm3mj7zWYQzauECOIyCzauL725sCqvgOHcLkIsMF/5VE5HxrvG+E1fFs/MpAKWyoQRUmbjAIewuIPOTFNPHoI1MjvrORMzqwgkoh11/CJMa9KMSM5rxWkQwVQ2fah2SiV143EiYtiZt6zzuo9k04cHbaTJyyCh7tYFB2Oa6i7jaVSaWSgpIf4WvF0ARY3yXI4GAA7Xf0b6hZziKqzGECY1OsFSclzfx3VQEc2OG9mUS4JpZpLB8AACAASURBVNHwxvWWxujghL3ZF0NwtDvraSg3cXaQjg/HeMS1zPpw4NJSffJZqcKkbKI0xkGDBwK8EWTyHNQejn4Sm28B+zwP2aIKIwosaRCyceHuXYfyPPQ3VCK4ZivUvlYgQNvucxDgm37QkSSUY9kXJIH2mnCGdzHNMvbT4icf6L/zl1fCR8lKH5ZYQirG9Fs+5W5GsjEp5iWC2Mt+8os0hGxjLzy+3UsYdQfq00dHZ/8YSMbvPwytP8oX8JtKeqtSNw9zPjD5kmuvTT0rlsY4waJMCiALLCH39xTUpBUYm0N+eH4qHbsD47YgVfL9LtCgq3/xbDrzvaeC9sIbG1xCp3YFQubLcVBKrbTBhxyaihnXWY4B3PoyXb+Fx6S+URPTKzfcmOazqYqVqtLo+h8b0UUPo8E+zfLK7A9MYkzr6/elplbKA/B56w45MBXTVNPC9Q5FQ20JXJVtcFBGUipt3kZDCotYUikywwsthSvhA2KgHE9Mk3CWOKX4k045jQ1bmv7BrPn5lF1LRC8i83bgyNC0lsC1Bwd/zY23MSJzZxxGH44alceeeBIcwvERhIgWaJci4w3+Sb68kumpfeTDH4BIfXiUGOTJFGHcGxa9lnY/+XiqXbUiDULGqhB0TMmsLIC1cSpDY0uoCfbq+ODOiZ6soxy5/6c+mwYdMTW19yGLVryFwHhPuvOW19KRTFZawoScD33seJybQUNGnzC51/EVgpSXwFdd8MrydNAxn0+L/nxfKnv+cfhDFjcps+BZoxMxF8BWEMCq1NNWMSY92lOZrnnt7dQkx05qBGgDvbWBqHVyP+MI7r5FU9xoJEh+ynjSX/zsUuRuJqdfXndT+hWz4tuVt8KYfJ0A9oeX/iBKkVF+5YD+8NLL0lVX/ywj6ufKX9mYOqfVZI1RISkVPKLM4LlXNARyJYcMHE0wTXNf0460ie7oAWNmsH6HpJ5WDmzj2+mEeavSR993MGXQ/rTqrcVpf2gE26BArF+9IpCzbj6zhTUaM3n/NGrstPTG4uXIlyDIbvjIPjnsqGNpShpG9zmoBUheDSWZctAov1Qi6AvOXSZ1o0NvInh1ws7qVcvR/Pt7OIghqBaEOgL3cMzRx9GNOiMb02cpjK6aQGb4s3qEO5BO2YJsjRm2nNBxBAwGWnYGZ4iFlQudeVcY1pt+94f05/+6IzLnT3/yHAYUTMdg1cB9gvIwZjKlsxr2kNm4Dqc5vfX6AriWjYhqDwt5sxhAMbQm3ffXRxgycVoELvqHOJMchrxhzqSfMFym6byTAvaBxubK2S8vfBUk2gCWMiy/NOZRUkRv0cYsy3g1UB4a98FNhC7yB7iRLz/7NEmSozGYwV1ZlGbTMFKEhy2nujFw5JR0+AlnhLFch2bitb++IRrzvnTB1zHe46KL2T0kkBfNfDbIWJExeLb+Fbs5C77j7waT2LVQdvA/q02cT20ogHbaBsXn+6CF0kACSXC15K+BLsirF0E9/MjjAumrh9s2mjHcw4ePCIUSndrxx6NNTVexwYhlaJ/PAPZGQbzWINEAls+38dFzAzKtNDXWPBVt3JKevfWaNHHANlQR2lJtIZqVVEzqObclBGPFZ1DBQbWgBB3XATHq0yBduT55mPYbkNQZsAXqZYyXnR2Ras+diZFRg8i3FA7LySKEOqTAedhPlkQXMdZ5BTPRh4Aquk6HHnkYAumUlm0uYr0seU6jKXUoPPAKEkg1TBtJ9lpwiuOQEho0bDxXInLDiHB+duuWTem73/5muvDCr0IhUIUgK913kgEHKk0iunP7Vpo9XwnEZiri8eMIFMbwyyQq1D0icNKUZ+hjA4NGpIYonaWEob/v3NUQyhVSV1rxLWNwplZtpAy4FgrF2x9gEB/d8lY1DOhFYNU7Fo3nfTIEMBt1Go2msTrZ149RSVkBJUIFA7mNSsuxo0i2aA4ikRUZMxAzTLMaEgopvp+VFIIIxeRzjiKCZ+M0VUqUZPv/CmBjepl7KBcIZlfklf33AWx8NxoK8xChvtAKBcEVLxlLYDOFvVtpXwmBlQFsviTta7MQNP+VyXvFv7CWqpO0Up3Ut0lvMHmMMdpWTw2Sc2hhLjeKxM3rju9FqTk/4CEn9ejr8+itPtZKRVTnsp9/91cwNQ2w3Reumr6LigAKu7xHVxqIP++Ay9pFaWMCAWyXlCcqOsrHFdLMqDhrrfQazhiRWepCr3uADpKYpo9KmqNntZdbURb5CP1Eu9ifbyGtVQnwMHLkiKyEH6X5rOfFM+Ieevqpp9j/4+i9mB9JOjsgbJNJlgMFjBHklPraKhIHm2QD4TTAteGa65LCqN2xUhlDBeQD2wyGDdnFwAK1dp1m1kiFz0CzDkqUyX0JwbJqEiayxjhqrvvZ8nHjmWJ3C1ibbvjMPXDaC7ABVfjOJu6xjAmblfDNw1YHjcGBN8rD5fi52K7d+KMH0YNVki6i6Rxqa4DtGtibcchJpzEY6qCoaIQiEJ9vwhYx3euP3Nv/559enqp5qMLgimUXKaYN38tgqLm+CafXnJ7b0ph++evrkc6i3L13W1r9AhxLOEH9lFzKp45KY049GDSTgAtdwnKC2GLkJOaOHppeY6rIgM3r0kCF1XnQTvBy09k01AVqsppFPOrqb6Tu2rVwZd4kgsHo1LcxOnIji8HEFpCBafuPxhFtRsoHY4BES7mjYUFWEk5T9tfa5xmaMOz9qCVUpDcoYU63NKpRFbXUVWh8c4GsByfbvrkjyiI0tzF3mY3XSOAw+OB5KY0bHp2FQ+k4ff3tN9JuHv5oMySC+R6HI5ShdcimMNPVb0glEPETcR2AHiwAazrq+JNjbvtj6BQedsD0QAWryBzcVGXwIbfCDUrldekXv7krrd4qMTvsFc4speNOOQkUjRIWXsOSlQ8tdNl0Vm5sy0NOWeLXuf/5iXQE15wFsPUkEEyVocNx5+OPpCHr1hDASqKnIQpHX+QYXZxct3qLjj9lAheiDDwTAgAc+wY4YAejq1o8kzJxz6uU2xpCHqoAnuqbS9azPzqhB4zlWsnqw9h5Np2uhafsVK2hKi18eUU65vjz0/O/uS1VL3g2jQqjI8JrE4xJBCU+Nmm5Au/s1xbGOj7QWpRuWbYOOgElJI6nRrsYTpod9prQgWjffeGL56VRJBQ3/upX6ac/v5wDX5euu/536Tc3/xc/Y+AzIP3npz6errziMgJYm1nIEuG5/fCHl6Wbb7kFR2LA5lhGD4acZOfBq2yRGQoPQzjiMKSocfDsDpw7K9WCMm/ftCZt3rY2FdeOSp1Vk1NX+UycSkeas/+u9N7jV6XJI6alBU90p8UvocEH/7RCigwNOx1dLQBdoF04lFYGPRQV1/LuIoiWddDcY6PMP/yoyM4dG2kncxXZew2oqFmwaFIbQaBduO5gm+aakdHqAKFYu2ZVevTRR8KwqLk4kDGKNuN88IMfJvCk3hEG392vxql1FcuuzfxsbThfy5IGWiGhxIMUxQgOXHTrU/ZlQ1bDzbzk4h+mBS8viNL4OeecnebMQeAdRLxu9IQ0DG6XzVTZBCkl1ex2X5J6WnBkNC719RNMDgRlnjA03X3nIzTBnRhViEguAsHKkN6sUUr6RtacErw8/zOAdeQx1/7Ka69jwORoibJlqLP8Q8vAck5j1C+vKwb1boW8eOd/3Z5efeG5NMABJXAyp40dzMjRETTJoRSh4eM5Hnj0WZTxy9IvSbJfIUB2mt6HP/JxqCJngjLTVOVQh5g0h3Pg9y5+BQMsHG6mGpIhSq5k7t9MlAK9tfxOAiF3jtctfP6ZdPstfwht08YmJ9yRPPNzmRCdyBFT56jefPNb3wkEb9asOVGS3k3yLBp3MJJfb8PnrFbpgvfVSUUJNkrLrIsomFw6zrXzs9rVXqbLuw7ueSlVg1dv+22aVLQjVdBAWALPv7UHne1Kmo9436LTT0p7nMaHfSgSbtKJWtrlPYKzaSlP+xllw4xb/c7IWWFgHE+GqmXay56pASLU8IoNBjZs3IA6xZ9AUqXCDAxuXzxvUOIPnH02SiqTAmUrJXk97dSTGbFZF++lk+1CtWETr7caMGQ4qFBQYyyjE1wS4D7z5JNpwoQJzF6fHrJLBnoD6cPwM9rgijv0Y9EbqF3weQccMCfsvghmh0oMIrJWOvieAaY0EofJNMCLD4SZv69mQl0jagVD0WYeCqdbBNbpXKFaEeXqolAfCITXU8plizpF8OEwDd7DpEwer87CJNHXGdRFU1EucLvkku+j77wtxqbuJqDwXOsQpJNJ5dFnGWxYfcg3cAWwFQdJ20BFJ6eba1Lm/jOg8N+zQDTv9XK+710UggxRzQLWjPedDzH/LwHsO7xEfjbK3V4HiD+vHk0VaQb+i2nxucDSn8lOSCjtiLizJlnZ3rMidznDWzvh/e5DbioCXzWIA1RwGlNGDXgngPXe+XuHI4ZzdLEMVc4aeKXJZOOi/bl/JQsBtObW4t0rElWGGOWXnWl/zutjVUOxSDs0iCC0i/MD1JdGA+i025xF/GO1MCp+UHsKsLEDCcZq+L1vJwEsFa0O7FMv5+GoE9+TVm9EF3zLtnT2eV8Awe1juAmNXlSVHKrinspPNTNZFETx7Ocbvk1kTc6k32gbDLBdeylMRaxPTFzjn9pIArThbVTaekhAa+tqg4qoNxDd1f6HNB17vxT92s0kgv67gXMLfkslldGj0bDlc5SY9N6U49LHKsXl2XDCl0juEPRg+/FzA6CRdqGyYr9IjLmW56rqE/emX/JLSpHT5gItN4lnL+xBceNv994H1cVx0wKMAhtZYhmv4e1mAcocccxxWfDu93idKiQ+pILn/np7/y0//mEaRPBQjnMbMZJGIjZ+MzOiO3kIjRi/1j1d6bVdjelXv/sdEQe8mpbdadmzT6YKsuo2GqAGTp+Ypp4CCmXdogcOEyLa5TR5zGSk2itXEhzTVV4dAayBnhNnsvJaN45oPZ977M++nfahPtDZvIArbkkbNu+E28Jkqc1opzXbKNCYDphexbQi0ChkVwa4Sd19PDAlXVa+1J8On/nZtBZk682H7koTyErkaeUSqSzh0h5mv8X/Rekit5cDQMGnNmBs6g6dlzqHD0otoHgTkbZYBp90w9bNMVWkGifTZ9c6te/gM/EG/vJzJM8rU4UXAjUsSiedeiYPrA+R80fT4QdOReZrL6gUZTGctIMXWliLnTj6n/72ARqm2Ji8dwGNUM0Y0BPecxIG085W55BbIsyNAoxDlSEwdldbav7SFz+XDjpgRtoLfWAX3MlKnMB2OMc7CGCHo/04KDiwBKhsrGIDWH45VtcA1gEGnTiC/hK+zwbc0FeVjrqQZGIiU6O6FzPpgznh3Gu7+r5SAJSXohYbpTbeoxieWwGOrwD6QIEIbGElI3fXpGOP+2p64uc3pUFvvhRj+NjhBM2WL9yXznR3eE/GeWkuH5MeR9T9LuRV2ggW+zhUY8aiZwoi3ouETZFNTQQpjiQVmbzzllvTlZdfksZNHJt+9stfp7vug2dL570O8IRjj0kXUjouIIHpwADW4Ah/+P0fpLuR6hhA5uioQS9HI7F129YQvc9mKxPs8jnuENENJ6sNx1k1MZijp6UxHTlnFk0HI+iarEwrKHk0o/E6/bDJaegYDNC6J1J5b1164v7lqQEpsDKSjjq6mwdVcw7K1R2ghM11dxN4lZOwtLfqGJ0cxrqyHnMOPiJV897tHPI6rnc1OpLygSaAwGtQj+LgloMCKBtnF7QT2HRaC1A/WISOqg0kzrk2OxYdOvk9p6B+MSK6TeUBGwiE8DWB8eQpk5jmsoOgDdSUzzZB2rZNjVSDaxIFAtPFjBFcCdJu3ayIQ/HA/Q+QTe9NQ0FdP/bxs2mmQZ+VfTx83JQ0eBiJJWcmcxOGYcXprtvuTe37etIodFrrhlWlN5e+mMZPGpm2bG5IR8BT1FHo4MMQsQF0ZNu3Y2OkBtEIYONETB4LwJyAyP94Rq8xtMKu7B079jAjfEUECK6FVI8udJktpdXy2jYoTc889ULqgFs2a+qU9ParL1MdaEpz9x+Dzm4thpdnocOvGJVKh0wkYGlNj9LksZGRzt2cyUmTpqWJoOUOPZE7KP1coyoSadOIX5mkUebsdMh5px8lx0g2tS9Zw2Yxdq/cMh+85x7oOC2s5fqte6IBxHeTeEE4RrKLM+EZXnPdbyJArsQ5luAwNyGrJJ+yji5lp+xMmjQpPfvcs2nPzs2h7mHQYADbp4CjJT/WSHpQj8E28i0loIn7860DKgqRA2piql0zc9bHpeIahOX39aYlOMTHmuqpOFlNcdE9lSYzNoqSOPFXkZgsEvDjlDCUPsXf3WPST3LUAqcdRqDF/epA5dlXcu6GcZaWQDfT31pJKjRBEom0YsfZcA9YipzK/vzjrbekCRMnxB7X0RmA7aK5pRrUvJpzmRnbTImhn7VtwVk7jUtkyOlFokuOwHTYSA00NhVk1NJ0HdUrNvjW+ReqU4vTdiJQJIdShwLp68c2bAMM2BPOeg18ZT3F6WecmQVb2AdfnzVS2e1O4x1Bhl8xDIO9GtJulHDd13Uk3aMoxyqHZL0n13OTlf9FsVlHec/f/Q4+EBtuw5K8X4M5T1RF1ZCwXcFZZO1CGzVX4o5GVdc7tiKgDp9t4B6vNKmhMpEFsP93CkHs6aA1ZMnJv4Ldfw96s02QfalNoc8LpRNfq74q59GgdTjl7wOmTGGATbYXYsqXrwlfkAWG0ZAYNI/snBu0GGB1QhOysdZkJ7Zc3mG/OwB/92WZXEXlKAs8/cqjl3kVln/xW/N3psXKUNZ37icSiuz12VemsiBNsADf6WAPwbtORuG2EpgNnz8/dSMRtnMv6gJUqrzDEpLheuxIHdcyFISwYOcmOIp7zGSJCXrT7HkHAVr0pWVbd6aTP35OKmFwzS4AwuoK7BK+aBv7biP7NAJo1qaWZMapep6/oKZw9lTP0R6WAWq0AtSY1MiTdlx0OU2/gjAbUOcQKOvmbJfhU0eMUjFGpZRM/1yNWJNkew5sOm/iDFWTdBgAt6i6w9kIbjWbLqgMwcENE4sd34I6AiOkqQq498czrKGi1HVjMl2riRz+FR1rB3504r9LS4kFy2yIN+4UMJHWZjUxo5fsa9hLde6vGTVBOxh83QwJNzFRt2TyQYemwwhiDd7LqL6ZqK9etTpQ2IKn7/hT/81XX5ZG4aBGs+km7TcXbmYTHbHNqQW+3VImzOzD4L7d1JKuA8lyrGcvvKRnH/hrqmf82x42XBPdt1XjawiEmFyPzl8Z6MuHzvmPdPyUsemly36QBhMEVJrR0/ClLI5ivfLtejXQPPTjfvKdtKn1efpkFqSmnVvpxAPltImAnvoiFqCJsv2IWoJVHYEPMzhnZrkIncO7XLGwIJ1w6PkIo7+R3jKABfQvsEM3Oy+xVe1Ij0OUyzbj0Oi4+aE2kLAm0J12gu6qA2emJlAzUc5RwOhvvPEqwTyTWCgRleHU5RD2CrtGAKyzcqQqxloujjwTnH4Xgd2pp4MINzOC9rnH06EHTsCpMF6RQKxQThlr0AFyubGe8ad//HtqxMY0q09bWgP/szsdR7kwPo/NZZOEaFk4Ros0BrBcmwGszubC87+YZk4bR9a+g9Lw5jQE6sZu+JH1T1G+p3Gs1gAWCgGSjIHAlvBLNMk/F8JF6fI5MH6ygwB2M5OwjrnwW6lrwjAO7xrQXJQTCD6LGMEYjUcixCQQKiCEwRBR5X556hHE9tCF/NrC5emoU89Pj151bRr69sI00hIGz75L3Up1I0HdRR9LkUkT8W+qHJ0e7y5P92/YmppAtfsJYIcxM7wLQ1GiMwZp6ieA+zwZq+XSB++5hznv34WfOiF975LL02N0tyuLo6zNiccdS4PXJ0ky4DOyjgczQe7ii7+fHnz40SiF1MBRM2A1gN2JDI9oh8R5HVgeQXFPKChfK++wEiMCreTIGfPScOgR1WV9qb5tS5p8zMy0iQD5b8+8wRjEfelkeKft2+DLrVpJpzVcKc6D43JPPPk4um+RmML4dBKwNHJ2HmK8b7UolF3DJHATZ85NJXSxF9Mw9ggi+w0oYDgkoAMDrrM/471npnM+9mE62qGcRDnQHKg3/fmPf0qr4GbbjKYKhsiUAZalpLzodwh0y8PEuVTDKaylKrKzPptvPXjwUJDaEWnp0pU8SygwoL7Tp++XfgtP889wXkt0BvhoA4VxlLfGjK6j2/QUKAQTKcEzE3z0CIIqNA0ZJJKgWFAj4/kWp1/89DoQt61pjvQLzs8Xv/J5jG0xzTbfjhGHGVKnUoBoqWXmbASnz0QjG0oRuRKrCVoXxk5kePFbS6OisYAJOIpfGyRUcc2VUCScCCdyPQKFAhvOdlHyrSNZGcdgiA10As+bMSWNrBuIUYQjBipvsbOR0aHb2TNVnPU3oX6sXLUrgoGhqCQMGzYm1rQYx6MJLaTqU+KkMvatVYHo2mZdMo3VrOEj5HGiVBrAIU8fY8w5F4F1TKqf6pARy70rVkHBwm5mQlgG6aoNDEgngNB8/5JLQiVAtGMPxn0wQXk5jV6WsG/78+0EeVMjIGuB0gJ/izWnwKnetZQmuWc2mXHOPON9KIVU4fTGMIRhBAlCDWNfdVwjUNgoqhnCaN6OtGz33tQwAhUCFSpszGJMbj/yep3YFlYrqByutaioQv6eZRvctMDqwsjxtRBrcNZoGR4fsJcG2E5K4O6hKvb+RsqkzzICOhpTuK9OPys4biYGvelwzuk45qjXIKf1LbScR1BGD3pSLphqpPlNQz4Y6bKMZywSI4KPnBDfs4lKFMrE5M0lSzhn+0Kbtcr57Iz6VOpoJWdlMULwctXVEZb2Ic3BIDbjPMoZt7kxk9aTV6rQu87U6URz584LbrVfVSSAUUXgGhw0YYCUH0+t7qu2Rx1MnbABgMGH/MJ+9UlzDjr46fxcCdFnM+///Yu/x73Ux94K5ND7ZGUrqpzSBiWPNfd8G8Dm1Tncr54Rk4lSqxismc19ouAR5FOiDmrB/1MAKwqaJWN55PJ/RW3/Fdzl2KJ5HqxbT1ogAbOxzGD81oHsMYNZWepWHUKjNw5HNvo51s/rjwqG6KdcVVRfuF4bI2PYSq6MnD3sjPMafkeQL4NSQwYu47l6qnXK2apkCVDuigPwynjnMXUrkrQcndBrj2A1E/LPKARZMmjUVWg1N2S1QWDZH12cJeW+BqG0UAsvey/VW5lCNpq2OymUZ1SDzSqBC1tSvzUVtzG0hvPp5/YQO/RQed4DglSJzGA3FIRuFYCsopg7agtsAvVMBepp/0J2r1FLI/iUytDNmTd5aOd1BzNy/mCmdrYQwBpTleJH1Bl3PXtCGlDqIXtG/8D5jPeMSn32nEVKTSaaiPnUkVXhIOhb3L9arzsBenbzazgJtIML1kMbtbLi8/N6pAeNHDMCetgRvMcOuLf0H2GL9FF9xBilqDUMoXGtk/gqKk2eeRZMypBqBs0k1Pfe81cAB4awiIDnENjsHBAMcx01Eydwj0djWkjkpD7CjcoSSPbCP279ff9vr7g0HTRvdqoAxi6oGJy2EriKMk5Gd2/pP19KW5g68RaLctPdt6d6ENlCkNlHkYdaS3llO4bYXKnFkkUsdlTC09VXfTudvt/YtPinV6XBcAdLWaxyggBLlD0EQWYO7TzM1nET0txvnZ+WbHokNe96jkCXheT7pcypVvJmgER7mkDqyWZq6GwbSol2FyWbivLBOE9LstXpjVc60Te8ID3zl9tTF3ynKfJ5c9ywQCVyGzvf3Znf5JqtXhxMMwdv7XYGAAwqS4MPO5CRhzr+wjSD0tYLDARo0wFhBKshYbuAPaCI8fANXuWRuMN52BpmOXpt8NDec/r7Un1jK01NL6SDZjOMjlJ+DWiRGrQ64nYC73Xb29Kvfv/3tAvCdzdjbAsI/u3GPAEt0UE09EQ1x05CS6mxk+U/OeEEKJ5MpoeNcAEBrN3vm9avhROGagDl/b7VK9O+555OIygNDES5oYAmrm6zKgLWYrVw4MAqnVWM/E6HjTuU89vhu21hotnxF16cEl2Uq1c/l5YtfikmrZeR+cAq4X08Rh5Gs/yceZM2QYe/Qww8yAWgNkd96Nz0wI9+mCZsXhnNe3LWCniDXqD3EkdiOtKWBKmfQ99UNTY90V2W/sE0kgKSqE4dF/c9BAmtSt7LMlwF89JPpVu6jmDtfgYZfPvbX4fSMTr97Job0vLVGzm8zBpnX0zjeXWDqM1BG/dNRuwdduRRaR3lx5v+8Cf2ZraOfuk8zGY1fNlI1SwgD4kzDIiOvJIDWjO8JGTCRlTWIjHHgXaCGGXeDS3D0sKNxWl3qk29lW1pHpXNiYW7mVBEubeRmesqLhDgjhs3kY7l96UJk/ZDc1Lu+O70+5tuCMSpFC55G4HGuP1mRiWiFi3J6264gZJpG6hVKeUfnhtrO52pbFddfTklE7J5Vr+KBkdLO19hAlktFJc60K0oYBMIqtOXn28u56gVo2ZXs00vg4YMTH++/Q9pEiM7h5PVO2L04+ecC39vB68pjznls2bOSLf96b/SrcgSdVgq41pq+by6Ifyqq0gfPeeMVDe8guaXfhBiEg20cstqJ5G80IHebQd2ebr88qvSNhAwjWotgxzO+/xF0ZF62Y++QXn4xFh/0W4R4wyFtbO6KxArHb8ORH5VtQMyeBYlJBCigfUgzSY+q1dvANnaHZJnm6gwrF69LJoJuwgQnn3mnyS/lIKjqYyuYZotjzn8EKhAjKLk2ToBsISEuAIZpX4lj9jE6zeuSk8TXLW3k5iDQk5G/1OqQ6YpiSMqtXGC5gHPHzCLpTpLtFHJkmecc/j5MqwnRGnBPDWgBVSNlC3tWLeWZo/SGKogErGVwHFnUxd2liYu9oGc14997OPp5JNPYhzksrQD9O7II4+meWlKlPNej5ylXAAAIABJREFUfGlBuhqe5BFM6FEmbcrUMenlFx9LO7ZsoHQpSQiDLi+SvTvAsw0w0A/9B6w9DUT/dSDjwWtY1xYCy9lHY1+gf6xZsTm9QeK4nDB6IA7KQMNmzz6aPK3S9EoFw1Zthir2iXPOScveWpK6QEr+47TT4TeCpHKGRrFvCwxyobEUww194LGH098ffggnuoezw0AOzteeHfXpzTeXEpgblMAJ16HKKVZDgucyZ87MkBBUv/fSSy+NhpYYWOPPWX53BrtoLuX0UnVUozSMQ1dqypn3THtznz9LF/8uUFOTEMvpNWrucu7kXVsGfZmqhc7doFWkX5qWnECDi1IVMGz0FIlVzgxU1clJjqyVGzhC2gAOXrCimgDWPSqiq+k3gN6CkLsjVHX02VhiewQylNEz6bQ4MlnKyU71I+kymBLNZp1baBi+hEa0JuhBGe/aKpeBJ1VR/LG60Eq3BW6ogoS8Q2O1CAqzZkPpbAY1JsYinvqJTva0DXH/XQCbVRD+VUnw79FcabCXQ0zzAWxeLeHdAWyEiUHxyoLLbP40fpfXD+J8z6KCJPGpiH+TmRr0kwBr+QxeonapQZR0DrnvrlOsO7xdEUFRR+10/LwfHAheTu0nkNssoM2fP3/GM+j/AoG1AuL+kZ7gCkiLsULM+9k4GH0lEahmMYvSXlYDQstUegvfUL4q9H+yNyc2UQEJrNFkFtrXSJQx9rXbf2H1lDMITa8AH98CbWU8wWwPtmUwQI3nvgObbZlXYHkj0lm7WeNOdb69DtfF/wyeBXxyQX1Gbcvx7Ln+TGlBhY2MLtVEHHD0SSeneYcdQZ9FFxJ83WnilMkkuFtAsOGjsi9K2XMDHIHtJE17MpTmwlbKk5Y+46ZS7s/9OIp7kpawi0bXsYAWOvQnOcvL3lyUZkydnDasZtwvzeImrqFcwXO36j6SyskHPnAa91ZP0ofWcm0l1QR1dz0flSS/47LpqzmOcjC5+ZwuaQ2c/3vvvpdx2fjP7AnGV143X7WpcioYZ334owTO2AB04nsJjD2TSqkV3PKTq/v//udb6X6dk3ZzaMqGjMLAWN5EUBfUpog53K8++ERaxYzfG/96Z9q1aTvNK03p/ttuQ05pQ9pJcNPJ3tUZ+KVT0pH+8qeXpENr4RBd+6tUBxJQwuIjXYxTcuSiQRDIJ3zA7gmz0vjPfSG9veWF1LprIfwZZKgGWTrxQPh07ZTvIziDB8XFD8NAbN7BrHqCphHDJxKYFNGR3ZKOO+6zaeHtv09Fb7+Zxqnl+E76lR2a/K/sGrOL9fceHvI+kK2tlBw3c5gGHzE/rQdxHQx6NJUy6IMgzdU4/yL4qxVsXPmLdsZZdg7Fpxwh3AOq7IqdE9jp9J4zzoK/to9u9BegEEymrI2+IYc8Zkez4VtBq5ZvgFf8+weY8MUhJyBXXN0SwbHHHsFUJmSp4uTmZHI8sEHwzkqnpUwDcpLTRRedn2bsN4ZpHDvSblDFLtDuPTTSNIDATqZbeTBae4WFlNQxTgawAwhceuGyypUrYthEBwbRALaDMslGZrKf/I0rU+/kqWzqjWSb+4LjyuDbKKeEnmBwAj1MOh/J4FlZzYYrs1gdvCWz+3/wzTRx6+qEImk0BRaIRBE82+2u8kEvM9t7cWIN5ZTm/+PjqfqQo1INk8u24/Bfoet36YJFaQ+BiihtCTyb9555Rkj6vPD0M+lb3/pGBIT/fP4VdAXr0wEHHhJTnx7/x8PR+LGGBicF7T8J7eCZ555Pm7cyUczjEYbBMkY24i7mN+f2SfCdcuiFXOM+NRQLEAG3oQxpuFKoMj0E7s0Q+PcVTkHJYTL7vprrIzst3JoOHzcgHX3wVJYHTUgm072CBu8UuvQnT55LJzH8JtCQvXu3p9defy5t30ITFZrDZu9Hn/TeVEkJqh1+z/U3XB8ar85lM9R2m0rc/9wXzqWkuSl4e9Om7o/mLcjmeV+m8WtqDAvQmATSGr9nDRk2BlmCsMzjKFGfwf0P/oWmmVHhaItIJD7wvo8RwJKsQvspNKkiYG1Eo1DZmBef+ydT1ZakQdAhqmvKaGTZkWbPHZ/2nzmaYQJDqU60EFyPw+EyL37Y1NTTQYNLc2m69KrrUyP0j2NOOgU0oCad+5kvpmoc8DU/vyq9Bym0gaDPCljnzZSORMHu5/75XJQONxIsWYo/gqlcAmPDkbQbz/hGu+BVWnjyyeegTiyGn42+KiNde7mvKhD6N19emN5Gr7aCQKqMZHPIsEFp3rxpwWOWX/Uyk37Ky5lJjzbv+EmzaOiZgwzW9vSra69G4mYj40XRW2R/DqwZRbPXQVFRaW7eiUEG6YSZ7YAAsdIIbE1auZ68dqLVEJOhPFKi/E7YG88u576WQGrEkJrUxp5U3L6TZ9LJedm6uxHH05/O+eS54SAnTSCZB7m+8cbfwGVG8YGgdio0iFEEsAsXvJaeJ0AbO3ZcuvP2u9Jnzv1EuuuuP6K7/HJwhJUX1FnLbC6WemSXN98p44xOYo+fOW0/mkuY1MchKgJJLaIhqY0BCssb9qU7161O/dj6j37qU3CWK0DlF5NAVKQZ02alJoK4V15+MZ156nuhQbWlevbu3OkzUxeBYIHJJbZwGImU4Md+p5+erv/d9WnVmpWs/axURSLxDLQHohKat7AF7Nt6EqN1NG5QXQzzbjPs7Nmz0hx+WQX5zne+A4VoXGyPfMOTJXa1X4fAQw3ubaA0NtMxxpf+BJtQ2kGFtqC1+c/nngswISTxiHBCZN+f59/UehaBmjF9fzjGs0jAhka3tsGNlQY76G0slUoQmqrhJAy0KJ1S3hUQFmEdOWp0yB2pX6wPMFiwpOr1R/c812aneBZoYvNxwnIQTcDacA7yzgUDjF4MYL23H/3oR+xvRugSwMpNVBJRH1lMX4fJpdcTihAmT/otpQJ5f4NV763U5kd+BUUhqAUkUfgxk8CsEyQj+vz7lwFshj7//w1gM/8Zmy5DOgMNypqMBxvAToBqxL2VCfTk+PiZSoDPRhQueyZ+diZnlTWkdUEhdKiDFZkQ488Fcz7rbNhC1rPgV9ZM+e84cRaAZ8BEhtbnOa0Z8hsBYYAxRq45dNMAloULdSSbeGPvZEFwBLg5DnEFSxhN0M7ihKY1Ek3lrVArh9KEq5/qt/oJWNeG351K8lwJYFFFE+kgOvRl9bfsg5q5tzPtQju6UdTeM8rniHQaNEefi0vyrkamQIf1tcE7z56T/lNApk3/cMRR6eiTacKkaqNm/zDoApsBslRycH0HMjBFqp+Uno00qw7nDIXiEQBBvuEwpprxb4M5x50gzhv4uWkklITz6W0q0IteIsEnIbX67bYVzHLtfORd/KWGptcPf/T9XKPTQLeDwGa2upyGtSL8/SDimqy9RPAsUwIK9Zmo5KjVfmeqxyaoTpLdY/beASxx3aWc01MABK3eB9fT6Ye8n/6q4LeXX9H/EnqdgwnSOsxCK+CR2aADgcUSWikSU2v/uSCtopv9hnvuTFsYCdm7Y2+649ZbQS23pd08cKpxEddEkZ43l8fz++uvSmOatqadt/w+jQDNdeRdGSWpfhoqVBLoBnVoKxiY2sfOTcM/8YW0t29XWrXo0dQOhQAfhAsnuuYGK+ko7gLldVEHMQJwGA9g/c61ZBJ9lIfGZqWLgnHprA9+Ob36mytT8Zq36HwXMs8ObB4ZyWdncYmReeUibgK7dg0hG3MpRrD28HnpTTag01Qms0nvvfuuNBix5V4eVDUTd+SQWC6IsXwWIy3HGzTwQLotqUOK7gK+eM9p/0HzVxOzil9OhzLv2YY4+U6lEPJhptFEwQjQbfDvXqAMvW47k5lYR+LDOtCDgw6YFY4+DrvEZqkDgcD6UCkFhCQXjQg8wC/CgT3ksLmgFLvp2K1nks2etP7px9JWMqf9yOiHq+sJPaCN65UyUEbAL2auCkEx0806nb5BwNVO6XBL2ch0wteuSC10l/dCH6jgXnrQdm3CyRZjVOXeZlIcynD4zPMGJsvCRUZKuM5aMv8HvvfVNJmRtoNCeB3kUrSaYNhZw30cqL5CED7uYWfZsDT/iutSJUHo7r2MxHNt+bwmAtMt6zalBxkHSkEJRPs0nOm+tAQ5pW9+8xtRqnzuxYVp8/aG9NFPfDoE5psIflsQ+l9PpriKXyNoitrOxLhtcKPzEkDRMMTFx3x7tefC4Om0MgPp/enAuglWe5wcxDoVEsAWQI+ASJH22kgFWl5ZPZpkAKcFsj68vDUNq2pLdQNJvsg79oM608DUqHUb6GjuotJAhtdNoGUi0dZWn8ZQIt21vSWC70+e+wWCitL0+ONPgSA+CZpNlknA2UvAO4g3UyPUZsWGRkYGgi6dT8f10UefkL538Q8ouQ5KEyZMjnK3+6EkupMzhMMHZIBgWbQTVGMAtb23l79KeRUheeThusg433f6OWlPPZwoLOEeyOZ/vfduSkSr04GzZ6b3nHhccJMaCA5qB1E6QhS8zxHOrLtDPGZPLkmXX3YGQRYjp0kqG9uqU3sjTUjfu5HZ4MXpfR/8CEgts7K/+AWQs7J07c+vRQf2PYEgD6D0nwUiutaCaIKxyUcVDUuu3dAtTjn5RGgOAwE6KF05qhaj3cUBuefuv6XnnmPgCU0EHW1ItpB4dUIxWvT8y2ne7Dlp7kHz0jTG3bZ3K0WVaZLKzV23bhsyc93MYpcbOhBE4RAaLJ9Jz77waGqm7OUalZQwIau7mMoTQuzwHLfvWMsZXs1iEqyxX/sdypGPA/IJe96B5lCayGHlw6uyYLmYfy/l4H/76xekXSAzjz+OvBxGeQf0gBaiuG7WQJWMo+Fv3/r7P6TDDjsMybo7Qa4/T+KQydmMB81avmxloHw2Vby+8HX4dLPTr2+4DqUFAzYuCofpYAhnAeqwuiwHK51HQDUZm/xFGkNTPdWKNvSt7eJVq66d0iEVhT+Q8PVAsbj8l79CqmpM2rFxMzxuSvA8aykP23GIEwgqlezqhopQJXJEQNZBI2Qh52Uwz8IBNhOPPjq9unwJNJVt6OJWp26S6ScffCA1g8D28nlKES7jvZes20zVK1s4G2A/+EGE0NlDIs0f/ehH4f1BFeC/GImMTekmyNwEPaqCxKSS/eN9vsV0OLmoBqUxkYqAyJGUZY6wNQhRy5KkTMRJCspWuIkb162DBnMWe5aRtNIccnzyvBpJub0GcpqxCRknVowY/4Bf2EzjzSjWwKmLldATCrDDBjztBFx7OJdZEww0N5UI/J2fMwgLGSG+YpwofqwzQAgJGDrrbDPVkzT+9Gc/xTbYXFkcZ8BJS9wFP1uWDbKwec2ATvk7/ILl4NBpD11Qgzq1jKG+sT8s/6pP67nojclKGWL9v3/9ewCbo9ZmSF/8/H/3mne/i8EoeFychSwgL8Ef1rD208dP4HdshchuoIvapPDG8bP56pfBWV69oZt1bsT/B3/TqV6eIZMywJqQjcJeZ5OgeI9c8JvRB7LrfYcbzPNTVUWqW97fhySTgVOgsNm/R89qWKCMl+v16SdiXGouEelxLZ3EyEsq/Z59I/jQNuhnkw+hkSvEmqCjWDUDGe2SaQTXfQjoYBkBbC02cywNx+WcmR2bAJm270kN8Gb3+nzwdcr0xQhvpc9EnPO8x9zaR9Nb+CUDWK/an0GOi1XoJOCdxACRMz74odQAquoglIH4DIGOGHLjXiPW6MOfqgjzwvPPIzd3cEhm5alc7k+rX/5yDzegT7tm3SqqndUUYsekFYsXpScYxWv1STQawaUYdMNHxRdiUqkcoO+sswkwoR51tDcFt1Zamv0ujsBWWjSvYqJ9dJ3dEw60MRK96/Y70nZoUZiruEd3nT/mo/L/BhKUH3P8iTRujwlUN5qbAf16PA8/v/iS/uce/hsGH/F2suiJk2fhuJVaIqhhrm8FJONtL7yeNvD365mstHYV84U37UZa589pzZ4dmHa7YPlAHqScBgPYSjKR22/+RSpcuiB1MDFoGNB6v+UXAqYieWUETG6MJpqGWsbOSaM/+/VUXFeKUHBrGgIvtpugoKSMzcRr+ulab+F3UbQqysqOLtu8B50+sobxLNwAymcdnYwyHTohPXjx59KQ7atTHc7IDDT/FSK9uaA1fnPL5rIw0Sazry4W+VUQkuK5M9PCnduYGT49jYcnePcdd6cps6ekHp6ckjGhxSqaqQGTk+tW4veYTGLGDJFawfUTTn4v5ax96Q3Q0EPmTIUXTOZhSYLv2+TVBvrZRHDz9rqdadc+NhzGfc3a9WQwe0AjZoQD9UELpedi8chOMk29rDlHNOHMM9+bTqE02wRy18GaOHVr+cMPpE0P3JemNNanEWpBQqxul/MbCCyoXBGd2aFIQLCtrqLPGgrBNka5HnH+D1LL+Gkc0haep6UdShAgXKoQvnsyUSB9kXr/u3Es4mDWcoD/9r2L0v4EXTUhos0aE8gOYDpbPyhXn8oKlFY6DGArR6aDvnlFqoBHuquDsoPdqQohc+j6MPg1BC8vvcn+wwFJUF+zdHk670vnpXIajp58+kW4ozXplPe+F7mceoYf0I3JJW3jZx9//DEOVEmaAq/zHw8/EhlpBKeRYeNgSCR87s045EyChPvLZeIhZyIHMJBiHI3dvVxbF0FRG4h2F8+6lCAW9TuqC9UgbIrPN+IkV6UPn31mjIRd66x0hOHrKROX0YghV0gKgTxMm1o2b9yWnvrni+mb376E5yp39OeBvE4kYCslKCukBKWkz4TJE6kGVBNMrSMg3pAu+sZ3mf99anrisSfh8TagP1kbE9hUGrDyYcSkA5YvZ5bqKOISLE41DZCHHDY7XXHV9+mwpwO9vTed/b5Pg9p3pSeeZNgGTvjlV16ILlLLjp/55CeobMB/J7BtZBzsDspK/TZkYFSsFlbx+9e+ekQ677xTyeaZHLO9C5pDbfr9rS+lpvYyAliM6t6t6ctfugC0NEGduDmdgDJH6NNi4HTShpaqGNjs8iqJydat29KLINeiBOee+2lKvKNpLAPl5gCIthRRCnvs0SfT/fc9EIoSJQ5pwJ4sRjauDMN/0IHzUw1TwcbQ6FRF8FfKvtUZyrPtIsveiYrIq2+siPGm2zbtS08+9k84XzQ2gRy0q5fJ6GJE7iKQNUEtImhNhdiEEoIPbGHmew1cHHaQjW90ryh/l59oZNnOAFYltDbUBiohAra29hLsXwoiP5nRpzfz3J+D60dJT13oHKpy7HEnwG+dlj577rnpvvvuJTDbm8484zQa76bECF95r8uRoBrAs1bWxjW54cZfk9C9Fs9Dr6KKQ/Bfcd7dBLQFcI+ruLaR2KPTDzuExscRac78mSCW29K+LTtTwe629CIDIh6rZwIQic63f3A5PzMZKSSCEp0gqvRhL3NTv7otm2N7RiPbVgOCU0WCG1OSsFVawlae5auLXkmtVOsggqR2EtJekNonaQSsgbrRDCqzDa7bkg1b4CDT301+qFxPVRUOj30xkXGxv/j5z0kA9wvNR5FsBd5FbNS5tOri2NankBX6/nfp2oeGod294IIL0lDAhudffhmO9pzgjBp8dhBkl4XqhUGfzrEXDdiRsU5yQx0z2oHKQYwbNqDEyes3siEgniECEn6Z6M6kXKyyh82XNqhUsy872TPqrDbS8CWiJQIrPUg0y0DWYFg00SBajfVCbG0WWCm1pSPOkPw1a9emK6+8EsoPkyp5vvLARXoDvVUSifdSXcHkW4qZHfoZF1TVDqOwrCTraG4rK2VKOvE9Nbz/T01cmW90QxslZMHqu6uUma3/71Dbd9xq7i2yaXGhYoDNKQasKOeZzJwwIQ11mqBylhEH+/55tDdrfswwGXWUs870doMwEhJ1hX2JZ95rMsDNEEj9CNfkufN58QYG/O8MMrAUbxCqf5RH6jqbyItUZ5cAuOSwEpFXTaXJfladNeh3z8jr1I76OeHdRAz179xEpaCP74ERbCaRmnfyyfwcNDgqrTF8BKDFSVg1RgX0nzStW5mGViABOm1yBGs7tuxITcRTjdznXvxIp41swSnM1Biyi8pC/G79n4BVjuXh/o3ufGIMn7OhqR36oyZPS2eR9LXjw3oEY7jqnUh4dXB+rOIK+DnS1+eZKW/QrJ4bS+tnOQ48P7jBqkEH5+LZF5+F71qeDp03NyhKC194Ppp4e3h95CE5QC0k7UyoqLCdxmTKYikUwnMkjpHYaEds9LaKzjqGDafiYsVQwEAllQqe0fNPPUMFeSfRhj1GmYylA6JisA12qRoFEgcamZhKL5E+0QIlI+S4rvnh5f0PMbPebL2dAzJl4gwMPMEV0g8FNN6MxqivfPiptJmRojc8cDfj+5altnW70p0EditAc9pseRVlUHJM0UY21MBBNenOm3+WGp9+MJXRhT9YdW3LCPDkDHy64Lj2gQhtB3UsmnN0Gvel78j8TsU0HA0CHZEyYMnZrlgPejPZwRadNY7Hss82kN1Wgs3xGNJBAxWOBi0AUXrwe/+ZxjQit6XESR6BzW3QCFtzqGt2UHPHFwNgZtZLR+FSXtczY2pajaGewCjMOrh79939UBozDc4gztB7GFgBAmC5wY3FYc0y3JzYN5vK2eXynE4+9YwwsK8vhEIwf1psCBuNiuQ+EsR1o9Swj3RtTxvag0wuaiDj9pA2w32sopyXlb6yzaJBDXHgOJxZGURkRARhMgHO1xmf24rB20c3bj8Z0MpHH0z7/vl0qBCMgI9ZjgZmN5vBOqNZTg+UAZu5Shg60S0tgoC2nee7hQEUR150WWqfMpNxwDx/RwJD/OinAc3yaRb6y0vKTlWmH5jJwcR1ua6gAjU43/svvijNgtRdFWMvRZeRc4ppTx5agmYC2HaSgj0D0bf7zpUpTZ+T+pjk1m32DCe4BHSqmHVsIyvfTWlt1fp1EWSWcjAOPfQQhl1UpieeeSnVjRjDWD7Ko5Rpyiy/sa9206m+CcRebdDZSOe8/PJLURbdTsXAoFV1BxF8D0RI7/C8HckX2bzlX4IdjWVrMaUVJ4ZhsEpBYPtwMD2UhORNK+c0gPKIKENtCVIlBHGlbAqnaqmxqlRcJ+uzgdKIOn82b+gTpFgMGlyVVq9dQWPLi+ni718WgdPVV1wZYvvzZ3EvNEmp37p564ZUSkPYINCxHdvXpeUrV6dvffeSdCzT0l58YQF/X8PUrel8rvqTOsOs3OSvDtGyTj/T50NpaXgNTWwIpl/7Y84QagwE1wcdcCKlm+50+ZW/AFtWbkseLUE9jSlzZk6PcveuXXso8TMlRkF/S1c6HAyVhvzgA0ekE46emiaMrCLonEb14ID0xfN/FGXxb3//O2T0A9L3v/09ArnWdO3113Ddx8X6lqI/KxIrrKGRXklH6R13/CW9h0EH99Ckp6O+4PyvUDofTmCg+Hc2Jc2WkEf+8Ti0nr8Hr1EZqQKqOxvQ3Z2Inq1IsAoC/RjQCoxqJ9dfgr0ZgTi8AVA9jmb5Gnj7OxrT9q3tDBV4BaSuHaO4MyO3dUoPgBOpLBwOawDNi0x05j0ZbkDHf7Fal7k9Hw1bgSDngjzvhQfs2gd1wESdvS8KLt/5qGNOQAN4KVzWhTE5TXQxG9igSDioGxq2F1749TSTaWdKg9moJL9z7tzZTD8bC/q6Oa1YsTLUCdasWoMqyhASuIfTuuVLcfg8G5bH5tYShxk4k52z1U7yakI5iMaTQ/afm46hDEdxFjvTmratXJ46lm8AkFif2kYOTYvoZzj9Ax9KU2bMDhWOXhEwHzJ2UmpNSM7xZ/UdJ0PpqAGFVCrLp6LSgIFWL2dhCZrfLQz96CHZ27NtQ6qHm7+BiY1AjzgdJMSwtaup6m2BI2eX8nnnfSbt2rkzBM1VofjKl78CvxqkM5QOOGcsoE1O/tLoVoP0Pgvq/Obri6G9HUyCOyRGrm7dTgMJTnwUa6Xov3zKATpO70OEiwsdSnJjV7w0oz0kh4HD8Yz20Dyl7aiWExi83Mw2OMFIvM/qxOHHHBPgjE2l8lHLCNpNGpt5r708T+11qGsYfBAEGcR64EXBrKYte/ttElfGBqOmIHpowB+i7vzJBrPf/u7GQBn1AfJ5VVbQ/g8AfZB32xnqNY4qdsAFqgfyGaI5S8jKoM5gUxpBJoLv3rMb/P8ko5WLPv8tgPXf8gL/WTPX/65eEDeYCwb9TU1SpTHjGlhzE5wq9sGcSVPScJA+VXfy0WM+SDNWiya2vNSlKDt7LCaKkUSItLoOIbPnz3L/njPXNO4yhPkNRjM5tvDnluDDF2VUgXi0vF5bYpCbJZpZsC6K6+IG/MT1WVX1dfLyY8xslPO1TRkqa5Oka12BLaXbA/CtJIYejYXuswfbVgH4JAe2CN55B8+mmF+Fu3elxB6rxFYaNEcPi8k74FUz398HtcjGalfQNdN2i9wbdBvgxRhoAJ5SfIk8YcEYE/FizqSUsAqCU4cCVUDLmTpjZiRWwUvlmXWA5HcQR0gpk6dt8Ljo9UVpG/4v8+GsQU5ZxL/551hbKRxy6DnPVlcdhIEyGAkxvQiBXGeVCRM5aQy8uQPh8cVV8Pc/GoCBAXwMFDEcBYEtwhYLfhWG+gAcaX6XAhmSeySYNlred9fdac1KdNO1qVFRcE9ndlWQI6Yy8peQ3yOOMVmw2azXz7ntNzf2/+66X5I1t6Y9XKhjWyPqratBMgdOHzI7uxa+lfbVFKeb/v5XuvIXk1nspHPs/rQcvkMzQa6ddxU4YUt1lqeGgBjddu0VaeuDd6AF+jJIFRxPFrOAZh0zvi5J1KADq+GdDn/Pf6QJ530t7aXMDcmKGdtE+gQVRTwkod1SNo/E4U0gQNWVQ5DCGQViuYOAbV8aT7m9muCsl53ghJmnLvtyGkrn30Dh/zgtWUaWD1zzhy/jp2URrCUPSd1d8GtXsqitCGk3gJLatc7MIDKD3WkAskGW5DSMEqLdhBqMPoLNQizWAAAgAElEQVRXngcBhwK/ZTjC1giIWrkWA9jNW7bD7XuUkuxoROprQVUMYKtRICAjIhjvoATNm6c9iK9bBm7LcVF6zfjeLTPiJnf99FJsPp26Xb52X1smOWAeXfJwIQdh3AtBP5bdf0/qIIuq3LA6DcPBVzLirp/XFDh5S6mcEl5nNx+OusfBC8DnraW9aRNTo074xmWpafxUNH15ZjZcQSFQQUG0SzHkLYii29jhrHtH47qWYez4TySqAFRjEGLI93/va2kGpVkDWJFqxebLHJ3LNch97YHa0IJXaapDgu28b6Z9YyalIUx5svSnCkBfMwE0MmSWp7YiZr6ITvFBNHEdOg+5NkWucRY7SBDKoJUMxwGLqoYdhb6xfvUanAAIEU0hlmGdrCWCpoj/agKYFQSCu3fviefZASdN7UcHSGSIGgaSMcdqeLaUM1yDBKAfzcziVvaEyBeOuUNJJa4TGjPBGB3eTqaqgu2LQy4AZe4liNgKr+2j6NK++MbCNOegA/m5qrSEIQYqNnSynm2dDelBRugdd+xJIOedaQH8xj5kQUo45EpvVlZLsEZvDzR35DhQI7T5VhHoXf2Tn6WZM+YQ8N1FgDgQLicTr6KjP9NO1enIHVOWq52AwWasSSBbezkzv//Dr7k2pxpN4f1sulPuazyl6N+n2fMPSDMZuLET7cKVIH3y+iyVLl/J2FMM9jvSR2xBpasGqm/b08w+gurA3po7+xBE+L+crvrlNchErUsXfvMCBPxL088u/zU0hOb069/9OB193GHsXcrAlJyzVF7d0J60ZOnS9LcHHgRtnMbI2cdCTuZ3oItToGJoFD1nlk7N6B977FkC2EeDYyiiNgDi4j7KXqNGDUdvdgLUn/2hbKihiB1h/zgvXF6v79NIYrWdWfZr129Ob7/FeOzn38T42uxCl7ttV/CSI3ilLqazKyxuJdkgCZo7nCPTYioX+12Hl8nQQN0I/dUIRyIgjcROB8v9BS+OJ94N33zV2s187tZM0Jt95M+INIlO6KyKaBA97X0fYDzqivTVr55PQjA4AqxhVJzmzJlNs9oagtitgfS2kuD1QMV6/bVn0tb1q3k/kGKcSzmIaL9auaCwPXieLsAFx3uOpaw8d8q8VDp4UtqLLa4cRNmwHrrOhm1pKfq3Q6ZNSesYfTwLBHv/+fPQjWQvc/A8EzkOBvatirMCfxfb2k6S3AqKJD/2VGTbhjPi2QDR6sYyAti2Hpqf9u2CArQi7d26OW2latcN+toMF7aPIOGY089M5QSe26H2HDwfaSHAiNdfexW0tT2d85GPht6qQ2RErarZg3t4flKCOmywZK0efvgfaRmUis/9j/MiPtq4eWuaOGlqSPWo79zO87Gc38u6tFHKrSAhqEU/V66hj6sBPrdNe31BIbKL3GYqmoalL5F4GP6ot6pzlmvoYJXps2ZHed6g1mBCZ+pD3ocfMtm16iFlQO1O+YyivwYE7VCVhtPMdtufb+M8aFdyjEoHYvB6P2sfAfFSBuYM4r5V5HACpDqX9hQYvEXgpZ01OOOGfd8sYH13qV+IDtoEOuRW72ycbSfxj7OT7c7wh//+leFp2Ve2d/OTlwLxtOfhv3tJ/sfjFdwTezn4qBHAmgv2pxGOwBUhDdTQoIf3D15xhhK63t6PDVx5bmsN/qSfv7fmGjpDrYT7NzGwec9EpwXanGh3JLY5OobTGg3aTbL8HHnIBmRK86k0M4w4IegdfF/0OqgIriO/RPT0a56rSTQBW0aPxMnnqRKM5zhHFazm2qrkYRIfrWBPtvGaNvbaYDS8TULJgkiioJkhZ9lDANuMv4mgDNSojPNYbkzB/pfGUAa9qhjQZRCV31rOrcmQ9+U15gNorzmrHmSBeda8iDQaNldt4A6bjuW7A6aEHi7ru5MgtZn7cYqe48lroH8Vc12vM0RkIzQwG9VsgColXnGNInHw6bsvIzilOoz9NKFTKUBtZisJUUWVzkAM0kEM0aV6gioUrE811dAvfuELUVGK6gLXVIjtLwQAM47qdNgClXL7QAoBfzZv3RhVwF2oG0xnzf965x0oKK0njmT/BO85C2AFA0LaTBqfgBDXW6aSE5/R6ZkT3f3VFVf1P4wj3ckDKSIaEyHyxbsxcGPgCvVjdHZSDi0hiLsHPtMipKoadtWnpcuWpYeeeJRSOCiH5XPKZCVsojYyi9l0yN5++cXpzZuZbrNxfapF+iEQUYKL0iA6MHED6Z3FcNIO+OTn0zjmgO+Sy0oAVAqSajkwJEFwKgNwcIXcyKJNqxG0H54GDxwCykhDDBzDOgTuKwZSYpFzwt8fRgx6CshxmdIVOWeTf/jvbuR658+5o22e10xTyHLO2jIynEYCqCYksBxvVkkA5HQLG5XaNNIsXCmGpcwRnxzwcayRI0CdOT0AxNYF76A8ePjRx4QRXLjwGZqR3gZVGAM/ZTiBRQFltuVM7qCT1SkePAS78zJTkvt/uxyj41/5kSyDVb7LnikbNEaNHIbzdAyomSXoIUs68/CT0/gZB6b2XchePHhvAvdPHZs3pmpeNIyDIvNayasCp/UUcK18Xsho8acWNuseeIqbQZc/dOnlaQ9BYRfrgYvms/kMS1tBcDcoopmFA2Vw42Z14+fJ9OEEMPs1W5elv33nm2kapmyAUjE4njKdKUGhVdpONSJZz06QqXoks+ZddCkDLarSCKR0RObUZuwmo3Qfi+ysXrMazttigpRRqGUcGIL8XQSxgyGHOyu5mCxVNMPSrkHbSy+8QqIzgkOxBVQP5ITDV0QgbxDkWj334kvpuWdfAllpyibciFYqUyNlxYPDc4mmHHmPzm8HUYz+NR5EG4me0i2d3JO8s2IC++GU54EZqRBUgwBNTg2UicxUT4DHuWrtcqYEQfanTL4XR90GGtbBe7z62gL2xsJ3fJDTSzRAOoAgp8uFUg+UMpyOezbNSOPZQ+d99lwoC8iO3XN3OAQTG8vQ8t+KWbdp02eDuLOuOHLSldTSsCMdfMDM9BRntREivqaoBHSyubUn9Pn2NLRwbXvSMae8n4lew5AfIslgbVsJVvZwvTZWOaVo357tqZrbrOA5imIVgfQo19PN3hDF0vA34TDugDc7dcZ+6Qtf+mJatXxtuuySK0D0BqcfXfFNpFaOxyCiWcuElmimYK+0Q814Y+lr6fGnnk7z5h+e7rr7QYTrN6Vbf3t1mr4/E8ZIrIR7+wkO2rrKeW5L0wN/f4FnTmNl5HPsR5LoKdP2R0FgWiBilqDkb1cRLBvUdRPI7oZn+8biN6nm0CRCoPTKK+tBvvZEcuPgFnnG2UQpJNDYi+4FQh2So/502OFMK4NqUInxF12Qf+X0pYPhk3UwJaocu1li0GJTE6WufSSylZUgkjy3YprcVq3eSlluEQY4Fy+8u3Lr4ACMfRXI3Ck0St1711/S+z/wfpr0Ph8J7TCCwznw3KRXbIJGEAEsFYNSkps3FqC6AN+0tZWwlEC1kvfQnjhopxgUpRE+eBkBfg+8+Fq+N3rE1LQBLmcDig7SNPZua4hpXoUmxDzLSaiPzD/sIPbBoGga6sI+yMmJWfWk802Mvv7xVVekBQufDa1i0iZ428+R+ExkvaBYYHVXwZ9rbG5Iixa/yr2b5CPbxb4aSYJdzTjljfAAn3zqee7xrFQDT7YfdMpBHCH/hd3bwlCXIUOsrGHnCTAqOf8dyDZuxcHVQ2VZwnjspQSvnTzTETjok6FqWU4sRrqxnqY4S/QVPPeY605FT/61EoDlTpdDb1tUSR6fessmEDY5BmeZ/2yiMtgNtBMQw8lrndoF7NBZZ3+A9yPZ5WwqqxWAgvYOG+YIb+1BBdxuecpOdFPCaDzNXkr/HQit4esXXpT2UI4lBCZg9vyQKDmQQ9kjbOQ2+hVUkpAiYEDg9DGpIAX8nEhUfrKSlIhAd/XrQT71RHP9cn4JFgRSDKjbKSE7dCf7/v+dCpBxRzOqWtDt4u+5ak4ETe8OlP+7iDYLfC3V+yXVTh+fMX0zFNf/9+/Ry/O/vIXIt0HrMCqqat26viLoJuVWWirhPvtnm/X8nkCG6KQ/o7RSBWtYjv2RpmHWZ6ncz3D6W6bDOzqCRtdRuoJJQjR6ca+7SRRsmDOQmzlzZgTLTnqSlmBCEprUoqOCXdi9cnxeFYBVPc/cQMtArJrzUwbgJrpYAqIoZaLYPcQ1lOIrTLZLQ7kku/NIRESdlTpTEgt7a/wfMb55APeVbwrN+Be556cmbeDG2ZclfJUn5EobWJaSZN7/wEPcX0s0ih6FCs9keKyFxF+rV69OqwBuPMvmPzNnkpDx5ybufRXfs0Jl1QXGWSRWosIqc5Q61Mq0QwSbPd/U4gj02C7RiKnii4N4LvrqV3lGKmgAeAUlJGsmNkFRj1xgxb3g9a7GvjcwCtahSwdBl7yBRv+OlgYgdRLUkCfMNkmeZuLdxwnVx/teJkXsUbnIBb/9xa/6l69YHdqDonmW63RGHsAaAje7NO30VG7kYx87J22klOUGaKRzeBWTnljq4OChiYV3AwFggtcw6G2fO/zg9Pyvfp5qdtCUFUqHGXel0PGEXERL4cC0eC9I5QXfTMNPOCE1KG7NRSoEH/ORuOEW0KhdoCXbCEQ2djSmOfC4Rg1HkqqRABbHWjd2JDwv5sbTXTuCjf3QD65M42lSqGUIw/8awLomeZL3u6kEHlWDoGaCzxXwM1Zg3Vr5cydWKwJdNp6luSKC0WbOZZRQbUiTA4fRGg33aghj2MzsBkAfcON14PyOPPq40GTbvGEZygCbMMqDwunX72tPC157i/clSDOAdatkLPh4cEEbiHnf6sEpjUNJS302JSQIkHRgo0cO5/uQxJnbVwr6Z4f91ENPSSOnHZhayW5233tHKlz4YurYvY0uSMrHHLhQlaaJKgLYIjIhp9lQzu8nS2oHUW30kO23X5p21lkElkzX4FcfVAdpHMpmZeoD/GZg53855PVfyYDHTJ1eUI31i9NisqoxjKeskNMS+oA2RyGbQSbabika59gNf7UREf9Z5383bVIuxlF1rFkd/2aWJWdYZHrp0rfSiuXLcLrD0pHIMznVxmNcTrCrs3Gdix14wKZW0/fVVxdFo8droEunIks0dfJIKAaUdzggzSQmr8H7e51OdkuD0R2cow9ECVi5peBc8gkaL5tAONhKlklJkAfawf1YAtPBujcG1TBRbvliaDV/QUFhUVry5tsxTGAqo5Q3rF+J7A7ySY3wAXkPA34nE720AAdPNm8QZtNSjAPMlXW8HsEvr6EdIxr6whi/MjLp63/5s3QgSOn9f7kzBhtsi8C4FV3cqcRBrAdGBd8e2fJIJrCMYYxr+77dlDl3x+dgYWP8YQeoYDVl6xcI9idNm8FAheNDjkwUQ0Ta8ZWihWVOjwNxa99Lpzec5kJk2cqxEz3sG0ta2+EbN9EQM5FMugrk6Nc3/i41UGa+7obf0HXfkq6/7gYa2wamz3/+U+mQQw4KDT81VYNOgVfYS5C1mqDnoUceiea0x59+FnT09fS7Gy5Is2cOAW3cGSi0TJ2GhsL06psN6ZHHl7B2NFZakeAbUv6mTMzkpopoRpQXL7VHtFefugEbUkogsAmFAznm6njeec+TBHME3zL3OVNO9TIx6SegVFs6nDD818qqfemQI0Zw3fAt4cqKzGiKTUZGoTNrg1EF9q8TTjHuDbuoLE0n5XDK8PIlSVSXMmVuz144bzbeaAfztEOduo6fqsRAEEkd7fJljBOF8nDJxd9FG3V08F/3nzE9kNn1NDJVEyAbZMhVvveOW9JLyPyZSysXJTIyadpsaCdQVpQMk0dGwlHYT8BOd/6oYaMyJBXpnyqevROAVoLs6txFek465fg0h6mBdcjW6aBiCCmNjKHF3D0o3XfPU+kf/3iUwGANdKgG9kEJsmu3Mb74AGwEN85zfXPJG6zrBsp8xexJpJSgTulgu9h7heo38hzfWrIcKsVL6SNMdlOfuIuA3MYZ7Wcz+s/P05z5XgLTcs4WZBw4ub1M7NmVVgOk/OiKH0cQNIDAsQmE7GM0cM6Bn+pnNLH4alhqRwOlBE01oanA5qx4ewnPqpkkhOoiSZqjK1984cVIVKR5WHbuYQ+4J63MGAAoMWDDSAeZx5egtHim5Q9uAznSl+kbq6jctRIw1YGUx3bkc0fTmyGncjCJ4h4Q/3lMVbvq0h+SMDByVhCEQ2oAa99DJ/tsF9WOjZxRBa+UDSsHLVYHupc1q6RRM0q+2C45uzGgLCsuhg2Muw3uK4kXz9Bf0gfaKSP3Quf6PysQ5KIgPzNqtfrcLJDPB7FhD98JYPNB7L9el/0pe63ViAisAzgqjgSpugYqg4GLXEVpE4EiZnqmBowGmt6XwWkrazAErqP+rY17973kmVdSnhaZVCPYpNGOeSt/AlwGTMUkf/qNPAdZH2Anve+5m7U3bhlpAGt53tew3vnGP392DxJt8pRFaw1gg8fMvvY5BkLJ7/FZBk8sfjX7eiDPZ8yIodgxvLdTp9QlDj5yzjcGXSCLdwTuTM5M9rP1zFDo6K1w15KIhvRFBHyhTB8vfSciCPpCYKQZqOV7x69/rb2BbDYFtCr947GnUT9qNEpJ+0EtmDtzKr63G/uxMr0F/VOwpwz0dj+oZzb4Gqy+RvVDoMJtYCO6/+a+KSMgV9NVXqrX3g2XXpUL6Wqes8j3ObNTSNA+h5KUjbYGrF6b9+cziLMYVJSMYqhvXYWWbA/xUgEDsyYRw918/bX4Cird5vKuZexJY9GsnyOk2nL3nMldG8Ci7EEiWPDQPX/tl/S+BydUYlYjTyHgY15IEGDmZ6bixbgZ9hC8GuwK6fu+0gEKDDqpp3b6xoi9l6JYMJeH+9TPrk518Its5DF78Ro64BR2cxVNlM83wDn7wrU3oDs6NTXJaeDC5ZlkASzOmxvvASlqQMdwDQ508qwZAde379ybOkGyBiOx04tOY6Uc29Vr0yNX/SRN6KAE097wDgc2r6P27kkd7z6Cljj6yBhayLhXcf8rMXZtjJGUE+mDCNkZ0QGuq0Xehn/nWsv5WQPYERzUYQSnBq7WuwNmZ0MdfuQxrGMZBmwjIr1o2HIAYXWS8bWkRQQ4TuxSdSAwtzAgbuB8GceSjFl29uANPHQ6zhYuZ/NN339qqDk4oKCS4GgvHNr9Dj81jZpyYNq7YWXaec9tqXzJItDYbanSADYQWGNQUWNwOfiu/RgQ554PALHp5ReaD6nBjMlxibE52XxA9z77PhCuLIgVCcj0+0SrQjxano3PPZ8xuX+gB5TDSxsLz1Jhax1HFYehA4qIOnlyQ/tQYeivHpzq+bxJn/1KepMJVe04iheR0JpCA53zymdRthsEL24ZM8K3bN4UzQ3HwEVrshQZKDUHiX1SxYAC0Qd1G9VJXAU3dP26DbxuWXQc19JxNKSW5kACiAa4d9t3knW3ELhyny3Ok86Nugt5GqW05MJqjGwmMIBVH5PXdkt9wRC3cj8eYk/zGJDeeppgdtI9+9vf3JQee/gJskm6/gkKxo6CQNnXxrSuZTg6GnacHCLuyP7RMMptCtkdcz+TRVBPDY/o5+gx41lfzh0B5Q03/QH5IcrG/Oztf7yFAHZ6uvPPf+T5MLWGEmYPQVctUi6tRK6rEI3fCu1lCElANQ0Es6aMBxnmvvhsKwIIq8p2JbBQX3IgnakvpkcefSp98osXILE1NRAOHYIOXAcjv7KytDANhWu+bwcTXlp2ERA4PSozZG2UkjW71ZzLrdt3pftomGuEKnPT729J6xjscPONN8H9GwISfhIdsPNCYmU6MkbPPPNMNKwMYxjCNpQilsMDnLr/fqFX++BDt6VD5heks98/H8PZFpULE6/NmzvTa4vobH9mFWeFqUzoSGunyrF8owgYrUyUIfnVh0yfMFs1ieUmysv74L5WEDA0UWUahPPbgCbr/f94AV71/yTuPeD0PKsz/WdmNF2j0WjUey8uslzkXnHDFYgx2BhYSsKGADExBLxkCUkISQgJJVkICYQAtjHFJYBxx71KsiyrW7330Yw0o6kazV7Xeb5XHgi7S/6//f92iDKy5pvve9/nfcp97nOf+xxkwyXVCUsqA6H+LJiP0MEpA2gDPHdSNHgtzP8o9oADWdsaxo0GOxyUbNrdHQRaOKps3nwofff7DwKAatJpC85JE8dPsTN2uuvun4R9Ui9MSNbLq42VAcqFGXpL232ObxT3oXtmb/kYrZPfeePvRFHQ1GnT0po1a2J8J02ZVmJEjzIH/iUtfvlZfj/PWTmfT//JF9KcE88k2DKVlzXNXbgBfBStqRptPWplKf/2i18meOtFd/vxcLCoQWv9/g++N82j6YMaaRshHFXjyjLbto1GAU3TqBRuT1/BTeLkk2ekh37xEwKTuvTxWz+S3nLtpcwFyAbcWzZvRVOLvGk0z6KCvVS9ocxlZguj9jjaV957z/1Y/3SkG258ezDYRYGIzho/vPuedMG5F6bRpKHbAa7HYBMlU5546iXG9+5oTTmEAKuDfeCq696S3vLWt8V6Ui4gUFJjpym7czgOfPakRRQoNsHkTcJ03QYYgtC1awkKNm+LOe+BK2lguv6IAB/g3YmGWusrz74b3vY70fFOEOk+oQbYLJQ6cd0RtDXcilxi9uzZISGwsGsMmYcOgrl5s2anr3/la+nQLlp28vwFpjazMTDttbqe919NtqzTPUcgD5MosHMejqLyWn9eO47pPhNMGHMmwGCcGxaDAVyRNxhUhwtJCcC6dn8bAPsGEM3Mq3/c5yMb9Z8AsAFOo0PkkPQ2iJD5ZI38b/8UMieBocymALaorrcGQbbUcW1BFmZFvEVsXRT6hBaVex5Bdb1uJZJnAkxBrAxdJevahj8CT9lTwWbonwHUglPJuAk0DYhCrZLVoADWwkDf2/cTwPp5WqsJhH3/sFV0z4+iX2tQdGWieBUSYTjZ6HEEeRUAwzJN+anpyc6xkoi5SCxwU4iASl0FA3dmq70cCphW9d8MfAUCJQArMWRWJgIJ0dpg9jsDuohZ4v0yXjCIkftQVvA8dnubaSRjhnMcNnxnL5xP9hOLTIL3RYuWHU/xW+MT8xcQsmoVsp/ofGaGkf3Bxgx8hoWols6UVFI8szw7LAr2zLHWowPsd+7lb0433nhz7GnROIF/c96IDQr2ODBnaL+ROfCs61gv5RKUBLt3/us3qTHIjhrKFdwXQ5rI/UnkRBZdGQP/5ztGAbn2n7o+3XPnHRCApg1Ex6YsBCiwGNLopu9FzYIdJoTmz0YqtumMbiV8V7uhvmkY0Xyvdw3D2shmNotD/rmvfiWNIy1TD02u9YKsi4UBx9R7cvjsgFW8/vf/IB0iIu5SxydjoKGwR6LVfy5m/tfHhrsJBquOpgbNMAcooNnwAK5Moi4q6GtpddpOUcKqe3+aJqHnrEdjWJTuFxKCiFdkVGPRv/Hl4asguQMWbxPXsUYGltSOYuYIerR/4ncqGawjjB4Ns0KY7iGjZmMMzg2jRmCMXpqYygdMg5x/0ZviPVr3b4fFU79Lcp1JuntfW1q+Yk1YaRk5Gz3FNcZELLGczkutcWwHGJGHG1Y+kEyznUSKdgigvR9GqIrCmwoaRMw68/LUPHlO2rXy1bT77u+mpnWrUtf+vbQ5PZYZWDTGyhB8H8wPorLe7Gw41PERwdox/r1WxnLAVAAYjsEUOD49lWijYYJj0ZWi/8FjOHhMZddtT1unI8N+WGImqkyy5T9HmQcgOxXR3AtsPS309hAUtZy4MDWeeW4UC33i038arEwti+uPbvtkuv4tbwkB+tq1ayJCPmn+KaSAOVgYBw8YO0gNQ8Jh/CATKTjcDmh56aXFRJ3r0BzVpkljh7HxoIVUH4edzzEZd94jJAMu/hLbnotGFLJn6x0DOHVytg8WvGZtaRagC0b13PRwehGddzuMzluuux4/VLMNZVhqDSWN3c/n9gPkljH/CeJ4vrUWfqB5M4L0s/SkNa3lAR8MBux7FzvIJDaYaNPMIfi3X/snnDfyvd19x3eIqudh73Z3bJoHkM7UEHBZYNXHM1tNmmgX3bzGsnm1w26OQqu6AFsp7yFE96y7xpFojWFrw1yaOfgPdN8qZ5zecdMtoXuMZh2MiYC5A9nBZID4zCmj06F9HLKHdrPmM8t5FJazFxAho2rLwINtXWnVuk1pz4HW9Nk//Vx6haYiX/rSX6VZeApaNHbWeQvT9GnjSL3PT9/4+j9xIB1KN9/0QYIIrJ7Q5fbQhKN/4EjauOnV9KM7vpb+9q/+K3rfmexN/RREUr3bVobuuSo9+TS2T/2w7qxTcxiVHCQLT5wf3aIOIRE4RMFVNePfyl51hLGWDesnJQuNjG9pH4Wor9JRDUeD59ayhimGwA1lCPvXEWQg2uLJtiuT6D+6n2l+MH3oY2/F43cC4H0bhwQMD5utnfq6kS6ps62mhbJ64kOHKmlzS3V/VXM6C19j7a+eeeal9I/f+CbPF0YhIIurSCY2e/36pcZ43gknpb2tLWk3IEc5wqUXnZ+ux4VAazirsPdTA2DxxGVvfnM0vahin7r/njvTq0sXRQGIjOtutMZ/8ud/nyZO49CqH8mzJK2o1RP39Wd/+ml8cl+GeeyCL5gTbggvvfRy+sxnPhP6PG0U3/e+W5ADzCbdPyp0cGs3dfCaDWi3V9FF7eT01hsuothqQ1r68rL0PSy/+tDbn3H6nPRpfJmtBdiycxXBCJZbAO5mC+cECezhVkhHwZpECHPFQ74eJvm//8Vfpauwx5s5dRKAUNCgXRBBJX6Zrcyhs5AL/eMX/zZtZW+v4zyagmXcL594JiRa1QTz+1o70tvRzF6FpraTYMviJolzWycHY0ThpWtLJvLRhx+E2W6ObnM1nMxbANoGf4/jK30ESUlISpW3GYjz/1wbWtidf/4F0RlwOGl9ZU0+m89b40YAACAASURBVN00LjD7EB3KyArt3r87SB/Xb71yCN7jIGBrLM+pl/c+ed4J6V/+6ZtpM40gKrhOgY0tmDv4ey0azVFTpqSXkEgdkvVlfHRIsVbBrkxNnC/qaC3MyV+DN2CDLBgy6wb4HQGaJMhRW2mXpD3/OQBbzEjnZP579jZ2cAom8FeOzwBQ/hFA5uYLGVS+853v5HkJHK2o56wBXE7A1tDnUhRW+XrHzJ9JToygQ5okjeeJPzMbHF3v2PcW44hyxx3fj+JcXxuODM4n9oDQjobbhFpyz9TcPU5g6r9PnDI5PrcA0f67n+t4+XdZXdna+fNxsCi9VzjReBYwd4vUtSB2KFKB4WTzJhDkVRCQqjEv0+c8tJvZziyPSQk/RFFndrUQrEbracb0OAwJB4IsrMjFT55B/jxLVIqv0L9aRFXCCMfP4ng+fiFVgHhYSsOQ5ctXB6aZxP5z7rkL2R+PErDtgax4KTKanjWCfr/M9tmdzmxbkDSyrH6+7aA55yotDtYytJRxNVvlz/3u2LcSBP/Oez+QLrwYm774ytdfEIdZl5KZ45BD8mW2BXARTib3/vDO9OwTj4FHupBliugtlHUscgAl/smezmorclZcmYK1A0fQO5Td9/1vg1+NlPkPBr9PyxlZiIj0cmrAB+l32+NZYBH9kmPhZFPvXhinhnLTIXwg7BvNetLEg/vSixizT4EmruEhOxgRzHFzcVhz/G8jrVZOmrPLUjd3QFkpq8Rliowy9bUsDcte0pgyFCOJ0AcOWZxC60mAYy/AjK0jjeLNR8FckZDi0nJVYQxnaeD9/hslBLzMvlIdPPxNAL3VDGK7VfKieyciQNJpVaWlC+C7j93JJglRJctkGkPqqAnNUzZPlj3Tn4yD5oqr4lBpoahsoIe0JTqZo9yA7N8q6HzF0h5qGbjmiCyumQkddhled1giCV7VulgmHd2CSa3OZUNFGwTDpsZLCcHomacD8Mel3ateSXtxlRhJWrYDAFsngCXlQR4uum8RQUTTAiOdKplzA8EA3zxz7t1+5iGu5x7sSGVqu0e26XiXljfMpQvT6MFbmgxlO8zxcNJj1R36v5Z89GKUOcJNs1kUhD1XD8xXKwdA64mnph4Kx16nuvpJKvNrYKubR45JN9/ybgDrgqjAtke0faGnY/MzBMDWycZi1Bh9nonGZaCOoIXrJrDZvn1XeoBUZxtsq3O4Gn86rakUqatn85TrZOH5OwZ2YTxfmitGejYs6AOcabRsGjhcKrTg4vq1WzLNrr6sjs1yIvq+1VSHb6UK+h03vJ3ezq1sclWYu6PLoliunHafLbs3sjiNEHJKT3ZDOYJ7kQdfRJo8Cys2I93K8ho2fCRgqY4U78a0hHav2zmsWw52UAzyr+EQ8GO0kkasOmKE3IU1LJv/wosUw3DdA7zvUFwAmqiMnT5pPH9HFuQmR3q5ggLCHvWNyAAMjnbt3Z1++IN/S7NgvM859+JI4/LAQwd1lHU3ffKY1DwM72IaMfT1wIDI5jOmgjzXqoWNPWjXt27blx5/5oU0cfI0CkDnAqD3w756oA+QvtoMsJmaTsfGadyYEWiAtc3an95y/c1pyeLXKLhrSCedMo82q8vSa8teSo/+/KH0p7ffivXWmYyPLhEUR3ZhhdXSnx5/+hU2XYNro3okTKTJz6W4z4rdNkBrMz67VbBlW9GNHiKz1IYuvI6guqGyK61b/gzv1Zk2UiS8YTeBdDtFlZ3wYszHzl42cjtR8Xnl2tuUU8XdsystPG9WOn0uQKJlc1iA6akYxRW8pMpDhzFEGsl6HZbOu+Q6dKQXp4M0WXjmuSc4iPvSP/zDv8Sel1s6utZLPexLG349ht8espvQeXYCwNUKnkIB7TzY8yBh+G8DL4PMd7/vA2nSVItNqtP9SIUefeSBIB+cK+34+f7R7X+Z5p58IWQEcgYt0LDSs4Xqi8/9MrXsIQCRpeTJXnPNtekCwJksb1NTA24mk9PV11yezjv/LKzLaGawdkN6+oUNfHgDzRMmAmrr0llnzI40++234TBBADNuFN3bTpiGng0JF4B15knj0oYtawOMW6XfBjsfjgCm2wEkVawLm7Foj3OIAt6W9h7mKz7ZZyzA2WASr8G6jzXVyrrtIkNy+smnUhCzJz1wz0+iaYJ65aVLl4efbE1NU3odb98LL748vfOmdwcjZNcsW9NKrNhmVvWeBVq22X7s0QfTlXjhtjMfXHjqVBchMbKmw2ySe3CFBuyQKnV1gG6+3/Ked9Fh6O0EWnh3wqi6DwhUXoe5bQZsNeEuUAWgkfQxW7GTs3EMrWstQrPwrB5Q2YY93ckE3nfhc7x6yRK2YVd4thTqADDoiTzlhLnpOSRNneZkCWCtpShn/XUTJNeRhpeNDVeIMO4XYfs961bVAnru6FYQHqeGR1qECWBL6djfXMA1eNfOwCMcBeKf3Q8Lh5nfBsB6GUXjAM+vSuSG70pzkKQNIdAKNpk9rpFMWXS64hlLih1nZUMAmrPEAeLizM4ZvqKtrQVC/4xTg+2zJc3CaYFfsFBIAFyAYgkBF414JbqlAZYms++YWVGuY92GLhKywLmNfGeQcjuQQtlExCI8A8ZobWsWGDLB11Vx/lWRzagHpzSSTbM1tQA2NDHu61EkkW8iWFXvJe4nZ1kykVYKCOI1WUqQwV0cShm0Btj190pAuMQZFa8fEPBGplZdamnQSq/x/FiHm8gG/NP90TgChrlzZvIR+OuSCVj6yrJw3ym3EYDuO4yBQNbMpPur7c5D/hxSEl/ntcvGZwBbAMtou6sTAbfcgCzpI5+6HfnTlJgDvk/4e0dGI4NX96cohgsAD2kTtSOw7Zw7X/6bvyJYtYkB2C8PUP6cuI6SEqN0r/449vxCA+u5/e2//exAtYL1GBiAEptpFdodH5pag/BeY9INZcJoKL6HDcV/z52ZGEQ+SLBTS3q6TyoP65ZRUHsjd0BZ01FmOndZzYLSsDrkXyCYGtLnbYCPFgBHOama2kY9IT1e5SUFiC4GO3Bp2oumlAOnBUbXzW0Ui6C3hQIrNvQw19dySh0JTO84fu7mdVQd0KD1WWhvjus1S0xsfigAWP4cYgPYxGaymk2gkw0ymNGIGrS+ACRb1ECq8igDb/ViFWNghfM4CskaAVzqehRI9wooeIiXX3lNpM4O7N8DkEHLBNB0wzmAgflG0tu24XPji0nLewa4Ll2XUZ/6nmqkHaZ5teYSyFbBjAqAZk6fzGGtV5qTy82Q328YD0tKpeaqxWnfj+9IzVgLdbNZ1/CQRwJgy3gmgg03RraTWFh2ntGcPDwEeXY96nlkSFmUHjK2iHSt2Ha0kI4XUWERAWbQnbe/nNZiPNEhVsKk1zGwfQJfdAShx5LVcgKy0PD1orkCgG3WzDT55vemPRSZCEBNC1Ry+LnNN8A+uih9lqYd3GhMCY2HXbSYQj2jQZXxTvRxZuxtg1dJ84vVa9dF2rYdVvcoG4yHnwtPptI/bkwu4lKck3fP0rGgZ639ptXRHitVnAejoyUY6KJXjSifOYL5MpRnY2vWu378Q7pHnUOR4fBIM41pZk7TgrSnkyYKfaT/cEGoijWQiwccfw9Ev4Ygf5DxEVjbG1tFQxOsj4HJpi3b0mIY+xbSmjt2HcR9gHaw06bx/S7YXHz7CJiyhtNCtP709DPP8WAZW/7eQKegXj73HLSnTdjEDaB56oOt7+ePMgINptV8VgNGlix9Kr2EnOC8S65Au3tiMEC9jHcX1eRz6N5FlSZ7Ne1tSX+bVh4C828FvhrQytBsV6Y1a7emu+/5afiCkhOKLMF/u/0P0oJTTkhf/dp3aPE5DqP+hWFUv+zV5QQme9Itt3wgmjj4LOdgYfcsQGs5gOvw/v5028duS9dfdynsyNYAHXxoakNr+iSsZis9tAfYmKuZa8NhmXWn6NVRAiZ8woQpBIpY/FFMNYwxaN2Lb/Qh9K/716QjhzcBftvT/r7m1FezID3/9BaufwJjTQvoHnSDtF2OToFmccpBpRWHKT47LS2cNz7t3biK/dB5jo0NQdRQgIbMWC2FGx4ESjhmAbrGo8cdO200msbO9LGPfhxN9OYALbarFIzGvp6hiFwcesGxsRfsYUMXeFn8cdIc+n8zbt0Uh1pQYnDSRqbr9z78sTRp+oxg8u8hUP3lYw8hIyI44bq60e7+wcc/m0469ZL09IvL0oMPC6C7WAO0f+R5WMTUBYCVBaphv5tJ28lHH/4FLi8tFIrN5QCfl95+41twGBmfVhCUVdO1zNT0AbT0K5cvAZDVpE/fdlv6ype+ytxtpWiuOdjvp598nrXbla6+4U0hE5oJw3sYALofXZ3dc3QukN3RpUT2s4+9oFeHCAr6VtM2d+vmdenNgEuDaItkLW7asW1XOuWEU2gHXJ22EPCvXIpOb982GDh6zKMrHj9+Jv6puwh6zk5vuvQa5iTdq5AtGRhmE3yAhcXDnCm2HF5OO8yZ06aklRTyTQWQT4P1fIFizk7IF9P9URyly4F2YAIK9vLLsXW7/Ko3RxvjNpxwLCIykBX8ygKGZRR7gC0691J1vnnL5pAZzEYSt2XzBiQ8OKCwPpXQ/Ps996X1K1ZTxGUxrfepzEVT/JTGzpiWFq1cG8RRudpY9kUL5HokfiB3CqsoU+uRUld7FulZeR51hzCwXL/snwBeANsrgA01Yw6Y/s9fnoUW3xQBVqaO3KcyeMpytv/4lWdyYVUVAIU98SaYcVPy/YLoYM20T8r+uBHIDWIXxRcC0Nh/2cuKn2d3AmpcopioKn2dVtvKCKqZQ/lnFtuTAdFqTKspM7bWQqjdtyuaAQd77VR8oYvWvv48ssiAW8fS7/73NgiSBQsAsOAcryXfM4EjZ7hklfxaJcRMLURIA89k/KhGcA9zWnG+5F9J5ym4fOPW8uhnXDuYTc3gLuaZr/CzgqHNf5fBzMeRpF8+V/3K/t4EcjDT8UxLgC+ab/BaZXQ6IZk8Nlvjf4u77G5Wy3zdQedB108XHSAFuLKvjmUHRJPwIzj20t4kkey/+V3JgODfPUwHFq+rF6bWz5+/8Mx0/TtvjmJosYzBvUDW10WDEda6kg6fo3ubQYluAgZhtqZeRlA3lPFUjmmm2/cM0C/2FCTHvYlR8njkL8k9SEfOxLK/+ug7kdIw8U09cPG9mHifRFcki2J8s6LVpnYmdjlxAsUm7AfxXWc2DXxq0FzpLtVPwcB4lOoDy9Bi3PPjNNULYxOtt7pT8Trbs4PdBchrQWBfD3i1KKTa6uYQQxc8I5NImwaAbZ8SAc3k+VkDEW8FDr5dnaSRYDXL0W4dg46uYXLVaYdVavVagMFiwRXgdTAzG+PlY+MhHuYwWgHAWgX47aZhQg9aEKnuSj5vgDRQDddyEDa5GsDdb+tXfq+BzWssqYQRSBvcXKK60G2NB3n5lVeHcfeO7VsoPEPqwIYSXVkA5mGaz4VF0U54SfJfAFEZCieAIM4N/oyzLwhto2bJpr3d89yQ9Z814gtnB/Wo6sw4DKrZ2DfQH/3wz36SRm/ZmA6RSq4noh0hgEX3GhyuTc5jcvAUpPqdGGpTTEM6Vezgow9vaRUqQK/UIo1xzf+UJ1H++eAwIY+0rDHbZ24dbM9iPrTXehgjTQvHGF/338qyenwqkVXMnJYm3fDO1ALAkqnx8BJoaQ/i829EttKKtnUPh0f435r64b2GEzSoZVTvZpMCC0HUjpbx+3qBNlDFLDcvG97LJrcLXag2ImqbBbqm42Vg46bUUgHGNE33IFP33IHuTn/LDozXvWc3Oscm0lrOee5vLAzMMDbX6dOmpjvvuiPskS695CLAIocbNmQd+Isew7aKUSgJ/fMYlfO7jkUG/l6CVbu8q8CW6z/IZ06cPCO8QQ1ov/bP3077yTpYoHXnnd9K0wCw3yKFa0ruEEDOMz9SZnR4WbEcyzs2sWoOWTevA9iqXHD+uXjADqfqe0zauJ31W9WINy26Uj5LvdUAqfty9J5PPv5LtJYbaG36wTSCQqcBNGh7t6wjBTqVuV6JfnsPa06PW6W0FDsYeJW0wlWk4Be9siLd99OHSF8P5fAFKLHZvuc9l6Srr7okzPxrYc3Gj1NOADtHgZf64xkzZgBE1gWroK5tBIUc3ba3ASRatDZ5wiju6wAaNZxFCOD2tnbCDC6G7dobz+oYgclYqubPpBFGL9rLZseegGUb3aX6AZfVgOj9uzdTTLmCdUKla/mhSOBXjj47bW8bmx56YAXAbBrsJYEqUUkf2vJ+9htbx1Zj5P/p2z+MSf6QtGrxk6mDFtbqdpXi9Hb2RWvY3axvbeIs7jyFzXwklfGbSNf9zntvwjVlRHrPe/8LYAxbG5dKyeJQciAYIQ5dv+bOnU2h4ur4u7DE3k2nzJuWA4eiCAZQsAwm/k8//1dpMr7HdYz/A3ROe+LxB4PNsPinh2KwG9/9ofTUiyvTDuQ7+8gGKPeSNS03Ncez9hAK1l8/Xk7lYexndl87cMBGIejWJ4+nnettkRJcs6Ud2QF2c+jT6xrakBcg1cH+7Quf/Uo6a+FpafackQDSdooUG0ldrk5zaN3bTECv/GcvrKwCJHVx1ldkn9RssC+7MxRw10Br31720h/+6E6aVkxKUwHUQ7QH4jqXLFmWLr7gkjSCNTaZLMdzTz6WXnjyF2HSf5jGL3V0jDyM9hg/GIpymC8ENzfc+I7wig0WiPkk8NEdRmP3LiQkHVzHKKQAc6ZNT2vp5LV86SvIfPQT1l2lM2cWAT+m42vJCAwDeJ5Nd7FKUp36fLazhx/A0q+RDnFjCZwt5N3JnmIB3WF8NwU6AvkxsNE70ewfZm3qJGHr6M0b3Y/bIjiJWIyxNzvVboDMGdNm/3ElAOz12sXpNhP1KLaBJhj184NxDPLIYDeTHmG5FBLALLtT2qKEoIsgzbHOXJrQ5H//JQaoiEDUMz+/XhlBZg5l3EqT9z+8TT4PJFy8vrC+Yv/+vd/9PQKhKawnWeV8rb+aEn/j7BhMLIVffClr6nXEfOU9BaN/+fm/CJ/0gpA63linpJN1DxS0TSZ1rr7TM9nfm4kuWZcZga77vIC10MDKwKp/3YksRInaMPZNZQTOBeUvnWT0BHDKvywzr4eMGcpDHE3WohzpwDE9TWUZHeVwYVBjbi1Dvj+vIXzBGVcbD6mtz9pfpQMZwAq2bb3qJuGe4O87nkVRV240kN/PSqEB3QiCGXVc3YNzIGPwpw5WAGzzC7Ny9WThxAsGBvv30aVyMxZWrFfvP4qXTQxy3ToEBeC3UyegPdrEGzazHpTMhb1akHbZm1YyyODBvbSNMXTNCcI9y+JZmx1w7sikM3eiuLA0P2KeR2aUPV6bNJ5JBIOQUzkf7Vfpb2ahQ9+Tfect7IriLv5pLdZ6ZV/+wxsCMma7LfWR9LQ+ZWERehHNZBNgH2q0GgPAZsPgeE+sP/Ikq0Ycqt8sHldpEkbsXS89iw/sT9MUDpNKFlR1LeDMHJi+iLz+CFFLKwdtI0UXQ0nX1cKi2l8iWy7karxyquZl1/rQcHTZNo+bk3ko5326LJxQ92KbHyaWbW+HhHG4/mD5YBisef3NAFbgBqBhgrYS+R5kE91K4Ucbm0gVTLTApptDXEP9ITywCrzb7Nxk6li5g6Usw/QbhV21s0TRf9ufXHjxmzik25kw65n0xgLZokmg4mRw8hQLOkzR+TNEjza7wlRQ0MM9LiQV2TAcqyiux5aTuWVtQOSwk/CB+nfiHEyR1QTWplWP3peO/PwnaRwFBe0wB7XQZSMAe2XoWMOwS6bPyVWaJ9m6SxxtQVT2XY1gsRTsGIdXODGPB9+DN55C4FGaczHoLFSuR3a3GgDbLSjg+aoP0o7JTaSLTaEG/9t2n9PcuWkKBuqtSEMctwGuVyP6fuaiFjJVSDvsEnUAQb4bihF+DWMwkmdhelgGzBShi0Ztjun3uoZmWMDhzLlhWO+0w+DDsMPu7sDr0rPNwEHm0jtRbG5a083HLEO/LAERYTcSAQuUNA+3uMpFp/ZRJwGF+/U8ixGsiemkq6dOHE+K8hdU0j+e3nLVZemEE+hkRjFhGSCoAh9ZRAF+UgysG0SEuWwqfs+pFsF99pw8AnhTLlJnsSKAuIZsiF3oqutxbKD44KZ3v4d+1xPS1//H/8D7ckZ4Z8Za5C0F0K/Qmekg2r52rbh4/6FokM+CgR0Bo1tNX+zXt+JNOHQU7Pa4YHvCxzGYzA5Ax9708188ypyqTDe+7a2QrofSge3r0qlUstZRfXuwvS0suKq4FjfMfrWgwXJBJgEEXl60HIurx/gcMjqAQFsdX3TRjPTWt1wUrPGo5slsjnba0++Q94Dl6mScwrif+aGmysjeBhoyoZWwq2OQGHlA+LUHULSvlQYEz74cBU2m7+3mMnXKJCqNx7GmjqSxw0nBHm2ja+oqCoC2RjvTzevXcDARjMBElPGe/dx3d80MdPdz0h3ff4wAeiLrzoyPzIT7DLo8fSbxM/3sn32ctPoJ9AN/Or38zLMAHjZvGEU76/UDaPrJDHWRuh6Gtc8Aa3D89DlpxLjJaTI69erh9Ry6n4+sVRfAporPNT2ublaGQhBju2DHqZ29MDJUfHozY33ewpPikLT4zkOkD1CzgWKq37/1k+nEBbo5VKSH7r+Xdrg/BUCaodE9g/TmyElp0XKcBWqbUhup0gAvHCACxSHozmXrZLOi6QXz2KhYAL5lKxY7hrDsoX/w4Q+mD/3BrWnV6wfS0iXr8BGemM44YzwSltWwubvSdpjPRx96LNLkM2aOhuG/iKxJY9q0d3068/wz4yCVtTRYtA2rB6SMZZZDcMATDDbA0g+DKJDpt53mt771rXTtW98arbhJ2qankBJdhBXhZKzzJuP2YFvbh+lQpoXjPmRYuqdsh8FXB6f1Fic+3bJOSW+l2KrHNapGDlAg8WLGpJ1gA5f8NB5bpaHMmbXLlpNxeJYiU7srRXuWONdc531cv8F8PRK1iy+7DAmVE1ww0xV2WergJ8PimoXZi2zAzk2t7EV79u6hCG9r7J0SPV0EOR7karAVi3WxB1mVEnaD7DVBAnGeHWLPaSOYMwNjty4oA7ICdvRCdgEAcV+LwqISUCl8U3NNhEAmnynuZZGm5f7/swA2WFTJA9m7kChkGUFmwv7PAPYN+y2yRzhq2B2ticYRIXooER/HZXIlIF4wjvkwytG8llNKOiQYAtBFupmxANT9zV//NcWyZIB5XWHZdfx34z2ynGIiLX+byN6FxykfMpszRgDrzyxUD31tsMBKCPC/52zZSZAxe87s+D0DrQBjJeAcFfkQMSzLIMqULDWQtSojeJY5rCgdjl6TANSzXtzk2BXZVEFXIXMwsLHVcLQ55tka3Al0J9DG2d/1XrNO1uAkNw6Kyvs4p50E+Tw1exxHrncu62nxqR7FMvmOGYFPpVlalbN8zm6C/mU48Fh7kwOV7HSTAwLBrJI0/lEnghL77Zxy/XpWBdFSyiDaOS8ySWaki05iXEnMdJnTuH73GDP16p6zltn1FQxx1BhlKVUw1HJ43togKBH369GW8WvGJb42LpE6k1Ej6MT10etDByALKK84MHRSmrPgrACtIXzmYfrB4bPGgd0CmIhey7JIfO8GeNqRpgYNnGdzOQfXZJoe7Nd3EnHuZAu9NLO3QMiiET7DZX0Y+r2Nw7cZQTSGTRRX5PaZwQDG1TJx+5lIwloeYK+aRAbKilldD7qwqjFirOGa4tnar5h3DoDhWigxiL8OYgePjz87KuDi2loRj+9EMP8a/7YdSp0+ipFC7mRizUVzNh/D+GMctGvWo3fEUN7IoR9mYwwH0ASKHuyM5cbUCziSgbjyqqvDNH81BSOnoBMbkPYvaVbc8FykmgmHwsgoIyadBSLQ7djNHKPo5ezzLgPAjRKeh3bTyMsJbrpC5itMCjwQYIYrhzVTqQsT8rM7U9cD96aJsA7tMJc1pPCGUyVbXonNF59VzqEScIBrdWrHzHCCCK6MFvIyybPKqxN4qgssLdIiEnQWFZriwWMaEgLBq24SuBx0MXFpL3+ctcy+pW6WdfjPUtCEVVDDBRenNqQSwbiziSJyRarLhg2YLQcYHSLN18U8yv3NKyLYaSIqsN2k7RLbcLpQ6iKzahg0fOR4DsKhpNE5CrAWUXO7DVbM9IkbikGOtj7hpsDilNVRY2Y0K4BVt6WlXDcHjgvdtLRAWtlCGMLy2ibShrWsizOI2htwVli+/JX02GOPxsF2NhZyNdjJ9WL0bxpTj9ForKHehmDEAXeuFmMd6aVoUpFBbCfyGNlXJSgCT5npyVOZQ6yDMYDXCubX1ym8OnnBaYB3/Jvjf15vJ+1RYeDRO3VbtMW9TQLYzSCFNpOCFNBnWr15D91b0A3zp8zCQLsLMZH6ew8Gu7p+49b02MOPpgVYdZ05f07atHJxOnPBCQSwuBAAkBecc6H8Op9xCDCxE4CF3yy/b9pwCQzsg488GxIR0/CNjdjg1JWnd7/rQjTbQ/AknEeQMBGg2cBzsPAEsXy4rlCkSZvcBvyHlS9ohVY51Irm9jQWFswIXb/CHYBWWcZFS5YDtgloZAt4NmefCfM5GqlNxRHi591px7oXUsuO5ewpnTSX6OA1sKXY/B1lTXcRVAkwW7CFaunGGuqeJ7keNbDOfYJUnQgIlr22ClpeX3UNspCRNAs5cQFtLo8Gu95HMVgF7ggbeOYVZH/q7ZBksSmtsg+TclCmMWLC2FTTVJN+/sC/k4LfGxIjdfWdpO/0mPaZ2lzhKL/vz4wpZWhdkeMArldfQpcp7cBKxSa7Ae9bAG4fAFiamVmMfnMYB9/jD/88bdywkoO3MdKdx1hXG2DZW/FsVQutBMt2uz5nupm4UeaAIzS8alPxSIXl60Be0NsNiwhrf8stN+EYcU465dTzAfat3D/Bw87Xeeb7znDuJQAAIABJREFUeQ2abrxnzXisX7crbd20h0rny9IYOmC19NgM4cS0CyP3w3o1s06UdHmoN5IBELQrezlMgGX3ODWkBl3jaE5z3/2MU8uRdOGbLsJGani68wd3p3ORm0ydNCaNpY3lWAKEiu6adPedP6Ywz7bOR4M5W7t+W/g5G5hWsCbPJdtQyWcMQVJwKa0+rTh3rzoKKCjXUJ27r+ezN+Hq8MJTT7OXEK6x5sKNRmkY87wLEuEgv1ePzvVaAjllYzsIkm2EYcbQMunxaO8HeDY7sTarJ2CzWFBpnuA8yAj2KT1CYzdlvzkCQH3tVYrcCEYnAMoXnnFWGqFTyMjR6YHHH8dW7+XYA2ytXKWfJtfUxZlSDUESqgqJJH6eg/icYg7FJA8za8GzrtYCRLM73TKwJXLpt2Fg3Xs8TyPE8GyPQyGzXgEYDbjj3379qzgzMkvn16RJU9Jtf3RbBIFKHWJ7K9LgvvdxAFuApwx2/DJLqdQgGNASw+yPbCrwlS9/OW1BpiGREzZpcUINvqaAcui1J6SxyJR8D+9l9twTSiyezDdrzjO2dD0ysNkabVeaOnVqFOUVmZF8P6Il1j1OPiMbaTjAIpVACQDrmLDHml2MRF7cW6mjY0kmIjcrcHZy+F0gvRT9/9atuwPUecVmRLRUvOSSC0JmE7JA709iy48P0FYiOvJhHc8ixqx0H4YbsqDK0QSy2r9Fq1VlDmb7eAgtaLkXLXol5pnZRx0W/IrMMZ/nnA22X4wmuBZjBJGaxyHGTGDPNzOzga1s/BFETAE+S2l/52fcRx4bhzIk3gyFmf4Apc6wAKUlZPq/SBSU+Jnj3Gzk/sWgXsNXPnIdneCsFAcUgjz6G6ekOfMpnHBqiKKl5/luz1z7j8vAxk07OHzvhl3z4msBsA4+nQ/SVAo+Nt9/T+pf/HIaT/Rbo90SG2NsMqZK+b02QFgri72Z9HZDAB71KqRTPNBMi/C/SpEPVdNHGcB+gIBAyvfxhns45ARctehVw9KIgVS7eIzU7f8KwMaELz3wePgCWBZYJ5R4d9OY9HLXsXQXfqOb8OSGJIz7q6W/5w1XX5Ped9O7Ui2pym/Q0/3n998fxv6dsMAnzR6fLjjv9Einap3klyD02uuvT68tX0lXjF1p/AiaBbS1xOK0LZuTQ+7ezTUmfWnCujkJqNthS4ZSkHXBxeho6QzUawMChe9KBzyQeE2lnmtxGKmha2KzHcsia0wv/vBbqe+Rf0/TSHUdJk1bzaY0XN+8KvRUCqXR4YErIwoL5G+xWoBXQgsjKidnsIVZZB52OkpWM1o+Pn6O4+DgIE/H/OXkrELrXGUhQjCwAEleT1v4YKJq0Yl1Mtb9sN3rWMS7MS5vhS01DVhuUwJA6wAgFhUHnbYAJqTyTY3YQs4OLEoirCh2kz6IhZWA3k1b9sK5MsAhbqOITqUP6K212tpBimgnJu6dzDk1eW6Sx4v6IkKEseFgPAcwVEO2QPcED4pnn3sxAKxsoYUadqcZwmJv8ud4IZ998il8dg8AbH34u+6gSvass+mMRie7blpq1nLT4awX8YC7nC2CAdA6MvDlNYRoPRBMBrBKT5qascXCZaGZA86U+lQq+Vdjvn7GOeehr5yevvg3dOTC4P4I16ZXr93L2tEcPv7ww2HobdQsA6sOtobxPOfCi1hkDWk1gGMoLgR1w0bHgajptJ9ciXb9CId8w/ARdI97Kq1+9cX0npvekrasfDmdPn8urWjRra7blt7+vg+nEWMmpBVLXkq7YGcTKfcqCroEsK8tX59+fC+d52hI8LGPfiRtwk3gy1jpXXbp7HTR+bOR2ozg4KcKvBbwTMc9kHhkGmQrtm7fAftSlyZSDGAato79poVmKkMBFGqHZUo6OGxkpJ99/kWA9iZ+Rskm9/9WqvUpn0RrWJlee+Ux+ncvZ4NFf0m/8daWw3iyjkV3bup3ShQ6HitvSPu7KtJLaFO30Ba7ByGigUx0krPPOM9ItrScRhYzZjQhL9iRPvCBj/Esx6dRtMmulB1G3/zQvd9HOQtfaIEf0pyBIQ1IjMamI4DsNZtWpK5jB9OmjaTS3bB5/tjh8lmy7NrtsX4JnLox2bc+Mxy2BCK8bkLzsHQF3qpVrnf+xPxzfF/fnC6/7ob0/KLX0AkvTxefd2762t/9dbrnJ3dQoEHxHo4Q3QD0Ja9tYA8huU7gavpPDVwErWjkLTgLj03GXHN1A/4GZAStOCDYVKKWef1u2kJeePHFaAJPC79GgeuuHet5D/0ykaAoE2KP6uEztm2lkQLP5aLLLk2TZk5nDnVRRLI+9MRdSDoEVWbuZGC7mM9qsdvZlwTt0eIYeYDsUCuH66OPPUnR5qnRBvjlRS8ivWpMF5x1UtjgjULSMpVWxT+7/9H01FNP4lWrIw5ykudepfgu6/fi1IBlbmoel06gIPHWT/5BeuyJB6PoUhavw8YcVJtPxM91A64mLzz1TPae5GCS0ZaUcD8WwAJxojZiGCC2gzPMBj3nX3QhOmEL1ASV2WKyhQDSBiuPA0IPA3AnwqIVbLPANYAA3610X7FiA+wxrDX+uAtOPZtMylQkFxPSD+6/j3bXL8V5VKUpPntRGUDC514DU2vHpUgju+czDzIYkg3TdqiUiha8qpUOOgudYbgW5OzobwdgxUvigMz0ycb5FQyy2loJmJK0YPBefxy2lH7P/WwugPHDv/9h9mzlWFxnHLUZoA4+f3/lLPazAukAroraAMGzmIl7rAF4CmBfW/Za1t47rsfBXHFFeQ8dA3idMmUq76P9ZA/NXU6I8QrgLH4YdB0FgDVLYj2Fsofj+7LFkZzzAwS0TWRwmvkzBNmAWSe9zW17mnup5a+cYc0jEvGw7DiA0ufoM9MBwFa5K5F5mcr3PLB2Qza+jjPn0ssuiXS7OCJS+KUsa65oymdE7k6VCwEzeM9F8X605Jlkn53prBHQBWkCHf1mIQtyjbWRjXyOvTNkjGxIsrRKJmJ+oo1X4iCx5vmddesCAoOnTLp4HmbEkVsvxf/EBUHAZSxdYGr/HvDC4IspIEYzI+N4WnQcpG5sSvnL15mR+k1fuZgv76EB5r33Eola9tl3XUjxedYt9PN9zNyz09jp8wK9h+YwfhkAy2boRnQQXWWknYOBzQBWcq4AsANYO02hvevaH92V6tauTqOwqZB2Lx6CxdiKl1u56UOklwRdDdLoIUzmIDDd7qHOIFcBQAYQ3OVKdllALZD8zn+baoSJrcXIOEzlQV9HwxC41IAgBjf/Gfz1qxpYDhKlAxwm/aMnpScwwv4RVd8HtJBis9d0fSjp9ykUn3z0gx9K/aRzHnnqCdro/iQMsY8iG5gIkJo1bVL4ZfrZPjQH+LZP3pYexJy9DE/cqaMAaTs2R+9wi4KMakO/59OQY2ZxhrWF7V75+wAsc/PYqQDY69KhI9mxoZxNOGtfjEwBsIxPAWG1M7KyvJZD6YnvfCVVPPVQmoO++DB2NFWMTyOVrGVDZGDZdJ2gsDFO9NzqMm8SUX/Hc67wuZsyku11Ygpjo8Ld1EAs0zycg6K/Xxlf/gMePFrVysDKbh9ljlTxy0gKYUzRZ9KAQIuoPg6HLVR0Hp6ABpH0dgUgtQywVQaQIXwnLSkgwHsxhNy5FWBsCqyIMWNGxSa9fi2eutF+Ndt7CHhbqVA/1Mk9wDh20DlkgJ9rd9KljpVrON77ubT5GykOAxTbeeRdN70zwKsLe/NmPOruujuY0MzcKjXAIJ/X0+oh9QNgT4QZ1Rf2IBo7tWfPPfccKdcJ6eSTpqY6CucGYOqUmmRXNMfa9nuuteMha2x4+Ut2xfXB2GHrtpeCtGaseEaMaIbVmJweePiR9KYr30wRz8z0x5/5LO2Kr6KaG09afk+2Zz9V90899ni2fVOLxn6gCN901UWXXUFSgcrrlUhaRkzA6WEk8whwiKQjDkcGhtiGP06GY+lxfD6rBtrTtJG1dP6qTqPG0tFl2Lh0/S3/lTT1mLTk6YfSgV2vsynDsIXlfTnuGlvTPff8krTy/HQdlmLLlj6bXn7xl3iIpnTWgvFYGI3FaxYHjRET05gJcxnBYYwr1dOVWHqxdJsIaFpbSQfb4YZWsHbCs8uNILaL7mWv4ys7ghTwfT//edqwYUN0yJuNtdKF55yJDKk1bVj9AprgPVhtbSWlX4tOdk8ESr19tRR12XHsMJW506nin00r04npyWeXpI0btwW71YccwoIGC2j62YQGKErTvWLSZFjLIQfSLe/7GPZVs0K6U80BVg+IffyndzGnmc8hFXH/IahlYz6oDIT19rFbb4jAdvPW7VRPb6Xgaiv3sIN7pciOYjTFJRG8Rre9vK58/8mwyZecfQrSJeQDrkB+1obryvL13Bf71OLla2mZOzNqxqdPHovfMPZhZCGmzZidfkgns0PoeXso6NIv1YPHwmyzPGY+cr/0Ejnh4RSTzyIxrt9uPADaGphMA8J/+MqXkYCczS8fSb/85UMAS1k+JDm97bDKh8mGNaVNm9uicPKLX/rztG3vLthXOgFSVawlmo1L9I+2OYna4R4yC02NZqtyC089tW1OUs58nzh2Uvrpvz+cDuAJLEjcsH51WrnshfT+m69gL2lLo5FjNDfhWIKn7+pVq9JWihv37e3iswfoODSf4PEQ+u3dZBzmchjjTXneJenat1+T7vvZfbkoJ+4PBtaWn5yem9DPbWQ+KY9SJ6sTS+QhzTz6LMySySyZBiZgtfDkqquuoLJ+ZoyR3fLcAxcvWURg0hTV7BGY6oPKr5uqDteCYPH0Ps3th2X6R5EhUkIDlwcLOyE9t2Qp2vXl8TD0kzVgK+NaDbYt5O20QCaAIClw9kXTxTnw9ciBtOEz9YoVwJaXrIj6CB4io8A1xvz6rb60RlJ7qa+oED6zsAL1KKUJUDsIdeSDoPTO+ax16C5902X4gt4Yrkb9QRTlIH3wV9GVqvi3AM5FTrz0GVGfEX/ys/n7v/s7Gn2sydBN0iL/8PjbFtZLI+noNQt7Q4MkpTkC2OhQFntbzhwWMgz1pkoI7KCmTajOCQVD7BVr/6m0poFsyTDO/yokRvqXVpvVYEyyLV7GNLGE3cDDMi+fnYcJspYDWAVcZ59NdgAw+MriV5Ca7IjX6yKjfdhQvGXnU7Qp0DPolKgqhqwoAAvWMljV0qjHkGYpgPPDc6UXHPEq8phN7DnO2bkzpqZzT5sfQLmDjPeTTz4XjKrYo4lzZZTrz0CMjmQWIQp047pk+QOEv2HnFWy8e4dShdjxffwSEFyWpTlvHGkxDJmVjpri0DGb9awOV4qsvfX9i1nhZ4qXf+OX8zxPgyhLVGLqGu1WhnnL+bMGbNfm4dGEKf/0Uy9MVcNGURADcwrjpSbTh211ngC2lYedW+/liOmoFgu8cbU9QmHb+vsOp2ngjHV3Ugm/larMqIA1BlQMwP88JHm0bTzwwxxQI/ADrOdCqkoiiD5SrwJWsSiyzfgK43AAbD+VtEfV+Hjj3izrieMvA1g+XgArm1hhi7ESgI0x/rXFc3zRqJskrXgQlvfQ8NHpm4tXp1VcWztdsix5skLb7jAWcJkmLEfucAAmVT9RiyKMdMsU2jvJBX98r0co4+b0zW9+Nf2Ydp9jm6rS2SeMpPFCW47w1eL4QJgouWVcFosH+LILCHraIxymwzmozrnganSHjB3XaAclJdP5EWqJ5WRWwO1iBCAhgajnIH7sn7+Uhjz7aJqJ2L0Tm5oq2HXBWfkQGFgjci9bGw2uIcy7Symi0ID5vhFFOsY6zuUZVYUxe4W2S4PG0jGNNMevfUURF4UzzgkZ2F4GR1lIFbN7CLPceSNQsiDnEOCkd97MNPJ8qpeHNodc4BjpPWUEA/z8KBt2NzN9524qytnEZWYMrCyAVEvbDXDcQbFaFKhw3R4OQ5tgZjm8u/lsIAkFTbBApEkHYLqi246HEfPO6DwWP/+mLEFf39kwSFddeUWwD6OQkzz86GP4eD4fG7BMp5tmP0B4KONcaTcumMIpbADqTTt4Bj7/NatXAFxTmjNzbGpEC24XJD1w7YGuGb+Vjsc8FEt2KBFkHd+QZAmQXZDyHoYWywjYRgZ2jpqA88JODnfBaxNs6Ic+8ilSpBfGmNgxzKfTDSjYCrDTn3g/VfiyxQZN2oydevqZMOGk+VdtSDWNdJaikcEQ2GmBcrZq48DltcqAagkqdm9dm54AxE4bR1EDQcisuSemd7z/Y2nk5BPC3m7Zsw9gQr0CkAcDDEivImW7Y/tBisz+HRavOcZdd7x+wI8WZpPGpvSOd5xOV6n5NKLgYB3SlCZMgr0eQMdU0cgaoJIYOswCqqOAn/C2hYUY1zwcvaTG87vS6nVrAZ9T03ewJLIz256de9MH3nMzTOTZ6Vjb2vTK8w+Eg4VFQK+sXk9HMIAKBVR7D2IArxSJR37aqaejkZuSZsw6hYCmAo/Wf45Do5eiM7WkFdgBtlEwhwcGf+9LZy6cmqZOq0oLL7w8TZh+CrZiaDph/gfo/vfsQ/fgQd2ahlV3wAbuSo2j6tPoKeOwk4KxHquog9amCLD1ttSmq7urNj351Nr0vTtfwjOVORmqfwIv54fBLcGRa3AiDhYXLDyBBi163AKwOIhbYeW37KbDDiz6+u17ohmBfcMbaivS6RxQ5551VtzXl7/6L8wTNNDoLysJ4PIhQoDL3uy+avBmkB0aQOZMLugyG4EcLKyXsrbOTMdoxv5b3/pLQFV7Wrt6LePFNZd18vx2xzNuGDonffGLd8HUnp7e/o5rWa+dsECddALaA1tO5zL1xoC94RzQZvn6SKnUIekZAtPXRvapTBtAiqXqkWuwophn1ekb//gP6U3nnwM7+mw60rIhfe72dyMhsJCEYpsjO2ikszv8dxuZ0wf24dvLCVBdOYI7GZUeeOA1mCccIuqnUET7dqQiE9LS5cuisKmDwPkgDjAdyJG2oFPVmWQk8i/9ufegf2w72MLeTCDGmnGPCNuzEqWk3dAkpE5XoodVYrGZDpTTyYj4XJbgUb2dFr92rNuxHV22Fdt24LWzJCxWANnIDlWkGXNOQAI0BYBaB3O9G2lUH1KFrrSVQOuIKX8ejL7eGsfbPl39cBXrQC2jxu2eExYpeW25oCaf6kpelC5YnW4FvudDH+e3+5vp7dyM4Lf5yo4GprqdH8oR/IqgJ+aRqfdf3/MDCcTrPL8EjR/60O8T+FyU/eLd2wyQj7+qBDm57gxKPG/iRfEe2Y3HfZnPKfl+Sk74mi9+8W9wd6CZirZcgZAKD9V8bxYqRdMDgv4ZMww0OMspiJ2LzEvsktPyMoLZgzuaFfBedqHShcBGTSeT1SoArBcIwmEfw6MEEoY6VkgiGxup0s7gVWAeUrRSmj4Yby/d++XZH6KO4oknn/KV2Li9OZrEGKysWbkm9mbt5sbiYiOAHTtuFFIb6jC05Yp7yx3MYnxDh2HAkh0LctbOn2WgGX2XDJY4O199bWXaKIAFa8yaPC6du+CkkCgaRD3y6NOlcw/3C86RBu7Z7KPZ4NUEB9GIgIvXjjLiX97bzJT7g0x8ZBUAoLZjVtplkBRoluuIIISL8dyKtugGMHyuc9rb0Karhl8M/ax+4/nXYh4EsxpTIGcABn/J3IaUQTWAO2QA7CwZLPvE+6+D5c8RXS3FGQvOuhhkixE9D1x2wO+CV6OTqKLnayXpKztn6Jnm3dox5BhvdgSzeI7fdCI3vO+7d6VGotxhmLm3l7O4mIPDYTaMUCvYNA7Yr5dBGkUxjgR1WWlDLZPijzkccDuDT31IA+AGlsj6iRJjEdiWaw9A5SA66UqrZbAONhaLb1ViZbN+xLEntQTQeRXG51+XbEx72dBbFM1zjX2whMNIc1p1Z0PPQ310B9HYHuBcx5iYyrcAqJe0mQ/Th9wLy9CMD+C3v/319N3vfjfNGj88nTmLAiX0ZY6fka0LMFLUluP7FfPTKe53jb/L0liq0GefTAqPA/UwqTo1XbFmnbClitCwnbGXN6BoKBqzUXTl+uHnP52GrlmWxrFZp3aM9Nnw7JxUXWXY4G/rs1eKro6ndfL7HgdSJeCatxg30zwxi2ipmFzx37H/5NflZ5WL7mJsAUY9RpP8hz66om7dLoRbFusMjCeVNwLAMXVeOkxRl/IBLZjK+G6M18fv1zAnnZdDALS79pBS5uAyqGpsJA2MRZkHj7KMzLI4d6rSrHkncoD2pd0H6NjGGNs73kNI/VEX+UbZEjc7rzf7EeZOK/OoBncDc5mYsl7Jgt5O4ZetVUNyILDnWTc430i3ArHSGGzdDrBJVQIy3eA3rVuBZKMibJB6OMQrGAvnct6Gctyae6/kwyG7fORFa2RcyX1GCh2dq7ZYAsw+VuyESVNx7iBqRlpgIdUn/vi/p/MuOi80t66/StaIlbJ9gAw3xnZ0hiH0N4vCfY+ANW1nvb22mnaMti4dNRmHhwnIXUxzAdyg6Xyta70H9mYUaewf3UWKnNTW7bd/Cj0kbYq1FWODdIkufeznaf+uVQAjXBZK3eqOkKLazUEwlOKc1v1H0nO01Z1/6tw0dUZjes/7L0rbdrwOiMA+r81WkvWM9fmR1i8jpW9WQBbBFJ/dm2oIbHvpqDd5FHOCANOCnd20SJx30qnpB9//QWqjmKOvhzadp56UZlFlvPW1R9K2DUvJXExL+Pmnr/7zIzD/MP64o1Tg0BEcDkBtNu19Tz9tAbKfS2BeetKffu4rAArW1tEO7Omaw+v39c2YxA6hixpre9aMEWhpd1M89VHs+Shgw6KtC9Z7DAfNfXd+PTVVHqRT1Ov4oTaniy49KzWMwmPXoHJgF5t9S+ptp2GHUhY280qyJJVkHx5+eln6/J8v54DnI+Jwty96ZincT6aMHpbOPoXAjoC5Ez9Ze73vO9ielq3ZkkZNnp5eXkZRGtZZ/cxjU3LXXHctso2zQqL1Dbq27aHavZc3jJQbm4YFuD0WBCEtCXN2gIXrxeImC0fd0BoIctsoRIrCrjiM2OM4bD784bdx8J6Z1q3cQEbnACQHYo1+rAHrp2KMvg9N6ovpvf/lnemKq0/F6WMDgLQKAL09CpBq2ENlt6sgBKphDq1atpOgKf1DpPOHIiUSLLUTFMiabQUYPv3wz9JIMhfD8ewdM7Sf9reVtOytT9NmTUuTZ53IwbySorgVFM+yFi3KI8tTMUChVh8a+srJ2Ig9nabOmZTeetOtaSQtRHfs2QypQM97guAuslkHDx5Fu7sdoNuCTIX9hb2xm+DA5gnp6CECVXvcWxpLSrZEMEgQjKV16FVXXRlFOwapU6ciR6lrotHDEu7loCsZDe+BYHmHEIwdxue2AdmEAN6NdTj6kTEEf82j9dLtSxvwMzVg2Lh5UxTxaO2mnKewcHI/MJ1bSUAf26x7SJjk2xhAptxsXD4P3VsKIGWtSQAz0sElqFhs17/Fd5k/g4W8FxjkF1pTwUMuyilY2AIUl/b+2MDKkXaMwiEFyzykIS0Aw4wtdIJhXMJeiX1UwkknnnygBUAuipSigRFnpMxoZoJtWlETc/MLFERuQTqU05yZaMnWHnw5NrKTvFcDZ+EUpEiCsXb2Zp1OzGLJLvaEE052TPAz/H6QgkMlBAJw9//cdjaDYbOe1RBnjTZo0g7Ts81ssYPvdUdSXQLLgBDtMeRDNQGZ/LXgvZdF+Mijj4cW9HI02TrbbHh9bVq1/LVY71qFTpxMto59dgpR/jA8mHUDia6cPnNZbU9QZQIlf3xJp8icBNub9bxxjNjKHgZiJc1k1pFZ6gFJT8Gv9txTqX+IzF5ZeuThp3M3Oc4/79EA0vvtQD53CAIkmFCGNTSyKh1L8YrYWGOqPBczWS6RGUC6VIxVzNMSHCggWjDKPotw0DDDwZjICMtQHy+uH2QXlpn8PK8ih1T0BTAT754W14DExsBu17qXAe65o0e0Na2k4Cc0sflNCvuEbP1AVMbkkm43aomqOt5xuBuRKXGYg+gwCzuy+HNfSLNgKo927U+d1SSVmV/De3OycQDw1s5hZ0s92xEqrI9oy3kYOrSsvzxeMFRaesdvNh5YvkG/CgCbo7n8PgVYjXUV9+YLf1VW4L8NAfwdgeF8Bmbgjlc3poMUTx0j5X6Ew86WgHV9HKBMyH43ugGMuSNKhy9gY7FbmcPpu0cXGB5oE8DKz//S336RyfJI2r1pebr8jOkwnxSUMKGOj2cUDbkpFPeSUwMCzAFAs52m5lJtPBFLqB50bf18phXspoQEsAMarQNaBGB1yB30eRsOg/Xjz/9xasJXcRyWSsda0NJq+kxgUY2Ru5X9bCMAECODEuAsZmQxnE7O4yOb/xI237/h338TgPV+oltIPAtAaGmDrWLi9vO5fbpFcKDZb/4gi7btxJmp+uSFsN52Q4KBZoEfs8I9DIYpBuLA61NfyHjocecc7aVorZ2KePcstWUCRAuXZBKnULB0883voeCiA5P0RWkbLJ0903t5TSdFWXbBct+zy1wh5q8MA2aN1lnU/P0Qlk3h7QmYtiBE1rcduUC/lik8t1rHndfU8EYjOKTLYUm6+Wyt4pa/+jJM6D4aCCgT0dXHwCBHp167AUowBwLYUjCVI7MMbo2kPQRk5Cxaq8GjWWDfwoG4ZsO29O7/8t7UBBj96K1/nC66+MI4WNViKdQ/ign+YYzrlbN4CEUEHw8J03kY3B4A8FJ0eJ1U3E+bdxqAmAuEpXOMZSG1HXL9aP5uJe4BXAlM9X7hb74QoNKDx+91HJKLHnqAdO9a/g2tna2iWXC9yCjWr1qaxiG5GT96JgANJp23bO3cxn1tR8c7Hp2x19RAxe0c9IJzyaggG2H9+Xw9EMpJ8UZbVFL5DfVYlQ3F/ob/9TCRlq/fwH1MS888/gTjfyBNHDcEBoFiIDTUG157kiwHmlNY4JdX7E4rNh5ir3HHpehG/2TWXhWEOBz7AAAgAElEQVQaq34YwplIfi6HTVu9anN6mq5e1RUETzgY4AAF+OxJOygmGqgaFwfylLF16eRpdemGm2lXCjDpQpIwku5J/QCd9csfJzDblObP4vCZTIamitSifeyZX33H9vMc2P9olDDQSwAJULRXOeZh6aDtZX+wJ917/5bYoIvg2iXjjnIh7OvpJ8+CW2TfhOl33z3QeiS9isVZWU1DWoeB/2wO5TnTJwGENqaLL78y5oQZiH/+zvfCAUD5QPbW9LkiHpJ51d0DQBX9521aw14m+xI6VRjEdjX5peDYaTOGKt9L3zQvvf8912M7pdXWHjJDMHRD+9KWbX3p7h8sgwWn+v/kqenWT/wOcifsqijqayczYte9eoJN094jhlOIyhoWjKixtYBM/frIEaNMchMY9UWwOJLitea6svTzO76dxtUdS/MY0/Fj7OA0nPc+hHZ7Upo2cxzreEvqat8BwGa8DJKRCXVBjtQ2zkkrNlSk79y1LV1w+TvSaeddTrC0D3nFDnyZm9NLL7wK84nkoaWdQNHORYI0yAeea/cR3qOLtYPsQcbHw940p3hN5kpG77JLL0U6wXnGnmMLcT1uOwh0tSM7gt+y7JTteZW9WTSnDM7sju2+N2/emCawl2/euQ8WcROBN0ESzPjs2dMpwltPwxLWEmMl0Hcv8POP8pxCY2nmp6jY5sG80d612KgLICDIKLVB1Wvz/8tXOCHkyvdcLFYiMQz4+Z8SqhKEKGZufEo+u2mzSuboWuRDAjytoArtqd8LJyNJMf9eMJ2Fh2uc78xLiR7nrP9u5strcZ9/kaYXtn7dTSZKxjCAEWdKJ/tO4ant5Q4hZ+3c8vetuZhIgaHevdEwxvOM77ngKt+fDXE2bNgY68VuXN5HMJGMubrMIdTVDEMm1EiXzzprbNxvzRRaze+9C17NwNluXQ97xq9bj3Hu38D0MfarbkiWs8mSzJg6Lb1O69YldCnUJrADzVE5wFmnoDPOmB9ZoHLex/3YE6PQPruODcIjiyguY6wKFtixD2spnp0F32spxF1DQ4Mu8NVE/GrPO21eMOsyo0899XzMZ0GhmQav1TO78G01OPBngY2DuTeoKXG9xzFXJqryyaIVpxBbbFVMuGy9FnahJSlByHgjoBavuQ+HOPE4gPWHvn18kpgoPt9/09rQy1Dy6FzMDgeSd9pKli1+6ucDPixT82qU9IocjbC8KHApWqoVlxbaG1OgJVNiU6N+9Rj1kc6q4EEPxZD76T//fKpdvSrV0W5wYIgaHlhN/WtlGfSsxE7GKKyJiENZQRzygqQSy5pv6A2QelyXUgLW/2kAGxRYqWFA/LVkBcYjaOUA3TYLFnDS3HS4sjHVjiVa0wyZQ7yqS/aSA97rrM1pg2hfB9AygjpEJaz9yo8ggh5GNGPk20dkp22Q1Y2vv/ZCquneHR2RPDx8aGH6PAjAFg8/c5XqeelQBSsw6+QFafqJpDoJ5cq5Rml3o55fB7BVoASZulrS1Xd/7hNp/K5tabxtVVs4RLgHPhqWySDCdKVV5yUP0mLGBdgsPeH/HwFsWJaF9pOQZaA67QGzVb/p3NR81oWpAwuiCjaeco2uHWVbQPK6bu65jc5QFtUZGdr6tBqgvmPHFp4BDgVsaB7w+9nUDLxmzZ6b3vWe98Zhvok+56toaGA6RRBu+tCuOrIkOdWRu71UqYFU/8ca8HCVZfCZqn8TxGoyfxCmt5fDSqu2SgDiAJvm9HEcYrDB+CnjdYtd2fAGTN0fxTR/T5o7fTSSEcdVTVxeeB5MbjJxACh3yVFESd/mv+cueGNI7RgWyQTJmjVSgb2Z6uWfPfhcuu1TH6O39/T0iU/enm585zsiFWp7S022BbB2NVEPV+i84nBhzCaQXpbRfnnpKliB6nTSGecjTyGgQhdbZrOISNu54cDac8AYYTeRXnqJYpqrr7kGsHxRMIUGw5U8w5fQdx/cv46NHLqTQ61adgZGac+219MRquyHDh2H/dnRtBNWqo3Cn2HDemAYxnBAnJHOOgfbJQKW3ij8VNecwat6QRkbgcMQ1uEAcqSmmm7mcAMp5960dssmGKwx6UEq1reuXpbOPm0cutTqNHLMxLSZ1slG9c+9vCotXkVBEoCpa8CGJFZCY7dHOu8oOlrbplYS/J166sl0rdmGi4PBM0CYexrXTJCKfdoOCiD6ynm2jMuwmqPp6ovmpjfTpUrtbw8e1I3DaDzRtTMtefEHCYMRugMCrmoJJLEEPEYKuYfdt4vqfZ/9QBfX0G0wY0EVVl6pJZXBwj73fHX6wl9zsB2VebYApyTX4XmddcqstGAeQS9g27oGgwa25rQYr9WhFCgdwAfVQ+Oqyy6muGo3tlqnxmF1GNnGd2Cn1Wyq27a5gpkGv7L+T4uf/Iydk7YqjfaXsN6yoh0EK4Orza++4oJ049svpOMWDSQAfRs55Ps5xI9QwLZn35D04x++ykGDNqSsFebzehwzID4oBmxp289+BAgATJlJkJHsRT7gfK7XP9jqa66hkfoHgcAGUvq7kLwsPHU+FomH07KnH0z7CfznTqqlMcixNGFcY2qm61dLeysZgiGAHyyuAJ9RXQ0wVwPaSVqzvYfgt3JeenV5WXphcWf68Ce+QntdngMSl18+9iA931el669/W1pO+nbLNhpYCKQBSJNpfNGyvzX71AKKmrBdOAjjfSw8u5lHZHPslNeE1vUALjw9FMtpdWS2YIC99PBhAl4CALXD2hDJwtVUs2/E/xxnrO5Yn+On4SCCxCy3KaZgkgLL6dMmpxdeeC6tXrOS1wryCLgEIkwHGxJEyj72jyLUKU7iQRt2bN6ZnNGlx2cdbal/m69gewa/0APYc9L3yfPG982tZUt62rDZCh7s+C+rkxUKXE3B843vuCn2NMGWv1sA1AJTCBSLhgbF+xdgstDBFmTZPmpuLIIS1GZ/VDKmAM7sDcofixztwBZUYW7H7b5uZtLPtlVskADqXtX1srEpX4m2v2Sb/K6tlkVVvl4GVt/WOKO9d5bPEGpvGpnXTWjia/leHl23cv2II5Cld4qBtITLTUc8w6xbEci+QIGeANbGIXMIhHaSpVr80ktxPVo8HuE8aoQIueRi/LppzGTNhE2S3IMz8VH6rNJzCuB3/HOzjEJ2OT6Tmp7tZCo3bNkRQexYbAhPmj0lgGMHjT4WLVoCiaBMK0BXFA07joJNh9BnnjM3JQ7Kl/ES/z0aJsm8hqTgjXmY9eP5dQWwzXtO/uO/Hwe3gfGUyvm98JcVRGdM9sbveR5lDCgmiH8vAWT/zacfbWb/4jO3DmzcuDF8WmfPmpvmzDuFNpAnRiXl4EOwAIwFkDQi8uGPRisYbcXsDa5fa2drmsgGtY5Wl89+7avpZLQd1XRnMVKKTkhODBZHBwyhm+hwHlgBYCXjgzqPA/5XV18x0QfTy8UrCgY2JrU37IAPGpAite2oFyyuvxuDgB5rL8UsTTfelBa87yOpA5b4CEBL71KtO5or6IZVS8kOG88AtjrS5f0WIDEhcyUoXpswDaaPo082xvHtsIEyoy8ySSeN5metmznwsHNxopeqIf09/RidjMV1R6RN9N4DuJPFmYu2bBq6KfuSV7Mh9tsGzntjAznGNTplo6czDK2VjFW0wvzBn3w8TW3Zm8Yi0ThKirSOTdkmYDW0NZXtOMr9ukD+XzCwfUSWZQAI2Ri1hoeZG2XnnpZGnnUeThCkG9k4yohaLSasIGiogG06CHhtJb3nd/1jbZlZgQ/f7l3bo7jASDx0xGyw9jSfPmMWYOO6AH3alG3csjO9TLePfRw8h2FlnbeHsd3RrDlSYox5LTILNwHTrGFH4ybE5DD900DqT1PsdoriOgDLQ2QiOTBbd27HWm0m7UmxjGMuV5PytnXrc09jY9WyI111+XmkaA8RdJCuOb7x5MK5vM4LhXGuqAxpR0njI+Mv67oHmc4w3ncGnX22kkK/96e/SLfe9ok0Cm3fl7/6j+ky9LqHScVWuhHo9amlWMu+SJXLIhRWNG6odi/rZQN6dQXOAcg1ps1ZAMuIEwDsvcL/Kg5fLY9koKtl7mL3AYgRmD37zFPpq//0ddJbBHccup0cCkvoIX9w/3qeGe16o5EId0VRY0/nXooUllGA1kfThI5EPVF0rD0GwLAg4pprrsAj8qPRmrMe2UX4NnsUGBgLYOOZsJd0Yb1UB7CshiEjuDkEiFhDitkWtd/4uy+lnv3b0sIFIylCIPvQMCpt2LwbFmt7Wvza1rTnIIAGUApXHG4Ux+wOY4Eg/1KGxlb9Vn0DvtTMw55u/ElZ80N5SCOquQ9Y+F2AlyNluQNe6j+Urrr4ZNqjTo7CnulTZnIA7KXBxVoqk3dQwCnduosCo+H8nICKTEznsa7oSGViqxomuRYWuKEan1jAdEfiQOYeH360N33jn16nPATQRceuAkUIEyYh3zj7tNno7nlyzkvTr2QtFi1blWbTdrmqbgTM6+s4IgxFEjEH2cR4WNktaf36zem1Va/nYo5S6lWwkNPNgqIio2atgge9wIy5AhDTA9lGHr1U23stNke47s2XIh+Yj5ykIh3Yg80abP3PH34sjZ06Ob20eBdtWOn0V0WjlWN0xDqtKf3u774rvbZyCVrlFemaa6+kgAWtKq4DmrersVYHK/PrtlkLuB2HG8AW3Cc2btlMMdMopFBHU/NQWCla3j5630/T2fNrCCBwqmkakmbOGMMc4frQsjtjLCjR7L/fwBMwWFNPC3CY7UNHmgHNZ6ZXV5anN13zGVriYp+3dVP6wd3/lm7/9K0A/UOkV9fRvvgVXC7ayRRMCNBpkNcCNd5BgGJns/0EXq2HaQTD3wXc02G7RyEPsVjPJioWcTXhXFNNoenyFUspHhsb0gy7fPQRTGzcsAX/5bMpApxACvnBdM4551BYszM98/wryGv2YPtGZzzWrB7C6h0Pk+FxnGrQSHpwKxuSgaVSOdin40hAQBvVMh4Eb4Da7GJiM45cbV9U8v/qKfob/us/AFhfwzMqSRdyoXGBHsyEiWQKGUHprC7hFufYje94JxZsZwZIFKgUXxINRbcuG5Z4bhVncZFejrR+NCzKnqkW0srAypB6P1n+QiYxwA91CcoumLv9EhIlkJUBrC3As8Zb6UKWbnmRuWB67z501IDWaRSA+nqzpzuRivn+dg+THQ7m2P8x9pIDDYDX+jKANHvdMda2rGQAKZncUicui591GnD8XH/WOlQCnm3YIkOq5DI6m7IfraED3X4yXD3Mlw49ybmFhWfMgy3Gfi9qiWxhm5+Fh35AxLC/ggSzYDxuR7FtttZUZiHBo4exDWq40fjdLnBHuVZXpeIs79MsgTI177cC8sA5Y+bL+WPgUkURdXjPKlXgInyOBnsGxNYbFUWETkGv0fPTZ+hrcrCiXCAHLvl98vPKOC2/X/6s7Kbhd4+b0NjGdMvANbPk0qzZSCAzsBk5R0hnXcl9P/ruwD6i30YO6jl4nbZyGI9lQ7QyrtAsxEEf7EzuHuObCdCMbowYtfro5eH1EA0NrYZt6GOTwcD/rj+5PU2BzWhmogG/2KatzrVwAc0FDKFaukZAjJWgXlZWkwhec2T3BiLPi2iwhKD42eB//98B2HiH3yAh6OOQ2svGPON3P5wmX/6W1Fk+lCIkBg6fNzeIob3aHrEhcLGVNdw/g90NwyTLuguw2taK3owJaVX8PffcS/XseqpMR+KleEtaBQM9ZfyItG/Lcl6fO3FZwecCU2/jhhepAFOnIZ3ILJ0WO8rEJwLGxkykWCB0KDZ2yNqXY4xzyFIZSZ/D8KFNpB4aUmXXoXTXf7s1zSOdNaoVjfHBTsCrABaGBfpb7amNKv9fAVglBGWkTQTpxxBFH7IL0NjhaYAK+17mUTWbt6e+huxldhSxMwwFD2Mnzkx1dNZS/nAEDWsXBTQbNKdHuqJ2x4jbop82Aoep02ekk7S24j0mTpxMAUljVPMvh33ZSAraLiwaigtgQ8zPszCi1EakG89fn0c3G6I+oCEOCWZBL1g2LQ7YehbwIdjeSg7NE4moe1gDO3bvT6PRXFUDOFavWJw6Wnem88+eTz9ywKU+yUI08WD8LR80WflY0jeV0kP+zPRlDQGTa2rDps1hrH0yDNteuqh8+9/uTZ/41B9GI4OH0FUNgyH1jTVU1+9PAGvXKje2SNEYzLkRs2mMn8AYwyZtptAEfohipxGkXEcy1rLcOUXp/Iwe42F3olTD4ifY1pdeoBXsV2A/R8YKdWt/4sGH6WW9nv2ggwCUcjmjeTW/OBe8umxdevr5bYkGTjDTzHlZPooALbCcMX1q+vsvfzE8fGWVLLBRd+nc9zmEzssxwlO1nr1keL0ddBopdGkhtb+P3t4z0p9/4g/TKAKySy+YDqAegJEkoMH67onnVsDmtWJf5Wah/y8AVK9bnqWBp3t0N8WUpnxtaDAMw/UD+7hvZAwNjFkTBWmy5prKtxFEsrNHRum0E8aRldIO53A67ZQzKShbw2G0N735zWPYIraQnkbf2YNPdj32YADN/Yf3EiTAghLADGGt1jEGGLPxbDmsaFF7jI5kX/ryqzRkMCPDYZ7QqxuZ6hLArBhJUH/e6XMoDtNNIqdmPZwWLcPvddQkChVHs97raSjwehSeTOAgPoCDyosvLsbGSlbHhgxZN+ehUxSKBrPN/ht+jz5bxsRWswIp9ZoyXD0w0G5Dtny99spL0mWXnUjAt4lgpQ22cH56fcPetHrjzvTiyzA8vSN5b/29t6HvPJrOOPUEPHpfwb7rWProxz5EwdWBNHnK5MhYCRBNYeofW7y/Qfw2CqCGEDxpE3eQA30GLH0V/r+P3P+9VH10H52zYGqHIiUZWQXYNMjCgotx6qIQUPZe1r0SeZRrtA7NcA0FXKmMBh/d01NF40XMjbr0ox/fn86/4Jw0ccpIQP5S0sVrsGNaQRACo0aA04xNhsHrgFkB9qY2wNbEyRMJciBxYFcsaBuLvmTSpPHRlrcTz9xJkyen6TPnoeFmDNgLnn32SarNXwOonoeVHqb4M+kGiM9tI52/dpERq0Nb1zTcZhD4B1MbokOIHrxHCIyXvvJK2HAJfmzxG44nsmAF0RCaz5IcyLPI2gmBSok6zeRS/pPBwH+U38UB+lt/FQA2s0gBJAqPcAFs0egg9p1SKljyiXPsqquvppnEDSHVsmBwP5KL0GAztxoJgD37lBAUX8Hulug856nWW0WXLPcjGdhW9PyDM79x59xjZl2V0WUv5cJZIMAOQYla4wzmM3kWHqtsAntwytB5YB52X6bRO1nvO3ftJpjtCQa2jqxbZmDVwApgAZ8wr/WAWKp4OIchOnw2pYxVNKVxLwtyyf8nO2jmxOI71htkhJ7I0WwArFDHfrSZvf31tWshqsgoAOhVJk4k0zBhfHOp5bjgMjPhoQ8uAKV4Njzz1Z6Waisiq1LiZXldn2DVzEuQATZ84h4AtErTlGcJ/GT4wpFD/pjft1lKyCbUp5aKt96YLiVJQBQ+u7fm6RY1MtGRq7AuzWC1mH/KEgSycfbF/M0YxyK0kMFEHFZ6ljpohM6gNJNjDudCtiGswfB0iHme6R9JH6+zbOO6FQN5wuQPsmrWg92NMa61ROv6bwWFb9RihGSK3IEZTtVfrylMnsIwAFMvWrQmaPfHv/mN1PLgo2kaEc5w9D6HiWCO6T1IJHEETZ+MTKMV8k6uGMoSgC0xsP9ZAFtU1v4mBjaWd4mVLQbSc64Xyn0nIOmsT30mDTv1AioXRqYOoqxatLmm02p6c3HQgIU+5QrLiRLJ5/UAglbQy3cbrQTX4s85ly4e99Dv2mrQSRTWfOhDH0Jf9zQpsLp06snT2fja4uCwotLPd/zCU82HaiQSc9QH7N+zzZXaSq12HC/dEPjHvEhMYShoLmlg9cK1s00Z4OX7n/pIOplNXgDbS9pVzVktZvI1sMe6xpvoKBju40FARlf5y+j2jZkbf/u/pYH1o7ujNzY6LVKn7RTCrMTjsW/cWCya6C8O26juU3H2UZtU0Jyhn2czDNuncnxiyyig2UEqXdnJ0iUvYsuE7ANW1U5Z6mPLOeinTp2eZtl0wmYJlgNHYRQFK0StSgeK1JROBEbDpk4tsFm6dCnFGavZPIhcZYCZF3YmU9bgpmenlH7kIUMYq3UrV6aZE8alafg/DvBv7aQM60kvDiEV/PSTD9KGtSKdgo3W4UNUJR8HsC5Ck00lgboL1JGOKozs8eh/G7nXwOrITqo/FUCr4VK/+A//9APs2T6cTjntDPwtn4pUmpF6pJvQHPYAYNXARrthNxY3OLVDPMPxAOw+5k83lU2dACltlvz7YQKCgxzYkUwwVc38Fdyr8/MA0JfS9fTpT3+SKtnRsUHJIW9asy7t3c1BjISgknUyhPXd1X4AdhO3B2DYHT9aRNEVqSrmZtijAEhlmOpgqT/4QSQepMf7uWbbQLtvRO89044aX/NfpupnopkdNxpgyJpct21vWk7xw++9/93p0Z/cnQ6sey1d9aY5APstqf1ofXp1Q2t64oWVMJ+2iLCczSYhtlPMTIT2QgL7owA0GTXtiobjsbsL+6UqvEMbZP8qukkRsuKomqVGnrlXDgtUnaZPpJ3pFNhq9q8T55xMW9BX0py5NEQYtR0LJQAfc21Y7VyYi0lRqFVRh0Vg+26AEI0euvECJmOgftpOhANVI1JLR2P6o0++AFCGAT6muwisZwnA+rRGocE//8wTYG0prAXBqmvsJvvyymu0m2U96LKgX7F+yNYi1LJu2pj/Tz31HAwkhysHpnIBsw12SMsMrFqyEnOptV0UPqLVoyjRRW+DAfd17cSCqOB6pgEmb775IrJs5eH4MHPGQgDYkPQXf/1N9p5xVMkr+xHAbknTZ+OIy77TgtRm/ukz06VXnA+YrIQhh1m1ux77SifXplTHg1OJjuxvN+PSwNpXjtWFLV4z994Mm7rmlWfStrUvUJgK8KnpT6NwIhjXrDk7jCtLZvdegy7a01qgzvwLSQEV4uVDYEe7G3CruJCmPAvTtj2V6fkXVqe16zbTAOJU7rGV+WYwinTsQBcgYgN2hecA/A9SfEp3PeRzhwiEN23ZChi7LtZeA01F9u9tCbusfaRnq1iLU6dOjWyKRX8GYOWs/VYcamoAJ8N4vS03NYXXnUD3hn2wfhPGEURmNgIwR8BAseRKQO+f/dnnOEe2hqVddlfhnDHN6v7O/UY6KFLmGVDKwEbAVwJ+hfSnIH0Gy+t+bSv/Lf/TM6nUyrR0/kdyU+AzCMCKGUpixcyA8v9Own/3D2/9o2D7nU9FxtZrFLgW0oaCIS5YuDhnAvBlAO5X2DtRuClbGLddItEEhUWRlxZhglf3qkLuGJ/LMLuX5WK0XFQcra/Z5wTVuppomRXrguekC4FM70knnhzZ50JCIKEiSK8Gz9Qzv+oAsVWw4hUE7dYaWDTby54S3u7aLNpZzr9n2jHLKEqaYrWnEgoGcx0Ul1mTMZ62t9p8DQACraGwKLPPIK8E3nKWMB/Px9lwW73HWW1gUQpWeIHa31wMl5saaDW4g0yhLbJlsydPmZobYpTmUsg7ODNd8w55EJYloqVAqQUjWkycnNbPcqfAUbG75q9ct+RlvaEvjusxoIizyG1OciJemaFoSCSy60T2IM6ym8Br8eEGHpk8LeZFfKr4h32wbM/ubTFbjgNV2aBSBJdvNH8Vfy/Y2GIBRRqHn2sL5OGutcsxbHDq6CV6EAuTR//iL9PE3QfSeCYAibnUb0sxhfukhbUBGc6G9b8DsIMX42DWtbiuwZKAuO7CUbfEthbygohGHLTSgox78roBKgdoOzrr/b+fhp10ViqvH5mqAEgDbIjKfgbajxKpA5KYrJ1URe+hy4wU/KtLX432gfajH40B8jhaimqn4uTVEHnatGn0814aJuHnnHNaqbq3NC2CHSnN8UFjn58D1+jDEnjobRoPWM1YTpmpNykicxlNwVsN6fboBkTzgrtu/8N0KuCg8QAWPnTjqaNLTB0HQg3gOwyMYaTesL0obYiDAGxMqoiYCkSbAWyeqKXXlwb/eGq89No8tl57iRGIIq48ISsVdCvNKGlgtb/Zzd83j8XndeSINBKmJp6Ri1uXBljlMrSPx6z8xtatqmEkhUxdqRGbrCOHW+hBvxnA25grVNFTt1EZ7vOcANOo7+RwTPNzz2ttVagMp/CrjoBAg3+L7yJo43Ld7FzcT/zySbRKz5MWbsJPcxaFMHQLIv1TBwtTz4ZmFew0rtHuO9+l7eV5Z5yBwwapE+Z7O5o4U0UnzJ2ZHvjZD/m3zjQXG62Ow/s57LLsIzb4aOJRsBq5yOEQc8t7CHChB6N5Zw4PzdJlggT0s2bNAax2p3+784H08dt+L512xjnpe3fdBXM0OnRyWuXUEmAdQjpiv3f1WMFQxCQTw6PPpcrbQinZ112kg1/DTusA2RbdGiLSjYNSEZQPt0j9yehkT8sFtOmcSSW46U7lGsNgiZub3Pzoc88MqeLfj7TtBghbIFOTfvrg6rQcE/8+AwICloFjrHOkOnbb+8Qf/yFFMbgnAGCDXOA6NZoX6EQqlAdp8VwlXqrd3S2AHLIGAMN7aU394Q+8Ly16+MG07IlfpLdffxbA7UDasKsr3fvYkrQHTW8UQaJZ0JPBYhq0KKXDn/cUxNqYgzVai79mBdKEzm6AAAViww2m8RudMnZoOv2ME9NR5Av9RP5tpJHdy3i84Xd4zZVXpkcevCOdeeYw0sC7OKj38vxoJFJ1IszuNFLKI+hCtR/Qso/7oZHCAZjo9u18NsG7B1qaTcvhvekn9/MaN2mDVfOH7t2wmbph1HPgnHriNAAq8gLAlkChC2KhhT1zgDG0XfKbr7giWhhr5j+WTMMzL7yU7r//Z6TRj+L6MDPt3rP/+D5uO+QOixfjLMlMiHqBFG0AACAASURBVPXTsQfa/IU9s5rDzzXRS9FYgA5GcsbU8el3P3gdwM0WxctgnG8hSH+J5/BiMJ0dncxh1CY9PVv4TDWfR2nC0ZJOO/skOmLRkACZRgP7u8eITJKATu2oB1wUDcK2mSGxI9nra9byOXhZA4jrWDOHcQ9Y/OR9BIpoS8sOR/e90cOVGKEPJEBUJgJpFoVctWpCeM9huH9Uob09gm6lZuiENHziOQQ1HOA8l02bD6MN3J/OpUveASrODyMTmThuevrJvT9Ol199QRo5bng678JryT7Ohl1+MRii2fNm444wkntEJgTosf7ARj56LE8C2Nax/+yFxHHd9JJhs5uZxVva3lXq1sGcrkNyc4B12YV+fuK4iaEPH64UB2Dr3F+0aFH63vf+DXu1p9jfuX72JoFUA+/RiVziaEnSkR9WsfE6cZjPBCqCQs84gxWZyP87X84Ni02LtK+smXOlxG6EhMCLyft8iZCLj25A1/y5P/sL2Gs8nnUcKKWOJWyiHS7PqQCxhSywuGZ/ZqGoX0WdjVk19aMFOM3OALma3S+7lUVGmNcUto4hMwAQygAqk4nPCbIo6zfdyzdt2pxOP/30GDd/vofAxGDwlFMWRNMm9+boSmUa3N9lr9JCyzayjdT61FFTUqFtmUzsoP22B8mDgFocYLrfNVXYsmU1hk4raOhDcGoQjM83BYb9aqqDZWR+B7t6PFzJo1wcvQJuxj/qljjbgnGP8RJoZ0BoVkW7Lgm0HUjtvL/Ro4enhQsXxjNQJ/2GxMSNJyou8mMIpteMuxglnyMFiM1sad5DCjb0Nze3KJ5ocdHFe7yBeQqJQOlDA9z6lXFRLt7KAYtNciJKLcFaYygJnzyWANgdMQOzr1gGKW/oD94AMb5ZQfcW4MYIsCo2YFhJ20mqsQp6mAeI1qyRzfCBz/55qsHItwnQUVbDxOJDQgOryT5z9f/EwB5H3YOAZ3EdMd5ed+ln8dqYrC60PCLHfxYR4q++3lHrhdncj09j01VvS93NUylQYCNnU24HhPQyQRvQanquV3GYDGdD1gasx1RYyQJLDeaGTXQFAuScCStimsCCLvsab6N4SBA8D1/I3EEjoKhXUXpQhQlH6TFyPepoLLKKThO8l3o2Tx7Tr9FpJqIZW0Tm7lhGokPRigpgu7dvSfd89rZ0GhrIJlKKHRR71KLhgpwFwELzQ10MkDIWw/4KFh20WGL8fiOAzSqrwWMa4dp/+HKDiakYC3SwC4EAFv6En6mHq087tSxqIjVL9fHISbCMHF66ENiBawj3NASbml50hQ3Nk2Cu0MPSoMCiKlZ7WrrohXTiiSeFHOEI7KgDfRDXC+Uv2pi5v7lYtSDq0m4H4GI6XnusMPIy2uRFSi/cYB59+NG07nWKkpg3dbTkVUGVW/MB0vi57R3Vm8qTdvLMLzjzLLrINaS9OHIILmqxtqoC6Cxd9Cxr4AiHP96/SDrK/idt7wGg11Wda++Z0cxoNJJG0qj33psl94K7Y5tqIEBIIEBoIQkJISE3kEAoIcklhCS3kFwIHVNdMMbGvco27pYsS7J679JIo2ma9j/P2ueMPgmT3Nx7/0mEpWnf+c7Ze+13vetd73JqS5gWZ7lAZmDNdD0ckEuoQ+J3O2ShVk0078NmJg+ng8yad4DI2eecB0PUnf75f3wn/cUn/wSQNDz9+JafkDjBXBuU5RsBPS1o647DwmtQEXvBL7o/AHEjLR+pgQZuPr8Gz9QX1oPtqDL4OVlcSmORqhTrLH4u9osAk7vBwz97xbJg7bx3Og2MHaetFMyBHsnslRa0v72UfX1Gz7ywK93z2D4kILg4qMlyjKlT37iCa667Kr0HJrWdzvLs0GBlQUjFn7g3sCcA83oao9ppADvRIStvQ1tdWrlwfvqbP/vTtJ+mrTdefz6jNgenh57Zkh5/aSfMsvIm1ngxeCPOWBOCgnEIrR3vxwaPWqyzqpwEZsc4Z9Bw1mZz//E0HPumJUunUX7me6lc1MLGVpG8HoIJ8hm/9YbXYoL/ENOXWpFyHEafvpf9NZZKy1lUlCaS5KJr7DwSTZPHDu1FF13Lz26kTNhFAnYCOct0HAj2pKfXU2J1P8vOlsBEE16eAX1KacHsyWkWE3Rc68o5rMK8BFtYQxWilkTsfe/9HaQqWEEBxLtgrX96511h6eRTHDFyDBZGx+IQy4dAnEshE8kHf45D0fzBv7uJaa7vSHoKs3pB5kXnr0zv+u1XMxXr5yR2o9Kll7wx/eWnvpJWv3SQ+zIe8MC+qBeQ7GOCERpwYuSBg4B13CPe/s43pDFM0hqFjU92+zAARxYX68046j/HUZp3EMthAKIMp+vByWY1NPDdc+u307TmHnyXT6RRTLQbzJ4YCoht76NpbhSe5C19ac8OqyLVyAyY1IespJZpKVqDHTnO+TN+EdKGi6hWbEnLz7kBzfEPGJyAdRxNLHt3MkHMps4j+9PFV56TbniruvlpxPHx6cV1a7mH2F6NRx6gNIdrNX7LtLaSVDqRcidjqe+65xEkBOOYqkXPCI0GdbxuG8xaK80yypTWrlnL7xvC/l1eaAUZYIHkybHsjTTtKCPbgjuB8oGHH3gg4oE6SQFQI8+1FSlYFwBWa7WBE74i5gpWLLN75giYfI5FBvoKcfk/86mMBEyoBxx+Cpsjq34lO5jZ16jPFYNkSBuJBZ/57OdoGiXZ51laufLDWGwVtwSwlWd4OYLW77PU7kfI7ViD7rsj/DmdeDolaYyOdJ6N5X/fv81IIX0K4Fg4zYhJBL5xBvcGw27fz7Jly+Lzvlu1oUeOHikALBIuBx8E8S3uMUHi7CFRqoOIG4bMaBgSoTpje9ghFppN4yU3o5Qy2l+hDVm3I5UB2CeRNUhOHOZs3o3sTGZ2Jm4iM9BX94c/fIFffM3yTC5wS5y0ca4KYPVpZwfz80rddPDYwNnlGllI9XHG9Olh0/kwAHYn0yFtEnXU9Dlnr4xqjjE8M+MDqHiAnMonev58gNf8twxcKwjN8itxzBffU7nCStD7iquugqEtvz6A0wqcKXPr65XTYEtcEhikuC7P0Kq9e3eDlXJACwI3UHZ+IOWf8s2UX6tkY+ssdfB/MmuMPw/DdrGykoJhALH1N93EUIPvpimU0nrbAbEGUl6rnQBTz6ErgK0CKPwqCcH/DoCtvEk+k2gEKW5r+bUyiykBb7wXsxk26QEO2PpLr0knhk2EBKGxhC73k3Vk9Ajtp4/HTw4A4OQkZ2IZzLTGMAj54TP9On6vW7ZujX+bfct6vuvd78YY+KV01oqzYn52ec/C8y4Y2IDT8fdYMgUID5hjaTVuCAdXMFT8DPe2tKwI/QgoBe6EpgSM9bHnGUpwP4p92T1f+Kt0Dne4iUal1mMYwmNBoISgoQCwGvXop/8fAdjKe1oysDnDKxe9b/4/B2C1/lJCIICtBTwAd9K6JiYG0RwxGtmFi3aQnohOraH0KwOrFdKM+StSP1o12m/y6FHG+an3nDl7bvi0HsWSzTDkpI/JBE6Db7l21bQOgvXXyN3JTQr2zeoMbn5NJwPLrPfdex8NePs4nBoACjYnOfaPYIWGTSmBk66UGDTz7yk0RI2BRRkLyzsO+YwsaiuZ/BB007947F6mtsBENMgqChkd6hA3Lg7xPIbCTtouJglR7i+E67IHU6Yy0Y2vC7RsdJDh1294+YoV0VV65133p//y8U/ARg5JP77pVhhASvrGRH6KHkPYPgzkKWPGbG4DKXfCYGdJeTTOBrJ9fdzXZ+hmf2b1utAQ9rDQ9LmsxR7GiB1QO9Zk1jPJCEmKeEDMnTUlLUAqY4NPM++9aaQ+nzARsOYeDkcP7eQA3xb3rKW1Nv3glmdJRkhw1cE6Wc9GA1ii+QvmpE/8xSd4FvjnBqg0SlvuyIlaLE6eV9dJRn8e2Q1wRBfZMIL54VvTRXSqP8SY6hN7d6WpE4emAyQTP3loddp+ELlC2GblH4+V6fpUm1Nsfq3Jwt9Rh260Z9W4AnQHQwvryf5upsVqGg1L06ejS61tB3g7DzwP/2il3D9l6uz0mqsuYPrbXZSDsYEaj3YVg/2xE6byPgC91SRcyIt6AF+WwrsBSI5NbWyqSjsPbUob0EZu3johfed7HJY0qTnAoAr0XFTkuG6b52KESppE1/1F56Ll1raI69deaRvTew7TO3D1r11HYxWDP7i2YTBd25jA9vzqtWkVGlibN+bQ+Pkyfpky5YIDAaQaN2U0lfsixy+SSv1gldsUiY+HvEB24YJ5dEYvSxs3PJkuu/SKNHXyivSlf/oRr7WbNYVuj1g4iDjZ29OKrRQ6fCpXx9uYpMa9+8CH3oFel8ZS9Pfx+zQdLxhGdYBtJpI8p0bi01FkB00QAI1IZ2yA6uRro2nmeuTnP0pD+w6k5gYqL3VEOyQvw9AbN4zowXu5gxHBTchmBqXN6w5jQ+T0POJKg53mWuwwnpa+2RXnvSHtPEBZf/S5JH1PIPFhFnwX94X3rdVXD6XgZectSX/+6T8Pit2y5JNPMV0LXezY8WiNadhy+8p0K//S/vFb3/w2MpJtyBgc/FAHgzacZs+hMQxFreUx+j4sF2uir1XSSBL0hYvmpUU4S7SiC64jlgzDscZ7rp/6M2hgH3/00dC/WmK1ibSJ59qKXruLfpIeDxyXtUv5VFF0IETnM01QkjWD//cfef9nEJvXUNkIdZL1aDyL14kmssK2MrYdCR/x+9NUXSdOmhzgoyS+Ku04S/Zv4EwsX4P3USZZZelfUuJYMXK9xB+hD47EzM75rG9Vh+l6DJ912VenLhakUbnOo0zNPySd1qM/nU2lTaDsc9i7d284TCxcuCg0u/7xI9uXSXZYpcCZiKrMqCFUoIh7dZB07uKszzS253K498cYnBUWTnC0ykEVRU0oifPGrTtpLF4dxMUypm+tXLG4ALBZUqivdyy6aNbLSKYElj4Pn7DuBia1Q0n6Nry8Ee35s+F1vghZ3fJluHnwE2teeAGJzFquHz971tt5555DsyZN81TrYpKZxESBjE/RUwX5ccYiqsSCfqmyQpvz0gLGFv8tv+fMqnnQIgUQrvwdZWW/ZOVLLbfJfUyz81Z41sW6K9a4pAdd8+C4PFu3ZNgqL/DMCyv/fQqQBQUUU14ErzV6dkqs26FF+at/++Z022c+mUbt3ZFGI36usvOVxdB23A55NGZkqKQoUdLK4+a8OK/6FJiOzfsrGNjyPpdfD9LJG1zx87HwY5nl31P+CSEwB3QL5dD6C69Mx4ag16qjWYjmiR4y/hGTYFaYECXZWgUIioYcXuA43e6ONXXx2/n+R3SGe5Cce/55oaHx4yxAx5atMLMA9LEE92xYn3VLcadjE/q5DBRKCj+Ob07MWBRORoqHITPL2RQMrjIJFnUBYNsBsLUAiGEwybsIvM//239PZzs9hJnb7W1ssmEOBwDA0oyi563GnFQqXxHA5lJLXiiVH+Ej/Aqf/88C2NDscg8RFAB6GEzAv7eMRbPGQdQMeIuOR4JJq1OvAFrqXtvRas5avBLWha5xOrqPou3VGqQdI/KpNK/sYorNQeQSMYmEuzNtOqNdAQ4xiENGyUNWayyAgd6urtsG6o4hDuf1TgLMRtGI8aMf3kSDxyY0XEvJzrfgfMAkIb4uM2qQVABv12gYzdsQxYHmhLa3vOnNaKBfJsgeS3NmTksvPLeKka64emA3VE+m7qS2CGSx6TOABYHSXIKvJ8yhOlXOumjWueCCOaE97wVoeJi1o68aP3Y87NG56cFHn0jPPLcm/dFH/zQNQ0bxPa630cY9uzgFsAC+YzQ5tdNkYiYfjIOgXqDO2hjNfPBe1kk79PYa9Kt2q/eyHoyVmQEtmYR8H/O6zDGhlr3sa+hOcDmjRe3CHgkbObTJkq5AwK7TGsqsWNH0I5vgfnfR1HTr7c8gU+CAsTHP50DJOMpx3NdPofubCutug0Xs3QCxeW8KNLuw2CLkA3IPE3ApyZKk7dlDZzeT2+6/+UdpDOWbHhwCXgTY3/7Yy0z1c84cADCS8bIBQOY466oihwDA2yijob7mgtpadeu4wAMazAZrYpjB8lmjOQSIA0OtFnVH+bIBXWUXWnib6m64/jxcCzbA4q6DsetKS1cw0pVEq7OTOIY92QgOCiex9bGGd2zaibaOYRvEiA4bL4aNSF/91jaaoJhK5VVG0pCT9xySvX5zU5phwdVXc68bnGLDVywXOshjH7ZQ72XS0e5dO7J5OqjGUcvazN10860kfz3pnHMvgEVcH+/bMmg0KxJze2KSUn6l7Ced14lawZh2FGs0M1oecAs5DN/85mtoOnqBcbWT08zpK9PH/+K/oe+1OiRYo7JBHHJPmET3wEj14pU9a+Gk9Oa3XZsmTWsG0EBmKEsw54YsUD+aR652odcF4LEmOmDidSRohxl1TZJuEq+604ZnH05Htj+dJtPI1cDoXg/8BmQCjSN53+ytTjw08Y/gXlN9AK1qOztqXANAAemJoI9qWuPwGbQ1LE2NzWenH9/6DAby+9Ncp8nBbHZ2Ma0QadGkuTPS1a95DUnXsdDEb6DJyulhdYCYSbzvkzD2B2mibDnC+FySsU//1ee4VrTPvBdZyhptdIjZzrDXHsrxpSZjmbFy9HdfjMddtmw+8QaJDQBW5xrB1iEkCevWrUur0eA34HZihc1xoyaOxxmQ0E+yHv6lhbrnFJg5PUZbgYotFA1W/7cfJYD19+TmLEcBu5e6HcwQwNHSeXYjiBNNxkyygGv/68//LfIudM38PfZzISMom8LLUn8JQktw66vpQlCez3691SQQckAJx6lqqtPOcse7ulPdGmSg83QtwaJJVZ4kZsLsY/B6PW+9hhasLzfQt6Lsb6g2b1yngwzs6VEXK6FRSjPCj9VyvajZMwMmaSwTFkdSeRgMntFZ3Q93cY7tAjTBoZhGECu49d/IPIglg6kq7th7ID30yBNRSVHnfz6Jag+yRH/UM6mP9RZYKACsseFUUuJaCPYUprsb8kFSYu++Q+lRrLp0bJg3d3Y6F2mEZ8A24tWTTzweFTMlK+ecuyIGAEVFrSAtBchG2tPQXxEbTgOpYoMCg/0SuelyKWLHK/13gJyLBcr7Ifbmz1UCjRz7Iz65Zvjj8wrhgKRfcYXa7/nHj8Bz+/btCa4mJloVv7ISLFYi70rmNR6ai9jyqH540STBQUiDSDUdx6pxNIruO7Q7Pf/9b6XNN92YZqtMA3CpUeloJUiTyQwjI+gnM/k/BbCVNznKHZlGCAA4oH/1fcV6yA9h4P3x95MsmHZ0O4NfdWU6yvSdQfXNqR3mrJdF2sxYyFHDx/JzbBRLyZR0Yl1FsMjj6BROf/Zzn0crNSayNg9fNZXXXX8dTRUP0QQwAQPjswYCS2hViodt2TSEaT6IAYAOyMnjxSIpyGNztUnKANZNEeCE7+nh3gtgh6CBbaKUsPaeu9PGG7+WVjirmQ3ZRjt2LSdhPRpYCvP8vBpa3kfoUCuCXPHPEsCeqXXVOy9nQKcjW318f/nj35EQBID1FxH0Cw3sFjWwY0amUcHACjKQYGAr4jSufjq6W9EgTJlLR7+WSJT2uziYqmEBBvN7nNq1Y+duDpIGDmEPz6rQE6kJ9sMEo4EDUoeBBkt8oEQlBHoSu4E9KMzcNRD/9re/G/PVGwFm+jn6fbX8twN2ymQlj0lUtA/gRatn2dna79WXXxFMi7/f8n0vPpbPPvEgIBs3CyzlIqwFaMiygTBIJ+xpvbVtGzrFvA0JopSNF1D68bUoRYq71PA6ZnDpipVp4+ad6a77HwLAfgz2a3C4EHigB+jndwwBwB5HA93OgAe15QZ0y3m5EQ1gxWScDtjrKn72sV88ixcmpvh8oz6XWRdZZNCxDlmXYXXiAIzMChq4e3n/K5cvYhzrsnAdGDaC+yyQpGPf9/UiDgzHWtBccXBgk5s20ljVhcG87GsNgMOmnQaembqzP/rjPybJWxkxJE8YUhqTZ7k7GWs9c+3vuuO2dO7Z8wHqY9IMmvNqcdJYMnNC+sY/MC4Zz9nhyE/ue/qF9Mw2OvsHMXo3tDF2sxaHhu4GxgSlOHEYYBGGHZ2gjiCUJRza3gC4bY4czHCCaVg2XXrRgtQASOpGFsHRTXzieR0+ivTi+fSJP3kDtqKAw258RAe1wUIPS2MnzSQRn8A6YIwqGvk927cy1IGyM0HQzufDJ2B5hk9OT9HBf/t9rVQSMHGH3Q0AYPjkqjmy+F87jq1iUdLnX8sWTknz5syMA9H3sB0G9xAT9pYsw15vOrZo3ANB4TEA8jb8YHcyEnXfYazb+F16QBqHHJ9a2hcZM7zHfgxoYIOBZUBHMa6zZMys8jgo453v/PV05+03wVbNZh0PT1/+8o+xCpMOEMCcyDGWmFLVTzNalIlOpvMuWZJe/8Yr0piJOFoAPKPhxtd00hSMt93V/v6jrAPZ/W7s10YRgztJrupJBtoZKtB25GDa9fJzaeeLD/BMqtKM8fhZ01h7mMR1xBhALDoL/Vkb8dd1iIYg2FuIGx/x0yEEJEt4EVbXjSSeM6546AKSqab08toW2N1xJHymOW1pBINAjCuTZi0J/1wlQy8zJauevd/COO5Zs+ZGjDl08EgMOxhJY+m//ds3IGAA/cSETuJHLQB2GPIJgbquD/ZMZNZO4Kl3aRXjdhdBbsyNhjPjqcmn54cd9najPw8La/XJ/eZWVDM7lDjQze90ZG0ZeY0W/v20yCt5pGGpeyj0qf+3HwZiz6biVVmUtYB1iYCq3GqfYyFnT+WVqOWfNm16+vzf/F3Ir5Rm+TEgQygSpoE1VrCoA4SS4L1wISjfwT4cX7bSUGflzI8AvRJBJGUx7ID3bHJcSmFMxtS9RhMq/w3gGqxdwJxc/eV3yXyPpYLlNatVVv/qnzlYFg6iipFtRHP1wOeiBaWJ9yD2bHNjDdPiALD4rpMOB850zwUNp5OKe4znbK2tpohFNm51yIRhW3iYtfOzu+8nPg9BajYWUoAx30ot+EUmLr2OiS5K6L5ne0qKtibisM1x7CeusZ9kqov4fbytK9334MNBBowbP44Gz7ODLT5IwvsQGMQTwrB+zjln0VSJrZ1JMrEgj+MtSKuIPwUoqASkYqkzl1NRUYzn4TMtkuIzcWP5nP2+UxVm7gpneGmvVb5mOTQhM7D5+4OA8vdHXmAiZHjPCZRrMJrjBLDSslmhlzdH7gbLH68kJyiFw7E4XE4cnv1SSGbZMLCCpF4BnsZHsBq1x7Be+cZX0saf/iSNk/HgYXVhuj1Cn0cyA0t6Ax35oZHMiCrGtZWs4ADAO/Xmyusrr/VMAHsmWC1Z2YH3xl86bZCAhh922dXpYDVMT8PoYEuqRjALfOZkSsojAEewGFxnD1rKmO5B17n3KGwyuK4vfekf03422ljAxqjmUTRwzYy5xz+9/Xa0cmMBORcNAFiB7ymG0zte5j951fgkenx4lpZt4PJhimcFrzy4YJcMDKxCO2A7yDAbAK/NAK+nfnJz2n7jN9MKDpJGys8nCLiDmAITDCzyBxnYKhpcBL7/OwB2IOOKrDKvj8p7/qsBbA6vwm3fi9dcK+gmxhJSeKSWb5EQcJ1qYLvHNqcmxsragS7o6rJrVMF/DR3sNNpMnLmIii9+nuj/wv6foL5r22aarWaHrugEzyNGxrKRHRloRj2E7vlOApVBTnBp8DXZCr0nIKmDw1/j8rB14f7945f+mdKS1k5FSZ3Dw42pj6DNJqXnr6DXEcCNlHRHU0YfQgC0cUGmdiKHYcfxA2kDXphN3HMNsC0hZRutLCHwXzbSdQnqyJ610hG0qq+TwckCdlmbzNaPxF90PA4CB2k6WbNuY3rL238TVmlUuu32O8IkXsbBjNoD+dgAgLVDE0hkZ7c+wVzrWLxju9SgAiCeePI5wNjLEShiykn5EcvRvS+A9X4JTjKLMIRSaDeDEsZjpfW61zDTW/N7mGzBQv8gDmPe23333oGbw7qwqwqrQgD7kMYxYUTu5DErPVYqrrzy6nQVYxX1Lo6Sm0Gfr9lRLG42AfnO125i/OeeaMw5CcP2gQ/+LkG5h9GIDeneW36UnrjvvjSS5Oc5ynEv41rVS/m+O7QxrpBcHgt/xoLRdW0FgJUp5JlXcQgYEE+aOThAg7/XtB5J86YMTxefM4/E8ABPTZDG82YQQdUgWNSTO9JvvPHsdOLgGli/Q8QuGz1Z39gvdekf3QrzhwZSUgZpLmuQhooeU8dp6fYH9qbH1x5Nx9m6NtL1M1470/IhqIlCZKYQtM8hCrDfhjH97/qrLoz9Y8w+DuvncI6zz70wNJfRkOa8d/SWR2hkdAJXTJ6jOqCFUz7UBRKWVdFIWv716Xr4K92IBhCYTNauGlhHDqvXs4xtfDvnvHNwIWDCFtOsxjSPRvd5NP3jP34DGY/afH5XNR69jiDuxbKsizUMG99b1ZamwWL/4Uffgz7UTnpM/9mvHq4GM+UmWtfJtHnfe/haNQB9DFWFYyQAG/HyXb36pbQVvW8nCeHKWfhhT6pNk0ejC2fEbJs2REMTQGlUaF9NIvthUXu0weKf8CfBRldXkfDCZBESUtVwJCgj5qf9RxrT+heP4DU7Oiza6tDL9gjcG5rT/KWvyj+HDGDrtq1hnbUJfeoYBmccpsJzHClIHiRTi8fr1nSM+73/wJEgMBpoHKtFdmYTlY4KMvzKJA5h36f2axi2aFOnTGBa28RgwqwEOKXM53MQBnbDhhfTGhqeB/PaNnKZCDUBcK+98vJ0GPeC5597PjOTPC/jnFZHyimLkzJ2b8TqAFK/BDeK3X0GY1Gx7X/5r0USO/C7chLoawjw1WTnEeoa4hejh1293MvZs+ek//LnHw8bKX2ldZcIMFKU+10Hds5rsZUJkwxYoknH7+EduA79VB6x2x6Tt2RA7aAPdwZ2hI4+oecsDiRLBwAAIABJREFU4qSe6iZK+6mS2aTlKG0HBw2s/QDcxAOeV4lpJuIikzFDboLTq3YmkxyN01lCAEnCM5HR1/HFJI/+rTSS/xkrKQSAtYU9qhYhFmNfxJAD8YzgVTlB1sH6TsVExqg2ErVbb787JFWTxjelq644H1eQTOLVKV2DJMkDi/L9iRAdoCGPSDDxtRHMyYr2i/QSo26/8x7Owp5oELzqcgbFmDjTQ/HwQ6vCbqqNhHrx0tlozjOAlczJGuaC1Is7ntdIGDwG8HBd+Yl8FdnlqYh5RYyIlvJYA64RfyBX7qLmHWdH/p2BKePvfE33gGgQzP/OJGQgz4G1PGCtFqWbzMjGt5sAGtut9ru29qGB1RNQYW/MtuUhtcE6qQW02cEO1tCsWE7VJ9NAz+IJKtvxr6FbzGUhg6Hm/7JYsckIhgbjel704Pp1afuzz6R1t91OhzyNHm0APnQkzY4wPIHS0S76uA1BbYV9kA/cyF1TQV8PbNZi15WaifLzcQu8Ibzb04B4eYvioXgz465i7cUSRMNWg9fmMdwIqugi5vEiYhycxsyYTDORXIgMGTZiTq7hCo+jv1IfaZbu+/4BQxu+c+MtaLjcrLXpTW96ffqd97w3fetb30oTAGY30PiRmWH/vzLAnAoqA2bLcVke6PkNnnqssUTiiMs3Knu8dcA82gE/ZnhDevS7X0/tlBEXKHWglGxHZD3d7A6pGBwznHO54BQUzfcg7l3ctvIrxYsX/5GwPe2j+HelqPvUO4mtGs16ec47907s4EIk0bFD0nnynQCp7ayNE/OmpXZK0qBMvpfATuDu5FA7ySLtBmxXDR6dJs08i+Y6yoeU9XbuYR48E6+2YKk0b96CdARNmkHB7n0ZGRu4XEuWYjRmD/AqS8mfRho9zF4FsAY8N6RexmOwU/rud25E17Ylgte+/fuCXfHuq18aNWokAK4hyn02WbRRIhzL62gLdQK926jxk9I4So3H0Z8e2b0jzZ46Lk2fgI8yJSY1jBmYcY0eUFybILINSyH3itZBfRy+2iz5dxLKkBGEWTTvadq0GSEZaGMvPv3c6vT6N7wxRu7eyZjiwZzkAlhL+wbMI3gmduKvWqcRdhfdtTzbDn6uvnEEww8cZODmrU1PPfN8evqZNdGVH+P+Attlh4SossjmuPdkXwV73IchDKCoYyFMnjguXUmAdJys3azhngDglF2+mwrAM8+hucpnaYRbE6ZcuqNhB3bgQx/6EEndxHAZKBsk/H5lRW5LEwS8yRhder+uv2kN5v2tR2vTe37797j3tWnG1PHpa//6v9JuTOE78FR9HFlFOzZa3YOa0KbbxCXjLQOSmza8CkuAGnmLjoc00h2tVs5Z8TCdjiuuJxFQatLXfiTNndScfv31V3MI2oCZGzBkDrt7dqUZ0/vTigVNad/mF1IvrGdTo5PjHBuJ3rEDdh8SsKeTeAe72jiMQ5By3YgJZ6UHn2xJ3/rxi2k/LgnGFoO+cc6DKecPlYwXh5+AnudCEQgrq7Hp7OWL0Yni6MB72MhgjiPEH7XRgqwY5w2rrkWVHfAChAMHDmK6TyLOWhco+PuO0qDSxXv20BjMGlR64mEpk+bAj9F4V69nOIJ/N2nzY/7chemSiy/AfWIqcokhSDgOpy/9w9dI9PKBBnROi5ctSfv3YAmEFrWdcbw1dV0850a02h+CnaY5kUbGOit07KtB3GtfU2bOhE9N4InjTG9Tw/vMC2n9S5sBEQ7D0GczOwysmJ/S4pnE4uF9rD/vjb6vifeHDpH7r3uGBIxHlEyNbH8XI5L7qAoI7lP9iHS0tS7Nmnc5w0/604sv7IDZHML7HYEPMFUSy5ToeafNPSukGIO4pxuREAyhyWorfQ36o6tjPgwDr067A4urJggPbQ2VZdgcs43v64RFttnI+z6SUcOuYzvojxwh0UEPrftCEyxtLWupCba+HvZNH+89+zbBrD+Ld/LaeOa+Z5QYaenCBenaK66E6W1Jqx5+lOlmLQwSGQlAw8fZsjnPqJ0mOs+J4cNZex29lKgjdyr2Xq5mG3Z7ojkQL+S4q5bBTRYdCFFG/oj+AyG+3kZarneA5XJkKq8pYAimng8rP5EAqz2VEQzsIrCsTq+69FKsJKcESeB47tDMsh9jQpYJFcDLJmj9bLuIVyfR+upioi1VNC8LZCUOiNG1NOE2jZ6Qrn3tDdHYW0PsC3AToFggE5RG/lzxdoISigsqwHEBkgIolQeru06MEc15uaveP9kpIWOX+HX8Hit4jz+2iljP+HAqf0N0IqChS4/nqLAFppCYKJjSkGT6ueI8jcPRh5EtDZ1olZ8jE+U4n0xstLPy+Uu+eK8HgF1IwXI0jdfw71Zp4p4auD1TGe1MU6JYQJA/a8Z04jONr1QQ7nngoZjkqRRq1rwZocVuYj32sP90OyhZdpMCf7e/M7BKFAbza7qGPAfDHoz7l/Wzfq+XxTOL5wahZ6OfQwxCx03/AH8894PsC/ZZK1Yb3zLWyNC80ukir8G4i3xJ4J+dLzLJp4NElqTk5+1zqtqze2e/ZVazFTNjve3Ci86yEodY3NAwxi3BjYhbo2WZH6cWOVeejUdA9YENJgDYnOEFyla6cd3MD2ETUssFzedB3ftPX0hp+5o0E3+/ZtlbRJmOATXJsBs6phS5OYrPac1VAqTT9BTFlqvU6cZi9sEEgC11FeUSyAtt4PN8zzEo/W5KgNWLF6RWmLQqTMblK2uQNjTDwFbRmCPTUasJcejIzGZyx2N+j9VoIF9K36CRy+EPgip9NN/znt+B1fsnmKYr04UXXhCLvFLSMBAtik1S+W8TiVf6KMF6+V8BWId+jmhpmofT9PCNf0k1t92ZZgFgu06gC8Vn0MkuPpPBsWC45siu/P35NSpp/1d8Ub/zVwDYcvGXP5efkeyRPq429vFcZV2C8OV/2PRm7fV4WbZzAGyhAaR7MZONANnVOEFw9IdlVTv6tJg0BtAd2kzpuGFq6sI+qIvncKBlVxqP9U4163UciYeMVAegQeN294guBGXCMZRDyEDr2vbDg8SDPBgnu+lZn/59AgD0hz/4YQw6cDCH9lUmUJY6BTDaqripY0/oh0wD1kSGCSzFckVGcT9z6rfBfK3D03EIb7Ye4Hqy9QAMLT8HSHJf+H56WQQNuAroK2lZRxDl5jdTdyymzTQ2E0ydNg12yJGSg4IBGokF1h7YnnXott7MpBtZ6rvvuTdAbrAiAjT2rmONuxi4YNmqChcNF52612qkGCNGj49xw4bWdes2RId0bmrIaZEh06TjOHZLdrgGUxa+jLxG6Mw601zGXr7qoguR/TCRheUTDDZBRMcEtbw/v+e+9Cxm+y6XHMK14skJo5+bhvn7Rz760dCXeVBEsDJLLw6fUivXz+jPB+/9apo+FZ3t4OZUXz0tzZ6+JIYfTIbJ+ou//Kvo9m9sqktPP/s8mkxer3akAxgzo+CrBQNblDCL7mfv5xASpPAEhk1W43gSlr5xKOuJy+1kz4xnutUl56Jj5/7VsvdrSf66eYajRpxI552FdVbjkbRn04upGiCjnvMkYPsk8dFr6GxD0gFYGIrbSgPNibVNY9Jt9+9NDzzFqGOI2UHo672PpFrhHGH4zivT++Q1F5URL4bDzJR+NMDxgrMXBrmgfda6zTvwxMXdodiTudQma43bCMCjL0x32QeMOfb5OQ3LPX+cwywOIWKTsq1obizWjweOjXdb8CItCXk12DOmzMR54OI0f+FM5CJ1yBeOp29+/Vbiney039meVpyzAm/UNnR4JGE0iiYausZNaUqf/es/49xAMwog24VXtuDuwIFDAQSPtBwhcTzBf1tI+rAoPMHGjX4gViK2hg570YmlHkaX/DbR+8Se12sX4RFSlPpaKg7kl8NB+LV0DssIxjRIEphOtNNtaGNP0v2qJeLhY+7/0cRmPaNrcC3Qz3U4lbKmIGWOs5cTcWbxivOILzpdML1v86aImbt374pSsiOo20lY9tt0aSnZiVlUNXRdaGB97GMQkHFFXeVMBqlMwNc67JN4H07YMkk0eZhI8tfovceRYzh7wLx9147nuK8vcFwdT8sXT0vzZs5H/zwybWaC2OH9MOt41a6mQc9kUN3sHjT/SppqSZz0Hz0C4Hf+y5w5k9NZ581A607iztpcu24HWt7j+IB28uy5Fqzo1EzmRiMtDbMuOX+UpyuNjCTzspDrIZyyxVT5PZkRda3GGF3unf+OCYbx77yX66lcTZw4IV1zzdWRBPSHC0tBvgQQogplQxPXaMw6vH9P2rt1A+OWWwFUJnVZBmhFygmYfWAAG3mve8Ovp8ZRNKJSNjdOCJoH2N0CfMY7KQiZM/WblQ1jp95R/lvluXrm90UDEfHv6V88FhLCZsZF1xA/aoMQCvATIDrreXPlLCCYrGwhkThTM2rsy84cTk6zCRCJi6DPfgWbTI3LwVDKwgquT+EWK14Gq2qBlxMXxTnKErlP6mGt8ObI28u93QehsDpPsVRSxkLROaaRNd5HtUAxY6gJjfHGyLh2FaH8hpKZLe6n517lAIryHlaj169VJuGgkhgJnn3z4zK5PwJtJ31ZAauDaJOoEDhLvJx6Rpm1LSUHJStefr38WuX99PWjkrZr53aqnHkakYvSsYVSwRoxR0mXm61xv4dsTMpw1rflN76/w6lGHCQH0QctYoKFn5PhUnt4kkBtIDLz2oVJsBZFj1D2e+uVl6e21U+lbQ/8JM1B09ZEdlAnqibwezNrw5rCMWyABzvRfRiB4k9xfKU+4syFOLAVC0bpNE1GLKtXALCUqHuY9NS/cG5qhZ1B/AZjCLNBdGlmdnU/pSbBlwC2m+uwVHq8xSkjmle7wGRpsHVChK+uRjDgLPvrrruexqAfo4W9NrLyU3N/88M686Pyc2dqUAfCzBmbMwCsPrB0746gpHHfV/5barznwTSDzdV94gilCFwI/v8AsOUFneFC8B8BWIdBmCQNAox2cEBuIpM9uWhWOgaT14j1TwMCd8vixzvo4kU71k3TVnfNCMDXwgCwegjXMJteT75eRwHOmodebUt4mVqW6yazH0ajjPfShq1eNrggS/bcxT+Yw8aDJMYEsoGiBMH3yqYIYDsoV+kfa5Iuc+U6NlHx2Rmkm9HXRkMM+0Lda7gf8Petu/bDPsEwAqxP4v2q5c9wNFI1MbEljwR01n03m3kY+tlhMCmh2dVwW52lII976iSwg7CoI0aNwWFgApODZgK4hocF1gnYdC1lZs+dH4MVtH2RoQ15iQwzv0DWQmTj6/XK/vI59a8efoJXg6PduY6HPXGMiVUIVS2ze5B5/QeZKnfzT+4IG6IxY8YDBk4Cio/BQNHQxjqfP3tmupr9K1Mig+39CedVrbK4D3fefU96lvJvwRfIvWcayHfHXpmDZcyH/+iPMrNCXCkDU5nYlYmlWf1ff/ajSDIaYXxnpH27TqZP/eXnAUnbYaQnpvd94IN03m6BxcUdgGc/iCarvmplDBnA2gFcliRLgGw2b3C1UaaX93ISMFzLjVKrJ8M6d+6sdPTwvvTed/wGDUVMh+P+ee01rCM7r4fWHU1Ng7BMO46zwtGdSAhwF6A6oydjKyPHaJZGy4kFG2u5aRjPlKRs3/FB6V+/3ZqOcW87nD6HF65qV3g8IWvcp1cEsHGqRktXmtg8LF14zuL4hNWGTYDXrXsPxyERabnfxyE4rBG7KrsB+fB+CqIs9x6jMckSXwfJrGu6C+CgNEVHDp+D5dbRNDEex97JP5Fpe4iRFC2asyi94Q2vTyOb1bJ2xhS8z3z6nwAPJpsizs60bOUS9kIC9OEwI3PMe5s8dVT6+Cf+IH37W//CyMzVoedUMRAOXUFN5T8hs/SSA+D4yHKTaZAu3Jl6SrFzpsAEz+D9jMGxBnuuwTSF1fE63GaGF+CXDMMXlQTBgkksP9wt80qjZOtJRu6ij66vN6kleehlKhkStyH8nEM5tO3Tnk6bt4XLzglLNT2Mt23fGvvcph6170oI3Dt6hdZTbdi0aUswSgIOJQHZg7U7NMeuayuV6tfLpiX/KyCevWAW8Y1YhzNDM+9ldBOSg8Et6GqR2VUdhdEDeNMb0tdOkrlmJ2tcCQTNo0xB856M0vEEVtceEqsf7cRJn+nQYYPo+oepX9mcxo1uIdmguqH7BOv9UEsHY4ZPpl88dRD7M4C4HvtIU4xHPkLJKp1xrFb5IUjWAcVqk96q8RHPi+E76mD546Lz7DGWByFiosweEVh7T5zmdz09IDNmTOO56G+aO/KdJOkzsnu+k/veq8xiP42OG1/iPcPUk/wLbr0wKyKNnMdO0ZMgePfvfpg9NYI4SJkchlsGOgiGYtpWvtDicoOlO0UClXihjAUloKz8GcFQqRUv9bXGfGOoQz1+8djDyI46GGQyAxkB7xqP3mAejSul/CESZsFrZnTPBLDhs8yzi+az4kNAJzAM39jiGspxuGe+Hxnu3DYn0SdRlJXzyr0EkE5adOqXU0LrOSu7Sc730sy9ftP2dOAI1UgaypefNTON5v557dWyuyS8spy9xEwrPD5Tm+LOlI6WU858udPunzKtEH7kMfVaGKrZrhNkE8f7CqJPnGLsdS3VhfNOael36ilE8c9nFwTeKYxUCWx9rmXTX4yqvfXWm/s14zerMtBMnzkdr0JK/MVEEDeumc4BmoK0HNpImemYB5plCB6YIy7Nqn7rt97BwTwspgf5MMzyX1yzJj3x6Kq4IWeftYLDaGK64yeAunMXp3Ewaetu+V6apv8g3adVamd5B7UwGrITlhK8IbF/ZJTOALDRyFRkCfl78qINWt3PR4nj1E3Ih+ovA9jj2DN1T5mTTnI4C2CrG5pYHEOYbY836UwALNom+aQ67oHB0Qd1GMAuaMjNL85btmUtp6qCfRfkaDJZbTnUMMrgyQRWdltWLs7KjRTXfAYwLL9e+uWVD9QFLwPrRh+GnuvO//GFNPbxZ9IUOle7GbfaTYm6nmux1FgfDKzNAJmBrZRXvFLWWnlNxVuLT53GDb/idfr7s4SgOxYx77soS/RQAszFAJgSGIx1gIQT86amFs6thmHNPHOZBUqYnGqDKFkPImC19w9Nk6efgwsB/0YC0N4D6MI0fM+2bWEhcgJtTz+yjTp+n9OzZFB9vzZiOenGA8b7JdgaQTnwOAe6z0J21vcdQYr1+/WvfZ01O4zyIEMP+FxoY9VoqoPlHtvwNIH1G1pK1sB2mN+77rknrH9GjaObHvDUzYEytK47jYd9q2LiTy0aKZ1XyxnPrh3ZvsGwOm0EF8tUYeKvDotraWeTH6IJZwjDFJYsX5nOufASDikOEUvYRcNgPgAiJY/OZLPl0JEWa7HgL8I1Iyo8xUQyA9Pends5GKwzAm4pefYwGnUd2rt9MGNVOD48+QK6WPWXoRdWpwwAko22pMX7Hj9mVHrbr98QzInBw2lWLoGaAsDecdc96bk1pwBsZhazlMcMf+7s2ekP/vAPTwOwlcloCWC9X//rK0zxO7iXBsjz0pOPr0sf/v0/5nnT0Dd5TPrg7/5eWodGsruHRhpkBd1d0HE1BEfWSCWA9e8++wASBYANH2GDNeVNp4FV4zOs1nkZZfoe7skH3/vbaSgAR3N9JTB1PF9Lc011jGE5+BS63Id4tjQOMu50OGvLyUpHW2C/AXGedsMw2R/WBLhBk7vqmdb080fYo3wpHzXoVj3MAX75qfl5P3IDTiCKXOXNHcl8avGc8WnJ/LmxHnU/2bxzf1q/dU/ExzL+lQC2U3cUQKmgyzHDPp9WkhQJhy5i8ASYsZ00JLWTwGjTpDXXHuzI3JFlI4aTFU3OlfIsmD0P78iz09x50KDIvUbD4v/rl79POXU995R7iB/rshVLYZ5r0haGVtTQUNWJXWI1OtiP/fmH0vdu/EravmVzPosKJi+eRQBv13COMoY8VR8m/3VUZ9S160AxFECzaNagNHf6EJq8UA4PzmbvqrqG4Rtns6NANieaAD/ZO86rUCBCQmzfUwfD2kjlZRJbiAloHOIOfpkwbmQaP3E0Bz7AnnXdQ/yYs+gsfo7yNO9/5y4H0jAlDAIgd60DGhHI7odp1WHg8ceejHGjXrEJsSAwpBzFlCNBnOxrZiwzG+fvOge7rmom161cMhqWn7OlazPNai+RjB8AyFOplEmHUKnqrk970Rs/+wLM/fHx7D8HKRwBPKt7pmrInhw5iiSL1WPVpoFYORwLs5XLcLxp3hcyjkGMWK7RwkytI/Ka2vrJaevumvT9m5EPvZRlQ8pfmmhgs5TfygJ2iECA0cLj3GdjslwC8Ug4C9BrXMyxM5e7Y2Q1nyvvwZKlS9KvEyva2vm9prmeAcQiy769kFXbaJhtBys4Fryz5SAWnLg6aI8Y60D3GIgZB8kwQnwHg1d++wO/Tx8EFTR6Z8bhWJHlA5zLcY9PnetlFaey4bwSzJ4JLMuf9XvycIC8Iz1rTUxMyhzH/vijD6VOhposmT8LO9DjoX11fLda9WBBvW/G4ArGupIF9ncG4URy4+uUvrg6g6jljcmQrBNN+13LrlPJQKt+Np35c/E9VjU5ixygU8d/TUadsNjjmc75J5hVly6GGsoZeIDK3Yu4zrRQNR42An3/q86iCVmMw/MwJoYMgVXKeyjtMq2aRjVezFCwyCZKyo1C3hHjaPP9z5Kz6tDhtyA4d//oAGGVbrCEFaDf2Gt/SSNna5yFehsXrHklDjH4ncZWR36eta7ZYaKwTQvckfdVFR50/YrPnR7VQheeUgGZVGPMUAzTo9OeX3DECSQs8G99/es8rH6y9lFkwA2UKTZHV/5rXqsRNNq9mDW8D0/IQ3RdLkp3/fRn+CauY2ONTq++7lomozyc+tr2p+unjEy7f/6TNApPtuoTBCfAqliRR1kgehsz1JhmAFt+/Ecl75zcm+6dLiHw5w365SEZByffc9wmrSmzU/v0qakNIFgFgKUFKA3hYY9GA1tNGbEEsJYKrdAdI6Dpd9cK9VBP8OigbOvNdfFrN+ImdaTptq3bQwM7HDbXRVsC2EpqfOCNFZswNlTFJqj8evn30yQEMCrhPQtwuu1Ln0/TMaifQHYYAJZF71SqwehsBLDSHTbLBDNWfPxH9zPuW0Udqby2OJMKAHsqTfC7uUFFRtcTEgKCQVRGPSgEPkpS0O1wXWt7YQTmT03tHESNTaNDQiCA9fsc59mh7+PYWXwN/woOx2r8iTZtXx8d922whWbrI2ErDYjHKZPUwY4IMmVMLUHpfWepwoks3n9B7TE0ZVYbbGJRy90WZbKq9A9//6WwVJkwYWIkc27QssxtAJmIpsuu1Ro2qOOWd+zakx55eFUwxoMGN3FoUFLEfq2PyVGjZIrwFK1T5O/9NniHJycOA+ypevaN/r0BYLljBn/Bj/Zh+2B7hiAxWHbORencC18VI0TrYdHVJUb2rla80BaLpQW/gQds5pJx5WuyK1GRNWj6PgzMvKctmP/L8qjjquHA6EInfWgfkgzsZA6wB3cCZG/76X0AxSEksk5z2h+elloUCRTGUna94XWvjbGjAhgPVF9LNwSfhQzs8/jLBnDO7yx2Y3ywFmZRmvzDj3wkAFZ5b8sDr3I9qmH+1rd/gDaQcZ7XXpV+cONt6U1veEOat3ByWrxkTnr377wfx4g9AC1YI2NVH9IfBo7kUVNOCjPw5gBbuWek/OqCiZad4HDie2OqDQf5MEZ7jh0zPE3E8q6JdebhtYfxoT6vLptyWnenaWN70nXXzAL4b+PAbeGA0OqonT+ayMtaqrFFKzzkJHrEsemm24+kbfvRx/owPFxk+LjeWlxOejigQrYRFyjXGk8rs5KRmFiNSuni8xamSTTOeagdAzxt5zB/afOuiLOyNzHchHtrrPbZx8x31sRwDou6GGPKmEvWmYBsGdZ+jz/yaGgVB7MGhwNS1fHrb+zPCFpN8nYynGM4AHfO9DlpDon9inPwo8VNYMaMuUgIbkl33PlYaGhP9h5OV/N89u9p43fs45kzEZCm0Z6eFiRUb0q3/eRGKgVbg5XLMaSSWYH5BnsUPUBlNOK/yDZIZPuQcIwkKV+xaAR6cqQDNU6s8+B0bCx8KixjtCcUqUEVjGsdZER/P84lDDxpY0rYifaRnCGjANomJCNwkkBiw4E6Gt/WKVMnhJbUEvVJAOyMObDcACQZpD27dwfwj9jIdQtaJWZs5GqnSrP2pfWMs6ZXIhptMnjqIEbYwCXgKMdVx8HLYe4oa5PpBbPHIIWpSecuJ8mu2UEj8wbWEOcd8WsQDcQn0LGSV5GQAXCQtu3Z3ZDWvNTNfw9GDBvK+TSUZ6RvrtrJYcOGhN5ZgDhiZCMSnSoqFICHJp4EmmFgKRdnHNP8Hh/s4dNSS3tz+tr3NqdVT+KYElvUknUGA7FfjNfaDrp/XukcKmK+cdBGJ0GrYEvA44f+6A6MMda+613v5Bm0mB4NNCKrlTeFW79hIxWgEwAc/qCBFcBa9eimQ11AqETJBLoegL1h+5702+//PZo2kZJBdA2yUz+aDQFuRSl+YKMbcSqIq/LzJeH1St83UPlxB4J3fG4xyCDYfLAJLP/jjzyYjh/aw3qcC2OFQ42ppyWFiO3xogH4yuppeWaeKWVwffh6JYBV1mODcZYkZm2xyY9nWE7uM4iL6+e11A5LfnSDOXx977sJXy9sOwWS0JXHiGHjPDdRfewebLa27DxKJW9ouoqhHfXEKb9Wp9xA0O33qweOMkiWDJauAHkL+Pp5MZwuh1ArrBNST9pMT8KadSSrcd1IfkbTGDl7OsU0J6Wpyz8Uo+KVvtTqVhInBN9YIZcUGMf7rcQb/DKBs6+eb7M/k2WigYM2btzY703dzaa11N2D3qvsOHOayHT0eB00CIwEDLRQwnz4/vvRCm6AaWhMSxYvTg+veiLevPZFF73q0jAdPshvcQioAAAgAElEQVQGszv7HhpNLmI61eMPP5ymckgKDIYTODqP708jt69NY3ZuSlMsh2D3NIjgXqVdjxpYLXu4TqyD46bFbPdXWJglkCsXbGRa+YkPANhywcbtfwUAe4ymrTYAbOvUSQFgawiCFBopaY9I4xh3WQNAjTIzh0SnInQ2tjOMLRF5YGmTYnbti+bFr4efs7JnMa5uS+iJvKzSt64yGyyv7Ux2+VdJCM58sC5qS9GWbBqwr7npC59J89ZtSeO7YMEBsF0AWHVElq8i1geAlQX9PweweRUXJb/iXr8SgFUD2yNo+yUAyxNGNnKSA/JlNHPdS2anFi2ZALBajGhDQzElnBIGkVxUDxmfBg+bkY6fVNNWD6PCSEc25wEsgyZPnR6TuKASuKRBHDJYz3goA4hd5+pt88hGmYXshdcZumCYliJY+Xb8ma999Wtx+Nu1HRkjVYaYIhMbJqVrrr0+gvNJvm4T1TY27D133xf6o9rBw0OzWs8kruruoxhdUxaqxl2A91djo5Aacplop4oN018SeEvQVkvuh81gMqutHAT70Rk2wjqce8kVmLDDwEZrdBFZ+F6/z0RMsb6VUoX/saYsJ7mxZbhMpnyH5nEBjuMbGd8sK0zQg3l1NOe2l1+KgRBOjTsMKN+wZUe68Qc/pQGpIc2ALQ0TccrWh5A1KEsYTfPc6197PQCChAhEq+WL5VqrNEprfo4u9/kXMoDN0LESwA7CUm5y+pM//dOBWeMDe5N1VFYXMgsxmK7sLemBhx+kLLo43XnHfWkm+ttXv/ZSmhDmpr/5m7+nutHGIbgmdxYDUrSpce8beLNXcn6OA9UFD2efFayjpfVe9qx6VF6Yn3FgRUMahivKiiVzSUToBIeROk43eAeUUD3NI7U1JIPVLSThK1LLIWyWqlspgR6LJpuoKrjGtDUTeVJp2NcyNt1+9wEYtB6qBt6NzEbrGSpzY+nOmJTV/e5HszzJguibi8/455pLz6JZSYN79JuUsPfig/wyDOwwyoBWgex0n6DHLz9jQ2Ee2Tk4NQN6lYK1tmHbRdyVhb344kvSKgzzXRN+3xgat0xeHmFij7FL785R/N7tVDemsbdmTJtF0jEjXXHVq7DkOwzJMSnd8uN7kQbcTjwTFLWk3/2D99EYtSU9+vA6rl9ZAut8UHv6bSZx3XP3LUgLWA821hUJzamU4tQqiT0Qi8F7Uf6th0pGSucuG5UmGRoY82vCaRVpKA1yo9Hk1sIKZyGn0/NG8Z7GkZAOZhoYY7/b9b4VkNKQZHWPmHyCCqPStiF0Ss2g0qhczkZRK30Llp5NGBkarhzq0NW0DkEG4l6y0VPN7i6syowRL2Mcf5zmM2O9Z2TJ3gl6/F7/KztZTp6SIbaR7ay5w9Prr5jCAA7GCB9bSyKeR12f6ETbenhI2raPaXYMzNi33zOQ86bVqg5SA6QDNj9Z0m8CBJhcuZ+nYj24c+e28DodN24MWscDgJBuiCSGJzT3MXWsL01hmMSIoaDiPibJIafq7BlFH8G49PkvrE4HkL4wSTmDg0L/WJIS5d4smfOBf5ePqQBhMvbuf+VPNucZv8dg2Wey/ZrXXE9zK/K5aKp03Wu5ZPyyGY4EHtB2AvZ1J3Gok5HQap5twrP5p0ErQc9SErOX8FN++3veD4CdFhrY3A2vTlagd4q1q7zG8pw9s7pYSR5VSgviWBOAWjUs2FjPbC2s6okHvwDAHt67PS2DgUWfRyxw6ZXrz5/Vus33eNqdGviH1+zv9b6UVaHADzKwAOSyRB8sd1E1iltdgPGcYPjLZSOzfMBN38kZZ4J9gjj1LOSBzgTutTmAx6HEDSU6WyDS1r68LzUzHOXqq88PCY7sbLVnh1pU37sMbDS4FeIkwWGBl7yOV0oAAth6xqMh34QbzOMMU3Bsuc95LLre889eHtU+16rabRtoB8FSOvyhdCmI+15OeQtG9xRYPnU+ZPb1TOlH4L+1a9f0b4RFXQwY/f73v5dueOPr0qOrHobZak6rX1gTur9GGKDJBMmD2Fl0snmeeeKJNIYShh6VmygF2LGthcOmrdvS297+9nTTLbemSy66KD32yCP4ZfakJkoBTQQDA+a4ebPTxNHD0+YffCU1bVybphJQqHjESFqP3SrtWQjk0cTl7HSbgAoAW/lAywVXPuCBm12AqrLZsPIhvBIDexjNawc2TccmEfxg02pqodcp2YwaxxADuskFsJp8W6pVESSVfgKgZIelHzICeYRdNlDWQ86yxhSsj7YzSlYAG56jMYNYu55chK+UP5z5vnJWV3RSFk+x3FyVG9BFb2beQNCAa0m3fPGzaf76rQDYEzQa2cRFGQbGqY7FSr+UV+9JcBqAfeXtdnoWm4cwDHBpp/4eco3Tf0M0a/H9PbyOAFarm3C+le2KOqEZH+w1QGKzTVxLZ6UTvNehWEMJYL1/Sg30L3USV6qn8WEkIJdIO4ipPb1Y9+CrlNY8+1xayYjVVuQnQ4aO4PfSs85hYlOVYCA03SYeAK2c1VlqrA25h+yALKKHTC41VaUv/v0XY2iAbPYJDiEbotpJ7CwRykZcc92rA4CE3pPf9Txdww/THTwcJmbI0JGRKNhU0tt5CJuVPiziCDAnW0NC4A94IKnvC42fTV1McelXtM96UBukCbUs5iFA0/DmCemciy6NQ9XBA2pSewkEkSnbERyB1qEE7B0DBsFHjXa8l6IBwHaIaAyQITXDJ3Aa9LoArH3YDlWj296/e1toQWfAtu45ciyt37w1ffd7t6Yrrr48XXzJZenHN9+MZGhzVBoczTgWje8b3/BaSuw6O3A/+b0G7bBOYY/kJq6X4kBbunw5TgdMPTKcah0HuJvNXvj9D384mJtyLnq5H0odbN4LHmINDKnYTtBz7eD24IAGNPPn4nH491/8n/zWoUxVuof7RhNBPex96M6y00Y0cJ3BwGaqzIY29icHuX6+shzuXd0GavgzaZwWWosxzdf3ll/Dc9u37zBgfg53EysdnFOWLJqddm57iSYcmK7BGqUjJ3IgAc9U/+J+k6mqoWnrnpHp7of3knBRpkbqEGyNpQgnawUHlXOjfGjoCIB5PwC6lQEXfliN8jB8y+suDWmDneH7KAfuJsFZu5GhMFTMZGb2A2odqdxPxq+f6CgcK5TRGOuG06y078C+sGAStK88ayVTn54NNreRZkKbbUbA1K4iTg9B1hIjUwFKHrKLmUg0e+YcJDVNjEJdhj72AI1CC9MPvndnuu2Wh7lfqF27D6c//4uPppfX704/u20Vn6OCxb3r6NyfPvS770wvvvg4zMtumgbXZnbYxNehFrHuWdMhis0wvlKaFD6VfHbyeLrxZzekKeOJIL2tYY5h0taMPdeYMbB/sHY+117i9ehRMwGdasORWhzXazbbVEk4OJKbjRv3K6Z+ofFcRHWwHXtEwWsfoGjW/KVoQ/EoZl1YQYzxutwzr8+SvYTFVg7pNpoclYaVrgTG3xII6R7ilCfXtiBTTWyp0XTq5PkLGtJvvXYa3rVr2X97YpR6W8eQ9LP7OlJL99h0z1N7wz/dZs+TnTRE83XwKNKbScT4IWkvunfPXBvL9tJgpiTHc8j+kuE0qO6CYT7cjgyPy/b+ES7TpGG16Ybr6tLSRY5C7WIvU3kaPD/96OZjTLBj/LIFjDKGB8UVj+OXPzK2yV+vjPnsVQF7WX7P4IvxElzjfKQv1776mlj7PYBvbaJs+rTMbBOXLGoPzVsbnn8qHWfini4T6vU5TEPX7NlVTXPixu1705t/692MBZ4TjZre0yidhxVeXjn/XiWx8multOAV3mH8jsp4ZIKYSQYmiq5+Nu3fuTmdtXA2zwSpjlXC8FR2VeW1Heu7rDj5lUioT90s/14CWLFAdnPKZ2IJWsvXLwFtJUAXwEqEhN9+OB14jijJoC+JP3fd/3BMeFQutIgpepOp/p5EgnYAmedTz62Dza6nue58JATDQrIymL2oNaeXHA4exTWXhNQAePZmVbyXcr37aV/bSvkB1t5dDzwS7jJWN0dTwb7oXAYq2OzPHtwPCVLP/lKdVkuiErphQ3LJMgtGCwlBqR0uC2jqq8s2/Mp7Gj//+OOr+p8FOVsikb1Yteqh6Jxfx6ZYufLsGHO3lAA52MBPEOoii33u6afQIDWE1+buvfvD2qIeFnA4sgIN/6dRPldPy9GKED+lVbC2cqk2DjSMHZMm0J3d9uDP0pT929MMKPpqSidRDgC49tvJCvjxZvYwrcmHFILlihVXeQPPZC9LBvaXAKw3qljoJTg06zg4hMEFsxanFvxaO9FA1tQx4g9XhNFY/oyaMi50QpZgY/MZWDjIbeDp6urIOhAWoAbtljJKBraeEuiUKdNgYLdRdpsRFmWVALby+su3Vfk+Sn/VSrB75obz+0tR+AgYxJq+1nTLF/46LaJLeSxBQWsSRfJ1JB8BYEOqpIK/AFOvtIMrPlf52lmzlr84QOO7potBBgPPZuB7BK9wJayXWjJqS6H+ApnV2O6U7Y6yeTaxKLqWzEhHOSyam8dFGdgMvYrGuRpAW08V62r41FQ3dDrisBF4whLwGS8qa7iFTvrFWJ8B3WL9aW3m1Vk61Rki/FH5jADWzytdsGSfrV0AsoBT7W7cLC00Kn38v3w8DnMb8CzhTJ8xHfP2WXGIHYfFaqK5y3GS1ngVxj+GDm4HxvJjARLVuKfbPGZzRg9m+EPrTdoU+h/PyRf/L1szCIN+dbqWbbrRUAo2fX31dLJkrZR7Wuwqho2+9OrraPpYAmOSQbiJgZooJQutXIdi/XoONa24/NAqrJz1XRYiDKfdBD3lLlZZ3PzHjzLZyn1GUDiwBwcHNMGad+8FGG3YsjV9j2a2t/7Gb6ZLGB36ne98Lz35iydgSbAQ4rmNax6R3vC61wBgtWECwHJdAmQDuKN377zr3vQMDKwJwnWvfk266aabwzFBVttnMIsD9yMMMBDAlnuwsnpyKmmzKY1kBYBSw6jW0c0TgwHu7GqJqWm33no/Bv0n073334P12VYOxJF2enIdJYDlmqxNl4dHwWJ4rAtgNUvv1ndRMAU4rIIV7UcPO370kHT+8rnoXVluHFAnSSrsQNfZgta31AYQXbHsQuyeVhMPTwKsNJ7HML2XagdlRd0eqnBDeO6FvehUG9LLO4mX/Exfn6CUwxZg0ce/M/sQ0D5kGJYFG6B01DIeoWFF8DwYwDN7+vi0iOYyLdbUKbbBsmzbc4jfDRNYlNAED2OD8cJGyRI3SY2jrwWvIyEfnMRmonaYvoYJOGc4hUhG0KRnMrIYCYp70XIrKdDi6jhgzY+V7K1ZAFjlZUNBQoNpEr3u2telr3/1pvTzO5+IEvbR1u3pE3/5Z2nHtsPpxz+8m2et96wl9GP4x16fZkwfk374o++mDcxqd+2FkxlgUlCZ2fmCeS564wdiIX9xmhkTptOyuWjPYWBl55Abs3fx4RzhqGWaj/gdg6hq1NaOoNueSsEh9djjIBkA8ExF6+txeheQiOfdzvsQPLTBpI5Eh76AvSU46qZu2kLtdc4ipnUhR1LLZwPTQawenVrkdRvr1cFKSMgcboLwaWffecDKoOrjbCy2EnYCgCswMQm2suOZ4P320F4+qy+94w14i9etQV50jHdPRelEU/ruTYdTV/3Z6QEagXtq8bomYetpQ5cuy2cBhvUASccay8UYm4psWNVGTCCnfMoPS8AhC+jTAhCgAPqt4/Wvv6ghvfXNyFvqTtAzwbqrm5oeeaQ+/esPNgYD+ytaLgYCfp5mdyrel88p/ks8rExGjWdOssogpAct9J8G8xujVRU7xDNs4P5i60YjpJOs1jz9WOo8doDrVXfpd+m3K6s+lP1E0xxNsq9/y29ip4jDD183PitrFACfSQTFJVVUWiuv1c+XU8BOew++t4J9rYxHVioGo1fRmnD96mfS3u2b0vK500g+9C7Wvi2PptW1RWBpJMw9Hvn3xT07478lMPWeBRjzp0Iimc/Y4qcyIC/P06IRNhjPGDwji5m9Zs2CZUH1Fb/jngdIHu1z6SdBm59mTZ9G4t+Rdu/ECWXV86znunTVVefh6Uxl02qxrLDv21jCy+XTOS66SAhynAqQHvGquCSvo9C/2jw2iEa7YxAJd0JghESErzdx3y676HwIrJyMHMGj2rWi+0c3FeLyuZWVt3yzcqXxlFwhv7aDhyrv42ks+oc++N7+8887Pyje6dOnk2Eeiwk0HuRHCXbqWo9zwI+GkT1EaWU0/773jjsiCGvHMGnyVMaiPYp1ypQ0e9FCpqtQpiHYDiXD34sYftbkKen5xx9HqN3COEIOIrLS0VDydc+vSjOZ0jWJ4FwDBe7N6/EQCgCbUz2F+L5O2AJVrLj/LICNLKa4+ZWLOwDs0LGpfc7SdHTCmNSFjdYgAkgt2stxZC9Nk8ZEjHWzCGEFsJrstxLkg3UNKwiFxeUYu0yBKz63BOdI0lmAIJmeXNpzclIWyp/5cSaAPZOBLb+/UjYRnYsEZU2v+zuPICH4bFqxC/smZ2jjadlHxBfARlYURCPRMABsJd/xS5cSn/glAFt8m6xQea2RzUbWeeYHAI0v2ARzOoAVQEuvAGC5F1sAfCeXzEwniNIT0DfZxNXGwVBNtB7MiOF+usvrhk1l9O1Y3CCaYGFP0FW7j+YZfFTRwE5g7SkhsCRl85OB2A7awYjjZL3N0GVd3fACyGjsgr31c8EIFZvQbPjDv/+HUY1UZyYoOA+7qPnz5qSZs2R2joYuMCxO+F07kC88//waGK+NwYqOY0iAAFeWpZsmlsH4gDZg79NHpl5bbD5DzmBM9M1CBaOddN1a+rMMHxwc60KT8hMcpgbtcy64JM1asChPz4rIIdOPlhfg6nhFD85J7LkGDoNcSisCD29CsBfjhkPgD4PLz9jsZ7Z+iElRauIE1vv27Aw3gtkAywMMSngZMPi97/8wvfNd707nX3hx+u53b0xPP/kkh/4x3gf6Nu7T666/hvGaY+NkteEgM7ACw9p0x8/vBrxtCE3X5VdemX7Ov/OMdhcUwYuEQRcCPSJPZ1xP16a7mvq6Lcuj0z1JQoAOTn1yN6OpJ0yYlp54/KX03LOb05PP/iL0mzUAmH6T3goGNrpNKgFs3ESZYhIJJQQOT+H+hA7ZuMPvHkKWt3zu5DR/2pjUj39pl9OditI61qLIWHrS8qWX0Vm/gd8NwzaEtdp3hFItwBVdawfJxomOBpiQzUgI8GHtUycJcOo6yGszAc7EIcZv6hxgo+FgkqLWaBLR6N7O4TVMSLN8umj+9DQLWZNTuUx4TJ5OEuC3sL83bNkTLi3B5PM2m9Ec6gV7lD0QFoiwgu6D6xiPqtbatWu/Qj/vdT0jZtvQzwlYZ8+dE4D1ZeyftK/TNUaSwXX2tre9DVavCdC2HVnY4fCCvfyya+iB+En62e2rgjE+3r4rfexjH6HHYXe6447HAW5YRCGjqa3rSFdcvhJw3pNuvvn7rB2M4rWr8kwuWDz3ZNb++gn9NE99+JWmYTTsjUPTyVKbOgFA3sjaZziIPQdOaquvQ7ZTQ4Wmn2l8NDwdxupB5rvPPzBCzTScHT2EOwj3V/cTG5QEmS2HGWQwnHHBC5fxPByFzNQlkqLGEc3R8e6gBDXv+/btxs92bDCvViBMAraQ4KmD9b9Zy0iCok0kwF9gon7YBCEkNSQOPgtBs+/R5GTZ/Or01hvoiRj8Ihp5qyCN6JpHpO/fwnlSd3F6kDHUvehxu6m69Hez9sqBM5noK3RbxnG3HPvKxDAzCrlEXyjo2Kl8jmoD77uGNXvh4ur03nfhVDHkCACQb0VqsebFiemL/+059L9Wabz3p5jC06L5gJ1ToZENQKGLSwZPZV+H99a/C9YtjdtLcMEFF6SpOBFYqVFvHub8XHADwHQTZ+NJ5Fyj0Ns/9wQNUsfYIyQcygZiaI/xBga2iqRw8+4D6ZrXvjHNmL+MhD5fXZ5Ulf1Iy4/KM/RMqV75tX8PwFYysP7dRETnId1KXn7x2fTy6qfTwul4WNNdX0s8tpE9LAI9S6ywBZWZweiZZ7xnv9dUvn7ZAxBVCH6sZFor30t5Pvm5EvMEQ83eCfBspclz1tSAtXvPQ49G05as8WIA7HIa6bqRoB051Jpu/emdQctffvm5aRrTQXuJARpe2ewVx4vxxD+C14qlUDKeZ0ovYsUUSWkfa7adBPoeGNiThY3fEJKYK151XriyKOVTdqnzxHiG/fRAFgTBFImG50MFUx1xIV9H+WEBpfJjgBn2Wv/h7z7XL1vopjsKKBg7elR6af3a8AVsI12z880b6Wi2MTCsbWzQHvRjL699CcuO0QTeaen5F9ekoZaukBUcBOxqDO7s4tlkALuQFUxkY7/41FNp9ozpaSQswAgOm4a1T6RpWGhMBFA0OJGI1+imxNZH1hizNsxoMKOOJR8LpSLAFexD+WBPW8CBVLkhxfeXi/JXAtjh41Pb3OXpMBMqeuhqr3U0IYfnOMprwyc0B7OjzUgtAaFbAKtuhzJRHlGnbAC9bsgH/K8sGeU5HBimAmC30am+gHniATyK2c2VALZ8EGeyyCVIrHxQ5Xv0WZTg1qBhabiJw6irdX/60d99Ol0EkzaKcqtjTPtYVMHAygD8PwKwxrl4fS5ooNPTJXda/DsTwMZ3I8HIoz37CVJHYUS3UXJXQtACwzF+nKNk0Y4RcGvRqNVzDzsZXtBXOxabxmmM/CWYwfy1ozHtpov6KHKWicg0TupBDKPSyc9ZljJxEqDWCa6cPMSFaZztRtFSy4a7WjbVkBhCkXXLx2HU/+xjfxYm4+Owr5o0jRGePDeZlcnozLQg8hCToXIAwQurV4eVjtodDy8tqmyqcWiHmp9a/lur44LzsF24ESEIiPo+hQQAVgYAIMCO6+AaBDLPP/dCUCx1AF3PpkH83nYyagGfoyjvw4Yul6qcHNOe/uRjH8P+aV7YZ2WGIyOE2PCWm/in1iheY7tyCb52mJLyINa0Prp7d+9AEnSMLvMF7NtWqi6bkBD8ML3//R9Iy846K33zm99kdvwa5BToAUnkppGAXn3lqziMYVQcfGIzRawHJQKD0u133JlWr9kUrzsd7eQ+mgfaeFY2fFjwsrSkhGDp0qUDm7kyIatM2gZZ2gUk9vTT3t/L7PERWo+1Em/mpLt+/kR64fltaRUH337fD1WTMCS3HGcWElKK4qTzlQoGyQiu1KGGa1cSEY2FXr9rkrUyqK8jzUR4ecVFZ8GAHUSXhwwHYDsGOVEf98wu20WLr2Bfb+NXKgE5kFoO7ISZpokMCUIv8pKq+vHp3od2o2mkUQ/bpqoqgGenDU6w8SSQgUOId7JUg6EZO3GumEBQn8VoWK/5IE05WpRNQMNazzqyk7dbv2Cu9iiTuOzI3gADOw0Np24UusP88Uf+JBigL3/5K+FhbHqiJODXAaG+91Z1znRuq9e9+aab4vkMoYdhwcKFfH9LeubpZ2Kt+yymQThYmZiINlYbtXqqbMuWL0VugPxr7OR0y00PpB989y5uM+PAuw+m9733nThyHEyPPsoAC4BlF1WHMWMBxzQsHTm0A2Z0c1oBm/sswzNsPpGxjwMq1mqp7c49DuWH4GXGVKzkhjE4A/Z1zhSqe0NpZuTfsT+Y/DZ0CJKv1ir2IR38yEk6WSMnadaaSO/BeRddHHZz+6kOPvjgAzSXrEEy0cg+ogmIfdPIeommN+Qe2gdVExfskK5Xyw4ra6PnqlWPhM53DiBfLbx2ctsYaXqA6otskr662exehxO9z2k64/w7gs+tIM4D2iTTeG/MaeRZn03z1pteNx7pyXMAWFi87kaqLqPSD2+FiRxOwvf4HXwv67gD3SWxkpM3JjIG6i8P9FhAxeFWdJDnDc9dVYNKcsqssiBVnHc9qGdoWjmvN33gvTisNDCyjnXcU4POeees9Jm/fdr5jMFCDwCGeJ0KUMj9zoTHKUePEmDkxmSJAKdy5UrQxMmT0FleRVVnbmAK95vxzWFJEkE+fmViL2/aHLIoLetWPwVwbztCpQFrKicUev6H9pTEkOZYqw6X/tpr0jwkVW2QMuFqklfQAJN3GgYoPl+5pk4jXU5bbaf+URl/AjeYJPD+fQQvr3k2HaYh8byl89L+HZu5tbD7HnpBSOmhqlTN7n0rP6f37Pi7XB/leSlYPcXAGq9/2RWoxAvlffexBHbQZ3UAwGYJjrHV2PPw47+g8ZXmVs6D+VRuzjt3BTlQDXu8M912221UTHrRwS9GSrSIhMF+CH1xCr1I+JwV3igFxjjFvmaAOTAAqmBggxGOz2PDBtHy2FPPhdWee9ypkpecvzLkZt4TnVwO01Mxg16GDsgbSZwY1lOuL8+1QjOQX7cCxJYEpkdpgT0EhHFNf/4nf9A/dcr0KJGMxzB94yY6I+lufGndOoLkzBAA26D11JO/SBeff0E6tGdPmsPhtOqhB0Na0ARreRRAd4CLa3L6C7/YTrhnn38uvf41r04P0Mh1wVnL0yP33JVWLF6Sho4Zk8ZgUzN8w9Np2oEdaZyG4uE9wMaKkU0AWB8WzFq1pRBBwRmjT/99BnYAL+RNXZQTfhWAPdA0IR2fvTQdxCKoDyajFkFyHUnzhMkT03BAbT8X4yCGALAsnE5Yszb9EvWqswvQoQ7xB5F9dIprfD80TZo0Je2g5LQMs3uz8FIYXsk8vdIG83OljubMLK5S6O3XgoHlz2jYlhNHdqYf/u1fpStaAbTMCw8Ay2bXRksG9v8ZgI2ldXqZJO6zj654Q+aEqlbMDDX0qAtvP0Eti1ZrDRlTFq8AVga2lUA2krJ5FSA1YjKyDRlYJSTdNaOxlZqZjnfze3Bz6EIq0cHma+Ggnzl7PqU0vXmdtAW4hRWxEVFmMAoiZui8Zgfsj9pVg7pl+GYE5gaZPC4whffrvr37uIaRETT9KZHIE+IAACAASURBVC1Rsq8h7Dq/R9CWSxusAXRFPmOBsYGpFhDqhgqLJH6vHbShoQyGV6bPQMjXw/WAiT1aUxns1BwiP/H7der41F9+MoT6Mhw2DA6qb4yZ9iPQE00YPzp0dQLoIeh8jwG6/+t//QLvd0x2J5DYjk1fWs4FMgufUxnHdpJOf3crTEeY6GNFtpcGkJOw2osXLk67Dx0Pu5Xv/+DH6aMf/WPY5/npq1/9Ksbv2yMYDaE5ZwZ7YgGBMUyonShWAFg1bx5Ut/3sZ2n1i3Sici0NJCBOLHKWua9rqLQJ7g/+4A8A48uDwarUr5X7Iq95S306SeCPWe/UrP7wftQyaPq0eekntz6Ytm45mO6573a8a/fzewAMwUwYzwsAWxwiZQyIgBeNbRyQ3nD9C/ley38x59z4TVlwOD6jV12ykjJzgsHbrQgDhn1sJEPtmOUuXHQpzivajTHxjPGyxymFNqOB1gmxV/32oOZ09wOb04HjyGFIyPoB4H09B1lu7Ed9gbW5QS/dTeI1CLDRZymSpH3WtMnIsoaED2c4d7iGYHlkMDzoZe73o1Pew3PasutguuSyS6Mx6yWIhI/80UdDQnDfvQ+GxnUUvsH76fq9HscIY7c+th3Y2BxAN7l929awGHQ9notF2Tae7/q19CJMI+Gm6XQCQHc+SdG1+HiuXrsGSUNLuva6q7lnvTDoE9OD9z2X/vs/3RgSkvaT+2FlL+IgH8rIytXBlslEyzj/zvveku742Q/RnO5Jn//c59NXvvJvdO+vi2delghzxPhlwaXxbzHNMm98zZWp/dBG7sNR7g1JGiz4CPduH0MVDrRRIeSZdDjggUSKsdN9yAku+7Xr01Kkb0c5zxoakIMBTruohLRDlEzCG3fsqLE4sjAl6whnFr7dyoP6ST7WvrwOv/JDeDlPoBI5jUl3jkV+CueRMRy609NLMP0mjZ6Tfqh1tYF3NN3WDrCxYVcJgb6659K4LHh7+umnB9iloTSgrlzUmG64dgxjbJ9CokLZvwfGt7c5ffMHTOua8Nr00wduwlrKRtB6IKhVSeyUivsjgxxWcDkExf/UsAejihBOQST7yKMaeN0TSOASQ4Iobab67uFp3uST6SPvH5NG1h8i/iJ9w3Lu4OHZ6ZN/83xq4d71oCEuE8nTNYa/3Ivh+/J7ZFl9bQGsxMAEhjScjeWaulcrjjLX5TrPCaVMJlUmiAaJHhOo1lbYak6K1b94BFLiCB3rAFj3osCE9+2AFNz30/a9R9IFl1+Vlpx9MQC2MPvnzC0B7MAeL86ffw8fVDJ7ledvZSJd/l29tsyqdlUvr3kmHSIZO3fxnLRz07p07BA+3MYYkwcYyHLqpOXycF2oYNz8e9gOcp5khjo3hsveqwcv7aEEbkGml+V5yYiB5NuXMgFnE0RvCfEjphCI6rgG1sJWnHH27GXsLmfKOIjIuVQPa0kqjx7riERuz34bdpvSpRefQ38GUiPPpkj6rXxnwJ7vZcZNZ96f8j6fjmF4VsT3OmLaYSzO1El53knrO5jCPo9GqjqHMQDYtmNnOmvlCmz3PP8qQX62V6t8zVyh8aOMD6fuafl9cR2/+ebX9V940asYn7cxbFWegSmdBu3fQhY6iyxq89atYa9icFsOc7KHoQRzcCZ49KH7YVhnRBPJaKYFvUx2OgxGtgEQeISDdvWa1enaa65JDzFeciGAdxPBcBIC9MEwuzOxqhm+4dk0bV8GsD4Hqm+h4ek3azRLI3OoJlCJjPoIMOXHKVYyf6byTccErlj8QXgNfL2k5yP3N3sLUEsg5aEJYFuQEBxqxtzXEYCABhnYCZNgYMeorbNZBYjN+3TUYAeZppPGvLEZtCJGLxZheBHyPYr3x9IQtIWSrDriSoH2AKD+FaWP2Hx2GRbA2zdxpv7jTAZ2NJ2prQe2ph99/pPpahLAoUcPUv5EA2sHNc1zmYH1vrjhZOZOX5yV97a8rLDiKNjsGF9X8SP/IYBlccpNKLlQQgAm8F2EBjZKeWy4A2z0XYy/7V0sOO0MP9VqNLA2tfRxjU0cDB09bIaGCZQOpwBkGynJwlTiryrL2UGX+OSpaFQpoW9n4w6jCUwdqQbudg+3nkBzQyCo16sTFrOsvwlIPXS0ahFWxRtzsfi6YV9i0ILF4LUs79vYYkBWYxrlZoGiZT7ndav/IrnRT7IvhPhZ1ScwCu02a0yLqQhugZAS7M3h0NDKxHpbNHW2K7Tl8P70hb/528zM8ntGNo9N+wFHau4E5CtXLAt7ml88+VRURizd/+M//XOMABXAyvSG+12pfM9RKJoOtZ3phAXyuk60HiFBBJSz7/bu3MqtbEtLGEKyh1FRq9euTzf+8Kb06U99KpoP/+V//veY5jYXtk/bKefHN+POoaa2i+DuLHsZWOUZBvKf3P6ztGZtBrA2CVkCPMFBJmgfxHMSyL7r3e9Ol1122UCQLisk5ZouAWw14K8XRrRmENY6HFrDaa5zYMhUHEO+f+Pt6YknX0wvvvQM7OIR4re/O2udIwMqmdhyMce9kEUSwOaBLZbmbWpzUllfdKmzx3XowNpt4dwp6dwVC2AWX2IfN8HKcWAQhzqxGlu0+IK0YdN6fp1aVSYlcbiOQoZkpaOH+9DaU5/ue2RzakFKYMMJakjWEY4FSCE6cX8w7jg5Tx34YBL5I0f2w27qr/uGSPac8OTWG8H9u++un3E9VCTCNIRR3hAuu/ZTLm/tSvNpuj185Eg4Bnzi439JzBkJiHw03f/AA7Cf84KAuOBVl8T6G0rM7cQW6vmnnoxOdiUEMqtXIPN4mAYu9Zozpk9PTxH7x6On7SEJ/zB+vbvw4T2CfOb1r38Na8z3MZypWq3p059kmAF7sLqmE2cJmNLmKfzsxpjPXg1oqkU6cDXNItu3013e0ZJ+/0O/F3KUVasez7Es4nSh+6s8JYu/OwVuEczn77//HWnj6iewe9uFfEVrBqsoWjfhuAAb3aPlEo2e3QDSDs6KKhxkXv+W30qTps5Ox2DLW0lca0k8OwBGVstsIhzOmhwKqycnYnWgGtKkflhd+tI//0Na9QCAdeT49O53v4sD//50990/j0TrUkajPo4MTgbsEBIEp21pX9VJ8jduHEw58XUNnucCWYcfLCNB03FjNdWLbE4vq9ibFkzqSzdc2Qz7C4Ctho3uxY2kb3T6/k9PpJnLfid97cf/lg7uaoXdY8JXRGt8UYtRF/kwA5c6PS4IEXlK3TtshssG9LX9DG2hctFmeXaYCTzVTZwYpjd3pY99YDLSPYYlVAPAAYZHj81In/oioL0dPbgDQCrO0hLAld6blXvTaqT7R/mL5549ApMmTUy/+Vtvj3WbjfplWm3ENeznrvTcsKpulbPNWMo1dwG4u5HqbFn3HAJfmvTQvEtIBA+oRpO1q5xqG4M7luPIcvZFDEFSFqeu3ntQeSadARgrl1UlRvhVTVyvDGAlHrDyQtqzHQvCXZvW4ks8GR9YGkrt3QmgmuUDJYA19sQo6zM+spQk45XS6SDuL5/zLIlpZpEQZM9TF7mJSTSsFcDS78klev3V1d/mMbMxBtbEwiSGc8zqo82iAlzSC0ByDY4t60m8GaM8rCZdf+3ljL0+CldoDMx2gzFp1QdY5JQD+OOMc798W6GWDVigwwTPzAEKrCOfXowO5xvlCcIehW88gUf1ISoXc+fPI760Z964eL9WjMp7k3OzjM/yc1O6kn9H+e/yGuJ7brjmuv5XoWs7eJjZvADPLVD7bhI3fhPMjw0jXuZmupGXEjSPwKgsnDMr3X7bzWTqsxHr4mtJOWz95s1p+pz5YQxtI9cDDz2c3vbWtyD4vwPWZjaG1psYTTgFBpNhCQjwFyCUH7N5Ew1HlE+YXKQsoY9DossOSt4Y0nwMw20E4iFHF1AWG2fuL+/mwkGl+Ez2HwtRcpFRFEx03AzvZYzNtNwZgMLRZ9Vp96hJ6TAegJ2Uf/o4hBo8KAF+k9FXNo9pzhQ5G7KBr3WS2agPbuHgENSY6bjQugCxZRZldjkcQDkGNnsXWsklS+hu9f9i4Z5yFjh1tp5aIXkPngKwAw+1+JaS0vd7ygxOWDqMEnrHlrXpLmy0zmfRNzpliUPpJA/e4RMNaI4bWFQ1MqFcQ8cgzf9PmS4HaC4DgF2ObpEYQBD5QwDKyuPGr1dmufE44mbn9V/FgjYh6ea1ZF/9PXFiOMGEz7XzDHbTYnsc3XEvWuNOHo7A1lnfArZh6NGqyOi6sOWpbZqcTnRjrzV8LDo37GwA5kOgk4/RZDFt1vyYPnIck2a9Utso602g+c4SbA/PyYando2jzQgLZvIE7PkostMcfFkDBA8Dq413YeDM89PaJPhjWN16Amjcd+6PmlVZLw3iLcvbnCSYFbxm/2RYSQJLDd/XYPuwk+g41OHP0nG6mwfBYu7cggk8QKyPw7cKqUCHAIXLO7ZvZ7qbPWXmWsdUpYuv+LV0449vAaRR/oS5/PRffSZNnzGD8v4HY472KDTp/+PL/xJfs2QTe6NI4OJpGUS4112AbstVWr05FaWTQ4PlEAFs745tyEw60yXY322mUeJJdL3fvvF76ZOf/DTVlQXpG1/519TN/O+Zk8YH4POeOKykyiYgTdVlYHm+aujUYN5y2+2UazdFcjAeXbCHgsnTjp07s8UMe27+gvnps5/962CwwpnBtRb7Qox5ao9op2NwtMO/k4bQkYAw/z1+whSY4W8D5NdQLdpM6dhuVlmhwhouGNg8ICKzCrCzdr+Efy4vYhJid7nepAbX0MrmsbgnCawmAWOpxlx28blp754tafIEpEWAtcE0zDhmd9GCc9NW5CN93I8a9K0txLGhsM2yTZaw22HP7rr3ee7RaOKFLInJE0AJzWMV1aWTMN9qsQUAk9Gi7eQZXHrJRekdAIB+2CkBTzVgy07hf/7Hvy+mnuk0oR4PJmjL9tREw+OCpcu5G94jGhchGGLYDEb73uuJSD0EAlNnTE8vvPAiMQ3AzP3YsgnvTTTmR3n2uhWsXLkS55gtVB/2hsbWDnf9wLdDRrzzne/ADvFQHG7LGVagN3hPdzVSn1npTz/6V1FdckTkeNxbzj37fLSut0f53QJ2D+NkG4eSvOLbOqKpMX3gfe9LDzCT/Wcw9JYTZcD1Rx34yOdUxrU+C76+FCbvvLMWpv3bN9LMhWsIbLW2V7nsaNLkIA8SEOsJMK8dvUh5msalN/3GezkzBgP7mDJGlaLD0nVMj+yMNV0fDbkAQasr3OsYWMF+/9znPsO40Gewi2xiitjHcbh4ELssDn2aRc+/4Hz+/nKwh/sPHURHeDkJJusCaYcSoCdw5VmPjlinCOUGizgnL730MhqVDnJwa0LfSaPbprRwQk+6DGehadO2sP7QKrL82ntnpDse7EsrXvXh9MUv/0+Ioh2AI/SrYRWl8w12XPo42wzGGnY/BeCQEHDggP0ZfF07OTvKdcxpF9BaclOnzv2eBmn9sQ/OSWOH7medYLGoG0r13PSJv2UPHdY1g+qSoMkzyrOg/L9ikmZ8npseVURiq3HG9WtCb2yZBqH19rf/Rji8lABsoOQsoPFZF5pHwZf70jzT5sRWKigHsNPsaqGJSxlOMZpVeG5PQA0xcsfeo2n+8vPShZf/GgQS76uI5wFqPC+LgyewQeTtxTSn/M/4yKb8pxMxA2xzrL38voONjJiU328+j0+mg3u2xcSwpXOnM4CCCqwJnLEmcmadePN1xI+oTfX3VJBUAcT8d3FOln05sqeZJzLW2bzKLyh6S6wCxtUUZIRnk7Iz8ZHSTiUqNukKuXx9G2YF/g6B8EyxcuZERQf9KN+xUV9JXTNuMjHGXNkVz0af6NyEzh9eO4YYFA3GMbRAoF1IJPOoXC9RSUluvs+N0lJ66lnz14N1liTybAqgyoQunmc4O7CPS9LP954Z54zx/PA8zlLLDKhrkOPFnveZuN4lIHy2YpXXX/Hq/ulnL2JjEAjISLe6gfR4pJHGjPIYs5x5eTovt6YllBoP79+b5s2ake782S0E8znov7Caoty/Zeeu1IQYfjDsYxub6bEnfkEn8vXpQRiBuQDYrYDVeVhotTFqcybMw/yWzjRq+7bUBKDtxd6j0TItb+KEaIcHPVig6U1iE3KWxccpAOsqycxkZtHLZarFhKJkHjs/I5PmDRCSCU7C9JuH6QbQWqWbPzvRXh6YvRDKA7bVaSoE+y7Axf9H2XsA6FmVaf9nMj2ZTGbSeyUkIUBC6B1pglQVdXXXsou761pW928BXdfVta0FG7p2ZRWUjrgqgiA9tIQUAiG9955MMj3z/X73eZ+ZN/nw+77/4Jhkyvs+z3nOuct1X/d1T5o4iQdNWZvXMLDW6RnYGKzuQyPQaU82coUSAIGsPxfadmyq4JBBITBLP37mCZQ+s3jx0ahqeWZ4xN97N3527MUxLEdi3RSiAxqwemgcna+8mJ78xhfTiZjuesqFhzDe9ANH88AANHnqWacqDSOoUHslARTUjGBnlDZbltHI6+pXK+VsRgArudvQpXTyip/wwB9xQEu/yY9VOvDBbNyBAQIn/Fw3b9bt6D1OVjtGeFV/sCm0C2uRZ+uUM8aOdDqWotgDm9EjhufWVduUOpmgU1EPqg81op7JXDYI7d/FpBzQrFGBtMAvtpGJ69wHujmKkrp7txYDawOTmb4c0f48Pw2sAwEMwiz9V7HPd9CdPX7MWHiVD4VTdfhGc7NyQErutKCzuDWQHstJM4+fzr/XpZWrQZvkC3GABtBgJBjZAqK5H9Snkn08hGBnTCNBtEgx2e+0U85Ng0aMDt7g6pfmpc3Ix7VTuhxHU0INnc/SE/ZRnnr8gftpxiMTR9PyoquvSz+97ddpycuLojR54w2f5v1PSNdffz3XjBQQ8kY//OEPCaxoditVWXIi4sGwfJMNggG3FBL3SgfX0+lYT/apget2mixX4XgvQ+P2sefnMaXnPia2tKa/efffpqsuuzT95te3pn0b16apBFq1IFWHCL4acNx1OHn5vDmAFU3hmRvA3v8/CK/T2MZ1KGdm49CsWbPSE0+B8oVaAo6PpOLb37459CKLcmQ2eK5xcUZ0CnletsHcrp1bGSs7FPF6kmUaJB99fC7Ups2834MgXnKa6SYPZMKbdzqOzZWlTncXxCECgWK4ySUXm9CwPk5Ys4GLpgJthiXOfgQDBkk33PjRtIMK0ZTxowkQTER4ZX69aeBwkifQSJCZKqpFm3hujYMV0Sf5HTAcvlkFAfrN7Ge6yUVmHIncStWA5lRfpwsks5F56oOQPfL52OBQYSMi19XOnhxu0sxz+synPpHuuuO2TG2QXxfJCHqKUAOuuuaNaewktKuhNOgg+rPOr1Lhsrn0OII0+drLlq+Ew2pQwh6FlmAA5iTEhYsWhkMy6Ln4okvSMtRmJkyaSPA6KmT+FON34pT6sOpx6jhGk8B4jkwqaqob0oc/9Amao2yPx0fQ3/D6N1yRbvvlL0P/2mbDoehNDodLrIrEDhqpXnfeBSCUSwimFwc/3SQqGo5KjyxzkA1MIhqAx1mV3v/ev6Fy0572bN9MQ6QVT9VDQLVFjULl2AEaoNI20xKQdYMOj5o0kzLz+XjupuB2upcdpRt2hX1/4gnHcZbYd9gzlWV03ia3art+7t8/mx57/GHQxFHpi1/4Qnpp4aJQJXkRSobyWEtBsA5yNkWkTz3jdNwFgyJwpIMoj/4JFQcrlZHUsrbHIUFmVWMPCfd+VA804ls3r0+Tm1vS688YwNquAn1cF7rUew4cm/70RHuadeZ702f+81tpzw54quzdASTOrQIj7KGBrLFIXPFRjuL1ft39zCQr1TccIdvtFEshUIZ9jIdH/P/9w7Fp7LBt7PEWkn4UheqnpM9+fUl6aR2cSpI891EGWrJfjaNkoByJcEYGYwS3QQnfF3X2w31ko/Kb3vSm3n0VM+pL/sEASEqgfSyZMxmiLBFQSuM5iA7srk2r017OGhY689P5uke0laafqtoGKgFwJ6fPSeddfAUJScySjEQzN16UAtiSHyt8bKY59E0RC+3Y0jWV+9Eijjj6e8UaK7nnedyyYXVaumheyGgZwFbZ3xCoIOtVSsQDCdXHGYyGf8g+0wCtXOe6eI4R5HL90piizVywzEQ/Iyal2MMjXJpeFymNQaOmS6nRKnw/1RWb/vgNg8IGkXHoMvJzt9OwaxO+19cHoPXp3BYNeEWw7s94psqvvViXDNBpV30flZcyXTKmzoEuFxRK96N/L/4dNInSmFx9blDHoFoZy3letDl+xnvLkY74rYjn3CfqH6vikuPCCHLjZzwm/HntRVf0VA8dSNkF+SAQ2O0797FxQJkY0djMwbHc1E1NcyPC7cdSmtpHVn4MRNw//uH+dAqZuQjbIOSnWslO1dAbCDJ0iBt7AsHs119xWYhkH8M0lxVks7NPOD7tYWDCdEq440GvGveDZNJtuX3fzjSeix9pwGEwyOLURogtLy3i+nigGWXyyjOJO99QfKd0y24GqQgGXaUAVnTPYIwf9acsTzmOrZtN0cl7bkCce+vkaakSRKKCh9/PCRz8jAFsf8pNIWZsxujrUEpsIcjXGLrglgV0vAawXoUPrZ1D10hwMXr02JidPZNGiRBbL2WxvVao7C/lwWvcTxGRHPXD5ahnLwKLEa2HG3ropefTMzd/Jc3CgdQRwLaCFrXZLFRPgKsskAE8tIxKykz94GoYmAZaHW9YWjeNTBzIvE/CRpQ+8xHp+/jfENjSt4LXXh7ABmtB2oIbkI2N5WlnjZcTEG2Fa10F566CIMxGCrs9NXBVZN09NFoYwNYNpsFwAHQCOLD8UBi+/Ts3hs7t2EnTAn3RUXey/zpAP5oJThtoAgvOJ4ahnuDPwKCOYMvDYONLPRQDUQ3954YNlFVwQh/58L+Enu4/f/BDILTqN6IB23YYiaHHKYG3Q1cYh6GehLLEyvTfv/hplLfqKAUPHeKkNUrlBNRrVq2LPToFAcuZNKE4dck561f/9XvTFBMZHPdKntOCpx6JKTSzz7oQpYtxkVHu2bAi/fl390GdYQFQXLjkmremH/0CCSK4eTYFfuxjNxwRwJok/fRnPwt+a3kA6wOLkY6lhElDU8nPyM3bB5p6gOTLbvQKnOMhGni2gNidB1q0ne7qPz35dPozn29885vSNZe/IT3y+9+m1YteTMcSxCnjcwDuUiMc4yYoQ3Zv95MeIfogyg4ie+99v41GMIMdaQYGsFdfdTWBweNp/Wakn0qG+SP/8tF0No02ogjZ4ZRAhqjwF/8uobMY7JWU78aPG00TaXM8t4WLX6HE+1x66OGnCFwt4flszVjlxeH0SniIdBSvkxIPRtYyVOmN/L6i+DwPHaYOKpyRxFOCMhPTT9zwCWxFZ5p1/DQMCuVqKkHt2CJcBnKCyARJzyEX3rh5FTQO9gubqQOpAuov6V//9avYTWwQJT2TmMNBhTDoAouHT8OypXEESh1IeB0AiRa1c3xnzBTnuQwmOPr3f70h3faLn3N/Wbxe9LHLRJA9/fo3XMnrI2JO44Q6xX44aMY9LtKuIxgE3eQxBshsYt1t5FOcf3DzoOB9GqD7mldccUVons5APUah/gULFkAHGx70kdDqZT2krwwZ2hRd7/Wcy3372tO/fPgT7Dm5f3yPCYuXX/76dNutv+Deq9KZZ5ySTppzHGePrga7tUE/6ynZq5t62623ggQxeSmcfLYnMTUvkKmS0eFrAwjsPvupjzHm+MW0FxrDSKhc7tmuGJohv1wkisoK9tgz3sm1dEMxmjbrjDTh2JMQvx+S1jG9ahc0o31UXAxaDYpOOYXv2Xyo0WOPOsXOAM1g9j8+85n0/LznCC5HpC9/6Utp0YKFoVveSunTDbqAng4bRZUlO5GkzGrBIWgZI0nolqDsoFasI8TlDNuB77hTy70m5FbvWlr2pKE1O9O00fv4HuN7ezgPIPapYnZasX5wqhxE0+Qd95BQvBJJpsOKtC+VrIWoq1MyRcZEQEU/y+1vVtOAMct+DlRNsX8DWNEvRm+PauxJ73/XlDR9ko2ENMHCex0wYEr6yveXpKeXcA1UiXrBCCl7Bq5FMFUKLKKLPhK8rDdd9HS419SQv+yyy+IaCgQ2gJ8SkpibS/M0NhNTNb4FBEKXGkrTTgLYnRtXkfyTzJnEGhzyjJQKqyA53Ya03PBx09KFl10TQymCttQbwJbK3uHG+kAi3/vI8b45qCz6SHrvsfQ7BWJarEPxWsYT1TzrXVs2pMXznkqnnDAN28meCAQ2y0MEZOa9RYxiHtbH5yxoGOWIbB+6W0KGPQfhiXOQZhDbez0RB+WWtZxXgFZatcPe2vlvJflZKgd7aDKUznHW6adx3qAiORF18yb288hIGOL6Ss/Vc1d+PX3rVvxcRpDLA9u+85qTmXIerOoSxc8W3ysihfJ1Lbi9KuIYOxnYFp85KM69RH06sBn9FU3Wd8d0ONFavhYJCnas4k2XvKHnIGW6Y5EMagNipiiQVkPsHwYSYNlX57l7JwLJzGIeMRR+FMHtJBzaY4/9KZ143DR05pDzGTYKfhYdtHAcBsP97GGTPw1naOr0qXQLv0h2P5yO5w1p9vEz034QrUkEi9Po8h8+uD+Byd60fN2yNJoJM5OYa99fAWmFt3lvZbV06NXuIv6n7l84Ox9kKRgPnxSuKf+lA9iwHRJtDmAj9QshfZHajMBawsgBbAeHaNvw8Wn7xONSJUhYJdqGlked7T5p0uRoUMtWVg1Y66T94J3tgmiPETbzkAfD99pAs8xGzDDcZE4iGTd+UoxPm0k2rlH5S81bxYM+AoEtK9j3GhY3tptZW18y/BpHoQynou2d/1Ra8OPvpBPIwmsJYJ2L3sb71oF0GsBGxySGHuVJAljL5fIAc/5aqgrI6o1A09eXNlDktq8VrP7/DWB9FcUCRQAAIABJREFUFsqOKK/VRqC4hpGb2wn8enC03ZQ+amPakEieF4tBJYBtBcUaMm4GjQ41qXkYz4kxq3b5yoc7xFzq0ROmwr2huQWuaBsyHRqa8aBFdXA15X6KwlbRIWyppxkUSoHnrSAcDg7QEGvgnkcm6t5770eWaQHl0RHpc5/7bDjJCsoW2+EbrkJXt57u5GaCpzE0MR1CE/ADH/pA8LD6UzYezL4ZQhf6IRDYl1/KTSrTJ6MaMHl0TN9pZ82vfec/pJETJ0cn7rJFz6RX5z+LHuvudNK5F6dBo8dFOXTH6qUEsL8J/ncFE8gue+Pb03d/8nPkZpZHMPHpT38mTZs+Pb373e9Gp5LGIZpzVAkwEIvyi/tbh6xxMulzLbkRNTeVgxFp3sW9D2SP1/BsO0CAN61dFUHKhAkT0x7Q42dfXJRuv+f+dNUbr01nnXpyeo5JWHvWr0kTRgyBdsBUJ2aAN9OR34RzVlnA4QQ26tk5LAfqnvvuR8FkVZzRBs5OHc72ne98J7zYl2NKV3xwgeddcGH62Ec/Rtk6B1txpo0dS05JxMHJWu6xVt5z6ZJFaQa2ZBC8ULP2eS8uplS+Lf3y1rs44zTvoUFoEhsBLEFTpQgIb+X/y7cWKa+ioUek7bAluJjyAzhleTmCIWkVWVFBJ3SY9z+eZPuk2SekmdMmpZeX0F0LAjgEWtAUmsgWvLA4ggMN657dW1jortREtWbYiIkEKhUkOPeAeg8hsFe6iTpIl5OTWvkZphfiAAcPHsgeRgeZhlkTIst+LTwPA1h5182Mtf3C5z6T/uu73wkUdBBAgtPfbMgcNWY8FYRBBGat/A5BIvc0gIZHgzGfvvQZ971JzUHQjh2I7j8Ht3UfyYrlR6tKOo+hNHq9nqDDtQ+qDbbLzxp+1wBJpETbL2LaGEmhf2cSHQ11n/33L3IOsTHYn+nsyfHjx6aHH3mY14H6cs6ZcEBnBBfWJicBieFU6dTuvPuuu6MxKpvq7KRVBPF7vUkYm8DS58c+8kECsgNpzYqlTJISNc30HpMz1T54svF3qSntfL124NA0/YTTSWqPR96rC6R6D+jmQb5HYEffgutzySUXxMhXaT4iufLXfWMT189/9nNc2/PpmGnHps/827+ll0CLx44Zgw0g4GePyoFdjvSTCfC5551Ht/3o4A8qgfbHP/6RwHNFNHYqA3jyyaeG+sx+uN9W4azM7UV/eSKTsU47vh4qHv0UrVs5HwAdYy6i4W84UoLDUivXsnbNcgL3xenxh54gCWfKI+VrX1fqh82kfoQcIxvY6ornx8BZvybP3clgVhBDdNhyK02vg9Glvv7tk9KpM+U87mDr9uN3JqT/+tWK9MAznDUD2JJj8c+YYCf0XgpiBHEKCcjoxy0FQEUgfeqpp6aL4FMXzcoFzzSQfnmZlqZNpAWWePIiq47X9fy1H9gFj3xN2r15LRx0pdByY5FBYLBhASj2wD2vp4HwsqvfQgJBEMp1ZXUXaQGl3Cd8YtHfkikPBapXIIpF8Oq+K2+I9vtFcFcewJpTaQ9MenZv2ZTmPv5gmjVtMpVMJjwqr+kwAXmYpfsKaqJl/5JU3mshveVVy14Vn+CqYgfDeB9FPTB4Dbfv6wY/IYK+GipRjpCtQZLsoT/9OVSf9AMXXnAelapBSJzWsJdWoVM+LMr2kSPGtWWwoJQ/xuuV/z3HIX6tfNBA/numVGSd1nKJr8oSAl3sC/8s1r74WiREgngGv6VGwALZL56V++m1ftf1l9qQ9fbpN/GTf0t7qrjukst6diNPMwmU1PAG8isTdOYhgzMORwnPcPz44DsdNhvCUdWz8YYPbab7dSFdncMofW5Lp846CePakDaxiP7ZQDl+8ctLoB/soSQzgtcYg1GshCA/JB3cuCttXr4G2a2G1DwG/cLBBFPVZJYvLk0jV29JI0Ai+mP0lZxpgxNDHBEDETR5mUKQg9dwdr0IrJlXzuI7+Z1O0I7QSYwgLOOzoWwQv2e2Lm8KCgEPdn3z2LRmGPcO7/KwmpzcXz+Ck4HwyrL4gQ0eLLo8D5x4B4s3iiDdmb4ZRucQgprkLMYHTKMLQc0IsvAtaOseBwKrsfSjeFBHl96PRGBzIT82rH8G3yl7/t4xf24EPkOLkKdmY8KuZx5LS275fjqOCU8DmObTTrd6u2PqRGAVc/DQ6jZidKK6fDnni47nEkIdBPQSMTx4r6XFDtfYt8t7N9lfphAQFLD+nVIISghsTiZ4NvxxCLR1E/p/+5AKagchtUCg6kAVPx8dmhgtdV/rBo9NVTTZHaSZqwLdR8vVziJvb9mJUwL9GDeF55ENsHvBhqQRNOMxwSFQ1h00XIjE7udPEZuX6SRWvuXtf/PONB2qgCfZQR2fvPHfCHrZ16BPn/70p/m6JTADmx5KxEglkVwdi2ObDAK7k3L29X//3njWCm0PxTkPBYVpJYB96SWkhHhOx00Zl06YALXGmIry9Vv/7oOglmP4Xlea/9TDae2rC0NY/vQL35CaxqCTyHuvpcv1qYf+EOh1dcOwdNmb/zp943s/IFBbG/zMT37yU/BHZxAQvivQMuk9PwOBVb7raAqBzyXYkVYJMHY6C8vKB5GFUs+VLJQKR09aBOJkMGuTpkj2i0uWpnt/98dQVVAirwrnOZ7gfBQIv524LfDVh7Gvm+jMljKgxI9jRkQt/fedd9+blnK2o+ENI6ck0wc+8AE3fkh+lVIvEL3h6Qc/+CH7ckBk3QpVZx5szvqzoWPWOs9QlGbTpnUEE1BNRBvZqxt4JstXroWK8F84NJB0K+UGbyqG8Fo6llgU1REoxe5iullXwDYMiebeDoduM8go+8QKjyMhg0JAgDZh0lQqGo3BJT3/vHOwcUPTnx/+I8ja7nQ8iiJXXH5Nuuf2e+lYh2oVvCx4kTs2EdyOJMGYBSIK//+x5+myHkFAQZLLwAopWf34ueamOgK+yQSPcNBIelcSnK3ndQZT5hvGWdDxuf81NZdceAEavEgNwi8cQyBl+Xw/1R85+nKg+/OnKhg93Je/M5DzEwkLtiakjbjdKuzYEvbkHXfdGVzpaELkv0GUxh1ece2b3hjrbwBpGc9mvwPOpy+hIBG4cDENvPZAUEwhhIb6Qem3//PH9N8/+yVJ1LD0pS99Mb0MzeV7//U97rMhXfeWN1EpOIY+ChOT3BRZIzccGyKN4Ps/+F4gsCHzxJqLeIqs7gQgKWykduAzn/5kOn7GsWnes0+HI44mRdHxqHYR6LCHpd4YPNQhibUbwfZpM+cwkODktGUHCgNo4razNhWcj/UoL9RxBq66+g1Q2BzUkMeyRtOvpXP+/MJ/fB5u87I0c/as9IH3vx/UfzmyYTxDueusw9PwXF9Abkwu6jnnnss9Qjtj4zWQED700EOswStBi9nFxKFzqGjMRjpsO4nmBqh1nleDtanjB6TZMxrRUe7Bh9DoO2QCY29BZzvxgw2j0i7Gfw8gsR9Mst3VcphGxXnpsaceh/6xLPjNKlQYSHq9/mnA6Ohaz7tBbo0TrpAx2iddx6gnJi21pAZ42O9+y8R03qk8/a4tsdcb+o9Ot9y3Od35iBS9LKpffBRSjQUK577Shng2HeRTSECpNexeOZf1uPDCC3uVRYpgJTcjGS0RfEQzUsAlIekX0wFJJtpbdqc9W9elPVtQOyER9GxGc1T0INAsi32hZ5GqVHO66s3viCEPnVZCIpgygYnQ4Aj/WgRGxX0Umqvu9QIRPLqZqxyRDG9rIKmHdA2xKXuhwjzx8O9p4iKBBGPpBsjI47sLbmvuExEFjUvzsrRjJXv2lxDYCDL82QDl5IweGcAGkt3brKV9dLwt2g3sbRVm6gBRHmMi5GYqLYJq5597XijWSIfaAYXAqksus5YHqvn6egPoWL/SIsZd5GC3dBe96G1eT+8rI64BYnG9jjnOwW2+5yKeyRXqPlQ8/46+IU8eK/ZJcS1Fo1tBVyleR0qGdDOrQfEZChhQDrGBFe+8+qqePRjGBqL2ZpyiUkTPPcOQgSkT4uBPYabuJkbY1VKG20dJZjiIWT2QXgtd3gORBqkjEBqI9NRQOFT9cGJytJpokmmkDKZDamCuurqTohyHCU6rGJG3ZP7iKEU2jB6WDtMV178/uOD8l9PEddsYbAAKGxwOJEQIbC05iBb60RvAhnPOWUKhJBHrHzzXXBaPilTpmzlI0/zyxZA0MnjNAezyxhFpSRMDFrivdkuvoF3Kk8jnGg5KoQKBb19JDVUtSLl9kycgbo82Zhsd2nZcGtRm7ocPvV8s7GBKa26qWSfOigz0/4bAFg8/cr7ejCtnOnlD9UlqFA8+5m0bwOI4tj315/TKbT9OM3DKBrCdjFi1k97EgSpUOJNuEpAu7rm9Wv6MCYmNWhmhDuWHmKOcDVmmYlj6z9lhWZrWu1H/UgArMiGNo5MNGwGsGVsExJZumWwVElpMh4JbeYjyWgcOoh6UxcDHNaxRkQAUsnrQaFByAlf4bTbIqBChnd23g5GOzM6egIyWnKgKgkTvYQ+d/A/94X+Q3KEreMmS6DK2IXEKXfR1OOKN7OOXXlmWvvK1r6Tp8Lk1xitWrEz/QVPRAVDr0ym/vPe918datdPQ04Zq9moQ2AaQJVEvA8mtWzenz8ORs4FFoffmpuGR0HWwZ+eDYIoyzAa1mz4O7i6BkfqU74Ez2DhsTMghvfTcE6Cwz3OW9qRzXn91aoAbq4FdzjSaRc+gPWkyQQn00mv/Kn35mzezhzaBbNURwH4yTaK0q8B8B6VMm21+8tOf5Oa7eGTZUIS/cK9Yr9Dh2BWMUW2ldNvJfrVEfRgeZj+ubQ1cXEthBi8Qb9Niyv933f8AaHg9clXj4CDioDGww0DK64l8W3A4I+muHkr1xOBQhEe6jc1Znv0772L0LE1GGlYRvi9+/vMhqL9ZrdKPfTSf4XCWFenLKC7Yqe25yeUnjb0vmRGNwyAtNto0NyFWjzOTxyiX2bKs2r9/QjLqBz/8GfYKdEcDCl+yCXs0mCl/A5z84+sRBAPGpeFjJ1JOZi+AWpgsrFuzMh2EttRNwuNIYbm1NvPNOvn0dDZyPR1s/paYXAay2tg/9o5ppJSERppWWwiIVZgwJbThV/TUsZeV2MhlyzbQXHcLryfX3olvByLZHUjC1tggmgm3EVS5AV1QtX/3EhjLZ/7Hf/yHmJ7l1xoI3EVQpCs1qPGsygRnxBK2NAIbunRkEbaXAo+i8SJKuOxrdWZFVO+6+24CrxfSnDlzIpFfA1fT9X7P3/1tVJkMgMLhlyYDKThe2JdAUagi9OdaHa6gdW1qHJJ++IOfpCefmBvX9IXPfY7AdGH66S0/S/2RwnvnO/8GvdUR3AtCUOwxn3UNz6EWGsGmTZtJED8Vk/K6CEDduLMJGL2fhQsXR7LunhKB/dQnb0zTaRbeD+1lxzZ0dA1auMbnCOp379pBAHM4TZk0KQYtTJ02jbO3JL3u0itITOekA2ipug8PoNYhp3fN2tXsi8b0ugvPp1LTEhrA2uQYu8w9efa/+IXP05y7K81hVPF73vMezt3m4HnaNW8Au3DxIpq1ng8k6AwE+ufMOYmklSEU2JoHH3wIQGdpJAZ7oRBccullkXQ4cnwNMpRSRNyPzZTyT541Np1z5swI0sh5+R6N0m0oB0jNrmPcK4G/lbGmAUODOiA44jNSIWIxyOxaVCf8t8/G6/K19QMR1AaiTIAoJzEQL7wDU+A4OemvrpmQLjyL4Kp7M4NWOE91Q9Ltf9ibbvk9yK48YNc+0LeMvOaP0p8iuSUhft8n69zarOx+PRhNba9//etjv/lRBIraHuOgRoLrYuBPBF92r1kFxWZ2cz72gsBuZcpVJVSb4I962ggOrca1YwdaGSzUQTXujW97VwSwHfgIK0flCGwRKB1d9i78ZhEMFYMEytHRo4PX8H8BHBFGW6bm321QHR6C4jUK4K2OZHQISV011V4rXeUAlEFk1q0vAsJSMFxCVstR4VjfaC4WzZVjbNWp6L4vPYLSczCIDRtE4GoyK2UzNK1JWp574cU4167xGaedniZSEbHacgjQYiC2Wz3jcmmuo/12+f3HOsYWKAXWBtCvQT3oRarxM1WhTdtHUTgCxS5DlIvX8bn2Bc95nQJ0EVgsC2x7r6s3I8gN+gFWxj5j7a4+/4weAwMncozi0K2Eg7Mb4vw4OLFyUUbQ1W06P7iZjnF+wVKSWmf9CEgs5VTRBf7yopdxkvVpBOWt7Qw6MH+SPDwciREDAXlpIqr+jt09a5avjQfQRNdr/RAyR8pNQ1euT2MIFoYgut0AOiJfTCpAlBHkvAbq6J/egNCWEbwGKEPexQcS4QQzmd+YWSn5XIakEa8lV02vc9imHhZmNXPn14+dknoIOiGOEMDSSYtzGAKXdxoohV2dwr0Gr9HzyiLX4qxXUvqzycQyW6dkdA6yTkXJIPmvjdz/DoL5k5BUkVNXnqEUD6x4QP4ZXNswHLlMlusJ+SAdzdcp7lXjZUl1EMjRxscfSkvvuCXNknYB+tBNc5OOvc4GLnh3rr3Go9sgkQlHPSGqHp1uBPdk2P6d0o5ZfLwn/1RIW5ip0vXvW+Letf6LCKwZNyfbUbJOAJPTYzAcL4KRlULwEqXejgmU5Ln2w466BSbWKIXzpOzPDFkC16bUf8h40InhGDFRJXmRNFehH9xK5j7teATn1XREf07+3wH42T/5wXfRKZ6YHnzokUAfJ/Ae55x1ekznWolTW4aaxsdv/ARlzlMiE1xIqdDZ5o+ja3ws0j1nMpVOUfpKup5FXuc+pfNH15E9o+NdAxr0zW9/GyMuMjWIpptRoIMjcYL74CK9EPcwe/qkdNw4m3FA5zG4f/vhG2l8Uq+1Nb3y/FNIyr2Ic9uXzrv82lSDXJYlkmXznkkvPvkYOo4EXzRxXXz1W9MXb/o23MXNIKT1dEl/AeTSAOGdYcRGgBb/6Cc/jgA2tk2pxJM7iF1qzyiG36SRgECE2KYJJUwOt7cQxB5KG1FEcFqY5cgqypkv0fhz+32/Z5AEs+EJDvqBdtWxx5tJWAdhsA2oRk+cyDkfnUeZRhAnN7kPgX11xdp4/8EkhDd97Wt5L3GBnyNAkI+Zg66Kkh7sSRHAZqQiB7AGrxGTc49h0NQRJHiV6xmd0pGiVjJ0ZT8l38VBH9nMpKmtG1emATRJDQcxHqAurz+FTRo3+dg067SzIyjVIUXAjN2Y9/SjaeWSheieDo97lbs+BD78tFlzYqKWk8W6lKJxmhG/2WmwI/oVZyFXQAIZsLQdMi/qy9bBI30l3X77b9g7Bwlah6QDJLoqGJgUTYB6NRDpuM2b10WTXX+Dcpz5FpCSG264MZqtbCzSvhrEKoAvchXVpyDXKb1mt3FuFopOAB1HSXbPdbbRtNrnwdoZhP2YPaJ+sBqdVpXcC5voQ3jXu98TyZ1SXHb3yun2w+AiSsgle2tTh5PbDGC1DVWgqQ8//GjatnlHKGGcdspsgspn0jPohFeBzl5B4+54fQelMxE3tTxDmp51E6n5+Mc/SqCjlmp2RGqmqn5wPw2AGd7hp/njH9/3jwixnxJnw5Khz8399uxznJP5jDIH+Zw0cXw0nLUhkr5l2850HeNGp0xlOAPJu1zsnWiTG5irPDIaLd/TeD2nP5kIGSAF0IFt2sT+uenrXw9JxKuuvZZxmxdHQOD6OILaoGcRspDzCBRcYydMnXLqKUFNENH/44MPpsXYESXtthKkX3nNNSRn44JWJogh71h/ctyM8WguT4DOVEsSpLxcN2vBOFga4+yv6OyBlkFlyefXj1G4ddjEOvaBAWPBc3UqoNf2ImNnX4aas5vn14tkGQ9he60+GuwcVpIKXqk2+I1XTEhXXAhi1bWOBjESImhZjzxflb5zB2oIvRbd82dFpwRr6jPlU0XXtyL6Bq9cb9B+ciBr0HrOOedEE5c8YEvZUUUoja+WQjAsZAtJpvGD7l/tboe0ESsh9A7sx56vh+eOZwifKsWjD4FVvpJnSBXOANbqnAFskKWMBfib3fp+lINE5XSCwt8W/jQS/VKQ/lrBa/FzvrpVG4PSTqpP99FU2UDvRjQQD24kmQXs4hqKqoeJhFUBed/lgXQRtPYNJyihn253aTBWaFnfLM1YqhlHUp8pk46iz9M8RZ8JU6D8tMXIWC6PRHUelYFX0PBWFee0k2elGSR0IsGbNq4nyWBvEVBHMlaqrAiYFHzTgj7Ri6gWkVMZcFYebJb7/Nh3WqGiyz5irT7EtZyycUTMUwJZjkBy3bcR0+XN2IfkRoaQQ7wI9fL0sQzs8/7XXXh6z/798CYpoU/Egc+ZcUzqYlKCVMRus+TgCxkMeTgkWLtxjGkVYRfgrwKlWke5lnGzoElqzCmyLmJlWazKOeM0QfSL8gAbIbgL7Wn9yk1pNGXVBjZCPSdsMJqpw1asTo2MQG3ktauUnNHCyJlggUIGo+wznF3vYmVn7aOvwFEdtnTk9/jdMMA6chyUhtmpSS1slE4NBt/fTvC6fuTEdJhNUc20ln4cPAO9USDKk+EGegkSy4NTm9spQ1d09eo1IXKtNuUhO2RBbZ2P3Q2Kqeh6MwbLyWbHM+zBbKgcWi82QUjmlLKLIoCNMiCOM8j4kZ3l7rz4uplr6SNkKXDqIsTQXNPaxx5Iy+75RZpEabJ2H53Z6GLaaIIIAXwd+ad5sID7oIppOdJWDiu/wjMVOHbKrEj6Ybm8NJdUgSz0oEyhcahiTe2U/n/5MEat5Dmppd0uAmsMzGdo/KpsyJt1sNYbQWg6EG/frZHk3wqOR4OF5WezdIYYiEQOHDEJWRgQ1joaUHagXcdFgCcSAO5M42jiMoDds+dAcP86CdJ+8bMfBaK2GMREnuskyv7HHzc9qC/yFO2eP2E2aJQNNuyTnTgAEbBvfvMb6QL4Q2pF6nxbCfD27T0EN3YJz5AkpKR5uHLl8vSTn/04eIJSCEYj6zSZpsYd27eluc+8EONkZ0+bmKaPZTAG6GYP4u7v+fAnkYNpDKTkpWceS2uWLopmlouuui71QzpM4758/jNp3hN/RssRQwWF4FI4sF+86VvhoAfS7PaVr3wlksLrrrvO3A30bBLi8D9Gli43EOZErnTINdBW0HFGBvFV7BWrBXb0O8LWwlwb5cpVlH6dGKYMHt0iadHLK9Mdv30g1SN9NBZlBrmk9Rz8WoIvR0jLuRvL+zbCv62VWM172mLpeFY1QKUQGMD6ITqtfJIIrE2Nv/3979IjKJJoeTQ8V1x5FYHAWb2ZdzTz4LxiHKx7VCkVjbiNeATUGjcb18aSJOu0167bSJVjOPvFMZ4kkLvWpwd/fxdICZMA2Ucax0727alnnZ/GTJkGkmNqmLluIrQvPPFQWr7ohTQRab9hlMLbKCkPHz0xjVWaDVQ5whs2sw5KB9CDDRCN0b5HlaKUbIbmYVynUkckxEzfW79uM458H1zdBRFsXvi680h2oGXAR3vuuacJINdHea+GoNCAwPv56Mc+Rvc+nf9KB1myVWoKe1WU4cKpFrPCS0l7cSJzmTE/f68nnBO2eQeB02233RYJ9OkMLTCQfRYup/qvb0A5oFUKEtfuvnQ6kh+FsLr3ZMCqM65G/k2kWn1JZ7E7TnXHtl3x8+OghykNptwioXPcE/4xqnTatFAVqW/kurID/vgnPhp8UNFtr1uVipOY+vbzn99SCp6y7X77O94BqndJvKdKDeHXLB2yNj/98Y/SQri0cwAHREv3wIvfSLA+kWSlAT3oloMdaT4qAqoGiNjbkDlh3BgS0VkxFlkUR59mU4igxnPQA37961/F/bz5rW9JF19yCc9xDeX/DVAcRofo/jLUOh579IngoxsMeM1K9plcPcUo9RdfnB9qBfLyrrrqqgjkHH7gfttPcvu+970vXcQ+OMS5a4MTux+bxbJTxRwaY6jrB8AVRWqtBZlAB+UchPcZ05u4VlVI8ojsujgTIrOinyY4TzzxJAjwg+nVV19lv6jQUFK3LvlGE63+2P9LLhifLj2fkczV25D5Y6ABdn7BimHpG7/cxojiPgRW6kmOFsLzhQ+1uVH/aqLr8y18WdHl7zCVD6MbbJKR91JOoKS42U8ygCDcPgT7Egw/WqO0LAILSAWtad/2dWnt0sUxzkiambShSDcdyQvlrR0bv5MpUm/5678jYANsI/jNyKeffQFsead/LxWp5F8LhPBoZPRoKkHcfRFnGJyp8831duET77rt5/hCGs9oyJs2eQI0K5oLWfODnCurRQayDj4pFBeK1/LPwnfnZL1AWQGbgmcGl9pyOPfiiGm/HxJpBrchb5bH1RsTHCRZqwYA8ud8rToARWk/u+gP2cmeUwd9PA3HDg9YuvQVkofBJK4mYjanZoWAIoAv1qtApXt5raUGo94gXDtfupbi+jP31+BVx55R2qMb1srXOg5X6cP9VL7uBUDn+xXPyR/tRdWxrb1rqd56DmHz/rzt5s/2PP34c2kzs9BrKftfwPixSgJOUdN+RDXKWXQZ/Ilg+KntDjg7NzFVgjC1gvYthD83ADHtwcNGk9Wj1cmB0/E24wy7HLuGo5R3RgETEK4+rV68OjXBcxRdam4EzYJzNBI+2EBmyQ+gk75SvqSogwFQEZD67xLPNG7BawmINR82/ycHTgQtFiL+8yiqSSY8DxLAoTgguZzMZA8O+eDkWWnTiKl0ncC55GtyY6sICscw8lYeYATsPiPBvwhk4Z5iIA1k5OhF2RMjKwIbnXRkQcNHjII60RgI7MlMngjpl5JBKR5iAZn79WJT+WfOlIo5wdlP5gecRZMzuTo7Tbu4GzAoDQT8rz70m7TuT/dBwQAVoKzajgHspku5P858ACiSosY65X48wwa5QKxMB06ywzKwG8HSNV4+xvhpZtgzNtF1UAZkDEJIpR398ZoIrMvE9YrAdrBRpRAYwFLU/ORNAAAgAElEQVQFikRA+bKDOPVNzQNp4iKTxDg3UG6uIWCuFQXiGapt106ndwONWxX9hxJowxkEWT90CISYQLSF6T7dyMMMhz96EKUAjaTPtgW0azGObRSBQn8QGpvpDgYdJY/MaxzYFBl1ExzlIJpwLUpSOXnutlt/SWd2A+WwC2IIggMQ1q/fkl6ct5hneHqUbRrZy6+8siR9++ZvBcIwAPWNOmReRvJ+B+lIfpVGjhoc/ikzJ6djRyNfYtaHwb3+w5/iHhjEgENazPjTNa8s5Nm1potQGuDQBIq39IWn0qK5T4COgFgRuF/M9/79y19lktUWnNVApJm+QIAzDL3Fd0QAe+yxxzI69PskG/Kg4xDkxxNWvbAUoh4K4eMELGMSNBzC+NZxFuWercJp1FDlqI0O44HpqXmL0u8eeZT3H0An+qRQA6kXqQKJHYzDlCozhQldjQSSIpMGeMr8ON7QAPaOu+6JADbQST5H8Fx16nNA/9p5DvfS5GXiJQVi1MjRITVUnqD1c8RtaZuJkGl0B5Dc+BoTQX7Hw8cfNnREIIjb4Bo24/g13iGJdGh7+uNvfh1DIdTr9Xed4nPxG65JVQOQY/MAawM0knx/6fynaaabS0PqeNBOmmS4psmgd8PHTUa9gxOg3J6gZwSwJJP8nnI3WeIm13cKtCAmz5DIO/HNyWMiguMnTonmnW0kNiKABlHTph6T7qakv4bmOT80ZzZt6dw+9rGPR9UmEGIdmVSA0GDsK0eGLfCdw+ip45yRMoOOCGDDNmdnaaCznx6EXxPAytN/17veRbPifRGUvZkkaAz0jWg6wm4phq8NKxyIqEoI5eMwHeJQBLBqzcq7bWUSXTuNcwYrAxpsvJDrS7CNjYjJTGTNNQS9ufkHQIBjYFOewfoNN34cGs7GeG2f/ZQpUxmUcE266aavx3saVGrnrnvLW9K1fN1z1kp3vYtVSWXGUbnKhe1HVUNO9DTOge9jbq/EmvQwm9ueoRpiE5T73+aP6TQpHzdjGsE3IvTsMQNYxfD785o2QyqX5SreCNdc2SoTxx0MJdhH1cFKl3vvgT88GBU5/+6ZMflVxF+kde26DGhMZFytXHqb5nbCczf4POusM5GQ9L33EsCiZQ0ntoqxYgNCQ90Sr6OvDdnU3wQYKj1Xn2PRXBf9DgYsBLGuiX8WwbR2WC61n20kE7JLDPRFv+tpcq2raU1DGuHhHloMTYzBRJV74cWmtGD5oPT1WzbRSJ2lrWJPsm9i3G805gRKFBSPIljVb5RPk/LnRfQ+g4pDgcpmM5SDGm2Dd2alIZemUW/Ab+lzOniubTRx7duWA9hKaECIIUflN5JEaQYEsHqgrXvb09ve+d6Q1bJKUCv3Xy9GbBDF/iMCw77gpwiiysGvcj92NAJb/m/PlZJP7h/pX3fe9svUwejtNpKMCeiXHzdtCsnTLhQrlIfrx16cSrwDVxwaXxGUFUFhUR4vJMaK9XHPmaA5oCPkck3ww7+TLKhXLcqJ/7JHw058YxMXMugNUZ3NUmbSeZTr1B5oD9UMVmGn2cEzjjnXz/NaR5fpywP9jOTn2KJA9Ytgt3xdytfS7xcUgmJdi98pB9yKPeGfBWJe2H6/VgSu5e9TKBoUcyEi3ogm81xyDE3/X37zYz17tuxPjz4zL3UTzV8AD3AwRqmz00OWuwHV+dIAWQaKhmfh3ghgfbBA2khdvEA5r4eO4Oaho4OrZQNBHSX5IQQqhwlcqxlG0MlccbtCLbcd2gF3B21Pu7sHMuO6gckxoynlNIIO1knkZmFE8JxhUB2welxycDMjxIoA1QDWQ2Z0FKeGMAfdSyVc/LrO0G9HCUuUgtfDOR/iNVsxiPs9YMefjhIB2m4YkxoybXZDSC+NRQdxgFqVBgSlhjC1TF26FhoGNm7cEPB8K8iWZR6F2XU+h+isnojzaoQPtYVZ3KeffioZNwlBZItFZJEfWJEBFQ8yMlZLNryfnDwTBA9ofvg5mM0Br4aO4JLn0oyDb8Yiz7//9rT6sf9JQ+Ea1+OsW/bTAcyzqTeALQ2HiKIj3xvAI+gWjcNodol6ugl5vSaDWNDkRkdoiLCTwMhbrQTNLXjIRx/+8n/HdXropRDwEgawtaVBBgawJmtQVqEN4IjgP68i2FgH/2wyKHXTEGaRR9mW+5bITtNWNfzkrmq4pwNHMK7Yxiz+zqFes3whP9uTxiN/doBGmSr2nwh7GwhsM8/QcqflbvVPbeKwbF4tmmZTAEaiYRDK3oFG96N8uzmStNtBYM6lg9rSfKWoE852KaL8855fCDJ7cehiGug+Rwnzi8js1BMgDwbR3Q/aLcKgkdmyFYUD9vxJ0ycybW6AJgYEtj79I8LvGmFHoS4BgVuNZq9/v5Cu2sN0x3tPL819NC2Y+1gahBOuHDA4XXLt29Knv/Blyo9bKbGOCO1UnfE73vHX8exn0P2tjJYyQWZxvXsrxzGR2Bms2aBTBUqpxJhBfCsGuApH0Ykk1jI0aT3jg0i2KhjFuYD7veXO+1j7aigWs1IHcj7H0Dy1efWqQOZ93ZNB8hznWU3gG1xVH6o8WAz97XfenVZAA8osnWrQpQHh7M86++z0KnJgj4MWeRqlQBjYzISHbNk1OsvZc+pi6pylu0jXGMhZ3cmggPU0whxH091ll10e926p0gPRRLOo9ydHddeG5XRu/457VGtVe0NlgqrSpVe+iSlNGH8b/SzNmv3zffV45z7y+zSZwNgqhiN7Z51yJioLY9HuNYDN1KGMbZrwZacRk2dyx0W2R1YUqHRUOueUvb4XCpXXV0VpuQnbZhf6NjicAwkWRfp/97vfBY8xkCquxXsw2PnkjZ/EFqKd6gaNoCH4FNmBBY2qZAfC2OcANniFkeDKP8vOz7UXcTXQFpFzuMchzoJBlU1UojRzGGBQWyqPmwT7fuEsilJxiYdXoyOEKiOFoJb7ieCGN7Q5rR+BSYjnu0w8rzaccBXVBq9XHqfPz51YA43DSlAEybz+l778eRrLFmazwfuayHzwgx9Mn/0sZ8TrNqrnnt4FVeaNb3xjrK82waCuxaYlAu5WPjuwlQb/I2m0Mkjw9a2qiJjtphr4HM2ZB6AW2bkv1ePEE0+A1z0m0E0rhyY5rrX3+NWvfhUUHK1e3viLX/pyVDW057tBTpupNuzhmTZgZ7czQU+kTdWCofSL2E29i5K+FQ6rBz7HcQS0VhPskVB3VwlJVSI6CaYdV+1zsiEqN80pHcj6cj6tEmaQQ9tsv0LRU5FtvsGAgbQJR8Ex9esmIdHA5etxL26bLsYTt2JfWg608WnDXAuBOpMJ219N1d2rU23XVmx8T3p13YB003+vpekr5qfE3sk7PgcH+tWg64m0xX7MSZcBbBFw+BzOOOus9E//9E8l35Rpdn7kamK2tJljm/eoAagoagf22kR6Hxqwq0nqKwAl1MrOYwGUdDSAxScAZmw/0JWufcs7A4GVPmNTXoA5+rSgHx3JHS3sYXkA6zUdDbocHZgVP1P8nEFiUCrYg3fe8Ss0oLciy9iSpkwcl04HnNq5YysI/NOBkB5Ho+8EGtMrTEKMLUr+vvh7sWblwa3LatygZJr7V4DFpCX4ndyd4IbUMytBHdit0KU19uGBSc+QImNlWfDLOKTKsbYiug644WvuC6chFvsjUzvac3DsKgdVoFAWyPquxf4qENh8WIsG26Jfoa+RS3Cw1z6VAXXlqHM+7rnDJp/JXFEvguXi98vpCgVVpdTnli/D8DXsb1ZlqLj1Gx/qGVo3OP0Cx7WLRTtx+sw0g0N3mG52tR813gEPE3moFV6At10EQGaLnQQOdfAYV63eAOfoILwuy4t0UfI7Nl404vRFU5VV6SEz8UI7Qc1qIGVv3LydkuQ4yma704ClL6fJGPpmgo1aNrdGuy0Mgyivmz9ngh4mtc/kqGmsol+R+wmtMzeN6T6fEWJbKpJ/Gc1VlsNBLTUGPMSDZmygSm3IaHWMmpz6gaZVsDksZfcH8XKk4iA4Y9WWB41wgBG7YuGQE6JJauXKlbGYEUzy7k/PnRsUgr2Uht761rdGE9dyOIV///fX40QIMjz8ZeWM4qAUPBE3rVqNGildlkZJ5MnSUZHxFgFucRDc+DZVDG0cmlqYxNW6dnEayGCIWgxiF3qvhC4hf2THeXSCWkIFWq3TWHE9XbWsnbUYeJDVbPIe+FqvPvZooj6Y+vP8qwxS3CgSYiMb+L9/hMPngXSL3vL8ygNY19YAVgR2+7BBaTfcqG0kO/UERP2531rQHg9jF0F2FcFqDQoE/YeMTQdpiOmhxN0q74fXPrhnMwgQo46nQ8+gvLSLNRf1kn86HBUCmwAaSC7kSh2ikQPSZ2T1coTkavcnWbHpxrW31Kfu5O23/xLN0itDrcDEoY7ga+UKOLPLVkMhmEXAClJMcLxg4fx08/e+E38fRLlyG6XU2phEwnVRPqxHX+XkmccgmUPyoyOCF/mBT3weGgQOn2BBCa2VBE8dILAXXnFd6sQZKkS/4MmH0sK5j6dBcLAr4cBeSgB742c/H0Lwzmb/0Y9+ShPaZsZc/m04QWV6VCGIADbcToHAxj8x/LkDPJpQ2A8isGIWLThZJJ5BPnbSTPksSVq/kAtqha/z9PyFBLC/ScfQYb0PB37GKSenEUhXPQTytHXztjQEeacr33gNSSoBLI0MPutCRssz+es77kqr1m6KK/E8umtsYvwbgpFPf+Zfo4Pb4MvymCNTr7jiqvTmN785AheHTOTQ245luMOgM44EfvjhR2jYeiSC4Le97e3RiW3Q6+hr//RsNEH92bzq1XTnLXCCCdr6O7iBYGfmSaeksy6gucQSKdw5A1htQTV7c8OKxQxq+HkoJYhmqTl55nkXE8COoWTpuOMwfnFuMidPiySVSfQoSzgFQhOcQRrO2Ff+QhaWV9qJAEkHJJLqtBsbsXA49937m/TnPz8WAawJ23D4n77WjTd8PAfKIjAes+AC50CgCGBDkcSHHz+TMTMtWw5cc4BtMBvBqHYWNRfBB9dTQED0W3vinje5s4IQouMlDmHpjXsPuedJWo8BbBVJob8v/nAQpLkbKoF2yEC1jg0VTSMMNzBoFi2yspb7Ffh97XWUAQ+nO+78dbr/N/fkteWahjC0xOD1a/Cl1zOVLKhUPCOpAe6NojO53YEFlot1tpZBWSQDR+9PpFFUU3m8RpLTDQAhjz/1NPZYIIPl4jzPOXk2zZaohRDMqzrRYeDOWu4jOP3Wt74V69YEb/sj//KRCArW0hy2iibmY0kUt4LGaos1mspq+f5SbAzO2pSy4rpMNHfDwZ994swIHsZDj5o964RoyjsAbaGb9zuE9Fl9HfYcnWpVrpSM0lZ2tRHM0W1YCQAk71YEu7KO56WoP3urEIL3wRRImv5CSoj+wr/7njZOOmBHClQOhilrM2LX8dHbNr8MJrEM9JU+kzpoNt0H07J19em7v1qb9h50F8WmCx+f94MBYfa3kUgFAmPJO+9JgxODIVFgn58NmXnin8lj5g27+Prf0NvV/6h4YbLl7/OMOynLd1AR2rNlbXqVxtbOQ3ujOc+KWW6RxD+BwHb3Y3wuTabnXnQFASxJEnGAZ0dEMhq3oyv9SP/0WtSAOEuloPJoZNbvFUFUeVAb1VGuXZ9y9x13pE0b1oRtmkyT6+ugnB3Enj7xxOPRWDcLuzl+NLQCG9ZLHFJftyjRv1ZJ3XtwuasBLgQDDlHdcNiIVSoT3BmMXnUYkZQifYaJUnGteUyxMZI2U3vM89N/SrEws+RDWTdHrLs+BYpudcEmYD/93UIvN2hDge6boORKb9gYX5/3ch8WVIFyuoAV7mJteykGJWS+2LNHIOQCgkVCXnoer5VIxGtmrCB/FIoNggeea6mNv/rGP/U0VTWm5xYsSS+uXAPkPJxOtlMDYVGOppvgRuPt+0WWJjrmL8upVHCYBdMhHUDDdfmqDQQicC7oRt0LT8qZ840YMl+rC/RVNYJ+OlQOVjsQ3VbEd2fMOZ4sZnXqemZumohxGAqntCYaONAilN8WnetKfRQCunb3KlWeuZIaG9He6JLkYXar90iwUakGqA1nqgo4o5tgt5rudhG5gcj48JRSG/fxu4f+lHZyHbUhJcR7YADMcgaAEgbnhwehIelHSUwdWN9Dml6eMCEyjcA7khrf++4t8XDdJH//9++ieWhSSPHYXbyPLD2QhdIBKh5eOYHaDeEhcOPVh+aieoxkVAbqpU1U/LwO0rKTpcF+cCv3IN2jVEptGwR6GrZEbbsJmLIByjl1nJKSUermINiRfoiDFk12BgsELMNAVBZRJqnZDBIO7aOaz9DjZb0tnx79cXQ2G/dnpiYPj6BZjnEEsBoyLiUMI85mPwZnEclPFTI5/XBg3TYpsMY6yzw4gufYj+fQNApe8kgQNMrqKC3s3KWB4/udezD4EOkp99rcJfGhjURKSaSxo0dEmS74gxzkWvZCN47cxEYn6shZ94McIku8h8imlYj6wQ9uppw8Lp137lmh0GCn5MtwQl95eQXcuVOjmdFSzPwFL6Sbv2sTl9OUBuPQoCDYZcsa28hlEH767GPTuME07tjkg8P6wCc/T6cxFQWM+7IFz8O9nB8o0CXXvoWpaHRokym++MTDacnzTyOJZgDbnF5PAPvxf/sMZcxtwXf93nd/GAivAayB0ImzTkzf/e53QxngtQLYmLTG8zeTN1MXKRGVaz2wFwoBjhvpp3XIONVwJveCFjmu8c9zX6C5sSZNgCbw9FNPpbe/7W1pGAHsw3/4I6Og10XT0ZVXXxHi2P1JfgxI7MyXXiSV4Fe335lWw//MBZ6URkoN4fWGQH3YsHEdQTHol/bD4APEto41tMSa0b/8elFC5s/BqA9osAeBUA5AU1Yk94orrqQkvzOc5k460W1MGofj7OYcbKD59Of/9Z3Qiu3kXg+wLhddfiUTfE6kTo+msI3P7D15nwNAyfduXZ1+/sNvp3EoKgyI6Xvd6QIm/QwaTgWJhE11hcy7t1zBc9RRmgcGGmvSWgokCTBEYL2f0JlVcUT9X9ASk3w5yJ5j/Zlc4/mUqu+84+5wKIVjmYiqyT//8z8ScMJTDoOeefxx5koIa1iPEmqRy3v5NGYE1oQhN6kVa3+I4KY/92mAZ8ncYM+xyhF08wXX0OQmPnT+geqWUBKDH97DICGa2JQns3lH+0rMcIAKVCfdJDZ+WaHx1z1H2nWrCQa8OhvvxfdV/iombXGuli17OX39pq/m4S78YmNDE/zu/0y/+tWvIhDQyngX115zdTQsZtSXZicCwD0MZ1Gn1uEP+7DZotdy/fJYzW7K+WMjMV0Dwv3k0wSwBAPBu6QEfDZl/MH0W4hIW1WUP+rzfJXKn7QO9+UIqF8f+NAH026CWhuOKrlnbbE9DU4ym08T1wWMXR4E8OFCdwWvV0TMs783AnYHqYykMXAsgzekK2iL9vM9g95R7C1tslBCRTQoE0hjgwJz6eCstot48mnPQi3omX0BJEa+R1BiSn6gHKUywNcXhRoBCb77pobgdyAgTP8BUn2aeN4+i/0E0ctTy86F6cAW+gPoNemomJK+ccvCtH03SbvRePAaTdLcDp5rbzOQl+DCBsophFWqHpo8mkhLHzCYLgdovMbgcUrb0e5bLbDkXXpt9Xttcu2mOWr3lrXpZeg8rft2OIU+ZKsMGB2QcpjKRjfVoRom4B130hnsQ4AObKSNTQZZDrAp6C8Fsnk06lr4rV5aQ1kQ+1qIbD5qXmg+TaKgjkW95847GfXLSGH2zngUdC69+MKopP354YdD5uzM00+BGzsqAtgCfQzArsQ9LUT7o+yunyudZ21kf6pgtQwKkez2ILquVm4OHepOF11wKpVedH7xJTYgKjmYjULWsu0NlPmSaiU5cZFjyvnlrAjgiOyasBXv+TKKGcPR8lbetFCOKKgO5W6+aDorpxn496InJ+x2qWpgX4O2u1g7761vDeKreTnZTlbbYmeVKj9x4sOmZSS9l3ubc6asWV+yd1H5ivgzJwYVt37tfT1OaDqANMyTz81Da7ArnXHOWWko4zQbIOK3E5w5MzzoqEWpyr+H4XQUn+MQyY7Bd5av3khHeHsaN+EYHKsE7mq4pMxR5023M1FFyREvXccfJEsc2IwT0dMjG+ygu7seSZkmyi0VdAE3oPtWc5i/YxC6B2EEh2EseK9qMrHKLuB2OzcVcHbQDsGbHNsQ1O0BCWHD45kjaOog+0aNK67HMbV7QNg6eaiDHC/JIs596om0ihnhIjsGt3UcDseVNlHus+wWHbo+KBY9OJwcGpsuzDRD37WUqaj3p7F0sxx/wokkAkMYI3gQsv+Jscmzcyg5iFJGkblz+UFYsnJ9LU9ZQoohBT7t2ORZvNqSmaWhmLTEA7H7uZsF6Og3CKI+W7+dBh1e02aKTo0MCgRyj6r5GUfIOs1GsLADRPIgU9C0UDFuF+fSyOafSEY8/9afpkZGtQ7EmaLqQrlZyfBM3fjfP4rUKIdQpUQsgjmDQF/bJi4D504cYY/lUUrqe7FSK5BPq6VhUFzwME5H/d0B0azD80LbrrMC7clhCMN34/xJsIJfx0GP+dm7NgGqHiKAnUJZkUYIkq5dcJHU5RsByuLYybzRY8Ejm1dbsoP31482ETRbAnXd97DnDuBonn768XQRMjvuUbVjJcovWrgEB7cKDts5BFATIzB55tmn0tfpWNaINtFl3sEYPwXeQ292z3b2LULnjGaeOKIxnpM6pO/954+hZWgJqDM99/RTaS38abnGl199dXSV9kfJ4tGH6GR+cV7sN4302/7m3emGT32aRHBvmnzMMel7P/hRNAi9hxn1yrydhnj4d26+OVDfeApmqt5ulCJL/G/lzLhHObAigG0ofLSCBnXy58a1K6CNgGgT3KtvuQWO2XMvvpzGghwNAG3SYX8UNGocXPDNcOssjZtMidYOBuUeBuXD87+UWfE2QIlR3Mbo21VrN8QZ97FPIxAW8dPB1mFLrFCsXq3ci1zv/oFiGQxno5g7bv2wvCWdQJsTs695XxtFxjC1rAne63DKxoOQnNLo2Sgput66Y2P63T1wYPlZ0QsHq1z15rcjgA7fuaqBYDKHRocJZmqN6Ahwb0GTdMhQuIQNNHTy3XMvvhK6CvtHrr/XJIbM/upHR2Le0/L4VCBguU0MSz5ONMlmBgNYy2NRRXCmO//pVEJHWgQEu7KNMvKPvv9DStk4OQX4QZmdhPZXf3UdzkZtSQw/QUhveVQH4eMt0UTCOYcdzlywQlRcSlWmSWWiQ9A7PN8RwIGeeB2h8sEqmKiXpJPkNZvoZAmfktJLCTEzXDEYDQ4sqKHBqE2qe/bCXYRnb8d6DV3XngtVLjoJ5DPSA3UI+1tjiTyaazn/dixxHgzovn7T10IHOUqk/MyXvvzlNHfus+mee+4ObqxNcxegwfshqAUGOtLBFL9v47CYEIhouww2zvrpGrjHbPIzGDCAfeSRR6EbOD45O/WLL7owy6Hx+vKRLcfqdFUVufuOO2NvzDxhdrqU4Q574NcuZbrWBCofSktuYLBPsTaTJkI5IXBTDcAAzfMnYmWTpF+//NJL+Z0mXmNXyHOJfsd0NNZlMJQSkVIrPCoeqGkbqLpAIoi2POooqeb6Ye+5NmH1TMiTzNW4TDcoGvZyUijPNKNvB0nuDWgrKCerMCQnso6Es7q6lWqcU6SYtok82R4aox6fu5TK386gZpggt3A/juDOH5kyaPAqyu1HIKql4MskSG7v55BSE3zxo6A7RD+I6L53Y09HBDdep1xycRXb5/g+tnrvlvXp5QXPxVhZ9ZIj8Y+9LejNGawemFoAZOaccV40ww6i8TUa8IohLnFA4tVLQWf+QraLfYFT/meE5PG8+z6y8YyvFH96hvwCPkXutrSQO2+/Iy179ZXw+6NRWLrkdec6DSVtWLs8bd+yMY0F5Jg6ZWIv4JTvtxiakFFrQa8i8Cx6W9wDg/BJajyDQKWnnnqOijZDM3gOF5xzBra2OTTOHXjSgb2Owe6lRxR4Nv/z+trxL8Uz0NcU5fkYAFLqHZL24t5upGo7YQLTV4NOow2I+k3cvxWdAjUu1qyoFBevX46g+ixzj05e1TrOpMG6DazaPCuAJqvuIUHPaIqNpCY/rvzcMtJbnlDEvuZT4CgqSOw7KwAmLJ4n462KO7/1zz0ahm7KGM/OfT6t20HnPCLMM6YdQ8YGn9KMmjdshQ8XI7xiX5tFZl7WIZyhB8qRjms3bk0bt+5mIs2YNGT4qJhEMhVeiGXo888/N25mNLwg+aEhvwPKEQMCQFAkPlvKVlLJKlw1gWjFPh4Vh3Yn3ZkHquke5XogKKT6driqaINus/uvCZQAXdNO5hM3EFR0ozNbzcHdumMzrdBwZwhsuuD4xkQv5Gz6NTFmTb4IWoEt+9rSq2hCrtmyARSGTngPuiMUcYLy1XSaequYHmH2GUaD2ey7t+P/ctOWHYTtZNGxOeX1YOAnT54SU3OcVzwFOobNM/mjjKsY/87Zhg+uMIg2cDj1JxASXr+KNdJIizLY+FMXh0knkecWh5wRwfxh1qaCzyoOez+4aCGp0wUXz85hSjCwYfkP6gZSJXsoH/dwzfVsVPF1ZyrX4uBG0x286M4fpea965AyoxSI4+4HKhCC9UcSUcoOf99fY300EhG8Zs029WUPK6llZoWR9r324PSWD4LOgeCyE6Wb0Oms4H57oC3YsNF/IDSAWrhE/RkG0MAovKqBBOTyLG1u6UkrFs+D61qPpNO0tJfSm6NE5YdaPh7B2EuiXO4b3VKbZ1jbKK5quAzklXUhAHIogvtXrdh9OKy5Tz1OUDgn1AzaHBOIY12O5Na2rTsjcDIZU1NvISMl//uX/00gNZRgF6qMkkvof+4iEO4C1RjIXjxz1tQ0gilzPoOBBFzv/8jHaYAY5RoAACAASURBVAZBz5GS5pNPzoU/vS5oNVfTrezht4T9wAN/BN1dEMGXI4zf/Xd/lz5lAIsU0PTjT0jfBG1duXptup7SahVOTCmfmwlg94JEHck/cq+aFIH8GQSWECybXrajKeukqr1QRFpwYAr/78Dwrli1Nm2FY7xxC3QKEFFHiZq8SYXx2nSaft0POXgmbzuolrTQuKZEUASMfO0Xv/xVSSorg3qf+9wXAqFxf8eUJ5DmO0Ex7qOZy+l8oslO8XGfFyWu4l5CPYFn6PvnLmwSakre6pRaAtvHnPnCuPrcD+/fmh578H/irLbxu86DvwIUm9IKSJOND0pgKStE2Y39UEPicTfPsbKuDcoQjUY833Mvupq9SrOd5xpH6nQuMDASZpy3iBnIWI4mS37Sv5ZQlEBBoxqlQ3BXS4fJDSYYpAh+a7g2S9g3wbnsbNcx0pzC+r0b7eELLnxdcDsLJCSvQ0YmsvPQt/Tx/Py6/Mn4+aAzaOzzdQX6FclLbgLLpT/5cLmjOqMdRRBUGtdYks8rd1Axp5zmFD8HkICYHKhCsIPJjNEkjf2QimAAK1BQcP1M+A0Wc/DK2cfW2JRmIq8D+ulPfoJc46vYyszN+/gNn0xr129Mv6CZyuDXJGPOrOPTx9EOriGRPEQzqmRbG8ikChXKDL6PNjuSNK5NSon3umjRImT0HoymTxFqy+rnQkHJclQ+PhtnLMd2h0zdnb+6NeT9TkRC7fLLrgz5sWfQQj8FrrB7/cE//D6deNJsJMNOiX2c1RXaInD1Z2u4VxM1p+Q58lXagDxofcIg1DhcN5UIbK6qxfYdgZwZI/kMtVNenE9dm14KvMpLq36vkn3tfXsvBsP6Bp95MXPelyh+fz9qQJ6V8CNcs4Gf1SLPVOwvgIyEzNZqtLCXMixhN83XnmPvaefufSFV14CdNaFyv3j2pQfWsp5er+dSfy6HuaB6FNcb98h7tFJ5VXfXKN3eiKC72MgFQCOgchgEtg1btHnNMugU2F0asA12Qy/HRM0AFt7rhu370wWMkm1sHkHDb0MJ28lR3NFrVHyt8EyvVSl8LQeW0csc2GZ/jwIENtTn6Hpru9TjPYy9GQJF7erLL0JTl3OH321C17zLyqZ+qIxuVzzTo4Oz/P6cbc6jSaS0tlrsWxVUgicen5tWk4T5/bOphk8CVGjFl9Xy3A8g4SWIVR5QFoFq0A9Zc89UEYDGpFAn0QGkGJ84gnbpqyvZD/1pBKZJmnexdySGuWQjE9cf0x3L9mI5j7dY74xSx0/Fz2a6lA2kSoKpAZ0T7YLGKZDSzfvYsJgHE1jhyX96DwNopi3WPjdwCfAJUuzpPSPlZ8ffrfg1HNj2KOuTua5clxau2GBqmy684AI2FF3IZNIaXacfiJzkcX5kEyXDGk1eXPSI0eMZZjAmPUH2oENU0qSawzV1+rGginXpIuB2sxk3ZatRPxcYoyh5gLUGl/zbjFRjbMDUztdaCGz7ExzU00TUDDXhoA/DUgR8pxqzO16nTbSSwMDs/6CUh9bdIK57Q7ZrLw6nqmlk6txK+eYQIwN3bk4tmxelw0xyamGm99augWk/pZZutGhrQcFEegqys5ynCGBDQqSPsFwEsJagfFheQ4z585DiYNq4jmOm0hmrHBfZ5ji0CivY8HkzlJfh+/hqfs+HJOpqFu0EsSJg6MFou5lEr9RVbMBouCndCCE9xPUd5MA34CCH4KdJ0GKCVATdFRhp+b6JcjmfdTZsgawetuzM69Vzfft5P41ELQHysG0b0yv3/ncacWhLgipPUMv1EsBKnfg/BbDl3J7/UwDLdgXdQsMTTs9yENj9jNY8THZWBZJZDzpRFdq0GC8O20GChkEjjoEDOyFV1DUHF2oj4/yGUFqWM9WPNR06ehK0kOa0AmRS1QeRuNEjhzCFTAoBmS77TUUDA5eY3GLCRFCiSoQTpDS6lvdM9e+669eUVMamkyjNi5i5N5egrDHvhQV0y6Otx0hgm7gef/zRdPO3v0tg6v5gShiKFHbg7wHF7aCjdiAUjjNnT8XAkS7wvk10zb//Qx+FQkC5EOf/5JNPxmQdO9vf8IbLg4doBv6b3/w2Rn4qtq96wlvf+rb0b5/5d5Dl3WnWSXPSN75zM41Qy9J7r78+KARn0jjxta99PXP5Sh9HGOAQi6eE7fmilCwHdgOC7soIOYnLZi7R1727kNTBmMyYcyaBcf/YdyJZ7nl/39KgzrooU+ZxkeqCZsNuk9UBHKXG5Be/+EVat1EOrNJLNTH+VuUEeeJ+30DCqUVKO3nOzjjjjJAXCpkaqxelc6Y9FPVQ5UMn7X2ZwHk+2igL92kYZsQqirLwog1gfd/9oEhDsUdnv+5SkHyoQqL88qV0TFBXvP/+0Cie+PMDyM9sDFS3o6smnXnONfDgm6IB8XA/u/NJ4qJyUEIzPW+9gWJf9SGf7dzlG8gT92LOKhoWU7AJxEXUHHVcix21FDmfKUsN0B3qKIG/+/q/C1UAkZDC2YbxDyQ2fxaUuvJnXN4MIj2n92eJvx0hHHSBUpUnfy8j8tn5ZWddrLll/qIcWThd/6ymimMJutbGRs6EvLO9ILCen2AFOD3PmboWciJR1GT6sxnlDRDLkb3YI2kEooE/++lP6dyezy/I90fzlclXx886mQa3/6HRCYURSrAnnzSL8aQXB3Jk9cVzLKu6t9TZW37MXdg6TJ1e9AXYO0DgqG60DUNyfrcyTEOOrU7eaU+igoIENl799r57Q393JvJ6s+FNS79wT5pcLabhbOGChei4Do7ETgQtqgWsZ04GutJEUFm1Yz0j7SCxVuj8MFjsH8FeKbGJCWRZYab4KJ53ESAc/XV9bXlpPu8FA8pcGTSAlZoSwTnPQuTd65J2YGOamrGjbEh24iENxlmvnGCBf/tMqwgYG6HPtXLtDppYtXJV8H9dNwcY5QRVpFhlEZ+xqiM5+fdsOinuyiuvLI1Rz3u19x74S6f8iPD7JVS11AhuA1vonwJa9RBA7drMJC6SRmk0rxXArt60K1185ZvTsJHjAwiQIlHwNF8rgC3noJafmd6LO+ovOakrYbOlc+GP+Ow8L+6pO2+/jeToxUBZr7zkYmIj4hFkwEDNoLShs21FlAC2OJflwEIBgB35trk1VKRav1RNI1ctPG7lGJciiyYl5LyzTksnzJyBvUb6UiNAwGyVx31e2E3fz79rp4sAtrgfbylG3qPfLJ3MyuEypiUehPc8a9YxURVpF901nohwURuXq+1H84T7Eqs+uxRrxLkOmTX2o7Z3LwOvvF9tvMGpdExfWRQ1tLxVddE+ReLWh7yG1nBp7Qu+bpwj7KT3UU4vKIAZAtgPwxPHAIAI7Ef38oEn54PYN6WTTjyRjuwhMc0h+Achb6JxyjPk5Z7GvznMAynnORN+9LiJacv2XWz63WkwPFORVjXrzPwtmSjy2wmCYjPUITvg1YWlzNNDOcosTw1C0bMOHtbK1cvSlhY4MdzwVMTsT512bmolmD1AgNDSvQdchEOqw4CkXgGtQE/RDyM0OBG8tmxEIqozbcGwbqaavPaZNel1g2kIWrU4ta98Gr4oDxtkZvOIaakVHmU7NIWayGZZ8FI3p07cjL5AYItDYOC4k8YakTuNkbC+CGwE9ixTK+s4Y8bMmFEvf2kkXdyBLpdxzPo2cQ6M3Yxmyo5JjSYTAg4zlOAH8l8hcOz7GcTa0awzMuB3lGE/rmErqGQDneX1ljuZ1xqNDqxRi2U+7rFr8JjcVcNh62LT7iLQGEzw1Cnhnmsbws81rFuVVtx/axrZRhOXHFUcdz8ce8iH/T8gsLGZ3ap/AYGVGmJzzD7QnI0jQYqZ9mai0g6qUI+DqAARsFxZg25kWw884EFjaX4CEUeFoAsEVpSzfz0o0v4dNCLxc3Trt9Gs5sE/JAoOPWTc6OHpEPJB6vPqTYn/42BKuZDmZZIxXL1iu1sjQDvAWNB1oA7rY3SoFYU9oCVKGi2ngWv9+s1wUKcEj9Eu8aegAPwEBKkBXqZjZA8SUNk4spMGDkciNhGcn3nSschO2S3bFUnd+z7wL6BI8PjY53944AFQ3IUgNvXpzW+8ltIRnfRQG1bQFGgjio0kovBqnN7INKI9ILCz0Lv8t8/+e3oFo/YJ9EKdgy0Ce8MNN+RSYYQJOSDpNcLcdJQbeb6WYLbQoLcAAXi5pVMmM5mM8+feqfDMlVAOeYa+ltWFgyQ5lgVNmDSw5U7XM29jokZSB1egwDupdsgFNcCWfyWFIATyI7DLhn0da72amfLy+yzHTqNJpkBfC7Q3BLsVrzdBVQqJAEhTH6XLolwqz1uUR+RKdBH5vWceeyjO3E5oBccePztNO/FkkmXQMhs4o7mfV1FPkcC9vvpwWvnqAhz24qBDdHVWpRNmWaJEykoHjdi7HMVIfOAihd5hLzJWOOnSehscerREXAP1tMTnfuPfNiyI0kTprIeiEMMO5s1L99xxewymGEKy8pZ3QHUgkHU9C0cXwXCJo5qlb4rAJQedfmgDioAmOIURtHoNsoJKcjNK7kRQkR1S4YQKhMV9E9x96QGuZSkw8vUNiKReWvKzj1UH5Dq2Qii2gmEAq2JHVHm4lswLLvkIG2t8rQCtc/OZzU7+/a677k6rlr+apk8ajb1sS+e+7sI0g0bJFatWMiVtTfDVz4GzalVsHzSsGuyU58wmzMwRjpvvc7Alg+r3TLgyb3Uw07gYw1xSW9hHouqULH/PKpYlVqWYVE9QM9p9P4HK2UhUEVwLEyjl66QmHVL5gPOQ35rf5xnG/idgcTiCDUyufQtfk5Lk77mHg/9b0rw0wNAHZpmwIytxRQD2WgFD39eK2y6VxEvPzUdb0NycuFdU7gwuDaQNQpXcy1JjlrBRn+FM5U53qD1URQSYtBWakS5pGlyrGsKFNNcqzmsgudEwZfNURvk846LU50OB8fVCFcOIpPRsTN7CH7j3g92Z0Vd/PwuRm2lht2nk2oi/72bACnDmawawG3ccSOczuXDYKIZXoAc+lEmefVvhyIAq/FCR8WkZj1rvPv/b97fyYLP3591PBP0+sxFo2j/2yJ+oHLycxkAfOJ2mwHaoGju3bgqJLScGjgONNvg2OXIN8zPPlQmDy+Ka+hBMe2aUJ+XcYTfrQWGlrm1B7WIXyUcLsZevqSykfGHPj364HOUumqu0OSZQ5UhpphnlvgL9nTZCOcg1NNpu2XYAzu7MaL7s4vrlHZuURYJehsDmo1Yk0f874h2caJMyBz5gI3ft3c+52xTVBpPZZiTpxkMjVd7QZsoYXBM83qKi1FdVioC2pLpUvG9xD/nn+5Ju/x4c2J9/5QM9dmYDcaEY0JweeWFpWkIz1yhIvm/CwSqEG7piChgHwlySXCmBiUGGJ1C0XCGSq4HTsDmsQBSgK+R3/MV8o5bynQ2+D96q/KQ6kLVKHMRhghiVCxRdrtizM61DaqgOEmY/DtlUVALOmXUpzqg67eP7W2oodVTAaeU9KysGUubdkwaSbY+lvLR1/pM0Ta1NuxG6q5oiR7ImnT18RqqlTNK68Ik0omNzGkzX7A5QvqUI4bdOmJG66uFOkZlomIoAdgjyKdF5KtetQIbiYEghUNsRXT11qizXyQH0T/lHGNoT4MBa2m8gEXCYg0F5/ujL8HKimteyCGCVgoqsmgBP428w20XgU2xSjYZOa+KE8UFiP0CgP5QAo46N+8SPv5c6mGZSR3ZaKd/SbIwNc4hA6/hrUUU4nWlE3gseZTfZ4gqmuIxk2IJDBCzYjHVKz9KX0qr7f5VGtG1FCQLcimC4Uk5xTPEqeFFHHv+jyzN/KYB16plkbMLztI3XW4fMVPWxkyitgwQPZYPTSNOlhiHX1wSntQJljMO1Q+kgR9uxphmOVkcaRKBhtrh9/QqGM1SkkeOn0jFOAgMC2opRFlEYQADpiEIl3HYRVLZbNhFFD4dMYsDPjsBJ2fGpMRdR2bF9CyjLfDo+p8bs6HYSg0qcwdJXVsGBXYEUzrHBu7Sz+vEnHku33norTqoZVAbuLWW2ZpqVdu3aTmOUewtkcQ5aqQSHbbz+uEnHpH94/4dxxHaDdqEjuzQCxKamBkZujo89JNoR58TuWrJVD/FWFDk+x3x2uZInEsDe+K+fogFoPjPb/wNDNxCncX5Ms4oxktGcV87psiJqAuV+kUNkEJsDdg1JpwLilKFE5OVGamhtZJSG4T7WMIgeFSMjdeKWRH2veN5mw5xpnaSG2aDVgNfzI53AH+nPvvKMNBNIiBYNRCmgaPQwMSsUNaTqKMru1zLSmp3rtp3y4bK9CS4e11Vk51lzmSYFZdL4vlOtevZuSy/OfTwC5u2Ies869UxQ2InQAUieHXXIa9iMUR1C6QQvGNhd22keWTKXZIOGTezHmLHHpaZhY9lT+FWoIHJF+Q1445RNQYyC+2oZtFTyLfinvWcgktT8HGxAcXSz8sk2OunEnVxYz/neQfKoGL/I3UzknU4jWDvoCFfWqUAZwmlELFA45xIK3LsOmaNXjtAG5zAcaMmBa/CD95pfo7A1RXlP1LgXgbX8p/EuIbPegyOMHQqhpqtKG76fE4C2bdkVqg3ajVoSSrm1bUr9WFUr+YcatU1t4NFmYocso7dR9RGZVYt2H2eztoc9yDmbMu04eO8D6J/YTwC7mulle1CdOBMlkcZoQmlnEbtUXgj/ktEn78fn754r9mzhxL2GSLqUR7MyxlX48wZhgg1FMOd0Rv2SHFVHh7eUgAhfZzzVGPem5XT9XuYQ5zKp+3MwDWRnn3k6IAe2iSTYYGM/Z0QqgZWGQGl55+i85zN6JvBlR6N8R5/b1wqu+srPeW95vvwsEpnYb4Gqg4sLLknhsNmNgLoFGp88Ve85B5k6nnyetD0tVGL2EXRoB0fSlR4VoWgYglpjjwmHcCOqDs8//3wMKpGzbL9IYRvU8LWSon0o53Z6TQawSl4F1zlOoJEA9sfgUllOKxWg8J00ljqJq+0QkmRyYF+DQrBxZ0u6gAB25NhJ+AIqKFRnfLWj0c5i/co5nP8va1z8XhEkxe+YsIJc+h6N9GfMf35uWvrSApLfinTWKSexl3vS0zQeLn91aZoJSno2oEKP9DMJllaG5GuWzkTRhOd1FY13rnkblDkTG/salNJSOqxarV/8gDrHctht+LWKmKf+9Q03ijWO56jNzZXwojpVVIJC5SASi8xn1gduhvO8as02quwnR2OxlAiTVN8rb4+cMJcnVOUUiHKf79CJHvylPhivCcUBCg+Nzw6h8FqaAWomMywGcR7Akqw0UwP1JmvYZgS2nA6hzTsy0Yb2qAZuyS/12cPMxa745U0f6SFGCgM9bPDodLCyId16x72xIS+iLHLJJReFE7XE7Qg+uXVxMyyqJVoNZDh8jJX8ik6MjBwwSxhmWb1jCTWkTjOKDAyBZmS17OV1jl03I/U6kNZS8mHsyMGpDoRt69OPpakufhdZGROhhjWCxh2ED0FAsrEZndPBNGZAet6zg3m/ZOYnYeyaX1meDjIWtHv00NR63MS0lXLO9GFM2lm9Ne1f+iIl872J+SVMqapMu+HVLGC038HRxxCAM84TeY6C/+rCGMCKwhYBbLGoNhnt2m2HYIkTXOLA+kAMOFsIIGfBIfbgNqFD2QShnxpaBBnlhyRvvmyEXE+DhGjcYgN1sKEUIu4PKnMANQcdf9GtrTEYTee0Aax80SY6w6vgED370++nxo0Mh8DgV9pgwWtqrPfQMHcs+nn9TjktYWJ4fTYcWfZqOhGHIXLcJZKOsxkvGssQgPW/vzON7gD5hhtVQS21EuZsIKoO6P6/fMTmyiY2l075R7WblKCp3ecPteEwBmEvvKLVg0FSx44IxYGaJjJMeb0YLx39IALDVM2EqoFktPXw2iroNI7OcBGiw2mZE5TGjkTyiHISnOfdjGU0YDqMg3CUqJ32vrkorKVHDadatzadmOnabawBzSV2RO0ZTvDykpeQvZnJM0eLU54k679s2SpGg76EhuQcUIxpERQ/9NADjOf8eUyXGjtmIsHv7tRAlrkTtQCbEJoIYE+bTfMSAblow9gJU9K7rn9fiKsbH+xCgL+G1zlIc2RGR+3ulh/YTtMfXCR+R6O3GUm1m276ZpT8TgbleP+H3h+z0L/6n/8ZOsXnnnteuv7694ZT6i1PlVD+0hPoNQRFVuv7eBE6KNGhKClzVtudGKZrES0U+eNnbCrU6XoGivco9qD71Xn0g0HNC7TREpLd2zb5FNdTq0RYVAuycS0CD6/PoFWKjoG1ryeSrGH37yExhdEqDLR/RhMj9sVzqGMuHIF2yebOWhDY5YtfCIR95+79afZpZ9GQBX0BTqtSZjFRSCcgqioXnPu3kXHZkmdARaEo0bHd3DQuTZ1xUtrBve86RFMgQZuut5oAtoZyYQXTAUPgX6SizHEU5TOvLRLZaDYS/cf+RTVCeoTyXVAv3Of8/hOP/jkaf5qRkDvr3HOimc+gtzxZNpgsDHdMHDKhjYAso6E2JuZu8RzYWSIMlEeqQ/AWs8i8yJzO2PcTxSyQoOL3XNdCnilKjyV0T75mHRSyAfD75ALmfXEQ2oVqEpl/rzMyDjSA1UNG6ZA9rV6qU7R0utoBo3HRHv1M2AkS5IVzHwkqyjgqHKOo3m2Ao+141C6e/xwoBKNJ8EzqtiOTJ7qjlvHRe8JAzX1afL34t5Jze0nUDYK9H/eWJfWzmf42YcLEqHBFwKsKAGumv7O82p9ypbSYQtBdrrdnYZRyZ6XhGgZ2IkvqTe/bh93Gb/lcTNKKhCAPfUA6i/Pp+wg65cE6ef1jncuSzvLAqUDJI5goO9PeYx5mU/Ci+6ouxfPL/jknNt6zvkxKUmiGlrizee/a2OMLwhIrVTm0NftJZA3CDRBVoTCiUQPX19tMUv30s8+FHdpEYK9teA+cfPdYoQ1bnI24RsvjvFe2v1HIiyBK+mE/qGMRMMGR7WJwzFoC2HYGBLBLXzOA3UQAew4qISOxuVU0pgl+hZ8prWWxp1/LRRVBT16/IxP98p8/OrlwcbpRQ9Iu1pN4LV00Ly1AKWbY4IFpzgkzUn/sw/PPPxuUMOMFaSSOXVAxoLAFxRkrEvAYOlAKar0U/ZnJTqsUKT5bBTJKKLW/YwWoih808TOB1gboV47+KK69QHxzcOheM6gVJNG+S9Ok3wYKkCOvzz9ftSkiS3yuU1d9HpGlhuZ/gZJm+3L0fi2+b/VLv2sAi2iCdfE0f/ErEYh3AWYMIgmeNmU8vSHEElRYvYf24B6VVQuDWtn3PvGcSvFSngBW9BDluy4SN89cxa+/83E4sHJQaW4ZgmOvb0ov07zy6KOPx0N403VvCf6PCJfQuJIkZlMeep2MhSPLQPK95G/mjcSQANDR3fD3zCSKgFYj0B8nuoPpQt3oT+6D77IVsf89qzanfrsZUwnqO3BkYzpuArqm855Px2xm5GA3ZPLDB/Al9chqgcYRtLQzKGA/nXkb6drdv2ldugiJnRpG/dHinLqQXRpwylnppUPb0mTE8puQ3al5dn6qo/OyuwaEk8ur7kZeglLhwumj0z44NZX1wyk7WfYhoAC1coFsYilHYIsNYgC7E7TNMa5m5VEuUIVBPiyncz9af3NOPgWD3hlKBMMC/s8G1nU50mj1qRDI0XLEYJYesXRnFk3wyKbQ8AZnSZ1aNvJwubmaQt57EBlOP4jdT33vpjSEzvIhCoqD9EnVkHq0nS7siX/1nnT49DPTPm6+xkYWRgevh985chgUEXVicQITKF8cQAN22yO/TaMZNehBzKVTmgQc4PAaCOzR6Kt3GDZXByW4wd+rWZNuucv8u4pOUiW5dhJ8r2quSQeGke2DjjUMHQWFg/vA0duJXU1yUT1gBBDQ8DQA+kiyoQvE3BLjyOGDkV1Zl0YNQ0KneWR09+9j9rkZXw8HaQwcWCe86DzChBpwyAHyXzhdg1glROQE5caDw+n555jjzqM4mVGTe2hkcziFAfGLTFhZg77xlCnIffH6Q6lGPProw+mee++PjuLhjEJWUqga564j2we1ZMjAunTMRMZrgnLKjT32uBPSRz56I8aJBI1E8FUSh0b0VKWJBL8zpkNVxPciGOSK7LZ8BXmf73//B+EAz6YBRT3hF5g3/61vfjP4fZdeehm6qG/tnaTUu690ECXOaeEI3TveaxjObMWDU104uBZoE5GBh7HLHD15gxpDeX86cK+jQDwDhYJnrAOL8rZ6mAQdBt0tiMcbKMtnaoBCJA3H9+/l3ZVE0H3NwtkXwa3vWxD6Q+Ekup1zqbxP0qUSykLmiwfn0Ck2nIma9h1p1ZIXaJzsAr3dk8698HLONd27jCRGmC+6ygxgRQFEbG3Q2o0d2rkFKbGeQ8iXDUBGbUYaN3k6tBTODUnhLhJHMFPeuzF4oIQEga6FrZP+ZEm7hLSUK4pEwyX0m3aCWDn03QS+FaCwg0hqGrAxi6Fy/OnBP9J0Ck+aa7n2ujejxgAHNux6H9++4MwHb6xU1gtRf1UPeJAR5IsSGTSbIMifLyWR2qJAp8NhkqTKjQTp8doLlLToYs9rXhKtLzl5X0d0VA5sHQH+IIIzS9UHOWub0O/2LHlNNVKYsCGW4uWRRok9tCSpZgUCpeNVDSVPvgokSqSQ9Vjy7KOBzg3ERk2HZ25D2xISyQ6oVDNPmJmOETkkuN60bTfNQKx1oE8lH8tf8v7JvNjoaubVrDqY4KzfuCGqaqqD7KKU7n40SDVxqscn+e8od/PpHnZdbDYZwjQt/VUM1+D1Fyx4keaS/umcs88KpNYJdWPUTeYaPfPSlrT9xTCBLGSWxenbqE56ba5BqA34XzQyqV6eS6AZKeyjh2TULjfR9AUNdp5lcKD4ulQ+z4avFYoSpYBDxC2CnPDDeXhLfrYmPJlikKk6JC1BH8u0l+KePU9ysaVDGmgS+gAAIABJREFUCDhpo7KKAaigDda8p2fdYRzSh7QPnm/Poh8FCuszMBnYDW1DXWancookeg5NRqKG4/3Dge1imMHqZS+lQ6xnNZVZHVfWXlUNhEQDDfCte1rTaeg0j504leumIak09KIcvQv/U1qHksONP17ra+XfzyYxJ+9+FHYpzh++yCBcLvwqKpTPPf0oNr4+zT6eKhvg0QsEsCtQbGmERnnppYw+Vq7RakspSD06wC5HNXPnvvScPA43SvcRYGdN53jABnuhFeufGbFUvaT8vovgvUhsfI9ympF7ooMM2YpLO3v7ECjpE088l6ZOhcJ1LJMHqWpKg8h9SFlOLdvdbEOKdXmtdTRYr3QmAM9pHz6usnZgeoEAVllL99RAkOuZvE+TtEjoi4KXTkMtKlWucfY5WSs4f93TUZyk/EwyGaXvWoq9VnHbtz6KgodGphIjPohAoT9E3FaasZ5GVmNHOpYu4jmgd5ZHfBGDgW6FsXkzM2zLAfvhg7rpo3QTQt75Y/Hil5kVPzZGeJpZO/t8OhteLl41ZbuN7XsxhpvSyNZ+aVbNkFSF81vdyaGYNTFNEKW699E0HC4aUy7TXkpXbcPGpEFzzk2bKgaldQQZK9e+mt5+zknp8Px5qWf1mv9F2XuA53leZ5oviEIAJAGSYO9NlEiJkiVZxbYsd8dxmdSZ2WzWiZ1eJplMruzkSq7J7s5sytrxZHZS7PSMoziJ7cRVcpFlWbJsybYsW12i2CvYwU5UYu/7nO/F/5OJ58pChkEAP77/K+97znPOec5zynmM4uJXv6M8uPd42bp1RdmMlt6x+z9Xlh0+XhYxBvTElJJDZCWm5jINakF5YePqMsKs68v98zNSZ3NVJ63IryUkHVCNjl0UAiMpBG7YcTknDYDVyfjwz3ANd9xxZ5SuBsh+Di2W2xmzFAPdtQCsYLaVlXWIwSjZ0xBCt9mDTR/GjGjoCPImLijnbhsNr0KDLsnlNNmxQKbhvn79A+8ry/a8VBbScdijGgLd+VNwTo8B8la/891lDAB7mnS3s+17z46XvU8/S8MTI1A5Becpr6Wz8ySduyMPf6YsH0ecn2zoZZrnpgGwkSb/FwJYn3sjABPRlhl3fDk8V3U0deYMMaAEc2gFufClcFjx2v1kYOdiAJxgcpZoXFWB/sGVpWPOsjJ/2QZ4iTRm4TDPUKabTTnz2IFdZQmajt1yYKdw0MpYAf6VZVGFICRHnDTGvQj3IKDj/aUPdFEqHIKfLYXgPKDRTLbSKI89+pWQfBPE2uXpKGTlTIZx1tcx3GMpwZeT1+77zL3l05/+FM9nDtSCa8ttBEvzyWR/6r5PlKfkmEIzeMdb3xBd82bVVpKB/e63f180UPTqjHWsAI/jJxwzmRN05Imb9TELqWFSc1MpoN///T8M/t1bvvu7yrt/9J1BIXgPGdhOsheKvP8YSgVmIM2gVSBVS1V+1Yk4I933cPBCqIUoZcbHIigRvmbvvv1l3749CMrPiayLr3XdKZvlxzKu2+DK9a7z04gpceU+1xH6qSaxagn7GF1oaV9+oYoBNiatg1eoE/TvdHhWGmoXueDW92sP6mq2xPvQ0kpsAdhWKdSs7Whw0aUFTJ7eVXY+/w1+RoBJBvbOV7+pzIX3PU4T10UqCTYd6SgMuRU+6WUtHN6zg1L28wRWJ8mmXEZTdhPNeahL8NlH8NndN8T5LSbgnoQzdgQQBSeYjLLnn+CjGtcW8ExOu1OTkAqbM8gasBPe4DaHM6zgmh+47z4alhirK7Djvtz1mrvLT//MzyWNoHEc6fjSXkR2rU3HLsubCVACxDTZ4NA8jWxsNnpENVDgrkOMyChL2t7jzJJnNjkdXgLYmj33Z9JN5KR3sV9DApG3Pc/YpvMXbaTTwfAafi44dq/VTKtasLGOmuMZGAkGtZFh07SzlF8ff/jzUQE4RbLjh3/k3fRPHKVJksQJ17Bh/dpyN9zYk6yrUyQFBPfjAML2j3a+sPbSZ+P6cJ3thkvrIJNFaLLayJS2G0AGBzBF9SVApHxb0hKoGsptJbDz2q1+naEx03VeVQS+67veHHzXi9gNS6+jcCCtyvi+Yfc4vllxv7pfrFgm4K6VDTPxCS5qibtW4OqwgsjWNkFRzWYmiz+Pk8dKXd+qL+o1N3kj7lPSgPxIMGyvSv6dgaYfvj76PaRgAD4dBep5BQBSGcBAgfewhK16Qh1OEKoH3BfpGaFdyvcJ/rOZ09dpN+q0MP2nvPo5BH0D9gTIsRd4yzFX41VARsOesn57tz9dziFDCBklePmxY32dQ3nQFz56erTc+qrXlfWbtkYjmX/rOdeKxNXgqmY8/yXgtd7b9tdGFzyfRMEBnXoAsDtffK58/SsPMtBlTrlx67WUx1GlQfrwGQYPuI7+1TveVub1so8sqzdguP2Ydb22qB8GD2Zc2asBD7LMHwA2+EPNM/fZ+42BHxXE2kRX94LvUZu6apWrgtls3AQ7SUUMmT/2EVHIgw99HWw2RLPkDTNNXAJYVShiIlimOmbWkf9ov6ZqpwPA+kTwQec57ix6i7751PM02klhZJ2wdG/aupnKJMeMmQIE2204SBvkM6wVBK+9HeTnGeR6bvcTfh8c2Hve90s0y6eAsqXl0DQETR8kM/r8izuYnNRR7n7t65pSoSfEokH83ixsRAZ23hMNqd9n2cSb5UkIiE/DDzw8fKysQIboDKUnM7Tbtm4B+W8oj5Jh/fbwLojzq8tqANX6fXTz7T9U9vZfLCeWzi53vOZVZeJr28vA3n1MiUKiiMab7q23lUOzF5cTHQNwOHaWN0ETWHnopXKK0re6p92vvKM8QdPRPLKqr5nfUXZ84q/LUrKTQ/zM1Pll7uZ0jEelGWz2krJ79XVkYJeUKUbnziFajPJXSK3MiikVRuvqPVaDEgCd8v5xxsdZevbTtLsbM4wWjlsAq66jvMZBuuvnwXUUwNZGm9ZmSadXjdvVAFYDGsMKAO7+ztepfTkIsFqxEmmpaIqhg5QMyBSd5N/6o98rq/a/VBZQkjFTMYYDRXy1HB1aWVb/6I+Xc4y94wmUfpubGDG459nn6U6FYypvVFBMyfz4fZ8p5756PwAWJQeyRlM0ThF7cu45denqj+9kHGwSC6PJH9ArE13dYxh29YYnAacnISAeWUNpGgB7gUitj2li/QAss2OW1qkRASIQqO8iy7poHQ01g+UCUjoDlPfPEqUf3b+zrF+9nEEV6AF2QbOAthEC3FzbfDKgo2QHzVTbcGdEqyyPm7OL4QWCWKek2WBTgdSXHnyAjMMZuMtbGH9KQyDW26aaz3zuAaoIZ+GGcQ9XryrLue8CWPUq++ArvfIVry3f+73fH9n2z37uXrr8yYCTXX3H299CgxeZHPZBP1zZ9Zu2RKf+NOt/P2DR2deCVDP80RDJudkApdMLsEkTiNN/fuM3fiMyIe8GqP7MT/0E2aBvo1bwiSjdv/a1ry+vY1/6Nwma4DtjNATBfjr9x58dAxTEc3B2uEYf4+TfSG9x5vtxgbP8VQXEG46fx0uH5Fjk9dm53ThF14DHOgFImCdtBy6gAvnSIawgyEE1yBpAssc1YDYotGrZn3Lp6kx3nZ+lyu8EYGv2sK45wXd0WXNMHaTNjGaRBRlyn6fOvsRgBiotBGLzoUItWSH/nWtm7ThK1kSXALYH4NdNNlVFrOGDL/FM9lB5opmly3OklMc6I0fLs4P/17WY4HsD4JaqD1ZXeTXBSvCOZzITrvMEGILAKus0ynFGxwBGZtcA2Jl4nCxPP/7N8siDD5K96Q9q0DH27s1QRH7iJ386/v7Kj8p5tOKVdqjKztgIkZy3mjBo6Av8zAxZZBS56GjqspyYaDj/3TzLmmnK0bQVILUkA81sz8YhGzTa8OchzjKF8EIDYHW2Tujy8sfIRKZsliI2NPhIjeF+++neq067duH3cuznnvhqZP+OnjhV3vzd70A6aA/8WOw9Ntf1+3Z0kqVwHD5OBpY9pgxZNIQ1oLs6tPagzSCrNiTJvtyxa1d5/x+9P/SUbX79pV/8Jfita8N2qorgeXm8kG3D9ivTZVBmBeIzyGfdSTLiKAHcrXAely9bHnvhPPquSsjNoTzaBwc4xh9H8ia5rgECvfeWzyNQ8Nmn/WwHrpU2UzNm7TzJGmhUoJDPp46bzaCmqlT4HqEU4PEb2+vvW53cDVeA38cyaECC9D8b8NSXNShVzcB95keoOtiJw6u1A+ehN11UeQdwltOayMg2wa7nH/ecD69frnHcV+Go44b5t7JqUkhimmaoRmTWXKnOKXz03h3PlfMkhqbRhLcsLb7wGhxZpgzeqfOTZdttd6FqtI2gsAF4UhKa8nbdN/8ccPyngOifuLIrflCfR+xHR6Zxfaow7QVzPPzFB6ik9AaAla52Xr1fenbGUFJwMIAjy6P02XzU964Z0/ZziQxs8PybQFie90xM3GQiIyPbVDWbvVyPXfdva++2QGe9DybcVCEwsRoVGp7JJSiGDz74ZWz7aqq5C6EE0aCH78xR7kptKbvZCpjq3m0B79bvkq+MpyMxdAGQLGd4J1rgF/HrTmlVJ/eG6zYFh9gG2m5tdXPsAKA1IMNvRIPXTJDWyrbO3J+r7mkEKR987y9gG31ALEBLCRpnFo4NWd8ig3ri9DkGE2zACaMLywLk/VlgnlgKU1t2MdL1zttlK4ANHh+LXwL+yOnzYfA2MLf+eUTPl8NdvP6GLeXBLz5UjqED+MY33V2oG5WhJ54rG3nP/T2XyvYFLHAi3ZuWbS3nvvaNslTq3sZNZRRJpaOTveWbNNa8Hr7i8jNHyvmHHiA7QImLZojHOY8uwMYGwFB56HNlkCaNIYwveIFrgnPDsIMyi8gZIHOqd2nZs2JbuUg5vmMuOpcAWDeMFAJvopmnmLDUBmBrBvboscNRwpjJwFLONPth6VAO7OvIHNgQsAgJpXkAmsjAXkUfqAbJrz6IBLBJIZCzplHRQAhgj8ObFOiYRRvA6S+hjJ5OlIYnBj9MkR16EgC79tAu+MAaGbseebjcq+MA2PU//lPl1LatBCMTZQ5OeJKAYRcl6mXLF5dRqBxGykt5ZkeQchqlrLeC0b4I0AA2uWcBYC2L/MsBbETYOhkjRkcl8vykEKjPK5f1OFnPYQDspRVQGHAYs8mA9+LQlTgaVc8Wushs9F+n+xaXhSs3Q0GAnwuouERZ3rE1R/a9RJl+NVPIaLhilOwhtFotq/eyOIcWMAQBQ9sNd8+SqYkrqwZG851Er/J75pNdk0dUO0Nt4DIYW7t2RWRN5FfZyXyW4R5qx84lk6aUh0b+sa89GqP+1GN0TW9hnK3ZX0tBZmTUy1RtIwTslQ9hQ2/cfF005IwCWE4wcnIUwOg609lqHGvZM7rAzb6TsfD5fhbFAje1TRJOEtLhmeEQ/BncCJ3MIgvozEZmaTs/009IQ3HeOoED1xTrKbhjTpfTCdGxj/ajYGEuZWLXkw7NkqQO/BwZ7/XrN8Qs7eAwujab7I2NC4LIm5EdyvOhzAjolxpgNvYMgF2naid58g0vR2ezhVDPT+Br5tpMUvI+GxH9SFllcGfZLMAWRj18Ca/zQ5F4jzHqGE2etUHL7OlDNNHtJOiUd76inEf+7XIn4BU5tvMTlsb0AtCenCoF+BOiHjr4Itn6/WXBgGbdAIBjmll0UluMDiYTi53o6VjIKTh1yipINqBVLqJOzmC9HRRm045lO0cqCyqmyKjvjAy91YB12LYz0KsUyd9yww1lDoGp9+PKCk1YiJZjde4396Y2hng/6sAEX1dF3SOQVou2WQuCzMjkuQDNsvlfpHlax6qZ5JqJrZkiKQQxPRG76brO9UbW+zwAeSodke9rRVhdVR2g+V4VJiw7h5yWgVNT+p9pnuJ3Zm6O7NsR68X579ehQjAM8Pk6+2uQKsYJAq+b0F61+neQ/W10NRkqGWmH2jPF3vt2UOXvo5TNq5WH+vg/fow1cyqHR7D+f+RHfgRa0IZIAph4kbITlIKgFeSxT9JL8TA85ZUrVwVd6C4m9O3aibi81ACudT70GCfopXPNQQrhD4JzXwFrFc3PIMKPMRU1IpPWFdduEFOBZv48gWfk3ALNJNWg/ruuu3imkWwyWQQoYS/4LEzAuIWCl90WEDnyuIKDmWNE1s/zaoZPBJBNvxM9LHEOV2beBO4zGWbOq2pEV9CnLbBJLwOlrICHtBoZzMg2+gTNQKusxX/jgFf1y/fvfKGcPTUc0mpRgm+qBLLW5VWeYw9v3vbyshVlEVhCsY7j7NsC66sTKvX7GqT8z3iy6Y9bgVyAw0gwNfuOdWwl1KBGPvgqqpfrVi6NqYY9UoSYWmnzln4kahNtwLO+b73/dVPn+TWVlEgItgKNuvdnaERBKcnE0Hf6aL/+1vtb9fARqx6RElnisUcffRQZrW2hez5CT884g4HMmJqM8JlVelH1J+1BY03oxbrVZ4gJnfbFwbtZQ5ds5G0oT2LGhdi3ThVgAkMIkFP/Vd9Wbbo+otU4ltXpej3fCcDG/fzb//rvWS6GMtwywIZmacIIYtbscpKs6bPbd5ZTiIbffucr4QIp2QSKtmRHxGFNQg6jI/UsaYV5VLDYTRf7Fa4cmcB9B4fDAQyhmzmJDJaO8cjOQ+Vt3/89OJOxsuvznyg3k0lZhtMcA1DtpbFhB6BmzbV0eYrYmZF8BtBxcgweCtJGtzOC9Br21+4vfL4sw7B20zH6Ajdjgu71O9atKIc/+4lyHcC7i/KHQGQWWZlzEPrBrTgnnB40ieN9ANjl8N3gX84CMFQAmwagIziwOivXVG2s0HkI0J0qJoCNEk4DZB2NaIQjv+R1r6f0BRl+GRJKc+D+pKkPCDuz9nIxt3QNo0M2uLQsOCdPYHzMwgpgjxxx/jbTOpDqWMx43qWc2ygLzizCIJvpMqDomff/t7L+6N7SM8FEHBbSBQBsJ1OsTi5aXa776Z8rR+G6UGgo84imx89PUA55CU09SvNzuum8p6OeaOngR/6xTD1BKX3qNM+RTALlV+QAwrn//wGw0cUYtU2uRQBrkwc2uYdjXWJdHAFAHF5JeYkSht3MXYxbNaL3fSbJws5CZLlrDjzf3sVlEbzEyQ5KdPCedpO9HGJC3MSFk2UFEm8qENBPXs5zj6RBqAc6H36SKgSK5jv4wXGc8nt6wrjLOSUQoLzvkIkQI3dCVDTJydUeLQfQQFS+qZ9nfyOTeaYA3OpJSjUw4y5HrJd9oNd2hOglBylYblMmjmyU1+AmVf1ADizEseDnXiCD0YmxFQhYujR7eJr1qXEzWPJrOt10CjqRKEk2pH/XnnSB+llFqw08K5d1Lk2N6YDgI+FoNKbfeuIbbM1mHKLlTZ6HgPQWRNmXMtrySRoyduzYHvfOrF5tpHLtW4Wwg/nLX/5yAKcQQQeUD9F5vRwKghlkdSClJZzA4e/ffwAFgBOZvQkpoj7WLKMscQZjrC87urPZhXVM4Fi5se1gZMaJcBfNaIUVwfn5IcjVaeXQD3UQk3LT2TGO/u4xeN+oZ0DtmI1u8MUJqCLLNpOFhYpEJtasgwLzpAUiY+BAh+MEuJdZ6wsZ1TgbrltHmU+HMxljp1PxiOdDGZmLcPsUf+969jxST9PGuezaVwKtcg6ro4ouYwCsWjJWYiZ4r0mCWMXILcsuBrjeQqOn+337jh3lUzhFVSWu3XTNDMjI7Eqrq19DVLMzYTti3Gargzc0OhtunJy9VsYnM2o2YkYzJgcJZ6RAX5MZNetYszk1wxud7DbxSAji/PsEa/x3UdlDiRio1rh37cwJIEJwOZtnXp2bsUZk/lm/WeJOLqhfDcZHUCE4dYSpbVzj4aMnyKxdH40wH/qbDzLRDgUK34XX/Zsf+l8Jbsl04VhVE2lLUaVN5V7U9VMz1FWOzSDKffJH7/9DeIrbIwh0CtGr4LP+4A98f4BP70Vm9pERHJgfPQyCt+0E+F9As/jOV9xJpmpNTEgUoHo8ObAZWEVUFODVLGWlvYTUV9xn5SDyPQII8L2SktodqTT1Xnks17GfEQg2gwZ8nlcEMe6FKO9mhtTA1TUhUPX48rNnw1PN+5IALD9SOL4+7xkQpG+zEdBzzegp1kV9vfZExYFaVfA9HPddm+b83r2oXJd72uvxGfqzrJIkaIoAlPVqE5esG/FG6slbKYQLT2n5EDJaZ07koBUTZMFXd31jZ0epBF5CLnPt5m3lplvvDADrL6sObHORuc6bTeI1VhpBq8Gt4VC0/0Hz7/a/m1lPBowRTxOk4pNP0lD9cSpg3ufL+JiF+M5uqEFLoEMODWCzCfQicOAZVuWXyoWtGfX2t6485RYmbc/A1le2aIYB8Lz0sIOtrGx7tapSKmqFyJ4dsZmUuQCm4mTC96/T9yGArU1cKhGEtrFJimbqWs3+V9+U61zaViZN/N4KkJiori/1fWPENG8UCRrXrJaDi4x1DSaQU2+g43FdWzUwr5WgvLZmXc6A/FaAUe9M2MG/e9+/n55WWkeSr1RH4h23zQQX3NU/UJ7fsYfxkPto2FhEiRV9U1LCsyQqO/0Go8Wph5xKo90SN8sT1rw6XeLkqYvlOJw0G22WLl9dDp5VX+5A+b5Xvrkso8w6cnx/OfXCV8ua4/vKRqZy9JH1O8SUrZ3di8qFRevL0DWryqx5HXQFT5Q9+3aXLcsWlH9FOfdJyrgCgsnNm8pJSpYnKNm9hc7jPfd+sKwcYbLWWSIjmi8mAeIXcBzz5jleFWI6GYUxANIpJJp2r1xbLgyZ6WOjIiMl5yUoBNyY4DyyKYNJZkSLMchZ4OOUSIaDC5sAdiL4UEHad9whn29lZvsZAMvy5ZQUAtQYlaUhif+fifRqA0LyA3OBZpTkQjF7pQ0UHOjMlbVZSkep0lwqELiB55OaHwN0Pf/HAFjuZQ88X/JDNDfxHCb6yggqDNt+9t+V4fWrI+s0F1A3dnE6RoUuooQ/TglsEaB4AI7mgb/7SOl4Cm7MZXiolwF/TPCaxpN3BTH9X56B1a+F1eJvLNVOWeKODniADHfjKGD24PK55QLv78bqgjcTgQNrL8aMsu56aOLqoIlr3tKN/JTxiziY8WggvEzjDZl1qBkOMbhEiquDLnMz4HZ5z6Hk6fjjPqkVhPl2vEohEMDOpuwvPWYejsrNbGNSP7zi06doHlAKjsYdhdQ1xpbxJ1lTdlvLO7Lz32s6dOggz1ZJKXl9TidCxsyZ06hShNQQTs2GheDTscHnwINeCciz610O5AgjNC1BOpUkQQOwiVK+FP6aiTHTK4g+C32gcpvsDr5ERaM2TFTqgWumOphDhw7RdLY3NGlvwDgNkjX+kz95P8CJwR/ODo9KgGoOpfzKf/zVsvnaLeVjH/tE+fznPxsDS8JpcE7Oer/mmmv4/ebQcrXJTUcmWF3Hp+AzeISs+ZBEIsDVgKmiUJ2bQYwZ2whM+LeNiOlk+6BjrA6QXsupOs6cqd0K8LqiOccxuE7a0yCm+LUe+6z0CEe1Bg8cDv6ZY+XCyHPl0tmDvBfB6NwlZPCX8rkc6bV1cKWHIusQPGMUKqLsxVudHDnK8Wg26XOspedDgMMku9lcKxYw5MachDcbJQNHXHZ22ayD5nDwJJPHWMtgkYZs9raG3Wanc0inOT1uPKgsZDEBFzHaFYB7jnsmz/kI1ZVFNHq+4o47yjLk2CqoyUxrGveazaoOORysuo3N+8XY2CgvZkYqpjLJdY0zaiYI8p2lxLHIwGvPWsfOak4C5lp6lg7WH80+Srs5iQtg5L0HFJ5nfrNWPuQlBZVyazlutzYylA/MqqebMRDzI591AjmvSdWPSXQ/B6icHCJAd4zrUkZxHqUn4v7PMpCCY7rW30SzYg9+5IxNRXZJG2g166QCjWxCs2HNprPM7oQqDo7Y/fM3f3NPefihh0IaS5uwGA3RX/3ffyWSEFF10K6bOaXyo0rJLjSZ//RP/xRbMFzuuusuhor86zi+GW+DtggeOQ/BqPte+x/VO5y3cnip9RoiT0FTyIx3gkQ5pVbUPHftTFABmoDD+1RtQICDCOBaACavO7/3PnoeXnOdvKR/yoyqQDd1aJU4SwApnSMTI63Ss1mrSDnPZBpjzcSaszlQDjRcV/xQHw1xUjgiQRV82QRQgmff4xjapTYYRrNRc51mteUuew90ZEr7eXwJAkFvUcGHqtUsmnsOkY0/fewQC0kKHCVp6U42+GCsrLKN8rlqw9Zyi3KQ5tdizWd1pmrftP/bv50BsDGEKXmimUSqdfrWv5tkd94bs64GYLxsdiBY13gPiZLx8pF//HioFfXFBFGmC+In1yymysoYdzIroZNr4FpBWQWy2r1aPWkPJFqUB08r93TNtkfKKypS+cwD1IklxCOcZ3tm17/R9tZkRpVQtDJo8GBLnKpQNrnO7mVYAhlYqxAeSwqWr9FHWrkRuwUtqjHH9RyjGbF57snlzvtqVU9anOvRZJDHsLLgsQ3STeBId9GOa7fmgWOcUKe9qkFt2ors5aiflTIj9cpn1u4fZgKUv3vPL047zcl1NyvqrVADlD0CbIAQkJShcxpd2GG4rLffdiuRBsadiKmH1PmkwM1ULw9s2okbGEjnGIdsBj9TE3U2IAPfgTj8xRBy3880pdeRbViGU/GGDR/cWY7v+lYZOLq/rJaLdwmAOWdRGZ5Ldm79daV7+UA5wYSjw8dGyrVrV5dbVy0puz71iTLABphHg9ghQPARbs5tN99c9n/14dJzbEeZP04pl6zdJGoD04AbAXpHOCC2Dnd1irLuhZ555TjAbRSA0Yn+7TyaTmxFNyIRTJmV1FnZfR6z5XlQpts1UOcxQjrQFAtXfJeMR+NA7PRcC8dqmJnna9etD0cpdquGxV0xY4Bjk2XmxNKwkzeMaNwzgulBylTyahVTjnna/Mzs6wDAxOyiEjULAGoXdr2ZKTRcAAAgAElEQVRQXvjTPyjrTwyT8QR4WiYg8z1Bg9MIQcO2n/nFchJJGvkfs21sQoXActggjrObjOZcQNwgRPqDH/zb0gWZfsEURoXI0uzlNAFFt5nUhqfTvv0juxBbK9d6hbgTTVlN6Zh4vQZRzUkg9Bl+sJ89fnCIKBYVhHGA4ABNVbK9zYAKJPuYR987b3kZg+s8nyxaZloNLsiWAl72cb1q4c6le9l16vCMmGqEUVlANu1i8NPImMRmtPs2y9GKOOuoNUBmBGszzuFDB6L8JnAT6BnFKqlzYN/BcGzRiRv8sI7gcaZgtJkVZsQDim360pgoCi4QM0Mrp1fD08d4vGUrGCKBsb1EFeA8ZUMntxkcrVyxKhyuq+M0TZJV/Fq5IxuhLuAcK09XXc06fUcnfI7jHDkyXA4CqPft3U9QhVQc61JFDB3Zz/78z4cCwHvf89scQ51LOcB2/uZz+uVf/hWkwbaU++77bLn/C1+gJGoTVzZlObxgFSBzDeoeN1x/fXQsL6CMqvHXSI2QcdFZuRfkW7rXXafnVFKQl2nJOKxAOpmYohVOnwlzVBWWoQLhdUfZO0s1M5lHF0zazczQhCM2wyRfTrI/Bs7Ocv+toxGMDx/cx/CKA5wP4zsp22OKaS6aTyMeEmxkbi6iVHEcnuVS3ldda/l8utHjcL/OItknEjPL0gWfupssvcopcqhDzH4uo0CxIaoQdFI9kttptaVyS6M8rtHV6LMf/U/bIIAdk09rwG/2HyqH1+NzcJ1dFtyTyYmQlWuIUa9Nybd2mldnkTy/LOuF84rMadIB4n7xw4BIUbJNNRhfGJPAGqcYSYnaoBNZyyuBUwWvtaRnOVRKgBUKS+U2ZnmuDls5RULCjKXrzE8/gtvq9TUUk+AsN1nkzOTkc66lyGNUjU7DHYzpg1zfZgIlwdsoa/4YFC2rBk6xGiJYsnNaSk5MKazBMccKhQN9V5TSs2lJUBnTFG1e8qlyzH/8h38oX3lUvm1OOLzxxhvKu9/1o2E/1ZXuxx64ty6T7OgAwOp8P33vvQxbeCkA7M1QGeZAcXJvxVx2wQMbyQDT+92pvJogkSBoGt3hHOqAjaDroG646XF6QtifO3bviPuwDD6toNDzDFpNZGEN4AWVPstmkIXSagEomywpv0zucwYCStVFs2PQNAQYPvPcO/7e843smJmu2FmV45yjUjtRmahWvGZt415EdiybeYLawHpxzzo+N6o8BAcCKquvroXocCfgGz64F6oUNAOCE9eNe6DygaUchU0wpROgHR9KFcUK2VEGApw6ihrRlMMMmlGykQ02QQYdEQnGNesJqrfewP33epu+9ODaZpa7frSX7/1ZDXQiUIj7VqkH7oPcs/51jZ89VOyzCOpyXfmDc9C0HmUy4zgVuVniCqtJBHirF9IcPHYSOgHXwh8L2tu5uRVsJYAVjKY6iPe3H/9g35H3VduQDjX3SjTdeX7c26z+et5mGVMir/WR36cspNUUgylJ97EzOY5rUfxqoObO7ijffvI5cMq6WNfS2K18dpJBlrcakms809DujzxUoJwMxGrA4P0R5EYAS2IqJPJY+9gYJfRycqhVSnuOct0pE+bQoHVroP9px0OXOIeT1KAobL/JjAi8815FdZ8vVwcAEaD8/Xt+KTiwnpu4wxS+2QL5j5ZnET4p+w8fQUVgO6Buftm25Vo6OVmYdoTjEC9qVLzJEhEAsXbgxRL1pgOAL5EJnCIrcgjx3IN0dL+cZqJVy5eWxx55rGy7+UYmaswvO575RrmLTKpl7GU96HmSkfs8nWyHjXAZCatsVdesOeUn/7d3lsvobc6jG1gQ8MATT5btjIR901vfjvTWirJ4GoMxRjaI6+l0QpfyOUROU87XdrP6CegQcI/xkM6b6XKcbUQ5KV3V4h/lBqvzeF04UQpTP48Uo/+Fw7KxIFL6qTXogzfS20Vp8Brkl0LAPMbRNJNx2jII8awsOittgU6oD12i+wUmSZkBXsoIwGPHT6LUcCSaesxcSSFQbxBPHc58EYTyszueKdv/8k/KWu5NpzJBLNJRMtYXeKinANM3/PQvlHN084/RqWO5pvPEGTpz95W5S8gy08TWzZz3Qbr/D/35PaUbZYe5l+nOj0WfG6kbQ1Un4LTTIGoE3LaTYs9MNMjVy87cg7tRIXkUCNRxJZN1cA5GD1A0znkuhc86TZbHkpxgoLt/MDJoU2Th126+FT6jqxeuDvJJ6lLu2fEim28NIHcwxkweAZwodWMWce0apmwJBgAfF3COXZTYNeBqHerc3JCCtCr7orM7gWh+yMpoqKKcpgFi4pDTanDMyQdLh1k5p7XU6ihHN0409DVOo70xyfey2cn7ltJLTpcCqDfOX2kff+ZXVQNqR2ZmdHQYyBHxVdkeOXOC6Q8zxenZZ56OLLzG0aYRAVfUPViL/QRjP8Uztwnx937vvdHMZoTtGjTzK6D8tV/7T3R6by4PfOFBMoF7AN1yrPuDzmCm1TKpzj6mDlEusixokFXHFfYB9Dyv0B2M7lZB+NkwWOEwImjIcapx3Y6J5qbGiGaAtZmduN9tH60I24WTUXdkjgR24cSzKUauuNeQ2WeoFQLqcSSv4OVbAZHKE04b2olBhhj5+InTND+ujOlXFyxHY7tGTp8I3csEisRQ/E2oQoQ+L9lHG+q4B8GLFzA2PFwzSgLodk6dFqCCv+xqtzdAQJmAxFKt96QzRqxmNs9spXtYzrTAuEl4NJnUpvkqMlppKdo5fR4rNBKb3/u7aNwy82pmwwbQRi0hHKi/b7iU1aHXEmEtQdZyXpTVw4bbfJaAJ8GMDsmKEzzOcDpm9apeL9nyxhFdXaqu5cz2Mm2W75X/ynURkmC87zmqE7FeDf5w6nVQQZQvCXaTm5eNaz4TAUYFx7lnMhNaubc6tocefqR8FBB7iQyaDYb/13/+P+nAVtdVnU3vrM5ZujqawdI+uG9f+tKXQu/0Nhrs7rzzjtjf3h+DPJ/dCHtBv+kksg4aj8gWYCcpi0LbijwQo4gnO05mfdJhGhfhcRLAHibL6L6RHiYQk4du8GLpVttvk1QAWJ+Vj94hDsp6ReCib8lpWtoyv68l6rghoSGdVZ0cuCFYywmR+nczXKE7HWODM5vnqLQK0uJ5RkClP3fLGSAE5G3QHcfkdzG5i0Yf90g396wH+k1M6eKPvvLQF8rZ44fQ/D6LH4OKJtj01Boqxcx21241WXl9i010o9AS+9GH12emjJQAxjNi3bHnZmNzkivp9TVDgAKwV3DvrTNZVTVFW8YlgKrr0yM2oFe7YrLK72vpPW5jeqy0rfzTaoT30ebkE1RV1CW/3IXCCDhgLut2BZrmA7NI+gBitVNqoNa/r1/b+Z6+V9gKXjtG5dtqnkGBFcSs4k1DvRqItW/WVNvq3kvRE4NtA5TmeryWMGAZ4LZXaYJ2ZPVH/VWbqB0FbWKRjOLTz9KPBMXRJEeHI9zRfe+m43pSOpHBfDy3KznGrbuZgagfLtFJrsPr83y1ixFQ+UyskIOXoh+koRc99a0ny5233xm9Ge59T3wSWpcSe/qYQFI+pyYoSl+SAUENCqrdCj/7YTKwAjhLuZlkg6+lrpdAzEiDxSkv6NkXXmJyzXFKitfAf1scXYJqwoYUhjc1Iv10knEcFv+4mxoweuDwCagEqAHAm9u67bpy4OABJm/Q/UvJ7OUvv5XjnC9veA2z2B1tB2B+8tsvlAe/8o3SiZzN3qOUFbAy3/+OHyqrkbxasmgeJaeXyucfuJcSz4nyyttfX2592a0sJB3mGYAXC32ajTXBArHRwEVi9VoMxL+JzWO05FkW70ik+zFiZC3ZTRGlhpPk9S09yoaHxw8DXBh9G8U1m2QMY2pavvI5zFAt4br2UspdTQOA3EilVrwprtmMavLh50dmECaIVDVMlkXPU8qWyzSfSVnKL9mI4LkJHky9m4E12y1uXkrmbPiJx8qOD/55WY9DViy4G/mrURapojMja9eTgf2FcnrxujIKwOtEQHwa8f39+w6VQQDyPJ5lN/OwB8+fLPv++K9K7/5dZe40fE0ArM9TYxxyM83CCusaEW/7cm792x+PN2sg5vBoh2KDSb+AvygApWR7gkEUXfBYuygNzQGUT7J5+sn2qCfpmusdWF7OjlFu3nxLOU0H6izAyH46lJdDOzhMFKemsCMmx8wAOImLZh7nUQ8hMm0myD2vxNsspzAFDyvBkM6plq89L/8tQKtdtBUktXOoanewf+/fVEkpr1rQ2Yf8lOURI8rKWa28t3pn/L5y3TyOfFIzPUpUZdOE55nlzAokfN5SPZTCWkm1QV72ZgK93/md3wG0QSuxkZIPo2jpJSK1vKb+8m//l3fGz//HB/+C6yNjBoC1opAjiudGo+HcOfNRWVD25iLZDUYWsh6UCdKY1tnaI+g4nuK9PJfssrekTLmdtarzTPmflJA7C/iQT9lYIb4kh9MPs7/+24ZBP6vjnSnBNzcqX58A1n8meDLDk/e+i0DG51VlhxKMQbm5iM4zmZxoGsHiGVioIarqhMGJ1VhBgsbUjehUrEujBAw4EO+9H9qHTIA14Iz3zE5r7QRvQgY+zk/j3Nxr/64a61bmR+AOgOXTbHRUX/x7h4E0QHxC3UydI+dib4GgwBAkwEPcg1o2THvhFqpr0/M1cJZT2W7UBfXRjc6Lfc7ak1anL/a6WYNxreGU89kEYI1saT6jLKMa8Ncu+gQLmeVJ2kSWgM38NBk9LkaqcjtIbS8H+j51T9WMbAAsubwGrVY+5HWSxY+1SuAQjW0cNwMnG8dyDwVXvClVR6m3ed/M7jZBj9kufJh71el3f//hjwb4HsLW/MSP/zgVGzLtrCsBwwRVqXnwPWfPnR+yfkav9yMp+BTNmi9jCt4dt92e+5oLrBPtDD5GBWDcox5Gk9t0xFBWrgGJOa5rsgOKF6BGylMX9nhqDPoI5zlGudzAOOxB4+TN4vrcbFKr8mc6f7OFglwvUL8ikPV7M6GzzHxHg0Z+5qOUs5mBb/LFXW914lFKKPn3rg0D2QC7VL5in1k2DzudNJ2s+GSAUJuZwnfxnGKdgBfcF1GxwDZrU2zw/sJnPl1Gjh0o55HEUsOmNg7Flm5zGr5nrSzUzGQEIzRDBXBqQFmCWJNOZiATuAk8Q47LgwZDouVTc03XULDd1zb3SJ/gPg9bwhPTdnMvk0/cAq7ezUw4pt0R44QPFlNAcZygsXiS4KIff7YSTfOFvQQfF1BfcC02tqoCrbr2ayDn995DbeYogW43Q5SwFFHRdv2eIqHiNVoZsJInr1Sg3ccIcatC7o8E/15T2on42vjkuu9i75uNpzk6r8AXss+4p888jcIT8qYmgia4551gAJBSBBo+28hKN/aiZZMaI93YjLhH3vtYg2ZhJ0L399ChI6k1DIaxYuxe9mYadD2KPOs2NJ+VbDRQ1Z8IyH1iMQY5muEJVmN0tPYLXDQzyTRtSP0M/dgPo0IQmF5EHw/MEqANCNzg6EOgbM7Oc/7wCy9uD07aTTfd1MjmwMFRI5TMa2JWS3o12keHnvT4MCBz95798DaXlTuIZL/81YfiIXTKa2EixDbGCF63iQYjnPEUUcAoEehTz71YOgAxR07ilHBkb337d5cXn92H5BYznXs7ygvbv1YuHT9YXr3x2jJ0gWYDlMcn5IQyenYSUXJgClqoPAD1EC3mcGF+zfXZUy5RKjrHxhtxjCqLQsFrS5sVlC6CiO4AAiMvdV69FzEmM8YBTpYD+/fH9frwRuWzMa6vNtVI9H/zm99MSfMCUkpDvKdG2huf5b/IxLajPzPCfO/b+GNB4wlKaEbocg1PMwv8LNnuyATz9y6GOZyvvE5fuwQAe+zxR8uue/6ybDg3ktMuaDwapZlMLuyZ9RvLjT8NhYBmrlHLyID1ySMnKT0PlwUA7AH4YDbBDELT2PWHf1zmHtrLWF64PNJB4r7pEFoRZS23hPH4DiB2Qv6SxjQCx+RLuSlcY6eJWHfxDAWwl+lOnM2zWLhqJVsHOS3I3Zbje6F09A0wFW5yTpm//BpKwIIHeKY8YxM1+3btJHu4Hn6z6QEaw1ioBhajADW7pu30NjMlD/UykYslGn/vx5XBQytr5qbP0lwCsyzZNM13DeiozQDpKFsRcGSCGjBXs3A1C1WzdBX8hvHnP0vvTiwy82rnvz+zDKMhNQvleEpBoyDXjOOCwYVkENE23nxN+epXvxrPPiRtLBUJHixTR9nItQTPCAk318/2l56PBrUsO/kskxuXGqCzoGJsCGA8l0YE969NamfIpPq+Zk51Xuf4d3AMowRFUCqAagsINDKCw3OU5m3oqg6ovVHIlSQYNCtcGz6qIW838OmANLo1A9sax+i91PEKuGv2VkAl6lTab8qqQdbKIgMp31kepBmMTmhD2dyU2eIJ1Do03JaVzYbH82wcQfD6GseQgvF6eA8rTSBSfmGQ67MNQ9+2VtyoZonEQjEy0esJGlLKWUX3u84l/lNjEhuGg8pMTzql9hJhZh/SGbt+DCCkJUirqAA2VBliolIC2KqvWDMybsX4bNZuvX/Vybb/PNYuW0sNxwRCAjeHqGSnsNWvnAiUZev45OjBoa4AuA0Qtz/fdgBqybkmC5QpEsBqP/3ZIqTuHG1qdcH+gJCHCxpBve8N2GgqqSnZldSKCswv81o5qs8TAO7etQdljLMoXyykwrCGKXpUGKAoRCOyzVVWWaxO8NAMKu67794Yn3r33a8u227Y1gQPyVf3fdR5Tl4h103FSukkyAs8b9abcKHDChb7xldJxxtn/ZlVhYpSM63u30ucXx3kMU7wl8MVzKdkhtpnHAoHXLvPQD8UfrYBGNXvZhkW4NpMUYq9TtYtAEINLOI56W8asMMXeakuQqc9ZeCiyVZRKKtu2s3I3gn6/DeBoRKA8UwbAOUecliBGfjPfOrjNHgzqQ0alNqpXk47kKtrIZRSwha6lSrQ9H2bddqs1dQ/5v2DBx9X2wCrVPew8lTpeb6yuqTMsjbr3ePHGZtNTXAb7++6FovEfne/ZmAUCbjqt3iqVph9dtqUCyT/L1rd7XHMPJUTwOSy+d1lJVnYy5dQy4gION+jrsO6J5pTmAkW3a9Pv7CLNYeaEBnX9ZTW+zkfKW1WH6wEJSZJXWf3tCcXEnARpOaI8OSt8zUSLBmc1mA0gxJ8mmoggVhssJ9FdQGMxfGu37oVu0GDO80qk/TPxHjlJvFQbUt7oFuvwa/1ufr8nFx5kUyykniPfQ2VHrSjPZltN1xfNkD9tGKsRKUNwdtufFkAWCdlBl++AbBx75s3yORHE2TL4W0C1xq81vcOAAvWy2JxjDLMEo3Gyo3lIc3OjrOxd+05QCPVgXLtlhsQQleLlIdK9tSGrhCPkOTtiE4jPaWqaNzYvWsfmcjV5e1vexvE4a+C0I9BJzhIU9gSJnBAqGci1m3XbC1HEUE/eZaSy8L+MqZYPU0Olqp+4C1vLvd/6tNM4ZpX1nPhR1EAKOeHyxs2rCrzAJLnH3+urO4ZZNPQcDFnNplVpnchxdUjaNHPqKrg+K0glrLI7FrvJvs1uKicIyN8cVAdWLKQlHJ88EZkqwB2jhSthiUzBEhAYXA1pGbN6qK0tKH4tQLAfpgK/643vin4gUngljuUYzsDPF09ECDS/EajzUbly0muMcXnyTAaRbAh5HjKvxwiK2vGxuYxjfYSJGcOPPLFsu/v7ikbyUJ1NADW7nhEoMrFTZvLTT/7i+X4/BWhxdoNRWQUPvMwpPuhVWvgn8JtvMwkojMnyvb/9w/L/KMHy7wOIjJnOtu1HjvR2umVm1KLEBSCf+bDUkcFsFFOi1DWiJOGG2gbe+cwM5lxv5MEEH1E74OIjV+MKEs9XRb6QjiS/eiodi0sPQw0ULfXJi6bm86jA7uLrvmbb3oZ3eWcHcD2MNPWFqipSobLzJqOSSkhpaJiI5g5BHzl5K2M/GvjQxg11nrtAL4ClDSvi7I1z7d2U9cN3W6QJprpV1XLrv6ugt4qOh7fcz/k4ApE7MwP8jtZmTqr3Pfx/LKbn+5/7pMT68xcLqPRxXUo0DRCd9BBlGx0mwIIbnV0vnOpateeVnKKSNf7qnM3M6kTdrpYL0GcuMvy6AmkVE5C1dHJC95q1jl4ic3arsDeLtzQdOTZukcqgJUCExlYjRu/U2qsZgOUNTPCzlnxude8j+3af61IP0XMk/vUBkgCwLIGokGg8jjToJ/DdkghcK12k3E1W2HZyu/NdHQBYOvcAQ3uBFQahwtE57j7WwfQZBkr79br8Px1wpFxDGieudHgKLYHOE15PrMsCUBirHaTgY1yvy6kKYXZyOULfX0fz8R7mmAj7UB7jJvOopWBjSEnOnStW3MOfq0Z2DyHlsh7XkPy9NszGB53ppHOd21ATDxnwIea35Fc4f9sZKxB3Thrtz1bVTOrYWJ5r/bsbrsTr3sv1wxZSkvF3BevO6XenN4jiJuAH74iEgAmDU6ilatMnJx2g+BqR2uwmGOGBXeAqCabnkAE2S8A4sGDh2INWM703KwyOJghMsCCm8ge5AAW4yHBzH0Mm/jMZz/DtLt/XTZt3Bi/95x37txRHqIh7C1veQu83a3xvvTRcv6WTAE3qE9YTqeExdOxskciwEkuaAkGl5BrlotsAGVT3QR21udmRt4eiOQ5iqtTk32UipnDOjy2/sCpiSlk3wrGTRplE54c/OQkGwQER9zUjfeC12QQIjc4qVKu6aAsmKTwGQcQshEvqUj2DuSnQWSWxjukDjhNz9/zWgGPQYYMsMM0e3+DgTDzfA4cQ/8djT91ATdrrNrGCjAj6xdrR8WXBoQ2SYOqvlG1xfNvk/ts4D/hCGNRSgMar8zyps+qFYxYa4JmfuyzjCysIJHXxJAWj+Q9afZU8sTzuh0Nr9bpGJVE68T6JDOnhPSMoe4om1cvxPmfiYDFj6v3WbvPqPtMutPXvvUMWtCnw3+9kgRfP/du+NB+1HRUf8imuepDcv/Wu6ffylHk7RlX96b2OqldJnaaoDhiFuUVc7jFTprzR06dY+jSHcEDn+V6pTqQe7navZZ/T5tyZcYqvo/gwz/gvgCMz4LwH370a6x/1KnAQFupGG5B938KkDwIRe3rBIVrqArPB1/JFfcaVXLKfofUkc7QyOeU566Cy9X3tCaEZgBsJKRFG6xt9TMtr7iJ6nxcQekJNF137YVsTUPWLbe9Mvkj4yNlFo6DCjhVYnRD0fpUD0w91B07dkI3WFbuftVd5blnnokJXt3Mij8EVxNqLKUVOKgnyMKuYCABZfc9B3eXiTnT5eSFERzSmfL9ZDKndu0tB56njMox+zYgTo4Uznc7Ag0DMPwgU6MwHFNkO/vg257nvHq5MbilMtusi7BaQA6P1k0uGdzFdxb90BEmVJ2BknBpPk1cNEvp9HzE3lj5f6EBK0erTatMw6s+5pEjh0OrVSdxUcMTnacZRS4CYN64DW1H0/8hqk1TQETZOb0nuwjTKUfWQzKG6yAAbJLGT5KBtdyrcVTA24XoYt29Z3dZQzNWpN+jw9vSBRHbIw8igfWhshnivPyhDqgfly4BYDnuxc1by81QCE4MLivjbHrueDkvpxbQN8Sx5jHRqqDHO5dO7u3/9Q/KEI1gAtgude0EfQG6G8fqeTdLbCYD27ahwljwGXlLI8HIPhk96n0Njsg44jh2zobrtnKIQAKgRoTbT8NcB6lVSx1yBOcwmasgQN85dwVNXNfgWOBiY9jPkWG1+/Ol55+NrIh8tUsKzOuYuHGnGDCxc8fzSSHgFNQlVV3DEqTRbM1k1OBM7d1KKfCrJXSfuwDBQERpswo85Z+mIgASW9z/bdvo8gdQOlJRvrJANDl43WRJN8eY1ZplqA7d7KPH14AoMVUnZbmuKoXAWxeZRo6jUY1Sk9OKKM3IVzKAcbiB60c9Sp22DTaWXuLRcKtT6mQUQ7EmxuJKY3EIhqNwHW+cZXnoGrzuOCLxNoMJcCMabhxH5fh67jUzXSPynKyUD7lmB82EOm46Jn0JeiJT2cp661Dl1HpNlWZRDXk7yMm9YVZS8HklgDX7lsGE1IkWJzYGNPDaKdaPlIAw0tKDInPaGEILmoKUGQflGOgEsL5n0jhSQi/PJzOtWa7M0Z4qWuSe9SHlIIGZ7NJMFqkBt/6+ae6sGWmdcAA3G0BZRxXA9mN7IqvaZBMrAK1Z0XTCV1IIBLBmVLyeumYqB7Y6oZYjTgAbNvCKTHE695qNbQewBq8OFGhVFLJB0bJ2BaDtTiWywzN5rnSA7Z/1PuX1J+VKABtTnQKAkvhQmpDAzEB147r10cSl4stZKgIGSU518pHWj/qsPP/gLtu81XSc5/sAAFHukJsdA3oaVQfXYT92U4/g4XxfG1BMwFTaiyD1b//278pP/sSPhQ5s7FHWgpWRhxi5vWnTNWXl6vXREDpnNrxzqkeed+iNCxytXlmZNHC01EklaBb36CIKKT43s16XnBjIOVwEoAo8oonXSarYSoGsQbjPzOur8nahUhCBWT6bKvGYFbqsgHoVNfNaM1Yz/iaCkaQQhEKBQZn2MjK+grrsYbGhyKDCwFM6gUBU2konsnI9yFJGQ6n8aF47jk8+sGtHObh7F9erGoWghOpQ9JdECjZWxkx2LXxfpRC0QFLgo+CPNpWOxhYGUApurz+32pEZSYNCJyx6Fa3Ar1XhrD9zO9fEhPzzAD8aA+GOCQWO7/qyxF3tXSTnrMLpW7iOMe0G/ksAy0gNnjFVW0vjNi11jpUNqxZCATjNWshBSHUv1X+7Zuteqr8zqPrak8/Qw3EmejjufiVSpazLYzS09cVa5srYJwL1Sj2s1dD2KmCVn5p53whmWo1f5+3liAp3ToaTWrNn9z6Csb3I990d1S6b8B3wkkF6KwhtD1T/OQAbtdmoFKwgBIEAACAASURBVFD1xcaeFsA+9vhMoLkJCbqXQxu9zHpXa/wZcODSlSTOBtF2d63oc0LZouEhV5AcviODeTsk2ytFdf8HB/bv3/Pvpi87tcjtrPPRYZENM5oO+YsoI0b3QjnJlKnhY2fLrv3DZSEDAzZdw6zq8dNsUHgrOGUB4ih/cxb+5V6kssz2vBy9w4cZWmCTVy8Lft7C+WU9PNqvM1VoLvJVPPsySCZo6/VbylFkbQ6d2Fc60Yb7AXRnO/cNlyPM1Z1FR/lzAN9zQwvK5g3XlBs5n8P3fbwsu3gUmQvLmy5anDJlmk5A8Sw4R2CkiI466KybIrowgwgsgE6AhBbKCMeHVpQTANhRQMWs4BBKqqerH2MV/MpGh1NDngs8HcWhwwdD985yohGvpdMVZjIBM2aX5rEQBa5RDiNLpbPSyLlwFIEWoFXDnxFMypsIYF2ILtrjRw4GfzEyg42T1CDt3Lkr5I0iO9dwOZfyuj0P3FeG//EjZROcvmkaL+w2uYgOrE1c4+gr3vrz/6EcN6OpMWKhniaTe4xU/zKcRA9Z605oF30nh8uL7/v9spRMLIN2g4+scXSa1Ew3YLNyAsS2OZK8jvylDmYy6kBsAwMgfhZaABhw9VRPsYj3zYVztHoJwQrXCJWky25c0hhmT3txAl0YyW4ktEYL5eYl6zCClBs40DG6xhU537X9BbrjtwFyKScTCfUjiyWoM3P9pS/eT+RnGRLaBwD2HPxteZzyhn2GgkaBp+BtB412qVeYdAHnevtxHK63Wb6zNCFk2SrsSDxDn4OO8Q1veG2U3nV0W6IMk1O01EG87rrrohlqxlA1+o4xmpgP6SG9ZAjNvHoOvv+MgW2ccc2a+DsBrF30gt9169bBWz0Va8zXyC0VvAquBQJ+WGL/1refolRzAxy+mwIcRFcqHzriOhnLLPCZ0zReOfBBaamm/JoZt+Ti+mwjmm+yOPGMjZajrNM0DUV2SrJ+TuFz3UTTU9v4U/2r5c9oVmjKXu1R/UzJK8Cj5WibJM0MtXM1E8ilU25JMgUYwgYJ1GMPNZmm4A/GQjVjFag6SrQ25pltiO5cnKHnmlzX5Afm806gGqU5G0f8GW8ez8lgta2kFcbVnzcfYS8C4GaZ3d+4iiabKkwcQ0AlCOHnOvoMHvIAMwC67XjNb5psKOfIOacTb2V1s8EnsxVxms05zdxnnkvNPNX3aQH2KzOwUXWKhrNWWd7Ti2y7KhxNBuuK41wFYGsps55Hrp1cT/YO6Cp9FgLVXgL9MehDo3DZ+wASyrVZRlXWTgWW6BMQ9ATgqvdo5pbHWjUIyDWb/QRefqxxKDlWsmINc12CBZuxLJvrFRTYj1HoPGf3pffIBi5HRn8P08AWokvumyoVpF1QSm8xyikD0HpcJ+OUzPVv/diwXvZoD9fjaPIAET5z5JX0jtMA5Qv4APfNJRqWzgOGXR8x6YpeB+lO6gfry1RnMatl6TyeX9y8VJIws1+L4v4uqAUEQbMAnWFrLTiG8k6qr9Ssf0hBNgyY2vXd4vdnZcEMsXQIXyclye97I7hL4NyNzx5YiNwblRDP6TwTzlQPOKy6ghMG9bPhKvG+UU5vtFeb4DrWtoBSbNGs9bo+w9ZKqWvbBxU0XQ4Qk+oKM6DQcrcp8ziO/+8+b/Zhg5jrz+PmNft0Jns3E6y2kgb1fkTAF+eTuuyX9fUAv4uUq6dQxRkcWkJpfD14g/enCt03G3+LoolSidNm+zybpnKrvav2tN3OefivffuZsv/IcSQPB8pr7noVibjucgSMMS8UYQDKUtoamkQGz81aiGtOoFz3QwaiqbEbSRCnW1mkdHyyGutk+13v4rzHv/GtcvDAMZoUb4z3UYVAKqh2RcBebXQNQtvtxBVZbkcXqx2LGs9FqIvnUXz58teeiGqJH8vYO7e/bCt4gv4dMNyu3buj+Vp98NT3xn5FU2YmJ+IZNbgoMrERlLXWSt3xnk8kH/7Hf/5JGds0wrhRyNzZXMBF2BE3y7S5IIYLdiScs72PknZ+Ycd+JCXG0e67sczt5iCcnBk9S7kr16wD5KJzx2J/wxveWP7k/X+KaP6LZfWKJQDLXETf873fV46NnIqmjx42wgUe+sIVS8tlGnmOIav1rrvvLn3b9zKh6yVKx3SZw8/bOwRHlczo/N6BsvYM5e3nnioLTh8Ew9BFPMuSFnpmlyGSTxCJcyMZbY6BErhyg8nAWkZ2NCrqquX4nAXl8AI0B6EKTJMpU17JrnVvop3+gpDMlmZ5qz5Eo+Ddu3fSTZoZMNfposVLy+vf+OZotvLGj2GAD6GN6UZazHH8255w3IxqJXurLE1dAPVBzQboa7TcwEaBw4dQCADcST9IInPyMnfz8M3uxYhZRytiWFZTDn76Y39XTt33ybIBAGu382VA4SUM4SWzd1u3ldsBsMNwdi4LZMhSnaakdpKs5LIN6+P1szuJhJAxE8CugobQR1dtl07e1aKMkSAiH11skLBBXn+sj0qqz1nnDsFw8pYbaJblMI2Vd9bEHCXlU4Dogwt6g0JwmYY0+bpOrMpIfaIMwAXqQQd2Vs/CMtUzVHoX0ggH58jyjUXYS6glvPTC89HJyF4BYHOtUAkEcWZgP/mJjwa/UODfyf0ZJasRHc04FZ+pnNPauKVuap3z7f1VNspOyH379ocBb7BK3TPxdYDmD6/f5yDH1CardQQCS5HFqZk8XxcZKe6/gK1mWCtQdl8okWYg9MADD1zRwFWpDfVvNCQBpjCgQ/ACXZ9GsTYS1uMFQFXixsYlqT8Y1b3wzm9EC/a2214ekmt1xKxZaP+dzp4MP+NnY459cKtahqJmC7yWIMs3GZ80zDl5qR3AujYEsHY6hyGNIKbpkI2dlRzYKjLfXmZuN+oJ3vwDAZ6Z1QSULcMlCGs18nifo/sWaowyRHF+BNMpJYMDiMySz0PAl80hoSdLNkLObJQvLYc2oDokepqA1XMMOSbWT7RizWQHLDu3gEHNytYsQTg/HU0F214934T0WAMoFIWwNBviEAFCdHLpkCqArfcif3ZlVicCwwYQ+75VQieBm+eWa3CGEsPrQ1Kr3t8r7mp+U59xfU1k6vmM7FsTWPg6R2cHMGpAbD3nmsG/MhhpAWn/1j0YDYI8qwwKLiffj3VrKdOeAzVAF6B4s4CqgaV1hyQIHHVzlUJw9djdSrvJgA+A7HjvoMdYUmWwhJ68WcPyjWNYiJQN7qFqM16eUnn+Q11XpdZeZNqcAWOol/hMOa8c03wWwEjmlcYvP6JKGespG6BtHh2gsievdi6KPcAenDdAl4E841RE3HPufcG1mWFHQAtKxyljKr/mtEClqfQJE67fyKi2S5bxWtdSw9n3HNzLPTQLC54FnILE6KxnfWcVx+5ys4+5/lPCLjPQsf4iK5scSxvPDF6875HdtsGO99OWzaexevEK7OTZSzFqXt9w5tgwvhfaoaVeASSJCrVes18+mzGTLpx72+x0U2kPIF6rev4+M6P+tMmINOv0sg2Q8bPm53FQMUpbJqVtTaePzd/lkm/ZlWx+00Tl9UYY09AYYs9LPTODrt2L/h7+zc/GqS47qc9E2HwoiDfTC4TsOJcGHkF+dIIhQuM228WakxqSg1Zq8F9xhHvd9ScV45kXd5YXUQQy4/qqO19RFoFHDqPrrrSljYZJRTQhkJnlsGFxrkmhqsNOaqY9hkdEQJ/VIRvo7RNx5PHixYOx3gco5Y+gykL3fiQKTKydp7rp0ANtYXuzp+dcKzQer1bmohIgQPc+eq+hjJ5H6myCe/TI176FbjMYArvhaPW7X0ETJLaW3u2yD6qolXo1n5NaaZU/tZPbnlLY/bw28GcbhaA+4hr0dPz9e39xupOFecEGJctvALkQs3XDcuC5RKuWBR3/Rp0Xku5pZLWOkfaGt4EG6/x5PeWz936yXLdla8yPnweytvT6gz/wg8j9fKR84zH4ENzwITpKlakZpDlr+NDhsnoj8k4vuzEaU15kSsry1StD43Pb6hVlPQvm6MMPl0WAwhNkRoeXLYSr2l8W03Cyg+65Ld0LyiazMC8+WYamT7N52PQYgtndZOI47wkAq/xXZWAIkfCjObrDGcpTlKZPzlvMpK+Bsp+SbC+DAYYA5joTnasSQoLMBA4uhEabtTGMhxHaPg+ANWN7GlHvm2+5jbL+uvKhD30Ig/dSeYJxkS78H/+xd5W3vPmN0eSlFug8MoDKNfXYheQ2bACOy19j6APT6QhaDx3cywImQxAljASwPrB9LOxNjPR1QVmuNcO4BgD71Ec/VM7d/5myAQrBFBtPaanzyFNd1BAiEH77z/1yOda3MMr0UgiO79lLc9i5smTd2qjY9HYB8g7vKc+99/fLarLf/XBiLf9nU57SYQBVI6MwNk3jgmUKHXs40eQvxaY3M9ZtRkr5GBxrNK/ouXwEAFgM+v750CpWwoElS9HJmK7+wQXRVTtFFm0ApzWPCH+CTLkc2DmL1pBlxWhwol2A37MoLexhvbzyFa8i2mPhU9bZR0PafLKbRw7tLx/58Ieiq9jxrgJYy3E+S7NG1eDrDJXD0qh7z41A3ZCW/aUKKMyvuROHBSesoQb4mpA24SMk0zR2nrdZqRgPk3xaP2q53X/XTJRGxs/f/d3fjXVm9vU3f/M3wxBo0DR4lcNXjxUBEOvjta9/Y3ACBbCuNR1pTLRiDdfOfgMvs8J+L11BpyMP3altFexWA6AclwCzTlSJyDwym61GnArkri47J5ZJ7lyuYzPIUDkADTrjOtJSqZ0KVCXs1wysX9uzcxUAtYOryDPUaLwxbVWfspVFTCem8bNc6/2rpb98Njqi5B4KYIMH2lyjYEPuXqV5RMYhmrmypBjAT+PddGN7rV53OKHG5dZjeXq1s7lmuyqYTZ6hbrx57+A45rVFY6GBNvfPIKTLRML/BMC2A0NLxdEYFsAqs9GCNR1mvndmkeuH/6p0g5kftv2jPUBpAd8s25rNC05y82GQHhnneJMWKK7nfzWADYDfZEwqPy8aZtxlIR1EkOA9UgcaEGV/uWB4yFHDONRxMpRq/14UnDcgqK6ffP7Jac/sK6+XU8p9mHBfBjA04x4OIZ5xNDw6AABbq0O3hBqsO8r/nfg/gZ3HOEyAK33AEq4gtfoDFU/MygvoIrDA3sb+gVM9QTLHKXxmIF3CqByW/q4LUOm4LjROj5FdO8rksXNocSvD5EjeWTSyzmYa4W6AjMHX+Zh2ZsCvbTGjqf1rlaBNYLjnVNTQDkTWXUDD9fQ4yjqqHFlRkE6leoEVu57QDEt5LQFr7Ot4NtmRL2iNZuPISqt4YGXCsb/5PAagtZkhP356tGzfTS8KA4HWrVoNMGF9wEXtIoiMhkqe4AR+w9G8JiVyTbt4GgAbWdIKPFtAM7JwEUQ3WdTopsoP6TcVwNYsrqVuG+SyjvGdP9rtSlSV2+xJ3dc5TjnpNFl1SXpFB4MKDEqmSLRN0G+h7rjPZIDhGjdt3QKU5WrRAe4i+RZa0a6kxtZUyUR9hf0NlcLm24ef0H9y30etfHOPHVI0H539XdtfCkrLYnTS9f2p4JIBcwWtdd9npjiDXp9nDg7J4Nn3fPTxp8ux01DNoLm87nWvourNutenee+CKhBaQSFlNUoAaaP0RbWZG19VbW21Ce3Z1/BN7impJaxbwavDr3bvPQDumaS6x3AH9tbtN29DI5e9QBJPOt8xqn7r1q+NXo5IEMaaaz4a25XPNANnG/lj9bQF3/47fNVf/+bPTwtsxniw3fJ3zLjyMKObVWPPAWPUIA9PHT35L33IFz329W9GVnYDWbx58Bnsjn/im98ILbfXkEF9/BuPM9f6MaJopFCik0ej3VF+7id+puzatat87ktfKDfffhNgBc4q4HkU/ur6RcvKbRs3lOcfeajMOneiDACERtjEg+s3odu3hLGY3yLQxQBNzy7XUcLp3LerLDx5sCxh43Ryvk6OGkVjdKqHh64JMJIjcjF6C/4WU5smuuaVgzQOPYru6pPK4iiaT8ZSoOjGl9eigZJvaDl7gAVlhtQ7bMOMkYo33I7MaQzXv/m3P4zh2VvuuedvKPEOUJ4iciJ6evmtN5fNm9YzyAEZDBa/c9+PMt9bgNqeGZGxFBIkjh2NSLsTYfqdyLoocp0E+WjO4bfyLdev3xBG+DxlYkeiriDCefJv7ykXvvi5soYFiOkGK2IEKa1fIuPZ9/I7yh0/9x/KiX4ynqwJR98d5zhydxfR/W9ppp8s+uTeHeXJ335fWQf462PTCmDZOeFkdCjRZdyE0jmbODeJnKLkO+rLYm5Z0BgCwOqUOPEoeLHpGflWTgBCBbDnVqDQYBmBZ6JeZy/3bArjP9t7TnnmMk17pZcNvXwjgUc3tJRRNhalOM535PjRshn6yjnWo1JvcmC9b4f27SkfhQssKdyZzjbYmYEVwJxlApMOXjuo5mBuiEwYdNM0qAG3RB9ZMkv+3HtL8jX6rOAnHbDlwhyTFwCoKd1ERkCA0zj7GgnXaFXQaOblz/7sz8qKFcvR4t1bfv3Xf61p9lOflZG34Yh934ywpeHMAajeynO07PIymte++MUHQg9WPqwNWUMLF81M9amZOKsaAiRVHSqvq0atnndyLuFwm4ElK6QsUDVW7edfr7uCkDyG+ymrBWlIEpTJ6YrxyJb6ND8RRWcWVi6d71nH5FbAVI9b33Mm6+iaacCZ6yx/nk1flUIQSRY+IhPMc7uEE03poWxCMxvsc421ynO+AsAKXgPApvZwNillGT8Oq9NteGQC8uo8w1hb1moyqTMgtjmZej2eU0h9RcdwmL6micpKBfcKeyVo8lhqwFoBiulabQC2/Z5kk04rQ5tF5MwKtwPYlsNJAz/z4XNqXtvujOr5tl7Y+pdgKp9TZmpq8dIG0rAH6WLy9+FoMvipQUu9lnaucGZHqQJA8wkbykHU2xVITrBWTdybAbRisobkhtJMwRHFPp8hKK2YvE6UyuBZuTP1nrHvOM6cRGawyF43oRFVrFhEQf0SvGazkuBT6cLMVjm2dHYz4tLA7gxVQuk+rvOwYq6hkE3M0bvdiNh7E2ZNUSGK9SllBOoV62iSwNxhDJCcyK6dKutWd5YFfVPl+aeeoDpymPOZXUbQML/M3w7StNrbN1i++a2nyjpoTNonq00CpUiihuKD55/0nNo0GYMpbFZmffZLw3JPR7d5ulv1XgX/Vp2s6zvoxcYx7aN+yAauzMJmcBY7LL4KaKkecTxt/RKAlRSsY8N7aVibKk88faQMn5ooS9BzX7ZoBdePPZRAiB+2ajmBDRhVa1aJNadqxXE98D9tBLpy3Qlg0zbHfptBNdyHGQCbx8qtz/OM4GHmhf/cMr4C+FgJbLZ3/H39t/c0TzHtbgZIKnEQzHANE/jnKbKMYzg0K9KL8L03Xndt/N7mY8ct6//E3ik3mMGoH3UfVttcqxAXbNxVP9z7bbDCOp1tVUyVFTaCCQt9U+jMRxk9rGo823Yw5yZyXeSgDcc820Nh8D6rPPCVxxlGZc/ARLn7LsaHL6K3RGUkbQO4zMSnp5nc4LTb4d0bgFj3a03+1HGyVTdXu2Cw08l5KxvYSTVV/NhPw6EqUE4zXAg+tFHSUesjI2eiQn8d4N+kRuwt936TEMqn6km0qIv/HIUgXqJN+tDv/NK0s+rPctOCa3cKLVVLutyERXTpC9IGkR5RUzFG5XGSlksfRg7h6WeeJavXX15O6vu5p7+NFuPZ8sbX3hUzxD/20Y/EBSji/n3f+wPl3k9/lq7O+3HAN5W3v/1t5Rvf/AqpZBwbnMYRqARrlyLS3zNQFvAwZiGJc3zkIJIVp+nuW1duXLG+PPPg/ca05TRp6slFy9nwc8sCbs4AYG/FGNNUNIzeeUT5yzQpfbeSfBwfiqVIfwI39jKjIg/D13iSl+5YQKMWALaPIQlVwsZGHsXWBZyKa0fHL4vZByd9wAkyRhUKAgs6f/idPwoP8pGynajJKKQPR2R2x2kvmzasS/FyBjkMEU1Fow+guWZnfAiWMZRkUUvPxalh3bP7pShVaxTlZ2VZhnIA1IS18m7YHI6qnUcJfin37/EP/mUZRUB6NTqoFNyIFhGfH2dyCItz8FWvLndCITjNYAC7bB19d4Ju0QmON580/mXuzRwIw6M7Xijf/C/vKevl7EIhCMlKNoNjYV3YIdwSzjW7OHNjZvnVb9ORZKlLIOqUkllmxprpK9NKyXCtp4gAh6GDXFy7pHSwrroJHmbDefU+jUH0lty9cOlynj33kUx7z+AKzoF1xxmY+e7iXM4wEnQpa9PodRwKQh+cGjmwe7lvH7rnr5jEdY7XEvGynm1mckvKR2ysXjqdhgvmrc2eCDLB8uLk0sk744Jqs4oGpzrh5Ea3+KKhThANNenE/azGq2YzXUMGhAZIZn///M//nKlQS4IS8uu//uthdNqNnX/vGhRQh6NmTaxj6MBiZIVe8YpXlAtc68KFC2NtCmQvUqkw2q0qCzYMWpuu2UDXlb+rY2j9eWYakjjv2taZ10aRGs3XZps08nldEeGb+ePvbCDz59qNqgWb4w4TWBn6pBKHOshOm8lJX/X+XM2vqvcgS/LtALaW1VsgNLu1a1nNbn/HpGYVKTMCmYGtAYgNqhW4xd+ZYWgysFG1bEr0lb8rCGkdRyCeTiSesYC0LZsbgUoDrGNPRwCTclmqUwRtwU+uyqYQAyn3dozJlerAewlgzbTUv5+RkGmOF00zESjlRyoatDiwuUYzw5+ANrOyV3Be+fsKdtszxR632qQaWETgEfSNBDeuj5lMifvezSRgbQfuDdWgZkfbn2ddS56PmaGzdtY3DVchjF8pBDa74tQX0kx7MzZ0Eev8GFPmpPuMkFgwgZagu3UvcnBBTt/ydxE48D5jBPHauZT8SiffCgIaYZqILnL4g4DLzHY91wR3aezkcOdLk3IQYJisW9wfwCirjWOzZhWFd79B4eohgdA5dRLQd6ysXDZaFg9MlWNoWR8+fAp5yfMkPs7g0Au+YUXZSED+7aefKQvQqXW/95u65TizAU3xXnHumR20WpXC8BnU1TKvfQKdvH5hUOBscGJd2UhlI1lkWfEJ8PovnKdbnuuxeS2hoHsjq65pw8xGWNHsiUTOqhXL4j1eePqxsnfH16iYLSuf/BwNxRtXk1UbUvak9AHgICpE8mKM1zooaIr106N2beM7ZhZv+Ism+mz/oWfSSHK2g1fPL1MjbR/VCX2H47ReWbO/+RN7Mf65j1YgF96sSUTQnMeeFFILYMdRMhmHiG3QsAjbvO2a9ZTQ7RGyvkIg7MAk8WzTvFrfx2PX0a7+u+7jOuDlIgkEmw3H/aSqqFyKyhNRsYI3alTn8wq1jsist6q4dd8GpYY1HtVG7UuA8K7yZTKwB086IfFSueuVt5QlQzThYWZmSyGxQS1Qlc9DW5IDFjy/Guzn75pwofFv1YaEfcEPOD3PZvOc/EcvBEkjfUIEsvx9rSBLbbG6YLXfBmMpzGb2ewGxVkNnAt940wh7cm22KTe1A/d4Zv/Hu942fY4orcMZ0mRghxYvK8spC7iRbU56Ho6GXJ9LcF4XoRQgiNqwfl04vS996aEyOXteTONChbls2bS23LjlmrIfIPEwzTSK7i8im3bLrbfH/N3f/p33lgHkqtbiiOcz+ecigKUTHdMeBO0HFi4t25/cXoY6estt27aUF7c/VRYzRvYuAOxLn763LLw4wobkwZKt3M30j1lEhcsBfgMoF/RiFIYio5KlpKAyuwfNerBpp/g73JHulOiwtxxkMW6HL7R30XzK2INEyHMiy2qpbw0l2tVrVs6AkRguYFjFzRKAnmfzmy3oJQstteKtb31H+RTg/MgRs6tkLIMrNLvceMNWGhFWB5AK3hADA5TBcp1VIxoLmQeVABZpDkEjJ37gwB5I3Ygb6yTVe22+yqFdsw4ACx/UrnQB7CLe6yt/9oEyzhjd1Xa22ont3GbQ/DjXueBVd5c7UCE4x2CAaaNqtuNhZKjsuB3gHiaAJYB54Znylf/0f5f1nH9PzKPmJrImzGIKyK2ozDT5JLwIBxzALv6dXcpmKPrY9J3NPGudVCxE+Mc6kbPz+srJ5QvLGML5U4DVDoC2mqWWQwWwNtHNY81cmiSiQyy6a94yMqxsM8robrBzyGgdp2t+7eq1waUxA3ueja8TfPH5p8sff+APYrrS6JglyqutY9im2DjeejM0fjjyMCV2EuREudTsRDwPX9uUMhptxpD+4I99fq634OWFE0hQlRsxG158bU6PySqAv/jAB96P0gXUme0vll/91f+Yc8a51wrum/GXGqDjMDMvSDRYc0+qdiDvNrovuQ7Hs56Da2RaqvJUqwN3bwmYnTXvz0Io3XRO20caqaSo6KxrmatmOwVIAvQKSCoFIECOT7XJqGjfzBqZzY2cnFki/tZGFF8TI1l51p5PO33gygxjy7GEwaycqHBUme33owIvn1c13u7bcfbJKGWwyIhX0BGi7dkE5u5vN8bSYkIyJ0Bw61ps/jNAdGpNzXpaGo9Kg5WXJpj0nldwGOd0FVjMJhkBbCoFVAAbnEzWq9lxM4+CjKAQECzLY/Zy0z5cOWggr6M2bSSnVg5s+zlkliRVFXJi1ZWDDgJu8XftQN570p7ZbQefurfm5kQpOoEIx+UaKsXDTRLZaB1zM2Y1p0FVTdsMdJMvnfzXkI3T5+CMvf/aywCwUF3sYu/gtQLYLTT7DhHIjYycDL9z1uaxpjzbDmCj+S7AXdIIQvyc9xrDBoRyRFhw12VK6nU35WG5tlW8P2SrrDU1We4YHMD9lMLgHq7rro69jLG2jA51I866zIQo7JvvErxq7s64zaXY9I7JowDYYRIbe8vGFdh4OvZPHL9AP8QESY+jaJrTMEviZtnqpQzoOVGWrVwcfQl9c8yg5bqPDze6nwAAIABJREFUgM//Iktm1jede9hbAbt7mP0gRW4Q+tVaqHZKWJkpjPGeAlMllDjXkyeOoepwKsBs+JYYViHQsGEydaKDziItiOMaXF0kcJD3fPo4+turussdd72h/NnffB6FGjKEjGyfDVCVQkCah6QCVS+SNJfwQdqCHsBt0PkCbOdHrsGrjXPs7nhW4S7iha2/qQzJ+En8XwaJcutbYLd1zKsB8gzwuQpc1lyuazPtfJPZ0GbwPj2sB6vSU0hmiR2sVM/ivBbRo3I9eEdKXgcUAilM3FROKfW1221NPsd26kJNdkRqJZIp0jwcWe3emmSEn1S2yNiq8OQ4av1VQwfx5lhx8FPbmgo2eb9SfaI2s3WVJ17YU3YPOwjkdHnVK5yCOsQ14Zfidtu4n9zudE1NNafhz8ZdNhHQBM6eT9iKmv1pnqV/5/oI3XwrHpxvqPbw7KXvGFDm8BUTPbNCFcSAXZunXRiMBusWeA7t4QieG3v3HQBsLIXf+qUfne6iHLp0xSpI4HBhcYiDENCPk+VaBUh4+tlnyf5sJGI8WrbCc31p+3bK2OtiQQpgX9yN6C4THSyJbr1uc1mCLNO+nS+WL33u3ugY30DJ+8DBI+W6G24uu/cfKlNsBljsNA65D5kaRLb22ltuKY8/9UwZg7c5fuZC2bppI5zGuUy0GihHHvtq6T+4v8wlK2skcl7xd85vhItcTgljEdHwGCXxHjKS/VHy4kETBcYsX2+0i8qnHzcDIAEv7zSG7jjAYISRrJdJdXfxs5rNMnodIuq380+AluLBOjvUFXgoOf2Gmx3AbBaZ1pvgvm6P5p8AsBgNQcgQ2UVBSDx8NsZcSlEjRL+WZkIk3YxWPHAeaciRJFfPDXXo4D6ufQhwAliO0lWO4zxD+n0TumpyowwolP2ZTxZu50NfhB29tzDPKp0akf8lFqYKeT3rNpSNr3tTOdsFADSCY8OfOnggHFM/fFMXaA9GZxy5moNf/HIZkuDvlK9cvRjFjMZDcoVbalbb33U5V1PLAYu7u4+sJYt2HH3ZAw9/pfShTIFuRvw6pFbk6Mgd4vmcHugvZ9csLaNrAKYAt0kaF5w2Ig9VmTWzhN006k1C9ZggA9s9uDxGEVuWMBN89tQxHIAT4baG3qKdySfR0ZP3+cJzz5X3ve89HJNzwaC7Fjx9H4Ffo6/Ir/FIpMpkxkEgkVQA7n5wpNKYZ1TeamBx85rZEujWrNVMRraJTvO5Cpyy1BcfGsLgJpm0mi6/99//e1kCGN2JzNz/8573BG9VDm8vZVODvlCzYA3JyTXTvJB1JI9ag2VpM8rlVEzqdKyaAc/sSYK8HJzheSbXLUFsKkvEaFZNfwCrDM40MqoTSDnwCad+o0GF5dI0uALsmnW17FMj8NRV5ZzUYg6OYY659G+MsN1bWabPblyPVyP9uD1RHm9lsJtbltmv+J9cazOyZjJzGEEtqybWtXkQACtIlwPqc217vxQqTwBbS2OZMU1qjoC1Zh28gQEWA8ikiHtyaQVpTcQTgDW5hJHNFbJc4ZHTYQWNwHufqyDWTkhrBa89AxrLvDm6lvvV3IMElHXd5Tln1qbSAlLSK+5/nEMLlFaA6umkE2/dV0vOAV5rRqU5r+TW1UEADQUmAod05jPZ2aCG2MVsXbvJPuaqzsAwK+ozmetw3F63YI/juG5NfDiwIwIQrtf7E2N0ub9SyVx1mlYbuFYsWxwaudLSbPg9J03MYFGw3KyvfMem8uG+kwfb0FmCP9qAPNdQjDzna0yqitNu1pMZW5228k9xrFam30DKexM8a4PWcK7aDoPB5GsGuLRhUUCgNFjDue6XUzt1DL7kYd4PP7qMTC3A9vDBk+xl+jow0C9s3xvZq3Nw8k+f60CjFm1nbLuxpgFNTIpk/dWu8FyrjURcNP66zvI5u7bmUI1S5za6FRrgGAAiStqX4d8eplpzOqls+knudZUgi0qAoMihDjaskVmbxhcExYIKx5lT6JAPIhO47bYycnFp+cM/vh87tiYGGHRh/2NiOv6AllEylnKAAT9Wd5o9nvs6kx9X6KHlCsqVVIFeAKqcUqmPmqGANHbWn3cYWJg9b9dWj4AlV0WELk1wWlUXXNP5My9RNZX8GmVwfleDuRiVHM/Vy8CvU4GewK+Os/46ea5zuU/XbVhb5vAoesnEO4rVTH72CuZghMhqN9ecjqcJxr0HzZ61ltJDAkVlgFBN4eehn639jb4CONWhrtIE6dLmeG2MF+acQ9vVPdfQnPqw0Q5n0Nbaj7LzwNGyG7UBqY833nBtWbOK8fExGcukhTSCGsC65tMuec6xP2L/atvy+aQdaAX8weH3NQ0PQVUP7ZG+I1UmmmqGVALO1UZ39/slAnhtkGvQBmOPY2BbK3N+3xrSELX0AObBG87IJheLa+H+j/319CG4mQvIxp3hDUaOn4SzsIAM36mQA3oC3unGjRuj4eT222+PDuityAY5HeULX/gC5Vp4Z5zo/EVLAbqbKPtsK7tffLp88d6Pl8WDfdFVt3HzltJL197ziOeeYAON0S0/HwNlhukVaJ8doDy0nQao+TR67dq5M7Jpt912W9m8fn2ZIMO6lKjWhiDLI+OWu8h+Prlzezl6eiQe4t1keBdLKWCRTRENTSNpocBycLhYDDF2DoLxZcsaOIpxNuqE5SsW4QTHGzdiapxEdNmFA848TjzMDE/CWNhFPOmDtsRCBBFabeGkzLxhPKm5u/QDxISQu3/bcn41wsspNmH6kvMUDsGXTpXj6JMut8S8Z1dIAynf4sKZB9i+hu53I+suju1i6+caJuFVgmYAzykIbBPBKMdU0kyJsKXr1iOpxcKLRc0COn2KLsTjYdTsyHWxDikDRpZTXbuQFkprE1FatxuYc51Qc1fwx6n2qFcI+Dwzea6chupxGWC5YD9asn/x12Xu6f1RVqHyH2oW3TgSAe84xz8xj7GvDKG4uHRROc97XyZr0AnXWV1GS4dzoHfM6pnL85kPP5mBBgvIhqPxa6axQ44VgcwpMqwbNl0bWZbUwDPDNitGrv7Wb/1WcDrDQDWO2n3mRfoooiQftI6mXNtE3eEU+VkAonBa+fQTFCbgqpmr9oxVjezdvEFDacs01AylzzaypvxnBvI9v/ff2G/LySodLP/AjHapAv5cXq1g1krHYiak2YjlMdzw0VXdyGW1Nw/V96jnWc9Rx1tL4D7KFp0g9357Js7vpQhqRGonfz1ufV/5ua7dSnfQ8FeQ3H689hJPyPaEw/VrZpQqUGovz1eA1n5fGxPaBBGZiUpFgQZ4h+OuQINIn30idSKamPi5pTbpFcmHzaaXSunwNbX5JTLuAapb89BrFrJyaYMCYUa15vQ15JFZtQkwmys8GddcZpUb4BYZ7mbiEL+U3tBeSveaYqyngKpZjzVjXL/PIKq1/mYyrj4zjx8Z5MpPb6359rJfva/tXFSf2Yyzbvv7dlpHZu4y09esmgQFbVSFBHGCgIb3HpUaqw4ukFYmKmwntkWVGwOvHJZDBccqhYDJYEmwY9qLYy2BcrV2FXQugrlLZC1NEByh6mQg67W1QH5Ls7JyF71f3qfA2WnJYu0GfIogIUGoQU0tlYYt8Sya/Z7XZHCX4Lvuofx3OnUHk7smpplcmI7C0r4UG34jf14lLADs/LnDUMK2l7GRQ2UedLWjR0/xe+hr3KdJJiNO8fcTNHiNYbdmk4WbmmC9QUsQnozLqeWctR+eb6prYLMNcJokQlMPCV/YgY02CSDAcdO4rLwXNqIZyJ2lgug6CHvk8AU+Mxiw6sSphz3NRMosS8rY8Yid5M5CLevk9ZNdq8oj37hQ7vv8cFkBpc3mtXmqLUylHNr5yZEY3W6Fqz8ahiwDJxgM+bvgimagENSr+oy8m8GZzcyylbBQusH/tCYpCpiaNS/IC4mpfD7V9tX9UIPzcGRN8sKsfyi8xDqTc6rn4O8FbuqRBojljAPZelSwgsuAYOICvn1K8DqAwgRJrxVM60QRklWAdnEXgT7PymlosrizYikIBWyGvKB0O2k57osmuRb3w+DAADL9WAaM6Wvqvo+Mqv+5Hx2Nzvc5+OJCrJlJqJSeu3JsJmOc8hgSmFZNoD1Mc87uOeXq5pEsMllSwWjksZsgNZr6fJ/AJbFpcu/ET6+yLTXi8DfN/ogXNx/1mGnnW/riM88mKkRphz23WpnJt80gNT+zcpAQrEVji/XrHrj37/98+qVdu8s1iO8fJ5M1AcKfQybWbrEbbriB6VmPBoC18coRss8//3xZt24dTUv3xJsuhw5wGGH8fjJH19/wsnLLTTeWPdufLZ/6yD1lkDL9WqLBOQDiSQDk6QvOSYdgDAlDhL1ly5YAwT/yIz8a063kOVkmP3nyZGTU3vlDP1S2rePv7RgmFe1Y2wm5TDj65/fsLp/43GfCYd18/Q3lra97Q5lg0MJcSi8TLqRY0d76TOtPmT0zcuZTSjOV6+iSlOcZqe3mhvln7Ua8PpBqFEOMvIkSjWjN1CqyE80l0dyQZeVeJ5ZoaAL42CiSC6CCD/9dpxBVqY0wyiz4I4eHGaO4hPuKzBNlNYn4GhQd3RIycoIKAaxOvp+fDSMiPU72LKIYswU6AxZjj7InBCZrN18LRQQDqFQYvx+DK3uJiF+D1ttE2/0xdtVNYkdkjhDU6MU0FzawotpjROETCsbbGHWOpqqRc+XU+NlyigkkfRjiVSfOlr33fLQswVD3I801zj7VwVoA42hkXHvK2fkY7i0A6sVkIDgn9eKiYYAmn3Ey83PINHaRgZ1GQquTKVxzlq4L6ZKYpoRJv8hkqXNk+tYQLAlqbdQx2hPkffKTnyif//znAgwbXBi99rIG3UC16ePqZ1udeH3uftWo1O8rIKtO82qAEctMUrwrrSlXB/DxPbmukEtpOK4CUg34UvSHRxi+MQRQ9W8cnCE1wIyr3ycR30g1J3S5wQXq7VnLqwHo1QD26qlI7ZzHlnGYsUJZ6m5KR+1g3eNWnqzXWlUSLCnXe+Q5B2Cw+Q0wWEFBdfxhlLgXVT4mnHED2Cp4vBK8ek/TiLUbtFia/KxeS20eS66ycjcNV1kuYGSTki92tTJEvbcVTNY1USkW9RlU/m4AzOjgzvdP8GKyJCdKxWcj4TXzHPh9ZFsrT8XvrwKwHqU2fNR73g6erwgGmvtVeb/efTMs1Xnnum3AdOME6rnkGm2UFRqDVo9dnUW1c+3rPsB9gNFKZ8j3m8T+tN4rKQSRbQowmoCyOqrIiDbvHQ0h3KcqL2QGzUc8mz3s9SeHO/nJi4bmU+5cGuVF7YIc9yP4pNBAnVkXGXDO0ETanGVmp82I5pVVSkbek9q5nmssAsOgQmn6MvNd+b71ftf3rNeVIFgnqnM/n3uB7yNpEskPfkF5qKeMlIG+w3AP95VT+15EwvA4a8Kms36oU4PYv9EycnqY81SVgE96PKJfYzK1h1PMIJMdESQ0kC/6DyKpl9SIyFrxGqkuWca1bJuAN4Ooup8aYCCAsHlGcBb3p/F7AcgzaWPcZhbQpdcobIVLvTC1sHzgL04B6LrKYvoo+pisOM1ku4lzBoMkIhiEI0UtOLnqqOr8AswpTcUeVWqRMnnzYPIafH8uaB464b2AYc/fawr7w0MMSkM8d8Bbo4Fu3840ElGC5cgMGkda+dBHNxU4j1srFO63PgCcCSEBpudmY1tQz2Nfq7aTWViz9WFzwS0mhDrxjwdPnESffG7ZeO31JB3mlwGqqnPouemYYEQxSU2b2KQeueX1adFLYTBjRjL2COfizeQ9vPpIFMmrb55vWpWW3ct9WwOwQHBRuTCZ1MuxfY/YL4JkA3iCFvfQWXpAgsaiPqsjXvGXsZf1LdhF/Uwf/R5hp6PBMddHaIXzNlWtpB0TVf9X90O1E/GaWmlsMyL1b9ttULuNyUpdi+JVbZT+zj4Rv3ot2nWpLtVGV9wUuueC2M995K+md+/dXzbQFXYEgfTgPrLQPIjThh577DEoA+vLc5RnX/3qV8cc9j179kApGEY3c3V50+teVx5+5MtlJxIgi8jCvuKO20CHF8sn/v5vADHIZ3Gz+uHQKnfURZb0UqP/d9ddd8EB2l4eeeSR8q53vTsAs1lfs4sCWEWeb7n5lvLG17yaTscFHJLykhGz8RknPsEN//LXHytPPvXtKJX84Du+p1zDZCmjqlgUOhmNTEBZeSzKegQTCBDGRnIxaBTiziW6T45RLbGmQ4gH1RikMHbROJGvD/1A96ZmBWcWQvIB/nJ0afK0UoIkUvz8XUzhicxGBi6Ck9OIQcd8cT00v1OmxiafKGvIVYoyYZY47IrNUpYznAEFfJ4ZPhRNU75Bzq62loeeIT/rBEDNIbM9ZRZaZ8Ib+zf9fejq8hcxNpPrsyQtL9BjZO7Z60tOnd2NctbsbL8A12kCIvblc2RLeMsLzPw+i8Gaj07GomMjZfsHP1yWnzgSXNtxFSAiM212kiwuSgNnkF3r3bqpjPNMJwHY58j6z4JPoiacXcgCWCkEE12DZF9Xl96hVTGsIPRDWU+H9uwkELqEBNutoacocJXaoQC5mqxmxAWNQbvgnqkIocOsH5Wvl9mltNx1k135NZ//1Zu4btx/Arg0JHZhNu+vBmToHfI/14JGW6fmfbgAMDWYWrNmbWgOe74+09rp6eatHLzGymfJ2WfbAJm64Svwac/ShbFxLbAO2rNsLeCXQKf92rwbFcC2g/aZ+xbZnHz/yOhY/m2Mn69JkMu6aAx13trWvRUAep1VB7YCp1aWIV9bP6qcVT2OX53E1d5g4PasANLu6siGCeICYCqZlNSBdu5opSFUFYEKSDx+LaVX41oNbACk0FfOe9bk8gLA1ucQ40hjTzflfIPVhptcg1bPfwaAzmROEyC2Bz81UGl/du2BVgTC8W5NObY599p0WJ1N/Zv297z6OPWc631vD/DSziQ4iucV4Ib/b5573rsm+xXi966PJrPbrNOZteRfm4WtgN+v3qvYE0mfCB63z41jOurVvdsbjTE5aOCCzYJN817lJ2tD8z0s7Wb2bCbIIXFRlReiINxcx0wTTLN+QnLLAQE6YsGr1xHHbAVQrXVZ17THM4ngFUBvM7EC2HFceXJhoccBaHs76PMou2hs3lW6LwyX5x79ejSLKvFnP8NROKmqq1yilGo5WYUD3cjYJcGFPQWZfYr1GUgz/UZed0KeWAmBvrNuEclFvlpx9fdh1v215eLsy0uKeUOnjdHvAsh0UdEo5z90I/5NlzSx4NJmVnC8Y0n58jdHy7efG0P7c6zc+DK68aEj7HgWeUbUhAJC+L55uld81O+zwNz6CF/E58bVcwlecox7XE9jb0LdhBPLRnJ0dsiI7tl3tAwj6dWcbvrUej+u+trcunht3CM+yZmgDkGvgRPU/I3r2fMKqkn8BGyRcldKjX7ruZfAHrPLna+6C1vGNDcDZKgDgzRBY9W5cY5fdy3bmGTGPIM9OcXqHAdQj47hPGYERQ2ArbSKfLb1bBPDtH+4Btw3uQjynPPZqZpjk5mNdBnUXCQZGX0M4Il4bmoqw402OShg9XfSRWrpPoJtOdFNc2WsmSZYrHatHZhWX5S44cqPdt9Sf9MeNFdfVO2/x6qVqPq6+hqzzKmr6/CZpCIlNsFr3f/hv5g+Am1gKbqUR9GMnM1NGAVM6USvv/56KARPhMC7ANay/oc//OEAr04auuWWm8u6NasADtvL17/5RHAc7nz5y5ki0V3+8UP3lIVwTAeJeMw0sWN5bnD4uMFvfuvbQtNUICyIfdnLXhaO6JXQCb76lccCeTsxqR+Kwf/H13uH6Zle530PMIMpmEHHonds74XkLrl92UVSlERJdqJiSbaV2FZi+bIjx7ElucT/JHHi65Jsxy3yJdmOLImSSLFJLMstXO5ye8EusMCi945pwMwAM7l/93nO9z0zWmeW4AAz3/d+7/uU89znPvc554mPPq5+vR9SKIaxJRsvdh1lsNFj/vvf+vdqvaakno2byy/+/M8ZIOaOdzjEf6DFw+vxH6IleBphr1x70OHOeuC3BweDn4dtHEThBWaI2b2KbfQCnNqTqd6FC1DZyKeGrQuKuG4yPlkaiJ950uRxROkWDmzWaSTbsOVt7CvAdKkJff6kChETwoZ7jeLisaBJSMBbI+mrR6w6N2nPr7IYHDh8HkbTYQzfbzApsLxooC7jEWk94LWiV8FrJ01usYxzvwz2dJ8yW9VObcliHXBqT/fSv/udsoVNK00iFmKWTmgyci60v2JpuSQQOrh9Y5lSndsFCvGOU3NOALZHv78qAItMoleJgZM9qkix6ZaydO121X9krEjumC4XTqkJg3TSN6u+bbZ2pQvWkGQlZ6XbpgQazo9BLPeq6zqbOA9aDuDKVOV8M+4tIG0ZyNzACTKSTW0P+jgwY23kNROQcu0Q3EeYeIN6vA/S9c3F9hd2EqdctkflbhKEpOYtD+PoKhVfLTBsf9YxKJ7LNgQVrExeqwOy6jjwbyo2tAxkXivZNJ6Hz41am3pOohm1NmYaupQ4zL9H369O1UhUYyyqHrgBxfM99T8PYKnIEcdTh/WsYIZ/WydmRzL+5JxmYwLPL4dS1Z6FQqT7ugSQaVDbf3sMtH4SwAZYAKCGptTPWxnpZAhgXwFPbcQlO5OF8xv7tC2P1a7DXG/tuuwyoVEX04He+rzJgCfjmyA4bUq+bj6AzXWR49+CZzt5FSDGcwYDC4DtOPdBTNc1wRjVMmagsDpXXDMqMYTj1JVBdA9nK4mxrXod4V16wg+ps1WfpR9IrOQgWduaLHMFAPqM7lxV9oxxx8a1NX1dlqeC07qXcj/kesLhTwA715nqQq10Duwi0fTC7IfkNeY6KDuoezAA0HpX+b++hSqJNHtQUc13y6qFp8qhN55XEpUyzIfF1KFh1bk4qXBgj2RSJDmOqNkBNUUv6CwmTDigGrHOo3BHK0LIHFqxbjpgsEYriHLRIpbzKNjKKIdllsXxe6B1Hb+K9MIFCsebCjm81IW19PtJScQmZHwH1H1ryVK1+9brnBjYt6H84M0r5ekfnFN3zpFyw00by8Y1q8uLz75WwBK2B5yvfGQaqOZ7CzS7P2Z3zpb779ysqO4q79OQcmFvsM/RXjfK4oUN2KNWqO8ekYww4q16f8oJQsYXbl4XDPJ32gFTLYL1QRH+u++8yfk2rLmIPuotVQbGXNMpEvp5RuP4/MuvKTn6Wrn3Q/frPWqyA25Qdv/6FUOaY1XVUEt2NNpRrjEii0gUwBc+n40xiOZEZAibCNnGfcb+BKvEiISd6p5LHfttoxFngJcez217wrrATqlaj0gdGgksU+R7gORQDQ/SMCIb5I/AwPJm1zKvJEPHbtL90I5g7pUuadLa1rR7cbPpNnRnswW+npv6OTl3rR1qz6aWlc3Pi7J30U2SdW+Hk1KZwiYLvv1f/t0s0oFVyr4/efaCk0g4SPkl3YYArpSWAnBSh5RMegzGF77whXLi5HEB2TXWJ/3gxZfKKckA0Czde/cd5Usqo7VEmosdAsa07iMEPK6BffhjHy//5Yt/6JDpju3bDGLR/QGWH3nk0fLNP/t2eWvX2xK1j5VxASja1f7Ej/9kWa3ELbcsY+NqEqdh2GQsD+l+vv71r5bzAi+f+cxnyt0f+qBCzqH/MXBlcB1qM9ke3qF1qUGVW1fiNdsFsMnytHQ5A+8Dm7CgWGIGlwEF1PE5Q2ILDIysmQoj4XIuZLK6q0o96GAy6qGTwDYNKD83iCDpyOwvoZBac7EuWkC5tWOKz4R3prAdSUXewJhPm9bQYvJZWtROxNL3KbMekSWfomkOVYr6I5JeNizPl24yLokh+j4ZttqTuR8vT3NKCsQCtaqdkXG7ILb98NhphcP6y0p5eIe+84w2MzV5FcJSKGhciWjHlGDGJhqWfECWomy8cYdKfckr1bXoRtOr77AndKlZrnvoG1J1CDWl6F+pLM/lqlYgHc/oiGoZqkzSldELNiJbdt5oZhVGmnGgvirPcckZjgGS0A8zR4tkmAPEBnvSOUDrYcrcMiZ8sbGydFp3O8bPzSDBEjWb0e8hNEMGOQ5APSDAM4DmRbqPNerWRsYlpbFI2hmR0cdT536RzORa4boAV9ZNAsjugfn+wLVdVy2AhYVJw9Eanrx2gvQEWNAvLQMZRjSeN41OMpP+QZPNy/XzOhmu90s6YDLat2ZovjVSBkl1POePa/tsrGrGNB2DdCazKxcMt8FVA5BwNMORiQMt59737/0VrDL31T5bO+b83gwFjEUexxyuSCaUIdwB8bJHraOLvctkqQR7sUtjXBPAerdWBzfXYPvvvLdco+lQkMSV7GLaqbyXvP9cDzkXLSjLuUkQl2slD5YOAK6AP1YTOj4xpVVCEO+penn2QT1R2Q85l75+dSw6joftZDgaaaccJcMJJPNdn0EnQkoJ9ptRjXq9E7K7AWDDlnbtaByyXdAezo6Dsw5qBYxq2Z72/enQtgxszqU/w3M21znyegQIy0FXLEJMXUjV0LW6jTKM7FUBWCU0LVqg8okLd5XNQ6fK2NHXyr73zpQlK3rL2fMqQTS1SOddlD1arZqqZ9Que6OSXGcFivvE3i4fUq6FiACcJaDlIhEA0U0umFUfcyZUqPJCeB7NIA9rvsKhfw4F9g4mDpxDZyfXRdcZInhjQOezxgnKAT6pzT1xeYEwgdhlVXkdGhKo1FnEGb9i3fby7CsXVKZxc1mgsogrV6v2eb/KbL22Tzk0l0SaUJ8bOkUfyLUNuvgOkI6zt4NsKxDj55TQuv++G5z8zVpw6bAaQTExRQUKXQbiBcnH2fMjZde7R3W9iCy6kxezpc+DNJhyToiYcGoE41QgYdD5Bn7gmSmsv33bFmGWISerhWYWOrriSMaM52ANyC4fl62e0NmzedsORZJU4lDXW6WqOsM051fFAAAgAElEQVRyOJYuJsH4pKUHVJUhURPpi2uo65aQ6kWORZzF7BHOADcpUDlRvjp7r3Yf7NrPAOje13X48t+20boPmGmue1VrcJ+IpOd+8LLr0q9dubx86N47DUgho776tWfLXbdvVV3xe5wQDCPblTAyLaHtz73SOrYtaRP2IB3XuSxx/q7dYy3miUohIb1q9yY/TxuWZAn2zo206h7mfCS3AWfPjuvXfuufz44IWK7euKWcUpb7ajUI4FAlhEnXHwAmB+931fOdxC0E4o9LNsB3gO6A9KiUrzksgMsfShhdrw5Pu9HKSmLgXWaB/0y5XZKERXrfr/+v/7Q8rL6/27dt86DeKi0sGdij6mzFVO5WTdUlyqY8I0kDzNDjj32s7NRrZ6kthtFjEWjSSNxgYb719ltlj0pD9SkD79FPflzgSF4T4Y7Yuz5sYjAjw87cBQcSrIpFQOH9eNN4gwXgYdCjN3pkPjOB0wJc3nM8Vs3EJvmGP2R5E8qkCkF04aCI9IiLE8cEZDJGV6tWca0XWB5gsJzBwODNSZDtgyG0Jmxo6wxpA6f/XINUXlyUuNC/7ekFiI1anLRio9IBBk4/dxIADRIiEQ0xOuW4BrQgGAf0RdR1c/atGQv9kaaUxgYLNZdICc6eOl3OnThbzqtN3WJJAWYFXrfdsLksEhO858mnxaySIKee45rTC6qb+/auN9xyD4OxbPmScpcS/Rh/kvXISlyI/pbPlt539QqV+VgsyYNa314bWF16htcokQHWWZtULMTpY9KSjarpxY231tJQeLpKzKOOnIz4mDZlL7VaNf4pHsdYEZaM7irhQCRwqtvQIDjmO8Lu4YSkbjC8Yb5akNXZlE4MI1UhupExJ0ghhtSMYrHGtV/sd/Q/lwxDUg3MI/fJnPEzrsn9pPbVB3v9WRq2+cA5N/R85jCNByH+BCwtWGkNU/7cB7h3SxjRBOsZGWhZQF4ToeVIjOqy1V0j045xfEawDMkqzgew+bn//wA2JAQ5d2EAWffxuZSasTSnAe4c6qHJjVSRvPf2IGjBfd5HG9JPMJkMrNcA5gfJhwx9Z2zJCK6LxOAnaJJqd+o6qlnjybLHeooxDIahWw+4ZUJzHvO++BySSXneBMlz5rI6BbkW8nsLysIedp3qdm23DoWd/7oebRoxLq7AkFrUlENhn6I6S64fnp89B9jgy4x0tTu2TbDiXqdRdYF1YgZZewUd+xLZVJixGTkKzCEMrJlt5rOyqeGUVHmNQ6f1MJU9v6YE0QSnc+c2aeMa8aoOhQGs56RbASLLrAV73C2dZl6PGL0lZDoTVI9a7mc0ZwDU0sTjqnIgxND195zRWfBKWbdIVXguvOuyYD2SPF0cUae8C72qB03Flus0/8vK3vf2idFUN0i1nu2ZlXZ25aTOD/nuRKB8b4EHOQfo5DUguRUt0hdJU8t5Ni2gizNNYmiw8bH/wk5wZkraVStB0EFrWtnpdMvimCPAEYCY6CQlFFWt5xzrXMmQiojNTCtvYoH0nuuuV31Rgbmi81tJ00uWLSif/OgjZfwsjJ7KI6mPO9AYuR4JXi5BB6sn+9ipiew1AcESIj9XR5F9Hx6EoAl7aLayYQhDzxvPwjMRQeU+qVfMPfust8MRpd6sazaAVZjcEU2irRAb6Gt5UJ0d5LHo9RwNNI8wsmafGhDDwMY99yiXwknguoelSuJaIpLlmsZxoSKNF04eKuPSMe968yXhkL1l544d5U5hnRkTWIowAhJpWJBl7ey0Rpgf2caMEuUi4hbJTpGEGhE6fpZt40PnG40ncj3aMa/lqWg73Kt1cOL0ufLMc8/rvZoLOTyffPwRyxkgpP70G08pCX+7CMNbvabQFvOFTaJ1sMeAdVTJt9zn7X5rI0G8d65OPqxNkjKtQ5x2JUmUtGsJZPNMzut37VPcI19/zmb90b/4p7ML5DEMrrhOLb5GVQd1q8P6fDD6PLSwr732mvWFsKa0wLxXZa9gv85Kq0rnBQaTtnsI7r/77W87e3rrlm1OykL7QQj58YcfLC+99JI8gxdU7WC8PPTgA+40cf32bWb/6LIFaO3RxC0V9f3yK6+VzcpwPHT0mGqDrir3S77A7iLTHvH0lEt80BFpWFnpqhN48pg8sgtlrXSFq1UIn81OJxEAoN3KuiAxAK45RsjAICFaYdIpyuEvNhpUPGwmrBtCaxY3ZTvYbPZcI4uTjYLWkeoJeK9MCH2FSX6CwQTkMwaUgknw2h74CN5ZlCEXiHuBGe2X4Q5PhA0Yv0fPiYl0HUAehk2GJgiwVpknzha3YoQlwWPl2fBgLW4KY+FexxLcY+TQkNCmlFAYPYpvvfV2bw40uEM6QNhJV8QwH1eVirNKLDu+/2A5de60rzW4SM0fpMVYp4LEi1YOl5vvublcOHq47FHr4B6F/rj+Yo3DOQHY3aox2y+ZwBIl2K0WuL/ntlvcphgAe0UGt0ceFSxCjz6P1qiT17RmelVKa0AlzTbdWC6M0bFGm1yG9oL6bo+oi9qOmwPAmoWVTMXtj2WTLFwH1Jt9iRqHTqLTtcM3CWCXGyE3RgLClsXMzZeMGa9tmVFvXh9iUVh8iFbKikD0K/yJRY1C1TIMYqxwZiJ5JXqDo/mdyyYGIEh2ODdre5/z7znvpwVcndAzI1CfNQ1Kgr/5oM1g2Ua1+yefORyjLsOVRgewXp3ijsHi3lNi0LK3YAoDQR1MySi2Y8sF8ro5H/PnyODBTQACNMb1I8phI6sDKfZM19BxDUp/+XSrn+EDGkcOQ10B3Hy2OxPLcj58/Zq55bFIOFzL9/h+2G/1y+Poh67aUYN4okFdQBvMdpQ5y2fNQyKvk0A/7y+dGs+NgUk8Wh4yuT664LJr8HMNzLnHBmDn3LfOin/m8aoDaEda/2tY2awdCaDnkdv9AyvGvy0/qTKCznzpmoDdNlSa80qd1kHZH5ixfkV/0MBxjctIF2pSS/dzEsyG3jmv4ed1Tc6us9rZG7L9GSLNcfF6ck3MuF7+HFCbQCgjpR5fxsJ6R857yg7S/AQJAfkVrAV9hoCfvHLVgR3T+nirLJ85UsrYEZc0ojTT0RMXZK+WlIOHlFswLknVwsXlpMoZrr5uieqMF9XnPlu2rkdSwbonByScJ6QK0+o+dFUAs29guaqZnNU6kpOscoO01yY5jMRQR9kE9sK2xThwvl3Qecm5tHltX9mwSjaJ+rvV8Qs0iWZfhMaCFeoWBvur4vf9akU+o0oJE++VvqUby7Mvny+jM1tENAhED8+Uz3z88dI3K1ZMY7BACbwLBGTZnwvVGTO7NQYDGlFAtp+raFSiyLZM97BYhfuTREipnM8s6ywjZ8U69pqLQsY9P+/YrtjoPv+T5e+sef2UikN2YAGtlBGD3PBru2Cf+4twvsZer4cko5Y8NWAB5YtE+lxTgt4yOQnTqpChJuBl+vL58vZbr5Z3VFIT3PTRJx43VmEty+z5/HL+i6O+AEaiCTDw1EQeM2ClDj/MYkQWF+vMoCpHSCYYE3BA6NEDm8TaDkZ3pjLeMLCnz10QgH0hrici6YkH7w8cIWLvO99+SmXWJP+8727rSlMiFOMXOSvgudDIBjGWSZcZjWvBLGPE3Pj+XaotSLq0VfNta9oDnintSvt9jvOcE+fozNxIXWdf/+Fv/MPZ2f7hMrx2Qzl+9qK9h13qsMUHcRijd33yySf9d4ArBgj9Kx4exfRHpHvdpCLre3a9We5Q8f6v/MmXtEFGy00CGEjyL1KOS3Vdx+V1/svf/I2yRbXT7pDmda0K++/YsaWsXbWyPP3UU5po6SrVX5itRjOFQ4ePlfNiLxfqALooPeyHH/pI2bBRNUEpKyXWdol+ToH/AX2/os196txZ1dTb47DFhz/0gMFEnFSECgatjQxvI36GjUI2gCDaLCApUlQUsIsru1NDnnbINLGEBUZgU9FyEp6gJmGVJvQLBMK8ZtY44WwaBFyv5zZbVa/pJDEzDTYnTpBwpp02I55hsLCU7YiN7YLStAZk8dewssuJaLGSDOTSQHoiWmiSQOb+1TCN1rzgZYa212VWOiwHDHZ4prCys9SMlbd69MgRJ+GtU+3FS5KEXFQo6/ChAypxdrQcUf/uAVr6qozZIrGoUxaGXy1DMpqEU/pWLCm3qS3wUdX/3SMpCclxOA/9GoPTSjA7fPyg5lG1cIdVt1ZSiztuvEH3pQVJsoI1t0oqw1vUs1HCbYq2szKYverCNbByg5gXjYOmZbkA8InDBzXfM2XnzbdYYoJWd1DXNHvP+JIspvGjfS8GIDJ0WQotazQXMHks6qbLv7N3MqkpjEfoNl2mqR5y/AyDMyzdLm19c5Ml+MNAoOWO8lQhC0htK/ObADyNeAKmzr7tWl6z8fm6NBLJdKXHmkyewy7SLCfwfD/AHnY+DL+vYweqG2pNkJvMbwtseG9WBMjr5L2nYZ0fCuLeg1GICEJer3NYVdCQhg2HrVv8O0AaACO7jcXndZkCwJBrrlbAYtCkNR/JJwlMaokcDgQD/BjgvAde11ZI4HfpZKCxzdJ3rt9q5NI1qpEVE18eu8rA5nPmmLXgKA7ezFDuauXT6Of8tSx7Xh8NrGupAphqKO6/BlzzPZ17q+s3r8sB9X4A1mu+gtUAbTGO7vde143NUbVXcxymCnr5mfW61TkLVjC+BiUTyPXjbuMwyhzsWru00l6tZgYDkhxdUfKooxfa65nwzLhlGJKDupWn5LxRoq911mKew+nMscUSR21L1lIbRYgzwJUjDBJwSroSEDf2q+URySxYtIBEILGWgBSF0O34zUjrDskg1rK/71DpHd9dxk+/rZyQVcKIfaqPfkZnnMomnpsqmzaKALh0WdGqXWXb9k3qpjVUxi69K+kcFXVg8qK9NVLYhdLFyh+W4762HD4qW31pWmyuajAvXl7G1AGMWubbtm03+00lgrBH4cBTmeWUQPL+/WqWMzhTPvJB1ZfuUY6DqgKwpC190plwZVIO9uyycvyk9JQiaReIge1TrsPi3vNq771DEgK15l50QxmDYe27omTrj5Q1apZDze+ZGUXwXL6Smry0B7aeCqoxAGjQFXWfRNKwmf1qg7sOeUhR0s6FDKjLjjPPU9PSQZoOh4E1Q+HPAE94xTJ3NfLKK0Yn5AD77OdfsJnovAPg595kvc74OfRdBJhrYovJhOGkyFevSp0NqgPpAs3x9OVRgVyRTprzE8cPiXh71Yzvxz/+MZce4+ymCkHksGQibFTfQFbVq/lhrXBWjaqWPev8rbfetmyT3CPbdGECaiezRqk2AEMNwA3iK2wx6wnN8awchzFhsu88/T07CEO6l0c+/EE7Mqz951VVCix3//33W/5YU0O6tstzxVRktLhLqjA+7DlXEyEhrJIJ4CHfW82JyL1Fwm4LZhOoZqWarmMcjm7rPHZuSH/JSiL8rAXEth1f/I1fm6VF2vIN28qR0+fLjTt3qiD8237Id955x7pXDoEbbrhBmfFrrXeFiQXAnj59xsCBfx87tN8eybvv7tamlKemQb3trnv8sMvEyH3ty39QVi0dKms2birDatO6WY0P1qhUyktiZGFpyYYjLDYg4DkgIEvr2pdfe8MluI6eOlVWSiT+kNrUrtb3PthTZdhRwfSaPE6AGDnI3/+B+v6ePF22KaHrnnvuiUlADOjagal3jUXUrSUn7wrtD3VmazHgYGXjdDNj1gGeUcSeRRSsjtgBdRtyZQDdO+EZFuAwpTpoBkBIH61n1d+0ExCGk5/EdxYHkgzYQ5fH8S/ZgGgH1bRBNedsZPipmdo4oEmuok0czC/hfzJ32cIup8I1CL1prK7SEcWlndCUSBsqgNkr8K/bd5enfiQEmrNxtWv9jrqonRJwxVnA7vRogfbKYvdS/5E6gIRwlDDQd21R2b7jhjKskli3f+DO8vYbr5SDb+0y20JN2QGNyVkl2F0YE6AXKUmJxAF5stdv3mhtFvr4HjU2wPiTGEYS1zLpdhYqoaF3sdbYuh2ld1jPTUdx6UaXDKqLhxjdBbrQekleLl5SogMsm9ia00oeoHzImnUbqnSCvt8YJoxg10C1TF+CHR/KVToQIceQGyQ7FiAG6cjCThY9BiQy6mHRo5YvToZBKTIMal0CdpkveywdGrADFjLpqU2Gaj3QLmgMhycP4xbAtgApDYClKLJq+UzzN317qKehgJ1vDUoLBNvPyNdnJ6xgG0POwns6AJMn1/8StLruZj2g5oA6WKEKbHNuDHacuNMF1D6Eq4QgAVu2S3WnK4BcfX0wBwGY0zCaEauSB57BALYeWi3j6h1Z5yrvk/lBYxvno49R70MAbI4lZmbu/Yd2sv2ZC913pElZeSAOcl+uImq+t6x6zms6Il6jfgP6vHB2Wz1ZO98tqM0DKMe1dXzeb935pgDjVUoTTxQAlnuK8Y0V4Zqp8RBho5rnIV8h15PvnWsColPmwnMbmIRekJJkS3VWrNY5MSQ7dUVZ+ujFx1R1BFCZ5EHOFQCWL+Yx9euxNgLZmKzwGovklNg/KbEJNo+1QwWc7h4IAIPmFhYWmxza0/rdYIGf63yg5BPMo2uGat0uFEgCrMyq06CYuoFeQNx7ZXbslTJ2+nV1etwm8LGknDw9qjySEeV7XFU+yB0qFTZd3nj9HZFGZ3Q2rlIjoQVl43rV+bwmhpQIlO6fBFyA+cyM6pEuWV/27r8owgjdpvZ8r1g7VS4Y1Hm0UsRQNtoIQCJWWzae5JdRVW1BDig9Q7nnDp23fQJh1IPV6yaV27CIov0qkXVNAHxkTLZN9V0XqH6tatXoCS+U4VU7ype+daiMze4Q0SCGcNHl8uEP3K0qQCImXI1BlQg403RP05MqMWaAyFcFn3ZW4nzNuYgOYxEVjX3K7zPyA8gjF6RqaL1davqZasR3UBjLKHZmrMm6zvLv3NOMHR+SnQGUSAi6pceiJBncLA59tQM+x5EUsA7o7MZtijwSidQvRrNHEoLpcTUcUo3c40f2lxdffNnlMz/9qU9YQjcrCUFUPInIm20I16973YX/3QEkpW3XyrPPvqB5ggDbGtFijQeEFYCVfA7X4mWt1iixySzZ/KtUQNJnjwsTvfjyq6rmpHrDuu7jjzyohC4RLHruV5Rsz+585JGHvY/mAlgMNvdYmfLqbHadva6NSnbWZ17VxLcES455x/5XW5y2LeeodXrTVs+3WVWk1Dk327ld8IcCsKNiwJZv3FZOnhdzKtYQAMsB/PTTTxuoUk4LIx4ty6IeKSGKM9oERw8dKR9RlYDv/OnXNIlX3UGIMMbew8fL+i3by01KBDtzUqETLeRehVquUodMYGzD2nXlrVdfUZkthVwFXrl5sz2ajMXKeHxeC2HFquvE4Cr8ogk+r7DL3fffV/rV9/SMemNPqY7mEjGCS1UOiv7BvdqclzByAjEAIQAs7DGTfkWGD+DJwADs8GTH1NmF8kumzAE4CLblDQFMFottzYzZrZIkLNXkA8TH5CG9++47ErfLJcV3E+BbqdZ9jz72hBfYhMaMHsb0qafG4YkTxz2ON+5UsWcXyg7WNQ4qDHiwUTAARyWVQGc8PkZrwWT78LZ6xIpvK5/73Gfj8CP0ooV4/NhJdz6alnE/qLq7b7/1un4+LUdjp8NNGCpCanQAAxifVpesAWkx16xb7+SpVRr/ZStXG1XeeMttNoAIwccFhJ956kmFP8isDU9rVGWzJGtSQwIxr6IApmCqJfLvVQLCZrUbXqu2qDfcfkt5+QffLycO7Nc4im3V5h7SvZ7XHIwr0YtQEw0LDGCVid+n14zJMPetWiowPawDQGW/NHfLJCPpVWvfayqjteH6O8vErEC29GWYFdpC79FzUnFgte6f2sGnJG84euyI/n66rFm/rnzqhz5rA0S5HXSajDFGIg8xxj5AahjVLjvX9TiN+2u4Kw0/chD+5AGZ6zULMTPPLYiYz4bl56XRToPVMa6VJUzGs93gHIYu8F6/usA2jF7LYqaxaTWw+bxe/zWk2LJ2Hodq+FuGMENGCYhaMMboteG/fI58vtY5sJGigkgFqnmPLevXPgPvhZlIZiy8e/pux5y5m5P+pAYWABvl7apzWl+f1+Q96GG72iraQXYBbL4ubVv7vLleWEOWEYR9D2CnAzDnOevudowrY1p9lo4zUMto8ZrQuGXbx66mM8FqJpW1h0euV8+nAXMkmPzXGNgWNOZ9JdhtQXFbWaMFsp5vO1+58ji9mfhuNAMA21mZ9RDOe85xDEarVsFg1OwQhjTFowgwhEXStRwilZEbloxqGRpykvCkNR5X1G1cHar82mbvBtMeCTpxOHabQswK6HnuSXJ1TkHkFcT9BbAldJxdtkhqymvjlLKupgQUyMMg3ItDDBublSPouuVMeRoIqMMLAJYqAdeoSiBcp7RYNV5ZIBBOnc7dZWbsuXJtBHZti8DkajGbkkRdHFcC6ojO0x0a197yxqv7yru7j2g8ZPev7y+33IruE6ZM9lxjhVLFrDcaU4XsL40Olu99/5TGJrP+AwBS/zpkVEh3mEDOHhEeej/gCLJDXbvLj/6wJFtqMzqg1yCrmRaAHZShFSbRc6rt96XJcu6iwsgCxr16tiWDs2XLTR8pX/vu8XL47EqdBWI6F4yX22/eUe677b7SC/kjQBudyhiTIA9aJ82gtSY2J8h03Wf7MZUetVNXnQ2Y50BW1RGqTpWBMYxhAuRcp12g1dolLjkFxuBKfAzvb8gFO+Ee5XrXen2Pw/Uk7MGDkejGe3UeoY3VuhhSgh0ivqmJ87qNSXVXPGjW/oYblOilxN1gefnCyQ7durXrdqg9kT6nM0JF1OOFF1722X7DDcINdsRUr1ZkyYSkl7DZdEbjfThk4JuUbZGwDTMEU3xBtPmIyMUrqvl+/fbtmmvlqmj97hYpSfLWw488NA/AJsHSdbxzbtqzy+QIo16jLtxHylTy9WljOBtbEiLPrTYa937yt3TU8zpuKuE568r/8kwTA/v3Zy9OLihLN2wtl65cLeulQXzz9TfK66+/7oGhGxfJXIAg6rOS0MV3unFdlOb07LETaqe2sBzcu7usXrksanIuU//qiavloBocACRnpLmcnRxVd9HRskoM7AOPPlb+6ItfVIbpbLlOu2jr5k0ClCPWsC5dvsqtXb/6Z98ymzalTb5m1bpy/MLpsvg6ZaYPD5R/9S//pUpXrCorBHzWqjoBPdepWrBOdWCvv/VGAcxxsbiLXUHBGWtiEM+fP+d6qwizAbEjep5RktCURblU2fE0AAA4btq0Ue3WVH9U79us+1ot/e2ok5pm3Y/7+e8/o8087uLbV1TQf8OmreWnfupnZYz4mdgCUf14uoBEXn9ZIYZb1dM7NJphbGMRVE0Sn6tFd1C1eL/85S97onrpnqH7NAiVt7Vjx3Z9xk9JmxoFidnsb772pkpinJOHJ6/4yqWy7923zWDcKn3phBYtWfvUhVsiB+ScKjQcP3rCoe6NerYZhT+oD7tVzQB6JPretG27jI4KNut5FqvZwDtKilskY0WHD8aKZAg1Nyu9AvGXNJdn5CCM6LUq/yp2XfO3fVvZrMoCL7/wXDl68EC5MqTQlRabRADlokAm/ZzpysU6WKLnvU3jOqCNf+rS2dK/Tu1ixbguEsDA8VixdLnqwKr7jrz+DTfcrUoyQyq9Ji2u2kkuVt0Tkg6OnzhZdr1DDeGnyzHJGyhHctONN5e7P3Bf+ZEf+3GNNQdh1tuDa7Pt81e7yZLJbMFWANPQKbmlq/4wn6lH5BoYgPxDtY4opxShlXZz8tqUHPD3DJ97/qter2U90zC0mzX/jn40v7jvZA0xeO29JTBx4mRlIMwg1vBOB0hUQJGfP6EQ1p9jLCo7mveQgMT3AStRr5G/T1YuAGd8Zl5/sdYc738/YNYyj/l3y7aTtdYHGPRoHXCNrvQimFbYb5g55jkAehj9NLYxJpFcFF7+XADb/fncg7YdD5e8qaxdlcMawOaXM/Drl++7sopzjHoFsHxegsYsVJ7gPuc2wXaUjCEhMZzdDgjnUK0HehcEpDZ4bk3azo3pL2n427FlfbfORP7d9ZMrZo3Xxz84uPP9GdnyHqrzlfO8wJGaAJaZuAYIyMPPEgUcShKuKtsDiL2q0GYfdYMhFGiNqZ95zuXAuAZm/XJR/OrUdMevG3amC4B5PJcrioQypoVa0XmYMofpALhjEgwrAEYfg4MEgHXFB/0gAWwCq2DAtOZgcHWGRr6EAIZC7VqZgm9qyDJNoXwSmQ6q+cvLpX/6qNhltRiXzaMe9ICSlqbUCGZk7KwBYs9svxKh1QTmCqXEBGyukmQFeI1qNOBCnoHcY1rEDKvVNkD4+OkRA24iBcC9RZRPojJKXYvkMtBm9AqZ+dq3a1TacsWKAeU6KGoo0mJGTRQWiM1MRg4AO7BYCZCAK8pzKelskFKMYmbHZ9aWL37jYDl2cU25gkSr71q5ccfG8tEHH1frXHS2I06qpcMaREIY3wCfuW7wQf78muPMU0Kb12ns4TA1lE7qVpEJOxS6fUdduqZxzh5snbH43JD8WGaHM2O6P2QrzowHbjr6CbsecgXaw1qCJqxiSYLFwtqLIkcmLo6U65YvK6vVcXTXGz/QtSY1rustPyB5y40RXLJLg+lKD7FHYPQ9KgAyIWOIo9ZevfDC647+3Xff7SqndkmA9gXramFRN6i5B9dGZgM+oEqR9dGU69J5jxVEutEvEi51vEgnkT4y74cUUafmPiVL2bvpZbf726RPjRQlYxp4JNjotEEMNj8nJ4g93QJM/s7ZmbJKvmdtc+xNO7dtJ8I8H/Ic8GdUByX3bEtALfi93/h7s2MShC9euV4F/nvKqLpZvaRQ/Ii0e7erO9f27TvKgf375SGuc2WBLWLbzol53aQOHCckBJ9SeHpErUnXCIjSMQomZFAicokly64975Ulms9dMtAAACAASURBVOBtSvQ58N6ecsctNyp8sklJYa84GxU68UYxvqFxUquzJcvFYiq5R10uvvf8S0oSu1Cu33pDuaziyD3yCi+Jbfzghx8Qxf5sOfDuXnk+MkTaIM5u5JDTqthx046yfvM6h5wY3FeUDMZko/eAnYV5ocgwn402tU8hYCdpkeSja1ynkl608cxELgYaRpXMTdrporddIMOKtGBE2fC3KPHpV37l7wogS5CPRkuLc5XGAq/t6NEjGs/zGjO0u6Gd9GEJU8HMOJSC19kjLdPR8t2nnvYPOSwj2UH3KvnFJoXLH3vscRftJ2Q1KUN7/NhxyzmuSYC/SCD2tJLYOJhvuEnlpZgHLXLq+SIBPymG8vyZszZgi8VqXNXnLRVzPLxitXRoS8qnP/v5jp94ReDsj//4yz48SIDDhtD0YcauuyoXIN8gAUnXGO6VBnbjVjEFO8pWscRf+9pXyrEjCi1B1+oJB3VgT8ppIIlKp57eP1VW6Xl2SHIyqENk5LI6eK1Uu1Sz4gqBaIwH5RgsEIC/poSGDTvEDPcvK2fFUpDMd+z48XJg317Nx3Jps5T1uWuvPFNpc7XGtsvLvFeJfp/54c/bgLCZXSid6JrrMnordIxoON6hf8uvBBY0RaAqAw4Ahx5rgHJfl5VMQtUM/u4mFvYII0ksNE7drw4zVz3W9CoNpqrxSlF/2w4ULTNhLJwaSz68VuI/GEj+g8V3u2OBWqQhTlSjooZ+zzVddcOG2jRdZS0CODj5sDlI0ggBBMxi+tAIdiq+mgSJdAIw4XquvG9elcbFXVwwag75x2kbrFplYAkPOpQbXrVBZsUkedTxc6dLVMAZoJPnj/nrguMa5jWArc+MdKYWu7ahtV2I0LTv0XKHql/1oug+XzoyPqKc6RyfZ926DqAAY36Hj8+O0WdlVYPfYZuske1qMG10PTTRurYFsOlI5fcEqsle5Di0BwdheTtajFXjSOQztAA1ZzLZ9xbweqzr4ZPzmHPph/W5m6AxDmGYHJcn5O+ANyQMjp4BHhlnHfBex3Xt6qU0CqBTkJuyGBDWyil25qxeDHxMFQ+DTSXIytbAYpHIxZxTwoiOgC6P1NHmhnPDeJJQ20PNyCoHspMYMD8AbM6/PiPyDQLQxrVCJxqPytqMUPMUbKUlBNGEwWFkpEmsKb0M+Rv3C4kCAWBZibLKkWn1LpTjK6axR81ehgZHysoeNTOYOqCSj7BjFGe/XHbesEF1O2XLL53QupC9FFfST3nGy6pUMgrR0S8SRudUL1pYanmykHlmm2P9XTr84ZV6zWrtGIWEVQGB8DwRAVcW0NkOK815wL8ZHw2hqwNM6UwcVxJSD+1iBZJ7BKDJP3XnU30RLhdudI3YtAk63cv+Y4PlKbWSLUO3K0IW17r9lhvKZz72Sb1JZJUYWRzKPtnRSZ1ZTiD2/MZ+cgUKSw24/9hNMf0Y5Tgn7eiY9NFPsWVmRsOBynJZZsntqNfF01mqVaJi+xxzHB/P3qt7Eufcc5ifjp3kNfEeUKubeLjRgO5Z1whHJtYLdneYwVJ0YEBjPq1ErKv6M0F3MOZG8w9oRIPsp3feTewjn0v8CLYZWRHJbqxNO1e95c233tFZM1Xuvucu4Y2r6lb6bXVuHPUZ99hDD5i0smPCteiOSZvxuq9cG73aBRKa2RPsO/YpZwvg9dSpM+Ue1eu3RA55JI6Y7o3EalvETpQ4xi3HLm1Ke5b5Zz5n7ZFUu64nrgxtnGVRDYZpANOQjxRVD8gNaZ3h2KfhxHdzJcBm7FVsStrlPOMW/Pb/+bdnF0n8vVBMHAbiu08+4zD+9p3X+8Z3KPy9V40KNqje63mF7od04UnV9lzkdnCT5cwlZeFJt+i6Z2TQa1Jvk+TglNquHTh8pJwQS7h1x/XSLG5W4tbqcuCd18rV0XMxcGg7JVZ2qEaD3jcoxC7N0NCSlZIQvFKeVSmIzaqKcLNaoaIrHNeDM8A3q2vYv/6//43bodqYAmJhNSgnIcP30z/333YAxZ/+6Z9JcnDKi8cTpQvg0ffyFwyXBisaSXTDeJFZG0LmSATpcUkkPmNCIvmLE+r+NCY2VDPy8EOPlL/9t/+W9ZewuIB4wl8QZqel1/z6l/9Y2fv73LkogQsShh5XKtBnknRkqy/DK4BJ6JQkAAd0ZEgGpQemN/JLr7zR0WHhZSMpWK7GAKOqi3rqyHHJPZ4TkFtc/vJf+atOkENH5ioNetjXXnyu7H79Na5oA2G9rtbbZRm3DZJ5/J2/+/cdGqOb16kTp8r//L/8Qx2201oPEpcTQmML1gPLZz8LUeOzZcuG8gs///Pl+p07lJiwsvyH//Bb8rqWluX6fBbcFeqdouFBiqD7fOHp75Y1K4alj9WhpLno170hi5dvZ9kBLYxJZiOjskcsfE+/1pVaBe7ed7y8+PreMgMQ1Tg98MAHxCqfLC++8rYMu5wOORwf+NCHyn0fvL/cc9993oDcnxPi9EzUYPUmq2YyARO6IWuUZWhgF/oVpolDLjLscRQ4ZGBZJ+iUVvVIbttovXRkk+IFR8WDuQkG/H5+SDYAEa0Rw2lKMMH7o3A3B3oNpQLcasiJ09IHrP5LQJMY0/USKyDMwxhAOj+LvQUuc/7uJ+k2Jpjj/eahAwBL1tYPFkluyawZmFcD5soMNlY16Ydxrkaxc+/1VMn35NilceRg67BkHGgGSd1weYSX5oaTPQYVkHRDwTHv3nt1fvx81th1vzrG2SORhrg6OQA8WBichOroxmHclRCE6C8AblyL8P68xDj3fw/2PA0xz5BjkAeFZ6MyHTkG7fgYDNc9aFhd5yi/5/x15qsedgluW+lHfnYHrDdOAwXX/XMO+4ow/Xrgu+ae/QDISEkAL0qmGACQc5nODq/L8jyev2pzDS51TRLjcAzYG7SCtoRA+nZqd7IHR+U4EgIO2UCAa/Zffk44oEQk6kGn12RtT5y5PtlckmJpp+n8hMrMxjNKHoVjaokAzoscas4ldQHkZ9a46zVO7Kqfn+xUOLnhPEKmOPrDuQ6oBxjSslB605mLz5Yy8prOIJVyEilHBv1NN20Vs3xe58dxvV8HOnhPL5+8rKjcIeUQXJiVw75IDJy+r6iMnsP7AClabJsH1j1FFR37g0p6jSA4NC2Z4USjANZRb3ZGuQsLdU8LaUVl9kYtt1XLlB4JCpSoKxi2iRquIjEEMCj+j8Ou5aAs/r5y7MwaVSEQAO7TvZu1vFbuVNL2Jz/6mPaopILqTMV9LZQ8bZb5se2NXRhOdTiBcep291hoo3ECKtCtjgPzg80NjTt/r+X7Ghszfw90GP2uJ+61HKUUqwGrdoF/RVRsrk0IqVDcP9pZQ9nqOAGw0D5TRmuB1udCtLhU1DEQjNbWPmddBUmOiUg03gPx0AFhej2+EDYAoAnbAn565dVdJsc+cP+9Aq4T5bkXXpSMY0QYamP52MP3O2kMhyvPFmxRJphm6Ud+Z4fLlTvwMmCSAeSqE3vgYFmqhO1hlc/EJk4quilKzjKSkCPoPKlOYOd8mhex6zrI1amvYxevD9Kk+xW2wH/qGsjoWEYGeT34MSV52K5s5c06zvvgfflznzm//c9/ZbZfzOeZs2PlvQNHxGydkVd4U7lNmsbnlLH2QXXbIjFL1RjKegnDL4uZnSGjX4v2mBJ9+lUTjfp8XAwd4OMf+6iSv0jkuqSe7xtVaHivsNlAefixJ8p7Ys+mLhxXco9E7VWXtEpsHMbB4mqod22cpSvWlD/99nfVxvZlZVeOlb/5N/9G6FX1GSdPniq3qY7oD36gklzPfc89laMLVRiocQ3Cps3ryz/+x/+ofEfVE0Dt/8+//20BHej60FqpopNCU3ae9Ps43BbpAdtBYvABFEOSIhBKg8I/pfqnitRoqmPjgWE++elPl7/21/47sciXo2WbPqNfwvZhSQjoevEnf/i7ZeQcJcYUticBzCxtGN1+1UoBtKJZmdKGx7uHWaEkE+DJgnolQ/VJE/rNbz1VvaNI3PiZn/sZifgXO/yz7919GqsXDcS3bSWEgUnTe2Wkr4xdKDdu31q2bVI9VXnbs9po9tIwPMpmXbdlR/m5X/hFG5w+vf5dVXL4Z//s/xK7OyZNtEJBes5uoLRZk/rr3XfdXn7iJ75Qbr35JoPIX//1XytPPvV8gEeNNzgGprVXRkCdZsvNO9eXHQK9SyVToELBoLp4RavcSHgjtEBVCXdfkdE9f3FC2uep8sob+8orbx+neowY5OGyY9s239USlWt74IEPl51ytlatWWt2AenHZY0x4DWKO9fPgA2swAAWkk2QXaFyQwTTOhlaZmmRoxdzhKJT/52AzSawbtpkoFJLmSDNBroBF53RY+PV7it5CM457DtsXrw/ahvOBUMtyEwdUYJYPidDbnlPeb9tFn/en3+HhKMJ+be/S2+5BamG0txbBbb5bPw7P7Mtu0Km6vuB1ZyTTmi8XhPdE9fqAh5Yvzoe1bvH8KehbJ2HFsBluDpf53sDXNUDK+tM5vsBUdESNQ66BHDABCCXNcqsI4P1rhbMjjT8OCAHigs9GqxRA+zb5g8BwDmQ49Bs53P+mKTxb8G/641WZN45yOok5Dy2APb9QG6+L+1RC5b5u61Isrv+HgCCyE4IGIw1unq4CmAdEnTXnKph5Fq62ZzLlNrUPJ4A9QavUdIIB4/GMCtVM3pQzuVlRd6o5nEZuUitpZn7xR2VmkoTsI2dSh/MiEGPbLU+w01N3NgEAFtHHpBEq1rNRzwd98zvqeoCyxnSAQgUWEGPC+ygn53j2Epo19RkeKzBpf0o8w7Al35VcFR2X6WuxlXaaPxNkRyyM2JYGZObbt6qpTIuBvao7A0dDzWeMlVXr/SqAsyCcuY8dXQnlZRVVMISxhdMRetvgJzCxCJipmc1H8ovMN7SHfVaLhNRAkqeMVHco4OevMYTF61mqTLHmGOfpSIIx1TX7+1ZK2BNxj5NGhgjJWOBaQWwjp5epy5cKgu4aHO54nq718rjDz6qUpkP6DxWw5neGdlgQBwfHI0V5juurMf5zhnzBHP5fqCpjTK0Ni33db4n92zOe2cPVzucwCntVe67jPK0nx0GB2FByBXCaax5BxBigFudpxRPGz1/uhw+uF9Na1aUdaoyMS4ZX9plDkSeC9uLTMXnM86WHQhhBUn7LijhygBX63PPXrH0iuh+6MP3a257yre+813hqdGyTmTfA0qWHnKTzi5bOd9R5dk6AJEqGEScAdWQOYoqUmbrzT17hbNWuYnUIHppVXO4JomnHWc8lWbvdgH3+zedYf+kDevMh6nqHOUGwPq6IVFocyzSqc8GBUj06KyJdBVCsTOWzEFDjCz4T7/5q7OqLCGQsEuC8Mvqz3x92bR1s7N0jx4+JP3pinLy+GFpHSWqV2vXSWlNaSZwRL/jABlWKPqCDNqAQvF33XW39IknyjmVzupz61LlLIr6PnDkaLleHtpigbqZUekerypsoUOEsNKAtJiEhSh/RBZdn/SPvQJ2v/t7XywHDh5zCGON2N9f+IWftxc+os+/JGaPygf/9t/+VhQL1iQRMsGgU3oK0f3nP/851Tq7T6W+zpenvvN0eUW1bGFFec2QQNXiQULW065PGg0MGJgYcDZ2AhayzBloktaOKWx/4owAIJtfjOGUjOdnP/Pp8jM/+9Ouv0pZJzSjQ9rkePTHJSH43tPfKudOKgOV7hb2+sUCcPhUdtdeKswtNS5139z7QoXm3dVJyUs9KgfVJ3b8G9/8bjVQ9qvLX/nLPyNw22f5xm6V3XjzzT0O+TgqwfewRUWJ++Vudd7YtnGNNhyhLUkg9HMzqzK0m3fcVL7wk/+NPXM0O4f2HyhflD75wKGj5b2Dxy0tuIKDUteiD+/69zvvuLn87F/6aWuFV0if86sCsK+/pgRAEg1gMbSwMY68Z9XQAnUA2S4Au64sVTksBbL0c3mFsCSViUGz5YQ+1oKY+BmFxw4fO11ee/u9cvycejhLmrFWmxhdNYWimRMzLtbSwZhEbUlYmR79nM2EF0xZkygpQyYnhbbn9n/OpKCsCmDQ09mA9WDwGFSGDSIbA2YAi0HL0CP/jkWUDmisK4BW/JzNS1UEnjvBTRrkNKYtmEkAS2enNA75+xa8taA5Pr+rOUugyc/nG+q8Blq/Foy2gOf9Do+sGzn/sMnP4B7b9yUD24L8fG0LPvMeuH6GmQOEzgWwcW2PqAFQhsfzmnxPxq89zAyq4kQ1+5AAtsMQeA9lok8FstZFanxq1QHvLc9fV2ccWjJASQDYWD615mRlUwGwXpOApQSG9TUtY5H3Mv+wzTn2HJpdjM3VuffqUCWAzXl/vzlq35O67VZjy++xSfles2gVwKLFZ4wcSaoyCbO69V4M/isDG2sxHI2s+5nPT+F9TyFgpoJBwroAWBjYxSrZR5QGDSFsJXVgHSnKw9t7r3tYGwi7TWfoYDPTm5mARYywZI+lVK5QwzKAVXf0Q7aR774d5onQLgAW1jU0uLwhpR9UzHE436IeQC5lFWN/90kCBds1g82npbYA7MzUhTJ9/ukyc/5FXWaRmjSsdGh+gfSxs0Wa+itnxMoqygNZqwSuGSXIKoVEYEN5Byq1tWZNj7LSdRa5tmuf7ocwO6FEAQFJFFQ9ySotWq6HAAKADa+NtCb6CUEQLRI7CiFrpQ/nIS/UY3BOqNxsjQwtUX6ISkOK6VskOdjiQaJUkgYsvKyzb6AcPrWufOf7Y2JgN+sMITFsqvzID32uPCjG8Nr0mJhdGm2gAw1xH2di66Ay5Xbymq8uAE0pR5446Sgn05eVCeba3ljrsUZjfcSDsT74wxnP72Dn47PCfgRTy2eFNj62EP8X7zUd7p9FdQJ+yIwTfaYJwkLmWOvzyMF9Ouu/K3niwvLxxx9TSdBBf44dXt9D1fN6zVYZlN7rOdFZRSRjQLiB8Dok4rsi/j7+iY+p+9yMpIXfV37QWXU8W10el4RgiK5ADYDNfZ5OXUqC8hwDwC60PCyeE8f0P3/xK8JparIhIu/mG7eV7VvWlyVc18ParYySkaCWfMgzJG2Yh7ru4848ht9UxzZsqjGNz4WuzeIV8x3t2MesuTinkX9m6a6sSdvR6P7mP/nl2QNHTihUMebM7hVr1pe1AowjSnqaUsLMNek6jh58r3xECTKU35gWOjl+5Jh1gLz+ktiqXlUC2KqWbFdk2KiBihdI4tPNt90ucNFfnvne91WfTpqOu+4SA3tSDO4FeQKhsQRY8AAYHgwFIXMA7O/8p/9SDh85E+yfRuKRRx8qjzz2mO7zgrWf9JR/8smnyoui11l/Xnj1O+zNkATEv/RLv+QqCicVFv+d3/ntch4vRy8blOeDjACjvIiGyLWFHh8FMeNWe4BKsbtDQ6r5JuBNc4ZDhw6Xi2Myrov1b+l8YQM/+rEnymNil3mG0bFLMrgKR2vg0b8ckkf2Z1//spLdVEdVBhlvnYoJZjzsgdEMQQtYuk/6cMOaLZJxvWYdjsZHSXWLFNMZHlomBvZJv5ZNtVBj9xf/4k8qW5TktPPlVbHRp9R9g3sm+5MFwH1goK+JvbjnzlvEwEoXfEnlrGRs+P0krK8W1E233yPd6I94qS3RgfHqK6+U3/+D31dm/0mDR92u5yC5oliU8XXvXbeUn/+Fn/VcDIv5/Pu/9uvltVffjvtn0tCuxPTJASq6j+ulmV0tdlpyiYWhi+UeYaCjQ5iyZ804S7+KwdVGO6vKGL1yarZdf0vZqMYWS5evlkFV+1hd021CeVaNWVQegAkReEU/amo9NgKva8Xh6f2ZidaBYM+4YR99UHcAErYiC24TVUPPqUsbAEVIKQF4ywJ42VYglOMVoKFqsjoAJg7gND6xBuPfwdKlDqwbIUjwwedluL6ZFv+V9cNXGrc0Eq3xadlJyMCOQargugNeqjfeAmsXI6/Xb4FSgq6OJ16RfIblW7Y4nznHqb1+aNu6DG9bhaALrrv61WQJEtwkUMTgpUHv3C9/YeHZqM41ppmg1bLZIEVXupEHbBCJsTEQrYXJOUyq7WE1WFpheUOMf2peybxu56R7uOahG7urlQu0Y5RrKsAZ5q7djV2gmIC9HU/e20oH2vlJRqh9Zv+eUHiuY891cJSE4LFlWQ83x5o56zyfhyhAiJ2LZi47AJaYdV5fiaIMKzCBphADIiIGZY/oxMU4U4f3iuxx5Rhib/nk7I5ZjHMw/b6n6mVxXSRcaGPjT9h3l9XyuRHymNQRAip4VNcZhoHV363V41ncfKF2DLPzFGcPzo014RoCEnyYawNYulyprfasSJuBqVdL3+W3rAudlG0nYnf58kXlXaj1aFHGuGy1s86nSd7qFYs5IBCpeuuKjsq6qcmLgLcYUWRmROtGdaZO84H8W0BLJKySbWH3YF41PjOUv1KQnxJZanIwNS1iBLOgRgMzalQwix60d0LRSJC6oqJMn/5MXhlUNv1l5UnQIpvmMsvE0lEeTLkVitodPHFd+eYzl9RoZmuZ1hoBwP7E53+sfPiDd1tCoMePPAYxudeyAUN1rjzhdY23jlVnTTAP1RannQt8ELV70zZ2bWur8e8C2Gj4kwA27Eis39wz3d/lPQWQnf9ltFUBBoualW8vQ5MuhlrPPnLulEi+Q+X5Z57VVFwrn1YNWEo7dphCO3kRnSFSk/dOlBJG94rmkagGpywO0mmVM33jrTfLpz71SdeEP33mgiLkKhOpKMR9ags7BGM6D8DmXkunPaU8PBHrkl5lOFVgjH6dn7//x98oJyXv1EeXW27cUDauW6mSW2FzIYQyQpnjnns8yYJWnkaVEVj6vIdMBDTIrudE5mOYfUVaZVA/N4qXtdbTbuX3Ggzr2Iq0GbC0C37lv/8Ls0ePq+6cMv533nRzOXT8dLnxpuvLyNnTpUdi4YMqG6XgYrnrlpvUQvSsEqEui4k8Ve64695y+vzFMq7wxq1K9iIj7ohKauE5Y7zXKdnrzrvvKd956plyTq97T1n2W1XNYKM2w6Wzx1xomAljc+F9uE0c3oiE34C23/uDP5Kk4bTD9RBs/eo9/Nf+xl8NnZImg5D9jp07yq/8T//AoXw810El9EzIMCBzweg8+OCHyxe+8KNsl/KlP/7D8uwzz/mgAbOyVocUN7kqMShmEIE79pa1yq0NyusEuLIg+L5a3s8ygVZod4DUWpWjctcwaT5XrlrtBC6KDQ/UdpDcw35JJr71Z98ob73+ir1D7PsShf25723bthtc90D3asfT6ew9ZQgCfHvEClPmZEhgXpy0nIPt0pturaF16sWed+td2royiX16/7iYab76SIICFLq1Ku1bByT7uGhDMqhDQbbOh8kVeXaXRL3fdMfd5fEnPu5EumEB4heef678v7/7u3GIksRkHZwOEb0nQEiEzfgfnzGiagf8eUitgQH5jPXyZWvt6TK/3AMZrmTRLls6ICnFkDYHjAghpCgFwmcsRPCuH/A+ACdhvF5JT6j5SlUKCjQTlloob3V4OKpdsOApbcVmG1UdGSc9kXGpZ+ZnlB4BEBPiAnDN9+ISuKZBTc/bBobXV2DbAjvPV2M8zBiynjwuGLq54bLW0HQOW10fLdJ8I5QHo8OUum6GWnkfa6017Ak2OiVUqjHoGJGadd965a3BmA9szS7Ur3xPXisNBt87QLhqgPlZ+7r2IGrfFwAvHIo0imkM28/NQ8tggrGtf9wytpaU6bC0dvTiQGozWfPZ+HkC2PYezfs5hvznASx2qVvqLp7XzgxsYUW3CWDRLOZ1nXBirVaAG7+tAqg8TCjr1mVeq366aqfbxK50AnIs3g/g+9PM8sYh0P5h3bTvjTGKMKgZpM7rWxaqPdq7wDuvExGDCgJky2wzKwPbYfUrNvD4N9g62Tbzlc2cXtOBaSmCowVeSMF9CbDSiQsAS7TqqmVPcjJpcNJ8hnecwEEy0zHOSsqtzt8kjAh7x/gjkrZ4Ds4oZCKe66qJxBGdpO0n94c0BYlVBbDYP6RdBi9aA6xFRh5+0bpnD0bYVV5G9ClkBOmkK3yr0PrMhe+VyXMvWIYHyCWEPHLplBr0ULNVicwiizI56+rVHjWX6VFR+sGyfdtq5WAAoGmtPiqAK3BcVqlazER5e7ekFVPKzdCBt3Sp2N9FYvIU/JTp057A4Q72Veoxl+Cy5hJnoazW818tK5afL/fcvVTsm6KoSGUFkKcn+wVgJ5UfoSZCl66UdWuGJF0QGO8VEFdy9ntHV5U/fUqa3qFtZUZnBJHUH//8j7oW7FVVTZiGjda5NS2WeFBRwqA/LM6oQLDLwOb+jX2EDjKqbvDvdOTSCeyCppSmROZ92qA5e7w6T+3v0i7MB0hp7zoGsGPTgvWNknVd4EukkvySHqRxAqH7du8ygH3p+eedyPXxJx5Tfoq6ipLoqsEn8ReG32SKzi+uZVmWoqGw/RA22ByiA5eU9HzgwKHyrhLGH1DCOtWOqI1P9PHcWUW2tWaIGsy31fnvPOP4DGwiD8CrAbDRREn7RWfsV7/5tJje06rYdK3cceu2slYVnmj+66gSEL1GiVI+R2ifqgJ5RqWUjjninA1br23A2Ql24B/WD4ddsaNoR4DmUdQYDlc0I3LMTZbW4+dJMvEz7EAbYew4BhA9f/2nPjfbr3asm5QstWWbOmyok9Jtd9xWTh85UK4T2HrmW98oD9x7l8sinVAIffzydLnp1jvV8o42sovLVhXbPXbiqAce/QaDBDDbIsHOHgE46rguFsh7d59a0Gmidm7dVCbEVLqnr/sQU0AazRiaUh1u0nsCgP/sW9+2HoiYhjCpjc5NSt765Kc/Vd54800bsh07dpY33nhDLOzLMnjqECU2eMnS4Vp0XGUcJFK+TVUC9u7bVx579NHyfWl60SXB9AGfh2jbJhA46HCVEq90/zZMGDstJp6DBB8AFX8oyUV5DUJr0er3hwAAIABJREFUk8oOvKS6sFQooDA1CwdmeImaGHAviLZPHj9mGUG/jKprtuo1hAvo6oWX4yQIGc4r2rT7NFYHJa4eFLs7Jb0RyUckraCpuk6dyVZJBGVjrUkjicvbSfcJCBuX4BvjD4BmtfqQqOJzV7UT00k3ELe7pK2qS6OoCoAA7CMf/Xj53Od/xO0aSWrYu2eXynl9yQfBrMYALRia1AwZ8nPmgs2xTICVueMQgIXdtm2rQSXFv7OzGAas1yy3tgX34YzWqEkYzQIikYDQv1+jP2xmfoa3GG3y8Nq0KdDm6L7pJsNeoK4t3j8bCA1nlAOCNYiNy6JHI8e4wEwThgSUpsDfIJANXjeTTShgBU/Zf7oMkY2fn6GGUiv4yZ0L6+8AjZOPshB3yAdiQ4eJqXY6DsNqpNOwtga4y/IEIOYkSnDYApoWEKURi+uEEZnPuLYSggQTNhiV2krAws/yHtqfxTN0Wef8zFiOYZi7ALN7CCEhSAallUwk8GrZQV8TdruydjFwfO7c6yfD6fvPxJ56f+kc5P3m5/hZPJ5xmM7XwAan1xjhOmlmVgEk/n1MJIdSRw5gIIrdqKW6rB+NMewcxLW7T95bZr23LEc7tx3waKAV45df0YkrMvrz2fJZ566DCsKZz8ZJaefo/YByHur5u/jkABlBn5he7pRd8lpunRpLpGLRJ4B19nkHCFBoCoAXeyqKy8c1YV3RqfYpHEv4OT45amfmM3ZY5rrOPS9e793WvNghZqtOtdlXDljmiO/+t7PNIzSMXQWoOllQb3VlDmtgK1NUHVQnzPB8MLXsNRKCKfXjy8gOiHmkPJLHyCX20MBeLNPnlLNx7gdurc7viP5dVUnGdeuWyo6Pyk5JQoBe0sOySOetylMeDsmXKlOW7TsEvlWHdWyCZKAtKpo/pmRnlZ5cuUZ1vVep9fqwzigxquqw1aekrD6xp9NTSqoSCTA5Kd2sGN1RVTY4cUqR0nNXXblm1fLp8rnPqNb54ovKVaDpANVrFih62KM67tLg6nUb1gzqmldVmlIyOR0h+4+uNICdHd5uAEtlnE9/7BMOb5MQdlXXuKZkL/I66K7Iymv3YzqyzFnu+9xHttk16pRdt/K94ItsrZoOSUaauusqVn+uj1wX8/dGu0fez1Hv/B6JSQV/cb8ktfEBchL13H2ad7qQnjl5tOxT/sjxo/vLB1Q9YI0SmRN0OWJhz4yzpRuV8JrxOYBdU/RV59ZhSTM5Y0luJ38HDeiEyDrsKrI46vtmlY2OVKZGBFp7n88LEAUzgHvAZgB+Kht8+5kfqPLRcX12r+R4ko2uv05J12oMVCUxOZ4tYGWcOGs5Z5MwSNsTz+r6LtWpDIkRrpJzCvL8078VI7UJyc9o576dx9ZW5By19tE2/+/84l+c3bJ1hxfGChW237V3n7pdrVTP+ZNl46pl5cXvPVXuE8NKJv8FiX9vvf0uCctHXPJqeMVK6ShOy0tU6JwaqPI0zqml61133unErBMqdYTgBh0nwO+99w4Y2FKj9eK5Mw4TLbQXbrrCB0ef5APjajzwnCoQbFKNVULrVygHIVYNIPKRhx4qy8V4nqKIve7pQx+63w0Azpw+G6UldL1pUfuDJPMoVLN8+Ypyp+5n586dTlB6QSCWblUYRkqghDMTGbAsIEsaMKZabIToyRo0Y1M9BEJJJFhRPYBCwfd94IPlXv0xkBQbShcuJyNo0vbsfkeg+XsC7LQ8lRHTMwLSWVAZUgvPg7axUoXquiQszMxeMfCJxRHaESaOAzFC17FIcvFQfaHdoOnNIuCnDl2od/LAicOCjh0jqqbwaXnOn/vhH7bOZLGA94svPFu++hWV0dL49buc1JD0WktkGGmZOmRQTy1g2NYllf0MFjDCh5HFH9mebECXzwA06Dki/MpBXFvcVk8t/HObnUB4PlzIlMWhYIPDVpLgl4CAChaaP0IdVR7Au/OzAL4AVpyArKOZmyQNWoaV86BugRRdWlz6y5sxDuL5ILMN8/K7LCmVRiuNbus5dkEUY9KdvxaAJCDtHND181P7l/eUn99hRGt4La/VamDnG+t8Tb43wHlDmTEfFRilPrI9CPg7DGkCqnZs57+uY3BMeobDku9rgVP+Pe/JLTnrQRaMZJSbYR91n5ED5f2bUsw/0NrPYn25TI+dpS6D5/dEbCuHLNaA/QEegP1XQa/HqJaQcjiRdRvlmewkEPR116QAsOFMRSizC0RNS8wBoO0Yvd845Y2xZ2xD6jy1c9nOQXesuP/Yi95p9dDL9+U8tWulXf8Gfpm1Txi02sQQ4sZ6sROXY1f/nuvYcpjKvvq6lCWre8wgk3vzaERZn9Csi9DwZ4bTaAnf/K+OTCBZuW7yWIyt7y4AK+y/WdrQR/qZAln4vunIaObHjkfYW8CrM/1xbKuWs3owWnwVUDvDPzSW1E1dYPZVv4O01Vk0ozJTCwQOp05/r4wefdrZUpT/G1osuZkJROl7lUAzKUbOnb+odyuWVFUqVYlAx71uV3Xoy/btOoskR8Cv7+3fqLall8qJc4NlSB3Ljp8dLXfePlyOHTincLCic6Ny7MXWkRF/4byAZP+CcuOtN5QTKuF1/KSqCEnvODaiRCyxwU88vl75Leekg5UckDJc02rkc3V5GVRAbezyOeuHyeHQMa6qMH3l3UPLBWDPK5y4Q70XKJcmid9HHiqfeOxhA/JFimxeEwCHMV9gjWl4xy1QbP/e2tJ0vBnvNgmU97eMbO6TXA7z93va3/k2pnV0857ytV37HPNqiRhOOSDQ0UGRJ2pUhIM1rPmbVKLWAkULTqsW+S412JmUJOSiquOsEIkGAxvrTY6YG0BFqTdsSdZTJY+m+oHel8jeKBU5JhxxkyovwfxSGjH0/XG+QozBeLfnSyvLStlZG5kjYZUa665CoHOVyMTTz79W3tt/WJhveVmurnc3q447lYIGlGDthMQ6sIE7upGwltTIz80kaNv2jvMfzkkfZe2oulLPejsl+lne5xwb4+fs2vPuVg/ZRb62NQEL/vdf+x9nV6h5AHUM+xRuPSmdKEBxWpOz/rpV5cjePQ4tH1NR/g988IFySAlZixXCvV7dmw5IE3r+whmDrptVf3T3O7vKrbfc6jqrtKGFnaSt7IAYR4AXOs1x0akfefgR9Xx+Q5MpWh2wY7ZZYEMADmA0IWD11a98XZ8DZU04Cu+RslUyQmL//vpf/yV5oao1h9ZMwJGWtn/yJ19RItFysWzj0kkKBKOPcDhpYfnCj33BvX/3CMD+i9/4DXWP2qAwSYT7CVlYGMQeq4u0D6aPwsW10C/6K3tOGLkaHsSLYeI+87kfLvfce5/7fV8RYEaIDbO8WOzgqy+/Ur78pS/KGEmHxAGmS7hDCVS762FqE6iA/LTGm9/D3NrTMogOoxl8T9X6VQYl9OkW8dpQMgZRqN3b3Mwh9x6AsQsqay1l61IYmzGF5D/5mR9W96ofcmu9lWro8IPnv1d+8ML3C9UhaNG7WDKGteqIBnBlbvC+nL2v37WHILcS4WGydMUw6MPiUIRZjeLyqX/h3mEo0L2iKXX43Ye/l78BPhufTQRAsQ1kgwt0w5IvW6bGE3xOBQMJirLAPdUwcKDIugyGpMvctAd1y0IlQDVoqnOdxi8ACWPt24g1maxtAj0nAITEIlrQertV0BYZ4y0r4Hlq2LMWMOa9tMbZkKGCg9YLbY1uGvgwzH8edPPzlrHN6yWAzX+/H4OaxqPznop386BJVns+EAqmxPHV92Vgc0wSrHWAmD6QvdI96KK+a7J54VSETnh+1n3Om3dDZS3nGEDdO0k4CWDb8XSyUp3fzjww1xBq3kAsp2Rum5JmFSix7wJ4WyXq+09DzxmUoDzGmDfNNcwJdltHqD2MY27JfDeqjnVZ5zV/l69v/82rWplIrq12TeZYtess551Qvq/Aod4AWFdfqOuyl2Lp8wBsrk+vkyZ5LRI/uuAmBpiDIJxGQqVuncnS0cDx3vlJbfHo3fELUBNlijrz7UGIa7oLl77TktVJIrZXRHuqBrZzf1ECDRYWMIm2PhwlbjFHPG4/5sI5/mbkSUTG3vHHBJvOOEpD9cxOlP7Lb5ZyUa1GBRJ7pZWcmFAb2PPH3R50kRKfiBAB8qfrupi8tlhMaVGbdkkOdMnbblPiV/+IIpKK/k30KmLXV5Zdd0/Zvf9sefG1veWRx+9SEu0ehYLVsEAtwT/x0Qd0Br2ta4yU5SuXlI88fl/55nefKefV+GDxsl5VDrivTJ4/UrZvHheAvVAWM8cy3VcvLy9vv3lerK72nPS0q1dLtqVatAvF6l6TtvWd/cPlq985U/pX36ia4LSdnSwP3/+gWNgn9MCqPU5FH90DDRB67KR0PY+cl3bPJhh1yN2hoG63tu5ajPXXOuxx3kRIvv1qwXHugfx9ayOTmMj904In7z/WUSWbOEIGtB6nVHf9siLIxw/vVzfRNa5/PyuHhIT3o4fVJOD8Gf1b8j2dT7CVrnjhxR5AFDsYZzyRwgB8HA4kLhPaP6Ua+9S/3ybCjXvA5nEdtyzWc5LYyL1wxpHUzveUmoFHkNTxet7LzycoPao1S08wckUgwwRdyrMvvKpqB+8Zm/XqXH3sI3e7FNi0nsVVNup51tqJ1knulL8KHVPHtmMDnMcijID0kkRHSmMxJyENVP4N2At5H5FTHIRajpH7zQpBmdMQ50vk7bQOTM7Zgt/8p78i54Bi6FC90U/3qKjl5UuGy/6970rgrRCw3rxTDQfQsi5dpkzwjZvK0eMnykVVA6D96hNPPFb2v7fPtUe5if0K2bO4CJXjTSTqR9O59/DRcvPtGiwt7DOnVBpJHiqe4gLdKBsegDQ6Ol6eeZp6tKrjqdFm+bvupib9oiolPP7EI+Wxxx93hQEWB8btK1/+ipKoVCZK1P5lta0lvIwnDUh6WID5M5/9bDm4f3/5TQFYh7VlxFiQJKP1aGKjc1MIu83khro/jGptJ9cjNpm1GFoSVRuQJuTRJ55QeZPtZhsvizlGZoAHA8N7VsB6z+63yv6Du81QIxsI0KY/eh5C8MNacDgPCPq/++R3ZNDO6zEjg76qKuM9Tv5pNirAtAkTx72GQQ1dXGjUKgVRgRUhNP1MB8KAGhgoHUBlzz5RHnr4URnP0EAdPXxASW/HynVr15qxWab5xoMkk5/vAUjDIPHvPOA6Gfk+bOhPDVCPgGwctNw/wA42DWDNQEY9Rh4rDvl4ncP01ewxL7CsfXTkoVC5NWtMErUpQxx/RU7AhBya1LQmSOgU8sfwwVY1bFgL1uYf+KGtCwBoMESMAAbGiyNAIIWU/R3jY2MXQVbGJ+4xNIOAlDx4u61ROVADgKcn2hqH+V6o5x0WpALe9wOw8dndDkOMcXudXDstaE3jHmsm7j8NQwuu23XX+Xldigny8rotY5v3ZG1ilRDkYZUgs03KaMEO9Tbz/jvAqgnBx713nYn3Y4HnH2S5Vr22AivNkRDwe3SRVnnX9WKAB6A1SKmGvb6vYuPYl7zGVQm6GtjoQtT9qiSKXx/AOzSaLQPVOk3pmLXzmveV3aEaONWxD+1zt38neYIxS91sarYzcpF72HeM2eNbPTi866oGNnRtNYWsMrCejxZH1P2Q6zorEHTWD/VN3GEnxijsQjdSE9p42pd2P7fLXNcxrQD2/Ri8dCZDDtJlj3lGiAtKLlJhptOiWdeybMuORehGqQpD29UAs2jSYw1UzBFOuJ+A1UFGORIE8jGQJfEsOOrIoETUyKlfPP1OmTyjhOZLyu2YUucs6Vl79POly1ROUc86AbvGusAp0D1fvERlFeVdDKh8pcDu0BBJWxcRXojIWVXe2nVNOSjXlQl9xCvv7Ct33b1JeswzkgMoR+DCObUQ3VjGVIrw9OkLZUjdonbesrG88OruslA5FpdUyuuB+7aUYZoJ7Zwog4vEvqHflZ529soaAVgxudtILrsklk5gRAwu7O9VAdi39w2XP/jq6bJQuQ6D6oRJ2ciPiNz6/A99QvtJ+1ZsdFEbWn0QcQivlVhSlUhogGiuh9ybdlAbxz7XYmfuq8+XewKdcvuVdVqJprY2rLMP6svbfdN5f90buS84mNxEgY2ute+65TrbRy+eK6eOHiqnJBEEx9yjcpKUewNojatG/llFry8Im0S7a+XQ6OxCdufzpII9g1NhlSgfp/NP+IDz8KKqNh1Ukvydquh07uKF8uzT3xMRGFHkpcJkMzTIwOHxWRwOcpY5dJS3SrhSu+qmMZA9tFbTOiay0NM7UF56fVd57c3dlqtcp0pTTzx6v16j5hQ4YpQLrORBa5PnjHPOkSVAURLQDqrPyDxLRMqpctWggCryUX5H84xBM9LByrfVBtIutqQGz0EJspaASBtpNv3/+NVf0jaLLDK0GoNqSvDaq29YsLtn957y4Icf9AADHqjth5cAWKPKQJ8YwwExcwDLZRrcVQplnFIZLbx13ww6Vy1hDCdt5UjSenXXnvK26pY++MCHynpJFVgUfUrkosQVbQMpq4WhOCcmeEAaWz6bLlZ0zJoCaGN4FNpmYVFG6k++8ifSnS4pd9xxp9umom9FSwTLd15dJzA+TPYStShF88pgw3TynWEmKWjG2igdXDX8Z00UBCe4gW1H0eK6CcG1s9D6GocrYj4pBnzFyUWEC0IbCpuJ0QxZBJ6Tlf21Uw2Am7qvCgWJeUW3e/KEwgbSuvybf/OvDGTJUs1JInsWRg/nouuNZhgzMuG5tsPeZjkTDEYWOovB7ENNjuL+APADkgUsUHJUr7ylCyqSPK56sjtVSeKBD97r4uFsKBhPJy35GqENJrs2GaVgZeKQ8xcGAPtujBsZjTDToYypUVYDVo+8RxR2pRNeqMcin4lXaEmHPOwoTF61bX4XXhtNBsS0smnp8FNr0fk2AJUGnvH3PCZZj3m/LZBr2cPYsH6VX9t6fS3QTXCV45vGJA/83Pgtk5aeZgtWWwDY3tN8ZgxnLkFaB1RUwNrOQX6eF3DzletpvlHPz2nBVvua9j7an0/SKKMC/LnMbwD6/Mp7teNU10q+fj7b2L7PABN2q8oIPDba0zkGYairw1kBYd5rPmuOcwvA7Zh4YkFosUZa40gyVnQja75YQzCrtSJyMrD5mP6cyhzxmOGwBIvXAmHnAVXnL5IgIsIyhzE0U9htGzsfxOaYsK8cnahOUM5NOl65D/IpsJfoM70X5gGEdj7mjJU+I+fI5e6cWBd1Mb2DrXmLfWJ7Xw8l30MT9fAc6jW5Z2IMuHfZOcbLjiw2LtiquAeSo2Ln5jjPXdH1yZBYMY/VBkWZuionIMGqAhBLEtzdzqlXZr9cqSWZZT1HRMhgfOi+JdulcyjrwMYBrfWGHazgnBhvVCTR0yj56aqYVssPpIGdlQQAiQF962doRypt6MKxV8vIkacVhpZ8Tpn/dOiavaa8jWFaVfe4/vQUIJi1rQsfO6FErsOqhKNzcPXKXpEKVEpQGUvVz74ytaK8+faC8squkbJm25Ky4cZ+lSdUaHaUBFkxzPpvIc6zxo9ELJgxgOuYcMyw2NjDqqd+6dyEWsFPlM99dkVZNqjyllqfA2KOL19aXl59SQ2IdoqgUOLWyhWqDjOg59Y/Z3oWl90HlpTf/dIJ1U0Qeyc53jI11Pm5n/pZVSq6V6Bt1GPbs2iJxktRNM1xOky5JnNPtLYy9mrsO5js+V+tnU2Hi9cwV3mddh10SYOuRjz3Tnsf+Tnz7XjHvoMfkMiRhEVXLpry6KxENkC+yBuvvlTuu/tO6Uhvs1O0VPJI35fOI/SrxyUJGFeuDOcVa5kkrgSfLD3mx7pancXXtJAob/n27r3l7ns/4CjRl7/0ZY3plNrK3lNuvvlml2WTFezYKNZvq6FPQJvM7DTnorYTVFOfkqIdTFJzoJcFXt98e48i1TOSEPSXT37sEVUKQj5w2es1AWwwoF2tf8xPgE/ve/5tsiH+zWnvVrnsJf0MGSfYb7ES0TjX6Wy2WGDP0ZVKgGV96ExkzTrOnc8wsdiNevpzc7//o7/1c+p8pxqbyg6fFNW7etW68vxLLyucvMqNCG655Xb1nd+tfsujKqx8tDz0yEOipcfdUhVGcWDpCmlllpW71Vxgml72Stgag5kF9GlCMEoI0xeLaRxVBYMDR0+V//iff0+lOZZq0B53e9kZaX9I5oLlYyTcWg1NqkQ3V7WpB+ThTWoBDOoaXOuyDs+Ll0Z0vXHVoz2sclpPll/+5V/2giGp6LQaCNA5qVfhjRVUgNaUH1SG/welVV2/fp1qp140fFqq643La7qGRoR6bYSWDBZDx2nDzmCRyamDzQlLAEqz5tRJpPCea4bIqFASK7xMvAsnFNUDmCLuhIcmxNBekm6WEAG1bM3i6RqA92Elb7315ussfX0uHV0iXNceZr3WsOXkdbVzgMvUyDCxma0ZG13PQLgCPSo1U3lWAW+6XS3UppEjLmb9gnXBK+SEbFHLYNe4o5qB3k/pjj46YNVSY6lxiYOtMsNmwmIFRxioZhFy4FWjBGDAU/fh5nqamYCiJa/3k6HtIuQaK5oRWHbCoVlZIw4Xt6HU5hjDIAi0GpjjhTosQ73F7sIO4Thj5H4/lurNB6rZ7tTAtnrm0TQgNqKfx2shjs4EbAkSkkE1wAdfVXDSgoBkHHlthyH2uHSZgw47UHdsAgz+2QGH75PElcAnv88FlG1P+C5oSaMwH8RQBza/WoCdzzIf+MKQthrVfF0LxtpDIRNnu4AitLDtn/a9dsoqOOtUX8DcV0OWADDC8F1pRHuIvR+T7fu0ZxpAtiUN/V4ASWsgAUDMfVOFwO8xCKxOGgbeThRRh7AbgB3YoZY9dR3EahPi3qJepdexIxDznNQ6Pvm7BPi818lGFcBG3dmmjI3XfRj9znz7uaNrS7t+24OhnWuvPY1QJ/PbYxwAFrCeANbjVQEjyS6dPdgwsB0wUfeQ7007jNap7DT3bO84XJH44fMJwFD1r96L7WR5DvxpHdsTYx3llvyMDrvGdGP3ODRdLF6/J78BZgyCwLbLtoaOW+xTMsSjJB9TCoJmrlLn7kMd5w2NJ3eg50BCoBPC+lRLCHge1UGNRF3ZJjXv6Zt4q4wcfUZF7w/LroiJ6rsmYLpUYWFVkVGk8jIZ+LpniBqcpaPHlHB1VM8iINjXe6XccKOSihePFuq2DyzeIEncUPn6N4+UK8r4v7poomzdsrRcv3mpKguUsnRYORUKMes49hhNXdVZem1tOXJ8vLx74IzOyKK2p1PSa06VL/z4ekVcD6gE11SRkkF5WEqEnlSOy3KVd7p62rkq1/RgWFJll5Qjp1RG69mL5dK1FeXMiM5SnZW/qGY4H330QUdUI1pB2S5yGVgVsS7a9Zha1Ln2JeQ3ANi0HfMd/A6zWG1y2ox2n/FZqZ/tbID6l2A+syxid4+0dWm7Tif7l5JorCXVxEVWiE5ZCc9jYrj3vPNGefmF593sacvmDXaIiOxy9i9dtiTKPGqdUDf5hKKapyUPuKxWs9lAx7pYLWpwABV3iH7P6Ax89fU3XeWJWvrf+ta3LJEkQfrxxx7T8KrU2tSEbUVLruRzed/W9e/ykQLVl8V6XlJTgEnVzOJsHlTn1V1795eX1PGLJEXW+MMfvrPcpnqwaLHBPq2dSJlWC2TTtoYtDFvmMp8VwBK5OHfhkpL91cBD47JYTCwNG1ZIptgrp4297KoMNUE+QT1yA5hknoFx5A/kVJ6j8+dzwa/+Dz8dDKw+mnZma65br9D8qAHnCmkfSVTaLY+ATLjbRWPTEWVQYAcW84LKJ10TcPvwQw+b0DDQIUEI42V2pC5cb3PVZtVDIHJ/8ulnywvf/1659+475P19yo0RFuh9TCbsJu/N8DhKSIaFc2pKD9KnZCKy9gGzR44eFRg8V55+5unykz/5Fwxgz6hbFqFt5AvYxfMaRADmemXJb9kStWppCwury6BNAV6sgwqmFiPHV7Aj4UkAJDHc3nT8VAeWoapAhcNL9twpXyKDSK9pAUSudZUyU+qgcVEMJ4B6XKWekmLHkOIljUv2QMkYAKwbPZDdqCQuFxT0ORvhaW/0qiM0P+GDPIArv+qApwrc3IPYWjDYZP0doOfXoeWJpDqM7dASlfvQIvcm0nVpnYpGFsp/TAYQlntaGyAOEx20SlDogplg5mHukxnzlDtUwZyR3FA3lJMxeARKWtWEL3fr6tX9xLiZaXVSQFQhYEskGCacd1mGA3be+lh9TltuxR2ULEHQ5zr7mPOtZr/yd07cKk3wWOoCdkqSua6b3sCEMasgIA1sC4YSSGT4HwANg+8sUwAPB7o/H0AfOrv0jAHeGYb0OqshGF6MqbfhZQt43dfwcr230OGxLkLuQyIbrL+NuEOt8aEGUC5NF2x3ywImmOgYggoKOMPNlFT9p59XF0zmP+c8k4Z4LoC/24w6OhDhdZL0MoJkQq7OP7rDdj0blDVMbWuYci17B1a5Bs8WsouuN+6amalbrHvCBryunXSqMjTuzPFENPW5u8xdZfJssrrSkUBSsIEgoVhP0eebKiGRTOFBr9+DUaQkYABYj6r3arzE2ljvDf7B+IScBsLOL6hrB5lRXwW1Ua0Dhz6SGt26WPaUzlQwxhHl4DdYcqq6mOr1Z6QcJgA7yY9VvsPaqwlwlgbU8fNt2Skg+17OtcKPzqL2vUeFDq7N7fozK0ZmmCi1x5fHtKJNnj3WHAuBsWv2JZGpeIfXUO4Zd7jiErYZmUASuRIVtXbe559UJ8b7zvYv7GXdxhXARsvoftk6GM8lOovMfDrZLORAEzobLqvOOX3or1CnVXVnkRK4skCsgois+Yv7ISE3kmoJm7MWkQDAwBrA2vmupcdoCnBlrwCsKhGMKXlmiSKBi0LuxlpyExWqpJALgoOiz7p0oaccPqAkrItXVYVGNbsFYK/MXhJpZBF3AAAgAElEQVTxIGmdarpePN2vnBStxQWrbVcnJTPoFZCdEgECwzus6kazAtkKEKruNxUPaHXO8xA1vU73KS2sNLV33K3KMgOn1B1RZa+0xKYmlpS9e7WWcDAWjZZtW8Tu9sMgajx6hst7R1aWZ14cLVP9G8p5nWHY0HXL1pS/+gt/qdyoqkQTqm1LDdgZnRWuhuMhY//kbNcRrGdYSqtC6xwJzKYQbFPDBrCGEtR2GLpqB+PC4Qx29qNRQ5W54BJ1FiqEB/OdCZCh4eQasQ7iXM09wb6JZgQi2FiARE0vjxrAnj11rHzrG18rt992Y/nQfXdbhudIbu2qBAlDHhDaU9jHCYFXatHTYeqCSDT20YDYdOoFU/6S7Pw+RZe//8Ir5f4HPmLi6Rtf/1Njro3CLw8/IgdBZOMi9kS1Qz5f095Vg2uderUli7RWYH15hl41Bjp9VnX0R66Ut/ceLG/uPmDiEKLtzlu2llt2btK1tOB9rlBLPZxBE0RV0mXbR/THkSrGLmRTURFFc645IdJO1H1EhOWeffuF27CfC6WlXlu2blTHzGm1mPe+6EZIknhDghnVhMTkCqNFScBuLe02IuX3/+v/7R/MUoR+pXQQ6B17VOdtoH9I3t8xA6wDKu10RJqMTZs2GdSQ9MRFyEhHszOsbLsV163sPKgPcV04wr7IA2DVoM2pRkBhOoX2BXyffuopUeujbm5w5223RS9sDARGXwYYQItHEzLOqhUTEGBzjyjB7LI2Owwh98Dft+/YoXs+Xs6qOgFVm/jMFUrdRMu5TNUSYB8pucQfi7MBSZgZWI8mvNke8J68PKB0b8FAEPoKY27D29E7RitdPGn+8HeHuJ1gFccL/86JiXMUwBLyiBXLl4kFlQSC4sbSfHRK9PiAjkMwyvQEQ5wHoEFlIgaMvn6XC6/DyrDIvaEDMJlRrJufefJ46HeECbuLxkefxz60ahXAdo4uPKhIkos6jrW7iBOnwIohZzC4STYNoEd4VAcJYm1E3L169j5XG2BMec7QB9LzPMIgYiRquDUONQGnjuHrHphhI+uBwTP6wPRFw7hJppJABvvoRLcKsgkqGpTq/QB5wogdDzOsb4flSfYqTHAyf4DWPNKNSuK/yqDnfLEWSFQkYxnDwlewwLXLlj7KEgxdK9lmRwSY846TEHvBRdgNbOthzYHN+w00wjDEkFRj1hnfijjyAep3a//q3vVcAKLrukumNT8rruvB7aztOc0eWIN1X+R9Uh0khjg1ZZ3zzHOR859sXst6e010WGsMatxbVmboAN7KQiZg575bje0cdhbQ5z0Y45ShuByWvM/4fRxoMEv2pKsW1vsLQGcQH/PtZ6xhbe6bMY3aoqGtRIOGiYu/Y0jiYDfwctk6JpFDCeeOuY1xotQfSZTs9TE1mKE0+YS61aHht1SLQ6w6H7EQulAvQbs7DVUAZhYRVs0JSgEkYxy7AM3hcvxf2n57irxxdPgA3qp4oGrlovVvjAGfl13Lwm5VqZNBRBs5ys+sTq7vITOOY20RYs2vTkmtBih7n9fD2uUPK4C1LagJV1yHajI0kxnQOcSfYYFXSIN+wt06Ckj4pF0sbagnALGXr0omRzgfNzjK/lSDUu2aN1rMT2O/3MCivjbsZ4Q+r4qY6J89U3ou7y3jJ14us+MH9aHnHE1cJOJiCbkTEyNiyShDJXJDda8nJ3T+zS4pl3Rfo5fOli0b+ouKC7g1O9KDxQr1Uq5qQrrVYRonqPnBlO7n2hKxuQJTqqJVeq5JIofcDTmG5nqQCRUzPKUb7+/X30liXqQzUS+mSgYt48fH1pb/9PunyrlxaVj7JstnPr283HO9zinJJC6rAcK+Q0vLt59XU5yBDWWSrmDyvkbPjZePPfJo+Us/9QWtdbF4BjmU/I+zL/fZPLPjf/K7IAPkmEkTHFsy12FMb+zjiPqlhMBnMe1x63rI5Nkkd9Lpjs+Ia+Y52i3RFbY+7Wbs9bgmbt00tpra9gqFLyQKrLUzJdLp1NGDwhpHypMqM7pzx6byyIMfciUfgJ9PHNuAaKhD+atBhdABqTQtYr3Qqvzs2TPl0kVJMTS3YdP7pHNdUZ56+jknnQ9J5vfkk99VNadTZZ3KpNE0yc1/zHjW/AucW4g022JNp8m1IN3Y1a57rLN2TNHqRX3DapCwR1HwM+XY6YtlRIQaw7JC9dk/9dgHy2CPSD3tBQhCbHKSYB2NfCUcGJskDmLskNpU6Y2WGXZZAhnVZr9Sdu3ZJ7tGt1U5Oes3lM3rVpd+Adg+yMo6b9xv2qC495BFpKOCLDSxWIeUqK9Z8O5LT+o6cchzKIyNKwFHk3BKg0a5hsOHj3iwGaQoobTSiUroE/Ec8Qbdj5mQLtiTjHom0UAJti8y8fCG0KtgEdHNHhN7ekwgGdb0bulXVwtk8v5BTXgfEw9gZDK0qK1B1YQ4S1PXWaK2pYSaYWFhgUfk2VxUHVqA7BpJBjYCWnmNFg4eLa1qreXUDaHdc3kmH+yxT7I+YVtMPMMM7aHXSbjRm7LVLPdPOS++51cydAkG29I/AHnT4j50Qv8CMEZz7LqzZjwAhXNLR+SBmh5Ibs5kZueGYsJoJnjphKF1g8G1BAC2wa8sD/cOe55hbodkfEiFFi3Aez1UXBqNOarMCpu9esrpLZtJoBKADJMTmzSvS3QAo59m7nJTBNiKDQFgRe9DzVzmMo2bq3FXQ8d3A9A62LkJErTNNVrpiQZYCUYSr757sMRGjKvle2NfdTcY782N0x7AAdrCmHjjJeXjvcRnkokqHXENDed64O5JfsywT2pjA/h25QoxlqEVakNfbdi9BVq57jogsIKzXJfpZHgMK9jL76k5zXE2U5aGvL6We2mBccdBqmOXoL8N98S9SvMk/R3z3NlPvnjch59h3r3OB7Bmh/mcel8Mudnr+nC5X1swm/s1P3NumFHvbADsXMDaDcN1AKzBl+7fTlZEF6zVCzQNau08G3xdHJDo/xO8BiMLwIm6otX+eDsGc0gkJAGrZTVyZrOGItEp2mcT9qbe9BXZUupjU9IP9sNOo52yWIsBGhrnBnBdD418HVKtbkWNLmCI8YJVDODute18hhgDanvOB7CBwyEDApC0ADYAdMxguzbzIOyAXH9SsG2dOWucKgBsMmmd389bN+GKA15919XeUU5cmlc5yzRzGZL9GRY9OSQZwYDWJZ0XcUQ4hMfcHEZlrQRgL6no6eQkDDf2Mq4XThu2k/1RNfUNgI0aslV3X50Uh17RUM5eUAD+eDmz98my8LKa1vQoiUvyAVqJA4yuXVFil+YTwDwqMHpQdWCPn1xYlqweKtvWSl/Zpwz4SfInWHcTaomuv+tGpnXGLqR7lwDUNVU4mJQSD59kMefolJKDJBWbgbUVczis6gd6KP1SEgKhXeqCTijip+7lHLVOmpsYXVf++MsXytGzypPov1h+7PPXlevXKIF7kfSsC4fLu6pC8O3nzhjATqnN+QIBlJFzKsOoa/2Tf/j3lAujKKRsOW3S7WRW+9DaodaxTpvidr7SYCYjznjnng0mDse42wiFddOjRLG0WXmdFgzlZ+Z6yXNi/nmZr+N75xzQPI+KIR+WrvWqEoUh1WY0xiv0713SvkoRVw4deFf78VS5645btCa6UjL2N5n47jCKFEV7nrwSQulEovuVe8I9XKF8mqo40VHzmJLnkRnuEei74/bbBfjWC3heUqT5iNjbsXKTKj2RALWIOsbaI45AstqJAFQCwm3UiSrU9c/ajhbW2KKe8tbb+8qLr7xTRrS+UbODQ9auWlJ+9IceLb1XkTdEvXGTLY00KcctJY1dhyRsRFTrIAIhuYocY9rPj45dKXv3HxTmCtJvmcpv3rxza+lVAqNr6bKjKknIZ2bpr7TlXRIpKhhk/dm0Dz47vvlH/3GWlq6+CYHQMwrJwyC6u5GqAZABx99XqkZsLjomg8WGV4vRhTmYFvBgzFzaSg9u0MTgVq/YDIN+co1Jq7XNACxQ7IcPHSqbRJEPaiPOoCXTtcjOIyM46HCBDF3MIXqy/cW6jgm0XhBopE4sP9u0abNY2O1mbYn72Ou1GD4K3gOg8LARNQNgLUwAPDk0GMZ7vo4mAUEa2mg7KnG2mOPzGqeL+nwYO3sKGgPCw85kJWmhw2iF95glNfgoJmpcSXA0LaCRAmXL6PK1XH/osoFGCwIrF0uItCNMGwsnwVX1FmsCSXr7GQJJlozXx7NQ6xBGJHoSIyvo6NM4mJ3AEPcf80e4M8Afwu56ltVxqh4x4KPWcGQBA8g5VA1wYVs11v2UzFA4pYM2uBftPDZPdA653GGscXIM0q3fjXmBIe+CS9jU+Oxcj/ncaYTyEM/f+9+uJBHP1ILQYMICAKTxir+FDCIOrAAbWVUgf+aDWq8JoBSa3NYA/n+MvQmQned1JXa70Y1G79h3YiMWEgTATdwXbZYs2VpoLXHsSKnYM47KE884lUlVUpPKpJJyVcqZiZ3MJJkZu+KRE9uyx2OPbIuURFEkLYqruAIgCGLf10aj9w2N7pxz7r3//73HppwHNl/3W/7/W+5377k758GDx/s2MAWsJS33mZhWKUZC5r5XCQ7JALn/pcZbAtiqzq5AR/2TSkvJuHN9yrWs1i6s5JVCEFZOfr+2wLoikWclXy+vm4C0FFAlgK1cQBxrWFlKAJvjcZDoYNEVTT+nlQs+NP0cbxnzlueWY8kwk3JtHFD5Jct1WkgByD2VbsLYsLBKa3+80KesHK67xLksQGQJYPmy1xWl4uPhGrIqRQgTr+iKo9cnFYDlWSD0o5sWink3jAfXwHsmEKc5RWFBwKP7NYaKuAXIfyo+Jk+KC2ifV5xx/V3H4vp36HpmDVPnpYtoeQ0lsBV8QmvHRQwLLMfOOHaBcZ6L4l68p0KH4lp5/zwXGQ/pxmG2987kKh7bCDMAXxRoDkWh2reYT0WX1Eu4DwKY3kGQfytBmUXYgTr6wIu6CWBR85IAtgPgTt4wzGsUYVOjBLCwvg6NIW9hEh3AYGHMoAnnwZxmepgw3wCwErgYLpNvPDTILUuKIeQatoxY/+Lrdurt79jc6FFUfUF+ARJnqFgwznQOAHOWJRtxgzFYTk9e6Lb9h2dR6xVlsIDTfuahDajCg9CAXjbVYfWeQRuCBX6GQAm00Ab3siyfAKM0rC5BLdYlttrePojYS+vBe9O2YVWbrV4KfsIQNypJmMfcYni55hDK1olrIHhhZKTbfvjcjF1ECEM7Mrs++kiX7V6Drl0oUzAO7Hz+yip75oXLAK9rYNldrDyKFsTYXkXL9v/xf/gnds++XQJcTMDlvAtjasU/Mls+X/CzA+B0A2WfIqTDY6PLh8urjMt2YnY5kfSQsjppnh8p38+/m3lh8rLSIEILfgtant9kuU+M5SJKiB5+96BtWrfG1gAXjY8OqinTNJpQsFEQczwWcyygU/IuelfplZD8ZgiEZB7Xg/GdXWG0QqlQUBdDG+kRoZHuxPHjGjPLky5BeOESlM5aDPrQ9ZSHw9wTj93WPCPMJpOhaDThmpP+CKJ57trQSpidLE+euWQ/evFN4DBYRcGHJoE9lvZ12hc+/YgtQVJhL5S65Btco5RbuV9Jz2mkIFjmeRAEIb7DD8vA0XNBT8ah948izBMWV1ixWab1zt07oWxBccOnE4gmz/f7+s7UAJk8bqqSf7yv8nmwpjT4tfzGr/7SPH9Zi02hC5vEMzTMjlK9Ajq0DFIIOyAsinKH5aob2gjjZdnalZMkqGVmuJiSrAAeE5YTZk1XFXsmg8TnCGBZz2wEYLAbm9qPKgiyxogZeED3JDLzlfSEjSAY4kKQIKiJ8r1LCI5+FKWyaKFQ8f4wQtRuOZa/YmIFs+ugodAiHATgADaAtgCzC4K0CDL+hG1LMyygudNQAmXFyeCaXpuusV1mbgavSdc5XSW8B69L8Mb13bBhg61YsULGRsa+VYgqNjMPYWlhrIS9sv7qLL16811YJUG4lubxLFw/uhZUXDnXggeM4DuYvuJdwr2d++eMwalM39NaCd0JEfA1hkSoiQHnIcbEJ9emBfiY5YuDyIDtMfQ49KzTTHjxvcpWc7xPJlRVwrgYg3hYBXTq+MjyEDio8vGWDQQyi71cI/0ua1bjWpRstAYAfm+uZ+5pXisZamkxTwbDGRG0kE74SKXBAY1bn3JOGRvcAOCbGHaOrRmkNQOYXJOSSVeMXEcu3WmgJSmpCSCThurKFqX1tRQeFe0EPfq9mMRJxljXRNVehiKWnoCct4NDX1u/T6xHMGWFD2R9Tr2fn/PxJv2XY0w6qYQZzj1jk0ultVTmSmCrdUuyl7IT91NIgQM7T1qNMWdIiGg3YtV1Rj0pkQBWiUJEGQQRtLySpjUmr/LB0oUEsI7p5tQ0ZNOmWwRsz6Im9xhcmlMAVrwGvQBZli0VCD+jfk4rQB9VFCpQXjVIcRdqeWbEggluYr7ZS53DVO4V15nKXbxPoM4KJZyDeGjUgc77q51zJOeUZ6m2sqQ605hVPi8Q4KEPrNuqZaIiGpKOM0yLG19TK8v0hLCLXyigssAybAmeD1qxSI9MniKgZc1ZzoUgdYLJtgCt47C+XkfJximgM8YmkgBcL0lvSyq3eCsqpCSAVYgT2UhYYPU6NxpW0yVtQ3blvWdggT1uy/sgM9BWG1nUsp7OTwzDg4kYUNxlAuDz2JnF9rcvT9ql0TlbtbTdPv34HfaHf/o2QuLQdAgg9NEHkBDTDdCH8Khe/HRRmQFPtR4kPdO3jjjU7rZd9gd/9J5dGevHfabR7GAZwG8LgPF1W93fZbeuu4kOl+vsnQPHIfMJpKdtyzZ4NseQazK/FLR505Z3Dto6jLMV4HIGMZsnzvbZsy8NWkv3BpuB9XUcVmFDaMHA5av2y7/0VfuFJz4DBQDjCEt4M1/SKgavSXr1M8UkSJeN6dnKz7n1u3YvC/zgNbrd8/Wk8wRZJZ3leyWwLek9jR6NvBFhjIgjHkK8K5PJZ2FYIz0eRz35EZTJ2rxpPeY5BloZVhhKL3JrmASns0KaiETG5Bceukhw63HRKhG5BF5XNG/yxC5669x4QVxz/ToSr1BR6Trur/AE0i6wj3yfYXCYgcJD/sP4bs6NRkEXuPQWsb6wd6+kkYnehDPnr9jTz75hrQDG+FOKJXOXfvZj96MKAUvMsVZtjWXKkMrERWU1HV83LzXnTZYY98zrMuxr3o6fOmOnz1x07w927M49twEoe/OqDBFI40wabkoDFGmnSuINuZg0IRr4vX/5z+ZXobMVrYEEjJdRw4x9pwmo2HGJVlkOXAWfWddODMIHSyJjTB8Xn4XjqbUrYBnvu2UAljya/R096Lt0KaxYuVJuMJqUjxw54qWnQhCRjTEOSJY/MQIkFIHR0PKgTcB9CJbJPhhLScswTctr1yJ7ngAan/FacM6/BTAUuuBxgxyzrHu0QhIw4OCTOSZgHRsbQ9IV4kMALgms08WeC5mbR2ssr81FT6GThXklcwJUUUJly1Rei2N99913BYgzQJlt42655RZZYVmChBboBFxl0DJ/rw+030OHNTLyS82pPLx5UHWQuJ60dItd19YZrX9hgVUsmy9gjIXWVAr8SOLC92lt5kfUeADathchdjeoz9+Ba85hDKEo3DvWbeXDNTBaC6jweLiB7Dok1ABp/JwqEEScnphVNDlonmMyxhLE6PsByl3wORJJRuXXcKsXX086zLXNw1TuafNnmOySVSCSmUqYhuU9gVnNWEmDHs9V7WEohIJ1oVD4uauVjJqmEozXGdglWM37leCsBHW5buUaEFDnvPQsAF+HofiaOoDl76T/cq7lOjcDSC5tAtgs+UKlVise+5wdsXJsZcZ3Jmu5NZPCz0GhXHPBN0oLSq5TehJyzDleKWNSINxLUIHaAEXlvHIuHhHnIQS+TmTa9Ep4AiwfHv+JXyIkhd/VmGWNy/hujJthBLTCRh3YbEPMO0j5ZVhP0I9AP8bbB+G4ZvUaJYhevXoZSV+oEIK23gtZYF1I1+7XFEIzsNCVdOx+Rge50tsSxcYmMJfcQwgwLvIKnnWMi+5utQLnXaTsRWIm5YM8C1hTgu9YT90/QgjK+5dKmc4mVzi8TAlS5yCLHMDqEhWATTrhwJM3aF+Dp3kog3uaOA5aYBnKRvncBT7V3Y2kWbTl7EDQp0IIIhxoBjQ/jeStUVhfr6NTFetkzqN6Q1qYcj1ogU1rbDOATQsslcAEL1xFWvM6WsesdfhdBJoeQSjGIFysh6wbFrCeJeAXcFezmxNCm5HtD+WkdZ2dvtxmP37rNNq+mn3hs3fZN//kbVhL3dX/cx/fACvXtF0auGa7Nq6wLcsAZDvBYyknYFVlV632lo32rf9wyi6PrEYs7Dg6UvbKqvfqG5BfSFbbu7XN7n/wTvvjP30a1kO0bMf6fOUr99nzL75nl1BDlm3AH7p3iT2yC540dBObxmcGBlfZm4dv2sBEhw2gkkFX/0p4YBfbwNVBe+yRh+3X/v7XVT5JMlb1fn23SvmUe1/yCiVGIts/O9z5OdM3K0+h89VIXHUKrEghr18q4tWbcf8cRzmeHEPJJ/wsEL940pRqmYKGWDt+8OqAHTn0ruiupxfVe5AHdPzEcYRdnodSgPUlvcfDx+Lt6x1nuIdTBhsQNWuxQyJHqBks5tgb5u7wzBDEsgYq6Yy5O4yZZUUCKmO9qBg0Cozy/pH3VT1qw/p1tnXrZilptFgy5p4eCyYvs5KCr2IbAOxVe+b5V1TPl504eSZotf/4o/egcRXwB2sWR0w4v9OgLAZPqs4mjZqYD5Orvcugh4tkLWV6SrmM5y5cgoFyTPlKe1B1aomKOxOHsA6zhyw4TnOsWRokcp8S5Fb8OGRQy59881/DO4VWrbgYgWgfrLFkSARaNGdnXMIs4hgIxBhjQcHhmq+7StSfGC/ws1o4CkN+DmCTnyfTV0KLwB4spzBbi9jwN+/L+FFuDv/m5nGBsmsDzeYzKIxPkEbL6VLEyq6A1bYX9UFoKqc1lvdkvG4XxsxmAgxWSGZMhqri+3hoPNR8CIDABOS+hoYzgrpuBKwEr+mKTIsjrcQU1qULl2PP9UoLZjLA3Nz8PhMxsrsE15Txw08//X1lInJc1Jy2bt2C3smrNWfF4ZJTh8WwBNA8DOVG5kEl62/+XILrXIfUPElisi7yfwHAq5gS7FXGwOp6Yemga7AWcE6kEgqs5RZ0w2cCXs+OxJ5HvCkPLMteDWN90yLBayVgvIEMTE/0STBTW2CTgaW1POdCi2wpbJsZY2r1SeylgHNacI5arWVYovhaeYjK3xc6WPVBcwGbgDGZlyt0jNFyoElaVvF6hjNECAE/WzNc/M6MzQCwfI/MOhWkUuCXTDcPeans8JoLAdhct/Ja+r1SOhyM+V65glYDdp8HfxIU5dpXrtLwRCSI9jkw/tKfM85cLZUDvEoMCXQVj1gDp3kPb2L7WpFtjI3KcI4t97K8RL6n+QiAu8LmZ8VBbMmgcx1LQJvzEIAVbTugc8ukKFHnSPGQcWazPrL2lp9VolRYkhV/TquCz4kgliBXZyqAtRIxY6wKvwBgXL1yOepxorMhwgcGB8E7EG84BiTDa/DGyeM4Rld03YpV8wussZLCAk1oj8tzVL+edMOSTgnYoOcLwPJTtGByEzh32S7x+6y8KC6kRRv4L9dWPFVYubboNytjvv9utsw56HwFgFXFjbDu+nVDSQ4vQe67wjmkVRMskLB8PKxMQ2HdwWoO+Ew3LLCdArCexMWSW4rjE1hALggA7CCytZlRzYQ5WVTlCXCLk+YuviUNvvKaeAiBh79kN0WdGfIAAqK5YeuZPW2tEwSw1+ztd1+HLFtiS2E1bUcb1pkpgETGNuPzh06227nr3bbr7t34HhJu4GL+k393GPIKSb74zBOf2YXWsNPoqnTKerB8t29rQ/JPr526CPcqmiP098/AgjhnBw+P2tGzqGowCgvsbiSLTbfaATRBmJ5sRdnENjTjedC++c3vwDIGuYi9+uVf/KL96OU3DdMH6Lhkj9231B7ccROduq5jX+ft6vU1NjCy1i6PLrb9x46jGsYihLfcalcuX0Ms6F77R7/562oHz7C9m+Dv2temR3os89z7OWdCIg0Z5JOZjOStxysDF89F1CJPMFue87xNKR+af0+eVZ7zZv6j7+BMr1read/6o2/adVQPuOeuu1yZwv4uXdonuT6CHByS22aUuRq8dtXeQuv4VoTe0LPci0T3PD9aA7iGdYbIi7gqzP0AH5zCOVZyWsXrAZQR9sikelU1YuUa3JdYYRSe6CtXLquaAZslnD93Fg0VmAQ2Z7fvvtVu3bpFwNg94KBV0GgnKjcpxBPrRmvo3778OozzHYjxZstYVjVBmAjKaG3fsg7GMzQzQD1jTyItwviCf3J9S4yjo4azyepAvA6fs8SiKjnR6IFrsTsXcV4XKlgxnp7rkninNMqJZwbOyRyalN+JU/g36YPr3/Inf/j789QulGglVOttU7PGYJYoSddmMnknFMY6UduuYzL4KsMIuACVaVhMhQyA4enUPMLHXyzGe4ffswtogvDIY4/Kzc9FUtF9WIZ7oG0wPlTCj6gdgKq0yHGTNRYKOUwsJ5pClg0HKBwIzmhVZUkrAl1lucMqwbjYFHAcf1pZc/y8ThmXRV5buhvLg8BNoSU2a71VWdhieF5v9vnnn1fQtgvSNtu27VZbg/g2hmuoNlwA2FzrPHAl+OB7+Tc1smbrCd9PUJFzkzDGRpCxyl0ZGZ15LQJhEk2CYSo2/KwXi3aAwfcyoJrxNdlJiwIl3T7s18xkrGx153sl6R4WfC/PkYJIbWeroG6PbyVo9fX3uN1SgciQgmamWFpLSyZVrlUm15QAiwwx/y5r3SWN5QErQVLuueC8AEiWBKr3hfPTIYt5l/vhYKKOW4I/TFkAACAASURBVMy5ZhJXrnXWtSy13nI/m2kkP5f3bGbMKThyTRJICESFBU7fobs7AGKujes8AXALa10ynFyvUqHwfSY484z2pC1PEIy/w4vRoO3LwxPxg4oZdaCnznwBJggUck+aFYxco1K4NQgsMHYq080xxElTqQyUtKOZR3yeC+Vwo+t3t1ZrrTJuk2dQVuNM9pPdRdY8MnrnrRQz7nJ2M6Nfh8BQFmLxwUUAGhsV83Xh/FmF3swCWM2EN8FBaV3f0unVBUHJ11yWOFB1MF5bSTmOcv+luBSAk25RAnOddxopuJccWyi5HL7ijQMHZxJXrqfOiRLh6kczvUi4F4qUxt4QA5t0FEBcW9BIj8k6yT/ozM2YXPI6dRTEuaMFtguxp10RA0vFih2CJhiWAcA8DQA7M414WCS6zCK2lACWe8Zb1YoL69g6DyOAzXNGQ08mcdXtwB3ysqfkEiRCdcD6Oj96GHO7ZGfOHYX8mcD+woo5DMs6DCrs5jWFa76yv8uefH7cWjvn7K5dK+yROzfC4joPi9YYCuQPoGRVl51CPdcfvXEJALgPJTBv2M7bOuyv/3oChqhltqJ/zH72Z5fb5esAhS29SF6DhRZlthaDLs5fpgUOa9Qxadt3b7Rvf/sNmx3FniKq5bOfecBe338Ssbf0jI3bY/css8d2d6iKgqF27aWry+z4Obiye26x67DivfLGQdu4YTtmB2PMti32G//w11FdgbybycgsCPZBACuAVShTaamkBZYYxBVwD7FKvi7eXXgWXLmueVLJC/P3iv6oUMR5yPdSBuXelQaACsAi+PiP/99/q7bwCvnCNVgOix0z1bgDsqMDYPO++++2T6A7aB+s+WePH7OjsIzSYLF69UpUFuiWq949GG7gERYiHgBfZE1hPryuOlu0Ey8RG7D7JWuhdkPZ8kYAtArzh8a2t956U8raOIxDhw4dwf1mbOvmjbbt1q2gbySJ4ZOsfkGASeMZy0uev3DZfvzK6zaEYGbGLrPiHj1ID95zm227ZS3ONmuwRlWV4GfJ/5uBv3hInGtxLPI+rbMbyPgesQNxAPdN2Iw8TTzCE7P4w3Xg95rlq18reL+wQB0u5gYhhDp8+8//eN5ji0gMXlDXM4DDahRWVP6dgf6+0FxxDJouY3IzDNpjAb2zEudVImslNTFBCIyihZ1JAhSmGZktZ9kKdveeO+SS7oT24sLfKxso61+MvwaozpwpiDz+g9ZSsS1244JrhQyVG80mDPydbntfBM0mMonZdcXrjUm7SpBVWWrqoPE0dS/KnuiKWaPZn5ZgZrSie5TanbIOpGskXFNaKrVcuCaJ+vnn/xZhCsM+P2zsVgJYWGB7AGBJnDcxXwlHWWHczengl7X4XOiUIIFM2y2rdP2mlcMPCI+GQj4CIUqg6vMM4K/DH8RM6JYNi4evkccvc585tyVq5+oxs14CjE0XyKT4PcaOISGNbV2xzmISvIJqOVIyRcwnvyuhF0wfpFJ20QpTTQVaRcRBixUzotZYEHbJrBLIJPEnk0zBmLG4abFSZQX+C+Hsypv3XpewSmtKxPqJrlOD5m4picWtciUDTebYDIREQ1Rm6KeJeVXAVt6Mop8811/xdeGWLcCHWx9qxeXDgGsDneA7JRMvAX+2bq3WOKycYjWyMNbxucmoUhMugRI/lzHgtYDCa6xtFyBPzFpKrVfz4Oc8PCWVGkcyuYce7+rx6wQIPh6GI9VVINJa3qxslACO109rdoYQZEhD8zpVCkrM3bFSWghTAXdzsAtoP6/aIn0nmC13W2BRsk9nT92dogKA6E30g7OuGsjuqSKT17HBO+xv3g0eo6oveIGKN00BE6qA4SC4pCUHoh57njTp56gsl+XjqbFFHb/PeYhOQ6nU/sRduG/cSjV04U+cB4Ym0QuWSmrGwCatlCEESWM1MHHU6/NtUpDUScBvzoQjsqOKrrQfdYgQP+aBKSIw/M9zHbTv+KJCCDCnDtDaEoalAcB2on82W3MSNFG2TOGHWdM3ZmCFnSIYZRiI1/VNC6xb3slfY9wsdRduY7pS2YnIPVH12WEiqlrAtkxY19QxJHG9h7FeRSLyJcxnFoATlQeunoXxCwAW2zQF/vjmoV77qx8MWXsXxgpk+ctffAjVAd5Ch6zltmnzSoDGbjuGuNPX379op45OIRG6A1a4FfbUU5Po3rXapseP2t//e/vsb198B5ns84iHXWz7tq9EOa5WO3pqwPpWohbushbbumsDEm0mrB/fmUJJp57+ebuOEkuTN5Ekgzja5e1jtg6NFBa3DNkMateePtdlr72FjPVlG62tq8euDI3ahXPDsDquRWvyj9vPf/4zmCsohgTEhNU8O7nx8Xel8AVQUelIAC7KOa/D7usnOsnwxVCYUg467dd03qywJ/2lclYavpoBWfLqNIBRWe1FYtsffvP37bVXXhUN8VBNwUAzeA11XHFr1jilE4SGtfs+ss+++rnP2gaAVhpxTqN50ne/+6QS9Pbt3aMuXSpJiWvwUsQHUJdAo964yWU0w9nI89nRk8YmKrHwjqPag5r8wGvAsAWO4e233hI4ZNjAAJo3HTt6VInkt2zaqHh5VoCiJ4QhmO0KCTQ0sBiwl3/ylg0M0XDnAJZ0eveeLagQsEGNGohByvyAXN9mGVNvZ5QKFH7ycELhSfI0PDvfRKtkVhlCuAHfES/Deww5deOgyzPf9+QBXKrIHRCzqumB+yi89/R3/nLee9y7wJgJa5tvfFrxGBfh2dQJqjxOHlZNupmoNUvw02LnIFCuU1xAheLZkQYCm8lJ3UTdUQYiBZ0IBz/clC5YW1ktgJ9XDVUKAGlj5G7cXHcncPDO2LwOGl2yvPfAtQG4L1AcmglesLRW9TRlpfWGA/ycitizYgLHjEXyJgZlmzefa4LWGth6v3RmBlKrobU1rWwJgvM5hSUPZh4szokAloRHNwGZ4rat25TAxeupWLqSQOpkqoasy+KwVgQUMXfi21I+/JGHNoUxn91ZmXVk605B+nwkg+X32dhCiQ9sA0dwERZD7gddbrw+XRPe/hY/EWqhEkB099FNzCL+pCVtlRN1Vn7IerRkWAmSMqapttGT9hvdy7JwJLAQsHKQnOAln8v5C59XGnhteSKNu6s8D5uvm2oSSmil1udAJIhOh8y1QE80zPXOtU5m2KxsVJYH8va4XD1erpt7QkTaEr51Z6Hc29JSlp8r95ivZZm3BHD5Pt9LwFxawGRDjlikGnD5OPJzVexZgMsFLfwBYFOg+3rB/YVkmbJFpLdjda2cjwwnqGg9gIe+TcVKZ5VusWwKAVdvnOGFrLA5tqRlPnNMNYCtM5prvuZnvgSz+X25hN3cUyksyojXxjswTG+Eb6zTC8Me0qOlrxcWWE+Q9DAD8jHGDGqM+gkAjzlTQWabbhoAJtEFkbyPVjr263Ng5eCqNBhUCmLQ0YcB2Kp2LFc2FOWKziIsRmPiuY25L2HCGumfvBMWcZUUo0VJpQoDYBZAU4CziIHNNU06rug9FIEUeqLdygJLvkveUSfp6XuhcFZnQrTEgZN3476hFDEGlkJ5MUMyZNWm8gTLFOiSoIDzYa1wWsNYCohltAaH0XEJFQkYA8v98ax450zkpM4zeI86lroEsExWrTxH+IbC1wzW0ZunbHboEEIxhvAalH0A2JmpYRu7eg6HbVKgaAKA7eylfvvB87C2woK6rNvsi59+wP70P7wKYO0i/qOPrbBb995msyiTtQjAZeTaGcnHv/ircwDKcNXaoH3hc3fYm2+jZOXFfoQI9Nj6lWZrV0/Zc6+ekMEfudv20U/fZn/z5GFrw9SWo8fBPfetRvmoCbs2Ajm3uNvWIdls53ICYIQ3QGM5fLTFvv8sko/7IQPhGe3o7gV4uggZttZ+87/6L20bOzrBis31d8Wn5me5981nzHmPK/eZD9FAHwFg6++50lbLDb9yKQvKs1+d4wBCOrYVP/ffSXd5Bvw6jClG6an9b9uRo0dsFLkxo6MA8TTqIcfnxKnTSMJiWbthKCKTUJDMPrJ3t33lic959SaeJ9Drd/7qr+zdgwdsM6yjO2/dLprjkSDuQg6cFEviFZ1F0q94nIcatcPV34qawOQbcyzRhlPfhfjtMRj7Tp48qWlxGjRCjqPW67FjJ9C8aQwdVLfbPnRHnUQ87MgoEuTZeY7hmrTcvrnfBjDeEYUQ4FxhLBvXrbC7EIJwk5UsiEF4xzg76aXKNWrmkcnXdW6lrngZL+dBAKVU1vEOAbi6hkJJ03wrxcXD0tKYkM/5PuVOyu7SS6ccom8hBrbUUrwLUUVmAYZrbT7flKFBgMgzRB3fi0/FI4iW4DtAhg58WBW0chXzjbg/HHCSMDeRmbl057Thu3RT8cHYWyJ2xlOylSwBoBIggvgIJgleO6BZL1+6TIyewMtLNTEZwMekeJNwTxD4MmO+0rriEJQggQtax7x6Rxx1xgnrUaUlctyhiddgyePj3MLN7OMban3rSTCubd1+++2qoKAkMNbUhRUzGxmUACR7B/scfE20d6GtNr/Ov9PKkcQo0cp9455QbhaWrsXqhuUFhAXoo/WsF153IruJPWHiHp/HEP8zH25emnM8KYyZwB7PVtmpeD/sOxm4XpNAq3+Sj/jBcE1UNqkAvi48KsIKd2tabfw59yAZWg0CSWYEodEsoCFxxQPPS0uQf89BQWqDzdfmGXCFr46jLRkpx530VGqt1djEHkownGeGTeFQeLzB1eWumTIeqbR4Jh00a8cCDbEuJcNJYFfOWYoaz14kypUANqtu8DVq1qXVN+mvvFcJ3Os9IPOixbnOMKfSmWdT1wmaTualLmBhYaa7naXmaHV3BdbDVQhgEyAk+E6azzUq6aYUUM0W2Dw7OZd8rs5YrGWCU9KIlpi0JaGYbje+lOEYbl31JgbuWksLrBoQMD+A9K5SNGT6boGWIi0+4klUBLRbN2+SF+T4sWMS8Gw7OUMrdCidCWDr+RaZ+kELDNUpvUzEhrUSU5+x9I6RF/u6gN45fq8aryzr7E3FhucS+qxjyguG7KAFNh+i0Z8CYJNOtaYhOPOslCEEjIHNcnj6DuVHEyBx36HzFo1S/CTCpRj+BOMJQRWxNp0gtMD2MHtcSTbesnwS6dlZRosJXSh2rpG5cu37TldwRQNFCEEzgK2Uau4vR4RyVUziGjz7ii3vv2G9S5Eljqzs0aErdmNsAMYLJO5gHUfRhnV0crVdGoScQe31c6cGbc+ubfa//asXVYqSc3/sgS3WgVyQN1Ccfg0MP9s3LEYMZK8NTSEcAWd5bOgq/u63V9+8jNahXLpFqJM+bxvWLbYXXj+hJgCrVyy3z3/5Yfv9P0AMLNb3BkIUnvj8p+zIqfN27CxiClombS/iXz/9IIxPi4ZAkR1IQjb73g/GrQ1VC1pZnxOhLVNTlG+t9s9+95/jb5SHZHw1QgpaqXSGnMmzVPKl/N3Pq3u9VHIteJGHVFWARCSVyaQpu/LMVwT3Ib+kkSPfThpr5oW1J4hHEDVycT5ZBWACAJEAlrGc/H0YuR0j8DZevHjFzl+6qK6b0wCIm9avQTjBY7C67lWLdraKv4oGS2+9+bodff8IwCTq+qKCwSoks7Pxp7c89phqGnUSL+hMq5tfeCzB+xgSwKRDlvA8ffqMx8hKiaTiBW8v/r52bRjhmJds65ZNthtj6ERFqSk0P5lFeAq9OUywu4akqmPHTyOGd9SuIQmQtffv27dNtMga5aUFNnlK8uZcP+f1lIPBxyi3pZC7ckHFjveiZ6MHdCpsweROzMFrOruBsKyXnzSSPMgxVmOirXAIvieZ+G/+xf/C0HRdTITg4W/VoyagFIglMTGeNbPUva5oEmT2qqfmWxV8BzNWRpxcZJ6okMBXoQdYENZ4ZeemVjBEAh5U71DnF05C8Zl4nQlXbC3aD5CapSpkjkYZrokJ1NJDlxIKAYJFr5eGeAugf2o8DgjDEiOm4kIlHwkWEsRlqYcEJXQ3ZQaqu/d9zsmo8lClxYvjoluez2n2ZneNHActbrt336GgbyXB0eUi0F/HfOSmlkCkQQsqJ0C2GmCv2cWsA0smmoHhJHisSVqRuVf5HQkdjINZz6z8QPcgtSZqniyTNot9onWWwkBVJkhDEiiug1GwK7ZPSg6dErDuM6xCgkzme3dRau09yc7nFLE0YQnTpcICmzSqTlmyBvnGlc8lYKm09aKTmO8PBUC6+TxeMB95OBpK/lBTFAiuAb9b21yQZDmukoY8VKFOrklQnOOtz1h9nngWMoSgVvo8JpjjSpCaDLekiw9z75RMnp/Pih9lrK/ol3sVC+HzcstnadXLRgYpXMp75rxynElHqRC0I9ubJJUWjtKiz+9WCV24t64b1hB+n2BPiZQCi251YWUCuWoDLFJZLS3wJR2U65T3Zye09ADl++XnytdS+fTudw5cHLxwxxx0VZY5bCeBXhlCoNhwjdXrwLLQt5eec2Xa3d2y6em6cnUr3s0tvhQm61avUlWYC2j+Qissi5BPKj49FLNIXOW8fe19/8p5JIBNIK+Eo7CAiwaKz4tvhfWT12zlOstKNoeMeSSbBn9gWSE+FBJTWSdwrSLPQYnAnGxTDGxJx352IqY4lGqdgcICC3glGsqz5QDWvScORniLTJChtZb8tAaw8iZBkeqFnOiCW56duHqYzAWDB+MSmXg0gvqlIzBxjo+hlBaCBGkzZQhBAtjUu53tBy0USVwCsErMq5O4NDYpKBjrTQCJK2/ZuSPP2ZYNHbZq/TIoYpM2NIBQghlY91DYnoZjAtiDR7vtuZcQagYr5wN399iGlV12BXlUr75xzM6fnbeHH0Rntp7N9sxLKIHVjiS/zmv20YfX29987zws9r12C0IK9uxZbovguh5CwtbkGFq8TlyzGXRI+snbaACE/KOlve3281+6x775h3CRYyuJGz/76U+iXex5O3OZoSoTtm/XnH32EezvDJobWa8dODhnzzw7jiYHWAGULmiFDOnvWwNamrff+Ze/CyUAidTo5jk3h30HuBIELfj5B5RDrlUAWGbb03hTKfEszxT8v9rjUPSa+WHzmU+eVMrKkuZKw4TTX/3w77CGPBQz0DhlOOsFzyIpTWNjSVHIyxEAWZ5rgtlTCBk4efQ9O4U6rsNoH3/rtk32+KMP2a1btkJZ6YcFFaXZUBLr7TfesldeegG012t3770DQHa5EgqpnNEbqTCDaLOcYJr8QR4o8QrykBl1SKVhjuvOwU5jrZn5T9BLdz0jhlgvehL8cxL03IbY1rvvut3WoOoRQ2M64PEdgvX4pRd+DOA9avtu24YwziHsJ8JtoltmiX90zsNAl78zDpwLkH6JbAPP2GC+duToMTt1ehhVopDHhAT9LQhvaEepNHlow6NfyXXwImK8bKLA94WJcCHeNz3kqYiIP/yvv/VPIMsdhEowsF+1GHPqPS7sM2bQzQ54UICLYZDJkp2GpsTMOjBrX3iFXPuGy0LhPeznCVJ09l0gpKBk4DEBrFzNuA0FVjsPPjaVlikRHH64ke2wxPb09Uc8ZXToAIMigU3B/cHrEph5rCHALayJBGAJLDU7ZpgyngnjrFyLhZuR0ywXy+dEbOYlw7KgrgsLD0pXdjXHL2FLK2fEsjJTD+Nm/BoBrOwEmFs7rFp79uyVcPLvQfixdFlYq1xI0qJQA7Xmw+YtInLDIg4vPqTvk9sSSEZsJ5kpKzb0QnPuYoMB3I2CkFfh9rqbm91p0O0HBZbHUKWBB1jluvCPNSpFL6FdSw1IEE1mnUX9sUaqB8frE9CS1ilsBGC1/Bq0J/T4GP0lj93NdrSyfISQ59seN4ifAC+5p2n5Sn2kBLBeAL05aSpiCAuNrQJBtNhSQGodXRh5IwMHslXnJdG3v+cuExewee+0kKa271fDWMKCWzJdHQfyLnkqMsmortOrfvExhwS4Xortg8yg9CjonhLw6KKEM5K/l2OaQEONfLjy4oqfxyW5izzBdcY+59hL4UT65j2U8MA9DMHEEAJe1s+ZVyCQTSuU3vxbzAz/TcH1JZ6DcdACy1AfKT2MSYwQIGW7knlib0pLbGmhdnpyZUOgWefbGXQV/yoIGuc0BW08e8lAt7Y3AtgQyqSQCDMJbcytSIqZ9lhqAhqFLhG4hkBOFz/p3kMIOG8KH7csEMCmF6Yd42Xh81VwS3LNmYXMkzgj97nzmdJLIZ7FNdEYfFflJZOscd5MPsX3vDqC8+DqHPFsYRwzEX9KhdqxacA4zGsJu+kxbEuuTxItgUyUWZPwCPAsuvHQAvfJpMLGezYm8oSJxBXDWFOB0rTp0DqkZMCMF3T5Qat8fTYpl8hxPHbVQ8zQEQ80yZbp3SiovpJt05FY0wtLIWvAMn5/GLXPhwBCaDEaZzLX5E0If1IFa8l64xvn2TIsiVdmFYK08nIdCSaoYHuL6DqEQHmzGPuSRbj21Xfs5KGn0Be+FRV1lsrQMjkBZDqLJkKjeMYNxmaW2LsnltmfPXUePBNZ7zDUfvVzO5E0dcPWAgRMoWbsYrQnOHBsxF585wp0k6W2fsUNu3vfSvv2d06hnvoGmxy+al/58i47eOKwDaLk2sbVi2wbYgg2rFhl0/PrMANUJJi6jDJeE/buoRM2MdJn166MoDPmLrsCQH36/ADyGm7ajq0d9rH7GO+MKj2t/fbGO/P29POoKsNiEx3Oq1auWo942n77rd/+n+FOZ+F6GJNQT5c1S8NXqH3140jeEom9wXSST2RR/kwI9v2PcBrxWf9+yuuSh8VR1z45UPXP5z2TT4l9FzyRspoGN300vxDjYj4Ny1KR1tl+eAp80g1h4FHAKt2IAZ4CiKR7fALNic6fP20DqHn2yosv2bmzCAmB9Nu17Va75847ESq4BZVElsELgP0FrT33zA/ttdffsR5Y6Xbvvh1xzetQ2o0WefI6nl16POi9DWMJeThWcwRgk7k2TEZnyc/RkXEpSGowhXFRSVZzDa4zQxHAM08eP4FKClP20AN77DZY8lULnuXwcH57YJWdQHWDceTlXB28DCCMmreqv8ymIvQ+M7fHmynx2WGb5zoQiFLei6cT3MY9lfSIc3kBMdoH3j1JPKt423137LBdW9aCPyF8IXhRjaPCE4/Xs2a6nylP2Mp75ufF13/7n/5j4BBmlbJwNjaL8VxKyvIjS6uc3E5kCHwO1EymK4KQoKeby0toOZN0JiONmtpSCCUKZyfHYGJB0A1uLZGRCw1ZCshc2U6WLIPxFKIylGWAGX4K7h0ST29vv9qUclN5SdblFGPj9xWvlUzTwUPcQsJRQ+PcA7iWgLWZ8J1x+sHwkmBlNj2u1WzxEEjn2ngYQzvcLWzI8NIrr8iCzHsx7pWuhiU48OwipngSHVS3rCQQEVMn6AvQltqLzhkINCCsxyP70XVtiX8HwFFYgJKxPGRC19C9gnDCJUurK4HIDKs0gLmyu0gebIEWfj6gnaCn3neiFgAMsORWSxwigVYcZfclUaK5kOLQKdYInqUcREVNgYfovsX5VYDKAWSl7RUMUcsQaxO8pwKRil8U+Kytti4kG7PYk8HWVkenm7yuu6m9IkNq6AlsnO+FgNNc3L2iOYnkgpNqCRLA+njKn2aayxOjdeOjuo8zNV8ejzUqx5/0kQAx10TWtELzzXsr6qlg3hqzXPV14k92xuHnSM9pycu1zP1P2qoBLj0gpLk6SSvDifjZPP+EP16SCessknIBpIQnyTuPQ/QSUQCGTPpgHCb/VnWCtOQ0ziXHmc9tSjx1Bp/nRvtJ5UMC04VkXWGDgsDPkbagWCenDafI+vVMBIT7jImrAolcT0+g9DhXL8CejLkGdm4lJ29JKzk/r4xdgDA+aH2hFZeAN5Ndcn+TfqqzGGfC+TW7AdWhGclfPvDZ/E4odpWVmbSPGzAWlaCaVljV6+Y+CSA7VKlotVrHeD3PQAzWK3f4uSjXNOnJP+bvCziC9wrAij84aHVexOvX5zvXeZ5SE5vK9txLsKZMhOsCHfYjZKAHcYT8YdMVXnMSLuJRZJezwyPjXifRp3ccPzehddcANsbBsnB5ojkuzdsBLkuOJ//IRL2Mn25hPVC45OcnT9qVc8+gSsCo9S7us9FBWDrpqu4aACBBgwCGh0x32dELS+3fP33BxibmbRkB7Bcftz/48x9bO9zSO7eutj2b5mzlmj47fWXCrl7BeUCLzk0IGfjTvziJ+a5QRYOvf+1Re/ntN9EUAeFeaCu7aXUnknWW22vvnIU8Woze9KgDe+8yVDUYg0KE+qOgu3Urxm1t74hkL+LrQDMopzk7pIqlN1t77cdvzqOV7JgssGwaBF8GaruvsUd+5hF74pe/CkDFerdLcCZpwXb+USq5ud+losnX+LeX0aJSVtOEg9GAwdj7kr84/3CLLR8l32vkZ0Fn1D7iXsl3ZDiK75eA2M+Fd1l0OU4roNdpzod3qvQxERQS/LE5DxO49r+z395HdSXGzi5B2btdO7ajDuptth4161cjZLALIZBs4HT4vffs7XcOwOo/hES8tbZl8xo0qugVXULrlQJHEuMK3AAgHYdiwDF3gicMoZ7+VSRwqdQW6YZgTwotLMf8vJLTgZNQLeLKJVau2Gr33r0HtDKOvXbFVB/nWYFGwjCDycnhqnETv08skNWdstZ98g4q2gw9JPWTH3ieC42PHPBiO4N7Hjh8Um102fr69h1bbO92WOthZKxCEkJ5znUUn075jwtn+FhZVov7pdyj3/6n//U8W7R6HAIWgVYSZs1z7RSjRQcvwRoQPlFwMHqVWMGNic5VboloWjEQrtHXQtIBrAsjXtQFb6UNBTZyZlQLLQljroFep3PN3TgEsET77P518tRZ9Iq+ghjS3ci626xELrceZawXN6aIn6xxbCWkHEjVoNYFl+eyJugQ5Na8+Z4fEpam2hsevAAAIABJREFUSLenDg6JOIGNUGMtRBlyQPBPwTQkAPuq/ibR0xK6b+8+WIu7ZCVQPEkcnPLgi2AgeGtw5UxBB46ZhNWcMS7GpMnyTBcI2ifiHqrTGjE2WlPOT9+l9ul19+iGnWW7XHZSY71S3pPrIaFe+Nnxt9STEOSlZ1BgGLdWopyqUoSY4heo5JAEcP+sfUm2wvWtmFLQQ1n7TwpVWK405oDPCdiSmeR6JO3l+AQigtGU38m1LBP1ahDUyHTz9dyTXD9/Jq34XpRjcVpK4V29FZRVV7yorL6hkS50DQfCCYKDzuOD2ZyhYqpBC6kUlACzdAGVQqU5hEBekbBs1iNvnEszcC2Vq9ICrLhoKYnRVpEMSiDf1zjXlJmynCNpQ0W/acFk1yoUxvT6ubTq1mPg+wptYRy20mlr8FCuoSyOUdPQz64nGxCfudchxlAAWA81oKLiwLPqbx8Xzr0oBV4DTTAxA4LVY4idyrU+YS0lzUtgR+Ic30+AnWEOeW2Oj8w6k0W9VjNBvvODfJQKXDk+VyoFYbW+TgOuHKShwek7vQxuySlBdVpf9Yx1p1KuPUwAGl6s+gTUe7vwGeAI6uTHhtMh3lnjYFcYyWOp9PsnWxkGpDlx0xswc54KtbUkM2L49RIYN3qguLMQPQupMxaPiXKMze7A6zIO4OJssjIBa+UkfkZg7ZxGjU4v/ph06son5+2dh1KWuaJal/3zzpVSfLi28kohJ2NuBHkd1+z6pRcQXnkapbNa7SrAIzs+3bIdoHnymiuO6BgweXMlmgm0o47rBTt93OyTn7jbvv3CUZRAQo4C1uKujfO2FfVHDx05Zzu37bAVvTNw096wo+dHUR90wK5cmEIs5jZ79/iIHTgCHj+9xDauXWK7dvahFewByYPexXP2S1++3/7s372GxC23Ln/0oQ57YA/mhmSbeVZawHp1QG4z2We2pcteAIB95uVRAdg2HLs2dA1bsXK1/Sff+JrtvGs3rIvoSrW4V7kcGQtdnvM8J80GhwSwbKmaoTHJYxh/n7jCeYsbyJwv1gnPlSGk4MUlX6a3vbx/8uiSRhvPdH1GVQUjlH/JORIjwGHyF/cwUN6xisUMYksH7NDBd+3ggXfszMnTiENF2B02mk1J1qJSwc4dOxBmsM3YyIhC/OCBg/bmT15DIvpleAvQdnXvTlhtN4O3sTKABxjRg0OljNfnWWQXrRFgiotoFqDOfpCxbOVOMDsNHjEJA9+MWtBC8QUQXb8Gis/tu3AJeLXRUo88mCykhaGdaMtLi/EiWH/pcU13Psv28SebL6XXL/OCSgCbfJ9npgUZahcGhuytA0gYBPBnXPS2Tevsnts2qtpByvw0IuTeaY1jn3jCMzlUsiFybjIcs+Wf/0//7Ty/wEExKUot6AjGFCLgharF5JlcRKsLAS0WTclWOGnTrLqMB2uV8Yxz4rTGSouS5uA1YsWAFJOkEy2wRxeyt8+smV0phJ1bReKHgKhb7NqRlbYYhMCuFCPo7nTLLZvVxYoWWpm4g6k3Eyf/LjOWBbobCDLAaWSVKsOUJClmGoJOdRprd5teD8tbDWBFx9VBydx/CtHrCDyiBVZ2A9yb5vs74V5gnTfW41VyAAVOxH6VIIGLXwomCkftScSQ5kGiZk3NiGtSCRQBP38wpkcdQSKLm9Ua6BqRBkQwGUBch5TcVFzYmYTur9fdepT29NKqxyQTAnwX0iw1AnDMWDscFgYqcCSySsQyZakwMRERA5+i65g+51aWLCelU1cJlForSWFegrS0CKfkyznkZxNEJN3VmfhuKct55fvJiPM6/hxL1ARgJWgDwDZ8XjvhPyVwSKGdlmIHNF79wXUiv1cZpO4xjG4RbrY+lF6FZNrl+PM1CYboxFXTG3lzY1xsCR6bGX4Ko+ZkszgFKsZfKX9aE3oxasVFY42tlIqCebM4vlqugscIBAKwqate0jGTPWQhAW0yxIOgu8kKn3vQEFIhZVSaaJVgonWhgBJlZcMFVwK9LjTFktNmKRCbAWw1OH6Ooizc+A5uvPEAky6q7PRCsWJCRpYV5HWS/nIfM2lUxgZVZajuJrqoE/QyqSJdr1lP2dcuwzvyHqWVvQTEjCHNcyZWyHMvwAiXoZSSLPflSZrpnWs+K/UoG39juNSHPcrzkjTkOrl7QFSELtFsjLLxLMEaRVcqxsmyWZ3gib2Iee0CYGVFhz64gxkD28EKBLjOJCxC4wyXQlLO8AissIiDHYPJaHaWIVA1gBWNhDXM+VRansNjRH7FvcD/qlJpFLzk52gl2zKP1tkTF+zM0adRcOCMdbUsR/whKyHM28Zb2VTnnDjb7BTLDuFGqAPaCiMRl+rGbI/9wd/AaHPV+cbDKJm1euU6+96zB2Et7baNK+fssYdX2tnBEWS8b0PlgiXwtt0EeB2ww8dnUfB+2FajbNamLW32o1cHcLbQlQxb/MtffdC++9SriK/FGV18w+6/s80+9gC6NaKpgqIwsPAEsLTIzrf1CMD+4KURgBLQaABY5qP8wtd/we559H4YRFBNB9fG1RA6Vu9xg8LcdE5TiWdddg/XajYgpAJRK8GkTUmHsMSTNWaDnEpJI8lI8Ln8owGsQaYGHTXz9aRLt4c5X8nERf6tCknkueRjoC+FKypUj5WcPE6WZbcI/AauXrFj6Dj6HsDs6dMAsqhAdANVGli1YBlocS8MWLtv26VuWqtXrrCzZ07aqy+/aG++cRj7Z3b/fXcg1KRfSdUErDyL7QzfAU3NMr8G8x+H54AhCyNIImtD+Sx6eOmdngYdjiIkho5d4riVCFnZh3CFxagJTABLLOPrRgBLDzBj2j0sLeVo4owEsrTI5g9xXjusy8RKSzAhxczSCsvQBXYLhOX3rf3HFfLEDnMbEcJy7+4t4NduRZayHnijxBAlgOVeUB5UIV+BxbQHv/Nb/52qEHiwLAkUWW0MJKbJXO5/uglUxEGHkFYUdeRiGSUMir18h0ZHAb46BVppqfX2s2SU3FB3M3GZmLAkOUHtHVf0GK0IRSiZEX53ISFqc8GMgYiwXYaoy0daVxlH6gG+LNMQ8S/8arhwq/JPHEW4kf36dA26Gys3LLWAFBqlsNJC8uYFgNXnAxlWGyARWD9I19IU8dLg8JC9+PLLAtu8dj9CH+655x4HsGoMAOYFDUqdfeJwpeYhoR7W7vLAMTYxy4DJUiMi8thFB9iF8MThIlhVKR4QuAMJb13JJfHEugBLBNJMrhNwzli5OrY3wSwnVq8TC54na9HKKv6VP956FutAAsc7jAsko2f8EK3qGfLARc5MUwFM3cDDCsR8fBMagESudgnk+JoATfCwEmyUTKx0H9UWbqe7EsA2gtbawp4ANveLz6U1LceRACPXqgQxpWKSc0lLnK4FdOdjIw03gyintrxnOe6STvj9BHLNwDwbGVTjUPiAK4/1w62fzetYfiaZXtJsnhm6nNWRKxRGKbQBAFLxSgDLN6QkQ/hRQZ5BEoKAKzsFCQi6QGGX+mq8TQA2X1/QwiLycXdXZkjXANbpn/Pw/uKsEUprBEBgsRQL7VexUGJS5C2losTf07qUoQNZlzhpp2yYkvvP98qEM9INAbXywAqlKWk3gUIzjWfnMvGiEMq8RzMgr+YRCZWirQCw8jqF6pkVR+I4BnP0b5c00cxD6+sXXp2GxfM/yu85vQSjxYmuixyEFyoUbdev/czfoHEEA2fZLCbgdAHEduG5Qz3l8bcaGTBeG6FziIOdBE9k8ssEgOsMKhEwBpaloOZId8nRI2k5Lc+51hlGT4W9EcAG3xR9wnINK+zc1HlYVJ9EmONZZNmgsNbIHMaCrljI9h8ZucRGSLDU9qAEEspUkhbRPKB1Bi7XRUvs6CAaEMwttVMnJ2wFmhAsguHo2deuwmCwHmWSBu1Tn9huf/xniKvsXIrErhaAnz7rX91rA6PztqoX7u/Zy7asByWgcOuRcWSkj920h+5bi7yM/XZlsA1hBDP24N2tds8OIFdYydh2neUaFuN1wvj5RX0AsNYEYNusEwlJn3riZ+xnf+HnAdCwXtMIG4JcviFAtPAjz0bKbPFHuczdWFG+nuFLyStcgcbeB8BsVnhKPlTenfdM2izvn59pPtcq+xRgW35ZKbCeOS8DTYSVddBoxNAfVAjwGPgIdCPhgiBuQO5eRxe9o6jVeuT995XwdW0QVR1gEubRolK1du1q1INfbtu2bMHPZpzxGTuOhgjHj52ElfWaOpCuw/trViwVLXtyOOnb62hfRzgBr8vYWCW9Q94OT92wCQxlEtbfefCwPlQkuO/efaA30AJib2lg55zVNAIAVgoi4kLKsKicP9ct3fjZFGoS7YjZAGSGVZ5guGoHliDfFH5Cebdx8O/9iIFFVI6agaxZ3WX33bUjeAiN+43NZMqQrmAkXiLVtZDKUFPJuC986rH5c+fOqRPU+g0bALBGMSDEPLAjF03PWESSytZbkD0mNxyBB+IiVGzfbAwdS9Zv3mJ33XW3/fCHzyIY/KBKOdD619fXi1gOtFTDczcyIZmIwB6+HQhZkNk53C/q3JWCTe4Zt96JmLi7An+1W4lxmdw8vilrHxaWpSkWQ/PQIaB7TfTjDKxFNdVYnoNaFK5OEK4yPtg01LXTYhCs8znCEPJvHYxYvIrIi8oLWvAQIrKYCPR7AhvHR/rN5BECtoHBa/YCArwV8IwHg7rvvfdegE5YA1QyAkxTAcs8aL5hVQxVWFm4lWqNGOW/FtNyq7UMgCFX5Zy0wilogFMgaBKYMwgX+il8BDRUT8e/o/hbjdy1Wa4J1zgPthgAB+4+Rn89lAIXoGTS/uzNAHA9me0duEqoSkPjUXHX7Dz2gXvhiopbG3mgUgC7pV7k61sgi6T/vpBwLDV9n5/H5eqr8b3q2oULNoV6xnD//wGvcVGuVpJHpQwleNJyEXAJeLj1rVzPsvNbjjHBS2UFZnKlQIcD2JyHMrxDepagOZlOMzhRRxbtkwvWaq3Cul+NS+EDXpuvovsi2S2z18u1zjWtP5+eCjJYatsFgOWKxZJVCZShSErxFID11oS0wEopVn3EBCwMNXB61qMIo2kGdXw7QZsDVV7fWxY3A1hZA4JOKJR4TuiuYyJWRHtW6/HT6I+WIdWgjnXW/qt5gSshComIceVeJlNO63ZpUS+9Aa4IMQynpv8SrJbrXyobTPRIwZrKU0mj5dlwmg03aaxHcJfK+iNQyTXkOeSBjv0swWujAtSwdNiHGsA2A96kzTwPGifvA+LXHESLzouY+a84Ao7TR8OVlfubNjoq4IsBLBgH2wnw2o1EmW5YJ3sRS8p8ALIT1rLmL5OM/we9MYRgGC1bJ2n9Z62VDEUrAKwn2uZZJJJyC59bw70GcFYokTIIcybjSOdnztmZU09C9JyxflQP6Ozoh7xFGEHPRZRpugjrJS463QdlB6FcALwTGEOH+GK/fftFJJshVnXnjnW2eRXKy+Fmrx++bMdOjCNXYc4+8dhO+7N/fxhlJHfAOjpp997XiYSwcXv59QuwQLfYlrVdtuvWPjtycsT6+lG5AC1st29pV1yltaOQPa7RZRetzy54CSw2Vmln8awZXB9za+1D5y9DCMEIPo9Vhk2iDfPq7Oq1j3/+Y/a5/+gJxMBCPgEMtYOHs+yTDAiUo/FT0mf+nsq9aEJ76x7PpNPsylUD2IhDjWYS5fVdvtXKdkl1sqTGeyXITPprOC/ijxmWRDt8hhu595kbPc08EWARGmDYMc/DpLxzp8KgyPMjX4CSdRrGo1FUUTqPrqMEsydQt/Xy5ctS0jlrysEu4KMN6zzEYCfiZleghTRB85H3j9rhg2+i89Yg6raush3bb0ViWTcUIQXLCDheH7yOmNpDShJjedAx8M8xFI0eH2MDKZxVzP+B+++xVSt6MU4YNLinDJJBvGorG3YofMtPEOcnmRPGxOb9c5k2j1hxlNSEEXMcG8/1kIdXoRVoFNLdY6Oo7jGBusoXL1/Ha4vswY9sl5GLN8mynXl2k/dyP4ibNI7whItvBybhHgqL3H3b1vlJANYVqAd3/sJFWFPH3VJGJoHB8T49SxbZQ/ffj/gNj51ith0Dlak7jEPB2nnHPvs42qj95V/+JUo7nIX7Ygu0iTXKrGd5KLZATLDFOE5v4QhhFMy9dCF7coeDWLmagx2l5sSJTcIETwuiBJXisaABAqxJ2PKlsFA5c4k4tlDeSyGf7s6Uy8nMU3tL4eN7WWgALDIuPumu9HxPc0wgXFmaHOAyjoPByFfQaOFHKFtBCzLvQ62KFlgmdbD2IwPSaeEmo04BlsCK186yV6wJSRDM98goc4yK1wswygBxaYiZaRzgnm1MZYkj2w9ASk2IrXgrG0cBclI4pDDhh0gX3mjC9yvvT0VhHow3NTjKNVpfVWc0VAGVxQrrpoNZAtdw17tZTgA25y/LVzA13idF1Qe15TqeMZlWpQAEU0utvk6e8U8mA0t3apkUxfcbk5lq66t/VxFxDYAwgV0J6srSVSWT5TrSPUPtlo+0/tdJglyTQmEoinr7d1x5ydJvJejMuSXdK/kJ3+GzWxm9YkAZA6s1DgBbrnGCx3K9SsFRzrUEkWTqotcAOA5AatCR1kWvPUGswGQYAsYoPQUGrJg4tSv0ZDXtI/5l979kFOWZLWkg6VOMkYmdVF5DWc75kCxVEo56M56ZsME1IoBV6TYqX4XFs1l5yvk7SM7EQQes7u5zpcHpyam4VJJKAFkqBjm+tJ4nCBagLvhSfr9UXlJIS8/EhcRXCGRDOKUwr9aAaxsLl7zAx+Lqo4SsgIXHo+r7vDb5SK3D+T4WymLuRflcc/fg0/qSA2detBSYDmAzDrzmxWqpICODJufwNQbOJjv8m7GudL12Aqx2IISgC9bXboCEXoQR9AMAsDA8pQ33mGW0hoZZ7xMZ3ggjmIEVtsECm6BVd4wa6KIZXx0BWNoBMAeGTklECdAyKhCADkkyamAwdQAGotM2NjBjw0jiGkFHrs23sr72VZsdv4kKA33qWrkIna+Y/NI61w3+ucH+zbdP2unrNCrM2t3bzR792N2G9C+UlFxhE4OXVO7sW3+xH1420DdCVX7u53YijnbSXnnrAhoV9NnS7la7755N9uQzb8h40AcX9X/8lW32g2dOoOYsZgAR//gDrfbwHqwJ+QT3GmWPloCesWz4wIcB2B677+P32S/+ytdgMAEvRwep9qhbWiX1hrznViVdJj2kcs8qQmmsKM9GAtjkjaUFtpm2ms9l+X6psDWPYaGz7UDJQ4Hc6p8Kkp9lGoiIRfg5AliGSpF2xWfwtxuA3GDh57L4HZe6DivssWPHkfD1DuKWURZLgJiGQ34e2Astj3eg+cHePXtQrQglt9BpYmjgor380ouwtp5QRY3NGzaiXW0PLPDtwmYXUWpvAPG3lCnDMF4NQxmbAhH1wMg3OjJpD9y3F3Wl1zLAAyDRebGqCCAGlqXzPPSztoDnOSz3owrFFC+hl93lygQCoEdHhrxbIGDJDMMcobh3QcGZZoUVnMVelK5TAijumwBWvCIU5rxPAljinDR25l7md1tWL+2Zl/sdoIbFcZkLwbqLRMgkJGBX3LDbPvnRR2UiZmzjBJoFXBscUB20YVhg99x9nz322GPqDJFglda/zKZNJplxKcHXKkGUniFOwvttR0Y6GRJ+Z3Fpgc1gTLOIk2HgMjWfHlh1CQxYoJcLT8suOXUpAHRdle9xrS2JuNL6C0bb/F5eJwnQs3mTxcdyhjUyrTxK6Ip7VQImCOICSmw8h05cXdBMSAQM4H74oYdkZaKQvwmLt7tF/IDQJJ8CnlmLeQ+6DHgPhRRgGHxm8pWqBzAJC9fmdzNGtdx4jxuKxQywKwtKvCYtNYQ45zqN9c756DBSWIXQ0noWIF7hFawCIbBKIeTxcUr6E+jgF7C/VDbwN0uLtQK8Z0F2V3A8WacCKuIZtXSMSLyKCZZCvJmZiVmGFsnPVddsskI2HlinkTy4C4GiEriRqXFMzXQhJialpCing/kmDSYjz2D5KuQj6JXnUvuNf8IJwQTd4lTTMRMcUkEsrQtptZOSozjOOls3BQHHqDjqSPqr6P2nhBDkuMs1WIjJ5b6o5JyuX7iMtRfO1HOcDCHgd2hZpfVAFnrG4WLJBALJKEFPyR+oRXl1CdBzrMlCSk0pmPRdKn5CZHW8ty8oFXZXOPk5dsBSuJRiThmw4IJ3IeDaTC+O9nzsZdw9b+OgpgBhsHI5YGu8dmlFSvqsQCr31EuyVNeq19vPSu5lef9y7H8XwCzBbUmz6oZF/hD3rvfez0DJM/M8LgQOko5KWl4IkJdANq+Xlpr8rowhoahXPMCr+kjZZhgXS2axrWcHCI3gdUV/n6ywCnWjog1QOApL7BjcrePoUjQ0ili/wgLr6xVWV1dZ3fPFZL/oECf6IJCVxd1BiM6fUC0BNTL654dheXvWLp8/YMOXwE9RHaB10YQ9+ng/2nCfUO3ULsix8TGEznAyHN4Mmva0brZvfuesHYeRlo0Xtq+atjv27bbvPf8WPHn9tnNzv92+c5ldh3N0YgLWWZRXWrnM0HVpESyw12x0+KbdsnKJ7UHs7HMvHrEJCHtmov/K1x63737vBTt3GdY/NCe4bducfephVGeYm0DVAdwe67UEU1dVApTReuENJnHBzMoqBAp3YDOgJfaxz33UvvS1X8S4oTDAAstEO1pgm7smNvOP0iPEGNgwbjacES/B6efSeV2UqwxQ8AGZXBGB/1K+n2e4mVeWX0k6LEFuHbYS3it8gSW2sqwgiSgbXJQ0TY9vdU55PuJCbpTzUoFsjkD3PysSnD51Bq1qB9VJlHKR9Eu63XjLLbYN3bz27bsNsbKrxFMPHzpkP3ntVWG0LWgf24MOocOoZMFrsTvmKOO6oYCPj3loH/nRzh0b7YGP3Ik/UPIQ+09laDFkSAv2kXRKfJBxr8RxWRElrZ6lrFTFA+Y2kdClyTKhlliEHTrh/cUzQxpoFJ2CpZbTZUOSTnrhId/4PZY4zb1I/JfKuusMfsZSVni4a4BsxGEXNgVWIGDdM7qBfTzMPFy5vM8ee+h+TeQG4mLGoaVehSWRA5jEpD/ywKP28CMPq+QSy72wxqLiToNwVNZEE+RhdGtExok4I5J0FlNMYKb2sCFkKGx4b5ql+Xma4YeQDKXSDmFeJnDmoxsgT3Gc1NgTDMfvck8HKOb7OjgCpHTPOJGVJmq5GLkMYa0QUfNacEfp9zRRBDNPcJk2DJ+jB3lPAVSyfM+Fy5fsxy++LIssx7xm9Wq74449ci92o07hFIqULwFTZTKa1jKsum75CBd8rCVDJWjVZVs5aoG8h2JWwwrsIR8xmhCazkz8AOqHrtEAsZVA470CkHFOjGNK8CR64k9cr+yG44KL3436jlpTaKAU5PiNIJaWzXlaewnGtPqe2MX5u9bqADbd4rygSioVIQTNFtgc90KCToyD9y7AazKTnFMJbOv3asBYAtlmrd2v79aXEmQkLaRVtWTSDmyzTipd9e4iz89oDdX6Mq3QLJrt9CkwzLipoHHSiHsZasAvOsa+JTAsgQi/l9bnfF0AJyxeugnvExbYkvFnXLJoIM5LSRf5e/mez9Wt9ASs9bj4mruQqnPKMXB+cmO58CMvcsslb9qk2JCCkpYLAFvSQTNg05qoCgGRjVdQruYorczLNHFdE8DSKsLMXrYZbd7/ErAlT5GSF4oux537mjVXk8Z8Hb3kWjOAbb5u/p37w+VwL1DwJ7+os6Q425oXz0+OO8Iv8hp/F4D1/IBG4e/fzdCQKJEYNlslfDbRxocB1wQjNc3XQr6ce44116yRHp235VmrQqBSosmb40CTGeSqOACJzUYMXezABWGvtrj8GD4jIQsDAlvJzqD6wHUkcxHI0gKrmGmBjwTFfl0BZFWrcHmnxMfYc+qqPn+vN67dmYer/sagvf/e03b54iG7MQohPg3wYKN2/0OdyEsAgKU7GSB0EuO4CTpkaaYOyNkOlLA6OtBvR85M24G3r9gtS1vtzrt32V8/exiyeCPudd6+8Pm99jfP7Eed2x5bAevdntvhBV2zFpULIPQn0BL+5gD48xV76dVBu3gNDRMQOfGfff1R+/53f2znr7L0EordowLBZx9HWNpsJnEBwBKccSoAsD96A40MogpBDWA77FO/8Cn7/C9+SQAWRd9QRgtnJgBsSXN5Tpr5Kv8WgOUyBfCv999lLr/rnibvCqj8CJFOqTylFb8+LRLdopXaa9HMF0u+ld9cGMDy+l7/2MtUYV2DjzFulW56HUzRi//oDIZXlR6gytiFs0/vUmb20/g0eG0IiVxn7MSJE7LOXh8clALN8TPkZelSNLVYvwFhn6sVfnASjROI1xbTowaU2gNwODIypvBPBKyhNCpGA01IjnXQ5KqVnYiVfhx8Ds0ZoDsvIU4gNauQCw1NXrqKmCINfxwjwxZlVJFRxsPhFG5HY52m6wyJiqTAJvgrk8umUY2Ca8DQVMYCp9VaBht8jyVQFRKpcfgj8Rt/X6RwDN//bA6Uvwv/UzaGMu9f5kbHMwHiiv4e+9jjD8EM3GXbUfbhTdSVu3z1MtkCXC6T9tnPPWE7d+6UFZSfYXHdykrCKQVD5eRU5y1c3gkWOVFOJIVJPnMSPtC0noKAMdgxZNqNogUaC2czPpOLzPvqmRpDAb4SVJQMME3TAgPUmJsAb6L/vH+lXeAiyi6NuJ7s556Er89xQwM85Pe5op0YH6/7Akz/f/ytb2kz2VFsw/r19g/+wX+B542yPvctQ3cVxdB4MXPO/ybLXLFurKSWl5IgcY0j7mQCBNIgUIrQhYZ6dQUId0bqhEIAK+uFYl9dieCjtMDOwK2TbpAMPUgizRCCcp1lqdeGUjKwEDgtEGGRJcUpW9PtcW74zX2Otr4ML4m4DgFccTOd8/8ZAAAgAElEQVRPMnMlwqVI0lUKvFJYJgPis7tOfWKNltZIBgqraK2R++upqTeA9wBu5fXFPCMp78PGkIfS6TBPmV+lvE9eN2Ng/SAT6NGc5HGp3l7QD7nTpgPonF85zzJ2svxOySAkOOTurN22XoS9sJjqfnWt2Zq2y/OdTTBqUOj3Qcl0MFW3XqViGfGJRaUHJYkEo2cpPyZxEcDeYD1JLZpnxScdZBKX1jzAQjmHXNtyr0S/XFAhjzoG1hfULbDkD14ixjv3ybPBGHKNrQ4fKcFU6XGpLJ6xRzrDin92xa62rCaA9YCwJK1mYNmsYImG8C93pxmwL0SvukZYCZtBfSMt1395R6A6pCAH6JajwhIe83TBXT9yXKUlOd/NMSTtLwQeyvXNOWs0wuX1uGjsqHhBxONr7wPccB40atCxQxcvQ+HY0KAPhgIKe9aHZXmtUXbhQngaGxlMoITWMEIIpuFhnGeJoQCwXj6R948qGgxDoadLNOXxuF6nmOEtaSxwQHVDCTtwxS8as0OH/sbOnkYw6XQn/u7DaEdtx04I+tkLAIs44+icNYPzNkpUgZJZi4B7uR3vX0G2e/cWW4OyVZOXTtrgSKs9+cMzkCfttnZdG6y42+1P/3I/4n0RGwnL2+OPL7WbADUvv3HZNq9ttVs39tjuHSsh9NdaS/squPsBTBYx+eeSjUwuBVi/iXJcA7Z99TDCAGCB5VyR7NOpNSQ777PnX70JAIs6oig2sIjhDTDTtsKL8Okv/ax98Ze+jHAI5F+0sA4swB2+l3td0l0Cw6TVDNGagYFsIQCbVWkSwLJ8J714isWPXJqks4XkQd6beCbvXdJlSWsfxsOL7sjCHRnfqrwPhUWyMQBr0DuA9dPgvDpjZjlWgV3yIbzFEleZwEygxwR6JnSTZ46gIcRxgNP3YJVlC+nr6JpF73M6S7VOuLY8DK6rwesKvLa0C9hgUjGu7Dg4xkpRGAxztt2a22pf+Nwn4IUAMETXUlp32TypDXSu0oIEqJhDGjoIrok3yOMyTK08r9nIpFrDIieGieJ8nbkX9HA4hJkXRmTcLBsl8X2uJcuIpre5xBMyNASuSXmWfKQFFlZBBdVXxS8ETuwNvRJlG9bCOrgORXe3b92COqubFCTMuNYnn3rKnvr+d2ESxuHCgq2FNvClL30J5SD2uhUtYjNLxqqtDPP0PEtRcSZKSHHQVzEk7kq45BPVs7yMWgYC+HCcjPOYxuGkFVPuVdyvC0liFDo3YDZnzloi+ZJhpiAoY8kklNKCEKDIx1oL84YDiAurZmBogxR4leWNQw8XY2mNI2dTkDreYzjEk9/9nr2z/z2sZa/dgZIWX/3qV2ztmvXeHAFWAgV/q0i7x6+ynBnXgqZ5ai+MmWS8arqEWVJDCkOAgZyztLyYSwNIiuSJyvUfa+5Fyf3MLcR0cm8F7qIRg8B6MPcEfVkexwk6ChsTfOG6BLJ8nS7iFlasIAMKQJfWMYamlO0DFYKgkk6BrgPANgO/ZoFX7T1/CXRQMrfaMtZoaaq7wNQ0kEK7vEd9iAU/KgvBhzHA8vPVXHKQ8czvVhbJKpyGVTc8lpvWcrrVcx4eduAaff7ke9UhL0B3ef0EwGLowdiT7stajPV1igLeoRA0n3F+Nmm/vheTaDwBNMeWFtkEfqKjZPY606QbnytBgfZEYSTuHhcojMRMrXcYPRai2w+sQ4LXsMDWdCKzj4NYZtHKUoKzyPAc1qZscvEniM95ln9rXYq9TZriSz7n2s1f8UZankOZbqazZtom/5FiF2vR/JxCOr8neisS4JrIboE/3WpZrx14CXmfjlJjqEDeuz2sJM30vxA4TbopAWyuX17vA+co+VbTGmXmsvh7CE/fE48haEGirvMceL1pHIC5qhN8VpZYJOoxdrAD9DmNkDQHsCg/hJjBLKM1y9CV5PMMnyB4x1iqWrg6e342qPNJnyKAVf3poF3xriWqQtG+aNgGr78CXn4CqIKVEZYiS/wqOmKdtpnRM9ZO3o6qAe3ImhqD0sOcLsYStHWssN/79jU7M2C2+ZaldjsA6d49m+wSOixdPDdio9cnIE9W2VM/OIowiE4A03m740643PtX2Quvn7UbsMKuQNDrgw/uwGfetu7eRbYGrWQ//shqAIobqAO7XIrshhUjtmUZGhWwHBQn1cEkMmSYy3bQZ8+9OgsAi6oIaOLIOrAts4ozsAc/+YB9/Ru/qjqwqIWDMePbrAkeMjGfF6LVfI8GLh1ngf+a/gQTQnEiiKKHhHJCnwgA28z3+FYz7VGBKM/GQvyrge6KxNWsPMHr0uqqXIKiKhCxU5ss/v5wT2ft7dR9wwvl3mCuJ9fOKbg2oLh7XG58gFqCR1paDx16z86cPmUXL11SqCC/m40ziBG4XH3wKmzZtB6WfJRkG7qOBEAo39wjyl5ifdyONHrPndtty8ZVUHTQThh4jzX5ugCcaSGVIatYU84lO2Pxmfwrw9t4U8a/1nyGFFPz6FxL5thk3kXmYXA9OA8Z41C+bhI/2k4MkmEF3GN6ZLOBVuYs5WckZzztCcHCCGZfiUSu7Ts2A7SuRhbjMv3QjcbYTIKrQWS4XR24ikK7A3bw3XelUXYhMHjv3j22dx+6SSlewisKMG7MazSGZOGmk+mG9VI2I26gphtaET8bAfwcVSYH8XoEb2RGDIzv6EDwPcpO+Oa79YuVDvi5I4feBbhihQQn/lzA0qJWCliNoHLhpUVugSztuJZbE3NOUQuRwDGyl7nIXAf+qNICtYuw3DComuNn3OfWbbeqUkNvb68qETAGVl0tQFFsUefWNghNVlxgySsWKQ7mLFM7NXquMdaF1gO+5xYHt1DwWRphjHtWFsUoW5a2mwDGOsT4Pl0Q/LLwTqFFJSOoBHQoHakIlAJEgkMu2gxa9xhYWrk5d64FTxHDKfgsa1VY+nQIsJ+uZXn4g6waXL8AsBqrBlhbYINffPgTFRMtSa1slOC1dBPVoLhWYkrGWwKJWslxsi2vXwLlkiHWAMvZXCpVed085KXG6dn7rmJrLFHPKb+Tnbga6boGGs0LUzL6am7h5uJ4+BqthRS25aMK64i1zPd+GmDxNfEqBBlC4EA7LVm1qsl6hro/aYexrfxHQCDhxRNNJujnWuCbADcy/RfROhyel4UIIddKNBy8yFltoepS+BAE4Z9bAhzAUrFjLJq8CIVQLYVjCZyr12MgvqZ5HvIazuTrR7ijw9JQjre0LFX8LNYpaai8f/6e+yxap5dB4CqUsoTX0o1LqF2PyFfKH75ubu1IOqssWFpDxNgFPZff+TDw6tf0uLbsbpdzqWN2U/jrHax/tE2Ofc75UThWj+BlniAc512sJiywUAQXC8AikQvVCJjYRRcq8wVYdH8MvHdiAkmVALCjsMJSxs2jRqZ6vHPMVQgBQUY26PBOeHywgLwDWLe4e+x2xEErhptA4YZdvPiyXTj3tg1fgbdqDi3UJy7bbbdNAlQPWQfboQ8CxNJqhmu2srQlOj23ta2xbz55zk5c9rahm1DT9fGP3Wav7r8AY0ifbdvQYbesabUzl80uXZyx86cu2r47uwCCO+2HLzCJq91W9S9BEg8B7FuoEQqrKsb2q1+/2370o7dRX7YNGeU3bM+ONvviJyBPb46jcQEtsIhThBUYBj1ZYJ995YY988qktRcAloXw1+9cZ//4v/9vcF56YP31muJM3c0qOiWfzf0qwa1+5+dLXl8pyoWXjvsFECu5HbIuafQDgDWU9+oMfQiATT6cNJjjCx1Rf5YA1sO+YGEuPFeMl2fJtlJRdxzCQ5bnP4xEVKzwDuVyJfNEXPzTnzUWyWFXhobR6nUAbaTPoJbse4ffR1Y/275mTWkdZBkh161ahsoFfYiBnVTS+DjCYSjUKTe4tuRjnQiD3LoJJbtuWW23bFiLOGYkWqEb6OTUBGrsu+epBPq5fpwz30vZL68aZX4Y/6iwOYZwGS0+HZ4Z8iBWnMoujrymryE6hUUyHAHtBJRIta2n7KDCySZMBLVKBHa+mUbSlvWrls9v3LgRlQPYDAClO1DOYznAobQdLjADcmHmHUQcBmMsewAUycRYXUAdnkBIDECmAFGcKrvn0BzNQFsKpLCuyhpI5sJ/tCQVZWRowUu7uNOjMx4yFU6OW82STBzQDL63EcHKW7dttymV0qJ1ahGyMOEqgZB57pnvwXUB7YSbv4CwKQ+RM3PXmCsNglQgMEhPtzOmilEHEFXMBR5pTlcmN7USFhqW69FjV6nqEOwS5K9YudL6lvajUwr6mWsTXEjyvvoeatiyCsEUCIhJUwyToFbCa7DvOAExtT01DyCRY5heiw6MDetXNVGQ5cqFEseQAFYMNQCCR9yF9Yb7EGC1WntaG7QuLsBS8+VzFUoQcbZpteU8FK+LOdE6zgLWVdkgMkFoy6oczANOCz2vG9dP95Hux7kpQc2rNCiakFtCS5wAuFs7dbjj+yUgKwGms4AwzsVnG6zvtIpH+IBfr27tWYH1ivHUwKkZLKRLJ8eRltC8f65ho7Yf54GAqbAo8TN17KuDeQLY4MMSiOW8ee2s2JBMJ585jlJr5Web16cCOXFWFakHmqOSxf2rzq3OSh0/thAo11mUEuSP/IwncdVhBQ6AxLedRqs1pvCKhhlkCaI3ESs+z9hVFtqu+QPdkwl2SM7pVC7pobncV+WVkHLk1U6q8eIi6jwH2vbYL3ftc0w3aAEu5pRrmQxaHpYYewlgXUDXa1Hvna9TuY5kC2X4Ukk/eb+ShlSeLq6xEIBNvpVrlBn7zTyw+T71egTNB92IYwQhlrTOVdSp1Blz+ixp+sPuly2B8/2cWwqnXNOgJoUeSQnCCwmitdbONuq1CAWbw5FXCqBVABbuRsYI0o1MANuH6gO0wC6OhCB6BschPEfRHIfls6ZQy5QpNCqjFWsggU3SwU25X1TM/Lx7eI0nFboFVj9hkdUcwVRnZ9GBqHXKzp35iZ07/Y4NXRkDUOxEl6arqEbTYX1dg0iMQoUfAFbijtlF6FM/hlKWsN8sbl9mz7w+jDqsiBPFeDatXGT3P3ynPfX8fuSEzCFDfc5+7pOb7PjZKyixtMc2r14D48d5u4ysruOnpuzU0UtIIEPlgvtX2V99/4yuzyStL3/+dnv34Gk7dZ7Ghhm0mzX7ymf7MVzEXtJbiul34Hv87iKM4YcvTdoPX5sSgF3Ead1gnWqAjO4W+63f+W14Q1ci3haZDQRLUf6vEMVay3LPyyRDhhBUoLaKIc5z4nHImbAqHl0qLwUhiy7EY/w8Z8URT7dxui4V/vL8VPTvwoY77/tfSR6vwONVeNxrwjmoshKeOSQqVeQfNPzFRaqasbq3SnaQQL0efvIpjonzT97NzyZg5OuswDSCWvIX0HmLiVr7Dx5AO1m0+Y2QBNbN7kGIzOqVaHwAur58/RoqRfH6hBLehrsbsdGzcO3fvmO9rV6BOsGwwJIbbVi3EaEo4zSmay5qNhXWc3bf4zyF1bR/zpgd0/l7pWFFTasoq2Jt+D7xigwDMsS4cYTXZ/lTYhBZZrGmBLD5w3UZw9/8HkNU0/LLZ/GZr37uM/OsoSpTN3sKo3bcLAAgLX48jAKTFLCBfN3154Is270tRn0NWlPpDqbpmZPUhnDC2hCCD3cVNyeL+GamMHEQ0fygpk5G0AphNzI2bo8+9lG7dTuK4WLTeB8SNOvMzsDc/kd/+H8riYj3dXASAEgL5oSYgcDe5citjgmePHHLs0jFhNWNhqDC666SiVKQZpWFLGuV5YgI6tPEvgxgdfmKFai3txQdX1BBgK1gg7mn9iEhQwsPAvdVQgPrzkMsAR/xVep4w89FELiWC2DC+8BneQ8/YhqzYky9C1YeUv/bLRreGMCD8lu5LhwTpZMYP+nAQa0OD36oILgnBdcOC7m0armvaxAgSw8JWuECLvC93aJnfct6rWvSkpMHAa1C4bbwq/Oz/HHGxL8TsLrL1BlKWowWAqu6DsfUZMlyoRpJcLxWATgcmGm0UrhkAYy1SvDudFN/v2R4OY5qrYOAS0BZ0nSeH61XaKelVasU/u7KRsyUOG8KxrpQdll6Kzs1ubD0NchY2gTVyRw5nhJwaay0hvO7vI9ApTMo1dHVTz2LBEe53s0gPMGIrxNisQQiaoCWc0/AnkIgmXUHFDYeV349a2m6JbYYRJRV8mt522t/8BzUFk4fiwsCrTMHogPWFKur+/mc+TmWXuK5U+crAdga7FZ3Cn6os1LQlYd2OC3W1jjnKb5mdTyx05iHbyWArYFufc8SmPMazSENpYKZ9JTrnPteAuYKaMecE3jmnipuL3lKnKvqfIW6UM8n51U/53t5hvI8ZDm5SgAWTD/nWAnOpvUt1913uthXyptSIQmAz/soaIM4RnU6WXeaYBbxsCqV5i3Qb0J4CkxQgYPllc8KAaDHIwwqvGQCExnKeD0ClUIu0jhDgwvLB6l5hOiC54DKGeMRb9i1q+8i4/xvUSprGEVo1ecTtT1hxVwLT9UkTKi4N/LHDOUzEX8KwAFjTQu8c9emeu3qSDvKVQIQDM/YrVu32tPPvYdqQPT8jdoTX3jA/vyvX8H3EeOLBgh7d3fahi3b7MpQq62CYarDBmCoQhUEtJsdGiM4nrN9t3fiesN25ATKQkEOrV02a599tB9rdg3xsxgAE33AI9vnEBbQ3g/APGSvHgSoRhUCduIC5sW6wsDSMWe/9hvfsLvvfhDhCoiZxIxVBVb74Jbpcl+z41Z9bmjioCLoVsX0tuTZIp/mvxrAEhe49pLel4oenVAddGnjazm1kNxoPm/1OalUowbQTUu6n2vPHdB93DIUnwsQSmApDOW0ynMuXiT54vLSFfTGc17PuVYGdX64prRYIpGdZTIvnD+HphYn0WXtHMqxDcLqisQrTLcTSYpMjGIHTFrVYahFMrbfW3If17l373YoPX0CxQcOncS4ESYCLLdm3WrbBMvschjcxAMxNip88wyXgKxmvfqb7LiK96ZpQZWiz/0NfOUzlZxX5Rb8Sd5J7wRLd7WhKQZzZHzOvqfaK8lhr9HP88iqBd4lFAolKxqwNBfWLfGQ5N3j9+4DgEWALQY3ydjSKWh/IQxSqxRgCAEguiDj58BwEyYeZbIRAWxuplxWAhKO+mVZCWbjuefxCCKrZU8dnM9PENyyzivVAlruxrBBTzzxJdu+a5euTxe7x+b225VLl+1f/5//AqCMcRoOflKIJIBJQe6M0jEbh0OXtluPCAChJRA4yE1BisMBXtKlqgGLmZ0MTYCbR0EosAoLKkMtlqHg8AoAVsYJd2JNWVWATQbm2UiB20lNnQHSBKzULGBlVRwr5qAQCR4E/gutVTKW60srnNwldUB8FWrB61IABXFKAGvSLiQTxIh9yiqAffH2G2KSLaznSCs5Y474np8uFwMpPEpBH3SQgr4U6Rnny6F6bDFPih/gMKQ5gCWhYl6CNlwLlpfhvZoArA4EGYKI3wWBy7qafpqZUQrA3OfSgugsxB/OIBewjmGvVFs0xtQMSn1ZSiWubpW40GdrQm8EX+W4S1DBz5eB6pXFmAI1LPAZ+5xgL7+TjF1/Rw3CMrko79M4Tgf25IwloPZwnw8C2EZg6rMrwWsJbOt50cVEhu70XLuf3JLhGf9edk+7i3u3o1U0n6s543yoOLw8EL6PZVMDt7PnY2EAW401aM8FazF+niVcO3kYY8v5CdKDu5KDQRfKUc4x1yUVIwfafj23MDnNlgA25+rX8AzbtL43g8nG70YYRChaeZ0EsI1ehbCSBCj/MACb1yjXI8P/JIDj7FTr47ih8k6VNFBeg7+XSkeOMdcn163auVjjBDolPZXzqu6HL6aXQeMsRItLHH+Q23hDmVoR5f6yMkFavWjuJzBh8hV/FH8tPub0pM6UwkKUSc6TiAQIYCkHNSZ+Xy26EbuqEAIPIfMoKfIc5G6Av05MnkP/+jcQWzpuXfhuF93iNgJX6ilYTa+qZBUjeCC3YfmEnIP8m2lbai+8M24nL7TAY4rclI0d1g05dPbMFXv/1GW7dMXsc59/yJ58er/NjMOjh3yLfbu7rQdWtudfOgKPZqutW45Y1QfW2Rv7B21xVx+aDXXazm3smAVw0ObewU67bivbr+O+kE+LYO2F+EWnW8TAYrLtK+2p54bsNQDYFgBYhhUwzqEFReunAXa/+JUv2mc++0VUUmByWItN8RwU5zVpQfteyCw3ftDDyKz+ugGIK1DZOc6/UyamNieW5vlKummmy9IgUZ6pZvprBLC11ytfZ7WBkl9K5JKNMilagLZws8ffok/SoKtd/iN5WivOJT/JM1nxO1IQ6bECxKxDi2RwxLoOXbtqV9Ac4eKF84hBHsE42OyJxrAbNskfgFjqSTIE4jpEOnfetgVhBOu1vq++fhCx1OgMxvdocYe3Yi8A7p7bbkMcLsJFqPAh7GAWITaddOkLq7ih5AaVMm2my/AM/eT5IQ9hLeEEs1A5QNsIm4kFd0NDgFgCXh2U5INMzqRu57V2VWkpYmYpN3TmlkNOdAOcsRYeN6STUb1uO9OBJDF5v1t39SUQpFvTWRiBGUFUJiq5y18EpP/8YMuaqymXgqZR+JVEVAERfIeaxDxbo2Ey7Ff99a/9p7Zp21aPO8T/aLlgSYkTx47b//G//y7iUNhByGsrcowliPGmCV7GKGvJEagyzjewLAA56mrCtUTBqjAJxNyyUQIDi6kjMlOQ1+T7BKurkezGkAqCV36er3Mt1a4VArcDsSXcSAVdM5YF1QdGkYHHRzvd/3RzcZwCcfygj4RrnQCWIF7xQWkNY11Kxd9gRZUIFdqMUK9rNKwPWll0uKv4rkCbvBc1gHUgS6ToHCVj33IPslGCM+gPAjHdOQS/mLossCzIwjccqHphIZbU4osyxVUKDT9bA1ihdgFfnQmNxoWAg1d/BE+swBNfawZoJdD092qLW4KKZB55XXeDuGAqr1kCt2SOfC2Fat6rpGEfZw12pUGHZbcUzOV90mJagjyBIKjPPLRlLVfRT4C+tNQmc6cmnXtSgirS5wfXhcRRW+hFJ7I81SEjHsdWr0nOo3m+ZQhBPUd4MJRPU1foaBRCETKEuSQYybanaeVQPKFARR2X63uXzL+M13Wek+vv65t042dDfy4AYGsKoxuQzNiVHbYllQUolLkURuU6lCA2layaztLikGuYIDyFYyOALWmneY3z77TA5n1LAJu0Vq5BuubLOZa0V76u9SvXh8e6AiKe6NYMYMt7lefBrdE+31wvH5/vWTOoLkFt8u78brkuzjPqh+4R8Ty6vj7s75cANj0VrEeZyZEagwww3uGMcpRnQPGrmnsAWCcfFVLhd7Nzo4wI5M8qh+fzFIANqxLpmdUQmEUuB9ncoF25sl81YYcR19gDGbZhdQdKJh3Gl68BxNKdirVh6ACsmyPTKEnUstZe3N9qb753DYJ8DNUCZu3LP78NfGHCNm7bpIFdG5i2J79/BEldAB1Y3l3b2uz2O++xv/jOK3L3L+/ttI89ert9+3tvA6R3wIo/Zb/0pTvRmeuIHTyG8DXccyuqGXz107TWTsICC2ALM6sArCrIrHAL7AEHsAiPBcIgu+4wtECy+x67z/7er3wDr7EOOZoOcSFjD8oQJNFBsUEJYP281BVR/MtxVtKCWCiQ2eCgpL1mOmym95I3lLywPGeNAFZU2kCrBLCN58UBLHN/nNlEMm7IRZlhQhZ4u3bykiDQkKmljCl/z/moMgDpUqjXy2qxlCYBHp/pOac1la+zRixDwdhw6jpCDlhRYwQhiePsysm6rJOjsMj32/rVq+Qd3n/wXTtxGpZ/ANdJAC1eY0lHCwDsrfboww8hwWoEnoEJhBmssauXLyL5y5NyZ2AdZbIhp0KMIi8eGyJhDchvuMXKgREA0imu8IXPi57Feo9zvyXzFAvNOrFejYk/qnev1t43bAw4qmXryh7/ug5mJsZkmRSP49BteZgjBtGZdyGYUXpDN9ZhJbPy7yiCKKyAbrX13sFJDLkxJbNr/l0bpcExsAQmcVgrf+0//4atROtbMhdZdHC/tfj7ENrY/t6/+r9wcMh7ucBcOC8WTNBaCzFq7axpxlhVuF5gLe3A7wROBJldBKy93Sgz0SdLKxlZCizOYxm6X6xatUrAlQA2mzc0WheS4XPObmkaBwEoPpRWVwyGlmvVbOV6cluD+bLvfa4R7+uClO6Suq80NT02ciCI9e5BTgSVi1TCJzvXkK87gNODMZUEqpwXCKSVQJlMNxh4hVR8gwQ989D7xrrmWFpWNGIxcX6HQqC2wPI1gmAB0djLloj/FVEyvMRHL4CQAFb0FABWkD7m4EpULVCbwaNPsvHRDGBdgDaCYn1GXcGcuZSxWQuCvuIWpRDOl0uB78tWI3C+V7rT0ipaAlFf/gDd4AJec7BmhHmoS2szPy+gUljr0+pZWl7LNZPwoIUxALas4nKBhossJlSVNot5lECjnHPOu74fSgexuka4jZrHU65DAncmrqSC4C5nLx/WyORr+EK+U4/BtfrGh/8tHse94E8TDVUeZ7ynMRLgBPAiGHEQUltoc09zXxvOiPa7jtH1OTbTpFN9XofrkxbYHOsHKdlf4UljAkhJU1U8MN4vgWK517l+zQC/pM+KbmMJ9f0CwPLalcId9Jn3aAYHvG6D1S0EEV8n76rnXu9PzpljTSWogdfkmYjVa3gvvAai5Qo4ec93D8liQwO4wvHgawKh8hISGbCkoFtdpc+THegiYTmj9Za/64zxh8YHtwjyWn6OmKRLSyItqLQqultUChkAHhvVkOfemLmK1qAv2PgQunHBerZh1Qr7yL5NdvXqAdD5ILxyMIDg/rSatSMJaw7u+5vtK+z51wbt1beHVWu9Z/GcffyxBxFCgHJcXYiBXTlnDz9wi80tXmHT44lxR/wAACAASURBVPM2AqCxuB0hgUhC+8lbYzY9io5aGO9HH91qTz1zBP3p6Rkx+8wnt9vFKwN2/DRjf2/YhmWL7cuf2mCdbejk2D4Oy+y0dc5DViKUYa6tGxbYQXvlALpPYRkZF4v8LoAX9L2fn7Y7H7zTfv0b/8huovtTCzP187xV++5yuIF3KLnNE7ydHmpDjX/W19jLB2aSb4ZzNZ9zp57ms5g01cybmi21zeetPF/l7zfUbbKRn3suOL3NDGmKJCTJbvLw4rPELYnZiryC8t65PqXFmK95Eng0pAk5rHMvBZ95C/6el7lkO1cmVcMSDnqchkmf5QDZ4OAGmlHNsWQZMARrkB8+csxOnLvipktaWmEw0Zkhj8R4V6/owT2mEVu7FKEua20z8pBIy72II79Brz3znghqPc5LuEZhefhy4gKXSbwgNThiFs44bbG5Z3XJrGbekdbrlFP0GLdsWY7oFjFl3piuRyZK+GLrC8HAnZCCYVYMxAELwYkAHt32TQLWCc6tjGJI2nQnxBII1wTH14utpGCiaV7WD2ToQ4j/xj/8TVu6fIUWngeZ7v7VSJJ6/fXX7P/5t99UYL4KhBPFk9ny9xgbL05XEjPbCFrb2JmlawnarPVIE2GIAGvK8rq+Dm7OXr5yha1DQeheZHsy45Of4WcbhkpgRfckQVnUTmOIgwQvBQ61JdVCC0DMcflKaMOZtEZm6hbPOvYlqzVksLQOucIBKNhnnQQKLSY1kuxeog2vDlsAUu4vBTKVDHoCONWwwDKEpDpuIeT5d2YaVsCpEL6VJYqMikRL9UV6B+NZPNtS1gxdT1zfwfFPAbAZFK4e7s4b9Mg2taXQ/CB4aEQLPuYaEObfHwA6KpnD9ardWH8XQC5BVTOjrA6bQHcdm9vMKPMepYs9Py8rFGiICosoMtYtY5DpQRDw05kif3DmUYEVgbEos5YALF5LJqGw5zCx8nsCrwSxtCjEgXTycK04x5BMnM/lHjQKBiagROIWx6Efp3U+0hrr++vXcT7kAFAAVh6HGsA6vZWgp/bspFvKacXpoCEmNjjQh4UQ5F44A/d7qApBtT4+zvr/SZyJ+JyqZJOLLB4H474nWqckT9GEhxVRcMsCrbClBMuNik/SjeK0Y37lXjTvTSlky/31NWkU/iUQ53sZ6tUMYLknqXSnktJM2wuB5uZz0tx5LL/TPI6S5j5wboo95nuZfKr1rrmYSrS5tTQTDQlqaYGtvTIyrgSv5LZR5jAEIGUawwYSvMp9iZstQhq/YpeJXugNC8WP8a83lHjqxh8+zyL2jzXE2xhSdvO6vXfweZS+Oglged2Wob3mYw/tsiuXDwjcMmBxBMBwCmPoRlvZGYTOtUJmXRxuQ/zqnB05NmJjgy32SZSu+t6zb9s8EnFujA/Y5z+x3V57+zhWAp3GkBeycxdqMC/rRYmsHpS86sNnrqE85k2EFJyw6/8fY2/+bGl2VYmdl8N7+XKuyqy5SiqNqMQgMTTQgBA0CgQNBNFER9Amwu6woz2120P4B0c7/IP9m/8Ghzvc3ZhuIwLTICRhwEJqgYQAIUKABiTVLNWUlZVzvjEzvdfae52zvvPuE76l1L3v3u873zn77GHtffbZ51ZUWogDtX7qA4+3b0QO7F99BUu1cTrk+ePtF3/q4SjvFUvK6wF0AniciJO1Yj0yQPSp9pE/CBD9l1GzNmI+dAWQJhsA9sbdnfaDP/b97T+JCOzdALDIk7wbdFLqF3k/Ga+D2BSiTDNE2haPIjfdJRtMfqS9Sv0xVnoqWGZgchVvd6ds0sMeOJjvS76ToM72ZNgH4hrqV7AAeGAAWPJ0DrkCalitTr3C4GPpVPH1LJOS2Rx/HclOxxgR7NQn7KN0NAAs9WRqoLUILlLNxmmX3GiHldwI69+NaO3uzettC0e/RmT2mTj964VvvhJVC64yUsvKKzF/jCeVonvkwXNxitvb25XXX4sTRB/i6V8PPXgh0goiMBegGCk51FtYsY/AHwG0kgcxp9AoALY8kEa6Z+ggBBVVrUVzMTuw0p3oH88PePT02j0aEFITXj2Q6nIDiJRuN4gyoNGpowEAYegUBdJyET2mIrB+o3KNe0b+w3KzjTPZUFSZosC9p5EHhLIR/8M//x+jGsK5WIa/ySX7zcg/fSAA5h/90adiE9cvM5+OW4AIntIbQGF09AOlrdbjetyHtAHkqJ6KaOtG7ITrO6Ljaej//fdfbI89FidehMdxX6QIrMdxeTE7TLfI06LGZiD0l0uNyDupEHcXCHiO8T+W/SGQGjk17JtFYTGdWBpUhJs0qcjssQAB9PLp6Y+llqwTmy4drw+uI+CsUlRk/mJ0Rk8KONCZCCbD0hKECgcmgAcIYGWLqz0aB0RDS1FwDJnYNUBCTRoqENBNIZjKVAGWHsPZ2ClWjLImZs5ySQm+GDpPAAZGh/Go6w2e1PNqQ045UzOgGvyTnwZgdcOdNFu8DMDqe82X+Nk32riC8Xl1Xp4jjODDnIdUxni5rMxgFtfwONOKwOJ65YaiL6p6oWfiHTyI+3SSip7F6iAFxLpShCfLrKjxUgqBdsdqI4pApdPbQZL3YXxGCgEAa+YrevoA7lXagMAX5BBOXOd1AtlccvSoeLKiVoIOj8AmjQdQkQu9CsCqDwnaRjrNcuFr5q5lxJO9IgZNkC069PQPCRevg4OPaiHptDpv6SkeYew8CZ7h6sTSceiOZOf5Atout+Zs4PlKy/hWANZzYMm7FYl0AOug1T9L/jSfg3qjb7pePJk0HLQjaC5ZWchZyYKu9+opILNgh6cQkN/IEcF7oVN7u4hg1ZwxhYA5sKkbEY1nxYG4EXYa+xKOx3IrDkfolT5qj8EuNuJGWzsBQrNOJ8Ar2gpAB91+B8u7V9uXv/jJtn3jGwFoY+NN5KD+3e+PzVavRP7qzuu0CTciCnstoqSbd2MTZ2jOtVjFeDqOnr2+e7a9+S1vizzXOGzhylrkvP5NeyM2vMRKbvtHP/0D7bN//nR7LorFno5+nj7fYln/He13PvF0uz++eMtjkdv47odjAI+39TPnIlATx+XeeC5SEo62N66djWpD19vZ4zfbux+Pcl/HbzD6iqDDZozh+NrJALDn2kc+HgA2IrAEsNDxUTLrWKQQXA8A+2Mf/NH2S7/0jyMHFiApltlRu71Wupy/tDqo77TCuxNRQc1l8v1YOVUtY+my5I+DVU+kT8Vn7kzreXOgYOZX8ewMKAfvpnOtjbDUtVj65Uo1HPwhl9qwlTqhqmgwqFb2x7Cx61Lnc42Jm+ABBes5eBbytSU3IJl0SOZixzzB1cVKeFQ6OgogG489FmHztbDTqAiwG5jqSpzcdTN46NXXLrdnn30uVrO/FN9vsUwYVmpPBO+divTSv/sD3xN8f6R98xvPty9+6aX27qceibSCR2i7z0dJUILYWhU+ytTSBLF4h8ZKAAt9fNDxUD6z6wLpJ583YqnSB2uPnz0aEVgBKjALwruKkozw7qpcPxoxgpQEAXgId+wCCAXZNlCiBAm/BXip7KAQTP+LudwkDMOHNrPKAIUg+rUR+br/7L/976hYTgQIxbNQ/uvBBy62j374t9vHPvrRAKZx3Bm9a5WpyiPQEDE9XaeFYZczACxO8yBGw2asuAaVAx6NU7EuRooAas0C2G7EhhKdxcv8HJaNSGMKoIDEYu1GdCDCpSUYzgBiLIge3MVTLQBEMgGIUVeU3EA6Ad7Rb0Zp63fQgiU56MmODSyeQgBDS1mvCGOmQmC35kYHl3h2KgOAiXRWKGyxDHAnGJgHE5QnmWWbMgID4MIIoAFvOjS1nMpBlJfawS0hKZiVhKU1R1s0CsTjEWV2IF88dBSAu/p+l0sQaYG4iasYZByZamZw8r7lETtAw9UqiTbGkpE5N4wsysDeDq2yVLwHnzuU8FjSdcU3AwO1MAuqlJT6L3DA/spxqXcXaBhQvFSjD/cdj01cqoyhvjjYcFAO1kDKDV6SVUYcmY+WDhOoAQWD+xwkqW0H6f45f0+nyFMIDgM+oo3yrsfcjGiFDIcfocvlo9JBhc+7g5B0Huk0pB3AEBw950M6jqPSBJfD6vfyQXv0R9fpmer3MEDQqYqQFA0ZacrPiiT158lVM9Am2ormyo/G36wMUX7rbGTldLgBpMxWFEfzrL7P/K32eKSvHMTJyCoC6zysZ/h3rtc7L5W8Kj1tpt1hoMGNO8dQN8rp4Hdl3Hhtpb+hPUZgKzUo0zQqNQtRs5rjdBBzpYZrU/F5NxCochZRSWM95AoZXrAxyEQ4uYm9EnHsKtFJbfgLXXoj8gxv3Q7wF+0gsIt0gv0AeIQfAfiOtNux2ea5ALOvx5H0kRIQ+abrRy5HDuNzkct4ue1voxJC7I8KU4ooJ0pebR893T73lbX2iTjGNUqIt7c8vtl+4LvfGXmzAUIjPvr817/Rnnrrw+3zX7zUvva1S1G7tbXHH4/Tt77jbe1jH/9aW4u2Lp451j7w/ifbb//uM4wAnj0fpbi+977Y53G0vXIla26eXb/dvu2h3dhYFsvVkdm6FtUM1vfCnhxBBPa+9pu/d6l94WsBTrHHGdHXSFHAH7ej9tff/wd/v/3sz/5CHI8bKQRIEeHeDQvaVKAlgd+YxQ4GK/Vp8O4IMnBuyhBgTtMuWSqjyfLMg/p75lHJn5xEB7YpH/z/rhulo4EDPBCgOt3gv+RTpWHm6tfienrQhKHUAzN4Xuik0sm9/8Ad5dyjL3DsccgKHsm6yrYqlamT4N9MZbkb9pUbyqPvR2IjFQ4OZj529A8bBm9h139E+rdRSi5OOn3t1ZeiysGL4VS9xFM/AXx/9mc+GIGu7fb6pdfaH/9xrBaA52HX4/3CfRtxwMab2psffzQqGMTpcsBKUTYONWfvxclld2MFAgFE2JZxlHrur9IBCZof6SjhEGIbVyYl62uPnjlCQJyBbryQqzaAqytBJ7Q+11adHmWQskVLirZQ4RZi1sYIgBoteSr8rf6prFb2KDZkxRLNflAJoAaR1//sv/ynNKYqSXUhoqMPBID9tQ/9avvMpz/NiCwAYUamcjMWDmpA1BV5rzyLGJHPuCarB9zXHooTx5DXisMFULcV4JdAsCLTUOZZmBr/8gQORlqZcyJhVJ4VljiykgGVMWY4ZiB3pkb9ON6TRxEeQ/1c5lCN3YnYZZhCUJte4jeWBYvnCmAg+olEchgrzJbAHiceu6cZfctaaTJ4VMwFYOlIUCEEk+WOhUxnINETwql8kvMNxwNjaByj3N3OK8DHhLDxqjp9WM4jKGLcI4QpH5Sv0lEU5up738RVAFY7wBO05G2rDHRv0oCADN+Ec8eDbYAAsGyfGP8giHVaeB++VV8cIMwKc25P8+uypqUiPU8GHu/gbb0cOOKoQ0UqPBI7P6//HVuNB50yhUBVRWhciAqH14xrZxAnhe4KmBECbjIMZclUIhQhxyEBVvUjWWoBJncRORB4ojwkgMV3ij4TeBfghJ4Yn/P6ZaRmbOyijiJvjhWFZMNhqKhIDcBiJQHpME77ef5Fyxw/wOsAsIocC1xDfnJDadUPhV4xp9X5GJ9nA8tTCEEXiVAJhXTtzI+aL+eRw3iv81O1rsCDy0PFtA+wk8/ZDERnwzziozmvenlQYwat/kDO0dQDAoha+eubO+IapYNgNU8RU2ziSvU+lmK13J8Yo6oHhJ6ETdqMjZE4dhP6GhtLTm7iCPP4LvZMQJeTNxF5jYDAtSj3eP1GVPWJKCzBK6O5CFxEW3cil/TOjUgLeLltBYh9/unIe92+3L7r2y/GrvLnI6Bwpe1vRQ4sFsTQd1QjiJ3+d9YfbH/2xSPtE59+hf3ZiEH9/E+9Jw4Veq6tbcZy7kP77W1vPdMu39yMgxJutUvf/GY8Z7u97dvf3j78sa/HRrETbfPoXvvJ97+jfeT3v5pH3UZw5YM//o527VbUl/2zV5jZ9fD5Y+0Xf/pi1BMNAHsk8hsjCrseBWPXj0YEdv1c+/Dvvd4+96XoUODWhK6IaAPNRxmt/+a/iNPBvrfdvno9DoiI/SN0BpJL87hyfJC8l46NicryZUgXTHs1Vh3SOBDIcBOnrcXRIRsM4PzlummW2ZlH9btkxFdBBhYatiBlaFn3mXo7AKFWKeWsM3WLKwejo71SBuqhcjw5PpcB0cDlmGNCvnZ3CFIvIF0l5aT2jBh9j2DFGDEkBIcioAV8B9uwhmoYsMZ09GCPj7HMFh3AwDU45nUv0gy2IzXg8qVX2qsvv9QuxWbDd7/rncHvxwP77LRPfvIP26VrgWmgSquEGIb56EP3t+9+z3fEkbaoRRv7HyJRevv2jQjEhROEvUhc8cu01TwwJipscMVwSDPUQdIkA1hSdAt5B4Z54r71rLpEYKJwfV7mxFvl0fCawrr+OwitKACuGdHbPItatWTx22GeUgfIyPFkIkbk+QUYxYEA/+iX/qPc0c9TuaL485mzPPL2V/7NL7cvffGvmZuBHFVsrlJVALTHwsNl9C9GO0gPwEasC/ffF8WXo0RWFcdl3h2XkywiBcAaHvp+TDzyWlHuQyV9FBlB2/Lg+tggjPCQCGArwR9SB0UW12PnHkt2gfVxLb7Hbr5ieLYZ/1hUGFtS64UIrOrAqoyWBCEzr7MKwSoAyzA/wjf8hzqy1DJ9wwpYZo+gPBWJRzg0Lr4zWlGCbZ/z9JUcQRpZVBFQDiz6lnVhVVtYHjr7j40W3BkBQFXApaAFo7N0roZH76BLtKFhq7lYGtGhKKgQuQxjY+gMjWj/8vvZkLpsDBW6BL3iBUUXnN+9ry5rqyIB4gGBDwfEOp1ERl9H/ikCgHt9Y1iOe+THqk/37mZ0VX1RBBbfETBy8+UAgao/O8uvosD6XvyDyJUApVIIZgDsShu5cNBbY/5SP+HvkUYwUpCgDMfG0tqUU/olnzNFOpimMmYuwZBFinCvAdj08pcpT7j74LK4ANEwWBqXUggg/jmnmQucxs8ssTNUfdY84HlQ+IiUHQ/dNwNY9cmNuT773M+PWClH3YggnSLvkGxpJc3ly4GCG+QBRman0Ix6pQfM/VrVvvd1FYBldEtOSl3ADVsFWDsfcnzQudrbkWlv3P3MseY/AA4AXxw5i1MPoT8BYLFL+0SA2HVWe0n+4i7pCJ3eCsR5LQ5E2IkQlTYAhkvI6izrd89EFOtGSNOVyIH9evvyX3420gFebj/+o98Wka2/DvtyJUDrsXY7wM12hF7XYlX9WGygOn7iYvvCV/fbx//9ayyvhWNxf+4nf6j9/h/9RXs5loARc/mxHz3TXr56O/ZpPBKncj0QwZkonxQnfT393F575Zk32rVLL7T3/dDD7eOffDVyHbM+7gd/7B1xEMKt9tnPv8Qi9g+ePdZ+4YMPxkEPsbv9yLWoRBA8F+J4IiLA907cH4cgvNr+5IvhYNYmrmOxrHY8TjV4+K0Ptn/+v/xP0bcoTo+YSIAc2OzVOjrlmLxZFVCYvlGZy0PfVnQD85Fms/Ng8vrS+XG+X8U7roNdd7l+91WYlM/kSunYwwAsqwdxPBCW5G3yGoHYSCnI9BsoGPQ/be8qAIv7pTP677TtksV8z3SXXC3L0+3SbkOHB6NlwA25w8ew5ydSJWMl4Xj0lQl9yIeFfQawxb2BK9ZQOSkcNehyRF5vR54swOyN69fa7VuRE80NE3faZz7zR3FQQtgGlM0saIL0StAA+gEpB29/8tH2cJwMFr5feyA2v6O0WuTD8RrhLTwHn1V9Iuk9bLjX37a9cBz72hMXNtMpKuPldfQ02fP7UFTFPNbqYgkOirmUyWCW7JwzRJ/oiqbMRpFLBSFZyBV75NHH2k//7M/ToB6NcDSAKg4xuBg5sB/9yIdjF+drjLYiLK08VbSHvNizZ8/GdRd72StUENgIqb8TBMXwBbRxfBn6vRsuMJf8A/jinOzcRJJRWAdJvnN4NsrMoyuhA+AGCJbgYtzHEZGCQeJRmEkZADX6ZRIcRTvrLHBSsBLFaRwASCgveUOPYtoOv+E/whgFSzD6CgCbOS54MKLjubCRwpdGYNzJMeOWcnt53BuvHK8EGBlp4L1sExvToGlQRquWc+lNVv6nwDrznAvAqowWugbBqkc4gHW+nQGmeFZKJ4FcHU+rsU25WQlisNgIsL0EIC4DrpAdTIoK3heBBvGW2tGmxhloqA05RfqbfnfJ0gJoIgLPaHser6jogVI8HCyKZwWoetuYs3tpvPVPm7j6JqqKwBJslYPgzo1AMtrU94soiDlkrqxVBmymHZwgn9/8YwDopONQ1tzMCN6pZcV5DgQUu1GrFAJ/hgBs52Yu9Sf/+3KhaLCKJ9Qe56pOqMHKwshZqyVqOKoVnRl9TZ5bOl3ZGz1TewzWcEw1SgWaAOo+5485Ku4RWPGT08DpxvQwyusSwOJ6ZrFNTsFhYNZ5v9MW02kpChqjHBT/ex5Xb0POc30h/SSSmEqsgwzgINcmwaB9Rk0TwJJOWNVDRKt2u4O4aJPLrPGOCBIKuwPAnoxjaE9uHg0Qm3W6RQtsMt6Kpdjb+Af7EeAMS7zMgY1YFVJjjuydjKBGbHoJcLh98/n2V3+R1Qg+8PeeipzWr0YJrTciAttanDEQ9V9j89R26K0AEABI+8dORPWA9fZ8nKz17NfiEILverT94Z9eas9di7JZARJ+8sfeGTVh41CCr1xhfdmHHtlp3/ND720vv3GrPXj+QjsXR9VeOHe1Pf3C1ahFeyw2gu20dzx5POqHbre/eXYj+rzfHjjT2s+8P2rMnrzZ9iKCFvu3Gs4zOBGIdffIxfabv3u5ff6rAU5jS0iexIV4w4n2D//DX2g/8oH3x8mc25F+EDchldAck+V0jf0c4kOs8vAzfNWOGzx/fTix4kvfyOn87PLqPKfP7my5zDr2QBs6Ihi2eGw2RSQ40/zwzAxUwM5hj0/ZzSoFhvZyI+iQ7ZSdBKK58j2EuNOiwH0H+aVz85AigekRkEnHq07EQkSbFQmAC6KfwXMoAwiQikjs0ejk0di5fTzmlngz5Hg/7tlDgIAOGza+Z9ojAmdsK/DPTpTMuhqHJeBQAYDZP/2TP2mvvhEnhuK4e+S72As4FUfTY/PtYxdjn1EcrBAxjDjm9kJ7/OGHuIEeZUYRYMwAFhzzTPOaAawOPRpyPyi29sTFUz0QgYZqkTCVZkXEOKkispQaw94FsvpD8ztXwryPSrBa1Dp1TV5nJBgfKUT/jMkG2IkkcQDWNz355va+9/8EQRFzN0JI3vzmNwU4PdM+8Qcfb5ejJEnKTOy+DHCLAw6QGnB/VC3ANWciWgswyzPOGXXMfM707ABcoNAynxBHuSpNgNfiyEGW4yrvCuMqDyvHaP+goIs1tQECjAAg7FEq5r8CxFb+K9rJTU6DG3B/km8AS3RS5UYOA7B+dv0CwHK3LS0IT+LCMgZ39fHZBWApVwWI6z3B8ljiyU1cCX6lBOrTgMGWQiAACy5L49IRekWkUKemQIgBWB1kQHoStNRz+fdYBnYDKkPcAV0BZ12fhhy8tdy8xAIQlqg9A2Pd7yBwBrEz0JwBie5dBUjVlsBNEZaGVq9ZyYr2uAeAkJ4tku/h6fMQjCpTUwqOvFr0Z98whaHYoPAULfYILGlFWietVoFuB8qKBqi/VPIVgdC4BG7dwfDrsVt7SSdI9DjaMK/NwtcpT1UJhcKfQFcR8KTXyHXGnbk6YACNhmaMDddwm2FZ3VW85eDQ+55dkyLOfpo/VLpmANWkZ6YcLHRI8bZWQDw4gBQcANicl6UbOfOs5gzvMojOx6sAIr5TdRkHsJ0Hk8qL/s5OQ2dY+7C85uAVeJZHbH1ssxOYlB06QABWK3zcOFovTyEQqFBEtqcQMEcZ+XygajnX1ItgFrxH1AirZQCwEVI6czoOsAkAq2Vi2K/tMOa3bm8znxBli/YiOonTkBgMA4BFn7ZjT0Vs6Gp3Lke067X2+qsBWiOd4M2PH42I1zMBFq5FtYB7bStWRfZj6f7IFoq2BwiOftxCkO/YaQZzjkYu4t7Oyfa1Z+61Z1671b7x0k7U7PyO9sVnLreXXowl/rA1Dz64077tu76tffxTfx1pCgEg7m/tJ96/2c7F7nE460fu3YgUgACqEUbbP/JIHNt5J7Jpb7f7jl2JsSKFIMaOzVp7YafW4rSt9fvbb3zs1fYXkQOLAw5QQutM6Jv3fs/faT//iz8XABcHk5yLfNtoB6ukFezIeR98Kj3OygLF57iCuqbkkPPLFbdyminXw4lNXlnN/4fJxPz9Kh7VNYpoJkj11Z5lilDX1Th2l2oaEdB0wMVrKdv5NNnzkbqZP6zSq94/6kOGa5d2L3ETH5skjnemfLFyzU4GzbA5GTYVOAPx2OjPemxC3AhUicMrkJ4ZyQbZZzru0PWJE1KucoVqO3K7d+Iwg72Irr/44jdYweCVCBp+9Wtfj5SZiM4yLaVKcKG/0Y3HHjjXvvOpN0WlgtgodjWOvQ2Oe893PcWqOqzJnItbNYAcsSLWnIvJRhcJ8rq3PXofy2jxQlJ/ubyY5R6WTKMJ5tI2lRgMFND9oGICVzCnDEdSl4YDXnBfjqxn22TreXgOwB0M8onI8QEyfSBKWb3rqXezIC+AKIzq45E0/HKcQvG1v/lqHNsaRUfOnm4PR0oBUgSQ34ozdFW8GpOhZVYaOEwTT/fJBPyt2JB1M5Z+eNIDk/1rma+EKLN4Ekygf71updFoEcXAJIYXkrU504C4V8UqBLVJC+8UZs7FYF2qUpJvbBISkMwjgJVbVLmptZzlAHZxihWWCcAXmNsCpVnVoIAhls85QPwv+9K922nJnTNe5YE8VYT9wq1Yk0LeDow0BCieqQ0xtWjbNwKyZjA8TC7vYuklT+LAP/SMOc/xX27wwTdpZFYpK/VFwKrEol8v4ITBqSQLnjPGULG3AjADPh6uaBwIsVdeBgAAIABJREFUCHwJfHAKoy0HEPpuleFXRDPbRK7U8HC7vMYvqkKgqh9ok1FIevBpwBXtxbPFr+IuznlM1A7nH8ROxuPRmvE3j4uuiwX2Mw88DY/A4cj5xP14LqEF+0CaFjgTqBQY81OU+NwyeEghQF7cWGZMULEE/QNkUGRKZmTUMho7lu6UP815hqFEhIGRuMxFhXPqqyNcqaixzxFYGd1DwSN1qTa8cfh8qf81TBtPpkA4sBePipdkKBltgQbFIRY16Jn3NL/ePxp8FtcvcA254hjLgEInpISQDXRdD15U/2mUOZh8SrcHFm3z5zp/L8Gperl8XxU1Fu30PPGewKroyuX+4kukQeklAMtSRxU1Uw4sBkIaY2WULjxdvzpOGfoV1I6IVdwMg4+oFQq5nz+DExjxNwIbqbv2Iv8Vh+3cijJSiMJuRWIhZQtRsQhVwkbub0U+aXRs6+YrsXELp25di0oEVwOMPhd5sc+FPboSlQGibucO2o6NU3FQAatyhCq9Ff9352gc/R76IGKxkcsYez3ihK57R+NI0Pi8FYcT/PXTV9vn/vTFFumvHNPP/Px720fj4ALUbA28HRtxIr81Nm/tBQA+cyLA9e6tSE+IDWMBco6vn477ttrJyNfFCjM26RyPjWpHo92AsAFo19tv/d7l9oVnYpUt2toMwr7tiSfbP/lP/6t290QApegj0glwwAGrEBhPuFFLXTjsqNjpWwHYtEZjM+bgcUV7zGiuZq1aoXFtPvhhlpmlg6rNzIjWJ6D11QzqA6Q/9Bzd5SYuBSDIm4lB+0uy4jI8O63SN0iz0M3CEgg8+WpXxpQo3HwGT1mN+q+7+Bv7aeCERSeOx25EbuiGXiDOqxNPywYwEIG9SwWQIQPcNIZ5jfc3Ll9uN6IU1x724kTbX3/66fbsM89FEDE2IYYDAzlBzO3cyY32g9/7zgDNqHrQ2qWXL3Hv0ZlYEb8Qe5duxImk61Hl4MyZ06lUSKA6/pn9SlvSB97pFzT+jrc/wlFKyaj0CC7HRgEq0TICCXIzJK7II5a/mXtGfF6PqaWxMUkVgS1Coy+LWrPcqV7sWSBGS6gyeDiu9VgAWZxi9ddxasQ3o2YZJhk75p988k3tfe97X/u+7/s+lnS4P6oHCLRibK40xXQaL4ro346QOI8qC68CIW8q6AKkXTmXok6IT4J1RUlQMMjbFTqX20vLL6NJqTAJgIuh6MWXK0LIYpEfLktoeUXfd/bPiHEHmFDEdY2iR5pfPrMit3QudB3ACPovg1TaJKFT7nrUi/0if41IrEdmuyCTCSupHO0QFIOjAVBr40rxDAsIldEhWC5qCszTONSmPeQe54aiBEljqEMpoXzYHNkTH4kWDgL7xjDm3Bb4Aq9jjKRBpk4ILLC+cC07wpvOTXedRPyg+fBopHjgwLJQ8ZuDl26gAcKiPeVby2liDby4TxUI+LmiExBZv94VI5SPDDgBTdCSeVZxz14oHTkJcvRAY+UJ532ZE4Zrs5g7XEDVnc0cLLwkQx3EUXWMiJ3oo81cUtBaCvP+k57M61ou5SvSmpTPmVr1Es36ASslLzxaA2MqJ9vnx4GslggxbgeyrktERzxfqRzuxOB3/XM6iFb5Po5+dv0znK0xujzRTjRdplak7ljm/CJCTd4Wo4JnAYTRL+Y3s7GUPMpt/j3rEJ9bpZeABxBkmPupcboTwZkq3eGfnZYOeJ0+PX1C+rn66vrdU+BQv1T3j9OPUm8x+FIbr3ANHCYMF+NlZhXyYEv+Wc8yfkSqAADsSdYNP9HuO308lkYjABHRUBAMm3Nv3tyK485jifUWorCxTyJSc7B8y+NpA8DuxK7sWCPhxqzIcg2Q90Ls5L8SKQJXY7d21OC8/qUoDH8pQGSciLQVx7NG5PNOVC84EjdgNFGPPlOvIjUBx82uheBGIUzO937YYkRtj66fCbncbM89+0rk00Y5rFMPts/88fNh30LWA3v8+AcuxGE8RyIlIOxngOOTccwW8nPRT2AYgJTCEExHC3QcfBG5v5E/uR99//WPXW5feXGvPfGWh9v7fvB97b3vfm/8HqdUHg9QG/mykSHcNgCGo1db2LdhjplAiBznWX8vnfm0E/iXgQW3ssmyTPWiLGRQrBi57OuI2A59nBuhh34S6490xwV/1mou2qeVT0PQI6wKJA1eH5s3ZXOAkdQmn1suY4rXWCVwmyS+dRliGymgfQyzDFFGSI200fw9HoGybrRF4n2WNUxcpqg2HTf0r+S/243SXaS3AgxlN/a2d2KlGrVkgaEifSZw1OuXX48NXy+3b7zwQhyocSOcprX2Iz/w7axGcCbq7aNaxonYKA9HD6D66efj+Nv4/MSbHmiPP/ZwuxhHH5+I/FmkHKDUF+6njeEKIPgdKZBRnQpz/o9/8WcYgdULDEv1h+gEB5nLhrlDrBRcAVRGBDjoYqa+LAsAWMnPZfg5EWwjPXsCMv7lS30J4sZO87yep/BEp5E3AQK+9NJLIejXmSKA41ufeuqpOLf3O1lBALOF07NknEVwj2YgAovSV8jl2AEgmorW90iogUhb0c/sPEMsXSDIW8VcdQmX5A1Uop0OTmPsjACRzuMECkU0k+65uYtRVusPwVW1S9NNYJnf6TpElvXid0S6MlYZze2gNX5CDixnBEqyvDf87UtxMsJ8FqN39ezqHxMQkCNMlAtgWoaUnl7WhM3MwqQTli/QI57cBUERV5QxJ4BmlGgsJaGDFSOu3MLhECRYyZq/blCXgDWBn0CT6DVoRxS9ePm1iuwJCEIAGMequXfgomj/7EQ5QJKz5nmvC5mk7IxlcT6neqfrOO76Fv3jTlOTa42NVSssKkLgVUZAZbPQkoBkjnvB7skjAhH1DFfQIpwiv2wrniGF7lHgRcS7eGAGMBS3ArBOe4Hr7A+v6o6hz/9MB4kvxuVz5nMyj8fbV9t+TXcE6FTXSko8wMe35Kh89lghKP06GafZ0KoNHhKS1qf4eOiVpEfKC14JFvKf5CZpMFYEvG+iF6pQ6OU0nCP5Aqhd99m4Zj7Rc0W7Ve+z3M50W/R1+rGnW0FvVB51goZccYLuyOhWblqVXIN3+sYa6lBtIB1ziA0oGxH1BoA9dXK9nQqwd+HcJvl6JyJcSDG7Hqt3N+IfamoijWAPADZSc1COay+A6D4Oq0A5ox0s8d5uZzavRkH5V2OT1M0Asq9G+sDTATK/GT/F0bGRB4sUBARZMJ3cMI0hYE41NeDh0lUEN4wwgyix6St2nd+9eyL2cmDfDHRUbBu7utsuPghi3A4AHVqYETZUSIh31LRF6ir29lA2YAe05B26O/Tq/pGz7UO/dbk9d2m/nQ6g8W1veWd7z7vf0x64/5F2NOrMHomIdGQGx8EH2CgUbSGHln3Ojsts9gMC0lPqs6jgizthyc8Cr3mtdMQRnlppTpHmrdtn3ZePYM5zBYPwt8vyoh21abZGp/LpPjZYdk/yIdXqtlo2XryWizOy0/yj+pb8uBif6Wq2yU1cyzHrWe5ED7sw7Kbk3TGRBxA0Ca7X1I4iwm4HU6/k4VQ44etWYKrbAURv3r4V2OpWu339art6+bX24jNPt3e944l2Pg7bOBF2941XLreN2DR/E6k2AXq//PVn2+uRw43XRhQWfuShc6x28ODF+7ATMKpt5CmePI01eJg1nUOXRQp6W/tf/+f/fgFgoeJ8gjlHhsAdIHEiAVDsGlzr4eyFcuOSXkKU8f3wsqhoCsCKmGBu1NkDoWF8kTaA9ABswEJ6ADZmaQIzTQD9LW+DiioBMvoFwHo7apzhXUoYpMEJIGIKGtnogxtRjE8n8hBQmRfS+xmTqKhYKszBZDwLWGM24IvnOLBSW0ib6AJKAJsMrwiEouIEBugLQcZAGZ0BBxHzEwFslt/K9I7yBvWuNgrAEojhvtIvAmZautByndrO31G9AVQtzxLRLQD0cCpY1JsmVMYVtekyZSLzzgB4BSpQ7iPnMZcC5dzg+pxXds34ZUS4ljzlhjXvWR5HKJAhniT9SNahWN3Q+vcCEUx5KGXjYGaUfBqethTJPD1oS8dc+m+cJ+SylqPD8SxkKBVfpvNkn33lzmVW8onvEI2lrGMOKAeVoqKjHStnVmBIig/3Ku3C+zkDIncaGclhv5Y8f4CWE1GGcgbvjvnIyzI6jFceFZ26K/8e0UyfO/IYeW30x+dN/OH9Sr4aKRkus/7Zo4j43vWmwDu+8woO+l40nvWB9NfMK9IpOZ4ck8buxl594FG7NJpDdoa8zHTNp8mHU59EJ8mL5pLVVSIooJQrd8jm+XVedGM92xWN1+8fqT7lqNRFfu/iIIPasEV+KJkhEITRpa0ZMp4bcMoxpj5NpS17iDaw7AonfyPKCKGk1qnIA9iMdXnYHfDhrVu3YxNULKdGtBWbobZRXxvliYL0iM7SdjC1B3mIYc/2bka/LrU//8zH2w9+97vioIGdyBH8XERgn42TrKCbIyc2orgIPmKFBCzLk22Rq9sd7OFpY0MV8ByqEcRCIlJgqbuPxrI/y1xF3/eiPN1eBG2Ob8R4seoCDMLUCaZMkpdQmQ82B/QJ/MA0O+wiv4uTMI9caJ//yma7vHU+DlrYaSei7Tc/9mR77KE3t1MXT7aNMzhEKEpXRofX43m7sVlIPcx5GrZ/8PQID8lOJl8bsKUtz+DWQkar7JbkmqJd9w2+8FWhJZ7BfcIHaldt8d1C+lx5Np7jvRY0SF5dRlSF2B0TKYUgdQTXH82eLQHsYqwa2gRgJfeubySz+V2OUeNyp1qy6npm1iXDpmSwTcENyREionCWUNsdqZ3X4ng3Yq2b19puHFl7L/Jw97ZuRL3i19pD959r19+43DZPn2GFjlvb++3LX326ffNS1JkFD1JWoz5xOIlvevyhqC51sT0Rids4Phc1bAm4kf4QeyTWId+/+aH/LfoxInforJY9NRAuMRlIGiKDqF1GaBeDIlAdCrUzRnm84oIkch6BOSImw2NKQ5O5RYjoKuJ6Bic+1I5r9V2RGTAE5lfRH0Rab0aOBYArlOxsIIjtmaVfOK0ETIbTvS7ci++VmC6GUKjeFb0Ymw1zw9hwDNRn0Y731XNxuU5L6u2Z6ypBUGF7gWnOSffqhpJ2AyAAmyeAFFip9AFGUmspkWO3iC9pS8cg7qnTZuiRVR5kyXSNMct7CcAS2BHA4jAKOFFBGQoTIq8JylkTVhFT5haBViM6hOuYY13Ki22X8VG6gABDAsaKLhdQ9TzYBagqftRcS4ipKBElLqeBR5nWrtAFPTVwOocj6k/QbdUm1L74hTWAsSGwou9dzoKmytUm2ygiDr6rv8WDPtdqBykEeuFW7+sAgglg0EcA2KQ/0oWyrjKvKwCLz8mDkOdsWX2d6eA0dJnUvMCB6eTqzscwUK5A+xjref1G1ezr3/u6SIIzzZP0yapIe7Y3NoTheYqaDh4YS4ppIDLvTTSY51Syqr7L+Zr7g/sHqCwnkqB+LHc6yD8M2GHOVAd76LSDxi8jiaANCunkkqsDR+ltjcvfIbeu0+b7cK0MGmTEnYZv5ahoTDK887Pd2OO3VTKn7zBiGWTppE4znqGSNGGeID6HoiVvEIwM4MBVHch4j1ED6SYWyugTLFEeP4vd0jiZ6L7Tcex4HAAAmUWbMNpbsaR6OzZd3Yjo0jZTco7G8i1KaaHmJtpCs0g5OB5R29vR/mvtX/+Lf9WO7FxuP/mj72pPvW07ll2/3DbvrUctzi1GXdPxR6pSREDvBVBA2SnMK2QcujA2eMH0HwcS3Q29GTdsRFoAOk2VjhSD2HF1N25YD/C9FyUOjgSw3AZ4ihJgCB7sR3oB0u54DCp3nEXR+QAIR8A38TvyGfejvdtrD7SXrj7Zbh95DDUxI9Uhfo+TxR64L45Zf/Bk24w9KIjABj6OCGzsbI82BOncBs615tP6UqlPMpYOr+Qt3+1QEksTWfBK6bDBY6nHZsdevJdzPAIAXc4PAbB8Fv8NHZZ9G+10/c0RjdcyB3YAXl3h413cBzrE4/CUWd+4HEu/62AOLyEovSh9J/ro+4GjqjKHdUA1W9U/yik4LxwZrDJgJU9pgsBh2ECGygU3r70REdM4Qe7qGxGRjbSW7djIFSlH2KC4GzsT/+bp59szz8fxyWBVzm7+w2ekoZw5tdbOnDsTdY4fDkD7QOSen4qSbrEJDQc7/fav/++FfWppBWJdoWF2FFNSwAVADINYD4FlHUKWJcoR6ig4TCmMIeqb4rdhFDXjxaDdL4NRTEKk4sGHWo4Ft8U/HEawuXmSABYRKtVG0yQsl+zC8w3QigoCUCgw0qpJ60pVDIDMopHjCe4Y8LzniIphMM4CsN3gwsjbJGf5CV/IwmxMAJbuc+Xe8fo8gQsvtdsBNIxIuqU9wpIzXUvueP5Yt6ifOtrobeYkpYud0arKyQOAwfwy8StTAtgPRiPyNVRQfK5ovA4vwEWaO12NoSDnNZeDAE6J8LjTkbSpzVykJerZUhPUcl58ZFHrEIgONpnOErtucR/6lQQRGfqUSbB46EVF4jrgLzDm0TY5at0YVh8ICJECU9FC0pr0Gk6I8sC7MS5aSZG4Eyj2kHLIexI0yeg7ABQPOL/CUREYTJCZYFPGk30u0I3nuaJOdkl6qQ8CWOivUkQU8EBdRr0SgKV8z+2sAntks4rkOhAZqSHDWVVEzcGr6OnL+QLRY+OndMUwbEMElukk3mc3oIreynBJgfuYOhFKCoauG/zl4EoRSB+DaOHXOYCTk0CZq7QZ78thAJZ0xipKbQBNWmcZPAAYilStiWckS2e3p8EUL3nUWM/qzk53YJY5d7PRk9zh3VcJRHvlaYue83OWdD74l2gnoCo+5nuBG7XptalxpHUH4AiSkCgDtGaynMAAdNsAsJIB7YhPABt4Lxxw1NHciHy+k7HcefYUDs3J8nWQxZsRKLkWNVmRA4tNXCijhcMMUBuWu7tB/jgQYCeW9HcjzWdjc6t97MO/0f7w9/+wveWhE+0//4/fGvHLp9vd6zgCNHNeWSHg3skY7PmIgp6JtISoMhLzzu2VUag+tCiuZHiWkdP4vBXgmBuHgifiMfEZUWLZVQwaJ4PFLvAoB4aI8d7OnYiYBeiO08Mef+yh2HizHiW+YrNNHGJwLArR3gtACz29u/5I2z72vRGBvT9qKgSIiHZPHNuMeHKA+Qvx7/wZHnhwAvoNAYDIIyD7lQ5xfpa9Fz9Bz4BnS73Z3GSgizxP+5MBjrQF0IuY0+T/EaAoU05VWbgC/FJOqHOZ9MIquRMPkdeKV8R/BK+lV8dqxtgbI/3XV2/r2jz6PXvg1WVWyYHTizJbDpb3dQa8+Jv1iLnCVja4Gleww9O43PbgMtHDP7v9wL099YCstM/DOxCB5WZF8FPIEhw9yMt+lIC7G2D2XkT+b914o+3cfj0itZFisIVVinvty3/zTPvSV56rXS2BMSlpfDpXFLCiK5B1+uTR9siDcVrqhXPt7U883NY+/Qe/3hEbOhmOWQLYmixChfhbSmhWqF3Z2T1+ApcbDZKycjjcg+DysKJN0XkpAx6FGaHpY1iigTAgX6dAxQLgxYRhsrARC8AVEVctt7un4cZC/SIwSQRWjD7AX+KqYcwBSxPARpS3omceA0omTwMt+uGdTFft57wkA9Pg1cz4c9wgkFFLUGTUHcCgt6ieUPO9kIF+EpjGAYMUNzCFwMbb5xDrTlSA+VKfsOzU+UHaBddhnEQ3S9DAgsTMHUqByxzgoAtqV9IpQhmtBMhkGwBqed5kW/wyImSYH2yUOFb31xEJBZSKnE7fGoEDKc5DPEwC7DR22rtB1zWgj5wmXz7tS5okzlh1mA2086LuyZrCS2U3O1gLACjlVw6Sdl874ILxliKF95usls+RkUAKjo49RvsCsJmKUsCm7+lJg5fR8ARt4m1F3Nx5FO18iarT1gyHlK+er2tEZ7Ttm9NyjLWRz/SML7sj51c86g6JAKpooGi64ifow6o8MO9jzsMwfnJS9Bw/0MSdlGHUymmveZiNePYxTylbzKdFoxaCXfOKHE8ts/ZnxSTitEGByewjY68lWV3dd75YBWI5xnKaXBcI+K4y9u5M+Zyu6rt0jn6bZXDV925o+xwXLXS9b+JC7mhfqaG+AoO7fh9OnUdg6Xgrl7LUfx4mk8lPCACsh2U9EyAPR3JuRoobUtnA99wQHJFXlNK6GYcZIHoKgIgc2DW8x+97sdEqoCsTTvfa5fb0V77Ufu1f/Up7MgDsP/sn3952b3y+nQh5u30rNoHFAHai7uvO/n2xOeux+PdQ241yVnHOXjrV2L+BE75QpSDAJKK7O3uxfLt1NfoQO8SxY7wisNgIjRq1XJUIfjga+al3o7YW9Oq5Mxfapz75hYiQ3Wj/9T/9h+3C2fX2zFc/FyD0cju9GTVfo9RWIPS2dzyev/532q17j0Y+bNwfubxrgWzXo1rCRpzgdfJ8HCK0cbZt4hhTBHKPWwQ2FPmMH6BXXEcl2KXlXcgzghLOI/odIFz8idU44QrqVrYxKpdIB0pWcJ90rHSb+Fp9Uh41r0WAoxhNekVpgOI/2D7nXcqzRZApl+hZBUtSxIdMuqxILtXvGcBKV+Aet3WOefrRyKZ7+MSyPb5CpaDLLHve9gEbGnyXC9gBXPmOTYdwvDJFDfVjT0fu636U3uKKR/Dq9q3LkU5wlSk29yLF5plnX2h/8YW/4ooDMBzaqiQ53qMt5GgegPbxyJF911sfb+dPBp748898JMZi0RUk7KCJIjANnBkUTf6sTMRcMnAiqia6Kz5ssJrDQ4Bo8TwowJObeSJWGoIMGsrbcgOP52uplocNxMARcUV+j8LCPsFuxJ1JuGQURNEk4R7kOWn8ijB2BsVzsSvVgXRFp/weAUQANSybE/zCKFReIVMcsNtTkUcADdVjjaWZIRC1IzS+0HnBaEeJ4TAy25h0GNgSjE6nYtQ+9orAorixKwP1oS+Tl9eqPhAcFHDVtQQfALz2DFzDVAgotorUrrF2bhZQVl1JpBXA8NIpwbID0gaKB1lGiwJvUUBMAiOWefzokfDsGOUlOBtRuEGzEXF0QyqhFcjA9VJYrtT8s4CA5MANbwcrUCDk03T8JAPOc1KIAkyKKAhQ+2EYLn/sf/wT3+BvtlX0lXzxnkq7yL5mtYFZGWEVYx6ryg0p//hIKBU9B/fDyAjASk683Q4mqm/6W33D2Fj+pfSKZFfvzouYX53Q4u2SBaKDAt85Nsudq82JlN/aoCd+1txpbrLdlHG8PGqouZMMKUpOt2pafp+N8UwTp6HrWB8/7kmaZp1pj8jPvCt+4vxBbgqMjX4Mww9yO8hM4qczI54T/+rAF+mnviRf14om4hvN6+xweaRV9yz0mzlTTruuNzu3Dlnq/F76Xs9k+9We08nz8lWFgPMe9E1ZGkCIR6woQKEUAoDCuB70Y044PpccrTP6Ckcqluhji/R9Z0+GQb3DfRnYQIzrtgK4YiMLNnDdjF1YW1EXdicqASBCxROIUIYo2t6+G8vv0fb23avtyuuvtz/91CfbnevPtv/gH7w9dvB/pR0Pww8DH4HRaPdCbA47216/erJt37mv7cTJWvsBVlHmbg8nQ2IjMlZKjsTJbHHYwPberXb16qV25dqlOAr0VowFtgdGjtu2stoNN8buBviO1LwTsbq5eba9+urrEPb2Ux/4kTjX/li78cbX2sXzO+3UxvUoIRa1YnEQz9GHopTXeyIK+6YWQ2jHos0jgVzWIiVibTNocfZEHCH6cDsbFQvuIQkXdUaLhjnnI+CAeSFPo+IDbCPAiskY+SLjnqXrBxYQqyAC66+cqrE5j3NnB6DIaZYukPx5Gwt9Zpu4hnSNq2Vzh65f9ifHkLwnmeCx8WX3D0ChutZ19NARiVVgD9Senuu2TTKTcpy9XmW3PC3OdbZsjeZnQWDIEoJq9Y/Rb+qJeA4dcJTKzINbdmLVYTiUtSoElyz4CFgGpb1u8MjlTPF8/fU32vPPPx8lUb8ZqQc7gS+QT46FhYzKAxsgnfWxC2fa90dt450bUb3jTz71WwSw3cACSceDd4P5mAszcATHAeanUkeaALLFwR+HeBAiGomDyB/AG73gnFAo7HUczRdHnGW0NaJstYO8K2sxJJg9/mFnPQ8XCALonzwHloSZlBrZWUrKlJEmB31XhDTHl5UBFPafh0ZhrC+pCLKhekuvj8zVFWOe8yym6iDHCEsmTylnO9A1OuyABg3XQtALIPG9rtUmLtCVgmHRX0y2z61SCLIa74jO6Zru6ZFmCRLpWVnEVsKIPu/z9A0yQH8OxnGnlu5YiYJJ31C0db4XGmXe9MjngVBqAxHBPp2XEjowL26BR195ozDcY0q15JS0S2OYuXsaowyzjLcbVQki6V4RJ5yqgu+1zC5ApA1Zc4QRPMfTdsKQgG7Ho0akcni9mkcuvWRlj5pK88SHUvL8SQFGlj8ppdHBUIFYfo+5tzlFxE3RRoxXJ9MpBcePeqZtw9hj3JTt2KwhkCX2FoDVs2eAMoNW3Od0oqMCB8dkUfMj2qMPAlf+W+dPpuLnvOb72MSVNVRH+TvpD1wneuK+4VwMxeYKWdc4qM1nJc/NgGohX0V/B2QyNG7AnB8HmEXfcvVJz3AenuU1j2peOsBy9LNGL5bvRjk5ynYtn2uFS7SQ/pTR7OkbZSh9PJpDfSdAKbqpzzO4dTp1/jUHi5NqL10/603viwCs3+f5hQsAS27B/5WeIEFH9A/zi1rLtAd0ECstLv4WnXB0K45Ch48NAHsuNizhhCEAWJRKoqOE6GsEUrCZ5dbtPI0LhhwnFWEJdS0cre0AbFuRFrAb19/ew3Gy19orzz7XXvr6n7cf/+Ez7YkHLkdR1luMrO6E8tvdOd9eem2jfeOVY7Fr+1ykuZ6KQyxiJQU53/jHJNlYJapJIQgeAAAgAElEQVTNXchxvXHzjXYjDPxupNPxaNwAmTguGlRgRJDHnsZGGJSnjEOCUOge6QMob/De73xH+67veKy9/Pyft7fFKV0Xz8U59Q15i0fb7d0L7Y2td0UF2kfbvThuNO6OSGvoHqQ1RB3Y9cgLvhj5sOfjhCUcSbqGYMzC/spWDMdAqVnIxeW8l2gm+OSk1VK4AOyY8XvhQOTLQVrmu+qlGvWJXXKeeIfZCMnXgpdIJ3g++a2nEOQTwUP1dIIs/LEawPrzuErb9djBDVzO4w5kaRf5BM+dH4Ex168DUC/to/rhTqme53RxTKB2GXQ7gK9CZwOblG7kzkCkAJA4WRKDJCpZx9eswlEO6XZEZlEHFlULrlyN+sdb2GQfoPb6lXCoXglQG5UMrt1iiS5UnMBRCxfCSXrf939Pu7N1ra199t//1gjTxI+7QL6LZbpRsNe/V2RizqWQMnRggP4rCgKQur6BAtAneIzY8Ugi1zGPuE45d+IaeUzIa1U+qzbICHBgAoZR6DzVeXEGaAvmBW0rMkEjA0ZFdNWY05maEVswbzHgYrMWB+pAKjlfDJfzCOWYbqiYKKd6eGhMhi5jD/oi0smloHrxt/osYEPwQdA55kupIBq/ACyPl5uMhwMWMbTesQygORRI0lxhHJ7InmPERq5cgkzAnykCrPFMpYDc5gKYBV7pfABEITWDZdDSkHMu9Hc5B1k1YglinBe0lCR6d7oXzbWMPysy8UUC2Iz2gR8VHV0FYJNNclcw+FIADPScl5aHwgSNBtiSkUZb4ncHOWLFhfHOQfWVAD7XlDii5kOJZbuS1eE9J68gshIXkKbJ+1kBYkT8LefMnLUZpKB/KtM1GwcBWOc7jcfBjfqmKOxCkSqHr4AVo/jFN4iOyvEQ6AeJtCGyO47l4Gmjn2jugEx8oDEkbw07LLoqUpEOVxpfl1GXYfGyGw7dkzozo1Oz7HU56y0XiKbjPaqs+FwjX7yPC5slK8/9WICu2UjJaVgFMD0YMPdftPH+6pniCwe3s75x2bShdT2j/rjRVBudbxi5VoH50ru1sZR60Db4KBKEo2R7X3ggR21mFYDtEdjatxDfS1+gjBaAKgDsOjdyrQWIzb0ZUGcEhqHjcDoRAOzNALAor7XNKg2hE1FnPHTjXjxzJzaw4H1r91p747Ur7fbl6+2V577Q3v2O7fbWJyJqun0r5i1WFMM2be+cas9940h7If5t7Z8PABuHG8QqiSLwxEzc2AUwGycv7cazb11tW1EVAae5MsCASFbFoxiATfXB6jCocLoXO8K5uB05hE88dn/70R9+d6Q2fLa97S1r7c2PBj9FpBjF5nd2H2iXbryjXb/7UALY6MfRGAsqD9zd2GnHA8CipNaFqPeJUkfxUzBs5qf6C/RwWaG+w1wGwMx4zTLtDlFkzZtW57iPg/m/5LxF+5IBfSlePHY0+rlipcz11UKOi3HwuzZ0L/TwAXs/AGyXEZCg66xcpaRLTH0xHGOXJdcpbtsU7HEdLtstXpbeybGno79K/vCr6wPpUn8eW1gEDbLf+g7o5i5LkUquoCizAgwqE/j9WvU6EhsKOdaYMmz43o4c2d34tx152zii9mZUMdiJ+sS72BwWfPLCi6+15557ob3xxuvMt73v1In2cx/8e+3WlUtt7U8/9dHoz4ggAsDi5RsSFK2RknRFwn1nlUcmortSVMkYAFYIOkDrUXixVeYGhsSXBZkLpkL3YOoQfhxdxvQAHhmZxNO7G5luCIo5fFwSCDdUnWG4GrUUGBJBzInPZZu0C5AAqqBbb8dcgYWCr5OxeF1FK7sQVRsLUCEgoehReO+KpnaG0JzFFxnhzaixM3OPAhc9yMpUZkPIDtCoeL7PMQZugJd0gkGP67yqg5ZSNG4cX4coPsE+IoRhVHFXB7R6DnKUuOGrQDuiaOSNjB5xruM7uBby1FFFQTWFMQuen5m8MfhDPKmo0irHapVw5wpl8oSMqCKK6LqASEb3oHwH+JwNLZWfVSmg4fDxlTcqJ09z7ABRO857X0sOAPTEf55bpVwsgRcBEJ49XbxD8Ir0m1BAWubnb1ZGK+l3cOnOwZsDFtHFFTYVIpZ/IM/aNFh9mGXZ5SAVcL78lLDRdtWIJojN+rau+On81TN9TrLFkUIgeotG0nNuqFTdhKog+i5l3+XR+roK0PpY1IbuTZnVCT/ZL+lU0cf7n/SGSsrSXqJN9jeXXGXMXD9qs94MLKXfF4Y5O8du49miLd5l4JxuuNcNn/hdz5/1rz/LdZDo5LKW8z+c+i7DJZ/+jEVpPzslekTPSveRz8dKFKiJTVx4zxSCWrYuXYznA+ohhQArWNiVfzQA8snIgz0RUUa6fUEbbpyJ+/ci6HArqhHsIoUgPu/GRi4cnQk+2sUO7XgUjP727vVYqo/o0ytX273br7VHH3693X/+ZR4ysLtzJTZsYan1fHv22f324svR/r37eJjAXQDxOMcVwRAGISO6uhb3IGqLwvI3b96IdIagWfr6OVQAWPipjEJkySIu0XKqw9GJMUO3PvLw2fYjP/ydUb/zc+3+szsBqk/HeG+QR++1hyIC+1RkxD4SGQkREWOZBGy2iWoGx6NywZmN9uCFR9sDZ86x0PxOHfGcvDImRMvbnIaaR9YCpxcnLhirJL6x1OWHZ9IVn7pMpx5K8IZX16WYxdI9+k5863ag60hPOYFcFhAtwei4QDILao7+FHCt4XQZpg0VWEiL6Lre+dl1BOnEaRxBMunbVXIzZGxZFlTYwx190dQBrcs8ni0s53Ri3IM216sWaBU6ma3bB84/pCjLqZLzaFsC3wSjZvlTrLBHOblbNyMN5kqA2XDkgi+vX7/RLl16tb0YKQY7N662n/jh74vSbvGcT398mUIA8JgNUYxrnnK3cxJ2MBU+EhjgPwE8ApEcFO7Z3DyR6QE8sStLYqX3pwnMweKl3YUgIhTBVuRF7IfQI8dCx7fNJ/2odI5+hxAoMVyTqslx0Nsn10KtEiQOwMAomcgArC+JqOqArlkY4BJIbmRiFCfrruo5WdNs5MOoTzA07g1lCZixpE2GwXIVlmiw1M1IZ+WfljLAM7CJa/EC6IlxqM6t+tHngvNQQlJeKgWSwmagF7+VUeuqpuYcf3PDE/iAmqMOLyBTZH94giCeJSVTVRE4/lrGhjKSMLGqLBR+gZ+MIJjHVzw5PNDBo66kfP6dLnNUCr9ho4ZeaEMRSc5zAQy8E8DCiIC3y7irPb9fMpCGHgTIiIGWt7VJzJWD+EE5450/q2H0UOkNTE+o9J7sR0bZ1b5yS+eDFdgfOGOehxxRFbzEgwKwPq45miu+xzgd3AnsMdJTwE9tO5Amq0wA1A0Bxw4DW05N/pY0zHZzvLrHgZvneo15X+oyf1aPWEI+S4Z0lrkbDI3H56XPWTeqq51j58VsJ/9pPHiOdG5f0jfeo4OF6AeiiNwIM/Qoj/8teVT/2bDV4p151futz/1Ev3quvpfzIlnQu3+/nKeh7yU7ouOsg/C39000VlDEZa8bneIB9sPxjwNY6Sc7jltVCJInEkioTrlv4kqZTQC7EWAVZDwaABKltHAc53HkxiJ/uaL7O+EUIg8W5bRQfQCnICGStB/L+ACNu8jt4/GyOKgglk+v77UrL12NXNLrEdF9MZb1n4nP2PkfkdjQo7dun2lPP7Pbvvkq7j+DSlmxLwvRR2zQCoQajR7Zj9HE8/djfFtRuuh2nAiGAwy4p4imnB45x6ij5SnXuW+XooRoLfYXXLj/VPv+73tn1Ot8JqKo1+Mc+3ORKhEpexHZvXvsQrt99zujnNbjcUhBAHmkD8S4cMzsnfWoWHDqOCOwF6PO57F4wA4eUKAPYYhu9knzER3kPENfQc5L9fq1wDvJf0Pm2ULNsX4TRhl6dDiEdCwtkisenfXq0BEg7QDIivEmYEtZ9U3Y+WxPbxsA1vnc0wVlV1fpDfVDz2Mb8QiXS9dHft2QzWU6hetgcr0RWZ9dh6pf6v+wCQWIPJ2PuGkAJwa1wFgISlUUngcbwT5VwCqDblnvHamr2JAu/MYUUVQuiFqyNyJPdjf2+uyDt6Ms16mobrEblQzWPvE7v86DDEQIR+VuUHxQbhgJYrX8G+3AgOGfjnJ1okKZqmC9UhDy9zTkWf4qI60kLoASljcxcWSMYcCgtMEvyPNyohLAdvA1wt8zMwwmHW33azQ3ZoQ6zkU0EOtFdU0HrLnuschhw9J/ViyIpdWqsaplfilqbBhTxFlMwtPBbLMXGB4RWKVOUMEz8lfC5f2sz2Q8k0T+XcodjMJ8OPyne6lLIKLlgCCK2XNlI88FIAfXMroZBjK0L8ta4XoYX+6qT3deABMTxHxKlEaJ//ZwTYp4KjXWhI3lq1juloGCg8MzmdET8BWdJNQmHFEv7b5Ngau8zcrPwX1YPpLg4W8BkhlYSoDlXMxgRfOBtjySScVFwJoKmBu4ynFw4OSRKtXQy3FljqJyFh28OpCy6Vsora7s7ALmd5l8wJZqV7iiWeiDDi+QgsMYs34fh5J0qxQCVRpwx1JKTgAMvKjVFNchHo2jvohnLJy7Up5OV636OADWEAVgXQdkTnQ6DunILkGsK12nZfY9IzSutNG2QKPkE20jtxn/krfyebOSn42gGwqfUwdkPgd5fy1bl/5yACveHVERRPV1fcqG2k69kLWzBb4wxxtRoV70W+VsHeC9FXpFMqO+z/fMdJnprv4rOu6G3T+7Uwm92jd5FkhkuyVzOf+pkFWbmuOmMsoeZGTW0C14wAI0qZWU8oS2BWnTsWIlntBNJ2MlcSOWzo/xVC58j70iQIHQUaAx9nKsB3AFiEUENiKu3LSCVJ103rHxirWgGXyIuq+3w3DfjIDE1htt88QroRdfaJde+UaMJa6LjVy3b59ozz2/1S5diR4fPZ2g8Cjq7mKeI8UJy/g4GCH4Zwt1sCPosxf3ETSDbWMdH9mDeYwoeB/6H8A3wALKe6EkVwDRCHlEWS+k9bX25BMXY+f461EC6VJEYB9upzZBSxwVG2W8jr2r7aw9FJUQEHnNNALYhTvHonrI5rHY+PVgO3fqZOTGRv+YEjA2VckxSD5ZAlguj8Oi1LwmHhoro1lGb8gedcwCwGZ7fo1vBh66JJ+cqWYZDCHQKpvINgqt5qmS4yWb2m2G9UdOrstAqdU+DvHi0DvFtyZrrhck1x2LYToP2U/gulKfpQe8TdkDt2/CaezfIfptBIgKvBOIIoATq18laDpinvpTc1yytIaVPeBZnBGLmcJzINu1SnYkfsy+pTzvoLJUeGE4HY6bwmIlfifALM5D3o0I7Z3trbb2Bx/70L3l8mZOkSsmN/BSfIrk7CIxPZQ6liZPnz6dKQIVtUAbniNLxZoIhh2EgUT1AJXAcg/eFX2fbGxUqo0O3EAFg2tMTsNXYNd4jmNZZWBwjU/iMA7JvVKimjhFYY9yF3wuJ6A/PuE6jx7306uAQCK/bRIC3M8IrIPI6g+OG+Qyf01uB+jlKMi4oj/IX0S9NRd0H7v3TTRFPcLRI0hwhvIToPIDwW2q8FTzwxhmlCKvyA1q+TeAeKVIxCkZyUSgYUb4OO39fcQ+CGYRlV/kSKHM1vAOBXh7/2siBKLEZzJknpLi8z7zQAfNFWHV7748PmTBimczX1Ezmkyo/gogyHK6l5+CivsyGq/+Ox/6mFyp+LU+v66MOrAlb6UjieeDzwSGBBwcNJOuVSeUPBtLgtogmX1IBeJ0UX6vAKz65JE1jQvviMA6L3pkWBFGl7/9MPhycmf6eDuKLIs3RCfQWmBd7bis+zPVvoMrH5faxg52B+murzxCyDlhRDT1iOZl5kUHaalvl0t9Tkv1rdMU17P5dOodkIonPNc7n5U6c35Jbvo46wLZgG48Sx8N3s+xCdRrSV7j9cAC2kC/xI9sw5xtPDJ5L1NB/BlatlWeXYKPUbbOS2dxnCWbefRqypoqy8DphKNDfcdxDpDr59IPGmX0NSNrGaBB2ayNqJ+6EVGgk3FEFR4DBwdt63AQ9H8rTuPCBi4EL8ASSCVg5BXPp45FH8LpQgpSGOt74civr9+JfwENEbAIoIvNX9tbdyKqCgOO2rFhNxlxzxJaHB+0ea18yikbtId6ErBLnZ4VTLBhDYcUAKzlQQe5woGNpnFm/ekT0WfkIV6LpdrgewBmINujOMM+HOG7GyyLiCVhpCHkBqnIC97caOejIsOpWHnFGJYOTQGXGHvq6GGX1V8dErQEgTPT5tznpnCzrDHhkhnpCO6KdxDMptKuJZ+mDOUrv+en7hyl/SMFDWS6Pl70lbw30ghcJ3s/hCl0/Lf47YCcD0Ysbk3L7X1ZhW/8tkGLQW/Jl4PSVfZIOEU0wfus4/Us18FqH0GVPkPAalBb5oQ67YY+dfyV5biyzGDiE6zM34488xtXYxPX//Obv8IIbFdWNuGcWirHVMZ9uR7RTyxxxXLKyTi9Y/1EVhEA81NAavIn2vP73Sgvgt3rIJxAsO+IFo8IHyToSeWhf/OkiyfF1IjQse+mIN3wCJA7IXX9YUzaf+cEJpPncYRDaHgN3cYUAAolOX+pkF0YfEeinrGHdR9E6YqAEm4v2k3Gg2IFmKqNCTPdnWYulIxqY6Y6kfnHoBe63J+OuET0EpHR+J59qRxaRBB6ZKTGDOMAgCzDkZUT476q/4vNXKz5WvMJ5g411OvAKo9JCQtkfls2yjGO8l2ch/IY8ZsvFy+VYBLTDSM+iwcEeruzYjKRd+Y4aDircx2YYAzVpwF8RnQv+9ztarWTtFR/ZvCg3/yaGdAJNA1la0bdcmyVvoDrVDLJacH7kT8nBymYVhvYkp4ZBXfaulJ0mVH7AlGikcrj6FpXdjPN2c/YbKFxOQB0hxjfr1L4XfYQNUOlFHvpnkUVhpoHB2xzpDW10MiZnA2A5n2Mi9Cy8wzaFv189YmyQboP46nuyjC5o9XnLVFcd7JnuopXx6pCmWczwjMPUNSK7wWIZ6Mm3al7cb3mBA6s6KLxuqOgtuREIdddPKcxew1yfCcHX+WDBPoH3bALekwwn0+9hrSe3MhFOefY9C81K/1gRVRwhwR7wTFDbnE/ov6IsuIwnzhnqm2GDVyPiBJsAr4DOEXkCNHPrdg5vYcNXPhH4FknDzLKVIEA1HHl6to2I6KoUsLNdiFvqGNL/YiqBVFTdjv2pyAfULaTckOuTECLHF4dpevz4J87nYtGSd+sToDwGPk47PiJE6i9jlSHLZR/jWuCzgFY46zAALCxIhEHMSA0hsjuHWxIjTaQsoaUwfPnz7ZTJ5FrjxVUt8UZ+MG/3M/CWVisoIKn/ZV8nbIzXkPPoeLNsGMjOpv6aURshw5ZlgkVz09TbgB2mbKwpN98FzBBMqPbntkOL+6qDd0+R65P5yco9OTXSE+4bdN9s46U3Ei3zjZIfff+zIDV9fFMv1XtOs1cp8uG+O9qG9/pWq+ZLr3UK+x89P/+ZQJYKWyW5LAJUOOqBYtlKBhEvAPAInoGRYSXKys3tvgedb6QIrAXQq0EZjferoD1fE4MKgQYgOVviwhYAkm1qXxQGRQ3eG400c7s6Yto/vyVjFggnTbEoixJhFGahc+Li7gELrDIe4ZH2XfHmjFGBFZAGM/vSr5AJv4m4EJeFpaiEbGFIsPviZ/Ts6wPZIr4Mwt045oUss6k+Gy7KUkbBkjSe9rHbxOgS/s5gLkUJ5dxoWywA5jDxAlc6XkhV5RPhpJSe0wvCC+5F7rH31kXthvPWgoVL+r8aP2tOfKVBOcnCYLG7HOqMWgpW8904UoFMRwoB7BsM8aG3J2l0UhgIpkAyZfLX+N6VxCujPx+B1T6Hu/arS+e7bxR/UXb2DwJee2OUEXsxFvkU24IKiRgxzCmgkse9s0+s1HU33iO5Ex9otIBfxpg97kTKNK8MFIXBpHRKvB4LdsLvOhd4NUBMEWQoHuk8/i4B6AbhsbHojQGNxDJP8hZXMq284oD9xx/ptXMBkT9cl6VMfdqLBrbYYYk4zwHHTZdL5o633Ch1JYHfZ5m4zcbSP3tAFLj1xjl2fkzFFURX2suCMoLwHY5L5l3wK7KGpCxzJ0rHeZ60Taldr6iRoT+rc1f3UGv0mPdRR8RWN07v6vv1GZ14launu1F7mvqBQCXjbCLyI/lSUShn1HHlZtZsVGZVVkGgE2wDF2cABaR57UAY4h+YoUPNEGEMbn0SFYziJQElCOUHqMegPODTE3on/h8wDYWINS8Lfga8hj3ZeAJSjpXSRBJRboE0wziH/J878XmMALYqPd6k6kRcS+X4LFVi2EYVmgAuD93LgBs7BQn9FzYlQFgE5AmOJX8ph46QH3SVwGG/HUAWDjeXb/bUdM5zvwnWUpdfxDASk8dlPnUWf6725VZFsgfNG3DvrutWdUOl9wnPNN5eHI2Oe8Z/VoQyW3GKt7Vc/Wby7rGIBq6vjkMqM7fz4FAt7feN30/09T7pbZ9HJgCrRjOoHftdz/8qwSw6rgMuhsF/A7DpNJX8qDpCVaNU/yOf7hf6BiKWcBVS465YrNUpOisAwiyqBRtpqotFK/AlQjH6QxJl0eauG3kk4lgfakLl9PIHIzUOvOtYlD8jkiDMxlTqyrCwq4EQ8qPFIC1IAFvVTQV92qJrBtq5OKgzbhOCp95waWEqdxC4eFvbcjCZ8PI5HFtChGYVYxHofgDDG2GQDktjACsEBglonc+wZzWdcg1y/8SNOO4XnzGeckETWWMGNXn5iE4KvK4ct5YUkVAq+pZiieUa+Rz0I1gza0rmsMEUcvYziviPefBvH/sCIHtWfAGnok0gkVEdQCplK1cnht9SZA1C6SPibxkkyqe9We77EqOMK7tWOlA2zC0yEfX5irybwFC0jmuJY9VCkHyZkYthyJSGsEo27T8ffRT45FsduNU8ytwOfNeB0HgN/SpNu3he8/lVVqAj8OBNdp1edfful5yKtp7fwUqVypdGr6UYrQvHSca63sBR8w3aoI62NYY9Uznu5zmpbF1XTx4v/oAeS81pHZFazoMFU33MXGpGPNrUS7JjRsd9qRk2b/XZ7/fDU4uZQ/QLn71cnKuXxGp1P29zxVp66CjFCc0iPYR+DNJX9NbbJ/3IGiAFbDU8TpFibqpZCojsEvI5P1bxaMdwIYMcRNXpBHQRCGNKqMEeRQ2ZDDyXwFcxyaujLSjxB3ddOhB5BCiXB8CEiGDOKb2GI+xzr0czK/nPWFrAzRig5h4inNM0JeOMhwIpoeVI6B38ccMUnLnOJb5iy8CAColjkAsSmohNoU0VlQ3wKrInQC5t7YDlEd6xF0eeBI/YrWnIrCQ1TNxVv2pkycYldZqqevQQeODAHbPIq1D9yWjD0xiG0KtLNpcqSB11Ag8JN8uAal4fZ73w8CW85765++10CjWWYBZfenP8hXYVSCyN1QfHMCu6vOB681+zLbC9VzSaqyeS/78e419lYy4vvBxzt+LVtJPbgPd1um+7ONwcnx81DX/78d+PVJwsCyMCAMSbzNPCgNAkWNEbwBcM6KaHhSFpsAfpFDAiNG6EDDVbBXDjaRsAbPMPcH1JBq88YrK9cHXEvaAQkOpulCQAZPKBHCETfCIbVm5K6z+fSoFBxzOyEm8AQidQUdGR4ESgBsuw+Q9hOelyCh0jDyNTQj9OSWQKr/ihpRnnGNyyjuFcmJNzop4yjDQ48aYzSv3iXeg4xMPJdmZhcq+xipA36MTeRc8b2xG65Up8ExExrCJq3KvkGOmOWQN0gKwIykfIA8ae6QQYOJwygY96jLGzIsCbcwQYtvsEuiV8jdgPTO/z797mU4f0FUblfC9vPx5mTrvGfmMuWFt/OM4KsI4BDZ5eyi85eYCGljJUPHCbHB8zkYkNy262lWESwpB92AjG2ggg4t3XOuABvfMAJZ9qkjG6A/4JcejNsnbKyKqMzDUNV4H1udq1ZgzF3KM0wG35946UDtMgc4AMlXFsm0HUa7knVeQ48icwxq3QKwrZG+Hq6csjTUAkoM7gQrnj9QdB517n+/Od6VbKJ+m6zq9Kwrt/HhYVQHn0w4ci3c8sCC9o8oXbsz5uQCseFDyJd50p4bPqZU78STbL4dKbWiFSvnzaaOWm449hYD3rQCwucGx7M4hANb50mVv5hcdPYy9KOsBYDdwGEDl1qJeN+UqdD6BK1YuAGIjp1tpOMg/zUAalXeOmfmi0KnZT+wSgF3G8nzSHRkGWbNZmz/JC/gPtpT2LLQtVy1qVzfkEzai9o50ZxLPLkKhD3CsudkpnsFNxtw1ju9R5QQAFkv4AWBjxXV/f43AHJvTQptEK5FGwH0pqMIAQA+H+WT828gDgWiO82nzATPSqa5LlQM7bG7OBNoYKUwJuEmXOmiU15feGgArAbLuz3fXyaujpWpbcqH+zd+vBHLlmDj/uPyqDf3uVYi8/UN5EeOmGV0G0Q67fu6H/nZMM/cJf8+Bldm+fqt2Xae7jnA5ki7x72b6jnkf+voAXX/nt38tVnwzGoSH8XCB8KIAWpkmUOWzViliKB7m9wS4uhVJtajVKkAwe/l6sCKPw5vKifCoRGfOiiJ0wSvQ4PUueZ8BLqYblPJVH/42xXTYZKxiUGhHKsKKDPR+l0C5IUUVAhrueoBPFjFujE9VCHz8yIEFXFJ6AmiKf1ii8Q1KXHrCcW1SR2aY3RDPTFLVdBKQqHPqP4m/FBAAyJ5zIsGppSHNHaMG8UeOl1lZHDXTB6hosf0wI61ZRTZecIb4MX/Lr+okIhjEArzKIR6KZABYjdOVoBhfQuIAVr85UJDRVnQPPO9LzTIgvV3uEzGhQj+5dDhOPjt4/HHmY437LBJEL3M4VDMYmwWfdC3w2FN/Cozj3sx5zU1cGifuEdgVv6PdDlDCePaNXVVqZsh8GgLyi6UfOM3VZ9cTDgA9B3ZWaq5/1KaiwI4CbnkAACAASURBVD5OrfwoPUkRdI9IqY94hoCTnqfrdLjBbKBwnYMp/Z6MSXd76bgUIV2X6bmIvoJFQC8/2tYBtT/LI/QUweIH9cl1WcoTxGZZ71WysDT2il7lrl49fx6r+ES0nedzDgi4/HT6Vm6995/pIEED5z30n3NQ+pxDoR6XWrBxSc8AIJrDhOtFo/UAT26Q+Zl6KFMISsN0AMsvoOP4wTdxmTKUkJSsSfblwOEd6QNHgy8AOrlZBalcZUcBxABckZHH98p/TXmrahnkp9zUxRq0PcqfepkOR21aBnhFSg11aHwtuWWJvdLJAKtoR86VO7VDdw4aU70SANYm4JB7jCOby81hxwK8IqXhTmwoOx54AAt/3IwWBx/s42QvHKiQ1oo1cpHDe/r0qXb61CbTIbwqBK5Z6raR76r+qUqReCjfs899zBUx5vwXgM05rc3Vnd+yEodeuF7lEV032VSzf85LbjscRzg/e1vYMbLqNT+v/20pFv7slY1giOn5LH7+2+6bf59t5t/WX7/edfd8n9sD1zOuO3SP40O3m6tsihwd5wnJ4dpH/t2H7kGZKLdVCky5YP6g2RjC4F++8gYBrDqs+50J/MEAOmpzXsJdZVC029IHCeEWUWhQq5YqnoMyTFkIP5l5JoiEQIZYfdN49bcLvAMI8A48XIxTu7xZvywkm3lwtoSTnvghDB0PUhUC93ZofKA8aC9rI5jASi0NdtCBzXRQNVBs5OuxXCJDqu9d4buh4O/lAGAZa0h7Kvgy2/y6C3D1zWnVNw/gy9AZmAPUJRQdUamCEYV8IMU8DXF6/FDM2X8sn2WVAgo55nAC6Fr6An3FS9r9Kx51oCVlIX7TGMWzmEctUwvU+ZwnDccOWoWLO01RwqnyI9W2lC55krxYuTAat21Ecx5VCbkFvXsbSSPJiXhQoE0bllK55lHPul700HK7QJeMHDZDkF8BwtOr4L0J5DN67H3ikmW91Nb8t4MiRI58btwYuKyq+gFK3HTPDyxVMo15cr5zoCc6CjTKCcH1iga6TphpzMMcarVDNBZ/Yfh+VK0bYp+/QYMszTPrIQewbgzAL1lebURgXU/iPte/kBztyp/blK5UXzrALCDgtMdvoKmDfelCyNTg5wHu5rFr/iHGanuhbyZQ0PtVqQxd1uoHtznS9dAPyCf1VwcBHYzmr+wP/sGRNgBbv6aeKZ3HBUdFtGq3vvOxO2T6PmUpweuxowB52MBU+Z0Ezlk2EcdLIwILUQGg1Woiqw4wZx6ecALXPEShSs3R+cLv8VWAsnFE8AgMJB8nuFNAgFFTOf7VWcmHxiHbkYEQ8FTdQx07HGyMjS3HBGCaGPWOMWKxbwu5vVGMFhvKuH+BwDQDGBsbxwlgT8ZmLkRj1yrFMJ21ASaTZ5ZAjHJqjnzO5UhLwd8557aC6CerVe6+5FrXOs/AYeh8Y7Q64CCWc+WyshpcLVgSa6YreVR9d5kHDRCBxSRKh6MfkvVly/mXViLUTrevNhYf32E4zO2b5Ndld6aR9Kb65HoUc+u00Vh07dwHH5fbBB1UNfOsTm2TDXAbuPZHn/i9e9iMpaiTKgkktRhzSFGP//HUnih7xdJXkVSOk5Yg/UlMTlHvWxJAy/C1vA8PqIQfbQvgSYGkEq1lSnhR9Cb1r5Lx42KVqupEhqnQBEKJxpMFpBXl6MbZvH6fJAeRGoSYyZkYv6kKge5nJQBvtxpghBQgq0KeYrqRK5r5U1nkd4AGrITMOaYEVlQ6lvoAbx/Km7ZlpDEkeEo6pjGT05Zzkgq8XnouvHoHsOgX5r8u7EC2jIUi0FTK7ENqUz66DgFAekDel6zBClL4WwCWf4XAVmMO9JBu0JVK0WcIQi7945/AymyU+cjiCRcIB1ua81lYHQgNR2dsQEAKgdpntAN1HgugDQAyogvD4Hsuz7ICgZ4pYKi+z8rIHS/0wfMLHbAiAqu/3RuWHCiiLrppExf/rkgG2k/ASLf/QPRxVu5iKefRTuNJBkQ/RTI01wJSDEgVr3e5seivz92szKVAXck6gMX3eu6Ym5zTcWDL4B98j/QB6SmfG5d78nZ5LjS8k+86X6vr8x4dcJFtuKHj8ycAy+/oTA8+ciOsuehzwjZyjHP7TgvXg3IAup6rxhzYLowfAVHKrYwNbhFP+/g55tI9C9mN690gegpBlkgcVqbLhq0GcXzUx7WxdQWAlU1gzJdLyjnXjDVQjQ06+Zz6vMPpRgQW6ViIPOa+CGyKCtDKygPIf02QlwfTIIc3cl2xzF9lsFIXczmHABbakr48I+tyJJdylxUHBOTk4JdzTDC8PAnK++/8lvOWQHokAZoDkhzJGUfUkjaPUfBIjUBN20jx2WdFhDwiHPoGVgWrhCcjfWAzKhMBwB7vK2tL4Jk8sbR75BWzbym/g/cHT4/qGx6B9RzY5PERNBCv6IRCl6+c+9WBpu7AGkCkLS4H3nkFnw/bxIW+z3LEPtBAJr+543ZYfxSB9bZW6Qs9TzI36xPnBV2jdrwf3m9/jrCRHKJVciInVvMmWjlN9Rv6J7mXTlHbmBo924MS/O7zf/aZCJQNYytQ4MAPDd64cYP1uHwThSsnNwQ+UCdOdjYVhoyTK2ZFDqT8aGwj9yzzLAv9YKLjo/KQ+Kz4L4ExdnDitK9chpaxd4XohBah3AjMYEYTOIMhGUH1nyWlKheVzzWDfzQKXvtL4JGTVsDTn6sILFWiRXQFYDtTFpgk6KeADW8Oyl5LrqmEKvIN2lc0gH0yo8aC3PZy/3hQP+eOI/IvtZOyHAiey425qUg4FVO1nVUJSrkQzA5AyDFgqV0CTesyFF0KegI3RRMXOXRm6D365XQUL4kmLrguC0uhH0uWArAkX0XZVUZrCPxYihrfjTb29vLIZufrmdccrCp6jD4r0qrxCzB4biKiG7pfoJVgG6ekGegR3x2JpUK9wJWjz/zEf7Oi82vUjkeQFwYftX7LyfPvfXex6wTUgRVtdD3GI4DpbXg/5nlW+wLG0hv4W/RJQzmiIBqLgzA60gEQVjm6CwDWQRmxxAHQ789aArqks3/nsjgr/wyYpSGfnz/rXxlDx3mr6Df3bTbyoovnIbshBZCbnSXpx+VYS95rhUZykLp8pOJQ1gXWWK0kVQ65sehMGiFyXcQiLTiXmft5WASW1EbblkOFtJWZ/itBB21LBFIC2B0L3Y4UBnxOOcOhF+N4aURHAfoIaLFZi3tN6J0ROOL5rMuKagAMOmQucUZgoc8VbawgCQF56noGmwC+uMkFxAHD5Sqaz6Xoe5CfMm82Y03LIAxpT0CdwSnyAtKkgmb7AK8xhD2W28vPOPeeKQfY3LYZx+sy/RC0GbpbQET9SJM+AjecSnbFo64HwaUf+HEYgBXfzSBZVQhEI737itL82ywr7KfZZeeZwyKwjo/U/gxgfd5mvus0S+ZfOLiuJ32Ofd5dh4o3pBMX/TegvopviFmsKkzXLQw+LnXR3Bf9PdPTdZvzrfqH1TjNp+skfvdXf/l5hyEUIEwmNmIhpxX/spDsyNPDZ/f2NQhXnAKjByYaNU6LQX1JVxHTxeRCOGuZfAE2Cpz1CEEIAQSH19RRtXM76v/c78OAzcL4GsMwr6qWejgO9K9+z6WhBIHD+KWScOaU2BJ4BfU9IovfsoxWirb3T3TTxEpx8yjT6oO8HkyqjjYEoNexsgC2+6FkOzMBeJYa4fwtuGGwoBvJLjClbDgeKwWC31Gdgt9zR21u/OsJ+nW8rPJeTY+xJzRHojnTCRRdluGqDQvm1OBZ7g268yJBXMWzAn/iabyL5g5mfSekl9HitfivnLIB8oYizuej7+nI4J7d3Tgq0p2yciIFTl1QdQ/GJwArUCpA5v3P60cEEc9RBHJ2UNUHpBD0l5WjOSyFQPysdylcVzTugctJmUGpg1aNKUHIsnay+obc/FUvf74DbcmjZEZyOVcuEB+4h6/PpB/P5DwYGZ3pMP6ml3YAwIoXF3INrqd+TWPuCl1zN9ONF5ZTIP2re6WHRaduoOywkFm/6TlOW9fnPs+zMdQ9ezi7FN0qXezGaKX+sBQCjqHsgkd4ZwBLvVD00pyrVFN/BhVKrnytArDJX4JOmQOL7xBFVATWxz6DiXRiGJDkxuYTcTIXwDtuHlEj5L/ilDuV1cpoZ64o1iEETBXLSCgjsCqtBaeeK2cY63D80H4CtgSwzKlHnDSuy7MZ4GAtpWPmJQcrmb5Q1RO4klbKv941z70WL0rtRd8AWO/E8bGIwKKyDP7mptH4DXZmI2rIAsBuxCEP8ouThlPn6LBNYLBwhssVrvGVKW8Hhz10Pq/UJ85+j6gugx+eQrBKj7jMOM/r8wz25jbuUU/ka+ab+V7aF/L9wZ7M+r/3awWAxW8uX6vGtQoQO6b7/9uGr644YF0F6FfJvPSMB2fUjxnYjrkYTozG0eXzLz7/Z/E5PVZ0ApuxdkMRoWjyHlIEOBF5iAEYKfPAaqONRUbTQI9JcyOSeSyVAkDxyxlLoyKBTOWt4zm7QcZ30fDCUNe9XTgBqOtAgSw9MpayupIr0O2M4X10pa8oi0dbZGgTrFSuGpQpHf6KKKBfBmjFFFq2ECDyPKXcgjZe6J9HYL2PmAD3mhg9xdwtNgeNHDpnWoX8ef+cp1PKXD3x/mTPlAoyPvMaPLveyRz83zjKl32v2SbdQB9GUnLTVmfGemDSMQGsZJrMPY2PVQ7i2iXAzDtcaHCvorMO8DSXUnJzpFbXes6NogekX9X37PML2Zm00LAFPmcDoGjDR8pX0sIBn74XZzgf47P4YAauKUOZk+ZtOEDxZ8nRBIDtslEpBJ2vy1g6fcdvYx71bJebrtgOMpVxfXFZEY1zO5XymufK6abPC1kpuuo3TyHoDmD1QLI/b97DzwLVlGFFomiMk9ec/kujkwBWL9FLfRTQGQADkfXM753Hpqi5K/jUQ0uArLbdifD2VkVg50nwZzgwdl7yNIuFnq9NXKKJ88uqcTF6WFGbbgxLx0lG5Rj3zSvU9csIlPLvfSzUIACCK1IIut6g8155A5AbyswMspYUGrKKfuRqEA4yWEe+eY+eAtRFDmygV9Z+jTEC6GUd4az4008wJGitGq4FYBPQ4l/uCUjbmfYzU33UJ9TFLQBLnQQQPnLVNTfOgz5fvL5SH4bsa53McrGFa6HlCGCh0yI9LfQEwWzcgigZAiZIpTge5cVOoFZ8ANljnKulTpJc0WQUgO3zX6sKo8/LQIADYeq0yfGWPCXvEu0tJtAjsM6fqwCey6EDp1Uy0/mbTu64QvcdJksKQkmnOw6Zn8P+QgfVqubcZ7d9sx30tvQM11fSiQ5KXeadl2Zb6v2Y8ZVo7HznwQPJInFPBf+8fdkyp4sHOtY++8efvoec1n7QQC1trlpe04BkoNyIeoRUk+Xv+TkjfFnO5OCyna6HF5cbopIZMicoBYugxAwIvyOVitHrC0f4bvxWMeX8nTOdJqQLBsFKgn08V3VY+zPgM9fSmAzPicgHUvSGE1HjIB17JCBZDM9DBFbA1ifeN4ipHaYqwAunwksasV30wcL6ZJSiG0pidUBEq5xqG0tfkj0Cc/yE/lHJCaCK2EMkurBUBIV/Y36huCsPGMb2KGuycGGqgwFGVDC/nEdtTEiw242+Adhk5D4UXjNHvcXsHtVHb+elDwmrC6CeST6rVJQ0pmN+dNiHjCxz8xi6Rv/zwmFkPE8xjQv6zxw3i3RIprQ864BVcyphdydmjnYNcJry5WC109PmqYMeFMXR5kckthSvJG3TECx40Qbo9EPfPKrdAQoV+wAenXaQo/peHMU2WI1i5B0fZgg0JsmcgKGDKKXSzHpJRkPfzykl0lFa9k2+M8drooHmkH2tDUHuZAlYYpx9ObnL7BLAShes6iN+y/qfw2kTPfHbnEed/cpDANyw+TPE750fal40J/N97uTrGp3E5SACfXG6LGhkNkCOFATHN3Mk56WOok6Ifw5gOUeht2YDyzkImUy5xK7+Umbkw9SadMALGKbKyvQlP2jG2xW9cgy4HnyaeoUbubhBmT1k5QGkDSigApCH1AHK7gRgsxJB1IbtABblxCoyB91XQZnc0DwAZi6lM9ackdoOxkG1ArxcickxZyBJq4HQRWmTsWGLoCg1ML+j/EgGU6Oxffw/c3v5bFSSSACNCCxLcKEqQ4RdNyJ3HocaAE+nKhmbqgdPDQDbeQZPMj5Nvp6DFaaLrI7vwTqww55wBJTX1bmurotdLmb+db0869Mk05SGV3rUQdlCpnr6n5cJW4JuXc/mEzwcSGVaZcNw/QycNTbXm7pOaXmeE++0UBCMs1kpm/rd++h6Xm3LDkhPaY5XXYvfZEPSBo/66WjPT3Bd+3e/8WshH25EhtfiSgs3zch4JpBP7qrd1FhuQYgdTxABOKDaRY/vAFxzuRsACEsWaTC0jCHicXHFFCAJQsAWyzSVwO9MSe+41lc6KM1tswWqM4fW++Ulq/rEg4mwu7jG0AWD7mRO48LDx1nVlb+VCiKNoK5RCkKv+hBDx7nYapdjKEMpxc4f68Qv9qu8WI1XwMvnwBksFRQ7wsg14SLBzvicjxzPXt7PUQ6nAp/jWqaEQMEGcQBcd3dHpPQIEvqP4fzsTPUADbDxCTsMOcfBG0fpxcdvteFHRs2B0wyCnE4SEp/HXAYewH6V4Z2Bmf7uc2QAls+r5Xlcl+AmUwhSSYOOmQvYjXLNuXu3OoXIeUHXS3jRosAqPntOppwZrxYCGemOHpc08yW5RLse+XNwuzgprhywGeC7l675d8Wp9n1M+gynSXPlzqjmSvOqZ4JXXMkKTOJddNKzWQWFJYyWdVc11648RQ8HvJy5kv15zFK43k+fB1fk4pukMUBIKgQ5GQ5mZ8C16rkOShc6A/wGeSu9MINLHb2o+Vcu7ihVNyL+oqvTQHw3gzfRzkH8KsOp7zQmz812GiAw4TQTf0jPyZBCz1OOLSXD+9IZfeL3TLOHzlU0rhQ0dCe+o88Ju1E5tOgPdGK1Iz5NHVyBkuKVpFE4/FHsH6sFyIVVhR3KSXduLHeeedSZg95lIYBr6orUlRnQQPWaAuXoP/QPdVCdvFVRa4DGoWcS9HBIjCTniikBbrQFuh+PerX4PkEZKg9FDddoH7XbWXe77ALtFHlsHMTB8ZM+cJAaKywk0KiSg6yWgLQNVCLAaZ0JaI/3zZty3rOfqtrjOonf05NInZW8kcBTPJVzMdKL0EfRcvG90V+/E6BZVQTphy4n/Z78RoCX+KNslvfD5aDrach9zY/67TZLbSX/ZBUIuhuFwdzm4BoPosgxVX/17v1wzCPA6frS9SjadtunPs36Q7pyzn3Xc9UO7vexioazHhGvz3przPkyJfK4HcDi/WV/PvSrv8KTuEYnR6RTk3XYuybIO+KfF0wXo2F6AIV3+YyMyubOVSTE+yT2XXe22YiEInUGoyVjV5SXnvdgfI6Nlw9B4O1c8sko6vzSOOYJhkIEgM16eUtPibtaO+MnsMyyF+m5EiTiv7qPzInnW2kxCiQ3g2W0ZGHoqm0qwCqSzjmYqiBIMGcG0RiVBzT33xWrj98PjqC4cUwjwqdlN1aNAIgIuu4ZmODchmMCpdmZFFxAJZke/CijNdGw6Cw6OPhBW1LgAmbiI6WcpFDlv8PA0kwH51u17xFYr0LA8ZCjl5sNVgES5w2WFLPolH7zPo75Sj5wRZXRo6ynqXv6sZswLOEw6OVKxflJcsa+xsUOuF35eD/GGBIM6+VOsBsG6RY4Kz5+3ac80wOyVBtqdD+uF031LuXOJak6UtIBf8598tMqEOu/z0pWNHM50PUeqcV385zxWYi4lc5yh0RtuKGRTKiPnajxQf2a+8PlaOi5Aimjn/lcv+9bAVjpffXL+zLPu8+Rf9azJZtqS3wwG7UxvlLgPuCaK83jgu/LcXRarNJxfc57tHL5HJ6aVbyRbaV+6BtPCXpJ/KF/DcCO8WS7mn8fr+vudHIruEJFkrLMMXLTV27uYlvQUzXvTExCAKQg9WgzganrPzSrnFjXX6Kf9ITzhQCOyM/7rJYt82NBJ8kRjs3lPmE46OJv0A9fYrMa0pCwoSsCESp7V7Z1li/8fcDBpC7N1bckP+H4gjvSzo80Ccl93uB1tjP66vsOOA9Fe+mVb4Vd8rdlxHaVbV1gnpoX9V/2w2XA50KYRfOE+1wPrJKzQZuBcXzO8bvLiNpzvTzLqu5JYi/zhn0CZj19GMbwe5bXIOgzjlH3vuqemVe86pT0U+fZ/+vf/jL5BQPK3ISxbDcb/L+t8zOx9beIuQrA8hkF6nAdOuteOk0rAHYxhtpKze2emiKwVSg6lLsrFg6yZKEr3MRiyzzWCZQeNGAhJNFHpTGIoCnoIzex2IDaiN50iSU9bDOq9FJjuUV1SCmQjEin8nRmVpkrMrttmkIE2zeC/e1MNRyIVUzjDESQZAD/nhWGphBwLCOSQiOAjYCmKDhnjHBB8VVOKIUs15eORCQBmnum9QwCxaduKPCdwCtpzkhD5F4VsEsaZnSu8w6oOwFC/22mSdJjACEHsORVGKOggXu6mjuPIruSUH1gKdLZ83bBFgDyeVka4CpdVPNAOhWvi9dmxTsrOOTsCTSIp92hmecCzogiZLpPz5iBCw2lOWSuJ5gqNDtqNKTL9AHR0xWvACyNBHdtD2PjfRHfiE9msO2/iwc1L7PCxLUeFZEh9jrSSavyp4snnaccTDugEC+rD4c5orwH8TEuV5ox10Ns40+CnIwyKiV36OOlodL36t/s0Dgv4VGznhGt5v4rAuv3SC6dz3v3q+1ZH9yz3HO1NdPPZUwpFoRFHl2bcnWTzklTxmonAMt+rQCwOtlLz3QQov4NBzirD0gP6fc7+7uLyiA6FIG05NL+MlCSdMujZfE534ty1MWH5/Cqf3JanCaylQKwY15Y1pt6lTqFS/aZq52RutTjudks+DGuwUqr2jtuANbn3x1X9QvRb+qSxXyNdMMuQ7ZZ685dqw1sm08HL+b9mgfGSiqH1PGNr0zpOakncvLFZw4CXW9JdhSMU9t6ro9duoW6o5wn5yGvzOIy0cdv+tLn8AC4K5zxrfrudk/y7RVsZsw3/+0Afe7ffO2Q2bGpvdOt5shtj/SPAKzTXm2v/cv/41+wjJaY2hWKT7Ar9lnRrCLyIMYAYgASOHkKiebeNhKZFTFTtE/9qNjlotwU+8oox/Cs2T9ObBWJJmPk5i++8HelEKi/XILr9422vO+61icaInwwhQB8Xss83ZtO7mTZlOqPwHo3TlZ6i8/FcYJWckipAhrfYILsL6O8yF1lJGEI+2xc5jlz5tK1vhTgYGnsrCxjWY15cXsuygFIUKMFgCrFS4bk9cNYpgFO2qRjEUsZ5mh736RY8J2UnkCMG1QxvuZc9E1jnFGPGfi6QLjwOSAe8mDLLRYJokGJQaDCgvdLSnMGXurzvGTfDQjZqOa25tPBbQcHAP7Gz9zECFLKOZro6fTQWGmUqt86Z77LnaVApKEcObu4hosA8Z3Limjf+6CwdVy/HnngPcpUBsRpfgD0xLnrDuBE27lMl+RBhkwy4OOdAaPumd+d512eZj5x4KzrPK2A46z8RNcfPn7RfXYMVvH7KllOsJWayHV3XjvSezhX3HSzLIJPiZz0Icai7wTynUar9IvAh8vfrPuxpDzPddJ6OByzIXa6dX6NcYE+zovdkE2BB8pfrXoRfZpc3YvSjOLzfK9/2pUF2tCJMpvA8ES+Bm/kfQtdWeBCz+vyz1zbBLBqg3IVAFZjJ82hp+oZBeUm2qWj78AI8508mTm88wvXCxRhfmUTXS7ED0nPTCdwGmWGbXIdynsJvELZYwWRFhH5rwSvY9O1AKy35eP37wlgmefrDscAoIMQY4xIyVj1ffIjW+fPohlToUuv9pz/4nvJpNMXIuLy7zTTZ+cJP6jJdYjkw/kcn/MAjMFXaNMj8rNc6Jnz3B2YdPvC7ckqW7K8F3Z2RNCV/jQDcfG8aOY0wGfXa65ncnwqDjAwC66RfXf68zmHHNRE+/PL//pf3lvk1sUNDtbcGPn3GsCsrBwMOaNoAiEIKIzMXEduDsKqhRQFIov8hozH+6lUMgLrzK58Uic+QG3mVaGESeb9CJQxx6eep3akPpljVAbb21OffXK4qADPCT10pYn2LRJJxU6QhgszUonrM9HdcmCptEbNTv6GdK/aXCAAC68buzwxRm4M0OaouO5IRSayP6mA8PzZQGlss0HUXHo0TEKP90wVruVKtM7du2h/gDpCRNARvwDAdgBVc1xjTFoiiq3vU136Qo0LPoTZ868lHKKhK5eeM1cAaSiN9KRzs0UK5ypeFh3coIhmuRs4+QQDdLkATyAqL6PvykqfXTkWI4/24gspipn/5n6KF7WRxZ0OPxZYZcw4f+Wg0qgT0JdLUbmuNKT1vfOG9/mgkR6HAWhOHHDKaHZQj1N8yrHzAxc0Fxp/Nyq1kYx9K/C8cHqNUJQ1G/w8hj5vRWcBvtkIiD6zI+JyRBmu5VE3DJqnQSfk8A+dpT6IR5yezi9uEGaHzfUQxBwRujx4xlZAqMeKT0smM51hGdlyZ07zstBLZQdcD7hcrqIR5FQ6d6bZrHs4Z6VXxD/O+zNt0d7xWKnxzW/eX9FmyGvwZ+lQRWB7m1bWcFxf8doC9Q5gKesrIrCpZ5dLzIfaRV6bh/I4fyo4ID5fAFiAOdOMENv8J3ulajuqCpR1Wvs4wRkYT3zHlBNsGMJeA+4LAHMkAPe5zHsrJ7jMF6+FfsDqIHOG41RFrtiQ6qnP4zOOnMVmNoBYrYLFQWWl7lLfS2/6ypT4n0400/08MOVcUZ8r0kp5tbq3Si3AVZJxRRM7HwtzlA5Uf9yZH/QFhlC+eNrWnN9xAmSNrkBoJnu4XhGPdppX3zq2qOCK5kzPTvk4GH0Xf60Cpw63vQAAGUtJREFUsAs8glksR0Dz60GSuW3NTa6Q5rPl7MxVR4SV3Ja4PlNbbqM1i2kXxh4f54lVpyySLrXa4HKTLBn8/2//zf/Jo2T7F5Mnq5tcITmR1TE3Lm7I8Lsr4rs4mMAiMySk8ajQtpjwGPJp8E+AtiaVBry+68xJ0JYAzo+ulFHQ5qBubOClMZKb0bN5rDOzlARSKXgObFcYk7AiNJdlL6jqkilsHJkDOw5h0DgSwFbUBLSqclkZ2ckdqr7kEZmlXTk4E88MPZjoYOTDBcg/iy+cFsqxw7zoGRRd0DP+8VhSTSqPFaPmMg8rNwPwXtxTANaVv+ZIOyP1mxLJwbMSLNBCGz9mPkwByfxrN65qfyi6ZZRG4x78nTJCQxMlcaRg+B3Hsaxb6lFc9V3RI/Ia+zXmDcfZyoFwBaDPrtA4Rru3081WJHZtmdQViYPShWcc49Ixrv589NnBjp4FwyDg0+XL+uS8R+MQI1b5FKXL4L5xAqCiSGUwqoxWeuwZZRFYn4EW+1sAdhXPiz9WRYB9Hk0N9Y96ls/V7PCLLxzg0dgZgMU1Hj2clb/al9xL/2kufE44bwAeSFwpx2qZHpGbCCXHisDOqxx6pgycnul9cMPk43PQI3pIlvw6fOcAeeigAf5m4yfZ0xi63FpqhNNDToHa7rRMieW/xTgsB3bcs0wh8DjmKv2eACRXdg48t8CR+CKfjchiAlinB+PE5aRxHLBhpRtZQaE+5/NSXwwAkU+WHGMvgapNOH1wr8/X3N8+J9U39I9zWnqz8xHAIqs6ZIWgfZQGo/1kL3IjGwMEIy1Otslp0QlmH9DOjjaTWaApeTEP5en9toNW9vaz9jDn3E4QHPy/3JitVDXXpy4HbvtcLtR/0drfc26KDzLhvPfJ7ZE/U3POjeoKVtUAV9nBoXezbZfvea79d3eIHcB2ni481TGROUn4DnT3Y9b1rFlm3U7P98l+JA2hz3PD4qoxrBq79vu404O2GLD60K/+W27i0iQ4ofqkFIOoI5o8nzhdq4jK7OHrFK9AX4VnDHSVENLLDvSmaAyfQ2mOtwkc8mxmz82EkiAwTmXhyprE4r/0nDrDJkU7w83Mq2UXTUjPcysAK8OIiUB0dGN97Jym4WPHAdCQEZrLUvOxsYoku+HFJlJQx8EG/45QeiqMjMKSgtHwEQMuqwz4rDBGqaelYpeQ6nopSgnbbjAeSm1JEAG61li0HEWs87ACjJM5v+XBkd40uFa1gEBHG+sY0Mx5jpciLPKIZ6H33asCN1I0nocoHsX9PLe8lKpAEL7X/PY0k+Jz8bWDF/oRBQows64YQH5UXfC+SomIpg4weJ1FP5UDjb4J1Kn/oofnEcpgg2LcgQ/+gzNUedG4FsdXCpDOsog+SZkpwn2MR8aOMQo0zIpeNOjGqyIFul5Oxf/X2Ln1ynEbQRiQYznw/3/3QyAEsfPzYiC6WAiruj+y2DsrRMDRnjM7wyH7Wt1sksgM1707RdMXG6G/1Uf1V7KUvNEWPtT5oX/whfEnj70wsWWIPuL0oGHauRtsnmzF1BX6DM0ye8y1p2fwY+kckdescUsHh6w8OZfpfGynl1GUXOaUuo8sXTqaGX2bOGVWAsglIMfmJ8i5nHLzLe0CujH7n/R6ost97difHDP3pP+xHPYuBNCdPl6AMBIw2vHEbZCJbZv0fe9vXjan3rMCNelf/60EBWPbZR2d3Ty0K4ecfUc2kX/oYXgcO2Ugf6o5pX2Pw3a9AJuhd2/Pd+hWU87qcrXRGVbVxQokO8t6ZsY2mLcdjKn3kUTasmcbh672Oxqkq/+qu66T+gpQs1BR1z5oZtU/x4f/sqajU65feNrYQ/eoDMuynBmtK73VVIhaV0qHLMNRG1v+o2cNA1CKRqn7mw/N9+wf/X4CsmmPL1vSB1XAL2ihe9Jn8HfJ5pGh1J+n9yY+S96+07uJB5DLlNm0o+JrzeogXycL/IQt1Men0xfVpneU6h9oWUH8WbiYIDZ5kTTNxck5fvfx33/87gSSDZyzMM/1CRO0PiHl6RQSLB4j0MArLJnxS09zkmnl2dqF4BXA7q1PmtCtJRXpOsMV0xAeqTBUwUV/o6hXdwl9KAO7I4JTFA/DnO1lGlZtiDne1qUM8B43QRgKI4Pn/nck7bcfwSijfDJxCI02qyYvXce+9j1754Gut6xmnaFF53fZwrrskoMabOP0zkaEI4OPugFQRT8MlHtxjwCzpnj04zEYlJaw67StohHZ1BOBlkK4kMh0KiWuqNp3acGXxhhGC8VNoEL2KsFYKrB+f5pqLrBUWViAqu5jj17KCpBv2qct+gxgs9Nc9p3nAegctpB92rS1uPU2YwDdKHPIoA/a0x8UXJ+pT2yjhfMGwJqkynopbOp6QcAGKpegau/91+Acw0NWDVBpMTPvytj6lKCI3kOddzDMe93Goj+0BqiTWeU+AIlptTaBpy9kaTG6E+yUvhO83pE9fFLbvD/fk/1OXU7nAS8y85oyOgFn0Uq25WTHdE8a6+lA5vfwMXl2yZZ0uHchAES0WSsQ0/JV7ZadY2eWKQeM+x0tnuRmggD6Sx/fAad8B9PpEzSko7y+c3Ir7G3bk3k/tNzbhvXsF33+a/m49Dmlc+0DWlcrOVB2bPMq7LuuMdtXv9/7nCY/LW+SUG3x2CUE21n33rDoly1ov1dGq0DpCf6UcT9yKMddsuZkg7O8x84dXb2nozd9JKdKgLTt9Tit2/k+6XmXw1nLdOQXfoVkkBIz2g1ltbUSBd4TtxfRqgZ22kFoOvVY6ycc3GV/zIF7Kj1LBZ4A7KH9ZuGeEp+zEPAtaZX6wPHs3Y0tvhu4q68HanguMXVg6gM+bctVlBBMPZgYa9IxAV/KSMlzEXHjrgjsUgfz3vP7ax31E7jk/umH+Rv7jmzTF1e1NHbKNtLXXHrXCbrp+52B/eNfvzeeayXIVX2rlVRMnEBG3el8EskjEDk4d1ZZ0CbmNoJhJF5qXd/UwFZ4egxHiflhWC6S2YIR9S92klJIgcI+Hx7GMr4nsGTCrk4KwF7j0PXOgKXBo4TAIFwgOCJKjz+En+fyoAGXIfQ4rVjN+MvB7hriVzCcglBCo31pjwDxzqk8ZK90nQyWAVFGs1qF2oQvXtZqVFduEUj0DZRvGASpEkL86mBA33UFmmmUmSpkJDORGHB9x70W5gYp9F1tOUvsjMX3neUDwKRyPxkdlKxooONfa8Wwc+udoXEkvt6jYyOhod7Ls8gSfNhReOtAvkO/A2bTYPAs0bxlt7feQTYsqyF/swYWI/Lrr79azBU167hojakAYAFUtcOUETR9MjZetCEeDsOYWYbMAiLTZFszU/vkaLUPLNfT3sy+MC7v5zkcb07Z676kbTqp5E3yC3uQRpbxpv4hT9xfQKAi7+TjdNipm/NdSVvelTrqjJ6Nx3E2p2+nNTvzWMSVTpF3QIscG7KY/eL36cwmffj+nW2J3vnXHNeUp/xO1hNapK+Zfdw6Zb0XL+4M1328adkGFWRYB+iP6dYzXrK7yjtq5q2nsotm7r1f/w7AHv9XJQRk254ArOkY/a3jtzmkwd9e8pRT5uazYfLZszQDJmQU2qDzch11IO3NB+2GsP2zALh8h08B06lhLJCqnWVs79Y1Z18NXs+0MyUE8DH1ZoIuZWB3iqX9XD0XU/Qm+ZF59oH15cjAHrtKDWsHGAGOGR8+50leu1zaPE7ZnHJakiDfJoAfx8u3v0Rek6ZOPvyfAHbqScoc3+H/0AcHNZ2sST1iLE92nSOKkzYTw+VzSZf5DpIrad+r39XDSc93Oj13oEpMsAEsg6b+8qmTOG0+IeKVGZIiaRqkhZ52GZwXP3HRg1iCtWSUwZ7O9k2aTu9FXJfQtFG52g9wlSsZrdxWwIpE+VcZ2KU0cShAOkscegqdM7lLUVGhrShqp4uf9/0Wag2yFnEZePXo3SfRyUHvHelr6gv6lZCXAU1BAsja0cQ6gndKdglX75mJ4F+OcfBPffyiDaBjr0JnBqIuqYznMSpf12luAJmdqVsg9ZePf2+jqEVcJcDl53vFcAu12hPAyml3BB7aMjWRhhm5cwayM51aAa3yAXEi+ZgyjAPfOvCQTdHCGAAdKQLGKFBPDjydO7KBYiZ4JQvJGBlfZj4vWW2ATlvafJzp961/URstAItBI7JFngHYV93wkk10ULTF+OX0rJ6jf1++1F5+F8Bo8ItjAjD6b2Xamye0MbMf2V8davH1ay3ggz/TQEMf97WzW2mTLLsLoF/tRi3dtE1Jn7RpEzSlHmIvjsPsWRkHOWcrsDB5F83yuTTqvAN5erqvjkl93bMxZocbwFUmau7Fm+/AHqUtQtay7/w+dSnlPnVL9ydoybZ+kBTybdMu/dT1vrqezo77pqM1HLKMnjpT3fvt83/dPvJc8ijjUwC2X14LZZFZz7qdBaAlkwV+Uz6xQXPcvi9mCbZudwnBHoNt/cmoanaqxloBke2FA5Kc5aqxCL9pJkgzYtOWmQerbW/fBzhM3oimmUoUfcygkucCIas0ZVUEvABYZ1k1A6fsr8BrTR17xmP4rZSF5Jv5In/oWbzifb2zRpJgPIHqtXgzAGw9U+BX/5BJ+dYpjyk3l59UG73VderKLcOnfe/CYNwTgU8nOhjPi11pAEsfU4+2v2h6THubtiH5Db2w4bw778mAK+W3xnmSE+mD9HzaCWiVmdO0UzNAOfa+1jRM+zLt7+5vJPm4pn45mfTPT6cG1kTMpczNeEACQjAzGdnoFAA6DSG8iKkFcgtl1HDmYi0TbJ10InjwVAOby7/8XqRd7V8RnNXQQOkCBYYda8uPzvpNg5nOextlG4mY5omxsIXGHnMnYjR1pCyjnV0AWPfFCYKTIbBx7lOU9HsB2DZfYfHZOcGCMPZHfKds8Cn3zssxIxS50tegbRmiPRXrXR5q2h85qKi5ovJqD+PeAYoAocs3zhGlTGdS7JHbm6Ao+TmzcPp7753bA8uxZMlBOZl7WiwjYhxi1sKiiMg+p5P4ek9l6h11CtQa77LsaQjS2CQY3JniZeABr6Ij0+QYpRkUAnj5Xs41p+D97tYjXf+86pXVBo4EWkIj+oohOSU0Z8GE+g1NJmBhERc6nLbhyR7AX8ZFZiCNGDzW57evBxjk1D384B3bWCszhL70l/Q5aTCNatIlA6BJ//ybsdrp9uxN8s12tPYpyW5etuc9qDvZpnTw05FwkEFmYI/zOO8tu9jTiW9q7aBBgoR834tTjynttO/5ezriiwjxh6bTkT8uz3fl35mBRQ5ST7MNy4IyYeLCmJKmBtZ8EsDQz8J81MD6evsStYOdS9td+lPgLvmUADZ1rE7WAtjEntQcL9s+IEsIDHn9ngKv6lIBUdnZkpMjR57i01YAl9ihO9yb/UV36L8P+Q4f44WvnYgqMLX8mPxxZ2ArOdEB1MqKVg2s7HIBWNufBwDL+6YOTAB7bNVI8sSBBT/aRqvk+s7AUos/5e3ozo2WMgP7ZNduu7h2yHXd9TnBbOMG9+UOOurv+1CNGRAnjQC0U+amnXgaC/3IT3Q8daxkrGQ6E0jI8sQWOf60pbds3haA44yxF3zKlhJU0q77sU70xE7kMwawn/6xTuIqTbaiM73MK9PRp1GahmYbA4G0nkKFWJeTkmmfoXcAWDKwvH/FwI5cX7fR8oTKmFI5GVYALAJQmdBqFQZroYsnvaM/R2lOzVo6Nj2vPsk95RSpQCj92eO1cVs36rjB3npH7+P93jai65dSKHPLLyJnLf7amaAK/asdReh7tXMMkmPACrpXrW9H2JUJeP2n9gGvqQTUJlmIDK5ZgS7DrxpYrYrvRVkC4IXLDfS85Zd+3N8zdmeyDWxX9uNnLQCoqG9n4jsLumncwTSACkGHn/pkeg/AyKdWPapHGFXJZRoDIr8NyMPQHAdwntEuBLzXQFkZQDuT48wy+MlI2A+2vCFX7KgA0AJ8wyH6S7G8x9FjqOaqbwr+nIlRf+SMGsDOhVWZaUVW//PnnxdNzOsOEtIIH6mJabwRLCYfaIdZhTTQM0BMmVOwkwAf2jA+7t1lAn2kJHxVn7cT7R0r1JcEsGnAJ3iDN4wdufMZ9W0rS77ZnL52higbWTWC72wkspNOYToG+rPBResDz1bgV0oBsKlnim8XUOnYnm2lUq6gSTqitIHc+6OxIIPTIR1Zef5NejmBrt6D/KRuu5+9+wd0o+/sTDKdKQt2zjaApZ8LZx372QDR1WVLpLGMPr62fRn9yNmyGvMNXjO44nf4WnZCQdZY7BnZutKHysDKT6gvKiFg1xNxW33ypH8kPiwFctySkQVgncUMcIutvGQi7MYen8bs6yW7epcyqkVngWn1f9lSA8g+IMOGvgC2F8uurbQEYlnkpBpYbAx9mkAMWgnAZvLmSM0d1BWALjD4DsDW9wdgY8dzERfyg65vnW0Mq35VBv5Vl59oKd6ZPV1CgF7oU/QAFF7A8SEDm/SijXxmgkNoMW0I7aReZp+4H/4nzSaP0j7ONqbezXuhc7VfteOMIZ8luYM8bFveM9uZ4NjP/f7p0zpRtaZwyzhLWOu85p0tWiBFtYQUi+fed99jX9OsTeQFmbkAKGzllohpWrIdr+1KAzrdU6lpKX5Nh9plKht5Quq9qn8zz2LdJQOtxCZom/ujFGtKzeFVGTSMIv1F2AB1GQn9rC2PND0iY6EIlehZ/YqCY72rMpil1FodbLqsMRBtINy//K3Otf68tgVxob9Au2ijnz6xyn1SkfviE4612isPBYAu5RL/zsIWDh1wfw3kT/bgOEv1q1YIqo0CDStT2Fu9QKMN9NraO7vWiR417dXjzUsZJS38qj65m1U+YJqo/bWDwcel3M3TM66zLVUpYgdYSwo+6HjFl/sPeGM8e8q/mS4eeJuZBtW6nPJ5nHQpWgLM3AdWU3gJtnT3tyWnXuSmUovFZ39avpZu9f3ItMatVf9WyN6bVvIk/jmr6sDkjoCVNUcGPTXXGY4Jdu10Vtta6QkA3eBLQVYEa2pPU+wCxtXf2l9YYztGr6YCkWXvEbiCDoPLliGAsksPJJve9aFq4wiO9beeoU+nPRaF3eUIGFV9zgw1tC97VA5GjpaxZQCTYAfDCx8STOsZ0SEz4dmHSuCXoy47pjFKZyvbkvJoHZMeIPAtf76nQS5jqAxhRdaWugieLAf9PffZt8qu+TsF7LGrSiQCoAFj1meC4kt+G8RlQJ7PJx3QmezndJwpY9zfJLgAKwEMjq2HvgOy6ZgFDDy78Pmz5Vb8K79UhqiAmjJ/Rc+vbccsINCx7W/s1AThDWBN8QAw6MEZY43EfbMdKv5luUwGP9C9ZtJyJqjawRaZNwK4m9+a7q8aWPtlXVdGtCf6vfC11yAQOMkDfPjw8+4L7UN76IncU1rFbEjSyEB6yZbqWqvOVTag96W1fZKvUImFEhQFejV9nltplf4fX1WgpXx82eY7CBYNflrJDJUOlc1XKZmOp61FYoAegJa+/7bsIrwpXh0bT3Bne6axLBvh4M6AqParrXuK4cgf13TkqexK6gq0TJmDbnKCVdqHv+tyopFsQH7KzgoynIV67FK098gfsotNOJ8ls6ZBGQd/oL/GAOJPB8DGWC1j6PvBbUWDtJ/bH8dzXLuAtvWh9A6Z9iLyI3zbvpn3Jlr9Z9vmmusq/Tt7JZNxrJkaB5T2k40jFCh8+u03b6MFUPv8teqDdI3MEBH9BZpwhA3iDKT6R89nlmeWHGwCtKFn6tMCGNFOOU4xpA1UD3YLjPrZFNqOqsEbzmAbCAG6BprQtGpgy7BgdBLAwgwEWH/r+6qrFIAt0JGOgV0FtlNa/dH2U3ZqOAodANBG185wMe6jFgOZHrWNSEXrdYzrbsuriW/wauXDUPfAGDPvhF60Y6NIZjRowjjSAVk2Vn8y+pmgD8Oylbq3QJLxMXiV6Dqb0fvG9sI8H2YhEPtRR8netXzpzAAO1S8ZCY74KzlFkZA76AxPnzKCAipZZpAyxWluKROV9egpu56SxfB5y6oFGE8bXau2+FXZ/SyvsHItRTz1dMj9Hot0oPkCT/qEj803spMaB3WijFvXPN3XjjX38ctDIZAPgQICLGqPD/A7fHFgIwfUskwZSAJYQGpmTCe4Q5ZELwGR/IdsZV1V2h3syvVQ62Xq3Jz+2rzrBycA4/s0zmnPxH+caNYOZ9+wD5bDtjf08zlQqm/pC/aGa1wng5566f6G7ZvtZJvIJYHpBK/wOvly+B8Jg0H0d/ekTiZPeHzbobZbs6/cd4BFOei/+gQtfc/uGRk8FIBtkLLo460GDX7aEa7nbG/ta+9yMhOzj269bcGpfb/HJadrjm0bhJ9MuqRtdGLIWdbt6y/foe/z3bX14wnSKnPlFbgGPcwENRJoUFZT92kTJx1vmS3fV5nGA/Rp4+bfUn6nr+0yDYyI0Qw+V/+qBrbA4QSw5XMKwJavKB6kf3UWvL9DH0zPlea67uuEhnyZF+DZt1JzTvKDLHGNi0DYw1zGCxrV+07ChD7hzwCkKf6PMivnb7vdhbPm87125TUgal72Ggfu591pj7CJ+W5okjy8ZNt4qng27QfXkscpK2kXkhdcz779qC3Ly4kONhmf7FDSePuN5i/fgV1Ey/8BZ9hX8bccB1MAAAAASUVORK5CYII="/>
          <p:cNvSpPr>
            <a:spLocks noChangeAspect="1" noChangeArrowheads="1"/>
          </p:cNvSpPr>
          <p:nvPr/>
        </p:nvSpPr>
        <p:spPr bwMode="auto">
          <a:xfrm>
            <a:off x="2015533" y="2758376"/>
            <a:ext cx="7120984" cy="4747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4" name="Picture 23"/>
          <p:cNvPicPr>
            <a:picLocks noChangeAspect="1"/>
          </p:cNvPicPr>
          <p:nvPr/>
        </p:nvPicPr>
        <p:blipFill>
          <a:blip r:embed="rId3"/>
          <a:stretch>
            <a:fillRect/>
          </a:stretch>
        </p:blipFill>
        <p:spPr>
          <a:xfrm>
            <a:off x="719064" y="1405441"/>
            <a:ext cx="8999983" cy="837865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183268" y="266700"/>
            <a:ext cx="7611570" cy="2846933"/>
          </a:xfrm>
          <a:prstGeom prst="rect">
            <a:avLst/>
          </a:prstGeom>
        </p:spPr>
        <p:txBody>
          <a:bodyPr lIns="0" tIns="0" rIns="0" bIns="0" rtlCol="0" anchor="t">
            <a:spAutoFit/>
          </a:bodyPr>
          <a:lstStyle/>
          <a:p>
            <a:pPr algn="ctr">
              <a:lnSpc>
                <a:spcPts val="7419"/>
              </a:lnSpc>
              <a:spcBef>
                <a:spcPct val="0"/>
              </a:spcBef>
            </a:pPr>
            <a:r>
              <a:rPr lang="en-US" sz="4400" b="1" dirty="0">
                <a:latin typeface="Times New Roman" panose="02020603050405020304" pitchFamily="18" charset="0"/>
                <a:cs typeface="Times New Roman" panose="02020603050405020304" pitchFamily="18" charset="0"/>
              </a:rPr>
              <a:t>THE KEY TENSIONS AND PERFORMANCE CHALLENGES</a:t>
            </a:r>
            <a:endParaRPr lang="en-US" sz="4400" b="1" dirty="0">
              <a:latin typeface="Times New Roman" panose="02020603050405020304" pitchFamily="18" charset="0"/>
              <a:cs typeface="Times New Roman" panose="02020603050405020304" pitchFamily="18" charset="0"/>
              <a:sym typeface="Poppins"/>
            </a:endParaRPr>
          </a:p>
        </p:txBody>
      </p:sp>
      <p:sp>
        <p:nvSpPr>
          <p:cNvPr id="9" name="TextBox 9"/>
          <p:cNvSpPr txBox="1"/>
          <p:nvPr/>
        </p:nvSpPr>
        <p:spPr>
          <a:xfrm>
            <a:off x="530135" y="3860776"/>
            <a:ext cx="8186526" cy="3877985"/>
          </a:xfrm>
          <a:prstGeom prst="rect">
            <a:avLst/>
          </a:prstGeom>
        </p:spPr>
        <p:txBody>
          <a:bodyPr wrap="square" lIns="0" tIns="0" rIns="0" bIns="0" rtlCol="0" anchor="t">
            <a:spAutoFit/>
          </a:bodyPr>
          <a:lstStyle/>
          <a:p>
            <a:pPr marL="457200" indent="-457200" algn="just" fontAlgn="base">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performance of employees at Ikea were impacted by poor working conditions due to irregular and unpredictable schedules, high workload and low salary (Bloomberg, 2024). </a:t>
            </a:r>
          </a:p>
          <a:p>
            <a:pPr marL="457200" indent="-457200" algn="just" fontAlgn="base">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IKEA experienced extensive employee departures that accounted for 62,000 employees, leaving IKEA due to its extensive workload and employees as its shortage (Bloomberg, 2024). </a:t>
            </a:r>
          </a:p>
        </p:txBody>
      </p:sp>
      <p:grpSp>
        <p:nvGrpSpPr>
          <p:cNvPr id="10" name="Group 10"/>
          <p:cNvGrpSpPr/>
          <p:nvPr/>
        </p:nvGrpSpPr>
        <p:grpSpPr>
          <a:xfrm>
            <a:off x="9725782" y="2263908"/>
            <a:ext cx="6585421" cy="6384791"/>
            <a:chOff x="0" y="0"/>
            <a:chExt cx="812800" cy="812800"/>
          </a:xfrm>
        </p:grpSpPr>
        <p:sp>
          <p:nvSpPr>
            <p:cNvPr id="11" name="Freeform 11"/>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3"/>
              <a:stretch>
                <a:fillRect t="-24931" b="-24931"/>
              </a:stretch>
            </a:blipFill>
          </p:spPr>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9216671" y="173784"/>
            <a:ext cx="8512579" cy="2846933"/>
          </a:xfrm>
          <a:prstGeom prst="rect">
            <a:avLst/>
          </a:prstGeom>
        </p:spPr>
        <p:txBody>
          <a:bodyPr wrap="square" lIns="0" tIns="0" rIns="0" bIns="0" rtlCol="0" anchor="t">
            <a:spAutoFit/>
          </a:bodyPr>
          <a:lstStyle/>
          <a:p>
            <a:pPr algn="ctr">
              <a:lnSpc>
                <a:spcPts val="7419"/>
              </a:lnSpc>
              <a:spcBef>
                <a:spcPct val="0"/>
              </a:spcBef>
            </a:pPr>
            <a:r>
              <a:rPr lang="en-US" sz="4000" b="1" dirty="0">
                <a:latin typeface="Times New Roman" panose="02020603050405020304" pitchFamily="18" charset="0"/>
                <a:cs typeface="Times New Roman" panose="02020603050405020304" pitchFamily="18" charset="0"/>
              </a:rPr>
              <a:t>GAPS REGARDING JOB DESIGN &amp; JOB SATISFACTION THE ORGANISATION IS FACING</a:t>
            </a:r>
          </a:p>
        </p:txBody>
      </p:sp>
      <p:sp>
        <p:nvSpPr>
          <p:cNvPr id="9" name="TextBox 9"/>
          <p:cNvSpPr txBox="1"/>
          <p:nvPr/>
        </p:nvSpPr>
        <p:spPr>
          <a:xfrm>
            <a:off x="8864717" y="3964726"/>
            <a:ext cx="9216489" cy="3877985"/>
          </a:xfrm>
          <a:prstGeom prst="rect">
            <a:avLst/>
          </a:prstGeom>
        </p:spPr>
        <p:txBody>
          <a:bodyPr wrap="square" lIns="0" tIns="0" rIns="0" bIns="0" rtlCol="0" anchor="t">
            <a:spAutoFit/>
          </a:bodyPr>
          <a:lstStyle/>
          <a:p>
            <a:pPr marL="457200" indent="-457200" algn="just" fontAlgn="base">
              <a:lnSpc>
                <a:spcPct val="15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IKEA has outlined its aim to cut around 3% of Inter IKEA's 27,500 employees by laying off 850 workers for cost cutting and due to consumer demand falls (Reid, 2026). </a:t>
            </a:r>
          </a:p>
          <a:p>
            <a:pPr marL="457200" indent="-457200" algn="just" fontAlgn="base">
              <a:lnSpc>
                <a:spcPct val="15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layoff is done by IKEA to improve cost cutting along with shortening the decision making process to concentrate on enhancing performance of the brand (Reid, 2026). </a:t>
            </a:r>
          </a:p>
        </p:txBody>
      </p:sp>
      <p:pic>
        <p:nvPicPr>
          <p:cNvPr id="23" name="Picture 22"/>
          <p:cNvPicPr>
            <a:picLocks noChangeAspect="1"/>
          </p:cNvPicPr>
          <p:nvPr/>
        </p:nvPicPr>
        <p:blipFill>
          <a:blip r:embed="rId3"/>
          <a:stretch>
            <a:fillRect/>
          </a:stretch>
        </p:blipFill>
        <p:spPr>
          <a:xfrm>
            <a:off x="318702" y="173784"/>
            <a:ext cx="8271722" cy="8858148"/>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3124199" y="601720"/>
            <a:ext cx="13581003" cy="1780937"/>
          </a:xfrm>
          <a:prstGeom prst="rect">
            <a:avLst/>
          </a:prstGeom>
        </p:spPr>
        <p:txBody>
          <a:bodyPr wrap="square" lIns="0" tIns="0" rIns="0" bIns="0" rtlCol="0" anchor="t">
            <a:spAutoFit/>
          </a:bodyPr>
          <a:lstStyle/>
          <a:p>
            <a:pPr algn="ctr">
              <a:lnSpc>
                <a:spcPts val="7419"/>
              </a:lnSpc>
              <a:spcBef>
                <a:spcPct val="0"/>
              </a:spcBef>
            </a:pPr>
            <a:r>
              <a:rPr lang="en-US" sz="4000" b="1" dirty="0">
                <a:latin typeface="Times New Roman" panose="02020603050405020304" pitchFamily="18" charset="0"/>
                <a:cs typeface="Times New Roman" panose="02020603050405020304" pitchFamily="18" charset="0"/>
              </a:rPr>
              <a:t>INFLUENCE OF AI AND DIGITAL TECHNOLOGIES ON JOB DESIGN &amp; JOB SATISFACTION OF IKEA</a:t>
            </a:r>
          </a:p>
        </p:txBody>
      </p:sp>
      <p:sp>
        <p:nvSpPr>
          <p:cNvPr id="9" name="TextBox 9"/>
          <p:cNvSpPr txBox="1"/>
          <p:nvPr/>
        </p:nvSpPr>
        <p:spPr>
          <a:xfrm>
            <a:off x="1583161" y="3644394"/>
            <a:ext cx="15815272" cy="2866169"/>
          </a:xfrm>
          <a:prstGeom prst="rect">
            <a:avLst/>
          </a:prstGeom>
        </p:spPr>
        <p:txBody>
          <a:bodyPr wrap="square" lIns="0" tIns="0" rIns="0" bIns="0" rtlCol="0" anchor="t">
            <a:spAutoFit/>
          </a:bodyPr>
          <a:lstStyle/>
          <a:p>
            <a:pPr marL="457200" indent="-457200" algn="just" fontAlgn="base">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AI is being utilized in IKEA for transforming its recruitment and internal mobility by automating customer engagement and supply chain management (Robbins, 2026). </a:t>
            </a:r>
          </a:p>
          <a:p>
            <a:pPr marL="457200" indent="-457200" algn="just" fontAlgn="base">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IKEA provided reskilling programs to around 8500 staff for managing AI that took 47% of customer queries and addressed it (Robbins, 2026).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2151717" y="-21630"/>
            <a:ext cx="13984565" cy="783869"/>
          </a:xfrm>
          <a:prstGeom prst="rect">
            <a:avLst/>
          </a:prstGeom>
        </p:spPr>
        <p:txBody>
          <a:bodyPr wrap="square" lIns="0" tIns="0" rIns="0" bIns="0" rtlCol="0" anchor="t">
            <a:spAutoFit/>
          </a:bodyPr>
          <a:lstStyle/>
          <a:p>
            <a:pPr algn="ctr">
              <a:lnSpc>
                <a:spcPts val="7419"/>
              </a:lnSpc>
              <a:spcBef>
                <a:spcPct val="0"/>
              </a:spcBef>
            </a:pPr>
            <a:r>
              <a:rPr lang="en-US" sz="2400" b="1" dirty="0">
                <a:latin typeface="Times New Roman" panose="02020603050405020304" pitchFamily="18" charset="0"/>
                <a:cs typeface="Times New Roman" panose="02020603050405020304" pitchFamily="18" charset="0"/>
              </a:rPr>
              <a:t>CURRENT ISSUES FACED BY IKEA REGARDING JOB DESIGN &amp; JOB SATISFACTION AT IKEA</a:t>
            </a:r>
            <a:endParaRPr lang="en-US" sz="2400" b="1" dirty="0">
              <a:latin typeface="Times New Roman" panose="02020603050405020304" pitchFamily="18" charset="0"/>
              <a:cs typeface="Times New Roman" panose="02020603050405020304" pitchFamily="18" charset="0"/>
              <a:sym typeface="Poppins"/>
            </a:endParaRPr>
          </a:p>
        </p:txBody>
      </p:sp>
      <p:sp>
        <p:nvSpPr>
          <p:cNvPr id="9" name="TextBox 9"/>
          <p:cNvSpPr txBox="1"/>
          <p:nvPr/>
        </p:nvSpPr>
        <p:spPr>
          <a:xfrm>
            <a:off x="11376248" y="1759124"/>
            <a:ext cx="6099343" cy="7298152"/>
          </a:xfrm>
          <a:prstGeom prst="rect">
            <a:avLst/>
          </a:prstGeom>
        </p:spPr>
        <p:txBody>
          <a:bodyPr wrap="square" lIns="0" tIns="0" rIns="0" bIns="0" rtlCol="0" anchor="t">
            <a:spAutoFit/>
          </a:bodyPr>
          <a:lstStyle/>
          <a:p>
            <a:pPr marL="457200" indent="-457200" algn="just" fontAlgn="base">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It has been identified that IKEA is aiming to cut around 3% of Inter IKEA's 27,500 employees by laying off 850 workers due to decline in sales (Reid, 2026). </a:t>
            </a:r>
          </a:p>
          <a:p>
            <a:pPr marL="457200" indent="-457200" algn="just" fontAlgn="base">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However, IKEA is offering training to its employees that led to the generation of €1.3 billion sales in the financial year 2022 (Robbins, 2026).</a:t>
            </a:r>
          </a:p>
        </p:txBody>
      </p:sp>
      <p:pic>
        <p:nvPicPr>
          <p:cNvPr id="11" name="Picture 10">
            <a:extLst>
              <a:ext uri="{FF2B5EF4-FFF2-40B4-BE49-F238E27FC236}">
                <a16:creationId xmlns:a16="http://schemas.microsoft.com/office/drawing/2014/main" id="{76C3B8D6-3BA7-408E-B093-5CF9E311DF22}"/>
              </a:ext>
            </a:extLst>
          </p:cNvPr>
          <p:cNvPicPr>
            <a:picLocks noChangeAspect="1"/>
          </p:cNvPicPr>
          <p:nvPr/>
        </p:nvPicPr>
        <p:blipFill rotWithShape="1">
          <a:blip r:embed="rId3"/>
          <a:srcRect l="27014" t="1165" b="917"/>
          <a:stretch/>
        </p:blipFill>
        <p:spPr>
          <a:xfrm>
            <a:off x="623049" y="1044663"/>
            <a:ext cx="9498261" cy="7771245"/>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B5D2F964-3B45-4C20-A383-7969201DE446}"/>
              </a:ext>
            </a:extLst>
          </p:cNvPr>
          <p:cNvSpPr txBox="1"/>
          <p:nvPr/>
        </p:nvSpPr>
        <p:spPr>
          <a:xfrm>
            <a:off x="3023320" y="9057276"/>
            <a:ext cx="3542103" cy="95410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news link: https://www.peoplematters.in/news/business/ikea-franchiser-cuts-850-jobs-amid-falling-consumer-spending-49799</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4679504" y="-76770"/>
            <a:ext cx="7611570" cy="948978"/>
          </a:xfrm>
          <a:prstGeom prst="rect">
            <a:avLst/>
          </a:prstGeom>
        </p:spPr>
        <p:txBody>
          <a:bodyPr lIns="0" tIns="0" rIns="0" bIns="0" rtlCol="0" anchor="t">
            <a:spAutoFit/>
          </a:bodyPr>
          <a:lstStyle/>
          <a:p>
            <a:pPr algn="ctr">
              <a:lnSpc>
                <a:spcPts val="7419"/>
              </a:lnSpc>
              <a:spcBef>
                <a:spcPct val="0"/>
              </a:spcBef>
            </a:pPr>
            <a:r>
              <a:rPr lang="en-GB" sz="4000" b="1" dirty="0">
                <a:latin typeface="Times New Roman" panose="02020603050405020304" pitchFamily="18" charset="0"/>
                <a:cs typeface="Times New Roman" panose="02020603050405020304" pitchFamily="18" charset="0"/>
              </a:rPr>
              <a:t>ROOT-CAUSE ANALYSIS</a:t>
            </a:r>
          </a:p>
        </p:txBody>
      </p:sp>
      <p:sp>
        <p:nvSpPr>
          <p:cNvPr id="9" name="TextBox 9"/>
          <p:cNvSpPr txBox="1"/>
          <p:nvPr/>
        </p:nvSpPr>
        <p:spPr>
          <a:xfrm>
            <a:off x="647056" y="872208"/>
            <a:ext cx="16633848" cy="1041632"/>
          </a:xfrm>
          <a:prstGeom prst="rect">
            <a:avLst/>
          </a:prstGeom>
        </p:spPr>
        <p:txBody>
          <a:bodyPr wrap="square" lIns="0" tIns="0" rIns="0" bIns="0" rtlCol="0" anchor="t">
            <a:spAutoFit/>
          </a:bodyPr>
          <a:lstStyle/>
          <a:p>
            <a:pPr algn="just">
              <a:lnSpc>
                <a:spcPct val="150000"/>
              </a:lnSpc>
            </a:pPr>
            <a:r>
              <a:rPr lang="en-US" sz="2400" b="1" i="1" dirty="0">
                <a:latin typeface="Times New Roman" panose="02020603050405020304" pitchFamily="18" charset="0"/>
                <a:cs typeface="Times New Roman" panose="02020603050405020304" pitchFamily="18" charset="0"/>
              </a:rPr>
              <a:t>Fishbone Diagram for Root cause analysis </a:t>
            </a:r>
            <a:endParaRPr lang="en-US" sz="2400" dirty="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Root cause analysis of IKEA based on Fishbone diagram</a:t>
            </a:r>
          </a:p>
        </p:txBody>
      </p:sp>
      <p:pic>
        <p:nvPicPr>
          <p:cNvPr id="23" name="Picture 22"/>
          <p:cNvPicPr>
            <a:picLocks noChangeAspect="1"/>
          </p:cNvPicPr>
          <p:nvPr/>
        </p:nvPicPr>
        <p:blipFill>
          <a:blip r:embed="rId3"/>
          <a:stretch>
            <a:fillRect/>
          </a:stretch>
        </p:blipFill>
        <p:spPr>
          <a:xfrm>
            <a:off x="1511153" y="2382334"/>
            <a:ext cx="15121680" cy="7585702"/>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1195414" y="-80470"/>
            <a:ext cx="4164716" cy="3420707"/>
            <a:chOff x="152400" y="27538"/>
            <a:chExt cx="461265" cy="378862"/>
          </a:xfrm>
        </p:grpSpPr>
        <p:sp>
          <p:nvSpPr>
            <p:cNvPr id="6" name="Freeform 6"/>
            <p:cNvSpPr/>
            <p:nvPr/>
          </p:nvSpPr>
          <p:spPr>
            <a:xfrm>
              <a:off x="228859" y="27538"/>
              <a:ext cx="384806" cy="271706"/>
            </a:xfrm>
            <a:custGeom>
              <a:avLst/>
              <a:gdLst/>
              <a:ahLst/>
              <a:cxnLst/>
              <a:rect l="l" t="t" r="r" b="b"/>
              <a:pathLst>
                <a:path w="627481" h="505841">
                  <a:moveTo>
                    <a:pt x="330184" y="5791"/>
                  </a:moveTo>
                  <a:lnTo>
                    <a:pt x="621146" y="239701"/>
                  </a:lnTo>
                  <a:cubicBezTo>
                    <a:pt x="625151" y="242921"/>
                    <a:pt x="627480" y="247782"/>
                    <a:pt x="627480" y="252921"/>
                  </a:cubicBezTo>
                  <a:cubicBezTo>
                    <a:pt x="627480" y="258060"/>
                    <a:pt x="625151" y="262921"/>
                    <a:pt x="621146" y="266141"/>
                  </a:cubicBezTo>
                  <a:lnTo>
                    <a:pt x="330184" y="500051"/>
                  </a:lnTo>
                  <a:cubicBezTo>
                    <a:pt x="320581" y="507772"/>
                    <a:pt x="306899" y="507772"/>
                    <a:pt x="297296" y="500051"/>
                  </a:cubicBezTo>
                  <a:lnTo>
                    <a:pt x="6334" y="266141"/>
                  </a:lnTo>
                  <a:cubicBezTo>
                    <a:pt x="2329" y="262921"/>
                    <a:pt x="0" y="258060"/>
                    <a:pt x="0" y="252921"/>
                  </a:cubicBezTo>
                  <a:cubicBezTo>
                    <a:pt x="0" y="247782"/>
                    <a:pt x="2329" y="242921"/>
                    <a:pt x="6334" y="239701"/>
                  </a:cubicBezTo>
                  <a:lnTo>
                    <a:pt x="297296" y="5791"/>
                  </a:lnTo>
                  <a:cubicBezTo>
                    <a:pt x="306899" y="-1930"/>
                    <a:pt x="320581" y="-1930"/>
                    <a:pt x="330184" y="5791"/>
                  </a:cubicBezTo>
                  <a:close/>
                </a:path>
              </a:pathLst>
            </a:custGeom>
            <a:solidFill>
              <a:srgbClr val="2FAA94"/>
            </a:solidFill>
          </p:spPr>
        </p:sp>
        <p:sp>
          <p:nvSpPr>
            <p:cNvPr id="7" name="TextBox 7"/>
            <p:cNvSpPr txBox="1"/>
            <p:nvPr/>
          </p:nvSpPr>
          <p:spPr>
            <a:xfrm>
              <a:off x="152400" y="47625"/>
              <a:ext cx="342900" cy="358775"/>
            </a:xfrm>
            <a:prstGeom prst="rect">
              <a:avLst/>
            </a:prstGeom>
          </p:spPr>
          <p:txBody>
            <a:bodyPr lIns="50800" tIns="50800" rIns="50800" bIns="50800" rtlCol="0" anchor="ctr"/>
            <a:lstStyle/>
            <a:p>
              <a:pPr algn="ctr">
                <a:lnSpc>
                  <a:spcPts val="3499"/>
                </a:lnSpc>
              </a:pPr>
              <a:endParaRPr/>
            </a:p>
          </p:txBody>
        </p:sp>
      </p:grpSp>
      <p:sp>
        <p:nvSpPr>
          <p:cNvPr id="8" name="TextBox 8"/>
          <p:cNvSpPr txBox="1"/>
          <p:nvPr/>
        </p:nvSpPr>
        <p:spPr>
          <a:xfrm>
            <a:off x="3276600" y="474782"/>
            <a:ext cx="13316471" cy="1897955"/>
          </a:xfrm>
          <a:prstGeom prst="rect">
            <a:avLst/>
          </a:prstGeom>
        </p:spPr>
        <p:txBody>
          <a:bodyPr wrap="square" lIns="0" tIns="0" rIns="0" bIns="0" rtlCol="0" anchor="t">
            <a:spAutoFit/>
          </a:bodyPr>
          <a:lstStyle/>
          <a:p>
            <a:pPr>
              <a:lnSpc>
                <a:spcPts val="7419"/>
              </a:lnSpc>
              <a:spcBef>
                <a:spcPct val="0"/>
              </a:spcBef>
            </a:pPr>
            <a:r>
              <a:rPr lang="en-US" sz="7200" b="1" dirty="0"/>
              <a:t>IDENTIFYING UNDERLYING DRIVERS OF THE CHALLENGES </a:t>
            </a:r>
          </a:p>
        </p:txBody>
      </p:sp>
      <p:grpSp>
        <p:nvGrpSpPr>
          <p:cNvPr id="17" name="Group 17"/>
          <p:cNvGrpSpPr/>
          <p:nvPr/>
        </p:nvGrpSpPr>
        <p:grpSpPr>
          <a:xfrm>
            <a:off x="15912752" y="6862440"/>
            <a:ext cx="3096010" cy="3424560"/>
            <a:chOff x="0" y="0"/>
            <a:chExt cx="647700" cy="520700"/>
          </a:xfrm>
        </p:grpSpPr>
        <p:sp>
          <p:nvSpPr>
            <p:cNvPr id="18" name="Freeform 18"/>
            <p:cNvSpPr/>
            <p:nvPr/>
          </p:nvSpPr>
          <p:spPr>
            <a:xfrm>
              <a:off x="10110" y="7429"/>
              <a:ext cx="627481" cy="505841"/>
            </a:xfrm>
            <a:custGeom>
              <a:avLst/>
              <a:gdLst/>
              <a:ahLst/>
              <a:cxnLst/>
              <a:rect l="l" t="t" r="r" b="b"/>
              <a:pathLst>
                <a:path w="627481" h="505841">
                  <a:moveTo>
                    <a:pt x="330184" y="5791"/>
                  </a:moveTo>
                  <a:lnTo>
                    <a:pt x="621146" y="239701"/>
                  </a:lnTo>
                  <a:cubicBezTo>
                    <a:pt x="625151" y="242921"/>
                    <a:pt x="627480" y="247782"/>
                    <a:pt x="627480" y="252921"/>
                  </a:cubicBezTo>
                  <a:cubicBezTo>
                    <a:pt x="627480" y="258060"/>
                    <a:pt x="625151" y="262921"/>
                    <a:pt x="621146" y="266141"/>
                  </a:cubicBezTo>
                  <a:lnTo>
                    <a:pt x="330184" y="500051"/>
                  </a:lnTo>
                  <a:cubicBezTo>
                    <a:pt x="320581" y="507772"/>
                    <a:pt x="306899" y="507772"/>
                    <a:pt x="297296" y="500051"/>
                  </a:cubicBezTo>
                  <a:lnTo>
                    <a:pt x="6334" y="266141"/>
                  </a:lnTo>
                  <a:cubicBezTo>
                    <a:pt x="2329" y="262921"/>
                    <a:pt x="0" y="258060"/>
                    <a:pt x="0" y="252921"/>
                  </a:cubicBezTo>
                  <a:cubicBezTo>
                    <a:pt x="0" y="247782"/>
                    <a:pt x="2329" y="242921"/>
                    <a:pt x="6334" y="239701"/>
                  </a:cubicBezTo>
                  <a:lnTo>
                    <a:pt x="297296" y="5791"/>
                  </a:lnTo>
                  <a:cubicBezTo>
                    <a:pt x="306899" y="-1930"/>
                    <a:pt x="320581" y="-1930"/>
                    <a:pt x="330184" y="5791"/>
                  </a:cubicBezTo>
                  <a:close/>
                </a:path>
              </a:pathLst>
            </a:custGeom>
            <a:solidFill>
              <a:srgbClr val="2FAA94"/>
            </a:solidFill>
          </p:spPr>
        </p:sp>
        <p:sp>
          <p:nvSpPr>
            <p:cNvPr id="19" name="TextBox 19"/>
            <p:cNvSpPr txBox="1"/>
            <p:nvPr/>
          </p:nvSpPr>
          <p:spPr>
            <a:xfrm>
              <a:off x="152400" y="47625"/>
              <a:ext cx="342900" cy="358775"/>
            </a:xfrm>
            <a:prstGeom prst="rect">
              <a:avLst/>
            </a:prstGeom>
          </p:spPr>
          <p:txBody>
            <a:bodyPr lIns="50800" tIns="50800" rIns="50800" bIns="50800" rtlCol="0" anchor="ctr"/>
            <a:lstStyle/>
            <a:p>
              <a:pPr algn="ctr">
                <a:lnSpc>
                  <a:spcPts val="3499"/>
                </a:lnSpc>
              </a:pPr>
              <a:endParaRPr/>
            </a:p>
          </p:txBody>
        </p:sp>
      </p:grpSp>
      <p:graphicFrame>
        <p:nvGraphicFramePr>
          <p:cNvPr id="20" name="Diagram 19"/>
          <p:cNvGraphicFramePr/>
          <p:nvPr>
            <p:extLst>
              <p:ext uri="{D42A27DB-BD31-4B8C-83A1-F6EECF244321}">
                <p14:modId xmlns:p14="http://schemas.microsoft.com/office/powerpoint/2010/main" val="1317293207"/>
              </p:ext>
            </p:extLst>
          </p:nvPr>
        </p:nvGraphicFramePr>
        <p:xfrm>
          <a:off x="2134821" y="2758376"/>
          <a:ext cx="14458250" cy="6019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503039" y="246956"/>
            <a:ext cx="6768751" cy="2729914"/>
          </a:xfrm>
          <a:prstGeom prst="rect">
            <a:avLst/>
          </a:prstGeom>
        </p:spPr>
        <p:txBody>
          <a:bodyPr wrap="square" lIns="0" tIns="0" rIns="0" bIns="0" rtlCol="0" anchor="t">
            <a:spAutoFit/>
          </a:bodyPr>
          <a:lstStyle/>
          <a:p>
            <a:pPr algn="just">
              <a:lnSpc>
                <a:spcPts val="7419"/>
              </a:lnSpc>
              <a:spcBef>
                <a:spcPct val="0"/>
              </a:spcBef>
            </a:pPr>
            <a:r>
              <a:rPr lang="en-US" sz="4000" b="1" dirty="0">
                <a:latin typeface="Times New Roman" panose="02020603050405020304" pitchFamily="18" charset="0"/>
                <a:cs typeface="Times New Roman" panose="02020603050405020304" pitchFamily="18" charset="0"/>
              </a:rPr>
              <a:t>LEADERSHIP BEHAVIOUR, ORGANISATIONAL STRUCTURE AT IKEA</a:t>
            </a:r>
            <a:endParaRPr lang="en-US" sz="4000" b="1" dirty="0">
              <a:latin typeface="Times New Roman" panose="02020603050405020304" pitchFamily="18" charset="0"/>
              <a:cs typeface="Times New Roman" panose="02020603050405020304" pitchFamily="18" charset="0"/>
              <a:sym typeface="Poppins"/>
            </a:endParaRPr>
          </a:p>
        </p:txBody>
      </p:sp>
      <p:sp>
        <p:nvSpPr>
          <p:cNvPr id="9" name="TextBox 9"/>
          <p:cNvSpPr txBox="1"/>
          <p:nvPr/>
        </p:nvSpPr>
        <p:spPr>
          <a:xfrm>
            <a:off x="215008" y="4931818"/>
            <a:ext cx="7056783" cy="2714654"/>
          </a:xfrm>
          <a:prstGeom prst="rect">
            <a:avLst/>
          </a:prstGeom>
        </p:spPr>
        <p:txBody>
          <a:bodyPr wrap="square" lIns="0" tIns="0" rIns="0" bIns="0" rtlCol="0" anchor="t">
            <a:spAutoFit/>
          </a:bodyPr>
          <a:lstStyle/>
          <a:p>
            <a:pPr marL="457200" indent="-457200" algn="just" fontAlgn="base">
              <a:lnSpc>
                <a:spcPct val="15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IKEA is focused on strengthening its digital leadership through establishing a digital networking, content marketing, and digitalised payments methods (Khan and Sarkar, 2024). </a:t>
            </a:r>
          </a:p>
          <a:p>
            <a:pPr marL="457200" indent="-457200" algn="just" fontAlgn="base">
              <a:lnSpc>
                <a:spcPct val="150000"/>
              </a:lnSpc>
              <a:buFont typeface="Wingdings" panose="05000000000000000000" pitchFamily="2" charset="2"/>
              <a:buChar char="Ø"/>
            </a:pPr>
            <a:r>
              <a:rPr lang="en-GB" sz="2000" dirty="0" err="1">
                <a:latin typeface="Times New Roman" panose="02020603050405020304" pitchFamily="18" charset="0"/>
                <a:cs typeface="Times New Roman" panose="02020603050405020304" pitchFamily="18" charset="0"/>
              </a:rPr>
              <a:t>Cronemyr</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Fundin</a:t>
            </a:r>
            <a:r>
              <a:rPr lang="en-GB" sz="2000" dirty="0">
                <a:latin typeface="Times New Roman" panose="02020603050405020304" pitchFamily="18" charset="0"/>
                <a:cs typeface="Times New Roman" panose="02020603050405020304" pitchFamily="18" charset="0"/>
              </a:rPr>
              <a:t> (2024) have also argued that organisational structure for dynamic capabilities for business such as IKEA needs to be organic and responsive.</a:t>
            </a:r>
          </a:p>
        </p:txBody>
      </p:sp>
      <p:pic>
        <p:nvPicPr>
          <p:cNvPr id="11" name="Picture 10">
            <a:extLst>
              <a:ext uri="{FF2B5EF4-FFF2-40B4-BE49-F238E27FC236}">
                <a16:creationId xmlns:a16="http://schemas.microsoft.com/office/drawing/2014/main" id="{8917A4DC-8D61-4F01-BE5E-647FF8DB169D}"/>
              </a:ext>
            </a:extLst>
          </p:cNvPr>
          <p:cNvPicPr>
            <a:picLocks noChangeAspect="1"/>
          </p:cNvPicPr>
          <p:nvPr/>
        </p:nvPicPr>
        <p:blipFill>
          <a:blip r:embed="rId3"/>
          <a:stretch>
            <a:fillRect/>
          </a:stretch>
        </p:blipFill>
        <p:spPr>
          <a:xfrm>
            <a:off x="7466208" y="0"/>
            <a:ext cx="10821791" cy="102870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381000" y="337646"/>
            <a:ext cx="17068799" cy="948978"/>
          </a:xfrm>
          <a:prstGeom prst="rect">
            <a:avLst/>
          </a:prstGeom>
        </p:spPr>
        <p:txBody>
          <a:bodyPr wrap="square" lIns="0" tIns="0" rIns="0" bIns="0" rtlCol="0" anchor="t">
            <a:spAutoFit/>
          </a:bodyPr>
          <a:lstStyle/>
          <a:p>
            <a:pPr algn="ctr">
              <a:lnSpc>
                <a:spcPts val="7419"/>
              </a:lnSpc>
              <a:spcBef>
                <a:spcPct val="0"/>
              </a:spcBef>
            </a:pPr>
            <a:r>
              <a:rPr lang="en-US" sz="4000" b="1" dirty="0">
                <a:latin typeface="Times New Roman" panose="02020603050405020304" pitchFamily="18" charset="0"/>
                <a:cs typeface="Times New Roman" panose="02020603050405020304" pitchFamily="18" charset="0"/>
              </a:rPr>
              <a:t>THE 5 WHYS FOR ANALYZING ROOT CAUSE OF THE ISSUES</a:t>
            </a:r>
            <a:endParaRPr lang="en-US" sz="4000" b="1" dirty="0">
              <a:latin typeface="Times New Roman" panose="02020603050405020304" pitchFamily="18" charset="0"/>
              <a:cs typeface="Times New Roman" panose="02020603050405020304" pitchFamily="18" charset="0"/>
              <a:sym typeface="Poppins"/>
            </a:endParaRPr>
          </a:p>
        </p:txBody>
      </p:sp>
      <p:graphicFrame>
        <p:nvGraphicFramePr>
          <p:cNvPr id="20" name="Diagram 19"/>
          <p:cNvGraphicFramePr/>
          <p:nvPr>
            <p:extLst>
              <p:ext uri="{D42A27DB-BD31-4B8C-83A1-F6EECF244321}">
                <p14:modId xmlns:p14="http://schemas.microsoft.com/office/powerpoint/2010/main" val="1961266822"/>
              </p:ext>
            </p:extLst>
          </p:nvPr>
        </p:nvGraphicFramePr>
        <p:xfrm>
          <a:off x="1524000" y="1714500"/>
          <a:ext cx="14554200" cy="822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8495928" y="895029"/>
            <a:ext cx="8640960" cy="1792991"/>
          </a:xfrm>
          <a:prstGeom prst="rect">
            <a:avLst/>
          </a:prstGeom>
        </p:spPr>
        <p:txBody>
          <a:bodyPr wrap="square" lIns="0" tIns="0" rIns="0" bIns="0" rtlCol="0" anchor="t">
            <a:spAutoFit/>
          </a:bodyPr>
          <a:lstStyle/>
          <a:p>
            <a:pPr algn="ctr">
              <a:lnSpc>
                <a:spcPts val="7419"/>
              </a:lnSpc>
              <a:spcBef>
                <a:spcPct val="0"/>
              </a:spcBef>
            </a:pPr>
            <a:r>
              <a:rPr lang="en-US" sz="4400" b="1" dirty="0">
                <a:latin typeface="Times New Roman" panose="02020603050405020304" pitchFamily="18" charset="0"/>
                <a:cs typeface="Times New Roman" panose="02020603050405020304" pitchFamily="18" charset="0"/>
              </a:rPr>
              <a:t>POLICY DESIGN AND CULTURE OF IKEA</a:t>
            </a:r>
            <a:endParaRPr lang="en-US" sz="4400" b="1" dirty="0">
              <a:latin typeface="Times New Roman" panose="02020603050405020304" pitchFamily="18" charset="0"/>
              <a:cs typeface="Times New Roman" panose="02020603050405020304" pitchFamily="18" charset="0"/>
              <a:sym typeface="Poppins"/>
            </a:endParaRPr>
          </a:p>
        </p:txBody>
      </p:sp>
      <p:sp>
        <p:nvSpPr>
          <p:cNvPr id="9" name="TextBox 9"/>
          <p:cNvSpPr txBox="1"/>
          <p:nvPr/>
        </p:nvSpPr>
        <p:spPr>
          <a:xfrm>
            <a:off x="8799636" y="3703340"/>
            <a:ext cx="8337252" cy="4886402"/>
          </a:xfrm>
          <a:prstGeom prst="rect">
            <a:avLst/>
          </a:prstGeom>
        </p:spPr>
        <p:txBody>
          <a:bodyPr wrap="square" lIns="0" tIns="0" rIns="0" bIns="0" rtlCol="0" anchor="t">
            <a:spAutoFit/>
          </a:bodyPr>
          <a:lstStyle/>
          <a:p>
            <a:pPr marL="457200" indent="-457200" algn="just" fontAlgn="base">
              <a:lnSpc>
                <a:spcPct val="15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IKEA integrates Diversity and Inclusion policy</a:t>
            </a:r>
          </a:p>
          <a:p>
            <a:pPr marL="457200" indent="-457200" algn="just" fontAlgn="base">
              <a:lnSpc>
                <a:spcPct val="15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IKEA integrates Performance and Development policy to review its partners' performance and their progress (Ikea foundation, 2024). </a:t>
            </a:r>
          </a:p>
        </p:txBody>
      </p:sp>
      <p:pic>
        <p:nvPicPr>
          <p:cNvPr id="21" name="Picture 20"/>
          <p:cNvPicPr>
            <a:picLocks noChangeAspect="1"/>
          </p:cNvPicPr>
          <p:nvPr/>
        </p:nvPicPr>
        <p:blipFill>
          <a:blip r:embed="rId3"/>
          <a:stretch>
            <a:fillRect/>
          </a:stretch>
        </p:blipFill>
        <p:spPr>
          <a:xfrm>
            <a:off x="271811" y="326449"/>
            <a:ext cx="7454645" cy="930801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1435915" y="474782"/>
            <a:ext cx="5142446" cy="2846933"/>
          </a:xfrm>
          <a:prstGeom prst="rect">
            <a:avLst/>
          </a:prstGeom>
        </p:spPr>
        <p:txBody>
          <a:bodyPr wrap="square" lIns="0" tIns="0" rIns="0" bIns="0" rtlCol="0" anchor="t">
            <a:spAutoFit/>
          </a:bodyPr>
          <a:lstStyle/>
          <a:p>
            <a:pPr algn="ctr">
              <a:lnSpc>
                <a:spcPts val="7419"/>
              </a:lnSpc>
              <a:spcBef>
                <a:spcPct val="0"/>
              </a:spcBef>
            </a:pPr>
            <a:r>
              <a:rPr lang="en-GB" sz="4400" b="1" dirty="0">
                <a:latin typeface="Times New Roman" panose="02020603050405020304" pitchFamily="18" charset="0"/>
                <a:cs typeface="Times New Roman" panose="02020603050405020304" pitchFamily="18" charset="0"/>
              </a:rPr>
              <a:t>TECHNOLOGY INTEGRATION AT IKEA</a:t>
            </a:r>
          </a:p>
        </p:txBody>
      </p:sp>
      <p:sp>
        <p:nvSpPr>
          <p:cNvPr id="9" name="TextBox 9"/>
          <p:cNvSpPr txBox="1"/>
          <p:nvPr/>
        </p:nvSpPr>
        <p:spPr>
          <a:xfrm>
            <a:off x="749061" y="3577230"/>
            <a:ext cx="5829300" cy="5816977"/>
          </a:xfrm>
          <a:prstGeom prst="rect">
            <a:avLst/>
          </a:prstGeom>
        </p:spPr>
        <p:txBody>
          <a:bodyPr wrap="square" lIns="0" tIns="0" rIns="0" bIns="0" rtlCol="0" anchor="t">
            <a:spAutoFit/>
          </a:bodyPr>
          <a:lstStyle/>
          <a:p>
            <a:pPr marL="571500" indent="-571500" algn="just" fontAlgn="base">
              <a:lnSpc>
                <a:spcPct val="15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IKEA leverages and uses AI and computer vision technologies (Ikea, 2023). </a:t>
            </a:r>
          </a:p>
          <a:p>
            <a:pPr marL="571500" indent="-571500" algn="just" fontAlgn="base">
              <a:lnSpc>
                <a:spcPct val="150000"/>
              </a:lnSpc>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Integrate AI neural networks and 3D printing for customized furniture manufacturing (Ikea, 2023). </a:t>
            </a:r>
          </a:p>
        </p:txBody>
      </p:sp>
      <p:pic>
        <p:nvPicPr>
          <p:cNvPr id="20" name="Picture 19"/>
          <p:cNvPicPr>
            <a:picLocks noChangeAspect="1"/>
          </p:cNvPicPr>
          <p:nvPr/>
        </p:nvPicPr>
        <p:blipFill>
          <a:blip r:embed="rId3"/>
          <a:stretch>
            <a:fillRect/>
          </a:stretch>
        </p:blipFill>
        <p:spPr>
          <a:xfrm>
            <a:off x="7101378" y="750696"/>
            <a:ext cx="11009526" cy="827900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4246612" y="644581"/>
            <a:ext cx="10002787" cy="1823000"/>
          </a:xfrm>
          <a:prstGeom prst="rect">
            <a:avLst/>
          </a:prstGeom>
        </p:spPr>
        <p:txBody>
          <a:bodyPr wrap="square" lIns="0" tIns="0" rIns="0" bIns="0" rtlCol="0" anchor="t">
            <a:spAutoFit/>
          </a:bodyPr>
          <a:lstStyle/>
          <a:p>
            <a:pPr algn="ctr">
              <a:lnSpc>
                <a:spcPts val="7419"/>
              </a:lnSpc>
              <a:spcBef>
                <a:spcPct val="0"/>
              </a:spcBef>
            </a:pPr>
            <a:r>
              <a:rPr lang="en-GB" sz="5400" b="1" dirty="0">
                <a:latin typeface="Times New Roman" panose="02020603050405020304" pitchFamily="18" charset="0"/>
                <a:cs typeface="Times New Roman" panose="02020603050405020304" pitchFamily="18" charset="0"/>
              </a:rPr>
              <a:t>EXTERNAL PRESSURES ANALYSIS</a:t>
            </a:r>
            <a:endParaRPr lang="en-US" sz="5400" b="1" dirty="0">
              <a:latin typeface="Times New Roman" panose="02020603050405020304" pitchFamily="18" charset="0"/>
              <a:cs typeface="Times New Roman" panose="02020603050405020304" pitchFamily="18" charset="0"/>
              <a:sym typeface="Poppins"/>
            </a:endParaRPr>
          </a:p>
        </p:txBody>
      </p:sp>
      <p:sp>
        <p:nvSpPr>
          <p:cNvPr id="9" name="TextBox 9"/>
          <p:cNvSpPr txBox="1"/>
          <p:nvPr/>
        </p:nvSpPr>
        <p:spPr>
          <a:xfrm>
            <a:off x="1417698" y="3121301"/>
            <a:ext cx="6507101" cy="5909310"/>
          </a:xfrm>
          <a:prstGeom prst="rect">
            <a:avLst/>
          </a:prstGeom>
        </p:spPr>
        <p:txBody>
          <a:bodyPr wrap="square" lIns="0" tIns="0" rIns="0" bIns="0" rtlCol="0" anchor="t">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External pressure including the following </a:t>
            </a:r>
          </a:p>
          <a:p>
            <a:pPr algn="just" fontAlgn="base">
              <a:lnSpc>
                <a:spcPct val="150000"/>
              </a:lnSpc>
            </a:pPr>
            <a:r>
              <a:rPr lang="en-US" sz="3200" b="1" dirty="0">
                <a:latin typeface="Times New Roman" panose="02020603050405020304" pitchFamily="18" charset="0"/>
                <a:cs typeface="Times New Roman" panose="02020603050405020304" pitchFamily="18" charset="0"/>
              </a:rPr>
              <a:t>Customer demands-</a:t>
            </a:r>
            <a:r>
              <a:rPr lang="en-US" sz="3200" dirty="0">
                <a:latin typeface="Times New Roman" panose="02020603050405020304" pitchFamily="18" charset="0"/>
                <a:cs typeface="Times New Roman" panose="02020603050405020304" pitchFamily="18" charset="0"/>
              </a:rPr>
              <a:t> 25.1% rise in retail consumption (NIQ, 2025).</a:t>
            </a:r>
          </a:p>
          <a:p>
            <a:pPr algn="just" fontAlgn="base">
              <a:lnSpc>
                <a:spcPct val="150000"/>
              </a:lnSpc>
            </a:pPr>
            <a:r>
              <a:rPr lang="en-US" sz="3200" b="1" dirty="0">
                <a:latin typeface="Times New Roman" panose="02020603050405020304" pitchFamily="18" charset="0"/>
                <a:cs typeface="Times New Roman" panose="02020603050405020304" pitchFamily="18" charset="0"/>
              </a:rPr>
              <a:t>Competitive rivalry- </a:t>
            </a:r>
            <a:r>
              <a:rPr lang="en-US" sz="3200" dirty="0">
                <a:latin typeface="Times New Roman" panose="02020603050405020304" pitchFamily="18" charset="0"/>
                <a:cs typeface="Times New Roman" panose="02020603050405020304" pitchFamily="18" charset="0"/>
              </a:rPr>
              <a:t>Competitive complexities with the advancement of Ashley Furniture and </a:t>
            </a:r>
            <a:r>
              <a:rPr lang="en-US" sz="3200" dirty="0" err="1">
                <a:latin typeface="Times New Roman" panose="02020603050405020304" pitchFamily="18" charset="0"/>
                <a:cs typeface="Times New Roman" panose="02020603050405020304" pitchFamily="18" charset="0"/>
              </a:rPr>
              <a:t>Wayfair</a:t>
            </a:r>
            <a:r>
              <a:rPr lang="en-US" sz="3200" dirty="0">
                <a:latin typeface="Times New Roman" panose="02020603050405020304" pitchFamily="18" charset="0"/>
                <a:cs typeface="Times New Roman" panose="02020603050405020304" pitchFamily="18" charset="0"/>
              </a:rPr>
              <a:t> (Petro, 2025). </a:t>
            </a:r>
          </a:p>
        </p:txBody>
      </p:sp>
      <p:pic>
        <p:nvPicPr>
          <p:cNvPr id="22" name="Picture 21"/>
          <p:cNvPicPr>
            <a:picLocks noChangeAspect="1"/>
          </p:cNvPicPr>
          <p:nvPr/>
        </p:nvPicPr>
        <p:blipFill>
          <a:blip r:embed="rId3"/>
          <a:stretch>
            <a:fillRect/>
          </a:stretch>
        </p:blipFill>
        <p:spPr>
          <a:xfrm>
            <a:off x="8610600" y="2802916"/>
            <a:ext cx="9366271" cy="600471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2514600" y="0"/>
            <a:ext cx="13258800" cy="1823000"/>
          </a:xfrm>
          <a:prstGeom prst="rect">
            <a:avLst/>
          </a:prstGeom>
        </p:spPr>
        <p:txBody>
          <a:bodyPr wrap="square" lIns="0" tIns="0" rIns="0" bIns="0" rtlCol="0" anchor="t">
            <a:spAutoFit/>
          </a:bodyPr>
          <a:lstStyle/>
          <a:p>
            <a:pPr lvl="0" algn="ctr">
              <a:lnSpc>
                <a:spcPts val="7419"/>
              </a:lnSpc>
              <a:spcBef>
                <a:spcPct val="0"/>
              </a:spcBef>
            </a:pPr>
            <a:r>
              <a:rPr lang="en-US" sz="5400" b="1" dirty="0">
                <a:latin typeface="Times New Roman" pitchFamily="18" charset="0"/>
                <a:cs typeface="Times New Roman" pitchFamily="18" charset="0"/>
              </a:rPr>
              <a:t>INTERPRETATION OF THE ROOT CAUSE ANALYSIS</a:t>
            </a:r>
            <a:endParaRPr lang="en-US" sz="5400" u="none" strike="noStrike" dirty="0">
              <a:solidFill>
                <a:srgbClr val="000000"/>
              </a:solidFill>
              <a:latin typeface="Times New Roman" pitchFamily="18" charset="0"/>
              <a:ea typeface="Poppins"/>
              <a:cs typeface="Times New Roman" pitchFamily="18" charset="0"/>
              <a:sym typeface="Poppins"/>
            </a:endParaRPr>
          </a:p>
        </p:txBody>
      </p:sp>
      <p:sp>
        <p:nvSpPr>
          <p:cNvPr id="9" name="TextBox 9"/>
          <p:cNvSpPr txBox="1"/>
          <p:nvPr/>
        </p:nvSpPr>
        <p:spPr>
          <a:xfrm>
            <a:off x="935088" y="3559324"/>
            <a:ext cx="7992887" cy="4343497"/>
          </a:xfrm>
          <a:prstGeom prst="rect">
            <a:avLst/>
          </a:prstGeom>
        </p:spPr>
        <p:txBody>
          <a:bodyPr wrap="square" lIns="0" tIns="0" rIns="0" bIns="0" rtlCol="0" anchor="t">
            <a:spAutoFit/>
          </a:bodyPr>
          <a:lstStyle/>
          <a:p>
            <a:pPr marL="457200" indent="-457200" algn="just" fontAlgn="base">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Improvement is required in HR policy enhancement and management at IKEA. </a:t>
            </a:r>
          </a:p>
          <a:p>
            <a:pPr marL="457200" indent="-457200" algn="just" fontAlgn="base">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Integrate AI-based and data driven workforce planning and scheduling system to manage staffing level as per market demands (Krishnan and </a:t>
            </a:r>
            <a:r>
              <a:rPr lang="en-US" sz="3200" dirty="0" err="1">
                <a:latin typeface="Times New Roman" panose="02020603050405020304" pitchFamily="18" charset="0"/>
                <a:cs typeface="Times New Roman" panose="02020603050405020304" pitchFamily="18" charset="0"/>
              </a:rPr>
              <a:t>Arundathi</a:t>
            </a:r>
            <a:r>
              <a:rPr lang="en-US" sz="3200" dirty="0">
                <a:latin typeface="Times New Roman" panose="02020603050405020304" pitchFamily="18" charset="0"/>
                <a:cs typeface="Times New Roman" panose="02020603050405020304" pitchFamily="18" charset="0"/>
              </a:rPr>
              <a:t>, 2025). </a:t>
            </a:r>
          </a:p>
        </p:txBody>
      </p:sp>
      <p:pic>
        <p:nvPicPr>
          <p:cNvPr id="11" name="Picture 10">
            <a:extLst>
              <a:ext uri="{FF2B5EF4-FFF2-40B4-BE49-F238E27FC236}">
                <a16:creationId xmlns:a16="http://schemas.microsoft.com/office/drawing/2014/main" id="{8175BEE6-442A-4807-A5AC-AB69F33B964E}"/>
              </a:ext>
            </a:extLst>
          </p:cNvPr>
          <p:cNvPicPr>
            <a:picLocks noChangeAspect="1"/>
          </p:cNvPicPr>
          <p:nvPr/>
        </p:nvPicPr>
        <p:blipFill>
          <a:blip r:embed="rId3"/>
          <a:stretch>
            <a:fillRect/>
          </a:stretch>
        </p:blipFill>
        <p:spPr>
          <a:xfrm>
            <a:off x="9360027" y="1823000"/>
            <a:ext cx="8712965" cy="8217044"/>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1556533" y="474782"/>
            <a:ext cx="16274267" cy="1792991"/>
          </a:xfrm>
          <a:prstGeom prst="rect">
            <a:avLst/>
          </a:prstGeom>
        </p:spPr>
        <p:txBody>
          <a:bodyPr wrap="square" lIns="0" tIns="0" rIns="0" bIns="0" rtlCol="0" anchor="t">
            <a:spAutoFit/>
          </a:bodyPr>
          <a:lstStyle/>
          <a:p>
            <a:pPr lvl="0" algn="ctr">
              <a:lnSpc>
                <a:spcPts val="7419"/>
              </a:lnSpc>
              <a:spcBef>
                <a:spcPct val="0"/>
              </a:spcBef>
            </a:pPr>
            <a:r>
              <a:rPr lang="en-US" sz="4400" b="1" dirty="0">
                <a:solidFill>
                  <a:srgbClr val="000000"/>
                </a:solidFill>
                <a:latin typeface="Times New Roman" pitchFamily="18" charset="0"/>
                <a:ea typeface="Poppins"/>
                <a:cs typeface="Times New Roman" pitchFamily="18" charset="0"/>
                <a:sym typeface="Poppins"/>
              </a:rPr>
              <a:t>EVIDENCE-BASED RECOMMENDATION: STRATEGIC OVERVIEW</a:t>
            </a:r>
          </a:p>
        </p:txBody>
      </p:sp>
      <p:sp>
        <p:nvSpPr>
          <p:cNvPr id="9" name="TextBox 9"/>
          <p:cNvSpPr txBox="1"/>
          <p:nvPr/>
        </p:nvSpPr>
        <p:spPr>
          <a:xfrm>
            <a:off x="503040" y="3127276"/>
            <a:ext cx="17578167" cy="5232202"/>
          </a:xfrm>
          <a:prstGeom prst="rect">
            <a:avLst/>
          </a:prstGeom>
          <a:solidFill>
            <a:schemeClr val="accent2">
              <a:lumMod val="40000"/>
              <a:lumOff val="60000"/>
            </a:schemeClr>
          </a:solidFill>
        </p:spPr>
        <p:txBody>
          <a:bodyPr wrap="square" lIns="0" tIns="0" rIns="0" bIns="0" rtlCol="0" anchor="t">
            <a:spAutoFit/>
          </a:bodyPr>
          <a:lstStyle/>
          <a:p>
            <a:pPr algn="just">
              <a:lnSpc>
                <a:spcPts val="6789"/>
              </a:lnSpc>
            </a:pPr>
            <a:r>
              <a:rPr lang="en-US" sz="2800" dirty="0">
                <a:latin typeface="Times New Roman"/>
                <a:ea typeface="Times New Roman"/>
                <a:cs typeface="Times New Roman"/>
                <a:sym typeface="Times New Roman"/>
              </a:rPr>
              <a:t>● </a:t>
            </a:r>
            <a:r>
              <a:rPr lang="en-GB" sz="2800" dirty="0">
                <a:latin typeface="Times New Roman"/>
                <a:ea typeface="Times New Roman"/>
                <a:cs typeface="Times New Roman"/>
                <a:sym typeface="Times New Roman"/>
              </a:rPr>
              <a:t>IKEA should redesign jobs to improve retention and satisfaction </a:t>
            </a:r>
          </a:p>
          <a:p>
            <a:pPr algn="just">
              <a:lnSpc>
                <a:spcPts val="6789"/>
              </a:lnSpc>
            </a:pPr>
            <a:r>
              <a:rPr lang="en-GB" sz="2800" dirty="0">
                <a:latin typeface="Times New Roman"/>
                <a:ea typeface="Times New Roman"/>
                <a:cs typeface="Times New Roman"/>
                <a:sym typeface="Times New Roman"/>
              </a:rPr>
              <a:t>● It can prioritise scheduling and a balanced workload </a:t>
            </a:r>
          </a:p>
          <a:p>
            <a:pPr algn="just">
              <a:lnSpc>
                <a:spcPts val="6789"/>
              </a:lnSpc>
            </a:pPr>
            <a:r>
              <a:rPr lang="en-GB" sz="2800" dirty="0">
                <a:latin typeface="Times New Roman"/>
                <a:ea typeface="Times New Roman"/>
                <a:cs typeface="Times New Roman"/>
                <a:sym typeface="Times New Roman"/>
              </a:rPr>
              <a:t>● The voluntary turnover in 2024 reduced to 16%, which shows people-focused strategies are effective in improving employee retention (</a:t>
            </a:r>
            <a:r>
              <a:rPr lang="en-GB" sz="2800" dirty="0" err="1">
                <a:latin typeface="Times New Roman"/>
                <a:ea typeface="Times New Roman"/>
                <a:cs typeface="Times New Roman"/>
                <a:sym typeface="Times New Roman"/>
              </a:rPr>
              <a:t>Ingka</a:t>
            </a:r>
            <a:r>
              <a:rPr lang="en-GB" sz="2800" dirty="0">
                <a:latin typeface="Times New Roman"/>
                <a:ea typeface="Times New Roman"/>
                <a:cs typeface="Times New Roman"/>
                <a:sym typeface="Times New Roman"/>
              </a:rPr>
              <a:t> Group, 2025)</a:t>
            </a:r>
          </a:p>
          <a:p>
            <a:pPr algn="just">
              <a:lnSpc>
                <a:spcPts val="6789"/>
              </a:lnSpc>
            </a:pPr>
            <a:r>
              <a:rPr lang="en-GB" sz="2800" dirty="0">
                <a:latin typeface="Times New Roman"/>
                <a:ea typeface="Times New Roman"/>
                <a:cs typeface="Times New Roman"/>
                <a:sym typeface="Times New Roman"/>
              </a:rPr>
              <a:t>● Thus, it can expand digital and employee autonomy support</a:t>
            </a:r>
          </a:p>
          <a:p>
            <a:pPr algn="just">
              <a:lnSpc>
                <a:spcPts val="6789"/>
              </a:lnSpc>
            </a:pPr>
            <a:endParaRPr lang="en-US" sz="2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2719781" y="0"/>
            <a:ext cx="15568220" cy="2128788"/>
          </a:xfrm>
          <a:prstGeom prst="rect">
            <a:avLst/>
          </a:prstGeom>
        </p:spPr>
        <p:txBody>
          <a:bodyPr wrap="square" lIns="0" tIns="0" rIns="0" bIns="0" rtlCol="0" anchor="t">
            <a:spAutoFit/>
          </a:bodyPr>
          <a:lstStyle/>
          <a:p>
            <a:pPr algn="ctr">
              <a:lnSpc>
                <a:spcPts val="8325"/>
              </a:lnSpc>
            </a:pPr>
            <a:r>
              <a:rPr lang="en-US" sz="5400" b="1" dirty="0">
                <a:latin typeface="Times New Roman" panose="02020603050405020304" pitchFamily="18" charset="0"/>
                <a:ea typeface="Anton"/>
                <a:cs typeface="Times New Roman" panose="02020603050405020304" pitchFamily="18" charset="0"/>
                <a:sym typeface="Anton"/>
              </a:rPr>
              <a:t>RECOMMENDATION 1: REDESIGNING JOBS USING THE JOB CHARACTERISTICS MODEL</a:t>
            </a:r>
          </a:p>
        </p:txBody>
      </p:sp>
      <p:sp>
        <p:nvSpPr>
          <p:cNvPr id="9" name="TextBox 9"/>
          <p:cNvSpPr txBox="1"/>
          <p:nvPr/>
        </p:nvSpPr>
        <p:spPr>
          <a:xfrm>
            <a:off x="8429620" y="2214542"/>
            <a:ext cx="9067308" cy="6955622"/>
          </a:xfrm>
          <a:prstGeom prst="rect">
            <a:avLst/>
          </a:prstGeom>
        </p:spPr>
        <p:txBody>
          <a:bodyPr wrap="square" lIns="0" tIns="0" rIns="0" bIns="0" rtlCol="0" anchor="t">
            <a:spAutoFit/>
          </a:bodyPr>
          <a:lstStyle/>
          <a:p>
            <a:pPr algn="just">
              <a:lnSpc>
                <a:spcPts val="5238"/>
              </a:lnSpc>
            </a:pPr>
            <a:r>
              <a:rPr lang="en-US" sz="2400" dirty="0">
                <a:latin typeface="Times New Roman"/>
                <a:ea typeface="Times New Roman"/>
                <a:cs typeface="Times New Roman"/>
                <a:sym typeface="Times New Roman"/>
              </a:rPr>
              <a:t>●</a:t>
            </a:r>
            <a:r>
              <a:rPr lang="en-US" sz="2800" dirty="0">
                <a:latin typeface="Times New Roman"/>
                <a:ea typeface="Times New Roman"/>
                <a:cs typeface="Times New Roman"/>
                <a:sym typeface="Times New Roman"/>
              </a:rPr>
              <a:t>Higher autonomy improves job satisfaction and motivation (Hackman and Oldham model)</a:t>
            </a:r>
          </a:p>
          <a:p>
            <a:pPr algn="just">
              <a:lnSpc>
                <a:spcPts val="5238"/>
              </a:lnSpc>
            </a:pPr>
            <a:r>
              <a:rPr lang="en-US" sz="2800" dirty="0">
                <a:latin typeface="Times New Roman"/>
                <a:ea typeface="Times New Roman"/>
                <a:cs typeface="Times New Roman"/>
                <a:sym typeface="Times New Roman"/>
              </a:rPr>
              <a:t>●    The job characteristics model increases autonomy through self-scheduling as it expands skill variety using cross-training </a:t>
            </a:r>
          </a:p>
          <a:p>
            <a:pPr algn="just">
              <a:lnSpc>
                <a:spcPts val="5238"/>
              </a:lnSpc>
            </a:pPr>
            <a:r>
              <a:rPr lang="en-US" sz="2800" dirty="0">
                <a:latin typeface="Times New Roman"/>
                <a:ea typeface="Times New Roman"/>
                <a:cs typeface="Times New Roman"/>
                <a:sym typeface="Times New Roman"/>
              </a:rPr>
              <a:t>●    It improves feedback through digital coaching and enhances task significance by customer ownership </a:t>
            </a:r>
          </a:p>
          <a:p>
            <a:pPr algn="just">
              <a:lnSpc>
                <a:spcPts val="5238"/>
              </a:lnSpc>
            </a:pPr>
            <a:r>
              <a:rPr lang="en-US" sz="2800" dirty="0">
                <a:latin typeface="Times New Roman"/>
                <a:ea typeface="Times New Roman"/>
                <a:cs typeface="Times New Roman"/>
                <a:sym typeface="Times New Roman"/>
              </a:rPr>
              <a:t>●    The practices improved job satisfaction and employee motivation (CIPD, 2023)</a:t>
            </a:r>
          </a:p>
          <a:p>
            <a:pPr algn="just">
              <a:lnSpc>
                <a:spcPts val="6789"/>
              </a:lnSpc>
            </a:pPr>
            <a:endParaRPr lang="en-US" sz="2800" dirty="0"/>
          </a:p>
          <a:p>
            <a:pPr algn="just">
              <a:lnSpc>
                <a:spcPts val="6789"/>
              </a:lnSpc>
            </a:pPr>
            <a:endParaRPr lang="en-US" sz="2800" dirty="0"/>
          </a:p>
        </p:txBody>
      </p:sp>
      <p:sp>
        <p:nvSpPr>
          <p:cNvPr id="20" name="Freeform 4"/>
          <p:cNvSpPr/>
          <p:nvPr/>
        </p:nvSpPr>
        <p:spPr>
          <a:xfrm>
            <a:off x="791072" y="2806811"/>
            <a:ext cx="6906215" cy="5076793"/>
          </a:xfrm>
          <a:custGeom>
            <a:avLst/>
            <a:gdLst/>
            <a:ahLst/>
            <a:cxnLst/>
            <a:rect l="l" t="t" r="r" b="b"/>
            <a:pathLst>
              <a:path w="6382856" h="5076793">
                <a:moveTo>
                  <a:pt x="0" y="0"/>
                </a:moveTo>
                <a:lnTo>
                  <a:pt x="6382855" y="0"/>
                </a:lnTo>
                <a:lnTo>
                  <a:pt x="6382855" y="5076792"/>
                </a:lnTo>
                <a:lnTo>
                  <a:pt x="0" y="5076792"/>
                </a:lnTo>
                <a:lnTo>
                  <a:pt x="0" y="0"/>
                </a:lnTo>
                <a:close/>
              </a:path>
            </a:pathLst>
          </a:custGeom>
          <a:blipFill>
            <a:blip r:embed="rId3"/>
            <a:stretch>
              <a:fillRect/>
            </a:stretch>
          </a:blipFill>
        </p:spPr>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1618830" y="306811"/>
            <a:ext cx="16669170" cy="2128788"/>
          </a:xfrm>
          <a:prstGeom prst="rect">
            <a:avLst/>
          </a:prstGeom>
        </p:spPr>
        <p:txBody>
          <a:bodyPr wrap="square" lIns="0" tIns="0" rIns="0" bIns="0" rtlCol="0" anchor="t">
            <a:spAutoFit/>
          </a:bodyPr>
          <a:lstStyle/>
          <a:p>
            <a:pPr algn="ctr">
              <a:lnSpc>
                <a:spcPts val="8325"/>
              </a:lnSpc>
            </a:pPr>
            <a:r>
              <a:rPr lang="en-US" sz="5400" b="1" dirty="0">
                <a:latin typeface="Times New Roman" panose="02020603050405020304" pitchFamily="18" charset="0"/>
                <a:ea typeface="Anton"/>
                <a:cs typeface="Times New Roman" panose="02020603050405020304" pitchFamily="18" charset="0"/>
                <a:sym typeface="Anton"/>
              </a:rPr>
              <a:t>RECOMMENDATION 2: AI-ENABLED EMPLOYEE WELL-BEING AND WORKFORCE PLANNING</a:t>
            </a:r>
          </a:p>
        </p:txBody>
      </p:sp>
      <p:sp>
        <p:nvSpPr>
          <p:cNvPr id="9" name="TextBox 9"/>
          <p:cNvSpPr txBox="1"/>
          <p:nvPr/>
        </p:nvSpPr>
        <p:spPr>
          <a:xfrm>
            <a:off x="10728176" y="4639444"/>
            <a:ext cx="7056784" cy="1354538"/>
          </a:xfrm>
          <a:prstGeom prst="rect">
            <a:avLst/>
          </a:prstGeom>
        </p:spPr>
        <p:txBody>
          <a:bodyPr wrap="square" lIns="0" tIns="0" rIns="0" bIns="0" rtlCol="0" anchor="t">
            <a:spAutoFit/>
          </a:bodyPr>
          <a:lstStyle/>
          <a:p>
            <a:pPr algn="just">
              <a:lnSpc>
                <a:spcPts val="3499"/>
              </a:lnSpc>
              <a:spcBef>
                <a:spcPct val="0"/>
              </a:spcBef>
            </a:pPr>
            <a:r>
              <a:rPr lang="en-US" sz="4000" dirty="0">
                <a:solidFill>
                  <a:srgbClr val="000000"/>
                </a:solidFill>
                <a:latin typeface="Times New Roman" panose="02020603050405020304" pitchFamily="18" charset="0"/>
                <a:ea typeface="Poppins"/>
                <a:cs typeface="Times New Roman" panose="02020603050405020304" pitchFamily="18" charset="0"/>
                <a:sym typeface="Poppins"/>
              </a:rPr>
              <a:t>💻 AI Forecast → 📅 Smart Scheduling → ⚖️ Balanced Workload</a:t>
            </a:r>
          </a:p>
        </p:txBody>
      </p:sp>
      <p:sp>
        <p:nvSpPr>
          <p:cNvPr id="20" name="Freeform 4"/>
          <p:cNvSpPr/>
          <p:nvPr/>
        </p:nvSpPr>
        <p:spPr>
          <a:xfrm>
            <a:off x="287017" y="2765837"/>
            <a:ext cx="10441159" cy="7214351"/>
          </a:xfrm>
          <a:custGeom>
            <a:avLst/>
            <a:gdLst/>
            <a:ahLst/>
            <a:cxnLst/>
            <a:rect l="l" t="t" r="r" b="b"/>
            <a:pathLst>
              <a:path w="6228435" h="4937642">
                <a:moveTo>
                  <a:pt x="0" y="0"/>
                </a:moveTo>
                <a:lnTo>
                  <a:pt x="6228435" y="0"/>
                </a:lnTo>
                <a:lnTo>
                  <a:pt x="6228435" y="4937642"/>
                </a:lnTo>
                <a:lnTo>
                  <a:pt x="0" y="4937642"/>
                </a:lnTo>
                <a:lnTo>
                  <a:pt x="0" y="0"/>
                </a:lnTo>
                <a:close/>
              </a:path>
            </a:pathLst>
          </a:custGeom>
          <a:blipFill>
            <a:blip r:embed="rId3"/>
            <a:stretch>
              <a:fillRect/>
            </a:stretch>
          </a:blipFill>
        </p:spPr>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4071902" y="928658"/>
            <a:ext cx="10355349" cy="1064394"/>
          </a:xfrm>
          <a:prstGeom prst="rect">
            <a:avLst/>
          </a:prstGeom>
        </p:spPr>
        <p:txBody>
          <a:bodyPr wrap="square" lIns="0" tIns="0" rIns="0" bIns="0" rtlCol="0" anchor="t">
            <a:spAutoFit/>
          </a:bodyPr>
          <a:lstStyle/>
          <a:p>
            <a:pPr algn="ctr">
              <a:lnSpc>
                <a:spcPts val="8325"/>
              </a:lnSpc>
            </a:pPr>
            <a:r>
              <a:rPr lang="en-US" sz="7200" b="1" dirty="0">
                <a:latin typeface="Times New Roman" panose="02020603050405020304" pitchFamily="18" charset="0"/>
                <a:ea typeface="Anton"/>
                <a:cs typeface="Times New Roman" panose="02020603050405020304" pitchFamily="18" charset="0"/>
                <a:sym typeface="Anton"/>
              </a:rPr>
              <a:t>Implementation Strategy</a:t>
            </a:r>
          </a:p>
        </p:txBody>
      </p:sp>
      <p:sp>
        <p:nvSpPr>
          <p:cNvPr id="20" name="Freeform 4"/>
          <p:cNvSpPr/>
          <p:nvPr/>
        </p:nvSpPr>
        <p:spPr>
          <a:xfrm>
            <a:off x="3251209" y="2085974"/>
            <a:ext cx="11996733" cy="6265810"/>
          </a:xfrm>
          <a:custGeom>
            <a:avLst/>
            <a:gdLst/>
            <a:ahLst/>
            <a:cxnLst/>
            <a:rect l="l" t="t" r="r" b="b"/>
            <a:pathLst>
              <a:path w="11996733" h="6265810">
                <a:moveTo>
                  <a:pt x="0" y="0"/>
                </a:moveTo>
                <a:lnTo>
                  <a:pt x="11996733" y="0"/>
                </a:lnTo>
                <a:lnTo>
                  <a:pt x="11996733" y="6265810"/>
                </a:lnTo>
                <a:lnTo>
                  <a:pt x="0" y="6265810"/>
                </a:lnTo>
                <a:lnTo>
                  <a:pt x="0" y="0"/>
                </a:lnTo>
                <a:close/>
              </a:path>
            </a:pathLst>
          </a:custGeom>
          <a:blipFill>
            <a:blip r:embed="rId3"/>
            <a:stretch>
              <a:fillRect/>
            </a:stretch>
          </a:blipFill>
        </p:spPr>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3286084" y="500030"/>
            <a:ext cx="12344400" cy="1994970"/>
          </a:xfrm>
          <a:prstGeom prst="rect">
            <a:avLst/>
          </a:prstGeom>
        </p:spPr>
        <p:txBody>
          <a:bodyPr wrap="square" lIns="0" tIns="0" rIns="0" bIns="0" rtlCol="0" anchor="t">
            <a:spAutoFit/>
          </a:bodyPr>
          <a:lstStyle/>
          <a:p>
            <a:pPr algn="ctr">
              <a:lnSpc>
                <a:spcPts val="8325"/>
              </a:lnSpc>
            </a:pPr>
            <a:r>
              <a:rPr lang="en-US" sz="4400" b="1" dirty="0">
                <a:latin typeface="Times New Roman" panose="02020603050405020304" pitchFamily="18" charset="0"/>
                <a:ea typeface="Anton"/>
                <a:cs typeface="Times New Roman" panose="02020603050405020304" pitchFamily="18" charset="0"/>
                <a:sym typeface="Anton"/>
              </a:rPr>
              <a:t>MEASURING SUCCESS AND EXPECTED OUTCOME</a:t>
            </a:r>
          </a:p>
        </p:txBody>
      </p:sp>
      <p:sp>
        <p:nvSpPr>
          <p:cNvPr id="9" name="TextBox 9"/>
          <p:cNvSpPr txBox="1"/>
          <p:nvPr/>
        </p:nvSpPr>
        <p:spPr>
          <a:xfrm>
            <a:off x="11777206" y="4481095"/>
            <a:ext cx="6548162" cy="1846659"/>
          </a:xfrm>
          <a:prstGeom prst="rect">
            <a:avLst/>
          </a:prstGeom>
        </p:spPr>
        <p:txBody>
          <a:bodyPr wrap="square" lIns="0" tIns="0" rIns="0" bIns="0" rtlCol="0" anchor="t">
            <a:spAutoFit/>
          </a:bodyPr>
          <a:lstStyle/>
          <a:p>
            <a:pPr algn="ctr">
              <a:lnSpc>
                <a:spcPts val="4773"/>
              </a:lnSpc>
              <a:spcBef>
                <a:spcPct val="0"/>
              </a:spcBef>
            </a:pPr>
            <a:r>
              <a:rPr lang="en-US" sz="2800" dirty="0">
                <a:latin typeface="Times New Roman"/>
                <a:ea typeface="Times New Roman"/>
                <a:cs typeface="Times New Roman"/>
                <a:sym typeface="Times New Roman"/>
              </a:rPr>
              <a:t>Engaged employees are 23% more profitable and experience 78% lower absenteeism (Gallup, 2024)</a:t>
            </a:r>
          </a:p>
        </p:txBody>
      </p:sp>
      <p:grpSp>
        <p:nvGrpSpPr>
          <p:cNvPr id="14" name="Group 14"/>
          <p:cNvGrpSpPr/>
          <p:nvPr/>
        </p:nvGrpSpPr>
        <p:grpSpPr>
          <a:xfrm>
            <a:off x="11162855" y="1975148"/>
            <a:ext cx="7776864" cy="5889616"/>
            <a:chOff x="0" y="0"/>
            <a:chExt cx="647700" cy="520700"/>
          </a:xfrm>
        </p:grpSpPr>
        <p:sp>
          <p:nvSpPr>
            <p:cNvPr id="15" name="Freeform 15"/>
            <p:cNvSpPr/>
            <p:nvPr/>
          </p:nvSpPr>
          <p:spPr>
            <a:xfrm>
              <a:off x="10110" y="7429"/>
              <a:ext cx="627481" cy="505841"/>
            </a:xfrm>
            <a:custGeom>
              <a:avLst/>
              <a:gdLst/>
              <a:ahLst/>
              <a:cxnLst/>
              <a:rect l="l" t="t" r="r" b="b"/>
              <a:pathLst>
                <a:path w="627481" h="505841">
                  <a:moveTo>
                    <a:pt x="330184" y="5791"/>
                  </a:moveTo>
                  <a:lnTo>
                    <a:pt x="621146" y="239701"/>
                  </a:lnTo>
                  <a:cubicBezTo>
                    <a:pt x="625151" y="242921"/>
                    <a:pt x="627480" y="247782"/>
                    <a:pt x="627480" y="252921"/>
                  </a:cubicBezTo>
                  <a:cubicBezTo>
                    <a:pt x="627480" y="258060"/>
                    <a:pt x="625151" y="262921"/>
                    <a:pt x="621146" y="266141"/>
                  </a:cubicBezTo>
                  <a:lnTo>
                    <a:pt x="330184" y="500051"/>
                  </a:lnTo>
                  <a:cubicBezTo>
                    <a:pt x="320581" y="507772"/>
                    <a:pt x="306899" y="507772"/>
                    <a:pt x="297296" y="500051"/>
                  </a:cubicBezTo>
                  <a:lnTo>
                    <a:pt x="6334" y="266141"/>
                  </a:lnTo>
                  <a:cubicBezTo>
                    <a:pt x="2329" y="262921"/>
                    <a:pt x="0" y="258060"/>
                    <a:pt x="0" y="252921"/>
                  </a:cubicBezTo>
                  <a:cubicBezTo>
                    <a:pt x="0" y="247782"/>
                    <a:pt x="2329" y="242921"/>
                    <a:pt x="6334" y="239701"/>
                  </a:cubicBezTo>
                  <a:lnTo>
                    <a:pt x="297296" y="5791"/>
                  </a:lnTo>
                  <a:cubicBezTo>
                    <a:pt x="306899" y="-1930"/>
                    <a:pt x="320581" y="-1930"/>
                    <a:pt x="330184" y="5791"/>
                  </a:cubicBezTo>
                  <a:close/>
                </a:path>
              </a:pathLst>
            </a:custGeom>
            <a:ln w="161925" cap="sq">
              <a:solidFill>
                <a:srgbClr val="E9A843"/>
              </a:solidFill>
              <a:prstDash val="solid"/>
              <a:miter/>
            </a:ln>
          </p:spPr>
        </p:sp>
        <p:sp>
          <p:nvSpPr>
            <p:cNvPr id="16" name="TextBox 16"/>
            <p:cNvSpPr txBox="1"/>
            <p:nvPr/>
          </p:nvSpPr>
          <p:spPr>
            <a:xfrm>
              <a:off x="152400" y="47625"/>
              <a:ext cx="342900" cy="358775"/>
            </a:xfrm>
            <a:prstGeom prst="rect">
              <a:avLst/>
            </a:prstGeom>
          </p:spPr>
          <p:txBody>
            <a:bodyPr lIns="50800" tIns="50800" rIns="50800" bIns="50800" rtlCol="0" anchor="ctr"/>
            <a:lstStyle/>
            <a:p>
              <a:pPr algn="ctr">
                <a:lnSpc>
                  <a:spcPts val="3499"/>
                </a:lnSpc>
              </a:pPr>
              <a:endParaRPr/>
            </a:p>
          </p:txBody>
        </p:sp>
      </p:grpSp>
      <p:sp>
        <p:nvSpPr>
          <p:cNvPr id="20" name="Freeform 4"/>
          <p:cNvSpPr/>
          <p:nvPr/>
        </p:nvSpPr>
        <p:spPr>
          <a:xfrm>
            <a:off x="1074713" y="2911252"/>
            <a:ext cx="10094743" cy="5294897"/>
          </a:xfrm>
          <a:custGeom>
            <a:avLst/>
            <a:gdLst/>
            <a:ahLst/>
            <a:cxnLst/>
            <a:rect l="l" t="t" r="r" b="b"/>
            <a:pathLst>
              <a:path w="10094743" h="5294897">
                <a:moveTo>
                  <a:pt x="0" y="0"/>
                </a:moveTo>
                <a:lnTo>
                  <a:pt x="10094743" y="0"/>
                </a:lnTo>
                <a:lnTo>
                  <a:pt x="10094743" y="5294897"/>
                </a:lnTo>
                <a:lnTo>
                  <a:pt x="0" y="5294897"/>
                </a:lnTo>
                <a:lnTo>
                  <a:pt x="0" y="0"/>
                </a:lnTo>
                <a:close/>
              </a:path>
            </a:pathLst>
          </a:custGeom>
          <a:blipFill>
            <a:blip r:embed="rId3"/>
            <a:stretch>
              <a:fillRect/>
            </a:stretch>
          </a:blipFill>
        </p:spPr>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3472956" y="173784"/>
            <a:ext cx="13725551" cy="1994970"/>
          </a:xfrm>
          <a:prstGeom prst="rect">
            <a:avLst/>
          </a:prstGeom>
        </p:spPr>
        <p:txBody>
          <a:bodyPr wrap="square" lIns="0" tIns="0" rIns="0" bIns="0" rtlCol="0" anchor="t">
            <a:spAutoFit/>
          </a:bodyPr>
          <a:lstStyle/>
          <a:p>
            <a:pPr algn="ctr">
              <a:lnSpc>
                <a:spcPts val="8325"/>
              </a:lnSpc>
            </a:pPr>
            <a:r>
              <a:rPr lang="en-US" sz="4400" b="1" dirty="0">
                <a:latin typeface="Times New Roman" panose="02020603050405020304" pitchFamily="18" charset="0"/>
                <a:ea typeface="Anton"/>
                <a:cs typeface="Times New Roman" panose="02020603050405020304" pitchFamily="18" charset="0"/>
                <a:sym typeface="Anton"/>
              </a:rPr>
              <a:t>FUTURE OF WORK: AUTOMATION, AI AND SMART RETAIL JOBS</a:t>
            </a:r>
          </a:p>
        </p:txBody>
      </p:sp>
      <p:sp>
        <p:nvSpPr>
          <p:cNvPr id="9" name="TextBox 9"/>
          <p:cNvSpPr txBox="1"/>
          <p:nvPr/>
        </p:nvSpPr>
        <p:spPr>
          <a:xfrm>
            <a:off x="719064" y="2339688"/>
            <a:ext cx="17868686" cy="3077766"/>
          </a:xfrm>
          <a:prstGeom prst="rect">
            <a:avLst/>
          </a:prstGeom>
        </p:spPr>
        <p:txBody>
          <a:bodyPr wrap="square" lIns="0" tIns="0" rIns="0" bIns="0" rtlCol="0" anchor="t">
            <a:spAutoFit/>
          </a:bodyPr>
          <a:lstStyle/>
          <a:p>
            <a:pPr algn="ctr">
              <a:lnSpc>
                <a:spcPts val="4825"/>
              </a:lnSpc>
              <a:buFont typeface="Arial" pitchFamily="34" charset="0"/>
              <a:buChar char="•"/>
            </a:pPr>
            <a:r>
              <a:rPr lang="en-US" sz="2800" dirty="0">
                <a:latin typeface="Times New Roman"/>
                <a:ea typeface="Times New Roman"/>
                <a:cs typeface="Times New Roman"/>
                <a:sym typeface="Times New Roman"/>
              </a:rPr>
              <a:t>AI-powered Retail</a:t>
            </a:r>
          </a:p>
          <a:p>
            <a:pPr algn="ctr">
              <a:lnSpc>
                <a:spcPts val="4825"/>
              </a:lnSpc>
              <a:spcBef>
                <a:spcPct val="0"/>
              </a:spcBef>
            </a:pPr>
            <a:r>
              <a:rPr lang="en-US" sz="2800" dirty="0">
                <a:latin typeface="Times New Roman"/>
                <a:ea typeface="Times New Roman"/>
                <a:cs typeface="Times New Roman"/>
                <a:sym typeface="Times New Roman"/>
              </a:rPr>
              <a:t>🏪 → Inventory Robots → 📊 AI Analytics → 👩‍💼 Employees → 😊 Customers</a:t>
            </a:r>
          </a:p>
          <a:p>
            <a:pPr algn="ctr">
              <a:lnSpc>
                <a:spcPts val="4825"/>
              </a:lnSpc>
              <a:spcBef>
                <a:spcPct val="0"/>
              </a:spcBef>
            </a:pPr>
            <a:r>
              <a:rPr lang="en-US" sz="2800" dirty="0">
                <a:latin typeface="Times New Roman"/>
                <a:ea typeface="Times New Roman"/>
                <a:cs typeface="Times New Roman"/>
                <a:sym typeface="Times New Roman"/>
              </a:rPr>
              <a:t>•IKEA uses AI for automating routine tasks </a:t>
            </a:r>
          </a:p>
          <a:p>
            <a:pPr algn="ctr">
              <a:lnSpc>
                <a:spcPts val="4825"/>
              </a:lnSpc>
              <a:spcBef>
                <a:spcPct val="0"/>
              </a:spcBef>
            </a:pPr>
            <a:r>
              <a:rPr lang="en-US" sz="2800" dirty="0">
                <a:latin typeface="Times New Roman"/>
                <a:ea typeface="Times New Roman"/>
                <a:cs typeface="Times New Roman"/>
                <a:sym typeface="Times New Roman"/>
              </a:rPr>
              <a:t>•It allows the employees to focus on problem-solving and customer interaction (</a:t>
            </a:r>
            <a:r>
              <a:rPr lang="en-US" sz="2800" dirty="0" err="1">
                <a:latin typeface="Times New Roman"/>
                <a:ea typeface="Times New Roman"/>
                <a:cs typeface="Times New Roman"/>
                <a:sym typeface="Times New Roman"/>
              </a:rPr>
              <a:t>Ingka</a:t>
            </a:r>
            <a:r>
              <a:rPr lang="en-US" sz="2800" dirty="0">
                <a:latin typeface="Times New Roman"/>
                <a:ea typeface="Times New Roman"/>
                <a:cs typeface="Times New Roman"/>
                <a:sym typeface="Times New Roman"/>
              </a:rPr>
              <a:t> Group, 2024)</a:t>
            </a:r>
          </a:p>
          <a:p>
            <a:pPr algn="ctr">
              <a:lnSpc>
                <a:spcPts val="4825"/>
              </a:lnSpc>
              <a:spcBef>
                <a:spcPct val="0"/>
              </a:spcBef>
            </a:pPr>
            <a:endParaRPr lang="en-US" sz="2800" dirty="0"/>
          </a:p>
        </p:txBody>
      </p:sp>
      <p:sp>
        <p:nvSpPr>
          <p:cNvPr id="20" name="Freeform 4"/>
          <p:cNvSpPr/>
          <p:nvPr/>
        </p:nvSpPr>
        <p:spPr>
          <a:xfrm>
            <a:off x="1951956" y="5403198"/>
            <a:ext cx="14384087" cy="4497035"/>
          </a:xfrm>
          <a:custGeom>
            <a:avLst/>
            <a:gdLst/>
            <a:ahLst/>
            <a:cxnLst/>
            <a:rect l="l" t="t" r="r" b="b"/>
            <a:pathLst>
              <a:path w="13084230" h="3696295">
                <a:moveTo>
                  <a:pt x="0" y="0"/>
                </a:moveTo>
                <a:lnTo>
                  <a:pt x="13084230" y="0"/>
                </a:lnTo>
                <a:lnTo>
                  <a:pt x="13084230" y="3696295"/>
                </a:lnTo>
                <a:lnTo>
                  <a:pt x="0" y="3696295"/>
                </a:lnTo>
                <a:lnTo>
                  <a:pt x="0" y="0"/>
                </a:lnTo>
                <a:close/>
              </a:path>
            </a:pathLst>
          </a:custGeom>
          <a:blipFill>
            <a:blip r:embed="rId3"/>
            <a:stretch>
              <a:fillRect/>
            </a:stretch>
          </a:blipFill>
        </p:spPr>
        <p:txBody>
          <a:bodyPr/>
          <a:lstStyle/>
          <a:p>
            <a:endParaRPr lang="en-IN"/>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1928762" y="928658"/>
            <a:ext cx="15446745" cy="942566"/>
          </a:xfrm>
          <a:prstGeom prst="rect">
            <a:avLst/>
          </a:prstGeom>
        </p:spPr>
        <p:txBody>
          <a:bodyPr wrap="square" lIns="0" tIns="0" rIns="0" bIns="0" rtlCol="0" anchor="t">
            <a:spAutoFit/>
          </a:bodyPr>
          <a:lstStyle/>
          <a:p>
            <a:pPr algn="ctr">
              <a:lnSpc>
                <a:spcPts val="8325"/>
              </a:lnSpc>
            </a:pPr>
            <a:r>
              <a:rPr lang="en-US" sz="4800" b="1" dirty="0">
                <a:latin typeface="Times New Roman" panose="02020603050405020304" pitchFamily="18" charset="0"/>
                <a:ea typeface="Anton"/>
                <a:cs typeface="Times New Roman" panose="02020603050405020304" pitchFamily="18" charset="0"/>
                <a:sym typeface="Anton"/>
              </a:rPr>
              <a:t>FUTURE SKILLS FOR IKEA EMPLOYEES</a:t>
            </a:r>
          </a:p>
        </p:txBody>
      </p:sp>
      <p:sp>
        <p:nvSpPr>
          <p:cNvPr id="9" name="TextBox 9"/>
          <p:cNvSpPr txBox="1"/>
          <p:nvPr/>
        </p:nvSpPr>
        <p:spPr>
          <a:xfrm>
            <a:off x="10361629" y="4351056"/>
            <a:ext cx="7611570" cy="1846659"/>
          </a:xfrm>
          <a:prstGeom prst="rect">
            <a:avLst/>
          </a:prstGeom>
        </p:spPr>
        <p:txBody>
          <a:bodyPr lIns="0" tIns="0" rIns="0" bIns="0" rtlCol="0" anchor="t">
            <a:spAutoFit/>
          </a:bodyPr>
          <a:lstStyle/>
          <a:p>
            <a:pPr algn="ctr">
              <a:lnSpc>
                <a:spcPts val="4825"/>
              </a:lnSpc>
              <a:spcBef>
                <a:spcPct val="0"/>
              </a:spcBef>
            </a:pPr>
            <a:r>
              <a:rPr lang="en-US" sz="2800" dirty="0">
                <a:latin typeface="Times New Roman"/>
                <a:ea typeface="Times New Roman"/>
                <a:cs typeface="Times New Roman"/>
                <a:sym typeface="Times New Roman"/>
              </a:rPr>
              <a:t>●    </a:t>
            </a:r>
            <a:r>
              <a:rPr lang="en-US" sz="4000" dirty="0">
                <a:latin typeface="Times New Roman"/>
                <a:ea typeface="Times New Roman"/>
                <a:cs typeface="Times New Roman"/>
                <a:sym typeface="Times New Roman"/>
              </a:rPr>
              <a:t>59% of the workers will require skilled development and reskilling by 2030 (WEF, 2025)</a:t>
            </a:r>
            <a:endParaRPr lang="en-US" sz="2800" dirty="0">
              <a:latin typeface="Times New Roman"/>
              <a:ea typeface="Times New Roman"/>
              <a:cs typeface="Times New Roman"/>
              <a:sym typeface="Times New Roman"/>
            </a:endParaRPr>
          </a:p>
        </p:txBody>
      </p:sp>
      <p:sp>
        <p:nvSpPr>
          <p:cNvPr id="20" name="Freeform 4"/>
          <p:cNvSpPr/>
          <p:nvPr/>
        </p:nvSpPr>
        <p:spPr>
          <a:xfrm>
            <a:off x="647056" y="2604442"/>
            <a:ext cx="9729813" cy="6753899"/>
          </a:xfrm>
          <a:custGeom>
            <a:avLst/>
            <a:gdLst/>
            <a:ahLst/>
            <a:cxnLst/>
            <a:rect l="l" t="t" r="r" b="b"/>
            <a:pathLst>
              <a:path w="8820336" h="4974958">
                <a:moveTo>
                  <a:pt x="0" y="0"/>
                </a:moveTo>
                <a:lnTo>
                  <a:pt x="8820336" y="0"/>
                </a:lnTo>
                <a:lnTo>
                  <a:pt x="8820336" y="4974957"/>
                </a:lnTo>
                <a:lnTo>
                  <a:pt x="0" y="4974957"/>
                </a:lnTo>
                <a:lnTo>
                  <a:pt x="0" y="0"/>
                </a:lnTo>
                <a:close/>
              </a:path>
            </a:pathLst>
          </a:custGeom>
          <a:blipFill>
            <a:blip r:embed="rId3"/>
            <a:stretch>
              <a:fillRect/>
            </a:stretch>
          </a:blipFill>
        </p:spPr>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2286000" y="68713"/>
            <a:ext cx="16002000" cy="2006960"/>
          </a:xfrm>
          <a:prstGeom prst="rect">
            <a:avLst/>
          </a:prstGeom>
        </p:spPr>
        <p:txBody>
          <a:bodyPr wrap="square" lIns="0" tIns="0" rIns="0" bIns="0" rtlCol="0" anchor="t">
            <a:spAutoFit/>
          </a:bodyPr>
          <a:lstStyle/>
          <a:p>
            <a:pPr algn="ctr">
              <a:lnSpc>
                <a:spcPts val="8325"/>
              </a:lnSpc>
            </a:pPr>
            <a:r>
              <a:rPr lang="en-US" sz="4800" b="1" dirty="0">
                <a:latin typeface="Times New Roman" panose="02020603050405020304" pitchFamily="18" charset="0"/>
                <a:ea typeface="Anton"/>
                <a:cs typeface="Times New Roman" panose="02020603050405020304" pitchFamily="18" charset="0"/>
                <a:sym typeface="Anton"/>
              </a:rPr>
              <a:t>BUILDING A HUMAN-CENTRED FUTURE WORKPLACE</a:t>
            </a:r>
          </a:p>
        </p:txBody>
      </p:sp>
      <p:sp>
        <p:nvSpPr>
          <p:cNvPr id="9" name="TextBox 9"/>
          <p:cNvSpPr txBox="1"/>
          <p:nvPr/>
        </p:nvSpPr>
        <p:spPr>
          <a:xfrm>
            <a:off x="1252184" y="2782384"/>
            <a:ext cx="16002000" cy="6096413"/>
          </a:xfrm>
          <a:prstGeom prst="rect">
            <a:avLst/>
          </a:prstGeom>
        </p:spPr>
        <p:txBody>
          <a:bodyPr wrap="square" lIns="0" tIns="0" rIns="0" bIns="0" rtlCol="0" anchor="t">
            <a:spAutoFit/>
          </a:bodyPr>
          <a:lstStyle/>
          <a:p>
            <a:pPr algn="just">
              <a:lnSpc>
                <a:spcPct val="150000"/>
              </a:lnSpc>
              <a:spcBef>
                <a:spcPct val="0"/>
              </a:spcBef>
            </a:pPr>
            <a:r>
              <a:rPr lang="en-GB" sz="2800" dirty="0">
                <a:latin typeface="Times New Roman"/>
                <a:ea typeface="Times New Roman"/>
                <a:cs typeface="Times New Roman"/>
                <a:sym typeface="Times New Roman"/>
              </a:rPr>
              <a:t>●    </a:t>
            </a:r>
            <a:r>
              <a:rPr lang="en-GB" sz="4000" dirty="0">
                <a:latin typeface="Times New Roman"/>
                <a:ea typeface="Times New Roman"/>
                <a:cs typeface="Times New Roman"/>
                <a:sym typeface="Times New Roman"/>
              </a:rPr>
              <a:t>Flexible scheduling improves work-life balance </a:t>
            </a:r>
          </a:p>
          <a:p>
            <a:pPr algn="just">
              <a:lnSpc>
                <a:spcPct val="150000"/>
              </a:lnSpc>
              <a:spcBef>
                <a:spcPct val="0"/>
              </a:spcBef>
            </a:pPr>
            <a:r>
              <a:rPr lang="en-GB" sz="4000" dirty="0">
                <a:latin typeface="Times New Roman"/>
                <a:ea typeface="Times New Roman"/>
                <a:cs typeface="Times New Roman"/>
                <a:sym typeface="Times New Roman"/>
              </a:rPr>
              <a:t>●    Customised learning improves career development and progression </a:t>
            </a:r>
          </a:p>
          <a:p>
            <a:pPr algn="just">
              <a:lnSpc>
                <a:spcPct val="150000"/>
              </a:lnSpc>
              <a:spcBef>
                <a:spcPct val="0"/>
              </a:spcBef>
            </a:pPr>
            <a:r>
              <a:rPr lang="en-GB" sz="4000" dirty="0">
                <a:latin typeface="Times New Roman"/>
                <a:ea typeface="Times New Roman"/>
                <a:cs typeface="Times New Roman"/>
                <a:sym typeface="Times New Roman"/>
              </a:rPr>
              <a:t>●    88% of employees considered workplace well-being equally important as salary (Deloitte, 2024)</a:t>
            </a:r>
          </a:p>
          <a:p>
            <a:pPr algn="just">
              <a:lnSpc>
                <a:spcPct val="150000"/>
              </a:lnSpc>
              <a:spcBef>
                <a:spcPct val="0"/>
              </a:spcBef>
            </a:pPr>
            <a:r>
              <a:rPr lang="en-GB" sz="4000" dirty="0">
                <a:latin typeface="Times New Roman"/>
                <a:ea typeface="Times New Roman"/>
                <a:cs typeface="Times New Roman"/>
                <a:sym typeface="Times New Roman"/>
              </a:rPr>
              <a:t>●    Employee well-being supports long-term retention</a:t>
            </a:r>
          </a:p>
          <a:p>
            <a:pPr algn="just">
              <a:lnSpc>
                <a:spcPct val="150000"/>
              </a:lnSpc>
              <a:spcBef>
                <a:spcPct val="0"/>
              </a:spcBef>
            </a:pPr>
            <a:endParaRPr lang="en-US" sz="4000" dirty="0"/>
          </a:p>
          <a:p>
            <a:pPr algn="just">
              <a:lnSpc>
                <a:spcPts val="4825"/>
              </a:lnSpc>
              <a:spcBef>
                <a:spcPct val="0"/>
              </a:spcBef>
            </a:pPr>
            <a:endParaRPr lang="en-US" sz="28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2841254" y="22860"/>
            <a:ext cx="15239951" cy="942566"/>
          </a:xfrm>
          <a:prstGeom prst="rect">
            <a:avLst/>
          </a:prstGeom>
        </p:spPr>
        <p:txBody>
          <a:bodyPr wrap="square" lIns="0" tIns="0" rIns="0" bIns="0" rtlCol="0" anchor="t">
            <a:spAutoFit/>
          </a:bodyPr>
          <a:lstStyle/>
          <a:p>
            <a:pPr algn="ctr">
              <a:lnSpc>
                <a:spcPts val="8325"/>
              </a:lnSpc>
            </a:pPr>
            <a:r>
              <a:rPr lang="en-US" sz="4800" b="1" dirty="0">
                <a:latin typeface="Times New Roman" panose="02020603050405020304" pitchFamily="18" charset="0"/>
                <a:ea typeface="Anton"/>
                <a:cs typeface="Times New Roman" panose="02020603050405020304" pitchFamily="18" charset="0"/>
                <a:sym typeface="Anton"/>
              </a:rPr>
              <a:t>HR RISK AND OPPORTUNITY IN THE AI ERA</a:t>
            </a:r>
          </a:p>
        </p:txBody>
      </p:sp>
      <p:sp>
        <p:nvSpPr>
          <p:cNvPr id="20" name="Rectangle 19"/>
          <p:cNvSpPr/>
          <p:nvPr/>
        </p:nvSpPr>
        <p:spPr>
          <a:xfrm>
            <a:off x="11144264" y="2568844"/>
            <a:ext cx="6807186" cy="1938992"/>
          </a:xfrm>
          <a:prstGeom prst="rect">
            <a:avLst/>
          </a:prstGeom>
        </p:spPr>
        <p:txBody>
          <a:bodyPr wrap="square">
            <a:spAutoFit/>
          </a:bodyPr>
          <a:lstStyle/>
          <a:p>
            <a:pPr algn="just">
              <a:lnSpc>
                <a:spcPts val="4825"/>
              </a:lnSpc>
            </a:pPr>
            <a:r>
              <a:rPr lang="en-US" sz="2800" dirty="0">
                <a:latin typeface="Times New Roman"/>
                <a:ea typeface="Times New Roman"/>
                <a:cs typeface="Times New Roman"/>
                <a:sym typeface="Times New Roman"/>
              </a:rPr>
              <a:t>77% of employers plan for skill development and upskill employees for AI adoption by 2030 (WEF, 2025)</a:t>
            </a:r>
          </a:p>
        </p:txBody>
      </p:sp>
      <p:sp>
        <p:nvSpPr>
          <p:cNvPr id="21" name="Freeform 4"/>
          <p:cNvSpPr/>
          <p:nvPr/>
        </p:nvSpPr>
        <p:spPr>
          <a:xfrm>
            <a:off x="928630" y="2071666"/>
            <a:ext cx="9475672" cy="4379993"/>
          </a:xfrm>
          <a:custGeom>
            <a:avLst/>
            <a:gdLst/>
            <a:ahLst/>
            <a:cxnLst/>
            <a:rect l="l" t="t" r="r" b="b"/>
            <a:pathLst>
              <a:path w="9475672" h="4379993">
                <a:moveTo>
                  <a:pt x="0" y="0"/>
                </a:moveTo>
                <a:lnTo>
                  <a:pt x="9475671" y="0"/>
                </a:lnTo>
                <a:lnTo>
                  <a:pt x="9475671" y="4379993"/>
                </a:lnTo>
                <a:lnTo>
                  <a:pt x="0" y="4379993"/>
                </a:lnTo>
                <a:lnTo>
                  <a:pt x="0" y="0"/>
                </a:lnTo>
                <a:close/>
              </a:path>
            </a:pathLst>
          </a:custGeom>
          <a:blipFill>
            <a:blip r:embed="rId3"/>
            <a:stretch>
              <a:fillRect/>
            </a:stretch>
          </a:blipFill>
        </p:spPr>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5967739" y="485899"/>
            <a:ext cx="7611570" cy="971163"/>
          </a:xfrm>
          <a:prstGeom prst="rect">
            <a:avLst/>
          </a:prstGeom>
        </p:spPr>
        <p:txBody>
          <a:bodyPr lIns="0" tIns="0" rIns="0" bIns="0" rtlCol="0" anchor="t">
            <a:spAutoFit/>
          </a:bodyPr>
          <a:lstStyle/>
          <a:p>
            <a:pPr lvl="0">
              <a:lnSpc>
                <a:spcPts val="7419"/>
              </a:lnSpc>
              <a:spcBef>
                <a:spcPct val="0"/>
              </a:spcBef>
            </a:pPr>
            <a:r>
              <a:rPr lang="en-US" sz="7200" b="1" dirty="0">
                <a:latin typeface="Times New Roman" panose="02020603050405020304" pitchFamily="18" charset="0"/>
                <a:ea typeface="Anton"/>
                <a:cs typeface="Times New Roman" panose="02020603050405020304" pitchFamily="18" charset="0"/>
                <a:sym typeface="Anton"/>
              </a:rPr>
              <a:t>CONCLUSION</a:t>
            </a:r>
            <a:endParaRPr lang="en-US" sz="6999" u="none" strike="noStrike" dirty="0">
              <a:solidFill>
                <a:srgbClr val="000000"/>
              </a:solidFill>
              <a:latin typeface="Times New Roman" panose="02020603050405020304" pitchFamily="18" charset="0"/>
              <a:ea typeface="Poppins"/>
              <a:cs typeface="Times New Roman" panose="02020603050405020304" pitchFamily="18" charset="0"/>
              <a:sym typeface="Poppins"/>
            </a:endParaRPr>
          </a:p>
        </p:txBody>
      </p:sp>
      <p:sp>
        <p:nvSpPr>
          <p:cNvPr id="9" name="TextBox 9"/>
          <p:cNvSpPr txBox="1"/>
          <p:nvPr/>
        </p:nvSpPr>
        <p:spPr>
          <a:xfrm>
            <a:off x="9144000" y="2025727"/>
            <a:ext cx="8024027" cy="7943072"/>
          </a:xfrm>
          <a:prstGeom prst="rect">
            <a:avLst/>
          </a:prstGeom>
        </p:spPr>
        <p:txBody>
          <a:bodyPr wrap="square" lIns="0" tIns="0" rIns="0" bIns="0" rtlCol="0" anchor="t">
            <a:spAutoFit/>
          </a:bodyPr>
          <a:lstStyle/>
          <a:p>
            <a:pPr algn="just">
              <a:lnSpc>
                <a:spcPts val="4825"/>
              </a:lnSpc>
            </a:pPr>
            <a:r>
              <a:rPr lang="en-US" sz="2800" dirty="0">
                <a:latin typeface="Times New Roman"/>
                <a:ea typeface="Times New Roman"/>
                <a:cs typeface="Times New Roman"/>
                <a:sym typeface="Times New Roman"/>
              </a:rPr>
              <a:t>●    </a:t>
            </a:r>
            <a:r>
              <a:rPr lang="en-GB" sz="2800" dirty="0">
                <a:latin typeface="Times New Roman"/>
                <a:ea typeface="Times New Roman"/>
                <a:cs typeface="Times New Roman"/>
                <a:sym typeface="Times New Roman"/>
              </a:rPr>
              <a:t>Job redesign addresses scheduling and workload challenges </a:t>
            </a:r>
          </a:p>
          <a:p>
            <a:pPr algn="just">
              <a:lnSpc>
                <a:spcPts val="4825"/>
              </a:lnSpc>
            </a:pPr>
            <a:r>
              <a:rPr lang="en-GB" sz="2800" dirty="0">
                <a:latin typeface="Times New Roman"/>
                <a:ea typeface="Times New Roman"/>
                <a:cs typeface="Times New Roman"/>
                <a:sym typeface="Times New Roman"/>
              </a:rPr>
              <a:t>●    AI improves workforce planning </a:t>
            </a:r>
          </a:p>
          <a:p>
            <a:pPr algn="just">
              <a:lnSpc>
                <a:spcPts val="4825"/>
              </a:lnSpc>
            </a:pPr>
            <a:r>
              <a:rPr lang="en-GB" sz="2800" dirty="0">
                <a:latin typeface="Times New Roman"/>
                <a:ea typeface="Times New Roman"/>
                <a:cs typeface="Times New Roman"/>
                <a:sym typeface="Times New Roman"/>
              </a:rPr>
              <a:t>●    Sustainable job satisfaction supports long-term competitiveness of IKEA </a:t>
            </a:r>
          </a:p>
          <a:p>
            <a:pPr algn="just">
              <a:lnSpc>
                <a:spcPts val="4825"/>
              </a:lnSpc>
            </a:pPr>
            <a:r>
              <a:rPr lang="en-GB" sz="2800" dirty="0">
                <a:latin typeface="Times New Roman"/>
                <a:ea typeface="Times New Roman"/>
                <a:cs typeface="Times New Roman"/>
                <a:sym typeface="Times New Roman"/>
              </a:rPr>
              <a:t>●    Employee-centred HR practices improve service quality and retention </a:t>
            </a:r>
          </a:p>
          <a:p>
            <a:pPr algn="just">
              <a:lnSpc>
                <a:spcPts val="4825"/>
              </a:lnSpc>
            </a:pPr>
            <a:r>
              <a:rPr lang="en-GB" sz="2800" dirty="0">
                <a:latin typeface="Times New Roman"/>
                <a:ea typeface="Times New Roman"/>
                <a:cs typeface="Times New Roman"/>
                <a:sym typeface="Times New Roman"/>
              </a:rPr>
              <a:t>●    Continuous learning improves adaptability </a:t>
            </a:r>
          </a:p>
          <a:p>
            <a:pPr algn="just">
              <a:lnSpc>
                <a:spcPts val="4825"/>
              </a:lnSpc>
            </a:pPr>
            <a:r>
              <a:rPr lang="en-GB" sz="2800" dirty="0">
                <a:latin typeface="Times New Roman"/>
                <a:ea typeface="Times New Roman"/>
                <a:cs typeface="Times New Roman"/>
                <a:sym typeface="Times New Roman"/>
              </a:rPr>
              <a:t>●    Strategic HRM transforms workforce challenges into sustainable organisation performance</a:t>
            </a:r>
          </a:p>
          <a:p>
            <a:pPr algn="just">
              <a:lnSpc>
                <a:spcPts val="4825"/>
              </a:lnSpc>
              <a:spcBef>
                <a:spcPct val="0"/>
              </a:spcBef>
            </a:pPr>
            <a:endParaRPr lang="en-US" sz="2800" dirty="0"/>
          </a:p>
          <a:p>
            <a:pPr algn="just">
              <a:lnSpc>
                <a:spcPts val="4825"/>
              </a:lnSpc>
              <a:spcBef>
                <a:spcPct val="0"/>
              </a:spcBef>
            </a:pPr>
            <a:endParaRPr lang="en-US" sz="2800" dirty="0"/>
          </a:p>
          <a:p>
            <a:pPr algn="just">
              <a:lnSpc>
                <a:spcPts val="4825"/>
              </a:lnSpc>
              <a:spcBef>
                <a:spcPct val="0"/>
              </a:spcBef>
            </a:pPr>
            <a:endParaRPr lang="en-US" sz="2800" dirty="0"/>
          </a:p>
        </p:txBody>
      </p:sp>
      <p:sp>
        <p:nvSpPr>
          <p:cNvPr id="20" name="Freeform 4"/>
          <p:cNvSpPr/>
          <p:nvPr/>
        </p:nvSpPr>
        <p:spPr>
          <a:xfrm>
            <a:off x="0" y="1903139"/>
            <a:ext cx="8351912" cy="7327519"/>
          </a:xfrm>
          <a:custGeom>
            <a:avLst/>
            <a:gdLst/>
            <a:ahLst/>
            <a:cxnLst/>
            <a:rect l="l" t="t" r="r" b="b"/>
            <a:pathLst>
              <a:path w="5579283" h="4610370">
                <a:moveTo>
                  <a:pt x="0" y="0"/>
                </a:moveTo>
                <a:lnTo>
                  <a:pt x="5579283" y="0"/>
                </a:lnTo>
                <a:lnTo>
                  <a:pt x="5579283" y="4610371"/>
                </a:lnTo>
                <a:lnTo>
                  <a:pt x="0" y="4610371"/>
                </a:lnTo>
                <a:lnTo>
                  <a:pt x="0" y="0"/>
                </a:lnTo>
                <a:close/>
              </a:path>
            </a:pathLst>
          </a:custGeom>
          <a:blipFill>
            <a:blip r:embed="rId3"/>
            <a:stretch>
              <a:fillRect/>
            </a:stretch>
          </a:blipFill>
        </p:spPr>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2961891" y="485899"/>
            <a:ext cx="14206136" cy="978666"/>
          </a:xfrm>
          <a:prstGeom prst="rect">
            <a:avLst/>
          </a:prstGeom>
        </p:spPr>
        <p:txBody>
          <a:bodyPr wrap="square" lIns="0" tIns="0" rIns="0" bIns="0" rtlCol="0" anchor="t">
            <a:spAutoFit/>
          </a:bodyPr>
          <a:lstStyle/>
          <a:p>
            <a:pPr algn="ctr">
              <a:lnSpc>
                <a:spcPts val="8325"/>
              </a:lnSpc>
            </a:pPr>
            <a:r>
              <a:rPr lang="en-US" sz="5400" b="1" dirty="0">
                <a:latin typeface="Times New Roman" panose="02020603050405020304" pitchFamily="18" charset="0"/>
                <a:ea typeface="Anton"/>
                <a:cs typeface="Times New Roman" panose="02020603050405020304" pitchFamily="18" charset="0"/>
                <a:sym typeface="Anton"/>
              </a:rPr>
              <a:t>OVERALL HRM STRATEGY FOR IKEA</a:t>
            </a:r>
          </a:p>
        </p:txBody>
      </p:sp>
      <p:sp>
        <p:nvSpPr>
          <p:cNvPr id="9" name="TextBox 9"/>
          <p:cNvSpPr txBox="1"/>
          <p:nvPr/>
        </p:nvSpPr>
        <p:spPr>
          <a:xfrm>
            <a:off x="10800183" y="2142367"/>
            <a:ext cx="6772079" cy="7327519"/>
          </a:xfrm>
          <a:prstGeom prst="rect">
            <a:avLst/>
          </a:prstGeom>
        </p:spPr>
        <p:txBody>
          <a:bodyPr wrap="square" lIns="0" tIns="0" rIns="0" bIns="0" rtlCol="0" anchor="t">
            <a:spAutoFit/>
          </a:bodyPr>
          <a:lstStyle/>
          <a:p>
            <a:pPr algn="just">
              <a:lnSpc>
                <a:spcPts val="4825"/>
              </a:lnSpc>
            </a:pPr>
            <a:r>
              <a:rPr lang="en-US" sz="2800" dirty="0">
                <a:latin typeface="Times New Roman"/>
                <a:ea typeface="Times New Roman"/>
                <a:cs typeface="Times New Roman"/>
                <a:sym typeface="Times New Roman"/>
              </a:rPr>
              <a:t>HPWS framework (high performance work system)</a:t>
            </a:r>
          </a:p>
          <a:p>
            <a:pPr algn="just">
              <a:lnSpc>
                <a:spcPts val="4825"/>
              </a:lnSpc>
            </a:pPr>
            <a:r>
              <a:rPr lang="en-US" sz="2800" b="1" dirty="0">
                <a:latin typeface="Times New Roman"/>
                <a:ea typeface="Times New Roman"/>
                <a:cs typeface="Times New Roman"/>
                <a:sym typeface="Times New Roman"/>
              </a:rPr>
              <a:t>●Ability </a:t>
            </a:r>
          </a:p>
          <a:p>
            <a:pPr algn="just">
              <a:lnSpc>
                <a:spcPts val="4825"/>
              </a:lnSpc>
            </a:pPr>
            <a:r>
              <a:rPr lang="en-US" sz="2800" dirty="0">
                <a:latin typeface="Times New Roman"/>
                <a:ea typeface="Times New Roman"/>
                <a:cs typeface="Times New Roman"/>
                <a:sym typeface="Times New Roman"/>
              </a:rPr>
              <a:t>○    Digital training </a:t>
            </a:r>
          </a:p>
          <a:p>
            <a:pPr algn="just">
              <a:lnSpc>
                <a:spcPts val="4825"/>
              </a:lnSpc>
            </a:pPr>
            <a:r>
              <a:rPr lang="en-US" sz="2800" b="1" dirty="0">
                <a:latin typeface="Times New Roman"/>
                <a:ea typeface="Times New Roman"/>
                <a:cs typeface="Times New Roman"/>
                <a:sym typeface="Times New Roman"/>
              </a:rPr>
              <a:t>●Motivation </a:t>
            </a:r>
          </a:p>
          <a:p>
            <a:pPr algn="just">
              <a:lnSpc>
                <a:spcPts val="4825"/>
              </a:lnSpc>
            </a:pPr>
            <a:r>
              <a:rPr lang="en-US" sz="2800" dirty="0">
                <a:latin typeface="Times New Roman"/>
                <a:ea typeface="Times New Roman"/>
                <a:cs typeface="Times New Roman"/>
                <a:sym typeface="Times New Roman"/>
              </a:rPr>
              <a:t>○    Recognition and autonomy </a:t>
            </a:r>
          </a:p>
          <a:p>
            <a:pPr algn="just">
              <a:lnSpc>
                <a:spcPts val="4825"/>
              </a:lnSpc>
            </a:pPr>
            <a:r>
              <a:rPr lang="en-US" sz="2800" b="1" dirty="0">
                <a:latin typeface="Times New Roman"/>
                <a:ea typeface="Times New Roman"/>
                <a:cs typeface="Times New Roman"/>
                <a:sym typeface="Times New Roman"/>
              </a:rPr>
              <a:t>●Opportunity </a:t>
            </a:r>
          </a:p>
          <a:p>
            <a:pPr algn="just">
              <a:lnSpc>
                <a:spcPts val="4825"/>
              </a:lnSpc>
            </a:pPr>
            <a:r>
              <a:rPr lang="en-US" sz="2800" dirty="0">
                <a:latin typeface="Times New Roman"/>
                <a:ea typeface="Times New Roman"/>
                <a:cs typeface="Times New Roman"/>
                <a:sym typeface="Times New Roman"/>
              </a:rPr>
              <a:t>○    AI-supported participation </a:t>
            </a:r>
          </a:p>
          <a:p>
            <a:pPr algn="just">
              <a:lnSpc>
                <a:spcPts val="4825"/>
              </a:lnSpc>
            </a:pPr>
            <a:r>
              <a:rPr lang="en-US" sz="2800" dirty="0">
                <a:latin typeface="Times New Roman"/>
                <a:ea typeface="Times New Roman"/>
                <a:cs typeface="Times New Roman"/>
                <a:sym typeface="Times New Roman"/>
              </a:rPr>
              <a:t>HPWS improve engagement, retention and performance through integrated HR practice (CIPD, 2024)</a:t>
            </a:r>
          </a:p>
          <a:p>
            <a:pPr algn="just">
              <a:lnSpc>
                <a:spcPts val="4825"/>
              </a:lnSpc>
              <a:spcBef>
                <a:spcPct val="0"/>
              </a:spcBef>
            </a:pPr>
            <a:endParaRPr lang="en-US" sz="2800" dirty="0"/>
          </a:p>
        </p:txBody>
      </p:sp>
      <p:sp>
        <p:nvSpPr>
          <p:cNvPr id="19" name="TextBox 19"/>
          <p:cNvSpPr txBox="1"/>
          <p:nvPr/>
        </p:nvSpPr>
        <p:spPr>
          <a:xfrm>
            <a:off x="18081206" y="6962977"/>
            <a:ext cx="3096010" cy="3239343"/>
          </a:xfrm>
          <a:prstGeom prst="rect">
            <a:avLst/>
          </a:prstGeom>
        </p:spPr>
        <p:txBody>
          <a:bodyPr lIns="50800" tIns="50800" rIns="50800" bIns="50800" rtlCol="0" anchor="ctr"/>
          <a:lstStyle/>
          <a:p>
            <a:pPr algn="ctr">
              <a:lnSpc>
                <a:spcPts val="3499"/>
              </a:lnSpc>
            </a:pPr>
            <a:endParaRPr/>
          </a:p>
        </p:txBody>
      </p:sp>
      <p:sp>
        <p:nvSpPr>
          <p:cNvPr id="21" name="Freeform 4"/>
          <p:cNvSpPr/>
          <p:nvPr/>
        </p:nvSpPr>
        <p:spPr>
          <a:xfrm>
            <a:off x="503040" y="2551212"/>
            <a:ext cx="9505056" cy="5904656"/>
          </a:xfrm>
          <a:custGeom>
            <a:avLst/>
            <a:gdLst/>
            <a:ahLst/>
            <a:cxnLst/>
            <a:rect l="l" t="t" r="r" b="b"/>
            <a:pathLst>
              <a:path w="7097127" h="4296288">
                <a:moveTo>
                  <a:pt x="0" y="0"/>
                </a:moveTo>
                <a:lnTo>
                  <a:pt x="7097127" y="0"/>
                </a:lnTo>
                <a:lnTo>
                  <a:pt x="7097127" y="4296288"/>
                </a:lnTo>
                <a:lnTo>
                  <a:pt x="0" y="4296288"/>
                </a:lnTo>
                <a:lnTo>
                  <a:pt x="0" y="0"/>
                </a:lnTo>
                <a:close/>
              </a:path>
            </a:pathLst>
          </a:custGeom>
          <a:blipFill>
            <a:blip r:embed="rId3"/>
            <a:stretch>
              <a:fillRect/>
            </a:stretch>
          </a:blipFill>
          <a:ln w="38100">
            <a:solidFill>
              <a:srgbClr val="FF0066"/>
            </a:solidFill>
          </a:ln>
        </p:spPr>
      </p:sp>
    </p:spTree>
    <p:extLst>
      <p:ext uri="{BB962C8B-B14F-4D97-AF65-F5344CB8AC3E}">
        <p14:creationId xmlns:p14="http://schemas.microsoft.com/office/powerpoint/2010/main" val="24071449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840207" y="114300"/>
            <a:ext cx="11274086" cy="360676"/>
          </a:xfrm>
          <a:prstGeom prst="rect">
            <a:avLst/>
          </a:prstGeom>
        </p:spPr>
        <p:txBody>
          <a:bodyPr lIns="0" tIns="0" rIns="0" bIns="0" rtlCol="0" anchor="t">
            <a:spAutoFit/>
          </a:bodyPr>
          <a:lstStyle/>
          <a:p>
            <a:pPr algn="ctr">
              <a:lnSpc>
                <a:spcPts val="3000"/>
              </a:lnSpc>
              <a:spcBef>
                <a:spcPct val="0"/>
              </a:spcBef>
            </a:pPr>
            <a:r>
              <a:rPr lang="en-US" sz="2400" b="1" dirty="0">
                <a:latin typeface="Times New Roman" panose="02020603050405020304" pitchFamily="18" charset="0"/>
                <a:cs typeface="Times New Roman" panose="02020603050405020304" pitchFamily="18" charset="0"/>
                <a:sym typeface="Poppins"/>
              </a:rPr>
              <a:t>REFERENCES</a:t>
            </a:r>
          </a:p>
        </p:txBody>
      </p:sp>
      <p:sp>
        <p:nvSpPr>
          <p:cNvPr id="15" name="TextBox 15"/>
          <p:cNvSpPr txBox="1"/>
          <p:nvPr/>
        </p:nvSpPr>
        <p:spPr>
          <a:xfrm>
            <a:off x="152400" y="495300"/>
            <a:ext cx="18059400" cy="9694962"/>
          </a:xfrm>
          <a:prstGeom prst="rect">
            <a:avLst/>
          </a:prstGeom>
        </p:spPr>
        <p:txBody>
          <a:bodyPr wrap="square" lIns="0" tIns="0" rIns="0" bIns="0" rtlCol="0" anchor="t">
            <a:spAutoFit/>
          </a:bodyPr>
          <a:lstStyle/>
          <a:p>
            <a:r>
              <a:rPr lang="en-GB" sz="1400" dirty="0"/>
              <a:t>Bloomberg (2024) </a:t>
            </a:r>
            <a:r>
              <a:rPr lang="en-GB" sz="1400" i="1" dirty="0"/>
              <a:t>IKEA employee working conditions and workforce challenges</a:t>
            </a:r>
            <a:r>
              <a:rPr lang="en-GB" sz="1400" dirty="0"/>
              <a:t>. Available </a:t>
            </a:r>
            <a:r>
              <a:rPr lang="en-GB" sz="1400" dirty="0" err="1"/>
              <a:t>at:</a:t>
            </a:r>
            <a:r>
              <a:rPr lang="en-GB" sz="1400" u="sng" dirty="0" err="1">
                <a:hlinkClick r:id="rId2"/>
              </a:rPr>
              <a:t>https</a:t>
            </a:r>
            <a:r>
              <a:rPr lang="en-GB" sz="1400" u="sng" dirty="0">
                <a:hlinkClick r:id="rId2"/>
              </a:rPr>
              <a:t>://www.bloomberg.com/news/features/2024-06-11/how-ikea-keeps-its-store-workers-from-quitting</a:t>
            </a:r>
            <a:r>
              <a:rPr lang="en-GB" sz="1400" dirty="0"/>
              <a:t> (Accessed: 23 July 2026).</a:t>
            </a:r>
          </a:p>
          <a:p>
            <a:r>
              <a:rPr lang="en-GB" sz="1400" dirty="0"/>
              <a:t>Bloomberg (2024) </a:t>
            </a:r>
            <a:r>
              <a:rPr lang="en-GB" sz="1400" i="1" dirty="0"/>
              <a:t>Ikea lost $5,000 each time when a worker quit, so it began paying more. </a:t>
            </a:r>
            <a:r>
              <a:rPr lang="en-GB" sz="1400" dirty="0"/>
              <a:t>Available at: </a:t>
            </a:r>
            <a:r>
              <a:rPr lang="en-GB" sz="1400" u="sng" dirty="0">
                <a:hlinkClick r:id="rId3"/>
              </a:rPr>
              <a:t>https://www.business-standard.com/world-news/ikea-lost-5-000-each-time-when-a-worker-quit-so-it-began-paying-more-124061101253_1.html</a:t>
            </a:r>
            <a:r>
              <a:rPr lang="en-GB" sz="1400" dirty="0"/>
              <a:t> (Accessed: 23 July 2026). </a:t>
            </a:r>
          </a:p>
          <a:p>
            <a:r>
              <a:rPr lang="en-GB" sz="1400" dirty="0"/>
              <a:t>Boyle M. (2024) </a:t>
            </a:r>
            <a:r>
              <a:rPr lang="en-GB" sz="1400" i="1" dirty="0"/>
              <a:t>Ikea’s boss solved the Swedish retailer’s global ‘unhappy worker’ crisis by raising salaries, introducing flexible working and subsidizing childcare. </a:t>
            </a:r>
            <a:r>
              <a:rPr lang="en-GB" sz="1400" dirty="0"/>
              <a:t>Available at: </a:t>
            </a:r>
            <a:r>
              <a:rPr lang="en-GB" sz="1400" u="sng" dirty="0">
                <a:hlinkClick r:id="rId4"/>
              </a:rPr>
              <a:t>https://fortune.com/europe/2024/06/11/ikeas-boss-solved-swedish-retailers-global-unhappy-worker-crisis-raising-salaries-introducing-flexible-working-subsidized-childcare/</a:t>
            </a:r>
            <a:r>
              <a:rPr lang="en-GB" sz="1400" dirty="0"/>
              <a:t> (Accessed: 23 July 2026). </a:t>
            </a:r>
          </a:p>
          <a:p>
            <a:r>
              <a:rPr lang="en-GB" sz="1400" dirty="0"/>
              <a:t>CIPD (2023) </a:t>
            </a:r>
            <a:r>
              <a:rPr lang="en-GB" sz="1400" i="1" dirty="0"/>
              <a:t>High-performance working factsheet</a:t>
            </a:r>
            <a:r>
              <a:rPr lang="en-GB" sz="1400" dirty="0"/>
              <a:t>. Available </a:t>
            </a:r>
            <a:r>
              <a:rPr lang="en-GB" sz="1400" dirty="0" err="1"/>
              <a:t>at:</a:t>
            </a:r>
            <a:r>
              <a:rPr lang="en-GB" sz="1400" u="sng" dirty="0" err="1">
                <a:hlinkClick r:id="rId5"/>
              </a:rPr>
              <a:t>https</a:t>
            </a:r>
            <a:r>
              <a:rPr lang="en-GB" sz="1400" u="sng" dirty="0">
                <a:hlinkClick r:id="rId5"/>
              </a:rPr>
              <a:t>://www.cipd.org/en/knowledge/factsheets/performance-factsheet/</a:t>
            </a:r>
            <a:r>
              <a:rPr lang="en-GB" sz="1400" dirty="0"/>
              <a:t>  (Accessed: 23 July 2026).</a:t>
            </a:r>
          </a:p>
          <a:p>
            <a:r>
              <a:rPr lang="en-GB" sz="1400" dirty="0"/>
              <a:t>CIPD (2024) </a:t>
            </a:r>
            <a:r>
              <a:rPr lang="en-GB" sz="1400" i="1" dirty="0"/>
              <a:t>People management and wellbeing</a:t>
            </a:r>
            <a:r>
              <a:rPr lang="en-GB" sz="1400" dirty="0"/>
              <a:t>. Available </a:t>
            </a:r>
            <a:r>
              <a:rPr lang="en-GB" sz="1400" dirty="0" err="1"/>
              <a:t>at:</a:t>
            </a:r>
            <a:r>
              <a:rPr lang="en-GB" sz="1400" u="sng" dirty="0" err="1">
                <a:hlinkClick r:id="rId6"/>
              </a:rPr>
              <a:t>https</a:t>
            </a:r>
            <a:r>
              <a:rPr lang="en-GB" sz="1400" u="sng" dirty="0">
                <a:hlinkClick r:id="rId6"/>
              </a:rPr>
              <a:t>://www.cipd.org/en/knowledge/factsheets/well-being-factsheet/</a:t>
            </a:r>
            <a:r>
              <a:rPr lang="en-GB" sz="1400" dirty="0"/>
              <a:t>(Accessed: 23 July 2026).</a:t>
            </a:r>
          </a:p>
          <a:p>
            <a:r>
              <a:rPr lang="en-GB" sz="1400" dirty="0" err="1"/>
              <a:t>Cronemyr</a:t>
            </a:r>
            <a:r>
              <a:rPr lang="en-GB" sz="1400" dirty="0"/>
              <a:t>, P. and </a:t>
            </a:r>
            <a:r>
              <a:rPr lang="en-GB" sz="1400" dirty="0" err="1"/>
              <a:t>Fundin</a:t>
            </a:r>
            <a:r>
              <a:rPr lang="en-GB" sz="1400" dirty="0"/>
              <a:t>, A., (2024). ‘Guest editorial for the special section on “Operational Excellence and Quality Improvement in Sweden. </a:t>
            </a:r>
            <a:r>
              <a:rPr lang="en-GB" sz="1400" i="1" dirty="0"/>
              <a:t>International Journal of Lean Six Sigma</a:t>
            </a:r>
            <a:r>
              <a:rPr lang="en-GB" sz="1400" dirty="0"/>
              <a:t>, </a:t>
            </a:r>
            <a:r>
              <a:rPr lang="en-GB" sz="1400" i="1" dirty="0"/>
              <a:t>15</a:t>
            </a:r>
            <a:r>
              <a:rPr lang="en-GB" sz="1400" dirty="0"/>
              <a:t>(6), pp.1157-1161. Available at: </a:t>
            </a:r>
            <a:r>
              <a:rPr lang="en-GB" sz="1400" u="sng" dirty="0">
                <a:hlinkClick r:id="rId7"/>
              </a:rPr>
              <a:t>http://dx.doi.org/10.1108/IJLSS-10-2024-259</a:t>
            </a:r>
            <a:r>
              <a:rPr lang="en-GB" sz="1400" dirty="0"/>
              <a:t>(Accessed: 23 July 2026).</a:t>
            </a:r>
          </a:p>
          <a:p>
            <a:r>
              <a:rPr lang="en-GB" sz="1400" dirty="0"/>
              <a:t>Deloitte (2024) </a:t>
            </a:r>
            <a:r>
              <a:rPr lang="en-GB" sz="1400" i="1" dirty="0"/>
              <a:t>2024 Global Human Capital Trends</a:t>
            </a:r>
            <a:r>
              <a:rPr lang="en-GB" sz="1400" dirty="0"/>
              <a:t>. Available </a:t>
            </a:r>
            <a:r>
              <a:rPr lang="en-GB" sz="1400" dirty="0" err="1"/>
              <a:t>at:</a:t>
            </a:r>
            <a:r>
              <a:rPr lang="en-GB" sz="1400" u="sng" dirty="0" err="1">
                <a:hlinkClick r:id="rId8"/>
              </a:rPr>
              <a:t>https</a:t>
            </a:r>
            <a:r>
              <a:rPr lang="en-GB" sz="1400" u="sng" dirty="0">
                <a:hlinkClick r:id="rId8"/>
              </a:rPr>
              <a:t>://www2.deloitte.com/global/en/pages/human-capital/articles/introduction-human-capital-trends.html</a:t>
            </a:r>
            <a:r>
              <a:rPr lang="en-GB" sz="1400" dirty="0"/>
              <a:t> (Accessed: 23 July 2026).</a:t>
            </a:r>
          </a:p>
          <a:p>
            <a:r>
              <a:rPr lang="en-GB" sz="1400" dirty="0"/>
              <a:t>Gallup (2024) </a:t>
            </a:r>
            <a:r>
              <a:rPr lang="en-GB" sz="1400" i="1" dirty="0"/>
              <a:t>State of the Global Workplace 2024</a:t>
            </a:r>
            <a:r>
              <a:rPr lang="en-GB" sz="1400" dirty="0"/>
              <a:t>. Available </a:t>
            </a:r>
            <a:r>
              <a:rPr lang="en-GB" sz="1400" dirty="0" err="1"/>
              <a:t>at:</a:t>
            </a:r>
            <a:r>
              <a:rPr lang="en-GB" sz="1400" u="sng" dirty="0" err="1">
                <a:hlinkClick r:id="rId9"/>
              </a:rPr>
              <a:t>https</a:t>
            </a:r>
            <a:r>
              <a:rPr lang="en-GB" sz="1400" u="sng" dirty="0">
                <a:hlinkClick r:id="rId9"/>
              </a:rPr>
              <a:t>://www.gallup.com/workplace/349484/state-of-the-global-workplace.aspx</a:t>
            </a:r>
            <a:r>
              <a:rPr lang="en-GB" sz="1400" dirty="0"/>
              <a:t> (Accessed: 23 July 2026).</a:t>
            </a:r>
          </a:p>
          <a:p>
            <a:r>
              <a:rPr lang="en-GB" sz="1400" dirty="0" err="1"/>
              <a:t>Grodnitzky</a:t>
            </a:r>
            <a:r>
              <a:rPr lang="en-GB" sz="1400" dirty="0"/>
              <a:t> G. (2024) </a:t>
            </a:r>
            <a:r>
              <a:rPr lang="en-GB" sz="1400" i="1" dirty="0"/>
              <a:t>What Can IKEA Teach Us About Employee Retention.</a:t>
            </a:r>
            <a:r>
              <a:rPr lang="en-GB" sz="1400" dirty="0"/>
              <a:t> Available at: </a:t>
            </a:r>
            <a:r>
              <a:rPr lang="en-GB" sz="1400" u="sng" dirty="0">
                <a:hlinkClick r:id="rId10"/>
              </a:rPr>
              <a:t>https://www.drgustavo.com//what-can-ikea-teach-us-about-employee-retention</a:t>
            </a:r>
            <a:r>
              <a:rPr lang="en-GB" sz="1400" dirty="0"/>
              <a:t> (Accessed: 23 July 2026). </a:t>
            </a:r>
          </a:p>
          <a:p>
            <a:r>
              <a:rPr lang="en-GB" sz="1400" dirty="0"/>
              <a:t>Human Resources Online (2023) </a:t>
            </a:r>
            <a:r>
              <a:rPr lang="en-GB" sz="1400" i="1" dirty="0"/>
              <a:t>Case study: How IKEA avoids miscommunication among staff</a:t>
            </a:r>
            <a:r>
              <a:rPr lang="en-GB" sz="1400" dirty="0"/>
              <a:t>. Available at:</a:t>
            </a:r>
            <a:r>
              <a:rPr lang="en-GB" sz="1400" u="sng" dirty="0">
                <a:hlinkClick r:id="rId11"/>
              </a:rPr>
              <a:t> https://www.humanresourcesonline.net/case-study-how-ikea-avoids-miscommunication-among-staff</a:t>
            </a:r>
            <a:r>
              <a:rPr lang="en-GB" sz="1400" dirty="0"/>
              <a:t> (Accessed: 23 July 2026).</a:t>
            </a:r>
          </a:p>
          <a:p>
            <a:r>
              <a:rPr lang="en-GB" sz="1400" dirty="0"/>
              <a:t>Ikea (2022).</a:t>
            </a:r>
            <a:r>
              <a:rPr lang="en-GB" sz="1400" i="1" dirty="0"/>
              <a:t> IKEA launches new AI-powered, digital experience empowering customers to create lifelike room designs.</a:t>
            </a:r>
            <a:r>
              <a:rPr lang="en-GB" sz="1400" dirty="0"/>
              <a:t> Available at: </a:t>
            </a:r>
            <a:r>
              <a:rPr lang="en-GB" sz="1400" u="sng" dirty="0">
                <a:hlinkClick r:id="rId12"/>
              </a:rPr>
              <a:t>https://www.ikea.com/us/en/newsroom/corporate-news/ikea-launches-new-ai-powered-digital-experience-empowering-customers-to-create-lifelike-room-designs-pub58c94890/</a:t>
            </a:r>
            <a:r>
              <a:rPr lang="en-GB" sz="1400" dirty="0"/>
              <a:t> (Accessed: 23 July 2026). </a:t>
            </a:r>
          </a:p>
          <a:p>
            <a:r>
              <a:rPr lang="en-GB" sz="1400" dirty="0"/>
              <a:t>IKEA (2025) </a:t>
            </a:r>
            <a:r>
              <a:rPr lang="en-GB" sz="1400" i="1" dirty="0"/>
              <a:t>IKEA Retail Sales FY25</a:t>
            </a:r>
            <a:r>
              <a:rPr lang="en-GB" sz="1400" dirty="0"/>
              <a:t>. Available at:</a:t>
            </a:r>
            <a:r>
              <a:rPr lang="en-GB" sz="1400" u="sng" dirty="0">
                <a:hlinkClick r:id="rId13"/>
              </a:rPr>
              <a:t> https://www.ikea.com/global/en/newsroom/corporate/ikea-retail-sales-fy25-251016/</a:t>
            </a:r>
            <a:r>
              <a:rPr lang="en-GB" sz="1400" dirty="0"/>
              <a:t> (Accessed: 23 July 2026).</a:t>
            </a:r>
          </a:p>
          <a:p>
            <a:r>
              <a:rPr lang="en-GB" sz="1400" dirty="0"/>
              <a:t>IKEA (2026) </a:t>
            </a:r>
            <a:r>
              <a:rPr lang="en-GB" sz="1400" i="1" dirty="0"/>
              <a:t>IKEA culture and values</a:t>
            </a:r>
            <a:r>
              <a:rPr lang="en-GB" sz="1400" dirty="0"/>
              <a:t>. Available at:</a:t>
            </a:r>
            <a:r>
              <a:rPr lang="en-GB" sz="1400" u="sng" dirty="0">
                <a:hlinkClick r:id="rId14"/>
              </a:rPr>
              <a:t> https://www.inter.ikea.com/en/how-we-do-business/ikea-culture-and-values</a:t>
            </a:r>
            <a:r>
              <a:rPr lang="en-GB" sz="1400" dirty="0"/>
              <a:t> (Accessed: 23 July 2026)</a:t>
            </a:r>
          </a:p>
          <a:p>
            <a:r>
              <a:rPr lang="en-GB" sz="1400" dirty="0"/>
              <a:t>IKEA (2026) </a:t>
            </a:r>
            <a:r>
              <a:rPr lang="en-GB" sz="1400" i="1" dirty="0"/>
              <a:t>The IKEA vision and values</a:t>
            </a:r>
            <a:r>
              <a:rPr lang="en-GB" sz="1400" dirty="0"/>
              <a:t>. Available at:</a:t>
            </a:r>
            <a:r>
              <a:rPr lang="en-GB" sz="1400" u="sng" dirty="0">
                <a:hlinkClick r:id="rId15"/>
              </a:rPr>
              <a:t> https://www.ikea.com/au/en/this-is-ikea/about-us/the-ikea-vision-and-values-pub9aa779d0/</a:t>
            </a:r>
            <a:r>
              <a:rPr lang="en-GB" sz="1400" dirty="0"/>
              <a:t> (Accessed: 23 July 2026).</a:t>
            </a:r>
          </a:p>
          <a:p>
            <a:r>
              <a:rPr lang="en-GB" sz="1400" dirty="0"/>
              <a:t>IKEA (2026) </a:t>
            </a:r>
            <a:r>
              <a:rPr lang="en-GB" sz="1400" i="1" dirty="0"/>
              <a:t>Workplace and benefits</a:t>
            </a:r>
            <a:r>
              <a:rPr lang="en-GB" sz="1400" dirty="0"/>
              <a:t>. Available at:</a:t>
            </a:r>
            <a:r>
              <a:rPr lang="en-GB" sz="1400" u="sng" dirty="0">
                <a:hlinkClick r:id="rId16"/>
              </a:rPr>
              <a:t> https://www.ikea.com/th/en/this-is-ikea/work-with-us/workplace-and-benefits-pube8f062c1/</a:t>
            </a:r>
            <a:r>
              <a:rPr lang="en-GB" sz="1400" dirty="0"/>
              <a:t> (Accessed: 23 July 2026).</a:t>
            </a:r>
          </a:p>
          <a:p>
            <a:r>
              <a:rPr lang="en-GB" sz="1400" dirty="0"/>
              <a:t>Ikea foundation (2024). </a:t>
            </a:r>
            <a:r>
              <a:rPr lang="en-GB" sz="1400" i="1" dirty="0"/>
              <a:t>Is it still possible to change the future of our planet? Read more in our 2023 Annual Review. </a:t>
            </a:r>
            <a:r>
              <a:rPr lang="en-GB" sz="1400" dirty="0"/>
              <a:t>Available at: </a:t>
            </a:r>
            <a:r>
              <a:rPr lang="en-GB" sz="1400" u="sng" dirty="0">
                <a:hlinkClick r:id="rId17"/>
              </a:rPr>
              <a:t>https://ikeafoundation.org/stories/annual-review-2023/</a:t>
            </a:r>
            <a:r>
              <a:rPr lang="en-GB" sz="1400" dirty="0"/>
              <a:t> (Accessed: 23 July 2026). </a:t>
            </a:r>
          </a:p>
          <a:p>
            <a:r>
              <a:rPr lang="en-GB" sz="1400" dirty="0" err="1"/>
              <a:t>Ingka</a:t>
            </a:r>
            <a:r>
              <a:rPr lang="en-GB" sz="1400" dirty="0"/>
              <a:t> Group (2024) </a:t>
            </a:r>
            <a:r>
              <a:rPr lang="en-GB" sz="1400" i="1" dirty="0"/>
              <a:t>IKEA Retail unleashes AI revolution: empowering thousands to master the future of tech</a:t>
            </a:r>
            <a:r>
              <a:rPr lang="en-GB" sz="1400" dirty="0"/>
              <a:t>. Available </a:t>
            </a:r>
            <a:r>
              <a:rPr lang="en-GB" sz="1400" dirty="0" err="1"/>
              <a:t>at:</a:t>
            </a:r>
            <a:r>
              <a:rPr lang="en-GB" sz="1400" u="sng" dirty="0" err="1">
                <a:hlinkClick r:id="rId18"/>
              </a:rPr>
              <a:t>https</a:t>
            </a:r>
            <a:r>
              <a:rPr lang="en-GB" sz="1400" u="sng" dirty="0">
                <a:hlinkClick r:id="rId18"/>
              </a:rPr>
              <a:t>://www.ingka.com/newsroom/ikea-retail-unleashes-ai-revolution-empowering-thousands-to-master-the-future-of-tech/</a:t>
            </a:r>
            <a:r>
              <a:rPr lang="en-GB" sz="1400" dirty="0"/>
              <a:t> (Accessed: 23 July 2026).</a:t>
            </a:r>
          </a:p>
          <a:p>
            <a:r>
              <a:rPr lang="en-GB" sz="1400" dirty="0" err="1"/>
              <a:t>Ingka</a:t>
            </a:r>
            <a:r>
              <a:rPr lang="en-GB" sz="1400" dirty="0"/>
              <a:t> Group (2025) </a:t>
            </a:r>
            <a:r>
              <a:rPr lang="en-GB" sz="1400" i="1" dirty="0"/>
              <a:t>Annual Summary and Sustainability Report FY24</a:t>
            </a:r>
            <a:r>
              <a:rPr lang="en-GB" sz="1400" dirty="0"/>
              <a:t>. Available </a:t>
            </a:r>
            <a:r>
              <a:rPr lang="en-GB" sz="1400" dirty="0" err="1"/>
              <a:t>at:</a:t>
            </a:r>
            <a:r>
              <a:rPr lang="en-GB" sz="1400" u="sng" dirty="0" err="1">
                <a:hlinkClick r:id="rId19"/>
              </a:rPr>
              <a:t>https</a:t>
            </a:r>
            <a:r>
              <a:rPr lang="en-GB" sz="1400" u="sng" dirty="0">
                <a:hlinkClick r:id="rId19"/>
              </a:rPr>
              <a:t>://www.ikea.com/nl/nl/files/pdf/e6/a6/e6a6d913/ingkagroup_annualsummaryandsustainabilityreport_fy24.pdf</a:t>
            </a:r>
            <a:r>
              <a:rPr lang="en-GB" sz="1400" dirty="0"/>
              <a:t> (Accessed: 23 July 2026).</a:t>
            </a:r>
          </a:p>
          <a:p>
            <a:r>
              <a:rPr lang="en-GB" sz="1400" dirty="0"/>
              <a:t>Khan, M.R. and Sarkar, U., (2024). ‘Business leadership in the digital age: IKEA’s story in the retail and consumer sector’. </a:t>
            </a:r>
            <a:r>
              <a:rPr lang="en-GB" sz="1400" i="1" dirty="0"/>
              <a:t>Green Technologies and Sustainability</a:t>
            </a:r>
            <a:r>
              <a:rPr lang="en-GB" sz="1400" dirty="0"/>
              <a:t>, </a:t>
            </a:r>
            <a:r>
              <a:rPr lang="en-GB" sz="1400" i="1" dirty="0"/>
              <a:t>2</a:t>
            </a:r>
            <a:r>
              <a:rPr lang="en-GB" sz="1400" dirty="0"/>
              <a:t>(2), p.100081. Available at: </a:t>
            </a:r>
            <a:r>
              <a:rPr lang="en-GB" sz="1400" u="sng" dirty="0">
                <a:hlinkClick r:id="rId20"/>
              </a:rPr>
              <a:t>https://doi.org/10.1016/j.grets.2024.100081</a:t>
            </a:r>
            <a:r>
              <a:rPr lang="en-GB" sz="1400" dirty="0"/>
              <a:t>(Accessed: 23 July 2026).</a:t>
            </a:r>
          </a:p>
          <a:p>
            <a:r>
              <a:rPr lang="en-GB" sz="1400" dirty="0"/>
              <a:t>Krishnan, S.G. and </a:t>
            </a:r>
            <a:r>
              <a:rPr lang="en-GB" sz="1400" dirty="0" err="1"/>
              <a:t>Arundathi</a:t>
            </a:r>
            <a:r>
              <a:rPr lang="en-GB" sz="1400" dirty="0"/>
              <a:t>, K.L., (2025). ‘Evaluating the effectiveness of generative </a:t>
            </a:r>
            <a:r>
              <a:rPr lang="en-GB" sz="1400" dirty="0" err="1"/>
              <a:t>ai</a:t>
            </a:r>
            <a:r>
              <a:rPr lang="en-GB" sz="1400" dirty="0"/>
              <a:t> in strategic workforce planning and workflow design: a case based study using </a:t>
            </a:r>
            <a:r>
              <a:rPr lang="en-GB" sz="1400" dirty="0" err="1"/>
              <a:t>chatgpt</a:t>
            </a:r>
            <a:r>
              <a:rPr lang="en-GB" sz="1400" dirty="0"/>
              <a:t> for </a:t>
            </a:r>
            <a:r>
              <a:rPr lang="en-GB" sz="1400" dirty="0" err="1"/>
              <a:t>hr</a:t>
            </a:r>
            <a:r>
              <a:rPr lang="en-GB" sz="1400" dirty="0"/>
              <a:t> managers’. </a:t>
            </a:r>
            <a:r>
              <a:rPr lang="en-GB" sz="1400" i="1" dirty="0"/>
              <a:t>Journal of Research in Business and Management. https://doi. org/10.35629/3002</a:t>
            </a:r>
            <a:r>
              <a:rPr lang="en-GB" sz="1400" dirty="0"/>
              <a:t>, </a:t>
            </a:r>
            <a:r>
              <a:rPr lang="en-GB" sz="1400" i="1" dirty="0"/>
              <a:t>13098294</a:t>
            </a:r>
            <a:r>
              <a:rPr lang="en-GB" sz="1400" dirty="0"/>
              <a:t>. Available at: </a:t>
            </a:r>
            <a:r>
              <a:rPr lang="en-GB" sz="1400" u="sng" dirty="0">
                <a:hlinkClick r:id="rId21"/>
              </a:rPr>
              <a:t>https://orcid.org/0000-0002-0814-1380</a:t>
            </a:r>
            <a:r>
              <a:rPr lang="en-GB" sz="1400" dirty="0"/>
              <a:t>(Accessed: 23 July 2026).</a:t>
            </a:r>
          </a:p>
          <a:p>
            <a:r>
              <a:rPr lang="en-GB" sz="1400" dirty="0"/>
              <a:t>NIQ (2025) </a:t>
            </a:r>
            <a:r>
              <a:rPr lang="en-GB" sz="1400" i="1" dirty="0"/>
              <a:t>Retail’s share of EU consumer spending falls for third year in a row. </a:t>
            </a:r>
            <a:r>
              <a:rPr lang="en-GB" sz="1400" dirty="0"/>
              <a:t>Available at: </a:t>
            </a:r>
            <a:r>
              <a:rPr lang="en-GB" sz="1400" u="sng" dirty="0">
                <a:hlinkClick r:id="rId22"/>
              </a:rPr>
              <a:t>https://nielseniq.com/global/en/news-center/2025/retail-share-of-eu-consumer-spending-falls-for-third-year-in-a-row/</a:t>
            </a:r>
            <a:r>
              <a:rPr lang="en-GB" sz="1400" dirty="0"/>
              <a:t> (Accessed: 23 July 2026). </a:t>
            </a:r>
          </a:p>
          <a:p>
            <a:r>
              <a:rPr lang="en-GB" sz="1400" dirty="0"/>
              <a:t>Pasha, M.R., Salman, S.A. and </a:t>
            </a:r>
            <a:r>
              <a:rPr lang="en-GB" sz="1400" dirty="0" err="1"/>
              <a:t>Bhaumik</a:t>
            </a:r>
            <a:r>
              <a:rPr lang="en-GB" sz="1400" dirty="0"/>
              <a:t>, A. (2025). ‘Predictive talent management leveraging AI for workforce optimization’. </a:t>
            </a:r>
            <a:r>
              <a:rPr lang="en-GB" sz="1400" i="1" dirty="0"/>
              <a:t>International Journal of Industrial Engineering</a:t>
            </a:r>
            <a:r>
              <a:rPr lang="en-GB" sz="1400" dirty="0"/>
              <a:t>, 9(2), pp.44‑51. Available at:</a:t>
            </a:r>
            <a:r>
              <a:rPr lang="en-GB" sz="1400" u="sng" dirty="0">
                <a:hlinkClick r:id="rId23"/>
              </a:rPr>
              <a:t> https://www.researchgate.net/profile/Rehaman-Mohammed/publication/397299657_Predictive_Talent_Management_Leveraging_AI_for_Workforce_Optimization/links/69302537a3f2c62161df86f5/Predictive-Talent-Management-Leveraging-AI-for-Workforce-Optimization.pdf</a:t>
            </a:r>
            <a:r>
              <a:rPr lang="en-GB" sz="1400" dirty="0"/>
              <a:t> (Accessed: 23 July 2026).</a:t>
            </a:r>
          </a:p>
          <a:p>
            <a:r>
              <a:rPr lang="en-GB" sz="1400" dirty="0"/>
              <a:t>Petro, G. (2025). </a:t>
            </a:r>
            <a:r>
              <a:rPr lang="en-GB" sz="1400" i="1" dirty="0"/>
              <a:t>Defying Industry Slump, New IKEA Stores Are Popping Up All Over. What Gives.</a:t>
            </a:r>
            <a:r>
              <a:rPr lang="en-GB" sz="1400" dirty="0"/>
              <a:t> Available at: </a:t>
            </a:r>
            <a:r>
              <a:rPr lang="en-GB" sz="1400" u="sng" dirty="0">
                <a:hlinkClick r:id="rId24"/>
              </a:rPr>
              <a:t>https://www.forbes.com/sites/gregpetro/2025/05/15/defying-industry-slump-new-ikea-stores-are-popping-up-all-over-what-gives/</a:t>
            </a:r>
            <a:r>
              <a:rPr lang="en-GB" sz="1400" dirty="0"/>
              <a:t> (Accessed: 23 July 2026). </a:t>
            </a:r>
          </a:p>
          <a:p>
            <a:r>
              <a:rPr lang="en-GB" sz="1400" dirty="0" err="1"/>
              <a:t>Quan</a:t>
            </a:r>
            <a:r>
              <a:rPr lang="en-GB" sz="1400" dirty="0"/>
              <a:t>, J. and Khan, M.S. (2024). ‘Mediating effect of job satisfaction and competitive advantage between quality management practices and sustainable performance: A conceptual framework for hospitals in Guangxi, China’. </a:t>
            </a:r>
            <a:r>
              <a:rPr lang="en-GB" sz="1400" i="1" dirty="0"/>
              <a:t>Pakistan Journal of Life &amp; Social Sciences</a:t>
            </a:r>
            <a:r>
              <a:rPr lang="en-GB" sz="1400" dirty="0"/>
              <a:t>, 22(2). Available at:</a:t>
            </a:r>
            <a:r>
              <a:rPr lang="en-GB" sz="1400" u="sng" dirty="0">
                <a:hlinkClick r:id="rId25"/>
              </a:rPr>
              <a:t> https://doi.org/10.57239/PJLSS-2024-22.2.00640</a:t>
            </a:r>
            <a:r>
              <a:rPr lang="en-GB" sz="1400" dirty="0"/>
              <a:t>(Accessed: 23 July 2026).</a:t>
            </a:r>
          </a:p>
          <a:p>
            <a:r>
              <a:rPr lang="en-GB" sz="1400" dirty="0"/>
              <a:t>Reid H. (2026) </a:t>
            </a:r>
            <a:r>
              <a:rPr lang="en-GB" sz="1400" i="1" dirty="0"/>
              <a:t>IKEA franchiser slashes 850 jobs in cost-cutting drive as consumer spending falls.</a:t>
            </a:r>
            <a:r>
              <a:rPr lang="en-GB" sz="1400" dirty="0"/>
              <a:t> Available at: </a:t>
            </a:r>
            <a:r>
              <a:rPr lang="en-GB" sz="1400" u="sng" dirty="0">
                <a:hlinkClick r:id="rId26"/>
              </a:rPr>
              <a:t>https://www.reuters.com/business/world-at-work/ikea-franchiser-slashes-850-jobs-cost-cutting-drive-consumer-spending-falls-2026-05-18/</a:t>
            </a:r>
            <a:r>
              <a:rPr lang="en-GB" sz="1400" dirty="0"/>
              <a:t> (Accessed: 23 July 2026). </a:t>
            </a:r>
          </a:p>
          <a:p>
            <a:r>
              <a:rPr lang="en-GB" sz="1400" dirty="0"/>
              <a:t>Robbins J. (2026) </a:t>
            </a:r>
            <a:r>
              <a:rPr lang="en-GB" sz="1400" i="1" dirty="0"/>
              <a:t>What IKEA's AI Reskilling Story Looks Like Now It Has Made Layoffs Too. </a:t>
            </a:r>
            <a:r>
              <a:rPr lang="en-GB" sz="1400" dirty="0"/>
              <a:t>Available at: </a:t>
            </a:r>
            <a:r>
              <a:rPr lang="en-GB" sz="1400" u="sng" dirty="0">
                <a:hlinkClick r:id="rId27"/>
              </a:rPr>
              <a:t>https://employerbranding.news/resources/what-ikeas-ai-reskilling-story-looks-like-now-it-has-made-layoffs-too/</a:t>
            </a:r>
            <a:r>
              <a:rPr lang="en-GB" sz="1400" dirty="0"/>
              <a:t> (Accessed: 23 July 2026). </a:t>
            </a:r>
          </a:p>
          <a:p>
            <a:r>
              <a:rPr lang="en-GB" sz="1400" dirty="0"/>
              <a:t>Salesforce (2025) </a:t>
            </a:r>
            <a:r>
              <a:rPr lang="en-GB" sz="1400" i="1" dirty="0"/>
              <a:t>New Slack Workforce Index reveals higher daily AI use</a:t>
            </a:r>
            <a:r>
              <a:rPr lang="en-GB" sz="1400" dirty="0"/>
              <a:t>. Available at:</a:t>
            </a:r>
            <a:r>
              <a:rPr lang="en-GB" sz="1400" u="sng" dirty="0">
                <a:hlinkClick r:id="rId28"/>
              </a:rPr>
              <a:t> https://www.salesforce.com/uk/news/stories/daily-ai-workforce-use-growth/</a:t>
            </a:r>
            <a:r>
              <a:rPr lang="en-GB" sz="1400" dirty="0"/>
              <a:t> (Accessed: 23 July 2026)</a:t>
            </a:r>
          </a:p>
          <a:p>
            <a:r>
              <a:rPr lang="en-GB" sz="1400" dirty="0"/>
              <a:t>Schneider, D. (2024) </a:t>
            </a:r>
            <a:r>
              <a:rPr lang="en-GB" sz="1400" i="1" dirty="0"/>
              <a:t>IKEA Self-Scheduling Intervention: Baseline Report</a:t>
            </a:r>
            <a:r>
              <a:rPr lang="en-GB" sz="1400" dirty="0"/>
              <a:t>. Harvard Kennedy School. Available </a:t>
            </a:r>
            <a:r>
              <a:rPr lang="en-GB" sz="1400" dirty="0" err="1"/>
              <a:t>at:</a:t>
            </a:r>
            <a:r>
              <a:rPr lang="en-GB" sz="1400" u="sng" dirty="0" err="1">
                <a:hlinkClick r:id="rId29"/>
              </a:rPr>
              <a:t>https</a:t>
            </a:r>
            <a:r>
              <a:rPr lang="en-GB" sz="1400" u="sng" dirty="0">
                <a:hlinkClick r:id="rId29"/>
              </a:rPr>
              <a:t>://www.hks.harvard.edu/publications/ikea-self-scheduling-intervention-baseline-report</a:t>
            </a:r>
            <a:r>
              <a:rPr lang="en-GB" sz="1400" dirty="0"/>
              <a:t> (Accessed: 23 July 2026).</a:t>
            </a:r>
          </a:p>
          <a:p>
            <a:r>
              <a:rPr lang="en-GB" sz="1400" dirty="0"/>
              <a:t>Shah, A., </a:t>
            </a:r>
            <a:r>
              <a:rPr lang="en-GB" sz="1400" dirty="0" err="1"/>
              <a:t>Ghugharawala</a:t>
            </a:r>
            <a:r>
              <a:rPr lang="en-GB" sz="1400" dirty="0"/>
              <a:t>, A., Patel, M., Patel, V., </a:t>
            </a:r>
            <a:r>
              <a:rPr lang="en-GB" sz="1400" dirty="0" err="1"/>
              <a:t>Rathore</a:t>
            </a:r>
            <a:r>
              <a:rPr lang="en-GB" sz="1400" dirty="0"/>
              <a:t>, N. and </a:t>
            </a:r>
            <a:r>
              <a:rPr lang="en-GB" sz="1400" dirty="0" err="1"/>
              <a:t>Naik</a:t>
            </a:r>
            <a:r>
              <a:rPr lang="en-GB" sz="1400" dirty="0"/>
              <a:t>, R.R. (2024, October). ‘Impact of AI and ML on employee job satisfaction and performance’. In </a:t>
            </a:r>
            <a:r>
              <a:rPr lang="en-GB" sz="1400" i="1" dirty="0"/>
              <a:t>2024 4th International Conference on Sustainable Expert Systems (ICSES)</a:t>
            </a:r>
            <a:r>
              <a:rPr lang="en-GB" sz="1400" dirty="0"/>
              <a:t>, pp.1183‑1188. IEEE. Available at:</a:t>
            </a:r>
            <a:r>
              <a:rPr lang="en-GB" sz="1400" u="sng" dirty="0">
                <a:hlinkClick r:id="rId30"/>
              </a:rPr>
              <a:t> https://www.researchgate.net/profile/Nitin-Rathore-3/publication/386409501_Impact_of_AI_and_ML_on_Employee_Job_Satisfaction_and_Performance/links/6756774fba2f3a1eb8ba2062/Impact-of-AI-and-ML-on-Employee-Job-Satisfaction-and-Performance.pdf</a:t>
            </a:r>
            <a:r>
              <a:rPr lang="en-GB" sz="1400" dirty="0"/>
              <a:t> (Accessed: 23 July 2026).</a:t>
            </a:r>
          </a:p>
          <a:p>
            <a:r>
              <a:rPr lang="en-GB" sz="1400" dirty="0"/>
              <a:t>WEF (2025) </a:t>
            </a:r>
            <a:r>
              <a:rPr lang="en-GB" sz="1400" i="1" dirty="0"/>
              <a:t>The Future of Jobs Report 2025</a:t>
            </a:r>
            <a:r>
              <a:rPr lang="en-GB" sz="1400" dirty="0"/>
              <a:t>. Available </a:t>
            </a:r>
            <a:r>
              <a:rPr lang="en-GB" sz="1400" dirty="0" err="1"/>
              <a:t>at:</a:t>
            </a:r>
            <a:r>
              <a:rPr lang="en-GB" sz="1400" u="sng" dirty="0" err="1">
                <a:hlinkClick r:id="rId31"/>
              </a:rPr>
              <a:t>https</a:t>
            </a:r>
            <a:r>
              <a:rPr lang="en-GB" sz="1400" u="sng" dirty="0">
                <a:hlinkClick r:id="rId31"/>
              </a:rPr>
              <a:t>://www.weforum.org/reports/the-future-of-jobs-report-2025</a:t>
            </a:r>
            <a:r>
              <a:rPr lang="en-GB" sz="1400" dirty="0"/>
              <a:t> (Accessed: 23 July 2026).</a:t>
            </a:r>
          </a:p>
          <a:p>
            <a:r>
              <a:rPr lang="en-GB" sz="1400" dirty="0"/>
              <a:t>World Economic Forum (2025). </a:t>
            </a:r>
            <a:r>
              <a:rPr lang="en-GB" sz="1400" i="1" dirty="0"/>
              <a:t>The Future of Jobs Report 2025</a:t>
            </a:r>
            <a:r>
              <a:rPr lang="en-GB" sz="1400" dirty="0"/>
              <a:t>. Available at:</a:t>
            </a:r>
            <a:r>
              <a:rPr lang="en-GB" sz="1400" u="sng" dirty="0">
                <a:hlinkClick r:id="rId32"/>
              </a:rPr>
              <a:t> https://www.weforum.org/publications/the-future-of-jobs-report-2025/</a:t>
            </a:r>
            <a:r>
              <a:rPr lang="en-GB" sz="1400" dirty="0"/>
              <a:t> (Accessed: 23 July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134</TotalTime>
  <Words>5114</Words>
  <PresentationFormat>Custom</PresentationFormat>
  <Paragraphs>283</Paragraphs>
  <Slides>37</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Times New Roman</vt:lpstr>
      <vt:lpstr>Calibri Light</vt:lpstr>
      <vt:lpstr>Arial</vt:lpstr>
      <vt:lpstr>Wingdings</vt:lpstr>
      <vt:lpstr>Poppins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2026-08-01T14:39:14Z</dcterms:modified>
  <dc:identifier>DAHQ7SMWuFE</dc:identifier>
</cp:coreProperties>
</file>