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43"/>
  </p:notesMasterIdLst>
  <p:handoutMasterIdLst>
    <p:handoutMasterId r:id="rId44"/>
  </p:handoutMasterIdLst>
  <p:sldIdLst>
    <p:sldId id="257" r:id="rId2"/>
    <p:sldId id="258" r:id="rId3"/>
    <p:sldId id="259" r:id="rId4"/>
    <p:sldId id="260" r:id="rId5"/>
    <p:sldId id="298" r:id="rId6"/>
    <p:sldId id="261" r:id="rId7"/>
    <p:sldId id="299" r:id="rId8"/>
    <p:sldId id="294" r:id="rId9"/>
    <p:sldId id="295" r:id="rId10"/>
    <p:sldId id="264" r:id="rId11"/>
    <p:sldId id="263" r:id="rId12"/>
    <p:sldId id="266" r:id="rId13"/>
    <p:sldId id="267" r:id="rId14"/>
    <p:sldId id="296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97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93" r:id="rId37"/>
    <p:sldId id="288" r:id="rId38"/>
    <p:sldId id="289" r:id="rId39"/>
    <p:sldId id="290" r:id="rId40"/>
    <p:sldId id="291" r:id="rId41"/>
    <p:sldId id="292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557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167E3-6446-4655-B099-3889B7A5403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006616-65E5-4BF0-9A04-58ADBE394D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4613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EE16A-C10F-45CB-BD2F-415B784F92DC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DCD2FC-E11E-4BCD-86F4-8EF48E8EDA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518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1E5595D7-1331-4479-84F7-F53BC3818FDB}" type="slidenum">
              <a:rPr lang="en-GB" sz="1200"/>
              <a:pPr eaLnBrk="1" hangingPunct="1"/>
              <a:t>7</a:t>
            </a:fld>
            <a:endParaRPr lang="en-GB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85343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6EFCBCA3-1692-4C0A-A7D3-E49B12AD0AEF}" type="slidenum">
              <a:rPr lang="en-GB" sz="1200"/>
              <a:pPr eaLnBrk="1" hangingPunct="1"/>
              <a:t>10</a:t>
            </a:fld>
            <a:endParaRPr lang="en-GB" sz="120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442630E6-8FE0-453F-B004-B284E93CED2C}" type="slidenum">
              <a:rPr lang="en-GB" sz="1200"/>
              <a:pPr eaLnBrk="1" hangingPunct="1"/>
              <a:t>15</a:t>
            </a:fld>
            <a:endParaRPr lang="en-GB" sz="1200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A72C69F3-595F-485D-AA54-8DE05B50768B}" type="slidenum">
              <a:rPr lang="en-GB" sz="1200"/>
              <a:pPr eaLnBrk="1" hangingPunct="1"/>
              <a:t>16</a:t>
            </a:fld>
            <a:endParaRPr lang="en-GB" sz="1200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EC15B9EC-C42C-4160-84E9-827B228752D1}" type="slidenum">
              <a:rPr lang="en-GB" sz="1200"/>
              <a:pPr eaLnBrk="1" hangingPunct="1"/>
              <a:t>17</a:t>
            </a:fld>
            <a:endParaRPr lang="en-GB" sz="1200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47BA6629-F4CB-4289-B5F5-C871901D4C5C}" type="slidenum">
              <a:rPr lang="en-GB" sz="1200"/>
              <a:pPr eaLnBrk="1" hangingPunct="1"/>
              <a:t>19</a:t>
            </a:fld>
            <a:endParaRPr lang="en-GB" sz="120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7F8402E5-E7B5-42E7-BE18-84DCF537516E}" type="slidenum">
              <a:rPr lang="en-GB" sz="1200"/>
              <a:pPr eaLnBrk="1" hangingPunct="1"/>
              <a:t>23</a:t>
            </a:fld>
            <a:endParaRPr lang="en-GB" sz="120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6EFD651A-832A-45DB-A516-F57305C55C8C}" type="slidenum">
              <a:rPr lang="en-GB" sz="1200"/>
              <a:pPr eaLnBrk="1" hangingPunct="1"/>
              <a:t>26</a:t>
            </a:fld>
            <a:endParaRPr lang="en-GB" sz="120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46C78FF8-7DC5-413D-AF1E-F051594A9770}" type="slidenum">
              <a:rPr lang="en-GB" sz="1200"/>
              <a:pPr eaLnBrk="1" hangingPunct="1"/>
              <a:t>27</a:t>
            </a:fld>
            <a:endParaRPr lang="en-GB" sz="120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6C222C9C-9547-4BAD-85CD-234FFC661A60}" type="slidenum">
              <a:rPr lang="en-GB" sz="1200"/>
              <a:pPr eaLnBrk="1" hangingPunct="1"/>
              <a:t>28</a:t>
            </a:fld>
            <a:endParaRPr lang="en-GB" sz="120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8085972A-43E8-48B4-B184-94398616FB2B}" type="slidenum">
              <a:rPr lang="en-GB" sz="1200"/>
              <a:pPr eaLnBrk="1" hangingPunct="1"/>
              <a:t>29</a:t>
            </a:fld>
            <a:endParaRPr lang="en-GB" sz="1200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18CC1150-0FFB-405F-B43E-264F064CB150}" type="slidenum">
              <a:rPr lang="en-GB" sz="1200"/>
              <a:pPr eaLnBrk="1" hangingPunct="1"/>
              <a:t>30</a:t>
            </a:fld>
            <a:endParaRPr lang="en-GB" sz="1200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EA2F73BC-DD97-4DE5-BEA1-B30DB9B9ABEA}" type="slidenum">
              <a:rPr lang="en-GB" sz="1200"/>
              <a:pPr eaLnBrk="1" hangingPunct="1"/>
              <a:t>31</a:t>
            </a:fld>
            <a:endParaRPr lang="en-GB" sz="1200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1961A043-A86C-49C4-B366-9591CD918305}" type="slidenum">
              <a:rPr lang="en-GB" sz="1200"/>
              <a:pPr eaLnBrk="1" hangingPunct="1"/>
              <a:t>32</a:t>
            </a:fld>
            <a:endParaRPr lang="en-GB" sz="12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A0CD9EB0-228B-4AA4-9F02-7756461D5779}" type="slidenum">
              <a:rPr lang="en-GB" sz="1200"/>
              <a:pPr eaLnBrk="1" hangingPunct="1"/>
              <a:t>33</a:t>
            </a:fld>
            <a:endParaRPr lang="en-GB" sz="1200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CD969A39-9427-4177-BA11-1EB907E2F1B6}" type="slidenum">
              <a:rPr lang="en-GB" sz="1200"/>
              <a:pPr eaLnBrk="1" hangingPunct="1"/>
              <a:t>34</a:t>
            </a:fld>
            <a:endParaRPr lang="en-GB" sz="1200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8CF058D4-801A-4504-AD60-2C950014E38C}" type="slidenum">
              <a:rPr lang="en-GB" sz="1200"/>
              <a:pPr eaLnBrk="1" hangingPunct="1"/>
              <a:t>35</a:t>
            </a:fld>
            <a:endParaRPr lang="en-GB" sz="120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/>
            <a:fld id="{7A889E51-5A0E-4A69-89C3-7E5244C659A8}" type="slidenum">
              <a:rPr lang="en-GB" sz="1200"/>
              <a:pPr eaLnBrk="1" hangingPunct="1"/>
              <a:t>37</a:t>
            </a:fld>
            <a:endParaRPr lang="en-GB" sz="120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46125"/>
            <a:ext cx="4960937" cy="3721100"/>
          </a:xfrm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9451" y="4714876"/>
            <a:ext cx="5438775" cy="44656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72B6C1-9A46-4D83-AB0C-03D494474523}" type="datetimeFigureOut">
              <a:rPr lang="en-US" smtClean="0"/>
              <a:t>1/31/2020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BB2EDB-76BC-47E0-952F-1C36872C1DBD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adult-lifestyle-national-survey-wales-april-2018-march-201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health.gov/paguidelines/guidelines/Chapter2.aspx" TargetMode="External"/><Relationship Id="rId2" Type="http://schemas.openxmlformats.org/officeDocument/2006/relationships/hyperlink" Target="http://www.walesonline.co.uk/news/health/quarter-deaths-wales-could-avoided-785834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?term=Stiggelbout%20M%5BAuthor%5D&amp;cauthor=true&amp;cauthor_uid=15980075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cbi.nlm.nih.gov/pubmed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Introduction to Health &amp; Exercise Psychology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79613" y="4005263"/>
            <a:ext cx="6553200" cy="17526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Alison Connaughton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SHSS4066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31</a:t>
            </a:r>
            <a:r>
              <a:rPr lang="en-GB" dirty="0" smtClean="0">
                <a:ea typeface="ＭＳ Ｐゴシック" pitchFamily="34" charset="-128"/>
              </a:rPr>
              <a:t>/01/2020</a:t>
            </a:r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39501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 smtClean="0">
                <a:ea typeface="ＭＳ Ｐゴシック" pitchFamily="34" charset="-128"/>
              </a:rPr>
              <a:t>What is Health &amp; Exercise Psychology?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64371"/>
            <a:ext cx="8229600" cy="4862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b="1" dirty="0" smtClean="0">
                <a:ea typeface="ＭＳ Ｐゴシック" pitchFamily="34" charset="-128"/>
              </a:rPr>
              <a:t>2 Disciplines: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>
                <a:ea typeface="ＭＳ Ｐゴシック" pitchFamily="34" charset="-128"/>
              </a:rPr>
              <a:t>Health Psychology 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>
                <a:ea typeface="ＭＳ Ｐゴシック" pitchFamily="34" charset="-128"/>
              </a:rPr>
              <a:t>Exercise Psychology (often linked with sport)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>
                <a:ea typeface="ＭＳ Ｐゴシック" pitchFamily="34" charset="-128"/>
              </a:rPr>
              <a:t>Route to become an accredited professional in either discipline = 6 to 9 years + of academic study.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>
                <a:ea typeface="ＭＳ Ｐゴシック" pitchFamily="34" charset="-128"/>
              </a:rPr>
              <a:t>In groups of 4 outline what you know about  / think the following are…</a:t>
            </a:r>
          </a:p>
          <a:p>
            <a:pPr lvl="1">
              <a:lnSpc>
                <a:spcPct val="90000"/>
              </a:lnSpc>
            </a:pPr>
            <a:r>
              <a:rPr lang="en-GB" dirty="0" smtClean="0">
                <a:ea typeface="ＭＳ Ｐゴシック" pitchFamily="34" charset="-128"/>
              </a:rPr>
              <a:t>Exercise Psychology</a:t>
            </a:r>
          </a:p>
          <a:p>
            <a:pPr lvl="1">
              <a:lnSpc>
                <a:spcPct val="90000"/>
              </a:lnSpc>
            </a:pPr>
            <a:r>
              <a:rPr lang="en-GB" dirty="0" smtClean="0">
                <a:ea typeface="ＭＳ Ｐゴシック" pitchFamily="34" charset="-128"/>
              </a:rPr>
              <a:t>Health </a:t>
            </a:r>
            <a:r>
              <a:rPr lang="en-GB" dirty="0">
                <a:ea typeface="ＭＳ Ｐゴシック" pitchFamily="34" charset="-128"/>
              </a:rPr>
              <a:t>Psychology</a:t>
            </a:r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08132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7000" smtClean="0">
                <a:ea typeface="ＭＳ Ｐゴシック" pitchFamily="34" charset="-128"/>
              </a:rPr>
              <a:t>W.I.I.F.M?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smtClean="0">
                <a:ea typeface="ＭＳ Ｐゴシック" pitchFamily="34" charset="-128"/>
              </a:rPr>
              <a:t>Relevance to your degree programme?</a:t>
            </a:r>
          </a:p>
          <a:p>
            <a:pPr algn="ctr" eaLnBrk="1" hangingPunct="1"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en-GB" smtClean="0">
                <a:ea typeface="ＭＳ Ｐゴシック" pitchFamily="34" charset="-128"/>
              </a:rPr>
              <a:t>Relevance to your future careers?</a:t>
            </a:r>
          </a:p>
          <a:p>
            <a:pPr algn="ctr" eaLnBrk="1" hangingPunct="1"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algn="ctr" eaLnBrk="1" hangingPunct="1">
              <a:buFont typeface="Wingdings" pitchFamily="2" charset="2"/>
              <a:buNone/>
            </a:pPr>
            <a:r>
              <a:rPr lang="en-GB" smtClean="0">
                <a:ea typeface="ＭＳ Ｐゴシック" pitchFamily="34" charset="-128"/>
              </a:rPr>
              <a:t>Relevance to YOUR life?</a:t>
            </a:r>
          </a:p>
          <a:p>
            <a:pPr algn="ctr" eaLnBrk="1" hangingPunct="1"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18023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Assessment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en-GB" dirty="0" smtClean="0">
                <a:ea typeface="ＭＳ Ｐゴシック" pitchFamily="34" charset="-128"/>
              </a:rPr>
              <a:t> </a:t>
            </a:r>
            <a:r>
              <a:rPr lang="en-GB" dirty="0">
                <a:ea typeface="ＭＳ Ｐゴシック" pitchFamily="34" charset="-128"/>
              </a:rPr>
              <a:t> </a:t>
            </a:r>
            <a:r>
              <a:rPr lang="en-GB" dirty="0" smtClean="0">
                <a:ea typeface="ＭＳ Ｐゴシック" pitchFamily="34" charset="-128"/>
              </a:rPr>
              <a:t>   Report (50% of the module mark): 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Motivation to exercise – gather data from students </a:t>
            </a:r>
          </a:p>
          <a:p>
            <a:pPr lvl="1" eaLnBrk="1" hangingPunct="1"/>
            <a:endParaRPr lang="en-GB" dirty="0">
              <a:ea typeface="ＭＳ Ｐゴシック" pitchFamily="34" charset="-128"/>
            </a:endParaRPr>
          </a:p>
          <a:p>
            <a:pPr marL="393192" lvl="1" indent="0" eaLnBrk="1" hangingPunct="1">
              <a:buNone/>
            </a:pPr>
            <a:r>
              <a:rPr lang="en-GB" dirty="0" smtClean="0">
                <a:ea typeface="ＭＳ Ｐゴシック" pitchFamily="34" charset="-128"/>
              </a:rPr>
              <a:t>Assignment (50% of the module mark):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Range of topics to choose from those studied</a:t>
            </a:r>
          </a:p>
          <a:p>
            <a:pPr marL="0" indent="0" eaLnBrk="1" hangingPunct="1">
              <a:buFont typeface="Wingdings" pitchFamily="2" charset="2"/>
              <a:buNone/>
            </a:pPr>
            <a:endParaRPr lang="en-GB" dirty="0" smtClean="0">
              <a:ea typeface="ＭＳ Ｐゴシック" pitchFamily="34" charset="-128"/>
            </a:endParaRPr>
          </a:p>
          <a:p>
            <a:pPr marL="0" indent="0" eaLnBrk="1" hangingPunct="1"/>
            <a:endParaRPr lang="en-GB" dirty="0" smtClean="0">
              <a:ea typeface="ＭＳ Ｐゴシック" pitchFamily="34" charset="-128"/>
            </a:endParaRPr>
          </a:p>
          <a:p>
            <a:pPr marL="0" indent="0" eaLnBrk="1" hangingPunct="1">
              <a:buFont typeface="Wingdings" pitchFamily="2" charset="2"/>
              <a:buNone/>
            </a:pPr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05060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8229600" cy="1143000"/>
          </a:xfrm>
        </p:spPr>
        <p:txBody>
          <a:bodyPr>
            <a:noAutofit/>
          </a:bodyPr>
          <a:lstStyle/>
          <a:p>
            <a:r>
              <a:rPr lang="en-GB" sz="2000" b="1" cap="all" dirty="0" smtClean="0"/>
              <a:t/>
            </a:r>
            <a:br>
              <a:rPr lang="en-GB" sz="2000" b="1" cap="all" dirty="0" smtClean="0"/>
            </a:br>
            <a:r>
              <a:rPr lang="en-GB" sz="3200" cap="all" dirty="0" smtClean="0"/>
              <a:t>assessment 1 : </a:t>
            </a:r>
            <a:r>
              <a:rPr lang="en-GB" sz="3200" cap="all" dirty="0"/>
              <a:t>REPORT </a:t>
            </a:r>
            <a:r>
              <a:rPr lang="en-US" sz="3200" cap="all" dirty="0" smtClean="0"/>
              <a:t>         </a:t>
            </a:r>
            <a:br>
              <a:rPr lang="en-US" sz="3200" cap="all" dirty="0" smtClean="0"/>
            </a:br>
            <a:r>
              <a:rPr lang="en-GB" sz="3200" dirty="0" smtClean="0"/>
              <a:t>COMPONENT </a:t>
            </a:r>
            <a:r>
              <a:rPr lang="en-GB" sz="3200" dirty="0"/>
              <a:t>WEIGHTING: 50</a:t>
            </a:r>
            <a:r>
              <a:rPr lang="en-GB" sz="3200" dirty="0" smtClean="0"/>
              <a:t>% of module</a:t>
            </a:r>
            <a:r>
              <a:rPr lang="en-US" sz="3200" dirty="0"/>
              <a:t/>
            </a:r>
            <a:br>
              <a:rPr lang="en-US" sz="3200" dirty="0"/>
            </a:br>
            <a:r>
              <a:rPr lang="en-GB" sz="3200" dirty="0"/>
              <a:t>WORD COUNT: 1500 WORDS</a:t>
            </a:r>
            <a:r>
              <a:rPr lang="en-GB" sz="3200" u="sng" dirty="0"/>
              <a:t> 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u="sng" dirty="0" smtClean="0"/>
              <a:t>Exercise and mood state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Aim:    </a:t>
            </a:r>
            <a:endParaRPr lang="en-GB" dirty="0"/>
          </a:p>
          <a:p>
            <a:r>
              <a:rPr lang="en-GB" b="1" dirty="0"/>
              <a:t>Aim:  </a:t>
            </a:r>
            <a:r>
              <a:rPr lang="en-GB" dirty="0"/>
              <a:t>To compare the mood state of (at least 20) students from the School of Sport, Health and Outdoor Education before and after an exercise session lasting at least 20 minutes. </a:t>
            </a:r>
          </a:p>
          <a:p>
            <a:r>
              <a:rPr lang="en-GB" b="1" dirty="0" smtClean="0"/>
              <a:t>Word </a:t>
            </a:r>
            <a:r>
              <a:rPr lang="en-GB" b="1" dirty="0"/>
              <a:t>count – 1500 Words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As </a:t>
            </a:r>
            <a:r>
              <a:rPr lang="en-GB" dirty="0"/>
              <a:t>a group, you will gather </a:t>
            </a:r>
            <a:r>
              <a:rPr lang="en-GB" dirty="0" smtClean="0"/>
              <a:t>BRUMS and EFI Questionnaire </a:t>
            </a:r>
            <a:r>
              <a:rPr lang="en-GB" dirty="0"/>
              <a:t>data for at least </a:t>
            </a:r>
            <a:r>
              <a:rPr lang="en-GB" dirty="0" smtClean="0"/>
              <a:t>20 </a:t>
            </a:r>
            <a:r>
              <a:rPr lang="en-GB" dirty="0"/>
              <a:t>participants.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n=20 </a:t>
            </a:r>
            <a:r>
              <a:rPr lang="en-GB" dirty="0"/>
              <a:t>+ participants will be gathered from the </a:t>
            </a:r>
            <a:r>
              <a:rPr lang="en-GB" dirty="0" smtClean="0"/>
              <a:t>students </a:t>
            </a:r>
            <a:r>
              <a:rPr lang="en-GB" dirty="0"/>
              <a:t>within the School of Sport, Health and Outdoor Education,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488694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>
            <a:noAutofit/>
          </a:bodyPr>
          <a:lstStyle/>
          <a:p>
            <a:r>
              <a:rPr lang="en-GB" sz="4000" dirty="0" smtClean="0">
                <a:ea typeface="ＭＳ Ｐゴシック" pitchFamily="34" charset="-128"/>
              </a:rPr>
              <a:t/>
            </a:r>
            <a:br>
              <a:rPr lang="en-GB" sz="4000" dirty="0" smtClean="0">
                <a:ea typeface="ＭＳ Ｐゴシック" pitchFamily="34" charset="-128"/>
              </a:rPr>
            </a:br>
            <a:r>
              <a:rPr lang="en-GB" sz="4000" dirty="0" smtClean="0">
                <a:ea typeface="ＭＳ Ｐゴシック" pitchFamily="34" charset="-128"/>
              </a:rPr>
              <a:t/>
            </a:r>
            <a:br>
              <a:rPr lang="en-GB" sz="4000" dirty="0" smtClean="0">
                <a:ea typeface="ＭＳ Ｐゴシック" pitchFamily="34" charset="-128"/>
              </a:rPr>
            </a:br>
            <a:r>
              <a:rPr lang="en-GB" sz="4000" dirty="0">
                <a:ea typeface="ＭＳ Ｐゴシック" pitchFamily="34" charset="-128"/>
              </a:rPr>
              <a:t/>
            </a:r>
            <a:br>
              <a:rPr lang="en-GB" sz="4000" dirty="0">
                <a:ea typeface="ＭＳ Ｐゴシック" pitchFamily="34" charset="-128"/>
              </a:rPr>
            </a:br>
            <a:r>
              <a:rPr lang="en-GB" sz="4000" dirty="0" smtClean="0">
                <a:ea typeface="ＭＳ Ｐゴシック" pitchFamily="34" charset="-128"/>
              </a:rPr>
              <a:t/>
            </a:r>
            <a:br>
              <a:rPr lang="en-GB" sz="4000" dirty="0" smtClean="0">
                <a:ea typeface="ＭＳ Ｐゴシック" pitchFamily="34" charset="-128"/>
              </a:rPr>
            </a:br>
            <a:r>
              <a:rPr lang="en-GB" sz="4000" dirty="0" smtClean="0">
                <a:ea typeface="ＭＳ Ｐゴシック" pitchFamily="34" charset="-128"/>
              </a:rPr>
              <a:t>Exercise </a:t>
            </a:r>
            <a:r>
              <a:rPr lang="en-GB" sz="4000" dirty="0">
                <a:ea typeface="ＭＳ Ｐゴシック" pitchFamily="34" charset="-128"/>
              </a:rPr>
              <a:t>Psychology </a:t>
            </a:r>
            <a:r>
              <a:rPr lang="en-GB" sz="2800" dirty="0">
                <a:ea typeface="ＭＳ Ｐゴシック" pitchFamily="34" charset="-128"/>
              </a:rPr>
              <a:t>(1</a:t>
            </a:r>
            <a:r>
              <a:rPr lang="en-GB" sz="2800" baseline="30000" dirty="0">
                <a:ea typeface="ＭＳ Ｐゴシック" pitchFamily="34" charset="-128"/>
              </a:rPr>
              <a:t>st</a:t>
            </a:r>
            <a:r>
              <a:rPr lang="en-GB" sz="2800" dirty="0">
                <a:ea typeface="ＭＳ Ｐゴシック" pitchFamily="34" charset="-128"/>
              </a:rPr>
              <a:t> half of the module)</a:t>
            </a:r>
            <a:r>
              <a:rPr lang="en-GB" sz="4000" dirty="0">
                <a:ea typeface="ＭＳ Ｐゴシック" pitchFamily="34" charset="-128"/>
              </a:rPr>
              <a:t/>
            </a:r>
            <a:br>
              <a:rPr lang="en-GB" sz="4000" dirty="0">
                <a:ea typeface="ＭＳ Ｐゴシック" pitchFamily="34" charset="-128"/>
              </a:rPr>
            </a:br>
            <a:endParaRPr lang="en-US" sz="4000" dirty="0" smtClean="0">
              <a:ea typeface="ＭＳ Ｐゴシック" pitchFamily="34" charset="-128"/>
            </a:endParaRP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ea typeface="ＭＳ Ｐゴシック" pitchFamily="34" charset="-128"/>
              </a:rPr>
              <a:t>Readings</a:t>
            </a:r>
            <a:r>
              <a:rPr lang="en-GB" sz="2800" dirty="0" smtClean="0">
                <a:ea typeface="ＭＳ Ｐゴシック" pitchFamily="34" charset="-128"/>
              </a:rPr>
              <a:t>:</a:t>
            </a:r>
          </a:p>
          <a:p>
            <a:r>
              <a:rPr lang="en-GB" dirty="0" smtClean="0">
                <a:ea typeface="ＭＳ Ｐゴシック" pitchFamily="34" charset="-128"/>
              </a:rPr>
              <a:t>Textbooks – Sport and Exercise Psychology (Ex Psych section)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Health psychology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3200" dirty="0" smtClean="0">
                <a:ea typeface="ＭＳ Ｐゴシック" pitchFamily="34" charset="-128"/>
              </a:rPr>
              <a:t>Databases: </a:t>
            </a:r>
            <a:r>
              <a:rPr lang="en-GB" sz="3200" dirty="0" err="1" smtClean="0">
                <a:ea typeface="ＭＳ Ｐゴシック" pitchFamily="34" charset="-128"/>
              </a:rPr>
              <a:t>Psycharticles</a:t>
            </a:r>
            <a:r>
              <a:rPr lang="en-GB" sz="3200" dirty="0" smtClean="0">
                <a:ea typeface="ＭＳ Ｐゴシック" pitchFamily="34" charset="-128"/>
              </a:rPr>
              <a:t> / </a:t>
            </a:r>
            <a:r>
              <a:rPr lang="en-GB" sz="3200" dirty="0" err="1" smtClean="0">
                <a:ea typeface="ＭＳ Ｐゴシック" pitchFamily="34" charset="-128"/>
              </a:rPr>
              <a:t>Sportsdiscus</a:t>
            </a:r>
            <a:endParaRPr lang="en-GB" sz="3200" dirty="0" smtClean="0">
              <a:ea typeface="ＭＳ Ｐゴシック" pitchFamily="34" charset="-128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3200" dirty="0" smtClean="0">
                <a:ea typeface="ＭＳ Ｐゴシック" pitchFamily="34" charset="-128"/>
              </a:rPr>
              <a:t>	</a:t>
            </a:r>
            <a:r>
              <a:rPr lang="en-GB" sz="2400" dirty="0" smtClean="0">
                <a:ea typeface="ＭＳ Ｐゴシック" pitchFamily="34" charset="-128"/>
              </a:rPr>
              <a:t>Several resources will also be provided via moodle / </a:t>
            </a:r>
            <a:r>
              <a:rPr lang="en-GB" sz="2400" dirty="0" err="1" smtClean="0">
                <a:ea typeface="ＭＳ Ｐゴシック" pitchFamily="34" charset="-128"/>
              </a:rPr>
              <a:t>handouts</a:t>
            </a:r>
            <a:endParaRPr lang="en-GB" sz="39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540220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>
                <a:ea typeface="ＭＳ Ｐゴシック" pitchFamily="34" charset="-128"/>
              </a:rPr>
              <a:t>Introduction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24000"/>
            <a:ext cx="8229600" cy="5181600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400" dirty="0">
                <a:ea typeface="ＭＳ Ｐゴシック" pitchFamily="34" charset="-128"/>
              </a:rPr>
              <a:t>UK: stemmed from findings from ADNFS (1992) Sports Council / HEA London</a:t>
            </a:r>
          </a:p>
          <a:p>
            <a:pPr>
              <a:lnSpc>
                <a:spcPct val="80000"/>
              </a:lnSpc>
            </a:pPr>
            <a:r>
              <a:rPr lang="en-US" sz="2400" dirty="0">
                <a:ea typeface="ＭＳ Ｐゴシック" pitchFamily="34" charset="-128"/>
              </a:rPr>
              <a:t>More recent survey… June, 2019.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dirty="0">
                <a:ea typeface="ＭＳ Ｐゴシック" pitchFamily="34" charset="-128"/>
              </a:rPr>
              <a:t>2017 survey – different methods…</a:t>
            </a:r>
          </a:p>
          <a:p>
            <a:pPr eaLnBrk="1" hangingPunct="1">
              <a:lnSpc>
                <a:spcPct val="80000"/>
              </a:lnSpc>
            </a:pPr>
            <a:endParaRPr lang="en-US" sz="2400" dirty="0"/>
          </a:p>
          <a:p>
            <a:pPr marL="0" indent="0">
              <a:lnSpc>
                <a:spcPct val="80000"/>
              </a:lnSpc>
              <a:buNone/>
            </a:pPr>
            <a:r>
              <a:rPr lang="en-GB" sz="2400" dirty="0">
                <a:hlinkClick r:id="rId3"/>
              </a:rPr>
              <a:t>https://gov.wales/adult-lifestyle-national-survey-wales-april-2018-march-2019</a:t>
            </a:r>
            <a:endParaRPr lang="en-GB" sz="2400" dirty="0"/>
          </a:p>
          <a:p>
            <a:pPr marL="0" indent="0">
              <a:lnSpc>
                <a:spcPct val="80000"/>
              </a:lnSpc>
              <a:buNone/>
            </a:pPr>
            <a:endParaRPr lang="en-US" sz="2400" dirty="0"/>
          </a:p>
          <a:p>
            <a:r>
              <a:rPr lang="en-US" sz="2400" dirty="0"/>
              <a:t>53% of adults reported doing at least 150 minutes of moderate PA in blocks of at least 10 minutes. </a:t>
            </a:r>
          </a:p>
          <a:p>
            <a:r>
              <a:rPr lang="en-US" sz="2400" dirty="0"/>
              <a:t>33% reported doing less that 30 minutes of moderate PA in the last week.</a:t>
            </a:r>
          </a:p>
          <a:p>
            <a:r>
              <a:rPr lang="en-US" sz="2400" dirty="0"/>
              <a:t>59% of adults were classified as overweight or obese, including 23% obese.</a:t>
            </a:r>
          </a:p>
          <a:p>
            <a:r>
              <a:rPr lang="en-US" sz="2400" dirty="0"/>
              <a:t>Men more likely to be obese</a:t>
            </a:r>
            <a:endParaRPr lang="en-US" sz="1600" dirty="0"/>
          </a:p>
          <a:p>
            <a:endParaRPr lang="en-US" sz="2400" dirty="0"/>
          </a:p>
          <a:p>
            <a:r>
              <a:rPr lang="en-US" sz="2400" dirty="0"/>
              <a:t>2015 results - 58% of adults were classified as overweight or obese, including 22% obese.</a:t>
            </a:r>
            <a:endParaRPr lang="en-GB" sz="2400" dirty="0">
              <a:ea typeface="ＭＳ Ｐゴシック" pitchFamily="34" charset="-128"/>
            </a:endParaRPr>
          </a:p>
          <a:p>
            <a:r>
              <a:rPr lang="en-US" sz="2400" dirty="0"/>
              <a:t>36% of children were reported as undertaking physical activity for at least an hour on every day of the previous week.</a:t>
            </a:r>
          </a:p>
          <a:p>
            <a:r>
              <a:rPr lang="en-US" sz="2400" dirty="0">
                <a:ea typeface="ＭＳ Ｐゴシック" pitchFamily="34" charset="-128"/>
              </a:rPr>
              <a:t>Up from 35% in 2015</a:t>
            </a:r>
          </a:p>
          <a:p>
            <a:endParaRPr lang="en-GB" sz="2400" dirty="0">
              <a:ea typeface="ＭＳ Ｐゴシック" pitchFamily="34" charset="-128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sz="2400" dirty="0">
                <a:ea typeface="ＭＳ Ｐゴシック" pitchFamily="34" charset="-128"/>
              </a:rPr>
              <a:t>Sedentary population, CHD, diabetes, obesity</a:t>
            </a:r>
          </a:p>
          <a:p>
            <a:pPr>
              <a:lnSpc>
                <a:spcPct val="80000"/>
              </a:lnSpc>
              <a:buNone/>
            </a:pPr>
            <a:r>
              <a:rPr lang="en-US" sz="1700" dirty="0"/>
              <a:t>	</a:t>
            </a:r>
            <a:endParaRPr lang="en-GB" sz="17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84824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b="1" dirty="0"/>
              <a:t>Health status, illnesses and other </a:t>
            </a:r>
            <a:r>
              <a:rPr lang="en-GB" b="1" dirty="0" smtClean="0"/>
              <a:t>conditions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51% of adults reported currently being treated for an illness such </a:t>
            </a:r>
            <a:r>
              <a:rPr lang="en-GB" dirty="0" smtClean="0"/>
              <a:t>as:</a:t>
            </a:r>
          </a:p>
          <a:p>
            <a:pPr lvl="1"/>
            <a:r>
              <a:rPr lang="en-GB" dirty="0" smtClean="0"/>
              <a:t>20</a:t>
            </a:r>
            <a:r>
              <a:rPr lang="en-GB" dirty="0"/>
              <a:t>% of adults currently being treated for high blood </a:t>
            </a:r>
            <a:r>
              <a:rPr lang="en-GB" dirty="0" smtClean="0"/>
              <a:t>pressure</a:t>
            </a:r>
          </a:p>
          <a:p>
            <a:pPr lvl="1"/>
            <a:r>
              <a:rPr lang="en-GB" dirty="0" smtClean="0"/>
              <a:t>14</a:t>
            </a:r>
            <a:r>
              <a:rPr lang="en-GB" dirty="0"/>
              <a:t>% for a respiratory </a:t>
            </a:r>
            <a:r>
              <a:rPr lang="en-GB" dirty="0" smtClean="0"/>
              <a:t>illness</a:t>
            </a:r>
          </a:p>
          <a:p>
            <a:pPr lvl="1"/>
            <a:r>
              <a:rPr lang="en-GB" dirty="0" smtClean="0"/>
              <a:t>12</a:t>
            </a:r>
            <a:r>
              <a:rPr lang="en-GB" dirty="0"/>
              <a:t>% for </a:t>
            </a:r>
            <a:r>
              <a:rPr lang="en-GB" dirty="0" smtClean="0"/>
              <a:t>arthritis</a:t>
            </a:r>
          </a:p>
          <a:p>
            <a:pPr lvl="1"/>
            <a:r>
              <a:rPr lang="en-GB" dirty="0" smtClean="0"/>
              <a:t>13</a:t>
            </a:r>
            <a:r>
              <a:rPr lang="en-GB" dirty="0"/>
              <a:t>% for a mental </a:t>
            </a:r>
            <a:r>
              <a:rPr lang="en-GB" dirty="0" smtClean="0"/>
              <a:t>illness</a:t>
            </a:r>
          </a:p>
          <a:p>
            <a:pPr lvl="1"/>
            <a:r>
              <a:rPr lang="en-GB" dirty="0" smtClean="0"/>
              <a:t>8</a:t>
            </a:r>
            <a:r>
              <a:rPr lang="en-GB" dirty="0"/>
              <a:t>% for a heart condition </a:t>
            </a:r>
            <a:endParaRPr lang="en-GB" dirty="0" smtClean="0"/>
          </a:p>
          <a:p>
            <a:pPr lvl="1"/>
            <a:r>
              <a:rPr lang="en-GB" dirty="0" smtClean="0"/>
              <a:t>7</a:t>
            </a:r>
            <a:r>
              <a:rPr lang="en-GB" dirty="0"/>
              <a:t>% for </a:t>
            </a:r>
            <a:r>
              <a:rPr lang="en-GB" dirty="0" smtClean="0"/>
              <a:t>diabetes</a:t>
            </a:r>
          </a:p>
          <a:p>
            <a:pPr marL="393192" lvl="1" indent="0">
              <a:buNone/>
            </a:pPr>
            <a:r>
              <a:rPr lang="en-GB" dirty="0" smtClean="0"/>
              <a:t>Linked conditions…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675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is being physically active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Physical benefits?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Psychological benefits? </a:t>
            </a:r>
          </a:p>
          <a:p>
            <a:endParaRPr lang="en-GB" dirty="0"/>
          </a:p>
          <a:p>
            <a:pPr lvl="1">
              <a:lnSpc>
                <a:spcPct val="80000"/>
              </a:lnSpc>
            </a:pPr>
            <a:r>
              <a:rPr lang="en-US" dirty="0">
                <a:ea typeface="ＭＳ Ｐゴシック" pitchFamily="34" charset="-128"/>
                <a:hlinkClick r:id="rId2"/>
              </a:rPr>
              <a:t>http://www.walesonline.co.uk/news/health/quarter-deaths-wales-could-avoided-7858343</a:t>
            </a:r>
            <a:endParaRPr lang="en-US" dirty="0"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</a:pPr>
            <a:endParaRPr lang="en-GB" dirty="0"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</a:pPr>
            <a:r>
              <a:rPr lang="nl-NL" dirty="0">
                <a:ea typeface="ＭＳ Ｐゴシック" pitchFamily="34" charset="-128"/>
                <a:hlinkClick r:id="rId3"/>
              </a:rPr>
              <a:t>http://</a:t>
            </a:r>
            <a:r>
              <a:rPr lang="nl-NL" dirty="0" smtClean="0">
                <a:ea typeface="ＭＳ Ｐゴシック" pitchFamily="34" charset="-128"/>
                <a:hlinkClick r:id="rId3"/>
              </a:rPr>
              <a:t>health.gov/paguidelines/guidelines/Chapter2.aspx</a:t>
            </a:r>
            <a:r>
              <a:rPr lang="nl-NL" dirty="0" smtClean="0">
                <a:ea typeface="ＭＳ Ｐゴシック" pitchFamily="34" charset="-128"/>
              </a:rPr>
              <a:t> </a:t>
            </a:r>
          </a:p>
          <a:p>
            <a:pPr marL="393192" lvl="1" indent="0">
              <a:lnSpc>
                <a:spcPct val="80000"/>
              </a:lnSpc>
              <a:buNone/>
            </a:pPr>
            <a:r>
              <a:rPr lang="nl-NL" dirty="0" smtClean="0">
                <a:ea typeface="ＭＳ Ｐゴシック" pitchFamily="34" charset="-128"/>
              </a:rPr>
              <a:t>American site</a:t>
            </a:r>
            <a:endParaRPr lang="nl-NL" dirty="0">
              <a:ea typeface="ＭＳ Ｐゴシック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202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sz="3800" dirty="0" smtClean="0">
                <a:ea typeface="ＭＳ Ｐゴシック" pitchFamily="34" charset="-128"/>
              </a:rPr>
              <a:t>Exercise adherence and determinants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24001"/>
            <a:ext cx="8229600" cy="460692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What motivates individuals to make transition from sedentary to regular exercise? Largely unknown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Early research - </a:t>
            </a:r>
            <a:r>
              <a:rPr lang="en-GB" sz="2600" dirty="0" err="1" smtClean="0">
                <a:ea typeface="ＭＳ Ｐゴシック" pitchFamily="34" charset="-128"/>
              </a:rPr>
              <a:t>Sallis</a:t>
            </a:r>
            <a:r>
              <a:rPr lang="en-GB" sz="2600" dirty="0" smtClean="0">
                <a:ea typeface="ＭＳ Ｐゴシック" pitchFamily="34" charset="-128"/>
              </a:rPr>
              <a:t> et al. (1986). 1400 adults with battery of determinants. Comparison made.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Characteristics: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Exercise self efficacy. Succeed at vigorous exercise programme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Knowledge of what constitutes a healthy lifestyle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Knowledge (importance &amp; value)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Perception (self control)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Attitudes (value and importance)</a:t>
            </a: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Initial condition</a:t>
            </a:r>
          </a:p>
          <a:p>
            <a:pPr lvl="1" eaLnBrk="1" hangingPunct="1">
              <a:lnSpc>
                <a:spcPct val="80000"/>
              </a:lnSpc>
            </a:pPr>
            <a:endParaRPr lang="en-GB" sz="24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 smtClean="0">
                <a:ea typeface="ＭＳ Ｐゴシック" pitchFamily="34" charset="-128"/>
              </a:rPr>
              <a:t>These are still supported by recent research today…</a:t>
            </a:r>
          </a:p>
        </p:txBody>
      </p:sp>
    </p:spTree>
    <p:extLst>
      <p:ext uri="{BB962C8B-B14F-4D97-AF65-F5344CB8AC3E}">
        <p14:creationId xmlns:p14="http://schemas.microsoft.com/office/powerpoint/2010/main" val="279030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smtClean="0">
                <a:latin typeface="Arial" charset="0"/>
                <a:ea typeface="ＭＳ Ｐゴシック" pitchFamily="34" charset="-128"/>
              </a:rPr>
              <a:t>Q. What motivates individuals to: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80000"/>
              </a:lnSpc>
            </a:pPr>
            <a:endParaRPr lang="en-GB" sz="24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Start exercising? </a:t>
            </a:r>
          </a:p>
          <a:p>
            <a:pPr lvl="2">
              <a:lnSpc>
                <a:spcPct val="80000"/>
              </a:lnSpc>
            </a:pPr>
            <a:r>
              <a:rPr lang="en-GB" sz="2100" dirty="0" smtClean="0">
                <a:ea typeface="ＭＳ Ｐゴシック" pitchFamily="34" charset="-128"/>
              </a:rPr>
              <a:t>Why did you start exercisin</a:t>
            </a:r>
            <a:r>
              <a:rPr lang="en-GB" dirty="0" smtClean="0">
                <a:ea typeface="ＭＳ Ｐゴシック" pitchFamily="34" charset="-128"/>
              </a:rPr>
              <a:t>g ?</a:t>
            </a:r>
            <a:endParaRPr lang="en-GB" sz="21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4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Adhere to exercise?</a:t>
            </a:r>
          </a:p>
          <a:p>
            <a:pPr lvl="2">
              <a:lnSpc>
                <a:spcPct val="80000"/>
              </a:lnSpc>
            </a:pPr>
            <a:r>
              <a:rPr lang="en-GB" sz="2100" dirty="0" smtClean="0">
                <a:ea typeface="ＭＳ Ｐゴシック" pitchFamily="34" charset="-128"/>
              </a:rPr>
              <a:t>What makes you keep going back</a:t>
            </a:r>
            <a:r>
              <a:rPr lang="en-US" sz="2100" dirty="0" smtClean="0">
                <a:ea typeface="ＭＳ Ｐゴシック" pitchFamily="34" charset="-128"/>
              </a:rPr>
              <a:t>…</a:t>
            </a:r>
            <a:endParaRPr lang="en-GB" sz="21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4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sz="2400" dirty="0" smtClean="0">
                <a:ea typeface="ＭＳ Ｐゴシック" pitchFamily="34" charset="-128"/>
              </a:rPr>
              <a:t>Try again after failure?</a:t>
            </a:r>
          </a:p>
          <a:p>
            <a:pPr lvl="2">
              <a:lnSpc>
                <a:spcPct val="80000"/>
              </a:lnSpc>
            </a:pPr>
            <a:endParaRPr lang="en-GB" sz="2100" dirty="0" smtClean="0">
              <a:ea typeface="ＭＳ Ｐゴシック" pitchFamily="34" charset="-128"/>
            </a:endParaRPr>
          </a:p>
          <a:p>
            <a:pPr lvl="1" eaLnBrk="1" hangingPunct="1">
              <a:lnSpc>
                <a:spcPct val="80000"/>
              </a:lnSpc>
            </a:pPr>
            <a:endParaRPr lang="en-GB" sz="2400" dirty="0" smtClean="0">
              <a:ea typeface="ＭＳ Ｐゴシック" pitchFamily="34" charset="-128"/>
            </a:endParaRPr>
          </a:p>
          <a:p>
            <a:pPr marL="393192" lvl="1" indent="0">
              <a:lnSpc>
                <a:spcPct val="80000"/>
              </a:lnSpc>
              <a:buNone/>
            </a:pPr>
            <a:endParaRPr lang="en-GB" sz="2400" dirty="0" smtClean="0">
              <a:ea typeface="ＭＳ Ｐゴシック" pitchFamily="34" charset="-128"/>
            </a:endParaRPr>
          </a:p>
          <a:p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31231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smtClean="0">
                <a:ea typeface="ＭＳ Ｐゴシック" pitchFamily="34" charset="-128"/>
              </a:rPr>
              <a:t>Predicting older adults' maintenance in exercise participation </a:t>
            </a:r>
            <a:r>
              <a:rPr lang="en-US" sz="2400" b="1" smtClean="0">
                <a:ea typeface="ＭＳ Ｐゴシック" pitchFamily="34" charset="-128"/>
                <a:hlinkClick r:id="rId2"/>
              </a:rPr>
              <a:t>–</a:t>
            </a:r>
            <a:r>
              <a:rPr lang="en-US" sz="2400" b="1" smtClean="0">
                <a:ea typeface="ＭＳ Ｐゴシック" pitchFamily="34" charset="-128"/>
              </a:rPr>
              <a:t> </a:t>
            </a:r>
            <a:r>
              <a:rPr lang="en-US" sz="2400" smtClean="0">
                <a:ea typeface="ＭＳ Ｐゴシック" pitchFamily="34" charset="-128"/>
              </a:rPr>
              <a:t>Stiggelbout et al. (2006)</a:t>
            </a:r>
            <a:br>
              <a:rPr lang="en-US" sz="2400" smtClean="0">
                <a:ea typeface="ＭＳ Ｐゴシック" pitchFamily="34" charset="-128"/>
              </a:rPr>
            </a:br>
            <a:endParaRPr lang="en-US" sz="2400" smtClean="0">
              <a:ea typeface="ＭＳ Ｐゴシック" pitchFamily="34" charset="-128"/>
            </a:endParaRP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45050"/>
          </a:xfrm>
        </p:spPr>
        <p:txBody>
          <a:bodyPr>
            <a:normAutofit lnSpcReduction="10000"/>
          </a:bodyPr>
          <a:lstStyle/>
          <a:p>
            <a:r>
              <a:rPr lang="en-US" sz="2000" dirty="0" smtClean="0">
                <a:ea typeface="ＭＳ Ｐゴシック" pitchFamily="34" charset="-128"/>
              </a:rPr>
              <a:t>Study (n = 1,725; age 50 years or older) involving 10 different types of exercise </a:t>
            </a:r>
            <a:r>
              <a:rPr lang="en-US" sz="2000" dirty="0" err="1" smtClean="0">
                <a:ea typeface="ＭＳ Ｐゴシック" pitchFamily="34" charset="-128"/>
              </a:rPr>
              <a:t>programmes</a:t>
            </a:r>
            <a:r>
              <a:rPr lang="en-US" sz="2000" dirty="0" smtClean="0">
                <a:ea typeface="ＭＳ Ｐゴシック" pitchFamily="34" charset="-128"/>
              </a:rPr>
              <a:t>, with measurements at baseline and after 6 months. </a:t>
            </a:r>
          </a:p>
          <a:p>
            <a:r>
              <a:rPr lang="en-US" sz="2000" dirty="0" smtClean="0">
                <a:ea typeface="ＭＳ Ｐゴシック" pitchFamily="34" charset="-128"/>
              </a:rPr>
              <a:t>Predictors of intention to continue participating and the actual maintenance of exercise participation in the exercise </a:t>
            </a:r>
            <a:r>
              <a:rPr lang="en-US" sz="2000" dirty="0" err="1" smtClean="0">
                <a:ea typeface="ＭＳ Ｐゴシック" pitchFamily="34" charset="-128"/>
              </a:rPr>
              <a:t>programme</a:t>
            </a:r>
            <a:r>
              <a:rPr lang="en-US" sz="2000" dirty="0" smtClean="0">
                <a:ea typeface="ＭＳ Ｐゴシック" pitchFamily="34" charset="-128"/>
              </a:rPr>
              <a:t> were assessed . </a:t>
            </a:r>
          </a:p>
          <a:p>
            <a:r>
              <a:rPr lang="en-US" sz="2000" dirty="0" smtClean="0">
                <a:ea typeface="ＭＳ Ｐゴシック" pitchFamily="34" charset="-128"/>
              </a:rPr>
              <a:t>Predictors of the </a:t>
            </a:r>
            <a:r>
              <a:rPr lang="en-US" sz="2000" b="1" dirty="0" smtClean="0">
                <a:ea typeface="ＭＳ Ｐゴシック" pitchFamily="34" charset="-128"/>
              </a:rPr>
              <a:t>intention to continue </a:t>
            </a:r>
            <a:r>
              <a:rPr lang="en-US" sz="2000" dirty="0" smtClean="0">
                <a:ea typeface="ＭＳ Ｐゴシック" pitchFamily="34" charset="-128"/>
              </a:rPr>
              <a:t>with the exercise </a:t>
            </a:r>
            <a:r>
              <a:rPr lang="en-US" sz="2000" dirty="0" err="1" smtClean="0">
                <a:ea typeface="ＭＳ Ｐゴシック" pitchFamily="34" charset="-128"/>
              </a:rPr>
              <a:t>programme</a:t>
            </a:r>
            <a:r>
              <a:rPr lang="en-US" sz="2000" dirty="0" smtClean="0">
                <a:ea typeface="ＭＳ Ｐゴシック" pitchFamily="34" charset="-128"/>
              </a:rPr>
              <a:t> were found for: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female sex,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younger age, 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being married, 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being a non-smoker, 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being in paid employment, 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having a positive attitude towards exercise, 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having a high self-efficacy at baseline.</a:t>
            </a:r>
          </a:p>
        </p:txBody>
      </p:sp>
    </p:spTree>
    <p:extLst>
      <p:ext uri="{BB962C8B-B14F-4D97-AF65-F5344CB8AC3E}">
        <p14:creationId xmlns:p14="http://schemas.microsoft.com/office/powerpoint/2010/main" val="3688798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400" b="1" smtClean="0">
                <a:ea typeface="ＭＳ Ｐゴシック" pitchFamily="34" charset="-128"/>
              </a:rPr>
              <a:t>Predictors of actual maintenance of exercise participation 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en-US" sz="2400" smtClean="0">
                <a:ea typeface="ＭＳ Ｐゴシック" pitchFamily="34" charset="-128"/>
              </a:rPr>
              <a:t>Short lapses, 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Absence of lapses, 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High intention at baseline, 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High perceived quality of the programme,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Positive attitude at baseline and few risk situations at baseline. </a:t>
            </a:r>
          </a:p>
          <a:p>
            <a:r>
              <a:rPr lang="en-US" sz="2400" b="1" smtClean="0">
                <a:ea typeface="ＭＳ Ｐゴシック" pitchFamily="34" charset="-128"/>
              </a:rPr>
              <a:t>In order to promote maintenance of exercise participation for older adults</a:t>
            </a:r>
            <a:r>
              <a:rPr lang="en-US" sz="2400" smtClean="0">
                <a:ea typeface="ＭＳ Ｐゴシック" pitchFamily="34" charset="-128"/>
              </a:rPr>
              <a:t>: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Effort should be taken to prevent lapses, 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To help people cope with risk situations for lapses, 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To improve the attitude towards exercise participation </a:t>
            </a:r>
          </a:p>
          <a:p>
            <a:pPr algn="ctr"/>
            <a:r>
              <a:rPr lang="en-US" sz="2400" smtClean="0">
                <a:ea typeface="ＭＳ Ｐゴシック" pitchFamily="34" charset="-128"/>
              </a:rPr>
              <a:t>to improve the quality of the programme.</a:t>
            </a:r>
          </a:p>
        </p:txBody>
      </p:sp>
    </p:spTree>
    <p:extLst>
      <p:ext uri="{BB962C8B-B14F-4D97-AF65-F5344CB8AC3E}">
        <p14:creationId xmlns:p14="http://schemas.microsoft.com/office/powerpoint/2010/main" val="23006275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Which exercise / sport / PA situations are you confident in?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are you comfortable in those situations?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Are there any situations where you are less confident?</a:t>
            </a:r>
          </a:p>
          <a:p>
            <a:pPr lvl="1"/>
            <a:r>
              <a:rPr lang="en-US" dirty="0" smtClean="0"/>
              <a:t>E</a:t>
            </a:r>
            <a:r>
              <a:rPr lang="en-GB" dirty="0" smtClean="0"/>
              <a:t>.g. Dance? Swimming? Team games? Group exercise classes?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 smtClean="0"/>
              <a:t>Similarities / differences to those sitting around you?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5467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Self efficacy </a:t>
            </a:r>
            <a:r>
              <a:rPr lang="en-GB" sz="2700" dirty="0" smtClean="0">
                <a:ea typeface="ＭＳ Ｐゴシック" pitchFamily="34" charset="-128"/>
              </a:rPr>
              <a:t>– situation specific confidence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799"/>
            <a:ext cx="8229600" cy="43021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600" dirty="0" err="1" smtClean="0">
                <a:ea typeface="ＭＳ Ｐゴシック" pitchFamily="34" charset="-128"/>
              </a:rPr>
              <a:t>Mc</a:t>
            </a:r>
            <a:r>
              <a:rPr lang="en-GB" sz="2600" dirty="0" smtClean="0">
                <a:ea typeface="ＭＳ Ｐゴシック" pitchFamily="34" charset="-128"/>
              </a:rPr>
              <a:t> </a:t>
            </a:r>
            <a:r>
              <a:rPr lang="en-GB" sz="2600" dirty="0" err="1" smtClean="0">
                <a:ea typeface="ＭＳ Ｐゴシック" pitchFamily="34" charset="-128"/>
              </a:rPr>
              <a:t>Auley</a:t>
            </a:r>
            <a:r>
              <a:rPr lang="en-GB" sz="2600" dirty="0" smtClean="0">
                <a:ea typeface="ＭＳ Ｐゴシック" pitchFamily="34" charset="-128"/>
              </a:rPr>
              <a:t> &amp; </a:t>
            </a:r>
            <a:r>
              <a:rPr lang="en-GB" sz="2600" dirty="0" err="1" smtClean="0">
                <a:ea typeface="ＭＳ Ｐゴシック" pitchFamily="34" charset="-128"/>
              </a:rPr>
              <a:t>Blissmer</a:t>
            </a:r>
            <a:r>
              <a:rPr lang="en-GB" sz="2600" dirty="0" smtClean="0">
                <a:ea typeface="ＭＳ Ｐゴシック" pitchFamily="34" charset="-128"/>
              </a:rPr>
              <a:t>, (2000) – Highly efficacious individuals: lower perception of effort &amp; increased positive affect. </a:t>
            </a:r>
          </a:p>
          <a:p>
            <a:pPr eaLnBrk="1" hangingPunct="1">
              <a:lnSpc>
                <a:spcPct val="90000"/>
              </a:lnSpc>
            </a:pPr>
            <a:endParaRPr lang="en-GB" sz="26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Parental influence – </a:t>
            </a:r>
            <a:r>
              <a:rPr lang="en-GB" sz="2600" dirty="0" err="1" smtClean="0">
                <a:ea typeface="ＭＳ Ｐゴシック" pitchFamily="34" charset="-128"/>
              </a:rPr>
              <a:t>Kimiecik</a:t>
            </a:r>
            <a:r>
              <a:rPr lang="en-GB" sz="2600" dirty="0" smtClean="0">
                <a:ea typeface="ＭＳ Ｐゴシック" pitchFamily="34" charset="-128"/>
              </a:rPr>
              <a:t> &amp; Horn (1998) Parental involvement / parental beliefs.</a:t>
            </a:r>
          </a:p>
          <a:p>
            <a:pPr eaLnBrk="1" hangingPunct="1">
              <a:lnSpc>
                <a:spcPct val="90000"/>
              </a:lnSpc>
            </a:pPr>
            <a:endParaRPr lang="en-GB" sz="2600" dirty="0" smtClean="0">
              <a:ea typeface="ＭＳ Ｐゴシック" pitchFamily="34" charset="-128"/>
            </a:endParaRPr>
          </a:p>
          <a:p>
            <a:r>
              <a:rPr lang="en-US" sz="2400" dirty="0" smtClean="0">
                <a:ea typeface="ＭＳ Ｐゴシック" pitchFamily="34" charset="-128"/>
              </a:rPr>
              <a:t>Parents play a role in shaping children</a:t>
            </a:r>
            <a:r>
              <a:rPr lang="en-US" altLang="en-US" sz="2400" dirty="0" smtClean="0">
                <a:ea typeface="ＭＳ Ｐゴシック" pitchFamily="34" charset="-128"/>
              </a:rPr>
              <a:t>’</a:t>
            </a:r>
            <a:r>
              <a:rPr lang="en-US" sz="2400" dirty="0" smtClean="0">
                <a:ea typeface="ＭＳ Ｐゴシック" pitchFamily="34" charset="-128"/>
              </a:rPr>
              <a:t>s health behaviors (Davison &amp; Birch, 2001)</a:t>
            </a:r>
          </a:p>
          <a:p>
            <a:endParaRPr lang="en-US" sz="2400" dirty="0">
              <a:ea typeface="ＭＳ Ｐゴシック" pitchFamily="34" charset="-128"/>
            </a:endParaRPr>
          </a:p>
          <a:p>
            <a:r>
              <a:rPr lang="en-US" sz="2400" dirty="0" smtClean="0">
                <a:ea typeface="ＭＳ Ｐゴシック" pitchFamily="34" charset="-128"/>
              </a:rPr>
              <a:t>Do the parents have to be active themselves? Is there more to it than this?</a:t>
            </a:r>
            <a:endParaRPr lang="en-GB" sz="24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0804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7620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Summary of exercise determinants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4718050"/>
          </a:xfrm>
        </p:spPr>
        <p:txBody>
          <a:bodyPr/>
          <a:lstStyle/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General Determinants of Exercise Adherence</a:t>
            </a:r>
          </a:p>
          <a:p>
            <a:pPr lvl="1" eaLnBrk="1" hangingPunct="1"/>
            <a:endParaRPr lang="en-GB" sz="2200" dirty="0" smtClean="0">
              <a:ea typeface="ＭＳ Ｐゴシック" pitchFamily="34" charset="-128"/>
            </a:endParaRP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Available time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Behavioural coping skills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Equipment and facility accessibility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Exercise self efficacy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Group cohesion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High risk of heart disease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Intrinsic motivation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Personal perception of good health</a:t>
            </a:r>
          </a:p>
          <a:p>
            <a:pPr lvl="1" eaLnBrk="1" hangingPunct="1"/>
            <a:r>
              <a:rPr lang="en-GB" sz="2200" dirty="0" smtClean="0">
                <a:ea typeface="ＭＳ Ｐゴシック" pitchFamily="34" charset="-128"/>
              </a:rPr>
              <a:t>Social support</a:t>
            </a:r>
          </a:p>
        </p:txBody>
      </p:sp>
    </p:spTree>
    <p:extLst>
      <p:ext uri="{BB962C8B-B14F-4D97-AF65-F5344CB8AC3E}">
        <p14:creationId xmlns:p14="http://schemas.microsoft.com/office/powerpoint/2010/main" val="98339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Barriers to exercising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52600"/>
            <a:ext cx="8229600" cy="4378325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None/>
            </a:pPr>
            <a:r>
              <a:rPr lang="en-GB" b="1" dirty="0" smtClean="0">
                <a:ea typeface="ＭＳ Ｐゴシック" pitchFamily="34" charset="-128"/>
              </a:rPr>
              <a:t>Task: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Individually, identify what (if anything) prevents you (or other people you know) from exercising on a regular basis?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There may be one…or many barriers that you can identify.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These may be real or perceived.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They may seem small / trivial…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If they prevent you from exercising they are important!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Compare your information to those sitting around you.</a:t>
            </a:r>
          </a:p>
        </p:txBody>
      </p:sp>
    </p:spTree>
    <p:extLst>
      <p:ext uri="{BB962C8B-B14F-4D97-AF65-F5344CB8AC3E}">
        <p14:creationId xmlns:p14="http://schemas.microsoft.com/office/powerpoint/2010/main" val="314527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100" dirty="0" smtClean="0">
                <a:ea typeface="ＭＳ Ｐゴシック" pitchFamily="34" charset="-128"/>
              </a:rPr>
              <a:t>Now look at the following populations…are there any others which may be population specific which you can add to your list!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229600" cy="392112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dirty="0" smtClean="0">
                <a:ea typeface="ＭＳ Ｐゴシック" pitchFamily="34" charset="-128"/>
              </a:rPr>
              <a:t>Populations…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Sedentary office job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Ex athlete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Students (18+)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Elderly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Business executive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Homemaker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Teenagers (13-17years)</a:t>
            </a:r>
          </a:p>
          <a:p>
            <a:pPr lvl="1" eaLnBrk="1" hangingPunct="1"/>
            <a:r>
              <a:rPr lang="en-GB" dirty="0" smtClean="0">
                <a:ea typeface="ＭＳ Ｐゴシック" pitchFamily="34" charset="-128"/>
              </a:rPr>
              <a:t>Those with a chronic disease (i.e. arthritis / type 2 diabetes / CHD / osteoporosis / hypertension)</a:t>
            </a:r>
          </a:p>
          <a:p>
            <a:pPr eaLnBrk="1" hangingPunct="1"/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75630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3800" dirty="0" smtClean="0">
                <a:ea typeface="ＭＳ Ｐゴシック" pitchFamily="34" charset="-128"/>
              </a:rPr>
              <a:t>Determinants of Exercise Non-adherence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Working in manual occupations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Being overweight or obese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Physical discomfort during exercise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Being a smoker</a:t>
            </a:r>
          </a:p>
          <a:p>
            <a:pPr eaLnBrk="1" hangingPunct="1">
              <a:lnSpc>
                <a:spcPct val="80000"/>
              </a:lnSpc>
            </a:pPr>
            <a:r>
              <a:rPr lang="en-GB" sz="2600" dirty="0" smtClean="0">
                <a:ea typeface="ＭＳ Ｐゴシック" pitchFamily="34" charset="-128"/>
              </a:rPr>
              <a:t>Social physique anxiety</a:t>
            </a:r>
          </a:p>
          <a:p>
            <a:pPr eaLnBrk="1" hangingPunct="1">
              <a:lnSpc>
                <a:spcPct val="80000"/>
              </a:lnSpc>
            </a:pPr>
            <a:endParaRPr lang="en-GB" sz="26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600" dirty="0" smtClean="0">
                <a:ea typeface="ＭＳ Ｐゴシック" pitchFamily="34" charset="-128"/>
              </a:rPr>
              <a:t>What are the practical implications of working with the above for a fitness instructor / exercise class leader / personal trainer?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6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600" dirty="0" smtClean="0">
                <a:ea typeface="ＭＳ Ｐゴシック" pitchFamily="34" charset="-128"/>
              </a:rPr>
              <a:t>Interventions….Research findings…</a:t>
            </a:r>
          </a:p>
          <a:p>
            <a:pPr eaLnBrk="1" hangingPunct="1">
              <a:lnSpc>
                <a:spcPct val="80000"/>
              </a:lnSpc>
            </a:pPr>
            <a:endParaRPr lang="en-GB" sz="26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01125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>
            <a:normAutofit/>
          </a:bodyPr>
          <a:lstStyle/>
          <a:p>
            <a:r>
              <a:rPr lang="en-US" sz="2400" dirty="0" smtClean="0">
                <a:ea typeface="ＭＳ Ｐゴシック" pitchFamily="34" charset="-128"/>
              </a:rPr>
              <a:t>Effects of prescribing moderate versus higher levels of intensity and frequency.</a:t>
            </a:r>
            <a:r>
              <a:rPr lang="en-US" sz="2400" b="1" dirty="0" smtClean="0">
                <a:ea typeface="ＭＳ Ｐゴシック" pitchFamily="34" charset="-128"/>
              </a:rPr>
              <a:t> Adherence</a:t>
            </a:r>
            <a:r>
              <a:rPr lang="en-US" sz="2400" dirty="0" smtClean="0">
                <a:ea typeface="ＭＳ Ｐゴシック" pitchFamily="34" charset="-128"/>
              </a:rPr>
              <a:t> to </a:t>
            </a:r>
            <a:r>
              <a:rPr lang="en-US" sz="2400" b="1" dirty="0" smtClean="0">
                <a:ea typeface="ＭＳ Ｐゴシック" pitchFamily="34" charset="-128"/>
              </a:rPr>
              <a:t>exercise</a:t>
            </a:r>
            <a:r>
              <a:rPr lang="en-US" sz="2400" dirty="0" smtClean="0">
                <a:ea typeface="ＭＳ Ｐゴシック" pitchFamily="34" charset="-128"/>
              </a:rPr>
              <a:t> prescriptions</a:t>
            </a: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>
          <a:xfrm>
            <a:off x="323850" y="1676400"/>
            <a:ext cx="8229600" cy="4800600"/>
          </a:xfrm>
        </p:spPr>
        <p:txBody>
          <a:bodyPr>
            <a:normAutofit lnSpcReduction="10000"/>
          </a:bodyPr>
          <a:lstStyle/>
          <a:p>
            <a:r>
              <a:rPr lang="en-US" dirty="0" err="1" smtClean="0">
                <a:ea typeface="ＭＳ Ｐゴシック" pitchFamily="34" charset="-128"/>
              </a:rPr>
              <a:t>Perri</a:t>
            </a:r>
            <a:r>
              <a:rPr lang="en-US" dirty="0" smtClean="0">
                <a:ea typeface="ＭＳ Ｐゴシック" pitchFamily="34" charset="-128"/>
              </a:rPr>
              <a:t>, M. G. et al. (2002) </a:t>
            </a:r>
          </a:p>
          <a:p>
            <a:r>
              <a:rPr lang="en-US" sz="2000" dirty="0" smtClean="0">
                <a:ea typeface="ＭＳ Ｐゴシック" pitchFamily="34" charset="-128"/>
              </a:rPr>
              <a:t>Sedentary adults (N = 379) were randomly assigned to walk 30 min per day at a frequency of either 3-4 or 5-7 days per week, at an intensity of either 45%-55% or 65%-75% of maximum heart rate reserve. </a:t>
            </a:r>
          </a:p>
          <a:p>
            <a:r>
              <a:rPr lang="en-US" sz="2000" dirty="0" smtClean="0">
                <a:ea typeface="ＭＳ Ｐゴシック" pitchFamily="34" charset="-128"/>
              </a:rPr>
              <a:t>Analyses of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accumulated over 6 months showed greater amounts completed in the higher frequency (p &lt;0.01) and moderate intensity (p&lt;0.05) conditions. </a:t>
            </a:r>
          </a:p>
          <a:p>
            <a:r>
              <a:rPr lang="en-US" sz="2000" dirty="0" smtClean="0">
                <a:ea typeface="ＭＳ Ｐゴシック" pitchFamily="34" charset="-128"/>
              </a:rPr>
              <a:t>Analyses of percentage of prescribed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completed showed greater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 in the moderate intensity (p&lt;0.05) condition.</a:t>
            </a:r>
          </a:p>
          <a:p>
            <a:r>
              <a:rPr lang="en-US" sz="2000" dirty="0" smtClean="0">
                <a:ea typeface="ＭＳ Ｐゴシック" pitchFamily="34" charset="-128"/>
              </a:rPr>
              <a:t>Prescribing a higher frequency increased the accumulation of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without a decline in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, </a:t>
            </a:r>
          </a:p>
          <a:p>
            <a:r>
              <a:rPr lang="en-US" sz="2000" dirty="0">
                <a:ea typeface="ＭＳ Ｐゴシック" pitchFamily="34" charset="-128"/>
              </a:rPr>
              <a:t>P</a:t>
            </a:r>
            <a:r>
              <a:rPr lang="en-US" sz="2000" dirty="0" smtClean="0">
                <a:ea typeface="ＭＳ Ｐゴシック" pitchFamily="34" charset="-128"/>
              </a:rPr>
              <a:t>rescribing a higher intensity decreased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 and resulted in the completion of less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.</a:t>
            </a:r>
            <a:r>
              <a:rPr lang="en-US" dirty="0" smtClean="0">
                <a:ea typeface="ＭＳ Ｐゴシック" pitchFamily="34" charset="-128"/>
              </a:rPr>
              <a:t>  </a:t>
            </a:r>
          </a:p>
          <a:p>
            <a:pPr>
              <a:buFont typeface="Wingdings" pitchFamily="2" charset="2"/>
              <a:buNone/>
            </a:pPr>
            <a:r>
              <a:rPr lang="en-US" dirty="0" smtClean="0">
                <a:ea typeface="ＭＳ Ｐゴシック" pitchFamily="34" charset="-128"/>
              </a:rPr>
              <a:t>HIIT current trend…Implications?</a:t>
            </a:r>
          </a:p>
          <a:p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22162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/>
          <p:cNvSpPr>
            <a:spLocks noGrp="1"/>
          </p:cNvSpPr>
          <p:nvPr>
            <p:ph type="title"/>
          </p:nvPr>
        </p:nvSpPr>
        <p:spPr>
          <a:xfrm>
            <a:off x="533400" y="914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sz="3200" dirty="0" err="1" smtClean="0">
                <a:ea typeface="ＭＳ Ｐゴシック" pitchFamily="34" charset="-128"/>
              </a:rPr>
              <a:t>Groupness</a:t>
            </a:r>
            <a:r>
              <a:rPr lang="en-US" sz="3200" dirty="0" smtClean="0">
                <a:ea typeface="ＭＳ Ｐゴシック" pitchFamily="34" charset="-128"/>
              </a:rPr>
              <a:t> and </a:t>
            </a:r>
            <a:r>
              <a:rPr lang="en-US" sz="3200" b="1" dirty="0" smtClean="0">
                <a:ea typeface="ＭＳ Ｐゴシック" pitchFamily="34" charset="-128"/>
              </a:rPr>
              <a:t>adherence</a:t>
            </a:r>
            <a:r>
              <a:rPr lang="en-US" sz="3200" dirty="0" smtClean="0">
                <a:ea typeface="ＭＳ Ｐゴシック" pitchFamily="34" charset="-128"/>
              </a:rPr>
              <a:t> in structured </a:t>
            </a:r>
            <a:r>
              <a:rPr lang="en-US" sz="3200" b="1" dirty="0" smtClean="0">
                <a:ea typeface="ＭＳ Ｐゴシック" pitchFamily="34" charset="-128"/>
              </a:rPr>
              <a:t>exercise</a:t>
            </a:r>
            <a:r>
              <a:rPr lang="en-US" sz="3200" dirty="0" smtClean="0">
                <a:ea typeface="ＭＳ Ｐゴシック" pitchFamily="34" charset="-128"/>
              </a:rPr>
              <a:t> settings. Spink, K.S. (2010) </a:t>
            </a:r>
            <a:r>
              <a:rPr lang="en-US" sz="2400" dirty="0" smtClean="0">
                <a:ea typeface="ＭＳ Ｐゴシック" pitchFamily="34" charset="-128"/>
              </a:rPr>
              <a:t/>
            </a:r>
            <a:br>
              <a:rPr lang="en-US" sz="2400" dirty="0" smtClean="0">
                <a:ea typeface="ＭＳ Ｐゴシック" pitchFamily="34" charset="-128"/>
              </a:rPr>
            </a:br>
            <a:r>
              <a:rPr lang="en-US" sz="3200" dirty="0" smtClean="0">
                <a:ea typeface="ＭＳ Ｐゴシック" pitchFamily="34" charset="-128"/>
              </a:rPr>
              <a:t/>
            </a:r>
            <a:br>
              <a:rPr lang="en-US" sz="3200" dirty="0" smtClean="0">
                <a:ea typeface="ＭＳ Ｐゴシック" pitchFamily="34" charset="-128"/>
              </a:rPr>
            </a:br>
            <a:endParaRPr lang="en-US" sz="3200" dirty="0" smtClean="0">
              <a:ea typeface="ＭＳ Ｐゴシック" pitchFamily="34" charset="-128"/>
            </a:endParaRPr>
          </a:p>
        </p:txBody>
      </p:sp>
      <p:sp>
        <p:nvSpPr>
          <p:cNvPr id="38914" name="Content Placeholder 2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5064125"/>
          </a:xfrm>
        </p:spPr>
        <p:txBody>
          <a:bodyPr>
            <a:normAutofit/>
          </a:bodyPr>
          <a:lstStyle/>
          <a:p>
            <a:r>
              <a:rPr lang="en-US" sz="2000" dirty="0" smtClean="0">
                <a:ea typeface="ＭＳ Ｐゴシック" pitchFamily="34" charset="-128"/>
              </a:rPr>
              <a:t>This study examined the relationship between </a:t>
            </a:r>
            <a:r>
              <a:rPr lang="en-US" sz="2000" dirty="0" err="1" smtClean="0">
                <a:ea typeface="ＭＳ Ｐゴシック" pitchFamily="34" charset="-128"/>
              </a:rPr>
              <a:t>groupness</a:t>
            </a:r>
            <a:r>
              <a:rPr lang="en-US" sz="2000" dirty="0" smtClean="0">
                <a:ea typeface="ＭＳ Ｐゴシック" pitchFamily="34" charset="-128"/>
              </a:rPr>
              <a:t> and self-reported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. </a:t>
            </a:r>
          </a:p>
          <a:p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participants (N = 86) recalled a structured setting where they had been active with others during the last six months. </a:t>
            </a:r>
          </a:p>
          <a:p>
            <a:r>
              <a:rPr lang="en-US" sz="2000" dirty="0" err="1" smtClean="0">
                <a:ea typeface="ＭＳ Ｐゴシック" pitchFamily="34" charset="-128"/>
              </a:rPr>
              <a:t>Groupness</a:t>
            </a:r>
            <a:r>
              <a:rPr lang="en-US" sz="2000" dirty="0">
                <a:ea typeface="ＭＳ Ｐゴシック" pitchFamily="34" charset="-128"/>
              </a:rPr>
              <a:t> </a:t>
            </a:r>
            <a:r>
              <a:rPr lang="en-US" sz="2000" dirty="0" smtClean="0">
                <a:ea typeface="ＭＳ Ｐゴシック" pitchFamily="34" charset="-128"/>
              </a:rPr>
              <a:t>- i.e., common fate, mutual benefit, social structure, group processes</a:t>
            </a:r>
            <a:r>
              <a:rPr lang="en-US" sz="2000" dirty="0">
                <a:ea typeface="ＭＳ Ｐゴシック" pitchFamily="34" charset="-128"/>
              </a:rPr>
              <a:t> </a:t>
            </a:r>
            <a:endParaRPr lang="en-US" sz="2000" dirty="0" smtClean="0">
              <a:ea typeface="ＭＳ Ｐゴシック" pitchFamily="34" charset="-128"/>
            </a:endParaRPr>
          </a:p>
          <a:p>
            <a:r>
              <a:rPr lang="en-US" sz="2000" dirty="0" smtClean="0">
                <a:ea typeface="ＭＳ Ｐゴシック" pitchFamily="34" charset="-128"/>
              </a:rPr>
              <a:t>Indicators of self-reported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 where participants recall of frequency (times/month) and percent attendance in a specified structured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setting. </a:t>
            </a:r>
          </a:p>
          <a:p>
            <a:r>
              <a:rPr lang="en-US" sz="2000" dirty="0" err="1" smtClean="0">
                <a:ea typeface="ＭＳ Ｐゴシック" pitchFamily="34" charset="-128"/>
              </a:rPr>
              <a:t>Groupness</a:t>
            </a:r>
            <a:r>
              <a:rPr lang="en-US" sz="2000" dirty="0" smtClean="0">
                <a:ea typeface="ＭＳ Ｐゴシック" pitchFamily="34" charset="-128"/>
              </a:rPr>
              <a:t> was positively related to self-reported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 explaining 20% of the variance in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. </a:t>
            </a:r>
          </a:p>
          <a:p>
            <a:r>
              <a:rPr lang="en-US" sz="2000" dirty="0" smtClean="0">
                <a:ea typeface="ＭＳ Ｐゴシック" pitchFamily="34" charset="-128"/>
              </a:rPr>
              <a:t>These findings provide preliminary support for the idea that perceiving a collection of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participants as being more like a group may be associated with </a:t>
            </a:r>
            <a:r>
              <a:rPr lang="en-US" sz="2000" b="1" dirty="0" smtClean="0">
                <a:ea typeface="ＭＳ Ｐゴシック" pitchFamily="34" charset="-128"/>
              </a:rPr>
              <a:t>adherence</a:t>
            </a:r>
            <a:r>
              <a:rPr lang="en-US" sz="2000" dirty="0" smtClean="0">
                <a:ea typeface="ＭＳ Ｐゴシック" pitchFamily="34" charset="-128"/>
              </a:rPr>
              <a:t> in a structured </a:t>
            </a:r>
            <a:r>
              <a:rPr lang="en-US" sz="2000" b="1" dirty="0" smtClean="0">
                <a:ea typeface="ＭＳ Ｐゴシック" pitchFamily="34" charset="-128"/>
              </a:rPr>
              <a:t>exercise</a:t>
            </a:r>
            <a:r>
              <a:rPr lang="en-US" sz="2000" dirty="0" smtClean="0">
                <a:ea typeface="ＭＳ Ｐゴシック" pitchFamily="34" charset="-128"/>
              </a:rPr>
              <a:t> setting.  </a:t>
            </a:r>
          </a:p>
          <a:p>
            <a:pPr algn="ctr"/>
            <a:r>
              <a:rPr lang="en-US" sz="2000" dirty="0" smtClean="0">
                <a:ea typeface="ＭＳ Ｐゴシック" pitchFamily="34" charset="-128"/>
              </a:rPr>
              <a:t>Practical implications for exercise provider? </a:t>
            </a:r>
          </a:p>
          <a:p>
            <a:endParaRPr 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136024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smtClean="0">
              <a:ea typeface="ＭＳ Ｐゴシック" pitchFamily="34" charset="-128"/>
            </a:endParaRP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856649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33375"/>
            <a:ext cx="8229600" cy="1143000"/>
          </a:xfrm>
        </p:spPr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Group Task: 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523999"/>
            <a:ext cx="8135938" cy="4194175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Barriers to exercise &amp; the exercise environment….</a:t>
            </a: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University fitness suite &amp; other facilities (swimming pool, sports hall, studio)</a:t>
            </a: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Imagine you are planning to start exercising and these are your options.</a:t>
            </a: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Make a note of the </a:t>
            </a:r>
            <a:r>
              <a:rPr lang="en-GB" sz="2400" b="1" dirty="0" smtClean="0">
                <a:ea typeface="ＭＳ Ｐゴシック" pitchFamily="34" charset="-128"/>
              </a:rPr>
              <a:t>positive aspects </a:t>
            </a:r>
            <a:r>
              <a:rPr lang="en-GB" sz="2400" dirty="0" smtClean="0">
                <a:ea typeface="ＭＳ Ｐゴシック" pitchFamily="34" charset="-128"/>
              </a:rPr>
              <a:t>and </a:t>
            </a:r>
            <a:r>
              <a:rPr lang="en-GB" sz="2400" b="1" dirty="0" smtClean="0">
                <a:ea typeface="ＭＳ Ｐゴシック" pitchFamily="34" charset="-128"/>
              </a:rPr>
              <a:t>barriers to using </a:t>
            </a:r>
            <a:r>
              <a:rPr lang="en-GB" sz="2400" dirty="0" smtClean="0">
                <a:ea typeface="ＭＳ Ｐゴシック" pitchFamily="34" charset="-128"/>
              </a:rPr>
              <a:t>the facilities for a client group of your choice.</a:t>
            </a:r>
          </a:p>
          <a:p>
            <a:pPr eaLnBrk="1" hangingPunct="1"/>
            <a:r>
              <a:rPr lang="en-US" sz="2400" dirty="0" smtClean="0">
                <a:ea typeface="ＭＳ Ｐゴシック" pitchFamily="34" charset="-128"/>
              </a:rPr>
              <a:t>M</a:t>
            </a:r>
            <a:r>
              <a:rPr lang="en-GB" sz="2400" dirty="0" smtClean="0">
                <a:ea typeface="ＭＳ Ｐゴシック" pitchFamily="34" charset="-128"/>
              </a:rPr>
              <a:t>ale / female / chronic disease / obese / new to exercise</a:t>
            </a:r>
          </a:p>
          <a:p>
            <a:pPr lvl="1" eaLnBrk="1" hangingPunct="1"/>
            <a:r>
              <a:rPr lang="en-GB" sz="2000" dirty="0" smtClean="0">
                <a:ea typeface="ＭＳ Ｐゴシック" pitchFamily="34" charset="-128"/>
              </a:rPr>
              <a:t>Don't</a:t>
            </a:r>
            <a:r>
              <a:rPr lang="en-GB" altLang="ja-JP" sz="2000" dirty="0" smtClean="0">
                <a:ea typeface="ＭＳ Ｐゴシック" pitchFamily="34" charset="-128"/>
              </a:rPr>
              <a:t> just look at the gym itself! What else is important….</a:t>
            </a:r>
          </a:p>
          <a:p>
            <a:pPr eaLnBrk="1" hangingPunct="1"/>
            <a:endParaRPr lang="en-GB" sz="2400" dirty="0" smtClean="0">
              <a:ea typeface="ＭＳ Ｐゴシック" pitchFamily="34" charset="-128"/>
            </a:endParaRP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Be prepared to report your findings back to the group…</a:t>
            </a:r>
          </a:p>
        </p:txBody>
      </p:sp>
    </p:spTree>
    <p:extLst>
      <p:ext uri="{BB962C8B-B14F-4D97-AF65-F5344CB8AC3E}">
        <p14:creationId xmlns:p14="http://schemas.microsoft.com/office/powerpoint/2010/main" val="38559677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0549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2500" smtClean="0">
                <a:ea typeface="ＭＳ Ｐゴシック" pitchFamily="34" charset="-128"/>
              </a:rPr>
              <a:t>What enables someone to progress from being sedentary to a regular exerciser?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Largely unknown…</a:t>
            </a:r>
          </a:p>
          <a:p>
            <a:pPr eaLnBrk="1" hangingPunct="1"/>
            <a:r>
              <a:rPr lang="en-GB" smtClean="0">
                <a:ea typeface="ＭＳ Ｐゴシック" pitchFamily="34" charset="-128"/>
              </a:rPr>
              <a:t>Exercise behaviour change is studied.</a:t>
            </a:r>
          </a:p>
          <a:p>
            <a:pPr eaLnBrk="1" hangingPunct="1"/>
            <a:r>
              <a:rPr lang="en-GB" smtClean="0">
                <a:ea typeface="ＭＳ Ｐゴシック" pitchFamily="34" charset="-128"/>
              </a:rPr>
              <a:t>Models / theories / hypotheses</a:t>
            </a:r>
          </a:p>
          <a:p>
            <a:pPr eaLnBrk="1" hangingPunct="1"/>
            <a:endParaRPr lang="en-GB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566438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Theory of exercise behaviour</a:t>
            </a:r>
          </a:p>
        </p:txBody>
      </p:sp>
      <p:sp>
        <p:nvSpPr>
          <p:cNvPr id="4403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229600" cy="4225925"/>
          </a:xfrm>
        </p:spPr>
        <p:txBody>
          <a:bodyPr/>
          <a:lstStyle/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Models of human behaviour</a:t>
            </a:r>
          </a:p>
          <a:p>
            <a:pPr eaLnBrk="1" hangingPunct="1"/>
            <a:r>
              <a:rPr lang="en-GB" sz="2600" dirty="0" err="1" smtClean="0">
                <a:ea typeface="ＭＳ Ｐゴシック" pitchFamily="34" charset="-128"/>
              </a:rPr>
              <a:t>Transtheoretical</a:t>
            </a:r>
            <a:r>
              <a:rPr lang="en-GB" sz="2600" dirty="0" smtClean="0">
                <a:ea typeface="ＭＳ Ｐゴシック" pitchFamily="34" charset="-128"/>
              </a:rPr>
              <a:t> Model (</a:t>
            </a:r>
            <a:r>
              <a:rPr lang="en-GB" sz="2600" dirty="0" err="1" smtClean="0">
                <a:ea typeface="ＭＳ Ｐゴシック" pitchFamily="34" charset="-128"/>
              </a:rPr>
              <a:t>Prochaska</a:t>
            </a:r>
            <a:r>
              <a:rPr lang="en-GB" sz="2600" dirty="0" smtClean="0">
                <a:ea typeface="ＭＳ Ｐゴシック" pitchFamily="34" charset="-128"/>
              </a:rPr>
              <a:t> &amp; </a:t>
            </a:r>
            <a:r>
              <a:rPr lang="en-GB" sz="2600" dirty="0" err="1" smtClean="0">
                <a:ea typeface="ＭＳ Ｐゴシック" pitchFamily="34" charset="-128"/>
              </a:rPr>
              <a:t>DiClemente</a:t>
            </a:r>
            <a:r>
              <a:rPr lang="en-GB" sz="2600" dirty="0" smtClean="0">
                <a:ea typeface="ＭＳ Ｐゴシック" pitchFamily="34" charset="-128"/>
              </a:rPr>
              <a:t>, 1986; </a:t>
            </a:r>
            <a:r>
              <a:rPr lang="en-GB" sz="2600" dirty="0" err="1" smtClean="0">
                <a:ea typeface="ＭＳ Ｐゴシック" pitchFamily="34" charset="-128"/>
              </a:rPr>
              <a:t>Prochaska</a:t>
            </a:r>
            <a:r>
              <a:rPr lang="en-GB" sz="2600" dirty="0" smtClean="0">
                <a:ea typeface="ＭＳ Ｐゴシック" pitchFamily="34" charset="-128"/>
              </a:rPr>
              <a:t> &amp; Marcus, 1994).</a:t>
            </a: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Individuals pass through 5 dynamic stages in adopting long term healthy exercise behaviour.</a:t>
            </a: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Interventions – processes of change.</a:t>
            </a: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Importance of knowing stage (</a:t>
            </a:r>
            <a:r>
              <a:rPr lang="en-GB" sz="2600" dirty="0" err="1" smtClean="0">
                <a:ea typeface="ＭＳ Ｐゴシック" pitchFamily="34" charset="-128"/>
              </a:rPr>
              <a:t>Gorely</a:t>
            </a:r>
            <a:r>
              <a:rPr lang="en-GB" sz="2600" dirty="0" smtClean="0">
                <a:ea typeface="ＭＳ Ｐゴシック" pitchFamily="34" charset="-128"/>
              </a:rPr>
              <a:t> &amp; Gordon, 1995).</a:t>
            </a:r>
          </a:p>
          <a:p>
            <a:pPr eaLnBrk="1" hangingPunct="1"/>
            <a:r>
              <a:rPr lang="en-GB" sz="2600" dirty="0" smtClean="0">
                <a:solidFill>
                  <a:schemeClr val="hlink"/>
                </a:solidFill>
                <a:ea typeface="ＭＳ Ｐゴシック" pitchFamily="34" charset="-128"/>
              </a:rPr>
              <a:t>Stages of Exercise Scale (Cardinal, 1995) interventions. </a:t>
            </a:r>
          </a:p>
        </p:txBody>
      </p:sp>
    </p:spTree>
    <p:extLst>
      <p:ext uri="{BB962C8B-B14F-4D97-AF65-F5344CB8AC3E}">
        <p14:creationId xmlns:p14="http://schemas.microsoft.com/office/powerpoint/2010/main" val="383175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Stages of change</a:t>
            </a:r>
          </a:p>
        </p:txBody>
      </p:sp>
      <p:sp>
        <p:nvSpPr>
          <p:cNvPr id="4608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800"/>
            <a:ext cx="8229600" cy="43021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Concept of stages – represents temporal dimension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Falls between traits and states – states can be stable and dynamic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Stages labelled: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Pre-contemplation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Contemplation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Preparation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Action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Maintenance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i="1" dirty="0" smtClean="0">
                <a:ea typeface="ＭＳ Ｐゴシック" pitchFamily="34" charset="-128"/>
              </a:rPr>
              <a:t>Termination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200" i="1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3141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The Transtheoretical model</a:t>
            </a:r>
          </a:p>
        </p:txBody>
      </p:sp>
      <p:sp>
        <p:nvSpPr>
          <p:cNvPr id="481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1700" smtClean="0">
                <a:ea typeface="ＭＳ Ｐゴシック" pitchFamily="34" charset="-128"/>
              </a:rPr>
              <a:t>Figure 1: Stages of change</a:t>
            </a:r>
          </a:p>
        </p:txBody>
      </p:sp>
      <p:sp>
        <p:nvSpPr>
          <p:cNvPr id="48131" name="Rectangle 4"/>
          <p:cNvSpPr>
            <a:spLocks noChangeArrowheads="1"/>
          </p:cNvSpPr>
          <p:nvPr/>
        </p:nvSpPr>
        <p:spPr bwMode="auto">
          <a:xfrm>
            <a:off x="3635375" y="2133600"/>
            <a:ext cx="2592388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/>
              <a:t>Processes of Change</a:t>
            </a:r>
          </a:p>
        </p:txBody>
      </p:sp>
      <p:sp>
        <p:nvSpPr>
          <p:cNvPr id="48132" name="Rectangle 5"/>
          <p:cNvSpPr>
            <a:spLocks noChangeArrowheads="1"/>
          </p:cNvSpPr>
          <p:nvPr/>
        </p:nvSpPr>
        <p:spPr bwMode="auto">
          <a:xfrm>
            <a:off x="0" y="4005263"/>
            <a:ext cx="183515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/>
              <a:t>Precontemplation</a:t>
            </a:r>
          </a:p>
        </p:txBody>
      </p:sp>
      <p:sp>
        <p:nvSpPr>
          <p:cNvPr id="48133" name="Rectangle 6"/>
          <p:cNvSpPr>
            <a:spLocks noChangeArrowheads="1"/>
          </p:cNvSpPr>
          <p:nvPr/>
        </p:nvSpPr>
        <p:spPr bwMode="auto">
          <a:xfrm>
            <a:off x="2124075" y="4005263"/>
            <a:ext cx="17272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/>
              <a:t>Contemplation</a:t>
            </a:r>
          </a:p>
        </p:txBody>
      </p:sp>
      <p:sp>
        <p:nvSpPr>
          <p:cNvPr id="48134" name="Rectangle 7"/>
          <p:cNvSpPr>
            <a:spLocks noChangeArrowheads="1"/>
          </p:cNvSpPr>
          <p:nvPr/>
        </p:nvSpPr>
        <p:spPr bwMode="auto">
          <a:xfrm>
            <a:off x="4284663" y="4005263"/>
            <a:ext cx="15113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/>
              <a:t>Preparation</a:t>
            </a:r>
          </a:p>
        </p:txBody>
      </p:sp>
      <p:sp>
        <p:nvSpPr>
          <p:cNvPr id="48135" name="Rectangle 8"/>
          <p:cNvSpPr>
            <a:spLocks noChangeArrowheads="1"/>
          </p:cNvSpPr>
          <p:nvPr/>
        </p:nvSpPr>
        <p:spPr bwMode="auto">
          <a:xfrm>
            <a:off x="6156325" y="4005263"/>
            <a:ext cx="1223963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/>
              <a:t>Action</a:t>
            </a:r>
          </a:p>
        </p:txBody>
      </p:sp>
      <p:sp>
        <p:nvSpPr>
          <p:cNvPr id="48136" name="Rectangle 9"/>
          <p:cNvSpPr>
            <a:spLocks noChangeArrowheads="1"/>
          </p:cNvSpPr>
          <p:nvPr/>
        </p:nvSpPr>
        <p:spPr bwMode="auto">
          <a:xfrm>
            <a:off x="7667625" y="4005263"/>
            <a:ext cx="1476375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/>
              <a:t>Maintenance</a:t>
            </a:r>
          </a:p>
        </p:txBody>
      </p:sp>
      <p:sp>
        <p:nvSpPr>
          <p:cNvPr id="48137" name="Line 10"/>
          <p:cNvSpPr>
            <a:spLocks noChangeShapeType="1"/>
          </p:cNvSpPr>
          <p:nvPr/>
        </p:nvSpPr>
        <p:spPr bwMode="auto">
          <a:xfrm>
            <a:off x="4932363" y="2997200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38" name="Line 11"/>
          <p:cNvSpPr>
            <a:spLocks noChangeShapeType="1"/>
          </p:cNvSpPr>
          <p:nvPr/>
        </p:nvSpPr>
        <p:spPr bwMode="auto">
          <a:xfrm flipH="1">
            <a:off x="1763713" y="2708275"/>
            <a:ext cx="1871662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39" name="Line 12"/>
          <p:cNvSpPr>
            <a:spLocks noChangeShapeType="1"/>
          </p:cNvSpPr>
          <p:nvPr/>
        </p:nvSpPr>
        <p:spPr bwMode="auto">
          <a:xfrm>
            <a:off x="6227763" y="2565400"/>
            <a:ext cx="18002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0" name="Line 13"/>
          <p:cNvSpPr>
            <a:spLocks noChangeShapeType="1"/>
          </p:cNvSpPr>
          <p:nvPr/>
        </p:nvSpPr>
        <p:spPr bwMode="auto">
          <a:xfrm>
            <a:off x="1835150" y="42211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1" name="Line 14"/>
          <p:cNvSpPr>
            <a:spLocks noChangeShapeType="1"/>
          </p:cNvSpPr>
          <p:nvPr/>
        </p:nvSpPr>
        <p:spPr bwMode="auto">
          <a:xfrm>
            <a:off x="3851275" y="4221163"/>
            <a:ext cx="4333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2" name="Line 15"/>
          <p:cNvSpPr>
            <a:spLocks noChangeShapeType="1"/>
          </p:cNvSpPr>
          <p:nvPr/>
        </p:nvSpPr>
        <p:spPr bwMode="auto">
          <a:xfrm>
            <a:off x="5795963" y="4221163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3" name="Line 16"/>
          <p:cNvSpPr>
            <a:spLocks noChangeShapeType="1"/>
          </p:cNvSpPr>
          <p:nvPr/>
        </p:nvSpPr>
        <p:spPr bwMode="auto">
          <a:xfrm>
            <a:off x="7380288" y="4221163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4" name="Line 17"/>
          <p:cNvSpPr>
            <a:spLocks noChangeShapeType="1"/>
          </p:cNvSpPr>
          <p:nvPr/>
        </p:nvSpPr>
        <p:spPr bwMode="auto">
          <a:xfrm flipH="1">
            <a:off x="1835150" y="4652963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5" name="Line 18"/>
          <p:cNvSpPr>
            <a:spLocks noChangeShapeType="1"/>
          </p:cNvSpPr>
          <p:nvPr/>
        </p:nvSpPr>
        <p:spPr bwMode="auto">
          <a:xfrm flipH="1" flipV="1">
            <a:off x="3851275" y="4652963"/>
            <a:ext cx="4333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6" name="Line 19"/>
          <p:cNvSpPr>
            <a:spLocks noChangeShapeType="1"/>
          </p:cNvSpPr>
          <p:nvPr/>
        </p:nvSpPr>
        <p:spPr bwMode="auto">
          <a:xfrm flipH="1">
            <a:off x="5795963" y="4652963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8147" name="Line 20"/>
          <p:cNvSpPr>
            <a:spLocks noChangeShapeType="1"/>
          </p:cNvSpPr>
          <p:nvPr/>
        </p:nvSpPr>
        <p:spPr bwMode="auto">
          <a:xfrm flipH="1">
            <a:off x="7380288" y="4652963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0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Pre-contemplation</a:t>
            </a:r>
          </a:p>
        </p:txBody>
      </p:sp>
      <p:sp>
        <p:nvSpPr>
          <p:cNvPr id="501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Individuals do not intend to change high risk behaviours – 6 months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Smokers (</a:t>
            </a:r>
            <a:r>
              <a:rPr lang="en-GB" sz="2600" dirty="0" err="1" smtClean="0">
                <a:ea typeface="ＭＳ Ｐゴシック" pitchFamily="34" charset="-128"/>
              </a:rPr>
              <a:t>Prochaska</a:t>
            </a:r>
            <a:r>
              <a:rPr lang="en-GB" sz="2600" dirty="0" smtClean="0">
                <a:ea typeface="ＭＳ Ｐゴシック" pitchFamily="34" charset="-128"/>
              </a:rPr>
              <a:t> &amp; Marcus, 1994) </a:t>
            </a:r>
            <a:r>
              <a:rPr lang="en-GB" sz="2600" dirty="0" err="1" smtClean="0">
                <a:ea typeface="ＭＳ Ｐゴシック" pitchFamily="34" charset="-128"/>
              </a:rPr>
              <a:t>precontemplation</a:t>
            </a:r>
            <a:r>
              <a:rPr lang="en-GB" sz="2600" dirty="0" smtClean="0">
                <a:ea typeface="ＭＳ Ｐゴシック" pitchFamily="34" charset="-128"/>
              </a:rPr>
              <a:t> – 2 years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As a group, </a:t>
            </a:r>
            <a:r>
              <a:rPr lang="en-GB" sz="2200" dirty="0" err="1" smtClean="0">
                <a:ea typeface="ＭＳ Ｐゴシック" pitchFamily="34" charset="-128"/>
              </a:rPr>
              <a:t>precontemplators</a:t>
            </a:r>
            <a:r>
              <a:rPr lang="en-GB" sz="2200" dirty="0" smtClean="0">
                <a:ea typeface="ＭＳ Ｐゴシック" pitchFamily="34" charset="-128"/>
              </a:rPr>
              <a:t> view pro</a:t>
            </a:r>
            <a:r>
              <a:rPr lang="ja-JP" altLang="en-GB" sz="2200" dirty="0" smtClean="0">
                <a:ea typeface="ＭＳ Ｐゴシック" pitchFamily="34" charset="-128"/>
              </a:rPr>
              <a:t>’</a:t>
            </a:r>
            <a:r>
              <a:rPr lang="en-GB" altLang="ja-JP" sz="2200" dirty="0" smtClean="0">
                <a:ea typeface="ＭＳ Ｐゴシック" pitchFamily="34" charset="-128"/>
              </a:rPr>
              <a:t>s of their risk behaviour as greater than the con</a:t>
            </a:r>
            <a:r>
              <a:rPr lang="ja-JP" altLang="en-GB" sz="2200" dirty="0" smtClean="0">
                <a:ea typeface="ＭＳ Ｐゴシック" pitchFamily="34" charset="-128"/>
              </a:rPr>
              <a:t>’</a:t>
            </a:r>
            <a:r>
              <a:rPr lang="en-GB" altLang="ja-JP" sz="2200" dirty="0" smtClean="0">
                <a:ea typeface="ＭＳ Ｐゴシック" pitchFamily="34" charset="-128"/>
              </a:rPr>
              <a:t>s (</a:t>
            </a:r>
            <a:r>
              <a:rPr lang="en-GB" altLang="ja-JP" sz="2200" dirty="0" err="1" smtClean="0">
                <a:ea typeface="ＭＳ Ｐゴシック" pitchFamily="34" charset="-128"/>
              </a:rPr>
              <a:t>Velicer</a:t>
            </a:r>
            <a:r>
              <a:rPr lang="en-GB" altLang="ja-JP" sz="2200" dirty="0" smtClean="0">
                <a:ea typeface="ＭＳ Ｐゴシック" pitchFamily="34" charset="-128"/>
              </a:rPr>
              <a:t> et al. 1985)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Individuals may be at this stage due to: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Uninformed of long term consequences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Demoralised about ability to change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200" dirty="0" smtClean="0">
                <a:ea typeface="ＭＳ Ｐゴシック" pitchFamily="34" charset="-128"/>
              </a:rPr>
              <a:t>Defensive due to social pressure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2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4272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Contemplation</a:t>
            </a:r>
          </a:p>
        </p:txBody>
      </p:sp>
      <p:sp>
        <p:nvSpPr>
          <p:cNvPr id="5222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Seriously intend to change in next 6 months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2 years – stable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Chronic contemplators 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Pro’</a:t>
            </a:r>
            <a:r>
              <a:rPr lang="en-GB" altLang="ja-JP" dirty="0" smtClean="0">
                <a:ea typeface="ＭＳ Ｐゴシック" pitchFamily="34" charset="-128"/>
              </a:rPr>
              <a:t>s and con’s are about equal – hence ambivalence</a:t>
            </a:r>
            <a:endParaRPr lang="en-GB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1789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Preparation</a:t>
            </a:r>
          </a:p>
        </p:txBody>
      </p:sp>
      <p:sp>
        <p:nvSpPr>
          <p:cNvPr id="5427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399"/>
            <a:ext cx="8229600" cy="4454525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Intention to take action in near future – usually the next month.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Have plan of action – some activity and behaviour modification in past year.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Not reaching criterion levels.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Intentional and behavioural criteria.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Downside of risk behaviour seen as greater than the pro</a:t>
            </a:r>
            <a:r>
              <a:rPr lang="ja-JP" altLang="en-GB" dirty="0" smtClean="0">
                <a:ea typeface="ＭＳ Ｐゴシック" pitchFamily="34" charset="-128"/>
              </a:rPr>
              <a:t>’</a:t>
            </a:r>
            <a:r>
              <a:rPr lang="en-GB" altLang="ja-JP" dirty="0" smtClean="0">
                <a:ea typeface="ＭＳ Ｐゴシック" pitchFamily="34" charset="-128"/>
              </a:rPr>
              <a:t>s.</a:t>
            </a:r>
          </a:p>
          <a:p>
            <a:pPr eaLnBrk="1" hangingPunct="1"/>
            <a:r>
              <a:rPr lang="en-GB" dirty="0" smtClean="0">
                <a:ea typeface="ＭＳ Ｐゴシック" pitchFamily="34" charset="-128"/>
              </a:rPr>
              <a:t>Not a stable stage.</a:t>
            </a:r>
          </a:p>
        </p:txBody>
      </p:sp>
    </p:spTree>
    <p:extLst>
      <p:ext uri="{BB962C8B-B14F-4D97-AF65-F5344CB8AC3E}">
        <p14:creationId xmlns:p14="http://schemas.microsoft.com/office/powerpoint/2010/main" val="42634398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Action</a:t>
            </a:r>
          </a:p>
        </p:txBody>
      </p:sp>
      <p:sp>
        <p:nvSpPr>
          <p:cNvPr id="5632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52600"/>
            <a:ext cx="8229600" cy="46291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Overt behavioural changes have occurred in the last 6 months.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Busiest stage – most processes of change being used.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Least stable stage – relapse.</a:t>
            </a:r>
          </a:p>
          <a:p>
            <a:pPr eaLnBrk="1" hangingPunct="1">
              <a:lnSpc>
                <a:spcPct val="90000"/>
              </a:lnSpc>
            </a:pPr>
            <a:endParaRPr lang="en-GB" sz="26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Smoking example – action criterion = stopping smoking.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 smtClean="0">
                <a:ea typeface="ＭＳ Ｐゴシック" pitchFamily="34" charset="-128"/>
              </a:rPr>
              <a:t>Stages of change model originated from changing smoking behaviour (Marcus &amp; Owen, 1992).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6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6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623777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Maintenance</a:t>
            </a:r>
          </a:p>
        </p:txBody>
      </p:sp>
      <p:sp>
        <p:nvSpPr>
          <p:cNvPr id="5837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6399"/>
            <a:ext cx="8229600" cy="4454525"/>
          </a:xfrm>
        </p:spPr>
        <p:txBody>
          <a:bodyPr/>
          <a:lstStyle/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6 months after the criterion has been met until risk of reverting has terminated.</a:t>
            </a: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Period of continued change although fewer processes needed to prevent relapse.</a:t>
            </a: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Smoking – </a:t>
            </a:r>
            <a:r>
              <a:rPr lang="en-GB" dirty="0" smtClean="0">
                <a:ea typeface="ＭＳ Ｐゴシック" pitchFamily="34" charset="-128"/>
              </a:rPr>
              <a:t>how long is</a:t>
            </a:r>
            <a:r>
              <a:rPr lang="en-GB" sz="2600" dirty="0" smtClean="0">
                <a:ea typeface="ＭＳ Ｐゴシック" pitchFamily="34" charset="-128"/>
              </a:rPr>
              <a:t> enough time?</a:t>
            </a:r>
          </a:p>
        </p:txBody>
      </p:sp>
    </p:spTree>
    <p:extLst>
      <p:ext uri="{BB962C8B-B14F-4D97-AF65-F5344CB8AC3E}">
        <p14:creationId xmlns:p14="http://schemas.microsoft.com/office/powerpoint/2010/main" val="33133435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Termination</a:t>
            </a:r>
          </a:p>
        </p:txBody>
      </p:sp>
      <p:sp>
        <p:nvSpPr>
          <p:cNvPr id="6041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1"/>
            <a:ext cx="8229600" cy="507682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ea typeface="ＭＳ Ｐゴシック" pitchFamily="34" charset="-128"/>
              </a:rPr>
              <a:t>No temptation to engage in old behaviour – 100% self efficacy in all previously tempting situations.</a:t>
            </a:r>
          </a:p>
          <a:p>
            <a:pPr eaLnBrk="1" hangingPunct="1">
              <a:lnSpc>
                <a:spcPct val="90000"/>
              </a:lnSpc>
            </a:pPr>
            <a:endParaRPr lang="en-GB" sz="2400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ea typeface="ＭＳ Ｐゴシック" pitchFamily="34" charset="-128"/>
              </a:rPr>
              <a:t>Can formerly sedentary individuals reach termination? Are they at risk of relapse?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ea typeface="ＭＳ Ｐゴシック" pitchFamily="34" charset="-128"/>
              </a:rPr>
              <a:t>Does the termination stage exist for exercise? (Fallon &amp; </a:t>
            </a:r>
            <a:r>
              <a:rPr lang="en-GB" sz="2400" dirty="0" err="1" smtClean="0">
                <a:ea typeface="ＭＳ Ｐゴシック" pitchFamily="34" charset="-128"/>
              </a:rPr>
              <a:t>Hausenblas</a:t>
            </a:r>
            <a:r>
              <a:rPr lang="en-GB" sz="2400" dirty="0" smtClean="0">
                <a:ea typeface="ＭＳ Ｐゴシック" pitchFamily="34" charset="-128"/>
              </a:rPr>
              <a:t>, 2001)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>
                <a:ea typeface="ＭＳ Ｐゴシック" pitchFamily="34" charset="-128"/>
              </a:rPr>
              <a:t>Partial support for termination stage for exercise behaviour. N = 115 – significantly more self efficacy to overcome barriers to exercise than the maintenance group</a:t>
            </a:r>
          </a:p>
        </p:txBody>
      </p:sp>
    </p:spTree>
    <p:extLst>
      <p:ext uri="{BB962C8B-B14F-4D97-AF65-F5344CB8AC3E}">
        <p14:creationId xmlns:p14="http://schemas.microsoft.com/office/powerpoint/2010/main" val="5412792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smtClean="0">
                <a:ea typeface="ＭＳ Ｐゴシック" pitchFamily="34" charset="-128"/>
              </a:rPr>
              <a:t>Intervention issues</a:t>
            </a:r>
          </a:p>
        </p:txBody>
      </p:sp>
      <p:sp>
        <p:nvSpPr>
          <p:cNvPr id="62466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endParaRPr lang="en-GB" sz="2600" smtClean="0">
              <a:ea typeface="ＭＳ Ｐゴシック" pitchFamily="34" charset="-128"/>
            </a:endParaRPr>
          </a:p>
          <a:p>
            <a:pPr eaLnBrk="1" hangingPunct="1"/>
            <a:endParaRPr lang="en-GB" sz="2600" smtClean="0">
              <a:ea typeface="ＭＳ Ｐゴシック" pitchFamily="34" charset="-128"/>
            </a:endParaRPr>
          </a:p>
        </p:txBody>
      </p:sp>
      <p:sp>
        <p:nvSpPr>
          <p:cNvPr id="62467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611188" y="1484313"/>
            <a:ext cx="8147050" cy="5184775"/>
          </a:xfrm>
        </p:spPr>
        <p:txBody>
          <a:bodyPr/>
          <a:lstStyle/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Majority of behaviour change research and behaviour change interventions are designed for individuals prepared for action</a:t>
            </a: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Small percentage at risk are at the action stage</a:t>
            </a:r>
          </a:p>
          <a:p>
            <a:pPr eaLnBrk="1" hangingPunct="1"/>
            <a:endParaRPr lang="en-GB" sz="2600" dirty="0" smtClean="0">
              <a:ea typeface="ＭＳ Ｐゴシック" pitchFamily="34" charset="-128"/>
            </a:endParaRP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Smoking (</a:t>
            </a:r>
            <a:r>
              <a:rPr lang="en-GB" sz="2600" dirty="0" err="1" smtClean="0">
                <a:ea typeface="ＭＳ Ｐゴシック" pitchFamily="34" charset="-128"/>
              </a:rPr>
              <a:t>Abrams</a:t>
            </a:r>
            <a:r>
              <a:rPr lang="en-GB" sz="2600" dirty="0" smtClean="0">
                <a:ea typeface="ＭＳ Ｐゴシック" pitchFamily="34" charset="-128"/>
              </a:rPr>
              <a:t> et al. 1998) 10-20% at risk prepared to take action, 30-40% at contemplation stage. Majority – </a:t>
            </a:r>
            <a:r>
              <a:rPr lang="en-GB" sz="2600" dirty="0" err="1" smtClean="0">
                <a:ea typeface="ＭＳ Ｐゴシック" pitchFamily="34" charset="-128"/>
              </a:rPr>
              <a:t>precontemplation</a:t>
            </a:r>
            <a:endParaRPr lang="en-GB" sz="2600" dirty="0" smtClean="0">
              <a:ea typeface="ＭＳ Ｐゴシック" pitchFamily="34" charset="-128"/>
            </a:endParaRPr>
          </a:p>
          <a:p>
            <a:pPr eaLnBrk="1" hangingPunct="1"/>
            <a:r>
              <a:rPr lang="en-GB" sz="2600" dirty="0" smtClean="0">
                <a:ea typeface="ＭＳ Ｐゴシック" pitchFamily="34" charset="-128"/>
              </a:rPr>
              <a:t>Match intervention to stage of change</a:t>
            </a:r>
          </a:p>
          <a:p>
            <a:pPr eaLnBrk="1" hangingPunct="1"/>
            <a:endParaRPr lang="en-GB" sz="26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63835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28" name="Picture 4" descr="http://sites.psu.edu/360nutr/wp-content/uploads/sites/14716/2014/10/36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609600"/>
            <a:ext cx="83058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36271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Future directions </a:t>
            </a:r>
            <a:endParaRPr lang="en-GB" smtClean="0">
              <a:solidFill>
                <a:schemeClr val="hlink"/>
              </a:solidFill>
              <a:ea typeface="ＭＳ Ｐゴシック" pitchFamily="34" charset="-128"/>
            </a:endParaRPr>
          </a:p>
        </p:txBody>
      </p:sp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mtClean="0">
                <a:ea typeface="ＭＳ Ｐゴシック" pitchFamily="34" charset="-128"/>
              </a:rPr>
              <a:t>Multi-level approaches to physical activity programming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mtClean="0">
                <a:ea typeface="ＭＳ Ｐゴシック" pitchFamily="34" charset="-128"/>
              </a:rPr>
              <a:t>Interventions targeting physical activity in combination with other health behaviours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mtClean="0">
                <a:ea typeface="ＭＳ Ｐゴシック" pitchFamily="34" charset="-128"/>
              </a:rPr>
              <a:t>Application of a life-span approach to intervention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mtClean="0">
                <a:ea typeface="ＭＳ Ｐゴシック" pitchFamily="34" charset="-128"/>
              </a:rPr>
              <a:t>Continued development of measure to assess mild to moderate intensity activities</a:t>
            </a:r>
          </a:p>
        </p:txBody>
      </p:sp>
    </p:spTree>
    <p:extLst>
      <p:ext uri="{BB962C8B-B14F-4D97-AF65-F5344CB8AC3E}">
        <p14:creationId xmlns:p14="http://schemas.microsoft.com/office/powerpoint/2010/main" val="335999927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>
                <a:ea typeface="ＭＳ Ｐゴシック" pitchFamily="34" charset="-128"/>
              </a:rPr>
              <a:t>Coursework: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en-GB" b="1" dirty="0" smtClean="0">
                <a:ea typeface="ＭＳ Ｐゴシック" pitchFamily="34" charset="-128"/>
              </a:rPr>
              <a:t>Mood state research…Will be covered during the lectures.</a:t>
            </a:r>
          </a:p>
          <a:p>
            <a:pPr marL="0" indent="0"/>
            <a:r>
              <a:rPr lang="en-GB" dirty="0" smtClean="0">
                <a:ea typeface="ＭＳ Ｐゴシック" pitchFamily="34" charset="-128"/>
              </a:rPr>
              <a:t>Key textbooks</a:t>
            </a:r>
          </a:p>
          <a:p>
            <a:pPr marL="0" indent="0"/>
            <a:r>
              <a:rPr lang="en-GB" dirty="0" smtClean="0">
                <a:ea typeface="ＭＳ Ｐゴシック" pitchFamily="34" charset="-128"/>
              </a:rPr>
              <a:t>Articles Moodle</a:t>
            </a:r>
          </a:p>
          <a:p>
            <a:pPr marL="0" indent="0"/>
            <a:endParaRPr lang="en-GB" dirty="0" smtClean="0">
              <a:ea typeface="ＭＳ Ｐゴシック" pitchFamily="34" charset="-128"/>
            </a:endParaRPr>
          </a:p>
          <a:p>
            <a:pPr marL="0" indent="0">
              <a:buFont typeface="Wingdings" pitchFamily="2" charset="2"/>
              <a:buNone/>
            </a:pPr>
            <a:r>
              <a:rPr lang="en-US" dirty="0" smtClean="0">
                <a:ea typeface="ＭＳ Ｐゴシック" pitchFamily="34" charset="-128"/>
              </a:rPr>
              <a:t>L</a:t>
            </a:r>
            <a:r>
              <a:rPr lang="en-GB" dirty="0" err="1" smtClean="0">
                <a:ea typeface="ＭＳ Ｐゴシック" pitchFamily="34" charset="-128"/>
              </a:rPr>
              <a:t>ocate</a:t>
            </a:r>
            <a:r>
              <a:rPr lang="en-GB" dirty="0" smtClean="0">
                <a:ea typeface="ＭＳ Ｐゴシック" pitchFamily="34" charset="-128"/>
              </a:rPr>
              <a:t> 2 relevant article to today</a:t>
            </a:r>
            <a:r>
              <a:rPr lang="en-GB" altLang="en-US" dirty="0" smtClean="0">
                <a:ea typeface="ＭＳ Ｐゴシック" pitchFamily="34" charset="-128"/>
              </a:rPr>
              <a:t>’</a:t>
            </a:r>
            <a:r>
              <a:rPr lang="en-GB" dirty="0" smtClean="0">
                <a:ea typeface="ＭＳ Ｐゴシック" pitchFamily="34" charset="-128"/>
              </a:rPr>
              <a:t>s study</a:t>
            </a:r>
          </a:p>
          <a:p>
            <a:pPr marL="0" indent="0"/>
            <a:r>
              <a:rPr lang="en-GB" dirty="0" smtClean="0">
                <a:ea typeface="ＭＳ Ｐゴシック" pitchFamily="34" charset="-128"/>
              </a:rPr>
              <a:t>1 from Psych articles </a:t>
            </a:r>
            <a:r>
              <a:rPr lang="en-US" dirty="0" smtClean="0">
                <a:ea typeface="ＭＳ Ｐゴシック" pitchFamily="34" charset="-128"/>
              </a:rPr>
              <a:t>–</a:t>
            </a:r>
          </a:p>
          <a:p>
            <a:pPr marL="0" indent="0"/>
            <a:r>
              <a:rPr lang="en-GB" dirty="0" smtClean="0">
                <a:ea typeface="ＭＳ Ｐゴシック" pitchFamily="34" charset="-128"/>
              </a:rPr>
              <a:t>1 from </a:t>
            </a:r>
            <a:r>
              <a:rPr lang="en-GB" dirty="0" err="1" smtClean="0">
                <a:ea typeface="ＭＳ Ｐゴシック" pitchFamily="34" charset="-128"/>
              </a:rPr>
              <a:t>Sportdiscus</a:t>
            </a:r>
            <a:r>
              <a:rPr lang="en-GB" dirty="0" smtClean="0">
                <a:ea typeface="ＭＳ Ｐゴシック" pitchFamily="34" charset="-128"/>
              </a:rPr>
              <a:t> - </a:t>
            </a:r>
          </a:p>
        </p:txBody>
      </p:sp>
    </p:spTree>
    <p:extLst>
      <p:ext uri="{BB962C8B-B14F-4D97-AF65-F5344CB8AC3E}">
        <p14:creationId xmlns:p14="http://schemas.microsoft.com/office/powerpoint/2010/main" val="14119578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39825"/>
          </a:xfrm>
        </p:spPr>
        <p:txBody>
          <a:bodyPr/>
          <a:lstStyle/>
          <a:p>
            <a:r>
              <a:rPr lang="en-US" smtClean="0">
                <a:ea typeface="ＭＳ Ｐゴシック" pitchFamily="34" charset="-128"/>
              </a:rPr>
              <a:t>Task – for next week:</a:t>
            </a:r>
          </a:p>
        </p:txBody>
      </p:sp>
      <p:sp>
        <p:nvSpPr>
          <p:cNvPr id="67586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862512"/>
          </a:xfrm>
        </p:spPr>
        <p:txBody>
          <a:bodyPr/>
          <a:lstStyle/>
          <a:p>
            <a:r>
              <a:rPr lang="en-GB" b="1" dirty="0" smtClean="0">
                <a:ea typeface="ＭＳ Ｐゴシック" pitchFamily="34" charset="-128"/>
              </a:rPr>
              <a:t>Practical task:</a:t>
            </a:r>
          </a:p>
          <a:p>
            <a:r>
              <a:rPr lang="en-GB" dirty="0" smtClean="0">
                <a:ea typeface="ＭＳ Ｐゴシック" pitchFamily="34" charset="-128"/>
              </a:rPr>
              <a:t>Exercise session of your choice – Qualitative in no more than 200 words - record how you feel 10 minutes before and 20 minutes afterwards. </a:t>
            </a:r>
            <a:endParaRPr lang="en-US" dirty="0" smtClean="0">
              <a:ea typeface="ＭＳ Ｐゴシック" pitchFamily="34" charset="-128"/>
            </a:endParaRPr>
          </a:p>
          <a:p>
            <a:r>
              <a:rPr lang="en-US" b="1" dirty="0" smtClean="0">
                <a:ea typeface="ＭＳ Ｐゴシック" pitchFamily="34" charset="-128"/>
              </a:rPr>
              <a:t>Reading:</a:t>
            </a:r>
          </a:p>
          <a:p>
            <a:r>
              <a:rPr lang="en-US" dirty="0" smtClean="0">
                <a:ea typeface="ＭＳ Ｐゴシック" pitchFamily="34" charset="-128"/>
              </a:rPr>
              <a:t>Barriers to walking for middle aged and older adults.</a:t>
            </a:r>
          </a:p>
          <a:p>
            <a:r>
              <a:rPr lang="en-US" dirty="0" smtClean="0">
                <a:ea typeface="ＭＳ Ｐゴシック" pitchFamily="34" charset="-128"/>
              </a:rPr>
              <a:t>Review barriers to exercise for other populations – (amongst others) young children / students / males and females.</a:t>
            </a:r>
          </a:p>
        </p:txBody>
      </p:sp>
    </p:spTree>
    <p:extLst>
      <p:ext uri="{BB962C8B-B14F-4D97-AF65-F5344CB8AC3E}">
        <p14:creationId xmlns:p14="http://schemas.microsoft.com/office/powerpoint/2010/main" val="17918965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Relevant reading /Resources:</a:t>
            </a:r>
            <a:br>
              <a:rPr lang="en-GB" smtClean="0">
                <a:ea typeface="ＭＳ Ｐゴシック" pitchFamily="34" charset="-128"/>
              </a:rPr>
            </a:br>
            <a:endParaRPr lang="en-GB" smtClean="0">
              <a:ea typeface="ＭＳ Ｐゴシック" pitchFamily="34" charset="-128"/>
            </a:endParaRPr>
          </a:p>
        </p:txBody>
      </p:sp>
      <p:sp>
        <p:nvSpPr>
          <p:cNvPr id="6861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862512"/>
          </a:xfrm>
        </p:spPr>
        <p:txBody>
          <a:bodyPr/>
          <a:lstStyle/>
          <a:p>
            <a:pPr eaLnBrk="1" hangingPunct="1"/>
            <a:r>
              <a:rPr lang="en-GB" dirty="0" err="1" smtClean="0">
                <a:ea typeface="ＭＳ Ｐゴシック" pitchFamily="34" charset="-128"/>
              </a:rPr>
              <a:t>Pubmed.gov</a:t>
            </a:r>
            <a:r>
              <a:rPr lang="en-GB" dirty="0" smtClean="0">
                <a:ea typeface="ＭＳ Ｐゴシック" pitchFamily="34" charset="-128"/>
              </a:rPr>
              <a:t> - </a:t>
            </a:r>
            <a:r>
              <a:rPr lang="en-GB" dirty="0" smtClean="0">
                <a:ea typeface="ＭＳ Ｐゴシック" pitchFamily="34" charset="-128"/>
                <a:hlinkClick r:id="rId2"/>
              </a:rPr>
              <a:t>http://www.ncbi.nlm.nih.gov/pubmed</a:t>
            </a:r>
            <a:endParaRPr lang="en-GB" dirty="0" smtClean="0">
              <a:ea typeface="ＭＳ Ｐゴシック" pitchFamily="34" charset="-128"/>
            </a:endParaRPr>
          </a:p>
          <a:p>
            <a:pPr eaLnBrk="1" hangingPunct="1"/>
            <a:r>
              <a:rPr lang="en-GB" dirty="0" err="1" smtClean="0">
                <a:ea typeface="ＭＳ Ｐゴシック" pitchFamily="34" charset="-128"/>
              </a:rPr>
              <a:t>Psycharticles</a:t>
            </a:r>
            <a:r>
              <a:rPr lang="en-GB" dirty="0" smtClean="0">
                <a:ea typeface="ＭＳ Ｐゴシック" pitchFamily="34" charset="-128"/>
              </a:rPr>
              <a:t> (e-resources) LRC</a:t>
            </a: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Biddle, S.J.H. (2003) </a:t>
            </a:r>
            <a:r>
              <a:rPr lang="en-GB" sz="2400" i="1" dirty="0" smtClean="0">
                <a:ea typeface="ＭＳ Ｐゴシック" pitchFamily="34" charset="-128"/>
              </a:rPr>
              <a:t>Physical Activity and Psychological Well-being [</a:t>
            </a:r>
            <a:r>
              <a:rPr lang="en-GB" sz="2400" i="1" dirty="0" err="1" smtClean="0">
                <a:ea typeface="ＭＳ Ｐゴシック" pitchFamily="34" charset="-128"/>
              </a:rPr>
              <a:t>ebook</a:t>
            </a:r>
            <a:r>
              <a:rPr lang="en-GB" sz="2400" i="1" dirty="0" smtClean="0">
                <a:ea typeface="ＭＳ Ｐゴシック" pitchFamily="34" charset="-128"/>
              </a:rPr>
              <a:t>],</a:t>
            </a:r>
            <a:r>
              <a:rPr lang="en-GB" sz="2400" dirty="0" smtClean="0">
                <a:ea typeface="ＭＳ Ｐゴシック" pitchFamily="34" charset="-128"/>
              </a:rPr>
              <a:t> London: </a:t>
            </a:r>
            <a:r>
              <a:rPr lang="en-GB" sz="2400" dirty="0" err="1" smtClean="0">
                <a:ea typeface="ＭＳ Ｐゴシック" pitchFamily="34" charset="-128"/>
              </a:rPr>
              <a:t>Routledge</a:t>
            </a:r>
            <a:r>
              <a:rPr lang="en-GB" sz="2400" dirty="0" smtClean="0">
                <a:ea typeface="ＭＳ Ｐゴシック" pitchFamily="34" charset="-128"/>
              </a:rPr>
              <a:t>. </a:t>
            </a: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Biddle, S.J.H. (2008) </a:t>
            </a:r>
            <a:r>
              <a:rPr lang="en-GB" sz="2400" i="1" dirty="0" smtClean="0">
                <a:ea typeface="ＭＳ Ｐゴシック" pitchFamily="34" charset="-128"/>
              </a:rPr>
              <a:t>Psychology of Physical Activity: Determinants, Well-being and Interventions. </a:t>
            </a:r>
            <a:r>
              <a:rPr lang="en-GB" sz="2400" dirty="0" smtClean="0">
                <a:ea typeface="ＭＳ Ｐゴシック" pitchFamily="34" charset="-128"/>
              </a:rPr>
              <a:t>London: </a:t>
            </a:r>
            <a:r>
              <a:rPr lang="en-GB" sz="2400" dirty="0" err="1" smtClean="0">
                <a:ea typeface="ＭＳ Ｐゴシック" pitchFamily="34" charset="-128"/>
              </a:rPr>
              <a:t>Routledge</a:t>
            </a:r>
            <a:r>
              <a:rPr lang="en-GB" sz="2400" dirty="0" smtClean="0">
                <a:ea typeface="ＭＳ Ｐゴシック" pitchFamily="34" charset="-128"/>
              </a:rPr>
              <a:t>. </a:t>
            </a:r>
          </a:p>
          <a:p>
            <a:pPr eaLnBrk="1" hangingPunct="1"/>
            <a:r>
              <a:rPr lang="en-GB" sz="2400" dirty="0" smtClean="0">
                <a:ea typeface="ＭＳ Ｐゴシック" pitchFamily="34" charset="-128"/>
              </a:rPr>
              <a:t>Weinberg, R. &amp; Gould, D. (2015) </a:t>
            </a:r>
            <a:r>
              <a:rPr lang="en-GB" sz="2400" i="1" dirty="0" smtClean="0">
                <a:ea typeface="ＭＳ Ｐゴシック" pitchFamily="34" charset="-128"/>
              </a:rPr>
              <a:t>Foundations of Sport &amp; Exercise Psychology</a:t>
            </a:r>
            <a:r>
              <a:rPr lang="en-GB" sz="2400" dirty="0" smtClean="0">
                <a:ea typeface="ＭＳ Ｐゴシック" pitchFamily="34" charset="-128"/>
              </a:rPr>
              <a:t>, Champaign, IL: Human Kinetics.</a:t>
            </a:r>
          </a:p>
          <a:p>
            <a:pPr eaLnBrk="1" hangingPunct="1"/>
            <a:endParaRPr lang="en-GB" sz="2400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16916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EMI-2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Complete this…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6099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389</TotalTime>
  <Words>2181</Words>
  <Application>Microsoft Office PowerPoint</Application>
  <PresentationFormat>On-screen Show (4:3)</PresentationFormat>
  <Paragraphs>327</Paragraphs>
  <Slides>41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8" baseType="lpstr">
      <vt:lpstr>ＭＳ Ｐゴシック</vt:lpstr>
      <vt:lpstr>Arial</vt:lpstr>
      <vt:lpstr>Calibri</vt:lpstr>
      <vt:lpstr>Constantia</vt:lpstr>
      <vt:lpstr>Wingdings</vt:lpstr>
      <vt:lpstr>Wingdings 2</vt:lpstr>
      <vt:lpstr>Flow</vt:lpstr>
      <vt:lpstr>Introduction to Health &amp; Exercise Psychology</vt:lpstr>
      <vt:lpstr>What is Health &amp; Exercise Psychology?</vt:lpstr>
      <vt:lpstr>W.I.I.F.M?</vt:lpstr>
      <vt:lpstr>Assessment</vt:lpstr>
      <vt:lpstr> assessment 1 : REPORT           COMPONENT WEIGHTING: 50% of module WORD COUNT: 1500 WORDS </vt:lpstr>
      <vt:lpstr>    Exercise Psychology (1st half of the module) </vt:lpstr>
      <vt:lpstr>Introduction</vt:lpstr>
      <vt:lpstr>Health status, illnesses and other conditions</vt:lpstr>
      <vt:lpstr>Why is being physically active important?</vt:lpstr>
      <vt:lpstr>Exercise adherence and determinants</vt:lpstr>
      <vt:lpstr>Q. What motivates individuals to:</vt:lpstr>
      <vt:lpstr>Predicting older adults' maintenance in exercise participation – Stiggelbout et al. (2006) </vt:lpstr>
      <vt:lpstr>Predictors of actual maintenance of exercise participation </vt:lpstr>
      <vt:lpstr>Which exercise / sport / PA situations are you confident in?</vt:lpstr>
      <vt:lpstr>Self efficacy – situation specific confidence</vt:lpstr>
      <vt:lpstr>Summary of exercise determinants</vt:lpstr>
      <vt:lpstr>Barriers to exercising</vt:lpstr>
      <vt:lpstr>Now look at the following populations…are there any others which may be population specific which you can add to your list!</vt:lpstr>
      <vt:lpstr>Determinants of Exercise Non-adherence</vt:lpstr>
      <vt:lpstr>Effects of prescribing moderate versus higher levels of intensity and frequency. Adherence to exercise prescriptions</vt:lpstr>
      <vt:lpstr>Groupness and adherence in structured exercise settings. Spink, K.S. (2010)   </vt:lpstr>
      <vt:lpstr>PowerPoint Presentation</vt:lpstr>
      <vt:lpstr>Group Task: </vt:lpstr>
      <vt:lpstr>PowerPoint Presentation</vt:lpstr>
      <vt:lpstr>What enables someone to progress from being sedentary to a regular exerciser?</vt:lpstr>
      <vt:lpstr>Theory of exercise behaviour</vt:lpstr>
      <vt:lpstr>Stages of change</vt:lpstr>
      <vt:lpstr>The Transtheoretical model</vt:lpstr>
      <vt:lpstr>Pre-contemplation</vt:lpstr>
      <vt:lpstr>Contemplation</vt:lpstr>
      <vt:lpstr>Preparation</vt:lpstr>
      <vt:lpstr>Action</vt:lpstr>
      <vt:lpstr>Maintenance</vt:lpstr>
      <vt:lpstr>Termination</vt:lpstr>
      <vt:lpstr>Intervention issues</vt:lpstr>
      <vt:lpstr>PowerPoint Presentation</vt:lpstr>
      <vt:lpstr>Future directions </vt:lpstr>
      <vt:lpstr>Coursework:</vt:lpstr>
      <vt:lpstr>Task – for next week:</vt:lpstr>
      <vt:lpstr>Relevant reading /Resources: </vt:lpstr>
      <vt:lpstr>EMI-2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Health &amp; Exercise Psychology</dc:title>
  <dc:creator>Administrator</dc:creator>
  <cp:lastModifiedBy>Connaughton, Declan</cp:lastModifiedBy>
  <cp:revision>22</cp:revision>
  <cp:lastPrinted>2016-01-26T08:49:45Z</cp:lastPrinted>
  <dcterms:created xsi:type="dcterms:W3CDTF">2016-01-21T16:11:26Z</dcterms:created>
  <dcterms:modified xsi:type="dcterms:W3CDTF">2020-01-31T07:46:28Z</dcterms:modified>
</cp:coreProperties>
</file>